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9" r:id="rId1"/>
  </p:sldMasterIdLst>
  <p:notesMasterIdLst>
    <p:notesMasterId r:id="rId39"/>
  </p:notesMasterIdLst>
  <p:handoutMasterIdLst>
    <p:handoutMasterId r:id="rId40"/>
  </p:handoutMasterIdLst>
  <p:sldIdLst>
    <p:sldId id="258" r:id="rId2"/>
    <p:sldId id="343" r:id="rId3"/>
    <p:sldId id="274" r:id="rId4"/>
    <p:sldId id="338" r:id="rId5"/>
    <p:sldId id="339" r:id="rId6"/>
    <p:sldId id="340" r:id="rId7"/>
    <p:sldId id="337" r:id="rId8"/>
    <p:sldId id="336" r:id="rId9"/>
    <p:sldId id="315" r:id="rId10"/>
    <p:sldId id="333" r:id="rId11"/>
    <p:sldId id="334" r:id="rId12"/>
    <p:sldId id="316" r:id="rId13"/>
    <p:sldId id="283" r:id="rId14"/>
    <p:sldId id="284" r:id="rId15"/>
    <p:sldId id="353" r:id="rId16"/>
    <p:sldId id="352" r:id="rId17"/>
    <p:sldId id="320" r:id="rId18"/>
    <p:sldId id="288" r:id="rId19"/>
    <p:sldId id="342" r:id="rId20"/>
    <p:sldId id="345" r:id="rId21"/>
    <p:sldId id="346" r:id="rId22"/>
    <p:sldId id="347" r:id="rId23"/>
    <p:sldId id="348" r:id="rId24"/>
    <p:sldId id="299" r:id="rId25"/>
    <p:sldId id="300" r:id="rId26"/>
    <p:sldId id="301" r:id="rId27"/>
    <p:sldId id="302" r:id="rId28"/>
    <p:sldId id="303" r:id="rId29"/>
    <p:sldId id="304" r:id="rId30"/>
    <p:sldId id="305" r:id="rId31"/>
    <p:sldId id="306" r:id="rId32"/>
    <p:sldId id="307" r:id="rId33"/>
    <p:sldId id="330" r:id="rId34"/>
    <p:sldId id="351" r:id="rId35"/>
    <p:sldId id="326" r:id="rId36"/>
    <p:sldId id="327" r:id="rId37"/>
    <p:sldId id="354" r:id="rId38"/>
  </p:sldIdLst>
  <p:sldSz cx="10972800" cy="8229600" type="B4JIS"/>
  <p:notesSz cx="7010400" cy="9296400"/>
  <p:embeddedFontLst>
    <p:embeddedFont>
      <p:font typeface="Wingdings 2" pitchFamily="18" charset="2"/>
      <p:regular r:id="rId41"/>
    </p:embeddedFont>
    <p:embeddedFont>
      <p:font typeface="MS PGothic" charset="-128"/>
      <p:regular r:id="rId42"/>
    </p:embeddedFont>
    <p:embeddedFont>
      <p:font typeface="Lucida Console" pitchFamily="49" charset="0"/>
      <p:regular r:id="rId43"/>
    </p:embeddedFont>
  </p:embeddedFont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CA1FE"/>
    <a:srgbClr val="E28700"/>
    <a:srgbClr val="6269FE"/>
    <a:srgbClr val="61BBFF"/>
    <a:srgbClr val="51C4FD"/>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191" autoAdjust="0"/>
    <p:restoredTop sz="84912" autoAdjust="0"/>
  </p:normalViewPr>
  <p:slideViewPr>
    <p:cSldViewPr snapToGrid="0" showGuides="1">
      <p:cViewPr varScale="1">
        <p:scale>
          <a:sx n="46" d="100"/>
          <a:sy n="46" d="100"/>
        </p:scale>
        <p:origin x="-466" y="-77"/>
      </p:cViewPr>
      <p:guideLst>
        <p:guide orient="horz" pos="174"/>
        <p:guide orient="horz" pos="5011"/>
        <p:guide orient="horz" pos="1786"/>
        <p:guide orient="horz" pos="1440"/>
        <p:guide orient="horz" pos="1068"/>
        <p:guide orient="horz" pos="2588"/>
        <p:guide pos="3456"/>
        <p:guide pos="288"/>
        <p:guide pos="6624"/>
        <p:guide pos="591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76" d="100"/>
          <a:sy n="76" d="100"/>
        </p:scale>
        <p:origin x="-2028" y="-96"/>
      </p:cViewPr>
      <p:guideLst>
        <p:guide orient="horz" pos="2928"/>
        <p:guide pos="2208"/>
        <p:guide pos="399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42F5FD-FDFE-45FC-8CCE-14CB59A65876}" type="datetimeFigureOut">
              <a:rPr lang="en-US" smtClean="0"/>
              <a:pPr/>
              <a:t>5/29/2007</a:t>
            </a:fld>
            <a:endParaRPr lang="en-US"/>
          </a:p>
        </p:txBody>
      </p:sp>
      <p:sp>
        <p:nvSpPr>
          <p:cNvPr id="4" name="Footer Placeholder 3"/>
          <p:cNvSpPr>
            <a:spLocks noGrp="1"/>
          </p:cNvSpPr>
          <p:nvPr>
            <p:ph type="ftr" sz="quarter" idx="2"/>
          </p:nvPr>
        </p:nvSpPr>
        <p:spPr>
          <a:xfrm>
            <a:off x="0" y="8829675"/>
            <a:ext cx="6337300" cy="465138"/>
          </a:xfrm>
          <a:prstGeom prst="rect">
            <a:avLst/>
          </a:prstGeom>
        </p:spPr>
        <p:txBody>
          <a:bodyPr vert="horz" lIns="91440" tIns="45720" rIns="91440" bIns="45720"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37300" y="8829675"/>
            <a:ext cx="671513" cy="465138"/>
          </a:xfrm>
          <a:prstGeom prst="rect">
            <a:avLst/>
          </a:prstGeom>
        </p:spPr>
        <p:txBody>
          <a:bodyPr vert="horz" lIns="91440" tIns="45720" rIns="91440" bIns="45720" rtlCol="0" anchor="b"/>
          <a:lstStyle>
            <a:lvl1pPr algn="r">
              <a:defRPr sz="1200"/>
            </a:lvl1pPr>
          </a:lstStyle>
          <a:p>
            <a:fld id="{DB3348D1-6323-4B3A-8BA5-E100E2694C57}"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6337300" cy="464820"/>
          </a:xfrm>
          <a:prstGeom prst="rect">
            <a:avLst/>
          </a:prstGeom>
        </p:spPr>
        <p:txBody>
          <a:bodyPr vert="horz" lIns="93177" tIns="46589" rIns="93177" bIns="46589"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37300" y="8829967"/>
            <a:ext cx="671478" cy="464820"/>
          </a:xfrm>
          <a:prstGeom prst="rect">
            <a:avLst/>
          </a:prstGeom>
        </p:spPr>
        <p:txBody>
          <a:bodyPr vert="horz" lIns="93177" tIns="46589" rIns="93177" bIns="46589"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12:55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
        <p:nvSpPr>
          <p:cNvPr id="8" name="Footer Placeholder 7"/>
          <p:cNvSpPr>
            <a:spLocks noGrp="1"/>
          </p:cNvSpPr>
          <p:nvPr>
            <p:ph type="ftr" sz="quarter" idx="14"/>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8B02BCB-6853-4554-98BF-766C904DA787}"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F52652C1-5697-468B-B7BE-FFE435791834}" type="slidenum">
              <a:rPr lang="en-US"/>
              <a:pPr/>
              <a:t>10</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D98C64F-5E42-452C-8602-4C1869710B4C}"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9F75B0F3-4062-49E4-8E3E-EC3F99F8735A}" type="slidenum">
              <a:rPr lang="en-US"/>
              <a:pPr/>
              <a:t>11</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216D77E-0509-47D4-A8C1-9C6026F2025E}"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496BEE04-A502-4BE5-8091-EEA2960F63F2}" type="slidenum">
              <a:rPr lang="en-US"/>
              <a:pPr/>
              <a:t>12</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baseline="0" dirty="0" smtClean="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6813818-4E03-436A-B7D7-7D83892A3A18}"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9FF3AF95-C968-4DFB-B577-534D1CFC7576}" type="slidenum">
              <a:rPr lang="en-US"/>
              <a:pPr/>
              <a:t>13</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6CF6C8D-E533-4353-85EC-B4C84AF5C926}"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B3C2D7F9-9777-458F-9E1C-41E0CDF10FFF}" type="slidenum">
              <a:rPr lang="en-US"/>
              <a:pPr/>
              <a:t>14</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5FE2269-28C3-4C48-B565-1C5C4BC9DEB8}"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FB7F933E-D6EF-4E89-9DFC-9F06F51BDB26}" type="slidenum">
              <a:rPr lang="en-US"/>
              <a:pPr/>
              <a:t>15</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12:55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
        <p:nvSpPr>
          <p:cNvPr id="8" name="Footer Placeholder 7"/>
          <p:cNvSpPr>
            <a:spLocks noGrp="1"/>
          </p:cNvSpPr>
          <p:nvPr>
            <p:ph type="ftr" sz="quarter" idx="14"/>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1AF7B2D-4AC5-49A1-A072-E805F771449D}"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2B407EB1-2A95-412F-A0C6-E51FDC6CB92A}" type="slidenum">
              <a:rPr lang="en-US"/>
              <a:pPr/>
              <a:t>18</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1AF7B2D-4AC5-49A1-A072-E805F771449D}"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2B407EB1-2A95-412F-A0C6-E51FDC6CB92A}" type="slidenum">
              <a:rPr lang="en-US"/>
              <a:pPr/>
              <a:t>19</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DC7E2A13-F71D-4965-8841-0EC25A56150E}" type="slidenum">
              <a:rPr lang="en-US"/>
              <a:pPr/>
              <a:t>2</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p:spPr>
        <p:txBody>
          <a:bodyPr/>
          <a:lstStyle/>
          <a:p>
            <a:fld id="{F2972EB4-3D34-4D11-8A72-B4D2982459C1}" type="datetime8">
              <a:rPr lang="en-US"/>
              <a:pPr/>
              <a:t>5/29/2007 12:55 PM</a:t>
            </a:fld>
            <a:endParaRPr lang="en-US"/>
          </a:p>
        </p:txBody>
      </p:sp>
      <p:sp>
        <p:nvSpPr>
          <p:cNvPr id="52228" name="Rectangle 7"/>
          <p:cNvSpPr>
            <a:spLocks noGrp="1" noChangeArrowheads="1"/>
          </p:cNvSpPr>
          <p:nvPr>
            <p:ph type="sldNum" sz="quarter" idx="5"/>
          </p:nvPr>
        </p:nvSpPr>
        <p:spPr>
          <a:noFill/>
        </p:spPr>
        <p:txBody>
          <a:bodyPr/>
          <a:lstStyle/>
          <a:p>
            <a:fld id="{FDB2DDBC-7365-43AB-8F34-69F00BD49575}" type="slidenum">
              <a:rPr lang="en-US"/>
              <a:pPr/>
              <a:t>20</a:t>
            </a:fld>
            <a:endParaRPr lang="en-US"/>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noFill/>
          <a:ln/>
        </p:spPr>
        <p:txBody>
          <a:bodyPr/>
          <a:lstStyle/>
          <a:p>
            <a:pPr eaLnBrk="1" hangingPunct="1"/>
            <a:endParaRPr lang="en-US" smtClean="0"/>
          </a:p>
        </p:txBody>
      </p:sp>
      <p:sp>
        <p:nvSpPr>
          <p:cNvPr id="7" name="Footer Placeholder 6"/>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p:spPr>
        <p:txBody>
          <a:bodyPr/>
          <a:lstStyle/>
          <a:p>
            <a:fld id="{3024F169-5131-4C6F-8C90-EBACC8FF766B}" type="datetime8">
              <a:rPr lang="en-US"/>
              <a:pPr/>
              <a:t>5/29/2007 12:55 PM</a:t>
            </a:fld>
            <a:endParaRPr lang="en-US"/>
          </a:p>
        </p:txBody>
      </p:sp>
      <p:sp>
        <p:nvSpPr>
          <p:cNvPr id="54276" name="Rectangle 7"/>
          <p:cNvSpPr>
            <a:spLocks noGrp="1" noChangeArrowheads="1"/>
          </p:cNvSpPr>
          <p:nvPr>
            <p:ph type="sldNum" sz="quarter" idx="5"/>
          </p:nvPr>
        </p:nvSpPr>
        <p:spPr>
          <a:noFill/>
        </p:spPr>
        <p:txBody>
          <a:bodyPr/>
          <a:lstStyle/>
          <a:p>
            <a:fld id="{502B6DCD-9A0B-48B6-B677-D0853CBAB98D}" type="slidenum">
              <a:rPr lang="en-US"/>
              <a:pPr/>
              <a:t>21</a:t>
            </a:fld>
            <a:endParaRPr lang="en-US"/>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p:txBody>
          <a:bodyPr/>
          <a:lstStyle/>
          <a:p>
            <a:pPr eaLnBrk="1" hangingPunct="1"/>
            <a:endParaRPr lang="en-US" smtClean="0"/>
          </a:p>
        </p:txBody>
      </p:sp>
      <p:sp>
        <p:nvSpPr>
          <p:cNvPr id="7" name="Footer Placeholder 6"/>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99952AE6-D449-4D38-B312-B7CCAC51CC07}" type="datetime8">
              <a:rPr lang="en-US"/>
              <a:pPr/>
              <a:t>5/29/2007 12:55 PM</a:t>
            </a:fld>
            <a:endParaRPr lang="en-US"/>
          </a:p>
        </p:txBody>
      </p:sp>
      <p:sp>
        <p:nvSpPr>
          <p:cNvPr id="49156" name="Rectangle 7"/>
          <p:cNvSpPr>
            <a:spLocks noGrp="1" noChangeArrowheads="1"/>
          </p:cNvSpPr>
          <p:nvPr>
            <p:ph type="sldNum" sz="quarter" idx="5"/>
          </p:nvPr>
        </p:nvSpPr>
        <p:spPr>
          <a:noFill/>
        </p:spPr>
        <p:txBody>
          <a:bodyPr/>
          <a:lstStyle/>
          <a:p>
            <a:fld id="{2B90333D-248F-4EFA-94E9-676410191534}" type="slidenum">
              <a:rPr lang="en-US"/>
              <a:pPr/>
              <a:t>22</a:t>
            </a:fld>
            <a:endParaRPr lang="en-US"/>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endParaRPr lang="en-US" smtClean="0"/>
          </a:p>
        </p:txBody>
      </p:sp>
      <p:sp>
        <p:nvSpPr>
          <p:cNvPr id="7" name="Footer Placeholder 6"/>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p>
            <a:fld id="{5C216156-EA54-4EDD-82EB-5813921CE6C1}" type="datetime8">
              <a:rPr lang="en-US"/>
              <a:pPr/>
              <a:t>5/29/2007 12:55 PM</a:t>
            </a:fld>
            <a:endParaRPr lang="en-US"/>
          </a:p>
        </p:txBody>
      </p:sp>
      <p:sp>
        <p:nvSpPr>
          <p:cNvPr id="50180" name="Rectangle 7"/>
          <p:cNvSpPr>
            <a:spLocks noGrp="1" noChangeArrowheads="1"/>
          </p:cNvSpPr>
          <p:nvPr>
            <p:ph type="sldNum" sz="quarter" idx="5"/>
          </p:nvPr>
        </p:nvSpPr>
        <p:spPr>
          <a:noFill/>
        </p:spPr>
        <p:txBody>
          <a:bodyPr/>
          <a:lstStyle/>
          <a:p>
            <a:fld id="{8008DB25-34CA-414C-AC46-214C8D4A344B}" type="slidenum">
              <a:rPr lang="en-US"/>
              <a:pPr/>
              <a:t>23</a:t>
            </a:fld>
            <a:endParaRPr lang="en-US"/>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noFill/>
          <a:ln/>
        </p:spPr>
        <p:txBody>
          <a:bodyPr/>
          <a:lstStyle/>
          <a:p>
            <a:pPr eaLnBrk="1" hangingPunct="1"/>
            <a:endParaRPr lang="en-US" smtClean="0"/>
          </a:p>
        </p:txBody>
      </p:sp>
      <p:sp>
        <p:nvSpPr>
          <p:cNvPr id="7" name="Footer Placeholder 6"/>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2BBEAE8-A557-4448-AEC8-6A59CB4669AF}"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FCAA5EC6-932B-4907-B9C0-172E8AA997B5}" type="slidenum">
              <a:rPr lang="en-US"/>
              <a:pPr/>
              <a:t>24</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B6CE1C5-12DF-4E7A-8887-CF67442BC7BC}"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610B9DAA-F476-4E80-B797-827DDA7E152A}" type="slidenum">
              <a:rPr lang="en-US"/>
              <a:pPr/>
              <a:t>25</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A6367A3-F524-49ED-ABAB-A0E99833B5A4}"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EB066A9C-8FDC-4796-867E-5371BA55F03F}" type="slidenum">
              <a:rPr lang="en-US"/>
              <a:pPr/>
              <a:t>26</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9A0CAD5-9791-4BF1-B303-E84C01F9A86E}"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3742B97D-8A64-4EC6-AFB9-47878A09146F}" type="slidenum">
              <a:rPr lang="en-US"/>
              <a:pPr/>
              <a:t>27</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E9AF5CA-40CB-40CB-84CE-17E6A7032485}"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A5E3881C-F4D0-4B74-93DB-0326F6E360CB}" type="slidenum">
              <a:rPr lang="en-US"/>
              <a:pPr/>
              <a:t>28</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347593F-53DD-4A76-A01E-3779F1EB2978}"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91ED44AE-4793-4EE7-BE4E-87648B6A70F3}" type="slidenum">
              <a:rPr lang="en-US"/>
              <a:pPr/>
              <a:t>29</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DCBBEE4-1ABA-4DB0-8E94-F11310EDECFB}"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D126EE88-FF62-493E-BF77-3C78DBFBEBE5}" type="slidenum">
              <a:rPr lang="en-US"/>
              <a:pPr/>
              <a:t>3</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BDFF19B-9927-45C7-B65C-271EE87D389B}"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4F372103-929B-44AD-BB85-5CEA8BC292E4}" type="slidenum">
              <a:rPr lang="en-US"/>
              <a:pPr/>
              <a:t>30</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0EA6362-A26F-489F-AFAF-A85DEF40B9A6}"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DD3D2180-88EF-4D44-A6D2-C3D1004A69AF}" type="slidenum">
              <a:rPr lang="en-US"/>
              <a:pPr/>
              <a:t>31</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33DBC9A-CFB0-405D-9C12-D1B02D070C39}"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76B4A6C5-D7C2-415C-9A11-16DE1A0EAAC1}" type="slidenum">
              <a:rPr lang="en-US"/>
              <a:pPr/>
              <a:t>32</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
        <p:nvSpPr>
          <p:cNvPr id="5" name="Slide Number Placeholder 4"/>
          <p:cNvSpPr>
            <a:spLocks noGrp="1"/>
          </p:cNvSpPr>
          <p:nvPr>
            <p:ph type="sldNum" sz="quarter" idx="11"/>
          </p:nvPr>
        </p:nvSpPr>
        <p:spPr/>
        <p:txBody>
          <a:bodyPr/>
          <a:lstStyle/>
          <a:p>
            <a:fld id="{358640C4-3360-49AE-98EE-C1CFB5AC3557}"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37B04C9-3716-4DFD-863A-DAA6F08C5355}"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51B87162-4646-4798-9949-EF7FE34EBADA}" type="slidenum">
              <a:rPr lang="en-US"/>
              <a:pPr/>
              <a:t>4</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xfrm>
            <a:off x="934720" y="4415790"/>
            <a:ext cx="5140960" cy="4183380"/>
          </a:xfrm>
        </p:spPr>
        <p:txBody>
          <a:bodyPr/>
          <a:lstStyle/>
          <a:p>
            <a:endParaRPr lang="en-US" sz="600" dirty="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8D9904A1-C95B-4628-8C25-D475545E1F90}" type="slidenum">
              <a:rPr lang="en-US"/>
              <a:pPr/>
              <a:t>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8D9904A1-C95B-4628-8C25-D475545E1F90}" type="slidenum">
              <a:rPr lang="en-US"/>
              <a:pPr/>
              <a:t>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4"/>
          <p:cNvSpPr>
            <a:spLocks noGrp="1" noChangeArrowheads="1"/>
          </p:cNvSpPr>
          <p:nvPr>
            <p:ph type="sldNum" sz="quarter" idx="5"/>
          </p:nvPr>
        </p:nvSpPr>
        <p:spPr>
          <a:noFill/>
          <a:ln>
            <a:headEnd/>
            <a:tailEnd/>
          </a:ln>
        </p:spPr>
        <p:txBody>
          <a:bodyPr/>
          <a:lstStyle/>
          <a:p>
            <a:fld id="{8A27E82C-86C8-498C-B686-7057CF8D29FA}" type="slidenum">
              <a:rPr lang="en-US"/>
              <a:pPr/>
              <a:t>7</a:t>
            </a:fld>
            <a:endParaRPr lang="en-US"/>
          </a:p>
        </p:txBody>
      </p:sp>
      <p:sp>
        <p:nvSpPr>
          <p:cNvPr id="12291" name="Rectangle 1624065"/>
          <p:cNvSpPr>
            <a:spLocks noGrp="1" noRot="1" noChangeAspect="1" noChangeArrowheads="1" noTextEdit="1"/>
          </p:cNvSpPr>
          <p:nvPr>
            <p:ph type="sldImg"/>
          </p:nvPr>
        </p:nvSpPr>
        <p:spPr>
          <a:noFill/>
          <a:ln cap="flat">
            <a:headEnd type="none" w="med" len="med"/>
            <a:tailEnd type="none" w="med" len="med"/>
          </a:ln>
        </p:spPr>
      </p:sp>
      <p:sp>
        <p:nvSpPr>
          <p:cNvPr id="12292" name="Rectangle 1624066"/>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6CF6C8D-E533-4353-85EC-B4C84AF5C926}"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B3C2D7F9-9777-458F-9E1C-41E0CDF10FFF}" type="slidenum">
              <a:rPr lang="en-US"/>
              <a:pPr/>
              <a:t>8</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8FED873-C4C9-4EE5-9648-458AD2933AC7}" type="datetime8">
              <a:rPr lang="en-US"/>
              <a:pPr/>
              <a:t>5/29/2007 12:55 PM</a:t>
            </a:fld>
            <a:endParaRPr lang="en-US"/>
          </a:p>
        </p:txBody>
      </p:sp>
      <p:sp>
        <p:nvSpPr>
          <p:cNvPr id="7" name="Rectangle 7"/>
          <p:cNvSpPr>
            <a:spLocks noGrp="1" noChangeArrowheads="1"/>
          </p:cNvSpPr>
          <p:nvPr>
            <p:ph type="sldNum" sz="quarter" idx="5"/>
          </p:nvPr>
        </p:nvSpPr>
        <p:spPr>
          <a:ln/>
        </p:spPr>
        <p:txBody>
          <a:bodyPr/>
          <a:lstStyle/>
          <a:p>
            <a:fld id="{DF06F994-E5DE-4733-98B2-33E035D67F9D}" type="slidenum">
              <a:rPr lang="en-US"/>
              <a:pPr/>
              <a:t>9</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
        <p:nvSpPr>
          <p:cNvPr id="8" name="Footer Placeholder 7"/>
          <p:cNvSpPr>
            <a:spLocks noGrp="1"/>
          </p:cNvSpPr>
          <p:nvPr>
            <p:ph type="ftr" sz="quarter" idx="10"/>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669" r:id="rId12"/>
    <p:sldLayoutId id="2147483670" r:id="rId13"/>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6"/>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7"/>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7"/>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7"/>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7"/>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1.xml"/><Relationship Id="rId7" Type="http://schemas.openxmlformats.org/officeDocument/2006/relationships/image" Target="../media/image55.png"/><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w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13.xml"/><Relationship Id="rId16"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mcxprtnr@microsoft.com"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mcxpartner"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mailto:mcxprtnr@microsoft.com" TargetMode="External"/><Relationship Id="rId5" Type="http://schemas.openxmlformats.org/officeDocument/2006/relationships/hyperlink" Target="http://www.playsforsure.com/" TargetMode="External"/><Relationship Id="rId4" Type="http://schemas.openxmlformats.org/officeDocument/2006/relationships/hyperlink" Target="http://www.dlna.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6.bin"/><Relationship Id="rId18" Type="http://schemas.openxmlformats.org/officeDocument/2006/relationships/image" Target="../media/image37.png"/><Relationship Id="rId3" Type="http://schemas.openxmlformats.org/officeDocument/2006/relationships/notesSlide" Target="../notesSlides/notesSlide6.xml"/><Relationship Id="rId7" Type="http://schemas.openxmlformats.org/officeDocument/2006/relationships/image" Target="../media/image34.png"/><Relationship Id="rId12" Type="http://schemas.openxmlformats.org/officeDocument/2006/relationships/oleObject" Target="../embeddings/oleObject5.bin"/><Relationship Id="rId17" Type="http://schemas.openxmlformats.org/officeDocument/2006/relationships/image" Target="../media/image36.png"/><Relationship Id="rId2" Type="http://schemas.openxmlformats.org/officeDocument/2006/relationships/slideLayout" Target="../slideLayouts/slideLayout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vmlDrawing" Target="../drawings/vmlDrawing1.vml"/><Relationship Id="rId6" Type="http://schemas.openxmlformats.org/officeDocument/2006/relationships/image" Target="../media/image33.png"/><Relationship Id="rId11" Type="http://schemas.openxmlformats.org/officeDocument/2006/relationships/oleObject" Target="../embeddings/oleObject4.bin"/><Relationship Id="rId5" Type="http://schemas.openxmlformats.org/officeDocument/2006/relationships/image" Target="../media/image32.png"/><Relationship Id="rId15" Type="http://schemas.openxmlformats.org/officeDocument/2006/relationships/oleObject" Target="../embeddings/oleObject8.bin"/><Relationship Id="rId10" Type="http://schemas.openxmlformats.org/officeDocument/2006/relationships/oleObject" Target="../embeddings/oleObject3.bin"/><Relationship Id="rId19" Type="http://schemas.openxmlformats.org/officeDocument/2006/relationships/image" Target="../media/image38.png"/><Relationship Id="rId4" Type="http://schemas.openxmlformats.org/officeDocument/2006/relationships/image" Target="../media/image31.png"/><Relationship Id="rId9" Type="http://schemas.openxmlformats.org/officeDocument/2006/relationships/oleObject" Target="../embeddings/oleObject2.bin"/><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wmf"/><Relationship Id="rId4" Type="http://schemas.openxmlformats.org/officeDocument/2006/relationships/image" Target="../media/image42.jpe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7" y="2284414"/>
            <a:ext cx="9642474" cy="2492990"/>
          </a:xfrm>
        </p:spPr>
        <p:txBody>
          <a:bodyPr/>
          <a:lstStyle/>
          <a:p>
            <a:r>
              <a:rPr lang="en-US" dirty="0" smtClean="0"/>
              <a:t>Media Center Extender Technology</a:t>
            </a:r>
            <a:br>
              <a:rPr lang="en-US" dirty="0" smtClean="0"/>
            </a:br>
            <a:r>
              <a:rPr sz="4300" smtClean="0">
                <a:solidFill>
                  <a:schemeClr val="accent1"/>
                </a:solidFill>
              </a:rPr>
              <a:t>Overview</a:t>
            </a:r>
            <a:endParaRPr lang="en-US" dirty="0">
              <a:solidFill>
                <a:schemeClr val="accent1"/>
              </a:solidFill>
            </a:endParaRPr>
          </a:p>
        </p:txBody>
      </p:sp>
      <p:sp>
        <p:nvSpPr>
          <p:cNvPr id="3" name="Subtitle 2"/>
          <p:cNvSpPr>
            <a:spLocks noGrp="1"/>
          </p:cNvSpPr>
          <p:nvPr>
            <p:ph type="subTitle" idx="1"/>
          </p:nvPr>
        </p:nvSpPr>
        <p:spPr>
          <a:xfrm>
            <a:off x="873127" y="5200889"/>
            <a:ext cx="9231313" cy="1661993"/>
          </a:xfrm>
        </p:spPr>
        <p:txBody>
          <a:bodyPr/>
          <a:lstStyle/>
          <a:p>
            <a:r>
              <a:rPr lang="en-US" dirty="0" smtClean="0"/>
              <a:t>Todd </a:t>
            </a:r>
            <a:r>
              <a:rPr lang="en-US" dirty="0" err="1" smtClean="0"/>
              <a:t>Bowra</a:t>
            </a:r>
            <a:endParaRPr lang="en-US" dirty="0" smtClean="0"/>
          </a:p>
          <a:p>
            <a:r>
              <a:rPr lang="en-US" dirty="0" smtClean="0"/>
              <a:t>Lead Program Manager</a:t>
            </a:r>
          </a:p>
          <a:p>
            <a:r>
              <a:rPr lang="en-US" dirty="0" smtClean="0"/>
              <a:t>Microsoft Corporation</a:t>
            </a:r>
            <a:endParaRPr lang="en-US" dirty="0"/>
          </a:p>
        </p:txBody>
      </p:sp>
      <p:pic>
        <p:nvPicPr>
          <p:cNvPr id="6" name="Picture 5" descr="media center extender technology logo v rev.png"/>
          <p:cNvPicPr>
            <a:picLocks noChangeAspect="1"/>
          </p:cNvPicPr>
          <p:nvPr/>
        </p:nvPicPr>
        <p:blipFill>
          <a:blip r:embed="rId3"/>
          <a:stretch>
            <a:fillRect/>
          </a:stretch>
        </p:blipFill>
        <p:spPr>
          <a:xfrm>
            <a:off x="822960" y="7207330"/>
            <a:ext cx="3749040" cy="74795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760720" y="1703071"/>
            <a:ext cx="521208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07202" name="Rectangle 2"/>
          <p:cNvSpPr>
            <a:spLocks noGrp="1" noChangeArrowheads="1"/>
          </p:cNvSpPr>
          <p:nvPr>
            <p:ph type="title"/>
          </p:nvPr>
        </p:nvSpPr>
        <p:spPr/>
        <p:txBody>
          <a:bodyPr/>
          <a:lstStyle/>
          <a:p>
            <a:r>
              <a:rPr lang="en-US" dirty="0" smtClean="0"/>
              <a:t>What Is DLNA?</a:t>
            </a:r>
            <a:endParaRPr lang="en-US" dirty="0"/>
          </a:p>
        </p:txBody>
      </p:sp>
      <p:sp>
        <p:nvSpPr>
          <p:cNvPr id="307203" name="Rectangle 3"/>
          <p:cNvSpPr>
            <a:spLocks noGrp="1" noChangeArrowheads="1"/>
          </p:cNvSpPr>
          <p:nvPr>
            <p:ph type="body" idx="1"/>
          </p:nvPr>
        </p:nvSpPr>
        <p:spPr>
          <a:xfrm>
            <a:off x="459106" y="1697357"/>
            <a:ext cx="5575934" cy="5928803"/>
          </a:xfrm>
        </p:spPr>
        <p:txBody>
          <a:bodyPr/>
          <a:lstStyle/>
          <a:p>
            <a:r>
              <a:rPr lang="en-US" sz="3400" dirty="0" smtClean="0"/>
              <a:t>Establishes baseline protocols to enable device interoperability</a:t>
            </a:r>
          </a:p>
          <a:p>
            <a:pPr lvl="1"/>
            <a:r>
              <a:rPr lang="en-US" sz="2900" dirty="0" smtClean="0"/>
              <a:t>CE to CE</a:t>
            </a:r>
          </a:p>
          <a:p>
            <a:pPr lvl="1"/>
            <a:r>
              <a:rPr lang="en-US" sz="2900" dirty="0" smtClean="0"/>
              <a:t>PC to CE</a:t>
            </a:r>
          </a:p>
          <a:p>
            <a:r>
              <a:rPr lang="en-US" sz="3400" dirty="0" smtClean="0"/>
              <a:t>Provides basic consumer scenarios</a:t>
            </a:r>
          </a:p>
          <a:p>
            <a:pPr lvl="1"/>
            <a:r>
              <a:rPr lang="en-US" sz="2900" dirty="0" smtClean="0"/>
              <a:t>Digital Media Player (DMP)</a:t>
            </a:r>
          </a:p>
          <a:p>
            <a:pPr lvl="1"/>
            <a:r>
              <a:rPr lang="en-US" sz="2900" dirty="0" smtClean="0"/>
              <a:t>Digital Media Server (DMS)</a:t>
            </a:r>
          </a:p>
          <a:p>
            <a:r>
              <a:rPr lang="en-US" sz="3400" dirty="0" smtClean="0"/>
              <a:t>Device provides user interface</a:t>
            </a:r>
            <a:endParaRPr lang="en-US" sz="3400" dirty="0"/>
          </a:p>
        </p:txBody>
      </p:sp>
      <p:pic>
        <p:nvPicPr>
          <p:cNvPr id="307204" name="Picture 4" descr="DLNA_logo_color"/>
          <p:cNvPicPr>
            <a:picLocks noChangeAspect="1" noChangeArrowheads="1"/>
          </p:cNvPicPr>
          <p:nvPr/>
        </p:nvPicPr>
        <p:blipFill>
          <a:blip r:embed="rId3"/>
          <a:srcRect/>
          <a:stretch>
            <a:fillRect/>
          </a:stretch>
        </p:blipFill>
        <p:spPr bwMode="auto">
          <a:xfrm>
            <a:off x="7658100" y="274321"/>
            <a:ext cx="2857500" cy="1428750"/>
          </a:xfrm>
          <a:prstGeom prst="rect">
            <a:avLst/>
          </a:prstGeom>
          <a:noFill/>
          <a:effectLst>
            <a:outerShdw blurRad="635000" sx="102000" sy="102000" algn="ctr" rotWithShape="0">
              <a:prstClr val="black"/>
            </a:outerShdw>
            <a:reflection blurRad="6350" stA="52000" endA="300" endPos="35000" dir="5400000" sy="-100000" algn="bl" rotWithShape="0"/>
          </a:effectLst>
        </p:spPr>
      </p:pic>
      <p:sp>
        <p:nvSpPr>
          <p:cNvPr id="307206" name="AutoShape 6"/>
          <p:cNvSpPr>
            <a:spLocks noChangeArrowheads="1"/>
          </p:cNvSpPr>
          <p:nvPr/>
        </p:nvSpPr>
        <p:spPr bwMode="auto">
          <a:xfrm>
            <a:off x="6201288" y="6377942"/>
            <a:ext cx="3657600" cy="1005840"/>
          </a:xfrm>
          <a:prstGeom prst="cube">
            <a:avLst>
              <a:gd name="adj" fmla="val 25000"/>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a:solidFill>
                  <a:schemeClr val="tx1"/>
                </a:solidFill>
                <a:effectLst>
                  <a:outerShdw blurRad="38100" dist="38100" dir="2700000" algn="tl">
                    <a:srgbClr val="000000">
                      <a:alpha val="43137"/>
                    </a:srgbClr>
                  </a:outerShdw>
                </a:effectLst>
                <a:latin typeface="Segoe" pitchFamily="34" charset="0"/>
              </a:rPr>
              <a:t>Wired: </a:t>
            </a:r>
            <a:r>
              <a:rPr lang="en-US" dirty="0" smtClean="0">
                <a:solidFill>
                  <a:schemeClr val="tx1"/>
                </a:solidFill>
                <a:effectLst>
                  <a:outerShdw blurRad="38100" dist="38100" dir="2700000" algn="tl">
                    <a:srgbClr val="000000">
                      <a:alpha val="43137"/>
                    </a:srgbClr>
                  </a:outerShdw>
                </a:effectLst>
                <a:latin typeface="Segoe" pitchFamily="34" charset="0"/>
              </a:rPr>
              <a:t> 802.3i</a:t>
            </a:r>
            <a:r>
              <a:rPr lang="en-US" dirty="0">
                <a:solidFill>
                  <a:schemeClr val="tx1"/>
                </a:solidFill>
                <a:effectLst>
                  <a:outerShdw blurRad="38100" dist="38100" dir="2700000" algn="tl">
                    <a:srgbClr val="000000">
                      <a:alpha val="43137"/>
                    </a:srgbClr>
                  </a:outerShdw>
                </a:effectLst>
                <a:latin typeface="Segoe" pitchFamily="34" charset="0"/>
              </a:rPr>
              <a:t>, 802.3u</a:t>
            </a:r>
          </a:p>
          <a:p>
            <a:pPr algn="ctr" defTabSz="1096876"/>
            <a:r>
              <a:rPr lang="en-US" dirty="0">
                <a:solidFill>
                  <a:schemeClr val="tx1"/>
                </a:solidFill>
                <a:effectLst>
                  <a:outerShdw blurRad="38100" dist="38100" dir="2700000" algn="tl">
                    <a:srgbClr val="000000">
                      <a:alpha val="43137"/>
                    </a:srgbClr>
                  </a:outerShdw>
                </a:effectLst>
                <a:latin typeface="Segoe" pitchFamily="34" charset="0"/>
              </a:rPr>
              <a:t>Wireless: </a:t>
            </a:r>
            <a:r>
              <a:rPr lang="en-US" dirty="0" smtClean="0">
                <a:solidFill>
                  <a:schemeClr val="tx1"/>
                </a:solidFill>
                <a:effectLst>
                  <a:outerShdw blurRad="38100" dist="38100" dir="2700000" algn="tl">
                    <a:srgbClr val="000000">
                      <a:alpha val="43137"/>
                    </a:srgbClr>
                  </a:outerShdw>
                </a:effectLst>
                <a:latin typeface="Segoe" pitchFamily="34" charset="0"/>
              </a:rPr>
              <a:t> 802.11a/b/g</a:t>
            </a: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07207" name="AutoShape 7"/>
          <p:cNvSpPr>
            <a:spLocks noChangeArrowheads="1"/>
          </p:cNvSpPr>
          <p:nvPr/>
        </p:nvSpPr>
        <p:spPr bwMode="auto">
          <a:xfrm>
            <a:off x="6201288" y="5554982"/>
            <a:ext cx="3657600" cy="1005840"/>
          </a:xfrm>
          <a:prstGeom prst="cube">
            <a:avLst>
              <a:gd name="adj" fmla="val 25000"/>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a:solidFill>
                  <a:schemeClr val="tx1"/>
                </a:solidFill>
                <a:effectLst>
                  <a:outerShdw blurRad="38100" dist="38100" dir="2700000" algn="tl">
                    <a:srgbClr val="000000">
                      <a:alpha val="43137"/>
                    </a:srgbClr>
                  </a:outerShdw>
                </a:effectLst>
                <a:latin typeface="Segoe" pitchFamily="34" charset="0"/>
              </a:rPr>
              <a:t>IPv4 Protocol Suite</a:t>
            </a:r>
          </a:p>
        </p:txBody>
      </p:sp>
      <p:sp>
        <p:nvSpPr>
          <p:cNvPr id="307208" name="AutoShape 8"/>
          <p:cNvSpPr>
            <a:spLocks noChangeArrowheads="1"/>
          </p:cNvSpPr>
          <p:nvPr/>
        </p:nvSpPr>
        <p:spPr bwMode="auto">
          <a:xfrm>
            <a:off x="6201288" y="4732022"/>
            <a:ext cx="3657600" cy="1005840"/>
          </a:xfrm>
          <a:prstGeom prst="cube">
            <a:avLst>
              <a:gd name="adj" fmla="val 25000"/>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a:solidFill>
                  <a:schemeClr val="tx1"/>
                </a:solidFill>
                <a:effectLst>
                  <a:outerShdw blurRad="38100" dist="38100" dir="2700000" algn="tl">
                    <a:srgbClr val="000000">
                      <a:alpha val="43137"/>
                    </a:srgbClr>
                  </a:outerShdw>
                </a:effectLst>
                <a:latin typeface="Segoe" pitchFamily="34" charset="0"/>
              </a:rPr>
              <a:t>HTTP 1.0/1.1</a:t>
            </a:r>
          </a:p>
        </p:txBody>
      </p:sp>
      <p:sp>
        <p:nvSpPr>
          <p:cNvPr id="307209" name="AutoShape 9"/>
          <p:cNvSpPr>
            <a:spLocks noChangeArrowheads="1"/>
          </p:cNvSpPr>
          <p:nvPr/>
        </p:nvSpPr>
        <p:spPr bwMode="auto">
          <a:xfrm>
            <a:off x="6201288" y="3909062"/>
            <a:ext cx="3657600" cy="1005840"/>
          </a:xfrm>
          <a:prstGeom prst="cube">
            <a:avLst>
              <a:gd name="adj" fmla="val 25000"/>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a:solidFill>
                  <a:schemeClr val="tx1"/>
                </a:solidFill>
                <a:effectLst>
                  <a:outerShdw blurRad="38100" dist="38100" dir="2700000" algn="tl">
                    <a:srgbClr val="000000">
                      <a:alpha val="43137"/>
                    </a:srgbClr>
                  </a:outerShdw>
                </a:effectLst>
                <a:latin typeface="Segoe" pitchFamily="34" charset="0"/>
              </a:rPr>
              <a:t>UPnP Device</a:t>
            </a:r>
          </a:p>
          <a:p>
            <a:pPr algn="ctr" defTabSz="1096876"/>
            <a:r>
              <a:rPr lang="en-US" dirty="0">
                <a:solidFill>
                  <a:schemeClr val="tx1"/>
                </a:solidFill>
                <a:effectLst>
                  <a:outerShdw blurRad="38100" dist="38100" dir="2700000" algn="tl">
                    <a:srgbClr val="000000">
                      <a:alpha val="43137"/>
                    </a:srgbClr>
                  </a:outerShdw>
                </a:effectLst>
                <a:latin typeface="Segoe" pitchFamily="34" charset="0"/>
              </a:rPr>
              <a:t>Architecture 1.0</a:t>
            </a:r>
          </a:p>
        </p:txBody>
      </p:sp>
      <p:sp>
        <p:nvSpPr>
          <p:cNvPr id="307210" name="AutoShape 10"/>
          <p:cNvSpPr>
            <a:spLocks noChangeArrowheads="1"/>
          </p:cNvSpPr>
          <p:nvPr/>
        </p:nvSpPr>
        <p:spPr bwMode="auto">
          <a:xfrm>
            <a:off x="6201288" y="3086102"/>
            <a:ext cx="3657600" cy="1005840"/>
          </a:xfrm>
          <a:prstGeom prst="cube">
            <a:avLst>
              <a:gd name="adj" fmla="val 25000"/>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a:solidFill>
                  <a:schemeClr val="tx1"/>
                </a:solidFill>
                <a:effectLst>
                  <a:outerShdw blurRad="38100" dist="38100" dir="2700000" algn="tl">
                    <a:srgbClr val="000000">
                      <a:alpha val="43137"/>
                    </a:srgbClr>
                  </a:outerShdw>
                </a:effectLst>
                <a:latin typeface="Segoe" pitchFamily="34" charset="0"/>
              </a:rPr>
              <a:t>UPnP AV 1.0</a:t>
            </a:r>
          </a:p>
        </p:txBody>
      </p:sp>
      <p:sp>
        <p:nvSpPr>
          <p:cNvPr id="307211" name="AutoShape 11"/>
          <p:cNvSpPr>
            <a:spLocks noChangeArrowheads="1"/>
          </p:cNvSpPr>
          <p:nvPr/>
        </p:nvSpPr>
        <p:spPr bwMode="auto">
          <a:xfrm>
            <a:off x="6201288" y="2263142"/>
            <a:ext cx="3657600" cy="1005840"/>
          </a:xfrm>
          <a:prstGeom prst="cube">
            <a:avLst>
              <a:gd name="adj" fmla="val 25000"/>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a:solidFill>
                  <a:schemeClr val="tx1"/>
                </a:solidFill>
                <a:effectLst>
                  <a:outerShdw blurRad="38100" dist="38100" dir="2700000" algn="tl">
                    <a:srgbClr val="000000">
                      <a:alpha val="43137"/>
                    </a:srgbClr>
                  </a:outerShdw>
                </a:effectLst>
                <a:latin typeface="Segoe" pitchFamily="34" charset="0"/>
              </a:rPr>
              <a:t>JPEG, LPCM, MPEG2</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rot="16200000">
            <a:off x="4296514" y="-2744369"/>
            <a:ext cx="2379775" cy="10972802"/>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62146" name="Rectangle 2"/>
          <p:cNvSpPr>
            <a:spLocks noGrp="1" noChangeArrowheads="1"/>
          </p:cNvSpPr>
          <p:nvPr>
            <p:ph type="title"/>
          </p:nvPr>
        </p:nvSpPr>
        <p:spPr/>
        <p:txBody>
          <a:bodyPr/>
          <a:lstStyle/>
          <a:p>
            <a:r>
              <a:rPr lang="en-US" smtClean="0"/>
              <a:t>What Is PlaysForSure?</a:t>
            </a:r>
            <a:endParaRPr lang="en-US" dirty="0"/>
          </a:p>
        </p:txBody>
      </p:sp>
      <p:sp>
        <p:nvSpPr>
          <p:cNvPr id="262147" name="Rectangle 3"/>
          <p:cNvSpPr>
            <a:spLocks noGrp="1" noChangeArrowheads="1"/>
          </p:cNvSpPr>
          <p:nvPr>
            <p:ph type="body" idx="1"/>
          </p:nvPr>
        </p:nvSpPr>
        <p:spPr>
          <a:xfrm>
            <a:off x="459106" y="4108450"/>
            <a:ext cx="10056494" cy="3950312"/>
          </a:xfrm>
        </p:spPr>
        <p:txBody>
          <a:bodyPr/>
          <a:lstStyle/>
          <a:p>
            <a:pPr marL="342900" indent="-342900"/>
            <a:r>
              <a:rPr lang="en-US" sz="2400" dirty="0" smtClean="0"/>
              <a:t>Download content to PC, then stream to TV</a:t>
            </a:r>
          </a:p>
          <a:p>
            <a:pPr marL="628650" lvl="1" indent="-285750"/>
            <a:r>
              <a:rPr lang="en-US" sz="2000" dirty="0" smtClean="0"/>
              <a:t>Protected content is downloaded and stored on the PC</a:t>
            </a:r>
          </a:p>
          <a:p>
            <a:pPr marL="628650" lvl="1" indent="-285750"/>
            <a:r>
              <a:rPr lang="en-US" sz="2000" dirty="0" smtClean="0"/>
              <a:t>Content is streamed from PC to device via protected link</a:t>
            </a:r>
          </a:p>
          <a:p>
            <a:pPr marL="342900" indent="-342900"/>
            <a:r>
              <a:rPr lang="en-US" sz="2400" dirty="0" smtClean="0"/>
              <a:t>Technology on the device</a:t>
            </a:r>
          </a:p>
          <a:p>
            <a:pPr marL="628650" lvl="1" indent="-285750"/>
            <a:r>
              <a:rPr lang="en-US" sz="2000" dirty="0" smtClean="0"/>
              <a:t>Builds on DLNA:  Home Networked Device Interoperability Guidelines v1.0</a:t>
            </a:r>
          </a:p>
          <a:p>
            <a:pPr marL="628650" lvl="1" indent="-285750"/>
            <a:r>
              <a:rPr lang="en-US" sz="2000" dirty="0" smtClean="0"/>
              <a:t>Media formats:  WMA, WMV, VC-1 </a:t>
            </a:r>
          </a:p>
          <a:p>
            <a:pPr marL="628650" lvl="1" indent="-285750"/>
            <a:r>
              <a:rPr lang="en-US" sz="2000" dirty="0" smtClean="0"/>
              <a:t>WMDRM for Network Devices</a:t>
            </a:r>
          </a:p>
          <a:p>
            <a:pPr marL="628650" lvl="1" indent="-285750"/>
            <a:r>
              <a:rPr lang="en-US" sz="2000" dirty="0" smtClean="0"/>
              <a:t>UPnP-AV client</a:t>
            </a:r>
          </a:p>
          <a:p>
            <a:pPr marL="628650" lvl="1" indent="-285750"/>
            <a:r>
              <a:rPr lang="en-US" sz="2000" dirty="0" smtClean="0"/>
              <a:t>OEM User Interface</a:t>
            </a:r>
            <a:endParaRPr lang="en-US" sz="2000" dirty="0"/>
          </a:p>
        </p:txBody>
      </p:sp>
      <p:sp>
        <p:nvSpPr>
          <p:cNvPr id="262148" name="Rectangle 4"/>
          <p:cNvSpPr>
            <a:spLocks noChangeArrowheads="1"/>
          </p:cNvSpPr>
          <p:nvPr/>
        </p:nvSpPr>
        <p:spPr bwMode="auto">
          <a:xfrm>
            <a:off x="257176" y="1188720"/>
            <a:ext cx="10424160" cy="449354"/>
          </a:xfrm>
          <a:prstGeom prst="rect">
            <a:avLst/>
          </a:prstGeom>
          <a:noFill/>
          <a:ln w="9525" algn="ctr">
            <a:noFill/>
            <a:miter lim="800000"/>
            <a:headEnd/>
            <a:tailEnd/>
          </a:ln>
          <a:effectLst/>
        </p:spPr>
        <p:txBody>
          <a:bodyPr lIns="109728" tIns="54864" rIns="109728" bIns="54864" anchor="ctr">
            <a:spAutoFit/>
          </a:bodyPr>
          <a:lstStyle/>
          <a:p>
            <a:endParaRPr lang="en-US"/>
          </a:p>
        </p:txBody>
      </p:sp>
      <p:grpSp>
        <p:nvGrpSpPr>
          <p:cNvPr id="19" name="Group 18"/>
          <p:cNvGrpSpPr/>
          <p:nvPr/>
        </p:nvGrpSpPr>
        <p:grpSpPr>
          <a:xfrm>
            <a:off x="266698" y="1666705"/>
            <a:ext cx="10084035" cy="1615440"/>
            <a:chOff x="4038" y="1212850"/>
            <a:chExt cx="8403362" cy="1346200"/>
          </a:xfrm>
        </p:grpSpPr>
        <p:graphicFrame>
          <p:nvGraphicFramePr>
            <p:cNvPr id="262149" name="Object 5"/>
            <p:cNvGraphicFramePr>
              <a:graphicFrameLocks noChangeAspect="1"/>
            </p:cNvGraphicFramePr>
            <p:nvPr/>
          </p:nvGraphicFramePr>
          <p:xfrm>
            <a:off x="7035800" y="1212850"/>
            <a:ext cx="1371600" cy="1014413"/>
          </p:xfrm>
          <a:graphic>
            <a:graphicData uri="http://schemas.openxmlformats.org/presentationml/2006/ole">
              <p:oleObj spid="_x0000_s3074" name="Photo Editor Photo" r:id="rId4" imgW="2048161" imgH="1790476" progId="">
                <p:embed/>
              </p:oleObj>
            </a:graphicData>
          </a:graphic>
        </p:graphicFrame>
        <p:grpSp>
          <p:nvGrpSpPr>
            <p:cNvPr id="2" name="Group 6"/>
            <p:cNvGrpSpPr>
              <a:grpSpLocks/>
            </p:cNvGrpSpPr>
            <p:nvPr/>
          </p:nvGrpSpPr>
          <p:grpSpPr bwMode="auto">
            <a:xfrm>
              <a:off x="6807200" y="2165350"/>
              <a:ext cx="1447800" cy="304800"/>
              <a:chOff x="0" y="1121"/>
              <a:chExt cx="5436" cy="1789"/>
            </a:xfrm>
          </p:grpSpPr>
          <p:pic>
            <p:nvPicPr>
              <p:cNvPr id="26215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1121"/>
                <a:ext cx="5436" cy="1789"/>
              </a:xfrm>
              <a:prstGeom prst="rect">
                <a:avLst/>
              </a:prstGeom>
              <a:noFill/>
              <a:effectLst>
                <a:outerShdw blurRad="63500" sx="102000" sy="102000" algn="ctr" rotWithShape="0">
                  <a:prstClr val="black">
                    <a:alpha val="40000"/>
                  </a:prstClr>
                </a:outerShdw>
              </a:effectLst>
            </p:spPr>
          </p:pic>
          <p:sp>
            <p:nvSpPr>
              <p:cNvPr id="262152" name="Rectangle 8"/>
              <p:cNvSpPr>
                <a:spLocks noChangeArrowheads="1"/>
              </p:cNvSpPr>
              <p:nvPr/>
            </p:nvSpPr>
            <p:spPr bwMode="auto">
              <a:xfrm rot="214580">
                <a:off x="3816" y="1848"/>
                <a:ext cx="448" cy="128"/>
              </a:xfrm>
              <a:prstGeom prst="rect">
                <a:avLst/>
              </a:prstGeom>
              <a:solidFill>
                <a:srgbClr val="A5A5A5"/>
              </a:solidFill>
              <a:ln w="9525" algn="ctr">
                <a:noFill/>
                <a:miter lim="800000"/>
                <a:headEnd/>
                <a:tailEnd/>
              </a:ln>
              <a:effectLst/>
            </p:spPr>
            <p:txBody>
              <a:bodyPr wrap="none" anchor="ctr"/>
              <a:lstStyle/>
              <a:p>
                <a:endParaRPr lang="en-US"/>
              </a:p>
            </p:txBody>
          </p:sp>
        </p:grpSp>
        <p:pic>
          <p:nvPicPr>
            <p:cNvPr id="262153" name="Picture 9" descr="iMac new Apple"/>
            <p:cNvPicPr>
              <a:picLocks noChangeAspect="1" noChangeArrowheads="1"/>
            </p:cNvPicPr>
            <p:nvPr/>
          </p:nvPicPr>
          <p:blipFill>
            <a:blip r:embed="rId6"/>
            <a:srcRect/>
            <a:stretch>
              <a:fillRect/>
            </a:stretch>
          </p:blipFill>
          <p:spPr bwMode="auto">
            <a:xfrm>
              <a:off x="3968750" y="1609725"/>
              <a:ext cx="920750" cy="949325"/>
            </a:xfrm>
            <a:prstGeom prst="rect">
              <a:avLst/>
            </a:prstGeom>
            <a:noFill/>
            <a:effectLst>
              <a:outerShdw blurRad="63500" sx="102000" sy="102000" algn="ctr" rotWithShape="0">
                <a:prstClr val="black">
                  <a:alpha val="40000"/>
                </a:prstClr>
              </a:outerShdw>
            </a:effectLst>
          </p:spPr>
        </p:pic>
        <p:pic>
          <p:nvPicPr>
            <p:cNvPr id="262154" name="Picture 10"/>
            <p:cNvPicPr>
              <a:picLocks noChangeAspect="1" noChangeArrowheads="1"/>
            </p:cNvPicPr>
            <p:nvPr/>
          </p:nvPicPr>
          <p:blipFill>
            <a:blip r:embed="rId7"/>
            <a:srcRect/>
            <a:stretch>
              <a:fillRect/>
            </a:stretch>
          </p:blipFill>
          <p:spPr bwMode="auto">
            <a:xfrm>
              <a:off x="1511300" y="1530350"/>
              <a:ext cx="2273300" cy="990600"/>
            </a:xfrm>
            <a:prstGeom prst="rect">
              <a:avLst/>
            </a:prstGeom>
            <a:noFill/>
            <a:ln w="9525">
              <a:noFill/>
              <a:miter lim="800000"/>
              <a:headEnd/>
              <a:tailEnd/>
            </a:ln>
            <a:effectLst/>
          </p:spPr>
        </p:pic>
        <p:sp>
          <p:nvSpPr>
            <p:cNvPr id="262155" name="Text Box 11"/>
            <p:cNvSpPr txBox="1">
              <a:spLocks noChangeArrowheads="1"/>
            </p:cNvSpPr>
            <p:nvPr/>
          </p:nvSpPr>
          <p:spPr bwMode="auto">
            <a:xfrm flipH="1">
              <a:off x="1828800" y="1860550"/>
              <a:ext cx="1816100" cy="294953"/>
            </a:xfrm>
            <a:prstGeom prst="rect">
              <a:avLst/>
            </a:prstGeom>
            <a:noFill/>
            <a:ln w="9525" algn="ctr">
              <a:noFill/>
              <a:miter lim="800000"/>
              <a:headEnd/>
              <a:tailEnd/>
            </a:ln>
            <a:effectLst/>
          </p:spPr>
          <p:txBody>
            <a:bodyPr wrap="square">
              <a:spAutoFit/>
            </a:bodyPr>
            <a:lstStyle/>
            <a:p>
              <a:pPr algn="ctr">
                <a:spcBef>
                  <a:spcPct val="50000"/>
                </a:spcBef>
              </a:pPr>
              <a:r>
                <a:rPr lang="en-US" sz="1700" dirty="0">
                  <a:solidFill>
                    <a:schemeClr val="bg2"/>
                  </a:solidFill>
                  <a:cs typeface="Arial" charset="0"/>
                </a:rPr>
                <a:t>Acquire</a:t>
              </a:r>
            </a:p>
          </p:txBody>
        </p:sp>
        <p:pic>
          <p:nvPicPr>
            <p:cNvPr id="262156" name="Picture 12" descr="Server"/>
            <p:cNvPicPr>
              <a:picLocks noChangeAspect="1" noChangeArrowheads="1"/>
            </p:cNvPicPr>
            <p:nvPr/>
          </p:nvPicPr>
          <p:blipFill>
            <a:blip r:embed="rId8"/>
            <a:srcRect/>
            <a:stretch>
              <a:fillRect/>
            </a:stretch>
          </p:blipFill>
          <p:spPr bwMode="auto">
            <a:xfrm>
              <a:off x="3683000" y="1301750"/>
              <a:ext cx="625475" cy="949325"/>
            </a:xfrm>
            <a:prstGeom prst="rect">
              <a:avLst/>
            </a:prstGeom>
            <a:noFill/>
            <a:effectLst>
              <a:outerShdw blurRad="63500" sx="102000" sy="102000" algn="ctr" rotWithShape="0">
                <a:prstClr val="black">
                  <a:alpha val="40000"/>
                </a:prstClr>
              </a:outerShdw>
            </a:effectLst>
          </p:spPr>
        </p:pic>
        <p:pic>
          <p:nvPicPr>
            <p:cNvPr id="262157" name="Picture 13"/>
            <p:cNvPicPr>
              <a:picLocks noChangeAspect="1" noChangeArrowheads="1"/>
            </p:cNvPicPr>
            <p:nvPr/>
          </p:nvPicPr>
          <p:blipFill>
            <a:blip r:embed="rId7"/>
            <a:srcRect/>
            <a:stretch>
              <a:fillRect/>
            </a:stretch>
          </p:blipFill>
          <p:spPr bwMode="auto">
            <a:xfrm>
              <a:off x="4724400" y="1517650"/>
              <a:ext cx="2273300" cy="990600"/>
            </a:xfrm>
            <a:prstGeom prst="rect">
              <a:avLst/>
            </a:prstGeom>
            <a:noFill/>
            <a:ln w="9525">
              <a:noFill/>
              <a:miter lim="800000"/>
              <a:headEnd/>
              <a:tailEnd/>
            </a:ln>
            <a:effectLst/>
          </p:spPr>
        </p:pic>
        <p:sp>
          <p:nvSpPr>
            <p:cNvPr id="262158" name="Text Box 14"/>
            <p:cNvSpPr txBox="1">
              <a:spLocks noChangeArrowheads="1"/>
            </p:cNvSpPr>
            <p:nvPr/>
          </p:nvSpPr>
          <p:spPr bwMode="auto">
            <a:xfrm flipH="1">
              <a:off x="4953000" y="1828800"/>
              <a:ext cx="1905000" cy="294953"/>
            </a:xfrm>
            <a:prstGeom prst="rect">
              <a:avLst/>
            </a:prstGeom>
            <a:noFill/>
            <a:ln w="9525" algn="ctr">
              <a:noFill/>
              <a:miter lim="800000"/>
              <a:headEnd/>
              <a:tailEnd/>
            </a:ln>
            <a:effectLst/>
          </p:spPr>
          <p:txBody>
            <a:bodyPr wrap="square">
              <a:spAutoFit/>
            </a:bodyPr>
            <a:lstStyle/>
            <a:p>
              <a:pPr algn="ctr">
                <a:spcBef>
                  <a:spcPct val="50000"/>
                </a:spcBef>
              </a:pPr>
              <a:r>
                <a:rPr lang="en-US" sz="1700" dirty="0">
                  <a:solidFill>
                    <a:schemeClr val="bg2"/>
                  </a:solidFill>
                  <a:cs typeface="Arial" charset="0"/>
                </a:rPr>
                <a:t>Stream</a:t>
              </a:r>
            </a:p>
          </p:txBody>
        </p:sp>
        <p:sp>
          <p:nvSpPr>
            <p:cNvPr id="262168" name="Cloud"/>
            <p:cNvSpPr>
              <a:spLocks noChangeAspect="1" noEditPoints="1" noChangeArrowheads="1"/>
            </p:cNvSpPr>
            <p:nvPr/>
          </p:nvSpPr>
          <p:spPr bwMode="auto">
            <a:xfrm>
              <a:off x="285750" y="1511009"/>
              <a:ext cx="1431925" cy="9556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sp>
          <p:nvSpPr>
            <p:cNvPr id="262159" name="AutoShape 15"/>
            <p:cNvSpPr>
              <a:spLocks noChangeArrowheads="1"/>
            </p:cNvSpPr>
            <p:nvPr/>
          </p:nvSpPr>
          <p:spPr bwMode="auto">
            <a:xfrm>
              <a:off x="4038" y="1649413"/>
              <a:ext cx="2151062" cy="649288"/>
            </a:xfrm>
            <a:prstGeom prst="cloudCallout">
              <a:avLst>
                <a:gd name="adj1" fmla="val 14324"/>
                <a:gd name="adj2" fmla="val 22125"/>
              </a:avLst>
            </a:prstGeom>
            <a:noFill/>
            <a:ln w="9525">
              <a:noFill/>
              <a:round/>
              <a:headEnd/>
              <a:tailEnd/>
            </a:ln>
            <a:effectLst/>
          </p:spPr>
          <p:txBody>
            <a:bodyPr anchor="ctr"/>
            <a:lstStyle/>
            <a:p>
              <a:pPr algn="ctr"/>
              <a:r>
                <a:rPr lang="en-US" sz="1700" dirty="0">
                  <a:solidFill>
                    <a:schemeClr val="bg2"/>
                  </a:solidFill>
                  <a:cs typeface="Arial" charset="0"/>
                </a:rPr>
                <a:t>Internet</a:t>
              </a:r>
            </a:p>
            <a:p>
              <a:pPr algn="ctr"/>
              <a:r>
                <a:rPr lang="en-US" sz="1700" dirty="0" smtClean="0">
                  <a:solidFill>
                    <a:schemeClr val="bg2"/>
                  </a:solidFill>
                  <a:cs typeface="Arial" charset="0"/>
                </a:rPr>
                <a:t>Media Services</a:t>
              </a:r>
              <a:endParaRPr lang="en-US" sz="1700" dirty="0">
                <a:solidFill>
                  <a:schemeClr val="bg2"/>
                </a:solidFill>
                <a:cs typeface="Arial" charset="0"/>
              </a:endParaRPr>
            </a:p>
          </p:txBody>
        </p:sp>
      </p:grpSp>
      <p:sp>
        <p:nvSpPr>
          <p:cNvPr id="262166" name="Rectangle 22"/>
          <p:cNvSpPr>
            <a:spLocks noChangeArrowheads="1"/>
          </p:cNvSpPr>
          <p:nvPr/>
        </p:nvSpPr>
        <p:spPr bwMode="auto">
          <a:xfrm>
            <a:off x="619301" y="3447881"/>
            <a:ext cx="9725026" cy="480132"/>
          </a:xfrm>
          <a:prstGeom prst="rect">
            <a:avLst/>
          </a:prstGeom>
          <a:noFill/>
          <a:ln w="12700">
            <a:noFill/>
            <a:miter lim="800000"/>
            <a:headEnd/>
            <a:tailEnd/>
          </a:ln>
          <a:effectLst/>
        </p:spPr>
        <p:txBody>
          <a:bodyPr wrap="square" lIns="109728" tIns="54864" rIns="109728" bIns="54864">
            <a:spAutoFit/>
          </a:bodyPr>
          <a:lstStyle/>
          <a:p>
            <a:pPr algn="ctr"/>
            <a:r>
              <a:rPr lang="en-US" sz="2400" dirty="0">
                <a:solidFill>
                  <a:schemeClr val="accent1"/>
                </a:solidFill>
                <a:effectLst>
                  <a:outerShdw blurRad="38100" dist="38100" dir="2700000" algn="tl">
                    <a:srgbClr val="000000">
                      <a:alpha val="43137"/>
                    </a:srgbClr>
                  </a:outerShdw>
                </a:effectLst>
                <a:latin typeface="+mj-lt"/>
              </a:rPr>
              <a:t>Enables content flow from Windows to </a:t>
            </a:r>
            <a:r>
              <a:rPr lang="en-US" sz="2400" dirty="0" smtClean="0">
                <a:solidFill>
                  <a:schemeClr val="accent1"/>
                </a:solidFill>
                <a:effectLst>
                  <a:outerShdw blurRad="38100" dist="38100" dir="2700000" algn="tl">
                    <a:srgbClr val="000000">
                      <a:alpha val="43137"/>
                    </a:srgbClr>
                  </a:outerShdw>
                </a:effectLst>
                <a:latin typeface="+mj-lt"/>
              </a:rPr>
              <a:t>consumer electronics </a:t>
            </a:r>
            <a:r>
              <a:rPr lang="en-US" sz="2400" dirty="0">
                <a:solidFill>
                  <a:schemeClr val="accent1"/>
                </a:solidFill>
                <a:effectLst>
                  <a:outerShdw blurRad="38100" dist="38100" dir="2700000" algn="tl">
                    <a:srgbClr val="000000">
                      <a:alpha val="43137"/>
                    </a:srgbClr>
                  </a:outerShdw>
                </a:effectLst>
                <a:latin typeface="+mj-lt"/>
              </a:rPr>
              <a:t>devices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220288" y="1703071"/>
            <a:ext cx="1051560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56028" name="Rectangle 28"/>
          <p:cNvSpPr>
            <a:spLocks noChangeArrowheads="1"/>
          </p:cNvSpPr>
          <p:nvPr/>
        </p:nvSpPr>
        <p:spPr bwMode="auto">
          <a:xfrm>
            <a:off x="6832021" y="1686791"/>
            <a:ext cx="2135506" cy="3175636"/>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a:effectLst>
            <a:glow rad="101600">
              <a:schemeClr val="bg1">
                <a:alpha val="60000"/>
              </a:schemeClr>
            </a:glo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6015" name="Rectangle 15"/>
          <p:cNvSpPr>
            <a:spLocks noChangeArrowheads="1"/>
          </p:cNvSpPr>
          <p:nvPr/>
        </p:nvSpPr>
        <p:spPr bwMode="auto">
          <a:xfrm>
            <a:off x="9121831" y="2298296"/>
            <a:ext cx="1371600" cy="1645920"/>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a:effectLst>
            <a:glow rad="101600">
              <a:schemeClr val="bg1">
                <a:alpha val="60000"/>
              </a:schemeClr>
            </a:glo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6002" name="Rectangle 2"/>
          <p:cNvSpPr>
            <a:spLocks noGrp="1" noChangeArrowheads="1"/>
          </p:cNvSpPr>
          <p:nvPr>
            <p:ph type="title"/>
          </p:nvPr>
        </p:nvSpPr>
        <p:spPr/>
        <p:txBody>
          <a:bodyPr/>
          <a:lstStyle/>
          <a:p>
            <a:r>
              <a:rPr lang="en-US" dirty="0" smtClean="0"/>
              <a:t>Software Stack For MCX</a:t>
            </a:r>
            <a:endParaRPr lang="en-US" dirty="0"/>
          </a:p>
        </p:txBody>
      </p:sp>
      <p:grpSp>
        <p:nvGrpSpPr>
          <p:cNvPr id="2" name="Group 27"/>
          <p:cNvGrpSpPr>
            <a:grpSpLocks/>
          </p:cNvGrpSpPr>
          <p:nvPr/>
        </p:nvGrpSpPr>
        <p:grpSpPr bwMode="auto">
          <a:xfrm>
            <a:off x="2858192" y="2483081"/>
            <a:ext cx="4234815" cy="1272540"/>
            <a:chOff x="1592" y="1310"/>
            <a:chExt cx="2223" cy="668"/>
          </a:xfrm>
        </p:grpSpPr>
        <p:pic>
          <p:nvPicPr>
            <p:cNvPr id="256026" name="Picture 26" descr="Gold-up-arrow"/>
            <p:cNvPicPr>
              <a:picLocks noChangeAspect="1" noChangeArrowheads="1"/>
            </p:cNvPicPr>
            <p:nvPr/>
          </p:nvPicPr>
          <p:blipFill>
            <a:blip r:embed="rId3"/>
            <a:srcRect/>
            <a:stretch>
              <a:fillRect/>
            </a:stretch>
          </p:blipFill>
          <p:spPr bwMode="auto">
            <a:xfrm rot="5400000">
              <a:off x="2218" y="684"/>
              <a:ext cx="668" cy="1919"/>
            </a:xfrm>
            <a:prstGeom prst="rect">
              <a:avLst/>
            </a:prstGeom>
            <a:noFill/>
          </p:spPr>
        </p:pic>
        <p:sp>
          <p:nvSpPr>
            <p:cNvPr id="256003" name="AutoShape 3"/>
            <p:cNvSpPr>
              <a:spLocks noChangeArrowheads="1"/>
            </p:cNvSpPr>
            <p:nvPr/>
          </p:nvSpPr>
          <p:spPr bwMode="auto">
            <a:xfrm>
              <a:off x="1703" y="1440"/>
              <a:ext cx="2112" cy="432"/>
            </a:xfrm>
            <a:prstGeom prst="rightArrow">
              <a:avLst>
                <a:gd name="adj1" fmla="val 50000"/>
                <a:gd name="adj2" fmla="val 122222"/>
              </a:avLst>
            </a:prstGeom>
            <a:noFill/>
            <a:ln w="9525">
              <a:noFill/>
              <a:miter lim="800000"/>
              <a:headEnd/>
              <a:tailEnd/>
            </a:ln>
            <a:effectLst/>
          </p:spPr>
          <p:txBody>
            <a:bodyPr wrap="none" anchor="ctr"/>
            <a:lstStyle/>
            <a:p>
              <a:pPr>
                <a:lnSpc>
                  <a:spcPct val="90000"/>
                </a:lnSpc>
                <a:spcBef>
                  <a:spcPct val="30000"/>
                </a:spcBef>
              </a:pPr>
              <a:r>
                <a:rPr lang="en-US" dirty="0">
                  <a:solidFill>
                    <a:schemeClr val="bg2"/>
                  </a:solidFill>
                  <a:effectLst/>
                </a:rPr>
                <a:t>UI and content</a:t>
              </a:r>
            </a:p>
          </p:txBody>
        </p:sp>
      </p:grpSp>
      <p:sp>
        <p:nvSpPr>
          <p:cNvPr id="256006" name="Rectangle 6"/>
          <p:cNvSpPr>
            <a:spLocks noChangeArrowheads="1"/>
          </p:cNvSpPr>
          <p:nvPr/>
        </p:nvSpPr>
        <p:spPr bwMode="auto">
          <a:xfrm>
            <a:off x="7049191" y="1907771"/>
            <a:ext cx="1737360" cy="54864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700" dirty="0">
                <a:effectLst>
                  <a:outerShdw blurRad="38100" dist="38100" dir="2700000" algn="tl">
                    <a:srgbClr val="000000">
                      <a:alpha val="43137"/>
                    </a:srgbClr>
                  </a:outerShdw>
                </a:effectLst>
                <a:latin typeface="Segoe" pitchFamily="34" charset="0"/>
              </a:rPr>
              <a:t>OEM</a:t>
            </a:r>
            <a:br>
              <a:rPr lang="en-US" sz="1700" dirty="0">
                <a:effectLst>
                  <a:outerShdw blurRad="38100" dist="38100" dir="2700000" algn="tl">
                    <a:srgbClr val="000000">
                      <a:alpha val="43137"/>
                    </a:srgbClr>
                  </a:outerShdw>
                </a:effectLst>
                <a:latin typeface="Segoe" pitchFamily="34" charset="0"/>
              </a:rPr>
            </a:br>
            <a:r>
              <a:rPr lang="en-US" sz="1700" dirty="0">
                <a:effectLst>
                  <a:outerShdw blurRad="38100" dist="38100" dir="2700000" algn="tl">
                    <a:srgbClr val="000000">
                      <a:alpha val="43137"/>
                    </a:srgbClr>
                  </a:outerShdw>
                </a:effectLst>
                <a:latin typeface="Segoe" pitchFamily="34" charset="0"/>
              </a:rPr>
              <a:t>Local UI</a:t>
            </a:r>
          </a:p>
        </p:txBody>
      </p:sp>
      <p:sp>
        <p:nvSpPr>
          <p:cNvPr id="256007" name="Rectangle 7"/>
          <p:cNvSpPr>
            <a:spLocks noChangeArrowheads="1"/>
          </p:cNvSpPr>
          <p:nvPr/>
        </p:nvSpPr>
        <p:spPr bwMode="auto">
          <a:xfrm>
            <a:off x="7049191" y="2456411"/>
            <a:ext cx="1737360" cy="27432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effectLst>
                  <a:outerShdw blurRad="38100" dist="38100" dir="2700000" algn="tl">
                    <a:srgbClr val="000000">
                      <a:alpha val="43137"/>
                    </a:srgbClr>
                  </a:outerShdw>
                </a:effectLst>
                <a:latin typeface="Segoe" pitchFamily="34" charset="0"/>
              </a:rPr>
              <a:t>Remote UI</a:t>
            </a:r>
          </a:p>
        </p:txBody>
      </p:sp>
      <p:sp>
        <p:nvSpPr>
          <p:cNvPr id="256011" name="Rectangle 11"/>
          <p:cNvSpPr>
            <a:spLocks noChangeArrowheads="1"/>
          </p:cNvSpPr>
          <p:nvPr/>
        </p:nvSpPr>
        <p:spPr bwMode="auto">
          <a:xfrm>
            <a:off x="9272327" y="3340331"/>
            <a:ext cx="1072514" cy="36576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700" dirty="0">
                <a:effectLst>
                  <a:outerShdw blurRad="38100" dist="38100" dir="2700000" algn="tl">
                    <a:srgbClr val="000000">
                      <a:alpha val="43137"/>
                    </a:srgbClr>
                  </a:outerShdw>
                </a:effectLst>
                <a:latin typeface="Segoe" pitchFamily="34" charset="0"/>
              </a:rPr>
              <a:t>DLNA</a:t>
            </a:r>
          </a:p>
        </p:txBody>
      </p:sp>
      <p:sp>
        <p:nvSpPr>
          <p:cNvPr id="256012" name="Rectangle 12"/>
          <p:cNvSpPr>
            <a:spLocks noChangeArrowheads="1"/>
          </p:cNvSpPr>
          <p:nvPr/>
        </p:nvSpPr>
        <p:spPr bwMode="auto">
          <a:xfrm>
            <a:off x="9272327" y="2974571"/>
            <a:ext cx="1072514" cy="36576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900" dirty="0">
                <a:solidFill>
                  <a:srgbClr val="FFFFFF"/>
                </a:solidFill>
                <a:effectLst>
                  <a:outerShdw blurRad="38100" dist="38100" dir="2700000" algn="tl">
                    <a:srgbClr val="000000">
                      <a:alpha val="43137"/>
                    </a:srgbClr>
                  </a:outerShdw>
                </a:effectLst>
                <a:latin typeface="Segoe" pitchFamily="34" charset="0"/>
              </a:rPr>
              <a:t>PFS</a:t>
            </a:r>
          </a:p>
        </p:txBody>
      </p:sp>
      <p:sp>
        <p:nvSpPr>
          <p:cNvPr id="256013" name="Rectangle 13"/>
          <p:cNvSpPr>
            <a:spLocks noChangeArrowheads="1"/>
          </p:cNvSpPr>
          <p:nvPr/>
        </p:nvSpPr>
        <p:spPr bwMode="auto">
          <a:xfrm>
            <a:off x="9272327" y="2608811"/>
            <a:ext cx="1072514" cy="36576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900" dirty="0">
                <a:effectLst>
                  <a:outerShdw blurRad="38100" dist="38100" dir="2700000" algn="tl">
                    <a:srgbClr val="000000">
                      <a:alpha val="43137"/>
                    </a:srgbClr>
                  </a:outerShdw>
                </a:effectLst>
                <a:latin typeface="Segoe" pitchFamily="34" charset="0"/>
              </a:rPr>
              <a:t>MCX</a:t>
            </a:r>
          </a:p>
        </p:txBody>
      </p:sp>
      <p:sp>
        <p:nvSpPr>
          <p:cNvPr id="256014" name="Text Box 14"/>
          <p:cNvSpPr txBox="1">
            <a:spLocks noChangeArrowheads="1"/>
          </p:cNvSpPr>
          <p:nvPr/>
        </p:nvSpPr>
        <p:spPr bwMode="auto">
          <a:xfrm>
            <a:off x="9262801" y="2264007"/>
            <a:ext cx="563359" cy="346249"/>
          </a:xfrm>
          <a:prstGeom prst="rect">
            <a:avLst/>
          </a:prstGeom>
          <a:noFill/>
          <a:ln w="9525">
            <a:noFill/>
            <a:miter lim="800000"/>
            <a:headEnd/>
            <a:tailEnd/>
          </a:ln>
          <a:effectLst/>
        </p:spPr>
        <p:txBody>
          <a:bodyPr wrap="none" lIns="109728" tIns="54864" rIns="109728" bIns="54864">
            <a:spAutoFit/>
          </a:bodyPr>
          <a:lstStyle/>
          <a:p>
            <a:pPr algn="l">
              <a:lnSpc>
                <a:spcPct val="90000"/>
              </a:lnSpc>
              <a:spcBef>
                <a:spcPct val="30000"/>
              </a:spcBef>
            </a:pPr>
            <a:r>
              <a:rPr lang="en-US" sz="1700" dirty="0">
                <a:effectLst>
                  <a:outerShdw blurRad="38100" dist="38100" dir="2700000" algn="tl">
                    <a:srgbClr val="000000"/>
                  </a:outerShdw>
                </a:effectLst>
              </a:rPr>
              <a:t>Key</a:t>
            </a:r>
          </a:p>
        </p:txBody>
      </p:sp>
      <p:sp>
        <p:nvSpPr>
          <p:cNvPr id="256016" name="Rectangle 16"/>
          <p:cNvSpPr>
            <a:spLocks noChangeArrowheads="1"/>
          </p:cNvSpPr>
          <p:nvPr/>
        </p:nvSpPr>
        <p:spPr bwMode="auto">
          <a:xfrm>
            <a:off x="7049191" y="2730731"/>
            <a:ext cx="1737360" cy="27432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effectLst>
                  <a:outerShdw blurRad="38100" dist="38100" dir="2700000" algn="tl">
                    <a:srgbClr val="000000">
                      <a:alpha val="43137"/>
                    </a:srgbClr>
                  </a:outerShdw>
                </a:effectLst>
                <a:latin typeface="Segoe" pitchFamily="34" charset="0"/>
              </a:rPr>
              <a:t>Security/Trust</a:t>
            </a:r>
          </a:p>
        </p:txBody>
      </p:sp>
      <p:sp>
        <p:nvSpPr>
          <p:cNvPr id="256017" name="Rectangle 17"/>
          <p:cNvSpPr>
            <a:spLocks noChangeArrowheads="1"/>
          </p:cNvSpPr>
          <p:nvPr/>
        </p:nvSpPr>
        <p:spPr bwMode="auto">
          <a:xfrm>
            <a:off x="7049191" y="4376651"/>
            <a:ext cx="1737360" cy="27432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effectLst>
                  <a:outerShdw blurRad="38100" dist="38100" dir="2700000" algn="tl">
                    <a:srgbClr val="000000">
                      <a:alpha val="43137"/>
                    </a:srgbClr>
                  </a:outerShdw>
                </a:effectLst>
                <a:latin typeface="Segoe" pitchFamily="34" charset="0"/>
              </a:rPr>
              <a:t>IP/</a:t>
            </a:r>
            <a:r>
              <a:rPr lang="en-US" sz="1400" dirty="0" err="1">
                <a:effectLst>
                  <a:outerShdw blurRad="38100" dist="38100" dir="2700000" algn="tl">
                    <a:srgbClr val="000000">
                      <a:alpha val="43137"/>
                    </a:srgbClr>
                  </a:outerShdw>
                </a:effectLst>
                <a:latin typeface="Segoe" pitchFamily="34" charset="0"/>
              </a:rPr>
              <a:t>WiFi</a:t>
            </a:r>
            <a:endParaRPr lang="en-US" sz="1400" dirty="0">
              <a:effectLst>
                <a:outerShdw blurRad="38100" dist="38100" dir="2700000" algn="tl">
                  <a:srgbClr val="000000">
                    <a:alpha val="43137"/>
                  </a:srgbClr>
                </a:outerShdw>
              </a:effectLst>
              <a:latin typeface="Segoe" pitchFamily="34" charset="0"/>
            </a:endParaRPr>
          </a:p>
        </p:txBody>
      </p:sp>
      <p:sp>
        <p:nvSpPr>
          <p:cNvPr id="256018" name="Rectangle 18"/>
          <p:cNvSpPr>
            <a:spLocks noChangeArrowheads="1"/>
          </p:cNvSpPr>
          <p:nvPr/>
        </p:nvSpPr>
        <p:spPr bwMode="auto">
          <a:xfrm>
            <a:off x="7049191" y="4102331"/>
            <a:ext cx="1737360" cy="27432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effectLst>
                  <a:outerShdw blurRad="38100" dist="38100" dir="2700000" algn="tl">
                    <a:srgbClr val="000000">
                      <a:alpha val="43137"/>
                    </a:srgbClr>
                  </a:outerShdw>
                </a:effectLst>
                <a:latin typeface="Segoe" pitchFamily="34" charset="0"/>
              </a:rPr>
              <a:t>UPnP</a:t>
            </a:r>
          </a:p>
        </p:txBody>
      </p:sp>
      <p:sp>
        <p:nvSpPr>
          <p:cNvPr id="256019" name="Rectangle 19"/>
          <p:cNvSpPr>
            <a:spLocks noChangeArrowheads="1"/>
          </p:cNvSpPr>
          <p:nvPr/>
        </p:nvSpPr>
        <p:spPr bwMode="auto">
          <a:xfrm>
            <a:off x="7049191" y="3828011"/>
            <a:ext cx="1737360" cy="27432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effectLst>
                  <a:outerShdw blurRad="38100" dist="38100" dir="2700000" algn="tl">
                    <a:srgbClr val="000000">
                      <a:alpha val="43137"/>
                    </a:srgbClr>
                  </a:outerShdw>
                </a:effectLst>
                <a:latin typeface="Segoe" pitchFamily="34" charset="0"/>
              </a:rPr>
              <a:t>UPnP AV</a:t>
            </a:r>
          </a:p>
        </p:txBody>
      </p:sp>
      <p:sp>
        <p:nvSpPr>
          <p:cNvPr id="256021" name="Rectangle 21"/>
          <p:cNvSpPr>
            <a:spLocks noChangeArrowheads="1"/>
          </p:cNvSpPr>
          <p:nvPr/>
        </p:nvSpPr>
        <p:spPr bwMode="auto">
          <a:xfrm>
            <a:off x="7049191" y="3553691"/>
            <a:ext cx="914400" cy="27432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effectLst>
                  <a:outerShdw blurRad="38100" dist="38100" dir="2700000" algn="tl">
                    <a:srgbClr val="000000">
                      <a:alpha val="43137"/>
                    </a:srgbClr>
                  </a:outerShdw>
                </a:effectLst>
                <a:latin typeface="Segoe" pitchFamily="34" charset="0"/>
              </a:rPr>
              <a:t>HTTP</a:t>
            </a:r>
          </a:p>
        </p:txBody>
      </p:sp>
      <p:sp>
        <p:nvSpPr>
          <p:cNvPr id="256022" name="Rectangle 22"/>
          <p:cNvSpPr>
            <a:spLocks noChangeArrowheads="1"/>
          </p:cNvSpPr>
          <p:nvPr/>
        </p:nvSpPr>
        <p:spPr bwMode="auto">
          <a:xfrm flipH="1">
            <a:off x="1031297" y="2547851"/>
            <a:ext cx="1628774" cy="548640"/>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smtClean="0">
                <a:solidFill>
                  <a:srgbClr val="FFFFFF"/>
                </a:solidFill>
                <a:effectLst>
                  <a:outerShdw blurRad="38100" dist="38100" dir="2700000" algn="tl">
                    <a:srgbClr val="000000">
                      <a:alpha val="43137"/>
                    </a:srgbClr>
                  </a:outerShdw>
                </a:effectLst>
                <a:latin typeface="Segoe" pitchFamily="34" charset="0"/>
              </a:rPr>
              <a:t>Program Guide and Live/</a:t>
            </a:r>
            <a:r>
              <a:rPr lang="en-US" sz="1400" dirty="0" err="1" smtClean="0">
                <a:solidFill>
                  <a:srgbClr val="FFFFFF"/>
                </a:solidFill>
                <a:effectLst>
                  <a:outerShdw blurRad="38100" dist="38100" dir="2700000" algn="tl">
                    <a:srgbClr val="000000">
                      <a:alpha val="43137"/>
                    </a:srgbClr>
                  </a:outerShdw>
                </a:effectLst>
                <a:latin typeface="Segoe" pitchFamily="34" charset="0"/>
              </a:rPr>
              <a:t>Rec</a:t>
            </a:r>
            <a:r>
              <a:rPr lang="en-US" sz="1400" dirty="0" smtClean="0">
                <a:solidFill>
                  <a:srgbClr val="FFFFFF"/>
                </a:solidFill>
                <a:effectLst>
                  <a:outerShdw blurRad="38100" dist="38100" dir="2700000" algn="tl">
                    <a:srgbClr val="000000">
                      <a:alpha val="43137"/>
                    </a:srgbClr>
                  </a:outerShdw>
                </a:effectLst>
                <a:latin typeface="Segoe" pitchFamily="34" charset="0"/>
              </a:rPr>
              <a:t> </a:t>
            </a:r>
            <a:r>
              <a:rPr lang="en-US" sz="1400" dirty="0">
                <a:solidFill>
                  <a:srgbClr val="FFFFFF"/>
                </a:solidFill>
                <a:effectLst>
                  <a:outerShdw blurRad="38100" dist="38100" dir="2700000" algn="tl">
                    <a:srgbClr val="000000">
                      <a:alpha val="43137"/>
                    </a:srgbClr>
                  </a:outerShdw>
                </a:effectLst>
                <a:latin typeface="Segoe" pitchFamily="34" charset="0"/>
              </a:rPr>
              <a:t>TV</a:t>
            </a:r>
          </a:p>
        </p:txBody>
      </p:sp>
      <p:sp>
        <p:nvSpPr>
          <p:cNvPr id="256023" name="Rectangle 23"/>
          <p:cNvSpPr>
            <a:spLocks noChangeArrowheads="1"/>
          </p:cNvSpPr>
          <p:nvPr/>
        </p:nvSpPr>
        <p:spPr bwMode="auto">
          <a:xfrm flipH="1">
            <a:off x="1031297" y="3645131"/>
            <a:ext cx="1628774" cy="548640"/>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solidFill>
                  <a:srgbClr val="FFFFFF"/>
                </a:solidFill>
                <a:effectLst>
                  <a:outerShdw blurRad="38100" dist="38100" dir="2700000" algn="tl">
                    <a:srgbClr val="000000">
                      <a:alpha val="43137"/>
                    </a:srgbClr>
                  </a:outerShdw>
                </a:effectLst>
                <a:latin typeface="Segoe" pitchFamily="34" charset="0"/>
              </a:rPr>
              <a:t>Music, </a:t>
            </a:r>
            <a:r>
              <a:rPr lang="en-US" sz="1400" dirty="0" smtClean="0">
                <a:solidFill>
                  <a:srgbClr val="FFFFFF"/>
                </a:solidFill>
                <a:effectLst>
                  <a:outerShdw blurRad="38100" dist="38100" dir="2700000" algn="tl">
                    <a:srgbClr val="000000">
                      <a:alpha val="43137"/>
                    </a:srgbClr>
                  </a:outerShdw>
                </a:effectLst>
                <a:latin typeface="Segoe" pitchFamily="34" charset="0"/>
              </a:rPr>
              <a:t>Photos,</a:t>
            </a:r>
            <a:r>
              <a:rPr lang="en-US" sz="1400" dirty="0">
                <a:solidFill>
                  <a:srgbClr val="FFFFFF"/>
                </a:solidFill>
                <a:effectLst>
                  <a:outerShdw blurRad="38100" dist="38100" dir="2700000" algn="tl">
                    <a:srgbClr val="000000">
                      <a:alpha val="43137"/>
                    </a:srgbClr>
                  </a:outerShdw>
                </a:effectLst>
                <a:latin typeface="Segoe" pitchFamily="34" charset="0"/>
              </a:rPr>
              <a:t/>
            </a:r>
            <a:br>
              <a:rPr lang="en-US" sz="1400" dirty="0">
                <a:solidFill>
                  <a:srgbClr val="FFFFFF"/>
                </a:solidFill>
                <a:effectLst>
                  <a:outerShdw blurRad="38100" dist="38100" dir="2700000" algn="tl">
                    <a:srgbClr val="000000">
                      <a:alpha val="43137"/>
                    </a:srgbClr>
                  </a:outerShdw>
                </a:effectLst>
                <a:latin typeface="Segoe" pitchFamily="34" charset="0"/>
              </a:rPr>
            </a:br>
            <a:r>
              <a:rPr lang="en-US" sz="1400" dirty="0">
                <a:solidFill>
                  <a:srgbClr val="FFFFFF"/>
                </a:solidFill>
                <a:effectLst>
                  <a:outerShdw blurRad="38100" dist="38100" dir="2700000" algn="tl">
                    <a:srgbClr val="000000">
                      <a:alpha val="43137"/>
                    </a:srgbClr>
                  </a:outerShdw>
                </a:effectLst>
                <a:latin typeface="Segoe" pitchFamily="34" charset="0"/>
              </a:rPr>
              <a:t>Videos</a:t>
            </a:r>
          </a:p>
        </p:txBody>
      </p:sp>
      <p:sp>
        <p:nvSpPr>
          <p:cNvPr id="256024" name="Rectangle 24"/>
          <p:cNvSpPr>
            <a:spLocks noChangeArrowheads="1"/>
          </p:cNvSpPr>
          <p:nvPr/>
        </p:nvSpPr>
        <p:spPr bwMode="auto">
          <a:xfrm flipH="1">
            <a:off x="1031297" y="1999211"/>
            <a:ext cx="1628774" cy="548640"/>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solidFill>
                  <a:srgbClr val="FFFFFF"/>
                </a:solidFill>
                <a:effectLst>
                  <a:outerShdw blurRad="38100" dist="38100" dir="2700000" algn="tl">
                    <a:srgbClr val="000000">
                      <a:alpha val="43137"/>
                    </a:srgbClr>
                  </a:outerShdw>
                </a:effectLst>
                <a:latin typeface="Segoe" pitchFamily="34" charset="0"/>
              </a:rPr>
              <a:t>Online </a:t>
            </a:r>
            <a:r>
              <a:rPr lang="en-US" sz="1400" dirty="0" smtClean="0">
                <a:solidFill>
                  <a:srgbClr val="FFFFFF"/>
                </a:solidFill>
                <a:effectLst>
                  <a:outerShdw blurRad="38100" dist="38100" dir="2700000" algn="tl">
                    <a:srgbClr val="000000">
                      <a:alpha val="43137"/>
                    </a:srgbClr>
                  </a:outerShdw>
                </a:effectLst>
                <a:latin typeface="Segoe" pitchFamily="34" charset="0"/>
              </a:rPr>
              <a:t>Media</a:t>
            </a:r>
            <a:r>
              <a:rPr lang="en-US" sz="1400" dirty="0">
                <a:solidFill>
                  <a:srgbClr val="FFFFFF"/>
                </a:solidFill>
                <a:effectLst>
                  <a:outerShdw blurRad="38100" dist="38100" dir="2700000" algn="tl">
                    <a:srgbClr val="000000">
                      <a:alpha val="43137"/>
                    </a:srgbClr>
                  </a:outerShdw>
                </a:effectLst>
                <a:latin typeface="Segoe" pitchFamily="34" charset="0"/>
              </a:rPr>
              <a:t/>
            </a:r>
            <a:br>
              <a:rPr lang="en-US" sz="1400" dirty="0">
                <a:solidFill>
                  <a:srgbClr val="FFFFFF"/>
                </a:solidFill>
                <a:effectLst>
                  <a:outerShdw blurRad="38100" dist="38100" dir="2700000" algn="tl">
                    <a:srgbClr val="000000">
                      <a:alpha val="43137"/>
                    </a:srgbClr>
                  </a:outerShdw>
                </a:effectLst>
                <a:latin typeface="Segoe" pitchFamily="34" charset="0"/>
              </a:rPr>
            </a:br>
            <a:r>
              <a:rPr lang="en-US" sz="1400" dirty="0">
                <a:solidFill>
                  <a:srgbClr val="FFFFFF"/>
                </a:solidFill>
                <a:effectLst>
                  <a:outerShdw blurRad="38100" dist="38100" dir="2700000" algn="tl">
                    <a:srgbClr val="000000">
                      <a:alpha val="43137"/>
                    </a:srgbClr>
                  </a:outerShdw>
                </a:effectLst>
                <a:latin typeface="Segoe" pitchFamily="34" charset="0"/>
              </a:rPr>
              <a:t>Applications</a:t>
            </a:r>
          </a:p>
        </p:txBody>
      </p:sp>
      <p:sp>
        <p:nvSpPr>
          <p:cNvPr id="256025" name="Rectangle 25"/>
          <p:cNvSpPr>
            <a:spLocks noChangeArrowheads="1"/>
          </p:cNvSpPr>
          <p:nvPr/>
        </p:nvSpPr>
        <p:spPr bwMode="auto">
          <a:xfrm flipH="1">
            <a:off x="1031297" y="3096491"/>
            <a:ext cx="1628774" cy="548640"/>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smtClean="0">
                <a:solidFill>
                  <a:srgbClr val="FFFFFF"/>
                </a:solidFill>
                <a:effectLst>
                  <a:outerShdw blurRad="38100" dist="38100" dir="2700000" algn="tl">
                    <a:srgbClr val="000000">
                      <a:alpha val="43137"/>
                    </a:srgbClr>
                  </a:outerShdw>
                </a:effectLst>
                <a:latin typeface="Segoe" pitchFamily="34" charset="0"/>
              </a:rPr>
              <a:t>Media Center </a:t>
            </a:r>
            <a:r>
              <a:rPr lang="en-US" sz="1400" dirty="0">
                <a:solidFill>
                  <a:srgbClr val="FFFFFF"/>
                </a:solidFill>
                <a:effectLst>
                  <a:outerShdw blurRad="38100" dist="38100" dir="2700000" algn="tl">
                    <a:srgbClr val="000000">
                      <a:alpha val="43137"/>
                    </a:srgbClr>
                  </a:outerShdw>
                </a:effectLst>
                <a:latin typeface="Segoe" pitchFamily="34" charset="0"/>
              </a:rPr>
              <a:t>UI</a:t>
            </a:r>
          </a:p>
        </p:txBody>
      </p:sp>
      <p:grpSp>
        <p:nvGrpSpPr>
          <p:cNvPr id="3" name="Group 29"/>
          <p:cNvGrpSpPr>
            <a:grpSpLocks/>
          </p:cNvGrpSpPr>
          <p:nvPr/>
        </p:nvGrpSpPr>
        <p:grpSpPr bwMode="auto">
          <a:xfrm>
            <a:off x="690302" y="4581525"/>
            <a:ext cx="4213856" cy="2680337"/>
            <a:chOff x="459" y="2288"/>
            <a:chExt cx="1920" cy="1337"/>
          </a:xfrm>
          <a:effectLst>
            <a:outerShdw blurRad="63500" sx="102000" sy="102000" algn="ctr" rotWithShape="0">
              <a:prstClr val="black">
                <a:alpha val="40000"/>
              </a:prstClr>
            </a:outerShdw>
          </a:effectLst>
        </p:grpSpPr>
        <p:pic>
          <p:nvPicPr>
            <p:cNvPr id="256030" name="Picture 30" descr="windows media center PC"/>
            <p:cNvPicPr>
              <a:picLocks noChangeAspect="1" noChangeArrowheads="1"/>
            </p:cNvPicPr>
            <p:nvPr/>
          </p:nvPicPr>
          <p:blipFill>
            <a:blip r:embed="rId4"/>
            <a:stretch>
              <a:fillRect/>
            </a:stretch>
          </p:blipFill>
          <p:spPr bwMode="auto">
            <a:xfrm>
              <a:off x="459" y="2288"/>
              <a:ext cx="1920" cy="1337"/>
            </a:xfrm>
            <a:prstGeom prst="rect">
              <a:avLst/>
            </a:prstGeom>
            <a:noFill/>
            <a:ln>
              <a:noFill/>
            </a:ln>
          </p:spPr>
        </p:pic>
        <p:pic>
          <p:nvPicPr>
            <p:cNvPr id="256031" name="Picture 31"/>
            <p:cNvPicPr>
              <a:picLocks noChangeArrowheads="1"/>
            </p:cNvPicPr>
            <p:nvPr/>
          </p:nvPicPr>
          <p:blipFill>
            <a:blip r:embed="rId5"/>
            <a:srcRect/>
            <a:stretch>
              <a:fillRect/>
            </a:stretch>
          </p:blipFill>
          <p:spPr bwMode="auto">
            <a:xfrm>
              <a:off x="1529" y="2362"/>
              <a:ext cx="460" cy="506"/>
            </a:xfrm>
            <a:prstGeom prst="rect">
              <a:avLst/>
            </a:prstGeom>
            <a:noFill/>
            <a:ln w="9525">
              <a:noFill/>
              <a:miter lim="800000"/>
              <a:headEnd/>
              <a:tailEnd/>
            </a:ln>
            <a:effectLst/>
          </p:spPr>
        </p:pic>
      </p:grpSp>
      <p:grpSp>
        <p:nvGrpSpPr>
          <p:cNvPr id="4" name="Group 32"/>
          <p:cNvGrpSpPr>
            <a:grpSpLocks/>
          </p:cNvGrpSpPr>
          <p:nvPr/>
        </p:nvGrpSpPr>
        <p:grpSpPr bwMode="auto">
          <a:xfrm>
            <a:off x="7117772" y="5029201"/>
            <a:ext cx="3044190" cy="2303146"/>
            <a:chOff x="3828" y="2568"/>
            <a:chExt cx="1598" cy="1209"/>
          </a:xfrm>
          <a:effectLst>
            <a:outerShdw blurRad="63500" sx="102000" sy="102000" algn="ctr" rotWithShape="0">
              <a:prstClr val="black">
                <a:alpha val="40000"/>
              </a:prstClr>
            </a:outerShdw>
          </a:effectLst>
        </p:grpSpPr>
        <p:pic>
          <p:nvPicPr>
            <p:cNvPr id="256033" name="Picture 33" descr="plasma screen TV with Media Center"/>
            <p:cNvPicPr>
              <a:picLocks noChangeAspect="1" noChangeArrowheads="1"/>
            </p:cNvPicPr>
            <p:nvPr/>
          </p:nvPicPr>
          <p:blipFill>
            <a:blip r:embed="rId6" cstate="print"/>
            <a:srcRect/>
            <a:stretch>
              <a:fillRect/>
            </a:stretch>
          </p:blipFill>
          <p:spPr bwMode="auto">
            <a:xfrm>
              <a:off x="3828" y="2568"/>
              <a:ext cx="1598" cy="1209"/>
            </a:xfrm>
            <a:prstGeom prst="rect">
              <a:avLst/>
            </a:prstGeom>
            <a:noFill/>
          </p:spPr>
        </p:pic>
        <p:pic>
          <p:nvPicPr>
            <p:cNvPr id="256034" name="Picture 34"/>
            <p:cNvPicPr>
              <a:picLocks noChangeArrowheads="1"/>
            </p:cNvPicPr>
            <p:nvPr/>
          </p:nvPicPr>
          <p:blipFill>
            <a:blip r:embed="rId7"/>
            <a:srcRect/>
            <a:stretch>
              <a:fillRect/>
            </a:stretch>
          </p:blipFill>
          <p:spPr bwMode="auto">
            <a:xfrm>
              <a:off x="3892" y="2631"/>
              <a:ext cx="1445" cy="1007"/>
            </a:xfrm>
            <a:prstGeom prst="rect">
              <a:avLst/>
            </a:prstGeom>
            <a:noFill/>
            <a:ln w="9525">
              <a:noFill/>
              <a:miter lim="800000"/>
              <a:headEnd/>
              <a:tailEnd/>
            </a:ln>
            <a:effectLst/>
          </p:spPr>
        </p:pic>
      </p:grpSp>
      <p:sp>
        <p:nvSpPr>
          <p:cNvPr id="256035" name="Rectangle 35"/>
          <p:cNvSpPr>
            <a:spLocks noChangeArrowheads="1"/>
          </p:cNvSpPr>
          <p:nvPr/>
        </p:nvSpPr>
        <p:spPr bwMode="auto">
          <a:xfrm>
            <a:off x="7971212" y="3547976"/>
            <a:ext cx="821056" cy="27432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effectLst>
                  <a:outerShdw blurRad="38100" dist="38100" dir="2700000" algn="tl">
                    <a:srgbClr val="000000">
                      <a:alpha val="43137"/>
                    </a:srgbClr>
                  </a:outerShdw>
                </a:effectLst>
                <a:latin typeface="Segoe" pitchFamily="34" charset="0"/>
              </a:rPr>
              <a:t>RTP</a:t>
            </a:r>
          </a:p>
        </p:txBody>
      </p:sp>
      <p:sp>
        <p:nvSpPr>
          <p:cNvPr id="256020" name="Rectangle 20"/>
          <p:cNvSpPr>
            <a:spLocks noChangeArrowheads="1"/>
          </p:cNvSpPr>
          <p:nvPr/>
        </p:nvSpPr>
        <p:spPr bwMode="auto">
          <a:xfrm>
            <a:off x="7049191" y="3279371"/>
            <a:ext cx="914400" cy="27432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effectLst>
                  <a:outerShdw blurRad="38100" dist="38100" dir="2700000" algn="tl">
                    <a:srgbClr val="000000">
                      <a:alpha val="43137"/>
                    </a:srgbClr>
                  </a:outerShdw>
                </a:effectLst>
                <a:latin typeface="Segoe" pitchFamily="34" charset="0"/>
              </a:rPr>
              <a:t>MPEG2</a:t>
            </a:r>
          </a:p>
        </p:txBody>
      </p:sp>
      <p:sp>
        <p:nvSpPr>
          <p:cNvPr id="256008" name="Rectangle 8"/>
          <p:cNvSpPr>
            <a:spLocks noChangeArrowheads="1"/>
          </p:cNvSpPr>
          <p:nvPr/>
        </p:nvSpPr>
        <p:spPr bwMode="auto">
          <a:xfrm>
            <a:off x="7049191" y="3005051"/>
            <a:ext cx="1737360" cy="27432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solidFill>
                  <a:srgbClr val="FFFFFF"/>
                </a:solidFill>
                <a:effectLst>
                  <a:outerShdw blurRad="38100" dist="38100" dir="2700000" algn="tl">
                    <a:srgbClr val="000000">
                      <a:alpha val="43137"/>
                    </a:srgbClr>
                  </a:outerShdw>
                </a:effectLst>
                <a:latin typeface="Segoe" pitchFamily="34" charset="0"/>
              </a:rPr>
              <a:t>WMDRM-ND</a:t>
            </a:r>
          </a:p>
        </p:txBody>
      </p:sp>
      <p:sp>
        <p:nvSpPr>
          <p:cNvPr id="256010" name="Rectangle 10"/>
          <p:cNvSpPr>
            <a:spLocks noChangeArrowheads="1"/>
          </p:cNvSpPr>
          <p:nvPr/>
        </p:nvSpPr>
        <p:spPr bwMode="auto">
          <a:xfrm>
            <a:off x="7963591" y="3279371"/>
            <a:ext cx="822960" cy="27432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sz="1400" dirty="0">
                <a:solidFill>
                  <a:srgbClr val="FFFFFF"/>
                </a:solidFill>
                <a:effectLst>
                  <a:outerShdw blurRad="38100" dist="38100" dir="2700000" algn="tl">
                    <a:srgbClr val="000000">
                      <a:alpha val="43137"/>
                    </a:srgbClr>
                  </a:outerShdw>
                </a:effectLst>
                <a:latin typeface="Segoe" pitchFamily="34" charset="0"/>
              </a:rPr>
              <a:t>WMV</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65" name="Picture 9" descr="3-01525_s10-bar04"/>
          <p:cNvPicPr>
            <a:picLocks noChangeAspect="1" noChangeArrowheads="1"/>
          </p:cNvPicPr>
          <p:nvPr/>
        </p:nvPicPr>
        <p:blipFill>
          <a:blip r:embed="rId3"/>
          <a:srcRect r="3069"/>
          <a:stretch>
            <a:fillRect/>
          </a:stretch>
        </p:blipFill>
        <p:spPr bwMode="auto">
          <a:xfrm>
            <a:off x="3870960" y="1882140"/>
            <a:ext cx="7101840" cy="1714500"/>
          </a:xfrm>
          <a:prstGeom prst="rect">
            <a:avLst/>
          </a:prstGeom>
          <a:noFill/>
        </p:spPr>
      </p:pic>
      <p:grpSp>
        <p:nvGrpSpPr>
          <p:cNvPr id="2" name="Group 2"/>
          <p:cNvGrpSpPr>
            <a:grpSpLocks/>
          </p:cNvGrpSpPr>
          <p:nvPr/>
        </p:nvGrpSpPr>
        <p:grpSpPr bwMode="auto">
          <a:xfrm>
            <a:off x="3230880" y="4078606"/>
            <a:ext cx="11338560" cy="3059430"/>
            <a:chOff x="1696" y="2141"/>
            <a:chExt cx="5952" cy="1606"/>
          </a:xfrm>
        </p:grpSpPr>
        <p:pic>
          <p:nvPicPr>
            <p:cNvPr id="377859" name="Picture 3" descr="line drop shadow"/>
            <p:cNvPicPr>
              <a:picLocks noChangeAspect="1" noChangeArrowheads="1"/>
            </p:cNvPicPr>
            <p:nvPr/>
          </p:nvPicPr>
          <p:blipFill>
            <a:blip r:embed="rId4">
              <a:lum bright="6000"/>
            </a:blip>
            <a:srcRect/>
            <a:stretch>
              <a:fillRect/>
            </a:stretch>
          </p:blipFill>
          <p:spPr bwMode="auto">
            <a:xfrm>
              <a:off x="1696" y="2141"/>
              <a:ext cx="5952" cy="62"/>
            </a:xfrm>
            <a:prstGeom prst="rect">
              <a:avLst/>
            </a:prstGeom>
            <a:noFill/>
          </p:spPr>
        </p:pic>
        <p:pic>
          <p:nvPicPr>
            <p:cNvPr id="377860" name="Picture 4" descr="line drop shadow"/>
            <p:cNvPicPr>
              <a:picLocks noChangeAspect="1" noChangeArrowheads="1"/>
            </p:cNvPicPr>
            <p:nvPr/>
          </p:nvPicPr>
          <p:blipFill>
            <a:blip r:embed="rId5">
              <a:lum bright="6000"/>
            </a:blip>
            <a:srcRect/>
            <a:stretch>
              <a:fillRect/>
            </a:stretch>
          </p:blipFill>
          <p:spPr bwMode="auto">
            <a:xfrm>
              <a:off x="1696" y="3597"/>
              <a:ext cx="5952" cy="150"/>
            </a:xfrm>
            <a:prstGeom prst="rect">
              <a:avLst/>
            </a:prstGeom>
            <a:noFill/>
          </p:spPr>
        </p:pic>
        <p:sp>
          <p:nvSpPr>
            <p:cNvPr id="377861" name="Rectangle 5"/>
            <p:cNvSpPr>
              <a:spLocks noChangeArrowheads="1"/>
            </p:cNvSpPr>
            <p:nvPr/>
          </p:nvSpPr>
          <p:spPr bwMode="auto">
            <a:xfrm>
              <a:off x="1820" y="2196"/>
              <a:ext cx="5760" cy="1404"/>
            </a:xfrm>
            <a:prstGeom prst="rect">
              <a:avLst/>
            </a:prstGeom>
            <a:solidFill>
              <a:schemeClr val="bg2"/>
            </a:solidFill>
            <a:ln w="9525" algn="ctr">
              <a:noFill/>
              <a:miter lim="800000"/>
              <a:headEnd/>
              <a:tailEnd/>
            </a:ln>
            <a:effectLst/>
          </p:spPr>
          <p:txBody>
            <a:bodyPr wrap="none" anchor="ctr"/>
            <a:lstStyle/>
            <a:p>
              <a:endParaRPr lang="en-US"/>
            </a:p>
          </p:txBody>
        </p:sp>
        <p:sp>
          <p:nvSpPr>
            <p:cNvPr id="377862" name="Line 6"/>
            <p:cNvSpPr>
              <a:spLocks noChangeShapeType="1"/>
            </p:cNvSpPr>
            <p:nvPr/>
          </p:nvSpPr>
          <p:spPr bwMode="auto">
            <a:xfrm>
              <a:off x="1820" y="2328"/>
              <a:ext cx="5760" cy="0"/>
            </a:xfrm>
            <a:prstGeom prst="line">
              <a:avLst/>
            </a:prstGeom>
            <a:noFill/>
            <a:ln w="152400">
              <a:solidFill>
                <a:srgbClr val="4D4D4D"/>
              </a:solidFill>
              <a:prstDash val="sysDot"/>
              <a:round/>
              <a:headEnd/>
              <a:tailEnd/>
            </a:ln>
            <a:effectLst/>
          </p:spPr>
          <p:txBody>
            <a:bodyPr/>
            <a:lstStyle/>
            <a:p>
              <a:endParaRPr lang="en-US"/>
            </a:p>
          </p:txBody>
        </p:sp>
        <p:sp>
          <p:nvSpPr>
            <p:cNvPr id="377863" name="Line 7"/>
            <p:cNvSpPr>
              <a:spLocks noChangeShapeType="1"/>
            </p:cNvSpPr>
            <p:nvPr/>
          </p:nvSpPr>
          <p:spPr bwMode="auto">
            <a:xfrm>
              <a:off x="1820" y="3468"/>
              <a:ext cx="5760" cy="0"/>
            </a:xfrm>
            <a:prstGeom prst="line">
              <a:avLst/>
            </a:prstGeom>
            <a:noFill/>
            <a:ln w="152400">
              <a:solidFill>
                <a:srgbClr val="4D4D4D"/>
              </a:solidFill>
              <a:prstDash val="sysDot"/>
              <a:round/>
              <a:headEnd/>
              <a:tailEnd/>
            </a:ln>
            <a:effectLst/>
          </p:spPr>
          <p:txBody>
            <a:bodyPr/>
            <a:lstStyle/>
            <a:p>
              <a:endParaRPr lang="en-US"/>
            </a:p>
          </p:txBody>
        </p:sp>
      </p:grpSp>
      <p:sp>
        <p:nvSpPr>
          <p:cNvPr id="377864" name="Rectangle 8"/>
          <p:cNvSpPr>
            <a:spLocks noGrp="1" noChangeArrowheads="1"/>
          </p:cNvSpPr>
          <p:nvPr>
            <p:ph type="title"/>
          </p:nvPr>
        </p:nvSpPr>
        <p:spPr/>
        <p:txBody>
          <a:bodyPr/>
          <a:lstStyle/>
          <a:p>
            <a:r>
              <a:rPr lang="en-US" smtClean="0"/>
              <a:t>Application Remoting</a:t>
            </a:r>
            <a:endParaRPr lang="en-US"/>
          </a:p>
        </p:txBody>
      </p:sp>
      <p:sp>
        <p:nvSpPr>
          <p:cNvPr id="377866" name="Rectangle 10"/>
          <p:cNvSpPr>
            <a:spLocks noGrp="1" noChangeArrowheads="1"/>
          </p:cNvSpPr>
          <p:nvPr>
            <p:ph idx="4294967295"/>
          </p:nvPr>
        </p:nvSpPr>
        <p:spPr>
          <a:xfrm>
            <a:off x="3641725" y="2185988"/>
            <a:ext cx="7331075" cy="1108075"/>
          </a:xfrm>
          <a:prstGeom prst="rect">
            <a:avLst/>
          </a:prstGeom>
          <a:noFill/>
          <a:ln/>
        </p:spPr>
        <p:txBody>
          <a:bodyPr/>
          <a:lstStyle/>
          <a:p>
            <a:pPr marL="0" indent="0">
              <a:buNone/>
            </a:pPr>
            <a:r>
              <a:rPr lang="en-US" dirty="0"/>
              <a:t>Third-party applications </a:t>
            </a:r>
            <a:r>
              <a:rPr lang="en-US" dirty="0" smtClean="0"/>
              <a:t>hosted in </a:t>
            </a:r>
            <a:r>
              <a:rPr lang="en-US" dirty="0"/>
              <a:t>Media Center</a:t>
            </a:r>
          </a:p>
        </p:txBody>
      </p:sp>
      <p:grpSp>
        <p:nvGrpSpPr>
          <p:cNvPr id="3" name="Group 12"/>
          <p:cNvGrpSpPr>
            <a:grpSpLocks/>
          </p:cNvGrpSpPr>
          <p:nvPr/>
        </p:nvGrpSpPr>
        <p:grpSpPr bwMode="auto">
          <a:xfrm>
            <a:off x="-20654009" y="4693920"/>
            <a:ext cx="31558230" cy="1638300"/>
            <a:chOff x="2088" y="2464"/>
            <a:chExt cx="16566" cy="860"/>
          </a:xfrm>
        </p:grpSpPr>
        <p:pic>
          <p:nvPicPr>
            <p:cNvPr id="377869" name="Picture 13"/>
            <p:cNvPicPr>
              <a:picLocks noChangeAspect="1" noChangeArrowheads="1"/>
            </p:cNvPicPr>
            <p:nvPr/>
          </p:nvPicPr>
          <p:blipFill>
            <a:blip r:embed="rId6"/>
            <a:srcRect/>
            <a:stretch>
              <a:fillRect/>
            </a:stretch>
          </p:blipFill>
          <p:spPr bwMode="auto">
            <a:xfrm>
              <a:off x="2088" y="2466"/>
              <a:ext cx="1524" cy="858"/>
            </a:xfrm>
            <a:prstGeom prst="rect">
              <a:avLst/>
            </a:prstGeom>
            <a:noFill/>
            <a:ln w="9525" algn="ctr">
              <a:noFill/>
              <a:miter lim="800000"/>
              <a:headEnd/>
              <a:tailEnd/>
            </a:ln>
            <a:effectLst/>
          </p:spPr>
        </p:pic>
        <p:pic>
          <p:nvPicPr>
            <p:cNvPr id="377870" name="Picture 14"/>
            <p:cNvPicPr>
              <a:picLocks noChangeAspect="1" noChangeArrowheads="1"/>
            </p:cNvPicPr>
            <p:nvPr/>
          </p:nvPicPr>
          <p:blipFill>
            <a:blip r:embed="rId7"/>
            <a:srcRect/>
            <a:stretch>
              <a:fillRect/>
            </a:stretch>
          </p:blipFill>
          <p:spPr bwMode="auto">
            <a:xfrm>
              <a:off x="11801" y="2466"/>
              <a:ext cx="1537" cy="858"/>
            </a:xfrm>
            <a:prstGeom prst="rect">
              <a:avLst/>
            </a:prstGeom>
            <a:noFill/>
            <a:ln w="9525" algn="ctr">
              <a:noFill/>
              <a:miter lim="800000"/>
              <a:headEnd/>
              <a:tailEnd/>
            </a:ln>
            <a:effectLst/>
          </p:spPr>
        </p:pic>
        <p:pic>
          <p:nvPicPr>
            <p:cNvPr id="377871" name="Picture 15"/>
            <p:cNvPicPr>
              <a:picLocks noChangeAspect="1" noChangeArrowheads="1"/>
            </p:cNvPicPr>
            <p:nvPr/>
          </p:nvPicPr>
          <p:blipFill>
            <a:blip r:embed="rId8" cstate="print"/>
            <a:srcRect/>
            <a:stretch>
              <a:fillRect/>
            </a:stretch>
          </p:blipFill>
          <p:spPr bwMode="auto">
            <a:xfrm>
              <a:off x="6304" y="2466"/>
              <a:ext cx="1522" cy="858"/>
            </a:xfrm>
            <a:prstGeom prst="rect">
              <a:avLst/>
            </a:prstGeom>
            <a:noFill/>
            <a:ln w="9525" algn="ctr">
              <a:noFill/>
              <a:miter lim="800000"/>
              <a:headEnd/>
              <a:tailEnd/>
            </a:ln>
            <a:effectLst/>
          </p:spPr>
        </p:pic>
        <p:pic>
          <p:nvPicPr>
            <p:cNvPr id="377872" name="Picture 16"/>
            <p:cNvPicPr>
              <a:picLocks noChangeAspect="1" noChangeArrowheads="1"/>
            </p:cNvPicPr>
            <p:nvPr/>
          </p:nvPicPr>
          <p:blipFill>
            <a:blip r:embed="rId9"/>
            <a:srcRect/>
            <a:stretch>
              <a:fillRect/>
            </a:stretch>
          </p:blipFill>
          <p:spPr bwMode="auto">
            <a:xfrm>
              <a:off x="3747" y="2466"/>
              <a:ext cx="1142" cy="858"/>
            </a:xfrm>
            <a:prstGeom prst="rect">
              <a:avLst/>
            </a:prstGeom>
            <a:noFill/>
            <a:ln w="9525" algn="ctr">
              <a:noFill/>
              <a:miter lim="800000"/>
              <a:headEnd/>
              <a:tailEnd/>
            </a:ln>
            <a:effectLst/>
          </p:spPr>
        </p:pic>
        <p:pic>
          <p:nvPicPr>
            <p:cNvPr id="377873" name="Picture 17"/>
            <p:cNvPicPr>
              <a:picLocks noChangeAspect="1" noChangeArrowheads="1"/>
            </p:cNvPicPr>
            <p:nvPr/>
          </p:nvPicPr>
          <p:blipFill>
            <a:blip r:embed="rId10"/>
            <a:srcRect/>
            <a:stretch>
              <a:fillRect/>
            </a:stretch>
          </p:blipFill>
          <p:spPr bwMode="auto">
            <a:xfrm>
              <a:off x="9240" y="2464"/>
              <a:ext cx="1146" cy="860"/>
            </a:xfrm>
            <a:prstGeom prst="rect">
              <a:avLst/>
            </a:prstGeom>
            <a:noFill/>
            <a:ln w="9525" algn="ctr">
              <a:noFill/>
              <a:miter lim="800000"/>
              <a:headEnd/>
              <a:tailEnd/>
            </a:ln>
            <a:effectLst/>
          </p:spPr>
        </p:pic>
        <p:pic>
          <p:nvPicPr>
            <p:cNvPr id="377874" name="Picture 18"/>
            <p:cNvPicPr>
              <a:picLocks noChangeAspect="1" noChangeArrowheads="1"/>
            </p:cNvPicPr>
            <p:nvPr/>
          </p:nvPicPr>
          <p:blipFill>
            <a:blip r:embed="rId11"/>
            <a:srcRect/>
            <a:stretch>
              <a:fillRect/>
            </a:stretch>
          </p:blipFill>
          <p:spPr bwMode="auto">
            <a:xfrm>
              <a:off x="5024" y="2466"/>
              <a:ext cx="1144" cy="858"/>
            </a:xfrm>
            <a:prstGeom prst="rect">
              <a:avLst/>
            </a:prstGeom>
            <a:noFill/>
            <a:ln w="9525" algn="ctr">
              <a:noFill/>
              <a:miter lim="800000"/>
              <a:headEnd/>
              <a:tailEnd/>
            </a:ln>
            <a:effectLst/>
          </p:spPr>
        </p:pic>
        <p:pic>
          <p:nvPicPr>
            <p:cNvPr id="377875" name="Picture 19"/>
            <p:cNvPicPr>
              <a:picLocks noChangeAspect="1" noChangeArrowheads="1"/>
            </p:cNvPicPr>
            <p:nvPr/>
          </p:nvPicPr>
          <p:blipFill>
            <a:blip r:embed="rId12"/>
            <a:srcRect/>
            <a:stretch>
              <a:fillRect/>
            </a:stretch>
          </p:blipFill>
          <p:spPr bwMode="auto">
            <a:xfrm>
              <a:off x="13473" y="2466"/>
              <a:ext cx="1141" cy="858"/>
            </a:xfrm>
            <a:prstGeom prst="rect">
              <a:avLst/>
            </a:prstGeom>
            <a:noFill/>
            <a:ln w="9525" algn="ctr">
              <a:noFill/>
              <a:miter lim="800000"/>
              <a:headEnd/>
              <a:tailEnd/>
            </a:ln>
            <a:effectLst/>
          </p:spPr>
        </p:pic>
        <p:pic>
          <p:nvPicPr>
            <p:cNvPr id="377876" name="Picture 20"/>
            <p:cNvPicPr>
              <a:picLocks noChangeAspect="1" noChangeArrowheads="1"/>
            </p:cNvPicPr>
            <p:nvPr/>
          </p:nvPicPr>
          <p:blipFill>
            <a:blip r:embed="rId13"/>
            <a:srcRect/>
            <a:stretch>
              <a:fillRect/>
            </a:stretch>
          </p:blipFill>
          <p:spPr bwMode="auto">
            <a:xfrm>
              <a:off x="17313" y="2466"/>
              <a:ext cx="1341" cy="858"/>
            </a:xfrm>
            <a:prstGeom prst="rect">
              <a:avLst/>
            </a:prstGeom>
            <a:noFill/>
            <a:ln w="9525" algn="ctr">
              <a:noFill/>
              <a:miter lim="800000"/>
              <a:headEnd/>
              <a:tailEnd/>
            </a:ln>
            <a:effectLst/>
          </p:spPr>
        </p:pic>
        <p:pic>
          <p:nvPicPr>
            <p:cNvPr id="377877" name="Picture 21"/>
            <p:cNvPicPr>
              <a:picLocks noChangeAspect="1" noChangeArrowheads="1"/>
            </p:cNvPicPr>
            <p:nvPr/>
          </p:nvPicPr>
          <p:blipFill>
            <a:blip r:embed="rId14" cstate="print"/>
            <a:srcRect/>
            <a:stretch>
              <a:fillRect/>
            </a:stretch>
          </p:blipFill>
          <p:spPr bwMode="auto">
            <a:xfrm>
              <a:off x="7961" y="2466"/>
              <a:ext cx="1143" cy="858"/>
            </a:xfrm>
            <a:prstGeom prst="rect">
              <a:avLst/>
            </a:prstGeom>
            <a:noFill/>
            <a:ln w="9525" algn="ctr">
              <a:noFill/>
              <a:miter lim="800000"/>
              <a:headEnd/>
              <a:tailEnd/>
            </a:ln>
            <a:effectLst/>
          </p:spPr>
        </p:pic>
        <p:pic>
          <p:nvPicPr>
            <p:cNvPr id="377878" name="Picture 22"/>
            <p:cNvPicPr>
              <a:picLocks noChangeAspect="1" noChangeArrowheads="1"/>
            </p:cNvPicPr>
            <p:nvPr/>
          </p:nvPicPr>
          <p:blipFill>
            <a:blip r:embed="rId15"/>
            <a:srcRect/>
            <a:stretch>
              <a:fillRect/>
            </a:stretch>
          </p:blipFill>
          <p:spPr bwMode="auto">
            <a:xfrm>
              <a:off x="16031" y="2466"/>
              <a:ext cx="1146" cy="858"/>
            </a:xfrm>
            <a:prstGeom prst="rect">
              <a:avLst/>
            </a:prstGeom>
            <a:noFill/>
            <a:ln w="9525" algn="ctr">
              <a:noFill/>
              <a:miter lim="800000"/>
              <a:headEnd/>
              <a:tailEnd/>
            </a:ln>
            <a:effectLst/>
          </p:spPr>
        </p:pic>
        <p:pic>
          <p:nvPicPr>
            <p:cNvPr id="377879" name="Picture 23"/>
            <p:cNvPicPr>
              <a:picLocks noChangeAspect="1" noChangeArrowheads="1"/>
            </p:cNvPicPr>
            <p:nvPr/>
          </p:nvPicPr>
          <p:blipFill>
            <a:blip r:embed="rId16"/>
            <a:srcRect/>
            <a:stretch>
              <a:fillRect/>
            </a:stretch>
          </p:blipFill>
          <p:spPr bwMode="auto">
            <a:xfrm>
              <a:off x="14750" y="2466"/>
              <a:ext cx="1146" cy="858"/>
            </a:xfrm>
            <a:prstGeom prst="rect">
              <a:avLst/>
            </a:prstGeom>
            <a:noFill/>
            <a:ln w="9525" algn="ctr">
              <a:noFill/>
              <a:miter lim="800000"/>
              <a:headEnd/>
              <a:tailEnd/>
            </a:ln>
            <a:effectLst/>
          </p:spPr>
        </p:pic>
        <p:pic>
          <p:nvPicPr>
            <p:cNvPr id="377880" name="Picture 24"/>
            <p:cNvPicPr>
              <a:picLocks noChangeAspect="1" noChangeArrowheads="1"/>
            </p:cNvPicPr>
            <p:nvPr/>
          </p:nvPicPr>
          <p:blipFill>
            <a:blip r:embed="rId17" cstate="print"/>
            <a:srcRect/>
            <a:stretch>
              <a:fillRect/>
            </a:stretch>
          </p:blipFill>
          <p:spPr bwMode="auto">
            <a:xfrm>
              <a:off x="10521" y="2466"/>
              <a:ext cx="1144" cy="858"/>
            </a:xfrm>
            <a:prstGeom prst="rect">
              <a:avLst/>
            </a:prstGeom>
            <a:noFill/>
            <a:ln w="9525" algn="ctr">
              <a:noFill/>
              <a:miter lim="800000"/>
              <a:headEnd/>
              <a:tailEnd/>
            </a:ln>
            <a:effectLst/>
          </p:spPr>
        </p:pic>
      </p:grpSp>
      <p:sp>
        <p:nvSpPr>
          <p:cNvPr id="377881" name="Rectangle 25"/>
          <p:cNvSpPr>
            <a:spLocks noChangeArrowheads="1"/>
          </p:cNvSpPr>
          <p:nvPr/>
        </p:nvSpPr>
        <p:spPr bwMode="auto">
          <a:xfrm>
            <a:off x="0" y="4632960"/>
            <a:ext cx="3581400" cy="1859280"/>
          </a:xfrm>
          <a:prstGeom prst="rect">
            <a:avLst/>
          </a:prstGeom>
          <a:solidFill>
            <a:srgbClr val="2C2C2C"/>
          </a:solidFill>
          <a:ln w="9525" algn="ctr">
            <a:noFill/>
            <a:miter lim="800000"/>
            <a:headEnd/>
            <a:tailEnd/>
          </a:ln>
          <a:effectLst/>
        </p:spPr>
        <p:txBody>
          <a:bodyPr wrap="none" lIns="109728" tIns="54864" rIns="109728" bIns="54864" anchor="ctr"/>
          <a:lstStyle/>
          <a:p>
            <a:endParaRPr lang="en-US"/>
          </a:p>
        </p:txBody>
      </p:sp>
      <p:pic>
        <p:nvPicPr>
          <p:cNvPr id="377882" name="Picture 26" descr="3-01525_s33-circle"/>
          <p:cNvPicPr>
            <a:picLocks noChangeAspect="1" noChangeArrowheads="1"/>
          </p:cNvPicPr>
          <p:nvPr/>
        </p:nvPicPr>
        <p:blipFill>
          <a:blip r:embed="rId18"/>
          <a:srcRect/>
          <a:stretch>
            <a:fillRect/>
          </a:stretch>
        </p:blipFill>
        <p:spPr bwMode="auto">
          <a:xfrm>
            <a:off x="1" y="1356360"/>
            <a:ext cx="3821430" cy="687324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63" presetClass="path" presetSubtype="0" repeatCount="indefinite" fill="hold" nodeType="withEffect">
                                  <p:stCondLst>
                                    <p:cond delay="200"/>
                                  </p:stCondLst>
                                  <p:childTnLst>
                                    <p:animMotion origin="layout" path="M 8.33333E-7 2.59259E-6 L 2.23646 2.59259E-6 " pathEditMode="relative" rAng="0" ptsTypes="AA">
                                      <p:cBhvr>
                                        <p:cTn id="12" dur="45000" fill="hold"/>
                                        <p:tgtEl>
                                          <p:spTgt spid="3"/>
                                        </p:tgtEl>
                                        <p:attrNameLst>
                                          <p:attrName>ppt_x</p:attrName>
                                          <p:attrName>ppt_y</p:attrName>
                                        </p:attrNameLst>
                                      </p:cBhvr>
                                      <p:rCtr x="11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a:t>Feature Comparison</a:t>
            </a:r>
            <a:endParaRPr lang="en-US">
              <a:solidFill>
                <a:schemeClr val="accent1"/>
              </a:solidFill>
            </a:endParaRPr>
          </a:p>
        </p:txBody>
      </p:sp>
      <p:graphicFrame>
        <p:nvGraphicFramePr>
          <p:cNvPr id="367738" name="Group 122"/>
          <p:cNvGraphicFramePr>
            <a:graphicFrameLocks noGrp="1"/>
          </p:cNvGraphicFramePr>
          <p:nvPr>
            <p:ph type="tbl" idx="4294967295"/>
          </p:nvPr>
        </p:nvGraphicFramePr>
        <p:xfrm>
          <a:off x="0" y="1698625"/>
          <a:ext cx="10066020" cy="5289804"/>
        </p:xfrm>
        <a:graphic>
          <a:graphicData uri="http://schemas.openxmlformats.org/drawingml/2006/table">
            <a:tbl>
              <a:tblPr firstRow="1" firstCol="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3758566"/>
                <a:gridCol w="1544954"/>
                <a:gridCol w="2651760"/>
                <a:gridCol w="2110740"/>
              </a:tblGrid>
              <a:tr h="64008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rPr>
                        <a:t>DLNA</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rPr>
                        <a:t> PlaysForSure</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rPr>
                        <a:t>MCX</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outerShdw blurRad="38100" dist="38100" dir="2700000" algn="tl">
                              <a:srgbClr val="000000"/>
                            </a:outerShdw>
                          </a:effectLst>
                        </a:rPr>
                        <a:t>Streaming over wireless home networks </a:t>
                      </a:r>
                      <a:endParaRPr kumimoji="0" lang="en-US" sz="1400" b="0" i="0" u="none" strike="noStrike" cap="none" normalizeH="0" baseline="0" dirty="0" smtClean="0">
                        <a:ln>
                          <a:noFill/>
                        </a:ln>
                        <a:solidFill>
                          <a:schemeClr val="tx1"/>
                        </a:solidFill>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r>
              <a:tr h="50474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outerShdw blurRad="38100" dist="38100" dir="2700000" algn="tl">
                              <a:srgbClr val="000000"/>
                            </a:outerShdw>
                          </a:effectLst>
                        </a:rPr>
                        <a:t>Personal content sharing</a:t>
                      </a:r>
                      <a:endPar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outerShdw blurRad="38100" dist="38100" dir="2700000" algn="tl">
                              <a:srgbClr val="000000"/>
                            </a:outerShdw>
                          </a:effectLst>
                        </a:rPr>
                        <a:t>Commercial content sharing</a:t>
                      </a:r>
                      <a:endPar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400" b="1" i="0" u="none" strike="noStrike" cap="none" normalizeH="0" baseline="0" dirty="0" smtClean="0">
                        <a:ln>
                          <a:noFill/>
                        </a:ln>
                        <a:solidFill>
                          <a:schemeClr val="tx1"/>
                        </a:solidFill>
                        <a:effectLst/>
                        <a:latin typeface="Arial" charset="0"/>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r>
              <a:tr h="570586">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smtClean="0">
                          <a:ln>
                            <a:noFill/>
                          </a:ln>
                          <a:effectLst>
                            <a:outerShdw blurRad="38100" dist="38100" dir="2700000" algn="tl">
                              <a:srgbClr val="000000"/>
                            </a:outerShdw>
                          </a:effectLst>
                        </a:rPr>
                        <a:t>Live TV streaming</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400" b="1" i="0" u="none" strike="noStrike" cap="none" normalizeH="0" baseline="0" dirty="0" smtClean="0">
                        <a:ln>
                          <a:noFill/>
                        </a:ln>
                        <a:solidFill>
                          <a:schemeClr val="tx1"/>
                        </a:solidFill>
                        <a:effectLst/>
                        <a:latin typeface="Arial" charset="0"/>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smtClean="0">
                          <a:ln>
                            <a:noFill/>
                          </a:ln>
                          <a:effectLst>
                            <a:outerShdw blurRad="38100" dist="38100" dir="2700000" algn="tl">
                              <a:srgbClr val="000000"/>
                            </a:outerShdw>
                          </a:effectLst>
                        </a:rPr>
                        <a:t>High fidelity user</a:t>
                      </a:r>
                      <a:br>
                        <a:rPr kumimoji="0" lang="en-US" sz="2200" u="none" strike="noStrike" cap="none" normalizeH="0" baseline="0" smtClean="0">
                          <a:ln>
                            <a:noFill/>
                          </a:ln>
                          <a:effectLst>
                            <a:outerShdw blurRad="38100" dist="38100" dir="2700000" algn="tl">
                              <a:srgbClr val="000000"/>
                            </a:outerShdw>
                          </a:effectLst>
                        </a:rPr>
                      </a:br>
                      <a:r>
                        <a:rPr kumimoji="0" lang="en-US" sz="2200" u="none" strike="noStrike" cap="none" normalizeH="0" baseline="0" smtClean="0">
                          <a:ln>
                            <a:noFill/>
                          </a:ln>
                          <a:effectLst>
                            <a:outerShdw blurRad="38100" dist="38100" dir="2700000" algn="tl">
                              <a:srgbClr val="000000"/>
                            </a:outerShdw>
                          </a:effectLst>
                        </a:rPr>
                        <a:t>interface remoting</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400" b="1" i="0" u="none" strike="noStrike" cap="none" normalizeH="0" baseline="0" smtClean="0">
                        <a:ln>
                          <a:noFill/>
                        </a:ln>
                        <a:solidFill>
                          <a:schemeClr val="tx1"/>
                        </a:solidFill>
                        <a:effectLst/>
                        <a:latin typeface="Arial" charset="0"/>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400" b="1" i="0" u="none" strike="noStrike" cap="none" normalizeH="0" baseline="0" dirty="0" smtClean="0">
                        <a:ln>
                          <a:noFill/>
                        </a:ln>
                        <a:solidFill>
                          <a:schemeClr val="tx1"/>
                        </a:solidFill>
                        <a:effectLst/>
                        <a:latin typeface="Arial" charset="0"/>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smtClean="0">
                          <a:ln>
                            <a:noFill/>
                          </a:ln>
                          <a:effectLst>
                            <a:outerShdw blurRad="38100" dist="38100" dir="2700000" algn="tl">
                              <a:srgbClr val="000000"/>
                            </a:outerShdw>
                          </a:effectLst>
                        </a:rPr>
                        <a:t>Media Center user interface</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400" b="1" i="0" u="none" strike="noStrike" cap="none" normalizeH="0" baseline="0" smtClean="0">
                        <a:ln>
                          <a:noFill/>
                        </a:ln>
                        <a:solidFill>
                          <a:schemeClr val="tx1"/>
                        </a:solidFill>
                        <a:effectLst/>
                        <a:latin typeface="Arial" charset="0"/>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outerShdw blurRad="38100" dist="38100" dir="2700000" algn="tl">
                              <a:srgbClr val="000000"/>
                            </a:outerShdw>
                          </a:effectLst>
                        </a:rPr>
                        <a:t>Third-party application </a:t>
                      </a:r>
                      <a:r>
                        <a:rPr kumimoji="0" lang="en-US" sz="2200" u="none" strike="noStrike" cap="none" normalizeH="0" baseline="0" dirty="0" err="1" smtClean="0">
                          <a:ln>
                            <a:noFill/>
                          </a:ln>
                          <a:effectLst>
                            <a:outerShdw blurRad="38100" dist="38100" dir="2700000" algn="tl">
                              <a:srgbClr val="000000"/>
                            </a:outerShdw>
                          </a:effectLst>
                        </a:rPr>
                        <a:t>remoting</a:t>
                      </a:r>
                      <a:endPar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400" b="1" i="0" u="none" strike="noStrike" cap="none" normalizeH="0" baseline="0" smtClean="0">
                        <a:ln>
                          <a:noFill/>
                        </a:ln>
                        <a:solidFill>
                          <a:schemeClr val="tx1"/>
                        </a:solidFill>
                        <a:effectLst/>
                        <a:latin typeface="Arial" charset="0"/>
                        <a:sym typeface="Wingdings" pitchFamily="2" charset="2"/>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3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900" u="none" strike="noStrike" cap="none" normalizeH="0" baseline="0" dirty="0" smtClean="0">
                          <a:ln>
                            <a:noFill/>
                          </a:ln>
                          <a:effectLst>
                            <a:outerShdw blurRad="38100" dist="38100" dir="2700000" algn="tl">
                              <a:srgbClr val="000000"/>
                            </a:outerShdw>
                          </a:effectLst>
                          <a:sym typeface="Wingdings" pitchFamily="2" charset="2"/>
                        </a:rPr>
                        <a:t></a:t>
                      </a:r>
                      <a:endParaRPr kumimoji="0" lang="en-US" sz="2900" b="0" i="0" u="none" strike="noStrike" cap="none" normalizeH="0" baseline="0" dirty="0" smtClean="0">
                        <a:ln>
                          <a:noFill/>
                        </a:ln>
                        <a:solidFill>
                          <a:schemeClr val="tx1"/>
                        </a:solidFill>
                        <a:effectLst>
                          <a:outerShdw blurRad="38100" dist="38100" dir="2700000" algn="tl">
                            <a:srgbClr val="000000"/>
                          </a:outerShdw>
                        </a:effectLst>
                        <a:latin typeface="Arial" charset="0"/>
                        <a:ea typeface="MS PGothic" pitchFamily="34" charset="-128"/>
                        <a:sym typeface="Wingdings" pitchFamily="2" charset="2"/>
                      </a:endParaRPr>
                    </a:p>
                  </a:txBody>
                  <a:tcPr marL="109728" marR="109728" marT="54864" marB="54864"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smtClean="0"/>
              <a:t>Pika 8622L Reference Board</a:t>
            </a:r>
            <a:endParaRPr lang="en-US"/>
          </a:p>
        </p:txBody>
      </p:sp>
      <p:pic>
        <p:nvPicPr>
          <p:cNvPr id="380931" name="Picture 3" descr="Pika8622L"/>
          <p:cNvPicPr>
            <a:picLocks noChangeAspect="1" noChangeArrowheads="1"/>
          </p:cNvPicPr>
          <p:nvPr/>
        </p:nvPicPr>
        <p:blipFill>
          <a:blip r:embed="rId3"/>
          <a:srcRect b="3777"/>
          <a:stretch>
            <a:fillRect/>
          </a:stretch>
        </p:blipFill>
        <p:spPr bwMode="auto">
          <a:xfrm>
            <a:off x="883857" y="1699260"/>
            <a:ext cx="9201191" cy="6256020"/>
          </a:xfrm>
          <a:prstGeom prst="rect">
            <a:avLst/>
          </a:prstGeom>
          <a:noFill/>
          <a:effectLst>
            <a:outerShdw blurRad="635000" sx="102000" sy="102000" algn="ctr" rotWithShape="0">
              <a:prstClr val="black"/>
            </a:outerShdw>
            <a:reflection blurRad="6350" stA="52000" endA="300" endPos="35000" dir="5400000" sy="-100000" algn="bl" rotWithShape="0"/>
          </a:effectLst>
        </p:spPr>
      </p:pic>
      <p:grpSp>
        <p:nvGrpSpPr>
          <p:cNvPr id="2" name="Group 4"/>
          <p:cNvGrpSpPr>
            <a:grpSpLocks/>
          </p:cNvGrpSpPr>
          <p:nvPr/>
        </p:nvGrpSpPr>
        <p:grpSpPr bwMode="auto">
          <a:xfrm>
            <a:off x="989215" y="6238704"/>
            <a:ext cx="1920240" cy="1632584"/>
            <a:chOff x="3275" y="1630"/>
            <a:chExt cx="1428" cy="1431"/>
          </a:xfrm>
          <a:effectLst>
            <a:outerShdw blurRad="63500" sx="102000" sy="102000" algn="ctr" rotWithShape="0">
              <a:prstClr val="black">
                <a:alpha val="40000"/>
              </a:prstClr>
            </a:outerShdw>
            <a:reflection blurRad="6350" stA="50000" endA="300" endPos="38500" dist="50800" dir="5400000" sy="-100000" algn="bl" rotWithShape="0"/>
          </a:effectLst>
        </p:grpSpPr>
        <p:sp>
          <p:nvSpPr>
            <p:cNvPr id="380933" name="Rectangle 5"/>
            <p:cNvSpPr>
              <a:spLocks noChangeArrowheads="1"/>
            </p:cNvSpPr>
            <p:nvPr/>
          </p:nvSpPr>
          <p:spPr bwMode="auto">
            <a:xfrm>
              <a:off x="3275" y="1633"/>
              <a:ext cx="1428" cy="1428"/>
            </a:xfrm>
            <a:prstGeom prst="rect">
              <a:avLst/>
            </a:prstGeom>
            <a:solidFill>
              <a:schemeClr val="tx1"/>
            </a:solidFill>
            <a:ln w="12700">
              <a:solidFill>
                <a:schemeClr val="tx1"/>
              </a:solidFill>
              <a:miter lim="800000"/>
              <a:headEnd/>
              <a:tailEnd/>
            </a:ln>
            <a:effectLst/>
          </p:spPr>
          <p:txBody>
            <a:bodyPr wrap="none" anchor="ctr"/>
            <a:lstStyle/>
            <a:p>
              <a:endParaRPr lang="en-US"/>
            </a:p>
          </p:txBody>
        </p:sp>
        <p:pic>
          <p:nvPicPr>
            <p:cNvPr id="380934" name="Picture 6" descr="S-logo-only"/>
            <p:cNvPicPr>
              <a:picLocks noChangeAspect="1" noChangeArrowheads="1"/>
            </p:cNvPicPr>
            <p:nvPr/>
          </p:nvPicPr>
          <p:blipFill>
            <a:blip r:embed="rId4"/>
            <a:srcRect/>
            <a:stretch>
              <a:fillRect/>
            </a:stretch>
          </p:blipFill>
          <p:spPr bwMode="auto">
            <a:xfrm>
              <a:off x="3290" y="1630"/>
              <a:ext cx="1407" cy="1413"/>
            </a:xfrm>
            <a:prstGeom prst="rect">
              <a:avLst/>
            </a:prstGeom>
            <a:noFill/>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4386266" y="2322514"/>
            <a:ext cx="5718176" cy="2686050"/>
          </a:xfrm>
          <a:prstGeom prst="rect">
            <a:avLst/>
          </a:prstGeom>
        </p:spPr>
      </p:pic>
      <p:sp>
        <p:nvSpPr>
          <p:cNvPr id="4" name="Title 3"/>
          <p:cNvSpPr>
            <a:spLocks noGrp="1"/>
          </p:cNvSpPr>
          <p:nvPr>
            <p:ph type="ctrTitle"/>
          </p:nvPr>
        </p:nvSpPr>
        <p:spPr>
          <a:xfrm>
            <a:off x="873127" y="2825751"/>
            <a:ext cx="9231313" cy="2742289"/>
          </a:xfrm>
        </p:spPr>
        <p:txBody>
          <a:bodyPr/>
          <a:lstStyle/>
          <a:p>
            <a:r>
              <a:rPr lang="en-US" dirty="0" smtClean="0"/>
              <a:t>Media Center Extender On Sigma Designs </a:t>
            </a:r>
            <a:r>
              <a:rPr lang="en-US" dirty="0" err="1" smtClean="0"/>
              <a:t>Pika</a:t>
            </a:r>
            <a:r>
              <a:rPr lang="en-US" dirty="0" smtClean="0"/>
              <a:t> 8622L Reference Board</a:t>
            </a:r>
            <a:endParaRPr lang="en-US" dirty="0"/>
          </a:p>
        </p:txBody>
      </p:sp>
      <p:sp>
        <p:nvSpPr>
          <p:cNvPr id="5" name="Subtitle 4"/>
          <p:cNvSpPr>
            <a:spLocks noGrp="1"/>
          </p:cNvSpPr>
          <p:nvPr>
            <p:ph type="subTitle" idx="1"/>
          </p:nvPr>
        </p:nvSpPr>
        <p:spPr>
          <a:xfrm>
            <a:off x="873127" y="5869456"/>
            <a:ext cx="9231313" cy="1695233"/>
          </a:xfrm>
        </p:spPr>
        <p:txBody>
          <a:bodyPr/>
          <a:lstStyle/>
          <a:p>
            <a:r>
              <a:rPr lang="en-US" dirty="0" smtClean="0"/>
              <a:t>Todd </a:t>
            </a:r>
            <a:r>
              <a:rPr lang="en-US" dirty="0" err="1" smtClean="0"/>
              <a:t>Bowra</a:t>
            </a:r>
            <a:endParaRPr lang="en-US" dirty="0" smtClean="0"/>
          </a:p>
          <a:p>
            <a:r>
              <a:rPr lang="en-US" dirty="0" smtClean="0"/>
              <a:t>Lead Program Manager</a:t>
            </a:r>
          </a:p>
          <a:p>
            <a:r>
              <a:rPr lang="en-US" dirty="0" smtClean="0"/>
              <a:t>Media Center Devices</a:t>
            </a:r>
            <a:endParaRPr lang="en-US" dirty="0"/>
          </a:p>
        </p:txBody>
      </p:sp>
      <p:sp>
        <p:nvSpPr>
          <p:cNvPr id="6" name="TextBox 5"/>
          <p:cNvSpPr txBox="1"/>
          <p:nvPr/>
        </p:nvSpPr>
        <p:spPr>
          <a:xfrm>
            <a:off x="1644651" y="773711"/>
            <a:ext cx="7443788" cy="1846660"/>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2000" b="1" spc="-770"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Media Center Extender</a:t>
            </a:r>
            <a:br>
              <a:rPr lang="en-US" smtClean="0"/>
            </a:br>
            <a:r>
              <a:rPr lang="en-US" smtClean="0"/>
              <a:t>Device Program</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p:cNvSpPr>
            <a:spLocks noGrp="1" noChangeArrowheads="1"/>
          </p:cNvSpPr>
          <p:nvPr>
            <p:ph type="title"/>
          </p:nvPr>
        </p:nvSpPr>
        <p:spPr/>
        <p:txBody>
          <a:bodyPr/>
          <a:lstStyle/>
          <a:p>
            <a:r>
              <a:rPr lang="en-US" smtClean="0"/>
              <a:t>MCX Device Program Vision</a:t>
            </a:r>
            <a:endParaRPr lang="en-US"/>
          </a:p>
        </p:txBody>
      </p:sp>
      <p:sp>
        <p:nvSpPr>
          <p:cNvPr id="265221" name="Rectangle 5"/>
          <p:cNvSpPr>
            <a:spLocks noGrp="1" noChangeArrowheads="1"/>
          </p:cNvSpPr>
          <p:nvPr>
            <p:ph type="body" idx="1"/>
          </p:nvPr>
        </p:nvSpPr>
        <p:spPr>
          <a:xfrm>
            <a:off x="459106" y="1697358"/>
            <a:ext cx="10056494" cy="6054478"/>
          </a:xfrm>
        </p:spPr>
        <p:txBody>
          <a:bodyPr/>
          <a:lstStyle/>
          <a:p>
            <a:r>
              <a:rPr lang="en-US" sz="3400" dirty="0" smtClean="0"/>
              <a:t>Keep costs negligible</a:t>
            </a:r>
          </a:p>
          <a:p>
            <a:pPr lvl="1"/>
            <a:r>
              <a:rPr lang="en-US" sz="2900" dirty="0" smtClean="0"/>
              <a:t>Low resource requirements</a:t>
            </a:r>
          </a:p>
          <a:p>
            <a:pPr lvl="1"/>
            <a:r>
              <a:rPr lang="en-US" sz="2900" dirty="0" smtClean="0"/>
              <a:t>Minimal license fee</a:t>
            </a:r>
          </a:p>
          <a:p>
            <a:pPr lvl="1"/>
            <a:r>
              <a:rPr lang="en-US" sz="2900" dirty="0" smtClean="0"/>
              <a:t>Builds upon existing device investments</a:t>
            </a:r>
          </a:p>
          <a:p>
            <a:pPr lvl="1"/>
            <a:r>
              <a:rPr lang="en-US" sz="2900" dirty="0" smtClean="0"/>
              <a:t>Not tied to specific hardware platform  </a:t>
            </a:r>
            <a:br>
              <a:rPr lang="en-US" sz="2900" dirty="0" smtClean="0"/>
            </a:br>
            <a:r>
              <a:rPr lang="en-US" sz="2900" dirty="0" smtClean="0"/>
              <a:t>or Operating System (OS)</a:t>
            </a:r>
          </a:p>
          <a:p>
            <a:r>
              <a:rPr lang="en-US" sz="3400" dirty="0" smtClean="0"/>
              <a:t>Enable device differentiation</a:t>
            </a:r>
          </a:p>
          <a:p>
            <a:pPr lvl="1"/>
            <a:r>
              <a:rPr lang="en-US" sz="2900" dirty="0" smtClean="0"/>
              <a:t>MCX ‘feature’ can be added to a variety of devices</a:t>
            </a:r>
          </a:p>
          <a:p>
            <a:pPr lvl="1"/>
            <a:r>
              <a:rPr lang="en-US" sz="2900" dirty="0" smtClean="0"/>
              <a:t>Functional extensions (e.g., additional media formats)</a:t>
            </a:r>
          </a:p>
          <a:p>
            <a:r>
              <a:rPr lang="en-US" sz="3400" dirty="0" smtClean="0"/>
              <a:t>Consumers gain the complete range of </a:t>
            </a:r>
            <a:br>
              <a:rPr lang="en-US" sz="3400" dirty="0" smtClean="0"/>
            </a:br>
            <a:r>
              <a:rPr lang="en-US" sz="3400" dirty="0" smtClean="0"/>
              <a:t>media experiences powered by Windows</a:t>
            </a:r>
            <a:endParaRPr lang="en-US" sz="34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p:cNvSpPr>
            <a:spLocks noGrp="1" noChangeArrowheads="1"/>
          </p:cNvSpPr>
          <p:nvPr>
            <p:ph type="title"/>
          </p:nvPr>
        </p:nvSpPr>
        <p:spPr>
          <a:xfrm>
            <a:off x="459106" y="274320"/>
            <a:ext cx="10056494" cy="747897"/>
          </a:xfrm>
        </p:spPr>
        <p:txBody>
          <a:bodyPr/>
          <a:lstStyle/>
          <a:p>
            <a:r>
              <a:rPr lang="en-US" sz="5400" dirty="0" smtClean="0"/>
              <a:t>MCX Device Program Components</a:t>
            </a:r>
            <a:endParaRPr lang="en-US" sz="5400" dirty="0"/>
          </a:p>
        </p:txBody>
      </p:sp>
      <p:sp>
        <p:nvSpPr>
          <p:cNvPr id="265221" name="Rectangle 5"/>
          <p:cNvSpPr>
            <a:spLocks noGrp="1" noChangeArrowheads="1"/>
          </p:cNvSpPr>
          <p:nvPr>
            <p:ph type="body" idx="1"/>
          </p:nvPr>
        </p:nvSpPr>
        <p:spPr>
          <a:xfrm>
            <a:off x="459106" y="1697357"/>
            <a:ext cx="10056494" cy="5709768"/>
          </a:xfrm>
        </p:spPr>
        <p:txBody>
          <a:bodyPr/>
          <a:lstStyle/>
          <a:p>
            <a:pPr>
              <a:spcBef>
                <a:spcPts val="1330"/>
              </a:spcBef>
            </a:pPr>
            <a:r>
              <a:rPr lang="en-US" sz="3600" dirty="0" smtClean="0"/>
              <a:t>“</a:t>
            </a:r>
            <a:r>
              <a:rPr lang="en-US" sz="3600" dirty="0" err="1" smtClean="0"/>
              <a:t>KickStart</a:t>
            </a:r>
            <a:r>
              <a:rPr lang="en-US" sz="3600" dirty="0" smtClean="0"/>
              <a:t>” program</a:t>
            </a:r>
          </a:p>
          <a:p>
            <a:pPr lvl="1">
              <a:spcBef>
                <a:spcPts val="1170"/>
              </a:spcBef>
            </a:pPr>
            <a:r>
              <a:rPr lang="en-US" sz="3200" dirty="0" smtClean="0"/>
              <a:t>Platform requirements and UX guidelines</a:t>
            </a:r>
          </a:p>
          <a:p>
            <a:pPr lvl="1">
              <a:spcBef>
                <a:spcPts val="1170"/>
              </a:spcBef>
            </a:pPr>
            <a:r>
              <a:rPr lang="en-US" sz="3200" dirty="0" smtClean="0"/>
              <a:t>Developer’s Guide and Platform SDK documentation</a:t>
            </a:r>
          </a:p>
          <a:p>
            <a:pPr lvl="1">
              <a:spcBef>
                <a:spcPts val="1170"/>
              </a:spcBef>
            </a:pPr>
            <a:r>
              <a:rPr lang="en-US" sz="3200" dirty="0" smtClean="0"/>
              <a:t>Available to qualified companies under NDA</a:t>
            </a:r>
          </a:p>
          <a:p>
            <a:pPr>
              <a:spcBef>
                <a:spcPts val="1330"/>
              </a:spcBef>
            </a:pPr>
            <a:r>
              <a:rPr lang="en-US" sz="3600" dirty="0" smtClean="0"/>
              <a:t>MCX Platform Adaptation Kit (MCX-PAK)</a:t>
            </a:r>
          </a:p>
          <a:p>
            <a:pPr lvl="1">
              <a:spcBef>
                <a:spcPts val="1170"/>
              </a:spcBef>
            </a:pPr>
            <a:r>
              <a:rPr lang="en-US" sz="3200" dirty="0" smtClean="0"/>
              <a:t>Collection of platform independent source code, documents, and unit tests </a:t>
            </a:r>
          </a:p>
          <a:p>
            <a:pPr lvl="1">
              <a:spcBef>
                <a:spcPts val="1170"/>
              </a:spcBef>
            </a:pPr>
            <a:r>
              <a:rPr lang="en-US" sz="3200" dirty="0" smtClean="0"/>
              <a:t>Supplies device technologies for MCX</a:t>
            </a:r>
          </a:p>
          <a:p>
            <a:pPr lvl="1">
              <a:spcBef>
                <a:spcPts val="1170"/>
              </a:spcBef>
            </a:pPr>
            <a:r>
              <a:rPr lang="en-US" sz="3200" dirty="0" smtClean="0"/>
              <a:t>Includes DLNA stack for use in MCX scenarios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9106" y="274320"/>
            <a:ext cx="10056494" cy="1661993"/>
          </a:xfrm>
        </p:spPr>
        <p:txBody>
          <a:bodyPr/>
          <a:lstStyle/>
          <a:p>
            <a:r>
              <a:rPr lang="en-US" smtClean="0"/>
              <a:t>Session Goals</a:t>
            </a:r>
            <a:br>
              <a:rPr lang="en-US" smtClean="0"/>
            </a:br>
            <a:endParaRPr lang="en-US"/>
          </a:p>
        </p:txBody>
      </p:sp>
      <p:sp>
        <p:nvSpPr>
          <p:cNvPr id="245763" name="Rectangle 3"/>
          <p:cNvSpPr>
            <a:spLocks noGrp="1" noChangeArrowheads="1"/>
          </p:cNvSpPr>
          <p:nvPr>
            <p:ph type="body" idx="1"/>
          </p:nvPr>
        </p:nvSpPr>
        <p:spPr>
          <a:xfrm>
            <a:off x="459106" y="1697357"/>
            <a:ext cx="10056494" cy="3129062"/>
          </a:xfrm>
        </p:spPr>
        <p:txBody>
          <a:bodyPr/>
          <a:lstStyle/>
          <a:p>
            <a:r>
              <a:rPr lang="en-US" dirty="0" smtClean="0"/>
              <a:t>Understand what Media Center Extender is</a:t>
            </a:r>
          </a:p>
          <a:p>
            <a:r>
              <a:rPr lang="en-US" dirty="0" smtClean="0"/>
              <a:t>Understand how Extender works</a:t>
            </a:r>
          </a:p>
          <a:p>
            <a:r>
              <a:rPr lang="en-US" dirty="0" smtClean="0"/>
              <a:t>Learn how to enable Extender technology on your consumer electronics device or device platform</a:t>
            </a:r>
          </a:p>
        </p:txBody>
      </p:sp>
      <p:pic>
        <p:nvPicPr>
          <p:cNvPr id="6" name="Picture 5" descr="media center extender technology logo v rev.png"/>
          <p:cNvPicPr>
            <a:picLocks noChangeAspect="1"/>
          </p:cNvPicPr>
          <p:nvPr/>
        </p:nvPicPr>
        <p:blipFill>
          <a:blip r:embed="rId3"/>
          <a:stretch>
            <a:fillRect/>
          </a:stretch>
        </p:blipFill>
        <p:spPr>
          <a:xfrm>
            <a:off x="1546164" y="5394960"/>
            <a:ext cx="7863840" cy="156887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211975" y="1703071"/>
            <a:ext cx="10474037"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97018" name="Rectangle 58"/>
          <p:cNvSpPr>
            <a:spLocks noGrp="1" noChangeArrowheads="1"/>
          </p:cNvSpPr>
          <p:nvPr>
            <p:ph type="title"/>
          </p:nvPr>
        </p:nvSpPr>
        <p:spPr/>
        <p:txBody>
          <a:bodyPr/>
          <a:lstStyle/>
          <a:p>
            <a:r>
              <a:rPr lang="en-US" smtClean="0"/>
              <a:t>MCX Architecture Overview</a:t>
            </a:r>
            <a:endParaRPr lang="en-US" dirty="0" smtClean="0"/>
          </a:p>
        </p:txBody>
      </p:sp>
      <p:sp>
        <p:nvSpPr>
          <p:cNvPr id="14339" name="Rectangle 63"/>
          <p:cNvSpPr>
            <a:spLocks noChangeArrowheads="1"/>
          </p:cNvSpPr>
          <p:nvPr/>
        </p:nvSpPr>
        <p:spPr bwMode="grayWhite">
          <a:xfrm>
            <a:off x="2839661" y="4123633"/>
            <a:ext cx="1802130" cy="300990"/>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r>
              <a:rPr lang="en-US" sz="1900" dirty="0">
                <a:solidFill>
                  <a:schemeClr val="bg2"/>
                </a:solidFill>
                <a:latin typeface="Segoe" pitchFamily="34" charset="0"/>
              </a:rPr>
              <a:t>PAL API</a:t>
            </a:r>
          </a:p>
          <a:p>
            <a:pPr algn="ctr" defTabSz="1096876">
              <a:defRPr/>
            </a:pPr>
            <a:endParaRPr lang="en-US" sz="1900" dirty="0">
              <a:solidFill>
                <a:schemeClr val="bg2"/>
              </a:solidFill>
              <a:latin typeface="Segoe" pitchFamily="34" charset="0"/>
            </a:endParaRPr>
          </a:p>
        </p:txBody>
      </p:sp>
      <p:sp>
        <p:nvSpPr>
          <p:cNvPr id="14340" name="Rectangle 64"/>
          <p:cNvSpPr>
            <a:spLocks noChangeArrowheads="1"/>
          </p:cNvSpPr>
          <p:nvPr/>
        </p:nvSpPr>
        <p:spPr bwMode="auto">
          <a:xfrm>
            <a:off x="2839661" y="4529398"/>
            <a:ext cx="1802130" cy="96583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defTabSz="1096876"/>
            <a:r>
              <a:rPr lang="en-US" sz="1700" dirty="0">
                <a:solidFill>
                  <a:schemeClr val="bg2"/>
                </a:solidFill>
                <a:latin typeface="Segoe" pitchFamily="34" charset="0"/>
              </a:rPr>
              <a:t>Platform </a:t>
            </a:r>
          </a:p>
          <a:p>
            <a:pPr defTabSz="1096876"/>
            <a:r>
              <a:rPr lang="en-US" sz="1700" dirty="0">
                <a:solidFill>
                  <a:schemeClr val="bg2"/>
                </a:solidFill>
                <a:latin typeface="Segoe" pitchFamily="34" charset="0"/>
              </a:rPr>
              <a:t>Abstraction </a:t>
            </a:r>
          </a:p>
          <a:p>
            <a:pPr defTabSz="1096876"/>
            <a:r>
              <a:rPr lang="en-US" sz="1700" dirty="0">
                <a:solidFill>
                  <a:schemeClr val="bg2"/>
                </a:solidFill>
                <a:latin typeface="Segoe" pitchFamily="34" charset="0"/>
              </a:rPr>
              <a:t>Layer (PAL)</a:t>
            </a:r>
          </a:p>
        </p:txBody>
      </p:sp>
      <p:sp>
        <p:nvSpPr>
          <p:cNvPr id="297030" name="Rectangle 70"/>
          <p:cNvSpPr>
            <a:spLocks noChangeArrowheads="1"/>
          </p:cNvSpPr>
          <p:nvPr/>
        </p:nvSpPr>
        <p:spPr bwMode="invGray">
          <a:xfrm>
            <a:off x="586045" y="2595822"/>
            <a:ext cx="1615440" cy="291084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r>
              <a:rPr lang="en-US" dirty="0">
                <a:effectLst>
                  <a:outerShdw blurRad="38100" dist="38100" dir="2700000" algn="tl">
                    <a:srgbClr val="000000">
                      <a:alpha val="43137"/>
                    </a:srgbClr>
                  </a:outerShdw>
                </a:effectLst>
                <a:latin typeface="Segoe" pitchFamily="34" charset="0"/>
              </a:rPr>
              <a:t>OEM Shell</a:t>
            </a:r>
          </a:p>
        </p:txBody>
      </p:sp>
      <p:sp>
        <p:nvSpPr>
          <p:cNvPr id="297034" name="Rectangle 74"/>
          <p:cNvSpPr>
            <a:spLocks noChangeArrowheads="1"/>
          </p:cNvSpPr>
          <p:nvPr/>
        </p:nvSpPr>
        <p:spPr bwMode="invGray">
          <a:xfrm>
            <a:off x="586045" y="5619058"/>
            <a:ext cx="4053840" cy="468630"/>
          </a:xfrm>
          <a:prstGeom prst="rect">
            <a:avLst/>
          </a:prstGeom>
          <a:ln>
            <a:solidFill>
              <a:schemeClr val="tx2">
                <a:lumMod val="75000"/>
              </a:schemeClr>
            </a:solidFill>
            <a:headEnd/>
            <a:tailEnd/>
          </a:ln>
          <a:effectLst>
            <a:glow rad="63500">
              <a:schemeClr val="dk1">
                <a:tint val="30000"/>
                <a:shade val="95000"/>
                <a:satMod val="300000"/>
                <a:alpha val="50000"/>
              </a:schemeClr>
            </a:glow>
            <a:reflection blurRad="6350" stA="50000" endA="300" endPos="90000" dist="50800" dir="5400000" sy="-100000" algn="bl" rotWithShape="0"/>
          </a:effectLst>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defRPr/>
            </a:pPr>
            <a:r>
              <a:rPr lang="en-US" sz="1400" b="1" dirty="0">
                <a:solidFill>
                  <a:schemeClr val="bg2"/>
                </a:solidFill>
              </a:rPr>
              <a:t>Embedded OS, Drivers, Hardware Libraries</a:t>
            </a:r>
          </a:p>
        </p:txBody>
      </p:sp>
      <p:sp>
        <p:nvSpPr>
          <p:cNvPr id="297046" name="Rectangle 86"/>
          <p:cNvSpPr>
            <a:spLocks noChangeArrowheads="1"/>
          </p:cNvSpPr>
          <p:nvPr/>
        </p:nvSpPr>
        <p:spPr bwMode="grayWhite">
          <a:xfrm>
            <a:off x="2841565" y="2584392"/>
            <a:ext cx="1800226" cy="143065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defTabSz="1096876">
              <a:defRPr/>
            </a:pPr>
            <a:r>
              <a:rPr lang="en-US" sz="1700" dirty="0">
                <a:solidFill>
                  <a:schemeClr val="bg2"/>
                </a:solidFill>
                <a:latin typeface="Segoe" pitchFamily="34" charset="0"/>
              </a:rPr>
              <a:t>MCX</a:t>
            </a:r>
          </a:p>
          <a:p>
            <a:pPr defTabSz="1096876">
              <a:defRPr/>
            </a:pPr>
            <a:r>
              <a:rPr lang="en-US" sz="1700" dirty="0" smtClean="0">
                <a:solidFill>
                  <a:schemeClr val="bg2"/>
                </a:solidFill>
                <a:latin typeface="Segoe" pitchFamily="34" charset="0"/>
              </a:rPr>
              <a:t>Components</a:t>
            </a:r>
          </a:p>
          <a:p>
            <a:pPr defTabSz="1096876">
              <a:defRPr/>
            </a:pPr>
            <a:endParaRPr lang="en-US" sz="1700" dirty="0" smtClean="0">
              <a:solidFill>
                <a:schemeClr val="bg2"/>
              </a:solidFill>
              <a:latin typeface="Segoe" pitchFamily="34" charset="0"/>
            </a:endParaRPr>
          </a:p>
          <a:p>
            <a:pPr defTabSz="1096876">
              <a:defRPr/>
            </a:pPr>
            <a:r>
              <a:rPr lang="en-US" sz="1700" dirty="0" smtClean="0">
                <a:solidFill>
                  <a:schemeClr val="bg2"/>
                </a:solidFill>
                <a:latin typeface="Segoe" pitchFamily="34" charset="0"/>
              </a:rPr>
              <a:t>(Included in </a:t>
            </a:r>
          </a:p>
          <a:p>
            <a:pPr defTabSz="1096876">
              <a:defRPr/>
            </a:pPr>
            <a:r>
              <a:rPr lang="en-US" sz="1700" dirty="0" smtClean="0">
                <a:solidFill>
                  <a:schemeClr val="bg2"/>
                </a:solidFill>
                <a:latin typeface="Segoe" pitchFamily="34" charset="0"/>
              </a:rPr>
              <a:t>MCX-PAK)</a:t>
            </a:r>
            <a:endParaRPr lang="en-US" sz="1700" dirty="0">
              <a:solidFill>
                <a:schemeClr val="bg2"/>
              </a:solidFill>
              <a:latin typeface="Segoe" pitchFamily="34" charset="0"/>
            </a:endParaRPr>
          </a:p>
        </p:txBody>
      </p:sp>
      <p:sp>
        <p:nvSpPr>
          <p:cNvPr id="41" name="Rectangle 63"/>
          <p:cNvSpPr>
            <a:spLocks noChangeArrowheads="1"/>
          </p:cNvSpPr>
          <p:nvPr/>
        </p:nvSpPr>
        <p:spPr bwMode="grayWhite">
          <a:xfrm rot="10800000">
            <a:off x="2319595" y="2595822"/>
            <a:ext cx="365760" cy="1419226"/>
          </a:xfrm>
          <a:prstGeom prst="rect">
            <a:avLst/>
          </a:prstGeom>
          <a:gradFill flip="none" rotWithShape="1">
            <a:gsLst>
              <a:gs pos="25000">
                <a:schemeClr val="accent6"/>
              </a:gs>
              <a:gs pos="37000">
                <a:schemeClr val="accent1">
                  <a:alpha val="94000"/>
                </a:schemeClr>
              </a:gs>
              <a:gs pos="38000">
                <a:schemeClr val="accent6"/>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2700000" scaled="1"/>
            <a:tileRec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defRPr/>
            </a:pPr>
            <a:r>
              <a:rPr lang="en-US" sz="1400" dirty="0">
                <a:solidFill>
                  <a:schemeClr val="bg2"/>
                </a:solidFill>
                <a:latin typeface="Segoe" pitchFamily="34" charset="0"/>
              </a:rPr>
              <a:t>PDK   API</a:t>
            </a:r>
          </a:p>
        </p:txBody>
      </p:sp>
      <p:sp>
        <p:nvSpPr>
          <p:cNvPr id="10" name="AutoShape 5"/>
          <p:cNvSpPr>
            <a:spLocks noChangeArrowheads="1"/>
          </p:cNvSpPr>
          <p:nvPr/>
        </p:nvSpPr>
        <p:spPr bwMode="auto">
          <a:xfrm>
            <a:off x="5047555" y="2261062"/>
            <a:ext cx="5282566" cy="4246244"/>
          </a:xfrm>
          <a:prstGeom prst="roundRect">
            <a:avLst>
              <a:gd name="adj" fmla="val 8972"/>
            </a:avLst>
          </a:prstGeom>
          <a:solidFill>
            <a:schemeClr val="bg2">
              <a:alpha val="20000"/>
            </a:schemeClr>
          </a:solidFill>
          <a:ln w="12700">
            <a:solidFill>
              <a:schemeClr val="bg2"/>
            </a:solidFill>
            <a:round/>
            <a:headEnd/>
            <a:tailEnd/>
          </a:ln>
          <a:effectLst>
            <a:reflection blurRad="6350" stA="50000" endA="300" endPos="38500" dist="50800" dir="5400000" sy="-100000" algn="bl" rotWithShape="0"/>
          </a:effectLst>
        </p:spPr>
        <p:txBody>
          <a:bodyPr wrap="none" lIns="109728" tIns="54864" rIns="109728" bIns="54864" anchor="ctr"/>
          <a:lstStyle/>
          <a:p>
            <a:pPr>
              <a:defRPr/>
            </a:pPr>
            <a:endParaRPr lang="en-US">
              <a:effectLst>
                <a:outerShdw blurRad="38100" dist="38100" dir="2700000" algn="tl">
                  <a:srgbClr val="000000">
                    <a:alpha val="43137"/>
                  </a:srgbClr>
                </a:outerShdw>
              </a:effectLst>
            </a:endParaRPr>
          </a:p>
        </p:txBody>
      </p:sp>
      <p:sp>
        <p:nvSpPr>
          <p:cNvPr id="12" name="Rectangle 7"/>
          <p:cNvSpPr>
            <a:spLocks noChangeArrowheads="1"/>
          </p:cNvSpPr>
          <p:nvPr/>
        </p:nvSpPr>
        <p:spPr bwMode="auto">
          <a:xfrm>
            <a:off x="5390456" y="2575387"/>
            <a:ext cx="331470" cy="30861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dirty="0">
              <a:effectLst>
                <a:outerShdw blurRad="38100" dist="38100" dir="2700000" algn="tl">
                  <a:srgbClr val="000000">
                    <a:alpha val="43137"/>
                  </a:srgbClr>
                </a:outerShdw>
              </a:effectLst>
              <a:latin typeface="Segoe" pitchFamily="34" charset="0"/>
            </a:endParaRPr>
          </a:p>
        </p:txBody>
      </p:sp>
      <p:sp>
        <p:nvSpPr>
          <p:cNvPr id="13" name="Rectangle 8"/>
          <p:cNvSpPr>
            <a:spLocks noChangeArrowheads="1"/>
          </p:cNvSpPr>
          <p:nvPr/>
        </p:nvSpPr>
        <p:spPr bwMode="auto">
          <a:xfrm>
            <a:off x="5390456" y="3889836"/>
            <a:ext cx="331470" cy="31242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dirty="0">
              <a:effectLst>
                <a:outerShdw blurRad="38100" dist="38100" dir="2700000" algn="tl">
                  <a:srgbClr val="000000">
                    <a:alpha val="43137"/>
                  </a:srgbClr>
                </a:outerShdw>
              </a:effectLst>
              <a:latin typeface="Segoe" pitchFamily="34" charset="0"/>
            </a:endParaRPr>
          </a:p>
        </p:txBody>
      </p:sp>
      <p:sp>
        <p:nvSpPr>
          <p:cNvPr id="15" name="Rectangle 10"/>
          <p:cNvSpPr>
            <a:spLocks noChangeArrowheads="1"/>
          </p:cNvSpPr>
          <p:nvPr/>
        </p:nvSpPr>
        <p:spPr bwMode="auto">
          <a:xfrm>
            <a:off x="5704781" y="5213016"/>
            <a:ext cx="4373880" cy="1158011"/>
          </a:xfrm>
          <a:prstGeom prst="rect">
            <a:avLst/>
          </a:prstGeom>
          <a:noFill/>
          <a:ln w="9525">
            <a:noFill/>
            <a:miter lim="800000"/>
            <a:headEnd/>
            <a:tailEnd/>
          </a:ln>
          <a:effectLst>
            <a:reflection blurRad="6350" stA="50000" endA="275" endPos="40000" dist="101600" dir="5400000" sy="-100000" algn="bl" rotWithShape="0"/>
          </a:effectLst>
        </p:spPr>
        <p:txBody>
          <a:bodyPr lIns="110490" tIns="55246" rIns="110490" bIns="55246">
            <a:spAutoFit/>
          </a:bodyPr>
          <a:lstStyle/>
          <a:p>
            <a:pPr algn="l">
              <a:defRPr/>
            </a:pPr>
            <a:r>
              <a:rPr lang="en-US" sz="1700" dirty="0">
                <a:solidFill>
                  <a:schemeClr val="accent1"/>
                </a:solidFill>
                <a:effectLst>
                  <a:outerShdw blurRad="38100" dist="38100" dir="2700000" algn="tl">
                    <a:srgbClr val="000000">
                      <a:alpha val="43137"/>
                    </a:srgbClr>
                  </a:outerShdw>
                </a:effectLst>
                <a:latin typeface="+mj-lt"/>
              </a:rPr>
              <a:t>Platform Provided / OEM Modified Code</a:t>
            </a:r>
          </a:p>
          <a:p>
            <a:pPr marL="137160" lvl="1" indent="274320">
              <a:buBlip>
                <a:blip r:embed="rId3"/>
              </a:buBlip>
              <a:defRPr/>
            </a:pPr>
            <a:r>
              <a:rPr lang="en-US" sz="1700" dirty="0" smtClean="0">
                <a:effectLst>
                  <a:outerShdw blurRad="38100" dist="38100" dir="2700000" algn="tl">
                    <a:srgbClr val="000000">
                      <a:alpha val="43137"/>
                    </a:srgbClr>
                  </a:outerShdw>
                </a:effectLst>
              </a:rPr>
              <a:t>OEM’s </a:t>
            </a:r>
            <a:r>
              <a:rPr lang="en-US" sz="1700" dirty="0">
                <a:effectLst>
                  <a:outerShdw blurRad="38100" dist="38100" dir="2700000" algn="tl">
                    <a:srgbClr val="000000">
                      <a:alpha val="43137"/>
                    </a:srgbClr>
                  </a:outerShdw>
                </a:effectLst>
              </a:rPr>
              <a:t>implementation of PAL API</a:t>
            </a:r>
          </a:p>
          <a:p>
            <a:pPr marL="137160" lvl="1" indent="274320">
              <a:buBlip>
                <a:blip r:embed="rId3"/>
              </a:buBlip>
              <a:defRPr/>
            </a:pPr>
            <a:r>
              <a:rPr lang="en-US" sz="1700" dirty="0" smtClean="0">
                <a:effectLst>
                  <a:outerShdw blurRad="38100" dist="38100" dir="2700000" algn="tl">
                    <a:srgbClr val="000000">
                      <a:alpha val="43137"/>
                    </a:srgbClr>
                  </a:outerShdw>
                </a:effectLst>
              </a:rPr>
              <a:t>Sample </a:t>
            </a:r>
            <a:r>
              <a:rPr lang="en-US" sz="1700" dirty="0">
                <a:effectLst>
                  <a:outerShdw blurRad="38100" dist="38100" dir="2700000" algn="tl">
                    <a:srgbClr val="000000">
                      <a:alpha val="43137"/>
                    </a:srgbClr>
                  </a:outerShdw>
                </a:effectLst>
              </a:rPr>
              <a:t>implementation </a:t>
            </a:r>
            <a:r>
              <a:rPr lang="en-US" sz="1700" dirty="0" smtClean="0">
                <a:effectLst>
                  <a:outerShdw blurRad="38100" dist="38100" dir="2700000" algn="tl">
                    <a:srgbClr val="000000">
                      <a:alpha val="43137"/>
                    </a:srgbClr>
                  </a:outerShdw>
                </a:effectLst>
              </a:rPr>
              <a:t>may be</a:t>
            </a:r>
          </a:p>
          <a:p>
            <a:pPr marL="137160" lvl="1" indent="274320">
              <a:defRPr/>
            </a:pPr>
            <a:r>
              <a:rPr lang="en-US" sz="1700" dirty="0" smtClean="0">
                <a:effectLst>
                  <a:outerShdw blurRad="38100" dist="38100" dir="2700000" algn="tl">
                    <a:srgbClr val="000000">
                      <a:alpha val="43137"/>
                    </a:srgbClr>
                  </a:outerShdw>
                </a:effectLst>
              </a:rPr>
              <a:t>provided </a:t>
            </a:r>
            <a:r>
              <a:rPr lang="en-US" sz="1700" dirty="0">
                <a:effectLst>
                  <a:outerShdw blurRad="38100" dist="38100" dir="2700000" algn="tl">
                    <a:srgbClr val="000000">
                      <a:alpha val="43137"/>
                    </a:srgbClr>
                  </a:outerShdw>
                </a:effectLst>
              </a:rPr>
              <a:t>by </a:t>
            </a:r>
            <a:r>
              <a:rPr lang="en-US" sz="1700" dirty="0" smtClean="0">
                <a:effectLst>
                  <a:outerShdw blurRad="38100" dist="38100" dir="2700000" algn="tl">
                    <a:srgbClr val="000000">
                      <a:alpha val="43137"/>
                    </a:srgbClr>
                  </a:outerShdw>
                </a:effectLst>
              </a:rPr>
              <a:t>silicon </a:t>
            </a:r>
            <a:r>
              <a:rPr lang="en-US" sz="1700" dirty="0">
                <a:effectLst>
                  <a:outerShdw blurRad="38100" dist="38100" dir="2700000" algn="tl">
                    <a:srgbClr val="000000">
                      <a:alpha val="43137"/>
                    </a:srgbClr>
                  </a:outerShdw>
                </a:effectLst>
              </a:rPr>
              <a:t>provider</a:t>
            </a:r>
          </a:p>
        </p:txBody>
      </p:sp>
      <p:sp>
        <p:nvSpPr>
          <p:cNvPr id="17" name="Rectangle 12"/>
          <p:cNvSpPr>
            <a:spLocks noChangeArrowheads="1"/>
          </p:cNvSpPr>
          <p:nvPr/>
        </p:nvSpPr>
        <p:spPr bwMode="auto">
          <a:xfrm>
            <a:off x="5704781" y="2522539"/>
            <a:ext cx="3681842" cy="1373455"/>
          </a:xfrm>
          <a:prstGeom prst="rect">
            <a:avLst/>
          </a:prstGeom>
          <a:noFill/>
          <a:ln w="3175">
            <a:noFill/>
            <a:miter lim="800000"/>
            <a:headEnd/>
            <a:tailEnd/>
          </a:ln>
          <a:effectLst/>
        </p:spPr>
        <p:txBody>
          <a:bodyPr wrap="none" lIns="110490" tIns="55246" rIns="110490" bIns="55246">
            <a:spAutoFit/>
          </a:bodyPr>
          <a:lstStyle/>
          <a:p>
            <a:pPr algn="l">
              <a:defRPr/>
            </a:pPr>
            <a:r>
              <a:rPr lang="en-US" sz="1700" dirty="0">
                <a:solidFill>
                  <a:schemeClr val="accent1"/>
                </a:solidFill>
                <a:effectLst>
                  <a:outerShdw blurRad="38100" dist="38100" dir="2700000" algn="tl">
                    <a:srgbClr val="000000">
                      <a:alpha val="43137"/>
                    </a:srgbClr>
                  </a:outerShdw>
                </a:effectLst>
                <a:latin typeface="+mj-lt"/>
              </a:rPr>
              <a:t>OEM Provided Code</a:t>
            </a:r>
          </a:p>
          <a:p>
            <a:pPr marL="137160" lvl="1" indent="274320">
              <a:buBlip>
                <a:blip r:embed="rId3"/>
              </a:buBlip>
              <a:defRPr/>
            </a:pPr>
            <a:r>
              <a:rPr lang="en-US" sz="1700" dirty="0" smtClean="0">
                <a:effectLst>
                  <a:outerShdw blurRad="38100" dist="38100" dir="2700000" algn="tl">
                    <a:srgbClr val="000000">
                      <a:alpha val="43137"/>
                    </a:srgbClr>
                  </a:outerShdw>
                </a:effectLst>
              </a:rPr>
              <a:t>Platform </a:t>
            </a:r>
            <a:r>
              <a:rPr lang="en-US" sz="1700" dirty="0">
                <a:effectLst>
                  <a:outerShdw blurRad="38100" dist="38100" dir="2700000" algn="tl">
                    <a:srgbClr val="000000">
                      <a:alpha val="43137"/>
                    </a:srgbClr>
                  </a:outerShdw>
                </a:effectLst>
              </a:rPr>
              <a:t>dependent code</a:t>
            </a:r>
          </a:p>
          <a:p>
            <a:pPr marL="137160" lvl="1" indent="274320">
              <a:buBlip>
                <a:blip r:embed="rId3"/>
              </a:buBlip>
              <a:defRPr/>
            </a:pPr>
            <a:r>
              <a:rPr lang="en-US" sz="1700" dirty="0" smtClean="0">
                <a:effectLst>
                  <a:outerShdw blurRad="38100" dist="38100" dir="2700000" algn="tl">
                    <a:srgbClr val="000000">
                      <a:alpha val="43137"/>
                    </a:srgbClr>
                  </a:outerShdw>
                </a:effectLst>
              </a:rPr>
              <a:t>Provides </a:t>
            </a:r>
            <a:r>
              <a:rPr lang="en-US" sz="1700" dirty="0">
                <a:effectLst>
                  <a:outerShdw blurRad="38100" dist="38100" dir="2700000" algn="tl">
                    <a:srgbClr val="000000">
                      <a:alpha val="43137"/>
                    </a:srgbClr>
                  </a:outerShdw>
                </a:effectLst>
              </a:rPr>
              <a:t>OEM’s local experience</a:t>
            </a:r>
          </a:p>
          <a:p>
            <a:pPr marL="137160" lvl="1" indent="274320">
              <a:buBlip>
                <a:blip r:embed="rId3"/>
              </a:buBlip>
              <a:defRPr/>
            </a:pPr>
            <a:r>
              <a:rPr lang="en-US" sz="1700" dirty="0" smtClean="0">
                <a:effectLst>
                  <a:outerShdw blurRad="38100" dist="38100" dir="2700000" algn="tl">
                    <a:srgbClr val="000000">
                      <a:alpha val="43137"/>
                    </a:srgbClr>
                  </a:outerShdw>
                </a:effectLst>
              </a:rPr>
              <a:t>Starts </a:t>
            </a:r>
            <a:r>
              <a:rPr lang="en-US" sz="1700" dirty="0">
                <a:effectLst>
                  <a:outerShdw blurRad="38100" dist="38100" dir="2700000" algn="tl">
                    <a:srgbClr val="000000">
                      <a:alpha val="43137"/>
                    </a:srgbClr>
                  </a:outerShdw>
                </a:effectLst>
              </a:rPr>
              <a:t>MCX Experience</a:t>
            </a:r>
          </a:p>
          <a:p>
            <a:pPr algn="l">
              <a:defRPr/>
            </a:pPr>
            <a:endParaRPr lang="en-US" sz="1400" dirty="0">
              <a:effectLst>
                <a:outerShdw blurRad="38100" dist="38100" dir="2700000" algn="tl">
                  <a:srgbClr val="000000">
                    <a:alpha val="43137"/>
                  </a:srgbClr>
                </a:outerShdw>
              </a:effectLst>
            </a:endParaRPr>
          </a:p>
        </p:txBody>
      </p:sp>
      <p:sp>
        <p:nvSpPr>
          <p:cNvPr id="18" name="Rectangle 13"/>
          <p:cNvSpPr>
            <a:spLocks noChangeArrowheads="1"/>
          </p:cNvSpPr>
          <p:nvPr/>
        </p:nvSpPr>
        <p:spPr bwMode="auto">
          <a:xfrm>
            <a:off x="5704781" y="3841416"/>
            <a:ext cx="3839256" cy="1158011"/>
          </a:xfrm>
          <a:prstGeom prst="rect">
            <a:avLst/>
          </a:prstGeom>
          <a:noFill/>
          <a:ln w="3175">
            <a:noFill/>
            <a:miter lim="800000"/>
            <a:headEnd/>
            <a:tailEnd/>
          </a:ln>
          <a:effectLst/>
        </p:spPr>
        <p:txBody>
          <a:bodyPr wrap="none" lIns="110490" tIns="55246" rIns="110490" bIns="55246">
            <a:spAutoFit/>
          </a:bodyPr>
          <a:lstStyle/>
          <a:p>
            <a:pPr algn="l">
              <a:defRPr/>
            </a:pPr>
            <a:r>
              <a:rPr lang="en-US" sz="1700" dirty="0">
                <a:solidFill>
                  <a:schemeClr val="accent1"/>
                </a:solidFill>
                <a:effectLst>
                  <a:outerShdw blurRad="38100" dist="38100" dir="2700000" algn="tl">
                    <a:srgbClr val="000000">
                      <a:alpha val="43137"/>
                    </a:srgbClr>
                  </a:outerShdw>
                </a:effectLst>
                <a:latin typeface="+mj-lt"/>
              </a:rPr>
              <a:t>Microsoft Provided </a:t>
            </a:r>
            <a:r>
              <a:rPr lang="en-US" sz="1700" dirty="0" smtClean="0">
                <a:solidFill>
                  <a:schemeClr val="accent1"/>
                </a:solidFill>
                <a:effectLst>
                  <a:outerShdw blurRad="38100" dist="38100" dir="2700000" algn="tl">
                    <a:srgbClr val="000000">
                      <a:alpha val="43137"/>
                    </a:srgbClr>
                  </a:outerShdw>
                </a:effectLst>
                <a:latin typeface="+mj-lt"/>
              </a:rPr>
              <a:t>Code (MCX-PAK)</a:t>
            </a:r>
            <a:endParaRPr lang="en-US" sz="1700" dirty="0">
              <a:solidFill>
                <a:schemeClr val="accent1"/>
              </a:solidFill>
              <a:effectLst>
                <a:outerShdw blurRad="38100" dist="38100" dir="2700000" algn="tl">
                  <a:srgbClr val="000000">
                    <a:alpha val="43137"/>
                  </a:srgbClr>
                </a:outerShdw>
              </a:effectLst>
              <a:latin typeface="+mj-lt"/>
            </a:endParaRPr>
          </a:p>
          <a:p>
            <a:pPr marL="137160" lvl="1" indent="274320">
              <a:buBlip>
                <a:blip r:embed="rId3"/>
              </a:buBlip>
              <a:defRPr/>
            </a:pPr>
            <a:r>
              <a:rPr lang="en-US" sz="1700" dirty="0" smtClean="0">
                <a:effectLst>
                  <a:outerShdw blurRad="38100" dist="38100" dir="2700000" algn="tl">
                    <a:srgbClr val="000000">
                      <a:alpha val="43137"/>
                    </a:srgbClr>
                  </a:outerShdw>
                </a:effectLst>
              </a:rPr>
              <a:t>Platform </a:t>
            </a:r>
            <a:r>
              <a:rPr lang="en-US" sz="1700" dirty="0">
                <a:effectLst>
                  <a:outerShdw blurRad="38100" dist="38100" dir="2700000" algn="tl">
                    <a:srgbClr val="000000">
                      <a:alpha val="43137"/>
                    </a:srgbClr>
                  </a:outerShdw>
                </a:effectLst>
              </a:rPr>
              <a:t>independent code</a:t>
            </a:r>
          </a:p>
          <a:p>
            <a:pPr marL="137160" lvl="1" indent="274320">
              <a:buBlip>
                <a:blip r:embed="rId3"/>
              </a:buBlip>
              <a:defRPr/>
            </a:pPr>
            <a:r>
              <a:rPr lang="en-US" sz="1700" dirty="0" smtClean="0">
                <a:effectLst>
                  <a:outerShdw blurRad="38100" dist="38100" dir="2700000" algn="tl">
                    <a:srgbClr val="000000">
                      <a:alpha val="43137"/>
                    </a:srgbClr>
                  </a:outerShdw>
                </a:effectLst>
              </a:rPr>
              <a:t>Written </a:t>
            </a:r>
            <a:r>
              <a:rPr lang="en-US" sz="1700" dirty="0">
                <a:effectLst>
                  <a:outerShdw blurRad="38100" dist="38100" dir="2700000" algn="tl">
                    <a:srgbClr val="000000">
                      <a:alpha val="43137"/>
                    </a:srgbClr>
                  </a:outerShdw>
                </a:effectLst>
              </a:rPr>
              <a:t>entirely using PAL API</a:t>
            </a:r>
          </a:p>
          <a:p>
            <a:pPr marL="137160" lvl="1" indent="274320">
              <a:buBlip>
                <a:blip r:embed="rId3"/>
              </a:buBlip>
              <a:defRPr/>
            </a:pPr>
            <a:r>
              <a:rPr lang="en-US" sz="1700" dirty="0" smtClean="0">
                <a:effectLst>
                  <a:outerShdw blurRad="38100" dist="38100" dir="2700000" algn="tl">
                    <a:srgbClr val="000000">
                      <a:alpha val="43137"/>
                    </a:srgbClr>
                  </a:outerShdw>
                </a:effectLst>
              </a:rPr>
              <a:t>Provides </a:t>
            </a:r>
            <a:r>
              <a:rPr lang="en-US" sz="1700" dirty="0">
                <a:effectLst>
                  <a:outerShdw blurRad="38100" dist="38100" dir="2700000" algn="tl">
                    <a:srgbClr val="000000">
                      <a:alpha val="43137"/>
                    </a:srgbClr>
                  </a:outerShdw>
                </a:effectLst>
              </a:rPr>
              <a:t>MCX Experience</a:t>
            </a:r>
          </a:p>
        </p:txBody>
      </p:sp>
      <p:sp>
        <p:nvSpPr>
          <p:cNvPr id="19" name="Rectangle 14"/>
          <p:cNvSpPr>
            <a:spLocks noChangeArrowheads="1"/>
          </p:cNvSpPr>
          <p:nvPr/>
        </p:nvSpPr>
        <p:spPr bwMode="auto">
          <a:xfrm>
            <a:off x="5390456" y="5244292"/>
            <a:ext cx="331470" cy="321944"/>
          </a:xfrm>
          <a:prstGeom prst="rect">
            <a:avLst/>
          </a:prstGeom>
          <a:ln>
            <a:headEnd type="none" w="med" len="med"/>
            <a:tailEnd type="none" w="med" len="med"/>
          </a:ln>
          <a:effectLst>
            <a:glow rad="70000">
              <a:schemeClr val="accent4">
                <a:tint val="30000"/>
                <a:shade val="95000"/>
                <a:satMod val="300000"/>
                <a:alpha val="50000"/>
              </a:schemeClr>
            </a:glow>
            <a:reflection blurRad="6350" stA="50000" endA="275" endPos="40000" dist="1016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dirty="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bwMode="auto">
          <a:xfrm>
            <a:off x="211975" y="1703071"/>
            <a:ext cx="10474037"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59" name="Rectangle 63"/>
          <p:cNvSpPr>
            <a:spLocks noChangeArrowheads="1"/>
          </p:cNvSpPr>
          <p:nvPr/>
        </p:nvSpPr>
        <p:spPr bwMode="grayWhite">
          <a:xfrm>
            <a:off x="2839661" y="4123633"/>
            <a:ext cx="1802130" cy="300990"/>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r>
              <a:rPr lang="en-US" sz="1900" dirty="0">
                <a:solidFill>
                  <a:schemeClr val="bg2"/>
                </a:solidFill>
                <a:latin typeface="Segoe" pitchFamily="34" charset="0"/>
              </a:rPr>
              <a:t>PAL API</a:t>
            </a:r>
          </a:p>
          <a:p>
            <a:pPr algn="ctr" defTabSz="1096876">
              <a:defRPr/>
            </a:pPr>
            <a:endParaRPr lang="en-US" sz="1900" dirty="0">
              <a:solidFill>
                <a:schemeClr val="bg2"/>
              </a:solidFill>
              <a:latin typeface="Segoe" pitchFamily="34" charset="0"/>
            </a:endParaRPr>
          </a:p>
        </p:txBody>
      </p:sp>
      <p:sp>
        <p:nvSpPr>
          <p:cNvPr id="60" name="Rectangle 64"/>
          <p:cNvSpPr>
            <a:spLocks noChangeArrowheads="1"/>
          </p:cNvSpPr>
          <p:nvPr/>
        </p:nvSpPr>
        <p:spPr bwMode="auto">
          <a:xfrm>
            <a:off x="2839661" y="4529398"/>
            <a:ext cx="1802130" cy="96583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defTabSz="1096876"/>
            <a:r>
              <a:rPr lang="en-US" sz="1700" dirty="0">
                <a:solidFill>
                  <a:schemeClr val="bg2"/>
                </a:solidFill>
                <a:latin typeface="Segoe" pitchFamily="34" charset="0"/>
              </a:rPr>
              <a:t>Platform </a:t>
            </a:r>
          </a:p>
          <a:p>
            <a:pPr defTabSz="1096876"/>
            <a:r>
              <a:rPr lang="en-US" sz="1700" dirty="0" smtClean="0">
                <a:solidFill>
                  <a:schemeClr val="bg2"/>
                </a:solidFill>
                <a:latin typeface="Segoe" pitchFamily="34" charset="0"/>
              </a:rPr>
              <a:t>Abstraction</a:t>
            </a:r>
            <a:br>
              <a:rPr lang="en-US" sz="1700" dirty="0" smtClean="0">
                <a:solidFill>
                  <a:schemeClr val="bg2"/>
                </a:solidFill>
                <a:latin typeface="Segoe" pitchFamily="34" charset="0"/>
              </a:rPr>
            </a:br>
            <a:r>
              <a:rPr lang="en-US" sz="1700" dirty="0" smtClean="0">
                <a:solidFill>
                  <a:schemeClr val="bg2"/>
                </a:solidFill>
                <a:latin typeface="Segoe" pitchFamily="34" charset="0"/>
              </a:rPr>
              <a:t>Layer </a:t>
            </a:r>
            <a:r>
              <a:rPr lang="en-US" sz="1700" dirty="0">
                <a:solidFill>
                  <a:schemeClr val="bg2"/>
                </a:solidFill>
                <a:latin typeface="Segoe" pitchFamily="34" charset="0"/>
              </a:rPr>
              <a:t>(PAL)</a:t>
            </a:r>
          </a:p>
        </p:txBody>
      </p:sp>
      <p:sp>
        <p:nvSpPr>
          <p:cNvPr id="61" name="Rectangle 70"/>
          <p:cNvSpPr>
            <a:spLocks noChangeArrowheads="1"/>
          </p:cNvSpPr>
          <p:nvPr/>
        </p:nvSpPr>
        <p:spPr bwMode="invGray">
          <a:xfrm>
            <a:off x="586045" y="2595822"/>
            <a:ext cx="1615440" cy="291084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r>
              <a:rPr lang="en-US" dirty="0">
                <a:effectLst>
                  <a:outerShdw blurRad="38100" dist="38100" dir="2700000" algn="tl">
                    <a:srgbClr val="000000">
                      <a:alpha val="43137"/>
                    </a:srgbClr>
                  </a:outerShdw>
                </a:effectLst>
                <a:latin typeface="Segoe" pitchFamily="34" charset="0"/>
              </a:rPr>
              <a:t>OEM Shell</a:t>
            </a:r>
          </a:p>
        </p:txBody>
      </p:sp>
      <p:sp>
        <p:nvSpPr>
          <p:cNvPr id="62" name="Rectangle 74"/>
          <p:cNvSpPr>
            <a:spLocks noChangeArrowheads="1"/>
          </p:cNvSpPr>
          <p:nvPr/>
        </p:nvSpPr>
        <p:spPr bwMode="invGray">
          <a:xfrm>
            <a:off x="586045" y="5619058"/>
            <a:ext cx="4053840" cy="468630"/>
          </a:xfrm>
          <a:prstGeom prst="rect">
            <a:avLst/>
          </a:prstGeom>
          <a:ln>
            <a:solidFill>
              <a:schemeClr val="tx2">
                <a:lumMod val="75000"/>
              </a:schemeClr>
            </a:solidFill>
            <a:headEnd/>
            <a:tailEnd/>
          </a:ln>
          <a:effectLst>
            <a:glow rad="63500">
              <a:schemeClr val="dk1">
                <a:tint val="30000"/>
                <a:shade val="95000"/>
                <a:satMod val="300000"/>
                <a:alpha val="50000"/>
              </a:schemeClr>
            </a:glow>
            <a:reflection blurRad="6350" stA="50000" endA="300" endPos="90000" dist="50800" dir="5400000" sy="-100000" algn="bl" rotWithShape="0"/>
          </a:effectLst>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defRPr/>
            </a:pPr>
            <a:r>
              <a:rPr lang="en-US" sz="1400" b="1" dirty="0">
                <a:solidFill>
                  <a:schemeClr val="bg2"/>
                </a:solidFill>
              </a:rPr>
              <a:t>Embedded OS, Drivers, Hardware Libraries</a:t>
            </a:r>
          </a:p>
        </p:txBody>
      </p:sp>
      <p:sp>
        <p:nvSpPr>
          <p:cNvPr id="63" name="Rectangle 86"/>
          <p:cNvSpPr>
            <a:spLocks noChangeArrowheads="1"/>
          </p:cNvSpPr>
          <p:nvPr/>
        </p:nvSpPr>
        <p:spPr bwMode="grayWhite">
          <a:xfrm>
            <a:off x="2841565" y="2584392"/>
            <a:ext cx="1800226" cy="143065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defTabSz="1096876">
              <a:defRPr/>
            </a:pPr>
            <a:r>
              <a:rPr lang="en-US" sz="1700" dirty="0">
                <a:solidFill>
                  <a:schemeClr val="bg2"/>
                </a:solidFill>
                <a:latin typeface="Segoe" pitchFamily="34" charset="0"/>
              </a:rPr>
              <a:t>MCX</a:t>
            </a:r>
          </a:p>
          <a:p>
            <a:pPr defTabSz="1096876">
              <a:defRPr/>
            </a:pPr>
            <a:r>
              <a:rPr lang="en-US" sz="1700" dirty="0" smtClean="0">
                <a:solidFill>
                  <a:schemeClr val="bg2"/>
                </a:solidFill>
                <a:latin typeface="Segoe" pitchFamily="34" charset="0"/>
              </a:rPr>
              <a:t>Components</a:t>
            </a:r>
          </a:p>
          <a:p>
            <a:pPr defTabSz="1096876">
              <a:defRPr/>
            </a:pPr>
            <a:endParaRPr lang="en-US" sz="1700" dirty="0" smtClean="0">
              <a:solidFill>
                <a:schemeClr val="bg2"/>
              </a:solidFill>
              <a:latin typeface="Segoe" pitchFamily="34" charset="0"/>
            </a:endParaRPr>
          </a:p>
          <a:p>
            <a:pPr defTabSz="1096876">
              <a:defRPr/>
            </a:pPr>
            <a:r>
              <a:rPr lang="en-US" sz="1700" dirty="0" smtClean="0">
                <a:solidFill>
                  <a:schemeClr val="bg2"/>
                </a:solidFill>
                <a:latin typeface="Segoe" pitchFamily="34" charset="0"/>
              </a:rPr>
              <a:t>(Included in </a:t>
            </a:r>
          </a:p>
          <a:p>
            <a:pPr defTabSz="1096876">
              <a:defRPr/>
            </a:pPr>
            <a:r>
              <a:rPr lang="en-US" sz="1700" dirty="0" smtClean="0">
                <a:solidFill>
                  <a:schemeClr val="bg2"/>
                </a:solidFill>
                <a:latin typeface="Segoe" pitchFamily="34" charset="0"/>
              </a:rPr>
              <a:t>MCX-PAK)</a:t>
            </a:r>
            <a:endParaRPr lang="en-US" sz="1700" dirty="0">
              <a:solidFill>
                <a:schemeClr val="bg2"/>
              </a:solidFill>
              <a:latin typeface="Segoe" pitchFamily="34" charset="0"/>
            </a:endParaRPr>
          </a:p>
        </p:txBody>
      </p:sp>
      <p:sp>
        <p:nvSpPr>
          <p:cNvPr id="64" name="Rectangle 63"/>
          <p:cNvSpPr>
            <a:spLocks noChangeArrowheads="1"/>
          </p:cNvSpPr>
          <p:nvPr/>
        </p:nvSpPr>
        <p:spPr bwMode="grayWhite">
          <a:xfrm rot="10800000">
            <a:off x="2319595" y="2595822"/>
            <a:ext cx="365760" cy="1419226"/>
          </a:xfrm>
          <a:prstGeom prst="rect">
            <a:avLst/>
          </a:prstGeom>
          <a:gradFill flip="none" rotWithShape="1">
            <a:gsLst>
              <a:gs pos="25000">
                <a:schemeClr val="accent6"/>
              </a:gs>
              <a:gs pos="37000">
                <a:schemeClr val="accent1">
                  <a:alpha val="94000"/>
                </a:schemeClr>
              </a:gs>
              <a:gs pos="38000">
                <a:schemeClr val="accent6"/>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2700000" scaled="1"/>
            <a:tileRec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vert" wrap="square" lIns="109718" tIns="54860" rIns="109718" bIns="54860" numCol="1" rtlCol="0" anchor="ctr" anchorCtr="0" compatLnSpc="1">
            <a:prstTxWarp prst="textNoShape">
              <a:avLst/>
            </a:prstTxWarp>
          </a:bodyPr>
          <a:lstStyle/>
          <a:p>
            <a:pPr algn="ctr" defTabSz="1096876">
              <a:defRPr/>
            </a:pPr>
            <a:r>
              <a:rPr lang="en-US" sz="1400" dirty="0">
                <a:solidFill>
                  <a:schemeClr val="bg2"/>
                </a:solidFill>
                <a:latin typeface="Segoe" pitchFamily="34" charset="0"/>
              </a:rPr>
              <a:t>PDK   API</a:t>
            </a:r>
          </a:p>
        </p:txBody>
      </p:sp>
      <p:sp>
        <p:nvSpPr>
          <p:cNvPr id="297018" name="Rectangle 58"/>
          <p:cNvSpPr>
            <a:spLocks noGrp="1" noChangeArrowheads="1"/>
          </p:cNvSpPr>
          <p:nvPr>
            <p:ph type="title"/>
          </p:nvPr>
        </p:nvSpPr>
        <p:spPr/>
        <p:txBody>
          <a:bodyPr/>
          <a:lstStyle/>
          <a:p>
            <a:r>
              <a:rPr lang="en-US" smtClean="0"/>
              <a:t>MCX Architecture Overview</a:t>
            </a:r>
            <a:endParaRPr lang="en-US" dirty="0" smtClean="0"/>
          </a:p>
        </p:txBody>
      </p:sp>
      <p:sp>
        <p:nvSpPr>
          <p:cNvPr id="16" name="Rectangle 86"/>
          <p:cNvSpPr>
            <a:spLocks noChangeArrowheads="1"/>
          </p:cNvSpPr>
          <p:nvPr/>
        </p:nvSpPr>
        <p:spPr bwMode="grayWhite">
          <a:xfrm>
            <a:off x="5678981" y="1688135"/>
            <a:ext cx="4674870" cy="275653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t" anchorCtr="0" compatLnSpc="1">
            <a:prstTxWarp prst="textNoShape">
              <a:avLst/>
            </a:prstTxWarp>
          </a:bodyPr>
          <a:lstStyle/>
          <a:p>
            <a:pPr defTabSz="1096876">
              <a:defRPr/>
            </a:pPr>
            <a:r>
              <a:rPr lang="en-US" dirty="0">
                <a:solidFill>
                  <a:srgbClr val="000000"/>
                </a:solidFill>
                <a:latin typeface="Segoe" pitchFamily="34" charset="0"/>
              </a:rPr>
              <a:t>MCX Adaptation Kit (MCX-PAK)</a:t>
            </a: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a:p>
            <a:pPr defTabSz="1096876">
              <a:defRPr/>
            </a:pPr>
            <a:endParaRPr lang="en-US" dirty="0">
              <a:solidFill>
                <a:srgbClr val="000000"/>
              </a:solidFill>
              <a:latin typeface="Segoe" pitchFamily="34" charset="0"/>
            </a:endParaRPr>
          </a:p>
        </p:txBody>
      </p:sp>
      <p:sp>
        <p:nvSpPr>
          <p:cNvPr id="16394" name="Rectangle 64"/>
          <p:cNvSpPr>
            <a:spLocks noChangeArrowheads="1"/>
          </p:cNvSpPr>
          <p:nvPr/>
        </p:nvSpPr>
        <p:spPr bwMode="auto">
          <a:xfrm>
            <a:off x="5690411" y="4610405"/>
            <a:ext cx="4674870" cy="259080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t" anchorCtr="0" compatLnSpc="1">
            <a:prstTxWarp prst="textNoShape">
              <a:avLst/>
            </a:prstTxWarp>
          </a:bodyPr>
          <a:lstStyle/>
          <a:p>
            <a:pPr defTabSz="1096876"/>
            <a:r>
              <a:rPr lang="en-US" sz="1900" dirty="0">
                <a:solidFill>
                  <a:schemeClr val="bg2"/>
                </a:solidFill>
                <a:latin typeface="Segoe" pitchFamily="34" charset="0"/>
              </a:rPr>
              <a:t>MCX Platform Support Package (PSP)</a:t>
            </a:r>
          </a:p>
          <a:p>
            <a:pPr defTabSz="1096876"/>
            <a:endParaRPr lang="en-US" sz="1900" dirty="0">
              <a:solidFill>
                <a:schemeClr val="bg2"/>
              </a:solidFill>
              <a:latin typeface="Segoe" pitchFamily="34" charset="0"/>
            </a:endParaRPr>
          </a:p>
          <a:p>
            <a:pPr defTabSz="1096876"/>
            <a:endParaRPr lang="en-US" sz="1900" dirty="0">
              <a:solidFill>
                <a:schemeClr val="bg2"/>
              </a:solidFill>
              <a:latin typeface="Segoe" pitchFamily="34" charset="0"/>
            </a:endParaRPr>
          </a:p>
          <a:p>
            <a:pPr defTabSz="1096876"/>
            <a:endParaRPr lang="en-US" sz="1900" dirty="0">
              <a:solidFill>
                <a:schemeClr val="bg2"/>
              </a:solidFill>
              <a:latin typeface="Segoe" pitchFamily="34" charset="0"/>
            </a:endParaRPr>
          </a:p>
          <a:p>
            <a:pPr defTabSz="1096876"/>
            <a:endParaRPr lang="en-US" sz="1900" dirty="0">
              <a:solidFill>
                <a:schemeClr val="bg2"/>
              </a:solidFill>
              <a:latin typeface="Segoe" pitchFamily="34" charset="0"/>
            </a:endParaRPr>
          </a:p>
          <a:p>
            <a:pPr defTabSz="1096876"/>
            <a:endParaRPr lang="en-US" sz="1900" dirty="0">
              <a:solidFill>
                <a:schemeClr val="bg2"/>
              </a:solidFill>
              <a:latin typeface="Segoe" pitchFamily="34" charset="0"/>
            </a:endParaRPr>
          </a:p>
          <a:p>
            <a:pPr defTabSz="1096876"/>
            <a:endParaRPr lang="en-US" sz="1900" dirty="0">
              <a:solidFill>
                <a:schemeClr val="bg2"/>
              </a:solidFill>
              <a:latin typeface="Segoe" pitchFamily="34" charset="0"/>
            </a:endParaRPr>
          </a:p>
          <a:p>
            <a:pPr defTabSz="1096876"/>
            <a:endParaRPr lang="en-US" sz="1900" dirty="0">
              <a:solidFill>
                <a:schemeClr val="bg2"/>
              </a:solidFill>
              <a:latin typeface="Segoe" pitchFamily="34" charset="0"/>
            </a:endParaRPr>
          </a:p>
          <a:p>
            <a:pPr defTabSz="1096876"/>
            <a:endParaRPr lang="en-US" sz="1900" dirty="0">
              <a:solidFill>
                <a:schemeClr val="bg2"/>
              </a:solidFill>
              <a:latin typeface="Segoe" pitchFamily="34" charset="0"/>
            </a:endParaRPr>
          </a:p>
          <a:p>
            <a:pPr defTabSz="1096876"/>
            <a:endParaRPr lang="en-US" sz="1900" dirty="0">
              <a:solidFill>
                <a:schemeClr val="bg2"/>
              </a:solidFill>
              <a:latin typeface="Segoe" pitchFamily="34" charset="0"/>
            </a:endParaRPr>
          </a:p>
          <a:p>
            <a:pPr defTabSz="1096876"/>
            <a:endParaRPr lang="en-US" sz="1900" dirty="0">
              <a:solidFill>
                <a:schemeClr val="bg2"/>
              </a:solidFill>
              <a:latin typeface="Segoe" pitchFamily="34" charset="0"/>
            </a:endParaRPr>
          </a:p>
        </p:txBody>
      </p:sp>
      <p:sp>
        <p:nvSpPr>
          <p:cNvPr id="30" name="Rectangle 6"/>
          <p:cNvSpPr>
            <a:spLocks noChangeArrowheads="1"/>
          </p:cNvSpPr>
          <p:nvPr/>
        </p:nvSpPr>
        <p:spPr bwMode="auto">
          <a:xfrm>
            <a:off x="5949491" y="2905430"/>
            <a:ext cx="1188720" cy="6286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200" dirty="0">
                <a:effectLst>
                  <a:outerShdw blurRad="38100" dist="38100" dir="2700000" algn="tl">
                    <a:srgbClr val="000000">
                      <a:alpha val="43137"/>
                    </a:srgbClr>
                  </a:outerShdw>
                </a:effectLst>
                <a:latin typeface="Segoe" pitchFamily="34" charset="0"/>
              </a:rPr>
              <a:t>Required</a:t>
            </a:r>
          </a:p>
          <a:p>
            <a:pPr algn="ctr" defTabSz="1096876"/>
            <a:r>
              <a:rPr lang="en-US" sz="1200" dirty="0">
                <a:effectLst>
                  <a:outerShdw blurRad="38100" dist="38100" dir="2700000" algn="tl">
                    <a:srgbClr val="000000">
                      <a:alpha val="43137"/>
                    </a:srgbClr>
                  </a:outerShdw>
                </a:effectLst>
                <a:latin typeface="Segoe" pitchFamily="34" charset="0"/>
              </a:rPr>
              <a:t>Components</a:t>
            </a:r>
          </a:p>
        </p:txBody>
      </p:sp>
      <p:sp>
        <p:nvSpPr>
          <p:cNvPr id="33" name="Rectangle 8"/>
          <p:cNvSpPr>
            <a:spLocks noChangeArrowheads="1"/>
          </p:cNvSpPr>
          <p:nvPr/>
        </p:nvSpPr>
        <p:spPr bwMode="auto">
          <a:xfrm>
            <a:off x="5949491" y="3661716"/>
            <a:ext cx="1188720" cy="61912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a:solidFill>
                  <a:schemeClr val="bg2"/>
                </a:solidFill>
              </a:rPr>
              <a:t>Optional</a:t>
            </a:r>
          </a:p>
          <a:p>
            <a:pPr algn="ctr">
              <a:defRPr/>
            </a:pPr>
            <a:r>
              <a:rPr lang="en-US" sz="1100" dirty="0">
                <a:solidFill>
                  <a:schemeClr val="bg2"/>
                </a:solidFill>
              </a:rPr>
              <a:t>Components</a:t>
            </a:r>
          </a:p>
        </p:txBody>
      </p:sp>
      <p:sp>
        <p:nvSpPr>
          <p:cNvPr id="34" name="Rectangle 10"/>
          <p:cNvSpPr>
            <a:spLocks noChangeArrowheads="1"/>
          </p:cNvSpPr>
          <p:nvPr/>
        </p:nvSpPr>
        <p:spPr bwMode="auto">
          <a:xfrm>
            <a:off x="7422056" y="3673146"/>
            <a:ext cx="1188720" cy="5505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smtClean="0">
                <a:solidFill>
                  <a:schemeClr val="bg2"/>
                </a:solidFill>
              </a:rPr>
              <a:t>PAL</a:t>
            </a:r>
          </a:p>
          <a:p>
            <a:pPr algn="ctr">
              <a:defRPr/>
            </a:pPr>
            <a:r>
              <a:rPr lang="en-US" sz="1100" dirty="0" smtClean="0">
                <a:solidFill>
                  <a:schemeClr val="bg2"/>
                </a:solidFill>
              </a:rPr>
              <a:t>API</a:t>
            </a:r>
            <a:endParaRPr lang="en-US" sz="1100" dirty="0">
              <a:solidFill>
                <a:schemeClr val="bg2"/>
              </a:solidFill>
            </a:endParaRPr>
          </a:p>
        </p:txBody>
      </p:sp>
      <p:sp>
        <p:nvSpPr>
          <p:cNvPr id="35" name="Rectangle 13"/>
          <p:cNvSpPr>
            <a:spLocks noChangeArrowheads="1"/>
          </p:cNvSpPr>
          <p:nvPr/>
        </p:nvSpPr>
        <p:spPr bwMode="auto">
          <a:xfrm>
            <a:off x="7422056" y="2918766"/>
            <a:ext cx="1188720" cy="5886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200" dirty="0" smtClean="0">
                <a:solidFill>
                  <a:schemeClr val="bg2"/>
                </a:solidFill>
                <a:latin typeface="Segoe" pitchFamily="34" charset="0"/>
              </a:rPr>
              <a:t>Platform Development Kit (PDK) API</a:t>
            </a:r>
            <a:endParaRPr lang="en-US" sz="1200" dirty="0">
              <a:solidFill>
                <a:schemeClr val="bg2"/>
              </a:solidFill>
              <a:latin typeface="Segoe" pitchFamily="34" charset="0"/>
            </a:endParaRPr>
          </a:p>
        </p:txBody>
      </p:sp>
      <p:sp>
        <p:nvSpPr>
          <p:cNvPr id="36" name="Rectangle 15"/>
          <p:cNvSpPr>
            <a:spLocks noChangeArrowheads="1"/>
          </p:cNvSpPr>
          <p:nvPr/>
        </p:nvSpPr>
        <p:spPr bwMode="auto">
          <a:xfrm>
            <a:off x="5833287" y="2215820"/>
            <a:ext cx="1390650" cy="6286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a:solidFill>
                  <a:schemeClr val="bg2"/>
                </a:solidFill>
              </a:rPr>
              <a:t>Platform Independent Components</a:t>
            </a:r>
          </a:p>
        </p:txBody>
      </p:sp>
      <p:sp>
        <p:nvSpPr>
          <p:cNvPr id="37" name="Rectangle 16"/>
          <p:cNvSpPr>
            <a:spLocks noChangeArrowheads="1"/>
          </p:cNvSpPr>
          <p:nvPr/>
        </p:nvSpPr>
        <p:spPr bwMode="auto">
          <a:xfrm>
            <a:off x="7298231" y="2215820"/>
            <a:ext cx="1405890" cy="6286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a:solidFill>
                  <a:schemeClr val="bg2"/>
                </a:solidFill>
              </a:rPr>
              <a:t>Application Programming</a:t>
            </a:r>
          </a:p>
          <a:p>
            <a:pPr algn="ctr">
              <a:defRPr/>
            </a:pPr>
            <a:r>
              <a:rPr lang="en-US" sz="1100" dirty="0">
                <a:solidFill>
                  <a:schemeClr val="bg2"/>
                </a:solidFill>
              </a:rPr>
              <a:t>Interfaces</a:t>
            </a:r>
          </a:p>
        </p:txBody>
      </p:sp>
      <p:sp>
        <p:nvSpPr>
          <p:cNvPr id="38" name="Rectangle 18"/>
          <p:cNvSpPr>
            <a:spLocks noChangeArrowheads="1"/>
          </p:cNvSpPr>
          <p:nvPr/>
        </p:nvSpPr>
        <p:spPr bwMode="auto">
          <a:xfrm>
            <a:off x="8928911" y="3686479"/>
            <a:ext cx="1188720" cy="548640"/>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defRPr/>
            </a:pPr>
            <a:r>
              <a:rPr lang="en-US" sz="1100" dirty="0">
                <a:solidFill>
                  <a:schemeClr val="bg2"/>
                </a:solidFill>
              </a:rPr>
              <a:t>Certification </a:t>
            </a:r>
            <a:r>
              <a:rPr lang="en-US" sz="1100" dirty="0" smtClean="0">
                <a:solidFill>
                  <a:schemeClr val="bg2"/>
                </a:solidFill>
              </a:rPr>
              <a:t/>
            </a:r>
            <a:br>
              <a:rPr lang="en-US" sz="1100" dirty="0" smtClean="0">
                <a:solidFill>
                  <a:schemeClr val="bg2"/>
                </a:solidFill>
              </a:rPr>
            </a:br>
            <a:r>
              <a:rPr lang="en-US" sz="1100" dirty="0" smtClean="0">
                <a:solidFill>
                  <a:schemeClr val="bg2"/>
                </a:solidFill>
              </a:rPr>
              <a:t>Tests</a:t>
            </a:r>
            <a:endParaRPr lang="en-US" sz="1100" dirty="0">
              <a:solidFill>
                <a:schemeClr val="bg2"/>
              </a:solidFill>
            </a:endParaRPr>
          </a:p>
        </p:txBody>
      </p:sp>
      <p:sp>
        <p:nvSpPr>
          <p:cNvPr id="39" name="Rectangle 21"/>
          <p:cNvSpPr>
            <a:spLocks noChangeArrowheads="1"/>
          </p:cNvSpPr>
          <p:nvPr/>
        </p:nvSpPr>
        <p:spPr bwMode="auto">
          <a:xfrm>
            <a:off x="8894621" y="2930196"/>
            <a:ext cx="1245870" cy="588644"/>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defRPr/>
            </a:pPr>
            <a:r>
              <a:rPr lang="en-US" sz="1100" dirty="0">
                <a:solidFill>
                  <a:schemeClr val="bg2"/>
                </a:solidFill>
              </a:rPr>
              <a:t>Unit Tests &amp; </a:t>
            </a:r>
            <a:r>
              <a:rPr lang="en-US" sz="1100" dirty="0" smtClean="0">
                <a:solidFill>
                  <a:schemeClr val="bg2"/>
                </a:solidFill>
              </a:rPr>
              <a:t/>
            </a:r>
            <a:br>
              <a:rPr lang="en-US" sz="1100" dirty="0" smtClean="0">
                <a:solidFill>
                  <a:schemeClr val="bg2"/>
                </a:solidFill>
              </a:rPr>
            </a:br>
            <a:r>
              <a:rPr lang="en-US" sz="1100" dirty="0" smtClean="0">
                <a:solidFill>
                  <a:schemeClr val="bg2"/>
                </a:solidFill>
              </a:rPr>
              <a:t>Documentation</a:t>
            </a:r>
            <a:endParaRPr lang="en-US" sz="1100" dirty="0">
              <a:solidFill>
                <a:schemeClr val="bg2"/>
              </a:solidFill>
            </a:endParaRPr>
          </a:p>
        </p:txBody>
      </p:sp>
      <p:sp>
        <p:nvSpPr>
          <p:cNvPr id="40" name="Rectangle 23"/>
          <p:cNvSpPr>
            <a:spLocks noChangeArrowheads="1"/>
          </p:cNvSpPr>
          <p:nvPr/>
        </p:nvSpPr>
        <p:spPr bwMode="auto">
          <a:xfrm>
            <a:off x="8805087" y="2215820"/>
            <a:ext cx="1405890" cy="6286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a:solidFill>
                  <a:schemeClr val="bg2"/>
                </a:solidFill>
              </a:rPr>
              <a:t>Supporting Materials</a:t>
            </a:r>
          </a:p>
        </p:txBody>
      </p:sp>
      <p:sp>
        <p:nvSpPr>
          <p:cNvPr id="12" name="Right Arrow 11"/>
          <p:cNvSpPr/>
          <p:nvPr/>
        </p:nvSpPr>
        <p:spPr bwMode="auto">
          <a:xfrm rot="10800000">
            <a:off x="4471211" y="2996869"/>
            <a:ext cx="1543050" cy="3124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dirty="0">
              <a:effectLst>
                <a:outerShdw blurRad="38100" dist="38100" dir="2700000" algn="tl">
                  <a:srgbClr val="000000">
                    <a:alpha val="43137"/>
                  </a:srgbClr>
                </a:outerShdw>
              </a:effectLst>
              <a:latin typeface="Segoe" pitchFamily="34" charset="0"/>
            </a:endParaRPr>
          </a:p>
        </p:txBody>
      </p:sp>
      <p:sp>
        <p:nvSpPr>
          <p:cNvPr id="42" name="Right Arrow 41"/>
          <p:cNvSpPr/>
          <p:nvPr/>
        </p:nvSpPr>
        <p:spPr bwMode="auto">
          <a:xfrm rot="12095774">
            <a:off x="4433111" y="3535985"/>
            <a:ext cx="1640206" cy="3124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dirty="0">
              <a:effectLst>
                <a:outerShdw blurRad="38100" dist="38100" dir="2700000" algn="tl">
                  <a:srgbClr val="000000">
                    <a:alpha val="43137"/>
                  </a:srgbClr>
                </a:outerShdw>
              </a:effectLst>
              <a:latin typeface="Segoe" pitchFamily="34" charset="0"/>
            </a:endParaRPr>
          </a:p>
        </p:txBody>
      </p:sp>
      <p:sp>
        <p:nvSpPr>
          <p:cNvPr id="43" name="Rectangle 5"/>
          <p:cNvSpPr>
            <a:spLocks noChangeArrowheads="1"/>
          </p:cNvSpPr>
          <p:nvPr/>
        </p:nvSpPr>
        <p:spPr bwMode="auto">
          <a:xfrm>
            <a:off x="7507781" y="6294425"/>
            <a:ext cx="1062990" cy="72961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a:solidFill>
                  <a:schemeClr val="bg2"/>
                </a:solidFill>
              </a:rPr>
              <a:t>Supporting Materials</a:t>
            </a:r>
          </a:p>
        </p:txBody>
      </p:sp>
      <p:sp>
        <p:nvSpPr>
          <p:cNvPr id="44" name="Rectangle 7"/>
          <p:cNvSpPr>
            <a:spLocks noChangeArrowheads="1"/>
          </p:cNvSpPr>
          <p:nvPr/>
        </p:nvSpPr>
        <p:spPr bwMode="auto">
          <a:xfrm>
            <a:off x="6025691" y="6431585"/>
            <a:ext cx="1085850" cy="59245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smtClean="0">
                <a:solidFill>
                  <a:schemeClr val="bg2"/>
                </a:solidFill>
              </a:rPr>
              <a:t>Platform Build Base</a:t>
            </a:r>
          </a:p>
        </p:txBody>
      </p:sp>
      <p:sp>
        <p:nvSpPr>
          <p:cNvPr id="45" name="Rectangle 10"/>
          <p:cNvSpPr>
            <a:spLocks noChangeArrowheads="1"/>
          </p:cNvSpPr>
          <p:nvPr/>
        </p:nvSpPr>
        <p:spPr bwMode="auto">
          <a:xfrm>
            <a:off x="6025691" y="5675299"/>
            <a:ext cx="1085850" cy="63436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smtClean="0">
                <a:solidFill>
                  <a:schemeClr val="bg2"/>
                </a:solidFill>
              </a:rPr>
              <a:t>Platform Abstraction Layer</a:t>
            </a:r>
          </a:p>
        </p:txBody>
      </p:sp>
      <p:sp>
        <p:nvSpPr>
          <p:cNvPr id="46" name="Rectangle 12"/>
          <p:cNvSpPr>
            <a:spLocks noChangeArrowheads="1"/>
          </p:cNvSpPr>
          <p:nvPr/>
        </p:nvSpPr>
        <p:spPr bwMode="auto">
          <a:xfrm>
            <a:off x="5873291" y="5025695"/>
            <a:ext cx="1457326" cy="56197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a:solidFill>
                  <a:schemeClr val="bg2"/>
                </a:solidFill>
              </a:rPr>
              <a:t>Platform Dependent Implementation</a:t>
            </a:r>
          </a:p>
        </p:txBody>
      </p:sp>
      <p:sp>
        <p:nvSpPr>
          <p:cNvPr id="47" name="Rectangle 14"/>
          <p:cNvSpPr>
            <a:spLocks noChangeArrowheads="1"/>
          </p:cNvSpPr>
          <p:nvPr/>
        </p:nvSpPr>
        <p:spPr bwMode="auto">
          <a:xfrm>
            <a:off x="8967011" y="6431585"/>
            <a:ext cx="1087756" cy="592454"/>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defRPr/>
            </a:pPr>
            <a:r>
              <a:rPr lang="en-US" sz="1100" dirty="0" err="1">
                <a:solidFill>
                  <a:schemeClr val="bg2"/>
                </a:solidFill>
              </a:rPr>
              <a:t>Toolchain</a:t>
            </a:r>
            <a:endParaRPr lang="en-US" sz="1100" dirty="0">
              <a:solidFill>
                <a:schemeClr val="bg2"/>
              </a:solidFill>
            </a:endParaRPr>
          </a:p>
        </p:txBody>
      </p:sp>
      <p:sp>
        <p:nvSpPr>
          <p:cNvPr id="48" name="Rectangle 17"/>
          <p:cNvSpPr>
            <a:spLocks noChangeArrowheads="1"/>
          </p:cNvSpPr>
          <p:nvPr/>
        </p:nvSpPr>
        <p:spPr bwMode="auto">
          <a:xfrm>
            <a:off x="8980347" y="5675299"/>
            <a:ext cx="1085850" cy="634366"/>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defRPr/>
            </a:pPr>
            <a:r>
              <a:rPr lang="en-US" sz="1100" dirty="0">
                <a:solidFill>
                  <a:schemeClr val="bg2"/>
                </a:solidFill>
              </a:rPr>
              <a:t>Drivers &amp; </a:t>
            </a:r>
            <a:r>
              <a:rPr lang="en-US" sz="1100" dirty="0" smtClean="0">
                <a:solidFill>
                  <a:schemeClr val="bg2"/>
                </a:solidFill>
              </a:rPr>
              <a:t/>
            </a:r>
            <a:br>
              <a:rPr lang="en-US" sz="1100" dirty="0" smtClean="0">
                <a:solidFill>
                  <a:schemeClr val="bg2"/>
                </a:solidFill>
              </a:rPr>
            </a:br>
            <a:r>
              <a:rPr lang="en-US" sz="1100" dirty="0" smtClean="0">
                <a:solidFill>
                  <a:schemeClr val="bg2"/>
                </a:solidFill>
              </a:rPr>
              <a:t>Libraries</a:t>
            </a:r>
            <a:endParaRPr lang="en-US" sz="1100" dirty="0">
              <a:solidFill>
                <a:schemeClr val="bg2"/>
              </a:solidFill>
            </a:endParaRPr>
          </a:p>
        </p:txBody>
      </p:sp>
      <p:sp>
        <p:nvSpPr>
          <p:cNvPr id="49" name="Rectangle 19"/>
          <p:cNvSpPr>
            <a:spLocks noChangeArrowheads="1"/>
          </p:cNvSpPr>
          <p:nvPr/>
        </p:nvSpPr>
        <p:spPr bwMode="auto">
          <a:xfrm>
            <a:off x="8791751" y="5025695"/>
            <a:ext cx="1457326" cy="56197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a:defRPr/>
            </a:pPr>
            <a:r>
              <a:rPr lang="en-US" sz="1100" dirty="0">
                <a:solidFill>
                  <a:schemeClr val="bg2"/>
                </a:solidFill>
              </a:rPr>
              <a:t>Platform Development Environment</a:t>
            </a:r>
          </a:p>
        </p:txBody>
      </p:sp>
      <p:sp>
        <p:nvSpPr>
          <p:cNvPr id="15" name="Right Arrow 14"/>
          <p:cNvSpPr/>
          <p:nvPr/>
        </p:nvSpPr>
        <p:spPr bwMode="auto">
          <a:xfrm rot="12839410">
            <a:off x="4327123" y="5324607"/>
            <a:ext cx="1899286" cy="3124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dirty="0">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right)">
                                      <p:cBhvr>
                                        <p:cTn id="72" dur="500"/>
                                        <p:tgtEl>
                                          <p:spTgt spid="12"/>
                                        </p:tgtEl>
                                      </p:cBhvr>
                                    </p:animEffect>
                                  </p:childTnLst>
                                </p:cTn>
                              </p:par>
                            </p:childTnLst>
                          </p:cTn>
                        </p:par>
                        <p:par>
                          <p:cTn id="73" fill="hold">
                            <p:stCondLst>
                              <p:cond delay="1000"/>
                            </p:stCondLst>
                            <p:childTnLst>
                              <p:par>
                                <p:cTn id="74" presetID="22" presetClass="entr" presetSubtype="2"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right)">
                                      <p:cBhvr>
                                        <p:cTn id="76" dur="500"/>
                                        <p:tgtEl>
                                          <p:spTgt spid="42"/>
                                        </p:tgtEl>
                                      </p:cBhvr>
                                    </p:animEffect>
                                  </p:childTnLst>
                                </p:cTn>
                              </p:par>
                            </p:childTnLst>
                          </p:cTn>
                        </p:par>
                        <p:par>
                          <p:cTn id="77" fill="hold">
                            <p:stCondLst>
                              <p:cond delay="1500"/>
                            </p:stCondLst>
                            <p:childTnLst>
                              <p:par>
                                <p:cTn id="78" presetID="22" presetClass="entr" presetSubtype="2"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right)">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4" grpId="0" animBg="1"/>
      <p:bldP spid="35" grpId="0" animBg="1"/>
      <p:bldP spid="36" grpId="0" animBg="1"/>
      <p:bldP spid="37" grpId="0" animBg="1"/>
      <p:bldP spid="38" grpId="0" animBg="1"/>
      <p:bldP spid="39" grpId="0" animBg="1"/>
      <p:bldP spid="40" grpId="0" animBg="1"/>
      <p:bldP spid="12" grpId="0" animBg="1"/>
      <p:bldP spid="42" grpId="0" animBg="1"/>
      <p:bldP spid="43" grpId="0" animBg="1"/>
      <p:bldP spid="44" grpId="0" animBg="1"/>
      <p:bldP spid="45" grpId="0" animBg="1"/>
      <p:bldP spid="46" grpId="0" animBg="1"/>
      <p:bldP spid="47" grpId="0" animBg="1"/>
      <p:bldP spid="48" grpId="0" animBg="1"/>
      <p:bldP spid="49"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p:cNvSpPr/>
          <p:nvPr/>
        </p:nvSpPr>
        <p:spPr bwMode="auto">
          <a:xfrm>
            <a:off x="1" y="1280161"/>
            <a:ext cx="10972800" cy="694944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lnSpc>
                <a:spcPct val="90000"/>
              </a:lnSpc>
            </a:pPr>
            <a:endParaRPr lang="en-US" sz="3800" kern="0" dirty="0" smtClean="0">
              <a:solidFill>
                <a:srgbClr val="FFFFFF"/>
              </a:solidFill>
              <a:latin typeface="Segoe" pitchFamily="34" charset="0"/>
            </a:endParaRPr>
          </a:p>
        </p:txBody>
      </p:sp>
      <p:sp>
        <p:nvSpPr>
          <p:cNvPr id="408578" name="Rectangle 2"/>
          <p:cNvSpPr>
            <a:spLocks noChangeArrowheads="1"/>
          </p:cNvSpPr>
          <p:nvPr/>
        </p:nvSpPr>
        <p:spPr bwMode="auto">
          <a:xfrm>
            <a:off x="2926081" y="4996814"/>
            <a:ext cx="7860030" cy="89344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defRPr/>
            </a:pPr>
            <a:endParaRPr lang="en-US" sz="1900" dirty="0">
              <a:solidFill>
                <a:srgbClr val="FFFFFF"/>
              </a:solidFill>
              <a:effectLst>
                <a:outerShdw blurRad="38100" dist="38100" dir="2700000" algn="tl">
                  <a:srgbClr val="000000">
                    <a:alpha val="43137"/>
                  </a:srgbClr>
                </a:outerShdw>
              </a:effectLst>
              <a:latin typeface="Segoe" pitchFamily="34" charset="0"/>
            </a:endParaRPr>
          </a:p>
        </p:txBody>
      </p:sp>
      <p:sp>
        <p:nvSpPr>
          <p:cNvPr id="408579" name="Rectangle 3"/>
          <p:cNvSpPr>
            <a:spLocks noChangeArrowheads="1"/>
          </p:cNvSpPr>
          <p:nvPr/>
        </p:nvSpPr>
        <p:spPr bwMode="auto">
          <a:xfrm>
            <a:off x="2926081" y="2516505"/>
            <a:ext cx="7860030" cy="100393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defRPr/>
            </a:pPr>
            <a:endParaRPr lang="en-US" sz="1900" dirty="0">
              <a:effectLst>
                <a:outerShdw blurRad="38100" dist="38100" dir="2700000" algn="tl">
                  <a:srgbClr val="000000">
                    <a:alpha val="43137"/>
                  </a:srgbClr>
                </a:outerShdw>
              </a:effectLst>
              <a:latin typeface="Segoe" pitchFamily="34" charset="0"/>
            </a:endParaRPr>
          </a:p>
        </p:txBody>
      </p:sp>
      <p:sp>
        <p:nvSpPr>
          <p:cNvPr id="408580" name="Rectangle 4"/>
          <p:cNvSpPr>
            <a:spLocks noChangeArrowheads="1"/>
          </p:cNvSpPr>
          <p:nvPr/>
        </p:nvSpPr>
        <p:spPr bwMode="auto">
          <a:xfrm>
            <a:off x="2926080" y="1280161"/>
            <a:ext cx="7842886" cy="10477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defRPr/>
            </a:pPr>
            <a:endParaRPr lang="en-US" sz="1900" dirty="0">
              <a:effectLst>
                <a:outerShdw blurRad="38100" dist="38100" dir="2700000" algn="tl">
                  <a:srgbClr val="000000">
                    <a:alpha val="43137"/>
                  </a:srgbClr>
                </a:outerShdw>
              </a:effectLst>
              <a:latin typeface="Segoe" pitchFamily="34" charset="0"/>
            </a:endParaRPr>
          </a:p>
        </p:txBody>
      </p:sp>
      <p:sp>
        <p:nvSpPr>
          <p:cNvPr id="408581" name="Rectangle 5"/>
          <p:cNvSpPr>
            <a:spLocks noGrp="1" noChangeArrowheads="1"/>
          </p:cNvSpPr>
          <p:nvPr>
            <p:ph type="title"/>
          </p:nvPr>
        </p:nvSpPr>
        <p:spPr/>
        <p:txBody>
          <a:bodyPr/>
          <a:lstStyle/>
          <a:p>
            <a:r>
              <a:rPr lang="en-US" smtClean="0"/>
              <a:t>MCX-PAK Contents</a:t>
            </a:r>
            <a:endParaRPr lang="en-US" dirty="0" smtClean="0"/>
          </a:p>
        </p:txBody>
      </p:sp>
      <p:sp>
        <p:nvSpPr>
          <p:cNvPr id="408582" name="Rectangle 6"/>
          <p:cNvSpPr>
            <a:spLocks noChangeArrowheads="1"/>
          </p:cNvSpPr>
          <p:nvPr/>
        </p:nvSpPr>
        <p:spPr bwMode="auto">
          <a:xfrm>
            <a:off x="1114426" y="1289685"/>
            <a:ext cx="1720214" cy="103251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pPr>
            <a:r>
              <a:rPr lang="en-US" sz="1800" dirty="0">
                <a:effectLst>
                  <a:outerShdw blurRad="38100" dist="38100" dir="2700000" algn="tl">
                    <a:srgbClr val="000000">
                      <a:alpha val="43137"/>
                    </a:srgbClr>
                  </a:outerShdw>
                </a:effectLst>
                <a:latin typeface="Segoe" pitchFamily="34" charset="0"/>
              </a:rPr>
              <a:t>Required</a:t>
            </a:r>
          </a:p>
          <a:p>
            <a:pPr algn="ctr" defTabSz="1096876">
              <a:lnSpc>
                <a:spcPct val="90000"/>
              </a:lnSpc>
            </a:pPr>
            <a:r>
              <a:rPr lang="en-US" sz="1800" dirty="0">
                <a:effectLst>
                  <a:outerShdw blurRad="38100" dist="38100" dir="2700000" algn="tl">
                    <a:srgbClr val="000000">
                      <a:alpha val="43137"/>
                    </a:srgbClr>
                  </a:outerShdw>
                </a:effectLst>
                <a:latin typeface="Segoe" pitchFamily="34" charset="0"/>
              </a:rPr>
              <a:t>Components</a:t>
            </a:r>
          </a:p>
        </p:txBody>
      </p:sp>
      <p:sp>
        <p:nvSpPr>
          <p:cNvPr id="408583" name="Rectangle 7"/>
          <p:cNvSpPr>
            <a:spLocks noChangeArrowheads="1"/>
          </p:cNvSpPr>
          <p:nvPr/>
        </p:nvSpPr>
        <p:spPr bwMode="auto">
          <a:xfrm>
            <a:off x="2926080" y="1489710"/>
            <a:ext cx="7675246" cy="627864"/>
          </a:xfrm>
          <a:prstGeom prst="rect">
            <a:avLst/>
          </a:prstGeom>
          <a:noFill/>
          <a:ln w="9525" algn="ctr">
            <a:noFill/>
            <a:miter lim="800000"/>
            <a:headEnd/>
            <a:tailEnd/>
          </a:ln>
        </p:spPr>
        <p:txBody>
          <a:bodyPr wrap="square" lIns="109728" tIns="54864" rIns="109728" bIns="54864">
            <a:spAutoFit/>
          </a:bodyPr>
          <a:lstStyle/>
          <a:p>
            <a:pPr marL="200026" indent="-200026">
              <a:lnSpc>
                <a:spcPct val="90000"/>
              </a:lnSpc>
              <a:spcBef>
                <a:spcPts val="560"/>
              </a:spcBef>
              <a:buClr>
                <a:schemeClr val="tx2"/>
              </a:buClr>
              <a:buSzPct val="100000"/>
              <a:buBlip>
                <a:blip r:embed="rId3"/>
              </a:buBlip>
            </a:pPr>
            <a:r>
              <a:rPr lang="en-US" sz="1600" dirty="0">
                <a:effectLst>
                  <a:outerShdw blurRad="38100" dist="38100" dir="2700000" algn="tl">
                    <a:srgbClr val="000000">
                      <a:alpha val="43137"/>
                    </a:srgbClr>
                  </a:outerShdw>
                </a:effectLst>
              </a:rPr>
              <a:t>Provided as non-modifiable source code</a:t>
            </a:r>
          </a:p>
          <a:p>
            <a:pPr marL="200026" indent="-200026">
              <a:lnSpc>
                <a:spcPct val="90000"/>
              </a:lnSpc>
              <a:spcBef>
                <a:spcPts val="560"/>
              </a:spcBef>
              <a:buClr>
                <a:schemeClr val="tx2"/>
              </a:buClr>
              <a:buSzPct val="100000"/>
              <a:buBlip>
                <a:blip r:embed="rId3"/>
              </a:buBlip>
            </a:pPr>
            <a:r>
              <a:rPr lang="en-US" sz="1600" dirty="0">
                <a:effectLst>
                  <a:outerShdw blurRad="38100" dist="38100" dir="2700000" algn="tl">
                    <a:srgbClr val="000000">
                      <a:alpha val="43137"/>
                    </a:srgbClr>
                  </a:outerShdw>
                </a:effectLst>
              </a:rPr>
              <a:t>Allows for easy cross-compile to a variety of target platforms</a:t>
            </a:r>
          </a:p>
        </p:txBody>
      </p:sp>
      <p:sp>
        <p:nvSpPr>
          <p:cNvPr id="408584" name="Rectangle 8"/>
          <p:cNvSpPr>
            <a:spLocks noChangeArrowheads="1"/>
          </p:cNvSpPr>
          <p:nvPr/>
        </p:nvSpPr>
        <p:spPr bwMode="auto">
          <a:xfrm>
            <a:off x="1114426" y="2518410"/>
            <a:ext cx="1720214" cy="101917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pPr>
            <a:r>
              <a:rPr lang="en-US" sz="1800" dirty="0">
                <a:effectLst>
                  <a:outerShdw blurRad="38100" dist="38100" dir="2700000" algn="tl">
                    <a:srgbClr val="000000">
                      <a:alpha val="43137"/>
                    </a:srgbClr>
                  </a:outerShdw>
                </a:effectLst>
                <a:latin typeface="Segoe" pitchFamily="34" charset="0"/>
              </a:rPr>
              <a:t>Optional</a:t>
            </a:r>
          </a:p>
          <a:p>
            <a:pPr algn="ctr" defTabSz="1096876">
              <a:lnSpc>
                <a:spcPct val="90000"/>
              </a:lnSpc>
            </a:pPr>
            <a:r>
              <a:rPr lang="en-US" sz="1800" dirty="0">
                <a:effectLst>
                  <a:outerShdw blurRad="38100" dist="38100" dir="2700000" algn="tl">
                    <a:srgbClr val="000000">
                      <a:alpha val="43137"/>
                    </a:srgbClr>
                  </a:outerShdw>
                </a:effectLst>
                <a:latin typeface="Segoe" pitchFamily="34" charset="0"/>
              </a:rPr>
              <a:t>Components</a:t>
            </a:r>
          </a:p>
        </p:txBody>
      </p:sp>
      <p:sp>
        <p:nvSpPr>
          <p:cNvPr id="408585" name="Rectangle 9"/>
          <p:cNvSpPr>
            <a:spLocks noChangeArrowheads="1"/>
          </p:cNvSpPr>
          <p:nvPr/>
        </p:nvSpPr>
        <p:spPr bwMode="auto">
          <a:xfrm>
            <a:off x="2926080" y="2594611"/>
            <a:ext cx="7993380" cy="852541"/>
          </a:xfrm>
          <a:prstGeom prst="rect">
            <a:avLst/>
          </a:prstGeom>
          <a:noFill/>
          <a:ln w="9525" algn="ctr">
            <a:noFill/>
            <a:miter lim="800000"/>
            <a:headEnd/>
            <a:tailEnd/>
          </a:ln>
        </p:spPr>
        <p:txBody>
          <a:bodyPr wrap="square" lIns="109728" tIns="54864" rIns="109728" bIns="54864">
            <a:spAutoFit/>
          </a:bodyPr>
          <a:lstStyle/>
          <a:p>
            <a:pPr marL="200026" indent="-200026">
              <a:lnSpc>
                <a:spcPct val="90000"/>
              </a:lnSpc>
              <a:spcBef>
                <a:spcPts val="560"/>
              </a:spcBef>
              <a:buClr>
                <a:schemeClr val="tx2"/>
              </a:buClr>
              <a:buSzPct val="100000"/>
              <a:buBlip>
                <a:blip r:embed="rId3"/>
              </a:buBlip>
            </a:pPr>
            <a:r>
              <a:rPr lang="en-US" sz="1600" dirty="0">
                <a:effectLst>
                  <a:outerShdw blurRad="38100" dist="38100" dir="2700000" algn="tl">
                    <a:srgbClr val="000000">
                      <a:alpha val="43137"/>
                    </a:srgbClr>
                  </a:outerShdw>
                </a:effectLst>
              </a:rPr>
              <a:t>Source code can be used as-is or replaced with alternate implementation</a:t>
            </a:r>
          </a:p>
          <a:p>
            <a:pPr marL="200026" indent="-200026">
              <a:lnSpc>
                <a:spcPct val="90000"/>
              </a:lnSpc>
              <a:spcBef>
                <a:spcPts val="560"/>
              </a:spcBef>
              <a:buClr>
                <a:schemeClr val="tx2"/>
              </a:buClr>
              <a:buSzPct val="100000"/>
              <a:buBlip>
                <a:blip r:embed="rId3"/>
              </a:buBlip>
            </a:pPr>
            <a:r>
              <a:rPr lang="en-US" sz="1600" dirty="0">
                <a:effectLst>
                  <a:outerShdw blurRad="38100" dist="38100" dir="2700000" algn="tl">
                    <a:srgbClr val="000000">
                      <a:alpha val="43137"/>
                    </a:srgbClr>
                  </a:outerShdw>
                </a:effectLst>
              </a:rPr>
              <a:t>Implementations are recommended and tested, </a:t>
            </a:r>
            <a:r>
              <a:rPr lang="en-US" sz="1600" dirty="0" smtClean="0">
                <a:effectLst>
                  <a:outerShdw blurRad="38100" dist="38100" dir="2700000" algn="tl">
                    <a:srgbClr val="000000">
                      <a:alpha val="43137"/>
                    </a:srgbClr>
                  </a:outerShdw>
                </a:effectLst>
              </a:rPr>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so </a:t>
            </a:r>
            <a:r>
              <a:rPr lang="en-US" sz="1600" dirty="0">
                <a:effectLst>
                  <a:outerShdw blurRad="38100" dist="38100" dir="2700000" algn="tl">
                    <a:srgbClr val="000000">
                      <a:alpha val="43137"/>
                    </a:srgbClr>
                  </a:outerShdw>
                </a:effectLst>
              </a:rPr>
              <a:t>carefully </a:t>
            </a:r>
            <a:r>
              <a:rPr lang="en-US" sz="1600" dirty="0" smtClean="0">
                <a:effectLst>
                  <a:outerShdw blurRad="38100" dist="38100" dir="2700000" algn="tl">
                    <a:srgbClr val="000000">
                      <a:alpha val="43137"/>
                    </a:srgbClr>
                  </a:outerShdw>
                </a:effectLst>
              </a:rPr>
              <a:t>consider any </a:t>
            </a:r>
            <a:r>
              <a:rPr lang="en-US" sz="1600" dirty="0">
                <a:effectLst>
                  <a:outerShdw blurRad="38100" dist="38100" dir="2700000" algn="tl">
                    <a:srgbClr val="000000">
                      <a:alpha val="43137"/>
                    </a:srgbClr>
                  </a:outerShdw>
                </a:effectLst>
              </a:rPr>
              <a:t>replacements</a:t>
            </a:r>
          </a:p>
        </p:txBody>
      </p:sp>
      <p:sp>
        <p:nvSpPr>
          <p:cNvPr id="408586" name="Rectangle 10"/>
          <p:cNvSpPr>
            <a:spLocks noChangeArrowheads="1"/>
          </p:cNvSpPr>
          <p:nvPr/>
        </p:nvSpPr>
        <p:spPr bwMode="auto">
          <a:xfrm>
            <a:off x="1114426" y="5002530"/>
            <a:ext cx="1720214" cy="9048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pPr>
            <a:r>
              <a:rPr lang="en-US" sz="1800" dirty="0">
                <a:solidFill>
                  <a:srgbClr val="FFFFFF"/>
                </a:solidFill>
                <a:effectLst>
                  <a:outerShdw blurRad="38100" dist="38100" dir="2700000" algn="tl">
                    <a:srgbClr val="000000">
                      <a:alpha val="43137"/>
                    </a:srgbClr>
                  </a:outerShdw>
                </a:effectLst>
                <a:latin typeface="Segoe" pitchFamily="34" charset="0"/>
              </a:rPr>
              <a:t>Platform Abstraction Layer </a:t>
            </a:r>
            <a:r>
              <a:rPr lang="en-US" sz="1800" dirty="0" smtClean="0">
                <a:solidFill>
                  <a:srgbClr val="FFFFFF"/>
                </a:solidFill>
                <a:effectLst>
                  <a:outerShdw blurRad="38100" dist="38100" dir="2700000" algn="tl">
                    <a:srgbClr val="000000">
                      <a:alpha val="43137"/>
                    </a:srgbClr>
                  </a:outerShdw>
                </a:effectLst>
                <a:latin typeface="Segoe" pitchFamily="34" charset="0"/>
              </a:rPr>
              <a:t>API</a:t>
            </a:r>
            <a:endParaRPr lang="en-US" sz="1800" dirty="0">
              <a:solidFill>
                <a:srgbClr val="FFFFFF"/>
              </a:solidFill>
              <a:effectLst>
                <a:outerShdw blurRad="38100" dist="38100" dir="2700000" algn="tl">
                  <a:srgbClr val="000000">
                    <a:alpha val="43137"/>
                  </a:srgbClr>
                </a:outerShdw>
              </a:effectLst>
              <a:latin typeface="Segoe" pitchFamily="34" charset="0"/>
            </a:endParaRPr>
          </a:p>
        </p:txBody>
      </p:sp>
      <p:sp>
        <p:nvSpPr>
          <p:cNvPr id="408587" name="Rectangle 11"/>
          <p:cNvSpPr>
            <a:spLocks noChangeArrowheads="1"/>
          </p:cNvSpPr>
          <p:nvPr/>
        </p:nvSpPr>
        <p:spPr bwMode="auto">
          <a:xfrm>
            <a:off x="2926081" y="5013388"/>
            <a:ext cx="7315200" cy="852541"/>
          </a:xfrm>
          <a:prstGeom prst="rect">
            <a:avLst/>
          </a:prstGeom>
          <a:noFill/>
          <a:ln w="9525" algn="ctr">
            <a:noFill/>
            <a:miter lim="800000"/>
            <a:headEnd/>
            <a:tailEnd/>
          </a:ln>
        </p:spPr>
        <p:txBody>
          <a:bodyPr wrap="square" lIns="109728" tIns="54864" rIns="109728" bIns="54864">
            <a:spAutoFit/>
          </a:bodyPr>
          <a:lstStyle/>
          <a:p>
            <a:pPr marL="200026" indent="-200026">
              <a:lnSpc>
                <a:spcPct val="90000"/>
              </a:lnSpc>
              <a:spcBef>
                <a:spcPts val="560"/>
              </a:spcBef>
              <a:buClr>
                <a:schemeClr val="tx2"/>
              </a:buClr>
              <a:buSzPct val="100000"/>
              <a:buBlip>
                <a:blip r:embed="rId3"/>
              </a:buBlip>
            </a:pPr>
            <a:r>
              <a:rPr lang="en-US" sz="1600" dirty="0">
                <a:effectLst>
                  <a:outerShdw blurRad="38100" dist="38100" dir="2700000" algn="tl">
                    <a:srgbClr val="000000">
                      <a:alpha val="43137"/>
                    </a:srgbClr>
                  </a:outerShdw>
                </a:effectLst>
              </a:rPr>
              <a:t>Interface between </a:t>
            </a:r>
            <a:r>
              <a:rPr lang="en-US" sz="1600" dirty="0" smtClean="0">
                <a:effectLst>
                  <a:outerShdw blurRad="38100" dist="38100" dir="2700000" algn="tl">
                    <a:srgbClr val="000000">
                      <a:alpha val="43137"/>
                    </a:srgbClr>
                  </a:outerShdw>
                </a:effectLst>
              </a:rPr>
              <a:t>platform independent components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and hardware and OS </a:t>
            </a:r>
            <a:r>
              <a:rPr lang="en-US" sz="1600" dirty="0">
                <a:effectLst>
                  <a:outerShdw blurRad="38100" dist="38100" dir="2700000" algn="tl">
                    <a:srgbClr val="000000">
                      <a:alpha val="43137"/>
                    </a:srgbClr>
                  </a:outerShdw>
                </a:effectLst>
              </a:rPr>
              <a:t>functions</a:t>
            </a:r>
          </a:p>
          <a:p>
            <a:pPr marL="200026" indent="-200026">
              <a:lnSpc>
                <a:spcPct val="90000"/>
              </a:lnSpc>
              <a:spcBef>
                <a:spcPts val="560"/>
              </a:spcBef>
              <a:buClr>
                <a:schemeClr val="tx2"/>
              </a:buClr>
              <a:buSzPct val="100000"/>
              <a:buBlip>
                <a:blip r:embed="rId3"/>
              </a:buBlip>
            </a:pPr>
            <a:r>
              <a:rPr lang="en-US" sz="1600" dirty="0">
                <a:effectLst>
                  <a:outerShdw blurRad="38100" dist="38100" dir="2700000" algn="tl">
                    <a:srgbClr val="000000">
                      <a:alpha val="43137"/>
                    </a:srgbClr>
                  </a:outerShdw>
                </a:effectLst>
              </a:rPr>
              <a:t>Abstracts specifics of OEM hardware</a:t>
            </a:r>
          </a:p>
        </p:txBody>
      </p:sp>
      <p:sp>
        <p:nvSpPr>
          <p:cNvPr id="408588" name="Rectangle 12"/>
          <p:cNvSpPr>
            <a:spLocks noChangeArrowheads="1"/>
          </p:cNvSpPr>
          <p:nvPr/>
        </p:nvSpPr>
        <p:spPr bwMode="auto">
          <a:xfrm>
            <a:off x="2926081" y="3888104"/>
            <a:ext cx="7860030" cy="95440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defRPr/>
            </a:pPr>
            <a:endParaRPr lang="en-US" sz="1900" dirty="0">
              <a:solidFill>
                <a:srgbClr val="FFFFFF"/>
              </a:solidFill>
              <a:effectLst>
                <a:outerShdw blurRad="38100" dist="38100" dir="2700000" algn="tl">
                  <a:srgbClr val="000000">
                    <a:alpha val="43137"/>
                  </a:srgbClr>
                </a:outerShdw>
              </a:effectLst>
              <a:latin typeface="Segoe" pitchFamily="34" charset="0"/>
            </a:endParaRPr>
          </a:p>
        </p:txBody>
      </p:sp>
      <p:sp>
        <p:nvSpPr>
          <p:cNvPr id="408589" name="Rectangle 13"/>
          <p:cNvSpPr>
            <a:spLocks noChangeArrowheads="1"/>
          </p:cNvSpPr>
          <p:nvPr/>
        </p:nvSpPr>
        <p:spPr bwMode="auto">
          <a:xfrm>
            <a:off x="1114426" y="3890011"/>
            <a:ext cx="1720214" cy="9696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pPr>
            <a:r>
              <a:rPr lang="en-US" sz="1800" dirty="0">
                <a:solidFill>
                  <a:srgbClr val="FFFFFF"/>
                </a:solidFill>
                <a:effectLst>
                  <a:outerShdw blurRad="38100" dist="38100" dir="2700000" algn="tl">
                    <a:srgbClr val="000000">
                      <a:alpha val="43137"/>
                    </a:srgbClr>
                  </a:outerShdw>
                </a:effectLst>
                <a:latin typeface="Segoe" pitchFamily="34" charset="0"/>
              </a:rPr>
              <a:t>Platform Development Kit API</a:t>
            </a:r>
          </a:p>
        </p:txBody>
      </p:sp>
      <p:sp>
        <p:nvSpPr>
          <p:cNvPr id="408590" name="Rectangle 14"/>
          <p:cNvSpPr>
            <a:spLocks noChangeArrowheads="1"/>
          </p:cNvSpPr>
          <p:nvPr/>
        </p:nvSpPr>
        <p:spPr bwMode="auto">
          <a:xfrm>
            <a:off x="2926080" y="4042410"/>
            <a:ext cx="7993380" cy="627864"/>
          </a:xfrm>
          <a:prstGeom prst="rect">
            <a:avLst/>
          </a:prstGeom>
          <a:noFill/>
          <a:ln w="9525" algn="ctr">
            <a:noFill/>
            <a:miter lim="800000"/>
            <a:headEnd/>
            <a:tailEnd/>
          </a:ln>
        </p:spPr>
        <p:txBody>
          <a:bodyPr wrap="square" lIns="109728" tIns="54864" rIns="109728" bIns="54864">
            <a:spAutoFit/>
          </a:bodyPr>
          <a:lstStyle/>
          <a:p>
            <a:pPr marL="200026" indent="-200026">
              <a:lnSpc>
                <a:spcPct val="90000"/>
              </a:lnSpc>
              <a:spcBef>
                <a:spcPts val="560"/>
              </a:spcBef>
              <a:buClr>
                <a:schemeClr val="tx2"/>
              </a:buClr>
              <a:buSzPct val="100000"/>
              <a:buBlip>
                <a:blip r:embed="rId3"/>
              </a:buBlip>
            </a:pPr>
            <a:r>
              <a:rPr lang="en-US" sz="1600" dirty="0">
                <a:effectLst>
                  <a:outerShdw blurRad="38100" dist="38100" dir="2700000" algn="tl">
                    <a:srgbClr val="000000">
                      <a:alpha val="43137"/>
                    </a:srgbClr>
                  </a:outerShdw>
                </a:effectLst>
              </a:rPr>
              <a:t>Interface between OEM Application and MCX functionality</a:t>
            </a:r>
          </a:p>
          <a:p>
            <a:pPr marL="200026" indent="-200026">
              <a:lnSpc>
                <a:spcPct val="90000"/>
              </a:lnSpc>
              <a:spcBef>
                <a:spcPts val="560"/>
              </a:spcBef>
              <a:buClr>
                <a:schemeClr val="tx2"/>
              </a:buClr>
              <a:buSzPct val="100000"/>
              <a:buBlip>
                <a:blip r:embed="rId3"/>
              </a:buBlip>
            </a:pPr>
            <a:r>
              <a:rPr lang="en-US" sz="1600" dirty="0">
                <a:effectLst>
                  <a:outerShdw blurRad="38100" dist="38100" dir="2700000" algn="tl">
                    <a:srgbClr val="000000">
                      <a:alpha val="43137"/>
                    </a:srgbClr>
                  </a:outerShdw>
                </a:effectLst>
              </a:rPr>
              <a:t>Handles notification to OEM Shell for local UI coordination</a:t>
            </a:r>
          </a:p>
        </p:txBody>
      </p:sp>
      <p:sp>
        <p:nvSpPr>
          <p:cNvPr id="408591" name="Rectangle 15"/>
          <p:cNvSpPr>
            <a:spLocks noChangeArrowheads="1"/>
          </p:cNvSpPr>
          <p:nvPr/>
        </p:nvSpPr>
        <p:spPr bwMode="auto">
          <a:xfrm rot="16200000">
            <a:off x="-594359" y="2015489"/>
            <a:ext cx="2301240" cy="82677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defRPr/>
            </a:pPr>
            <a:r>
              <a:rPr lang="en-US" sz="1800" dirty="0">
                <a:solidFill>
                  <a:schemeClr val="bg2"/>
                </a:solidFill>
                <a:latin typeface="Segoe" pitchFamily="34" charset="0"/>
              </a:rPr>
              <a:t>Platform </a:t>
            </a:r>
            <a:r>
              <a:rPr lang="en-US" sz="1800" dirty="0" smtClean="0">
                <a:solidFill>
                  <a:schemeClr val="bg2"/>
                </a:solidFill>
                <a:latin typeface="Segoe" pitchFamily="34" charset="0"/>
              </a:rPr>
              <a:t>Independent Components (PICs)</a:t>
            </a:r>
            <a:endParaRPr lang="en-US" sz="1800" dirty="0">
              <a:solidFill>
                <a:schemeClr val="bg2"/>
              </a:solidFill>
              <a:latin typeface="Segoe" pitchFamily="34" charset="0"/>
            </a:endParaRPr>
          </a:p>
        </p:txBody>
      </p:sp>
      <p:sp>
        <p:nvSpPr>
          <p:cNvPr id="408592" name="Rectangle 16"/>
          <p:cNvSpPr>
            <a:spLocks noChangeArrowheads="1"/>
          </p:cNvSpPr>
          <p:nvPr/>
        </p:nvSpPr>
        <p:spPr bwMode="auto">
          <a:xfrm rot="16200000">
            <a:off x="-463867" y="4496752"/>
            <a:ext cx="2066926" cy="82677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defRPr/>
            </a:pPr>
            <a:r>
              <a:rPr lang="en-US" sz="1800" dirty="0">
                <a:solidFill>
                  <a:schemeClr val="bg2"/>
                </a:solidFill>
                <a:latin typeface="Segoe" pitchFamily="34" charset="0"/>
              </a:rPr>
              <a:t>Application Programming Interfaces</a:t>
            </a:r>
          </a:p>
        </p:txBody>
      </p:sp>
      <p:sp>
        <p:nvSpPr>
          <p:cNvPr id="408593" name="Rectangle 17"/>
          <p:cNvSpPr>
            <a:spLocks noChangeArrowheads="1"/>
          </p:cNvSpPr>
          <p:nvPr/>
        </p:nvSpPr>
        <p:spPr bwMode="auto">
          <a:xfrm>
            <a:off x="2926081" y="7204711"/>
            <a:ext cx="7860030" cy="750570"/>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nSpc>
                <a:spcPct val="90000"/>
              </a:lnSpc>
              <a:defRPr/>
            </a:pPr>
            <a:endParaRPr lang="en-US" sz="1400" dirty="0">
              <a:solidFill>
                <a:schemeClr val="bg2"/>
              </a:solidFill>
            </a:endParaRPr>
          </a:p>
        </p:txBody>
      </p:sp>
      <p:sp>
        <p:nvSpPr>
          <p:cNvPr id="408594" name="Rectangle 18"/>
          <p:cNvSpPr>
            <a:spLocks noChangeArrowheads="1"/>
          </p:cNvSpPr>
          <p:nvPr/>
        </p:nvSpPr>
        <p:spPr bwMode="auto">
          <a:xfrm>
            <a:off x="1114426" y="7210426"/>
            <a:ext cx="1720214" cy="744854"/>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lnSpc>
                <a:spcPct val="90000"/>
              </a:lnSpc>
              <a:defRPr/>
            </a:pPr>
            <a:r>
              <a:rPr lang="en-US" sz="1800" dirty="0">
                <a:solidFill>
                  <a:schemeClr val="bg2"/>
                </a:solidFill>
              </a:rPr>
              <a:t>Certification </a:t>
            </a:r>
            <a:r>
              <a:rPr lang="en-US" sz="1800" dirty="0" smtClean="0">
                <a:solidFill>
                  <a:schemeClr val="bg2"/>
                </a:solidFill>
              </a:rPr>
              <a:t/>
            </a:r>
            <a:br>
              <a:rPr lang="en-US" sz="1800" dirty="0" smtClean="0">
                <a:solidFill>
                  <a:schemeClr val="bg2"/>
                </a:solidFill>
              </a:rPr>
            </a:br>
            <a:r>
              <a:rPr lang="en-US" sz="1800" dirty="0" smtClean="0">
                <a:solidFill>
                  <a:schemeClr val="bg2"/>
                </a:solidFill>
              </a:rPr>
              <a:t>Tests</a:t>
            </a:r>
            <a:endParaRPr lang="en-US" sz="1800" dirty="0">
              <a:solidFill>
                <a:schemeClr val="bg2"/>
              </a:solidFill>
            </a:endParaRPr>
          </a:p>
        </p:txBody>
      </p:sp>
      <p:sp>
        <p:nvSpPr>
          <p:cNvPr id="408595" name="Rectangle 19"/>
          <p:cNvSpPr>
            <a:spLocks noChangeArrowheads="1"/>
          </p:cNvSpPr>
          <p:nvPr/>
        </p:nvSpPr>
        <p:spPr bwMode="auto">
          <a:xfrm>
            <a:off x="2926080" y="7223761"/>
            <a:ext cx="8008620" cy="627864"/>
          </a:xfrm>
          <a:prstGeom prst="rect">
            <a:avLst/>
          </a:prstGeom>
          <a:noFill/>
          <a:ln w="9525" algn="ctr">
            <a:noFill/>
            <a:miter lim="800000"/>
            <a:headEnd/>
            <a:tailEnd/>
          </a:ln>
        </p:spPr>
        <p:txBody>
          <a:bodyPr wrap="square" lIns="109728" tIns="54864" rIns="109728" bIns="54864">
            <a:spAutoFit/>
          </a:bodyPr>
          <a:lstStyle/>
          <a:p>
            <a:pPr marL="200026" indent="-200026">
              <a:lnSpc>
                <a:spcPct val="90000"/>
              </a:lnSpc>
              <a:spcBef>
                <a:spcPts val="560"/>
              </a:spcBef>
              <a:buClr>
                <a:schemeClr val="tx2"/>
              </a:buClr>
              <a:buSzPct val="100000"/>
              <a:buBlip>
                <a:blip r:embed="rId3"/>
              </a:buBlip>
            </a:pPr>
            <a:r>
              <a:rPr lang="en-US" sz="1600" dirty="0">
                <a:solidFill>
                  <a:schemeClr val="bg2"/>
                </a:solidFill>
              </a:rPr>
              <a:t>Test harness and </a:t>
            </a:r>
            <a:r>
              <a:rPr lang="en-US" sz="1600" dirty="0" smtClean="0">
                <a:solidFill>
                  <a:schemeClr val="bg2"/>
                </a:solidFill>
              </a:rPr>
              <a:t>scenario-based </a:t>
            </a:r>
            <a:r>
              <a:rPr lang="en-US" sz="1600" dirty="0">
                <a:solidFill>
                  <a:schemeClr val="bg2"/>
                </a:solidFill>
              </a:rPr>
              <a:t>test cases</a:t>
            </a:r>
          </a:p>
          <a:p>
            <a:pPr marL="200026" indent="-200026">
              <a:lnSpc>
                <a:spcPct val="90000"/>
              </a:lnSpc>
              <a:spcBef>
                <a:spcPts val="560"/>
              </a:spcBef>
              <a:buClr>
                <a:schemeClr val="tx2"/>
              </a:buClr>
              <a:buSzPct val="100000"/>
              <a:buBlip>
                <a:blip r:embed="rId3"/>
              </a:buBlip>
            </a:pPr>
            <a:r>
              <a:rPr lang="en-US" sz="1600" dirty="0" smtClean="0">
                <a:solidFill>
                  <a:schemeClr val="bg2"/>
                </a:solidFill>
              </a:rPr>
              <a:t>Includes sample </a:t>
            </a:r>
            <a:r>
              <a:rPr lang="en-US" sz="1600" dirty="0">
                <a:solidFill>
                  <a:schemeClr val="bg2"/>
                </a:solidFill>
              </a:rPr>
              <a:t>media </a:t>
            </a:r>
            <a:r>
              <a:rPr lang="en-US" sz="1600" dirty="0" smtClean="0">
                <a:solidFill>
                  <a:schemeClr val="bg2"/>
                </a:solidFill>
              </a:rPr>
              <a:t>for AV </a:t>
            </a:r>
            <a:r>
              <a:rPr lang="en-US" sz="1600" dirty="0">
                <a:solidFill>
                  <a:schemeClr val="bg2"/>
                </a:solidFill>
              </a:rPr>
              <a:t>test cases</a:t>
            </a:r>
          </a:p>
        </p:txBody>
      </p:sp>
      <p:sp>
        <p:nvSpPr>
          <p:cNvPr id="408596" name="Rectangle 20"/>
          <p:cNvSpPr>
            <a:spLocks noChangeArrowheads="1"/>
          </p:cNvSpPr>
          <p:nvPr/>
        </p:nvSpPr>
        <p:spPr bwMode="auto">
          <a:xfrm>
            <a:off x="2926081" y="6217920"/>
            <a:ext cx="7860030" cy="853440"/>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nSpc>
                <a:spcPct val="90000"/>
              </a:lnSpc>
              <a:defRPr/>
            </a:pPr>
            <a:endParaRPr lang="en-US" sz="1400" dirty="0">
              <a:solidFill>
                <a:schemeClr val="bg2"/>
              </a:solidFill>
            </a:endParaRPr>
          </a:p>
        </p:txBody>
      </p:sp>
      <p:sp>
        <p:nvSpPr>
          <p:cNvPr id="408597" name="Rectangle 21"/>
          <p:cNvSpPr>
            <a:spLocks noChangeArrowheads="1"/>
          </p:cNvSpPr>
          <p:nvPr/>
        </p:nvSpPr>
        <p:spPr bwMode="auto">
          <a:xfrm>
            <a:off x="1114426" y="6219827"/>
            <a:ext cx="1720214" cy="851534"/>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lnSpc>
                <a:spcPct val="90000"/>
              </a:lnSpc>
              <a:defRPr/>
            </a:pPr>
            <a:r>
              <a:rPr lang="en-US" sz="1800" dirty="0">
                <a:solidFill>
                  <a:schemeClr val="bg2"/>
                </a:solidFill>
              </a:rPr>
              <a:t>Unit Tests </a:t>
            </a:r>
            <a:r>
              <a:rPr lang="en-US" sz="1800" dirty="0" smtClean="0">
                <a:solidFill>
                  <a:schemeClr val="bg2"/>
                </a:solidFill>
              </a:rPr>
              <a:t>and </a:t>
            </a:r>
            <a:br>
              <a:rPr lang="en-US" sz="1800" dirty="0" smtClean="0">
                <a:solidFill>
                  <a:schemeClr val="bg2"/>
                </a:solidFill>
              </a:rPr>
            </a:br>
            <a:r>
              <a:rPr lang="en-US" sz="1800" dirty="0" smtClean="0">
                <a:solidFill>
                  <a:schemeClr val="bg2"/>
                </a:solidFill>
              </a:rPr>
              <a:t>Documentation</a:t>
            </a:r>
            <a:endParaRPr lang="en-US" sz="1800" dirty="0">
              <a:solidFill>
                <a:schemeClr val="bg2"/>
              </a:solidFill>
            </a:endParaRPr>
          </a:p>
        </p:txBody>
      </p:sp>
      <p:sp>
        <p:nvSpPr>
          <p:cNvPr id="408598" name="Rectangle 22"/>
          <p:cNvSpPr>
            <a:spLocks noChangeArrowheads="1"/>
          </p:cNvSpPr>
          <p:nvPr/>
        </p:nvSpPr>
        <p:spPr bwMode="auto">
          <a:xfrm>
            <a:off x="2926080" y="6301740"/>
            <a:ext cx="7993380" cy="627864"/>
          </a:xfrm>
          <a:prstGeom prst="rect">
            <a:avLst/>
          </a:prstGeom>
          <a:noFill/>
          <a:ln w="9525" algn="ctr">
            <a:noFill/>
            <a:miter lim="800000"/>
            <a:headEnd/>
            <a:tailEnd/>
          </a:ln>
        </p:spPr>
        <p:txBody>
          <a:bodyPr wrap="square" lIns="109728" tIns="54864" rIns="109728" bIns="54864">
            <a:spAutoFit/>
          </a:bodyPr>
          <a:lstStyle/>
          <a:p>
            <a:pPr marL="200026" indent="-200026">
              <a:lnSpc>
                <a:spcPct val="90000"/>
              </a:lnSpc>
              <a:spcBef>
                <a:spcPts val="560"/>
              </a:spcBef>
              <a:buClr>
                <a:schemeClr val="tx2"/>
              </a:buClr>
              <a:buSzPct val="100000"/>
              <a:buBlip>
                <a:blip r:embed="rId3"/>
              </a:buBlip>
            </a:pPr>
            <a:r>
              <a:rPr lang="en-US" sz="1600" dirty="0">
                <a:solidFill>
                  <a:schemeClr val="bg2"/>
                </a:solidFill>
              </a:rPr>
              <a:t>Exercise individual PAL modules and PAK subsets for testing purposes</a:t>
            </a:r>
          </a:p>
          <a:p>
            <a:pPr marL="200026" indent="-200026">
              <a:lnSpc>
                <a:spcPct val="90000"/>
              </a:lnSpc>
              <a:spcBef>
                <a:spcPts val="560"/>
              </a:spcBef>
              <a:buClr>
                <a:schemeClr val="tx2"/>
              </a:buClr>
              <a:buSzPct val="100000"/>
              <a:buBlip>
                <a:blip r:embed="rId3"/>
              </a:buBlip>
            </a:pPr>
            <a:r>
              <a:rPr lang="en-US" sz="1600" dirty="0">
                <a:solidFill>
                  <a:schemeClr val="bg2"/>
                </a:solidFill>
              </a:rPr>
              <a:t>Collection of development guides and API documentation</a:t>
            </a:r>
          </a:p>
        </p:txBody>
      </p:sp>
      <p:sp>
        <p:nvSpPr>
          <p:cNvPr id="408599" name="Rectangle 23"/>
          <p:cNvSpPr>
            <a:spLocks noChangeArrowheads="1"/>
          </p:cNvSpPr>
          <p:nvPr/>
        </p:nvSpPr>
        <p:spPr bwMode="auto">
          <a:xfrm rot="16200000">
            <a:off x="-299084" y="6673214"/>
            <a:ext cx="1737361" cy="82677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defRPr/>
            </a:pPr>
            <a:r>
              <a:rPr lang="en-US" sz="1800" dirty="0">
                <a:solidFill>
                  <a:schemeClr val="bg2"/>
                </a:solidFill>
                <a:latin typeface="Segoe" pitchFamily="34" charset="0"/>
              </a:rPr>
              <a:t>Supporting Materials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08579"/>
                                        </p:tgtEl>
                                        <p:attrNameLst>
                                          <p:attrName>style.visibility</p:attrName>
                                        </p:attrNameLst>
                                      </p:cBhvr>
                                      <p:to>
                                        <p:strVal val="visible"/>
                                      </p:to>
                                    </p:set>
                                    <p:anim calcmode="lin" valueType="num">
                                      <p:cBhvr additive="base">
                                        <p:cTn id="7" dur="500" fill="hold"/>
                                        <p:tgtEl>
                                          <p:spTgt spid="408579"/>
                                        </p:tgtEl>
                                        <p:attrNameLst>
                                          <p:attrName>ppt_x</p:attrName>
                                        </p:attrNameLst>
                                      </p:cBhvr>
                                      <p:tavLst>
                                        <p:tav tm="0">
                                          <p:val>
                                            <p:strVal val="#ppt_x"/>
                                          </p:val>
                                        </p:tav>
                                        <p:tav tm="100000">
                                          <p:val>
                                            <p:strVal val="#ppt_x"/>
                                          </p:val>
                                        </p:tav>
                                      </p:tavLst>
                                    </p:anim>
                                    <p:anim calcmode="lin" valueType="num">
                                      <p:cBhvr additive="base">
                                        <p:cTn id="8" dur="500" fill="hold"/>
                                        <p:tgtEl>
                                          <p:spTgt spid="4085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8580"/>
                                        </p:tgtEl>
                                        <p:attrNameLst>
                                          <p:attrName>style.visibility</p:attrName>
                                        </p:attrNameLst>
                                      </p:cBhvr>
                                      <p:to>
                                        <p:strVal val="visible"/>
                                      </p:to>
                                    </p:set>
                                    <p:anim calcmode="lin" valueType="num">
                                      <p:cBhvr additive="base">
                                        <p:cTn id="11" dur="500" fill="hold"/>
                                        <p:tgtEl>
                                          <p:spTgt spid="408580"/>
                                        </p:tgtEl>
                                        <p:attrNameLst>
                                          <p:attrName>ppt_x</p:attrName>
                                        </p:attrNameLst>
                                      </p:cBhvr>
                                      <p:tavLst>
                                        <p:tav tm="0">
                                          <p:val>
                                            <p:strVal val="#ppt_x"/>
                                          </p:val>
                                        </p:tav>
                                        <p:tav tm="100000">
                                          <p:val>
                                            <p:strVal val="#ppt_x"/>
                                          </p:val>
                                        </p:tav>
                                      </p:tavLst>
                                    </p:anim>
                                    <p:anim calcmode="lin" valueType="num">
                                      <p:cBhvr additive="base">
                                        <p:cTn id="12" dur="500" fill="hold"/>
                                        <p:tgtEl>
                                          <p:spTgt spid="40858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8582"/>
                                        </p:tgtEl>
                                        <p:attrNameLst>
                                          <p:attrName>style.visibility</p:attrName>
                                        </p:attrNameLst>
                                      </p:cBhvr>
                                      <p:to>
                                        <p:strVal val="visible"/>
                                      </p:to>
                                    </p:set>
                                    <p:anim calcmode="lin" valueType="num">
                                      <p:cBhvr additive="base">
                                        <p:cTn id="15" dur="500" fill="hold"/>
                                        <p:tgtEl>
                                          <p:spTgt spid="408582"/>
                                        </p:tgtEl>
                                        <p:attrNameLst>
                                          <p:attrName>ppt_x</p:attrName>
                                        </p:attrNameLst>
                                      </p:cBhvr>
                                      <p:tavLst>
                                        <p:tav tm="0">
                                          <p:val>
                                            <p:strVal val="#ppt_x"/>
                                          </p:val>
                                        </p:tav>
                                        <p:tav tm="100000">
                                          <p:val>
                                            <p:strVal val="#ppt_x"/>
                                          </p:val>
                                        </p:tav>
                                      </p:tavLst>
                                    </p:anim>
                                    <p:anim calcmode="lin" valueType="num">
                                      <p:cBhvr additive="base">
                                        <p:cTn id="16" dur="500" fill="hold"/>
                                        <p:tgtEl>
                                          <p:spTgt spid="40858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8583"/>
                                        </p:tgtEl>
                                        <p:attrNameLst>
                                          <p:attrName>style.visibility</p:attrName>
                                        </p:attrNameLst>
                                      </p:cBhvr>
                                      <p:to>
                                        <p:strVal val="visible"/>
                                      </p:to>
                                    </p:set>
                                    <p:anim calcmode="lin" valueType="num">
                                      <p:cBhvr additive="base">
                                        <p:cTn id="19" dur="500" fill="hold"/>
                                        <p:tgtEl>
                                          <p:spTgt spid="408583"/>
                                        </p:tgtEl>
                                        <p:attrNameLst>
                                          <p:attrName>ppt_x</p:attrName>
                                        </p:attrNameLst>
                                      </p:cBhvr>
                                      <p:tavLst>
                                        <p:tav tm="0">
                                          <p:val>
                                            <p:strVal val="#ppt_x"/>
                                          </p:val>
                                        </p:tav>
                                        <p:tav tm="100000">
                                          <p:val>
                                            <p:strVal val="#ppt_x"/>
                                          </p:val>
                                        </p:tav>
                                      </p:tavLst>
                                    </p:anim>
                                    <p:anim calcmode="lin" valueType="num">
                                      <p:cBhvr additive="base">
                                        <p:cTn id="20" dur="500" fill="hold"/>
                                        <p:tgtEl>
                                          <p:spTgt spid="40858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8584"/>
                                        </p:tgtEl>
                                        <p:attrNameLst>
                                          <p:attrName>style.visibility</p:attrName>
                                        </p:attrNameLst>
                                      </p:cBhvr>
                                      <p:to>
                                        <p:strVal val="visible"/>
                                      </p:to>
                                    </p:set>
                                    <p:anim calcmode="lin" valueType="num">
                                      <p:cBhvr additive="base">
                                        <p:cTn id="23" dur="500" fill="hold"/>
                                        <p:tgtEl>
                                          <p:spTgt spid="408584"/>
                                        </p:tgtEl>
                                        <p:attrNameLst>
                                          <p:attrName>ppt_x</p:attrName>
                                        </p:attrNameLst>
                                      </p:cBhvr>
                                      <p:tavLst>
                                        <p:tav tm="0">
                                          <p:val>
                                            <p:strVal val="#ppt_x"/>
                                          </p:val>
                                        </p:tav>
                                        <p:tav tm="100000">
                                          <p:val>
                                            <p:strVal val="#ppt_x"/>
                                          </p:val>
                                        </p:tav>
                                      </p:tavLst>
                                    </p:anim>
                                    <p:anim calcmode="lin" valueType="num">
                                      <p:cBhvr additive="base">
                                        <p:cTn id="24" dur="500" fill="hold"/>
                                        <p:tgtEl>
                                          <p:spTgt spid="40858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8585"/>
                                        </p:tgtEl>
                                        <p:attrNameLst>
                                          <p:attrName>style.visibility</p:attrName>
                                        </p:attrNameLst>
                                      </p:cBhvr>
                                      <p:to>
                                        <p:strVal val="visible"/>
                                      </p:to>
                                    </p:set>
                                    <p:anim calcmode="lin" valueType="num">
                                      <p:cBhvr additive="base">
                                        <p:cTn id="27" dur="500" fill="hold"/>
                                        <p:tgtEl>
                                          <p:spTgt spid="408585"/>
                                        </p:tgtEl>
                                        <p:attrNameLst>
                                          <p:attrName>ppt_x</p:attrName>
                                        </p:attrNameLst>
                                      </p:cBhvr>
                                      <p:tavLst>
                                        <p:tav tm="0">
                                          <p:val>
                                            <p:strVal val="#ppt_x"/>
                                          </p:val>
                                        </p:tav>
                                        <p:tav tm="100000">
                                          <p:val>
                                            <p:strVal val="#ppt_x"/>
                                          </p:val>
                                        </p:tav>
                                      </p:tavLst>
                                    </p:anim>
                                    <p:anim calcmode="lin" valueType="num">
                                      <p:cBhvr additive="base">
                                        <p:cTn id="28" dur="500" fill="hold"/>
                                        <p:tgtEl>
                                          <p:spTgt spid="40858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8591"/>
                                        </p:tgtEl>
                                        <p:attrNameLst>
                                          <p:attrName>style.visibility</p:attrName>
                                        </p:attrNameLst>
                                      </p:cBhvr>
                                      <p:to>
                                        <p:strVal val="visible"/>
                                      </p:to>
                                    </p:set>
                                    <p:anim calcmode="lin" valueType="num">
                                      <p:cBhvr additive="base">
                                        <p:cTn id="31" dur="500" fill="hold"/>
                                        <p:tgtEl>
                                          <p:spTgt spid="408591"/>
                                        </p:tgtEl>
                                        <p:attrNameLst>
                                          <p:attrName>ppt_x</p:attrName>
                                        </p:attrNameLst>
                                      </p:cBhvr>
                                      <p:tavLst>
                                        <p:tav tm="0">
                                          <p:val>
                                            <p:strVal val="#ppt_x"/>
                                          </p:val>
                                        </p:tav>
                                        <p:tav tm="100000">
                                          <p:val>
                                            <p:strVal val="#ppt_x"/>
                                          </p:val>
                                        </p:tav>
                                      </p:tavLst>
                                    </p:anim>
                                    <p:anim calcmode="lin" valueType="num">
                                      <p:cBhvr additive="base">
                                        <p:cTn id="32" dur="500" fill="hold"/>
                                        <p:tgtEl>
                                          <p:spTgt spid="4085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8578"/>
                                        </p:tgtEl>
                                        <p:attrNameLst>
                                          <p:attrName>style.visibility</p:attrName>
                                        </p:attrNameLst>
                                      </p:cBhvr>
                                      <p:to>
                                        <p:strVal val="visible"/>
                                      </p:to>
                                    </p:set>
                                    <p:anim calcmode="lin" valueType="num">
                                      <p:cBhvr additive="base">
                                        <p:cTn id="37" dur="500" fill="hold"/>
                                        <p:tgtEl>
                                          <p:spTgt spid="408578"/>
                                        </p:tgtEl>
                                        <p:attrNameLst>
                                          <p:attrName>ppt_x</p:attrName>
                                        </p:attrNameLst>
                                      </p:cBhvr>
                                      <p:tavLst>
                                        <p:tav tm="0">
                                          <p:val>
                                            <p:strVal val="#ppt_x"/>
                                          </p:val>
                                        </p:tav>
                                        <p:tav tm="100000">
                                          <p:val>
                                            <p:strVal val="#ppt_x"/>
                                          </p:val>
                                        </p:tav>
                                      </p:tavLst>
                                    </p:anim>
                                    <p:anim calcmode="lin" valueType="num">
                                      <p:cBhvr additive="base">
                                        <p:cTn id="38" dur="500" fill="hold"/>
                                        <p:tgtEl>
                                          <p:spTgt spid="40857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8586"/>
                                        </p:tgtEl>
                                        <p:attrNameLst>
                                          <p:attrName>style.visibility</p:attrName>
                                        </p:attrNameLst>
                                      </p:cBhvr>
                                      <p:to>
                                        <p:strVal val="visible"/>
                                      </p:to>
                                    </p:set>
                                    <p:anim calcmode="lin" valueType="num">
                                      <p:cBhvr additive="base">
                                        <p:cTn id="41" dur="500" fill="hold"/>
                                        <p:tgtEl>
                                          <p:spTgt spid="408586"/>
                                        </p:tgtEl>
                                        <p:attrNameLst>
                                          <p:attrName>ppt_x</p:attrName>
                                        </p:attrNameLst>
                                      </p:cBhvr>
                                      <p:tavLst>
                                        <p:tav tm="0">
                                          <p:val>
                                            <p:strVal val="#ppt_x"/>
                                          </p:val>
                                        </p:tav>
                                        <p:tav tm="100000">
                                          <p:val>
                                            <p:strVal val="#ppt_x"/>
                                          </p:val>
                                        </p:tav>
                                      </p:tavLst>
                                    </p:anim>
                                    <p:anim calcmode="lin" valueType="num">
                                      <p:cBhvr additive="base">
                                        <p:cTn id="42" dur="500" fill="hold"/>
                                        <p:tgtEl>
                                          <p:spTgt spid="40858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08587"/>
                                        </p:tgtEl>
                                        <p:attrNameLst>
                                          <p:attrName>style.visibility</p:attrName>
                                        </p:attrNameLst>
                                      </p:cBhvr>
                                      <p:to>
                                        <p:strVal val="visible"/>
                                      </p:to>
                                    </p:set>
                                    <p:anim calcmode="lin" valueType="num">
                                      <p:cBhvr additive="base">
                                        <p:cTn id="45" dur="500" fill="hold"/>
                                        <p:tgtEl>
                                          <p:spTgt spid="408587"/>
                                        </p:tgtEl>
                                        <p:attrNameLst>
                                          <p:attrName>ppt_x</p:attrName>
                                        </p:attrNameLst>
                                      </p:cBhvr>
                                      <p:tavLst>
                                        <p:tav tm="0">
                                          <p:val>
                                            <p:strVal val="#ppt_x"/>
                                          </p:val>
                                        </p:tav>
                                        <p:tav tm="100000">
                                          <p:val>
                                            <p:strVal val="#ppt_x"/>
                                          </p:val>
                                        </p:tav>
                                      </p:tavLst>
                                    </p:anim>
                                    <p:anim calcmode="lin" valueType="num">
                                      <p:cBhvr additive="base">
                                        <p:cTn id="46" dur="500" fill="hold"/>
                                        <p:tgtEl>
                                          <p:spTgt spid="40858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8588"/>
                                        </p:tgtEl>
                                        <p:attrNameLst>
                                          <p:attrName>style.visibility</p:attrName>
                                        </p:attrNameLst>
                                      </p:cBhvr>
                                      <p:to>
                                        <p:strVal val="visible"/>
                                      </p:to>
                                    </p:set>
                                    <p:anim calcmode="lin" valueType="num">
                                      <p:cBhvr additive="base">
                                        <p:cTn id="49" dur="500" fill="hold"/>
                                        <p:tgtEl>
                                          <p:spTgt spid="408588"/>
                                        </p:tgtEl>
                                        <p:attrNameLst>
                                          <p:attrName>ppt_x</p:attrName>
                                        </p:attrNameLst>
                                      </p:cBhvr>
                                      <p:tavLst>
                                        <p:tav tm="0">
                                          <p:val>
                                            <p:strVal val="#ppt_x"/>
                                          </p:val>
                                        </p:tav>
                                        <p:tav tm="100000">
                                          <p:val>
                                            <p:strVal val="#ppt_x"/>
                                          </p:val>
                                        </p:tav>
                                      </p:tavLst>
                                    </p:anim>
                                    <p:anim calcmode="lin" valueType="num">
                                      <p:cBhvr additive="base">
                                        <p:cTn id="50" dur="500" fill="hold"/>
                                        <p:tgtEl>
                                          <p:spTgt spid="40858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8589"/>
                                        </p:tgtEl>
                                        <p:attrNameLst>
                                          <p:attrName>style.visibility</p:attrName>
                                        </p:attrNameLst>
                                      </p:cBhvr>
                                      <p:to>
                                        <p:strVal val="visible"/>
                                      </p:to>
                                    </p:set>
                                    <p:anim calcmode="lin" valueType="num">
                                      <p:cBhvr additive="base">
                                        <p:cTn id="53" dur="500" fill="hold"/>
                                        <p:tgtEl>
                                          <p:spTgt spid="408589"/>
                                        </p:tgtEl>
                                        <p:attrNameLst>
                                          <p:attrName>ppt_x</p:attrName>
                                        </p:attrNameLst>
                                      </p:cBhvr>
                                      <p:tavLst>
                                        <p:tav tm="0">
                                          <p:val>
                                            <p:strVal val="#ppt_x"/>
                                          </p:val>
                                        </p:tav>
                                        <p:tav tm="100000">
                                          <p:val>
                                            <p:strVal val="#ppt_x"/>
                                          </p:val>
                                        </p:tav>
                                      </p:tavLst>
                                    </p:anim>
                                    <p:anim calcmode="lin" valueType="num">
                                      <p:cBhvr additive="base">
                                        <p:cTn id="54" dur="500" fill="hold"/>
                                        <p:tgtEl>
                                          <p:spTgt spid="40858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8590"/>
                                        </p:tgtEl>
                                        <p:attrNameLst>
                                          <p:attrName>style.visibility</p:attrName>
                                        </p:attrNameLst>
                                      </p:cBhvr>
                                      <p:to>
                                        <p:strVal val="visible"/>
                                      </p:to>
                                    </p:set>
                                    <p:anim calcmode="lin" valueType="num">
                                      <p:cBhvr additive="base">
                                        <p:cTn id="57" dur="500" fill="hold"/>
                                        <p:tgtEl>
                                          <p:spTgt spid="408590"/>
                                        </p:tgtEl>
                                        <p:attrNameLst>
                                          <p:attrName>ppt_x</p:attrName>
                                        </p:attrNameLst>
                                      </p:cBhvr>
                                      <p:tavLst>
                                        <p:tav tm="0">
                                          <p:val>
                                            <p:strVal val="#ppt_x"/>
                                          </p:val>
                                        </p:tav>
                                        <p:tav tm="100000">
                                          <p:val>
                                            <p:strVal val="#ppt_x"/>
                                          </p:val>
                                        </p:tav>
                                      </p:tavLst>
                                    </p:anim>
                                    <p:anim calcmode="lin" valueType="num">
                                      <p:cBhvr additive="base">
                                        <p:cTn id="58" dur="500" fill="hold"/>
                                        <p:tgtEl>
                                          <p:spTgt spid="40859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8592"/>
                                        </p:tgtEl>
                                        <p:attrNameLst>
                                          <p:attrName>style.visibility</p:attrName>
                                        </p:attrNameLst>
                                      </p:cBhvr>
                                      <p:to>
                                        <p:strVal val="visible"/>
                                      </p:to>
                                    </p:set>
                                    <p:anim calcmode="lin" valueType="num">
                                      <p:cBhvr additive="base">
                                        <p:cTn id="61" dur="500" fill="hold"/>
                                        <p:tgtEl>
                                          <p:spTgt spid="408592"/>
                                        </p:tgtEl>
                                        <p:attrNameLst>
                                          <p:attrName>ppt_x</p:attrName>
                                        </p:attrNameLst>
                                      </p:cBhvr>
                                      <p:tavLst>
                                        <p:tav tm="0">
                                          <p:val>
                                            <p:strVal val="#ppt_x"/>
                                          </p:val>
                                        </p:tav>
                                        <p:tav tm="100000">
                                          <p:val>
                                            <p:strVal val="#ppt_x"/>
                                          </p:val>
                                        </p:tav>
                                      </p:tavLst>
                                    </p:anim>
                                    <p:anim calcmode="lin" valueType="num">
                                      <p:cBhvr additive="base">
                                        <p:cTn id="62" dur="500" fill="hold"/>
                                        <p:tgtEl>
                                          <p:spTgt spid="40859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08593"/>
                                        </p:tgtEl>
                                        <p:attrNameLst>
                                          <p:attrName>style.visibility</p:attrName>
                                        </p:attrNameLst>
                                      </p:cBhvr>
                                      <p:to>
                                        <p:strVal val="visible"/>
                                      </p:to>
                                    </p:set>
                                    <p:anim calcmode="lin" valueType="num">
                                      <p:cBhvr additive="base">
                                        <p:cTn id="67" dur="500" fill="hold"/>
                                        <p:tgtEl>
                                          <p:spTgt spid="408593"/>
                                        </p:tgtEl>
                                        <p:attrNameLst>
                                          <p:attrName>ppt_x</p:attrName>
                                        </p:attrNameLst>
                                      </p:cBhvr>
                                      <p:tavLst>
                                        <p:tav tm="0">
                                          <p:val>
                                            <p:strVal val="#ppt_x"/>
                                          </p:val>
                                        </p:tav>
                                        <p:tav tm="100000">
                                          <p:val>
                                            <p:strVal val="#ppt_x"/>
                                          </p:val>
                                        </p:tav>
                                      </p:tavLst>
                                    </p:anim>
                                    <p:anim calcmode="lin" valueType="num">
                                      <p:cBhvr additive="base">
                                        <p:cTn id="68" dur="500" fill="hold"/>
                                        <p:tgtEl>
                                          <p:spTgt spid="40859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8594"/>
                                        </p:tgtEl>
                                        <p:attrNameLst>
                                          <p:attrName>style.visibility</p:attrName>
                                        </p:attrNameLst>
                                      </p:cBhvr>
                                      <p:to>
                                        <p:strVal val="visible"/>
                                      </p:to>
                                    </p:set>
                                    <p:anim calcmode="lin" valueType="num">
                                      <p:cBhvr additive="base">
                                        <p:cTn id="71" dur="500" fill="hold"/>
                                        <p:tgtEl>
                                          <p:spTgt spid="408594"/>
                                        </p:tgtEl>
                                        <p:attrNameLst>
                                          <p:attrName>ppt_x</p:attrName>
                                        </p:attrNameLst>
                                      </p:cBhvr>
                                      <p:tavLst>
                                        <p:tav tm="0">
                                          <p:val>
                                            <p:strVal val="#ppt_x"/>
                                          </p:val>
                                        </p:tav>
                                        <p:tav tm="100000">
                                          <p:val>
                                            <p:strVal val="#ppt_x"/>
                                          </p:val>
                                        </p:tav>
                                      </p:tavLst>
                                    </p:anim>
                                    <p:anim calcmode="lin" valueType="num">
                                      <p:cBhvr additive="base">
                                        <p:cTn id="72" dur="500" fill="hold"/>
                                        <p:tgtEl>
                                          <p:spTgt spid="40859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08595"/>
                                        </p:tgtEl>
                                        <p:attrNameLst>
                                          <p:attrName>style.visibility</p:attrName>
                                        </p:attrNameLst>
                                      </p:cBhvr>
                                      <p:to>
                                        <p:strVal val="visible"/>
                                      </p:to>
                                    </p:set>
                                    <p:anim calcmode="lin" valueType="num">
                                      <p:cBhvr additive="base">
                                        <p:cTn id="75" dur="500" fill="hold"/>
                                        <p:tgtEl>
                                          <p:spTgt spid="408595"/>
                                        </p:tgtEl>
                                        <p:attrNameLst>
                                          <p:attrName>ppt_x</p:attrName>
                                        </p:attrNameLst>
                                      </p:cBhvr>
                                      <p:tavLst>
                                        <p:tav tm="0">
                                          <p:val>
                                            <p:strVal val="#ppt_x"/>
                                          </p:val>
                                        </p:tav>
                                        <p:tav tm="100000">
                                          <p:val>
                                            <p:strVal val="#ppt_x"/>
                                          </p:val>
                                        </p:tav>
                                      </p:tavLst>
                                    </p:anim>
                                    <p:anim calcmode="lin" valueType="num">
                                      <p:cBhvr additive="base">
                                        <p:cTn id="76" dur="500" fill="hold"/>
                                        <p:tgtEl>
                                          <p:spTgt spid="40859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08596"/>
                                        </p:tgtEl>
                                        <p:attrNameLst>
                                          <p:attrName>style.visibility</p:attrName>
                                        </p:attrNameLst>
                                      </p:cBhvr>
                                      <p:to>
                                        <p:strVal val="visible"/>
                                      </p:to>
                                    </p:set>
                                    <p:anim calcmode="lin" valueType="num">
                                      <p:cBhvr additive="base">
                                        <p:cTn id="79" dur="500" fill="hold"/>
                                        <p:tgtEl>
                                          <p:spTgt spid="408596"/>
                                        </p:tgtEl>
                                        <p:attrNameLst>
                                          <p:attrName>ppt_x</p:attrName>
                                        </p:attrNameLst>
                                      </p:cBhvr>
                                      <p:tavLst>
                                        <p:tav tm="0">
                                          <p:val>
                                            <p:strVal val="#ppt_x"/>
                                          </p:val>
                                        </p:tav>
                                        <p:tav tm="100000">
                                          <p:val>
                                            <p:strVal val="#ppt_x"/>
                                          </p:val>
                                        </p:tav>
                                      </p:tavLst>
                                    </p:anim>
                                    <p:anim calcmode="lin" valueType="num">
                                      <p:cBhvr additive="base">
                                        <p:cTn id="80" dur="500" fill="hold"/>
                                        <p:tgtEl>
                                          <p:spTgt spid="40859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08597"/>
                                        </p:tgtEl>
                                        <p:attrNameLst>
                                          <p:attrName>style.visibility</p:attrName>
                                        </p:attrNameLst>
                                      </p:cBhvr>
                                      <p:to>
                                        <p:strVal val="visible"/>
                                      </p:to>
                                    </p:set>
                                    <p:anim calcmode="lin" valueType="num">
                                      <p:cBhvr additive="base">
                                        <p:cTn id="83" dur="500" fill="hold"/>
                                        <p:tgtEl>
                                          <p:spTgt spid="408597"/>
                                        </p:tgtEl>
                                        <p:attrNameLst>
                                          <p:attrName>ppt_x</p:attrName>
                                        </p:attrNameLst>
                                      </p:cBhvr>
                                      <p:tavLst>
                                        <p:tav tm="0">
                                          <p:val>
                                            <p:strVal val="#ppt_x"/>
                                          </p:val>
                                        </p:tav>
                                        <p:tav tm="100000">
                                          <p:val>
                                            <p:strVal val="#ppt_x"/>
                                          </p:val>
                                        </p:tav>
                                      </p:tavLst>
                                    </p:anim>
                                    <p:anim calcmode="lin" valueType="num">
                                      <p:cBhvr additive="base">
                                        <p:cTn id="84" dur="500" fill="hold"/>
                                        <p:tgtEl>
                                          <p:spTgt spid="40859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8598"/>
                                        </p:tgtEl>
                                        <p:attrNameLst>
                                          <p:attrName>style.visibility</p:attrName>
                                        </p:attrNameLst>
                                      </p:cBhvr>
                                      <p:to>
                                        <p:strVal val="visible"/>
                                      </p:to>
                                    </p:set>
                                    <p:anim calcmode="lin" valueType="num">
                                      <p:cBhvr additive="base">
                                        <p:cTn id="87" dur="500" fill="hold"/>
                                        <p:tgtEl>
                                          <p:spTgt spid="408598"/>
                                        </p:tgtEl>
                                        <p:attrNameLst>
                                          <p:attrName>ppt_x</p:attrName>
                                        </p:attrNameLst>
                                      </p:cBhvr>
                                      <p:tavLst>
                                        <p:tav tm="0">
                                          <p:val>
                                            <p:strVal val="#ppt_x"/>
                                          </p:val>
                                        </p:tav>
                                        <p:tav tm="100000">
                                          <p:val>
                                            <p:strVal val="#ppt_x"/>
                                          </p:val>
                                        </p:tav>
                                      </p:tavLst>
                                    </p:anim>
                                    <p:anim calcmode="lin" valueType="num">
                                      <p:cBhvr additive="base">
                                        <p:cTn id="88" dur="500" fill="hold"/>
                                        <p:tgtEl>
                                          <p:spTgt spid="40859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08599"/>
                                        </p:tgtEl>
                                        <p:attrNameLst>
                                          <p:attrName>style.visibility</p:attrName>
                                        </p:attrNameLst>
                                      </p:cBhvr>
                                      <p:to>
                                        <p:strVal val="visible"/>
                                      </p:to>
                                    </p:set>
                                    <p:anim calcmode="lin" valueType="num">
                                      <p:cBhvr additive="base">
                                        <p:cTn id="91" dur="500" fill="hold"/>
                                        <p:tgtEl>
                                          <p:spTgt spid="408599"/>
                                        </p:tgtEl>
                                        <p:attrNameLst>
                                          <p:attrName>ppt_x</p:attrName>
                                        </p:attrNameLst>
                                      </p:cBhvr>
                                      <p:tavLst>
                                        <p:tav tm="0">
                                          <p:val>
                                            <p:strVal val="#ppt_x"/>
                                          </p:val>
                                        </p:tav>
                                        <p:tav tm="100000">
                                          <p:val>
                                            <p:strVal val="#ppt_x"/>
                                          </p:val>
                                        </p:tav>
                                      </p:tavLst>
                                    </p:anim>
                                    <p:anim calcmode="lin" valueType="num">
                                      <p:cBhvr additive="base">
                                        <p:cTn id="92" dur="500" fill="hold"/>
                                        <p:tgtEl>
                                          <p:spTgt spid="4085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animBg="1"/>
      <p:bldP spid="408579" grpId="0" animBg="1"/>
      <p:bldP spid="408580" grpId="0" animBg="1"/>
      <p:bldP spid="408582" grpId="0" animBg="1"/>
      <p:bldP spid="408583" grpId="0"/>
      <p:bldP spid="408584" grpId="0" animBg="1"/>
      <p:bldP spid="408585" grpId="0"/>
      <p:bldP spid="408586" grpId="0" animBg="1"/>
      <p:bldP spid="408587" grpId="0"/>
      <p:bldP spid="408588" grpId="0" animBg="1"/>
      <p:bldP spid="408589" grpId="0" animBg="1"/>
      <p:bldP spid="408590" grpId="0"/>
      <p:bldP spid="408591" grpId="0" animBg="1"/>
      <p:bldP spid="408592" grpId="0" animBg="1"/>
      <p:bldP spid="408593" grpId="0" animBg="1"/>
      <p:bldP spid="408594" grpId="0" animBg="1"/>
      <p:bldP spid="408595" grpId="0"/>
      <p:bldP spid="408596" grpId="0" animBg="1"/>
      <p:bldP spid="408597" grpId="0" animBg="1"/>
      <p:bldP spid="408598" grpId="0"/>
      <p:bldP spid="4085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1" y="1703071"/>
            <a:ext cx="1097280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413698" name="Rectangle 2"/>
          <p:cNvSpPr>
            <a:spLocks noChangeArrowheads="1"/>
          </p:cNvSpPr>
          <p:nvPr/>
        </p:nvSpPr>
        <p:spPr bwMode="auto">
          <a:xfrm>
            <a:off x="2821132" y="3383973"/>
            <a:ext cx="7981950" cy="89344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sz="1900" dirty="0">
              <a:solidFill>
                <a:srgbClr val="FFFFFF"/>
              </a:solidFill>
              <a:effectLst>
                <a:outerShdw blurRad="38100" dist="38100" dir="2700000" algn="tl">
                  <a:srgbClr val="000000">
                    <a:alpha val="43137"/>
                  </a:srgbClr>
                </a:outerShdw>
              </a:effectLst>
              <a:latin typeface="Segoe" pitchFamily="34" charset="0"/>
            </a:endParaRPr>
          </a:p>
        </p:txBody>
      </p:sp>
      <p:sp>
        <p:nvSpPr>
          <p:cNvPr id="413699" name="Rectangle 3"/>
          <p:cNvSpPr>
            <a:spLocks noChangeArrowheads="1"/>
          </p:cNvSpPr>
          <p:nvPr/>
        </p:nvSpPr>
        <p:spPr bwMode="auto">
          <a:xfrm>
            <a:off x="2803988" y="7007284"/>
            <a:ext cx="7981950" cy="10477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sz="1700" dirty="0">
              <a:effectLst>
                <a:outerShdw blurRad="38100" dist="38100" dir="2700000" algn="tl">
                  <a:srgbClr val="000000">
                    <a:alpha val="43137"/>
                  </a:srgbClr>
                </a:outerShdw>
              </a:effectLst>
              <a:latin typeface="Segoe" pitchFamily="34" charset="0"/>
            </a:endParaRPr>
          </a:p>
        </p:txBody>
      </p:sp>
      <p:sp>
        <p:nvSpPr>
          <p:cNvPr id="413700" name="Rectangle 4"/>
          <p:cNvSpPr>
            <a:spLocks noGrp="1" noChangeArrowheads="1"/>
          </p:cNvSpPr>
          <p:nvPr>
            <p:ph type="title"/>
          </p:nvPr>
        </p:nvSpPr>
        <p:spPr>
          <a:xfrm>
            <a:off x="459106" y="274321"/>
            <a:ext cx="10056494" cy="1595514"/>
          </a:xfrm>
        </p:spPr>
        <p:txBody>
          <a:bodyPr/>
          <a:lstStyle/>
          <a:p>
            <a:r>
              <a:rPr sz="5800" smtClean="0"/>
              <a:t>MCX Platform Support Package (PSP)</a:t>
            </a:r>
          </a:p>
        </p:txBody>
      </p:sp>
      <p:sp>
        <p:nvSpPr>
          <p:cNvPr id="413701" name="Rectangle 5"/>
          <p:cNvSpPr>
            <a:spLocks noChangeArrowheads="1"/>
          </p:cNvSpPr>
          <p:nvPr/>
        </p:nvSpPr>
        <p:spPr bwMode="auto">
          <a:xfrm>
            <a:off x="1131398" y="7016810"/>
            <a:ext cx="1564004" cy="103251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r>
              <a:rPr lang="en-US" sz="1900" dirty="0">
                <a:solidFill>
                  <a:schemeClr val="bg2"/>
                </a:solidFill>
                <a:latin typeface="Segoe" pitchFamily="34" charset="0"/>
              </a:rPr>
              <a:t>Supporting Materials</a:t>
            </a:r>
          </a:p>
        </p:txBody>
      </p:sp>
      <p:sp>
        <p:nvSpPr>
          <p:cNvPr id="413702" name="Rectangle 6"/>
          <p:cNvSpPr>
            <a:spLocks noChangeArrowheads="1"/>
          </p:cNvSpPr>
          <p:nvPr/>
        </p:nvSpPr>
        <p:spPr bwMode="auto">
          <a:xfrm>
            <a:off x="2832562" y="7060624"/>
            <a:ext cx="7785736" cy="974113"/>
          </a:xfrm>
          <a:prstGeom prst="rect">
            <a:avLst/>
          </a:prstGeom>
          <a:noFill/>
          <a:ln w="9525" algn="ctr">
            <a:noFill/>
            <a:miter lim="800000"/>
            <a:headEnd/>
            <a:tailEnd/>
          </a:ln>
        </p:spPr>
        <p:txBody>
          <a:bodyPr lIns="109728" tIns="54864" rIns="109728" bIns="54864">
            <a:spAutoFit/>
          </a:bodyPr>
          <a:lstStyle/>
          <a:p>
            <a:pPr marL="200026" indent="-200026">
              <a:lnSpc>
                <a:spcPct val="90000"/>
              </a:lnSpc>
              <a:spcBef>
                <a:spcPct val="30000"/>
              </a:spcBef>
              <a:buClr>
                <a:schemeClr val="tx2"/>
              </a:buClr>
              <a:buSzPct val="100000"/>
              <a:buBlip>
                <a:blip r:embed="rId3"/>
              </a:buBlip>
            </a:pPr>
            <a:r>
              <a:rPr lang="en-US" sz="1700" dirty="0">
                <a:solidFill>
                  <a:schemeClr val="bg2"/>
                </a:solidFill>
              </a:rPr>
              <a:t>Developer documentation</a:t>
            </a:r>
          </a:p>
          <a:p>
            <a:pPr marL="200026" indent="-200026">
              <a:lnSpc>
                <a:spcPct val="90000"/>
              </a:lnSpc>
              <a:spcBef>
                <a:spcPct val="30000"/>
              </a:spcBef>
              <a:buClr>
                <a:schemeClr val="tx2"/>
              </a:buClr>
              <a:buSzPct val="100000"/>
              <a:buBlip>
                <a:blip r:embed="rId3"/>
              </a:buBlip>
            </a:pPr>
            <a:r>
              <a:rPr lang="en-US" sz="1700" dirty="0">
                <a:solidFill>
                  <a:schemeClr val="bg2"/>
                </a:solidFill>
              </a:rPr>
              <a:t>Certificate compilation utilities</a:t>
            </a:r>
          </a:p>
          <a:p>
            <a:pPr marL="200026" indent="-200026">
              <a:lnSpc>
                <a:spcPct val="90000"/>
              </a:lnSpc>
              <a:spcBef>
                <a:spcPct val="30000"/>
              </a:spcBef>
              <a:buClr>
                <a:schemeClr val="tx2"/>
              </a:buClr>
              <a:buSzPct val="100000"/>
              <a:buBlip>
                <a:blip r:embed="rId3"/>
              </a:buBlip>
            </a:pPr>
            <a:r>
              <a:rPr lang="en-US" sz="1700" dirty="0">
                <a:solidFill>
                  <a:schemeClr val="bg2"/>
                </a:solidFill>
              </a:rPr>
              <a:t>Image creation tools, debug tools, etc</a:t>
            </a:r>
          </a:p>
        </p:txBody>
      </p:sp>
      <p:sp>
        <p:nvSpPr>
          <p:cNvPr id="413703" name="Rectangle 7"/>
          <p:cNvSpPr>
            <a:spLocks noChangeArrowheads="1"/>
          </p:cNvSpPr>
          <p:nvPr/>
        </p:nvSpPr>
        <p:spPr bwMode="auto">
          <a:xfrm>
            <a:off x="1131398" y="3389689"/>
            <a:ext cx="1564004" cy="9048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900" dirty="0">
                <a:solidFill>
                  <a:srgbClr val="FFFFFF"/>
                </a:solidFill>
                <a:effectLst>
                  <a:outerShdw blurRad="38100" dist="38100" dir="2700000" algn="tl">
                    <a:srgbClr val="000000">
                      <a:alpha val="43137"/>
                    </a:srgbClr>
                  </a:outerShdw>
                </a:effectLst>
                <a:latin typeface="Segoe" pitchFamily="34" charset="0"/>
              </a:rPr>
              <a:t>Platform Build Base</a:t>
            </a:r>
          </a:p>
        </p:txBody>
      </p:sp>
      <p:sp>
        <p:nvSpPr>
          <p:cNvPr id="413704" name="Rectangle 8"/>
          <p:cNvSpPr>
            <a:spLocks noChangeArrowheads="1"/>
          </p:cNvSpPr>
          <p:nvPr/>
        </p:nvSpPr>
        <p:spPr bwMode="auto">
          <a:xfrm>
            <a:off x="2847802" y="3502084"/>
            <a:ext cx="8103870" cy="660181"/>
          </a:xfrm>
          <a:prstGeom prst="rect">
            <a:avLst/>
          </a:prstGeom>
          <a:noFill/>
          <a:ln w="9525" algn="ctr">
            <a:noFill/>
            <a:miter lim="800000"/>
            <a:headEnd/>
            <a:tailEnd/>
          </a:ln>
        </p:spPr>
        <p:txBody>
          <a:bodyPr lIns="109728" tIns="54864" rIns="109728" bIns="54864">
            <a:spAutoFit/>
          </a:bodyPr>
          <a:lstStyle/>
          <a:p>
            <a:pPr marL="200026" indent="-200026">
              <a:lnSpc>
                <a:spcPct val="90000"/>
              </a:lnSpc>
              <a:spcBef>
                <a:spcPct val="30000"/>
              </a:spcBef>
              <a:buClr>
                <a:schemeClr val="tx2"/>
              </a:buClr>
              <a:buSzPct val="100000"/>
              <a:buBlip>
                <a:blip r:embed="rId3"/>
              </a:buBlip>
            </a:pPr>
            <a:r>
              <a:rPr lang="en-US" sz="1700" dirty="0">
                <a:effectLst>
                  <a:outerShdw blurRad="38100" dist="38100" dir="2700000" algn="tl">
                    <a:srgbClr val="000000">
                      <a:alpha val="43137"/>
                    </a:srgbClr>
                  </a:outerShdw>
                </a:effectLst>
              </a:rPr>
              <a:t>Build environment details for a specific platform</a:t>
            </a:r>
          </a:p>
          <a:p>
            <a:pPr marL="200026" indent="-200026">
              <a:lnSpc>
                <a:spcPct val="90000"/>
              </a:lnSpc>
              <a:spcBef>
                <a:spcPct val="30000"/>
              </a:spcBef>
              <a:buClr>
                <a:schemeClr val="tx2"/>
              </a:buClr>
              <a:buSzPct val="100000"/>
              <a:buBlip>
                <a:blip r:embed="rId3"/>
              </a:buBlip>
            </a:pPr>
            <a:r>
              <a:rPr lang="en-US" sz="1700" dirty="0">
                <a:effectLst>
                  <a:outerShdw blurRad="38100" dist="38100" dir="2700000" algn="tl">
                    <a:srgbClr val="000000">
                      <a:alpha val="43137"/>
                    </a:srgbClr>
                  </a:outerShdw>
                </a:effectLst>
              </a:rPr>
              <a:t>Defines platform data types, compiler directives, and </a:t>
            </a:r>
            <a:r>
              <a:rPr lang="en-US" sz="1700" dirty="0" err="1">
                <a:effectLst>
                  <a:outerShdw blurRad="38100" dist="38100" dir="2700000" algn="tl">
                    <a:srgbClr val="000000">
                      <a:alpha val="43137"/>
                    </a:srgbClr>
                  </a:outerShdw>
                </a:effectLst>
              </a:rPr>
              <a:t>makefiles</a:t>
            </a:r>
            <a:endParaRPr lang="en-US" sz="1700" dirty="0">
              <a:effectLst>
                <a:outerShdw blurRad="38100" dist="38100" dir="2700000" algn="tl">
                  <a:srgbClr val="000000">
                    <a:alpha val="43137"/>
                  </a:srgbClr>
                </a:outerShdw>
              </a:effectLst>
            </a:endParaRPr>
          </a:p>
        </p:txBody>
      </p:sp>
      <p:sp>
        <p:nvSpPr>
          <p:cNvPr id="413705" name="Rectangle 9"/>
          <p:cNvSpPr>
            <a:spLocks noChangeArrowheads="1"/>
          </p:cNvSpPr>
          <p:nvPr/>
        </p:nvSpPr>
        <p:spPr bwMode="auto">
          <a:xfrm>
            <a:off x="2821132" y="2275263"/>
            <a:ext cx="7981950" cy="95440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sz="1900" dirty="0">
              <a:solidFill>
                <a:srgbClr val="FFFFFF"/>
              </a:solidFill>
              <a:effectLst>
                <a:outerShdw blurRad="38100" dist="38100" dir="2700000" algn="tl">
                  <a:srgbClr val="000000">
                    <a:alpha val="43137"/>
                  </a:srgbClr>
                </a:outerShdw>
              </a:effectLst>
              <a:latin typeface="Segoe" pitchFamily="34" charset="0"/>
            </a:endParaRPr>
          </a:p>
        </p:txBody>
      </p:sp>
      <p:sp>
        <p:nvSpPr>
          <p:cNvPr id="413706" name="Rectangle 10"/>
          <p:cNvSpPr>
            <a:spLocks noChangeArrowheads="1"/>
          </p:cNvSpPr>
          <p:nvPr/>
        </p:nvSpPr>
        <p:spPr bwMode="auto">
          <a:xfrm>
            <a:off x="1131398" y="2277170"/>
            <a:ext cx="1564004" cy="96964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900" dirty="0">
                <a:solidFill>
                  <a:srgbClr val="FFFFFF"/>
                </a:solidFill>
                <a:effectLst>
                  <a:outerShdw blurRad="38100" dist="38100" dir="2700000" algn="tl">
                    <a:srgbClr val="000000">
                      <a:alpha val="43137"/>
                    </a:srgbClr>
                  </a:outerShdw>
                </a:effectLst>
                <a:latin typeface="Segoe" pitchFamily="34" charset="0"/>
              </a:rPr>
              <a:t>Platform Abstraction Layer</a:t>
            </a:r>
          </a:p>
        </p:txBody>
      </p:sp>
      <p:sp>
        <p:nvSpPr>
          <p:cNvPr id="413707" name="Rectangle 11"/>
          <p:cNvSpPr>
            <a:spLocks noChangeArrowheads="1"/>
          </p:cNvSpPr>
          <p:nvPr/>
        </p:nvSpPr>
        <p:spPr bwMode="auto">
          <a:xfrm>
            <a:off x="2832562" y="2429570"/>
            <a:ext cx="8103870" cy="974113"/>
          </a:xfrm>
          <a:prstGeom prst="rect">
            <a:avLst/>
          </a:prstGeom>
          <a:noFill/>
          <a:ln w="9525" algn="ctr">
            <a:noFill/>
            <a:miter lim="800000"/>
            <a:headEnd/>
            <a:tailEnd/>
          </a:ln>
        </p:spPr>
        <p:txBody>
          <a:bodyPr lIns="109728" tIns="54864" rIns="109728" bIns="54864">
            <a:spAutoFit/>
          </a:bodyPr>
          <a:lstStyle/>
          <a:p>
            <a:pPr marL="200026" indent="-200026">
              <a:lnSpc>
                <a:spcPct val="90000"/>
              </a:lnSpc>
              <a:spcBef>
                <a:spcPct val="30000"/>
              </a:spcBef>
              <a:buClr>
                <a:schemeClr val="tx2"/>
              </a:buClr>
              <a:buSzPct val="100000"/>
              <a:buBlip>
                <a:blip r:embed="rId3"/>
              </a:buBlip>
            </a:pPr>
            <a:r>
              <a:rPr lang="en-US" sz="1700" dirty="0">
                <a:effectLst>
                  <a:outerShdw blurRad="38100" dist="38100" dir="2700000" algn="tl">
                    <a:srgbClr val="000000">
                      <a:alpha val="43137"/>
                    </a:srgbClr>
                  </a:outerShdw>
                </a:effectLst>
              </a:rPr>
              <a:t>Implementation of PAL API specific to a </a:t>
            </a:r>
            <a:r>
              <a:rPr lang="en-US" sz="1700" dirty="0" smtClean="0">
                <a:effectLst>
                  <a:outerShdw blurRad="38100" dist="38100" dir="2700000" algn="tl">
                    <a:srgbClr val="000000">
                      <a:alpha val="43137"/>
                    </a:srgbClr>
                  </a:outerShdw>
                </a:effectLst>
              </a:rPr>
              <a:t>hardware </a:t>
            </a:r>
            <a:r>
              <a:rPr lang="en-US" sz="1700" dirty="0">
                <a:effectLst>
                  <a:outerShdw blurRad="38100" dist="38100" dir="2700000" algn="tl">
                    <a:srgbClr val="000000">
                      <a:alpha val="43137"/>
                    </a:srgbClr>
                  </a:outerShdw>
                </a:effectLst>
              </a:rPr>
              <a:t>and OS runtime combination</a:t>
            </a:r>
          </a:p>
          <a:p>
            <a:pPr marL="200026" indent="-200026">
              <a:lnSpc>
                <a:spcPct val="90000"/>
              </a:lnSpc>
              <a:spcBef>
                <a:spcPct val="30000"/>
              </a:spcBef>
              <a:buClr>
                <a:schemeClr val="tx2"/>
              </a:buClr>
              <a:buSzPct val="100000"/>
              <a:buBlip>
                <a:blip r:embed="rId3"/>
              </a:buBlip>
            </a:pPr>
            <a:r>
              <a:rPr lang="en-US" sz="1700" dirty="0">
                <a:effectLst>
                  <a:outerShdw blurRad="38100" dist="38100" dir="2700000" algn="tl">
                    <a:srgbClr val="000000">
                      <a:alpha val="43137"/>
                    </a:srgbClr>
                  </a:outerShdw>
                </a:effectLst>
              </a:rPr>
              <a:t>Customized for each target device</a:t>
            </a:r>
          </a:p>
          <a:p>
            <a:pPr marL="200026" indent="-200026">
              <a:lnSpc>
                <a:spcPct val="90000"/>
              </a:lnSpc>
              <a:spcBef>
                <a:spcPct val="30000"/>
              </a:spcBef>
              <a:buClr>
                <a:schemeClr val="tx2"/>
              </a:buClr>
              <a:buSzPct val="100000"/>
              <a:buBlip>
                <a:blip r:embed="rId3"/>
              </a:buBlip>
            </a:pPr>
            <a:endParaRPr lang="en-US" sz="1700" dirty="0">
              <a:effectLst>
                <a:outerShdw blurRad="38100" dist="38100" dir="2700000" algn="tl">
                  <a:srgbClr val="000000">
                    <a:alpha val="43137"/>
                  </a:srgbClr>
                </a:outerShdw>
              </a:effectLst>
            </a:endParaRPr>
          </a:p>
        </p:txBody>
      </p:sp>
      <p:sp>
        <p:nvSpPr>
          <p:cNvPr id="413708" name="Rectangle 12"/>
          <p:cNvSpPr>
            <a:spLocks noChangeArrowheads="1"/>
          </p:cNvSpPr>
          <p:nvPr/>
        </p:nvSpPr>
        <p:spPr bwMode="auto">
          <a:xfrm rot="16200000">
            <a:off x="-446896" y="2883911"/>
            <a:ext cx="2066926" cy="82677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r>
              <a:rPr lang="en-US" sz="1700" dirty="0">
                <a:solidFill>
                  <a:schemeClr val="bg2"/>
                </a:solidFill>
                <a:latin typeface="Segoe" pitchFamily="34" charset="0"/>
              </a:rPr>
              <a:t>Platform Dependent Implementation</a:t>
            </a:r>
          </a:p>
        </p:txBody>
      </p:sp>
      <p:sp>
        <p:nvSpPr>
          <p:cNvPr id="413709" name="Rectangle 13"/>
          <p:cNvSpPr>
            <a:spLocks noChangeArrowheads="1"/>
          </p:cNvSpPr>
          <p:nvPr/>
        </p:nvSpPr>
        <p:spPr bwMode="auto">
          <a:xfrm>
            <a:off x="2821132" y="5730933"/>
            <a:ext cx="7981950" cy="893446"/>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defRPr/>
            </a:pPr>
            <a:endParaRPr lang="en-US" sz="1900" dirty="0">
              <a:solidFill>
                <a:schemeClr val="bg2"/>
              </a:solidFill>
            </a:endParaRPr>
          </a:p>
        </p:txBody>
      </p:sp>
      <p:sp>
        <p:nvSpPr>
          <p:cNvPr id="413710" name="Rectangle 14"/>
          <p:cNvSpPr>
            <a:spLocks noChangeArrowheads="1"/>
          </p:cNvSpPr>
          <p:nvPr/>
        </p:nvSpPr>
        <p:spPr bwMode="auto">
          <a:xfrm>
            <a:off x="1131398" y="5736649"/>
            <a:ext cx="1564004" cy="904874"/>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defRPr/>
            </a:pPr>
            <a:r>
              <a:rPr lang="en-US" sz="1900" dirty="0" err="1">
                <a:solidFill>
                  <a:schemeClr val="bg2"/>
                </a:solidFill>
              </a:rPr>
              <a:t>Toolchain</a:t>
            </a:r>
            <a:endParaRPr lang="en-US" sz="1900" dirty="0">
              <a:solidFill>
                <a:schemeClr val="bg2"/>
              </a:solidFill>
            </a:endParaRPr>
          </a:p>
        </p:txBody>
      </p:sp>
      <p:sp>
        <p:nvSpPr>
          <p:cNvPr id="413711" name="Rectangle 15"/>
          <p:cNvSpPr>
            <a:spLocks noChangeArrowheads="1"/>
          </p:cNvSpPr>
          <p:nvPr/>
        </p:nvSpPr>
        <p:spPr bwMode="auto">
          <a:xfrm>
            <a:off x="2847802" y="5849044"/>
            <a:ext cx="8103870" cy="660181"/>
          </a:xfrm>
          <a:prstGeom prst="rect">
            <a:avLst/>
          </a:prstGeom>
          <a:noFill/>
          <a:ln w="9525" algn="ctr">
            <a:noFill/>
            <a:miter lim="800000"/>
            <a:headEnd/>
            <a:tailEnd/>
          </a:ln>
        </p:spPr>
        <p:txBody>
          <a:bodyPr lIns="109728" tIns="54864" rIns="109728" bIns="54864">
            <a:spAutoFit/>
          </a:bodyPr>
          <a:lstStyle/>
          <a:p>
            <a:pPr marL="200026" indent="-200026">
              <a:lnSpc>
                <a:spcPct val="90000"/>
              </a:lnSpc>
              <a:spcBef>
                <a:spcPct val="30000"/>
              </a:spcBef>
              <a:buClr>
                <a:schemeClr val="tx2"/>
              </a:buClr>
              <a:buSzPct val="100000"/>
              <a:buBlip>
                <a:blip r:embed="rId3"/>
              </a:buBlip>
            </a:pPr>
            <a:r>
              <a:rPr lang="en-US" sz="1700" dirty="0">
                <a:solidFill>
                  <a:schemeClr val="bg2"/>
                </a:solidFill>
              </a:rPr>
              <a:t>Cross-compiler</a:t>
            </a:r>
          </a:p>
          <a:p>
            <a:pPr marL="200026" indent="-200026">
              <a:lnSpc>
                <a:spcPct val="90000"/>
              </a:lnSpc>
              <a:spcBef>
                <a:spcPct val="30000"/>
              </a:spcBef>
              <a:buClr>
                <a:schemeClr val="tx2"/>
              </a:buClr>
              <a:buSzPct val="100000"/>
              <a:buBlip>
                <a:blip r:embed="rId3"/>
              </a:buBlip>
            </a:pPr>
            <a:r>
              <a:rPr lang="en-US" sz="1700" dirty="0">
                <a:solidFill>
                  <a:schemeClr val="bg2"/>
                </a:solidFill>
              </a:rPr>
              <a:t>Embedded runtime kernel</a:t>
            </a:r>
          </a:p>
        </p:txBody>
      </p:sp>
      <p:sp>
        <p:nvSpPr>
          <p:cNvPr id="413712" name="Rectangle 16"/>
          <p:cNvSpPr>
            <a:spLocks noChangeArrowheads="1"/>
          </p:cNvSpPr>
          <p:nvPr/>
        </p:nvSpPr>
        <p:spPr bwMode="auto">
          <a:xfrm>
            <a:off x="2821132" y="4622223"/>
            <a:ext cx="7981950" cy="954406"/>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defRPr/>
            </a:pPr>
            <a:endParaRPr lang="en-US" sz="1900" dirty="0">
              <a:solidFill>
                <a:schemeClr val="bg2"/>
              </a:solidFill>
            </a:endParaRPr>
          </a:p>
        </p:txBody>
      </p:sp>
      <p:sp>
        <p:nvSpPr>
          <p:cNvPr id="413713" name="Rectangle 17"/>
          <p:cNvSpPr>
            <a:spLocks noChangeArrowheads="1"/>
          </p:cNvSpPr>
          <p:nvPr/>
        </p:nvSpPr>
        <p:spPr bwMode="auto">
          <a:xfrm>
            <a:off x="1131398" y="4624130"/>
            <a:ext cx="1564004" cy="969644"/>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lgn="ctr">
              <a:defRPr/>
            </a:pPr>
            <a:r>
              <a:rPr lang="en-US" sz="1900" dirty="0">
                <a:solidFill>
                  <a:schemeClr val="bg2"/>
                </a:solidFill>
              </a:rPr>
              <a:t>Drivers &amp; </a:t>
            </a:r>
            <a:r>
              <a:rPr lang="en-US" sz="1900" dirty="0" smtClean="0">
                <a:solidFill>
                  <a:schemeClr val="bg2"/>
                </a:solidFill>
              </a:rPr>
              <a:t/>
            </a:r>
            <a:br>
              <a:rPr lang="en-US" sz="1900" dirty="0" smtClean="0">
                <a:solidFill>
                  <a:schemeClr val="bg2"/>
                </a:solidFill>
              </a:rPr>
            </a:br>
            <a:r>
              <a:rPr lang="en-US" sz="1900" dirty="0" smtClean="0">
                <a:solidFill>
                  <a:schemeClr val="bg2"/>
                </a:solidFill>
              </a:rPr>
              <a:t>Libraries</a:t>
            </a:r>
            <a:endParaRPr lang="en-US" sz="1900" dirty="0">
              <a:solidFill>
                <a:schemeClr val="bg2"/>
              </a:solidFill>
            </a:endParaRPr>
          </a:p>
        </p:txBody>
      </p:sp>
      <p:sp>
        <p:nvSpPr>
          <p:cNvPr id="413714" name="Rectangle 18"/>
          <p:cNvSpPr>
            <a:spLocks noChangeArrowheads="1"/>
          </p:cNvSpPr>
          <p:nvPr/>
        </p:nvSpPr>
        <p:spPr bwMode="auto">
          <a:xfrm>
            <a:off x="2832562" y="4776529"/>
            <a:ext cx="8103870" cy="660181"/>
          </a:xfrm>
          <a:prstGeom prst="rect">
            <a:avLst/>
          </a:prstGeom>
          <a:noFill/>
          <a:ln w="9525" algn="ctr">
            <a:noFill/>
            <a:miter lim="800000"/>
            <a:headEnd/>
            <a:tailEnd/>
          </a:ln>
        </p:spPr>
        <p:txBody>
          <a:bodyPr lIns="109728" tIns="54864" rIns="109728" bIns="54864">
            <a:spAutoFit/>
          </a:bodyPr>
          <a:lstStyle/>
          <a:p>
            <a:pPr marL="200026" indent="-200026">
              <a:lnSpc>
                <a:spcPct val="90000"/>
              </a:lnSpc>
              <a:spcBef>
                <a:spcPct val="30000"/>
              </a:spcBef>
              <a:buClr>
                <a:schemeClr val="tx2"/>
              </a:buClr>
              <a:buSzPct val="100000"/>
              <a:buBlip>
                <a:blip r:embed="rId3"/>
              </a:buBlip>
            </a:pPr>
            <a:r>
              <a:rPr lang="en-US" sz="1700" dirty="0">
                <a:solidFill>
                  <a:schemeClr val="bg2"/>
                </a:solidFill>
              </a:rPr>
              <a:t>Runtime interface for accessing specialized hardware</a:t>
            </a:r>
          </a:p>
          <a:p>
            <a:pPr marL="200026" indent="-200026">
              <a:lnSpc>
                <a:spcPct val="90000"/>
              </a:lnSpc>
              <a:spcBef>
                <a:spcPct val="30000"/>
              </a:spcBef>
              <a:buClr>
                <a:schemeClr val="tx2"/>
              </a:buClr>
              <a:buSzPct val="100000"/>
              <a:buBlip>
                <a:blip r:embed="rId3"/>
              </a:buBlip>
            </a:pPr>
            <a:r>
              <a:rPr lang="en-US" sz="1700" dirty="0" smtClean="0">
                <a:solidFill>
                  <a:schemeClr val="bg2"/>
                </a:solidFill>
              </a:rPr>
              <a:t>Hardware </a:t>
            </a:r>
            <a:r>
              <a:rPr lang="en-US" sz="1700" dirty="0">
                <a:solidFill>
                  <a:schemeClr val="bg2"/>
                </a:solidFill>
              </a:rPr>
              <a:t>drivers for </a:t>
            </a:r>
            <a:r>
              <a:rPr lang="en-US" sz="1700" dirty="0" smtClean="0">
                <a:solidFill>
                  <a:schemeClr val="bg2"/>
                </a:solidFill>
              </a:rPr>
              <a:t>interface </a:t>
            </a:r>
            <a:r>
              <a:rPr lang="en-US" sz="1700" dirty="0">
                <a:solidFill>
                  <a:schemeClr val="bg2"/>
                </a:solidFill>
              </a:rPr>
              <a:t>with operating system</a:t>
            </a:r>
          </a:p>
        </p:txBody>
      </p:sp>
      <p:sp>
        <p:nvSpPr>
          <p:cNvPr id="413715" name="Rectangle 19"/>
          <p:cNvSpPr>
            <a:spLocks noChangeArrowheads="1"/>
          </p:cNvSpPr>
          <p:nvPr/>
        </p:nvSpPr>
        <p:spPr bwMode="auto">
          <a:xfrm rot="16200000">
            <a:off x="-446896" y="5230871"/>
            <a:ext cx="2066926" cy="82677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r>
              <a:rPr lang="en-US" sz="1700" dirty="0">
                <a:solidFill>
                  <a:schemeClr val="bg2"/>
                </a:solidFill>
                <a:latin typeface="Segoe" pitchFamily="34" charset="0"/>
              </a:rPr>
              <a:t>Platform Development Environment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3698"/>
                                        </p:tgtEl>
                                        <p:attrNameLst>
                                          <p:attrName>style.visibility</p:attrName>
                                        </p:attrNameLst>
                                      </p:cBhvr>
                                      <p:to>
                                        <p:strVal val="visible"/>
                                      </p:to>
                                    </p:set>
                                    <p:anim calcmode="lin" valueType="num">
                                      <p:cBhvr additive="base">
                                        <p:cTn id="7" dur="500" fill="hold"/>
                                        <p:tgtEl>
                                          <p:spTgt spid="413698"/>
                                        </p:tgtEl>
                                        <p:attrNameLst>
                                          <p:attrName>ppt_x</p:attrName>
                                        </p:attrNameLst>
                                      </p:cBhvr>
                                      <p:tavLst>
                                        <p:tav tm="0">
                                          <p:val>
                                            <p:strVal val="#ppt_x"/>
                                          </p:val>
                                        </p:tav>
                                        <p:tav tm="100000">
                                          <p:val>
                                            <p:strVal val="#ppt_x"/>
                                          </p:val>
                                        </p:tav>
                                      </p:tavLst>
                                    </p:anim>
                                    <p:anim calcmode="lin" valueType="num">
                                      <p:cBhvr additive="base">
                                        <p:cTn id="8" dur="500" fill="hold"/>
                                        <p:tgtEl>
                                          <p:spTgt spid="4136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3703"/>
                                        </p:tgtEl>
                                        <p:attrNameLst>
                                          <p:attrName>style.visibility</p:attrName>
                                        </p:attrNameLst>
                                      </p:cBhvr>
                                      <p:to>
                                        <p:strVal val="visible"/>
                                      </p:to>
                                    </p:set>
                                    <p:anim calcmode="lin" valueType="num">
                                      <p:cBhvr additive="base">
                                        <p:cTn id="11" dur="500" fill="hold"/>
                                        <p:tgtEl>
                                          <p:spTgt spid="413703"/>
                                        </p:tgtEl>
                                        <p:attrNameLst>
                                          <p:attrName>ppt_x</p:attrName>
                                        </p:attrNameLst>
                                      </p:cBhvr>
                                      <p:tavLst>
                                        <p:tav tm="0">
                                          <p:val>
                                            <p:strVal val="#ppt_x"/>
                                          </p:val>
                                        </p:tav>
                                        <p:tav tm="100000">
                                          <p:val>
                                            <p:strVal val="#ppt_x"/>
                                          </p:val>
                                        </p:tav>
                                      </p:tavLst>
                                    </p:anim>
                                    <p:anim calcmode="lin" valueType="num">
                                      <p:cBhvr additive="base">
                                        <p:cTn id="12" dur="500" fill="hold"/>
                                        <p:tgtEl>
                                          <p:spTgt spid="41370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3704"/>
                                        </p:tgtEl>
                                        <p:attrNameLst>
                                          <p:attrName>style.visibility</p:attrName>
                                        </p:attrNameLst>
                                      </p:cBhvr>
                                      <p:to>
                                        <p:strVal val="visible"/>
                                      </p:to>
                                    </p:set>
                                    <p:anim calcmode="lin" valueType="num">
                                      <p:cBhvr additive="base">
                                        <p:cTn id="15" dur="500" fill="hold"/>
                                        <p:tgtEl>
                                          <p:spTgt spid="413704"/>
                                        </p:tgtEl>
                                        <p:attrNameLst>
                                          <p:attrName>ppt_x</p:attrName>
                                        </p:attrNameLst>
                                      </p:cBhvr>
                                      <p:tavLst>
                                        <p:tav tm="0">
                                          <p:val>
                                            <p:strVal val="#ppt_x"/>
                                          </p:val>
                                        </p:tav>
                                        <p:tav tm="100000">
                                          <p:val>
                                            <p:strVal val="#ppt_x"/>
                                          </p:val>
                                        </p:tav>
                                      </p:tavLst>
                                    </p:anim>
                                    <p:anim calcmode="lin" valueType="num">
                                      <p:cBhvr additive="base">
                                        <p:cTn id="16" dur="500" fill="hold"/>
                                        <p:tgtEl>
                                          <p:spTgt spid="4137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3705"/>
                                        </p:tgtEl>
                                        <p:attrNameLst>
                                          <p:attrName>style.visibility</p:attrName>
                                        </p:attrNameLst>
                                      </p:cBhvr>
                                      <p:to>
                                        <p:strVal val="visible"/>
                                      </p:to>
                                    </p:set>
                                    <p:anim calcmode="lin" valueType="num">
                                      <p:cBhvr additive="base">
                                        <p:cTn id="19" dur="500" fill="hold"/>
                                        <p:tgtEl>
                                          <p:spTgt spid="413705"/>
                                        </p:tgtEl>
                                        <p:attrNameLst>
                                          <p:attrName>ppt_x</p:attrName>
                                        </p:attrNameLst>
                                      </p:cBhvr>
                                      <p:tavLst>
                                        <p:tav tm="0">
                                          <p:val>
                                            <p:strVal val="#ppt_x"/>
                                          </p:val>
                                        </p:tav>
                                        <p:tav tm="100000">
                                          <p:val>
                                            <p:strVal val="#ppt_x"/>
                                          </p:val>
                                        </p:tav>
                                      </p:tavLst>
                                    </p:anim>
                                    <p:anim calcmode="lin" valueType="num">
                                      <p:cBhvr additive="base">
                                        <p:cTn id="20" dur="500" fill="hold"/>
                                        <p:tgtEl>
                                          <p:spTgt spid="41370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3706"/>
                                        </p:tgtEl>
                                        <p:attrNameLst>
                                          <p:attrName>style.visibility</p:attrName>
                                        </p:attrNameLst>
                                      </p:cBhvr>
                                      <p:to>
                                        <p:strVal val="visible"/>
                                      </p:to>
                                    </p:set>
                                    <p:anim calcmode="lin" valueType="num">
                                      <p:cBhvr additive="base">
                                        <p:cTn id="23" dur="500" fill="hold"/>
                                        <p:tgtEl>
                                          <p:spTgt spid="413706"/>
                                        </p:tgtEl>
                                        <p:attrNameLst>
                                          <p:attrName>ppt_x</p:attrName>
                                        </p:attrNameLst>
                                      </p:cBhvr>
                                      <p:tavLst>
                                        <p:tav tm="0">
                                          <p:val>
                                            <p:strVal val="#ppt_x"/>
                                          </p:val>
                                        </p:tav>
                                        <p:tav tm="100000">
                                          <p:val>
                                            <p:strVal val="#ppt_x"/>
                                          </p:val>
                                        </p:tav>
                                      </p:tavLst>
                                    </p:anim>
                                    <p:anim calcmode="lin" valueType="num">
                                      <p:cBhvr additive="base">
                                        <p:cTn id="24" dur="500" fill="hold"/>
                                        <p:tgtEl>
                                          <p:spTgt spid="41370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3707"/>
                                        </p:tgtEl>
                                        <p:attrNameLst>
                                          <p:attrName>style.visibility</p:attrName>
                                        </p:attrNameLst>
                                      </p:cBhvr>
                                      <p:to>
                                        <p:strVal val="visible"/>
                                      </p:to>
                                    </p:set>
                                    <p:anim calcmode="lin" valueType="num">
                                      <p:cBhvr additive="base">
                                        <p:cTn id="27" dur="500" fill="hold"/>
                                        <p:tgtEl>
                                          <p:spTgt spid="413707"/>
                                        </p:tgtEl>
                                        <p:attrNameLst>
                                          <p:attrName>ppt_x</p:attrName>
                                        </p:attrNameLst>
                                      </p:cBhvr>
                                      <p:tavLst>
                                        <p:tav tm="0">
                                          <p:val>
                                            <p:strVal val="#ppt_x"/>
                                          </p:val>
                                        </p:tav>
                                        <p:tav tm="100000">
                                          <p:val>
                                            <p:strVal val="#ppt_x"/>
                                          </p:val>
                                        </p:tav>
                                      </p:tavLst>
                                    </p:anim>
                                    <p:anim calcmode="lin" valueType="num">
                                      <p:cBhvr additive="base">
                                        <p:cTn id="28" dur="500" fill="hold"/>
                                        <p:tgtEl>
                                          <p:spTgt spid="41370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3708"/>
                                        </p:tgtEl>
                                        <p:attrNameLst>
                                          <p:attrName>style.visibility</p:attrName>
                                        </p:attrNameLst>
                                      </p:cBhvr>
                                      <p:to>
                                        <p:strVal val="visible"/>
                                      </p:to>
                                    </p:set>
                                    <p:anim calcmode="lin" valueType="num">
                                      <p:cBhvr additive="base">
                                        <p:cTn id="31" dur="500" fill="hold"/>
                                        <p:tgtEl>
                                          <p:spTgt spid="413708"/>
                                        </p:tgtEl>
                                        <p:attrNameLst>
                                          <p:attrName>ppt_x</p:attrName>
                                        </p:attrNameLst>
                                      </p:cBhvr>
                                      <p:tavLst>
                                        <p:tav tm="0">
                                          <p:val>
                                            <p:strVal val="#ppt_x"/>
                                          </p:val>
                                        </p:tav>
                                        <p:tav tm="100000">
                                          <p:val>
                                            <p:strVal val="#ppt_x"/>
                                          </p:val>
                                        </p:tav>
                                      </p:tavLst>
                                    </p:anim>
                                    <p:anim calcmode="lin" valueType="num">
                                      <p:cBhvr additive="base">
                                        <p:cTn id="32" dur="500" fill="hold"/>
                                        <p:tgtEl>
                                          <p:spTgt spid="4137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3709"/>
                                        </p:tgtEl>
                                        <p:attrNameLst>
                                          <p:attrName>style.visibility</p:attrName>
                                        </p:attrNameLst>
                                      </p:cBhvr>
                                      <p:to>
                                        <p:strVal val="visible"/>
                                      </p:to>
                                    </p:set>
                                    <p:anim calcmode="lin" valueType="num">
                                      <p:cBhvr additive="base">
                                        <p:cTn id="37" dur="500" fill="hold"/>
                                        <p:tgtEl>
                                          <p:spTgt spid="413709"/>
                                        </p:tgtEl>
                                        <p:attrNameLst>
                                          <p:attrName>ppt_x</p:attrName>
                                        </p:attrNameLst>
                                      </p:cBhvr>
                                      <p:tavLst>
                                        <p:tav tm="0">
                                          <p:val>
                                            <p:strVal val="#ppt_x"/>
                                          </p:val>
                                        </p:tav>
                                        <p:tav tm="100000">
                                          <p:val>
                                            <p:strVal val="#ppt_x"/>
                                          </p:val>
                                        </p:tav>
                                      </p:tavLst>
                                    </p:anim>
                                    <p:anim calcmode="lin" valueType="num">
                                      <p:cBhvr additive="base">
                                        <p:cTn id="38" dur="500" fill="hold"/>
                                        <p:tgtEl>
                                          <p:spTgt spid="41370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3710"/>
                                        </p:tgtEl>
                                        <p:attrNameLst>
                                          <p:attrName>style.visibility</p:attrName>
                                        </p:attrNameLst>
                                      </p:cBhvr>
                                      <p:to>
                                        <p:strVal val="visible"/>
                                      </p:to>
                                    </p:set>
                                    <p:anim calcmode="lin" valueType="num">
                                      <p:cBhvr additive="base">
                                        <p:cTn id="41" dur="500" fill="hold"/>
                                        <p:tgtEl>
                                          <p:spTgt spid="413710"/>
                                        </p:tgtEl>
                                        <p:attrNameLst>
                                          <p:attrName>ppt_x</p:attrName>
                                        </p:attrNameLst>
                                      </p:cBhvr>
                                      <p:tavLst>
                                        <p:tav tm="0">
                                          <p:val>
                                            <p:strVal val="#ppt_x"/>
                                          </p:val>
                                        </p:tav>
                                        <p:tav tm="100000">
                                          <p:val>
                                            <p:strVal val="#ppt_x"/>
                                          </p:val>
                                        </p:tav>
                                      </p:tavLst>
                                    </p:anim>
                                    <p:anim calcmode="lin" valueType="num">
                                      <p:cBhvr additive="base">
                                        <p:cTn id="42" dur="500" fill="hold"/>
                                        <p:tgtEl>
                                          <p:spTgt spid="4137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13711"/>
                                        </p:tgtEl>
                                        <p:attrNameLst>
                                          <p:attrName>style.visibility</p:attrName>
                                        </p:attrNameLst>
                                      </p:cBhvr>
                                      <p:to>
                                        <p:strVal val="visible"/>
                                      </p:to>
                                    </p:set>
                                    <p:anim calcmode="lin" valueType="num">
                                      <p:cBhvr additive="base">
                                        <p:cTn id="45" dur="500" fill="hold"/>
                                        <p:tgtEl>
                                          <p:spTgt spid="413711"/>
                                        </p:tgtEl>
                                        <p:attrNameLst>
                                          <p:attrName>ppt_x</p:attrName>
                                        </p:attrNameLst>
                                      </p:cBhvr>
                                      <p:tavLst>
                                        <p:tav tm="0">
                                          <p:val>
                                            <p:strVal val="#ppt_x"/>
                                          </p:val>
                                        </p:tav>
                                        <p:tav tm="100000">
                                          <p:val>
                                            <p:strVal val="#ppt_x"/>
                                          </p:val>
                                        </p:tav>
                                      </p:tavLst>
                                    </p:anim>
                                    <p:anim calcmode="lin" valueType="num">
                                      <p:cBhvr additive="base">
                                        <p:cTn id="46" dur="500" fill="hold"/>
                                        <p:tgtEl>
                                          <p:spTgt spid="4137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13712"/>
                                        </p:tgtEl>
                                        <p:attrNameLst>
                                          <p:attrName>style.visibility</p:attrName>
                                        </p:attrNameLst>
                                      </p:cBhvr>
                                      <p:to>
                                        <p:strVal val="visible"/>
                                      </p:to>
                                    </p:set>
                                    <p:anim calcmode="lin" valueType="num">
                                      <p:cBhvr additive="base">
                                        <p:cTn id="49" dur="500" fill="hold"/>
                                        <p:tgtEl>
                                          <p:spTgt spid="413712"/>
                                        </p:tgtEl>
                                        <p:attrNameLst>
                                          <p:attrName>ppt_x</p:attrName>
                                        </p:attrNameLst>
                                      </p:cBhvr>
                                      <p:tavLst>
                                        <p:tav tm="0">
                                          <p:val>
                                            <p:strVal val="#ppt_x"/>
                                          </p:val>
                                        </p:tav>
                                        <p:tav tm="100000">
                                          <p:val>
                                            <p:strVal val="#ppt_x"/>
                                          </p:val>
                                        </p:tav>
                                      </p:tavLst>
                                    </p:anim>
                                    <p:anim calcmode="lin" valueType="num">
                                      <p:cBhvr additive="base">
                                        <p:cTn id="50" dur="500" fill="hold"/>
                                        <p:tgtEl>
                                          <p:spTgt spid="4137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13713"/>
                                        </p:tgtEl>
                                        <p:attrNameLst>
                                          <p:attrName>style.visibility</p:attrName>
                                        </p:attrNameLst>
                                      </p:cBhvr>
                                      <p:to>
                                        <p:strVal val="visible"/>
                                      </p:to>
                                    </p:set>
                                    <p:anim calcmode="lin" valueType="num">
                                      <p:cBhvr additive="base">
                                        <p:cTn id="53" dur="500" fill="hold"/>
                                        <p:tgtEl>
                                          <p:spTgt spid="413713"/>
                                        </p:tgtEl>
                                        <p:attrNameLst>
                                          <p:attrName>ppt_x</p:attrName>
                                        </p:attrNameLst>
                                      </p:cBhvr>
                                      <p:tavLst>
                                        <p:tav tm="0">
                                          <p:val>
                                            <p:strVal val="#ppt_x"/>
                                          </p:val>
                                        </p:tav>
                                        <p:tav tm="100000">
                                          <p:val>
                                            <p:strVal val="#ppt_x"/>
                                          </p:val>
                                        </p:tav>
                                      </p:tavLst>
                                    </p:anim>
                                    <p:anim calcmode="lin" valueType="num">
                                      <p:cBhvr additive="base">
                                        <p:cTn id="54" dur="500" fill="hold"/>
                                        <p:tgtEl>
                                          <p:spTgt spid="4137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13714"/>
                                        </p:tgtEl>
                                        <p:attrNameLst>
                                          <p:attrName>style.visibility</p:attrName>
                                        </p:attrNameLst>
                                      </p:cBhvr>
                                      <p:to>
                                        <p:strVal val="visible"/>
                                      </p:to>
                                    </p:set>
                                    <p:anim calcmode="lin" valueType="num">
                                      <p:cBhvr additive="base">
                                        <p:cTn id="57" dur="500" fill="hold"/>
                                        <p:tgtEl>
                                          <p:spTgt spid="413714"/>
                                        </p:tgtEl>
                                        <p:attrNameLst>
                                          <p:attrName>ppt_x</p:attrName>
                                        </p:attrNameLst>
                                      </p:cBhvr>
                                      <p:tavLst>
                                        <p:tav tm="0">
                                          <p:val>
                                            <p:strVal val="#ppt_x"/>
                                          </p:val>
                                        </p:tav>
                                        <p:tav tm="100000">
                                          <p:val>
                                            <p:strVal val="#ppt_x"/>
                                          </p:val>
                                        </p:tav>
                                      </p:tavLst>
                                    </p:anim>
                                    <p:anim calcmode="lin" valueType="num">
                                      <p:cBhvr additive="base">
                                        <p:cTn id="58" dur="500" fill="hold"/>
                                        <p:tgtEl>
                                          <p:spTgt spid="4137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13715"/>
                                        </p:tgtEl>
                                        <p:attrNameLst>
                                          <p:attrName>style.visibility</p:attrName>
                                        </p:attrNameLst>
                                      </p:cBhvr>
                                      <p:to>
                                        <p:strVal val="visible"/>
                                      </p:to>
                                    </p:set>
                                    <p:anim calcmode="lin" valueType="num">
                                      <p:cBhvr additive="base">
                                        <p:cTn id="61" dur="500" fill="hold"/>
                                        <p:tgtEl>
                                          <p:spTgt spid="413715"/>
                                        </p:tgtEl>
                                        <p:attrNameLst>
                                          <p:attrName>ppt_x</p:attrName>
                                        </p:attrNameLst>
                                      </p:cBhvr>
                                      <p:tavLst>
                                        <p:tav tm="0">
                                          <p:val>
                                            <p:strVal val="#ppt_x"/>
                                          </p:val>
                                        </p:tav>
                                        <p:tav tm="100000">
                                          <p:val>
                                            <p:strVal val="#ppt_x"/>
                                          </p:val>
                                        </p:tav>
                                      </p:tavLst>
                                    </p:anim>
                                    <p:anim calcmode="lin" valueType="num">
                                      <p:cBhvr additive="base">
                                        <p:cTn id="62" dur="500" fill="hold"/>
                                        <p:tgtEl>
                                          <p:spTgt spid="4137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13699"/>
                                        </p:tgtEl>
                                        <p:attrNameLst>
                                          <p:attrName>style.visibility</p:attrName>
                                        </p:attrNameLst>
                                      </p:cBhvr>
                                      <p:to>
                                        <p:strVal val="visible"/>
                                      </p:to>
                                    </p:set>
                                    <p:anim calcmode="lin" valueType="num">
                                      <p:cBhvr additive="base">
                                        <p:cTn id="67" dur="500" fill="hold"/>
                                        <p:tgtEl>
                                          <p:spTgt spid="413699"/>
                                        </p:tgtEl>
                                        <p:attrNameLst>
                                          <p:attrName>ppt_x</p:attrName>
                                        </p:attrNameLst>
                                      </p:cBhvr>
                                      <p:tavLst>
                                        <p:tav tm="0">
                                          <p:val>
                                            <p:strVal val="#ppt_x"/>
                                          </p:val>
                                        </p:tav>
                                        <p:tav tm="100000">
                                          <p:val>
                                            <p:strVal val="#ppt_x"/>
                                          </p:val>
                                        </p:tav>
                                      </p:tavLst>
                                    </p:anim>
                                    <p:anim calcmode="lin" valueType="num">
                                      <p:cBhvr additive="base">
                                        <p:cTn id="68" dur="500" fill="hold"/>
                                        <p:tgtEl>
                                          <p:spTgt spid="41369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13701"/>
                                        </p:tgtEl>
                                        <p:attrNameLst>
                                          <p:attrName>style.visibility</p:attrName>
                                        </p:attrNameLst>
                                      </p:cBhvr>
                                      <p:to>
                                        <p:strVal val="visible"/>
                                      </p:to>
                                    </p:set>
                                    <p:anim calcmode="lin" valueType="num">
                                      <p:cBhvr additive="base">
                                        <p:cTn id="71" dur="500" fill="hold"/>
                                        <p:tgtEl>
                                          <p:spTgt spid="413701"/>
                                        </p:tgtEl>
                                        <p:attrNameLst>
                                          <p:attrName>ppt_x</p:attrName>
                                        </p:attrNameLst>
                                      </p:cBhvr>
                                      <p:tavLst>
                                        <p:tav tm="0">
                                          <p:val>
                                            <p:strVal val="#ppt_x"/>
                                          </p:val>
                                        </p:tav>
                                        <p:tav tm="100000">
                                          <p:val>
                                            <p:strVal val="#ppt_x"/>
                                          </p:val>
                                        </p:tav>
                                      </p:tavLst>
                                    </p:anim>
                                    <p:anim calcmode="lin" valueType="num">
                                      <p:cBhvr additive="base">
                                        <p:cTn id="72" dur="500" fill="hold"/>
                                        <p:tgtEl>
                                          <p:spTgt spid="41370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13702"/>
                                        </p:tgtEl>
                                        <p:attrNameLst>
                                          <p:attrName>style.visibility</p:attrName>
                                        </p:attrNameLst>
                                      </p:cBhvr>
                                      <p:to>
                                        <p:strVal val="visible"/>
                                      </p:to>
                                    </p:set>
                                    <p:anim calcmode="lin" valueType="num">
                                      <p:cBhvr additive="base">
                                        <p:cTn id="75" dur="500" fill="hold"/>
                                        <p:tgtEl>
                                          <p:spTgt spid="413702"/>
                                        </p:tgtEl>
                                        <p:attrNameLst>
                                          <p:attrName>ppt_x</p:attrName>
                                        </p:attrNameLst>
                                      </p:cBhvr>
                                      <p:tavLst>
                                        <p:tav tm="0">
                                          <p:val>
                                            <p:strVal val="#ppt_x"/>
                                          </p:val>
                                        </p:tav>
                                        <p:tav tm="100000">
                                          <p:val>
                                            <p:strVal val="#ppt_x"/>
                                          </p:val>
                                        </p:tav>
                                      </p:tavLst>
                                    </p:anim>
                                    <p:anim calcmode="lin" valueType="num">
                                      <p:cBhvr additive="base">
                                        <p:cTn id="76" dur="500" fill="hold"/>
                                        <p:tgtEl>
                                          <p:spTgt spid="413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8" grpId="0" animBg="1"/>
      <p:bldP spid="413699" grpId="0" animBg="1"/>
      <p:bldP spid="413701" grpId="0" animBg="1"/>
      <p:bldP spid="413702" grpId="0"/>
      <p:bldP spid="413703" grpId="0" animBg="1"/>
      <p:bldP spid="413704" grpId="0"/>
      <p:bldP spid="413705" grpId="0" animBg="1"/>
      <p:bldP spid="413706" grpId="0" animBg="1"/>
      <p:bldP spid="413707" grpId="0"/>
      <p:bldP spid="413708" grpId="0" animBg="1"/>
      <p:bldP spid="413709" grpId="0" animBg="1"/>
      <p:bldP spid="413710" grpId="0" animBg="1"/>
      <p:bldP spid="413711" grpId="0"/>
      <p:bldP spid="413712" grpId="0" animBg="1"/>
      <p:bldP spid="413713" grpId="0" animBg="1"/>
      <p:bldP spid="413714" grpId="0"/>
      <p:bldP spid="4137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auto">
          <a:xfrm>
            <a:off x="1" y="1703071"/>
            <a:ext cx="1097280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97018" name="Rectangle 58"/>
          <p:cNvSpPr>
            <a:spLocks noGrp="1" noChangeArrowheads="1"/>
          </p:cNvSpPr>
          <p:nvPr>
            <p:ph type="title"/>
          </p:nvPr>
        </p:nvSpPr>
        <p:spPr>
          <a:xfrm>
            <a:off x="459106" y="274321"/>
            <a:ext cx="10056494" cy="1429314"/>
          </a:xfrm>
        </p:spPr>
        <p:txBody>
          <a:bodyPr/>
          <a:lstStyle/>
          <a:p>
            <a:r>
              <a:rPr lang="en-US" dirty="0" smtClean="0"/>
              <a:t>MCX-PAK</a:t>
            </a:r>
            <a:br>
              <a:rPr lang="en-US" dirty="0" smtClean="0"/>
            </a:br>
            <a:r>
              <a:rPr sz="4300" smtClean="0">
                <a:solidFill>
                  <a:schemeClr val="accent1"/>
                </a:solidFill>
              </a:rPr>
              <a:t>Detailed architecture</a:t>
            </a:r>
            <a:endParaRPr lang="en-US" dirty="0">
              <a:solidFill>
                <a:schemeClr val="accent1"/>
              </a:solidFill>
            </a:endParaRPr>
          </a:p>
        </p:txBody>
      </p:sp>
      <p:sp>
        <p:nvSpPr>
          <p:cNvPr id="296965" name="AutoShape 5"/>
          <p:cNvSpPr>
            <a:spLocks noChangeArrowheads="1"/>
          </p:cNvSpPr>
          <p:nvPr/>
        </p:nvSpPr>
        <p:spPr bwMode="auto">
          <a:xfrm>
            <a:off x="8595360" y="2190405"/>
            <a:ext cx="1882140" cy="3385184"/>
          </a:xfrm>
          <a:prstGeom prst="roundRect">
            <a:avLst>
              <a:gd name="adj" fmla="val 8972"/>
            </a:avLst>
          </a:prstGeom>
          <a:solidFill>
            <a:schemeClr val="bg2">
              <a:alpha val="20000"/>
            </a:schemeClr>
          </a:solidFill>
          <a:ln w="12700">
            <a:solidFill>
              <a:schemeClr val="bg2"/>
            </a:solidFill>
            <a:round/>
            <a:headEnd/>
            <a:tailEnd/>
          </a:ln>
          <a:effectLst>
            <a:outerShdw blurRad="63500" sx="102000" sy="102000" algn="ctr" rotWithShape="0">
              <a:prstClr val="black">
                <a:alpha val="40000"/>
              </a:prstClr>
            </a:outerShdw>
          </a:effectLst>
        </p:spPr>
        <p:txBody>
          <a:bodyPr wrap="none" lIns="109728" tIns="54864" rIns="109728" bIns="54864" anchor="ctr"/>
          <a:lstStyle/>
          <a:p>
            <a:endParaRPr lang="en-US"/>
          </a:p>
        </p:txBody>
      </p:sp>
      <p:sp>
        <p:nvSpPr>
          <p:cNvPr id="296966" name="Rectangle 6"/>
          <p:cNvSpPr>
            <a:spLocks noChangeArrowheads="1"/>
          </p:cNvSpPr>
          <p:nvPr/>
        </p:nvSpPr>
        <p:spPr bwMode="auto">
          <a:xfrm>
            <a:off x="8778240" y="4781203"/>
            <a:ext cx="485776" cy="52006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sp>
        <p:nvSpPr>
          <p:cNvPr id="296967" name="Rectangle 7"/>
          <p:cNvSpPr>
            <a:spLocks noChangeArrowheads="1"/>
          </p:cNvSpPr>
          <p:nvPr/>
        </p:nvSpPr>
        <p:spPr bwMode="auto">
          <a:xfrm>
            <a:off x="8778240" y="2765714"/>
            <a:ext cx="485776" cy="47244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defTabSz="1096876"/>
            <a:endParaRPr lang="en-US" dirty="0">
              <a:effectLst>
                <a:outerShdw blurRad="38100" dist="38100" dir="2700000" algn="tl">
                  <a:srgbClr val="000000">
                    <a:alpha val="43137"/>
                  </a:srgbClr>
                </a:outerShdw>
              </a:effectLst>
              <a:latin typeface="Segoe" pitchFamily="34" charset="0"/>
            </a:endParaRPr>
          </a:p>
        </p:txBody>
      </p:sp>
      <p:sp>
        <p:nvSpPr>
          <p:cNvPr id="296968" name="Rectangle 8"/>
          <p:cNvSpPr>
            <a:spLocks noChangeArrowheads="1"/>
          </p:cNvSpPr>
          <p:nvPr/>
        </p:nvSpPr>
        <p:spPr bwMode="auto">
          <a:xfrm>
            <a:off x="8778240" y="3416345"/>
            <a:ext cx="485776" cy="47053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sp>
        <p:nvSpPr>
          <p:cNvPr id="296969" name="Rectangle 9"/>
          <p:cNvSpPr>
            <a:spLocks noChangeArrowheads="1"/>
          </p:cNvSpPr>
          <p:nvPr/>
        </p:nvSpPr>
        <p:spPr bwMode="auto">
          <a:xfrm>
            <a:off x="8700136" y="2268509"/>
            <a:ext cx="1439818" cy="373181"/>
          </a:xfrm>
          <a:prstGeom prst="rect">
            <a:avLst/>
          </a:prstGeom>
          <a:noFill/>
          <a:ln w="3175">
            <a:noFill/>
            <a:miter lim="800000"/>
            <a:headEnd/>
            <a:tailEnd/>
          </a:ln>
          <a:effectLst/>
        </p:spPr>
        <p:txBody>
          <a:bodyPr wrap="none" lIns="110490" tIns="55246" rIns="110490" bIns="55246">
            <a:spAutoFit/>
          </a:bodyPr>
          <a:lstStyle/>
          <a:p>
            <a:pPr algn="l"/>
            <a:r>
              <a:rPr lang="en-US" sz="1700" dirty="0">
                <a:solidFill>
                  <a:schemeClr val="accent1"/>
                </a:solidFill>
                <a:effectLst>
                  <a:outerShdw blurRad="38100" dist="38100" dir="2700000" algn="tl">
                    <a:srgbClr val="000000"/>
                  </a:outerShdw>
                </a:effectLst>
              </a:rPr>
              <a:t>Module type</a:t>
            </a:r>
          </a:p>
        </p:txBody>
      </p:sp>
      <p:sp>
        <p:nvSpPr>
          <p:cNvPr id="296970" name="Rectangle 10"/>
          <p:cNvSpPr>
            <a:spLocks noChangeArrowheads="1"/>
          </p:cNvSpPr>
          <p:nvPr/>
        </p:nvSpPr>
        <p:spPr bwMode="auto">
          <a:xfrm>
            <a:off x="9246870" y="4181128"/>
            <a:ext cx="489173" cy="311626"/>
          </a:xfrm>
          <a:prstGeom prst="rect">
            <a:avLst/>
          </a:prstGeom>
          <a:noFill/>
          <a:ln w="9525">
            <a:noFill/>
            <a:miter lim="800000"/>
            <a:headEnd/>
            <a:tailEnd/>
          </a:ln>
          <a:effectLst/>
        </p:spPr>
        <p:txBody>
          <a:bodyPr wrap="none" lIns="110490" tIns="55246" rIns="110490" bIns="55246">
            <a:spAutoFit/>
          </a:bodyPr>
          <a:lstStyle/>
          <a:p>
            <a:pPr algn="l"/>
            <a:r>
              <a:rPr lang="en-US" sz="1300" dirty="0" smtClean="0">
                <a:effectLst>
                  <a:outerShdw blurRad="38100" dist="38100" dir="2700000" algn="tl">
                    <a:srgbClr val="000000"/>
                  </a:outerShdw>
                </a:effectLst>
              </a:rPr>
              <a:t>PAL</a:t>
            </a:r>
            <a:endParaRPr lang="en-US" sz="1300" dirty="0">
              <a:effectLst>
                <a:outerShdw blurRad="38100" dist="38100" dir="2700000" algn="tl">
                  <a:srgbClr val="000000"/>
                </a:outerShdw>
              </a:effectLst>
            </a:endParaRPr>
          </a:p>
        </p:txBody>
      </p:sp>
      <p:sp>
        <p:nvSpPr>
          <p:cNvPr id="296971" name="Rectangle 11"/>
          <p:cNvSpPr>
            <a:spLocks noChangeArrowheads="1"/>
          </p:cNvSpPr>
          <p:nvPr/>
        </p:nvSpPr>
        <p:spPr bwMode="auto">
          <a:xfrm>
            <a:off x="9246870" y="4777394"/>
            <a:ext cx="857927" cy="511681"/>
          </a:xfrm>
          <a:prstGeom prst="rect">
            <a:avLst/>
          </a:prstGeom>
          <a:noFill/>
          <a:ln w="3175">
            <a:noFill/>
            <a:miter lim="800000"/>
            <a:headEnd/>
            <a:tailEnd/>
          </a:ln>
          <a:effectLst/>
        </p:spPr>
        <p:txBody>
          <a:bodyPr wrap="none" lIns="110490" tIns="55246" rIns="110490" bIns="55246">
            <a:spAutoFit/>
          </a:bodyPr>
          <a:lstStyle/>
          <a:p>
            <a:pPr algn="l"/>
            <a:r>
              <a:rPr lang="en-US" sz="1300" dirty="0">
                <a:effectLst>
                  <a:outerShdw blurRad="38100" dist="38100" dir="2700000" algn="tl">
                    <a:srgbClr val="000000"/>
                  </a:outerShdw>
                </a:effectLst>
              </a:rPr>
              <a:t>Optional</a:t>
            </a:r>
          </a:p>
          <a:p>
            <a:pPr algn="l"/>
            <a:r>
              <a:rPr lang="en-US" sz="1300" dirty="0">
                <a:effectLst>
                  <a:outerShdw blurRad="38100" dist="38100" dir="2700000" algn="tl">
                    <a:srgbClr val="000000"/>
                  </a:outerShdw>
                </a:effectLst>
              </a:rPr>
              <a:t>M</a:t>
            </a:r>
            <a:r>
              <a:rPr lang="en-US" sz="1300" dirty="0" smtClean="0">
                <a:effectLst>
                  <a:outerShdw blurRad="38100" dist="38100" dir="2700000" algn="tl">
                    <a:srgbClr val="000000"/>
                  </a:outerShdw>
                </a:effectLst>
              </a:rPr>
              <a:t>odule</a:t>
            </a:r>
            <a:endParaRPr lang="en-US" sz="1300" dirty="0">
              <a:effectLst>
                <a:outerShdw blurRad="38100" dist="38100" dir="2700000" algn="tl">
                  <a:srgbClr val="000000"/>
                </a:outerShdw>
              </a:effectLst>
            </a:endParaRPr>
          </a:p>
        </p:txBody>
      </p:sp>
      <p:sp>
        <p:nvSpPr>
          <p:cNvPr id="296972" name="Rectangle 12"/>
          <p:cNvSpPr>
            <a:spLocks noChangeArrowheads="1"/>
          </p:cNvSpPr>
          <p:nvPr/>
        </p:nvSpPr>
        <p:spPr bwMode="auto">
          <a:xfrm>
            <a:off x="9246870" y="2857153"/>
            <a:ext cx="601980" cy="312420"/>
          </a:xfrm>
          <a:prstGeom prst="rect">
            <a:avLst/>
          </a:prstGeom>
          <a:noFill/>
          <a:ln w="3175">
            <a:noFill/>
            <a:miter lim="800000"/>
            <a:headEnd/>
            <a:tailEnd/>
          </a:ln>
          <a:effectLst/>
        </p:spPr>
        <p:txBody>
          <a:bodyPr wrap="none" lIns="110490" tIns="55246" rIns="110490" bIns="55246">
            <a:spAutoFit/>
          </a:bodyPr>
          <a:lstStyle/>
          <a:p>
            <a:pPr algn="l"/>
            <a:r>
              <a:rPr lang="en-US" sz="1300" dirty="0">
                <a:effectLst>
                  <a:outerShdw blurRad="38100" dist="38100" dir="2700000" algn="tl">
                    <a:srgbClr val="000000"/>
                  </a:outerShdw>
                </a:effectLst>
              </a:rPr>
              <a:t>OEM</a:t>
            </a:r>
          </a:p>
        </p:txBody>
      </p:sp>
      <p:sp>
        <p:nvSpPr>
          <p:cNvPr id="296973" name="Rectangle 13"/>
          <p:cNvSpPr>
            <a:spLocks noChangeArrowheads="1"/>
          </p:cNvSpPr>
          <p:nvPr/>
        </p:nvSpPr>
        <p:spPr bwMode="auto">
          <a:xfrm>
            <a:off x="9246871" y="3324906"/>
            <a:ext cx="1205779" cy="711735"/>
          </a:xfrm>
          <a:prstGeom prst="rect">
            <a:avLst/>
          </a:prstGeom>
          <a:noFill/>
          <a:ln w="3175">
            <a:noFill/>
            <a:miter lim="800000"/>
            <a:headEnd/>
            <a:tailEnd/>
          </a:ln>
          <a:effectLst/>
        </p:spPr>
        <p:txBody>
          <a:bodyPr wrap="none" lIns="110490" tIns="55246" rIns="110490" bIns="55246">
            <a:spAutoFit/>
          </a:bodyPr>
          <a:lstStyle/>
          <a:p>
            <a:pPr algn="l"/>
            <a:r>
              <a:rPr lang="en-US" sz="1300" dirty="0" smtClean="0">
                <a:effectLst>
                  <a:outerShdw blurRad="38100" dist="38100" dir="2700000" algn="tl">
                    <a:srgbClr val="000000"/>
                  </a:outerShdw>
                </a:effectLst>
              </a:rPr>
              <a:t>Platform</a:t>
            </a:r>
          </a:p>
          <a:p>
            <a:pPr algn="l"/>
            <a:r>
              <a:rPr lang="en-US" sz="1300" dirty="0" smtClean="0">
                <a:effectLst>
                  <a:outerShdw blurRad="38100" dist="38100" dir="2700000" algn="tl">
                    <a:srgbClr val="000000"/>
                  </a:outerShdw>
                </a:effectLst>
              </a:rPr>
              <a:t>Independent </a:t>
            </a:r>
          </a:p>
          <a:p>
            <a:pPr algn="l"/>
            <a:r>
              <a:rPr lang="en-US" sz="1300" dirty="0" smtClean="0">
                <a:effectLst>
                  <a:outerShdw blurRad="38100" dist="38100" dir="2700000" algn="tl">
                    <a:srgbClr val="000000"/>
                  </a:outerShdw>
                </a:effectLst>
              </a:rPr>
              <a:t>Component</a:t>
            </a:r>
            <a:endParaRPr lang="en-US" sz="1300" dirty="0">
              <a:effectLst>
                <a:outerShdw blurRad="38100" dist="38100" dir="2700000" algn="tl">
                  <a:srgbClr val="000000"/>
                </a:outerShdw>
              </a:effectLst>
            </a:endParaRPr>
          </a:p>
        </p:txBody>
      </p:sp>
      <p:sp>
        <p:nvSpPr>
          <p:cNvPr id="296974" name="Rectangle 14"/>
          <p:cNvSpPr>
            <a:spLocks noChangeArrowheads="1"/>
          </p:cNvSpPr>
          <p:nvPr/>
        </p:nvSpPr>
        <p:spPr bwMode="auto">
          <a:xfrm>
            <a:off x="8778240" y="4093498"/>
            <a:ext cx="485776" cy="50101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297019" name="Rectangle 59"/>
          <p:cNvSpPr>
            <a:spLocks noChangeArrowheads="1"/>
          </p:cNvSpPr>
          <p:nvPr/>
        </p:nvSpPr>
        <p:spPr bwMode="grayWhite">
          <a:xfrm>
            <a:off x="1775460" y="3647731"/>
            <a:ext cx="1198246"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rPr>
              <a:t>WMDRM-ND</a:t>
            </a:r>
          </a:p>
          <a:p>
            <a:pPr algn="ctr" defTabSz="1096876"/>
            <a:r>
              <a:rPr lang="en-US" sz="1400" dirty="0">
                <a:solidFill>
                  <a:schemeClr val="bg2"/>
                </a:solidFill>
              </a:rPr>
              <a:t>Receiver</a:t>
            </a:r>
          </a:p>
        </p:txBody>
      </p:sp>
      <p:sp>
        <p:nvSpPr>
          <p:cNvPr id="297020" name="Rectangle 60"/>
          <p:cNvSpPr>
            <a:spLocks noChangeArrowheads="1"/>
          </p:cNvSpPr>
          <p:nvPr/>
        </p:nvSpPr>
        <p:spPr bwMode="grayWhite">
          <a:xfrm>
            <a:off x="3065146" y="3647731"/>
            <a:ext cx="1198244"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rPr>
              <a:t>RTSP/RTP</a:t>
            </a:r>
          </a:p>
          <a:p>
            <a:pPr algn="ctr" defTabSz="1096876"/>
            <a:r>
              <a:rPr lang="en-US" sz="1400" dirty="0">
                <a:solidFill>
                  <a:schemeClr val="bg2"/>
                </a:solidFill>
              </a:rPr>
              <a:t>Client</a:t>
            </a:r>
          </a:p>
        </p:txBody>
      </p:sp>
      <p:sp>
        <p:nvSpPr>
          <p:cNvPr id="297021" name="Rectangle 61"/>
          <p:cNvSpPr>
            <a:spLocks noChangeArrowheads="1"/>
          </p:cNvSpPr>
          <p:nvPr/>
        </p:nvSpPr>
        <p:spPr bwMode="grayWhite">
          <a:xfrm>
            <a:off x="4354830" y="3647731"/>
            <a:ext cx="1198246"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rPr>
              <a:t>XSP</a:t>
            </a:r>
          </a:p>
          <a:p>
            <a:pPr algn="ctr" defTabSz="1096876"/>
            <a:r>
              <a:rPr lang="en-US" sz="1400" dirty="0">
                <a:solidFill>
                  <a:schemeClr val="bg2"/>
                </a:solidFill>
              </a:rPr>
              <a:t>Client</a:t>
            </a:r>
          </a:p>
        </p:txBody>
      </p:sp>
      <p:sp>
        <p:nvSpPr>
          <p:cNvPr id="297022" name="Rectangle 62"/>
          <p:cNvSpPr>
            <a:spLocks noChangeArrowheads="1"/>
          </p:cNvSpPr>
          <p:nvPr/>
        </p:nvSpPr>
        <p:spPr bwMode="grayWhite">
          <a:xfrm>
            <a:off x="377190" y="3645825"/>
            <a:ext cx="609600"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rPr>
              <a:t>LLTD</a:t>
            </a:r>
          </a:p>
          <a:p>
            <a:pPr algn="ctr" defTabSz="1096876"/>
            <a:r>
              <a:rPr lang="en-US" sz="1400" dirty="0">
                <a:solidFill>
                  <a:schemeClr val="bg2"/>
                </a:solidFill>
              </a:rPr>
              <a:t>Client</a:t>
            </a:r>
          </a:p>
        </p:txBody>
      </p:sp>
      <p:sp>
        <p:nvSpPr>
          <p:cNvPr id="297023" name="Rectangle 63"/>
          <p:cNvSpPr>
            <a:spLocks noChangeArrowheads="1"/>
          </p:cNvSpPr>
          <p:nvPr/>
        </p:nvSpPr>
        <p:spPr bwMode="grayWhite">
          <a:xfrm>
            <a:off x="382906" y="4876454"/>
            <a:ext cx="7766684" cy="586740"/>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endParaRPr lang="en-US" sz="1900" dirty="0">
              <a:solidFill>
                <a:schemeClr val="bg2"/>
              </a:solidFill>
              <a:latin typeface="Segoe" pitchFamily="34" charset="0"/>
            </a:endParaRPr>
          </a:p>
        </p:txBody>
      </p:sp>
      <p:sp>
        <p:nvSpPr>
          <p:cNvPr id="297024" name="Rectangle 64"/>
          <p:cNvSpPr>
            <a:spLocks noChangeArrowheads="1"/>
          </p:cNvSpPr>
          <p:nvPr/>
        </p:nvSpPr>
        <p:spPr bwMode="auto">
          <a:xfrm>
            <a:off x="474345" y="5665125"/>
            <a:ext cx="805816" cy="6115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Graphics</a:t>
            </a:r>
          </a:p>
        </p:txBody>
      </p:sp>
      <p:sp>
        <p:nvSpPr>
          <p:cNvPr id="297025" name="Rectangle 65"/>
          <p:cNvSpPr>
            <a:spLocks noChangeArrowheads="1"/>
          </p:cNvSpPr>
          <p:nvPr/>
        </p:nvSpPr>
        <p:spPr bwMode="auto">
          <a:xfrm>
            <a:off x="1424941" y="5665125"/>
            <a:ext cx="819150" cy="6115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AV</a:t>
            </a:r>
          </a:p>
          <a:p>
            <a:pPr algn="ctr" defTabSz="1096876"/>
            <a:r>
              <a:rPr lang="en-US" sz="1400" dirty="0">
                <a:solidFill>
                  <a:srgbClr val="FFFFFF"/>
                </a:solidFill>
                <a:effectLst>
                  <a:outerShdw blurRad="38100" dist="38100" dir="2700000" algn="tl">
                    <a:srgbClr val="000000">
                      <a:alpha val="43137"/>
                    </a:srgbClr>
                  </a:outerShdw>
                </a:effectLst>
              </a:rPr>
              <a:t>Render</a:t>
            </a:r>
          </a:p>
        </p:txBody>
      </p:sp>
      <p:sp>
        <p:nvSpPr>
          <p:cNvPr id="297026" name="Rectangle 66"/>
          <p:cNvSpPr>
            <a:spLocks noChangeArrowheads="1"/>
          </p:cNvSpPr>
          <p:nvPr/>
        </p:nvSpPr>
        <p:spPr bwMode="auto">
          <a:xfrm>
            <a:off x="2400301" y="5665125"/>
            <a:ext cx="819150" cy="6115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Sockets</a:t>
            </a:r>
          </a:p>
        </p:txBody>
      </p:sp>
      <p:sp>
        <p:nvSpPr>
          <p:cNvPr id="297027" name="Rectangle 67"/>
          <p:cNvSpPr>
            <a:spLocks noChangeArrowheads="1"/>
          </p:cNvSpPr>
          <p:nvPr/>
        </p:nvSpPr>
        <p:spPr bwMode="auto">
          <a:xfrm>
            <a:off x="3375661" y="5665125"/>
            <a:ext cx="819150" cy="6115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Input</a:t>
            </a:r>
          </a:p>
        </p:txBody>
      </p:sp>
      <p:sp>
        <p:nvSpPr>
          <p:cNvPr id="297028" name="Rectangle 68"/>
          <p:cNvSpPr>
            <a:spLocks noChangeArrowheads="1"/>
          </p:cNvSpPr>
          <p:nvPr/>
        </p:nvSpPr>
        <p:spPr bwMode="auto">
          <a:xfrm>
            <a:off x="4349115" y="5665125"/>
            <a:ext cx="819150" cy="6115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Executive</a:t>
            </a:r>
          </a:p>
        </p:txBody>
      </p:sp>
      <p:sp>
        <p:nvSpPr>
          <p:cNvPr id="297029" name="Rectangle 69"/>
          <p:cNvSpPr>
            <a:spLocks noChangeArrowheads="1"/>
          </p:cNvSpPr>
          <p:nvPr/>
        </p:nvSpPr>
        <p:spPr bwMode="grayWhite">
          <a:xfrm>
            <a:off x="6934200" y="3236251"/>
            <a:ext cx="1198246" cy="67246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rPr>
              <a:t>Session</a:t>
            </a:r>
          </a:p>
          <a:p>
            <a:pPr algn="ctr" defTabSz="1096876"/>
            <a:r>
              <a:rPr lang="en-US" sz="1400" dirty="0">
                <a:solidFill>
                  <a:schemeClr val="bg2"/>
                </a:solidFill>
              </a:rPr>
              <a:t>Manager</a:t>
            </a:r>
          </a:p>
        </p:txBody>
      </p:sp>
      <p:sp>
        <p:nvSpPr>
          <p:cNvPr id="297030" name="Rectangle 70"/>
          <p:cNvSpPr>
            <a:spLocks noChangeArrowheads="1"/>
          </p:cNvSpPr>
          <p:nvPr/>
        </p:nvSpPr>
        <p:spPr bwMode="invGray">
          <a:xfrm>
            <a:off x="386716" y="2281845"/>
            <a:ext cx="7768590" cy="60769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defTabSz="1096876"/>
            <a:r>
              <a:rPr lang="en-US" dirty="0">
                <a:effectLst>
                  <a:outerShdw blurRad="38100" dist="38100" dir="2700000" algn="tl">
                    <a:srgbClr val="000000">
                      <a:alpha val="43137"/>
                    </a:srgbClr>
                  </a:outerShdw>
                </a:effectLst>
                <a:latin typeface="Segoe" pitchFamily="34" charset="0"/>
              </a:rPr>
              <a:t>OEM Shell</a:t>
            </a:r>
          </a:p>
        </p:txBody>
      </p:sp>
      <p:sp>
        <p:nvSpPr>
          <p:cNvPr id="297031" name="Rectangle 71"/>
          <p:cNvSpPr>
            <a:spLocks noChangeArrowheads="1"/>
          </p:cNvSpPr>
          <p:nvPr/>
        </p:nvSpPr>
        <p:spPr bwMode="auto">
          <a:xfrm>
            <a:off x="5314951" y="5665125"/>
            <a:ext cx="819150" cy="61150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Security</a:t>
            </a:r>
          </a:p>
        </p:txBody>
      </p:sp>
      <p:sp>
        <p:nvSpPr>
          <p:cNvPr id="297032" name="Rectangle 72"/>
          <p:cNvSpPr>
            <a:spLocks noChangeArrowheads="1"/>
          </p:cNvSpPr>
          <p:nvPr/>
        </p:nvSpPr>
        <p:spPr bwMode="grayWhite">
          <a:xfrm>
            <a:off x="5644516" y="3649635"/>
            <a:ext cx="1198244"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rPr>
              <a:t>MSTA</a:t>
            </a:r>
          </a:p>
          <a:p>
            <a:pPr algn="ctr" defTabSz="1096876"/>
            <a:r>
              <a:rPr lang="en-US" sz="1400" dirty="0">
                <a:solidFill>
                  <a:schemeClr val="bg2"/>
                </a:solidFill>
              </a:rPr>
              <a:t>Service</a:t>
            </a:r>
          </a:p>
        </p:txBody>
      </p:sp>
      <p:sp>
        <p:nvSpPr>
          <p:cNvPr id="297033" name="Rectangle 73"/>
          <p:cNvSpPr>
            <a:spLocks noChangeArrowheads="1"/>
          </p:cNvSpPr>
          <p:nvPr/>
        </p:nvSpPr>
        <p:spPr bwMode="grayWhite">
          <a:xfrm>
            <a:off x="6941820" y="4036351"/>
            <a:ext cx="1198246" cy="67246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rPr>
              <a:t>MSRX</a:t>
            </a:r>
          </a:p>
          <a:p>
            <a:pPr algn="ctr" defTabSz="1096876"/>
            <a:r>
              <a:rPr lang="en-US" sz="1400" dirty="0">
                <a:solidFill>
                  <a:schemeClr val="bg2"/>
                </a:solidFill>
              </a:rPr>
              <a:t>Service</a:t>
            </a:r>
          </a:p>
        </p:txBody>
      </p:sp>
      <p:sp>
        <p:nvSpPr>
          <p:cNvPr id="297034" name="Rectangle 74"/>
          <p:cNvSpPr>
            <a:spLocks noChangeArrowheads="1"/>
          </p:cNvSpPr>
          <p:nvPr/>
        </p:nvSpPr>
        <p:spPr bwMode="invGray">
          <a:xfrm>
            <a:off x="457200" y="6376035"/>
            <a:ext cx="5699760" cy="392430"/>
          </a:xfrm>
          <a:prstGeom prst="rect">
            <a:avLst/>
          </a:prstGeom>
          <a:ln>
            <a:solidFill>
              <a:schemeClr val="tx2">
                <a:lumMod val="75000"/>
              </a:schemeClr>
            </a:solidFill>
            <a:headEnd/>
            <a:tailEnd/>
          </a:ln>
        </p:spPr>
        <p:style>
          <a:lnRef idx="1">
            <a:schemeClr val="dk1"/>
          </a:lnRef>
          <a:fillRef idx="2">
            <a:schemeClr val="dk1"/>
          </a:fillRef>
          <a:effectRef idx="1">
            <a:schemeClr val="dk1"/>
          </a:effectRef>
          <a:fontRef idx="minor">
            <a:schemeClr val="dk1"/>
          </a:fontRef>
        </p:style>
        <p:txBody>
          <a:bodyPr wrap="none" lIns="109728" tIns="54864" rIns="109728" bIns="54864" anchor="ctr"/>
          <a:lstStyle/>
          <a:p>
            <a:pPr>
              <a:defRPr/>
            </a:pPr>
            <a:r>
              <a:rPr lang="en-US" sz="1700" dirty="0">
                <a:solidFill>
                  <a:schemeClr val="bg2"/>
                </a:solidFill>
              </a:rPr>
              <a:t>Embedded OS, Drivers, Hardware Libraries</a:t>
            </a:r>
          </a:p>
        </p:txBody>
      </p:sp>
      <p:sp>
        <p:nvSpPr>
          <p:cNvPr id="297035" name="Rectangle 75"/>
          <p:cNvSpPr>
            <a:spLocks noChangeArrowheads="1"/>
          </p:cNvSpPr>
          <p:nvPr/>
        </p:nvSpPr>
        <p:spPr bwMode="auto">
          <a:xfrm>
            <a:off x="6273166" y="5167921"/>
            <a:ext cx="819150" cy="23050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UPnP</a:t>
            </a:r>
          </a:p>
        </p:txBody>
      </p:sp>
      <p:sp>
        <p:nvSpPr>
          <p:cNvPr id="297036" name="Rectangle 76"/>
          <p:cNvSpPr>
            <a:spLocks noChangeArrowheads="1"/>
          </p:cNvSpPr>
          <p:nvPr/>
        </p:nvSpPr>
        <p:spPr bwMode="blackWhite">
          <a:xfrm>
            <a:off x="6400800" y="5668935"/>
            <a:ext cx="1682114" cy="5962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400" dirty="0">
                <a:effectLst>
                  <a:outerShdw blurRad="38100" dist="38100" dir="2700000" algn="tl">
                    <a:srgbClr val="000000">
                      <a:alpha val="43137"/>
                    </a:srgbClr>
                  </a:outerShdw>
                </a:effectLst>
                <a:latin typeface="Segoe" pitchFamily="34" charset="0"/>
              </a:rPr>
              <a:t>Windows Media</a:t>
            </a:r>
          </a:p>
          <a:p>
            <a:pPr algn="ctr" defTabSz="1096876"/>
            <a:r>
              <a:rPr lang="en-US" sz="1400" dirty="0">
                <a:effectLst>
                  <a:outerShdw blurRad="38100" dist="38100" dir="2700000" algn="tl">
                    <a:srgbClr val="000000">
                      <a:alpha val="43137"/>
                    </a:srgbClr>
                  </a:outerShdw>
                </a:effectLst>
                <a:latin typeface="Segoe" pitchFamily="34" charset="0"/>
              </a:rPr>
              <a:t>Connectivity Stack</a:t>
            </a:r>
          </a:p>
        </p:txBody>
      </p:sp>
      <p:sp>
        <p:nvSpPr>
          <p:cNvPr id="297037" name="Rectangle 77"/>
          <p:cNvSpPr>
            <a:spLocks noChangeArrowheads="1"/>
          </p:cNvSpPr>
          <p:nvPr/>
        </p:nvSpPr>
        <p:spPr bwMode="auto">
          <a:xfrm>
            <a:off x="7246621" y="5167921"/>
            <a:ext cx="819150" cy="23050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TLS</a:t>
            </a:r>
          </a:p>
        </p:txBody>
      </p:sp>
      <p:sp>
        <p:nvSpPr>
          <p:cNvPr id="297038" name="Rectangle 78"/>
          <p:cNvSpPr>
            <a:spLocks noChangeArrowheads="1"/>
          </p:cNvSpPr>
          <p:nvPr/>
        </p:nvSpPr>
        <p:spPr bwMode="grayWhite">
          <a:xfrm>
            <a:off x="1076326" y="3643921"/>
            <a:ext cx="607694"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rPr>
              <a:t>NPT</a:t>
            </a:r>
          </a:p>
          <a:p>
            <a:pPr algn="ctr" defTabSz="1096876"/>
            <a:r>
              <a:rPr lang="en-US" sz="1400" dirty="0">
                <a:solidFill>
                  <a:schemeClr val="bg2"/>
                </a:solidFill>
              </a:rPr>
              <a:t>Sink</a:t>
            </a:r>
          </a:p>
        </p:txBody>
      </p:sp>
      <p:sp>
        <p:nvSpPr>
          <p:cNvPr id="297039" name="Rectangle 79"/>
          <p:cNvSpPr>
            <a:spLocks noChangeArrowheads="1"/>
          </p:cNvSpPr>
          <p:nvPr/>
        </p:nvSpPr>
        <p:spPr bwMode="auto">
          <a:xfrm>
            <a:off x="457200" y="5169824"/>
            <a:ext cx="805816"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Graphics</a:t>
            </a:r>
          </a:p>
        </p:txBody>
      </p:sp>
      <p:sp>
        <p:nvSpPr>
          <p:cNvPr id="297040" name="Rectangle 80"/>
          <p:cNvSpPr>
            <a:spLocks noChangeArrowheads="1"/>
          </p:cNvSpPr>
          <p:nvPr/>
        </p:nvSpPr>
        <p:spPr bwMode="auto">
          <a:xfrm>
            <a:off x="1415416" y="5169824"/>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AV Render</a:t>
            </a:r>
          </a:p>
        </p:txBody>
      </p:sp>
      <p:sp>
        <p:nvSpPr>
          <p:cNvPr id="297041" name="Rectangle 81"/>
          <p:cNvSpPr>
            <a:spLocks noChangeArrowheads="1"/>
          </p:cNvSpPr>
          <p:nvPr/>
        </p:nvSpPr>
        <p:spPr bwMode="auto">
          <a:xfrm>
            <a:off x="2386966" y="5169824"/>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Sockets</a:t>
            </a:r>
          </a:p>
        </p:txBody>
      </p:sp>
      <p:sp>
        <p:nvSpPr>
          <p:cNvPr id="297042" name="Rectangle 82"/>
          <p:cNvSpPr>
            <a:spLocks noChangeArrowheads="1"/>
          </p:cNvSpPr>
          <p:nvPr/>
        </p:nvSpPr>
        <p:spPr bwMode="auto">
          <a:xfrm>
            <a:off x="3358516" y="5169824"/>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Input</a:t>
            </a:r>
          </a:p>
        </p:txBody>
      </p:sp>
      <p:sp>
        <p:nvSpPr>
          <p:cNvPr id="297043" name="Rectangle 83"/>
          <p:cNvSpPr>
            <a:spLocks noChangeArrowheads="1"/>
          </p:cNvSpPr>
          <p:nvPr/>
        </p:nvSpPr>
        <p:spPr bwMode="auto">
          <a:xfrm>
            <a:off x="4330066" y="5169824"/>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Executive</a:t>
            </a:r>
          </a:p>
        </p:txBody>
      </p:sp>
      <p:sp>
        <p:nvSpPr>
          <p:cNvPr id="297044" name="Rectangle 84"/>
          <p:cNvSpPr>
            <a:spLocks noChangeArrowheads="1"/>
          </p:cNvSpPr>
          <p:nvPr/>
        </p:nvSpPr>
        <p:spPr bwMode="auto">
          <a:xfrm>
            <a:off x="5301616" y="5169824"/>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Security</a:t>
            </a:r>
          </a:p>
        </p:txBody>
      </p:sp>
      <p:sp>
        <p:nvSpPr>
          <p:cNvPr id="297045" name="Rectangle 85"/>
          <p:cNvSpPr>
            <a:spLocks noChangeArrowheads="1"/>
          </p:cNvSpPr>
          <p:nvPr/>
        </p:nvSpPr>
        <p:spPr bwMode="auto">
          <a:xfrm>
            <a:off x="2686050" y="4849785"/>
            <a:ext cx="3545009" cy="357021"/>
          </a:xfrm>
          <a:prstGeom prst="rect">
            <a:avLst/>
          </a:prstGeom>
          <a:noFill/>
          <a:ln w="12700">
            <a:noFill/>
            <a:miter lim="800000"/>
            <a:headEnd/>
            <a:tailEnd/>
          </a:ln>
          <a:effectLst/>
        </p:spPr>
        <p:txBody>
          <a:bodyPr wrap="none" lIns="109728" tIns="54864" rIns="109728" bIns="54864">
            <a:spAutoFit/>
          </a:bodyPr>
          <a:lstStyle/>
          <a:p>
            <a:r>
              <a:rPr lang="en-US" sz="1600" dirty="0">
                <a:solidFill>
                  <a:schemeClr val="bg2"/>
                </a:solidFill>
              </a:rPr>
              <a:t>Platform Abstraction Layer (PAL</a:t>
            </a:r>
            <a:r>
              <a:rPr lang="en-US" sz="1600" dirty="0" smtClean="0">
                <a:solidFill>
                  <a:schemeClr val="bg2"/>
                </a:solidFill>
              </a:rPr>
              <a:t>) API</a:t>
            </a:r>
            <a:r>
              <a:rPr lang="en-US" sz="1400" dirty="0" smtClean="0">
                <a:solidFill>
                  <a:schemeClr val="bg2"/>
                </a:solidFill>
              </a:rPr>
              <a:t>s</a:t>
            </a:r>
            <a:endParaRPr lang="en-US" sz="1400" dirty="0">
              <a:solidFill>
                <a:schemeClr val="bg2"/>
              </a:solidFill>
            </a:endParaRPr>
          </a:p>
        </p:txBody>
      </p:sp>
      <p:sp>
        <p:nvSpPr>
          <p:cNvPr id="297046" name="Rectangle 86"/>
          <p:cNvSpPr>
            <a:spLocks noChangeArrowheads="1"/>
          </p:cNvSpPr>
          <p:nvPr/>
        </p:nvSpPr>
        <p:spPr bwMode="grayWhite">
          <a:xfrm>
            <a:off x="381000" y="3238154"/>
            <a:ext cx="6461760" cy="2971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rPr>
              <a:t>MCX Client</a:t>
            </a:r>
          </a:p>
        </p:txBody>
      </p:sp>
      <p:cxnSp>
        <p:nvCxnSpPr>
          <p:cNvPr id="42" name="Straight Connector 41"/>
          <p:cNvCxnSpPr/>
          <p:nvPr/>
        </p:nvCxnSpPr>
        <p:spPr bwMode="auto">
          <a:xfrm rot="5400000">
            <a:off x="-1050607" y="4339244"/>
            <a:ext cx="2467927" cy="95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bwMode="auto">
          <a:xfrm>
            <a:off x="182880" y="5571779"/>
            <a:ext cx="6126480" cy="190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6" name="Straight Connector 45"/>
          <p:cNvCxnSpPr/>
          <p:nvPr/>
        </p:nvCxnSpPr>
        <p:spPr bwMode="auto">
          <a:xfrm rot="5400000" flipH="1" flipV="1">
            <a:off x="5837396" y="6043743"/>
            <a:ext cx="942023" cy="190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0" name="Straight Connector 49"/>
          <p:cNvCxnSpPr/>
          <p:nvPr/>
        </p:nvCxnSpPr>
        <p:spPr bwMode="auto">
          <a:xfrm rot="5400000" flipH="1" flipV="1">
            <a:off x="6629400" y="4796444"/>
            <a:ext cx="3383280" cy="190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2" name="Straight Connector 51"/>
          <p:cNvCxnSpPr/>
          <p:nvPr/>
        </p:nvCxnSpPr>
        <p:spPr bwMode="auto">
          <a:xfrm rot="10800000">
            <a:off x="182880" y="3102899"/>
            <a:ext cx="8138160" cy="190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1" name="Straight Connector 60"/>
          <p:cNvCxnSpPr/>
          <p:nvPr/>
        </p:nvCxnSpPr>
        <p:spPr bwMode="auto">
          <a:xfrm>
            <a:off x="6309360" y="6488084"/>
            <a:ext cx="2011680" cy="190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5" name="Straight Arrow Connector 64"/>
          <p:cNvCxnSpPr/>
          <p:nvPr/>
        </p:nvCxnSpPr>
        <p:spPr bwMode="auto">
          <a:xfrm rot="10800000">
            <a:off x="8321040" y="6030884"/>
            <a:ext cx="548640" cy="27432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66" name="TextBox 65"/>
          <p:cNvSpPr txBox="1"/>
          <p:nvPr/>
        </p:nvSpPr>
        <p:spPr>
          <a:xfrm>
            <a:off x="8869681" y="6030885"/>
            <a:ext cx="887473" cy="553998"/>
          </a:xfrm>
          <a:prstGeom prst="rect">
            <a:avLst/>
          </a:prstGeom>
          <a:noFill/>
        </p:spPr>
        <p:txBody>
          <a:bodyPr wrap="none" lIns="109728" tIns="54864" rIns="109728" bIns="54864" rtlCol="0">
            <a:spAutoFit/>
          </a:bodyPr>
          <a:lstStyle/>
          <a:p>
            <a:r>
              <a:rPr lang="en-US" sz="2900" dirty="0" smtClean="0">
                <a:solidFill>
                  <a:srgbClr val="FFC000"/>
                </a:solidFill>
                <a:effectLst>
                  <a:outerShdw blurRad="38100" dist="38100" dir="2700000" algn="tl">
                    <a:srgbClr val="000000">
                      <a:alpha val="43137"/>
                    </a:srgbClr>
                  </a:outerShdw>
                </a:effectLst>
                <a:latin typeface="+mj-lt"/>
              </a:rPr>
              <a:t>PAK</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bwMode="auto">
          <a:xfrm>
            <a:off x="960121" y="1703071"/>
            <a:ext cx="9052560" cy="305181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20514" name="Rectangle 2"/>
          <p:cNvSpPr>
            <a:spLocks noGrp="1" noChangeArrowheads="1"/>
          </p:cNvSpPr>
          <p:nvPr>
            <p:ph type="title"/>
          </p:nvPr>
        </p:nvSpPr>
        <p:spPr>
          <a:xfrm>
            <a:off x="459106" y="274320"/>
            <a:ext cx="10513694" cy="731278"/>
          </a:xfrm>
        </p:spPr>
        <p:txBody>
          <a:bodyPr/>
          <a:lstStyle/>
          <a:p>
            <a:r>
              <a:rPr sz="5300" smtClean="0"/>
              <a:t>Platform Independent Components</a:t>
            </a:r>
            <a:endParaRPr sz="5300"/>
          </a:p>
        </p:txBody>
      </p:sp>
      <p:graphicFrame>
        <p:nvGraphicFramePr>
          <p:cNvPr id="320672" name="Group 160"/>
          <p:cNvGraphicFramePr>
            <a:graphicFrameLocks noGrp="1"/>
          </p:cNvGraphicFramePr>
          <p:nvPr>
            <p:ph type="tbl" idx="4294967295"/>
          </p:nvPr>
        </p:nvGraphicFramePr>
        <p:xfrm>
          <a:off x="0" y="3867150"/>
          <a:ext cx="10567034" cy="4109314"/>
        </p:xfrm>
        <a:graphic>
          <a:graphicData uri="http://schemas.openxmlformats.org/drawingml/2006/table">
            <a:tbl>
              <a:tblPr firstRow="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2040254"/>
                <a:gridCol w="2396490"/>
                <a:gridCol w="6130290"/>
              </a:tblGrid>
              <a:tr h="99852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Platform Independent Component</a:t>
                      </a:r>
                      <a:endParaRPr kumimoji="0" lang="en-US" sz="2200" b="0" i="0" u="none" strike="noStrike" cap="none" normalizeH="0" baseline="0" dirty="0" smtClean="0">
                        <a:ln>
                          <a:noFill/>
                        </a:ln>
                        <a:solidFill>
                          <a:schemeClr val="accent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Definition</a:t>
                      </a:r>
                      <a:endParaRPr kumimoji="0" lang="en-US" sz="2200" b="0" i="0" u="none" strike="noStrike" cap="none" normalizeH="0" baseline="0" dirty="0" smtClean="0">
                        <a:ln>
                          <a:noFill/>
                        </a:ln>
                        <a:solidFill>
                          <a:schemeClr val="accent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Function</a:t>
                      </a:r>
                      <a:endParaRPr kumimoji="0" lang="en-US" sz="2200" b="0" i="0" u="none" strike="noStrike" cap="none" normalizeH="0" baseline="0" dirty="0" smtClean="0">
                        <a:ln>
                          <a:noFill/>
                        </a:ln>
                        <a:solidFill>
                          <a:schemeClr val="accent1"/>
                        </a:solidFill>
                        <a:effectLst/>
                        <a:latin typeface="Arial" charset="0"/>
                      </a:endParaRPr>
                    </a:p>
                  </a:txBody>
                  <a:tcPr marL="109728" marR="109728" marT="54864" marB="54864" horzOverflow="overflow"/>
                </a:tc>
              </a:tr>
              <a:tr h="877824">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dirty="0" smtClean="0">
                          <a:ln>
                            <a:noFill/>
                          </a:ln>
                          <a:effectLst/>
                        </a:rPr>
                        <a:t>LLTD Client </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400" u="none" strike="noStrike" cap="none" normalizeH="0" baseline="0" dirty="0" smtClean="0">
                          <a:ln>
                            <a:noFill/>
                          </a:ln>
                          <a:effectLst/>
                        </a:rPr>
                        <a:t>(with </a:t>
                      </a:r>
                      <a:r>
                        <a:rPr kumimoji="0" lang="en-US" sz="1400" u="none" strike="noStrike" cap="none" normalizeH="0" baseline="0" dirty="0" err="1" smtClean="0">
                          <a:ln>
                            <a:noFill/>
                          </a:ln>
                          <a:effectLst/>
                        </a:rPr>
                        <a:t>QoS</a:t>
                      </a:r>
                      <a:r>
                        <a:rPr kumimoji="0" lang="en-US" sz="1400" u="none" strike="noStrike" cap="none" normalizeH="0" baseline="0" dirty="0" smtClean="0">
                          <a:ln>
                            <a:noFill/>
                          </a:ln>
                          <a:effectLst/>
                        </a:rPr>
                        <a:t> Extensions)</a:t>
                      </a:r>
                      <a:endParaRPr kumimoji="0" lang="en-US" sz="14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smtClean="0">
                          <a:ln>
                            <a:noFill/>
                          </a:ln>
                          <a:effectLst/>
                        </a:rPr>
                        <a:t>Link Layer Topology Discovery</a:t>
                      </a:r>
                      <a:endParaRPr kumimoji="0" lang="en-US" sz="1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Enables Windows Vista to reflect device location on the Network Map</a:t>
                      </a:r>
                    </a:p>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Provides real-time bandwidth monitoring</a:t>
                      </a:r>
                      <a:endParaRPr kumimoji="0" lang="en-US" sz="1700" b="0" i="0" u="none" strike="noStrike" cap="none" normalizeH="0" baseline="0" dirty="0" smtClean="0">
                        <a:ln>
                          <a:noFill/>
                        </a:ln>
                        <a:solidFill>
                          <a:schemeClr val="tx1"/>
                        </a:solidFill>
                        <a:effectLst/>
                        <a:latin typeface="Arial" charset="0"/>
                      </a:endParaRPr>
                    </a:p>
                  </a:txBody>
                  <a:tcPr marL="109728" marR="109728" marT="54864" marB="54864" horzOverflow="overflow"/>
                </a:tc>
              </a:tr>
              <a:tr h="64739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dirty="0" smtClean="0">
                          <a:ln>
                            <a:noFill/>
                          </a:ln>
                          <a:effectLst/>
                        </a:rPr>
                        <a:t>NPT Sink</a:t>
                      </a:r>
                      <a:endParaRPr kumimoji="0" lang="en-US" sz="1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smtClean="0">
                          <a:ln>
                            <a:noFill/>
                          </a:ln>
                          <a:effectLst/>
                        </a:rPr>
                        <a:t>Network Performance Tuner</a:t>
                      </a:r>
                      <a:endParaRPr kumimoji="0" lang="en-US" sz="1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Enables network throughput testing and diagnostics</a:t>
                      </a:r>
                    </a:p>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endParaRPr kumimoji="0" lang="en-US" sz="1700" b="0" i="0" u="none" strike="noStrike" cap="none" normalizeH="0" baseline="0" dirty="0" smtClean="0">
                        <a:ln>
                          <a:noFill/>
                        </a:ln>
                        <a:solidFill>
                          <a:schemeClr val="tx1"/>
                        </a:solidFill>
                        <a:effectLst/>
                        <a:latin typeface="Arial" charset="0"/>
                      </a:endParaRPr>
                    </a:p>
                  </a:txBody>
                  <a:tcPr marL="109728" marR="109728" marT="54864" marB="54864" horzOverflow="overflow"/>
                </a:tc>
              </a:tr>
              <a:tr h="89977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smtClean="0">
                          <a:ln>
                            <a:noFill/>
                          </a:ln>
                          <a:effectLst/>
                        </a:rPr>
                        <a:t>WMDRM-ND Receiver</a:t>
                      </a:r>
                      <a:endParaRPr kumimoji="0" lang="en-US" sz="1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smtClean="0">
                          <a:ln>
                            <a:noFill/>
                          </a:ln>
                          <a:effectLst/>
                        </a:rPr>
                        <a:t>Windows </a:t>
                      </a:r>
                      <a:br>
                        <a:rPr kumimoji="0" lang="en-US" sz="1900" u="none" strike="noStrike" cap="none" normalizeH="0" baseline="0" smtClean="0">
                          <a:ln>
                            <a:noFill/>
                          </a:ln>
                          <a:effectLst/>
                        </a:rPr>
                      </a:br>
                      <a:r>
                        <a:rPr kumimoji="0" lang="en-US" sz="1900" u="none" strike="noStrike" cap="none" normalizeH="0" baseline="0" smtClean="0">
                          <a:ln>
                            <a:noFill/>
                          </a:ln>
                          <a:effectLst/>
                        </a:rPr>
                        <a:t>Media DRM for Network Devices</a:t>
                      </a:r>
                      <a:endParaRPr kumimoji="0" lang="en-US" sz="1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Link for streaming of premium AV content </a:t>
                      </a:r>
                    </a:p>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Includes: discovery, proximity detection, authorization, key exchange, and content decryption</a:t>
                      </a:r>
                      <a:endParaRPr kumimoji="0" lang="en-US" sz="1700" b="0" i="0" u="none" strike="noStrike" cap="none" normalizeH="0" baseline="0" dirty="0" smtClean="0">
                        <a:ln>
                          <a:noFill/>
                        </a:ln>
                        <a:solidFill>
                          <a:schemeClr val="tx1"/>
                        </a:solidFill>
                        <a:effectLst/>
                        <a:latin typeface="Arial" charset="0"/>
                      </a:endParaRPr>
                    </a:p>
                  </a:txBody>
                  <a:tcPr marL="109728" marR="109728" marT="54864" marB="54864" horzOverflow="overflow"/>
                </a:tc>
              </a:tr>
              <a:tr h="64739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dirty="0" smtClean="0">
                          <a:ln>
                            <a:noFill/>
                          </a:ln>
                          <a:effectLst/>
                        </a:rPr>
                        <a:t>RTSP Client</a:t>
                      </a:r>
                      <a:endParaRPr kumimoji="0" lang="en-US" sz="1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smtClean="0">
                          <a:ln>
                            <a:noFill/>
                          </a:ln>
                          <a:effectLst/>
                        </a:rPr>
                        <a:t>Real Time </a:t>
                      </a:r>
                      <a:br>
                        <a:rPr kumimoji="0" lang="en-US" sz="1900" u="none" strike="noStrike" cap="none" normalizeH="0" baseline="0" smtClean="0">
                          <a:ln>
                            <a:noFill/>
                          </a:ln>
                          <a:effectLst/>
                        </a:rPr>
                      </a:br>
                      <a:r>
                        <a:rPr kumimoji="0" lang="en-US" sz="1900" u="none" strike="noStrike" cap="none" normalizeH="0" baseline="0" smtClean="0">
                          <a:ln>
                            <a:noFill/>
                          </a:ln>
                          <a:effectLst/>
                        </a:rPr>
                        <a:t>Streaming Protocol</a:t>
                      </a:r>
                      <a:endParaRPr kumimoji="0" lang="en-US" sz="1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Streams audio and video over the network using RTP/UDP</a:t>
                      </a:r>
                    </a:p>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Manages the streams using RTSP and RTCP</a:t>
                      </a:r>
                      <a:endParaRPr kumimoji="0" lang="en-US" sz="1700" b="0" i="0" u="none" strike="noStrike" cap="none" normalizeH="0" baseline="0" dirty="0" smtClean="0">
                        <a:ln>
                          <a:noFill/>
                        </a:ln>
                        <a:solidFill>
                          <a:schemeClr val="tx1"/>
                        </a:solidFill>
                        <a:effectLst/>
                        <a:latin typeface="Arial" charset="0"/>
                      </a:endParaRPr>
                    </a:p>
                  </a:txBody>
                  <a:tcPr marL="109728" marR="109728" marT="54864" marB="54864" horzOverflow="overflow"/>
                </a:tc>
              </a:tr>
            </a:tbl>
          </a:graphicData>
        </a:graphic>
      </p:graphicFrame>
      <p:grpSp>
        <p:nvGrpSpPr>
          <p:cNvPr id="2" name="Group 139"/>
          <p:cNvGrpSpPr>
            <a:grpSpLocks/>
          </p:cNvGrpSpPr>
          <p:nvPr/>
        </p:nvGrpSpPr>
        <p:grpSpPr bwMode="auto">
          <a:xfrm>
            <a:off x="1596044" y="3146024"/>
            <a:ext cx="7772401" cy="613410"/>
            <a:chOff x="768" y="1362"/>
            <a:chExt cx="4080" cy="322"/>
          </a:xfrm>
        </p:grpSpPr>
        <p:sp>
          <p:nvSpPr>
            <p:cNvPr id="320652" name="Rectangle 140"/>
            <p:cNvSpPr>
              <a:spLocks noChangeArrowheads="1"/>
            </p:cNvSpPr>
            <p:nvPr/>
          </p:nvSpPr>
          <p:spPr bwMode="grayWhite">
            <a:xfrm>
              <a:off x="768" y="1376"/>
              <a:ext cx="4077" cy="308"/>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endParaRPr lang="en-US" sz="1900" dirty="0">
                <a:solidFill>
                  <a:schemeClr val="bg2"/>
                </a:solidFill>
                <a:latin typeface="Segoe" pitchFamily="34" charset="0"/>
              </a:endParaRPr>
            </a:p>
          </p:txBody>
        </p:sp>
        <p:sp>
          <p:nvSpPr>
            <p:cNvPr id="320653" name="Rectangle 141"/>
            <p:cNvSpPr>
              <a:spLocks noChangeArrowheads="1"/>
            </p:cNvSpPr>
            <p:nvPr/>
          </p:nvSpPr>
          <p:spPr bwMode="auto">
            <a:xfrm>
              <a:off x="3860" y="1529"/>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UPnP</a:t>
              </a:r>
            </a:p>
          </p:txBody>
        </p:sp>
        <p:sp>
          <p:nvSpPr>
            <p:cNvPr id="320654" name="Rectangle 142"/>
            <p:cNvSpPr>
              <a:spLocks noChangeArrowheads="1"/>
            </p:cNvSpPr>
            <p:nvPr/>
          </p:nvSpPr>
          <p:spPr bwMode="auto">
            <a:xfrm>
              <a:off x="4371" y="1529"/>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TLS</a:t>
              </a:r>
            </a:p>
          </p:txBody>
        </p:sp>
        <p:sp>
          <p:nvSpPr>
            <p:cNvPr id="320655" name="Rectangle 143"/>
            <p:cNvSpPr>
              <a:spLocks noChangeArrowheads="1"/>
            </p:cNvSpPr>
            <p:nvPr/>
          </p:nvSpPr>
          <p:spPr bwMode="auto">
            <a:xfrm>
              <a:off x="807" y="1530"/>
              <a:ext cx="423"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Graphics</a:t>
              </a:r>
            </a:p>
          </p:txBody>
        </p:sp>
        <p:sp>
          <p:nvSpPr>
            <p:cNvPr id="320656" name="Rectangle 144"/>
            <p:cNvSpPr>
              <a:spLocks noChangeArrowheads="1"/>
            </p:cNvSpPr>
            <p:nvPr/>
          </p:nvSpPr>
          <p:spPr bwMode="auto">
            <a:xfrm>
              <a:off x="131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AV Render</a:t>
              </a:r>
            </a:p>
          </p:txBody>
        </p:sp>
        <p:sp>
          <p:nvSpPr>
            <p:cNvPr id="320657" name="Rectangle 145"/>
            <p:cNvSpPr>
              <a:spLocks noChangeArrowheads="1"/>
            </p:cNvSpPr>
            <p:nvPr/>
          </p:nvSpPr>
          <p:spPr bwMode="auto">
            <a:xfrm>
              <a:off x="182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Sockets</a:t>
              </a:r>
            </a:p>
          </p:txBody>
        </p:sp>
        <p:sp>
          <p:nvSpPr>
            <p:cNvPr id="320658" name="Rectangle 146"/>
            <p:cNvSpPr>
              <a:spLocks noChangeArrowheads="1"/>
            </p:cNvSpPr>
            <p:nvPr/>
          </p:nvSpPr>
          <p:spPr bwMode="auto">
            <a:xfrm>
              <a:off x="233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Input</a:t>
              </a:r>
            </a:p>
          </p:txBody>
        </p:sp>
        <p:sp>
          <p:nvSpPr>
            <p:cNvPr id="320659" name="Rectangle 147"/>
            <p:cNvSpPr>
              <a:spLocks noChangeArrowheads="1"/>
            </p:cNvSpPr>
            <p:nvPr/>
          </p:nvSpPr>
          <p:spPr bwMode="auto">
            <a:xfrm>
              <a:off x="284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Executive</a:t>
              </a:r>
            </a:p>
          </p:txBody>
        </p:sp>
        <p:sp>
          <p:nvSpPr>
            <p:cNvPr id="320660" name="Rectangle 148"/>
            <p:cNvSpPr>
              <a:spLocks noChangeArrowheads="1"/>
            </p:cNvSpPr>
            <p:nvPr/>
          </p:nvSpPr>
          <p:spPr bwMode="auto">
            <a:xfrm>
              <a:off x="335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Security</a:t>
              </a:r>
            </a:p>
          </p:txBody>
        </p:sp>
        <p:sp>
          <p:nvSpPr>
            <p:cNvPr id="320661" name="Rectangle 149"/>
            <p:cNvSpPr>
              <a:spLocks noChangeArrowheads="1"/>
            </p:cNvSpPr>
            <p:nvPr/>
          </p:nvSpPr>
          <p:spPr bwMode="auto">
            <a:xfrm>
              <a:off x="768" y="1362"/>
              <a:ext cx="4080" cy="178"/>
            </a:xfrm>
            <a:prstGeom prst="rect">
              <a:avLst/>
            </a:prstGeom>
            <a:noFill/>
            <a:ln w="12700">
              <a:noFill/>
              <a:miter lim="800000"/>
              <a:headEnd/>
              <a:tailEnd/>
            </a:ln>
            <a:effectLst/>
          </p:spPr>
          <p:txBody>
            <a:bodyPr wrap="square">
              <a:spAutoFit/>
            </a:bodyPr>
            <a:lstStyle/>
            <a:p>
              <a:pPr algn="ctr"/>
              <a:r>
                <a:rPr lang="en-US" sz="1600" dirty="0">
                  <a:solidFill>
                    <a:schemeClr val="bg2"/>
                  </a:solidFill>
                </a:rPr>
                <a:t>Platform Abstraction Layer (PAL</a:t>
              </a:r>
              <a:r>
                <a:rPr lang="en-US" sz="1600" dirty="0" smtClean="0">
                  <a:solidFill>
                    <a:schemeClr val="bg2"/>
                  </a:solidFill>
                </a:rPr>
                <a:t>) APIs</a:t>
              </a:r>
              <a:endParaRPr lang="en-US" sz="1600" dirty="0">
                <a:solidFill>
                  <a:schemeClr val="bg2"/>
                </a:solidFill>
              </a:endParaRPr>
            </a:p>
          </p:txBody>
        </p:sp>
      </p:grpSp>
      <p:sp>
        <p:nvSpPr>
          <p:cNvPr id="320662" name="Rectangle 150"/>
          <p:cNvSpPr>
            <a:spLocks noChangeArrowheads="1"/>
          </p:cNvSpPr>
          <p:nvPr/>
        </p:nvSpPr>
        <p:spPr bwMode="grayWhite">
          <a:xfrm>
            <a:off x="3009553" y="1987784"/>
            <a:ext cx="1198246"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WMDRM-ND</a:t>
            </a:r>
          </a:p>
          <a:p>
            <a:pPr algn="ctr" defTabSz="1096876"/>
            <a:r>
              <a:rPr lang="en-US" sz="1400" dirty="0">
                <a:solidFill>
                  <a:schemeClr val="bg2"/>
                </a:solidFill>
                <a:latin typeface="Segoe" pitchFamily="34" charset="0"/>
              </a:rPr>
              <a:t>Receiver</a:t>
            </a:r>
          </a:p>
        </p:txBody>
      </p:sp>
      <p:sp>
        <p:nvSpPr>
          <p:cNvPr id="320663" name="Rectangle 151"/>
          <p:cNvSpPr>
            <a:spLocks noChangeArrowheads="1"/>
          </p:cNvSpPr>
          <p:nvPr/>
        </p:nvSpPr>
        <p:spPr bwMode="grayWhite">
          <a:xfrm>
            <a:off x="4299240" y="1987784"/>
            <a:ext cx="1198244"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RTSP/RTP</a:t>
            </a:r>
          </a:p>
          <a:p>
            <a:pPr algn="ctr" defTabSz="1096876"/>
            <a:r>
              <a:rPr lang="en-US" sz="1400" dirty="0">
                <a:solidFill>
                  <a:schemeClr val="bg2"/>
                </a:solidFill>
                <a:latin typeface="Segoe" pitchFamily="34" charset="0"/>
              </a:rPr>
              <a:t>Client</a:t>
            </a:r>
          </a:p>
        </p:txBody>
      </p:sp>
      <p:sp>
        <p:nvSpPr>
          <p:cNvPr id="320664" name="Rectangle 152"/>
          <p:cNvSpPr>
            <a:spLocks noChangeArrowheads="1"/>
          </p:cNvSpPr>
          <p:nvPr/>
        </p:nvSpPr>
        <p:spPr bwMode="grayWhite">
          <a:xfrm>
            <a:off x="5588923" y="1987784"/>
            <a:ext cx="1198246"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XSP</a:t>
            </a:r>
          </a:p>
          <a:p>
            <a:pPr algn="ctr" defTabSz="1096876"/>
            <a:r>
              <a:rPr lang="en-US" sz="1400" dirty="0">
                <a:solidFill>
                  <a:schemeClr val="bg2"/>
                </a:solidFill>
                <a:latin typeface="Segoe" pitchFamily="34" charset="0"/>
              </a:rPr>
              <a:t>Client</a:t>
            </a:r>
          </a:p>
        </p:txBody>
      </p:sp>
      <p:sp>
        <p:nvSpPr>
          <p:cNvPr id="320665" name="Rectangle 153"/>
          <p:cNvSpPr>
            <a:spLocks noChangeArrowheads="1"/>
          </p:cNvSpPr>
          <p:nvPr/>
        </p:nvSpPr>
        <p:spPr bwMode="grayWhite">
          <a:xfrm>
            <a:off x="1611283" y="1985879"/>
            <a:ext cx="609600"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LLTD</a:t>
            </a:r>
          </a:p>
          <a:p>
            <a:pPr algn="ctr" defTabSz="1096876"/>
            <a:r>
              <a:rPr lang="en-US" sz="1400" dirty="0">
                <a:solidFill>
                  <a:schemeClr val="bg2"/>
                </a:solidFill>
                <a:latin typeface="Segoe" pitchFamily="34" charset="0"/>
              </a:rPr>
              <a:t>Client</a:t>
            </a:r>
          </a:p>
        </p:txBody>
      </p:sp>
      <p:sp>
        <p:nvSpPr>
          <p:cNvPr id="320666" name="Rectangle 154"/>
          <p:cNvSpPr>
            <a:spLocks noChangeArrowheads="1"/>
          </p:cNvSpPr>
          <p:nvPr/>
        </p:nvSpPr>
        <p:spPr bwMode="grayWhite">
          <a:xfrm>
            <a:off x="8168293" y="1576303"/>
            <a:ext cx="1198246" cy="67246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Session</a:t>
            </a:r>
          </a:p>
          <a:p>
            <a:pPr algn="ctr" defTabSz="1096876"/>
            <a:r>
              <a:rPr lang="en-US" sz="1400" dirty="0">
                <a:solidFill>
                  <a:schemeClr val="bg2"/>
                </a:solidFill>
                <a:latin typeface="Segoe" pitchFamily="34" charset="0"/>
              </a:rPr>
              <a:t>Manager</a:t>
            </a:r>
          </a:p>
        </p:txBody>
      </p:sp>
      <p:sp>
        <p:nvSpPr>
          <p:cNvPr id="320667" name="Rectangle 155"/>
          <p:cNvSpPr>
            <a:spLocks noChangeArrowheads="1"/>
          </p:cNvSpPr>
          <p:nvPr/>
        </p:nvSpPr>
        <p:spPr bwMode="grayWhite">
          <a:xfrm>
            <a:off x="6878610" y="1989689"/>
            <a:ext cx="1198244"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MSTA</a:t>
            </a:r>
          </a:p>
          <a:p>
            <a:pPr algn="ctr" defTabSz="1096876"/>
            <a:r>
              <a:rPr lang="en-US" sz="1400" dirty="0">
                <a:solidFill>
                  <a:schemeClr val="bg2"/>
                </a:solidFill>
                <a:latin typeface="Segoe" pitchFamily="34" charset="0"/>
              </a:rPr>
              <a:t>Service</a:t>
            </a:r>
          </a:p>
        </p:txBody>
      </p:sp>
      <p:sp>
        <p:nvSpPr>
          <p:cNvPr id="320668" name="Rectangle 156"/>
          <p:cNvSpPr>
            <a:spLocks noChangeArrowheads="1"/>
          </p:cNvSpPr>
          <p:nvPr/>
        </p:nvSpPr>
        <p:spPr bwMode="grayWhite">
          <a:xfrm>
            <a:off x="8175913" y="2376403"/>
            <a:ext cx="1198246" cy="67246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MSRX</a:t>
            </a:r>
          </a:p>
          <a:p>
            <a:pPr algn="ctr" defTabSz="1096876"/>
            <a:r>
              <a:rPr lang="en-US" sz="1400" dirty="0">
                <a:solidFill>
                  <a:schemeClr val="bg2"/>
                </a:solidFill>
                <a:latin typeface="Segoe" pitchFamily="34" charset="0"/>
              </a:rPr>
              <a:t>Service</a:t>
            </a:r>
          </a:p>
        </p:txBody>
      </p:sp>
      <p:sp>
        <p:nvSpPr>
          <p:cNvPr id="320669" name="Rectangle 157"/>
          <p:cNvSpPr>
            <a:spLocks noChangeArrowheads="1"/>
          </p:cNvSpPr>
          <p:nvPr/>
        </p:nvSpPr>
        <p:spPr bwMode="grayWhite">
          <a:xfrm>
            <a:off x="2310419" y="1983974"/>
            <a:ext cx="607694"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NPT</a:t>
            </a:r>
          </a:p>
          <a:p>
            <a:pPr algn="ctr" defTabSz="1096876"/>
            <a:r>
              <a:rPr lang="en-US" sz="1400" dirty="0">
                <a:solidFill>
                  <a:schemeClr val="bg2"/>
                </a:solidFill>
                <a:latin typeface="Segoe" pitchFamily="34" charset="0"/>
              </a:rPr>
              <a:t>Sink</a:t>
            </a:r>
          </a:p>
        </p:txBody>
      </p:sp>
      <p:sp>
        <p:nvSpPr>
          <p:cNvPr id="320670" name="Rectangle 158"/>
          <p:cNvSpPr>
            <a:spLocks noChangeArrowheads="1"/>
          </p:cNvSpPr>
          <p:nvPr/>
        </p:nvSpPr>
        <p:spPr bwMode="grayWhite">
          <a:xfrm>
            <a:off x="1615093" y="1578209"/>
            <a:ext cx="6461760" cy="2971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MCX Client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9" presetClass="emph" presetSubtype="0" grpId="0" nodeType="withEffect">
                                  <p:stCondLst>
                                    <p:cond delay="0"/>
                                  </p:stCondLst>
                                  <p:childTnLst>
                                    <p:set>
                                      <p:cBhvr rctx="PPT">
                                        <p:cTn id="9" dur="indefinite"/>
                                        <p:tgtEl>
                                          <p:spTgt spid="320664"/>
                                        </p:tgtEl>
                                        <p:attrNameLst>
                                          <p:attrName>style.opacity</p:attrName>
                                        </p:attrNameLst>
                                      </p:cBhvr>
                                      <p:to>
                                        <p:strVal val="0.25"/>
                                      </p:to>
                                    </p:set>
                                    <p:animEffect filter="image" prLst="opacity: 0.25">
                                      <p:cBhvr rctx="IE">
                                        <p:cTn id="10" dur="indefinite"/>
                                        <p:tgtEl>
                                          <p:spTgt spid="320664"/>
                                        </p:tgtEl>
                                      </p:cBhvr>
                                    </p:animEffect>
                                  </p:childTnLst>
                                </p:cTn>
                              </p:par>
                              <p:par>
                                <p:cTn id="11" presetID="9" presetClass="emph" presetSubtype="0" grpId="0" nodeType="withEffect">
                                  <p:stCondLst>
                                    <p:cond delay="0"/>
                                  </p:stCondLst>
                                  <p:childTnLst>
                                    <p:set>
                                      <p:cBhvr rctx="PPT">
                                        <p:cTn id="12" dur="indefinite"/>
                                        <p:tgtEl>
                                          <p:spTgt spid="320667"/>
                                        </p:tgtEl>
                                        <p:attrNameLst>
                                          <p:attrName>style.opacity</p:attrName>
                                        </p:attrNameLst>
                                      </p:cBhvr>
                                      <p:to>
                                        <p:strVal val="0.25"/>
                                      </p:to>
                                    </p:set>
                                    <p:animEffect filter="image" prLst="opacity: 0.25">
                                      <p:cBhvr rctx="IE">
                                        <p:cTn id="13" dur="indefinite"/>
                                        <p:tgtEl>
                                          <p:spTgt spid="320667"/>
                                        </p:tgtEl>
                                      </p:cBhvr>
                                    </p:animEffect>
                                  </p:childTnLst>
                                </p:cTn>
                              </p:par>
                              <p:par>
                                <p:cTn id="14" presetID="9" presetClass="emph" presetSubtype="0" grpId="0" nodeType="withEffect">
                                  <p:stCondLst>
                                    <p:cond delay="0"/>
                                  </p:stCondLst>
                                  <p:childTnLst>
                                    <p:set>
                                      <p:cBhvr rctx="PPT">
                                        <p:cTn id="15" dur="indefinite"/>
                                        <p:tgtEl>
                                          <p:spTgt spid="320668"/>
                                        </p:tgtEl>
                                        <p:attrNameLst>
                                          <p:attrName>style.opacity</p:attrName>
                                        </p:attrNameLst>
                                      </p:cBhvr>
                                      <p:to>
                                        <p:strVal val="0.25"/>
                                      </p:to>
                                    </p:set>
                                    <p:animEffect filter="image" prLst="opacity: 0.25">
                                      <p:cBhvr rctx="IE">
                                        <p:cTn id="16" dur="indefinite"/>
                                        <p:tgtEl>
                                          <p:spTgt spid="320668"/>
                                        </p:tgtEl>
                                      </p:cBhvr>
                                    </p:animEffect>
                                  </p:childTnLst>
                                </p:cTn>
                              </p:par>
                              <p:par>
                                <p:cTn id="17" presetID="9" presetClass="emph" presetSubtype="0" grpId="0" nodeType="withEffect">
                                  <p:stCondLst>
                                    <p:cond delay="0"/>
                                  </p:stCondLst>
                                  <p:childTnLst>
                                    <p:set>
                                      <p:cBhvr rctx="PPT">
                                        <p:cTn id="18" dur="indefinite"/>
                                        <p:tgtEl>
                                          <p:spTgt spid="320666"/>
                                        </p:tgtEl>
                                        <p:attrNameLst>
                                          <p:attrName>style.opacity</p:attrName>
                                        </p:attrNameLst>
                                      </p:cBhvr>
                                      <p:to>
                                        <p:strVal val="0.25"/>
                                      </p:to>
                                    </p:set>
                                    <p:animEffect filter="image" prLst="opacity: 0.25">
                                      <p:cBhvr rctx="IE">
                                        <p:cTn id="19" dur="indefinite"/>
                                        <p:tgtEl>
                                          <p:spTgt spid="320666"/>
                                        </p:tgtEl>
                                      </p:cBhvr>
                                    </p:animEffect>
                                  </p:childTnLst>
                                </p:cTn>
                              </p:par>
                              <p:par>
                                <p:cTn id="20" presetID="9" presetClass="emph" presetSubtype="0" grpId="0" nodeType="withEffect">
                                  <p:stCondLst>
                                    <p:cond delay="0"/>
                                  </p:stCondLst>
                                  <p:childTnLst>
                                    <p:set>
                                      <p:cBhvr rctx="PPT">
                                        <p:cTn id="21" dur="indefinite"/>
                                        <p:tgtEl>
                                          <p:spTgt spid="320670"/>
                                        </p:tgtEl>
                                        <p:attrNameLst>
                                          <p:attrName>style.opacity</p:attrName>
                                        </p:attrNameLst>
                                      </p:cBhvr>
                                      <p:to>
                                        <p:strVal val="0.25"/>
                                      </p:to>
                                    </p:set>
                                    <p:animEffect filter="image" prLst="opacity: 0.25">
                                      <p:cBhvr rctx="IE">
                                        <p:cTn id="22" dur="indefinite"/>
                                        <p:tgtEl>
                                          <p:spTgt spid="320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664" grpId="0" animBg="1"/>
      <p:bldP spid="320666" grpId="0" animBg="1"/>
      <p:bldP spid="320667" grpId="0" animBg="1"/>
      <p:bldP spid="320668" grpId="0" animBg="1"/>
      <p:bldP spid="32067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bwMode="auto">
          <a:xfrm>
            <a:off x="960121" y="1703071"/>
            <a:ext cx="9052560" cy="305181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02133" name="Rectangle 53"/>
          <p:cNvSpPr>
            <a:spLocks noGrp="1" noChangeArrowheads="1"/>
          </p:cNvSpPr>
          <p:nvPr>
            <p:ph type="title"/>
          </p:nvPr>
        </p:nvSpPr>
        <p:spPr>
          <a:xfrm>
            <a:off x="459106" y="274320"/>
            <a:ext cx="10513694" cy="731278"/>
          </a:xfrm>
        </p:spPr>
        <p:txBody>
          <a:bodyPr/>
          <a:lstStyle/>
          <a:p>
            <a:r>
              <a:rPr sz="5300" smtClean="0"/>
              <a:t>Platform Independent Components</a:t>
            </a:r>
            <a:endParaRPr sz="5300"/>
          </a:p>
        </p:txBody>
      </p:sp>
      <p:graphicFrame>
        <p:nvGraphicFramePr>
          <p:cNvPr id="302462" name="Group 382"/>
          <p:cNvGraphicFramePr>
            <a:graphicFrameLocks noGrp="1"/>
          </p:cNvGraphicFramePr>
          <p:nvPr>
            <p:ph type="tbl" idx="4294967295"/>
          </p:nvPr>
        </p:nvGraphicFramePr>
        <p:xfrm>
          <a:off x="0" y="4102100"/>
          <a:ext cx="10567034" cy="3630168"/>
        </p:xfrm>
        <a:graphic>
          <a:graphicData uri="http://schemas.openxmlformats.org/drawingml/2006/table">
            <a:tbl>
              <a:tblPr firstRow="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2139314"/>
                <a:gridCol w="2407920"/>
                <a:gridCol w="6019800"/>
              </a:tblGrid>
              <a:tr h="99852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Platform Independent Component</a:t>
                      </a:r>
                      <a:endParaRPr kumimoji="0" lang="en-US" sz="2200" b="0" i="0" u="none" strike="noStrike" cap="none" normalizeH="0" baseline="0" dirty="0" smtClean="0">
                        <a:ln>
                          <a:noFill/>
                        </a:ln>
                        <a:solidFill>
                          <a:schemeClr val="accent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Definition</a:t>
                      </a:r>
                      <a:endParaRPr kumimoji="0" lang="en-US" sz="2200" b="0" i="0" u="none" strike="noStrike" cap="none" normalizeH="0" baseline="0" dirty="0" smtClean="0">
                        <a:ln>
                          <a:noFill/>
                        </a:ln>
                        <a:solidFill>
                          <a:schemeClr val="accent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Function</a:t>
                      </a:r>
                      <a:endParaRPr kumimoji="0" lang="en-US" sz="2200" b="0" i="0" u="none" strike="noStrike" cap="none" normalizeH="0" baseline="0" dirty="0" smtClean="0">
                        <a:ln>
                          <a:noFill/>
                        </a:ln>
                        <a:solidFill>
                          <a:schemeClr val="accent1"/>
                        </a:solidFill>
                        <a:effectLst/>
                        <a:latin typeface="Arial" charset="0"/>
                      </a:endParaRPr>
                    </a:p>
                  </a:txBody>
                  <a:tcPr marL="109728" marR="109728" marT="54864" marB="54864" horzOverflow="overflow"/>
                </a:tc>
              </a:tr>
              <a:tr h="64739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dirty="0" smtClean="0">
                          <a:ln>
                            <a:noFill/>
                          </a:ln>
                          <a:effectLst/>
                        </a:rPr>
                        <a:t>XSP Client</a:t>
                      </a:r>
                      <a:endParaRPr kumimoji="0" lang="en-US" sz="1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smtClean="0">
                          <a:ln>
                            <a:noFill/>
                          </a:ln>
                          <a:effectLst/>
                        </a:rPr>
                        <a:t>Extender Session Protocol</a:t>
                      </a:r>
                      <a:endParaRPr kumimoji="0" lang="en-US" sz="1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34950" marR="0" lvl="0" indent="-234950"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Receives and renders the user interface from the PC</a:t>
                      </a:r>
                    </a:p>
                    <a:p>
                      <a:pPr marL="234950" marR="0" lvl="0" indent="-234950"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Handles remote control input and AV coordination</a:t>
                      </a:r>
                      <a:endParaRPr kumimoji="0" lang="en-US" sz="1700" b="0" i="0" u="none" strike="noStrike" cap="none" normalizeH="0" baseline="0" dirty="0" smtClean="0">
                        <a:ln>
                          <a:noFill/>
                        </a:ln>
                        <a:solidFill>
                          <a:schemeClr val="tx1"/>
                        </a:solidFill>
                        <a:effectLst/>
                        <a:latin typeface="Arial" charset="0"/>
                      </a:endParaRPr>
                    </a:p>
                  </a:txBody>
                  <a:tcPr marL="109728" marR="109728" marT="54864" marB="54864" horzOverflow="overflow"/>
                </a:tc>
              </a:tr>
              <a:tr h="64739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dirty="0" smtClean="0">
                          <a:ln>
                            <a:noFill/>
                          </a:ln>
                          <a:effectLst/>
                        </a:rPr>
                        <a:t>MSTA Service</a:t>
                      </a:r>
                      <a:endParaRPr kumimoji="0" lang="en-US" sz="1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smtClean="0">
                          <a:ln>
                            <a:noFill/>
                          </a:ln>
                          <a:effectLst/>
                        </a:rPr>
                        <a:t>Microsoft Trust Agreement</a:t>
                      </a:r>
                      <a:endParaRPr kumimoji="0" lang="en-US" sz="1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34950" marR="0" lvl="0" indent="-234950"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Bi-directional certificate exchange with the PC</a:t>
                      </a:r>
                    </a:p>
                    <a:p>
                      <a:pPr marL="234950" marR="0" lvl="0" indent="-234950"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Used during initial device setup</a:t>
                      </a:r>
                      <a:endParaRPr kumimoji="0" lang="en-US" sz="1700" b="0" i="0" u="none" strike="noStrike" cap="none" normalizeH="0" baseline="0" dirty="0" smtClean="0">
                        <a:ln>
                          <a:noFill/>
                        </a:ln>
                        <a:solidFill>
                          <a:schemeClr val="tx1"/>
                        </a:solidFill>
                        <a:effectLst/>
                        <a:latin typeface="Arial" charset="0"/>
                      </a:endParaRPr>
                    </a:p>
                  </a:txBody>
                  <a:tcPr marL="109728" marR="109728" marT="54864" marB="54864" horzOverflow="overflow"/>
                </a:tc>
              </a:tr>
              <a:tr h="64739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dirty="0" smtClean="0">
                          <a:ln>
                            <a:noFill/>
                          </a:ln>
                          <a:effectLst/>
                        </a:rPr>
                        <a:t>Session Manager / MSRX Service</a:t>
                      </a:r>
                      <a:endParaRPr kumimoji="0" lang="en-US" sz="1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smtClean="0">
                          <a:ln>
                            <a:noFill/>
                          </a:ln>
                          <a:effectLst/>
                        </a:rPr>
                        <a:t>Microsoft Remoted Experience</a:t>
                      </a:r>
                      <a:endParaRPr kumimoji="0" lang="en-US" sz="1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34950" marR="0" lvl="0" indent="-234950"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Discovery of the Media Center PC </a:t>
                      </a:r>
                    </a:p>
                    <a:p>
                      <a:pPr marL="234950" marR="0" lvl="0" indent="-234950"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Initiation of the Media Center Extender session</a:t>
                      </a:r>
                      <a:endParaRPr kumimoji="0" lang="en-US" sz="1700" b="0" i="0" u="none" strike="noStrike" cap="none" normalizeH="0" baseline="0" dirty="0" smtClean="0">
                        <a:ln>
                          <a:noFill/>
                        </a:ln>
                        <a:solidFill>
                          <a:schemeClr val="tx1"/>
                        </a:solidFill>
                        <a:effectLst/>
                        <a:latin typeface="Arial" charset="0"/>
                      </a:endParaRPr>
                    </a:p>
                  </a:txBody>
                  <a:tcPr marL="109728" marR="109728" marT="54864" marB="54864" horzOverflow="overflow"/>
                </a:tc>
              </a:tr>
              <a:tr h="64739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dirty="0" smtClean="0">
                          <a:ln>
                            <a:noFill/>
                          </a:ln>
                          <a:effectLst/>
                        </a:rPr>
                        <a:t>MCX Client</a:t>
                      </a:r>
                      <a:endParaRPr kumimoji="0" lang="en-US" sz="19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1900" u="none" strike="noStrike" cap="none" normalizeH="0" baseline="0" smtClean="0">
                          <a:ln>
                            <a:noFill/>
                          </a:ln>
                          <a:effectLst/>
                        </a:rPr>
                        <a:t>Media Center Extender client</a:t>
                      </a:r>
                      <a:endParaRPr kumimoji="0" lang="en-US" sz="19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34950" marR="0" lvl="0" indent="-234950"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Interaction between OEM local UI and MCX components </a:t>
                      </a:r>
                    </a:p>
                    <a:p>
                      <a:pPr marL="234950" marR="0" lvl="0" indent="-234950"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1700" u="none" strike="noStrike" cap="none" normalizeH="0" baseline="0" dirty="0" smtClean="0">
                          <a:ln>
                            <a:noFill/>
                          </a:ln>
                          <a:effectLst/>
                        </a:rPr>
                        <a:t>Notification of error situations to OEM local UI</a:t>
                      </a:r>
                      <a:endParaRPr kumimoji="0" lang="en-US" sz="1700" b="0" i="0" u="none" strike="noStrike" cap="none" normalizeH="0" baseline="0" dirty="0" smtClean="0">
                        <a:ln>
                          <a:noFill/>
                        </a:ln>
                        <a:solidFill>
                          <a:schemeClr val="tx1"/>
                        </a:solidFill>
                        <a:effectLst/>
                        <a:latin typeface="Arial" charset="0"/>
                      </a:endParaRPr>
                    </a:p>
                  </a:txBody>
                  <a:tcPr marL="109728" marR="109728" marT="54864" marB="54864" horzOverflow="overflow"/>
                </a:tc>
              </a:tr>
            </a:tbl>
          </a:graphicData>
        </a:graphic>
      </p:graphicFrame>
      <p:grpSp>
        <p:nvGrpSpPr>
          <p:cNvPr id="2" name="Group 346"/>
          <p:cNvGrpSpPr>
            <a:grpSpLocks/>
          </p:cNvGrpSpPr>
          <p:nvPr/>
        </p:nvGrpSpPr>
        <p:grpSpPr bwMode="auto">
          <a:xfrm>
            <a:off x="1583575" y="3249761"/>
            <a:ext cx="7772401" cy="613410"/>
            <a:chOff x="768" y="1362"/>
            <a:chExt cx="4080" cy="322"/>
          </a:xfrm>
        </p:grpSpPr>
        <p:sp>
          <p:nvSpPr>
            <p:cNvPr id="302427" name="Rectangle 347"/>
            <p:cNvSpPr>
              <a:spLocks noChangeArrowheads="1"/>
            </p:cNvSpPr>
            <p:nvPr/>
          </p:nvSpPr>
          <p:spPr bwMode="grayWhite">
            <a:xfrm>
              <a:off x="768" y="1376"/>
              <a:ext cx="4077" cy="308"/>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endParaRPr lang="en-US" sz="1900" dirty="0">
                <a:solidFill>
                  <a:schemeClr val="bg2"/>
                </a:solidFill>
                <a:latin typeface="Segoe" pitchFamily="34" charset="0"/>
              </a:endParaRPr>
            </a:p>
          </p:txBody>
        </p:sp>
        <p:sp>
          <p:nvSpPr>
            <p:cNvPr id="302428" name="Rectangle 348"/>
            <p:cNvSpPr>
              <a:spLocks noChangeArrowheads="1"/>
            </p:cNvSpPr>
            <p:nvPr/>
          </p:nvSpPr>
          <p:spPr bwMode="auto">
            <a:xfrm>
              <a:off x="3860" y="1529"/>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UPnP</a:t>
              </a:r>
            </a:p>
          </p:txBody>
        </p:sp>
        <p:sp>
          <p:nvSpPr>
            <p:cNvPr id="302429" name="Rectangle 349"/>
            <p:cNvSpPr>
              <a:spLocks noChangeArrowheads="1"/>
            </p:cNvSpPr>
            <p:nvPr/>
          </p:nvSpPr>
          <p:spPr bwMode="auto">
            <a:xfrm>
              <a:off x="4371" y="1529"/>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TLS</a:t>
              </a:r>
            </a:p>
          </p:txBody>
        </p:sp>
        <p:sp>
          <p:nvSpPr>
            <p:cNvPr id="302430" name="Rectangle 350"/>
            <p:cNvSpPr>
              <a:spLocks noChangeArrowheads="1"/>
            </p:cNvSpPr>
            <p:nvPr/>
          </p:nvSpPr>
          <p:spPr bwMode="auto">
            <a:xfrm>
              <a:off x="807" y="1530"/>
              <a:ext cx="423"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Graphics</a:t>
              </a:r>
            </a:p>
          </p:txBody>
        </p:sp>
        <p:sp>
          <p:nvSpPr>
            <p:cNvPr id="302431" name="Rectangle 351"/>
            <p:cNvSpPr>
              <a:spLocks noChangeArrowheads="1"/>
            </p:cNvSpPr>
            <p:nvPr/>
          </p:nvSpPr>
          <p:spPr bwMode="auto">
            <a:xfrm>
              <a:off x="131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AV Render</a:t>
              </a:r>
            </a:p>
          </p:txBody>
        </p:sp>
        <p:sp>
          <p:nvSpPr>
            <p:cNvPr id="302432" name="Rectangle 352"/>
            <p:cNvSpPr>
              <a:spLocks noChangeArrowheads="1"/>
            </p:cNvSpPr>
            <p:nvPr/>
          </p:nvSpPr>
          <p:spPr bwMode="auto">
            <a:xfrm>
              <a:off x="182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Sockets</a:t>
              </a:r>
            </a:p>
          </p:txBody>
        </p:sp>
        <p:sp>
          <p:nvSpPr>
            <p:cNvPr id="302433" name="Rectangle 353"/>
            <p:cNvSpPr>
              <a:spLocks noChangeArrowheads="1"/>
            </p:cNvSpPr>
            <p:nvPr/>
          </p:nvSpPr>
          <p:spPr bwMode="auto">
            <a:xfrm>
              <a:off x="233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Input</a:t>
              </a:r>
            </a:p>
          </p:txBody>
        </p:sp>
        <p:sp>
          <p:nvSpPr>
            <p:cNvPr id="302434" name="Rectangle 354"/>
            <p:cNvSpPr>
              <a:spLocks noChangeArrowheads="1"/>
            </p:cNvSpPr>
            <p:nvPr/>
          </p:nvSpPr>
          <p:spPr bwMode="auto">
            <a:xfrm>
              <a:off x="284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Executive</a:t>
              </a:r>
            </a:p>
          </p:txBody>
        </p:sp>
        <p:sp>
          <p:nvSpPr>
            <p:cNvPr id="302435" name="Rectangle 355"/>
            <p:cNvSpPr>
              <a:spLocks noChangeArrowheads="1"/>
            </p:cNvSpPr>
            <p:nvPr/>
          </p:nvSpPr>
          <p:spPr bwMode="auto">
            <a:xfrm>
              <a:off x="3350" y="1530"/>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400" dirty="0">
                  <a:solidFill>
                    <a:srgbClr val="000000"/>
                  </a:solidFill>
                  <a:latin typeface="Segoe" pitchFamily="34" charset="0"/>
                </a:rPr>
                <a:t>Security</a:t>
              </a:r>
            </a:p>
          </p:txBody>
        </p:sp>
        <p:sp>
          <p:nvSpPr>
            <p:cNvPr id="302436" name="Rectangle 356"/>
            <p:cNvSpPr>
              <a:spLocks noChangeArrowheads="1"/>
            </p:cNvSpPr>
            <p:nvPr/>
          </p:nvSpPr>
          <p:spPr bwMode="auto">
            <a:xfrm>
              <a:off x="768" y="1362"/>
              <a:ext cx="4080" cy="178"/>
            </a:xfrm>
            <a:prstGeom prst="rect">
              <a:avLst/>
            </a:prstGeom>
            <a:noFill/>
            <a:ln w="12700">
              <a:noFill/>
              <a:miter lim="800000"/>
              <a:headEnd/>
              <a:tailEnd/>
            </a:ln>
            <a:effectLst/>
          </p:spPr>
          <p:txBody>
            <a:bodyPr wrap="square">
              <a:spAutoFit/>
            </a:bodyPr>
            <a:lstStyle/>
            <a:p>
              <a:pPr algn="ctr"/>
              <a:r>
                <a:rPr lang="en-US" sz="1600" dirty="0">
                  <a:solidFill>
                    <a:schemeClr val="bg2"/>
                  </a:solidFill>
                </a:rPr>
                <a:t>Platform Abstraction Layer (PAL</a:t>
              </a:r>
              <a:r>
                <a:rPr lang="en-US" sz="1600" dirty="0" smtClean="0">
                  <a:solidFill>
                    <a:schemeClr val="bg2"/>
                  </a:solidFill>
                </a:rPr>
                <a:t>) APIs</a:t>
              </a:r>
              <a:endParaRPr lang="en-US" sz="1600" dirty="0">
                <a:solidFill>
                  <a:schemeClr val="bg2"/>
                </a:solidFill>
              </a:endParaRPr>
            </a:p>
          </p:txBody>
        </p:sp>
      </p:grpSp>
      <p:sp>
        <p:nvSpPr>
          <p:cNvPr id="302437" name="Rectangle 357"/>
          <p:cNvSpPr>
            <a:spLocks noChangeArrowheads="1"/>
          </p:cNvSpPr>
          <p:nvPr/>
        </p:nvSpPr>
        <p:spPr bwMode="grayWhite">
          <a:xfrm>
            <a:off x="2997084" y="2091521"/>
            <a:ext cx="1198246"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WMDRM-ND</a:t>
            </a:r>
          </a:p>
          <a:p>
            <a:pPr algn="ctr" defTabSz="1096876"/>
            <a:r>
              <a:rPr lang="en-US" sz="1400" dirty="0">
                <a:solidFill>
                  <a:schemeClr val="bg2"/>
                </a:solidFill>
                <a:latin typeface="Segoe" pitchFamily="34" charset="0"/>
              </a:rPr>
              <a:t>Receiver</a:t>
            </a:r>
          </a:p>
        </p:txBody>
      </p:sp>
      <p:sp>
        <p:nvSpPr>
          <p:cNvPr id="302438" name="Rectangle 358"/>
          <p:cNvSpPr>
            <a:spLocks noChangeArrowheads="1"/>
          </p:cNvSpPr>
          <p:nvPr/>
        </p:nvSpPr>
        <p:spPr bwMode="grayWhite">
          <a:xfrm>
            <a:off x="4286770" y="2091521"/>
            <a:ext cx="1198244"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RTSP/RTP</a:t>
            </a:r>
          </a:p>
          <a:p>
            <a:pPr algn="ctr" defTabSz="1096876"/>
            <a:r>
              <a:rPr lang="en-US" sz="1400" dirty="0">
                <a:solidFill>
                  <a:schemeClr val="bg2"/>
                </a:solidFill>
                <a:latin typeface="Segoe" pitchFamily="34" charset="0"/>
              </a:rPr>
              <a:t>Client</a:t>
            </a:r>
          </a:p>
        </p:txBody>
      </p:sp>
      <p:sp>
        <p:nvSpPr>
          <p:cNvPr id="302439" name="Rectangle 359"/>
          <p:cNvSpPr>
            <a:spLocks noChangeArrowheads="1"/>
          </p:cNvSpPr>
          <p:nvPr/>
        </p:nvSpPr>
        <p:spPr bwMode="grayWhite">
          <a:xfrm>
            <a:off x="5576454" y="2091521"/>
            <a:ext cx="1198246"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XSP</a:t>
            </a:r>
          </a:p>
          <a:p>
            <a:pPr algn="ctr" defTabSz="1096876"/>
            <a:r>
              <a:rPr lang="en-US" sz="1400" dirty="0">
                <a:solidFill>
                  <a:schemeClr val="bg2"/>
                </a:solidFill>
                <a:latin typeface="Segoe" pitchFamily="34" charset="0"/>
              </a:rPr>
              <a:t>Client</a:t>
            </a:r>
          </a:p>
        </p:txBody>
      </p:sp>
      <p:sp>
        <p:nvSpPr>
          <p:cNvPr id="302440" name="Rectangle 360"/>
          <p:cNvSpPr>
            <a:spLocks noChangeArrowheads="1"/>
          </p:cNvSpPr>
          <p:nvPr/>
        </p:nvSpPr>
        <p:spPr bwMode="grayWhite">
          <a:xfrm>
            <a:off x="1598814" y="2089616"/>
            <a:ext cx="609600"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LLTD</a:t>
            </a:r>
          </a:p>
          <a:p>
            <a:pPr algn="ctr" defTabSz="1096876"/>
            <a:r>
              <a:rPr lang="en-US" sz="1400" dirty="0">
                <a:solidFill>
                  <a:schemeClr val="bg2"/>
                </a:solidFill>
                <a:latin typeface="Segoe" pitchFamily="34" charset="0"/>
              </a:rPr>
              <a:t>Client</a:t>
            </a:r>
          </a:p>
        </p:txBody>
      </p:sp>
      <p:sp>
        <p:nvSpPr>
          <p:cNvPr id="302441" name="Rectangle 361"/>
          <p:cNvSpPr>
            <a:spLocks noChangeArrowheads="1"/>
          </p:cNvSpPr>
          <p:nvPr/>
        </p:nvSpPr>
        <p:spPr bwMode="grayWhite">
          <a:xfrm>
            <a:off x="8155824" y="1680042"/>
            <a:ext cx="1198246" cy="67246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Session</a:t>
            </a:r>
          </a:p>
          <a:p>
            <a:pPr algn="ctr" defTabSz="1096876"/>
            <a:r>
              <a:rPr lang="en-US" sz="1400" dirty="0">
                <a:solidFill>
                  <a:schemeClr val="bg2"/>
                </a:solidFill>
                <a:latin typeface="Segoe" pitchFamily="34" charset="0"/>
              </a:rPr>
              <a:t>Manager</a:t>
            </a:r>
          </a:p>
        </p:txBody>
      </p:sp>
      <p:sp>
        <p:nvSpPr>
          <p:cNvPr id="302442" name="Rectangle 362"/>
          <p:cNvSpPr>
            <a:spLocks noChangeArrowheads="1"/>
          </p:cNvSpPr>
          <p:nvPr/>
        </p:nvSpPr>
        <p:spPr bwMode="grayWhite">
          <a:xfrm>
            <a:off x="6866140" y="2093426"/>
            <a:ext cx="1198244"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MSTA</a:t>
            </a:r>
          </a:p>
          <a:p>
            <a:pPr algn="ctr" defTabSz="1096876"/>
            <a:r>
              <a:rPr lang="en-US" sz="1400" dirty="0">
                <a:solidFill>
                  <a:schemeClr val="bg2"/>
                </a:solidFill>
                <a:latin typeface="Segoe" pitchFamily="34" charset="0"/>
              </a:rPr>
              <a:t>Service</a:t>
            </a:r>
          </a:p>
        </p:txBody>
      </p:sp>
      <p:sp>
        <p:nvSpPr>
          <p:cNvPr id="302443" name="Rectangle 363"/>
          <p:cNvSpPr>
            <a:spLocks noChangeArrowheads="1"/>
          </p:cNvSpPr>
          <p:nvPr/>
        </p:nvSpPr>
        <p:spPr bwMode="grayWhite">
          <a:xfrm>
            <a:off x="8163444" y="2480142"/>
            <a:ext cx="1198246" cy="67246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MSRX</a:t>
            </a:r>
          </a:p>
          <a:p>
            <a:pPr algn="ctr" defTabSz="1096876"/>
            <a:r>
              <a:rPr lang="en-US" sz="1400" dirty="0">
                <a:solidFill>
                  <a:schemeClr val="bg2"/>
                </a:solidFill>
                <a:latin typeface="Segoe" pitchFamily="34" charset="0"/>
              </a:rPr>
              <a:t>Service</a:t>
            </a:r>
          </a:p>
        </p:txBody>
      </p:sp>
      <p:sp>
        <p:nvSpPr>
          <p:cNvPr id="302444" name="Rectangle 364"/>
          <p:cNvSpPr>
            <a:spLocks noChangeArrowheads="1"/>
          </p:cNvSpPr>
          <p:nvPr/>
        </p:nvSpPr>
        <p:spPr bwMode="grayWhite">
          <a:xfrm>
            <a:off x="2297950" y="2087711"/>
            <a:ext cx="607694" cy="106299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NPT</a:t>
            </a:r>
          </a:p>
          <a:p>
            <a:pPr algn="ctr" defTabSz="1096876"/>
            <a:r>
              <a:rPr lang="en-US" sz="1400" dirty="0">
                <a:solidFill>
                  <a:schemeClr val="bg2"/>
                </a:solidFill>
                <a:latin typeface="Segoe" pitchFamily="34" charset="0"/>
              </a:rPr>
              <a:t>Sink</a:t>
            </a:r>
          </a:p>
        </p:txBody>
      </p:sp>
      <p:sp>
        <p:nvSpPr>
          <p:cNvPr id="302445" name="Rectangle 365"/>
          <p:cNvSpPr>
            <a:spLocks noChangeArrowheads="1"/>
          </p:cNvSpPr>
          <p:nvPr/>
        </p:nvSpPr>
        <p:spPr bwMode="grayWhite">
          <a:xfrm>
            <a:off x="1602624" y="1681945"/>
            <a:ext cx="6461760" cy="2971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400" dirty="0">
                <a:solidFill>
                  <a:schemeClr val="bg2"/>
                </a:solidFill>
                <a:latin typeface="Segoe" pitchFamily="34" charset="0"/>
              </a:rPr>
              <a:t>MCX Client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9" presetClass="emph" presetSubtype="0" grpId="0" nodeType="withEffect">
                                  <p:stCondLst>
                                    <p:cond delay="0"/>
                                  </p:stCondLst>
                                  <p:childTnLst>
                                    <p:set>
                                      <p:cBhvr rctx="PPT">
                                        <p:cTn id="9" dur="indefinite"/>
                                        <p:tgtEl>
                                          <p:spTgt spid="302440"/>
                                        </p:tgtEl>
                                        <p:attrNameLst>
                                          <p:attrName>style.opacity</p:attrName>
                                        </p:attrNameLst>
                                      </p:cBhvr>
                                      <p:to>
                                        <p:strVal val="0.25"/>
                                      </p:to>
                                    </p:set>
                                    <p:animEffect filter="image" prLst="opacity: 0.25">
                                      <p:cBhvr rctx="IE">
                                        <p:cTn id="10" dur="indefinite"/>
                                        <p:tgtEl>
                                          <p:spTgt spid="302440"/>
                                        </p:tgtEl>
                                      </p:cBhvr>
                                    </p:animEffect>
                                  </p:childTnLst>
                                </p:cTn>
                              </p:par>
                              <p:par>
                                <p:cTn id="11" presetID="9" presetClass="emph" presetSubtype="0" grpId="0" nodeType="withEffect">
                                  <p:stCondLst>
                                    <p:cond delay="0"/>
                                  </p:stCondLst>
                                  <p:childTnLst>
                                    <p:set>
                                      <p:cBhvr rctx="PPT">
                                        <p:cTn id="12" dur="indefinite"/>
                                        <p:tgtEl>
                                          <p:spTgt spid="302444"/>
                                        </p:tgtEl>
                                        <p:attrNameLst>
                                          <p:attrName>style.opacity</p:attrName>
                                        </p:attrNameLst>
                                      </p:cBhvr>
                                      <p:to>
                                        <p:strVal val="0.25"/>
                                      </p:to>
                                    </p:set>
                                    <p:animEffect filter="image" prLst="opacity: 0.25">
                                      <p:cBhvr rctx="IE">
                                        <p:cTn id="13" dur="indefinite"/>
                                        <p:tgtEl>
                                          <p:spTgt spid="302444"/>
                                        </p:tgtEl>
                                      </p:cBhvr>
                                    </p:animEffect>
                                  </p:childTnLst>
                                </p:cTn>
                              </p:par>
                              <p:par>
                                <p:cTn id="14" presetID="9" presetClass="emph" presetSubtype="0" grpId="0" nodeType="withEffect">
                                  <p:stCondLst>
                                    <p:cond delay="0"/>
                                  </p:stCondLst>
                                  <p:childTnLst>
                                    <p:set>
                                      <p:cBhvr rctx="PPT">
                                        <p:cTn id="15" dur="indefinite"/>
                                        <p:tgtEl>
                                          <p:spTgt spid="302437"/>
                                        </p:tgtEl>
                                        <p:attrNameLst>
                                          <p:attrName>style.opacity</p:attrName>
                                        </p:attrNameLst>
                                      </p:cBhvr>
                                      <p:to>
                                        <p:strVal val="0.25"/>
                                      </p:to>
                                    </p:set>
                                    <p:animEffect filter="image" prLst="opacity: 0.25">
                                      <p:cBhvr rctx="IE">
                                        <p:cTn id="16" dur="indefinite"/>
                                        <p:tgtEl>
                                          <p:spTgt spid="302437"/>
                                        </p:tgtEl>
                                      </p:cBhvr>
                                    </p:animEffect>
                                  </p:childTnLst>
                                </p:cTn>
                              </p:par>
                              <p:par>
                                <p:cTn id="17" presetID="9" presetClass="emph" presetSubtype="0" grpId="0" nodeType="withEffect">
                                  <p:stCondLst>
                                    <p:cond delay="0"/>
                                  </p:stCondLst>
                                  <p:childTnLst>
                                    <p:set>
                                      <p:cBhvr rctx="PPT">
                                        <p:cTn id="18" dur="indefinite"/>
                                        <p:tgtEl>
                                          <p:spTgt spid="302438"/>
                                        </p:tgtEl>
                                        <p:attrNameLst>
                                          <p:attrName>style.opacity</p:attrName>
                                        </p:attrNameLst>
                                      </p:cBhvr>
                                      <p:to>
                                        <p:strVal val="0.25"/>
                                      </p:to>
                                    </p:set>
                                    <p:animEffect filter="image" prLst="opacity: 0.25">
                                      <p:cBhvr rctx="IE">
                                        <p:cTn id="19" dur="indefinite"/>
                                        <p:tgtEl>
                                          <p:spTgt spid="302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437" grpId="0" animBg="1"/>
      <p:bldP spid="302438" grpId="0" animBg="1"/>
      <p:bldP spid="302440" grpId="0" animBg="1"/>
      <p:bldP spid="30244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960121" y="1703071"/>
            <a:ext cx="9052560" cy="305181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06178" name="Rectangle 2"/>
          <p:cNvSpPr>
            <a:spLocks noGrp="1" noChangeArrowheads="1"/>
          </p:cNvSpPr>
          <p:nvPr>
            <p:ph type="title"/>
          </p:nvPr>
        </p:nvSpPr>
        <p:spPr/>
        <p:txBody>
          <a:bodyPr/>
          <a:lstStyle/>
          <a:p>
            <a:r>
              <a:rPr lang="en-US" smtClean="0"/>
              <a:t>PAL Module Itemization</a:t>
            </a:r>
            <a:endParaRPr lang="en-US"/>
          </a:p>
        </p:txBody>
      </p:sp>
      <p:graphicFrame>
        <p:nvGraphicFramePr>
          <p:cNvPr id="306403" name="Group 227"/>
          <p:cNvGraphicFramePr>
            <a:graphicFrameLocks noGrp="1"/>
          </p:cNvGraphicFramePr>
          <p:nvPr>
            <p:ph type="tbl" idx="4294967295"/>
          </p:nvPr>
        </p:nvGraphicFramePr>
        <p:xfrm>
          <a:off x="0" y="4081463"/>
          <a:ext cx="10445115" cy="3493008"/>
        </p:xfrm>
        <a:graphic>
          <a:graphicData uri="http://schemas.openxmlformats.org/drawingml/2006/table">
            <a:tbl>
              <a:tblPr firstRow="1" bandRow="1">
                <a:effectLst>
                  <a:outerShdw blurRad="635000" sx="102000" sy="102000" algn="ctr" rotWithShape="0">
                    <a:prstClr val="black"/>
                  </a:outerShdw>
                  <a:reflection blurRad="6350" stA="52000" endA="300" endPos="35000" dir="5400000" sy="-100000" algn="bl" rotWithShape="0"/>
                </a:effectLst>
                <a:tableStyleId>{073A0DAA-6AF3-43AB-8588-CEC1D06C72B9}</a:tableStyleId>
              </a:tblPr>
              <a:tblGrid>
                <a:gridCol w="1575434"/>
                <a:gridCol w="4389120"/>
                <a:gridCol w="4480561"/>
              </a:tblGrid>
              <a:tr h="438912">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rPr>
                        <a:t>PAL API</a:t>
                      </a:r>
                      <a:endParaRPr kumimoji="0" lang="en-US" sz="2400" b="0" i="0" u="none" strike="noStrike" cap="none" normalizeH="0" baseline="0" dirty="0" smtClean="0">
                        <a:ln>
                          <a:noFill/>
                        </a:ln>
                        <a:solidFill>
                          <a:schemeClr val="accent1"/>
                        </a:solidFill>
                        <a:effectLst/>
                        <a:latin typeface="Arial" charset="0"/>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rPr>
                        <a:t>Abstraction Function</a:t>
                      </a:r>
                      <a:endParaRPr kumimoji="0" lang="en-US" sz="2400" b="0" i="0" u="none" strike="noStrike" cap="none" normalizeH="0" baseline="0" dirty="0" smtClean="0">
                        <a:ln>
                          <a:noFill/>
                        </a:ln>
                        <a:solidFill>
                          <a:schemeClr val="accent1"/>
                        </a:solidFill>
                        <a:effectLst/>
                        <a:latin typeface="Arial" charset="0"/>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rPr>
                        <a:t>Platform Considerations</a:t>
                      </a:r>
                      <a:endParaRPr kumimoji="0" lang="en-US" sz="2400" b="0" i="0" u="none" strike="noStrike" cap="none" normalizeH="0" baseline="0" dirty="0" smtClean="0">
                        <a:ln>
                          <a:noFill/>
                        </a:ln>
                        <a:solidFill>
                          <a:schemeClr val="accent1"/>
                        </a:solidFill>
                        <a:effectLst/>
                        <a:latin typeface="Arial" charset="0"/>
                      </a:endParaRPr>
                    </a:p>
                  </a:txBody>
                  <a:tcPr marL="109728" marR="109728" marT="54864" marB="54864" horzOverflow="overflow"/>
                </a:tc>
              </a:tr>
              <a:tr h="801014">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Graphics</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Rendering of graphics bitmaps including alpha channel</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rPr>
                        <a:t>Accelerated </a:t>
                      </a:r>
                      <a:r>
                        <a:rPr kumimoji="0" lang="en-US" sz="2200" u="none" strike="noStrike" cap="none" normalizeH="0" baseline="0" dirty="0" err="1" smtClean="0">
                          <a:ln>
                            <a:noFill/>
                          </a:ln>
                          <a:effectLst/>
                        </a:rPr>
                        <a:t>BitBlt</a:t>
                      </a:r>
                      <a:endParaRPr kumimoji="0" lang="en-US" sz="2200" u="none" strike="noStrike" cap="none" normalizeH="0" baseline="0" dirty="0" smtClean="0">
                        <a:ln>
                          <a:noFill/>
                        </a:ln>
                        <a:effectLst/>
                      </a:endParaRPr>
                    </a:p>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rPr>
                        <a:t>32bpp (8bpp alpha)</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r>
              <a:tr h="801014">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AV Render</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smtClean="0">
                          <a:ln>
                            <a:noFill/>
                          </a:ln>
                          <a:effectLst/>
                        </a:rPr>
                        <a:t>Rendering of audio and </a:t>
                      </a:r>
                      <a:br>
                        <a:rPr kumimoji="0" lang="en-US" sz="2200" u="none" strike="noStrike" cap="none" normalizeH="0" baseline="0" smtClean="0">
                          <a:ln>
                            <a:noFill/>
                          </a:ln>
                          <a:effectLst/>
                        </a:rPr>
                      </a:br>
                      <a:r>
                        <a:rPr kumimoji="0" lang="en-US" sz="2200" u="none" strike="noStrike" cap="none" normalizeH="0" baseline="0" smtClean="0">
                          <a:ln>
                            <a:noFill/>
                          </a:ln>
                          <a:effectLst/>
                        </a:rPr>
                        <a:t>video samples</a:t>
                      </a:r>
                      <a:endParaRPr kumimoji="0" lang="en-US" sz="22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sym typeface="Wingdings" pitchFamily="2" charset="2"/>
                        </a:rPr>
                        <a:t>Decoder quality</a:t>
                      </a:r>
                    </a:p>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sym typeface="Wingdings" pitchFamily="2" charset="2"/>
                        </a:rPr>
                        <a:t>De-interlacing support</a:t>
                      </a:r>
                      <a:endParaRPr kumimoji="0" lang="en-US" sz="2200" b="0"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Sockets</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smtClean="0">
                          <a:ln>
                            <a:noFill/>
                          </a:ln>
                          <a:effectLst/>
                        </a:rPr>
                        <a:t>Network send and receive </a:t>
                      </a:r>
                      <a:endParaRPr kumimoji="0" lang="en-US" sz="22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rPr>
                        <a:t>Low CPU usage for network operations</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Input</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smtClean="0">
                          <a:ln>
                            <a:noFill/>
                          </a:ln>
                          <a:effectLst/>
                        </a:rPr>
                        <a:t>User input from remote control</a:t>
                      </a:r>
                      <a:endParaRPr kumimoji="0" lang="en-US" sz="22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rPr>
                        <a:t>Necessary buttons on OEM remote control</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r>
            </a:tbl>
          </a:graphicData>
        </a:graphic>
      </p:graphicFrame>
      <p:sp>
        <p:nvSpPr>
          <p:cNvPr id="306404" name="Rectangle 228"/>
          <p:cNvSpPr>
            <a:spLocks noChangeArrowheads="1"/>
          </p:cNvSpPr>
          <p:nvPr/>
        </p:nvSpPr>
        <p:spPr bwMode="auto">
          <a:xfrm>
            <a:off x="1649042" y="2384023"/>
            <a:ext cx="805816"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Graphics</a:t>
            </a:r>
          </a:p>
        </p:txBody>
      </p:sp>
      <p:sp>
        <p:nvSpPr>
          <p:cNvPr id="306405" name="Rectangle 229"/>
          <p:cNvSpPr>
            <a:spLocks noChangeArrowheads="1"/>
          </p:cNvSpPr>
          <p:nvPr/>
        </p:nvSpPr>
        <p:spPr bwMode="auto">
          <a:xfrm>
            <a:off x="2628212"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AV</a:t>
            </a:r>
          </a:p>
          <a:p>
            <a:pPr algn="ctr" defTabSz="1096876"/>
            <a:r>
              <a:rPr lang="en-US" sz="1400" dirty="0">
                <a:solidFill>
                  <a:srgbClr val="FFFFFF"/>
                </a:solidFill>
                <a:effectLst>
                  <a:outerShdw blurRad="38100" dist="38100" dir="2700000" algn="tl">
                    <a:srgbClr val="000000">
                      <a:alpha val="43137"/>
                    </a:srgbClr>
                  </a:outerShdw>
                </a:effectLst>
              </a:rPr>
              <a:t>Render</a:t>
            </a:r>
          </a:p>
        </p:txBody>
      </p:sp>
      <p:sp>
        <p:nvSpPr>
          <p:cNvPr id="306406" name="Rectangle 230"/>
          <p:cNvSpPr>
            <a:spLocks noChangeArrowheads="1"/>
          </p:cNvSpPr>
          <p:nvPr/>
        </p:nvSpPr>
        <p:spPr bwMode="auto">
          <a:xfrm>
            <a:off x="3594047"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Sockets</a:t>
            </a:r>
          </a:p>
        </p:txBody>
      </p:sp>
      <p:sp>
        <p:nvSpPr>
          <p:cNvPr id="306407" name="Rectangle 231"/>
          <p:cNvSpPr>
            <a:spLocks noChangeArrowheads="1"/>
          </p:cNvSpPr>
          <p:nvPr/>
        </p:nvSpPr>
        <p:spPr bwMode="auto">
          <a:xfrm>
            <a:off x="4578932"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Input</a:t>
            </a:r>
          </a:p>
        </p:txBody>
      </p:sp>
      <p:sp>
        <p:nvSpPr>
          <p:cNvPr id="306408" name="Rectangle 232"/>
          <p:cNvSpPr>
            <a:spLocks noChangeArrowheads="1"/>
          </p:cNvSpPr>
          <p:nvPr/>
        </p:nvSpPr>
        <p:spPr bwMode="auto">
          <a:xfrm>
            <a:off x="5552387"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Executive</a:t>
            </a:r>
          </a:p>
        </p:txBody>
      </p:sp>
      <p:sp>
        <p:nvSpPr>
          <p:cNvPr id="306409" name="Rectangle 233"/>
          <p:cNvSpPr>
            <a:spLocks noChangeArrowheads="1"/>
          </p:cNvSpPr>
          <p:nvPr/>
        </p:nvSpPr>
        <p:spPr bwMode="auto">
          <a:xfrm>
            <a:off x="6527747"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Security</a:t>
            </a:r>
          </a:p>
        </p:txBody>
      </p:sp>
      <p:sp>
        <p:nvSpPr>
          <p:cNvPr id="306410" name="Rectangle 234"/>
          <p:cNvSpPr>
            <a:spLocks noChangeArrowheads="1"/>
          </p:cNvSpPr>
          <p:nvPr/>
        </p:nvSpPr>
        <p:spPr bwMode="auto">
          <a:xfrm>
            <a:off x="7493582" y="2385928"/>
            <a:ext cx="819150" cy="53911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UPnP</a:t>
            </a:r>
          </a:p>
        </p:txBody>
      </p:sp>
      <p:sp>
        <p:nvSpPr>
          <p:cNvPr id="306411" name="Rectangle 235"/>
          <p:cNvSpPr>
            <a:spLocks noChangeArrowheads="1"/>
          </p:cNvSpPr>
          <p:nvPr/>
        </p:nvSpPr>
        <p:spPr bwMode="auto">
          <a:xfrm>
            <a:off x="8465132" y="2385928"/>
            <a:ext cx="819150" cy="54102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TLS</a:t>
            </a:r>
          </a:p>
        </p:txBody>
      </p:sp>
      <p:sp>
        <p:nvSpPr>
          <p:cNvPr id="306412" name="Rectangle 236"/>
          <p:cNvSpPr>
            <a:spLocks noChangeArrowheads="1"/>
          </p:cNvSpPr>
          <p:nvPr/>
        </p:nvSpPr>
        <p:spPr bwMode="grayWhite">
          <a:xfrm>
            <a:off x="1589988" y="1671552"/>
            <a:ext cx="7766684" cy="586740"/>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endParaRPr lang="en-US" sz="1900" dirty="0">
              <a:solidFill>
                <a:schemeClr val="bg2"/>
              </a:solidFill>
              <a:latin typeface="Segoe" pitchFamily="34" charset="0"/>
            </a:endParaRPr>
          </a:p>
        </p:txBody>
      </p:sp>
      <p:sp>
        <p:nvSpPr>
          <p:cNvPr id="306413" name="Rectangle 237"/>
          <p:cNvSpPr>
            <a:spLocks noChangeArrowheads="1"/>
          </p:cNvSpPr>
          <p:nvPr/>
        </p:nvSpPr>
        <p:spPr bwMode="auto">
          <a:xfrm>
            <a:off x="7480247" y="1963018"/>
            <a:ext cx="819150" cy="23050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UPnP</a:t>
            </a:r>
          </a:p>
        </p:txBody>
      </p:sp>
      <p:sp>
        <p:nvSpPr>
          <p:cNvPr id="306414" name="Rectangle 238"/>
          <p:cNvSpPr>
            <a:spLocks noChangeArrowheads="1"/>
          </p:cNvSpPr>
          <p:nvPr/>
        </p:nvSpPr>
        <p:spPr bwMode="auto">
          <a:xfrm>
            <a:off x="8453702" y="1963018"/>
            <a:ext cx="819150" cy="23050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TLS</a:t>
            </a:r>
          </a:p>
        </p:txBody>
      </p:sp>
      <p:sp>
        <p:nvSpPr>
          <p:cNvPr id="306415" name="Rectangle 239"/>
          <p:cNvSpPr>
            <a:spLocks noChangeArrowheads="1"/>
          </p:cNvSpPr>
          <p:nvPr/>
        </p:nvSpPr>
        <p:spPr bwMode="auto">
          <a:xfrm>
            <a:off x="1664282" y="1964922"/>
            <a:ext cx="805816"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Graphics</a:t>
            </a:r>
          </a:p>
        </p:txBody>
      </p:sp>
      <p:sp>
        <p:nvSpPr>
          <p:cNvPr id="306416" name="Rectangle 240"/>
          <p:cNvSpPr>
            <a:spLocks noChangeArrowheads="1"/>
          </p:cNvSpPr>
          <p:nvPr/>
        </p:nvSpPr>
        <p:spPr bwMode="auto">
          <a:xfrm>
            <a:off x="262249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AV Render</a:t>
            </a:r>
          </a:p>
        </p:txBody>
      </p:sp>
      <p:sp>
        <p:nvSpPr>
          <p:cNvPr id="306417" name="Rectangle 241"/>
          <p:cNvSpPr>
            <a:spLocks noChangeArrowheads="1"/>
          </p:cNvSpPr>
          <p:nvPr/>
        </p:nvSpPr>
        <p:spPr bwMode="auto">
          <a:xfrm>
            <a:off x="359404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Sockets</a:t>
            </a:r>
          </a:p>
        </p:txBody>
      </p:sp>
      <p:sp>
        <p:nvSpPr>
          <p:cNvPr id="306418" name="Rectangle 242"/>
          <p:cNvSpPr>
            <a:spLocks noChangeArrowheads="1"/>
          </p:cNvSpPr>
          <p:nvPr/>
        </p:nvSpPr>
        <p:spPr bwMode="auto">
          <a:xfrm>
            <a:off x="456559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Input</a:t>
            </a:r>
          </a:p>
        </p:txBody>
      </p:sp>
      <p:sp>
        <p:nvSpPr>
          <p:cNvPr id="306419" name="Rectangle 243"/>
          <p:cNvSpPr>
            <a:spLocks noChangeArrowheads="1"/>
          </p:cNvSpPr>
          <p:nvPr/>
        </p:nvSpPr>
        <p:spPr bwMode="auto">
          <a:xfrm>
            <a:off x="553714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Executive</a:t>
            </a:r>
          </a:p>
        </p:txBody>
      </p:sp>
      <p:sp>
        <p:nvSpPr>
          <p:cNvPr id="306420" name="Rectangle 244"/>
          <p:cNvSpPr>
            <a:spLocks noChangeArrowheads="1"/>
          </p:cNvSpPr>
          <p:nvPr/>
        </p:nvSpPr>
        <p:spPr bwMode="auto">
          <a:xfrm>
            <a:off x="650869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Security</a:t>
            </a:r>
          </a:p>
        </p:txBody>
      </p:sp>
      <p:sp>
        <p:nvSpPr>
          <p:cNvPr id="306421" name="Rectangle 245"/>
          <p:cNvSpPr>
            <a:spLocks noChangeArrowheads="1"/>
          </p:cNvSpPr>
          <p:nvPr/>
        </p:nvSpPr>
        <p:spPr bwMode="auto">
          <a:xfrm>
            <a:off x="1637611" y="1644883"/>
            <a:ext cx="7680960" cy="357021"/>
          </a:xfrm>
          <a:prstGeom prst="rect">
            <a:avLst/>
          </a:prstGeom>
          <a:noFill/>
          <a:ln w="12700">
            <a:noFill/>
            <a:miter lim="800000"/>
            <a:headEnd/>
            <a:tailEnd/>
          </a:ln>
          <a:effectLst/>
        </p:spPr>
        <p:txBody>
          <a:bodyPr wrap="square" lIns="109728" tIns="54864" rIns="109728" bIns="54864">
            <a:spAutoFit/>
          </a:bodyPr>
          <a:lstStyle/>
          <a:p>
            <a:pPr algn="ctr"/>
            <a:r>
              <a:rPr lang="en-US" sz="1600" dirty="0">
                <a:solidFill>
                  <a:schemeClr val="bg2"/>
                </a:solidFill>
              </a:rPr>
              <a:t>Platform Abstraction Layer (PAL</a:t>
            </a:r>
            <a:r>
              <a:rPr lang="en-US" sz="1600" dirty="0" smtClean="0">
                <a:solidFill>
                  <a:schemeClr val="bg2"/>
                </a:solidFill>
              </a:rPr>
              <a:t>) APIs</a:t>
            </a:r>
            <a:endParaRPr lang="en-US" sz="1600" dirty="0">
              <a:solidFill>
                <a:schemeClr val="bg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06408"/>
                                        </p:tgtEl>
                                        <p:attrNameLst>
                                          <p:attrName>style.opacity</p:attrName>
                                        </p:attrNameLst>
                                      </p:cBhvr>
                                      <p:to>
                                        <p:strVal val="0.25"/>
                                      </p:to>
                                    </p:set>
                                    <p:animEffect filter="image" prLst="opacity: 0.25">
                                      <p:cBhvr rctx="IE">
                                        <p:cTn id="7" dur="indefinite"/>
                                        <p:tgtEl>
                                          <p:spTgt spid="306408"/>
                                        </p:tgtEl>
                                      </p:cBhvr>
                                    </p:animEffect>
                                  </p:childTnLst>
                                </p:cTn>
                              </p:par>
                              <p:par>
                                <p:cTn id="8" presetID="9" presetClass="emph" presetSubtype="0" grpId="0" nodeType="withEffect">
                                  <p:stCondLst>
                                    <p:cond delay="0"/>
                                  </p:stCondLst>
                                  <p:childTnLst>
                                    <p:set>
                                      <p:cBhvr rctx="PPT">
                                        <p:cTn id="9" dur="indefinite"/>
                                        <p:tgtEl>
                                          <p:spTgt spid="306409"/>
                                        </p:tgtEl>
                                        <p:attrNameLst>
                                          <p:attrName>style.opacity</p:attrName>
                                        </p:attrNameLst>
                                      </p:cBhvr>
                                      <p:to>
                                        <p:strVal val="0.25"/>
                                      </p:to>
                                    </p:set>
                                    <p:animEffect filter="image" prLst="opacity: 0.25">
                                      <p:cBhvr rctx="IE">
                                        <p:cTn id="10" dur="indefinite"/>
                                        <p:tgtEl>
                                          <p:spTgt spid="306409"/>
                                        </p:tgtEl>
                                      </p:cBhvr>
                                    </p:animEffect>
                                  </p:childTnLst>
                                </p:cTn>
                              </p:par>
                              <p:par>
                                <p:cTn id="11" presetID="9" presetClass="emph" presetSubtype="0" grpId="0" nodeType="withEffect">
                                  <p:stCondLst>
                                    <p:cond delay="0"/>
                                  </p:stCondLst>
                                  <p:childTnLst>
                                    <p:set>
                                      <p:cBhvr rctx="PPT">
                                        <p:cTn id="12" dur="indefinite"/>
                                        <p:tgtEl>
                                          <p:spTgt spid="306410"/>
                                        </p:tgtEl>
                                        <p:attrNameLst>
                                          <p:attrName>style.opacity</p:attrName>
                                        </p:attrNameLst>
                                      </p:cBhvr>
                                      <p:to>
                                        <p:strVal val="0.25"/>
                                      </p:to>
                                    </p:set>
                                    <p:animEffect filter="image" prLst="opacity: 0.25">
                                      <p:cBhvr rctx="IE">
                                        <p:cTn id="13" dur="indefinite"/>
                                        <p:tgtEl>
                                          <p:spTgt spid="306410"/>
                                        </p:tgtEl>
                                      </p:cBhvr>
                                    </p:animEffect>
                                  </p:childTnLst>
                                </p:cTn>
                              </p:par>
                              <p:par>
                                <p:cTn id="14" presetID="9" presetClass="emph" presetSubtype="0" grpId="0" nodeType="withEffect">
                                  <p:stCondLst>
                                    <p:cond delay="0"/>
                                  </p:stCondLst>
                                  <p:childTnLst>
                                    <p:set>
                                      <p:cBhvr rctx="PPT">
                                        <p:cTn id="15" dur="indefinite"/>
                                        <p:tgtEl>
                                          <p:spTgt spid="306411"/>
                                        </p:tgtEl>
                                        <p:attrNameLst>
                                          <p:attrName>style.opacity</p:attrName>
                                        </p:attrNameLst>
                                      </p:cBhvr>
                                      <p:to>
                                        <p:strVal val="0.25"/>
                                      </p:to>
                                    </p:set>
                                    <p:animEffect filter="image" prLst="opacity: 0.25">
                                      <p:cBhvr rctx="IE">
                                        <p:cTn id="16" dur="indefinite"/>
                                        <p:tgtEl>
                                          <p:spTgt spid="306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408" grpId="0" animBg="1"/>
      <p:bldP spid="306409" grpId="0" animBg="1"/>
      <p:bldP spid="306410" grpId="0" animBg="1"/>
      <p:bldP spid="3064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960121" y="1703071"/>
            <a:ext cx="9052560" cy="305181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18466" name="Rectangle 2"/>
          <p:cNvSpPr>
            <a:spLocks noGrp="1" noChangeArrowheads="1"/>
          </p:cNvSpPr>
          <p:nvPr>
            <p:ph type="title"/>
          </p:nvPr>
        </p:nvSpPr>
        <p:spPr/>
        <p:txBody>
          <a:bodyPr/>
          <a:lstStyle/>
          <a:p>
            <a:r>
              <a:rPr lang="en-US" smtClean="0"/>
              <a:t>PAL Module Itemization </a:t>
            </a:r>
            <a:endParaRPr lang="en-US"/>
          </a:p>
        </p:txBody>
      </p:sp>
      <p:graphicFrame>
        <p:nvGraphicFramePr>
          <p:cNvPr id="318590" name="Group 126"/>
          <p:cNvGraphicFramePr>
            <a:graphicFrameLocks noGrp="1"/>
          </p:cNvGraphicFramePr>
          <p:nvPr>
            <p:ph type="tbl" idx="4294967295"/>
          </p:nvPr>
        </p:nvGraphicFramePr>
        <p:xfrm>
          <a:off x="0" y="4087813"/>
          <a:ext cx="10445114" cy="3090672"/>
        </p:xfrm>
        <a:graphic>
          <a:graphicData uri="http://schemas.openxmlformats.org/drawingml/2006/table">
            <a:tbl>
              <a:tblPr firstRow="1" bandRow="1">
                <a:effectLst>
                  <a:outerShdw blurRad="622300" sx="102000" sy="102000" algn="ctr" rotWithShape="0">
                    <a:prstClr val="black"/>
                  </a:outerShdw>
                  <a:reflection blurRad="6350" stA="52000" endA="300" endPos="35000" dir="5400000" sy="-100000" algn="bl" rotWithShape="0"/>
                </a:effectLst>
                <a:tableStyleId>{073A0DAA-6AF3-43AB-8588-CEC1D06C72B9}</a:tableStyleId>
              </a:tblPr>
              <a:tblGrid>
                <a:gridCol w="1575434"/>
                <a:gridCol w="4389120"/>
                <a:gridCol w="4480560"/>
              </a:tblGrid>
              <a:tr h="438912">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rPr>
                        <a:t>PAL API</a:t>
                      </a:r>
                      <a:endParaRPr kumimoji="0" lang="en-US" sz="2400" b="0" i="0" u="none" strike="noStrike" cap="none" normalizeH="0" baseline="0" dirty="0" smtClean="0">
                        <a:ln>
                          <a:noFill/>
                        </a:ln>
                        <a:solidFill>
                          <a:schemeClr val="accent1"/>
                        </a:solidFill>
                        <a:effectLst/>
                        <a:latin typeface="Arial" charset="0"/>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rPr>
                        <a:t>Abstraction Function</a:t>
                      </a:r>
                      <a:endParaRPr kumimoji="0" lang="en-US" sz="2400" b="0" i="0" u="none" strike="noStrike" cap="none" normalizeH="0" baseline="0" dirty="0" smtClean="0">
                        <a:ln>
                          <a:noFill/>
                        </a:ln>
                        <a:solidFill>
                          <a:schemeClr val="accent1"/>
                        </a:solidFill>
                        <a:effectLst/>
                        <a:latin typeface="Arial" charset="0"/>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rPr>
                        <a:t>Platform Considerations</a:t>
                      </a:r>
                      <a:endParaRPr kumimoji="0" lang="en-US" sz="2400" b="0" i="0" u="none" strike="noStrike" cap="none" normalizeH="0" baseline="0" dirty="0" smtClean="0">
                        <a:ln>
                          <a:noFill/>
                        </a:ln>
                        <a:solidFill>
                          <a:schemeClr val="accent1"/>
                        </a:solidFill>
                        <a:effectLst/>
                        <a:latin typeface="Arial" charset="0"/>
                      </a:endParaRPr>
                    </a:p>
                  </a:txBody>
                  <a:tcPr marL="109728" marR="109728" marT="54864" marB="54864" horzOverflow="overflow"/>
                </a:tc>
              </a:tr>
              <a:tr h="405994">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smtClean="0">
                          <a:ln>
                            <a:noFill/>
                          </a:ln>
                          <a:effectLst/>
                        </a:rPr>
                        <a:t>Executive</a:t>
                      </a:r>
                      <a:endParaRPr kumimoji="0" lang="en-US" sz="2200" b="0"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Operating system execution layer</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sym typeface="Wingdings" pitchFamily="2" charset="2"/>
                        </a:rPr>
                        <a:t>Threading support with priorities</a:t>
                      </a:r>
                      <a:endParaRPr kumimoji="0" lang="en-US" sz="2200" b="0"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r h="801014">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Security</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Certificate management </a:t>
                      </a:r>
                      <a:br>
                        <a:rPr kumimoji="0" lang="en-US" sz="2200" u="none" strike="noStrike" cap="none" normalizeH="0" baseline="0" dirty="0" smtClean="0">
                          <a:ln>
                            <a:noFill/>
                          </a:ln>
                          <a:effectLst/>
                        </a:rPr>
                      </a:br>
                      <a:r>
                        <a:rPr kumimoji="0" lang="en-US" sz="2200" u="none" strike="noStrike" cap="none" normalizeH="0" baseline="0" dirty="0" smtClean="0">
                          <a:ln>
                            <a:noFill/>
                          </a:ln>
                          <a:effectLst/>
                        </a:rPr>
                        <a:t>and data decryption</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sym typeface="Wingdings" pitchFamily="2" charset="2"/>
                        </a:rPr>
                        <a:t>High performance AES</a:t>
                      </a:r>
                    </a:p>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sym typeface="Wingdings" pitchFamily="2" charset="2"/>
                        </a:rPr>
                        <a:t>Secure cert storage</a:t>
                      </a:r>
                      <a:endParaRPr kumimoji="0" lang="en-US" sz="2200" b="0"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UPnP</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Binds MSRX and MSTA services to UPnP implementation</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sym typeface="Wingdings" pitchFamily="2" charset="2"/>
                        </a:rPr>
                        <a:t>DLNA compliance</a:t>
                      </a:r>
                      <a:endParaRPr kumimoji="0" lang="en-US" sz="2200" b="0"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TLS</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rPr>
                        <a:t>Binds XSP to TLS implementation</a:t>
                      </a:r>
                      <a:endParaRPr kumimoji="0" lang="en-US" sz="22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225425" marR="0" lvl="0" indent="-225425" algn="l" defTabSz="914400" rtl="0" eaLnBrk="1" fontAlgn="base" latinLnBrk="0" hangingPunct="1">
                        <a:lnSpc>
                          <a:spcPct val="90000"/>
                        </a:lnSpc>
                        <a:spcBef>
                          <a:spcPct val="30000"/>
                        </a:spcBef>
                        <a:spcAft>
                          <a:spcPct val="0"/>
                        </a:spcAft>
                        <a:buClr>
                          <a:schemeClr val="tx2"/>
                        </a:buClr>
                        <a:buSzPct val="95000"/>
                        <a:buFontTx/>
                        <a:buBlip>
                          <a:blip r:embed="rId3"/>
                        </a:buBlip>
                        <a:tabLst/>
                      </a:pPr>
                      <a:r>
                        <a:rPr kumimoji="0" lang="en-US" sz="2200" u="none" strike="noStrike" cap="none" normalizeH="0" baseline="0" dirty="0" smtClean="0">
                          <a:ln>
                            <a:noFill/>
                          </a:ln>
                          <a:effectLst/>
                          <a:sym typeface="Wingdings" pitchFamily="2" charset="2"/>
                        </a:rPr>
                        <a:t>Low CPU usage </a:t>
                      </a:r>
                      <a:br>
                        <a:rPr kumimoji="0" lang="en-US" sz="2200" u="none" strike="noStrike" cap="none" normalizeH="0" baseline="0" dirty="0" smtClean="0">
                          <a:ln>
                            <a:noFill/>
                          </a:ln>
                          <a:effectLst/>
                          <a:sym typeface="Wingdings" pitchFamily="2" charset="2"/>
                        </a:rPr>
                      </a:br>
                      <a:r>
                        <a:rPr kumimoji="0" lang="en-US" sz="2200" u="none" strike="noStrike" cap="none" normalizeH="0" baseline="0" dirty="0" smtClean="0">
                          <a:ln>
                            <a:noFill/>
                          </a:ln>
                          <a:effectLst/>
                          <a:sym typeface="Wingdings" pitchFamily="2" charset="2"/>
                        </a:rPr>
                        <a:t>for decryption</a:t>
                      </a:r>
                      <a:endParaRPr kumimoji="0" lang="en-US" sz="2200" b="0"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bl>
          </a:graphicData>
        </a:graphic>
      </p:graphicFrame>
      <p:sp>
        <p:nvSpPr>
          <p:cNvPr id="318572" name="Rectangle 108"/>
          <p:cNvSpPr>
            <a:spLocks noChangeArrowheads="1"/>
          </p:cNvSpPr>
          <p:nvPr/>
        </p:nvSpPr>
        <p:spPr bwMode="auto">
          <a:xfrm>
            <a:off x="1622370" y="2384023"/>
            <a:ext cx="805816"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Graphics</a:t>
            </a:r>
          </a:p>
        </p:txBody>
      </p:sp>
      <p:sp>
        <p:nvSpPr>
          <p:cNvPr id="318573" name="Rectangle 109"/>
          <p:cNvSpPr>
            <a:spLocks noChangeArrowheads="1"/>
          </p:cNvSpPr>
          <p:nvPr/>
        </p:nvSpPr>
        <p:spPr bwMode="auto">
          <a:xfrm>
            <a:off x="2601541"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AV</a:t>
            </a:r>
          </a:p>
          <a:p>
            <a:pPr algn="ctr" defTabSz="1096876"/>
            <a:r>
              <a:rPr lang="en-US" sz="1400" dirty="0">
                <a:solidFill>
                  <a:srgbClr val="FFFFFF"/>
                </a:solidFill>
                <a:effectLst>
                  <a:outerShdw blurRad="38100" dist="38100" dir="2700000" algn="tl">
                    <a:srgbClr val="000000">
                      <a:alpha val="43137"/>
                    </a:srgbClr>
                  </a:outerShdw>
                </a:effectLst>
              </a:rPr>
              <a:t>Render</a:t>
            </a:r>
          </a:p>
        </p:txBody>
      </p:sp>
      <p:sp>
        <p:nvSpPr>
          <p:cNvPr id="318574" name="Rectangle 110"/>
          <p:cNvSpPr>
            <a:spLocks noChangeArrowheads="1"/>
          </p:cNvSpPr>
          <p:nvPr/>
        </p:nvSpPr>
        <p:spPr bwMode="auto">
          <a:xfrm>
            <a:off x="3567376"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Sockets</a:t>
            </a:r>
          </a:p>
        </p:txBody>
      </p:sp>
      <p:sp>
        <p:nvSpPr>
          <p:cNvPr id="318575" name="Rectangle 111"/>
          <p:cNvSpPr>
            <a:spLocks noChangeArrowheads="1"/>
          </p:cNvSpPr>
          <p:nvPr/>
        </p:nvSpPr>
        <p:spPr bwMode="auto">
          <a:xfrm>
            <a:off x="4552261"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Input</a:t>
            </a:r>
          </a:p>
        </p:txBody>
      </p:sp>
      <p:sp>
        <p:nvSpPr>
          <p:cNvPr id="318576" name="Rectangle 112"/>
          <p:cNvSpPr>
            <a:spLocks noChangeArrowheads="1"/>
          </p:cNvSpPr>
          <p:nvPr/>
        </p:nvSpPr>
        <p:spPr bwMode="auto">
          <a:xfrm>
            <a:off x="5525716"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Executive</a:t>
            </a:r>
          </a:p>
        </p:txBody>
      </p:sp>
      <p:sp>
        <p:nvSpPr>
          <p:cNvPr id="318577" name="Rectangle 113"/>
          <p:cNvSpPr>
            <a:spLocks noChangeArrowheads="1"/>
          </p:cNvSpPr>
          <p:nvPr/>
        </p:nvSpPr>
        <p:spPr bwMode="auto">
          <a:xfrm>
            <a:off x="6527747" y="2384023"/>
            <a:ext cx="819150" cy="55245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Security</a:t>
            </a:r>
          </a:p>
        </p:txBody>
      </p:sp>
      <p:sp>
        <p:nvSpPr>
          <p:cNvPr id="318578" name="Rectangle 114"/>
          <p:cNvSpPr>
            <a:spLocks noChangeArrowheads="1"/>
          </p:cNvSpPr>
          <p:nvPr/>
        </p:nvSpPr>
        <p:spPr bwMode="auto">
          <a:xfrm>
            <a:off x="7493582" y="2385928"/>
            <a:ext cx="819150" cy="53911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UPnP</a:t>
            </a:r>
          </a:p>
        </p:txBody>
      </p:sp>
      <p:sp>
        <p:nvSpPr>
          <p:cNvPr id="318579" name="Rectangle 115"/>
          <p:cNvSpPr>
            <a:spLocks noChangeArrowheads="1"/>
          </p:cNvSpPr>
          <p:nvPr/>
        </p:nvSpPr>
        <p:spPr bwMode="auto">
          <a:xfrm>
            <a:off x="8465132" y="2385928"/>
            <a:ext cx="819150" cy="54102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TLS</a:t>
            </a:r>
          </a:p>
        </p:txBody>
      </p:sp>
      <p:sp>
        <p:nvSpPr>
          <p:cNvPr id="318580" name="Rectangle 116"/>
          <p:cNvSpPr>
            <a:spLocks noChangeArrowheads="1"/>
          </p:cNvSpPr>
          <p:nvPr/>
        </p:nvSpPr>
        <p:spPr bwMode="grayWhite">
          <a:xfrm>
            <a:off x="1589988" y="1671552"/>
            <a:ext cx="7766684" cy="586740"/>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endParaRPr lang="en-US" sz="1900" dirty="0">
              <a:solidFill>
                <a:schemeClr val="bg2"/>
              </a:solidFill>
              <a:latin typeface="Segoe" pitchFamily="34" charset="0"/>
            </a:endParaRPr>
          </a:p>
        </p:txBody>
      </p:sp>
      <p:sp>
        <p:nvSpPr>
          <p:cNvPr id="318581" name="Rectangle 117"/>
          <p:cNvSpPr>
            <a:spLocks noChangeArrowheads="1"/>
          </p:cNvSpPr>
          <p:nvPr/>
        </p:nvSpPr>
        <p:spPr bwMode="auto">
          <a:xfrm>
            <a:off x="7480247" y="1963018"/>
            <a:ext cx="819150" cy="23050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UPnP</a:t>
            </a:r>
          </a:p>
        </p:txBody>
      </p:sp>
      <p:sp>
        <p:nvSpPr>
          <p:cNvPr id="318582" name="Rectangle 118"/>
          <p:cNvSpPr>
            <a:spLocks noChangeArrowheads="1"/>
          </p:cNvSpPr>
          <p:nvPr/>
        </p:nvSpPr>
        <p:spPr bwMode="auto">
          <a:xfrm>
            <a:off x="8453702" y="1963018"/>
            <a:ext cx="819150" cy="23050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TLS</a:t>
            </a:r>
          </a:p>
        </p:txBody>
      </p:sp>
      <p:sp>
        <p:nvSpPr>
          <p:cNvPr id="318583" name="Rectangle 119"/>
          <p:cNvSpPr>
            <a:spLocks noChangeArrowheads="1"/>
          </p:cNvSpPr>
          <p:nvPr/>
        </p:nvSpPr>
        <p:spPr bwMode="auto">
          <a:xfrm>
            <a:off x="1664282" y="1964922"/>
            <a:ext cx="805816"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Graphics</a:t>
            </a:r>
          </a:p>
        </p:txBody>
      </p:sp>
      <p:sp>
        <p:nvSpPr>
          <p:cNvPr id="318584" name="Rectangle 120"/>
          <p:cNvSpPr>
            <a:spLocks noChangeArrowheads="1"/>
          </p:cNvSpPr>
          <p:nvPr/>
        </p:nvSpPr>
        <p:spPr bwMode="auto">
          <a:xfrm>
            <a:off x="262249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AV Render</a:t>
            </a:r>
          </a:p>
        </p:txBody>
      </p:sp>
      <p:sp>
        <p:nvSpPr>
          <p:cNvPr id="318585" name="Rectangle 121"/>
          <p:cNvSpPr>
            <a:spLocks noChangeArrowheads="1"/>
          </p:cNvSpPr>
          <p:nvPr/>
        </p:nvSpPr>
        <p:spPr bwMode="auto">
          <a:xfrm>
            <a:off x="359404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Sockets</a:t>
            </a:r>
          </a:p>
        </p:txBody>
      </p:sp>
      <p:sp>
        <p:nvSpPr>
          <p:cNvPr id="318586" name="Rectangle 122"/>
          <p:cNvSpPr>
            <a:spLocks noChangeArrowheads="1"/>
          </p:cNvSpPr>
          <p:nvPr/>
        </p:nvSpPr>
        <p:spPr bwMode="auto">
          <a:xfrm>
            <a:off x="456559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Input</a:t>
            </a:r>
          </a:p>
        </p:txBody>
      </p:sp>
      <p:sp>
        <p:nvSpPr>
          <p:cNvPr id="318587" name="Rectangle 123"/>
          <p:cNvSpPr>
            <a:spLocks noChangeArrowheads="1"/>
          </p:cNvSpPr>
          <p:nvPr/>
        </p:nvSpPr>
        <p:spPr bwMode="auto">
          <a:xfrm>
            <a:off x="553714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Executive</a:t>
            </a:r>
          </a:p>
        </p:txBody>
      </p:sp>
      <p:sp>
        <p:nvSpPr>
          <p:cNvPr id="318588" name="Rectangle 124"/>
          <p:cNvSpPr>
            <a:spLocks noChangeArrowheads="1"/>
          </p:cNvSpPr>
          <p:nvPr/>
        </p:nvSpPr>
        <p:spPr bwMode="auto">
          <a:xfrm>
            <a:off x="6508697" y="1964922"/>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000000"/>
                </a:solidFill>
                <a:latin typeface="Segoe" pitchFamily="34" charset="0"/>
              </a:rPr>
              <a:t>Security</a:t>
            </a:r>
          </a:p>
        </p:txBody>
      </p:sp>
      <p:sp>
        <p:nvSpPr>
          <p:cNvPr id="318589" name="Rectangle 125"/>
          <p:cNvSpPr>
            <a:spLocks noChangeArrowheads="1"/>
          </p:cNvSpPr>
          <p:nvPr/>
        </p:nvSpPr>
        <p:spPr bwMode="auto">
          <a:xfrm>
            <a:off x="1637611" y="1644882"/>
            <a:ext cx="7680960" cy="357021"/>
          </a:xfrm>
          <a:prstGeom prst="rect">
            <a:avLst/>
          </a:prstGeom>
          <a:noFill/>
          <a:ln w="12700">
            <a:noFill/>
            <a:miter lim="800000"/>
            <a:headEnd/>
            <a:tailEnd/>
          </a:ln>
          <a:effectLst/>
        </p:spPr>
        <p:txBody>
          <a:bodyPr wrap="square" lIns="109728" tIns="54864" rIns="109728" bIns="54864">
            <a:spAutoFit/>
          </a:bodyPr>
          <a:lstStyle/>
          <a:p>
            <a:pPr algn="ctr"/>
            <a:r>
              <a:rPr lang="en-US" sz="1600" dirty="0">
                <a:solidFill>
                  <a:schemeClr val="bg2"/>
                </a:solidFill>
              </a:rPr>
              <a:t>Platform Abstraction Layer (PAL</a:t>
            </a:r>
            <a:r>
              <a:rPr lang="en-US" sz="1600" dirty="0" smtClean="0">
                <a:solidFill>
                  <a:schemeClr val="bg2"/>
                </a:solidFill>
              </a:rPr>
              <a:t>) APIs</a:t>
            </a:r>
            <a:endParaRPr lang="en-US" sz="1600" dirty="0">
              <a:solidFill>
                <a:schemeClr val="bg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18572"/>
                                        </p:tgtEl>
                                        <p:attrNameLst>
                                          <p:attrName>style.opacity</p:attrName>
                                        </p:attrNameLst>
                                      </p:cBhvr>
                                      <p:to>
                                        <p:strVal val="0.25"/>
                                      </p:to>
                                    </p:set>
                                    <p:animEffect filter="image" prLst="opacity: 0.25">
                                      <p:cBhvr rctx="IE">
                                        <p:cTn id="7" dur="indefinite"/>
                                        <p:tgtEl>
                                          <p:spTgt spid="318572"/>
                                        </p:tgtEl>
                                      </p:cBhvr>
                                    </p:animEffect>
                                  </p:childTnLst>
                                </p:cTn>
                              </p:par>
                              <p:par>
                                <p:cTn id="8" presetID="9" presetClass="emph" presetSubtype="0" grpId="0" nodeType="withEffect">
                                  <p:stCondLst>
                                    <p:cond delay="0"/>
                                  </p:stCondLst>
                                  <p:childTnLst>
                                    <p:set>
                                      <p:cBhvr rctx="PPT">
                                        <p:cTn id="9" dur="indefinite"/>
                                        <p:tgtEl>
                                          <p:spTgt spid="318573"/>
                                        </p:tgtEl>
                                        <p:attrNameLst>
                                          <p:attrName>style.opacity</p:attrName>
                                        </p:attrNameLst>
                                      </p:cBhvr>
                                      <p:to>
                                        <p:strVal val="0.25"/>
                                      </p:to>
                                    </p:set>
                                    <p:animEffect filter="image" prLst="opacity: 0.25">
                                      <p:cBhvr rctx="IE">
                                        <p:cTn id="10" dur="indefinite"/>
                                        <p:tgtEl>
                                          <p:spTgt spid="318573"/>
                                        </p:tgtEl>
                                      </p:cBhvr>
                                    </p:animEffect>
                                  </p:childTnLst>
                                </p:cTn>
                              </p:par>
                              <p:par>
                                <p:cTn id="11" presetID="9" presetClass="emph" presetSubtype="0" grpId="0" nodeType="withEffect">
                                  <p:stCondLst>
                                    <p:cond delay="0"/>
                                  </p:stCondLst>
                                  <p:childTnLst>
                                    <p:set>
                                      <p:cBhvr rctx="PPT">
                                        <p:cTn id="12" dur="indefinite"/>
                                        <p:tgtEl>
                                          <p:spTgt spid="318574"/>
                                        </p:tgtEl>
                                        <p:attrNameLst>
                                          <p:attrName>style.opacity</p:attrName>
                                        </p:attrNameLst>
                                      </p:cBhvr>
                                      <p:to>
                                        <p:strVal val="0.25"/>
                                      </p:to>
                                    </p:set>
                                    <p:animEffect filter="image" prLst="opacity: 0.25">
                                      <p:cBhvr rctx="IE">
                                        <p:cTn id="13" dur="indefinite"/>
                                        <p:tgtEl>
                                          <p:spTgt spid="318574"/>
                                        </p:tgtEl>
                                      </p:cBhvr>
                                    </p:animEffect>
                                  </p:childTnLst>
                                </p:cTn>
                              </p:par>
                              <p:par>
                                <p:cTn id="14" presetID="9" presetClass="emph" presetSubtype="0" grpId="0" nodeType="withEffect">
                                  <p:stCondLst>
                                    <p:cond delay="0"/>
                                  </p:stCondLst>
                                  <p:childTnLst>
                                    <p:set>
                                      <p:cBhvr rctx="PPT">
                                        <p:cTn id="15" dur="indefinite"/>
                                        <p:tgtEl>
                                          <p:spTgt spid="318575"/>
                                        </p:tgtEl>
                                        <p:attrNameLst>
                                          <p:attrName>style.opacity</p:attrName>
                                        </p:attrNameLst>
                                      </p:cBhvr>
                                      <p:to>
                                        <p:strVal val="0.25"/>
                                      </p:to>
                                    </p:set>
                                    <p:animEffect filter="image" prLst="opacity: 0.25">
                                      <p:cBhvr rctx="IE">
                                        <p:cTn id="16" dur="indefinite"/>
                                        <p:tgtEl>
                                          <p:spTgt spid="318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572" grpId="0" animBg="1"/>
      <p:bldP spid="318573" grpId="0" animBg="1"/>
      <p:bldP spid="318574" grpId="0" animBg="1"/>
      <p:bldP spid="31857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Rectangle 48"/>
          <p:cNvSpPr/>
          <p:nvPr/>
        </p:nvSpPr>
        <p:spPr bwMode="auto">
          <a:xfrm>
            <a:off x="137161" y="2560320"/>
            <a:ext cx="10673542" cy="566928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50" name="Rectangle 4"/>
          <p:cNvSpPr>
            <a:spLocks noChangeArrowheads="1"/>
          </p:cNvSpPr>
          <p:nvPr/>
        </p:nvSpPr>
        <p:spPr bwMode="auto">
          <a:xfrm>
            <a:off x="403165" y="5270276"/>
            <a:ext cx="7863840" cy="822960"/>
          </a:xfrm>
          <a:prstGeom prst="rect">
            <a:avLst/>
          </a:prstGeom>
          <a:noFill/>
          <a:ln w="28575" algn="ctr">
            <a:solidFill>
              <a:schemeClr val="tx1"/>
            </a:solidFill>
            <a:prstDash val="sysDot"/>
            <a:miter lim="800000"/>
            <a:headEnd/>
            <a:tailEnd/>
          </a:ln>
          <a:effectLst/>
        </p:spPr>
        <p:txBody>
          <a:bodyPr wrap="none" lIns="109728" tIns="54864" rIns="109728" bIns="54864" anchor="ctr"/>
          <a:lstStyle/>
          <a:p>
            <a:pPr algn="ctr"/>
            <a:endParaRPr lang="en-US" sz="1400" dirty="0">
              <a:solidFill>
                <a:schemeClr val="bg2"/>
              </a:solidFill>
            </a:endParaRPr>
          </a:p>
        </p:txBody>
      </p:sp>
      <p:sp>
        <p:nvSpPr>
          <p:cNvPr id="30" name="Rectangle 4"/>
          <p:cNvSpPr>
            <a:spLocks noChangeArrowheads="1"/>
          </p:cNvSpPr>
          <p:nvPr/>
        </p:nvSpPr>
        <p:spPr bwMode="auto">
          <a:xfrm>
            <a:off x="521276" y="5380766"/>
            <a:ext cx="805816" cy="565784"/>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Graphics</a:t>
            </a:r>
          </a:p>
        </p:txBody>
      </p:sp>
      <p:sp>
        <p:nvSpPr>
          <p:cNvPr id="31" name="Rectangle 5"/>
          <p:cNvSpPr>
            <a:spLocks noChangeArrowheads="1"/>
          </p:cNvSpPr>
          <p:nvPr/>
        </p:nvSpPr>
        <p:spPr bwMode="auto">
          <a:xfrm>
            <a:off x="1500446" y="5380766"/>
            <a:ext cx="819150" cy="565784"/>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AV</a:t>
            </a:r>
          </a:p>
          <a:p>
            <a:pPr algn="ctr" defTabSz="1096876"/>
            <a:r>
              <a:rPr lang="en-US" sz="1400" dirty="0">
                <a:solidFill>
                  <a:srgbClr val="FFFFFF"/>
                </a:solidFill>
                <a:effectLst>
                  <a:outerShdw blurRad="38100" dist="38100" dir="2700000" algn="tl">
                    <a:srgbClr val="000000">
                      <a:alpha val="43137"/>
                    </a:srgbClr>
                  </a:outerShdw>
                </a:effectLst>
              </a:rPr>
              <a:t>Render</a:t>
            </a:r>
          </a:p>
        </p:txBody>
      </p:sp>
      <p:sp>
        <p:nvSpPr>
          <p:cNvPr id="32" name="Rectangle 6"/>
          <p:cNvSpPr>
            <a:spLocks noChangeArrowheads="1"/>
          </p:cNvSpPr>
          <p:nvPr/>
        </p:nvSpPr>
        <p:spPr bwMode="auto">
          <a:xfrm>
            <a:off x="2466281" y="5380766"/>
            <a:ext cx="819150" cy="565784"/>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Sockets</a:t>
            </a:r>
          </a:p>
        </p:txBody>
      </p:sp>
      <p:sp>
        <p:nvSpPr>
          <p:cNvPr id="33" name="Rectangle 7"/>
          <p:cNvSpPr>
            <a:spLocks noChangeArrowheads="1"/>
          </p:cNvSpPr>
          <p:nvPr/>
        </p:nvSpPr>
        <p:spPr bwMode="auto">
          <a:xfrm>
            <a:off x="3451166" y="5380766"/>
            <a:ext cx="819150" cy="565784"/>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Input</a:t>
            </a:r>
          </a:p>
        </p:txBody>
      </p:sp>
      <p:sp>
        <p:nvSpPr>
          <p:cNvPr id="35" name="Rectangle 9"/>
          <p:cNvSpPr>
            <a:spLocks noChangeArrowheads="1"/>
          </p:cNvSpPr>
          <p:nvPr/>
        </p:nvSpPr>
        <p:spPr bwMode="auto">
          <a:xfrm>
            <a:off x="5399981" y="5380766"/>
            <a:ext cx="819150" cy="565784"/>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Security</a:t>
            </a:r>
          </a:p>
        </p:txBody>
      </p:sp>
      <p:sp>
        <p:nvSpPr>
          <p:cNvPr id="36" name="Rectangle 10"/>
          <p:cNvSpPr>
            <a:spLocks noChangeArrowheads="1"/>
          </p:cNvSpPr>
          <p:nvPr/>
        </p:nvSpPr>
        <p:spPr bwMode="auto">
          <a:xfrm>
            <a:off x="6365816" y="5382670"/>
            <a:ext cx="819150" cy="539116"/>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UPnP</a:t>
            </a:r>
          </a:p>
        </p:txBody>
      </p:sp>
      <p:sp>
        <p:nvSpPr>
          <p:cNvPr id="37" name="Rectangle 11"/>
          <p:cNvSpPr>
            <a:spLocks noChangeArrowheads="1"/>
          </p:cNvSpPr>
          <p:nvPr/>
        </p:nvSpPr>
        <p:spPr bwMode="auto">
          <a:xfrm>
            <a:off x="7337366" y="5382670"/>
            <a:ext cx="819150" cy="541020"/>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TLS</a:t>
            </a:r>
          </a:p>
        </p:txBody>
      </p:sp>
      <p:sp>
        <p:nvSpPr>
          <p:cNvPr id="38" name="Rectangle 12"/>
          <p:cNvSpPr>
            <a:spLocks noChangeArrowheads="1"/>
          </p:cNvSpPr>
          <p:nvPr/>
        </p:nvSpPr>
        <p:spPr bwMode="grayWhite">
          <a:xfrm>
            <a:off x="462222" y="4594001"/>
            <a:ext cx="7766684" cy="586740"/>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endParaRPr lang="en-US" sz="1900" dirty="0">
              <a:solidFill>
                <a:schemeClr val="bg2"/>
              </a:solidFill>
              <a:latin typeface="Segoe" pitchFamily="34" charset="0"/>
            </a:endParaRPr>
          </a:p>
        </p:txBody>
      </p:sp>
      <p:sp>
        <p:nvSpPr>
          <p:cNvPr id="39" name="Rectangle 13"/>
          <p:cNvSpPr>
            <a:spLocks noChangeArrowheads="1"/>
          </p:cNvSpPr>
          <p:nvPr/>
        </p:nvSpPr>
        <p:spPr bwMode="auto">
          <a:xfrm>
            <a:off x="6352481" y="4885465"/>
            <a:ext cx="819150" cy="23050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200" dirty="0">
                <a:solidFill>
                  <a:srgbClr val="000000"/>
                </a:solidFill>
                <a:latin typeface="Segoe" pitchFamily="34" charset="0"/>
              </a:rPr>
              <a:t>UPnP</a:t>
            </a:r>
          </a:p>
        </p:txBody>
      </p:sp>
      <p:sp>
        <p:nvSpPr>
          <p:cNvPr id="40" name="Rectangle 14"/>
          <p:cNvSpPr>
            <a:spLocks noChangeArrowheads="1"/>
          </p:cNvSpPr>
          <p:nvPr/>
        </p:nvSpPr>
        <p:spPr bwMode="auto">
          <a:xfrm>
            <a:off x="7325936" y="4885465"/>
            <a:ext cx="819150" cy="23050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200" dirty="0">
                <a:solidFill>
                  <a:srgbClr val="000000"/>
                </a:solidFill>
                <a:latin typeface="Segoe" pitchFamily="34" charset="0"/>
              </a:rPr>
              <a:t>TLS</a:t>
            </a:r>
          </a:p>
        </p:txBody>
      </p:sp>
      <p:sp>
        <p:nvSpPr>
          <p:cNvPr id="41" name="Rectangle 15"/>
          <p:cNvSpPr>
            <a:spLocks noChangeArrowheads="1"/>
          </p:cNvSpPr>
          <p:nvPr/>
        </p:nvSpPr>
        <p:spPr bwMode="auto">
          <a:xfrm>
            <a:off x="536516" y="4887371"/>
            <a:ext cx="805816"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200" dirty="0">
                <a:solidFill>
                  <a:srgbClr val="000000"/>
                </a:solidFill>
                <a:latin typeface="Segoe" pitchFamily="34" charset="0"/>
              </a:rPr>
              <a:t>Graphics</a:t>
            </a:r>
          </a:p>
        </p:txBody>
      </p:sp>
      <p:sp>
        <p:nvSpPr>
          <p:cNvPr id="42" name="Rectangle 16"/>
          <p:cNvSpPr>
            <a:spLocks noChangeArrowheads="1"/>
          </p:cNvSpPr>
          <p:nvPr/>
        </p:nvSpPr>
        <p:spPr bwMode="auto">
          <a:xfrm>
            <a:off x="1494731" y="4887371"/>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200" dirty="0">
                <a:solidFill>
                  <a:srgbClr val="000000"/>
                </a:solidFill>
                <a:latin typeface="Segoe" pitchFamily="34" charset="0"/>
              </a:rPr>
              <a:t>AV Render</a:t>
            </a:r>
          </a:p>
        </p:txBody>
      </p:sp>
      <p:sp>
        <p:nvSpPr>
          <p:cNvPr id="43" name="Rectangle 17"/>
          <p:cNvSpPr>
            <a:spLocks noChangeArrowheads="1"/>
          </p:cNvSpPr>
          <p:nvPr/>
        </p:nvSpPr>
        <p:spPr bwMode="auto">
          <a:xfrm>
            <a:off x="2466281" y="4887371"/>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200" dirty="0">
                <a:solidFill>
                  <a:srgbClr val="000000"/>
                </a:solidFill>
                <a:latin typeface="Segoe" pitchFamily="34" charset="0"/>
              </a:rPr>
              <a:t>Sockets</a:t>
            </a:r>
          </a:p>
        </p:txBody>
      </p:sp>
      <p:sp>
        <p:nvSpPr>
          <p:cNvPr id="44" name="Rectangle 18"/>
          <p:cNvSpPr>
            <a:spLocks noChangeArrowheads="1"/>
          </p:cNvSpPr>
          <p:nvPr/>
        </p:nvSpPr>
        <p:spPr bwMode="auto">
          <a:xfrm>
            <a:off x="3437831" y="4887371"/>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200" dirty="0">
                <a:solidFill>
                  <a:srgbClr val="000000"/>
                </a:solidFill>
                <a:latin typeface="Segoe" pitchFamily="34" charset="0"/>
              </a:rPr>
              <a:t>Input</a:t>
            </a:r>
          </a:p>
        </p:txBody>
      </p:sp>
      <p:sp>
        <p:nvSpPr>
          <p:cNvPr id="46" name="Rectangle 20"/>
          <p:cNvSpPr>
            <a:spLocks noChangeArrowheads="1"/>
          </p:cNvSpPr>
          <p:nvPr/>
        </p:nvSpPr>
        <p:spPr bwMode="auto">
          <a:xfrm>
            <a:off x="5380931" y="4887371"/>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200" dirty="0">
                <a:solidFill>
                  <a:srgbClr val="000000"/>
                </a:solidFill>
                <a:latin typeface="Segoe" pitchFamily="34" charset="0"/>
              </a:rPr>
              <a:t>Security</a:t>
            </a:r>
          </a:p>
        </p:txBody>
      </p:sp>
      <p:sp>
        <p:nvSpPr>
          <p:cNvPr id="47" name="Rectangle 21"/>
          <p:cNvSpPr>
            <a:spLocks noChangeArrowheads="1"/>
          </p:cNvSpPr>
          <p:nvPr/>
        </p:nvSpPr>
        <p:spPr bwMode="auto">
          <a:xfrm>
            <a:off x="494605" y="4567331"/>
            <a:ext cx="7772400" cy="332399"/>
          </a:xfrm>
          <a:prstGeom prst="rect">
            <a:avLst/>
          </a:prstGeom>
          <a:noFill/>
          <a:ln w="12700">
            <a:noFill/>
            <a:miter lim="800000"/>
            <a:headEnd/>
            <a:tailEnd/>
          </a:ln>
          <a:effectLst/>
        </p:spPr>
        <p:txBody>
          <a:bodyPr wrap="square" lIns="109728" tIns="54864" rIns="109728" bIns="54864">
            <a:spAutoFit/>
          </a:bodyPr>
          <a:lstStyle/>
          <a:p>
            <a:pPr algn="ctr"/>
            <a:r>
              <a:rPr lang="en-US" sz="1400" dirty="0">
                <a:solidFill>
                  <a:schemeClr val="bg2"/>
                </a:solidFill>
              </a:rPr>
              <a:t>Platform Abstraction Layer (</a:t>
            </a:r>
            <a:r>
              <a:rPr lang="en-US" sz="1400" dirty="0" smtClean="0">
                <a:solidFill>
                  <a:schemeClr val="bg2"/>
                </a:solidFill>
              </a:rPr>
              <a:t>PAL) APIs</a:t>
            </a:r>
            <a:endParaRPr lang="en-US" sz="1400" dirty="0">
              <a:solidFill>
                <a:schemeClr val="bg2"/>
              </a:solidFill>
            </a:endParaRPr>
          </a:p>
        </p:txBody>
      </p:sp>
      <p:sp>
        <p:nvSpPr>
          <p:cNvPr id="369666" name="Rectangle 2"/>
          <p:cNvSpPr>
            <a:spLocks noGrp="1" noChangeArrowheads="1"/>
          </p:cNvSpPr>
          <p:nvPr>
            <p:ph type="title"/>
          </p:nvPr>
        </p:nvSpPr>
        <p:spPr/>
        <p:txBody>
          <a:bodyPr/>
          <a:lstStyle/>
          <a:p>
            <a:r>
              <a:rPr lang="en-US" smtClean="0"/>
              <a:t>Customizing The PAL</a:t>
            </a:r>
            <a:endParaRPr lang="en-US" dirty="0"/>
          </a:p>
        </p:txBody>
      </p:sp>
      <p:sp>
        <p:nvSpPr>
          <p:cNvPr id="369667" name="Rectangle 3"/>
          <p:cNvSpPr>
            <a:spLocks noGrp="1" noChangeArrowheads="1"/>
          </p:cNvSpPr>
          <p:nvPr>
            <p:ph type="body" idx="1"/>
          </p:nvPr>
        </p:nvSpPr>
        <p:spPr>
          <a:xfrm>
            <a:off x="459106" y="1697357"/>
            <a:ext cx="10056494" cy="1107996"/>
          </a:xfrm>
        </p:spPr>
        <p:txBody>
          <a:bodyPr/>
          <a:lstStyle/>
          <a:p>
            <a:r>
              <a:rPr lang="en-US" dirty="0" smtClean="0"/>
              <a:t>PAL APIs define abstractions </a:t>
            </a:r>
            <a:br>
              <a:rPr lang="en-US" dirty="0" smtClean="0"/>
            </a:br>
            <a:r>
              <a:rPr lang="en-US" dirty="0" smtClean="0"/>
              <a:t>for platform-specific functions</a:t>
            </a:r>
            <a:endParaRPr lang="en-US" dirty="0"/>
          </a:p>
        </p:txBody>
      </p:sp>
      <p:sp>
        <p:nvSpPr>
          <p:cNvPr id="369686" name="AutoShape 22"/>
          <p:cNvSpPr>
            <a:spLocks/>
          </p:cNvSpPr>
          <p:nvPr/>
        </p:nvSpPr>
        <p:spPr bwMode="auto">
          <a:xfrm>
            <a:off x="5777171" y="3268121"/>
            <a:ext cx="4318634" cy="731520"/>
          </a:xfrm>
          <a:prstGeom prst="accentCallout2">
            <a:avLst>
              <a:gd name="adj1" fmla="val 18750"/>
              <a:gd name="adj2" fmla="val -7198"/>
              <a:gd name="adj3" fmla="val 18750"/>
              <a:gd name="adj4" fmla="val -14028"/>
              <a:gd name="adj5" fmla="val 235417"/>
              <a:gd name="adj6" fmla="val -26421"/>
            </a:avLst>
          </a:prstGeom>
          <a:gradFill rotWithShape="1">
            <a:gsLst>
              <a:gs pos="0">
                <a:schemeClr val="folHlink">
                  <a:gamma/>
                  <a:shade val="50980"/>
                  <a:invGamma/>
                </a:schemeClr>
              </a:gs>
              <a:gs pos="50000">
                <a:schemeClr val="folHlink"/>
              </a:gs>
              <a:gs pos="100000">
                <a:schemeClr val="folHlink">
                  <a:gamma/>
                  <a:shade val="50980"/>
                  <a:invGamma/>
                </a:schemeClr>
              </a:gs>
            </a:gsLst>
            <a:lin ang="2700000" scaled="1"/>
          </a:gradFill>
          <a:ln w="28575">
            <a:solidFill>
              <a:schemeClr val="accent2"/>
            </a:solidFill>
            <a:miter lim="800000"/>
            <a:headEnd/>
            <a:tailEnd/>
          </a:ln>
          <a:effectLst>
            <a:glow rad="101600">
              <a:schemeClr val="accent4">
                <a:satMod val="175000"/>
                <a:alpha val="40000"/>
              </a:schemeClr>
            </a:glow>
          </a:effectLst>
        </p:spPr>
        <p:txBody>
          <a:bodyPr lIns="109728" tIns="54864" rIns="109728" bIns="54864" anchor="ctr"/>
          <a:lstStyle/>
          <a:p>
            <a:pPr algn="l"/>
            <a:endParaRPr lang="en-US" sz="1900" dirty="0">
              <a:effectLst>
                <a:outerShdw blurRad="38100" dist="38100" dir="2700000" algn="tl">
                  <a:srgbClr val="000000"/>
                </a:outerShdw>
              </a:effectLst>
            </a:endParaRPr>
          </a:p>
        </p:txBody>
      </p:sp>
      <p:sp>
        <p:nvSpPr>
          <p:cNvPr id="369687" name="AutoShape 23"/>
          <p:cNvSpPr>
            <a:spLocks/>
          </p:cNvSpPr>
          <p:nvPr/>
        </p:nvSpPr>
        <p:spPr bwMode="auto">
          <a:xfrm>
            <a:off x="5108515" y="6401846"/>
            <a:ext cx="5394960" cy="1154430"/>
          </a:xfrm>
          <a:prstGeom prst="accentCallout2">
            <a:avLst>
              <a:gd name="adj1" fmla="val 11880"/>
              <a:gd name="adj2" fmla="val -3728"/>
              <a:gd name="adj3" fmla="val 11880"/>
              <a:gd name="adj4" fmla="val -6144"/>
              <a:gd name="adj5" fmla="val -51157"/>
              <a:gd name="adj6" fmla="val -10736"/>
            </a:avLst>
          </a:prstGeom>
          <a:gradFill rotWithShape="0">
            <a:gsLst>
              <a:gs pos="0">
                <a:schemeClr val="folHlink">
                  <a:gamma/>
                  <a:shade val="56078"/>
                  <a:invGamma/>
                </a:schemeClr>
              </a:gs>
              <a:gs pos="50000">
                <a:schemeClr val="folHlink"/>
              </a:gs>
              <a:gs pos="100000">
                <a:schemeClr val="folHlink">
                  <a:gamma/>
                  <a:shade val="56078"/>
                  <a:invGamma/>
                </a:schemeClr>
              </a:gs>
            </a:gsLst>
            <a:lin ang="2700000" scaled="1"/>
          </a:gradFill>
          <a:ln w="28575">
            <a:solidFill>
              <a:schemeClr val="accent2"/>
            </a:solidFill>
            <a:miter lim="800000"/>
            <a:headEnd/>
            <a:tailEnd/>
          </a:ln>
          <a:effectLst>
            <a:glow rad="101600">
              <a:schemeClr val="accent4">
                <a:satMod val="175000"/>
                <a:alpha val="40000"/>
              </a:schemeClr>
            </a:glow>
          </a:effectLst>
        </p:spPr>
        <p:txBody>
          <a:bodyPr lIns="109728" tIns="54864" rIns="109728" bIns="54864" anchor="ctr"/>
          <a:lstStyle/>
          <a:p>
            <a:pPr algn="l"/>
            <a:r>
              <a:rPr lang="en-US" sz="1900" dirty="0">
                <a:solidFill>
                  <a:schemeClr val="accent1"/>
                </a:solidFill>
                <a:effectLst>
                  <a:outerShdw blurRad="38100" dist="38100" dir="2700000" algn="tl">
                    <a:srgbClr val="000000"/>
                  </a:outerShdw>
                </a:effectLst>
              </a:rPr>
              <a:t>PAK\Platform\&lt;name&gt;\</a:t>
            </a:r>
            <a:r>
              <a:rPr lang="en-US" sz="1900" dirty="0" err="1">
                <a:solidFill>
                  <a:schemeClr val="accent1"/>
                </a:solidFill>
                <a:effectLst>
                  <a:outerShdw blurRad="38100" dist="38100" dir="2700000" algn="tl">
                    <a:srgbClr val="000000"/>
                  </a:outerShdw>
                </a:effectLst>
              </a:rPr>
              <a:t>PALImpl</a:t>
            </a:r>
            <a:r>
              <a:rPr lang="en-US" sz="1900" dirty="0">
                <a:solidFill>
                  <a:schemeClr val="accent1"/>
                </a:solidFill>
                <a:effectLst>
                  <a:outerShdw blurRad="38100" dist="38100" dir="2700000" algn="tl">
                    <a:srgbClr val="000000"/>
                  </a:outerShdw>
                </a:effectLst>
              </a:rPr>
              <a:t>\</a:t>
            </a:r>
            <a:r>
              <a:rPr lang="en-US" sz="1900" dirty="0" err="1">
                <a:solidFill>
                  <a:schemeClr val="accent1"/>
                </a:solidFill>
                <a:effectLst>
                  <a:outerShdw blurRad="38100" dist="38100" dir="2700000" algn="tl">
                    <a:srgbClr val="000000"/>
                  </a:outerShdw>
                </a:effectLst>
              </a:rPr>
              <a:t>Executive.c</a:t>
            </a:r>
            <a:endParaRPr lang="en-US" sz="1900" dirty="0">
              <a:solidFill>
                <a:schemeClr val="accent1"/>
              </a:solidFill>
              <a:effectLst>
                <a:outerShdw blurRad="38100" dist="38100" dir="2700000" algn="tl">
                  <a:srgbClr val="000000"/>
                </a:outerShdw>
              </a:effectLst>
            </a:endParaRPr>
          </a:p>
          <a:p>
            <a:pPr algn="l"/>
            <a:r>
              <a:rPr lang="en-US" sz="1900" dirty="0">
                <a:effectLst>
                  <a:outerShdw blurRad="38100" dist="38100" dir="2700000" algn="tl">
                    <a:srgbClr val="000000"/>
                  </a:outerShdw>
                </a:effectLst>
              </a:rPr>
              <a:t>Implements functions for a specific platform embedded OS</a:t>
            </a:r>
          </a:p>
        </p:txBody>
      </p:sp>
      <p:sp>
        <p:nvSpPr>
          <p:cNvPr id="369688" name="Rectangle 24"/>
          <p:cNvSpPr>
            <a:spLocks noChangeArrowheads="1"/>
          </p:cNvSpPr>
          <p:nvPr/>
        </p:nvSpPr>
        <p:spPr bwMode="auto">
          <a:xfrm>
            <a:off x="8545135" y="4654961"/>
            <a:ext cx="1355628" cy="449354"/>
          </a:xfrm>
          <a:prstGeom prst="rect">
            <a:avLst/>
          </a:prstGeom>
          <a:noFill/>
          <a:ln w="12700">
            <a:noFill/>
            <a:miter lim="800000"/>
            <a:headEnd/>
            <a:tailEnd/>
          </a:ln>
          <a:effectLst/>
        </p:spPr>
        <p:txBody>
          <a:bodyPr wrap="none" lIns="109728" tIns="54864" rIns="109728" bIns="54864">
            <a:spAutoFit/>
          </a:bodyPr>
          <a:lstStyle/>
          <a:p>
            <a:r>
              <a:rPr lang="en-US" dirty="0" smtClean="0">
                <a:solidFill>
                  <a:schemeClr val="accent1"/>
                </a:solidFill>
                <a:effectLst>
                  <a:outerShdw blurRad="38100" dist="38100" dir="2700000" algn="tl">
                    <a:srgbClr val="000000"/>
                  </a:outerShdw>
                </a:effectLst>
              </a:rPr>
              <a:t>PAL  APIs</a:t>
            </a:r>
            <a:endParaRPr lang="en-US" dirty="0">
              <a:solidFill>
                <a:schemeClr val="accent1"/>
              </a:solidFill>
              <a:effectLst>
                <a:outerShdw blurRad="38100" dist="38100" dir="2700000" algn="tl">
                  <a:srgbClr val="000000"/>
                </a:outerShdw>
              </a:effectLst>
            </a:endParaRPr>
          </a:p>
        </p:txBody>
      </p:sp>
      <p:sp>
        <p:nvSpPr>
          <p:cNvPr id="369689" name="Rectangle 25"/>
          <p:cNvSpPr>
            <a:spLocks noChangeArrowheads="1"/>
          </p:cNvSpPr>
          <p:nvPr/>
        </p:nvSpPr>
        <p:spPr bwMode="auto">
          <a:xfrm>
            <a:off x="8529896" y="5467157"/>
            <a:ext cx="674352" cy="449354"/>
          </a:xfrm>
          <a:prstGeom prst="rect">
            <a:avLst/>
          </a:prstGeom>
          <a:noFill/>
          <a:ln w="12700">
            <a:noFill/>
            <a:miter lim="800000"/>
            <a:headEnd/>
            <a:tailEnd/>
          </a:ln>
          <a:effectLst/>
        </p:spPr>
        <p:txBody>
          <a:bodyPr wrap="none" lIns="109728" tIns="54864" rIns="109728" bIns="54864">
            <a:spAutoFit/>
          </a:bodyPr>
          <a:lstStyle/>
          <a:p>
            <a:r>
              <a:rPr lang="en-US" dirty="0" smtClean="0">
                <a:solidFill>
                  <a:schemeClr val="accent1"/>
                </a:solidFill>
                <a:effectLst>
                  <a:outerShdw blurRad="38100" dist="38100" dir="2700000" algn="tl">
                    <a:srgbClr val="000000"/>
                  </a:outerShdw>
                </a:effectLst>
              </a:rPr>
              <a:t>PAL</a:t>
            </a:r>
            <a:endParaRPr lang="en-US" dirty="0">
              <a:solidFill>
                <a:schemeClr val="accent1"/>
              </a:solidFill>
              <a:effectLst>
                <a:outerShdw blurRad="38100" dist="38100" dir="2700000" algn="tl">
                  <a:srgbClr val="000000"/>
                </a:outerShdw>
              </a:effectLst>
            </a:endParaRPr>
          </a:p>
        </p:txBody>
      </p:sp>
      <p:sp>
        <p:nvSpPr>
          <p:cNvPr id="26" name="Rounded Rectangle 25"/>
          <p:cNvSpPr/>
          <p:nvPr/>
        </p:nvSpPr>
        <p:spPr bwMode="auto">
          <a:xfrm>
            <a:off x="5615245" y="3113452"/>
            <a:ext cx="4937760" cy="1059544"/>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r>
              <a:rPr lang="en-US" dirty="0" smtClean="0">
                <a:solidFill>
                  <a:schemeClr val="accent1"/>
                </a:solidFill>
                <a:effectLst>
                  <a:outerShdw blurRad="38100" dist="38100" dir="2700000" algn="tl">
                    <a:srgbClr val="000000">
                      <a:alpha val="43137"/>
                    </a:srgbClr>
                  </a:outerShdw>
                </a:effectLst>
              </a:rPr>
              <a:t>PAK\PAL\</a:t>
            </a:r>
            <a:r>
              <a:rPr lang="en-US" dirty="0" err="1" smtClean="0">
                <a:solidFill>
                  <a:schemeClr val="accent1"/>
                </a:solidFill>
                <a:effectLst>
                  <a:outerShdw blurRad="38100" dist="38100" dir="2700000" algn="tl">
                    <a:srgbClr val="000000">
                      <a:alpha val="43137"/>
                    </a:srgbClr>
                  </a:outerShdw>
                </a:effectLst>
              </a:rPr>
              <a:t>pkExecutive.h</a:t>
            </a:r>
            <a:endParaRPr lang="en-US" dirty="0" smtClean="0">
              <a:solidFill>
                <a:schemeClr val="accent1"/>
              </a:solidFill>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Defines platform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abstraction functions</a:t>
            </a:r>
            <a:endParaRPr lang="en-US" dirty="0">
              <a:effectLst>
                <a:outerShdw blurRad="38100" dist="38100" dir="2700000" algn="tl">
                  <a:srgbClr val="000000">
                    <a:alpha val="43137"/>
                  </a:srgbClr>
                </a:outerShdw>
              </a:effectLst>
            </a:endParaRPr>
          </a:p>
        </p:txBody>
      </p:sp>
      <p:sp>
        <p:nvSpPr>
          <p:cNvPr id="28" name="Rounded Rectangle 27"/>
          <p:cNvSpPr/>
          <p:nvPr/>
        </p:nvSpPr>
        <p:spPr bwMode="auto">
          <a:xfrm>
            <a:off x="5066605" y="6350410"/>
            <a:ext cx="5577840" cy="118872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r>
              <a:rPr lang="en-US" dirty="0" smtClean="0">
                <a:solidFill>
                  <a:schemeClr val="accent1"/>
                </a:solidFill>
                <a:effectLst>
                  <a:outerShdw blurRad="38100" dist="38100" dir="2700000" algn="tl">
                    <a:srgbClr val="000000">
                      <a:alpha val="43137"/>
                    </a:srgbClr>
                  </a:outerShdw>
                </a:effectLst>
              </a:rPr>
              <a:t>PAK\Platform\&lt;name&gt;\</a:t>
            </a:r>
            <a:r>
              <a:rPr lang="en-US" dirty="0" err="1" smtClean="0">
                <a:solidFill>
                  <a:schemeClr val="accent1"/>
                </a:solidFill>
                <a:effectLst>
                  <a:outerShdw blurRad="38100" dist="38100" dir="2700000" algn="tl">
                    <a:srgbClr val="000000">
                      <a:alpha val="43137"/>
                    </a:srgbClr>
                  </a:outerShdw>
                </a:effectLst>
              </a:rPr>
              <a:t>PALImpl</a:t>
            </a:r>
            <a:r>
              <a:rPr lang="en-US" dirty="0" smtClean="0">
                <a:solidFill>
                  <a:schemeClr val="accent1"/>
                </a:solidFill>
                <a:effectLst>
                  <a:outerShdw blurRad="38100" dist="38100" dir="2700000" algn="tl">
                    <a:srgbClr val="000000">
                      <a:alpha val="43137"/>
                    </a:srgbClr>
                  </a:outerShdw>
                </a:effectLst>
              </a:rPr>
              <a:t>\</a:t>
            </a:r>
            <a:r>
              <a:rPr lang="en-US" dirty="0" err="1" smtClean="0">
                <a:solidFill>
                  <a:schemeClr val="accent1"/>
                </a:solidFill>
                <a:effectLst>
                  <a:outerShdw blurRad="38100" dist="38100" dir="2700000" algn="tl">
                    <a:srgbClr val="000000">
                      <a:alpha val="43137"/>
                    </a:srgbClr>
                  </a:outerShdw>
                </a:effectLst>
              </a:rPr>
              <a:t>Executive.c</a:t>
            </a:r>
            <a:endParaRPr lang="en-US" dirty="0" smtClean="0">
              <a:solidFill>
                <a:schemeClr val="accent1"/>
              </a:solidFill>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Implements functions for a specific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platform embedded OS</a:t>
            </a:r>
            <a:endParaRPr lang="en-US" dirty="0">
              <a:effectLst>
                <a:outerShdw blurRad="38100" dist="38100" dir="2700000" algn="tl">
                  <a:srgbClr val="000000">
                    <a:alpha val="43137"/>
                  </a:srgbClr>
                </a:outerShdw>
              </a:effectLst>
            </a:endParaRPr>
          </a:p>
        </p:txBody>
      </p:sp>
      <p:sp>
        <p:nvSpPr>
          <p:cNvPr id="45" name="Rectangle 19"/>
          <p:cNvSpPr>
            <a:spLocks noChangeArrowheads="1"/>
          </p:cNvSpPr>
          <p:nvPr/>
        </p:nvSpPr>
        <p:spPr bwMode="auto">
          <a:xfrm>
            <a:off x="4409381" y="4887371"/>
            <a:ext cx="819150" cy="228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200" dirty="0">
                <a:solidFill>
                  <a:srgbClr val="000000"/>
                </a:solidFill>
                <a:latin typeface="Segoe" pitchFamily="34" charset="0"/>
              </a:rPr>
              <a:t>Executive</a:t>
            </a:r>
          </a:p>
        </p:txBody>
      </p:sp>
      <p:sp>
        <p:nvSpPr>
          <p:cNvPr id="34" name="Rectangle 8"/>
          <p:cNvSpPr>
            <a:spLocks noChangeArrowheads="1"/>
          </p:cNvSpPr>
          <p:nvPr/>
        </p:nvSpPr>
        <p:spPr bwMode="auto">
          <a:xfrm>
            <a:off x="4424621" y="5380766"/>
            <a:ext cx="819150" cy="565784"/>
          </a:xfrm>
          <a:prstGeom prst="rect">
            <a:avLst/>
          </a:prstGeom>
          <a:ln>
            <a:headEnd type="none" w="med" len="med"/>
            <a:tailEnd type="none" w="med" len="med"/>
          </a:ln>
          <a:effectLst>
            <a:glow rad="70000">
              <a:schemeClr val="accent4">
                <a:tint val="30000"/>
                <a:shade val="95000"/>
                <a:satMod val="300000"/>
                <a:alpha val="50000"/>
              </a:schemeClr>
            </a:glow>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Executive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69686"/>
                                        </p:tgtEl>
                                        <p:attrNameLst>
                                          <p:attrName>style.visibility</p:attrName>
                                        </p:attrNameLst>
                                      </p:cBhvr>
                                      <p:to>
                                        <p:strVal val="visible"/>
                                      </p:to>
                                    </p:set>
                                    <p:animEffect transition="in" filter="blinds(horizontal)">
                                      <p:cBhvr>
                                        <p:cTn id="7" dur="500"/>
                                        <p:tgtEl>
                                          <p:spTgt spid="3696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9687"/>
                                        </p:tgtEl>
                                        <p:attrNameLst>
                                          <p:attrName>style.visibility</p:attrName>
                                        </p:attrNameLst>
                                      </p:cBhvr>
                                      <p:to>
                                        <p:strVal val="visible"/>
                                      </p:to>
                                    </p:set>
                                    <p:animEffect transition="in" filter="blinds(horizontal)">
                                      <p:cBhvr>
                                        <p:cTn id="10" dur="500"/>
                                        <p:tgtEl>
                                          <p:spTgt spid="36968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0" nodeType="clickEffect">
                                  <p:stCondLst>
                                    <p:cond delay="0"/>
                                  </p:stCondLst>
                                  <p:childTnLst>
                                    <p:set>
                                      <p:cBhvr rctx="PPT">
                                        <p:cTn id="14" dur="indefinite"/>
                                        <p:tgtEl>
                                          <p:spTgt spid="30"/>
                                        </p:tgtEl>
                                        <p:attrNameLst>
                                          <p:attrName>style.opacity</p:attrName>
                                        </p:attrNameLst>
                                      </p:cBhvr>
                                      <p:to>
                                        <p:strVal val="0.5"/>
                                      </p:to>
                                    </p:set>
                                    <p:animEffect filter="image" prLst="opacity: 0.5">
                                      <p:cBhvr rctx="IE">
                                        <p:cTn id="15" dur="indefinite"/>
                                        <p:tgtEl>
                                          <p:spTgt spid="30"/>
                                        </p:tgtEl>
                                      </p:cBhvr>
                                    </p:animEffect>
                                  </p:childTnLst>
                                </p:cTn>
                              </p:par>
                              <p:par>
                                <p:cTn id="16" presetID="9" presetClass="emph" presetSubtype="0" grpId="0" nodeType="withEffect">
                                  <p:stCondLst>
                                    <p:cond delay="0"/>
                                  </p:stCondLst>
                                  <p:childTnLst>
                                    <p:set>
                                      <p:cBhvr rctx="PPT">
                                        <p:cTn id="17" dur="indefinite"/>
                                        <p:tgtEl>
                                          <p:spTgt spid="31"/>
                                        </p:tgtEl>
                                        <p:attrNameLst>
                                          <p:attrName>style.opacity</p:attrName>
                                        </p:attrNameLst>
                                      </p:cBhvr>
                                      <p:to>
                                        <p:strVal val="0.5"/>
                                      </p:to>
                                    </p:set>
                                    <p:animEffect filter="image" prLst="opacity: 0.5">
                                      <p:cBhvr rctx="IE">
                                        <p:cTn id="18" dur="indefinite"/>
                                        <p:tgtEl>
                                          <p:spTgt spid="31"/>
                                        </p:tgtEl>
                                      </p:cBhvr>
                                    </p:animEffect>
                                  </p:childTnLst>
                                </p:cTn>
                              </p:par>
                              <p:par>
                                <p:cTn id="19" presetID="9" presetClass="emph" presetSubtype="0" grpId="0" nodeType="withEffect">
                                  <p:stCondLst>
                                    <p:cond delay="0"/>
                                  </p:stCondLst>
                                  <p:childTnLst>
                                    <p:set>
                                      <p:cBhvr rctx="PPT">
                                        <p:cTn id="20" dur="indefinite"/>
                                        <p:tgtEl>
                                          <p:spTgt spid="32"/>
                                        </p:tgtEl>
                                        <p:attrNameLst>
                                          <p:attrName>style.opacity</p:attrName>
                                        </p:attrNameLst>
                                      </p:cBhvr>
                                      <p:to>
                                        <p:strVal val="0.5"/>
                                      </p:to>
                                    </p:set>
                                    <p:animEffect filter="image" prLst="opacity: 0.5">
                                      <p:cBhvr rctx="IE">
                                        <p:cTn id="21" dur="indefinite"/>
                                        <p:tgtEl>
                                          <p:spTgt spid="32"/>
                                        </p:tgtEl>
                                      </p:cBhvr>
                                    </p:animEffect>
                                  </p:childTnLst>
                                </p:cTn>
                              </p:par>
                              <p:par>
                                <p:cTn id="22" presetID="9" presetClass="emph" presetSubtype="0" grpId="0" nodeType="withEffect">
                                  <p:stCondLst>
                                    <p:cond delay="0"/>
                                  </p:stCondLst>
                                  <p:childTnLst>
                                    <p:set>
                                      <p:cBhvr rctx="PPT">
                                        <p:cTn id="23" dur="indefinite"/>
                                        <p:tgtEl>
                                          <p:spTgt spid="33"/>
                                        </p:tgtEl>
                                        <p:attrNameLst>
                                          <p:attrName>style.opacity</p:attrName>
                                        </p:attrNameLst>
                                      </p:cBhvr>
                                      <p:to>
                                        <p:strVal val="0.5"/>
                                      </p:to>
                                    </p:set>
                                    <p:animEffect filter="image" prLst="opacity: 0.5">
                                      <p:cBhvr rctx="IE">
                                        <p:cTn id="24" dur="indefinite"/>
                                        <p:tgtEl>
                                          <p:spTgt spid="33"/>
                                        </p:tgtEl>
                                      </p:cBhvr>
                                    </p:animEffect>
                                  </p:childTnLst>
                                </p:cTn>
                              </p:par>
                              <p:par>
                                <p:cTn id="25" presetID="9" presetClass="emph" presetSubtype="0" grpId="0" nodeType="withEffect">
                                  <p:stCondLst>
                                    <p:cond delay="0"/>
                                  </p:stCondLst>
                                  <p:childTnLst>
                                    <p:set>
                                      <p:cBhvr rctx="PPT">
                                        <p:cTn id="26" dur="indefinite"/>
                                        <p:tgtEl>
                                          <p:spTgt spid="34"/>
                                        </p:tgtEl>
                                        <p:attrNameLst>
                                          <p:attrName>style.opacity</p:attrName>
                                        </p:attrNameLst>
                                      </p:cBhvr>
                                      <p:to>
                                        <p:strVal val="0.5"/>
                                      </p:to>
                                    </p:set>
                                    <p:animEffect filter="image" prLst="opacity: 0.5">
                                      <p:cBhvr rctx="IE">
                                        <p:cTn id="27" dur="indefinite"/>
                                        <p:tgtEl>
                                          <p:spTgt spid="34"/>
                                        </p:tgtEl>
                                      </p:cBhvr>
                                    </p:animEffect>
                                  </p:childTnLst>
                                </p:cTn>
                              </p:par>
                              <p:par>
                                <p:cTn id="28" presetID="9" presetClass="emph" presetSubtype="0" grpId="0" nodeType="withEffect">
                                  <p:stCondLst>
                                    <p:cond delay="0"/>
                                  </p:stCondLst>
                                  <p:childTnLst>
                                    <p:set>
                                      <p:cBhvr rctx="PPT">
                                        <p:cTn id="29" dur="indefinite"/>
                                        <p:tgtEl>
                                          <p:spTgt spid="35"/>
                                        </p:tgtEl>
                                        <p:attrNameLst>
                                          <p:attrName>style.opacity</p:attrName>
                                        </p:attrNameLst>
                                      </p:cBhvr>
                                      <p:to>
                                        <p:strVal val="0.5"/>
                                      </p:to>
                                    </p:set>
                                    <p:animEffect filter="image" prLst="opacity: 0.5">
                                      <p:cBhvr rctx="IE">
                                        <p:cTn id="30" dur="indefinite"/>
                                        <p:tgtEl>
                                          <p:spTgt spid="35"/>
                                        </p:tgtEl>
                                      </p:cBhvr>
                                    </p:animEffect>
                                  </p:childTnLst>
                                </p:cTn>
                              </p:par>
                              <p:par>
                                <p:cTn id="31" presetID="9" presetClass="emph" presetSubtype="0" grpId="0" nodeType="withEffect">
                                  <p:stCondLst>
                                    <p:cond delay="0"/>
                                  </p:stCondLst>
                                  <p:childTnLst>
                                    <p:set>
                                      <p:cBhvr rctx="PPT">
                                        <p:cTn id="32" dur="indefinite"/>
                                        <p:tgtEl>
                                          <p:spTgt spid="36"/>
                                        </p:tgtEl>
                                        <p:attrNameLst>
                                          <p:attrName>style.opacity</p:attrName>
                                        </p:attrNameLst>
                                      </p:cBhvr>
                                      <p:to>
                                        <p:strVal val="0.5"/>
                                      </p:to>
                                    </p:set>
                                    <p:animEffect filter="image" prLst="opacity: 0.5">
                                      <p:cBhvr rctx="IE">
                                        <p:cTn id="33" dur="indefinite"/>
                                        <p:tgtEl>
                                          <p:spTgt spid="36"/>
                                        </p:tgtEl>
                                      </p:cBhvr>
                                    </p:animEffect>
                                  </p:childTnLst>
                                </p:cTn>
                              </p:par>
                              <p:par>
                                <p:cTn id="34" presetID="9" presetClass="emph" presetSubtype="0" grpId="0" nodeType="withEffect">
                                  <p:stCondLst>
                                    <p:cond delay="0"/>
                                  </p:stCondLst>
                                  <p:childTnLst>
                                    <p:set>
                                      <p:cBhvr rctx="PPT">
                                        <p:cTn id="35" dur="indefinite"/>
                                        <p:tgtEl>
                                          <p:spTgt spid="37"/>
                                        </p:tgtEl>
                                        <p:attrNameLst>
                                          <p:attrName>style.opacity</p:attrName>
                                        </p:attrNameLst>
                                      </p:cBhvr>
                                      <p:to>
                                        <p:strVal val="0.5"/>
                                      </p:to>
                                    </p:set>
                                    <p:animEffect filter="image" prLst="opacity: 0.5">
                                      <p:cBhvr rctx="IE">
                                        <p:cTn id="36" dur="indefinite"/>
                                        <p:tgtEl>
                                          <p:spTgt spid="37"/>
                                        </p:tgtEl>
                                      </p:cBhvr>
                                    </p:animEffect>
                                  </p:childTnLst>
                                </p:cTn>
                              </p:par>
                              <p:par>
                                <p:cTn id="37" presetID="9" presetClass="emph" presetSubtype="0" grpId="0" nodeType="withEffect">
                                  <p:stCondLst>
                                    <p:cond delay="0"/>
                                  </p:stCondLst>
                                  <p:childTnLst>
                                    <p:set>
                                      <p:cBhvr rctx="PPT">
                                        <p:cTn id="38" dur="indefinite"/>
                                        <p:tgtEl>
                                          <p:spTgt spid="38"/>
                                        </p:tgtEl>
                                        <p:attrNameLst>
                                          <p:attrName>style.opacity</p:attrName>
                                        </p:attrNameLst>
                                      </p:cBhvr>
                                      <p:to>
                                        <p:strVal val="0.5"/>
                                      </p:to>
                                    </p:set>
                                    <p:animEffect filter="image" prLst="opacity: 0.5">
                                      <p:cBhvr rctx="IE">
                                        <p:cTn id="39" dur="indefinite"/>
                                        <p:tgtEl>
                                          <p:spTgt spid="38"/>
                                        </p:tgtEl>
                                      </p:cBhvr>
                                    </p:animEffect>
                                  </p:childTnLst>
                                </p:cTn>
                              </p:par>
                              <p:par>
                                <p:cTn id="40" presetID="9" presetClass="emph" presetSubtype="0" grpId="0" nodeType="withEffect">
                                  <p:stCondLst>
                                    <p:cond delay="0"/>
                                  </p:stCondLst>
                                  <p:childTnLst>
                                    <p:set>
                                      <p:cBhvr rctx="PPT">
                                        <p:cTn id="41" dur="indefinite"/>
                                        <p:tgtEl>
                                          <p:spTgt spid="39"/>
                                        </p:tgtEl>
                                        <p:attrNameLst>
                                          <p:attrName>style.opacity</p:attrName>
                                        </p:attrNameLst>
                                      </p:cBhvr>
                                      <p:to>
                                        <p:strVal val="0.5"/>
                                      </p:to>
                                    </p:set>
                                    <p:animEffect filter="image" prLst="opacity: 0.5">
                                      <p:cBhvr rctx="IE">
                                        <p:cTn id="42" dur="indefinite"/>
                                        <p:tgtEl>
                                          <p:spTgt spid="39"/>
                                        </p:tgtEl>
                                      </p:cBhvr>
                                    </p:animEffect>
                                  </p:childTnLst>
                                </p:cTn>
                              </p:par>
                              <p:par>
                                <p:cTn id="43" presetID="9" presetClass="emph" presetSubtype="0" grpId="0" nodeType="withEffect">
                                  <p:stCondLst>
                                    <p:cond delay="0"/>
                                  </p:stCondLst>
                                  <p:childTnLst>
                                    <p:set>
                                      <p:cBhvr rctx="PPT">
                                        <p:cTn id="44" dur="indefinite"/>
                                        <p:tgtEl>
                                          <p:spTgt spid="40"/>
                                        </p:tgtEl>
                                        <p:attrNameLst>
                                          <p:attrName>style.opacity</p:attrName>
                                        </p:attrNameLst>
                                      </p:cBhvr>
                                      <p:to>
                                        <p:strVal val="0.5"/>
                                      </p:to>
                                    </p:set>
                                    <p:animEffect filter="image" prLst="opacity: 0.5">
                                      <p:cBhvr rctx="IE">
                                        <p:cTn id="45" dur="indefinite"/>
                                        <p:tgtEl>
                                          <p:spTgt spid="40"/>
                                        </p:tgtEl>
                                      </p:cBhvr>
                                    </p:animEffect>
                                  </p:childTnLst>
                                </p:cTn>
                              </p:par>
                              <p:par>
                                <p:cTn id="46" presetID="9" presetClass="emph" presetSubtype="0" grpId="0" nodeType="withEffect">
                                  <p:stCondLst>
                                    <p:cond delay="0"/>
                                  </p:stCondLst>
                                  <p:childTnLst>
                                    <p:set>
                                      <p:cBhvr rctx="PPT">
                                        <p:cTn id="47" dur="indefinite"/>
                                        <p:tgtEl>
                                          <p:spTgt spid="41"/>
                                        </p:tgtEl>
                                        <p:attrNameLst>
                                          <p:attrName>style.opacity</p:attrName>
                                        </p:attrNameLst>
                                      </p:cBhvr>
                                      <p:to>
                                        <p:strVal val="0.5"/>
                                      </p:to>
                                    </p:set>
                                    <p:animEffect filter="image" prLst="opacity: 0.5">
                                      <p:cBhvr rctx="IE">
                                        <p:cTn id="48" dur="indefinite"/>
                                        <p:tgtEl>
                                          <p:spTgt spid="41"/>
                                        </p:tgtEl>
                                      </p:cBhvr>
                                    </p:animEffect>
                                  </p:childTnLst>
                                </p:cTn>
                              </p:par>
                              <p:par>
                                <p:cTn id="49" presetID="9" presetClass="emph" presetSubtype="0" grpId="0" nodeType="withEffect">
                                  <p:stCondLst>
                                    <p:cond delay="0"/>
                                  </p:stCondLst>
                                  <p:childTnLst>
                                    <p:set>
                                      <p:cBhvr rctx="PPT">
                                        <p:cTn id="50" dur="indefinite"/>
                                        <p:tgtEl>
                                          <p:spTgt spid="42"/>
                                        </p:tgtEl>
                                        <p:attrNameLst>
                                          <p:attrName>style.opacity</p:attrName>
                                        </p:attrNameLst>
                                      </p:cBhvr>
                                      <p:to>
                                        <p:strVal val="0.5"/>
                                      </p:to>
                                    </p:set>
                                    <p:animEffect filter="image" prLst="opacity: 0.5">
                                      <p:cBhvr rctx="IE">
                                        <p:cTn id="51" dur="indefinite"/>
                                        <p:tgtEl>
                                          <p:spTgt spid="42"/>
                                        </p:tgtEl>
                                      </p:cBhvr>
                                    </p:animEffect>
                                  </p:childTnLst>
                                </p:cTn>
                              </p:par>
                              <p:par>
                                <p:cTn id="52" presetID="9" presetClass="emph" presetSubtype="0" grpId="0" nodeType="withEffect">
                                  <p:stCondLst>
                                    <p:cond delay="0"/>
                                  </p:stCondLst>
                                  <p:childTnLst>
                                    <p:set>
                                      <p:cBhvr rctx="PPT">
                                        <p:cTn id="53" dur="indefinite"/>
                                        <p:tgtEl>
                                          <p:spTgt spid="43"/>
                                        </p:tgtEl>
                                        <p:attrNameLst>
                                          <p:attrName>style.opacity</p:attrName>
                                        </p:attrNameLst>
                                      </p:cBhvr>
                                      <p:to>
                                        <p:strVal val="0.5"/>
                                      </p:to>
                                    </p:set>
                                    <p:animEffect filter="image" prLst="opacity: 0.5">
                                      <p:cBhvr rctx="IE">
                                        <p:cTn id="54" dur="indefinite"/>
                                        <p:tgtEl>
                                          <p:spTgt spid="43"/>
                                        </p:tgtEl>
                                      </p:cBhvr>
                                    </p:animEffect>
                                  </p:childTnLst>
                                </p:cTn>
                              </p:par>
                              <p:par>
                                <p:cTn id="55" presetID="9" presetClass="emph" presetSubtype="0" grpId="0" nodeType="withEffect">
                                  <p:stCondLst>
                                    <p:cond delay="0"/>
                                  </p:stCondLst>
                                  <p:childTnLst>
                                    <p:set>
                                      <p:cBhvr rctx="PPT">
                                        <p:cTn id="56" dur="indefinite"/>
                                        <p:tgtEl>
                                          <p:spTgt spid="44"/>
                                        </p:tgtEl>
                                        <p:attrNameLst>
                                          <p:attrName>style.opacity</p:attrName>
                                        </p:attrNameLst>
                                      </p:cBhvr>
                                      <p:to>
                                        <p:strVal val="0.5"/>
                                      </p:to>
                                    </p:set>
                                    <p:animEffect filter="image" prLst="opacity: 0.5">
                                      <p:cBhvr rctx="IE">
                                        <p:cTn id="57" dur="indefinite"/>
                                        <p:tgtEl>
                                          <p:spTgt spid="44"/>
                                        </p:tgtEl>
                                      </p:cBhvr>
                                    </p:animEffect>
                                  </p:childTnLst>
                                </p:cTn>
                              </p:par>
                              <p:par>
                                <p:cTn id="58" presetID="9" presetClass="emph" presetSubtype="0" grpId="0" nodeType="withEffect">
                                  <p:stCondLst>
                                    <p:cond delay="0"/>
                                  </p:stCondLst>
                                  <p:childTnLst>
                                    <p:set>
                                      <p:cBhvr rctx="PPT">
                                        <p:cTn id="59" dur="indefinite"/>
                                        <p:tgtEl>
                                          <p:spTgt spid="45"/>
                                        </p:tgtEl>
                                        <p:attrNameLst>
                                          <p:attrName>style.opacity</p:attrName>
                                        </p:attrNameLst>
                                      </p:cBhvr>
                                      <p:to>
                                        <p:strVal val="0.5"/>
                                      </p:to>
                                    </p:set>
                                    <p:animEffect filter="image" prLst="opacity: 0.5">
                                      <p:cBhvr rctx="IE">
                                        <p:cTn id="60" dur="indefinite"/>
                                        <p:tgtEl>
                                          <p:spTgt spid="45"/>
                                        </p:tgtEl>
                                      </p:cBhvr>
                                    </p:animEffect>
                                  </p:childTnLst>
                                </p:cTn>
                              </p:par>
                              <p:par>
                                <p:cTn id="61" presetID="9" presetClass="emph" presetSubtype="0" grpId="0" nodeType="withEffect">
                                  <p:stCondLst>
                                    <p:cond delay="0"/>
                                  </p:stCondLst>
                                  <p:childTnLst>
                                    <p:set>
                                      <p:cBhvr rctx="PPT">
                                        <p:cTn id="62" dur="indefinite"/>
                                        <p:tgtEl>
                                          <p:spTgt spid="46"/>
                                        </p:tgtEl>
                                        <p:attrNameLst>
                                          <p:attrName>style.opacity</p:attrName>
                                        </p:attrNameLst>
                                      </p:cBhvr>
                                      <p:to>
                                        <p:strVal val="0.5"/>
                                      </p:to>
                                    </p:set>
                                    <p:animEffect filter="image" prLst="opacity: 0.5">
                                      <p:cBhvr rctx="IE">
                                        <p:cTn id="63" dur="indefinite"/>
                                        <p:tgtEl>
                                          <p:spTgt spid="46"/>
                                        </p:tgtEl>
                                      </p:cBhvr>
                                    </p:animEffect>
                                  </p:childTnLst>
                                </p:cTn>
                              </p:par>
                              <p:par>
                                <p:cTn id="64" presetID="9" presetClass="emph" presetSubtype="0" grpId="0" nodeType="withEffect">
                                  <p:stCondLst>
                                    <p:cond delay="0"/>
                                  </p:stCondLst>
                                  <p:childTnLst>
                                    <p:set>
                                      <p:cBhvr rctx="PPT">
                                        <p:cTn id="65" dur="indefinite"/>
                                        <p:tgtEl>
                                          <p:spTgt spid="47"/>
                                        </p:tgtEl>
                                        <p:attrNameLst>
                                          <p:attrName>style.opacity</p:attrName>
                                        </p:attrNameLst>
                                      </p:cBhvr>
                                      <p:to>
                                        <p:strVal val="0.5"/>
                                      </p:to>
                                    </p:set>
                                    <p:animEffect filter="image" prLst="opacity: 0.5">
                                      <p:cBhvr rctx="IE">
                                        <p:cTn id="66" dur="indefinite"/>
                                        <p:tgtEl>
                                          <p:spTgt spid="47"/>
                                        </p:tgtEl>
                                      </p:cBhvr>
                                    </p:animEffect>
                                  </p:childTnLst>
                                </p:cTn>
                              </p:par>
                              <p:par>
                                <p:cTn id="67" presetID="9" presetClass="emph" presetSubtype="0" grpId="1" nodeType="withEffect">
                                  <p:stCondLst>
                                    <p:cond delay="0"/>
                                  </p:stCondLst>
                                  <p:childTnLst>
                                    <p:set>
                                      <p:cBhvr rctx="PPT">
                                        <p:cTn id="68" dur="indefinite"/>
                                        <p:tgtEl>
                                          <p:spTgt spid="45"/>
                                        </p:tgtEl>
                                        <p:attrNameLst>
                                          <p:attrName>style.opacity</p:attrName>
                                        </p:attrNameLst>
                                      </p:cBhvr>
                                      <p:to>
                                        <p:strVal val="1"/>
                                      </p:to>
                                    </p:set>
                                    <p:animEffect filter="image" prLst="opacity: 1">
                                      <p:cBhvr rctx="IE">
                                        <p:cTn id="69" dur="indefinite"/>
                                        <p:tgtEl>
                                          <p:spTgt spid="45"/>
                                        </p:tgtEl>
                                      </p:cBhvr>
                                    </p:animEffect>
                                  </p:childTnLst>
                                </p:cTn>
                              </p:par>
                              <p:par>
                                <p:cTn id="70" presetID="9" presetClass="emph" presetSubtype="0" grpId="0" nodeType="withEffect">
                                  <p:stCondLst>
                                    <p:cond delay="0"/>
                                  </p:stCondLst>
                                  <p:childTnLst>
                                    <p:set>
                                      <p:cBhvr rctx="PPT">
                                        <p:cTn id="71" dur="indefinite"/>
                                        <p:tgtEl>
                                          <p:spTgt spid="50"/>
                                        </p:tgtEl>
                                        <p:attrNameLst>
                                          <p:attrName>style.opacity</p:attrName>
                                        </p:attrNameLst>
                                      </p:cBhvr>
                                      <p:to>
                                        <p:strVal val="0.5"/>
                                      </p:to>
                                    </p:set>
                                    <p:animEffect filter="image" prLst="opacity: 0.5">
                                      <p:cBhvr rctx="IE">
                                        <p:cTn id="72" dur="indefinite"/>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mph" presetSubtype="0" grpId="1" nodeType="clickEffect">
                                  <p:stCondLst>
                                    <p:cond delay="0"/>
                                  </p:stCondLst>
                                  <p:childTnLst>
                                    <p:set>
                                      <p:cBhvr rctx="PPT">
                                        <p:cTn id="76" dur="indefinite"/>
                                        <p:tgtEl>
                                          <p:spTgt spid="34"/>
                                        </p:tgtEl>
                                        <p:attrNameLst>
                                          <p:attrName>style.opacity</p:attrName>
                                        </p:attrNameLst>
                                      </p:cBhvr>
                                      <p:to>
                                        <p:strVal val="1"/>
                                      </p:to>
                                    </p:set>
                                    <p:animEffect filter="image" prLst="opacity: 1">
                                      <p:cBhvr rctx="IE">
                                        <p:cTn id="77" dur="indefinite"/>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animBg="1"/>
      <p:bldP spid="47" grpId="0"/>
      <p:bldP spid="369686" grpId="0" animBg="1"/>
      <p:bldP spid="369687" grpId="0" animBg="1"/>
      <p:bldP spid="45" grpId="0" animBg="1"/>
      <p:bldP spid="45" grpId="1" animBg="1"/>
      <p:bldP spid="34" grpId="0" animBg="1"/>
      <p:bldP spid="3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smtClean="0"/>
              <a:t>Agenda</a:t>
            </a:r>
            <a:endParaRPr lang="en-US" dirty="0"/>
          </a:p>
        </p:txBody>
      </p:sp>
      <p:sp>
        <p:nvSpPr>
          <p:cNvPr id="253955" name="Rectangle 3"/>
          <p:cNvSpPr>
            <a:spLocks noGrp="1" noChangeArrowheads="1"/>
          </p:cNvSpPr>
          <p:nvPr>
            <p:ph type="body" idx="1"/>
          </p:nvPr>
        </p:nvSpPr>
        <p:spPr>
          <a:xfrm>
            <a:off x="459106" y="1697357"/>
            <a:ext cx="10056494" cy="4816703"/>
          </a:xfrm>
        </p:spPr>
        <p:txBody>
          <a:bodyPr/>
          <a:lstStyle/>
          <a:p>
            <a:r>
              <a:rPr lang="en-US" dirty="0" smtClean="0"/>
              <a:t>The PC and the digital home</a:t>
            </a:r>
          </a:p>
          <a:p>
            <a:r>
              <a:rPr lang="en-US" dirty="0" smtClean="0"/>
              <a:t>Introduction to Media Center Extender</a:t>
            </a:r>
          </a:p>
          <a:p>
            <a:r>
              <a:rPr lang="en-US" dirty="0" smtClean="0"/>
              <a:t>Demonstration </a:t>
            </a:r>
          </a:p>
          <a:p>
            <a:r>
              <a:rPr lang="en-US" dirty="0" smtClean="0"/>
              <a:t>Extender device program</a:t>
            </a:r>
          </a:p>
          <a:p>
            <a:pPr lvl="1"/>
            <a:r>
              <a:rPr lang="en-US" dirty="0" smtClean="0"/>
              <a:t>Program components</a:t>
            </a:r>
          </a:p>
          <a:p>
            <a:pPr lvl="1"/>
            <a:r>
              <a:rPr lang="en-US" dirty="0" smtClean="0"/>
              <a:t>Adaptation kit approach </a:t>
            </a:r>
          </a:p>
          <a:p>
            <a:r>
              <a:rPr lang="en-US" dirty="0" smtClean="0"/>
              <a:t>How to get involved in the device program</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182880" y="1703071"/>
            <a:ext cx="10607040" cy="56121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70690" name="Rectangle 2"/>
          <p:cNvSpPr>
            <a:spLocks noGrp="1" noChangeArrowheads="1"/>
          </p:cNvSpPr>
          <p:nvPr>
            <p:ph type="title"/>
          </p:nvPr>
        </p:nvSpPr>
        <p:spPr/>
        <p:txBody>
          <a:bodyPr/>
          <a:lstStyle/>
          <a:p>
            <a:r>
              <a:rPr lang="en-US" dirty="0" smtClean="0"/>
              <a:t>Customizing The PAL</a:t>
            </a:r>
            <a:endParaRPr lang="en-US" dirty="0"/>
          </a:p>
        </p:txBody>
      </p:sp>
      <p:sp>
        <p:nvSpPr>
          <p:cNvPr id="370692" name="Rectangle 4"/>
          <p:cNvSpPr>
            <a:spLocks noChangeArrowheads="1"/>
          </p:cNvSpPr>
          <p:nvPr/>
        </p:nvSpPr>
        <p:spPr bwMode="auto">
          <a:xfrm>
            <a:off x="399010" y="3113116"/>
            <a:ext cx="7905690" cy="480131"/>
          </a:xfrm>
          <a:prstGeom prst="rect">
            <a:avLst/>
          </a:prstGeom>
          <a:noFill/>
          <a:ln w="12700">
            <a:noFill/>
            <a:miter lim="800000"/>
            <a:headEnd/>
            <a:tailEnd/>
          </a:ln>
          <a:effectLst/>
        </p:spPr>
        <p:txBody>
          <a:bodyPr wrap="none" lIns="109728" tIns="54864" rIns="109728" bIns="54864">
            <a:spAutoFit/>
          </a:bodyPr>
          <a:lstStyle/>
          <a:p>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PAL </a:t>
            </a:r>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API implementation </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example – </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Executive.c</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 for Win32</a:t>
            </a:r>
          </a:p>
        </p:txBody>
      </p:sp>
      <p:sp>
        <p:nvSpPr>
          <p:cNvPr id="370693" name="Rectangle 5"/>
          <p:cNvSpPr>
            <a:spLocks noChangeArrowheads="1"/>
          </p:cNvSpPr>
          <p:nvPr/>
        </p:nvSpPr>
        <p:spPr bwMode="auto">
          <a:xfrm>
            <a:off x="718885" y="3861782"/>
            <a:ext cx="7239000" cy="336042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109718" tIns="54860" rIns="109718" bIns="54860" anchor="ctr"/>
          <a:lstStyle/>
          <a:p>
            <a:pPr>
              <a:lnSpc>
                <a:spcPct val="85000"/>
              </a:lnSpc>
              <a:spcBef>
                <a:spcPct val="20000"/>
              </a:spcBef>
            </a:pPr>
            <a:r>
              <a:rPr lang="en-US" sz="1700" dirty="0" err="1">
                <a:solidFill>
                  <a:schemeClr val="tx2"/>
                </a:solidFill>
                <a:effectLst>
                  <a:outerShdw blurRad="38100" dist="38100" dir="2700000" algn="tl">
                    <a:srgbClr val="000000">
                      <a:alpha val="43137"/>
                    </a:srgbClr>
                  </a:outerShdw>
                </a:effectLst>
                <a:latin typeface="Lucida Console" pitchFamily="49" charset="0"/>
              </a:rPr>
              <a:t>pkRESULT</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Executive_CreateLock</a:t>
            </a:r>
            <a:r>
              <a:rPr lang="en-US" sz="1700" dirty="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pkHANDLE</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pHandle</a:t>
            </a: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LPCRITICAL_SECTION </a:t>
            </a:r>
            <a:r>
              <a:rPr lang="en-US" sz="1700" dirty="0" err="1">
                <a:solidFill>
                  <a:schemeClr val="tx2"/>
                </a:solidFill>
                <a:effectLst>
                  <a:outerShdw blurRad="38100" dist="38100" dir="2700000" algn="tl">
                    <a:srgbClr val="000000">
                      <a:alpha val="43137"/>
                    </a:srgbClr>
                  </a:outerShdw>
                </a:effectLst>
                <a:latin typeface="Lucida Console" pitchFamily="49" charset="0"/>
              </a:rPr>
              <a:t>pLock</a:t>
            </a:r>
            <a:r>
              <a:rPr lang="en-US" sz="1700" dirty="0">
                <a:solidFill>
                  <a:schemeClr val="tx2"/>
                </a:solidFill>
                <a:effectLst>
                  <a:outerShdw blurRad="38100" dist="38100" dir="2700000" algn="tl">
                    <a:srgbClr val="000000">
                      <a:alpha val="43137"/>
                    </a:srgbClr>
                  </a:outerShdw>
                </a:effectLst>
                <a:latin typeface="Lucida Console" pitchFamily="49" charset="0"/>
              </a:rPr>
              <a:t> = (LPCRITICAL_SECTION) </a:t>
            </a:r>
            <a:r>
              <a:rPr lang="en-US" sz="1700" dirty="0" err="1">
                <a:solidFill>
                  <a:schemeClr val="tx2"/>
                </a:solidFill>
                <a:effectLst>
                  <a:outerShdw blurRad="38100" dist="38100" dir="2700000" algn="tl">
                    <a:srgbClr val="000000">
                      <a:alpha val="43137"/>
                    </a:srgbClr>
                  </a:outerShdw>
                </a:effectLst>
                <a:latin typeface="Lucida Console" pitchFamily="49" charset="0"/>
              </a:rPr>
              <a:t>malloc</a:t>
            </a:r>
            <a:r>
              <a:rPr lang="en-US" sz="1700" dirty="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sizeof</a:t>
            </a:r>
            <a:r>
              <a:rPr lang="en-US" sz="1700" dirty="0">
                <a:solidFill>
                  <a:schemeClr val="tx2"/>
                </a:solidFill>
                <a:effectLst>
                  <a:outerShdw blurRad="38100" dist="38100" dir="2700000" algn="tl">
                    <a:srgbClr val="000000">
                      <a:alpha val="43137"/>
                    </a:srgbClr>
                  </a:outerShdw>
                </a:effectLst>
                <a:latin typeface="Lucida Console" pitchFamily="49" charset="0"/>
              </a:rPr>
              <a:t>(CRITICAL_SECTION));</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a:solidFill>
                  <a:schemeClr val="accent6"/>
                </a:solidFill>
                <a:effectLst>
                  <a:outerShdw blurRad="38100" dist="38100" dir="2700000" algn="tl">
                    <a:srgbClr val="000000">
                      <a:alpha val="43137"/>
                    </a:srgbClr>
                  </a:outerShdw>
                </a:effectLst>
                <a:latin typeface="Lucida Console" pitchFamily="49" charset="0"/>
              </a:rPr>
              <a:t>//Create a Win32 critical section</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InitializeCriticalSection</a:t>
            </a:r>
            <a:r>
              <a:rPr lang="en-US" sz="1700" dirty="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pLock</a:t>
            </a: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pHandle</a:t>
            </a:r>
            <a:r>
              <a:rPr lang="en-US" sz="1700" dirty="0">
                <a:solidFill>
                  <a:schemeClr val="tx2"/>
                </a:solidFill>
                <a:effectLst>
                  <a:outerShdw blurRad="38100" dist="38100" dir="2700000" algn="tl">
                    <a:srgbClr val="000000">
                      <a:alpha val="43137"/>
                    </a:srgbClr>
                  </a:outerShdw>
                </a:effectLst>
                <a:latin typeface="Lucida Console" pitchFamily="49" charset="0"/>
              </a:rPr>
              <a:t> = </a:t>
            </a:r>
            <a:r>
              <a:rPr lang="en-US" sz="1700" dirty="0" err="1">
                <a:solidFill>
                  <a:schemeClr val="tx2"/>
                </a:solidFill>
                <a:effectLst>
                  <a:outerShdw blurRad="38100" dist="38100" dir="2700000" algn="tl">
                    <a:srgbClr val="000000">
                      <a:alpha val="43137"/>
                    </a:srgbClr>
                  </a:outerShdw>
                </a:effectLst>
                <a:latin typeface="Lucida Console" pitchFamily="49" charset="0"/>
              </a:rPr>
              <a:t>pLock</a:t>
            </a: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return </a:t>
            </a:r>
            <a:r>
              <a:rPr lang="en-US" sz="1700" dirty="0" err="1">
                <a:solidFill>
                  <a:schemeClr val="tx2"/>
                </a:solidFill>
                <a:effectLst>
                  <a:outerShdw blurRad="38100" dist="38100" dir="2700000" algn="tl">
                    <a:srgbClr val="000000">
                      <a:alpha val="43137"/>
                    </a:srgbClr>
                  </a:outerShdw>
                </a:effectLst>
                <a:latin typeface="Lucida Console" pitchFamily="49" charset="0"/>
              </a:rPr>
              <a:t>pkS_OK</a:t>
            </a: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a:t>
            </a:r>
          </a:p>
        </p:txBody>
      </p:sp>
      <p:sp>
        <p:nvSpPr>
          <p:cNvPr id="370694" name="Rectangle 6"/>
          <p:cNvSpPr>
            <a:spLocks noChangeArrowheads="1"/>
          </p:cNvSpPr>
          <p:nvPr/>
        </p:nvSpPr>
        <p:spPr bwMode="auto">
          <a:xfrm>
            <a:off x="517818" y="2294486"/>
            <a:ext cx="805816"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Graphics</a:t>
            </a:r>
          </a:p>
        </p:txBody>
      </p:sp>
      <p:sp>
        <p:nvSpPr>
          <p:cNvPr id="370695" name="Rectangle 7"/>
          <p:cNvSpPr>
            <a:spLocks noChangeArrowheads="1"/>
          </p:cNvSpPr>
          <p:nvPr/>
        </p:nvSpPr>
        <p:spPr bwMode="auto">
          <a:xfrm>
            <a:off x="1496989"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AV</a:t>
            </a:r>
          </a:p>
          <a:p>
            <a:pPr algn="ctr" defTabSz="1096876"/>
            <a:r>
              <a:rPr lang="en-US" sz="1400" dirty="0">
                <a:solidFill>
                  <a:srgbClr val="FFFFFF"/>
                </a:solidFill>
                <a:effectLst>
                  <a:outerShdw blurRad="38100" dist="38100" dir="2700000" algn="tl">
                    <a:srgbClr val="000000">
                      <a:alpha val="43137"/>
                    </a:srgbClr>
                  </a:outerShdw>
                </a:effectLst>
              </a:rPr>
              <a:t>Render</a:t>
            </a:r>
          </a:p>
        </p:txBody>
      </p:sp>
      <p:sp>
        <p:nvSpPr>
          <p:cNvPr id="370696" name="Rectangle 8"/>
          <p:cNvSpPr>
            <a:spLocks noChangeArrowheads="1"/>
          </p:cNvSpPr>
          <p:nvPr/>
        </p:nvSpPr>
        <p:spPr bwMode="auto">
          <a:xfrm>
            <a:off x="2462824"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Sockets</a:t>
            </a:r>
          </a:p>
        </p:txBody>
      </p:sp>
      <p:sp>
        <p:nvSpPr>
          <p:cNvPr id="370697" name="Rectangle 9"/>
          <p:cNvSpPr>
            <a:spLocks noChangeArrowheads="1"/>
          </p:cNvSpPr>
          <p:nvPr/>
        </p:nvSpPr>
        <p:spPr bwMode="auto">
          <a:xfrm>
            <a:off x="3447709"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Input</a:t>
            </a:r>
          </a:p>
        </p:txBody>
      </p:sp>
      <p:sp>
        <p:nvSpPr>
          <p:cNvPr id="370698" name="Rectangle 10"/>
          <p:cNvSpPr>
            <a:spLocks noChangeArrowheads="1"/>
          </p:cNvSpPr>
          <p:nvPr/>
        </p:nvSpPr>
        <p:spPr bwMode="auto">
          <a:xfrm>
            <a:off x="4421164"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Executive</a:t>
            </a:r>
          </a:p>
        </p:txBody>
      </p:sp>
      <p:sp>
        <p:nvSpPr>
          <p:cNvPr id="370699" name="Rectangle 11"/>
          <p:cNvSpPr>
            <a:spLocks noChangeArrowheads="1"/>
          </p:cNvSpPr>
          <p:nvPr/>
        </p:nvSpPr>
        <p:spPr bwMode="auto">
          <a:xfrm>
            <a:off x="5396524"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Security</a:t>
            </a:r>
          </a:p>
        </p:txBody>
      </p:sp>
      <p:sp>
        <p:nvSpPr>
          <p:cNvPr id="370700" name="Rectangle 12"/>
          <p:cNvSpPr>
            <a:spLocks noChangeArrowheads="1"/>
          </p:cNvSpPr>
          <p:nvPr/>
        </p:nvSpPr>
        <p:spPr bwMode="auto">
          <a:xfrm>
            <a:off x="6362359" y="2296390"/>
            <a:ext cx="819150" cy="539116"/>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UPnP</a:t>
            </a:r>
          </a:p>
        </p:txBody>
      </p:sp>
      <p:sp>
        <p:nvSpPr>
          <p:cNvPr id="370701" name="Rectangle 13"/>
          <p:cNvSpPr>
            <a:spLocks noChangeArrowheads="1"/>
          </p:cNvSpPr>
          <p:nvPr/>
        </p:nvSpPr>
        <p:spPr bwMode="auto">
          <a:xfrm>
            <a:off x="7333909" y="2296390"/>
            <a:ext cx="819150" cy="54102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TLS</a:t>
            </a:r>
          </a:p>
        </p:txBody>
      </p:sp>
      <p:grpSp>
        <p:nvGrpSpPr>
          <p:cNvPr id="2" name="Group 14"/>
          <p:cNvGrpSpPr>
            <a:grpSpLocks/>
          </p:cNvGrpSpPr>
          <p:nvPr/>
        </p:nvGrpSpPr>
        <p:grpSpPr bwMode="auto">
          <a:xfrm>
            <a:off x="458764" y="1555346"/>
            <a:ext cx="7766684" cy="613410"/>
            <a:chOff x="599" y="1047"/>
            <a:chExt cx="4077" cy="322"/>
          </a:xfrm>
        </p:grpSpPr>
        <p:sp>
          <p:nvSpPr>
            <p:cNvPr id="370703" name="Rectangle 15"/>
            <p:cNvSpPr>
              <a:spLocks noChangeArrowheads="1"/>
            </p:cNvSpPr>
            <p:nvPr/>
          </p:nvSpPr>
          <p:spPr bwMode="grayWhite">
            <a:xfrm>
              <a:off x="599" y="1061"/>
              <a:ext cx="4077" cy="308"/>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endParaRPr lang="en-US" sz="1900" dirty="0">
                <a:solidFill>
                  <a:schemeClr val="bg2"/>
                </a:solidFill>
                <a:latin typeface="Segoe" pitchFamily="34" charset="0"/>
              </a:endParaRPr>
            </a:p>
          </p:txBody>
        </p:sp>
        <p:sp>
          <p:nvSpPr>
            <p:cNvPr id="370704" name="Rectangle 16"/>
            <p:cNvSpPr>
              <a:spLocks noChangeArrowheads="1"/>
            </p:cNvSpPr>
            <p:nvPr/>
          </p:nvSpPr>
          <p:spPr bwMode="auto">
            <a:xfrm>
              <a:off x="3691" y="1214"/>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UPnP</a:t>
              </a:r>
            </a:p>
          </p:txBody>
        </p:sp>
        <p:sp>
          <p:nvSpPr>
            <p:cNvPr id="370705" name="Rectangle 17"/>
            <p:cNvSpPr>
              <a:spLocks noChangeArrowheads="1"/>
            </p:cNvSpPr>
            <p:nvPr/>
          </p:nvSpPr>
          <p:spPr bwMode="auto">
            <a:xfrm>
              <a:off x="4202" y="1214"/>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TLS</a:t>
              </a:r>
            </a:p>
          </p:txBody>
        </p:sp>
        <p:sp>
          <p:nvSpPr>
            <p:cNvPr id="370706" name="Rectangle 18"/>
            <p:cNvSpPr>
              <a:spLocks noChangeArrowheads="1"/>
            </p:cNvSpPr>
            <p:nvPr/>
          </p:nvSpPr>
          <p:spPr bwMode="auto">
            <a:xfrm>
              <a:off x="638" y="1215"/>
              <a:ext cx="423"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Graphics</a:t>
              </a:r>
            </a:p>
          </p:txBody>
        </p:sp>
        <p:sp>
          <p:nvSpPr>
            <p:cNvPr id="370707" name="Rectangle 19"/>
            <p:cNvSpPr>
              <a:spLocks noChangeArrowheads="1"/>
            </p:cNvSpPr>
            <p:nvPr/>
          </p:nvSpPr>
          <p:spPr bwMode="auto">
            <a:xfrm>
              <a:off x="114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AV Render</a:t>
              </a:r>
            </a:p>
          </p:txBody>
        </p:sp>
        <p:sp>
          <p:nvSpPr>
            <p:cNvPr id="370708" name="Rectangle 20"/>
            <p:cNvSpPr>
              <a:spLocks noChangeArrowheads="1"/>
            </p:cNvSpPr>
            <p:nvPr/>
          </p:nvSpPr>
          <p:spPr bwMode="auto">
            <a:xfrm>
              <a:off x="165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Sockets</a:t>
              </a:r>
            </a:p>
          </p:txBody>
        </p:sp>
        <p:sp>
          <p:nvSpPr>
            <p:cNvPr id="370709" name="Rectangle 21"/>
            <p:cNvSpPr>
              <a:spLocks noChangeArrowheads="1"/>
            </p:cNvSpPr>
            <p:nvPr/>
          </p:nvSpPr>
          <p:spPr bwMode="auto">
            <a:xfrm>
              <a:off x="216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Input</a:t>
              </a:r>
            </a:p>
          </p:txBody>
        </p:sp>
        <p:sp>
          <p:nvSpPr>
            <p:cNvPr id="370710" name="Rectangle 22"/>
            <p:cNvSpPr>
              <a:spLocks noChangeArrowheads="1"/>
            </p:cNvSpPr>
            <p:nvPr/>
          </p:nvSpPr>
          <p:spPr bwMode="auto">
            <a:xfrm>
              <a:off x="267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Executive</a:t>
              </a:r>
            </a:p>
          </p:txBody>
        </p:sp>
        <p:sp>
          <p:nvSpPr>
            <p:cNvPr id="370711" name="Rectangle 23"/>
            <p:cNvSpPr>
              <a:spLocks noChangeArrowheads="1"/>
            </p:cNvSpPr>
            <p:nvPr/>
          </p:nvSpPr>
          <p:spPr bwMode="auto">
            <a:xfrm>
              <a:off x="318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Security</a:t>
              </a:r>
            </a:p>
          </p:txBody>
        </p:sp>
        <p:sp>
          <p:nvSpPr>
            <p:cNvPr id="370712" name="Rectangle 24"/>
            <p:cNvSpPr>
              <a:spLocks noChangeArrowheads="1"/>
            </p:cNvSpPr>
            <p:nvPr/>
          </p:nvSpPr>
          <p:spPr bwMode="auto">
            <a:xfrm>
              <a:off x="1864" y="1047"/>
              <a:ext cx="1628" cy="162"/>
            </a:xfrm>
            <a:prstGeom prst="rect">
              <a:avLst/>
            </a:prstGeom>
            <a:noFill/>
            <a:ln w="12700">
              <a:noFill/>
              <a:miter lim="800000"/>
              <a:headEnd/>
              <a:tailEnd/>
            </a:ln>
            <a:effectLst/>
          </p:spPr>
          <p:txBody>
            <a:bodyPr wrap="none">
              <a:spAutoFit/>
            </a:bodyPr>
            <a:lstStyle/>
            <a:p>
              <a:pPr algn="ctr"/>
              <a:r>
                <a:rPr lang="en-US" sz="1400" dirty="0">
                  <a:solidFill>
                    <a:schemeClr val="bg2"/>
                  </a:solidFill>
                </a:rPr>
                <a:t>Platform Abstraction Layer (PAL</a:t>
              </a:r>
              <a:r>
                <a:rPr lang="en-US" sz="1400" dirty="0" smtClean="0">
                  <a:solidFill>
                    <a:schemeClr val="bg2"/>
                  </a:solidFill>
                </a:rPr>
                <a:t>) APIs</a:t>
              </a:r>
              <a:endParaRPr lang="en-US" sz="1400" dirty="0">
                <a:solidFill>
                  <a:schemeClr val="bg2"/>
                </a:solidFill>
              </a:endParaRPr>
            </a:p>
          </p:txBody>
        </p:sp>
      </p:grpSp>
      <p:sp>
        <p:nvSpPr>
          <p:cNvPr id="370713" name="Rectangle 25"/>
          <p:cNvSpPr>
            <a:spLocks noChangeArrowheads="1"/>
          </p:cNvSpPr>
          <p:nvPr/>
        </p:nvSpPr>
        <p:spPr bwMode="auto">
          <a:xfrm>
            <a:off x="8420015" y="1590676"/>
            <a:ext cx="1958613" cy="741742"/>
          </a:xfrm>
          <a:prstGeom prst="rect">
            <a:avLst/>
          </a:prstGeom>
          <a:solidFill>
            <a:srgbClr val="000000">
              <a:alpha val="34902"/>
            </a:srgbClr>
          </a:solidFill>
          <a:ln w="12700">
            <a:solidFill>
              <a:schemeClr val="tx1"/>
            </a:solidFill>
            <a:miter lim="800000"/>
            <a:headEnd/>
            <a:tailEnd/>
          </a:ln>
          <a:effectLst>
            <a:outerShdw blurRad="63500" sx="102000" sy="102000" algn="ctr" rotWithShape="0">
              <a:prstClr val="black">
                <a:alpha val="40000"/>
              </a:prstClr>
            </a:outerShdw>
          </a:effectLst>
        </p:spPr>
        <p:txBody>
          <a:bodyPr wrap="none" lIns="109728" tIns="54864" rIns="109728" bIns="54864">
            <a:spAutoFit/>
          </a:bodyPr>
          <a:lstStyle/>
          <a:p>
            <a:r>
              <a:rPr lang="en-US" b="0" dirty="0" err="1">
                <a:solidFill>
                  <a:schemeClr val="accent1"/>
                </a:solidFill>
                <a:effectLst>
                  <a:outerShdw blurRad="38100" dist="38100" dir="2700000" algn="tl">
                    <a:srgbClr val="000000">
                      <a:alpha val="43137"/>
                    </a:srgbClr>
                  </a:outerShdw>
                </a:effectLst>
              </a:rPr>
              <a:t>pkExecutive.h</a:t>
            </a:r>
            <a:r>
              <a:rPr lang="en-US" b="0" dirty="0">
                <a:solidFill>
                  <a:schemeClr val="accent1"/>
                </a:solidFill>
                <a:effectLst>
                  <a:outerShdw blurRad="38100" dist="38100" dir="2700000" algn="tl">
                    <a:srgbClr val="000000">
                      <a:alpha val="43137"/>
                    </a:srgbClr>
                  </a:outerShdw>
                </a:effectLst>
              </a:rPr>
              <a:t>:</a:t>
            </a:r>
          </a:p>
          <a:p>
            <a:r>
              <a:rPr lang="en-US" sz="1900" dirty="0">
                <a:effectLst>
                  <a:outerShdw blurRad="38100" dist="38100" dir="2700000" algn="tl">
                    <a:srgbClr val="000000">
                      <a:alpha val="43137"/>
                    </a:srgbClr>
                  </a:outerShdw>
                </a:effectLst>
              </a:rPr>
              <a:t>~ 54 functions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70694"/>
                                        </p:tgtEl>
                                        <p:attrNameLst>
                                          <p:attrName>style.opacity</p:attrName>
                                        </p:attrNameLst>
                                      </p:cBhvr>
                                      <p:to>
                                        <p:strVal val="0.5"/>
                                      </p:to>
                                    </p:set>
                                    <p:animEffect filter="image" prLst="opacity: 0.5">
                                      <p:cBhvr rctx="IE">
                                        <p:cTn id="7" dur="indefinite"/>
                                        <p:tgtEl>
                                          <p:spTgt spid="370694"/>
                                        </p:tgtEl>
                                      </p:cBhvr>
                                    </p:animEffect>
                                  </p:childTnLst>
                                </p:cTn>
                              </p:par>
                              <p:par>
                                <p:cTn id="8" presetID="9" presetClass="emph" presetSubtype="0" grpId="0" nodeType="withEffect">
                                  <p:stCondLst>
                                    <p:cond delay="0"/>
                                  </p:stCondLst>
                                  <p:childTnLst>
                                    <p:set>
                                      <p:cBhvr rctx="PPT">
                                        <p:cTn id="9" dur="indefinite"/>
                                        <p:tgtEl>
                                          <p:spTgt spid="370695"/>
                                        </p:tgtEl>
                                        <p:attrNameLst>
                                          <p:attrName>style.opacity</p:attrName>
                                        </p:attrNameLst>
                                      </p:cBhvr>
                                      <p:to>
                                        <p:strVal val="0.5"/>
                                      </p:to>
                                    </p:set>
                                    <p:animEffect filter="image" prLst="opacity: 0.5">
                                      <p:cBhvr rctx="IE">
                                        <p:cTn id="10" dur="indefinite"/>
                                        <p:tgtEl>
                                          <p:spTgt spid="370695"/>
                                        </p:tgtEl>
                                      </p:cBhvr>
                                    </p:animEffect>
                                  </p:childTnLst>
                                </p:cTn>
                              </p:par>
                              <p:par>
                                <p:cTn id="11" presetID="9" presetClass="emph" presetSubtype="0" grpId="0" nodeType="withEffect">
                                  <p:stCondLst>
                                    <p:cond delay="0"/>
                                  </p:stCondLst>
                                  <p:childTnLst>
                                    <p:set>
                                      <p:cBhvr rctx="PPT">
                                        <p:cTn id="12" dur="indefinite"/>
                                        <p:tgtEl>
                                          <p:spTgt spid="370696"/>
                                        </p:tgtEl>
                                        <p:attrNameLst>
                                          <p:attrName>style.opacity</p:attrName>
                                        </p:attrNameLst>
                                      </p:cBhvr>
                                      <p:to>
                                        <p:strVal val="0.5"/>
                                      </p:to>
                                    </p:set>
                                    <p:animEffect filter="image" prLst="opacity: 0.5">
                                      <p:cBhvr rctx="IE">
                                        <p:cTn id="13" dur="indefinite"/>
                                        <p:tgtEl>
                                          <p:spTgt spid="370696"/>
                                        </p:tgtEl>
                                      </p:cBhvr>
                                    </p:animEffect>
                                  </p:childTnLst>
                                </p:cTn>
                              </p:par>
                              <p:par>
                                <p:cTn id="14" presetID="9" presetClass="emph" presetSubtype="0" grpId="0" nodeType="withEffect">
                                  <p:stCondLst>
                                    <p:cond delay="0"/>
                                  </p:stCondLst>
                                  <p:childTnLst>
                                    <p:set>
                                      <p:cBhvr rctx="PPT">
                                        <p:cTn id="15" dur="indefinite"/>
                                        <p:tgtEl>
                                          <p:spTgt spid="370697"/>
                                        </p:tgtEl>
                                        <p:attrNameLst>
                                          <p:attrName>style.opacity</p:attrName>
                                        </p:attrNameLst>
                                      </p:cBhvr>
                                      <p:to>
                                        <p:strVal val="0.5"/>
                                      </p:to>
                                    </p:set>
                                    <p:animEffect filter="image" prLst="opacity: 0.5">
                                      <p:cBhvr rctx="IE">
                                        <p:cTn id="16" dur="indefinite"/>
                                        <p:tgtEl>
                                          <p:spTgt spid="370697"/>
                                        </p:tgtEl>
                                      </p:cBhvr>
                                    </p:animEffect>
                                  </p:childTnLst>
                                </p:cTn>
                              </p:par>
                              <p:par>
                                <p:cTn id="17" presetID="9" presetClass="emph" presetSubtype="0" grpId="0" nodeType="withEffect">
                                  <p:stCondLst>
                                    <p:cond delay="0"/>
                                  </p:stCondLst>
                                  <p:childTnLst>
                                    <p:set>
                                      <p:cBhvr rctx="PPT">
                                        <p:cTn id="18" dur="indefinite"/>
                                        <p:tgtEl>
                                          <p:spTgt spid="370699"/>
                                        </p:tgtEl>
                                        <p:attrNameLst>
                                          <p:attrName>style.opacity</p:attrName>
                                        </p:attrNameLst>
                                      </p:cBhvr>
                                      <p:to>
                                        <p:strVal val="0.5"/>
                                      </p:to>
                                    </p:set>
                                    <p:animEffect filter="image" prLst="opacity: 0.5">
                                      <p:cBhvr rctx="IE">
                                        <p:cTn id="19" dur="indefinite"/>
                                        <p:tgtEl>
                                          <p:spTgt spid="370699"/>
                                        </p:tgtEl>
                                      </p:cBhvr>
                                    </p:animEffect>
                                  </p:childTnLst>
                                </p:cTn>
                              </p:par>
                              <p:par>
                                <p:cTn id="20" presetID="9" presetClass="emph" presetSubtype="0" grpId="0" nodeType="withEffect">
                                  <p:stCondLst>
                                    <p:cond delay="0"/>
                                  </p:stCondLst>
                                  <p:childTnLst>
                                    <p:set>
                                      <p:cBhvr rctx="PPT">
                                        <p:cTn id="21" dur="indefinite"/>
                                        <p:tgtEl>
                                          <p:spTgt spid="370700"/>
                                        </p:tgtEl>
                                        <p:attrNameLst>
                                          <p:attrName>style.opacity</p:attrName>
                                        </p:attrNameLst>
                                      </p:cBhvr>
                                      <p:to>
                                        <p:strVal val="0.5"/>
                                      </p:to>
                                    </p:set>
                                    <p:animEffect filter="image" prLst="opacity: 0.5">
                                      <p:cBhvr rctx="IE">
                                        <p:cTn id="22" dur="indefinite"/>
                                        <p:tgtEl>
                                          <p:spTgt spid="370700"/>
                                        </p:tgtEl>
                                      </p:cBhvr>
                                    </p:animEffect>
                                  </p:childTnLst>
                                </p:cTn>
                              </p:par>
                              <p:par>
                                <p:cTn id="23" presetID="9" presetClass="emph" presetSubtype="0" grpId="0" nodeType="withEffect">
                                  <p:stCondLst>
                                    <p:cond delay="0"/>
                                  </p:stCondLst>
                                  <p:childTnLst>
                                    <p:set>
                                      <p:cBhvr rctx="PPT">
                                        <p:cTn id="24" dur="indefinite"/>
                                        <p:tgtEl>
                                          <p:spTgt spid="370701"/>
                                        </p:tgtEl>
                                        <p:attrNameLst>
                                          <p:attrName>style.opacity</p:attrName>
                                        </p:attrNameLst>
                                      </p:cBhvr>
                                      <p:to>
                                        <p:strVal val="0.5"/>
                                      </p:to>
                                    </p:set>
                                    <p:animEffect filter="image" prLst="opacity: 0.5">
                                      <p:cBhvr rctx="IE">
                                        <p:cTn id="25" dur="indefinite"/>
                                        <p:tgtEl>
                                          <p:spTgt spid="370701"/>
                                        </p:tgtEl>
                                      </p:cBhvr>
                                    </p:animEffect>
                                  </p:childTnLst>
                                </p:cTn>
                              </p:par>
                              <p:par>
                                <p:cTn id="26" presetID="9" presetClass="emph" presetSubtype="0" nodeType="withEffect">
                                  <p:stCondLst>
                                    <p:cond delay="0"/>
                                  </p:stCondLst>
                                  <p:childTnLst>
                                    <p:set>
                                      <p:cBhvr rctx="PPT">
                                        <p:cTn id="27" dur="indefinite"/>
                                        <p:tgtEl>
                                          <p:spTgt spid="2"/>
                                        </p:tgtEl>
                                        <p:attrNameLst>
                                          <p:attrName>style.opacity</p:attrName>
                                        </p:attrNameLst>
                                      </p:cBhvr>
                                      <p:to>
                                        <p:strVal val="0.5"/>
                                      </p:to>
                                    </p:set>
                                    <p:animEffect filter="image" prLst="opacity: 0.5">
                                      <p:cBhvr rctx="IE">
                                        <p:cTn id="2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4" grpId="0" animBg="1"/>
      <p:bldP spid="370695" grpId="0" animBg="1"/>
      <p:bldP spid="370696" grpId="0" animBg="1"/>
      <p:bldP spid="370697" grpId="0" animBg="1"/>
      <p:bldP spid="370699" grpId="0" animBg="1"/>
      <p:bldP spid="370700" grpId="0" animBg="1"/>
      <p:bldP spid="3707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182880" y="1703071"/>
            <a:ext cx="10607040" cy="56121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71714" name="Rectangle 2"/>
          <p:cNvSpPr>
            <a:spLocks noGrp="1" noChangeArrowheads="1"/>
          </p:cNvSpPr>
          <p:nvPr>
            <p:ph type="title"/>
          </p:nvPr>
        </p:nvSpPr>
        <p:spPr/>
        <p:txBody>
          <a:bodyPr/>
          <a:lstStyle/>
          <a:p>
            <a:r>
              <a:rPr lang="en-US" dirty="0" smtClean="0"/>
              <a:t>Customizing The PAL</a:t>
            </a:r>
            <a:endParaRPr lang="en-US" dirty="0"/>
          </a:p>
        </p:txBody>
      </p:sp>
      <p:sp>
        <p:nvSpPr>
          <p:cNvPr id="371715" name="Rectangle 3"/>
          <p:cNvSpPr>
            <a:spLocks noChangeArrowheads="1"/>
          </p:cNvSpPr>
          <p:nvPr/>
        </p:nvSpPr>
        <p:spPr bwMode="auto">
          <a:xfrm>
            <a:off x="365760" y="3730752"/>
            <a:ext cx="10239374" cy="3547871"/>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109718" tIns="54860" rIns="109718" bIns="54860" anchor="ctr"/>
          <a:lstStyle/>
          <a:p>
            <a:pPr>
              <a:lnSpc>
                <a:spcPct val="85000"/>
              </a:lnSpc>
              <a:spcBef>
                <a:spcPct val="20000"/>
              </a:spcBef>
            </a:pPr>
            <a:endParaRPr lang="en-US" sz="17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371717" name="Rectangle 5"/>
          <p:cNvSpPr>
            <a:spLocks noChangeArrowheads="1"/>
          </p:cNvSpPr>
          <p:nvPr/>
        </p:nvSpPr>
        <p:spPr bwMode="auto">
          <a:xfrm>
            <a:off x="362115" y="3906977"/>
            <a:ext cx="10222230" cy="3192780"/>
          </a:xfrm>
          <a:prstGeom prst="rect">
            <a:avLst/>
          </a:prstGeom>
          <a:noFill/>
          <a:ln w="12700">
            <a:noFill/>
            <a:miter lim="800000"/>
            <a:headEnd type="none" w="sm" len="sm"/>
            <a:tailEnd type="none" w="sm" len="sm"/>
          </a:ln>
          <a:effectLst/>
        </p:spPr>
        <p:txBody>
          <a:bodyPr lIns="109728" tIns="54864" rIns="109728" bIns="54864" anchor="ctr"/>
          <a:lstStyle/>
          <a:p>
            <a:pPr algn="l">
              <a:lnSpc>
                <a:spcPct val="85000"/>
              </a:lnSpc>
              <a:spcBef>
                <a:spcPct val="20000"/>
              </a:spcBef>
            </a:pPr>
            <a:r>
              <a:rPr lang="en-US" sz="1700" dirty="0">
                <a:effectLst>
                  <a:outerShdw blurRad="38100" dist="38100" dir="2700000" algn="tl">
                    <a:srgbClr val="000000">
                      <a:alpha val="43137"/>
                    </a:srgbClr>
                  </a:outerShdw>
                </a:effectLst>
                <a:latin typeface="Lucida Console" pitchFamily="49" charset="0"/>
              </a:rPr>
              <a:t>int32_t </a:t>
            </a:r>
            <a:r>
              <a:rPr lang="en-US" sz="1700" dirty="0" err="1">
                <a:effectLst>
                  <a:outerShdw blurRad="38100" dist="38100" dir="2700000" algn="tl">
                    <a:srgbClr val="000000">
                      <a:alpha val="43137"/>
                    </a:srgbClr>
                  </a:outerShdw>
                </a:effectLst>
                <a:latin typeface="Lucida Console" pitchFamily="49" charset="0"/>
              </a:rPr>
              <a:t>pkAPI</a:t>
            </a:r>
            <a:r>
              <a:rPr lang="en-US" sz="1700" dirty="0">
                <a:effectLst>
                  <a:outerShdw blurRad="38100" dist="38100" dir="2700000" algn="tl">
                    <a:srgbClr val="000000">
                      <a:alpha val="43137"/>
                    </a:srgbClr>
                  </a:outerShdw>
                </a:effectLst>
                <a:latin typeface="Lucida Console" pitchFamily="49" charset="0"/>
              </a:rPr>
              <a:t> </a:t>
            </a:r>
            <a:r>
              <a:rPr lang="en-US" sz="1700" dirty="0" err="1">
                <a:effectLst>
                  <a:outerShdw blurRad="38100" dist="38100" dir="2700000" algn="tl">
                    <a:srgbClr val="000000">
                      <a:alpha val="43137"/>
                    </a:srgbClr>
                  </a:outerShdw>
                </a:effectLst>
                <a:latin typeface="Lucida Console" pitchFamily="49" charset="0"/>
              </a:rPr>
              <a:t>Socket_SetSendBuffer</a:t>
            </a:r>
            <a:r>
              <a:rPr lang="en-US" sz="1700" dirty="0">
                <a:effectLst>
                  <a:outerShdw blurRad="38100" dist="38100" dir="2700000" algn="tl">
                    <a:srgbClr val="000000">
                      <a:alpha val="43137"/>
                    </a:srgbClr>
                  </a:outerShdw>
                </a:effectLst>
                <a:latin typeface="Lucida Console" pitchFamily="49" charset="0"/>
              </a:rPr>
              <a:t>(SOCKET_HANDLE s, int32_t </a:t>
            </a:r>
            <a:r>
              <a:rPr lang="en-US" sz="1700" dirty="0" err="1">
                <a:effectLst>
                  <a:outerShdw blurRad="38100" dist="38100" dir="2700000" algn="tl">
                    <a:srgbClr val="000000">
                      <a:alpha val="43137"/>
                    </a:srgbClr>
                  </a:outerShdw>
                </a:effectLst>
                <a:latin typeface="Lucida Console" pitchFamily="49" charset="0"/>
              </a:rPr>
              <a:t>iVal</a:t>
            </a:r>
            <a:r>
              <a:rPr lang="en-US" sz="1700" dirty="0">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effectLst>
                  <a:outerShdw blurRad="38100" dist="38100" dir="2700000" algn="tl">
                    <a:srgbClr val="000000">
                      <a:alpha val="43137"/>
                    </a:srgbClr>
                  </a:outerShdw>
                </a:effectLst>
                <a:latin typeface="Lucida Console" pitchFamily="49" charset="0"/>
              </a:rPr>
              <a:t>   </a:t>
            </a:r>
            <a:r>
              <a:rPr lang="en-US" sz="1700" dirty="0" err="1">
                <a:effectLst>
                  <a:outerShdw blurRad="38100" dist="38100" dir="2700000" algn="tl">
                    <a:srgbClr val="000000">
                      <a:alpha val="43137"/>
                    </a:srgbClr>
                  </a:outerShdw>
                </a:effectLst>
                <a:latin typeface="Lucida Console" pitchFamily="49" charset="0"/>
              </a:rPr>
              <a:t>int</a:t>
            </a:r>
            <a:r>
              <a:rPr lang="en-US" sz="1700" dirty="0">
                <a:effectLst>
                  <a:outerShdw blurRad="38100" dist="38100" dir="2700000" algn="tl">
                    <a:srgbClr val="000000">
                      <a:alpha val="43137"/>
                    </a:srgbClr>
                  </a:outerShdw>
                </a:effectLst>
                <a:latin typeface="Lucida Console" pitchFamily="49" charset="0"/>
              </a:rPr>
              <a:t> </a:t>
            </a:r>
            <a:r>
              <a:rPr lang="en-US" sz="1700" dirty="0" err="1">
                <a:effectLst>
                  <a:outerShdw blurRad="38100" dist="38100" dir="2700000" algn="tl">
                    <a:srgbClr val="000000">
                      <a:alpha val="43137"/>
                    </a:srgbClr>
                  </a:outerShdw>
                </a:effectLst>
                <a:latin typeface="Lucida Console" pitchFamily="49" charset="0"/>
              </a:rPr>
              <a:t>rc</a:t>
            </a:r>
            <a:r>
              <a:rPr lang="en-US" sz="1700" dirty="0">
                <a:effectLst>
                  <a:outerShdw blurRad="38100" dist="38100" dir="2700000" algn="tl">
                    <a:srgbClr val="000000">
                      <a:alpha val="43137"/>
                    </a:srgbClr>
                  </a:outerShdw>
                </a:effectLst>
                <a:latin typeface="Lucida Console" pitchFamily="49" charset="0"/>
              </a:rPr>
              <a:t> = 0;</a:t>
            </a:r>
          </a:p>
          <a:p>
            <a:pPr algn="l">
              <a:lnSpc>
                <a:spcPct val="85000"/>
              </a:lnSpc>
              <a:spcBef>
                <a:spcPct val="20000"/>
              </a:spcBef>
            </a:pPr>
            <a:r>
              <a:rPr lang="en-US" sz="1700" dirty="0">
                <a:effectLst>
                  <a:outerShdw blurRad="38100" dist="38100" dir="2700000" algn="tl">
                    <a:srgbClr val="000000">
                      <a:alpha val="43137"/>
                    </a:srgbClr>
                  </a:outerShdw>
                </a:effectLst>
                <a:latin typeface="Lucida Console" pitchFamily="49" charset="0"/>
              </a:rPr>
              <a:t>   </a:t>
            </a:r>
            <a:r>
              <a:rPr lang="en-US" sz="1700" dirty="0" err="1">
                <a:effectLst>
                  <a:outerShdw blurRad="38100" dist="38100" dir="2700000" algn="tl">
                    <a:srgbClr val="000000">
                      <a:alpha val="43137"/>
                    </a:srgbClr>
                  </a:outerShdw>
                </a:effectLst>
                <a:latin typeface="Lucida Console" pitchFamily="49" charset="0"/>
              </a:rPr>
              <a:t>int</a:t>
            </a:r>
            <a:r>
              <a:rPr lang="en-US" sz="1700" dirty="0">
                <a:effectLst>
                  <a:outerShdw blurRad="38100" dist="38100" dir="2700000" algn="tl">
                    <a:srgbClr val="000000">
                      <a:alpha val="43137"/>
                    </a:srgbClr>
                  </a:outerShdw>
                </a:effectLst>
                <a:latin typeface="Lucida Console" pitchFamily="49" charset="0"/>
              </a:rPr>
              <a:t> </a:t>
            </a:r>
            <a:r>
              <a:rPr lang="en-US" sz="1700" dirty="0" err="1">
                <a:effectLst>
                  <a:outerShdw blurRad="38100" dist="38100" dir="2700000" algn="tl">
                    <a:srgbClr val="000000">
                      <a:alpha val="43137"/>
                    </a:srgbClr>
                  </a:outerShdw>
                </a:effectLst>
                <a:latin typeface="Lucida Console" pitchFamily="49" charset="0"/>
              </a:rPr>
              <a:t>iSendBufSize</a:t>
            </a:r>
            <a:r>
              <a:rPr lang="en-US" sz="1700" dirty="0">
                <a:effectLst>
                  <a:outerShdw blurRad="38100" dist="38100" dir="2700000" algn="tl">
                    <a:srgbClr val="000000">
                      <a:alpha val="43137"/>
                    </a:srgbClr>
                  </a:outerShdw>
                </a:effectLst>
                <a:latin typeface="Lucida Console" pitchFamily="49" charset="0"/>
              </a:rPr>
              <a:t> = (</a:t>
            </a:r>
            <a:r>
              <a:rPr lang="en-US" sz="1700" dirty="0" err="1">
                <a:effectLst>
                  <a:outerShdw blurRad="38100" dist="38100" dir="2700000" algn="tl">
                    <a:srgbClr val="000000">
                      <a:alpha val="43137"/>
                    </a:srgbClr>
                  </a:outerShdw>
                </a:effectLst>
                <a:latin typeface="Lucida Console" pitchFamily="49" charset="0"/>
              </a:rPr>
              <a:t>int</a:t>
            </a:r>
            <a:r>
              <a:rPr lang="en-US" sz="1700" dirty="0">
                <a:effectLst>
                  <a:outerShdw blurRad="38100" dist="38100" dir="2700000" algn="tl">
                    <a:srgbClr val="000000">
                      <a:alpha val="43137"/>
                    </a:srgbClr>
                  </a:outerShdw>
                </a:effectLst>
                <a:latin typeface="Lucida Console" pitchFamily="49" charset="0"/>
              </a:rPr>
              <a:t>)</a:t>
            </a:r>
            <a:r>
              <a:rPr lang="en-US" sz="1700" dirty="0" err="1">
                <a:effectLst>
                  <a:outerShdw blurRad="38100" dist="38100" dir="2700000" algn="tl">
                    <a:srgbClr val="000000">
                      <a:alpha val="43137"/>
                    </a:srgbClr>
                  </a:outerShdw>
                </a:effectLst>
                <a:latin typeface="Lucida Console" pitchFamily="49" charset="0"/>
              </a:rPr>
              <a:t>iVal</a:t>
            </a:r>
            <a:r>
              <a:rPr lang="en-US" sz="1700" dirty="0">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effectLst>
                  <a:outerShdw blurRad="38100" dist="38100" dir="2700000" algn="tl">
                    <a:srgbClr val="000000">
                      <a:alpha val="43137"/>
                    </a:srgbClr>
                  </a:outerShdw>
                </a:effectLst>
                <a:latin typeface="Lucida Console" pitchFamily="49" charset="0"/>
              </a:rPr>
              <a:t>   CLEAR_ERROR_CODE;</a:t>
            </a:r>
          </a:p>
          <a:p>
            <a:pPr algn="l">
              <a:lnSpc>
                <a:spcPct val="85000"/>
              </a:lnSpc>
              <a:spcBef>
                <a:spcPct val="20000"/>
              </a:spcBef>
            </a:pPr>
            <a:endParaRPr lang="en-US" sz="1700" dirty="0">
              <a:solidFill>
                <a:schemeClr val="accent6"/>
              </a:solidFill>
              <a:effectLst>
                <a:outerShdw blurRad="38100" dist="38100" dir="2700000" algn="tl">
                  <a:srgbClr val="000000">
                    <a:alpha val="43137"/>
                  </a:srgbClr>
                </a:outerShdw>
              </a:effectLst>
              <a:latin typeface="Lucida Console" pitchFamily="49" charset="0"/>
            </a:endParaRPr>
          </a:p>
          <a:p>
            <a:pPr algn="l">
              <a:lnSpc>
                <a:spcPct val="85000"/>
              </a:lnSpc>
              <a:spcBef>
                <a:spcPct val="20000"/>
              </a:spcBef>
            </a:pPr>
            <a:r>
              <a:rPr lang="en-US" dirty="0">
                <a:solidFill>
                  <a:schemeClr val="accent6"/>
                </a:solidFill>
                <a:effectLst>
                  <a:outerShdw blurRad="38100" dist="38100" dir="2700000" algn="tl">
                    <a:srgbClr val="000000">
                      <a:alpha val="43137"/>
                    </a:srgbClr>
                  </a:outerShdw>
                </a:effectLst>
              </a:rPr>
              <a:t>     //Set Sending buffer size using </a:t>
            </a:r>
            <a:r>
              <a:rPr lang="en-US" dirty="0" err="1">
                <a:solidFill>
                  <a:schemeClr val="accent6"/>
                </a:solidFill>
                <a:effectLst>
                  <a:outerShdw blurRad="38100" dist="38100" dir="2700000" algn="tl">
                    <a:srgbClr val="000000">
                      <a:alpha val="43137"/>
                    </a:srgbClr>
                  </a:outerShdw>
                </a:effectLst>
              </a:rPr>
              <a:t>linux</a:t>
            </a:r>
            <a:r>
              <a:rPr lang="en-US" dirty="0">
                <a:solidFill>
                  <a:schemeClr val="accent6"/>
                </a:solidFill>
                <a:effectLst>
                  <a:outerShdw blurRad="38100" dist="38100" dir="2700000" algn="tl">
                    <a:srgbClr val="000000">
                      <a:alpha val="43137"/>
                    </a:srgbClr>
                  </a:outerShdw>
                </a:effectLst>
              </a:rPr>
              <a:t> system call</a:t>
            </a:r>
            <a:endParaRPr lang="en-US" sz="1700" dirty="0">
              <a:solidFill>
                <a:schemeClr val="accent6"/>
              </a:solidFill>
              <a:effectLst>
                <a:outerShdw blurRad="38100" dist="38100" dir="2700000" algn="tl">
                  <a:srgbClr val="000000">
                    <a:alpha val="43137"/>
                  </a:srgbClr>
                </a:outerShdw>
              </a:effectLst>
              <a:latin typeface="Lucida Console" pitchFamily="49" charset="0"/>
            </a:endParaRPr>
          </a:p>
          <a:p>
            <a:pPr algn="l">
              <a:lnSpc>
                <a:spcPct val="85000"/>
              </a:lnSpc>
              <a:spcBef>
                <a:spcPct val="20000"/>
              </a:spcBef>
            </a:pPr>
            <a:r>
              <a:rPr lang="en-US" sz="1700" dirty="0">
                <a:effectLst>
                  <a:outerShdw blurRad="38100" dist="38100" dir="2700000" algn="tl">
                    <a:srgbClr val="000000">
                      <a:alpha val="43137"/>
                    </a:srgbClr>
                  </a:outerShdw>
                </a:effectLst>
                <a:latin typeface="Lucida Console" pitchFamily="49" charset="0"/>
              </a:rPr>
              <a:t>   </a:t>
            </a:r>
            <a:r>
              <a:rPr lang="en-US" sz="1700" dirty="0" err="1">
                <a:effectLst>
                  <a:outerShdw blurRad="38100" dist="38100" dir="2700000" algn="tl">
                    <a:srgbClr val="000000">
                      <a:alpha val="43137"/>
                    </a:srgbClr>
                  </a:outerShdw>
                </a:effectLst>
                <a:latin typeface="Lucida Console" pitchFamily="49" charset="0"/>
              </a:rPr>
              <a:t>rc</a:t>
            </a:r>
            <a:r>
              <a:rPr lang="en-US" sz="1700" dirty="0">
                <a:effectLst>
                  <a:outerShdw blurRad="38100" dist="38100" dir="2700000" algn="tl">
                    <a:srgbClr val="000000">
                      <a:alpha val="43137"/>
                    </a:srgbClr>
                  </a:outerShdw>
                </a:effectLst>
                <a:latin typeface="Lucida Console" pitchFamily="49" charset="0"/>
              </a:rPr>
              <a:t> = </a:t>
            </a:r>
            <a:r>
              <a:rPr lang="en-US" sz="1700" dirty="0" err="1">
                <a:effectLst>
                  <a:outerShdw blurRad="38100" dist="38100" dir="2700000" algn="tl">
                    <a:srgbClr val="000000">
                      <a:alpha val="43137"/>
                    </a:srgbClr>
                  </a:outerShdw>
                </a:effectLst>
                <a:latin typeface="Lucida Console" pitchFamily="49" charset="0"/>
              </a:rPr>
              <a:t>setsockopt</a:t>
            </a:r>
            <a:r>
              <a:rPr lang="en-US" sz="1700" dirty="0">
                <a:effectLst>
                  <a:outerShdw blurRad="38100" dist="38100" dir="2700000" algn="tl">
                    <a:srgbClr val="000000">
                      <a:alpha val="43137"/>
                    </a:srgbClr>
                  </a:outerShdw>
                </a:effectLst>
                <a:latin typeface="Lucida Console" pitchFamily="49" charset="0"/>
              </a:rPr>
              <a:t> ((</a:t>
            </a:r>
            <a:r>
              <a:rPr lang="en-US" sz="1700" dirty="0" err="1">
                <a:effectLst>
                  <a:outerShdw blurRad="38100" dist="38100" dir="2700000" algn="tl">
                    <a:srgbClr val="000000">
                      <a:alpha val="43137"/>
                    </a:srgbClr>
                  </a:outerShdw>
                </a:effectLst>
                <a:latin typeface="Lucida Console" pitchFamily="49" charset="0"/>
              </a:rPr>
              <a:t>int</a:t>
            </a:r>
            <a:r>
              <a:rPr lang="en-US" sz="1700" dirty="0">
                <a:effectLst>
                  <a:outerShdw blurRad="38100" dist="38100" dir="2700000" algn="tl">
                    <a:srgbClr val="000000">
                      <a:alpha val="43137"/>
                    </a:srgbClr>
                  </a:outerShdw>
                </a:effectLst>
                <a:latin typeface="Lucida Console" pitchFamily="49" charset="0"/>
              </a:rPr>
              <a:t>)s, SOL_SOCKET, SO_SNDBUF,(const void *)&amp;</a:t>
            </a:r>
            <a:r>
              <a:rPr lang="en-US" sz="1700" dirty="0" err="1">
                <a:effectLst>
                  <a:outerShdw blurRad="38100" dist="38100" dir="2700000" algn="tl">
                    <a:srgbClr val="000000">
                      <a:alpha val="43137"/>
                    </a:srgbClr>
                  </a:outerShdw>
                </a:effectLst>
                <a:latin typeface="Lucida Console" pitchFamily="49" charset="0"/>
              </a:rPr>
              <a:t>iSendBufSize</a:t>
            </a:r>
            <a:r>
              <a:rPr lang="en-US" sz="1700" dirty="0">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effectLst>
                  <a:outerShdw blurRad="38100" dist="38100" dir="2700000" algn="tl">
                    <a:srgbClr val="000000">
                      <a:alpha val="43137"/>
                    </a:srgbClr>
                  </a:outerShdw>
                </a:effectLst>
                <a:latin typeface="Lucida Console" pitchFamily="49" charset="0"/>
              </a:rPr>
              <a:t> (</a:t>
            </a:r>
            <a:r>
              <a:rPr lang="en-US" sz="1700" dirty="0" err="1">
                <a:effectLst>
                  <a:outerShdw blurRad="38100" dist="38100" dir="2700000" algn="tl">
                    <a:srgbClr val="000000">
                      <a:alpha val="43137"/>
                    </a:srgbClr>
                  </a:outerShdw>
                </a:effectLst>
                <a:latin typeface="Lucida Console" pitchFamily="49" charset="0"/>
              </a:rPr>
              <a:t>socklen_t</a:t>
            </a:r>
            <a:r>
              <a:rPr lang="en-US" sz="1700" dirty="0">
                <a:effectLst>
                  <a:outerShdw blurRad="38100" dist="38100" dir="2700000" algn="tl">
                    <a:srgbClr val="000000">
                      <a:alpha val="43137"/>
                    </a:srgbClr>
                  </a:outerShdw>
                </a:effectLst>
                <a:latin typeface="Lucida Console" pitchFamily="49" charset="0"/>
              </a:rPr>
              <a:t>)</a:t>
            </a:r>
            <a:r>
              <a:rPr lang="en-US" sz="1700" dirty="0" err="1">
                <a:effectLst>
                  <a:outerShdw blurRad="38100" dist="38100" dir="2700000" algn="tl">
                    <a:srgbClr val="000000">
                      <a:alpha val="43137"/>
                    </a:srgbClr>
                  </a:outerShdw>
                </a:effectLst>
                <a:latin typeface="Lucida Console" pitchFamily="49" charset="0"/>
              </a:rPr>
              <a:t>sizeof</a:t>
            </a:r>
            <a:r>
              <a:rPr lang="en-US" sz="1700" dirty="0">
                <a:effectLst>
                  <a:outerShdw blurRad="38100" dist="38100" dir="2700000" algn="tl">
                    <a:srgbClr val="000000">
                      <a:alpha val="43137"/>
                    </a:srgbClr>
                  </a:outerShdw>
                </a:effectLst>
                <a:latin typeface="Lucida Console" pitchFamily="49" charset="0"/>
              </a:rPr>
              <a:t>(</a:t>
            </a:r>
            <a:r>
              <a:rPr lang="en-US" sz="1700" dirty="0" err="1">
                <a:effectLst>
                  <a:outerShdw blurRad="38100" dist="38100" dir="2700000" algn="tl">
                    <a:srgbClr val="000000">
                      <a:alpha val="43137"/>
                    </a:srgbClr>
                  </a:outerShdw>
                </a:effectLst>
                <a:latin typeface="Lucida Console" pitchFamily="49" charset="0"/>
              </a:rPr>
              <a:t>int</a:t>
            </a:r>
            <a:r>
              <a:rPr lang="en-US" sz="1700" dirty="0">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effectLst>
                  <a:outerShdw blurRad="38100" dist="38100" dir="2700000" algn="tl">
                    <a:srgbClr val="000000">
                      <a:alpha val="43137"/>
                    </a:srgbClr>
                  </a:outerShdw>
                </a:effectLst>
                <a:latin typeface="Lucida Console" pitchFamily="49" charset="0"/>
              </a:rPr>
              <a:t>   RETURN_SOCKET_ERROR(</a:t>
            </a:r>
            <a:r>
              <a:rPr lang="en-US" sz="1700" dirty="0" err="1">
                <a:effectLst>
                  <a:outerShdw blurRad="38100" dist="38100" dir="2700000" algn="tl">
                    <a:srgbClr val="000000">
                      <a:alpha val="43137"/>
                    </a:srgbClr>
                  </a:outerShdw>
                </a:effectLst>
                <a:latin typeface="Lucida Console" pitchFamily="49" charset="0"/>
              </a:rPr>
              <a:t>rc</a:t>
            </a:r>
            <a:r>
              <a:rPr lang="en-US" sz="1700" dirty="0">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effectLst>
                  <a:outerShdw blurRad="38100" dist="38100" dir="2700000" algn="tl">
                    <a:srgbClr val="000000">
                      <a:alpha val="43137"/>
                    </a:srgbClr>
                  </a:outerShdw>
                </a:effectLst>
                <a:latin typeface="Lucida Console" pitchFamily="49" charset="0"/>
              </a:rPr>
              <a:t>}</a:t>
            </a:r>
          </a:p>
        </p:txBody>
      </p:sp>
      <p:sp>
        <p:nvSpPr>
          <p:cNvPr id="27" name="Rectangle 6"/>
          <p:cNvSpPr>
            <a:spLocks noChangeArrowheads="1"/>
          </p:cNvSpPr>
          <p:nvPr/>
        </p:nvSpPr>
        <p:spPr bwMode="auto">
          <a:xfrm>
            <a:off x="517818" y="2294486"/>
            <a:ext cx="805816"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Graphics</a:t>
            </a:r>
          </a:p>
        </p:txBody>
      </p:sp>
      <p:sp>
        <p:nvSpPr>
          <p:cNvPr id="29" name="Rectangle 7"/>
          <p:cNvSpPr>
            <a:spLocks noChangeArrowheads="1"/>
          </p:cNvSpPr>
          <p:nvPr/>
        </p:nvSpPr>
        <p:spPr bwMode="auto">
          <a:xfrm>
            <a:off x="1496989"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AV</a:t>
            </a:r>
          </a:p>
          <a:p>
            <a:pPr algn="ctr" defTabSz="1096876"/>
            <a:r>
              <a:rPr lang="en-US" sz="1400" dirty="0">
                <a:solidFill>
                  <a:srgbClr val="FFFFFF"/>
                </a:solidFill>
                <a:effectLst>
                  <a:outerShdw blurRad="38100" dist="38100" dir="2700000" algn="tl">
                    <a:srgbClr val="000000">
                      <a:alpha val="43137"/>
                    </a:srgbClr>
                  </a:outerShdw>
                </a:effectLst>
              </a:rPr>
              <a:t>Render</a:t>
            </a:r>
          </a:p>
        </p:txBody>
      </p:sp>
      <p:sp>
        <p:nvSpPr>
          <p:cNvPr id="30" name="Rectangle 8"/>
          <p:cNvSpPr>
            <a:spLocks noChangeArrowheads="1"/>
          </p:cNvSpPr>
          <p:nvPr/>
        </p:nvSpPr>
        <p:spPr bwMode="auto">
          <a:xfrm>
            <a:off x="2462824"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Sockets</a:t>
            </a:r>
          </a:p>
        </p:txBody>
      </p:sp>
      <p:sp>
        <p:nvSpPr>
          <p:cNvPr id="31" name="Rectangle 9"/>
          <p:cNvSpPr>
            <a:spLocks noChangeArrowheads="1"/>
          </p:cNvSpPr>
          <p:nvPr/>
        </p:nvSpPr>
        <p:spPr bwMode="auto">
          <a:xfrm>
            <a:off x="3447709"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Input</a:t>
            </a:r>
          </a:p>
        </p:txBody>
      </p:sp>
      <p:sp>
        <p:nvSpPr>
          <p:cNvPr id="32" name="Rectangle 10"/>
          <p:cNvSpPr>
            <a:spLocks noChangeArrowheads="1"/>
          </p:cNvSpPr>
          <p:nvPr/>
        </p:nvSpPr>
        <p:spPr bwMode="auto">
          <a:xfrm>
            <a:off x="4421164"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Executive</a:t>
            </a:r>
          </a:p>
        </p:txBody>
      </p:sp>
      <p:sp>
        <p:nvSpPr>
          <p:cNvPr id="33" name="Rectangle 11"/>
          <p:cNvSpPr>
            <a:spLocks noChangeArrowheads="1"/>
          </p:cNvSpPr>
          <p:nvPr/>
        </p:nvSpPr>
        <p:spPr bwMode="auto">
          <a:xfrm>
            <a:off x="5396524"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Security</a:t>
            </a:r>
          </a:p>
        </p:txBody>
      </p:sp>
      <p:sp>
        <p:nvSpPr>
          <p:cNvPr id="34" name="Rectangle 12"/>
          <p:cNvSpPr>
            <a:spLocks noChangeArrowheads="1"/>
          </p:cNvSpPr>
          <p:nvPr/>
        </p:nvSpPr>
        <p:spPr bwMode="auto">
          <a:xfrm>
            <a:off x="6362359" y="2296390"/>
            <a:ext cx="819150" cy="539116"/>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UPnP</a:t>
            </a:r>
          </a:p>
        </p:txBody>
      </p:sp>
      <p:sp>
        <p:nvSpPr>
          <p:cNvPr id="35" name="Rectangle 13"/>
          <p:cNvSpPr>
            <a:spLocks noChangeArrowheads="1"/>
          </p:cNvSpPr>
          <p:nvPr/>
        </p:nvSpPr>
        <p:spPr bwMode="auto">
          <a:xfrm>
            <a:off x="7333909" y="2296390"/>
            <a:ext cx="819150" cy="54102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TLS</a:t>
            </a:r>
          </a:p>
        </p:txBody>
      </p:sp>
      <p:grpSp>
        <p:nvGrpSpPr>
          <p:cNvPr id="36" name="Group 14"/>
          <p:cNvGrpSpPr>
            <a:grpSpLocks/>
          </p:cNvGrpSpPr>
          <p:nvPr/>
        </p:nvGrpSpPr>
        <p:grpSpPr bwMode="auto">
          <a:xfrm>
            <a:off x="458764" y="1555346"/>
            <a:ext cx="7766684" cy="613410"/>
            <a:chOff x="599" y="1047"/>
            <a:chExt cx="4077" cy="322"/>
          </a:xfrm>
        </p:grpSpPr>
        <p:sp>
          <p:nvSpPr>
            <p:cNvPr id="37" name="Rectangle 15"/>
            <p:cNvSpPr>
              <a:spLocks noChangeArrowheads="1"/>
            </p:cNvSpPr>
            <p:nvPr/>
          </p:nvSpPr>
          <p:spPr bwMode="grayWhite">
            <a:xfrm>
              <a:off x="599" y="1061"/>
              <a:ext cx="4077" cy="308"/>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endParaRPr lang="en-US" sz="1900" dirty="0">
                <a:solidFill>
                  <a:schemeClr val="bg2"/>
                </a:solidFill>
                <a:latin typeface="Segoe" pitchFamily="34" charset="0"/>
              </a:endParaRPr>
            </a:p>
          </p:txBody>
        </p:sp>
        <p:sp>
          <p:nvSpPr>
            <p:cNvPr id="38" name="Rectangle 16"/>
            <p:cNvSpPr>
              <a:spLocks noChangeArrowheads="1"/>
            </p:cNvSpPr>
            <p:nvPr/>
          </p:nvSpPr>
          <p:spPr bwMode="auto">
            <a:xfrm>
              <a:off x="3691" y="1214"/>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UPnP</a:t>
              </a:r>
            </a:p>
          </p:txBody>
        </p:sp>
        <p:sp>
          <p:nvSpPr>
            <p:cNvPr id="39" name="Rectangle 17"/>
            <p:cNvSpPr>
              <a:spLocks noChangeArrowheads="1"/>
            </p:cNvSpPr>
            <p:nvPr/>
          </p:nvSpPr>
          <p:spPr bwMode="auto">
            <a:xfrm>
              <a:off x="4202" y="1214"/>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TLS</a:t>
              </a:r>
            </a:p>
          </p:txBody>
        </p:sp>
        <p:sp>
          <p:nvSpPr>
            <p:cNvPr id="40" name="Rectangle 18"/>
            <p:cNvSpPr>
              <a:spLocks noChangeArrowheads="1"/>
            </p:cNvSpPr>
            <p:nvPr/>
          </p:nvSpPr>
          <p:spPr bwMode="auto">
            <a:xfrm>
              <a:off x="638" y="1215"/>
              <a:ext cx="423"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Graphics</a:t>
              </a:r>
            </a:p>
          </p:txBody>
        </p:sp>
        <p:sp>
          <p:nvSpPr>
            <p:cNvPr id="41" name="Rectangle 19"/>
            <p:cNvSpPr>
              <a:spLocks noChangeArrowheads="1"/>
            </p:cNvSpPr>
            <p:nvPr/>
          </p:nvSpPr>
          <p:spPr bwMode="auto">
            <a:xfrm>
              <a:off x="114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AV Render</a:t>
              </a:r>
            </a:p>
          </p:txBody>
        </p:sp>
        <p:sp>
          <p:nvSpPr>
            <p:cNvPr id="42" name="Rectangle 20"/>
            <p:cNvSpPr>
              <a:spLocks noChangeArrowheads="1"/>
            </p:cNvSpPr>
            <p:nvPr/>
          </p:nvSpPr>
          <p:spPr bwMode="auto">
            <a:xfrm>
              <a:off x="165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Sockets</a:t>
              </a:r>
            </a:p>
          </p:txBody>
        </p:sp>
        <p:sp>
          <p:nvSpPr>
            <p:cNvPr id="43" name="Rectangle 21"/>
            <p:cNvSpPr>
              <a:spLocks noChangeArrowheads="1"/>
            </p:cNvSpPr>
            <p:nvPr/>
          </p:nvSpPr>
          <p:spPr bwMode="auto">
            <a:xfrm>
              <a:off x="216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Input</a:t>
              </a:r>
            </a:p>
          </p:txBody>
        </p:sp>
        <p:sp>
          <p:nvSpPr>
            <p:cNvPr id="44" name="Rectangle 22"/>
            <p:cNvSpPr>
              <a:spLocks noChangeArrowheads="1"/>
            </p:cNvSpPr>
            <p:nvPr/>
          </p:nvSpPr>
          <p:spPr bwMode="auto">
            <a:xfrm>
              <a:off x="267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Executive</a:t>
              </a:r>
            </a:p>
          </p:txBody>
        </p:sp>
        <p:sp>
          <p:nvSpPr>
            <p:cNvPr id="45" name="Rectangle 23"/>
            <p:cNvSpPr>
              <a:spLocks noChangeArrowheads="1"/>
            </p:cNvSpPr>
            <p:nvPr/>
          </p:nvSpPr>
          <p:spPr bwMode="auto">
            <a:xfrm>
              <a:off x="318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Security</a:t>
              </a:r>
            </a:p>
          </p:txBody>
        </p:sp>
        <p:sp>
          <p:nvSpPr>
            <p:cNvPr id="46" name="Rectangle 24"/>
            <p:cNvSpPr>
              <a:spLocks noChangeArrowheads="1"/>
            </p:cNvSpPr>
            <p:nvPr/>
          </p:nvSpPr>
          <p:spPr bwMode="auto">
            <a:xfrm>
              <a:off x="1864" y="1047"/>
              <a:ext cx="1628" cy="162"/>
            </a:xfrm>
            <a:prstGeom prst="rect">
              <a:avLst/>
            </a:prstGeom>
            <a:noFill/>
            <a:ln w="12700">
              <a:noFill/>
              <a:miter lim="800000"/>
              <a:headEnd/>
              <a:tailEnd/>
            </a:ln>
            <a:effectLst/>
          </p:spPr>
          <p:txBody>
            <a:bodyPr wrap="none">
              <a:spAutoFit/>
            </a:bodyPr>
            <a:lstStyle/>
            <a:p>
              <a:pPr algn="ctr"/>
              <a:r>
                <a:rPr lang="en-US" sz="1400" dirty="0">
                  <a:solidFill>
                    <a:schemeClr val="bg2"/>
                  </a:solidFill>
                </a:rPr>
                <a:t>Platform Abstraction Layer (PAL</a:t>
              </a:r>
              <a:r>
                <a:rPr lang="en-US" sz="1400" dirty="0" smtClean="0">
                  <a:solidFill>
                    <a:schemeClr val="bg2"/>
                  </a:solidFill>
                </a:rPr>
                <a:t>) APIs</a:t>
              </a:r>
              <a:endParaRPr lang="en-US" sz="1400" dirty="0">
                <a:solidFill>
                  <a:schemeClr val="bg2"/>
                </a:solidFill>
              </a:endParaRPr>
            </a:p>
          </p:txBody>
        </p:sp>
      </p:grpSp>
      <p:sp>
        <p:nvSpPr>
          <p:cNvPr id="47" name="Rectangle 25"/>
          <p:cNvSpPr>
            <a:spLocks noChangeArrowheads="1"/>
          </p:cNvSpPr>
          <p:nvPr/>
        </p:nvSpPr>
        <p:spPr bwMode="auto">
          <a:xfrm>
            <a:off x="8420015" y="1590676"/>
            <a:ext cx="1766894" cy="741742"/>
          </a:xfrm>
          <a:prstGeom prst="rect">
            <a:avLst/>
          </a:prstGeom>
          <a:solidFill>
            <a:srgbClr val="000000">
              <a:alpha val="34902"/>
            </a:srgbClr>
          </a:solidFill>
          <a:ln w="12700">
            <a:solidFill>
              <a:schemeClr val="tx1"/>
            </a:solidFill>
            <a:miter lim="800000"/>
            <a:headEnd/>
            <a:tailEnd/>
          </a:ln>
          <a:effectLst>
            <a:outerShdw blurRad="63500" sx="102000" sy="102000" algn="ctr" rotWithShape="0">
              <a:prstClr val="black">
                <a:alpha val="40000"/>
              </a:prstClr>
            </a:outerShdw>
          </a:effectLst>
        </p:spPr>
        <p:txBody>
          <a:bodyPr wrap="none" lIns="109728" tIns="54864" rIns="109728" bIns="54864">
            <a:spAutoFit/>
          </a:bodyPr>
          <a:lstStyle/>
          <a:p>
            <a:r>
              <a:rPr lang="en-US" dirty="0" err="1" smtClean="0">
                <a:solidFill>
                  <a:schemeClr val="accent1"/>
                </a:solidFill>
                <a:effectLst>
                  <a:outerShdw blurRad="38100" dist="38100" dir="2700000" algn="tl">
                    <a:srgbClr val="000000">
                      <a:alpha val="43137"/>
                    </a:srgbClr>
                  </a:outerShdw>
                </a:effectLst>
              </a:rPr>
              <a:t>pkSocket.h</a:t>
            </a:r>
            <a:r>
              <a:rPr lang="en-US" dirty="0" smtClean="0">
                <a:solidFill>
                  <a:schemeClr val="accent1"/>
                </a:solidFill>
                <a:effectLst>
                  <a:outerShdw blurRad="38100" dist="38100" dir="2700000" algn="tl">
                    <a:srgbClr val="000000">
                      <a:alpha val="43137"/>
                    </a:srgbClr>
                  </a:outerShdw>
                </a:effectLst>
              </a:rPr>
              <a:t>:</a:t>
            </a:r>
            <a:endParaRPr lang="en-US" b="0" dirty="0">
              <a:solidFill>
                <a:schemeClr val="accent1"/>
              </a:solidFill>
              <a:effectLst>
                <a:outerShdw blurRad="38100" dist="38100" dir="2700000" algn="tl">
                  <a:srgbClr val="000000">
                    <a:alpha val="43137"/>
                  </a:srgbClr>
                </a:outerShdw>
              </a:effectLst>
            </a:endParaRPr>
          </a:p>
          <a:p>
            <a:r>
              <a:rPr lang="en-US" sz="1900" dirty="0">
                <a:effectLst>
                  <a:outerShdw blurRad="38100" dist="38100" dir="2700000" algn="tl">
                    <a:srgbClr val="000000">
                      <a:alpha val="43137"/>
                    </a:srgbClr>
                  </a:outerShdw>
                </a:effectLst>
              </a:rPr>
              <a:t>~ </a:t>
            </a:r>
            <a:r>
              <a:rPr lang="en-US" sz="1900" dirty="0" smtClean="0">
                <a:effectLst>
                  <a:outerShdw blurRad="38100" dist="38100" dir="2700000" algn="tl">
                    <a:srgbClr val="000000">
                      <a:alpha val="43137"/>
                    </a:srgbClr>
                  </a:outerShdw>
                </a:effectLst>
              </a:rPr>
              <a:t>35 </a:t>
            </a:r>
            <a:r>
              <a:rPr lang="en-US" sz="1900" dirty="0">
                <a:effectLst>
                  <a:outerShdw blurRad="38100" dist="38100" dir="2700000" algn="tl">
                    <a:srgbClr val="000000">
                      <a:alpha val="43137"/>
                    </a:srgbClr>
                  </a:outerShdw>
                </a:effectLst>
              </a:rPr>
              <a:t>functions</a:t>
            </a:r>
          </a:p>
        </p:txBody>
      </p:sp>
      <p:sp>
        <p:nvSpPr>
          <p:cNvPr id="48" name="Rectangle 4"/>
          <p:cNvSpPr>
            <a:spLocks noChangeArrowheads="1"/>
          </p:cNvSpPr>
          <p:nvPr/>
        </p:nvSpPr>
        <p:spPr bwMode="auto">
          <a:xfrm>
            <a:off x="399010" y="3113116"/>
            <a:ext cx="7905690" cy="480131"/>
          </a:xfrm>
          <a:prstGeom prst="rect">
            <a:avLst/>
          </a:prstGeom>
          <a:noFill/>
          <a:ln w="12700">
            <a:noFill/>
            <a:miter lim="800000"/>
            <a:headEnd/>
            <a:tailEnd/>
          </a:ln>
          <a:effectLst/>
        </p:spPr>
        <p:txBody>
          <a:bodyPr wrap="none" lIns="109728" tIns="54864" rIns="109728" bIns="54864">
            <a:spAutoFit/>
          </a:bodyPr>
          <a:lstStyle/>
          <a:p>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PAL API implementation example – </a:t>
            </a:r>
            <a:r>
              <a:rPr lang="en-US" sz="2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Socket.c</a:t>
            </a:r>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 for </a:t>
            </a:r>
            <a:r>
              <a:rPr lang="en-US" sz="2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ucLinux</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7"/>
                                        </p:tgtEl>
                                        <p:attrNameLst>
                                          <p:attrName>style.opacity</p:attrName>
                                        </p:attrNameLst>
                                      </p:cBhvr>
                                      <p:to>
                                        <p:strVal val="0.5"/>
                                      </p:to>
                                    </p:set>
                                    <p:animEffect filter="image" prLst="opacity: 0.5">
                                      <p:cBhvr rctx="IE">
                                        <p:cTn id="7" dur="indefinite"/>
                                        <p:tgtEl>
                                          <p:spTgt spid="27"/>
                                        </p:tgtEl>
                                      </p:cBhvr>
                                    </p:animEffect>
                                  </p:childTnLst>
                                </p:cTn>
                              </p:par>
                              <p:par>
                                <p:cTn id="8" presetID="9" presetClass="emph" presetSubtype="0" grpId="0" nodeType="withEffect">
                                  <p:stCondLst>
                                    <p:cond delay="0"/>
                                  </p:stCondLst>
                                  <p:childTnLst>
                                    <p:set>
                                      <p:cBhvr rctx="PPT">
                                        <p:cTn id="9" dur="indefinite"/>
                                        <p:tgtEl>
                                          <p:spTgt spid="29"/>
                                        </p:tgtEl>
                                        <p:attrNameLst>
                                          <p:attrName>style.opacity</p:attrName>
                                        </p:attrNameLst>
                                      </p:cBhvr>
                                      <p:to>
                                        <p:strVal val="0.5"/>
                                      </p:to>
                                    </p:set>
                                    <p:animEffect filter="image" prLst="opacity: 0.5">
                                      <p:cBhvr rctx="IE">
                                        <p:cTn id="10" dur="indefinite"/>
                                        <p:tgtEl>
                                          <p:spTgt spid="29"/>
                                        </p:tgtEl>
                                      </p:cBhvr>
                                    </p:animEffect>
                                  </p:childTnLst>
                                </p:cTn>
                              </p:par>
                              <p:par>
                                <p:cTn id="11" presetID="9" presetClass="emph" presetSubtype="0" grpId="0" nodeType="withEffect">
                                  <p:stCondLst>
                                    <p:cond delay="0"/>
                                  </p:stCondLst>
                                  <p:childTnLst>
                                    <p:set>
                                      <p:cBhvr rctx="PPT">
                                        <p:cTn id="12" dur="indefinite"/>
                                        <p:tgtEl>
                                          <p:spTgt spid="31"/>
                                        </p:tgtEl>
                                        <p:attrNameLst>
                                          <p:attrName>style.opacity</p:attrName>
                                        </p:attrNameLst>
                                      </p:cBhvr>
                                      <p:to>
                                        <p:strVal val="0.5"/>
                                      </p:to>
                                    </p:set>
                                    <p:animEffect filter="image" prLst="opacity: 0.5">
                                      <p:cBhvr rctx="IE">
                                        <p:cTn id="13" dur="indefinite"/>
                                        <p:tgtEl>
                                          <p:spTgt spid="31"/>
                                        </p:tgtEl>
                                      </p:cBhvr>
                                    </p:animEffect>
                                  </p:childTnLst>
                                </p:cTn>
                              </p:par>
                              <p:par>
                                <p:cTn id="14" presetID="9" presetClass="emph" presetSubtype="0" grpId="0" nodeType="withEffect">
                                  <p:stCondLst>
                                    <p:cond delay="0"/>
                                  </p:stCondLst>
                                  <p:childTnLst>
                                    <p:set>
                                      <p:cBhvr rctx="PPT">
                                        <p:cTn id="15" dur="indefinite"/>
                                        <p:tgtEl>
                                          <p:spTgt spid="33"/>
                                        </p:tgtEl>
                                        <p:attrNameLst>
                                          <p:attrName>style.opacity</p:attrName>
                                        </p:attrNameLst>
                                      </p:cBhvr>
                                      <p:to>
                                        <p:strVal val="0.5"/>
                                      </p:to>
                                    </p:set>
                                    <p:animEffect filter="image" prLst="opacity: 0.5">
                                      <p:cBhvr rctx="IE">
                                        <p:cTn id="16" dur="indefinite"/>
                                        <p:tgtEl>
                                          <p:spTgt spid="33"/>
                                        </p:tgtEl>
                                      </p:cBhvr>
                                    </p:animEffect>
                                  </p:childTnLst>
                                </p:cTn>
                              </p:par>
                              <p:par>
                                <p:cTn id="17" presetID="9" presetClass="emph" presetSubtype="0" grpId="0" nodeType="withEffect">
                                  <p:stCondLst>
                                    <p:cond delay="0"/>
                                  </p:stCondLst>
                                  <p:childTnLst>
                                    <p:set>
                                      <p:cBhvr rctx="PPT">
                                        <p:cTn id="18" dur="indefinite"/>
                                        <p:tgtEl>
                                          <p:spTgt spid="34"/>
                                        </p:tgtEl>
                                        <p:attrNameLst>
                                          <p:attrName>style.opacity</p:attrName>
                                        </p:attrNameLst>
                                      </p:cBhvr>
                                      <p:to>
                                        <p:strVal val="0.5"/>
                                      </p:to>
                                    </p:set>
                                    <p:animEffect filter="image" prLst="opacity: 0.5">
                                      <p:cBhvr rctx="IE">
                                        <p:cTn id="19" dur="indefinite"/>
                                        <p:tgtEl>
                                          <p:spTgt spid="34"/>
                                        </p:tgtEl>
                                      </p:cBhvr>
                                    </p:animEffect>
                                  </p:childTnLst>
                                </p:cTn>
                              </p:par>
                              <p:par>
                                <p:cTn id="20" presetID="9" presetClass="emph" presetSubtype="0" grpId="0" nodeType="withEffect">
                                  <p:stCondLst>
                                    <p:cond delay="0"/>
                                  </p:stCondLst>
                                  <p:childTnLst>
                                    <p:set>
                                      <p:cBhvr rctx="PPT">
                                        <p:cTn id="21" dur="indefinite"/>
                                        <p:tgtEl>
                                          <p:spTgt spid="35"/>
                                        </p:tgtEl>
                                        <p:attrNameLst>
                                          <p:attrName>style.opacity</p:attrName>
                                        </p:attrNameLst>
                                      </p:cBhvr>
                                      <p:to>
                                        <p:strVal val="0.5"/>
                                      </p:to>
                                    </p:set>
                                    <p:animEffect filter="image" prLst="opacity: 0.5">
                                      <p:cBhvr rctx="IE">
                                        <p:cTn id="22" dur="indefinite"/>
                                        <p:tgtEl>
                                          <p:spTgt spid="35"/>
                                        </p:tgtEl>
                                      </p:cBhvr>
                                    </p:animEffect>
                                  </p:childTnLst>
                                </p:cTn>
                              </p:par>
                              <p:par>
                                <p:cTn id="23" presetID="9" presetClass="emph" presetSubtype="0" nodeType="withEffect">
                                  <p:stCondLst>
                                    <p:cond delay="0"/>
                                  </p:stCondLst>
                                  <p:childTnLst>
                                    <p:set>
                                      <p:cBhvr rctx="PPT">
                                        <p:cTn id="24" dur="indefinite"/>
                                        <p:tgtEl>
                                          <p:spTgt spid="36"/>
                                        </p:tgtEl>
                                        <p:attrNameLst>
                                          <p:attrName>style.opacity</p:attrName>
                                        </p:attrNameLst>
                                      </p:cBhvr>
                                      <p:to>
                                        <p:strVal val="0.5"/>
                                      </p:to>
                                    </p:set>
                                    <p:animEffect filter="image" prLst="opacity: 0.5">
                                      <p:cBhvr rctx="IE">
                                        <p:cTn id="25" dur="indefinite"/>
                                        <p:tgtEl>
                                          <p:spTgt spid="36"/>
                                        </p:tgtEl>
                                      </p:cBhvr>
                                    </p:animEffect>
                                  </p:childTnLst>
                                </p:cTn>
                              </p:par>
                              <p:par>
                                <p:cTn id="26" presetID="9" presetClass="emph" presetSubtype="0" grpId="0" nodeType="withEffect">
                                  <p:stCondLst>
                                    <p:cond delay="0"/>
                                  </p:stCondLst>
                                  <p:childTnLst>
                                    <p:set>
                                      <p:cBhvr rctx="PPT">
                                        <p:cTn id="27" dur="indefinite"/>
                                        <p:tgtEl>
                                          <p:spTgt spid="32"/>
                                        </p:tgtEl>
                                        <p:attrNameLst>
                                          <p:attrName>style.opacity</p:attrName>
                                        </p:attrNameLst>
                                      </p:cBhvr>
                                      <p:to>
                                        <p:strVal val="0.5"/>
                                      </p:to>
                                    </p:set>
                                    <p:animEffect filter="image" prLst="opacity: 0.5">
                                      <p:cBhvr rctx="IE">
                                        <p:cTn id="28" dur="indefinite"/>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33" grpId="0" animBg="1"/>
      <p:bldP spid="34" grpId="0" animBg="1"/>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182880" y="1703071"/>
            <a:ext cx="10607040" cy="56121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72738" name="Rectangle 2"/>
          <p:cNvSpPr>
            <a:spLocks noGrp="1" noChangeArrowheads="1"/>
          </p:cNvSpPr>
          <p:nvPr>
            <p:ph type="title"/>
          </p:nvPr>
        </p:nvSpPr>
        <p:spPr/>
        <p:txBody>
          <a:bodyPr/>
          <a:lstStyle/>
          <a:p>
            <a:r>
              <a:rPr lang="en-US" dirty="0" smtClean="0"/>
              <a:t>Customizing The PAL</a:t>
            </a:r>
            <a:endParaRPr lang="en-US" dirty="0"/>
          </a:p>
        </p:txBody>
      </p:sp>
      <p:sp>
        <p:nvSpPr>
          <p:cNvPr id="372739" name="Rectangle 3"/>
          <p:cNvSpPr>
            <a:spLocks noChangeArrowheads="1"/>
          </p:cNvSpPr>
          <p:nvPr/>
        </p:nvSpPr>
        <p:spPr bwMode="auto">
          <a:xfrm>
            <a:off x="326934" y="3572256"/>
            <a:ext cx="10304490" cy="4356975"/>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109718" tIns="54860" rIns="109718" bIns="54860" anchor="ctr"/>
          <a:lstStyle/>
          <a:p>
            <a:pPr>
              <a:lnSpc>
                <a:spcPct val="85000"/>
              </a:lnSpc>
              <a:spcBef>
                <a:spcPct val="20000"/>
              </a:spcBef>
            </a:pPr>
            <a:endParaRPr lang="en-US" sz="17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372741" name="Rectangle 5"/>
          <p:cNvSpPr>
            <a:spLocks noChangeArrowheads="1"/>
          </p:cNvSpPr>
          <p:nvPr/>
        </p:nvSpPr>
        <p:spPr bwMode="auto">
          <a:xfrm>
            <a:off x="279551" y="3850733"/>
            <a:ext cx="10222230" cy="3949066"/>
          </a:xfrm>
          <a:prstGeom prst="rect">
            <a:avLst/>
          </a:prstGeom>
          <a:noFill/>
          <a:ln w="12700">
            <a:noFill/>
            <a:miter lim="800000"/>
            <a:headEnd type="none" w="sm" len="sm"/>
            <a:tailEnd type="none" w="sm" len="sm"/>
          </a:ln>
          <a:effectLst/>
        </p:spPr>
        <p:txBody>
          <a:bodyPr lIns="109728" tIns="54864" rIns="109728" bIns="54864" anchor="ctr"/>
          <a:lstStyle/>
          <a:p>
            <a:pPr algn="l">
              <a:lnSpc>
                <a:spcPct val="85000"/>
              </a:lnSpc>
              <a:spcBef>
                <a:spcPct val="20000"/>
              </a:spcBef>
            </a:pPr>
            <a:r>
              <a:rPr lang="en-US" sz="1700" dirty="0" err="1">
                <a:solidFill>
                  <a:schemeClr val="tx2"/>
                </a:solidFill>
                <a:effectLst>
                  <a:outerShdw blurRad="38100" dist="38100" dir="2700000" algn="tl">
                    <a:srgbClr val="000000">
                      <a:alpha val="43137"/>
                    </a:srgbClr>
                  </a:outerShdw>
                </a:effectLst>
                <a:latin typeface="Lucida Console" pitchFamily="49" charset="0"/>
              </a:rPr>
              <a:t>pkRESULT</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pkAPI</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Renderer_SetClockRate</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pkHANDLE</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hRenderer</a:t>
            </a:r>
            <a:r>
              <a:rPr lang="en-US" sz="1700" dirty="0">
                <a:solidFill>
                  <a:schemeClr val="tx2"/>
                </a:solidFill>
                <a:effectLst>
                  <a:outerShdw blurRad="38100" dist="38100" dir="2700000" algn="tl">
                    <a:srgbClr val="000000">
                      <a:alpha val="43137"/>
                    </a:srgbClr>
                  </a:outerShdw>
                </a:effectLst>
                <a:latin typeface="Lucida Console" pitchFamily="49" charset="0"/>
              </a:rPr>
              <a:t>, pkUINT32 </a:t>
            </a:r>
            <a:r>
              <a:rPr lang="en-US" sz="1700" dirty="0" err="1">
                <a:solidFill>
                  <a:schemeClr val="tx2"/>
                </a:solidFill>
                <a:effectLst>
                  <a:outerShdw blurRad="38100" dist="38100" dir="2700000" algn="tl">
                    <a:srgbClr val="000000">
                      <a:alpha val="43137"/>
                    </a:srgbClr>
                  </a:outerShdw>
                </a:effectLst>
                <a:latin typeface="Lucida Console" pitchFamily="49" charset="0"/>
              </a:rPr>
              <a:t>uiPPM</a:t>
            </a: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if(</a:t>
            </a:r>
            <a:r>
              <a:rPr lang="en-US" sz="1700" dirty="0" err="1">
                <a:solidFill>
                  <a:schemeClr val="tx2"/>
                </a:solidFill>
                <a:effectLst>
                  <a:outerShdw blurRad="38100" dist="38100" dir="2700000" algn="tl">
                    <a:srgbClr val="000000">
                      <a:alpha val="43137"/>
                    </a:srgbClr>
                  </a:outerShdw>
                </a:effectLst>
                <a:latin typeface="Lucida Console" pitchFamily="49" charset="0"/>
              </a:rPr>
              <a:t>hRenderer</a:t>
            </a:r>
            <a:r>
              <a:rPr lang="en-US" sz="1700" dirty="0">
                <a:solidFill>
                  <a:schemeClr val="tx2"/>
                </a:solidFill>
                <a:effectLst>
                  <a:outerShdw blurRad="38100" dist="38100" dir="2700000" algn="tl">
                    <a:srgbClr val="000000">
                      <a:alpha val="43137"/>
                    </a:srgbClr>
                  </a:outerShdw>
                </a:effectLst>
                <a:latin typeface="Lucida Console" pitchFamily="49" charset="0"/>
              </a:rPr>
              <a:t>) {</a:t>
            </a:r>
          </a:p>
          <a:p>
            <a:pPr algn="l">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struct</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renderer_context</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prenderer_context</a:t>
            </a:r>
            <a:r>
              <a:rPr lang="en-US" sz="1700" dirty="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struct</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renderer_context</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smtClean="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hRenderer</a:t>
            </a: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struct</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dcc_context</a:t>
            </a: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dcc_info</a:t>
            </a:r>
            <a:r>
              <a:rPr lang="en-US" sz="1700" dirty="0">
                <a:solidFill>
                  <a:schemeClr val="tx2"/>
                </a:solidFill>
                <a:effectLst>
                  <a:outerShdw blurRad="38100" dist="38100" dir="2700000" algn="tl">
                    <a:srgbClr val="000000">
                      <a:alpha val="43137"/>
                    </a:srgbClr>
                  </a:outerShdw>
                </a:effectLst>
                <a:latin typeface="Lucida Console" pitchFamily="49" charset="0"/>
              </a:rPr>
              <a:t> = </a:t>
            </a:r>
            <a:r>
              <a:rPr lang="en-US" sz="1700" dirty="0" err="1">
                <a:solidFill>
                  <a:schemeClr val="tx2"/>
                </a:solidFill>
                <a:effectLst>
                  <a:outerShdw blurRad="38100" dist="38100" dir="2700000" algn="tl">
                    <a:srgbClr val="000000">
                      <a:alpha val="43137"/>
                    </a:srgbClr>
                  </a:outerShdw>
                </a:effectLst>
                <a:latin typeface="Lucida Console" pitchFamily="49" charset="0"/>
              </a:rPr>
              <a:t>prenderer_context</a:t>
            </a:r>
            <a:r>
              <a:rPr lang="en-US" sz="1700" dirty="0">
                <a:solidFill>
                  <a:schemeClr val="tx2"/>
                </a:solidFill>
                <a:effectLst>
                  <a:outerShdw blurRad="38100" dist="38100" dir="2700000" algn="tl">
                    <a:srgbClr val="000000">
                      <a:alpha val="43137"/>
                    </a:srgbClr>
                  </a:outerShdw>
                </a:effectLst>
                <a:latin typeface="Lucida Console" pitchFamily="49" charset="0"/>
              </a:rPr>
              <a:t>-&gt;</a:t>
            </a:r>
            <a:r>
              <a:rPr lang="en-US" sz="1700" dirty="0" err="1">
                <a:solidFill>
                  <a:schemeClr val="tx2"/>
                </a:solidFill>
                <a:effectLst>
                  <a:outerShdw blurRad="38100" dist="38100" dir="2700000" algn="tl">
                    <a:srgbClr val="000000">
                      <a:alpha val="43137"/>
                    </a:srgbClr>
                  </a:outerShdw>
                </a:effectLst>
                <a:latin typeface="Lucida Console" pitchFamily="49" charset="0"/>
              </a:rPr>
              <a:t>dcc_info</a:t>
            </a: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endParaRPr lang="en-US" sz="1700" dirty="0">
              <a:solidFill>
                <a:schemeClr val="tx2"/>
              </a:solidFill>
              <a:effectLst>
                <a:outerShdw blurRad="38100" dist="38100" dir="2700000" algn="tl">
                  <a:srgbClr val="000000">
                    <a:alpha val="43137"/>
                  </a:srgbClr>
                </a:outerShdw>
              </a:effectLst>
              <a:latin typeface="Lucida Console" pitchFamily="49" charset="0"/>
            </a:endParaRPr>
          </a:p>
          <a:p>
            <a:pPr algn="l">
              <a:lnSpc>
                <a:spcPct val="85000"/>
              </a:lnSpc>
              <a:spcBef>
                <a:spcPct val="20000"/>
              </a:spcBef>
            </a:pPr>
            <a:r>
              <a:rPr lang="en-US" dirty="0">
                <a:solidFill>
                  <a:schemeClr val="tx2"/>
                </a:solidFill>
                <a:effectLst>
                  <a:outerShdw blurRad="38100" dist="38100" dir="2700000" algn="tl">
                    <a:srgbClr val="000000">
                      <a:alpha val="43137"/>
                    </a:srgbClr>
                  </a:outerShdw>
                </a:effectLst>
              </a:rPr>
              <a:t>          </a:t>
            </a:r>
            <a:r>
              <a:rPr lang="en-US" dirty="0">
                <a:solidFill>
                  <a:schemeClr val="accent6"/>
                </a:solidFill>
                <a:effectLst>
                  <a:outerShdw blurRad="38100" dist="38100" dir="2700000" algn="tl">
                    <a:srgbClr val="000000">
                      <a:alpha val="43137"/>
                    </a:srgbClr>
                  </a:outerShdw>
                </a:effectLst>
              </a:rPr>
              <a:t>//Set Render Clock using Sigma platform library call</a:t>
            </a:r>
            <a:endParaRPr lang="en-US" sz="1700" dirty="0">
              <a:solidFill>
                <a:schemeClr val="accent6"/>
              </a:solidFill>
              <a:effectLst>
                <a:outerShdw blurRad="38100" dist="38100" dir="2700000" algn="tl">
                  <a:srgbClr val="000000">
                    <a:alpha val="43137"/>
                  </a:srgbClr>
                </a:outerShdw>
              </a:effectLst>
              <a:latin typeface="Lucida Console" pitchFamily="49" charset="0"/>
            </a:endParaRPr>
          </a:p>
          <a:p>
            <a:pPr algn="l">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r>
              <a:rPr lang="en-US" sz="1700" dirty="0" err="1">
                <a:solidFill>
                  <a:schemeClr val="tx2"/>
                </a:solidFill>
                <a:effectLst>
                  <a:outerShdw blurRad="38100" dist="38100" dir="2700000" algn="tl">
                    <a:srgbClr val="000000">
                      <a:alpha val="43137"/>
                    </a:srgbClr>
                  </a:outerShdw>
                </a:effectLst>
                <a:latin typeface="Lucida Console" pitchFamily="49" charset="0"/>
              </a:rPr>
              <a:t>DCCSTCSetSpeedCleanDiv</a:t>
            </a:r>
            <a:r>
              <a:rPr lang="en-US" sz="1700" dirty="0">
                <a:solidFill>
                  <a:schemeClr val="tx2"/>
                </a:solidFill>
                <a:effectLst>
                  <a:outerShdw blurRad="38100" dist="38100" dir="2700000" algn="tl">
                    <a:srgbClr val="000000">
                      <a:alpha val="43137"/>
                    </a:srgbClr>
                  </a:outerShdw>
                </a:effectLst>
                <a:latin typeface="Lucida Console" pitchFamily="49" charset="0"/>
              </a:rPr>
              <a:t>(</a:t>
            </a:r>
            <a:r>
              <a:rPr lang="en-US" sz="1700" dirty="0" err="1">
                <a:solidFill>
                  <a:schemeClr val="tx2"/>
                </a:solidFill>
                <a:effectLst>
                  <a:outerShdw blurRad="38100" dist="38100" dir="2700000" algn="tl">
                    <a:srgbClr val="000000">
                      <a:alpha val="43137"/>
                    </a:srgbClr>
                  </a:outerShdw>
                </a:effectLst>
                <a:latin typeface="Lucida Console" pitchFamily="49" charset="0"/>
              </a:rPr>
              <a:t>dcc_info</a:t>
            </a:r>
            <a:r>
              <a:rPr lang="en-US" sz="1700" dirty="0">
                <a:solidFill>
                  <a:schemeClr val="tx2"/>
                </a:solidFill>
                <a:effectLst>
                  <a:outerShdw blurRad="38100" dist="38100" dir="2700000" algn="tl">
                    <a:srgbClr val="000000">
                      <a:alpha val="43137"/>
                    </a:srgbClr>
                  </a:outerShdw>
                </a:effectLst>
                <a:latin typeface="Lucida Console" pitchFamily="49" charset="0"/>
              </a:rPr>
              <a:t>-&gt;</a:t>
            </a:r>
            <a:r>
              <a:rPr lang="en-US" sz="1700" dirty="0" err="1">
                <a:solidFill>
                  <a:schemeClr val="tx2"/>
                </a:solidFill>
                <a:effectLst>
                  <a:outerShdw blurRad="38100" dist="38100" dir="2700000" algn="tl">
                    <a:srgbClr val="000000">
                      <a:alpha val="43137"/>
                    </a:srgbClr>
                  </a:outerShdw>
                </a:effectLst>
                <a:latin typeface="Lucida Console" pitchFamily="49" charset="0"/>
              </a:rPr>
              <a:t>pStcSource</a:t>
            </a:r>
            <a:r>
              <a:rPr lang="en-US" sz="1700" dirty="0">
                <a:solidFill>
                  <a:schemeClr val="tx2"/>
                </a:solidFill>
                <a:effectLst>
                  <a:outerShdw blurRad="38100" dist="38100" dir="2700000" algn="tl">
                    <a:srgbClr val="000000">
                      <a:alpha val="43137"/>
                    </a:srgbClr>
                  </a:outerShdw>
                </a:effectLst>
                <a:latin typeface="Lucida Console" pitchFamily="49" charset="0"/>
              </a:rPr>
              <a:t>, 1000000 + </a:t>
            </a:r>
            <a:r>
              <a:rPr lang="en-US" sz="1700" dirty="0" err="1">
                <a:solidFill>
                  <a:schemeClr val="tx2"/>
                </a:solidFill>
                <a:effectLst>
                  <a:outerShdw blurRad="38100" dist="38100" dir="2700000" algn="tl">
                    <a:srgbClr val="000000">
                      <a:alpha val="43137"/>
                    </a:srgbClr>
                  </a:outerShdw>
                </a:effectLst>
                <a:latin typeface="Lucida Console" pitchFamily="49" charset="0"/>
              </a:rPr>
              <a:t>uiPPM</a:t>
            </a:r>
            <a:r>
              <a:rPr lang="en-US" sz="1700" dirty="0">
                <a:solidFill>
                  <a:schemeClr val="tx2"/>
                </a:solidFill>
                <a:effectLst>
                  <a:outerShdw blurRad="38100" dist="38100" dir="2700000" algn="tl">
                    <a:srgbClr val="000000">
                      <a:alpha val="43137"/>
                    </a:srgbClr>
                  </a:outerShdw>
                </a:effectLst>
                <a:latin typeface="Lucida Console" pitchFamily="49" charset="0"/>
              </a:rPr>
              <a:t>, 1000000);</a:t>
            </a:r>
          </a:p>
          <a:p>
            <a:pPr algn="l">
              <a:lnSpc>
                <a:spcPct val="85000"/>
              </a:lnSpc>
              <a:spcBef>
                <a:spcPct val="20000"/>
              </a:spcBef>
            </a:pPr>
            <a:endParaRPr lang="en-US" sz="1700" dirty="0">
              <a:solidFill>
                <a:schemeClr val="tx2"/>
              </a:solidFill>
              <a:effectLst>
                <a:outerShdw blurRad="38100" dist="38100" dir="2700000" algn="tl">
                  <a:srgbClr val="000000">
                    <a:alpha val="43137"/>
                  </a:srgbClr>
                </a:outerShdw>
              </a:effectLst>
              <a:latin typeface="Lucida Console" pitchFamily="49" charset="0"/>
            </a:endParaRPr>
          </a:p>
          <a:p>
            <a:pPr algn="l">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return </a:t>
            </a:r>
            <a:r>
              <a:rPr lang="en-US" sz="1700" dirty="0" err="1">
                <a:solidFill>
                  <a:schemeClr val="tx2"/>
                </a:solidFill>
                <a:effectLst>
                  <a:outerShdw blurRad="38100" dist="38100" dir="2700000" algn="tl">
                    <a:srgbClr val="000000">
                      <a:alpha val="43137"/>
                    </a:srgbClr>
                  </a:outerShdw>
                </a:effectLst>
                <a:latin typeface="Lucida Console" pitchFamily="49" charset="0"/>
              </a:rPr>
              <a:t>pkS_OK</a:t>
            </a: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a:t>
            </a:r>
          </a:p>
          <a:p>
            <a:pPr algn="l">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   return </a:t>
            </a:r>
            <a:r>
              <a:rPr lang="en-US" sz="1700" dirty="0" err="1">
                <a:solidFill>
                  <a:schemeClr val="tx2"/>
                </a:solidFill>
                <a:effectLst>
                  <a:outerShdw blurRad="38100" dist="38100" dir="2700000" algn="tl">
                    <a:srgbClr val="000000">
                      <a:alpha val="43137"/>
                    </a:srgbClr>
                  </a:outerShdw>
                </a:effectLst>
                <a:latin typeface="Lucida Console" pitchFamily="49" charset="0"/>
              </a:rPr>
              <a:t>pkE_POINTER</a:t>
            </a:r>
            <a:r>
              <a:rPr lang="en-US" sz="1700" dirty="0">
                <a:solidFill>
                  <a:schemeClr val="tx2"/>
                </a:solidFill>
                <a:effectLst>
                  <a:outerShdw blurRad="38100" dist="38100" dir="2700000" algn="tl">
                    <a:srgbClr val="000000">
                      <a:alpha val="43137"/>
                    </a:srgbClr>
                  </a:outerShdw>
                </a:effectLst>
                <a:latin typeface="Lucida Console" pitchFamily="49" charset="0"/>
              </a:rPr>
              <a:t>;</a:t>
            </a:r>
          </a:p>
          <a:p>
            <a:pPr algn="l">
              <a:lnSpc>
                <a:spcPct val="85000"/>
              </a:lnSpc>
              <a:spcBef>
                <a:spcPct val="20000"/>
              </a:spcBef>
            </a:pPr>
            <a:r>
              <a:rPr lang="en-US" sz="1700" dirty="0">
                <a:solidFill>
                  <a:schemeClr val="tx2"/>
                </a:solidFill>
                <a:effectLst>
                  <a:outerShdw blurRad="38100" dist="38100" dir="2700000" algn="tl">
                    <a:srgbClr val="000000">
                      <a:alpha val="43137"/>
                    </a:srgbClr>
                  </a:outerShdw>
                </a:effectLst>
                <a:latin typeface="Lucida Console" pitchFamily="49" charset="0"/>
              </a:rPr>
              <a:t>}</a:t>
            </a:r>
          </a:p>
        </p:txBody>
      </p:sp>
      <p:sp>
        <p:nvSpPr>
          <p:cNvPr id="27" name="Rectangle 6"/>
          <p:cNvSpPr>
            <a:spLocks noChangeArrowheads="1"/>
          </p:cNvSpPr>
          <p:nvPr/>
        </p:nvSpPr>
        <p:spPr bwMode="auto">
          <a:xfrm>
            <a:off x="517818" y="2294486"/>
            <a:ext cx="805816"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Graphics</a:t>
            </a:r>
          </a:p>
        </p:txBody>
      </p:sp>
      <p:sp>
        <p:nvSpPr>
          <p:cNvPr id="29" name="Rectangle 7"/>
          <p:cNvSpPr>
            <a:spLocks noChangeArrowheads="1"/>
          </p:cNvSpPr>
          <p:nvPr/>
        </p:nvSpPr>
        <p:spPr bwMode="auto">
          <a:xfrm>
            <a:off x="1496989"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AV</a:t>
            </a:r>
          </a:p>
          <a:p>
            <a:pPr algn="ctr" defTabSz="1096876"/>
            <a:r>
              <a:rPr lang="en-US" sz="1400" dirty="0">
                <a:solidFill>
                  <a:srgbClr val="FFFFFF"/>
                </a:solidFill>
                <a:effectLst>
                  <a:outerShdw blurRad="38100" dist="38100" dir="2700000" algn="tl">
                    <a:srgbClr val="000000">
                      <a:alpha val="43137"/>
                    </a:srgbClr>
                  </a:outerShdw>
                </a:effectLst>
              </a:rPr>
              <a:t>Render</a:t>
            </a:r>
          </a:p>
        </p:txBody>
      </p:sp>
      <p:sp>
        <p:nvSpPr>
          <p:cNvPr id="30" name="Rectangle 8"/>
          <p:cNvSpPr>
            <a:spLocks noChangeArrowheads="1"/>
          </p:cNvSpPr>
          <p:nvPr/>
        </p:nvSpPr>
        <p:spPr bwMode="auto">
          <a:xfrm>
            <a:off x="2462824"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Sockets</a:t>
            </a:r>
          </a:p>
        </p:txBody>
      </p:sp>
      <p:sp>
        <p:nvSpPr>
          <p:cNvPr id="31" name="Rectangle 9"/>
          <p:cNvSpPr>
            <a:spLocks noChangeArrowheads="1"/>
          </p:cNvSpPr>
          <p:nvPr/>
        </p:nvSpPr>
        <p:spPr bwMode="auto">
          <a:xfrm>
            <a:off x="3447709"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Input</a:t>
            </a:r>
          </a:p>
        </p:txBody>
      </p:sp>
      <p:sp>
        <p:nvSpPr>
          <p:cNvPr id="32" name="Rectangle 10"/>
          <p:cNvSpPr>
            <a:spLocks noChangeArrowheads="1"/>
          </p:cNvSpPr>
          <p:nvPr/>
        </p:nvSpPr>
        <p:spPr bwMode="auto">
          <a:xfrm>
            <a:off x="4421164"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Executive</a:t>
            </a:r>
          </a:p>
        </p:txBody>
      </p:sp>
      <p:sp>
        <p:nvSpPr>
          <p:cNvPr id="33" name="Rectangle 11"/>
          <p:cNvSpPr>
            <a:spLocks noChangeArrowheads="1"/>
          </p:cNvSpPr>
          <p:nvPr/>
        </p:nvSpPr>
        <p:spPr bwMode="auto">
          <a:xfrm>
            <a:off x="5396524" y="2294486"/>
            <a:ext cx="819150" cy="565784"/>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Security</a:t>
            </a:r>
          </a:p>
        </p:txBody>
      </p:sp>
      <p:sp>
        <p:nvSpPr>
          <p:cNvPr id="34" name="Rectangle 12"/>
          <p:cNvSpPr>
            <a:spLocks noChangeArrowheads="1"/>
          </p:cNvSpPr>
          <p:nvPr/>
        </p:nvSpPr>
        <p:spPr bwMode="auto">
          <a:xfrm>
            <a:off x="6362359" y="2296390"/>
            <a:ext cx="819150" cy="539116"/>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UPnP</a:t>
            </a:r>
          </a:p>
        </p:txBody>
      </p:sp>
      <p:sp>
        <p:nvSpPr>
          <p:cNvPr id="35" name="Rectangle 13"/>
          <p:cNvSpPr>
            <a:spLocks noChangeArrowheads="1"/>
          </p:cNvSpPr>
          <p:nvPr/>
        </p:nvSpPr>
        <p:spPr bwMode="auto">
          <a:xfrm>
            <a:off x="7333909" y="2296390"/>
            <a:ext cx="819150" cy="541020"/>
          </a:xfrm>
          <a:prstGeom prst="rect">
            <a:avLst/>
          </a:prstGeom>
          <a:ln>
            <a:headEnd type="none" w="med" len="med"/>
            <a:tailEnd type="none" w="med" len="med"/>
          </a:ln>
          <a:effectLst>
            <a:glow rad="70000">
              <a:schemeClr val="accent4">
                <a:tint val="30000"/>
                <a:shade val="95000"/>
                <a:satMod val="300000"/>
                <a:alpha val="50000"/>
              </a:schemeClr>
            </a:glow>
            <a:reflection blurRad="6350" stA="50000" endA="300" endPos="90000" dist="508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none" lIns="109718" tIns="54860" rIns="109718" bIns="54860" numCol="1" rtlCol="0" anchor="ctr" anchorCtr="0" compatLnSpc="1">
            <a:prstTxWarp prst="textNoShape">
              <a:avLst/>
            </a:prstTxWarp>
          </a:bodyPr>
          <a:lstStyle/>
          <a:p>
            <a:pPr algn="ctr" defTabSz="1096876"/>
            <a:r>
              <a:rPr lang="en-US" sz="1400" dirty="0">
                <a:solidFill>
                  <a:srgbClr val="FFFFFF"/>
                </a:solidFill>
                <a:effectLst>
                  <a:outerShdw blurRad="38100" dist="38100" dir="2700000" algn="tl">
                    <a:srgbClr val="000000">
                      <a:alpha val="43137"/>
                    </a:srgbClr>
                  </a:outerShdw>
                </a:effectLst>
              </a:rPr>
              <a:t>TLS</a:t>
            </a:r>
          </a:p>
        </p:txBody>
      </p:sp>
      <p:grpSp>
        <p:nvGrpSpPr>
          <p:cNvPr id="36" name="Group 14"/>
          <p:cNvGrpSpPr>
            <a:grpSpLocks/>
          </p:cNvGrpSpPr>
          <p:nvPr/>
        </p:nvGrpSpPr>
        <p:grpSpPr bwMode="auto">
          <a:xfrm>
            <a:off x="458764" y="1555346"/>
            <a:ext cx="7766684" cy="613410"/>
            <a:chOff x="599" y="1047"/>
            <a:chExt cx="4077" cy="322"/>
          </a:xfrm>
        </p:grpSpPr>
        <p:sp>
          <p:nvSpPr>
            <p:cNvPr id="37" name="Rectangle 15"/>
            <p:cNvSpPr>
              <a:spLocks noChangeArrowheads="1"/>
            </p:cNvSpPr>
            <p:nvPr/>
          </p:nvSpPr>
          <p:spPr bwMode="grayWhite">
            <a:xfrm>
              <a:off x="599" y="1061"/>
              <a:ext cx="4077" cy="308"/>
            </a:xfrm>
            <a:prstGeom prst="rect">
              <a:avLst/>
            </a:prstGeom>
            <a:gradFill>
              <a:gsLst>
                <a:gs pos="42000">
                  <a:schemeClr val="accent6">
                    <a:alpha val="60000"/>
                  </a:schemeClr>
                </a:gs>
                <a:gs pos="38000">
                  <a:schemeClr val="accent6">
                    <a:alpha val="46000"/>
                  </a:schemeClr>
                </a:gs>
                <a:gs pos="55000">
                  <a:schemeClr val="accent1">
                    <a:alpha val="56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defRPr/>
              </a:pPr>
              <a:endParaRPr lang="en-US" sz="1900" dirty="0">
                <a:solidFill>
                  <a:schemeClr val="bg2"/>
                </a:solidFill>
                <a:latin typeface="Segoe" pitchFamily="34" charset="0"/>
              </a:endParaRPr>
            </a:p>
            <a:p>
              <a:pPr algn="ctr" defTabSz="1096876">
                <a:defRPr/>
              </a:pPr>
              <a:endParaRPr lang="en-US" sz="1900" dirty="0">
                <a:solidFill>
                  <a:schemeClr val="bg2"/>
                </a:solidFill>
                <a:latin typeface="Segoe" pitchFamily="34" charset="0"/>
              </a:endParaRPr>
            </a:p>
          </p:txBody>
        </p:sp>
        <p:sp>
          <p:nvSpPr>
            <p:cNvPr id="38" name="Rectangle 16"/>
            <p:cNvSpPr>
              <a:spLocks noChangeArrowheads="1"/>
            </p:cNvSpPr>
            <p:nvPr/>
          </p:nvSpPr>
          <p:spPr bwMode="auto">
            <a:xfrm>
              <a:off x="3691" y="1214"/>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UPnP</a:t>
              </a:r>
            </a:p>
          </p:txBody>
        </p:sp>
        <p:sp>
          <p:nvSpPr>
            <p:cNvPr id="39" name="Rectangle 17"/>
            <p:cNvSpPr>
              <a:spLocks noChangeArrowheads="1"/>
            </p:cNvSpPr>
            <p:nvPr/>
          </p:nvSpPr>
          <p:spPr bwMode="auto">
            <a:xfrm>
              <a:off x="4202" y="1214"/>
              <a:ext cx="430" cy="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TLS</a:t>
              </a:r>
            </a:p>
          </p:txBody>
        </p:sp>
        <p:sp>
          <p:nvSpPr>
            <p:cNvPr id="40" name="Rectangle 18"/>
            <p:cNvSpPr>
              <a:spLocks noChangeArrowheads="1"/>
            </p:cNvSpPr>
            <p:nvPr/>
          </p:nvSpPr>
          <p:spPr bwMode="auto">
            <a:xfrm>
              <a:off x="638" y="1215"/>
              <a:ext cx="423"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Graphics</a:t>
              </a:r>
            </a:p>
          </p:txBody>
        </p:sp>
        <p:sp>
          <p:nvSpPr>
            <p:cNvPr id="41" name="Rectangle 19"/>
            <p:cNvSpPr>
              <a:spLocks noChangeArrowheads="1"/>
            </p:cNvSpPr>
            <p:nvPr/>
          </p:nvSpPr>
          <p:spPr bwMode="auto">
            <a:xfrm>
              <a:off x="114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AV Render</a:t>
              </a:r>
            </a:p>
          </p:txBody>
        </p:sp>
        <p:sp>
          <p:nvSpPr>
            <p:cNvPr id="42" name="Rectangle 20"/>
            <p:cNvSpPr>
              <a:spLocks noChangeArrowheads="1"/>
            </p:cNvSpPr>
            <p:nvPr/>
          </p:nvSpPr>
          <p:spPr bwMode="auto">
            <a:xfrm>
              <a:off x="165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Sockets</a:t>
              </a:r>
            </a:p>
          </p:txBody>
        </p:sp>
        <p:sp>
          <p:nvSpPr>
            <p:cNvPr id="43" name="Rectangle 21"/>
            <p:cNvSpPr>
              <a:spLocks noChangeArrowheads="1"/>
            </p:cNvSpPr>
            <p:nvPr/>
          </p:nvSpPr>
          <p:spPr bwMode="auto">
            <a:xfrm>
              <a:off x="216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Input</a:t>
              </a:r>
            </a:p>
          </p:txBody>
        </p:sp>
        <p:sp>
          <p:nvSpPr>
            <p:cNvPr id="44" name="Rectangle 22"/>
            <p:cNvSpPr>
              <a:spLocks noChangeArrowheads="1"/>
            </p:cNvSpPr>
            <p:nvPr/>
          </p:nvSpPr>
          <p:spPr bwMode="auto">
            <a:xfrm>
              <a:off x="267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Executive</a:t>
              </a:r>
            </a:p>
          </p:txBody>
        </p:sp>
        <p:sp>
          <p:nvSpPr>
            <p:cNvPr id="45" name="Rectangle 23"/>
            <p:cNvSpPr>
              <a:spLocks noChangeArrowheads="1"/>
            </p:cNvSpPr>
            <p:nvPr/>
          </p:nvSpPr>
          <p:spPr bwMode="auto">
            <a:xfrm>
              <a:off x="3181" y="1215"/>
              <a:ext cx="430" cy="1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32" tIns="45717" rIns="91432" bIns="45717" numCol="1" rtlCol="0" anchor="ctr" anchorCtr="0" compatLnSpc="1">
              <a:prstTxWarp prst="textNoShape">
                <a:avLst/>
              </a:prstTxWarp>
            </a:bodyPr>
            <a:lstStyle/>
            <a:p>
              <a:pPr algn="ctr" defTabSz="1096876"/>
              <a:r>
                <a:rPr lang="en-US" sz="1200" dirty="0">
                  <a:solidFill>
                    <a:srgbClr val="000000"/>
                  </a:solidFill>
                  <a:latin typeface="Segoe" pitchFamily="34" charset="0"/>
                </a:rPr>
                <a:t>Security</a:t>
              </a:r>
            </a:p>
          </p:txBody>
        </p:sp>
        <p:sp>
          <p:nvSpPr>
            <p:cNvPr id="46" name="Rectangle 24"/>
            <p:cNvSpPr>
              <a:spLocks noChangeArrowheads="1"/>
            </p:cNvSpPr>
            <p:nvPr/>
          </p:nvSpPr>
          <p:spPr bwMode="auto">
            <a:xfrm>
              <a:off x="1864" y="1047"/>
              <a:ext cx="1628" cy="162"/>
            </a:xfrm>
            <a:prstGeom prst="rect">
              <a:avLst/>
            </a:prstGeom>
            <a:noFill/>
            <a:ln w="12700">
              <a:noFill/>
              <a:miter lim="800000"/>
              <a:headEnd/>
              <a:tailEnd/>
            </a:ln>
            <a:effectLst/>
          </p:spPr>
          <p:txBody>
            <a:bodyPr wrap="none">
              <a:spAutoFit/>
            </a:bodyPr>
            <a:lstStyle/>
            <a:p>
              <a:pPr algn="ctr"/>
              <a:r>
                <a:rPr lang="en-US" sz="1400" dirty="0">
                  <a:solidFill>
                    <a:schemeClr val="bg2"/>
                  </a:solidFill>
                </a:rPr>
                <a:t>Platform Abstraction Layer (PAL</a:t>
              </a:r>
              <a:r>
                <a:rPr lang="en-US" sz="1400" dirty="0" smtClean="0">
                  <a:solidFill>
                    <a:schemeClr val="bg2"/>
                  </a:solidFill>
                </a:rPr>
                <a:t>) APIs</a:t>
              </a:r>
              <a:endParaRPr lang="en-US" sz="1400" dirty="0">
                <a:solidFill>
                  <a:schemeClr val="bg2"/>
                </a:solidFill>
              </a:endParaRPr>
            </a:p>
          </p:txBody>
        </p:sp>
      </p:grpSp>
      <p:sp>
        <p:nvSpPr>
          <p:cNvPr id="48" name="Rectangle 25"/>
          <p:cNvSpPr>
            <a:spLocks noChangeArrowheads="1"/>
          </p:cNvSpPr>
          <p:nvPr/>
        </p:nvSpPr>
        <p:spPr bwMode="auto">
          <a:xfrm>
            <a:off x="8420015" y="1590676"/>
            <a:ext cx="2072234" cy="741742"/>
          </a:xfrm>
          <a:prstGeom prst="rect">
            <a:avLst/>
          </a:prstGeom>
          <a:solidFill>
            <a:srgbClr val="000000">
              <a:alpha val="34902"/>
            </a:srgbClr>
          </a:solidFill>
          <a:ln w="12700">
            <a:solidFill>
              <a:schemeClr val="tx1"/>
            </a:solidFill>
            <a:miter lim="800000"/>
            <a:headEnd/>
            <a:tailEnd/>
          </a:ln>
          <a:effectLst>
            <a:outerShdw blurRad="63500" sx="102000" sy="102000" algn="ctr" rotWithShape="0">
              <a:prstClr val="black">
                <a:alpha val="40000"/>
              </a:prstClr>
            </a:outerShdw>
          </a:effectLst>
        </p:spPr>
        <p:txBody>
          <a:bodyPr wrap="none" lIns="109728" tIns="54864" rIns="109728" bIns="54864">
            <a:spAutoFit/>
          </a:bodyPr>
          <a:lstStyle/>
          <a:p>
            <a:r>
              <a:rPr lang="en-US" dirty="0" err="1" smtClean="0">
                <a:solidFill>
                  <a:schemeClr val="accent1"/>
                </a:solidFill>
                <a:effectLst>
                  <a:outerShdw blurRad="38100" dist="38100" dir="2700000" algn="tl">
                    <a:srgbClr val="000000">
                      <a:alpha val="43137"/>
                    </a:srgbClr>
                  </a:outerShdw>
                </a:effectLst>
              </a:rPr>
              <a:t>pkAVRender.h</a:t>
            </a:r>
            <a:r>
              <a:rPr lang="en-US" b="0" dirty="0" smtClean="0">
                <a:solidFill>
                  <a:schemeClr val="accent1"/>
                </a:solidFill>
                <a:effectLst>
                  <a:outerShdw blurRad="38100" dist="38100" dir="2700000" algn="tl">
                    <a:srgbClr val="000000">
                      <a:alpha val="43137"/>
                    </a:srgbClr>
                  </a:outerShdw>
                </a:effectLst>
              </a:rPr>
              <a:t>:</a:t>
            </a:r>
          </a:p>
          <a:p>
            <a:r>
              <a:rPr lang="en-US" sz="1900" dirty="0" smtClean="0">
                <a:effectLst>
                  <a:outerShdw blurRad="38100" dist="38100" dir="2700000" algn="tl">
                    <a:srgbClr val="000000">
                      <a:alpha val="43137"/>
                    </a:srgbClr>
                  </a:outerShdw>
                </a:effectLst>
              </a:rPr>
              <a:t>~ 32 functions</a:t>
            </a:r>
            <a:endParaRPr lang="en-US" sz="1900" dirty="0">
              <a:effectLst>
                <a:outerShdw blurRad="38100" dist="38100" dir="2700000" algn="tl">
                  <a:srgbClr val="000000">
                    <a:alpha val="43137"/>
                  </a:srgbClr>
                </a:outerShdw>
              </a:effectLst>
            </a:endParaRPr>
          </a:p>
        </p:txBody>
      </p:sp>
      <p:sp>
        <p:nvSpPr>
          <p:cNvPr id="51" name="Rectangle 4"/>
          <p:cNvSpPr>
            <a:spLocks noChangeArrowheads="1"/>
          </p:cNvSpPr>
          <p:nvPr/>
        </p:nvSpPr>
        <p:spPr bwMode="auto">
          <a:xfrm>
            <a:off x="399010" y="3113116"/>
            <a:ext cx="9230412" cy="480131"/>
          </a:xfrm>
          <a:prstGeom prst="rect">
            <a:avLst/>
          </a:prstGeom>
          <a:noFill/>
          <a:ln w="12700">
            <a:noFill/>
            <a:miter lim="800000"/>
            <a:headEnd/>
            <a:tailEnd/>
          </a:ln>
          <a:effectLst/>
        </p:spPr>
        <p:txBody>
          <a:bodyPr wrap="none" lIns="109728" tIns="54864" rIns="109728" bIns="54864">
            <a:spAutoFit/>
          </a:bodyPr>
          <a:lstStyle/>
          <a:p>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PAL API implementation example – </a:t>
            </a:r>
            <a:r>
              <a:rPr lang="en-US" sz="2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AVRender.c</a:t>
            </a:r>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 for Sigma EM8622L</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7"/>
                                        </p:tgtEl>
                                        <p:attrNameLst>
                                          <p:attrName>style.opacity</p:attrName>
                                        </p:attrNameLst>
                                      </p:cBhvr>
                                      <p:to>
                                        <p:strVal val="0.5"/>
                                      </p:to>
                                    </p:set>
                                    <p:animEffect filter="image" prLst="opacity: 0.5">
                                      <p:cBhvr rctx="IE">
                                        <p:cTn id="7" dur="indefinite"/>
                                        <p:tgtEl>
                                          <p:spTgt spid="27"/>
                                        </p:tgtEl>
                                      </p:cBhvr>
                                    </p:animEffect>
                                  </p:childTnLst>
                                </p:cTn>
                              </p:par>
                              <p:par>
                                <p:cTn id="8" presetID="9" presetClass="emph" presetSubtype="0" grpId="0" nodeType="withEffect">
                                  <p:stCondLst>
                                    <p:cond delay="0"/>
                                  </p:stCondLst>
                                  <p:childTnLst>
                                    <p:set>
                                      <p:cBhvr rctx="PPT">
                                        <p:cTn id="9" dur="indefinite"/>
                                        <p:tgtEl>
                                          <p:spTgt spid="31"/>
                                        </p:tgtEl>
                                        <p:attrNameLst>
                                          <p:attrName>style.opacity</p:attrName>
                                        </p:attrNameLst>
                                      </p:cBhvr>
                                      <p:to>
                                        <p:strVal val="0.5"/>
                                      </p:to>
                                    </p:set>
                                    <p:animEffect filter="image" prLst="opacity: 0.5">
                                      <p:cBhvr rctx="IE">
                                        <p:cTn id="10" dur="indefinite"/>
                                        <p:tgtEl>
                                          <p:spTgt spid="31"/>
                                        </p:tgtEl>
                                      </p:cBhvr>
                                    </p:animEffect>
                                  </p:childTnLst>
                                </p:cTn>
                              </p:par>
                              <p:par>
                                <p:cTn id="11" presetID="9" presetClass="emph" presetSubtype="0" grpId="0" nodeType="withEffect">
                                  <p:stCondLst>
                                    <p:cond delay="0"/>
                                  </p:stCondLst>
                                  <p:childTnLst>
                                    <p:set>
                                      <p:cBhvr rctx="PPT">
                                        <p:cTn id="12" dur="indefinite"/>
                                        <p:tgtEl>
                                          <p:spTgt spid="33"/>
                                        </p:tgtEl>
                                        <p:attrNameLst>
                                          <p:attrName>style.opacity</p:attrName>
                                        </p:attrNameLst>
                                      </p:cBhvr>
                                      <p:to>
                                        <p:strVal val="0.5"/>
                                      </p:to>
                                    </p:set>
                                    <p:animEffect filter="image" prLst="opacity: 0.5">
                                      <p:cBhvr rctx="IE">
                                        <p:cTn id="13" dur="indefinite"/>
                                        <p:tgtEl>
                                          <p:spTgt spid="33"/>
                                        </p:tgtEl>
                                      </p:cBhvr>
                                    </p:animEffect>
                                  </p:childTnLst>
                                </p:cTn>
                              </p:par>
                              <p:par>
                                <p:cTn id="14" presetID="9" presetClass="emph" presetSubtype="0" grpId="0" nodeType="withEffect">
                                  <p:stCondLst>
                                    <p:cond delay="0"/>
                                  </p:stCondLst>
                                  <p:childTnLst>
                                    <p:set>
                                      <p:cBhvr rctx="PPT">
                                        <p:cTn id="15" dur="indefinite"/>
                                        <p:tgtEl>
                                          <p:spTgt spid="34"/>
                                        </p:tgtEl>
                                        <p:attrNameLst>
                                          <p:attrName>style.opacity</p:attrName>
                                        </p:attrNameLst>
                                      </p:cBhvr>
                                      <p:to>
                                        <p:strVal val="0.5"/>
                                      </p:to>
                                    </p:set>
                                    <p:animEffect filter="image" prLst="opacity: 0.5">
                                      <p:cBhvr rctx="IE">
                                        <p:cTn id="16" dur="indefinite"/>
                                        <p:tgtEl>
                                          <p:spTgt spid="34"/>
                                        </p:tgtEl>
                                      </p:cBhvr>
                                    </p:animEffect>
                                  </p:childTnLst>
                                </p:cTn>
                              </p:par>
                              <p:par>
                                <p:cTn id="17" presetID="9" presetClass="emph" presetSubtype="0" grpId="0" nodeType="withEffect">
                                  <p:stCondLst>
                                    <p:cond delay="0"/>
                                  </p:stCondLst>
                                  <p:childTnLst>
                                    <p:set>
                                      <p:cBhvr rctx="PPT">
                                        <p:cTn id="18" dur="indefinite"/>
                                        <p:tgtEl>
                                          <p:spTgt spid="35"/>
                                        </p:tgtEl>
                                        <p:attrNameLst>
                                          <p:attrName>style.opacity</p:attrName>
                                        </p:attrNameLst>
                                      </p:cBhvr>
                                      <p:to>
                                        <p:strVal val="0.5"/>
                                      </p:to>
                                    </p:set>
                                    <p:animEffect filter="image" prLst="opacity: 0.5">
                                      <p:cBhvr rctx="IE">
                                        <p:cTn id="19" dur="indefinite"/>
                                        <p:tgtEl>
                                          <p:spTgt spid="35"/>
                                        </p:tgtEl>
                                      </p:cBhvr>
                                    </p:animEffect>
                                  </p:childTnLst>
                                </p:cTn>
                              </p:par>
                              <p:par>
                                <p:cTn id="20" presetID="9" presetClass="emph" presetSubtype="0" nodeType="withEffect">
                                  <p:stCondLst>
                                    <p:cond delay="0"/>
                                  </p:stCondLst>
                                  <p:childTnLst>
                                    <p:set>
                                      <p:cBhvr rctx="PPT">
                                        <p:cTn id="21" dur="indefinite"/>
                                        <p:tgtEl>
                                          <p:spTgt spid="36"/>
                                        </p:tgtEl>
                                        <p:attrNameLst>
                                          <p:attrName>style.opacity</p:attrName>
                                        </p:attrNameLst>
                                      </p:cBhvr>
                                      <p:to>
                                        <p:strVal val="0.5"/>
                                      </p:to>
                                    </p:set>
                                    <p:animEffect filter="image" prLst="opacity: 0.5">
                                      <p:cBhvr rctx="IE">
                                        <p:cTn id="22" dur="indefinite"/>
                                        <p:tgtEl>
                                          <p:spTgt spid="36"/>
                                        </p:tgtEl>
                                      </p:cBhvr>
                                    </p:animEffect>
                                  </p:childTnLst>
                                </p:cTn>
                              </p:par>
                              <p:par>
                                <p:cTn id="23" presetID="9" presetClass="emph" presetSubtype="0" grpId="0" nodeType="withEffect">
                                  <p:stCondLst>
                                    <p:cond delay="0"/>
                                  </p:stCondLst>
                                  <p:childTnLst>
                                    <p:set>
                                      <p:cBhvr rctx="PPT">
                                        <p:cTn id="24" dur="indefinite"/>
                                        <p:tgtEl>
                                          <p:spTgt spid="32"/>
                                        </p:tgtEl>
                                        <p:attrNameLst>
                                          <p:attrName>style.opacity</p:attrName>
                                        </p:attrNameLst>
                                      </p:cBhvr>
                                      <p:to>
                                        <p:strVal val="0.5"/>
                                      </p:to>
                                    </p:set>
                                    <p:animEffect filter="image" prLst="opacity: 0.5">
                                      <p:cBhvr rctx="IE">
                                        <p:cTn id="25" dur="indefinite"/>
                                        <p:tgtEl>
                                          <p:spTgt spid="32"/>
                                        </p:tgtEl>
                                      </p:cBhvr>
                                    </p:animEffect>
                                  </p:childTnLst>
                                </p:cTn>
                              </p:par>
                              <p:par>
                                <p:cTn id="26" presetID="9" presetClass="emph" presetSubtype="0" grpId="0" nodeType="withEffect">
                                  <p:stCondLst>
                                    <p:cond delay="0"/>
                                  </p:stCondLst>
                                  <p:childTnLst>
                                    <p:set>
                                      <p:cBhvr rctx="PPT">
                                        <p:cTn id="27" dur="indefinite"/>
                                        <p:tgtEl>
                                          <p:spTgt spid="30"/>
                                        </p:tgtEl>
                                        <p:attrNameLst>
                                          <p:attrName>style.opacity</p:attrName>
                                        </p:attrNameLst>
                                      </p:cBhvr>
                                      <p:to>
                                        <p:strVal val="0.5"/>
                                      </p:to>
                                    </p:set>
                                    <p:animEffect filter="image" prLst="opacity: 0.5">
                                      <p:cBhvr rctx="IE">
                                        <p:cTn id="28" dur="indefinite"/>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P spid="33" grpId="0" animBg="1"/>
      <p:bldP spid="34" grpId="0" animBg="1"/>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7" y="2284414"/>
            <a:ext cx="9231313" cy="2742289"/>
          </a:xfrm>
        </p:spPr>
        <p:txBody>
          <a:bodyPr/>
          <a:lstStyle/>
          <a:p>
            <a:r>
              <a:rPr lang="en-US" dirty="0" smtClean="0"/>
              <a:t>Getting Involved In The </a:t>
            </a:r>
            <a:br>
              <a:rPr lang="en-US" dirty="0" smtClean="0"/>
            </a:br>
            <a:r>
              <a:rPr lang="en-US" dirty="0" smtClean="0"/>
              <a:t>Media Center Extender</a:t>
            </a:r>
            <a:br>
              <a:rPr lang="en-US" dirty="0" smtClean="0"/>
            </a:br>
            <a:r>
              <a:rPr lang="en-US" dirty="0" smtClean="0"/>
              <a:t>Device Program</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Get Involved</a:t>
            </a:r>
            <a:endParaRPr lang="en-US" dirty="0"/>
          </a:p>
        </p:txBody>
      </p:sp>
      <p:sp>
        <p:nvSpPr>
          <p:cNvPr id="5" name="Content Placeholder 4"/>
          <p:cNvSpPr>
            <a:spLocks noGrp="1"/>
          </p:cNvSpPr>
          <p:nvPr>
            <p:ph sz="half" idx="1"/>
          </p:nvPr>
        </p:nvSpPr>
        <p:spPr>
          <a:xfrm>
            <a:off x="458788" y="1697039"/>
            <a:ext cx="4951412" cy="3612066"/>
          </a:xfrm>
        </p:spPr>
        <p:txBody>
          <a:bodyPr/>
          <a:lstStyle/>
          <a:p>
            <a:pPr>
              <a:buNone/>
            </a:pPr>
            <a:r>
              <a:rPr lang="en-US" dirty="0" smtClean="0">
                <a:solidFill>
                  <a:schemeClr val="accent1"/>
                </a:solidFill>
                <a:latin typeface="+mj-lt"/>
              </a:rPr>
              <a:t>Silicon Provider</a:t>
            </a:r>
          </a:p>
          <a:p>
            <a:r>
              <a:rPr lang="en-US" dirty="0" smtClean="0"/>
              <a:t>Join the </a:t>
            </a:r>
            <a:r>
              <a:rPr lang="en-US" dirty="0" err="1" smtClean="0"/>
              <a:t>KickStart</a:t>
            </a:r>
            <a:r>
              <a:rPr lang="en-US" dirty="0" smtClean="0"/>
              <a:t> program</a:t>
            </a:r>
          </a:p>
          <a:p>
            <a:r>
              <a:rPr lang="en-US" dirty="0" smtClean="0"/>
              <a:t>Review MCX documentation against your product plans and device platforms</a:t>
            </a:r>
          </a:p>
          <a:p>
            <a:r>
              <a:rPr lang="en-US" dirty="0" smtClean="0"/>
              <a:t>Start working on a platform support package for your MCX-capable platforms</a:t>
            </a:r>
          </a:p>
        </p:txBody>
      </p:sp>
      <p:sp>
        <p:nvSpPr>
          <p:cNvPr id="17" name="Content Placeholder 4"/>
          <p:cNvSpPr>
            <a:spLocks noGrp="1"/>
          </p:cNvSpPr>
          <p:nvPr>
            <p:ph sz="half" idx="2"/>
          </p:nvPr>
        </p:nvSpPr>
        <p:spPr>
          <a:xfrm>
            <a:off x="5562600" y="1697039"/>
            <a:ext cx="4953000" cy="4983928"/>
          </a:xfrm>
        </p:spPr>
        <p:txBody>
          <a:bodyPr/>
          <a:lstStyle/>
          <a:p>
            <a:pPr>
              <a:buNone/>
            </a:pPr>
            <a:r>
              <a:rPr lang="en-US" dirty="0" smtClean="0">
                <a:solidFill>
                  <a:schemeClr val="accent1"/>
                </a:solidFill>
                <a:latin typeface="+mj-lt"/>
              </a:rPr>
              <a:t>Device OEM</a:t>
            </a:r>
          </a:p>
          <a:p>
            <a:r>
              <a:rPr lang="en-US" dirty="0" smtClean="0"/>
              <a:t>Join the </a:t>
            </a:r>
            <a:r>
              <a:rPr lang="en-US" dirty="0" err="1" smtClean="0"/>
              <a:t>KickStart</a:t>
            </a:r>
            <a:r>
              <a:rPr lang="en-US" dirty="0" smtClean="0"/>
              <a:t> program</a:t>
            </a:r>
          </a:p>
          <a:p>
            <a:r>
              <a:rPr lang="en-US" dirty="0" smtClean="0"/>
              <a:t>Identify products in your roadmap that align with MCX</a:t>
            </a:r>
          </a:p>
          <a:p>
            <a:r>
              <a:rPr lang="en-US" dirty="0" smtClean="0"/>
              <a:t>Engage with silicon providers to select MCX-capable hardware platform for those products</a:t>
            </a:r>
          </a:p>
          <a:p>
            <a:pPr lvl="0"/>
            <a:r>
              <a:rPr lang="en-US" dirty="0" smtClean="0"/>
              <a:t>Get started by implementing </a:t>
            </a:r>
            <a:r>
              <a:rPr lang="en-US" dirty="0" err="1" smtClean="0"/>
              <a:t>PlaysForSure</a:t>
            </a:r>
            <a:r>
              <a:rPr lang="en-US" dirty="0" smtClean="0"/>
              <a:t> Network Device support</a:t>
            </a:r>
          </a:p>
        </p:txBody>
      </p:sp>
      <p:cxnSp>
        <p:nvCxnSpPr>
          <p:cNvPr id="19" name="Straight Connector 18"/>
          <p:cNvCxnSpPr/>
          <p:nvPr/>
        </p:nvCxnSpPr>
        <p:spPr bwMode="auto">
          <a:xfrm rot="5400000">
            <a:off x="2145635" y="4799647"/>
            <a:ext cx="6309360" cy="1906"/>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2000"/>
                                        <p:tgtEl>
                                          <p:spTgt spid="1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2000"/>
                                        <p:tgtEl>
                                          <p:spTgt spid="1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fade">
                                      <p:cBhvr>
                                        <p:cTn id="16" dur="2000"/>
                                        <p:tgtEl>
                                          <p:spTgt spid="1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2000"/>
                                        <p:tgtEl>
                                          <p:spTgt spid="1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2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459106" y="1697357"/>
            <a:ext cx="10056494" cy="5993026"/>
          </a:xfrm>
        </p:spPr>
        <p:txBody>
          <a:bodyPr/>
          <a:lstStyle/>
          <a:p>
            <a:r>
              <a:rPr lang="en-US" dirty="0" smtClean="0"/>
              <a:t>Ensure your platform investments include functionality required to support MCX</a:t>
            </a:r>
          </a:p>
          <a:p>
            <a:r>
              <a:rPr lang="en-US" dirty="0" smtClean="0"/>
              <a:t>Attend or review related sessions</a:t>
            </a:r>
          </a:p>
          <a:p>
            <a:pPr lvl="1"/>
            <a:r>
              <a:rPr lang="en-US" dirty="0" smtClean="0"/>
              <a:t>CON-T412:  Media Center Extender Device Design</a:t>
            </a:r>
          </a:p>
          <a:p>
            <a:pPr lvl="1"/>
            <a:r>
              <a:rPr lang="en-US" dirty="0" smtClean="0"/>
              <a:t>CON-T418:  </a:t>
            </a:r>
            <a:r>
              <a:rPr lang="en-US" dirty="0" err="1" smtClean="0"/>
              <a:t>PlaysForSure</a:t>
            </a:r>
            <a:r>
              <a:rPr lang="en-US" dirty="0" smtClean="0"/>
              <a:t> Network Devices and Windows Vista</a:t>
            </a:r>
          </a:p>
          <a:p>
            <a:r>
              <a:rPr lang="en-US" dirty="0" smtClean="0"/>
              <a:t>E-mail                                             to obtain addition information about the Media Center Extender partner program</a:t>
            </a:r>
          </a:p>
        </p:txBody>
      </p:sp>
      <p:sp>
        <p:nvSpPr>
          <p:cNvPr id="8" name="Rounded Rectangle 7"/>
          <p:cNvSpPr/>
          <p:nvPr/>
        </p:nvSpPr>
        <p:spPr bwMode="auto">
          <a:xfrm>
            <a:off x="2468880" y="5943600"/>
            <a:ext cx="5577840" cy="54864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Text Box 5"/>
          <p:cNvSpPr txBox="1">
            <a:spLocks noChangeArrowheads="1"/>
          </p:cNvSpPr>
          <p:nvPr/>
        </p:nvSpPr>
        <p:spPr bwMode="auto">
          <a:xfrm>
            <a:off x="2556162" y="5905954"/>
            <a:ext cx="5394960" cy="634008"/>
          </a:xfrm>
          <a:prstGeom prst="rect">
            <a:avLst/>
          </a:prstGeom>
          <a:noFill/>
          <a:ln w="12700">
            <a:noFill/>
            <a:miter lim="800000"/>
            <a:headEnd/>
            <a:tailEnd/>
          </a:ln>
          <a:effectLst/>
        </p:spPr>
        <p:txBody>
          <a:bodyPr wrap="square" lIns="109714" tIns="54858" rIns="109714" bIns="54858">
            <a:spAutoFit/>
          </a:bodyPr>
          <a:lstStyle/>
          <a:p>
            <a:pPr algn="ctr"/>
            <a:r>
              <a:rPr lang="en-US" sz="3400" dirty="0" err="1" smtClean="0">
                <a:solidFill>
                  <a:schemeClr val="tx2"/>
                </a:solidFill>
                <a:effectLst>
                  <a:outerShdw blurRad="38100" dist="38100" dir="2700000" algn="tl">
                    <a:srgbClr val="000000">
                      <a:alpha val="43137"/>
                    </a:srgbClr>
                  </a:outerShdw>
                </a:effectLst>
                <a:hlinkClick r:id="rId3"/>
              </a:rPr>
              <a:t>Mcxprtnr</a:t>
            </a:r>
            <a:r>
              <a:rPr lang="en-US" sz="3400" dirty="0" smtClean="0">
                <a:solidFill>
                  <a:schemeClr val="tx2"/>
                </a:solidFill>
                <a:effectLst>
                  <a:outerShdw blurRad="38100" dist="38100" dir="2700000" algn="tl">
                    <a:srgbClr val="000000">
                      <a:alpha val="43137"/>
                    </a:srgbClr>
                  </a:outerShdw>
                </a:effectLst>
                <a:hlinkClick r:id="rId3"/>
              </a:rPr>
              <a:t> @ microsoft.com</a:t>
            </a:r>
            <a:r>
              <a:rPr lang="en-US" sz="3400" dirty="0" smtClean="0">
                <a:solidFill>
                  <a:schemeClr val="tx2"/>
                </a:solidFill>
                <a:effectLst>
                  <a:outerShdw blurRad="38100" dist="38100" dir="2700000" algn="tl">
                    <a:srgbClr val="000000">
                      <a:alpha val="43137"/>
                    </a:srgbClr>
                  </a:outerShdw>
                </a:effectLst>
              </a:rPr>
              <a:t> </a:t>
            </a:r>
            <a:endParaRPr lang="en-US" sz="3400" dirty="0">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459106" y="1697357"/>
            <a:ext cx="10056494" cy="5583580"/>
          </a:xfrm>
        </p:spPr>
        <p:txBody>
          <a:bodyPr/>
          <a:lstStyle/>
          <a:p>
            <a:r>
              <a:rPr lang="en-US" sz="3400" dirty="0" smtClean="0"/>
              <a:t>Related Sessions</a:t>
            </a:r>
          </a:p>
          <a:p>
            <a:pPr lvl="1"/>
            <a:r>
              <a:rPr lang="en-US" sz="2900" dirty="0" smtClean="0"/>
              <a:t>CON-T412:  Media Center Extender Device Design</a:t>
            </a:r>
          </a:p>
          <a:p>
            <a:pPr lvl="1"/>
            <a:r>
              <a:rPr lang="en-US" sz="2900" dirty="0" smtClean="0"/>
              <a:t>CON-T418:  </a:t>
            </a:r>
            <a:r>
              <a:rPr lang="en-US" sz="2900" dirty="0" err="1" smtClean="0"/>
              <a:t>PlaysForSure</a:t>
            </a:r>
            <a:r>
              <a:rPr lang="en-US" sz="2900" dirty="0" smtClean="0"/>
              <a:t> Network Devices and Windows Vista</a:t>
            </a:r>
          </a:p>
          <a:p>
            <a:r>
              <a:rPr lang="en-US" sz="3400" dirty="0" smtClean="0"/>
              <a:t>MCX Partner Program Information</a:t>
            </a:r>
          </a:p>
          <a:p>
            <a:pPr lvl="1"/>
            <a:r>
              <a:rPr lang="en-US" sz="2900" dirty="0" smtClean="0"/>
              <a:t>E-mail:</a:t>
            </a:r>
          </a:p>
          <a:p>
            <a:pPr lvl="1"/>
            <a:r>
              <a:rPr lang="en-US" sz="2900" dirty="0" smtClean="0"/>
              <a:t>Website:  </a:t>
            </a:r>
            <a:r>
              <a:rPr lang="en-US" sz="2900" dirty="0" smtClean="0">
                <a:hlinkClick r:id="rId3"/>
              </a:rPr>
              <a:t>http://www.microsoft.com/mcxpartner</a:t>
            </a:r>
            <a:endParaRPr lang="en-US" sz="2900" dirty="0" smtClean="0"/>
          </a:p>
          <a:p>
            <a:r>
              <a:rPr lang="en-US" sz="3400" dirty="0" smtClean="0"/>
              <a:t>Related Websites</a:t>
            </a:r>
          </a:p>
          <a:p>
            <a:pPr lvl="1"/>
            <a:r>
              <a:rPr lang="en-US" sz="2900" dirty="0" smtClean="0"/>
              <a:t>Digital Living Network Alliance:  </a:t>
            </a:r>
            <a:r>
              <a:rPr lang="en-US" sz="2900" dirty="0" smtClean="0">
                <a:hlinkClick r:id="rId4"/>
              </a:rPr>
              <a:t>http://www.dlna.org/</a:t>
            </a:r>
            <a:endParaRPr lang="en-US" sz="2900" dirty="0" smtClean="0"/>
          </a:p>
          <a:p>
            <a:pPr lvl="1"/>
            <a:r>
              <a:rPr lang="en-US" sz="2900" dirty="0" err="1" smtClean="0"/>
              <a:t>PlaysForSure</a:t>
            </a:r>
            <a:r>
              <a:rPr lang="en-US" sz="2900" dirty="0" smtClean="0"/>
              <a:t>:  </a:t>
            </a:r>
            <a:r>
              <a:rPr lang="en-US" sz="2900" dirty="0" smtClean="0">
                <a:hlinkClick r:id="rId5"/>
              </a:rPr>
              <a:t>http://www.playsforsure.com</a:t>
            </a:r>
            <a:endParaRPr lang="en-US" sz="2900" dirty="0" smtClean="0"/>
          </a:p>
        </p:txBody>
      </p:sp>
      <p:sp>
        <p:nvSpPr>
          <p:cNvPr id="7" name="Rounded Rectangle 6"/>
          <p:cNvSpPr/>
          <p:nvPr/>
        </p:nvSpPr>
        <p:spPr bwMode="auto">
          <a:xfrm>
            <a:off x="2651760" y="4389120"/>
            <a:ext cx="4937760" cy="54864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3" name="Text Box 5"/>
          <p:cNvSpPr txBox="1">
            <a:spLocks noChangeArrowheads="1"/>
          </p:cNvSpPr>
          <p:nvPr/>
        </p:nvSpPr>
        <p:spPr bwMode="auto">
          <a:xfrm>
            <a:off x="2693323" y="4393276"/>
            <a:ext cx="4846320" cy="553986"/>
          </a:xfrm>
          <a:prstGeom prst="rect">
            <a:avLst/>
          </a:prstGeom>
          <a:noFill/>
          <a:ln w="12700">
            <a:noFill/>
            <a:miter lim="800000"/>
            <a:headEnd/>
            <a:tailEnd/>
          </a:ln>
          <a:effectLst/>
        </p:spPr>
        <p:txBody>
          <a:bodyPr wrap="square" lIns="109714" tIns="54858" rIns="109714" bIns="54858">
            <a:spAutoFit/>
          </a:bodyPr>
          <a:lstStyle/>
          <a:p>
            <a:pPr algn="ctr"/>
            <a:r>
              <a:rPr lang="en-US" sz="2900" dirty="0" err="1" smtClean="0">
                <a:solidFill>
                  <a:schemeClr val="tx2"/>
                </a:solidFill>
                <a:effectLst>
                  <a:outerShdw blurRad="38100" dist="38100" dir="2700000" algn="tl">
                    <a:srgbClr val="000000">
                      <a:alpha val="43137"/>
                    </a:srgbClr>
                  </a:outerShdw>
                </a:effectLst>
                <a:hlinkClick r:id="rId6"/>
              </a:rPr>
              <a:t>Mcxprtnr</a:t>
            </a:r>
            <a:r>
              <a:rPr lang="en-US" sz="2900" dirty="0" smtClean="0">
                <a:solidFill>
                  <a:schemeClr val="tx2"/>
                </a:solidFill>
                <a:effectLst>
                  <a:outerShdw blurRad="38100" dist="38100" dir="2700000" algn="tl">
                    <a:srgbClr val="000000">
                      <a:alpha val="43137"/>
                    </a:srgbClr>
                  </a:outerShdw>
                </a:effectLst>
                <a:hlinkClick r:id="rId6"/>
              </a:rPr>
              <a:t> @ microsoft.com</a:t>
            </a:r>
            <a:r>
              <a:rPr lang="en-US" sz="2900" dirty="0" smtClean="0">
                <a:solidFill>
                  <a:schemeClr val="tx2"/>
                </a:solidFill>
                <a:effectLst>
                  <a:outerShdw blurRad="38100" dist="38100" dir="2700000" algn="tl">
                    <a:srgbClr val="000000">
                      <a:alpha val="43137"/>
                    </a:srgbClr>
                  </a:outerShdw>
                </a:effectLst>
              </a:rPr>
              <a:t> </a:t>
            </a:r>
            <a:endParaRPr lang="en-US" sz="2900" dirty="0">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4" name="Picture 4" descr="cd or DVD"/>
          <p:cNvPicPr>
            <a:picLocks noChangeAspect="1" noChangeArrowheads="1"/>
          </p:cNvPicPr>
          <p:nvPr/>
        </p:nvPicPr>
        <p:blipFill>
          <a:blip r:embed="rId3"/>
          <a:srcRect/>
          <a:stretch>
            <a:fillRect/>
          </a:stretch>
        </p:blipFill>
        <p:spPr bwMode="auto">
          <a:xfrm>
            <a:off x="9507856" y="2099310"/>
            <a:ext cx="1310640" cy="1308736"/>
          </a:xfrm>
          <a:prstGeom prst="rect">
            <a:avLst/>
          </a:prstGeom>
          <a:noFill/>
          <a:effectLst>
            <a:outerShdw blurRad="622300" sx="102000" sy="102000" algn="ctr" rotWithShape="0">
              <a:prstClr val="black">
                <a:alpha val="58000"/>
              </a:prstClr>
            </a:outerShdw>
          </a:effectLst>
        </p:spPr>
      </p:pic>
      <p:pic>
        <p:nvPicPr>
          <p:cNvPr id="256010" name="Picture 10" descr="XP icon my videos"/>
          <p:cNvPicPr>
            <a:picLocks noChangeAspect="1" noChangeArrowheads="1"/>
          </p:cNvPicPr>
          <p:nvPr/>
        </p:nvPicPr>
        <p:blipFill>
          <a:blip r:embed="rId4"/>
          <a:srcRect/>
          <a:stretch>
            <a:fillRect/>
          </a:stretch>
        </p:blipFill>
        <p:spPr bwMode="auto">
          <a:xfrm>
            <a:off x="1697356" y="3554731"/>
            <a:ext cx="1032510" cy="1040130"/>
          </a:xfrm>
          <a:prstGeom prst="rect">
            <a:avLst/>
          </a:prstGeom>
          <a:noFill/>
          <a:effectLst>
            <a:outerShdw blurRad="622300" sx="102000" sy="102000" algn="ctr" rotWithShape="0">
              <a:prstClr val="black">
                <a:alpha val="58000"/>
              </a:prstClr>
            </a:outerShdw>
          </a:effectLst>
        </p:spPr>
      </p:pic>
      <p:sp>
        <p:nvSpPr>
          <p:cNvPr id="256011" name="Rectangle 11"/>
          <p:cNvSpPr>
            <a:spLocks noChangeArrowheads="1"/>
          </p:cNvSpPr>
          <p:nvPr/>
        </p:nvSpPr>
        <p:spPr bwMode="auto">
          <a:xfrm>
            <a:off x="453391" y="5555481"/>
            <a:ext cx="2891790" cy="1643527"/>
          </a:xfrm>
          <a:prstGeom prst="rect">
            <a:avLst/>
          </a:prstGeom>
          <a:noFill/>
          <a:ln w="9525">
            <a:noFill/>
            <a:miter lim="800000"/>
            <a:headEnd/>
            <a:tailEnd/>
          </a:ln>
          <a:effectLst/>
        </p:spPr>
        <p:txBody>
          <a:bodyPr lIns="109728" tIns="54864" rIns="109728" bIns="54864">
            <a:spAutoFit/>
          </a:bodyPr>
          <a:lstStyle/>
          <a:p>
            <a:pPr>
              <a:lnSpc>
                <a:spcPct val="85000"/>
              </a:lnSpc>
              <a:spcBef>
                <a:spcPct val="25000"/>
              </a:spcBef>
              <a:buClr>
                <a:schemeClr val="tx2"/>
              </a:buClr>
              <a:buSzPct val="95000"/>
            </a:pPr>
            <a:r>
              <a:rPr lang="en-US" sz="2400" dirty="0" smtClean="0">
                <a:effectLst>
                  <a:outerShdw blurRad="38100" dist="38100" dir="2700000" algn="tl">
                    <a:srgbClr val="000000">
                      <a:alpha val="43137"/>
                    </a:srgbClr>
                  </a:outerShdw>
                </a:effectLst>
              </a:rPr>
              <a:t>Photos</a:t>
            </a:r>
          </a:p>
          <a:p>
            <a:pPr>
              <a:lnSpc>
                <a:spcPct val="85000"/>
              </a:lnSpc>
              <a:spcBef>
                <a:spcPct val="25000"/>
              </a:spcBef>
              <a:buClr>
                <a:schemeClr val="tx2"/>
              </a:buClr>
              <a:buSzPct val="95000"/>
            </a:pPr>
            <a:r>
              <a:rPr lang="en-US" sz="2400" dirty="0" smtClean="0">
                <a:effectLst>
                  <a:outerShdw blurRad="38100" dist="38100" dir="2700000" algn="tl">
                    <a:srgbClr val="000000">
                      <a:alpha val="43137"/>
                    </a:srgbClr>
                  </a:outerShdw>
                </a:effectLst>
              </a:rPr>
              <a:t>Videos </a:t>
            </a:r>
          </a:p>
          <a:p>
            <a:pPr>
              <a:lnSpc>
                <a:spcPct val="85000"/>
              </a:lnSpc>
              <a:spcBef>
                <a:spcPct val="25000"/>
              </a:spcBef>
              <a:buClr>
                <a:schemeClr val="tx2"/>
              </a:buClr>
              <a:buSzPct val="95000"/>
              <a:buFont typeface="Wingdings" pitchFamily="2" charset="2"/>
              <a:buNone/>
            </a:pPr>
            <a:r>
              <a:rPr lang="en-US" sz="2400" dirty="0" smtClean="0">
                <a:effectLst>
                  <a:outerShdw blurRad="38100" dist="38100" dir="2700000" algn="tl">
                    <a:srgbClr val="000000">
                      <a:alpha val="43137"/>
                    </a:srgbClr>
                  </a:outerShdw>
                </a:effectLst>
              </a:rPr>
              <a:t>TV</a:t>
            </a:r>
            <a:endParaRPr lang="en-US" sz="2400" dirty="0">
              <a:effectLst>
                <a:outerShdw blurRad="38100" dist="38100" dir="2700000" algn="tl">
                  <a:srgbClr val="000000">
                    <a:alpha val="43137"/>
                  </a:srgbClr>
                </a:outerShdw>
              </a:effectLst>
            </a:endParaRPr>
          </a:p>
          <a:p>
            <a:pPr>
              <a:lnSpc>
                <a:spcPct val="85000"/>
              </a:lnSpc>
              <a:spcBef>
                <a:spcPct val="25000"/>
              </a:spcBef>
              <a:buClr>
                <a:schemeClr val="tx2"/>
              </a:buClr>
              <a:buSzPct val="95000"/>
              <a:buFont typeface="Wingdings" pitchFamily="2" charset="2"/>
              <a:buNone/>
            </a:pPr>
            <a:r>
              <a:rPr lang="en-US" sz="2400" dirty="0" smtClean="0">
                <a:effectLst>
                  <a:outerShdw blurRad="38100" dist="38100" dir="2700000" algn="tl">
                    <a:srgbClr val="000000">
                      <a:alpha val="43137"/>
                    </a:srgbClr>
                  </a:outerShdw>
                </a:effectLst>
              </a:rPr>
              <a:t>Music</a:t>
            </a:r>
            <a:endParaRPr lang="en-US" sz="2400" dirty="0">
              <a:effectLst>
                <a:outerShdw blurRad="38100" dist="38100" dir="2700000" algn="tl">
                  <a:srgbClr val="000000">
                    <a:alpha val="43137"/>
                  </a:srgbClr>
                </a:outerShdw>
              </a:effectLst>
            </a:endParaRPr>
          </a:p>
        </p:txBody>
      </p:sp>
      <p:sp>
        <p:nvSpPr>
          <p:cNvPr id="256012" name="Rectangle 12"/>
          <p:cNvSpPr>
            <a:spLocks noChangeArrowheads="1"/>
          </p:cNvSpPr>
          <p:nvPr/>
        </p:nvSpPr>
        <p:spPr bwMode="auto">
          <a:xfrm>
            <a:off x="7652083" y="5555481"/>
            <a:ext cx="3291840" cy="1888209"/>
          </a:xfrm>
          <a:prstGeom prst="rect">
            <a:avLst/>
          </a:prstGeom>
          <a:noFill/>
          <a:ln w="9525">
            <a:noFill/>
            <a:miter lim="800000"/>
            <a:headEnd/>
            <a:tailEnd/>
          </a:ln>
          <a:effectLst/>
        </p:spPr>
        <p:txBody>
          <a:bodyPr wrap="square" lIns="109728" tIns="54864" rIns="109728" bIns="54864">
            <a:spAutoFit/>
          </a:bodyPr>
          <a:lstStyle/>
          <a:p>
            <a:pPr marL="417196" indent="-417196">
              <a:lnSpc>
                <a:spcPct val="85000"/>
              </a:lnSpc>
              <a:spcBef>
                <a:spcPct val="25000"/>
              </a:spcBef>
              <a:buClr>
                <a:schemeClr val="tx2"/>
              </a:buClr>
              <a:buSzPct val="95000"/>
            </a:pPr>
            <a:r>
              <a:rPr lang="en-US" b="0" dirty="0" smtClean="0">
                <a:effectLst>
                  <a:outerShdw blurRad="38100" dist="38100" dir="2700000" algn="tl">
                    <a:srgbClr val="000000">
                      <a:alpha val="43137"/>
                    </a:srgbClr>
                  </a:outerShdw>
                </a:effectLst>
              </a:rPr>
              <a:t>PlaysForSure devices</a:t>
            </a:r>
          </a:p>
          <a:p>
            <a:pPr marL="417196" indent="-417196">
              <a:lnSpc>
                <a:spcPct val="85000"/>
              </a:lnSpc>
              <a:spcBef>
                <a:spcPct val="25000"/>
              </a:spcBef>
              <a:buClr>
                <a:schemeClr val="tx2"/>
              </a:buClr>
              <a:buSzPct val="95000"/>
            </a:pPr>
            <a:r>
              <a:rPr lang="en-US" b="0" dirty="0" err="1" smtClean="0">
                <a:effectLst>
                  <a:outerShdw blurRad="38100" dist="38100" dir="2700000" algn="tl">
                    <a:srgbClr val="000000">
                      <a:alpha val="43137"/>
                    </a:srgbClr>
                  </a:outerShdw>
                </a:effectLst>
              </a:rPr>
              <a:t>Smartphones</a:t>
            </a:r>
            <a:r>
              <a:rPr lang="en-US" b="0" dirty="0" smtClean="0">
                <a:effectLst>
                  <a:outerShdw blurRad="38100" dist="38100" dir="2700000" algn="tl">
                    <a:srgbClr val="000000">
                      <a:alpha val="43137"/>
                    </a:srgbClr>
                  </a:outerShdw>
                </a:effectLst>
              </a:rPr>
              <a:t> </a:t>
            </a:r>
          </a:p>
          <a:p>
            <a:pPr marL="417196" indent="-417196">
              <a:lnSpc>
                <a:spcPct val="85000"/>
              </a:lnSpc>
              <a:spcBef>
                <a:spcPct val="25000"/>
              </a:spcBef>
              <a:buClr>
                <a:schemeClr val="tx2"/>
              </a:buClr>
              <a:buSzPct val="95000"/>
            </a:pPr>
            <a:r>
              <a:rPr lang="en-US" b="0" dirty="0" smtClean="0">
                <a:effectLst>
                  <a:outerShdw blurRad="38100" dist="38100" dir="2700000" algn="tl">
                    <a:srgbClr val="000000">
                      <a:alpha val="43137"/>
                    </a:srgbClr>
                  </a:outerShdw>
                </a:effectLst>
              </a:rPr>
              <a:t>Portable Media Players</a:t>
            </a:r>
            <a:endParaRPr lang="en-US" b="0" dirty="0">
              <a:effectLst>
                <a:outerShdw blurRad="38100" dist="38100" dir="2700000" algn="tl">
                  <a:srgbClr val="000000">
                    <a:alpha val="43137"/>
                  </a:srgbClr>
                </a:outerShdw>
              </a:effectLst>
            </a:endParaRPr>
          </a:p>
          <a:p>
            <a:pPr marL="417196" indent="-417196">
              <a:lnSpc>
                <a:spcPct val="85000"/>
              </a:lnSpc>
              <a:spcBef>
                <a:spcPct val="25000"/>
              </a:spcBef>
              <a:buClr>
                <a:schemeClr val="tx2"/>
              </a:buClr>
              <a:buSzPct val="95000"/>
            </a:pPr>
            <a:r>
              <a:rPr lang="en-US" b="0" dirty="0" smtClean="0">
                <a:effectLst>
                  <a:outerShdw blurRad="38100" dist="38100" dir="2700000" algn="tl">
                    <a:srgbClr val="000000">
                      <a:alpha val="43137"/>
                    </a:srgbClr>
                  </a:outerShdw>
                </a:effectLst>
              </a:rPr>
              <a:t>Media Center Extenders</a:t>
            </a:r>
          </a:p>
          <a:p>
            <a:pPr marL="417196" indent="-417196">
              <a:lnSpc>
                <a:spcPct val="85000"/>
              </a:lnSpc>
              <a:spcBef>
                <a:spcPct val="25000"/>
              </a:spcBef>
              <a:buClr>
                <a:schemeClr val="tx2"/>
              </a:buClr>
              <a:buSzPct val="95000"/>
            </a:pPr>
            <a:r>
              <a:rPr lang="en-US" dirty="0" smtClean="0">
                <a:effectLst>
                  <a:outerShdw blurRad="38100" dist="38100" dir="2700000" algn="tl">
                    <a:srgbClr val="000000">
                      <a:alpha val="43137"/>
                    </a:srgbClr>
                  </a:outerShdw>
                </a:effectLst>
              </a:rPr>
              <a:t>Xbox 360</a:t>
            </a:r>
          </a:p>
        </p:txBody>
      </p:sp>
      <p:pic>
        <p:nvPicPr>
          <p:cNvPr id="256013" name="Picture 13" descr="Panasonic wide screen plasma HDTV soccer game angle"/>
          <p:cNvPicPr>
            <a:picLocks noChangeAspect="1" noChangeArrowheads="1"/>
          </p:cNvPicPr>
          <p:nvPr/>
        </p:nvPicPr>
        <p:blipFill>
          <a:blip r:embed="rId5"/>
          <a:srcRect/>
          <a:stretch>
            <a:fillRect/>
          </a:stretch>
        </p:blipFill>
        <p:spPr bwMode="auto">
          <a:xfrm>
            <a:off x="281941" y="2082166"/>
            <a:ext cx="1863090" cy="1645920"/>
          </a:xfrm>
          <a:prstGeom prst="rect">
            <a:avLst/>
          </a:prstGeom>
          <a:noFill/>
          <a:effectLst>
            <a:outerShdw blurRad="622300" sx="102000" sy="102000" algn="ctr" rotWithShape="0">
              <a:prstClr val="black">
                <a:alpha val="58000"/>
              </a:prstClr>
            </a:outerShdw>
          </a:effectLst>
        </p:spPr>
      </p:pic>
      <p:pic>
        <p:nvPicPr>
          <p:cNvPr id="256016" name="Picture 16" descr="Xbox 360 console and controller"/>
          <p:cNvPicPr>
            <a:picLocks noChangeAspect="1" noChangeArrowheads="1"/>
          </p:cNvPicPr>
          <p:nvPr/>
        </p:nvPicPr>
        <p:blipFill>
          <a:blip r:embed="rId6"/>
          <a:srcRect/>
          <a:stretch>
            <a:fillRect/>
          </a:stretch>
        </p:blipFill>
        <p:spPr bwMode="auto">
          <a:xfrm>
            <a:off x="7574280" y="3364231"/>
            <a:ext cx="1224916" cy="1299210"/>
          </a:xfrm>
          <a:prstGeom prst="rect">
            <a:avLst/>
          </a:prstGeom>
          <a:noFill/>
          <a:effectLst>
            <a:outerShdw blurRad="622300" sx="102000" sy="102000" algn="ctr" rotWithShape="0">
              <a:prstClr val="black">
                <a:alpha val="58000"/>
              </a:prstClr>
            </a:outerShdw>
          </a:effectLst>
        </p:spPr>
      </p:pic>
      <p:pic>
        <p:nvPicPr>
          <p:cNvPr id="256017" name="Picture 17" descr="digitrex tv"/>
          <p:cNvPicPr>
            <a:picLocks noChangeAspect="1" noChangeArrowheads="1"/>
          </p:cNvPicPr>
          <p:nvPr/>
        </p:nvPicPr>
        <p:blipFill>
          <a:blip r:embed="rId7"/>
          <a:srcRect/>
          <a:stretch>
            <a:fillRect/>
          </a:stretch>
        </p:blipFill>
        <p:spPr bwMode="auto">
          <a:xfrm>
            <a:off x="7077076" y="1941196"/>
            <a:ext cx="1922144" cy="1289684"/>
          </a:xfrm>
          <a:prstGeom prst="rect">
            <a:avLst/>
          </a:prstGeom>
          <a:noFill/>
          <a:effectLst>
            <a:outerShdw blurRad="622300" sx="102000" sy="102000" algn="ctr" rotWithShape="0">
              <a:prstClr val="black">
                <a:alpha val="58000"/>
              </a:prstClr>
            </a:outerShdw>
          </a:effectLst>
        </p:spPr>
      </p:pic>
      <p:pic>
        <p:nvPicPr>
          <p:cNvPr id="256020" name="Picture 20" descr="Sony MiniDV Digital video CamCorder"/>
          <p:cNvPicPr>
            <a:picLocks noChangeAspect="1" noChangeArrowheads="1"/>
          </p:cNvPicPr>
          <p:nvPr/>
        </p:nvPicPr>
        <p:blipFill>
          <a:blip r:embed="rId8"/>
          <a:srcRect/>
          <a:stretch>
            <a:fillRect/>
          </a:stretch>
        </p:blipFill>
        <p:spPr bwMode="auto">
          <a:xfrm>
            <a:off x="1844040" y="2108836"/>
            <a:ext cx="1468756" cy="941070"/>
          </a:xfrm>
          <a:prstGeom prst="rect">
            <a:avLst/>
          </a:prstGeom>
          <a:noFill/>
          <a:effectLst>
            <a:outerShdw blurRad="622300" sx="102000" sy="102000" algn="ctr" rotWithShape="0">
              <a:prstClr val="black">
                <a:alpha val="58000"/>
              </a:prstClr>
            </a:outerShdw>
          </a:effectLst>
        </p:spPr>
      </p:pic>
      <p:pic>
        <p:nvPicPr>
          <p:cNvPr id="256021" name="Picture 21" descr="XP icon cd music"/>
          <p:cNvPicPr>
            <a:picLocks noChangeAspect="1" noChangeArrowheads="1"/>
          </p:cNvPicPr>
          <p:nvPr/>
        </p:nvPicPr>
        <p:blipFill>
          <a:blip r:embed="rId9"/>
          <a:srcRect/>
          <a:stretch>
            <a:fillRect/>
          </a:stretch>
        </p:blipFill>
        <p:spPr bwMode="auto">
          <a:xfrm>
            <a:off x="2676526" y="3145156"/>
            <a:ext cx="885824" cy="868680"/>
          </a:xfrm>
          <a:prstGeom prst="rect">
            <a:avLst/>
          </a:prstGeom>
          <a:noFill/>
          <a:effectLst>
            <a:outerShdw blurRad="622300" sx="102000" sy="102000" algn="ctr" rotWithShape="0">
              <a:prstClr val="black">
                <a:alpha val="58000"/>
              </a:prstClr>
            </a:outerShdw>
          </a:effectLst>
        </p:spPr>
      </p:pic>
      <p:grpSp>
        <p:nvGrpSpPr>
          <p:cNvPr id="2" name="Group 22"/>
          <p:cNvGrpSpPr>
            <a:grpSpLocks/>
          </p:cNvGrpSpPr>
          <p:nvPr/>
        </p:nvGrpSpPr>
        <p:grpSpPr bwMode="auto">
          <a:xfrm>
            <a:off x="209550" y="3469006"/>
            <a:ext cx="1219200" cy="1144904"/>
            <a:chOff x="7142" y="-474"/>
            <a:chExt cx="1341" cy="1259"/>
          </a:xfrm>
          <a:effectLst>
            <a:outerShdw blurRad="622300" sx="102000" sy="102000" algn="ctr" rotWithShape="0">
              <a:prstClr val="black">
                <a:alpha val="58000"/>
              </a:prstClr>
            </a:outerShdw>
          </a:effectLst>
        </p:grpSpPr>
        <p:pic>
          <p:nvPicPr>
            <p:cNvPr id="256023" name="Picture 23" descr="Splinter-Cell-Xbox boxshot"/>
            <p:cNvPicPr>
              <a:picLocks noChangeAspect="1" noChangeArrowheads="1"/>
            </p:cNvPicPr>
            <p:nvPr/>
          </p:nvPicPr>
          <p:blipFill>
            <a:blip r:embed="rId10"/>
            <a:srcRect/>
            <a:stretch>
              <a:fillRect/>
            </a:stretch>
          </p:blipFill>
          <p:spPr bwMode="auto">
            <a:xfrm rot="1657820">
              <a:off x="7764" y="-236"/>
              <a:ext cx="719" cy="1021"/>
            </a:xfrm>
            <a:prstGeom prst="rect">
              <a:avLst/>
            </a:prstGeom>
            <a:noFill/>
            <a:ln w="9525" algn="ctr">
              <a:solidFill>
                <a:srgbClr val="56FE02"/>
              </a:solidFill>
              <a:miter lim="800000"/>
              <a:headEnd/>
              <a:tailEnd/>
            </a:ln>
            <a:effectLst/>
          </p:spPr>
        </p:pic>
        <p:pic>
          <p:nvPicPr>
            <p:cNvPr id="256024" name="Picture 24" descr="Jade empire limited edition xbox box front"/>
            <p:cNvPicPr>
              <a:picLocks noChangeAspect="1" noChangeArrowheads="1"/>
            </p:cNvPicPr>
            <p:nvPr/>
          </p:nvPicPr>
          <p:blipFill>
            <a:blip r:embed="rId11"/>
            <a:srcRect/>
            <a:stretch>
              <a:fillRect/>
            </a:stretch>
          </p:blipFill>
          <p:spPr bwMode="auto">
            <a:xfrm rot="868431">
              <a:off x="7542" y="-329"/>
              <a:ext cx="719" cy="1024"/>
            </a:xfrm>
            <a:prstGeom prst="rect">
              <a:avLst/>
            </a:prstGeom>
            <a:noFill/>
            <a:ln w="9525" algn="ctr">
              <a:solidFill>
                <a:srgbClr val="56FE02"/>
              </a:solidFill>
              <a:miter lim="800000"/>
              <a:headEnd/>
              <a:tailEnd/>
            </a:ln>
            <a:effectLst/>
          </p:spPr>
        </p:pic>
        <p:pic>
          <p:nvPicPr>
            <p:cNvPr id="256025" name="Picture 25" descr="Project Gotham Racing 2 box"/>
            <p:cNvPicPr>
              <a:picLocks noChangeAspect="1" noChangeArrowheads="1"/>
            </p:cNvPicPr>
            <p:nvPr/>
          </p:nvPicPr>
          <p:blipFill>
            <a:blip r:embed="rId12"/>
            <a:srcRect/>
            <a:stretch>
              <a:fillRect/>
            </a:stretch>
          </p:blipFill>
          <p:spPr bwMode="auto">
            <a:xfrm rot="518861">
              <a:off x="7343" y="-418"/>
              <a:ext cx="729" cy="1032"/>
            </a:xfrm>
            <a:prstGeom prst="rect">
              <a:avLst/>
            </a:prstGeom>
            <a:noFill/>
            <a:ln w="9525" algn="ctr">
              <a:solidFill>
                <a:srgbClr val="56FE02"/>
              </a:solidFill>
              <a:miter lim="800000"/>
              <a:headEnd/>
              <a:tailEnd/>
            </a:ln>
            <a:effectLst/>
          </p:spPr>
        </p:pic>
        <p:pic>
          <p:nvPicPr>
            <p:cNvPr id="256026" name="Picture 26" descr="HALO 2 box front"/>
            <p:cNvPicPr>
              <a:picLocks noChangeAspect="1" noChangeArrowheads="1"/>
            </p:cNvPicPr>
            <p:nvPr/>
          </p:nvPicPr>
          <p:blipFill>
            <a:blip r:embed="rId13"/>
            <a:srcRect/>
            <a:stretch>
              <a:fillRect/>
            </a:stretch>
          </p:blipFill>
          <p:spPr bwMode="auto">
            <a:xfrm>
              <a:off x="7142" y="-474"/>
              <a:ext cx="721" cy="1024"/>
            </a:xfrm>
            <a:prstGeom prst="rect">
              <a:avLst/>
            </a:prstGeom>
            <a:noFill/>
            <a:ln w="9525">
              <a:solidFill>
                <a:srgbClr val="56FE02"/>
              </a:solidFill>
              <a:miter lim="800000"/>
              <a:headEnd/>
              <a:tailEnd/>
            </a:ln>
          </p:spPr>
        </p:pic>
      </p:grpSp>
      <p:pic>
        <p:nvPicPr>
          <p:cNvPr id="256027" name="Picture 27" descr="alienware bobsled Media Center extender"/>
          <p:cNvPicPr>
            <a:picLocks noChangeAspect="1" noChangeArrowheads="1"/>
          </p:cNvPicPr>
          <p:nvPr/>
        </p:nvPicPr>
        <p:blipFill>
          <a:blip r:embed="rId14"/>
          <a:srcRect/>
          <a:stretch>
            <a:fillRect/>
          </a:stretch>
        </p:blipFill>
        <p:spPr bwMode="auto">
          <a:xfrm>
            <a:off x="8444866" y="1796416"/>
            <a:ext cx="1455420" cy="672464"/>
          </a:xfrm>
          <a:prstGeom prst="rect">
            <a:avLst/>
          </a:prstGeom>
          <a:noFill/>
          <a:effectLst>
            <a:outerShdw blurRad="622300" sx="102000" sy="102000" algn="ctr" rotWithShape="0">
              <a:prstClr val="black">
                <a:alpha val="58000"/>
              </a:prstClr>
            </a:outerShdw>
          </a:effectLst>
        </p:spPr>
      </p:pic>
      <p:pic>
        <p:nvPicPr>
          <p:cNvPr id="256028" name="Picture 28" descr="HP iPaq pocket pc 5455"/>
          <p:cNvPicPr>
            <a:picLocks noChangeAspect="1" noChangeArrowheads="1"/>
          </p:cNvPicPr>
          <p:nvPr/>
        </p:nvPicPr>
        <p:blipFill>
          <a:blip r:embed="rId15"/>
          <a:srcRect/>
          <a:stretch>
            <a:fillRect/>
          </a:stretch>
        </p:blipFill>
        <p:spPr bwMode="auto">
          <a:xfrm>
            <a:off x="8595360" y="2743200"/>
            <a:ext cx="929640" cy="1445896"/>
          </a:xfrm>
          <a:prstGeom prst="rect">
            <a:avLst/>
          </a:prstGeom>
          <a:noFill/>
          <a:effectLst>
            <a:outerShdw blurRad="622300" sx="102000" sy="102000" algn="ctr" rotWithShape="0">
              <a:prstClr val="black">
                <a:alpha val="58000"/>
              </a:prstClr>
            </a:outerShdw>
          </a:effectLst>
        </p:spPr>
      </p:pic>
      <p:pic>
        <p:nvPicPr>
          <p:cNvPr id="256029" name="Picture 29" descr="HTC Typhoon SmartPhone angled right"/>
          <p:cNvPicPr>
            <a:picLocks noChangeAspect="1" noChangeArrowheads="1"/>
          </p:cNvPicPr>
          <p:nvPr/>
        </p:nvPicPr>
        <p:blipFill>
          <a:blip r:embed="rId16"/>
          <a:srcRect/>
          <a:stretch>
            <a:fillRect/>
          </a:stretch>
        </p:blipFill>
        <p:spPr bwMode="auto">
          <a:xfrm>
            <a:off x="9403882" y="3402528"/>
            <a:ext cx="1087756" cy="1419226"/>
          </a:xfrm>
          <a:prstGeom prst="rect">
            <a:avLst/>
          </a:prstGeom>
          <a:noFill/>
          <a:effectLst>
            <a:outerShdw blurRad="622300" sx="102000" sy="102000" algn="ctr" rotWithShape="0">
              <a:prstClr val="black">
                <a:alpha val="58000"/>
              </a:prstClr>
            </a:outerShdw>
          </a:effectLst>
        </p:spPr>
      </p:pic>
      <p:sp>
        <p:nvSpPr>
          <p:cNvPr id="30" name="Title 1"/>
          <p:cNvSpPr>
            <a:spLocks noGrp="1"/>
          </p:cNvSpPr>
          <p:nvPr>
            <p:ph type="title"/>
          </p:nvPr>
        </p:nvSpPr>
        <p:spPr>
          <a:xfrm>
            <a:off x="459106" y="274321"/>
            <a:ext cx="10513694" cy="1595514"/>
          </a:xfrm>
        </p:spPr>
        <p:txBody>
          <a:bodyPr/>
          <a:lstStyle/>
          <a:p>
            <a:r>
              <a:rPr sz="5800" smtClean="0"/>
              <a:t>PC Uniquely Suited To Distribute Content Around The Home</a:t>
            </a:r>
            <a:endParaRPr sz="5800"/>
          </a:p>
        </p:txBody>
      </p:sp>
      <p:sp>
        <p:nvSpPr>
          <p:cNvPr id="31" name="Title 1"/>
          <p:cNvSpPr txBox="1">
            <a:spLocks/>
          </p:cNvSpPr>
          <p:nvPr/>
        </p:nvSpPr>
        <p:spPr bwMode="auto">
          <a:xfrm>
            <a:off x="548640" y="4803005"/>
            <a:ext cx="2743200" cy="830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6000" b="1"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content</a:t>
            </a:r>
            <a:endParaRPr lang="en-US" sz="6000" b="1"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32" name="Title 1"/>
          <p:cNvSpPr txBox="1">
            <a:spLocks/>
          </p:cNvSpPr>
          <p:nvPr/>
        </p:nvSpPr>
        <p:spPr bwMode="auto">
          <a:xfrm>
            <a:off x="7705026" y="4803005"/>
            <a:ext cx="2743200" cy="830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6000" b="1" kern="0" spc="-150" dirty="0" smtClean="0">
                <a:ln w="3175">
                  <a:noFill/>
                </a:ln>
                <a:gradFill flip="none" rotWithShape="1">
                  <a:gsLst>
                    <a:gs pos="28000">
                      <a:schemeClr val="tx1">
                        <a:lumMod val="95000"/>
                      </a:schemeClr>
                    </a:gs>
                    <a:gs pos="52000">
                      <a:schemeClr val="accent4">
                        <a:lumMod val="20000"/>
                        <a:lumOff val="80000"/>
                      </a:schemeClr>
                    </a:gs>
                    <a:gs pos="68000">
                      <a:schemeClr val="bg1">
                        <a:lumMod val="60000"/>
                        <a:lumOff val="40000"/>
                      </a:schemeClr>
                    </a:gs>
                  </a:gsLst>
                  <a:lin ang="5400000" scaled="1"/>
                  <a:tileRect/>
                </a:gradFill>
                <a:effectLst>
                  <a:outerShdw blurRad="88900" dist="12700" dir="2700000" algn="tl" rotWithShape="0">
                    <a:prstClr val="black"/>
                  </a:outerShdw>
                </a:effectLst>
                <a:latin typeface="Segoe" pitchFamily="34" charset="0"/>
                <a:cs typeface="Arial" charset="0"/>
              </a:rPr>
              <a:t>devices</a:t>
            </a:r>
            <a:endParaRPr lang="en-US" sz="6000" b="1" kern="0" spc="-150" dirty="0">
              <a:ln w="3175">
                <a:noFill/>
              </a:ln>
              <a:gradFill flip="none" rotWithShape="1">
                <a:gsLst>
                  <a:gs pos="28000">
                    <a:schemeClr val="tx1">
                      <a:lumMod val="95000"/>
                    </a:schemeClr>
                  </a:gs>
                  <a:gs pos="52000">
                    <a:schemeClr val="accent4">
                      <a:lumMod val="20000"/>
                      <a:lumOff val="80000"/>
                    </a:schemeClr>
                  </a:gs>
                  <a:gs pos="68000">
                    <a:schemeClr val="bg1">
                      <a:lumMod val="60000"/>
                      <a:lumOff val="40000"/>
                    </a:schemeClr>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34" name="Group 33"/>
          <p:cNvGrpSpPr/>
          <p:nvPr/>
        </p:nvGrpSpPr>
        <p:grpSpPr>
          <a:xfrm>
            <a:off x="3474720" y="2531746"/>
            <a:ext cx="3914776" cy="4701312"/>
            <a:chOff x="2895600" y="2109788"/>
            <a:chExt cx="3262313" cy="3917760"/>
          </a:xfrm>
        </p:grpSpPr>
        <p:pic>
          <p:nvPicPr>
            <p:cNvPr id="256002" name="Picture 2" descr="Gel - Gel3 circles clear"/>
            <p:cNvPicPr>
              <a:picLocks noChangeAspect="1" noChangeArrowheads="1"/>
            </p:cNvPicPr>
            <p:nvPr/>
          </p:nvPicPr>
          <p:blipFill>
            <a:blip r:embed="rId17"/>
            <a:srcRect/>
            <a:stretch>
              <a:fillRect/>
            </a:stretch>
          </p:blipFill>
          <p:spPr bwMode="auto">
            <a:xfrm>
              <a:off x="2895600" y="2109788"/>
              <a:ext cx="3262313" cy="3262312"/>
            </a:xfrm>
            <a:prstGeom prst="rect">
              <a:avLst/>
            </a:prstGeom>
            <a:noFill/>
            <a:effectLst>
              <a:outerShdw blurRad="63500" sx="102000" sy="102000" algn="ctr" rotWithShape="0">
                <a:prstClr val="black">
                  <a:alpha val="40000"/>
                </a:prstClr>
              </a:outerShdw>
            </a:effectLst>
          </p:spPr>
        </p:pic>
        <p:grpSp>
          <p:nvGrpSpPr>
            <p:cNvPr id="4" name="Group 34"/>
            <p:cNvGrpSpPr>
              <a:grpSpLocks/>
            </p:cNvGrpSpPr>
            <p:nvPr/>
          </p:nvGrpSpPr>
          <p:grpSpPr bwMode="auto">
            <a:xfrm>
              <a:off x="3004344" y="2971800"/>
              <a:ext cx="3044825" cy="2217738"/>
              <a:chOff x="1921" y="1880"/>
              <a:chExt cx="1918" cy="1397"/>
            </a:xfrm>
          </p:grpSpPr>
          <p:pic>
            <p:nvPicPr>
              <p:cNvPr id="256035" name="Picture 35" descr="Gateway Tower Media Center PC"/>
              <p:cNvPicPr>
                <a:picLocks noChangeAspect="1" noChangeArrowheads="1"/>
              </p:cNvPicPr>
              <p:nvPr/>
            </p:nvPicPr>
            <p:blipFill>
              <a:blip r:embed="rId18"/>
              <a:srcRect/>
              <a:stretch>
                <a:fillRect/>
              </a:stretch>
            </p:blipFill>
            <p:spPr bwMode="auto">
              <a:xfrm>
                <a:off x="1921" y="1880"/>
                <a:ext cx="1918" cy="1397"/>
              </a:xfrm>
              <a:prstGeom prst="rect">
                <a:avLst/>
              </a:prstGeom>
              <a:noFill/>
              <a:effectLst>
                <a:outerShdw blurRad="63500" sx="102000" sy="102000" algn="ctr" rotWithShape="0">
                  <a:prstClr val="black">
                    <a:alpha val="40000"/>
                  </a:prstClr>
                </a:outerShdw>
              </a:effectLst>
            </p:spPr>
          </p:pic>
          <p:pic>
            <p:nvPicPr>
              <p:cNvPr id="256036" name="Picture 36"/>
              <p:cNvPicPr>
                <a:picLocks noChangeArrowheads="1"/>
              </p:cNvPicPr>
              <p:nvPr/>
            </p:nvPicPr>
            <p:blipFill>
              <a:blip r:embed="rId19" cstate="print"/>
              <a:srcRect/>
              <a:stretch>
                <a:fillRect/>
              </a:stretch>
            </p:blipFill>
            <p:spPr bwMode="auto">
              <a:xfrm>
                <a:off x="2452" y="1946"/>
                <a:ext cx="1307" cy="743"/>
              </a:xfrm>
              <a:prstGeom prst="rect">
                <a:avLst/>
              </a:prstGeom>
              <a:noFill/>
              <a:ln w="9525">
                <a:noFill/>
                <a:miter lim="800000"/>
                <a:headEnd/>
                <a:tailEnd/>
              </a:ln>
            </p:spPr>
          </p:pic>
        </p:grpSp>
        <p:pic>
          <p:nvPicPr>
            <p:cNvPr id="33" name="Picture 32" descr="Windows Vista logo rev h.png"/>
            <p:cNvPicPr>
              <a:picLocks noChangeAspect="1"/>
            </p:cNvPicPr>
            <p:nvPr/>
          </p:nvPicPr>
          <p:blipFill>
            <a:blip r:embed="rId20"/>
            <a:stretch>
              <a:fillRect/>
            </a:stretch>
          </p:blipFill>
          <p:spPr>
            <a:xfrm>
              <a:off x="3037284" y="5413661"/>
              <a:ext cx="3069432" cy="613887"/>
            </a:xfrm>
            <a:prstGeom prst="rect">
              <a:avLst/>
            </a:prstGeom>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20288" y="1703071"/>
            <a:ext cx="1051560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9228" name="Rectangle 12"/>
          <p:cNvSpPr>
            <a:spLocks noGrp="1" noChangeArrowheads="1"/>
          </p:cNvSpPr>
          <p:nvPr>
            <p:ph type="title"/>
          </p:nvPr>
        </p:nvSpPr>
        <p:spPr>
          <a:xfrm>
            <a:off x="459106" y="274321"/>
            <a:ext cx="10056494" cy="1429314"/>
          </a:xfrm>
        </p:spPr>
        <p:txBody>
          <a:bodyPr/>
          <a:lstStyle/>
          <a:p>
            <a:r>
              <a:rPr lang="en-US" dirty="0" smtClean="0"/>
              <a:t>Media Sharing On Windows</a:t>
            </a:r>
            <a:br>
              <a:rPr lang="en-US" dirty="0" smtClean="0"/>
            </a:br>
            <a:r>
              <a:rPr sz="4300" smtClean="0">
                <a:solidFill>
                  <a:schemeClr val="accent1"/>
                </a:solidFill>
              </a:rPr>
              <a:t>Guiding principles</a:t>
            </a:r>
            <a:endParaRPr lang="en-US" dirty="0">
              <a:solidFill>
                <a:schemeClr val="accent1"/>
              </a:solidFill>
            </a:endParaRPr>
          </a:p>
        </p:txBody>
      </p:sp>
      <p:sp>
        <p:nvSpPr>
          <p:cNvPr id="9229" name="Rectangle 13"/>
          <p:cNvSpPr>
            <a:spLocks noGrp="1" noChangeArrowheads="1"/>
          </p:cNvSpPr>
          <p:nvPr>
            <p:ph idx="4294967295"/>
          </p:nvPr>
        </p:nvSpPr>
        <p:spPr>
          <a:xfrm>
            <a:off x="3382963" y="2533650"/>
            <a:ext cx="7589837" cy="547688"/>
          </a:xfrm>
          <a:prstGeom prst="rect">
            <a:avLst/>
          </a:prstGeom>
        </p:spPr>
        <p:txBody>
          <a:bodyPr/>
          <a:lstStyle/>
          <a:p>
            <a:pPr>
              <a:buNone/>
            </a:pPr>
            <a:r>
              <a:rPr lang="en-US" dirty="0" smtClean="0"/>
              <a:t>Simple, intuitive and easy to use </a:t>
            </a:r>
          </a:p>
        </p:txBody>
      </p:sp>
      <p:sp>
        <p:nvSpPr>
          <p:cNvPr id="4" name="Rounded Rectangle 3"/>
          <p:cNvSpPr/>
          <p:nvPr/>
        </p:nvSpPr>
        <p:spPr bwMode="auto">
          <a:xfrm>
            <a:off x="548640" y="2277689"/>
            <a:ext cx="2641600" cy="1059544"/>
          </a:xfrm>
          <a:prstGeom prst="roundRect">
            <a:avLst>
              <a:gd name="adj" fmla="val 9033"/>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dirty="0" smtClean="0">
                <a:solidFill>
                  <a:srgbClr val="FFFFFF"/>
                </a:solidFill>
                <a:effectLst>
                  <a:outerShdw blurRad="38100" dist="38100" dir="2700000" algn="tl">
                    <a:srgbClr val="000000">
                      <a:alpha val="43137"/>
                    </a:srgbClr>
                  </a:outerShdw>
                </a:effectLst>
                <a:latin typeface="Segoe" pitchFamily="34" charset="0"/>
              </a:rPr>
              <a:t>“It just works”</a:t>
            </a:r>
          </a:p>
        </p:txBody>
      </p:sp>
      <p:sp>
        <p:nvSpPr>
          <p:cNvPr id="5" name="Rounded Rectangle 4"/>
          <p:cNvSpPr/>
          <p:nvPr/>
        </p:nvSpPr>
        <p:spPr bwMode="auto">
          <a:xfrm>
            <a:off x="548640" y="3618809"/>
            <a:ext cx="2641600" cy="1059544"/>
          </a:xfrm>
          <a:prstGeom prst="roundRect">
            <a:avLst>
              <a:gd name="adj" fmla="val 9033"/>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dirty="0" smtClean="0">
                <a:solidFill>
                  <a:srgbClr val="FFFFFF"/>
                </a:solidFill>
                <a:effectLst>
                  <a:outerShdw blurRad="38100" dist="38100" dir="2700000" algn="tl">
                    <a:srgbClr val="000000">
                      <a:alpha val="43137"/>
                    </a:srgbClr>
                  </a:outerShdw>
                </a:effectLst>
                <a:latin typeface="Segoe" pitchFamily="34" charset="0"/>
              </a:rPr>
              <a:t>Seamless </a:t>
            </a:r>
            <a:br>
              <a:rPr lang="en-US" sz="2900" dirty="0" smtClean="0">
                <a:solidFill>
                  <a:srgbClr val="FFFFFF"/>
                </a:solidFill>
                <a:effectLst>
                  <a:outerShdw blurRad="38100" dist="38100" dir="2700000" algn="tl">
                    <a:srgbClr val="000000">
                      <a:alpha val="43137"/>
                    </a:srgbClr>
                  </a:outerShdw>
                </a:effectLst>
                <a:latin typeface="Segoe" pitchFamily="34" charset="0"/>
              </a:rPr>
            </a:br>
            <a:r>
              <a:rPr lang="en-US" sz="2900" dirty="0" smtClean="0">
                <a:solidFill>
                  <a:srgbClr val="FFFFFF"/>
                </a:solidFill>
                <a:effectLst>
                  <a:outerShdw blurRad="38100" dist="38100" dir="2700000" algn="tl">
                    <a:srgbClr val="000000">
                      <a:alpha val="43137"/>
                    </a:srgbClr>
                  </a:outerShdw>
                </a:effectLst>
                <a:latin typeface="Segoe" pitchFamily="34" charset="0"/>
              </a:rPr>
              <a:t>Content Flow</a:t>
            </a:r>
          </a:p>
        </p:txBody>
      </p:sp>
      <p:sp>
        <p:nvSpPr>
          <p:cNvPr id="6" name="Rounded Rectangle 5"/>
          <p:cNvSpPr/>
          <p:nvPr/>
        </p:nvSpPr>
        <p:spPr bwMode="auto">
          <a:xfrm>
            <a:off x="548640" y="4959929"/>
            <a:ext cx="2641600" cy="1059544"/>
          </a:xfrm>
          <a:prstGeom prst="roundRect">
            <a:avLst>
              <a:gd name="adj" fmla="val 9033"/>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dirty="0" smtClean="0">
                <a:solidFill>
                  <a:srgbClr val="FFFFFF"/>
                </a:solidFill>
                <a:effectLst>
                  <a:outerShdw blurRad="38100" dist="38100" dir="2700000" algn="tl">
                    <a:srgbClr val="000000">
                      <a:alpha val="43137"/>
                    </a:srgbClr>
                  </a:outerShdw>
                </a:effectLst>
                <a:latin typeface="Segoe" pitchFamily="34" charset="0"/>
              </a:rPr>
              <a:t>Quality</a:t>
            </a:r>
          </a:p>
        </p:txBody>
      </p:sp>
      <p:sp>
        <p:nvSpPr>
          <p:cNvPr id="7" name="Rounded Rectangle 6"/>
          <p:cNvSpPr/>
          <p:nvPr/>
        </p:nvSpPr>
        <p:spPr bwMode="auto">
          <a:xfrm>
            <a:off x="548640" y="6294581"/>
            <a:ext cx="2641600" cy="1059544"/>
          </a:xfrm>
          <a:prstGeom prst="roundRect">
            <a:avLst>
              <a:gd name="adj" fmla="val 9033"/>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2900" dirty="0" smtClean="0">
                <a:solidFill>
                  <a:srgbClr val="FFFFFF"/>
                </a:solidFill>
                <a:effectLst>
                  <a:outerShdw blurRad="38100" dist="38100" dir="2700000" algn="tl">
                    <a:srgbClr val="000000">
                      <a:alpha val="43137"/>
                    </a:srgbClr>
                  </a:outerShdw>
                </a:effectLst>
                <a:latin typeface="Segoe" pitchFamily="34" charset="0"/>
              </a:rPr>
              <a:t>Device Reach</a:t>
            </a:r>
          </a:p>
        </p:txBody>
      </p:sp>
      <p:sp>
        <p:nvSpPr>
          <p:cNvPr id="8" name="Rectangle 13"/>
          <p:cNvSpPr txBox="1">
            <a:spLocks noChangeArrowheads="1"/>
          </p:cNvSpPr>
          <p:nvPr/>
        </p:nvSpPr>
        <p:spPr bwMode="auto">
          <a:xfrm>
            <a:off x="3383280" y="3874351"/>
            <a:ext cx="758952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defTabSz="1095332" fontAlgn="base">
              <a:lnSpc>
                <a:spcPct val="90000"/>
              </a:lnSpc>
              <a:spcBef>
                <a:spcPts val="1400"/>
              </a:spcBef>
              <a:spcAft>
                <a:spcPct val="0"/>
              </a:spcAft>
              <a:buClr>
                <a:schemeClr val="tx2"/>
              </a:buClr>
              <a:buSzPct val="95000"/>
              <a:defRPr/>
            </a:pPr>
            <a:r>
              <a:rPr lang="en-US" sz="4000" kern="0" dirty="0" smtClean="0">
                <a:effectLst>
                  <a:outerShdw blurRad="38100" dist="38100" dir="2700000" algn="tl">
                    <a:srgbClr val="000000">
                      <a:alpha val="43137"/>
                    </a:srgbClr>
                  </a:outerShdw>
                </a:effectLst>
              </a:rPr>
              <a:t>Platform for media devices</a:t>
            </a:r>
          </a:p>
        </p:txBody>
      </p:sp>
      <p:sp>
        <p:nvSpPr>
          <p:cNvPr id="9" name="Rectangle 13"/>
          <p:cNvSpPr txBox="1">
            <a:spLocks noChangeArrowheads="1"/>
          </p:cNvSpPr>
          <p:nvPr/>
        </p:nvSpPr>
        <p:spPr bwMode="auto">
          <a:xfrm>
            <a:off x="3383280" y="4929814"/>
            <a:ext cx="7589520"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ts val="1400"/>
              </a:spcBef>
              <a:spcAft>
                <a:spcPct val="0"/>
              </a:spcAft>
              <a:buClr>
                <a:schemeClr val="tx2"/>
              </a:buClr>
              <a:buSzPct val="95000"/>
              <a:defRPr/>
            </a:pPr>
            <a:r>
              <a:rPr lang="en-US" sz="4000" kern="0" dirty="0" smtClean="0">
                <a:effectLst>
                  <a:outerShdw blurRad="38100" dist="38100" dir="2700000" algn="tl">
                    <a:srgbClr val="000000">
                      <a:alpha val="43137"/>
                    </a:srgbClr>
                  </a:outerShdw>
                </a:effectLst>
              </a:rPr>
              <a:t>Consumer Electronics-grade multimedia experiences</a:t>
            </a:r>
          </a:p>
        </p:txBody>
      </p:sp>
      <p:sp>
        <p:nvSpPr>
          <p:cNvPr id="10" name="Rectangle 13"/>
          <p:cNvSpPr txBox="1">
            <a:spLocks noChangeArrowheads="1"/>
          </p:cNvSpPr>
          <p:nvPr/>
        </p:nvSpPr>
        <p:spPr bwMode="auto">
          <a:xfrm>
            <a:off x="3383280" y="6275895"/>
            <a:ext cx="7589520"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ts val="1400"/>
              </a:spcBef>
              <a:spcAft>
                <a:spcPct val="0"/>
              </a:spcAft>
              <a:buClr>
                <a:schemeClr val="tx2"/>
              </a:buClr>
              <a:buSzPct val="95000"/>
              <a:defRPr/>
            </a:pPr>
            <a:r>
              <a:rPr lang="en-US" sz="4000" kern="0" dirty="0" smtClean="0">
                <a:effectLst>
                  <a:outerShdw blurRad="38100" dist="38100" dir="2700000" algn="tl">
                    <a:srgbClr val="000000">
                      <a:alpha val="43137"/>
                    </a:srgbClr>
                  </a:outerShdw>
                </a:effectLst>
              </a:rPr>
              <a:t>Extend content throughout the home media ecosystem</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20288" y="1703071"/>
            <a:ext cx="1051560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3" name="Title 32"/>
          <p:cNvSpPr>
            <a:spLocks noGrp="1"/>
          </p:cNvSpPr>
          <p:nvPr>
            <p:ph type="title"/>
          </p:nvPr>
        </p:nvSpPr>
        <p:spPr>
          <a:xfrm>
            <a:off x="459106" y="274320"/>
            <a:ext cx="10056494" cy="2260312"/>
          </a:xfrm>
        </p:spPr>
        <p:txBody>
          <a:bodyPr/>
          <a:lstStyle/>
          <a:p>
            <a:pPr lvl="0"/>
            <a:r>
              <a:rPr lang="en-US" dirty="0" smtClean="0"/>
              <a:t>Media Sharing On Windows</a:t>
            </a:r>
            <a:br>
              <a:rPr lang="en-US" dirty="0" smtClean="0"/>
            </a:br>
            <a:r>
              <a:rPr sz="4300" smtClean="0">
                <a:solidFill>
                  <a:schemeClr val="accent1"/>
                </a:solidFill>
              </a:rPr>
              <a:t>Two technology options available</a:t>
            </a:r>
            <a:br>
              <a:rPr sz="4300" smtClean="0">
                <a:solidFill>
                  <a:schemeClr val="accent1"/>
                </a:solidFill>
              </a:rPr>
            </a:br>
            <a:endParaRPr lang="en-US" dirty="0">
              <a:solidFill>
                <a:schemeClr val="accent1"/>
              </a:solidFill>
            </a:endParaRPr>
          </a:p>
        </p:txBody>
      </p:sp>
      <p:sp>
        <p:nvSpPr>
          <p:cNvPr id="4" name="Content Placeholder 3"/>
          <p:cNvSpPr>
            <a:spLocks noGrp="1"/>
          </p:cNvSpPr>
          <p:nvPr>
            <p:ph idx="4294967295"/>
          </p:nvPr>
        </p:nvSpPr>
        <p:spPr>
          <a:xfrm>
            <a:off x="0" y="4376738"/>
            <a:ext cx="10972800" cy="398462"/>
          </a:xfrm>
          <a:prstGeom prst="rect">
            <a:avLst/>
          </a:prstGeom>
        </p:spPr>
        <p:txBody>
          <a:bodyPr/>
          <a:lstStyle/>
          <a:p>
            <a:pPr>
              <a:buNone/>
            </a:pPr>
            <a:r>
              <a:rPr lang="en-US" sz="2800" dirty="0" smtClean="0"/>
              <a:t>CON-T418:  </a:t>
            </a:r>
            <a:r>
              <a:rPr lang="en-US" sz="2800" dirty="0" err="1" smtClean="0"/>
              <a:t>PlaysForSure</a:t>
            </a:r>
            <a:r>
              <a:rPr lang="en-US" sz="2800" dirty="0" smtClean="0"/>
              <a:t> Network Devices and Windows Vista</a:t>
            </a:r>
            <a:endParaRPr lang="en-US" sz="2800" dirty="0"/>
          </a:p>
        </p:txBody>
      </p:sp>
      <p:sp>
        <p:nvSpPr>
          <p:cNvPr id="5" name="AutoShape 142"/>
          <p:cNvSpPr>
            <a:spLocks noChangeArrowheads="1"/>
          </p:cNvSpPr>
          <p:nvPr/>
        </p:nvSpPr>
        <p:spPr bwMode="auto">
          <a:xfrm>
            <a:off x="1546166" y="2265353"/>
            <a:ext cx="7863840" cy="1861919"/>
          </a:xfrm>
          <a:prstGeom prst="roundRect">
            <a:avLst>
              <a:gd name="adj" fmla="val 16667"/>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sz="2400" dirty="0" smtClean="0">
                <a:solidFill>
                  <a:schemeClr val="tx1"/>
                </a:solidFill>
                <a:effectLst>
                  <a:outerShdw blurRad="38100" dist="38100" dir="2700000" algn="tl">
                    <a:srgbClr val="000000">
                      <a:alpha val="43137"/>
                    </a:srgbClr>
                  </a:outerShdw>
                </a:effectLst>
                <a:latin typeface="Segoe" pitchFamily="34" charset="0"/>
              </a:rPr>
              <a:t>PlaysForSure Network Devices</a:t>
            </a:r>
            <a:endParaRPr lang="en-US" sz="2400" dirty="0">
              <a:solidFill>
                <a:schemeClr val="tx1"/>
              </a:solidFill>
              <a:effectLst>
                <a:outerShdw blurRad="38100" dist="38100" dir="2700000" algn="tl">
                  <a:srgbClr val="000000">
                    <a:alpha val="43137"/>
                  </a:srgbClr>
                </a:outerShdw>
              </a:effectLst>
              <a:latin typeface="Segoe" pitchFamily="34" charset="0"/>
            </a:endParaRPr>
          </a:p>
        </p:txBody>
      </p:sp>
      <p:sp>
        <p:nvSpPr>
          <p:cNvPr id="6" name="AutoShape 142"/>
          <p:cNvSpPr>
            <a:spLocks noChangeArrowheads="1"/>
          </p:cNvSpPr>
          <p:nvPr/>
        </p:nvSpPr>
        <p:spPr bwMode="auto">
          <a:xfrm>
            <a:off x="1546166" y="5008553"/>
            <a:ext cx="7909560" cy="1679039"/>
          </a:xfrm>
          <a:prstGeom prst="roundRect">
            <a:avLst>
              <a:gd name="adj" fmla="val 16667"/>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t" anchorCtr="0" compatLnSpc="1">
            <a:prstTxWarp prst="textNoShape">
              <a:avLst/>
            </a:prstTxWarp>
          </a:bodyPr>
          <a:lstStyle/>
          <a:p>
            <a:pPr algn="ctr" defTabSz="1096876"/>
            <a:r>
              <a:rPr lang="en-US" sz="2400" dirty="0" smtClean="0">
                <a:solidFill>
                  <a:schemeClr val="tx1"/>
                </a:solidFill>
                <a:effectLst>
                  <a:outerShdw blurRad="38100" dist="38100" dir="2700000" algn="tl">
                    <a:srgbClr val="000000">
                      <a:alpha val="43137"/>
                    </a:srgbClr>
                  </a:outerShdw>
                </a:effectLst>
                <a:latin typeface="Segoe" pitchFamily="34" charset="0"/>
              </a:rPr>
              <a:t>Media Center Extenders</a:t>
            </a:r>
            <a:endParaRPr lang="en-US" sz="2400" dirty="0">
              <a:solidFill>
                <a:schemeClr val="tx1"/>
              </a:solidFill>
              <a:effectLst>
                <a:outerShdw blurRad="38100" dist="38100" dir="2700000" algn="tl">
                  <a:srgbClr val="000000">
                    <a:alpha val="43137"/>
                  </a:srgbClr>
                </a:outerShdw>
              </a:effectLst>
              <a:latin typeface="Segoe" pitchFamily="34" charset="0"/>
            </a:endParaRPr>
          </a:p>
        </p:txBody>
      </p:sp>
      <p:pic>
        <p:nvPicPr>
          <p:cNvPr id="7" name="Picture 124" descr="Panasonic wide screen plasma HDTV soccer game angle"/>
          <p:cNvPicPr>
            <a:picLocks noChangeAspect="1" noChangeArrowheads="1"/>
          </p:cNvPicPr>
          <p:nvPr/>
        </p:nvPicPr>
        <p:blipFill>
          <a:blip r:embed="rId4" cstate="print"/>
          <a:srcRect/>
          <a:stretch>
            <a:fillRect/>
          </a:stretch>
        </p:blipFill>
        <p:spPr bwMode="auto">
          <a:xfrm>
            <a:off x="3604374" y="2944228"/>
            <a:ext cx="1158240" cy="1026463"/>
          </a:xfrm>
          <a:prstGeom prst="rect">
            <a:avLst/>
          </a:prstGeom>
          <a:noFill/>
          <a:effectLst>
            <a:outerShdw blurRad="63500" sx="102000" sy="102000" algn="ctr" rotWithShape="0">
              <a:prstClr val="black">
                <a:alpha val="40000"/>
              </a:prstClr>
            </a:outerShdw>
          </a:effectLst>
        </p:spPr>
      </p:pic>
      <p:pic>
        <p:nvPicPr>
          <p:cNvPr id="8" name="Picture 127" descr="Xbox 360 console and controller"/>
          <p:cNvPicPr>
            <a:picLocks noChangeAspect="1" noChangeArrowheads="1"/>
          </p:cNvPicPr>
          <p:nvPr/>
        </p:nvPicPr>
        <p:blipFill>
          <a:blip r:embed="rId5" cstate="print"/>
          <a:srcRect/>
          <a:stretch>
            <a:fillRect/>
          </a:stretch>
        </p:blipFill>
        <p:spPr bwMode="auto">
          <a:xfrm>
            <a:off x="2094807" y="2664232"/>
            <a:ext cx="1212686" cy="1286933"/>
          </a:xfrm>
          <a:prstGeom prst="rect">
            <a:avLst/>
          </a:prstGeom>
          <a:noFill/>
          <a:effectLst>
            <a:outerShdw blurRad="63500" sx="102000" sy="102000" algn="ctr" rotWithShape="0">
              <a:prstClr val="black">
                <a:alpha val="40000"/>
              </a:prstClr>
            </a:outerShdw>
          </a:effectLst>
        </p:spPr>
      </p:pic>
      <p:pic>
        <p:nvPicPr>
          <p:cNvPr id="9" name="Picture 128" descr="roku1"/>
          <p:cNvPicPr>
            <a:picLocks noChangeAspect="1" noChangeArrowheads="1"/>
          </p:cNvPicPr>
          <p:nvPr/>
        </p:nvPicPr>
        <p:blipFill>
          <a:blip r:embed="rId6"/>
          <a:srcRect/>
          <a:stretch>
            <a:fillRect/>
          </a:stretch>
        </p:blipFill>
        <p:spPr bwMode="auto">
          <a:xfrm>
            <a:off x="5059496" y="3198061"/>
            <a:ext cx="1950510" cy="518796"/>
          </a:xfrm>
          <a:prstGeom prst="rect">
            <a:avLst/>
          </a:prstGeom>
          <a:noFill/>
          <a:effectLst>
            <a:outerShdw blurRad="63500" sx="102000" sy="102000" algn="ctr" rotWithShape="0">
              <a:prstClr val="black">
                <a:alpha val="40000"/>
              </a:prstClr>
            </a:outerShdw>
          </a:effectLst>
        </p:spPr>
      </p:pic>
      <p:pic>
        <p:nvPicPr>
          <p:cNvPr id="10" name="Picture 129" descr="PC_Vista2"/>
          <p:cNvPicPr>
            <a:picLocks noChangeAspect="1" noChangeArrowheads="1"/>
          </p:cNvPicPr>
          <p:nvPr/>
        </p:nvPicPr>
        <p:blipFill>
          <a:blip r:embed="rId7" cstate="print"/>
          <a:srcRect/>
          <a:stretch>
            <a:fillRect/>
          </a:stretch>
        </p:blipFill>
        <p:spPr bwMode="auto">
          <a:xfrm>
            <a:off x="7389000" y="2631114"/>
            <a:ext cx="1655246" cy="1382444"/>
          </a:xfrm>
          <a:prstGeom prst="rect">
            <a:avLst/>
          </a:prstGeom>
          <a:noFill/>
          <a:effectLst>
            <a:outerShdw blurRad="63500" sx="102000" sy="102000" algn="ctr" rotWithShape="0">
              <a:prstClr val="black">
                <a:alpha val="40000"/>
              </a:prstClr>
            </a:outerShdw>
          </a:effectLst>
        </p:spPr>
      </p:pic>
      <p:grpSp>
        <p:nvGrpSpPr>
          <p:cNvPr id="2" name="Group 180"/>
          <p:cNvGrpSpPr>
            <a:grpSpLocks/>
          </p:cNvGrpSpPr>
          <p:nvPr/>
        </p:nvGrpSpPr>
        <p:grpSpPr bwMode="auto">
          <a:xfrm>
            <a:off x="7398326" y="5238991"/>
            <a:ext cx="1737360" cy="1331552"/>
            <a:chOff x="1488" y="2976"/>
            <a:chExt cx="1200" cy="1045"/>
          </a:xfrm>
          <a:effectLst>
            <a:outerShdw blurRad="63500" sx="102000" sy="102000" algn="ctr" rotWithShape="0">
              <a:prstClr val="black">
                <a:alpha val="40000"/>
              </a:prstClr>
            </a:outerShdw>
          </a:effectLst>
        </p:grpSpPr>
        <p:graphicFrame>
          <p:nvGraphicFramePr>
            <p:cNvPr id="12" name="Object 181"/>
            <p:cNvGraphicFramePr>
              <a:graphicFrameLocks noChangeAspect="1"/>
            </p:cNvGraphicFramePr>
            <p:nvPr/>
          </p:nvGraphicFramePr>
          <p:xfrm>
            <a:off x="1675" y="3024"/>
            <a:ext cx="197" cy="760"/>
          </p:xfrm>
          <a:graphic>
            <a:graphicData uri="http://schemas.openxmlformats.org/presentationml/2006/ole">
              <p:oleObj spid="_x0000_s49154" name="Photo Editor Photo" r:id="rId8" imgW="733333" imgH="3142857" progId="">
                <p:embed/>
              </p:oleObj>
            </a:graphicData>
          </a:graphic>
        </p:graphicFrame>
        <p:graphicFrame>
          <p:nvGraphicFramePr>
            <p:cNvPr id="13" name="Object 182"/>
            <p:cNvGraphicFramePr>
              <a:graphicFrameLocks noChangeAspect="1"/>
            </p:cNvGraphicFramePr>
            <p:nvPr/>
          </p:nvGraphicFramePr>
          <p:xfrm>
            <a:off x="1680" y="3367"/>
            <a:ext cx="816" cy="641"/>
          </p:xfrm>
          <a:graphic>
            <a:graphicData uri="http://schemas.openxmlformats.org/presentationml/2006/ole">
              <p:oleObj spid="_x0000_s49155" name="Photo Editor Photo" r:id="rId9" imgW="2971429" imgH="2600000" progId="">
                <p:embed/>
              </p:oleObj>
            </a:graphicData>
          </a:graphic>
        </p:graphicFrame>
        <p:graphicFrame>
          <p:nvGraphicFramePr>
            <p:cNvPr id="14" name="Object 183"/>
            <p:cNvGraphicFramePr>
              <a:graphicFrameLocks noChangeAspect="1"/>
            </p:cNvGraphicFramePr>
            <p:nvPr/>
          </p:nvGraphicFramePr>
          <p:xfrm>
            <a:off x="2457" y="3132"/>
            <a:ext cx="231" cy="889"/>
          </p:xfrm>
          <a:graphic>
            <a:graphicData uri="http://schemas.openxmlformats.org/presentationml/2006/ole">
              <p:oleObj spid="_x0000_s49156" name="Photo Editor Photo" r:id="rId10" imgW="733333" imgH="3142857" progId="">
                <p:embed/>
              </p:oleObj>
            </a:graphicData>
          </a:graphic>
        </p:graphicFrame>
        <p:graphicFrame>
          <p:nvGraphicFramePr>
            <p:cNvPr id="15" name="Object 184"/>
            <p:cNvGraphicFramePr>
              <a:graphicFrameLocks noChangeAspect="1"/>
            </p:cNvGraphicFramePr>
            <p:nvPr/>
          </p:nvGraphicFramePr>
          <p:xfrm>
            <a:off x="1881" y="3672"/>
            <a:ext cx="405" cy="216"/>
          </p:xfrm>
          <a:graphic>
            <a:graphicData uri="http://schemas.openxmlformats.org/presentationml/2006/ole">
              <p:oleObj spid="_x0000_s49157" name="Photo Editor Photo" r:id="rId11" imgW="1286055" imgH="762106" progId="">
                <p:embed/>
              </p:oleObj>
            </a:graphicData>
          </a:graphic>
        </p:graphicFrame>
        <p:graphicFrame>
          <p:nvGraphicFramePr>
            <p:cNvPr id="16" name="Object 185"/>
            <p:cNvGraphicFramePr>
              <a:graphicFrameLocks noChangeAspect="1"/>
            </p:cNvGraphicFramePr>
            <p:nvPr/>
          </p:nvGraphicFramePr>
          <p:xfrm>
            <a:off x="1877" y="3583"/>
            <a:ext cx="408" cy="218"/>
          </p:xfrm>
          <a:graphic>
            <a:graphicData uri="http://schemas.openxmlformats.org/presentationml/2006/ole">
              <p:oleObj spid="_x0000_s49158" name="Photo Editor Photo" r:id="rId12" imgW="1295238" imgH="771429" progId="">
                <p:embed/>
              </p:oleObj>
            </a:graphicData>
          </a:graphic>
        </p:graphicFrame>
        <p:graphicFrame>
          <p:nvGraphicFramePr>
            <p:cNvPr id="17" name="Object 186"/>
            <p:cNvGraphicFramePr>
              <a:graphicFrameLocks noChangeAspect="1"/>
            </p:cNvGraphicFramePr>
            <p:nvPr/>
          </p:nvGraphicFramePr>
          <p:xfrm>
            <a:off x="1488" y="3310"/>
            <a:ext cx="249" cy="171"/>
          </p:xfrm>
          <a:graphic>
            <a:graphicData uri="http://schemas.openxmlformats.org/presentationml/2006/ole">
              <p:oleObj spid="_x0000_s49159" name="Photo Editor Photo" r:id="rId13" imgW="1428949" imgH="1095528" progId="">
                <p:embed/>
              </p:oleObj>
            </a:graphicData>
          </a:graphic>
        </p:graphicFrame>
        <p:grpSp>
          <p:nvGrpSpPr>
            <p:cNvPr id="3" name="Group 187"/>
            <p:cNvGrpSpPr>
              <a:grpSpLocks/>
            </p:cNvGrpSpPr>
            <p:nvPr/>
          </p:nvGrpSpPr>
          <p:grpSpPr bwMode="auto">
            <a:xfrm>
              <a:off x="1875" y="2976"/>
              <a:ext cx="645" cy="506"/>
              <a:chOff x="1875" y="2976"/>
              <a:chExt cx="645" cy="506"/>
            </a:xfrm>
          </p:grpSpPr>
          <p:graphicFrame>
            <p:nvGraphicFramePr>
              <p:cNvPr id="19" name="Object 188"/>
              <p:cNvGraphicFramePr>
                <a:graphicFrameLocks noChangeAspect="1"/>
              </p:cNvGraphicFramePr>
              <p:nvPr/>
            </p:nvGraphicFramePr>
            <p:xfrm>
              <a:off x="1875" y="2976"/>
              <a:ext cx="645" cy="506"/>
            </p:xfrm>
            <a:graphic>
              <a:graphicData uri="http://schemas.openxmlformats.org/presentationml/2006/ole">
                <p:oleObj spid="_x0000_s49160" name="Photo Editor Photo" r:id="rId14" imgW="2048161" imgH="1790476" progId="">
                  <p:embed/>
                </p:oleObj>
              </a:graphicData>
            </a:graphic>
          </p:graphicFrame>
          <p:graphicFrame>
            <p:nvGraphicFramePr>
              <p:cNvPr id="20" name="Object 189"/>
              <p:cNvGraphicFramePr>
                <a:graphicFrameLocks noChangeAspect="1"/>
              </p:cNvGraphicFramePr>
              <p:nvPr/>
            </p:nvGraphicFramePr>
            <p:xfrm>
              <a:off x="1907" y="3012"/>
              <a:ext cx="546" cy="400"/>
            </p:xfrm>
            <a:graphic>
              <a:graphicData uri="http://schemas.openxmlformats.org/presentationml/2006/ole">
                <p:oleObj spid="_x0000_s49161" name="Photo Editor Photo" r:id="rId15" imgW="1733333" imgH="1352381" progId="">
                  <p:embed/>
                </p:oleObj>
              </a:graphicData>
            </a:graphic>
          </p:graphicFrame>
        </p:grpSp>
      </p:grpSp>
      <p:grpSp>
        <p:nvGrpSpPr>
          <p:cNvPr id="11" name="Group 194"/>
          <p:cNvGrpSpPr>
            <a:grpSpLocks/>
          </p:cNvGrpSpPr>
          <p:nvPr/>
        </p:nvGrpSpPr>
        <p:grpSpPr bwMode="auto">
          <a:xfrm flipH="1">
            <a:off x="5431121" y="5547135"/>
            <a:ext cx="1444356" cy="1018199"/>
            <a:chOff x="1224" y="2011"/>
            <a:chExt cx="1359" cy="1069"/>
          </a:xfrm>
          <a:effectLst>
            <a:outerShdw blurRad="63500" sx="102000" sy="102000" algn="ctr" rotWithShape="0">
              <a:prstClr val="black">
                <a:alpha val="40000"/>
              </a:prstClr>
            </a:outerShdw>
          </a:effectLst>
        </p:grpSpPr>
        <p:pic>
          <p:nvPicPr>
            <p:cNvPr id="22" name="Picture 195" descr="tv_blankreversed"/>
            <p:cNvPicPr>
              <a:picLocks noChangeAspect="1" noChangeArrowheads="1"/>
            </p:cNvPicPr>
            <p:nvPr/>
          </p:nvPicPr>
          <p:blipFill>
            <a:blip r:embed="rId16" cstate="print"/>
            <a:srcRect/>
            <a:stretch>
              <a:fillRect/>
            </a:stretch>
          </p:blipFill>
          <p:spPr bwMode="auto">
            <a:xfrm rot="-212559">
              <a:off x="1230" y="2011"/>
              <a:ext cx="1353" cy="1067"/>
            </a:xfrm>
            <a:prstGeom prst="rect">
              <a:avLst/>
            </a:prstGeom>
            <a:noFill/>
          </p:spPr>
        </p:pic>
        <p:pic>
          <p:nvPicPr>
            <p:cNvPr id="23" name="Picture 196" descr="mce_screenreversed"/>
            <p:cNvPicPr>
              <a:picLocks noChangeAspect="1" noChangeArrowheads="1"/>
            </p:cNvPicPr>
            <p:nvPr/>
          </p:nvPicPr>
          <p:blipFill>
            <a:blip r:embed="rId17" cstate="print"/>
            <a:srcRect/>
            <a:stretch>
              <a:fillRect/>
            </a:stretch>
          </p:blipFill>
          <p:spPr bwMode="auto">
            <a:xfrm rot="-212559">
              <a:off x="1224" y="2013"/>
              <a:ext cx="1353" cy="1067"/>
            </a:xfrm>
            <a:prstGeom prst="rect">
              <a:avLst/>
            </a:prstGeom>
            <a:noFill/>
          </p:spPr>
        </p:pic>
      </p:grpSp>
      <p:pic>
        <p:nvPicPr>
          <p:cNvPr id="24" name="Picture 127" descr="Xbox 360 console and controller"/>
          <p:cNvPicPr>
            <a:picLocks noChangeAspect="1" noChangeArrowheads="1"/>
          </p:cNvPicPr>
          <p:nvPr/>
        </p:nvPicPr>
        <p:blipFill>
          <a:blip r:embed="rId5" cstate="print"/>
          <a:srcRect/>
          <a:stretch>
            <a:fillRect/>
          </a:stretch>
        </p:blipFill>
        <p:spPr bwMode="auto">
          <a:xfrm>
            <a:off x="2142859" y="5315992"/>
            <a:ext cx="1140667" cy="1210505"/>
          </a:xfrm>
          <a:prstGeom prst="rect">
            <a:avLst/>
          </a:prstGeom>
          <a:noFill/>
          <a:effectLst>
            <a:outerShdw blurRad="63500" sx="102000" sy="102000" algn="ctr" rotWithShape="0">
              <a:prstClr val="black">
                <a:alpha val="40000"/>
              </a:prstClr>
            </a:outerShdw>
          </a:effectLst>
        </p:spPr>
      </p:pic>
      <p:grpSp>
        <p:nvGrpSpPr>
          <p:cNvPr id="18" name="Group 24"/>
          <p:cNvGrpSpPr/>
          <p:nvPr/>
        </p:nvGrpSpPr>
        <p:grpSpPr>
          <a:xfrm>
            <a:off x="3806375" y="5580052"/>
            <a:ext cx="1101898" cy="919230"/>
            <a:chOff x="3208338" y="5647944"/>
            <a:chExt cx="725488" cy="605220"/>
          </a:xfrm>
          <a:effectLst>
            <a:outerShdw blurRad="63500" sx="102000" sy="102000" algn="ctr" rotWithShape="0">
              <a:prstClr val="black">
                <a:alpha val="40000"/>
              </a:prstClr>
            </a:outerShdw>
          </a:effectLst>
        </p:grpSpPr>
        <p:grpSp>
          <p:nvGrpSpPr>
            <p:cNvPr id="21" name="Group 190"/>
            <p:cNvGrpSpPr>
              <a:grpSpLocks/>
            </p:cNvGrpSpPr>
            <p:nvPr/>
          </p:nvGrpSpPr>
          <p:grpSpPr bwMode="auto">
            <a:xfrm>
              <a:off x="3208338" y="5743576"/>
              <a:ext cx="725488" cy="509588"/>
              <a:chOff x="1716" y="1092"/>
              <a:chExt cx="2328" cy="2136"/>
            </a:xfrm>
          </p:grpSpPr>
          <p:pic>
            <p:nvPicPr>
              <p:cNvPr id="28" name="Picture 191" descr="TV_right"/>
              <p:cNvPicPr>
                <a:picLocks noChangeAspect="1" noChangeArrowheads="1"/>
              </p:cNvPicPr>
              <p:nvPr/>
            </p:nvPicPr>
            <p:blipFill>
              <a:blip r:embed="rId18"/>
              <a:srcRect/>
              <a:stretch>
                <a:fillRect/>
              </a:stretch>
            </p:blipFill>
            <p:spPr bwMode="auto">
              <a:xfrm>
                <a:off x="1716" y="1092"/>
                <a:ext cx="2328" cy="2136"/>
              </a:xfrm>
              <a:prstGeom prst="rect">
                <a:avLst/>
              </a:prstGeom>
              <a:noFill/>
            </p:spPr>
          </p:pic>
          <p:pic>
            <p:nvPicPr>
              <p:cNvPr id="29" name="Picture 192" descr="TV_screen_right"/>
              <p:cNvPicPr>
                <a:picLocks noChangeAspect="1" noChangeArrowheads="1"/>
              </p:cNvPicPr>
              <p:nvPr/>
            </p:nvPicPr>
            <p:blipFill>
              <a:blip r:embed="rId19"/>
              <a:srcRect/>
              <a:stretch>
                <a:fillRect/>
              </a:stretch>
            </p:blipFill>
            <p:spPr bwMode="auto">
              <a:xfrm>
                <a:off x="2443" y="1278"/>
                <a:ext cx="1487" cy="1629"/>
              </a:xfrm>
              <a:prstGeom prst="rect">
                <a:avLst/>
              </a:prstGeom>
              <a:noFill/>
            </p:spPr>
          </p:pic>
        </p:grpSp>
        <p:pic>
          <p:nvPicPr>
            <p:cNvPr id="27" name="Picture 193" descr="AV_box"/>
            <p:cNvPicPr>
              <a:picLocks noChangeAspect="1" noChangeArrowheads="1"/>
            </p:cNvPicPr>
            <p:nvPr/>
          </p:nvPicPr>
          <p:blipFill>
            <a:blip r:embed="rId20"/>
            <a:srcRect/>
            <a:stretch>
              <a:fillRect/>
            </a:stretch>
          </p:blipFill>
          <p:spPr bwMode="auto">
            <a:xfrm rot="21320145">
              <a:off x="3326956" y="5647944"/>
              <a:ext cx="506413" cy="203200"/>
            </a:xfrm>
            <a:prstGeom prst="rect">
              <a:avLst/>
            </a:prstGeom>
            <a:noFill/>
          </p:spPr>
        </p:pic>
      </p:grpSp>
      <p:sp>
        <p:nvSpPr>
          <p:cNvPr id="30" name="Content Placeholder 3"/>
          <p:cNvSpPr txBox="1">
            <a:spLocks/>
          </p:cNvSpPr>
          <p:nvPr/>
        </p:nvSpPr>
        <p:spPr bwMode="auto">
          <a:xfrm>
            <a:off x="457200" y="7000301"/>
            <a:ext cx="10972800" cy="9038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9088" indent="-459088" defTabSz="1095332" fontAlgn="base">
              <a:lnSpc>
                <a:spcPct val="90000"/>
              </a:lnSpc>
              <a:spcBef>
                <a:spcPts val="1000"/>
              </a:spcBef>
              <a:spcAft>
                <a:spcPct val="0"/>
              </a:spcAft>
              <a:buClr>
                <a:schemeClr val="tx2"/>
              </a:buClr>
              <a:buSzPct val="95000"/>
            </a:pPr>
            <a:r>
              <a:rPr lang="en-US" sz="2800" kern="0" dirty="0" smtClean="0">
                <a:effectLst>
                  <a:outerShdw blurRad="38100" dist="38100" dir="2700000" algn="tl">
                    <a:srgbClr val="000000">
                      <a:alpha val="43137"/>
                    </a:srgbClr>
                  </a:outerShdw>
                </a:effectLst>
              </a:rPr>
              <a:t>CON-T411:  Media Center Extender Technology:  Overview</a:t>
            </a:r>
          </a:p>
          <a:p>
            <a:pPr marL="459088" indent="-459088" defTabSz="1095332" fontAlgn="base">
              <a:lnSpc>
                <a:spcPct val="90000"/>
              </a:lnSpc>
              <a:spcBef>
                <a:spcPts val="1000"/>
              </a:spcBef>
              <a:spcAft>
                <a:spcPct val="0"/>
              </a:spcAft>
              <a:buClr>
                <a:schemeClr val="tx2"/>
              </a:buClr>
              <a:buSzPct val="95000"/>
            </a:pPr>
            <a:r>
              <a:rPr lang="fr-FR" sz="2800" kern="0" dirty="0" smtClean="0">
                <a:effectLst>
                  <a:outerShdw blurRad="38100" dist="38100" dir="2700000" algn="tl">
                    <a:srgbClr val="000000">
                      <a:alpha val="43137"/>
                    </a:srgbClr>
                  </a:outerShdw>
                </a:effectLst>
              </a:rPr>
              <a:t>CON-T412:  Media Center </a:t>
            </a:r>
            <a:r>
              <a:rPr lang="fr-FR" sz="2800" kern="0" dirty="0" err="1" smtClean="0">
                <a:effectLst>
                  <a:outerShdw blurRad="38100" dist="38100" dir="2700000" algn="tl">
                    <a:srgbClr val="000000">
                      <a:alpha val="43137"/>
                    </a:srgbClr>
                  </a:outerShdw>
                </a:effectLst>
              </a:rPr>
              <a:t>Extender</a:t>
            </a:r>
            <a:r>
              <a:rPr lang="fr-FR" sz="2800" kern="0" dirty="0" smtClean="0">
                <a:effectLst>
                  <a:outerShdw blurRad="38100" dist="38100" dir="2700000" algn="tl">
                    <a:srgbClr val="000000">
                      <a:alpha val="43137"/>
                    </a:srgbClr>
                  </a:outerShdw>
                </a:effectLst>
              </a:rPr>
              <a:t> </a:t>
            </a:r>
            <a:r>
              <a:rPr lang="fr-FR" sz="2800" kern="0" dirty="0" err="1" smtClean="0">
                <a:effectLst>
                  <a:outerShdw blurRad="38100" dist="38100" dir="2700000" algn="tl">
                    <a:srgbClr val="000000">
                      <a:alpha val="43137"/>
                    </a:srgbClr>
                  </a:outerShdw>
                </a:effectLst>
              </a:rPr>
              <a:t>Device</a:t>
            </a:r>
            <a:r>
              <a:rPr lang="fr-FR" sz="2800" kern="0" dirty="0" smtClean="0">
                <a:effectLst>
                  <a:outerShdw blurRad="38100" dist="38100" dir="2700000" algn="tl">
                    <a:srgbClr val="000000">
                      <a:alpha val="43137"/>
                    </a:srgbClr>
                  </a:outerShdw>
                </a:effectLst>
              </a:rPr>
              <a:t> </a:t>
            </a:r>
            <a:r>
              <a:rPr lang="en-US" sz="2800" kern="0" dirty="0" smtClean="0">
                <a:effectLst>
                  <a:outerShdw blurRad="38100" dist="38100" dir="2700000" algn="tl">
                    <a:srgbClr val="000000">
                      <a:alpha val="43137"/>
                    </a:srgbClr>
                  </a:outerShdw>
                </a:effectLst>
              </a:rPr>
              <a:t>Design</a:t>
            </a:r>
            <a:endParaRPr lang="en-US" sz="2800" kern="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536001"/>
          <p:cNvSpPr>
            <a:spLocks noChangeArrowheads="1"/>
          </p:cNvSpPr>
          <p:nvPr/>
        </p:nvSpPr>
        <p:spPr bwMode="auto">
          <a:xfrm>
            <a:off x="548640" y="1005840"/>
            <a:ext cx="9966960" cy="472440"/>
          </a:xfrm>
          <a:prstGeom prst="rect">
            <a:avLst/>
          </a:prstGeom>
          <a:noFill/>
          <a:ln w="9525">
            <a:noFill/>
            <a:miter lim="800000"/>
            <a:headEnd/>
            <a:tailEnd/>
          </a:ln>
        </p:spPr>
        <p:txBody>
          <a:bodyPr lIns="109728" tIns="54864" rIns="109728" bIns="54864"/>
          <a:lstStyle/>
          <a:p>
            <a:pPr eaLnBrk="1" hangingPunct="1">
              <a:lnSpc>
                <a:spcPct val="90000"/>
              </a:lnSpc>
              <a:spcBef>
                <a:spcPct val="30000"/>
              </a:spcBef>
              <a:buClr>
                <a:schemeClr val="tx2"/>
              </a:buClr>
              <a:buFont typeface="Wingdings 2" pitchFamily="18" charset="2"/>
              <a:buNone/>
              <a:defRPr/>
            </a:pPr>
            <a:endParaRPr lang="en-US" dirty="0">
              <a:effectLst>
                <a:outerShdw blurRad="38100" dist="38100" dir="2700000" algn="tl">
                  <a:srgbClr val="000000"/>
                </a:outerShdw>
              </a:effectLst>
            </a:endParaRPr>
          </a:p>
        </p:txBody>
      </p:sp>
      <p:pic>
        <p:nvPicPr>
          <p:cNvPr id="10243" name="Rectangle 1536002"/>
          <p:cNvPicPr>
            <a:picLocks noChangeAspect="1" noChangeArrowheads="1"/>
          </p:cNvPicPr>
          <p:nvPr/>
        </p:nvPicPr>
        <p:blipFill>
          <a:blip r:embed="rId3"/>
          <a:srcRect l="1833" t="2352" r="2058" b="3055"/>
          <a:stretch>
            <a:fillRect/>
          </a:stretch>
        </p:blipFill>
        <p:spPr bwMode="auto">
          <a:xfrm>
            <a:off x="1059873" y="1758142"/>
            <a:ext cx="8815648" cy="6184669"/>
          </a:xfrm>
          <a:prstGeom prst="rect">
            <a:avLst/>
          </a:prstGeom>
          <a:noFill/>
          <a:ln w="9525">
            <a:noFill/>
            <a:miter lim="800000"/>
            <a:headEnd/>
            <a:tailEnd/>
          </a:ln>
          <a:effectLst>
            <a:outerShdw blurRad="635000" sx="102000" sy="102000" algn="ctr" rotWithShape="0">
              <a:prstClr val="black">
                <a:alpha val="99000"/>
              </a:prstClr>
            </a:outerShdw>
            <a:reflection blurRad="6350" stA="52000" endA="300" endPos="35000" dir="5400000" sy="-100000" algn="bl" rotWithShape="0"/>
          </a:effectLst>
        </p:spPr>
      </p:pic>
      <p:sp>
        <p:nvSpPr>
          <p:cNvPr id="10244" name="TextBox 1536008"/>
          <p:cNvSpPr txBox="1">
            <a:spLocks noChangeArrowheads="1"/>
          </p:cNvSpPr>
          <p:nvPr/>
        </p:nvSpPr>
        <p:spPr bwMode="auto">
          <a:xfrm>
            <a:off x="453047" y="2286000"/>
            <a:ext cx="2071078" cy="914400"/>
          </a:xfrm>
          <a:prstGeom prst="rect">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spcBef>
                <a:spcPct val="50000"/>
              </a:spcBef>
            </a:pPr>
            <a:r>
              <a:rPr lang="en-US" sz="1700" dirty="0">
                <a:solidFill>
                  <a:schemeClr val="bg2"/>
                </a:solidFill>
                <a:latin typeface="+mj-lt"/>
              </a:rPr>
              <a:t>Windows </a:t>
            </a:r>
            <a:r>
              <a:rPr lang="en-US" sz="1700" dirty="0" smtClean="0">
                <a:solidFill>
                  <a:schemeClr val="bg2"/>
                </a:solidFill>
                <a:latin typeface="+mj-lt"/>
              </a:rPr>
              <a:t>Vista PC with Media Center</a:t>
            </a:r>
            <a:endParaRPr lang="en-US" sz="1700" dirty="0">
              <a:solidFill>
                <a:schemeClr val="bg2"/>
              </a:solidFill>
              <a:latin typeface="+mj-lt"/>
            </a:endParaRPr>
          </a:p>
        </p:txBody>
      </p:sp>
      <p:sp>
        <p:nvSpPr>
          <p:cNvPr id="10246" name="TextBox 1536012"/>
          <p:cNvSpPr txBox="1">
            <a:spLocks noChangeArrowheads="1"/>
          </p:cNvSpPr>
          <p:nvPr/>
        </p:nvSpPr>
        <p:spPr bwMode="auto">
          <a:xfrm>
            <a:off x="7725293" y="2543695"/>
            <a:ext cx="2773680" cy="914401"/>
          </a:xfrm>
          <a:prstGeom prst="rect">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spcBef>
                <a:spcPct val="50000"/>
              </a:spcBef>
            </a:pPr>
            <a:r>
              <a:rPr lang="en-US" sz="1700" dirty="0">
                <a:solidFill>
                  <a:schemeClr val="bg2"/>
                </a:solidFill>
                <a:latin typeface="+mj-lt"/>
              </a:rPr>
              <a:t>DVD </a:t>
            </a:r>
            <a:r>
              <a:rPr lang="en-US" sz="1700" dirty="0" smtClean="0">
                <a:solidFill>
                  <a:schemeClr val="bg2"/>
                </a:solidFill>
                <a:latin typeface="+mj-lt"/>
              </a:rPr>
              <a:t>player </a:t>
            </a:r>
            <a:r>
              <a:rPr lang="en-US" sz="1700" dirty="0">
                <a:solidFill>
                  <a:schemeClr val="bg2"/>
                </a:solidFill>
                <a:latin typeface="+mj-lt"/>
              </a:rPr>
              <a:t>with </a:t>
            </a:r>
            <a:r>
              <a:rPr lang="en-US" sz="1700" dirty="0" smtClean="0">
                <a:solidFill>
                  <a:schemeClr val="bg2"/>
                </a:solidFill>
                <a:latin typeface="+mj-lt"/>
              </a:rPr>
              <a:t>built-in MCX streams online music and movies</a:t>
            </a:r>
            <a:endParaRPr lang="en-US" sz="1700" dirty="0">
              <a:solidFill>
                <a:schemeClr val="bg2"/>
              </a:solidFill>
              <a:latin typeface="+mj-lt"/>
            </a:endParaRPr>
          </a:p>
        </p:txBody>
      </p:sp>
      <p:sp>
        <p:nvSpPr>
          <p:cNvPr id="10247" name="TextBox 1536014"/>
          <p:cNvSpPr txBox="1">
            <a:spLocks noChangeArrowheads="1"/>
          </p:cNvSpPr>
          <p:nvPr/>
        </p:nvSpPr>
        <p:spPr bwMode="auto">
          <a:xfrm>
            <a:off x="7847213" y="4887883"/>
            <a:ext cx="2651760" cy="822960"/>
          </a:xfrm>
          <a:prstGeom prst="rect">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spcBef>
                <a:spcPct val="50000"/>
              </a:spcBef>
            </a:pPr>
            <a:r>
              <a:rPr lang="en-US" sz="1700" dirty="0">
                <a:solidFill>
                  <a:schemeClr val="bg2"/>
                </a:solidFill>
                <a:latin typeface="+mj-lt"/>
              </a:rPr>
              <a:t>Digital TV with built-in </a:t>
            </a:r>
            <a:r>
              <a:rPr lang="en-US" sz="1700" dirty="0" smtClean="0">
                <a:solidFill>
                  <a:schemeClr val="bg2"/>
                </a:solidFill>
                <a:latin typeface="+mj-lt"/>
              </a:rPr>
              <a:t>MCX streams photos </a:t>
            </a:r>
            <a:r>
              <a:rPr lang="en-US" sz="1700" dirty="0">
                <a:solidFill>
                  <a:schemeClr val="bg2"/>
                </a:solidFill>
                <a:latin typeface="+mj-lt"/>
              </a:rPr>
              <a:t>and home videos</a:t>
            </a:r>
          </a:p>
        </p:txBody>
      </p:sp>
      <p:sp>
        <p:nvSpPr>
          <p:cNvPr id="1536017" name="Title 1536016"/>
          <p:cNvSpPr>
            <a:spLocks noGrp="1" noChangeArrowheads="1"/>
          </p:cNvSpPr>
          <p:nvPr>
            <p:ph type="title"/>
          </p:nvPr>
        </p:nvSpPr>
        <p:spPr>
          <a:xfrm>
            <a:off x="459106" y="274320"/>
            <a:ext cx="10513694" cy="1260345"/>
          </a:xfrm>
        </p:spPr>
        <p:txBody>
          <a:bodyPr/>
          <a:lstStyle/>
          <a:p>
            <a:r>
              <a:rPr sz="5300" smtClean="0"/>
              <a:t>Media Center Extender Technology</a:t>
            </a:r>
            <a:br>
              <a:rPr sz="5300" smtClean="0"/>
            </a:br>
            <a:r>
              <a:rPr sz="3800" smtClean="0">
                <a:solidFill>
                  <a:schemeClr val="accent1"/>
                </a:solidFill>
              </a:rPr>
              <a:t>Whole home, high-definition entertainment</a:t>
            </a:r>
            <a:endParaRPr sz="5300" smtClean="0">
              <a:solidFill>
                <a:schemeClr val="accent1"/>
              </a:solidFill>
            </a:endParaRPr>
          </a:p>
        </p:txBody>
      </p:sp>
      <p:cxnSp>
        <p:nvCxnSpPr>
          <p:cNvPr id="11" name="Straight Connector 10"/>
          <p:cNvCxnSpPr/>
          <p:nvPr/>
        </p:nvCxnSpPr>
        <p:spPr bwMode="auto">
          <a:xfrm>
            <a:off x="2493818" y="3798917"/>
            <a:ext cx="5669280" cy="3657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5"/>
            </a:solidFill>
            <a:prstDash val="sysDot"/>
            <a:round/>
            <a:headEnd type="none" w="med" len="med"/>
            <a:tailEnd type="triangle" w="med" len="lg"/>
          </a:ln>
          <a:effectLst>
            <a:glow rad="101600">
              <a:schemeClr val="accent4">
                <a:satMod val="175000"/>
                <a:alpha val="40000"/>
              </a:schemeClr>
            </a:glow>
          </a:effectLst>
        </p:spPr>
      </p:cxnSp>
      <p:cxnSp>
        <p:nvCxnSpPr>
          <p:cNvPr id="12" name="Straight Connector 11"/>
          <p:cNvCxnSpPr/>
          <p:nvPr/>
        </p:nvCxnSpPr>
        <p:spPr bwMode="auto">
          <a:xfrm>
            <a:off x="2402378" y="4073237"/>
            <a:ext cx="5669280" cy="210312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5"/>
            </a:solidFill>
            <a:prstDash val="sysDot"/>
            <a:round/>
            <a:headEnd type="none" w="med" len="med"/>
            <a:tailEnd type="triangle" w="med" len="lg"/>
          </a:ln>
          <a:effectLst>
            <a:glow rad="101600">
              <a:schemeClr val="accent4">
                <a:satMod val="175000"/>
                <a:alpha val="40000"/>
              </a:schemeClr>
            </a:glow>
          </a:effectLst>
        </p:spPr>
      </p:cxnSp>
      <p:cxnSp>
        <p:nvCxnSpPr>
          <p:cNvPr id="17" name="Straight Connector 16"/>
          <p:cNvCxnSpPr/>
          <p:nvPr/>
        </p:nvCxnSpPr>
        <p:spPr bwMode="auto">
          <a:xfrm rot="16200000" flipH="1">
            <a:off x="1076498" y="5216237"/>
            <a:ext cx="1737360" cy="18288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5"/>
            </a:solidFill>
            <a:prstDash val="sysDot"/>
            <a:round/>
            <a:headEnd type="none" w="med" len="med"/>
            <a:tailEnd type="triangle" w="med" len="lg"/>
          </a:ln>
          <a:effectLst>
            <a:glow rad="101600">
              <a:schemeClr val="accent4">
                <a:satMod val="175000"/>
                <a:alpha val="40000"/>
              </a:schemeClr>
            </a:glow>
          </a:effectLst>
        </p:spPr>
      </p:cxnSp>
      <p:sp>
        <p:nvSpPr>
          <p:cNvPr id="10245" name="TextBox 1536010"/>
          <p:cNvSpPr txBox="1">
            <a:spLocks noChangeArrowheads="1"/>
          </p:cNvSpPr>
          <p:nvPr/>
        </p:nvSpPr>
        <p:spPr bwMode="auto">
          <a:xfrm>
            <a:off x="519548" y="5191299"/>
            <a:ext cx="2286000" cy="1005841"/>
          </a:xfrm>
          <a:prstGeom prst="rect">
            <a:avLst/>
          </a:prstGeom>
          <a:ln>
            <a:headEnd type="none" w="med" len="med"/>
            <a:tailEnd type="none" w="med" len="med"/>
          </a:ln>
          <a:effectLst>
            <a:glow rad="70000">
              <a:schemeClr val="accent5">
                <a:tint val="30000"/>
                <a:shade val="95000"/>
                <a:satMod val="300000"/>
                <a:alpha val="50000"/>
              </a:schemeClr>
            </a:glow>
            <a:outerShdw blurRad="635000" sx="102000" sy="102000" algn="ctr" rotWithShape="0">
              <a:prstClr val="black">
                <a:alpha val="71000"/>
              </a:prstClr>
            </a:outerShdw>
          </a:effectLst>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spcBef>
                <a:spcPct val="50000"/>
              </a:spcBef>
            </a:pPr>
            <a:r>
              <a:rPr lang="en-US" sz="1700" dirty="0" smtClean="0">
                <a:solidFill>
                  <a:schemeClr val="bg2"/>
                </a:solidFill>
                <a:latin typeface="+mj-lt"/>
              </a:rPr>
              <a:t>Xbox </a:t>
            </a:r>
            <a:r>
              <a:rPr lang="en-US" sz="1700" dirty="0">
                <a:solidFill>
                  <a:schemeClr val="bg2"/>
                </a:solidFill>
                <a:latin typeface="+mj-lt"/>
              </a:rPr>
              <a:t>360 with </a:t>
            </a:r>
            <a:r>
              <a:rPr lang="en-US" sz="1700" dirty="0" smtClean="0">
                <a:solidFill>
                  <a:schemeClr val="bg2"/>
                </a:solidFill>
                <a:latin typeface="+mj-lt"/>
              </a:rPr>
              <a:t>MCX streams music </a:t>
            </a:r>
            <a:r>
              <a:rPr lang="en-US" sz="1700" dirty="0">
                <a:solidFill>
                  <a:schemeClr val="bg2"/>
                </a:solidFill>
                <a:latin typeface="+mj-lt"/>
              </a:rPr>
              <a:t>and live and recorded TV</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fade">
                                      <p:cBhvr>
                                        <p:cTn id="18" dur="20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ppt_x</p:attrName>
                                        </p:attrNameLst>
                                      </p:cBhvr>
                                      <p:tavLst>
                                        <p:tav tm="0">
                                          <p:val>
                                            <p:strVal val="#ppt_x-.2"/>
                                          </p:val>
                                        </p:tav>
                                        <p:tav tm="100000">
                                          <p:val>
                                            <p:strVal val="#ppt_x"/>
                                          </p:val>
                                        </p:tav>
                                      </p:tavLst>
                                    </p:anim>
                                    <p:anim calcmode="lin" valueType="num">
                                      <p:cBhvr>
                                        <p:cTn id="2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2"/>
                                        </p:tgtEl>
                                      </p:cBhvr>
                                    </p:animEffect>
                                  </p:childTnLst>
                                </p:cTn>
                              </p:par>
                              <p:par>
                                <p:cTn id="26" presetID="10" presetClass="exit" presetSubtype="0" fill="hold" nodeType="withEffect">
                                  <p:stCondLst>
                                    <p:cond delay="0"/>
                                  </p:stCondLst>
                                  <p:childTnLst>
                                    <p:animEffect transition="out" filter="fade">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247"/>
                                        </p:tgtEl>
                                        <p:attrNameLst>
                                          <p:attrName>style.visibility</p:attrName>
                                        </p:attrNameLst>
                                      </p:cBhvr>
                                      <p:to>
                                        <p:strVal val="visible"/>
                                      </p:to>
                                    </p:set>
                                    <p:animEffect transition="in" filter="fade">
                                      <p:cBhvr>
                                        <p:cTn id="32" dur="2000"/>
                                        <p:tgtEl>
                                          <p:spTgt spid="10247"/>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10" presetClass="exit" presetSubtype="0" fill="hold" nodeType="withEffect">
                                  <p:stCondLst>
                                    <p:cond delay="0"/>
                                  </p:stCondLst>
                                  <p:childTnLst>
                                    <p:animEffect transition="out" filter="fade">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0245"/>
                                        </p:tgtEl>
                                        <p:attrNameLst>
                                          <p:attrName>style.visibility</p:attrName>
                                        </p:attrNameLst>
                                      </p:cBhvr>
                                      <p:to>
                                        <p:strVal val="visible"/>
                                      </p:to>
                                    </p:set>
                                    <p:animEffect transition="in" filter="fade">
                                      <p:cBhvr>
                                        <p:cTn id="46" dur="2000"/>
                                        <p:tgtEl>
                                          <p:spTgt spid="10245"/>
                                        </p:tgtEl>
                                      </p:cBhvr>
                                    </p:animEffect>
                                  </p:childTnLst>
                                </p:cTn>
                              </p:par>
                              <p:par>
                                <p:cTn id="47" presetID="10" presetClass="exit" presetSubtype="0" fill="hold" nodeType="withEffect">
                                  <p:stCondLst>
                                    <p:cond delay="0"/>
                                  </p:stCondLst>
                                  <p:childTnLst>
                                    <p:animEffect transition="out" filter="fade">
                                      <p:cBhvr>
                                        <p:cTn id="48" dur="2000"/>
                                        <p:tgtEl>
                                          <p:spTgt spid="17"/>
                                        </p:tgtEl>
                                      </p:cBhvr>
                                    </p:animEffect>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47" grpId="0" animBg="1"/>
      <p:bldP spid="102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smtClean="0"/>
              <a:t>MCX Technology Evolution</a:t>
            </a:r>
            <a:endParaRPr lang="en-US" dirty="0"/>
          </a:p>
        </p:txBody>
      </p:sp>
      <p:graphicFrame>
        <p:nvGraphicFramePr>
          <p:cNvPr id="367738" name="Group 122"/>
          <p:cNvGraphicFramePr>
            <a:graphicFrameLocks noGrp="1"/>
          </p:cNvGraphicFramePr>
          <p:nvPr>
            <p:ph type="tbl" idx="4294967295"/>
          </p:nvPr>
        </p:nvGraphicFramePr>
        <p:xfrm>
          <a:off x="0" y="1687513"/>
          <a:ext cx="10066020" cy="5098694"/>
        </p:xfrm>
        <a:graphic>
          <a:graphicData uri="http://schemas.openxmlformats.org/drawingml/2006/table">
            <a:tbl>
              <a:tblPr firstRow="1" firstCol="1" bandRow="1">
                <a:effectLst>
                  <a:outerShdw blurRad="647700" sx="102000" sy="102000" algn="ctr" rotWithShape="0">
                    <a:prstClr val="black"/>
                  </a:outerShdw>
                </a:effectLst>
                <a:tableStyleId>{073A0DAA-6AF3-43AB-8588-CEC1D06C72B9}</a:tableStyleId>
              </a:tblPr>
              <a:tblGrid>
                <a:gridCol w="3758566"/>
                <a:gridCol w="2002154"/>
                <a:gridCol w="2011680"/>
                <a:gridCol w="2293620"/>
              </a:tblGrid>
              <a:tr h="475488">
                <a:tc rowSpan="2">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outerShdw blurRad="38100" dist="38100" dir="2700000" algn="tl">
                              <a:srgbClr val="000000"/>
                            </a:outerShdw>
                          </a:effectLst>
                        </a:rPr>
                        <a:t>Windows XP</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horzOverflow="overflow"/>
                </a:tc>
                <a:tc hMerge="1">
                  <a:txBody>
                    <a:bodyPr/>
                    <a:lstStyle/>
                    <a:p>
                      <a:pPr marL="0" marR="0" lvl="0" indent="0" algn="ctr" defTabSz="914400" rtl="0" eaLnBrk="1" fontAlgn="base" latinLnBrk="0" hangingPunct="1">
                        <a:lnSpc>
                          <a:spcPct val="90000"/>
                        </a:lnSpc>
                        <a:spcBef>
                          <a:spcPts val="0"/>
                        </a:spcBef>
                        <a:spcAft>
                          <a:spcPct val="0"/>
                        </a:spcAft>
                        <a:buClr>
                          <a:schemeClr val="tx2"/>
                        </a:buClr>
                        <a:buSzPct val="95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ct val="0"/>
                        </a:spcAft>
                        <a:buClr>
                          <a:schemeClr val="tx2"/>
                        </a:buClr>
                        <a:buSzPct val="95000"/>
                        <a:buFont typeface="Wingdings" pitchFamily="2" charset="2"/>
                        <a:buNone/>
                        <a:tabLst/>
                      </a:pPr>
                      <a:r>
                        <a:rPr kumimoji="0" lang="en-US" sz="2400" u="none" strike="noStrike" cap="none" normalizeH="0" baseline="0" dirty="0" smtClean="0">
                          <a:ln>
                            <a:noFill/>
                          </a:ln>
                          <a:effectLst>
                            <a:outerShdw blurRad="38100" dist="38100" dir="2700000" algn="tl">
                              <a:srgbClr val="000000"/>
                            </a:outerShdw>
                          </a:effectLst>
                        </a:rPr>
                        <a:t>Windows Vista</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anchor="ctr" horzOverflow="overflow"/>
                </a:tc>
              </a:tr>
              <a:tr h="585216">
                <a:tc vMerge="1">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3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95000"/>
                        <a:buFont typeface="Wingdings" pitchFamily="2" charset="2"/>
                        <a:buNone/>
                        <a:tabLst/>
                      </a:pPr>
                      <a:r>
                        <a:rPr kumimoji="0" lang="en-US" sz="2400" u="none" strike="noStrike" cap="none" normalizeH="0" baseline="0" dirty="0" smtClean="0">
                          <a:ln>
                            <a:noFill/>
                          </a:ln>
                          <a:solidFill>
                            <a:schemeClr val="tx1"/>
                          </a:solidFill>
                          <a:effectLst>
                            <a:outerShdw blurRad="38100" dist="38100" dir="2700000" algn="tl">
                              <a:srgbClr val="000000">
                                <a:alpha val="43137"/>
                              </a:srgbClr>
                            </a:outerShdw>
                          </a:effectLst>
                          <a:latin typeface="+mj-lt"/>
                        </a:rPr>
                        <a:t>MCX v1</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a:txBody>
                  <a:tcPr marL="109728" marR="109728" marT="54864" marB="54864" horzOverflow="overflow">
                    <a:solidFill>
                      <a:schemeClr val="bg2">
                        <a:lumMod val="65000"/>
                        <a:lumOff val="3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95000"/>
                        <a:buFont typeface="Wingdings" pitchFamily="2" charset="2"/>
                        <a:buNone/>
                        <a:tabLst/>
                      </a:pPr>
                      <a:r>
                        <a:rPr kumimoji="0" lang="en-US" sz="2400" u="none" strike="noStrike" cap="none" normalizeH="0" baseline="0" dirty="0" smtClean="0">
                          <a:ln>
                            <a:noFill/>
                          </a:ln>
                          <a:solidFill>
                            <a:schemeClr val="tx1"/>
                          </a:solidFill>
                          <a:effectLst>
                            <a:outerShdw blurRad="38100" dist="38100" dir="2700000" algn="tl">
                              <a:srgbClr val="000000">
                                <a:alpha val="43137"/>
                              </a:srgbClr>
                            </a:outerShdw>
                          </a:effectLst>
                          <a:latin typeface="+mj-lt"/>
                        </a:rPr>
                        <a:t>Xbox 360</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a:txBody>
                  <a:tcPr marL="109728" marR="109728" marT="54864" marB="54864" horzOverflow="overflow">
                    <a:solidFill>
                      <a:schemeClr val="bg2">
                        <a:lumMod val="65000"/>
                        <a:lumOff val="35000"/>
                      </a:schemeClr>
                    </a:solidFill>
                  </a:tcPr>
                </a:tc>
                <a:tc vMerge="1">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259">
                <a:tc>
                  <a:txBody>
                    <a:bodyPr/>
                    <a:lstStyle/>
                    <a:p>
                      <a:pPr marL="0" marR="0" lvl="0" indent="0" algn="l" defTabSz="914400" rtl="0" eaLnBrk="1" fontAlgn="base" latinLnBrk="0" hangingPunct="1">
                        <a:lnSpc>
                          <a:spcPct val="90000"/>
                        </a:lnSpc>
                        <a:spcBef>
                          <a:spcPct val="30000"/>
                        </a:spcBef>
                        <a:spcAft>
                          <a:spcPct val="0"/>
                        </a:spcAft>
                        <a:buClr>
                          <a:srgbClr val="FFFFFF"/>
                        </a:buClr>
                        <a:buSzPct val="95000"/>
                        <a:buFont typeface="Wingdings" pitchFamily="2" charset="2"/>
                        <a:buNone/>
                        <a:tabLst/>
                        <a:defRPr/>
                      </a:pPr>
                      <a:r>
                        <a:rPr kumimoji="0" lang="en-US" sz="2200" u="none" strike="noStrike" kern="1200" cap="none" spc="0" normalizeH="0" baseline="0" noProof="0" dirty="0" smtClean="0">
                          <a:ln>
                            <a:noFill/>
                          </a:ln>
                          <a:effectLst>
                            <a:outerShdw blurRad="38100" dist="38100" dir="2700000" algn="tl">
                              <a:srgbClr val="000000"/>
                            </a:outerShdw>
                          </a:effectLst>
                          <a:uLnTx/>
                          <a:uFillTx/>
                        </a:rPr>
                        <a:t>Live/recorded TV (standard definition)</a:t>
                      </a:r>
                      <a:endParaRPr kumimoji="0" lang="en-US" sz="22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r h="47183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defRPr/>
                      </a:pPr>
                      <a:r>
                        <a:rPr kumimoji="0" lang="en-US" sz="2200" u="none" strike="noStrike" kern="1200" cap="none" spc="0" normalizeH="0" baseline="0" noProof="0" dirty="0" smtClean="0">
                          <a:ln>
                            <a:noFill/>
                          </a:ln>
                          <a:effectLst>
                            <a:outerShdw blurRad="38100" dist="38100" dir="2700000" algn="tl">
                              <a:srgbClr val="000000"/>
                            </a:outerShdw>
                          </a:effectLst>
                          <a:uLnTx/>
                          <a:uFillTx/>
                        </a:rPr>
                        <a:t>Music/videos/photos</a:t>
                      </a:r>
                      <a:endParaRPr kumimoji="0" lang="en-US" sz="22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defRPr/>
                      </a:pPr>
                      <a:r>
                        <a:rPr kumimoji="0" lang="en-US" sz="2200" u="none" strike="noStrike" cap="none" normalizeH="0" baseline="0" dirty="0" smtClean="0">
                          <a:ln>
                            <a:noFill/>
                          </a:ln>
                          <a:effectLst>
                            <a:outerShdw blurRad="38100" dist="38100" dir="2700000" algn="tl">
                              <a:srgbClr val="000000"/>
                            </a:outerShdw>
                          </a:effectLst>
                        </a:rPr>
                        <a:t>Streaming over wireless home networks </a:t>
                      </a:r>
                      <a:endParaRPr kumimoji="0" lang="en-US" sz="1400" b="0" i="0" u="none" strike="noStrike" cap="none" normalizeH="0" baseline="0" dirty="0" smtClean="0">
                        <a:ln>
                          <a:noFill/>
                        </a:ln>
                        <a:solidFill>
                          <a:schemeClr val="tx1"/>
                        </a:solidFill>
                        <a:effectLst/>
                        <a:latin typeface="Arial" charset="0"/>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rgbClr val="FFFFFF"/>
                        </a:buClr>
                        <a:buSzPct val="95000"/>
                        <a:buFont typeface="Wingdings" pitchFamily="2" charset="2"/>
                        <a:buNone/>
                        <a:tabLst/>
                        <a:defRPr/>
                      </a:pPr>
                      <a:r>
                        <a:rPr kumimoji="0" lang="en-US" sz="2200" u="none" strike="noStrike" kern="1200" cap="none" spc="0" normalizeH="0" baseline="0" noProof="0" dirty="0" smtClean="0">
                          <a:ln>
                            <a:noFill/>
                          </a:ln>
                          <a:effectLst>
                            <a:outerShdw blurRad="38100" dist="38100" dir="2700000" algn="tl">
                              <a:srgbClr val="000000"/>
                            </a:outerShdw>
                          </a:effectLst>
                          <a:uLnTx/>
                          <a:uFillTx/>
                        </a:rPr>
                        <a:t>Live/recorded TV </a:t>
                      </a:r>
                      <a:br>
                        <a:rPr kumimoji="0" lang="en-US" sz="2200" u="none" strike="noStrike" kern="1200" cap="none" spc="0" normalizeH="0" baseline="0" noProof="0" dirty="0" smtClean="0">
                          <a:ln>
                            <a:noFill/>
                          </a:ln>
                          <a:effectLst>
                            <a:outerShdw blurRad="38100" dist="38100" dir="2700000" algn="tl">
                              <a:srgbClr val="000000"/>
                            </a:outerShdw>
                          </a:effectLst>
                          <a:uLnTx/>
                          <a:uFillTx/>
                        </a:rPr>
                      </a:br>
                      <a:r>
                        <a:rPr kumimoji="0" lang="en-US" sz="2200" u="none" strike="noStrike" kern="1200" cap="none" spc="0" normalizeH="0" baseline="0" noProof="0" dirty="0" smtClean="0">
                          <a:ln>
                            <a:noFill/>
                          </a:ln>
                          <a:effectLst>
                            <a:outerShdw blurRad="38100" dist="38100" dir="2700000" algn="tl">
                              <a:srgbClr val="000000"/>
                            </a:outerShdw>
                          </a:effectLst>
                          <a:uLnTx/>
                          <a:uFillTx/>
                        </a:rPr>
                        <a:t>(high definition)</a:t>
                      </a:r>
                      <a:endParaRPr kumimoji="0" lang="en-US" sz="22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600" b="1" i="0" u="none" strike="noStrike" cap="none" normalizeH="0" baseline="0" smtClean="0">
                        <a:ln>
                          <a:noFill/>
                        </a:ln>
                        <a:solidFill>
                          <a:schemeClr val="tx1"/>
                        </a:solidFill>
                        <a:effectLst/>
                        <a:latin typeface="Arial" charset="0"/>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defRPr/>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defRPr/>
                      </a:pPr>
                      <a:r>
                        <a:rPr kumimoji="0" lang="en-US" sz="2200" u="none" strike="noStrike" kern="1200" cap="none" spc="0" normalizeH="0" baseline="0" noProof="0" dirty="0" smtClean="0">
                          <a:ln>
                            <a:noFill/>
                          </a:ln>
                          <a:effectLst>
                            <a:outerShdw blurRad="38100" dist="38100" dir="2700000" algn="tl">
                              <a:srgbClr val="000000"/>
                            </a:outerShdw>
                          </a:effectLst>
                          <a:uLnTx/>
                          <a:uFillTx/>
                        </a:rPr>
                        <a:t>MCX host components included with Windows</a:t>
                      </a:r>
                      <a:endParaRPr kumimoji="0" lang="en-US" sz="2200" b="0"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600" b="1" i="0" u="none" strike="noStrike" cap="none" normalizeH="0" baseline="0" dirty="0" smtClean="0">
                        <a:ln>
                          <a:noFill/>
                        </a:ln>
                        <a:solidFill>
                          <a:schemeClr val="tx1"/>
                        </a:solidFill>
                        <a:effectLst/>
                        <a:latin typeface="Arial" charset="0"/>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600" b="1" i="0" u="none" strike="noStrike" cap="none" normalizeH="0" baseline="0" dirty="0" smtClean="0">
                        <a:ln>
                          <a:noFill/>
                        </a:ln>
                        <a:solidFill>
                          <a:schemeClr val="tx1"/>
                        </a:solidFill>
                        <a:effectLst/>
                        <a:latin typeface="Arial" charset="0"/>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r h="70225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200" u="none" strike="noStrike" cap="none" normalizeH="0" baseline="0" dirty="0" smtClean="0">
                          <a:ln>
                            <a:noFill/>
                          </a:ln>
                          <a:effectLst>
                            <a:outerShdw blurRad="38100" dist="38100" dir="2700000" algn="tl">
                              <a:srgbClr val="000000"/>
                            </a:outerShdw>
                          </a:effectLst>
                        </a:rPr>
                        <a:t>OS- and platform-independent porting kit</a:t>
                      </a:r>
                      <a:endPar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600" b="1" i="0" u="none" strike="noStrike" cap="none" normalizeH="0" baseline="0" smtClean="0">
                        <a:ln>
                          <a:noFill/>
                        </a:ln>
                        <a:solidFill>
                          <a:schemeClr val="tx1"/>
                        </a:solidFill>
                        <a:effectLst/>
                        <a:latin typeface="Arial" charset="0"/>
                        <a:sym typeface="Wingdings" pitchFamily="2" charset="2"/>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marL="109728" marR="109728" marT="54864" marB="54864"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sz="2600" b="1" u="none" strike="noStrike" cap="none" normalizeH="0" baseline="0" dirty="0" smtClean="0">
                          <a:ln>
                            <a:noFill/>
                          </a:ln>
                          <a:effectLst/>
                          <a:sym typeface="Wingdings" pitchFamily="2" charset="2"/>
                        </a:rPr>
                        <a:t></a:t>
                      </a:r>
                      <a:endParaRPr kumimoji="0" lang="en-US" sz="2600" b="1" i="0" u="none" strike="noStrike" cap="none" normalizeH="0" baseline="0" dirty="0" smtClean="0">
                        <a:ln>
                          <a:noFill/>
                        </a:ln>
                        <a:solidFill>
                          <a:schemeClr val="tx1"/>
                        </a:solidFill>
                        <a:effectLst/>
                        <a:latin typeface="Arial" charset="0"/>
                        <a:ea typeface="MS PGothic" pitchFamily="34" charset="-128"/>
                        <a:sym typeface="Wingdings" pitchFamily="2" charset="2"/>
                      </a:endParaRPr>
                    </a:p>
                  </a:txBody>
                  <a:tcPr marL="109728" marR="109728" marT="54864" marB="54864" horzOverflow="overflow"/>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2"/>
          <p:cNvSpPr/>
          <p:nvPr/>
        </p:nvSpPr>
        <p:spPr bwMode="auto">
          <a:xfrm>
            <a:off x="87284" y="1703071"/>
            <a:ext cx="10785764"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363522" name="Rectangle 2"/>
          <p:cNvSpPr>
            <a:spLocks noGrp="1" noChangeArrowheads="1"/>
          </p:cNvSpPr>
          <p:nvPr>
            <p:ph type="title"/>
          </p:nvPr>
        </p:nvSpPr>
        <p:spPr>
          <a:xfrm>
            <a:off x="459106" y="274321"/>
            <a:ext cx="10056494" cy="1429314"/>
          </a:xfrm>
        </p:spPr>
        <p:txBody>
          <a:bodyPr/>
          <a:lstStyle/>
          <a:p>
            <a:r>
              <a:rPr lang="en-US" dirty="0" smtClean="0"/>
              <a:t>Media Center Extender</a:t>
            </a:r>
            <a:br>
              <a:rPr lang="en-US" dirty="0" smtClean="0"/>
            </a:br>
            <a:r>
              <a:rPr sz="4300" smtClean="0">
                <a:solidFill>
                  <a:schemeClr val="accent1"/>
                </a:solidFill>
              </a:rPr>
              <a:t>Complete network entertainment</a:t>
            </a:r>
            <a:endParaRPr lang="en-US" dirty="0">
              <a:solidFill>
                <a:schemeClr val="accent1"/>
              </a:solidFill>
            </a:endParaRPr>
          </a:p>
        </p:txBody>
      </p:sp>
      <p:sp>
        <p:nvSpPr>
          <p:cNvPr id="363523" name="Rectangle 3"/>
          <p:cNvSpPr>
            <a:spLocks noChangeArrowheads="1"/>
          </p:cNvSpPr>
          <p:nvPr/>
        </p:nvSpPr>
        <p:spPr bwMode="auto">
          <a:xfrm>
            <a:off x="7247310" y="6273166"/>
            <a:ext cx="2468880" cy="132588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sp>
        <p:nvSpPr>
          <p:cNvPr id="363524" name="Rectangle 4"/>
          <p:cNvSpPr>
            <a:spLocks noChangeArrowheads="1"/>
          </p:cNvSpPr>
          <p:nvPr/>
        </p:nvSpPr>
        <p:spPr bwMode="auto">
          <a:xfrm>
            <a:off x="7247310" y="3569970"/>
            <a:ext cx="2468880" cy="1362076"/>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63525" name="Rectangle 5"/>
          <p:cNvSpPr>
            <a:spLocks noChangeArrowheads="1"/>
          </p:cNvSpPr>
          <p:nvPr/>
        </p:nvSpPr>
        <p:spPr bwMode="auto">
          <a:xfrm>
            <a:off x="7247310" y="4928236"/>
            <a:ext cx="2468880" cy="136017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none" lIns="109718" tIns="54860" rIns="109718" bIns="54860" numCol="1" rtlCol="0" anchor="ctr" anchorCtr="0" compatLnSpc="1">
            <a:prstTxWarp prst="textNoShape">
              <a:avLst/>
            </a:prstTxWarp>
          </a:bodyPr>
          <a:lstStyle/>
          <a:p>
            <a:pPr marL="857250" lvl="1" algn="ctr" defTabSz="1096876">
              <a:lnSpc>
                <a:spcPct val="90000"/>
              </a:lnSpc>
              <a:spcBef>
                <a:spcPts val="630"/>
              </a:spcBef>
            </a:pPr>
            <a:r>
              <a:rPr lang="en-US" sz="1700" dirty="0" err="1" smtClean="0">
                <a:effectLst>
                  <a:outerShdw blurRad="38100" dist="38100" dir="2700000" algn="tl">
                    <a:srgbClr val="000000">
                      <a:alpha val="43137"/>
                    </a:srgbClr>
                  </a:outerShdw>
                </a:effectLst>
                <a:latin typeface="Segoe" pitchFamily="34" charset="0"/>
              </a:rPr>
              <a:t>PlaysForSure</a:t>
            </a:r>
            <a:r>
              <a:rPr lang="en-US" sz="1700" dirty="0" smtClean="0">
                <a:effectLst>
                  <a:outerShdw blurRad="38100" dist="38100" dir="2700000" algn="tl">
                    <a:srgbClr val="000000">
                      <a:alpha val="43137"/>
                    </a:srgbClr>
                  </a:outerShdw>
                </a:effectLst>
                <a:latin typeface="Segoe" pitchFamily="34" charset="0"/>
              </a:rPr>
              <a:t/>
            </a:r>
            <a:br>
              <a:rPr lang="en-US" sz="1700" dirty="0" smtClean="0">
                <a:effectLst>
                  <a:outerShdw blurRad="38100" dist="38100" dir="2700000" algn="tl">
                    <a:srgbClr val="000000">
                      <a:alpha val="43137"/>
                    </a:srgbClr>
                  </a:outerShdw>
                </a:effectLst>
                <a:latin typeface="Segoe" pitchFamily="34" charset="0"/>
              </a:rPr>
            </a:br>
            <a:r>
              <a:rPr lang="en-US" sz="1700" dirty="0" smtClean="0">
                <a:effectLst>
                  <a:outerShdw blurRad="38100" dist="38100" dir="2700000" algn="tl">
                    <a:srgbClr val="000000">
                      <a:alpha val="43137"/>
                    </a:srgbClr>
                  </a:outerShdw>
                </a:effectLst>
                <a:latin typeface="Segoe" pitchFamily="34" charset="0"/>
              </a:rPr>
              <a:t>Networked</a:t>
            </a:r>
            <a:br>
              <a:rPr lang="en-US" sz="1700" dirty="0" smtClean="0">
                <a:effectLst>
                  <a:outerShdw blurRad="38100" dist="38100" dir="2700000" algn="tl">
                    <a:srgbClr val="000000">
                      <a:alpha val="43137"/>
                    </a:srgbClr>
                  </a:outerShdw>
                </a:effectLst>
                <a:latin typeface="Segoe" pitchFamily="34" charset="0"/>
              </a:rPr>
            </a:br>
            <a:r>
              <a:rPr lang="en-US" sz="1700" dirty="0" smtClean="0">
                <a:effectLst>
                  <a:outerShdw blurRad="38100" dist="38100" dir="2700000" algn="tl">
                    <a:srgbClr val="000000">
                      <a:alpha val="43137"/>
                    </a:srgbClr>
                  </a:outerShdw>
                </a:effectLst>
                <a:latin typeface="Segoe" pitchFamily="34" charset="0"/>
              </a:rPr>
              <a:t>Device</a:t>
            </a:r>
            <a:endParaRPr lang="en-US" sz="1700" dirty="0">
              <a:effectLst>
                <a:outerShdw blurRad="38100" dist="38100" dir="2700000" algn="tl">
                  <a:srgbClr val="000000">
                    <a:alpha val="43137"/>
                  </a:srgbClr>
                </a:outerShdw>
              </a:effectLst>
              <a:latin typeface="Segoe" pitchFamily="34" charset="0"/>
            </a:endParaRPr>
          </a:p>
        </p:txBody>
      </p:sp>
      <p:pic>
        <p:nvPicPr>
          <p:cNvPr id="363526" name="Picture 6" descr="HP Compaq d530 Ultra slim 3"/>
          <p:cNvPicPr>
            <a:picLocks noChangeAspect="1" noChangeArrowheads="1"/>
          </p:cNvPicPr>
          <p:nvPr/>
        </p:nvPicPr>
        <p:blipFill>
          <a:blip r:embed="rId3"/>
          <a:srcRect/>
          <a:stretch>
            <a:fillRect/>
          </a:stretch>
        </p:blipFill>
        <p:spPr bwMode="auto">
          <a:xfrm>
            <a:off x="175260" y="5012056"/>
            <a:ext cx="1280160" cy="1194434"/>
          </a:xfrm>
          <a:prstGeom prst="rect">
            <a:avLst/>
          </a:prstGeom>
          <a:noFill/>
          <a:effectLst>
            <a:outerShdw blurRad="63500" sx="102000" sy="102000" algn="ctr" rotWithShape="0">
              <a:prstClr val="black">
                <a:alpha val="40000"/>
              </a:prstClr>
            </a:outerShdw>
          </a:effectLst>
        </p:spPr>
      </p:pic>
      <p:sp>
        <p:nvSpPr>
          <p:cNvPr id="363527" name="Text Box 7"/>
          <p:cNvSpPr txBox="1">
            <a:spLocks noChangeArrowheads="1"/>
          </p:cNvSpPr>
          <p:nvPr/>
        </p:nvSpPr>
        <p:spPr bwMode="auto">
          <a:xfrm>
            <a:off x="1459230" y="7235976"/>
            <a:ext cx="2775586" cy="634020"/>
          </a:xfrm>
          <a:prstGeom prst="rect">
            <a:avLst/>
          </a:prstGeom>
          <a:noFill/>
          <a:ln w="9525">
            <a:noFill/>
            <a:miter lim="800000"/>
            <a:headEnd/>
            <a:tailEnd/>
          </a:ln>
          <a:effectLst/>
        </p:spPr>
        <p:txBody>
          <a:bodyPr lIns="109728" tIns="54864" rIns="109728" bIns="54864">
            <a:spAutoFit/>
          </a:bodyPr>
          <a:lstStyle/>
          <a:p>
            <a:pPr algn="l"/>
            <a:r>
              <a:rPr lang="en-US" sz="1700" dirty="0">
                <a:effectLst>
                  <a:outerShdw blurRad="38100" dist="38100" dir="2700000" algn="tl">
                    <a:srgbClr val="000000"/>
                  </a:outerShdw>
                </a:effectLst>
              </a:rPr>
              <a:t>DLNA compliant Network CE device (e.g., PVR)</a:t>
            </a:r>
          </a:p>
        </p:txBody>
      </p:sp>
      <p:sp>
        <p:nvSpPr>
          <p:cNvPr id="363528" name="Text Box 8"/>
          <p:cNvSpPr txBox="1">
            <a:spLocks noChangeArrowheads="1"/>
          </p:cNvSpPr>
          <p:nvPr/>
        </p:nvSpPr>
        <p:spPr bwMode="auto">
          <a:xfrm>
            <a:off x="1459229" y="5772936"/>
            <a:ext cx="2472690" cy="634020"/>
          </a:xfrm>
          <a:prstGeom prst="rect">
            <a:avLst/>
          </a:prstGeom>
          <a:noFill/>
          <a:ln w="9525">
            <a:noFill/>
            <a:miter lim="800000"/>
            <a:headEnd/>
            <a:tailEnd/>
          </a:ln>
          <a:effectLst/>
        </p:spPr>
        <p:txBody>
          <a:bodyPr wrap="square" lIns="109728" tIns="54864" rIns="109728" bIns="54864">
            <a:spAutoFit/>
          </a:bodyPr>
          <a:lstStyle/>
          <a:p>
            <a:pPr algn="l"/>
            <a:r>
              <a:rPr lang="en-US" sz="1700" dirty="0">
                <a:effectLst>
                  <a:outerShdw blurRad="38100" dist="38100" dir="2700000" algn="tl">
                    <a:srgbClr val="000000"/>
                  </a:outerShdw>
                </a:effectLst>
              </a:rPr>
              <a:t>Any Windows XP </a:t>
            </a:r>
            <a:br>
              <a:rPr lang="en-US" sz="1700" dirty="0">
                <a:effectLst>
                  <a:outerShdw blurRad="38100" dist="38100" dir="2700000" algn="tl">
                    <a:srgbClr val="000000"/>
                  </a:outerShdw>
                </a:effectLst>
              </a:rPr>
            </a:br>
            <a:r>
              <a:rPr lang="en-US" sz="1700" dirty="0">
                <a:effectLst>
                  <a:outerShdw blurRad="38100" dist="38100" dir="2700000" algn="tl">
                    <a:srgbClr val="000000"/>
                  </a:outerShdw>
                </a:effectLst>
              </a:rPr>
              <a:t>or Windows Vista PC</a:t>
            </a:r>
          </a:p>
        </p:txBody>
      </p:sp>
      <p:sp>
        <p:nvSpPr>
          <p:cNvPr id="363529" name="Text Box 9"/>
          <p:cNvSpPr txBox="1">
            <a:spLocks noChangeArrowheads="1"/>
          </p:cNvSpPr>
          <p:nvPr/>
        </p:nvSpPr>
        <p:spPr bwMode="auto">
          <a:xfrm>
            <a:off x="1459229" y="4389120"/>
            <a:ext cx="2655570" cy="634020"/>
          </a:xfrm>
          <a:prstGeom prst="rect">
            <a:avLst/>
          </a:prstGeom>
          <a:noFill/>
          <a:ln w="9525">
            <a:noFill/>
            <a:miter lim="800000"/>
            <a:headEnd/>
            <a:tailEnd/>
          </a:ln>
          <a:effectLst/>
        </p:spPr>
        <p:txBody>
          <a:bodyPr wrap="square" lIns="109728" tIns="54864" rIns="109728" bIns="54864">
            <a:spAutoFit/>
          </a:bodyPr>
          <a:lstStyle/>
          <a:p>
            <a:pPr algn="l"/>
            <a:r>
              <a:rPr lang="en-US" sz="1700" dirty="0">
                <a:effectLst>
                  <a:outerShdw blurRad="38100" dist="38100" dir="2700000" algn="tl">
                    <a:srgbClr val="000000"/>
                  </a:outerShdw>
                </a:effectLst>
              </a:rPr>
              <a:t>Windows Vista Home Premium or Ultimate PC</a:t>
            </a:r>
          </a:p>
        </p:txBody>
      </p:sp>
      <p:pic>
        <p:nvPicPr>
          <p:cNvPr id="363530" name="Picture 10" descr="HDTV Tuners"/>
          <p:cNvPicPr>
            <a:picLocks noChangeAspect="1" noChangeArrowheads="1"/>
          </p:cNvPicPr>
          <p:nvPr/>
        </p:nvPicPr>
        <p:blipFill>
          <a:blip r:embed="rId4">
            <a:clrChange>
              <a:clrFrom>
                <a:srgbClr val="FFFFFF"/>
              </a:clrFrom>
              <a:clrTo>
                <a:srgbClr val="FFFFFF">
                  <a:alpha val="0"/>
                </a:srgbClr>
              </a:clrTo>
            </a:clrChange>
          </a:blip>
          <a:srcRect t="36923" b="34358"/>
          <a:stretch>
            <a:fillRect/>
          </a:stretch>
        </p:blipFill>
        <p:spPr bwMode="auto">
          <a:xfrm>
            <a:off x="156383" y="6589396"/>
            <a:ext cx="2228850" cy="640080"/>
          </a:xfrm>
          <a:prstGeom prst="rect">
            <a:avLst/>
          </a:prstGeom>
          <a:noFill/>
          <a:effectLst>
            <a:outerShdw blurRad="63500" sx="102000" sy="102000" algn="ctr" rotWithShape="0">
              <a:prstClr val="black">
                <a:alpha val="40000"/>
              </a:prstClr>
            </a:outerShdw>
          </a:effectLst>
        </p:spPr>
      </p:pic>
      <p:sp>
        <p:nvSpPr>
          <p:cNvPr id="363531" name="AutoShape 11"/>
          <p:cNvSpPr>
            <a:spLocks noChangeArrowheads="1"/>
          </p:cNvSpPr>
          <p:nvPr/>
        </p:nvSpPr>
        <p:spPr bwMode="auto">
          <a:xfrm>
            <a:off x="2400990" y="6223636"/>
            <a:ext cx="4716780" cy="1268730"/>
          </a:xfrm>
          <a:prstGeom prst="rightArrow">
            <a:avLst>
              <a:gd name="adj1" fmla="val 50000"/>
              <a:gd name="adj2" fmla="val 92943"/>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defTabSz="1096876">
              <a:lnSpc>
                <a:spcPct val="90000"/>
              </a:lnSpc>
              <a:spcBef>
                <a:spcPts val="630"/>
              </a:spcBef>
            </a:pPr>
            <a:r>
              <a:rPr lang="en-US" sz="1800" dirty="0" smtClean="0">
                <a:effectLst>
                  <a:outerShdw blurRad="38100" dist="38100" dir="2700000" algn="tl">
                    <a:srgbClr val="000000">
                      <a:alpha val="43137"/>
                    </a:srgbClr>
                  </a:outerShdw>
                </a:effectLst>
                <a:latin typeface="Segoe" pitchFamily="34" charset="0"/>
              </a:rPr>
              <a:t>Personal content:  Photos, music, video </a:t>
            </a:r>
          </a:p>
        </p:txBody>
      </p:sp>
      <p:sp>
        <p:nvSpPr>
          <p:cNvPr id="363532" name="AutoShape 12"/>
          <p:cNvSpPr>
            <a:spLocks noChangeArrowheads="1"/>
          </p:cNvSpPr>
          <p:nvPr/>
        </p:nvSpPr>
        <p:spPr bwMode="auto">
          <a:xfrm>
            <a:off x="2364796" y="4798696"/>
            <a:ext cx="4762500" cy="1323974"/>
          </a:xfrm>
          <a:prstGeom prst="rightArrow">
            <a:avLst>
              <a:gd name="adj1" fmla="val 50000"/>
              <a:gd name="adj2" fmla="val 89928"/>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defTabSz="1096876">
              <a:lnSpc>
                <a:spcPct val="90000"/>
              </a:lnSpc>
              <a:spcBef>
                <a:spcPts val="630"/>
              </a:spcBef>
            </a:pPr>
            <a:r>
              <a:rPr lang="en-US" sz="1800" dirty="0" smtClean="0">
                <a:effectLst>
                  <a:outerShdw blurRad="38100" dist="38100" dir="2700000" algn="tl">
                    <a:srgbClr val="000000">
                      <a:alpha val="43137"/>
                    </a:srgbClr>
                  </a:outerShdw>
                </a:effectLst>
                <a:latin typeface="Segoe" pitchFamily="34" charset="0"/>
              </a:rPr>
              <a:t>Premium content via </a:t>
            </a:r>
            <a:br>
              <a:rPr lang="en-US" sz="1800" dirty="0" smtClean="0">
                <a:effectLst>
                  <a:outerShdw blurRad="38100" dist="38100" dir="2700000" algn="tl">
                    <a:srgbClr val="000000">
                      <a:alpha val="43137"/>
                    </a:srgbClr>
                  </a:outerShdw>
                </a:effectLst>
                <a:latin typeface="Segoe" pitchFamily="34" charset="0"/>
              </a:rPr>
            </a:br>
            <a:r>
              <a:rPr lang="en-US" sz="1800" dirty="0" smtClean="0">
                <a:effectLst>
                  <a:outerShdw blurRad="38100" dist="38100" dir="2700000" algn="tl">
                    <a:srgbClr val="000000">
                      <a:alpha val="43137"/>
                    </a:srgbClr>
                  </a:outerShdw>
                </a:effectLst>
                <a:latin typeface="Segoe" pitchFamily="34" charset="0"/>
              </a:rPr>
              <a:t>Windows Media DRM (WMDRM-ND)</a:t>
            </a:r>
          </a:p>
        </p:txBody>
      </p:sp>
      <p:sp>
        <p:nvSpPr>
          <p:cNvPr id="363533" name="AutoShape 13"/>
          <p:cNvSpPr>
            <a:spLocks noChangeArrowheads="1"/>
          </p:cNvSpPr>
          <p:nvPr/>
        </p:nvSpPr>
        <p:spPr bwMode="auto">
          <a:xfrm>
            <a:off x="2347650" y="3388996"/>
            <a:ext cx="4762500" cy="1303020"/>
          </a:xfrm>
          <a:prstGeom prst="rightArrow">
            <a:avLst>
              <a:gd name="adj1" fmla="val 50000"/>
              <a:gd name="adj2" fmla="val 91374"/>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defTabSz="1096876">
              <a:lnSpc>
                <a:spcPct val="90000"/>
              </a:lnSpc>
              <a:spcBef>
                <a:spcPts val="630"/>
              </a:spcBef>
            </a:pPr>
            <a:r>
              <a:rPr lang="en-US" sz="1800" dirty="0" smtClean="0">
                <a:effectLst>
                  <a:outerShdw blurRad="38100" dist="38100" dir="2700000" algn="tl">
                    <a:srgbClr val="000000">
                      <a:alpha val="43137"/>
                    </a:srgbClr>
                  </a:outerShdw>
                </a:effectLst>
                <a:latin typeface="Segoe" pitchFamily="34" charset="0"/>
              </a:rPr>
              <a:t>Full </a:t>
            </a:r>
            <a:r>
              <a:rPr lang="en-US" sz="1800" dirty="0">
                <a:effectLst>
                  <a:outerShdw blurRad="38100" dist="38100" dir="2700000" algn="tl">
                    <a:srgbClr val="000000">
                      <a:alpha val="43137"/>
                    </a:srgbClr>
                  </a:outerShdw>
                </a:effectLst>
                <a:latin typeface="Segoe" pitchFamily="34" charset="0"/>
              </a:rPr>
              <a:t>Media Center experience:</a:t>
            </a:r>
            <a:br>
              <a:rPr lang="en-US" sz="1800" dirty="0">
                <a:effectLst>
                  <a:outerShdw blurRad="38100" dist="38100" dir="2700000" algn="tl">
                    <a:srgbClr val="000000">
                      <a:alpha val="43137"/>
                    </a:srgbClr>
                  </a:outerShdw>
                </a:effectLst>
                <a:latin typeface="Segoe" pitchFamily="34" charset="0"/>
              </a:rPr>
            </a:br>
            <a:r>
              <a:rPr lang="en-US" sz="1800" dirty="0">
                <a:effectLst>
                  <a:outerShdw blurRad="38100" dist="38100" dir="2700000" algn="tl">
                    <a:srgbClr val="000000">
                      <a:alpha val="43137"/>
                    </a:srgbClr>
                  </a:outerShdw>
                </a:effectLst>
                <a:latin typeface="Segoe" pitchFamily="34" charset="0"/>
              </a:rPr>
              <a:t>TV/PVR, 3rd party </a:t>
            </a:r>
            <a:r>
              <a:rPr lang="en-US" sz="1800" dirty="0" smtClean="0">
                <a:effectLst>
                  <a:outerShdw blurRad="38100" dist="38100" dir="2700000" algn="tl">
                    <a:srgbClr val="000000">
                      <a:alpha val="43137"/>
                    </a:srgbClr>
                  </a:outerShdw>
                </a:effectLst>
                <a:latin typeface="Segoe" pitchFamily="34" charset="0"/>
              </a:rPr>
              <a:t>applications</a:t>
            </a:r>
            <a:endParaRPr lang="en-US" sz="1800" dirty="0">
              <a:effectLst>
                <a:outerShdw blurRad="38100" dist="38100" dir="2700000" algn="tl">
                  <a:srgbClr val="000000">
                    <a:alpha val="43137"/>
                  </a:srgbClr>
                </a:outerShdw>
              </a:effectLst>
              <a:latin typeface="Segoe" pitchFamily="34" charset="0"/>
            </a:endParaRPr>
          </a:p>
        </p:txBody>
      </p:sp>
      <p:sp>
        <p:nvSpPr>
          <p:cNvPr id="363534" name="AutoShape 14"/>
          <p:cNvSpPr>
            <a:spLocks noChangeArrowheads="1"/>
          </p:cNvSpPr>
          <p:nvPr/>
        </p:nvSpPr>
        <p:spPr bwMode="auto">
          <a:xfrm rot="16200000">
            <a:off x="7874056" y="4827271"/>
            <a:ext cx="4716780" cy="826770"/>
          </a:xfrm>
          <a:prstGeom prst="rightArrow">
            <a:avLst>
              <a:gd name="adj1" fmla="val 50000"/>
              <a:gd name="adj2" fmla="val 142627"/>
            </a:avLst>
          </a:prstGeom>
          <a:ln>
            <a:headEnd type="none" w="med" len="med"/>
            <a:tailEnd type="none" w="med" len="med"/>
          </a:ln>
          <a:effectLst>
            <a:glow rad="70000">
              <a:schemeClr val="accent1">
                <a:tint val="30000"/>
                <a:shade val="95000"/>
                <a:satMod val="300000"/>
                <a:alpha val="50000"/>
              </a:schemeClr>
            </a:glow>
            <a:outerShdw blurRad="635000" sx="102000" sy="102000" algn="ctr" rotWithShape="0">
              <a:prstClr val="black">
                <a:alpha val="71000"/>
              </a:prstClr>
            </a:outerShdw>
          </a:effectLst>
        </p:spPr>
        <p:style>
          <a:lnRef idx="1">
            <a:schemeClr val="accent1"/>
          </a:lnRef>
          <a:fillRef idx="3">
            <a:schemeClr val="accent1"/>
          </a:fillRef>
          <a:effectRef idx="2">
            <a:schemeClr val="accent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sz="1900" dirty="0">
                <a:solidFill>
                  <a:srgbClr val="000000"/>
                </a:solidFill>
                <a:latin typeface="Segoe" pitchFamily="34" charset="0"/>
              </a:rPr>
              <a:t>Better experience</a:t>
            </a:r>
          </a:p>
        </p:txBody>
      </p:sp>
      <p:pic>
        <p:nvPicPr>
          <p:cNvPr id="363535" name="Picture 15" descr="DLNA_type_color"/>
          <p:cNvPicPr>
            <a:picLocks noChangeAspect="1" noChangeArrowheads="1"/>
          </p:cNvPicPr>
          <p:nvPr/>
        </p:nvPicPr>
        <p:blipFill>
          <a:blip r:embed="rId5"/>
          <a:srcRect/>
          <a:stretch>
            <a:fillRect/>
          </a:stretch>
        </p:blipFill>
        <p:spPr bwMode="auto">
          <a:xfrm>
            <a:off x="7420666" y="6686550"/>
            <a:ext cx="2158364" cy="579120"/>
          </a:xfrm>
          <a:prstGeom prst="rect">
            <a:avLst/>
          </a:prstGeom>
          <a:noFill/>
          <a:effectLst>
            <a:outerShdw blurRad="63500" sx="102000" sy="102000" algn="ctr" rotWithShape="0">
              <a:prstClr val="black">
                <a:alpha val="40000"/>
              </a:prstClr>
            </a:outerShdw>
          </a:effectLst>
        </p:spPr>
      </p:pic>
      <p:pic>
        <p:nvPicPr>
          <p:cNvPr id="363537" name="Picture 17" descr="WinMC_ExtTech_rgb2"/>
          <p:cNvPicPr>
            <a:picLocks noChangeAspect="1" noChangeArrowheads="1"/>
          </p:cNvPicPr>
          <p:nvPr/>
        </p:nvPicPr>
        <p:blipFill>
          <a:blip r:embed="rId6" cstate="print"/>
          <a:srcRect/>
          <a:stretch>
            <a:fillRect/>
          </a:stretch>
        </p:blipFill>
        <p:spPr bwMode="auto">
          <a:xfrm>
            <a:off x="7230166" y="4042411"/>
            <a:ext cx="2468880" cy="491490"/>
          </a:xfrm>
          <a:prstGeom prst="rect">
            <a:avLst/>
          </a:prstGeom>
          <a:noFill/>
          <a:effectLst>
            <a:outerShdw blurRad="63500" sx="102000" sy="102000" algn="ctr" rotWithShape="0">
              <a:prstClr val="black">
                <a:alpha val="40000"/>
              </a:prstClr>
            </a:outerShdw>
          </a:effectLst>
        </p:spPr>
      </p:pic>
      <p:pic>
        <p:nvPicPr>
          <p:cNvPr id="363538" name="Picture 18" descr="Small_LCD_TV_left"/>
          <p:cNvPicPr>
            <a:picLocks noChangeAspect="1" noChangeArrowheads="1"/>
          </p:cNvPicPr>
          <p:nvPr/>
        </p:nvPicPr>
        <p:blipFill>
          <a:blip r:embed="rId7"/>
          <a:srcRect/>
          <a:stretch>
            <a:fillRect/>
          </a:stretch>
        </p:blipFill>
        <p:spPr bwMode="auto">
          <a:xfrm>
            <a:off x="7334940" y="1767840"/>
            <a:ext cx="2204086" cy="2019300"/>
          </a:xfrm>
          <a:prstGeom prst="rect">
            <a:avLst/>
          </a:prstGeom>
          <a:noFill/>
        </p:spPr>
      </p:pic>
      <p:pic>
        <p:nvPicPr>
          <p:cNvPr id="363539" name="Picture 19"/>
          <p:cNvPicPr>
            <a:picLocks noChangeArrowheads="1"/>
          </p:cNvPicPr>
          <p:nvPr/>
        </p:nvPicPr>
        <p:blipFill>
          <a:blip r:embed="rId8"/>
          <a:srcRect/>
          <a:stretch>
            <a:fillRect/>
          </a:stretch>
        </p:blipFill>
        <p:spPr bwMode="auto">
          <a:xfrm>
            <a:off x="7453050" y="1910716"/>
            <a:ext cx="1864996" cy="1407794"/>
          </a:xfrm>
          <a:prstGeom prst="rect">
            <a:avLst/>
          </a:prstGeom>
          <a:noFill/>
          <a:ln w="9525">
            <a:noFill/>
            <a:miter lim="800000"/>
            <a:headEnd/>
            <a:tailEnd/>
          </a:ln>
          <a:effectLst/>
        </p:spPr>
      </p:pic>
      <p:grpSp>
        <p:nvGrpSpPr>
          <p:cNvPr id="2" name="Group 20"/>
          <p:cNvGrpSpPr>
            <a:grpSpLocks/>
          </p:cNvGrpSpPr>
          <p:nvPr/>
        </p:nvGrpSpPr>
        <p:grpSpPr bwMode="auto">
          <a:xfrm>
            <a:off x="167640" y="3044190"/>
            <a:ext cx="1979296" cy="1552576"/>
            <a:chOff x="571" y="679"/>
            <a:chExt cx="1491" cy="1375"/>
          </a:xfrm>
          <a:effectLst>
            <a:outerShdw blurRad="63500" sx="102000" sy="102000" algn="ctr" rotWithShape="0">
              <a:prstClr val="black">
                <a:alpha val="40000"/>
              </a:prstClr>
            </a:outerShdw>
          </a:effectLst>
        </p:grpSpPr>
        <p:grpSp>
          <p:nvGrpSpPr>
            <p:cNvPr id="3" name="Group 21"/>
            <p:cNvGrpSpPr>
              <a:grpSpLocks/>
            </p:cNvGrpSpPr>
            <p:nvPr/>
          </p:nvGrpSpPr>
          <p:grpSpPr bwMode="auto">
            <a:xfrm>
              <a:off x="571" y="781"/>
              <a:ext cx="1171" cy="1273"/>
              <a:chOff x="571" y="781"/>
              <a:chExt cx="1171" cy="1273"/>
            </a:xfrm>
          </p:grpSpPr>
          <p:pic>
            <p:nvPicPr>
              <p:cNvPr id="363542" name="Picture 22" descr="blu_monitor_med"/>
              <p:cNvPicPr>
                <a:picLocks noChangeAspect="1" noChangeArrowheads="1"/>
              </p:cNvPicPr>
              <p:nvPr/>
            </p:nvPicPr>
            <p:blipFill>
              <a:blip r:embed="rId9"/>
              <a:srcRect/>
              <a:stretch>
                <a:fillRect/>
              </a:stretch>
            </p:blipFill>
            <p:spPr bwMode="auto">
              <a:xfrm flipH="1">
                <a:off x="571" y="781"/>
                <a:ext cx="915" cy="925"/>
              </a:xfrm>
              <a:prstGeom prst="rect">
                <a:avLst/>
              </a:prstGeom>
              <a:noFill/>
            </p:spPr>
          </p:pic>
          <p:pic>
            <p:nvPicPr>
              <p:cNvPr id="363543" name="Picture 23"/>
              <p:cNvPicPr>
                <a:picLocks noChangeAspect="1" noChangeArrowheads="1"/>
              </p:cNvPicPr>
              <p:nvPr/>
            </p:nvPicPr>
            <p:blipFill>
              <a:blip r:embed="rId10"/>
              <a:srcRect/>
              <a:stretch>
                <a:fillRect/>
              </a:stretch>
            </p:blipFill>
            <p:spPr bwMode="auto">
              <a:xfrm>
                <a:off x="759" y="896"/>
                <a:ext cx="602" cy="513"/>
              </a:xfrm>
              <a:prstGeom prst="rect">
                <a:avLst/>
              </a:prstGeom>
              <a:noFill/>
              <a:ln w="12700">
                <a:noFill/>
                <a:miter lim="800000"/>
                <a:headEnd/>
                <a:tailEnd/>
              </a:ln>
              <a:effectLst/>
            </p:spPr>
          </p:pic>
          <p:pic>
            <p:nvPicPr>
              <p:cNvPr id="363544" name="Picture 24" descr="blu_keyboard_med"/>
              <p:cNvPicPr>
                <a:picLocks noChangeAspect="1" noChangeArrowheads="1"/>
              </p:cNvPicPr>
              <p:nvPr/>
            </p:nvPicPr>
            <p:blipFill>
              <a:blip r:embed="rId11"/>
              <a:srcRect/>
              <a:stretch>
                <a:fillRect/>
              </a:stretch>
            </p:blipFill>
            <p:spPr bwMode="auto">
              <a:xfrm flipH="1">
                <a:off x="684" y="1570"/>
                <a:ext cx="1058" cy="484"/>
              </a:xfrm>
              <a:prstGeom prst="rect">
                <a:avLst/>
              </a:prstGeom>
              <a:noFill/>
            </p:spPr>
          </p:pic>
        </p:grpSp>
        <p:pic>
          <p:nvPicPr>
            <p:cNvPr id="363545" name="Picture 25" descr="TowerMedium"/>
            <p:cNvPicPr>
              <a:picLocks noChangeAspect="1" noChangeArrowheads="1"/>
            </p:cNvPicPr>
            <p:nvPr/>
          </p:nvPicPr>
          <p:blipFill>
            <a:blip r:embed="rId12"/>
            <a:srcRect/>
            <a:stretch>
              <a:fillRect/>
            </a:stretch>
          </p:blipFill>
          <p:spPr bwMode="auto">
            <a:xfrm>
              <a:off x="1393" y="679"/>
              <a:ext cx="669" cy="976"/>
            </a:xfrm>
            <a:prstGeom prst="rect">
              <a:avLst/>
            </a:prstGeom>
            <a:noFill/>
          </p:spPr>
        </p:pic>
      </p:grpSp>
      <p:pic>
        <p:nvPicPr>
          <p:cNvPr id="25" name="Rectangle 17418"/>
          <p:cNvPicPr>
            <a:picLocks noChangeAspect="1" noChangeArrowheads="1"/>
          </p:cNvPicPr>
          <p:nvPr/>
        </p:nvPicPr>
        <p:blipFill>
          <a:blip r:embed="rId13"/>
          <a:srcRect/>
          <a:stretch>
            <a:fillRect/>
          </a:stretch>
        </p:blipFill>
        <p:spPr bwMode="auto">
          <a:xfrm>
            <a:off x="7385867" y="5080007"/>
            <a:ext cx="731520" cy="1058942"/>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530"/>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363527"/>
                                        </p:tgtEl>
                                        <p:attrNameLst>
                                          <p:attrName>style.visibility</p:attrName>
                                        </p:attrNameLst>
                                      </p:cBhvr>
                                      <p:to>
                                        <p:strVal val="visible"/>
                                      </p:to>
                                    </p:set>
                                    <p:animEffect transition="in" filter="wipe(down)">
                                      <p:cBhvr>
                                        <p:cTn id="9" dur="500"/>
                                        <p:tgtEl>
                                          <p:spTgt spid="36352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363523"/>
                                        </p:tgtEl>
                                        <p:attrNameLst>
                                          <p:attrName>style.visibility</p:attrName>
                                        </p:attrNameLst>
                                      </p:cBhvr>
                                      <p:to>
                                        <p:strVal val="visible"/>
                                      </p:to>
                                    </p:set>
                                    <p:animEffect transition="in" filter="blinds(horizontal)">
                                      <p:cBhvr>
                                        <p:cTn id="12" dur="500"/>
                                        <p:tgtEl>
                                          <p:spTgt spid="363523"/>
                                        </p:tgtEl>
                                      </p:cBhvr>
                                    </p:animEffect>
                                  </p:childTnLst>
                                </p:cTn>
                              </p:par>
                              <p:par>
                                <p:cTn id="13" presetID="3" presetClass="entr" presetSubtype="10" fill="hold" nodeType="withEffect">
                                  <p:stCondLst>
                                    <p:cond delay="0"/>
                                  </p:stCondLst>
                                  <p:childTnLst>
                                    <p:set>
                                      <p:cBhvr>
                                        <p:cTn id="14" dur="1" fill="hold">
                                          <p:stCondLst>
                                            <p:cond delay="0"/>
                                          </p:stCondLst>
                                        </p:cTn>
                                        <p:tgtEl>
                                          <p:spTgt spid="363535"/>
                                        </p:tgtEl>
                                        <p:attrNameLst>
                                          <p:attrName>style.visibility</p:attrName>
                                        </p:attrNameLst>
                                      </p:cBhvr>
                                      <p:to>
                                        <p:strVal val="visible"/>
                                      </p:to>
                                    </p:set>
                                    <p:animEffect transition="in" filter="blinds(horizontal)">
                                      <p:cBhvr>
                                        <p:cTn id="15" dur="500"/>
                                        <p:tgtEl>
                                          <p:spTgt spid="36353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63531"/>
                                        </p:tgtEl>
                                        <p:attrNameLst>
                                          <p:attrName>style.visibility</p:attrName>
                                        </p:attrNameLst>
                                      </p:cBhvr>
                                      <p:to>
                                        <p:strVal val="visible"/>
                                      </p:to>
                                    </p:set>
                                    <p:animEffect transition="in" filter="wipe(left)">
                                      <p:cBhvr>
                                        <p:cTn id="19" dur="500"/>
                                        <p:tgtEl>
                                          <p:spTgt spid="36353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63526"/>
                                        </p:tgtEl>
                                        <p:attrNameLst>
                                          <p:attrName>style.visibility</p:attrName>
                                        </p:attrNameLst>
                                      </p:cBhvr>
                                      <p:to>
                                        <p:strVal val="visible"/>
                                      </p:to>
                                    </p:set>
                                    <p:animEffect transition="in" filter="blinds(horizontal)">
                                      <p:cBhvr>
                                        <p:cTn id="24" dur="500"/>
                                        <p:tgtEl>
                                          <p:spTgt spid="36352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63525"/>
                                        </p:tgtEl>
                                        <p:attrNameLst>
                                          <p:attrName>style.visibility</p:attrName>
                                        </p:attrNameLst>
                                      </p:cBhvr>
                                      <p:to>
                                        <p:strVal val="visible"/>
                                      </p:to>
                                    </p:set>
                                    <p:animEffect transition="in" filter="blinds(horizontal)">
                                      <p:cBhvr>
                                        <p:cTn id="27" dur="500"/>
                                        <p:tgtEl>
                                          <p:spTgt spid="363525"/>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63532"/>
                                        </p:tgtEl>
                                        <p:attrNameLst>
                                          <p:attrName>style.visibility</p:attrName>
                                        </p:attrNameLst>
                                      </p:cBhvr>
                                      <p:to>
                                        <p:strVal val="visible"/>
                                      </p:to>
                                    </p:set>
                                    <p:animEffect transition="in" filter="wipe(left)">
                                      <p:cBhvr>
                                        <p:cTn id="34" dur="500"/>
                                        <p:tgtEl>
                                          <p:spTgt spid="36353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63528"/>
                                        </p:tgtEl>
                                        <p:attrNameLst>
                                          <p:attrName>style.visibility</p:attrName>
                                        </p:attrNameLst>
                                      </p:cBhvr>
                                      <p:to>
                                        <p:strVal val="visible"/>
                                      </p:to>
                                    </p:set>
                                    <p:animEffect transition="in" filter="blinds(horizontal)">
                                      <p:cBhvr>
                                        <p:cTn id="37" dur="500"/>
                                        <p:tgtEl>
                                          <p:spTgt spid="3635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63533"/>
                                        </p:tgtEl>
                                        <p:attrNameLst>
                                          <p:attrName>style.visibility</p:attrName>
                                        </p:attrNameLst>
                                      </p:cBhvr>
                                      <p:to>
                                        <p:strVal val="visible"/>
                                      </p:to>
                                    </p:set>
                                    <p:animEffect transition="in" filter="wipe(left)">
                                      <p:cBhvr>
                                        <p:cTn id="46" dur="500"/>
                                        <p:tgtEl>
                                          <p:spTgt spid="36353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63529"/>
                                        </p:tgtEl>
                                        <p:attrNameLst>
                                          <p:attrName>style.visibility</p:attrName>
                                        </p:attrNameLst>
                                      </p:cBhvr>
                                      <p:to>
                                        <p:strVal val="visible"/>
                                      </p:to>
                                    </p:set>
                                    <p:animEffect transition="in" filter="blinds(horizontal)">
                                      <p:cBhvr>
                                        <p:cTn id="49" dur="500"/>
                                        <p:tgtEl>
                                          <p:spTgt spid="36352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63524"/>
                                        </p:tgtEl>
                                        <p:attrNameLst>
                                          <p:attrName>style.visibility</p:attrName>
                                        </p:attrNameLst>
                                      </p:cBhvr>
                                      <p:to>
                                        <p:strVal val="visible"/>
                                      </p:to>
                                    </p:set>
                                    <p:animEffect transition="in" filter="blinds(horizontal)">
                                      <p:cBhvr>
                                        <p:cTn id="52" dur="500"/>
                                        <p:tgtEl>
                                          <p:spTgt spid="363524"/>
                                        </p:tgtEl>
                                      </p:cBhvr>
                                    </p:animEffect>
                                  </p:childTnLst>
                                </p:cTn>
                              </p:par>
                              <p:par>
                                <p:cTn id="53" presetID="3" presetClass="entr" presetSubtype="10" fill="hold" nodeType="withEffect">
                                  <p:stCondLst>
                                    <p:cond delay="0"/>
                                  </p:stCondLst>
                                  <p:childTnLst>
                                    <p:set>
                                      <p:cBhvr>
                                        <p:cTn id="54" dur="1" fill="hold">
                                          <p:stCondLst>
                                            <p:cond delay="0"/>
                                          </p:stCondLst>
                                        </p:cTn>
                                        <p:tgtEl>
                                          <p:spTgt spid="363537"/>
                                        </p:tgtEl>
                                        <p:attrNameLst>
                                          <p:attrName>style.visibility</p:attrName>
                                        </p:attrNameLst>
                                      </p:cBhvr>
                                      <p:to>
                                        <p:strVal val="visible"/>
                                      </p:to>
                                    </p:set>
                                    <p:animEffect transition="in" filter="blinds(horizontal)">
                                      <p:cBhvr>
                                        <p:cTn id="55" dur="500"/>
                                        <p:tgtEl>
                                          <p:spTgt spid="363537"/>
                                        </p:tgtEl>
                                      </p:cBhvr>
                                    </p:animEffect>
                                  </p:childTnLst>
                                </p:cTn>
                              </p:par>
                            </p:childTnLst>
                          </p:cTn>
                        </p:par>
                        <p:par>
                          <p:cTn id="56" fill="hold">
                            <p:stCondLst>
                              <p:cond delay="1000"/>
                            </p:stCondLst>
                            <p:childTnLst>
                              <p:par>
                                <p:cTn id="57" presetID="3" presetClass="entr" presetSubtype="10" fill="hold" nodeType="afterEffect">
                                  <p:stCondLst>
                                    <p:cond delay="0"/>
                                  </p:stCondLst>
                                  <p:childTnLst>
                                    <p:set>
                                      <p:cBhvr>
                                        <p:cTn id="58" dur="1" fill="hold">
                                          <p:stCondLst>
                                            <p:cond delay="0"/>
                                          </p:stCondLst>
                                        </p:cTn>
                                        <p:tgtEl>
                                          <p:spTgt spid="363539"/>
                                        </p:tgtEl>
                                        <p:attrNameLst>
                                          <p:attrName>style.visibility</p:attrName>
                                        </p:attrNameLst>
                                      </p:cBhvr>
                                      <p:to>
                                        <p:strVal val="visible"/>
                                      </p:to>
                                    </p:set>
                                    <p:animEffect transition="in" filter="blinds(horizontal)">
                                      <p:cBhvr>
                                        <p:cTn id="59" dur="500"/>
                                        <p:tgtEl>
                                          <p:spTgt spid="363539"/>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363534"/>
                                        </p:tgtEl>
                                        <p:attrNameLst>
                                          <p:attrName>style.visibility</p:attrName>
                                        </p:attrNameLst>
                                      </p:cBhvr>
                                      <p:to>
                                        <p:strVal val="visible"/>
                                      </p:to>
                                    </p:set>
                                    <p:animEffect transition="in" filter="wipe(left)">
                                      <p:cBhvr>
                                        <p:cTn id="63" dur="500"/>
                                        <p:tgtEl>
                                          <p:spTgt spid="363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animBg="1"/>
      <p:bldP spid="363524" grpId="0" animBg="1"/>
      <p:bldP spid="363525" grpId="0" animBg="1"/>
      <p:bldP spid="363527" grpId="0"/>
      <p:bldP spid="363528" grpId="0"/>
      <p:bldP spid="363529" grpId="0"/>
      <p:bldP spid="363531" grpId="0" animBg="1"/>
      <p:bldP spid="363532" grpId="0" animBg="1"/>
      <p:bldP spid="363533" grpId="0" animBg="1"/>
      <p:bldP spid="363534" grpId="0" animBg="1"/>
    </p:bld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4299</TotalTime>
  <Words>6405</Words>
  <Application>Microsoft Office PowerPoint</Application>
  <PresentationFormat>Custom</PresentationFormat>
  <Paragraphs>783</Paragraphs>
  <Slides>37</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Arial</vt:lpstr>
      <vt:lpstr>Segoe</vt:lpstr>
      <vt:lpstr>Wingdings</vt:lpstr>
      <vt:lpstr>Wingdings 2</vt:lpstr>
      <vt:lpstr>Segoe Semibold</vt:lpstr>
      <vt:lpstr>MS PGothic</vt:lpstr>
      <vt:lpstr>Lucida Console</vt:lpstr>
      <vt:lpstr>WinHec 2007 WEB Template</vt:lpstr>
      <vt:lpstr>Photo Editor Photo</vt:lpstr>
      <vt:lpstr>Media Center Extender Technology Overview</vt:lpstr>
      <vt:lpstr>Session Goals </vt:lpstr>
      <vt:lpstr>Agenda</vt:lpstr>
      <vt:lpstr>PC Uniquely Suited To Distribute Content Around The Home</vt:lpstr>
      <vt:lpstr>Media Sharing On Windows Guiding principles</vt:lpstr>
      <vt:lpstr>Media Sharing On Windows Two technology options available </vt:lpstr>
      <vt:lpstr>Media Center Extender Technology Whole home, high-definition entertainment</vt:lpstr>
      <vt:lpstr>MCX Technology Evolution</vt:lpstr>
      <vt:lpstr>Media Center Extender Complete network entertainment</vt:lpstr>
      <vt:lpstr>What Is DLNA?</vt:lpstr>
      <vt:lpstr>What Is PlaysForSure?</vt:lpstr>
      <vt:lpstr>Software Stack For MCX</vt:lpstr>
      <vt:lpstr>Application Remoting</vt:lpstr>
      <vt:lpstr>Feature Comparison</vt:lpstr>
      <vt:lpstr>Pika 8622L Reference Board</vt:lpstr>
      <vt:lpstr>Media Center Extender On Sigma Designs Pika 8622L Reference Board</vt:lpstr>
      <vt:lpstr>Media Center Extender Device Program</vt:lpstr>
      <vt:lpstr>MCX Device Program Vision</vt:lpstr>
      <vt:lpstr>MCX Device Program Components</vt:lpstr>
      <vt:lpstr>MCX Architecture Overview</vt:lpstr>
      <vt:lpstr>MCX Architecture Overview</vt:lpstr>
      <vt:lpstr>MCX-PAK Contents</vt:lpstr>
      <vt:lpstr>MCX Platform Support Package (PSP)</vt:lpstr>
      <vt:lpstr>MCX-PAK Detailed architecture</vt:lpstr>
      <vt:lpstr>Platform Independent Components</vt:lpstr>
      <vt:lpstr>Platform Independent Components</vt:lpstr>
      <vt:lpstr>PAL Module Itemization</vt:lpstr>
      <vt:lpstr>PAL Module Itemization </vt:lpstr>
      <vt:lpstr>Customizing The PAL</vt:lpstr>
      <vt:lpstr>Customizing The PAL</vt:lpstr>
      <vt:lpstr>Customizing The PAL</vt:lpstr>
      <vt:lpstr>Customizing The PAL</vt:lpstr>
      <vt:lpstr>Getting Involved In The  Media Center Extender Device Program</vt:lpstr>
      <vt:lpstr>How To Get Involved</vt:lpstr>
      <vt:lpstr>Call To Action</vt:lpstr>
      <vt:lpstr>Additional Resources</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CON-T411 Media Center Extender Technology: Overview</dc:title>
  <dc:subject>WinHEC 2007</dc:subject>
  <dc:creator>Todd Bowra</dc:creator>
  <dc:description>Template: Bryan Lenning, Silver Fox Productions
Formatting: Steve Hein, Silver Fox Productions
Event Date: May 14-17, 2007
Event Location: Los Angeles, CA
Audience:</dc:description>
  <cp:lastModifiedBy>Microsoft Employee</cp:lastModifiedBy>
  <cp:revision>82</cp:revision>
  <dcterms:created xsi:type="dcterms:W3CDTF">2007-04-07T23:03:39Z</dcterms:created>
  <dcterms:modified xsi:type="dcterms:W3CDTF">2007-05-29T19:56:00Z</dcterms:modified>
</cp:coreProperties>
</file>