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2" r:id="rId1"/>
  </p:sldMasterIdLst>
  <p:notesMasterIdLst>
    <p:notesMasterId r:id="rId31"/>
  </p:notesMasterIdLst>
  <p:handoutMasterIdLst>
    <p:handoutMasterId r:id="rId32"/>
  </p:handoutMasterIdLst>
  <p:sldIdLst>
    <p:sldId id="258" r:id="rId2"/>
    <p:sldId id="322" r:id="rId3"/>
    <p:sldId id="333" r:id="rId4"/>
    <p:sldId id="335" r:id="rId5"/>
    <p:sldId id="340" r:id="rId6"/>
    <p:sldId id="275" r:id="rId7"/>
    <p:sldId id="295" r:id="rId8"/>
    <p:sldId id="300" r:id="rId9"/>
    <p:sldId id="325" r:id="rId10"/>
    <p:sldId id="339" r:id="rId11"/>
    <p:sldId id="282" r:id="rId12"/>
    <p:sldId id="286" r:id="rId13"/>
    <p:sldId id="299" r:id="rId14"/>
    <p:sldId id="292" r:id="rId15"/>
    <p:sldId id="330" r:id="rId16"/>
    <p:sldId id="277" r:id="rId17"/>
    <p:sldId id="278" r:id="rId18"/>
    <p:sldId id="280" r:id="rId19"/>
    <p:sldId id="281" r:id="rId20"/>
    <p:sldId id="338" r:id="rId21"/>
    <p:sldId id="294" r:id="rId22"/>
    <p:sldId id="293" r:id="rId23"/>
    <p:sldId id="315" r:id="rId24"/>
    <p:sldId id="313" r:id="rId25"/>
    <p:sldId id="296" r:id="rId26"/>
    <p:sldId id="331" r:id="rId27"/>
    <p:sldId id="332" r:id="rId28"/>
    <p:sldId id="321" r:id="rId29"/>
    <p:sldId id="272" r:id="rId30"/>
  </p:sldIdLst>
  <p:sldSz cx="10972800" cy="8229600" type="B4JIS"/>
  <p:notesSz cx="6858000" cy="9144000"/>
  <p:embeddedFontLst>
    <p:embeddedFont>
      <p:font typeface="Wingdings 2" pitchFamily="18" charset="2"/>
      <p:regular r:id="rId33"/>
    </p:embeddedFont>
  </p:embeddedFont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Hagemeyer" initials="RH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4DAB2"/>
    <a:srgbClr val="D0B875"/>
    <a:srgbClr val="E8D08D"/>
    <a:srgbClr val="FF505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21" autoAdjust="0"/>
    <p:restoredTop sz="91000" autoAdjust="0"/>
  </p:normalViewPr>
  <p:slideViewPr>
    <p:cSldViewPr snapToGrid="0" showGuides="1">
      <p:cViewPr varScale="1">
        <p:scale>
          <a:sx n="46" d="100"/>
          <a:sy n="46" d="100"/>
        </p:scale>
        <p:origin x="-437" y="-77"/>
      </p:cViewPr>
      <p:guideLst>
        <p:guide orient="horz" pos="2592"/>
        <p:guide orient="horz" pos="175"/>
        <p:guide orient="horz" pos="5009"/>
        <p:guide orient="horz" pos="1066"/>
        <p:guide orient="horz" pos="1440"/>
        <p:guide orient="horz" pos="1784"/>
        <p:guide pos="3456"/>
        <p:guide pos="288"/>
        <p:guide pos="6624"/>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7" d="100"/>
          <a:sy n="77" d="100"/>
        </p:scale>
        <p:origin x="-2094" y="-102"/>
      </p:cViewPr>
      <p:guideLst>
        <p:guide orient="horz" pos="2880"/>
        <p:guide pos="2160"/>
        <p:guide pos="389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9FC95C-4423-481A-9CF2-ED091B3A6CC4}" type="datetimeFigureOut">
              <a:rPr lang="en-US" smtClean="0"/>
              <a:pPr/>
              <a:t>5/29/2007</a:t>
            </a:fld>
            <a:endParaRPr lang="en-US"/>
          </a:p>
        </p:txBody>
      </p:sp>
      <p:sp>
        <p:nvSpPr>
          <p:cNvPr id="4" name="Footer Placeholder 3"/>
          <p:cNvSpPr>
            <a:spLocks noGrp="1"/>
          </p:cNvSpPr>
          <p:nvPr>
            <p:ph type="ftr" sz="quarter" idx="2"/>
          </p:nvPr>
        </p:nvSpPr>
        <p:spPr>
          <a:xfrm>
            <a:off x="0" y="8685213"/>
            <a:ext cx="6184900" cy="457200"/>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84899" y="8685213"/>
            <a:ext cx="671513" cy="457200"/>
          </a:xfrm>
          <a:prstGeom prst="rect">
            <a:avLst/>
          </a:prstGeom>
        </p:spPr>
        <p:txBody>
          <a:bodyPr vert="horz" lIns="91440" tIns="45720" rIns="91440" bIns="45720" rtlCol="0" anchor="b"/>
          <a:lstStyle>
            <a:lvl1pPr algn="r">
              <a:defRPr sz="1200"/>
            </a:lvl1pPr>
          </a:lstStyle>
          <a:p>
            <a:fld id="{4FD58B90-03D8-4205-B268-5AD318D68C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84900" cy="457200"/>
          </a:xfrm>
          <a:prstGeom prst="rect">
            <a:avLst/>
          </a:prstGeom>
        </p:spPr>
        <p:txBody>
          <a:bodyPr vert="horz" lIns="91440" tIns="45720" rIns="91440" bIns="45720"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84899" y="8685213"/>
            <a:ext cx="671513"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12:57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37B04C9-3716-4DFD-863A-DAA6F08C5355}"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1B87162-4646-4798-9949-EF7FE34EBADA}" type="slidenum">
              <a:rPr lang="en-US"/>
              <a:pPr/>
              <a:t>3</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914400" y="4343400"/>
            <a:ext cx="5029200" cy="4114800"/>
          </a:xfrm>
        </p:spPr>
        <p:txBody>
          <a:bodyPr/>
          <a:lstStyle/>
          <a:p>
            <a:endParaRPr lang="en-US" sz="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12:57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4"/>
          <p:cNvSpPr>
            <a:spLocks noGrp="1" noChangeArrowheads="1"/>
          </p:cNvSpPr>
          <p:nvPr>
            <p:ph type="sldNum" sz="quarter" idx="5"/>
          </p:nvPr>
        </p:nvSpPr>
        <p:spPr>
          <a:noFill/>
          <a:ln>
            <a:headEnd/>
            <a:tailEnd/>
          </a:ln>
        </p:spPr>
        <p:txBody>
          <a:bodyPr/>
          <a:lstStyle/>
          <a:p>
            <a:fld id="{8A27E82C-86C8-498C-B686-7057CF8D29FA}" type="slidenum">
              <a:rPr lang="en-US"/>
              <a:pPr/>
              <a:t>5</a:t>
            </a:fld>
            <a:endParaRPr lang="en-US"/>
          </a:p>
        </p:txBody>
      </p:sp>
      <p:sp>
        <p:nvSpPr>
          <p:cNvPr id="12291" name="Rectangle 1624065"/>
          <p:cNvSpPr>
            <a:spLocks noGrp="1" noRot="1" noChangeAspect="1" noChangeArrowheads="1" noTextEdit="1"/>
          </p:cNvSpPr>
          <p:nvPr>
            <p:ph type="sldImg"/>
          </p:nvPr>
        </p:nvSpPr>
        <p:spPr>
          <a:noFill/>
          <a:ln cap="flat">
            <a:headEnd type="none" w="med" len="med"/>
            <a:tailEnd type="none" w="med" len="med"/>
          </a:ln>
        </p:spPr>
      </p:sp>
      <p:sp>
        <p:nvSpPr>
          <p:cNvPr id="12292" name="Rectangle 1624066"/>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69" r:id="rId11"/>
    <p:sldLayoutId id="2147483670"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mcxpartner"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hyperlink" Target="http://www.playsforsure.com/" TargetMode="External"/><Relationship Id="rId4" Type="http://schemas.openxmlformats.org/officeDocument/2006/relationships/hyperlink" Target="http://www.dlna.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6.bin"/><Relationship Id="rId18" Type="http://schemas.openxmlformats.org/officeDocument/2006/relationships/image" Target="../media/image36.png"/><Relationship Id="rId3" Type="http://schemas.openxmlformats.org/officeDocument/2006/relationships/notesSlide" Target="../notesSlides/notesSlide4.xml"/><Relationship Id="rId21"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oleObject" Target="../embeddings/oleObject5.bin"/><Relationship Id="rId17" Type="http://schemas.openxmlformats.org/officeDocument/2006/relationships/image" Target="../media/image35.png"/><Relationship Id="rId2" Type="http://schemas.openxmlformats.org/officeDocument/2006/relationships/slideLayout" Target="../slideLayouts/slideLayout5.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oleObject" Target="../embeddings/oleObject4.bin"/><Relationship Id="rId5" Type="http://schemas.openxmlformats.org/officeDocument/2006/relationships/image" Target="../media/image31.png"/><Relationship Id="rId15" Type="http://schemas.openxmlformats.org/officeDocument/2006/relationships/oleObject" Target="../embeddings/oleObject8.bin"/><Relationship Id="rId10" Type="http://schemas.openxmlformats.org/officeDocument/2006/relationships/oleObject" Target="../embeddings/oleObject3.bin"/><Relationship Id="rId19"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oleObject" Target="../embeddings/oleObject2.bin"/><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Media Center Extender Device Design</a:t>
            </a:r>
            <a:endParaRPr lang="en-US" dirty="0"/>
          </a:p>
        </p:txBody>
      </p:sp>
      <p:sp>
        <p:nvSpPr>
          <p:cNvPr id="3" name="Subtitle 2"/>
          <p:cNvSpPr>
            <a:spLocks noGrp="1"/>
          </p:cNvSpPr>
          <p:nvPr>
            <p:ph type="subTitle" idx="1"/>
          </p:nvPr>
        </p:nvSpPr>
        <p:spPr/>
        <p:txBody>
          <a:bodyPr/>
          <a:lstStyle/>
          <a:p>
            <a:r>
              <a:rPr lang="en-US" smtClean="0"/>
              <a:t>Jonathan Aroner</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291272" cy="1855893"/>
          </a:xfrm>
        </p:spPr>
        <p:txBody>
          <a:bodyPr/>
          <a:lstStyle/>
          <a:p>
            <a:r>
              <a:rPr lang="en-US" sz="5400" dirty="0" smtClean="0"/>
              <a:t>Retail</a:t>
            </a:r>
            <a:br>
              <a:rPr lang="en-US" sz="5400" dirty="0" smtClean="0"/>
            </a:br>
            <a:r>
              <a:rPr lang="en-US" sz="4000" dirty="0" smtClean="0">
                <a:solidFill>
                  <a:schemeClr val="accent1"/>
                </a:solidFill>
              </a:rPr>
              <a:t>A key opportunity to engage with your customers</a:t>
            </a:r>
            <a:endParaRPr lang="en-US" sz="5400" dirty="0">
              <a:solidFill>
                <a:schemeClr val="accent1"/>
              </a:solidFill>
            </a:endParaRPr>
          </a:p>
        </p:txBody>
      </p:sp>
      <p:sp>
        <p:nvSpPr>
          <p:cNvPr id="3" name="Content Placeholder 2"/>
          <p:cNvSpPr>
            <a:spLocks noGrp="1"/>
          </p:cNvSpPr>
          <p:nvPr>
            <p:ph type="body" idx="1"/>
          </p:nvPr>
        </p:nvSpPr>
        <p:spPr>
          <a:xfrm>
            <a:off x="457200" y="2286000"/>
            <a:ext cx="10056494" cy="5355312"/>
          </a:xfrm>
        </p:spPr>
        <p:txBody>
          <a:bodyPr/>
          <a:lstStyle/>
          <a:p>
            <a:pPr marL="395288" indent="-395288">
              <a:spcBef>
                <a:spcPts val="1170"/>
              </a:spcBef>
            </a:pPr>
            <a:r>
              <a:rPr lang="en-US" sz="3200" dirty="0" smtClean="0"/>
              <a:t>Typical sequence of events*</a:t>
            </a:r>
          </a:p>
          <a:p>
            <a:pPr marL="803275" lvl="1" indent="-339725">
              <a:spcBef>
                <a:spcPts val="1000"/>
              </a:spcBef>
              <a:buSzPct val="100000"/>
              <a:buFont typeface="+mj-lt"/>
              <a:buAutoNum type="arabicPeriod"/>
            </a:pPr>
            <a:r>
              <a:rPr lang="en-US" sz="2800" b="1" dirty="0" smtClean="0">
                <a:solidFill>
                  <a:schemeClr val="accent1"/>
                </a:solidFill>
              </a:rPr>
              <a:t>“I want it!”</a:t>
            </a:r>
            <a:r>
              <a:rPr lang="en-US" sz="2800" b="1" dirty="0" smtClean="0"/>
              <a:t>	</a:t>
            </a:r>
          </a:p>
          <a:p>
            <a:pPr marL="803275" lvl="1" indent="-339725">
              <a:spcBef>
                <a:spcPts val="1000"/>
              </a:spcBef>
              <a:buSzPct val="100000"/>
              <a:buFont typeface="+mj-lt"/>
              <a:buAutoNum type="arabicPeriod"/>
            </a:pPr>
            <a:r>
              <a:rPr lang="en-US" sz="2800" b="1" dirty="0" smtClean="0"/>
              <a:t>“What does it do?”	</a:t>
            </a:r>
          </a:p>
          <a:p>
            <a:pPr marL="803275" lvl="1" indent="-339725">
              <a:spcBef>
                <a:spcPts val="1000"/>
              </a:spcBef>
              <a:buSzPct val="100000"/>
              <a:buFont typeface="+mj-lt"/>
              <a:buAutoNum type="arabicPeriod"/>
            </a:pPr>
            <a:r>
              <a:rPr lang="en-US" sz="2800" b="1" dirty="0" smtClean="0"/>
              <a:t>“How much does it cost?”</a:t>
            </a:r>
          </a:p>
          <a:p>
            <a:pPr marL="395288" indent="-395288">
              <a:spcBef>
                <a:spcPts val="1170"/>
              </a:spcBef>
            </a:pPr>
            <a:r>
              <a:rPr lang="en-US" sz="3200" dirty="0" smtClean="0"/>
              <a:t>Why do we gravitate toward some products and simply dismiss others?</a:t>
            </a:r>
          </a:p>
          <a:p>
            <a:pPr lvl="1">
              <a:spcBef>
                <a:spcPts val="1000"/>
              </a:spcBef>
            </a:pPr>
            <a:r>
              <a:rPr lang="en-US" sz="2800" dirty="0" smtClean="0"/>
              <a:t>Visceral reactions and the “I want it!” effect</a:t>
            </a:r>
          </a:p>
          <a:p>
            <a:pPr lvl="1">
              <a:spcBef>
                <a:spcPts val="1000"/>
              </a:spcBef>
            </a:pPr>
            <a:r>
              <a:rPr lang="en-US" sz="2800" dirty="0" smtClean="0"/>
              <a:t>Within a product category, how the product looks</a:t>
            </a:r>
            <a:br>
              <a:rPr lang="en-US" sz="2800" dirty="0" smtClean="0"/>
            </a:br>
            <a:r>
              <a:rPr lang="en-US" sz="2800" dirty="0" smtClean="0"/>
              <a:t>is a key differentiator</a:t>
            </a:r>
          </a:p>
          <a:p>
            <a:pPr lvl="1">
              <a:spcBef>
                <a:spcPts val="1000"/>
              </a:spcBef>
            </a:pPr>
            <a:r>
              <a:rPr lang="en-US" sz="2800" dirty="0" smtClean="0"/>
              <a:t>New product categories need new designs that </a:t>
            </a:r>
            <a:br>
              <a:rPr lang="en-US" sz="2800" dirty="0" smtClean="0"/>
            </a:br>
            <a:r>
              <a:rPr lang="en-US" sz="2800" dirty="0" smtClean="0"/>
              <a:t>speak to their purpose</a:t>
            </a:r>
          </a:p>
        </p:txBody>
      </p:sp>
      <p:sp>
        <p:nvSpPr>
          <p:cNvPr id="4" name="TextBox 3"/>
          <p:cNvSpPr txBox="1"/>
          <p:nvPr/>
        </p:nvSpPr>
        <p:spPr>
          <a:xfrm>
            <a:off x="457200" y="7619389"/>
            <a:ext cx="7589520" cy="332399"/>
          </a:xfrm>
          <a:prstGeom prst="rect">
            <a:avLst/>
          </a:prstGeom>
          <a:noFill/>
        </p:spPr>
        <p:txBody>
          <a:bodyPr wrap="square" lIns="109728" tIns="54864" rIns="109728" bIns="54864" rtlCol="0">
            <a:spAutoFit/>
          </a:bodyPr>
          <a:lstStyle/>
          <a:p>
            <a:r>
              <a:rPr lang="en-US" sz="1400" dirty="0" smtClean="0">
                <a:effectLst>
                  <a:outerShdw blurRad="38100" dist="38100" dir="2700000" algn="tl">
                    <a:srgbClr val="000000">
                      <a:alpha val="43137"/>
                    </a:srgbClr>
                  </a:outerShdw>
                </a:effectLst>
                <a:latin typeface="Segoe" pitchFamily="34" charset="0"/>
              </a:rPr>
              <a:t>*Donald Norman, </a:t>
            </a:r>
            <a:r>
              <a:rPr lang="en-US" sz="1400" i="1" dirty="0" smtClean="0">
                <a:effectLst>
                  <a:outerShdw blurRad="38100" dist="38100" dir="2700000" algn="tl">
                    <a:srgbClr val="000000">
                      <a:alpha val="43137"/>
                    </a:srgbClr>
                  </a:outerShdw>
                </a:effectLst>
                <a:latin typeface="Segoe" pitchFamily="34" charset="0"/>
              </a:rPr>
              <a:t>Emotional Design</a:t>
            </a:r>
            <a:r>
              <a:rPr lang="en-US" sz="1400" dirty="0" smtClean="0">
                <a:effectLst>
                  <a:outerShdw blurRad="38100" dist="38100" dir="2700000" algn="tl">
                    <a:srgbClr val="000000">
                      <a:alpha val="43137"/>
                    </a:srgbClr>
                  </a:outerShdw>
                </a:effectLst>
                <a:latin typeface="Segoe" pitchFamily="34" charset="0"/>
              </a:rPr>
              <a:t> 2004</a:t>
            </a:r>
            <a:endParaRPr lang="en-US" sz="1400" i="1" dirty="0" smtClean="0">
              <a:effectLst>
                <a:outerShdw blurRad="38100" dist="38100" dir="2700000" algn="tl">
                  <a:srgbClr val="000000">
                    <a:alpha val="43137"/>
                  </a:srgbClr>
                </a:outerShdw>
              </a:effectLst>
              <a:latin typeface="Segoe" pitchFamily="34" charset="0"/>
            </a:endParaRPr>
          </a:p>
        </p:txBody>
      </p:sp>
      <p:cxnSp>
        <p:nvCxnSpPr>
          <p:cNvPr id="6" name="Straight Connector 5"/>
          <p:cNvCxnSpPr/>
          <p:nvPr/>
        </p:nvCxnSpPr>
        <p:spPr bwMode="auto">
          <a:xfrm flipV="1">
            <a:off x="457200" y="3523129"/>
            <a:ext cx="5029200" cy="13447"/>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bwMode="auto">
          <a:xfrm flipV="1">
            <a:off x="457200" y="4061012"/>
            <a:ext cx="5029200" cy="13447"/>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40394"/>
          </a:xfrm>
        </p:spPr>
        <p:txBody>
          <a:bodyPr/>
          <a:lstStyle/>
          <a:p>
            <a:r>
              <a:rPr lang="en-US" dirty="0" smtClean="0"/>
              <a:t>Retail</a:t>
            </a:r>
            <a:br>
              <a:rPr lang="en-US" dirty="0" smtClean="0"/>
            </a:br>
            <a:r>
              <a:rPr lang="en-US" sz="4400" dirty="0" smtClean="0">
                <a:solidFill>
                  <a:schemeClr val="accent1"/>
                </a:solidFill>
              </a:rPr>
              <a:t>Drive customers to your product </a:t>
            </a:r>
            <a:endParaRPr lang="en-US" dirty="0">
              <a:solidFill>
                <a:schemeClr val="accent1"/>
              </a:solidFill>
            </a:endParaRPr>
          </a:p>
        </p:txBody>
      </p:sp>
      <p:sp>
        <p:nvSpPr>
          <p:cNvPr id="9229" name="Rectangle 13"/>
          <p:cNvSpPr>
            <a:spLocks noGrp="1" noChangeArrowheads="1"/>
          </p:cNvSpPr>
          <p:nvPr>
            <p:ph type="body" idx="1"/>
          </p:nvPr>
        </p:nvSpPr>
        <p:spPr>
          <a:xfrm>
            <a:off x="459106" y="2286000"/>
            <a:ext cx="10056494" cy="3794372"/>
          </a:xfrm>
        </p:spPr>
        <p:txBody>
          <a:bodyPr/>
          <a:lstStyle/>
          <a:p>
            <a:r>
              <a:rPr lang="en-US" dirty="0" smtClean="0"/>
              <a:t>Designing a device for the family room means thinking about color, size, and noise</a:t>
            </a:r>
          </a:p>
          <a:p>
            <a:r>
              <a:rPr lang="en-US" dirty="0" smtClean="0"/>
              <a:t>The evolution of TV design has </a:t>
            </a:r>
            <a:r>
              <a:rPr lang="en-US" dirty="0" err="1" smtClean="0"/>
              <a:t>learnings</a:t>
            </a:r>
            <a:r>
              <a:rPr lang="en-US" dirty="0" smtClean="0"/>
              <a:t> for Digital Media Adapters (DMAs)</a:t>
            </a:r>
          </a:p>
          <a:p>
            <a:pPr lvl="1"/>
            <a:r>
              <a:rPr lang="en-US" dirty="0" smtClean="0"/>
              <a:t>TV Design:  From disguised furniture to art</a:t>
            </a:r>
          </a:p>
          <a:p>
            <a:r>
              <a:rPr lang="en-US" dirty="0" smtClean="0"/>
              <a:t>DMAs trend:  Smaller and less intrusive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C:\Program Files\Microsoft Resource DVD Artwork\DVD_ART\Artwork_Imagery\Shapes and Graphics\Newspaper headline quotes\headline quote white thin.png"/>
          <p:cNvPicPr>
            <a:picLocks noChangeAspect="1" noChangeArrowheads="1"/>
          </p:cNvPicPr>
          <p:nvPr/>
        </p:nvPicPr>
        <p:blipFill>
          <a:blip r:embed="rId3"/>
          <a:srcRect l="24268" r="41765"/>
          <a:stretch>
            <a:fillRect/>
          </a:stretch>
        </p:blipFill>
        <p:spPr bwMode="auto">
          <a:xfrm>
            <a:off x="0" y="277813"/>
            <a:ext cx="10972800" cy="6835635"/>
          </a:xfrm>
          <a:prstGeom prst="rect">
            <a:avLst/>
          </a:prstGeom>
          <a:noFill/>
        </p:spPr>
      </p:pic>
      <p:sp>
        <p:nvSpPr>
          <p:cNvPr id="6" name="Title 5"/>
          <p:cNvSpPr>
            <a:spLocks noGrp="1"/>
          </p:cNvSpPr>
          <p:nvPr>
            <p:ph type="title"/>
          </p:nvPr>
        </p:nvSpPr>
        <p:spPr/>
        <p:txBody>
          <a:bodyPr/>
          <a:lstStyle/>
          <a:p>
            <a:endParaRPr lang="en-US"/>
          </a:p>
        </p:txBody>
      </p:sp>
      <p:sp>
        <p:nvSpPr>
          <p:cNvPr id="3" name="Content Placeholder 2"/>
          <p:cNvSpPr>
            <a:spLocks noGrp="1"/>
          </p:cNvSpPr>
          <p:nvPr>
            <p:ph type="body" idx="1"/>
          </p:nvPr>
        </p:nvSpPr>
        <p:spPr>
          <a:xfrm>
            <a:off x="459106" y="1941458"/>
            <a:ext cx="10056494" cy="3171125"/>
          </a:xfrm>
        </p:spPr>
        <p:txBody>
          <a:bodyPr/>
          <a:lstStyle/>
          <a:p>
            <a:pPr marL="0" indent="0">
              <a:buNone/>
            </a:pPr>
            <a:r>
              <a:rPr lang="en-US" sz="5400" dirty="0" smtClean="0">
                <a:solidFill>
                  <a:schemeClr val="bg2"/>
                </a:solidFill>
              </a:rPr>
              <a:t>“The details are not the details. They make the design.”</a:t>
            </a:r>
          </a:p>
          <a:p>
            <a:pPr marL="0" indent="0" algn="r">
              <a:buNone/>
            </a:pPr>
            <a:r>
              <a:rPr lang="en-US" sz="3600" dirty="0" smtClean="0">
                <a:solidFill>
                  <a:schemeClr val="bg2"/>
                </a:solidFill>
              </a:rPr>
              <a:t> –Charles Eames</a:t>
            </a:r>
            <a:br>
              <a:rPr lang="en-US" sz="3600" dirty="0" smtClean="0">
                <a:solidFill>
                  <a:schemeClr val="bg2"/>
                </a:solidFill>
              </a:rPr>
            </a:br>
            <a:r>
              <a:rPr lang="en-US" sz="3200" dirty="0" smtClean="0">
                <a:solidFill>
                  <a:schemeClr val="bg2"/>
                </a:solidFill>
              </a:rPr>
              <a:t>Influential 20th Century</a:t>
            </a:r>
            <a:br>
              <a:rPr lang="en-US" sz="3200" dirty="0" smtClean="0">
                <a:solidFill>
                  <a:schemeClr val="bg2"/>
                </a:solidFill>
              </a:rPr>
            </a:br>
            <a:r>
              <a:rPr lang="en-US" sz="3200" dirty="0" smtClean="0">
                <a:solidFill>
                  <a:schemeClr val="bg2"/>
                </a:solidFill>
              </a:rPr>
              <a:t>American designer </a:t>
            </a:r>
            <a:endParaRPr 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Details “Close The Deal”</a:t>
            </a:r>
            <a:endParaRPr lang="en-US" dirty="0"/>
          </a:p>
        </p:txBody>
      </p:sp>
      <p:sp>
        <p:nvSpPr>
          <p:cNvPr id="9229" name="Rectangle 13"/>
          <p:cNvSpPr>
            <a:spLocks noGrp="1" noChangeArrowheads="1"/>
          </p:cNvSpPr>
          <p:nvPr>
            <p:ph type="body" idx="1"/>
          </p:nvPr>
        </p:nvSpPr>
        <p:spPr/>
        <p:txBody>
          <a:bodyPr/>
          <a:lstStyle/>
          <a:p>
            <a:r>
              <a:rPr lang="en-US" smtClean="0"/>
              <a:t>Materials should be high quality and represented truthfully</a:t>
            </a:r>
          </a:p>
          <a:p>
            <a:r>
              <a:rPr lang="en-US" smtClean="0"/>
              <a:t>LEDs should be used conservatively</a:t>
            </a:r>
          </a:p>
          <a:p>
            <a:r>
              <a:rPr lang="en-US" smtClean="0"/>
              <a:t>Antennae should, if possible, be internal</a:t>
            </a:r>
          </a:p>
          <a:p>
            <a:r>
              <a:rPr lang="en-US" smtClean="0"/>
              <a:t>Warning labels and specifications should be printed on the bottom of the device</a:t>
            </a:r>
          </a:p>
          <a:p>
            <a:r>
              <a:rPr lang="en-US" smtClean="0"/>
              <a:t>Ports should be cleanly lined up, clearly labeled, and kept to the back of the device</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Unpacking Is An Experience</a:t>
            </a:r>
            <a:endParaRPr lang="en-US" dirty="0"/>
          </a:p>
        </p:txBody>
      </p:sp>
      <p:sp>
        <p:nvSpPr>
          <p:cNvPr id="9229" name="Rectangle 13"/>
          <p:cNvSpPr>
            <a:spLocks noGrp="1" noChangeArrowheads="1"/>
          </p:cNvSpPr>
          <p:nvPr>
            <p:ph type="body" idx="1"/>
          </p:nvPr>
        </p:nvSpPr>
        <p:spPr/>
        <p:txBody>
          <a:bodyPr/>
          <a:lstStyle/>
          <a:p>
            <a:r>
              <a:rPr lang="en-US" smtClean="0"/>
              <a:t>This is the first opportunity for a customer to really interact with your product</a:t>
            </a:r>
          </a:p>
          <a:p>
            <a:r>
              <a:rPr lang="en-US" smtClean="0"/>
              <a:t>Critical pieces need visibility</a:t>
            </a:r>
          </a:p>
          <a:p>
            <a:r>
              <a:rPr lang="en-US" smtClean="0"/>
              <a:t>Well illustrated quick start guides help users get setup quickly without a manual</a:t>
            </a:r>
          </a:p>
          <a:p>
            <a:r>
              <a:rPr lang="en-US" smtClean="0"/>
              <a:t>Manuals</a:t>
            </a:r>
          </a:p>
          <a:p>
            <a:pPr lvl="1"/>
            <a:r>
              <a:rPr lang="en-US" smtClean="0"/>
              <a:t>Where to begin setup needs to be obvious</a:t>
            </a:r>
          </a:p>
          <a:p>
            <a:pPr lvl="1"/>
            <a:r>
              <a:rPr lang="en-US" smtClean="0"/>
              <a:t>Accurate product setup illustrations are key</a:t>
            </a:r>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855893"/>
          </a:xfrm>
        </p:spPr>
        <p:txBody>
          <a:bodyPr/>
          <a:lstStyle/>
          <a:p>
            <a:r>
              <a:rPr lang="en-US" sz="5400" dirty="0" smtClean="0"/>
              <a:t>Setup</a:t>
            </a:r>
            <a:br>
              <a:rPr lang="en-US" sz="5400" dirty="0" smtClean="0"/>
            </a:br>
            <a:r>
              <a:rPr lang="en-US" sz="4000" dirty="0" smtClean="0">
                <a:solidFill>
                  <a:schemeClr val="accent1"/>
                </a:solidFill>
              </a:rPr>
              <a:t>Your customer’s first interaction with the </a:t>
            </a:r>
            <a:br>
              <a:rPr lang="en-US" sz="4000" dirty="0" smtClean="0">
                <a:solidFill>
                  <a:schemeClr val="accent1"/>
                </a:solidFill>
              </a:rPr>
            </a:br>
            <a:r>
              <a:rPr lang="en-US" sz="4000" dirty="0" smtClean="0">
                <a:solidFill>
                  <a:schemeClr val="accent1"/>
                </a:solidFill>
              </a:rPr>
              <a:t>User </a:t>
            </a:r>
            <a:r>
              <a:rPr sz="4000" smtClean="0">
                <a:solidFill>
                  <a:schemeClr val="accent1"/>
                </a:solidFill>
              </a:rPr>
              <a:t>I</a:t>
            </a:r>
            <a:r>
              <a:rPr lang="en-US" sz="4000" dirty="0" err="1" smtClean="0">
                <a:solidFill>
                  <a:schemeClr val="accent1"/>
                </a:solidFill>
              </a:rPr>
              <a:t>nterface</a:t>
            </a:r>
            <a:r>
              <a:rPr lang="en-US" sz="4000" dirty="0" smtClean="0">
                <a:solidFill>
                  <a:schemeClr val="accent1"/>
                </a:solidFill>
              </a:rPr>
              <a:t> (UI)</a:t>
            </a:r>
            <a:endParaRPr lang="en-US" sz="5400" dirty="0">
              <a:solidFill>
                <a:schemeClr val="accent1"/>
              </a:solidFill>
            </a:endParaRPr>
          </a:p>
        </p:txBody>
      </p:sp>
      <p:sp>
        <p:nvSpPr>
          <p:cNvPr id="3" name="Content Placeholder 2"/>
          <p:cNvSpPr>
            <a:spLocks noGrp="1"/>
          </p:cNvSpPr>
          <p:nvPr>
            <p:ph type="body" idx="1"/>
          </p:nvPr>
        </p:nvSpPr>
        <p:spPr>
          <a:xfrm>
            <a:off x="457200" y="2286000"/>
            <a:ext cx="10056494" cy="5388655"/>
          </a:xfrm>
        </p:spPr>
        <p:txBody>
          <a:bodyPr/>
          <a:lstStyle/>
          <a:p>
            <a:r>
              <a:rPr lang="en-US" dirty="0" smtClean="0"/>
              <a:t>Unfortunately, setup is also a primary driver of product support calls</a:t>
            </a:r>
          </a:p>
          <a:p>
            <a:r>
              <a:rPr lang="en-US" dirty="0" smtClean="0"/>
              <a:t>A good setup experience has</a:t>
            </a:r>
            <a:br>
              <a:rPr lang="en-US" dirty="0" smtClean="0"/>
            </a:br>
            <a:r>
              <a:rPr lang="en-US" dirty="0" smtClean="0"/>
              <a:t>key characteristics</a:t>
            </a:r>
          </a:p>
          <a:p>
            <a:pPr lvl="1"/>
            <a:r>
              <a:rPr lang="en-US" dirty="0" smtClean="0"/>
              <a:t>Contains as few steps as possible</a:t>
            </a:r>
          </a:p>
          <a:p>
            <a:pPr lvl="1"/>
            <a:r>
              <a:rPr lang="en-US" dirty="0" smtClean="0"/>
              <a:t>Advanced features and options not included in the main setup flow</a:t>
            </a:r>
          </a:p>
          <a:p>
            <a:pPr lvl="1"/>
            <a:r>
              <a:rPr lang="en-US" dirty="0" smtClean="0"/>
              <a:t>Provides insight into the process and </a:t>
            </a:r>
            <a:br>
              <a:rPr lang="en-US" dirty="0" smtClean="0"/>
            </a:br>
            <a:r>
              <a:rPr lang="en-US" dirty="0" smtClean="0"/>
              <a:t>its progress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40394"/>
          </a:xfrm>
        </p:spPr>
        <p:txBody>
          <a:bodyPr/>
          <a:lstStyle/>
          <a:p>
            <a:r>
              <a:rPr lang="en-US" dirty="0" smtClean="0"/>
              <a:t>Wireless Setup</a:t>
            </a:r>
            <a:br>
              <a:rPr lang="en-US" dirty="0" smtClean="0"/>
            </a:br>
            <a:r>
              <a:rPr lang="en-US" sz="4400" dirty="0" smtClean="0">
                <a:solidFill>
                  <a:schemeClr val="accent1"/>
                </a:solidFill>
              </a:rPr>
              <a:t>A major driver of support calls</a:t>
            </a:r>
            <a:endParaRPr lang="en-US" dirty="0">
              <a:solidFill>
                <a:schemeClr val="accent1"/>
              </a:solidFill>
            </a:endParaRPr>
          </a:p>
        </p:txBody>
      </p:sp>
      <p:sp>
        <p:nvSpPr>
          <p:cNvPr id="9229" name="Rectangle 13"/>
          <p:cNvSpPr>
            <a:spLocks noGrp="1" noChangeArrowheads="1"/>
          </p:cNvSpPr>
          <p:nvPr>
            <p:ph type="body" idx="1"/>
          </p:nvPr>
        </p:nvSpPr>
        <p:spPr>
          <a:xfrm>
            <a:off x="457200" y="2286000"/>
            <a:ext cx="10056494" cy="4723344"/>
          </a:xfrm>
        </p:spPr>
        <p:txBody>
          <a:bodyPr/>
          <a:lstStyle/>
          <a:p>
            <a:pPr>
              <a:spcBef>
                <a:spcPts val="1330"/>
              </a:spcBef>
            </a:pPr>
            <a:r>
              <a:rPr lang="en-US" sz="3600" dirty="0" smtClean="0"/>
              <a:t>Wireless is the preferred connection for 4 out </a:t>
            </a:r>
            <a:br>
              <a:rPr lang="en-US" sz="3600" dirty="0" smtClean="0"/>
            </a:br>
            <a:r>
              <a:rPr lang="en-US" sz="3600" dirty="0" smtClean="0"/>
              <a:t>of 5 users*</a:t>
            </a:r>
          </a:p>
          <a:p>
            <a:pPr>
              <a:spcBef>
                <a:spcPts val="1330"/>
              </a:spcBef>
            </a:pPr>
            <a:r>
              <a:rPr lang="en-US" sz="3600" dirty="0" smtClean="0"/>
              <a:t>Users expect device wireless setup to be simple and consistent with other wireless setups</a:t>
            </a:r>
          </a:p>
          <a:p>
            <a:pPr lvl="1">
              <a:spcBef>
                <a:spcPts val="1170"/>
              </a:spcBef>
            </a:pPr>
            <a:r>
              <a:rPr lang="en-US" sz="3200" dirty="0" smtClean="0"/>
              <a:t>New technologies like Windows Rally make the process easier, but consumers may not have them in place yet</a:t>
            </a:r>
          </a:p>
          <a:p>
            <a:pPr lvl="1">
              <a:spcBef>
                <a:spcPts val="1170"/>
              </a:spcBef>
            </a:pPr>
            <a:r>
              <a:rPr lang="en-US" sz="3200" dirty="0" smtClean="0"/>
              <a:t>Any advanced options should be segregated from the main setup flow</a:t>
            </a:r>
          </a:p>
        </p:txBody>
      </p:sp>
      <p:sp>
        <p:nvSpPr>
          <p:cNvPr id="4" name="TextBox 3"/>
          <p:cNvSpPr txBox="1"/>
          <p:nvPr/>
        </p:nvSpPr>
        <p:spPr>
          <a:xfrm>
            <a:off x="457200" y="7619389"/>
            <a:ext cx="6492240" cy="332399"/>
          </a:xfrm>
          <a:prstGeom prst="rect">
            <a:avLst/>
          </a:prstGeom>
          <a:noFill/>
        </p:spPr>
        <p:txBody>
          <a:bodyPr wrap="square" lIns="109728" tIns="54864" rIns="109728" bIns="54864" rtlCol="0">
            <a:spAutoFit/>
          </a:bodyPr>
          <a:lstStyle/>
          <a:p>
            <a:r>
              <a:rPr lang="en-US" sz="1400" dirty="0" smtClean="0">
                <a:effectLst>
                  <a:outerShdw blurRad="38100" dist="38100" dir="2700000" algn="tl">
                    <a:srgbClr val="000000">
                      <a:alpha val="43137"/>
                    </a:srgbClr>
                  </a:outerShdw>
                </a:effectLst>
                <a:latin typeface="Segoe" pitchFamily="34" charset="0"/>
              </a:rPr>
              <a:t>*Xbox 360 support data</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dirty="0" smtClean="0"/>
              <a:t>Wireless Mockup Concept</a:t>
            </a:r>
            <a:endParaRPr lang="en-US" dirty="0"/>
          </a:p>
        </p:txBody>
      </p:sp>
      <p:pic>
        <p:nvPicPr>
          <p:cNvPr id="5" name="Picture 4" descr="MCXUI2 copy.png"/>
          <p:cNvPicPr>
            <a:picLocks noChangeAspect="1"/>
          </p:cNvPicPr>
          <p:nvPr/>
        </p:nvPicPr>
        <p:blipFill>
          <a:blip r:embed="rId3" cstate="print"/>
          <a:stretch>
            <a:fillRect/>
          </a:stretch>
        </p:blipFill>
        <p:spPr bwMode="auto">
          <a:xfrm>
            <a:off x="50806" y="1828801"/>
            <a:ext cx="10830554" cy="6092185"/>
          </a:xfrm>
          <a:prstGeom prst="rect">
            <a:avLst/>
          </a:prstGeom>
          <a:effectLst>
            <a:outerShdw blurRad="50800" dist="38100" dir="2700000" algn="tl" rotWithShape="0">
              <a:prstClr val="black">
                <a:alpha val="40000"/>
              </a:prstClr>
            </a:outerShdw>
          </a:effectLst>
        </p:spPr>
      </p:pic>
      <p:sp>
        <p:nvSpPr>
          <p:cNvPr id="4" name="Oval 3"/>
          <p:cNvSpPr/>
          <p:nvPr/>
        </p:nvSpPr>
        <p:spPr bwMode="auto">
          <a:xfrm>
            <a:off x="8872150" y="1865871"/>
            <a:ext cx="1952365" cy="827903"/>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6" name="TextBox 5"/>
          <p:cNvSpPr txBox="1"/>
          <p:nvPr/>
        </p:nvSpPr>
        <p:spPr>
          <a:xfrm>
            <a:off x="7009342" y="2008991"/>
            <a:ext cx="1881412" cy="480131"/>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Progress bar</a:t>
            </a:r>
          </a:p>
        </p:txBody>
      </p:sp>
      <p:sp>
        <p:nvSpPr>
          <p:cNvPr id="8" name="Oval 7"/>
          <p:cNvSpPr/>
          <p:nvPr/>
        </p:nvSpPr>
        <p:spPr bwMode="auto">
          <a:xfrm>
            <a:off x="234778" y="1853514"/>
            <a:ext cx="5399903" cy="1255446"/>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981786" y="1371600"/>
            <a:ext cx="3401316"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Clear title, one purpose</a:t>
            </a:r>
          </a:p>
        </p:txBody>
      </p:sp>
      <p:sp>
        <p:nvSpPr>
          <p:cNvPr id="10" name="Oval 9"/>
          <p:cNvSpPr/>
          <p:nvPr/>
        </p:nvSpPr>
        <p:spPr bwMode="auto">
          <a:xfrm>
            <a:off x="210064" y="2834640"/>
            <a:ext cx="7562335" cy="548640"/>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11" name="TextBox 10"/>
          <p:cNvSpPr txBox="1"/>
          <p:nvPr/>
        </p:nvSpPr>
        <p:spPr>
          <a:xfrm>
            <a:off x="6619164" y="2445948"/>
            <a:ext cx="4170757"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Simple and clear Instructions</a:t>
            </a:r>
          </a:p>
        </p:txBody>
      </p:sp>
      <p:sp>
        <p:nvSpPr>
          <p:cNvPr id="12" name="Oval 11"/>
          <p:cNvSpPr/>
          <p:nvPr/>
        </p:nvSpPr>
        <p:spPr bwMode="auto">
          <a:xfrm>
            <a:off x="1554480" y="3931920"/>
            <a:ext cx="7772400" cy="1005840"/>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13" name="TextBox 12"/>
          <p:cNvSpPr txBox="1"/>
          <p:nvPr/>
        </p:nvSpPr>
        <p:spPr>
          <a:xfrm>
            <a:off x="2926080" y="3383280"/>
            <a:ext cx="5239255" cy="480131"/>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Show only the important information</a:t>
            </a:r>
          </a:p>
        </p:txBody>
      </p:sp>
      <p:sp>
        <p:nvSpPr>
          <p:cNvPr id="14" name="Right Arrow 13"/>
          <p:cNvSpPr/>
          <p:nvPr/>
        </p:nvSpPr>
        <p:spPr bwMode="auto">
          <a:xfrm rot="19807873">
            <a:off x="8373253" y="5453421"/>
            <a:ext cx="1778513" cy="316832"/>
          </a:xfrm>
          <a:prstGeom prst="rightArrow">
            <a:avLst/>
          </a:prstGeom>
          <a:gradFill flip="none" rotWithShape="0">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15" name="Right Arrow 14"/>
          <p:cNvSpPr/>
          <p:nvPr/>
        </p:nvSpPr>
        <p:spPr bwMode="auto">
          <a:xfrm rot="13511953">
            <a:off x="6211952" y="5157504"/>
            <a:ext cx="2039941" cy="316832"/>
          </a:xfrm>
          <a:prstGeom prst="rightArrow">
            <a:avLst/>
          </a:prstGeom>
          <a:gradFill flip="none" rotWithShape="0">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16" name="TextBox 15"/>
          <p:cNvSpPr txBox="1"/>
          <p:nvPr/>
        </p:nvSpPr>
        <p:spPr>
          <a:xfrm>
            <a:off x="6314590" y="6103548"/>
            <a:ext cx="3926690"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Sophisticated visual effects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allAtOnce"/>
      <p:bldP spid="8" grpId="0" animBg="1"/>
      <p:bldP spid="9" grpId="0"/>
      <p:bldP spid="10" grpId="0" animBg="1"/>
      <p:bldP spid="11" grpId="0"/>
      <p:bldP spid="12" grpId="0" animBg="1"/>
      <p:bldP spid="13" grpId="0"/>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Everyday Use</a:t>
            </a:r>
            <a:br>
              <a:rPr lang="en-US" dirty="0" smtClean="0"/>
            </a:br>
            <a:r>
              <a:rPr lang="en-US" sz="4400" dirty="0" smtClean="0">
                <a:solidFill>
                  <a:schemeClr val="accent1"/>
                </a:solidFill>
              </a:rPr>
              <a:t>Usability research on discoverability</a:t>
            </a:r>
            <a:endParaRPr lang="en-US" dirty="0">
              <a:solidFill>
                <a:schemeClr val="accent1"/>
              </a:solidFill>
            </a:endParaRPr>
          </a:p>
        </p:txBody>
      </p:sp>
      <p:sp>
        <p:nvSpPr>
          <p:cNvPr id="9229" name="Rectangle 13"/>
          <p:cNvSpPr>
            <a:spLocks noGrp="1" noChangeArrowheads="1"/>
          </p:cNvSpPr>
          <p:nvPr>
            <p:ph type="body" idx="1"/>
          </p:nvPr>
        </p:nvSpPr>
        <p:spPr>
          <a:xfrm>
            <a:off x="457200" y="2286000"/>
            <a:ext cx="4386649" cy="2492990"/>
          </a:xfrm>
        </p:spPr>
        <p:txBody>
          <a:bodyPr/>
          <a:lstStyle/>
          <a:p>
            <a:pPr marL="457200" indent="-457200"/>
            <a:r>
              <a:rPr lang="en-US" sz="3600" dirty="0" smtClean="0"/>
              <a:t>Extender entry </a:t>
            </a:r>
            <a:br>
              <a:rPr lang="en-US" sz="3600" dirty="0" smtClean="0"/>
            </a:br>
            <a:r>
              <a:rPr lang="en-US" sz="3600" dirty="0" smtClean="0"/>
              <a:t>points need to be within experiences such as music, pictures, and video</a:t>
            </a:r>
          </a:p>
        </p:txBody>
      </p:sp>
      <p:pic>
        <p:nvPicPr>
          <p:cNvPr id="5" name="Picture 4" descr="vunguyen_white-image2 copy.jpg"/>
          <p:cNvPicPr>
            <a:picLocks noChangeAspect="1"/>
          </p:cNvPicPr>
          <p:nvPr/>
        </p:nvPicPr>
        <p:blipFill>
          <a:blip r:embed="rId3">
            <a:lum contrast="40000"/>
          </a:blip>
          <a:srcRect l="10750" r="6288"/>
          <a:stretch>
            <a:fillRect/>
          </a:stretch>
        </p:blipFill>
        <p:spPr>
          <a:xfrm>
            <a:off x="4390712" y="2286000"/>
            <a:ext cx="6378421" cy="4389120"/>
          </a:xfrm>
          <a:prstGeom prst="rect">
            <a:avLst/>
          </a:prstGeom>
          <a:ln>
            <a:solidFill>
              <a:schemeClr val="tx1"/>
            </a:solidFill>
          </a:ln>
          <a:effectLst>
            <a:reflection blurRad="6350" stA="52000" endA="300" endPos="35000" dir="5400000" sy="-100000" algn="bl" rotWithShape="0"/>
          </a:effectLst>
          <a:scene3d>
            <a:camera prst="perspectiveHeroicExtremeLeftFacing" fov="3900000">
              <a:rot lat="600000" lon="1200000" rev="21594000"/>
            </a:camera>
            <a:lightRig rig="threePt" dir="t"/>
          </a:scene3d>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sz="5400" dirty="0" smtClean="0"/>
              <a:t>Entry Point Design</a:t>
            </a:r>
            <a:br>
              <a:rPr lang="en-US" sz="5400" dirty="0" smtClean="0"/>
            </a:br>
            <a:r>
              <a:rPr lang="en-US" sz="5400" dirty="0" smtClean="0"/>
              <a:t>Mockup Concept</a:t>
            </a:r>
            <a:endParaRPr lang="en-US" sz="5400" dirty="0"/>
          </a:p>
        </p:txBody>
      </p:sp>
      <p:pic>
        <p:nvPicPr>
          <p:cNvPr id="4" name="Picture 3" descr="MCXUI_Unbranded.png"/>
          <p:cNvPicPr>
            <a:picLocks noChangeAspect="1"/>
          </p:cNvPicPr>
          <p:nvPr/>
        </p:nvPicPr>
        <p:blipFill>
          <a:blip r:embed="rId3" cstate="print"/>
          <a:stretch>
            <a:fillRect/>
          </a:stretch>
        </p:blipFill>
        <p:spPr>
          <a:xfrm>
            <a:off x="91440" y="1885949"/>
            <a:ext cx="10789920" cy="6069331"/>
          </a:xfrm>
          <a:prstGeom prst="rect">
            <a:avLst/>
          </a:prstGeom>
          <a:effectLst>
            <a:outerShdw blurRad="50800" dist="38100" dir="2700000" algn="tl" rotWithShape="0">
              <a:prstClr val="black">
                <a:alpha val="40000"/>
              </a:prstClr>
            </a:outerShdw>
          </a:effectLst>
        </p:spPr>
      </p:pic>
      <p:sp>
        <p:nvSpPr>
          <p:cNvPr id="5" name="Right Arrow 4"/>
          <p:cNvSpPr/>
          <p:nvPr/>
        </p:nvSpPr>
        <p:spPr bwMode="auto">
          <a:xfrm rot="9314732">
            <a:off x="5686443" y="2179838"/>
            <a:ext cx="1481450" cy="212323"/>
          </a:xfrm>
          <a:prstGeom prst="rightArrow">
            <a:avLst/>
          </a:prstGeom>
          <a:gradFill flip="none" rotWithShape="0">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7095048" y="1692275"/>
            <a:ext cx="3420552"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Preview the experience</a:t>
            </a:r>
          </a:p>
        </p:txBody>
      </p:sp>
      <p:sp>
        <p:nvSpPr>
          <p:cNvPr id="8" name="Oval 7"/>
          <p:cNvSpPr/>
          <p:nvPr/>
        </p:nvSpPr>
        <p:spPr bwMode="auto">
          <a:xfrm>
            <a:off x="197708" y="1841157"/>
            <a:ext cx="3225113" cy="5943600"/>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2938437" y="7150220"/>
            <a:ext cx="1625830"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Simple list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Session Agenda</a:t>
            </a:r>
            <a:endParaRPr lang="en-US" dirty="0"/>
          </a:p>
        </p:txBody>
      </p:sp>
      <p:sp>
        <p:nvSpPr>
          <p:cNvPr id="243715" name="Rectangle 3"/>
          <p:cNvSpPr>
            <a:spLocks noGrp="1" noChangeArrowheads="1"/>
          </p:cNvSpPr>
          <p:nvPr>
            <p:ph type="body" idx="1"/>
          </p:nvPr>
        </p:nvSpPr>
        <p:spPr/>
        <p:txBody>
          <a:bodyPr/>
          <a:lstStyle/>
          <a:p>
            <a:r>
              <a:rPr lang="en-US" smtClean="0"/>
              <a:t>The importance of design in building Media Center Extender devices </a:t>
            </a:r>
          </a:p>
          <a:p>
            <a:r>
              <a:rPr lang="en-US" smtClean="0"/>
              <a:t>A day in the life of our customer</a:t>
            </a:r>
          </a:p>
          <a:p>
            <a:r>
              <a:rPr lang="en-US" smtClean="0"/>
              <a:t>Available resources from Microsoft</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MCXUI4Grey copy.png"/>
          <p:cNvPicPr>
            <a:picLocks noChangeAspect="1"/>
          </p:cNvPicPr>
          <p:nvPr/>
        </p:nvPicPr>
        <p:blipFill>
          <a:blip r:embed="rId3"/>
          <a:stretch>
            <a:fillRect/>
          </a:stretch>
        </p:blipFill>
        <p:spPr>
          <a:xfrm>
            <a:off x="121920" y="1692275"/>
            <a:ext cx="10728959" cy="6035040"/>
          </a:xfrm>
          <a:prstGeom prst="rect">
            <a:avLst/>
          </a:prstGeom>
          <a:effectLst>
            <a:outerShdw blurRad="50800" dist="38100" dir="2700000" algn="tl" rotWithShape="0">
              <a:prstClr val="black">
                <a:alpha val="40000"/>
              </a:prstClr>
            </a:outerShdw>
          </a:effectLst>
        </p:spPr>
      </p:pic>
      <p:sp>
        <p:nvSpPr>
          <p:cNvPr id="9228" name="Rectangle 12"/>
          <p:cNvSpPr>
            <a:spLocks noGrp="1" noChangeArrowheads="1"/>
          </p:cNvSpPr>
          <p:nvPr>
            <p:ph type="title"/>
          </p:nvPr>
        </p:nvSpPr>
        <p:spPr>
          <a:xfrm>
            <a:off x="459106" y="274320"/>
            <a:ext cx="10056494" cy="664797"/>
          </a:xfrm>
        </p:spPr>
        <p:txBody>
          <a:bodyPr/>
          <a:lstStyle/>
          <a:p>
            <a:r>
              <a:rPr sz="4800" smtClean="0"/>
              <a:t>Entry Point Design Mockup Concept</a:t>
            </a:r>
            <a:endParaRPr sz="4800"/>
          </a:p>
        </p:txBody>
      </p:sp>
      <p:sp>
        <p:nvSpPr>
          <p:cNvPr id="5" name="Right Arrow 4"/>
          <p:cNvSpPr/>
          <p:nvPr/>
        </p:nvSpPr>
        <p:spPr bwMode="auto">
          <a:xfrm rot="1685102">
            <a:off x="6062913" y="2236088"/>
            <a:ext cx="1481450" cy="212323"/>
          </a:xfrm>
          <a:prstGeom prst="rightArrow">
            <a:avLst/>
          </a:prstGeom>
          <a:gradFill flip="none" rotWithShape="0">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2803133" y="1731470"/>
            <a:ext cx="3420552"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Preview the experience</a:t>
            </a:r>
          </a:p>
        </p:txBody>
      </p:sp>
      <p:sp>
        <p:nvSpPr>
          <p:cNvPr id="8" name="Oval 7"/>
          <p:cNvSpPr/>
          <p:nvPr/>
        </p:nvSpPr>
        <p:spPr bwMode="auto">
          <a:xfrm>
            <a:off x="579119" y="2423795"/>
            <a:ext cx="3840480" cy="5120640"/>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lnSpc>
                <a:spcPct val="90000"/>
              </a:lnSpc>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3737334" y="7064904"/>
            <a:ext cx="3012749"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Simple high level list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Settings</a:t>
            </a:r>
            <a:br>
              <a:rPr lang="en-US" dirty="0" smtClean="0"/>
            </a:br>
            <a:r>
              <a:rPr lang="en-US" sz="4400" dirty="0" smtClean="0">
                <a:solidFill>
                  <a:schemeClr val="accent1"/>
                </a:solidFill>
              </a:rPr>
              <a:t>Infrequently accessed but critical</a:t>
            </a:r>
            <a:endParaRPr lang="en-US" dirty="0">
              <a:solidFill>
                <a:schemeClr val="accent1"/>
              </a:solidFill>
            </a:endParaRPr>
          </a:p>
        </p:txBody>
      </p:sp>
      <p:sp>
        <p:nvSpPr>
          <p:cNvPr id="9229" name="Rectangle 13"/>
          <p:cNvSpPr>
            <a:spLocks noGrp="1" noChangeArrowheads="1"/>
          </p:cNvSpPr>
          <p:nvPr>
            <p:ph type="body" idx="1"/>
          </p:nvPr>
        </p:nvSpPr>
        <p:spPr>
          <a:xfrm>
            <a:off x="457200" y="2286000"/>
            <a:ext cx="10056494" cy="3683060"/>
          </a:xfrm>
        </p:spPr>
        <p:txBody>
          <a:bodyPr/>
          <a:lstStyle/>
          <a:p>
            <a:r>
              <a:rPr lang="en-US" dirty="0" smtClean="0"/>
              <a:t>Good organization and language is key </a:t>
            </a:r>
            <a:br>
              <a:rPr lang="en-US" dirty="0" smtClean="0"/>
            </a:br>
            <a:r>
              <a:rPr lang="en-US" dirty="0" smtClean="0"/>
              <a:t>in the settings menu</a:t>
            </a:r>
          </a:p>
          <a:p>
            <a:r>
              <a:rPr lang="en-US" dirty="0" smtClean="0"/>
              <a:t>Network settings should be accessed through one point in the settings menu</a:t>
            </a:r>
          </a:p>
          <a:p>
            <a:r>
              <a:rPr lang="en-US" dirty="0" smtClean="0"/>
              <a:t>Device updates need to be highly visible and messaged concisely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Settings Mockup Concept</a:t>
            </a:r>
            <a:endParaRPr lang="en-US"/>
          </a:p>
        </p:txBody>
      </p:sp>
      <p:pic>
        <p:nvPicPr>
          <p:cNvPr id="5" name="Picture 4" descr="MCXUI3.png"/>
          <p:cNvPicPr>
            <a:picLocks noChangeAspect="1"/>
          </p:cNvPicPr>
          <p:nvPr/>
        </p:nvPicPr>
        <p:blipFill>
          <a:blip r:embed="rId3" cstate="print"/>
          <a:stretch>
            <a:fillRect/>
          </a:stretch>
        </p:blipFill>
        <p:spPr>
          <a:xfrm>
            <a:off x="108463" y="1692275"/>
            <a:ext cx="10728979" cy="6035050"/>
          </a:xfrm>
          <a:prstGeom prst="rect">
            <a:avLst/>
          </a:prstGeom>
          <a:effectLst>
            <a:outerShdw blurRad="50800" dist="38100" dir="2700000" algn="tl" rotWithShape="0">
              <a:prstClr val="black">
                <a:alpha val="40000"/>
              </a:prstClr>
            </a:outerShdw>
          </a:effectLst>
        </p:spPr>
      </p:pic>
      <p:sp>
        <p:nvSpPr>
          <p:cNvPr id="4" name="Oval 3"/>
          <p:cNvSpPr/>
          <p:nvPr/>
        </p:nvSpPr>
        <p:spPr bwMode="auto">
          <a:xfrm>
            <a:off x="640079" y="3063885"/>
            <a:ext cx="6126480" cy="4389120"/>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6" name="TextBox 5"/>
          <p:cNvSpPr txBox="1"/>
          <p:nvPr/>
        </p:nvSpPr>
        <p:spPr>
          <a:xfrm>
            <a:off x="5046613" y="2606685"/>
            <a:ext cx="4463146"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Clear and simple menu options</a:t>
            </a:r>
          </a:p>
        </p:txBody>
      </p:sp>
      <p:sp>
        <p:nvSpPr>
          <p:cNvPr id="7" name="Oval 6"/>
          <p:cNvSpPr/>
          <p:nvPr/>
        </p:nvSpPr>
        <p:spPr bwMode="auto">
          <a:xfrm>
            <a:off x="91439" y="2606685"/>
            <a:ext cx="4937760" cy="640080"/>
          </a:xfrm>
          <a:prstGeom prst="ellipse">
            <a:avLst/>
          </a:prstGeom>
          <a:no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accent1"/>
              </a:solidFill>
              <a:effectLst>
                <a:outerShdw blurRad="38100" dist="38100" dir="2700000" algn="tl">
                  <a:srgbClr val="000000">
                    <a:alpha val="43137"/>
                  </a:srgbClr>
                </a:outerShdw>
              </a:effectLst>
            </a:endParaRPr>
          </a:p>
        </p:txBody>
      </p:sp>
      <p:sp>
        <p:nvSpPr>
          <p:cNvPr id="8" name="TextBox 7"/>
          <p:cNvSpPr txBox="1"/>
          <p:nvPr/>
        </p:nvSpPr>
        <p:spPr>
          <a:xfrm>
            <a:off x="4990345" y="2606685"/>
            <a:ext cx="2599174"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Clear instructions</a:t>
            </a:r>
          </a:p>
        </p:txBody>
      </p:sp>
      <p:sp>
        <p:nvSpPr>
          <p:cNvPr id="9" name="Right Arrow 8"/>
          <p:cNvSpPr/>
          <p:nvPr/>
        </p:nvSpPr>
        <p:spPr bwMode="auto">
          <a:xfrm rot="9025921">
            <a:off x="4575099" y="3111176"/>
            <a:ext cx="1554480" cy="308711"/>
          </a:xfrm>
          <a:prstGeom prst="rightArrow">
            <a:avLst/>
          </a:prstGeom>
          <a:gradFill flip="none" rotWithShape="0">
            <a:gsLst>
              <a:gs pos="0">
                <a:schemeClr val="accent6">
                  <a:tint val="73000"/>
                  <a:satMod val="150000"/>
                </a:schemeClr>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lin ang="5400000" scaled="1"/>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31674" tIns="65837" rIns="131674" bIns="65837" numCol="1" rtlCol="0" anchor="ctr" anchorCtr="0" compatLnSpc="1">
            <a:prstTxWarp prst="textNoShape">
              <a:avLst/>
            </a:prstTxWarp>
          </a:bodyPr>
          <a:lstStyle/>
          <a:p>
            <a:pPr algn="ctr" defTabSz="1316356" fontAlgn="base">
              <a:spcBef>
                <a:spcPct val="0"/>
              </a:spcBef>
              <a:spcAft>
                <a:spcPct val="0"/>
              </a:spcAft>
            </a:pPr>
            <a:endParaRPr lang="en-US" sz="35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6087626" y="2606685"/>
            <a:ext cx="3986092" cy="480132"/>
          </a:xfrm>
          <a:prstGeom prst="rect">
            <a:avLst/>
          </a:prstGeom>
          <a:noFill/>
        </p:spPr>
        <p:txBody>
          <a:bodyPr wrap="none" lIns="109728" tIns="54864" rIns="109728" bIns="54864" rtlCol="0">
            <a:spAutoFit/>
          </a:bodyPr>
          <a:lstStyle/>
          <a:p>
            <a:r>
              <a:rPr lang="en-US" sz="2400" dirty="0" smtClean="0">
                <a:solidFill>
                  <a:schemeClr val="accent1"/>
                </a:solidFill>
                <a:effectLst>
                  <a:outerShdw blurRad="38100" dist="38100" dir="2700000" algn="tl">
                    <a:srgbClr val="000000">
                      <a:alpha val="43137"/>
                    </a:srgbClr>
                  </a:outerShdw>
                </a:effectLst>
              </a:rPr>
              <a:t>Restrained visual indicators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sz="5400" dirty="0" smtClean="0"/>
              <a:t>Attractive Interfaces</a:t>
            </a:r>
            <a:br>
              <a:rPr lang="en-US" sz="5400" dirty="0" smtClean="0"/>
            </a:br>
            <a:r>
              <a:rPr lang="en-US" sz="5400" dirty="0" smtClean="0"/>
              <a:t>Are Easier To Use</a:t>
            </a:r>
            <a:endParaRPr lang="en-US" sz="5400" dirty="0"/>
          </a:p>
        </p:txBody>
      </p:sp>
      <p:sp>
        <p:nvSpPr>
          <p:cNvPr id="5" name="Content Placeholder 4"/>
          <p:cNvSpPr>
            <a:spLocks noGrp="1"/>
          </p:cNvSpPr>
          <p:nvPr>
            <p:ph type="body" idx="1"/>
          </p:nvPr>
        </p:nvSpPr>
        <p:spPr>
          <a:xfrm>
            <a:off x="459106" y="2286000"/>
            <a:ext cx="10056494" cy="3969292"/>
          </a:xfrm>
        </p:spPr>
        <p:txBody>
          <a:bodyPr/>
          <a:lstStyle/>
          <a:p>
            <a:pPr marL="346075" indent="-346075">
              <a:spcBef>
                <a:spcPts val="1000"/>
              </a:spcBef>
            </a:pPr>
            <a:r>
              <a:rPr lang="en-US" sz="2800" dirty="0" smtClean="0"/>
              <a:t>A design study evaluated several equally usable bank cash machine interfaces:  Some attractive; some not*</a:t>
            </a:r>
          </a:p>
          <a:p>
            <a:pPr marL="346075" indent="-346075">
              <a:spcBef>
                <a:spcPts val="1000"/>
              </a:spcBef>
            </a:pPr>
            <a:r>
              <a:rPr lang="en-US" sz="2800" dirty="0" smtClean="0"/>
              <a:t>Results</a:t>
            </a:r>
          </a:p>
          <a:p>
            <a:pPr marL="630238" lvl="1" indent="-284163">
              <a:spcBef>
                <a:spcPts val="840"/>
              </a:spcBef>
            </a:pPr>
            <a:r>
              <a:rPr lang="en-US" sz="2400" dirty="0" smtClean="0"/>
              <a:t>Users were more successful at tasks on the attractive interfaces</a:t>
            </a:r>
          </a:p>
          <a:p>
            <a:pPr marL="630238" lvl="1" indent="-284163">
              <a:spcBef>
                <a:spcPts val="840"/>
              </a:spcBef>
            </a:pPr>
            <a:r>
              <a:rPr lang="en-US" sz="2400" dirty="0" smtClean="0"/>
              <a:t>Results were replicated internationally</a:t>
            </a:r>
          </a:p>
          <a:p>
            <a:pPr marL="346075" indent="-346075">
              <a:spcBef>
                <a:spcPts val="1000"/>
              </a:spcBef>
            </a:pPr>
            <a:r>
              <a:rPr lang="en-US" sz="2800" dirty="0" smtClean="0"/>
              <a:t>More complex interfaces are likely to benefit even more when aesthetically-pleasing designs are implemented</a:t>
            </a:r>
          </a:p>
          <a:p>
            <a:pPr marL="346075" indent="-346075">
              <a:spcBef>
                <a:spcPts val="1000"/>
              </a:spcBef>
            </a:pPr>
            <a:r>
              <a:rPr lang="en-US" sz="2800" dirty="0" smtClean="0"/>
              <a:t>Key takeaway:  Make your interface beautiful and it will be more usable</a:t>
            </a:r>
          </a:p>
        </p:txBody>
      </p:sp>
      <p:sp>
        <p:nvSpPr>
          <p:cNvPr id="7" name="TextBox 6"/>
          <p:cNvSpPr txBox="1"/>
          <p:nvPr/>
        </p:nvSpPr>
        <p:spPr>
          <a:xfrm>
            <a:off x="457200" y="7453190"/>
            <a:ext cx="9020095" cy="498598"/>
          </a:xfrm>
          <a:prstGeom prst="rect">
            <a:avLst/>
          </a:prstGeom>
          <a:noFill/>
        </p:spPr>
        <p:txBody>
          <a:bodyPr wrap="square" lIns="109728" tIns="54864" rIns="109728" bIns="54864" rtlCol="0">
            <a:spAutoFit/>
          </a:bodyPr>
          <a:lstStyle/>
          <a:p>
            <a:pPr>
              <a:lnSpc>
                <a:spcPct val="90000"/>
              </a:lnSpc>
            </a:pPr>
            <a:r>
              <a:rPr lang="en-US" sz="1400" dirty="0" smtClean="0">
                <a:effectLst>
                  <a:outerShdw blurRad="38100" dist="38100" dir="2700000" algn="tl">
                    <a:srgbClr val="000000">
                      <a:alpha val="43137"/>
                    </a:srgbClr>
                  </a:outerShdw>
                </a:effectLst>
              </a:rPr>
              <a:t>*Masaaki </a:t>
            </a:r>
            <a:r>
              <a:rPr lang="en-US" sz="1400" dirty="0" err="1" smtClean="0">
                <a:effectLst>
                  <a:outerShdw blurRad="38100" dist="38100" dir="2700000" algn="tl">
                    <a:srgbClr val="000000">
                      <a:alpha val="43137"/>
                    </a:srgbClr>
                  </a:outerShdw>
                </a:effectLst>
              </a:rPr>
              <a:t>Kurosu</a:t>
            </a:r>
            <a:r>
              <a:rPr lang="en-US" sz="1400" dirty="0" smtClean="0">
                <a:effectLst>
                  <a:outerShdw blurRad="38100" dist="38100" dir="2700000" algn="tl">
                    <a:srgbClr val="000000">
                      <a:alpha val="43137"/>
                    </a:srgbClr>
                  </a:outerShdw>
                </a:effectLst>
              </a:rPr>
              <a:t> and Kaori </a:t>
            </a:r>
            <a:r>
              <a:rPr lang="en-US" sz="1400" dirty="0" err="1" smtClean="0">
                <a:effectLst>
                  <a:outerShdw blurRad="38100" dist="38100" dir="2700000" algn="tl">
                    <a:srgbClr val="000000">
                      <a:alpha val="43137"/>
                    </a:srgbClr>
                  </a:outerShdw>
                </a:effectLst>
              </a:rPr>
              <a:t>Kashimura</a:t>
            </a:r>
            <a:r>
              <a:rPr lang="en-US" sz="1400" dirty="0" smtClean="0">
                <a:effectLst>
                  <a:outerShdw blurRad="38100" dist="38100" dir="2700000" algn="tl">
                    <a:srgbClr val="000000">
                      <a:alpha val="43137"/>
                    </a:srgbClr>
                  </a:outerShdw>
                </a:effectLst>
              </a:rPr>
              <a:t>, </a:t>
            </a:r>
            <a:r>
              <a:rPr lang="en-US" sz="1400" i="1" dirty="0" smtClean="0">
                <a:effectLst>
                  <a:outerShdw blurRad="38100" dist="38100" dir="2700000" algn="tl">
                    <a:srgbClr val="000000">
                      <a:alpha val="43137"/>
                    </a:srgbClr>
                  </a:outerShdw>
                </a:effectLst>
              </a:rPr>
              <a:t>Apparent Usability vs. Inherent Usability:  Experimental Analysis on the Determinants of the Apparent Usability, </a:t>
            </a:r>
            <a:r>
              <a:rPr lang="en-US" sz="1400" dirty="0" smtClean="0">
                <a:effectLst>
                  <a:outerShdw blurRad="38100" dist="38100" dir="2700000" algn="tl">
                    <a:srgbClr val="000000">
                      <a:alpha val="43137"/>
                    </a:srgbClr>
                  </a:outerShdw>
                </a:effectLst>
              </a:rPr>
              <a:t>1995</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495794"/>
          </a:xfrm>
        </p:spPr>
        <p:txBody>
          <a:bodyPr/>
          <a:lstStyle/>
          <a:p>
            <a:r>
              <a:rPr lang="en-US" dirty="0" smtClean="0"/>
              <a:t>Remote Controls</a:t>
            </a:r>
            <a:br>
              <a:rPr lang="en-US" dirty="0" smtClean="0"/>
            </a:br>
            <a:r>
              <a:rPr lang="en-US" sz="4400" dirty="0" smtClean="0">
                <a:solidFill>
                  <a:schemeClr val="accent1"/>
                </a:solidFill>
              </a:rPr>
              <a:t>An extension of the UI</a:t>
            </a:r>
            <a:endParaRPr lang="en-US" dirty="0">
              <a:solidFill>
                <a:schemeClr val="accent1"/>
              </a:solidFill>
            </a:endParaRPr>
          </a:p>
        </p:txBody>
      </p:sp>
      <p:sp>
        <p:nvSpPr>
          <p:cNvPr id="9229" name="Rectangle 13"/>
          <p:cNvSpPr>
            <a:spLocks noGrp="1" noChangeArrowheads="1"/>
          </p:cNvSpPr>
          <p:nvPr>
            <p:ph type="body" idx="1"/>
          </p:nvPr>
        </p:nvSpPr>
        <p:spPr>
          <a:xfrm>
            <a:off x="457200" y="2286000"/>
            <a:ext cx="10056494" cy="5367623"/>
          </a:xfrm>
        </p:spPr>
        <p:txBody>
          <a:bodyPr/>
          <a:lstStyle/>
          <a:p>
            <a:pPr marL="346075" indent="-346075">
              <a:spcBef>
                <a:spcPts val="1000"/>
              </a:spcBef>
            </a:pPr>
            <a:r>
              <a:rPr lang="en-US" sz="2800" dirty="0" smtClean="0"/>
              <a:t>Remote controls are an often overlooked but crucial part of creating a satisfying and usable experience</a:t>
            </a:r>
          </a:p>
          <a:p>
            <a:pPr marL="346075" indent="-346075">
              <a:spcBef>
                <a:spcPts val="1000"/>
              </a:spcBef>
            </a:pPr>
            <a:r>
              <a:rPr lang="en-US" sz="2800" dirty="0" smtClean="0"/>
              <a:t>If a remote control is hard to use, the entire device experience is negatively impacted</a:t>
            </a:r>
          </a:p>
          <a:p>
            <a:pPr marL="346075" indent="-346075">
              <a:spcBef>
                <a:spcPts val="1000"/>
              </a:spcBef>
            </a:pPr>
            <a:r>
              <a:rPr lang="en-US" sz="2800" dirty="0" smtClean="0"/>
              <a:t>Questions to ask when evaluating a remote control</a:t>
            </a:r>
          </a:p>
          <a:p>
            <a:pPr marL="630238" lvl="1" indent="-284163">
              <a:spcBef>
                <a:spcPts val="840"/>
              </a:spcBef>
            </a:pPr>
            <a:r>
              <a:rPr lang="en-US" sz="2400" dirty="0" smtClean="0"/>
              <a:t>Is the remote too heavy or too light? Does it fit equally well in both big and small hands? </a:t>
            </a:r>
          </a:p>
          <a:p>
            <a:pPr marL="630238" lvl="1" indent="-284163">
              <a:spcBef>
                <a:spcPts val="840"/>
              </a:spcBef>
            </a:pPr>
            <a:r>
              <a:rPr lang="en-US" sz="2400" dirty="0" smtClean="0"/>
              <a:t>While watching a movie in a dark room, could the remote be operated without turning on a light?</a:t>
            </a:r>
          </a:p>
          <a:p>
            <a:pPr marL="630238" lvl="1" indent="-284163">
              <a:spcBef>
                <a:spcPts val="840"/>
              </a:spcBef>
            </a:pPr>
            <a:r>
              <a:rPr lang="en-US" sz="2400" dirty="0" smtClean="0"/>
              <a:t>Are related buttons such as transport controls grouped together?</a:t>
            </a:r>
          </a:p>
          <a:p>
            <a:pPr marL="630238" lvl="1" indent="-284163">
              <a:spcBef>
                <a:spcPts val="840"/>
              </a:spcBef>
            </a:pPr>
            <a:r>
              <a:rPr lang="en-US" sz="2400" dirty="0" smtClean="0"/>
              <a:t>Are buttons sized according to their use?</a:t>
            </a:r>
          </a:p>
          <a:p>
            <a:pPr marL="630238" lvl="1" indent="-284163">
              <a:spcBef>
                <a:spcPts val="840"/>
              </a:spcBef>
            </a:pPr>
            <a:r>
              <a:rPr lang="en-US" sz="2400" dirty="0" smtClean="0"/>
              <a:t>Can the remote learn other devices or is juggling </a:t>
            </a:r>
            <a:br>
              <a:rPr lang="en-US" sz="2400" dirty="0" smtClean="0"/>
            </a:br>
            <a:r>
              <a:rPr lang="en-US" sz="2400" dirty="0" smtClean="0"/>
              <a:t>remotes inevitable?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661993"/>
          </a:xfrm>
        </p:spPr>
        <p:txBody>
          <a:bodyPr/>
          <a:lstStyle/>
          <a:p>
            <a:r>
              <a:rPr lang="en-US" dirty="0" smtClean="0"/>
              <a:t>Media Center Extender</a:t>
            </a:r>
            <a:br>
              <a:rPr lang="en-US" dirty="0" smtClean="0"/>
            </a:br>
            <a:r>
              <a:rPr lang="en-US" dirty="0" smtClean="0"/>
              <a:t>Design Resources</a:t>
            </a:r>
            <a:endParaRPr lang="en-US" dirty="0"/>
          </a:p>
        </p:txBody>
      </p:sp>
      <p:sp>
        <p:nvSpPr>
          <p:cNvPr id="3" name="Content Placeholder 2"/>
          <p:cNvSpPr>
            <a:spLocks noGrp="1"/>
          </p:cNvSpPr>
          <p:nvPr>
            <p:ph type="body" idx="1"/>
          </p:nvPr>
        </p:nvSpPr>
        <p:spPr>
          <a:xfrm>
            <a:off x="457200" y="2286000"/>
            <a:ext cx="10056494" cy="5320431"/>
          </a:xfrm>
        </p:spPr>
        <p:txBody>
          <a:bodyPr/>
          <a:lstStyle/>
          <a:p>
            <a:r>
              <a:rPr lang="en-US" dirty="0" smtClean="0"/>
              <a:t>Microsoft provides resources to enable Extender partners’ devices to have</a:t>
            </a:r>
            <a:br>
              <a:rPr lang="en-US" dirty="0" smtClean="0"/>
            </a:br>
            <a:r>
              <a:rPr lang="en-US" dirty="0" smtClean="0"/>
              <a:t>great experiences</a:t>
            </a:r>
          </a:p>
          <a:p>
            <a:pPr lvl="1"/>
            <a:r>
              <a:rPr lang="en-US" dirty="0" smtClean="0"/>
              <a:t>Media Center Extender Device User Experience Requirements</a:t>
            </a:r>
          </a:p>
          <a:p>
            <a:pPr lvl="1"/>
            <a:r>
              <a:rPr lang="en-US" dirty="0" smtClean="0"/>
              <a:t>Usability research and Product Support data</a:t>
            </a:r>
          </a:p>
          <a:p>
            <a:pPr lvl="1"/>
            <a:r>
              <a:rPr lang="en-US" dirty="0" smtClean="0"/>
              <a:t>Device UI and hardware recommendations</a:t>
            </a:r>
          </a:p>
          <a:p>
            <a:pPr lvl="1"/>
            <a:r>
              <a:rPr lang="en-US" dirty="0" smtClean="0"/>
              <a:t>Media Center Extender Platform Requirements Document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Takeaways</a:t>
            </a:r>
            <a:endParaRPr lang="en-US" dirty="0"/>
          </a:p>
        </p:txBody>
      </p:sp>
      <p:sp>
        <p:nvSpPr>
          <p:cNvPr id="3" name="Content Placeholder 2"/>
          <p:cNvSpPr>
            <a:spLocks noGrp="1"/>
          </p:cNvSpPr>
          <p:nvPr>
            <p:ph type="body" idx="1"/>
          </p:nvPr>
        </p:nvSpPr>
        <p:spPr/>
        <p:txBody>
          <a:bodyPr/>
          <a:lstStyle/>
          <a:p>
            <a:r>
              <a:rPr lang="en-US" smtClean="0"/>
              <a:t>Great opportunities exist in the emerging category of connected media devices</a:t>
            </a:r>
          </a:p>
          <a:p>
            <a:r>
              <a:rPr lang="en-US" smtClean="0"/>
              <a:t>Design plays a critical role throughout the entire purchase and use cycle</a:t>
            </a:r>
          </a:p>
          <a:p>
            <a:r>
              <a:rPr lang="en-US" smtClean="0"/>
              <a:t>Sophisticated, usable, and well-executed end-to-end experiences will likely dominate the product space</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Content Placeholder 2"/>
          <p:cNvSpPr>
            <a:spLocks noGrp="1"/>
          </p:cNvSpPr>
          <p:nvPr>
            <p:ph type="body" idx="1"/>
          </p:nvPr>
        </p:nvSpPr>
        <p:spPr/>
        <p:txBody>
          <a:bodyPr/>
          <a:lstStyle/>
          <a:p>
            <a:r>
              <a:rPr lang="en-US" smtClean="0"/>
              <a:t>Carefully consider design and user experience throughout your product cycle</a:t>
            </a:r>
          </a:p>
          <a:p>
            <a:r>
              <a:rPr lang="en-US" smtClean="0"/>
              <a:t>Capture potential customers at retail with innovative and well-executed designs</a:t>
            </a:r>
          </a:p>
          <a:p>
            <a:r>
              <a:rPr lang="en-US" smtClean="0"/>
              <a:t>Ensure your out-of-box and setup experiences are understandable and enjoyable for your customer</a:t>
            </a:r>
          </a:p>
          <a:p>
            <a:r>
              <a:rPr lang="en-US" smtClean="0"/>
              <a:t>Make everyday living with your device usable and fun</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459106" y="1697357"/>
            <a:ext cx="10056494" cy="6375591"/>
          </a:xfrm>
        </p:spPr>
        <p:txBody>
          <a:bodyPr/>
          <a:lstStyle/>
          <a:p>
            <a:pPr marL="346075" indent="-346075">
              <a:spcBef>
                <a:spcPts val="1000"/>
              </a:spcBef>
            </a:pPr>
            <a:r>
              <a:rPr lang="en-US" sz="2800" dirty="0" smtClean="0"/>
              <a:t>Related Sessions</a:t>
            </a:r>
          </a:p>
          <a:p>
            <a:pPr marL="630238" lvl="1" indent="-284163">
              <a:spcBef>
                <a:spcPts val="840"/>
              </a:spcBef>
            </a:pPr>
            <a:r>
              <a:rPr lang="en-US" sz="2400" dirty="0" smtClean="0"/>
              <a:t>CON-T411:  Media Center Extender Technology: Overview</a:t>
            </a:r>
          </a:p>
          <a:p>
            <a:pPr marL="630238" lvl="1" indent="-284163">
              <a:spcBef>
                <a:spcPts val="840"/>
              </a:spcBef>
            </a:pPr>
            <a:r>
              <a:rPr lang="en-US" sz="2400" dirty="0" smtClean="0"/>
              <a:t>CON-T418:  </a:t>
            </a:r>
            <a:r>
              <a:rPr lang="en-US" sz="2400" dirty="0" err="1" smtClean="0"/>
              <a:t>PlaysForSure</a:t>
            </a:r>
            <a:r>
              <a:rPr lang="en-US" sz="2400" dirty="0" smtClean="0"/>
              <a:t> Network Devices and Windows Vista</a:t>
            </a:r>
          </a:p>
          <a:p>
            <a:pPr marL="346075" indent="-346075">
              <a:spcBef>
                <a:spcPts val="1000"/>
              </a:spcBef>
            </a:pPr>
            <a:r>
              <a:rPr lang="en-US" sz="2800" dirty="0" smtClean="0"/>
              <a:t>MCX Partner Program Information</a:t>
            </a:r>
          </a:p>
          <a:p>
            <a:pPr marL="630238" lvl="1" indent="-284163">
              <a:spcBef>
                <a:spcPts val="840"/>
              </a:spcBef>
            </a:pPr>
            <a:r>
              <a:rPr lang="en-US" sz="2400" dirty="0" smtClean="0"/>
              <a:t>E-mail:</a:t>
            </a:r>
          </a:p>
          <a:p>
            <a:pPr marL="630238" lvl="1" indent="-284163">
              <a:spcBef>
                <a:spcPts val="840"/>
              </a:spcBef>
            </a:pPr>
            <a:r>
              <a:rPr lang="en-US" sz="2400" dirty="0" smtClean="0"/>
              <a:t>Website:  </a:t>
            </a:r>
            <a:r>
              <a:rPr lang="en-US" sz="2400" dirty="0" smtClean="0">
                <a:hlinkClick r:id="rId3"/>
              </a:rPr>
              <a:t>http://www.microsoft.com/mcxpartner</a:t>
            </a:r>
            <a:endParaRPr lang="en-US" sz="2400" dirty="0" smtClean="0"/>
          </a:p>
          <a:p>
            <a:pPr marL="346075" indent="-346075">
              <a:spcBef>
                <a:spcPts val="1000"/>
              </a:spcBef>
            </a:pPr>
            <a:r>
              <a:rPr lang="en-US" sz="2800" dirty="0" smtClean="0"/>
              <a:t>Related Websites</a:t>
            </a:r>
          </a:p>
          <a:p>
            <a:pPr marL="630238" lvl="1" indent="-284163">
              <a:spcBef>
                <a:spcPts val="840"/>
              </a:spcBef>
            </a:pPr>
            <a:r>
              <a:rPr lang="en-US" sz="2400" dirty="0" smtClean="0"/>
              <a:t>Digital Living Network Alliance:  </a:t>
            </a:r>
            <a:r>
              <a:rPr lang="en-US" sz="2400" dirty="0" smtClean="0">
                <a:hlinkClick r:id="rId4"/>
              </a:rPr>
              <a:t>http://www.dlna.org/</a:t>
            </a:r>
            <a:endParaRPr lang="en-US" sz="2400" dirty="0" smtClean="0"/>
          </a:p>
          <a:p>
            <a:pPr marL="630238" lvl="1" indent="-284163">
              <a:spcBef>
                <a:spcPts val="840"/>
              </a:spcBef>
            </a:pPr>
            <a:r>
              <a:rPr lang="en-US" sz="2400" dirty="0" err="1" smtClean="0"/>
              <a:t>PlaysForSure</a:t>
            </a:r>
            <a:r>
              <a:rPr lang="en-US" sz="2400" dirty="0" smtClean="0"/>
              <a:t>:  </a:t>
            </a:r>
            <a:r>
              <a:rPr lang="en-US" sz="2400" dirty="0" smtClean="0">
                <a:hlinkClick r:id="rId5"/>
              </a:rPr>
              <a:t>http://www.playsforsure.com</a:t>
            </a:r>
            <a:endParaRPr lang="en-US" sz="2400" dirty="0" smtClean="0"/>
          </a:p>
          <a:p>
            <a:pPr marL="346075" indent="-346075">
              <a:spcBef>
                <a:spcPts val="1000"/>
              </a:spcBef>
            </a:pPr>
            <a:r>
              <a:rPr lang="en-US" sz="2800" dirty="0" smtClean="0"/>
              <a:t>Books on Design</a:t>
            </a:r>
          </a:p>
          <a:p>
            <a:pPr marL="630238" lvl="1" indent="-284163">
              <a:spcBef>
                <a:spcPts val="840"/>
              </a:spcBef>
            </a:pPr>
            <a:r>
              <a:rPr lang="en-US" sz="2400" i="1" dirty="0" smtClean="0"/>
              <a:t>Emotional Design </a:t>
            </a:r>
            <a:r>
              <a:rPr lang="en-US" sz="2400" dirty="0" smtClean="0"/>
              <a:t>by Donald Norman, 2004</a:t>
            </a:r>
          </a:p>
          <a:p>
            <a:pPr marL="630238" lvl="1" indent="-284163">
              <a:spcBef>
                <a:spcPts val="840"/>
              </a:spcBef>
            </a:pPr>
            <a:r>
              <a:rPr lang="en-US" sz="2400" i="1" dirty="0" smtClean="0"/>
              <a:t>Designing Interactions </a:t>
            </a:r>
            <a:r>
              <a:rPr lang="en-US" sz="2400" dirty="0" smtClean="0"/>
              <a:t>by Bill </a:t>
            </a:r>
            <a:r>
              <a:rPr lang="en-US" sz="2400" dirty="0" err="1" smtClean="0"/>
              <a:t>Moggridge</a:t>
            </a:r>
            <a:r>
              <a:rPr lang="en-US" sz="2400" dirty="0" smtClean="0"/>
              <a:t>, 2006</a:t>
            </a:r>
          </a:p>
          <a:p>
            <a:pPr marL="630238" lvl="1" indent="-284163">
              <a:spcBef>
                <a:spcPts val="840"/>
              </a:spcBef>
            </a:pPr>
            <a:r>
              <a:rPr lang="en-US" sz="2400" i="1" dirty="0" smtClean="0"/>
              <a:t>Universal Principles of Design </a:t>
            </a:r>
            <a:r>
              <a:rPr lang="en-US" sz="2400" dirty="0" smtClean="0"/>
              <a:t>by William </a:t>
            </a:r>
            <a:r>
              <a:rPr lang="en-US" sz="2400" dirty="0" err="1" smtClean="0"/>
              <a:t>Lidwell</a:t>
            </a:r>
            <a:r>
              <a:rPr lang="en-US" sz="2400" dirty="0" smtClean="0"/>
              <a:t>, </a:t>
            </a:r>
            <a:br>
              <a:rPr lang="en-US" sz="2400" dirty="0" smtClean="0"/>
            </a:br>
            <a:r>
              <a:rPr lang="en-US" sz="2400" dirty="0" smtClean="0"/>
              <a:t>Kristina Holden, and Jill Butler, 2003</a:t>
            </a:r>
          </a:p>
        </p:txBody>
      </p:sp>
      <p:sp>
        <p:nvSpPr>
          <p:cNvPr id="242693" name="Text Box 5"/>
          <p:cNvSpPr txBox="1">
            <a:spLocks noChangeArrowheads="1"/>
          </p:cNvSpPr>
          <p:nvPr/>
        </p:nvSpPr>
        <p:spPr bwMode="auto">
          <a:xfrm>
            <a:off x="2157334" y="3467305"/>
            <a:ext cx="3823336" cy="480119"/>
          </a:xfrm>
          <a:prstGeom prst="rect">
            <a:avLst/>
          </a:prstGeom>
          <a:ln>
            <a:solidFill>
              <a:srgbClr val="C00000"/>
            </a:solidFill>
            <a:headEnd/>
            <a:tailEnd/>
          </a:ln>
        </p:spPr>
        <p:style>
          <a:lnRef idx="3">
            <a:schemeClr val="lt1"/>
          </a:lnRef>
          <a:fillRef idx="1">
            <a:schemeClr val="dk1"/>
          </a:fillRef>
          <a:effectRef idx="1">
            <a:schemeClr val="dk1"/>
          </a:effectRef>
          <a:fontRef idx="minor">
            <a:schemeClr val="lt1"/>
          </a:fontRef>
        </p:style>
        <p:txBody>
          <a:bodyPr lIns="109714" tIns="54858" rIns="109714" bIns="54858">
            <a:spAutoFit/>
          </a:bodyPr>
          <a:lstStyle/>
          <a:p>
            <a:r>
              <a:rPr lang="en-US" sz="2400" dirty="0" err="1" smtClean="0">
                <a:solidFill>
                  <a:schemeClr val="tx2"/>
                </a:solidFill>
                <a:effectLst>
                  <a:outerShdw blurRad="38100" dist="38100" dir="2700000" algn="tl">
                    <a:srgbClr val="000000">
                      <a:alpha val="43137"/>
                    </a:srgbClr>
                  </a:outerShdw>
                </a:effectLst>
              </a:rPr>
              <a:t>mcxprtnr</a:t>
            </a:r>
            <a:r>
              <a:rPr lang="en-US" sz="2400" dirty="0" smtClean="0">
                <a:solidFill>
                  <a:schemeClr val="tx2"/>
                </a:solidFill>
                <a:effectLst>
                  <a:outerShdw blurRad="38100" dist="38100" dir="2700000" algn="tl">
                    <a:srgbClr val="000000">
                      <a:alpha val="43137"/>
                    </a:srgbClr>
                  </a:outerShdw>
                </a:effectLst>
              </a:rPr>
              <a:t> @ microsoft.com </a:t>
            </a:r>
            <a:endParaRPr lang="en-US" sz="2400" dirty="0">
              <a:solidFill>
                <a:schemeClr val="tx2"/>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4" name="Picture 4" descr="cd or DVD"/>
          <p:cNvPicPr>
            <a:picLocks noChangeAspect="1" noChangeArrowheads="1"/>
          </p:cNvPicPr>
          <p:nvPr/>
        </p:nvPicPr>
        <p:blipFill>
          <a:blip r:embed="rId3"/>
          <a:srcRect/>
          <a:stretch>
            <a:fillRect/>
          </a:stretch>
        </p:blipFill>
        <p:spPr bwMode="auto">
          <a:xfrm>
            <a:off x="9507856" y="2099310"/>
            <a:ext cx="1310640" cy="1308736"/>
          </a:xfrm>
          <a:prstGeom prst="rect">
            <a:avLst/>
          </a:prstGeom>
          <a:noFill/>
        </p:spPr>
      </p:pic>
      <p:pic>
        <p:nvPicPr>
          <p:cNvPr id="256010" name="Picture 10" descr="XP icon my videos"/>
          <p:cNvPicPr>
            <a:picLocks noChangeAspect="1" noChangeArrowheads="1"/>
          </p:cNvPicPr>
          <p:nvPr/>
        </p:nvPicPr>
        <p:blipFill>
          <a:blip r:embed="rId4"/>
          <a:srcRect/>
          <a:stretch>
            <a:fillRect/>
          </a:stretch>
        </p:blipFill>
        <p:spPr bwMode="auto">
          <a:xfrm>
            <a:off x="1697356" y="3554731"/>
            <a:ext cx="1032510" cy="1040130"/>
          </a:xfrm>
          <a:prstGeom prst="rect">
            <a:avLst/>
          </a:prstGeom>
          <a:noFill/>
        </p:spPr>
      </p:pic>
      <p:sp>
        <p:nvSpPr>
          <p:cNvPr id="256011" name="Rectangle 11"/>
          <p:cNvSpPr>
            <a:spLocks noChangeArrowheads="1"/>
          </p:cNvSpPr>
          <p:nvPr/>
        </p:nvSpPr>
        <p:spPr bwMode="auto">
          <a:xfrm>
            <a:off x="453391" y="5555481"/>
            <a:ext cx="2891790" cy="1595821"/>
          </a:xfrm>
          <a:prstGeom prst="rect">
            <a:avLst/>
          </a:prstGeom>
          <a:noFill/>
          <a:ln w="9525">
            <a:noFill/>
            <a:miter lim="800000"/>
            <a:headEnd/>
            <a:tailEnd/>
          </a:ln>
          <a:effectLst/>
        </p:spPr>
        <p:txBody>
          <a:bodyPr lIns="109728" tIns="54864" rIns="109728" bIns="54864">
            <a:spAutoFit/>
          </a:bodyPr>
          <a:lstStyle/>
          <a:p>
            <a:pPr marL="417196" indent="-417196">
              <a:lnSpc>
                <a:spcPct val="85000"/>
              </a:lnSpc>
              <a:spcBef>
                <a:spcPts val="770"/>
              </a:spcBef>
              <a:buClr>
                <a:schemeClr val="tx2"/>
              </a:buClr>
              <a:buSzPct val="95000"/>
            </a:pPr>
            <a:r>
              <a:rPr lang="en-US" dirty="0" smtClean="0">
                <a:effectLst>
                  <a:outerShdw blurRad="38100" dist="38100" dir="2700000" algn="tl">
                    <a:srgbClr val="000000">
                      <a:alpha val="43137"/>
                    </a:srgbClr>
                  </a:outerShdw>
                </a:effectLst>
              </a:rPr>
              <a:t>Photos</a:t>
            </a:r>
          </a:p>
          <a:p>
            <a:pPr marL="417196" indent="-417196">
              <a:lnSpc>
                <a:spcPct val="85000"/>
              </a:lnSpc>
              <a:spcBef>
                <a:spcPts val="770"/>
              </a:spcBef>
              <a:buClr>
                <a:schemeClr val="tx2"/>
              </a:buClr>
              <a:buSzPct val="95000"/>
            </a:pPr>
            <a:r>
              <a:rPr lang="en-US" dirty="0" smtClean="0">
                <a:effectLst>
                  <a:outerShdw blurRad="38100" dist="38100" dir="2700000" algn="tl">
                    <a:srgbClr val="000000">
                      <a:alpha val="43137"/>
                    </a:srgbClr>
                  </a:outerShdw>
                </a:effectLst>
              </a:rPr>
              <a:t>Videos </a:t>
            </a:r>
          </a:p>
          <a:p>
            <a:pPr marL="417196" indent="-417196">
              <a:lnSpc>
                <a:spcPct val="85000"/>
              </a:lnSpc>
              <a:spcBef>
                <a:spcPts val="770"/>
              </a:spcBef>
              <a:buClr>
                <a:schemeClr val="tx2"/>
              </a:buClr>
              <a:buSzPct val="95000"/>
              <a:buFont typeface="Wingdings" pitchFamily="2" charset="2"/>
              <a:buNone/>
            </a:pPr>
            <a:r>
              <a:rPr lang="en-US" dirty="0" smtClean="0">
                <a:effectLst>
                  <a:outerShdw blurRad="38100" dist="38100" dir="2700000" algn="tl">
                    <a:srgbClr val="000000">
                      <a:alpha val="43137"/>
                    </a:srgbClr>
                  </a:outerShdw>
                </a:effectLst>
              </a:rPr>
              <a:t>TV</a:t>
            </a:r>
          </a:p>
          <a:p>
            <a:pPr marL="417196" indent="-417196">
              <a:lnSpc>
                <a:spcPct val="85000"/>
              </a:lnSpc>
              <a:spcBef>
                <a:spcPts val="770"/>
              </a:spcBef>
              <a:buClr>
                <a:schemeClr val="tx2"/>
              </a:buClr>
              <a:buSzPct val="95000"/>
              <a:buFont typeface="Wingdings" pitchFamily="2" charset="2"/>
              <a:buNone/>
            </a:pPr>
            <a:r>
              <a:rPr lang="en-US" dirty="0" smtClean="0">
                <a:effectLst>
                  <a:outerShdw blurRad="38100" dist="38100" dir="2700000" algn="tl">
                    <a:srgbClr val="000000">
                      <a:alpha val="43137"/>
                    </a:srgbClr>
                  </a:outerShdw>
                </a:effectLst>
              </a:rPr>
              <a:t>Music</a:t>
            </a:r>
          </a:p>
        </p:txBody>
      </p:sp>
      <p:sp>
        <p:nvSpPr>
          <p:cNvPr id="256012" name="Rectangle 12"/>
          <p:cNvSpPr>
            <a:spLocks noChangeArrowheads="1"/>
          </p:cNvSpPr>
          <p:nvPr/>
        </p:nvSpPr>
        <p:spPr bwMode="auto">
          <a:xfrm>
            <a:off x="7652083" y="5555481"/>
            <a:ext cx="3291840" cy="1960024"/>
          </a:xfrm>
          <a:prstGeom prst="rect">
            <a:avLst/>
          </a:prstGeom>
          <a:noFill/>
          <a:ln w="9525">
            <a:noFill/>
            <a:miter lim="800000"/>
            <a:headEnd/>
            <a:tailEnd/>
          </a:ln>
          <a:effectLst/>
        </p:spPr>
        <p:txBody>
          <a:bodyPr wrap="square" lIns="109728" tIns="54864" rIns="109728" bIns="54864">
            <a:spAutoFit/>
          </a:bodyPr>
          <a:lstStyle/>
          <a:p>
            <a:pPr marL="417196" indent="-417196">
              <a:lnSpc>
                <a:spcPct val="85000"/>
              </a:lnSpc>
              <a:spcBef>
                <a:spcPts val="770"/>
              </a:spcBef>
              <a:buClr>
                <a:schemeClr val="tx2"/>
              </a:buClr>
              <a:buSzPct val="95000"/>
            </a:pPr>
            <a:r>
              <a:rPr lang="en-US" b="0" dirty="0" smtClean="0">
                <a:effectLst>
                  <a:outerShdw blurRad="38100" dist="38100" dir="2700000" algn="tl">
                    <a:srgbClr val="000000">
                      <a:alpha val="43137"/>
                    </a:srgbClr>
                  </a:outerShdw>
                </a:effectLst>
              </a:rPr>
              <a:t>PlaysForSure devices</a:t>
            </a:r>
          </a:p>
          <a:p>
            <a:pPr marL="417196" indent="-417196">
              <a:lnSpc>
                <a:spcPct val="85000"/>
              </a:lnSpc>
              <a:spcBef>
                <a:spcPts val="770"/>
              </a:spcBef>
              <a:buClr>
                <a:schemeClr val="tx2"/>
              </a:buClr>
              <a:buSzPct val="95000"/>
            </a:pPr>
            <a:r>
              <a:rPr lang="en-US" b="0" dirty="0" err="1" smtClean="0">
                <a:effectLst>
                  <a:outerShdw blurRad="38100" dist="38100" dir="2700000" algn="tl">
                    <a:srgbClr val="000000">
                      <a:alpha val="43137"/>
                    </a:srgbClr>
                  </a:outerShdw>
                </a:effectLst>
              </a:rPr>
              <a:t>Smartphones</a:t>
            </a:r>
            <a:r>
              <a:rPr lang="en-US" b="0" dirty="0" smtClean="0">
                <a:effectLst>
                  <a:outerShdw blurRad="38100" dist="38100" dir="2700000" algn="tl">
                    <a:srgbClr val="000000">
                      <a:alpha val="43137"/>
                    </a:srgbClr>
                  </a:outerShdw>
                </a:effectLst>
              </a:rPr>
              <a:t> </a:t>
            </a:r>
          </a:p>
          <a:p>
            <a:pPr marL="417196" indent="-417196">
              <a:lnSpc>
                <a:spcPct val="85000"/>
              </a:lnSpc>
              <a:spcBef>
                <a:spcPts val="770"/>
              </a:spcBef>
              <a:buClr>
                <a:schemeClr val="tx2"/>
              </a:buClr>
              <a:buSzPct val="95000"/>
            </a:pPr>
            <a:r>
              <a:rPr lang="en-US" b="0" dirty="0" smtClean="0">
                <a:effectLst>
                  <a:outerShdw blurRad="38100" dist="38100" dir="2700000" algn="tl">
                    <a:srgbClr val="000000">
                      <a:alpha val="43137"/>
                    </a:srgbClr>
                  </a:outerShdw>
                </a:effectLst>
              </a:rPr>
              <a:t>Portable Media Players</a:t>
            </a:r>
            <a:endParaRPr lang="en-US" b="0" dirty="0">
              <a:effectLst>
                <a:outerShdw blurRad="38100" dist="38100" dir="2700000" algn="tl">
                  <a:srgbClr val="000000">
                    <a:alpha val="43137"/>
                  </a:srgbClr>
                </a:outerShdw>
              </a:effectLst>
            </a:endParaRPr>
          </a:p>
          <a:p>
            <a:pPr marL="417196" indent="-417196">
              <a:lnSpc>
                <a:spcPct val="85000"/>
              </a:lnSpc>
              <a:spcBef>
                <a:spcPts val="770"/>
              </a:spcBef>
              <a:buClr>
                <a:schemeClr val="tx2"/>
              </a:buClr>
              <a:buSzPct val="95000"/>
            </a:pPr>
            <a:r>
              <a:rPr lang="en-US" b="0" dirty="0" smtClean="0">
                <a:effectLst>
                  <a:outerShdw blurRad="38100" dist="38100" dir="2700000" algn="tl">
                    <a:srgbClr val="000000">
                      <a:alpha val="43137"/>
                    </a:srgbClr>
                  </a:outerShdw>
                </a:effectLst>
              </a:rPr>
              <a:t>Media Center Extenders</a:t>
            </a:r>
          </a:p>
          <a:p>
            <a:pPr marL="417196" indent="-417196">
              <a:lnSpc>
                <a:spcPct val="85000"/>
              </a:lnSpc>
              <a:spcBef>
                <a:spcPts val="770"/>
              </a:spcBef>
              <a:buClr>
                <a:schemeClr val="tx2"/>
              </a:buClr>
              <a:buSzPct val="95000"/>
            </a:pPr>
            <a:r>
              <a:rPr lang="en-US" dirty="0" smtClean="0">
                <a:effectLst>
                  <a:outerShdw blurRad="38100" dist="38100" dir="2700000" algn="tl">
                    <a:srgbClr val="000000">
                      <a:alpha val="43137"/>
                    </a:srgbClr>
                  </a:outerShdw>
                </a:effectLst>
              </a:rPr>
              <a:t>Xbox 360</a:t>
            </a:r>
          </a:p>
        </p:txBody>
      </p:sp>
      <p:pic>
        <p:nvPicPr>
          <p:cNvPr id="256013" name="Picture 13" descr="Panasonic wide screen plasma HDTV soccer game angle"/>
          <p:cNvPicPr>
            <a:picLocks noChangeAspect="1" noChangeArrowheads="1"/>
          </p:cNvPicPr>
          <p:nvPr/>
        </p:nvPicPr>
        <p:blipFill>
          <a:blip r:embed="rId5"/>
          <a:srcRect/>
          <a:stretch>
            <a:fillRect/>
          </a:stretch>
        </p:blipFill>
        <p:spPr bwMode="auto">
          <a:xfrm>
            <a:off x="281941" y="2082166"/>
            <a:ext cx="1863090" cy="1645920"/>
          </a:xfrm>
          <a:prstGeom prst="rect">
            <a:avLst/>
          </a:prstGeom>
          <a:noFill/>
        </p:spPr>
      </p:pic>
      <p:pic>
        <p:nvPicPr>
          <p:cNvPr id="256016" name="Picture 16" descr="Xbox 360 console and controller"/>
          <p:cNvPicPr>
            <a:picLocks noChangeAspect="1" noChangeArrowheads="1"/>
          </p:cNvPicPr>
          <p:nvPr/>
        </p:nvPicPr>
        <p:blipFill>
          <a:blip r:embed="rId6"/>
          <a:srcRect/>
          <a:stretch>
            <a:fillRect/>
          </a:stretch>
        </p:blipFill>
        <p:spPr bwMode="auto">
          <a:xfrm>
            <a:off x="7574280" y="3364231"/>
            <a:ext cx="1224916" cy="1299210"/>
          </a:xfrm>
          <a:prstGeom prst="rect">
            <a:avLst/>
          </a:prstGeom>
          <a:noFill/>
        </p:spPr>
      </p:pic>
      <p:pic>
        <p:nvPicPr>
          <p:cNvPr id="256017" name="Picture 17" descr="digitrex tv"/>
          <p:cNvPicPr>
            <a:picLocks noChangeAspect="1" noChangeArrowheads="1"/>
          </p:cNvPicPr>
          <p:nvPr/>
        </p:nvPicPr>
        <p:blipFill>
          <a:blip r:embed="rId7"/>
          <a:srcRect/>
          <a:stretch>
            <a:fillRect/>
          </a:stretch>
        </p:blipFill>
        <p:spPr bwMode="auto">
          <a:xfrm>
            <a:off x="7077076" y="1941196"/>
            <a:ext cx="1922144" cy="1289684"/>
          </a:xfrm>
          <a:prstGeom prst="rect">
            <a:avLst/>
          </a:prstGeom>
          <a:noFill/>
        </p:spPr>
      </p:pic>
      <p:pic>
        <p:nvPicPr>
          <p:cNvPr id="256020" name="Picture 20" descr="Sony MiniDV Digital video CamCorder"/>
          <p:cNvPicPr>
            <a:picLocks noChangeAspect="1" noChangeArrowheads="1"/>
          </p:cNvPicPr>
          <p:nvPr/>
        </p:nvPicPr>
        <p:blipFill>
          <a:blip r:embed="rId8"/>
          <a:srcRect/>
          <a:stretch>
            <a:fillRect/>
          </a:stretch>
        </p:blipFill>
        <p:spPr bwMode="auto">
          <a:xfrm>
            <a:off x="1844040" y="2108836"/>
            <a:ext cx="1468756" cy="941070"/>
          </a:xfrm>
          <a:prstGeom prst="rect">
            <a:avLst/>
          </a:prstGeom>
          <a:noFill/>
        </p:spPr>
      </p:pic>
      <p:pic>
        <p:nvPicPr>
          <p:cNvPr id="256021" name="Picture 21" descr="XP icon cd music"/>
          <p:cNvPicPr>
            <a:picLocks noChangeAspect="1" noChangeArrowheads="1"/>
          </p:cNvPicPr>
          <p:nvPr/>
        </p:nvPicPr>
        <p:blipFill>
          <a:blip r:embed="rId9"/>
          <a:srcRect/>
          <a:stretch>
            <a:fillRect/>
          </a:stretch>
        </p:blipFill>
        <p:spPr bwMode="auto">
          <a:xfrm>
            <a:off x="2676526" y="3145156"/>
            <a:ext cx="885824" cy="868680"/>
          </a:xfrm>
          <a:prstGeom prst="rect">
            <a:avLst/>
          </a:prstGeom>
          <a:noFill/>
        </p:spPr>
      </p:pic>
      <p:grpSp>
        <p:nvGrpSpPr>
          <p:cNvPr id="2" name="Group 22"/>
          <p:cNvGrpSpPr>
            <a:grpSpLocks/>
          </p:cNvGrpSpPr>
          <p:nvPr/>
        </p:nvGrpSpPr>
        <p:grpSpPr bwMode="auto">
          <a:xfrm>
            <a:off x="209550" y="3469006"/>
            <a:ext cx="1219200" cy="1144904"/>
            <a:chOff x="7142" y="-474"/>
            <a:chExt cx="1341" cy="1259"/>
          </a:xfrm>
        </p:grpSpPr>
        <p:pic>
          <p:nvPicPr>
            <p:cNvPr id="256023" name="Picture 23" descr="Splinter-Cell-Xbox boxshot"/>
            <p:cNvPicPr>
              <a:picLocks noChangeAspect="1" noChangeArrowheads="1"/>
            </p:cNvPicPr>
            <p:nvPr/>
          </p:nvPicPr>
          <p:blipFill>
            <a:blip r:embed="rId10"/>
            <a:srcRect/>
            <a:stretch>
              <a:fillRect/>
            </a:stretch>
          </p:blipFill>
          <p:spPr bwMode="auto">
            <a:xfrm rot="1657820">
              <a:off x="7764" y="-236"/>
              <a:ext cx="719" cy="1021"/>
            </a:xfrm>
            <a:prstGeom prst="rect">
              <a:avLst/>
            </a:prstGeom>
            <a:noFill/>
            <a:ln w="9525" algn="ctr">
              <a:solidFill>
                <a:srgbClr val="56FE02"/>
              </a:solidFill>
              <a:miter lim="800000"/>
              <a:headEnd/>
              <a:tailEnd/>
            </a:ln>
            <a:effectLst/>
          </p:spPr>
        </p:pic>
        <p:pic>
          <p:nvPicPr>
            <p:cNvPr id="256024" name="Picture 24" descr="Jade empire limited edition xbox box front"/>
            <p:cNvPicPr>
              <a:picLocks noChangeAspect="1" noChangeArrowheads="1"/>
            </p:cNvPicPr>
            <p:nvPr/>
          </p:nvPicPr>
          <p:blipFill>
            <a:blip r:embed="rId11"/>
            <a:srcRect/>
            <a:stretch>
              <a:fillRect/>
            </a:stretch>
          </p:blipFill>
          <p:spPr bwMode="auto">
            <a:xfrm rot="868431">
              <a:off x="7542" y="-329"/>
              <a:ext cx="719" cy="1024"/>
            </a:xfrm>
            <a:prstGeom prst="rect">
              <a:avLst/>
            </a:prstGeom>
            <a:noFill/>
            <a:ln w="9525" algn="ctr">
              <a:solidFill>
                <a:srgbClr val="56FE02"/>
              </a:solidFill>
              <a:miter lim="800000"/>
              <a:headEnd/>
              <a:tailEnd/>
            </a:ln>
            <a:effectLst/>
          </p:spPr>
        </p:pic>
        <p:pic>
          <p:nvPicPr>
            <p:cNvPr id="256025" name="Picture 25" descr="Project Gotham Racing 2 box"/>
            <p:cNvPicPr>
              <a:picLocks noChangeAspect="1" noChangeArrowheads="1"/>
            </p:cNvPicPr>
            <p:nvPr/>
          </p:nvPicPr>
          <p:blipFill>
            <a:blip r:embed="rId12"/>
            <a:srcRect/>
            <a:stretch>
              <a:fillRect/>
            </a:stretch>
          </p:blipFill>
          <p:spPr bwMode="auto">
            <a:xfrm rot="518861">
              <a:off x="7343" y="-418"/>
              <a:ext cx="729" cy="1032"/>
            </a:xfrm>
            <a:prstGeom prst="rect">
              <a:avLst/>
            </a:prstGeom>
            <a:noFill/>
            <a:ln w="9525" algn="ctr">
              <a:solidFill>
                <a:srgbClr val="56FE02"/>
              </a:solidFill>
              <a:miter lim="800000"/>
              <a:headEnd/>
              <a:tailEnd/>
            </a:ln>
            <a:effectLst/>
          </p:spPr>
        </p:pic>
        <p:pic>
          <p:nvPicPr>
            <p:cNvPr id="256026" name="Picture 26" descr="HALO 2 box front"/>
            <p:cNvPicPr>
              <a:picLocks noChangeAspect="1" noChangeArrowheads="1"/>
            </p:cNvPicPr>
            <p:nvPr/>
          </p:nvPicPr>
          <p:blipFill>
            <a:blip r:embed="rId13"/>
            <a:srcRect/>
            <a:stretch>
              <a:fillRect/>
            </a:stretch>
          </p:blipFill>
          <p:spPr bwMode="auto">
            <a:xfrm>
              <a:off x="7142" y="-474"/>
              <a:ext cx="721" cy="1024"/>
            </a:xfrm>
            <a:prstGeom prst="rect">
              <a:avLst/>
            </a:prstGeom>
            <a:noFill/>
            <a:ln w="9525">
              <a:solidFill>
                <a:srgbClr val="56FE02"/>
              </a:solidFill>
              <a:miter lim="800000"/>
              <a:headEnd/>
              <a:tailEnd/>
            </a:ln>
          </p:spPr>
        </p:pic>
      </p:grpSp>
      <p:pic>
        <p:nvPicPr>
          <p:cNvPr id="256027" name="Picture 27" descr="alienware bobsled Media Center extender"/>
          <p:cNvPicPr>
            <a:picLocks noChangeAspect="1" noChangeArrowheads="1"/>
          </p:cNvPicPr>
          <p:nvPr/>
        </p:nvPicPr>
        <p:blipFill>
          <a:blip r:embed="rId14"/>
          <a:srcRect/>
          <a:stretch>
            <a:fillRect/>
          </a:stretch>
        </p:blipFill>
        <p:spPr bwMode="auto">
          <a:xfrm>
            <a:off x="8444866" y="1796416"/>
            <a:ext cx="1455420" cy="672464"/>
          </a:xfrm>
          <a:prstGeom prst="rect">
            <a:avLst/>
          </a:prstGeom>
          <a:noFill/>
        </p:spPr>
      </p:pic>
      <p:pic>
        <p:nvPicPr>
          <p:cNvPr id="256028" name="Picture 28" descr="HP iPaq pocket pc 5455"/>
          <p:cNvPicPr>
            <a:picLocks noChangeAspect="1" noChangeArrowheads="1"/>
          </p:cNvPicPr>
          <p:nvPr/>
        </p:nvPicPr>
        <p:blipFill>
          <a:blip r:embed="rId15"/>
          <a:srcRect/>
          <a:stretch>
            <a:fillRect/>
          </a:stretch>
        </p:blipFill>
        <p:spPr bwMode="auto">
          <a:xfrm>
            <a:off x="8595360" y="2743200"/>
            <a:ext cx="929640" cy="1445896"/>
          </a:xfrm>
          <a:prstGeom prst="rect">
            <a:avLst/>
          </a:prstGeom>
          <a:noFill/>
        </p:spPr>
      </p:pic>
      <p:pic>
        <p:nvPicPr>
          <p:cNvPr id="256029" name="Picture 29" descr="HTC Typhoon SmartPhone angled right"/>
          <p:cNvPicPr>
            <a:picLocks noChangeAspect="1" noChangeArrowheads="1"/>
          </p:cNvPicPr>
          <p:nvPr/>
        </p:nvPicPr>
        <p:blipFill>
          <a:blip r:embed="rId16"/>
          <a:srcRect/>
          <a:stretch>
            <a:fillRect/>
          </a:stretch>
        </p:blipFill>
        <p:spPr bwMode="auto">
          <a:xfrm>
            <a:off x="9403882" y="3402528"/>
            <a:ext cx="1087756" cy="1419226"/>
          </a:xfrm>
          <a:prstGeom prst="rect">
            <a:avLst/>
          </a:prstGeom>
          <a:noFill/>
        </p:spPr>
      </p:pic>
      <p:sp>
        <p:nvSpPr>
          <p:cNvPr id="30" name="Title 1"/>
          <p:cNvSpPr>
            <a:spLocks noGrp="1"/>
          </p:cNvSpPr>
          <p:nvPr>
            <p:ph type="title"/>
          </p:nvPr>
        </p:nvSpPr>
        <p:spPr>
          <a:xfrm>
            <a:off x="459106" y="274320"/>
            <a:ext cx="10056494" cy="1495794"/>
          </a:xfrm>
        </p:spPr>
        <p:txBody>
          <a:bodyPr/>
          <a:lstStyle/>
          <a:p>
            <a:r>
              <a:rPr lang="en-US" sz="5400" dirty="0" smtClean="0"/>
              <a:t>PC Uniquely Suited To Distribute Content Around The Home</a:t>
            </a:r>
            <a:endParaRPr lang="en-US" sz="5400" dirty="0"/>
          </a:p>
        </p:txBody>
      </p:sp>
      <p:sp>
        <p:nvSpPr>
          <p:cNvPr id="31" name="Title 1"/>
          <p:cNvSpPr txBox="1">
            <a:spLocks/>
          </p:cNvSpPr>
          <p:nvPr/>
        </p:nvSpPr>
        <p:spPr bwMode="auto">
          <a:xfrm>
            <a:off x="548640" y="4803005"/>
            <a:ext cx="2743200"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b="1"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content</a:t>
            </a:r>
            <a:endParaRPr lang="en-US" sz="6000" b="1"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2" name="Title 1"/>
          <p:cNvSpPr txBox="1">
            <a:spLocks/>
          </p:cNvSpPr>
          <p:nvPr/>
        </p:nvSpPr>
        <p:spPr bwMode="auto">
          <a:xfrm>
            <a:off x="7705026" y="4803005"/>
            <a:ext cx="2743200"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b="1" kern="0" spc="-150" dirty="0" smtClean="0">
                <a:ln w="3175">
                  <a:noFill/>
                </a:ln>
                <a:gradFill flip="none" rotWithShape="1">
                  <a:gsLst>
                    <a:gs pos="28000">
                      <a:schemeClr val="tx1">
                        <a:lumMod val="95000"/>
                      </a:schemeClr>
                    </a:gs>
                    <a:gs pos="52000">
                      <a:schemeClr val="accent4">
                        <a:lumMod val="20000"/>
                        <a:lumOff val="80000"/>
                      </a:schemeClr>
                    </a:gs>
                    <a:gs pos="68000">
                      <a:schemeClr val="bg1">
                        <a:lumMod val="60000"/>
                        <a:lumOff val="40000"/>
                      </a:schemeClr>
                    </a:gs>
                  </a:gsLst>
                  <a:lin ang="5400000" scaled="1"/>
                  <a:tileRect/>
                </a:gradFill>
                <a:effectLst>
                  <a:outerShdw blurRad="88900" dist="12700" dir="2700000" algn="tl" rotWithShape="0">
                    <a:prstClr val="black"/>
                  </a:outerShdw>
                </a:effectLst>
                <a:latin typeface="Segoe" pitchFamily="34" charset="0"/>
                <a:cs typeface="Arial" charset="0"/>
              </a:rPr>
              <a:t>devices</a:t>
            </a:r>
            <a:endParaRPr lang="en-US" sz="6000" b="1" kern="0" spc="-150" dirty="0">
              <a:ln w="3175">
                <a:noFill/>
              </a:ln>
              <a:gradFill flip="none" rotWithShape="1">
                <a:gsLst>
                  <a:gs pos="28000">
                    <a:schemeClr val="tx1">
                      <a:lumMod val="95000"/>
                    </a:schemeClr>
                  </a:gs>
                  <a:gs pos="52000">
                    <a:schemeClr val="accent4">
                      <a:lumMod val="20000"/>
                      <a:lumOff val="80000"/>
                    </a:schemeClr>
                  </a:gs>
                  <a:gs pos="68000">
                    <a:schemeClr val="bg1">
                      <a:lumMod val="60000"/>
                      <a:lumOff val="40000"/>
                    </a:schemeClr>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3" name="Group 28"/>
          <p:cNvGrpSpPr/>
          <p:nvPr/>
        </p:nvGrpSpPr>
        <p:grpSpPr>
          <a:xfrm>
            <a:off x="3474720" y="2531746"/>
            <a:ext cx="3914776" cy="4491990"/>
            <a:chOff x="2940050" y="2109788"/>
            <a:chExt cx="3262313" cy="3743325"/>
          </a:xfrm>
        </p:grpSpPr>
        <p:pic>
          <p:nvPicPr>
            <p:cNvPr id="256002" name="Picture 2" descr="Gel - Gel3 circles clear"/>
            <p:cNvPicPr>
              <a:picLocks noChangeAspect="1" noChangeArrowheads="1"/>
            </p:cNvPicPr>
            <p:nvPr/>
          </p:nvPicPr>
          <p:blipFill>
            <a:blip r:embed="rId17"/>
            <a:srcRect/>
            <a:stretch>
              <a:fillRect/>
            </a:stretch>
          </p:blipFill>
          <p:spPr bwMode="auto">
            <a:xfrm>
              <a:off x="2940050" y="2109788"/>
              <a:ext cx="3262313" cy="3262312"/>
            </a:xfrm>
            <a:prstGeom prst="rect">
              <a:avLst/>
            </a:prstGeom>
            <a:noFill/>
          </p:spPr>
        </p:pic>
        <p:grpSp>
          <p:nvGrpSpPr>
            <p:cNvPr id="4" name="Group 34"/>
            <p:cNvGrpSpPr>
              <a:grpSpLocks/>
            </p:cNvGrpSpPr>
            <p:nvPr/>
          </p:nvGrpSpPr>
          <p:grpSpPr bwMode="auto">
            <a:xfrm>
              <a:off x="3048794" y="2971800"/>
              <a:ext cx="3044825" cy="2217738"/>
              <a:chOff x="1921" y="1880"/>
              <a:chExt cx="1918" cy="1397"/>
            </a:xfrm>
          </p:grpSpPr>
          <p:pic>
            <p:nvPicPr>
              <p:cNvPr id="256035" name="Picture 35" descr="Gateway Tower Media Center PC"/>
              <p:cNvPicPr>
                <a:picLocks noChangeAspect="1" noChangeArrowheads="1"/>
              </p:cNvPicPr>
              <p:nvPr/>
            </p:nvPicPr>
            <p:blipFill>
              <a:blip r:embed="rId18"/>
              <a:srcRect/>
              <a:stretch>
                <a:fillRect/>
              </a:stretch>
            </p:blipFill>
            <p:spPr bwMode="auto">
              <a:xfrm>
                <a:off x="1921" y="1880"/>
                <a:ext cx="1918" cy="1397"/>
              </a:xfrm>
              <a:prstGeom prst="rect">
                <a:avLst/>
              </a:prstGeom>
              <a:noFill/>
            </p:spPr>
          </p:pic>
          <p:pic>
            <p:nvPicPr>
              <p:cNvPr id="256036" name="Picture 36"/>
              <p:cNvPicPr>
                <a:picLocks noChangeArrowheads="1"/>
              </p:cNvPicPr>
              <p:nvPr/>
            </p:nvPicPr>
            <p:blipFill>
              <a:blip r:embed="rId19" cstate="print"/>
              <a:srcRect/>
              <a:stretch>
                <a:fillRect/>
              </a:stretch>
            </p:blipFill>
            <p:spPr bwMode="auto">
              <a:xfrm>
                <a:off x="2452" y="1946"/>
                <a:ext cx="1307" cy="743"/>
              </a:xfrm>
              <a:prstGeom prst="rect">
                <a:avLst/>
              </a:prstGeom>
              <a:noFill/>
              <a:ln w="9525">
                <a:noFill/>
                <a:miter lim="800000"/>
                <a:headEnd/>
                <a:tailEnd/>
              </a:ln>
            </p:spPr>
          </p:pic>
        </p:grpSp>
        <p:pic>
          <p:nvPicPr>
            <p:cNvPr id="28" name="Picture 27" descr="wVista_h_rgb_r.png"/>
            <p:cNvPicPr>
              <a:picLocks noChangeAspect="1"/>
            </p:cNvPicPr>
            <p:nvPr/>
          </p:nvPicPr>
          <p:blipFill>
            <a:blip r:embed="rId20"/>
            <a:stretch>
              <a:fillRect/>
            </a:stretch>
          </p:blipFill>
          <p:spPr>
            <a:xfrm>
              <a:off x="3082925" y="5257800"/>
              <a:ext cx="2976563" cy="595313"/>
            </a:xfrm>
            <a:prstGeom prst="rect">
              <a:avLst/>
            </a:prstGeom>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459106" y="274320"/>
            <a:ext cx="10056494" cy="1495794"/>
          </a:xfrm>
        </p:spPr>
        <p:txBody>
          <a:bodyPr/>
          <a:lstStyle/>
          <a:p>
            <a:r>
              <a:rPr lang="en-US" dirty="0" smtClean="0"/>
              <a:t>Media Sharing On Windows</a:t>
            </a:r>
            <a:br>
              <a:rPr lang="en-US" dirty="0" smtClean="0"/>
            </a:br>
            <a:r>
              <a:rPr lang="en-US" sz="4400" dirty="0" smtClean="0">
                <a:solidFill>
                  <a:schemeClr val="accent1"/>
                </a:solidFill>
              </a:rPr>
              <a:t>Two technology options available</a:t>
            </a:r>
            <a:endParaRPr lang="en-US" dirty="0">
              <a:solidFill>
                <a:schemeClr val="accent1"/>
              </a:solidFill>
            </a:endParaRPr>
          </a:p>
        </p:txBody>
      </p:sp>
      <p:sp>
        <p:nvSpPr>
          <p:cNvPr id="4" name="Content Placeholder 3"/>
          <p:cNvSpPr>
            <a:spLocks noGrp="1"/>
          </p:cNvSpPr>
          <p:nvPr>
            <p:ph idx="4294967295"/>
          </p:nvPr>
        </p:nvSpPr>
        <p:spPr>
          <a:xfrm>
            <a:off x="0" y="4270375"/>
            <a:ext cx="10058400" cy="331788"/>
          </a:xfrm>
          <a:prstGeom prst="rect">
            <a:avLst/>
          </a:prstGeom>
        </p:spPr>
        <p:txBody>
          <a:bodyPr/>
          <a:lstStyle/>
          <a:p>
            <a:pPr marL="292100" indent="-292100">
              <a:spcBef>
                <a:spcPts val="840"/>
              </a:spcBef>
            </a:pPr>
            <a:r>
              <a:rPr lang="en-US" sz="2400" dirty="0" smtClean="0"/>
              <a:t>CON-T418:  </a:t>
            </a:r>
            <a:r>
              <a:rPr lang="en-US" sz="2400" dirty="0" err="1" smtClean="0"/>
              <a:t>PlaysForSure</a:t>
            </a:r>
            <a:r>
              <a:rPr lang="en-US" sz="2400" dirty="0" smtClean="0"/>
              <a:t> Network Devices and Windows Vista</a:t>
            </a:r>
          </a:p>
        </p:txBody>
      </p:sp>
      <p:sp>
        <p:nvSpPr>
          <p:cNvPr id="5" name="AutoShape 142"/>
          <p:cNvSpPr>
            <a:spLocks noChangeArrowheads="1"/>
          </p:cNvSpPr>
          <p:nvPr/>
        </p:nvSpPr>
        <p:spPr bwMode="auto">
          <a:xfrm>
            <a:off x="1531620" y="2286000"/>
            <a:ext cx="7863840" cy="186191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0" rIns="109728" bIns="0" anchor="t"/>
          <a:lstStyle/>
          <a:p>
            <a:pPr algn="ctr"/>
            <a:r>
              <a:rPr lang="en-US" sz="3200" dirty="0" smtClean="0">
                <a:effectLst>
                  <a:outerShdw blurRad="38100" dist="38100" dir="2700000" algn="tl">
                    <a:srgbClr val="000000">
                      <a:alpha val="43137"/>
                    </a:srgbClr>
                  </a:outerShdw>
                </a:effectLst>
              </a:rPr>
              <a:t>PlaysForSure Network Devices</a:t>
            </a:r>
          </a:p>
        </p:txBody>
      </p:sp>
      <p:sp>
        <p:nvSpPr>
          <p:cNvPr id="6" name="AutoShape 142"/>
          <p:cNvSpPr>
            <a:spLocks noChangeArrowheads="1"/>
          </p:cNvSpPr>
          <p:nvPr/>
        </p:nvSpPr>
        <p:spPr bwMode="auto">
          <a:xfrm>
            <a:off x="1531620" y="4759862"/>
            <a:ext cx="7909560" cy="16790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lIns="109728" tIns="0" rIns="109728" bIns="0" anchor="t"/>
          <a:lstStyle/>
          <a:p>
            <a:pPr algn="ctr"/>
            <a:r>
              <a:rPr lang="en-US" sz="3200" dirty="0" smtClean="0">
                <a:effectLst>
                  <a:outerShdw blurRad="38100" dist="38100" dir="2700000" algn="tl">
                    <a:srgbClr val="000000">
                      <a:alpha val="43137"/>
                    </a:srgbClr>
                  </a:outerShdw>
                </a:effectLst>
              </a:rPr>
              <a:t>Media Center Extenders</a:t>
            </a:r>
            <a:endParaRPr lang="en-US" sz="3200" dirty="0">
              <a:effectLst>
                <a:outerShdw blurRad="38100" dist="38100" dir="2700000" algn="tl">
                  <a:srgbClr val="000000">
                    <a:alpha val="43137"/>
                  </a:srgbClr>
                </a:outerShdw>
              </a:effectLst>
            </a:endParaRPr>
          </a:p>
        </p:txBody>
      </p:sp>
      <p:pic>
        <p:nvPicPr>
          <p:cNvPr id="7" name="Picture 124" descr="Panasonic wide screen plasma HDTV soccer game angle"/>
          <p:cNvPicPr>
            <a:picLocks noChangeAspect="1" noChangeArrowheads="1"/>
          </p:cNvPicPr>
          <p:nvPr/>
        </p:nvPicPr>
        <p:blipFill>
          <a:blip r:embed="rId4" cstate="print"/>
          <a:srcRect/>
          <a:stretch>
            <a:fillRect/>
          </a:stretch>
        </p:blipFill>
        <p:spPr bwMode="auto">
          <a:xfrm>
            <a:off x="3589828" y="2964874"/>
            <a:ext cx="1158240" cy="1026463"/>
          </a:xfrm>
          <a:prstGeom prst="rect">
            <a:avLst/>
          </a:prstGeom>
          <a:noFill/>
        </p:spPr>
      </p:pic>
      <p:pic>
        <p:nvPicPr>
          <p:cNvPr id="8" name="Picture 127" descr="Xbox 360 console and controller"/>
          <p:cNvPicPr>
            <a:picLocks noChangeAspect="1" noChangeArrowheads="1"/>
          </p:cNvPicPr>
          <p:nvPr/>
        </p:nvPicPr>
        <p:blipFill>
          <a:blip r:embed="rId5" cstate="print"/>
          <a:srcRect/>
          <a:stretch>
            <a:fillRect/>
          </a:stretch>
        </p:blipFill>
        <p:spPr bwMode="auto">
          <a:xfrm>
            <a:off x="2080260" y="2684878"/>
            <a:ext cx="1212686" cy="1286933"/>
          </a:xfrm>
          <a:prstGeom prst="rect">
            <a:avLst/>
          </a:prstGeom>
          <a:noFill/>
        </p:spPr>
      </p:pic>
      <p:pic>
        <p:nvPicPr>
          <p:cNvPr id="9" name="Picture 128" descr="roku1"/>
          <p:cNvPicPr>
            <a:picLocks noChangeAspect="1" noChangeArrowheads="1"/>
          </p:cNvPicPr>
          <p:nvPr/>
        </p:nvPicPr>
        <p:blipFill>
          <a:blip r:embed="rId6"/>
          <a:srcRect/>
          <a:stretch>
            <a:fillRect/>
          </a:stretch>
        </p:blipFill>
        <p:spPr bwMode="auto">
          <a:xfrm>
            <a:off x="5044949" y="3218708"/>
            <a:ext cx="1950510" cy="518796"/>
          </a:xfrm>
          <a:prstGeom prst="rect">
            <a:avLst/>
          </a:prstGeom>
          <a:noFill/>
        </p:spPr>
      </p:pic>
      <p:pic>
        <p:nvPicPr>
          <p:cNvPr id="10" name="Picture 129" descr="PC_Vista2"/>
          <p:cNvPicPr>
            <a:picLocks noChangeAspect="1" noChangeArrowheads="1"/>
          </p:cNvPicPr>
          <p:nvPr/>
        </p:nvPicPr>
        <p:blipFill>
          <a:blip r:embed="rId7" cstate="print"/>
          <a:srcRect/>
          <a:stretch>
            <a:fillRect/>
          </a:stretch>
        </p:blipFill>
        <p:spPr bwMode="auto">
          <a:xfrm>
            <a:off x="7374454" y="2651760"/>
            <a:ext cx="1655246" cy="1382444"/>
          </a:xfrm>
          <a:prstGeom prst="rect">
            <a:avLst/>
          </a:prstGeom>
          <a:noFill/>
        </p:spPr>
      </p:pic>
      <p:grpSp>
        <p:nvGrpSpPr>
          <p:cNvPr id="2" name="Group 180"/>
          <p:cNvGrpSpPr>
            <a:grpSpLocks/>
          </p:cNvGrpSpPr>
          <p:nvPr/>
        </p:nvGrpSpPr>
        <p:grpSpPr bwMode="auto">
          <a:xfrm>
            <a:off x="7383780" y="5015699"/>
            <a:ext cx="1737360" cy="1331552"/>
            <a:chOff x="1488" y="2976"/>
            <a:chExt cx="1200" cy="1045"/>
          </a:xfrm>
        </p:grpSpPr>
        <p:graphicFrame>
          <p:nvGraphicFramePr>
            <p:cNvPr id="12" name="Object 181"/>
            <p:cNvGraphicFramePr>
              <a:graphicFrameLocks noChangeAspect="1"/>
            </p:cNvGraphicFramePr>
            <p:nvPr/>
          </p:nvGraphicFramePr>
          <p:xfrm>
            <a:off x="1675" y="3024"/>
            <a:ext cx="197" cy="760"/>
          </p:xfrm>
          <a:graphic>
            <a:graphicData uri="http://schemas.openxmlformats.org/presentationml/2006/ole">
              <p:oleObj spid="_x0000_s33794" name="Photo Editor Photo" r:id="rId8" imgW="733333" imgH="3142857" progId="">
                <p:embed/>
              </p:oleObj>
            </a:graphicData>
          </a:graphic>
        </p:graphicFrame>
        <p:graphicFrame>
          <p:nvGraphicFramePr>
            <p:cNvPr id="13" name="Object 182"/>
            <p:cNvGraphicFramePr>
              <a:graphicFrameLocks noChangeAspect="1"/>
            </p:cNvGraphicFramePr>
            <p:nvPr/>
          </p:nvGraphicFramePr>
          <p:xfrm>
            <a:off x="1680" y="3367"/>
            <a:ext cx="816" cy="641"/>
          </p:xfrm>
          <a:graphic>
            <a:graphicData uri="http://schemas.openxmlformats.org/presentationml/2006/ole">
              <p:oleObj spid="_x0000_s33795" name="Photo Editor Photo" r:id="rId9" imgW="2971429" imgH="2600000" progId="">
                <p:embed/>
              </p:oleObj>
            </a:graphicData>
          </a:graphic>
        </p:graphicFrame>
        <p:graphicFrame>
          <p:nvGraphicFramePr>
            <p:cNvPr id="14" name="Object 183"/>
            <p:cNvGraphicFramePr>
              <a:graphicFrameLocks noChangeAspect="1"/>
            </p:cNvGraphicFramePr>
            <p:nvPr/>
          </p:nvGraphicFramePr>
          <p:xfrm>
            <a:off x="2457" y="3132"/>
            <a:ext cx="231" cy="889"/>
          </p:xfrm>
          <a:graphic>
            <a:graphicData uri="http://schemas.openxmlformats.org/presentationml/2006/ole">
              <p:oleObj spid="_x0000_s33796" name="Photo Editor Photo" r:id="rId10" imgW="733333" imgH="3142857" progId="">
                <p:embed/>
              </p:oleObj>
            </a:graphicData>
          </a:graphic>
        </p:graphicFrame>
        <p:graphicFrame>
          <p:nvGraphicFramePr>
            <p:cNvPr id="15" name="Object 184"/>
            <p:cNvGraphicFramePr>
              <a:graphicFrameLocks noChangeAspect="1"/>
            </p:cNvGraphicFramePr>
            <p:nvPr/>
          </p:nvGraphicFramePr>
          <p:xfrm>
            <a:off x="1881" y="3672"/>
            <a:ext cx="405" cy="216"/>
          </p:xfrm>
          <a:graphic>
            <a:graphicData uri="http://schemas.openxmlformats.org/presentationml/2006/ole">
              <p:oleObj spid="_x0000_s33797" name="Photo Editor Photo" r:id="rId11" imgW="1286055" imgH="762106" progId="">
                <p:embed/>
              </p:oleObj>
            </a:graphicData>
          </a:graphic>
        </p:graphicFrame>
        <p:graphicFrame>
          <p:nvGraphicFramePr>
            <p:cNvPr id="16" name="Object 185"/>
            <p:cNvGraphicFramePr>
              <a:graphicFrameLocks noChangeAspect="1"/>
            </p:cNvGraphicFramePr>
            <p:nvPr/>
          </p:nvGraphicFramePr>
          <p:xfrm>
            <a:off x="1877" y="3583"/>
            <a:ext cx="408" cy="218"/>
          </p:xfrm>
          <a:graphic>
            <a:graphicData uri="http://schemas.openxmlformats.org/presentationml/2006/ole">
              <p:oleObj spid="_x0000_s33798" name="Photo Editor Photo" r:id="rId12" imgW="1295238" imgH="771429" progId="">
                <p:embed/>
              </p:oleObj>
            </a:graphicData>
          </a:graphic>
        </p:graphicFrame>
        <p:graphicFrame>
          <p:nvGraphicFramePr>
            <p:cNvPr id="17" name="Object 186"/>
            <p:cNvGraphicFramePr>
              <a:graphicFrameLocks noChangeAspect="1"/>
            </p:cNvGraphicFramePr>
            <p:nvPr/>
          </p:nvGraphicFramePr>
          <p:xfrm>
            <a:off x="1488" y="3310"/>
            <a:ext cx="249" cy="171"/>
          </p:xfrm>
          <a:graphic>
            <a:graphicData uri="http://schemas.openxmlformats.org/presentationml/2006/ole">
              <p:oleObj spid="_x0000_s33799" name="Photo Editor Photo" r:id="rId13" imgW="1428949" imgH="1095528" progId="">
                <p:embed/>
              </p:oleObj>
            </a:graphicData>
          </a:graphic>
        </p:graphicFrame>
        <p:grpSp>
          <p:nvGrpSpPr>
            <p:cNvPr id="3" name="Group 187"/>
            <p:cNvGrpSpPr>
              <a:grpSpLocks/>
            </p:cNvGrpSpPr>
            <p:nvPr/>
          </p:nvGrpSpPr>
          <p:grpSpPr bwMode="auto">
            <a:xfrm>
              <a:off x="1875" y="2976"/>
              <a:ext cx="645" cy="506"/>
              <a:chOff x="1875" y="2976"/>
              <a:chExt cx="645" cy="506"/>
            </a:xfrm>
          </p:grpSpPr>
          <p:graphicFrame>
            <p:nvGraphicFramePr>
              <p:cNvPr id="19" name="Object 188"/>
              <p:cNvGraphicFramePr>
                <a:graphicFrameLocks noChangeAspect="1"/>
              </p:cNvGraphicFramePr>
              <p:nvPr/>
            </p:nvGraphicFramePr>
            <p:xfrm>
              <a:off x="1875" y="2976"/>
              <a:ext cx="645" cy="506"/>
            </p:xfrm>
            <a:graphic>
              <a:graphicData uri="http://schemas.openxmlformats.org/presentationml/2006/ole">
                <p:oleObj spid="_x0000_s33800" name="Photo Editor Photo" r:id="rId14" imgW="2048161" imgH="1790476" progId="">
                  <p:embed/>
                </p:oleObj>
              </a:graphicData>
            </a:graphic>
          </p:graphicFrame>
          <p:graphicFrame>
            <p:nvGraphicFramePr>
              <p:cNvPr id="20" name="Object 189"/>
              <p:cNvGraphicFramePr>
                <a:graphicFrameLocks noChangeAspect="1"/>
              </p:cNvGraphicFramePr>
              <p:nvPr/>
            </p:nvGraphicFramePr>
            <p:xfrm>
              <a:off x="1907" y="3012"/>
              <a:ext cx="546" cy="400"/>
            </p:xfrm>
            <a:graphic>
              <a:graphicData uri="http://schemas.openxmlformats.org/presentationml/2006/ole">
                <p:oleObj spid="_x0000_s33801" name="Photo Editor Photo" r:id="rId15" imgW="1733333" imgH="1352381" progId="">
                  <p:embed/>
                </p:oleObj>
              </a:graphicData>
            </a:graphic>
          </p:graphicFrame>
        </p:grpSp>
      </p:grpSp>
      <p:grpSp>
        <p:nvGrpSpPr>
          <p:cNvPr id="11" name="Group 194"/>
          <p:cNvGrpSpPr>
            <a:grpSpLocks/>
          </p:cNvGrpSpPr>
          <p:nvPr/>
        </p:nvGrpSpPr>
        <p:grpSpPr bwMode="auto">
          <a:xfrm flipH="1">
            <a:off x="5416574" y="5323843"/>
            <a:ext cx="1444356" cy="1018199"/>
            <a:chOff x="1224" y="2011"/>
            <a:chExt cx="1359" cy="1069"/>
          </a:xfrm>
        </p:grpSpPr>
        <p:pic>
          <p:nvPicPr>
            <p:cNvPr id="22" name="Picture 195" descr="tv_blankreversed"/>
            <p:cNvPicPr>
              <a:picLocks noChangeAspect="1" noChangeArrowheads="1"/>
            </p:cNvPicPr>
            <p:nvPr/>
          </p:nvPicPr>
          <p:blipFill>
            <a:blip r:embed="rId16" cstate="print"/>
            <a:srcRect/>
            <a:stretch>
              <a:fillRect/>
            </a:stretch>
          </p:blipFill>
          <p:spPr bwMode="auto">
            <a:xfrm rot="-212559">
              <a:off x="1230" y="2011"/>
              <a:ext cx="1353" cy="1067"/>
            </a:xfrm>
            <a:prstGeom prst="rect">
              <a:avLst/>
            </a:prstGeom>
            <a:noFill/>
          </p:spPr>
        </p:pic>
        <p:pic>
          <p:nvPicPr>
            <p:cNvPr id="23" name="Picture 196" descr="mce_screenreversed"/>
            <p:cNvPicPr>
              <a:picLocks noChangeAspect="1" noChangeArrowheads="1"/>
            </p:cNvPicPr>
            <p:nvPr/>
          </p:nvPicPr>
          <p:blipFill>
            <a:blip r:embed="rId17" cstate="print"/>
            <a:srcRect/>
            <a:stretch>
              <a:fillRect/>
            </a:stretch>
          </p:blipFill>
          <p:spPr bwMode="auto">
            <a:xfrm rot="-212559">
              <a:off x="1224" y="2013"/>
              <a:ext cx="1353" cy="1067"/>
            </a:xfrm>
            <a:prstGeom prst="rect">
              <a:avLst/>
            </a:prstGeom>
            <a:noFill/>
          </p:spPr>
        </p:pic>
      </p:grpSp>
      <p:pic>
        <p:nvPicPr>
          <p:cNvPr id="24" name="Picture 127" descr="Xbox 360 console and controller"/>
          <p:cNvPicPr>
            <a:picLocks noChangeAspect="1" noChangeArrowheads="1"/>
          </p:cNvPicPr>
          <p:nvPr/>
        </p:nvPicPr>
        <p:blipFill>
          <a:blip r:embed="rId5" cstate="print"/>
          <a:srcRect/>
          <a:stretch>
            <a:fillRect/>
          </a:stretch>
        </p:blipFill>
        <p:spPr bwMode="auto">
          <a:xfrm>
            <a:off x="2128313" y="5092700"/>
            <a:ext cx="1140667" cy="1210505"/>
          </a:xfrm>
          <a:prstGeom prst="rect">
            <a:avLst/>
          </a:prstGeom>
          <a:noFill/>
        </p:spPr>
      </p:pic>
      <p:grpSp>
        <p:nvGrpSpPr>
          <p:cNvPr id="18" name="Group 24"/>
          <p:cNvGrpSpPr/>
          <p:nvPr/>
        </p:nvGrpSpPr>
        <p:grpSpPr>
          <a:xfrm>
            <a:off x="3791828" y="5356761"/>
            <a:ext cx="1101898" cy="919230"/>
            <a:chOff x="3208338" y="5647944"/>
            <a:chExt cx="725488" cy="605220"/>
          </a:xfrm>
        </p:grpSpPr>
        <p:grpSp>
          <p:nvGrpSpPr>
            <p:cNvPr id="21" name="Group 190"/>
            <p:cNvGrpSpPr>
              <a:grpSpLocks/>
            </p:cNvGrpSpPr>
            <p:nvPr/>
          </p:nvGrpSpPr>
          <p:grpSpPr bwMode="auto">
            <a:xfrm>
              <a:off x="3208338" y="5743576"/>
              <a:ext cx="725488" cy="509588"/>
              <a:chOff x="1716" y="1092"/>
              <a:chExt cx="2328" cy="2136"/>
            </a:xfrm>
          </p:grpSpPr>
          <p:pic>
            <p:nvPicPr>
              <p:cNvPr id="28" name="Picture 191" descr="TV_right"/>
              <p:cNvPicPr>
                <a:picLocks noChangeAspect="1" noChangeArrowheads="1"/>
              </p:cNvPicPr>
              <p:nvPr/>
            </p:nvPicPr>
            <p:blipFill>
              <a:blip r:embed="rId18"/>
              <a:srcRect/>
              <a:stretch>
                <a:fillRect/>
              </a:stretch>
            </p:blipFill>
            <p:spPr bwMode="auto">
              <a:xfrm>
                <a:off x="1716" y="1092"/>
                <a:ext cx="2328" cy="2136"/>
              </a:xfrm>
              <a:prstGeom prst="rect">
                <a:avLst/>
              </a:prstGeom>
              <a:noFill/>
            </p:spPr>
          </p:pic>
          <p:pic>
            <p:nvPicPr>
              <p:cNvPr id="29" name="Picture 192" descr="TV_screen_right"/>
              <p:cNvPicPr>
                <a:picLocks noChangeAspect="1" noChangeArrowheads="1"/>
              </p:cNvPicPr>
              <p:nvPr/>
            </p:nvPicPr>
            <p:blipFill>
              <a:blip r:embed="rId19"/>
              <a:srcRect/>
              <a:stretch>
                <a:fillRect/>
              </a:stretch>
            </p:blipFill>
            <p:spPr bwMode="auto">
              <a:xfrm>
                <a:off x="2443" y="1278"/>
                <a:ext cx="1487" cy="1629"/>
              </a:xfrm>
              <a:prstGeom prst="rect">
                <a:avLst/>
              </a:prstGeom>
              <a:noFill/>
            </p:spPr>
          </p:pic>
        </p:grpSp>
        <p:pic>
          <p:nvPicPr>
            <p:cNvPr id="27" name="Picture 193" descr="AV_box"/>
            <p:cNvPicPr>
              <a:picLocks noChangeAspect="1" noChangeArrowheads="1"/>
            </p:cNvPicPr>
            <p:nvPr/>
          </p:nvPicPr>
          <p:blipFill>
            <a:blip r:embed="rId20"/>
            <a:srcRect/>
            <a:stretch>
              <a:fillRect/>
            </a:stretch>
          </p:blipFill>
          <p:spPr bwMode="auto">
            <a:xfrm rot="21320145">
              <a:off x="3326956" y="5647944"/>
              <a:ext cx="506413" cy="203200"/>
            </a:xfrm>
            <a:prstGeom prst="rect">
              <a:avLst/>
            </a:prstGeom>
            <a:noFill/>
          </p:spPr>
        </p:pic>
      </p:grpSp>
      <p:sp>
        <p:nvSpPr>
          <p:cNvPr id="30" name="Content Placeholder 3"/>
          <p:cNvSpPr txBox="1">
            <a:spLocks/>
          </p:cNvSpPr>
          <p:nvPr/>
        </p:nvSpPr>
        <p:spPr bwMode="auto">
          <a:xfrm>
            <a:off x="457200" y="6638298"/>
            <a:ext cx="10058400" cy="7673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92100" indent="-292100" defTabSz="1095332" fontAlgn="base">
              <a:lnSpc>
                <a:spcPct val="90000"/>
              </a:lnSpc>
              <a:spcBef>
                <a:spcPts val="840"/>
              </a:spcBef>
              <a:spcAft>
                <a:spcPct val="0"/>
              </a:spcAft>
              <a:buClr>
                <a:schemeClr val="tx2"/>
              </a:buClr>
              <a:buSzPct val="95000"/>
              <a:buBlip>
                <a:blip r:embed="rId21"/>
              </a:buBlip>
            </a:pPr>
            <a:r>
              <a:rPr lang="en-US" sz="2400" dirty="0" smtClean="0">
                <a:effectLst>
                  <a:outerShdw blurRad="38100" dist="38100" dir="2700000" algn="tl">
                    <a:srgbClr val="000000">
                      <a:alpha val="43137"/>
                    </a:srgbClr>
                  </a:outerShdw>
                </a:effectLst>
              </a:rPr>
              <a:t>CON-T411:  Media Center Extender Technology: Overview</a:t>
            </a:r>
          </a:p>
          <a:p>
            <a:pPr marL="292100" indent="-292100" defTabSz="1095332" fontAlgn="base">
              <a:lnSpc>
                <a:spcPct val="90000"/>
              </a:lnSpc>
              <a:spcBef>
                <a:spcPts val="840"/>
              </a:spcBef>
              <a:spcAft>
                <a:spcPct val="0"/>
              </a:spcAft>
              <a:buClr>
                <a:schemeClr val="tx2"/>
              </a:buClr>
              <a:buSzPct val="95000"/>
              <a:buBlip>
                <a:blip r:embed="rId21"/>
              </a:buBlip>
            </a:pPr>
            <a:r>
              <a:rPr lang="fr-FR" sz="2400" dirty="0" smtClean="0">
                <a:effectLst>
                  <a:outerShdw blurRad="38100" dist="38100" dir="2700000" algn="tl">
                    <a:srgbClr val="000000">
                      <a:alpha val="43137"/>
                    </a:srgbClr>
                  </a:outerShdw>
                </a:effectLst>
              </a:rPr>
              <a:t>CON-T412:  Media Center </a:t>
            </a:r>
            <a:r>
              <a:rPr lang="fr-FR" sz="2400" dirty="0" err="1" smtClean="0">
                <a:effectLst>
                  <a:outerShdw blurRad="38100" dist="38100" dir="2700000" algn="tl">
                    <a:srgbClr val="000000">
                      <a:alpha val="43137"/>
                    </a:srgbClr>
                  </a:outerShdw>
                </a:effectLst>
              </a:rPr>
              <a:t>Extender</a:t>
            </a:r>
            <a:r>
              <a:rPr lang="fr-FR" sz="2400" dirty="0" smtClean="0">
                <a:effectLst>
                  <a:outerShdw blurRad="38100" dist="38100" dir="2700000" algn="tl">
                    <a:srgbClr val="000000">
                      <a:alpha val="43137"/>
                    </a:srgbClr>
                  </a:outerShdw>
                </a:effectLst>
              </a:rPr>
              <a:t> </a:t>
            </a:r>
            <a:r>
              <a:rPr lang="fr-FR" sz="2400" dirty="0" err="1" smtClean="0">
                <a:effectLst>
                  <a:outerShdw blurRad="38100" dist="38100" dir="2700000" algn="tl">
                    <a:srgbClr val="000000">
                      <a:alpha val="43137"/>
                    </a:srgbClr>
                  </a:outerShdw>
                </a:effectLst>
              </a:rPr>
              <a:t>Device</a:t>
            </a:r>
            <a:r>
              <a:rPr lang="fr-FR" sz="24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Design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536001"/>
          <p:cNvSpPr>
            <a:spLocks noChangeArrowheads="1"/>
          </p:cNvSpPr>
          <p:nvPr/>
        </p:nvSpPr>
        <p:spPr bwMode="auto">
          <a:xfrm>
            <a:off x="548640" y="1005840"/>
            <a:ext cx="9966960" cy="472440"/>
          </a:xfrm>
          <a:prstGeom prst="rect">
            <a:avLst/>
          </a:prstGeom>
          <a:noFill/>
          <a:ln w="9525">
            <a:noFill/>
            <a:miter lim="800000"/>
            <a:headEnd/>
            <a:tailEnd/>
          </a:ln>
        </p:spPr>
        <p:txBody>
          <a:bodyPr lIns="109728" tIns="54864" rIns="109728" bIns="54864"/>
          <a:lstStyle/>
          <a:p>
            <a:pPr eaLnBrk="1" hangingPunct="1">
              <a:lnSpc>
                <a:spcPct val="90000"/>
              </a:lnSpc>
              <a:spcBef>
                <a:spcPct val="30000"/>
              </a:spcBef>
              <a:buClr>
                <a:schemeClr val="tx2"/>
              </a:buClr>
              <a:buFont typeface="Wingdings 2" pitchFamily="18" charset="2"/>
              <a:buNone/>
              <a:defRPr/>
            </a:pPr>
            <a:endParaRPr lang="en-US" dirty="0">
              <a:effectLst>
                <a:outerShdw blurRad="38100" dist="38100" dir="2700000" algn="tl">
                  <a:srgbClr val="000000"/>
                </a:outerShdw>
              </a:effectLst>
            </a:endParaRPr>
          </a:p>
        </p:txBody>
      </p:sp>
      <p:pic>
        <p:nvPicPr>
          <p:cNvPr id="10243" name="Rectangle 1536002"/>
          <p:cNvPicPr>
            <a:picLocks noChangeAspect="1" noChangeArrowheads="1"/>
          </p:cNvPicPr>
          <p:nvPr/>
        </p:nvPicPr>
        <p:blipFill>
          <a:blip r:embed="rId3"/>
          <a:srcRect l="1934" t="2369" r="1948" b="3481"/>
          <a:stretch>
            <a:fillRect/>
          </a:stretch>
        </p:blipFill>
        <p:spPr bwMode="auto">
          <a:xfrm>
            <a:off x="1087395" y="1692869"/>
            <a:ext cx="8816545" cy="615573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244" name="TextBox 1536008"/>
          <p:cNvSpPr txBox="1">
            <a:spLocks noChangeArrowheads="1"/>
          </p:cNvSpPr>
          <p:nvPr/>
        </p:nvSpPr>
        <p:spPr bwMode="auto">
          <a:xfrm>
            <a:off x="457200" y="2009001"/>
            <a:ext cx="1971674" cy="55399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109728" tIns="54864" rIns="109728" bIns="54864">
            <a:spAutoFit/>
          </a:bodyPr>
          <a:lstStyle/>
          <a:p>
            <a:pPr>
              <a:lnSpc>
                <a:spcPct val="90000"/>
              </a:lnSpc>
              <a:spcBef>
                <a:spcPct val="50000"/>
              </a:spcBef>
            </a:pPr>
            <a:r>
              <a:rPr lang="en-US" sz="1600" dirty="0">
                <a:solidFill>
                  <a:schemeClr val="bg2"/>
                </a:solidFill>
              </a:rPr>
              <a:t>Windows </a:t>
            </a:r>
            <a:r>
              <a:rPr lang="en-US" sz="1600" dirty="0" smtClean="0">
                <a:solidFill>
                  <a:schemeClr val="bg2"/>
                </a:solidFill>
              </a:rPr>
              <a:t>Vista PC with Media Center</a:t>
            </a:r>
            <a:endParaRPr lang="en-US" sz="1600" dirty="0">
              <a:solidFill>
                <a:schemeClr val="bg2"/>
              </a:solidFill>
            </a:endParaRPr>
          </a:p>
        </p:txBody>
      </p:sp>
      <p:sp>
        <p:nvSpPr>
          <p:cNvPr id="10246" name="TextBox 1536012"/>
          <p:cNvSpPr txBox="1">
            <a:spLocks noChangeArrowheads="1"/>
          </p:cNvSpPr>
          <p:nvPr/>
        </p:nvSpPr>
        <p:spPr bwMode="auto">
          <a:xfrm>
            <a:off x="7741920" y="1898201"/>
            <a:ext cx="2773680" cy="77559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109728" tIns="54864" rIns="109728" bIns="54864">
            <a:spAutoFit/>
          </a:bodyPr>
          <a:lstStyle/>
          <a:p>
            <a:pPr>
              <a:lnSpc>
                <a:spcPct val="90000"/>
              </a:lnSpc>
              <a:spcBef>
                <a:spcPct val="50000"/>
              </a:spcBef>
            </a:pPr>
            <a:r>
              <a:rPr lang="en-US" sz="1600" dirty="0">
                <a:solidFill>
                  <a:schemeClr val="bg2"/>
                </a:solidFill>
              </a:rPr>
              <a:t>DVD Player with </a:t>
            </a:r>
            <a:r>
              <a:rPr lang="en-US" sz="1600" dirty="0" smtClean="0">
                <a:solidFill>
                  <a:schemeClr val="bg2"/>
                </a:solidFill>
              </a:rPr>
              <a:t>built-in MCX streams online music and movies</a:t>
            </a:r>
            <a:endParaRPr lang="en-US" sz="1600" dirty="0">
              <a:solidFill>
                <a:schemeClr val="bg2"/>
              </a:solidFill>
            </a:endParaRPr>
          </a:p>
        </p:txBody>
      </p:sp>
      <p:sp>
        <p:nvSpPr>
          <p:cNvPr id="10247" name="TextBox 1536014"/>
          <p:cNvSpPr txBox="1">
            <a:spLocks noChangeArrowheads="1"/>
          </p:cNvSpPr>
          <p:nvPr/>
        </p:nvSpPr>
        <p:spPr bwMode="auto">
          <a:xfrm>
            <a:off x="7863840" y="4857024"/>
            <a:ext cx="2651760" cy="77559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109728" tIns="54864" rIns="109728" bIns="54864">
            <a:spAutoFit/>
          </a:bodyPr>
          <a:lstStyle/>
          <a:p>
            <a:pPr>
              <a:lnSpc>
                <a:spcPct val="90000"/>
              </a:lnSpc>
              <a:spcBef>
                <a:spcPct val="50000"/>
              </a:spcBef>
            </a:pPr>
            <a:r>
              <a:rPr lang="en-US" sz="1600" dirty="0">
                <a:solidFill>
                  <a:schemeClr val="bg2"/>
                </a:solidFill>
              </a:rPr>
              <a:t>Digital TV with built-in </a:t>
            </a:r>
            <a:r>
              <a:rPr lang="en-US" sz="1600" dirty="0" smtClean="0">
                <a:solidFill>
                  <a:schemeClr val="bg2"/>
                </a:solidFill>
              </a:rPr>
              <a:t>MCX streams photos </a:t>
            </a:r>
            <a:r>
              <a:rPr lang="en-US" sz="1600" dirty="0">
                <a:solidFill>
                  <a:schemeClr val="bg2"/>
                </a:solidFill>
              </a:rPr>
              <a:t>and home videos</a:t>
            </a:r>
          </a:p>
        </p:txBody>
      </p:sp>
      <p:sp>
        <p:nvSpPr>
          <p:cNvPr id="1536017" name="Title 1536016"/>
          <p:cNvSpPr>
            <a:spLocks noGrp="1" noChangeArrowheads="1"/>
          </p:cNvSpPr>
          <p:nvPr>
            <p:ph type="title"/>
          </p:nvPr>
        </p:nvSpPr>
        <p:spPr>
          <a:xfrm>
            <a:off x="459106" y="274320"/>
            <a:ext cx="10056494" cy="1301895"/>
          </a:xfrm>
        </p:spPr>
        <p:txBody>
          <a:bodyPr/>
          <a:lstStyle/>
          <a:p>
            <a:r>
              <a:rPr lang="en-US" sz="5400" dirty="0" smtClean="0"/>
              <a:t>Media Center Extender Technology</a:t>
            </a:r>
            <a:br>
              <a:rPr lang="en-US" sz="5400" dirty="0" smtClean="0"/>
            </a:br>
            <a:r>
              <a:rPr lang="en-US" sz="4000" dirty="0" smtClean="0">
                <a:solidFill>
                  <a:schemeClr val="accent1"/>
                </a:solidFill>
              </a:rPr>
              <a:t>Whole home, high-definition entertainment</a:t>
            </a:r>
            <a:endParaRPr lang="en-US" sz="5400" dirty="0" smtClean="0">
              <a:solidFill>
                <a:schemeClr val="accent1"/>
              </a:solidFill>
            </a:endParaRPr>
          </a:p>
        </p:txBody>
      </p:sp>
      <p:cxnSp>
        <p:nvCxnSpPr>
          <p:cNvPr id="11" name="Straight Connector 10"/>
          <p:cNvCxnSpPr/>
          <p:nvPr/>
        </p:nvCxnSpPr>
        <p:spPr bwMode="auto">
          <a:xfrm>
            <a:off x="2468880" y="3749040"/>
            <a:ext cx="5669280" cy="36576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41275" cap="rnd" cmpd="sng" algn="ctr">
            <a:solidFill>
              <a:schemeClr val="accent5"/>
            </a:solidFill>
            <a:prstDash val="sysDot"/>
            <a:round/>
            <a:headEnd type="none" w="med" len="med"/>
            <a:tailEnd type="triangle" w="med" len="lg"/>
          </a:ln>
          <a:effectLst/>
        </p:spPr>
      </p:cxnSp>
      <p:cxnSp>
        <p:nvCxnSpPr>
          <p:cNvPr id="12" name="Straight Connector 11"/>
          <p:cNvCxnSpPr/>
          <p:nvPr/>
        </p:nvCxnSpPr>
        <p:spPr bwMode="auto">
          <a:xfrm>
            <a:off x="2434281" y="3954162"/>
            <a:ext cx="5612439" cy="217231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41275" cap="rnd" cmpd="sng" algn="ctr">
            <a:solidFill>
              <a:schemeClr val="accent5"/>
            </a:solidFill>
            <a:prstDash val="sysDot"/>
            <a:round/>
            <a:headEnd type="none" w="med" len="med"/>
            <a:tailEnd type="triangle" w="med" len="lg"/>
          </a:ln>
          <a:effectLst/>
        </p:spPr>
      </p:cxnSp>
      <p:cxnSp>
        <p:nvCxnSpPr>
          <p:cNvPr id="17" name="Straight Connector 16"/>
          <p:cNvCxnSpPr/>
          <p:nvPr/>
        </p:nvCxnSpPr>
        <p:spPr bwMode="auto">
          <a:xfrm rot="16200000" flipH="1">
            <a:off x="1051560" y="5166360"/>
            <a:ext cx="1737360" cy="18288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41275" cap="rnd" cmpd="sng" algn="ctr">
            <a:solidFill>
              <a:schemeClr val="accent5"/>
            </a:solidFill>
            <a:prstDash val="sysDot"/>
            <a:round/>
            <a:headEnd type="none" w="med" len="med"/>
            <a:tailEnd type="triangle" w="med" len="lg"/>
          </a:ln>
          <a:effectLst/>
        </p:spPr>
      </p:cxnSp>
      <p:sp>
        <p:nvSpPr>
          <p:cNvPr id="10245" name="TextBox 1536010"/>
          <p:cNvSpPr txBox="1">
            <a:spLocks noChangeArrowheads="1"/>
          </p:cNvSpPr>
          <p:nvPr/>
        </p:nvSpPr>
        <p:spPr bwMode="auto">
          <a:xfrm>
            <a:off x="449793" y="4935856"/>
            <a:ext cx="2286000" cy="77559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lIns="109728" tIns="54864" rIns="109728" bIns="54864">
            <a:spAutoFit/>
          </a:bodyPr>
          <a:lstStyle/>
          <a:p>
            <a:pPr eaLnBrk="1" hangingPunct="1">
              <a:lnSpc>
                <a:spcPct val="90000"/>
              </a:lnSpc>
            </a:pPr>
            <a:r>
              <a:rPr lang="en-US" sz="1600" dirty="0" smtClean="0">
                <a:solidFill>
                  <a:schemeClr val="bg2"/>
                </a:solidFill>
              </a:rPr>
              <a:t>Xbox </a:t>
            </a:r>
            <a:r>
              <a:rPr lang="en-US" sz="1600" dirty="0">
                <a:solidFill>
                  <a:schemeClr val="bg2"/>
                </a:solidFill>
              </a:rPr>
              <a:t>360 with </a:t>
            </a:r>
            <a:r>
              <a:rPr lang="en-US" sz="1600" dirty="0" smtClean="0">
                <a:solidFill>
                  <a:schemeClr val="bg2"/>
                </a:solidFill>
              </a:rPr>
              <a:t>MCX streams music </a:t>
            </a:r>
            <a:r>
              <a:rPr lang="en-US" sz="1600" dirty="0">
                <a:solidFill>
                  <a:schemeClr val="bg2"/>
                </a:solidFill>
              </a:rPr>
              <a:t>and live and recorded TV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20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ppt_x</p:attrName>
                                        </p:attrNameLst>
                                      </p:cBhvr>
                                      <p:tavLst>
                                        <p:tav tm="0">
                                          <p:val>
                                            <p:strVal val="#ppt_x-.2"/>
                                          </p:val>
                                        </p:tav>
                                        <p:tav tm="100000">
                                          <p:val>
                                            <p:strVal val="#ppt_x"/>
                                          </p:val>
                                        </p:tav>
                                      </p:tavLst>
                                    </p:anim>
                                    <p:anim calcmode="lin" valueType="num">
                                      <p:cBhvr>
                                        <p:cTn id="2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2"/>
                                        </p:tgtEl>
                                      </p:cBhvr>
                                    </p:animEffect>
                                  </p:childTnLst>
                                </p:cTn>
                              </p:par>
                              <p:par>
                                <p:cTn id="26" presetID="10" presetClass="exit" presetSubtype="0" fill="hold" nodeType="with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fade">
                                      <p:cBhvr>
                                        <p:cTn id="32" dur="2000"/>
                                        <p:tgtEl>
                                          <p:spTgt spid="10247"/>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10" presetClass="exit" presetSubtype="0" fill="hold" nodeType="withEffect">
                                  <p:stCondLst>
                                    <p:cond delay="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0245"/>
                                        </p:tgtEl>
                                        <p:attrNameLst>
                                          <p:attrName>style.visibility</p:attrName>
                                        </p:attrNameLst>
                                      </p:cBhvr>
                                      <p:to>
                                        <p:strVal val="visible"/>
                                      </p:to>
                                    </p:set>
                                    <p:animEffect transition="in" filter="fade">
                                      <p:cBhvr>
                                        <p:cTn id="46" dur="2000"/>
                                        <p:tgtEl>
                                          <p:spTgt spid="10245"/>
                                        </p:tgtEl>
                                      </p:cBhvr>
                                    </p:animEffect>
                                  </p:childTnLst>
                                </p:cTn>
                              </p:par>
                              <p:par>
                                <p:cTn id="47" presetID="10" presetClass="exit" presetSubtype="0" fill="hold" nodeType="withEffect">
                                  <p:stCondLst>
                                    <p:cond delay="0"/>
                                  </p:stCondLst>
                                  <p:childTnLst>
                                    <p:animEffect transition="out" filter="fade">
                                      <p:cBhvr>
                                        <p:cTn id="48" dur="2000"/>
                                        <p:tgtEl>
                                          <p:spTgt spid="17"/>
                                        </p:tgtEl>
                                      </p:cBhvr>
                                    </p:animEffect>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9106" y="274320"/>
            <a:ext cx="10056494" cy="1301895"/>
          </a:xfrm>
        </p:spPr>
        <p:txBody>
          <a:bodyPr/>
          <a:lstStyle/>
          <a:p>
            <a:r>
              <a:rPr lang="en-US" sz="5400" dirty="0" smtClean="0"/>
              <a:t>Connected Consumer Electronics</a:t>
            </a:r>
            <a:br>
              <a:rPr lang="en-US" sz="5400" dirty="0" smtClean="0"/>
            </a:br>
            <a:r>
              <a:rPr lang="en-US" sz="4000" dirty="0" smtClean="0">
                <a:solidFill>
                  <a:schemeClr val="accent1"/>
                </a:solidFill>
              </a:rPr>
              <a:t>An emerging market</a:t>
            </a:r>
            <a:endParaRPr lang="en-US" sz="5400" dirty="0">
              <a:solidFill>
                <a:schemeClr val="accent1"/>
              </a:solidFill>
            </a:endParaRPr>
          </a:p>
        </p:txBody>
      </p:sp>
      <p:sp>
        <p:nvSpPr>
          <p:cNvPr id="243715" name="Rectangle 3"/>
          <p:cNvSpPr>
            <a:spLocks noGrp="1" noChangeArrowheads="1"/>
          </p:cNvSpPr>
          <p:nvPr>
            <p:ph type="body" idx="1"/>
          </p:nvPr>
        </p:nvSpPr>
        <p:spPr>
          <a:xfrm>
            <a:off x="457200" y="2286000"/>
            <a:ext cx="10056494" cy="4237057"/>
          </a:xfrm>
        </p:spPr>
        <p:txBody>
          <a:bodyPr/>
          <a:lstStyle/>
          <a:p>
            <a:r>
              <a:rPr lang="en-US" dirty="0" smtClean="0"/>
              <a:t>So far – many products but no</a:t>
            </a:r>
            <a:br>
              <a:rPr lang="en-US" dirty="0" smtClean="0"/>
            </a:br>
            <a:r>
              <a:rPr lang="en-US" dirty="0" smtClean="0"/>
              <a:t>breakout successes</a:t>
            </a:r>
          </a:p>
          <a:p>
            <a:r>
              <a:rPr lang="en-US" dirty="0" smtClean="0"/>
              <a:t>Today is a turning point – increased media availability and improving technology</a:t>
            </a:r>
          </a:p>
          <a:p>
            <a:r>
              <a:rPr lang="en-US" dirty="0" smtClean="0"/>
              <a:t>New players are bringing visibility</a:t>
            </a:r>
            <a:br>
              <a:rPr lang="en-US" dirty="0" smtClean="0"/>
            </a:br>
            <a:r>
              <a:rPr lang="en-US" dirty="0" smtClean="0"/>
              <a:t>to the space and setting new </a:t>
            </a:r>
            <a:br>
              <a:rPr lang="en-US" dirty="0" smtClean="0"/>
            </a:br>
            <a:r>
              <a:rPr lang="en-US" dirty="0" smtClean="0"/>
              <a:t>customer expectations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 Can Create Great </a:t>
            </a:r>
            <a:br>
              <a:rPr lang="en-US" smtClean="0"/>
            </a:br>
            <a:r>
              <a:rPr lang="en-US" smtClean="0"/>
              <a:t>End-to-End Experiences</a:t>
            </a:r>
            <a:br>
              <a:rPr lang="en-US" smtClean="0"/>
            </a:br>
            <a:endParaRPr lang="en-US" dirty="0"/>
          </a:p>
        </p:txBody>
      </p:sp>
      <p:sp>
        <p:nvSpPr>
          <p:cNvPr id="4" name="Content Placeholder 3"/>
          <p:cNvSpPr>
            <a:spLocks noGrp="1"/>
          </p:cNvSpPr>
          <p:nvPr>
            <p:ph type="body" idx="1"/>
          </p:nvPr>
        </p:nvSpPr>
        <p:spPr>
          <a:xfrm>
            <a:off x="459106" y="2286000"/>
            <a:ext cx="10056494" cy="2843855"/>
          </a:xfrm>
        </p:spPr>
        <p:txBody>
          <a:bodyPr/>
          <a:lstStyle/>
          <a:p>
            <a:r>
              <a:rPr lang="en-US" dirty="0" smtClean="0"/>
              <a:t>Knowing the customer is key to designing great products</a:t>
            </a:r>
          </a:p>
          <a:p>
            <a:r>
              <a:rPr lang="en-US" dirty="0" smtClean="0"/>
              <a:t>Sophisticated technologies don’t translate into market successes without positive customer experiences</a:t>
            </a:r>
          </a:p>
          <a:p>
            <a:r>
              <a:rPr lang="en-US" dirty="0" smtClean="0"/>
              <a:t>Every piece of the experience is an opportunity to please the customer</a:t>
            </a:r>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Matters</a:t>
            </a:r>
            <a:endParaRPr lang="en-US" dirty="0"/>
          </a:p>
        </p:txBody>
      </p:sp>
      <p:sp>
        <p:nvSpPr>
          <p:cNvPr id="3" name="Content Placeholder 2"/>
          <p:cNvSpPr>
            <a:spLocks noGrp="1"/>
          </p:cNvSpPr>
          <p:nvPr>
            <p:ph type="body" idx="1"/>
          </p:nvPr>
        </p:nvSpPr>
        <p:spPr>
          <a:xfrm>
            <a:off x="459106" y="1697357"/>
            <a:ext cx="10056494" cy="5524589"/>
          </a:xfrm>
        </p:spPr>
        <p:txBody>
          <a:bodyPr/>
          <a:lstStyle/>
          <a:p>
            <a:r>
              <a:rPr lang="en-US" dirty="0" smtClean="0"/>
              <a:t>Well-received design translates into</a:t>
            </a:r>
            <a:br>
              <a:rPr lang="en-US" dirty="0" smtClean="0"/>
            </a:br>
            <a:r>
              <a:rPr lang="en-US" dirty="0" smtClean="0"/>
              <a:t>strong sales</a:t>
            </a:r>
          </a:p>
          <a:p>
            <a:r>
              <a:rPr lang="en-US" dirty="0" smtClean="0"/>
              <a:t>Product strengths can be masked by poorly-received design</a:t>
            </a:r>
          </a:p>
          <a:p>
            <a:r>
              <a:rPr lang="en-US" dirty="0" smtClean="0"/>
              <a:t>Well-executed and unique designs build brand identity and recognition</a:t>
            </a:r>
          </a:p>
          <a:p>
            <a:r>
              <a:rPr lang="en-US" dirty="0" smtClean="0"/>
              <a:t>Good design results in positive</a:t>
            </a:r>
            <a:br>
              <a:rPr lang="en-US" dirty="0" smtClean="0"/>
            </a:br>
            <a:r>
              <a:rPr lang="en-US" dirty="0" smtClean="0"/>
              <a:t>customer experiences, building long-term brand loyalty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661993"/>
          </a:xfrm>
        </p:spPr>
        <p:txBody>
          <a:bodyPr/>
          <a:lstStyle/>
          <a:p>
            <a:r>
              <a:rPr lang="en-US" dirty="0" smtClean="0"/>
              <a:t>A Day In The Life Of</a:t>
            </a:r>
            <a:br>
              <a:rPr lang="en-US" dirty="0" smtClean="0"/>
            </a:br>
            <a:r>
              <a:rPr lang="en-US" dirty="0" smtClean="0"/>
              <a:t>Your Customer</a:t>
            </a:r>
            <a:endParaRPr lang="en-US" dirty="0"/>
          </a:p>
        </p:txBody>
      </p:sp>
      <p:sp>
        <p:nvSpPr>
          <p:cNvPr id="3" name="Content Placeholder 2"/>
          <p:cNvSpPr>
            <a:spLocks noGrp="1"/>
          </p:cNvSpPr>
          <p:nvPr>
            <p:ph type="body" idx="1"/>
          </p:nvPr>
        </p:nvSpPr>
        <p:spPr>
          <a:xfrm>
            <a:off x="459106" y="2286000"/>
            <a:ext cx="10056494" cy="2843855"/>
          </a:xfrm>
        </p:spPr>
        <p:txBody>
          <a:bodyPr/>
          <a:lstStyle/>
          <a:p>
            <a:r>
              <a:rPr lang="en-US" dirty="0" smtClean="0"/>
              <a:t>On the shelf at retail</a:t>
            </a:r>
          </a:p>
          <a:p>
            <a:r>
              <a:rPr lang="en-US" dirty="0" smtClean="0"/>
              <a:t>Out-of-box experience and initial setup</a:t>
            </a:r>
          </a:p>
          <a:p>
            <a:r>
              <a:rPr lang="en-US" dirty="0" smtClean="0"/>
              <a:t>Everyday use:  Living with the product</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2520</TotalTime>
  <Words>2508</Words>
  <Application>Microsoft Office PowerPoint</Application>
  <PresentationFormat>Custom</PresentationFormat>
  <Paragraphs>235</Paragraphs>
  <Slides>29</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Segoe</vt:lpstr>
      <vt:lpstr>Wingdings</vt:lpstr>
      <vt:lpstr>Wingdings 2</vt:lpstr>
      <vt:lpstr>Segoe Semibold</vt:lpstr>
      <vt:lpstr>WinHec 2007 WEB Template</vt:lpstr>
      <vt:lpstr>Photo Editor Photo</vt:lpstr>
      <vt:lpstr>Media Center Extender Device Design</vt:lpstr>
      <vt:lpstr>Session Agenda</vt:lpstr>
      <vt:lpstr>PC Uniquely Suited To Distribute Content Around The Home</vt:lpstr>
      <vt:lpstr>Media Sharing On Windows Two technology options available</vt:lpstr>
      <vt:lpstr>Media Center Extender Technology Whole home, high-definition entertainment</vt:lpstr>
      <vt:lpstr>Connected Consumer Electronics An emerging market</vt:lpstr>
      <vt:lpstr>You Can Create Great  End-to-End Experiences </vt:lpstr>
      <vt:lpstr>Design Matters</vt:lpstr>
      <vt:lpstr>A Day In The Life Of Your Customer</vt:lpstr>
      <vt:lpstr>Retail A key opportunity to engage with your customers</vt:lpstr>
      <vt:lpstr>Retail Drive customers to your product </vt:lpstr>
      <vt:lpstr>Slide 12</vt:lpstr>
      <vt:lpstr>Details “Close The Deal”</vt:lpstr>
      <vt:lpstr>Unpacking Is An Experience</vt:lpstr>
      <vt:lpstr>Setup Your customer’s first interaction with the  User Interface (UI)</vt:lpstr>
      <vt:lpstr>Wireless Setup A major driver of support calls</vt:lpstr>
      <vt:lpstr>Wireless Mockup Concept</vt:lpstr>
      <vt:lpstr>Everyday Use Usability research on discoverability</vt:lpstr>
      <vt:lpstr>Entry Point Design Mockup Concept</vt:lpstr>
      <vt:lpstr>Entry Point Design Mockup Concept</vt:lpstr>
      <vt:lpstr>Settings Infrequently accessed but critical</vt:lpstr>
      <vt:lpstr>Settings Mockup Concept</vt:lpstr>
      <vt:lpstr>Attractive Interfaces Are Easier To Use</vt:lpstr>
      <vt:lpstr>Remote Controls An extension of the UI</vt:lpstr>
      <vt:lpstr>Media Center Extender Design Resources</vt:lpstr>
      <vt:lpstr>Key Takeaways</vt:lpstr>
      <vt:lpstr>Call To Action</vt:lpstr>
      <vt:lpstr>Additional Resources</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CON-T412 Media Center Extender Device Design</dc:title>
  <dc:subject>WinHEC 2007</dc:subject>
  <dc:creator>Jonathan Aroner</dc:creator>
  <dc:description>Template design:
Formatter: David Griffith, Silver Fox Productions, Inc.
Event Date:
Event Location:
Speech Length:
Audience:
Key Topics:</dc:description>
  <cp:lastModifiedBy>Microsoft Employee</cp:lastModifiedBy>
  <cp:revision>213</cp:revision>
  <dcterms:created xsi:type="dcterms:W3CDTF">2007-04-09T02:47:26Z</dcterms:created>
  <dcterms:modified xsi:type="dcterms:W3CDTF">2007-05-29T19:57:20Z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