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7" r:id="rId1"/>
  </p:sldMasterIdLst>
  <p:notesMasterIdLst>
    <p:notesMasterId r:id="rId38"/>
  </p:notesMasterIdLst>
  <p:handoutMasterIdLst>
    <p:handoutMasterId r:id="rId39"/>
  </p:handoutMasterIdLst>
  <p:sldIdLst>
    <p:sldId id="335" r:id="rId2"/>
    <p:sldId id="358" r:id="rId3"/>
    <p:sldId id="269" r:id="rId4"/>
    <p:sldId id="296" r:id="rId5"/>
    <p:sldId id="267" r:id="rId6"/>
    <p:sldId id="352" r:id="rId7"/>
    <p:sldId id="332" r:id="rId8"/>
    <p:sldId id="333" r:id="rId9"/>
    <p:sldId id="297" r:id="rId10"/>
    <p:sldId id="271" r:id="rId11"/>
    <p:sldId id="331" r:id="rId12"/>
    <p:sldId id="354" r:id="rId13"/>
    <p:sldId id="350" r:id="rId14"/>
    <p:sldId id="310" r:id="rId15"/>
    <p:sldId id="374" r:id="rId16"/>
    <p:sldId id="360" r:id="rId17"/>
    <p:sldId id="369" r:id="rId18"/>
    <p:sldId id="356" r:id="rId19"/>
    <p:sldId id="311" r:id="rId20"/>
    <p:sldId id="316" r:id="rId21"/>
    <p:sldId id="370" r:id="rId22"/>
    <p:sldId id="313" r:id="rId23"/>
    <p:sldId id="314" r:id="rId24"/>
    <p:sldId id="298" r:id="rId25"/>
    <p:sldId id="281" r:id="rId26"/>
    <p:sldId id="264" r:id="rId27"/>
    <p:sldId id="278" r:id="rId28"/>
    <p:sldId id="283" r:id="rId29"/>
    <p:sldId id="304" r:id="rId30"/>
    <p:sldId id="372" r:id="rId31"/>
    <p:sldId id="361" r:id="rId32"/>
    <p:sldId id="373" r:id="rId33"/>
    <p:sldId id="363" r:id="rId34"/>
    <p:sldId id="364" r:id="rId35"/>
    <p:sldId id="378" r:id="rId36"/>
    <p:sldId id="379" r:id="rId37"/>
  </p:sldIdLst>
  <p:sldSz cx="10972800" cy="8229600" type="B4JIS"/>
  <p:notesSz cx="6858000" cy="9144000"/>
  <p:embeddedFontLst>
    <p:embeddedFont>
      <p:font typeface="Calibri" pitchFamily="34" charset="0"/>
      <p:regular r:id="rId40"/>
      <p:bold r:id="rId41"/>
      <p:italic r:id="rId42"/>
      <p:boldItalic r:id="rId43"/>
    </p:embeddedFont>
  </p:embeddedFontLst>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48640" algn="l" rtl="0" fontAlgn="base">
      <a:spcBef>
        <a:spcPct val="0"/>
      </a:spcBef>
      <a:spcAft>
        <a:spcPct val="0"/>
      </a:spcAft>
      <a:defRPr kern="1200">
        <a:solidFill>
          <a:schemeClr val="tx1"/>
        </a:solidFill>
        <a:latin typeface="Arial" charset="0"/>
        <a:ea typeface="+mn-ea"/>
        <a:cs typeface="Arial" charset="0"/>
      </a:defRPr>
    </a:lvl2pPr>
    <a:lvl3pPr marL="1097280" algn="l" rtl="0" fontAlgn="base">
      <a:spcBef>
        <a:spcPct val="0"/>
      </a:spcBef>
      <a:spcAft>
        <a:spcPct val="0"/>
      </a:spcAft>
      <a:defRPr kern="1200">
        <a:solidFill>
          <a:schemeClr val="tx1"/>
        </a:solidFill>
        <a:latin typeface="Arial" charset="0"/>
        <a:ea typeface="+mn-ea"/>
        <a:cs typeface="Arial" charset="0"/>
      </a:defRPr>
    </a:lvl3pPr>
    <a:lvl4pPr marL="1645920" algn="l" rtl="0" fontAlgn="base">
      <a:spcBef>
        <a:spcPct val="0"/>
      </a:spcBef>
      <a:spcAft>
        <a:spcPct val="0"/>
      </a:spcAft>
      <a:defRPr kern="1200">
        <a:solidFill>
          <a:schemeClr val="tx1"/>
        </a:solidFill>
        <a:latin typeface="Arial" charset="0"/>
        <a:ea typeface="+mn-ea"/>
        <a:cs typeface="Arial" charset="0"/>
      </a:defRPr>
    </a:lvl4pPr>
    <a:lvl5pPr marL="2194560" algn="l" rtl="0" fontAlgn="base">
      <a:spcBef>
        <a:spcPct val="0"/>
      </a:spcBef>
      <a:spcAft>
        <a:spcPct val="0"/>
      </a:spcAft>
      <a:defRPr kern="1200">
        <a:solidFill>
          <a:schemeClr val="tx1"/>
        </a:solidFill>
        <a:latin typeface="Arial" charset="0"/>
        <a:ea typeface="+mn-ea"/>
        <a:cs typeface="Arial" charset="0"/>
      </a:defRPr>
    </a:lvl5pPr>
    <a:lvl6pPr marL="2743200" algn="l" defTabSz="1097280" rtl="0" eaLnBrk="1" latinLnBrk="0" hangingPunct="1">
      <a:defRPr kern="1200">
        <a:solidFill>
          <a:schemeClr val="tx1"/>
        </a:solidFill>
        <a:latin typeface="Arial" charset="0"/>
        <a:ea typeface="+mn-ea"/>
        <a:cs typeface="Arial" charset="0"/>
      </a:defRPr>
    </a:lvl6pPr>
    <a:lvl7pPr marL="3291840" algn="l" defTabSz="1097280" rtl="0" eaLnBrk="1" latinLnBrk="0" hangingPunct="1">
      <a:defRPr kern="1200">
        <a:solidFill>
          <a:schemeClr val="tx1"/>
        </a:solidFill>
        <a:latin typeface="Arial" charset="0"/>
        <a:ea typeface="+mn-ea"/>
        <a:cs typeface="Arial" charset="0"/>
      </a:defRPr>
    </a:lvl7pPr>
    <a:lvl8pPr marL="3840480" algn="l" defTabSz="1097280" rtl="0" eaLnBrk="1" latinLnBrk="0" hangingPunct="1">
      <a:defRPr kern="1200">
        <a:solidFill>
          <a:schemeClr val="tx1"/>
        </a:solidFill>
        <a:latin typeface="Arial" charset="0"/>
        <a:ea typeface="+mn-ea"/>
        <a:cs typeface="Arial" charset="0"/>
      </a:defRPr>
    </a:lvl8pPr>
    <a:lvl9pPr marL="4389120" algn="l" defTabSz="109728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000000"/>
    <a:srgbClr val="A9C4F0"/>
    <a:srgbClr val="5E91E4"/>
    <a:srgbClr val="FFB601"/>
    <a:srgbClr val="FFD877"/>
    <a:srgbClr val="74622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221" autoAdjust="0"/>
    <p:restoredTop sz="94098" autoAdjust="0"/>
  </p:normalViewPr>
  <p:slideViewPr>
    <p:cSldViewPr snapToGrid="0">
      <p:cViewPr varScale="1">
        <p:scale>
          <a:sx n="43" d="100"/>
          <a:sy n="43" d="100"/>
        </p:scale>
        <p:origin x="-710" y="-67"/>
      </p:cViewPr>
      <p:guideLst>
        <p:guide orient="horz" pos="2592"/>
        <p:guide orient="horz" pos="173"/>
        <p:guide orient="horz" pos="5011"/>
        <p:guide orient="horz" pos="1786"/>
        <p:guide orient="horz" pos="1440"/>
        <p:guide orient="horz" pos="1073"/>
        <p:guide pos="3456"/>
        <p:guide pos="288"/>
        <p:guide pos="6624"/>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p:cViewPr varScale="1">
        <p:scale>
          <a:sx n="77" d="100"/>
          <a:sy n="77" d="100"/>
        </p:scale>
        <p:origin x="-20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06C814-6690-4D47-A562-0C8975A506EE}" type="datetimeFigureOut">
              <a:rPr lang="en-US" smtClean="0"/>
              <a:pPr/>
              <a:t>5/29/2007</a:t>
            </a:fld>
            <a:endParaRPr lang="en-US"/>
          </a:p>
        </p:txBody>
      </p:sp>
      <p:sp>
        <p:nvSpPr>
          <p:cNvPr id="4" name="Footer Placeholder 3"/>
          <p:cNvSpPr>
            <a:spLocks noGrp="1"/>
          </p:cNvSpPr>
          <p:nvPr>
            <p:ph type="ftr" sz="quarter" idx="2"/>
          </p:nvPr>
        </p:nvSpPr>
        <p:spPr>
          <a:xfrm>
            <a:off x="-1" y="8685213"/>
            <a:ext cx="6252519" cy="457200"/>
          </a:xfrm>
          <a:prstGeom prst="rect">
            <a:avLst/>
          </a:prstGeom>
        </p:spPr>
        <p:txBody>
          <a:bodyPr vert="horz" lIns="91440" tIns="45720" rIns="91440" bIns="45720" rtlCol="0" anchor="b"/>
          <a:lstStyle>
            <a:lvl1pPr algn="l">
              <a:defRPr sz="1200"/>
            </a:lvl1pPr>
          </a:lstStyle>
          <a:p>
            <a:r>
              <a:rPr lang="en-US" sz="700" dirty="0" smtClean="0">
                <a:latin typeface="+mn-lt"/>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77231" y="8685213"/>
            <a:ext cx="579181" cy="457200"/>
          </a:xfrm>
          <a:prstGeom prst="rect">
            <a:avLst/>
          </a:prstGeom>
        </p:spPr>
        <p:txBody>
          <a:bodyPr vert="horz" lIns="91440" tIns="45720" rIns="91440" bIns="45720" rtlCol="0" anchor="b"/>
          <a:lstStyle>
            <a:lvl1pPr algn="r">
              <a:defRPr sz="1200"/>
            </a:lvl1pPr>
          </a:lstStyle>
          <a:p>
            <a:fld id="{430D7BA4-A843-4E5C-A355-396544F5AEF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68609"/>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69635" name="Rectangle 68610"/>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69636" name="Rectangle 68611"/>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111621" name="Notes Placeholder 111620"/>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8613"/>
          <p:cNvSpPr>
            <a:spLocks noGrp="1" noChangeArrowheads="1"/>
          </p:cNvSpPr>
          <p:nvPr>
            <p:ph type="ftr" sz="quarter" idx="4"/>
          </p:nvPr>
        </p:nvSpPr>
        <p:spPr bwMode="auto">
          <a:xfrm>
            <a:off x="-1" y="8685213"/>
            <a:ext cx="6190735"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700" smtClean="0">
                <a:latin typeface="+mn-lt"/>
                <a:cs typeface="Arial" pitchFamily="34" charset="0"/>
              </a:defRPr>
            </a:lvl1pPr>
          </a:lstStyle>
          <a:p>
            <a:pPr>
              <a:defRPr/>
            </a:pPr>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111623" name="Slide Number Placeholder 111622"/>
          <p:cNvSpPr>
            <a:spLocks noGrp="1" noChangeArrowheads="1"/>
          </p:cNvSpPr>
          <p:nvPr>
            <p:ph type="sldNum" sz="quarter" idx="5"/>
          </p:nvPr>
        </p:nvSpPr>
        <p:spPr bwMode="auto">
          <a:xfrm>
            <a:off x="6178377" y="8685213"/>
            <a:ext cx="678035"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D052A393-3CB5-4986-8795-97F9B447CD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1pPr>
    <a:lvl2pPr marL="548640"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2pPr>
    <a:lvl3pPr marL="1097280"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3pPr>
    <a:lvl4pPr marL="1645920"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4pPr>
    <a:lvl5pPr marL="2194560"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1:10 PM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hape 4"/>
          <p:cNvSpPr>
            <a:spLocks noGrp="1" noChangeArrowheads="1"/>
          </p:cNvSpPr>
          <p:nvPr>
            <p:ph type="sldNum" sz="quarter" idx="5"/>
          </p:nvPr>
        </p:nvSpPr>
        <p:spPr>
          <a:noFill/>
          <a:ln>
            <a:headEnd/>
            <a:tailEnd/>
          </a:ln>
        </p:spPr>
        <p:txBody>
          <a:bodyPr/>
          <a:lstStyle/>
          <a:p>
            <a:fld id="{FC43E525-EC77-48B6-B10D-B00CBB5F3243}" type="slidenum">
              <a:rPr lang="en-US">
                <a:latin typeface="Arial" charset="0"/>
                <a:cs typeface="Arial" charset="0"/>
              </a:rPr>
              <a:pPr/>
              <a:t>11</a:t>
            </a:fld>
            <a:endParaRPr lang="en-US">
              <a:latin typeface="Arial" charset="0"/>
              <a:cs typeface="Arial" charset="0"/>
            </a:endParaRPr>
          </a:p>
        </p:txBody>
      </p:sp>
      <p:sp>
        <p:nvSpPr>
          <p:cNvPr id="75779" name="Rectangle 74753"/>
          <p:cNvSpPr>
            <a:spLocks noGrp="1" noRot="1" noChangeAspect="1" noChangeArrowheads="1" noTextEdit="1"/>
          </p:cNvSpPr>
          <p:nvPr>
            <p:ph type="sldImg"/>
          </p:nvPr>
        </p:nvSpPr>
        <p:spPr>
          <a:noFill/>
          <a:ln cap="flat">
            <a:headEnd type="none" w="med" len="med"/>
            <a:tailEnd type="none" w="med" len="med"/>
          </a:ln>
        </p:spPr>
      </p:sp>
      <p:sp>
        <p:nvSpPr>
          <p:cNvPr id="75780" name="Rectangle 150530"/>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4"/>
          <p:cNvSpPr>
            <a:spLocks noGrp="1" noChangeArrowheads="1"/>
          </p:cNvSpPr>
          <p:nvPr>
            <p:ph type="sldNum" sz="quarter" idx="5"/>
          </p:nvPr>
        </p:nvSpPr>
        <p:spPr>
          <a:noFill/>
          <a:ln>
            <a:headEnd/>
            <a:tailEnd/>
          </a:ln>
        </p:spPr>
        <p:txBody>
          <a:bodyPr/>
          <a:lstStyle/>
          <a:p>
            <a:fld id="{061130FF-564A-4286-8AFF-1552B0F50151}" type="slidenum">
              <a:rPr lang="en-US">
                <a:latin typeface="Arial" charset="0"/>
                <a:cs typeface="Arial" charset="0"/>
              </a:rPr>
              <a:pPr/>
              <a:t>14</a:t>
            </a:fld>
            <a:endParaRPr lang="en-US">
              <a:latin typeface="Arial" charset="0"/>
              <a:cs typeface="Arial" charset="0"/>
            </a:endParaRPr>
          </a:p>
        </p:txBody>
      </p:sp>
      <p:sp>
        <p:nvSpPr>
          <p:cNvPr id="78851" name="Rectangle 77825"/>
          <p:cNvSpPr>
            <a:spLocks noGrp="1" noRot="1" noChangeAspect="1" noChangeArrowheads="1" noTextEdit="1"/>
          </p:cNvSpPr>
          <p:nvPr>
            <p:ph type="sldImg"/>
          </p:nvPr>
        </p:nvSpPr>
        <p:spPr>
          <a:noFill/>
          <a:ln cap="flat">
            <a:headEnd type="none" w="med" len="med"/>
            <a:tailEnd type="none" w="med" len="med"/>
          </a:ln>
        </p:spPr>
      </p:sp>
      <p:sp>
        <p:nvSpPr>
          <p:cNvPr id="78852" name="Rectangle 142338"/>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hape 4"/>
          <p:cNvSpPr>
            <a:spLocks noGrp="1" noChangeArrowheads="1"/>
          </p:cNvSpPr>
          <p:nvPr>
            <p:ph type="sldNum" sz="quarter" idx="5"/>
          </p:nvPr>
        </p:nvSpPr>
        <p:spPr>
          <a:noFill/>
          <a:ln>
            <a:headEnd/>
            <a:tailEnd/>
          </a:ln>
        </p:spPr>
        <p:txBody>
          <a:bodyPr/>
          <a:lstStyle/>
          <a:p>
            <a:fld id="{FC494E17-E9F3-4082-8905-DF6DDFAFE652}" type="slidenum">
              <a:rPr lang="en-US">
                <a:latin typeface="Arial" charset="0"/>
                <a:cs typeface="Arial" charset="0"/>
              </a:rPr>
              <a:pPr/>
              <a:t>19</a:t>
            </a:fld>
            <a:endParaRPr lang="en-US">
              <a:latin typeface="Arial" charset="0"/>
              <a:cs typeface="Arial" charset="0"/>
            </a:endParaRPr>
          </a:p>
        </p:txBody>
      </p:sp>
      <p:sp>
        <p:nvSpPr>
          <p:cNvPr id="79875" name="Rectangle 78849"/>
          <p:cNvSpPr>
            <a:spLocks noGrp="1" noRot="1" noChangeAspect="1" noChangeArrowheads="1" noTextEdit="1"/>
          </p:cNvSpPr>
          <p:nvPr>
            <p:ph type="sldImg"/>
          </p:nvPr>
        </p:nvSpPr>
        <p:spPr>
          <a:noFill/>
          <a:ln cap="flat">
            <a:headEnd type="none" w="med" len="med"/>
            <a:tailEnd type="none" w="med" len="med"/>
          </a:ln>
        </p:spPr>
      </p:sp>
      <p:sp>
        <p:nvSpPr>
          <p:cNvPr id="79876" name="Rectangle 147458"/>
          <p:cNvSpPr>
            <a:spLocks noGrp="1" noChangeArrowheads="1"/>
          </p:cNvSpPr>
          <p:nvPr>
            <p:ph type="body" idx="1"/>
          </p:nvPr>
        </p:nvSpPr>
        <p:spPr>
          <a:noFill/>
          <a:ln/>
        </p:spPr>
        <p:txBody>
          <a:bodyPr/>
          <a:lstStyle/>
          <a:p>
            <a:pPr eaLnBrk="1" hangingPunct="1"/>
            <a:endParaRPr lang="en-US" dirty="0" smtClean="0">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1:10 PM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hape 4"/>
          <p:cNvSpPr>
            <a:spLocks noGrp="1" noChangeArrowheads="1"/>
          </p:cNvSpPr>
          <p:nvPr>
            <p:ph type="sldNum" sz="quarter" idx="5"/>
          </p:nvPr>
        </p:nvSpPr>
        <p:spPr>
          <a:noFill/>
          <a:ln>
            <a:headEnd/>
            <a:tailEnd/>
          </a:ln>
        </p:spPr>
        <p:txBody>
          <a:bodyPr/>
          <a:lstStyle/>
          <a:p>
            <a:fld id="{EC605A0C-40C5-43F4-8782-8BF0D1E94CBF}" type="slidenum">
              <a:rPr lang="en-US">
                <a:latin typeface="Arial" charset="0"/>
                <a:cs typeface="Arial" charset="0"/>
              </a:rPr>
              <a:pPr/>
              <a:t>20</a:t>
            </a:fld>
            <a:endParaRPr lang="en-US">
              <a:latin typeface="Arial" charset="0"/>
              <a:cs typeface="Arial" charset="0"/>
            </a:endParaRPr>
          </a:p>
        </p:txBody>
      </p:sp>
      <p:sp>
        <p:nvSpPr>
          <p:cNvPr id="80899" name="Rectangle 79873"/>
          <p:cNvSpPr>
            <a:spLocks noGrp="1" noRot="1" noChangeAspect="1" noChangeArrowheads="1" noTextEdit="1"/>
          </p:cNvSpPr>
          <p:nvPr>
            <p:ph type="sldImg"/>
          </p:nvPr>
        </p:nvSpPr>
        <p:spPr>
          <a:noFill/>
          <a:ln cap="flat">
            <a:headEnd type="none" w="med" len="med"/>
            <a:tailEnd type="none" w="med" len="med"/>
          </a:ln>
        </p:spPr>
      </p:sp>
      <p:sp>
        <p:nvSpPr>
          <p:cNvPr id="80900" name="Rectangle 143362"/>
          <p:cNvSpPr>
            <a:spLocks noGrp="1" noChangeArrowheads="1"/>
          </p:cNvSpPr>
          <p:nvPr>
            <p:ph type="body" idx="1"/>
          </p:nvPr>
        </p:nvSpPr>
        <p:spPr>
          <a:noFill/>
          <a:ln/>
        </p:spPr>
        <p:txBody>
          <a:bodyPr/>
          <a:lstStyle/>
          <a:p>
            <a:pPr eaLnBrk="1" hangingPunct="1">
              <a:buFontTx/>
              <a:buChar char="•"/>
            </a:pPr>
            <a:endParaRPr lang="en-US" dirty="0"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hape 4"/>
          <p:cNvSpPr>
            <a:spLocks noGrp="1" noChangeArrowheads="1"/>
          </p:cNvSpPr>
          <p:nvPr>
            <p:ph type="sldNum" sz="quarter" idx="5"/>
          </p:nvPr>
        </p:nvSpPr>
        <p:spPr>
          <a:noFill/>
          <a:ln>
            <a:headEnd/>
            <a:tailEnd/>
          </a:ln>
        </p:spPr>
        <p:txBody>
          <a:bodyPr/>
          <a:lstStyle/>
          <a:p>
            <a:fld id="{EC605A0C-40C5-43F4-8782-8BF0D1E94CBF}" type="slidenum">
              <a:rPr lang="en-US">
                <a:latin typeface="Arial" charset="0"/>
                <a:cs typeface="Arial" charset="0"/>
              </a:rPr>
              <a:pPr/>
              <a:t>21</a:t>
            </a:fld>
            <a:endParaRPr lang="en-US">
              <a:latin typeface="Arial" charset="0"/>
              <a:cs typeface="Arial" charset="0"/>
            </a:endParaRPr>
          </a:p>
        </p:txBody>
      </p:sp>
      <p:sp>
        <p:nvSpPr>
          <p:cNvPr id="80899" name="Rectangle 79873"/>
          <p:cNvSpPr>
            <a:spLocks noGrp="1" noRot="1" noChangeAspect="1" noChangeArrowheads="1" noTextEdit="1"/>
          </p:cNvSpPr>
          <p:nvPr>
            <p:ph type="sldImg"/>
          </p:nvPr>
        </p:nvSpPr>
        <p:spPr>
          <a:noFill/>
          <a:ln cap="flat">
            <a:headEnd type="none" w="med" len="med"/>
            <a:tailEnd type="none" w="med" len="med"/>
          </a:ln>
        </p:spPr>
      </p:sp>
      <p:sp>
        <p:nvSpPr>
          <p:cNvPr id="80900" name="Rectangle 143362"/>
          <p:cNvSpPr>
            <a:spLocks noGrp="1" noChangeArrowheads="1"/>
          </p:cNvSpPr>
          <p:nvPr>
            <p:ph type="body" idx="1"/>
          </p:nvPr>
        </p:nvSpPr>
        <p:spPr>
          <a:noFill/>
          <a:ln/>
        </p:spPr>
        <p:txBody>
          <a:bodyPr/>
          <a:lstStyle/>
          <a:p>
            <a:pPr eaLnBrk="1" hangingPunct="1">
              <a:buFontTx/>
              <a:buChar char="•"/>
            </a:pPr>
            <a:endParaRPr lang="en-US" dirty="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hape 4"/>
          <p:cNvSpPr>
            <a:spLocks noGrp="1" noChangeArrowheads="1"/>
          </p:cNvSpPr>
          <p:nvPr>
            <p:ph type="sldNum" sz="quarter" idx="5"/>
          </p:nvPr>
        </p:nvSpPr>
        <p:spPr>
          <a:noFill/>
          <a:ln>
            <a:headEnd/>
            <a:tailEnd/>
          </a:ln>
        </p:spPr>
        <p:txBody>
          <a:bodyPr/>
          <a:lstStyle/>
          <a:p>
            <a:fld id="{26114354-D516-46BB-BF9F-07EFDFD885BD}" type="slidenum">
              <a:rPr lang="en-US">
                <a:latin typeface="Arial" charset="0"/>
                <a:cs typeface="Arial" charset="0"/>
              </a:rPr>
              <a:pPr/>
              <a:t>25</a:t>
            </a:fld>
            <a:endParaRPr lang="en-US">
              <a:latin typeface="Arial" charset="0"/>
              <a:cs typeface="Arial" charset="0"/>
            </a:endParaRPr>
          </a:p>
        </p:txBody>
      </p:sp>
      <p:sp>
        <p:nvSpPr>
          <p:cNvPr id="81923" name="Rectangle 80897"/>
          <p:cNvSpPr>
            <a:spLocks noGrp="1" noRot="1" noChangeAspect="1" noChangeArrowheads="1" noTextEdit="1"/>
          </p:cNvSpPr>
          <p:nvPr>
            <p:ph type="sldImg"/>
          </p:nvPr>
        </p:nvSpPr>
        <p:spPr>
          <a:noFill/>
          <a:ln cap="flat">
            <a:headEnd type="none" w="med" len="med"/>
            <a:tailEnd type="none" w="med" len="med"/>
          </a:ln>
        </p:spPr>
      </p:sp>
      <p:sp>
        <p:nvSpPr>
          <p:cNvPr id="81924" name="Rectangle 145410"/>
          <p:cNvSpPr>
            <a:spLocks noGrp="1" noChangeArrowheads="1"/>
          </p:cNvSpPr>
          <p:nvPr>
            <p:ph type="body" idx="1"/>
          </p:nvPr>
        </p:nvSpPr>
        <p:spPr>
          <a:noFill/>
          <a:ln/>
        </p:spPr>
        <p:txBody>
          <a:bodyPr/>
          <a:lstStyle/>
          <a:p>
            <a:pPr eaLnBrk="1" hangingPunct="1">
              <a:buFontTx/>
              <a:buChar char="•"/>
            </a:pPr>
            <a:endParaRPr lang="en-US" dirty="0"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hape 4"/>
          <p:cNvSpPr>
            <a:spLocks noGrp="1" noChangeArrowheads="1"/>
          </p:cNvSpPr>
          <p:nvPr>
            <p:ph type="sldNum" sz="quarter" idx="5"/>
          </p:nvPr>
        </p:nvSpPr>
        <p:spPr>
          <a:noFill/>
          <a:ln>
            <a:headEnd/>
            <a:tailEnd/>
          </a:ln>
        </p:spPr>
        <p:txBody>
          <a:bodyPr/>
          <a:lstStyle/>
          <a:p>
            <a:fld id="{D8807241-BA89-4F49-B125-F76E3E65D346}" type="slidenum">
              <a:rPr lang="en-US">
                <a:latin typeface="Arial" charset="0"/>
                <a:cs typeface="Arial" charset="0"/>
              </a:rPr>
              <a:pPr/>
              <a:t>3</a:t>
            </a:fld>
            <a:endParaRPr lang="en-US">
              <a:latin typeface="Arial" charset="0"/>
              <a:cs typeface="Arial" charset="0"/>
            </a:endParaRPr>
          </a:p>
        </p:txBody>
      </p:sp>
      <p:sp>
        <p:nvSpPr>
          <p:cNvPr id="70659" name="Rectangle 69633"/>
          <p:cNvSpPr>
            <a:spLocks noGrp="1" noRot="1" noChangeAspect="1" noChangeArrowheads="1" noTextEdit="1"/>
          </p:cNvSpPr>
          <p:nvPr>
            <p:ph type="sldImg"/>
          </p:nvPr>
        </p:nvSpPr>
        <p:spPr>
          <a:noFill/>
          <a:ln cap="flat">
            <a:headEnd type="none" w="med" len="med"/>
            <a:tailEnd type="none" w="med" len="med"/>
          </a:ln>
        </p:spPr>
      </p:sp>
      <p:sp>
        <p:nvSpPr>
          <p:cNvPr id="70660" name="Rectangle 69634"/>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hape 4"/>
          <p:cNvSpPr>
            <a:spLocks noGrp="1" noChangeArrowheads="1"/>
          </p:cNvSpPr>
          <p:nvPr>
            <p:ph type="sldNum" sz="quarter" idx="5"/>
          </p:nvPr>
        </p:nvSpPr>
        <p:spPr>
          <a:noFill/>
          <a:ln>
            <a:headEnd/>
            <a:tailEnd/>
          </a:ln>
        </p:spPr>
        <p:txBody>
          <a:bodyPr/>
          <a:lstStyle/>
          <a:p>
            <a:fld id="{70759F63-426B-4939-9BF4-92526B050E60}" type="slidenum">
              <a:rPr lang="en-US">
                <a:latin typeface="Arial" charset="0"/>
                <a:cs typeface="Arial" charset="0"/>
              </a:rPr>
              <a:pPr/>
              <a:t>5</a:t>
            </a:fld>
            <a:endParaRPr lang="en-US">
              <a:latin typeface="Arial" charset="0"/>
              <a:cs typeface="Arial" charset="0"/>
            </a:endParaRPr>
          </a:p>
        </p:txBody>
      </p:sp>
      <p:sp>
        <p:nvSpPr>
          <p:cNvPr id="71683" name="Rectangle 70657"/>
          <p:cNvSpPr>
            <a:spLocks noGrp="1" noRot="1" noChangeAspect="1" noChangeArrowheads="1" noTextEdit="1"/>
          </p:cNvSpPr>
          <p:nvPr>
            <p:ph type="sldImg"/>
          </p:nvPr>
        </p:nvSpPr>
        <p:spPr>
          <a:noFill/>
          <a:ln cap="flat">
            <a:headEnd type="none" w="med" len="med"/>
            <a:tailEnd type="none" w="med" len="med"/>
          </a:ln>
        </p:spPr>
      </p:sp>
      <p:sp>
        <p:nvSpPr>
          <p:cNvPr id="71684" name="Rectangle 137218"/>
          <p:cNvSpPr>
            <a:spLocks noGrp="1" noChangeArrowheads="1"/>
          </p:cNvSpPr>
          <p:nvPr>
            <p:ph type="body" idx="1"/>
          </p:nvPr>
        </p:nvSpPr>
        <p:spPr>
          <a:noFill/>
          <a:ln/>
        </p:spPr>
        <p:txBody>
          <a:bodyPr/>
          <a:lstStyle/>
          <a:p>
            <a:pPr lvl="1" eaLnBrk="1" hangingPunct="1">
              <a:buFontTx/>
              <a:buChar char="•"/>
            </a:pPr>
            <a:endParaRPr lang="en-US"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hape 4"/>
          <p:cNvSpPr>
            <a:spLocks noGrp="1" noChangeArrowheads="1"/>
          </p:cNvSpPr>
          <p:nvPr>
            <p:ph type="sldNum" sz="quarter" idx="5"/>
          </p:nvPr>
        </p:nvSpPr>
        <p:spPr>
          <a:noFill/>
          <a:ln>
            <a:headEnd/>
            <a:tailEnd/>
          </a:ln>
        </p:spPr>
        <p:txBody>
          <a:bodyPr/>
          <a:lstStyle/>
          <a:p>
            <a:fld id="{481D7677-0542-457E-8C4A-AA22C98B545A}" type="slidenum">
              <a:rPr lang="en-US">
                <a:latin typeface="Arial" charset="0"/>
                <a:cs typeface="Arial" charset="0"/>
              </a:rPr>
              <a:pPr/>
              <a:t>6</a:t>
            </a:fld>
            <a:endParaRPr lang="en-US">
              <a:latin typeface="Arial" charset="0"/>
              <a:cs typeface="Arial" charset="0"/>
            </a:endParaRPr>
          </a:p>
        </p:txBody>
      </p:sp>
      <p:sp>
        <p:nvSpPr>
          <p:cNvPr id="72707" name="Rectangle 71681"/>
          <p:cNvSpPr>
            <a:spLocks noGrp="1" noRot="1" noChangeAspect="1" noChangeArrowheads="1" noTextEdit="1"/>
          </p:cNvSpPr>
          <p:nvPr>
            <p:ph type="sldImg"/>
          </p:nvPr>
        </p:nvSpPr>
        <p:spPr>
          <a:noFill/>
          <a:ln cap="flat">
            <a:headEnd type="none" w="med" len="med"/>
            <a:tailEnd type="none" w="med" len="med"/>
          </a:ln>
        </p:spPr>
      </p:sp>
      <p:sp>
        <p:nvSpPr>
          <p:cNvPr id="72708" name="Rectangle 71682"/>
          <p:cNvSpPr>
            <a:spLocks noGrp="1" noChangeArrowheads="1"/>
          </p:cNvSpPr>
          <p:nvPr>
            <p:ph type="body" idx="1"/>
          </p:nvPr>
        </p:nvSpPr>
        <p:spPr>
          <a:noFill/>
          <a:ln/>
        </p:spPr>
        <p:txBody>
          <a:bodyPr/>
          <a:lstStyle/>
          <a:p>
            <a:pPr eaLnBrk="1" hangingPunct="1">
              <a:buFontTx/>
              <a:buChar char="•"/>
            </a:pPr>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fade/>
  </p:transition>
  <p:timing>
    <p:tnLst>
      <p:par>
        <p:cTn id="1" dur="indefinite" restart="never" nodeType="tmRoot"/>
      </p:par>
    </p:tnLst>
  </p:timing>
  <p:hf sldNum="0" hdr="0" ftr="0" dt="0"/>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4"/>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5"/>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5"/>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5"/>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5"/>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6"/>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6"/>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6"/>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6"/>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6.xml"/><Relationship Id="rId7"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image" Target="../media/image29.png"/><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pfsinfo@microsoft.com"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go.microsoft.com/fwlink/?LinkId=87962"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hyperlink" Target="http://www.playsforsure.com/product/specification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go.microsoft.com/fwlink/?LinkId=87959"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http://connect.microsoft.com/pfs" TargetMode="External"/><Relationship Id="rId5" Type="http://schemas.openxmlformats.org/officeDocument/2006/relationships/hyperlink" Target="http://go.microsoft.com/fwlink/?LinkId=87961" TargetMode="External"/><Relationship Id="rId4" Type="http://schemas.openxmlformats.org/officeDocument/2006/relationships/hyperlink" Target="http://go.microsoft.com/fwlink/?LinkId=8796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7" y="1701484"/>
            <a:ext cx="9231313" cy="2742289"/>
          </a:xfrm>
        </p:spPr>
        <p:txBody>
          <a:bodyPr/>
          <a:lstStyle/>
          <a:p>
            <a:r>
              <a:rPr lang="en-US" dirty="0" err="1" smtClean="0"/>
              <a:t>PlaysForSure</a:t>
            </a:r>
            <a:r>
              <a:rPr lang="en-US" dirty="0" smtClean="0"/>
              <a:t/>
            </a:r>
            <a:br>
              <a:rPr lang="en-US" dirty="0" smtClean="0"/>
            </a:br>
            <a:r>
              <a:rPr lang="en-US" dirty="0" smtClean="0"/>
              <a:t>Portable Devices And Windows Vista</a:t>
            </a:r>
            <a:endParaRPr lang="en-US" dirty="0"/>
          </a:p>
        </p:txBody>
      </p:sp>
      <p:sp>
        <p:nvSpPr>
          <p:cNvPr id="3" name="Subtitle 2"/>
          <p:cNvSpPr>
            <a:spLocks noGrp="1"/>
          </p:cNvSpPr>
          <p:nvPr>
            <p:ph type="subTitle" idx="1"/>
          </p:nvPr>
        </p:nvSpPr>
        <p:spPr>
          <a:xfrm>
            <a:off x="873127" y="5200889"/>
            <a:ext cx="9231313" cy="1661993"/>
          </a:xfrm>
        </p:spPr>
        <p:txBody>
          <a:bodyPr/>
          <a:lstStyle/>
          <a:p>
            <a:r>
              <a:rPr lang="en-US" dirty="0" smtClean="0"/>
              <a:t>Jerry D. Smith</a:t>
            </a:r>
          </a:p>
          <a:p>
            <a:r>
              <a:rPr lang="en-US" dirty="0" smtClean="0"/>
              <a:t>Senior Program Manager</a:t>
            </a:r>
          </a:p>
          <a:p>
            <a:r>
              <a:rPr lang="en-US" dirty="0" smtClean="0"/>
              <a:t>Microsoft Corporation</a:t>
            </a:r>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hape 64513"/>
          <p:cNvSpPr>
            <a:spLocks noGrp="1" noChangeArrowheads="1"/>
          </p:cNvSpPr>
          <p:nvPr>
            <p:ph type="title"/>
          </p:nvPr>
        </p:nvSpPr>
        <p:spPr/>
        <p:txBody>
          <a:bodyPr/>
          <a:lstStyle/>
          <a:p>
            <a:r>
              <a:rPr lang="en-US" smtClean="0"/>
              <a:t>Basic Architecture</a:t>
            </a:r>
          </a:p>
        </p:txBody>
      </p:sp>
      <p:sp>
        <p:nvSpPr>
          <p:cNvPr id="25606" name="Shape 64514"/>
          <p:cNvSpPr>
            <a:spLocks noGrp="1" noChangeArrowheads="1"/>
          </p:cNvSpPr>
          <p:nvPr>
            <p:ph type="body" idx="1"/>
          </p:nvPr>
        </p:nvSpPr>
        <p:spPr>
          <a:xfrm>
            <a:off x="459106" y="1697357"/>
            <a:ext cx="10056494" cy="6859314"/>
          </a:xfrm>
        </p:spPr>
        <p:txBody>
          <a:bodyPr/>
          <a:lstStyle/>
          <a:p>
            <a:r>
              <a:rPr lang="en-US" sz="3800" dirty="0" smtClean="0"/>
              <a:t>WPD is an end-to-end solution.  </a:t>
            </a:r>
            <a:r>
              <a:rPr lang="en-US" sz="3800" dirty="0" smtClean="0">
                <a:solidFill>
                  <a:schemeClr val="accent6"/>
                </a:solidFill>
              </a:rPr>
              <a:t>It’s more than just drivers!</a:t>
            </a:r>
          </a:p>
          <a:p>
            <a:r>
              <a:rPr lang="en-US" sz="3800" dirty="0" smtClean="0"/>
              <a:t>Components</a:t>
            </a:r>
          </a:p>
          <a:p>
            <a:pPr lvl="1"/>
            <a:r>
              <a:rPr lang="en-US" sz="3400" dirty="0" smtClean="0"/>
              <a:t>Platform</a:t>
            </a:r>
          </a:p>
          <a:p>
            <a:pPr lvl="1"/>
            <a:r>
              <a:rPr lang="en-US" sz="3400" dirty="0" smtClean="0"/>
              <a:t>User mode Class Drivers</a:t>
            </a:r>
          </a:p>
          <a:p>
            <a:pPr lvl="1"/>
            <a:r>
              <a:rPr lang="en-US" sz="3400" dirty="0" smtClean="0"/>
              <a:t>User Experience</a:t>
            </a:r>
          </a:p>
          <a:p>
            <a:pPr lvl="1"/>
            <a:r>
              <a:rPr lang="en-US" sz="3400" dirty="0" smtClean="0"/>
              <a:t>Toolkits</a:t>
            </a:r>
          </a:p>
          <a:p>
            <a:pPr lvl="1"/>
            <a:r>
              <a:rPr lang="en-US" sz="3400" dirty="0" smtClean="0"/>
              <a:t>Specifications </a:t>
            </a:r>
          </a:p>
          <a:p>
            <a:pPr lvl="1"/>
            <a:r>
              <a:rPr lang="en-US" sz="3400" dirty="0" smtClean="0"/>
              <a:t>Windows Logo Certification</a:t>
            </a:r>
          </a:p>
          <a:p>
            <a:pPr lvl="1"/>
            <a:r>
              <a:rPr lang="en-US" sz="3400" dirty="0" smtClean="0"/>
              <a:t>Compatibility</a:t>
            </a:r>
          </a:p>
          <a:p>
            <a:pPr lvl="1"/>
            <a:endParaRPr lang="en-US" sz="3400" dirty="0" smtClean="0"/>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Shape 149505"/>
          <p:cNvSpPr>
            <a:spLocks noGrp="1" noChangeArrowheads="1"/>
          </p:cNvSpPr>
          <p:nvPr>
            <p:ph type="title"/>
          </p:nvPr>
        </p:nvSpPr>
        <p:spPr/>
        <p:txBody>
          <a:bodyPr/>
          <a:lstStyle/>
          <a:p>
            <a:r>
              <a:rPr lang="en-US" smtClean="0"/>
              <a:t>Extensibility</a:t>
            </a:r>
          </a:p>
        </p:txBody>
      </p:sp>
      <p:sp>
        <p:nvSpPr>
          <p:cNvPr id="26630" name="Shape 149506"/>
          <p:cNvSpPr>
            <a:spLocks noGrp="1" noChangeArrowheads="1"/>
          </p:cNvSpPr>
          <p:nvPr>
            <p:ph type="body" idx="1"/>
          </p:nvPr>
        </p:nvSpPr>
        <p:spPr>
          <a:xfrm>
            <a:off x="459106" y="1697357"/>
            <a:ext cx="10056494" cy="5315302"/>
          </a:xfrm>
        </p:spPr>
        <p:txBody>
          <a:bodyPr/>
          <a:lstStyle/>
          <a:p>
            <a:r>
              <a:rPr lang="en-US" dirty="0" smtClean="0"/>
              <a:t>Vendor extensibility is a 1</a:t>
            </a:r>
            <a:r>
              <a:rPr lang="en-US" baseline="30000" dirty="0" smtClean="0"/>
              <a:t>st</a:t>
            </a:r>
            <a:r>
              <a:rPr lang="en-US" dirty="0" smtClean="0"/>
              <a:t> class citizen</a:t>
            </a:r>
          </a:p>
          <a:p>
            <a:r>
              <a:rPr lang="en-US" dirty="0" smtClean="0"/>
              <a:t>WPD commands are GUID/DWORD pairs</a:t>
            </a:r>
          </a:p>
          <a:p>
            <a:r>
              <a:rPr lang="en-US" dirty="0" smtClean="0"/>
              <a:t>New Data Types, Commands, Events</a:t>
            </a:r>
          </a:p>
          <a:p>
            <a:r>
              <a:rPr lang="en-US" dirty="0" smtClean="0"/>
              <a:t>New UI Experiences, Icons, Logos</a:t>
            </a:r>
          </a:p>
          <a:p>
            <a:r>
              <a:rPr lang="en-US" dirty="0" smtClean="0"/>
              <a:t>Protocol Extensions</a:t>
            </a:r>
          </a:p>
          <a:p>
            <a:pPr lvl="1"/>
            <a:r>
              <a:rPr lang="en-US" dirty="0" smtClean="0"/>
              <a:t>Device Icon</a:t>
            </a:r>
          </a:p>
          <a:p>
            <a:pPr lvl="1"/>
            <a:r>
              <a:rPr lang="en-US" dirty="0" smtClean="0"/>
              <a:t>DRM Extension, App Specific Extension (Windows Media Player)</a:t>
            </a: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Platform</a:t>
            </a:r>
            <a:endParaRPr lang="en-US" dirty="0"/>
          </a:p>
        </p:txBody>
      </p:sp>
      <p:sp>
        <p:nvSpPr>
          <p:cNvPr id="3" name="Text Placeholder 2"/>
          <p:cNvSpPr>
            <a:spLocks noGrp="1"/>
          </p:cNvSpPr>
          <p:nvPr>
            <p:ph type="body" idx="1"/>
          </p:nvPr>
        </p:nvSpPr>
        <p:spPr>
          <a:xfrm>
            <a:off x="459106" y="1697357"/>
            <a:ext cx="10056494" cy="6738768"/>
          </a:xfrm>
        </p:spPr>
        <p:txBody>
          <a:bodyPr/>
          <a:lstStyle/>
          <a:p>
            <a:pPr>
              <a:spcBef>
                <a:spcPts val="720"/>
              </a:spcBef>
            </a:pPr>
            <a:r>
              <a:rPr lang="en-US" sz="3400" dirty="0" smtClean="0"/>
              <a:t>WPD API</a:t>
            </a:r>
          </a:p>
          <a:p>
            <a:pPr lvl="1">
              <a:spcBef>
                <a:spcPts val="720"/>
              </a:spcBef>
            </a:pPr>
            <a:r>
              <a:rPr lang="en-US" sz="2900" dirty="0" smtClean="0"/>
              <a:t>An in-proc COM server that uses standard Win32 File I/O APIs to communicate with drivers</a:t>
            </a:r>
          </a:p>
          <a:p>
            <a:pPr>
              <a:spcBef>
                <a:spcPts val="720"/>
              </a:spcBef>
            </a:pPr>
            <a:r>
              <a:rPr lang="en-US" sz="3400" dirty="0" smtClean="0"/>
              <a:t>WPD Libraries</a:t>
            </a:r>
          </a:p>
          <a:p>
            <a:pPr lvl="1">
              <a:spcBef>
                <a:spcPts val="720"/>
              </a:spcBef>
            </a:pPr>
            <a:r>
              <a:rPr lang="en-US" sz="2900" dirty="0" smtClean="0"/>
              <a:t>Application and Driver Libraries are provided to </a:t>
            </a:r>
            <a:br>
              <a:rPr lang="en-US" sz="2900" dirty="0" smtClean="0"/>
            </a:br>
            <a:r>
              <a:rPr lang="en-US" sz="2900" dirty="0" smtClean="0"/>
              <a:t>handle WPD IOCTLs</a:t>
            </a:r>
          </a:p>
          <a:p>
            <a:pPr>
              <a:spcBef>
                <a:spcPts val="720"/>
              </a:spcBef>
            </a:pPr>
            <a:r>
              <a:rPr lang="en-US" sz="3400" dirty="0" smtClean="0"/>
              <a:t>WPD </a:t>
            </a:r>
            <a:r>
              <a:rPr lang="en-US" sz="3400" dirty="0" err="1" smtClean="0"/>
              <a:t>Serializer</a:t>
            </a:r>
            <a:endParaRPr lang="en-US" sz="3400" dirty="0" smtClean="0"/>
          </a:p>
          <a:p>
            <a:pPr lvl="1">
              <a:spcBef>
                <a:spcPts val="720"/>
              </a:spcBef>
            </a:pPr>
            <a:r>
              <a:rPr lang="en-US" sz="2900" dirty="0" smtClean="0"/>
              <a:t>Used to pack/unpack data into buffers for </a:t>
            </a:r>
            <a:br>
              <a:rPr lang="en-US" sz="2900" dirty="0" smtClean="0"/>
            </a:br>
            <a:r>
              <a:rPr lang="en-US" sz="2900" dirty="0" smtClean="0"/>
              <a:t>inter-process communication</a:t>
            </a:r>
          </a:p>
          <a:p>
            <a:pPr>
              <a:spcBef>
                <a:spcPts val="720"/>
              </a:spcBef>
            </a:pPr>
            <a:r>
              <a:rPr lang="en-US" sz="3400" dirty="0" smtClean="0"/>
              <a:t>Class-Installer / Co-Installer</a:t>
            </a:r>
          </a:p>
          <a:p>
            <a:pPr lvl="1">
              <a:spcBef>
                <a:spcPts val="720"/>
              </a:spcBef>
            </a:pPr>
            <a:r>
              <a:rPr lang="en-US" sz="2900" dirty="0" smtClean="0"/>
              <a:t>Installs WPD device drivers via normal </a:t>
            </a:r>
            <a:br>
              <a:rPr lang="en-US" sz="2900" dirty="0" smtClean="0"/>
            </a:br>
            <a:r>
              <a:rPr lang="en-US" sz="2900" dirty="0" smtClean="0"/>
              <a:t>Windows PnP mechanisms</a:t>
            </a:r>
          </a:p>
          <a:p>
            <a:pPr lvl="1">
              <a:spcBef>
                <a:spcPts val="720"/>
              </a:spcBef>
            </a:pPr>
            <a:r>
              <a:rPr lang="en-US" sz="2900" dirty="0" smtClean="0"/>
              <a:t>Device capabilities are queried at install time</a:t>
            </a:r>
          </a:p>
          <a:p>
            <a:pPr>
              <a:spcBef>
                <a:spcPts val="720"/>
              </a:spcBef>
            </a:pPr>
            <a:endParaRPr lang="en-US" sz="3400" dirty="0"/>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Basic Architecture Diagram</a:t>
            </a:r>
            <a:endParaRPr lang="en-US" dirty="0"/>
          </a:p>
        </p:txBody>
      </p:sp>
      <p:sp>
        <p:nvSpPr>
          <p:cNvPr id="215252" name="AutoShape 212"/>
          <p:cNvSpPr>
            <a:spLocks noChangeArrowheads="1"/>
          </p:cNvSpPr>
          <p:nvPr/>
        </p:nvSpPr>
        <p:spPr bwMode="auto">
          <a:xfrm>
            <a:off x="9006840" y="1703071"/>
            <a:ext cx="1508760" cy="2846070"/>
          </a:xfrm>
          <a:prstGeom prst="roundRect">
            <a:avLst>
              <a:gd name="adj" fmla="val 8972"/>
            </a:avLst>
          </a:prstGeom>
          <a:solidFill>
            <a:schemeClr val="bg2">
              <a:alpha val="20000"/>
            </a:schemeClr>
          </a:solidFill>
          <a:ln w="12700">
            <a:solidFill>
              <a:schemeClr val="bg2"/>
            </a:solidFill>
            <a:round/>
            <a:headEnd/>
            <a:tailEnd/>
          </a:ln>
          <a:effectLst>
            <a:outerShdw blurRad="63500" sx="102000" sy="102000" algn="ctr" rotWithShape="0">
              <a:prstClr val="black">
                <a:alpha val="40000"/>
              </a:prstClr>
            </a:outerShdw>
          </a:effectLst>
        </p:spPr>
        <p:txBody>
          <a:bodyPr wrap="none" lIns="109718" tIns="54860" rIns="109718" bIns="54860" anchor="ctr"/>
          <a:lstStyle/>
          <a:p>
            <a:endParaRPr lang="en-US">
              <a:effectLst>
                <a:outerShdw blurRad="38100" dist="38100" dir="2700000" algn="tl">
                  <a:srgbClr val="000000">
                    <a:alpha val="43137"/>
                  </a:srgbClr>
                </a:outerShdw>
              </a:effectLst>
              <a:latin typeface="+mj-lt"/>
            </a:endParaRPr>
          </a:p>
        </p:txBody>
      </p:sp>
      <p:sp>
        <p:nvSpPr>
          <p:cNvPr id="215253" name="Rectangle 213"/>
          <p:cNvSpPr>
            <a:spLocks noChangeArrowheads="1"/>
          </p:cNvSpPr>
          <p:nvPr/>
        </p:nvSpPr>
        <p:spPr bwMode="blackWhite">
          <a:xfrm>
            <a:off x="9109713" y="2964180"/>
            <a:ext cx="331470" cy="32194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cs typeface="+mn-cs"/>
            </a:endParaRPr>
          </a:p>
        </p:txBody>
      </p:sp>
      <p:sp>
        <p:nvSpPr>
          <p:cNvPr id="215254" name="Rectangle 214"/>
          <p:cNvSpPr>
            <a:spLocks noChangeArrowheads="1"/>
          </p:cNvSpPr>
          <p:nvPr/>
        </p:nvSpPr>
        <p:spPr bwMode="invGray">
          <a:xfrm>
            <a:off x="9109713" y="4095753"/>
            <a:ext cx="331470" cy="30861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cs typeface="+mn-cs"/>
            </a:endParaRPr>
          </a:p>
        </p:txBody>
      </p:sp>
      <p:sp>
        <p:nvSpPr>
          <p:cNvPr id="215255" name="Rectangle 215"/>
          <p:cNvSpPr>
            <a:spLocks noChangeArrowheads="1"/>
          </p:cNvSpPr>
          <p:nvPr/>
        </p:nvSpPr>
        <p:spPr bwMode="grayWhite">
          <a:xfrm>
            <a:off x="9109713" y="3535680"/>
            <a:ext cx="331470" cy="31242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cs typeface="+mn-cs"/>
            </a:endParaRPr>
          </a:p>
        </p:txBody>
      </p:sp>
      <p:sp>
        <p:nvSpPr>
          <p:cNvPr id="215256" name="Rectangle 216"/>
          <p:cNvSpPr>
            <a:spLocks noChangeArrowheads="1"/>
          </p:cNvSpPr>
          <p:nvPr/>
        </p:nvSpPr>
        <p:spPr bwMode="auto">
          <a:xfrm>
            <a:off x="8959216" y="1838329"/>
            <a:ext cx="1446762" cy="370093"/>
          </a:xfrm>
          <a:prstGeom prst="rect">
            <a:avLst/>
          </a:prstGeom>
          <a:noFill/>
          <a:ln w="3175">
            <a:noFill/>
            <a:miter lim="800000"/>
            <a:headEnd/>
            <a:tailEnd/>
          </a:ln>
          <a:effectLst/>
        </p:spPr>
        <p:txBody>
          <a:bodyPr wrap="none" lIns="110480" tIns="55241" rIns="110480" bIns="55241">
            <a:spAutoFit/>
          </a:bodyPr>
          <a:lstStyle/>
          <a:p>
            <a:pPr algn="l"/>
            <a:r>
              <a:rPr lang="en-US" sz="1700" dirty="0">
                <a:solidFill>
                  <a:schemeClr val="tx2"/>
                </a:solidFill>
                <a:effectLst>
                  <a:outerShdw blurRad="38100" dist="38100" dir="2700000" algn="tl">
                    <a:srgbClr val="000000">
                      <a:alpha val="43137"/>
                    </a:srgbClr>
                  </a:outerShdw>
                </a:effectLst>
                <a:latin typeface="+mj-lt"/>
              </a:rPr>
              <a:t>Provided by:</a:t>
            </a:r>
          </a:p>
        </p:txBody>
      </p:sp>
      <p:sp>
        <p:nvSpPr>
          <p:cNvPr id="215257" name="Rectangle 217"/>
          <p:cNvSpPr>
            <a:spLocks noChangeArrowheads="1"/>
          </p:cNvSpPr>
          <p:nvPr/>
        </p:nvSpPr>
        <p:spPr bwMode="auto">
          <a:xfrm>
            <a:off x="9424037" y="2385060"/>
            <a:ext cx="1114387" cy="357782"/>
          </a:xfrm>
          <a:prstGeom prst="rect">
            <a:avLst/>
          </a:prstGeom>
          <a:noFill/>
          <a:ln w="9525">
            <a:noFill/>
            <a:miter lim="800000"/>
            <a:headEnd/>
            <a:tailEnd/>
          </a:ln>
          <a:effectLst/>
        </p:spPr>
        <p:txBody>
          <a:bodyPr wrap="none" lIns="110480" tIns="55241" rIns="110480" bIns="55241">
            <a:spAutoFit/>
          </a:bodyPr>
          <a:lstStyle/>
          <a:p>
            <a:pPr algn="l"/>
            <a:r>
              <a:rPr lang="en-US" sz="1600" dirty="0">
                <a:solidFill>
                  <a:schemeClr val="tx2"/>
                </a:solidFill>
                <a:effectLst>
                  <a:outerShdw blurRad="38100" dist="38100" dir="2700000" algn="tl">
                    <a:srgbClr val="000000">
                      <a:alpha val="43137"/>
                    </a:srgbClr>
                  </a:outerShdw>
                </a:effectLst>
                <a:latin typeface="+mj-lt"/>
              </a:rPr>
              <a:t>Microsoft</a:t>
            </a:r>
          </a:p>
        </p:txBody>
      </p:sp>
      <p:sp>
        <p:nvSpPr>
          <p:cNvPr id="215258" name="Rectangle 218"/>
          <p:cNvSpPr>
            <a:spLocks noChangeArrowheads="1"/>
          </p:cNvSpPr>
          <p:nvPr/>
        </p:nvSpPr>
        <p:spPr bwMode="auto">
          <a:xfrm>
            <a:off x="9424037" y="2948940"/>
            <a:ext cx="519694" cy="357792"/>
          </a:xfrm>
          <a:prstGeom prst="rect">
            <a:avLst/>
          </a:prstGeom>
          <a:noFill/>
          <a:ln w="3175">
            <a:noFill/>
            <a:miter lim="800000"/>
            <a:headEnd/>
            <a:tailEnd/>
          </a:ln>
          <a:effectLst/>
        </p:spPr>
        <p:txBody>
          <a:bodyPr wrap="none" lIns="110480" tIns="55241" rIns="110480" bIns="55241">
            <a:spAutoFit/>
          </a:bodyPr>
          <a:lstStyle/>
          <a:p>
            <a:pPr algn="l"/>
            <a:r>
              <a:rPr lang="en-US" sz="1600" dirty="0">
                <a:solidFill>
                  <a:schemeClr val="tx2"/>
                </a:solidFill>
                <a:effectLst>
                  <a:outerShdw blurRad="38100" dist="38100" dir="2700000" algn="tl">
                    <a:srgbClr val="000000">
                      <a:alpha val="43137"/>
                    </a:srgbClr>
                  </a:outerShdw>
                </a:effectLst>
                <a:latin typeface="+mj-lt"/>
              </a:rPr>
              <a:t>ISV</a:t>
            </a:r>
          </a:p>
        </p:txBody>
      </p:sp>
      <p:sp>
        <p:nvSpPr>
          <p:cNvPr id="215259" name="Rectangle 219"/>
          <p:cNvSpPr>
            <a:spLocks noChangeArrowheads="1"/>
          </p:cNvSpPr>
          <p:nvPr/>
        </p:nvSpPr>
        <p:spPr bwMode="auto">
          <a:xfrm>
            <a:off x="9424038" y="4059556"/>
            <a:ext cx="675175" cy="357786"/>
          </a:xfrm>
          <a:prstGeom prst="rect">
            <a:avLst/>
          </a:prstGeom>
          <a:noFill/>
          <a:ln w="3175">
            <a:noFill/>
            <a:miter lim="800000"/>
            <a:headEnd/>
            <a:tailEnd/>
          </a:ln>
          <a:effectLst/>
        </p:spPr>
        <p:txBody>
          <a:bodyPr wrap="none" lIns="110480" tIns="55241" rIns="110480" bIns="55241">
            <a:spAutoFit/>
          </a:bodyPr>
          <a:lstStyle/>
          <a:p>
            <a:pPr algn="l"/>
            <a:r>
              <a:rPr lang="en-US" sz="1600" dirty="0">
                <a:solidFill>
                  <a:schemeClr val="tx2"/>
                </a:solidFill>
                <a:effectLst>
                  <a:outerShdw blurRad="38100" dist="38100" dir="2700000" algn="tl">
                    <a:srgbClr val="000000">
                      <a:alpha val="43137"/>
                    </a:srgbClr>
                  </a:outerShdw>
                </a:effectLst>
                <a:latin typeface="+mj-lt"/>
              </a:rPr>
              <a:t>OEM</a:t>
            </a:r>
          </a:p>
        </p:txBody>
      </p:sp>
      <p:sp>
        <p:nvSpPr>
          <p:cNvPr id="215260" name="Rectangle 220"/>
          <p:cNvSpPr>
            <a:spLocks noChangeArrowheads="1"/>
          </p:cNvSpPr>
          <p:nvPr/>
        </p:nvSpPr>
        <p:spPr bwMode="auto">
          <a:xfrm>
            <a:off x="9424036" y="3509010"/>
            <a:ext cx="564578" cy="357792"/>
          </a:xfrm>
          <a:prstGeom prst="rect">
            <a:avLst/>
          </a:prstGeom>
          <a:noFill/>
          <a:ln w="3175">
            <a:noFill/>
            <a:miter lim="800000"/>
            <a:headEnd/>
            <a:tailEnd/>
          </a:ln>
          <a:effectLst/>
        </p:spPr>
        <p:txBody>
          <a:bodyPr wrap="none" lIns="110480" tIns="55241" rIns="110480" bIns="55241">
            <a:spAutoFit/>
          </a:bodyPr>
          <a:lstStyle/>
          <a:p>
            <a:pPr algn="l"/>
            <a:r>
              <a:rPr lang="en-US" sz="1600" dirty="0">
                <a:solidFill>
                  <a:schemeClr val="tx2"/>
                </a:solidFill>
                <a:effectLst>
                  <a:outerShdw blurRad="38100" dist="38100" dir="2700000" algn="tl">
                    <a:srgbClr val="000000">
                      <a:alpha val="43137"/>
                    </a:srgbClr>
                  </a:outerShdw>
                </a:effectLst>
                <a:latin typeface="+mj-lt"/>
              </a:rPr>
              <a:t>IHV</a:t>
            </a:r>
          </a:p>
        </p:txBody>
      </p:sp>
      <p:sp>
        <p:nvSpPr>
          <p:cNvPr id="215275" name="Rectangle 235"/>
          <p:cNvSpPr>
            <a:spLocks noChangeArrowheads="1"/>
          </p:cNvSpPr>
          <p:nvPr/>
        </p:nvSpPr>
        <p:spPr bwMode="auto">
          <a:xfrm>
            <a:off x="9109713" y="2409826"/>
            <a:ext cx="331470" cy="3219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a:solidFill>
                <a:srgbClr val="FFFFFF"/>
              </a:solidFill>
              <a:effectLst>
                <a:outerShdw blurRad="38100" dist="38100" dir="2700000" algn="tl">
                  <a:srgbClr val="000000">
                    <a:alpha val="43137"/>
                  </a:srgbClr>
                </a:outerShdw>
              </a:effectLst>
              <a:latin typeface="Segoe" pitchFamily="34" charset="0"/>
              <a:cs typeface="+mn-cs"/>
            </a:endParaRPr>
          </a:p>
        </p:txBody>
      </p:sp>
      <p:sp>
        <p:nvSpPr>
          <p:cNvPr id="27" name="Rectangle 233"/>
          <p:cNvSpPr>
            <a:spLocks noChangeArrowheads="1"/>
          </p:cNvSpPr>
          <p:nvPr/>
        </p:nvSpPr>
        <p:spPr bwMode="blackWhite">
          <a:xfrm>
            <a:off x="2240280" y="1714500"/>
            <a:ext cx="6492240" cy="146304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effectLst>
                  <a:outerShdw blurRad="38100" dist="38100" dir="2700000" algn="tl">
                    <a:srgbClr val="000000">
                      <a:alpha val="43137"/>
                    </a:srgbClr>
                  </a:outerShdw>
                </a:effectLst>
                <a:latin typeface="Segoe" pitchFamily="34" charset="0"/>
                <a:cs typeface="+mn-cs"/>
              </a:rPr>
              <a:t>WPD Application</a:t>
            </a:r>
            <a:endParaRPr lang="en-US" dirty="0">
              <a:effectLst>
                <a:outerShdw blurRad="38100" dist="38100" dir="2700000" algn="tl">
                  <a:srgbClr val="000000">
                    <a:alpha val="43137"/>
                  </a:srgbClr>
                </a:outerShdw>
              </a:effectLst>
              <a:latin typeface="Segoe" pitchFamily="34" charset="0"/>
              <a:cs typeface="+mn-cs"/>
            </a:endParaRPr>
          </a:p>
        </p:txBody>
      </p:sp>
      <p:sp>
        <p:nvSpPr>
          <p:cNvPr id="28" name="Rectangle 227"/>
          <p:cNvSpPr>
            <a:spLocks noChangeArrowheads="1"/>
          </p:cNvSpPr>
          <p:nvPr/>
        </p:nvSpPr>
        <p:spPr bwMode="auto">
          <a:xfrm>
            <a:off x="2323531" y="2171701"/>
            <a:ext cx="6298442" cy="94869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8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latin typeface="Segoe" pitchFamily="34" charset="0"/>
                <a:cs typeface="+mn-cs"/>
              </a:rPr>
              <a:t>WPD API</a:t>
            </a:r>
            <a:endParaRPr lang="en-US" dirty="0">
              <a:solidFill>
                <a:srgbClr val="FFFFFF"/>
              </a:solidFill>
              <a:effectLst>
                <a:outerShdw blurRad="38100" dist="38100" dir="2700000" algn="tl">
                  <a:srgbClr val="000000">
                    <a:alpha val="43137"/>
                  </a:srgbClr>
                </a:outerShdw>
              </a:effectLst>
              <a:latin typeface="Segoe" pitchFamily="34" charset="0"/>
              <a:cs typeface="+mn-cs"/>
            </a:endParaRPr>
          </a:p>
        </p:txBody>
      </p:sp>
      <p:sp>
        <p:nvSpPr>
          <p:cNvPr id="215267" name="Rectangle 227"/>
          <p:cNvSpPr>
            <a:spLocks noChangeArrowheads="1"/>
          </p:cNvSpPr>
          <p:nvPr/>
        </p:nvSpPr>
        <p:spPr bwMode="auto">
          <a:xfrm>
            <a:off x="2406783" y="2628900"/>
            <a:ext cx="6104644" cy="365760"/>
          </a:xfrm>
          <a:prstGeom prst="rect">
            <a:avLst/>
          </a:prstGeom>
          <a:ln>
            <a:headEnd type="none" w="med" len="med"/>
            <a:tailEnd type="none" w="med" len="med"/>
          </a:ln>
          <a:effectLst>
            <a:glow rad="63500">
              <a:schemeClr val="accent4">
                <a:tint val="30000"/>
                <a:shade val="95000"/>
                <a:satMod val="300000"/>
                <a:alpha val="50000"/>
              </a:schemeClr>
            </a:glow>
            <a:outerShdw blurRad="660400" sx="102000" sy="102000" algn="ctr" rotWithShape="0">
              <a:prstClr val="black">
                <a:alpha val="27000"/>
              </a:prstClr>
            </a:outerShdw>
          </a:effectLst>
        </p:spPr>
        <p:style>
          <a:lnRef idx="1">
            <a:schemeClr val="accent4"/>
          </a:lnRef>
          <a:fillRef idx="2">
            <a:schemeClr val="accent4"/>
          </a:fillRef>
          <a:effectRef idx="1">
            <a:schemeClr val="accent4"/>
          </a:effectRef>
          <a:fontRef idx="minor">
            <a:schemeClr val="dk1"/>
          </a:fontRef>
        </p:style>
        <p:txBody>
          <a:bodyPr vert="horz" wrap="square" lIns="109718" tIns="54860" rIns="109718" bIns="54860" numCol="1" rtlCol="0" anchor="t" anchorCtr="0" compatLnSpc="1">
            <a:prstTxWarp prst="textNoShape">
              <a:avLst/>
            </a:prstTxWarp>
          </a:bodyPr>
          <a:lstStyle/>
          <a:p>
            <a:pPr algn="ctr" defTabSz="1096876">
              <a:defRPr/>
            </a:pPr>
            <a:r>
              <a:rPr lang="en-US" sz="1700" dirty="0" smtClean="0">
                <a:solidFill>
                  <a:schemeClr val="bg2"/>
                </a:solidFill>
              </a:rPr>
              <a:t>WPD Serializer</a:t>
            </a:r>
          </a:p>
        </p:txBody>
      </p:sp>
      <p:sp>
        <p:nvSpPr>
          <p:cNvPr id="29" name="Rectangle 227"/>
          <p:cNvSpPr>
            <a:spLocks noChangeArrowheads="1"/>
          </p:cNvSpPr>
          <p:nvPr/>
        </p:nvSpPr>
        <p:spPr bwMode="auto">
          <a:xfrm>
            <a:off x="2240280" y="3726180"/>
            <a:ext cx="3017520" cy="146304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latin typeface="Segoe" pitchFamily="34" charset="0"/>
                <a:cs typeface="+mn-cs"/>
              </a:rPr>
              <a:t>WDF Host</a:t>
            </a:r>
            <a:endParaRPr lang="en-US" dirty="0">
              <a:solidFill>
                <a:srgbClr val="FFFFFF"/>
              </a:solidFill>
              <a:effectLst>
                <a:outerShdw blurRad="38100" dist="38100" dir="2700000" algn="tl">
                  <a:srgbClr val="000000">
                    <a:alpha val="43137"/>
                  </a:srgbClr>
                </a:outerShdw>
              </a:effectLst>
              <a:latin typeface="Segoe" pitchFamily="34" charset="0"/>
              <a:cs typeface="+mn-cs"/>
            </a:endParaRPr>
          </a:p>
        </p:txBody>
      </p:sp>
      <p:sp>
        <p:nvSpPr>
          <p:cNvPr id="30" name="Rectangle 227"/>
          <p:cNvSpPr>
            <a:spLocks noChangeArrowheads="1"/>
          </p:cNvSpPr>
          <p:nvPr/>
        </p:nvSpPr>
        <p:spPr bwMode="auto">
          <a:xfrm>
            <a:off x="5715000" y="3726180"/>
            <a:ext cx="3017520" cy="146304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latin typeface="Segoe" pitchFamily="34" charset="0"/>
                <a:cs typeface="+mn-cs"/>
              </a:rPr>
              <a:t>WDF Host</a:t>
            </a:r>
            <a:endParaRPr lang="en-US" dirty="0">
              <a:solidFill>
                <a:srgbClr val="FFFFFF"/>
              </a:solidFill>
              <a:effectLst>
                <a:outerShdw blurRad="38100" dist="38100" dir="2700000" algn="tl">
                  <a:srgbClr val="000000">
                    <a:alpha val="43137"/>
                  </a:srgbClr>
                </a:outerShdw>
              </a:effectLst>
              <a:latin typeface="Segoe" pitchFamily="34" charset="0"/>
              <a:cs typeface="+mn-cs"/>
            </a:endParaRPr>
          </a:p>
        </p:txBody>
      </p:sp>
      <p:sp>
        <p:nvSpPr>
          <p:cNvPr id="31" name="Rectangle 229"/>
          <p:cNvSpPr>
            <a:spLocks noChangeArrowheads="1"/>
          </p:cNvSpPr>
          <p:nvPr/>
        </p:nvSpPr>
        <p:spPr bwMode="grayWhite">
          <a:xfrm>
            <a:off x="2316480" y="3817620"/>
            <a:ext cx="2849880" cy="847726"/>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outerShdw>
          </a:effectLst>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chemeClr val="bg2"/>
                </a:solidFill>
                <a:latin typeface="Segoe" pitchFamily="34" charset="0"/>
                <a:cs typeface="+mn-cs"/>
              </a:rPr>
              <a:t>3rd Party Driver</a:t>
            </a:r>
            <a:endParaRPr lang="en-US" dirty="0">
              <a:solidFill>
                <a:schemeClr val="bg2"/>
              </a:solidFill>
              <a:latin typeface="Segoe" pitchFamily="34" charset="0"/>
              <a:cs typeface="+mn-cs"/>
            </a:endParaRPr>
          </a:p>
        </p:txBody>
      </p:sp>
      <p:sp>
        <p:nvSpPr>
          <p:cNvPr id="32" name="Rectangle 227"/>
          <p:cNvSpPr>
            <a:spLocks noChangeArrowheads="1"/>
          </p:cNvSpPr>
          <p:nvPr/>
        </p:nvSpPr>
        <p:spPr bwMode="auto">
          <a:xfrm>
            <a:off x="2392680" y="3909060"/>
            <a:ext cx="2682240" cy="365760"/>
          </a:xfrm>
          <a:prstGeom prst="rect">
            <a:avLst/>
          </a:prstGeom>
          <a:ln>
            <a:headEnd type="none" w="med" len="med"/>
            <a:tailEnd type="none" w="med" len="med"/>
          </a:ln>
          <a:effectLst>
            <a:glow rad="63500">
              <a:schemeClr val="accent4">
                <a:tint val="30000"/>
                <a:shade val="95000"/>
                <a:satMod val="300000"/>
                <a:alpha val="50000"/>
              </a:schemeClr>
            </a:glow>
            <a:outerShdw blurRad="660400" sx="102000" sy="102000" algn="ctr" rotWithShape="0">
              <a:prstClr val="black">
                <a:alpha val="27000"/>
              </a:prstClr>
            </a:outerShdw>
          </a:effectLst>
        </p:spPr>
        <p:style>
          <a:lnRef idx="1">
            <a:schemeClr val="accent4"/>
          </a:lnRef>
          <a:fillRef idx="2">
            <a:schemeClr val="accent4"/>
          </a:fillRef>
          <a:effectRef idx="1">
            <a:schemeClr val="accent4"/>
          </a:effectRef>
          <a:fontRef idx="minor">
            <a:schemeClr val="dk1"/>
          </a:fontRef>
        </p:style>
        <p:txBody>
          <a:bodyPr vert="horz" wrap="square" lIns="109718" tIns="54860" rIns="109718" bIns="54860" numCol="1" rtlCol="0" anchor="t" anchorCtr="0" compatLnSpc="1">
            <a:prstTxWarp prst="textNoShape">
              <a:avLst/>
            </a:prstTxWarp>
          </a:bodyPr>
          <a:lstStyle/>
          <a:p>
            <a:pPr algn="ctr" defTabSz="1096876">
              <a:defRPr/>
            </a:pPr>
            <a:r>
              <a:rPr lang="en-US" sz="1700" dirty="0" smtClean="0">
                <a:solidFill>
                  <a:schemeClr val="bg2"/>
                </a:solidFill>
              </a:rPr>
              <a:t>WPD Serializer</a:t>
            </a:r>
          </a:p>
        </p:txBody>
      </p:sp>
      <p:sp>
        <p:nvSpPr>
          <p:cNvPr id="33" name="Rectangle 227"/>
          <p:cNvSpPr>
            <a:spLocks noChangeArrowheads="1"/>
          </p:cNvSpPr>
          <p:nvPr/>
        </p:nvSpPr>
        <p:spPr bwMode="auto">
          <a:xfrm>
            <a:off x="5791200" y="3817620"/>
            <a:ext cx="2849880" cy="82296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latin typeface="Segoe" pitchFamily="34" charset="0"/>
                <a:cs typeface="+mn-cs"/>
              </a:rPr>
              <a:t>MS Driver (MTP, etc…)</a:t>
            </a:r>
            <a:endParaRPr lang="en-US" dirty="0">
              <a:solidFill>
                <a:srgbClr val="FFFFFF"/>
              </a:solidFill>
              <a:effectLst>
                <a:outerShdw blurRad="38100" dist="38100" dir="2700000" algn="tl">
                  <a:srgbClr val="000000">
                    <a:alpha val="43137"/>
                  </a:srgbClr>
                </a:outerShdw>
              </a:effectLst>
              <a:latin typeface="Segoe" pitchFamily="34" charset="0"/>
              <a:cs typeface="+mn-cs"/>
            </a:endParaRPr>
          </a:p>
        </p:txBody>
      </p:sp>
      <p:sp>
        <p:nvSpPr>
          <p:cNvPr id="34" name="Rectangle 227"/>
          <p:cNvSpPr>
            <a:spLocks noChangeArrowheads="1"/>
          </p:cNvSpPr>
          <p:nvPr/>
        </p:nvSpPr>
        <p:spPr bwMode="auto">
          <a:xfrm>
            <a:off x="5867400" y="3874770"/>
            <a:ext cx="2682240" cy="365760"/>
          </a:xfrm>
          <a:prstGeom prst="rect">
            <a:avLst/>
          </a:prstGeom>
          <a:ln>
            <a:headEnd type="none" w="med" len="med"/>
            <a:tailEnd type="none" w="med" len="med"/>
          </a:ln>
          <a:effectLst>
            <a:glow rad="63500">
              <a:schemeClr val="accent4">
                <a:tint val="30000"/>
                <a:shade val="95000"/>
                <a:satMod val="300000"/>
                <a:alpha val="50000"/>
              </a:schemeClr>
            </a:glow>
            <a:outerShdw blurRad="660400" sx="102000" sy="102000" algn="ctr" rotWithShape="0">
              <a:prstClr val="black">
                <a:alpha val="27000"/>
              </a:prstClr>
            </a:outerShdw>
          </a:effectLst>
        </p:spPr>
        <p:style>
          <a:lnRef idx="1">
            <a:schemeClr val="accent4"/>
          </a:lnRef>
          <a:fillRef idx="2">
            <a:schemeClr val="accent4"/>
          </a:fillRef>
          <a:effectRef idx="1">
            <a:schemeClr val="accent4"/>
          </a:effectRef>
          <a:fontRef idx="minor">
            <a:schemeClr val="dk1"/>
          </a:fontRef>
        </p:style>
        <p:txBody>
          <a:bodyPr vert="horz" wrap="square" lIns="109718" tIns="54860" rIns="109718" bIns="54860" numCol="1" rtlCol="0" anchor="t" anchorCtr="0" compatLnSpc="1">
            <a:prstTxWarp prst="textNoShape">
              <a:avLst/>
            </a:prstTxWarp>
          </a:bodyPr>
          <a:lstStyle/>
          <a:p>
            <a:pPr algn="ctr" defTabSz="1096876">
              <a:defRPr/>
            </a:pPr>
            <a:r>
              <a:rPr lang="en-US" sz="1700" dirty="0" smtClean="0">
                <a:solidFill>
                  <a:schemeClr val="bg2"/>
                </a:solidFill>
              </a:rPr>
              <a:t>WPD Serializer</a:t>
            </a:r>
          </a:p>
        </p:txBody>
      </p:sp>
      <p:sp>
        <p:nvSpPr>
          <p:cNvPr id="35" name="Rectangle 227"/>
          <p:cNvSpPr>
            <a:spLocks noChangeArrowheads="1"/>
          </p:cNvSpPr>
          <p:nvPr/>
        </p:nvSpPr>
        <p:spPr bwMode="auto">
          <a:xfrm>
            <a:off x="2240280" y="5737860"/>
            <a:ext cx="6492240" cy="146304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latin typeface="Segoe" pitchFamily="34" charset="0"/>
                <a:cs typeface="+mn-cs"/>
              </a:rPr>
              <a:t>I/O Stack (e.g. USB)</a:t>
            </a:r>
            <a:endParaRPr lang="en-US" dirty="0">
              <a:solidFill>
                <a:srgbClr val="FFFFFF"/>
              </a:solidFill>
              <a:effectLst>
                <a:outerShdw blurRad="38100" dist="38100" dir="2700000" algn="tl">
                  <a:srgbClr val="000000">
                    <a:alpha val="43137"/>
                  </a:srgbClr>
                </a:outerShdw>
              </a:effectLst>
              <a:latin typeface="Segoe" pitchFamily="34" charset="0"/>
              <a:cs typeface="+mn-cs"/>
            </a:endParaRPr>
          </a:p>
        </p:txBody>
      </p:sp>
      <p:cxnSp>
        <p:nvCxnSpPr>
          <p:cNvPr id="37" name="Straight Connector 36"/>
          <p:cNvCxnSpPr/>
          <p:nvPr/>
        </p:nvCxnSpPr>
        <p:spPr bwMode="auto">
          <a:xfrm>
            <a:off x="502920" y="3451860"/>
            <a:ext cx="8229600" cy="19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dash"/>
            <a:round/>
            <a:headEnd type="none" w="med" len="med"/>
            <a:tailEnd type="none" w="med" len="med"/>
          </a:ln>
          <a:effectLst/>
        </p:spPr>
      </p:cxnSp>
      <p:cxnSp>
        <p:nvCxnSpPr>
          <p:cNvPr id="38" name="Straight Connector 37"/>
          <p:cNvCxnSpPr/>
          <p:nvPr/>
        </p:nvCxnSpPr>
        <p:spPr bwMode="auto">
          <a:xfrm>
            <a:off x="502920" y="5463540"/>
            <a:ext cx="8229600" cy="19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dash"/>
            <a:round/>
            <a:headEnd type="none" w="med" len="med"/>
            <a:tailEnd type="none" w="med" len="med"/>
          </a:ln>
          <a:effectLst/>
        </p:spPr>
      </p:cxnSp>
      <p:sp>
        <p:nvSpPr>
          <p:cNvPr id="39" name="TextBox 38"/>
          <p:cNvSpPr txBox="1"/>
          <p:nvPr/>
        </p:nvSpPr>
        <p:spPr>
          <a:xfrm>
            <a:off x="228600" y="2171701"/>
            <a:ext cx="1765253" cy="553998"/>
          </a:xfrm>
          <a:prstGeom prst="rect">
            <a:avLst/>
          </a:prstGeom>
          <a:noFill/>
        </p:spPr>
        <p:txBody>
          <a:bodyPr wrap="none" lIns="109728" tIns="54864" rIns="109728" bIns="54864" rtlCol="0">
            <a:spAutoFit/>
          </a:bodyPr>
          <a:lstStyle/>
          <a:p>
            <a:r>
              <a:rPr lang="en-US" sz="2900" dirty="0" smtClean="0">
                <a:effectLst>
                  <a:outerShdw blurRad="38100" dist="38100" dir="2700000" algn="tl">
                    <a:srgbClr val="000000">
                      <a:alpha val="43137"/>
                    </a:srgbClr>
                  </a:outerShdw>
                </a:effectLst>
                <a:latin typeface="+mj-lt"/>
              </a:rPr>
              <a:t>Process 1</a:t>
            </a:r>
          </a:p>
        </p:txBody>
      </p:sp>
      <p:sp>
        <p:nvSpPr>
          <p:cNvPr id="40" name="TextBox 39"/>
          <p:cNvSpPr txBox="1"/>
          <p:nvPr/>
        </p:nvSpPr>
        <p:spPr>
          <a:xfrm>
            <a:off x="228600" y="4183381"/>
            <a:ext cx="1765253" cy="553998"/>
          </a:xfrm>
          <a:prstGeom prst="rect">
            <a:avLst/>
          </a:prstGeom>
          <a:noFill/>
        </p:spPr>
        <p:txBody>
          <a:bodyPr wrap="none" lIns="109728" tIns="54864" rIns="109728" bIns="54864" rtlCol="0">
            <a:spAutoFit/>
          </a:bodyPr>
          <a:lstStyle/>
          <a:p>
            <a:r>
              <a:rPr lang="en-US" sz="2900" dirty="0" smtClean="0">
                <a:effectLst>
                  <a:outerShdw blurRad="38100" dist="38100" dir="2700000" algn="tl">
                    <a:srgbClr val="000000">
                      <a:alpha val="43137"/>
                    </a:srgbClr>
                  </a:outerShdw>
                </a:effectLst>
                <a:latin typeface="+mj-lt"/>
              </a:rPr>
              <a:t>Process 2</a:t>
            </a:r>
          </a:p>
        </p:txBody>
      </p:sp>
      <p:sp>
        <p:nvSpPr>
          <p:cNvPr id="41" name="TextBox 40"/>
          <p:cNvSpPr txBox="1"/>
          <p:nvPr/>
        </p:nvSpPr>
        <p:spPr>
          <a:xfrm>
            <a:off x="320041" y="6103621"/>
            <a:ext cx="1387919" cy="553998"/>
          </a:xfrm>
          <a:prstGeom prst="rect">
            <a:avLst/>
          </a:prstGeom>
          <a:noFill/>
        </p:spPr>
        <p:txBody>
          <a:bodyPr wrap="none" lIns="109728" tIns="54864" rIns="109728" bIns="54864" rtlCol="0">
            <a:spAutoFit/>
          </a:bodyPr>
          <a:lstStyle/>
          <a:p>
            <a:r>
              <a:rPr lang="en-US" sz="2900" dirty="0" smtClean="0">
                <a:effectLst>
                  <a:outerShdw blurRad="38100" dist="38100" dir="2700000" algn="tl">
                    <a:srgbClr val="000000">
                      <a:alpha val="43137"/>
                    </a:srgbClr>
                  </a:outerShdw>
                </a:effectLst>
                <a:latin typeface="+mj-lt"/>
              </a:rPr>
              <a:t>Kernel </a:t>
            </a:r>
          </a:p>
        </p:txBody>
      </p:sp>
      <p:cxnSp>
        <p:nvCxnSpPr>
          <p:cNvPr id="48" name="Straight Arrow Connector 47"/>
          <p:cNvCxnSpPr/>
          <p:nvPr/>
        </p:nvCxnSpPr>
        <p:spPr bwMode="auto">
          <a:xfrm rot="5400000" flipH="1" flipV="1">
            <a:off x="5304473" y="3313747"/>
            <a:ext cx="274320" cy="1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rot="16200000" flipH="1">
            <a:off x="3567113" y="3588067"/>
            <a:ext cx="274320" cy="1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rot="16200000" flipH="1">
            <a:off x="7133273" y="3588067"/>
            <a:ext cx="274320" cy="1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56" name="Straight Connector 55"/>
          <p:cNvCxnSpPr/>
          <p:nvPr/>
        </p:nvCxnSpPr>
        <p:spPr bwMode="auto">
          <a:xfrm>
            <a:off x="3703320" y="3451860"/>
            <a:ext cx="3566160" cy="19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3703320" y="5463540"/>
            <a:ext cx="3566160" cy="19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58" name="Straight Arrow Connector 57"/>
          <p:cNvCxnSpPr/>
          <p:nvPr/>
        </p:nvCxnSpPr>
        <p:spPr bwMode="auto">
          <a:xfrm rot="5400000" flipH="1" flipV="1">
            <a:off x="3567113" y="5325427"/>
            <a:ext cx="274320" cy="1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rot="5400000" flipH="1" flipV="1">
            <a:off x="7133273" y="5325427"/>
            <a:ext cx="274320" cy="1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rot="16200000" flipH="1">
            <a:off x="5304473" y="5599747"/>
            <a:ext cx="274320" cy="1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hape 114689"/>
          <p:cNvSpPr>
            <a:spLocks noGrp="1" noChangeArrowheads="1"/>
          </p:cNvSpPr>
          <p:nvPr>
            <p:ph type="title"/>
          </p:nvPr>
        </p:nvSpPr>
        <p:spPr/>
        <p:txBody>
          <a:bodyPr/>
          <a:lstStyle/>
          <a:p>
            <a:r>
              <a:rPr lang="en-US" smtClean="0"/>
              <a:t>WPD User Mode Class Drivers</a:t>
            </a:r>
            <a:endParaRPr lang="en-US" dirty="0" smtClean="0"/>
          </a:p>
        </p:txBody>
      </p:sp>
      <p:sp>
        <p:nvSpPr>
          <p:cNvPr id="29702" name="Shape 114690"/>
          <p:cNvSpPr>
            <a:spLocks noGrp="1" noChangeArrowheads="1"/>
          </p:cNvSpPr>
          <p:nvPr>
            <p:ph type="body" idx="1"/>
          </p:nvPr>
        </p:nvSpPr>
        <p:spPr>
          <a:xfrm>
            <a:off x="459106" y="1697357"/>
            <a:ext cx="10056494" cy="7121950"/>
          </a:xfrm>
        </p:spPr>
        <p:txBody>
          <a:bodyPr/>
          <a:lstStyle/>
          <a:p>
            <a:r>
              <a:rPr lang="en-US" sz="3400" dirty="0" smtClean="0"/>
              <a:t>WPD Removable Media Driver</a:t>
            </a:r>
          </a:p>
          <a:p>
            <a:pPr lvl="1"/>
            <a:r>
              <a:rPr lang="en-US" sz="2900" dirty="0" smtClean="0"/>
              <a:t>Extracts file metadata</a:t>
            </a:r>
          </a:p>
          <a:p>
            <a:pPr lvl="1"/>
            <a:r>
              <a:rPr lang="en-US" sz="2900" dirty="0" smtClean="0"/>
              <a:t>Special handling for camera directory layout (DCF) and RAW photo images</a:t>
            </a:r>
          </a:p>
          <a:p>
            <a:r>
              <a:rPr lang="en-US" sz="3400" dirty="0" smtClean="0"/>
              <a:t>WPD RAPI </a:t>
            </a:r>
          </a:p>
          <a:p>
            <a:pPr lvl="1"/>
            <a:r>
              <a:rPr lang="en-US" sz="2900" dirty="0" smtClean="0"/>
              <a:t>Class Protocol for Microsoft Smartphone and </a:t>
            </a:r>
            <a:r>
              <a:rPr lang="en-US" sz="2900" dirty="0" err="1" smtClean="0"/>
              <a:t>PocketPC</a:t>
            </a:r>
            <a:endParaRPr lang="en-US" sz="2900" dirty="0" smtClean="0"/>
          </a:p>
          <a:p>
            <a:r>
              <a:rPr lang="en-US" sz="3400" dirty="0" smtClean="0"/>
              <a:t>Media Transfer Protocol (MTP)</a:t>
            </a:r>
          </a:p>
          <a:p>
            <a:pPr lvl="1"/>
            <a:r>
              <a:rPr lang="en-US" sz="2900" dirty="0" smtClean="0"/>
              <a:t>Class Driver for Mobile Phones, Media Players, Cameras</a:t>
            </a:r>
          </a:p>
          <a:p>
            <a:pPr lvl="1"/>
            <a:r>
              <a:rPr lang="en-US" sz="2900" dirty="0" smtClean="0"/>
              <a:t>USB and TCP/IP</a:t>
            </a:r>
          </a:p>
          <a:p>
            <a:pPr lvl="1"/>
            <a:r>
              <a:rPr lang="en-US" sz="2900" dirty="0" smtClean="0"/>
              <a:t>Developed by Microsoft, but is now being standardized by USB-IF</a:t>
            </a:r>
          </a:p>
          <a:p>
            <a:pPr lvl="1"/>
            <a:endParaRPr lang="en-US" sz="2900" dirty="0" smtClean="0"/>
          </a:p>
          <a:p>
            <a:pPr lvl="1"/>
            <a:endParaRPr lang="en-US" sz="2900" dirty="0" smtClean="0"/>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USB-IF MTP Working Group</a:t>
            </a:r>
            <a:endParaRPr lang="en-US" dirty="0"/>
          </a:p>
        </p:txBody>
      </p:sp>
      <p:sp>
        <p:nvSpPr>
          <p:cNvPr id="3" name="Text Placeholder 2"/>
          <p:cNvSpPr>
            <a:spLocks noGrp="1"/>
          </p:cNvSpPr>
          <p:nvPr>
            <p:ph sz="half" idx="1"/>
          </p:nvPr>
        </p:nvSpPr>
        <p:spPr>
          <a:xfrm>
            <a:off x="458788" y="1697040"/>
            <a:ext cx="4951412" cy="5896999"/>
          </a:xfrm>
        </p:spPr>
        <p:txBody>
          <a:bodyPr/>
          <a:lstStyle/>
          <a:p>
            <a:pPr marL="219456" indent="-219456">
              <a:spcBef>
                <a:spcPts val="672"/>
              </a:spcBef>
            </a:pPr>
            <a:r>
              <a:rPr lang="en-US" sz="1900" dirty="0" err="1" smtClean="0"/>
              <a:t>Allion</a:t>
            </a:r>
            <a:r>
              <a:rPr lang="en-US" sz="1900" dirty="0" smtClean="0"/>
              <a:t> Computer Inc.</a:t>
            </a:r>
          </a:p>
          <a:p>
            <a:pPr marL="219456" indent="-219456">
              <a:spcBef>
                <a:spcPts val="672"/>
              </a:spcBef>
            </a:pPr>
            <a:r>
              <a:rPr lang="en-US" sz="1900" dirty="0" smtClean="0"/>
              <a:t>American Megatrends</a:t>
            </a:r>
          </a:p>
          <a:p>
            <a:pPr marL="219456" indent="-219456">
              <a:spcBef>
                <a:spcPts val="672"/>
              </a:spcBef>
            </a:pPr>
            <a:r>
              <a:rPr lang="en-US" sz="1900" dirty="0" smtClean="0"/>
              <a:t>AVM GmbH</a:t>
            </a:r>
          </a:p>
          <a:p>
            <a:pPr marL="219456" indent="-219456">
              <a:spcBef>
                <a:spcPts val="672"/>
              </a:spcBef>
            </a:pPr>
            <a:r>
              <a:rPr lang="en-US" sz="1900" dirty="0" err="1" smtClean="0"/>
              <a:t>Axalto</a:t>
            </a:r>
            <a:endParaRPr lang="en-US" sz="1900" dirty="0" smtClean="0"/>
          </a:p>
          <a:p>
            <a:pPr marL="219456" indent="-219456">
              <a:spcBef>
                <a:spcPts val="672"/>
              </a:spcBef>
            </a:pPr>
            <a:r>
              <a:rPr lang="en-US" sz="1900" dirty="0" err="1" smtClean="0"/>
              <a:t>Belcarra</a:t>
            </a:r>
            <a:r>
              <a:rPr lang="en-US" sz="1900" dirty="0" smtClean="0"/>
              <a:t> Technologies Corp.</a:t>
            </a:r>
          </a:p>
          <a:p>
            <a:pPr marL="219456" indent="-219456">
              <a:spcBef>
                <a:spcPts val="672"/>
              </a:spcBef>
            </a:pPr>
            <a:r>
              <a:rPr lang="en-US" sz="1900" dirty="0" smtClean="0"/>
              <a:t>Broadcom Corp.</a:t>
            </a:r>
          </a:p>
          <a:p>
            <a:pPr marL="219456" indent="-219456">
              <a:spcBef>
                <a:spcPts val="672"/>
              </a:spcBef>
            </a:pPr>
            <a:r>
              <a:rPr lang="en-US" sz="1900" dirty="0" smtClean="0"/>
              <a:t>Cornice</a:t>
            </a:r>
          </a:p>
          <a:p>
            <a:pPr marL="219456" indent="-219456">
              <a:spcBef>
                <a:spcPts val="672"/>
              </a:spcBef>
            </a:pPr>
            <a:r>
              <a:rPr lang="en-US" sz="1900" dirty="0" smtClean="0"/>
              <a:t>Cypress Semiconductor</a:t>
            </a:r>
          </a:p>
          <a:p>
            <a:pPr marL="219456" indent="-219456">
              <a:spcBef>
                <a:spcPts val="672"/>
              </a:spcBef>
            </a:pPr>
            <a:r>
              <a:rPr lang="en-US" sz="1900" dirty="0" smtClean="0"/>
              <a:t>Ericsson AS</a:t>
            </a:r>
          </a:p>
          <a:p>
            <a:pPr marL="219456" indent="-219456">
              <a:spcBef>
                <a:spcPts val="672"/>
              </a:spcBef>
            </a:pPr>
            <a:r>
              <a:rPr lang="en-US" sz="1900" dirty="0" err="1" smtClean="0"/>
              <a:t>Genesys</a:t>
            </a:r>
            <a:r>
              <a:rPr lang="en-US" sz="1900" dirty="0" smtClean="0"/>
              <a:t> Logic, Inc.</a:t>
            </a:r>
          </a:p>
          <a:p>
            <a:pPr marL="219456" indent="-219456">
              <a:spcBef>
                <a:spcPts val="672"/>
              </a:spcBef>
            </a:pPr>
            <a:r>
              <a:rPr lang="en-US" sz="1900" dirty="0" smtClean="0"/>
              <a:t>Infineon Technologies AG</a:t>
            </a:r>
          </a:p>
          <a:p>
            <a:pPr marL="219456" indent="-219456">
              <a:spcBef>
                <a:spcPts val="672"/>
              </a:spcBef>
            </a:pPr>
            <a:r>
              <a:rPr lang="en-US" sz="1900" dirty="0" smtClean="0"/>
              <a:t>Iomega Corp.</a:t>
            </a:r>
          </a:p>
          <a:p>
            <a:pPr marL="219456" indent="-219456">
              <a:spcBef>
                <a:spcPts val="672"/>
              </a:spcBef>
            </a:pPr>
            <a:r>
              <a:rPr lang="en-US" sz="1900" dirty="0" smtClean="0"/>
              <a:t>Kawasaki Microelectronics</a:t>
            </a:r>
          </a:p>
          <a:p>
            <a:pPr marL="219456" indent="-219456">
              <a:spcBef>
                <a:spcPts val="672"/>
              </a:spcBef>
            </a:pPr>
            <a:r>
              <a:rPr lang="en-US" sz="1900" dirty="0" err="1" smtClean="0"/>
              <a:t>Lexar</a:t>
            </a:r>
            <a:r>
              <a:rPr lang="en-US" sz="1900" dirty="0" smtClean="0"/>
              <a:t> Media</a:t>
            </a:r>
          </a:p>
          <a:p>
            <a:pPr marL="219456" indent="-219456">
              <a:spcBef>
                <a:spcPts val="672"/>
              </a:spcBef>
            </a:pPr>
            <a:r>
              <a:rPr lang="en-US" sz="1900" dirty="0" smtClean="0"/>
              <a:t>Matsushita Electric Industrial Co., Ltd.</a:t>
            </a:r>
          </a:p>
          <a:p>
            <a:pPr marL="219456" indent="-219456">
              <a:spcBef>
                <a:spcPts val="672"/>
              </a:spcBef>
            </a:pPr>
            <a:r>
              <a:rPr lang="en-US" sz="1900" dirty="0" smtClean="0"/>
              <a:t>Maxim Integrated Products</a:t>
            </a:r>
          </a:p>
          <a:p>
            <a:pPr marL="219456" indent="-219456">
              <a:spcBef>
                <a:spcPts val="672"/>
              </a:spcBef>
            </a:pPr>
            <a:r>
              <a:rPr lang="en-US" sz="1900" dirty="0" smtClean="0"/>
              <a:t>MCCI</a:t>
            </a:r>
          </a:p>
        </p:txBody>
      </p:sp>
      <p:sp>
        <p:nvSpPr>
          <p:cNvPr id="5" name="Content Placeholder 4"/>
          <p:cNvSpPr>
            <a:spLocks noGrp="1"/>
          </p:cNvSpPr>
          <p:nvPr>
            <p:ph sz="half" idx="2"/>
          </p:nvPr>
        </p:nvSpPr>
        <p:spPr>
          <a:xfrm>
            <a:off x="5562600" y="1697040"/>
            <a:ext cx="4953000" cy="5896999"/>
          </a:xfrm>
        </p:spPr>
        <p:txBody>
          <a:bodyPr/>
          <a:lstStyle/>
          <a:p>
            <a:pPr marL="219456" indent="-219456">
              <a:spcBef>
                <a:spcPts val="672"/>
              </a:spcBef>
            </a:pPr>
            <a:r>
              <a:rPr lang="en-US" sz="1900" dirty="0" smtClean="0"/>
              <a:t>Mentor Graphics Corp.</a:t>
            </a:r>
          </a:p>
          <a:p>
            <a:pPr marL="219456" indent="-219456">
              <a:spcBef>
                <a:spcPts val="672"/>
              </a:spcBef>
            </a:pPr>
            <a:r>
              <a:rPr lang="en-US" sz="1900" dirty="0" smtClean="0"/>
              <a:t>Microsoft Corporation</a:t>
            </a:r>
          </a:p>
          <a:p>
            <a:pPr marL="219456" indent="-219456">
              <a:spcBef>
                <a:spcPts val="672"/>
              </a:spcBef>
            </a:pPr>
            <a:r>
              <a:rPr lang="en-US" sz="1900" dirty="0" smtClean="0"/>
              <a:t>M-Systems Flash Disk Pioneers Ltd.</a:t>
            </a:r>
          </a:p>
          <a:p>
            <a:pPr marL="219456" indent="-219456">
              <a:spcBef>
                <a:spcPts val="672"/>
              </a:spcBef>
            </a:pPr>
            <a:r>
              <a:rPr lang="en-US" sz="1900" dirty="0" smtClean="0"/>
              <a:t>NEC Corporation</a:t>
            </a:r>
          </a:p>
          <a:p>
            <a:pPr marL="219456" indent="-219456">
              <a:spcBef>
                <a:spcPts val="672"/>
              </a:spcBef>
            </a:pPr>
            <a:r>
              <a:rPr lang="en-US" sz="1900" dirty="0" smtClean="0"/>
              <a:t>Nokia</a:t>
            </a:r>
          </a:p>
          <a:p>
            <a:pPr marL="219456" indent="-219456">
              <a:spcBef>
                <a:spcPts val="672"/>
              </a:spcBef>
            </a:pPr>
            <a:r>
              <a:rPr lang="en-US" sz="1900" dirty="0" smtClean="0"/>
              <a:t>NTT </a:t>
            </a:r>
            <a:r>
              <a:rPr lang="en-US" sz="1900" dirty="0" err="1" smtClean="0"/>
              <a:t>DoCoMo</a:t>
            </a:r>
            <a:r>
              <a:rPr lang="en-US" sz="1900" dirty="0" smtClean="0"/>
              <a:t>, Inc. </a:t>
            </a:r>
          </a:p>
          <a:p>
            <a:pPr marL="219456" indent="-219456">
              <a:spcBef>
                <a:spcPts val="672"/>
              </a:spcBef>
            </a:pPr>
            <a:r>
              <a:rPr lang="en-US" sz="1900" dirty="0" err="1" smtClean="0"/>
              <a:t>Nucore</a:t>
            </a:r>
            <a:r>
              <a:rPr lang="en-US" sz="1900" dirty="0" smtClean="0"/>
              <a:t> Technology</a:t>
            </a:r>
          </a:p>
          <a:p>
            <a:pPr marL="219456" indent="-219456">
              <a:spcBef>
                <a:spcPts val="672"/>
              </a:spcBef>
            </a:pPr>
            <a:r>
              <a:rPr lang="en-US" sz="1900" dirty="0" smtClean="0"/>
              <a:t>NXP</a:t>
            </a:r>
          </a:p>
          <a:p>
            <a:pPr marL="219456" indent="-219456">
              <a:spcBef>
                <a:spcPts val="672"/>
              </a:spcBef>
            </a:pPr>
            <a:r>
              <a:rPr lang="en-US" sz="1900" dirty="0" smtClean="0"/>
              <a:t>Oxford Semiconductor</a:t>
            </a:r>
          </a:p>
          <a:p>
            <a:pPr marL="219456" indent="-219456">
              <a:spcBef>
                <a:spcPts val="672"/>
              </a:spcBef>
            </a:pPr>
            <a:r>
              <a:rPr lang="en-US" sz="1900" dirty="0" smtClean="0"/>
              <a:t>PARROT</a:t>
            </a:r>
          </a:p>
          <a:p>
            <a:pPr marL="219456" indent="-219456">
              <a:spcBef>
                <a:spcPts val="672"/>
              </a:spcBef>
            </a:pPr>
            <a:r>
              <a:rPr lang="en-US" sz="1900" dirty="0" smtClean="0"/>
              <a:t>SanDisk</a:t>
            </a:r>
          </a:p>
          <a:p>
            <a:pPr marL="219456" indent="-219456">
              <a:spcBef>
                <a:spcPts val="672"/>
              </a:spcBef>
            </a:pPr>
            <a:r>
              <a:rPr lang="en-US" sz="1900" dirty="0" err="1" smtClean="0"/>
              <a:t>SigmaTel</a:t>
            </a:r>
            <a:r>
              <a:rPr lang="en-US" sz="1900" dirty="0" smtClean="0"/>
              <a:t>, Inc.</a:t>
            </a:r>
          </a:p>
          <a:p>
            <a:pPr marL="219456" indent="-219456">
              <a:spcBef>
                <a:spcPts val="672"/>
              </a:spcBef>
            </a:pPr>
            <a:r>
              <a:rPr lang="en-US" sz="1900" dirty="0" smtClean="0"/>
              <a:t>Silicon Motion, Inc.</a:t>
            </a:r>
          </a:p>
          <a:p>
            <a:pPr marL="219456" indent="-219456">
              <a:spcBef>
                <a:spcPts val="672"/>
              </a:spcBef>
            </a:pPr>
            <a:r>
              <a:rPr lang="en-US" sz="1900" dirty="0" smtClean="0"/>
              <a:t>Standard Microsystems Corp. (SMSC)</a:t>
            </a:r>
          </a:p>
          <a:p>
            <a:pPr marL="219456" indent="-219456">
              <a:spcBef>
                <a:spcPts val="672"/>
              </a:spcBef>
            </a:pPr>
            <a:r>
              <a:rPr lang="en-US" sz="1900" dirty="0" err="1" smtClean="0"/>
              <a:t>Symbian</a:t>
            </a:r>
            <a:endParaRPr lang="en-US" sz="1900" dirty="0" smtClean="0"/>
          </a:p>
          <a:p>
            <a:pPr marL="219456" indent="-219456">
              <a:spcBef>
                <a:spcPts val="672"/>
              </a:spcBef>
            </a:pPr>
            <a:r>
              <a:rPr lang="en-US" sz="1900" dirty="0" smtClean="0"/>
              <a:t>Synopsys</a:t>
            </a:r>
          </a:p>
          <a:p>
            <a:pPr marL="219456" indent="-219456">
              <a:spcBef>
                <a:spcPts val="672"/>
              </a:spcBef>
            </a:pPr>
            <a:r>
              <a:rPr lang="en-US" sz="1900" dirty="0" smtClean="0"/>
              <a:t>Victor Company of Japan, Limited</a:t>
            </a:r>
            <a:endParaRPr lang="en-US" sz="1900" dirty="0"/>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Shape 128001"/>
          <p:cNvSpPr>
            <a:spLocks noGrp="1" noChangeArrowheads="1"/>
          </p:cNvSpPr>
          <p:nvPr>
            <p:ph type="title"/>
          </p:nvPr>
        </p:nvSpPr>
        <p:spPr>
          <a:xfrm>
            <a:off x="459106" y="274321"/>
            <a:ext cx="10056494" cy="1429314"/>
          </a:xfrm>
        </p:spPr>
        <p:txBody>
          <a:bodyPr/>
          <a:lstStyle/>
          <a:p>
            <a:r>
              <a:rPr lang="en-US" dirty="0" smtClean="0"/>
              <a:t>Media Transfer Protocol (MTP)</a:t>
            </a:r>
            <a:br>
              <a:rPr lang="en-US" dirty="0" smtClean="0"/>
            </a:br>
            <a:r>
              <a:rPr sz="4300" smtClean="0">
                <a:solidFill>
                  <a:schemeClr val="accent1"/>
                </a:solidFill>
              </a:rPr>
              <a:t>Implementations</a:t>
            </a:r>
            <a:endParaRPr lang="en-US" dirty="0" smtClean="0">
              <a:solidFill>
                <a:schemeClr val="accent1"/>
              </a:solidFill>
            </a:endParaRPr>
          </a:p>
        </p:txBody>
      </p:sp>
      <p:sp>
        <p:nvSpPr>
          <p:cNvPr id="58374" name="Shape 128002"/>
          <p:cNvSpPr>
            <a:spLocks noGrp="1" noChangeArrowheads="1"/>
          </p:cNvSpPr>
          <p:nvPr>
            <p:ph type="body" idx="1"/>
          </p:nvPr>
        </p:nvSpPr>
        <p:spPr>
          <a:xfrm>
            <a:off x="457200" y="2286000"/>
            <a:ext cx="10056494" cy="5459443"/>
          </a:xfrm>
        </p:spPr>
        <p:txBody>
          <a:bodyPr/>
          <a:lstStyle/>
          <a:p>
            <a:r>
              <a:rPr lang="en-US" sz="2900" dirty="0" smtClean="0"/>
              <a:t>Wired and wireless (cable replacement) protocol for Object Exchange</a:t>
            </a:r>
          </a:p>
          <a:p>
            <a:r>
              <a:rPr lang="en-US" sz="2900" dirty="0" smtClean="0"/>
              <a:t>Client (Responder) Implemented in </a:t>
            </a:r>
          </a:p>
          <a:p>
            <a:pPr lvl="1"/>
            <a:r>
              <a:rPr lang="en-US" sz="2400" dirty="0" smtClean="0"/>
              <a:t>Cameras</a:t>
            </a:r>
          </a:p>
          <a:p>
            <a:pPr lvl="1"/>
            <a:r>
              <a:rPr lang="en-US" sz="2400" dirty="0" smtClean="0"/>
              <a:t>Media Players</a:t>
            </a:r>
          </a:p>
          <a:p>
            <a:pPr lvl="1"/>
            <a:r>
              <a:rPr lang="en-US" sz="2400" dirty="0" smtClean="0"/>
              <a:t>Cell Phones</a:t>
            </a:r>
          </a:p>
          <a:p>
            <a:r>
              <a:rPr lang="en-US" sz="2900" dirty="0" smtClean="0"/>
              <a:t>Host (Initiator) Implemented in </a:t>
            </a:r>
          </a:p>
          <a:p>
            <a:pPr lvl="1"/>
            <a:r>
              <a:rPr lang="en-US" sz="2400" dirty="0" smtClean="0"/>
              <a:t>Windows Media Player 10/11</a:t>
            </a:r>
          </a:p>
          <a:p>
            <a:pPr lvl="1"/>
            <a:r>
              <a:rPr lang="en-US" sz="2400" dirty="0" smtClean="0"/>
              <a:t>Windows Vista</a:t>
            </a:r>
          </a:p>
          <a:p>
            <a:pPr lvl="1"/>
            <a:r>
              <a:rPr lang="en-US" sz="2400" dirty="0" smtClean="0"/>
              <a:t>XBOX360</a:t>
            </a:r>
          </a:p>
          <a:p>
            <a:pPr lvl="1"/>
            <a:r>
              <a:rPr lang="en-US" sz="2400" dirty="0" smtClean="0"/>
              <a:t>Automotive Head Units</a:t>
            </a: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WPD Custom Drivers</a:t>
            </a:r>
            <a:endParaRPr lang="en-US" dirty="0"/>
          </a:p>
        </p:txBody>
      </p:sp>
      <p:sp>
        <p:nvSpPr>
          <p:cNvPr id="3" name="Text Placeholder 2"/>
          <p:cNvSpPr>
            <a:spLocks noGrp="1"/>
          </p:cNvSpPr>
          <p:nvPr>
            <p:ph type="body" idx="1"/>
          </p:nvPr>
        </p:nvSpPr>
        <p:spPr>
          <a:xfrm>
            <a:off x="459106" y="1697357"/>
            <a:ext cx="10056494" cy="6207853"/>
          </a:xfrm>
        </p:spPr>
        <p:txBody>
          <a:bodyPr/>
          <a:lstStyle/>
          <a:p>
            <a:r>
              <a:rPr lang="en-US" sz="3800" dirty="0" smtClean="0"/>
              <a:t>WPD provides a robust driver model</a:t>
            </a:r>
          </a:p>
          <a:p>
            <a:pPr lvl="1"/>
            <a:r>
              <a:rPr lang="en-US" sz="3400" dirty="0" smtClean="0"/>
              <a:t>Class drivers are recommended for media, image, and cell phone devices</a:t>
            </a:r>
          </a:p>
          <a:p>
            <a:pPr lvl="1"/>
            <a:r>
              <a:rPr lang="en-US" sz="3400" dirty="0" smtClean="0"/>
              <a:t>Custom WPD drivers are a supported option</a:t>
            </a:r>
          </a:p>
          <a:p>
            <a:r>
              <a:rPr lang="en-US" sz="3800" dirty="0" smtClean="0"/>
              <a:t>Custom drivers/applications can support very simple to complex devices</a:t>
            </a:r>
          </a:p>
          <a:p>
            <a:pPr lvl="1"/>
            <a:r>
              <a:rPr lang="en-US" sz="3400" dirty="0" smtClean="0"/>
              <a:t>Personal devices (e.g. GPS, pedometers, heart rate monitors)</a:t>
            </a:r>
          </a:p>
          <a:p>
            <a:pPr lvl="1"/>
            <a:r>
              <a:rPr lang="en-US" sz="3400" dirty="0" smtClean="0"/>
              <a:t>Simple sensors</a:t>
            </a:r>
          </a:p>
          <a:p>
            <a:pPr lvl="2"/>
            <a:r>
              <a:rPr lang="en-US" sz="2900" dirty="0" smtClean="0"/>
              <a:t>See </a:t>
            </a:r>
            <a:r>
              <a:rPr lang="en-US" sz="2900" dirty="0" err="1" smtClean="0"/>
              <a:t>WinHEC</a:t>
            </a:r>
            <a:r>
              <a:rPr lang="en-US" sz="2900" dirty="0" smtClean="0"/>
              <a:t> white paper “Creating a WPD Driver for a Microcontroller-Based Sensor”</a:t>
            </a:r>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WPD And DRM</a:t>
            </a:r>
            <a:endParaRPr lang="en-US" dirty="0"/>
          </a:p>
        </p:txBody>
      </p:sp>
      <p:sp>
        <p:nvSpPr>
          <p:cNvPr id="3" name="Text Placeholder 2"/>
          <p:cNvSpPr>
            <a:spLocks noGrp="1"/>
          </p:cNvSpPr>
          <p:nvPr>
            <p:ph type="body" idx="1"/>
          </p:nvPr>
        </p:nvSpPr>
        <p:spPr>
          <a:xfrm>
            <a:off x="459106" y="1697357"/>
            <a:ext cx="10513694" cy="7168116"/>
          </a:xfrm>
        </p:spPr>
        <p:txBody>
          <a:bodyPr/>
          <a:lstStyle/>
          <a:p>
            <a:pPr>
              <a:spcBef>
                <a:spcPts val="720"/>
              </a:spcBef>
            </a:pPr>
            <a:r>
              <a:rPr lang="en-US" sz="3800" dirty="0" smtClean="0"/>
              <a:t>WPD directly supports DRM transfers to portable devices</a:t>
            </a:r>
          </a:p>
          <a:p>
            <a:pPr lvl="1">
              <a:spcBef>
                <a:spcPts val="720"/>
              </a:spcBef>
            </a:pPr>
            <a:r>
              <a:rPr lang="en-US" sz="3400" dirty="0" smtClean="0"/>
              <a:t>No special DRM operations required</a:t>
            </a:r>
          </a:p>
          <a:p>
            <a:pPr lvl="1">
              <a:spcBef>
                <a:spcPts val="720"/>
              </a:spcBef>
            </a:pPr>
            <a:r>
              <a:rPr lang="en-US" sz="3400" dirty="0" smtClean="0"/>
              <a:t>Meets the needs of many device applications</a:t>
            </a:r>
          </a:p>
          <a:p>
            <a:pPr>
              <a:spcBef>
                <a:spcPts val="720"/>
              </a:spcBef>
            </a:pPr>
            <a:r>
              <a:rPr lang="en-US" sz="3800" dirty="0" smtClean="0"/>
              <a:t>WMDRM (Windows Media DRM) operations are required for subscription functions</a:t>
            </a:r>
          </a:p>
          <a:p>
            <a:pPr lvl="1">
              <a:spcBef>
                <a:spcPts val="720"/>
              </a:spcBef>
            </a:pPr>
            <a:r>
              <a:rPr lang="en-US" sz="3400" dirty="0" smtClean="0"/>
              <a:t>Metering, license sync and DRM updates on device</a:t>
            </a:r>
          </a:p>
          <a:p>
            <a:pPr lvl="1">
              <a:spcBef>
                <a:spcPts val="720"/>
              </a:spcBef>
            </a:pPr>
            <a:r>
              <a:rPr lang="en-US" sz="3400" dirty="0" smtClean="0"/>
              <a:t>Query specific DRM status on device</a:t>
            </a:r>
          </a:p>
          <a:p>
            <a:pPr>
              <a:spcBef>
                <a:spcPts val="720"/>
              </a:spcBef>
            </a:pPr>
            <a:r>
              <a:rPr lang="en-US" sz="3800" dirty="0" smtClean="0"/>
              <a:t>See white paper and sample</a:t>
            </a:r>
          </a:p>
          <a:p>
            <a:pPr lvl="1">
              <a:spcBef>
                <a:spcPts val="720"/>
              </a:spcBef>
            </a:pPr>
            <a:r>
              <a:rPr lang="en-US" sz="3400" dirty="0" smtClean="0"/>
              <a:t>“Accessing WMDRM APIs from a </a:t>
            </a:r>
            <a:br>
              <a:rPr lang="en-US" sz="3400" dirty="0" smtClean="0"/>
            </a:br>
            <a:r>
              <a:rPr lang="en-US" sz="3400" dirty="0" smtClean="0"/>
              <a:t>WPD Application”</a:t>
            </a:r>
          </a:p>
          <a:p>
            <a:pPr lvl="1">
              <a:spcBef>
                <a:spcPts val="720"/>
              </a:spcBef>
            </a:pPr>
            <a:endParaRPr lang="en-US" sz="3400" dirty="0" smtClean="0"/>
          </a:p>
          <a:p>
            <a:pPr lvl="1">
              <a:spcBef>
                <a:spcPts val="720"/>
              </a:spcBef>
            </a:pPr>
            <a:endParaRPr lang="en-US" sz="3400" dirty="0" smtClean="0"/>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hape 115713"/>
          <p:cNvSpPr>
            <a:spLocks noGrp="1" noChangeArrowheads="1"/>
          </p:cNvSpPr>
          <p:nvPr>
            <p:ph type="title"/>
          </p:nvPr>
        </p:nvSpPr>
        <p:spPr/>
        <p:txBody>
          <a:bodyPr/>
          <a:lstStyle/>
          <a:p>
            <a:r>
              <a:rPr lang="en-US" smtClean="0"/>
              <a:t>User Experience</a:t>
            </a:r>
            <a:endParaRPr lang="en-US" dirty="0" smtClean="0"/>
          </a:p>
        </p:txBody>
      </p:sp>
      <p:sp>
        <p:nvSpPr>
          <p:cNvPr id="31750" name="Shape 115714"/>
          <p:cNvSpPr>
            <a:spLocks noGrp="1" noChangeArrowheads="1"/>
          </p:cNvSpPr>
          <p:nvPr>
            <p:ph type="body" idx="1"/>
          </p:nvPr>
        </p:nvSpPr>
        <p:spPr>
          <a:xfrm>
            <a:off x="459106" y="1697357"/>
            <a:ext cx="10056494" cy="6318653"/>
          </a:xfrm>
        </p:spPr>
        <p:txBody>
          <a:bodyPr/>
          <a:lstStyle/>
          <a:p>
            <a:r>
              <a:rPr lang="en-US" sz="3400" dirty="0" smtClean="0"/>
              <a:t>Shell Extension</a:t>
            </a:r>
          </a:p>
          <a:p>
            <a:pPr lvl="1"/>
            <a:r>
              <a:rPr lang="en-US" sz="2900" dirty="0" smtClean="0"/>
              <a:t>Exposes WPD devices in Explorer</a:t>
            </a:r>
          </a:p>
          <a:p>
            <a:pPr lvl="1"/>
            <a:r>
              <a:rPr lang="en-US" sz="2900" dirty="0" smtClean="0"/>
              <a:t>Enables file drag and drop to and from devices</a:t>
            </a:r>
          </a:p>
          <a:p>
            <a:pPr lvl="1"/>
            <a:r>
              <a:rPr lang="en-US" sz="2900" dirty="0" smtClean="0"/>
              <a:t>Single device icon groups all device storages </a:t>
            </a:r>
          </a:p>
          <a:p>
            <a:r>
              <a:rPr lang="en-US" sz="3400" dirty="0" smtClean="0"/>
              <a:t>Property Pages</a:t>
            </a:r>
          </a:p>
          <a:p>
            <a:pPr lvl="1"/>
            <a:r>
              <a:rPr lang="en-US" sz="2900" dirty="0" smtClean="0"/>
              <a:t>Standard Device Property Pages</a:t>
            </a:r>
          </a:p>
          <a:p>
            <a:pPr lvl="1"/>
            <a:r>
              <a:rPr lang="en-US" sz="2900" dirty="0" smtClean="0"/>
              <a:t>ISV / IHV Extensible </a:t>
            </a:r>
          </a:p>
          <a:p>
            <a:r>
              <a:rPr lang="en-US" sz="3400" dirty="0" smtClean="0"/>
              <a:t>Specialized Experiences</a:t>
            </a:r>
          </a:p>
          <a:p>
            <a:pPr lvl="1"/>
            <a:r>
              <a:rPr lang="en-US" sz="2900" dirty="0" smtClean="0"/>
              <a:t>Exposed only when device supports experience</a:t>
            </a:r>
          </a:p>
          <a:p>
            <a:pPr lvl="1"/>
            <a:r>
              <a:rPr lang="en-US" sz="2900" dirty="0" smtClean="0"/>
              <a:t>Playlist Creation for Media Player Devices</a:t>
            </a:r>
          </a:p>
          <a:p>
            <a:pPr lvl="1"/>
            <a:r>
              <a:rPr lang="en-US" sz="2900" dirty="0" smtClean="0"/>
              <a:t>Album and Playlist manipulation</a:t>
            </a: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Text Placeholder 2"/>
          <p:cNvSpPr>
            <a:spLocks noGrp="1"/>
          </p:cNvSpPr>
          <p:nvPr>
            <p:ph type="body" idx="1"/>
          </p:nvPr>
        </p:nvSpPr>
        <p:spPr>
          <a:xfrm>
            <a:off x="459106" y="1703071"/>
            <a:ext cx="10056494" cy="5759730"/>
          </a:xfrm>
        </p:spPr>
        <p:txBody>
          <a:bodyPr/>
          <a:lstStyle/>
          <a:p>
            <a:r>
              <a:rPr lang="en-US" sz="2400" dirty="0" smtClean="0"/>
              <a:t>Be a leader in advancing 64-bit computing</a:t>
            </a:r>
          </a:p>
          <a:p>
            <a:r>
              <a:rPr lang="en-US" sz="2400" dirty="0" smtClean="0"/>
              <a:t>Adopt best practices and new tools</a:t>
            </a:r>
          </a:p>
          <a:p>
            <a:r>
              <a:rPr lang="en-US" sz="2400" dirty="0" smtClean="0"/>
              <a:t>Let’s partner on new hardware directions</a:t>
            </a:r>
          </a:p>
          <a:p>
            <a:endParaRPr lang="en-US" dirty="0" smtClean="0"/>
          </a:p>
          <a:p>
            <a:r>
              <a:rPr lang="en-US" dirty="0" smtClean="0"/>
              <a:t>Adopt Windows Portable Devices (WPD) technologies for advancing new scenarios and new products</a:t>
            </a:r>
          </a:p>
          <a:p>
            <a:r>
              <a:rPr lang="en-US" dirty="0" smtClean="0"/>
              <a:t>Utilize </a:t>
            </a:r>
            <a:r>
              <a:rPr lang="en-US" dirty="0" err="1" smtClean="0"/>
              <a:t>PlaysForSure</a:t>
            </a:r>
            <a:r>
              <a:rPr lang="en-US" dirty="0" smtClean="0"/>
              <a:t> test tools and take credit with </a:t>
            </a:r>
            <a:r>
              <a:rPr lang="en-US" dirty="0" err="1" smtClean="0"/>
              <a:t>PlaysForSure</a:t>
            </a:r>
            <a:r>
              <a:rPr lang="en-US" dirty="0" smtClean="0"/>
              <a:t> or Windows Vista logos</a:t>
            </a:r>
          </a:p>
        </p:txBody>
      </p:sp>
      <p:sp>
        <p:nvSpPr>
          <p:cNvPr id="6" name="Line 4"/>
          <p:cNvSpPr>
            <a:spLocks noChangeShapeType="1"/>
          </p:cNvSpPr>
          <p:nvPr/>
        </p:nvSpPr>
        <p:spPr bwMode="auto">
          <a:xfrm flipV="1">
            <a:off x="497268" y="3458141"/>
            <a:ext cx="9966960" cy="0"/>
          </a:xfrm>
          <a:prstGeom prst="line">
            <a:avLst/>
          </a:prstGeom>
          <a:noFill/>
          <a:ln w="28575">
            <a:solidFill>
              <a:schemeClr val="hlink"/>
            </a:solidFill>
            <a:round/>
            <a:headEnd/>
            <a:tailEnd/>
          </a:ln>
          <a:effectLst>
            <a:glow rad="63500">
              <a:schemeClr val="accent6">
                <a:satMod val="175000"/>
                <a:alpha val="40000"/>
              </a:schemeClr>
            </a:glow>
            <a:outerShdw blurRad="63500" sx="102000" sy="102000" algn="ctr" rotWithShape="0">
              <a:prstClr val="black">
                <a:alpha val="40000"/>
              </a:prstClr>
            </a:outerShdw>
          </a:effectLst>
        </p:spPr>
        <p:txBody>
          <a:bodyPr lIns="109728" tIns="54864" rIns="109728" bIns="54864"/>
          <a:lstStyle/>
          <a:p>
            <a:endParaRPr lang="en-US"/>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srcRect/>
          <a:stretch>
            <a:fillRect/>
          </a:stretch>
        </p:blipFill>
        <p:spPr bwMode="auto">
          <a:xfrm>
            <a:off x="6252211" y="3131820"/>
            <a:ext cx="3997296" cy="4815889"/>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sp>
        <p:nvSpPr>
          <p:cNvPr id="32773" name="Shape 121857"/>
          <p:cNvSpPr>
            <a:spLocks noGrp="1" noChangeArrowheads="1"/>
          </p:cNvSpPr>
          <p:nvPr>
            <p:ph type="title"/>
          </p:nvPr>
        </p:nvSpPr>
        <p:spPr>
          <a:xfrm>
            <a:off x="459106" y="274321"/>
            <a:ext cx="10056494" cy="1429314"/>
          </a:xfrm>
        </p:spPr>
        <p:txBody>
          <a:bodyPr/>
          <a:lstStyle/>
          <a:p>
            <a:r>
              <a:rPr lang="en-US" dirty="0" smtClean="0"/>
              <a:t>Example</a:t>
            </a:r>
            <a:br>
              <a:rPr lang="en-US" dirty="0" smtClean="0"/>
            </a:br>
            <a:r>
              <a:rPr sz="4300" smtClean="0">
                <a:solidFill>
                  <a:schemeClr val="accent1"/>
                </a:solidFill>
              </a:rPr>
              <a:t>User experience</a:t>
            </a:r>
          </a:p>
        </p:txBody>
      </p:sp>
      <p:sp>
        <p:nvSpPr>
          <p:cNvPr id="15" name="Text Placeholder 14"/>
          <p:cNvSpPr>
            <a:spLocks noGrp="1"/>
          </p:cNvSpPr>
          <p:nvPr>
            <p:ph type="body" idx="1"/>
          </p:nvPr>
        </p:nvSpPr>
        <p:spPr>
          <a:xfrm>
            <a:off x="457200" y="2286000"/>
            <a:ext cx="10056494" cy="1107996"/>
          </a:xfrm>
        </p:spPr>
        <p:txBody>
          <a:bodyPr/>
          <a:lstStyle/>
          <a:p>
            <a:r>
              <a:rPr lang="en-US" dirty="0" smtClean="0"/>
              <a:t>WPD devices are accessible through the Windows Explorer</a:t>
            </a:r>
            <a:endParaRPr lang="en-US" dirty="0"/>
          </a:p>
        </p:txBody>
      </p:sp>
      <p:pic>
        <p:nvPicPr>
          <p:cNvPr id="8193" name="Picture 1"/>
          <p:cNvPicPr>
            <a:picLocks noChangeAspect="1" noChangeArrowheads="1"/>
          </p:cNvPicPr>
          <p:nvPr/>
        </p:nvPicPr>
        <p:blipFill>
          <a:blip r:embed="rId4"/>
          <a:srcRect/>
          <a:stretch>
            <a:fillRect/>
          </a:stretch>
        </p:blipFill>
        <p:spPr bwMode="auto">
          <a:xfrm>
            <a:off x="685800" y="3463290"/>
            <a:ext cx="5411585" cy="2286000"/>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pic>
        <p:nvPicPr>
          <p:cNvPr id="8194" name="Picture 2"/>
          <p:cNvPicPr>
            <a:picLocks noChangeAspect="1" noChangeArrowheads="1"/>
          </p:cNvPicPr>
          <p:nvPr/>
        </p:nvPicPr>
        <p:blipFill>
          <a:blip r:embed="rId5"/>
          <a:srcRect/>
          <a:stretch>
            <a:fillRect/>
          </a:stretch>
        </p:blipFill>
        <p:spPr bwMode="auto">
          <a:xfrm>
            <a:off x="992919" y="5566410"/>
            <a:ext cx="5391976" cy="2286000"/>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srcRect/>
          <a:stretch>
            <a:fillRect/>
          </a:stretch>
        </p:blipFill>
        <p:spPr bwMode="auto">
          <a:xfrm>
            <a:off x="662941" y="3474720"/>
            <a:ext cx="5486400" cy="2238994"/>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sp>
        <p:nvSpPr>
          <p:cNvPr id="32773" name="Shape 121857"/>
          <p:cNvSpPr>
            <a:spLocks noGrp="1" noChangeArrowheads="1"/>
          </p:cNvSpPr>
          <p:nvPr>
            <p:ph type="title"/>
          </p:nvPr>
        </p:nvSpPr>
        <p:spPr>
          <a:xfrm>
            <a:off x="459106" y="274321"/>
            <a:ext cx="10056494" cy="1429314"/>
          </a:xfrm>
        </p:spPr>
        <p:txBody>
          <a:bodyPr/>
          <a:lstStyle/>
          <a:p>
            <a:r>
              <a:rPr lang="en-US" dirty="0" smtClean="0"/>
              <a:t>Example</a:t>
            </a:r>
            <a:br>
              <a:rPr lang="en-US" dirty="0" smtClean="0"/>
            </a:br>
            <a:r>
              <a:rPr sz="4300" smtClean="0">
                <a:solidFill>
                  <a:schemeClr val="accent1"/>
                </a:solidFill>
              </a:rPr>
              <a:t>User experience</a:t>
            </a:r>
            <a:endParaRPr lang="en-US" dirty="0" smtClean="0">
              <a:solidFill>
                <a:schemeClr val="accent1"/>
              </a:solidFill>
            </a:endParaRPr>
          </a:p>
        </p:txBody>
      </p:sp>
      <p:sp>
        <p:nvSpPr>
          <p:cNvPr id="9" name="Text Placeholder 8"/>
          <p:cNvSpPr>
            <a:spLocks noGrp="1"/>
          </p:cNvSpPr>
          <p:nvPr>
            <p:ph type="body" idx="1"/>
          </p:nvPr>
        </p:nvSpPr>
        <p:spPr>
          <a:xfrm>
            <a:off x="457200" y="2286001"/>
            <a:ext cx="10056494" cy="941796"/>
          </a:xfrm>
        </p:spPr>
        <p:txBody>
          <a:bodyPr/>
          <a:lstStyle/>
          <a:p>
            <a:r>
              <a:rPr lang="en-US" sz="3400" dirty="0" smtClean="0"/>
              <a:t>Explorer property pages allow specialized device features (e.g. playlist creation)</a:t>
            </a:r>
          </a:p>
        </p:txBody>
      </p:sp>
      <p:pic>
        <p:nvPicPr>
          <p:cNvPr id="10" name="Picture 6"/>
          <p:cNvPicPr>
            <a:picLocks noChangeAspect="1" noChangeArrowheads="1"/>
          </p:cNvPicPr>
          <p:nvPr/>
        </p:nvPicPr>
        <p:blipFill>
          <a:blip r:embed="rId4"/>
          <a:srcRect/>
          <a:stretch>
            <a:fillRect/>
          </a:stretch>
        </p:blipFill>
        <p:spPr bwMode="auto">
          <a:xfrm>
            <a:off x="6286501" y="3153161"/>
            <a:ext cx="3985866" cy="4802119"/>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pic>
        <p:nvPicPr>
          <p:cNvPr id="12" name="Picture 5"/>
          <p:cNvPicPr>
            <a:picLocks noChangeAspect="1" noChangeArrowheads="1"/>
          </p:cNvPicPr>
          <p:nvPr/>
        </p:nvPicPr>
        <p:blipFill>
          <a:blip r:embed="rId5"/>
          <a:srcRect/>
          <a:stretch>
            <a:fillRect/>
          </a:stretch>
        </p:blipFill>
        <p:spPr bwMode="auto">
          <a:xfrm>
            <a:off x="996092" y="5452111"/>
            <a:ext cx="5370419" cy="2501640"/>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Shape 117761"/>
          <p:cNvSpPr>
            <a:spLocks noGrp="1" noChangeArrowheads="1"/>
          </p:cNvSpPr>
          <p:nvPr>
            <p:ph type="title"/>
          </p:nvPr>
        </p:nvSpPr>
        <p:spPr/>
        <p:txBody>
          <a:bodyPr/>
          <a:lstStyle/>
          <a:p>
            <a:r>
              <a:rPr lang="en-US" smtClean="0"/>
              <a:t>Legacy API Compatibility</a:t>
            </a:r>
            <a:endParaRPr lang="en-US" dirty="0" smtClean="0"/>
          </a:p>
        </p:txBody>
      </p:sp>
      <p:sp>
        <p:nvSpPr>
          <p:cNvPr id="34822" name="Shape 117762"/>
          <p:cNvSpPr>
            <a:spLocks noGrp="1" noChangeArrowheads="1"/>
          </p:cNvSpPr>
          <p:nvPr>
            <p:ph type="body" idx="1"/>
          </p:nvPr>
        </p:nvSpPr>
        <p:spPr>
          <a:xfrm>
            <a:off x="459106" y="1697357"/>
            <a:ext cx="10056494" cy="5221942"/>
          </a:xfrm>
        </p:spPr>
        <p:txBody>
          <a:bodyPr/>
          <a:lstStyle/>
          <a:p>
            <a:r>
              <a:rPr lang="en-US" smtClean="0"/>
              <a:t>WPD devices are supported through legacy API Compatibility layers</a:t>
            </a:r>
          </a:p>
          <a:p>
            <a:pPr lvl="1"/>
            <a:r>
              <a:rPr lang="en-US" smtClean="0"/>
              <a:t>Windows Image Acquisition (WIA) API for Imaging applications (e.g. Adobe Photoshop)</a:t>
            </a:r>
          </a:p>
          <a:p>
            <a:pPr lvl="1"/>
            <a:r>
              <a:rPr lang="en-US" smtClean="0"/>
              <a:t>Windows Media Device Manager (WMDM) API for Media applications (e.g. Windows Media Player)</a:t>
            </a:r>
          </a:p>
          <a:p>
            <a:r>
              <a:rPr lang="en-US" smtClean="0"/>
              <a:t>WPD API does not support legacy WIA drivers or WMDM Service Providers</a:t>
            </a:r>
            <a:endParaRPr lang="en-US" dirty="0" smtClean="0"/>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33"/>
          <p:cNvSpPr>
            <a:spLocks noChangeArrowheads="1"/>
          </p:cNvSpPr>
          <p:nvPr/>
        </p:nvSpPr>
        <p:spPr bwMode="blackWhite">
          <a:xfrm>
            <a:off x="2148840" y="2286000"/>
            <a:ext cx="3200400" cy="640080"/>
          </a:xfrm>
          <a:prstGeom prst="rect">
            <a:avLst/>
          </a:prstGeom>
          <a:ln>
            <a:headEnd type="none" w="med" len="med"/>
            <a:tailEnd type="none" w="med" len="med"/>
          </a:ln>
          <a:effectLst>
            <a:glow rad="70000">
              <a:schemeClr val="accent2">
                <a:tint val="30000"/>
                <a:shade val="95000"/>
                <a:satMod val="300000"/>
                <a:alpha val="50000"/>
              </a:schemeClr>
            </a:glow>
            <a:outerShdw blurRad="6604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900" dirty="0" smtClean="0">
                <a:effectLst>
                  <a:outerShdw blurRad="38100" dist="38100" dir="2700000" algn="tl">
                    <a:srgbClr val="000000">
                      <a:alpha val="43137"/>
                    </a:srgbClr>
                  </a:outerShdw>
                </a:effectLst>
              </a:rPr>
              <a:t>WIA Application</a:t>
            </a:r>
          </a:p>
          <a:p>
            <a:pPr algn="ctr" defTabSz="1096876"/>
            <a:r>
              <a:rPr lang="en-US" sz="1900" dirty="0" smtClean="0">
                <a:effectLst>
                  <a:outerShdw blurRad="38100" dist="38100" dir="2700000" algn="tl">
                    <a:srgbClr val="000000">
                      <a:alpha val="43137"/>
                    </a:srgbClr>
                  </a:outerShdw>
                </a:effectLst>
              </a:rPr>
              <a:t>(e.g. Adobe Photoshop)</a:t>
            </a:r>
          </a:p>
        </p:txBody>
      </p:sp>
      <p:sp>
        <p:nvSpPr>
          <p:cNvPr id="39" name="Rectangle 227"/>
          <p:cNvSpPr>
            <a:spLocks noChangeArrowheads="1"/>
          </p:cNvSpPr>
          <p:nvPr/>
        </p:nvSpPr>
        <p:spPr bwMode="auto">
          <a:xfrm>
            <a:off x="2148840" y="3017520"/>
            <a:ext cx="3200400" cy="2011680"/>
          </a:xfrm>
          <a:prstGeom prst="rect">
            <a:avLst/>
          </a:prstGeom>
          <a:ln>
            <a:headEnd type="none" w="med" len="med"/>
            <a:tailEnd type="none" w="med" len="med"/>
          </a:ln>
          <a:effectLst>
            <a:glow rad="70000">
              <a:schemeClr val="accent4">
                <a:tint val="30000"/>
                <a:shade val="95000"/>
                <a:satMod val="300000"/>
                <a:alpha val="50000"/>
              </a:schemeClr>
            </a:glow>
            <a:outerShdw blurRad="6604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cs typeface="+mn-cs"/>
              </a:rPr>
              <a:t>WIA Service</a:t>
            </a:r>
          </a:p>
        </p:txBody>
      </p:sp>
      <p:sp>
        <p:nvSpPr>
          <p:cNvPr id="38" name="Rectangle 233"/>
          <p:cNvSpPr>
            <a:spLocks noChangeArrowheads="1"/>
          </p:cNvSpPr>
          <p:nvPr/>
        </p:nvSpPr>
        <p:spPr bwMode="blackWhite">
          <a:xfrm>
            <a:off x="5532120" y="2286000"/>
            <a:ext cx="3200400" cy="2743200"/>
          </a:xfrm>
          <a:prstGeom prst="rect">
            <a:avLst/>
          </a:prstGeom>
          <a:ln>
            <a:headEnd type="none" w="med" len="med"/>
            <a:tailEnd type="none" w="med" len="med"/>
          </a:ln>
          <a:effectLst>
            <a:glow rad="70000">
              <a:schemeClr val="accent2">
                <a:tint val="30000"/>
                <a:shade val="95000"/>
                <a:satMod val="300000"/>
                <a:alpha val="50000"/>
              </a:schemeClr>
            </a:glow>
            <a:outerShdw blurRad="6604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sz="1900" dirty="0" smtClean="0">
                <a:effectLst>
                  <a:outerShdw blurRad="38100" dist="38100" dir="2700000" algn="tl">
                    <a:srgbClr val="000000">
                      <a:alpha val="43137"/>
                    </a:srgbClr>
                  </a:outerShdw>
                </a:effectLst>
              </a:rPr>
              <a:t>WMDM Application</a:t>
            </a:r>
          </a:p>
          <a:p>
            <a:pPr algn="ctr" defTabSz="1096876"/>
            <a:r>
              <a:rPr lang="en-US" sz="1900" dirty="0" smtClean="0">
                <a:effectLst>
                  <a:outerShdw blurRad="38100" dist="38100" dir="2700000" algn="tl">
                    <a:srgbClr val="000000">
                      <a:alpha val="43137"/>
                    </a:srgbClr>
                  </a:outerShdw>
                </a:effectLst>
              </a:rPr>
              <a:t>(e.g. WMP / Napster)</a:t>
            </a:r>
          </a:p>
        </p:txBody>
      </p:sp>
      <p:sp>
        <p:nvSpPr>
          <p:cNvPr id="35845" name="Shape 118785"/>
          <p:cNvSpPr>
            <a:spLocks noGrp="1" noChangeArrowheads="1"/>
          </p:cNvSpPr>
          <p:nvPr>
            <p:ph type="title"/>
          </p:nvPr>
        </p:nvSpPr>
        <p:spPr/>
        <p:txBody>
          <a:bodyPr/>
          <a:lstStyle/>
          <a:p>
            <a:r>
              <a:rPr lang="en-US" smtClean="0"/>
              <a:t>WPD API Compatibility</a:t>
            </a:r>
            <a:endParaRPr lang="en-US" dirty="0" smtClean="0"/>
          </a:p>
        </p:txBody>
      </p:sp>
      <p:grpSp>
        <p:nvGrpSpPr>
          <p:cNvPr id="36" name="Group 35"/>
          <p:cNvGrpSpPr/>
          <p:nvPr/>
        </p:nvGrpSpPr>
        <p:grpSpPr>
          <a:xfrm>
            <a:off x="137160" y="1920240"/>
            <a:ext cx="10698480" cy="5280243"/>
            <a:chOff x="0" y="1157288"/>
            <a:chExt cx="8915400" cy="4833697"/>
          </a:xfrm>
        </p:grpSpPr>
        <p:sp>
          <p:nvSpPr>
            <p:cNvPr id="118798" name="Rectangle 118797"/>
            <p:cNvSpPr>
              <a:spLocks noChangeArrowheads="1"/>
            </p:cNvSpPr>
            <p:nvPr/>
          </p:nvSpPr>
          <p:spPr bwMode="auto">
            <a:xfrm>
              <a:off x="4572000" y="2209800"/>
              <a:ext cx="2514600" cy="762000"/>
            </a:xfrm>
            <a:prstGeom prst="rect">
              <a:avLst/>
            </a:prstGeom>
            <a:gradFill rotWithShape="1">
              <a:gsLst>
                <a:gs pos="0">
                  <a:schemeClr val="hlink"/>
                </a:gs>
                <a:gs pos="100000">
                  <a:schemeClr val="hlink">
                    <a:gamma/>
                    <a:tint val="38039"/>
                    <a:invGamma/>
                  </a:schemeClr>
                </a:gs>
              </a:gsLst>
              <a:lin ang="5400000" scaled="1"/>
            </a:gradFill>
            <a:ln w="9525" cap="flat" cmpd="sng" algn="ctr">
              <a:solidFill>
                <a:schemeClr val="tx1"/>
              </a:solidFill>
              <a:prstDash val="solid"/>
              <a:miter lim="800000"/>
              <a:headEnd type="none" w="med" len="med"/>
              <a:tailEnd type="none" w="med" len="med"/>
            </a:ln>
            <a:effectLst/>
          </p:spPr>
          <p:txBody>
            <a:bodyPr anchor="ctr"/>
            <a:lstStyle/>
            <a:p>
              <a:pPr algn="ctr">
                <a:defRPr/>
              </a:pPr>
              <a:r>
                <a:rPr lang="en-US" sz="1900" dirty="0">
                  <a:latin typeface="+mn-lt"/>
                  <a:cs typeface="Arial" pitchFamily="34" charset="0"/>
                </a:rPr>
                <a:t>WMDM Service Provider – WPD </a:t>
              </a:r>
              <a:r>
                <a:rPr lang="en-US" sz="1900" dirty="0" err="1">
                  <a:latin typeface="+mn-lt"/>
                  <a:cs typeface="Arial" pitchFamily="34" charset="0"/>
                </a:rPr>
                <a:t>Compat</a:t>
              </a:r>
              <a:endParaRPr lang="en-US" dirty="0">
                <a:latin typeface="+mn-lt"/>
                <a:cs typeface="Arial" pitchFamily="34" charset="0"/>
              </a:endParaRPr>
            </a:p>
          </p:txBody>
        </p:sp>
        <p:sp>
          <p:nvSpPr>
            <p:cNvPr id="35858" name="Left Brace 35856"/>
            <p:cNvSpPr>
              <a:spLocks/>
            </p:cNvSpPr>
            <p:nvPr/>
          </p:nvSpPr>
          <p:spPr bwMode="auto">
            <a:xfrm>
              <a:off x="1371600" y="1524000"/>
              <a:ext cx="152400" cy="533400"/>
            </a:xfrm>
            <a:prstGeom prst="leftBrace">
              <a:avLst>
                <a:gd name="adj1" fmla="val 29167"/>
                <a:gd name="adj2" fmla="val 50000"/>
              </a:avLst>
            </a:prstGeom>
            <a:noFill/>
            <a:ln w="9525" algn="ctr">
              <a:solidFill>
                <a:schemeClr val="tx1"/>
              </a:solidFill>
              <a:round/>
              <a:headEnd/>
              <a:tailEnd/>
            </a:ln>
          </p:spPr>
          <p:txBody>
            <a:bodyPr wrap="none" anchor="ctr"/>
            <a:lstStyle/>
            <a:p>
              <a:endParaRPr lang="en-US">
                <a:solidFill>
                  <a:srgbClr val="000000"/>
                </a:solidFill>
                <a:latin typeface="+mn-lt"/>
              </a:endParaRPr>
            </a:p>
          </p:txBody>
        </p:sp>
        <p:sp>
          <p:nvSpPr>
            <p:cNvPr id="35859" name="TextBox 35857"/>
            <p:cNvSpPr txBox="1">
              <a:spLocks noChangeArrowheads="1"/>
            </p:cNvSpPr>
            <p:nvPr/>
          </p:nvSpPr>
          <p:spPr bwMode="auto">
            <a:xfrm>
              <a:off x="114300" y="1600200"/>
              <a:ext cx="1219200" cy="338098"/>
            </a:xfrm>
            <a:prstGeom prst="rect">
              <a:avLst/>
            </a:prstGeom>
            <a:noFill/>
            <a:ln w="9525">
              <a:noFill/>
              <a:miter lim="800000"/>
              <a:headEnd/>
              <a:tailEnd/>
            </a:ln>
          </p:spPr>
          <p:txBody>
            <a:bodyPr>
              <a:spAutoFit/>
            </a:bodyPr>
            <a:lstStyle/>
            <a:p>
              <a:pPr algn="ctr">
                <a:spcBef>
                  <a:spcPct val="50000"/>
                </a:spcBef>
              </a:pPr>
              <a:r>
                <a:rPr lang="en-US" dirty="0">
                  <a:effectLst>
                    <a:outerShdw blurRad="38100" dist="38100" dir="2700000" algn="tl">
                      <a:srgbClr val="000000">
                        <a:alpha val="43137"/>
                      </a:srgbClr>
                    </a:outerShdw>
                  </a:effectLst>
                  <a:latin typeface="+mn-lt"/>
                </a:rPr>
                <a:t>Process 1</a:t>
              </a:r>
            </a:p>
          </p:txBody>
        </p:sp>
        <p:sp>
          <p:nvSpPr>
            <p:cNvPr id="35860" name="Left Brace 35858"/>
            <p:cNvSpPr>
              <a:spLocks/>
            </p:cNvSpPr>
            <p:nvPr/>
          </p:nvSpPr>
          <p:spPr bwMode="auto">
            <a:xfrm>
              <a:off x="1371600" y="2286000"/>
              <a:ext cx="76200" cy="1676400"/>
            </a:xfrm>
            <a:prstGeom prst="leftBrace">
              <a:avLst>
                <a:gd name="adj1" fmla="val 183333"/>
                <a:gd name="adj2" fmla="val 50000"/>
              </a:avLst>
            </a:prstGeom>
            <a:noFill/>
            <a:ln w="9525" algn="ctr">
              <a:solidFill>
                <a:schemeClr val="tx1"/>
              </a:solidFill>
              <a:round/>
              <a:headEnd/>
              <a:tailEnd/>
            </a:ln>
          </p:spPr>
          <p:txBody>
            <a:bodyPr wrap="none" anchor="ctr"/>
            <a:lstStyle/>
            <a:p>
              <a:endParaRPr lang="en-US">
                <a:solidFill>
                  <a:srgbClr val="000000"/>
                </a:solidFill>
                <a:latin typeface="+mn-lt"/>
              </a:endParaRPr>
            </a:p>
          </p:txBody>
        </p:sp>
        <p:sp>
          <p:nvSpPr>
            <p:cNvPr id="35861" name="TextBox 35859"/>
            <p:cNvSpPr txBox="1">
              <a:spLocks noChangeArrowheads="1"/>
            </p:cNvSpPr>
            <p:nvPr/>
          </p:nvSpPr>
          <p:spPr bwMode="auto">
            <a:xfrm>
              <a:off x="114300" y="2935288"/>
              <a:ext cx="1219200" cy="338098"/>
            </a:xfrm>
            <a:prstGeom prst="rect">
              <a:avLst/>
            </a:prstGeom>
            <a:noFill/>
            <a:ln w="9525">
              <a:noFill/>
              <a:miter lim="800000"/>
              <a:headEnd/>
              <a:tailEnd/>
            </a:ln>
          </p:spPr>
          <p:txBody>
            <a:bodyPr>
              <a:spAutoFit/>
            </a:bodyPr>
            <a:lstStyle/>
            <a:p>
              <a:pPr algn="ctr">
                <a:spcBef>
                  <a:spcPct val="50000"/>
                </a:spcBef>
              </a:pPr>
              <a:r>
                <a:rPr lang="en-US">
                  <a:effectLst>
                    <a:outerShdw blurRad="38100" dist="38100" dir="2700000" algn="tl">
                      <a:srgbClr val="000000">
                        <a:alpha val="43137"/>
                      </a:srgbClr>
                    </a:outerShdw>
                  </a:effectLst>
                  <a:latin typeface="+mn-lt"/>
                </a:rPr>
                <a:t>Process 2</a:t>
              </a:r>
            </a:p>
          </p:txBody>
        </p:sp>
        <p:sp>
          <p:nvSpPr>
            <p:cNvPr id="35862" name="Left Brace 35860"/>
            <p:cNvSpPr>
              <a:spLocks/>
            </p:cNvSpPr>
            <p:nvPr/>
          </p:nvSpPr>
          <p:spPr bwMode="auto">
            <a:xfrm>
              <a:off x="1371600" y="4114800"/>
              <a:ext cx="76200" cy="1295400"/>
            </a:xfrm>
            <a:prstGeom prst="leftBrace">
              <a:avLst>
                <a:gd name="adj1" fmla="val 141667"/>
                <a:gd name="adj2" fmla="val 50000"/>
              </a:avLst>
            </a:prstGeom>
            <a:noFill/>
            <a:ln w="9525" algn="ctr">
              <a:solidFill>
                <a:schemeClr val="tx1"/>
              </a:solidFill>
              <a:round/>
              <a:headEnd/>
              <a:tailEnd/>
            </a:ln>
          </p:spPr>
          <p:txBody>
            <a:bodyPr wrap="none" anchor="ctr"/>
            <a:lstStyle/>
            <a:p>
              <a:endParaRPr lang="en-US">
                <a:solidFill>
                  <a:srgbClr val="000000"/>
                </a:solidFill>
                <a:latin typeface="+mn-lt"/>
              </a:endParaRPr>
            </a:p>
          </p:txBody>
        </p:sp>
        <p:sp>
          <p:nvSpPr>
            <p:cNvPr id="35863" name="TextBox 35861"/>
            <p:cNvSpPr txBox="1">
              <a:spLocks noChangeArrowheads="1"/>
            </p:cNvSpPr>
            <p:nvPr/>
          </p:nvSpPr>
          <p:spPr bwMode="auto">
            <a:xfrm>
              <a:off x="114300" y="4586289"/>
              <a:ext cx="1219200" cy="338098"/>
            </a:xfrm>
            <a:prstGeom prst="rect">
              <a:avLst/>
            </a:prstGeom>
            <a:noFill/>
            <a:ln w="9525">
              <a:noFill/>
              <a:miter lim="800000"/>
              <a:headEnd/>
              <a:tailEnd/>
            </a:ln>
          </p:spPr>
          <p:txBody>
            <a:bodyPr>
              <a:spAutoFit/>
            </a:bodyPr>
            <a:lstStyle/>
            <a:p>
              <a:pPr algn="ctr">
                <a:spcBef>
                  <a:spcPct val="50000"/>
                </a:spcBef>
              </a:pPr>
              <a:r>
                <a:rPr lang="en-US">
                  <a:effectLst>
                    <a:outerShdw blurRad="38100" dist="38100" dir="2700000" algn="tl">
                      <a:srgbClr val="000000">
                        <a:alpha val="43137"/>
                      </a:srgbClr>
                    </a:outerShdw>
                  </a:effectLst>
                  <a:latin typeface="+mn-lt"/>
                </a:rPr>
                <a:t>Process 3</a:t>
              </a:r>
            </a:p>
          </p:txBody>
        </p:sp>
        <p:sp>
          <p:nvSpPr>
            <p:cNvPr id="35864" name="TextBox 35862"/>
            <p:cNvSpPr txBox="1">
              <a:spLocks noChangeArrowheads="1"/>
            </p:cNvSpPr>
            <p:nvPr/>
          </p:nvSpPr>
          <p:spPr bwMode="auto">
            <a:xfrm>
              <a:off x="0" y="5638800"/>
              <a:ext cx="1447800" cy="352185"/>
            </a:xfrm>
            <a:prstGeom prst="rect">
              <a:avLst/>
            </a:prstGeom>
            <a:noFill/>
            <a:ln w="9525">
              <a:noFill/>
              <a:miter lim="800000"/>
              <a:headEnd/>
              <a:tailEnd/>
            </a:ln>
          </p:spPr>
          <p:txBody>
            <a:bodyPr>
              <a:spAutoFit/>
            </a:bodyPr>
            <a:lstStyle/>
            <a:p>
              <a:pPr algn="ctr">
                <a:spcBef>
                  <a:spcPct val="50000"/>
                </a:spcBef>
              </a:pPr>
              <a:r>
                <a:rPr lang="en-US" sz="1900" dirty="0" smtClean="0">
                  <a:effectLst>
                    <a:outerShdw blurRad="38100" dist="38100" dir="2700000" algn="tl">
                      <a:srgbClr val="000000">
                        <a:alpha val="43137"/>
                      </a:srgbClr>
                    </a:outerShdw>
                  </a:effectLst>
                  <a:latin typeface="+mn-lt"/>
                </a:rPr>
                <a:t>Kernel</a:t>
              </a:r>
              <a:endParaRPr lang="en-US" sz="1900" dirty="0">
                <a:effectLst>
                  <a:outerShdw blurRad="38100" dist="38100" dir="2700000" algn="tl">
                    <a:srgbClr val="000000">
                      <a:alpha val="43137"/>
                    </a:srgbClr>
                  </a:outerShdw>
                </a:effectLst>
                <a:latin typeface="+mn-lt"/>
              </a:endParaRPr>
            </a:p>
          </p:txBody>
        </p:sp>
        <p:sp>
          <p:nvSpPr>
            <p:cNvPr id="35866" name="Right Brace 35864"/>
            <p:cNvSpPr>
              <a:spLocks/>
            </p:cNvSpPr>
            <p:nvPr/>
          </p:nvSpPr>
          <p:spPr bwMode="auto">
            <a:xfrm>
              <a:off x="7239000" y="1524000"/>
              <a:ext cx="152400" cy="2438400"/>
            </a:xfrm>
            <a:prstGeom prst="rightBrace">
              <a:avLst>
                <a:gd name="adj1" fmla="val 133333"/>
                <a:gd name="adj2" fmla="val 50000"/>
              </a:avLst>
            </a:prstGeom>
            <a:noFill/>
            <a:ln w="9525" algn="ctr">
              <a:solidFill>
                <a:schemeClr val="tx1"/>
              </a:solidFill>
              <a:round/>
              <a:headEnd/>
              <a:tailEnd/>
            </a:ln>
          </p:spPr>
          <p:txBody>
            <a:bodyPr wrap="none" anchor="ctr"/>
            <a:lstStyle/>
            <a:p>
              <a:endParaRPr lang="en-US">
                <a:solidFill>
                  <a:srgbClr val="000000"/>
                </a:solidFill>
                <a:latin typeface="+mn-lt"/>
              </a:endParaRPr>
            </a:p>
          </p:txBody>
        </p:sp>
        <p:sp>
          <p:nvSpPr>
            <p:cNvPr id="35867" name="TextBox 35865"/>
            <p:cNvSpPr txBox="1">
              <a:spLocks noChangeArrowheads="1"/>
            </p:cNvSpPr>
            <p:nvPr/>
          </p:nvSpPr>
          <p:spPr bwMode="auto">
            <a:xfrm>
              <a:off x="7581900" y="2590800"/>
              <a:ext cx="1219200" cy="338098"/>
            </a:xfrm>
            <a:prstGeom prst="rect">
              <a:avLst/>
            </a:prstGeom>
            <a:noFill/>
            <a:ln w="9525">
              <a:noFill/>
              <a:miter lim="800000"/>
              <a:headEnd/>
              <a:tailEnd/>
            </a:ln>
          </p:spPr>
          <p:txBody>
            <a:bodyPr>
              <a:spAutoFit/>
            </a:bodyPr>
            <a:lstStyle/>
            <a:p>
              <a:pPr algn="ctr">
                <a:spcBef>
                  <a:spcPct val="50000"/>
                </a:spcBef>
              </a:pPr>
              <a:r>
                <a:rPr lang="en-US">
                  <a:effectLst>
                    <a:outerShdw blurRad="38100" dist="38100" dir="2700000" algn="tl">
                      <a:srgbClr val="000000">
                        <a:alpha val="43137"/>
                      </a:srgbClr>
                    </a:outerShdw>
                  </a:effectLst>
                  <a:latin typeface="+mn-lt"/>
                </a:rPr>
                <a:t>Process 1</a:t>
              </a:r>
            </a:p>
          </p:txBody>
        </p:sp>
        <p:sp>
          <p:nvSpPr>
            <p:cNvPr id="35868" name="Right Brace 35866"/>
            <p:cNvSpPr>
              <a:spLocks/>
            </p:cNvSpPr>
            <p:nvPr/>
          </p:nvSpPr>
          <p:spPr bwMode="auto">
            <a:xfrm>
              <a:off x="7239000" y="4114800"/>
              <a:ext cx="152400" cy="1295400"/>
            </a:xfrm>
            <a:prstGeom prst="rightBrace">
              <a:avLst>
                <a:gd name="adj1" fmla="val 70833"/>
                <a:gd name="adj2" fmla="val 50000"/>
              </a:avLst>
            </a:prstGeom>
            <a:noFill/>
            <a:ln w="9525" algn="ctr">
              <a:solidFill>
                <a:schemeClr val="tx1"/>
              </a:solidFill>
              <a:round/>
              <a:headEnd/>
              <a:tailEnd/>
            </a:ln>
          </p:spPr>
          <p:txBody>
            <a:bodyPr wrap="none" anchor="ctr"/>
            <a:lstStyle/>
            <a:p>
              <a:endParaRPr lang="en-US">
                <a:solidFill>
                  <a:srgbClr val="000000"/>
                </a:solidFill>
                <a:latin typeface="+mn-lt"/>
              </a:endParaRPr>
            </a:p>
          </p:txBody>
        </p:sp>
        <p:sp>
          <p:nvSpPr>
            <p:cNvPr id="35869" name="TextBox 35867"/>
            <p:cNvSpPr txBox="1">
              <a:spLocks noChangeArrowheads="1"/>
            </p:cNvSpPr>
            <p:nvPr/>
          </p:nvSpPr>
          <p:spPr bwMode="auto">
            <a:xfrm>
              <a:off x="7581900" y="4586289"/>
              <a:ext cx="1219200" cy="338098"/>
            </a:xfrm>
            <a:prstGeom prst="rect">
              <a:avLst/>
            </a:prstGeom>
            <a:noFill/>
            <a:ln w="9525">
              <a:noFill/>
              <a:miter lim="800000"/>
              <a:headEnd/>
              <a:tailEnd/>
            </a:ln>
          </p:spPr>
          <p:txBody>
            <a:bodyPr>
              <a:spAutoFit/>
            </a:bodyPr>
            <a:lstStyle/>
            <a:p>
              <a:pPr algn="ctr">
                <a:spcBef>
                  <a:spcPct val="50000"/>
                </a:spcBef>
              </a:pPr>
              <a:r>
                <a:rPr lang="en-US">
                  <a:effectLst>
                    <a:outerShdw blurRad="38100" dist="38100" dir="2700000" algn="tl">
                      <a:srgbClr val="000000">
                        <a:alpha val="43137"/>
                      </a:srgbClr>
                    </a:outerShdw>
                  </a:effectLst>
                  <a:latin typeface="+mn-lt"/>
                </a:rPr>
                <a:t>Process 2</a:t>
              </a:r>
            </a:p>
          </p:txBody>
        </p:sp>
        <p:sp>
          <p:nvSpPr>
            <p:cNvPr id="35870" name="TextBox 35868"/>
            <p:cNvSpPr txBox="1">
              <a:spLocks noChangeArrowheads="1"/>
            </p:cNvSpPr>
            <p:nvPr/>
          </p:nvSpPr>
          <p:spPr bwMode="auto">
            <a:xfrm>
              <a:off x="381000" y="1157288"/>
              <a:ext cx="685800" cy="338098"/>
            </a:xfrm>
            <a:prstGeom prst="rect">
              <a:avLst/>
            </a:prstGeom>
            <a:noFill/>
            <a:ln w="9525">
              <a:noFill/>
              <a:miter lim="800000"/>
              <a:headEnd/>
              <a:tailEnd/>
            </a:ln>
          </p:spPr>
          <p:txBody>
            <a:bodyPr wrap="square">
              <a:spAutoFit/>
            </a:bodyPr>
            <a:lstStyle/>
            <a:p>
              <a:pPr algn="ctr">
                <a:spcBef>
                  <a:spcPct val="50000"/>
                </a:spcBef>
              </a:pPr>
              <a:r>
                <a:rPr lang="en-US" b="1" dirty="0">
                  <a:effectLst>
                    <a:outerShdw blurRad="38100" dist="38100" dir="2700000" algn="tl">
                      <a:srgbClr val="000000">
                        <a:alpha val="43137"/>
                      </a:srgbClr>
                    </a:outerShdw>
                  </a:effectLst>
                  <a:latin typeface="+mn-lt"/>
                </a:rPr>
                <a:t>WIA </a:t>
              </a:r>
            </a:p>
          </p:txBody>
        </p:sp>
        <p:sp>
          <p:nvSpPr>
            <p:cNvPr id="35871" name="TextBox 35869"/>
            <p:cNvSpPr txBox="1">
              <a:spLocks noChangeArrowheads="1"/>
            </p:cNvSpPr>
            <p:nvPr/>
          </p:nvSpPr>
          <p:spPr bwMode="auto">
            <a:xfrm>
              <a:off x="7486650" y="1157288"/>
              <a:ext cx="1200150" cy="338098"/>
            </a:xfrm>
            <a:prstGeom prst="rect">
              <a:avLst/>
            </a:prstGeom>
            <a:noFill/>
            <a:ln w="9525">
              <a:noFill/>
              <a:miter lim="800000"/>
              <a:headEnd/>
              <a:tailEnd/>
            </a:ln>
          </p:spPr>
          <p:txBody>
            <a:bodyPr wrap="square">
              <a:spAutoFit/>
            </a:bodyPr>
            <a:lstStyle/>
            <a:p>
              <a:pPr algn="ctr">
                <a:spcBef>
                  <a:spcPct val="50000"/>
                </a:spcBef>
              </a:pPr>
              <a:r>
                <a:rPr lang="en-US" b="1" dirty="0" smtClean="0">
                  <a:effectLst>
                    <a:outerShdw blurRad="38100" dist="38100" dir="2700000" algn="tl">
                      <a:srgbClr val="000000">
                        <a:alpha val="43137"/>
                      </a:srgbClr>
                    </a:outerShdw>
                  </a:effectLst>
                  <a:latin typeface="+mn-lt"/>
                </a:rPr>
                <a:t>WMDM</a:t>
              </a:r>
              <a:endParaRPr lang="en-US" b="1" dirty="0">
                <a:effectLst>
                  <a:outerShdw blurRad="38100" dist="38100" dir="2700000" algn="tl">
                    <a:srgbClr val="000000">
                      <a:alpha val="43137"/>
                    </a:srgbClr>
                  </a:outerShdw>
                </a:effectLst>
                <a:latin typeface="+mn-lt"/>
              </a:endParaRPr>
            </a:p>
          </p:txBody>
        </p:sp>
        <p:sp>
          <p:nvSpPr>
            <p:cNvPr id="35865" name="Straight Connector 35863"/>
            <p:cNvSpPr>
              <a:spLocks noChangeShapeType="1"/>
            </p:cNvSpPr>
            <p:nvPr/>
          </p:nvSpPr>
          <p:spPr bwMode="auto">
            <a:xfrm>
              <a:off x="304800" y="5507327"/>
              <a:ext cx="8610600" cy="0"/>
            </a:xfrm>
            <a:prstGeom prst="line">
              <a:avLst/>
            </a:prstGeom>
            <a:noFill/>
            <a:ln w="28575" algn="ctr">
              <a:solidFill>
                <a:srgbClr val="FF0000"/>
              </a:solidFill>
              <a:prstDash val="dash"/>
              <a:round/>
              <a:headEnd/>
              <a:tailEnd/>
            </a:ln>
            <a:effectLst>
              <a:glow rad="228600">
                <a:schemeClr val="accent6">
                  <a:satMod val="175000"/>
                  <a:alpha val="40000"/>
                </a:schemeClr>
              </a:glow>
            </a:effectLst>
          </p:spPr>
          <p:txBody>
            <a:bodyPr/>
            <a:lstStyle/>
            <a:p>
              <a:endParaRPr lang="en-US">
                <a:latin typeface="+mn-lt"/>
              </a:endParaRPr>
            </a:p>
          </p:txBody>
        </p:sp>
      </p:grpSp>
      <p:sp>
        <p:nvSpPr>
          <p:cNvPr id="40" name="Rectangle 227"/>
          <p:cNvSpPr>
            <a:spLocks noChangeArrowheads="1"/>
          </p:cNvSpPr>
          <p:nvPr/>
        </p:nvSpPr>
        <p:spPr bwMode="auto">
          <a:xfrm>
            <a:off x="5623560" y="3017520"/>
            <a:ext cx="3017520" cy="914400"/>
          </a:xfrm>
          <a:prstGeom prst="rect">
            <a:avLst/>
          </a:prstGeom>
          <a:ln>
            <a:headEnd type="none" w="med" len="med"/>
            <a:tailEnd type="none" w="med" len="med"/>
          </a:ln>
          <a:effectLst>
            <a:glow rad="70000">
              <a:schemeClr val="accent4">
                <a:tint val="30000"/>
                <a:shade val="95000"/>
                <a:satMod val="300000"/>
                <a:alpha val="50000"/>
              </a:schemeClr>
            </a:glow>
            <a:outerShdw blurRad="660400" sx="102000" sy="102000" algn="ctr" rotWithShape="0">
              <a:prstClr val="black">
                <a:alpha val="27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sz="1700" dirty="0" smtClean="0">
                <a:solidFill>
                  <a:srgbClr val="FFFFFF"/>
                </a:solidFill>
                <a:effectLst>
                  <a:outerShdw blurRad="38100" dist="38100" dir="2700000" algn="tl">
                    <a:srgbClr val="000000">
                      <a:alpha val="43137"/>
                    </a:srgbClr>
                  </a:outerShdw>
                </a:effectLst>
              </a:rPr>
              <a:t>WMDM Service Provider </a:t>
            </a:r>
          </a:p>
          <a:p>
            <a:pPr algn="ctr" defTabSz="1096876"/>
            <a:r>
              <a:rPr lang="en-US" sz="1700" dirty="0" smtClean="0">
                <a:solidFill>
                  <a:srgbClr val="FFFFFF"/>
                </a:solidFill>
                <a:effectLst>
                  <a:outerShdw blurRad="38100" dist="38100" dir="2700000" algn="tl">
                    <a:srgbClr val="000000">
                      <a:alpha val="43137"/>
                    </a:srgbClr>
                  </a:outerShdw>
                </a:effectLst>
              </a:rPr>
              <a:t>– WPD </a:t>
            </a:r>
            <a:r>
              <a:rPr lang="en-US" sz="1700" dirty="0" err="1" smtClean="0">
                <a:solidFill>
                  <a:srgbClr val="FFFFFF"/>
                </a:solidFill>
                <a:effectLst>
                  <a:outerShdw blurRad="38100" dist="38100" dir="2700000" algn="tl">
                    <a:srgbClr val="000000">
                      <a:alpha val="43137"/>
                    </a:srgbClr>
                  </a:outerShdw>
                </a:effectLst>
              </a:rPr>
              <a:t>Compat</a:t>
            </a:r>
            <a:endParaRPr lang="en-US" sz="1700" dirty="0" smtClean="0">
              <a:solidFill>
                <a:srgbClr val="FFFFFF"/>
              </a:solidFill>
              <a:effectLst>
                <a:outerShdw blurRad="38100" dist="38100" dir="2700000" algn="tl">
                  <a:srgbClr val="000000">
                    <a:alpha val="43137"/>
                  </a:srgbClr>
                </a:outerShdw>
              </a:effectLst>
            </a:endParaRPr>
          </a:p>
        </p:txBody>
      </p:sp>
      <p:sp>
        <p:nvSpPr>
          <p:cNvPr id="41" name="Rectangle 227"/>
          <p:cNvSpPr>
            <a:spLocks noChangeArrowheads="1"/>
          </p:cNvSpPr>
          <p:nvPr/>
        </p:nvSpPr>
        <p:spPr bwMode="auto">
          <a:xfrm>
            <a:off x="5623560" y="4023360"/>
            <a:ext cx="3017520" cy="914400"/>
          </a:xfrm>
          <a:prstGeom prst="rect">
            <a:avLst/>
          </a:prstGeom>
          <a:ln>
            <a:headEnd type="none" w="med" len="med"/>
            <a:tailEnd type="none" w="med" len="med"/>
          </a:ln>
          <a:effectLst>
            <a:glow rad="70000">
              <a:schemeClr val="accent4">
                <a:tint val="30000"/>
                <a:shade val="95000"/>
                <a:satMod val="300000"/>
                <a:alpha val="50000"/>
              </a:schemeClr>
            </a:glow>
            <a:outerShdw blurRad="6604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cs typeface="+mn-cs"/>
              </a:rPr>
              <a:t>WPD API</a:t>
            </a:r>
          </a:p>
        </p:txBody>
      </p:sp>
      <p:sp>
        <p:nvSpPr>
          <p:cNvPr id="44" name="Rectangle 227"/>
          <p:cNvSpPr>
            <a:spLocks noChangeArrowheads="1"/>
          </p:cNvSpPr>
          <p:nvPr/>
        </p:nvSpPr>
        <p:spPr bwMode="auto">
          <a:xfrm>
            <a:off x="2240280" y="4023360"/>
            <a:ext cx="3017520" cy="914400"/>
          </a:xfrm>
          <a:prstGeom prst="rect">
            <a:avLst/>
          </a:prstGeom>
          <a:ln>
            <a:headEnd type="none" w="med" len="med"/>
            <a:tailEnd type="none" w="med" len="med"/>
          </a:ln>
          <a:effectLst>
            <a:glow rad="70000">
              <a:schemeClr val="accent4">
                <a:tint val="30000"/>
                <a:shade val="95000"/>
                <a:satMod val="300000"/>
                <a:alpha val="50000"/>
              </a:schemeClr>
            </a:glow>
            <a:outerShdw blurRad="6604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cs typeface="+mn-cs"/>
              </a:rPr>
              <a:t>WPD API</a:t>
            </a:r>
          </a:p>
        </p:txBody>
      </p:sp>
      <p:sp>
        <p:nvSpPr>
          <p:cNvPr id="46" name="Rectangle 227"/>
          <p:cNvSpPr>
            <a:spLocks noChangeArrowheads="1"/>
          </p:cNvSpPr>
          <p:nvPr/>
        </p:nvSpPr>
        <p:spPr bwMode="auto">
          <a:xfrm>
            <a:off x="2240280" y="3474720"/>
            <a:ext cx="3017520" cy="365760"/>
          </a:xfrm>
          <a:prstGeom prst="rect">
            <a:avLst/>
          </a:prstGeom>
          <a:ln>
            <a:headEnd type="none" w="med" len="med"/>
            <a:tailEnd type="none" w="med" len="med"/>
          </a:ln>
          <a:effectLst>
            <a:glow rad="63500">
              <a:schemeClr val="accent4">
                <a:tint val="30000"/>
                <a:shade val="95000"/>
                <a:satMod val="300000"/>
                <a:alpha val="50000"/>
              </a:schemeClr>
            </a:glow>
            <a:outerShdw blurRad="660400" sx="102000" sy="102000" algn="ctr" rotWithShape="0">
              <a:prstClr val="black">
                <a:alpha val="27000"/>
              </a:prstClr>
            </a:outerShdw>
          </a:effectLst>
        </p:spPr>
        <p:style>
          <a:lnRef idx="1">
            <a:schemeClr val="accent4"/>
          </a:lnRef>
          <a:fillRef idx="2">
            <a:schemeClr val="accent4"/>
          </a:fillRef>
          <a:effectRef idx="1">
            <a:schemeClr val="accent4"/>
          </a:effectRef>
          <a:fontRef idx="minor">
            <a:schemeClr val="dk1"/>
          </a:fontRef>
        </p:style>
        <p:txBody>
          <a:bodyPr vert="horz" wrap="square" lIns="109718" tIns="54860" rIns="109718" bIns="54860" numCol="1" rtlCol="0" anchor="t" anchorCtr="0" compatLnSpc="1">
            <a:prstTxWarp prst="textNoShape">
              <a:avLst/>
            </a:prstTxWarp>
          </a:bodyPr>
          <a:lstStyle/>
          <a:p>
            <a:pPr algn="ctr" defTabSz="1096876">
              <a:defRPr/>
            </a:pPr>
            <a:r>
              <a:rPr lang="en-US" sz="1700" dirty="0" smtClean="0">
                <a:solidFill>
                  <a:schemeClr val="bg2"/>
                </a:solidFill>
              </a:rPr>
              <a:t>WIA Driver – WPD </a:t>
            </a:r>
            <a:r>
              <a:rPr lang="en-US" sz="1700" dirty="0" err="1" smtClean="0">
                <a:solidFill>
                  <a:schemeClr val="bg2"/>
                </a:solidFill>
              </a:rPr>
              <a:t>Compat</a:t>
            </a:r>
            <a:endParaRPr lang="en-US" sz="1700" dirty="0">
              <a:solidFill>
                <a:schemeClr val="bg2"/>
              </a:solidFill>
            </a:endParaRPr>
          </a:p>
        </p:txBody>
      </p:sp>
      <p:sp>
        <p:nvSpPr>
          <p:cNvPr id="54" name="Rectangle 227"/>
          <p:cNvSpPr>
            <a:spLocks noChangeArrowheads="1"/>
          </p:cNvSpPr>
          <p:nvPr/>
        </p:nvSpPr>
        <p:spPr bwMode="auto">
          <a:xfrm>
            <a:off x="2148840" y="6789420"/>
            <a:ext cx="6583680" cy="548640"/>
          </a:xfrm>
          <a:prstGeom prst="rect">
            <a:avLst/>
          </a:prstGeom>
          <a:ln>
            <a:headEnd type="none" w="med" len="med"/>
            <a:tailEnd type="none" w="med" len="med"/>
          </a:ln>
          <a:effectLst>
            <a:glow rad="70000">
              <a:schemeClr val="accent4">
                <a:tint val="30000"/>
                <a:shade val="95000"/>
                <a:satMod val="300000"/>
                <a:alpha val="50000"/>
              </a:schemeClr>
            </a:glow>
            <a:outerShdw blurRad="6604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sz="1700" dirty="0" smtClean="0">
                <a:solidFill>
                  <a:srgbClr val="FFFFFF"/>
                </a:solidFill>
                <a:effectLst>
                  <a:outerShdw blurRad="38100" dist="38100" dir="2700000" algn="tl">
                    <a:srgbClr val="000000">
                      <a:alpha val="43137"/>
                    </a:srgbClr>
                  </a:outerShdw>
                </a:effectLst>
              </a:rPr>
              <a:t>I/O Stack (e.g. USB)</a:t>
            </a:r>
          </a:p>
        </p:txBody>
      </p:sp>
      <p:sp>
        <p:nvSpPr>
          <p:cNvPr id="56" name="Rectangle 227"/>
          <p:cNvSpPr>
            <a:spLocks noChangeArrowheads="1"/>
          </p:cNvSpPr>
          <p:nvPr/>
        </p:nvSpPr>
        <p:spPr bwMode="auto">
          <a:xfrm>
            <a:off x="2331721" y="4480560"/>
            <a:ext cx="2844800" cy="365760"/>
          </a:xfrm>
          <a:prstGeom prst="rect">
            <a:avLst/>
          </a:prstGeom>
          <a:ln>
            <a:headEnd type="none" w="med" len="med"/>
            <a:tailEnd type="none" w="med" len="med"/>
          </a:ln>
          <a:effectLst>
            <a:glow rad="63500">
              <a:schemeClr val="accent4">
                <a:tint val="30000"/>
                <a:shade val="95000"/>
                <a:satMod val="300000"/>
                <a:alpha val="50000"/>
              </a:schemeClr>
            </a:glow>
            <a:outerShdw blurRad="660400" sx="102000" sy="102000" algn="ctr" rotWithShape="0">
              <a:prstClr val="black">
                <a:alpha val="27000"/>
              </a:prstClr>
            </a:outerShdw>
          </a:effectLst>
        </p:spPr>
        <p:style>
          <a:lnRef idx="1">
            <a:schemeClr val="accent4"/>
          </a:lnRef>
          <a:fillRef idx="2">
            <a:schemeClr val="accent4"/>
          </a:fillRef>
          <a:effectRef idx="1">
            <a:schemeClr val="accent4"/>
          </a:effectRef>
          <a:fontRef idx="minor">
            <a:schemeClr val="dk1"/>
          </a:fontRef>
        </p:style>
        <p:txBody>
          <a:bodyPr vert="horz" wrap="square" lIns="109718" tIns="54860" rIns="109718" bIns="54860" numCol="1" rtlCol="0" anchor="t" anchorCtr="0" compatLnSpc="1">
            <a:prstTxWarp prst="textNoShape">
              <a:avLst/>
            </a:prstTxWarp>
          </a:bodyPr>
          <a:lstStyle/>
          <a:p>
            <a:pPr algn="ctr" defTabSz="1096876"/>
            <a:r>
              <a:rPr lang="en-US" sz="1700" dirty="0" smtClean="0">
                <a:solidFill>
                  <a:schemeClr val="bg2"/>
                </a:solidFill>
              </a:rPr>
              <a:t>WPD Serializer</a:t>
            </a:r>
            <a:endParaRPr lang="en-US" sz="1700" dirty="0">
              <a:solidFill>
                <a:schemeClr val="bg2"/>
              </a:solidFill>
            </a:endParaRPr>
          </a:p>
        </p:txBody>
      </p:sp>
      <p:sp>
        <p:nvSpPr>
          <p:cNvPr id="57" name="Rectangle 227"/>
          <p:cNvSpPr>
            <a:spLocks noChangeArrowheads="1"/>
          </p:cNvSpPr>
          <p:nvPr/>
        </p:nvSpPr>
        <p:spPr bwMode="auto">
          <a:xfrm>
            <a:off x="5715001" y="4480560"/>
            <a:ext cx="2844800" cy="365760"/>
          </a:xfrm>
          <a:prstGeom prst="rect">
            <a:avLst/>
          </a:prstGeom>
          <a:ln>
            <a:headEnd type="none" w="med" len="med"/>
            <a:tailEnd type="none" w="med" len="med"/>
          </a:ln>
          <a:effectLst>
            <a:glow rad="63500">
              <a:schemeClr val="accent4">
                <a:tint val="30000"/>
                <a:shade val="95000"/>
                <a:satMod val="300000"/>
                <a:alpha val="50000"/>
              </a:schemeClr>
            </a:glow>
            <a:outerShdw blurRad="660400" sx="102000" sy="102000" algn="ctr" rotWithShape="0">
              <a:prstClr val="black"/>
            </a:outerShdw>
          </a:effectLst>
        </p:spPr>
        <p:style>
          <a:lnRef idx="1">
            <a:schemeClr val="accent4"/>
          </a:lnRef>
          <a:fillRef idx="2">
            <a:schemeClr val="accent4"/>
          </a:fillRef>
          <a:effectRef idx="1">
            <a:schemeClr val="accent4"/>
          </a:effectRef>
          <a:fontRef idx="minor">
            <a:schemeClr val="dk1"/>
          </a:fontRef>
        </p:style>
        <p:txBody>
          <a:bodyPr vert="horz" wrap="square" lIns="109718" tIns="54860" rIns="109718" bIns="54860" numCol="1" rtlCol="0" anchor="t" anchorCtr="0" compatLnSpc="1">
            <a:prstTxWarp prst="textNoShape">
              <a:avLst/>
            </a:prstTxWarp>
          </a:bodyPr>
          <a:lstStyle/>
          <a:p>
            <a:pPr algn="ctr" defTabSz="1096876"/>
            <a:r>
              <a:rPr lang="en-US" sz="1700" dirty="0" smtClean="0">
                <a:solidFill>
                  <a:schemeClr val="bg2"/>
                </a:solidFill>
              </a:rPr>
              <a:t>WPD Serializer</a:t>
            </a:r>
            <a:endParaRPr lang="en-US" sz="1700" dirty="0">
              <a:solidFill>
                <a:schemeClr val="bg2"/>
              </a:solidFill>
            </a:endParaRPr>
          </a:p>
        </p:txBody>
      </p:sp>
      <p:sp>
        <p:nvSpPr>
          <p:cNvPr id="47" name="Rectangle 227"/>
          <p:cNvSpPr>
            <a:spLocks noChangeArrowheads="1"/>
          </p:cNvSpPr>
          <p:nvPr/>
        </p:nvSpPr>
        <p:spPr bwMode="auto">
          <a:xfrm>
            <a:off x="2148840" y="5120640"/>
            <a:ext cx="3200400" cy="1463040"/>
          </a:xfrm>
          <a:prstGeom prst="rect">
            <a:avLst/>
          </a:prstGeom>
          <a:ln>
            <a:headEnd type="none" w="med" len="med"/>
            <a:tailEnd type="none" w="med" len="med"/>
          </a:ln>
          <a:effectLst>
            <a:glow rad="70000">
              <a:schemeClr val="accent4">
                <a:tint val="30000"/>
                <a:shade val="95000"/>
                <a:satMod val="300000"/>
                <a:alpha val="50000"/>
              </a:schemeClr>
            </a:glow>
            <a:outerShdw blurRad="6604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cs typeface="+mn-cs"/>
              </a:rPr>
              <a:t>WDF Host</a:t>
            </a:r>
            <a:endParaRPr lang="en-US" dirty="0">
              <a:solidFill>
                <a:srgbClr val="FFFFFF"/>
              </a:solidFill>
              <a:effectLst>
                <a:outerShdw blurRad="38100" dist="38100" dir="2700000" algn="tl">
                  <a:srgbClr val="000000">
                    <a:alpha val="43137"/>
                  </a:srgbClr>
                </a:outerShdw>
              </a:effectLst>
              <a:cs typeface="+mn-cs"/>
            </a:endParaRPr>
          </a:p>
        </p:txBody>
      </p:sp>
      <p:sp>
        <p:nvSpPr>
          <p:cNvPr id="48" name="Rectangle 229"/>
          <p:cNvSpPr>
            <a:spLocks noChangeArrowheads="1"/>
          </p:cNvSpPr>
          <p:nvPr/>
        </p:nvSpPr>
        <p:spPr bwMode="grayWhite">
          <a:xfrm>
            <a:off x="2225039" y="5212080"/>
            <a:ext cx="3022600" cy="847726"/>
          </a:xfrm>
          <a:prstGeom prst="rect">
            <a:avLst/>
          </a:prstGeom>
          <a:ln>
            <a:headEnd type="none" w="med" len="med"/>
            <a:tailEnd type="none" w="med" len="med"/>
          </a:ln>
          <a:effectLst>
            <a:glow rad="70000">
              <a:schemeClr val="accent5">
                <a:tint val="30000"/>
                <a:shade val="95000"/>
                <a:satMod val="300000"/>
                <a:alpha val="50000"/>
              </a:schemeClr>
            </a:glow>
            <a:outerShdw blurRad="660400" sx="102000" sy="102000" algn="ctr" rotWithShape="0">
              <a:prstClr val="black"/>
            </a:outerShdw>
          </a:effectLst>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effectLst>
                  <a:outerShdw blurRad="38100" dist="38100" dir="2700000" algn="tl">
                    <a:srgbClr val="000000">
                      <a:alpha val="43137"/>
                    </a:srgbClr>
                  </a:outerShdw>
                </a:effectLst>
                <a:cs typeface="+mn-cs"/>
              </a:rPr>
              <a:t>3rd Party Driver</a:t>
            </a:r>
            <a:endParaRPr lang="en-US" dirty="0">
              <a:effectLst>
                <a:outerShdw blurRad="38100" dist="38100" dir="2700000" algn="tl">
                  <a:srgbClr val="000000">
                    <a:alpha val="43137"/>
                  </a:srgbClr>
                </a:outerShdw>
              </a:effectLst>
              <a:cs typeface="+mn-cs"/>
            </a:endParaRPr>
          </a:p>
        </p:txBody>
      </p:sp>
      <p:sp>
        <p:nvSpPr>
          <p:cNvPr id="49" name="Rectangle 227"/>
          <p:cNvSpPr>
            <a:spLocks noChangeArrowheads="1"/>
          </p:cNvSpPr>
          <p:nvPr/>
        </p:nvSpPr>
        <p:spPr bwMode="auto">
          <a:xfrm>
            <a:off x="2301240" y="5303520"/>
            <a:ext cx="2844800" cy="365760"/>
          </a:xfrm>
          <a:prstGeom prst="rect">
            <a:avLst/>
          </a:prstGeom>
          <a:ln>
            <a:headEnd type="none" w="med" len="med"/>
            <a:tailEnd type="none" w="med" len="med"/>
          </a:ln>
          <a:effectLst>
            <a:glow rad="63500">
              <a:schemeClr val="accent4">
                <a:tint val="30000"/>
                <a:shade val="95000"/>
                <a:satMod val="300000"/>
                <a:alpha val="50000"/>
              </a:schemeClr>
            </a:glow>
            <a:outerShdw blurRad="660400" sx="102000" sy="102000" algn="ctr" rotWithShape="0">
              <a:prstClr val="black">
                <a:alpha val="27000"/>
              </a:prstClr>
            </a:outerShdw>
          </a:effectLst>
        </p:spPr>
        <p:style>
          <a:lnRef idx="1">
            <a:schemeClr val="accent4"/>
          </a:lnRef>
          <a:fillRef idx="2">
            <a:schemeClr val="accent4"/>
          </a:fillRef>
          <a:effectRef idx="1">
            <a:schemeClr val="accent4"/>
          </a:effectRef>
          <a:fontRef idx="minor">
            <a:schemeClr val="dk1"/>
          </a:fontRef>
        </p:style>
        <p:txBody>
          <a:bodyPr vert="horz" wrap="square" lIns="109718" tIns="54860" rIns="109718" bIns="54860" numCol="1" rtlCol="0" anchor="t" anchorCtr="0" compatLnSpc="1">
            <a:prstTxWarp prst="textNoShape">
              <a:avLst/>
            </a:prstTxWarp>
          </a:bodyPr>
          <a:lstStyle/>
          <a:p>
            <a:pPr algn="ctr" defTabSz="1096876"/>
            <a:r>
              <a:rPr lang="en-US" sz="1700" dirty="0" smtClean="0">
                <a:solidFill>
                  <a:schemeClr val="bg2"/>
                </a:solidFill>
              </a:rPr>
              <a:t>WPD Serializer</a:t>
            </a:r>
            <a:endParaRPr lang="en-US" sz="1700" dirty="0">
              <a:solidFill>
                <a:schemeClr val="bg2"/>
              </a:solidFill>
            </a:endParaRPr>
          </a:p>
        </p:txBody>
      </p:sp>
      <p:sp>
        <p:nvSpPr>
          <p:cNvPr id="50" name="Rectangle 227"/>
          <p:cNvSpPr>
            <a:spLocks noChangeArrowheads="1"/>
          </p:cNvSpPr>
          <p:nvPr/>
        </p:nvSpPr>
        <p:spPr bwMode="auto">
          <a:xfrm>
            <a:off x="5532120" y="5120640"/>
            <a:ext cx="3200400" cy="1463040"/>
          </a:xfrm>
          <a:prstGeom prst="rect">
            <a:avLst/>
          </a:prstGeom>
          <a:ln>
            <a:headEnd type="none" w="med" len="med"/>
            <a:tailEnd type="none" w="med" len="med"/>
          </a:ln>
          <a:effectLst>
            <a:glow rad="70000">
              <a:schemeClr val="accent4">
                <a:tint val="30000"/>
                <a:shade val="95000"/>
                <a:satMod val="300000"/>
                <a:alpha val="50000"/>
              </a:schemeClr>
            </a:glow>
            <a:outerShdw blurRad="6604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cs typeface="+mn-cs"/>
              </a:rPr>
              <a:t>WDF Host</a:t>
            </a:r>
            <a:endParaRPr lang="en-US" dirty="0">
              <a:solidFill>
                <a:srgbClr val="FFFFFF"/>
              </a:solidFill>
              <a:effectLst>
                <a:outerShdw blurRad="38100" dist="38100" dir="2700000" algn="tl">
                  <a:srgbClr val="000000">
                    <a:alpha val="43137"/>
                  </a:srgbClr>
                </a:outerShdw>
              </a:effectLst>
              <a:cs typeface="+mn-cs"/>
            </a:endParaRPr>
          </a:p>
        </p:txBody>
      </p:sp>
      <p:sp>
        <p:nvSpPr>
          <p:cNvPr id="53" name="Rectangle 227"/>
          <p:cNvSpPr>
            <a:spLocks noChangeArrowheads="1"/>
          </p:cNvSpPr>
          <p:nvPr/>
        </p:nvSpPr>
        <p:spPr bwMode="auto">
          <a:xfrm>
            <a:off x="5623560" y="5212080"/>
            <a:ext cx="3017520" cy="822960"/>
          </a:xfrm>
          <a:prstGeom prst="rect">
            <a:avLst/>
          </a:prstGeom>
          <a:ln>
            <a:headEnd type="none" w="med" len="med"/>
            <a:tailEnd type="none" w="med" len="med"/>
          </a:ln>
          <a:effectLst>
            <a:glow rad="70000">
              <a:schemeClr val="accent4">
                <a:tint val="30000"/>
                <a:shade val="95000"/>
                <a:satMod val="300000"/>
                <a:alpha val="50000"/>
              </a:schemeClr>
            </a:glow>
            <a:outerShdw blurRad="660400" sx="102000" sy="102000" algn="ctr" rotWithShape="0">
              <a:prstClr val="black"/>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sz="1900" dirty="0" smtClean="0">
                <a:solidFill>
                  <a:srgbClr val="FFFFFF"/>
                </a:solidFill>
                <a:effectLst>
                  <a:outerShdw blurRad="38100" dist="38100" dir="2700000" algn="tl">
                    <a:srgbClr val="000000">
                      <a:alpha val="43137"/>
                    </a:srgbClr>
                  </a:outerShdw>
                </a:effectLst>
              </a:rPr>
              <a:t>MS Driver (MTP, etc…)</a:t>
            </a:r>
            <a:endParaRPr lang="en-US" sz="1900" dirty="0">
              <a:solidFill>
                <a:srgbClr val="FFFFFF"/>
              </a:solidFill>
              <a:effectLst>
                <a:outerShdw blurRad="38100" dist="38100" dir="2700000" algn="tl">
                  <a:srgbClr val="000000">
                    <a:alpha val="43137"/>
                  </a:srgbClr>
                </a:outerShdw>
              </a:effectLst>
            </a:endParaRPr>
          </a:p>
        </p:txBody>
      </p:sp>
      <p:sp>
        <p:nvSpPr>
          <p:cNvPr id="52" name="Rectangle 227"/>
          <p:cNvSpPr>
            <a:spLocks noChangeArrowheads="1"/>
          </p:cNvSpPr>
          <p:nvPr/>
        </p:nvSpPr>
        <p:spPr bwMode="auto">
          <a:xfrm>
            <a:off x="5684520" y="5303520"/>
            <a:ext cx="2844800" cy="365760"/>
          </a:xfrm>
          <a:prstGeom prst="rect">
            <a:avLst/>
          </a:prstGeom>
          <a:ln>
            <a:headEnd type="none" w="med" len="med"/>
            <a:tailEnd type="none" w="med" len="med"/>
          </a:ln>
          <a:effectLst>
            <a:glow rad="63500">
              <a:schemeClr val="accent4">
                <a:tint val="30000"/>
                <a:shade val="95000"/>
                <a:satMod val="300000"/>
                <a:alpha val="50000"/>
              </a:schemeClr>
            </a:glow>
            <a:outerShdw blurRad="660400" sx="102000" sy="102000" algn="ctr" rotWithShape="0">
              <a:prstClr val="black"/>
            </a:outerShdw>
          </a:effectLst>
        </p:spPr>
        <p:style>
          <a:lnRef idx="1">
            <a:schemeClr val="accent4"/>
          </a:lnRef>
          <a:fillRef idx="2">
            <a:schemeClr val="accent4"/>
          </a:fillRef>
          <a:effectRef idx="1">
            <a:schemeClr val="accent4"/>
          </a:effectRef>
          <a:fontRef idx="minor">
            <a:schemeClr val="dk1"/>
          </a:fontRef>
        </p:style>
        <p:txBody>
          <a:bodyPr vert="horz" wrap="square" lIns="109718" tIns="54860" rIns="109718" bIns="54860" numCol="1" rtlCol="0" anchor="t" anchorCtr="0" compatLnSpc="1">
            <a:prstTxWarp prst="textNoShape">
              <a:avLst/>
            </a:prstTxWarp>
          </a:bodyPr>
          <a:lstStyle/>
          <a:p>
            <a:pPr algn="ctr" defTabSz="1096876"/>
            <a:r>
              <a:rPr lang="en-US" sz="1700" dirty="0" smtClean="0">
                <a:solidFill>
                  <a:schemeClr val="bg2"/>
                </a:solidFill>
              </a:rPr>
              <a:t>WPD Serializer</a:t>
            </a:r>
            <a:endParaRPr lang="en-US" sz="1700" dirty="0">
              <a:solidFill>
                <a:schemeClr val="bg2"/>
              </a:solidFill>
            </a:endParaRP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Shape 97281"/>
          <p:cNvSpPr>
            <a:spLocks noGrp="1" noChangeArrowheads="1"/>
          </p:cNvSpPr>
          <p:nvPr>
            <p:ph type="ctrTitle"/>
          </p:nvPr>
        </p:nvSpPr>
        <p:spPr>
          <a:xfrm>
            <a:off x="873127" y="2284414"/>
            <a:ext cx="9231313" cy="914096"/>
          </a:xfrm>
        </p:spPr>
        <p:txBody>
          <a:bodyPr/>
          <a:lstStyle/>
          <a:p>
            <a:r>
              <a:rPr lang="en-US" smtClean="0"/>
              <a:t>Conceptual Model</a:t>
            </a:r>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Shape 74753"/>
          <p:cNvSpPr>
            <a:spLocks noGrp="1" noChangeArrowheads="1"/>
          </p:cNvSpPr>
          <p:nvPr>
            <p:ph type="title"/>
          </p:nvPr>
        </p:nvSpPr>
        <p:spPr/>
        <p:txBody>
          <a:bodyPr/>
          <a:lstStyle/>
          <a:p>
            <a:r>
              <a:rPr lang="en-US" smtClean="0"/>
              <a:t>Device Interactions</a:t>
            </a:r>
          </a:p>
        </p:txBody>
      </p:sp>
      <p:sp>
        <p:nvSpPr>
          <p:cNvPr id="38918" name="Shape 74754"/>
          <p:cNvSpPr>
            <a:spLocks noGrp="1" noChangeArrowheads="1"/>
          </p:cNvSpPr>
          <p:nvPr>
            <p:ph type="body" idx="1"/>
          </p:nvPr>
        </p:nvSpPr>
        <p:spPr>
          <a:xfrm>
            <a:off x="459106" y="1697357"/>
            <a:ext cx="10056494" cy="3219959"/>
          </a:xfrm>
        </p:spPr>
        <p:txBody>
          <a:bodyPr/>
          <a:lstStyle/>
          <a:p>
            <a:r>
              <a:rPr lang="en-US" dirty="0" smtClean="0"/>
              <a:t>WPD interacts with the device in four ways</a:t>
            </a:r>
          </a:p>
          <a:p>
            <a:pPr lvl="1"/>
            <a:r>
              <a:rPr lang="en-US" dirty="0" smtClean="0"/>
              <a:t>Program/Control the device</a:t>
            </a:r>
          </a:p>
          <a:p>
            <a:pPr lvl="1"/>
            <a:r>
              <a:rPr lang="en-US" dirty="0" smtClean="0"/>
              <a:t>Query and Object Exchange</a:t>
            </a:r>
          </a:p>
          <a:p>
            <a:pPr lvl="1"/>
            <a:r>
              <a:rPr lang="en-US" dirty="0" smtClean="0"/>
              <a:t>Monitoring and status</a:t>
            </a:r>
          </a:p>
          <a:p>
            <a:pPr lvl="1"/>
            <a:r>
              <a:rPr lang="en-US" dirty="0" smtClean="0"/>
              <a:t>Asynchronous Device Events and Changes</a:t>
            </a:r>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bwMode="auto">
          <a:xfrm>
            <a:off x="2080260" y="5966460"/>
            <a:ext cx="1440180" cy="457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rgbClr val="FFFFFF"/>
              </a:solidFill>
              <a:effectLst>
                <a:outerShdw blurRad="38100" dist="38100" dir="2700000" algn="tl">
                  <a:srgbClr val="000000">
                    <a:alpha val="43137"/>
                  </a:srgbClr>
                </a:outerShdw>
              </a:effectLst>
            </a:endParaRPr>
          </a:p>
        </p:txBody>
      </p:sp>
      <p:sp>
        <p:nvSpPr>
          <p:cNvPr id="42" name="Oval 41"/>
          <p:cNvSpPr/>
          <p:nvPr/>
        </p:nvSpPr>
        <p:spPr bwMode="auto">
          <a:xfrm>
            <a:off x="3211830" y="3874770"/>
            <a:ext cx="1440180" cy="457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rgbClr val="FFFFFF"/>
              </a:solidFill>
              <a:effectLst>
                <a:outerShdw blurRad="38100" dist="38100" dir="2700000" algn="tl">
                  <a:srgbClr val="000000">
                    <a:alpha val="43137"/>
                  </a:srgbClr>
                </a:outerShdw>
              </a:effectLst>
            </a:endParaRPr>
          </a:p>
        </p:txBody>
      </p:sp>
      <p:sp>
        <p:nvSpPr>
          <p:cNvPr id="41" name="Oval 40"/>
          <p:cNvSpPr/>
          <p:nvPr/>
        </p:nvSpPr>
        <p:spPr bwMode="auto">
          <a:xfrm>
            <a:off x="1897380" y="3040380"/>
            <a:ext cx="1440180" cy="457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rgbClr val="FFFFFF"/>
              </a:solidFill>
              <a:effectLst>
                <a:outerShdw blurRad="38100" dist="38100" dir="2700000" algn="tl">
                  <a:srgbClr val="000000">
                    <a:alpha val="43137"/>
                  </a:srgbClr>
                </a:outerShdw>
              </a:effectLst>
            </a:endParaRPr>
          </a:p>
        </p:txBody>
      </p:sp>
      <p:sp>
        <p:nvSpPr>
          <p:cNvPr id="40" name="Oval 39"/>
          <p:cNvSpPr/>
          <p:nvPr/>
        </p:nvSpPr>
        <p:spPr bwMode="auto">
          <a:xfrm>
            <a:off x="651510" y="2240280"/>
            <a:ext cx="1440180" cy="457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rgbClr val="FFFFFF"/>
              </a:solidFill>
              <a:effectLst>
                <a:outerShdw blurRad="38100" dist="38100" dir="2700000" algn="tl">
                  <a:srgbClr val="000000">
                    <a:alpha val="43137"/>
                  </a:srgbClr>
                </a:outerShdw>
              </a:effectLst>
            </a:endParaRPr>
          </a:p>
        </p:txBody>
      </p:sp>
      <p:sp>
        <p:nvSpPr>
          <p:cNvPr id="1033" name="Shape 10241"/>
          <p:cNvSpPr>
            <a:spLocks noGrp="1" noChangeArrowheads="1"/>
          </p:cNvSpPr>
          <p:nvPr>
            <p:ph type="title"/>
          </p:nvPr>
        </p:nvSpPr>
        <p:spPr/>
        <p:txBody>
          <a:bodyPr/>
          <a:lstStyle/>
          <a:p>
            <a:r>
              <a:rPr lang="en-US" smtClean="0"/>
              <a:t>Conceptual Model - Diagram</a:t>
            </a:r>
          </a:p>
        </p:txBody>
      </p:sp>
      <p:grpSp>
        <p:nvGrpSpPr>
          <p:cNvPr id="36" name="Group 35"/>
          <p:cNvGrpSpPr/>
          <p:nvPr/>
        </p:nvGrpSpPr>
        <p:grpSpPr>
          <a:xfrm>
            <a:off x="845820" y="1680210"/>
            <a:ext cx="9271636" cy="5598794"/>
            <a:chOff x="685800" y="1163638"/>
            <a:chExt cx="7726363" cy="5389120"/>
          </a:xfrm>
        </p:grpSpPr>
        <p:cxnSp>
          <p:nvCxnSpPr>
            <p:cNvPr id="1037" name="Shape 1035"/>
            <p:cNvCxnSpPr>
              <a:cxnSpLocks noChangeShapeType="1"/>
            </p:cNvCxnSpPr>
            <p:nvPr/>
          </p:nvCxnSpPr>
          <p:spPr bwMode="auto">
            <a:xfrm rot="16200000" flipH="1">
              <a:off x="2363787" y="2681288"/>
              <a:ext cx="409575" cy="787400"/>
            </a:xfrm>
            <a:prstGeom prst="bentConnector2">
              <a:avLst/>
            </a:prstGeom>
            <a:noFill/>
            <a:ln w="38100" algn="ctr">
              <a:solidFill>
                <a:schemeClr val="accent6"/>
              </a:solidFill>
              <a:miter lim="800000"/>
              <a:headEnd/>
              <a:tailEnd/>
            </a:ln>
            <a:effectLst>
              <a:glow rad="101600">
                <a:schemeClr val="accent2">
                  <a:satMod val="175000"/>
                  <a:alpha val="40000"/>
                </a:schemeClr>
              </a:glow>
            </a:effectLst>
          </p:spPr>
        </p:cxnSp>
        <p:cxnSp>
          <p:nvCxnSpPr>
            <p:cNvPr id="1038" name="Shape 1036"/>
            <p:cNvCxnSpPr>
              <a:cxnSpLocks noChangeShapeType="1"/>
            </p:cNvCxnSpPr>
            <p:nvPr/>
          </p:nvCxnSpPr>
          <p:spPr bwMode="auto">
            <a:xfrm rot="16200000" flipH="1">
              <a:off x="3368675" y="3581400"/>
              <a:ext cx="381000" cy="584200"/>
            </a:xfrm>
            <a:prstGeom prst="bentConnector2">
              <a:avLst/>
            </a:prstGeom>
            <a:noFill/>
            <a:ln w="38100" algn="ctr">
              <a:solidFill>
                <a:schemeClr val="accent6"/>
              </a:solidFill>
              <a:miter lim="800000"/>
              <a:headEnd/>
              <a:tailEnd/>
            </a:ln>
            <a:effectLst>
              <a:glow rad="101600">
                <a:schemeClr val="accent2">
                  <a:satMod val="175000"/>
                  <a:alpha val="40000"/>
                </a:schemeClr>
              </a:glow>
            </a:effectLst>
          </p:spPr>
        </p:cxnSp>
        <p:cxnSp>
          <p:nvCxnSpPr>
            <p:cNvPr id="1039" name="Shape 1037"/>
            <p:cNvCxnSpPr>
              <a:cxnSpLocks noChangeShapeType="1"/>
            </p:cNvCxnSpPr>
            <p:nvPr/>
          </p:nvCxnSpPr>
          <p:spPr bwMode="auto">
            <a:xfrm rot="10800000">
              <a:off x="3267075" y="3683000"/>
              <a:ext cx="571500" cy="923925"/>
            </a:xfrm>
            <a:prstGeom prst="bentConnector2">
              <a:avLst/>
            </a:prstGeom>
            <a:noFill/>
            <a:ln w="38100" algn="ctr">
              <a:solidFill>
                <a:schemeClr val="accent6"/>
              </a:solidFill>
              <a:miter lim="800000"/>
              <a:headEnd/>
              <a:tailEnd/>
            </a:ln>
            <a:effectLst>
              <a:glow rad="101600">
                <a:schemeClr val="accent2">
                  <a:satMod val="175000"/>
                  <a:alpha val="40000"/>
                </a:schemeClr>
              </a:glow>
            </a:effectLst>
          </p:spPr>
        </p:cxnSp>
        <p:cxnSp>
          <p:nvCxnSpPr>
            <p:cNvPr id="1036" name="Shape 1034"/>
            <p:cNvCxnSpPr>
              <a:cxnSpLocks noChangeShapeType="1"/>
            </p:cNvCxnSpPr>
            <p:nvPr/>
          </p:nvCxnSpPr>
          <p:spPr bwMode="auto">
            <a:xfrm rot="16200000" flipH="1">
              <a:off x="1284288" y="1858962"/>
              <a:ext cx="431800" cy="828675"/>
            </a:xfrm>
            <a:prstGeom prst="bentConnector2">
              <a:avLst/>
            </a:prstGeom>
            <a:noFill/>
            <a:ln w="38100" algn="ctr">
              <a:solidFill>
                <a:schemeClr val="accent6"/>
              </a:solidFill>
              <a:miter lim="800000"/>
              <a:headEnd/>
              <a:tailEnd/>
            </a:ln>
            <a:effectLst>
              <a:glow rad="101600">
                <a:schemeClr val="accent2">
                  <a:satMod val="175000"/>
                  <a:alpha val="40000"/>
                </a:schemeClr>
              </a:glow>
            </a:effectLst>
          </p:spPr>
        </p:cxnSp>
        <p:cxnSp>
          <p:nvCxnSpPr>
            <p:cNvPr id="1040" name="Shape 1038"/>
            <p:cNvCxnSpPr>
              <a:cxnSpLocks noChangeShapeType="1"/>
            </p:cNvCxnSpPr>
            <p:nvPr/>
          </p:nvCxnSpPr>
          <p:spPr bwMode="auto">
            <a:xfrm rot="10800000">
              <a:off x="1084263" y="2057400"/>
              <a:ext cx="682625" cy="4092575"/>
            </a:xfrm>
            <a:prstGeom prst="bentConnector2">
              <a:avLst/>
            </a:prstGeom>
            <a:noFill/>
            <a:ln w="38100" algn="ctr">
              <a:solidFill>
                <a:schemeClr val="accent6"/>
              </a:solidFill>
              <a:miter lim="800000"/>
              <a:headEnd/>
              <a:tailEnd/>
            </a:ln>
            <a:effectLst>
              <a:glow rad="101600">
                <a:schemeClr val="accent2">
                  <a:satMod val="175000"/>
                  <a:alpha val="40000"/>
                </a:schemeClr>
              </a:glow>
            </a:effectLst>
          </p:spPr>
        </p:cxnSp>
        <p:sp>
          <p:nvSpPr>
            <p:cNvPr id="1041" name="TextBox 1039"/>
            <p:cNvSpPr txBox="1">
              <a:spLocks noChangeArrowheads="1"/>
            </p:cNvSpPr>
            <p:nvPr/>
          </p:nvSpPr>
          <p:spPr bwMode="auto">
            <a:xfrm>
              <a:off x="1484313" y="1333500"/>
              <a:ext cx="968375" cy="426601"/>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a:effectLst>
                    <a:outerShdw blurRad="38100" dist="38100" dir="2700000" algn="tl">
                      <a:srgbClr val="000000">
                        <a:alpha val="43137"/>
                      </a:srgbClr>
                    </a:outerShdw>
                  </a:effectLst>
                  <a:latin typeface="+mn-lt"/>
                  <a:cs typeface="+mn-cs"/>
                </a:rPr>
                <a:t>Device</a:t>
              </a:r>
            </a:p>
          </p:txBody>
        </p:sp>
        <p:sp>
          <p:nvSpPr>
            <p:cNvPr id="1042" name="TextBox 1040"/>
            <p:cNvSpPr txBox="1">
              <a:spLocks noChangeArrowheads="1"/>
            </p:cNvSpPr>
            <p:nvPr/>
          </p:nvSpPr>
          <p:spPr bwMode="auto">
            <a:xfrm>
              <a:off x="2463800" y="2276475"/>
              <a:ext cx="1108075" cy="426601"/>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a:effectLst>
                    <a:outerShdw blurRad="38100" dist="38100" dir="2700000" algn="tl">
                      <a:srgbClr val="000000">
                        <a:alpha val="43137"/>
                      </a:srgbClr>
                    </a:outerShdw>
                  </a:effectLst>
                  <a:latin typeface="+mn-lt"/>
                  <a:cs typeface="+mn-cs"/>
                </a:rPr>
                <a:t>Storage</a:t>
              </a:r>
            </a:p>
          </p:txBody>
        </p:sp>
        <p:sp>
          <p:nvSpPr>
            <p:cNvPr id="1043" name="TextBox 1041"/>
            <p:cNvSpPr txBox="1">
              <a:spLocks noChangeArrowheads="1"/>
            </p:cNvSpPr>
            <p:nvPr/>
          </p:nvSpPr>
          <p:spPr bwMode="auto">
            <a:xfrm>
              <a:off x="3646469" y="3098800"/>
              <a:ext cx="968375" cy="444376"/>
            </a:xfrm>
            <a:prstGeom prst="rect">
              <a:avLst/>
            </a:prstGeom>
            <a:noFill/>
            <a:ln w="9525">
              <a:noFill/>
              <a:miter lim="800000"/>
              <a:headEnd/>
              <a:tailEnd/>
            </a:ln>
          </p:spPr>
          <p:txBody>
            <a:bodyPr>
              <a:spAutoFit/>
            </a:bodyPr>
            <a:lstStyle/>
            <a:p>
              <a:pPr>
                <a:spcBef>
                  <a:spcPct val="50000"/>
                </a:spcBef>
              </a:pPr>
              <a:r>
                <a:rPr lang="en-US" sz="2400" dirty="0">
                  <a:effectLst>
                    <a:outerShdw blurRad="38100" dist="38100" dir="2700000" algn="tl">
                      <a:srgbClr val="000000">
                        <a:alpha val="43137"/>
                      </a:srgbClr>
                    </a:outerShdw>
                  </a:effectLst>
                  <a:latin typeface="+mn-lt"/>
                </a:rPr>
                <a:t>Folder</a:t>
              </a:r>
            </a:p>
          </p:txBody>
        </p:sp>
        <p:sp>
          <p:nvSpPr>
            <p:cNvPr id="1044" name="TextBox 1042"/>
            <p:cNvSpPr txBox="1">
              <a:spLocks noChangeArrowheads="1"/>
            </p:cNvSpPr>
            <p:nvPr/>
          </p:nvSpPr>
          <p:spPr bwMode="auto">
            <a:xfrm>
              <a:off x="4305300" y="3865563"/>
              <a:ext cx="1397000" cy="426601"/>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a:effectLst>
                    <a:outerShdw blurRad="38100" dist="38100" dir="2700000" algn="tl">
                      <a:srgbClr val="000000">
                        <a:alpha val="43137"/>
                      </a:srgbClr>
                    </a:outerShdw>
                  </a:effectLst>
                  <a:latin typeface="+mn-lt"/>
                  <a:cs typeface="+mn-cs"/>
                </a:rPr>
                <a:t>Image File</a:t>
              </a:r>
            </a:p>
          </p:txBody>
        </p:sp>
        <p:sp>
          <p:nvSpPr>
            <p:cNvPr id="1045" name="TextBox 1043"/>
            <p:cNvSpPr txBox="1">
              <a:spLocks noChangeArrowheads="1"/>
            </p:cNvSpPr>
            <p:nvPr/>
          </p:nvSpPr>
          <p:spPr bwMode="auto">
            <a:xfrm>
              <a:off x="4305300" y="4429124"/>
              <a:ext cx="1397000" cy="426601"/>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a:effectLst>
                    <a:outerShdw blurRad="38100" dist="38100" dir="2700000" algn="tl">
                      <a:srgbClr val="000000">
                        <a:alpha val="43137"/>
                      </a:srgbClr>
                    </a:outerShdw>
                  </a:effectLst>
                  <a:latin typeface="+mn-lt"/>
                  <a:cs typeface="+mn-cs"/>
                </a:rPr>
                <a:t>Image File</a:t>
              </a:r>
            </a:p>
          </p:txBody>
        </p:sp>
        <p:sp>
          <p:nvSpPr>
            <p:cNvPr id="1046" name="TextBox 1044"/>
            <p:cNvSpPr txBox="1">
              <a:spLocks noChangeArrowheads="1"/>
            </p:cNvSpPr>
            <p:nvPr/>
          </p:nvSpPr>
          <p:spPr bwMode="auto">
            <a:xfrm>
              <a:off x="2776538" y="5930900"/>
              <a:ext cx="752475" cy="426601"/>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a:effectLst>
                    <a:outerShdw blurRad="38100" dist="38100" dir="2700000" algn="tl">
                      <a:srgbClr val="000000">
                        <a:alpha val="43137"/>
                      </a:srgbClr>
                    </a:outerShdw>
                  </a:effectLst>
                  <a:latin typeface="+mn-lt"/>
                  <a:cs typeface="+mn-cs"/>
                </a:rPr>
                <a:t>SMS</a:t>
              </a:r>
            </a:p>
          </p:txBody>
        </p:sp>
        <p:sp>
          <p:nvSpPr>
            <p:cNvPr id="1047" name="TextBox 1045"/>
            <p:cNvSpPr txBox="1">
              <a:spLocks noChangeArrowheads="1"/>
            </p:cNvSpPr>
            <p:nvPr/>
          </p:nvSpPr>
          <p:spPr bwMode="auto">
            <a:xfrm>
              <a:off x="5926138" y="2274888"/>
              <a:ext cx="2486025" cy="426601"/>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a:effectLst>
                    <a:outerShdw blurRad="38100" dist="38100" dir="2700000" algn="tl">
                      <a:srgbClr val="000000">
                        <a:alpha val="43137"/>
                      </a:srgbClr>
                    </a:outerShdw>
                  </a:effectLst>
                  <a:latin typeface="+mn-lt"/>
                  <a:cs typeface="+mn-cs"/>
                </a:rPr>
                <a:t>Functional Objects</a:t>
              </a:r>
            </a:p>
          </p:txBody>
        </p:sp>
        <p:cxnSp>
          <p:nvCxnSpPr>
            <p:cNvPr id="1049" name="Shape 1047"/>
            <p:cNvCxnSpPr>
              <a:cxnSpLocks noChangeShapeType="1"/>
            </p:cNvCxnSpPr>
            <p:nvPr/>
          </p:nvCxnSpPr>
          <p:spPr bwMode="auto">
            <a:xfrm rot="5400000">
              <a:off x="5599112" y="3748088"/>
              <a:ext cx="422275" cy="215900"/>
            </a:xfrm>
            <a:prstGeom prst="bentConnector2">
              <a:avLst/>
            </a:prstGeom>
            <a:noFill/>
            <a:ln w="38100" algn="ctr">
              <a:solidFill>
                <a:schemeClr val="accent2"/>
              </a:solidFill>
              <a:prstDash val="sysDot"/>
              <a:miter lim="800000"/>
              <a:headEnd/>
              <a:tailEnd type="triangle" w="med" len="med"/>
            </a:ln>
            <a:effectLst>
              <a:glow rad="139700">
                <a:schemeClr val="accent5">
                  <a:satMod val="175000"/>
                  <a:alpha val="40000"/>
                </a:schemeClr>
              </a:glow>
            </a:effectLst>
          </p:spPr>
        </p:cxnSp>
        <p:cxnSp>
          <p:nvCxnSpPr>
            <p:cNvPr id="1050" name="Shape 1048"/>
            <p:cNvCxnSpPr>
              <a:cxnSpLocks noChangeShapeType="1"/>
            </p:cNvCxnSpPr>
            <p:nvPr/>
          </p:nvCxnSpPr>
          <p:spPr bwMode="auto">
            <a:xfrm rot="5400000">
              <a:off x="5318125" y="4029075"/>
              <a:ext cx="984250" cy="215900"/>
            </a:xfrm>
            <a:prstGeom prst="bentConnector2">
              <a:avLst/>
            </a:prstGeom>
            <a:noFill/>
            <a:ln w="38100" algn="ctr">
              <a:solidFill>
                <a:schemeClr val="accent2"/>
              </a:solidFill>
              <a:prstDash val="sysDot"/>
              <a:miter lim="800000"/>
              <a:headEnd/>
              <a:tailEnd type="triangle" w="med" len="med"/>
            </a:ln>
            <a:effectLst>
              <a:glow rad="139700">
                <a:schemeClr val="accent5">
                  <a:satMod val="175000"/>
                  <a:alpha val="40000"/>
                </a:schemeClr>
              </a:glow>
            </a:effectLst>
          </p:spPr>
        </p:cxnSp>
        <p:cxnSp>
          <p:nvCxnSpPr>
            <p:cNvPr id="1051" name="Elbow Connector 1049"/>
            <p:cNvCxnSpPr>
              <a:cxnSpLocks noChangeShapeType="1"/>
              <a:endCxn id="1043" idx="3"/>
            </p:cNvCxnSpPr>
            <p:nvPr/>
          </p:nvCxnSpPr>
          <p:spPr bwMode="auto">
            <a:xfrm rot="10800000" flipV="1">
              <a:off x="4614844" y="3292472"/>
              <a:ext cx="654050" cy="28516"/>
            </a:xfrm>
            <a:prstGeom prst="bentConnector3">
              <a:avLst>
                <a:gd name="adj1" fmla="val 50000"/>
              </a:avLst>
            </a:prstGeom>
            <a:noFill/>
            <a:ln w="38100" algn="ctr">
              <a:solidFill>
                <a:schemeClr val="accent2"/>
              </a:solidFill>
              <a:prstDash val="sysDot"/>
              <a:miter lim="800000"/>
              <a:headEnd/>
              <a:tailEnd type="triangle" w="med" len="med"/>
            </a:ln>
            <a:effectLst>
              <a:glow rad="139700">
                <a:schemeClr val="accent5">
                  <a:satMod val="175000"/>
                  <a:alpha val="40000"/>
                </a:schemeClr>
              </a:glow>
            </a:effectLst>
          </p:spPr>
        </p:cxnSp>
        <p:cxnSp>
          <p:nvCxnSpPr>
            <p:cNvPr id="1052" name="Elbow Connector 1050"/>
            <p:cNvCxnSpPr>
              <a:cxnSpLocks noChangeShapeType="1"/>
            </p:cNvCxnSpPr>
            <p:nvPr/>
          </p:nvCxnSpPr>
          <p:spPr bwMode="auto">
            <a:xfrm rot="10800000" flipV="1">
              <a:off x="3571875" y="2474913"/>
              <a:ext cx="2354263" cy="1587"/>
            </a:xfrm>
            <a:prstGeom prst="bentConnector3">
              <a:avLst>
                <a:gd name="adj1" fmla="val 49968"/>
              </a:avLst>
            </a:prstGeom>
            <a:noFill/>
            <a:ln w="38100" algn="ctr">
              <a:solidFill>
                <a:schemeClr val="accent2"/>
              </a:solidFill>
              <a:prstDash val="sysDot"/>
              <a:miter lim="800000"/>
              <a:headEnd/>
              <a:tailEnd type="triangle" w="med" len="med"/>
            </a:ln>
            <a:effectLst>
              <a:glow rad="139700">
                <a:schemeClr val="accent5">
                  <a:satMod val="175000"/>
                  <a:alpha val="40000"/>
                </a:schemeClr>
              </a:glow>
            </a:effectLst>
          </p:spPr>
        </p:cxnSp>
        <p:cxnSp>
          <p:nvCxnSpPr>
            <p:cNvPr id="1053" name="Shape 1051"/>
            <p:cNvCxnSpPr>
              <a:cxnSpLocks noChangeShapeType="1"/>
            </p:cNvCxnSpPr>
            <p:nvPr/>
          </p:nvCxnSpPr>
          <p:spPr bwMode="auto">
            <a:xfrm rot="5400000">
              <a:off x="3621088" y="2582863"/>
              <a:ext cx="3455987" cy="3640137"/>
            </a:xfrm>
            <a:prstGeom prst="bentConnector2">
              <a:avLst/>
            </a:prstGeom>
            <a:noFill/>
            <a:ln w="38100" algn="ctr">
              <a:solidFill>
                <a:schemeClr val="accent2"/>
              </a:solidFill>
              <a:prstDash val="sysDot"/>
              <a:miter lim="800000"/>
              <a:headEnd/>
              <a:tailEnd type="triangle" w="med" len="med"/>
            </a:ln>
            <a:effectLst>
              <a:glow rad="139700">
                <a:schemeClr val="accent5">
                  <a:satMod val="175000"/>
                  <a:alpha val="40000"/>
                </a:schemeClr>
              </a:glow>
            </a:effectLst>
          </p:spPr>
        </p:cxnSp>
        <p:cxnSp>
          <p:nvCxnSpPr>
            <p:cNvPr id="1055" name="Shape 1053"/>
            <p:cNvCxnSpPr>
              <a:cxnSpLocks noChangeShapeType="1"/>
            </p:cNvCxnSpPr>
            <p:nvPr/>
          </p:nvCxnSpPr>
          <p:spPr bwMode="auto">
            <a:xfrm rot="16200000" flipH="1">
              <a:off x="-109538" y="3252788"/>
              <a:ext cx="3209925" cy="819150"/>
            </a:xfrm>
            <a:prstGeom prst="bentConnector2">
              <a:avLst/>
            </a:prstGeom>
            <a:noFill/>
            <a:ln w="38100" algn="ctr">
              <a:solidFill>
                <a:schemeClr val="accent6"/>
              </a:solidFill>
              <a:miter lim="800000"/>
              <a:headEnd/>
              <a:tailEnd/>
            </a:ln>
            <a:effectLst>
              <a:glow rad="101600">
                <a:schemeClr val="accent2">
                  <a:satMod val="175000"/>
                  <a:alpha val="40000"/>
                </a:schemeClr>
              </a:glow>
            </a:effectLst>
          </p:spPr>
        </p:cxnSp>
        <p:sp>
          <p:nvSpPr>
            <p:cNvPr id="1056" name="TextBox 1054"/>
            <p:cNvSpPr txBox="1">
              <a:spLocks noChangeArrowheads="1"/>
            </p:cNvSpPr>
            <p:nvPr/>
          </p:nvSpPr>
          <p:spPr bwMode="auto">
            <a:xfrm>
              <a:off x="2819400" y="5029200"/>
              <a:ext cx="1981200" cy="426601"/>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a:effectLst>
                    <a:outerShdw blurRad="38100" dist="38100" dir="2700000" algn="tl">
                      <a:srgbClr val="000000">
                        <a:alpha val="43137"/>
                      </a:srgbClr>
                    </a:outerShdw>
                  </a:effectLst>
                  <a:latin typeface="+mn-lt"/>
                  <a:cs typeface="+mn-cs"/>
                </a:rPr>
                <a:t>Rendering Info</a:t>
              </a:r>
            </a:p>
          </p:txBody>
        </p:sp>
        <p:cxnSp>
          <p:nvCxnSpPr>
            <p:cNvPr id="1057" name="Shape 1055"/>
            <p:cNvCxnSpPr>
              <a:cxnSpLocks noChangeShapeType="1"/>
            </p:cNvCxnSpPr>
            <p:nvPr/>
          </p:nvCxnSpPr>
          <p:spPr bwMode="auto">
            <a:xfrm rot="5400000">
              <a:off x="4707731" y="2767807"/>
              <a:ext cx="2554287" cy="2368550"/>
            </a:xfrm>
            <a:prstGeom prst="bentConnector2">
              <a:avLst/>
            </a:prstGeom>
            <a:noFill/>
            <a:ln w="38100" algn="ctr">
              <a:solidFill>
                <a:schemeClr val="accent2"/>
              </a:solidFill>
              <a:prstDash val="sysDot"/>
              <a:miter lim="800000"/>
              <a:headEnd/>
              <a:tailEnd type="triangle" w="med" len="med"/>
            </a:ln>
            <a:effectLst>
              <a:glow rad="139700">
                <a:schemeClr val="accent5">
                  <a:satMod val="175000"/>
                  <a:alpha val="40000"/>
                </a:schemeClr>
              </a:glow>
            </a:effectLst>
          </p:spPr>
        </p:cxnSp>
        <p:sp>
          <p:nvSpPr>
            <p:cNvPr id="1048" name="TextBox 1046"/>
            <p:cNvSpPr txBox="1">
              <a:spLocks noChangeArrowheads="1"/>
            </p:cNvSpPr>
            <p:nvPr/>
          </p:nvSpPr>
          <p:spPr bwMode="auto">
            <a:xfrm>
              <a:off x="5238750" y="2971800"/>
              <a:ext cx="1357313" cy="746551"/>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a:effectLst>
                    <a:outerShdw blurRad="38100" dist="38100" dir="2700000" algn="tl">
                      <a:srgbClr val="000000">
                        <a:alpha val="43137"/>
                      </a:srgbClr>
                    </a:outerShdw>
                  </a:effectLst>
                  <a:latin typeface="+mn-lt"/>
                  <a:cs typeface="+mn-cs"/>
                </a:rPr>
                <a:t>Data Objects</a:t>
              </a:r>
            </a:p>
          </p:txBody>
        </p:sp>
        <p:graphicFrame>
          <p:nvGraphicFramePr>
            <p:cNvPr id="1026" name="Object 4"/>
            <p:cNvGraphicFramePr>
              <a:graphicFrameLocks noChangeAspect="1"/>
            </p:cNvGraphicFramePr>
            <p:nvPr/>
          </p:nvGraphicFramePr>
          <p:xfrm>
            <a:off x="685800" y="1163638"/>
            <a:ext cx="796925" cy="893762"/>
          </p:xfrm>
          <a:graphic>
            <a:graphicData uri="http://schemas.openxmlformats.org/presentationml/2006/ole">
              <p:oleObj spid="_x0000_s1026" name="Visio" r:id="rId4" imgW="1045261" imgH="1171732" progId="">
                <p:embed/>
              </p:oleObj>
            </a:graphicData>
          </a:graphic>
        </p:graphicFrame>
        <p:graphicFrame>
          <p:nvGraphicFramePr>
            <p:cNvPr id="1027" name="Object 5"/>
            <p:cNvGraphicFramePr>
              <a:graphicFrameLocks noChangeAspect="1"/>
            </p:cNvGraphicFramePr>
            <p:nvPr/>
          </p:nvGraphicFramePr>
          <p:xfrm>
            <a:off x="1912938" y="2111375"/>
            <a:ext cx="520700" cy="758825"/>
          </p:xfrm>
          <a:graphic>
            <a:graphicData uri="http://schemas.openxmlformats.org/presentationml/2006/ole">
              <p:oleObj spid="_x0000_s1027" name="Visio" r:id="rId5" imgW="520517" imgH="759155" progId="">
                <p:embed/>
              </p:oleObj>
            </a:graphicData>
          </a:graphic>
        </p:graphicFrame>
        <p:graphicFrame>
          <p:nvGraphicFramePr>
            <p:cNvPr id="1028" name="Object 6"/>
            <p:cNvGraphicFramePr>
              <a:graphicFrameLocks noChangeAspect="1"/>
            </p:cNvGraphicFramePr>
            <p:nvPr/>
          </p:nvGraphicFramePr>
          <p:xfrm>
            <a:off x="2960688" y="2873375"/>
            <a:ext cx="612775" cy="809625"/>
          </p:xfrm>
          <a:graphic>
            <a:graphicData uri="http://schemas.openxmlformats.org/presentationml/2006/ole">
              <p:oleObj spid="_x0000_s1028" name="Visio" r:id="rId6" imgW="612526" imgH="810199" progId="">
                <p:embed/>
              </p:oleObj>
            </a:graphicData>
          </a:graphic>
        </p:graphicFrame>
        <p:pic>
          <p:nvPicPr>
            <p:cNvPr id="1034" name="Rectangle 1032"/>
            <p:cNvPicPr>
              <a:picLocks noChangeAspect="1" noChangeArrowheads="1"/>
            </p:cNvPicPr>
            <p:nvPr/>
          </p:nvPicPr>
          <p:blipFill>
            <a:blip r:embed="rId7"/>
            <a:srcRect/>
            <a:stretch>
              <a:fillRect/>
            </a:stretch>
          </p:blipFill>
          <p:spPr bwMode="auto">
            <a:xfrm>
              <a:off x="3851275" y="3816350"/>
              <a:ext cx="342900" cy="493713"/>
            </a:xfrm>
            <a:prstGeom prst="rect">
              <a:avLst/>
            </a:prstGeom>
            <a:noFill/>
            <a:ln w="9525">
              <a:noFill/>
              <a:miter lim="800000"/>
              <a:headEnd/>
              <a:tailEnd/>
            </a:ln>
            <a:effectLst>
              <a:outerShdw blurRad="635000" sx="102000" sy="102000" algn="ctr" rotWithShape="0">
                <a:prstClr val="black"/>
              </a:outerShdw>
            </a:effectLst>
          </p:spPr>
        </p:pic>
        <p:pic>
          <p:nvPicPr>
            <p:cNvPr id="1035" name="Rectangle 1033"/>
            <p:cNvPicPr>
              <a:picLocks noChangeAspect="1" noChangeArrowheads="1"/>
            </p:cNvPicPr>
            <p:nvPr/>
          </p:nvPicPr>
          <p:blipFill>
            <a:blip r:embed="rId8"/>
            <a:srcRect/>
            <a:stretch>
              <a:fillRect/>
            </a:stretch>
          </p:blipFill>
          <p:spPr bwMode="auto">
            <a:xfrm>
              <a:off x="3838575" y="4348163"/>
              <a:ext cx="368300" cy="515937"/>
            </a:xfrm>
            <a:prstGeom prst="rect">
              <a:avLst/>
            </a:prstGeom>
            <a:noFill/>
            <a:ln w="9525">
              <a:noFill/>
              <a:miter lim="800000"/>
              <a:headEnd/>
              <a:tailEnd/>
            </a:ln>
            <a:effectLst>
              <a:outerShdw blurRad="635000" sx="102000" sy="102000" algn="ctr" rotWithShape="0">
                <a:prstClr val="black"/>
              </a:outerShdw>
            </a:effectLst>
          </p:spPr>
        </p:pic>
        <p:graphicFrame>
          <p:nvGraphicFramePr>
            <p:cNvPr id="1029" name="Object 10"/>
            <p:cNvGraphicFramePr>
              <a:graphicFrameLocks noChangeAspect="1"/>
            </p:cNvGraphicFramePr>
            <p:nvPr/>
          </p:nvGraphicFramePr>
          <p:xfrm>
            <a:off x="1776413" y="5833621"/>
            <a:ext cx="974725" cy="719137"/>
          </p:xfrm>
          <a:graphic>
            <a:graphicData uri="http://schemas.openxmlformats.org/presentationml/2006/ole">
              <p:oleObj spid="_x0000_s1029" name="Visio" r:id="rId9" imgW="828731" imgH="610900" progId="">
                <p:embed/>
              </p:oleObj>
            </a:graphicData>
          </a:graphic>
        </p:graphicFrame>
        <p:pic>
          <p:nvPicPr>
            <p:cNvPr id="1054" name="Rectangle 1052"/>
            <p:cNvPicPr>
              <a:picLocks noChangeAspect="1" noChangeArrowheads="1"/>
            </p:cNvPicPr>
            <p:nvPr/>
          </p:nvPicPr>
          <p:blipFill>
            <a:blip r:embed="rId10"/>
            <a:srcRect/>
            <a:stretch>
              <a:fillRect/>
            </a:stretch>
          </p:blipFill>
          <p:spPr bwMode="auto">
            <a:xfrm>
              <a:off x="1905000" y="4953000"/>
              <a:ext cx="771525" cy="628650"/>
            </a:xfrm>
            <a:prstGeom prst="rect">
              <a:avLst/>
            </a:prstGeom>
            <a:noFill/>
            <a:ln w="9525">
              <a:noFill/>
              <a:miter lim="800000"/>
              <a:headEnd/>
              <a:tailEnd/>
            </a:ln>
            <a:effectLst>
              <a:outerShdw blurRad="635000" sx="102000" sy="102000" algn="ctr" rotWithShape="0">
                <a:prstClr val="black"/>
              </a:outerShdw>
            </a:effectLst>
          </p:spPr>
        </p:pic>
      </p:gr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Shape 71681"/>
          <p:cNvSpPr>
            <a:spLocks noGrp="1" noChangeArrowheads="1"/>
          </p:cNvSpPr>
          <p:nvPr>
            <p:ph type="title"/>
          </p:nvPr>
        </p:nvSpPr>
        <p:spPr/>
        <p:txBody>
          <a:bodyPr/>
          <a:lstStyle/>
          <a:p>
            <a:r>
              <a:rPr lang="en-US" smtClean="0"/>
              <a:t>Objects</a:t>
            </a:r>
            <a:endParaRPr lang="en-US" dirty="0" smtClean="0"/>
          </a:p>
        </p:txBody>
      </p:sp>
      <p:sp>
        <p:nvSpPr>
          <p:cNvPr id="39942" name="Shape 71682"/>
          <p:cNvSpPr>
            <a:spLocks noGrp="1" noChangeArrowheads="1"/>
          </p:cNvSpPr>
          <p:nvPr>
            <p:ph type="body" idx="1"/>
          </p:nvPr>
        </p:nvSpPr>
        <p:spPr>
          <a:xfrm>
            <a:off x="459106" y="1697357"/>
            <a:ext cx="10056494" cy="6234014"/>
          </a:xfrm>
        </p:spPr>
        <p:txBody>
          <a:bodyPr/>
          <a:lstStyle/>
          <a:p>
            <a:r>
              <a:rPr lang="en-US" sz="3400" dirty="0" smtClean="0"/>
              <a:t>Data Objects</a:t>
            </a:r>
          </a:p>
          <a:p>
            <a:pPr lvl="1"/>
            <a:r>
              <a:rPr lang="en-US" sz="2900" dirty="0" smtClean="0"/>
              <a:t>Represent content on the device (e.g. Files, Folders)</a:t>
            </a:r>
          </a:p>
          <a:p>
            <a:r>
              <a:rPr lang="en-US" sz="3400" dirty="0" smtClean="0"/>
              <a:t>Functional Objects</a:t>
            </a:r>
          </a:p>
          <a:p>
            <a:pPr lvl="1"/>
            <a:r>
              <a:rPr lang="en-US" sz="2900" dirty="0" smtClean="0"/>
              <a:t>Logical representation of capabilities (e.g. Storage, SMS)</a:t>
            </a:r>
          </a:p>
          <a:p>
            <a:r>
              <a:rPr lang="en-US" sz="3400" dirty="0" smtClean="0"/>
              <a:t>Resources</a:t>
            </a:r>
          </a:p>
          <a:p>
            <a:pPr lvl="1"/>
            <a:r>
              <a:rPr lang="en-US" sz="2900" dirty="0" smtClean="0"/>
              <a:t>Logical representation of the object’s Binary Data</a:t>
            </a:r>
          </a:p>
          <a:p>
            <a:pPr lvl="1"/>
            <a:r>
              <a:rPr lang="en-US" sz="2900" dirty="0" smtClean="0"/>
              <a:t>Objects can have more than one resource</a:t>
            </a:r>
          </a:p>
          <a:p>
            <a:r>
              <a:rPr lang="en-US" sz="3400" dirty="0" smtClean="0"/>
              <a:t>Properties</a:t>
            </a:r>
          </a:p>
          <a:p>
            <a:pPr lvl="1"/>
            <a:r>
              <a:rPr lang="en-US" sz="2900" dirty="0" smtClean="0"/>
              <a:t>Metadata describing the object</a:t>
            </a:r>
          </a:p>
          <a:p>
            <a:pPr lvl="1"/>
            <a:r>
              <a:rPr lang="en-US" sz="2900" dirty="0" smtClean="0"/>
              <a:t>A property has a current value and can reference other objects</a:t>
            </a:r>
          </a:p>
        </p:txBody>
      </p:sp>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Shape 76801"/>
          <p:cNvSpPr>
            <a:spLocks noGrp="1" noChangeArrowheads="1"/>
          </p:cNvSpPr>
          <p:nvPr>
            <p:ph type="title"/>
          </p:nvPr>
        </p:nvSpPr>
        <p:spPr/>
        <p:txBody>
          <a:bodyPr/>
          <a:lstStyle/>
          <a:p>
            <a:r>
              <a:rPr lang="en-US" smtClean="0"/>
              <a:t>Object Diagram</a:t>
            </a:r>
          </a:p>
        </p:txBody>
      </p:sp>
      <p:grpSp>
        <p:nvGrpSpPr>
          <p:cNvPr id="10" name="Group 9"/>
          <p:cNvGrpSpPr/>
          <p:nvPr/>
        </p:nvGrpSpPr>
        <p:grpSpPr>
          <a:xfrm>
            <a:off x="457200" y="1703069"/>
            <a:ext cx="4612639" cy="6395330"/>
            <a:chOff x="4989054" y="1528557"/>
            <a:chExt cx="3843866" cy="5329442"/>
          </a:xfrm>
        </p:grpSpPr>
        <p:sp>
          <p:nvSpPr>
            <p:cNvPr id="7" name="Rounded Rectangle 6"/>
            <p:cNvSpPr/>
            <p:nvPr/>
          </p:nvSpPr>
          <p:spPr bwMode="auto">
            <a:xfrm>
              <a:off x="4989054" y="1541112"/>
              <a:ext cx="3843866" cy="5316887"/>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WPD Object</a:t>
              </a:r>
            </a:p>
            <a:p>
              <a:pPr defTabSz="1096876"/>
              <a:r>
                <a:rPr lang="en-US" dirty="0" smtClean="0">
                  <a:solidFill>
                    <a:schemeClr val="bg1">
                      <a:lumMod val="75000"/>
                    </a:schemeClr>
                  </a:solidFill>
                  <a:latin typeface="+mj-lt"/>
                </a:rPr>
                <a:t>Properties:</a:t>
              </a:r>
            </a:p>
            <a:p>
              <a:pPr defTabSz="1096876"/>
              <a:endParaRPr lang="en-US" dirty="0" smtClean="0">
                <a:solidFill>
                  <a:schemeClr val="bg2"/>
                </a:solidFill>
                <a:latin typeface="Segoe" pitchFamily="34" charset="0"/>
              </a:endParaRPr>
            </a:p>
            <a:p>
              <a:pPr defTabSz="1096876"/>
              <a:r>
                <a:rPr lang="en-US" dirty="0" smtClean="0">
                  <a:solidFill>
                    <a:schemeClr val="bg2"/>
                  </a:solidFill>
                  <a:latin typeface="+mj-lt"/>
                </a:rPr>
                <a:t>Object Identifier:  </a:t>
              </a:r>
              <a:r>
                <a:rPr lang="en-US" dirty="0" smtClean="0">
                  <a:solidFill>
                    <a:schemeClr val="bg2"/>
                  </a:solidFill>
                  <a:latin typeface="Segoe" pitchFamily="34" charset="0"/>
                </a:rPr>
                <a:t>9237489</a:t>
              </a:r>
            </a:p>
            <a:p>
              <a:pPr defTabSz="1096876"/>
              <a:r>
                <a:rPr lang="en-US" dirty="0" smtClean="0">
                  <a:solidFill>
                    <a:schemeClr val="bg2"/>
                  </a:solidFill>
                  <a:latin typeface="+mj-lt"/>
                </a:rPr>
                <a:t>Name:  </a:t>
              </a:r>
              <a:r>
                <a:rPr lang="en-US" dirty="0" smtClean="0">
                  <a:solidFill>
                    <a:schemeClr val="bg2"/>
                  </a:solidFill>
                  <a:latin typeface="Segoe" pitchFamily="34" charset="0"/>
                </a:rPr>
                <a:t>Fishman.jpg</a:t>
              </a:r>
            </a:p>
            <a:p>
              <a:pPr defTabSz="1096876"/>
              <a:r>
                <a:rPr lang="en-US" dirty="0" smtClean="0">
                  <a:solidFill>
                    <a:schemeClr val="bg2"/>
                  </a:solidFill>
                  <a:latin typeface="+mj-lt"/>
                </a:rPr>
                <a:t>Size:</a:t>
              </a:r>
              <a:r>
                <a:rPr lang="en-US" dirty="0" smtClean="0">
                  <a:solidFill>
                    <a:schemeClr val="bg2"/>
                  </a:solidFill>
                  <a:latin typeface="Segoe" pitchFamily="34" charset="0"/>
                </a:rPr>
                <a:t>  316,123 bytes</a:t>
              </a:r>
            </a:p>
            <a:p>
              <a:pPr defTabSz="1096876"/>
              <a:r>
                <a:rPr lang="en-US" dirty="0" smtClean="0">
                  <a:solidFill>
                    <a:schemeClr val="bg2"/>
                  </a:solidFill>
                  <a:latin typeface="+mj-lt"/>
                </a:rPr>
                <a:t>Date Taken:  </a:t>
              </a:r>
              <a:r>
                <a:rPr lang="en-US" dirty="0" smtClean="0">
                  <a:solidFill>
                    <a:schemeClr val="bg2"/>
                  </a:solidFill>
                  <a:latin typeface="Segoe" pitchFamily="34" charset="0"/>
                </a:rPr>
                <a:t>24, January 2004</a:t>
              </a:r>
            </a:p>
            <a:p>
              <a:pPr defTabSz="1096876"/>
              <a:r>
                <a:rPr lang="en-US" dirty="0" smtClean="0">
                  <a:solidFill>
                    <a:schemeClr val="bg2"/>
                  </a:solidFill>
                  <a:latin typeface="+mj-lt"/>
                </a:rPr>
                <a:t>….</a:t>
              </a:r>
            </a:p>
            <a:p>
              <a:pPr defTabSz="1096876"/>
              <a:r>
                <a:rPr lang="en-US" dirty="0" smtClean="0">
                  <a:solidFill>
                    <a:schemeClr val="bg2"/>
                  </a:solidFill>
                  <a:latin typeface="+mj-lt"/>
                </a:rPr>
                <a:t>….</a:t>
              </a:r>
            </a:p>
            <a:p>
              <a:pPr defTabSz="1096876"/>
              <a:endParaRPr lang="en-US" dirty="0" smtClean="0">
                <a:solidFill>
                  <a:schemeClr val="bg2"/>
                </a:solidFill>
                <a:latin typeface="+mj-lt"/>
              </a:endParaRPr>
            </a:p>
            <a:p>
              <a:pPr defTabSz="1096876"/>
              <a:endParaRPr lang="en-US" dirty="0" smtClean="0">
                <a:solidFill>
                  <a:schemeClr val="bg2"/>
                </a:solidFill>
                <a:latin typeface="+mj-lt"/>
              </a:endParaRPr>
            </a:p>
            <a:p>
              <a:pPr defTabSz="1096876"/>
              <a:r>
                <a:rPr lang="en-US" dirty="0" smtClean="0">
                  <a:solidFill>
                    <a:schemeClr val="bg1">
                      <a:lumMod val="75000"/>
                    </a:schemeClr>
                  </a:solidFill>
                  <a:latin typeface="+mj-lt"/>
                </a:rPr>
                <a:t>Resources:</a:t>
              </a:r>
              <a:br>
                <a:rPr lang="en-US" dirty="0" smtClean="0">
                  <a:solidFill>
                    <a:schemeClr val="bg1">
                      <a:lumMod val="75000"/>
                    </a:schemeClr>
                  </a:solidFill>
                  <a:latin typeface="+mj-lt"/>
                </a:rPr>
              </a:br>
              <a:endParaRPr lang="en-US" dirty="0" smtClean="0">
                <a:solidFill>
                  <a:schemeClr val="bg1">
                    <a:lumMod val="75000"/>
                  </a:schemeClr>
                </a:solidFill>
                <a:latin typeface="+mj-lt"/>
              </a:endParaRPr>
            </a:p>
            <a:p>
              <a:pPr defTabSz="1096876"/>
              <a:r>
                <a:rPr lang="en-US" dirty="0" smtClean="0">
                  <a:solidFill>
                    <a:schemeClr val="bg2"/>
                  </a:solidFill>
                  <a:latin typeface="+mj-lt"/>
                </a:rPr>
                <a:t>Default Resource</a:t>
              </a:r>
            </a:p>
            <a:p>
              <a:pPr defTabSz="1096876"/>
              <a:endParaRPr lang="en-US" dirty="0" smtClean="0">
                <a:solidFill>
                  <a:schemeClr val="bg2"/>
                </a:solidFill>
                <a:latin typeface="+mj-lt"/>
              </a:endParaRPr>
            </a:p>
            <a:p>
              <a:pPr defTabSz="1096876"/>
              <a:r>
                <a:rPr lang="en-US" dirty="0" smtClean="0">
                  <a:solidFill>
                    <a:schemeClr val="bg2"/>
                  </a:solidFill>
                  <a:latin typeface="+mj-lt"/>
                </a:rPr>
                <a:t>Thumbnail Resource</a:t>
              </a:r>
            </a:p>
            <a:p>
              <a:pPr defTabSz="1096876"/>
              <a:r>
                <a:rPr lang="en-US" dirty="0" smtClean="0">
                  <a:solidFill>
                    <a:schemeClr val="bg2"/>
                  </a:solidFill>
                  <a:latin typeface="+mj-lt"/>
                </a:rPr>
                <a:t>….</a:t>
              </a:r>
            </a:p>
            <a:p>
              <a:pPr defTabSz="1096876"/>
              <a:r>
                <a:rPr lang="en-US" dirty="0" smtClean="0">
                  <a:solidFill>
                    <a:schemeClr val="bg2"/>
                  </a:solidFill>
                  <a:latin typeface="+mj-lt"/>
                </a:rPr>
                <a:t>….</a:t>
              </a:r>
            </a:p>
          </p:txBody>
        </p:sp>
        <p:sp>
          <p:nvSpPr>
            <p:cNvPr id="9" name="Rounded Rectangle 8"/>
            <p:cNvSpPr/>
            <p:nvPr/>
          </p:nvSpPr>
          <p:spPr bwMode="auto">
            <a:xfrm>
              <a:off x="4989054" y="1528557"/>
              <a:ext cx="3843866" cy="409576"/>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85800" sx="102000" sy="102000" algn="ctr" rotWithShape="0">
                <a:prstClr val="black"/>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mj-lt"/>
                </a:rPr>
                <a:t>WPD Object</a:t>
              </a:r>
            </a:p>
          </p:txBody>
        </p:sp>
      </p:grpSp>
      <p:cxnSp>
        <p:nvCxnSpPr>
          <p:cNvPr id="14" name="Straight Connector 13"/>
          <p:cNvCxnSpPr/>
          <p:nvPr/>
        </p:nvCxnSpPr>
        <p:spPr bwMode="auto">
          <a:xfrm>
            <a:off x="3267182" y="7039853"/>
            <a:ext cx="4783648" cy="19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ysDash"/>
            <a:round/>
            <a:headEnd type="none" w="med" len="med"/>
            <a:tailEnd type="none" w="med" len="med"/>
          </a:ln>
          <a:effectLst>
            <a:glow rad="139700">
              <a:schemeClr val="accent2">
                <a:satMod val="175000"/>
                <a:alpha val="40000"/>
              </a:schemeClr>
            </a:glow>
          </a:effectLst>
        </p:spPr>
      </p:cxnSp>
      <p:cxnSp>
        <p:nvCxnSpPr>
          <p:cNvPr id="15" name="Straight Connector 14"/>
          <p:cNvCxnSpPr/>
          <p:nvPr/>
        </p:nvCxnSpPr>
        <p:spPr bwMode="auto">
          <a:xfrm>
            <a:off x="3265130" y="7050130"/>
            <a:ext cx="3958631" cy="81371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ysDash"/>
            <a:round/>
            <a:headEnd type="none" w="med" len="med"/>
            <a:tailEnd type="none" w="med" len="med"/>
          </a:ln>
          <a:effectLst>
            <a:glow rad="139700">
              <a:schemeClr val="accent2">
                <a:satMod val="175000"/>
                <a:alpha val="40000"/>
              </a:schemeClr>
            </a:glow>
          </a:effectLst>
        </p:spPr>
      </p:cxnSp>
      <p:pic>
        <p:nvPicPr>
          <p:cNvPr id="12" name="Rectangle 43012"/>
          <p:cNvPicPr>
            <a:picLocks noChangeAspect="1" noChangeArrowheads="1"/>
          </p:cNvPicPr>
          <p:nvPr/>
        </p:nvPicPr>
        <p:blipFill>
          <a:blip r:embed="rId3"/>
          <a:srcRect l="72786" t="67041" r="18845" b="21049"/>
          <a:stretch>
            <a:fillRect/>
          </a:stretch>
        </p:blipFill>
        <p:spPr bwMode="auto">
          <a:xfrm>
            <a:off x="7175472" y="6994975"/>
            <a:ext cx="953026" cy="935376"/>
          </a:xfrm>
          <a:prstGeom prst="rect">
            <a:avLst/>
          </a:prstGeom>
          <a:noFill/>
          <a:ln w="9525">
            <a:solidFill>
              <a:schemeClr val="bg2"/>
            </a:solidFill>
            <a:miter lim="800000"/>
            <a:headEnd/>
            <a:tailEnd/>
          </a:ln>
          <a:effectLst>
            <a:outerShdw blurRad="660400" sx="102000" sy="102000" algn="ctr" rotWithShape="0">
              <a:prstClr val="black"/>
            </a:outerShdw>
            <a:reflection blurRad="6350" stA="52000" endA="300" endPos="35000" dir="5400000" sy="-100000" algn="bl" rotWithShape="0"/>
          </a:effectLst>
        </p:spPr>
      </p:pic>
      <p:cxnSp>
        <p:nvCxnSpPr>
          <p:cNvPr id="17" name="Straight Connector 16"/>
          <p:cNvCxnSpPr/>
          <p:nvPr/>
        </p:nvCxnSpPr>
        <p:spPr bwMode="auto">
          <a:xfrm>
            <a:off x="2858279" y="6359717"/>
            <a:ext cx="4783648" cy="19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ysDash"/>
            <a:round/>
            <a:headEnd type="none" w="med" len="med"/>
            <a:tailEnd type="none" w="med" len="med"/>
          </a:ln>
          <a:effectLst>
            <a:glow rad="139700">
              <a:schemeClr val="accent2">
                <a:satMod val="175000"/>
                <a:alpha val="40000"/>
              </a:schemeClr>
            </a:glow>
          </a:effectLst>
        </p:spPr>
      </p:cxnSp>
      <p:cxnSp>
        <p:nvCxnSpPr>
          <p:cNvPr id="18" name="Straight Connector 17"/>
          <p:cNvCxnSpPr/>
          <p:nvPr/>
        </p:nvCxnSpPr>
        <p:spPr bwMode="auto">
          <a:xfrm flipV="1">
            <a:off x="2856228" y="3378143"/>
            <a:ext cx="4380889" cy="299185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ysDash"/>
            <a:round/>
            <a:headEnd type="none" w="med" len="med"/>
            <a:tailEnd type="none" w="med" len="med"/>
          </a:ln>
          <a:effectLst>
            <a:glow rad="139700">
              <a:schemeClr val="accent2">
                <a:satMod val="175000"/>
                <a:alpha val="40000"/>
              </a:schemeClr>
            </a:glow>
          </a:effectLst>
        </p:spPr>
      </p:cxnSp>
      <p:pic>
        <p:nvPicPr>
          <p:cNvPr id="11" name="Rectangle 43012"/>
          <p:cNvPicPr>
            <a:picLocks noChangeAspect="1" noChangeArrowheads="1"/>
          </p:cNvPicPr>
          <p:nvPr/>
        </p:nvPicPr>
        <p:blipFill>
          <a:blip r:embed="rId3"/>
          <a:srcRect l="72747" t="23633" r="7881" b="40412"/>
          <a:stretch>
            <a:fillRect/>
          </a:stretch>
        </p:blipFill>
        <p:spPr bwMode="auto">
          <a:xfrm>
            <a:off x="7175472" y="3304654"/>
            <a:ext cx="2404152" cy="3077312"/>
          </a:xfrm>
          <a:prstGeom prst="rect">
            <a:avLst/>
          </a:prstGeom>
          <a:noFill/>
          <a:ln w="9525">
            <a:solidFill>
              <a:schemeClr val="bg2"/>
            </a:solidFill>
            <a:miter lim="800000"/>
            <a:headEnd/>
            <a:tailEnd/>
          </a:ln>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Shape 105473"/>
          <p:cNvSpPr>
            <a:spLocks noGrp="1" noChangeArrowheads="1"/>
          </p:cNvSpPr>
          <p:nvPr>
            <p:ph type="ctrTitle"/>
          </p:nvPr>
        </p:nvSpPr>
        <p:spPr>
          <a:xfrm>
            <a:off x="873127" y="2284414"/>
            <a:ext cx="9231313" cy="914096"/>
          </a:xfrm>
        </p:spPr>
        <p:txBody>
          <a:bodyPr/>
          <a:lstStyle/>
          <a:p>
            <a:r>
              <a:rPr lang="en-US" dirty="0" smtClean="0"/>
              <a:t>Tools And Logos</a:t>
            </a: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Shape 15361"/>
          <p:cNvSpPr>
            <a:spLocks noGrp="1" noChangeArrowheads="1"/>
          </p:cNvSpPr>
          <p:nvPr>
            <p:ph type="title"/>
          </p:nvPr>
        </p:nvSpPr>
        <p:spPr/>
        <p:txBody>
          <a:bodyPr/>
          <a:lstStyle/>
          <a:p>
            <a:r>
              <a:rPr lang="en-US" smtClean="0"/>
              <a:t>Agenda</a:t>
            </a:r>
            <a:endParaRPr lang="en-US" dirty="0" smtClean="0"/>
          </a:p>
        </p:txBody>
      </p:sp>
      <p:sp>
        <p:nvSpPr>
          <p:cNvPr id="14342" name="Shape 15362"/>
          <p:cNvSpPr>
            <a:spLocks noGrp="1" noChangeArrowheads="1"/>
          </p:cNvSpPr>
          <p:nvPr>
            <p:ph type="body" idx="1"/>
          </p:nvPr>
        </p:nvSpPr>
        <p:spPr>
          <a:xfrm>
            <a:off x="459106" y="1697357"/>
            <a:ext cx="10056494" cy="3480953"/>
          </a:xfrm>
        </p:spPr>
        <p:txBody>
          <a:bodyPr/>
          <a:lstStyle/>
          <a:p>
            <a:r>
              <a:rPr lang="en-US" dirty="0" smtClean="0"/>
              <a:t>Product Background</a:t>
            </a:r>
          </a:p>
          <a:p>
            <a:r>
              <a:rPr lang="en-US" dirty="0" smtClean="0"/>
              <a:t>Core Architecture</a:t>
            </a:r>
          </a:p>
          <a:p>
            <a:r>
              <a:rPr lang="en-US" dirty="0" smtClean="0"/>
              <a:t>Conceptual Model</a:t>
            </a:r>
          </a:p>
          <a:p>
            <a:r>
              <a:rPr lang="en-US" dirty="0" smtClean="0"/>
              <a:t>Kits and Logos</a:t>
            </a:r>
          </a:p>
          <a:p>
            <a:r>
              <a:rPr lang="en-US" dirty="0" smtClean="0"/>
              <a:t>Call to Action</a:t>
            </a:r>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Shape 119809"/>
          <p:cNvSpPr>
            <a:spLocks noGrp="1" noChangeArrowheads="1"/>
          </p:cNvSpPr>
          <p:nvPr>
            <p:ph type="title"/>
          </p:nvPr>
        </p:nvSpPr>
        <p:spPr/>
        <p:txBody>
          <a:bodyPr/>
          <a:lstStyle/>
          <a:p>
            <a:r>
              <a:rPr lang="en-US" smtClean="0"/>
              <a:t>Development Kits</a:t>
            </a:r>
            <a:endParaRPr lang="en-US" dirty="0" smtClean="0"/>
          </a:p>
        </p:txBody>
      </p:sp>
      <p:sp>
        <p:nvSpPr>
          <p:cNvPr id="33798" name="Shape 119810"/>
          <p:cNvSpPr>
            <a:spLocks noGrp="1" noChangeArrowheads="1"/>
          </p:cNvSpPr>
          <p:nvPr>
            <p:ph type="body" idx="1"/>
          </p:nvPr>
        </p:nvSpPr>
        <p:spPr>
          <a:xfrm>
            <a:off x="459106" y="1697357"/>
            <a:ext cx="10056494" cy="6343275"/>
          </a:xfrm>
        </p:spPr>
        <p:txBody>
          <a:bodyPr/>
          <a:lstStyle/>
          <a:p>
            <a:r>
              <a:rPr lang="en-US" sz="3400" dirty="0" smtClean="0"/>
              <a:t>Kits</a:t>
            </a:r>
          </a:p>
          <a:p>
            <a:pPr lvl="1"/>
            <a:r>
              <a:rPr lang="en-US" sz="2900" dirty="0" smtClean="0"/>
              <a:t>MTP Porting Kit</a:t>
            </a:r>
          </a:p>
          <a:p>
            <a:pPr lvl="2"/>
            <a:r>
              <a:rPr lang="en-US" sz="2400" dirty="0" smtClean="0"/>
              <a:t>ANSI C Reference design for MTP devices</a:t>
            </a:r>
          </a:p>
          <a:p>
            <a:pPr lvl="2"/>
            <a:r>
              <a:rPr lang="en-US" sz="2400" dirty="0" smtClean="0"/>
              <a:t>Tools for device and driver development and compliance testing</a:t>
            </a:r>
          </a:p>
          <a:p>
            <a:pPr lvl="2"/>
            <a:r>
              <a:rPr lang="en-US" sz="2400" dirty="0" smtClean="0"/>
              <a:t>Documentation and FAQs</a:t>
            </a:r>
          </a:p>
          <a:p>
            <a:pPr lvl="2"/>
            <a:r>
              <a:rPr lang="en-US" sz="2400" dirty="0" smtClean="0"/>
              <a:t>Specialized documentation on meeting certification requirements</a:t>
            </a:r>
          </a:p>
          <a:p>
            <a:pPr lvl="2"/>
            <a:r>
              <a:rPr lang="en-US" sz="2400" dirty="0" smtClean="0"/>
              <a:t>Shipped outside of DDK</a:t>
            </a:r>
          </a:p>
          <a:p>
            <a:pPr lvl="2"/>
            <a:r>
              <a:rPr lang="en-US" sz="2400" dirty="0" smtClean="0"/>
              <a:t>See white paper on “Building Portable Devices using the MTP Porting Kit”</a:t>
            </a:r>
          </a:p>
          <a:p>
            <a:pPr lvl="1"/>
            <a:r>
              <a:rPr lang="en-US" sz="2900" dirty="0" smtClean="0"/>
              <a:t>Windows Platform SDK</a:t>
            </a:r>
          </a:p>
          <a:p>
            <a:pPr lvl="2"/>
            <a:r>
              <a:rPr lang="en-US" sz="2400" dirty="0" smtClean="0"/>
              <a:t>WPD Documentation, samples, headers and </a:t>
            </a:r>
            <a:r>
              <a:rPr lang="en-US" sz="2400" dirty="0" err="1" smtClean="0"/>
              <a:t>libs</a:t>
            </a:r>
            <a:endParaRPr lang="en-US" sz="2400" dirty="0" smtClean="0"/>
          </a:p>
          <a:p>
            <a:pPr lvl="1"/>
            <a:r>
              <a:rPr lang="en-US" sz="2900" dirty="0" smtClean="0"/>
              <a:t>Windows Format SDK</a:t>
            </a:r>
          </a:p>
          <a:p>
            <a:pPr lvl="2"/>
            <a:r>
              <a:rPr lang="en-US" sz="2400" dirty="0" smtClean="0"/>
              <a:t>Redistributable includes WPD support for Windows XP</a:t>
            </a:r>
          </a:p>
        </p:txBody>
      </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513694" cy="747897"/>
          </a:xfrm>
        </p:spPr>
        <p:txBody>
          <a:bodyPr/>
          <a:lstStyle/>
          <a:p>
            <a:r>
              <a:rPr sz="5400" smtClean="0"/>
              <a:t>PlaysForSure/Windows Vista Logo</a:t>
            </a:r>
            <a:endParaRPr sz="5400"/>
          </a:p>
        </p:txBody>
      </p:sp>
      <p:sp>
        <p:nvSpPr>
          <p:cNvPr id="3" name="Text Placeholder 2"/>
          <p:cNvSpPr>
            <a:spLocks noGrp="1"/>
          </p:cNvSpPr>
          <p:nvPr>
            <p:ph type="body" idx="1"/>
          </p:nvPr>
        </p:nvSpPr>
        <p:spPr>
          <a:xfrm>
            <a:off x="459106" y="1697357"/>
            <a:ext cx="10056494" cy="4903394"/>
          </a:xfrm>
        </p:spPr>
        <p:txBody>
          <a:bodyPr/>
          <a:lstStyle/>
          <a:p>
            <a:r>
              <a:rPr lang="en-US" sz="3800" dirty="0" smtClean="0"/>
              <a:t>New </a:t>
            </a:r>
            <a:r>
              <a:rPr lang="en-US" sz="3800" dirty="0" err="1" smtClean="0"/>
              <a:t>PlaysForSure</a:t>
            </a:r>
            <a:r>
              <a:rPr lang="en-US" sz="3800" dirty="0" smtClean="0"/>
              <a:t> 2.2 test suite has the same requirements as 2.01</a:t>
            </a:r>
          </a:p>
          <a:p>
            <a:r>
              <a:rPr lang="en-US" sz="3800" dirty="0" smtClean="0"/>
              <a:t>2.2 enables product testing on 3 different computing platforms</a:t>
            </a:r>
          </a:p>
          <a:p>
            <a:pPr lvl="1"/>
            <a:r>
              <a:rPr lang="en-US" sz="3400" dirty="0" smtClean="0"/>
              <a:t>Windows XP with Windows Media Player 10</a:t>
            </a:r>
          </a:p>
          <a:p>
            <a:pPr lvl="1"/>
            <a:r>
              <a:rPr lang="en-US" sz="3400" dirty="0" smtClean="0"/>
              <a:t>Windows XP with Windows Media Player 11</a:t>
            </a:r>
          </a:p>
          <a:p>
            <a:pPr lvl="1"/>
            <a:r>
              <a:rPr lang="en-US" sz="3400" dirty="0" smtClean="0"/>
              <a:t>Windows Vista with Windows Vista Media Player</a:t>
            </a:r>
          </a:p>
          <a:p>
            <a:endParaRPr lang="en-US" sz="3800" dirty="0"/>
          </a:p>
        </p:txBody>
      </p:sp>
    </p:spTree>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PlaysForSure/Vista Logo</a:t>
            </a:r>
            <a:endParaRPr lang="en-US" dirty="0"/>
          </a:p>
        </p:txBody>
      </p:sp>
      <p:sp>
        <p:nvSpPr>
          <p:cNvPr id="3" name="Text Placeholder 2"/>
          <p:cNvSpPr>
            <a:spLocks noGrp="1"/>
          </p:cNvSpPr>
          <p:nvPr>
            <p:ph type="body" idx="1"/>
          </p:nvPr>
        </p:nvSpPr>
        <p:spPr>
          <a:xfrm>
            <a:off x="459106" y="1697357"/>
            <a:ext cx="10056494" cy="5665654"/>
          </a:xfrm>
        </p:spPr>
        <p:txBody>
          <a:bodyPr/>
          <a:lstStyle/>
          <a:p>
            <a:r>
              <a:rPr lang="en-US" sz="3800" dirty="0" smtClean="0"/>
              <a:t>PlaysForSure V2.2 test suite is used to certify media devices for either the PlaysForSure or Certified for Windows Vista logos</a:t>
            </a:r>
          </a:p>
          <a:p>
            <a:pPr lvl="1"/>
            <a:r>
              <a:rPr lang="en-US" sz="3400" dirty="0" smtClean="0"/>
              <a:t>For </a:t>
            </a:r>
            <a:r>
              <a:rPr lang="en-US" sz="3400" dirty="0" err="1" smtClean="0"/>
              <a:t>PlaysForSure</a:t>
            </a:r>
            <a:r>
              <a:rPr lang="en-US" sz="3400" dirty="0" smtClean="0"/>
              <a:t>, submit test logs from all three platforms</a:t>
            </a:r>
          </a:p>
          <a:p>
            <a:pPr lvl="1"/>
            <a:r>
              <a:rPr lang="en-US" sz="3400" dirty="0" smtClean="0"/>
              <a:t>For Certified for Windows Vista, submit logs from the Windows Vista platform only</a:t>
            </a:r>
          </a:p>
          <a:p>
            <a:r>
              <a:rPr lang="en-US" sz="3800" dirty="0" smtClean="0"/>
              <a:t>Partner Support Help Desk exists to support development &amp; certification efforts</a:t>
            </a:r>
          </a:p>
          <a:p>
            <a:pPr lvl="1"/>
            <a:r>
              <a:rPr lang="en-US" sz="3400" dirty="0" smtClean="0"/>
              <a:t>Sign up by sending an e-mail to</a:t>
            </a:r>
            <a:endParaRPr lang="en-US" sz="3400" dirty="0"/>
          </a:p>
        </p:txBody>
      </p:sp>
      <p:sp>
        <p:nvSpPr>
          <p:cNvPr id="7" name="Rounded Rectangle 6"/>
          <p:cNvSpPr/>
          <p:nvPr/>
        </p:nvSpPr>
        <p:spPr bwMode="auto">
          <a:xfrm>
            <a:off x="3383280" y="7406640"/>
            <a:ext cx="4194182" cy="54864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extBox 3"/>
          <p:cNvSpPr txBox="1"/>
          <p:nvPr/>
        </p:nvSpPr>
        <p:spPr>
          <a:xfrm>
            <a:off x="3177540" y="7412713"/>
            <a:ext cx="4663440" cy="553998"/>
          </a:xfrm>
          <a:prstGeom prst="rect">
            <a:avLst/>
          </a:prstGeom>
          <a:noFill/>
        </p:spPr>
        <p:txBody>
          <a:bodyPr wrap="square" lIns="109728" tIns="54864" rIns="109728" bIns="54864" rtlCol="0">
            <a:spAutoFit/>
          </a:bodyPr>
          <a:lstStyle/>
          <a:p>
            <a:pPr marL="0" lvl="1" algn="ctr"/>
            <a:r>
              <a:rPr lang="en-US" sz="2900" dirty="0" err="1" smtClean="0">
                <a:effectLst>
                  <a:outerShdw blurRad="38100" dist="38100" dir="2700000" algn="tl">
                    <a:srgbClr val="000000">
                      <a:alpha val="43137"/>
                    </a:srgbClr>
                  </a:outerShdw>
                </a:effectLst>
                <a:latin typeface="+mn-lt"/>
                <a:hlinkClick r:id="rId3"/>
              </a:rPr>
              <a:t>Pfsinfo</a:t>
            </a:r>
            <a:r>
              <a:rPr lang="en-US" sz="2900" dirty="0" smtClean="0">
                <a:effectLst>
                  <a:outerShdw blurRad="38100" dist="38100" dir="2700000" algn="tl">
                    <a:srgbClr val="000000">
                      <a:alpha val="43137"/>
                    </a:srgbClr>
                  </a:outerShdw>
                </a:effectLst>
                <a:latin typeface="+mn-lt"/>
                <a:hlinkClick r:id="rId3"/>
              </a:rPr>
              <a:t> @ microsoft.com</a:t>
            </a:r>
            <a:r>
              <a:rPr lang="en-US" sz="2900" dirty="0" smtClean="0">
                <a:effectLst>
                  <a:outerShdw blurRad="38100" dist="38100" dir="2700000" algn="tl">
                    <a:srgbClr val="000000">
                      <a:alpha val="43137"/>
                    </a:srgbClr>
                  </a:outerShdw>
                </a:effectLst>
                <a:latin typeface="+mn-lt"/>
              </a:rPr>
              <a:t> </a:t>
            </a:r>
          </a:p>
        </p:txBody>
      </p:sp>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459106" y="1697358"/>
            <a:ext cx="10056494" cy="6097054"/>
          </a:xfrm>
        </p:spPr>
        <p:txBody>
          <a:bodyPr/>
          <a:lstStyle/>
          <a:p>
            <a:pPr>
              <a:spcBef>
                <a:spcPts val="720"/>
              </a:spcBef>
            </a:pPr>
            <a:r>
              <a:rPr lang="en-US" sz="3800" dirty="0" smtClean="0"/>
              <a:t>Use WPD for connecting portable devices to Windows applications</a:t>
            </a:r>
          </a:p>
          <a:p>
            <a:pPr>
              <a:spcBef>
                <a:spcPts val="720"/>
              </a:spcBef>
            </a:pPr>
            <a:r>
              <a:rPr lang="en-US" sz="3800" dirty="0" smtClean="0"/>
              <a:t>Use class drivers for an “it just works” user experience with established devices</a:t>
            </a:r>
          </a:p>
          <a:p>
            <a:pPr>
              <a:spcBef>
                <a:spcPts val="720"/>
              </a:spcBef>
            </a:pPr>
            <a:r>
              <a:rPr lang="en-US" sz="3800" dirty="0" smtClean="0"/>
              <a:t>Insure your MTP device works well with Windows by running the </a:t>
            </a:r>
            <a:r>
              <a:rPr lang="en-US" sz="3800" dirty="0" err="1" smtClean="0"/>
              <a:t>PlaysForSure</a:t>
            </a:r>
            <a:r>
              <a:rPr lang="en-US" sz="3800" dirty="0" smtClean="0"/>
              <a:t> V2.2 test suite</a:t>
            </a:r>
          </a:p>
          <a:p>
            <a:pPr>
              <a:spcBef>
                <a:spcPts val="720"/>
              </a:spcBef>
            </a:pPr>
            <a:r>
              <a:rPr lang="en-US" sz="3800" dirty="0" smtClean="0"/>
              <a:t>Take credit with either the </a:t>
            </a:r>
            <a:r>
              <a:rPr lang="en-US" sz="3800" dirty="0" err="1" smtClean="0"/>
              <a:t>PlaysForSure</a:t>
            </a:r>
            <a:r>
              <a:rPr lang="en-US" sz="3800" dirty="0" smtClean="0"/>
              <a:t> or Windows Vista logos</a:t>
            </a:r>
          </a:p>
          <a:p>
            <a:pPr>
              <a:spcBef>
                <a:spcPts val="720"/>
              </a:spcBef>
            </a:pPr>
            <a:r>
              <a:rPr lang="en-US" sz="3800" dirty="0" smtClean="0"/>
              <a:t>Use custom drivers where useful to enable new device scenarios</a:t>
            </a:r>
          </a:p>
        </p:txBody>
      </p:sp>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459106" y="1697357"/>
            <a:ext cx="10056494" cy="6306342"/>
          </a:xfrm>
        </p:spPr>
        <p:txBody>
          <a:bodyPr/>
          <a:lstStyle/>
          <a:p>
            <a:r>
              <a:rPr lang="en-US" sz="3800" dirty="0" smtClean="0"/>
              <a:t>Web Resources</a:t>
            </a:r>
          </a:p>
          <a:p>
            <a:pPr lvl="1"/>
            <a:r>
              <a:rPr lang="en-US" sz="3400" dirty="0" smtClean="0"/>
              <a:t>Media Transfer Protocol Porting Kit: Media Transfer Protocol Porting Kit </a:t>
            </a:r>
          </a:p>
          <a:p>
            <a:pPr lvl="2"/>
            <a:r>
              <a:rPr lang="en-US" sz="2900" dirty="0" smtClean="0">
                <a:hlinkClick r:id="rId3"/>
              </a:rPr>
              <a:t>http://go.microsoft.com/fwlink/?LinkId=87962</a:t>
            </a:r>
            <a:r>
              <a:rPr lang="en-US" sz="2900" dirty="0" smtClean="0"/>
              <a:t> </a:t>
            </a:r>
          </a:p>
          <a:p>
            <a:pPr lvl="1"/>
            <a:r>
              <a:rPr lang="en-US" sz="3400" dirty="0" err="1" smtClean="0"/>
              <a:t>PlaysForSure</a:t>
            </a:r>
            <a:r>
              <a:rPr lang="en-US" sz="3400" dirty="0" smtClean="0"/>
              <a:t> test tools and specifications</a:t>
            </a:r>
          </a:p>
          <a:p>
            <a:pPr lvl="2"/>
            <a:r>
              <a:rPr lang="en-US" sz="2900" dirty="0" smtClean="0">
                <a:hlinkClick r:id="rId4"/>
              </a:rPr>
              <a:t>http://www.playsforsure.com/product\specifications</a:t>
            </a:r>
            <a:endParaRPr lang="en-US" sz="2900" dirty="0" smtClean="0"/>
          </a:p>
          <a:p>
            <a:r>
              <a:rPr lang="en-US" sz="3800" dirty="0" smtClean="0"/>
              <a:t>Related Sessions</a:t>
            </a:r>
          </a:p>
          <a:p>
            <a:pPr lvl="1"/>
            <a:r>
              <a:rPr lang="en-US" sz="3400" dirty="0" smtClean="0"/>
              <a:t>Instructor Lab:  CON-H420 Building Portable Devices with MTP Porting Kits</a:t>
            </a:r>
          </a:p>
          <a:p>
            <a:pPr lvl="1"/>
            <a:r>
              <a:rPr lang="en-US" sz="3400" dirty="0" smtClean="0"/>
              <a:t>Instructor Lab:  CON-H421 Certification Tests for Portable Devices</a:t>
            </a:r>
          </a:p>
        </p:txBody>
      </p:sp>
    </p:spTree>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459106" y="1697357"/>
            <a:ext cx="10056494" cy="5130635"/>
          </a:xfrm>
        </p:spPr>
        <p:txBody>
          <a:bodyPr/>
          <a:lstStyle/>
          <a:p>
            <a:r>
              <a:rPr lang="en-US" sz="3200" dirty="0" smtClean="0"/>
              <a:t>White Papers</a:t>
            </a:r>
          </a:p>
          <a:p>
            <a:pPr lvl="1"/>
            <a:r>
              <a:rPr lang="en-US" sz="2800" dirty="0" smtClean="0"/>
              <a:t>Creating a WPD Driver for a Microcontroller-Based Sensor</a:t>
            </a:r>
          </a:p>
          <a:p>
            <a:pPr lvl="2"/>
            <a:r>
              <a:rPr lang="en-US" sz="2400" dirty="0" smtClean="0">
                <a:hlinkClick r:id="rId3"/>
              </a:rPr>
              <a:t>http://go.microsoft.com/fwlink/?LinkId=87959</a:t>
            </a:r>
            <a:r>
              <a:rPr lang="en-US" sz="2400" dirty="0" smtClean="0"/>
              <a:t> </a:t>
            </a:r>
          </a:p>
          <a:p>
            <a:pPr lvl="1"/>
            <a:r>
              <a:rPr lang="en-US" sz="2800" dirty="0" smtClean="0"/>
              <a:t>Accessing WMDRM APIs from a WPD Application</a:t>
            </a:r>
          </a:p>
          <a:p>
            <a:pPr lvl="2"/>
            <a:r>
              <a:rPr lang="en-US" sz="2400" dirty="0" smtClean="0">
                <a:hlinkClick r:id="rId4"/>
              </a:rPr>
              <a:t>http://go.microsoft.com/fwlink/?LinkId=87960</a:t>
            </a:r>
            <a:r>
              <a:rPr lang="en-US" sz="2400" dirty="0" smtClean="0"/>
              <a:t> </a:t>
            </a:r>
          </a:p>
          <a:p>
            <a:pPr lvl="1"/>
            <a:r>
              <a:rPr lang="en-US" sz="2800" dirty="0" smtClean="0"/>
              <a:t>Building Portable Devices with the </a:t>
            </a:r>
            <a:br>
              <a:rPr lang="en-US" sz="2800" dirty="0" smtClean="0"/>
            </a:br>
            <a:r>
              <a:rPr lang="en-US" sz="2800" dirty="0" smtClean="0"/>
              <a:t>MTP Porting Kit</a:t>
            </a:r>
          </a:p>
          <a:p>
            <a:pPr lvl="2"/>
            <a:r>
              <a:rPr lang="en-US" sz="2400" dirty="0" smtClean="0">
                <a:hlinkClick r:id="rId5"/>
              </a:rPr>
              <a:t>http://go.microsoft.com/fwlink/?LinkId=87961</a:t>
            </a:r>
            <a:endParaRPr lang="en-US" sz="2400" dirty="0" smtClean="0"/>
          </a:p>
          <a:p>
            <a:r>
              <a:rPr lang="en-US" sz="3200" dirty="0" smtClean="0"/>
              <a:t>Partner Support Help Desk</a:t>
            </a:r>
          </a:p>
          <a:p>
            <a:pPr lvl="1"/>
            <a:r>
              <a:rPr lang="en-US" sz="2800" dirty="0" smtClean="0"/>
              <a:t>Submit questions to </a:t>
            </a:r>
            <a:r>
              <a:rPr lang="en-US" sz="2800" dirty="0" smtClean="0">
                <a:hlinkClick r:id="rId6"/>
              </a:rPr>
              <a:t>http://connect.microsoft.com/pfs</a:t>
            </a:r>
            <a:r>
              <a:rPr lang="en-US" sz="2800" dirty="0" smtClean="0"/>
              <a:t> </a:t>
            </a:r>
            <a:endParaRPr lang="en-US" sz="2800" dirty="0"/>
          </a:p>
        </p:txBody>
      </p:sp>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rPr>
            </a:br>
            <a:r>
              <a:rPr lang="en-US" sz="800" dirty="0">
                <a:solidFill>
                  <a:schemeClr val="tx2"/>
                </a:solidFill>
                <a:latin typeface="Segoe" pitchFamily="34"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Shape 94209"/>
          <p:cNvSpPr>
            <a:spLocks noGrp="1" noChangeArrowheads="1"/>
          </p:cNvSpPr>
          <p:nvPr>
            <p:ph type="ctrTitle"/>
          </p:nvPr>
        </p:nvSpPr>
        <p:spPr>
          <a:xfrm>
            <a:off x="873127" y="2284414"/>
            <a:ext cx="9231313" cy="914096"/>
          </a:xfrm>
        </p:spPr>
        <p:txBody>
          <a:bodyPr/>
          <a:lstStyle/>
          <a:p>
            <a:r>
              <a:rPr lang="en-US" dirty="0" smtClean="0"/>
              <a:t>Product Background</a:t>
            </a: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Shape 13313"/>
          <p:cNvSpPr>
            <a:spLocks noGrp="1" noChangeArrowheads="1"/>
          </p:cNvSpPr>
          <p:nvPr>
            <p:ph type="title"/>
          </p:nvPr>
        </p:nvSpPr>
        <p:spPr/>
        <p:txBody>
          <a:bodyPr/>
          <a:lstStyle/>
          <a:p>
            <a:r>
              <a:rPr lang="en-US" dirty="0" smtClean="0"/>
              <a:t>What Is WPD?</a:t>
            </a:r>
          </a:p>
        </p:txBody>
      </p:sp>
      <p:sp>
        <p:nvSpPr>
          <p:cNvPr id="16390" name="Shape 13314"/>
          <p:cNvSpPr>
            <a:spLocks noGrp="1" noChangeArrowheads="1"/>
          </p:cNvSpPr>
          <p:nvPr>
            <p:ph type="body" idx="1"/>
          </p:nvPr>
        </p:nvSpPr>
        <p:spPr>
          <a:xfrm>
            <a:off x="459106" y="1697357"/>
            <a:ext cx="10056494" cy="6354355"/>
          </a:xfrm>
        </p:spPr>
        <p:txBody>
          <a:bodyPr/>
          <a:lstStyle/>
          <a:p>
            <a:r>
              <a:rPr lang="en-US" dirty="0" smtClean="0"/>
              <a:t>WPD = Windows Portable Devices</a:t>
            </a:r>
          </a:p>
          <a:p>
            <a:pPr lvl="1"/>
            <a:r>
              <a:rPr lang="en-US" dirty="0" smtClean="0"/>
              <a:t>An end-to-end infrastructure focused on portable multi-function devices with fixed and removable storage</a:t>
            </a:r>
          </a:p>
          <a:p>
            <a:pPr lvl="1"/>
            <a:r>
              <a:rPr lang="en-US" dirty="0" smtClean="0"/>
              <a:t>A pluggable abstraction for portable devices providing a consistent application programming model</a:t>
            </a:r>
          </a:p>
          <a:p>
            <a:pPr lvl="1"/>
            <a:r>
              <a:rPr lang="en-US" dirty="0" smtClean="0"/>
              <a:t>Initially focused on</a:t>
            </a:r>
          </a:p>
          <a:p>
            <a:pPr lvl="2"/>
            <a:r>
              <a:rPr lang="en-US" dirty="0" smtClean="0"/>
              <a:t>Mobile Phones</a:t>
            </a:r>
          </a:p>
          <a:p>
            <a:pPr lvl="2"/>
            <a:r>
              <a:rPr lang="en-US" dirty="0" smtClean="0"/>
              <a:t>Portable Media Players</a:t>
            </a:r>
          </a:p>
          <a:p>
            <a:pPr lvl="2"/>
            <a:r>
              <a:rPr lang="en-US" dirty="0" smtClean="0"/>
              <a:t>Digital Still Cameras</a:t>
            </a:r>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Shape 14337"/>
          <p:cNvSpPr>
            <a:spLocks noGrp="1" noChangeArrowheads="1"/>
          </p:cNvSpPr>
          <p:nvPr>
            <p:ph type="title"/>
          </p:nvPr>
        </p:nvSpPr>
        <p:spPr>
          <a:xfrm>
            <a:off x="459106" y="274321"/>
            <a:ext cx="10056494" cy="1429314"/>
          </a:xfrm>
        </p:spPr>
        <p:txBody>
          <a:bodyPr/>
          <a:lstStyle/>
          <a:p>
            <a:pPr defTabSz="1097280"/>
            <a:r>
              <a:rPr lang="en-US" dirty="0" smtClean="0"/>
              <a:t>What Is WPD?</a:t>
            </a:r>
            <a:br>
              <a:rPr lang="en-US" dirty="0" smtClean="0"/>
            </a:br>
            <a:r>
              <a:rPr sz="4300" smtClean="0">
                <a:solidFill>
                  <a:schemeClr val="accent1"/>
                </a:solidFill>
              </a:rPr>
              <a:t>Enabled sc</a:t>
            </a:r>
            <a:r>
              <a:rPr sz="4300" err="1" smtClean="0">
                <a:solidFill>
                  <a:schemeClr val="accent1"/>
                </a:solidFill>
              </a:rPr>
              <a:t>enarios</a:t>
            </a:r>
            <a:endParaRPr sz="4300" smtClean="0">
              <a:solidFill>
                <a:schemeClr val="accent1"/>
              </a:solidFill>
            </a:endParaRPr>
          </a:p>
        </p:txBody>
      </p:sp>
      <p:sp>
        <p:nvSpPr>
          <p:cNvPr id="17414" name="Shape 14338"/>
          <p:cNvSpPr>
            <a:spLocks noGrp="1" noChangeArrowheads="1"/>
          </p:cNvSpPr>
          <p:nvPr>
            <p:ph type="body" idx="1"/>
          </p:nvPr>
        </p:nvSpPr>
        <p:spPr>
          <a:xfrm>
            <a:off x="459106" y="2286000"/>
            <a:ext cx="10056494" cy="5120640"/>
          </a:xfrm>
        </p:spPr>
        <p:txBody>
          <a:bodyPr>
            <a:normAutofit/>
          </a:bodyPr>
          <a:lstStyle/>
          <a:p>
            <a:pPr defTabSz="1097280"/>
            <a:r>
              <a:rPr lang="en-US" sz="3800" dirty="0" smtClean="0"/>
              <a:t>Scenarios</a:t>
            </a:r>
          </a:p>
          <a:p>
            <a:pPr marL="830580" lvl="1" indent="-417196" defTabSz="1097280"/>
            <a:r>
              <a:rPr lang="en-US" sz="3400" dirty="0" smtClean="0"/>
              <a:t>Sync Media with Windows Media Player</a:t>
            </a:r>
          </a:p>
          <a:p>
            <a:pPr marL="830580" lvl="1" indent="-417196" defTabSz="1097280"/>
            <a:r>
              <a:rPr lang="en-US" sz="3400" dirty="0" smtClean="0"/>
              <a:t>Photo Acquisition</a:t>
            </a:r>
          </a:p>
          <a:p>
            <a:pPr marL="830580" lvl="1" indent="-417196" defTabSz="1097280"/>
            <a:r>
              <a:rPr lang="en-US" sz="3400" dirty="0" smtClean="0"/>
              <a:t>Shell:  Browse contents and drag n’ drop files</a:t>
            </a:r>
          </a:p>
          <a:p>
            <a:pPr marL="830580" lvl="1" indent="-417196" defTabSz="1097280"/>
            <a:r>
              <a:rPr lang="en-US" sz="3400" dirty="0" smtClean="0"/>
              <a:t>XBOX 360:  Play device music in my game</a:t>
            </a:r>
          </a:p>
          <a:p>
            <a:pPr marL="830580" lvl="1" indent="-417196" defTabSz="1097280"/>
            <a:r>
              <a:rPr lang="en-US" sz="3400" dirty="0" smtClean="0"/>
              <a:t>Automotive Head Unit: Play device music through my car speakers</a:t>
            </a:r>
          </a:p>
          <a:p>
            <a:pPr marL="830580" lvl="1" indent="-417196" defTabSz="1097280"/>
            <a:endParaRPr lang="en-US" sz="3800" dirty="0" smtClean="0"/>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7409" name="Rectangle 17"/>
          <p:cNvSpPr>
            <a:spLocks noChangeArrowheads="1"/>
          </p:cNvSpPr>
          <p:nvPr/>
        </p:nvSpPr>
        <p:spPr bwMode="auto">
          <a:xfrm>
            <a:off x="274320" y="520065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827410" name="Rectangle 18"/>
          <p:cNvSpPr>
            <a:spLocks noChangeArrowheads="1"/>
          </p:cNvSpPr>
          <p:nvPr/>
        </p:nvSpPr>
        <p:spPr bwMode="auto">
          <a:xfrm>
            <a:off x="274320" y="373761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827412" name="Rectangle 20"/>
          <p:cNvSpPr>
            <a:spLocks noChangeArrowheads="1"/>
          </p:cNvSpPr>
          <p:nvPr/>
        </p:nvSpPr>
        <p:spPr bwMode="auto">
          <a:xfrm>
            <a:off x="274320" y="227457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827415" name="Rectangle 23"/>
          <p:cNvSpPr>
            <a:spLocks noChangeArrowheads="1"/>
          </p:cNvSpPr>
          <p:nvPr/>
        </p:nvSpPr>
        <p:spPr bwMode="auto">
          <a:xfrm>
            <a:off x="274320" y="666369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827426" name="Rectangle 34"/>
          <p:cNvSpPr>
            <a:spLocks noChangeArrowheads="1"/>
          </p:cNvSpPr>
          <p:nvPr/>
        </p:nvSpPr>
        <p:spPr bwMode="auto">
          <a:xfrm>
            <a:off x="8393430" y="373761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827428" name="Rectangle 36"/>
          <p:cNvSpPr>
            <a:spLocks noChangeArrowheads="1"/>
          </p:cNvSpPr>
          <p:nvPr/>
        </p:nvSpPr>
        <p:spPr bwMode="auto">
          <a:xfrm>
            <a:off x="8393430" y="520065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827430" name="Rectangle 38"/>
          <p:cNvSpPr>
            <a:spLocks noChangeArrowheads="1"/>
          </p:cNvSpPr>
          <p:nvPr/>
        </p:nvSpPr>
        <p:spPr bwMode="auto">
          <a:xfrm>
            <a:off x="8393430" y="227457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827432" name="Rectangle 40"/>
          <p:cNvSpPr>
            <a:spLocks noChangeArrowheads="1"/>
          </p:cNvSpPr>
          <p:nvPr/>
        </p:nvSpPr>
        <p:spPr bwMode="auto">
          <a:xfrm>
            <a:off x="8393430" y="666369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827394" name="Rectangle 2"/>
          <p:cNvSpPr>
            <a:spLocks noGrp="1" noChangeArrowheads="1"/>
          </p:cNvSpPr>
          <p:nvPr>
            <p:ph type="title"/>
          </p:nvPr>
        </p:nvSpPr>
        <p:spPr>
          <a:xfrm>
            <a:off x="459106" y="274321"/>
            <a:ext cx="10056494" cy="1429314"/>
          </a:xfrm>
        </p:spPr>
        <p:txBody>
          <a:bodyPr/>
          <a:lstStyle/>
          <a:p>
            <a:r>
              <a:rPr lang="en-US" dirty="0" smtClean="0"/>
              <a:t>Portable Device Connectivity</a:t>
            </a:r>
            <a:br>
              <a:rPr lang="en-US" dirty="0" smtClean="0"/>
            </a:br>
            <a:r>
              <a:rPr sz="4300" smtClean="0">
                <a:solidFill>
                  <a:schemeClr val="accent1"/>
                </a:solidFill>
              </a:rPr>
              <a:t>In Windows XP</a:t>
            </a:r>
            <a:endParaRPr lang="en-US" dirty="0">
              <a:solidFill>
                <a:schemeClr val="accent1"/>
              </a:solidFill>
            </a:endParaRPr>
          </a:p>
        </p:txBody>
      </p:sp>
      <p:sp>
        <p:nvSpPr>
          <p:cNvPr id="827396" name="Line 4"/>
          <p:cNvSpPr>
            <a:spLocks noChangeShapeType="1"/>
          </p:cNvSpPr>
          <p:nvPr/>
        </p:nvSpPr>
        <p:spPr bwMode="auto">
          <a:xfrm>
            <a:off x="2674620" y="291465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endParaRPr>
          </a:p>
        </p:txBody>
      </p:sp>
      <p:sp>
        <p:nvSpPr>
          <p:cNvPr id="827397" name="Line 5"/>
          <p:cNvSpPr>
            <a:spLocks noChangeShapeType="1"/>
          </p:cNvSpPr>
          <p:nvPr/>
        </p:nvSpPr>
        <p:spPr bwMode="auto">
          <a:xfrm>
            <a:off x="2674620" y="437769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endParaRPr>
          </a:p>
        </p:txBody>
      </p:sp>
      <p:sp>
        <p:nvSpPr>
          <p:cNvPr id="827398" name="Line 6"/>
          <p:cNvSpPr>
            <a:spLocks noChangeShapeType="1"/>
          </p:cNvSpPr>
          <p:nvPr/>
        </p:nvSpPr>
        <p:spPr bwMode="auto">
          <a:xfrm flipV="1">
            <a:off x="2743200" y="4914899"/>
            <a:ext cx="1188720" cy="742950"/>
          </a:xfrm>
          <a:prstGeom prst="line">
            <a:avLst/>
          </a:prstGeom>
          <a:ln>
            <a:prstDash val="sysDash"/>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lIns="109728" tIns="54864" rIns="109728" bIns="54864"/>
          <a:lstStyle/>
          <a:p>
            <a:endParaRPr lang="en-US">
              <a:solidFill>
                <a:schemeClr val="bg2"/>
              </a:solidFill>
              <a:latin typeface="+mn-lt"/>
            </a:endParaRPr>
          </a:p>
        </p:txBody>
      </p:sp>
      <p:sp>
        <p:nvSpPr>
          <p:cNvPr id="827399" name="Line 7"/>
          <p:cNvSpPr>
            <a:spLocks noChangeShapeType="1"/>
          </p:cNvSpPr>
          <p:nvPr/>
        </p:nvSpPr>
        <p:spPr bwMode="auto">
          <a:xfrm flipV="1">
            <a:off x="2743200" y="3463290"/>
            <a:ext cx="1287475" cy="2011680"/>
          </a:xfrm>
          <a:prstGeom prst="line">
            <a:avLst/>
          </a:prstGeom>
          <a:ln>
            <a:prstDash val="sysDash"/>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lIns="109728" tIns="54864" rIns="109728" bIns="54864"/>
          <a:lstStyle/>
          <a:p>
            <a:endParaRPr lang="en-US">
              <a:solidFill>
                <a:schemeClr val="bg2"/>
              </a:solidFill>
              <a:latin typeface="+mn-lt"/>
            </a:endParaRPr>
          </a:p>
        </p:txBody>
      </p:sp>
      <p:sp>
        <p:nvSpPr>
          <p:cNvPr id="827400" name="Rectangle 8"/>
          <p:cNvSpPr>
            <a:spLocks noChangeArrowheads="1"/>
          </p:cNvSpPr>
          <p:nvPr/>
        </p:nvSpPr>
        <p:spPr bwMode="auto">
          <a:xfrm>
            <a:off x="4114800" y="5337810"/>
            <a:ext cx="2834640" cy="1005840"/>
          </a:xfrm>
          <a:prstGeom prst="rect">
            <a:avLst/>
          </a:prstGeom>
          <a:ln>
            <a:headEnd type="none" w="med" len="med"/>
            <a:tailEnd type="none" w="med" len="med"/>
          </a:ln>
          <a:effectLst>
            <a:glow rad="70000">
              <a:schemeClr val="accent6">
                <a:tint val="30000"/>
                <a:shade val="95000"/>
                <a:satMod val="300000"/>
                <a:alpha val="50000"/>
              </a:schemeClr>
            </a:glow>
            <a:outerShdw blurRad="647700" sx="102000" sy="102000" algn="ctr" rotWithShape="0">
              <a:prstClr val="black">
                <a:alpha val="98000"/>
              </a:prstClr>
            </a:outerShdw>
          </a:effectLst>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a:effectLst>
                  <a:outerShdw blurRad="38100" dist="38100" dir="2700000" algn="tl">
                    <a:srgbClr val="000000">
                      <a:alpha val="43137"/>
                    </a:srgbClr>
                  </a:outerShdw>
                </a:effectLst>
                <a:latin typeface="+mj-lt"/>
                <a:cs typeface="+mn-cs"/>
              </a:rPr>
              <a:t>Vendor Proprietary </a:t>
            </a:r>
          </a:p>
          <a:p>
            <a:pPr algn="ctr" defTabSz="1096876"/>
            <a:r>
              <a:rPr lang="en-US" dirty="0">
                <a:effectLst>
                  <a:outerShdw blurRad="38100" dist="38100" dir="2700000" algn="tl">
                    <a:srgbClr val="000000">
                      <a:alpha val="43137"/>
                    </a:srgbClr>
                  </a:outerShdw>
                </a:effectLst>
                <a:latin typeface="+mj-lt"/>
                <a:cs typeface="+mn-cs"/>
              </a:rPr>
              <a:t>SW Stack</a:t>
            </a:r>
          </a:p>
        </p:txBody>
      </p:sp>
      <p:sp>
        <p:nvSpPr>
          <p:cNvPr id="827401" name="Rectangle 9"/>
          <p:cNvSpPr>
            <a:spLocks noChangeArrowheads="1"/>
          </p:cNvSpPr>
          <p:nvPr/>
        </p:nvSpPr>
        <p:spPr bwMode="auto">
          <a:xfrm>
            <a:off x="4114800" y="2457450"/>
            <a:ext cx="2834640" cy="914400"/>
          </a:xfrm>
          <a:prstGeom prst="rect">
            <a:avLst/>
          </a:prstGeom>
          <a:ln>
            <a:headEnd type="none" w="med" len="med"/>
            <a:tailEnd type="none" w="med" len="med"/>
          </a:ln>
          <a:effectLst>
            <a:glow rad="70000">
              <a:schemeClr val="accent4">
                <a:tint val="30000"/>
                <a:shade val="95000"/>
                <a:satMod val="300000"/>
                <a:alpha val="50000"/>
              </a:schemeClr>
            </a:glow>
            <a:outerShdw blurRad="647700" sx="102000" sy="102000" algn="ctr" rotWithShape="0">
              <a:prstClr val="black">
                <a:alpha val="98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a:solidFill>
                  <a:srgbClr val="FFFFFF"/>
                </a:solidFill>
                <a:effectLst>
                  <a:outerShdw blurRad="38100" dist="38100" dir="2700000" algn="tl">
                    <a:srgbClr val="000000">
                      <a:alpha val="43137"/>
                    </a:srgbClr>
                  </a:outerShdw>
                </a:effectLst>
                <a:latin typeface="+mj-lt"/>
                <a:cs typeface="+mn-cs"/>
              </a:rPr>
              <a:t>WIA w/ PTP, MSC</a:t>
            </a:r>
          </a:p>
        </p:txBody>
      </p:sp>
      <p:sp>
        <p:nvSpPr>
          <p:cNvPr id="827402" name="Rectangle 10"/>
          <p:cNvSpPr>
            <a:spLocks noChangeArrowheads="1"/>
          </p:cNvSpPr>
          <p:nvPr/>
        </p:nvSpPr>
        <p:spPr bwMode="auto">
          <a:xfrm>
            <a:off x="4114800" y="3874770"/>
            <a:ext cx="2834640" cy="1005840"/>
          </a:xfrm>
          <a:prstGeom prst="rect">
            <a:avLst/>
          </a:prstGeom>
          <a:ln>
            <a:headEnd type="none" w="med" len="med"/>
            <a:tailEnd type="none" w="med" len="med"/>
          </a:ln>
          <a:effectLst>
            <a:glow rad="70000">
              <a:schemeClr val="accent4">
                <a:tint val="30000"/>
                <a:shade val="95000"/>
                <a:satMod val="300000"/>
                <a:alpha val="50000"/>
              </a:schemeClr>
            </a:glow>
            <a:outerShdw blurRad="647700" sx="102000" sy="102000" algn="ctr" rotWithShape="0">
              <a:prstClr val="black">
                <a:alpha val="98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a:solidFill>
                  <a:srgbClr val="FFFFFF"/>
                </a:solidFill>
                <a:effectLst>
                  <a:outerShdw blurRad="38100" dist="38100" dir="2700000" algn="tl">
                    <a:srgbClr val="000000">
                      <a:alpha val="43137"/>
                    </a:srgbClr>
                  </a:outerShdw>
                </a:effectLst>
                <a:latin typeface="+mj-lt"/>
                <a:cs typeface="+mn-cs"/>
              </a:rPr>
              <a:t>WMDM w/ MTP, MSC, </a:t>
            </a:r>
          </a:p>
          <a:p>
            <a:pPr algn="ctr" defTabSz="1096876"/>
            <a:r>
              <a:rPr lang="en-US" dirty="0">
                <a:solidFill>
                  <a:srgbClr val="FFFFFF"/>
                </a:solidFill>
                <a:effectLst>
                  <a:outerShdw blurRad="38100" dist="38100" dir="2700000" algn="tl">
                    <a:srgbClr val="000000">
                      <a:alpha val="43137"/>
                    </a:srgbClr>
                  </a:outerShdw>
                </a:effectLst>
                <a:latin typeface="+mj-lt"/>
                <a:cs typeface="+mn-cs"/>
              </a:rPr>
              <a:t>3rd party SPs</a:t>
            </a:r>
          </a:p>
        </p:txBody>
      </p:sp>
      <p:sp>
        <p:nvSpPr>
          <p:cNvPr id="827403" name="Line 11"/>
          <p:cNvSpPr>
            <a:spLocks noChangeShapeType="1"/>
          </p:cNvSpPr>
          <p:nvPr/>
        </p:nvSpPr>
        <p:spPr bwMode="auto">
          <a:xfrm>
            <a:off x="7075170" y="4377690"/>
            <a:ext cx="118872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endParaRPr>
          </a:p>
        </p:txBody>
      </p:sp>
      <p:sp>
        <p:nvSpPr>
          <p:cNvPr id="827404" name="Line 12"/>
          <p:cNvSpPr>
            <a:spLocks noChangeShapeType="1"/>
          </p:cNvSpPr>
          <p:nvPr/>
        </p:nvSpPr>
        <p:spPr bwMode="auto">
          <a:xfrm>
            <a:off x="7075170" y="2914650"/>
            <a:ext cx="118872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endParaRPr>
          </a:p>
        </p:txBody>
      </p:sp>
      <p:sp>
        <p:nvSpPr>
          <p:cNvPr id="827405" name="Line 13"/>
          <p:cNvSpPr>
            <a:spLocks noChangeShapeType="1"/>
          </p:cNvSpPr>
          <p:nvPr/>
        </p:nvSpPr>
        <p:spPr bwMode="auto">
          <a:xfrm>
            <a:off x="7075170" y="5840730"/>
            <a:ext cx="118872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endParaRPr>
          </a:p>
        </p:txBody>
      </p:sp>
      <p:sp>
        <p:nvSpPr>
          <p:cNvPr id="827406" name="Text Box 14"/>
          <p:cNvSpPr txBox="1">
            <a:spLocks noChangeArrowheads="1"/>
          </p:cNvSpPr>
          <p:nvPr/>
        </p:nvSpPr>
        <p:spPr bwMode="auto">
          <a:xfrm>
            <a:off x="2286000" y="6572250"/>
            <a:ext cx="1463040" cy="1318260"/>
          </a:xfrm>
          <a:prstGeom prst="rect">
            <a:avLst/>
          </a:prstGeom>
          <a:noFill/>
          <a:ln w="9525">
            <a:noFill/>
            <a:miter lim="800000"/>
            <a:headEnd/>
            <a:tailEnd/>
          </a:ln>
          <a:effectLst/>
        </p:spPr>
        <p:txBody>
          <a:bodyPr lIns="109728" tIns="54864" rIns="109728" bIns="54864">
            <a:spAutoFit/>
          </a:bodyPr>
          <a:lstStyle/>
          <a:p>
            <a:pPr algn="ctr" eaLnBrk="1" hangingPunct="1">
              <a:spcBef>
                <a:spcPct val="50000"/>
              </a:spcBef>
            </a:pPr>
            <a:r>
              <a:rPr lang="en-US" sz="7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a:t>
            </a:r>
          </a:p>
        </p:txBody>
      </p:sp>
      <p:sp>
        <p:nvSpPr>
          <p:cNvPr id="827407" name="Text Box 15"/>
          <p:cNvSpPr txBox="1">
            <a:spLocks noChangeArrowheads="1"/>
          </p:cNvSpPr>
          <p:nvPr/>
        </p:nvSpPr>
        <p:spPr bwMode="auto">
          <a:xfrm>
            <a:off x="7406640" y="6572250"/>
            <a:ext cx="914400" cy="1318260"/>
          </a:xfrm>
          <a:prstGeom prst="rect">
            <a:avLst/>
          </a:prstGeom>
          <a:noFill/>
          <a:ln w="9525">
            <a:noFill/>
            <a:miter lim="800000"/>
            <a:headEnd/>
            <a:tailEnd/>
          </a:ln>
          <a:effectLst/>
        </p:spPr>
        <p:txBody>
          <a:bodyPr lIns="109728" tIns="54864" rIns="109728" bIns="54864">
            <a:spAutoFit/>
          </a:bodyPr>
          <a:lstStyle/>
          <a:p>
            <a:pPr algn="ctr" eaLnBrk="1" hangingPunct="1">
              <a:spcBef>
                <a:spcPct val="50000"/>
              </a:spcBef>
            </a:pPr>
            <a:r>
              <a:rPr lang="en-US" sz="7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a:t>
            </a:r>
          </a:p>
        </p:txBody>
      </p:sp>
      <p:sp>
        <p:nvSpPr>
          <p:cNvPr id="827408" name="Line 16"/>
          <p:cNvSpPr>
            <a:spLocks noChangeShapeType="1"/>
          </p:cNvSpPr>
          <p:nvPr/>
        </p:nvSpPr>
        <p:spPr bwMode="auto">
          <a:xfrm>
            <a:off x="2674620" y="584073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endParaRPr>
          </a:p>
        </p:txBody>
      </p:sp>
      <p:sp>
        <p:nvSpPr>
          <p:cNvPr id="827411" name="Text Box 19"/>
          <p:cNvSpPr txBox="1">
            <a:spLocks noChangeArrowheads="1"/>
          </p:cNvSpPr>
          <p:nvPr/>
        </p:nvSpPr>
        <p:spPr bwMode="auto">
          <a:xfrm rot="-5400000">
            <a:off x="1138418" y="2832736"/>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Media Players</a:t>
            </a:r>
          </a:p>
        </p:txBody>
      </p:sp>
      <p:sp>
        <p:nvSpPr>
          <p:cNvPr id="827413" name="Text Box 21"/>
          <p:cNvSpPr txBox="1">
            <a:spLocks noChangeArrowheads="1"/>
          </p:cNvSpPr>
          <p:nvPr/>
        </p:nvSpPr>
        <p:spPr bwMode="auto">
          <a:xfrm rot="-5400000">
            <a:off x="1138418" y="1365886"/>
            <a:ext cx="553998" cy="228981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Still Cameras        </a:t>
            </a:r>
          </a:p>
        </p:txBody>
      </p:sp>
      <p:sp>
        <p:nvSpPr>
          <p:cNvPr id="827414" name="Text Box 22"/>
          <p:cNvSpPr txBox="1">
            <a:spLocks noChangeArrowheads="1"/>
          </p:cNvSpPr>
          <p:nvPr/>
        </p:nvSpPr>
        <p:spPr bwMode="auto">
          <a:xfrm rot="16200000">
            <a:off x="1138418" y="4295776"/>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Cell Phones/PIM</a:t>
            </a:r>
          </a:p>
        </p:txBody>
      </p:sp>
      <p:sp>
        <p:nvSpPr>
          <p:cNvPr id="827416" name="Text Box 24"/>
          <p:cNvSpPr txBox="1">
            <a:spLocks noChangeArrowheads="1"/>
          </p:cNvSpPr>
          <p:nvPr/>
        </p:nvSpPr>
        <p:spPr bwMode="auto">
          <a:xfrm rot="-5400000">
            <a:off x="1138418" y="5758816"/>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Multi-function</a:t>
            </a:r>
          </a:p>
        </p:txBody>
      </p:sp>
      <p:pic>
        <p:nvPicPr>
          <p:cNvPr id="827417" name="Picture 25"/>
          <p:cNvPicPr>
            <a:picLocks noChangeAspect="1" noChangeArrowheads="1"/>
          </p:cNvPicPr>
          <p:nvPr/>
        </p:nvPicPr>
        <p:blipFill>
          <a:blip r:embed="rId4"/>
          <a:srcRect/>
          <a:stretch>
            <a:fillRect/>
          </a:stretch>
        </p:blipFill>
        <p:spPr bwMode="auto">
          <a:xfrm>
            <a:off x="1114426" y="4234816"/>
            <a:ext cx="678180" cy="76581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827418" name="Picture 26"/>
          <p:cNvPicPr>
            <a:picLocks noChangeAspect="1" noChangeArrowheads="1"/>
          </p:cNvPicPr>
          <p:nvPr/>
        </p:nvPicPr>
        <p:blipFill>
          <a:blip r:embed="rId5"/>
          <a:srcRect/>
          <a:stretch>
            <a:fillRect/>
          </a:stretch>
        </p:blipFill>
        <p:spPr bwMode="auto">
          <a:xfrm>
            <a:off x="1645920" y="5795010"/>
            <a:ext cx="340996" cy="640080"/>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2" name="Group 27"/>
          <p:cNvGrpSpPr>
            <a:grpSpLocks/>
          </p:cNvGrpSpPr>
          <p:nvPr/>
        </p:nvGrpSpPr>
        <p:grpSpPr bwMode="auto">
          <a:xfrm>
            <a:off x="556260" y="7189470"/>
            <a:ext cx="1272540" cy="731520"/>
            <a:chOff x="4752" y="1920"/>
            <a:chExt cx="620" cy="340"/>
          </a:xfrm>
          <a:effectLst>
            <a:outerShdw blurRad="63500" sx="102000" sy="102000" algn="ctr" rotWithShape="0">
              <a:prstClr val="black">
                <a:alpha val="40000"/>
              </a:prstClr>
            </a:outerShdw>
          </a:effectLst>
        </p:grpSpPr>
        <p:pic>
          <p:nvPicPr>
            <p:cNvPr id="827420" name="Picture 28"/>
            <p:cNvPicPr>
              <a:picLocks noChangeAspect="1" noChangeArrowheads="1"/>
            </p:cNvPicPr>
            <p:nvPr/>
          </p:nvPicPr>
          <p:blipFill>
            <a:blip r:embed="rId6"/>
            <a:srcRect/>
            <a:stretch>
              <a:fillRect/>
            </a:stretch>
          </p:blipFill>
          <p:spPr bwMode="auto">
            <a:xfrm rot="26537922">
              <a:off x="4749" y="1923"/>
              <a:ext cx="340" cy="334"/>
            </a:xfrm>
            <a:prstGeom prst="rect">
              <a:avLst/>
            </a:prstGeom>
            <a:noFill/>
            <a:ln w="9525">
              <a:noFill/>
              <a:miter lim="800000"/>
              <a:headEnd/>
              <a:tailEnd/>
            </a:ln>
            <a:effectLst/>
          </p:spPr>
        </p:pic>
        <p:grpSp>
          <p:nvGrpSpPr>
            <p:cNvPr id="3" name="Group 29"/>
            <p:cNvGrpSpPr>
              <a:grpSpLocks/>
            </p:cNvGrpSpPr>
            <p:nvPr/>
          </p:nvGrpSpPr>
          <p:grpSpPr bwMode="auto">
            <a:xfrm rot="-1141536">
              <a:off x="4992" y="1968"/>
              <a:ext cx="380" cy="230"/>
              <a:chOff x="4176" y="2640"/>
              <a:chExt cx="528" cy="334"/>
            </a:xfrm>
          </p:grpSpPr>
          <p:pic>
            <p:nvPicPr>
              <p:cNvPr id="827422" name="Picture 30" descr="Media2go_left"/>
              <p:cNvPicPr>
                <a:picLocks noChangeAspect="1" noChangeArrowheads="1"/>
              </p:cNvPicPr>
              <p:nvPr/>
            </p:nvPicPr>
            <p:blipFill>
              <a:blip r:embed="rId7"/>
              <a:srcRect/>
              <a:stretch>
                <a:fillRect/>
              </a:stretch>
            </p:blipFill>
            <p:spPr bwMode="auto">
              <a:xfrm>
                <a:off x="4176" y="2640"/>
                <a:ext cx="528" cy="334"/>
              </a:xfrm>
              <a:prstGeom prst="rect">
                <a:avLst/>
              </a:prstGeom>
              <a:noFill/>
            </p:spPr>
          </p:pic>
          <p:pic>
            <p:nvPicPr>
              <p:cNvPr id="827423" name="Picture 31" descr="media2go_screen"/>
              <p:cNvPicPr>
                <a:picLocks noChangeAspect="1" noChangeArrowheads="1"/>
              </p:cNvPicPr>
              <p:nvPr/>
            </p:nvPicPr>
            <p:blipFill>
              <a:blip r:embed="rId8"/>
              <a:srcRect/>
              <a:stretch>
                <a:fillRect/>
              </a:stretch>
            </p:blipFill>
            <p:spPr bwMode="auto">
              <a:xfrm>
                <a:off x="4242" y="2667"/>
                <a:ext cx="336" cy="263"/>
              </a:xfrm>
              <a:prstGeom prst="rect">
                <a:avLst/>
              </a:prstGeom>
              <a:noFill/>
            </p:spPr>
          </p:pic>
        </p:grpSp>
      </p:grpSp>
      <p:pic>
        <p:nvPicPr>
          <p:cNvPr id="827424" name="Picture 32" descr="XP icon camera"/>
          <p:cNvPicPr>
            <a:picLocks noChangeAspect="1" noChangeArrowheads="1"/>
          </p:cNvPicPr>
          <p:nvPr/>
        </p:nvPicPr>
        <p:blipFill>
          <a:blip r:embed="rId9" cstate="print"/>
          <a:srcRect/>
          <a:stretch>
            <a:fillRect/>
          </a:stretch>
        </p:blipFill>
        <p:spPr bwMode="auto">
          <a:xfrm>
            <a:off x="1005840" y="2823210"/>
            <a:ext cx="731520" cy="664846"/>
          </a:xfrm>
          <a:prstGeom prst="rect">
            <a:avLst/>
          </a:prstGeom>
          <a:noFill/>
          <a:effectLst>
            <a:outerShdw blurRad="63500" sx="102000" sy="102000" algn="ctr" rotWithShape="0">
              <a:prstClr val="black">
                <a:alpha val="40000"/>
              </a:prstClr>
            </a:outerShdw>
          </a:effectLst>
        </p:spPr>
      </p:pic>
      <p:pic>
        <p:nvPicPr>
          <p:cNvPr id="827425" name="Picture 33"/>
          <p:cNvPicPr>
            <a:picLocks noChangeAspect="1" noChangeArrowheads="1"/>
          </p:cNvPicPr>
          <p:nvPr/>
        </p:nvPicPr>
        <p:blipFill>
          <a:blip r:embed="rId10"/>
          <a:srcRect/>
          <a:stretch>
            <a:fillRect/>
          </a:stretch>
        </p:blipFill>
        <p:spPr bwMode="auto">
          <a:xfrm>
            <a:off x="822961" y="5715000"/>
            <a:ext cx="278130" cy="73152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27427" name="Text Box 35"/>
          <p:cNvSpPr txBox="1">
            <a:spLocks noChangeArrowheads="1"/>
          </p:cNvSpPr>
          <p:nvPr/>
        </p:nvSpPr>
        <p:spPr bwMode="auto">
          <a:xfrm rot="-5400000">
            <a:off x="9241155" y="2817494"/>
            <a:ext cx="582930"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Media Applications</a:t>
            </a:r>
          </a:p>
        </p:txBody>
      </p:sp>
      <p:sp>
        <p:nvSpPr>
          <p:cNvPr id="827429" name="Text Box 37"/>
          <p:cNvSpPr txBox="1">
            <a:spLocks noChangeArrowheads="1"/>
          </p:cNvSpPr>
          <p:nvPr/>
        </p:nvSpPr>
        <p:spPr bwMode="auto">
          <a:xfrm rot="16200000">
            <a:off x="9255622" y="4295776"/>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PIM Data</a:t>
            </a:r>
          </a:p>
        </p:txBody>
      </p:sp>
      <p:sp>
        <p:nvSpPr>
          <p:cNvPr id="827431" name="Text Box 39"/>
          <p:cNvSpPr txBox="1">
            <a:spLocks noChangeArrowheads="1"/>
          </p:cNvSpPr>
          <p:nvPr/>
        </p:nvSpPr>
        <p:spPr bwMode="auto">
          <a:xfrm rot="16200000">
            <a:off x="9255622" y="1367791"/>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Digital Memories</a:t>
            </a:r>
          </a:p>
        </p:txBody>
      </p:sp>
      <p:sp>
        <p:nvSpPr>
          <p:cNvPr id="827433" name="Text Box 41"/>
          <p:cNvSpPr txBox="1">
            <a:spLocks noChangeArrowheads="1"/>
          </p:cNvSpPr>
          <p:nvPr/>
        </p:nvSpPr>
        <p:spPr bwMode="auto">
          <a:xfrm rot="16200000">
            <a:off x="9255622" y="5756911"/>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File Sync</a:t>
            </a:r>
          </a:p>
        </p:txBody>
      </p:sp>
      <p:pic>
        <p:nvPicPr>
          <p:cNvPr id="827434" name="Picture 42" descr="photos icon"/>
          <p:cNvPicPr>
            <a:picLocks noChangeAspect="1" noChangeArrowheads="1"/>
          </p:cNvPicPr>
          <p:nvPr/>
        </p:nvPicPr>
        <p:blipFill>
          <a:blip r:embed="rId11"/>
          <a:srcRect/>
          <a:stretch>
            <a:fillRect/>
          </a:stretch>
        </p:blipFill>
        <p:spPr bwMode="auto">
          <a:xfrm>
            <a:off x="9235440" y="2823210"/>
            <a:ext cx="822960" cy="729616"/>
          </a:xfrm>
          <a:prstGeom prst="rect">
            <a:avLst/>
          </a:prstGeom>
          <a:noFill/>
          <a:effectLst>
            <a:outerShdw blurRad="63500" sx="102000" sy="102000" algn="ctr" rotWithShape="0">
              <a:prstClr val="black">
                <a:alpha val="40000"/>
              </a:prstClr>
            </a:outerShdw>
          </a:effectLst>
        </p:spPr>
      </p:pic>
      <p:pic>
        <p:nvPicPr>
          <p:cNvPr id="827435" name="Picture 43" descr="MSN icon calendar"/>
          <p:cNvPicPr>
            <a:picLocks noChangeAspect="1" noChangeArrowheads="1"/>
          </p:cNvPicPr>
          <p:nvPr/>
        </p:nvPicPr>
        <p:blipFill>
          <a:blip r:embed="rId12" cstate="print"/>
          <a:srcRect/>
          <a:stretch>
            <a:fillRect/>
          </a:stretch>
        </p:blipFill>
        <p:spPr bwMode="auto">
          <a:xfrm>
            <a:off x="9704070" y="5749290"/>
            <a:ext cx="615316" cy="1005840"/>
          </a:xfrm>
          <a:prstGeom prst="rect">
            <a:avLst/>
          </a:prstGeom>
          <a:noFill/>
          <a:effectLst>
            <a:outerShdw blurRad="63500" sx="102000" sy="102000" algn="ctr" rotWithShape="0">
              <a:prstClr val="black">
                <a:alpha val="40000"/>
              </a:prstClr>
            </a:outerShdw>
          </a:effectLst>
        </p:spPr>
      </p:pic>
      <p:pic>
        <p:nvPicPr>
          <p:cNvPr id="827436" name="Picture 44" descr="XP icon user accounts"/>
          <p:cNvPicPr>
            <a:picLocks noChangeAspect="1" noChangeArrowheads="1"/>
          </p:cNvPicPr>
          <p:nvPr/>
        </p:nvPicPr>
        <p:blipFill>
          <a:blip r:embed="rId13" cstate="print"/>
          <a:srcRect/>
          <a:stretch>
            <a:fillRect/>
          </a:stretch>
        </p:blipFill>
        <p:spPr bwMode="auto">
          <a:xfrm>
            <a:off x="8778240" y="5840730"/>
            <a:ext cx="640080" cy="523876"/>
          </a:xfrm>
          <a:prstGeom prst="rect">
            <a:avLst/>
          </a:prstGeom>
          <a:noFill/>
          <a:effectLst>
            <a:outerShdw blurRad="63500" sx="102000" sy="102000" algn="ctr" rotWithShape="0">
              <a:prstClr val="black">
                <a:alpha val="40000"/>
              </a:prstClr>
            </a:outerShdw>
          </a:effectLst>
        </p:spPr>
      </p:pic>
      <p:pic>
        <p:nvPicPr>
          <p:cNvPr id="827437" name="Picture 45" descr="virtuous cycle two arrows"/>
          <p:cNvPicPr>
            <a:picLocks noChangeAspect="1" noChangeArrowheads="1"/>
          </p:cNvPicPr>
          <p:nvPr/>
        </p:nvPicPr>
        <p:blipFill>
          <a:blip r:embed="rId14" cstate="print"/>
          <a:srcRect/>
          <a:stretch>
            <a:fillRect/>
          </a:stretch>
        </p:blipFill>
        <p:spPr bwMode="auto">
          <a:xfrm>
            <a:off x="9144000" y="7120890"/>
            <a:ext cx="868680" cy="868680"/>
          </a:xfrm>
          <a:prstGeom prst="rect">
            <a:avLst/>
          </a:prstGeom>
          <a:noFill/>
          <a:effectLst>
            <a:outerShdw blurRad="63500" sx="102000" sy="102000" algn="ctr" rotWithShape="0">
              <a:prstClr val="black">
                <a:alpha val="40000"/>
              </a:prstClr>
            </a:outerShdw>
          </a:effectLst>
        </p:spPr>
      </p:pic>
      <p:pic>
        <p:nvPicPr>
          <p:cNvPr id="827438" name="Picture 46" descr="MSN icon entertainment"/>
          <p:cNvPicPr>
            <a:picLocks noChangeAspect="1" noChangeArrowheads="1"/>
          </p:cNvPicPr>
          <p:nvPr/>
        </p:nvPicPr>
        <p:blipFill>
          <a:blip r:embed="rId15" cstate="print"/>
          <a:srcRect/>
          <a:stretch>
            <a:fillRect/>
          </a:stretch>
        </p:blipFill>
        <p:spPr bwMode="auto">
          <a:xfrm>
            <a:off x="9144001" y="4160521"/>
            <a:ext cx="720090" cy="1177290"/>
          </a:xfrm>
          <a:prstGeom prst="rect">
            <a:avLst/>
          </a:prstGeom>
          <a:noFill/>
          <a:effectLst>
            <a:outerShdw blurRad="63500" sx="102000" sy="102000" algn="ctr" rotWithShape="0">
              <a:prstClr val="black">
                <a:alpha val="40000"/>
              </a:prstClr>
            </a:outerShdw>
          </a:effectLst>
        </p:spPr>
      </p:pic>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7396"/>
                                        </p:tgtEl>
                                        <p:attrNameLst>
                                          <p:attrName>style.visibility</p:attrName>
                                        </p:attrNameLst>
                                      </p:cBhvr>
                                      <p:to>
                                        <p:strVal val="visible"/>
                                      </p:to>
                                    </p:set>
                                    <p:animEffect transition="in" filter="fade">
                                      <p:cBhvr>
                                        <p:cTn id="7" dur="500"/>
                                        <p:tgtEl>
                                          <p:spTgt spid="8273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7401"/>
                                        </p:tgtEl>
                                        <p:attrNameLst>
                                          <p:attrName>style.visibility</p:attrName>
                                        </p:attrNameLst>
                                      </p:cBhvr>
                                      <p:to>
                                        <p:strVal val="visible"/>
                                      </p:to>
                                    </p:set>
                                    <p:animEffect transition="in" filter="fade">
                                      <p:cBhvr>
                                        <p:cTn id="10" dur="500"/>
                                        <p:tgtEl>
                                          <p:spTgt spid="8274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7404"/>
                                        </p:tgtEl>
                                        <p:attrNameLst>
                                          <p:attrName>style.visibility</p:attrName>
                                        </p:attrNameLst>
                                      </p:cBhvr>
                                      <p:to>
                                        <p:strVal val="visible"/>
                                      </p:to>
                                    </p:set>
                                    <p:animEffect transition="in" filter="fade">
                                      <p:cBhvr>
                                        <p:cTn id="13" dur="500"/>
                                        <p:tgtEl>
                                          <p:spTgt spid="82740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7403"/>
                                        </p:tgtEl>
                                        <p:attrNameLst>
                                          <p:attrName>style.visibility</p:attrName>
                                        </p:attrNameLst>
                                      </p:cBhvr>
                                      <p:to>
                                        <p:strVal val="visible"/>
                                      </p:to>
                                    </p:set>
                                    <p:animEffect transition="in" filter="fade">
                                      <p:cBhvr>
                                        <p:cTn id="18" dur="500"/>
                                        <p:tgtEl>
                                          <p:spTgt spid="8274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7402"/>
                                        </p:tgtEl>
                                        <p:attrNameLst>
                                          <p:attrName>style.visibility</p:attrName>
                                        </p:attrNameLst>
                                      </p:cBhvr>
                                      <p:to>
                                        <p:strVal val="visible"/>
                                      </p:to>
                                    </p:set>
                                    <p:animEffect transition="in" filter="fade">
                                      <p:cBhvr>
                                        <p:cTn id="21" dur="500"/>
                                        <p:tgtEl>
                                          <p:spTgt spid="82740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27397"/>
                                        </p:tgtEl>
                                        <p:attrNameLst>
                                          <p:attrName>style.visibility</p:attrName>
                                        </p:attrNameLst>
                                      </p:cBhvr>
                                      <p:to>
                                        <p:strVal val="visible"/>
                                      </p:to>
                                    </p:set>
                                    <p:animEffect transition="in" filter="fade">
                                      <p:cBhvr>
                                        <p:cTn id="24" dur="500"/>
                                        <p:tgtEl>
                                          <p:spTgt spid="82739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27408"/>
                                        </p:tgtEl>
                                        <p:attrNameLst>
                                          <p:attrName>style.visibility</p:attrName>
                                        </p:attrNameLst>
                                      </p:cBhvr>
                                      <p:to>
                                        <p:strVal val="visible"/>
                                      </p:to>
                                    </p:set>
                                    <p:animEffect transition="in" filter="fade">
                                      <p:cBhvr>
                                        <p:cTn id="29" dur="500"/>
                                        <p:tgtEl>
                                          <p:spTgt spid="82740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7400"/>
                                        </p:tgtEl>
                                        <p:attrNameLst>
                                          <p:attrName>style.visibility</p:attrName>
                                        </p:attrNameLst>
                                      </p:cBhvr>
                                      <p:to>
                                        <p:strVal val="visible"/>
                                      </p:to>
                                    </p:set>
                                    <p:animEffect transition="in" filter="fade">
                                      <p:cBhvr>
                                        <p:cTn id="32" dur="500"/>
                                        <p:tgtEl>
                                          <p:spTgt spid="82740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7405"/>
                                        </p:tgtEl>
                                        <p:attrNameLst>
                                          <p:attrName>style.visibility</p:attrName>
                                        </p:attrNameLst>
                                      </p:cBhvr>
                                      <p:to>
                                        <p:strVal val="visible"/>
                                      </p:to>
                                    </p:set>
                                    <p:animEffect transition="in" filter="fade">
                                      <p:cBhvr>
                                        <p:cTn id="35" dur="500"/>
                                        <p:tgtEl>
                                          <p:spTgt spid="82740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27398"/>
                                        </p:tgtEl>
                                        <p:attrNameLst>
                                          <p:attrName>style.visibility</p:attrName>
                                        </p:attrNameLst>
                                      </p:cBhvr>
                                      <p:to>
                                        <p:strVal val="visible"/>
                                      </p:to>
                                    </p:set>
                                    <p:animEffect transition="in" filter="fade">
                                      <p:cBhvr>
                                        <p:cTn id="40" dur="500"/>
                                        <p:tgtEl>
                                          <p:spTgt spid="8273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27399"/>
                                        </p:tgtEl>
                                        <p:attrNameLst>
                                          <p:attrName>style.visibility</p:attrName>
                                        </p:attrNameLst>
                                      </p:cBhvr>
                                      <p:to>
                                        <p:strVal val="visible"/>
                                      </p:to>
                                    </p:set>
                                    <p:animEffect transition="in" filter="fade">
                                      <p:cBhvr>
                                        <p:cTn id="43" dur="500"/>
                                        <p:tgtEl>
                                          <p:spTgt spid="82739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27406"/>
                                        </p:tgtEl>
                                        <p:attrNameLst>
                                          <p:attrName>style.visibility</p:attrName>
                                        </p:attrNameLst>
                                      </p:cBhvr>
                                      <p:to>
                                        <p:strVal val="visible"/>
                                      </p:to>
                                    </p:set>
                                    <p:animEffect transition="in" filter="fade">
                                      <p:cBhvr>
                                        <p:cTn id="48" dur="500"/>
                                        <p:tgtEl>
                                          <p:spTgt spid="8274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27407"/>
                                        </p:tgtEl>
                                        <p:attrNameLst>
                                          <p:attrName>style.visibility</p:attrName>
                                        </p:attrNameLst>
                                      </p:cBhvr>
                                      <p:to>
                                        <p:strVal val="visible"/>
                                      </p:to>
                                    </p:set>
                                    <p:animEffect transition="in" filter="fade">
                                      <p:cBhvr>
                                        <p:cTn id="53" dur="500"/>
                                        <p:tgtEl>
                                          <p:spTgt spid="827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6" grpId="0" animBg="1"/>
      <p:bldP spid="827397" grpId="0" animBg="1"/>
      <p:bldP spid="827398" grpId="0" animBg="1"/>
      <p:bldP spid="827399" grpId="0" animBg="1"/>
      <p:bldP spid="827400" grpId="0" animBg="1"/>
      <p:bldP spid="827401" grpId="0" animBg="1"/>
      <p:bldP spid="827402" grpId="0" animBg="1"/>
      <p:bldP spid="827403" grpId="0" animBg="1"/>
      <p:bldP spid="827404" grpId="0" animBg="1"/>
      <p:bldP spid="827405" grpId="0" animBg="1"/>
      <p:bldP spid="827406" grpId="0"/>
      <p:bldP spid="827407" grpId="0"/>
      <p:bldP spid="82740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8428" name="Rectangle 12"/>
          <p:cNvSpPr>
            <a:spLocks noGrp="1" noChangeArrowheads="1"/>
          </p:cNvSpPr>
          <p:nvPr>
            <p:ph type="title"/>
          </p:nvPr>
        </p:nvSpPr>
        <p:spPr>
          <a:xfrm>
            <a:off x="459106" y="274321"/>
            <a:ext cx="10056494" cy="1429314"/>
          </a:xfrm>
        </p:spPr>
        <p:txBody>
          <a:bodyPr/>
          <a:lstStyle/>
          <a:p>
            <a:r>
              <a:rPr lang="en-US" dirty="0" smtClean="0"/>
              <a:t>Portable Device Connectivity</a:t>
            </a:r>
            <a:br>
              <a:rPr lang="en-US" dirty="0" smtClean="0"/>
            </a:br>
            <a:r>
              <a:rPr sz="4300" smtClean="0">
                <a:solidFill>
                  <a:schemeClr val="accent1"/>
                </a:solidFill>
              </a:rPr>
              <a:t>In Windows Vista</a:t>
            </a:r>
            <a:endParaRPr lang="en-US" dirty="0">
              <a:solidFill>
                <a:schemeClr val="accent1"/>
              </a:solidFill>
            </a:endParaRPr>
          </a:p>
        </p:txBody>
      </p:sp>
      <p:sp>
        <p:nvSpPr>
          <p:cNvPr id="828419" name="Text Box 3"/>
          <p:cNvSpPr txBox="1">
            <a:spLocks noChangeArrowheads="1"/>
          </p:cNvSpPr>
          <p:nvPr/>
        </p:nvSpPr>
        <p:spPr bwMode="auto">
          <a:xfrm>
            <a:off x="4514850" y="2171700"/>
            <a:ext cx="1920240" cy="5760720"/>
          </a:xfrm>
          <a:prstGeom prst="rect">
            <a:avLst/>
          </a:prstGeom>
          <a:ln>
            <a:headEnd type="none" w="med" len="med"/>
            <a:tailEnd type="none" w="med" len="med"/>
          </a:ln>
          <a:effectLst>
            <a:glow rad="70000">
              <a:schemeClr val="accent4">
                <a:tint val="30000"/>
                <a:shade val="95000"/>
                <a:satMod val="300000"/>
                <a:alpha val="50000"/>
              </a:schemeClr>
            </a:glow>
            <a:outerShdw blurRad="647700" sx="102000" sy="102000" algn="ctr" rotWithShape="0">
              <a:prstClr val="black">
                <a:alpha val="98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altLang="ja-JP" dirty="0">
                <a:solidFill>
                  <a:srgbClr val="FFFFFF"/>
                </a:solidFill>
                <a:effectLst>
                  <a:outerShdw blurRad="38100" dist="38100" dir="2700000" algn="tl">
                    <a:srgbClr val="000000">
                      <a:alpha val="43137"/>
                    </a:srgbClr>
                  </a:outerShdw>
                </a:effectLst>
                <a:latin typeface="+mj-lt"/>
                <a:cs typeface="+mn-cs"/>
              </a:rPr>
              <a:t>Windows Portable </a:t>
            </a:r>
          </a:p>
          <a:p>
            <a:pPr algn="ctr" defTabSz="1096876"/>
            <a:r>
              <a:rPr lang="en-US" altLang="ja-JP" dirty="0">
                <a:solidFill>
                  <a:srgbClr val="FFFFFF"/>
                </a:solidFill>
                <a:effectLst>
                  <a:outerShdw blurRad="38100" dist="38100" dir="2700000" algn="tl">
                    <a:srgbClr val="000000">
                      <a:alpha val="43137"/>
                    </a:srgbClr>
                  </a:outerShdw>
                </a:effectLst>
                <a:latin typeface="+mj-lt"/>
                <a:cs typeface="+mn-cs"/>
              </a:rPr>
              <a:t>Devices</a:t>
            </a:r>
          </a:p>
          <a:p>
            <a:pPr algn="ctr" defTabSz="1096876"/>
            <a:r>
              <a:rPr lang="en-US" altLang="ja-JP" dirty="0">
                <a:solidFill>
                  <a:srgbClr val="FFFFFF"/>
                </a:solidFill>
                <a:effectLst>
                  <a:outerShdw blurRad="38100" dist="38100" dir="2700000" algn="tl">
                    <a:srgbClr val="000000">
                      <a:alpha val="43137"/>
                    </a:srgbClr>
                  </a:outerShdw>
                </a:effectLst>
                <a:latin typeface="+mj-lt"/>
                <a:cs typeface="+mn-cs"/>
              </a:rPr>
              <a:t>Architecture</a:t>
            </a:r>
          </a:p>
        </p:txBody>
      </p:sp>
      <p:sp>
        <p:nvSpPr>
          <p:cNvPr id="828420" name="Line 4"/>
          <p:cNvSpPr>
            <a:spLocks noChangeShapeType="1"/>
          </p:cNvSpPr>
          <p:nvPr/>
        </p:nvSpPr>
        <p:spPr bwMode="auto">
          <a:xfrm>
            <a:off x="6858000" y="420624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cs typeface="+mn-cs"/>
            </a:endParaRPr>
          </a:p>
        </p:txBody>
      </p:sp>
      <p:sp>
        <p:nvSpPr>
          <p:cNvPr id="828421" name="Line 5"/>
          <p:cNvSpPr>
            <a:spLocks noChangeShapeType="1"/>
          </p:cNvSpPr>
          <p:nvPr/>
        </p:nvSpPr>
        <p:spPr bwMode="auto">
          <a:xfrm>
            <a:off x="6858000" y="274320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cs typeface="+mn-cs"/>
            </a:endParaRPr>
          </a:p>
        </p:txBody>
      </p:sp>
      <p:sp>
        <p:nvSpPr>
          <p:cNvPr id="828422" name="Line 6"/>
          <p:cNvSpPr>
            <a:spLocks noChangeShapeType="1"/>
          </p:cNvSpPr>
          <p:nvPr/>
        </p:nvSpPr>
        <p:spPr bwMode="auto">
          <a:xfrm>
            <a:off x="6858000" y="566928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cs typeface="+mn-cs"/>
            </a:endParaRPr>
          </a:p>
        </p:txBody>
      </p:sp>
      <p:sp>
        <p:nvSpPr>
          <p:cNvPr id="828423" name="Line 7"/>
          <p:cNvSpPr>
            <a:spLocks noChangeShapeType="1"/>
          </p:cNvSpPr>
          <p:nvPr/>
        </p:nvSpPr>
        <p:spPr bwMode="auto">
          <a:xfrm>
            <a:off x="2834640" y="420624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cs typeface="+mn-cs"/>
            </a:endParaRPr>
          </a:p>
        </p:txBody>
      </p:sp>
      <p:sp>
        <p:nvSpPr>
          <p:cNvPr id="828424" name="Line 8"/>
          <p:cNvSpPr>
            <a:spLocks noChangeShapeType="1"/>
          </p:cNvSpPr>
          <p:nvPr/>
        </p:nvSpPr>
        <p:spPr bwMode="auto">
          <a:xfrm>
            <a:off x="2834640" y="274320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cs typeface="+mn-cs"/>
            </a:endParaRPr>
          </a:p>
        </p:txBody>
      </p:sp>
      <p:sp>
        <p:nvSpPr>
          <p:cNvPr id="828425" name="Line 9"/>
          <p:cNvSpPr>
            <a:spLocks noChangeShapeType="1"/>
          </p:cNvSpPr>
          <p:nvPr/>
        </p:nvSpPr>
        <p:spPr bwMode="auto">
          <a:xfrm>
            <a:off x="2834640" y="566928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cs typeface="+mn-cs"/>
            </a:endParaRPr>
          </a:p>
        </p:txBody>
      </p:sp>
      <p:sp>
        <p:nvSpPr>
          <p:cNvPr id="828426" name="Line 10"/>
          <p:cNvSpPr>
            <a:spLocks noChangeShapeType="1"/>
          </p:cNvSpPr>
          <p:nvPr/>
        </p:nvSpPr>
        <p:spPr bwMode="auto">
          <a:xfrm>
            <a:off x="6858000" y="713232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cs typeface="+mn-cs"/>
            </a:endParaRPr>
          </a:p>
        </p:txBody>
      </p:sp>
      <p:sp>
        <p:nvSpPr>
          <p:cNvPr id="828427" name="Line 11"/>
          <p:cNvSpPr>
            <a:spLocks noChangeShapeType="1"/>
          </p:cNvSpPr>
          <p:nvPr/>
        </p:nvSpPr>
        <p:spPr bwMode="auto">
          <a:xfrm>
            <a:off x="2834640" y="7132320"/>
            <a:ext cx="1280160" cy="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lIns="109728" tIns="54864" rIns="109728" bIns="54864"/>
          <a:lstStyle/>
          <a:p>
            <a:endParaRPr lang="en-US">
              <a:solidFill>
                <a:schemeClr val="bg2"/>
              </a:solidFill>
              <a:latin typeface="+mn-lt"/>
              <a:cs typeface="+mn-cs"/>
            </a:endParaRPr>
          </a:p>
        </p:txBody>
      </p:sp>
      <p:sp>
        <p:nvSpPr>
          <p:cNvPr id="43" name="Rectangle 17"/>
          <p:cNvSpPr>
            <a:spLocks noChangeArrowheads="1"/>
          </p:cNvSpPr>
          <p:nvPr/>
        </p:nvSpPr>
        <p:spPr bwMode="auto">
          <a:xfrm>
            <a:off x="274320" y="520065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44" name="Rectangle 18"/>
          <p:cNvSpPr>
            <a:spLocks noChangeArrowheads="1"/>
          </p:cNvSpPr>
          <p:nvPr/>
        </p:nvSpPr>
        <p:spPr bwMode="auto">
          <a:xfrm>
            <a:off x="274320" y="373761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45" name="Rectangle 20"/>
          <p:cNvSpPr>
            <a:spLocks noChangeArrowheads="1"/>
          </p:cNvSpPr>
          <p:nvPr/>
        </p:nvSpPr>
        <p:spPr bwMode="auto">
          <a:xfrm>
            <a:off x="274320" y="227457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46" name="Rectangle 23"/>
          <p:cNvSpPr>
            <a:spLocks noChangeArrowheads="1"/>
          </p:cNvSpPr>
          <p:nvPr/>
        </p:nvSpPr>
        <p:spPr bwMode="auto">
          <a:xfrm>
            <a:off x="274320" y="666369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47" name="Rectangle 34"/>
          <p:cNvSpPr>
            <a:spLocks noChangeArrowheads="1"/>
          </p:cNvSpPr>
          <p:nvPr/>
        </p:nvSpPr>
        <p:spPr bwMode="auto">
          <a:xfrm>
            <a:off x="8393430" y="373761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48" name="Rectangle 36"/>
          <p:cNvSpPr>
            <a:spLocks noChangeArrowheads="1"/>
          </p:cNvSpPr>
          <p:nvPr/>
        </p:nvSpPr>
        <p:spPr bwMode="auto">
          <a:xfrm>
            <a:off x="8393430" y="520065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49" name="Rectangle 38"/>
          <p:cNvSpPr>
            <a:spLocks noChangeArrowheads="1"/>
          </p:cNvSpPr>
          <p:nvPr/>
        </p:nvSpPr>
        <p:spPr bwMode="auto">
          <a:xfrm>
            <a:off x="8393430" y="227457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50" name="Rectangle 40"/>
          <p:cNvSpPr>
            <a:spLocks noChangeArrowheads="1"/>
          </p:cNvSpPr>
          <p:nvPr/>
        </p:nvSpPr>
        <p:spPr bwMode="auto">
          <a:xfrm>
            <a:off x="8393430" y="6663690"/>
            <a:ext cx="2286000" cy="1280160"/>
          </a:xfrm>
          <a:prstGeom prst="rect">
            <a:avLst/>
          </a:prstGeom>
          <a:solidFill>
            <a:srgbClr val="000000">
              <a:alpha val="50196"/>
            </a:srgbClr>
          </a:solidFill>
          <a:ln w="9525">
            <a:solidFill>
              <a:schemeClr val="accent2"/>
            </a:solidFill>
            <a:miter lim="800000"/>
            <a:headEnd/>
            <a:tailEnd/>
          </a:ln>
          <a:effectLst>
            <a:outerShdw blurRad="660400" sx="102000" sy="102000" algn="ctr" rotWithShape="0">
              <a:prstClr val="black">
                <a:alpha val="60000"/>
              </a:prstClr>
            </a:outerShdw>
          </a:effectLst>
        </p:spPr>
        <p:txBody>
          <a:bodyPr wrap="none" lIns="109728" tIns="54864" rIns="109728" bIns="54864" anchor="ctr"/>
          <a:lstStyle/>
          <a:p>
            <a:endParaRPr lang="en-US">
              <a:solidFill>
                <a:schemeClr val="bg2"/>
              </a:solidFill>
              <a:latin typeface="+mn-lt"/>
            </a:endParaRPr>
          </a:p>
        </p:txBody>
      </p:sp>
      <p:sp>
        <p:nvSpPr>
          <p:cNvPr id="51" name="Text Box 19"/>
          <p:cNvSpPr txBox="1">
            <a:spLocks noChangeArrowheads="1"/>
          </p:cNvSpPr>
          <p:nvPr/>
        </p:nvSpPr>
        <p:spPr bwMode="auto">
          <a:xfrm rot="-5400000">
            <a:off x="1138418" y="2832736"/>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Media Players</a:t>
            </a:r>
          </a:p>
        </p:txBody>
      </p:sp>
      <p:sp>
        <p:nvSpPr>
          <p:cNvPr id="52" name="Text Box 21"/>
          <p:cNvSpPr txBox="1">
            <a:spLocks noChangeArrowheads="1"/>
          </p:cNvSpPr>
          <p:nvPr/>
        </p:nvSpPr>
        <p:spPr bwMode="auto">
          <a:xfrm rot="-5400000">
            <a:off x="1138418" y="1365886"/>
            <a:ext cx="553998" cy="228981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Still Cameras        </a:t>
            </a:r>
          </a:p>
        </p:txBody>
      </p:sp>
      <p:sp>
        <p:nvSpPr>
          <p:cNvPr id="53" name="Text Box 22"/>
          <p:cNvSpPr txBox="1">
            <a:spLocks noChangeArrowheads="1"/>
          </p:cNvSpPr>
          <p:nvPr/>
        </p:nvSpPr>
        <p:spPr bwMode="auto">
          <a:xfrm rot="16200000">
            <a:off x="1138418" y="4295776"/>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Cell Phones/PIM</a:t>
            </a:r>
          </a:p>
        </p:txBody>
      </p:sp>
      <p:sp>
        <p:nvSpPr>
          <p:cNvPr id="54" name="Text Box 24"/>
          <p:cNvSpPr txBox="1">
            <a:spLocks noChangeArrowheads="1"/>
          </p:cNvSpPr>
          <p:nvPr/>
        </p:nvSpPr>
        <p:spPr bwMode="auto">
          <a:xfrm rot="-5400000">
            <a:off x="1138418" y="5758816"/>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Multi-function</a:t>
            </a:r>
          </a:p>
        </p:txBody>
      </p:sp>
      <p:pic>
        <p:nvPicPr>
          <p:cNvPr id="55" name="Picture 25"/>
          <p:cNvPicPr>
            <a:picLocks noChangeAspect="1" noChangeArrowheads="1"/>
          </p:cNvPicPr>
          <p:nvPr/>
        </p:nvPicPr>
        <p:blipFill>
          <a:blip r:embed="rId4"/>
          <a:srcRect/>
          <a:stretch>
            <a:fillRect/>
          </a:stretch>
        </p:blipFill>
        <p:spPr bwMode="auto">
          <a:xfrm>
            <a:off x="1114426" y="4234816"/>
            <a:ext cx="678180" cy="76581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6" name="Picture 26"/>
          <p:cNvPicPr>
            <a:picLocks noChangeAspect="1" noChangeArrowheads="1"/>
          </p:cNvPicPr>
          <p:nvPr/>
        </p:nvPicPr>
        <p:blipFill>
          <a:blip r:embed="rId5"/>
          <a:srcRect/>
          <a:stretch>
            <a:fillRect/>
          </a:stretch>
        </p:blipFill>
        <p:spPr bwMode="auto">
          <a:xfrm>
            <a:off x="1645920" y="5795010"/>
            <a:ext cx="340996" cy="640080"/>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57" name="Group 27"/>
          <p:cNvGrpSpPr>
            <a:grpSpLocks/>
          </p:cNvGrpSpPr>
          <p:nvPr/>
        </p:nvGrpSpPr>
        <p:grpSpPr bwMode="auto">
          <a:xfrm>
            <a:off x="556260" y="7189470"/>
            <a:ext cx="1272540" cy="731520"/>
            <a:chOff x="4752" y="1920"/>
            <a:chExt cx="620" cy="340"/>
          </a:xfrm>
          <a:effectLst>
            <a:outerShdw blurRad="63500" sx="102000" sy="102000" algn="ctr" rotWithShape="0">
              <a:prstClr val="black">
                <a:alpha val="40000"/>
              </a:prstClr>
            </a:outerShdw>
          </a:effectLst>
        </p:grpSpPr>
        <p:pic>
          <p:nvPicPr>
            <p:cNvPr id="58" name="Picture 28"/>
            <p:cNvPicPr>
              <a:picLocks noChangeAspect="1" noChangeArrowheads="1"/>
            </p:cNvPicPr>
            <p:nvPr/>
          </p:nvPicPr>
          <p:blipFill>
            <a:blip r:embed="rId6"/>
            <a:srcRect/>
            <a:stretch>
              <a:fillRect/>
            </a:stretch>
          </p:blipFill>
          <p:spPr bwMode="auto">
            <a:xfrm rot="26537922">
              <a:off x="4749" y="1923"/>
              <a:ext cx="340" cy="334"/>
            </a:xfrm>
            <a:prstGeom prst="rect">
              <a:avLst/>
            </a:prstGeom>
            <a:noFill/>
            <a:ln w="9525">
              <a:noFill/>
              <a:miter lim="800000"/>
              <a:headEnd/>
              <a:tailEnd/>
            </a:ln>
            <a:effectLst/>
          </p:spPr>
        </p:pic>
        <p:grpSp>
          <p:nvGrpSpPr>
            <p:cNvPr id="59" name="Group 29"/>
            <p:cNvGrpSpPr>
              <a:grpSpLocks/>
            </p:cNvGrpSpPr>
            <p:nvPr/>
          </p:nvGrpSpPr>
          <p:grpSpPr bwMode="auto">
            <a:xfrm rot="-1141536">
              <a:off x="4992" y="1968"/>
              <a:ext cx="380" cy="230"/>
              <a:chOff x="4176" y="2640"/>
              <a:chExt cx="528" cy="334"/>
            </a:xfrm>
          </p:grpSpPr>
          <p:pic>
            <p:nvPicPr>
              <p:cNvPr id="60" name="Picture 30" descr="Media2go_left"/>
              <p:cNvPicPr>
                <a:picLocks noChangeAspect="1" noChangeArrowheads="1"/>
              </p:cNvPicPr>
              <p:nvPr/>
            </p:nvPicPr>
            <p:blipFill>
              <a:blip r:embed="rId7"/>
              <a:srcRect/>
              <a:stretch>
                <a:fillRect/>
              </a:stretch>
            </p:blipFill>
            <p:spPr bwMode="auto">
              <a:xfrm>
                <a:off x="4176" y="2640"/>
                <a:ext cx="528" cy="334"/>
              </a:xfrm>
              <a:prstGeom prst="rect">
                <a:avLst/>
              </a:prstGeom>
              <a:noFill/>
            </p:spPr>
          </p:pic>
          <p:pic>
            <p:nvPicPr>
              <p:cNvPr id="61" name="Picture 31" descr="media2go_screen"/>
              <p:cNvPicPr>
                <a:picLocks noChangeAspect="1" noChangeArrowheads="1"/>
              </p:cNvPicPr>
              <p:nvPr/>
            </p:nvPicPr>
            <p:blipFill>
              <a:blip r:embed="rId8"/>
              <a:srcRect/>
              <a:stretch>
                <a:fillRect/>
              </a:stretch>
            </p:blipFill>
            <p:spPr bwMode="auto">
              <a:xfrm>
                <a:off x="4242" y="2667"/>
                <a:ext cx="336" cy="263"/>
              </a:xfrm>
              <a:prstGeom prst="rect">
                <a:avLst/>
              </a:prstGeom>
              <a:noFill/>
            </p:spPr>
          </p:pic>
        </p:grpSp>
      </p:grpSp>
      <p:pic>
        <p:nvPicPr>
          <p:cNvPr id="62" name="Picture 32" descr="XP icon camera"/>
          <p:cNvPicPr>
            <a:picLocks noChangeAspect="1" noChangeArrowheads="1"/>
          </p:cNvPicPr>
          <p:nvPr/>
        </p:nvPicPr>
        <p:blipFill>
          <a:blip r:embed="rId9" cstate="print"/>
          <a:srcRect/>
          <a:stretch>
            <a:fillRect/>
          </a:stretch>
        </p:blipFill>
        <p:spPr bwMode="auto">
          <a:xfrm>
            <a:off x="1005840" y="2823210"/>
            <a:ext cx="731520" cy="664846"/>
          </a:xfrm>
          <a:prstGeom prst="rect">
            <a:avLst/>
          </a:prstGeom>
          <a:noFill/>
          <a:effectLst>
            <a:outerShdw blurRad="63500" sx="102000" sy="102000" algn="ctr" rotWithShape="0">
              <a:prstClr val="black">
                <a:alpha val="40000"/>
              </a:prstClr>
            </a:outerShdw>
          </a:effectLst>
        </p:spPr>
      </p:pic>
      <p:pic>
        <p:nvPicPr>
          <p:cNvPr id="63" name="Picture 33"/>
          <p:cNvPicPr>
            <a:picLocks noChangeAspect="1" noChangeArrowheads="1"/>
          </p:cNvPicPr>
          <p:nvPr/>
        </p:nvPicPr>
        <p:blipFill>
          <a:blip r:embed="rId10"/>
          <a:srcRect/>
          <a:stretch>
            <a:fillRect/>
          </a:stretch>
        </p:blipFill>
        <p:spPr bwMode="auto">
          <a:xfrm>
            <a:off x="822961" y="5715000"/>
            <a:ext cx="278130" cy="73152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4" name="Text Box 35"/>
          <p:cNvSpPr txBox="1">
            <a:spLocks noChangeArrowheads="1"/>
          </p:cNvSpPr>
          <p:nvPr/>
        </p:nvSpPr>
        <p:spPr bwMode="auto">
          <a:xfrm rot="-5400000">
            <a:off x="9241155" y="2817494"/>
            <a:ext cx="582930"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Media Applications</a:t>
            </a:r>
          </a:p>
        </p:txBody>
      </p:sp>
      <p:sp>
        <p:nvSpPr>
          <p:cNvPr id="65" name="Text Box 37"/>
          <p:cNvSpPr txBox="1">
            <a:spLocks noChangeArrowheads="1"/>
          </p:cNvSpPr>
          <p:nvPr/>
        </p:nvSpPr>
        <p:spPr bwMode="auto">
          <a:xfrm rot="16200000">
            <a:off x="9255622" y="4295776"/>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PIM Data</a:t>
            </a:r>
          </a:p>
        </p:txBody>
      </p:sp>
      <p:sp>
        <p:nvSpPr>
          <p:cNvPr id="66" name="Text Box 39"/>
          <p:cNvSpPr txBox="1">
            <a:spLocks noChangeArrowheads="1"/>
          </p:cNvSpPr>
          <p:nvPr/>
        </p:nvSpPr>
        <p:spPr bwMode="auto">
          <a:xfrm rot="16200000">
            <a:off x="9255622" y="1367791"/>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Digital Memories</a:t>
            </a:r>
          </a:p>
        </p:txBody>
      </p:sp>
      <p:sp>
        <p:nvSpPr>
          <p:cNvPr id="67" name="Text Box 41"/>
          <p:cNvSpPr txBox="1">
            <a:spLocks noChangeArrowheads="1"/>
          </p:cNvSpPr>
          <p:nvPr/>
        </p:nvSpPr>
        <p:spPr bwMode="auto">
          <a:xfrm rot="16200000">
            <a:off x="9255622" y="5756911"/>
            <a:ext cx="553998" cy="2286000"/>
          </a:xfrm>
          <a:prstGeom prst="rect">
            <a:avLst/>
          </a:prstGeom>
          <a:ln>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r>
              <a:rPr lang="en-US" sz="1900" dirty="0">
                <a:effectLst>
                  <a:outerShdw blurRad="38100" dist="38100" dir="2700000" algn="tl">
                    <a:srgbClr val="000000">
                      <a:alpha val="43137"/>
                    </a:srgbClr>
                  </a:outerShdw>
                </a:effectLst>
                <a:latin typeface="Segoe" pitchFamily="34" charset="0"/>
              </a:rPr>
              <a:t>File Sync</a:t>
            </a:r>
          </a:p>
        </p:txBody>
      </p:sp>
      <p:pic>
        <p:nvPicPr>
          <p:cNvPr id="68" name="Picture 42" descr="photos icon"/>
          <p:cNvPicPr>
            <a:picLocks noChangeAspect="1" noChangeArrowheads="1"/>
          </p:cNvPicPr>
          <p:nvPr/>
        </p:nvPicPr>
        <p:blipFill>
          <a:blip r:embed="rId11"/>
          <a:srcRect/>
          <a:stretch>
            <a:fillRect/>
          </a:stretch>
        </p:blipFill>
        <p:spPr bwMode="auto">
          <a:xfrm>
            <a:off x="9235440" y="2823210"/>
            <a:ext cx="822960" cy="729616"/>
          </a:xfrm>
          <a:prstGeom prst="rect">
            <a:avLst/>
          </a:prstGeom>
          <a:noFill/>
          <a:effectLst>
            <a:outerShdw blurRad="63500" sx="102000" sy="102000" algn="ctr" rotWithShape="0">
              <a:prstClr val="black">
                <a:alpha val="40000"/>
              </a:prstClr>
            </a:outerShdw>
          </a:effectLst>
        </p:spPr>
      </p:pic>
      <p:pic>
        <p:nvPicPr>
          <p:cNvPr id="69" name="Picture 43" descr="MSN icon calendar"/>
          <p:cNvPicPr>
            <a:picLocks noChangeAspect="1" noChangeArrowheads="1"/>
          </p:cNvPicPr>
          <p:nvPr/>
        </p:nvPicPr>
        <p:blipFill>
          <a:blip r:embed="rId12" cstate="print"/>
          <a:srcRect/>
          <a:stretch>
            <a:fillRect/>
          </a:stretch>
        </p:blipFill>
        <p:spPr bwMode="auto">
          <a:xfrm>
            <a:off x="9704070" y="5749290"/>
            <a:ext cx="615316" cy="1005840"/>
          </a:xfrm>
          <a:prstGeom prst="rect">
            <a:avLst/>
          </a:prstGeom>
          <a:noFill/>
          <a:effectLst>
            <a:outerShdw blurRad="63500" sx="102000" sy="102000" algn="ctr" rotWithShape="0">
              <a:prstClr val="black">
                <a:alpha val="40000"/>
              </a:prstClr>
            </a:outerShdw>
          </a:effectLst>
        </p:spPr>
      </p:pic>
      <p:pic>
        <p:nvPicPr>
          <p:cNvPr id="70" name="Picture 44" descr="XP icon user accounts"/>
          <p:cNvPicPr>
            <a:picLocks noChangeAspect="1" noChangeArrowheads="1"/>
          </p:cNvPicPr>
          <p:nvPr/>
        </p:nvPicPr>
        <p:blipFill>
          <a:blip r:embed="rId13" cstate="print"/>
          <a:srcRect/>
          <a:stretch>
            <a:fillRect/>
          </a:stretch>
        </p:blipFill>
        <p:spPr bwMode="auto">
          <a:xfrm>
            <a:off x="8778240" y="5840730"/>
            <a:ext cx="640080" cy="523876"/>
          </a:xfrm>
          <a:prstGeom prst="rect">
            <a:avLst/>
          </a:prstGeom>
          <a:noFill/>
          <a:effectLst>
            <a:outerShdw blurRad="63500" sx="102000" sy="102000" algn="ctr" rotWithShape="0">
              <a:prstClr val="black">
                <a:alpha val="40000"/>
              </a:prstClr>
            </a:outerShdw>
          </a:effectLst>
        </p:spPr>
      </p:pic>
      <p:pic>
        <p:nvPicPr>
          <p:cNvPr id="71" name="Picture 45" descr="virtuous cycle two arrows"/>
          <p:cNvPicPr>
            <a:picLocks noChangeAspect="1" noChangeArrowheads="1"/>
          </p:cNvPicPr>
          <p:nvPr/>
        </p:nvPicPr>
        <p:blipFill>
          <a:blip r:embed="rId14" cstate="print"/>
          <a:srcRect/>
          <a:stretch>
            <a:fillRect/>
          </a:stretch>
        </p:blipFill>
        <p:spPr bwMode="auto">
          <a:xfrm>
            <a:off x="9144000" y="7120890"/>
            <a:ext cx="868680" cy="868680"/>
          </a:xfrm>
          <a:prstGeom prst="rect">
            <a:avLst/>
          </a:prstGeom>
          <a:noFill/>
          <a:effectLst>
            <a:outerShdw blurRad="63500" sx="102000" sy="102000" algn="ctr" rotWithShape="0">
              <a:prstClr val="black">
                <a:alpha val="40000"/>
              </a:prstClr>
            </a:outerShdw>
          </a:effectLst>
        </p:spPr>
      </p:pic>
      <p:pic>
        <p:nvPicPr>
          <p:cNvPr id="72" name="Picture 46" descr="MSN icon entertainment"/>
          <p:cNvPicPr>
            <a:picLocks noChangeAspect="1" noChangeArrowheads="1"/>
          </p:cNvPicPr>
          <p:nvPr/>
        </p:nvPicPr>
        <p:blipFill>
          <a:blip r:embed="rId15" cstate="print"/>
          <a:srcRect/>
          <a:stretch>
            <a:fillRect/>
          </a:stretch>
        </p:blipFill>
        <p:spPr bwMode="auto">
          <a:xfrm>
            <a:off x="9144001" y="4160521"/>
            <a:ext cx="720090" cy="1177290"/>
          </a:xfrm>
          <a:prstGeom prst="rect">
            <a:avLst/>
          </a:prstGeom>
          <a:noFill/>
          <a:effectLst>
            <a:outerShdw blurRad="63500" sx="102000" sy="102000" algn="ctr" rotWithShape="0">
              <a:prstClr val="black">
                <a:alpha val="40000"/>
              </a:prstClr>
            </a:outerShdw>
          </a:effectLst>
        </p:spPr>
      </p:pic>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8419"/>
                                        </p:tgtEl>
                                        <p:attrNameLst>
                                          <p:attrName>style.visibility</p:attrName>
                                        </p:attrNameLst>
                                      </p:cBhvr>
                                      <p:to>
                                        <p:strVal val="visible"/>
                                      </p:to>
                                    </p:set>
                                    <p:animEffect transition="in" filter="fade">
                                      <p:cBhvr>
                                        <p:cTn id="7" dur="500"/>
                                        <p:tgtEl>
                                          <p:spTgt spid="8284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8424"/>
                                        </p:tgtEl>
                                        <p:attrNameLst>
                                          <p:attrName>style.visibility</p:attrName>
                                        </p:attrNameLst>
                                      </p:cBhvr>
                                      <p:to>
                                        <p:strVal val="visible"/>
                                      </p:to>
                                    </p:set>
                                    <p:animEffect transition="in" filter="fade">
                                      <p:cBhvr>
                                        <p:cTn id="10" dur="500"/>
                                        <p:tgtEl>
                                          <p:spTgt spid="8284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8423"/>
                                        </p:tgtEl>
                                        <p:attrNameLst>
                                          <p:attrName>style.visibility</p:attrName>
                                        </p:attrNameLst>
                                      </p:cBhvr>
                                      <p:to>
                                        <p:strVal val="visible"/>
                                      </p:to>
                                    </p:set>
                                    <p:animEffect transition="in" filter="fade">
                                      <p:cBhvr>
                                        <p:cTn id="13" dur="500"/>
                                        <p:tgtEl>
                                          <p:spTgt spid="8284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8425"/>
                                        </p:tgtEl>
                                        <p:attrNameLst>
                                          <p:attrName>style.visibility</p:attrName>
                                        </p:attrNameLst>
                                      </p:cBhvr>
                                      <p:to>
                                        <p:strVal val="visible"/>
                                      </p:to>
                                    </p:set>
                                    <p:animEffect transition="in" filter="fade">
                                      <p:cBhvr>
                                        <p:cTn id="16" dur="500"/>
                                        <p:tgtEl>
                                          <p:spTgt spid="8284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8427"/>
                                        </p:tgtEl>
                                        <p:attrNameLst>
                                          <p:attrName>style.visibility</p:attrName>
                                        </p:attrNameLst>
                                      </p:cBhvr>
                                      <p:to>
                                        <p:strVal val="visible"/>
                                      </p:to>
                                    </p:set>
                                    <p:animEffect transition="in" filter="fade">
                                      <p:cBhvr>
                                        <p:cTn id="19" dur="500"/>
                                        <p:tgtEl>
                                          <p:spTgt spid="8284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8426"/>
                                        </p:tgtEl>
                                        <p:attrNameLst>
                                          <p:attrName>style.visibility</p:attrName>
                                        </p:attrNameLst>
                                      </p:cBhvr>
                                      <p:to>
                                        <p:strVal val="visible"/>
                                      </p:to>
                                    </p:set>
                                    <p:animEffect transition="in" filter="fade">
                                      <p:cBhvr>
                                        <p:cTn id="22" dur="500"/>
                                        <p:tgtEl>
                                          <p:spTgt spid="8284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8422"/>
                                        </p:tgtEl>
                                        <p:attrNameLst>
                                          <p:attrName>style.visibility</p:attrName>
                                        </p:attrNameLst>
                                      </p:cBhvr>
                                      <p:to>
                                        <p:strVal val="visible"/>
                                      </p:to>
                                    </p:set>
                                    <p:animEffect transition="in" filter="fade">
                                      <p:cBhvr>
                                        <p:cTn id="25" dur="500"/>
                                        <p:tgtEl>
                                          <p:spTgt spid="8284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8420"/>
                                        </p:tgtEl>
                                        <p:attrNameLst>
                                          <p:attrName>style.visibility</p:attrName>
                                        </p:attrNameLst>
                                      </p:cBhvr>
                                      <p:to>
                                        <p:strVal val="visible"/>
                                      </p:to>
                                    </p:set>
                                    <p:animEffect transition="in" filter="fade">
                                      <p:cBhvr>
                                        <p:cTn id="28" dur="500"/>
                                        <p:tgtEl>
                                          <p:spTgt spid="8284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28421"/>
                                        </p:tgtEl>
                                        <p:attrNameLst>
                                          <p:attrName>style.visibility</p:attrName>
                                        </p:attrNameLst>
                                      </p:cBhvr>
                                      <p:to>
                                        <p:strVal val="visible"/>
                                      </p:to>
                                    </p:set>
                                    <p:animEffect transition="in" filter="fade">
                                      <p:cBhvr>
                                        <p:cTn id="31" dur="500"/>
                                        <p:tgtEl>
                                          <p:spTgt spid="828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animBg="1"/>
      <p:bldP spid="828420" grpId="0" animBg="1"/>
      <p:bldP spid="828421" grpId="0" animBg="1"/>
      <p:bldP spid="828422" grpId="0" animBg="1"/>
      <p:bldP spid="828423" grpId="0" animBg="1"/>
      <p:bldP spid="828424" grpId="0" animBg="1"/>
      <p:bldP spid="828425" grpId="0" animBg="1"/>
      <p:bldP spid="828426" grpId="0" animBg="1"/>
      <p:bldP spid="8284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hape 96257"/>
          <p:cNvSpPr>
            <a:spLocks noGrp="1" noChangeArrowheads="1"/>
          </p:cNvSpPr>
          <p:nvPr>
            <p:ph type="ctrTitle"/>
          </p:nvPr>
        </p:nvSpPr>
        <p:spPr>
          <a:xfrm>
            <a:off x="873127" y="2284414"/>
            <a:ext cx="9231313" cy="914096"/>
          </a:xfrm>
        </p:spPr>
        <p:txBody>
          <a:bodyPr/>
          <a:lstStyle/>
          <a:p>
            <a:r>
              <a:rPr lang="en-US" smtClean="0"/>
              <a:t>Core Architecture</a:t>
            </a:r>
            <a:endParaRPr lang="en-US" dirty="0" smtClean="0"/>
          </a:p>
        </p:txBody>
      </p:sp>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7 3:03:39 PM&quot;&gt;&lt;Slide id=&quot;334&quot; dur=&quot;1.71875&quot; bld=&quot;INVLD&quot;/&gt;&lt;Slide id=&quot;335&quot; dur=&quot;788.9844&quot;/&gt;&lt;Slide id=&quot;358&quot; dur=&quot;48.125&quot;/&gt;&lt;Slide id=&quot;269&quot; dur=&quot;17.0625&quot;/&gt;&lt;Slide id=&quot;296&quot; dur=&quot;2.671875&quot;/&gt;&lt;Slide id=&quot;267&quot; dur=&quot;93.98438&quot;/&gt;&lt;Slide id=&quot;352&quot; dur=&quot;102.8281&quot;/&gt;&lt;Slide id=&quot;332&quot; dur=&quot;199.8906&quot; bld=&quot;|55.5|22.7|43.1|35.5|26|1.5&quot;/&gt;&lt;Slide id=&quot;333&quot; dur=&quot;55.10938&quot; bld=&quot;|2.5&quot;/&gt;&lt;Slide id=&quot;297&quot; dur=&quot;4.390625&quot;/&gt;&lt;Slide id=&quot;271&quot; dur=&quot;183.0625&quot;/&gt;&lt;Slide id=&quot;331&quot; dur=&quot;139.875&quot;/&gt;&lt;Slide id=&quot;354&quot; dur=&quot;95.01563&quot;/&gt;&lt;Slide id=&quot;350&quot; dur=&quot;70.15625&quot;/&gt;&lt;Slide id=&quot;310&quot; dur=&quot;109.6875&quot;/&gt;&lt;Slide id=&quot;374&quot; dur=&quot;32.96875&quot;/&gt;&lt;Slide id=&quot;360&quot; dur=&quot;71.48438&quot;/&gt;&lt;Slide id=&quot;369&quot; dur=&quot;136.4063&quot;/&gt;&lt;Slide id=&quot;356&quot; dur=&quot;83.32813&quot;/&gt;&lt;Slide id=&quot;311&quot; dur=&quot;48.98438&quot;/&gt;&lt;Slide id=&quot;316&quot; dur=&quot;30.09375&quot;/&gt;&lt;Slide id=&quot;370&quot; dur=&quot;36.23438&quot;/&gt;&lt;Slide id=&quot;313&quot; dur=&quot;47.92188&quot;/&gt;&lt;Slide id=&quot;314&quot; dur=&quot;51.82813&quot;/&gt;&lt;Slide id=&quot;298&quot; dur=&quot;1.828125&quot;/&gt;&lt;Slide id=&quot;281&quot; dur=&quot;52.23438&quot;/&gt;&lt;Slide id=&quot;264&quot; dur=&quot;55.3125&quot;/&gt;&lt;Slide id=&quot;278&quot; dur=&quot;59.375&quot;/&gt;&lt;Slide id=&quot;283&quot; dur=&quot;19.96875&quot;/&gt;&lt;Slide id=&quot;304&quot; dur=&quot;2.359375&quot;/&gt;&lt;Slide id=&quot;372&quot; dur=&quot;130.2969&quot;/&gt;&lt;Slide id=&quot;361&quot; dur=&quot;49.14063&quot;/&gt;&lt;Slide id=&quot;373&quot; dur=&quot;97.84375&quot;/&gt;&lt;Slide id=&quot;363&quot; dur=&quot;59.03125&quot;/&gt;&lt;Slide id=&quot;364&quot; dur=&quot;31.625&quot;/&gt;&lt;Slide id=&quot;378&quot; dur=&quot;18.67188&quot;/&gt;&lt;Slide id=&quot;364&quot; dur=&quot;7.1875&quot;/&gt;&lt;Slide id=&quot;378&quot; dur=&quot;18.76563&quot;/&gt;&lt;Slide id=&quot;380&quot; dur=&quot;489.8906&quot;/&gt;&lt;/Timings&gt;&lt;Timings time=&quot;5/15/2007 3:03:19 PM&quot;&gt;&lt;Slide id=&quot;334&quot; dur=&quot;.96875&quot; bld=&quot;INVLD&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55.5|22.7|43.1|35.5|26|1.5"/>
</p:tagLst>
</file>

<file path=ppt/tags/tag3.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11357</TotalTime>
  <Words>1659</Words>
  <Application>Microsoft Office PowerPoint</Application>
  <PresentationFormat>Custom</PresentationFormat>
  <Paragraphs>375</Paragraphs>
  <Slides>36</Slides>
  <Notes>36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Segoe</vt:lpstr>
      <vt:lpstr>Wingdings</vt:lpstr>
      <vt:lpstr>Segoe Semibold</vt:lpstr>
      <vt:lpstr>Calibri</vt:lpstr>
      <vt:lpstr>WinHec 2007 WEB Template</vt:lpstr>
      <vt:lpstr>Visio</vt:lpstr>
      <vt:lpstr>PlaysForSure Portable Devices And Windows Vista</vt:lpstr>
      <vt:lpstr>Key Takeaways</vt:lpstr>
      <vt:lpstr>Agenda</vt:lpstr>
      <vt:lpstr>Product Background</vt:lpstr>
      <vt:lpstr>What Is WPD?</vt:lpstr>
      <vt:lpstr>What Is WPD? Enabled scenarios</vt:lpstr>
      <vt:lpstr>Portable Device Connectivity In Windows XP</vt:lpstr>
      <vt:lpstr>Portable Device Connectivity In Windows Vista</vt:lpstr>
      <vt:lpstr>Core Architecture</vt:lpstr>
      <vt:lpstr>Basic Architecture</vt:lpstr>
      <vt:lpstr>Extensibility</vt:lpstr>
      <vt:lpstr>Platform</vt:lpstr>
      <vt:lpstr>Basic Architecture Diagram</vt:lpstr>
      <vt:lpstr>WPD User Mode Class Drivers</vt:lpstr>
      <vt:lpstr>USB-IF MTP Working Group</vt:lpstr>
      <vt:lpstr>Media Transfer Protocol (MTP) Implementations</vt:lpstr>
      <vt:lpstr>WPD Custom Drivers</vt:lpstr>
      <vt:lpstr>WPD And DRM</vt:lpstr>
      <vt:lpstr>User Experience</vt:lpstr>
      <vt:lpstr>Example User experience</vt:lpstr>
      <vt:lpstr>Example User experience</vt:lpstr>
      <vt:lpstr>Legacy API Compatibility</vt:lpstr>
      <vt:lpstr>WPD API Compatibility</vt:lpstr>
      <vt:lpstr>Conceptual Model</vt:lpstr>
      <vt:lpstr>Device Interactions</vt:lpstr>
      <vt:lpstr>Conceptual Model - Diagram</vt:lpstr>
      <vt:lpstr>Objects</vt:lpstr>
      <vt:lpstr>Object Diagram</vt:lpstr>
      <vt:lpstr>Tools And Logos</vt:lpstr>
      <vt:lpstr>Development Kits</vt:lpstr>
      <vt:lpstr>PlaysForSure/Windows Vista Logo</vt:lpstr>
      <vt:lpstr>PlaysForSure/Vista Logo</vt:lpstr>
      <vt:lpstr>Call To Action</vt:lpstr>
      <vt:lpstr>Additional Resources</vt:lpstr>
      <vt:lpstr>Additional Resources</vt:lpstr>
      <vt:lpstr>Slide 36</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CON-T419 PlaysForSurePortable Devices and Windows Vista</dc:title>
  <dc:subject>WinHEC 2007</dc:subject>
  <dc:creator> Jerry D. Smith</dc:creator>
  <dc:description>
Template: Bryan Lenning, Silver Fox Productions
Formatting: Steve Hein, Silver Fox Productions
Event Date: May 14-17, 2007 
Event Location: Los Angeles, CA</dc:description>
  <cp:lastModifiedBy>Microsoft Employee</cp:lastModifiedBy>
  <cp:revision>726</cp:revision>
  <dcterms:created xsi:type="dcterms:W3CDTF">2006-03-29T22:52:17Z</dcterms:created>
  <dcterms:modified xsi:type="dcterms:W3CDTF">2007-05-29T20:11:16Z</dcterms:modified>
</cp:coreProperties>
</file>