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63" r:id="rId1"/>
  </p:sldMasterIdLst>
  <p:notesMasterIdLst>
    <p:notesMasterId r:id="rId46"/>
  </p:notesMasterIdLst>
  <p:sldIdLst>
    <p:sldId id="256" r:id="rId2"/>
    <p:sldId id="328" r:id="rId3"/>
    <p:sldId id="329" r:id="rId4"/>
    <p:sldId id="295" r:id="rId5"/>
    <p:sldId id="296" r:id="rId6"/>
    <p:sldId id="330" r:id="rId7"/>
    <p:sldId id="331" r:id="rId8"/>
    <p:sldId id="300" r:id="rId9"/>
    <p:sldId id="301" r:id="rId10"/>
    <p:sldId id="313" r:id="rId11"/>
    <p:sldId id="305" r:id="rId12"/>
    <p:sldId id="306" r:id="rId13"/>
    <p:sldId id="362" r:id="rId14"/>
    <p:sldId id="363" r:id="rId15"/>
    <p:sldId id="364" r:id="rId16"/>
    <p:sldId id="365" r:id="rId17"/>
    <p:sldId id="367" r:id="rId18"/>
    <p:sldId id="353" r:id="rId19"/>
    <p:sldId id="354" r:id="rId20"/>
    <p:sldId id="355" r:id="rId21"/>
    <p:sldId id="356" r:id="rId22"/>
    <p:sldId id="357" r:id="rId23"/>
    <p:sldId id="358" r:id="rId24"/>
    <p:sldId id="359" r:id="rId25"/>
    <p:sldId id="360" r:id="rId26"/>
    <p:sldId id="340" r:id="rId27"/>
    <p:sldId id="326" r:id="rId28"/>
    <p:sldId id="368" r:id="rId29"/>
    <p:sldId id="369" r:id="rId30"/>
    <p:sldId id="366"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24" r:id="rId44"/>
    <p:sldId id="327" r:id="rId45"/>
  </p:sldIdLst>
  <p:sldSz cx="9144000" cy="6858000" type="screen4x3"/>
  <p:notesSz cx="6858000" cy="9144000"/>
  <p:embeddedFontLst>
    <p:embeddedFont>
      <p:font typeface="ＭＳ Ｐゴシック" charset="-128"/>
      <p:regular r:id="rId47"/>
    </p:embeddedFont>
    <p:embeddedFont>
      <p:font typeface="Wingdings 2" pitchFamily="18" charset="2"/>
      <p:regular r:id="rId48"/>
    </p:embeddedFont>
    <p:embeddedFont>
      <p:font typeface="Verdana" pitchFamily="34" charset="0"/>
      <p:regular r:id="rId49"/>
      <p:bold r:id="rId50"/>
      <p:italic r:id="rId51"/>
      <p:boldItalic r:id="rId52"/>
    </p:embeddedFont>
    <p:embeddedFont>
      <p:font typeface="Calibri" pitchFamily="34" charset="0"/>
      <p:regular r:id="rId53"/>
      <p:bold r:id="rId54"/>
      <p:italic r:id="rId55"/>
      <p:boldItalic r:id="rId56"/>
    </p:embeddedFont>
  </p:embeddedFontLst>
  <p:custDataLst>
    <p:tags r:id="rId5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585" autoAdjust="0"/>
    <p:restoredTop sz="84284" autoAdjust="0"/>
  </p:normalViewPr>
  <p:slideViewPr>
    <p:cSldViewPr snapToGrid="0">
      <p:cViewPr varScale="1">
        <p:scale>
          <a:sx n="55" d="100"/>
          <a:sy n="55" d="100"/>
        </p:scale>
        <p:origin x="-576" y="-77"/>
      </p:cViewPr>
      <p:guideLst>
        <p:guide orient="horz" pos="2160"/>
        <p:guide orient="horz" pos="144"/>
        <p:guide orient="horz" pos="4176"/>
        <p:guide orient="horz" pos="1488"/>
        <p:guide orient="horz" pos="1200"/>
        <p:guide orient="horz" pos="894"/>
        <p:guide pos="2880"/>
        <p:guide pos="240"/>
        <p:guide pos="552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9BA2662-C6D5-4C28-8ABC-1CDB62FB11F4}" type="datetimeFigureOut">
              <a:rPr lang="en-US"/>
              <a:pPr>
                <a:defRPr/>
              </a:pPr>
              <a:t>5/29/2007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3EA62BB-76F4-4F60-82E2-1C2B3876A15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DC310A-469B-4CE0-BA8A-D1D4BFCDDA85}"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AEAF7DF-B192-4011-B734-58EAFF83802B}" type="slidenum">
              <a:rPr lang="en-US" smtClean="0">
                <a:latin typeface="Arial" charset="0"/>
                <a:cs typeface="Arial" charset="0"/>
              </a:rPr>
              <a:pPr/>
              <a:t>10</a:t>
            </a:fld>
            <a:endParaRPr lang="en-US" smtClean="0">
              <a:latin typeface="Arial" charset="0"/>
              <a:cs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393342-A82B-4814-B860-F715959030E3}" type="slidenum">
              <a:rPr lang="en-US" smtClean="0">
                <a:latin typeface="Arial" charset="0"/>
                <a:cs typeface="Arial" charset="0"/>
              </a:rPr>
              <a:pPr/>
              <a:t>11</a:t>
            </a:fld>
            <a:endParaRPr lang="en-US" smtClean="0">
              <a:latin typeface="Arial" charset="0"/>
              <a:cs typeface="Arial"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2CC2758-97A7-42F6-B667-FE5A12045BF4}" type="slidenum">
              <a:rPr lang="en-US" smtClean="0">
                <a:latin typeface="Arial" charset="0"/>
                <a:cs typeface="Arial" charset="0"/>
              </a:rPr>
              <a:pPr/>
              <a:t>12</a:t>
            </a:fld>
            <a:endParaRPr lang="en-US" smtClean="0">
              <a:latin typeface="Arial" charset="0"/>
              <a:cs typeface="Arial" charset="0"/>
            </a:endParaRPr>
          </a:p>
        </p:txBody>
      </p:sp>
      <p:sp>
        <p:nvSpPr>
          <p:cNvPr id="37891"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37892"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2863583-BB73-4CB3-9FF7-87005A31DD0B}" type="datetime8">
              <a:rPr lang="en-US" smtClean="0"/>
              <a:pPr fontAlgn="base">
                <a:spcBef>
                  <a:spcPct val="0"/>
                </a:spcBef>
                <a:spcAft>
                  <a:spcPct val="0"/>
                </a:spcAft>
                <a:defRPr/>
              </a:pPr>
              <a:t>5/29/2007 1:13 PM</a:t>
            </a:fld>
            <a:endParaRPr lang="en-US" smtClean="0"/>
          </a:p>
        </p:txBody>
      </p:sp>
      <p:sp>
        <p:nvSpPr>
          <p:cNvPr id="409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10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6E3841-5115-41F6-A3EF-0B260A456BD8}" type="slidenum">
              <a:rPr lang="en-US" smtClean="0"/>
              <a:pPr fontAlgn="base">
                <a:spcBef>
                  <a:spcPct val="0"/>
                </a:spcBef>
                <a:spcAft>
                  <a:spcPct val="0"/>
                </a:spcAft>
                <a:defRPr/>
              </a:pPr>
              <a:t>14</a:t>
            </a:fld>
            <a:endParaRPr lang="en-US" smtClean="0"/>
          </a:p>
        </p:txBody>
      </p:sp>
      <p:sp>
        <p:nvSpPr>
          <p:cNvPr id="71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2863583-BB73-4CB3-9FF7-87005A31DD0B}" type="datetime8">
              <a:rPr lang="en-US" smtClean="0"/>
              <a:pPr fontAlgn="base">
                <a:spcBef>
                  <a:spcPct val="0"/>
                </a:spcBef>
                <a:spcAft>
                  <a:spcPct val="0"/>
                </a:spcAft>
                <a:defRPr/>
              </a:pPr>
              <a:t>5/29/2007 1:13 PM</a:t>
            </a:fld>
            <a:endParaRPr lang="en-US" smtClean="0"/>
          </a:p>
        </p:txBody>
      </p:sp>
      <p:sp>
        <p:nvSpPr>
          <p:cNvPr id="409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10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4DE475-BC8D-4677-B9EF-96FDB3BD7378}" type="slidenum">
              <a:rPr lang="en-US" smtClean="0"/>
              <a:pPr fontAlgn="base">
                <a:spcBef>
                  <a:spcPct val="0"/>
                </a:spcBef>
                <a:spcAft>
                  <a:spcPct val="0"/>
                </a:spcAft>
                <a:defRPr/>
              </a:pPr>
              <a:t>15</a:t>
            </a:fld>
            <a:endParaRPr lang="en-US" smtClean="0"/>
          </a:p>
        </p:txBody>
      </p:sp>
      <p:sp>
        <p:nvSpPr>
          <p:cNvPr id="81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2863583-BB73-4CB3-9FF7-87005A31DD0B}" type="datetime8">
              <a:rPr lang="en-US" smtClean="0"/>
              <a:pPr fontAlgn="base">
                <a:spcBef>
                  <a:spcPct val="0"/>
                </a:spcBef>
                <a:spcAft>
                  <a:spcPct val="0"/>
                </a:spcAft>
                <a:defRPr/>
              </a:pPr>
              <a:t>5/29/2007 1:13 PM</a:t>
            </a:fld>
            <a:endParaRPr lang="en-US" smtClean="0"/>
          </a:p>
        </p:txBody>
      </p:sp>
      <p:sp>
        <p:nvSpPr>
          <p:cNvPr id="409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10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FBB22-70FA-4786-8FA0-86BD166D0FE1}" type="slidenum">
              <a:rPr lang="en-US" smtClean="0"/>
              <a:pPr fontAlgn="base">
                <a:spcBef>
                  <a:spcPct val="0"/>
                </a:spcBef>
                <a:spcAft>
                  <a:spcPct val="0"/>
                </a:spcAft>
                <a:defRPr/>
              </a:pPr>
              <a:t>16</a:t>
            </a:fld>
            <a:endParaRPr lang="en-US" smtClean="0"/>
          </a:p>
        </p:txBody>
      </p:sp>
      <p:sp>
        <p:nvSpPr>
          <p:cNvPr id="92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2863583-BB73-4CB3-9FF7-87005A31DD0B}" type="datetime8">
              <a:rPr lang="en-US" smtClean="0"/>
              <a:pPr fontAlgn="base">
                <a:spcBef>
                  <a:spcPct val="0"/>
                </a:spcBef>
                <a:spcAft>
                  <a:spcPct val="0"/>
                </a:spcAft>
                <a:defRPr/>
              </a:pPr>
              <a:t>5/29/2007 1:13 PM</a:t>
            </a:fld>
            <a:endParaRPr lang="en-US" smtClean="0"/>
          </a:p>
        </p:txBody>
      </p:sp>
      <p:sp>
        <p:nvSpPr>
          <p:cNvPr id="409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10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77C41B-6E9D-4EB9-8207-6595B7FBC991}" type="slidenum">
              <a:rPr lang="en-US" smtClean="0"/>
              <a:pPr fontAlgn="base">
                <a:spcBef>
                  <a:spcPct val="0"/>
                </a:spcBef>
                <a:spcAft>
                  <a:spcPct val="0"/>
                </a:spcAft>
                <a:defRPr/>
              </a:pPr>
              <a:t>17</a:t>
            </a:fld>
            <a:endParaRPr lang="en-US" smtClean="0"/>
          </a:p>
        </p:txBody>
      </p:sp>
      <p:sp>
        <p:nvSpPr>
          <p:cNvPr id="102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DAF62C09-E54A-417A-8047-96981D0FD028}" type="slidenum">
              <a:rPr lang="en-US" sz="1200"/>
              <a:pPr algn="r"/>
              <a:t>18</a:t>
            </a:fld>
            <a:endParaRPr lang="en-US" sz="1200"/>
          </a:p>
        </p:txBody>
      </p:sp>
      <p:sp>
        <p:nvSpPr>
          <p:cNvPr id="135170"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27" tIns="45714" rIns="91427" bIns="45714"/>
          <a:lstStyle/>
          <a:p>
            <a:pPr algn="r" defTabSz="912813"/>
            <a:fld id="{117F4409-B20E-4992-8FA9-1FBD136ACAC8}" type="datetime8">
              <a:rPr lang="en-US" sz="1200">
                <a:latin typeface="Times New Roman" pitchFamily="18" charset="0"/>
              </a:rPr>
              <a:pPr algn="r" defTabSz="912813"/>
              <a:t>5/29/2007 1:13 PM</a:t>
            </a:fld>
            <a:endParaRPr lang="en-US" sz="1200">
              <a:latin typeface="Times New Roman" pitchFamily="18" charset="0"/>
            </a:endParaRPr>
          </a:p>
        </p:txBody>
      </p:sp>
      <p:sp>
        <p:nvSpPr>
          <p:cNvPr id="135171" name="Rectangle 6"/>
          <p:cNvSpPr txBox="1">
            <a:spLocks noGrp="1" noChangeArrowheads="1"/>
          </p:cNvSpPr>
          <p:nvPr/>
        </p:nvSpPr>
        <p:spPr bwMode="auto">
          <a:xfrm>
            <a:off x="0" y="8686800"/>
            <a:ext cx="6157913" cy="457200"/>
          </a:xfrm>
          <a:prstGeom prst="rect">
            <a:avLst/>
          </a:prstGeom>
          <a:noFill/>
          <a:ln w="9525">
            <a:noFill/>
            <a:miter lim="800000"/>
            <a:headEnd/>
            <a:tailEnd/>
          </a:ln>
        </p:spPr>
        <p:txBody>
          <a:bodyPr lIns="91427" tIns="45714" rIns="91427" bIns="45714" anchor="b"/>
          <a:lstStyle/>
          <a:p>
            <a:pPr defTabSz="912813"/>
            <a:r>
              <a:rPr lang="en-US" sz="500"/>
              <a:t>© 2006 Microsoft Corporation. All rights reserved. Microsoft, Windows, Windows Vista and other product names are or may be registered trademarks and/or trademarks in the U.S. and/or other countries.</a:t>
            </a:r>
          </a:p>
          <a:p>
            <a:pPr defTabSz="912813"/>
            <a:r>
              <a:rPr lang="en-US" sz="50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br>
            <a:r>
              <a:rPr lang="en-US" sz="500"/>
              <a:t>MICROSOFT MAKES NO WARRANTIES, EXPRESS, IMPLIED OR STATUTORY, AS TO THE INFORMATION IN THIS PRESENTATION.</a:t>
            </a:r>
          </a:p>
        </p:txBody>
      </p:sp>
      <p:sp>
        <p:nvSpPr>
          <p:cNvPr id="135172" name="Rectangle 7"/>
          <p:cNvSpPr txBox="1">
            <a:spLocks noGrp="1" noChangeArrowheads="1"/>
          </p:cNvSpPr>
          <p:nvPr/>
        </p:nvSpPr>
        <p:spPr bwMode="auto">
          <a:xfrm>
            <a:off x="5762625" y="8685213"/>
            <a:ext cx="1093788" cy="457200"/>
          </a:xfrm>
          <a:prstGeom prst="rect">
            <a:avLst/>
          </a:prstGeom>
          <a:noFill/>
          <a:ln w="9525">
            <a:noFill/>
            <a:miter lim="800000"/>
            <a:headEnd/>
            <a:tailEnd/>
          </a:ln>
        </p:spPr>
        <p:txBody>
          <a:bodyPr lIns="91427" tIns="45714" rIns="91427" bIns="45714" anchor="b"/>
          <a:lstStyle/>
          <a:p>
            <a:pPr algn="r" defTabSz="912813"/>
            <a:fld id="{4EBAF7D8-4656-4913-9647-5F0CE8462123}" type="slidenum">
              <a:rPr lang="en-US" sz="1200">
                <a:latin typeface="Times New Roman" pitchFamily="18" charset="0"/>
              </a:rPr>
              <a:pPr algn="r" defTabSz="912813"/>
              <a:t>18</a:t>
            </a:fld>
            <a:endParaRPr lang="en-US" sz="1200">
              <a:latin typeface="Times New Roman" pitchFamily="18" charset="0"/>
            </a:endParaRPr>
          </a:p>
        </p:txBody>
      </p:sp>
      <p:sp>
        <p:nvSpPr>
          <p:cNvPr id="135173" name="Rectangle 4"/>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p:spPr>
      </p:sp>
      <p:sp>
        <p:nvSpPr>
          <p:cNvPr id="159747"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marL="228600" indent="-228600">
              <a:lnSpc>
                <a:spcPct val="80000"/>
              </a:lnSpc>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5B71067C-5C94-40DC-84A6-C946D8626A14}" type="datetime8">
              <a:rPr lang="en-US"/>
              <a:pPr>
                <a:defRPr/>
              </a:pPr>
              <a:t>5/29/2007 1:13 PM</a:t>
            </a:fld>
            <a:endParaRPr lang="en-US"/>
          </a:p>
        </p:txBody>
      </p:sp>
      <p:sp>
        <p:nvSpPr>
          <p:cNvPr id="6" name="Rectangle 6"/>
          <p:cNvSpPr>
            <a:spLocks noGrp="1" noChangeArrowheads="1"/>
          </p:cNvSpPr>
          <p:nvPr>
            <p:ph type="ftr" sz="quarter" idx="4"/>
          </p:nvPr>
        </p:nvSpPr>
        <p:spPr/>
        <p:txBody>
          <a:bodyPr/>
          <a:lstStyle/>
          <a:p>
            <a:pPr>
              <a:defRPr/>
            </a:pPr>
            <a:r>
              <a:rPr lang="en-US"/>
              <a:t>© 2006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p:txBody>
          <a:bodyPr/>
          <a:lstStyle/>
          <a:p>
            <a:pPr>
              <a:defRPr/>
            </a:pPr>
            <a:fld id="{6F1DBEEC-6162-4383-870F-7DB28F69779C}" type="slidenum">
              <a:rPr lang="en-US"/>
              <a:pPr>
                <a:defRPr/>
              </a:pPr>
              <a:t>2</a:t>
            </a:fld>
            <a:endParaRPr lang="en-US"/>
          </a:p>
        </p:txBody>
      </p:sp>
      <p:sp>
        <p:nvSpPr>
          <p:cNvPr id="1034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161795" name="Rectangle 3"/>
          <p:cNvSpPr>
            <a:spLocks noGrp="1" noChangeArrowheads="1"/>
          </p:cNvSpPr>
          <p:nvPr>
            <p:ph type="body" idx="1"/>
          </p:nvPr>
        </p:nvSpPr>
        <p:spPr bwMode="auto">
          <a:xfrm>
            <a:off x="915988" y="4341813"/>
            <a:ext cx="5026025" cy="4117975"/>
          </a:xfrm>
          <a:noFill/>
        </p:spPr>
        <p:txBody>
          <a:bodyPr wrap="square" lIns="91428" tIns="45713" rIns="91428" bIns="45713" numCol="1" anchor="t" anchorCtr="0" compatLnSpc="1">
            <a:prstTxWarp prst="textNoShape">
              <a:avLst/>
            </a:prstTxWarp>
          </a:bodyPr>
          <a:lstStyle/>
          <a:p>
            <a:pPr marL="231775" lvl="1" indent="-230188"/>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1" name="Rectangle 3"/>
          <p:cNvSpPr>
            <a:spLocks noGrp="1" noChangeArrowheads="1"/>
          </p:cNvSpPr>
          <p:nvPr>
            <p:ph type="body" idx="1"/>
          </p:nvPr>
        </p:nvSpPr>
        <p:spPr bwMode="auto">
          <a:noFill/>
        </p:spPr>
        <p:txBody>
          <a:bodyPr wrap="square" lIns="91421" tIns="45710" rIns="91421" bIns="45710"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5C60A-3DE8-4D2C-9674-8D0AB73A3692}" type="slidenum">
              <a:rPr lang="en-US" smtClean="0">
                <a:latin typeface="Arial" charset="0"/>
                <a:cs typeface="Arial" charset="0"/>
              </a:rPr>
              <a:pPr fontAlgn="base">
                <a:spcBef>
                  <a:spcPct val="0"/>
                </a:spcBef>
                <a:spcAft>
                  <a:spcPct val="0"/>
                </a:spcAft>
              </a:pPr>
              <a:t>23</a:t>
            </a:fld>
            <a:endParaRPr lang="en-US" smtClean="0">
              <a:latin typeface="Arial" charset="0"/>
              <a:cs typeface="Arial"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35B235-8D87-4AD8-B674-F9263161FCC5}" type="slidenum">
              <a:rPr lang="en-US" smtClean="0">
                <a:latin typeface="Arial" charset="0"/>
                <a:cs typeface="Arial" charset="0"/>
              </a:rPr>
              <a:pPr fontAlgn="base">
                <a:spcBef>
                  <a:spcPct val="0"/>
                </a:spcBef>
                <a:spcAft>
                  <a:spcPct val="0"/>
                </a:spcAft>
              </a:pPr>
              <a:t>24</a:t>
            </a:fld>
            <a:endParaRPr lang="en-US" smtClean="0">
              <a:latin typeface="Arial" charset="0"/>
              <a:cs typeface="Arial"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7463BD-9CD2-4580-B808-CB1BCE884F84}" type="slidenum">
              <a:rPr lang="en-US" smtClean="0">
                <a:latin typeface="Arial" charset="0"/>
                <a:cs typeface="Arial" charset="0"/>
              </a:rPr>
              <a:pPr fontAlgn="base">
                <a:spcBef>
                  <a:spcPct val="0"/>
                </a:spcBef>
                <a:spcAft>
                  <a:spcPct val="0"/>
                </a:spcAft>
              </a:pPr>
              <a:t>25</a:t>
            </a:fld>
            <a:endParaRPr 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9500204-5887-4F47-83E4-1A0B3D71C774}"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A29DD589-BCAD-47E1-8EA8-B6206D6C1121}" type="slidenum">
              <a:rPr lang="en-US"/>
              <a:pPr/>
              <a:t>26</a:t>
            </a:fld>
            <a:endParaRPr lang="en-US"/>
          </a:p>
        </p:txBody>
      </p:sp>
      <p:sp>
        <p:nvSpPr>
          <p:cNvPr id="405506" name="Rectangle 2"/>
          <p:cNvSpPr>
            <a:spLocks noGrp="1" noRot="1" noChangeAspect="1" noChangeArrowheads="1" noTextEdit="1"/>
          </p:cNvSpPr>
          <p:nvPr>
            <p:ph type="sldImg"/>
          </p:nvPr>
        </p:nvSpPr>
        <p:spPr>
          <a:xfrm>
            <a:off x="1143000" y="684213"/>
            <a:ext cx="4572000" cy="3429000"/>
          </a:xfr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850B8347-B3E7-4323-A609-2942E094B17F}" type="datetime8">
              <a:rPr lang="en-US"/>
              <a:pPr>
                <a:defRPr/>
              </a:pPr>
              <a:t>5/29/2007 1:13 PM</a:t>
            </a:fld>
            <a:endParaRPr lang="en-US"/>
          </a:p>
        </p:txBody>
      </p:sp>
      <p:sp>
        <p:nvSpPr>
          <p:cNvPr id="6" name="Rectangle 6"/>
          <p:cNvSpPr>
            <a:spLocks noGrp="1" noChangeArrowheads="1"/>
          </p:cNvSpPr>
          <p:nvPr>
            <p:ph type="ftr" sz="quarter" idx="4"/>
          </p:nvPr>
        </p:nvSpPr>
        <p:spPr/>
        <p:txBody>
          <a:bodyPr/>
          <a:lstStyle/>
          <a:p>
            <a:pPr>
              <a:defRPr/>
            </a:pPr>
            <a:r>
              <a:rPr lang="en-US"/>
              <a:t>© 2006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p:txBody>
          <a:bodyPr/>
          <a:lstStyle/>
          <a:p>
            <a:pPr>
              <a:defRPr/>
            </a:pPr>
            <a:fld id="{10625762-BA5C-46C2-B305-3B5A02004D2E}" type="slidenum">
              <a:rPr lang="en-US"/>
              <a:pPr>
                <a:defRPr/>
              </a:pPr>
              <a:t>3</a:t>
            </a:fld>
            <a:endParaRPr lang="en-US"/>
          </a:p>
        </p:txBody>
      </p:sp>
      <p:sp>
        <p:nvSpPr>
          <p:cNvPr id="10547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0547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F2117CD-2C50-4996-9841-E4DA491B17B7}"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FE3939D9-E32D-4D21-88A1-F999C5066151}" type="slidenum">
              <a:rPr lang="en-US"/>
              <a:pPr/>
              <a:t>31</a:t>
            </a:fld>
            <a:endParaRPr lang="en-US"/>
          </a:p>
        </p:txBody>
      </p:sp>
      <p:sp>
        <p:nvSpPr>
          <p:cNvPr id="414722" name="Rectangle 2"/>
          <p:cNvSpPr>
            <a:spLocks noGrp="1" noRot="1" noChangeAspect="1" noChangeArrowheads="1" noTextEdit="1"/>
          </p:cNvSpPr>
          <p:nvPr>
            <p:ph type="sldImg"/>
          </p:nvPr>
        </p:nvSpPr>
        <p:spPr>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E0E8DB2-904E-4E08-83D9-60A56B6ED393}"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E91DCBE3-4FAB-4CFF-A398-E3248AFBA1F3}" type="slidenum">
              <a:rPr lang="en-US"/>
              <a:pPr/>
              <a:t>32</a:t>
            </a:fld>
            <a:endParaRPr lang="en-US"/>
          </a:p>
        </p:txBody>
      </p:sp>
      <p:sp>
        <p:nvSpPr>
          <p:cNvPr id="415746" name="Rectangle 2"/>
          <p:cNvSpPr>
            <a:spLocks noGrp="1" noRot="1" noChangeAspect="1" noChangeArrowheads="1" noTextEdit="1"/>
          </p:cNvSpPr>
          <p:nvPr>
            <p:ph type="sldImg"/>
          </p:nvPr>
        </p:nvSpPr>
        <p:spPr>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95DA157-61A4-453C-A7C5-EBF32851C46D}"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61389526-9A67-46B7-AEE4-140BF8B3BCEF}" type="slidenum">
              <a:rPr lang="en-US"/>
              <a:pPr/>
              <a:t>33</a:t>
            </a:fld>
            <a:endParaRPr lang="en-US"/>
          </a:p>
        </p:txBody>
      </p:sp>
      <p:sp>
        <p:nvSpPr>
          <p:cNvPr id="416770" name="Rectangle 2"/>
          <p:cNvSpPr>
            <a:spLocks noGrp="1" noRot="1" noChangeAspect="1" noChangeArrowheads="1" noTextEdit="1"/>
          </p:cNvSpPr>
          <p:nvPr>
            <p:ph type="sldImg"/>
          </p:nvPr>
        </p:nvSpPr>
        <p:spPr>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3BDE56A-D248-49E8-9D51-1D2C286C7E23}"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6D395521-6A26-4E54-A090-AD96A5C48567}" type="slidenum">
              <a:rPr lang="en-US"/>
              <a:pPr/>
              <a:t>34</a:t>
            </a:fld>
            <a:endParaRPr lang="en-US"/>
          </a:p>
        </p:txBody>
      </p:sp>
      <p:sp>
        <p:nvSpPr>
          <p:cNvPr id="417794" name="Rectangle 2"/>
          <p:cNvSpPr>
            <a:spLocks noGrp="1" noRot="1" noChangeAspect="1" noChangeArrowheads="1" noTextEdit="1"/>
          </p:cNvSpPr>
          <p:nvPr>
            <p:ph type="sldImg"/>
          </p:nvPr>
        </p:nvSpPr>
        <p:spPr>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C3E2DFD-C407-4089-ABE0-54001DB65319}"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E9FA5CC7-6BEE-4B4C-A788-008F71A7E7AB}" type="slidenum">
              <a:rPr lang="en-US"/>
              <a:pPr/>
              <a:t>35</a:t>
            </a:fld>
            <a:endParaRPr lang="en-US"/>
          </a:p>
        </p:txBody>
      </p:sp>
      <p:sp>
        <p:nvSpPr>
          <p:cNvPr id="300034" name="Rectangle 2"/>
          <p:cNvSpPr>
            <a:spLocks noGrp="1" noRot="1" noChangeAspect="1" noChangeArrowheads="1" noTextEdit="1"/>
          </p:cNvSpPr>
          <p:nvPr>
            <p:ph type="sldImg"/>
          </p:nvPr>
        </p:nvSpPr>
        <p:spPr>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50A6E26-B6FA-49F5-BC9F-FBE3D00AE5CB}"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FD1179A4-1E02-46DF-A853-6E643D1A922D}" type="slidenum">
              <a:rPr lang="en-US"/>
              <a:pPr/>
              <a:t>36</a:t>
            </a:fld>
            <a:endParaRPr lang="en-US"/>
          </a:p>
        </p:txBody>
      </p:sp>
      <p:sp>
        <p:nvSpPr>
          <p:cNvPr id="302082" name="Rectangle 2"/>
          <p:cNvSpPr>
            <a:spLocks noGrp="1" noRot="1" noChangeAspect="1" noChangeArrowheads="1" noTextEdit="1"/>
          </p:cNvSpPr>
          <p:nvPr>
            <p:ph type="sldImg"/>
          </p:nvPr>
        </p:nvSpPr>
        <p:spPr>
          <a:xfrm>
            <a:off x="1143000" y="684213"/>
            <a:ext cx="4572000" cy="3429000"/>
          </a:xfr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5211FE3-FA91-408E-9240-7CA804BD8B61}"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BFF7F989-F850-43DE-A800-1883B7FBA82F}" type="slidenum">
              <a:rPr lang="en-US"/>
              <a:pPr/>
              <a:t>37</a:t>
            </a:fld>
            <a:endParaRPr lang="en-US"/>
          </a:p>
        </p:txBody>
      </p:sp>
      <p:sp>
        <p:nvSpPr>
          <p:cNvPr id="332802" name="Rectangle 2"/>
          <p:cNvSpPr>
            <a:spLocks noGrp="1" noRot="1" noChangeAspect="1" noChangeArrowheads="1" noTextEdit="1"/>
          </p:cNvSpPr>
          <p:nvPr>
            <p:ph type="sldImg"/>
          </p:nvPr>
        </p:nvSpPr>
        <p:spPr>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A7E2C33-E6D4-4F37-934C-BB44843AFD41}"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FF009D8B-8262-4181-AF01-2F1C6E28C75F}" type="slidenum">
              <a:rPr lang="en-US"/>
              <a:pPr/>
              <a:t>38</a:t>
            </a:fld>
            <a:endParaRPr lang="en-US"/>
          </a:p>
        </p:txBody>
      </p:sp>
      <p:sp>
        <p:nvSpPr>
          <p:cNvPr id="306178" name="Rectangle 2"/>
          <p:cNvSpPr>
            <a:spLocks noGrp="1" noRot="1" noChangeAspect="1" noChangeArrowheads="1" noTextEdit="1"/>
          </p:cNvSpPr>
          <p:nvPr>
            <p:ph type="sldImg"/>
          </p:nvPr>
        </p:nvSpPr>
        <p:spPr>
          <a:xfrm>
            <a:off x="1143000" y="684213"/>
            <a:ext cx="4572000" cy="3429000"/>
          </a:xfr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86BE5F5-17F9-4089-92A6-8035D55F32A6}"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2E71251C-2F53-455C-96AD-01E4A8DFC313}" type="slidenum">
              <a:rPr lang="en-US"/>
              <a:pPr/>
              <a:t>39</a:t>
            </a:fld>
            <a:endParaRPr lang="en-US"/>
          </a:p>
        </p:txBody>
      </p:sp>
      <p:sp>
        <p:nvSpPr>
          <p:cNvPr id="353282"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A39BFD2-6847-420E-8643-3B27DC7CCBC6}" type="slidenum">
              <a:rPr lang="en-US" smtClean="0">
                <a:latin typeface="Arial" charset="0"/>
                <a:cs typeface="Arial" charset="0"/>
              </a:rPr>
              <a:pPr/>
              <a:t>4</a:t>
            </a:fld>
            <a:endParaRPr lang="en-US" smtClean="0">
              <a:latin typeface="Arial" charset="0"/>
              <a:cs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D78F5BD-632E-4EF7-A87D-182E3B39A3E5}"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E641D601-FE9F-425F-B632-D66F784784D8}" type="slidenum">
              <a:rPr lang="en-US"/>
              <a:pPr/>
              <a:t>40</a:t>
            </a:fld>
            <a:endParaRPr lang="en-US"/>
          </a:p>
        </p:txBody>
      </p:sp>
      <p:sp>
        <p:nvSpPr>
          <p:cNvPr id="354306" name="Rectangle 2"/>
          <p:cNvSpPr>
            <a:spLocks noGrp="1" noRot="1" noChangeAspect="1" noChangeArrowheads="1" noTextEdit="1"/>
          </p:cNvSpPr>
          <p:nvPr>
            <p:ph type="sldImg"/>
          </p:nvPr>
        </p:nvSpPr>
        <p:spPr>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23AFF58-5A7F-439D-B42E-425C44DB4004}"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94457E52-701C-49AD-83EA-68DADB0E3BC6}" type="slidenum">
              <a:rPr lang="en-US"/>
              <a:pPr/>
              <a:t>41</a:t>
            </a:fld>
            <a:endParaRPr lang="en-US"/>
          </a:p>
        </p:txBody>
      </p:sp>
      <p:sp>
        <p:nvSpPr>
          <p:cNvPr id="373762" name="Rectangle 2"/>
          <p:cNvSpPr>
            <a:spLocks noGrp="1" noRot="1" noChangeAspect="1" noChangeArrowheads="1" noTextEdit="1"/>
          </p:cNvSpPr>
          <p:nvPr>
            <p:ph type="sldImg"/>
          </p:nvPr>
        </p:nvSpPr>
        <p:spPr>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5C1BB44-23D6-4C84-BE73-60CE3B529A78}" type="datetime8">
              <a:rPr lang="en-US"/>
              <a:pPr/>
              <a:t>5/29/2007 1:13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DC51AB7D-EBD0-4FEE-B171-B25FB6A7D335}" type="slidenum">
              <a:rPr lang="en-US"/>
              <a:pPr/>
              <a:t>42</a:t>
            </a:fld>
            <a:endParaRPr lang="en-US"/>
          </a:p>
        </p:txBody>
      </p:sp>
      <p:sp>
        <p:nvSpPr>
          <p:cNvPr id="314370" name="Rectangle 2"/>
          <p:cNvSpPr>
            <a:spLocks noGrp="1" noRot="1" noChangeAspect="1" noChangeArrowheads="1" noTextEdit="1"/>
          </p:cNvSpPr>
          <p:nvPr>
            <p:ph type="sldImg"/>
          </p:nvPr>
        </p:nvSpPr>
        <p:spPr>
          <a:xfrm>
            <a:off x="1143000" y="684213"/>
            <a:ext cx="4572000" cy="3429000"/>
          </a:xfr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44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06A902-082A-4E55-8318-FFE674DADF08}" type="slidenum">
              <a:rPr lang="en-US" smtClean="0">
                <a:latin typeface="Arial" charset="0"/>
                <a:cs typeface="Arial" charset="0"/>
              </a:rPr>
              <a:pPr/>
              <a:t>5</a:t>
            </a:fld>
            <a:endParaRPr lang="en-US" smtClean="0">
              <a:latin typeface="Arial" charset="0"/>
              <a:cs typeface="Arial" charset="0"/>
            </a:endParaRPr>
          </a:p>
        </p:txBody>
      </p:sp>
      <p:sp>
        <p:nvSpPr>
          <p:cNvPr id="30723" name="Rectangle 20"/>
          <p:cNvSpPr>
            <a:spLocks noGrp="1" noRot="1" noChangeAspect="1" noChangeArrowheads="1" noTextEdit="1"/>
          </p:cNvSpPr>
          <p:nvPr>
            <p:ph type="sldImg"/>
          </p:nvPr>
        </p:nvSpPr>
        <p:spPr bwMode="auto">
          <a:noFill/>
          <a:ln w="9525">
            <a:noFill/>
          </a:ln>
        </p:spPr>
      </p:sp>
      <p:sp>
        <p:nvSpPr>
          <p:cNvPr id="30724" name="Rectangle 10"/>
          <p:cNvSpPr>
            <a:spLocks noChangeArrowheads="1"/>
          </p:cNvSpPr>
          <p:nvPr/>
        </p:nvSpPr>
        <p:spPr bwMode="auto">
          <a:xfrm>
            <a:off x="3884613" y="0"/>
            <a:ext cx="2971800" cy="457200"/>
          </a:xfrm>
          <a:prstGeom prst="rect">
            <a:avLst/>
          </a:prstGeom>
          <a:noFill/>
          <a:ln w="9525">
            <a:noFill/>
            <a:miter lim="800000"/>
            <a:headEnd/>
            <a:tailEnd/>
          </a:ln>
        </p:spPr>
        <p:txBody>
          <a:bodyPr lIns="91427" tIns="45714" rIns="91427" bIns="45714"/>
          <a:lstStyle/>
          <a:p>
            <a:pPr defTabSz="912813"/>
            <a:endParaRPr lang="en-US"/>
          </a:p>
        </p:txBody>
      </p:sp>
      <p:sp>
        <p:nvSpPr>
          <p:cNvPr id="30725" name="Rectangle 9"/>
          <p:cNvSpPr>
            <a:spLocks noChangeArrowheads="1"/>
          </p:cNvSpPr>
          <p:nvPr/>
        </p:nvSpPr>
        <p:spPr bwMode="auto">
          <a:xfrm>
            <a:off x="0" y="8685213"/>
            <a:ext cx="2971800" cy="457200"/>
          </a:xfrm>
          <a:prstGeom prst="rect">
            <a:avLst/>
          </a:prstGeom>
          <a:noFill/>
          <a:ln w="9525">
            <a:noFill/>
            <a:miter lim="800000"/>
            <a:headEnd/>
            <a:tailEnd/>
          </a:ln>
        </p:spPr>
        <p:txBody>
          <a:bodyPr lIns="91427" tIns="45714" rIns="91427" bIns="45714" anchor="b"/>
          <a:lstStyle/>
          <a:p>
            <a:pPr defTabSz="912813"/>
            <a:endParaRPr lang="en-US"/>
          </a:p>
        </p:txBody>
      </p:sp>
      <p:sp>
        <p:nvSpPr>
          <p:cNvPr id="30726" name="Rectangle 2"/>
          <p:cNvSpPr>
            <a:spLocks noChangeArrowheads="1"/>
          </p:cNvSpPr>
          <p:nvPr/>
        </p:nvSpPr>
        <p:spPr bwMode="auto">
          <a:xfrm>
            <a:off x="3884613" y="8685213"/>
            <a:ext cx="2971800" cy="457200"/>
          </a:xfrm>
          <a:prstGeom prst="rect">
            <a:avLst/>
          </a:prstGeom>
          <a:noFill/>
          <a:ln w="9525">
            <a:noFill/>
            <a:miter lim="800000"/>
            <a:headEnd/>
            <a:tailEnd/>
          </a:ln>
        </p:spPr>
        <p:txBody>
          <a:bodyPr lIns="91427" tIns="45714" rIns="91427" bIns="45714" anchor="b"/>
          <a:lstStyle/>
          <a:p>
            <a:pPr defTabSz="912813"/>
            <a:fld id="{1192FF16-3F35-42D1-9E8E-5B877AE69447}" type="slidenum">
              <a:rPr lang="en-US" sz="1200"/>
              <a:pPr defTabSz="912813"/>
              <a:t>5</a:t>
            </a:fld>
            <a:endParaRPr lang="en-US"/>
          </a:p>
        </p:txBody>
      </p:sp>
      <p:sp>
        <p:nvSpPr>
          <p:cNvPr id="30727" name="Rectangle 26"/>
          <p:cNvSpPr>
            <a:spLocks noChangeArrowheads="1"/>
          </p:cNvSpPr>
          <p:nvPr/>
        </p:nvSpPr>
        <p:spPr bwMode="auto">
          <a:xfrm>
            <a:off x="0" y="0"/>
            <a:ext cx="2971800" cy="457200"/>
          </a:xfrm>
          <a:prstGeom prst="rect">
            <a:avLst/>
          </a:prstGeom>
          <a:noFill/>
          <a:ln w="9525">
            <a:noFill/>
            <a:miter lim="800000"/>
            <a:headEnd/>
            <a:tailEnd/>
          </a:ln>
        </p:spPr>
        <p:txBody>
          <a:bodyPr lIns="91427" tIns="45714" rIns="91427" bIns="45714"/>
          <a:lstStyle/>
          <a:p>
            <a:pPr defTabSz="912813"/>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2D2B50-D142-4BB4-B178-69193ECC6906}" type="slidenum">
              <a:rPr lang="en-US" smtClean="0">
                <a:latin typeface="Arial" charset="0"/>
                <a:cs typeface="Arial" charset="0"/>
              </a:rPr>
              <a:pPr fontAlgn="base">
                <a:spcBef>
                  <a:spcPct val="0"/>
                </a:spcBef>
                <a:spcAft>
                  <a:spcPct val="0"/>
                </a:spcAft>
              </a:pPr>
              <a:t>6</a:t>
            </a:fld>
            <a:endParaRPr lang="en-US" smtClean="0">
              <a:latin typeface="Arial" charset="0"/>
              <a:cs typeface="Arial" charset="0"/>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945132-EFE6-4AAF-878D-DBA30DDF0C8B}" type="slidenum">
              <a:rPr lang="en-US" smtClean="0">
                <a:latin typeface="Arial" charset="0"/>
                <a:cs typeface="Arial" charset="0"/>
              </a:rPr>
              <a:pPr fontAlgn="base">
                <a:spcBef>
                  <a:spcPct val="0"/>
                </a:spcBef>
                <a:spcAft>
                  <a:spcPct val="0"/>
                </a:spcAft>
              </a:pPr>
              <a:t>7</a:t>
            </a:fld>
            <a:endParaRPr lang="en-US" smtClean="0">
              <a:latin typeface="Arial" charset="0"/>
              <a:cs typeface="Arial" charset="0"/>
            </a:endParaRPr>
          </a:p>
        </p:txBody>
      </p:sp>
      <p:sp>
        <p:nvSpPr>
          <p:cNvPr id="11366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27" tIns="45714" rIns="91427" bIns="45714"/>
          <a:lstStyle/>
          <a:p>
            <a:pPr algn="r" defTabSz="912813"/>
            <a:fld id="{01AA6540-335A-4703-8B5E-01BFBC073D3B}" type="datetime8">
              <a:rPr lang="en-US" sz="1200">
                <a:latin typeface="Times New Roman" pitchFamily="18" charset="0"/>
              </a:rPr>
              <a:pPr algn="r" defTabSz="912813"/>
              <a:t>5/29/2007 1:13 PM</a:t>
            </a:fld>
            <a:endParaRPr lang="en-US" sz="1200">
              <a:latin typeface="Times New Roman" pitchFamily="18" charset="0"/>
            </a:endParaRPr>
          </a:p>
        </p:txBody>
      </p:sp>
      <p:sp>
        <p:nvSpPr>
          <p:cNvPr id="113667" name="Rectangle 6"/>
          <p:cNvSpPr txBox="1">
            <a:spLocks noGrp="1" noChangeArrowheads="1"/>
          </p:cNvSpPr>
          <p:nvPr/>
        </p:nvSpPr>
        <p:spPr bwMode="auto">
          <a:xfrm>
            <a:off x="0" y="8686800"/>
            <a:ext cx="6157913" cy="457200"/>
          </a:xfrm>
          <a:prstGeom prst="rect">
            <a:avLst/>
          </a:prstGeom>
          <a:noFill/>
          <a:ln w="9525">
            <a:noFill/>
            <a:miter lim="800000"/>
            <a:headEnd/>
            <a:tailEnd/>
          </a:ln>
        </p:spPr>
        <p:txBody>
          <a:bodyPr lIns="91427" tIns="45714" rIns="91427" bIns="45714" anchor="b"/>
          <a:lstStyle/>
          <a:p>
            <a:pPr defTabSz="912813"/>
            <a:r>
              <a:rPr lang="en-US" sz="500"/>
              <a:t>© 2006 Microsoft Corporation. All rights reserved. Microsoft, Windows, Windows Vista and other product names are or may be registered trademarks and/or trademarks in the U.S. and/or other countries.</a:t>
            </a:r>
          </a:p>
          <a:p>
            <a:pPr defTabSz="912813"/>
            <a:r>
              <a:rPr lang="en-US" sz="50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br>
            <a:r>
              <a:rPr lang="en-US" sz="500"/>
              <a:t>MICROSOFT MAKES NO WARRANTIES, EXPRESS, IMPLIED OR STATUTORY, AS TO THE INFORMATION IN THIS PRESENTATION.</a:t>
            </a:r>
          </a:p>
        </p:txBody>
      </p:sp>
      <p:sp>
        <p:nvSpPr>
          <p:cNvPr id="113668" name="Rectangle 7"/>
          <p:cNvSpPr txBox="1">
            <a:spLocks noGrp="1" noChangeArrowheads="1"/>
          </p:cNvSpPr>
          <p:nvPr/>
        </p:nvSpPr>
        <p:spPr bwMode="auto">
          <a:xfrm>
            <a:off x="5762625" y="8685213"/>
            <a:ext cx="1093788" cy="457200"/>
          </a:xfrm>
          <a:prstGeom prst="rect">
            <a:avLst/>
          </a:prstGeom>
          <a:noFill/>
          <a:ln w="9525">
            <a:noFill/>
            <a:miter lim="800000"/>
            <a:headEnd/>
            <a:tailEnd/>
          </a:ln>
        </p:spPr>
        <p:txBody>
          <a:bodyPr lIns="91427" tIns="45714" rIns="91427" bIns="45714" anchor="b"/>
          <a:lstStyle/>
          <a:p>
            <a:pPr algn="r" defTabSz="912813"/>
            <a:fld id="{8DEC17BA-5F0A-49CB-A7EC-08226FB83663}" type="slidenum">
              <a:rPr lang="en-US" sz="1200">
                <a:latin typeface="Times New Roman" pitchFamily="18" charset="0"/>
              </a:rPr>
              <a:pPr algn="r" defTabSz="912813"/>
              <a:t>7</a:t>
            </a:fld>
            <a:endParaRPr lang="en-US" sz="1200">
              <a:latin typeface="Times New Roman" pitchFamily="18" charset="0"/>
            </a:endParaRPr>
          </a:p>
        </p:txBody>
      </p:sp>
      <p:sp>
        <p:nvSpPr>
          <p:cNvPr id="113669" name="Rectangle 2"/>
          <p:cNvSpPr>
            <a:spLocks noGrp="1" noRot="1" noChangeAspect="1" noTextEdit="1"/>
          </p:cNvSpPr>
          <p:nvPr>
            <p:ph type="sldImg"/>
          </p:nvPr>
        </p:nvSpPr>
        <p:spPr bwMode="auto">
          <a:xfrm>
            <a:off x="1143000" y="687388"/>
            <a:ext cx="4572000" cy="3429000"/>
          </a:xfrm>
          <a:noFill/>
          <a:ln cap="flat" algn="ctr">
            <a:solidFill>
              <a:srgbClr val="000000"/>
            </a:solidFill>
            <a:miter lim="800000"/>
            <a:headEnd type="none" w="med" len="med"/>
            <a:tailEnd type="none" w="med" len="med"/>
          </a:ln>
        </p:spPr>
      </p:sp>
      <p:sp>
        <p:nvSpPr>
          <p:cNvPr id="113670" name="Rectangle 7"/>
          <p:cNvSpPr>
            <a:spLocks noChangeArrowheads="1"/>
          </p:cNvSpPr>
          <p:nvPr/>
        </p:nvSpPr>
        <p:spPr bwMode="auto">
          <a:xfrm>
            <a:off x="3884613" y="8685213"/>
            <a:ext cx="2971800" cy="457200"/>
          </a:xfrm>
          <a:prstGeom prst="rect">
            <a:avLst/>
          </a:prstGeom>
          <a:noFill/>
          <a:ln w="9525">
            <a:noFill/>
            <a:miter lim="800000"/>
            <a:headEnd/>
            <a:tailEnd/>
          </a:ln>
        </p:spPr>
        <p:txBody>
          <a:bodyPr lIns="91427" tIns="45714" rIns="91427" bIns="45714" anchor="b"/>
          <a:lstStyle/>
          <a:p>
            <a:pPr algn="r" defTabSz="912813"/>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AEAF7DF-B192-4011-B734-58EAFF83802B}" type="slidenum">
              <a:rPr lang="en-US" smtClean="0">
                <a:latin typeface="Arial" charset="0"/>
                <a:cs typeface="Arial" charset="0"/>
              </a:rPr>
              <a:pPr/>
              <a:t>9</a:t>
            </a:fld>
            <a:endParaRPr lang="en-US" smtClean="0">
              <a:latin typeface="Arial" charset="0"/>
              <a:cs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11.xml"/><Relationship Id="rId7"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6.png"/></Relationships>
</file>

<file path=ppt/slides/_rels/slide1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notesSlide" Target="../notesSlides/notesSlide12.xml"/><Relationship Id="rId7" Type="http://schemas.openxmlformats.org/officeDocument/2006/relationships/hyperlink" Target="http://images.google.com/imgres?imgurl=http://i.cnn.net/cnn/2003/TECH/ptech/03/12/wifi.growth/story.wifilogo.cnn.jpg&amp;imgrefurl=http://www.cnn.com/2003/TECH/ptech/03/12/wifi.growth/&amp;h=168&amp;w=220&amp;sz=6&amp;tbnid=JT9z8sAimF0NsM:&amp;tbnh=77&amp;tbnw=102&amp;hl=en&amp;start=2&amp;prev=/images?q=wi-fi+alliance&amp;svnum=10&amp;hl=en&amp;lr=&amp;sa=N" TargetMode="External"/><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3.png"/><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14.xml"/><Relationship Id="rId7" Type="http://schemas.openxmlformats.org/officeDocument/2006/relationships/image" Target="../media/image84.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9.png"/><Relationship Id="rId3" Type="http://schemas.openxmlformats.org/officeDocument/2006/relationships/notesSlide" Target="../notesSlides/notesSlide15.xml"/><Relationship Id="rId7" Type="http://schemas.openxmlformats.org/officeDocument/2006/relationships/image" Target="../media/image84.png"/><Relationship Id="rId12" Type="http://schemas.openxmlformats.org/officeDocument/2006/relationships/image" Target="../media/image73.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83.png"/><Relationship Id="rId11" Type="http://schemas.openxmlformats.org/officeDocument/2006/relationships/image" Target="../media/image86.png"/><Relationship Id="rId5" Type="http://schemas.openxmlformats.org/officeDocument/2006/relationships/image" Target="../media/image82.png"/><Relationship Id="rId10" Type="http://schemas.openxmlformats.org/officeDocument/2006/relationships/image" Target="../media/image88.jpeg"/><Relationship Id="rId4" Type="http://schemas.openxmlformats.org/officeDocument/2006/relationships/image" Target="../media/image81.png"/><Relationship Id="rId9" Type="http://schemas.openxmlformats.org/officeDocument/2006/relationships/image" Target="../media/image87.png"/><Relationship Id="rId14"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1.png"/><Relationship Id="rId3" Type="http://schemas.openxmlformats.org/officeDocument/2006/relationships/notesSlide" Target="../notesSlides/notesSlide16.xml"/><Relationship Id="rId7" Type="http://schemas.openxmlformats.org/officeDocument/2006/relationships/image" Target="../media/image84.png"/><Relationship Id="rId12" Type="http://schemas.openxmlformats.org/officeDocument/2006/relationships/image" Target="../media/image90.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83.png"/><Relationship Id="rId11" Type="http://schemas.openxmlformats.org/officeDocument/2006/relationships/image" Target="../media/image89.png"/><Relationship Id="rId5" Type="http://schemas.openxmlformats.org/officeDocument/2006/relationships/image" Target="../media/image82.png"/><Relationship Id="rId10" Type="http://schemas.openxmlformats.org/officeDocument/2006/relationships/image" Target="../media/image73.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2.png"/></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93.png"/><Relationship Id="rId3" Type="http://schemas.openxmlformats.org/officeDocument/2006/relationships/notesSlide" Target="../notesSlides/notesSlide17.xml"/><Relationship Id="rId7" Type="http://schemas.openxmlformats.org/officeDocument/2006/relationships/image" Target="../media/image83.png"/><Relationship Id="rId12" Type="http://schemas.openxmlformats.org/officeDocument/2006/relationships/image" Target="../media/image90.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82.png"/><Relationship Id="rId11" Type="http://schemas.openxmlformats.org/officeDocument/2006/relationships/image" Target="../media/image89.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73.png"/><Relationship Id="rId9" Type="http://schemas.openxmlformats.org/officeDocument/2006/relationships/image" Target="../media/image85.png"/><Relationship Id="rId14" Type="http://schemas.openxmlformats.org/officeDocument/2006/relationships/image" Target="../media/image7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95.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99.jpe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26.xml"/><Relationship Id="rId7" Type="http://schemas.openxmlformats.org/officeDocument/2006/relationships/image" Target="../media/image73.png"/><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hyperlink" Target="http://www.tbray.org/ongoing/When/200x/2004/05/22/-big/Netgear.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NIDTEST@microsoft.com" TargetMode="External"/><Relationship Id="rId7" Type="http://schemas.openxmlformats.org/officeDocument/2006/relationships/hyperlink" Target="http://www.microsoft.com/whdc/rally/rallywsd.mspx"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hyperlink" Target="http://specs.xmlsoap.org/ws/2006/02/devprof" TargetMode="External"/><Relationship Id="rId5" Type="http://schemas.openxmlformats.org/officeDocument/2006/relationships/hyperlink" Target="http://www.microsoft.com/rally" TargetMode="External"/><Relationship Id="rId4" Type="http://schemas.openxmlformats.org/officeDocument/2006/relationships/hyperlink" Target="mailto:Rally@microsoft.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17.jpe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120.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notesSlide" Target="../notesSlides/notesSlide4.xml"/><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slideLayout" Target="../slideLayouts/slideLayout5.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microsoft.com/rally"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hyperlink" Target="http://www.microsoft.com/whdc/rally/rallywsd.mspx" TargetMode="External"/><Relationship Id="rId4" Type="http://schemas.openxmlformats.org/officeDocument/2006/relationships/hyperlink" Target="http://specs.xmlsoap.org/ws/2006/02/devpro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notesSlide" Target="../notesSlides/notesSlide5.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wmf"/><Relationship Id="rId3" Type="http://schemas.openxmlformats.org/officeDocument/2006/relationships/notesSlide" Target="../notesSlides/notesSlide6.xml"/><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notesSlide" Target="../notesSlides/notesSlide7.xml"/><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slideLayout" Target="../slideLayouts/slideLayout6.xml"/><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tags" Target="../tags/tag5.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jpe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217872"/>
            <a:ext cx="7692761" cy="3282437"/>
          </a:xfrm>
        </p:spPr>
        <p:txBody>
          <a:bodyPr/>
          <a:lstStyle/>
          <a:p>
            <a:r>
              <a:rPr lang="en-US" dirty="0" smtClean="0"/>
              <a:t>Network Infrastructure Device (NID)</a:t>
            </a:r>
            <a:br>
              <a:rPr lang="en-US" dirty="0" smtClean="0"/>
            </a:br>
            <a:r>
              <a:rPr lang="en-US" dirty="0" smtClean="0"/>
              <a:t/>
            </a:r>
            <a:br>
              <a:rPr lang="en-US" dirty="0" smtClean="0"/>
            </a:br>
            <a:r>
              <a:rPr sz="3600" smtClean="0">
                <a:solidFill>
                  <a:schemeClr val="accent1"/>
                </a:solidFill>
              </a:rPr>
              <a:t>Windows Vista L</a:t>
            </a:r>
            <a:r>
              <a:rPr lang="en-US" sz="3600" dirty="0" err="1" smtClean="0">
                <a:solidFill>
                  <a:schemeClr val="accent1"/>
                </a:solidFill>
              </a:rPr>
              <a:t>ogo</a:t>
            </a:r>
            <a:r>
              <a:rPr lang="en-US" sz="3600" dirty="0" smtClean="0">
                <a:solidFill>
                  <a:schemeClr val="accent1"/>
                </a:solidFill>
              </a:rPr>
              <a:t> Requirements </a:t>
            </a:r>
            <a:br>
              <a:rPr lang="en-US" sz="3600" dirty="0" smtClean="0">
                <a:solidFill>
                  <a:schemeClr val="accent1"/>
                </a:solidFill>
              </a:rPr>
            </a:br>
            <a:r>
              <a:rPr lang="en-US" sz="3600" dirty="0" smtClean="0">
                <a:solidFill>
                  <a:schemeClr val="accent1"/>
                </a:solidFill>
              </a:rPr>
              <a:t>and Windows Rally</a:t>
            </a:r>
            <a:endParaRPr lang="en-US" dirty="0">
              <a:solidFill>
                <a:schemeClr val="accent1"/>
              </a:solidFill>
            </a:endParaRPr>
          </a:p>
        </p:txBody>
      </p:sp>
      <p:sp>
        <p:nvSpPr>
          <p:cNvPr id="3" name="Subtitle 2"/>
          <p:cNvSpPr>
            <a:spLocks noGrp="1"/>
          </p:cNvSpPr>
          <p:nvPr>
            <p:ph type="subTitle" idx="1"/>
          </p:nvPr>
        </p:nvSpPr>
        <p:spPr>
          <a:xfrm>
            <a:off x="727605" y="4552285"/>
            <a:ext cx="7692761" cy="1371145"/>
          </a:xfrm>
        </p:spPr>
        <p:txBody>
          <a:bodyPr/>
          <a:lstStyle/>
          <a:p>
            <a:endParaRPr lang="en-US" dirty="0" smtClean="0"/>
          </a:p>
          <a:p>
            <a:r>
              <a:rPr lang="en-US" dirty="0" smtClean="0"/>
              <a:t>Glenn Ward</a:t>
            </a:r>
          </a:p>
          <a:p>
            <a:r>
              <a:rPr lang="en-US" dirty="0" smtClean="0"/>
              <a:t>Rally Team</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519" name="Rectangle 2"/>
          <p:cNvSpPr>
            <a:spLocks noChangeArrowheads="1"/>
          </p:cNvSpPr>
          <p:nvPr/>
        </p:nvSpPr>
        <p:spPr bwMode="auto">
          <a:xfrm>
            <a:off x="297803" y="358159"/>
            <a:ext cx="8686800" cy="381000"/>
          </a:xfrm>
          <a:prstGeom prst="rect">
            <a:avLst/>
          </a:prstGeom>
          <a:noFill/>
          <a:ln w="9525">
            <a:noFill/>
            <a:miter lim="800000"/>
            <a:headEnd/>
            <a:tailEnd/>
          </a:ln>
        </p:spPr>
        <p:txBody>
          <a:bodyPr anchor="ctr"/>
          <a:lstStyle/>
          <a:p>
            <a:pPr algn="ctr">
              <a:defRPr/>
            </a:pPr>
            <a:endParaRPr lang="en-US" sz="4800" dirty="0">
              <a:effectLst>
                <a:outerShdw blurRad="38100" dist="38100" dir="2700000" algn="tl">
                  <a:srgbClr val="000000"/>
                </a:outerShdw>
              </a:effectLst>
            </a:endParaRPr>
          </a:p>
        </p:txBody>
      </p:sp>
      <p:sp>
        <p:nvSpPr>
          <p:cNvPr id="24" name="Title 23"/>
          <p:cNvSpPr>
            <a:spLocks noGrp="1"/>
          </p:cNvSpPr>
          <p:nvPr>
            <p:ph type="title"/>
          </p:nvPr>
        </p:nvSpPr>
        <p:spPr/>
        <p:txBody>
          <a:bodyPr/>
          <a:lstStyle/>
          <a:p>
            <a:r>
              <a:rPr lang="en-US" dirty="0" smtClean="0"/>
              <a:t>Technologies</a:t>
            </a:r>
            <a:br>
              <a:rPr lang="en-US" dirty="0" smtClean="0"/>
            </a:br>
            <a:endParaRPr lang="en-US" dirty="0"/>
          </a:p>
        </p:txBody>
      </p:sp>
      <p:sp>
        <p:nvSpPr>
          <p:cNvPr id="26" name="Rectangle 3"/>
          <p:cNvSpPr>
            <a:spLocks/>
          </p:cNvSpPr>
          <p:nvPr/>
        </p:nvSpPr>
        <p:spPr bwMode="auto">
          <a:xfrm>
            <a:off x="492760" y="1158240"/>
            <a:ext cx="8153400" cy="685800"/>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a:effectLst>
                  <a:outerShdw blurRad="38100" dist="38100" dir="2700000" algn="tl">
                    <a:srgbClr val="000000">
                      <a:alpha val="43137"/>
                    </a:srgbClr>
                  </a:outerShdw>
                </a:effectLst>
                <a:latin typeface="+mj-lt"/>
                <a:cs typeface="+mn-cs"/>
                <a:sym typeface="Wingdings" pitchFamily="2" charset="2"/>
              </a:rPr>
              <a:t>Applications</a:t>
            </a:r>
            <a:endParaRPr lang="en-US">
              <a:effectLst>
                <a:outerShdw blurRad="38100" dist="38100" dir="2700000" algn="tl">
                  <a:srgbClr val="000000">
                    <a:alpha val="43137"/>
                  </a:srgbClr>
                </a:outerShdw>
              </a:effectLst>
              <a:latin typeface="+mj-lt"/>
              <a:cs typeface="+mn-cs"/>
            </a:endParaRPr>
          </a:p>
        </p:txBody>
      </p:sp>
      <p:sp>
        <p:nvSpPr>
          <p:cNvPr id="27" name="Rectangle 5"/>
          <p:cNvSpPr>
            <a:spLocks/>
          </p:cNvSpPr>
          <p:nvPr/>
        </p:nvSpPr>
        <p:spPr bwMode="auto">
          <a:xfrm>
            <a:off x="2550160" y="4663440"/>
            <a:ext cx="6096000" cy="68580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a:solidFill>
                  <a:schemeClr val="bg2"/>
                </a:solidFill>
                <a:latin typeface="+mj-lt"/>
                <a:cs typeface="+mn-cs"/>
                <a:sym typeface="Wingdings" pitchFamily="2" charset="2"/>
              </a:rPr>
              <a:t>IP Network</a:t>
            </a:r>
            <a:endParaRPr lang="en-US">
              <a:solidFill>
                <a:schemeClr val="bg2"/>
              </a:solidFill>
              <a:latin typeface="+mj-lt"/>
              <a:cs typeface="+mn-cs"/>
            </a:endParaRPr>
          </a:p>
          <a:p>
            <a:pPr algn="ctr" defTabSz="914063"/>
            <a:r>
              <a:rPr lang="en-US">
                <a:solidFill>
                  <a:schemeClr val="bg2"/>
                </a:solidFill>
                <a:latin typeface="+mj-lt"/>
                <a:cs typeface="+mn-cs"/>
                <a:sym typeface="Wingdings" pitchFamily="2" charset="2"/>
              </a:rPr>
              <a:t>(IPv4, IPv6)</a:t>
            </a:r>
          </a:p>
        </p:txBody>
      </p:sp>
      <p:sp>
        <p:nvSpPr>
          <p:cNvPr id="28" name="Rectangle 6"/>
          <p:cNvSpPr>
            <a:spLocks/>
          </p:cNvSpPr>
          <p:nvPr/>
        </p:nvSpPr>
        <p:spPr bwMode="auto">
          <a:xfrm rot="-5400000">
            <a:off x="454660" y="3406140"/>
            <a:ext cx="3352800" cy="5334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smtClean="0">
                <a:solidFill>
                  <a:schemeClr val="bg2"/>
                </a:solidFill>
                <a:latin typeface="+mj-lt"/>
                <a:sym typeface="Wingdings" pitchFamily="2" charset="2"/>
              </a:rPr>
              <a:t>Windows Connect Now / WPS</a:t>
            </a:r>
          </a:p>
        </p:txBody>
      </p:sp>
      <p:sp>
        <p:nvSpPr>
          <p:cNvPr id="29" name="Rectangle 7"/>
          <p:cNvSpPr>
            <a:spLocks/>
          </p:cNvSpPr>
          <p:nvPr/>
        </p:nvSpPr>
        <p:spPr bwMode="auto">
          <a:xfrm>
            <a:off x="492760" y="5501640"/>
            <a:ext cx="8153400" cy="68580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a:solidFill>
                  <a:schemeClr val="bg2"/>
                </a:solidFill>
                <a:latin typeface="+mj-lt"/>
                <a:cs typeface="+mn-cs"/>
                <a:sym typeface="Wingdings" pitchFamily="2" charset="2"/>
              </a:rPr>
              <a:t>Ethernet/Wireless</a:t>
            </a:r>
            <a:endParaRPr lang="en-US">
              <a:solidFill>
                <a:schemeClr val="bg2"/>
              </a:solidFill>
              <a:latin typeface="+mj-lt"/>
              <a:cs typeface="+mn-cs"/>
            </a:endParaRPr>
          </a:p>
        </p:txBody>
      </p:sp>
      <p:sp>
        <p:nvSpPr>
          <p:cNvPr id="30" name="Rectangle 8"/>
          <p:cNvSpPr>
            <a:spLocks/>
          </p:cNvSpPr>
          <p:nvPr/>
        </p:nvSpPr>
        <p:spPr bwMode="auto">
          <a:xfrm rot="-5400000">
            <a:off x="-916940" y="3406140"/>
            <a:ext cx="3352800" cy="5334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smtClean="0">
                <a:solidFill>
                  <a:schemeClr val="bg2"/>
                </a:solidFill>
                <a:latin typeface="+mj-lt"/>
                <a:sym typeface="Wingdings" pitchFamily="2" charset="2"/>
              </a:rPr>
              <a:t>LLTD: </a:t>
            </a:r>
            <a:r>
              <a:rPr lang="en-US" dirty="0" err="1" smtClean="0">
                <a:solidFill>
                  <a:schemeClr val="bg2"/>
                </a:solidFill>
                <a:latin typeface="+mj-lt"/>
                <a:sym typeface="Wingdings" pitchFamily="2" charset="2"/>
              </a:rPr>
              <a:t>QoS</a:t>
            </a:r>
            <a:r>
              <a:rPr lang="en-US" dirty="0" smtClean="0">
                <a:solidFill>
                  <a:schemeClr val="bg2"/>
                </a:solidFill>
                <a:latin typeface="+mj-lt"/>
                <a:sym typeface="Wingdings" pitchFamily="2" charset="2"/>
              </a:rPr>
              <a:t> </a:t>
            </a:r>
          </a:p>
        </p:txBody>
      </p:sp>
      <p:sp>
        <p:nvSpPr>
          <p:cNvPr id="31" name="Rectangle 9"/>
          <p:cNvSpPr>
            <a:spLocks/>
          </p:cNvSpPr>
          <p:nvPr/>
        </p:nvSpPr>
        <p:spPr bwMode="auto">
          <a:xfrm>
            <a:off x="3235960" y="3749040"/>
            <a:ext cx="2590800" cy="6858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smtClean="0">
                <a:solidFill>
                  <a:schemeClr val="bg2"/>
                </a:solidFill>
                <a:latin typeface="+mj-lt"/>
                <a:sym typeface="Wingdings" pitchFamily="2" charset="2"/>
              </a:rPr>
              <a:t>UPnP</a:t>
            </a:r>
          </a:p>
        </p:txBody>
      </p:sp>
      <p:sp>
        <p:nvSpPr>
          <p:cNvPr id="32" name="Rectangle 10"/>
          <p:cNvSpPr>
            <a:spLocks/>
          </p:cNvSpPr>
          <p:nvPr/>
        </p:nvSpPr>
        <p:spPr bwMode="auto">
          <a:xfrm rot="-5400000">
            <a:off x="1978660" y="3406140"/>
            <a:ext cx="1676400" cy="5334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smtClean="0">
                <a:solidFill>
                  <a:schemeClr val="bg2"/>
                </a:solidFill>
                <a:latin typeface="+mj-lt"/>
                <a:sym typeface="Wingdings" pitchFamily="2" charset="2"/>
              </a:rPr>
              <a:t>Function</a:t>
            </a:r>
            <a:br>
              <a:rPr lang="en-US" dirty="0" smtClean="0">
                <a:solidFill>
                  <a:schemeClr val="bg2"/>
                </a:solidFill>
                <a:latin typeface="+mj-lt"/>
                <a:sym typeface="Wingdings" pitchFamily="2" charset="2"/>
              </a:rPr>
            </a:br>
            <a:r>
              <a:rPr lang="en-US" dirty="0" smtClean="0">
                <a:solidFill>
                  <a:schemeClr val="bg2"/>
                </a:solidFill>
                <a:latin typeface="+mj-lt"/>
                <a:sym typeface="Wingdings" pitchFamily="2" charset="2"/>
              </a:rPr>
              <a:t>Discovery</a:t>
            </a:r>
          </a:p>
        </p:txBody>
      </p:sp>
      <p:sp>
        <p:nvSpPr>
          <p:cNvPr id="33" name="Rectangle 13"/>
          <p:cNvSpPr>
            <a:spLocks/>
          </p:cNvSpPr>
          <p:nvPr/>
        </p:nvSpPr>
        <p:spPr bwMode="auto">
          <a:xfrm rot="-5400000">
            <a:off x="-231140" y="3406140"/>
            <a:ext cx="3352800" cy="5334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smtClean="0">
                <a:solidFill>
                  <a:schemeClr val="bg2"/>
                </a:solidFill>
                <a:latin typeface="+mj-lt"/>
                <a:sym typeface="Wingdings" pitchFamily="2" charset="2"/>
              </a:rPr>
              <a:t>LLTD: Presence, Topology</a:t>
            </a:r>
          </a:p>
        </p:txBody>
      </p:sp>
      <p:sp>
        <p:nvSpPr>
          <p:cNvPr id="34" name="Rectangle 14"/>
          <p:cNvSpPr>
            <a:spLocks/>
          </p:cNvSpPr>
          <p:nvPr/>
        </p:nvSpPr>
        <p:spPr bwMode="auto">
          <a:xfrm rot="-5400000">
            <a:off x="513398" y="6395403"/>
            <a:ext cx="228600" cy="2286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cs typeface="+mn-cs"/>
              <a:sym typeface="Wingdings" pitchFamily="2" charset="2"/>
            </a:endParaRPr>
          </a:p>
        </p:txBody>
      </p:sp>
      <p:sp>
        <p:nvSpPr>
          <p:cNvPr id="35" name="Text Box 15"/>
          <p:cNvSpPr>
            <a:spLocks noChangeArrowheads="1"/>
          </p:cNvSpPr>
          <p:nvPr/>
        </p:nvSpPr>
        <p:spPr bwMode="auto">
          <a:xfrm>
            <a:off x="557803" y="6346499"/>
            <a:ext cx="3621087" cy="336550"/>
          </a:xfrm>
          <a:prstGeom prst="rect">
            <a:avLst/>
          </a:prstGeom>
          <a:noFill/>
          <a:ln w="9525">
            <a:noFill/>
            <a:miter lim="800000"/>
            <a:headEnd/>
            <a:tailEnd/>
          </a:ln>
        </p:spPr>
        <p:txBody>
          <a:bodyPr/>
          <a:lstStyle/>
          <a:p>
            <a:pPr algn="ctr"/>
            <a:r>
              <a:rPr lang="en-US" sz="1600" b="1" dirty="0">
                <a:effectLst>
                  <a:outerShdw blurRad="38100" dist="38100" dir="2700000" algn="tl">
                    <a:srgbClr val="000000">
                      <a:alpha val="43137"/>
                    </a:srgbClr>
                  </a:outerShdw>
                </a:effectLst>
                <a:latin typeface="+mj-lt"/>
                <a:sym typeface="Wingdings" pitchFamily="2" charset="2"/>
              </a:rPr>
              <a:t>Windows Rally </a:t>
            </a:r>
            <a:r>
              <a:rPr lang="en-US" sz="1600" b="1" dirty="0" smtClean="0">
                <a:effectLst>
                  <a:outerShdw blurRad="38100" dist="38100" dir="2700000" algn="tl">
                    <a:srgbClr val="000000">
                      <a:alpha val="43137"/>
                    </a:srgbClr>
                  </a:outerShdw>
                </a:effectLst>
                <a:latin typeface="+mj-lt"/>
                <a:sym typeface="Wingdings" pitchFamily="2" charset="2"/>
              </a:rPr>
              <a:t>Technologies</a:t>
            </a:r>
            <a:endParaRPr lang="en-US" dirty="0">
              <a:effectLst>
                <a:outerShdw blurRad="38100" dist="38100" dir="2700000" algn="tl">
                  <a:srgbClr val="000000">
                    <a:alpha val="43137"/>
                  </a:srgbClr>
                </a:outerShdw>
              </a:effectLst>
              <a:latin typeface="+mj-lt"/>
            </a:endParaRPr>
          </a:p>
        </p:txBody>
      </p:sp>
      <p:sp>
        <p:nvSpPr>
          <p:cNvPr id="36" name="Rectangle 16"/>
          <p:cNvSpPr>
            <a:spLocks/>
          </p:cNvSpPr>
          <p:nvPr/>
        </p:nvSpPr>
        <p:spPr bwMode="auto">
          <a:xfrm>
            <a:off x="3235960" y="2910840"/>
            <a:ext cx="5410200" cy="6858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smtClean="0">
                <a:solidFill>
                  <a:schemeClr val="bg2"/>
                </a:solidFill>
                <a:latin typeface="+mj-lt"/>
                <a:sym typeface="Wingdings" pitchFamily="2" charset="2"/>
              </a:rPr>
              <a:t>Plug and Play Extensions</a:t>
            </a:r>
          </a:p>
        </p:txBody>
      </p:sp>
      <p:sp>
        <p:nvSpPr>
          <p:cNvPr id="37" name="Rectangle 5"/>
          <p:cNvSpPr>
            <a:spLocks/>
          </p:cNvSpPr>
          <p:nvPr/>
        </p:nvSpPr>
        <p:spPr bwMode="auto">
          <a:xfrm>
            <a:off x="2550160" y="1996440"/>
            <a:ext cx="6096000" cy="68580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a:solidFill>
                  <a:schemeClr val="bg2"/>
                </a:solidFill>
                <a:latin typeface="+mj-lt"/>
                <a:cs typeface="+mn-cs"/>
                <a:sym typeface="Wingdings" pitchFamily="2" charset="2"/>
              </a:rPr>
              <a:t>Management Interfaces</a:t>
            </a:r>
            <a:endParaRPr lang="en-US">
              <a:solidFill>
                <a:schemeClr val="bg2"/>
              </a:solidFill>
              <a:latin typeface="+mj-lt"/>
              <a:cs typeface="+mn-cs"/>
            </a:endParaRPr>
          </a:p>
        </p:txBody>
      </p:sp>
      <p:sp>
        <p:nvSpPr>
          <p:cNvPr id="38" name="Rectangle 9"/>
          <p:cNvSpPr>
            <a:spLocks/>
          </p:cNvSpPr>
          <p:nvPr/>
        </p:nvSpPr>
        <p:spPr bwMode="auto">
          <a:xfrm>
            <a:off x="5979160" y="3749040"/>
            <a:ext cx="2667000" cy="6858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smtClean="0">
                <a:solidFill>
                  <a:schemeClr val="bg2"/>
                </a:solidFill>
                <a:latin typeface="+mj-lt"/>
                <a:sym typeface="Wingdings" pitchFamily="2" charset="2"/>
              </a:rPr>
              <a:t>Device Profile</a:t>
            </a:r>
            <a:br>
              <a:rPr lang="en-US" dirty="0" smtClean="0">
                <a:solidFill>
                  <a:schemeClr val="bg2"/>
                </a:solidFill>
                <a:latin typeface="+mj-lt"/>
                <a:sym typeface="Wingdings" pitchFamily="2" charset="2"/>
              </a:rPr>
            </a:br>
            <a:r>
              <a:rPr lang="en-US" dirty="0" smtClean="0">
                <a:solidFill>
                  <a:schemeClr val="bg2"/>
                </a:solidFill>
                <a:latin typeface="+mj-lt"/>
                <a:sym typeface="Wingdings" pitchFamily="2" charset="2"/>
              </a:rPr>
              <a:t> for Web Services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ooltools-shape"/>
          <p:cNvPicPr>
            <a:picLocks noChangeAspect="1" noChangeArrowheads="1"/>
          </p:cNvPicPr>
          <p:nvPr/>
        </p:nvPicPr>
        <p:blipFill>
          <a:blip r:embed="rId4">
            <a:lum bright="-36000"/>
          </a:blip>
          <a:srcRect/>
          <a:stretch>
            <a:fillRect/>
          </a:stretch>
        </p:blipFill>
        <p:spPr bwMode="auto">
          <a:xfrm>
            <a:off x="481453" y="3803640"/>
            <a:ext cx="8175625" cy="2384425"/>
          </a:xfrm>
          <a:prstGeom prst="rect">
            <a:avLst/>
          </a:prstGeom>
          <a:noFill/>
          <a:ln w="9525">
            <a:noFill/>
            <a:miter lim="800000"/>
            <a:headEnd/>
            <a:tailEnd/>
          </a:ln>
        </p:spPr>
      </p:pic>
      <p:sp>
        <p:nvSpPr>
          <p:cNvPr id="18435" name="TextBox 17415"/>
          <p:cNvSpPr txBox="1">
            <a:spLocks noChangeArrowheads="1"/>
          </p:cNvSpPr>
          <p:nvPr/>
        </p:nvSpPr>
        <p:spPr bwMode="auto">
          <a:xfrm>
            <a:off x="698940" y="4435465"/>
            <a:ext cx="1123950" cy="1006475"/>
          </a:xfrm>
          <a:prstGeom prst="rect">
            <a:avLst/>
          </a:prstGeom>
          <a:noFill/>
          <a:ln w="9525">
            <a:noFill/>
            <a:miter lim="800000"/>
            <a:headEnd/>
            <a:tailEnd/>
          </a:ln>
        </p:spPr>
        <p:txBody>
          <a:bodyPr lIns="91417" tIns="45709" rIns="91417" bIns="45709">
            <a:spAutoFit/>
          </a:bodyPr>
          <a:lstStyle/>
          <a:p>
            <a:pPr algn="ctr">
              <a:buClr>
                <a:schemeClr val="tx2"/>
              </a:buClr>
              <a:buSzPct val="95000"/>
              <a:buFont typeface="Wingdings" pitchFamily="2" charset="2"/>
              <a:buNone/>
            </a:pPr>
            <a:r>
              <a:rPr lang="en-US" sz="2000" dirty="0">
                <a:effectLst>
                  <a:outerShdw blurRad="38100" dist="38100" dir="2700000" algn="tl">
                    <a:srgbClr val="000000">
                      <a:alpha val="43137"/>
                    </a:srgbClr>
                  </a:outerShdw>
                </a:effectLst>
                <a:latin typeface="Segoe" pitchFamily="34" charset="0"/>
                <a:ea typeface="ＭＳ Ｐゴシック" pitchFamily="34" charset="-128"/>
              </a:rPr>
              <a:t>“Works With” (Basic)</a:t>
            </a:r>
          </a:p>
        </p:txBody>
      </p:sp>
      <p:sp>
        <p:nvSpPr>
          <p:cNvPr id="273412" name="Rectangle 4"/>
          <p:cNvSpPr>
            <a:spLocks noGrp="1" noChangeArrowheads="1"/>
          </p:cNvSpPr>
          <p:nvPr>
            <p:ph type="title"/>
          </p:nvPr>
        </p:nvSpPr>
        <p:spPr>
          <a:xfrm>
            <a:off x="382588" y="228600"/>
            <a:ext cx="8761412" cy="609398"/>
          </a:xfrm>
        </p:spPr>
        <p:txBody>
          <a:bodyPr/>
          <a:lstStyle/>
          <a:p>
            <a:r>
              <a:rPr lang="en-US" sz="4400" dirty="0" smtClean="0"/>
              <a:t>Drive Quality Via Vista Logo (NIDs)</a:t>
            </a:r>
          </a:p>
        </p:txBody>
      </p:sp>
      <p:pic>
        <p:nvPicPr>
          <p:cNvPr id="18437" name="Rectangle 17419"/>
          <p:cNvPicPr>
            <a:picLocks noChangeAspect="1" noChangeArrowheads="1"/>
          </p:cNvPicPr>
          <p:nvPr/>
        </p:nvPicPr>
        <p:blipFill>
          <a:blip r:embed="rId5"/>
          <a:srcRect/>
          <a:stretch>
            <a:fillRect/>
          </a:stretch>
        </p:blipFill>
        <p:spPr bwMode="auto">
          <a:xfrm>
            <a:off x="2589653" y="4630728"/>
            <a:ext cx="1619250" cy="720725"/>
          </a:xfrm>
          <a:prstGeom prst="rect">
            <a:avLst/>
          </a:prstGeom>
          <a:noFill/>
          <a:ln w="9525">
            <a:noFill/>
            <a:miter lim="800000"/>
            <a:headEnd/>
            <a:tailEnd/>
          </a:ln>
        </p:spPr>
      </p:pic>
      <p:sp>
        <p:nvSpPr>
          <p:cNvPr id="18438" name="TextBox 46087"/>
          <p:cNvSpPr txBox="1">
            <a:spLocks noChangeArrowheads="1"/>
          </p:cNvSpPr>
          <p:nvPr/>
        </p:nvSpPr>
        <p:spPr bwMode="auto">
          <a:xfrm>
            <a:off x="5042340" y="4195753"/>
            <a:ext cx="2616200" cy="1534487"/>
          </a:xfrm>
          <a:prstGeom prst="rect">
            <a:avLst/>
          </a:prstGeom>
          <a:noFill/>
          <a:ln w="9525" algn="ctr">
            <a:noFill/>
            <a:miter lim="800000"/>
            <a:headEnd/>
            <a:tailEnd/>
          </a:ln>
        </p:spPr>
        <p:txBody>
          <a:bodyPr lIns="91146" tIns="45574" rIns="91146" bIns="45574"/>
          <a:lstStyle/>
          <a:p>
            <a:pPr marL="228600" indent="-228600">
              <a:lnSpc>
                <a:spcPct val="85000"/>
              </a:lnSpc>
              <a:spcBef>
                <a:spcPct val="20000"/>
              </a:spcBef>
              <a:buClr>
                <a:srgbClr val="4496D1"/>
              </a:buClr>
              <a:buBlip>
                <a:blip r:embed="rId6"/>
              </a:buBlip>
            </a:pPr>
            <a:r>
              <a:rPr lang="en-US" sz="1400" dirty="0">
                <a:effectLst>
                  <a:outerShdw blurRad="38100" dist="38100" dir="2700000" algn="tl">
                    <a:srgbClr val="000000">
                      <a:alpha val="43137"/>
                    </a:srgbClr>
                  </a:outerShdw>
                </a:effectLst>
                <a:latin typeface="Segoe" pitchFamily="34" charset="0"/>
                <a:ea typeface="ＭＳ Ｐゴシック" pitchFamily="34" charset="-128"/>
              </a:rPr>
              <a:t>Indicates </a:t>
            </a:r>
            <a:r>
              <a:rPr lang="en-US" sz="1400" b="1" dirty="0">
                <a:solidFill>
                  <a:schemeClr val="accent1"/>
                </a:solidFill>
                <a:effectLst>
                  <a:outerShdw blurRad="38100" dist="38100" dir="2700000" algn="tl">
                    <a:srgbClr val="000000">
                      <a:alpha val="43137"/>
                    </a:srgbClr>
                  </a:outerShdw>
                </a:effectLst>
                <a:latin typeface="Segoe" pitchFamily="34" charset="0"/>
                <a:ea typeface="ＭＳ Ｐゴシック" pitchFamily="34" charset="-128"/>
              </a:rPr>
              <a:t>compatibility, </a:t>
            </a:r>
            <a:br>
              <a:rPr lang="en-US" sz="1400" b="1" dirty="0">
                <a:solidFill>
                  <a:schemeClr val="accent1"/>
                </a:solidFill>
                <a:effectLst>
                  <a:outerShdw blurRad="38100" dist="38100" dir="2700000" algn="tl">
                    <a:srgbClr val="000000">
                      <a:alpha val="43137"/>
                    </a:srgbClr>
                  </a:outerShdw>
                </a:effectLst>
                <a:latin typeface="Segoe" pitchFamily="34" charset="0"/>
                <a:ea typeface="ＭＳ Ｐゴシック" pitchFamily="34" charset="-128"/>
              </a:rPr>
            </a:br>
            <a:r>
              <a:rPr lang="en-US" sz="1400" b="1" dirty="0">
                <a:solidFill>
                  <a:schemeClr val="accent1"/>
                </a:solidFill>
                <a:effectLst>
                  <a:outerShdw blurRad="38100" dist="38100" dir="2700000" algn="tl">
                    <a:srgbClr val="000000">
                      <a:alpha val="43137"/>
                    </a:srgbClr>
                  </a:outerShdw>
                </a:effectLst>
                <a:latin typeface="Segoe" pitchFamily="34" charset="0"/>
                <a:ea typeface="ＭＳ Ｐゴシック" pitchFamily="34" charset="-128"/>
              </a:rPr>
              <a:t>reliability, product quality</a:t>
            </a:r>
          </a:p>
          <a:p>
            <a:pPr marL="228600" indent="-228600">
              <a:lnSpc>
                <a:spcPct val="85000"/>
              </a:lnSpc>
              <a:spcBef>
                <a:spcPct val="20000"/>
              </a:spcBef>
              <a:buClr>
                <a:srgbClr val="4496D1"/>
              </a:buClr>
              <a:buBlip>
                <a:blip r:embed="rId6"/>
              </a:buBlip>
            </a:pPr>
            <a:r>
              <a:rPr lang="en-US" sz="1400" dirty="0">
                <a:effectLst>
                  <a:outerShdw blurRad="38100" dist="38100" dir="2700000" algn="tl">
                    <a:srgbClr val="000000">
                      <a:alpha val="43137"/>
                    </a:srgbClr>
                  </a:outerShdw>
                </a:effectLst>
                <a:latin typeface="Segoe" pitchFamily="34" charset="0"/>
                <a:ea typeface="ＭＳ Ｐゴシック" pitchFamily="34" charset="-128"/>
              </a:rPr>
              <a:t>Ensures </a:t>
            </a:r>
            <a:r>
              <a:rPr lang="en-US" sz="1400" dirty="0" err="1">
                <a:effectLst>
                  <a:outerShdw blurRad="38100" dist="38100" dir="2700000" algn="tl">
                    <a:srgbClr val="000000">
                      <a:alpha val="43137"/>
                    </a:srgbClr>
                  </a:outerShdw>
                </a:effectLst>
                <a:latin typeface="Segoe" pitchFamily="34" charset="0"/>
                <a:ea typeface="ＭＳ Ｐゴシック" pitchFamily="34" charset="-128"/>
              </a:rPr>
              <a:t>Interop</a:t>
            </a:r>
            <a:r>
              <a:rPr lang="en-US" sz="1400" dirty="0">
                <a:effectLst>
                  <a:outerShdw blurRad="38100" dist="38100" dir="2700000" algn="tl">
                    <a:srgbClr val="000000">
                      <a:alpha val="43137"/>
                    </a:srgbClr>
                  </a:outerShdw>
                </a:effectLst>
                <a:latin typeface="Segoe" pitchFamily="34" charset="0"/>
                <a:ea typeface="ＭＳ Ｐゴシック" pitchFamily="34" charset="-128"/>
              </a:rPr>
              <a:t> with Windows Vista, Xbox Live!</a:t>
            </a:r>
          </a:p>
          <a:p>
            <a:pPr marL="228600" indent="-228600">
              <a:lnSpc>
                <a:spcPct val="85000"/>
              </a:lnSpc>
              <a:spcBef>
                <a:spcPct val="20000"/>
              </a:spcBef>
              <a:buClr>
                <a:srgbClr val="4496D1"/>
              </a:buClr>
              <a:buBlip>
                <a:blip r:embed="rId6"/>
              </a:buBlip>
            </a:pPr>
            <a:r>
              <a:rPr lang="en-US" sz="1400" dirty="0">
                <a:effectLst>
                  <a:outerShdw blurRad="38100" dist="38100" dir="2700000" algn="tl">
                    <a:srgbClr val="000000">
                      <a:alpha val="43137"/>
                    </a:srgbClr>
                  </a:outerShdw>
                </a:effectLst>
                <a:latin typeface="Segoe" pitchFamily="34" charset="0"/>
                <a:ea typeface="ＭＳ Ｐゴシック" pitchFamily="34" charset="-128"/>
              </a:rPr>
              <a:t>Provides baseline setup, security, diagnostics, </a:t>
            </a:r>
            <a:r>
              <a:rPr lang="en-US" sz="1400" b="1" dirty="0">
                <a:solidFill>
                  <a:schemeClr val="accent1"/>
                </a:solidFill>
                <a:effectLst>
                  <a:outerShdw blurRad="38100" dist="38100" dir="2700000" algn="tl">
                    <a:srgbClr val="000000">
                      <a:alpha val="43137"/>
                    </a:srgbClr>
                  </a:outerShdw>
                </a:effectLst>
                <a:latin typeface="Segoe" pitchFamily="34" charset="0"/>
                <a:ea typeface="ＭＳ Ｐゴシック" pitchFamily="34" charset="-128"/>
              </a:rPr>
              <a:t>performance</a:t>
            </a:r>
          </a:p>
        </p:txBody>
      </p:sp>
      <p:grpSp>
        <p:nvGrpSpPr>
          <p:cNvPr id="2" name="Group 7"/>
          <p:cNvGrpSpPr>
            <a:grpSpLocks/>
          </p:cNvGrpSpPr>
          <p:nvPr/>
        </p:nvGrpSpPr>
        <p:grpSpPr bwMode="auto">
          <a:xfrm>
            <a:off x="481453" y="1206490"/>
            <a:ext cx="8175625" cy="5118100"/>
            <a:chOff x="343" y="568"/>
            <a:chExt cx="5150" cy="3224"/>
          </a:xfrm>
        </p:grpSpPr>
        <p:pic>
          <p:nvPicPr>
            <p:cNvPr id="18441" name="Picture 9" descr="cooltools-shape"/>
            <p:cNvPicPr>
              <a:picLocks noChangeAspect="1" noChangeArrowheads="1"/>
            </p:cNvPicPr>
            <p:nvPr/>
          </p:nvPicPr>
          <p:blipFill>
            <a:blip r:embed="rId7"/>
            <a:srcRect/>
            <a:stretch>
              <a:fillRect/>
            </a:stretch>
          </p:blipFill>
          <p:spPr bwMode="auto">
            <a:xfrm>
              <a:off x="343" y="663"/>
              <a:ext cx="5150" cy="1501"/>
            </a:xfrm>
            <a:prstGeom prst="rect">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pic>
        <p:sp>
          <p:nvSpPr>
            <p:cNvPr id="18442" name="TextBox 17414"/>
            <p:cNvSpPr txBox="1">
              <a:spLocks noChangeArrowheads="1"/>
            </p:cNvSpPr>
            <p:nvPr/>
          </p:nvSpPr>
          <p:spPr bwMode="auto">
            <a:xfrm>
              <a:off x="360" y="1061"/>
              <a:ext cx="1010" cy="634"/>
            </a:xfrm>
            <a:prstGeom prst="rect">
              <a:avLst/>
            </a:prstGeom>
            <a:noFill/>
            <a:ln w="9525">
              <a:noFill/>
              <a:miter lim="800000"/>
              <a:headEnd/>
              <a:tailEnd/>
            </a:ln>
          </p:spPr>
          <p:txBody>
            <a:bodyPr lIns="91417" tIns="45709" rIns="91417" bIns="45709">
              <a:spAutoFit/>
            </a:bodyPr>
            <a:lstStyle/>
            <a:p>
              <a:pPr algn="ctr">
                <a:buClr>
                  <a:schemeClr val="tx2"/>
                </a:buClr>
                <a:buSzPct val="95000"/>
              </a:pPr>
              <a:r>
                <a:rPr lang="en-US" sz="2000" dirty="0">
                  <a:solidFill>
                    <a:schemeClr val="bg2"/>
                  </a:solidFill>
                  <a:latin typeface="Segoe" pitchFamily="34" charset="0"/>
                  <a:ea typeface="ＭＳ Ｐゴシック" pitchFamily="34" charset="-128"/>
                </a:rPr>
                <a:t>“Certified For” (Premium)</a:t>
              </a:r>
              <a:endParaRPr lang="en-US" sz="2400" dirty="0">
                <a:solidFill>
                  <a:schemeClr val="bg2"/>
                </a:solidFill>
                <a:latin typeface="Segoe" pitchFamily="34" charset="0"/>
                <a:ea typeface="ＭＳ Ｐゴシック" pitchFamily="34" charset="-128"/>
              </a:endParaRPr>
            </a:p>
          </p:txBody>
        </p:sp>
        <p:sp>
          <p:nvSpPr>
            <p:cNvPr id="18443" name="TextBox 46086"/>
            <p:cNvSpPr txBox="1">
              <a:spLocks noChangeArrowheads="1"/>
            </p:cNvSpPr>
            <p:nvPr/>
          </p:nvSpPr>
          <p:spPr bwMode="auto">
            <a:xfrm>
              <a:off x="3216" y="804"/>
              <a:ext cx="1780" cy="1319"/>
            </a:xfrm>
            <a:prstGeom prst="rect">
              <a:avLst/>
            </a:prstGeom>
            <a:noFill/>
            <a:ln w="9525" algn="ctr">
              <a:noFill/>
              <a:miter lim="800000"/>
              <a:headEnd/>
              <a:tailEnd/>
            </a:ln>
          </p:spPr>
          <p:txBody>
            <a:bodyPr lIns="91146" tIns="45574" rIns="91146" bIns="45574"/>
            <a:lstStyle/>
            <a:p>
              <a:pPr marL="533400" lvl="1" indent="-257175">
                <a:lnSpc>
                  <a:spcPct val="85000"/>
                </a:lnSpc>
                <a:spcBef>
                  <a:spcPct val="20000"/>
                </a:spcBef>
                <a:buClr>
                  <a:srgbClr val="4496D1"/>
                </a:buClr>
                <a:buBlip>
                  <a:blip r:embed="rId6"/>
                </a:buBlip>
              </a:pPr>
              <a:r>
                <a:rPr lang="en-US" sz="1400" dirty="0">
                  <a:solidFill>
                    <a:schemeClr val="bg2"/>
                  </a:solidFill>
                  <a:latin typeface="Segoe" pitchFamily="34" charset="0"/>
                  <a:ea typeface="ＭＳ Ｐゴシック" pitchFamily="34" charset="-128"/>
                </a:rPr>
                <a:t>Enables </a:t>
              </a:r>
              <a:r>
                <a:rPr lang="en-US" sz="1400" b="1" dirty="0">
                  <a:solidFill>
                    <a:schemeClr val="bg2"/>
                  </a:solidFill>
                  <a:latin typeface="Segoe" pitchFamily="34" charset="0"/>
                  <a:ea typeface="ＭＳ Ｐゴシック" pitchFamily="34" charset="-128"/>
                </a:rPr>
                <a:t>Premium Experiences</a:t>
              </a:r>
            </a:p>
            <a:p>
              <a:pPr marL="533400" lvl="1" indent="-257175">
                <a:lnSpc>
                  <a:spcPct val="85000"/>
                </a:lnSpc>
                <a:spcBef>
                  <a:spcPct val="20000"/>
                </a:spcBef>
                <a:buClr>
                  <a:srgbClr val="4496D1"/>
                </a:buClr>
                <a:buBlip>
                  <a:blip r:embed="rId6"/>
                </a:buBlip>
              </a:pPr>
              <a:r>
                <a:rPr lang="en-US" sz="1400" dirty="0">
                  <a:solidFill>
                    <a:schemeClr val="bg2"/>
                  </a:solidFill>
                  <a:latin typeface="Segoe" pitchFamily="34" charset="0"/>
                  <a:ea typeface="ＭＳ Ｐゴシック" pitchFamily="34" charset="-128"/>
                </a:rPr>
                <a:t>Wireless Video Streaming: MCE to Extender (360, MCEv2/’</a:t>
              </a:r>
              <a:r>
                <a:rPr lang="en-US" sz="1400" dirty="0" err="1">
                  <a:solidFill>
                    <a:schemeClr val="bg2"/>
                  </a:solidFill>
                  <a:latin typeface="Segoe" pitchFamily="34" charset="0"/>
                  <a:ea typeface="ＭＳ Ｐゴシック" pitchFamily="34" charset="-128"/>
                </a:rPr>
                <a:t>Pika</a:t>
              </a:r>
              <a:r>
                <a:rPr lang="en-US" sz="1400" dirty="0">
                  <a:solidFill>
                    <a:schemeClr val="bg2"/>
                  </a:solidFill>
                  <a:latin typeface="Segoe" pitchFamily="34" charset="0"/>
                  <a:ea typeface="ＭＳ Ｐゴシック" pitchFamily="34" charset="-128"/>
                </a:rPr>
                <a:t>’)</a:t>
              </a:r>
            </a:p>
            <a:p>
              <a:pPr marL="533400" lvl="1" indent="-257175">
                <a:lnSpc>
                  <a:spcPct val="85000"/>
                </a:lnSpc>
                <a:spcBef>
                  <a:spcPct val="20000"/>
                </a:spcBef>
                <a:buClr>
                  <a:srgbClr val="4496D1"/>
                </a:buClr>
                <a:buBlip>
                  <a:blip r:embed="rId6"/>
                </a:buBlip>
              </a:pPr>
              <a:r>
                <a:rPr lang="en-US" sz="1400" dirty="0">
                  <a:solidFill>
                    <a:schemeClr val="bg2"/>
                  </a:solidFill>
                  <a:latin typeface="Segoe" pitchFamily="34" charset="0"/>
                  <a:ea typeface="ＭＳ Ｐゴシック" pitchFamily="34" charset="-128"/>
                </a:rPr>
                <a:t>5Ghz support ensures minimal traffic contention</a:t>
              </a:r>
            </a:p>
          </p:txBody>
        </p:sp>
        <p:pic>
          <p:nvPicPr>
            <p:cNvPr id="18444" name="Rectangle 17418"/>
            <p:cNvPicPr>
              <a:picLocks noChangeAspect="1" noChangeArrowheads="1"/>
            </p:cNvPicPr>
            <p:nvPr/>
          </p:nvPicPr>
          <p:blipFill>
            <a:blip r:embed="rId8"/>
            <a:srcRect/>
            <a:stretch>
              <a:fillRect/>
            </a:stretch>
          </p:blipFill>
          <p:spPr bwMode="auto">
            <a:xfrm>
              <a:off x="1820" y="948"/>
              <a:ext cx="662" cy="95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8440" name="Picture 8" descr="cooltools-shape"/>
            <p:cNvPicPr>
              <a:picLocks noChangeAspect="1" noChangeArrowheads="1"/>
            </p:cNvPicPr>
            <p:nvPr/>
          </p:nvPicPr>
          <p:blipFill>
            <a:blip r:embed="rId9"/>
            <a:srcRect/>
            <a:stretch>
              <a:fillRect/>
            </a:stretch>
          </p:blipFill>
          <p:spPr bwMode="auto">
            <a:xfrm>
              <a:off x="1498" y="568"/>
              <a:ext cx="1334" cy="3224"/>
            </a:xfrm>
            <a:prstGeom prst="rect">
              <a:avLst/>
            </a:prstGeom>
            <a:noFill/>
            <a:ln w="9525">
              <a:noFill/>
              <a:miter lim="800000"/>
              <a:headEnd/>
              <a:tailEnd/>
            </a:ln>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382588" y="228600"/>
            <a:ext cx="8380412" cy="553998"/>
          </a:xfrm>
        </p:spPr>
        <p:txBody>
          <a:bodyPr/>
          <a:lstStyle/>
          <a:p>
            <a:r>
              <a:rPr lang="en-US" sz="4000" dirty="0" smtClean="0"/>
              <a:t>Requirements </a:t>
            </a:r>
            <a:r>
              <a:rPr sz="4000" smtClean="0"/>
              <a:t>at-a-glance</a:t>
            </a:r>
            <a:endParaRPr lang="en-US" dirty="0" smtClean="0"/>
          </a:p>
        </p:txBody>
      </p:sp>
      <p:graphicFrame>
        <p:nvGraphicFramePr>
          <p:cNvPr id="275459" name="Group 3"/>
          <p:cNvGraphicFramePr>
            <a:graphicFrameLocks noGrp="1"/>
          </p:cNvGraphicFramePr>
          <p:nvPr>
            <p:ph sz="half" idx="4294967295"/>
          </p:nvPr>
        </p:nvGraphicFramePr>
        <p:xfrm>
          <a:off x="0" y="1417638"/>
          <a:ext cx="7807961" cy="4972686"/>
        </p:xfrm>
        <a:graphic>
          <a:graphicData uri="http://schemas.openxmlformats.org/drawingml/2006/table">
            <a:tbl>
              <a:tblPr firstRow="1" bandCol="1">
                <a:effectLst>
                  <a:outerShdw blurRad="660400" sx="102000" sy="102000" algn="ctr" rotWithShape="0">
                    <a:prstClr val="black"/>
                  </a:outerShdw>
                  <a:reflection blurRad="6350" stA="52000" endA="300" endPos="35000" dir="5400000" sy="-100000" algn="bl" rotWithShape="0"/>
                </a:effectLst>
                <a:tableStyleId>{073A0DAA-6AF3-43AB-8588-CEC1D06C72B9}</a:tableStyleId>
              </a:tblPr>
              <a:tblGrid>
                <a:gridCol w="3295510"/>
                <a:gridCol w="2273991"/>
                <a:gridCol w="2238460"/>
              </a:tblGrid>
              <a:tr h="564658">
                <a:tc>
                  <a:txBody>
                    <a:bodyPr/>
                    <a:lstStyle/>
                    <a:p>
                      <a:pPr marL="381000" marR="0" lvl="0" indent="-381000" algn="ctr"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800" u="none" strike="noStrike" cap="none" normalizeH="0" baseline="0" dirty="0" smtClean="0">
                          <a:effectLst/>
                        </a:rPr>
                        <a:t>Experience</a:t>
                      </a:r>
                      <a:endParaRPr kumimoji="0" lang="en-US" sz="1800" b="0" i="0" u="none" strike="noStrike" cap="none" normalizeH="0" baseline="0" dirty="0" smtClean="0">
                        <a:solidFill>
                          <a:schemeClr val="tx1"/>
                        </a:solidFill>
                        <a:effectLst/>
                        <a:latin typeface="+mj-lt"/>
                      </a:endParaRPr>
                    </a:p>
                  </a:txBody>
                  <a:tcPr horzOverflow="overflow"/>
                </a:tc>
                <a:tc>
                  <a:txBody>
                    <a:bodyPr/>
                    <a:lstStyle/>
                    <a:p>
                      <a:pPr marL="0" marR="0" lvl="0" indent="0" algn="ctr"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800" u="none" strike="noStrike" cap="none" normalizeH="0" baseline="0" dirty="0" smtClean="0">
                          <a:effectLst/>
                        </a:rPr>
                        <a:t>Enabling Technology</a:t>
                      </a:r>
                      <a:endParaRPr kumimoji="0" lang="en-US" sz="1800" b="0" i="0" u="none" strike="noStrike" cap="none" normalizeH="0" baseline="0" dirty="0" smtClean="0">
                        <a:solidFill>
                          <a:schemeClr val="tx1"/>
                        </a:solidFill>
                        <a:effectLst/>
                        <a:latin typeface="+mj-lt"/>
                        <a:cs typeface="Arial" charset="0"/>
                      </a:endParaRPr>
                    </a:p>
                  </a:txBody>
                  <a:tcPr horzOverflow="overflow"/>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800" u="none" strike="noStrike" cap="none" normalizeH="0" baseline="0" dirty="0" smtClean="0">
                          <a:effectLst/>
                        </a:rPr>
                        <a:t>Requirements</a:t>
                      </a:r>
                      <a:br>
                        <a:rPr kumimoji="0" lang="en-US" sz="1800" u="none" strike="noStrike" cap="none" normalizeH="0" baseline="0" dirty="0" smtClean="0">
                          <a:effectLst/>
                        </a:rPr>
                      </a:br>
                      <a:r>
                        <a:rPr kumimoji="0" lang="en-US" sz="1800" u="none" strike="noStrike" cap="none" normalizeH="0" baseline="0" dirty="0" smtClean="0">
                          <a:effectLst/>
                        </a:rPr>
                        <a:t>Alignment</a:t>
                      </a:r>
                      <a:endParaRPr kumimoji="0" lang="en-US" sz="1800" b="0" i="0" u="none" strike="noStrike" cap="none" normalizeH="0" baseline="0" dirty="0" smtClean="0">
                        <a:solidFill>
                          <a:schemeClr val="tx1"/>
                        </a:solidFill>
                        <a:effectLst/>
                        <a:latin typeface="+mj-lt"/>
                        <a:cs typeface="Arial" charset="0"/>
                      </a:endParaRPr>
                    </a:p>
                  </a:txBody>
                  <a:tcPr horzOverflow="overflow"/>
                </a:tc>
              </a:tr>
              <a:tr h="710823">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600" u="none" strike="noStrike" cap="none" normalizeH="0" baseline="0" dirty="0" smtClean="0">
                          <a:effectLst/>
                        </a:rPr>
                        <a:t>Fast, Secure Wireless</a:t>
                      </a:r>
                      <a:br>
                        <a:rPr kumimoji="0" lang="en-US" sz="1600" u="none" strike="noStrike" cap="none" normalizeH="0" baseline="0" dirty="0" smtClean="0">
                          <a:effectLst/>
                        </a:rPr>
                      </a:br>
                      <a:r>
                        <a:rPr kumimoji="0" lang="en-US" sz="1600" u="none" strike="noStrike" cap="none" normalizeH="0" baseline="0" dirty="0" smtClean="0">
                          <a:effectLst/>
                        </a:rPr>
                        <a:t>and Device Setup</a:t>
                      </a:r>
                      <a:endParaRPr kumimoji="0" lang="en-US" sz="1600" b="0" i="0" u="none" strike="noStrike" cap="none" normalizeH="0" baseline="0" dirty="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400" u="none" strike="noStrike" cap="none" normalizeH="0" baseline="0" dirty="0" smtClean="0">
                          <a:effectLst/>
                        </a:rPr>
                        <a:t>WCN-</a:t>
                      </a:r>
                      <a:r>
                        <a:rPr kumimoji="0" lang="en-US" sz="1400" u="none" strike="noStrike" cap="none" normalizeH="0" baseline="0" dirty="0" err="1" smtClean="0">
                          <a:effectLst/>
                        </a:rPr>
                        <a:t>Config</a:t>
                      </a:r>
                      <a:r>
                        <a:rPr kumimoji="0" lang="en-US" sz="1400" u="none" strike="noStrike" cap="none" normalizeH="0" baseline="0" dirty="0" smtClean="0">
                          <a:effectLst/>
                        </a:rPr>
                        <a:t> 2.0</a:t>
                      </a:r>
                    </a:p>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endParaRPr kumimoji="0" lang="en-US" sz="1400" b="0" i="0" u="none" strike="noStrike" cap="none" normalizeH="0" baseline="0" dirty="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endParaRPr kumimoji="0" lang="en-US" sz="1100" b="0" i="0" u="none" strike="noStrike" cap="none" normalizeH="0" baseline="0" dirty="0" smtClean="0">
                        <a:solidFill>
                          <a:schemeClr val="tx1"/>
                        </a:solidFill>
                        <a:effectLst/>
                        <a:latin typeface="+mj-lt"/>
                      </a:endParaRPr>
                    </a:p>
                  </a:txBody>
                  <a:tcPr horzOverflow="overflow"/>
                </a:tc>
              </a:tr>
              <a:tr h="636971">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600" u="none" strike="noStrike" cap="none" normalizeH="0" baseline="0" smtClean="0">
                          <a:effectLst/>
                        </a:rPr>
                        <a:t>Seamless Internet Connectivity and Sessions</a:t>
                      </a:r>
                      <a:endParaRPr kumimoji="0" lang="en-US" sz="1600" b="0" i="0" u="none" strike="noStrike" cap="none" normalizeH="0" baseline="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400" u="none" strike="noStrike" cap="none" normalizeH="0" baseline="0" smtClean="0">
                          <a:effectLst/>
                        </a:rPr>
                        <a:t>Xbox Live Compatible</a:t>
                      </a:r>
                      <a:endParaRPr kumimoji="0" lang="en-US" sz="1400" b="0" i="0" u="none" strike="noStrike" cap="none" normalizeH="0" baseline="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endParaRPr kumimoji="0" lang="en-US" sz="1600" b="0" i="0" u="none" strike="noStrike" cap="none" normalizeH="0" baseline="0" dirty="0" smtClean="0">
                        <a:solidFill>
                          <a:schemeClr val="tx1"/>
                        </a:solidFill>
                        <a:effectLst/>
                        <a:latin typeface="+mj-lt"/>
                      </a:endParaRPr>
                    </a:p>
                  </a:txBody>
                  <a:tcPr horzOverflow="overflow"/>
                </a:tc>
              </a:tr>
              <a:tr h="1044695">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600" u="none" strike="noStrike" cap="none" normalizeH="0" baseline="0" smtClean="0">
                          <a:effectLst/>
                        </a:rPr>
                        <a:t>Whole-Home Streaming</a:t>
                      </a:r>
                      <a:br>
                        <a:rPr kumimoji="0" lang="en-US" sz="1600" u="none" strike="noStrike" cap="none" normalizeH="0" baseline="0" smtClean="0">
                          <a:effectLst/>
                        </a:rPr>
                      </a:br>
                      <a:r>
                        <a:rPr kumimoji="0" lang="en-US" sz="1600" u="none" strike="noStrike" cap="none" normalizeH="0" baseline="0" smtClean="0">
                          <a:effectLst/>
                        </a:rPr>
                        <a:t>Media over Wireless</a:t>
                      </a:r>
                      <a:endParaRPr kumimoji="0" lang="en-US" sz="1600" b="0" i="0" u="none" strike="noStrike" cap="none" normalizeH="0" baseline="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400" u="none" strike="noStrike" cap="none" normalizeH="0" baseline="0" dirty="0" smtClean="0">
                          <a:effectLst/>
                        </a:rPr>
                        <a:t>Wi-Fi </a:t>
                      </a:r>
                      <a:r>
                        <a:rPr kumimoji="0" lang="en-US" sz="1400" u="none" strike="noStrike" cap="none" normalizeH="0" baseline="0" dirty="0" err="1" smtClean="0">
                          <a:effectLst/>
                        </a:rPr>
                        <a:t>Perf</a:t>
                      </a:r>
                      <a:endParaRPr kumimoji="0" lang="en-US" sz="1400" u="none" strike="noStrike" cap="none" normalizeH="0" baseline="0" dirty="0" smtClean="0">
                        <a:effectLst/>
                      </a:endParaRPr>
                    </a:p>
                    <a:p>
                      <a:pPr marL="171450" marR="0" lvl="1" indent="-169863" algn="l" defTabSz="914400" rtl="0" eaLnBrk="0" fontAlgn="base" latinLnBrk="0" hangingPunct="0">
                        <a:lnSpc>
                          <a:spcPct val="90000"/>
                        </a:lnSpc>
                        <a:spcBef>
                          <a:spcPct val="30000"/>
                        </a:spcBef>
                        <a:spcAft>
                          <a:spcPct val="0"/>
                        </a:spcAft>
                        <a:buClr>
                          <a:schemeClr val="tx2"/>
                        </a:buClr>
                        <a:buSzPct val="75000"/>
                        <a:buFontTx/>
                        <a:buBlip>
                          <a:blip r:embed="rId4"/>
                        </a:buBlip>
                        <a:tabLst/>
                      </a:pPr>
                      <a:r>
                        <a:rPr kumimoji="0" lang="en-US" sz="1200" u="none" strike="noStrike" cap="none" normalizeH="0" baseline="0" dirty="0" smtClean="0">
                          <a:effectLst/>
                        </a:rPr>
                        <a:t>Coverage, Throughput, Stress</a:t>
                      </a:r>
                    </a:p>
                    <a:p>
                      <a:pPr marL="171450" marR="0" lvl="1" indent="-169863" algn="l" defTabSz="914400" rtl="0" eaLnBrk="0" fontAlgn="base" latinLnBrk="0" hangingPunct="0">
                        <a:lnSpc>
                          <a:spcPct val="90000"/>
                        </a:lnSpc>
                        <a:spcBef>
                          <a:spcPct val="30000"/>
                        </a:spcBef>
                        <a:spcAft>
                          <a:spcPct val="0"/>
                        </a:spcAft>
                        <a:buClr>
                          <a:schemeClr val="tx2"/>
                        </a:buClr>
                        <a:buSzPct val="75000"/>
                        <a:buFontTx/>
                        <a:buBlip>
                          <a:blip r:embed="rId4"/>
                        </a:buBlip>
                        <a:tabLst/>
                      </a:pPr>
                      <a:r>
                        <a:rPr kumimoji="0" lang="en-US" sz="1200" u="none" strike="noStrike" cap="none" normalizeH="0" baseline="0" dirty="0" smtClean="0">
                          <a:effectLst/>
                        </a:rPr>
                        <a:t>5Ghz Radio; WMM</a:t>
                      </a:r>
                      <a:endParaRPr kumimoji="0" lang="en-US" sz="1200" b="0" i="0" u="none" strike="noStrike" cap="none" normalizeH="0" baseline="0" dirty="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endParaRPr kumimoji="0" lang="en-US" sz="1600" b="0" i="0" u="none" strike="noStrike" cap="none" normalizeH="0" baseline="0" dirty="0" smtClean="0">
                        <a:solidFill>
                          <a:schemeClr val="tx1"/>
                        </a:solidFill>
                        <a:effectLst/>
                        <a:latin typeface="+mj-lt"/>
                      </a:endParaRPr>
                    </a:p>
                  </a:txBody>
                  <a:tcPr horzOverflow="overflow"/>
                </a:tc>
              </a:tr>
              <a:tr h="606200">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600" u="none" strike="noStrike" cap="none" normalizeH="0" baseline="0" smtClean="0">
                          <a:effectLst/>
                        </a:rPr>
                        <a:t>Fast Network Diagnostics, Problem Remediation</a:t>
                      </a:r>
                      <a:endParaRPr kumimoji="0" lang="en-US" sz="1600" b="0" i="0" u="none" strike="noStrike" cap="none" normalizeH="0" baseline="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400" u="none" strike="noStrike" cap="none" normalizeH="0" baseline="0" dirty="0" smtClean="0">
                          <a:effectLst/>
                        </a:rPr>
                        <a:t>Link Layer Topology Discovery (LLTD)</a:t>
                      </a:r>
                      <a:endParaRPr kumimoji="0" lang="en-US" sz="1400" b="0" i="0" u="none" strike="noStrike" cap="none" normalizeH="0" baseline="0" dirty="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endParaRPr kumimoji="0" lang="en-US" sz="1200" b="0" i="0" u="none" strike="noStrike" cap="none" normalizeH="0" baseline="0" dirty="0" smtClean="0">
                        <a:solidFill>
                          <a:schemeClr val="tx1"/>
                        </a:solidFill>
                        <a:effectLst/>
                        <a:latin typeface="+mj-lt"/>
                      </a:endParaRPr>
                    </a:p>
                  </a:txBody>
                  <a:tcPr horzOverflow="overflow"/>
                </a:tc>
              </a:tr>
              <a:tr h="783137">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600" u="none" strike="noStrike" cap="none" normalizeH="0" baseline="0" smtClean="0">
                          <a:effectLst/>
                        </a:rPr>
                        <a:t>Quality Streaming Experiences</a:t>
                      </a:r>
                    </a:p>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endParaRPr kumimoji="0" lang="en-US" sz="1600" b="0" i="0" u="none" strike="noStrike" cap="none" normalizeH="0" baseline="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400" u="none" strike="noStrike" cap="none" normalizeH="0" baseline="0" smtClean="0">
                          <a:effectLst/>
                        </a:rPr>
                        <a:t>qWave, packet</a:t>
                      </a:r>
                      <a:br>
                        <a:rPr kumimoji="0" lang="en-US" sz="1400" u="none" strike="noStrike" cap="none" normalizeH="0" baseline="0" smtClean="0">
                          <a:effectLst/>
                        </a:rPr>
                      </a:br>
                      <a:r>
                        <a:rPr kumimoji="0" lang="en-US" sz="1400" u="none" strike="noStrike" cap="none" normalizeH="0" baseline="0" smtClean="0">
                          <a:effectLst/>
                        </a:rPr>
                        <a:t>handling policies</a:t>
                      </a:r>
                      <a:endParaRPr kumimoji="0" lang="en-US" sz="1400" b="0" i="0" u="none" strike="noStrike" cap="none" normalizeH="0" baseline="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endParaRPr kumimoji="0" lang="en-US" sz="1200" b="0" i="0" u="none" strike="noStrike" cap="none" normalizeH="0" baseline="0" dirty="0" smtClean="0">
                        <a:solidFill>
                          <a:schemeClr val="tx1"/>
                        </a:solidFill>
                        <a:effectLst/>
                        <a:latin typeface="+mj-lt"/>
                      </a:endParaRPr>
                    </a:p>
                  </a:txBody>
                  <a:tcPr horzOverflow="overflow"/>
                </a:tc>
              </a:tr>
              <a:tr h="626202">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600" u="none" strike="noStrike" cap="none" normalizeH="0" baseline="0" dirty="0" smtClean="0">
                          <a:effectLst/>
                        </a:rPr>
                        <a:t>Future Network Foundation</a:t>
                      </a:r>
                      <a:endParaRPr kumimoji="0" lang="en-US" sz="1600" b="0" i="0" u="none" strike="noStrike" cap="none" normalizeH="0" baseline="0" dirty="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r>
                        <a:rPr kumimoji="0" lang="en-US" sz="1400" u="none" strike="noStrike" cap="none" normalizeH="0" baseline="0" smtClean="0">
                          <a:effectLst/>
                        </a:rPr>
                        <a:t>IPv6 Transition Technologies</a:t>
                      </a:r>
                      <a:endParaRPr kumimoji="0" lang="en-US" sz="1400" b="0" i="0" u="none" strike="noStrike" cap="none" normalizeH="0" baseline="0" smtClean="0">
                        <a:solidFill>
                          <a:schemeClr val="tx1"/>
                        </a:solidFill>
                        <a:effectLst/>
                        <a:latin typeface="+mj-lt"/>
                      </a:endParaRPr>
                    </a:p>
                  </a:txBody>
                  <a:tcPr horzOverflow="overflow"/>
                </a:tc>
                <a:tc>
                  <a:txBody>
                    <a:bodyPr/>
                    <a:lstStyle/>
                    <a:p>
                      <a:pPr marL="0" marR="0" lvl="0" indent="0" algn="l" defTabSz="914400" rtl="0" eaLnBrk="0" fontAlgn="base" latinLnBrk="0" hangingPunct="0">
                        <a:lnSpc>
                          <a:spcPct val="80000"/>
                        </a:lnSpc>
                        <a:spcBef>
                          <a:spcPct val="20000"/>
                        </a:spcBef>
                        <a:spcAft>
                          <a:spcPct val="0"/>
                        </a:spcAft>
                        <a:buClr>
                          <a:schemeClr val="tx2"/>
                        </a:buClr>
                        <a:buSzTx/>
                        <a:buFont typeface="Wingdings 2" pitchFamily="18" charset="2"/>
                        <a:buNone/>
                        <a:tabLst/>
                      </a:pPr>
                      <a:endParaRPr kumimoji="0" lang="en-US" sz="1200" b="0" i="0" u="none" strike="noStrike" cap="none" normalizeH="0" baseline="0" dirty="0" smtClean="0">
                        <a:solidFill>
                          <a:schemeClr val="tx1"/>
                        </a:solidFill>
                        <a:effectLst/>
                        <a:latin typeface="+mj-lt"/>
                      </a:endParaRPr>
                    </a:p>
                  </a:txBody>
                  <a:tcPr horzOverflow="overflow"/>
                </a:tc>
              </a:tr>
            </a:tbl>
          </a:graphicData>
        </a:graphic>
      </p:graphicFrame>
      <p:pic>
        <p:nvPicPr>
          <p:cNvPr id="16421" name="Picture 37" descr="sbgxblcompatiblegrnwht001"/>
          <p:cNvPicPr>
            <a:picLocks noChangeAspect="1" noChangeArrowheads="1"/>
          </p:cNvPicPr>
          <p:nvPr/>
        </p:nvPicPr>
        <p:blipFill>
          <a:blip r:embed="rId5"/>
          <a:srcRect/>
          <a:stretch>
            <a:fillRect/>
          </a:stretch>
        </p:blipFill>
        <p:spPr bwMode="auto">
          <a:xfrm>
            <a:off x="6731953" y="2763203"/>
            <a:ext cx="762000" cy="487362"/>
          </a:xfrm>
          <a:prstGeom prst="rect">
            <a:avLst/>
          </a:prstGeom>
          <a:noFill/>
          <a:ln w="12700">
            <a:solidFill>
              <a:schemeClr val="tx2"/>
            </a:solidFill>
            <a:miter lim="800000"/>
            <a:headEnd/>
            <a:tailEnd/>
          </a:ln>
          <a:effectLst>
            <a:outerShdw blurRad="63500" sx="102000" sy="102000" algn="ctr" rotWithShape="0">
              <a:prstClr val="black">
                <a:alpha val="40000"/>
              </a:prstClr>
            </a:outerShdw>
          </a:effectLst>
        </p:spPr>
      </p:pic>
      <p:pic>
        <p:nvPicPr>
          <p:cNvPr id="16422" name="Picture 38" descr="Designed for Windows XP MCE logo"/>
          <p:cNvPicPr>
            <a:picLocks noChangeAspect="1" noChangeArrowheads="1"/>
          </p:cNvPicPr>
          <p:nvPr/>
        </p:nvPicPr>
        <p:blipFill>
          <a:blip r:embed="rId6"/>
          <a:srcRect/>
          <a:stretch>
            <a:fillRect/>
          </a:stretch>
        </p:blipFill>
        <p:spPr bwMode="auto">
          <a:xfrm>
            <a:off x="6142673" y="3388783"/>
            <a:ext cx="593725" cy="93027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6423" name="Picture 39" descr="story">
            <a:hlinkClick r:id="rId7"/>
          </p:cNvPr>
          <p:cNvPicPr>
            <a:picLocks noChangeAspect="1" noChangeArrowheads="1"/>
          </p:cNvPicPr>
          <p:nvPr/>
        </p:nvPicPr>
        <p:blipFill>
          <a:blip r:embed="rId8"/>
          <a:srcRect/>
          <a:stretch>
            <a:fillRect/>
          </a:stretch>
        </p:blipFill>
        <p:spPr bwMode="auto">
          <a:xfrm>
            <a:off x="6765291" y="2121218"/>
            <a:ext cx="695325" cy="525462"/>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6424" name="Picture 40" descr="logo_dlna_2"/>
          <p:cNvPicPr>
            <a:picLocks noChangeAspect="1" noChangeArrowheads="1"/>
          </p:cNvPicPr>
          <p:nvPr/>
        </p:nvPicPr>
        <p:blipFill>
          <a:blip r:embed="rId9"/>
          <a:srcRect/>
          <a:stretch>
            <a:fillRect/>
          </a:stretch>
        </p:blipFill>
        <p:spPr bwMode="auto">
          <a:xfrm>
            <a:off x="6173153" y="5240973"/>
            <a:ext cx="1052512" cy="31591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5" name="TextBox 14"/>
          <p:cNvSpPr txBox="1"/>
          <p:nvPr/>
        </p:nvSpPr>
        <p:spPr>
          <a:xfrm>
            <a:off x="6152833" y="4418330"/>
            <a:ext cx="2065338" cy="584775"/>
          </a:xfrm>
          <a:prstGeom prst="rect">
            <a:avLst/>
          </a:prstGeom>
          <a:noFill/>
        </p:spPr>
        <p:txBody>
          <a:bodyPr>
            <a:spAutoFit/>
          </a:bodyPr>
          <a:lstStyle/>
          <a:p>
            <a:pPr>
              <a:defRPr/>
            </a:pPr>
            <a:r>
              <a:rPr lang="en-US" sz="1600" b="1" dirty="0">
                <a:solidFill>
                  <a:schemeClr val="bg2"/>
                </a:solidFill>
                <a:latin typeface="+mn-lt"/>
              </a:rPr>
              <a:t>Windows Vista,</a:t>
            </a:r>
            <a:br>
              <a:rPr lang="en-US" sz="1600" b="1" dirty="0">
                <a:solidFill>
                  <a:schemeClr val="bg2"/>
                </a:solidFill>
                <a:latin typeface="+mn-lt"/>
              </a:rPr>
            </a:br>
            <a:r>
              <a:rPr lang="en-US" sz="1600" b="1" dirty="0">
                <a:solidFill>
                  <a:schemeClr val="bg2"/>
                </a:solidFill>
                <a:latin typeface="+mn-lt"/>
              </a:rPr>
              <a:t>Windows XP, </a:t>
            </a:r>
            <a:r>
              <a:rPr lang="en-US" sz="1600" b="1" dirty="0" smtClean="0">
                <a:solidFill>
                  <a:schemeClr val="bg2"/>
                </a:solidFill>
                <a:latin typeface="+mn-lt"/>
              </a:rPr>
              <a:t>Xbox</a:t>
            </a:r>
            <a:endParaRPr lang="en-US" dirty="0">
              <a:solidFill>
                <a:schemeClr val="bg2"/>
              </a:solidFill>
              <a:latin typeface="+mn-lt"/>
            </a:endParaRPr>
          </a:p>
        </p:txBody>
      </p:sp>
      <p:pic>
        <p:nvPicPr>
          <p:cNvPr id="16" name="Picture 39" descr="story">
            <a:hlinkClick r:id="rId7"/>
          </p:cNvPr>
          <p:cNvPicPr>
            <a:picLocks noChangeAspect="1" noChangeArrowheads="1"/>
          </p:cNvPicPr>
          <p:nvPr/>
        </p:nvPicPr>
        <p:blipFill>
          <a:blip r:embed="rId8"/>
          <a:srcRect/>
          <a:stretch>
            <a:fillRect/>
          </a:stretch>
        </p:blipFill>
        <p:spPr bwMode="auto">
          <a:xfrm>
            <a:off x="7389178" y="5100320"/>
            <a:ext cx="695325" cy="5254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7" name="TextBox 16"/>
          <p:cNvSpPr txBox="1"/>
          <p:nvPr/>
        </p:nvSpPr>
        <p:spPr>
          <a:xfrm>
            <a:off x="6750210" y="5940743"/>
            <a:ext cx="725487" cy="338554"/>
          </a:xfrm>
          <a:prstGeom prst="rect">
            <a:avLst/>
          </a:prstGeom>
          <a:noFill/>
        </p:spPr>
        <p:txBody>
          <a:bodyPr wrap="square">
            <a:spAutoFit/>
          </a:bodyPr>
          <a:lstStyle/>
          <a:p>
            <a:pPr>
              <a:defRPr/>
            </a:pPr>
            <a:r>
              <a:rPr lang="en-US" sz="1600" b="1" dirty="0" smtClean="0">
                <a:solidFill>
                  <a:schemeClr val="bg2"/>
                </a:solidFill>
                <a:latin typeface="+mn-lt"/>
              </a:rPr>
              <a:t>IETF</a:t>
            </a:r>
            <a:endParaRPr lang="en-US" dirty="0">
              <a:solidFill>
                <a:schemeClr val="bg2"/>
              </a:solidFill>
              <a:latin typeface="+mn-lt"/>
            </a:endParaRPr>
          </a:p>
        </p:txBody>
      </p:sp>
      <p:pic>
        <p:nvPicPr>
          <p:cNvPr id="18" name="Picture 39" descr="story">
            <a:hlinkClick r:id="rId7"/>
          </p:cNvPr>
          <p:cNvPicPr>
            <a:picLocks noChangeAspect="1" noChangeArrowheads="1"/>
          </p:cNvPicPr>
          <p:nvPr/>
        </p:nvPicPr>
        <p:blipFill>
          <a:blip r:embed="rId8"/>
          <a:srcRect/>
          <a:stretch>
            <a:fillRect/>
          </a:stretch>
        </p:blipFill>
        <p:spPr bwMode="auto">
          <a:xfrm>
            <a:off x="7206298" y="3614420"/>
            <a:ext cx="695325" cy="525463"/>
          </a:xfrm>
          <a:prstGeom prst="rect">
            <a:avLst/>
          </a:prstGeom>
          <a:noFill/>
          <a:ln w="9525">
            <a:noFill/>
            <a:miter lim="800000"/>
            <a:headEnd/>
            <a:tailEnd/>
          </a:ln>
          <a:effectLst>
            <a:outerShdw blurRad="63500" sx="102000" sy="102000" algn="ctr" rotWithShape="0">
              <a:prstClr val="black">
                <a:alpha val="40000"/>
              </a:prstClr>
            </a:outerShdw>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23"/>
                                        </p:tgtEl>
                                        <p:attrNameLst>
                                          <p:attrName>style.visibility</p:attrName>
                                        </p:attrNameLst>
                                      </p:cBhvr>
                                      <p:to>
                                        <p:strVal val="visible"/>
                                      </p:to>
                                    </p:set>
                                    <p:anim calcmode="lin" valueType="num">
                                      <p:cBhvr additive="base">
                                        <p:cTn id="7" dur="500" fill="hold"/>
                                        <p:tgtEl>
                                          <p:spTgt spid="16423"/>
                                        </p:tgtEl>
                                        <p:attrNameLst>
                                          <p:attrName>ppt_x</p:attrName>
                                        </p:attrNameLst>
                                      </p:cBhvr>
                                      <p:tavLst>
                                        <p:tav tm="0">
                                          <p:val>
                                            <p:strVal val="#ppt_x"/>
                                          </p:val>
                                        </p:tav>
                                        <p:tav tm="100000">
                                          <p:val>
                                            <p:strVal val="#ppt_x"/>
                                          </p:val>
                                        </p:tav>
                                      </p:tavLst>
                                    </p:anim>
                                    <p:anim calcmode="lin" valueType="num">
                                      <p:cBhvr additive="base">
                                        <p:cTn id="8" dur="500" fill="hold"/>
                                        <p:tgtEl>
                                          <p:spTgt spid="164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421"/>
                                        </p:tgtEl>
                                        <p:attrNameLst>
                                          <p:attrName>style.visibility</p:attrName>
                                        </p:attrNameLst>
                                      </p:cBhvr>
                                      <p:to>
                                        <p:strVal val="visible"/>
                                      </p:to>
                                    </p:set>
                                    <p:anim calcmode="lin" valueType="num">
                                      <p:cBhvr additive="base">
                                        <p:cTn id="13" dur="500" fill="hold"/>
                                        <p:tgtEl>
                                          <p:spTgt spid="16421"/>
                                        </p:tgtEl>
                                        <p:attrNameLst>
                                          <p:attrName>ppt_x</p:attrName>
                                        </p:attrNameLst>
                                      </p:cBhvr>
                                      <p:tavLst>
                                        <p:tav tm="0">
                                          <p:val>
                                            <p:strVal val="#ppt_x"/>
                                          </p:val>
                                        </p:tav>
                                        <p:tav tm="100000">
                                          <p:val>
                                            <p:strVal val="#ppt_x"/>
                                          </p:val>
                                        </p:tav>
                                      </p:tavLst>
                                    </p:anim>
                                    <p:anim calcmode="lin" valueType="num">
                                      <p:cBhvr additive="base">
                                        <p:cTn id="14" dur="500" fill="hold"/>
                                        <p:tgtEl>
                                          <p:spTgt spid="164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422"/>
                                        </p:tgtEl>
                                        <p:attrNameLst>
                                          <p:attrName>style.visibility</p:attrName>
                                        </p:attrNameLst>
                                      </p:cBhvr>
                                      <p:to>
                                        <p:strVal val="visible"/>
                                      </p:to>
                                    </p:set>
                                    <p:anim calcmode="lin" valueType="num">
                                      <p:cBhvr additive="base">
                                        <p:cTn id="23" dur="500" fill="hold"/>
                                        <p:tgtEl>
                                          <p:spTgt spid="16422"/>
                                        </p:tgtEl>
                                        <p:attrNameLst>
                                          <p:attrName>ppt_x</p:attrName>
                                        </p:attrNameLst>
                                      </p:cBhvr>
                                      <p:tavLst>
                                        <p:tav tm="0">
                                          <p:val>
                                            <p:strVal val="#ppt_x"/>
                                          </p:val>
                                        </p:tav>
                                        <p:tav tm="100000">
                                          <p:val>
                                            <p:strVal val="#ppt_x"/>
                                          </p:val>
                                        </p:tav>
                                      </p:tavLst>
                                    </p:anim>
                                    <p:anim calcmode="lin" valueType="num">
                                      <p:cBhvr additive="base">
                                        <p:cTn id="24" dur="500" fill="hold"/>
                                        <p:tgtEl>
                                          <p:spTgt spid="164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424"/>
                                        </p:tgtEl>
                                        <p:attrNameLst>
                                          <p:attrName>style.visibility</p:attrName>
                                        </p:attrNameLst>
                                      </p:cBhvr>
                                      <p:to>
                                        <p:strVal val="visible"/>
                                      </p:to>
                                    </p:set>
                                    <p:anim calcmode="lin" valueType="num">
                                      <p:cBhvr additive="base">
                                        <p:cTn id="35" dur="500" fill="hold"/>
                                        <p:tgtEl>
                                          <p:spTgt spid="16424"/>
                                        </p:tgtEl>
                                        <p:attrNameLst>
                                          <p:attrName>ppt_x</p:attrName>
                                        </p:attrNameLst>
                                      </p:cBhvr>
                                      <p:tavLst>
                                        <p:tav tm="0">
                                          <p:val>
                                            <p:strVal val="#ppt_x"/>
                                          </p:val>
                                        </p:tav>
                                        <p:tav tm="100000">
                                          <p:val>
                                            <p:strVal val="#ppt_x"/>
                                          </p:val>
                                        </p:tav>
                                      </p:tavLst>
                                    </p:anim>
                                    <p:anim calcmode="lin" valueType="num">
                                      <p:cBhvr additive="base">
                                        <p:cTn id="36" dur="500" fill="hold"/>
                                        <p:tgtEl>
                                          <p:spTgt spid="164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6" y="3028359"/>
            <a:ext cx="7781394" cy="761747"/>
          </a:xfrm>
        </p:spPr>
        <p:txBody>
          <a:bodyPr/>
          <a:lstStyle/>
          <a:p>
            <a:r>
              <a:rPr smtClean="0"/>
              <a:t>NID Scenario Enablement</a:t>
            </a:r>
            <a:endParaRPr lang="en-US" dirty="0"/>
          </a:p>
        </p:txBody>
      </p:sp>
      <p:sp>
        <p:nvSpPr>
          <p:cNvPr id="3" name="Subtitle 2"/>
          <p:cNvSpPr>
            <a:spLocks noGrp="1"/>
          </p:cNvSpPr>
          <p:nvPr>
            <p:ph type="subTitle" idx="1"/>
          </p:nvPr>
        </p:nvSpPr>
        <p:spPr>
          <a:xfrm>
            <a:off x="727606" y="4126556"/>
            <a:ext cx="7770811" cy="535531"/>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use_01"/>
          <p:cNvPicPr>
            <a:picLocks noChangeAspect="1" noChangeArrowheads="1"/>
          </p:cNvPicPr>
          <p:nvPr/>
        </p:nvPicPr>
        <p:blipFill>
          <a:blip r:embed="rId4"/>
          <a:srcRect/>
          <a:stretch>
            <a:fillRect/>
          </a:stretch>
        </p:blipFill>
        <p:spPr bwMode="auto">
          <a:xfrm>
            <a:off x="3175" y="3175"/>
            <a:ext cx="9140825" cy="6854825"/>
          </a:xfrm>
          <a:prstGeom prst="rect">
            <a:avLst/>
          </a:prstGeom>
          <a:noFill/>
          <a:ln w="9525">
            <a:noFill/>
            <a:miter lim="800000"/>
            <a:headEnd/>
            <a:tailEnd/>
          </a:ln>
        </p:spPr>
      </p:pic>
      <p:pic>
        <p:nvPicPr>
          <p:cNvPr id="2051" name="Picture 3" descr="house_02"/>
          <p:cNvPicPr>
            <a:picLocks noChangeAspect="1" noChangeArrowheads="1"/>
          </p:cNvPicPr>
          <p:nvPr/>
        </p:nvPicPr>
        <p:blipFill>
          <a:blip r:embed="rId5"/>
          <a:srcRect/>
          <a:stretch>
            <a:fillRect/>
          </a:stretch>
        </p:blipFill>
        <p:spPr bwMode="auto">
          <a:xfrm>
            <a:off x="3175" y="0"/>
            <a:ext cx="9140825" cy="6854825"/>
          </a:xfrm>
          <a:prstGeom prst="rect">
            <a:avLst/>
          </a:prstGeom>
          <a:noFill/>
          <a:ln w="9525">
            <a:noFill/>
            <a:miter lim="800000"/>
            <a:headEnd/>
            <a:tailEnd/>
          </a:ln>
        </p:spPr>
      </p:pic>
      <p:pic>
        <p:nvPicPr>
          <p:cNvPr id="2052" name="Picture 4" descr="house_03"/>
          <p:cNvPicPr>
            <a:picLocks noChangeAspect="1" noChangeArrowheads="1"/>
          </p:cNvPicPr>
          <p:nvPr/>
        </p:nvPicPr>
        <p:blipFill>
          <a:blip r:embed="rId6"/>
          <a:srcRect/>
          <a:stretch>
            <a:fillRect/>
          </a:stretch>
        </p:blipFill>
        <p:spPr bwMode="auto">
          <a:xfrm>
            <a:off x="3175" y="0"/>
            <a:ext cx="9140825" cy="6854825"/>
          </a:xfrm>
          <a:prstGeom prst="rect">
            <a:avLst/>
          </a:prstGeom>
          <a:noFill/>
          <a:ln w="9525">
            <a:noFill/>
            <a:miter lim="800000"/>
            <a:headEnd/>
            <a:tailEnd/>
          </a:ln>
        </p:spPr>
      </p:pic>
      <p:pic>
        <p:nvPicPr>
          <p:cNvPr id="2053" name="Picture 5" descr="house_04"/>
          <p:cNvPicPr>
            <a:picLocks noChangeAspect="1" noChangeArrowheads="1"/>
          </p:cNvPicPr>
          <p:nvPr/>
        </p:nvPicPr>
        <p:blipFill>
          <a:blip r:embed="rId7"/>
          <a:srcRect/>
          <a:stretch>
            <a:fillRect/>
          </a:stretch>
        </p:blipFill>
        <p:spPr bwMode="auto">
          <a:xfrm>
            <a:off x="3175" y="3175"/>
            <a:ext cx="9140825" cy="6854825"/>
          </a:xfrm>
          <a:prstGeom prst="rect">
            <a:avLst/>
          </a:prstGeom>
          <a:noFill/>
          <a:ln w="9525">
            <a:noFill/>
            <a:miter lim="800000"/>
            <a:headEnd/>
            <a:tailEnd/>
          </a:ln>
        </p:spPr>
      </p:pic>
      <p:pic>
        <p:nvPicPr>
          <p:cNvPr id="2054" name="Picture 6" descr="house_05"/>
          <p:cNvPicPr>
            <a:picLocks noChangeAspect="1" noChangeArrowheads="1"/>
          </p:cNvPicPr>
          <p:nvPr/>
        </p:nvPicPr>
        <p:blipFill>
          <a:blip r:embed="rId8"/>
          <a:srcRect/>
          <a:stretch>
            <a:fillRect/>
          </a:stretch>
        </p:blipFill>
        <p:spPr bwMode="auto">
          <a:xfrm>
            <a:off x="3175" y="3175"/>
            <a:ext cx="9140825" cy="6854825"/>
          </a:xfrm>
          <a:prstGeom prst="rect">
            <a:avLst/>
          </a:prstGeom>
          <a:noFill/>
          <a:ln w="9525">
            <a:noFill/>
            <a:miter lim="800000"/>
            <a:headEnd/>
            <a:tailEnd/>
          </a:ln>
        </p:spPr>
      </p:pic>
      <p:sp>
        <p:nvSpPr>
          <p:cNvPr id="2055" name="Text Box 63"/>
          <p:cNvSpPr txBox="1">
            <a:spLocks noChangeArrowheads="1"/>
          </p:cNvSpPr>
          <p:nvPr/>
        </p:nvSpPr>
        <p:spPr bwMode="auto">
          <a:xfrm>
            <a:off x="8004175" y="6488113"/>
            <a:ext cx="1092200" cy="322262"/>
          </a:xfrm>
          <a:prstGeom prst="rect">
            <a:avLst/>
          </a:prstGeom>
          <a:solidFill>
            <a:schemeClr val="tx1"/>
          </a:solidFill>
          <a:ln w="9525" algn="ctr">
            <a:solidFill>
              <a:schemeClr val="bg1"/>
            </a:solidFill>
            <a:miter lim="800000"/>
            <a:headEnd/>
            <a:tailEnd/>
          </a:ln>
        </p:spPr>
        <p:txBody>
          <a:bodyPr wrap="none">
            <a:spAutoFit/>
          </a:bodyPr>
          <a:lstStyle/>
          <a:p>
            <a:pPr>
              <a:lnSpc>
                <a:spcPct val="90000"/>
              </a:lnSpc>
              <a:spcBef>
                <a:spcPct val="30000"/>
              </a:spcBef>
              <a:buClr>
                <a:schemeClr val="tx2"/>
              </a:buClr>
              <a:buSzPct val="95000"/>
              <a:buFont typeface="Wingdings" pitchFamily="2" charset="2"/>
              <a:buNone/>
            </a:pPr>
            <a:r>
              <a:rPr lang="en-US" sz="1600">
                <a:solidFill>
                  <a:schemeClr val="bg1"/>
                </a:solidFill>
                <a:latin typeface="Segoe" pitchFamily="34" charset="0"/>
              </a:rPr>
              <a:t>Scenarios</a:t>
            </a:r>
          </a:p>
        </p:txBody>
      </p:sp>
      <p:pic>
        <p:nvPicPr>
          <p:cNvPr id="8" name="Picture 53" descr="router_255x255.ico"/>
          <p:cNvPicPr>
            <a:picLocks noChangeAspect="1"/>
          </p:cNvPicPr>
          <p:nvPr/>
        </p:nvPicPr>
        <p:blipFill>
          <a:blip r:embed="rId9"/>
          <a:srcRect/>
          <a:stretch>
            <a:fillRect/>
          </a:stretch>
        </p:blipFill>
        <p:spPr bwMode="auto">
          <a:xfrm>
            <a:off x="4114800" y="5943600"/>
            <a:ext cx="1101725" cy="914400"/>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3.33333E-6 4.36502E-6 L 0.325 -0.23318 " pathEditMode="relative" rAng="0" ptsTypes="AA">
                                      <p:cBhvr>
                                        <p:cTn id="13" dur="2000" fill="hold"/>
                                        <p:tgtEl>
                                          <p:spTgt spid="8"/>
                                        </p:tgtEl>
                                        <p:attrNameLst>
                                          <p:attrName>ppt_x</p:attrName>
                                          <p:attrName>ppt_y</p:attrName>
                                        </p:attrNameLst>
                                      </p:cBhvr>
                                      <p:rCtr x="162" y="-117"/>
                                    </p:animMotion>
                                  </p:childTnLst>
                                </p:cTn>
                              </p:par>
                            </p:childTnLst>
                          </p:cTn>
                        </p:par>
                      </p:childTnLst>
                    </p:cTn>
                  </p:par>
                  <p:par>
                    <p:cTn id="14" fill="hold">
                      <p:stCondLst>
                        <p:cond delay="indefinite"/>
                      </p:stCondLst>
                      <p:childTnLst>
                        <p:par>
                          <p:cTn id="15" fill="hold">
                            <p:stCondLst>
                              <p:cond delay="0"/>
                            </p:stCondLst>
                            <p:childTnLst>
                              <p:par>
                                <p:cTn id="16" presetID="55" presetClass="exit" presetSubtype="0" fill="hold" nodeType="clickEffect">
                                  <p:stCondLst>
                                    <p:cond delay="0"/>
                                  </p:stCondLst>
                                  <p:childTnLst>
                                    <p:anim calcmode="lin" valueType="num">
                                      <p:cBhvr>
                                        <p:cTn id="17" dur="1000"/>
                                        <p:tgtEl>
                                          <p:spTgt spid="8"/>
                                        </p:tgtEl>
                                        <p:attrNameLst>
                                          <p:attrName>ppt_w</p:attrName>
                                        </p:attrNameLst>
                                      </p:cBhvr>
                                      <p:tavLst>
                                        <p:tav tm="0">
                                          <p:val>
                                            <p:strVal val="ppt_w"/>
                                          </p:val>
                                        </p:tav>
                                        <p:tav tm="100000">
                                          <p:val>
                                            <p:strVal val="ppt_w*0.70"/>
                                          </p:val>
                                        </p:tav>
                                      </p:tavLst>
                                    </p:anim>
                                    <p:anim calcmode="lin" valueType="num">
                                      <p:cBhvr>
                                        <p:cTn id="18" dur="1000"/>
                                        <p:tgtEl>
                                          <p:spTgt spid="8"/>
                                        </p:tgtEl>
                                        <p:attrNameLst>
                                          <p:attrName>ppt_h</p:attrName>
                                        </p:attrNameLst>
                                      </p:cBhvr>
                                      <p:tavLst>
                                        <p:tav tm="0">
                                          <p:val>
                                            <p:strVal val="ppt_h"/>
                                          </p:val>
                                        </p:tav>
                                        <p:tav tm="100000">
                                          <p:val>
                                            <p:strVal val="ppt_h"/>
                                          </p:val>
                                        </p:tav>
                                      </p:tavLst>
                                    </p:anim>
                                    <p:animEffect transition="out" filter="fade">
                                      <p:cBhvr>
                                        <p:cTn id="19" dur="1000"/>
                                        <p:tgtEl>
                                          <p:spTgt spid="8"/>
                                        </p:tgtEl>
                                      </p:cBhvr>
                                    </p:animEffect>
                                    <p:set>
                                      <p:cBhvr>
                                        <p:cTn id="2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use_01"/>
          <p:cNvPicPr>
            <a:picLocks noChangeAspect="1" noChangeArrowheads="1"/>
          </p:cNvPicPr>
          <p:nvPr/>
        </p:nvPicPr>
        <p:blipFill>
          <a:blip r:embed="rId4"/>
          <a:srcRect/>
          <a:stretch>
            <a:fillRect/>
          </a:stretch>
        </p:blipFill>
        <p:spPr bwMode="auto">
          <a:xfrm>
            <a:off x="3175" y="3175"/>
            <a:ext cx="9140825" cy="6854825"/>
          </a:xfrm>
          <a:prstGeom prst="rect">
            <a:avLst/>
          </a:prstGeom>
          <a:noFill/>
          <a:ln w="9525">
            <a:noFill/>
            <a:miter lim="800000"/>
            <a:headEnd/>
            <a:tailEnd/>
          </a:ln>
        </p:spPr>
      </p:pic>
      <p:pic>
        <p:nvPicPr>
          <p:cNvPr id="3075" name="Picture 3" descr="house_02"/>
          <p:cNvPicPr>
            <a:picLocks noChangeAspect="1" noChangeArrowheads="1"/>
          </p:cNvPicPr>
          <p:nvPr/>
        </p:nvPicPr>
        <p:blipFill>
          <a:blip r:embed="rId5"/>
          <a:srcRect/>
          <a:stretch>
            <a:fillRect/>
          </a:stretch>
        </p:blipFill>
        <p:spPr bwMode="auto">
          <a:xfrm>
            <a:off x="3175" y="0"/>
            <a:ext cx="9140825" cy="6854825"/>
          </a:xfrm>
          <a:prstGeom prst="rect">
            <a:avLst/>
          </a:prstGeom>
          <a:noFill/>
          <a:ln w="9525">
            <a:noFill/>
            <a:miter lim="800000"/>
            <a:headEnd/>
            <a:tailEnd/>
          </a:ln>
        </p:spPr>
      </p:pic>
      <p:pic>
        <p:nvPicPr>
          <p:cNvPr id="3076" name="Picture 4" descr="house_03"/>
          <p:cNvPicPr>
            <a:picLocks noChangeAspect="1" noChangeArrowheads="1"/>
          </p:cNvPicPr>
          <p:nvPr/>
        </p:nvPicPr>
        <p:blipFill>
          <a:blip r:embed="rId6"/>
          <a:srcRect/>
          <a:stretch>
            <a:fillRect/>
          </a:stretch>
        </p:blipFill>
        <p:spPr bwMode="auto">
          <a:xfrm>
            <a:off x="3175" y="0"/>
            <a:ext cx="9140825" cy="6854825"/>
          </a:xfrm>
          <a:prstGeom prst="rect">
            <a:avLst/>
          </a:prstGeom>
          <a:noFill/>
          <a:ln w="9525">
            <a:noFill/>
            <a:miter lim="800000"/>
            <a:headEnd/>
            <a:tailEnd/>
          </a:ln>
        </p:spPr>
      </p:pic>
      <p:pic>
        <p:nvPicPr>
          <p:cNvPr id="3077" name="Picture 5" descr="house_04"/>
          <p:cNvPicPr>
            <a:picLocks noChangeAspect="1" noChangeArrowheads="1"/>
          </p:cNvPicPr>
          <p:nvPr/>
        </p:nvPicPr>
        <p:blipFill>
          <a:blip r:embed="rId7"/>
          <a:srcRect/>
          <a:stretch>
            <a:fillRect/>
          </a:stretch>
        </p:blipFill>
        <p:spPr bwMode="auto">
          <a:xfrm>
            <a:off x="3175" y="3175"/>
            <a:ext cx="9140825" cy="6854825"/>
          </a:xfrm>
          <a:prstGeom prst="rect">
            <a:avLst/>
          </a:prstGeom>
          <a:noFill/>
          <a:ln w="9525">
            <a:noFill/>
            <a:miter lim="800000"/>
            <a:headEnd/>
            <a:tailEnd/>
          </a:ln>
        </p:spPr>
      </p:pic>
      <p:pic>
        <p:nvPicPr>
          <p:cNvPr id="3078" name="Picture 6" descr="house_05"/>
          <p:cNvPicPr>
            <a:picLocks noChangeAspect="1" noChangeArrowheads="1"/>
          </p:cNvPicPr>
          <p:nvPr/>
        </p:nvPicPr>
        <p:blipFill>
          <a:blip r:embed="rId8"/>
          <a:srcRect/>
          <a:stretch>
            <a:fillRect/>
          </a:stretch>
        </p:blipFill>
        <p:spPr bwMode="auto">
          <a:xfrm>
            <a:off x="3175" y="3175"/>
            <a:ext cx="9140825" cy="6854825"/>
          </a:xfrm>
          <a:prstGeom prst="rect">
            <a:avLst/>
          </a:prstGeom>
          <a:noFill/>
          <a:ln w="9525">
            <a:noFill/>
            <a:miter lim="800000"/>
            <a:headEnd/>
            <a:tailEnd/>
          </a:ln>
        </p:spPr>
      </p:pic>
      <p:sp>
        <p:nvSpPr>
          <p:cNvPr id="3079" name="Text Box 63"/>
          <p:cNvSpPr txBox="1">
            <a:spLocks noChangeArrowheads="1"/>
          </p:cNvSpPr>
          <p:nvPr/>
        </p:nvSpPr>
        <p:spPr bwMode="auto">
          <a:xfrm>
            <a:off x="8004175" y="6488113"/>
            <a:ext cx="1092200" cy="322262"/>
          </a:xfrm>
          <a:prstGeom prst="rect">
            <a:avLst/>
          </a:prstGeom>
          <a:solidFill>
            <a:schemeClr val="tx1"/>
          </a:solidFill>
          <a:ln w="9525" algn="ctr">
            <a:solidFill>
              <a:schemeClr val="bg1"/>
            </a:solidFill>
            <a:miter lim="800000"/>
            <a:headEnd/>
            <a:tailEnd/>
          </a:ln>
        </p:spPr>
        <p:txBody>
          <a:bodyPr wrap="none">
            <a:spAutoFit/>
          </a:bodyPr>
          <a:lstStyle/>
          <a:p>
            <a:pPr>
              <a:lnSpc>
                <a:spcPct val="90000"/>
              </a:lnSpc>
              <a:spcBef>
                <a:spcPct val="30000"/>
              </a:spcBef>
              <a:buClr>
                <a:schemeClr val="tx2"/>
              </a:buClr>
              <a:buSzPct val="95000"/>
              <a:buFont typeface="Wingdings" pitchFamily="2" charset="2"/>
              <a:buNone/>
            </a:pPr>
            <a:r>
              <a:rPr lang="en-US" sz="1600">
                <a:solidFill>
                  <a:schemeClr val="bg1"/>
                </a:solidFill>
                <a:latin typeface="Segoe" pitchFamily="34" charset="0"/>
              </a:rPr>
              <a:t>Scenarios</a:t>
            </a:r>
          </a:p>
        </p:txBody>
      </p:sp>
      <p:grpSp>
        <p:nvGrpSpPr>
          <p:cNvPr id="2" name="Group 48"/>
          <p:cNvGrpSpPr>
            <a:grpSpLocks/>
          </p:cNvGrpSpPr>
          <p:nvPr/>
        </p:nvGrpSpPr>
        <p:grpSpPr bwMode="auto">
          <a:xfrm>
            <a:off x="152400" y="152400"/>
            <a:ext cx="8153400" cy="6635750"/>
            <a:chOff x="152400" y="152400"/>
            <a:chExt cx="8153400" cy="6635750"/>
          </a:xfrm>
        </p:grpSpPr>
        <p:sp>
          <p:nvSpPr>
            <p:cNvPr id="3093" name="Text Box 63"/>
            <p:cNvSpPr txBox="1">
              <a:spLocks noChangeArrowheads="1"/>
            </p:cNvSpPr>
            <p:nvPr/>
          </p:nvSpPr>
          <p:spPr bwMode="auto">
            <a:xfrm>
              <a:off x="2667000" y="152400"/>
              <a:ext cx="5638800" cy="313932"/>
            </a:xfrm>
            <a:prstGeom prst="rect">
              <a:avLst/>
            </a:prstGeom>
            <a:solidFill>
              <a:schemeClr val="tx1"/>
            </a:solidFill>
            <a:ln w="9525" algn="ctr">
              <a:solidFill>
                <a:schemeClr val="bg1"/>
              </a:solidFill>
              <a:miter lim="800000"/>
              <a:headEnd/>
              <a:tailEnd/>
            </a:ln>
          </p:spPr>
          <p:txBody>
            <a:bodyPr>
              <a:spAutoFit/>
            </a:bodyPr>
            <a:lstStyle/>
            <a:p>
              <a:pPr marL="342900" indent="-342900">
                <a:lnSpc>
                  <a:spcPct val="90000"/>
                </a:lnSpc>
                <a:spcBef>
                  <a:spcPct val="30000"/>
                </a:spcBef>
                <a:buClr>
                  <a:schemeClr val="tx2"/>
                </a:buClr>
                <a:buSzPct val="95000"/>
              </a:pPr>
              <a:r>
                <a:rPr lang="en-US" sz="1600">
                  <a:solidFill>
                    <a:schemeClr val="bg1"/>
                  </a:solidFill>
                  <a:latin typeface="Segoe" pitchFamily="34" charset="0"/>
                </a:rPr>
                <a:t>1)   Quality Online Connectivity: Xbox Live!, Router Basics</a:t>
              </a:r>
            </a:p>
          </p:txBody>
        </p:sp>
        <p:grpSp>
          <p:nvGrpSpPr>
            <p:cNvPr id="4" name="Group 40"/>
            <p:cNvGrpSpPr>
              <a:grpSpLocks/>
            </p:cNvGrpSpPr>
            <p:nvPr/>
          </p:nvGrpSpPr>
          <p:grpSpPr bwMode="auto">
            <a:xfrm>
              <a:off x="152400" y="2463800"/>
              <a:ext cx="4324350" cy="4324350"/>
              <a:chOff x="139700" y="2463800"/>
              <a:chExt cx="4324350" cy="4324350"/>
            </a:xfrm>
          </p:grpSpPr>
          <p:pic>
            <p:nvPicPr>
              <p:cNvPr id="3095" name="Picture 25" descr="LR_04"/>
              <p:cNvPicPr>
                <a:picLocks noChangeAspect="1" noChangeArrowheads="1"/>
              </p:cNvPicPr>
              <p:nvPr/>
            </p:nvPicPr>
            <p:blipFill>
              <a:blip r:embed="rId9"/>
              <a:srcRect/>
              <a:stretch>
                <a:fillRect/>
              </a:stretch>
            </p:blipFill>
            <p:spPr bwMode="auto">
              <a:xfrm>
                <a:off x="139700" y="2463800"/>
                <a:ext cx="4324350" cy="4324350"/>
              </a:xfrm>
              <a:prstGeom prst="rect">
                <a:avLst/>
              </a:prstGeom>
              <a:noFill/>
              <a:ln w="9525">
                <a:noFill/>
                <a:miter lim="800000"/>
                <a:headEnd/>
                <a:tailEnd/>
              </a:ln>
            </p:spPr>
          </p:pic>
          <p:grpSp>
            <p:nvGrpSpPr>
              <p:cNvPr id="5" name="Group 39"/>
              <p:cNvGrpSpPr>
                <a:grpSpLocks/>
              </p:cNvGrpSpPr>
              <p:nvPr/>
            </p:nvGrpSpPr>
            <p:grpSpPr bwMode="auto">
              <a:xfrm>
                <a:off x="921567" y="2911101"/>
                <a:ext cx="1843854" cy="950006"/>
                <a:chOff x="921567" y="2911101"/>
                <a:chExt cx="1843854" cy="950006"/>
              </a:xfrm>
            </p:grpSpPr>
            <p:sp>
              <p:nvSpPr>
                <p:cNvPr id="39" name="Parallelogram 38"/>
                <p:cNvSpPr/>
                <p:nvPr/>
              </p:nvSpPr>
              <p:spPr>
                <a:xfrm rot="20601636">
                  <a:off x="922338" y="2911475"/>
                  <a:ext cx="1843087" cy="949325"/>
                </a:xfrm>
                <a:prstGeom prst="parallelogram">
                  <a:avLst>
                    <a:gd name="adj" fmla="val 2989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98" name="Picture 37" descr="xbox live 1.jpg"/>
                <p:cNvPicPr>
                  <a:picLocks/>
                </p:cNvPicPr>
                <p:nvPr/>
              </p:nvPicPr>
              <p:blipFill>
                <a:blip r:embed="rId10"/>
                <a:srcRect/>
                <a:stretch>
                  <a:fillRect/>
                </a:stretch>
              </p:blipFill>
              <p:spPr bwMode="auto">
                <a:xfrm rot="-203051">
                  <a:off x="1148951" y="3089508"/>
                  <a:ext cx="1424708" cy="622815"/>
                </a:xfrm>
                <a:prstGeom prst="rect">
                  <a:avLst/>
                </a:prstGeom>
                <a:noFill/>
                <a:ln w="9525">
                  <a:noFill/>
                  <a:miter lim="800000"/>
                  <a:headEnd/>
                  <a:tailEnd/>
                </a:ln>
              </p:spPr>
            </p:pic>
          </p:grpSp>
        </p:grpSp>
      </p:grpSp>
      <p:pic>
        <p:nvPicPr>
          <p:cNvPr id="3082" name="Picture 41" descr="router_255x255.ico"/>
          <p:cNvPicPr>
            <a:picLocks noChangeAspect="1"/>
          </p:cNvPicPr>
          <p:nvPr/>
        </p:nvPicPr>
        <p:blipFill>
          <a:blip r:embed="rId11"/>
          <a:srcRect/>
          <a:stretch>
            <a:fillRect/>
          </a:stretch>
        </p:blipFill>
        <p:spPr bwMode="auto">
          <a:xfrm>
            <a:off x="7624763" y="4672013"/>
            <a:ext cx="263525" cy="219075"/>
          </a:xfrm>
          <a:prstGeom prst="rect">
            <a:avLst/>
          </a:prstGeom>
          <a:noFill/>
          <a:ln w="9525">
            <a:noFill/>
            <a:miter lim="800000"/>
            <a:headEnd/>
            <a:tailEnd/>
          </a:ln>
        </p:spPr>
      </p:pic>
      <p:sp>
        <p:nvSpPr>
          <p:cNvPr id="46" name="Oval 45"/>
          <p:cNvSpPr/>
          <p:nvPr/>
        </p:nvSpPr>
        <p:spPr>
          <a:xfrm>
            <a:off x="0" y="152400"/>
            <a:ext cx="2438400" cy="1066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5" name="Rectangle 17419"/>
          <p:cNvPicPr>
            <a:picLocks noChangeAspect="1" noChangeArrowheads="1"/>
          </p:cNvPicPr>
          <p:nvPr/>
        </p:nvPicPr>
        <p:blipFill>
          <a:blip r:embed="rId12"/>
          <a:srcRect/>
          <a:stretch>
            <a:fillRect/>
          </a:stretch>
        </p:blipFill>
        <p:spPr bwMode="auto">
          <a:xfrm>
            <a:off x="457200" y="327025"/>
            <a:ext cx="1619250" cy="720725"/>
          </a:xfrm>
          <a:prstGeom prst="rect">
            <a:avLst/>
          </a:prstGeom>
          <a:noFill/>
          <a:ln w="9525">
            <a:noFill/>
            <a:miter lim="800000"/>
            <a:headEnd/>
            <a:tailEnd/>
          </a:ln>
        </p:spPr>
      </p:pic>
      <p:sp>
        <p:nvSpPr>
          <p:cNvPr id="53" name="Line 40"/>
          <p:cNvSpPr>
            <a:spLocks noChangeShapeType="1"/>
          </p:cNvSpPr>
          <p:nvPr/>
        </p:nvSpPr>
        <p:spPr bwMode="auto">
          <a:xfrm flipH="1" flipV="1">
            <a:off x="2590800" y="3886200"/>
            <a:ext cx="4953000" cy="1066800"/>
          </a:xfrm>
          <a:prstGeom prst="line">
            <a:avLst/>
          </a:prstGeom>
          <a:noFill/>
          <a:ln w="63500" cap="rnd">
            <a:solidFill>
              <a:srgbClr val="0099FF"/>
            </a:solidFill>
            <a:prstDash val="sysDot"/>
            <a:round/>
            <a:headEnd type="oval" w="sm" len="sm"/>
            <a:tailEnd type="triangle" w="med" len="sm"/>
          </a:ln>
        </p:spPr>
        <p:txBody>
          <a:bodyPr/>
          <a:lstStyle/>
          <a:p>
            <a:endParaRPr lang="en-US"/>
          </a:p>
        </p:txBody>
      </p:sp>
      <p:sp>
        <p:nvSpPr>
          <p:cNvPr id="3089" name="Text Box 63"/>
          <p:cNvSpPr txBox="1">
            <a:spLocks noChangeArrowheads="1"/>
          </p:cNvSpPr>
          <p:nvPr/>
        </p:nvSpPr>
        <p:spPr bwMode="auto">
          <a:xfrm>
            <a:off x="2667000" y="460375"/>
            <a:ext cx="5638800" cy="314325"/>
          </a:xfrm>
          <a:prstGeom prst="rect">
            <a:avLst/>
          </a:prstGeom>
          <a:solidFill>
            <a:schemeClr val="tx1"/>
          </a:solidFill>
          <a:ln w="9525" algn="ctr">
            <a:solidFill>
              <a:schemeClr val="bg1"/>
            </a:solidFill>
            <a:miter lim="800000"/>
            <a:headEnd/>
            <a:tailEnd/>
          </a:ln>
        </p:spPr>
        <p:txBody>
          <a:bodyPr>
            <a:spAutoFit/>
          </a:bodyPr>
          <a:lstStyle/>
          <a:p>
            <a:pPr marL="342900" indent="-342900">
              <a:lnSpc>
                <a:spcPct val="90000"/>
              </a:lnSpc>
              <a:spcBef>
                <a:spcPct val="30000"/>
              </a:spcBef>
              <a:buClr>
                <a:schemeClr val="tx2"/>
              </a:buClr>
              <a:buSzPct val="95000"/>
            </a:pPr>
            <a:r>
              <a:rPr lang="en-US" sz="1600">
                <a:solidFill>
                  <a:schemeClr val="bg1"/>
                </a:solidFill>
                <a:latin typeface="Segoe" pitchFamily="34" charset="0"/>
              </a:rPr>
              <a:t>2)   Easy Home Network Setup, Diagnostics (LLTD, WCN)</a:t>
            </a:r>
          </a:p>
        </p:txBody>
      </p:sp>
      <p:grpSp>
        <p:nvGrpSpPr>
          <p:cNvPr id="6" name="Group 25"/>
          <p:cNvGrpSpPr>
            <a:grpSpLocks/>
          </p:cNvGrpSpPr>
          <p:nvPr/>
        </p:nvGrpSpPr>
        <p:grpSpPr bwMode="auto">
          <a:xfrm>
            <a:off x="2667000" y="460375"/>
            <a:ext cx="6381750" cy="6307138"/>
            <a:chOff x="2667000" y="460594"/>
            <a:chExt cx="6381750" cy="6307138"/>
          </a:xfrm>
        </p:grpSpPr>
        <p:grpSp>
          <p:nvGrpSpPr>
            <p:cNvPr id="7" name="Group 49"/>
            <p:cNvGrpSpPr>
              <a:grpSpLocks/>
            </p:cNvGrpSpPr>
            <p:nvPr/>
          </p:nvGrpSpPr>
          <p:grpSpPr bwMode="auto">
            <a:xfrm>
              <a:off x="2667000" y="460594"/>
              <a:ext cx="6381750" cy="6307138"/>
              <a:chOff x="2667000" y="457200"/>
              <a:chExt cx="6381750" cy="6307138"/>
            </a:xfrm>
          </p:grpSpPr>
          <p:sp>
            <p:nvSpPr>
              <p:cNvPr id="3090" name="Text Box 63"/>
              <p:cNvSpPr txBox="1">
                <a:spLocks noChangeArrowheads="1"/>
              </p:cNvSpPr>
              <p:nvPr/>
            </p:nvSpPr>
            <p:spPr bwMode="auto">
              <a:xfrm>
                <a:off x="2667000" y="457200"/>
                <a:ext cx="5638800" cy="313932"/>
              </a:xfrm>
              <a:prstGeom prst="rect">
                <a:avLst/>
              </a:prstGeom>
              <a:solidFill>
                <a:schemeClr val="tx1"/>
              </a:solidFill>
              <a:ln w="9525" algn="ctr">
                <a:solidFill>
                  <a:schemeClr val="bg1"/>
                </a:solidFill>
                <a:miter lim="800000"/>
                <a:headEnd/>
                <a:tailEnd/>
              </a:ln>
            </p:spPr>
            <p:txBody>
              <a:bodyPr>
                <a:spAutoFit/>
              </a:bodyPr>
              <a:lstStyle/>
              <a:p>
                <a:pPr marL="342900" indent="-342900">
                  <a:lnSpc>
                    <a:spcPct val="90000"/>
                  </a:lnSpc>
                  <a:spcBef>
                    <a:spcPct val="30000"/>
                  </a:spcBef>
                  <a:buClr>
                    <a:schemeClr val="tx2"/>
                  </a:buClr>
                  <a:buSzPct val="95000"/>
                </a:pPr>
                <a:r>
                  <a:rPr lang="en-US" sz="1600">
                    <a:solidFill>
                      <a:schemeClr val="bg1"/>
                    </a:solidFill>
                    <a:latin typeface="Segoe" pitchFamily="34" charset="0"/>
                  </a:rPr>
                  <a:t>2)   Easy Home Network Setup, Diagnostics (LLTD, WCN)</a:t>
                </a:r>
              </a:p>
            </p:txBody>
          </p:sp>
          <p:pic>
            <p:nvPicPr>
              <p:cNvPr id="3091" name="Picture 13" descr="PC_04"/>
              <p:cNvPicPr>
                <a:picLocks noChangeAspect="1" noChangeArrowheads="1"/>
              </p:cNvPicPr>
              <p:nvPr/>
            </p:nvPicPr>
            <p:blipFill>
              <a:blip r:embed="rId13"/>
              <a:srcRect/>
              <a:stretch>
                <a:fillRect/>
              </a:stretch>
            </p:blipFill>
            <p:spPr bwMode="auto">
              <a:xfrm>
                <a:off x="4724400" y="2439988"/>
                <a:ext cx="4324350" cy="4324350"/>
              </a:xfrm>
              <a:prstGeom prst="rect">
                <a:avLst/>
              </a:prstGeom>
              <a:noFill/>
              <a:ln w="9525">
                <a:noFill/>
                <a:miter lim="800000"/>
                <a:headEnd/>
                <a:tailEnd/>
              </a:ln>
            </p:spPr>
          </p:pic>
          <p:pic>
            <p:nvPicPr>
              <p:cNvPr id="32" name="Picture 6"/>
              <p:cNvPicPr>
                <a:picLocks noChangeAspect="1" noChangeArrowheads="1"/>
              </p:cNvPicPr>
              <p:nvPr/>
            </p:nvPicPr>
            <p:blipFill>
              <a:blip r:embed="rId14"/>
              <a:srcRect l="60625" t="21875" r="20000" b="39063"/>
              <a:stretch>
                <a:fillRect/>
              </a:stretch>
            </p:blipFill>
            <p:spPr bwMode="auto">
              <a:xfrm rot="440903">
                <a:off x="6779127" y="2711139"/>
                <a:ext cx="1989492" cy="1678032"/>
              </a:xfrm>
              <a:prstGeom prst="rect">
                <a:avLst/>
              </a:prstGeom>
              <a:noFill/>
              <a:ln w="9525">
                <a:noFill/>
                <a:miter lim="800000"/>
                <a:headEnd/>
                <a:tailEnd/>
              </a:ln>
              <a:effectLst/>
              <a:scene3d>
                <a:camera prst="orthographicFront">
                  <a:rot lat="1800000" lon="1800000" rev="0"/>
                </a:camera>
                <a:lightRig rig="threePt" dir="t"/>
              </a:scene3d>
            </p:spPr>
          </p:pic>
        </p:grpSp>
        <p:pic>
          <p:nvPicPr>
            <p:cNvPr id="3" name="Picture 27" descr="router_255x255.ico"/>
            <p:cNvPicPr>
              <a:picLocks noChangeAspect="1"/>
            </p:cNvPicPr>
            <p:nvPr/>
          </p:nvPicPr>
          <p:blipFill>
            <a:blip r:embed="rId11"/>
            <a:srcRect/>
            <a:stretch>
              <a:fillRect/>
            </a:stretch>
          </p:blipFill>
          <p:spPr bwMode="auto">
            <a:xfrm>
              <a:off x="7772400" y="4724400"/>
              <a:ext cx="1119189" cy="928690"/>
            </a:xfrm>
            <a:prstGeom prst="rect">
              <a:avLst/>
            </a:prstGeom>
            <a:noFill/>
            <a:ln w="9525">
              <a:noFill/>
              <a:miter lim="800000"/>
              <a:headEnd/>
              <a:tailEnd/>
            </a:ln>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500"/>
                            </p:stCondLst>
                            <p:childTnLst>
                              <p:par>
                                <p:cTn id="23" presetID="22" presetClass="entr" presetSubtype="2" repeatCount="300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right)">
                                      <p:cBhvr>
                                        <p:cTn id="25" dur="20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3089"/>
                                        </p:tgtEl>
                                        <p:attrNameLst>
                                          <p:attrName>style.visibility</p:attrName>
                                        </p:attrNameLst>
                                      </p:cBhvr>
                                      <p:to>
                                        <p:strVal val="visible"/>
                                      </p:to>
                                    </p:set>
                                    <p:anim calcmode="lin" valueType="num">
                                      <p:cBhvr>
                                        <p:cTn id="30" dur="500" fill="hold"/>
                                        <p:tgtEl>
                                          <p:spTgt spid="3089"/>
                                        </p:tgtEl>
                                        <p:attrNameLst>
                                          <p:attrName>ppt_w</p:attrName>
                                        </p:attrNameLst>
                                      </p:cBhvr>
                                      <p:tavLst>
                                        <p:tav tm="0">
                                          <p:val>
                                            <p:fltVal val="0"/>
                                          </p:val>
                                        </p:tav>
                                        <p:tav tm="100000">
                                          <p:val>
                                            <p:strVal val="#ppt_w"/>
                                          </p:val>
                                        </p:tav>
                                      </p:tavLst>
                                    </p:anim>
                                    <p:anim calcmode="lin" valueType="num">
                                      <p:cBhvr>
                                        <p:cTn id="31" dur="500" fill="hold"/>
                                        <p:tgtEl>
                                          <p:spTgt spid="3089"/>
                                        </p:tgtEl>
                                        <p:attrNameLst>
                                          <p:attrName>ppt_h</p:attrName>
                                        </p:attrNameLst>
                                      </p:cBhvr>
                                      <p:tavLst>
                                        <p:tav tm="0">
                                          <p:val>
                                            <p:fltVal val="0"/>
                                          </p:val>
                                        </p:tav>
                                        <p:tav tm="100000">
                                          <p:val>
                                            <p:strVal val="#ppt_h"/>
                                          </p:val>
                                        </p:tav>
                                      </p:tavLst>
                                    </p:anim>
                                    <p:animEffect transition="in" filter="fade">
                                      <p:cBhvr>
                                        <p:cTn id="32" dur="500"/>
                                        <p:tgtEl>
                                          <p:spTgt spid="308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3" grpId="0" animBg="1"/>
      <p:bldP spid="30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use_01"/>
          <p:cNvPicPr>
            <a:picLocks noChangeAspect="1" noChangeArrowheads="1"/>
          </p:cNvPicPr>
          <p:nvPr/>
        </p:nvPicPr>
        <p:blipFill>
          <a:blip r:embed="rId4"/>
          <a:srcRect/>
          <a:stretch>
            <a:fillRect/>
          </a:stretch>
        </p:blipFill>
        <p:spPr bwMode="auto">
          <a:xfrm>
            <a:off x="3175" y="3175"/>
            <a:ext cx="9140825" cy="6854825"/>
          </a:xfrm>
          <a:prstGeom prst="rect">
            <a:avLst/>
          </a:prstGeom>
          <a:noFill/>
          <a:ln w="9525">
            <a:noFill/>
            <a:miter lim="800000"/>
            <a:headEnd/>
            <a:tailEnd/>
          </a:ln>
        </p:spPr>
      </p:pic>
      <p:pic>
        <p:nvPicPr>
          <p:cNvPr id="4099" name="Picture 3" descr="house_02"/>
          <p:cNvPicPr>
            <a:picLocks noChangeAspect="1" noChangeArrowheads="1"/>
          </p:cNvPicPr>
          <p:nvPr/>
        </p:nvPicPr>
        <p:blipFill>
          <a:blip r:embed="rId5"/>
          <a:srcRect/>
          <a:stretch>
            <a:fillRect/>
          </a:stretch>
        </p:blipFill>
        <p:spPr bwMode="auto">
          <a:xfrm>
            <a:off x="3175" y="0"/>
            <a:ext cx="9140825" cy="6854825"/>
          </a:xfrm>
          <a:prstGeom prst="rect">
            <a:avLst/>
          </a:prstGeom>
          <a:noFill/>
          <a:ln w="9525">
            <a:noFill/>
            <a:miter lim="800000"/>
            <a:headEnd/>
            <a:tailEnd/>
          </a:ln>
        </p:spPr>
      </p:pic>
      <p:pic>
        <p:nvPicPr>
          <p:cNvPr id="4100" name="Picture 4" descr="house_03"/>
          <p:cNvPicPr>
            <a:picLocks noChangeAspect="1" noChangeArrowheads="1"/>
          </p:cNvPicPr>
          <p:nvPr/>
        </p:nvPicPr>
        <p:blipFill>
          <a:blip r:embed="rId6"/>
          <a:srcRect/>
          <a:stretch>
            <a:fillRect/>
          </a:stretch>
        </p:blipFill>
        <p:spPr bwMode="auto">
          <a:xfrm>
            <a:off x="3175" y="0"/>
            <a:ext cx="9140825" cy="6854825"/>
          </a:xfrm>
          <a:prstGeom prst="rect">
            <a:avLst/>
          </a:prstGeom>
          <a:noFill/>
          <a:ln w="9525">
            <a:noFill/>
            <a:miter lim="800000"/>
            <a:headEnd/>
            <a:tailEnd/>
          </a:ln>
        </p:spPr>
      </p:pic>
      <p:pic>
        <p:nvPicPr>
          <p:cNvPr id="4101" name="Picture 5" descr="house_04"/>
          <p:cNvPicPr>
            <a:picLocks noChangeAspect="1" noChangeArrowheads="1"/>
          </p:cNvPicPr>
          <p:nvPr/>
        </p:nvPicPr>
        <p:blipFill>
          <a:blip r:embed="rId7"/>
          <a:srcRect/>
          <a:stretch>
            <a:fillRect/>
          </a:stretch>
        </p:blipFill>
        <p:spPr bwMode="auto">
          <a:xfrm>
            <a:off x="3175" y="3175"/>
            <a:ext cx="9140825" cy="6854825"/>
          </a:xfrm>
          <a:prstGeom prst="rect">
            <a:avLst/>
          </a:prstGeom>
          <a:noFill/>
          <a:ln w="9525">
            <a:noFill/>
            <a:miter lim="800000"/>
            <a:headEnd/>
            <a:tailEnd/>
          </a:ln>
        </p:spPr>
      </p:pic>
      <p:pic>
        <p:nvPicPr>
          <p:cNvPr id="4102" name="Picture 6" descr="house_05"/>
          <p:cNvPicPr>
            <a:picLocks noChangeAspect="1" noChangeArrowheads="1"/>
          </p:cNvPicPr>
          <p:nvPr/>
        </p:nvPicPr>
        <p:blipFill>
          <a:blip r:embed="rId8"/>
          <a:srcRect/>
          <a:stretch>
            <a:fillRect/>
          </a:stretch>
        </p:blipFill>
        <p:spPr bwMode="auto">
          <a:xfrm>
            <a:off x="3175" y="3175"/>
            <a:ext cx="9140825" cy="6854825"/>
          </a:xfrm>
          <a:prstGeom prst="rect">
            <a:avLst/>
          </a:prstGeom>
          <a:noFill/>
          <a:ln w="9525">
            <a:noFill/>
            <a:miter lim="800000"/>
            <a:headEnd/>
            <a:tailEnd/>
          </a:ln>
        </p:spPr>
      </p:pic>
      <p:sp>
        <p:nvSpPr>
          <p:cNvPr id="4103" name="Text Box 63"/>
          <p:cNvSpPr txBox="1">
            <a:spLocks noChangeArrowheads="1"/>
          </p:cNvSpPr>
          <p:nvPr/>
        </p:nvSpPr>
        <p:spPr bwMode="auto">
          <a:xfrm>
            <a:off x="8004175" y="6488113"/>
            <a:ext cx="1092200" cy="322262"/>
          </a:xfrm>
          <a:prstGeom prst="rect">
            <a:avLst/>
          </a:prstGeom>
          <a:solidFill>
            <a:schemeClr val="tx1"/>
          </a:solidFill>
          <a:ln w="9525" algn="ctr">
            <a:solidFill>
              <a:schemeClr val="bg1"/>
            </a:solidFill>
            <a:miter lim="800000"/>
            <a:headEnd/>
            <a:tailEnd/>
          </a:ln>
        </p:spPr>
        <p:txBody>
          <a:bodyPr wrap="none">
            <a:spAutoFit/>
          </a:bodyPr>
          <a:lstStyle/>
          <a:p>
            <a:pPr>
              <a:lnSpc>
                <a:spcPct val="90000"/>
              </a:lnSpc>
              <a:spcBef>
                <a:spcPct val="30000"/>
              </a:spcBef>
              <a:buClr>
                <a:schemeClr val="tx2"/>
              </a:buClr>
              <a:buSzPct val="95000"/>
              <a:buFont typeface="Wingdings" pitchFamily="2" charset="2"/>
              <a:buNone/>
            </a:pPr>
            <a:r>
              <a:rPr lang="en-US" sz="1600">
                <a:solidFill>
                  <a:schemeClr val="bg1"/>
                </a:solidFill>
                <a:latin typeface="Segoe" pitchFamily="34" charset="0"/>
              </a:rPr>
              <a:t>Scenarios</a:t>
            </a:r>
          </a:p>
        </p:txBody>
      </p:sp>
      <p:sp>
        <p:nvSpPr>
          <p:cNvPr id="43" name="Parallelogram 42"/>
          <p:cNvSpPr/>
          <p:nvPr/>
        </p:nvSpPr>
        <p:spPr>
          <a:xfrm rot="394048">
            <a:off x="8162925" y="4802188"/>
            <a:ext cx="601663" cy="234950"/>
          </a:xfrm>
          <a:prstGeom prst="parallelogram">
            <a:avLst>
              <a:gd name="adj" fmla="val 135825"/>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5" name="Picture 41" descr="router_255x255.ico"/>
          <p:cNvPicPr>
            <a:picLocks noChangeAspect="1"/>
          </p:cNvPicPr>
          <p:nvPr/>
        </p:nvPicPr>
        <p:blipFill>
          <a:blip r:embed="rId9"/>
          <a:srcRect/>
          <a:stretch>
            <a:fillRect/>
          </a:stretch>
        </p:blipFill>
        <p:spPr bwMode="auto">
          <a:xfrm>
            <a:off x="7624763" y="4672013"/>
            <a:ext cx="263525" cy="219075"/>
          </a:xfrm>
          <a:prstGeom prst="rect">
            <a:avLst/>
          </a:prstGeom>
          <a:noFill/>
          <a:ln w="9525">
            <a:noFill/>
            <a:miter lim="800000"/>
            <a:headEnd/>
            <a:tailEnd/>
          </a:ln>
        </p:spPr>
      </p:pic>
      <p:grpSp>
        <p:nvGrpSpPr>
          <p:cNvPr id="2" name="Group 48"/>
          <p:cNvGrpSpPr>
            <a:grpSpLocks/>
          </p:cNvGrpSpPr>
          <p:nvPr/>
        </p:nvGrpSpPr>
        <p:grpSpPr bwMode="auto">
          <a:xfrm>
            <a:off x="0" y="152400"/>
            <a:ext cx="2438400" cy="1066800"/>
            <a:chOff x="0" y="152400"/>
            <a:chExt cx="2438400" cy="1066800"/>
          </a:xfrm>
          <a:solidFill>
            <a:schemeClr val="bg2"/>
          </a:solidFill>
        </p:grpSpPr>
        <p:sp>
          <p:nvSpPr>
            <p:cNvPr id="46" name="Oval 45"/>
            <p:cNvSpPr/>
            <p:nvPr/>
          </p:nvSpPr>
          <p:spPr>
            <a:xfrm>
              <a:off x="0" y="152400"/>
              <a:ext cx="2438400" cy="1066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19" name="Rectangle 17419"/>
            <p:cNvPicPr>
              <a:picLocks noChangeAspect="1" noChangeArrowheads="1"/>
            </p:cNvPicPr>
            <p:nvPr/>
          </p:nvPicPr>
          <p:blipFill>
            <a:blip r:embed="rId10"/>
            <a:srcRect/>
            <a:stretch>
              <a:fillRect/>
            </a:stretch>
          </p:blipFill>
          <p:spPr bwMode="auto">
            <a:xfrm>
              <a:off x="457200" y="327210"/>
              <a:ext cx="1619250" cy="720725"/>
            </a:xfrm>
            <a:prstGeom prst="rect">
              <a:avLst/>
            </a:prstGeom>
            <a:grpFill/>
            <a:ln w="9525">
              <a:noFill/>
              <a:miter lim="800000"/>
              <a:headEnd/>
              <a:tailEnd/>
            </a:ln>
          </p:spPr>
        </p:pic>
      </p:grpSp>
      <p:grpSp>
        <p:nvGrpSpPr>
          <p:cNvPr id="3" name="Group 25"/>
          <p:cNvGrpSpPr>
            <a:grpSpLocks/>
          </p:cNvGrpSpPr>
          <p:nvPr/>
        </p:nvGrpSpPr>
        <p:grpSpPr bwMode="auto">
          <a:xfrm>
            <a:off x="2667000" y="460375"/>
            <a:ext cx="6381750" cy="6307138"/>
            <a:chOff x="2667000" y="460594"/>
            <a:chExt cx="6381750" cy="6307138"/>
          </a:xfrm>
        </p:grpSpPr>
        <p:grpSp>
          <p:nvGrpSpPr>
            <p:cNvPr id="4" name="Group 49"/>
            <p:cNvGrpSpPr>
              <a:grpSpLocks/>
            </p:cNvGrpSpPr>
            <p:nvPr/>
          </p:nvGrpSpPr>
          <p:grpSpPr bwMode="auto">
            <a:xfrm>
              <a:off x="2667000" y="460594"/>
              <a:ext cx="6381750" cy="6307138"/>
              <a:chOff x="2667000" y="457200"/>
              <a:chExt cx="6381750" cy="6307138"/>
            </a:xfrm>
          </p:grpSpPr>
          <p:sp>
            <p:nvSpPr>
              <p:cNvPr id="4115" name="Text Box 63"/>
              <p:cNvSpPr txBox="1">
                <a:spLocks noChangeArrowheads="1"/>
              </p:cNvSpPr>
              <p:nvPr/>
            </p:nvSpPr>
            <p:spPr bwMode="auto">
              <a:xfrm>
                <a:off x="2667000" y="457200"/>
                <a:ext cx="5638800" cy="313932"/>
              </a:xfrm>
              <a:prstGeom prst="rect">
                <a:avLst/>
              </a:prstGeom>
              <a:solidFill>
                <a:schemeClr val="tx1"/>
              </a:solidFill>
              <a:ln w="9525" algn="ctr">
                <a:solidFill>
                  <a:schemeClr val="bg1"/>
                </a:solidFill>
                <a:miter lim="800000"/>
                <a:headEnd/>
                <a:tailEnd/>
              </a:ln>
            </p:spPr>
            <p:txBody>
              <a:bodyPr>
                <a:spAutoFit/>
              </a:bodyPr>
              <a:lstStyle/>
              <a:p>
                <a:pPr marL="342900" indent="-342900">
                  <a:lnSpc>
                    <a:spcPct val="90000"/>
                  </a:lnSpc>
                  <a:spcBef>
                    <a:spcPct val="30000"/>
                  </a:spcBef>
                  <a:buClr>
                    <a:schemeClr val="tx2"/>
                  </a:buClr>
                  <a:buSzPct val="95000"/>
                </a:pPr>
                <a:r>
                  <a:rPr lang="en-US" sz="1600">
                    <a:solidFill>
                      <a:schemeClr val="bg1"/>
                    </a:solidFill>
                    <a:latin typeface="Segoe" pitchFamily="34" charset="0"/>
                  </a:rPr>
                  <a:t>2)   Easy Home Network Setup, Diagnostics (LLTD, WCN)</a:t>
                </a:r>
              </a:p>
            </p:txBody>
          </p:sp>
          <p:pic>
            <p:nvPicPr>
              <p:cNvPr id="4116" name="Picture 13" descr="PC_04"/>
              <p:cNvPicPr>
                <a:picLocks noChangeAspect="1" noChangeArrowheads="1"/>
              </p:cNvPicPr>
              <p:nvPr/>
            </p:nvPicPr>
            <p:blipFill>
              <a:blip r:embed="rId11"/>
              <a:srcRect/>
              <a:stretch>
                <a:fillRect/>
              </a:stretch>
            </p:blipFill>
            <p:spPr bwMode="auto">
              <a:xfrm>
                <a:off x="4724400" y="2439988"/>
                <a:ext cx="4324350" cy="4324350"/>
              </a:xfrm>
              <a:prstGeom prst="rect">
                <a:avLst/>
              </a:prstGeom>
              <a:noFill/>
              <a:ln w="9525">
                <a:noFill/>
                <a:miter lim="800000"/>
                <a:headEnd/>
                <a:tailEnd/>
              </a:ln>
            </p:spPr>
          </p:pic>
          <p:pic>
            <p:nvPicPr>
              <p:cNvPr id="31" name="Picture 6"/>
              <p:cNvPicPr>
                <a:picLocks noChangeAspect="1" noChangeArrowheads="1"/>
              </p:cNvPicPr>
              <p:nvPr/>
            </p:nvPicPr>
            <p:blipFill>
              <a:blip r:embed="rId12"/>
              <a:srcRect l="60625" t="21875" r="20000" b="39063"/>
              <a:stretch>
                <a:fillRect/>
              </a:stretch>
            </p:blipFill>
            <p:spPr bwMode="auto">
              <a:xfrm rot="440903">
                <a:off x="6779127" y="2711139"/>
                <a:ext cx="1989492" cy="1678032"/>
              </a:xfrm>
              <a:prstGeom prst="rect">
                <a:avLst/>
              </a:prstGeom>
              <a:noFill/>
              <a:ln w="9525">
                <a:noFill/>
                <a:miter lim="800000"/>
                <a:headEnd/>
                <a:tailEnd/>
              </a:ln>
              <a:effectLst/>
              <a:scene3d>
                <a:camera prst="orthographicFront">
                  <a:rot lat="1800000" lon="1800000" rev="0"/>
                </a:camera>
                <a:lightRig rig="threePt" dir="t"/>
              </a:scene3d>
            </p:spPr>
          </p:pic>
        </p:grpSp>
        <p:pic>
          <p:nvPicPr>
            <p:cNvPr id="4114" name="Picture 27" descr="router_255x255.ico"/>
            <p:cNvPicPr>
              <a:picLocks noChangeAspect="1"/>
            </p:cNvPicPr>
            <p:nvPr/>
          </p:nvPicPr>
          <p:blipFill>
            <a:blip r:embed="rId9"/>
            <a:srcRect/>
            <a:stretch>
              <a:fillRect/>
            </a:stretch>
          </p:blipFill>
          <p:spPr bwMode="auto">
            <a:xfrm>
              <a:off x="7772400" y="4724400"/>
              <a:ext cx="1119189" cy="928690"/>
            </a:xfrm>
            <a:prstGeom prst="rect">
              <a:avLst/>
            </a:prstGeom>
            <a:noFill/>
            <a:ln w="9525">
              <a:noFill/>
              <a:miter lim="800000"/>
              <a:headEnd/>
              <a:tailEnd/>
            </a:ln>
          </p:spPr>
        </p:pic>
      </p:grpSp>
      <p:sp>
        <p:nvSpPr>
          <p:cNvPr id="4108" name="Text Box 63"/>
          <p:cNvSpPr txBox="1">
            <a:spLocks noChangeArrowheads="1"/>
          </p:cNvSpPr>
          <p:nvPr/>
        </p:nvSpPr>
        <p:spPr bwMode="auto">
          <a:xfrm>
            <a:off x="2667000" y="152400"/>
            <a:ext cx="5638800" cy="314325"/>
          </a:xfrm>
          <a:prstGeom prst="rect">
            <a:avLst/>
          </a:prstGeom>
          <a:solidFill>
            <a:schemeClr val="tx1"/>
          </a:solidFill>
          <a:ln w="9525" algn="ctr">
            <a:solidFill>
              <a:schemeClr val="bg1"/>
            </a:solidFill>
            <a:miter lim="800000"/>
            <a:headEnd/>
            <a:tailEnd/>
          </a:ln>
        </p:spPr>
        <p:txBody>
          <a:bodyPr>
            <a:spAutoFit/>
          </a:bodyPr>
          <a:lstStyle/>
          <a:p>
            <a:pPr marL="342900" indent="-342900">
              <a:lnSpc>
                <a:spcPct val="90000"/>
              </a:lnSpc>
              <a:spcBef>
                <a:spcPct val="30000"/>
              </a:spcBef>
              <a:buClr>
                <a:schemeClr val="tx2"/>
              </a:buClr>
              <a:buSzPct val="95000"/>
            </a:pPr>
            <a:r>
              <a:rPr lang="en-US" sz="1600">
                <a:solidFill>
                  <a:schemeClr val="bg1"/>
                </a:solidFill>
                <a:latin typeface="Segoe" pitchFamily="34" charset="0"/>
              </a:rPr>
              <a:t>1)   Quality Online Connectivity: Xbox Live!, Router Basics</a:t>
            </a:r>
          </a:p>
        </p:txBody>
      </p:sp>
      <p:sp>
        <p:nvSpPr>
          <p:cNvPr id="4111" name="Text Box 63"/>
          <p:cNvSpPr txBox="1">
            <a:spLocks noChangeArrowheads="1"/>
          </p:cNvSpPr>
          <p:nvPr/>
        </p:nvSpPr>
        <p:spPr bwMode="auto">
          <a:xfrm>
            <a:off x="2667000" y="762000"/>
            <a:ext cx="5638800" cy="314325"/>
          </a:xfrm>
          <a:prstGeom prst="rect">
            <a:avLst/>
          </a:prstGeom>
          <a:solidFill>
            <a:schemeClr val="tx1"/>
          </a:solidFill>
          <a:ln w="9525" algn="ctr">
            <a:solidFill>
              <a:schemeClr val="bg1"/>
            </a:solidFill>
            <a:miter lim="800000"/>
            <a:headEnd/>
            <a:tailEnd/>
          </a:ln>
        </p:spPr>
        <p:txBody>
          <a:bodyPr>
            <a:spAutoFit/>
          </a:bodyPr>
          <a:lstStyle/>
          <a:p>
            <a:pPr marL="342900" indent="-342900">
              <a:lnSpc>
                <a:spcPct val="90000"/>
              </a:lnSpc>
              <a:spcBef>
                <a:spcPct val="30000"/>
              </a:spcBef>
              <a:buClr>
                <a:schemeClr val="tx2"/>
              </a:buClr>
              <a:buSzPct val="95000"/>
            </a:pPr>
            <a:r>
              <a:rPr lang="en-US" sz="1600">
                <a:solidFill>
                  <a:schemeClr val="bg1"/>
                </a:solidFill>
                <a:latin typeface="Segoe" pitchFamily="34" charset="0"/>
              </a:rPr>
              <a:t>3)   Stream Prioritization, Inherent QoS (LLTD, WMM)</a:t>
            </a:r>
          </a:p>
        </p:txBody>
      </p:sp>
      <p:sp>
        <p:nvSpPr>
          <p:cNvPr id="41" name="Line 40"/>
          <p:cNvSpPr>
            <a:spLocks noChangeShapeType="1"/>
          </p:cNvSpPr>
          <p:nvPr/>
        </p:nvSpPr>
        <p:spPr bwMode="auto">
          <a:xfrm flipH="1" flipV="1">
            <a:off x="2667000" y="4648200"/>
            <a:ext cx="5257800" cy="381000"/>
          </a:xfrm>
          <a:prstGeom prst="line">
            <a:avLst/>
          </a:prstGeom>
          <a:noFill/>
          <a:ln w="63500" cap="rnd">
            <a:solidFill>
              <a:srgbClr val="0099FF"/>
            </a:solidFill>
            <a:prstDash val="sysDot"/>
            <a:round/>
            <a:headEnd type="oval" w="sm" len="sm"/>
            <a:tailEnd type="triangle" w="med" len="sm"/>
          </a:ln>
        </p:spPr>
        <p:txBody>
          <a:bodyPr/>
          <a:lstStyle/>
          <a:p>
            <a:endParaRPr lang="en-US"/>
          </a:p>
        </p:txBody>
      </p:sp>
      <p:pic>
        <p:nvPicPr>
          <p:cNvPr id="24" name="Picture 23" descr="mobile_phone_sms.png"/>
          <p:cNvPicPr>
            <a:picLocks noChangeAspect="1"/>
          </p:cNvPicPr>
          <p:nvPr/>
        </p:nvPicPr>
        <p:blipFill>
          <a:blip r:embed="rId13" cstate="print"/>
          <a:stretch>
            <a:fillRect/>
          </a:stretch>
        </p:blipFill>
        <p:spPr>
          <a:xfrm>
            <a:off x="2509700" y="4495800"/>
            <a:ext cx="175731" cy="375615"/>
          </a:xfrm>
          <a:prstGeom prst="rect">
            <a:avLst/>
          </a:prstGeom>
          <a:scene3d>
            <a:camera prst="orthographicFront">
              <a:rot lat="20699999" lon="1800000" rev="20999999"/>
            </a:camera>
            <a:lightRig rig="threePt" dir="t"/>
          </a:scene3d>
        </p:spPr>
      </p:pic>
      <p:pic>
        <p:nvPicPr>
          <p:cNvPr id="25" name="Picture 24" descr="mobile_phone_sms.png"/>
          <p:cNvPicPr>
            <a:picLocks noChangeAspect="1"/>
          </p:cNvPicPr>
          <p:nvPr/>
        </p:nvPicPr>
        <p:blipFill>
          <a:blip r:embed="rId14"/>
          <a:stretch>
            <a:fillRect/>
          </a:stretch>
        </p:blipFill>
        <p:spPr>
          <a:xfrm>
            <a:off x="228600" y="4876800"/>
            <a:ext cx="838200" cy="1791605"/>
          </a:xfrm>
          <a:prstGeom prst="rect">
            <a:avLst/>
          </a:prstGeom>
          <a:scene3d>
            <a:camera prst="orthographicFront">
              <a:rot lat="0" lon="0" rev="0"/>
            </a:camera>
            <a:lightRig rig="threePt" dir="t"/>
          </a:scene3d>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4.72222E-6 -4.71201E-6 L 0.23333 -0.17765 " pathEditMode="relative" ptsTypes="AA">
                                      <p:cBhvr>
                                        <p:cTn id="13" dur="2000" fill="hold"/>
                                        <p:tgtEl>
                                          <p:spTgt spid="25"/>
                                        </p:tgtEl>
                                        <p:attrNameLst>
                                          <p:attrName>ppt_x</p:attrName>
                                          <p:attrName>ppt_y</p:attrName>
                                        </p:attrNameLst>
                                      </p:cBhvr>
                                    </p:animMotion>
                                  </p:childTnLst>
                                </p:cTn>
                              </p:par>
                            </p:childTnLst>
                          </p:cTn>
                        </p:par>
                        <p:par>
                          <p:cTn id="14" fill="hold">
                            <p:stCondLst>
                              <p:cond delay="2000"/>
                            </p:stCondLst>
                            <p:childTnLst>
                              <p:par>
                                <p:cTn id="15" presetID="55" presetClass="exit" presetSubtype="0" fill="hold" nodeType="afterEffect">
                                  <p:stCondLst>
                                    <p:cond delay="0"/>
                                  </p:stCondLst>
                                  <p:childTnLst>
                                    <p:anim calcmode="lin" valueType="num">
                                      <p:cBhvr>
                                        <p:cTn id="16" dur="1000"/>
                                        <p:tgtEl>
                                          <p:spTgt spid="25"/>
                                        </p:tgtEl>
                                        <p:attrNameLst>
                                          <p:attrName>ppt_w</p:attrName>
                                        </p:attrNameLst>
                                      </p:cBhvr>
                                      <p:tavLst>
                                        <p:tav tm="0">
                                          <p:val>
                                            <p:strVal val="ppt_w"/>
                                          </p:val>
                                        </p:tav>
                                        <p:tav tm="100000">
                                          <p:val>
                                            <p:strVal val="ppt_w*0.70"/>
                                          </p:val>
                                        </p:tav>
                                      </p:tavLst>
                                    </p:anim>
                                    <p:anim calcmode="lin" valueType="num">
                                      <p:cBhvr>
                                        <p:cTn id="17" dur="1000"/>
                                        <p:tgtEl>
                                          <p:spTgt spid="25"/>
                                        </p:tgtEl>
                                        <p:attrNameLst>
                                          <p:attrName>ppt_h</p:attrName>
                                        </p:attrNameLst>
                                      </p:cBhvr>
                                      <p:tavLst>
                                        <p:tav tm="0">
                                          <p:val>
                                            <p:strVal val="ppt_h"/>
                                          </p:val>
                                        </p:tav>
                                        <p:tav tm="100000">
                                          <p:val>
                                            <p:strVal val="ppt_h"/>
                                          </p:val>
                                        </p:tav>
                                      </p:tavLst>
                                    </p:anim>
                                    <p:animEffect transition="out" filter="fade">
                                      <p:cBhvr>
                                        <p:cTn id="18" dur="1000"/>
                                        <p:tgtEl>
                                          <p:spTgt spid="25"/>
                                        </p:tgtEl>
                                      </p:cBhvr>
                                    </p:animEffect>
                                    <p:set>
                                      <p:cBhvr>
                                        <p:cTn id="19" dur="1" fill="hold">
                                          <p:stCondLst>
                                            <p:cond delay="999"/>
                                          </p:stCondLst>
                                        </p:cTn>
                                        <p:tgtEl>
                                          <p:spTgt spid="25"/>
                                        </p:tgtEl>
                                        <p:attrNameLst>
                                          <p:attrName>style.visibility</p:attrName>
                                        </p:attrNameLst>
                                      </p:cBhvr>
                                      <p:to>
                                        <p:strVal val="hidden"/>
                                      </p:to>
                                    </p:set>
                                  </p:childTnLst>
                                </p:cTn>
                              </p:par>
                            </p:childTnLst>
                          </p:cTn>
                        </p:par>
                        <p:par>
                          <p:cTn id="20" fill="hold">
                            <p:stCondLst>
                              <p:cond delay="3000"/>
                            </p:stCondLst>
                            <p:childTnLst>
                              <p:par>
                                <p:cTn id="21" presetID="53"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4111"/>
                                        </p:tgtEl>
                                        <p:attrNameLst>
                                          <p:attrName>style.visibility</p:attrName>
                                        </p:attrNameLst>
                                      </p:cBhvr>
                                      <p:to>
                                        <p:strVal val="visible"/>
                                      </p:to>
                                    </p:set>
                                    <p:anim calcmode="lin" valueType="num">
                                      <p:cBhvr>
                                        <p:cTn id="28" dur="500" fill="hold"/>
                                        <p:tgtEl>
                                          <p:spTgt spid="4111"/>
                                        </p:tgtEl>
                                        <p:attrNameLst>
                                          <p:attrName>ppt_w</p:attrName>
                                        </p:attrNameLst>
                                      </p:cBhvr>
                                      <p:tavLst>
                                        <p:tav tm="0">
                                          <p:val>
                                            <p:fltVal val="0"/>
                                          </p:val>
                                        </p:tav>
                                        <p:tav tm="100000">
                                          <p:val>
                                            <p:strVal val="#ppt_w"/>
                                          </p:val>
                                        </p:tav>
                                      </p:tavLst>
                                    </p:anim>
                                    <p:anim calcmode="lin" valueType="num">
                                      <p:cBhvr>
                                        <p:cTn id="29" dur="500" fill="hold"/>
                                        <p:tgtEl>
                                          <p:spTgt spid="4111"/>
                                        </p:tgtEl>
                                        <p:attrNameLst>
                                          <p:attrName>ppt_h</p:attrName>
                                        </p:attrNameLst>
                                      </p:cBhvr>
                                      <p:tavLst>
                                        <p:tav tm="0">
                                          <p:val>
                                            <p:fltVal val="0"/>
                                          </p:val>
                                        </p:tav>
                                        <p:tav tm="100000">
                                          <p:val>
                                            <p:strVal val="#ppt_h"/>
                                          </p:val>
                                        </p:tav>
                                      </p:tavLst>
                                    </p:anim>
                                    <p:animEffect transition="in" filter="fade">
                                      <p:cBhvr>
                                        <p:cTn id="30" dur="500"/>
                                        <p:tgtEl>
                                          <p:spTgt spid="4111"/>
                                        </p:tgtEl>
                                      </p:cBhvr>
                                    </p:animEffect>
                                  </p:childTnLst>
                                </p:cTn>
                              </p:par>
                              <p:par>
                                <p:cTn id="31" presetID="22" presetClass="entr" presetSubtype="4" repeatCount="400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2000"/>
                                        <p:tgtEl>
                                          <p:spTgt spid="41"/>
                                        </p:tgtEl>
                                      </p:cBhvr>
                                    </p:animEffect>
                                  </p:childTnLst>
                                </p:cTn>
                              </p:par>
                            </p:childTnLst>
                          </p:cTn>
                        </p:par>
                        <p:par>
                          <p:cTn id="34" fill="hold">
                            <p:stCondLst>
                              <p:cond delay="11000"/>
                            </p:stCondLst>
                            <p:childTnLst>
                              <p:par>
                                <p:cTn id="35" presetID="22" presetClass="entr" presetSubtype="4" repeatCount="4000" fill="hold" grpId="1"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animBg="1"/>
      <p:bldP spid="41" grpId="0" animBg="1"/>
      <p:bldP spid="4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0" y="152400"/>
            <a:ext cx="2438400" cy="1066800"/>
            <a:chOff x="0" y="152400"/>
            <a:chExt cx="2438400" cy="1066800"/>
          </a:xfrm>
        </p:grpSpPr>
        <p:sp>
          <p:nvSpPr>
            <p:cNvPr id="26" name="Oval 25"/>
            <p:cNvSpPr/>
            <p:nvPr/>
          </p:nvSpPr>
          <p:spPr>
            <a:xfrm>
              <a:off x="0" y="152400"/>
              <a:ext cx="2438400" cy="10668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50" name="Rectangle 17419"/>
            <p:cNvPicPr>
              <a:picLocks noChangeAspect="1" noChangeArrowheads="1"/>
            </p:cNvPicPr>
            <p:nvPr/>
          </p:nvPicPr>
          <p:blipFill>
            <a:blip r:embed="rId4"/>
            <a:srcRect/>
            <a:stretch>
              <a:fillRect/>
            </a:stretch>
          </p:blipFill>
          <p:spPr bwMode="auto">
            <a:xfrm>
              <a:off x="457200" y="327210"/>
              <a:ext cx="1619250" cy="720725"/>
            </a:xfrm>
            <a:prstGeom prst="rect">
              <a:avLst/>
            </a:prstGeom>
            <a:noFill/>
            <a:ln w="9525">
              <a:noFill/>
              <a:miter lim="800000"/>
              <a:headEnd/>
              <a:tailEnd/>
            </a:ln>
          </p:spPr>
        </p:pic>
      </p:grpSp>
      <p:pic>
        <p:nvPicPr>
          <p:cNvPr id="5123" name="Picture 2" descr="house_01"/>
          <p:cNvPicPr>
            <a:picLocks noChangeAspect="1" noChangeArrowheads="1"/>
          </p:cNvPicPr>
          <p:nvPr/>
        </p:nvPicPr>
        <p:blipFill>
          <a:blip r:embed="rId5"/>
          <a:srcRect/>
          <a:stretch>
            <a:fillRect/>
          </a:stretch>
        </p:blipFill>
        <p:spPr bwMode="auto">
          <a:xfrm>
            <a:off x="3175" y="3175"/>
            <a:ext cx="9140825" cy="6854825"/>
          </a:xfrm>
          <a:prstGeom prst="rect">
            <a:avLst/>
          </a:prstGeom>
          <a:noFill/>
          <a:ln w="9525">
            <a:noFill/>
            <a:miter lim="800000"/>
            <a:headEnd/>
            <a:tailEnd/>
          </a:ln>
        </p:spPr>
      </p:pic>
      <p:pic>
        <p:nvPicPr>
          <p:cNvPr id="5124" name="Picture 3" descr="house_02"/>
          <p:cNvPicPr>
            <a:picLocks noChangeAspect="1" noChangeArrowheads="1"/>
          </p:cNvPicPr>
          <p:nvPr/>
        </p:nvPicPr>
        <p:blipFill>
          <a:blip r:embed="rId6"/>
          <a:srcRect/>
          <a:stretch>
            <a:fillRect/>
          </a:stretch>
        </p:blipFill>
        <p:spPr bwMode="auto">
          <a:xfrm>
            <a:off x="3175" y="0"/>
            <a:ext cx="9140825" cy="6854825"/>
          </a:xfrm>
          <a:prstGeom prst="rect">
            <a:avLst/>
          </a:prstGeom>
          <a:noFill/>
          <a:ln w="9525">
            <a:noFill/>
            <a:miter lim="800000"/>
            <a:headEnd/>
            <a:tailEnd/>
          </a:ln>
        </p:spPr>
      </p:pic>
      <p:pic>
        <p:nvPicPr>
          <p:cNvPr id="5125" name="Picture 4" descr="house_03"/>
          <p:cNvPicPr>
            <a:picLocks noChangeAspect="1" noChangeArrowheads="1"/>
          </p:cNvPicPr>
          <p:nvPr/>
        </p:nvPicPr>
        <p:blipFill>
          <a:blip r:embed="rId7"/>
          <a:srcRect/>
          <a:stretch>
            <a:fillRect/>
          </a:stretch>
        </p:blipFill>
        <p:spPr bwMode="auto">
          <a:xfrm>
            <a:off x="3175" y="0"/>
            <a:ext cx="9140825" cy="6854825"/>
          </a:xfrm>
          <a:prstGeom prst="rect">
            <a:avLst/>
          </a:prstGeom>
          <a:noFill/>
          <a:ln w="9525">
            <a:noFill/>
            <a:miter lim="800000"/>
            <a:headEnd/>
            <a:tailEnd/>
          </a:ln>
        </p:spPr>
      </p:pic>
      <p:pic>
        <p:nvPicPr>
          <p:cNvPr id="5126" name="Picture 5" descr="house_04"/>
          <p:cNvPicPr>
            <a:picLocks noChangeAspect="1" noChangeArrowheads="1"/>
          </p:cNvPicPr>
          <p:nvPr/>
        </p:nvPicPr>
        <p:blipFill>
          <a:blip r:embed="rId8"/>
          <a:srcRect/>
          <a:stretch>
            <a:fillRect/>
          </a:stretch>
        </p:blipFill>
        <p:spPr bwMode="auto">
          <a:xfrm>
            <a:off x="3175" y="3175"/>
            <a:ext cx="9140825" cy="6854825"/>
          </a:xfrm>
          <a:prstGeom prst="rect">
            <a:avLst/>
          </a:prstGeom>
          <a:noFill/>
          <a:ln w="9525">
            <a:noFill/>
            <a:miter lim="800000"/>
            <a:headEnd/>
            <a:tailEnd/>
          </a:ln>
        </p:spPr>
      </p:pic>
      <p:pic>
        <p:nvPicPr>
          <p:cNvPr id="5127" name="Picture 6" descr="house_05"/>
          <p:cNvPicPr>
            <a:picLocks noChangeAspect="1" noChangeArrowheads="1"/>
          </p:cNvPicPr>
          <p:nvPr/>
        </p:nvPicPr>
        <p:blipFill>
          <a:blip r:embed="rId9"/>
          <a:srcRect/>
          <a:stretch>
            <a:fillRect/>
          </a:stretch>
        </p:blipFill>
        <p:spPr bwMode="auto">
          <a:xfrm>
            <a:off x="3175" y="3175"/>
            <a:ext cx="9140825" cy="6854825"/>
          </a:xfrm>
          <a:prstGeom prst="rect">
            <a:avLst/>
          </a:prstGeom>
          <a:noFill/>
          <a:ln w="9525">
            <a:noFill/>
            <a:miter lim="800000"/>
            <a:headEnd/>
            <a:tailEnd/>
          </a:ln>
        </p:spPr>
      </p:pic>
      <p:sp>
        <p:nvSpPr>
          <p:cNvPr id="5128" name="Text Box 63"/>
          <p:cNvSpPr txBox="1">
            <a:spLocks noChangeArrowheads="1"/>
          </p:cNvSpPr>
          <p:nvPr/>
        </p:nvSpPr>
        <p:spPr bwMode="auto">
          <a:xfrm>
            <a:off x="8004175" y="6488113"/>
            <a:ext cx="1092200" cy="322262"/>
          </a:xfrm>
          <a:prstGeom prst="rect">
            <a:avLst/>
          </a:prstGeom>
          <a:solidFill>
            <a:schemeClr val="tx1"/>
          </a:solidFill>
          <a:ln w="9525" algn="ctr">
            <a:solidFill>
              <a:schemeClr val="bg1"/>
            </a:solidFill>
            <a:miter lim="800000"/>
            <a:headEnd/>
            <a:tailEnd/>
          </a:ln>
        </p:spPr>
        <p:txBody>
          <a:bodyPr wrap="none">
            <a:spAutoFit/>
          </a:bodyPr>
          <a:lstStyle/>
          <a:p>
            <a:pPr>
              <a:lnSpc>
                <a:spcPct val="90000"/>
              </a:lnSpc>
              <a:spcBef>
                <a:spcPct val="30000"/>
              </a:spcBef>
              <a:buClr>
                <a:schemeClr val="tx2"/>
              </a:buClr>
              <a:buSzPct val="95000"/>
              <a:buFont typeface="Wingdings" pitchFamily="2" charset="2"/>
              <a:buNone/>
            </a:pPr>
            <a:r>
              <a:rPr lang="en-US" sz="1600">
                <a:solidFill>
                  <a:schemeClr val="bg1"/>
                </a:solidFill>
                <a:latin typeface="Segoe" pitchFamily="34" charset="0"/>
              </a:rPr>
              <a:t>Scenarios</a:t>
            </a:r>
          </a:p>
        </p:txBody>
      </p:sp>
      <p:sp>
        <p:nvSpPr>
          <p:cNvPr id="43" name="Parallelogram 42"/>
          <p:cNvSpPr/>
          <p:nvPr/>
        </p:nvSpPr>
        <p:spPr>
          <a:xfrm rot="394048">
            <a:off x="8162925" y="4802188"/>
            <a:ext cx="601663" cy="234950"/>
          </a:xfrm>
          <a:prstGeom prst="parallelogram">
            <a:avLst>
              <a:gd name="adj" fmla="val 135825"/>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0" name="Picture 41" descr="router_255x255.ico"/>
          <p:cNvPicPr>
            <a:picLocks noChangeAspect="1"/>
          </p:cNvPicPr>
          <p:nvPr/>
        </p:nvPicPr>
        <p:blipFill>
          <a:blip r:embed="rId10"/>
          <a:srcRect/>
          <a:stretch>
            <a:fillRect/>
          </a:stretch>
        </p:blipFill>
        <p:spPr bwMode="auto">
          <a:xfrm>
            <a:off x="7624763" y="4672013"/>
            <a:ext cx="263525" cy="219075"/>
          </a:xfrm>
          <a:prstGeom prst="rect">
            <a:avLst/>
          </a:prstGeom>
          <a:noFill/>
          <a:ln w="9525">
            <a:noFill/>
            <a:miter lim="800000"/>
            <a:headEnd/>
            <a:tailEnd/>
          </a:ln>
        </p:spPr>
      </p:pic>
      <p:grpSp>
        <p:nvGrpSpPr>
          <p:cNvPr id="3" name="Group 25"/>
          <p:cNvGrpSpPr>
            <a:grpSpLocks/>
          </p:cNvGrpSpPr>
          <p:nvPr/>
        </p:nvGrpSpPr>
        <p:grpSpPr bwMode="auto">
          <a:xfrm>
            <a:off x="2667000" y="460375"/>
            <a:ext cx="6381750" cy="6307138"/>
            <a:chOff x="2667000" y="460594"/>
            <a:chExt cx="6381750" cy="6307138"/>
          </a:xfrm>
        </p:grpSpPr>
        <p:grpSp>
          <p:nvGrpSpPr>
            <p:cNvPr id="4" name="Group 49"/>
            <p:cNvGrpSpPr>
              <a:grpSpLocks/>
            </p:cNvGrpSpPr>
            <p:nvPr/>
          </p:nvGrpSpPr>
          <p:grpSpPr bwMode="auto">
            <a:xfrm>
              <a:off x="2667000" y="460594"/>
              <a:ext cx="6381750" cy="6307138"/>
              <a:chOff x="2667000" y="457200"/>
              <a:chExt cx="6381750" cy="6307138"/>
            </a:xfrm>
          </p:grpSpPr>
          <p:sp>
            <p:nvSpPr>
              <p:cNvPr id="5146" name="Text Box 63"/>
              <p:cNvSpPr txBox="1">
                <a:spLocks noChangeArrowheads="1"/>
              </p:cNvSpPr>
              <p:nvPr/>
            </p:nvSpPr>
            <p:spPr bwMode="auto">
              <a:xfrm>
                <a:off x="2667000" y="457200"/>
                <a:ext cx="5638800" cy="313932"/>
              </a:xfrm>
              <a:prstGeom prst="rect">
                <a:avLst/>
              </a:prstGeom>
              <a:solidFill>
                <a:schemeClr val="tx1"/>
              </a:solidFill>
              <a:ln w="9525" algn="ctr">
                <a:solidFill>
                  <a:schemeClr val="bg1"/>
                </a:solidFill>
                <a:miter lim="800000"/>
                <a:headEnd/>
                <a:tailEnd/>
              </a:ln>
            </p:spPr>
            <p:txBody>
              <a:bodyPr>
                <a:spAutoFit/>
              </a:bodyPr>
              <a:lstStyle/>
              <a:p>
                <a:pPr marL="342900" indent="-342900">
                  <a:lnSpc>
                    <a:spcPct val="90000"/>
                  </a:lnSpc>
                  <a:spcBef>
                    <a:spcPct val="30000"/>
                  </a:spcBef>
                  <a:buClr>
                    <a:schemeClr val="tx2"/>
                  </a:buClr>
                  <a:buSzPct val="95000"/>
                </a:pPr>
                <a:r>
                  <a:rPr lang="en-US" sz="1600">
                    <a:solidFill>
                      <a:schemeClr val="bg1"/>
                    </a:solidFill>
                    <a:latin typeface="Segoe" pitchFamily="34" charset="0"/>
                  </a:rPr>
                  <a:t>2)   Easy Home Network Setup, Diagnostics (LLTD, WCN)</a:t>
                </a:r>
              </a:p>
            </p:txBody>
          </p:sp>
          <p:pic>
            <p:nvPicPr>
              <p:cNvPr id="5147" name="Picture 13" descr="PC_04"/>
              <p:cNvPicPr>
                <a:picLocks noChangeAspect="1" noChangeArrowheads="1"/>
              </p:cNvPicPr>
              <p:nvPr/>
            </p:nvPicPr>
            <p:blipFill>
              <a:blip r:embed="rId11"/>
              <a:srcRect/>
              <a:stretch>
                <a:fillRect/>
              </a:stretch>
            </p:blipFill>
            <p:spPr bwMode="auto">
              <a:xfrm>
                <a:off x="4724400" y="2439988"/>
                <a:ext cx="4324350" cy="4324350"/>
              </a:xfrm>
              <a:prstGeom prst="rect">
                <a:avLst/>
              </a:prstGeom>
              <a:noFill/>
              <a:ln w="9525">
                <a:noFill/>
                <a:miter lim="800000"/>
                <a:headEnd/>
                <a:tailEnd/>
              </a:ln>
            </p:spPr>
          </p:pic>
          <p:pic>
            <p:nvPicPr>
              <p:cNvPr id="31" name="Picture 6"/>
              <p:cNvPicPr>
                <a:picLocks noChangeAspect="1" noChangeArrowheads="1"/>
              </p:cNvPicPr>
              <p:nvPr/>
            </p:nvPicPr>
            <p:blipFill>
              <a:blip r:embed="rId12"/>
              <a:srcRect l="60625" t="21875" r="20000" b="39063"/>
              <a:stretch>
                <a:fillRect/>
              </a:stretch>
            </p:blipFill>
            <p:spPr bwMode="auto">
              <a:xfrm rot="440903">
                <a:off x="6779127" y="2711139"/>
                <a:ext cx="1989492" cy="1678032"/>
              </a:xfrm>
              <a:prstGeom prst="rect">
                <a:avLst/>
              </a:prstGeom>
              <a:noFill/>
              <a:ln w="9525">
                <a:noFill/>
                <a:miter lim="800000"/>
                <a:headEnd/>
                <a:tailEnd/>
              </a:ln>
              <a:effectLst/>
              <a:scene3d>
                <a:camera prst="orthographicFront">
                  <a:rot lat="1800000" lon="1800000" rev="0"/>
                </a:camera>
                <a:lightRig rig="threePt" dir="t"/>
              </a:scene3d>
            </p:spPr>
          </p:pic>
        </p:grpSp>
        <p:pic>
          <p:nvPicPr>
            <p:cNvPr id="5145" name="Picture 27" descr="router_255x255.ico"/>
            <p:cNvPicPr>
              <a:picLocks noChangeAspect="1"/>
            </p:cNvPicPr>
            <p:nvPr/>
          </p:nvPicPr>
          <p:blipFill>
            <a:blip r:embed="rId10"/>
            <a:srcRect/>
            <a:stretch>
              <a:fillRect/>
            </a:stretch>
          </p:blipFill>
          <p:spPr bwMode="auto">
            <a:xfrm>
              <a:off x="7772400" y="4724400"/>
              <a:ext cx="1119189" cy="928690"/>
            </a:xfrm>
            <a:prstGeom prst="rect">
              <a:avLst/>
            </a:prstGeom>
            <a:noFill/>
            <a:ln w="9525">
              <a:noFill/>
              <a:miter lim="800000"/>
              <a:headEnd/>
              <a:tailEnd/>
            </a:ln>
          </p:spPr>
        </p:pic>
      </p:grpSp>
      <p:sp>
        <p:nvSpPr>
          <p:cNvPr id="5132" name="Text Box 63"/>
          <p:cNvSpPr txBox="1">
            <a:spLocks noChangeArrowheads="1"/>
          </p:cNvSpPr>
          <p:nvPr/>
        </p:nvSpPr>
        <p:spPr bwMode="auto">
          <a:xfrm>
            <a:off x="2667000" y="152400"/>
            <a:ext cx="5638800" cy="314325"/>
          </a:xfrm>
          <a:prstGeom prst="rect">
            <a:avLst/>
          </a:prstGeom>
          <a:solidFill>
            <a:schemeClr val="tx1"/>
          </a:solidFill>
          <a:ln w="9525" algn="ctr">
            <a:solidFill>
              <a:schemeClr val="bg1"/>
            </a:solidFill>
            <a:miter lim="800000"/>
            <a:headEnd/>
            <a:tailEnd/>
          </a:ln>
        </p:spPr>
        <p:txBody>
          <a:bodyPr>
            <a:spAutoFit/>
          </a:bodyPr>
          <a:lstStyle/>
          <a:p>
            <a:pPr marL="342900" indent="-342900">
              <a:lnSpc>
                <a:spcPct val="90000"/>
              </a:lnSpc>
              <a:spcBef>
                <a:spcPct val="30000"/>
              </a:spcBef>
              <a:buClr>
                <a:schemeClr val="tx2"/>
              </a:buClr>
              <a:buSzPct val="95000"/>
            </a:pPr>
            <a:r>
              <a:rPr lang="en-US" sz="1600">
                <a:solidFill>
                  <a:schemeClr val="bg1"/>
                </a:solidFill>
                <a:latin typeface="Segoe" pitchFamily="34" charset="0"/>
              </a:rPr>
              <a:t>1)   Quality Online Connectivity: Xbox Live!, Router Basics</a:t>
            </a:r>
          </a:p>
        </p:txBody>
      </p:sp>
      <p:sp>
        <p:nvSpPr>
          <p:cNvPr id="5133" name="Text Box 63"/>
          <p:cNvSpPr txBox="1">
            <a:spLocks noChangeArrowheads="1"/>
          </p:cNvSpPr>
          <p:nvPr/>
        </p:nvSpPr>
        <p:spPr bwMode="auto">
          <a:xfrm>
            <a:off x="2667000" y="762000"/>
            <a:ext cx="5638800" cy="314325"/>
          </a:xfrm>
          <a:prstGeom prst="rect">
            <a:avLst/>
          </a:prstGeom>
          <a:solidFill>
            <a:schemeClr val="tx1"/>
          </a:solidFill>
          <a:ln w="9525" algn="ctr">
            <a:solidFill>
              <a:schemeClr val="bg1"/>
            </a:solidFill>
            <a:miter lim="800000"/>
            <a:headEnd/>
            <a:tailEnd/>
          </a:ln>
        </p:spPr>
        <p:txBody>
          <a:bodyPr>
            <a:spAutoFit/>
          </a:bodyPr>
          <a:lstStyle/>
          <a:p>
            <a:pPr marL="342900" indent="-342900">
              <a:lnSpc>
                <a:spcPct val="90000"/>
              </a:lnSpc>
              <a:spcBef>
                <a:spcPct val="30000"/>
              </a:spcBef>
              <a:buClr>
                <a:schemeClr val="tx2"/>
              </a:buClr>
              <a:buSzPct val="95000"/>
            </a:pPr>
            <a:r>
              <a:rPr lang="en-US" sz="1600">
                <a:solidFill>
                  <a:schemeClr val="bg1"/>
                </a:solidFill>
                <a:latin typeface="Segoe" pitchFamily="34" charset="0"/>
              </a:rPr>
              <a:t>3)   Stream Prioritization, Inherent QoS (LLTD, WMM)</a:t>
            </a:r>
          </a:p>
        </p:txBody>
      </p:sp>
      <p:sp>
        <p:nvSpPr>
          <p:cNvPr id="5144" name="Line 40"/>
          <p:cNvSpPr>
            <a:spLocks noChangeShapeType="1"/>
          </p:cNvSpPr>
          <p:nvPr/>
        </p:nvSpPr>
        <p:spPr bwMode="auto">
          <a:xfrm flipH="1" flipV="1">
            <a:off x="2667000" y="4648200"/>
            <a:ext cx="5257800" cy="381000"/>
          </a:xfrm>
          <a:prstGeom prst="line">
            <a:avLst/>
          </a:prstGeom>
          <a:noFill/>
          <a:ln w="63500" cap="rnd">
            <a:solidFill>
              <a:srgbClr val="0099FF"/>
            </a:solidFill>
            <a:prstDash val="sysDot"/>
            <a:round/>
            <a:headEnd type="oval" w="sm" len="sm"/>
            <a:tailEnd type="triangle" w="med" len="sm"/>
          </a:ln>
        </p:spPr>
        <p:txBody>
          <a:bodyPr/>
          <a:lstStyle/>
          <a:p>
            <a:endParaRPr lang="en-US"/>
          </a:p>
        </p:txBody>
      </p:sp>
      <p:grpSp>
        <p:nvGrpSpPr>
          <p:cNvPr id="5" name="Group 33"/>
          <p:cNvGrpSpPr>
            <a:grpSpLocks/>
          </p:cNvGrpSpPr>
          <p:nvPr/>
        </p:nvGrpSpPr>
        <p:grpSpPr bwMode="auto">
          <a:xfrm>
            <a:off x="381000" y="914400"/>
            <a:ext cx="7924800" cy="2590800"/>
            <a:chOff x="381000" y="914400"/>
            <a:chExt cx="7924800" cy="2590800"/>
          </a:xfrm>
        </p:grpSpPr>
        <p:sp>
          <p:nvSpPr>
            <p:cNvPr id="5142" name="Text Box 63"/>
            <p:cNvSpPr txBox="1">
              <a:spLocks noChangeArrowheads="1"/>
            </p:cNvSpPr>
            <p:nvPr/>
          </p:nvSpPr>
          <p:spPr bwMode="auto">
            <a:xfrm>
              <a:off x="2667000" y="1066800"/>
              <a:ext cx="5638800" cy="313932"/>
            </a:xfrm>
            <a:prstGeom prst="rect">
              <a:avLst/>
            </a:prstGeom>
            <a:solidFill>
              <a:schemeClr val="tx1"/>
            </a:solidFill>
            <a:ln w="9525" algn="ctr">
              <a:solidFill>
                <a:schemeClr val="bg1"/>
              </a:solidFill>
              <a:miter lim="800000"/>
              <a:headEnd/>
              <a:tailEnd/>
            </a:ln>
          </p:spPr>
          <p:txBody>
            <a:bodyPr>
              <a:spAutoFit/>
            </a:bodyPr>
            <a:lstStyle/>
            <a:p>
              <a:pPr marL="342900" indent="-342900">
                <a:lnSpc>
                  <a:spcPct val="90000"/>
                </a:lnSpc>
                <a:spcBef>
                  <a:spcPct val="30000"/>
                </a:spcBef>
                <a:buClr>
                  <a:schemeClr val="tx2"/>
                </a:buClr>
                <a:buSzPct val="95000"/>
              </a:pPr>
              <a:r>
                <a:rPr lang="en-US" sz="1600">
                  <a:solidFill>
                    <a:schemeClr val="bg1"/>
                  </a:solidFill>
                  <a:latin typeface="Segoe" pitchFamily="34" charset="0"/>
                </a:rPr>
                <a:t>4)   Wi-Fi Perf for Video Streaming (5 Ghz -&gt; 802.11n)</a:t>
              </a:r>
            </a:p>
          </p:txBody>
        </p:sp>
        <p:pic>
          <p:nvPicPr>
            <p:cNvPr id="5143" name="Picture 34" descr="MR_06"/>
            <p:cNvPicPr>
              <a:picLocks noChangeAspect="1" noChangeArrowheads="1"/>
            </p:cNvPicPr>
            <p:nvPr/>
          </p:nvPicPr>
          <p:blipFill>
            <a:blip r:embed="rId13"/>
            <a:srcRect/>
            <a:stretch>
              <a:fillRect/>
            </a:stretch>
          </p:blipFill>
          <p:spPr bwMode="auto">
            <a:xfrm>
              <a:off x="381000" y="914400"/>
              <a:ext cx="2590800" cy="2590800"/>
            </a:xfrm>
            <a:prstGeom prst="rect">
              <a:avLst/>
            </a:prstGeom>
            <a:noFill/>
            <a:ln w="9525">
              <a:noFill/>
              <a:miter lim="800000"/>
              <a:headEnd/>
              <a:tailEnd/>
            </a:ln>
          </p:spPr>
        </p:pic>
      </p:grpSp>
      <p:pic>
        <p:nvPicPr>
          <p:cNvPr id="25" name="Rectangle 17418"/>
          <p:cNvPicPr>
            <a:picLocks noChangeAspect="1" noChangeArrowheads="1"/>
          </p:cNvPicPr>
          <p:nvPr/>
        </p:nvPicPr>
        <p:blipFill>
          <a:blip r:embed="rId14"/>
          <a:srcRect/>
          <a:stretch>
            <a:fillRect/>
          </a:stretch>
        </p:blipFill>
        <p:spPr bwMode="auto">
          <a:xfrm>
            <a:off x="152400" y="0"/>
            <a:ext cx="990600" cy="1433513"/>
          </a:xfrm>
          <a:prstGeom prst="rect">
            <a:avLst/>
          </a:prstGeom>
          <a:noFill/>
          <a:ln w="9525">
            <a:noFill/>
            <a:miter lim="800000"/>
            <a:headEnd/>
            <a:tailEnd/>
          </a:ln>
        </p:spPr>
      </p:pic>
      <p:sp>
        <p:nvSpPr>
          <p:cNvPr id="37" name="Line 40"/>
          <p:cNvSpPr>
            <a:spLocks noChangeShapeType="1"/>
          </p:cNvSpPr>
          <p:nvPr/>
        </p:nvSpPr>
        <p:spPr bwMode="auto">
          <a:xfrm flipH="1" flipV="1">
            <a:off x="2209800" y="1676400"/>
            <a:ext cx="5334000" cy="3276600"/>
          </a:xfrm>
          <a:prstGeom prst="line">
            <a:avLst/>
          </a:prstGeom>
          <a:noFill/>
          <a:ln w="63500" cap="rnd">
            <a:solidFill>
              <a:srgbClr val="0099FF"/>
            </a:solidFill>
            <a:prstDash val="sysDot"/>
            <a:round/>
            <a:headEnd type="oval" w="sm" len="sm"/>
            <a:tailEnd type="triangle" w="med" len="sm"/>
          </a:ln>
        </p:spPr>
        <p:txBody>
          <a:bodyPr/>
          <a:lstStyle/>
          <a:p>
            <a:endParaRPr lang="en-US"/>
          </a:p>
        </p:txBody>
      </p:sp>
      <p:grpSp>
        <p:nvGrpSpPr>
          <p:cNvPr id="6" name="Group 37"/>
          <p:cNvGrpSpPr>
            <a:grpSpLocks/>
          </p:cNvGrpSpPr>
          <p:nvPr/>
        </p:nvGrpSpPr>
        <p:grpSpPr bwMode="auto">
          <a:xfrm>
            <a:off x="0" y="152400"/>
            <a:ext cx="2438400" cy="1066800"/>
            <a:chOff x="0" y="152400"/>
            <a:chExt cx="2438400" cy="1066800"/>
          </a:xfrm>
          <a:solidFill>
            <a:schemeClr val="bg2"/>
          </a:solidFill>
        </p:grpSpPr>
        <p:sp>
          <p:nvSpPr>
            <p:cNvPr id="39" name="Oval 38"/>
            <p:cNvSpPr/>
            <p:nvPr/>
          </p:nvSpPr>
          <p:spPr>
            <a:xfrm>
              <a:off x="0" y="152400"/>
              <a:ext cx="2438400" cy="1066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41" name="Rectangle 17419"/>
            <p:cNvPicPr>
              <a:picLocks noChangeAspect="1" noChangeArrowheads="1"/>
            </p:cNvPicPr>
            <p:nvPr/>
          </p:nvPicPr>
          <p:blipFill>
            <a:blip r:embed="rId4"/>
            <a:srcRect/>
            <a:stretch>
              <a:fillRect/>
            </a:stretch>
          </p:blipFill>
          <p:spPr bwMode="auto">
            <a:xfrm>
              <a:off x="457200" y="327210"/>
              <a:ext cx="1619250" cy="720725"/>
            </a:xfrm>
            <a:prstGeom prst="rect">
              <a:avLst/>
            </a:prstGeom>
            <a:grpFill/>
            <a:ln w="9525">
              <a:noFill/>
              <a:miter lim="800000"/>
              <a:headEnd/>
              <a:tailEnd/>
            </a:ln>
          </p:spPr>
        </p:pic>
      </p:grpSp>
      <p:pic>
        <p:nvPicPr>
          <p:cNvPr id="32" name="Picture 31" descr="mobile_phone_sms.png"/>
          <p:cNvPicPr>
            <a:picLocks noChangeAspect="1"/>
          </p:cNvPicPr>
          <p:nvPr/>
        </p:nvPicPr>
        <p:blipFill>
          <a:blip r:embed="rId15" cstate="print"/>
          <a:stretch>
            <a:fillRect/>
          </a:stretch>
        </p:blipFill>
        <p:spPr>
          <a:xfrm>
            <a:off x="2509700" y="4495800"/>
            <a:ext cx="175731" cy="375615"/>
          </a:xfrm>
          <a:prstGeom prst="rect">
            <a:avLst/>
          </a:prstGeom>
          <a:scene3d>
            <a:camera prst="orthographicFront">
              <a:rot lat="20699999" lon="1800000" rev="20999999"/>
            </a:camera>
            <a:lightRig rig="threePt" dir="t"/>
          </a:scene3d>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500"/>
                            </p:stCondLst>
                            <p:childTnLst>
                              <p:par>
                                <p:cTn id="32" presetID="22" presetClass="entr" presetSubtype="2" repeatCount="300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right)">
                                      <p:cBhvr>
                                        <p:cTn id="34" dur="2000"/>
                                        <p:tgtEl>
                                          <p:spTgt spid="37"/>
                                        </p:tgtEl>
                                      </p:cBhvr>
                                    </p:animEffect>
                                  </p:childTnLst>
                                </p:cTn>
                              </p:par>
                              <p:par>
                                <p:cTn id="35" presetID="22" presetClass="entr" presetSubtype="4" repeatCount="3000" fill="hold" grpId="0" nodeType="withEffect">
                                  <p:stCondLst>
                                    <p:cond delay="0"/>
                                  </p:stCondLst>
                                  <p:childTnLst>
                                    <p:set>
                                      <p:cBhvr>
                                        <p:cTn id="36" dur="1" fill="hold">
                                          <p:stCondLst>
                                            <p:cond delay="0"/>
                                          </p:stCondLst>
                                        </p:cTn>
                                        <p:tgtEl>
                                          <p:spTgt spid="5144"/>
                                        </p:tgtEl>
                                        <p:attrNameLst>
                                          <p:attrName>style.visibility</p:attrName>
                                        </p:attrNameLst>
                                      </p:cBhvr>
                                      <p:to>
                                        <p:strVal val="visible"/>
                                      </p:to>
                                    </p:set>
                                    <p:animEffect transition="in" filter="wipe(down)">
                                      <p:cBhvr>
                                        <p:cTn id="37" dur="2000"/>
                                        <p:tgtEl>
                                          <p:spTgt spid="5144"/>
                                        </p:tgtEl>
                                      </p:cBhvr>
                                    </p:animEffect>
                                  </p:childTnLst>
                                </p:cTn>
                              </p:par>
                            </p:childTnLst>
                          </p:cTn>
                        </p:par>
                        <p:par>
                          <p:cTn id="38" fill="hold">
                            <p:stCondLst>
                              <p:cond delay="6500"/>
                            </p:stCondLst>
                            <p:childTnLst>
                              <p:par>
                                <p:cTn id="39" presetID="53" presetClass="entr" presetSubtype="0" fill="hold" grpId="1"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4" grpId="0" animBg="1"/>
      <p:bldP spid="37" grpId="0" animBg="1"/>
      <p:bldP spid="3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 name="Rectangle 30"/>
          <p:cNvSpPr>
            <a:spLocks noGrp="1" noChangeArrowheads="1"/>
          </p:cNvSpPr>
          <p:nvPr>
            <p:ph type="subTitle" idx="4294967295"/>
          </p:nvPr>
        </p:nvSpPr>
        <p:spPr>
          <a:xfrm>
            <a:off x="0" y="3856038"/>
            <a:ext cx="7631113" cy="2249487"/>
          </a:xfrm>
          <a:prstGeom prst="rect">
            <a:avLst/>
          </a:prstGeom>
        </p:spPr>
        <p:txBody>
          <a:bodyPr>
            <a:normAutofit lnSpcReduction="10000"/>
          </a:bodyPr>
          <a:lstStyle/>
          <a:p>
            <a:pPr marL="0" indent="0" defTabSz="912777" eaLnBrk="1" hangingPunct="1">
              <a:lnSpc>
                <a:spcPct val="80000"/>
              </a:lnSpc>
              <a:spcBef>
                <a:spcPts val="1167"/>
              </a:spcBef>
              <a:buFont typeface="Wingdings 2" pitchFamily="18" charset="2"/>
              <a:buNone/>
              <a:defRPr/>
            </a:pPr>
            <a:r>
              <a:rPr lang="en-US" dirty="0" smtClean="0"/>
              <a:t>Ken </a:t>
            </a:r>
            <a:r>
              <a:rPr lang="en-US" dirty="0" err="1" smtClean="0"/>
              <a:t>Knowlson</a:t>
            </a:r>
            <a:r>
              <a:rPr lang="en-US" dirty="0" smtClean="0"/>
              <a:t/>
            </a:r>
            <a:br>
              <a:rPr lang="en-US" dirty="0" smtClean="0"/>
            </a:br>
            <a:r>
              <a:rPr lang="en-US" sz="2400" dirty="0" smtClean="0"/>
              <a:t>Principal Engineer and Chief Architect</a:t>
            </a:r>
          </a:p>
          <a:p>
            <a:pPr marL="0" indent="0" defTabSz="912777" eaLnBrk="1" hangingPunct="1">
              <a:lnSpc>
                <a:spcPct val="80000"/>
              </a:lnSpc>
              <a:spcBef>
                <a:spcPts val="1167"/>
              </a:spcBef>
              <a:buFont typeface="Wingdings 2" pitchFamily="18" charset="2"/>
              <a:buNone/>
              <a:defRPr/>
            </a:pPr>
            <a:r>
              <a:rPr lang="en-US" sz="2400" dirty="0" smtClean="0"/>
              <a:t>Intel™ </a:t>
            </a:r>
            <a:r>
              <a:rPr lang="en-US" sz="2400" dirty="0" err="1" smtClean="0"/>
              <a:t>Viiv</a:t>
            </a:r>
            <a:r>
              <a:rPr lang="en-US" sz="2400" dirty="0" smtClean="0"/>
              <a:t>® Processor Technology Software</a:t>
            </a:r>
          </a:p>
          <a:p>
            <a:pPr marL="0" indent="0" algn="ctr" defTabSz="912777" eaLnBrk="1" hangingPunct="1">
              <a:lnSpc>
                <a:spcPct val="80000"/>
              </a:lnSpc>
              <a:spcBef>
                <a:spcPts val="1167"/>
              </a:spcBef>
              <a:buFont typeface="Wingdings 2" pitchFamily="18" charset="2"/>
              <a:buNone/>
              <a:defRPr/>
            </a:pPr>
            <a:endParaRPr lang="en-US" dirty="0" smtClean="0"/>
          </a:p>
          <a:p>
            <a:pPr marL="0" indent="0" defTabSz="912777" eaLnBrk="1" hangingPunct="1">
              <a:lnSpc>
                <a:spcPct val="80000"/>
              </a:lnSpc>
              <a:spcBef>
                <a:spcPts val="1167"/>
              </a:spcBef>
              <a:buFont typeface="Wingdings 2" pitchFamily="18" charset="2"/>
              <a:buNone/>
              <a:defRPr/>
            </a:pPr>
            <a:r>
              <a:rPr lang="en-US" dirty="0" smtClean="0"/>
              <a:t>Intel Digital Home Group</a:t>
            </a:r>
          </a:p>
        </p:txBody>
      </p:sp>
      <p:sp>
        <p:nvSpPr>
          <p:cNvPr id="222211" name="Rectangle 3"/>
          <p:cNvSpPr>
            <a:spLocks noChangeArrowheads="1"/>
          </p:cNvSpPr>
          <p:nvPr/>
        </p:nvSpPr>
        <p:spPr bwMode="auto">
          <a:xfrm>
            <a:off x="0" y="1373188"/>
            <a:ext cx="9144000" cy="1409700"/>
          </a:xfrm>
          <a:prstGeom prst="rect">
            <a:avLst/>
          </a:prstGeom>
          <a:noFill/>
          <a:ln w="9525">
            <a:noFill/>
            <a:miter lim="800000"/>
            <a:headEnd/>
            <a:tailEnd/>
          </a:ln>
          <a:effectLst/>
        </p:spPr>
        <p:txBody>
          <a:bodyPr anchor="ctr">
            <a:spAutoFit/>
          </a:bodyPr>
          <a:lstStyle/>
          <a:p>
            <a:pPr algn="ctr">
              <a:defRPr/>
            </a:pPr>
            <a:r>
              <a:rPr lang="en-US" sz="4800">
                <a:effectLst>
                  <a:outerShdw blurRad="38100" dist="38100" dir="2700000" algn="tl">
                    <a:srgbClr val="000000"/>
                  </a:outerShdw>
                </a:effectLst>
                <a:latin typeface="Arial" pitchFamily="34" charset="0"/>
                <a:cs typeface="Arial" pitchFamily="34" charset="0"/>
              </a:rPr>
              <a:t>Intel® Viiv™ Technology and Windows</a:t>
            </a:r>
            <a:r>
              <a:rPr lang="en-US" sz="4800" baseline="30000">
                <a:effectLst>
                  <a:outerShdw blurRad="38100" dist="38100" dir="2700000" algn="tl">
                    <a:srgbClr val="000000"/>
                  </a:outerShdw>
                </a:effectLst>
                <a:latin typeface="Arial" pitchFamily="34" charset="0"/>
                <a:cs typeface="Arial" pitchFamily="34" charset="0"/>
              </a:rPr>
              <a:t>™</a:t>
            </a:r>
            <a:r>
              <a:rPr lang="en-US" sz="4800">
                <a:effectLst>
                  <a:outerShdw blurRad="38100" dist="38100" dir="2700000" algn="tl">
                    <a:srgbClr val="000000"/>
                  </a:outerShdw>
                </a:effectLst>
                <a:latin typeface="Arial" pitchFamily="34" charset="0"/>
                <a:cs typeface="Arial" pitchFamily="34" charset="0"/>
              </a:rPr>
              <a:t> Rally</a:t>
            </a:r>
            <a:r>
              <a:rPr lang="en-US" sz="2800" baseline="70000">
                <a:effectLst>
                  <a:outerShdw blurRad="38100" dist="38100" dir="2700000" algn="tl">
                    <a:srgbClr val="000000"/>
                  </a:outerShdw>
                </a:effectLst>
                <a:latin typeface="Arial" pitchFamily="34" charset="0"/>
                <a:cs typeface="Arial" pitchFamily="34" charset="0"/>
              </a:rPr>
              <a: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1508125" y="4522788"/>
            <a:ext cx="7635875" cy="612775"/>
          </a:xfrm>
          <a:prstGeom prst="rect">
            <a:avLst/>
          </a:prstGeom>
          <a:gradFill rotWithShape="1">
            <a:gsLst>
              <a:gs pos="0">
                <a:srgbClr val="EAEAEA">
                  <a:gamma/>
                  <a:shade val="46275"/>
                  <a:invGamma/>
                </a:srgbClr>
              </a:gs>
              <a:gs pos="100000">
                <a:srgbClr val="EAEAEA"/>
              </a:gs>
            </a:gsLst>
            <a:lin ang="0" scaled="1"/>
          </a:gradFill>
          <a:ln w="9525">
            <a:noFill/>
            <a:miter lim="800000"/>
            <a:headEnd/>
            <a:tailEnd/>
          </a:ln>
        </p:spPr>
        <p:txBody>
          <a:bodyPr wrap="none" anchor="ctr"/>
          <a:lstStyle/>
          <a:p>
            <a:endParaRPr lang="en-US"/>
          </a:p>
        </p:txBody>
      </p:sp>
      <p:sp>
        <p:nvSpPr>
          <p:cNvPr id="158723" name="Text Box 3"/>
          <p:cNvSpPr txBox="1">
            <a:spLocks noChangeArrowheads="1"/>
          </p:cNvSpPr>
          <p:nvPr/>
        </p:nvSpPr>
        <p:spPr bwMode="auto">
          <a:xfrm>
            <a:off x="1600200" y="4586288"/>
            <a:ext cx="7543800" cy="366712"/>
          </a:xfrm>
          <a:prstGeom prst="rect">
            <a:avLst/>
          </a:prstGeom>
          <a:noFill/>
          <a:ln w="9525">
            <a:noFill/>
            <a:miter lim="800000"/>
            <a:headEnd/>
            <a:tailEnd/>
          </a:ln>
        </p:spPr>
        <p:txBody>
          <a:bodyPr>
            <a:spAutoFit/>
          </a:bodyPr>
          <a:lstStyle/>
          <a:p>
            <a:pPr marL="271463" lvl="2" indent="-268288" eaLnBrk="0" hangingPunct="0">
              <a:spcAft>
                <a:spcPct val="20000"/>
              </a:spcAft>
              <a:buClr>
                <a:srgbClr val="FFAB00"/>
              </a:buClr>
              <a:buSzPct val="120000"/>
              <a:buFontTx/>
              <a:buChar char="•"/>
            </a:pPr>
            <a:r>
              <a:rPr lang="en-US">
                <a:effectLst>
                  <a:outerShdw blurRad="38100" dist="38100" dir="2700000" algn="tl">
                    <a:srgbClr val="000000"/>
                  </a:outerShdw>
                </a:effectLst>
                <a:latin typeface="Verdana" pitchFamily="34" charset="0"/>
                <a:cs typeface="Times New Roman" pitchFamily="18" charset="0"/>
              </a:rPr>
              <a:t>Enjoy digital media with optimized </a:t>
            </a:r>
            <a:r>
              <a:rPr lang="en-US">
                <a:solidFill>
                  <a:srgbClr val="FFFF00"/>
                </a:solidFill>
                <a:effectLst>
                  <a:outerShdw blurRad="38100" dist="38100" dir="2700000" algn="tl">
                    <a:srgbClr val="000000"/>
                  </a:outerShdw>
                </a:effectLst>
                <a:latin typeface="Verdana" pitchFamily="34" charset="0"/>
                <a:cs typeface="Times New Roman" pitchFamily="18" charset="0"/>
              </a:rPr>
              <a:t>audio &amp; video</a:t>
            </a:r>
            <a:r>
              <a:rPr lang="en-US">
                <a:effectLst>
                  <a:outerShdw blurRad="38100" dist="38100" dir="2700000" algn="tl">
                    <a:srgbClr val="000000"/>
                  </a:outerShdw>
                </a:effectLst>
                <a:latin typeface="Verdana" pitchFamily="34" charset="0"/>
                <a:cs typeface="Times New Roman" pitchFamily="18" charset="0"/>
              </a:rPr>
              <a:t> capabilities</a:t>
            </a:r>
          </a:p>
        </p:txBody>
      </p:sp>
      <p:pic>
        <p:nvPicPr>
          <p:cNvPr id="158724" name="Picture 4" descr="Slide_9"/>
          <p:cNvPicPr>
            <a:picLocks noChangeAspect="1" noChangeArrowheads="1"/>
          </p:cNvPicPr>
          <p:nvPr/>
        </p:nvPicPr>
        <p:blipFill>
          <a:blip r:embed="rId4"/>
          <a:srcRect/>
          <a:stretch>
            <a:fillRect/>
          </a:stretch>
        </p:blipFill>
        <p:spPr bwMode="auto">
          <a:xfrm>
            <a:off x="0" y="1171575"/>
            <a:ext cx="9145588" cy="2551113"/>
          </a:xfrm>
          <a:prstGeom prst="rect">
            <a:avLst/>
          </a:prstGeom>
          <a:noFill/>
        </p:spPr>
      </p:pic>
      <p:sp>
        <p:nvSpPr>
          <p:cNvPr id="158725" name="Rectangle 5"/>
          <p:cNvSpPr>
            <a:spLocks noChangeArrowheads="1"/>
          </p:cNvSpPr>
          <p:nvPr/>
        </p:nvSpPr>
        <p:spPr bwMode="auto">
          <a:xfrm>
            <a:off x="1512888" y="5256213"/>
            <a:ext cx="7635875" cy="687387"/>
          </a:xfrm>
          <a:prstGeom prst="rect">
            <a:avLst/>
          </a:prstGeom>
          <a:gradFill rotWithShape="1">
            <a:gsLst>
              <a:gs pos="0">
                <a:srgbClr val="EAEAEA">
                  <a:gamma/>
                  <a:shade val="46275"/>
                  <a:invGamma/>
                </a:srgbClr>
              </a:gs>
              <a:gs pos="100000">
                <a:srgbClr val="EAEAEA"/>
              </a:gs>
            </a:gsLst>
            <a:lin ang="0" scaled="1"/>
          </a:gradFill>
          <a:ln w="9525">
            <a:noFill/>
            <a:miter lim="800000"/>
            <a:headEnd/>
            <a:tailEnd/>
          </a:ln>
        </p:spPr>
        <p:txBody>
          <a:bodyPr wrap="none" anchor="ctr"/>
          <a:lstStyle/>
          <a:p>
            <a:endParaRPr lang="en-US"/>
          </a:p>
        </p:txBody>
      </p:sp>
      <p:sp>
        <p:nvSpPr>
          <p:cNvPr id="158726" name="Text Box 6"/>
          <p:cNvSpPr txBox="1">
            <a:spLocks noChangeArrowheads="1"/>
          </p:cNvSpPr>
          <p:nvPr/>
        </p:nvSpPr>
        <p:spPr bwMode="auto">
          <a:xfrm>
            <a:off x="1600200" y="5319713"/>
            <a:ext cx="7407275" cy="641350"/>
          </a:xfrm>
          <a:prstGeom prst="rect">
            <a:avLst/>
          </a:prstGeom>
          <a:noFill/>
          <a:ln w="9525">
            <a:noFill/>
            <a:miter lim="800000"/>
            <a:headEnd/>
            <a:tailEnd/>
          </a:ln>
        </p:spPr>
        <p:txBody>
          <a:bodyPr>
            <a:spAutoFit/>
          </a:bodyPr>
          <a:lstStyle/>
          <a:p>
            <a:pPr marL="271463" lvl="2" indent="-268288" eaLnBrk="0" hangingPunct="0">
              <a:spcAft>
                <a:spcPct val="20000"/>
              </a:spcAft>
              <a:buClr>
                <a:srgbClr val="FFAB00"/>
              </a:buClr>
              <a:buSzPct val="120000"/>
              <a:buFontTx/>
              <a:buChar char="•"/>
            </a:pPr>
            <a:r>
              <a:rPr lang="en-US">
                <a:solidFill>
                  <a:srgbClr val="FFFF00"/>
                </a:solidFill>
                <a:effectLst>
                  <a:outerShdw blurRad="38100" dist="38100" dir="2700000" algn="tl">
                    <a:srgbClr val="000000"/>
                  </a:outerShdw>
                </a:effectLst>
                <a:latin typeface="Verdana" pitchFamily="34" charset="0"/>
                <a:cs typeface="Times New Roman" pitchFamily="18" charset="0"/>
              </a:rPr>
              <a:t>Connect</a:t>
            </a:r>
            <a:r>
              <a:rPr lang="en-US">
                <a:effectLst>
                  <a:outerShdw blurRad="38100" dist="38100" dir="2700000" algn="tl">
                    <a:srgbClr val="000000"/>
                  </a:outerShdw>
                </a:effectLst>
                <a:latin typeface="Verdana" pitchFamily="34" charset="0"/>
                <a:cs typeface="Times New Roman" pitchFamily="18" charset="0"/>
              </a:rPr>
              <a:t> with confidence: Intel</a:t>
            </a:r>
            <a:r>
              <a:rPr lang="en-US" baseline="30000">
                <a:effectLst>
                  <a:outerShdw blurRad="38100" dist="38100" dir="2700000" algn="tl">
                    <a:srgbClr val="000000"/>
                  </a:outerShdw>
                </a:effectLst>
                <a:latin typeface="Verdana" pitchFamily="34" charset="0"/>
                <a:cs typeface="Times New Roman" pitchFamily="18" charset="0"/>
              </a:rPr>
              <a:t>®</a:t>
            </a:r>
            <a:r>
              <a:rPr lang="en-US">
                <a:effectLst>
                  <a:outerShdw blurRad="38100" dist="38100" dir="2700000" algn="tl">
                    <a:srgbClr val="000000"/>
                  </a:outerShdw>
                </a:effectLst>
                <a:latin typeface="Verdana" pitchFamily="34" charset="0"/>
                <a:cs typeface="Times New Roman" pitchFamily="18" charset="0"/>
              </a:rPr>
              <a:t> Viiv</a:t>
            </a:r>
            <a:r>
              <a:rPr lang="en-US" baseline="30000">
                <a:effectLst>
                  <a:outerShdw blurRad="38100" dist="38100" dir="2700000" algn="tl">
                    <a:srgbClr val="000000"/>
                  </a:outerShdw>
                </a:effectLst>
                <a:latin typeface="Verdana" pitchFamily="34" charset="0"/>
                <a:cs typeface="Times New Roman" pitchFamily="18" charset="0"/>
              </a:rPr>
              <a:t>™</a:t>
            </a:r>
            <a:r>
              <a:rPr lang="en-US">
                <a:effectLst>
                  <a:outerShdw blurRad="38100" dist="38100" dir="2700000" algn="tl">
                    <a:srgbClr val="000000"/>
                  </a:outerShdw>
                </a:effectLst>
                <a:latin typeface="Verdana" pitchFamily="34" charset="0"/>
                <a:cs typeface="Times New Roman" pitchFamily="18" charset="0"/>
              </a:rPr>
              <a:t> verified devices and services</a:t>
            </a:r>
          </a:p>
        </p:txBody>
      </p:sp>
      <p:sp>
        <p:nvSpPr>
          <p:cNvPr id="158727" name="Rectangle 7"/>
          <p:cNvSpPr>
            <a:spLocks noChangeArrowheads="1"/>
          </p:cNvSpPr>
          <p:nvPr/>
        </p:nvSpPr>
        <p:spPr bwMode="auto">
          <a:xfrm>
            <a:off x="1508125" y="3787775"/>
            <a:ext cx="7635875" cy="612775"/>
          </a:xfrm>
          <a:prstGeom prst="rect">
            <a:avLst/>
          </a:prstGeom>
          <a:gradFill rotWithShape="1">
            <a:gsLst>
              <a:gs pos="0">
                <a:srgbClr val="EAEAEA">
                  <a:gamma/>
                  <a:shade val="46275"/>
                  <a:invGamma/>
                </a:srgbClr>
              </a:gs>
              <a:gs pos="100000">
                <a:srgbClr val="EAEAEA"/>
              </a:gs>
            </a:gsLst>
            <a:lin ang="0" scaled="1"/>
          </a:gradFill>
          <a:ln w="9525">
            <a:noFill/>
            <a:miter lim="800000"/>
            <a:headEnd/>
            <a:tailEnd/>
          </a:ln>
        </p:spPr>
        <p:txBody>
          <a:bodyPr wrap="none" anchor="ctr"/>
          <a:lstStyle/>
          <a:p>
            <a:endParaRPr lang="en-US"/>
          </a:p>
        </p:txBody>
      </p:sp>
      <p:sp>
        <p:nvSpPr>
          <p:cNvPr id="158728" name="Text Box 8"/>
          <p:cNvSpPr txBox="1">
            <a:spLocks noChangeArrowheads="1"/>
          </p:cNvSpPr>
          <p:nvPr/>
        </p:nvSpPr>
        <p:spPr bwMode="auto">
          <a:xfrm>
            <a:off x="1593850" y="3856038"/>
            <a:ext cx="5903913" cy="366712"/>
          </a:xfrm>
          <a:prstGeom prst="rect">
            <a:avLst/>
          </a:prstGeom>
          <a:noFill/>
          <a:ln w="9525">
            <a:noFill/>
            <a:miter lim="800000"/>
            <a:headEnd/>
            <a:tailEnd/>
          </a:ln>
        </p:spPr>
        <p:txBody>
          <a:bodyPr>
            <a:spAutoFit/>
          </a:bodyPr>
          <a:lstStyle/>
          <a:p>
            <a:pPr marL="271463" lvl="2" indent="-268288" eaLnBrk="0" hangingPunct="0">
              <a:spcAft>
                <a:spcPct val="20000"/>
              </a:spcAft>
              <a:buClr>
                <a:srgbClr val="FFAB00"/>
              </a:buClr>
              <a:buSzPct val="120000"/>
              <a:buFontTx/>
              <a:buChar char="•"/>
            </a:pPr>
            <a:r>
              <a:rPr lang="en-US">
                <a:solidFill>
                  <a:srgbClr val="FFFF00"/>
                </a:solidFill>
                <a:effectLst>
                  <a:outerShdw blurRad="38100" dist="38100" dir="2700000" algn="tl">
                    <a:srgbClr val="000000"/>
                  </a:outerShdw>
                </a:effectLst>
                <a:latin typeface="Verdana" pitchFamily="34" charset="0"/>
                <a:cs typeface="Times New Roman" pitchFamily="18" charset="0"/>
              </a:rPr>
              <a:t>Performance</a:t>
            </a:r>
            <a:r>
              <a:rPr lang="en-US">
                <a:effectLst>
                  <a:outerShdw blurRad="38100" dist="38100" dir="2700000" algn="tl">
                    <a:srgbClr val="000000"/>
                  </a:outerShdw>
                </a:effectLst>
                <a:latin typeface="Verdana" pitchFamily="34" charset="0"/>
                <a:cs typeface="Times New Roman" pitchFamily="18" charset="0"/>
              </a:rPr>
              <a:t> for today and tomorrow</a:t>
            </a:r>
          </a:p>
        </p:txBody>
      </p:sp>
      <p:pic>
        <p:nvPicPr>
          <p:cNvPr id="158729" name="Picture 9" descr="n_viiv_ll_outlined"/>
          <p:cNvPicPr>
            <a:picLocks noChangeAspect="1" noChangeArrowheads="1"/>
          </p:cNvPicPr>
          <p:nvPr/>
        </p:nvPicPr>
        <p:blipFill>
          <a:blip r:embed="rId5"/>
          <a:srcRect/>
          <a:stretch>
            <a:fillRect/>
          </a:stretch>
        </p:blipFill>
        <p:spPr bwMode="auto">
          <a:xfrm>
            <a:off x="228600" y="3913188"/>
            <a:ext cx="958850" cy="1952625"/>
          </a:xfrm>
          <a:prstGeom prst="rect">
            <a:avLst/>
          </a:prstGeom>
          <a:noFill/>
        </p:spPr>
      </p:pic>
      <p:sp>
        <p:nvSpPr>
          <p:cNvPr id="158730" name="Text Box 10"/>
          <p:cNvSpPr txBox="1">
            <a:spLocks noChangeArrowheads="1"/>
          </p:cNvSpPr>
          <p:nvPr/>
        </p:nvSpPr>
        <p:spPr bwMode="auto">
          <a:xfrm>
            <a:off x="911225" y="500063"/>
            <a:ext cx="7454900" cy="609600"/>
          </a:xfrm>
          <a:prstGeom prst="rect">
            <a:avLst/>
          </a:prstGeom>
          <a:noFill/>
          <a:ln w="19050" algn="ctr">
            <a:noFill/>
            <a:prstDash val="dash"/>
            <a:miter lim="800000"/>
            <a:headEnd/>
            <a:tailEnd/>
          </a:ln>
          <a:effectLst/>
        </p:spPr>
        <p:txBody>
          <a:bodyPr wrap="none">
            <a:spAutoFit/>
          </a:bodyPr>
          <a:lstStyle/>
          <a:p>
            <a:pPr algn="ctr">
              <a:lnSpc>
                <a:spcPct val="75000"/>
              </a:lnSpc>
            </a:pPr>
            <a:r>
              <a:rPr lang="en-US" sz="3200">
                <a:latin typeface="Neo Sans Intel Medium" pitchFamily="34" charset="0"/>
              </a:rPr>
              <a:t>Maximize Your Digital Media Experience</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additive="base">
                                        <p:cTn id="7" dur="1000" fill="hold"/>
                                        <p:tgtEl>
                                          <p:spTgt spid="158724"/>
                                        </p:tgtEl>
                                        <p:attrNameLst>
                                          <p:attrName>ppt_x</p:attrName>
                                        </p:attrNameLst>
                                      </p:cBhvr>
                                      <p:tavLst>
                                        <p:tav tm="0">
                                          <p:val>
                                            <p:strVal val="0-#ppt_w/2"/>
                                          </p:val>
                                        </p:tav>
                                        <p:tav tm="100000">
                                          <p:val>
                                            <p:strVal val="#ppt_x"/>
                                          </p:val>
                                        </p:tav>
                                      </p:tavLst>
                                    </p:anim>
                                    <p:anim calcmode="lin" valueType="num">
                                      <p:cBhvr additive="base">
                                        <p:cTn id="8" dur="1000" fill="hold"/>
                                        <p:tgtEl>
                                          <p:spTgt spid="158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1191095"/>
          </a:xfrm>
        </p:spPr>
        <p:txBody>
          <a:bodyPr/>
          <a:lstStyle/>
          <a:p>
            <a:pPr defTabSz="912777" eaLnBrk="1" hangingPunct="1">
              <a:defRPr/>
            </a:pPr>
            <a:r>
              <a:rPr smtClean="0"/>
              <a:t>Key Takeaways</a:t>
            </a:r>
            <a:r>
              <a:rPr/>
              <a:t/>
            </a:r>
            <a:br>
              <a:rPr/>
            </a:br>
            <a:endParaRPr sz="3600">
              <a:solidFill>
                <a:schemeClr val="accent1"/>
              </a:solidFill>
            </a:endParaRPr>
          </a:p>
        </p:txBody>
      </p:sp>
      <p:sp>
        <p:nvSpPr>
          <p:cNvPr id="245763" name="Rectangle 3"/>
          <p:cNvSpPr>
            <a:spLocks noGrp="1" noChangeArrowheads="1"/>
          </p:cNvSpPr>
          <p:nvPr>
            <p:ph idx="1"/>
          </p:nvPr>
        </p:nvSpPr>
        <p:spPr>
          <a:xfrm>
            <a:off x="65088" y="1446213"/>
            <a:ext cx="8785225" cy="6160661"/>
          </a:xfrm>
        </p:spPr>
        <p:txBody>
          <a:bodyPr/>
          <a:lstStyle/>
          <a:p>
            <a:pPr marL="988974" lvl="2" indent="-282564" defTabSz="912777" eaLnBrk="1" hangingPunct="1">
              <a:defRPr/>
            </a:pPr>
            <a:r>
              <a:rPr lang="en-US" sz="3200" dirty="0" smtClean="0"/>
              <a:t> Provide Brief Rally Overview</a:t>
            </a:r>
          </a:p>
          <a:p>
            <a:pPr marL="988974" lvl="2" indent="-282564" defTabSz="912777" eaLnBrk="1" hangingPunct="1">
              <a:defRPr/>
            </a:pPr>
            <a:endParaRPr lang="en-US" sz="3200" dirty="0" smtClean="0"/>
          </a:p>
          <a:p>
            <a:pPr marL="988974" lvl="2" indent="-282564" defTabSz="912777" eaLnBrk="1" hangingPunct="1">
              <a:defRPr/>
            </a:pPr>
            <a:r>
              <a:rPr lang="en-US" sz="3200" dirty="0" smtClean="0"/>
              <a:t> Communicate the capabilities of NID devices which bear the Windows Vista logo </a:t>
            </a:r>
          </a:p>
          <a:p>
            <a:pPr marL="988974" lvl="2" indent="-282564" defTabSz="912777" eaLnBrk="1" hangingPunct="1">
              <a:defRPr/>
            </a:pPr>
            <a:endParaRPr lang="en-US" sz="3200" dirty="0" smtClean="0"/>
          </a:p>
          <a:p>
            <a:pPr marL="988974" lvl="2" indent="-282564" defTabSz="912777" eaLnBrk="1" hangingPunct="1">
              <a:defRPr/>
            </a:pPr>
            <a:r>
              <a:rPr lang="en-US" sz="3200" dirty="0" smtClean="0"/>
              <a:t>Clearly explain the requirements and tests applied to Network Infrastructure Device (NID) candidates for the Windows Vista logo</a:t>
            </a:r>
          </a:p>
          <a:p>
            <a:pPr marL="988974" lvl="2" indent="-282564" defTabSz="912777" eaLnBrk="1" hangingPunct="1">
              <a:defRPr/>
            </a:pPr>
            <a:endParaRPr lang="en-US" sz="3200" dirty="0" smtClean="0"/>
          </a:p>
          <a:p>
            <a:pPr marL="988974" lvl="2" indent="-282564" defTabSz="912777" eaLnBrk="1" hangingPunct="1">
              <a:defRPr/>
            </a:pPr>
            <a:r>
              <a:rPr lang="en-US" sz="3600" dirty="0" smtClean="0"/>
              <a:t> </a:t>
            </a:r>
          </a:p>
          <a:p>
            <a:pPr marL="988974" lvl="2" indent="-282564" defTabSz="912777" eaLnBrk="1" hangingPunct="1">
              <a:defRPr/>
            </a:pPr>
            <a:endParaRPr lang="en-US" sz="24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0" y="4283075"/>
            <a:ext cx="6446838" cy="1341438"/>
          </a:xfrm>
          <a:prstGeom prst="rect">
            <a:avLst/>
          </a:prstGeom>
          <a:gradFill rotWithShape="1">
            <a:gsLst>
              <a:gs pos="0">
                <a:srgbClr val="3F5663">
                  <a:alpha val="50000"/>
                </a:srgbClr>
              </a:gs>
              <a:gs pos="100000">
                <a:srgbClr val="89B9D7">
                  <a:alpha val="50000"/>
                </a:srgbClr>
              </a:gs>
            </a:gsLst>
            <a:lin ang="0" scaled="1"/>
          </a:gradFill>
          <a:ln w="50800" algn="ctr">
            <a:noFill/>
            <a:miter lim="800000"/>
            <a:headEnd/>
            <a:tailEnd/>
          </a:ln>
        </p:spPr>
        <p:txBody>
          <a:bodyPr wrap="none" anchor="ctr"/>
          <a:lstStyle/>
          <a:p>
            <a:pPr algn="ctr">
              <a:lnSpc>
                <a:spcPct val="75000"/>
              </a:lnSpc>
            </a:pPr>
            <a:endParaRPr lang="en-US" sz="1600">
              <a:latin typeface="Neo Sans Intel Medium" pitchFamily="34" charset="0"/>
            </a:endParaRPr>
          </a:p>
        </p:txBody>
      </p:sp>
      <p:sp>
        <p:nvSpPr>
          <p:cNvPr id="160771" name="Rectangle 3"/>
          <p:cNvSpPr>
            <a:spLocks noChangeArrowheads="1"/>
          </p:cNvSpPr>
          <p:nvPr/>
        </p:nvSpPr>
        <p:spPr bwMode="auto">
          <a:xfrm>
            <a:off x="0" y="2635250"/>
            <a:ext cx="6446838" cy="1463675"/>
          </a:xfrm>
          <a:prstGeom prst="rect">
            <a:avLst/>
          </a:prstGeom>
          <a:gradFill rotWithShape="1">
            <a:gsLst>
              <a:gs pos="0">
                <a:srgbClr val="3F5663">
                  <a:alpha val="50000"/>
                </a:srgbClr>
              </a:gs>
              <a:gs pos="100000">
                <a:srgbClr val="89B9D7">
                  <a:alpha val="50000"/>
                </a:srgbClr>
              </a:gs>
            </a:gsLst>
            <a:lin ang="0" scaled="1"/>
          </a:gradFill>
          <a:ln w="50800" algn="ctr">
            <a:noFill/>
            <a:miter lim="800000"/>
            <a:headEnd/>
            <a:tailEnd/>
          </a:ln>
        </p:spPr>
        <p:txBody>
          <a:bodyPr wrap="none" anchor="ctr"/>
          <a:lstStyle/>
          <a:p>
            <a:pPr algn="ctr">
              <a:lnSpc>
                <a:spcPct val="75000"/>
              </a:lnSpc>
            </a:pPr>
            <a:endParaRPr lang="en-US" sz="1600">
              <a:latin typeface="Neo Sans Intel Medium" pitchFamily="34" charset="0"/>
            </a:endParaRPr>
          </a:p>
        </p:txBody>
      </p:sp>
      <p:sp>
        <p:nvSpPr>
          <p:cNvPr id="160772" name="Rectangle 4"/>
          <p:cNvSpPr>
            <a:spLocks noChangeArrowheads="1"/>
          </p:cNvSpPr>
          <p:nvPr/>
        </p:nvSpPr>
        <p:spPr bwMode="auto">
          <a:xfrm>
            <a:off x="0" y="1466850"/>
            <a:ext cx="6446838" cy="976313"/>
          </a:xfrm>
          <a:prstGeom prst="rect">
            <a:avLst/>
          </a:prstGeom>
          <a:gradFill rotWithShape="1">
            <a:gsLst>
              <a:gs pos="0">
                <a:srgbClr val="3F5663">
                  <a:alpha val="50000"/>
                </a:srgbClr>
              </a:gs>
              <a:gs pos="100000">
                <a:srgbClr val="89B9D7">
                  <a:alpha val="50000"/>
                </a:srgbClr>
              </a:gs>
            </a:gsLst>
            <a:lin ang="0" scaled="1"/>
          </a:gradFill>
          <a:ln w="50800" algn="ctr">
            <a:noFill/>
            <a:miter lim="800000"/>
            <a:headEnd/>
            <a:tailEnd/>
          </a:ln>
        </p:spPr>
        <p:txBody>
          <a:bodyPr wrap="none" anchor="ctr"/>
          <a:lstStyle/>
          <a:p>
            <a:pPr algn="ctr">
              <a:lnSpc>
                <a:spcPct val="75000"/>
              </a:lnSpc>
            </a:pPr>
            <a:endParaRPr lang="en-US" sz="1600">
              <a:latin typeface="Neo Sans Intel Medium" pitchFamily="34" charset="0"/>
            </a:endParaRPr>
          </a:p>
        </p:txBody>
      </p:sp>
      <p:sp>
        <p:nvSpPr>
          <p:cNvPr id="160773" name="Rectangle 5"/>
          <p:cNvSpPr>
            <a:spLocks noChangeArrowheads="1"/>
          </p:cNvSpPr>
          <p:nvPr/>
        </p:nvSpPr>
        <p:spPr bwMode="auto">
          <a:xfrm>
            <a:off x="355600" y="1474788"/>
            <a:ext cx="8432800" cy="1144587"/>
          </a:xfrm>
          <a:prstGeom prst="rect">
            <a:avLst/>
          </a:prstGeom>
          <a:noFill/>
          <a:ln w="3175" algn="ctr">
            <a:noFill/>
            <a:miter lim="800000"/>
            <a:headEnd/>
            <a:tailEnd/>
          </a:ln>
        </p:spPr>
        <p:txBody>
          <a:bodyPr wrap="none" anchor="ctr"/>
          <a:lstStyle/>
          <a:p>
            <a:pPr algn="ctr">
              <a:lnSpc>
                <a:spcPct val="75000"/>
              </a:lnSpc>
            </a:pPr>
            <a:endParaRPr lang="en-US" sz="1600">
              <a:latin typeface="Neo Sans Intel Medium" pitchFamily="34" charset="0"/>
            </a:endParaRPr>
          </a:p>
        </p:txBody>
      </p:sp>
      <p:sp>
        <p:nvSpPr>
          <p:cNvPr id="160774" name="Rectangle 6"/>
          <p:cNvSpPr>
            <a:spLocks noChangeArrowheads="1"/>
          </p:cNvSpPr>
          <p:nvPr/>
        </p:nvSpPr>
        <p:spPr bwMode="auto">
          <a:xfrm>
            <a:off x="533400" y="2901950"/>
            <a:ext cx="2514600" cy="990600"/>
          </a:xfrm>
          <a:prstGeom prst="rect">
            <a:avLst/>
          </a:prstGeom>
          <a:noFill/>
          <a:ln w="50800" algn="ctr">
            <a:noFill/>
            <a:miter lim="800000"/>
            <a:headEnd/>
            <a:tailEnd/>
          </a:ln>
        </p:spPr>
        <p:txBody>
          <a:bodyPr wrap="none" anchor="ctr"/>
          <a:lstStyle/>
          <a:p>
            <a:pPr algn="ctr" eaLnBrk="0" hangingPunct="0"/>
            <a:endParaRPr lang="en-US" sz="2400">
              <a:solidFill>
                <a:schemeClr val="bg1"/>
              </a:solidFill>
              <a:latin typeface="Verdana" pitchFamily="34" charset="0"/>
            </a:endParaRPr>
          </a:p>
        </p:txBody>
      </p:sp>
      <p:sp>
        <p:nvSpPr>
          <p:cNvPr id="160775" name="Rectangle 7"/>
          <p:cNvSpPr>
            <a:spLocks noChangeArrowheads="1"/>
          </p:cNvSpPr>
          <p:nvPr/>
        </p:nvSpPr>
        <p:spPr bwMode="auto">
          <a:xfrm>
            <a:off x="355600" y="1460500"/>
            <a:ext cx="2057400" cy="990600"/>
          </a:xfrm>
          <a:prstGeom prst="rect">
            <a:avLst/>
          </a:prstGeom>
          <a:noFill/>
          <a:ln w="50800" algn="ctr">
            <a:noFill/>
            <a:miter lim="800000"/>
            <a:headEnd/>
            <a:tailEnd/>
          </a:ln>
        </p:spPr>
        <p:txBody>
          <a:bodyPr anchor="ctr"/>
          <a:lstStyle/>
          <a:p>
            <a:pPr eaLnBrk="0" hangingPunct="0"/>
            <a:endParaRPr lang="en-US" b="1" baseline="30000">
              <a:solidFill>
                <a:srgbClr val="000000"/>
              </a:solidFill>
              <a:latin typeface="Verdana" pitchFamily="34" charset="0"/>
            </a:endParaRPr>
          </a:p>
        </p:txBody>
      </p:sp>
      <p:sp>
        <p:nvSpPr>
          <p:cNvPr id="160776" name="Rectangle 8"/>
          <p:cNvSpPr>
            <a:spLocks noChangeArrowheads="1"/>
          </p:cNvSpPr>
          <p:nvPr/>
        </p:nvSpPr>
        <p:spPr bwMode="auto">
          <a:xfrm>
            <a:off x="1830388" y="1460500"/>
            <a:ext cx="4524375" cy="989013"/>
          </a:xfrm>
          <a:prstGeom prst="rect">
            <a:avLst/>
          </a:prstGeom>
          <a:noFill/>
          <a:ln w="50800" algn="ctr">
            <a:noFill/>
            <a:miter lim="800000"/>
            <a:headEnd/>
            <a:tailEnd/>
          </a:ln>
        </p:spPr>
        <p:txBody>
          <a:bodyPr anchor="ctr"/>
          <a:lstStyle/>
          <a:p>
            <a:pPr marL="171450" indent="-171450" eaLnBrk="0" hangingPunct="0">
              <a:lnSpc>
                <a:spcPct val="85000"/>
              </a:lnSpc>
              <a:spcBef>
                <a:spcPct val="20000"/>
              </a:spcBef>
              <a:buFontTx/>
              <a:buChar char="•"/>
            </a:pPr>
            <a:r>
              <a:rPr lang="en-US" sz="1600">
                <a:latin typeface="Neo Sans Intel Medium" pitchFamily="34" charset="0"/>
              </a:rPr>
              <a:t>40% more performance for multitasking</a:t>
            </a:r>
            <a:r>
              <a:rPr lang="en-US" sz="1600">
                <a:solidFill>
                  <a:srgbClr val="DDDDDD"/>
                </a:solidFill>
                <a:latin typeface="Neo Sans Intel Medium" pitchFamily="34" charset="0"/>
              </a:rPr>
              <a:t> </a:t>
            </a:r>
            <a:endParaRPr lang="en-US" sz="1600">
              <a:latin typeface="Neo Sans Intel Medium" pitchFamily="34" charset="0"/>
            </a:endParaRPr>
          </a:p>
          <a:p>
            <a:pPr marL="171450" indent="-171450" eaLnBrk="0" hangingPunct="0">
              <a:lnSpc>
                <a:spcPct val="85000"/>
              </a:lnSpc>
              <a:spcBef>
                <a:spcPct val="20000"/>
              </a:spcBef>
              <a:buFontTx/>
              <a:buChar char="•"/>
            </a:pPr>
            <a:r>
              <a:rPr lang="en-US" sz="1600">
                <a:latin typeface="Neo Sans Intel Medium" pitchFamily="34" charset="0"/>
              </a:rPr>
              <a:t>Up to 50% faster video editing</a:t>
            </a:r>
            <a:r>
              <a:rPr lang="en-US" sz="1600" baseline="30000">
                <a:latin typeface="Neo Sans Intel Medium" pitchFamily="34" charset="0"/>
              </a:rPr>
              <a:t>1</a:t>
            </a:r>
          </a:p>
        </p:txBody>
      </p:sp>
      <p:sp>
        <p:nvSpPr>
          <p:cNvPr id="160777" name="Rectangle 9"/>
          <p:cNvSpPr>
            <a:spLocks noChangeArrowheads="1"/>
          </p:cNvSpPr>
          <p:nvPr/>
        </p:nvSpPr>
        <p:spPr bwMode="auto">
          <a:xfrm>
            <a:off x="355600" y="2944813"/>
            <a:ext cx="8432800" cy="1141412"/>
          </a:xfrm>
          <a:prstGeom prst="rect">
            <a:avLst/>
          </a:prstGeom>
          <a:noFill/>
          <a:ln w="3175" algn="ctr">
            <a:noFill/>
            <a:miter lim="800000"/>
            <a:headEnd/>
            <a:tailEnd/>
          </a:ln>
        </p:spPr>
        <p:txBody>
          <a:bodyPr wrap="none" anchor="ctr"/>
          <a:lstStyle/>
          <a:p>
            <a:pPr algn="ctr">
              <a:lnSpc>
                <a:spcPct val="75000"/>
              </a:lnSpc>
            </a:pPr>
            <a:endParaRPr lang="en-US" sz="1600">
              <a:latin typeface="Neo Sans Intel Medium" pitchFamily="34" charset="0"/>
            </a:endParaRPr>
          </a:p>
        </p:txBody>
      </p:sp>
      <p:sp>
        <p:nvSpPr>
          <p:cNvPr id="160778" name="Rectangle 10"/>
          <p:cNvSpPr>
            <a:spLocks noChangeArrowheads="1"/>
          </p:cNvSpPr>
          <p:nvPr/>
        </p:nvSpPr>
        <p:spPr bwMode="auto">
          <a:xfrm>
            <a:off x="609600" y="4622800"/>
            <a:ext cx="2514600" cy="992188"/>
          </a:xfrm>
          <a:prstGeom prst="rect">
            <a:avLst/>
          </a:prstGeom>
          <a:noFill/>
          <a:ln w="50800" algn="ctr">
            <a:noFill/>
            <a:miter lim="800000"/>
            <a:headEnd/>
            <a:tailEnd/>
          </a:ln>
        </p:spPr>
        <p:txBody>
          <a:bodyPr wrap="none" anchor="ctr"/>
          <a:lstStyle/>
          <a:p>
            <a:pPr algn="ctr" eaLnBrk="0" hangingPunct="0"/>
            <a:endParaRPr lang="en-US" sz="2400">
              <a:solidFill>
                <a:schemeClr val="bg1"/>
              </a:solidFill>
              <a:latin typeface="Verdana" pitchFamily="34" charset="0"/>
            </a:endParaRPr>
          </a:p>
        </p:txBody>
      </p:sp>
      <p:sp>
        <p:nvSpPr>
          <p:cNvPr id="160779" name="Rectangle 11"/>
          <p:cNvSpPr>
            <a:spLocks noChangeArrowheads="1"/>
          </p:cNvSpPr>
          <p:nvPr/>
        </p:nvSpPr>
        <p:spPr bwMode="auto">
          <a:xfrm>
            <a:off x="355600" y="2901950"/>
            <a:ext cx="2209800" cy="990600"/>
          </a:xfrm>
          <a:prstGeom prst="rect">
            <a:avLst/>
          </a:prstGeom>
          <a:noFill/>
          <a:ln w="50800" algn="ctr">
            <a:noFill/>
            <a:miter lim="800000"/>
            <a:headEnd/>
            <a:tailEnd/>
          </a:ln>
        </p:spPr>
        <p:txBody>
          <a:bodyPr anchor="ctr"/>
          <a:lstStyle/>
          <a:p>
            <a:pPr eaLnBrk="0" hangingPunct="0"/>
            <a:endParaRPr lang="en-US" b="1" baseline="30000">
              <a:solidFill>
                <a:srgbClr val="000000"/>
              </a:solidFill>
              <a:latin typeface="Verdana" pitchFamily="34" charset="0"/>
            </a:endParaRPr>
          </a:p>
        </p:txBody>
      </p:sp>
      <p:sp>
        <p:nvSpPr>
          <p:cNvPr id="160780" name="Rectangle 12"/>
          <p:cNvSpPr>
            <a:spLocks noChangeArrowheads="1"/>
          </p:cNvSpPr>
          <p:nvPr/>
        </p:nvSpPr>
        <p:spPr bwMode="auto">
          <a:xfrm>
            <a:off x="355600" y="4405313"/>
            <a:ext cx="8432800" cy="1143000"/>
          </a:xfrm>
          <a:prstGeom prst="rect">
            <a:avLst/>
          </a:prstGeom>
          <a:noFill/>
          <a:ln w="3175" algn="ctr">
            <a:noFill/>
            <a:miter lim="800000"/>
            <a:headEnd/>
            <a:tailEnd/>
          </a:ln>
        </p:spPr>
        <p:txBody>
          <a:bodyPr wrap="none" anchor="ctr"/>
          <a:lstStyle/>
          <a:p>
            <a:pPr algn="ctr">
              <a:lnSpc>
                <a:spcPct val="75000"/>
              </a:lnSpc>
            </a:pPr>
            <a:endParaRPr lang="en-US" sz="1600">
              <a:latin typeface="Neo Sans Intel Medium" pitchFamily="34" charset="0"/>
            </a:endParaRPr>
          </a:p>
        </p:txBody>
      </p:sp>
      <p:sp>
        <p:nvSpPr>
          <p:cNvPr id="75789" name="Rectangle 13"/>
          <p:cNvSpPr>
            <a:spLocks noChangeArrowheads="1"/>
          </p:cNvSpPr>
          <p:nvPr/>
        </p:nvSpPr>
        <p:spPr bwMode="auto">
          <a:xfrm>
            <a:off x="141288" y="4405313"/>
            <a:ext cx="1600200" cy="990600"/>
          </a:xfrm>
          <a:prstGeom prst="rect">
            <a:avLst/>
          </a:prstGeom>
          <a:noFill/>
          <a:ln w="50800" algn="ctr">
            <a:noFill/>
            <a:miter lim="800000"/>
            <a:headEnd/>
            <a:tailEnd/>
          </a:ln>
          <a:effectLst/>
        </p:spPr>
        <p:txBody>
          <a:bodyPr anchor="ctr"/>
          <a:lstStyle/>
          <a:p>
            <a:pPr eaLnBrk="0" hangingPunct="0">
              <a:defRPr/>
            </a:pPr>
            <a:r>
              <a:rPr lang="en-US">
                <a:solidFill>
                  <a:schemeClr val="tx2"/>
                </a:solidFill>
                <a:effectLst>
                  <a:outerShdw blurRad="38100" dist="38100" dir="2700000" algn="tl">
                    <a:srgbClr val="000000"/>
                  </a:outerShdw>
                </a:effectLst>
                <a:latin typeface="Neo Sans Intel Medium" pitchFamily="34" charset="0"/>
              </a:rPr>
              <a:t>Connectivity:</a:t>
            </a:r>
          </a:p>
        </p:txBody>
      </p:sp>
      <p:sp>
        <p:nvSpPr>
          <p:cNvPr id="160782" name="Rectangle 14"/>
          <p:cNvSpPr>
            <a:spLocks noChangeArrowheads="1"/>
          </p:cNvSpPr>
          <p:nvPr/>
        </p:nvSpPr>
        <p:spPr bwMode="auto">
          <a:xfrm>
            <a:off x="1828800" y="2513013"/>
            <a:ext cx="4525963" cy="1768475"/>
          </a:xfrm>
          <a:prstGeom prst="rect">
            <a:avLst/>
          </a:prstGeom>
          <a:noFill/>
          <a:ln w="50800" algn="ctr">
            <a:noFill/>
            <a:miter lim="800000"/>
            <a:headEnd/>
            <a:tailEnd/>
          </a:ln>
        </p:spPr>
        <p:txBody>
          <a:bodyPr anchor="ctr"/>
          <a:lstStyle/>
          <a:p>
            <a:pPr marL="171450" indent="-171450" eaLnBrk="0" hangingPunct="0">
              <a:lnSpc>
                <a:spcPct val="85000"/>
              </a:lnSpc>
              <a:spcBef>
                <a:spcPct val="20000"/>
              </a:spcBef>
              <a:buFontTx/>
              <a:buChar char="•"/>
            </a:pPr>
            <a:r>
              <a:rPr lang="en-US" sz="1600">
                <a:latin typeface="Neo Sans Intel Medium" pitchFamily="34" charset="0"/>
              </a:rPr>
              <a:t>Up to 1080p high definition video support </a:t>
            </a:r>
          </a:p>
          <a:p>
            <a:pPr marL="171450" indent="-171450" eaLnBrk="0" hangingPunct="0">
              <a:lnSpc>
                <a:spcPct val="85000"/>
              </a:lnSpc>
              <a:spcBef>
                <a:spcPct val="20000"/>
              </a:spcBef>
              <a:buFontTx/>
              <a:buChar char="•"/>
            </a:pPr>
            <a:r>
              <a:rPr lang="en-US" sz="1600">
                <a:latin typeface="Neo Sans Intel Medium" pitchFamily="34" charset="0"/>
              </a:rPr>
              <a:t>Up to 7.1 surround sound audio</a:t>
            </a:r>
          </a:p>
          <a:p>
            <a:pPr marL="171450" indent="-171450" eaLnBrk="0" hangingPunct="0">
              <a:lnSpc>
                <a:spcPct val="85000"/>
              </a:lnSpc>
              <a:spcBef>
                <a:spcPct val="20000"/>
              </a:spcBef>
              <a:buFontTx/>
              <a:buChar char="•"/>
            </a:pPr>
            <a:r>
              <a:rPr lang="en-US" sz="1600">
                <a:latin typeface="Neo Sans Intel Medium" pitchFamily="34" charset="0"/>
              </a:rPr>
              <a:t>Improved quality with Intel Clear Video tech</a:t>
            </a:r>
          </a:p>
        </p:txBody>
      </p:sp>
      <p:sp>
        <p:nvSpPr>
          <p:cNvPr id="160783" name="Rectangle 15"/>
          <p:cNvSpPr>
            <a:spLocks noChangeArrowheads="1"/>
          </p:cNvSpPr>
          <p:nvPr/>
        </p:nvSpPr>
        <p:spPr bwMode="auto">
          <a:xfrm>
            <a:off x="1828800" y="4014788"/>
            <a:ext cx="4591050" cy="1793875"/>
          </a:xfrm>
          <a:prstGeom prst="rect">
            <a:avLst/>
          </a:prstGeom>
          <a:noFill/>
          <a:ln w="50800" algn="ctr">
            <a:noFill/>
            <a:miter lim="800000"/>
            <a:headEnd/>
            <a:tailEnd/>
          </a:ln>
        </p:spPr>
        <p:txBody>
          <a:bodyPr anchor="ctr"/>
          <a:lstStyle/>
          <a:p>
            <a:pPr marL="171450" indent="-171450" eaLnBrk="0" hangingPunct="0">
              <a:lnSpc>
                <a:spcPct val="85000"/>
              </a:lnSpc>
              <a:spcBef>
                <a:spcPct val="20000"/>
              </a:spcBef>
              <a:buFontTx/>
              <a:buChar char="•"/>
            </a:pPr>
            <a:r>
              <a:rPr lang="en-US" sz="1600">
                <a:latin typeface="Neo Sans Intel Medium" pitchFamily="34" charset="0"/>
              </a:rPr>
              <a:t>Enjoy photos and home movies on your TV</a:t>
            </a:r>
          </a:p>
          <a:p>
            <a:pPr marL="171450" indent="-171450" eaLnBrk="0" hangingPunct="0">
              <a:lnSpc>
                <a:spcPct val="85000"/>
              </a:lnSpc>
              <a:spcBef>
                <a:spcPct val="20000"/>
              </a:spcBef>
              <a:buFontTx/>
              <a:buChar char="•"/>
            </a:pPr>
            <a:r>
              <a:rPr lang="en-US" sz="1600">
                <a:latin typeface="Neo Sans Intel Medium" pitchFamily="34" charset="0"/>
              </a:rPr>
              <a:t>Simply synch media between an DT &amp; NB</a:t>
            </a:r>
          </a:p>
          <a:p>
            <a:pPr marL="171450" indent="-171450" eaLnBrk="0" hangingPunct="0">
              <a:lnSpc>
                <a:spcPct val="85000"/>
              </a:lnSpc>
              <a:spcBef>
                <a:spcPct val="20000"/>
              </a:spcBef>
              <a:buFontTx/>
              <a:buChar char="•"/>
            </a:pPr>
            <a:r>
              <a:rPr lang="en-US" sz="1600">
                <a:latin typeface="Neo Sans Intel Medium" pitchFamily="34" charset="0"/>
              </a:rPr>
              <a:t>Access premium movies, music, and news</a:t>
            </a:r>
          </a:p>
        </p:txBody>
      </p:sp>
      <p:sp>
        <p:nvSpPr>
          <p:cNvPr id="75792" name="Rectangle 16"/>
          <p:cNvSpPr>
            <a:spLocks noChangeArrowheads="1"/>
          </p:cNvSpPr>
          <p:nvPr/>
        </p:nvSpPr>
        <p:spPr bwMode="auto">
          <a:xfrm>
            <a:off x="136525" y="2901950"/>
            <a:ext cx="1600200" cy="990600"/>
          </a:xfrm>
          <a:prstGeom prst="rect">
            <a:avLst/>
          </a:prstGeom>
          <a:noFill/>
          <a:ln w="50800" algn="ctr">
            <a:noFill/>
            <a:miter lim="800000"/>
            <a:headEnd/>
            <a:tailEnd/>
          </a:ln>
          <a:effectLst/>
        </p:spPr>
        <p:txBody>
          <a:bodyPr anchor="ctr"/>
          <a:lstStyle/>
          <a:p>
            <a:pPr eaLnBrk="0" hangingPunct="0"/>
            <a:r>
              <a:rPr lang="en-US">
                <a:solidFill>
                  <a:schemeClr val="tx2"/>
                </a:solidFill>
                <a:effectLst>
                  <a:outerShdw blurRad="38100" dist="38100" dir="2700000" algn="tl">
                    <a:srgbClr val="000000"/>
                  </a:outerShdw>
                </a:effectLst>
                <a:latin typeface="Neo Sans Intel Medium" pitchFamily="34" charset="0"/>
              </a:rPr>
              <a:t>Optimized</a:t>
            </a:r>
            <a:br>
              <a:rPr lang="en-US">
                <a:solidFill>
                  <a:schemeClr val="tx2"/>
                </a:solidFill>
                <a:effectLst>
                  <a:outerShdw blurRad="38100" dist="38100" dir="2700000" algn="tl">
                    <a:srgbClr val="000000"/>
                  </a:outerShdw>
                </a:effectLst>
                <a:latin typeface="Neo Sans Intel Medium" pitchFamily="34" charset="0"/>
              </a:rPr>
            </a:br>
            <a:r>
              <a:rPr lang="en-US">
                <a:solidFill>
                  <a:schemeClr val="tx2"/>
                </a:solidFill>
                <a:effectLst>
                  <a:outerShdw blurRad="38100" dist="38100" dir="2700000" algn="tl">
                    <a:srgbClr val="000000"/>
                  </a:outerShdw>
                </a:effectLst>
                <a:latin typeface="Neo Sans Intel Medium" pitchFamily="34" charset="0"/>
              </a:rPr>
              <a:t>Audio and </a:t>
            </a:r>
            <a:br>
              <a:rPr lang="en-US">
                <a:solidFill>
                  <a:schemeClr val="tx2"/>
                </a:solidFill>
                <a:effectLst>
                  <a:outerShdw blurRad="38100" dist="38100" dir="2700000" algn="tl">
                    <a:srgbClr val="000000"/>
                  </a:outerShdw>
                </a:effectLst>
                <a:latin typeface="Neo Sans Intel Medium" pitchFamily="34" charset="0"/>
              </a:rPr>
            </a:br>
            <a:r>
              <a:rPr lang="en-US">
                <a:solidFill>
                  <a:schemeClr val="tx2"/>
                </a:solidFill>
                <a:effectLst>
                  <a:outerShdw blurRad="38100" dist="38100" dir="2700000" algn="tl">
                    <a:srgbClr val="000000"/>
                  </a:outerShdw>
                </a:effectLst>
                <a:latin typeface="Neo Sans Intel Medium" pitchFamily="34" charset="0"/>
              </a:rPr>
              <a:t>Visual:</a:t>
            </a:r>
          </a:p>
        </p:txBody>
      </p:sp>
      <p:sp>
        <p:nvSpPr>
          <p:cNvPr id="75793" name="Rectangle 17"/>
          <p:cNvSpPr>
            <a:spLocks noChangeArrowheads="1"/>
          </p:cNvSpPr>
          <p:nvPr/>
        </p:nvSpPr>
        <p:spPr bwMode="auto">
          <a:xfrm>
            <a:off x="136525" y="1460500"/>
            <a:ext cx="1600200" cy="989013"/>
          </a:xfrm>
          <a:prstGeom prst="rect">
            <a:avLst/>
          </a:prstGeom>
          <a:noFill/>
          <a:ln w="50800" algn="ctr">
            <a:noFill/>
            <a:miter lim="800000"/>
            <a:headEnd/>
            <a:tailEnd/>
          </a:ln>
          <a:effectLst/>
        </p:spPr>
        <p:txBody>
          <a:bodyPr anchor="ctr"/>
          <a:lstStyle/>
          <a:p>
            <a:pPr eaLnBrk="0" hangingPunct="0">
              <a:defRPr/>
            </a:pPr>
            <a:r>
              <a:rPr lang="en-US">
                <a:solidFill>
                  <a:schemeClr val="tx2"/>
                </a:solidFill>
                <a:effectLst>
                  <a:outerShdw blurRad="38100" dist="38100" dir="2700000" algn="tl">
                    <a:srgbClr val="000000"/>
                  </a:outerShdw>
                </a:effectLst>
                <a:latin typeface="Neo Sans Intel Medium" pitchFamily="34" charset="0"/>
              </a:rPr>
              <a:t>Performance:</a:t>
            </a:r>
          </a:p>
        </p:txBody>
      </p:sp>
      <p:sp>
        <p:nvSpPr>
          <p:cNvPr id="160786" name="Text Box 18"/>
          <p:cNvSpPr txBox="1">
            <a:spLocks noChangeArrowheads="1"/>
          </p:cNvSpPr>
          <p:nvPr/>
        </p:nvSpPr>
        <p:spPr bwMode="auto">
          <a:xfrm>
            <a:off x="6721475" y="6457950"/>
            <a:ext cx="1504950" cy="325438"/>
          </a:xfrm>
          <a:prstGeom prst="rect">
            <a:avLst/>
          </a:prstGeom>
          <a:noFill/>
          <a:ln w="50800" algn="ctr">
            <a:noFill/>
            <a:miter lim="800000"/>
            <a:headEnd/>
            <a:tailEnd/>
          </a:ln>
        </p:spPr>
        <p:txBody>
          <a:bodyPr wrap="none">
            <a:spAutoFit/>
          </a:bodyPr>
          <a:lstStyle/>
          <a:p>
            <a:pPr algn="ctr" eaLnBrk="0" hangingPunct="0"/>
            <a:r>
              <a:rPr lang="en-US" sz="1000">
                <a:latin typeface="Verdana" pitchFamily="34" charset="0"/>
              </a:rPr>
              <a:t>Not legally approved</a:t>
            </a:r>
          </a:p>
        </p:txBody>
      </p:sp>
      <p:sp>
        <p:nvSpPr>
          <p:cNvPr id="160787" name="Rectangle 19"/>
          <p:cNvSpPr>
            <a:spLocks noGrp="1" noChangeArrowheads="1"/>
          </p:cNvSpPr>
          <p:nvPr>
            <p:ph type="title"/>
          </p:nvPr>
        </p:nvSpPr>
        <p:spPr>
          <a:xfrm>
            <a:off x="382588" y="228600"/>
            <a:ext cx="8380412" cy="1044575"/>
          </a:xfrm>
          <a:noFill/>
          <a:ln/>
        </p:spPr>
        <p:txBody>
          <a:bodyPr/>
          <a:lstStyle/>
          <a:p>
            <a:r>
              <a:rPr sz="3800" smtClean="0">
                <a:ln>
                  <a:noFill/>
                </a:ln>
                <a:solidFill>
                  <a:schemeClr val="tx1"/>
                </a:solidFill>
                <a:effectLst/>
                <a:latin typeface="Segoe"/>
              </a:rPr>
              <a:t>Intel® Viiv™ Processor Technology in 2007:  Best Mainstream AV PC</a:t>
            </a:r>
          </a:p>
        </p:txBody>
      </p:sp>
      <p:sp>
        <p:nvSpPr>
          <p:cNvPr id="75796" name="Text Box 20"/>
          <p:cNvSpPr txBox="1">
            <a:spLocks noChangeArrowheads="1"/>
          </p:cNvSpPr>
          <p:nvPr/>
        </p:nvSpPr>
        <p:spPr bwMode="auto">
          <a:xfrm>
            <a:off x="1649413" y="6051550"/>
            <a:ext cx="5913437" cy="488950"/>
          </a:xfrm>
          <a:prstGeom prst="rect">
            <a:avLst/>
          </a:prstGeom>
          <a:noFill/>
          <a:ln w="9525" algn="ctr">
            <a:noFill/>
            <a:miter lim="800000"/>
            <a:headEnd/>
            <a:tailEnd/>
          </a:ln>
          <a:effectLst/>
        </p:spPr>
        <p:txBody>
          <a:bodyPr wrap="none">
            <a:spAutoFit/>
          </a:bodyPr>
          <a:lstStyle/>
          <a:p>
            <a:pPr algn="ctr">
              <a:lnSpc>
                <a:spcPct val="75000"/>
              </a:lnSpc>
              <a:defRPr/>
            </a:pPr>
            <a:r>
              <a:rPr lang="en-US" sz="2400" i="1">
                <a:solidFill>
                  <a:schemeClr val="tx2"/>
                </a:solidFill>
                <a:effectLst>
                  <a:outerShdw blurRad="38100" dist="38100" dir="2700000" algn="tl">
                    <a:srgbClr val="000000"/>
                  </a:outerShdw>
                </a:effectLst>
                <a:latin typeface="Neo Sans Intel Medium" pitchFamily="34" charset="0"/>
              </a:rPr>
              <a:t>Capabilities to take advantage of Web 2.0!</a:t>
            </a:r>
          </a:p>
        </p:txBody>
      </p:sp>
      <p:sp>
        <p:nvSpPr>
          <p:cNvPr id="63490" name="AutoShape 2"/>
          <p:cNvSpPr>
            <a:spLocks noChangeArrowheads="1"/>
          </p:cNvSpPr>
          <p:nvPr/>
        </p:nvSpPr>
        <p:spPr bwMode="auto">
          <a:xfrm>
            <a:off x="6584950" y="1474788"/>
            <a:ext cx="2457450" cy="3783012"/>
          </a:xfrm>
          <a:prstGeom prst="roundRect">
            <a:avLst>
              <a:gd name="adj" fmla="val 4167"/>
            </a:avLst>
          </a:prstGeom>
          <a:gradFill rotWithShape="1">
            <a:gsLst>
              <a:gs pos="0">
                <a:srgbClr val="3F5663">
                  <a:alpha val="89999"/>
                </a:srgbClr>
              </a:gs>
              <a:gs pos="100000">
                <a:srgbClr val="89B9D7">
                  <a:alpha val="89999"/>
                </a:srgbClr>
              </a:gs>
            </a:gsLst>
            <a:lin ang="5400000" scaled="1"/>
          </a:gradFill>
          <a:ln w="50800" algn="ctr">
            <a:noFill/>
            <a:round/>
            <a:headEnd/>
            <a:tailEnd/>
          </a:ln>
          <a:effectLst/>
        </p:spPr>
        <p:txBody>
          <a:bodyPr wrap="none" anchor="ctr"/>
          <a:lstStyle/>
          <a:p>
            <a:pPr algn="ctr">
              <a:lnSpc>
                <a:spcPct val="75000"/>
              </a:lnSpc>
            </a:pPr>
            <a:endParaRPr lang="en-US" sz="1600">
              <a:latin typeface="Neo Sans Intel Medium" pitchFamily="34" charset="0"/>
            </a:endParaRPr>
          </a:p>
        </p:txBody>
      </p:sp>
      <p:sp>
        <p:nvSpPr>
          <p:cNvPr id="160790" name="Line 10"/>
          <p:cNvSpPr>
            <a:spLocks noChangeShapeType="1"/>
          </p:cNvSpPr>
          <p:nvPr/>
        </p:nvSpPr>
        <p:spPr bwMode="auto">
          <a:xfrm>
            <a:off x="7099300" y="4370388"/>
            <a:ext cx="1833563" cy="3175"/>
          </a:xfrm>
          <a:prstGeom prst="line">
            <a:avLst/>
          </a:prstGeom>
          <a:noFill/>
          <a:ln w="12700">
            <a:solidFill>
              <a:schemeClr val="tx2"/>
            </a:solidFill>
            <a:round/>
            <a:headEnd/>
            <a:tailEnd/>
          </a:ln>
        </p:spPr>
        <p:txBody>
          <a:bodyPr/>
          <a:lstStyle/>
          <a:p>
            <a:endParaRPr lang="en-US"/>
          </a:p>
        </p:txBody>
      </p:sp>
      <p:sp>
        <p:nvSpPr>
          <p:cNvPr id="160791" name="Line 11"/>
          <p:cNvSpPr>
            <a:spLocks noChangeShapeType="1"/>
          </p:cNvSpPr>
          <p:nvPr/>
        </p:nvSpPr>
        <p:spPr bwMode="auto">
          <a:xfrm>
            <a:off x="7099300" y="3643313"/>
            <a:ext cx="1833563" cy="0"/>
          </a:xfrm>
          <a:prstGeom prst="line">
            <a:avLst/>
          </a:prstGeom>
          <a:noFill/>
          <a:ln w="12700">
            <a:solidFill>
              <a:schemeClr val="tx2"/>
            </a:solidFill>
            <a:round/>
            <a:headEnd/>
            <a:tailEnd/>
          </a:ln>
        </p:spPr>
        <p:txBody>
          <a:bodyPr/>
          <a:lstStyle/>
          <a:p>
            <a:endParaRPr lang="en-US"/>
          </a:p>
        </p:txBody>
      </p:sp>
      <p:sp>
        <p:nvSpPr>
          <p:cNvPr id="160792" name="Line 13"/>
          <p:cNvSpPr>
            <a:spLocks noChangeShapeType="1"/>
          </p:cNvSpPr>
          <p:nvPr/>
        </p:nvSpPr>
        <p:spPr bwMode="auto">
          <a:xfrm>
            <a:off x="7099300" y="2919413"/>
            <a:ext cx="1833563" cy="0"/>
          </a:xfrm>
          <a:prstGeom prst="line">
            <a:avLst/>
          </a:prstGeom>
          <a:noFill/>
          <a:ln w="12700">
            <a:solidFill>
              <a:schemeClr val="tx2"/>
            </a:solidFill>
            <a:round/>
            <a:headEnd/>
            <a:tailEnd/>
          </a:ln>
        </p:spPr>
        <p:txBody>
          <a:bodyPr/>
          <a:lstStyle/>
          <a:p>
            <a:endParaRPr lang="en-US"/>
          </a:p>
        </p:txBody>
      </p:sp>
      <p:sp>
        <p:nvSpPr>
          <p:cNvPr id="160793" name="Line 11"/>
          <p:cNvSpPr>
            <a:spLocks noChangeShapeType="1"/>
          </p:cNvSpPr>
          <p:nvPr/>
        </p:nvSpPr>
        <p:spPr bwMode="auto">
          <a:xfrm>
            <a:off x="7099300" y="4008438"/>
            <a:ext cx="1833563" cy="0"/>
          </a:xfrm>
          <a:prstGeom prst="line">
            <a:avLst/>
          </a:prstGeom>
          <a:noFill/>
          <a:ln w="12700">
            <a:solidFill>
              <a:schemeClr val="tx2"/>
            </a:solidFill>
            <a:round/>
            <a:headEnd/>
            <a:tailEnd/>
          </a:ln>
        </p:spPr>
        <p:txBody>
          <a:bodyPr/>
          <a:lstStyle/>
          <a:p>
            <a:endParaRPr lang="en-US"/>
          </a:p>
        </p:txBody>
      </p:sp>
      <p:sp>
        <p:nvSpPr>
          <p:cNvPr id="160794" name="Line 11"/>
          <p:cNvSpPr>
            <a:spLocks noChangeShapeType="1"/>
          </p:cNvSpPr>
          <p:nvPr/>
        </p:nvSpPr>
        <p:spPr bwMode="auto">
          <a:xfrm>
            <a:off x="7099300" y="3281363"/>
            <a:ext cx="1833563" cy="0"/>
          </a:xfrm>
          <a:prstGeom prst="line">
            <a:avLst/>
          </a:prstGeom>
          <a:noFill/>
          <a:ln w="12700">
            <a:solidFill>
              <a:schemeClr val="tx2"/>
            </a:solidFill>
            <a:round/>
            <a:headEnd/>
            <a:tailEnd/>
          </a:ln>
        </p:spPr>
        <p:txBody>
          <a:bodyPr/>
          <a:lstStyle/>
          <a:p>
            <a:endParaRPr lang="en-US"/>
          </a:p>
        </p:txBody>
      </p:sp>
      <p:sp>
        <p:nvSpPr>
          <p:cNvPr id="160795" name="Line 11"/>
          <p:cNvSpPr>
            <a:spLocks noChangeShapeType="1"/>
          </p:cNvSpPr>
          <p:nvPr/>
        </p:nvSpPr>
        <p:spPr bwMode="auto">
          <a:xfrm>
            <a:off x="7099300" y="2554288"/>
            <a:ext cx="1833563" cy="0"/>
          </a:xfrm>
          <a:prstGeom prst="line">
            <a:avLst/>
          </a:prstGeom>
          <a:noFill/>
          <a:ln w="12700">
            <a:solidFill>
              <a:schemeClr val="tx2"/>
            </a:solidFill>
            <a:round/>
            <a:headEnd/>
            <a:tailEnd/>
          </a:ln>
        </p:spPr>
        <p:txBody>
          <a:bodyPr/>
          <a:lstStyle/>
          <a:p>
            <a:endParaRPr lang="en-US"/>
          </a:p>
        </p:txBody>
      </p:sp>
      <p:sp>
        <p:nvSpPr>
          <p:cNvPr id="63511" name="Text Box 23"/>
          <p:cNvSpPr txBox="1">
            <a:spLocks noChangeArrowheads="1"/>
          </p:cNvSpPr>
          <p:nvPr/>
        </p:nvSpPr>
        <p:spPr bwMode="auto">
          <a:xfrm>
            <a:off x="6877050" y="1576388"/>
            <a:ext cx="1965325" cy="336550"/>
          </a:xfrm>
          <a:prstGeom prst="rect">
            <a:avLst/>
          </a:prstGeom>
          <a:noFill/>
          <a:ln w="9525">
            <a:noFill/>
            <a:miter lim="800000"/>
            <a:headEnd/>
            <a:tailEnd/>
          </a:ln>
          <a:effectLst/>
        </p:spPr>
        <p:txBody>
          <a:bodyPr>
            <a:spAutoFit/>
          </a:bodyPr>
          <a:lstStyle/>
          <a:p>
            <a:pPr algn="ctr"/>
            <a:r>
              <a:rPr lang="en-US" sz="1600" b="1">
                <a:effectLst>
                  <a:outerShdw blurRad="38100" dist="38100" dir="2700000" algn="tl">
                    <a:srgbClr val="000000"/>
                  </a:outerShdw>
                </a:effectLst>
                <a:latin typeface="Neo Sans Intel" pitchFamily="34" charset="0"/>
              </a:rPr>
              <a:t>2006 Viiv™ Ramp </a:t>
            </a:r>
            <a:endParaRPr lang="en-US" sz="1400" b="1">
              <a:effectLst>
                <a:outerShdw blurRad="38100" dist="38100" dir="2700000" algn="tl">
                  <a:srgbClr val="000000"/>
                </a:outerShdw>
              </a:effectLst>
              <a:latin typeface="Neo Sans Intel" pitchFamily="34" charset="0"/>
            </a:endParaRPr>
          </a:p>
        </p:txBody>
      </p:sp>
      <p:sp>
        <p:nvSpPr>
          <p:cNvPr id="63494" name="Rectangle 6"/>
          <p:cNvSpPr>
            <a:spLocks noChangeArrowheads="1"/>
          </p:cNvSpPr>
          <p:nvPr/>
        </p:nvSpPr>
        <p:spPr bwMode="auto">
          <a:xfrm>
            <a:off x="6696075" y="4256088"/>
            <a:ext cx="352425" cy="163512"/>
          </a:xfrm>
          <a:prstGeom prst="rect">
            <a:avLst/>
          </a:prstGeom>
          <a:noFill/>
          <a:ln w="9525">
            <a:noFill/>
            <a:miter lim="800000"/>
            <a:headEnd/>
            <a:tailEnd/>
          </a:ln>
        </p:spPr>
        <p:txBody>
          <a:bodyPr lIns="0" tIns="0" rIns="0" bIns="0">
            <a:spAutoFit/>
          </a:bodyPr>
          <a:lstStyle/>
          <a:p>
            <a:pPr algn="r">
              <a:spcBef>
                <a:spcPct val="50000"/>
              </a:spcBef>
            </a:pPr>
            <a:r>
              <a:rPr lang="en-US" sz="800" b="1">
                <a:latin typeface="Neo Sans Intel" pitchFamily="34" charset="0"/>
              </a:rPr>
              <a:t>250Ku</a:t>
            </a:r>
            <a:endParaRPr lang="en-US" sz="800" b="1">
              <a:effectLst>
                <a:outerShdw blurRad="38100" dist="38100" dir="2700000" algn="tl">
                  <a:srgbClr val="000000"/>
                </a:outerShdw>
              </a:effectLst>
              <a:latin typeface="Neo Sans Intel" pitchFamily="34" charset="0"/>
            </a:endParaRPr>
          </a:p>
        </p:txBody>
      </p:sp>
      <p:sp>
        <p:nvSpPr>
          <p:cNvPr id="63495" name="Rectangle 7"/>
          <p:cNvSpPr>
            <a:spLocks noChangeArrowheads="1"/>
          </p:cNvSpPr>
          <p:nvPr/>
        </p:nvSpPr>
        <p:spPr bwMode="auto">
          <a:xfrm>
            <a:off x="6646863" y="3533775"/>
            <a:ext cx="401637" cy="163513"/>
          </a:xfrm>
          <a:prstGeom prst="rect">
            <a:avLst/>
          </a:prstGeom>
          <a:noFill/>
          <a:ln w="9525">
            <a:noFill/>
            <a:miter lim="800000"/>
            <a:headEnd/>
            <a:tailEnd/>
          </a:ln>
        </p:spPr>
        <p:txBody>
          <a:bodyPr lIns="0" tIns="0" rIns="0" bIns="0">
            <a:spAutoFit/>
          </a:bodyPr>
          <a:lstStyle/>
          <a:p>
            <a:pPr algn="r">
              <a:spcBef>
                <a:spcPct val="50000"/>
              </a:spcBef>
            </a:pPr>
            <a:r>
              <a:rPr lang="en-US" sz="800" b="1">
                <a:latin typeface="Neo Sans Intel" pitchFamily="34" charset="0"/>
              </a:rPr>
              <a:t>750Ku</a:t>
            </a:r>
            <a:endParaRPr lang="en-US" sz="800" b="1">
              <a:effectLst>
                <a:outerShdw blurRad="38100" dist="38100" dir="2700000" algn="tl">
                  <a:srgbClr val="000000"/>
                </a:outerShdw>
              </a:effectLst>
              <a:latin typeface="Neo Sans Intel" pitchFamily="34" charset="0"/>
            </a:endParaRPr>
          </a:p>
        </p:txBody>
      </p:sp>
      <p:sp>
        <p:nvSpPr>
          <p:cNvPr id="63497" name="Rectangle 9"/>
          <p:cNvSpPr>
            <a:spLocks noChangeArrowheads="1"/>
          </p:cNvSpPr>
          <p:nvPr/>
        </p:nvSpPr>
        <p:spPr bwMode="auto">
          <a:xfrm>
            <a:off x="6646863" y="2813050"/>
            <a:ext cx="401637" cy="163513"/>
          </a:xfrm>
          <a:prstGeom prst="rect">
            <a:avLst/>
          </a:prstGeom>
          <a:noFill/>
          <a:ln w="9525">
            <a:noFill/>
            <a:miter lim="800000"/>
            <a:headEnd/>
            <a:tailEnd/>
          </a:ln>
        </p:spPr>
        <p:txBody>
          <a:bodyPr lIns="0" tIns="0" rIns="0" bIns="0">
            <a:spAutoFit/>
          </a:bodyPr>
          <a:lstStyle/>
          <a:p>
            <a:pPr algn="r">
              <a:spcBef>
                <a:spcPct val="50000"/>
              </a:spcBef>
            </a:pPr>
            <a:r>
              <a:rPr lang="en-US" sz="800" b="1">
                <a:latin typeface="Neo Sans Intel" pitchFamily="34" charset="0"/>
              </a:rPr>
              <a:t>1250Ku</a:t>
            </a:r>
            <a:endParaRPr lang="en-US" sz="800" b="1">
              <a:effectLst>
                <a:outerShdw blurRad="38100" dist="38100" dir="2700000" algn="tl">
                  <a:srgbClr val="000000"/>
                </a:outerShdw>
              </a:effectLst>
              <a:latin typeface="Neo Sans Intel" pitchFamily="34" charset="0"/>
            </a:endParaRPr>
          </a:p>
        </p:txBody>
      </p:sp>
      <p:sp>
        <p:nvSpPr>
          <p:cNvPr id="160800" name="AutoShape 14"/>
          <p:cNvSpPr>
            <a:spLocks noChangeArrowheads="1"/>
          </p:cNvSpPr>
          <p:nvPr/>
        </p:nvSpPr>
        <p:spPr bwMode="auto">
          <a:xfrm>
            <a:off x="8094663" y="3379788"/>
            <a:ext cx="309562" cy="1370012"/>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8001">
            <a:noFill/>
            <a:round/>
            <a:headEnd/>
            <a:tailEnd/>
          </a:ln>
        </p:spPr>
        <p:txBody>
          <a:bodyPr/>
          <a:lstStyle/>
          <a:p>
            <a:pPr algn="ctr">
              <a:lnSpc>
                <a:spcPct val="75000"/>
              </a:lnSpc>
            </a:pPr>
            <a:endParaRPr lang="en-US" sz="1600">
              <a:latin typeface="Neo Sans Intel" pitchFamily="34" charset="0"/>
            </a:endParaRPr>
          </a:p>
        </p:txBody>
      </p:sp>
      <p:sp>
        <p:nvSpPr>
          <p:cNvPr id="160801" name="AutoShape 15"/>
          <p:cNvSpPr>
            <a:spLocks noChangeArrowheads="1"/>
          </p:cNvSpPr>
          <p:nvPr/>
        </p:nvSpPr>
        <p:spPr bwMode="auto">
          <a:xfrm>
            <a:off x="8585200" y="2463800"/>
            <a:ext cx="311150" cy="2286000"/>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8001">
            <a:noFill/>
            <a:round/>
            <a:headEnd/>
            <a:tailEnd/>
          </a:ln>
        </p:spPr>
        <p:txBody>
          <a:bodyPr/>
          <a:lstStyle/>
          <a:p>
            <a:pPr algn="ctr">
              <a:lnSpc>
                <a:spcPct val="75000"/>
              </a:lnSpc>
            </a:pPr>
            <a:endParaRPr lang="en-US" sz="1600">
              <a:latin typeface="Neo Sans Intel" pitchFamily="34" charset="0"/>
            </a:endParaRPr>
          </a:p>
        </p:txBody>
      </p:sp>
      <p:sp>
        <p:nvSpPr>
          <p:cNvPr id="160802" name="AutoShape 16"/>
          <p:cNvSpPr>
            <a:spLocks noChangeArrowheads="1"/>
          </p:cNvSpPr>
          <p:nvPr/>
        </p:nvSpPr>
        <p:spPr bwMode="auto">
          <a:xfrm>
            <a:off x="7127875" y="3746500"/>
            <a:ext cx="304800" cy="1003300"/>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8001">
            <a:noFill/>
            <a:round/>
            <a:headEnd/>
            <a:tailEnd/>
          </a:ln>
        </p:spPr>
        <p:txBody>
          <a:bodyPr/>
          <a:lstStyle/>
          <a:p>
            <a:pPr algn="ctr">
              <a:lnSpc>
                <a:spcPct val="75000"/>
              </a:lnSpc>
            </a:pPr>
            <a:endParaRPr lang="en-US" sz="1600">
              <a:latin typeface="Neo Sans Intel" pitchFamily="34" charset="0"/>
            </a:endParaRPr>
          </a:p>
        </p:txBody>
      </p:sp>
      <p:sp>
        <p:nvSpPr>
          <p:cNvPr id="160803" name="AutoShape 17"/>
          <p:cNvSpPr>
            <a:spLocks noChangeArrowheads="1"/>
          </p:cNvSpPr>
          <p:nvPr/>
        </p:nvSpPr>
        <p:spPr bwMode="auto">
          <a:xfrm>
            <a:off x="7612063" y="3867150"/>
            <a:ext cx="304800" cy="882650"/>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8001">
            <a:noFill/>
            <a:round/>
            <a:headEnd/>
            <a:tailEnd/>
          </a:ln>
        </p:spPr>
        <p:txBody>
          <a:bodyPr/>
          <a:lstStyle/>
          <a:p>
            <a:pPr algn="ctr">
              <a:lnSpc>
                <a:spcPct val="75000"/>
              </a:lnSpc>
            </a:pPr>
            <a:endParaRPr lang="en-US" sz="1600">
              <a:latin typeface="Neo Sans Intel" pitchFamily="34" charset="0"/>
            </a:endParaRPr>
          </a:p>
        </p:txBody>
      </p:sp>
      <p:sp>
        <p:nvSpPr>
          <p:cNvPr id="160804" name="Line 18"/>
          <p:cNvSpPr>
            <a:spLocks noChangeShapeType="1"/>
          </p:cNvSpPr>
          <p:nvPr/>
        </p:nvSpPr>
        <p:spPr bwMode="auto">
          <a:xfrm>
            <a:off x="7099300" y="4737100"/>
            <a:ext cx="1833563" cy="0"/>
          </a:xfrm>
          <a:prstGeom prst="line">
            <a:avLst/>
          </a:prstGeom>
          <a:noFill/>
          <a:ln w="25400">
            <a:solidFill>
              <a:schemeClr val="tx2"/>
            </a:solidFill>
            <a:round/>
            <a:headEnd/>
            <a:tailEnd/>
          </a:ln>
        </p:spPr>
        <p:txBody>
          <a:bodyPr/>
          <a:lstStyle/>
          <a:p>
            <a:endParaRPr lang="en-US"/>
          </a:p>
        </p:txBody>
      </p:sp>
      <p:sp>
        <p:nvSpPr>
          <p:cNvPr id="63507" name="Rectangle 19"/>
          <p:cNvSpPr>
            <a:spLocks noChangeArrowheads="1"/>
          </p:cNvSpPr>
          <p:nvPr/>
        </p:nvSpPr>
        <p:spPr bwMode="auto">
          <a:xfrm>
            <a:off x="7029450" y="4808538"/>
            <a:ext cx="496888" cy="204787"/>
          </a:xfrm>
          <a:prstGeom prst="rect">
            <a:avLst/>
          </a:prstGeom>
          <a:noFill/>
          <a:ln w="9525">
            <a:noFill/>
            <a:miter lim="800000"/>
            <a:headEnd/>
            <a:tailEnd/>
          </a:ln>
        </p:spPr>
        <p:txBody>
          <a:bodyPr lIns="0" tIns="0" rIns="0" bIns="0">
            <a:spAutoFit/>
          </a:bodyPr>
          <a:lstStyle/>
          <a:p>
            <a:pPr algn="ctr">
              <a:spcBef>
                <a:spcPct val="50000"/>
              </a:spcBef>
            </a:pPr>
            <a:r>
              <a:rPr lang="en-US" sz="1000">
                <a:latin typeface="Neo Sans Intel Medium" pitchFamily="34" charset="0"/>
              </a:rPr>
              <a:t>Q1</a:t>
            </a:r>
            <a:endParaRPr lang="en-US" sz="1000">
              <a:effectLst>
                <a:outerShdw blurRad="38100" dist="38100" dir="2700000" algn="tl">
                  <a:srgbClr val="000000"/>
                </a:outerShdw>
              </a:effectLst>
              <a:latin typeface="Neo Sans Intel Medium" pitchFamily="34" charset="0"/>
            </a:endParaRPr>
          </a:p>
        </p:txBody>
      </p:sp>
      <p:sp>
        <p:nvSpPr>
          <p:cNvPr id="63508" name="Rectangle 20"/>
          <p:cNvSpPr>
            <a:spLocks noChangeArrowheads="1"/>
          </p:cNvSpPr>
          <p:nvPr/>
        </p:nvSpPr>
        <p:spPr bwMode="auto">
          <a:xfrm>
            <a:off x="7553325" y="4808538"/>
            <a:ext cx="431800" cy="204787"/>
          </a:xfrm>
          <a:prstGeom prst="rect">
            <a:avLst/>
          </a:prstGeom>
          <a:noFill/>
          <a:ln w="9525">
            <a:noFill/>
            <a:miter lim="800000"/>
            <a:headEnd/>
            <a:tailEnd/>
          </a:ln>
        </p:spPr>
        <p:txBody>
          <a:bodyPr lIns="0" tIns="0" rIns="0" bIns="0">
            <a:spAutoFit/>
          </a:bodyPr>
          <a:lstStyle/>
          <a:p>
            <a:pPr algn="ctr">
              <a:spcBef>
                <a:spcPct val="50000"/>
              </a:spcBef>
            </a:pPr>
            <a:r>
              <a:rPr lang="en-US" sz="1000">
                <a:latin typeface="Neo Sans Intel Medium" pitchFamily="34" charset="0"/>
              </a:rPr>
              <a:t>Q2</a:t>
            </a:r>
            <a:endParaRPr lang="en-US" sz="1000">
              <a:effectLst>
                <a:outerShdw blurRad="38100" dist="38100" dir="2700000" algn="tl">
                  <a:srgbClr val="000000"/>
                </a:outerShdw>
              </a:effectLst>
              <a:latin typeface="Neo Sans Intel Medium" pitchFamily="34" charset="0"/>
            </a:endParaRPr>
          </a:p>
        </p:txBody>
      </p:sp>
      <p:sp>
        <p:nvSpPr>
          <p:cNvPr id="63509" name="Rectangle 21"/>
          <p:cNvSpPr>
            <a:spLocks noChangeArrowheads="1"/>
          </p:cNvSpPr>
          <p:nvPr/>
        </p:nvSpPr>
        <p:spPr bwMode="auto">
          <a:xfrm>
            <a:off x="7986713" y="4808538"/>
            <a:ext cx="531812" cy="204787"/>
          </a:xfrm>
          <a:prstGeom prst="rect">
            <a:avLst/>
          </a:prstGeom>
          <a:noFill/>
          <a:ln w="9525">
            <a:noFill/>
            <a:miter lim="800000"/>
            <a:headEnd/>
            <a:tailEnd/>
          </a:ln>
        </p:spPr>
        <p:txBody>
          <a:bodyPr lIns="0" tIns="0" rIns="0" bIns="0">
            <a:spAutoFit/>
          </a:bodyPr>
          <a:lstStyle/>
          <a:p>
            <a:pPr algn="ctr">
              <a:spcBef>
                <a:spcPct val="50000"/>
              </a:spcBef>
            </a:pPr>
            <a:r>
              <a:rPr lang="en-US" sz="1000">
                <a:latin typeface="Neo Sans Intel Medium" pitchFamily="34" charset="0"/>
              </a:rPr>
              <a:t>Q3</a:t>
            </a:r>
            <a:endParaRPr lang="en-US" sz="1000">
              <a:effectLst>
                <a:outerShdw blurRad="38100" dist="38100" dir="2700000" algn="tl">
                  <a:srgbClr val="000000"/>
                </a:outerShdw>
              </a:effectLst>
              <a:latin typeface="Neo Sans Intel Medium" pitchFamily="34" charset="0"/>
            </a:endParaRPr>
          </a:p>
        </p:txBody>
      </p:sp>
      <p:sp>
        <p:nvSpPr>
          <p:cNvPr id="63510" name="Rectangle 22"/>
          <p:cNvSpPr>
            <a:spLocks noChangeArrowheads="1"/>
          </p:cNvSpPr>
          <p:nvPr/>
        </p:nvSpPr>
        <p:spPr bwMode="auto">
          <a:xfrm>
            <a:off x="8626475" y="4808538"/>
            <a:ext cx="257175" cy="204787"/>
          </a:xfrm>
          <a:prstGeom prst="rect">
            <a:avLst/>
          </a:prstGeom>
          <a:noFill/>
          <a:ln w="9525">
            <a:noFill/>
            <a:miter lim="800000"/>
            <a:headEnd/>
            <a:tailEnd/>
          </a:ln>
        </p:spPr>
        <p:txBody>
          <a:bodyPr lIns="0" tIns="0" rIns="0" bIns="0">
            <a:spAutoFit/>
          </a:bodyPr>
          <a:lstStyle/>
          <a:p>
            <a:pPr algn="ctr">
              <a:spcBef>
                <a:spcPct val="50000"/>
              </a:spcBef>
            </a:pPr>
            <a:r>
              <a:rPr lang="en-US" sz="1000">
                <a:latin typeface="Neo Sans Intel Medium" pitchFamily="34" charset="0"/>
              </a:rPr>
              <a:t>Q4</a:t>
            </a:r>
            <a:endParaRPr lang="en-US" sz="1000">
              <a:effectLst>
                <a:outerShdw blurRad="38100" dist="38100" dir="2700000" algn="tl">
                  <a:srgbClr val="000000"/>
                </a:outerShdw>
              </a:effectLst>
              <a:latin typeface="Neo Sans Intel Medium" pitchFamily="34" charset="0"/>
            </a:endParaRPr>
          </a:p>
        </p:txBody>
      </p:sp>
      <p:sp>
        <p:nvSpPr>
          <p:cNvPr id="2" name="Rectangle 7"/>
          <p:cNvSpPr>
            <a:spLocks noChangeArrowheads="1"/>
          </p:cNvSpPr>
          <p:nvPr/>
        </p:nvSpPr>
        <p:spPr bwMode="auto">
          <a:xfrm>
            <a:off x="6646863" y="3895725"/>
            <a:ext cx="401637" cy="163513"/>
          </a:xfrm>
          <a:prstGeom prst="rect">
            <a:avLst/>
          </a:prstGeom>
          <a:noFill/>
          <a:ln w="9525">
            <a:noFill/>
            <a:miter lim="800000"/>
            <a:headEnd/>
            <a:tailEnd/>
          </a:ln>
        </p:spPr>
        <p:txBody>
          <a:bodyPr lIns="0" tIns="0" rIns="0" bIns="0">
            <a:spAutoFit/>
          </a:bodyPr>
          <a:lstStyle/>
          <a:p>
            <a:pPr algn="r">
              <a:spcBef>
                <a:spcPct val="50000"/>
              </a:spcBef>
            </a:pPr>
            <a:r>
              <a:rPr lang="en-US" sz="800" b="1">
                <a:latin typeface="Neo Sans Intel" pitchFamily="34" charset="0"/>
              </a:rPr>
              <a:t>500Ku</a:t>
            </a:r>
            <a:endParaRPr lang="en-US" sz="800" b="1">
              <a:effectLst>
                <a:outerShdw blurRad="38100" dist="38100" dir="2700000" algn="tl">
                  <a:srgbClr val="000000"/>
                </a:outerShdw>
              </a:effectLst>
              <a:latin typeface="Neo Sans Intel" pitchFamily="34" charset="0"/>
            </a:endParaRPr>
          </a:p>
        </p:txBody>
      </p:sp>
      <p:sp>
        <p:nvSpPr>
          <p:cNvPr id="3" name="Rectangle 7"/>
          <p:cNvSpPr>
            <a:spLocks noChangeArrowheads="1"/>
          </p:cNvSpPr>
          <p:nvPr/>
        </p:nvSpPr>
        <p:spPr bwMode="auto">
          <a:xfrm>
            <a:off x="6646863" y="3173413"/>
            <a:ext cx="401637" cy="163512"/>
          </a:xfrm>
          <a:prstGeom prst="rect">
            <a:avLst/>
          </a:prstGeom>
          <a:noFill/>
          <a:ln w="9525">
            <a:noFill/>
            <a:miter lim="800000"/>
            <a:headEnd/>
            <a:tailEnd/>
          </a:ln>
        </p:spPr>
        <p:txBody>
          <a:bodyPr lIns="0" tIns="0" rIns="0" bIns="0">
            <a:spAutoFit/>
          </a:bodyPr>
          <a:lstStyle/>
          <a:p>
            <a:pPr algn="r">
              <a:spcBef>
                <a:spcPct val="50000"/>
              </a:spcBef>
            </a:pPr>
            <a:r>
              <a:rPr lang="en-US" sz="800" b="1">
                <a:latin typeface="Neo Sans Intel" pitchFamily="34" charset="0"/>
              </a:rPr>
              <a:t>1000Ku</a:t>
            </a:r>
            <a:endParaRPr lang="en-US" sz="800" b="1">
              <a:effectLst>
                <a:outerShdw blurRad="38100" dist="38100" dir="2700000" algn="tl">
                  <a:srgbClr val="000000"/>
                </a:outerShdw>
              </a:effectLst>
              <a:latin typeface="Neo Sans Intel" pitchFamily="34" charset="0"/>
            </a:endParaRPr>
          </a:p>
        </p:txBody>
      </p:sp>
      <p:sp>
        <p:nvSpPr>
          <p:cNvPr id="4" name="Rectangle 7"/>
          <p:cNvSpPr>
            <a:spLocks noChangeArrowheads="1"/>
          </p:cNvSpPr>
          <p:nvPr/>
        </p:nvSpPr>
        <p:spPr bwMode="auto">
          <a:xfrm>
            <a:off x="6646863" y="2451100"/>
            <a:ext cx="401637" cy="163513"/>
          </a:xfrm>
          <a:prstGeom prst="rect">
            <a:avLst/>
          </a:prstGeom>
          <a:noFill/>
          <a:ln w="9525">
            <a:noFill/>
            <a:miter lim="800000"/>
            <a:headEnd/>
            <a:tailEnd/>
          </a:ln>
        </p:spPr>
        <p:txBody>
          <a:bodyPr lIns="0" tIns="0" rIns="0" bIns="0">
            <a:spAutoFit/>
          </a:bodyPr>
          <a:lstStyle/>
          <a:p>
            <a:pPr algn="r">
              <a:spcBef>
                <a:spcPct val="50000"/>
              </a:spcBef>
            </a:pPr>
            <a:r>
              <a:rPr lang="en-US" sz="800" b="1">
                <a:latin typeface="Neo Sans Intel" pitchFamily="34" charset="0"/>
              </a:rPr>
              <a:t>1500Ku</a:t>
            </a:r>
            <a:endParaRPr lang="en-US" sz="800" b="1">
              <a:effectLst>
                <a:outerShdw blurRad="38100" dist="38100" dir="2700000" algn="tl">
                  <a:srgbClr val="000000"/>
                </a:outerShdw>
              </a:effectLst>
              <a:latin typeface="Neo Sans Intel"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Oval 2"/>
          <p:cNvSpPr>
            <a:spLocks noChangeArrowheads="1"/>
          </p:cNvSpPr>
          <p:nvPr/>
        </p:nvSpPr>
        <p:spPr bwMode="auto">
          <a:xfrm>
            <a:off x="3282950" y="5851525"/>
            <a:ext cx="5635625" cy="1352550"/>
          </a:xfrm>
          <a:prstGeom prst="ellipse">
            <a:avLst/>
          </a:prstGeom>
          <a:gradFill rotWithShape="1">
            <a:gsLst>
              <a:gs pos="0">
                <a:schemeClr val="bg2">
                  <a:alpha val="70000"/>
                </a:schemeClr>
              </a:gs>
              <a:gs pos="100000">
                <a:schemeClr val="bg2">
                  <a:gamma/>
                  <a:tint val="0"/>
                  <a:invGamma/>
                  <a:alpha val="0"/>
                </a:schemeClr>
              </a:gs>
            </a:gsLst>
            <a:path path="shape">
              <a:fillToRect l="50000" t="50000" r="50000" b="50000"/>
            </a:path>
          </a:gradFill>
          <a:ln w="9525" algn="ctr">
            <a:noFill/>
            <a:round/>
            <a:headEnd/>
            <a:tailEnd/>
          </a:ln>
          <a:effectLst/>
        </p:spPr>
        <p:txBody>
          <a:bodyPr anchor="ctr">
            <a:spAutoFit/>
          </a:bodyPr>
          <a:lstStyle/>
          <a:p>
            <a:endParaRPr lang="en-US"/>
          </a:p>
        </p:txBody>
      </p:sp>
      <p:sp>
        <p:nvSpPr>
          <p:cNvPr id="164867" name="AutoShape 3"/>
          <p:cNvSpPr>
            <a:spLocks noChangeArrowheads="1"/>
          </p:cNvSpPr>
          <p:nvPr/>
        </p:nvSpPr>
        <p:spPr bwMode="auto">
          <a:xfrm>
            <a:off x="3148013" y="1195388"/>
            <a:ext cx="5757862" cy="5386387"/>
          </a:xfrm>
          <a:prstGeom prst="roundRect">
            <a:avLst>
              <a:gd name="adj" fmla="val 2606"/>
            </a:avLst>
          </a:prstGeom>
          <a:gradFill rotWithShape="1">
            <a:gsLst>
              <a:gs pos="0">
                <a:schemeClr val="bg2">
                  <a:alpha val="12000"/>
                </a:schemeClr>
              </a:gs>
              <a:gs pos="100000">
                <a:schemeClr val="bg2">
                  <a:alpha val="45000"/>
                </a:schemeClr>
              </a:gs>
            </a:gsLst>
            <a:lin ang="5400000" scaled="1"/>
          </a:gradFill>
          <a:ln w="9525" algn="ctr">
            <a:noFill/>
            <a:round/>
            <a:headEnd/>
            <a:tailEnd/>
          </a:ln>
          <a:effectLst/>
        </p:spPr>
        <p:txBody>
          <a:bodyPr wrap="none" anchor="ctr"/>
          <a:lstStyle/>
          <a:p>
            <a:endParaRPr lang="en-US"/>
          </a:p>
        </p:txBody>
      </p:sp>
      <p:sp>
        <p:nvSpPr>
          <p:cNvPr id="164868" name="Oval 4"/>
          <p:cNvSpPr>
            <a:spLocks noChangeArrowheads="1"/>
          </p:cNvSpPr>
          <p:nvPr/>
        </p:nvSpPr>
        <p:spPr bwMode="auto">
          <a:xfrm>
            <a:off x="3049588" y="3000375"/>
            <a:ext cx="1743075" cy="711200"/>
          </a:xfrm>
          <a:prstGeom prst="ellipse">
            <a:avLst/>
          </a:prstGeom>
          <a:gradFill rotWithShape="1">
            <a:gsLst>
              <a:gs pos="0">
                <a:schemeClr val="bg2">
                  <a:alpha val="71001"/>
                </a:schemeClr>
              </a:gs>
              <a:gs pos="100000">
                <a:schemeClr val="bg2">
                  <a:gamma/>
                  <a:shade val="46275"/>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64869" name="Oval 5"/>
          <p:cNvSpPr>
            <a:spLocks noChangeArrowheads="1"/>
          </p:cNvSpPr>
          <p:nvPr/>
        </p:nvSpPr>
        <p:spPr bwMode="auto">
          <a:xfrm>
            <a:off x="5976938" y="2968625"/>
            <a:ext cx="1743075" cy="903288"/>
          </a:xfrm>
          <a:prstGeom prst="ellipse">
            <a:avLst/>
          </a:prstGeom>
          <a:gradFill rotWithShape="1">
            <a:gsLst>
              <a:gs pos="0">
                <a:schemeClr val="bg2">
                  <a:alpha val="71001"/>
                </a:schemeClr>
              </a:gs>
              <a:gs pos="100000">
                <a:schemeClr val="bg2">
                  <a:gamma/>
                  <a:shade val="46275"/>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64870" name="Oval 6"/>
          <p:cNvSpPr>
            <a:spLocks noChangeArrowheads="1"/>
          </p:cNvSpPr>
          <p:nvPr/>
        </p:nvSpPr>
        <p:spPr bwMode="auto">
          <a:xfrm>
            <a:off x="4749800" y="4525963"/>
            <a:ext cx="3667125" cy="1076325"/>
          </a:xfrm>
          <a:prstGeom prst="ellipse">
            <a:avLst/>
          </a:prstGeom>
          <a:gradFill rotWithShape="1">
            <a:gsLst>
              <a:gs pos="0">
                <a:schemeClr val="bg2">
                  <a:alpha val="71001"/>
                </a:schemeClr>
              </a:gs>
              <a:gs pos="100000">
                <a:schemeClr val="bg2">
                  <a:gamma/>
                  <a:shade val="46275"/>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64871" name="Rectangle 7"/>
          <p:cNvSpPr>
            <a:spLocks noGrp="1" noChangeArrowheads="1"/>
          </p:cNvSpPr>
          <p:nvPr>
            <p:ph type="title"/>
          </p:nvPr>
        </p:nvSpPr>
        <p:spPr>
          <a:xfrm>
            <a:off x="415925" y="261938"/>
            <a:ext cx="8335963" cy="592137"/>
          </a:xfrm>
          <a:noFill/>
          <a:ln/>
        </p:spPr>
        <p:txBody>
          <a:bodyPr/>
          <a:lstStyle/>
          <a:p>
            <a:r>
              <a:rPr sz="4600" smtClean="0">
                <a:ln>
                  <a:noFill/>
                </a:ln>
                <a:solidFill>
                  <a:schemeClr val="tx1"/>
                </a:solidFill>
                <a:effectLst/>
                <a:latin typeface="Segoe"/>
              </a:rPr>
              <a:t>Growing Ecosystem</a:t>
            </a:r>
          </a:p>
        </p:txBody>
      </p:sp>
      <p:pic>
        <p:nvPicPr>
          <p:cNvPr id="164872" name="Picture 14" descr="Plasma_alpha"/>
          <p:cNvPicPr>
            <a:picLocks noChangeAspect="1" noChangeArrowheads="1"/>
          </p:cNvPicPr>
          <p:nvPr/>
        </p:nvPicPr>
        <p:blipFill>
          <a:blip r:embed="rId3"/>
          <a:srcRect/>
          <a:stretch>
            <a:fillRect/>
          </a:stretch>
        </p:blipFill>
        <p:spPr bwMode="auto">
          <a:xfrm>
            <a:off x="5568950" y="3681413"/>
            <a:ext cx="2441575" cy="1381125"/>
          </a:xfrm>
          <a:prstGeom prst="rect">
            <a:avLst/>
          </a:prstGeom>
          <a:noFill/>
          <a:ln w="9525">
            <a:noFill/>
            <a:miter lim="800000"/>
            <a:headEnd/>
            <a:tailEnd/>
          </a:ln>
        </p:spPr>
      </p:pic>
      <p:sp>
        <p:nvSpPr>
          <p:cNvPr id="164873" name="Text Box 16"/>
          <p:cNvSpPr txBox="1">
            <a:spLocks noChangeArrowheads="1"/>
          </p:cNvSpPr>
          <p:nvPr/>
        </p:nvSpPr>
        <p:spPr bwMode="auto">
          <a:xfrm>
            <a:off x="3454400" y="1382713"/>
            <a:ext cx="873125" cy="412750"/>
          </a:xfrm>
          <a:prstGeom prst="rect">
            <a:avLst/>
          </a:prstGeom>
          <a:noFill/>
          <a:ln w="9525" algn="ctr">
            <a:noFill/>
            <a:miter lim="800000"/>
            <a:headEnd/>
            <a:tailEnd/>
          </a:ln>
        </p:spPr>
        <p:txBody>
          <a:bodyPr wrap="none">
            <a:spAutoFit/>
          </a:bodyPr>
          <a:lstStyle/>
          <a:p>
            <a:pPr algn="ctr">
              <a:lnSpc>
                <a:spcPct val="75000"/>
              </a:lnSpc>
            </a:pPr>
            <a:r>
              <a:rPr lang="en-US" sz="1400">
                <a:latin typeface="Verdana" pitchFamily="34" charset="0"/>
              </a:rPr>
              <a:t>38</a:t>
            </a:r>
            <a:br>
              <a:rPr lang="en-US" sz="1400">
                <a:latin typeface="Verdana" pitchFamily="34" charset="0"/>
              </a:rPr>
            </a:br>
            <a:r>
              <a:rPr lang="en-US" sz="1400">
                <a:latin typeface="Verdana" pitchFamily="34" charset="0"/>
              </a:rPr>
              <a:t>Routers</a:t>
            </a:r>
          </a:p>
        </p:txBody>
      </p:sp>
      <p:pic>
        <p:nvPicPr>
          <p:cNvPr id="164874" name="Picture 22" descr="DMA"/>
          <p:cNvPicPr>
            <a:picLocks noChangeAspect="1" noChangeArrowheads="1"/>
          </p:cNvPicPr>
          <p:nvPr/>
        </p:nvPicPr>
        <p:blipFill>
          <a:blip r:embed="rId4"/>
          <a:srcRect/>
          <a:stretch>
            <a:fillRect/>
          </a:stretch>
        </p:blipFill>
        <p:spPr bwMode="auto">
          <a:xfrm>
            <a:off x="6459538" y="2117725"/>
            <a:ext cx="525462" cy="1565275"/>
          </a:xfrm>
          <a:prstGeom prst="rect">
            <a:avLst/>
          </a:prstGeom>
          <a:noFill/>
          <a:ln w="9525">
            <a:noFill/>
            <a:miter lim="800000"/>
            <a:headEnd/>
            <a:tailEnd/>
          </a:ln>
        </p:spPr>
      </p:pic>
      <p:sp>
        <p:nvSpPr>
          <p:cNvPr id="164875" name="Text Box 23"/>
          <p:cNvSpPr txBox="1">
            <a:spLocks noChangeArrowheads="1"/>
          </p:cNvSpPr>
          <p:nvPr/>
        </p:nvSpPr>
        <p:spPr bwMode="auto">
          <a:xfrm>
            <a:off x="6905625" y="2565400"/>
            <a:ext cx="1411288" cy="696913"/>
          </a:xfrm>
          <a:prstGeom prst="rect">
            <a:avLst/>
          </a:prstGeom>
          <a:noFill/>
          <a:ln w="9525" algn="ctr">
            <a:noFill/>
            <a:miter lim="800000"/>
            <a:headEnd/>
            <a:tailEnd/>
          </a:ln>
        </p:spPr>
        <p:txBody>
          <a:bodyPr wrap="none">
            <a:spAutoFit/>
          </a:bodyPr>
          <a:lstStyle/>
          <a:p>
            <a:pPr algn="ctr">
              <a:lnSpc>
                <a:spcPct val="95000"/>
              </a:lnSpc>
            </a:pPr>
            <a:r>
              <a:rPr lang="en-US" sz="1400">
                <a:latin typeface="Verdana" pitchFamily="34" charset="0"/>
              </a:rPr>
              <a:t>23</a:t>
            </a:r>
            <a:br>
              <a:rPr lang="en-US" sz="1400">
                <a:latin typeface="Verdana" pitchFamily="34" charset="0"/>
              </a:rPr>
            </a:br>
            <a:r>
              <a:rPr lang="en-US" sz="1400">
                <a:latin typeface="Verdana" pitchFamily="34" charset="0"/>
              </a:rPr>
              <a:t>Standalone</a:t>
            </a:r>
            <a:br>
              <a:rPr lang="en-US" sz="1400">
                <a:latin typeface="Verdana" pitchFamily="34" charset="0"/>
              </a:rPr>
            </a:br>
            <a:r>
              <a:rPr lang="en-US" sz="1400">
                <a:latin typeface="Verdana" pitchFamily="34" charset="0"/>
              </a:rPr>
              <a:t>DMAs verified</a:t>
            </a:r>
          </a:p>
        </p:txBody>
      </p:sp>
      <p:pic>
        <p:nvPicPr>
          <p:cNvPr id="164876" name="Picture 12" descr="Untitled-1"/>
          <p:cNvPicPr>
            <a:picLocks noChangeAspect="1" noChangeArrowheads="1"/>
          </p:cNvPicPr>
          <p:nvPr/>
        </p:nvPicPr>
        <p:blipFill>
          <a:blip r:embed="rId5"/>
          <a:srcRect/>
          <a:stretch>
            <a:fillRect/>
          </a:stretch>
        </p:blipFill>
        <p:spPr bwMode="auto">
          <a:xfrm>
            <a:off x="5737225" y="5818188"/>
            <a:ext cx="2105025" cy="390525"/>
          </a:xfrm>
          <a:prstGeom prst="rect">
            <a:avLst/>
          </a:prstGeom>
          <a:noFill/>
        </p:spPr>
      </p:pic>
      <p:grpSp>
        <p:nvGrpSpPr>
          <p:cNvPr id="2" name="Group 40"/>
          <p:cNvGrpSpPr>
            <a:grpSpLocks/>
          </p:cNvGrpSpPr>
          <p:nvPr/>
        </p:nvGrpSpPr>
        <p:grpSpPr bwMode="auto">
          <a:xfrm>
            <a:off x="6529388" y="5329238"/>
            <a:ext cx="520700" cy="447675"/>
            <a:chOff x="2342" y="2195"/>
            <a:chExt cx="1094" cy="670"/>
          </a:xfrm>
        </p:grpSpPr>
        <p:sp>
          <p:nvSpPr>
            <p:cNvPr id="77865" name="AutoShape 41"/>
            <p:cNvSpPr>
              <a:spLocks noChangeArrowheads="1"/>
            </p:cNvSpPr>
            <p:nvPr/>
          </p:nvSpPr>
          <p:spPr bwMode="auto">
            <a:xfrm>
              <a:off x="2342" y="2195"/>
              <a:ext cx="1094" cy="670"/>
            </a:xfrm>
            <a:prstGeom prst="roundRect">
              <a:avLst>
                <a:gd name="adj" fmla="val 16667"/>
              </a:avLst>
            </a:prstGeom>
            <a:solidFill>
              <a:schemeClr val="tx1"/>
            </a:solidFill>
            <a:ln w="9525" algn="ctr">
              <a:noFill/>
              <a:round/>
              <a:headEnd/>
              <a:tailEnd/>
            </a:ln>
            <a:effectLst>
              <a:prstShdw prst="shdw17" dist="17961" dir="2700000">
                <a:schemeClr val="tx1">
                  <a:gamma/>
                  <a:shade val="60000"/>
                  <a:invGamma/>
                </a:schemeClr>
              </a:prstShdw>
            </a:effectLst>
          </p:spPr>
          <p:txBody>
            <a:bodyPr wrap="none" anchor="ctr"/>
            <a:lstStyle/>
            <a:p>
              <a:pPr algn="ctr">
                <a:lnSpc>
                  <a:spcPct val="75000"/>
                </a:lnSpc>
              </a:pPr>
              <a:endParaRPr lang="en-US" sz="1600">
                <a:latin typeface="Neo Sans Intel Medium" pitchFamily="34" charset="0"/>
              </a:endParaRPr>
            </a:p>
          </p:txBody>
        </p:sp>
        <p:pic>
          <p:nvPicPr>
            <p:cNvPr id="164879" name="Picture 42" descr="dtv-logo-1"/>
            <p:cNvPicPr>
              <a:picLocks noChangeAspect="1" noChangeArrowheads="1"/>
            </p:cNvPicPr>
            <p:nvPr/>
          </p:nvPicPr>
          <p:blipFill>
            <a:blip r:embed="rId6"/>
            <a:srcRect/>
            <a:stretch>
              <a:fillRect/>
            </a:stretch>
          </p:blipFill>
          <p:spPr bwMode="auto">
            <a:xfrm>
              <a:off x="2465" y="2291"/>
              <a:ext cx="848" cy="514"/>
            </a:xfrm>
            <a:prstGeom prst="rect">
              <a:avLst/>
            </a:prstGeom>
            <a:noFill/>
            <a:ln w="9525">
              <a:noFill/>
              <a:miter lim="800000"/>
              <a:headEnd/>
              <a:tailEnd/>
            </a:ln>
          </p:spPr>
        </p:pic>
      </p:grpSp>
      <p:pic>
        <p:nvPicPr>
          <p:cNvPr id="164880" name="Picture 16"/>
          <p:cNvPicPr>
            <a:picLocks noChangeAspect="1" noChangeArrowheads="1"/>
          </p:cNvPicPr>
          <p:nvPr/>
        </p:nvPicPr>
        <p:blipFill>
          <a:blip r:embed="rId7">
            <a:clrChange>
              <a:clrFrom>
                <a:srgbClr val="00514A"/>
              </a:clrFrom>
              <a:clrTo>
                <a:srgbClr val="00514A">
                  <a:alpha val="0"/>
                </a:srgbClr>
              </a:clrTo>
            </a:clrChange>
          </a:blip>
          <a:srcRect/>
          <a:stretch>
            <a:fillRect/>
          </a:stretch>
        </p:blipFill>
        <p:spPr bwMode="auto">
          <a:xfrm>
            <a:off x="7991475" y="4587875"/>
            <a:ext cx="806450" cy="254000"/>
          </a:xfrm>
          <a:prstGeom prst="rect">
            <a:avLst/>
          </a:prstGeom>
          <a:noFill/>
        </p:spPr>
      </p:pic>
      <p:sp>
        <p:nvSpPr>
          <p:cNvPr id="164881" name="Oval 17"/>
          <p:cNvSpPr>
            <a:spLocks noChangeArrowheads="1"/>
          </p:cNvSpPr>
          <p:nvPr/>
        </p:nvSpPr>
        <p:spPr bwMode="auto">
          <a:xfrm>
            <a:off x="2689225" y="5238750"/>
            <a:ext cx="2416175" cy="711200"/>
          </a:xfrm>
          <a:prstGeom prst="ellipse">
            <a:avLst/>
          </a:prstGeom>
          <a:gradFill rotWithShape="1">
            <a:gsLst>
              <a:gs pos="0">
                <a:schemeClr val="bg2">
                  <a:alpha val="71001"/>
                </a:schemeClr>
              </a:gs>
              <a:gs pos="100000">
                <a:schemeClr val="bg2">
                  <a:gamma/>
                  <a:shade val="46275"/>
                  <a:invGamma/>
                  <a:alpha val="0"/>
                </a:schemeClr>
              </a:gs>
            </a:gsLst>
            <a:path path="shape">
              <a:fillToRect l="50000" t="50000" r="50000" b="50000"/>
            </a:path>
          </a:gradFill>
          <a:ln w="9525" algn="ctr">
            <a:noFill/>
            <a:round/>
            <a:headEnd/>
            <a:tailEnd/>
          </a:ln>
          <a:effectLst/>
        </p:spPr>
        <p:txBody>
          <a:bodyPr wrap="none" anchor="ctr"/>
          <a:lstStyle/>
          <a:p>
            <a:endParaRPr lang="en-US"/>
          </a:p>
        </p:txBody>
      </p:sp>
      <p:pic>
        <p:nvPicPr>
          <p:cNvPr id="164882" name="Picture 12" descr="enjoy with viiv"/>
          <p:cNvPicPr>
            <a:picLocks noChangeAspect="1" noChangeArrowheads="1"/>
          </p:cNvPicPr>
          <p:nvPr/>
        </p:nvPicPr>
        <p:blipFill>
          <a:blip r:embed="rId8"/>
          <a:srcRect/>
          <a:stretch>
            <a:fillRect/>
          </a:stretch>
        </p:blipFill>
        <p:spPr bwMode="auto">
          <a:xfrm>
            <a:off x="3352800" y="4038600"/>
            <a:ext cx="1249363" cy="1917700"/>
          </a:xfrm>
          <a:prstGeom prst="rect">
            <a:avLst/>
          </a:prstGeom>
          <a:noFill/>
          <a:ln w="9525">
            <a:noFill/>
            <a:miter lim="800000"/>
            <a:headEnd/>
            <a:tailEnd/>
          </a:ln>
        </p:spPr>
      </p:pic>
      <p:pic>
        <p:nvPicPr>
          <p:cNvPr id="164883" name="Picture 19" descr="TCL_logo"/>
          <p:cNvPicPr>
            <a:picLocks noChangeAspect="1" noChangeArrowheads="1"/>
          </p:cNvPicPr>
          <p:nvPr/>
        </p:nvPicPr>
        <p:blipFill>
          <a:blip r:embed="rId9"/>
          <a:srcRect/>
          <a:stretch>
            <a:fillRect/>
          </a:stretch>
        </p:blipFill>
        <p:spPr bwMode="auto">
          <a:xfrm>
            <a:off x="8005763" y="4105275"/>
            <a:ext cx="750887" cy="471488"/>
          </a:xfrm>
          <a:prstGeom prst="rect">
            <a:avLst/>
          </a:prstGeom>
          <a:noFill/>
        </p:spPr>
      </p:pic>
      <p:sp>
        <p:nvSpPr>
          <p:cNvPr id="164884" name="Line 20"/>
          <p:cNvSpPr>
            <a:spLocks noChangeShapeType="1"/>
          </p:cNvSpPr>
          <p:nvPr/>
        </p:nvSpPr>
        <p:spPr bwMode="auto">
          <a:xfrm>
            <a:off x="3854450" y="2698750"/>
            <a:ext cx="1804988" cy="3130550"/>
          </a:xfrm>
          <a:prstGeom prst="line">
            <a:avLst/>
          </a:prstGeom>
          <a:noFill/>
          <a:ln w="38100" cap="rnd">
            <a:solidFill>
              <a:srgbClr val="6AA5FC"/>
            </a:solidFill>
            <a:prstDash val="sysDot"/>
            <a:round/>
            <a:headEnd/>
            <a:tailEnd type="triangle" w="med" len="med"/>
          </a:ln>
          <a:effectLst/>
        </p:spPr>
        <p:txBody>
          <a:bodyPr/>
          <a:lstStyle/>
          <a:p>
            <a:endParaRPr lang="en-US"/>
          </a:p>
        </p:txBody>
      </p:sp>
      <p:sp>
        <p:nvSpPr>
          <p:cNvPr id="164885" name="Line 21"/>
          <p:cNvSpPr>
            <a:spLocks noChangeShapeType="1"/>
          </p:cNvSpPr>
          <p:nvPr/>
        </p:nvSpPr>
        <p:spPr bwMode="auto">
          <a:xfrm>
            <a:off x="3873500" y="2711450"/>
            <a:ext cx="1725613" cy="1187450"/>
          </a:xfrm>
          <a:prstGeom prst="line">
            <a:avLst/>
          </a:prstGeom>
          <a:noFill/>
          <a:ln w="38100" cap="rnd">
            <a:solidFill>
              <a:srgbClr val="6AA5FC"/>
            </a:solidFill>
            <a:prstDash val="sysDot"/>
            <a:round/>
            <a:headEnd/>
            <a:tailEnd type="triangle" w="med" len="med"/>
          </a:ln>
          <a:effectLst/>
        </p:spPr>
        <p:txBody>
          <a:bodyPr/>
          <a:lstStyle/>
          <a:p>
            <a:endParaRPr lang="en-US"/>
          </a:p>
        </p:txBody>
      </p:sp>
      <p:sp>
        <p:nvSpPr>
          <p:cNvPr id="164886" name="Line 22"/>
          <p:cNvSpPr>
            <a:spLocks noChangeShapeType="1"/>
          </p:cNvSpPr>
          <p:nvPr/>
        </p:nvSpPr>
        <p:spPr bwMode="auto">
          <a:xfrm flipV="1">
            <a:off x="3890963" y="1952625"/>
            <a:ext cx="2333625" cy="776288"/>
          </a:xfrm>
          <a:prstGeom prst="line">
            <a:avLst/>
          </a:prstGeom>
          <a:noFill/>
          <a:ln w="38100" cap="rnd">
            <a:solidFill>
              <a:srgbClr val="6AA5FC"/>
            </a:solidFill>
            <a:prstDash val="sysDot"/>
            <a:round/>
            <a:headEnd/>
            <a:tailEnd type="triangle" w="med" len="med"/>
          </a:ln>
          <a:effectLst/>
        </p:spPr>
        <p:txBody>
          <a:bodyPr/>
          <a:lstStyle/>
          <a:p>
            <a:endParaRPr lang="en-US"/>
          </a:p>
        </p:txBody>
      </p:sp>
      <p:pic>
        <p:nvPicPr>
          <p:cNvPr id="164887" name="Picture 23" descr="laptop"/>
          <p:cNvPicPr>
            <a:picLocks noChangeAspect="1" noChangeArrowheads="1"/>
          </p:cNvPicPr>
          <p:nvPr/>
        </p:nvPicPr>
        <p:blipFill>
          <a:blip r:embed="rId10"/>
          <a:srcRect/>
          <a:stretch>
            <a:fillRect/>
          </a:stretch>
        </p:blipFill>
        <p:spPr bwMode="auto">
          <a:xfrm>
            <a:off x="6027738" y="1200150"/>
            <a:ext cx="1409700" cy="1060450"/>
          </a:xfrm>
          <a:prstGeom prst="rect">
            <a:avLst/>
          </a:prstGeom>
          <a:noFill/>
        </p:spPr>
      </p:pic>
      <p:sp>
        <p:nvSpPr>
          <p:cNvPr id="164888" name="Line 24"/>
          <p:cNvSpPr>
            <a:spLocks noChangeShapeType="1"/>
          </p:cNvSpPr>
          <p:nvPr/>
        </p:nvSpPr>
        <p:spPr bwMode="auto">
          <a:xfrm>
            <a:off x="3902075" y="2740025"/>
            <a:ext cx="2482850" cy="238125"/>
          </a:xfrm>
          <a:prstGeom prst="line">
            <a:avLst/>
          </a:prstGeom>
          <a:noFill/>
          <a:ln w="38100" cap="rnd">
            <a:solidFill>
              <a:srgbClr val="6AA5FC"/>
            </a:solidFill>
            <a:prstDash val="sysDot"/>
            <a:round/>
            <a:headEnd/>
            <a:tailEnd type="triangle" w="med" len="med"/>
          </a:ln>
          <a:effectLst/>
        </p:spPr>
        <p:txBody>
          <a:bodyPr/>
          <a:lstStyle/>
          <a:p>
            <a:endParaRPr lang="en-US"/>
          </a:p>
        </p:txBody>
      </p:sp>
      <p:sp>
        <p:nvSpPr>
          <p:cNvPr id="164889" name="Line 25"/>
          <p:cNvSpPr>
            <a:spLocks noChangeShapeType="1"/>
          </p:cNvSpPr>
          <p:nvPr/>
        </p:nvSpPr>
        <p:spPr bwMode="auto">
          <a:xfrm flipH="1">
            <a:off x="2343150" y="2765425"/>
            <a:ext cx="1473200" cy="0"/>
          </a:xfrm>
          <a:prstGeom prst="line">
            <a:avLst/>
          </a:prstGeom>
          <a:noFill/>
          <a:ln w="38100" cap="rnd">
            <a:solidFill>
              <a:srgbClr val="6AA5FC"/>
            </a:solidFill>
            <a:prstDash val="sysDot"/>
            <a:round/>
            <a:headEnd/>
            <a:tailEnd type="triangle" w="med" len="med"/>
          </a:ln>
          <a:effectLst/>
        </p:spPr>
        <p:txBody>
          <a:bodyPr/>
          <a:lstStyle/>
          <a:p>
            <a:endParaRPr lang="en-US"/>
          </a:p>
        </p:txBody>
      </p:sp>
      <p:sp>
        <p:nvSpPr>
          <p:cNvPr id="164890" name="Oval 26"/>
          <p:cNvSpPr>
            <a:spLocks noChangeArrowheads="1"/>
          </p:cNvSpPr>
          <p:nvPr/>
        </p:nvSpPr>
        <p:spPr bwMode="auto">
          <a:xfrm>
            <a:off x="508000" y="3232150"/>
            <a:ext cx="2838450" cy="711200"/>
          </a:xfrm>
          <a:prstGeom prst="ellipse">
            <a:avLst/>
          </a:prstGeom>
          <a:gradFill rotWithShape="1">
            <a:gsLst>
              <a:gs pos="0">
                <a:schemeClr val="bg2">
                  <a:alpha val="71001"/>
                </a:schemeClr>
              </a:gs>
              <a:gs pos="100000">
                <a:schemeClr val="bg2">
                  <a:gamma/>
                  <a:shade val="46275"/>
                  <a:invGamma/>
                  <a:alpha val="0"/>
                </a:schemeClr>
              </a:gs>
            </a:gsLst>
            <a:path path="shape">
              <a:fillToRect l="50000" t="50000" r="50000" b="50000"/>
            </a:path>
          </a:gradFill>
          <a:ln w="9525" algn="ctr">
            <a:noFill/>
            <a:round/>
            <a:headEnd/>
            <a:tailEnd/>
          </a:ln>
          <a:effectLst/>
        </p:spPr>
        <p:txBody>
          <a:bodyPr wrap="none" anchor="ctr"/>
          <a:lstStyle/>
          <a:p>
            <a:endParaRPr lang="en-US"/>
          </a:p>
        </p:txBody>
      </p:sp>
      <p:pic>
        <p:nvPicPr>
          <p:cNvPr id="164891" name="Picture 27" descr="PC_SmallMonitor"/>
          <p:cNvPicPr>
            <a:picLocks noChangeAspect="1" noChangeArrowheads="1"/>
          </p:cNvPicPr>
          <p:nvPr/>
        </p:nvPicPr>
        <p:blipFill>
          <a:blip r:embed="rId11"/>
          <a:srcRect/>
          <a:stretch>
            <a:fillRect/>
          </a:stretch>
        </p:blipFill>
        <p:spPr bwMode="auto">
          <a:xfrm>
            <a:off x="214313" y="2005013"/>
            <a:ext cx="2981325" cy="1795462"/>
          </a:xfrm>
          <a:prstGeom prst="rect">
            <a:avLst/>
          </a:prstGeom>
          <a:noFill/>
        </p:spPr>
      </p:pic>
      <p:pic>
        <p:nvPicPr>
          <p:cNvPr id="77841" name="Picture 17" descr="viiv_badge"/>
          <p:cNvPicPr>
            <a:picLocks noChangeAspect="1" noChangeArrowheads="1"/>
          </p:cNvPicPr>
          <p:nvPr/>
        </p:nvPicPr>
        <p:blipFill>
          <a:blip r:embed="rId12"/>
          <a:srcRect/>
          <a:stretch>
            <a:fillRect/>
          </a:stretch>
        </p:blipFill>
        <p:spPr bwMode="auto">
          <a:xfrm>
            <a:off x="1468438" y="2181225"/>
            <a:ext cx="717550" cy="846138"/>
          </a:xfrm>
          <a:prstGeom prst="rect">
            <a:avLst/>
          </a:prstGeom>
          <a:noFill/>
          <a:ln w="9525">
            <a:noFill/>
            <a:miter lim="800000"/>
            <a:headEnd/>
            <a:tailEnd/>
          </a:ln>
          <a:effectLst>
            <a:outerShdw dist="35921" dir="2700000" algn="ctr" rotWithShape="0">
              <a:srgbClr val="808080"/>
            </a:outerShdw>
          </a:effectLst>
        </p:spPr>
      </p:pic>
      <p:pic>
        <p:nvPicPr>
          <p:cNvPr id="164893" name="Picture 15" descr="Linksys_WirelessN_Router"/>
          <p:cNvPicPr>
            <a:picLocks noChangeAspect="1" noChangeArrowheads="1"/>
          </p:cNvPicPr>
          <p:nvPr/>
        </p:nvPicPr>
        <p:blipFill>
          <a:blip r:embed="rId13"/>
          <a:srcRect/>
          <a:stretch>
            <a:fillRect/>
          </a:stretch>
        </p:blipFill>
        <p:spPr bwMode="auto">
          <a:xfrm>
            <a:off x="3351213" y="1682750"/>
            <a:ext cx="1155700" cy="17748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63500"/>
            <a:ext cx="8229600" cy="1089025"/>
          </a:xfrm>
        </p:spPr>
        <p:txBody>
          <a:bodyPr/>
          <a:lstStyle/>
          <a:p>
            <a:pPr defTabSz="912777" eaLnBrk="1" hangingPunct="1">
              <a:defRPr/>
            </a:pPr>
            <a:r>
              <a:rPr sz="3600"/>
              <a:t>Intel® </a:t>
            </a:r>
            <a:r>
              <a:rPr sz="3600" err="1"/>
              <a:t>Viiv</a:t>
            </a:r>
            <a:r>
              <a:rPr sz="3600"/>
              <a:t>™ Technology and Microsoft® Rally™</a:t>
            </a:r>
            <a:endParaRPr sz="4400"/>
          </a:p>
        </p:txBody>
      </p:sp>
      <p:sp>
        <p:nvSpPr>
          <p:cNvPr id="128003" name="Rectangle 3"/>
          <p:cNvSpPr>
            <a:spLocks noGrp="1" noChangeArrowheads="1"/>
          </p:cNvSpPr>
          <p:nvPr>
            <p:ph type="body" idx="1"/>
          </p:nvPr>
        </p:nvSpPr>
        <p:spPr>
          <a:xfrm>
            <a:off x="357188" y="1304925"/>
            <a:ext cx="8477250" cy="3970338"/>
          </a:xfrm>
        </p:spPr>
        <p:txBody>
          <a:bodyPr/>
          <a:lstStyle/>
          <a:p>
            <a:pPr marL="382573" indent="-382573" defTabSz="912777" eaLnBrk="1" hangingPunct="1">
              <a:defRPr/>
            </a:pPr>
            <a:r>
              <a:rPr lang="en-US" sz="2800" dirty="0"/>
              <a:t>Microsoft Rally raises the quality bar for networking in the Digital Home</a:t>
            </a:r>
          </a:p>
          <a:p>
            <a:pPr marL="382573" indent="-382573" defTabSz="912777" eaLnBrk="1" hangingPunct="1">
              <a:defRPr/>
            </a:pPr>
            <a:r>
              <a:rPr lang="en-US" sz="2800" dirty="0"/>
              <a:t>Intel </a:t>
            </a:r>
            <a:r>
              <a:rPr lang="en-US" sz="2800" dirty="0" err="1"/>
              <a:t>Viiv</a:t>
            </a:r>
            <a:r>
              <a:rPr lang="en-US" sz="2800" dirty="0"/>
              <a:t> Technology provided enhanced  streaming usages for the home network</a:t>
            </a:r>
          </a:p>
          <a:p>
            <a:pPr marL="382573" indent="-382573" defTabSz="912777" eaLnBrk="1" hangingPunct="1">
              <a:defRPr/>
            </a:pPr>
            <a:r>
              <a:rPr lang="en-US" sz="2800" dirty="0"/>
              <a:t>Microsoft and Intel are committed to improving the Digital Home networking experience</a:t>
            </a:r>
          </a:p>
          <a:p>
            <a:pPr marL="382573" indent="-382573" defTabSz="912777" eaLnBrk="1" hangingPunct="1">
              <a:defRPr/>
            </a:pPr>
            <a:r>
              <a:rPr lang="en-US" sz="2800" dirty="0"/>
              <a:t>Microsoft Rally and Intel </a:t>
            </a:r>
            <a:r>
              <a:rPr lang="en-US" sz="2800" dirty="0" err="1"/>
              <a:t>Viiv</a:t>
            </a:r>
            <a:r>
              <a:rPr lang="en-US" sz="2800" dirty="0"/>
              <a:t> Technology provide </a:t>
            </a:r>
            <a:r>
              <a:rPr lang="en-US" sz="2800" dirty="0" smtClean="0"/>
              <a:t>complementary </a:t>
            </a:r>
            <a:r>
              <a:rPr lang="en-US" sz="2800" dirty="0"/>
              <a:t>solutions for improving Digital Home networking usages</a:t>
            </a:r>
          </a:p>
        </p:txBody>
      </p:sp>
      <p:pic>
        <p:nvPicPr>
          <p:cNvPr id="137220" name="Picture 5" descr="intellogo"/>
          <p:cNvPicPr>
            <a:picLocks noChangeAspect="1" noChangeArrowheads="1"/>
          </p:cNvPicPr>
          <p:nvPr/>
        </p:nvPicPr>
        <p:blipFill>
          <a:blip r:embed="rId3"/>
          <a:srcRect/>
          <a:stretch>
            <a:fillRect/>
          </a:stretch>
        </p:blipFill>
        <p:spPr bwMode="invGray">
          <a:xfrm>
            <a:off x="4013200" y="6170613"/>
            <a:ext cx="765175" cy="5492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84175" y="313904"/>
            <a:ext cx="8615363" cy="979488"/>
          </a:xfrm>
        </p:spPr>
        <p:txBody>
          <a:bodyPr/>
          <a:lstStyle/>
          <a:p>
            <a:pPr defTabSz="912777" eaLnBrk="1" hangingPunct="1">
              <a:defRPr/>
            </a:pPr>
            <a:r>
              <a:rPr sz="3200"/>
              <a:t>Intel® </a:t>
            </a:r>
            <a:r>
              <a:rPr sz="3200" err="1"/>
              <a:t>Viiv</a:t>
            </a:r>
            <a:r>
              <a:rPr sz="3200"/>
              <a:t>™ Technology and Microsoft® Rally™ - Complimentary</a:t>
            </a:r>
          </a:p>
        </p:txBody>
      </p:sp>
      <p:sp>
        <p:nvSpPr>
          <p:cNvPr id="124931" name="Rectangle 3"/>
          <p:cNvSpPr>
            <a:spLocks noGrp="1" noChangeArrowheads="1"/>
          </p:cNvSpPr>
          <p:nvPr>
            <p:ph type="body" idx="1"/>
          </p:nvPr>
        </p:nvSpPr>
        <p:spPr>
          <a:xfrm>
            <a:off x="404813" y="1747838"/>
            <a:ext cx="8229600" cy="3343275"/>
          </a:xfrm>
        </p:spPr>
        <p:txBody>
          <a:bodyPr/>
          <a:lstStyle/>
          <a:p>
            <a:pPr eaLnBrk="1" hangingPunct="1">
              <a:spcBef>
                <a:spcPts val="1163"/>
              </a:spcBef>
              <a:defRPr/>
            </a:pPr>
            <a:r>
              <a:rPr lang="en-US" sz="2400" smtClean="0">
                <a:effectLst>
                  <a:outerShdw blurRad="38100" dist="38100" dir="2700000" algn="tl">
                    <a:srgbClr val="000000"/>
                  </a:outerShdw>
                </a:effectLst>
              </a:rPr>
              <a:t>LLTD</a:t>
            </a:r>
          </a:p>
          <a:p>
            <a:pPr lvl="1" eaLnBrk="1" hangingPunct="1">
              <a:spcBef>
                <a:spcPts val="1088"/>
              </a:spcBef>
              <a:defRPr/>
            </a:pPr>
            <a:r>
              <a:rPr lang="en-US" sz="2000" smtClean="0">
                <a:effectLst>
                  <a:outerShdw blurRad="38100" dist="38100" dir="2700000" algn="tl">
                    <a:srgbClr val="000000"/>
                  </a:outerShdw>
                </a:effectLst>
              </a:rPr>
              <a:t>Supports qWAVE, Intel Viiv Technology devices are recommended to support LLTD in 2</a:t>
            </a:r>
            <a:r>
              <a:rPr lang="en-US" sz="2000" baseline="30000" smtClean="0">
                <a:effectLst>
                  <a:outerShdw blurRad="38100" dist="38100" dir="2700000" algn="tl">
                    <a:srgbClr val="000000"/>
                  </a:outerShdw>
                </a:effectLst>
              </a:rPr>
              <a:t>nd</a:t>
            </a:r>
            <a:r>
              <a:rPr lang="en-US" sz="2000" smtClean="0">
                <a:effectLst>
                  <a:outerShdw blurRad="38100" dist="38100" dir="2700000" algn="tl">
                    <a:srgbClr val="000000"/>
                  </a:outerShdw>
                </a:effectLst>
              </a:rPr>
              <a:t> Half ’07 and will be required to support in ‘08</a:t>
            </a:r>
          </a:p>
          <a:p>
            <a:pPr eaLnBrk="1" hangingPunct="1">
              <a:spcBef>
                <a:spcPts val="1163"/>
              </a:spcBef>
              <a:defRPr/>
            </a:pPr>
            <a:r>
              <a:rPr lang="en-US" sz="2400" smtClean="0">
                <a:effectLst>
                  <a:outerShdw blurRad="38100" dist="38100" dir="2700000" algn="tl">
                    <a:srgbClr val="000000"/>
                  </a:outerShdw>
                </a:effectLst>
              </a:rPr>
              <a:t>Device Discovery</a:t>
            </a:r>
          </a:p>
          <a:p>
            <a:pPr lvl="1" eaLnBrk="1" hangingPunct="1">
              <a:spcBef>
                <a:spcPts val="1088"/>
              </a:spcBef>
              <a:defRPr/>
            </a:pPr>
            <a:r>
              <a:rPr lang="en-US" sz="2000" smtClean="0">
                <a:effectLst>
                  <a:outerShdw blurRad="38100" dist="38100" dir="2700000" algn="tl">
                    <a:srgbClr val="000000"/>
                  </a:outerShdw>
                </a:effectLst>
              </a:rPr>
              <a:t>Intel Viiv Technology software will use PnP-X at the PC, devices will add support for discoverability in ‘07</a:t>
            </a:r>
          </a:p>
          <a:p>
            <a:pPr eaLnBrk="1" hangingPunct="1">
              <a:spcBef>
                <a:spcPts val="1163"/>
              </a:spcBef>
              <a:defRPr/>
            </a:pPr>
            <a:r>
              <a:rPr lang="en-US" sz="2400" smtClean="0">
                <a:effectLst>
                  <a:outerShdw blurRad="38100" dist="38100" dir="2700000" algn="tl">
                    <a:srgbClr val="000000"/>
                  </a:outerShdw>
                </a:effectLst>
              </a:rPr>
              <a:t>Network Infrastructure device requirements</a:t>
            </a:r>
          </a:p>
          <a:p>
            <a:pPr lvl="1" eaLnBrk="1" hangingPunct="1">
              <a:spcBef>
                <a:spcPts val="1088"/>
              </a:spcBef>
              <a:defRPr/>
            </a:pPr>
            <a:r>
              <a:rPr lang="en-US" sz="2000" smtClean="0">
                <a:effectLst>
                  <a:outerShdw blurRad="38100" dist="38100" dir="2700000" algn="tl">
                    <a:srgbClr val="000000"/>
                  </a:outerShdw>
                </a:effectLst>
              </a:rPr>
              <a:t>Great alignment on NID requirements</a:t>
            </a:r>
          </a:p>
        </p:txBody>
      </p:sp>
      <p:pic>
        <p:nvPicPr>
          <p:cNvPr id="138244" name="Picture 5" descr="intellogo"/>
          <p:cNvPicPr>
            <a:picLocks noChangeAspect="1" noChangeArrowheads="1"/>
          </p:cNvPicPr>
          <p:nvPr/>
        </p:nvPicPr>
        <p:blipFill>
          <a:blip r:embed="rId3"/>
          <a:srcRect/>
          <a:stretch>
            <a:fillRect/>
          </a:stretch>
        </p:blipFill>
        <p:spPr bwMode="invGray">
          <a:xfrm>
            <a:off x="4013200" y="6170613"/>
            <a:ext cx="765175" cy="5492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84175" y="136480"/>
            <a:ext cx="8615363" cy="886397"/>
          </a:xfrm>
        </p:spPr>
        <p:txBody>
          <a:bodyPr/>
          <a:lstStyle/>
          <a:p>
            <a:pPr defTabSz="912777" eaLnBrk="1" hangingPunct="1">
              <a:defRPr/>
            </a:pPr>
            <a:r>
              <a:rPr sz="3200"/>
              <a:t>Intel® </a:t>
            </a:r>
            <a:r>
              <a:rPr sz="3200" err="1"/>
              <a:t>Viiv</a:t>
            </a:r>
            <a:r>
              <a:rPr sz="3200"/>
              <a:t>™ Technology and Microsoft® Rally™ - </a:t>
            </a:r>
            <a:r>
              <a:rPr sz="3200" smtClean="0"/>
              <a:t>Complimentary (cont’d)</a:t>
            </a:r>
            <a:endParaRPr sz="3200"/>
          </a:p>
        </p:txBody>
      </p:sp>
      <p:sp>
        <p:nvSpPr>
          <p:cNvPr id="124931" name="Rectangle 3"/>
          <p:cNvSpPr>
            <a:spLocks noGrp="1" noChangeArrowheads="1"/>
          </p:cNvSpPr>
          <p:nvPr>
            <p:ph type="body" idx="1"/>
          </p:nvPr>
        </p:nvSpPr>
        <p:spPr>
          <a:xfrm>
            <a:off x="404813" y="1543050"/>
            <a:ext cx="8229600" cy="4235450"/>
          </a:xfrm>
        </p:spPr>
        <p:txBody>
          <a:bodyPr/>
          <a:lstStyle/>
          <a:p>
            <a:pPr eaLnBrk="1" hangingPunct="1">
              <a:spcBef>
                <a:spcPts val="1163"/>
              </a:spcBef>
              <a:defRPr/>
            </a:pPr>
            <a:r>
              <a:rPr lang="en-US" sz="2800" smtClean="0">
                <a:effectLst>
                  <a:outerShdw blurRad="38100" dist="38100" dir="2700000" algn="tl">
                    <a:srgbClr val="000000"/>
                  </a:outerShdw>
                </a:effectLst>
              </a:rPr>
              <a:t>Quality of Service – qWAVE</a:t>
            </a:r>
          </a:p>
          <a:p>
            <a:pPr lvl="1" eaLnBrk="1" hangingPunct="1">
              <a:spcBef>
                <a:spcPts val="1088"/>
              </a:spcBef>
              <a:defRPr/>
            </a:pPr>
            <a:r>
              <a:rPr lang="en-US" sz="2400" smtClean="0">
                <a:effectLst>
                  <a:outerShdw blurRad="38100" dist="38100" dir="2700000" algn="tl">
                    <a:srgbClr val="000000"/>
                  </a:outerShdw>
                </a:effectLst>
              </a:rPr>
              <a:t>Intel Viiv Technology uses legacy Microsoft QoS APIs today, targeting qWAVE migration in ’07</a:t>
            </a:r>
          </a:p>
          <a:p>
            <a:pPr lvl="1" eaLnBrk="1" hangingPunct="1">
              <a:spcBef>
                <a:spcPts val="1088"/>
              </a:spcBef>
              <a:defRPr/>
            </a:pPr>
            <a:endParaRPr lang="en-US" sz="2400" smtClean="0">
              <a:effectLst>
                <a:outerShdw blurRad="38100" dist="38100" dir="2700000" algn="tl">
                  <a:srgbClr val="000000"/>
                </a:outerShdw>
              </a:effectLst>
            </a:endParaRPr>
          </a:p>
          <a:p>
            <a:pPr eaLnBrk="1" hangingPunct="1">
              <a:spcBef>
                <a:spcPts val="1163"/>
              </a:spcBef>
              <a:defRPr/>
            </a:pPr>
            <a:r>
              <a:rPr lang="en-US" sz="2800" smtClean="0">
                <a:effectLst>
                  <a:outerShdw blurRad="38100" dist="38100" dir="2700000" algn="tl">
                    <a:srgbClr val="000000"/>
                  </a:outerShdw>
                </a:effectLst>
              </a:rPr>
              <a:t>Simple Config – WiFi Protected Setup</a:t>
            </a:r>
          </a:p>
          <a:p>
            <a:pPr lvl="1" eaLnBrk="1" hangingPunct="1">
              <a:spcBef>
                <a:spcPts val="1088"/>
              </a:spcBef>
              <a:defRPr/>
            </a:pPr>
            <a:r>
              <a:rPr lang="en-US" sz="2400" smtClean="0">
                <a:effectLst>
                  <a:outerShdw blurRad="38100" dist="38100" dir="2700000" algn="tl">
                    <a:srgbClr val="000000"/>
                  </a:outerShdw>
                </a:effectLst>
              </a:rPr>
              <a:t>Originally a joint Intel / Microsoft proposal to the WFA</a:t>
            </a:r>
          </a:p>
          <a:p>
            <a:pPr lvl="1" eaLnBrk="1" hangingPunct="1">
              <a:spcBef>
                <a:spcPts val="1088"/>
              </a:spcBef>
              <a:defRPr/>
            </a:pPr>
            <a:r>
              <a:rPr lang="en-US" sz="2400" smtClean="0">
                <a:effectLst>
                  <a:outerShdw blurRad="38100" dist="38100" dir="2700000" algn="tl">
                    <a:srgbClr val="000000"/>
                  </a:outerShdw>
                </a:effectLst>
              </a:rPr>
              <a:t>Much of the ecosystem enabling done with Intel tools</a:t>
            </a:r>
          </a:p>
          <a:p>
            <a:pPr lvl="1" eaLnBrk="1" hangingPunct="1">
              <a:spcBef>
                <a:spcPts val="1088"/>
              </a:spcBef>
              <a:defRPr/>
            </a:pPr>
            <a:r>
              <a:rPr lang="en-US" sz="2400" smtClean="0">
                <a:effectLst>
                  <a:outerShdw blurRad="38100" dist="38100" dir="2700000" algn="tl">
                    <a:srgbClr val="000000"/>
                  </a:outerShdw>
                </a:effectLst>
              </a:rPr>
              <a:t>Intel Viiv Technology recommends WiFi Protected Setup in devices by 2</a:t>
            </a:r>
            <a:r>
              <a:rPr lang="en-US" sz="2400" baseline="30000" smtClean="0">
                <a:effectLst>
                  <a:outerShdw blurRad="38100" dist="38100" dir="2700000" algn="tl">
                    <a:srgbClr val="000000"/>
                  </a:outerShdw>
                </a:effectLst>
              </a:rPr>
              <a:t>nd</a:t>
            </a:r>
            <a:r>
              <a:rPr lang="en-US" sz="2400" smtClean="0">
                <a:effectLst>
                  <a:outerShdw blurRad="38100" dist="38100" dir="2700000" algn="tl">
                    <a:srgbClr val="000000"/>
                  </a:outerShdw>
                </a:effectLst>
              </a:rPr>
              <a:t> Half ’07 and requires in first half of ‘08</a:t>
            </a:r>
          </a:p>
        </p:txBody>
      </p:sp>
      <p:pic>
        <p:nvPicPr>
          <p:cNvPr id="140292" name="Picture 5" descr="intellogo"/>
          <p:cNvPicPr>
            <a:picLocks noChangeAspect="1" noChangeArrowheads="1"/>
          </p:cNvPicPr>
          <p:nvPr/>
        </p:nvPicPr>
        <p:blipFill>
          <a:blip r:embed="rId3"/>
          <a:srcRect/>
          <a:stretch>
            <a:fillRect/>
          </a:stretch>
        </p:blipFill>
        <p:spPr bwMode="invGray">
          <a:xfrm>
            <a:off x="4013200" y="6170613"/>
            <a:ext cx="765175" cy="5492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39700"/>
            <a:ext cx="9144000" cy="979488"/>
          </a:xfrm>
        </p:spPr>
        <p:txBody>
          <a:bodyPr/>
          <a:lstStyle/>
          <a:p>
            <a:pPr defTabSz="912777" eaLnBrk="1" hangingPunct="1">
              <a:defRPr/>
            </a:pPr>
            <a:r>
              <a:rPr sz="3200"/>
              <a:t>Intel® </a:t>
            </a:r>
            <a:r>
              <a:rPr sz="3200" err="1"/>
              <a:t>Viiv</a:t>
            </a:r>
            <a:r>
              <a:rPr sz="3200"/>
              <a:t>™ Technology + Microsoft® Rally™ = Great Consumer Experience</a:t>
            </a:r>
          </a:p>
        </p:txBody>
      </p:sp>
      <p:sp>
        <p:nvSpPr>
          <p:cNvPr id="130051" name="Rectangle 3"/>
          <p:cNvSpPr>
            <a:spLocks noGrp="1" noChangeArrowheads="1"/>
          </p:cNvSpPr>
          <p:nvPr>
            <p:ph type="body" idx="1"/>
          </p:nvPr>
        </p:nvSpPr>
        <p:spPr>
          <a:xfrm>
            <a:off x="381000" y="1417638"/>
            <a:ext cx="8443913" cy="4579937"/>
          </a:xfrm>
        </p:spPr>
        <p:txBody>
          <a:bodyPr/>
          <a:lstStyle/>
          <a:p>
            <a:pPr marL="382573" indent="-382573" defTabSz="912777" eaLnBrk="1" hangingPunct="1">
              <a:defRPr/>
            </a:pPr>
            <a:r>
              <a:rPr lang="en-US" sz="2800" dirty="0"/>
              <a:t>Intel </a:t>
            </a:r>
            <a:r>
              <a:rPr lang="en-US" sz="2800" dirty="0" err="1"/>
              <a:t>Viiv</a:t>
            </a:r>
            <a:r>
              <a:rPr lang="en-US" sz="2800" dirty="0"/>
              <a:t> technology utilizes key Rally technologies, </a:t>
            </a:r>
            <a:r>
              <a:rPr lang="en-US" sz="2800" u="sng" dirty="0"/>
              <a:t>and</a:t>
            </a:r>
            <a:r>
              <a:rPr lang="en-US" sz="2800" dirty="0"/>
              <a:t> adds additional capabilities that further enhance networked media</a:t>
            </a:r>
          </a:p>
          <a:p>
            <a:pPr marL="704822" lvl="1" indent="-317487" defTabSz="912777" eaLnBrk="1" hangingPunct="1">
              <a:defRPr/>
            </a:pPr>
            <a:r>
              <a:rPr lang="en-US" sz="2400" dirty="0"/>
              <a:t>Intel® Smart Streaming technology adds support for a number of different, complimentary feedback mechanisms for streaming feedback</a:t>
            </a:r>
          </a:p>
          <a:p>
            <a:pPr marL="704822" lvl="1" indent="-317487" defTabSz="912777" eaLnBrk="1" hangingPunct="1">
              <a:defRPr/>
            </a:pPr>
            <a:r>
              <a:rPr lang="en-US" sz="2400" dirty="0"/>
              <a:t>Intel® Media Optimized Wireless technology improves video stream usages and scenarios via direct link setup and best channel selection</a:t>
            </a:r>
          </a:p>
          <a:p>
            <a:pPr marL="704822" lvl="1" indent="-317487" defTabSz="912777" eaLnBrk="1" hangingPunct="1">
              <a:defRPr/>
            </a:pPr>
            <a:r>
              <a:rPr lang="en-US" sz="2400" dirty="0"/>
              <a:t>Intel® Media Server supports </a:t>
            </a:r>
            <a:r>
              <a:rPr lang="en-US" sz="2400" dirty="0" err="1"/>
              <a:t>transcoding</a:t>
            </a:r>
            <a:r>
              <a:rPr lang="en-US" sz="2400" dirty="0"/>
              <a:t> and </a:t>
            </a:r>
            <a:r>
              <a:rPr lang="en-US" sz="2400" dirty="0" err="1"/>
              <a:t>transrating</a:t>
            </a:r>
            <a:r>
              <a:rPr lang="en-US" sz="2400" dirty="0"/>
              <a:t> to help deliver media over available network bandwidth</a:t>
            </a:r>
          </a:p>
        </p:txBody>
      </p:sp>
      <p:pic>
        <p:nvPicPr>
          <p:cNvPr id="142340" name="Picture 5" descr="intellogo"/>
          <p:cNvPicPr>
            <a:picLocks noChangeAspect="1" noChangeArrowheads="1"/>
          </p:cNvPicPr>
          <p:nvPr/>
        </p:nvPicPr>
        <p:blipFill>
          <a:blip r:embed="rId3"/>
          <a:srcRect/>
          <a:stretch>
            <a:fillRect/>
          </a:stretch>
        </p:blipFill>
        <p:spPr bwMode="invGray">
          <a:xfrm>
            <a:off x="4013200" y="6170613"/>
            <a:ext cx="765175" cy="5492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505" name="Rectangle 25"/>
          <p:cNvSpPr>
            <a:spLocks noGrp="1" noChangeArrowheads="1"/>
          </p:cNvSpPr>
          <p:nvPr>
            <p:ph type="title"/>
          </p:nvPr>
        </p:nvSpPr>
        <p:spPr>
          <a:xfrm>
            <a:off x="381000" y="228600"/>
            <a:ext cx="8393113" cy="695325"/>
          </a:xfrm>
        </p:spPr>
        <p:txBody>
          <a:bodyPr/>
          <a:lstStyle/>
          <a:p>
            <a:r>
              <a:rPr lang="en-US" sz="4400"/>
              <a:t>Summary Requirements</a:t>
            </a:r>
          </a:p>
        </p:txBody>
      </p:sp>
      <p:graphicFrame>
        <p:nvGraphicFramePr>
          <p:cNvPr id="404511" name="Group 31"/>
          <p:cNvGraphicFramePr>
            <a:graphicFrameLocks noGrp="1"/>
          </p:cNvGraphicFramePr>
          <p:nvPr>
            <p:ph idx="4294967295"/>
          </p:nvPr>
        </p:nvGraphicFramePr>
        <p:xfrm>
          <a:off x="0" y="1905000"/>
          <a:ext cx="8372475" cy="4663440"/>
        </p:xfrm>
        <a:graphic>
          <a:graphicData uri="http://schemas.openxmlformats.org/drawingml/2006/table">
            <a:tbl>
              <a:tblPr/>
              <a:tblGrid>
                <a:gridCol w="2211387"/>
                <a:gridCol w="3721100"/>
                <a:gridCol w="2439988"/>
              </a:tblGrid>
              <a:tr h="241300">
                <a:tc>
                  <a:txBody>
                    <a:bodyPr/>
                    <a:lstStyle/>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18288" marB="18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800" b="0" i="0" u="none" strike="noStrike" cap="none" normalizeH="0" baseline="0" smtClean="0">
                          <a:ln>
                            <a:noFill/>
                          </a:ln>
                          <a:solidFill>
                            <a:schemeClr val="tx2"/>
                          </a:solidFill>
                          <a:effectLst>
                            <a:outerShdw blurRad="38100" dist="38100" dir="2700000" algn="tl">
                              <a:srgbClr val="000000"/>
                            </a:outerShdw>
                          </a:effectLst>
                          <a:latin typeface="Arial" charset="0"/>
                        </a:rPr>
                        <a:t>Standard</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 Tier</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800" b="0" i="0" u="none" strike="noStrike" cap="none" normalizeH="0" baseline="0" smtClean="0">
                          <a:ln>
                            <a:noFill/>
                          </a:ln>
                          <a:solidFill>
                            <a:schemeClr val="tx2"/>
                          </a:solidFill>
                          <a:effectLst>
                            <a:outerShdw blurRad="38100" dist="38100" dir="2700000" algn="tl">
                              <a:srgbClr val="000000"/>
                            </a:outerShdw>
                          </a:effectLst>
                          <a:latin typeface="Arial" charset="0"/>
                        </a:rPr>
                        <a:t>Premium </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Tier</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1936750">
                <a:tc>
                  <a:txBody>
                    <a:bodyPr/>
                    <a:lstStyle/>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accent2"/>
                          </a:solidFill>
                          <a:effectLst>
                            <a:outerShdw blurRad="38100" dist="38100" dir="2700000" algn="tl">
                              <a:srgbClr val="000000"/>
                            </a:outerShdw>
                          </a:effectLst>
                          <a:latin typeface="Arial" charset="0"/>
                        </a:rPr>
                        <a:t>Wired</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Router / RG</a:t>
                      </a:r>
                    </a:p>
                  </a:txBody>
                  <a:tcPr marT="18288" marB="18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2"/>
                          </a:solidFill>
                          <a:effectLst>
                            <a:outerShdw blurRad="38100" dist="38100" dir="2700000" algn="tl">
                              <a:srgbClr val="000000"/>
                            </a:outerShdw>
                          </a:effectLst>
                          <a:latin typeface="Arial" charset="0"/>
                        </a:rPr>
                        <a:t>Connectivity</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UPnP IGD on by default, with byte counters</a:t>
                      </a: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2"/>
                          </a:solidFill>
                          <a:effectLst>
                            <a:outerShdw blurRad="38100" dist="38100" dir="2700000" algn="tl">
                              <a:srgbClr val="000000"/>
                            </a:outerShdw>
                          </a:effectLst>
                          <a:latin typeface="Arial" charset="0"/>
                        </a:rPr>
                        <a:t>QoS</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Packets tagged with 802.1Q can’t be dropped</a:t>
                      </a: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2"/>
                          </a:solidFill>
                          <a:effectLst>
                            <a:outerShdw blurRad="38100" dist="38100" dir="2700000" algn="tl">
                              <a:srgbClr val="000000"/>
                            </a:outerShdw>
                          </a:effectLst>
                          <a:latin typeface="Arial" charset="0"/>
                        </a:rPr>
                        <a:t>Diagnostics</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Layer 2 discovery</a:t>
                      </a:r>
                      <a:b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b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and topology via LLTD</a:t>
                      </a: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2"/>
                          </a:solidFill>
                          <a:effectLst>
                            <a:outerShdw blurRad="38100" dist="38100" dir="2700000" algn="tl">
                              <a:srgbClr val="000000"/>
                            </a:outerShdw>
                          </a:effectLst>
                          <a:latin typeface="Arial" charset="0"/>
                        </a:rPr>
                        <a:t>NAT Type</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Cone or Restricted (not symmetric) NAT</a:t>
                      </a: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2"/>
                          </a:solidFill>
                          <a:effectLst>
                            <a:outerShdw blurRad="38100" dist="38100" dir="2700000" algn="tl">
                              <a:srgbClr val="000000"/>
                            </a:outerShdw>
                          </a:effectLst>
                          <a:latin typeface="Arial" charset="0"/>
                        </a:rPr>
                        <a:t>Router basics</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MTU size, DHCP lease, etc. (Xbox compatible)</a:t>
                      </a: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2"/>
                          </a:solidFill>
                          <a:effectLst>
                            <a:outerShdw blurRad="38100" dist="38100" dir="2700000" algn="tl">
                              <a:srgbClr val="000000"/>
                            </a:outerShdw>
                          </a:effectLst>
                          <a:latin typeface="Arial" charset="0"/>
                        </a:rPr>
                        <a:t>IPv6</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Teredo support via</a:t>
                      </a:r>
                      <a:b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b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NAT type</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hlink"/>
                          </a:solidFill>
                          <a:effectLst>
                            <a:outerShdw blurRad="38100" dist="38100" dir="2700000" algn="tl">
                              <a:srgbClr val="000000"/>
                            </a:outerShdw>
                          </a:effectLst>
                          <a:latin typeface="Arial" charset="0"/>
                        </a:rPr>
                        <a:t>Standard</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requirements, plus</a:t>
                      </a: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2"/>
                          </a:solidFill>
                          <a:effectLst>
                            <a:outerShdw blurRad="38100" dist="38100" dir="2700000" algn="tl">
                              <a:srgbClr val="000000"/>
                            </a:outerShdw>
                          </a:effectLst>
                          <a:latin typeface="Arial" charset="0"/>
                        </a:rPr>
                        <a:t>IPv6</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Transition technologies, Native IPv6 on WAN</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1379538">
                <a:tc>
                  <a:txBody>
                    <a:bodyPr/>
                    <a:lstStyle/>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accent2"/>
                          </a:solidFill>
                          <a:effectLst>
                            <a:outerShdw blurRad="38100" dist="38100" dir="2700000" algn="tl">
                              <a:srgbClr val="000000"/>
                            </a:outerShdw>
                          </a:effectLst>
                          <a:latin typeface="Arial" charset="0"/>
                        </a:rPr>
                        <a:t>Wireless</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Router / RG</a:t>
                      </a:r>
                    </a:p>
                  </a:txBody>
                  <a:tcPr marT="18288" marB="18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Above </a:t>
                      </a:r>
                      <a:r>
                        <a:rPr kumimoji="0" lang="en-US" sz="1400" b="0" i="0" u="none" strike="noStrike" cap="none" normalizeH="0" baseline="0" smtClean="0">
                          <a:ln>
                            <a:noFill/>
                          </a:ln>
                          <a:solidFill>
                            <a:schemeClr val="hlink"/>
                          </a:solidFill>
                          <a:effectLst>
                            <a:outerShdw blurRad="38100" dist="38100" dir="2700000" algn="tl">
                              <a:srgbClr val="000000"/>
                            </a:outerShdw>
                          </a:effectLst>
                          <a:latin typeface="Arial" charset="0"/>
                        </a:rPr>
                        <a:t>wired</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requirements plus</a:t>
                      </a: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2"/>
                          </a:solidFill>
                          <a:effectLst>
                            <a:outerShdw blurRad="38100" dist="38100" dir="2700000" algn="tl">
                              <a:srgbClr val="000000"/>
                            </a:outerShdw>
                          </a:effectLst>
                          <a:latin typeface="Arial" charset="0"/>
                        </a:rPr>
                        <a:t>Connectivity</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Wi-Fi Simple Config (WSC) / WCN-Config v2 support</a:t>
                      </a: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2"/>
                          </a:solidFill>
                          <a:effectLst>
                            <a:outerShdw blurRad="38100" dist="38100" dir="2700000" algn="tl">
                              <a:srgbClr val="000000"/>
                            </a:outerShdw>
                          </a:effectLst>
                          <a:latin typeface="Arial" charset="0"/>
                        </a:rPr>
                        <a:t>QoS</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WMM certified</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hlink"/>
                          </a:solidFill>
                          <a:effectLst>
                            <a:outerShdw blurRad="38100" dist="38100" dir="2700000" algn="tl">
                              <a:srgbClr val="000000"/>
                            </a:outerShdw>
                          </a:effectLst>
                          <a:latin typeface="Arial" charset="0"/>
                        </a:rPr>
                        <a:t>All other</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requirements plus</a:t>
                      </a: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2"/>
                          </a:solidFill>
                          <a:effectLst>
                            <a:outerShdw blurRad="38100" dist="38100" dir="2700000" algn="tl">
                              <a:srgbClr val="000000"/>
                            </a:outerShdw>
                          </a:effectLst>
                          <a:latin typeface="Arial" charset="0"/>
                        </a:rPr>
                        <a:t>Video-Capable = WiFi Perf</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Sustain max throughput at range; max throughput for 8 hours; throughput at range for 1 hour; dual-band / MIMO</a:t>
                      </a:r>
                    </a:p>
                    <a:p>
                      <a:pPr marL="0" marR="0" lvl="0" indent="0" algn="l" defTabSz="914400" rtl="0" eaLnBrk="1" fontAlgn="base" latinLnBrk="0" hangingPunct="1">
                        <a:lnSpc>
                          <a:spcPct val="85000"/>
                        </a:lnSpc>
                        <a:spcBef>
                          <a:spcPct val="30000"/>
                        </a:spcBef>
                        <a:spcAft>
                          <a:spcPct val="0"/>
                        </a:spcAft>
                        <a:buClr>
                          <a:schemeClr val="tx2"/>
                        </a:buClr>
                        <a:buSzPct val="95000"/>
                        <a:buFont typeface="Wingdings" pitchFamily="2" charset="2"/>
                        <a:buNone/>
                        <a:tabLst/>
                      </a:pPr>
                      <a:r>
                        <a:rPr kumimoji="0" lang="en-US" sz="1400" b="0" i="0" u="none" strike="noStrike" cap="none" normalizeH="0" baseline="0" smtClean="0">
                          <a:ln>
                            <a:noFill/>
                          </a:ln>
                          <a:solidFill>
                            <a:schemeClr val="accent2"/>
                          </a:solidFill>
                          <a:effectLst>
                            <a:outerShdw blurRad="38100" dist="38100" dir="2700000" algn="tl">
                              <a:srgbClr val="000000"/>
                            </a:outerShdw>
                          </a:effectLst>
                          <a:latin typeface="Arial" charset="0"/>
                        </a:rPr>
                        <a:t>QoS</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rPr>
                        <a:t> Time-probe diagnostics (LLTD QoS extensions)</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bl>
          </a:graphicData>
        </a:graphic>
      </p:graphicFrame>
      <p:pic>
        <p:nvPicPr>
          <p:cNvPr id="404501" name="Picture 21" descr="Netgear wireless router">
            <a:hlinkClick r:id="rId4"/>
          </p:cNvPr>
          <p:cNvPicPr>
            <a:picLocks noChangeAspect="1" noChangeArrowheads="1"/>
          </p:cNvPicPr>
          <p:nvPr/>
        </p:nvPicPr>
        <p:blipFill>
          <a:blip r:embed="rId5"/>
          <a:srcRect/>
          <a:stretch>
            <a:fillRect/>
          </a:stretch>
        </p:blipFill>
        <p:spPr bwMode="auto">
          <a:xfrm>
            <a:off x="554038" y="2827338"/>
            <a:ext cx="1870075" cy="1203325"/>
          </a:xfrm>
          <a:prstGeom prst="rect">
            <a:avLst/>
          </a:prstGeom>
          <a:noFill/>
        </p:spPr>
      </p:pic>
      <p:pic>
        <p:nvPicPr>
          <p:cNvPr id="404502" name="Picture 22" descr="Broadband Networking Wireless Base Station"/>
          <p:cNvPicPr>
            <a:picLocks noChangeAspect="1" noChangeArrowheads="1"/>
          </p:cNvPicPr>
          <p:nvPr/>
        </p:nvPicPr>
        <p:blipFill>
          <a:blip r:embed="rId6"/>
          <a:srcRect/>
          <a:stretch>
            <a:fillRect/>
          </a:stretch>
        </p:blipFill>
        <p:spPr bwMode="auto">
          <a:xfrm>
            <a:off x="1258888" y="5041900"/>
            <a:ext cx="700087" cy="1262063"/>
          </a:xfrm>
          <a:prstGeom prst="rect">
            <a:avLst/>
          </a:prstGeom>
          <a:noFill/>
        </p:spPr>
      </p:pic>
      <p:pic>
        <p:nvPicPr>
          <p:cNvPr id="404503" name="Picture 15"/>
          <p:cNvPicPr>
            <a:picLocks noChangeAspect="1" noChangeArrowheads="1"/>
          </p:cNvPicPr>
          <p:nvPr/>
        </p:nvPicPr>
        <p:blipFill>
          <a:blip r:embed="rId7"/>
          <a:srcRect/>
          <a:stretch>
            <a:fillRect/>
          </a:stretch>
        </p:blipFill>
        <p:spPr bwMode="auto">
          <a:xfrm>
            <a:off x="3724275" y="1039813"/>
            <a:ext cx="1693863" cy="754062"/>
          </a:xfrm>
          <a:prstGeom prst="rect">
            <a:avLst/>
          </a:prstGeom>
          <a:noFill/>
          <a:ln w="9525">
            <a:noFill/>
            <a:miter lim="800000"/>
            <a:headEnd/>
            <a:tailEnd/>
          </a:ln>
        </p:spPr>
      </p:pic>
      <p:pic>
        <p:nvPicPr>
          <p:cNvPr id="404504" name="Picture 14"/>
          <p:cNvPicPr>
            <a:picLocks noChangeAspect="1" noChangeArrowheads="1"/>
          </p:cNvPicPr>
          <p:nvPr/>
        </p:nvPicPr>
        <p:blipFill>
          <a:blip r:embed="rId8"/>
          <a:srcRect/>
          <a:stretch>
            <a:fillRect/>
          </a:stretch>
        </p:blipFill>
        <p:spPr bwMode="auto">
          <a:xfrm>
            <a:off x="7148513" y="546100"/>
            <a:ext cx="904875" cy="1311275"/>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04503"/>
                                        </p:tgtEl>
                                        <p:attrNameLst>
                                          <p:attrName>style.visibility</p:attrName>
                                        </p:attrNameLst>
                                      </p:cBhvr>
                                      <p:to>
                                        <p:strVal val="visible"/>
                                      </p:to>
                                    </p:set>
                                    <p:animEffect transition="in" filter="dissolve">
                                      <p:cBhvr>
                                        <p:cTn id="7" dur="500"/>
                                        <p:tgtEl>
                                          <p:spTgt spid="404503"/>
                                        </p:tgtEl>
                                      </p:cBhvr>
                                    </p:animEffect>
                                  </p:childTnLst>
                                </p:cTn>
                              </p:par>
                              <p:par>
                                <p:cTn id="8" presetID="9" presetClass="entr" presetSubtype="0" fill="hold" nodeType="withEffect">
                                  <p:stCondLst>
                                    <p:cond delay="0"/>
                                  </p:stCondLst>
                                  <p:childTnLst>
                                    <p:set>
                                      <p:cBhvr>
                                        <p:cTn id="9" dur="1" fill="hold">
                                          <p:stCondLst>
                                            <p:cond delay="0"/>
                                          </p:stCondLst>
                                        </p:cTn>
                                        <p:tgtEl>
                                          <p:spTgt spid="404504"/>
                                        </p:tgtEl>
                                        <p:attrNameLst>
                                          <p:attrName>style.visibility</p:attrName>
                                        </p:attrNameLst>
                                      </p:cBhvr>
                                      <p:to>
                                        <p:strVal val="visible"/>
                                      </p:to>
                                    </p:set>
                                    <p:animEffect transition="in" filter="dissolve">
                                      <p:cBhvr>
                                        <p:cTn id="10" dur="500"/>
                                        <p:tgtEl>
                                          <p:spTgt spid="404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6" name="TextBox 5"/>
          <p:cNvSpPr txBox="1"/>
          <p:nvPr/>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type="body" idx="1"/>
          </p:nvPr>
        </p:nvSpPr>
        <p:spPr>
          <a:xfrm>
            <a:off x="382588" y="1331336"/>
            <a:ext cx="8380412" cy="5498428"/>
          </a:xfrm>
        </p:spPr>
        <p:txBody>
          <a:bodyPr/>
          <a:lstStyle/>
          <a:p>
            <a:r>
              <a:rPr lang="en-US" sz="2000" dirty="0" smtClean="0"/>
              <a:t>Testing:  </a:t>
            </a:r>
            <a:r>
              <a:rPr lang="en-US" sz="2000" dirty="0" smtClean="0">
                <a:hlinkClick r:id="rId3"/>
              </a:rPr>
              <a:t>NIDTEST@microsoft.com</a:t>
            </a:r>
            <a:endParaRPr lang="en-US" sz="2000" dirty="0" smtClean="0"/>
          </a:p>
          <a:p>
            <a:r>
              <a:rPr lang="en-US" sz="2000" dirty="0" smtClean="0"/>
              <a:t>Next Rally Summit/</a:t>
            </a:r>
            <a:r>
              <a:rPr lang="en-US" sz="2000" dirty="0" err="1" smtClean="0"/>
              <a:t>PlugFest</a:t>
            </a:r>
            <a:r>
              <a:rPr lang="en-US" sz="2000" dirty="0" smtClean="0"/>
              <a:t>: July 30th – Aug 1</a:t>
            </a:r>
            <a:r>
              <a:rPr lang="en-US" sz="2000" baseline="30000" dirty="0" smtClean="0"/>
              <a:t>st</a:t>
            </a:r>
            <a:r>
              <a:rPr lang="en-US" sz="2000" dirty="0" smtClean="0"/>
              <a:t>, Redmond</a:t>
            </a:r>
          </a:p>
          <a:p>
            <a:pPr lvl="1"/>
            <a:r>
              <a:rPr lang="en-US" sz="2000" dirty="0" smtClean="0"/>
              <a:t>Add to alias:  </a:t>
            </a:r>
            <a:r>
              <a:rPr lang="en-US" sz="2000" dirty="0" smtClean="0">
                <a:hlinkClick r:id="rId4"/>
              </a:rPr>
              <a:t>Rally@microsoft.com</a:t>
            </a:r>
            <a:r>
              <a:rPr lang="en-US" sz="2000" dirty="0" smtClean="0"/>
              <a:t>; subject=mail </a:t>
            </a:r>
            <a:r>
              <a:rPr lang="en-US" sz="2000" dirty="0" err="1" smtClean="0"/>
              <a:t>distro</a:t>
            </a:r>
            <a:r>
              <a:rPr lang="en-US" sz="2000" dirty="0" smtClean="0"/>
              <a:t> add request</a:t>
            </a:r>
          </a:p>
          <a:p>
            <a:r>
              <a:rPr lang="en-US" sz="2000" dirty="0" smtClean="0"/>
              <a:t>Web Resources</a:t>
            </a:r>
          </a:p>
          <a:p>
            <a:pPr lvl="1"/>
            <a:r>
              <a:rPr lang="en-US" sz="1800" dirty="0" smtClean="0"/>
              <a:t>All Rally content:   </a:t>
            </a:r>
            <a:r>
              <a:rPr lang="en-US" sz="1800" dirty="0" smtClean="0">
                <a:hlinkClick r:id="rId5"/>
              </a:rPr>
              <a:t>www.microsoft.com/rally</a:t>
            </a:r>
            <a:r>
              <a:rPr lang="en-US" sz="1800" dirty="0" smtClean="0"/>
              <a:t> </a:t>
            </a:r>
          </a:p>
          <a:p>
            <a:pPr lvl="1"/>
            <a:r>
              <a:rPr lang="en-US" sz="1800" dirty="0" smtClean="0"/>
              <a:t>DPWS </a:t>
            </a:r>
            <a:r>
              <a:rPr lang="en-US" sz="1800" dirty="0" smtClean="0">
                <a:hlinkClick r:id="rId6"/>
              </a:rPr>
              <a:t>http://specs.xmlsoap.org/ws/2006/02/devprof</a:t>
            </a:r>
            <a:endParaRPr lang="en-US" sz="1800" dirty="0" smtClean="0"/>
          </a:p>
          <a:p>
            <a:pPr lvl="1"/>
            <a:r>
              <a:rPr lang="en-US" sz="1800" dirty="0" smtClean="0"/>
              <a:t>Web Services on devices: </a:t>
            </a:r>
            <a:r>
              <a:rPr lang="en-US" sz="1800" dirty="0" smtClean="0">
                <a:hlinkClick r:id="rId7"/>
              </a:rPr>
              <a:t>http://www.microsoft.com/whdc/rally/rallywsd.mspx</a:t>
            </a:r>
            <a:endParaRPr lang="en-US" sz="1800" dirty="0" smtClean="0"/>
          </a:p>
          <a:p>
            <a:r>
              <a:rPr lang="en-US" sz="2000" dirty="0" smtClean="0"/>
              <a:t>Related Sessions</a:t>
            </a:r>
          </a:p>
          <a:p>
            <a:pPr lvl="1"/>
            <a:r>
              <a:rPr lang="en-US" sz="1800" dirty="0" smtClean="0"/>
              <a:t>CON-T415 Windows Rally Overview and Implementations</a:t>
            </a:r>
          </a:p>
          <a:p>
            <a:pPr lvl="1"/>
            <a:r>
              <a:rPr lang="en-US" sz="1800" dirty="0" smtClean="0"/>
              <a:t>CON-T475 Web Services on Devices:  Rally Implementation</a:t>
            </a:r>
          </a:p>
          <a:p>
            <a:pPr lvl="1"/>
            <a:r>
              <a:rPr lang="en-US" sz="1800" dirty="0" smtClean="0"/>
              <a:t>CON-T417 Web Services on Devices:  Rally Overview</a:t>
            </a:r>
          </a:p>
          <a:p>
            <a:pPr lvl="1"/>
            <a:r>
              <a:rPr lang="en-US" sz="1800" dirty="0" smtClean="0"/>
              <a:t>CON-H488 Web Services on Devices:  Rally Workshop</a:t>
            </a:r>
          </a:p>
          <a:p>
            <a:pPr lvl="1"/>
            <a:r>
              <a:rPr lang="en-US" sz="1800" dirty="0" smtClean="0"/>
              <a:t>Chalk Talk:  CON-C487 Windows Rally – Best Practices</a:t>
            </a:r>
            <a:endParaRPr lang="en-US" sz="18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91095"/>
          </a:xfrm>
        </p:spPr>
        <p:txBody>
          <a:bodyPr/>
          <a:lstStyle/>
          <a:p>
            <a:pPr defTabSz="912777" eaLnBrk="1" hangingPunct="1">
              <a:defRPr/>
            </a:pPr>
            <a:r>
              <a:rPr smtClean="0"/>
              <a:t>Agenda</a:t>
            </a:r>
            <a:r>
              <a:rPr/>
              <a:t/>
            </a:r>
            <a:br>
              <a:rPr/>
            </a:br>
            <a:endParaRPr sz="3600">
              <a:solidFill>
                <a:schemeClr val="accent1"/>
              </a:solidFill>
            </a:endParaRPr>
          </a:p>
        </p:txBody>
      </p:sp>
      <p:sp>
        <p:nvSpPr>
          <p:cNvPr id="9229" name="Rectangle 13"/>
          <p:cNvSpPr>
            <a:spLocks noGrp="1" noChangeArrowheads="1"/>
          </p:cNvSpPr>
          <p:nvPr>
            <p:ph idx="1"/>
          </p:nvPr>
        </p:nvSpPr>
        <p:spPr>
          <a:xfrm>
            <a:off x="381000" y="1905000"/>
            <a:ext cx="8388350" cy="4122667"/>
          </a:xfrm>
        </p:spPr>
        <p:txBody>
          <a:bodyPr/>
          <a:lstStyle/>
          <a:p>
            <a:pPr marL="382573" indent="-382573" defTabSz="912777" eaLnBrk="1" hangingPunct="1">
              <a:spcBef>
                <a:spcPts val="1167"/>
              </a:spcBef>
              <a:defRPr/>
            </a:pPr>
            <a:r>
              <a:rPr lang="en-US" dirty="0" smtClean="0"/>
              <a:t>Industry Trends</a:t>
            </a:r>
          </a:p>
          <a:p>
            <a:pPr marL="382573" indent="-382573" defTabSz="912777" eaLnBrk="1" hangingPunct="1">
              <a:spcBef>
                <a:spcPts val="1167"/>
              </a:spcBef>
              <a:defRPr/>
            </a:pPr>
            <a:r>
              <a:rPr lang="en-US" dirty="0" smtClean="0"/>
              <a:t>Windows Rally Summary</a:t>
            </a:r>
          </a:p>
          <a:p>
            <a:pPr marL="382573" indent="-382573" defTabSz="912777" eaLnBrk="1" hangingPunct="1">
              <a:spcBef>
                <a:spcPts val="1167"/>
              </a:spcBef>
              <a:defRPr/>
            </a:pPr>
            <a:r>
              <a:rPr lang="en-US" dirty="0" smtClean="0"/>
              <a:t>Component Technologies</a:t>
            </a:r>
          </a:p>
          <a:p>
            <a:pPr>
              <a:defRPr/>
            </a:pPr>
            <a:r>
              <a:rPr lang="en-US" dirty="0" smtClean="0"/>
              <a:t>Intel </a:t>
            </a:r>
            <a:r>
              <a:rPr lang="en-US" dirty="0" err="1" smtClean="0"/>
              <a:t>ViiV</a:t>
            </a:r>
            <a:r>
              <a:rPr lang="en-US" dirty="0" smtClean="0"/>
              <a:t> technology and Windows Rally </a:t>
            </a:r>
          </a:p>
          <a:p>
            <a:pPr marL="382573" indent="-382573" defTabSz="912777" eaLnBrk="1" hangingPunct="1">
              <a:spcBef>
                <a:spcPts val="1167"/>
              </a:spcBef>
              <a:defRPr/>
            </a:pPr>
            <a:r>
              <a:rPr lang="en-US" dirty="0" smtClean="0"/>
              <a:t>Demonstration</a:t>
            </a:r>
          </a:p>
          <a:p>
            <a:pPr marL="382573" indent="-382573" defTabSz="912777" eaLnBrk="1" hangingPunct="1">
              <a:spcBef>
                <a:spcPts val="1167"/>
              </a:spcBef>
              <a:defRPr/>
            </a:pPr>
            <a:r>
              <a:rPr lang="en-US" dirty="0" smtClean="0"/>
              <a:t>Logo Requirements Deep Dive</a:t>
            </a:r>
          </a:p>
          <a:p>
            <a:pPr marL="382573" indent="-382573" defTabSz="912777" eaLnBrk="1" hangingPunct="1">
              <a:spcBef>
                <a:spcPts val="1167"/>
              </a:spcBef>
              <a:defRPr/>
            </a:pP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6" name="TextBox 5"/>
          <p:cNvSpPr txBox="1"/>
          <p:nvPr/>
        </p:nvSpPr>
        <p:spPr>
          <a:xfrm>
            <a:off x="1370542" y="644759"/>
            <a:ext cx="6203157" cy="1107996"/>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7200" b="1" spc="-642" dirty="0" smtClean="0">
                <a:ln w="11430"/>
                <a:solidFill>
                  <a:schemeClr val="tx2"/>
                </a:solidFill>
                <a:effectLst>
                  <a:outerShdw blurRad="50800" dist="39000" dir="5460000" algn="tl">
                    <a:srgbClr val="000000">
                      <a:alpha val="38000"/>
                    </a:srgbClr>
                  </a:outerShdw>
                </a:effectLst>
                <a:latin typeface="Segoe" pitchFamily="34" charset="0"/>
              </a:rPr>
              <a:t>Appendix</a:t>
            </a:r>
            <a:endParaRPr lang="en-US" sz="10000" b="1" spc="-642" dirty="0">
              <a:ln w="11430"/>
              <a:solidFill>
                <a:schemeClr val="tx2"/>
              </a:solidFill>
              <a:effectLst>
                <a:outerShdw blurRad="50800" dist="39000" dir="5460000" algn="tl">
                  <a:srgbClr val="000000">
                    <a:alpha val="38000"/>
                  </a:srgbClr>
                </a:outerShdw>
              </a:effectLst>
              <a:latin typeface="Segoe" pitchFamily="34" charset="0"/>
            </a:endParaRPr>
          </a:p>
        </p:txBody>
      </p:sp>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381000" y="228600"/>
            <a:ext cx="8393113" cy="1244600"/>
          </a:xfrm>
        </p:spPr>
        <p:txBody>
          <a:bodyPr/>
          <a:lstStyle/>
          <a:p>
            <a:r>
              <a:rPr lang="en-US"/>
              <a:t>Device Testing</a:t>
            </a:r>
            <a:br>
              <a:rPr lang="en-US"/>
            </a:br>
            <a:r>
              <a:rPr lang="en-US" sz="3600">
                <a:solidFill>
                  <a:schemeClr val="accent1"/>
                </a:solidFill>
              </a:rPr>
              <a:t>WTT / DTM</a:t>
            </a:r>
          </a:p>
        </p:txBody>
      </p:sp>
      <p:pic>
        <p:nvPicPr>
          <p:cNvPr id="385028" name="Picture 4" descr="DTM1"/>
          <p:cNvPicPr>
            <a:picLocks noChangeAspect="1" noChangeArrowheads="1"/>
          </p:cNvPicPr>
          <p:nvPr/>
        </p:nvPicPr>
        <p:blipFill>
          <a:blip r:embed="rId3"/>
          <a:srcRect/>
          <a:stretch>
            <a:fillRect/>
          </a:stretch>
        </p:blipFill>
        <p:spPr bwMode="auto">
          <a:xfrm>
            <a:off x="1657350" y="1874838"/>
            <a:ext cx="5827713" cy="4983162"/>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9" name="Picture 3" descr="DTM1"/>
          <p:cNvPicPr>
            <a:picLocks noChangeAspect="1" noChangeArrowheads="1"/>
          </p:cNvPicPr>
          <p:nvPr/>
        </p:nvPicPr>
        <p:blipFill>
          <a:blip r:embed="rId3"/>
          <a:srcRect/>
          <a:stretch>
            <a:fillRect/>
          </a:stretch>
        </p:blipFill>
        <p:spPr bwMode="auto">
          <a:xfrm>
            <a:off x="-14288" y="-571500"/>
            <a:ext cx="9393238" cy="8031163"/>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381000" y="228600"/>
            <a:ext cx="8393113" cy="1244600"/>
          </a:xfrm>
        </p:spPr>
        <p:txBody>
          <a:bodyPr/>
          <a:lstStyle/>
          <a:p>
            <a:r>
              <a:rPr lang="en-US"/>
              <a:t>Device Testing</a:t>
            </a:r>
            <a:br>
              <a:rPr lang="en-US"/>
            </a:br>
            <a:r>
              <a:rPr lang="en-US" sz="3600">
                <a:solidFill>
                  <a:schemeClr val="accent1"/>
                </a:solidFill>
              </a:rPr>
              <a:t>WTT / DTM</a:t>
            </a:r>
          </a:p>
        </p:txBody>
      </p:sp>
      <p:pic>
        <p:nvPicPr>
          <p:cNvPr id="386052" name="Picture 4" descr="DTM2"/>
          <p:cNvPicPr>
            <a:picLocks noChangeAspect="1" noChangeArrowheads="1"/>
          </p:cNvPicPr>
          <p:nvPr/>
        </p:nvPicPr>
        <p:blipFill>
          <a:blip r:embed="rId3"/>
          <a:srcRect/>
          <a:stretch>
            <a:fillRect/>
          </a:stretch>
        </p:blipFill>
        <p:spPr bwMode="auto">
          <a:xfrm>
            <a:off x="1377950" y="1905000"/>
            <a:ext cx="6643688" cy="5054600"/>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3" name="Picture 3" descr="DTM2"/>
          <p:cNvPicPr>
            <a:picLocks noChangeAspect="1" noChangeArrowheads="1"/>
          </p:cNvPicPr>
          <p:nvPr/>
        </p:nvPicPr>
        <p:blipFill>
          <a:blip r:embed="rId3"/>
          <a:srcRect/>
          <a:stretch>
            <a:fillRect/>
          </a:stretch>
        </p:blipFill>
        <p:spPr bwMode="auto">
          <a:xfrm>
            <a:off x="0" y="-19050"/>
            <a:ext cx="9144000" cy="6954838"/>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8" name="Rectangle 10"/>
          <p:cNvSpPr>
            <a:spLocks noGrp="1" noChangeArrowheads="1"/>
          </p:cNvSpPr>
          <p:nvPr>
            <p:ph type="title"/>
          </p:nvPr>
        </p:nvSpPr>
        <p:spPr/>
        <p:txBody>
          <a:bodyPr/>
          <a:lstStyle/>
          <a:p>
            <a:r>
              <a:rPr lang="en-US"/>
              <a:t>Requirements Detail</a:t>
            </a:r>
          </a:p>
        </p:txBody>
      </p:sp>
      <p:sp>
        <p:nvSpPr>
          <p:cNvPr id="299019" name="Rectangle 11"/>
          <p:cNvSpPr>
            <a:spLocks noGrp="1" noChangeArrowheads="1"/>
          </p:cNvSpPr>
          <p:nvPr>
            <p:ph idx="1"/>
          </p:nvPr>
        </p:nvSpPr>
        <p:spPr>
          <a:xfrm>
            <a:off x="381000" y="1420813"/>
            <a:ext cx="8388350" cy="3889375"/>
          </a:xfrm>
        </p:spPr>
        <p:txBody>
          <a:bodyPr/>
          <a:lstStyle/>
          <a:p>
            <a:pPr marL="569913" indent="-569913">
              <a:buClr>
                <a:schemeClr val="accent1"/>
              </a:buClr>
              <a:buFont typeface="Wingdings" pitchFamily="2" charset="2"/>
              <a:buAutoNum type="arabicParenR"/>
            </a:pPr>
            <a:r>
              <a:rPr lang="en-US"/>
              <a:t>Simple Wireless Setup</a:t>
            </a:r>
          </a:p>
          <a:p>
            <a:pPr marL="569913" indent="-569913">
              <a:buClr>
                <a:schemeClr val="accent1"/>
              </a:buClr>
              <a:buFont typeface="Wingdings" pitchFamily="2" charset="2"/>
              <a:buAutoNum type="arabicParenR"/>
            </a:pPr>
            <a:r>
              <a:rPr lang="en-US"/>
              <a:t>Basic Routing Behavior</a:t>
            </a:r>
          </a:p>
          <a:p>
            <a:pPr marL="569913" indent="-569913">
              <a:buClr>
                <a:schemeClr val="accent1"/>
              </a:buClr>
              <a:buFont typeface="Wingdings" pitchFamily="2" charset="2"/>
              <a:buAutoNum type="arabicParenR"/>
            </a:pPr>
            <a:r>
              <a:rPr lang="en-US"/>
              <a:t>Video-Capable Requirements</a:t>
            </a:r>
          </a:p>
          <a:p>
            <a:pPr marL="569913" indent="-569913">
              <a:buClr>
                <a:schemeClr val="accent1"/>
              </a:buClr>
              <a:buFont typeface="Wingdings" pitchFamily="2" charset="2"/>
              <a:buAutoNum type="arabicParenR"/>
            </a:pPr>
            <a:r>
              <a:rPr lang="en-US"/>
              <a:t>Bootstrapping, Discovery,</a:t>
            </a:r>
            <a:br>
              <a:rPr lang="en-US"/>
            </a:br>
            <a:r>
              <a:rPr lang="en-US"/>
              <a:t>and Diagnostics</a:t>
            </a:r>
          </a:p>
          <a:p>
            <a:pPr marL="569913" indent="-569913">
              <a:buClr>
                <a:schemeClr val="accent1"/>
              </a:buClr>
              <a:buFont typeface="Wingdings" pitchFamily="2" charset="2"/>
              <a:buAutoNum type="arabicParenR"/>
            </a:pPr>
            <a:r>
              <a:rPr lang="en-US"/>
              <a:t>Quality Streaming Experiences</a:t>
            </a:r>
          </a:p>
          <a:p>
            <a:pPr marL="569913" indent="-569913">
              <a:buClr>
                <a:schemeClr val="accent1"/>
              </a:buClr>
              <a:buFont typeface="Wingdings" pitchFamily="2" charset="2"/>
              <a:buAutoNum type="arabicParenR"/>
            </a:pPr>
            <a:r>
              <a:rPr lang="en-US"/>
              <a:t>IPv6 Transition Technology Support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7" name="Rectangle 11"/>
          <p:cNvSpPr>
            <a:spLocks noGrp="1" noChangeArrowheads="1"/>
          </p:cNvSpPr>
          <p:nvPr>
            <p:ph type="title"/>
          </p:nvPr>
        </p:nvSpPr>
        <p:spPr>
          <a:xfrm>
            <a:off x="381000" y="228600"/>
            <a:ext cx="8393113" cy="1189038"/>
          </a:xfrm>
        </p:spPr>
        <p:txBody>
          <a:bodyPr/>
          <a:lstStyle/>
          <a:p>
            <a:r>
              <a:rPr lang="en-US"/>
              <a:t>Simple Wireless Setup</a:t>
            </a:r>
            <a:br>
              <a:rPr lang="en-US"/>
            </a:br>
            <a:r>
              <a:rPr lang="en-US" sz="3200">
                <a:solidFill>
                  <a:schemeClr val="accent1"/>
                </a:solidFill>
              </a:rPr>
              <a:t>Fast, Secure wireless and device setup</a:t>
            </a:r>
          </a:p>
        </p:txBody>
      </p:sp>
      <p:sp>
        <p:nvSpPr>
          <p:cNvPr id="301068" name="Rectangle 12"/>
          <p:cNvSpPr>
            <a:spLocks noGrp="1" noChangeArrowheads="1"/>
          </p:cNvSpPr>
          <p:nvPr>
            <p:ph idx="1"/>
          </p:nvPr>
        </p:nvSpPr>
        <p:spPr>
          <a:xfrm>
            <a:off x="385763" y="1905000"/>
            <a:ext cx="8388350" cy="4297363"/>
          </a:xfrm>
        </p:spPr>
        <p:txBody>
          <a:bodyPr/>
          <a:lstStyle/>
          <a:p>
            <a:pPr marL="403225" indent="-403225">
              <a:buClrTx/>
              <a:buSzTx/>
              <a:buFontTx/>
              <a:buNone/>
            </a:pPr>
            <a:r>
              <a:rPr lang="en-US" sz="2400" b="1">
                <a:solidFill>
                  <a:schemeClr val="tx2"/>
                </a:solidFill>
              </a:rPr>
              <a:t>Today’s Wi-Fi experience problems</a:t>
            </a:r>
          </a:p>
          <a:p>
            <a:pPr marL="403225" indent="-403225"/>
            <a:r>
              <a:rPr lang="en-US" sz="2400"/>
              <a:t>Inconsistent and incompatible setup experiences</a:t>
            </a:r>
          </a:p>
          <a:p>
            <a:pPr marL="744538" lvl="1" indent="-339725"/>
            <a:r>
              <a:rPr lang="en-US" sz="2000"/>
              <a:t>Custom web interfaces exist for different devices</a:t>
            </a:r>
          </a:p>
          <a:p>
            <a:pPr marL="744538" lvl="1" indent="-339725"/>
            <a:r>
              <a:rPr lang="en-US" sz="2000"/>
              <a:t>Custom device management applications </a:t>
            </a:r>
          </a:p>
          <a:p>
            <a:pPr marL="403225" indent="-403225"/>
            <a:r>
              <a:rPr lang="en-US" sz="2400"/>
              <a:t>Security is not enabled by default</a:t>
            </a:r>
          </a:p>
          <a:p>
            <a:pPr marL="744538" lvl="1" indent="-339725"/>
            <a:r>
              <a:rPr lang="en-US" sz="2000"/>
              <a:t>Most home networks do not have security enabled</a:t>
            </a:r>
          </a:p>
          <a:p>
            <a:pPr marL="403225" indent="-403225"/>
            <a:r>
              <a:rPr lang="en-US" sz="2400"/>
              <a:t>Wireless settings can not be transferred</a:t>
            </a:r>
            <a:br>
              <a:rPr lang="en-US" sz="2400"/>
            </a:br>
            <a:r>
              <a:rPr lang="en-US" sz="2400"/>
              <a:t>in a easy and secured fashion</a:t>
            </a:r>
          </a:p>
          <a:p>
            <a:pPr marL="744538" lvl="1" indent="-339725"/>
            <a:r>
              <a:rPr lang="en-US" sz="2000"/>
              <a:t>Too much manual configuration</a:t>
            </a:r>
          </a:p>
          <a:p>
            <a:pPr marL="403225" indent="-403225"/>
            <a:r>
              <a:rPr lang="en-US" sz="2400"/>
              <a:t>Setup difficulty </a:t>
            </a:r>
            <a:r>
              <a:rPr lang="en-US" sz="2400">
                <a:cs typeface="Arial" charset="0"/>
              </a:rPr>
              <a:t>→</a:t>
            </a:r>
            <a:r>
              <a:rPr lang="en-US" sz="2400"/>
              <a:t> poor user experience</a:t>
            </a:r>
            <a:br>
              <a:rPr lang="en-US" sz="2400"/>
            </a:br>
            <a:r>
              <a:rPr lang="en-US" sz="2400"/>
              <a:t>and product returns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947" name="Rectangle 171"/>
          <p:cNvSpPr>
            <a:spLocks noGrp="1" noChangeArrowheads="1"/>
          </p:cNvSpPr>
          <p:nvPr>
            <p:ph type="title"/>
          </p:nvPr>
        </p:nvSpPr>
        <p:spPr/>
        <p:txBody>
          <a:bodyPr/>
          <a:lstStyle/>
          <a:p>
            <a:r>
              <a:rPr lang="en-US"/>
              <a:t>Simple Wireless Setup</a:t>
            </a:r>
          </a:p>
        </p:txBody>
      </p:sp>
      <p:sp>
        <p:nvSpPr>
          <p:cNvPr id="331892" name="Rectangle 116"/>
          <p:cNvSpPr>
            <a:spLocks noChangeArrowheads="1"/>
          </p:cNvSpPr>
          <p:nvPr/>
        </p:nvSpPr>
        <p:spPr bwMode="auto">
          <a:xfrm>
            <a:off x="746125" y="4522788"/>
            <a:ext cx="7650163" cy="1804987"/>
          </a:xfrm>
          <a:prstGeom prst="rect">
            <a:avLst/>
          </a:prstGeom>
          <a:solidFill>
            <a:schemeClr val="accent2">
              <a:alpha val="46001"/>
            </a:schemeClr>
          </a:solidFill>
          <a:ln w="9525" algn="ctr">
            <a:noFill/>
            <a:miter lim="800000"/>
            <a:headEnd/>
            <a:tailEnd/>
          </a:ln>
          <a:effectLst/>
        </p:spPr>
        <p:txBody>
          <a:bodyPr lIns="80984" tIns="40492" rIns="80984" bIns="40492"/>
          <a:lstStyle/>
          <a:p>
            <a:pPr algn="l" defTabSz="809625"/>
            <a:r>
              <a:rPr lang="en-US" sz="2100">
                <a:effectLst>
                  <a:outerShdw blurRad="38100" dist="38100" dir="2700000" algn="tl">
                    <a:srgbClr val="000000"/>
                  </a:outerShdw>
                </a:effectLst>
                <a:cs typeface="Arial" charset="0"/>
              </a:rPr>
              <a:t>Windows Vista</a:t>
            </a:r>
          </a:p>
        </p:txBody>
      </p:sp>
      <p:sp>
        <p:nvSpPr>
          <p:cNvPr id="331893" name="Rectangle 117"/>
          <p:cNvSpPr>
            <a:spLocks noChangeArrowheads="1"/>
          </p:cNvSpPr>
          <p:nvPr/>
        </p:nvSpPr>
        <p:spPr bwMode="auto">
          <a:xfrm>
            <a:off x="747713" y="1417638"/>
            <a:ext cx="7648575" cy="2362200"/>
          </a:xfrm>
          <a:prstGeom prst="rect">
            <a:avLst/>
          </a:prstGeom>
          <a:solidFill>
            <a:schemeClr val="hlink">
              <a:alpha val="25999"/>
            </a:schemeClr>
          </a:solidFill>
          <a:ln w="9525" algn="ctr">
            <a:noFill/>
            <a:miter lim="800000"/>
            <a:headEnd/>
            <a:tailEnd/>
          </a:ln>
          <a:effectLst/>
        </p:spPr>
        <p:txBody>
          <a:bodyPr lIns="80984" tIns="40492" rIns="80984" bIns="40492"/>
          <a:lstStyle/>
          <a:p>
            <a:pPr algn="l" defTabSz="809625">
              <a:lnSpc>
                <a:spcPct val="90000"/>
              </a:lnSpc>
              <a:spcBef>
                <a:spcPct val="30000"/>
              </a:spcBef>
            </a:pPr>
            <a:r>
              <a:rPr lang="en-US" sz="2100">
                <a:effectLst>
                  <a:outerShdw blurRad="38100" dist="38100" dir="2700000" algn="tl">
                    <a:srgbClr val="000000"/>
                  </a:outerShdw>
                </a:effectLst>
                <a:cs typeface="Arial" charset="0"/>
              </a:rPr>
              <a:t>Windows XP </a:t>
            </a:r>
            <a:br>
              <a:rPr lang="en-US" sz="2100">
                <a:effectLst>
                  <a:outerShdw blurRad="38100" dist="38100" dir="2700000" algn="tl">
                    <a:srgbClr val="000000"/>
                  </a:outerShdw>
                </a:effectLst>
                <a:cs typeface="Arial" charset="0"/>
              </a:rPr>
            </a:br>
            <a:r>
              <a:rPr lang="en-US" sz="2100">
                <a:effectLst>
                  <a:outerShdw blurRad="38100" dist="38100" dir="2700000" algn="tl">
                    <a:srgbClr val="000000"/>
                  </a:outerShdw>
                </a:effectLst>
                <a:cs typeface="Arial" charset="0"/>
              </a:rPr>
              <a:t>and Windows Vista</a:t>
            </a:r>
          </a:p>
        </p:txBody>
      </p:sp>
      <p:sp>
        <p:nvSpPr>
          <p:cNvPr id="331894" name="Line 118"/>
          <p:cNvSpPr>
            <a:spLocks noChangeShapeType="1"/>
          </p:cNvSpPr>
          <p:nvPr/>
        </p:nvSpPr>
        <p:spPr bwMode="auto">
          <a:xfrm>
            <a:off x="4700588" y="4540250"/>
            <a:ext cx="2951162" cy="882650"/>
          </a:xfrm>
          <a:prstGeom prst="line">
            <a:avLst/>
          </a:prstGeom>
          <a:noFill/>
          <a:ln w="28575">
            <a:solidFill>
              <a:schemeClr val="tx1"/>
            </a:solidFill>
            <a:round/>
            <a:headEnd/>
            <a:tailEnd/>
          </a:ln>
          <a:effectLst/>
        </p:spPr>
        <p:txBody>
          <a:bodyPr anchor="ctr"/>
          <a:lstStyle/>
          <a:p>
            <a:endParaRPr lang="en-US"/>
          </a:p>
        </p:txBody>
      </p:sp>
      <p:pic>
        <p:nvPicPr>
          <p:cNvPr id="331895" name="Picture 119" descr="Broadband Networking Wireless Base Station"/>
          <p:cNvPicPr>
            <a:picLocks noChangeAspect="1" noChangeArrowheads="1"/>
          </p:cNvPicPr>
          <p:nvPr/>
        </p:nvPicPr>
        <p:blipFill>
          <a:blip r:embed="rId3" cstate="print"/>
          <a:srcRect/>
          <a:stretch>
            <a:fillRect/>
          </a:stretch>
        </p:blipFill>
        <p:spPr bwMode="auto">
          <a:xfrm>
            <a:off x="3617913" y="1574800"/>
            <a:ext cx="457200" cy="793750"/>
          </a:xfrm>
          <a:prstGeom prst="rect">
            <a:avLst/>
          </a:prstGeom>
          <a:noFill/>
        </p:spPr>
      </p:pic>
      <p:sp>
        <p:nvSpPr>
          <p:cNvPr id="331896" name="Rectangle 120"/>
          <p:cNvSpPr>
            <a:spLocks noChangeArrowheads="1"/>
          </p:cNvSpPr>
          <p:nvPr/>
        </p:nvSpPr>
        <p:spPr bwMode="auto">
          <a:xfrm>
            <a:off x="4572000" y="1573213"/>
            <a:ext cx="1416050" cy="295275"/>
          </a:xfrm>
          <a:prstGeom prst="rect">
            <a:avLst/>
          </a:prstGeom>
          <a:noFill/>
          <a:ln w="12700" algn="ctr">
            <a:noFill/>
            <a:miter lim="800000"/>
            <a:headEnd/>
            <a:tailEnd/>
          </a:ln>
          <a:effectLst/>
        </p:spPr>
        <p:txBody>
          <a:bodyPr wrap="none" lIns="80984" tIns="40492" rIns="80984" bIns="40492">
            <a:spAutoFit/>
          </a:bodyPr>
          <a:lstStyle/>
          <a:p>
            <a:pPr algn="l" defTabSz="809625"/>
            <a:r>
              <a:rPr lang="en-US" sz="1400">
                <a:effectLst>
                  <a:outerShdw blurRad="38100" dist="38100" dir="2700000" algn="tl">
                    <a:srgbClr val="000000"/>
                  </a:outerShdw>
                </a:effectLst>
                <a:latin typeface="Segoe Semibold" pitchFamily="34" charset="0"/>
                <a:cs typeface="Arial" charset="0"/>
              </a:rPr>
              <a:t>USB Flash Drive</a:t>
            </a:r>
          </a:p>
        </p:txBody>
      </p:sp>
      <p:pic>
        <p:nvPicPr>
          <p:cNvPr id="331897" name="Picture 121" descr="HP Evo Notebook with MSN 8 angled"/>
          <p:cNvPicPr>
            <a:picLocks noChangeAspect="1" noChangeArrowheads="1"/>
          </p:cNvPicPr>
          <p:nvPr/>
        </p:nvPicPr>
        <p:blipFill>
          <a:blip r:embed="rId4"/>
          <a:srcRect/>
          <a:stretch>
            <a:fillRect/>
          </a:stretch>
        </p:blipFill>
        <p:spPr bwMode="auto">
          <a:xfrm>
            <a:off x="6919913" y="1625600"/>
            <a:ext cx="1003300" cy="871538"/>
          </a:xfrm>
          <a:prstGeom prst="rect">
            <a:avLst/>
          </a:prstGeom>
          <a:noFill/>
        </p:spPr>
      </p:pic>
      <p:sp>
        <p:nvSpPr>
          <p:cNvPr id="331898" name="Rectangle 122"/>
          <p:cNvSpPr>
            <a:spLocks noChangeArrowheads="1"/>
          </p:cNvSpPr>
          <p:nvPr/>
        </p:nvSpPr>
        <p:spPr bwMode="auto">
          <a:xfrm rot="1024679">
            <a:off x="6019800" y="4718050"/>
            <a:ext cx="844550" cy="295275"/>
          </a:xfrm>
          <a:prstGeom prst="rect">
            <a:avLst/>
          </a:prstGeom>
          <a:noFill/>
          <a:ln w="12700" algn="ctr">
            <a:noFill/>
            <a:miter lim="800000"/>
            <a:headEnd/>
            <a:tailEnd/>
          </a:ln>
          <a:effectLst/>
        </p:spPr>
        <p:txBody>
          <a:bodyPr wrap="none" lIns="80984" tIns="40492" rIns="80984" bIns="40492">
            <a:spAutoFit/>
          </a:bodyPr>
          <a:lstStyle/>
          <a:p>
            <a:pPr algn="l" defTabSz="809625"/>
            <a:r>
              <a:rPr lang="en-US" sz="1400">
                <a:effectLst>
                  <a:outerShdw blurRad="38100" dist="38100" dir="2700000" algn="tl">
                    <a:srgbClr val="000000"/>
                  </a:outerShdw>
                </a:effectLst>
                <a:latin typeface="Segoe Semibold" pitchFamily="34" charset="0"/>
                <a:cs typeface="Arial" charset="0"/>
              </a:rPr>
              <a:t>Ethernet</a:t>
            </a:r>
          </a:p>
        </p:txBody>
      </p:sp>
      <p:sp>
        <p:nvSpPr>
          <p:cNvPr id="331899" name="Freeform 123"/>
          <p:cNvSpPr>
            <a:spLocks/>
          </p:cNvSpPr>
          <p:nvPr/>
        </p:nvSpPr>
        <p:spPr bwMode="auto">
          <a:xfrm>
            <a:off x="1836738" y="4691063"/>
            <a:ext cx="2776537" cy="941387"/>
          </a:xfrm>
          <a:custGeom>
            <a:avLst/>
            <a:gdLst/>
            <a:ahLst/>
            <a:cxnLst>
              <a:cxn ang="0">
                <a:pos x="1313" y="0"/>
              </a:cxn>
              <a:cxn ang="0">
                <a:pos x="1305" y="583"/>
              </a:cxn>
              <a:cxn ang="0">
                <a:pos x="562" y="671"/>
              </a:cxn>
              <a:cxn ang="0">
                <a:pos x="292" y="1028"/>
              </a:cxn>
              <a:cxn ang="0">
                <a:pos x="0" y="1050"/>
              </a:cxn>
            </a:cxnLst>
            <a:rect l="0" t="0" r="r" b="b"/>
            <a:pathLst>
              <a:path w="1430" h="1091">
                <a:moveTo>
                  <a:pt x="1313" y="0"/>
                </a:moveTo>
                <a:cubicBezTo>
                  <a:pt x="1371" y="235"/>
                  <a:pt x="1430" y="471"/>
                  <a:pt x="1305" y="583"/>
                </a:cubicBezTo>
                <a:cubicBezTo>
                  <a:pt x="1180" y="695"/>
                  <a:pt x="731" y="597"/>
                  <a:pt x="562" y="671"/>
                </a:cubicBezTo>
                <a:cubicBezTo>
                  <a:pt x="393" y="745"/>
                  <a:pt x="386" y="965"/>
                  <a:pt x="292" y="1028"/>
                </a:cubicBezTo>
                <a:cubicBezTo>
                  <a:pt x="198" y="1091"/>
                  <a:pt x="49" y="1046"/>
                  <a:pt x="0" y="1050"/>
                </a:cubicBezTo>
              </a:path>
            </a:pathLst>
          </a:custGeom>
          <a:noFill/>
          <a:ln w="28575" cap="flat" cmpd="sng">
            <a:solidFill>
              <a:schemeClr val="tx1"/>
            </a:solidFill>
            <a:prstDash val="solid"/>
            <a:round/>
            <a:headEnd/>
            <a:tailEnd/>
          </a:ln>
          <a:effectLst/>
        </p:spPr>
        <p:txBody>
          <a:bodyPr anchor="ctr"/>
          <a:lstStyle/>
          <a:p>
            <a:endParaRPr lang="en-US"/>
          </a:p>
        </p:txBody>
      </p:sp>
      <p:pic>
        <p:nvPicPr>
          <p:cNvPr id="331900" name="Picture 124" descr="HP DeskJet 830C Printer"/>
          <p:cNvPicPr>
            <a:picLocks noChangeAspect="1" noChangeArrowheads="1"/>
          </p:cNvPicPr>
          <p:nvPr/>
        </p:nvPicPr>
        <p:blipFill>
          <a:blip r:embed="rId5"/>
          <a:srcRect/>
          <a:stretch>
            <a:fillRect/>
          </a:stretch>
        </p:blipFill>
        <p:spPr bwMode="auto">
          <a:xfrm>
            <a:off x="820738" y="5195888"/>
            <a:ext cx="1404937" cy="1031875"/>
          </a:xfrm>
          <a:prstGeom prst="rect">
            <a:avLst/>
          </a:prstGeom>
          <a:noFill/>
        </p:spPr>
      </p:pic>
      <p:sp>
        <p:nvSpPr>
          <p:cNvPr id="331901" name="Rectangle 125"/>
          <p:cNvSpPr>
            <a:spLocks noChangeArrowheads="1"/>
          </p:cNvSpPr>
          <p:nvPr/>
        </p:nvSpPr>
        <p:spPr bwMode="auto">
          <a:xfrm>
            <a:off x="2914650" y="4897438"/>
            <a:ext cx="844550" cy="295275"/>
          </a:xfrm>
          <a:prstGeom prst="rect">
            <a:avLst/>
          </a:prstGeom>
          <a:noFill/>
          <a:ln w="12700" algn="ctr">
            <a:noFill/>
            <a:miter lim="800000"/>
            <a:headEnd/>
            <a:tailEnd/>
          </a:ln>
          <a:effectLst/>
        </p:spPr>
        <p:txBody>
          <a:bodyPr wrap="none" lIns="80984" tIns="40492" rIns="80984" bIns="40492">
            <a:spAutoFit/>
          </a:bodyPr>
          <a:lstStyle/>
          <a:p>
            <a:pPr algn="l" defTabSz="809625"/>
            <a:r>
              <a:rPr lang="en-US" sz="1400">
                <a:effectLst>
                  <a:outerShdw blurRad="38100" dist="38100" dir="2700000" algn="tl">
                    <a:srgbClr val="000000"/>
                  </a:outerShdw>
                </a:effectLst>
                <a:latin typeface="Segoe Semibold" pitchFamily="34" charset="0"/>
                <a:cs typeface="Arial" charset="0"/>
              </a:rPr>
              <a:t>Ethernet</a:t>
            </a:r>
          </a:p>
        </p:txBody>
      </p:sp>
      <p:grpSp>
        <p:nvGrpSpPr>
          <p:cNvPr id="2" name="Group 126"/>
          <p:cNvGrpSpPr>
            <a:grpSpLocks/>
          </p:cNvGrpSpPr>
          <p:nvPr/>
        </p:nvGrpSpPr>
        <p:grpSpPr bwMode="auto">
          <a:xfrm rot="19272889" flipV="1">
            <a:off x="2536825" y="2058988"/>
            <a:ext cx="314325" cy="400050"/>
            <a:chOff x="1488" y="1955"/>
            <a:chExt cx="513" cy="513"/>
          </a:xfrm>
        </p:grpSpPr>
        <p:sp>
          <p:nvSpPr>
            <p:cNvPr id="331903" name="Freeform 127"/>
            <p:cNvSpPr>
              <a:spLocks/>
            </p:cNvSpPr>
            <p:nvPr/>
          </p:nvSpPr>
          <p:spPr bwMode="auto">
            <a:xfrm>
              <a:off x="1488" y="2304"/>
              <a:ext cx="96" cy="14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04" name="Freeform 128"/>
            <p:cNvSpPr>
              <a:spLocks/>
            </p:cNvSpPr>
            <p:nvPr/>
          </p:nvSpPr>
          <p:spPr bwMode="auto">
            <a:xfrm>
              <a:off x="1536" y="2180"/>
              <a:ext cx="192" cy="288"/>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05" name="Freeform 129"/>
            <p:cNvSpPr>
              <a:spLocks/>
            </p:cNvSpPr>
            <p:nvPr/>
          </p:nvSpPr>
          <p:spPr bwMode="auto">
            <a:xfrm>
              <a:off x="1604" y="2073"/>
              <a:ext cx="240" cy="38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06" name="Freeform 130"/>
            <p:cNvSpPr>
              <a:spLocks/>
            </p:cNvSpPr>
            <p:nvPr/>
          </p:nvSpPr>
          <p:spPr bwMode="auto">
            <a:xfrm>
              <a:off x="1712" y="1955"/>
              <a:ext cx="289" cy="502"/>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grpSp>
      <p:grpSp>
        <p:nvGrpSpPr>
          <p:cNvPr id="3" name="Group 131"/>
          <p:cNvGrpSpPr>
            <a:grpSpLocks/>
          </p:cNvGrpSpPr>
          <p:nvPr/>
        </p:nvGrpSpPr>
        <p:grpSpPr bwMode="auto">
          <a:xfrm rot="20716478" flipV="1">
            <a:off x="4154488" y="1573213"/>
            <a:ext cx="314325" cy="398462"/>
            <a:chOff x="1488" y="1955"/>
            <a:chExt cx="513" cy="513"/>
          </a:xfrm>
        </p:grpSpPr>
        <p:sp>
          <p:nvSpPr>
            <p:cNvPr id="331908" name="Freeform 132"/>
            <p:cNvSpPr>
              <a:spLocks/>
            </p:cNvSpPr>
            <p:nvPr/>
          </p:nvSpPr>
          <p:spPr bwMode="auto">
            <a:xfrm>
              <a:off x="1488" y="2304"/>
              <a:ext cx="96" cy="14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09" name="Freeform 133"/>
            <p:cNvSpPr>
              <a:spLocks/>
            </p:cNvSpPr>
            <p:nvPr/>
          </p:nvSpPr>
          <p:spPr bwMode="auto">
            <a:xfrm>
              <a:off x="1536" y="2180"/>
              <a:ext cx="192" cy="288"/>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10" name="Freeform 134"/>
            <p:cNvSpPr>
              <a:spLocks/>
            </p:cNvSpPr>
            <p:nvPr/>
          </p:nvSpPr>
          <p:spPr bwMode="auto">
            <a:xfrm>
              <a:off x="1604" y="2073"/>
              <a:ext cx="240" cy="38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11" name="Freeform 135"/>
            <p:cNvSpPr>
              <a:spLocks/>
            </p:cNvSpPr>
            <p:nvPr/>
          </p:nvSpPr>
          <p:spPr bwMode="auto">
            <a:xfrm>
              <a:off x="1712" y="1955"/>
              <a:ext cx="289" cy="502"/>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grpSp>
      <p:grpSp>
        <p:nvGrpSpPr>
          <p:cNvPr id="4" name="Group 136"/>
          <p:cNvGrpSpPr>
            <a:grpSpLocks/>
          </p:cNvGrpSpPr>
          <p:nvPr/>
        </p:nvGrpSpPr>
        <p:grpSpPr bwMode="auto">
          <a:xfrm rot="17476372" flipV="1">
            <a:off x="2125663" y="4991100"/>
            <a:ext cx="303212" cy="414338"/>
            <a:chOff x="1488" y="1955"/>
            <a:chExt cx="513" cy="513"/>
          </a:xfrm>
        </p:grpSpPr>
        <p:sp>
          <p:nvSpPr>
            <p:cNvPr id="331913" name="Freeform 137"/>
            <p:cNvSpPr>
              <a:spLocks/>
            </p:cNvSpPr>
            <p:nvPr/>
          </p:nvSpPr>
          <p:spPr bwMode="auto">
            <a:xfrm>
              <a:off x="1488" y="2304"/>
              <a:ext cx="96" cy="14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14" name="Freeform 138"/>
            <p:cNvSpPr>
              <a:spLocks/>
            </p:cNvSpPr>
            <p:nvPr/>
          </p:nvSpPr>
          <p:spPr bwMode="auto">
            <a:xfrm>
              <a:off x="1536" y="2180"/>
              <a:ext cx="192" cy="288"/>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15" name="Freeform 139"/>
            <p:cNvSpPr>
              <a:spLocks/>
            </p:cNvSpPr>
            <p:nvPr/>
          </p:nvSpPr>
          <p:spPr bwMode="auto">
            <a:xfrm>
              <a:off x="1604" y="2073"/>
              <a:ext cx="240" cy="38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16" name="Freeform 140"/>
            <p:cNvSpPr>
              <a:spLocks/>
            </p:cNvSpPr>
            <p:nvPr/>
          </p:nvSpPr>
          <p:spPr bwMode="auto">
            <a:xfrm>
              <a:off x="1712" y="1955"/>
              <a:ext cx="289" cy="502"/>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grpSp>
      <p:grpSp>
        <p:nvGrpSpPr>
          <p:cNvPr id="5" name="Group 141"/>
          <p:cNvGrpSpPr>
            <a:grpSpLocks/>
          </p:cNvGrpSpPr>
          <p:nvPr/>
        </p:nvGrpSpPr>
        <p:grpSpPr bwMode="auto">
          <a:xfrm rot="12480348" flipV="1">
            <a:off x="6557963" y="1600200"/>
            <a:ext cx="222250" cy="271463"/>
            <a:chOff x="1488" y="1955"/>
            <a:chExt cx="513" cy="513"/>
          </a:xfrm>
        </p:grpSpPr>
        <p:sp>
          <p:nvSpPr>
            <p:cNvPr id="331918" name="Freeform 142"/>
            <p:cNvSpPr>
              <a:spLocks/>
            </p:cNvSpPr>
            <p:nvPr/>
          </p:nvSpPr>
          <p:spPr bwMode="auto">
            <a:xfrm>
              <a:off x="1488" y="2304"/>
              <a:ext cx="96" cy="14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19" name="Freeform 143"/>
            <p:cNvSpPr>
              <a:spLocks/>
            </p:cNvSpPr>
            <p:nvPr/>
          </p:nvSpPr>
          <p:spPr bwMode="auto">
            <a:xfrm>
              <a:off x="1536" y="2180"/>
              <a:ext cx="192" cy="288"/>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20" name="Freeform 144"/>
            <p:cNvSpPr>
              <a:spLocks/>
            </p:cNvSpPr>
            <p:nvPr/>
          </p:nvSpPr>
          <p:spPr bwMode="auto">
            <a:xfrm>
              <a:off x="1604" y="2073"/>
              <a:ext cx="240" cy="38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21" name="Freeform 145"/>
            <p:cNvSpPr>
              <a:spLocks/>
            </p:cNvSpPr>
            <p:nvPr/>
          </p:nvSpPr>
          <p:spPr bwMode="auto">
            <a:xfrm>
              <a:off x="1712" y="1955"/>
              <a:ext cx="289" cy="502"/>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grpSp>
      <p:pic>
        <p:nvPicPr>
          <p:cNvPr id="331922" name="Picture 146" descr="Broadband Networking Wireless Base Station"/>
          <p:cNvPicPr>
            <a:picLocks noChangeAspect="1" noChangeArrowheads="1"/>
          </p:cNvPicPr>
          <p:nvPr/>
        </p:nvPicPr>
        <p:blipFill>
          <a:blip r:embed="rId3" cstate="print"/>
          <a:srcRect/>
          <a:stretch>
            <a:fillRect/>
          </a:stretch>
        </p:blipFill>
        <p:spPr bwMode="auto">
          <a:xfrm>
            <a:off x="7591425" y="5019675"/>
            <a:ext cx="457200" cy="793750"/>
          </a:xfrm>
          <a:prstGeom prst="rect">
            <a:avLst/>
          </a:prstGeom>
          <a:noFill/>
        </p:spPr>
      </p:pic>
      <p:grpSp>
        <p:nvGrpSpPr>
          <p:cNvPr id="6" name="Group 147"/>
          <p:cNvGrpSpPr>
            <a:grpSpLocks/>
          </p:cNvGrpSpPr>
          <p:nvPr/>
        </p:nvGrpSpPr>
        <p:grpSpPr bwMode="auto">
          <a:xfrm rot="12480348" flipV="1">
            <a:off x="7467600" y="4794250"/>
            <a:ext cx="223838" cy="269875"/>
            <a:chOff x="1488" y="1955"/>
            <a:chExt cx="513" cy="513"/>
          </a:xfrm>
        </p:grpSpPr>
        <p:sp>
          <p:nvSpPr>
            <p:cNvPr id="331924" name="Freeform 148"/>
            <p:cNvSpPr>
              <a:spLocks/>
            </p:cNvSpPr>
            <p:nvPr/>
          </p:nvSpPr>
          <p:spPr bwMode="auto">
            <a:xfrm>
              <a:off x="1488" y="2304"/>
              <a:ext cx="96" cy="14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25" name="Freeform 149"/>
            <p:cNvSpPr>
              <a:spLocks/>
            </p:cNvSpPr>
            <p:nvPr/>
          </p:nvSpPr>
          <p:spPr bwMode="auto">
            <a:xfrm>
              <a:off x="1536" y="2180"/>
              <a:ext cx="192" cy="288"/>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26" name="Freeform 150"/>
            <p:cNvSpPr>
              <a:spLocks/>
            </p:cNvSpPr>
            <p:nvPr/>
          </p:nvSpPr>
          <p:spPr bwMode="auto">
            <a:xfrm>
              <a:off x="1604" y="2073"/>
              <a:ext cx="240" cy="38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27" name="Freeform 151"/>
            <p:cNvSpPr>
              <a:spLocks/>
            </p:cNvSpPr>
            <p:nvPr/>
          </p:nvSpPr>
          <p:spPr bwMode="auto">
            <a:xfrm>
              <a:off x="1712" y="1955"/>
              <a:ext cx="289" cy="502"/>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grpSp>
      <p:pic>
        <p:nvPicPr>
          <p:cNvPr id="331933" name="Picture 157" descr="LexmarkWCNK"/>
          <p:cNvPicPr>
            <a:picLocks noChangeAspect="1" noChangeArrowheads="1"/>
          </p:cNvPicPr>
          <p:nvPr/>
        </p:nvPicPr>
        <p:blipFill>
          <a:blip r:embed="rId6"/>
          <a:srcRect/>
          <a:stretch>
            <a:fillRect/>
          </a:stretch>
        </p:blipFill>
        <p:spPr bwMode="auto">
          <a:xfrm rot="4599977">
            <a:off x="4483101" y="3148012"/>
            <a:ext cx="381000" cy="142875"/>
          </a:xfrm>
          <a:prstGeom prst="rect">
            <a:avLst/>
          </a:prstGeom>
          <a:noFill/>
        </p:spPr>
      </p:pic>
      <p:sp>
        <p:nvSpPr>
          <p:cNvPr id="331935" name="Freeform 159"/>
          <p:cNvSpPr>
            <a:spLocks/>
          </p:cNvSpPr>
          <p:nvPr/>
        </p:nvSpPr>
        <p:spPr bwMode="auto">
          <a:xfrm rot="-1173299">
            <a:off x="4051300" y="4618038"/>
            <a:ext cx="923925" cy="1060450"/>
          </a:xfrm>
          <a:custGeom>
            <a:avLst/>
            <a:gdLst/>
            <a:ahLst/>
            <a:cxnLst>
              <a:cxn ang="0">
                <a:pos x="1313" y="0"/>
              </a:cxn>
              <a:cxn ang="0">
                <a:pos x="1305" y="583"/>
              </a:cxn>
              <a:cxn ang="0">
                <a:pos x="562" y="671"/>
              </a:cxn>
              <a:cxn ang="0">
                <a:pos x="292" y="1028"/>
              </a:cxn>
              <a:cxn ang="0">
                <a:pos x="0" y="1050"/>
              </a:cxn>
            </a:cxnLst>
            <a:rect l="0" t="0" r="r" b="b"/>
            <a:pathLst>
              <a:path w="1430" h="1091">
                <a:moveTo>
                  <a:pt x="1313" y="0"/>
                </a:moveTo>
                <a:cubicBezTo>
                  <a:pt x="1371" y="235"/>
                  <a:pt x="1430" y="471"/>
                  <a:pt x="1305" y="583"/>
                </a:cubicBezTo>
                <a:cubicBezTo>
                  <a:pt x="1180" y="695"/>
                  <a:pt x="731" y="597"/>
                  <a:pt x="562" y="671"/>
                </a:cubicBezTo>
                <a:cubicBezTo>
                  <a:pt x="393" y="745"/>
                  <a:pt x="386" y="965"/>
                  <a:pt x="292" y="1028"/>
                </a:cubicBezTo>
                <a:cubicBezTo>
                  <a:pt x="198" y="1091"/>
                  <a:pt x="49" y="1046"/>
                  <a:pt x="0" y="1050"/>
                </a:cubicBezTo>
              </a:path>
            </a:pathLst>
          </a:custGeom>
          <a:noFill/>
          <a:ln w="28575" cap="flat" cmpd="sng">
            <a:solidFill>
              <a:schemeClr val="tx1"/>
            </a:solidFill>
            <a:prstDash val="solid"/>
            <a:round/>
            <a:headEnd/>
            <a:tailEnd/>
          </a:ln>
          <a:effectLst/>
        </p:spPr>
        <p:txBody>
          <a:bodyPr anchor="ctr"/>
          <a:lstStyle/>
          <a:p>
            <a:endParaRPr lang="en-US"/>
          </a:p>
        </p:txBody>
      </p:sp>
      <p:pic>
        <p:nvPicPr>
          <p:cNvPr id="331936" name="Picture 160" descr="HP Digital Camera MEDres"/>
          <p:cNvPicPr>
            <a:picLocks noChangeAspect="1" noChangeArrowheads="1"/>
          </p:cNvPicPr>
          <p:nvPr/>
        </p:nvPicPr>
        <p:blipFill>
          <a:blip r:embed="rId7"/>
          <a:srcRect/>
          <a:stretch>
            <a:fillRect/>
          </a:stretch>
        </p:blipFill>
        <p:spPr bwMode="auto">
          <a:xfrm>
            <a:off x="3514725" y="5619750"/>
            <a:ext cx="1068388" cy="512763"/>
          </a:xfrm>
          <a:prstGeom prst="rect">
            <a:avLst/>
          </a:prstGeom>
          <a:noFill/>
        </p:spPr>
      </p:pic>
      <p:sp>
        <p:nvSpPr>
          <p:cNvPr id="331937" name="Rectangle 161"/>
          <p:cNvSpPr>
            <a:spLocks noChangeArrowheads="1"/>
          </p:cNvSpPr>
          <p:nvPr/>
        </p:nvSpPr>
        <p:spPr bwMode="auto">
          <a:xfrm rot="-2327188">
            <a:off x="4487863" y="5251450"/>
            <a:ext cx="487362" cy="295275"/>
          </a:xfrm>
          <a:prstGeom prst="rect">
            <a:avLst/>
          </a:prstGeom>
          <a:noFill/>
          <a:ln w="12700" algn="ctr">
            <a:noFill/>
            <a:miter lim="800000"/>
            <a:headEnd/>
            <a:tailEnd/>
          </a:ln>
          <a:effectLst/>
        </p:spPr>
        <p:txBody>
          <a:bodyPr wrap="none" lIns="80984" tIns="40492" rIns="80984" bIns="40492">
            <a:spAutoFit/>
          </a:bodyPr>
          <a:lstStyle/>
          <a:p>
            <a:pPr algn="l" defTabSz="809625"/>
            <a:r>
              <a:rPr lang="en-US" sz="1400">
                <a:effectLst>
                  <a:outerShdw blurRad="38100" dist="38100" dir="2700000" algn="tl">
                    <a:srgbClr val="000000"/>
                  </a:outerShdw>
                </a:effectLst>
                <a:latin typeface="Segoe Semibold" pitchFamily="34" charset="0"/>
                <a:cs typeface="Arial" charset="0"/>
              </a:rPr>
              <a:t>USB</a:t>
            </a:r>
          </a:p>
        </p:txBody>
      </p:sp>
      <p:pic>
        <p:nvPicPr>
          <p:cNvPr id="331938" name="Picture 162" descr="windows media center PC"/>
          <p:cNvPicPr>
            <a:picLocks noChangeAspect="1" noChangeArrowheads="1"/>
          </p:cNvPicPr>
          <p:nvPr/>
        </p:nvPicPr>
        <p:blipFill>
          <a:blip r:embed="rId8"/>
          <a:srcRect/>
          <a:stretch>
            <a:fillRect/>
          </a:stretch>
        </p:blipFill>
        <p:spPr bwMode="auto">
          <a:xfrm>
            <a:off x="3598863" y="3459163"/>
            <a:ext cx="1920875" cy="1355725"/>
          </a:xfrm>
          <a:prstGeom prst="rect">
            <a:avLst/>
          </a:prstGeom>
          <a:noFill/>
        </p:spPr>
      </p:pic>
      <p:grpSp>
        <p:nvGrpSpPr>
          <p:cNvPr id="8" name="Group 163"/>
          <p:cNvGrpSpPr>
            <a:grpSpLocks/>
          </p:cNvGrpSpPr>
          <p:nvPr/>
        </p:nvGrpSpPr>
        <p:grpSpPr bwMode="auto">
          <a:xfrm rot="17714575" flipV="1">
            <a:off x="4718051" y="5584825"/>
            <a:ext cx="277812" cy="306387"/>
            <a:chOff x="1488" y="1955"/>
            <a:chExt cx="513" cy="513"/>
          </a:xfrm>
        </p:grpSpPr>
        <p:sp>
          <p:nvSpPr>
            <p:cNvPr id="331940" name="Freeform 164"/>
            <p:cNvSpPr>
              <a:spLocks/>
            </p:cNvSpPr>
            <p:nvPr/>
          </p:nvSpPr>
          <p:spPr bwMode="auto">
            <a:xfrm>
              <a:off x="1488" y="2304"/>
              <a:ext cx="96" cy="14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41" name="Freeform 165"/>
            <p:cNvSpPr>
              <a:spLocks/>
            </p:cNvSpPr>
            <p:nvPr/>
          </p:nvSpPr>
          <p:spPr bwMode="auto">
            <a:xfrm>
              <a:off x="1536" y="2180"/>
              <a:ext cx="192" cy="288"/>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42" name="Freeform 166"/>
            <p:cNvSpPr>
              <a:spLocks/>
            </p:cNvSpPr>
            <p:nvPr/>
          </p:nvSpPr>
          <p:spPr bwMode="auto">
            <a:xfrm>
              <a:off x="1604" y="2073"/>
              <a:ext cx="240" cy="384"/>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sp>
          <p:nvSpPr>
            <p:cNvPr id="331943" name="Freeform 167"/>
            <p:cNvSpPr>
              <a:spLocks/>
            </p:cNvSpPr>
            <p:nvPr/>
          </p:nvSpPr>
          <p:spPr bwMode="auto">
            <a:xfrm>
              <a:off x="1712" y="1955"/>
              <a:ext cx="289" cy="502"/>
            </a:xfrm>
            <a:custGeom>
              <a:avLst/>
              <a:gdLst/>
              <a:ahLst/>
              <a:cxnLst>
                <a:cxn ang="0">
                  <a:pos x="0" y="0"/>
                </a:cxn>
                <a:cxn ang="0">
                  <a:pos x="144" y="96"/>
                </a:cxn>
                <a:cxn ang="0">
                  <a:pos x="192" y="288"/>
                </a:cxn>
              </a:cxnLst>
              <a:rect l="0" t="0" r="r" b="b"/>
              <a:pathLst>
                <a:path w="192" h="288">
                  <a:moveTo>
                    <a:pt x="0" y="0"/>
                  </a:moveTo>
                  <a:cubicBezTo>
                    <a:pt x="56" y="24"/>
                    <a:pt x="112" y="48"/>
                    <a:pt x="144" y="96"/>
                  </a:cubicBezTo>
                  <a:cubicBezTo>
                    <a:pt x="176" y="144"/>
                    <a:pt x="184" y="216"/>
                    <a:pt x="192" y="288"/>
                  </a:cubicBezTo>
                </a:path>
              </a:pathLst>
            </a:custGeom>
            <a:noFill/>
            <a:ln w="28575" cmpd="sng">
              <a:solidFill>
                <a:srgbClr val="FFFF99"/>
              </a:solidFill>
              <a:round/>
              <a:headEnd/>
              <a:tailEnd/>
            </a:ln>
            <a:effectLst/>
          </p:spPr>
          <p:txBody>
            <a:bodyPr wrap="none" anchor="ctr"/>
            <a:lstStyle/>
            <a:p>
              <a:endParaRPr lang="en-US"/>
            </a:p>
          </p:txBody>
        </p:sp>
      </p:grpSp>
      <p:sp>
        <p:nvSpPr>
          <p:cNvPr id="331944" name="AutoShape 168" descr="DCS-3220G"/>
          <p:cNvSpPr>
            <a:spLocks noChangeAspect="1" noChangeArrowheads="1"/>
          </p:cNvSpPr>
          <p:nvPr/>
        </p:nvSpPr>
        <p:spPr bwMode="auto">
          <a:xfrm>
            <a:off x="4435475" y="3573463"/>
            <a:ext cx="273050" cy="263525"/>
          </a:xfrm>
          <a:prstGeom prst="rect">
            <a:avLst/>
          </a:prstGeom>
          <a:noFill/>
        </p:spPr>
        <p:txBody>
          <a:bodyPr/>
          <a:lstStyle/>
          <a:p>
            <a:endParaRPr lang="en-US"/>
          </a:p>
        </p:txBody>
      </p:sp>
      <p:pic>
        <p:nvPicPr>
          <p:cNvPr id="331945" name="Picture 169" descr="Pro3qtrCut_consoleimage"/>
          <p:cNvPicPr>
            <a:picLocks noChangeAspect="1" noChangeArrowheads="1"/>
          </p:cNvPicPr>
          <p:nvPr/>
        </p:nvPicPr>
        <p:blipFill>
          <a:blip r:embed="rId9"/>
          <a:srcRect/>
          <a:stretch>
            <a:fillRect/>
          </a:stretch>
        </p:blipFill>
        <p:spPr bwMode="auto">
          <a:xfrm>
            <a:off x="1622425" y="2054225"/>
            <a:ext cx="709613" cy="1387475"/>
          </a:xfrm>
          <a:prstGeom prst="rect">
            <a:avLst/>
          </a:prstGeom>
          <a:noFill/>
        </p:spPr>
      </p:pic>
      <p:sp>
        <p:nvSpPr>
          <p:cNvPr id="331946" name="AutoShape 170" descr="DCS-3220G"/>
          <p:cNvSpPr>
            <a:spLocks noChangeAspect="1" noChangeArrowheads="1"/>
          </p:cNvSpPr>
          <p:nvPr/>
        </p:nvSpPr>
        <p:spPr bwMode="auto">
          <a:xfrm>
            <a:off x="4435475" y="3573463"/>
            <a:ext cx="273050" cy="263525"/>
          </a:xfrm>
          <a:prstGeom prst="rect">
            <a:avLst/>
          </a:prstGeom>
          <a:no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767 -0.00857 L 0.2658 -0.18496 " pathEditMode="relative" ptsTypes="AA">
                                      <p:cBhvr>
                                        <p:cTn id="6" dur="2000" fill="hold"/>
                                        <p:tgtEl>
                                          <p:spTgt spid="33193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3.61111E-6 2.96296E-6 L -0.09792 -0.1125 " pathEditMode="relative" rAng="0" ptsTypes="AA">
                                      <p:cBhvr>
                                        <p:cTn id="15" dur="2000" fill="hold"/>
                                        <p:tgtEl>
                                          <p:spTgt spid="331933"/>
                                        </p:tgtEl>
                                        <p:attrNameLst>
                                          <p:attrName>ppt_x</p:attrName>
                                          <p:attrName>ppt_y</p:attrName>
                                        </p:attrNameLst>
                                      </p:cBhvr>
                                      <p:rCtr x="-49" y="-5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3.61111E-6 2.96296E-6 L -0.31962 -0.00139 " pathEditMode="relative" rAng="0" ptsTypes="AA">
                                      <p:cBhvr>
                                        <p:cTn id="24" dur="2000" fill="hold"/>
                                        <p:tgtEl>
                                          <p:spTgt spid="331933"/>
                                        </p:tgtEl>
                                        <p:attrNameLst>
                                          <p:attrName>ppt_x</p:attrName>
                                          <p:attrName>ppt_y</p:attrName>
                                        </p:attrNameLst>
                                      </p:cBhvr>
                                      <p:rCtr x="-160" y="-1"/>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31898"/>
                                        </p:tgtEl>
                                        <p:attrNameLst>
                                          <p:attrName>style.visibility</p:attrName>
                                        </p:attrNameLst>
                                      </p:cBhvr>
                                      <p:to>
                                        <p:strVal val="visible"/>
                                      </p:to>
                                    </p:set>
                                    <p:anim calcmode="lin" valueType="num">
                                      <p:cBhvr additive="base">
                                        <p:cTn id="34" dur="500" fill="hold"/>
                                        <p:tgtEl>
                                          <p:spTgt spid="331898"/>
                                        </p:tgtEl>
                                        <p:attrNameLst>
                                          <p:attrName>ppt_x</p:attrName>
                                        </p:attrNameLst>
                                      </p:cBhvr>
                                      <p:tavLst>
                                        <p:tav tm="0">
                                          <p:val>
                                            <p:strVal val="#ppt_x"/>
                                          </p:val>
                                        </p:tav>
                                        <p:tav tm="100000">
                                          <p:val>
                                            <p:strVal val="#ppt_x"/>
                                          </p:val>
                                        </p:tav>
                                      </p:tavLst>
                                    </p:anim>
                                    <p:anim calcmode="lin" valueType="num">
                                      <p:cBhvr additive="base">
                                        <p:cTn id="35" dur="500" fill="hold"/>
                                        <p:tgtEl>
                                          <p:spTgt spid="33189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31894"/>
                                        </p:tgtEl>
                                        <p:attrNameLst>
                                          <p:attrName>style.visibility</p:attrName>
                                        </p:attrNameLst>
                                      </p:cBhvr>
                                      <p:to>
                                        <p:strVal val="visible"/>
                                      </p:to>
                                    </p:set>
                                    <p:anim calcmode="lin" valueType="num">
                                      <p:cBhvr additive="base">
                                        <p:cTn id="38" dur="500" fill="hold"/>
                                        <p:tgtEl>
                                          <p:spTgt spid="331894"/>
                                        </p:tgtEl>
                                        <p:attrNameLst>
                                          <p:attrName>ppt_x</p:attrName>
                                        </p:attrNameLst>
                                      </p:cBhvr>
                                      <p:tavLst>
                                        <p:tav tm="0">
                                          <p:val>
                                            <p:strVal val="#ppt_x"/>
                                          </p:val>
                                        </p:tav>
                                        <p:tav tm="100000">
                                          <p:val>
                                            <p:strVal val="#ppt_x"/>
                                          </p:val>
                                        </p:tav>
                                      </p:tavLst>
                                    </p:anim>
                                    <p:anim calcmode="lin" valueType="num">
                                      <p:cBhvr additive="base">
                                        <p:cTn id="39" dur="500" fill="hold"/>
                                        <p:tgtEl>
                                          <p:spTgt spid="33189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31922"/>
                                        </p:tgtEl>
                                        <p:attrNameLst>
                                          <p:attrName>style.visibility</p:attrName>
                                        </p:attrNameLst>
                                      </p:cBhvr>
                                      <p:to>
                                        <p:strVal val="visible"/>
                                      </p:to>
                                    </p:set>
                                    <p:anim calcmode="lin" valueType="num">
                                      <p:cBhvr additive="base">
                                        <p:cTn id="42" dur="500" fill="hold"/>
                                        <p:tgtEl>
                                          <p:spTgt spid="331922"/>
                                        </p:tgtEl>
                                        <p:attrNameLst>
                                          <p:attrName>ppt_x</p:attrName>
                                        </p:attrNameLst>
                                      </p:cBhvr>
                                      <p:tavLst>
                                        <p:tav tm="0">
                                          <p:val>
                                            <p:strVal val="#ppt_x"/>
                                          </p:val>
                                        </p:tav>
                                        <p:tav tm="100000">
                                          <p:val>
                                            <p:strVal val="#ppt_x"/>
                                          </p:val>
                                        </p:tav>
                                      </p:tavLst>
                                    </p:anim>
                                    <p:anim calcmode="lin" valueType="num">
                                      <p:cBhvr additive="base">
                                        <p:cTn id="43" dur="500" fill="hold"/>
                                        <p:tgtEl>
                                          <p:spTgt spid="33192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31937"/>
                                        </p:tgtEl>
                                        <p:attrNameLst>
                                          <p:attrName>style.visibility</p:attrName>
                                        </p:attrNameLst>
                                      </p:cBhvr>
                                      <p:to>
                                        <p:strVal val="visible"/>
                                      </p:to>
                                    </p:set>
                                    <p:anim calcmode="lin" valueType="num">
                                      <p:cBhvr additive="base">
                                        <p:cTn id="52" dur="500" fill="hold"/>
                                        <p:tgtEl>
                                          <p:spTgt spid="331937"/>
                                        </p:tgtEl>
                                        <p:attrNameLst>
                                          <p:attrName>ppt_x</p:attrName>
                                        </p:attrNameLst>
                                      </p:cBhvr>
                                      <p:tavLst>
                                        <p:tav tm="0">
                                          <p:val>
                                            <p:strVal val="#ppt_x"/>
                                          </p:val>
                                        </p:tav>
                                        <p:tav tm="100000">
                                          <p:val>
                                            <p:strVal val="#ppt_x"/>
                                          </p:val>
                                        </p:tav>
                                      </p:tavLst>
                                    </p:anim>
                                    <p:anim calcmode="lin" valueType="num">
                                      <p:cBhvr additive="base">
                                        <p:cTn id="53" dur="500" fill="hold"/>
                                        <p:tgtEl>
                                          <p:spTgt spid="331937"/>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31936"/>
                                        </p:tgtEl>
                                        <p:attrNameLst>
                                          <p:attrName>style.visibility</p:attrName>
                                        </p:attrNameLst>
                                      </p:cBhvr>
                                      <p:to>
                                        <p:strVal val="visible"/>
                                      </p:to>
                                    </p:set>
                                    <p:anim calcmode="lin" valueType="num">
                                      <p:cBhvr additive="base">
                                        <p:cTn id="56" dur="500" fill="hold"/>
                                        <p:tgtEl>
                                          <p:spTgt spid="331936"/>
                                        </p:tgtEl>
                                        <p:attrNameLst>
                                          <p:attrName>ppt_x</p:attrName>
                                        </p:attrNameLst>
                                      </p:cBhvr>
                                      <p:tavLst>
                                        <p:tav tm="0">
                                          <p:val>
                                            <p:strVal val="#ppt_x"/>
                                          </p:val>
                                        </p:tav>
                                        <p:tav tm="100000">
                                          <p:val>
                                            <p:strVal val="#ppt_x"/>
                                          </p:val>
                                        </p:tav>
                                      </p:tavLst>
                                    </p:anim>
                                    <p:anim calcmode="lin" valueType="num">
                                      <p:cBhvr additive="base">
                                        <p:cTn id="57" dur="500" fill="hold"/>
                                        <p:tgtEl>
                                          <p:spTgt spid="33193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31935"/>
                                        </p:tgtEl>
                                        <p:attrNameLst>
                                          <p:attrName>style.visibility</p:attrName>
                                        </p:attrNameLst>
                                      </p:cBhvr>
                                      <p:to>
                                        <p:strVal val="visible"/>
                                      </p:to>
                                    </p:set>
                                    <p:anim calcmode="lin" valueType="num">
                                      <p:cBhvr additive="base">
                                        <p:cTn id="60" dur="500" fill="hold"/>
                                        <p:tgtEl>
                                          <p:spTgt spid="331935"/>
                                        </p:tgtEl>
                                        <p:attrNameLst>
                                          <p:attrName>ppt_x</p:attrName>
                                        </p:attrNameLst>
                                      </p:cBhvr>
                                      <p:tavLst>
                                        <p:tav tm="0">
                                          <p:val>
                                            <p:strVal val="#ppt_x"/>
                                          </p:val>
                                        </p:tav>
                                        <p:tav tm="100000">
                                          <p:val>
                                            <p:strVal val="#ppt_x"/>
                                          </p:val>
                                        </p:tav>
                                      </p:tavLst>
                                    </p:anim>
                                    <p:anim calcmode="lin" valueType="num">
                                      <p:cBhvr additive="base">
                                        <p:cTn id="61" dur="500" fill="hold"/>
                                        <p:tgtEl>
                                          <p:spTgt spid="331935"/>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9" presetClass="exit" presetSubtype="0" fill="hold" grpId="1" nodeType="afterEffect">
                                  <p:stCondLst>
                                    <p:cond delay="4000"/>
                                  </p:stCondLst>
                                  <p:childTnLst>
                                    <p:animEffect transition="out" filter="dissolve">
                                      <p:cBhvr>
                                        <p:cTn id="64" dur="500"/>
                                        <p:tgtEl>
                                          <p:spTgt spid="331935"/>
                                        </p:tgtEl>
                                      </p:cBhvr>
                                    </p:animEffect>
                                    <p:set>
                                      <p:cBhvr>
                                        <p:cTn id="65" dur="1" fill="hold">
                                          <p:stCondLst>
                                            <p:cond delay="499"/>
                                          </p:stCondLst>
                                        </p:cTn>
                                        <p:tgtEl>
                                          <p:spTgt spid="331935"/>
                                        </p:tgtEl>
                                        <p:attrNameLst>
                                          <p:attrName>style.visibility</p:attrName>
                                        </p:attrNameLst>
                                      </p:cBhvr>
                                      <p:to>
                                        <p:strVal val="hidden"/>
                                      </p:to>
                                    </p:set>
                                  </p:childTnLst>
                                </p:cTn>
                              </p:par>
                              <p:par>
                                <p:cTn id="66" presetID="2" presetClass="entr" presetSubtype="4" fill="hold" nodeType="withEffect">
                                  <p:stCondLst>
                                    <p:cond delay="400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par>
                                <p:cTn id="70" presetID="9" presetClass="exit" presetSubtype="0" fill="hold" grpId="1" nodeType="withEffect">
                                  <p:stCondLst>
                                    <p:cond delay="4000"/>
                                  </p:stCondLst>
                                  <p:childTnLst>
                                    <p:animEffect transition="out" filter="dissolve">
                                      <p:cBhvr>
                                        <p:cTn id="71" dur="500"/>
                                        <p:tgtEl>
                                          <p:spTgt spid="331937"/>
                                        </p:tgtEl>
                                      </p:cBhvr>
                                    </p:animEffect>
                                    <p:set>
                                      <p:cBhvr>
                                        <p:cTn id="72" dur="1" fill="hold">
                                          <p:stCondLst>
                                            <p:cond delay="499"/>
                                          </p:stCondLst>
                                        </p:cTn>
                                        <p:tgtEl>
                                          <p:spTgt spid="33193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31900"/>
                                        </p:tgtEl>
                                        <p:attrNameLst>
                                          <p:attrName>style.visibility</p:attrName>
                                        </p:attrNameLst>
                                      </p:cBhvr>
                                      <p:to>
                                        <p:strVal val="visible"/>
                                      </p:to>
                                    </p:set>
                                    <p:anim calcmode="lin" valueType="num">
                                      <p:cBhvr additive="base">
                                        <p:cTn id="77" dur="500" fill="hold"/>
                                        <p:tgtEl>
                                          <p:spTgt spid="331900"/>
                                        </p:tgtEl>
                                        <p:attrNameLst>
                                          <p:attrName>ppt_x</p:attrName>
                                        </p:attrNameLst>
                                      </p:cBhvr>
                                      <p:tavLst>
                                        <p:tav tm="0">
                                          <p:val>
                                            <p:strVal val="#ppt_x"/>
                                          </p:val>
                                        </p:tav>
                                        <p:tav tm="100000">
                                          <p:val>
                                            <p:strVal val="#ppt_x"/>
                                          </p:val>
                                        </p:tav>
                                      </p:tavLst>
                                    </p:anim>
                                    <p:anim calcmode="lin" valueType="num">
                                      <p:cBhvr additive="base">
                                        <p:cTn id="78" dur="500" fill="hold"/>
                                        <p:tgtEl>
                                          <p:spTgt spid="33190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31901"/>
                                        </p:tgtEl>
                                        <p:attrNameLst>
                                          <p:attrName>style.visibility</p:attrName>
                                        </p:attrNameLst>
                                      </p:cBhvr>
                                      <p:to>
                                        <p:strVal val="visible"/>
                                      </p:to>
                                    </p:set>
                                    <p:anim calcmode="lin" valueType="num">
                                      <p:cBhvr additive="base">
                                        <p:cTn id="81" dur="500" fill="hold"/>
                                        <p:tgtEl>
                                          <p:spTgt spid="331901"/>
                                        </p:tgtEl>
                                        <p:attrNameLst>
                                          <p:attrName>ppt_x</p:attrName>
                                        </p:attrNameLst>
                                      </p:cBhvr>
                                      <p:tavLst>
                                        <p:tav tm="0">
                                          <p:val>
                                            <p:strVal val="#ppt_x"/>
                                          </p:val>
                                        </p:tav>
                                        <p:tav tm="100000">
                                          <p:val>
                                            <p:strVal val="#ppt_x"/>
                                          </p:val>
                                        </p:tav>
                                      </p:tavLst>
                                    </p:anim>
                                    <p:anim calcmode="lin" valueType="num">
                                      <p:cBhvr additive="base">
                                        <p:cTn id="82" dur="500" fill="hold"/>
                                        <p:tgtEl>
                                          <p:spTgt spid="33190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31899"/>
                                        </p:tgtEl>
                                        <p:attrNameLst>
                                          <p:attrName>style.visibility</p:attrName>
                                        </p:attrNameLst>
                                      </p:cBhvr>
                                      <p:to>
                                        <p:strVal val="visible"/>
                                      </p:to>
                                    </p:set>
                                    <p:anim calcmode="lin" valueType="num">
                                      <p:cBhvr additive="base">
                                        <p:cTn id="85" dur="500" fill="hold"/>
                                        <p:tgtEl>
                                          <p:spTgt spid="331899"/>
                                        </p:tgtEl>
                                        <p:attrNameLst>
                                          <p:attrName>ppt_x</p:attrName>
                                        </p:attrNameLst>
                                      </p:cBhvr>
                                      <p:tavLst>
                                        <p:tav tm="0">
                                          <p:val>
                                            <p:strVal val="#ppt_x"/>
                                          </p:val>
                                        </p:tav>
                                        <p:tav tm="100000">
                                          <p:val>
                                            <p:strVal val="#ppt_x"/>
                                          </p:val>
                                        </p:tav>
                                      </p:tavLst>
                                    </p:anim>
                                    <p:anim calcmode="lin" valueType="num">
                                      <p:cBhvr additive="base">
                                        <p:cTn id="86" dur="500" fill="hold"/>
                                        <p:tgtEl>
                                          <p:spTgt spid="331899"/>
                                        </p:tgtEl>
                                        <p:attrNameLst>
                                          <p:attrName>ppt_y</p:attrName>
                                        </p:attrNameLst>
                                      </p:cBhvr>
                                      <p:tavLst>
                                        <p:tav tm="0">
                                          <p:val>
                                            <p:strVal val="1+#ppt_h/2"/>
                                          </p:val>
                                        </p:tav>
                                        <p:tav tm="100000">
                                          <p:val>
                                            <p:strVal val="#ppt_y"/>
                                          </p:val>
                                        </p:tav>
                                      </p:tavLst>
                                    </p:anim>
                                  </p:childTnLst>
                                </p:cTn>
                              </p:par>
                            </p:childTnLst>
                          </p:cTn>
                        </p:par>
                        <p:par>
                          <p:cTn id="87" fill="hold">
                            <p:stCondLst>
                              <p:cond delay="500"/>
                            </p:stCondLst>
                            <p:childTnLst>
                              <p:par>
                                <p:cTn id="88" presetID="9" presetClass="exit" presetSubtype="0" fill="hold" grpId="1" nodeType="afterEffect">
                                  <p:stCondLst>
                                    <p:cond delay="4000"/>
                                  </p:stCondLst>
                                  <p:childTnLst>
                                    <p:animEffect transition="out" filter="dissolve">
                                      <p:cBhvr>
                                        <p:cTn id="89" dur="500"/>
                                        <p:tgtEl>
                                          <p:spTgt spid="331899"/>
                                        </p:tgtEl>
                                      </p:cBhvr>
                                    </p:animEffect>
                                    <p:set>
                                      <p:cBhvr>
                                        <p:cTn id="90" dur="1" fill="hold">
                                          <p:stCondLst>
                                            <p:cond delay="499"/>
                                          </p:stCondLst>
                                        </p:cTn>
                                        <p:tgtEl>
                                          <p:spTgt spid="331899"/>
                                        </p:tgtEl>
                                        <p:attrNameLst>
                                          <p:attrName>style.visibility</p:attrName>
                                        </p:attrNameLst>
                                      </p:cBhvr>
                                      <p:to>
                                        <p:strVal val="hidden"/>
                                      </p:to>
                                    </p:set>
                                  </p:childTnLst>
                                </p:cTn>
                              </p:par>
                              <p:par>
                                <p:cTn id="91" presetID="2" presetClass="entr" presetSubtype="4" fill="hold" nodeType="withEffect">
                                  <p:stCondLst>
                                    <p:cond delay="400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par>
                                <p:cTn id="95" presetID="9" presetClass="exit" presetSubtype="0" fill="hold" grpId="1" nodeType="withEffect">
                                  <p:stCondLst>
                                    <p:cond delay="4000"/>
                                  </p:stCondLst>
                                  <p:childTnLst>
                                    <p:animEffect transition="out" filter="dissolve">
                                      <p:cBhvr>
                                        <p:cTn id="96" dur="500"/>
                                        <p:tgtEl>
                                          <p:spTgt spid="331901"/>
                                        </p:tgtEl>
                                      </p:cBhvr>
                                    </p:animEffect>
                                    <p:set>
                                      <p:cBhvr>
                                        <p:cTn id="97" dur="1" fill="hold">
                                          <p:stCondLst>
                                            <p:cond delay="499"/>
                                          </p:stCondLst>
                                        </p:cTn>
                                        <p:tgtEl>
                                          <p:spTgt spid="3319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94" grpId="0" animBg="1"/>
      <p:bldP spid="331898" grpId="0"/>
      <p:bldP spid="331899" grpId="0" animBg="1"/>
      <p:bldP spid="331899" grpId="1" animBg="1"/>
      <p:bldP spid="331901" grpId="0"/>
      <p:bldP spid="331901" grpId="1"/>
      <p:bldP spid="331935" grpId="0" animBg="1"/>
      <p:bldP spid="331935" grpId="1" animBg="1"/>
      <p:bldP spid="331937" grpId="0"/>
      <p:bldP spid="331937"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66" name="Rectangle 14"/>
          <p:cNvSpPr>
            <a:spLocks noGrp="1" noChangeArrowheads="1"/>
          </p:cNvSpPr>
          <p:nvPr>
            <p:ph type="title"/>
          </p:nvPr>
        </p:nvSpPr>
        <p:spPr>
          <a:xfrm>
            <a:off x="381000" y="228600"/>
            <a:ext cx="8393113" cy="1463675"/>
          </a:xfrm>
        </p:spPr>
        <p:txBody>
          <a:bodyPr/>
          <a:lstStyle/>
          <a:p>
            <a:r>
              <a:rPr lang="en-US" sz="4400"/>
              <a:t>Basic Routing Behavior</a:t>
            </a:r>
            <a:br>
              <a:rPr lang="en-US" sz="4400"/>
            </a:br>
            <a:r>
              <a:rPr lang="en-US" sz="2800">
                <a:solidFill>
                  <a:schemeClr val="accent1"/>
                </a:solidFill>
              </a:rPr>
              <a:t>Seamless internet connectivity and sessions:</a:t>
            </a:r>
            <a:br>
              <a:rPr lang="en-US" sz="2800">
                <a:solidFill>
                  <a:schemeClr val="accent1"/>
                </a:solidFill>
              </a:rPr>
            </a:br>
            <a:r>
              <a:rPr lang="en-US" sz="2800">
                <a:solidFill>
                  <a:schemeClr val="accent1"/>
                </a:solidFill>
              </a:rPr>
              <a:t>Wired router requirements</a:t>
            </a:r>
          </a:p>
        </p:txBody>
      </p:sp>
      <p:sp>
        <p:nvSpPr>
          <p:cNvPr id="305167" name="Rectangle 15"/>
          <p:cNvSpPr>
            <a:spLocks noGrp="1" noChangeArrowheads="1"/>
          </p:cNvSpPr>
          <p:nvPr>
            <p:ph idx="1"/>
          </p:nvPr>
        </p:nvSpPr>
        <p:spPr>
          <a:xfrm>
            <a:off x="385763" y="1905000"/>
            <a:ext cx="8388350" cy="4506913"/>
          </a:xfrm>
        </p:spPr>
        <p:txBody>
          <a:bodyPr/>
          <a:lstStyle/>
          <a:p>
            <a:pPr marL="403225" indent="-403225"/>
            <a:r>
              <a:rPr lang="en-US" sz="2400"/>
              <a:t>Strategy:  Build on </a:t>
            </a:r>
            <a:r>
              <a:rPr lang="en-US" sz="2400">
                <a:solidFill>
                  <a:schemeClr val="accent1"/>
                </a:solidFill>
              </a:rPr>
              <a:t>Xbox Live</a:t>
            </a:r>
            <a:r>
              <a:rPr lang="en-US" sz="2400">
                <a:solidFill>
                  <a:schemeClr val="accent2"/>
                </a:solidFill>
              </a:rPr>
              <a:t/>
            </a:r>
            <a:br>
              <a:rPr lang="en-US" sz="2400">
                <a:solidFill>
                  <a:schemeClr val="accent2"/>
                </a:solidFill>
              </a:rPr>
            </a:br>
            <a:r>
              <a:rPr lang="en-US" sz="2400"/>
              <a:t>requirements, certified products</a:t>
            </a:r>
          </a:p>
          <a:p>
            <a:pPr marL="744538" lvl="1" indent="-339725"/>
            <a:r>
              <a:rPr lang="en-US" sz="2000">
                <a:solidFill>
                  <a:schemeClr val="accent1"/>
                </a:solidFill>
              </a:rPr>
              <a:t>NAT type</a:t>
            </a:r>
            <a:r>
              <a:rPr lang="en-US" sz="2000">
                <a:solidFill>
                  <a:schemeClr val="accent2"/>
                </a:solidFill>
              </a:rPr>
              <a:t> </a:t>
            </a:r>
            <a:r>
              <a:rPr lang="en-US" sz="2000"/>
              <a:t>Cone NAT required</a:t>
            </a:r>
          </a:p>
          <a:p>
            <a:pPr marL="744538" lvl="1" indent="-339725"/>
            <a:r>
              <a:rPr lang="en-US" sz="2000">
                <a:solidFill>
                  <a:schemeClr val="accent1"/>
                </a:solidFill>
              </a:rPr>
              <a:t>UDP Test</a:t>
            </a:r>
            <a:r>
              <a:rPr lang="en-US" sz="2000">
                <a:solidFill>
                  <a:schemeClr val="accent2"/>
                </a:solidFill>
              </a:rPr>
              <a:t> </a:t>
            </a:r>
            <a:r>
              <a:rPr lang="en-US" sz="2000"/>
              <a:t>Can packets from multiple IP addresses</a:t>
            </a:r>
            <a:br>
              <a:rPr lang="en-US" sz="2000"/>
            </a:br>
            <a:r>
              <a:rPr lang="en-US" sz="2000"/>
              <a:t>traverse through device’s NAT implementation</a:t>
            </a:r>
          </a:p>
          <a:p>
            <a:pPr marL="744538" lvl="1" indent="-339725"/>
            <a:r>
              <a:rPr lang="en-US" sz="2000">
                <a:solidFill>
                  <a:schemeClr val="accent1"/>
                </a:solidFill>
              </a:rPr>
              <a:t>ICMP</a:t>
            </a:r>
            <a:r>
              <a:rPr lang="en-US" sz="2000">
                <a:solidFill>
                  <a:schemeClr val="accent2"/>
                </a:solidFill>
              </a:rPr>
              <a:t> </a:t>
            </a:r>
            <a:r>
              <a:rPr lang="en-US" sz="2000"/>
              <a:t>Proper response to ICMP port-unreachable packets</a:t>
            </a:r>
          </a:p>
          <a:p>
            <a:pPr marL="744538" lvl="1" indent="-339725"/>
            <a:r>
              <a:rPr lang="en-US" sz="2000">
                <a:solidFill>
                  <a:schemeClr val="accent1"/>
                </a:solidFill>
              </a:rPr>
              <a:t>MTU</a:t>
            </a:r>
            <a:r>
              <a:rPr lang="en-US" sz="2000">
                <a:solidFill>
                  <a:schemeClr val="accent2"/>
                </a:solidFill>
              </a:rPr>
              <a:t> </a:t>
            </a:r>
            <a:r>
              <a:rPr lang="en-US" sz="2000"/>
              <a:t>Support MTU size? (max 1365)</a:t>
            </a:r>
          </a:p>
          <a:p>
            <a:pPr marL="744538" lvl="1" indent="-339725"/>
            <a:r>
              <a:rPr lang="en-US" sz="2000">
                <a:solidFill>
                  <a:schemeClr val="accent1"/>
                </a:solidFill>
              </a:rPr>
              <a:t>Ports</a:t>
            </a:r>
            <a:r>
              <a:rPr lang="en-US" sz="2000">
                <a:solidFill>
                  <a:schemeClr val="accent2"/>
                </a:solidFill>
              </a:rPr>
              <a:t> </a:t>
            </a:r>
            <a:r>
              <a:rPr lang="en-US" sz="2000"/>
              <a:t>Ability to download packets on ports 80 and 3074</a:t>
            </a:r>
          </a:p>
          <a:p>
            <a:pPr marL="744538" lvl="1" indent="-339725"/>
            <a:r>
              <a:rPr lang="en-US" sz="2000">
                <a:solidFill>
                  <a:schemeClr val="accent1"/>
                </a:solidFill>
              </a:rPr>
              <a:t>DHCP</a:t>
            </a:r>
            <a:r>
              <a:rPr lang="en-US" sz="2000">
                <a:solidFill>
                  <a:schemeClr val="accent2"/>
                </a:solidFill>
              </a:rPr>
              <a:t> </a:t>
            </a:r>
            <a:r>
              <a:rPr lang="en-US" sz="2000"/>
              <a:t>Is the same IP received; Lease duration</a:t>
            </a:r>
          </a:p>
          <a:p>
            <a:pPr marL="744538" lvl="1" indent="-339725"/>
            <a:r>
              <a:rPr lang="en-US" sz="2000">
                <a:solidFill>
                  <a:schemeClr val="accent1"/>
                </a:solidFill>
              </a:rPr>
              <a:t>Session policy</a:t>
            </a:r>
            <a:r>
              <a:rPr lang="en-US" sz="2000">
                <a:solidFill>
                  <a:schemeClr val="accent2"/>
                </a:solidFill>
              </a:rPr>
              <a:t> </a:t>
            </a:r>
            <a:r>
              <a:rPr lang="en-US" sz="2000"/>
              <a:t>Does port association stay open</a:t>
            </a:r>
            <a:br>
              <a:rPr lang="en-US" sz="2000"/>
            </a:br>
            <a:r>
              <a:rPr lang="en-US" sz="2000"/>
              <a:t>when only “keep alive” traffic is present</a:t>
            </a:r>
          </a:p>
          <a:p>
            <a:pPr marL="744538" lvl="1" indent="-339725"/>
            <a:r>
              <a:rPr lang="en-US" sz="2000">
                <a:solidFill>
                  <a:schemeClr val="accent1"/>
                </a:solidFill>
              </a:rPr>
              <a:t>TCP FIN response</a:t>
            </a:r>
            <a:r>
              <a:rPr lang="en-US" sz="2000">
                <a:solidFill>
                  <a:schemeClr val="accent2"/>
                </a:solidFill>
              </a:rPr>
              <a:t> </a:t>
            </a:r>
            <a:r>
              <a:rPr lang="en-US" sz="2000"/>
              <a:t>Is the socket association</a:t>
            </a:r>
            <a:br>
              <a:rPr lang="en-US" sz="2000"/>
            </a:br>
            <a:r>
              <a:rPr lang="en-US" sz="2000"/>
              <a:t>kept even after internal client sends a TCP FIN</a:t>
            </a:r>
          </a:p>
        </p:txBody>
      </p:sp>
      <p:pic>
        <p:nvPicPr>
          <p:cNvPr id="305157" name="Picture 5" descr="sbgxblcompatiblegrnwht001"/>
          <p:cNvPicPr>
            <a:picLocks noChangeAspect="1" noChangeArrowheads="1"/>
          </p:cNvPicPr>
          <p:nvPr/>
        </p:nvPicPr>
        <p:blipFill>
          <a:blip r:embed="rId3"/>
          <a:srcRect/>
          <a:stretch>
            <a:fillRect/>
          </a:stretch>
        </p:blipFill>
        <p:spPr bwMode="auto">
          <a:xfrm>
            <a:off x="7610475" y="1417638"/>
            <a:ext cx="1147763" cy="735012"/>
          </a:xfrm>
          <a:prstGeom prst="rect">
            <a:avLst/>
          </a:prstGeom>
          <a:noFill/>
          <a:ln w="12700">
            <a:solidFill>
              <a:schemeClr val="tx2"/>
            </a:solid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8" name="Rectangle 6"/>
          <p:cNvSpPr>
            <a:spLocks noGrp="1" noChangeArrowheads="1"/>
          </p:cNvSpPr>
          <p:nvPr>
            <p:ph type="title"/>
          </p:nvPr>
        </p:nvSpPr>
        <p:spPr>
          <a:xfrm>
            <a:off x="381000" y="228600"/>
            <a:ext cx="8393113" cy="695325"/>
          </a:xfrm>
        </p:spPr>
        <p:txBody>
          <a:bodyPr/>
          <a:lstStyle/>
          <a:p>
            <a:r>
              <a:rPr lang="en-US" sz="4400"/>
              <a:t>Video-Capable Requirements</a:t>
            </a:r>
          </a:p>
        </p:txBody>
      </p:sp>
      <p:sp>
        <p:nvSpPr>
          <p:cNvPr id="335879" name="Rectangle 7"/>
          <p:cNvSpPr>
            <a:spLocks noGrp="1" noChangeArrowheads="1"/>
          </p:cNvSpPr>
          <p:nvPr>
            <p:ph idx="1"/>
          </p:nvPr>
        </p:nvSpPr>
        <p:spPr>
          <a:xfrm>
            <a:off x="381000" y="1420813"/>
            <a:ext cx="8388350" cy="5151437"/>
          </a:xfrm>
        </p:spPr>
        <p:txBody>
          <a:bodyPr/>
          <a:lstStyle/>
          <a:p>
            <a:pPr marL="457200" indent="-457200">
              <a:buFont typeface="Wingdings" pitchFamily="2" charset="2"/>
              <a:buNone/>
            </a:pPr>
            <a:r>
              <a:rPr lang="en-US" sz="2800" dirty="0">
                <a:solidFill>
                  <a:schemeClr val="accent1"/>
                </a:solidFill>
              </a:rPr>
              <a:t>1)</a:t>
            </a:r>
            <a:r>
              <a:rPr lang="en-US" sz="2800" dirty="0"/>
              <a:t>	Overall</a:t>
            </a:r>
          </a:p>
          <a:p>
            <a:pPr marL="852488" lvl="1" indent="-393700"/>
            <a:r>
              <a:rPr lang="en-US" sz="2400" dirty="0"/>
              <a:t>Wi-Fi Dual-band simultaneous operation 802.11a AND 802.11g (and 802.11n when ratified)</a:t>
            </a:r>
          </a:p>
          <a:p>
            <a:pPr marL="852488" lvl="1" indent="-393700"/>
            <a:r>
              <a:rPr lang="en-US" sz="2400" dirty="0"/>
              <a:t>Wi-Fi WPA-Personal, WPA-2-Personal</a:t>
            </a:r>
            <a:br>
              <a:rPr lang="en-US" sz="2400" dirty="0"/>
            </a:br>
            <a:r>
              <a:rPr lang="en-US" sz="2400" dirty="0"/>
              <a:t>(Note WPA2-Personal is mandatory</a:t>
            </a:r>
            <a:br>
              <a:rPr lang="en-US" sz="2400" dirty="0"/>
            </a:br>
            <a:r>
              <a:rPr lang="en-US" sz="2400" dirty="0"/>
              <a:t>as of March 2006)</a:t>
            </a:r>
          </a:p>
          <a:p>
            <a:pPr marL="852488" lvl="1" indent="-393700"/>
            <a:r>
              <a:rPr lang="en-US" sz="2400" dirty="0"/>
              <a:t>Wi-Fi WMM</a:t>
            </a:r>
          </a:p>
          <a:p>
            <a:pPr marL="852488" lvl="1" indent="-393700"/>
            <a:r>
              <a:rPr lang="en-US" sz="2400" dirty="0"/>
              <a:t>DLNA (Digital Living Network Alliance) certification</a:t>
            </a:r>
          </a:p>
          <a:p>
            <a:pPr marL="457200" indent="-457200">
              <a:buFont typeface="Wingdings" pitchFamily="2" charset="2"/>
              <a:buNone/>
            </a:pPr>
            <a:r>
              <a:rPr lang="en-US" sz="2800" dirty="0">
                <a:solidFill>
                  <a:schemeClr val="accent1"/>
                </a:solidFill>
              </a:rPr>
              <a:t>2)</a:t>
            </a:r>
            <a:r>
              <a:rPr lang="en-US" sz="2800" dirty="0"/>
              <a:t>	TV UI</a:t>
            </a:r>
          </a:p>
          <a:p>
            <a:pPr marL="852488" lvl="1" indent="-393700"/>
            <a:r>
              <a:rPr lang="en-US" sz="2400" dirty="0"/>
              <a:t>If the router or AP has an HTML web-based user interface, it must be usable on a standard-definition TV output – 640x480i. Font size must be</a:t>
            </a:r>
            <a:br>
              <a:rPr lang="en-US" sz="2400" dirty="0"/>
            </a:br>
            <a:r>
              <a:rPr lang="en-US" sz="2400" dirty="0"/>
              <a:t>16px or greater</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ulticolored fan"/>
          <p:cNvPicPr>
            <a:picLocks noChangeAspect="1" noChangeArrowheads="1"/>
          </p:cNvPicPr>
          <p:nvPr/>
        </p:nvPicPr>
        <p:blipFill>
          <a:blip r:embed="rId4">
            <a:lum bright="-24000"/>
          </a:blip>
          <a:srcRect/>
          <a:stretch>
            <a:fillRect/>
          </a:stretch>
        </p:blipFill>
        <p:spPr bwMode="auto">
          <a:xfrm>
            <a:off x="0" y="1752600"/>
            <a:ext cx="9144000" cy="5105400"/>
          </a:xfrm>
          <a:prstGeom prst="rect">
            <a:avLst/>
          </a:prstGeom>
          <a:noFill/>
          <a:ln w="9525">
            <a:noFill/>
            <a:miter lim="800000"/>
            <a:headEnd/>
            <a:tailEnd/>
          </a:ln>
        </p:spPr>
      </p:pic>
      <p:sp>
        <p:nvSpPr>
          <p:cNvPr id="224259" name="Rectangle 3"/>
          <p:cNvSpPr>
            <a:spLocks noGrp="1" noChangeArrowheads="1"/>
          </p:cNvSpPr>
          <p:nvPr>
            <p:ph type="title"/>
          </p:nvPr>
        </p:nvSpPr>
        <p:spPr/>
        <p:txBody>
          <a:bodyPr/>
          <a:lstStyle/>
          <a:p>
            <a:r>
              <a:rPr lang="en-US" smtClean="0"/>
              <a:t>Device Evolutionary Trends</a:t>
            </a:r>
          </a:p>
        </p:txBody>
      </p:sp>
      <p:grpSp>
        <p:nvGrpSpPr>
          <p:cNvPr id="2" name="Group 55"/>
          <p:cNvGrpSpPr>
            <a:grpSpLocks/>
          </p:cNvGrpSpPr>
          <p:nvPr/>
        </p:nvGrpSpPr>
        <p:grpSpPr bwMode="auto">
          <a:xfrm>
            <a:off x="2243138" y="1017588"/>
            <a:ext cx="4479925" cy="2317750"/>
            <a:chOff x="2243138" y="1017588"/>
            <a:chExt cx="4479925" cy="2317750"/>
          </a:xfrm>
        </p:grpSpPr>
        <p:pic>
          <p:nvPicPr>
            <p:cNvPr id="8238" name="Picture 4" descr="pink wireless waves"/>
            <p:cNvPicPr>
              <a:picLocks noChangeAspect="1" noChangeArrowheads="1"/>
            </p:cNvPicPr>
            <p:nvPr/>
          </p:nvPicPr>
          <p:blipFill>
            <a:blip r:embed="rId5"/>
            <a:srcRect/>
            <a:stretch>
              <a:fillRect/>
            </a:stretch>
          </p:blipFill>
          <p:spPr bwMode="auto">
            <a:xfrm>
              <a:off x="4987925" y="1630363"/>
              <a:ext cx="763588" cy="766762"/>
            </a:xfrm>
            <a:prstGeom prst="rect">
              <a:avLst/>
            </a:prstGeom>
            <a:noFill/>
            <a:ln w="9525">
              <a:noFill/>
              <a:miter lim="800000"/>
              <a:headEnd/>
              <a:tailEnd/>
            </a:ln>
          </p:spPr>
        </p:pic>
        <p:grpSp>
          <p:nvGrpSpPr>
            <p:cNvPr id="3" name="Group 54"/>
            <p:cNvGrpSpPr>
              <a:grpSpLocks/>
            </p:cNvGrpSpPr>
            <p:nvPr/>
          </p:nvGrpSpPr>
          <p:grpSpPr bwMode="auto">
            <a:xfrm>
              <a:off x="2243138" y="1017588"/>
              <a:ext cx="4479925" cy="2317750"/>
              <a:chOff x="2243138" y="1017588"/>
              <a:chExt cx="4479925" cy="2317750"/>
            </a:xfrm>
          </p:grpSpPr>
          <p:grpSp>
            <p:nvGrpSpPr>
              <p:cNvPr id="4" name="Group 5"/>
              <p:cNvGrpSpPr>
                <a:grpSpLocks/>
              </p:cNvGrpSpPr>
              <p:nvPr/>
            </p:nvGrpSpPr>
            <p:grpSpPr bwMode="auto">
              <a:xfrm>
                <a:off x="3154363" y="1017588"/>
                <a:ext cx="2667000" cy="2263775"/>
                <a:chOff x="1987" y="641"/>
                <a:chExt cx="1680" cy="1426"/>
              </a:xfrm>
            </p:grpSpPr>
            <p:pic>
              <p:nvPicPr>
                <p:cNvPr id="8245" name="Picture 6" descr="Vivid blue oval small"/>
                <p:cNvPicPr>
                  <a:picLocks noChangeAspect="1" noChangeArrowheads="1"/>
                </p:cNvPicPr>
                <p:nvPr/>
              </p:nvPicPr>
              <p:blipFill>
                <a:blip r:embed="rId6"/>
                <a:srcRect/>
                <a:stretch>
                  <a:fillRect/>
                </a:stretch>
              </p:blipFill>
              <p:spPr bwMode="auto">
                <a:xfrm>
                  <a:off x="1987" y="1160"/>
                  <a:ext cx="1680" cy="907"/>
                </a:xfrm>
                <a:prstGeom prst="rect">
                  <a:avLst/>
                </a:prstGeom>
                <a:noFill/>
                <a:ln w="9525">
                  <a:noFill/>
                  <a:miter lim="800000"/>
                  <a:headEnd/>
                  <a:tailEnd/>
                </a:ln>
              </p:spPr>
            </p:pic>
            <p:pic>
              <p:nvPicPr>
                <p:cNvPr id="8246" name="Picture 7" descr="computer_vista"/>
                <p:cNvPicPr>
                  <a:picLocks noChangeAspect="1" noChangeArrowheads="1"/>
                </p:cNvPicPr>
                <p:nvPr/>
              </p:nvPicPr>
              <p:blipFill>
                <a:blip r:embed="rId7"/>
                <a:srcRect/>
                <a:stretch>
                  <a:fillRect/>
                </a:stretch>
              </p:blipFill>
              <p:spPr bwMode="auto">
                <a:xfrm rot="-141550">
                  <a:off x="2120" y="641"/>
                  <a:ext cx="1131" cy="1055"/>
                </a:xfrm>
                <a:prstGeom prst="rect">
                  <a:avLst/>
                </a:prstGeom>
                <a:noFill/>
                <a:ln w="9525">
                  <a:noFill/>
                  <a:miter lim="800000"/>
                  <a:headEnd/>
                  <a:tailEnd/>
                </a:ln>
              </p:spPr>
            </p:pic>
            <p:pic>
              <p:nvPicPr>
                <p:cNvPr id="8247" name="Picture 8" descr="laptop"/>
                <p:cNvPicPr>
                  <a:picLocks noChangeAspect="1" noChangeArrowheads="1"/>
                </p:cNvPicPr>
                <p:nvPr/>
              </p:nvPicPr>
              <p:blipFill>
                <a:blip r:embed="rId8"/>
                <a:srcRect/>
                <a:stretch>
                  <a:fillRect/>
                </a:stretch>
              </p:blipFill>
              <p:spPr bwMode="auto">
                <a:xfrm>
                  <a:off x="2771" y="1153"/>
                  <a:ext cx="777" cy="604"/>
                </a:xfrm>
                <a:prstGeom prst="rect">
                  <a:avLst/>
                </a:prstGeom>
                <a:noFill/>
                <a:ln w="9525">
                  <a:noFill/>
                  <a:miter lim="800000"/>
                  <a:headEnd/>
                  <a:tailEnd/>
                </a:ln>
              </p:spPr>
            </p:pic>
            <p:pic>
              <p:nvPicPr>
                <p:cNvPr id="8248" name="Picture 9" descr="Mobile cell Phone"/>
                <p:cNvPicPr>
                  <a:picLocks noChangeAspect="1" noChangeArrowheads="1"/>
                </p:cNvPicPr>
                <p:nvPr/>
              </p:nvPicPr>
              <p:blipFill>
                <a:blip r:embed="rId9">
                  <a:clrChange>
                    <a:clrFrom>
                      <a:srgbClr val="373535"/>
                    </a:clrFrom>
                    <a:clrTo>
                      <a:srgbClr val="373535">
                        <a:alpha val="0"/>
                      </a:srgbClr>
                    </a:clrTo>
                  </a:clrChange>
                </a:blip>
                <a:srcRect/>
                <a:stretch>
                  <a:fillRect/>
                </a:stretch>
              </p:blipFill>
              <p:spPr bwMode="auto">
                <a:xfrm>
                  <a:off x="3335" y="1022"/>
                  <a:ext cx="199" cy="474"/>
                </a:xfrm>
                <a:prstGeom prst="rect">
                  <a:avLst/>
                </a:prstGeom>
                <a:noFill/>
                <a:ln w="9525">
                  <a:noFill/>
                  <a:miter lim="800000"/>
                  <a:headEnd/>
                  <a:tailEnd/>
                </a:ln>
              </p:spPr>
            </p:pic>
          </p:grpSp>
          <p:grpSp>
            <p:nvGrpSpPr>
              <p:cNvPr id="5" name="Group 10"/>
              <p:cNvGrpSpPr>
                <a:grpSpLocks/>
              </p:cNvGrpSpPr>
              <p:nvPr/>
            </p:nvGrpSpPr>
            <p:grpSpPr bwMode="auto">
              <a:xfrm>
                <a:off x="2243138" y="2792413"/>
                <a:ext cx="4479925" cy="542925"/>
                <a:chOff x="5334" y="2422"/>
                <a:chExt cx="1501" cy="286"/>
              </a:xfrm>
            </p:grpSpPr>
            <p:pic>
              <p:nvPicPr>
                <p:cNvPr id="8243" name="Picture 11" descr="Metallic edge Clear Bars 2 faded edge"/>
                <p:cNvPicPr>
                  <a:picLocks noChangeAspect="1" noChangeArrowheads="1"/>
                </p:cNvPicPr>
                <p:nvPr/>
              </p:nvPicPr>
              <p:blipFill>
                <a:blip r:embed="rId10">
                  <a:lum bright="-72000"/>
                </a:blip>
                <a:srcRect/>
                <a:stretch>
                  <a:fillRect/>
                </a:stretch>
              </p:blipFill>
              <p:spPr bwMode="auto">
                <a:xfrm>
                  <a:off x="5334" y="2422"/>
                  <a:ext cx="1501" cy="286"/>
                </a:xfrm>
                <a:prstGeom prst="rect">
                  <a:avLst/>
                </a:prstGeom>
                <a:noFill/>
                <a:ln w="9525">
                  <a:noFill/>
                  <a:miter lim="800000"/>
                  <a:headEnd/>
                  <a:tailEnd/>
                </a:ln>
              </p:spPr>
            </p:pic>
            <p:pic>
              <p:nvPicPr>
                <p:cNvPr id="8244" name="Picture 12" descr="white bar with faded ends"/>
                <p:cNvPicPr>
                  <a:picLocks noChangeAspect="1" noChangeArrowheads="1"/>
                </p:cNvPicPr>
                <p:nvPr/>
              </p:nvPicPr>
              <p:blipFill>
                <a:blip r:embed="rId11">
                  <a:lum bright="-96000"/>
                </a:blip>
                <a:srcRect/>
                <a:stretch>
                  <a:fillRect/>
                </a:stretch>
              </p:blipFill>
              <p:spPr bwMode="auto">
                <a:xfrm>
                  <a:off x="5446" y="2441"/>
                  <a:ext cx="1292" cy="252"/>
                </a:xfrm>
                <a:prstGeom prst="rect">
                  <a:avLst/>
                </a:prstGeom>
                <a:noFill/>
                <a:ln w="9525">
                  <a:noFill/>
                  <a:miter lim="800000"/>
                  <a:headEnd/>
                  <a:tailEnd/>
                </a:ln>
              </p:spPr>
            </p:pic>
          </p:grpSp>
        </p:grpSp>
        <p:sp>
          <p:nvSpPr>
            <p:cNvPr id="224269" name="Text Box 13"/>
            <p:cNvSpPr txBox="1">
              <a:spLocks noChangeArrowheads="1"/>
            </p:cNvSpPr>
            <p:nvPr/>
          </p:nvSpPr>
          <p:spPr bwMode="auto">
            <a:xfrm>
              <a:off x="2400300" y="2857500"/>
              <a:ext cx="3569374" cy="406265"/>
            </a:xfrm>
            <a:prstGeom prst="rect">
              <a:avLst/>
            </a:prstGeom>
            <a:noFill/>
            <a:ln w="12700" algn="ctr">
              <a:noFill/>
              <a:miter lim="800000"/>
              <a:headEnd/>
              <a:tailEnd/>
            </a:ln>
            <a:effectLst/>
          </p:spPr>
          <p:txBody>
            <a:bodyPr wrap="none">
              <a:spAutoFit/>
            </a:bodyPr>
            <a:lstStyle/>
            <a:p>
              <a:pPr algn="ctr">
                <a:lnSpc>
                  <a:spcPct val="85000"/>
                </a:lnSpc>
                <a:defRPr/>
              </a:pPr>
              <a:r>
                <a:rPr lang="en-US" sz="2400" b="1" dirty="0">
                  <a:solidFill>
                    <a:schemeClr val="accent1"/>
                  </a:solidFill>
                  <a:effectLst>
                    <a:outerShdw blurRad="38100" dist="38100" dir="2700000" algn="tl">
                      <a:srgbClr val="000000">
                        <a:alpha val="43137"/>
                      </a:srgbClr>
                    </a:outerShdw>
                  </a:effectLst>
                  <a:latin typeface="+mj-lt"/>
                </a:rPr>
                <a:t>Rich, Connected, Mobile</a:t>
              </a:r>
            </a:p>
          </p:txBody>
        </p:sp>
      </p:grpSp>
      <p:grpSp>
        <p:nvGrpSpPr>
          <p:cNvPr id="6" name="Group 14"/>
          <p:cNvGrpSpPr>
            <a:grpSpLocks/>
          </p:cNvGrpSpPr>
          <p:nvPr/>
        </p:nvGrpSpPr>
        <p:grpSpPr bwMode="auto">
          <a:xfrm>
            <a:off x="6213475" y="3022600"/>
            <a:ext cx="3067050" cy="1906588"/>
            <a:chOff x="948" y="2816"/>
            <a:chExt cx="1932" cy="1201"/>
          </a:xfrm>
        </p:grpSpPr>
        <p:pic>
          <p:nvPicPr>
            <p:cNvPr id="8231" name="Picture 15" descr="Vivid teal oval small"/>
            <p:cNvPicPr>
              <a:picLocks noChangeAspect="1" noChangeArrowheads="1"/>
            </p:cNvPicPr>
            <p:nvPr/>
          </p:nvPicPr>
          <p:blipFill>
            <a:blip r:embed="rId12">
              <a:lum bright="-20000"/>
            </a:blip>
            <a:srcRect/>
            <a:stretch>
              <a:fillRect/>
            </a:stretch>
          </p:blipFill>
          <p:spPr bwMode="auto">
            <a:xfrm>
              <a:off x="948" y="2976"/>
              <a:ext cx="1932" cy="1041"/>
            </a:xfrm>
            <a:prstGeom prst="rect">
              <a:avLst/>
            </a:prstGeom>
            <a:noFill/>
            <a:ln w="9525">
              <a:noFill/>
              <a:miter lim="800000"/>
              <a:headEnd/>
              <a:tailEnd/>
            </a:ln>
          </p:spPr>
        </p:pic>
        <p:sp>
          <p:nvSpPr>
            <p:cNvPr id="224272" name="Rectangle 16"/>
            <p:cNvSpPr>
              <a:spLocks noChangeArrowheads="1"/>
            </p:cNvSpPr>
            <p:nvPr/>
          </p:nvSpPr>
          <p:spPr bwMode="auto">
            <a:xfrm>
              <a:off x="1064" y="3521"/>
              <a:ext cx="1520" cy="352"/>
            </a:xfrm>
            <a:prstGeom prst="rect">
              <a:avLst/>
            </a:prstGeom>
            <a:noFill/>
            <a:ln w="12700" algn="ctr">
              <a:noFill/>
              <a:miter lim="800000"/>
              <a:headEnd/>
              <a:tailEnd/>
            </a:ln>
            <a:effectLst/>
          </p:spPr>
          <p:txBody>
            <a:bodyPr>
              <a:spAutoFit/>
            </a:bodyPr>
            <a:lstStyle/>
            <a:p>
              <a:pPr algn="r">
                <a:lnSpc>
                  <a:spcPct val="85000"/>
                </a:lnSpc>
                <a:defRPr/>
              </a:pPr>
              <a:r>
                <a:rPr lang="en-US">
                  <a:effectLst>
                    <a:outerShdw blurRad="38100" dist="38100" dir="2700000" algn="tl">
                      <a:srgbClr val="000000">
                        <a:alpha val="43137"/>
                      </a:srgbClr>
                    </a:outerShdw>
                  </a:effectLst>
                  <a:latin typeface="+mj-lt"/>
                </a:rPr>
                <a:t>Connectivity for </a:t>
              </a:r>
              <a:br>
                <a:rPr lang="en-US">
                  <a:effectLst>
                    <a:outerShdw blurRad="38100" dist="38100" dir="2700000" algn="tl">
                      <a:srgbClr val="000000">
                        <a:alpha val="43137"/>
                      </a:srgbClr>
                    </a:outerShdw>
                  </a:effectLst>
                  <a:latin typeface="+mj-lt"/>
                </a:rPr>
              </a:br>
              <a:r>
                <a:rPr lang="en-US">
                  <a:effectLst>
                    <a:outerShdw blurRad="38100" dist="38100" dir="2700000" algn="tl">
                      <a:srgbClr val="000000">
                        <a:alpha val="43137"/>
                      </a:srgbClr>
                    </a:outerShdw>
                  </a:effectLst>
                  <a:latin typeface="+mj-lt"/>
                </a:rPr>
                <a:t>Mobile User </a:t>
              </a:r>
            </a:p>
          </p:txBody>
        </p:sp>
        <p:grpSp>
          <p:nvGrpSpPr>
            <p:cNvPr id="7" name="Group 17"/>
            <p:cNvGrpSpPr>
              <a:grpSpLocks/>
            </p:cNvGrpSpPr>
            <p:nvPr/>
          </p:nvGrpSpPr>
          <p:grpSpPr bwMode="auto">
            <a:xfrm>
              <a:off x="1392" y="2816"/>
              <a:ext cx="1048" cy="698"/>
              <a:chOff x="4568" y="2453"/>
              <a:chExt cx="1192" cy="794"/>
            </a:xfrm>
          </p:grpSpPr>
          <p:pic>
            <p:nvPicPr>
              <p:cNvPr id="8234" name="Picture 18" descr="Atrium Nini Web VoIP phone Windows Embedded"/>
              <p:cNvPicPr>
                <a:picLocks noChangeAspect="1" noChangeArrowheads="1"/>
              </p:cNvPicPr>
              <p:nvPr/>
            </p:nvPicPr>
            <p:blipFill>
              <a:blip r:embed="rId13"/>
              <a:srcRect/>
              <a:stretch>
                <a:fillRect/>
              </a:stretch>
            </p:blipFill>
            <p:spPr bwMode="auto">
              <a:xfrm>
                <a:off x="4568" y="2453"/>
                <a:ext cx="567" cy="774"/>
              </a:xfrm>
              <a:prstGeom prst="rect">
                <a:avLst/>
              </a:prstGeom>
              <a:noFill/>
              <a:ln w="9525">
                <a:noFill/>
                <a:miter lim="800000"/>
                <a:headEnd/>
                <a:tailEnd/>
              </a:ln>
            </p:spPr>
          </p:pic>
          <p:grpSp>
            <p:nvGrpSpPr>
              <p:cNvPr id="8" name="Group 19"/>
              <p:cNvGrpSpPr>
                <a:grpSpLocks/>
              </p:cNvGrpSpPr>
              <p:nvPr/>
            </p:nvGrpSpPr>
            <p:grpSpPr bwMode="auto">
              <a:xfrm>
                <a:off x="4863" y="2570"/>
                <a:ext cx="897" cy="677"/>
                <a:chOff x="3264" y="2810"/>
                <a:chExt cx="2112" cy="1510"/>
              </a:xfrm>
            </p:grpSpPr>
            <p:pic>
              <p:nvPicPr>
                <p:cNvPr id="8236" name="Picture 20" descr="Live-Meeting-screen-on-wall"/>
                <p:cNvPicPr>
                  <a:picLocks noChangeAspect="1" noChangeArrowheads="1"/>
                </p:cNvPicPr>
                <p:nvPr/>
              </p:nvPicPr>
              <p:blipFill>
                <a:blip r:embed="rId14"/>
                <a:srcRect/>
                <a:stretch>
                  <a:fillRect/>
                </a:stretch>
              </p:blipFill>
              <p:spPr bwMode="invGray">
                <a:xfrm>
                  <a:off x="4272" y="2810"/>
                  <a:ext cx="1104" cy="950"/>
                </a:xfrm>
                <a:prstGeom prst="rect">
                  <a:avLst/>
                </a:prstGeom>
                <a:noFill/>
                <a:ln w="9525">
                  <a:noFill/>
                  <a:miter lim="800000"/>
                  <a:headEnd/>
                  <a:tailEnd/>
                </a:ln>
              </p:spPr>
            </p:pic>
            <p:pic>
              <p:nvPicPr>
                <p:cNvPr id="8237" name="Picture 21" descr="Live meeting group at table"/>
                <p:cNvPicPr>
                  <a:picLocks noChangeAspect="1" noChangeArrowheads="1"/>
                </p:cNvPicPr>
                <p:nvPr/>
              </p:nvPicPr>
              <p:blipFill>
                <a:blip r:embed="rId15"/>
                <a:srcRect/>
                <a:stretch>
                  <a:fillRect/>
                </a:stretch>
              </p:blipFill>
              <p:spPr bwMode="invGray">
                <a:xfrm>
                  <a:off x="3264" y="3244"/>
                  <a:ext cx="1806" cy="1076"/>
                </a:xfrm>
                <a:prstGeom prst="rect">
                  <a:avLst/>
                </a:prstGeom>
                <a:noFill/>
                <a:ln w="9525">
                  <a:noFill/>
                  <a:miter lim="800000"/>
                  <a:headEnd/>
                  <a:tailEnd/>
                </a:ln>
              </p:spPr>
            </p:pic>
          </p:grpSp>
        </p:grpSp>
      </p:grpSp>
      <p:grpSp>
        <p:nvGrpSpPr>
          <p:cNvPr id="9" name="Group 22"/>
          <p:cNvGrpSpPr>
            <a:grpSpLocks/>
          </p:cNvGrpSpPr>
          <p:nvPr/>
        </p:nvGrpSpPr>
        <p:grpSpPr bwMode="auto">
          <a:xfrm>
            <a:off x="1687513" y="4221163"/>
            <a:ext cx="3108325" cy="2298700"/>
            <a:chOff x="1063" y="2659"/>
            <a:chExt cx="1958" cy="1448"/>
          </a:xfrm>
        </p:grpSpPr>
        <p:pic>
          <p:nvPicPr>
            <p:cNvPr id="8226" name="Picture 23" descr="Vivid teal oval small"/>
            <p:cNvPicPr>
              <a:picLocks noChangeAspect="1" noChangeArrowheads="1"/>
            </p:cNvPicPr>
            <p:nvPr/>
          </p:nvPicPr>
          <p:blipFill>
            <a:blip r:embed="rId12">
              <a:lum bright="-20000"/>
            </a:blip>
            <a:srcRect/>
            <a:stretch>
              <a:fillRect/>
            </a:stretch>
          </p:blipFill>
          <p:spPr bwMode="auto">
            <a:xfrm>
              <a:off x="1063" y="3066"/>
              <a:ext cx="1932" cy="1041"/>
            </a:xfrm>
            <a:prstGeom prst="rect">
              <a:avLst/>
            </a:prstGeom>
            <a:noFill/>
            <a:ln w="9525">
              <a:noFill/>
              <a:miter lim="800000"/>
              <a:headEnd/>
              <a:tailEnd/>
            </a:ln>
          </p:spPr>
        </p:pic>
        <p:sp>
          <p:nvSpPr>
            <p:cNvPr id="224280" name="Rectangle 24"/>
            <p:cNvSpPr>
              <a:spLocks noChangeArrowheads="1"/>
            </p:cNvSpPr>
            <p:nvPr/>
          </p:nvSpPr>
          <p:spPr bwMode="auto">
            <a:xfrm>
              <a:off x="1071" y="3676"/>
              <a:ext cx="1950" cy="352"/>
            </a:xfrm>
            <a:prstGeom prst="rect">
              <a:avLst/>
            </a:prstGeom>
            <a:noFill/>
            <a:ln w="12700" algn="ctr">
              <a:noFill/>
              <a:miter lim="800000"/>
              <a:headEnd/>
              <a:tailEnd/>
            </a:ln>
            <a:effectLst/>
          </p:spPr>
          <p:txBody>
            <a:bodyPr>
              <a:spAutoFit/>
            </a:bodyPr>
            <a:lstStyle/>
            <a:p>
              <a:pPr algn="r">
                <a:lnSpc>
                  <a:spcPct val="85000"/>
                </a:lnSpc>
                <a:defRPr/>
              </a:pPr>
              <a:r>
                <a:rPr lang="en-US">
                  <a:effectLst>
                    <a:outerShdw blurRad="38100" dist="38100" dir="2700000" algn="tl">
                      <a:srgbClr val="000000">
                        <a:alpha val="43137"/>
                      </a:srgbClr>
                    </a:outerShdw>
                  </a:effectLst>
                  <a:latin typeface="+mj-lt"/>
                </a:rPr>
                <a:t>Multi-transport and </a:t>
              </a:r>
              <a:br>
                <a:rPr lang="en-US">
                  <a:effectLst>
                    <a:outerShdw blurRad="38100" dist="38100" dir="2700000" algn="tl">
                      <a:srgbClr val="000000">
                        <a:alpha val="43137"/>
                      </a:srgbClr>
                    </a:outerShdw>
                  </a:effectLst>
                  <a:latin typeface="+mj-lt"/>
                </a:rPr>
              </a:br>
              <a:r>
                <a:rPr lang="en-US">
                  <a:effectLst>
                    <a:outerShdw blurRad="38100" dist="38100" dir="2700000" algn="tl">
                      <a:srgbClr val="000000">
                        <a:alpha val="43137"/>
                      </a:srgbClr>
                    </a:outerShdw>
                  </a:effectLst>
                  <a:latin typeface="+mj-lt"/>
                </a:rPr>
                <a:t>Multi-function Devices </a:t>
              </a:r>
            </a:p>
          </p:txBody>
        </p:sp>
        <p:grpSp>
          <p:nvGrpSpPr>
            <p:cNvPr id="10" name="Group 25"/>
            <p:cNvGrpSpPr>
              <a:grpSpLocks/>
            </p:cNvGrpSpPr>
            <p:nvPr/>
          </p:nvGrpSpPr>
          <p:grpSpPr bwMode="auto">
            <a:xfrm>
              <a:off x="1303" y="2659"/>
              <a:ext cx="1152" cy="1067"/>
              <a:chOff x="3216" y="2623"/>
              <a:chExt cx="1152" cy="1067"/>
            </a:xfrm>
          </p:grpSpPr>
          <p:pic>
            <p:nvPicPr>
              <p:cNvPr id="8229" name="Picture 26" descr="user_scenarios"/>
              <p:cNvPicPr>
                <a:picLocks noChangeAspect="1" noChangeArrowheads="1"/>
              </p:cNvPicPr>
              <p:nvPr/>
            </p:nvPicPr>
            <p:blipFill>
              <a:blip r:embed="rId16"/>
              <a:srcRect/>
              <a:stretch>
                <a:fillRect/>
              </a:stretch>
            </p:blipFill>
            <p:spPr bwMode="auto">
              <a:xfrm>
                <a:off x="3216" y="2623"/>
                <a:ext cx="1152" cy="1067"/>
              </a:xfrm>
              <a:prstGeom prst="rect">
                <a:avLst/>
              </a:prstGeom>
              <a:noFill/>
              <a:ln w="9525">
                <a:noFill/>
                <a:miter lim="800000"/>
                <a:headEnd/>
                <a:tailEnd/>
              </a:ln>
            </p:spPr>
          </p:pic>
          <p:pic>
            <p:nvPicPr>
              <p:cNvPr id="8230" name="Picture 27" descr="user_scenarios"/>
              <p:cNvPicPr>
                <a:picLocks noChangeAspect="1" noChangeArrowheads="1"/>
              </p:cNvPicPr>
              <p:nvPr/>
            </p:nvPicPr>
            <p:blipFill>
              <a:blip r:embed="rId16"/>
              <a:srcRect/>
              <a:stretch>
                <a:fillRect/>
              </a:stretch>
            </p:blipFill>
            <p:spPr bwMode="auto">
              <a:xfrm>
                <a:off x="3216" y="2623"/>
                <a:ext cx="1152" cy="1067"/>
              </a:xfrm>
              <a:prstGeom prst="rect">
                <a:avLst/>
              </a:prstGeom>
              <a:noFill/>
              <a:ln w="9525">
                <a:noFill/>
                <a:miter lim="800000"/>
                <a:headEnd/>
                <a:tailEnd/>
              </a:ln>
            </p:spPr>
          </p:pic>
        </p:grpSp>
      </p:grpSp>
      <p:grpSp>
        <p:nvGrpSpPr>
          <p:cNvPr id="11" name="Group 28"/>
          <p:cNvGrpSpPr>
            <a:grpSpLocks/>
          </p:cNvGrpSpPr>
          <p:nvPr/>
        </p:nvGrpSpPr>
        <p:grpSpPr bwMode="auto">
          <a:xfrm>
            <a:off x="0" y="2679700"/>
            <a:ext cx="3067050" cy="2105025"/>
            <a:chOff x="0" y="1688"/>
            <a:chExt cx="1932" cy="1326"/>
          </a:xfrm>
        </p:grpSpPr>
        <p:pic>
          <p:nvPicPr>
            <p:cNvPr id="8218" name="Picture 29" descr="Vivid teal oval small"/>
            <p:cNvPicPr>
              <a:picLocks noChangeAspect="1" noChangeArrowheads="1"/>
            </p:cNvPicPr>
            <p:nvPr/>
          </p:nvPicPr>
          <p:blipFill>
            <a:blip r:embed="rId12">
              <a:lum bright="-20000"/>
            </a:blip>
            <a:srcRect/>
            <a:stretch>
              <a:fillRect/>
            </a:stretch>
          </p:blipFill>
          <p:spPr bwMode="auto">
            <a:xfrm>
              <a:off x="0" y="1968"/>
              <a:ext cx="1932" cy="1041"/>
            </a:xfrm>
            <a:prstGeom prst="rect">
              <a:avLst/>
            </a:prstGeom>
            <a:noFill/>
            <a:ln w="9525">
              <a:noFill/>
              <a:miter lim="800000"/>
              <a:headEnd/>
              <a:tailEnd/>
            </a:ln>
          </p:spPr>
        </p:pic>
        <p:pic>
          <p:nvPicPr>
            <p:cNvPr id="8219" name="Picture 30" descr="Toshiba 5205 S504 Windows Media Center notebook"/>
            <p:cNvPicPr>
              <a:picLocks noChangeAspect="1" noChangeArrowheads="1"/>
            </p:cNvPicPr>
            <p:nvPr/>
          </p:nvPicPr>
          <p:blipFill>
            <a:blip r:embed="rId17"/>
            <a:srcRect/>
            <a:stretch>
              <a:fillRect/>
            </a:stretch>
          </p:blipFill>
          <p:spPr bwMode="auto">
            <a:xfrm>
              <a:off x="131" y="1688"/>
              <a:ext cx="939" cy="873"/>
            </a:xfrm>
            <a:prstGeom prst="rect">
              <a:avLst/>
            </a:prstGeom>
            <a:noFill/>
            <a:ln w="9525">
              <a:noFill/>
              <a:miter lim="800000"/>
              <a:headEnd/>
              <a:tailEnd/>
            </a:ln>
          </p:spPr>
        </p:pic>
        <p:pic>
          <p:nvPicPr>
            <p:cNvPr id="8220" name="Picture 31" descr="pink wireless waves"/>
            <p:cNvPicPr>
              <a:picLocks noChangeAspect="1" noChangeArrowheads="1"/>
            </p:cNvPicPr>
            <p:nvPr/>
          </p:nvPicPr>
          <p:blipFill>
            <a:blip r:embed="rId18"/>
            <a:srcRect l="41849" b="41849"/>
            <a:stretch>
              <a:fillRect/>
            </a:stretch>
          </p:blipFill>
          <p:spPr bwMode="auto">
            <a:xfrm>
              <a:off x="672" y="1728"/>
              <a:ext cx="557" cy="557"/>
            </a:xfrm>
            <a:prstGeom prst="rect">
              <a:avLst/>
            </a:prstGeom>
            <a:noFill/>
            <a:ln w="9525">
              <a:noFill/>
              <a:miter lim="800000"/>
              <a:headEnd/>
              <a:tailEnd/>
            </a:ln>
          </p:spPr>
        </p:pic>
        <p:pic>
          <p:nvPicPr>
            <p:cNvPr id="8221" name="Picture 32" descr="Treo"/>
            <p:cNvPicPr>
              <a:picLocks noChangeAspect="1" noChangeArrowheads="1"/>
            </p:cNvPicPr>
            <p:nvPr/>
          </p:nvPicPr>
          <p:blipFill>
            <a:blip r:embed="rId19"/>
            <a:srcRect/>
            <a:stretch>
              <a:fillRect/>
            </a:stretch>
          </p:blipFill>
          <p:spPr bwMode="auto">
            <a:xfrm>
              <a:off x="1512" y="2273"/>
              <a:ext cx="193" cy="365"/>
            </a:xfrm>
            <a:prstGeom prst="rect">
              <a:avLst/>
            </a:prstGeom>
            <a:noFill/>
            <a:ln w="9525">
              <a:noFill/>
              <a:miter lim="800000"/>
              <a:headEnd/>
              <a:tailEnd/>
            </a:ln>
          </p:spPr>
        </p:pic>
        <p:pic>
          <p:nvPicPr>
            <p:cNvPr id="8222" name="Picture 8"/>
            <p:cNvPicPr>
              <a:picLocks noChangeAspect="1" noChangeArrowheads="1"/>
            </p:cNvPicPr>
            <p:nvPr/>
          </p:nvPicPr>
          <p:blipFill>
            <a:blip r:embed="rId20"/>
            <a:srcRect/>
            <a:stretch>
              <a:fillRect/>
            </a:stretch>
          </p:blipFill>
          <p:spPr bwMode="auto">
            <a:xfrm>
              <a:off x="1192" y="1969"/>
              <a:ext cx="327" cy="343"/>
            </a:xfrm>
            <a:prstGeom prst="rect">
              <a:avLst/>
            </a:prstGeom>
            <a:noFill/>
            <a:ln w="9525">
              <a:noFill/>
              <a:miter lim="800000"/>
              <a:headEnd/>
              <a:tailEnd/>
            </a:ln>
          </p:spPr>
        </p:pic>
        <p:pic>
          <p:nvPicPr>
            <p:cNvPr id="8223" name="Picture 34" descr="TC1-USB-64MB"/>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rot="2810804">
              <a:off x="916" y="2561"/>
              <a:ext cx="528" cy="377"/>
            </a:xfrm>
            <a:prstGeom prst="rect">
              <a:avLst/>
            </a:prstGeom>
            <a:noFill/>
            <a:ln w="9525">
              <a:noFill/>
              <a:miter lim="800000"/>
              <a:headEnd/>
              <a:tailEnd/>
            </a:ln>
          </p:spPr>
        </p:pic>
        <p:pic>
          <p:nvPicPr>
            <p:cNvPr id="8224" name="Picture 35" descr="double arrows"/>
            <p:cNvPicPr>
              <a:picLocks noChangeAspect="1" noChangeArrowheads="1"/>
            </p:cNvPicPr>
            <p:nvPr/>
          </p:nvPicPr>
          <p:blipFill>
            <a:blip r:embed="rId22"/>
            <a:srcRect/>
            <a:stretch>
              <a:fillRect/>
            </a:stretch>
          </p:blipFill>
          <p:spPr bwMode="auto">
            <a:xfrm>
              <a:off x="562" y="2106"/>
              <a:ext cx="788" cy="645"/>
            </a:xfrm>
            <a:prstGeom prst="rect">
              <a:avLst/>
            </a:prstGeom>
            <a:noFill/>
            <a:ln w="9525">
              <a:noFill/>
              <a:miter lim="800000"/>
              <a:headEnd/>
              <a:tailEnd/>
            </a:ln>
          </p:spPr>
        </p:pic>
        <p:sp>
          <p:nvSpPr>
            <p:cNvPr id="224292" name="Rectangle 36"/>
            <p:cNvSpPr>
              <a:spLocks noChangeArrowheads="1"/>
            </p:cNvSpPr>
            <p:nvPr/>
          </p:nvSpPr>
          <p:spPr bwMode="auto">
            <a:xfrm>
              <a:off x="74" y="2619"/>
              <a:ext cx="1520" cy="352"/>
            </a:xfrm>
            <a:prstGeom prst="rect">
              <a:avLst/>
            </a:prstGeom>
            <a:noFill/>
            <a:ln w="12700" algn="ctr">
              <a:noFill/>
              <a:miter lim="800000"/>
              <a:headEnd/>
              <a:tailEnd/>
            </a:ln>
            <a:effectLst/>
          </p:spPr>
          <p:txBody>
            <a:bodyPr>
              <a:spAutoFit/>
            </a:bodyPr>
            <a:lstStyle/>
            <a:p>
              <a:pPr>
                <a:lnSpc>
                  <a:spcPct val="85000"/>
                </a:lnSpc>
                <a:defRPr/>
              </a:pPr>
              <a:r>
                <a:rPr lang="en-US">
                  <a:effectLst>
                    <a:outerShdw blurRad="38100" dist="38100" dir="2700000" algn="tl">
                      <a:srgbClr val="000000">
                        <a:alpha val="43137"/>
                      </a:srgbClr>
                    </a:outerShdw>
                  </a:effectLst>
                  <a:latin typeface="+mj-lt"/>
                </a:rPr>
                <a:t>Wireless </a:t>
              </a:r>
              <a:br>
                <a:rPr lang="en-US">
                  <a:effectLst>
                    <a:outerShdw blurRad="38100" dist="38100" dir="2700000" algn="tl">
                      <a:srgbClr val="000000">
                        <a:alpha val="43137"/>
                      </a:srgbClr>
                    </a:outerShdw>
                  </a:effectLst>
                  <a:latin typeface="+mj-lt"/>
                </a:rPr>
              </a:br>
              <a:r>
                <a:rPr lang="en-US">
                  <a:effectLst>
                    <a:outerShdw blurRad="38100" dist="38100" dir="2700000" algn="tl">
                      <a:srgbClr val="000000">
                        <a:alpha val="43137"/>
                      </a:srgbClr>
                    </a:outerShdw>
                  </a:effectLst>
                  <a:latin typeface="+mj-lt"/>
                </a:rPr>
                <a:t>Scenarios</a:t>
              </a:r>
            </a:p>
          </p:txBody>
        </p:sp>
      </p:grpSp>
      <p:grpSp>
        <p:nvGrpSpPr>
          <p:cNvPr id="12" name="Group 37"/>
          <p:cNvGrpSpPr>
            <a:grpSpLocks/>
          </p:cNvGrpSpPr>
          <p:nvPr/>
        </p:nvGrpSpPr>
        <p:grpSpPr bwMode="auto">
          <a:xfrm>
            <a:off x="4660900" y="4967288"/>
            <a:ext cx="3352800" cy="1652587"/>
            <a:chOff x="2936" y="3129"/>
            <a:chExt cx="2112" cy="1041"/>
          </a:xfrm>
        </p:grpSpPr>
        <p:pic>
          <p:nvPicPr>
            <p:cNvPr id="8201" name="Picture 38" descr="Vivid teal oval small"/>
            <p:cNvPicPr>
              <a:picLocks noChangeAspect="1" noChangeArrowheads="1"/>
            </p:cNvPicPr>
            <p:nvPr/>
          </p:nvPicPr>
          <p:blipFill>
            <a:blip r:embed="rId12">
              <a:lum bright="-20000"/>
            </a:blip>
            <a:srcRect/>
            <a:stretch>
              <a:fillRect/>
            </a:stretch>
          </p:blipFill>
          <p:spPr bwMode="auto">
            <a:xfrm>
              <a:off x="3116" y="3129"/>
              <a:ext cx="1932" cy="1041"/>
            </a:xfrm>
            <a:prstGeom prst="rect">
              <a:avLst/>
            </a:prstGeom>
            <a:noFill/>
            <a:ln w="9525">
              <a:noFill/>
              <a:miter lim="800000"/>
              <a:headEnd/>
              <a:tailEnd/>
            </a:ln>
          </p:spPr>
        </p:pic>
        <p:sp>
          <p:nvSpPr>
            <p:cNvPr id="224295" name="Rectangle 39"/>
            <p:cNvSpPr>
              <a:spLocks noChangeArrowheads="1"/>
            </p:cNvSpPr>
            <p:nvPr/>
          </p:nvSpPr>
          <p:spPr bwMode="auto">
            <a:xfrm>
              <a:off x="2936" y="3670"/>
              <a:ext cx="1847" cy="352"/>
            </a:xfrm>
            <a:prstGeom prst="rect">
              <a:avLst/>
            </a:prstGeom>
            <a:noFill/>
            <a:ln w="12700" algn="ctr">
              <a:noFill/>
              <a:miter lim="800000"/>
              <a:headEnd/>
              <a:tailEnd/>
            </a:ln>
            <a:effectLst/>
          </p:spPr>
          <p:txBody>
            <a:bodyPr>
              <a:spAutoFit/>
            </a:bodyPr>
            <a:lstStyle/>
            <a:p>
              <a:pPr algn="r">
                <a:lnSpc>
                  <a:spcPct val="85000"/>
                </a:lnSpc>
                <a:defRPr/>
              </a:pPr>
              <a:r>
                <a:rPr lang="en-US">
                  <a:effectLst>
                    <a:outerShdw blurRad="38100" dist="38100" dir="2700000" algn="tl">
                      <a:srgbClr val="000000">
                        <a:alpha val="43137"/>
                      </a:srgbClr>
                    </a:outerShdw>
                  </a:effectLst>
                  <a:latin typeface="+mj-lt"/>
                </a:rPr>
                <a:t>Digital Content Proliferation</a:t>
              </a:r>
            </a:p>
          </p:txBody>
        </p:sp>
        <p:grpSp>
          <p:nvGrpSpPr>
            <p:cNvPr id="13" name="Group 40"/>
            <p:cNvGrpSpPr>
              <a:grpSpLocks/>
            </p:cNvGrpSpPr>
            <p:nvPr/>
          </p:nvGrpSpPr>
          <p:grpSpPr bwMode="auto">
            <a:xfrm flipH="1">
              <a:off x="3468" y="3279"/>
              <a:ext cx="649" cy="360"/>
              <a:chOff x="240" y="894"/>
              <a:chExt cx="748" cy="424"/>
            </a:xfrm>
          </p:grpSpPr>
          <p:grpSp>
            <p:nvGrpSpPr>
              <p:cNvPr id="14" name="Group 41"/>
              <p:cNvGrpSpPr>
                <a:grpSpLocks/>
              </p:cNvGrpSpPr>
              <p:nvPr/>
            </p:nvGrpSpPr>
            <p:grpSpPr bwMode="auto">
              <a:xfrm>
                <a:off x="240" y="1109"/>
                <a:ext cx="748" cy="209"/>
                <a:chOff x="240" y="672"/>
                <a:chExt cx="1872" cy="804"/>
              </a:xfrm>
            </p:grpSpPr>
            <p:pic>
              <p:nvPicPr>
                <p:cNvPr id="8216" name="Picture 42" descr="cooltools-shape"/>
                <p:cNvPicPr>
                  <a:picLocks noChangeAspect="1" noChangeArrowheads="1"/>
                </p:cNvPicPr>
                <p:nvPr/>
              </p:nvPicPr>
              <p:blipFill>
                <a:blip r:embed="rId23"/>
                <a:srcRect/>
                <a:stretch>
                  <a:fillRect/>
                </a:stretch>
              </p:blipFill>
              <p:spPr bwMode="auto">
                <a:xfrm>
                  <a:off x="240" y="894"/>
                  <a:ext cx="1872" cy="582"/>
                </a:xfrm>
                <a:prstGeom prst="rect">
                  <a:avLst/>
                </a:prstGeom>
                <a:noFill/>
                <a:ln w="9525">
                  <a:noFill/>
                  <a:miter lim="800000"/>
                  <a:headEnd/>
                  <a:tailEnd/>
                </a:ln>
              </p:spPr>
            </p:pic>
            <p:pic>
              <p:nvPicPr>
                <p:cNvPr id="8217" name="Picture 43" descr="cooltools-shape"/>
                <p:cNvPicPr>
                  <a:picLocks noChangeAspect="1" noChangeArrowheads="1"/>
                </p:cNvPicPr>
                <p:nvPr/>
              </p:nvPicPr>
              <p:blipFill>
                <a:blip r:embed="rId24"/>
                <a:srcRect/>
                <a:stretch>
                  <a:fillRect/>
                </a:stretch>
              </p:blipFill>
              <p:spPr bwMode="auto">
                <a:xfrm rot="10800000">
                  <a:off x="240" y="672"/>
                  <a:ext cx="1872" cy="582"/>
                </a:xfrm>
                <a:prstGeom prst="rect">
                  <a:avLst/>
                </a:prstGeom>
                <a:noFill/>
                <a:ln w="9525">
                  <a:noFill/>
                  <a:miter lim="800000"/>
                  <a:headEnd/>
                  <a:tailEnd/>
                </a:ln>
              </p:spPr>
            </p:pic>
          </p:grpSp>
          <p:pic>
            <p:nvPicPr>
              <p:cNvPr id="8213" name="Picture 44" descr="XP icon video camera"/>
              <p:cNvPicPr>
                <a:picLocks noChangeAspect="1" noChangeArrowheads="1"/>
              </p:cNvPicPr>
              <p:nvPr/>
            </p:nvPicPr>
            <p:blipFill>
              <a:blip r:embed="rId25"/>
              <a:srcRect/>
              <a:stretch>
                <a:fillRect/>
              </a:stretch>
            </p:blipFill>
            <p:spPr bwMode="auto">
              <a:xfrm>
                <a:off x="649" y="951"/>
                <a:ext cx="295" cy="252"/>
              </a:xfrm>
              <a:prstGeom prst="rect">
                <a:avLst/>
              </a:prstGeom>
              <a:noFill/>
              <a:ln w="9525">
                <a:noFill/>
                <a:miter lim="800000"/>
                <a:headEnd/>
                <a:tailEnd/>
              </a:ln>
            </p:spPr>
          </p:pic>
          <p:pic>
            <p:nvPicPr>
              <p:cNvPr id="8214" name="Picture 45" descr="acquire"/>
              <p:cNvPicPr>
                <a:picLocks noChangeAspect="1" noChangeArrowheads="1"/>
              </p:cNvPicPr>
              <p:nvPr/>
            </p:nvPicPr>
            <p:blipFill>
              <a:blip r:embed="rId26"/>
              <a:srcRect/>
              <a:stretch>
                <a:fillRect/>
              </a:stretch>
            </p:blipFill>
            <p:spPr bwMode="auto">
              <a:xfrm rot="10800000" flipV="1">
                <a:off x="254" y="971"/>
                <a:ext cx="297" cy="259"/>
              </a:xfrm>
              <a:prstGeom prst="rect">
                <a:avLst/>
              </a:prstGeom>
              <a:noFill/>
              <a:ln w="9525">
                <a:noFill/>
                <a:miter lim="800000"/>
                <a:headEnd/>
                <a:tailEnd/>
              </a:ln>
            </p:spPr>
          </p:pic>
          <p:pic>
            <p:nvPicPr>
              <p:cNvPr id="8215" name="Picture 46" descr="User red"/>
              <p:cNvPicPr>
                <a:picLocks noChangeAspect="1" noChangeArrowheads="1"/>
              </p:cNvPicPr>
              <p:nvPr/>
            </p:nvPicPr>
            <p:blipFill>
              <a:blip r:embed="rId27"/>
              <a:srcRect/>
              <a:stretch>
                <a:fillRect/>
              </a:stretch>
            </p:blipFill>
            <p:spPr bwMode="auto">
              <a:xfrm>
                <a:off x="477" y="894"/>
                <a:ext cx="273" cy="358"/>
              </a:xfrm>
              <a:prstGeom prst="rect">
                <a:avLst/>
              </a:prstGeom>
              <a:noFill/>
              <a:ln w="9525">
                <a:noFill/>
                <a:miter lim="800000"/>
                <a:headEnd/>
                <a:tailEnd/>
              </a:ln>
            </p:spPr>
          </p:pic>
        </p:grpSp>
        <p:grpSp>
          <p:nvGrpSpPr>
            <p:cNvPr id="15" name="Group 47"/>
            <p:cNvGrpSpPr>
              <a:grpSpLocks/>
            </p:cNvGrpSpPr>
            <p:nvPr/>
          </p:nvGrpSpPr>
          <p:grpSpPr bwMode="auto">
            <a:xfrm>
              <a:off x="4268" y="3305"/>
              <a:ext cx="592" cy="333"/>
              <a:chOff x="240" y="1328"/>
              <a:chExt cx="763" cy="429"/>
            </a:xfrm>
          </p:grpSpPr>
          <p:grpSp>
            <p:nvGrpSpPr>
              <p:cNvPr id="16" name="Group 48"/>
              <p:cNvGrpSpPr>
                <a:grpSpLocks/>
              </p:cNvGrpSpPr>
              <p:nvPr/>
            </p:nvGrpSpPr>
            <p:grpSpPr bwMode="auto">
              <a:xfrm>
                <a:off x="253" y="1548"/>
                <a:ext cx="750" cy="209"/>
                <a:chOff x="1345" y="429"/>
                <a:chExt cx="1100" cy="306"/>
              </a:xfrm>
            </p:grpSpPr>
            <p:pic>
              <p:nvPicPr>
                <p:cNvPr id="8210" name="Picture 49" descr="cooltools-shape"/>
                <p:cNvPicPr>
                  <a:picLocks noChangeAspect="1" noChangeArrowheads="1"/>
                </p:cNvPicPr>
                <p:nvPr/>
              </p:nvPicPr>
              <p:blipFill>
                <a:blip r:embed="rId28"/>
                <a:srcRect/>
                <a:stretch>
                  <a:fillRect/>
                </a:stretch>
              </p:blipFill>
              <p:spPr bwMode="auto">
                <a:xfrm>
                  <a:off x="1345" y="513"/>
                  <a:ext cx="1100" cy="222"/>
                </a:xfrm>
                <a:prstGeom prst="rect">
                  <a:avLst/>
                </a:prstGeom>
                <a:noFill/>
                <a:ln w="9525">
                  <a:noFill/>
                  <a:miter lim="800000"/>
                  <a:headEnd/>
                  <a:tailEnd/>
                </a:ln>
              </p:spPr>
            </p:pic>
            <p:pic>
              <p:nvPicPr>
                <p:cNvPr id="8211" name="Picture 50" descr="cooltools-shape"/>
                <p:cNvPicPr>
                  <a:picLocks noChangeAspect="1" noChangeArrowheads="1"/>
                </p:cNvPicPr>
                <p:nvPr/>
              </p:nvPicPr>
              <p:blipFill>
                <a:blip r:embed="rId29"/>
                <a:srcRect/>
                <a:stretch>
                  <a:fillRect/>
                </a:stretch>
              </p:blipFill>
              <p:spPr bwMode="auto">
                <a:xfrm rot="10800000">
                  <a:off x="1345" y="429"/>
                  <a:ext cx="1100" cy="219"/>
                </a:xfrm>
                <a:prstGeom prst="rect">
                  <a:avLst/>
                </a:prstGeom>
                <a:noFill/>
                <a:ln w="9525">
                  <a:noFill/>
                  <a:miter lim="800000"/>
                  <a:headEnd/>
                  <a:tailEnd/>
                </a:ln>
              </p:spPr>
            </p:pic>
          </p:grpSp>
          <p:pic>
            <p:nvPicPr>
              <p:cNvPr id="8206" name="Picture 51" descr="dvd cd disc player"/>
              <p:cNvPicPr>
                <a:picLocks noChangeAspect="1" noChangeArrowheads="1"/>
              </p:cNvPicPr>
              <p:nvPr/>
            </p:nvPicPr>
            <p:blipFill>
              <a:blip r:embed="rId30"/>
              <a:srcRect/>
              <a:stretch>
                <a:fillRect/>
              </a:stretch>
            </p:blipFill>
            <p:spPr bwMode="auto">
              <a:xfrm>
                <a:off x="240" y="1409"/>
                <a:ext cx="530" cy="236"/>
              </a:xfrm>
              <a:prstGeom prst="rect">
                <a:avLst/>
              </a:prstGeom>
              <a:noFill/>
              <a:ln w="9525">
                <a:noFill/>
                <a:miter lim="800000"/>
                <a:headEnd/>
                <a:tailEnd/>
              </a:ln>
            </p:spPr>
          </p:pic>
          <p:pic>
            <p:nvPicPr>
              <p:cNvPr id="8207" name="Picture 52" descr="tv monitor"/>
              <p:cNvPicPr>
                <a:picLocks noChangeAspect="1" noChangeArrowheads="1"/>
              </p:cNvPicPr>
              <p:nvPr/>
            </p:nvPicPr>
            <p:blipFill>
              <a:blip r:embed="rId31"/>
              <a:srcRect/>
              <a:stretch>
                <a:fillRect/>
              </a:stretch>
            </p:blipFill>
            <p:spPr bwMode="auto">
              <a:xfrm>
                <a:off x="686" y="1358"/>
                <a:ext cx="299" cy="268"/>
              </a:xfrm>
              <a:prstGeom prst="rect">
                <a:avLst/>
              </a:prstGeom>
              <a:noFill/>
              <a:ln w="9525">
                <a:noFill/>
                <a:miter lim="800000"/>
                <a:headEnd/>
                <a:tailEnd/>
              </a:ln>
            </p:spPr>
          </p:pic>
          <p:pic>
            <p:nvPicPr>
              <p:cNvPr id="8208" name="Picture 53" descr="tv remote control"/>
              <p:cNvPicPr>
                <a:picLocks noChangeAspect="1" noChangeArrowheads="1"/>
              </p:cNvPicPr>
              <p:nvPr/>
            </p:nvPicPr>
            <p:blipFill>
              <a:blip r:embed="rId32"/>
              <a:srcRect/>
              <a:stretch>
                <a:fillRect/>
              </a:stretch>
            </p:blipFill>
            <p:spPr bwMode="auto">
              <a:xfrm>
                <a:off x="380" y="1339"/>
                <a:ext cx="197" cy="302"/>
              </a:xfrm>
              <a:prstGeom prst="rect">
                <a:avLst/>
              </a:prstGeom>
              <a:noFill/>
              <a:ln w="9525">
                <a:noFill/>
                <a:miter lim="800000"/>
                <a:headEnd/>
                <a:tailEnd/>
              </a:ln>
            </p:spPr>
          </p:pic>
          <p:pic>
            <p:nvPicPr>
              <p:cNvPr id="8209" name="Picture 54" descr="user blue"/>
              <p:cNvPicPr>
                <a:picLocks noChangeAspect="1" noChangeArrowheads="1"/>
              </p:cNvPicPr>
              <p:nvPr/>
            </p:nvPicPr>
            <p:blipFill>
              <a:blip r:embed="rId33"/>
              <a:srcRect/>
              <a:stretch>
                <a:fillRect/>
              </a:stretch>
            </p:blipFill>
            <p:spPr bwMode="auto">
              <a:xfrm>
                <a:off x="491" y="1328"/>
                <a:ext cx="273" cy="359"/>
              </a:xfrm>
              <a:prstGeom prst="rect">
                <a:avLst/>
              </a:prstGeom>
              <a:noFill/>
              <a:ln w="9525">
                <a:noFill/>
                <a:miter lim="800000"/>
                <a:headEnd/>
                <a:tailEnd/>
              </a:ln>
            </p:spPr>
          </p:pic>
        </p:gr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15" name="Rectangle 19"/>
          <p:cNvSpPr>
            <a:spLocks noGrp="1" noChangeArrowheads="1"/>
          </p:cNvSpPr>
          <p:nvPr>
            <p:ph type="title"/>
          </p:nvPr>
        </p:nvSpPr>
        <p:spPr>
          <a:xfrm>
            <a:off x="381000" y="228600"/>
            <a:ext cx="8393113" cy="695325"/>
          </a:xfrm>
        </p:spPr>
        <p:txBody>
          <a:bodyPr/>
          <a:lstStyle/>
          <a:p>
            <a:r>
              <a:rPr lang="en-US" sz="4400"/>
              <a:t>Video-Capable Requirements</a:t>
            </a:r>
          </a:p>
        </p:txBody>
      </p:sp>
      <p:sp>
        <p:nvSpPr>
          <p:cNvPr id="336916" name="Rectangle 20"/>
          <p:cNvSpPr>
            <a:spLocks noGrp="1" noChangeArrowheads="1"/>
          </p:cNvSpPr>
          <p:nvPr>
            <p:ph idx="1"/>
          </p:nvPr>
        </p:nvSpPr>
        <p:spPr>
          <a:xfrm>
            <a:off x="385763" y="1417638"/>
            <a:ext cx="8388350" cy="4878387"/>
          </a:xfrm>
        </p:spPr>
        <p:txBody>
          <a:bodyPr/>
          <a:lstStyle/>
          <a:p>
            <a:pPr marL="461963" indent="-461963">
              <a:buFont typeface="Wingdings" pitchFamily="2" charset="2"/>
              <a:buNone/>
            </a:pPr>
            <a:r>
              <a:rPr lang="en-US" sz="2800">
                <a:solidFill>
                  <a:schemeClr val="accent1"/>
                </a:solidFill>
              </a:rPr>
              <a:t>3)</a:t>
            </a:r>
            <a:r>
              <a:rPr lang="en-US" sz="2800"/>
              <a:t>	Range – HD Video for 1 hour at 30 feet</a:t>
            </a:r>
            <a:br>
              <a:rPr lang="en-US" sz="2800"/>
            </a:br>
            <a:r>
              <a:rPr lang="en-US" sz="2800"/>
              <a:t>and two obstacles</a:t>
            </a:r>
          </a:p>
          <a:p>
            <a:pPr marL="858838" lvl="1" indent="-395288"/>
            <a:r>
              <a:rPr lang="en-US" sz="2400"/>
              <a:t>Each radio must be able to transmit a simulated high-definition video stream (20 – 22 Mbps) on UDP and TCP at range for one hour with less than 1% packet loss per second at a range up to 30 indoor feet with two walls or obstacles</a:t>
            </a:r>
          </a:p>
          <a:p>
            <a:pPr marL="461963" indent="-461963">
              <a:buFont typeface="Wingdings" pitchFamily="2" charset="2"/>
              <a:buNone/>
            </a:pPr>
            <a:r>
              <a:rPr lang="en-US" sz="2800">
                <a:solidFill>
                  <a:schemeClr val="accent1"/>
                </a:solidFill>
              </a:rPr>
              <a:t>4)</a:t>
            </a:r>
            <a:r>
              <a:rPr lang="en-US" sz="2800"/>
              <a:t>	Long-term Usage – HD Video for 8 hours</a:t>
            </a:r>
          </a:p>
          <a:p>
            <a:pPr marL="858838" lvl="1" indent="-395288"/>
            <a:r>
              <a:rPr lang="en-US" sz="2400"/>
              <a:t>Each radio must be able to transmit a simulated high-definition video stream (20 – 22 Mbps)</a:t>
            </a:r>
            <a:br>
              <a:rPr lang="en-US" sz="2400"/>
            </a:br>
            <a:r>
              <a:rPr lang="en-US" sz="2400"/>
              <a:t>on UDP and TCP at 22 Mbps for eight hours with less than 1% packet loss per second at a range</a:t>
            </a:r>
            <a:br>
              <a:rPr lang="en-US" sz="2400"/>
            </a:br>
            <a:r>
              <a:rPr lang="en-US" sz="2400"/>
              <a:t>of five feet with no obstacles</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2" name="Rectangle 6"/>
          <p:cNvSpPr>
            <a:spLocks noGrp="1" noChangeArrowheads="1"/>
          </p:cNvSpPr>
          <p:nvPr>
            <p:ph type="title"/>
          </p:nvPr>
        </p:nvSpPr>
        <p:spPr>
          <a:xfrm>
            <a:off x="381000" y="228600"/>
            <a:ext cx="8393113" cy="695325"/>
          </a:xfrm>
        </p:spPr>
        <p:txBody>
          <a:bodyPr/>
          <a:lstStyle/>
          <a:p>
            <a:r>
              <a:rPr lang="en-US" sz="4400"/>
              <a:t>Video-Capable Requirements</a:t>
            </a:r>
          </a:p>
        </p:txBody>
      </p:sp>
      <p:sp>
        <p:nvSpPr>
          <p:cNvPr id="372743" name="Rectangle 7"/>
          <p:cNvSpPr>
            <a:spLocks noGrp="1" noChangeArrowheads="1"/>
          </p:cNvSpPr>
          <p:nvPr>
            <p:ph idx="1"/>
          </p:nvPr>
        </p:nvSpPr>
        <p:spPr>
          <a:xfrm>
            <a:off x="381000" y="1420813"/>
            <a:ext cx="8388350" cy="4852987"/>
          </a:xfrm>
        </p:spPr>
        <p:txBody>
          <a:bodyPr/>
          <a:lstStyle/>
          <a:p>
            <a:pPr marL="400050" indent="-400050">
              <a:lnSpc>
                <a:spcPct val="80000"/>
              </a:lnSpc>
              <a:spcBef>
                <a:spcPct val="20000"/>
              </a:spcBef>
              <a:buFont typeface="Wingdings" pitchFamily="2" charset="2"/>
              <a:buNone/>
            </a:pPr>
            <a:r>
              <a:rPr lang="en-US" sz="2800">
                <a:solidFill>
                  <a:schemeClr val="accent1"/>
                </a:solidFill>
              </a:rPr>
              <a:t>5)</a:t>
            </a:r>
            <a:r>
              <a:rPr lang="en-US" sz="2800"/>
              <a:t>	Reliability – HD Video and Two Internet </a:t>
            </a:r>
            <a:br>
              <a:rPr lang="en-US" sz="2800"/>
            </a:br>
            <a:r>
              <a:rPr lang="en-US" sz="2800"/>
              <a:t>Surfers 1 hour</a:t>
            </a:r>
          </a:p>
          <a:p>
            <a:pPr marL="741363" lvl="1" indent="-339725">
              <a:lnSpc>
                <a:spcPct val="80000"/>
              </a:lnSpc>
              <a:spcBef>
                <a:spcPct val="20000"/>
              </a:spcBef>
            </a:pPr>
            <a:r>
              <a:rPr lang="en-US" sz="2400"/>
              <a:t>Each radio must be able to transmit a simulated high-definition video stream (22 – 20 Mbps) on UDP and TCP for one hour with less than 2% packet loss per second while two additional wireless stations are connected to the wireless router simulating typical internet usage </a:t>
            </a:r>
          </a:p>
          <a:p>
            <a:pPr marL="400050" indent="-400050">
              <a:lnSpc>
                <a:spcPct val="80000"/>
              </a:lnSpc>
              <a:spcBef>
                <a:spcPct val="20000"/>
              </a:spcBef>
              <a:buFont typeface="Wingdings" pitchFamily="2" charset="2"/>
              <a:buNone/>
            </a:pPr>
            <a:r>
              <a:rPr lang="en-US" sz="2800">
                <a:solidFill>
                  <a:schemeClr val="accent1"/>
                </a:solidFill>
              </a:rPr>
              <a:t>6)</a:t>
            </a:r>
            <a:r>
              <a:rPr lang="en-US" sz="2800"/>
              <a:t>	Heavy Load – Maximum throughput all interfaces</a:t>
            </a:r>
          </a:p>
          <a:p>
            <a:pPr marL="741363" lvl="1" indent="-339725">
              <a:lnSpc>
                <a:spcPct val="80000"/>
              </a:lnSpc>
              <a:spcBef>
                <a:spcPct val="20000"/>
              </a:spcBef>
            </a:pPr>
            <a:r>
              <a:rPr lang="en-US" sz="2400"/>
              <a:t>Each radio and each wired interface must be able</a:t>
            </a:r>
            <a:br>
              <a:rPr lang="en-US" sz="2400"/>
            </a:br>
            <a:r>
              <a:rPr lang="en-US" sz="2400"/>
              <a:t>to simultaneously transmit at maximum capacity</a:t>
            </a:r>
            <a:br>
              <a:rPr lang="en-US" sz="2400"/>
            </a:br>
            <a:r>
              <a:rPr lang="en-US" sz="2400"/>
              <a:t>on UDP for one hour with less than 1% packet loss per 10 seconds at a range of 5 feet with no obstacles. The streams will be run simultaneously to simulate </a:t>
            </a:r>
            <a:br>
              <a:rPr lang="en-US" sz="2400"/>
            </a:br>
            <a:r>
              <a:rPr lang="en-US" sz="2400"/>
              <a:t>a heavy load</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55" name="Rectangle 11"/>
          <p:cNvSpPr>
            <a:spLocks noGrp="1" noChangeArrowheads="1"/>
          </p:cNvSpPr>
          <p:nvPr>
            <p:ph type="title"/>
          </p:nvPr>
        </p:nvSpPr>
        <p:spPr>
          <a:xfrm>
            <a:off x="381000" y="228600"/>
            <a:ext cx="8763000" cy="858838"/>
          </a:xfrm>
        </p:spPr>
        <p:txBody>
          <a:bodyPr/>
          <a:lstStyle/>
          <a:p>
            <a:r>
              <a:rPr lang="en-US" sz="3200"/>
              <a:t>Bootstrapping, Discovery, And Diagnostics</a:t>
            </a:r>
            <a:br>
              <a:rPr lang="en-US" sz="3200"/>
            </a:br>
            <a:r>
              <a:rPr lang="en-US" sz="2400">
                <a:solidFill>
                  <a:schemeClr val="accent1"/>
                </a:solidFill>
              </a:rPr>
              <a:t>Link Layer Topology Discovery (LLTD)</a:t>
            </a:r>
          </a:p>
        </p:txBody>
      </p:sp>
      <p:sp>
        <p:nvSpPr>
          <p:cNvPr id="313356" name="Rectangle 12"/>
          <p:cNvSpPr>
            <a:spLocks noGrp="1" noChangeArrowheads="1"/>
          </p:cNvSpPr>
          <p:nvPr>
            <p:ph idx="1"/>
          </p:nvPr>
        </p:nvSpPr>
        <p:spPr>
          <a:xfrm>
            <a:off x="385763" y="1905000"/>
            <a:ext cx="4518025" cy="4710113"/>
          </a:xfrm>
        </p:spPr>
        <p:txBody>
          <a:bodyPr/>
          <a:lstStyle/>
          <a:p>
            <a:pPr marL="342900" indent="-342900">
              <a:lnSpc>
                <a:spcPct val="85000"/>
              </a:lnSpc>
              <a:spcBef>
                <a:spcPct val="25000"/>
              </a:spcBef>
            </a:pPr>
            <a:r>
              <a:rPr lang="en-US" sz="2000"/>
              <a:t>Topology Discovery:  Key</a:t>
            </a:r>
            <a:br>
              <a:rPr lang="en-US" sz="2000"/>
            </a:br>
            <a:r>
              <a:rPr lang="en-US" sz="2000"/>
              <a:t>Windows Vista</a:t>
            </a:r>
            <a:br>
              <a:rPr lang="en-US" sz="2000"/>
            </a:br>
            <a:r>
              <a:rPr lang="en-US" sz="2000"/>
              <a:t>diagnostic technology</a:t>
            </a:r>
          </a:p>
          <a:p>
            <a:pPr marL="617538" lvl="1" indent="-263525">
              <a:lnSpc>
                <a:spcPct val="85000"/>
              </a:lnSpc>
              <a:spcBef>
                <a:spcPct val="25000"/>
              </a:spcBef>
            </a:pPr>
            <a:r>
              <a:rPr lang="en-US" sz="1800"/>
              <a:t>Locates connectivity failures</a:t>
            </a:r>
          </a:p>
          <a:p>
            <a:pPr marL="617538" lvl="1" indent="-263525">
              <a:lnSpc>
                <a:spcPct val="85000"/>
              </a:lnSpc>
              <a:spcBef>
                <a:spcPct val="25000"/>
              </a:spcBef>
            </a:pPr>
            <a:r>
              <a:rPr lang="en-US" sz="1800"/>
              <a:t>Provides baseline network image </a:t>
            </a:r>
          </a:p>
          <a:p>
            <a:pPr marL="617538" lvl="1" indent="-263525">
              <a:lnSpc>
                <a:spcPct val="85000"/>
              </a:lnSpc>
              <a:spcBef>
                <a:spcPct val="25000"/>
              </a:spcBef>
            </a:pPr>
            <a:r>
              <a:rPr lang="en-US" sz="1800"/>
              <a:t>No dependence</a:t>
            </a:r>
            <a:br>
              <a:rPr lang="en-US" sz="1800"/>
            </a:br>
            <a:r>
              <a:rPr lang="en-US" sz="1800"/>
              <a:t>on IP connectivity</a:t>
            </a:r>
          </a:p>
          <a:p>
            <a:pPr marL="342900" indent="-342900">
              <a:lnSpc>
                <a:spcPct val="85000"/>
              </a:lnSpc>
              <a:spcBef>
                <a:spcPct val="25000"/>
              </a:spcBef>
            </a:pPr>
            <a:r>
              <a:rPr lang="en-US" sz="2000"/>
              <a:t>NID devices provide following data</a:t>
            </a:r>
          </a:p>
          <a:p>
            <a:pPr marL="617538" lvl="1" indent="-263525">
              <a:lnSpc>
                <a:spcPct val="85000"/>
              </a:lnSpc>
              <a:spcBef>
                <a:spcPct val="25000"/>
              </a:spcBef>
            </a:pPr>
            <a:r>
              <a:rPr lang="en-US" sz="1800"/>
              <a:t>Discover collocated devices</a:t>
            </a:r>
            <a:br>
              <a:rPr lang="en-US" sz="1800"/>
            </a:br>
            <a:r>
              <a:rPr lang="en-US" sz="1800"/>
              <a:t>(AP, Bridge, Modem)</a:t>
            </a:r>
          </a:p>
          <a:p>
            <a:pPr marL="617538" lvl="1" indent="-263525">
              <a:lnSpc>
                <a:spcPct val="85000"/>
              </a:lnSpc>
              <a:spcBef>
                <a:spcPct val="25000"/>
              </a:spcBef>
            </a:pPr>
            <a:r>
              <a:rPr lang="en-US" sz="1800"/>
              <a:t>Brand, model, firmware of RG</a:t>
            </a:r>
          </a:p>
          <a:p>
            <a:pPr marL="617538" lvl="1" indent="-263525">
              <a:lnSpc>
                <a:spcPct val="85000"/>
              </a:lnSpc>
              <a:spcBef>
                <a:spcPct val="25000"/>
              </a:spcBef>
            </a:pPr>
            <a:r>
              <a:rPr lang="en-US" sz="1800"/>
              <a:t>Representative device graphic </a:t>
            </a:r>
          </a:p>
          <a:p>
            <a:pPr marL="342900" indent="-342900">
              <a:lnSpc>
                <a:spcPct val="85000"/>
              </a:lnSpc>
              <a:spcBef>
                <a:spcPct val="25000"/>
              </a:spcBef>
            </a:pPr>
            <a:r>
              <a:rPr lang="en-US" sz="2000"/>
              <a:t>Ensures fewer support calls</a:t>
            </a:r>
          </a:p>
          <a:p>
            <a:pPr marL="617538" lvl="1" indent="-263525">
              <a:lnSpc>
                <a:spcPct val="85000"/>
              </a:lnSpc>
              <a:spcBef>
                <a:spcPct val="25000"/>
              </a:spcBef>
            </a:pPr>
            <a:r>
              <a:rPr lang="en-US" sz="1800"/>
              <a:t>Users can self-remediate</a:t>
            </a:r>
          </a:p>
          <a:p>
            <a:pPr marL="342900" indent="-342900">
              <a:lnSpc>
                <a:spcPct val="85000"/>
              </a:lnSpc>
              <a:spcBef>
                <a:spcPct val="25000"/>
              </a:spcBef>
            </a:pPr>
            <a:r>
              <a:rPr lang="en-US" sz="2000"/>
              <a:t>Ensures ‘wrong device’ isn’t blamed for problem!</a:t>
            </a:r>
          </a:p>
        </p:txBody>
      </p:sp>
      <p:pic>
        <p:nvPicPr>
          <p:cNvPr id="313348" name="Picture 4" descr="1"/>
          <p:cNvPicPr>
            <a:picLocks noChangeAspect="1" noChangeArrowheads="1"/>
          </p:cNvPicPr>
          <p:nvPr/>
        </p:nvPicPr>
        <p:blipFill>
          <a:blip r:embed="rId3"/>
          <a:srcRect/>
          <a:stretch>
            <a:fillRect/>
          </a:stretch>
        </p:blipFill>
        <p:spPr bwMode="auto">
          <a:xfrm>
            <a:off x="4087813" y="2039938"/>
            <a:ext cx="5257800" cy="3943350"/>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382588" y="1414464"/>
            <a:ext cx="8380412" cy="4440190"/>
          </a:xfrm>
        </p:spPr>
        <p:txBody>
          <a:bodyPr/>
          <a:lstStyle/>
          <a:p>
            <a:r>
              <a:rPr lang="en-US" sz="2400" dirty="0" smtClean="0"/>
              <a:t>Web Resources</a:t>
            </a:r>
          </a:p>
          <a:p>
            <a:pPr lvl="1"/>
            <a:r>
              <a:rPr lang="en-US" sz="2000" dirty="0" smtClean="0"/>
              <a:t>All Rally content:   </a:t>
            </a:r>
            <a:r>
              <a:rPr lang="en-US" sz="2000" dirty="0" smtClean="0">
                <a:hlinkClick r:id="rId3"/>
              </a:rPr>
              <a:t>www.microsoft.com/rally</a:t>
            </a:r>
            <a:r>
              <a:rPr lang="en-US" sz="2000" dirty="0" smtClean="0"/>
              <a:t> </a:t>
            </a:r>
          </a:p>
          <a:p>
            <a:pPr lvl="1"/>
            <a:r>
              <a:rPr lang="en-US" sz="2000" dirty="0" smtClean="0"/>
              <a:t>DPWS </a:t>
            </a:r>
            <a:r>
              <a:rPr lang="en-US" sz="2000" dirty="0" smtClean="0">
                <a:hlinkClick r:id="rId4"/>
              </a:rPr>
              <a:t>http://specs.xmlsoap.org/ws/2006/02/devprof</a:t>
            </a:r>
            <a:endParaRPr lang="en-US" sz="2000" dirty="0" smtClean="0"/>
          </a:p>
          <a:p>
            <a:pPr lvl="1"/>
            <a:r>
              <a:rPr lang="en-US" sz="2000" dirty="0" smtClean="0"/>
              <a:t>Web Services on devices: </a:t>
            </a:r>
            <a:r>
              <a:rPr lang="en-US" sz="2000" dirty="0" smtClean="0">
                <a:hlinkClick r:id="rId5"/>
              </a:rPr>
              <a:t>http://www.microsoft.com/whdc/rally/rallywsd.mspx</a:t>
            </a:r>
            <a:endParaRPr lang="en-US" sz="2000" dirty="0" smtClean="0"/>
          </a:p>
          <a:p>
            <a:r>
              <a:rPr lang="en-US" sz="2400" dirty="0" smtClean="0"/>
              <a:t>Related Sessions</a:t>
            </a:r>
          </a:p>
          <a:p>
            <a:pPr lvl="1"/>
            <a:r>
              <a:rPr lang="en-US" sz="2000" dirty="0" smtClean="0"/>
              <a:t>CON-T415 Windows Rally Overview and Implementations</a:t>
            </a:r>
          </a:p>
          <a:p>
            <a:pPr lvl="1"/>
            <a:r>
              <a:rPr lang="en-US" sz="2000" dirty="0" smtClean="0"/>
              <a:t>CON-T475 Web Services on Devices:  Rally Implementation</a:t>
            </a:r>
          </a:p>
          <a:p>
            <a:pPr lvl="1"/>
            <a:r>
              <a:rPr lang="en-US" sz="2000" dirty="0" smtClean="0"/>
              <a:t>CON-T417 Web Services on Devices:  Rally Overview</a:t>
            </a:r>
          </a:p>
          <a:p>
            <a:pPr lvl="1"/>
            <a:r>
              <a:rPr lang="en-US" sz="2000" dirty="0" smtClean="0"/>
              <a:t>CON-H488 Web Services on Devices:  Rally Workshop</a:t>
            </a:r>
          </a:p>
          <a:p>
            <a:pPr lvl="1"/>
            <a:r>
              <a:rPr lang="en-US" sz="2000" dirty="0" smtClean="0"/>
              <a:t>Chalk Talk:  CON-C487 Windows Rally – Best Practices</a:t>
            </a:r>
            <a:endParaRPr lang="en-US" sz="2000"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rot="16200000">
            <a:off x="2290034" y="-663375"/>
            <a:ext cx="3626068" cy="1008186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4" name="Oval 23"/>
          <p:cNvSpPr/>
          <p:nvPr/>
        </p:nvSpPr>
        <p:spPr bwMode="auto">
          <a:xfrm>
            <a:off x="328449" y="3574758"/>
            <a:ext cx="3497316" cy="2174401"/>
          </a:xfrm>
          <a:prstGeom prst="ellipse">
            <a:avLst/>
          </a:prstGeom>
          <a:ln>
            <a:headEnd type="none" w="med" len="med"/>
            <a:tailEnd type="none" w="med" len="med"/>
          </a:ln>
          <a:effectLst>
            <a:glow rad="70000">
              <a:schemeClr val="accent6">
                <a:tint val="30000"/>
                <a:shade val="95000"/>
                <a:satMod val="300000"/>
                <a:alpha val="50000"/>
              </a:schemeClr>
            </a:glow>
            <a:outerShdw blurRad="660400" sx="102000" sy="102000" algn="ctr" rotWithShape="0">
              <a:prstClr val="black"/>
            </a:outerShdw>
          </a:effectLst>
          <a:scene3d>
            <a:camera prst="perspectiveRelaxed"/>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6306" name="Rectangle 2"/>
          <p:cNvSpPr>
            <a:spLocks noGrp="1" noChangeArrowheads="1"/>
          </p:cNvSpPr>
          <p:nvPr>
            <p:ph type="title"/>
          </p:nvPr>
        </p:nvSpPr>
        <p:spPr/>
        <p:txBody>
          <a:bodyPr/>
          <a:lstStyle/>
          <a:p>
            <a:r>
              <a:rPr lang="en-US" smtClean="0">
                <a:sym typeface="Wingdings" pitchFamily="2" charset="2"/>
              </a:rPr>
              <a:t>Convergence Model</a:t>
            </a:r>
          </a:p>
        </p:txBody>
      </p:sp>
      <p:sp>
        <p:nvSpPr>
          <p:cNvPr id="226307" name="Rectangle 3"/>
          <p:cNvSpPr>
            <a:spLocks noGrp="1" noChangeArrowheads="1"/>
          </p:cNvSpPr>
          <p:nvPr>
            <p:ph type="body" idx="1"/>
          </p:nvPr>
        </p:nvSpPr>
        <p:spPr>
          <a:xfrm>
            <a:off x="382588" y="1414464"/>
            <a:ext cx="8380412" cy="914096"/>
          </a:xfrm>
        </p:spPr>
        <p:txBody>
          <a:bodyPr/>
          <a:lstStyle/>
          <a:p>
            <a:r>
              <a:rPr lang="en-US" dirty="0" smtClean="0">
                <a:sym typeface="Wingdings" pitchFamily="2" charset="2"/>
              </a:rPr>
              <a:t>Unification of IP and directly connected devices</a:t>
            </a:r>
          </a:p>
        </p:txBody>
      </p:sp>
      <p:grpSp>
        <p:nvGrpSpPr>
          <p:cNvPr id="2" name="Group 16"/>
          <p:cNvGrpSpPr>
            <a:grpSpLocks/>
          </p:cNvGrpSpPr>
          <p:nvPr/>
        </p:nvGrpSpPr>
        <p:grpSpPr bwMode="auto">
          <a:xfrm>
            <a:off x="4572000" y="4572000"/>
            <a:ext cx="4038600" cy="2133600"/>
            <a:chOff x="2880" y="2880"/>
            <a:chExt cx="2544" cy="1344"/>
          </a:xfrm>
        </p:grpSpPr>
        <p:sp>
          <p:nvSpPr>
            <p:cNvPr id="226309" name="Oval 6"/>
            <p:cNvSpPr>
              <a:spLocks/>
            </p:cNvSpPr>
            <p:nvPr/>
          </p:nvSpPr>
          <p:spPr bwMode="auto">
            <a:xfrm>
              <a:off x="2880" y="2880"/>
              <a:ext cx="2544" cy="1344"/>
            </a:xfrm>
            <a:prstGeom prst="ellipse">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defRPr/>
              </a:pPr>
              <a:r>
                <a:rPr lang="en-US">
                  <a:effectLst>
                    <a:outerShdw blurRad="38100" dist="38100" dir="2700000" algn="tl">
                      <a:srgbClr val="000000">
                        <a:alpha val="43137"/>
                      </a:srgbClr>
                    </a:outerShdw>
                  </a:effectLst>
                  <a:latin typeface="Segoe" pitchFamily="34" charset="0"/>
                  <a:cs typeface="+mn-cs"/>
                  <a:sym typeface="Wingdings" pitchFamily="2" charset="2"/>
                </a:rPr>
                <a:t>Directly Connected</a:t>
              </a:r>
            </a:p>
          </p:txBody>
        </p:sp>
        <p:pic>
          <p:nvPicPr>
            <p:cNvPr id="9234" name="Picture 6"/>
            <p:cNvPicPr>
              <a:picLocks noChangeArrowheads="1"/>
            </p:cNvPicPr>
            <p:nvPr/>
          </p:nvPicPr>
          <p:blipFill>
            <a:blip r:embed="rId4"/>
            <a:srcRect/>
            <a:stretch>
              <a:fillRect/>
            </a:stretch>
          </p:blipFill>
          <p:spPr bwMode="auto">
            <a:xfrm>
              <a:off x="3216" y="3264"/>
              <a:ext cx="343" cy="424"/>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9235" name="Picture 7"/>
            <p:cNvPicPr>
              <a:picLocks noChangeArrowheads="1"/>
            </p:cNvPicPr>
            <p:nvPr/>
          </p:nvPicPr>
          <p:blipFill>
            <a:blip r:embed="rId5"/>
            <a:srcRect/>
            <a:stretch>
              <a:fillRect/>
            </a:stretch>
          </p:blipFill>
          <p:spPr bwMode="auto">
            <a:xfrm>
              <a:off x="3792" y="3024"/>
              <a:ext cx="419" cy="472"/>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9236" name="Picture 8"/>
            <p:cNvPicPr>
              <a:picLocks noChangeArrowheads="1"/>
            </p:cNvPicPr>
            <p:nvPr/>
          </p:nvPicPr>
          <p:blipFill>
            <a:blip r:embed="rId6"/>
            <a:srcRect/>
            <a:stretch>
              <a:fillRect/>
            </a:stretch>
          </p:blipFill>
          <p:spPr bwMode="auto">
            <a:xfrm>
              <a:off x="4800" y="3264"/>
              <a:ext cx="426" cy="365"/>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9237" name="Picture 9"/>
            <p:cNvPicPr>
              <a:picLocks noChangeArrowheads="1"/>
            </p:cNvPicPr>
            <p:nvPr/>
          </p:nvPicPr>
          <p:blipFill>
            <a:blip r:embed="rId7"/>
            <a:srcRect/>
            <a:stretch>
              <a:fillRect/>
            </a:stretch>
          </p:blipFill>
          <p:spPr bwMode="auto">
            <a:xfrm>
              <a:off x="4368" y="3216"/>
              <a:ext cx="196" cy="518"/>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grpSp>
      <p:sp>
        <p:nvSpPr>
          <p:cNvPr id="226314" name="AutoShape 21"/>
          <p:cNvSpPr>
            <a:spLocks/>
          </p:cNvSpPr>
          <p:nvPr/>
        </p:nvSpPr>
        <p:spPr bwMode="auto">
          <a:xfrm rot="-1784693">
            <a:off x="3352800" y="3657600"/>
            <a:ext cx="1447800" cy="381000"/>
          </a:xfrm>
          <a:prstGeom prst="rightArrow">
            <a:avLst>
              <a:gd name="adj1" fmla="val 50000"/>
              <a:gd name="adj2" fmla="val 95000"/>
            </a:avLst>
          </a:prstGeom>
          <a:ln>
            <a:headEnd type="none" w="med" len="med"/>
            <a:tailEnd type="none" w="med" len="med"/>
          </a:ln>
          <a:effectLst>
            <a:glow rad="139700">
              <a:schemeClr val="accent6">
                <a:satMod val="175000"/>
                <a:alpha val="4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rgbClr val="FFFFFF"/>
              </a:solidFill>
              <a:effectLst>
                <a:outerShdw blurRad="38100" dist="38100" dir="2700000" algn="tl">
                  <a:srgbClr val="000000">
                    <a:alpha val="43137"/>
                  </a:srgbClr>
                </a:outerShdw>
              </a:effectLst>
              <a:latin typeface="Segoe" pitchFamily="34" charset="0"/>
              <a:cs typeface="+mn-cs"/>
            </a:endParaRPr>
          </a:p>
        </p:txBody>
      </p:sp>
      <p:sp>
        <p:nvSpPr>
          <p:cNvPr id="226315" name="AutoShape 22"/>
          <p:cNvSpPr>
            <a:spLocks/>
          </p:cNvSpPr>
          <p:nvPr/>
        </p:nvSpPr>
        <p:spPr bwMode="auto">
          <a:xfrm rot="1696111">
            <a:off x="3352800" y="4648200"/>
            <a:ext cx="1447800" cy="381000"/>
          </a:xfrm>
          <a:prstGeom prst="rightArrow">
            <a:avLst>
              <a:gd name="adj1" fmla="val 50000"/>
              <a:gd name="adj2" fmla="val 95000"/>
            </a:avLst>
          </a:prstGeom>
          <a:ln>
            <a:headEnd type="none" w="med" len="med"/>
            <a:tailEnd type="none" w="med" len="med"/>
          </a:ln>
          <a:effectLst>
            <a:glow rad="139700">
              <a:schemeClr val="accent6">
                <a:satMod val="175000"/>
                <a:alpha val="4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rgbClr val="FFFFFF"/>
              </a:solidFill>
              <a:effectLst>
                <a:outerShdw blurRad="38100" dist="38100" dir="2700000" algn="tl">
                  <a:srgbClr val="000000">
                    <a:alpha val="43137"/>
                  </a:srgbClr>
                </a:outerShdw>
              </a:effectLst>
              <a:latin typeface="Segoe" pitchFamily="34" charset="0"/>
              <a:cs typeface="+mn-cs"/>
            </a:endParaRPr>
          </a:p>
        </p:txBody>
      </p:sp>
      <p:grpSp>
        <p:nvGrpSpPr>
          <p:cNvPr id="3" name="Group 27"/>
          <p:cNvGrpSpPr>
            <a:grpSpLocks/>
          </p:cNvGrpSpPr>
          <p:nvPr/>
        </p:nvGrpSpPr>
        <p:grpSpPr bwMode="auto">
          <a:xfrm>
            <a:off x="4572000" y="1981200"/>
            <a:ext cx="4038600" cy="2133600"/>
            <a:chOff x="2880" y="1296"/>
            <a:chExt cx="2544" cy="1344"/>
          </a:xfrm>
        </p:grpSpPr>
        <p:sp>
          <p:nvSpPr>
            <p:cNvPr id="226317" name="Oval 5"/>
            <p:cNvSpPr>
              <a:spLocks/>
            </p:cNvSpPr>
            <p:nvPr/>
          </p:nvSpPr>
          <p:spPr bwMode="auto">
            <a:xfrm>
              <a:off x="2880" y="1296"/>
              <a:ext cx="2544" cy="1344"/>
            </a:xfrm>
            <a:prstGeom prst="ellipse">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defRPr/>
              </a:pPr>
              <a:r>
                <a:rPr lang="en-US">
                  <a:effectLst>
                    <a:outerShdw blurRad="38100" dist="38100" dir="2700000" algn="tl">
                      <a:srgbClr val="000000">
                        <a:alpha val="43137"/>
                      </a:srgbClr>
                    </a:outerShdw>
                  </a:effectLst>
                  <a:latin typeface="Segoe" pitchFamily="34" charset="0"/>
                  <a:cs typeface="+mn-cs"/>
                  <a:sym typeface="Wingdings" pitchFamily="2" charset="2"/>
                </a:rPr>
                <a:t>IP Network</a:t>
              </a:r>
            </a:p>
          </p:txBody>
        </p:sp>
        <p:pic>
          <p:nvPicPr>
            <p:cNvPr id="9229" name="Picture 14"/>
            <p:cNvPicPr>
              <a:picLocks noChangeArrowheads="1"/>
            </p:cNvPicPr>
            <p:nvPr/>
          </p:nvPicPr>
          <p:blipFill>
            <a:blip r:embed="rId8"/>
            <a:srcRect/>
            <a:stretch>
              <a:fillRect/>
            </a:stretch>
          </p:blipFill>
          <p:spPr bwMode="auto">
            <a:xfrm>
              <a:off x="3600" y="1392"/>
              <a:ext cx="375" cy="432"/>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9230" name="Picture 15"/>
            <p:cNvPicPr>
              <a:picLocks noChangeArrowheads="1"/>
            </p:cNvPicPr>
            <p:nvPr/>
          </p:nvPicPr>
          <p:blipFill>
            <a:blip r:embed="rId9"/>
            <a:srcRect/>
            <a:stretch>
              <a:fillRect/>
            </a:stretch>
          </p:blipFill>
          <p:spPr bwMode="auto">
            <a:xfrm>
              <a:off x="4512" y="1632"/>
              <a:ext cx="720" cy="575"/>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9231" name="Picture 16"/>
            <p:cNvPicPr>
              <a:picLocks noChangeArrowheads="1"/>
            </p:cNvPicPr>
            <p:nvPr/>
          </p:nvPicPr>
          <p:blipFill>
            <a:blip r:embed="rId10"/>
            <a:srcRect/>
            <a:stretch>
              <a:fillRect/>
            </a:stretch>
          </p:blipFill>
          <p:spPr bwMode="auto">
            <a:xfrm>
              <a:off x="3168" y="1584"/>
              <a:ext cx="428" cy="72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9232" name="Picture 17"/>
            <p:cNvPicPr>
              <a:picLocks noChangeArrowheads="1"/>
            </p:cNvPicPr>
            <p:nvPr/>
          </p:nvPicPr>
          <p:blipFill>
            <a:blip r:embed="rId11">
              <a:clrChange>
                <a:clrFrom>
                  <a:srgbClr val="FFFFFF"/>
                </a:clrFrom>
                <a:clrTo>
                  <a:srgbClr val="FFFFFF">
                    <a:alpha val="0"/>
                  </a:srgbClr>
                </a:clrTo>
              </a:clrChange>
            </a:blip>
            <a:srcRect/>
            <a:stretch>
              <a:fillRect/>
            </a:stretch>
          </p:blipFill>
          <p:spPr bwMode="auto">
            <a:xfrm>
              <a:off x="4080" y="1392"/>
              <a:ext cx="338" cy="686"/>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grpSp>
      <p:sp>
        <p:nvSpPr>
          <p:cNvPr id="226322" name="AutoShape 26"/>
          <p:cNvSpPr>
            <a:spLocks/>
          </p:cNvSpPr>
          <p:nvPr/>
        </p:nvSpPr>
        <p:spPr bwMode="auto">
          <a:xfrm>
            <a:off x="3429000" y="4114800"/>
            <a:ext cx="1447800" cy="381000"/>
          </a:xfrm>
          <a:prstGeom prst="rightArrow">
            <a:avLst>
              <a:gd name="adj1" fmla="val 50000"/>
              <a:gd name="adj2" fmla="val 95000"/>
            </a:avLst>
          </a:prstGeom>
          <a:ln>
            <a:headEnd type="none" w="med" len="med"/>
            <a:tailEnd type="none" w="med" len="med"/>
          </a:ln>
          <a:effectLst>
            <a:glow rad="139700">
              <a:schemeClr val="accent6">
                <a:satMod val="175000"/>
                <a:alpha val="4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rgbClr val="FFFFFF"/>
              </a:solidFill>
              <a:effectLst>
                <a:outerShdw blurRad="38100" dist="38100" dir="2700000" algn="tl">
                  <a:srgbClr val="000000">
                    <a:alpha val="43137"/>
                  </a:srgbClr>
                </a:outerShdw>
              </a:effectLst>
              <a:latin typeface="Segoe" pitchFamily="34" charset="0"/>
              <a:cs typeface="+mn-cs"/>
            </a:endParaRPr>
          </a:p>
        </p:txBody>
      </p:sp>
      <p:grpSp>
        <p:nvGrpSpPr>
          <p:cNvPr id="4" name="Group 19"/>
          <p:cNvGrpSpPr>
            <a:grpSpLocks/>
          </p:cNvGrpSpPr>
          <p:nvPr/>
        </p:nvGrpSpPr>
        <p:grpSpPr bwMode="auto">
          <a:xfrm>
            <a:off x="990600" y="3276600"/>
            <a:ext cx="2274888" cy="1958975"/>
            <a:chOff x="1488" y="2592"/>
            <a:chExt cx="578" cy="652"/>
          </a:xfrm>
          <a:effectLst>
            <a:outerShdw blurRad="63500" sx="102000" sy="102000" algn="ctr" rotWithShape="0">
              <a:prstClr val="black">
                <a:alpha val="40000"/>
              </a:prstClr>
            </a:outerShdw>
            <a:reflection blurRad="6350" stA="52000" endA="300" endPos="35000" dir="5400000" sy="-100000" algn="bl" rotWithShape="0"/>
          </a:effectLst>
        </p:grpSpPr>
        <p:pic>
          <p:nvPicPr>
            <p:cNvPr id="9226" name="Picture 20" descr="XP icon keyboard"/>
            <p:cNvPicPr>
              <a:picLocks noChangeAspect="1" noChangeArrowheads="1"/>
            </p:cNvPicPr>
            <p:nvPr/>
          </p:nvPicPr>
          <p:blipFill>
            <a:blip r:embed="rId12"/>
            <a:srcRect/>
            <a:stretch>
              <a:fillRect/>
            </a:stretch>
          </p:blipFill>
          <p:spPr bwMode="auto">
            <a:xfrm rot="-640795">
              <a:off x="1612" y="2962"/>
              <a:ext cx="454" cy="282"/>
            </a:xfrm>
            <a:prstGeom prst="rect">
              <a:avLst/>
            </a:prstGeom>
            <a:noFill/>
            <a:ln w="9525">
              <a:noFill/>
              <a:miter lim="800000"/>
              <a:headEnd/>
              <a:tailEnd/>
            </a:ln>
          </p:spPr>
        </p:pic>
        <p:pic>
          <p:nvPicPr>
            <p:cNvPr id="9227" name="Picture 21" descr="XP icon my computer"/>
            <p:cNvPicPr>
              <a:picLocks noChangeAspect="1" noChangeArrowheads="1"/>
            </p:cNvPicPr>
            <p:nvPr/>
          </p:nvPicPr>
          <p:blipFill>
            <a:blip r:embed="rId13"/>
            <a:srcRect/>
            <a:stretch>
              <a:fillRect/>
            </a:stretch>
          </p:blipFill>
          <p:spPr bwMode="auto">
            <a:xfrm>
              <a:off x="1488" y="2592"/>
              <a:ext cx="461" cy="461"/>
            </a:xfrm>
            <a:prstGeom prst="rect">
              <a:avLst/>
            </a:prstGeom>
            <a:noFill/>
            <a:ln w="9525">
              <a:noFill/>
              <a:miter lim="800000"/>
              <a:headEnd/>
              <a:tailEnd/>
            </a:ln>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44444E-6 L 0.00417 0.13334 " pathEditMode="relative" rAng="0" ptsTypes="AA">
                                      <p:cBhvr>
                                        <p:cTn id="6" dur="2000" fill="hold"/>
                                        <p:tgtEl>
                                          <p:spTgt spid="3"/>
                                        </p:tgtEl>
                                        <p:attrNameLst>
                                          <p:attrName>ppt_x</p:attrName>
                                          <p:attrName>ppt_y</p:attrName>
                                        </p:attrNameLst>
                                      </p:cBhvr>
                                      <p:rCtr x="2" y="67"/>
                                    </p:animMotion>
                                  </p:childTnLst>
                                </p:cTn>
                              </p:par>
                              <p:par>
                                <p:cTn id="7" presetID="64" presetClass="path" presetSubtype="0" accel="50000" decel="50000" fill="hold" nodeType="withEffect">
                                  <p:stCondLst>
                                    <p:cond delay="0"/>
                                  </p:stCondLst>
                                  <p:childTnLst>
                                    <p:animMotion origin="layout" path="M -3.33333E-6 -2.22222E-6 L 0.00417 -0.13333 " pathEditMode="relative" rAng="0" ptsTypes="AA">
                                      <p:cBhvr>
                                        <p:cTn id="8" dur="2000" fill="hold"/>
                                        <p:tgtEl>
                                          <p:spTgt spid="2"/>
                                        </p:tgtEl>
                                        <p:attrNameLst>
                                          <p:attrName>ppt_x</p:attrName>
                                          <p:attrName>ppt_y</p:attrName>
                                        </p:attrNameLst>
                                      </p:cBhvr>
                                      <p:rCtr x="2" y="-67"/>
                                    </p:animMotion>
                                  </p:childTnLst>
                                </p:cTn>
                              </p:par>
                              <p:par>
                                <p:cTn id="9" presetID="9" presetClass="exit" presetSubtype="0" fill="hold" grpId="0" nodeType="withEffect">
                                  <p:stCondLst>
                                    <p:cond delay="0"/>
                                  </p:stCondLst>
                                  <p:childTnLst>
                                    <p:animEffect transition="out" filter="dissolve">
                                      <p:cBhvr>
                                        <p:cTn id="10" dur="500"/>
                                        <p:tgtEl>
                                          <p:spTgt spid="226314"/>
                                        </p:tgtEl>
                                      </p:cBhvr>
                                    </p:animEffect>
                                    <p:set>
                                      <p:cBhvr>
                                        <p:cTn id="11" dur="1" fill="hold">
                                          <p:stCondLst>
                                            <p:cond delay="499"/>
                                          </p:stCondLst>
                                        </p:cTn>
                                        <p:tgtEl>
                                          <p:spTgt spid="226314"/>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226315"/>
                                        </p:tgtEl>
                                      </p:cBhvr>
                                    </p:animEffect>
                                    <p:set>
                                      <p:cBhvr>
                                        <p:cTn id="14" dur="1" fill="hold">
                                          <p:stCondLst>
                                            <p:cond delay="499"/>
                                          </p:stCondLst>
                                        </p:cTn>
                                        <p:tgtEl>
                                          <p:spTgt spid="226315"/>
                                        </p:tgtEl>
                                        <p:attrNameLst>
                                          <p:attrName>style.visibility</p:attrName>
                                        </p:attrNameLst>
                                      </p:cBhvr>
                                      <p:to>
                                        <p:strVal val="hidden"/>
                                      </p:to>
                                    </p:se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226322"/>
                                        </p:tgtEl>
                                        <p:attrNameLst>
                                          <p:attrName>style.visibility</p:attrName>
                                        </p:attrNameLst>
                                      </p:cBhvr>
                                      <p:to>
                                        <p:strVal val="visible"/>
                                      </p:to>
                                    </p:set>
                                    <p:animEffect transition="in" filter="dissolve">
                                      <p:cBhvr>
                                        <p:cTn id="18" dur="500"/>
                                        <p:tgtEl>
                                          <p:spTgt spid="22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4" grpId="0" animBg="1"/>
      <p:bldP spid="226315" grpId="0" animBg="1"/>
      <p:bldP spid="2263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366713" y="231775"/>
            <a:ext cx="8777287" cy="443198"/>
          </a:xfrm>
        </p:spPr>
        <p:txBody>
          <a:bodyPr/>
          <a:lstStyle/>
          <a:p>
            <a:pPr defTabSz="912777" eaLnBrk="1" hangingPunct="1">
              <a:defRPr/>
            </a:pPr>
            <a:r>
              <a:rPr sz="3200" smtClean="0"/>
              <a:t>Result: need ‘New Bar’ For IP Connected Devices</a:t>
            </a:r>
            <a:endParaRPr sz="3700" smtClean="0">
              <a:solidFill>
                <a:schemeClr val="accent1"/>
              </a:solidFill>
            </a:endParaRPr>
          </a:p>
        </p:txBody>
      </p:sp>
      <p:pic>
        <p:nvPicPr>
          <p:cNvPr id="228355" name="Picture 3" descr="Metallic edge Clear Bars 1 faded edge"/>
          <p:cNvPicPr>
            <a:picLocks noChangeArrowheads="1"/>
          </p:cNvPicPr>
          <p:nvPr/>
        </p:nvPicPr>
        <p:blipFill>
          <a:blip r:embed="rId4"/>
          <a:srcRect/>
          <a:stretch>
            <a:fillRect/>
          </a:stretch>
        </p:blipFill>
        <p:spPr bwMode="auto">
          <a:xfrm>
            <a:off x="396875" y="5019675"/>
            <a:ext cx="8370888" cy="1636713"/>
          </a:xfrm>
          <a:prstGeom prst="rect">
            <a:avLst/>
          </a:prstGeom>
          <a:noFill/>
          <a:ln w="9525">
            <a:noFill/>
            <a:miter lim="800000"/>
            <a:headEnd/>
            <a:tailEnd/>
          </a:ln>
        </p:spPr>
      </p:pic>
      <p:pic>
        <p:nvPicPr>
          <p:cNvPr id="228356" name="Picture 4" descr="Metallic edge Clear Bars 1 faded edge"/>
          <p:cNvPicPr>
            <a:picLocks noChangeArrowheads="1"/>
          </p:cNvPicPr>
          <p:nvPr/>
        </p:nvPicPr>
        <p:blipFill>
          <a:blip r:embed="rId4"/>
          <a:srcRect/>
          <a:stretch>
            <a:fillRect/>
          </a:stretch>
        </p:blipFill>
        <p:spPr bwMode="auto">
          <a:xfrm>
            <a:off x="396875" y="1447800"/>
            <a:ext cx="8370888" cy="1639888"/>
          </a:xfrm>
          <a:prstGeom prst="rect">
            <a:avLst/>
          </a:prstGeom>
          <a:noFill/>
          <a:ln w="9525">
            <a:noFill/>
            <a:miter lim="800000"/>
            <a:headEnd/>
            <a:tailEnd/>
          </a:ln>
        </p:spPr>
      </p:pic>
      <p:pic>
        <p:nvPicPr>
          <p:cNvPr id="228357" name="Picture 5" descr="Metallic edge Clear Bars 1 faded edge"/>
          <p:cNvPicPr>
            <a:picLocks noChangeArrowheads="1"/>
          </p:cNvPicPr>
          <p:nvPr/>
        </p:nvPicPr>
        <p:blipFill>
          <a:blip r:embed="rId5"/>
          <a:srcRect/>
          <a:stretch>
            <a:fillRect/>
          </a:stretch>
        </p:blipFill>
        <p:spPr bwMode="auto">
          <a:xfrm>
            <a:off x="393700" y="3236913"/>
            <a:ext cx="8374063" cy="1638300"/>
          </a:xfrm>
          <a:prstGeom prst="rect">
            <a:avLst/>
          </a:prstGeom>
          <a:noFill/>
          <a:ln w="9525">
            <a:noFill/>
            <a:miter lim="800000"/>
            <a:headEnd/>
            <a:tailEnd/>
          </a:ln>
        </p:spPr>
      </p:pic>
      <p:sp>
        <p:nvSpPr>
          <p:cNvPr id="228358" name="Rectangle 6"/>
          <p:cNvSpPr>
            <a:spLocks noChangeArrowheads="1"/>
          </p:cNvSpPr>
          <p:nvPr/>
        </p:nvSpPr>
        <p:spPr bwMode="auto">
          <a:xfrm>
            <a:off x="671513" y="1655763"/>
            <a:ext cx="5975350" cy="1155700"/>
          </a:xfrm>
          <a:prstGeom prst="rect">
            <a:avLst/>
          </a:prstGeom>
          <a:noFill/>
          <a:ln w="9525" algn="ctr">
            <a:noFill/>
            <a:miter lim="800000"/>
            <a:headEnd/>
            <a:tailEnd/>
          </a:ln>
          <a:effectLst/>
        </p:spPr>
        <p:txBody>
          <a:bodyPr lIns="82287" tIns="41144" rIns="82287" bIns="41144">
            <a:spAutoFit/>
          </a:bodyPr>
          <a:lstStyle/>
          <a:p>
            <a:pPr marL="280988" indent="-280988" defTabSz="822325">
              <a:lnSpc>
                <a:spcPct val="80000"/>
              </a:lnSpc>
              <a:spcBef>
                <a:spcPct val="20000"/>
              </a:spcBef>
              <a:buClr>
                <a:schemeClr val="tx2"/>
              </a:buClr>
              <a:buSzPct val="85000"/>
              <a:buFont typeface="Wingdings" pitchFamily="2" charset="2"/>
              <a:buNone/>
              <a:defRPr/>
            </a:pPr>
            <a:r>
              <a:rPr lang="en-US" sz="2500" b="1">
                <a:solidFill>
                  <a:schemeClr val="accent1"/>
                </a:solidFill>
                <a:effectLst>
                  <a:outerShdw blurRad="38100" dist="38100" dir="2700000" algn="tl">
                    <a:srgbClr val="000000"/>
                  </a:outerShdw>
                </a:effectLst>
                <a:latin typeface="Arial" pitchFamily="34" charset="0"/>
                <a:cs typeface="Arial" pitchFamily="34" charset="0"/>
              </a:rPr>
              <a:t>Effortless</a:t>
            </a:r>
          </a:p>
          <a:p>
            <a:pPr marL="280988" indent="-280988" defTabSz="822325">
              <a:lnSpc>
                <a:spcPct val="80000"/>
              </a:lnSpc>
              <a:spcBef>
                <a:spcPct val="20000"/>
              </a:spcBef>
              <a:buClr>
                <a:schemeClr val="tx2"/>
              </a:buClr>
              <a:buSzPct val="85000"/>
              <a:buFont typeface="Wingdings" pitchFamily="2" charset="2"/>
              <a:buBlip>
                <a:blip r:embed="rId6"/>
              </a:buBlip>
              <a:defRPr/>
            </a:pPr>
            <a:r>
              <a:rPr lang="en-US" b="1">
                <a:effectLst>
                  <a:outerShdw blurRad="38100" dist="38100" dir="2700000" algn="tl">
                    <a:srgbClr val="000000"/>
                  </a:outerShdw>
                </a:effectLst>
                <a:latin typeface="Arial" pitchFamily="34" charset="0"/>
                <a:cs typeface="Arial" pitchFamily="34" charset="0"/>
              </a:rPr>
              <a:t>Device setup is unintuitive today</a:t>
            </a:r>
          </a:p>
          <a:p>
            <a:pPr marL="280988" indent="-280988" defTabSz="822325">
              <a:lnSpc>
                <a:spcPct val="80000"/>
              </a:lnSpc>
              <a:spcBef>
                <a:spcPct val="20000"/>
              </a:spcBef>
              <a:buClr>
                <a:schemeClr val="tx2"/>
              </a:buClr>
              <a:buSzPct val="85000"/>
              <a:buFont typeface="Wingdings" pitchFamily="2" charset="2"/>
              <a:buBlip>
                <a:blip r:embed="rId6"/>
              </a:buBlip>
              <a:defRPr/>
            </a:pPr>
            <a:r>
              <a:rPr lang="en-US" b="1">
                <a:effectLst>
                  <a:outerShdw blurRad="38100" dist="38100" dir="2700000" algn="tl">
                    <a:srgbClr val="000000"/>
                  </a:outerShdw>
                </a:effectLst>
                <a:latin typeface="Arial" pitchFamily="34" charset="0"/>
                <a:cs typeface="Arial" pitchFamily="34" charset="0"/>
              </a:rPr>
              <a:t>Multiple points of failure on networks are hard to diagnose</a:t>
            </a:r>
          </a:p>
        </p:txBody>
      </p:sp>
      <p:sp>
        <p:nvSpPr>
          <p:cNvPr id="228359" name="Rectangle 7"/>
          <p:cNvSpPr>
            <a:spLocks noChangeArrowheads="1"/>
          </p:cNvSpPr>
          <p:nvPr/>
        </p:nvSpPr>
        <p:spPr bwMode="auto">
          <a:xfrm>
            <a:off x="1971675" y="3540125"/>
            <a:ext cx="6726238" cy="936625"/>
          </a:xfrm>
          <a:prstGeom prst="rect">
            <a:avLst/>
          </a:prstGeom>
          <a:noFill/>
          <a:ln w="9525" algn="ctr">
            <a:noFill/>
            <a:miter lim="800000"/>
            <a:headEnd/>
            <a:tailEnd/>
          </a:ln>
          <a:effectLst/>
        </p:spPr>
        <p:txBody>
          <a:bodyPr lIns="82287" tIns="41144" rIns="82287" bIns="41144">
            <a:spAutoFit/>
          </a:bodyPr>
          <a:lstStyle/>
          <a:p>
            <a:pPr marL="280988" indent="-280988" defTabSz="822325">
              <a:lnSpc>
                <a:spcPct val="80000"/>
              </a:lnSpc>
              <a:spcBef>
                <a:spcPct val="20000"/>
              </a:spcBef>
              <a:buClr>
                <a:schemeClr val="tx2"/>
              </a:buClr>
              <a:buSzPct val="85000"/>
              <a:buFont typeface="Wingdings" pitchFamily="2" charset="2"/>
              <a:buNone/>
              <a:defRPr/>
            </a:pPr>
            <a:r>
              <a:rPr lang="en-US" sz="2500" b="1" dirty="0">
                <a:solidFill>
                  <a:schemeClr val="accent1"/>
                </a:solidFill>
                <a:effectLst>
                  <a:outerShdw blurRad="38100" dist="38100" dir="2700000" algn="tl">
                    <a:srgbClr val="000000"/>
                  </a:outerShdw>
                </a:effectLst>
                <a:latin typeface="Arial" pitchFamily="34" charset="0"/>
                <a:cs typeface="Arial" pitchFamily="34" charset="0"/>
              </a:rPr>
              <a:t>Secure</a:t>
            </a:r>
          </a:p>
          <a:p>
            <a:pPr marL="280988" indent="-280988" defTabSz="822325">
              <a:lnSpc>
                <a:spcPct val="80000"/>
              </a:lnSpc>
              <a:spcBef>
                <a:spcPct val="20000"/>
              </a:spcBef>
              <a:buClr>
                <a:schemeClr val="tx2"/>
              </a:buClr>
              <a:buSzPct val="85000"/>
              <a:buFont typeface="Wingdings" pitchFamily="2" charset="2"/>
              <a:buBlip>
                <a:blip r:embed="rId6"/>
              </a:buBlip>
              <a:defRPr/>
            </a:pPr>
            <a:r>
              <a:rPr lang="en-US" b="1" dirty="0">
                <a:effectLst>
                  <a:outerShdw blurRad="38100" dist="38100" dir="2700000" algn="tl">
                    <a:srgbClr val="000000"/>
                  </a:outerShdw>
                </a:effectLst>
                <a:latin typeface="Arial" pitchFamily="34" charset="0"/>
                <a:cs typeface="Arial" pitchFamily="34" charset="0"/>
              </a:rPr>
              <a:t>Configuring devices for secure networks is difficult</a:t>
            </a:r>
          </a:p>
          <a:p>
            <a:pPr marL="280988" indent="-280988" defTabSz="822325">
              <a:lnSpc>
                <a:spcPct val="80000"/>
              </a:lnSpc>
              <a:spcBef>
                <a:spcPct val="20000"/>
              </a:spcBef>
              <a:buClr>
                <a:schemeClr val="tx2"/>
              </a:buClr>
              <a:buSzPct val="85000"/>
              <a:buFont typeface="Wingdings" pitchFamily="2" charset="2"/>
              <a:buBlip>
                <a:blip r:embed="rId6"/>
              </a:buBlip>
              <a:defRPr/>
            </a:pPr>
            <a:r>
              <a:rPr lang="en-US" b="1" dirty="0">
                <a:effectLst>
                  <a:outerShdw blurRad="38100" dist="38100" dir="2700000" algn="tl">
                    <a:srgbClr val="000000"/>
                  </a:outerShdw>
                </a:effectLst>
                <a:latin typeface="Arial" pitchFamily="34" charset="0"/>
                <a:cs typeface="Arial" pitchFamily="34" charset="0"/>
              </a:rPr>
              <a:t>Security for devices is paramount</a:t>
            </a:r>
          </a:p>
        </p:txBody>
      </p:sp>
      <p:sp>
        <p:nvSpPr>
          <p:cNvPr id="228360" name="Rectangle 8"/>
          <p:cNvSpPr>
            <a:spLocks noChangeArrowheads="1"/>
          </p:cNvSpPr>
          <p:nvPr/>
        </p:nvSpPr>
        <p:spPr bwMode="auto">
          <a:xfrm>
            <a:off x="671513" y="5245100"/>
            <a:ext cx="6043612" cy="1211263"/>
          </a:xfrm>
          <a:prstGeom prst="rect">
            <a:avLst/>
          </a:prstGeom>
          <a:noFill/>
          <a:ln w="9525" algn="ctr">
            <a:noFill/>
            <a:miter lim="800000"/>
            <a:headEnd/>
            <a:tailEnd/>
          </a:ln>
          <a:effectLst/>
        </p:spPr>
        <p:txBody>
          <a:bodyPr lIns="82287" tIns="41144" rIns="82287" bIns="41144">
            <a:spAutoFit/>
          </a:bodyPr>
          <a:lstStyle/>
          <a:p>
            <a:pPr marL="280988" indent="-280988" defTabSz="822325">
              <a:lnSpc>
                <a:spcPct val="80000"/>
              </a:lnSpc>
              <a:spcBef>
                <a:spcPct val="20000"/>
              </a:spcBef>
              <a:buClr>
                <a:schemeClr val="tx2"/>
              </a:buClr>
              <a:buSzPct val="85000"/>
              <a:buFont typeface="Wingdings" pitchFamily="2" charset="2"/>
              <a:buNone/>
              <a:defRPr/>
            </a:pPr>
            <a:r>
              <a:rPr lang="en-US" sz="2500" b="1" dirty="0" smtClean="0">
                <a:solidFill>
                  <a:schemeClr val="accent1"/>
                </a:solidFill>
                <a:effectLst>
                  <a:outerShdw blurRad="38100" dist="38100" dir="2700000" algn="tl">
                    <a:srgbClr val="000000"/>
                  </a:outerShdw>
                </a:effectLst>
                <a:latin typeface="Arial" pitchFamily="34" charset="0"/>
                <a:cs typeface="Arial" pitchFamily="34" charset="0"/>
              </a:rPr>
              <a:t>Reliable, Quality</a:t>
            </a:r>
            <a:endParaRPr lang="en-US" sz="2500" b="1" dirty="0">
              <a:solidFill>
                <a:schemeClr val="accent1"/>
              </a:solidFill>
              <a:effectLst>
                <a:outerShdw blurRad="38100" dist="38100" dir="2700000" algn="tl">
                  <a:srgbClr val="000000"/>
                </a:outerShdw>
              </a:effectLst>
              <a:latin typeface="Arial" pitchFamily="34" charset="0"/>
              <a:cs typeface="Arial" pitchFamily="34" charset="0"/>
            </a:endParaRPr>
          </a:p>
          <a:p>
            <a:pPr marL="280988" indent="-280988" defTabSz="822325">
              <a:lnSpc>
                <a:spcPct val="80000"/>
              </a:lnSpc>
              <a:spcBef>
                <a:spcPct val="20000"/>
              </a:spcBef>
              <a:buClr>
                <a:schemeClr val="tx2"/>
              </a:buClr>
              <a:buSzPct val="85000"/>
              <a:buFont typeface="Wingdings" pitchFamily="2" charset="2"/>
              <a:buBlip>
                <a:blip r:embed="rId6"/>
              </a:buBlip>
              <a:defRPr/>
            </a:pPr>
            <a:r>
              <a:rPr lang="en-US" b="1" dirty="0">
                <a:effectLst>
                  <a:outerShdw blurRad="38100" dist="38100" dir="2700000" algn="tl">
                    <a:srgbClr val="000000"/>
                  </a:outerShdw>
                </a:effectLst>
                <a:latin typeface="Arial" pitchFamily="34" charset="0"/>
                <a:cs typeface="Arial" pitchFamily="34" charset="0"/>
              </a:rPr>
              <a:t>Connectivity across wired and wireless transports</a:t>
            </a:r>
          </a:p>
          <a:p>
            <a:pPr marL="280988" indent="-280988" defTabSz="822325">
              <a:lnSpc>
                <a:spcPct val="80000"/>
              </a:lnSpc>
              <a:spcBef>
                <a:spcPct val="20000"/>
              </a:spcBef>
              <a:buClr>
                <a:schemeClr val="tx2"/>
              </a:buClr>
              <a:buSzPct val="85000"/>
              <a:buFont typeface="Wingdings" pitchFamily="2" charset="2"/>
              <a:buBlip>
                <a:blip r:embed="rId6"/>
              </a:buBlip>
              <a:defRPr/>
            </a:pPr>
            <a:r>
              <a:rPr lang="en-US" b="1" dirty="0" err="1">
                <a:effectLst>
                  <a:outerShdw blurRad="38100" dist="38100" dir="2700000" algn="tl">
                    <a:srgbClr val="000000"/>
                  </a:outerShdw>
                </a:effectLst>
                <a:latin typeface="Arial" pitchFamily="34" charset="0"/>
                <a:cs typeface="Arial" pitchFamily="34" charset="0"/>
              </a:rPr>
              <a:t>QoS</a:t>
            </a:r>
            <a:r>
              <a:rPr lang="en-US" b="1" dirty="0">
                <a:effectLst>
                  <a:outerShdw blurRad="38100" dist="38100" dir="2700000" algn="tl">
                    <a:srgbClr val="000000"/>
                  </a:outerShdw>
                </a:effectLst>
                <a:latin typeface="Arial" pitchFamily="34" charset="0"/>
                <a:cs typeface="Arial" pitchFamily="34" charset="0"/>
              </a:rPr>
              <a:t> for bandwidth constrained networks</a:t>
            </a:r>
          </a:p>
          <a:p>
            <a:pPr marL="280988" indent="-280988" defTabSz="822325">
              <a:lnSpc>
                <a:spcPct val="80000"/>
              </a:lnSpc>
              <a:spcBef>
                <a:spcPct val="20000"/>
              </a:spcBef>
              <a:buClr>
                <a:schemeClr val="tx2"/>
              </a:buClr>
              <a:buSzPct val="85000"/>
              <a:buFont typeface="Wingdings" pitchFamily="2" charset="2"/>
              <a:buBlip>
                <a:blip r:embed="rId6"/>
              </a:buBlip>
              <a:defRPr/>
            </a:pPr>
            <a:r>
              <a:rPr lang="en-US" b="1" dirty="0">
                <a:effectLst>
                  <a:outerShdw blurRad="38100" dist="38100" dir="2700000" algn="tl">
                    <a:srgbClr val="000000"/>
                  </a:outerShdw>
                </a:effectLst>
                <a:latin typeface="Arial" pitchFamily="34" charset="0"/>
                <a:cs typeface="Arial" pitchFamily="34" charset="0"/>
              </a:rPr>
              <a:t>Seamless access to data where ever you are</a:t>
            </a:r>
          </a:p>
        </p:txBody>
      </p:sp>
      <p:grpSp>
        <p:nvGrpSpPr>
          <p:cNvPr id="2" name="Group 9"/>
          <p:cNvGrpSpPr>
            <a:grpSpLocks/>
          </p:cNvGrpSpPr>
          <p:nvPr/>
        </p:nvGrpSpPr>
        <p:grpSpPr bwMode="auto">
          <a:xfrm>
            <a:off x="6629400" y="5197475"/>
            <a:ext cx="1746250" cy="1263650"/>
            <a:chOff x="1529" y="3069"/>
            <a:chExt cx="1497" cy="1123"/>
          </a:xfrm>
        </p:grpSpPr>
        <p:pic>
          <p:nvPicPr>
            <p:cNvPr id="110607" name="Picture 10" descr="green oval"/>
            <p:cNvPicPr>
              <a:picLocks noChangeAspect="1" noChangeArrowheads="1"/>
            </p:cNvPicPr>
            <p:nvPr/>
          </p:nvPicPr>
          <p:blipFill>
            <a:blip r:embed="rId7"/>
            <a:srcRect/>
            <a:stretch>
              <a:fillRect/>
            </a:stretch>
          </p:blipFill>
          <p:spPr bwMode="ltGray">
            <a:xfrm>
              <a:off x="1529" y="3634"/>
              <a:ext cx="1497" cy="558"/>
            </a:xfrm>
            <a:prstGeom prst="rect">
              <a:avLst/>
            </a:prstGeom>
            <a:noFill/>
            <a:ln w="9525">
              <a:noFill/>
              <a:miter lim="800000"/>
              <a:headEnd/>
              <a:tailEnd/>
            </a:ln>
          </p:spPr>
        </p:pic>
        <p:pic>
          <p:nvPicPr>
            <p:cNvPr id="110608" name="Picture 11" descr="network all flat"/>
            <p:cNvPicPr>
              <a:picLocks noChangeAspect="1" noChangeArrowheads="1"/>
            </p:cNvPicPr>
            <p:nvPr/>
          </p:nvPicPr>
          <p:blipFill>
            <a:blip r:embed="rId8"/>
            <a:srcRect/>
            <a:stretch>
              <a:fillRect/>
            </a:stretch>
          </p:blipFill>
          <p:spPr bwMode="ltGray">
            <a:xfrm>
              <a:off x="1585" y="3069"/>
              <a:ext cx="1386" cy="1040"/>
            </a:xfrm>
            <a:prstGeom prst="rect">
              <a:avLst/>
            </a:prstGeom>
            <a:noFill/>
            <a:ln w="9525">
              <a:noFill/>
              <a:miter lim="800000"/>
              <a:headEnd/>
              <a:tailEnd/>
            </a:ln>
          </p:spPr>
        </p:pic>
      </p:grpSp>
      <p:grpSp>
        <p:nvGrpSpPr>
          <p:cNvPr id="3" name="Group 12"/>
          <p:cNvGrpSpPr>
            <a:grpSpLocks/>
          </p:cNvGrpSpPr>
          <p:nvPr/>
        </p:nvGrpSpPr>
        <p:grpSpPr bwMode="auto">
          <a:xfrm>
            <a:off x="293688" y="3192463"/>
            <a:ext cx="1571625" cy="1514475"/>
            <a:chOff x="1545" y="489"/>
            <a:chExt cx="1505" cy="1452"/>
          </a:xfrm>
        </p:grpSpPr>
        <p:pic>
          <p:nvPicPr>
            <p:cNvPr id="110603" name="Picture 13" descr="gold oval"/>
            <p:cNvPicPr>
              <a:picLocks noChangeAspect="1" noChangeArrowheads="1"/>
            </p:cNvPicPr>
            <p:nvPr/>
          </p:nvPicPr>
          <p:blipFill>
            <a:blip r:embed="rId9" cstate="email"/>
            <a:srcRect/>
            <a:stretch>
              <a:fillRect/>
            </a:stretch>
          </p:blipFill>
          <p:spPr bwMode="ltGray">
            <a:xfrm>
              <a:off x="1545" y="1380"/>
              <a:ext cx="1505" cy="561"/>
            </a:xfrm>
            <a:prstGeom prst="rect">
              <a:avLst/>
            </a:prstGeom>
            <a:noFill/>
            <a:ln w="9525">
              <a:noFill/>
              <a:miter lim="800000"/>
              <a:headEnd/>
              <a:tailEnd/>
            </a:ln>
          </p:spPr>
        </p:pic>
        <p:pic>
          <p:nvPicPr>
            <p:cNvPr id="110604" name="Picture 14" descr="person silhouette 2"/>
            <p:cNvPicPr>
              <a:picLocks noChangeAspect="1" noChangeArrowheads="1"/>
            </p:cNvPicPr>
            <p:nvPr/>
          </p:nvPicPr>
          <p:blipFill>
            <a:blip r:embed="rId10"/>
            <a:srcRect/>
            <a:stretch>
              <a:fillRect/>
            </a:stretch>
          </p:blipFill>
          <p:spPr bwMode="ltGray">
            <a:xfrm>
              <a:off x="1918" y="489"/>
              <a:ext cx="831" cy="1323"/>
            </a:xfrm>
            <a:prstGeom prst="rect">
              <a:avLst/>
            </a:prstGeom>
            <a:noFill/>
            <a:ln w="9525">
              <a:noFill/>
              <a:miter lim="800000"/>
              <a:headEnd/>
              <a:tailEnd/>
            </a:ln>
          </p:spPr>
        </p:pic>
        <p:pic>
          <p:nvPicPr>
            <p:cNvPr id="110605" name="Picture 15" descr="Security shield windows"/>
            <p:cNvPicPr>
              <a:picLocks noChangeAspect="1" noChangeArrowheads="1"/>
            </p:cNvPicPr>
            <p:nvPr/>
          </p:nvPicPr>
          <p:blipFill>
            <a:blip r:embed="rId11" cstate="email"/>
            <a:srcRect/>
            <a:stretch>
              <a:fillRect/>
            </a:stretch>
          </p:blipFill>
          <p:spPr bwMode="ltGray">
            <a:xfrm>
              <a:off x="1743" y="1159"/>
              <a:ext cx="457" cy="575"/>
            </a:xfrm>
            <a:prstGeom prst="rect">
              <a:avLst/>
            </a:prstGeom>
            <a:noFill/>
            <a:ln w="9525">
              <a:noFill/>
              <a:miter lim="800000"/>
              <a:headEnd/>
              <a:tailEnd/>
            </a:ln>
          </p:spPr>
        </p:pic>
        <p:pic>
          <p:nvPicPr>
            <p:cNvPr id="110606" name="Picture 16" descr="XP icon security"/>
            <p:cNvPicPr>
              <a:picLocks noChangeAspect="1" noChangeArrowheads="1"/>
            </p:cNvPicPr>
            <p:nvPr/>
          </p:nvPicPr>
          <p:blipFill>
            <a:blip r:embed="rId12" cstate="email"/>
            <a:srcRect/>
            <a:stretch>
              <a:fillRect/>
            </a:stretch>
          </p:blipFill>
          <p:spPr bwMode="auto">
            <a:xfrm>
              <a:off x="2483" y="1140"/>
              <a:ext cx="387" cy="600"/>
            </a:xfrm>
            <a:prstGeom prst="rect">
              <a:avLst/>
            </a:prstGeom>
            <a:noFill/>
            <a:ln w="9525">
              <a:noFill/>
              <a:miter lim="800000"/>
              <a:headEnd/>
              <a:tailEnd/>
            </a:ln>
          </p:spPr>
        </p:pic>
      </p:grpSp>
      <p:pic>
        <p:nvPicPr>
          <p:cNvPr id="228369" name="Picture 17" descr="MCj03985310000[1]"/>
          <p:cNvPicPr>
            <a:picLocks noChangeAspect="1" noChangeArrowheads="1"/>
          </p:cNvPicPr>
          <p:nvPr/>
        </p:nvPicPr>
        <p:blipFill>
          <a:blip r:embed="rId13"/>
          <a:srcRect/>
          <a:stretch>
            <a:fillRect/>
          </a:stretch>
        </p:blipFill>
        <p:spPr bwMode="auto">
          <a:xfrm>
            <a:off x="7138988" y="1785938"/>
            <a:ext cx="1368425" cy="846137"/>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fade">
                                      <p:cBhvr>
                                        <p:cTn id="7" dur="1000"/>
                                        <p:tgtEl>
                                          <p:spTgt spid="22835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28358"/>
                                        </p:tgtEl>
                                        <p:attrNameLst>
                                          <p:attrName>style.visibility</p:attrName>
                                        </p:attrNameLst>
                                      </p:cBhvr>
                                      <p:to>
                                        <p:strVal val="visible"/>
                                      </p:to>
                                    </p:set>
                                    <p:animEffect transition="in" filter="fade">
                                      <p:cBhvr>
                                        <p:cTn id="10" dur="1000"/>
                                        <p:tgtEl>
                                          <p:spTgt spid="228358"/>
                                        </p:tgtEl>
                                      </p:cBhvr>
                                    </p:animEffect>
                                    <p:anim calcmode="lin" valueType="num">
                                      <p:cBhvr>
                                        <p:cTn id="11" dur="1000" fill="hold"/>
                                        <p:tgtEl>
                                          <p:spTgt spid="228358"/>
                                        </p:tgtEl>
                                        <p:attrNameLst>
                                          <p:attrName>ppt_x</p:attrName>
                                        </p:attrNameLst>
                                      </p:cBhvr>
                                      <p:tavLst>
                                        <p:tav tm="0">
                                          <p:val>
                                            <p:strVal val="#ppt_x"/>
                                          </p:val>
                                        </p:tav>
                                        <p:tav tm="100000">
                                          <p:val>
                                            <p:strVal val="#ppt_x"/>
                                          </p:val>
                                        </p:tav>
                                      </p:tavLst>
                                    </p:anim>
                                    <p:anim calcmode="lin" valueType="num">
                                      <p:cBhvr>
                                        <p:cTn id="12" dur="1000" fill="hold"/>
                                        <p:tgtEl>
                                          <p:spTgt spid="22835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228369"/>
                                        </p:tgtEl>
                                        <p:attrNameLst>
                                          <p:attrName>style.visibility</p:attrName>
                                        </p:attrNameLst>
                                      </p:cBhvr>
                                      <p:to>
                                        <p:strVal val="visible"/>
                                      </p:to>
                                    </p:set>
                                    <p:anim calcmode="lin" valueType="num">
                                      <p:cBhvr>
                                        <p:cTn id="16" dur="500" fill="hold"/>
                                        <p:tgtEl>
                                          <p:spTgt spid="228369"/>
                                        </p:tgtEl>
                                        <p:attrNameLst>
                                          <p:attrName>ppt_w</p:attrName>
                                        </p:attrNameLst>
                                      </p:cBhvr>
                                      <p:tavLst>
                                        <p:tav tm="0">
                                          <p:val>
                                            <p:fltVal val="0"/>
                                          </p:val>
                                        </p:tav>
                                        <p:tav tm="100000">
                                          <p:val>
                                            <p:strVal val="#ppt_w"/>
                                          </p:val>
                                        </p:tav>
                                      </p:tavLst>
                                    </p:anim>
                                    <p:anim calcmode="lin" valueType="num">
                                      <p:cBhvr>
                                        <p:cTn id="17" dur="500" fill="hold"/>
                                        <p:tgtEl>
                                          <p:spTgt spid="228369"/>
                                        </p:tgtEl>
                                        <p:attrNameLst>
                                          <p:attrName>ppt_h</p:attrName>
                                        </p:attrNameLst>
                                      </p:cBhvr>
                                      <p:tavLst>
                                        <p:tav tm="0">
                                          <p:val>
                                            <p:fltVal val="0"/>
                                          </p:val>
                                        </p:tav>
                                        <p:tav tm="100000">
                                          <p:val>
                                            <p:strVal val="#ppt_h"/>
                                          </p:val>
                                        </p:tav>
                                      </p:tavLst>
                                    </p:anim>
                                    <p:animEffect transition="in" filter="fade">
                                      <p:cBhvr>
                                        <p:cTn id="18" dur="500"/>
                                        <p:tgtEl>
                                          <p:spTgt spid="22836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28357"/>
                                        </p:tgtEl>
                                        <p:attrNameLst>
                                          <p:attrName>style.visibility</p:attrName>
                                        </p:attrNameLst>
                                      </p:cBhvr>
                                      <p:to>
                                        <p:strVal val="visible"/>
                                      </p:to>
                                    </p:set>
                                    <p:animEffect transition="in" filter="fade">
                                      <p:cBhvr>
                                        <p:cTn id="22" dur="1000"/>
                                        <p:tgtEl>
                                          <p:spTgt spid="228357"/>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28359"/>
                                        </p:tgtEl>
                                        <p:attrNameLst>
                                          <p:attrName>style.visibility</p:attrName>
                                        </p:attrNameLst>
                                      </p:cBhvr>
                                      <p:to>
                                        <p:strVal val="visible"/>
                                      </p:to>
                                    </p:set>
                                    <p:animEffect transition="in" filter="fade">
                                      <p:cBhvr>
                                        <p:cTn id="25" dur="1000"/>
                                        <p:tgtEl>
                                          <p:spTgt spid="228359"/>
                                        </p:tgtEl>
                                      </p:cBhvr>
                                    </p:animEffect>
                                    <p:anim calcmode="lin" valueType="num">
                                      <p:cBhvr>
                                        <p:cTn id="26" dur="1000" fill="hold"/>
                                        <p:tgtEl>
                                          <p:spTgt spid="228359"/>
                                        </p:tgtEl>
                                        <p:attrNameLst>
                                          <p:attrName>ppt_x</p:attrName>
                                        </p:attrNameLst>
                                      </p:cBhvr>
                                      <p:tavLst>
                                        <p:tav tm="0">
                                          <p:val>
                                            <p:strVal val="#ppt_x"/>
                                          </p:val>
                                        </p:tav>
                                        <p:tav tm="100000">
                                          <p:val>
                                            <p:strVal val="#ppt_x"/>
                                          </p:val>
                                        </p:tav>
                                      </p:tavLst>
                                    </p:anim>
                                    <p:anim calcmode="lin" valueType="num">
                                      <p:cBhvr>
                                        <p:cTn id="27" dur="1000" fill="hold"/>
                                        <p:tgtEl>
                                          <p:spTgt spid="22835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28355"/>
                                        </p:tgtEl>
                                        <p:attrNameLst>
                                          <p:attrName>style.visibility</p:attrName>
                                        </p:attrNameLst>
                                      </p:cBhvr>
                                      <p:to>
                                        <p:strVal val="visible"/>
                                      </p:to>
                                    </p:set>
                                    <p:animEffect transition="in" filter="fade">
                                      <p:cBhvr>
                                        <p:cTn id="37" dur="1000"/>
                                        <p:tgtEl>
                                          <p:spTgt spid="22835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28360"/>
                                        </p:tgtEl>
                                        <p:attrNameLst>
                                          <p:attrName>style.visibility</p:attrName>
                                        </p:attrNameLst>
                                      </p:cBhvr>
                                      <p:to>
                                        <p:strVal val="visible"/>
                                      </p:to>
                                    </p:set>
                                    <p:animEffect transition="in" filter="fade">
                                      <p:cBhvr>
                                        <p:cTn id="40" dur="1000"/>
                                        <p:tgtEl>
                                          <p:spTgt spid="228360"/>
                                        </p:tgtEl>
                                      </p:cBhvr>
                                    </p:animEffect>
                                    <p:anim calcmode="lin" valueType="num">
                                      <p:cBhvr>
                                        <p:cTn id="41" dur="1000" fill="hold"/>
                                        <p:tgtEl>
                                          <p:spTgt spid="228360"/>
                                        </p:tgtEl>
                                        <p:attrNameLst>
                                          <p:attrName>ppt_x</p:attrName>
                                        </p:attrNameLst>
                                      </p:cBhvr>
                                      <p:tavLst>
                                        <p:tav tm="0">
                                          <p:val>
                                            <p:strVal val="#ppt_x"/>
                                          </p:val>
                                        </p:tav>
                                        <p:tav tm="100000">
                                          <p:val>
                                            <p:strVal val="#ppt_x"/>
                                          </p:val>
                                        </p:tav>
                                      </p:tavLst>
                                    </p:anim>
                                    <p:anim calcmode="lin" valueType="num">
                                      <p:cBhvr>
                                        <p:cTn id="42" dur="1000" fill="hold"/>
                                        <p:tgtEl>
                                          <p:spTgt spid="228360"/>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53"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p:bldP spid="228359" grpId="0"/>
      <p:bldP spid="2283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rrowheads="1"/>
          </p:cNvPicPr>
          <p:nvPr/>
        </p:nvPicPr>
        <p:blipFill>
          <a:blip r:embed="rId4"/>
          <a:srcRect/>
          <a:stretch>
            <a:fillRect/>
          </a:stretch>
        </p:blipFill>
        <p:spPr bwMode="auto">
          <a:xfrm>
            <a:off x="0" y="-6350"/>
            <a:ext cx="5786438" cy="4722813"/>
          </a:xfrm>
          <a:prstGeom prst="rect">
            <a:avLst/>
          </a:prstGeom>
          <a:noFill/>
          <a:ln w="9525">
            <a:noFill/>
            <a:miter lim="800000"/>
            <a:headEnd/>
            <a:tailEnd/>
          </a:ln>
        </p:spPr>
      </p:pic>
      <p:pic>
        <p:nvPicPr>
          <p:cNvPr id="112642" name="Picture 3"/>
          <p:cNvPicPr>
            <a:picLocks noChangeArrowheads="1"/>
          </p:cNvPicPr>
          <p:nvPr/>
        </p:nvPicPr>
        <p:blipFill>
          <a:blip r:embed="rId5"/>
          <a:srcRect/>
          <a:stretch>
            <a:fillRect/>
          </a:stretch>
        </p:blipFill>
        <p:spPr bwMode="auto">
          <a:xfrm>
            <a:off x="3370263" y="0"/>
            <a:ext cx="5786437" cy="4722813"/>
          </a:xfrm>
          <a:prstGeom prst="rect">
            <a:avLst/>
          </a:prstGeom>
          <a:noFill/>
          <a:ln w="9525">
            <a:noFill/>
            <a:miter lim="800000"/>
            <a:headEnd/>
            <a:tailEnd/>
          </a:ln>
        </p:spPr>
      </p:pic>
      <p:pic>
        <p:nvPicPr>
          <p:cNvPr id="112643" name="Picture 4"/>
          <p:cNvPicPr>
            <a:picLocks noChangeArrowheads="1"/>
          </p:cNvPicPr>
          <p:nvPr/>
        </p:nvPicPr>
        <p:blipFill>
          <a:blip r:embed="rId6" cstate="email"/>
          <a:srcRect/>
          <a:stretch>
            <a:fillRect/>
          </a:stretch>
        </p:blipFill>
        <p:spPr bwMode="auto">
          <a:xfrm>
            <a:off x="-400050" y="3429000"/>
            <a:ext cx="9944100" cy="3429000"/>
          </a:xfrm>
          <a:prstGeom prst="rect">
            <a:avLst/>
          </a:prstGeom>
          <a:noFill/>
          <a:ln w="9525">
            <a:noFill/>
            <a:miter lim="800000"/>
            <a:headEnd/>
            <a:tailEnd/>
          </a:ln>
        </p:spPr>
      </p:pic>
      <p:pic>
        <p:nvPicPr>
          <p:cNvPr id="112644" name="Picture 5"/>
          <p:cNvPicPr>
            <a:picLocks noChangeArrowheads="1"/>
          </p:cNvPicPr>
          <p:nvPr/>
        </p:nvPicPr>
        <p:blipFill>
          <a:blip r:embed="rId7"/>
          <a:srcRect/>
          <a:stretch>
            <a:fillRect/>
          </a:stretch>
        </p:blipFill>
        <p:spPr bwMode="auto">
          <a:xfrm>
            <a:off x="1050925" y="-12700"/>
            <a:ext cx="7015163" cy="7015163"/>
          </a:xfrm>
          <a:prstGeom prst="rect">
            <a:avLst/>
          </a:prstGeom>
          <a:noFill/>
          <a:ln w="9525">
            <a:noFill/>
            <a:miter lim="800000"/>
            <a:headEnd/>
            <a:tailEnd/>
          </a:ln>
        </p:spPr>
      </p:pic>
      <p:pic>
        <p:nvPicPr>
          <p:cNvPr id="112645" name="Picture 6"/>
          <p:cNvPicPr>
            <a:picLocks noChangeArrowheads="1"/>
          </p:cNvPicPr>
          <p:nvPr/>
        </p:nvPicPr>
        <p:blipFill>
          <a:blip r:embed="rId8"/>
          <a:srcRect/>
          <a:stretch>
            <a:fillRect/>
          </a:stretch>
        </p:blipFill>
        <p:spPr bwMode="auto">
          <a:xfrm>
            <a:off x="4459288" y="1158875"/>
            <a:ext cx="4454525" cy="2789238"/>
          </a:xfrm>
          <a:prstGeom prst="rect">
            <a:avLst/>
          </a:prstGeom>
          <a:noFill/>
          <a:ln w="9525">
            <a:noFill/>
            <a:miter lim="800000"/>
            <a:headEnd/>
            <a:tailEnd/>
          </a:ln>
        </p:spPr>
      </p:pic>
      <p:pic>
        <p:nvPicPr>
          <p:cNvPr id="112646" name="Picture 7"/>
          <p:cNvPicPr>
            <a:picLocks noChangeArrowheads="1"/>
          </p:cNvPicPr>
          <p:nvPr/>
        </p:nvPicPr>
        <p:blipFill>
          <a:blip r:embed="rId9"/>
          <a:srcRect/>
          <a:stretch>
            <a:fillRect/>
          </a:stretch>
        </p:blipFill>
        <p:spPr bwMode="auto">
          <a:xfrm>
            <a:off x="261938" y="1158875"/>
            <a:ext cx="4454525" cy="2789238"/>
          </a:xfrm>
          <a:prstGeom prst="rect">
            <a:avLst/>
          </a:prstGeom>
          <a:noFill/>
          <a:ln w="9525">
            <a:noFill/>
            <a:miter lim="800000"/>
            <a:headEnd/>
            <a:tailEnd/>
          </a:ln>
        </p:spPr>
      </p:pic>
      <p:pic>
        <p:nvPicPr>
          <p:cNvPr id="112647" name="Picture 8"/>
          <p:cNvPicPr>
            <a:picLocks noChangeArrowheads="1"/>
          </p:cNvPicPr>
          <p:nvPr/>
        </p:nvPicPr>
        <p:blipFill>
          <a:blip r:embed="rId10"/>
          <a:srcRect/>
          <a:stretch>
            <a:fillRect/>
          </a:stretch>
        </p:blipFill>
        <p:spPr bwMode="auto">
          <a:xfrm>
            <a:off x="2711450" y="3844925"/>
            <a:ext cx="3697288" cy="2936875"/>
          </a:xfrm>
          <a:prstGeom prst="rect">
            <a:avLst/>
          </a:prstGeom>
          <a:noFill/>
          <a:ln w="9525">
            <a:noFill/>
            <a:miter lim="800000"/>
            <a:headEnd/>
            <a:tailEnd/>
          </a:ln>
        </p:spPr>
      </p:pic>
      <p:pic>
        <p:nvPicPr>
          <p:cNvPr id="112648" name="Picture 10"/>
          <p:cNvPicPr>
            <a:picLocks noChangeArrowheads="1"/>
          </p:cNvPicPr>
          <p:nvPr/>
        </p:nvPicPr>
        <p:blipFill>
          <a:blip r:embed="rId11"/>
          <a:srcRect/>
          <a:stretch>
            <a:fillRect/>
          </a:stretch>
        </p:blipFill>
        <p:spPr bwMode="auto">
          <a:xfrm>
            <a:off x="3775075" y="5741988"/>
            <a:ext cx="1141413" cy="855662"/>
          </a:xfrm>
          <a:prstGeom prst="rect">
            <a:avLst/>
          </a:prstGeom>
          <a:noFill/>
          <a:ln w="9525">
            <a:noFill/>
            <a:miter lim="800000"/>
            <a:headEnd/>
            <a:tailEnd/>
          </a:ln>
        </p:spPr>
      </p:pic>
      <p:sp>
        <p:nvSpPr>
          <p:cNvPr id="271371" name="Oval 11"/>
          <p:cNvSpPr>
            <a:spLocks/>
          </p:cNvSpPr>
          <p:nvPr/>
        </p:nvSpPr>
        <p:spPr bwMode="auto">
          <a:xfrm>
            <a:off x="3238500" y="2378075"/>
            <a:ext cx="2608263" cy="2438400"/>
          </a:xfrm>
          <a:prstGeom prst="ellipse">
            <a:avLst/>
          </a:prstGeom>
          <a:noFill/>
          <a:ln w="304800" algn="ctr">
            <a:solidFill>
              <a:srgbClr val="C0C0C0"/>
            </a:solidFill>
            <a:round/>
            <a:headEnd/>
            <a:tailEnd/>
          </a:ln>
        </p:spPr>
        <p:txBody>
          <a:bodyPr/>
          <a:lstStyle/>
          <a:p>
            <a:pPr algn="ctr">
              <a:defRPr/>
            </a:pPr>
            <a:endParaRPr lang="en-US" b="1" kern="0">
              <a:latin typeface="Arial" pitchFamily="34" charset="0"/>
              <a:cs typeface="Arial" pitchFamily="34" charset="0"/>
            </a:endParaRPr>
          </a:p>
        </p:txBody>
      </p:sp>
      <p:pic>
        <p:nvPicPr>
          <p:cNvPr id="112650" name="Picture 12"/>
          <p:cNvPicPr>
            <a:picLocks noChangeArrowheads="1"/>
          </p:cNvPicPr>
          <p:nvPr/>
        </p:nvPicPr>
        <p:blipFill>
          <a:blip r:embed="rId12"/>
          <a:srcRect/>
          <a:stretch>
            <a:fillRect/>
          </a:stretch>
        </p:blipFill>
        <p:spPr bwMode="auto">
          <a:xfrm>
            <a:off x="4243388" y="5997575"/>
            <a:ext cx="1349375" cy="717550"/>
          </a:xfrm>
          <a:prstGeom prst="rect">
            <a:avLst/>
          </a:prstGeom>
          <a:noFill/>
          <a:ln w="9525">
            <a:noFill/>
            <a:miter lim="800000"/>
            <a:headEnd/>
            <a:tailEnd/>
          </a:ln>
        </p:spPr>
      </p:pic>
      <p:pic>
        <p:nvPicPr>
          <p:cNvPr id="112651" name="Picture 13"/>
          <p:cNvPicPr>
            <a:picLocks noChangeArrowheads="1"/>
          </p:cNvPicPr>
          <p:nvPr/>
        </p:nvPicPr>
        <p:blipFill>
          <a:blip r:embed="rId13"/>
          <a:srcRect/>
          <a:stretch>
            <a:fillRect/>
          </a:stretch>
        </p:blipFill>
        <p:spPr bwMode="auto">
          <a:xfrm>
            <a:off x="682623" y="2362200"/>
            <a:ext cx="1795463" cy="1295400"/>
          </a:xfrm>
          <a:prstGeom prst="rect">
            <a:avLst/>
          </a:prstGeom>
          <a:noFill/>
          <a:ln w="9525">
            <a:noFill/>
            <a:miter lim="800000"/>
            <a:headEnd/>
            <a:tailEnd/>
          </a:ln>
        </p:spPr>
      </p:pic>
      <p:pic>
        <p:nvPicPr>
          <p:cNvPr id="112652" name="Picture 14"/>
          <p:cNvPicPr>
            <a:picLocks noChangeArrowheads="1"/>
          </p:cNvPicPr>
          <p:nvPr/>
        </p:nvPicPr>
        <p:blipFill>
          <a:blip r:embed="rId14" cstate="email"/>
          <a:srcRect/>
          <a:stretch>
            <a:fillRect/>
          </a:stretch>
        </p:blipFill>
        <p:spPr bwMode="auto">
          <a:xfrm>
            <a:off x="2765425" y="1835150"/>
            <a:ext cx="3611563" cy="3611563"/>
          </a:xfrm>
          <a:prstGeom prst="rect">
            <a:avLst/>
          </a:prstGeom>
          <a:noFill/>
          <a:ln w="9525">
            <a:noFill/>
            <a:miter lim="800000"/>
            <a:headEnd/>
            <a:tailEnd/>
          </a:ln>
        </p:spPr>
      </p:pic>
      <p:pic>
        <p:nvPicPr>
          <p:cNvPr id="112653" name="Picture 15"/>
          <p:cNvPicPr>
            <a:picLocks noChangeArrowheads="1"/>
          </p:cNvPicPr>
          <p:nvPr/>
        </p:nvPicPr>
        <p:blipFill>
          <a:blip r:embed="rId15" cstate="email"/>
          <a:srcRect/>
          <a:stretch>
            <a:fillRect/>
          </a:stretch>
        </p:blipFill>
        <p:spPr bwMode="auto">
          <a:xfrm>
            <a:off x="3132138" y="5051425"/>
            <a:ext cx="3035300" cy="719138"/>
          </a:xfrm>
          <a:prstGeom prst="rect">
            <a:avLst/>
          </a:prstGeom>
          <a:noFill/>
          <a:ln w="9525">
            <a:noFill/>
            <a:miter lim="800000"/>
            <a:headEnd/>
            <a:tailEnd/>
          </a:ln>
        </p:spPr>
      </p:pic>
      <p:sp>
        <p:nvSpPr>
          <p:cNvPr id="271376" name="Text Box 16"/>
          <p:cNvSpPr>
            <a:spLocks noChangeArrowheads="1"/>
          </p:cNvSpPr>
          <p:nvPr/>
        </p:nvSpPr>
        <p:spPr bwMode="auto">
          <a:xfrm>
            <a:off x="976313" y="1535113"/>
            <a:ext cx="2878137" cy="641350"/>
          </a:xfrm>
          <a:prstGeom prst="rect">
            <a:avLst/>
          </a:prstGeom>
          <a:noFill/>
          <a:ln w="9525">
            <a:noFill/>
            <a:miter lim="800000"/>
            <a:headEnd/>
            <a:tailEnd/>
          </a:ln>
        </p:spPr>
        <p:txBody>
          <a:bodyPr/>
          <a:lstStyle/>
          <a:p>
            <a:pPr algn="ctr">
              <a:spcBef>
                <a:spcPct val="30000"/>
              </a:spcBef>
              <a:defRPr/>
            </a:pPr>
            <a:r>
              <a:rPr lang="en-US" sz="2000" b="1" kern="0">
                <a:effectLst>
                  <a:outerShdw blurRad="38100" dist="38100" dir="2700000" algn="tl">
                    <a:srgbClr val="000000"/>
                  </a:outerShdw>
                </a:effectLst>
                <a:latin typeface="Arial" pitchFamily="34" charset="0"/>
                <a:cs typeface="Arial" pitchFamily="34" charset="0"/>
                <a:sym typeface="Wingdings" pitchFamily="2" charset="2"/>
              </a:rPr>
              <a:t>Access to Technologies</a:t>
            </a:r>
          </a:p>
        </p:txBody>
      </p:sp>
      <p:pic>
        <p:nvPicPr>
          <p:cNvPr id="112655" name="Picture 17"/>
          <p:cNvPicPr>
            <a:picLocks noChangeArrowheads="1"/>
          </p:cNvPicPr>
          <p:nvPr/>
        </p:nvPicPr>
        <p:blipFill>
          <a:blip r:embed="rId16" cstate="email"/>
          <a:srcRect/>
          <a:stretch>
            <a:fillRect/>
          </a:stretch>
        </p:blipFill>
        <p:spPr bwMode="auto">
          <a:xfrm>
            <a:off x="666750" y="1379538"/>
            <a:ext cx="3322638" cy="846137"/>
          </a:xfrm>
          <a:prstGeom prst="rect">
            <a:avLst/>
          </a:prstGeom>
          <a:noFill/>
          <a:ln w="9525">
            <a:noFill/>
            <a:miter lim="800000"/>
            <a:headEnd/>
            <a:tailEnd/>
          </a:ln>
        </p:spPr>
      </p:pic>
      <p:sp>
        <p:nvSpPr>
          <p:cNvPr id="271378" name="Text Box 18"/>
          <p:cNvSpPr>
            <a:spLocks noChangeArrowheads="1"/>
          </p:cNvSpPr>
          <p:nvPr/>
        </p:nvSpPr>
        <p:spPr bwMode="auto">
          <a:xfrm>
            <a:off x="3227388" y="5270500"/>
            <a:ext cx="2892425" cy="366713"/>
          </a:xfrm>
          <a:prstGeom prst="rect">
            <a:avLst/>
          </a:prstGeom>
          <a:noFill/>
          <a:ln w="9525">
            <a:noFill/>
            <a:miter lim="800000"/>
            <a:headEnd/>
            <a:tailEnd/>
          </a:ln>
        </p:spPr>
        <p:txBody>
          <a:bodyPr/>
          <a:lstStyle/>
          <a:p>
            <a:pPr algn="ctr">
              <a:spcBef>
                <a:spcPct val="30000"/>
              </a:spcBef>
              <a:defRPr/>
            </a:pPr>
            <a:r>
              <a:rPr lang="en-US" sz="2000" b="1" kern="0">
                <a:effectLst>
                  <a:outerShdw blurRad="38100" dist="38100" dir="2700000" algn="tl">
                    <a:srgbClr val="000000"/>
                  </a:outerShdw>
                </a:effectLst>
                <a:latin typeface="Arial" pitchFamily="34" charset="0"/>
                <a:cs typeface="Arial" pitchFamily="34" charset="0"/>
                <a:sym typeface="Wingdings" pitchFamily="2" charset="2"/>
              </a:rPr>
              <a:t>Technical Guidance</a:t>
            </a:r>
          </a:p>
        </p:txBody>
      </p:sp>
      <p:pic>
        <p:nvPicPr>
          <p:cNvPr id="112657" name="Picture 19"/>
          <p:cNvPicPr>
            <a:picLocks noChangeArrowheads="1"/>
          </p:cNvPicPr>
          <p:nvPr/>
        </p:nvPicPr>
        <p:blipFill>
          <a:blip r:embed="rId17" cstate="email"/>
          <a:srcRect/>
          <a:stretch>
            <a:fillRect/>
          </a:stretch>
        </p:blipFill>
        <p:spPr bwMode="auto">
          <a:xfrm>
            <a:off x="5230813" y="1322388"/>
            <a:ext cx="2914650" cy="846137"/>
          </a:xfrm>
          <a:prstGeom prst="rect">
            <a:avLst/>
          </a:prstGeom>
          <a:noFill/>
          <a:ln w="9525">
            <a:noFill/>
            <a:miter lim="800000"/>
            <a:headEnd/>
            <a:tailEnd/>
          </a:ln>
        </p:spPr>
      </p:pic>
      <p:sp>
        <p:nvSpPr>
          <p:cNvPr id="271380" name="Text Box 20"/>
          <p:cNvSpPr>
            <a:spLocks noChangeArrowheads="1"/>
          </p:cNvSpPr>
          <p:nvPr/>
        </p:nvSpPr>
        <p:spPr bwMode="auto">
          <a:xfrm>
            <a:off x="5175250" y="1550988"/>
            <a:ext cx="3025775" cy="366712"/>
          </a:xfrm>
          <a:prstGeom prst="rect">
            <a:avLst/>
          </a:prstGeom>
          <a:noFill/>
          <a:ln w="9525">
            <a:noFill/>
            <a:miter lim="800000"/>
            <a:headEnd/>
            <a:tailEnd/>
          </a:ln>
        </p:spPr>
        <p:txBody>
          <a:bodyPr/>
          <a:lstStyle/>
          <a:p>
            <a:pPr algn="ctr">
              <a:spcBef>
                <a:spcPct val="30000"/>
              </a:spcBef>
              <a:defRPr/>
            </a:pPr>
            <a:r>
              <a:rPr lang="en-US" sz="2000" b="1" kern="0" dirty="0" smtClean="0">
                <a:effectLst>
                  <a:outerShdw blurRad="38100" dist="38100" dir="2700000" algn="tl">
                    <a:srgbClr val="000000"/>
                  </a:outerShdw>
                </a:effectLst>
                <a:latin typeface="Arial" pitchFamily="34" charset="0"/>
                <a:cs typeface="Arial" pitchFamily="34" charset="0"/>
                <a:sym typeface="Wingdings" pitchFamily="2" charset="2"/>
              </a:rPr>
              <a:t>Summits &amp; </a:t>
            </a:r>
            <a:r>
              <a:rPr lang="en-US" sz="2000" b="1" kern="0" dirty="0" err="1" smtClean="0">
                <a:effectLst>
                  <a:outerShdw blurRad="38100" dist="38100" dir="2700000" algn="tl">
                    <a:srgbClr val="000000"/>
                  </a:outerShdw>
                </a:effectLst>
                <a:latin typeface="Arial" pitchFamily="34" charset="0"/>
                <a:cs typeface="Arial" pitchFamily="34" charset="0"/>
                <a:sym typeface="Wingdings" pitchFamily="2" charset="2"/>
              </a:rPr>
              <a:t>PlugFests</a:t>
            </a:r>
            <a:endParaRPr lang="en-US" sz="2000" b="1" kern="0" dirty="0">
              <a:effectLst>
                <a:outerShdw blurRad="38100" dist="38100" dir="2700000" algn="tl">
                  <a:srgbClr val="000000"/>
                </a:outerShdw>
              </a:effectLst>
              <a:latin typeface="Arial" pitchFamily="34" charset="0"/>
              <a:cs typeface="Arial" pitchFamily="34" charset="0"/>
              <a:sym typeface="Wingdings" pitchFamily="2" charset="2"/>
            </a:endParaRPr>
          </a:p>
        </p:txBody>
      </p:sp>
      <p:pic>
        <p:nvPicPr>
          <p:cNvPr id="112659" name="Picture 21"/>
          <p:cNvPicPr>
            <a:picLocks noChangeArrowheads="1"/>
          </p:cNvPicPr>
          <p:nvPr/>
        </p:nvPicPr>
        <p:blipFill>
          <a:blip r:embed="rId18"/>
          <a:srcRect/>
          <a:stretch>
            <a:fillRect/>
          </a:stretch>
        </p:blipFill>
        <p:spPr bwMode="auto">
          <a:xfrm>
            <a:off x="3002684" y="2319049"/>
            <a:ext cx="2857789" cy="2647805"/>
          </a:xfrm>
          <a:prstGeom prst="rect">
            <a:avLst/>
          </a:prstGeom>
          <a:noFill/>
          <a:ln w="9525">
            <a:noFill/>
            <a:miter lim="800000"/>
            <a:headEnd/>
            <a:tailEnd/>
          </a:ln>
        </p:spPr>
      </p:pic>
      <p:sp>
        <p:nvSpPr>
          <p:cNvPr id="230424" name="Rectangle 9"/>
          <p:cNvSpPr>
            <a:spLocks noChangeArrowheads="1"/>
          </p:cNvSpPr>
          <p:nvPr/>
        </p:nvSpPr>
        <p:spPr bwMode="auto">
          <a:xfrm>
            <a:off x="333375" y="227013"/>
            <a:ext cx="9144000" cy="661720"/>
          </a:xfrm>
          <a:prstGeom prst="rect">
            <a:avLst/>
          </a:prstGeom>
          <a:noFill/>
          <a:ln w="9525">
            <a:noFill/>
            <a:miter lim="800000"/>
            <a:headEnd/>
            <a:tailEnd/>
          </a:ln>
          <a:effectLst/>
        </p:spPr>
        <p:txBody>
          <a:bodyPr>
            <a:spAutoFit/>
          </a:bodyPr>
          <a:lstStyle/>
          <a:p>
            <a:pPr>
              <a:defRPr/>
            </a:pPr>
            <a:r>
              <a:rPr lang="en-US" sz="37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sym typeface="Wingdings" pitchFamily="2" charset="2"/>
              </a:rPr>
              <a:t>Program Engagement</a:t>
            </a:r>
            <a:endParaRPr lang="en-US" sz="37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sym typeface="Wingdings" pitchFamily="2" charset="2"/>
            </a:endParaRPr>
          </a:p>
        </p:txBody>
      </p:sp>
      <p:pic>
        <p:nvPicPr>
          <p:cNvPr id="25" name="図 2" descr="IMG_0620.JPG"/>
          <p:cNvPicPr>
            <a:picLocks noChangeAspect="1" noChangeArrowheads="1"/>
          </p:cNvPicPr>
          <p:nvPr/>
        </p:nvPicPr>
        <p:blipFill>
          <a:blip r:embed="rId19"/>
          <a:srcRect/>
          <a:stretch>
            <a:fillRect/>
          </a:stretch>
        </p:blipFill>
        <p:spPr bwMode="auto">
          <a:xfrm>
            <a:off x="6044050" y="2192480"/>
            <a:ext cx="2439266" cy="1626177"/>
          </a:xfrm>
          <a:prstGeom prst="rect">
            <a:avLst/>
          </a:prstGeom>
          <a:noFill/>
          <a:ln w="9525">
            <a:noFill/>
            <a:miter lim="800000"/>
            <a:headEnd/>
            <a:tailEnd/>
          </a:ln>
        </p:spPr>
      </p:pic>
      <p:pic>
        <p:nvPicPr>
          <p:cNvPr id="271384" name="Picture 24"/>
          <p:cNvPicPr>
            <a:picLocks noChangeAspect="1" noChangeArrowheads="1"/>
          </p:cNvPicPr>
          <p:nvPr/>
        </p:nvPicPr>
        <p:blipFill>
          <a:blip r:embed="rId20"/>
          <a:srcRect/>
          <a:stretch>
            <a:fillRect/>
          </a:stretch>
        </p:blipFill>
        <p:spPr bwMode="auto">
          <a:xfrm>
            <a:off x="2035031" y="1183843"/>
            <a:ext cx="5140325" cy="5456237"/>
          </a:xfrm>
          <a:prstGeom prst="rect">
            <a:avLst/>
          </a:prstGeom>
          <a:noFill/>
          <a:ln w="12700">
            <a:noFill/>
            <a:miter lim="800000"/>
            <a:headEnd/>
            <a:tailEnd/>
          </a:ln>
        </p:spPr>
      </p:pic>
      <p:sp>
        <p:nvSpPr>
          <p:cNvPr id="271385" name="Text Box 25"/>
          <p:cNvSpPr txBox="1">
            <a:spLocks noChangeArrowheads="1"/>
          </p:cNvSpPr>
          <p:nvPr/>
        </p:nvSpPr>
        <p:spPr bwMode="auto">
          <a:xfrm>
            <a:off x="1300163" y="6108700"/>
            <a:ext cx="6759575" cy="531813"/>
          </a:xfrm>
          <a:prstGeom prst="rect">
            <a:avLst/>
          </a:prstGeom>
          <a:gradFill rotWithShape="1">
            <a:gsLst>
              <a:gs pos="0">
                <a:srgbClr val="F67E3C"/>
              </a:gs>
              <a:gs pos="50000">
                <a:srgbClr val="F67E3C">
                  <a:gamma/>
                  <a:tint val="53725"/>
                  <a:invGamma/>
                </a:srgbClr>
              </a:gs>
              <a:gs pos="100000">
                <a:srgbClr val="F67E3C"/>
              </a:gs>
            </a:gsLst>
            <a:lin ang="2700000" scaled="1"/>
          </a:gradFill>
          <a:ln w="3175" algn="ctr">
            <a:solidFill>
              <a:srgbClr val="FFFFFF"/>
            </a:solidFill>
            <a:miter lim="800000"/>
            <a:headEnd/>
            <a:tailEnd/>
          </a:ln>
          <a:effectLst/>
        </p:spPr>
        <p:txBody>
          <a:bodyPr wrap="none" anchor="ctr"/>
          <a:lstStyle/>
          <a:p>
            <a:pPr algn="ctr">
              <a:spcBef>
                <a:spcPct val="30000"/>
              </a:spcBef>
              <a:defRPr/>
            </a:pPr>
            <a:r>
              <a:rPr lang="en-US" sz="2400" b="1" kern="0">
                <a:solidFill>
                  <a:schemeClr val="bg2"/>
                </a:solidFill>
                <a:latin typeface="Arial" pitchFamily="34" charset="0"/>
                <a:cs typeface="Arial" pitchFamily="34" charset="0"/>
              </a:rPr>
              <a:t>http://www.microsoft.com/RALLY</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1384"/>
                                        </p:tgtEl>
                                        <p:attrNameLst>
                                          <p:attrName>style.visibility</p:attrName>
                                        </p:attrNameLst>
                                      </p:cBhvr>
                                      <p:to>
                                        <p:strVal val="visible"/>
                                      </p:to>
                                    </p:set>
                                    <p:animEffect transition="in" filter="fade">
                                      <p:cBhvr>
                                        <p:cTn id="7" dur="2000"/>
                                        <p:tgtEl>
                                          <p:spTgt spid="271384"/>
                                        </p:tgtEl>
                                      </p:cBhvr>
                                    </p:animEffect>
                                    <p:anim calcmode="lin" valueType="num">
                                      <p:cBhvr>
                                        <p:cTn id="8" dur="2000" fill="hold"/>
                                        <p:tgtEl>
                                          <p:spTgt spid="271384"/>
                                        </p:tgtEl>
                                        <p:attrNameLst>
                                          <p:attrName>ppt_x</p:attrName>
                                        </p:attrNameLst>
                                      </p:cBhvr>
                                      <p:tavLst>
                                        <p:tav tm="0">
                                          <p:val>
                                            <p:strVal val="#ppt_x"/>
                                          </p:val>
                                        </p:tav>
                                        <p:tav tm="100000">
                                          <p:val>
                                            <p:strVal val="#ppt_x"/>
                                          </p:val>
                                        </p:tav>
                                      </p:tavLst>
                                    </p:anim>
                                    <p:anim calcmode="lin" valueType="num">
                                      <p:cBhvr>
                                        <p:cTn id="9" dur="1800" decel="100000" fill="hold"/>
                                        <p:tgtEl>
                                          <p:spTgt spid="27138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71384"/>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55" presetClass="entr" presetSubtype="0" fill="hold" grpId="0" nodeType="afterEffect">
                                  <p:stCondLst>
                                    <p:cond delay="0"/>
                                  </p:stCondLst>
                                  <p:childTnLst>
                                    <p:set>
                                      <p:cBhvr>
                                        <p:cTn id="13" dur="1" fill="hold">
                                          <p:stCondLst>
                                            <p:cond delay="0"/>
                                          </p:stCondLst>
                                        </p:cTn>
                                        <p:tgtEl>
                                          <p:spTgt spid="271385"/>
                                        </p:tgtEl>
                                        <p:attrNameLst>
                                          <p:attrName>style.visibility</p:attrName>
                                        </p:attrNameLst>
                                      </p:cBhvr>
                                      <p:to>
                                        <p:strVal val="visible"/>
                                      </p:to>
                                    </p:set>
                                    <p:anim calcmode="lin" valueType="num">
                                      <p:cBhvr>
                                        <p:cTn id="14" dur="500" fill="hold"/>
                                        <p:tgtEl>
                                          <p:spTgt spid="271385"/>
                                        </p:tgtEl>
                                        <p:attrNameLst>
                                          <p:attrName>ppt_w</p:attrName>
                                        </p:attrNameLst>
                                      </p:cBhvr>
                                      <p:tavLst>
                                        <p:tav tm="0">
                                          <p:val>
                                            <p:strVal val="#ppt_w*0.70"/>
                                          </p:val>
                                        </p:tav>
                                        <p:tav tm="100000">
                                          <p:val>
                                            <p:strVal val="#ppt_w"/>
                                          </p:val>
                                        </p:tav>
                                      </p:tavLst>
                                    </p:anim>
                                    <p:anim calcmode="lin" valueType="num">
                                      <p:cBhvr>
                                        <p:cTn id="15" dur="500" fill="hold"/>
                                        <p:tgtEl>
                                          <p:spTgt spid="271385"/>
                                        </p:tgtEl>
                                        <p:attrNameLst>
                                          <p:attrName>ppt_h</p:attrName>
                                        </p:attrNameLst>
                                      </p:cBhvr>
                                      <p:tavLst>
                                        <p:tav tm="0">
                                          <p:val>
                                            <p:strVal val="#ppt_h"/>
                                          </p:val>
                                        </p:tav>
                                        <p:tav tm="100000">
                                          <p:val>
                                            <p:strVal val="#ppt_h"/>
                                          </p:val>
                                        </p:tav>
                                      </p:tavLst>
                                    </p:anim>
                                    <p:animEffect transition="in" filter="fade">
                                      <p:cBhvr>
                                        <p:cTn id="16" dur="500"/>
                                        <p:tgtEl>
                                          <p:spTgt spid="271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382588" y="228600"/>
            <a:ext cx="8761412" cy="609398"/>
          </a:xfrm>
        </p:spPr>
        <p:txBody>
          <a:bodyPr/>
          <a:lstStyle/>
          <a:p>
            <a:r>
              <a:rPr lang="en-US" sz="4400" dirty="0" smtClean="0"/>
              <a:t>Windows Rally Value Summary</a:t>
            </a:r>
            <a:endParaRPr lang="en-US" dirty="0" smtClean="0"/>
          </a:p>
        </p:txBody>
      </p:sp>
      <p:sp>
        <p:nvSpPr>
          <p:cNvPr id="233475" name="Rectangle 3"/>
          <p:cNvSpPr>
            <a:spLocks noGrp="1" noChangeArrowheads="1"/>
          </p:cNvSpPr>
          <p:nvPr>
            <p:ph type="body" idx="1"/>
          </p:nvPr>
        </p:nvSpPr>
        <p:spPr>
          <a:xfrm>
            <a:off x="382588" y="1414464"/>
            <a:ext cx="8380412" cy="4112408"/>
          </a:xfrm>
        </p:spPr>
        <p:txBody>
          <a:bodyPr/>
          <a:lstStyle/>
          <a:p>
            <a:r>
              <a:rPr lang="en-US" dirty="0" smtClean="0"/>
              <a:t>Abstracting the network away from consumers</a:t>
            </a:r>
          </a:p>
          <a:p>
            <a:pPr lvl="1"/>
            <a:r>
              <a:rPr lang="en-US" dirty="0" smtClean="0"/>
              <a:t>Take the pain out of setup!</a:t>
            </a:r>
          </a:p>
          <a:p>
            <a:pPr lvl="1"/>
            <a:r>
              <a:rPr lang="en-US" dirty="0" smtClean="0"/>
              <a:t>Intuitive discovery and control</a:t>
            </a:r>
          </a:p>
          <a:p>
            <a:pPr lvl="1"/>
            <a:r>
              <a:rPr lang="en-US" dirty="0" smtClean="0"/>
              <a:t>Rich functionality (via seamless driver installs)</a:t>
            </a:r>
          </a:p>
          <a:p>
            <a:pPr lvl="1"/>
            <a:r>
              <a:rPr lang="en-US" dirty="0" smtClean="0"/>
              <a:t>Quality audio/video streaming, inherent </a:t>
            </a:r>
            <a:r>
              <a:rPr lang="en-US" dirty="0" err="1" smtClean="0"/>
              <a:t>QoS</a:t>
            </a:r>
            <a:endParaRPr lang="en-US" dirty="0" smtClean="0"/>
          </a:p>
          <a:p>
            <a:pPr lvl="1"/>
            <a:r>
              <a:rPr lang="en-US" dirty="0" smtClean="0"/>
              <a:t>Graphical tools for device and network management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smtClean="0"/>
              <a:t>Experiences</a:t>
            </a:r>
          </a:p>
        </p:txBody>
      </p:sp>
      <p:sp>
        <p:nvSpPr>
          <p:cNvPr id="234499" name="Rectangle 3"/>
          <p:cNvSpPr>
            <a:spLocks/>
          </p:cNvSpPr>
          <p:nvPr/>
        </p:nvSpPr>
        <p:spPr bwMode="auto">
          <a:xfrm>
            <a:off x="492760" y="1158240"/>
            <a:ext cx="8153400" cy="685800"/>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a:effectLst>
                  <a:outerShdw blurRad="38100" dist="38100" dir="2700000" algn="tl">
                    <a:srgbClr val="000000">
                      <a:alpha val="43137"/>
                    </a:srgbClr>
                  </a:outerShdw>
                </a:effectLst>
                <a:latin typeface="+mj-lt"/>
                <a:cs typeface="+mn-cs"/>
                <a:sym typeface="Wingdings" pitchFamily="2" charset="2"/>
              </a:rPr>
              <a:t>Applications</a:t>
            </a:r>
            <a:endParaRPr lang="en-US">
              <a:effectLst>
                <a:outerShdw blurRad="38100" dist="38100" dir="2700000" algn="tl">
                  <a:srgbClr val="000000">
                    <a:alpha val="43137"/>
                  </a:srgbClr>
                </a:outerShdw>
              </a:effectLst>
              <a:latin typeface="+mj-lt"/>
              <a:cs typeface="+mn-cs"/>
            </a:endParaRPr>
          </a:p>
        </p:txBody>
      </p:sp>
      <p:sp>
        <p:nvSpPr>
          <p:cNvPr id="14340" name="Rectangle 5"/>
          <p:cNvSpPr>
            <a:spLocks/>
          </p:cNvSpPr>
          <p:nvPr/>
        </p:nvSpPr>
        <p:spPr bwMode="auto">
          <a:xfrm>
            <a:off x="2550160" y="4663440"/>
            <a:ext cx="6096000" cy="68580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a:solidFill>
                  <a:schemeClr val="bg2"/>
                </a:solidFill>
                <a:latin typeface="+mj-lt"/>
                <a:cs typeface="+mn-cs"/>
                <a:sym typeface="Wingdings" pitchFamily="2" charset="2"/>
              </a:rPr>
              <a:t>IP Network</a:t>
            </a:r>
            <a:endParaRPr lang="en-US">
              <a:solidFill>
                <a:schemeClr val="bg2"/>
              </a:solidFill>
              <a:latin typeface="+mj-lt"/>
              <a:cs typeface="+mn-cs"/>
            </a:endParaRPr>
          </a:p>
          <a:p>
            <a:pPr algn="ctr" defTabSz="914063"/>
            <a:r>
              <a:rPr lang="en-US">
                <a:solidFill>
                  <a:schemeClr val="bg2"/>
                </a:solidFill>
                <a:latin typeface="+mj-lt"/>
                <a:cs typeface="+mn-cs"/>
                <a:sym typeface="Wingdings" pitchFamily="2" charset="2"/>
              </a:rPr>
              <a:t>(IPv4, IPv6)</a:t>
            </a:r>
          </a:p>
        </p:txBody>
      </p:sp>
      <p:sp>
        <p:nvSpPr>
          <p:cNvPr id="234501" name="Rectangle 6"/>
          <p:cNvSpPr>
            <a:spLocks/>
          </p:cNvSpPr>
          <p:nvPr/>
        </p:nvSpPr>
        <p:spPr bwMode="auto">
          <a:xfrm rot="-5400000">
            <a:off x="454660" y="3406140"/>
            <a:ext cx="3352800" cy="5334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a:solidFill>
                  <a:schemeClr val="bg2"/>
                </a:solidFill>
                <a:latin typeface="+mj-lt"/>
                <a:cs typeface="+mn-cs"/>
                <a:sym typeface="Wingdings" pitchFamily="2" charset="2"/>
              </a:rPr>
              <a:t>Wireless Setup</a:t>
            </a:r>
            <a:endParaRPr lang="en-US">
              <a:solidFill>
                <a:schemeClr val="bg2"/>
              </a:solidFill>
              <a:latin typeface="+mj-lt"/>
              <a:cs typeface="+mn-cs"/>
            </a:endParaRPr>
          </a:p>
        </p:txBody>
      </p:sp>
      <p:sp>
        <p:nvSpPr>
          <p:cNvPr id="14342" name="Rectangle 7"/>
          <p:cNvSpPr>
            <a:spLocks/>
          </p:cNvSpPr>
          <p:nvPr/>
        </p:nvSpPr>
        <p:spPr bwMode="auto">
          <a:xfrm>
            <a:off x="492760" y="5501640"/>
            <a:ext cx="8153400" cy="68580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a:solidFill>
                  <a:schemeClr val="bg2"/>
                </a:solidFill>
                <a:latin typeface="+mj-lt"/>
                <a:cs typeface="+mn-cs"/>
                <a:sym typeface="Wingdings" pitchFamily="2" charset="2"/>
              </a:rPr>
              <a:t>Ethernet/Wireless</a:t>
            </a:r>
            <a:endParaRPr lang="en-US">
              <a:solidFill>
                <a:schemeClr val="bg2"/>
              </a:solidFill>
              <a:latin typeface="+mj-lt"/>
              <a:cs typeface="+mn-cs"/>
            </a:endParaRPr>
          </a:p>
        </p:txBody>
      </p:sp>
      <p:sp>
        <p:nvSpPr>
          <p:cNvPr id="234503" name="Rectangle 8"/>
          <p:cNvSpPr>
            <a:spLocks/>
          </p:cNvSpPr>
          <p:nvPr/>
        </p:nvSpPr>
        <p:spPr bwMode="auto">
          <a:xfrm rot="-5400000">
            <a:off x="-916940" y="3406140"/>
            <a:ext cx="3352800" cy="5334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solidFill>
                  <a:schemeClr val="bg2"/>
                </a:solidFill>
                <a:latin typeface="+mj-lt"/>
                <a:cs typeface="+mn-cs"/>
                <a:sym typeface="Wingdings" pitchFamily="2" charset="2"/>
              </a:rPr>
              <a:t>Quality of Service</a:t>
            </a:r>
            <a:endParaRPr lang="en-US" dirty="0">
              <a:solidFill>
                <a:schemeClr val="bg2"/>
              </a:solidFill>
              <a:latin typeface="+mj-lt"/>
              <a:cs typeface="+mn-cs"/>
            </a:endParaRPr>
          </a:p>
        </p:txBody>
      </p:sp>
      <p:sp>
        <p:nvSpPr>
          <p:cNvPr id="234504" name="Rectangle 9"/>
          <p:cNvSpPr>
            <a:spLocks/>
          </p:cNvSpPr>
          <p:nvPr/>
        </p:nvSpPr>
        <p:spPr bwMode="auto">
          <a:xfrm>
            <a:off x="3235960" y="3749040"/>
            <a:ext cx="2590800" cy="6858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solidFill>
                  <a:schemeClr val="bg2"/>
                </a:solidFill>
                <a:latin typeface="+mj-lt"/>
                <a:cs typeface="+mn-cs"/>
                <a:sym typeface="Wingdings" pitchFamily="2" charset="2"/>
              </a:rPr>
              <a:t>Legacy Devices</a:t>
            </a:r>
            <a:endParaRPr lang="en-US" dirty="0">
              <a:solidFill>
                <a:schemeClr val="bg2"/>
              </a:solidFill>
              <a:latin typeface="+mj-lt"/>
              <a:cs typeface="+mn-cs"/>
            </a:endParaRPr>
          </a:p>
        </p:txBody>
      </p:sp>
      <p:sp>
        <p:nvSpPr>
          <p:cNvPr id="234505" name="Rectangle 10"/>
          <p:cNvSpPr>
            <a:spLocks/>
          </p:cNvSpPr>
          <p:nvPr/>
        </p:nvSpPr>
        <p:spPr bwMode="auto">
          <a:xfrm rot="-5400000">
            <a:off x="1978660" y="3406140"/>
            <a:ext cx="1676400" cy="5334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a:solidFill>
                  <a:schemeClr val="bg2"/>
                </a:solidFill>
                <a:latin typeface="+mj-lt"/>
                <a:cs typeface="+mn-cs"/>
                <a:sym typeface="Wingdings" pitchFamily="2" charset="2"/>
              </a:rPr>
              <a:t>Discovery</a:t>
            </a:r>
            <a:endParaRPr lang="en-US">
              <a:solidFill>
                <a:schemeClr val="bg2"/>
              </a:solidFill>
              <a:latin typeface="+mj-lt"/>
              <a:cs typeface="+mn-cs"/>
            </a:endParaRPr>
          </a:p>
        </p:txBody>
      </p:sp>
      <p:sp>
        <p:nvSpPr>
          <p:cNvPr id="234506" name="Rectangle 13"/>
          <p:cNvSpPr>
            <a:spLocks/>
          </p:cNvSpPr>
          <p:nvPr/>
        </p:nvSpPr>
        <p:spPr bwMode="auto">
          <a:xfrm rot="-5400000">
            <a:off x="-231140" y="3406140"/>
            <a:ext cx="3352800" cy="5334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a:solidFill>
                  <a:schemeClr val="bg2"/>
                </a:solidFill>
                <a:latin typeface="+mj-lt"/>
                <a:cs typeface="+mn-cs"/>
                <a:sym typeface="Wingdings" pitchFamily="2" charset="2"/>
              </a:rPr>
              <a:t>Network Map</a:t>
            </a:r>
            <a:endParaRPr lang="en-US">
              <a:solidFill>
                <a:schemeClr val="bg2"/>
              </a:solidFill>
              <a:latin typeface="+mj-lt"/>
              <a:cs typeface="+mn-cs"/>
            </a:endParaRPr>
          </a:p>
        </p:txBody>
      </p:sp>
      <p:sp>
        <p:nvSpPr>
          <p:cNvPr id="14347" name="Rectangle 14"/>
          <p:cNvSpPr>
            <a:spLocks/>
          </p:cNvSpPr>
          <p:nvPr/>
        </p:nvSpPr>
        <p:spPr bwMode="auto">
          <a:xfrm rot="-5400000">
            <a:off x="513398" y="6395403"/>
            <a:ext cx="228600" cy="2286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cs typeface="+mn-cs"/>
              <a:sym typeface="Wingdings" pitchFamily="2" charset="2"/>
            </a:endParaRPr>
          </a:p>
        </p:txBody>
      </p:sp>
      <p:sp>
        <p:nvSpPr>
          <p:cNvPr id="234508" name="Text Box 15"/>
          <p:cNvSpPr>
            <a:spLocks noChangeArrowheads="1"/>
          </p:cNvSpPr>
          <p:nvPr/>
        </p:nvSpPr>
        <p:spPr bwMode="auto">
          <a:xfrm>
            <a:off x="557803" y="6346499"/>
            <a:ext cx="3621087" cy="336550"/>
          </a:xfrm>
          <a:prstGeom prst="rect">
            <a:avLst/>
          </a:prstGeom>
          <a:noFill/>
          <a:ln w="9525">
            <a:noFill/>
            <a:miter lim="800000"/>
            <a:headEnd/>
            <a:tailEnd/>
          </a:ln>
        </p:spPr>
        <p:txBody>
          <a:bodyPr/>
          <a:lstStyle/>
          <a:p>
            <a:pPr algn="ctr"/>
            <a:r>
              <a:rPr lang="en-US" sz="1600" b="1" dirty="0">
                <a:effectLst>
                  <a:outerShdw blurRad="38100" dist="38100" dir="2700000" algn="tl">
                    <a:srgbClr val="000000">
                      <a:alpha val="43137"/>
                    </a:srgbClr>
                  </a:outerShdw>
                </a:effectLst>
                <a:latin typeface="+mj-lt"/>
                <a:sym typeface="Wingdings" pitchFamily="2" charset="2"/>
              </a:rPr>
              <a:t>Windows Rally Experiences</a:t>
            </a:r>
            <a:endParaRPr lang="en-US" dirty="0">
              <a:effectLst>
                <a:outerShdw blurRad="38100" dist="38100" dir="2700000" algn="tl">
                  <a:srgbClr val="000000">
                    <a:alpha val="43137"/>
                  </a:srgbClr>
                </a:outerShdw>
              </a:effectLst>
              <a:latin typeface="+mj-lt"/>
            </a:endParaRPr>
          </a:p>
        </p:txBody>
      </p:sp>
      <p:sp>
        <p:nvSpPr>
          <p:cNvPr id="234509" name="Rectangle 16"/>
          <p:cNvSpPr>
            <a:spLocks/>
          </p:cNvSpPr>
          <p:nvPr/>
        </p:nvSpPr>
        <p:spPr bwMode="auto">
          <a:xfrm>
            <a:off x="3235960" y="2910840"/>
            <a:ext cx="5410200" cy="6858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a:solidFill>
                  <a:schemeClr val="bg2"/>
                </a:solidFill>
                <a:latin typeface="+mj-lt"/>
                <a:cs typeface="+mn-cs"/>
                <a:sym typeface="Wingdings" pitchFamily="2" charset="2"/>
              </a:rPr>
              <a:t>Device Specific Drivers</a:t>
            </a:r>
            <a:endParaRPr lang="en-US">
              <a:solidFill>
                <a:schemeClr val="bg2"/>
              </a:solidFill>
              <a:latin typeface="+mj-lt"/>
              <a:cs typeface="+mn-cs"/>
            </a:endParaRPr>
          </a:p>
        </p:txBody>
      </p:sp>
      <p:sp>
        <p:nvSpPr>
          <p:cNvPr id="234510" name="Rectangle 5"/>
          <p:cNvSpPr>
            <a:spLocks/>
          </p:cNvSpPr>
          <p:nvPr/>
        </p:nvSpPr>
        <p:spPr bwMode="auto">
          <a:xfrm>
            <a:off x="2550160" y="1996440"/>
            <a:ext cx="6096000" cy="68580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a:solidFill>
                  <a:schemeClr val="bg2"/>
                </a:solidFill>
                <a:latin typeface="+mj-lt"/>
                <a:cs typeface="+mn-cs"/>
                <a:sym typeface="Wingdings" pitchFamily="2" charset="2"/>
              </a:rPr>
              <a:t>Management Interfaces</a:t>
            </a:r>
            <a:endParaRPr lang="en-US">
              <a:solidFill>
                <a:schemeClr val="bg2"/>
              </a:solidFill>
              <a:latin typeface="+mj-lt"/>
              <a:cs typeface="+mn-cs"/>
            </a:endParaRPr>
          </a:p>
        </p:txBody>
      </p:sp>
      <p:sp>
        <p:nvSpPr>
          <p:cNvPr id="234511" name="Rectangle 9"/>
          <p:cNvSpPr>
            <a:spLocks/>
          </p:cNvSpPr>
          <p:nvPr/>
        </p:nvSpPr>
        <p:spPr bwMode="auto">
          <a:xfrm>
            <a:off x="5979160" y="3749040"/>
            <a:ext cx="2667000" cy="6858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solidFill>
                  <a:schemeClr val="bg2"/>
                </a:solidFill>
                <a:latin typeface="+mj-lt"/>
                <a:cs typeface="+mn-cs"/>
                <a:sym typeface="Wingdings" pitchFamily="2" charset="2"/>
              </a:rPr>
              <a:t>New or Rich devices</a:t>
            </a:r>
            <a:endParaRPr lang="en-US" dirty="0">
              <a:solidFill>
                <a:schemeClr val="bg2"/>
              </a:solidFill>
              <a:latin typeface="+mj-lt"/>
              <a:cs typeface="+mn-cs"/>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7/2007 10:58:16 AM&quot;&gt;&lt;Slide id=&quot;325&quot; dur=&quot;5.453125&quot; bld=&quot;INVLD&quot;/&gt;&lt;Slide id=&quot;256&quot; dur=&quot;417.8633&quot;/&gt;&lt;Slide id=&quot;328&quot; dur=&quot;39.68359&quot;/&gt;&lt;Slide id=&quot;329&quot; dur=&quot;56.53125&quot;/&gt;&lt;Slide id=&quot;295&quot; dur=&quot;88.20703&quot; bld=&quot;|1.2|1.2|1|1|.8&quot;/&gt;&lt;Slide id=&quot;296&quot; dur=&quot;29.5&quot; bld=&quot;|5.2|.5&quot;/&gt;&lt;Slide id=&quot;330&quot; dur=&quot;117.2031&quot; bld=&quot;|0|.5|1|.5|1|.5&quot;/&gt;&lt;Slide id=&quot;331&quot; dur=&quot;79.10547&quot; bld=&quot;|59|.5&quot;/&gt;&lt;Slide id=&quot;300&quot; dur=&quot;215.1563&quot;/&gt;&lt;Slide id=&quot;301&quot; dur=&quot;38.89453&quot;/&gt;&lt;Slide id=&quot;313&quot; dur=&quot;40.17188&quot;/&gt;&lt;Slide id=&quot;305&quot; dur=&quot;190.7773&quot; bld=&quot;|17.6&quot;/&gt;&lt;Slide id=&quot;306&quot; dur=&quot;42.95313&quot; bld=&quot;|3.1|1.5|.7|.9|.9|.8|.7&quot;/&gt;&lt;Slide id=&quot;362&quot; dur=&quot;12.86328&quot;/&gt;&lt;Slide id=&quot;363&quot; dur=&quot;10.28125&quot; bld=&quot;|3.1|2.3|2.5&quot;/&gt;&lt;Slide id=&quot;364&quot; dur=&quot;80.95313&quot; bld=&quot;|9.3|2.9|6|25.7|6.5&quot;/&gt;&lt;Slide id=&quot;365&quot; dur=&quot;65.29688&quot; bld=&quot;|.7|1.4|1|8|8&quot;/&gt;&lt;Slide id=&quot;367&quot; dur=&quot;59.75&quot; bld=&quot;|1.8|1.8|1.9|11.3|6|.5&quot;/&gt;&lt;Slide id=&quot;353&quot; dur=&quot;30.88672&quot;/&gt;&lt;Slide id=&quot;354&quot; dur=&quot;75.59375&quot; bld=&quot;|.5&quot;/&gt;&lt;Slide id=&quot;355&quot; dur=&quot;119.9727&quot;/&gt;&lt;Slide id=&quot;356&quot; dur=&quot;102.9219&quot;/&gt;&lt;Slide id=&quot;357&quot; dur=&quot;56.51172&quot;/&gt;&lt;Slide id=&quot;358&quot; dur=&quot;49.95703&quot;/&gt;&lt;Slide id=&quot;359&quot; dur=&quot;88.16797&quot;/&gt;&lt;Slide id=&quot;360&quot; dur=&quot;151.082&quot;/&gt;&lt;Slide id=&quot;340&quot; dur=&quot;256.168&quot; bld=&quot;|0&quot;/&gt;&lt;Slide id=&quot;326&quot; dur=&quot;443.6914&quot;/&gt;&lt;Slide id=&quot;368&quot; dur=&quot;166.9805&quot;/&gt;&lt;Slide id=&quot;369&quot; dur=&quot;1079.547&quot;/&gt;&lt;/Timings&gt;&lt;Timings time=&quot;5/17/2007 10:57:44 AM&quot;&gt;&lt;Slide id=&quot;325&quot; dur=&quot;1.25&quot; bld=&quot;INVLD&quot;/&gt;&lt;/Timings&gt;&lt;Timings time=&quot;5/17/2007 10:55:25 AM&quot;&gt;&lt;Slide id=&quot;325&quot; dur=&quot;2.160156&quot; bld=&quot;INVLD&quot;/&gt;&lt;Slide id=&quot;256&quot; dur=&quot;113.375&quot;/&gt;&lt;/Timings&gt;&lt;Timings time=&quot;5/17/2007 10:50:31 AM&quot;&gt;&lt;Slide id=&quot;256&quot; dur=&quot;90.67188&quot; bld=&quot;INVLD&quot;/&gt;&lt;Slide id=&quot;328&quot; dur=&quot;1.160156&quot;/&gt;&lt;Slide id=&quot;329&quot; dur=&quot;1.042969&quot;/&gt;&lt;Slide id=&quot;295&quot; dur=&quot;16.625&quot; bld=&quot;|.5|1.5|11.4|.7|.7&quot;/&gt;&lt;Slide id=&quot;296&quot; dur=&quot;1.96875&quot; bld=&quot;|.2|0&quot;/&gt;&lt;Slide id=&quot;330&quot; dur=&quot;1.78125&quot; bld=&quot;|.1|0|0|0|0|0&quot;/&gt;&lt;Slide id=&quot;331&quot; dur=&quot;1.96875&quot; bld=&quot;|.4|0&quot;/&gt;&lt;Slide id=&quot;300&quot; dur=&quot;.78125&quot;/&gt;&lt;Slide id=&quot;301&quot; dur=&quot;1.160156&quot;/&gt;&lt;Slide id=&quot;313&quot; dur=&quot;.7148438&quot;/&gt;&lt;Slide id=&quot;305&quot; dur=&quot;2.910156&quot; bld=&quot;|1.2&quot;/&gt;&lt;Slide id=&quot;306&quot; dur=&quot;5.671875&quot; bld=&quot;|4.3&quot;/&gt;&lt;Slide id=&quot;362&quot; dur=&quot;1.214844&quot;/&gt;&lt;Slide id=&quot;363&quot; dur=&quot;3.21875&quot; bld=&quot;|.1|0|.6&quot;/&gt;&lt;Slide id=&quot;364&quot; dur=&quot;4.394531&quot; bld=&quot;|.8|.9|.2|.9&quot;/&gt;&lt;Slide id=&quot;365&quot; dur=&quot;3.28125&quot; bld=&quot;|1.6|0|0|0&quot;/&gt;&lt;Slide id=&quot;367&quot; dur=&quot;3.75&quot; bld=&quot;|.9|.7|.9|0&quot;/&gt;&lt;Slide id=&quot;353&quot; dur=&quot;2.933594&quot;/&gt;&lt;Slide id=&quot;354&quot; dur=&quot;3.941406&quot; bld=&quot;|.5&quot;/&gt;&lt;Slide id=&quot;355&quot; dur=&quot;4.574219&quot;/&gt;&lt;Slide id=&quot;356&quot; dur=&quot;5.941406&quot;/&gt;&lt;Slide id=&quot;357&quot; dur=&quot;5.339844&quot;/&gt;&lt;Slide id=&quot;358&quot; dur=&quot;1.078125&quot;/&gt;&lt;Slide id=&quot;359&quot; dur=&quot;1.265625&quot;/&gt;&lt;Slide id=&quot;360&quot; dur=&quot;2.125&quot;/&gt;&lt;Slide id=&quot;340&quot; dur=&quot;3.75&quot; bld=&quot;|0&quot;/&gt;&lt;/Timings&gt;&lt;Timings time=&quot;5/17/2007 10:49:57 AM&quot;&gt;&lt;Slide id=&quot;256&quot; dur=&quot;21.14453&quot; bld=&quot;INVLD&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7|1.4|1|8|8"/>
</p:tagLst>
</file>

<file path=ppt/tags/tag11.xml><?xml version="1.0" encoding="utf-8"?>
<p:tagLst xmlns:a="http://schemas.openxmlformats.org/drawingml/2006/main" xmlns:r="http://schemas.openxmlformats.org/officeDocument/2006/relationships" xmlns:p="http://schemas.openxmlformats.org/presentationml/2006/main">
  <p:tag name="TIMING" val="|1.8|1.8|1.9|11.3|6|.5"/>
</p:tagLst>
</file>

<file path=ppt/tags/tag12.xml><?xml version="1.0" encoding="utf-8"?>
<p:tagLst xmlns:a="http://schemas.openxmlformats.org/drawingml/2006/main" xmlns:r="http://schemas.openxmlformats.org/officeDocument/2006/relationships" xmlns:p="http://schemas.openxmlformats.org/presentationml/2006/main">
  <p:tag name="TIMING" val="|.5"/>
</p:tagLst>
</file>

<file path=ppt/tags/tag13.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1.2|1.2|1|1|.8"/>
</p:tagLst>
</file>

<file path=ppt/tags/tag3.xml><?xml version="1.0" encoding="utf-8"?>
<p:tagLst xmlns:a="http://schemas.openxmlformats.org/drawingml/2006/main" xmlns:r="http://schemas.openxmlformats.org/officeDocument/2006/relationships" xmlns:p="http://schemas.openxmlformats.org/presentationml/2006/main">
  <p:tag name="TIMING" val="|5.2|.5"/>
</p:tagLst>
</file>

<file path=ppt/tags/tag4.xml><?xml version="1.0" encoding="utf-8"?>
<p:tagLst xmlns:a="http://schemas.openxmlformats.org/drawingml/2006/main" xmlns:r="http://schemas.openxmlformats.org/officeDocument/2006/relationships" xmlns:p="http://schemas.openxmlformats.org/presentationml/2006/main">
  <p:tag name="TIMING" val="|0|.5|1|.5|1|.5"/>
</p:tagLst>
</file>

<file path=ppt/tags/tag5.xml><?xml version="1.0" encoding="utf-8"?>
<p:tagLst xmlns:a="http://schemas.openxmlformats.org/drawingml/2006/main" xmlns:r="http://schemas.openxmlformats.org/officeDocument/2006/relationships" xmlns:p="http://schemas.openxmlformats.org/presentationml/2006/main">
  <p:tag name="TIMING" val="|59|.5"/>
</p:tagLst>
</file>

<file path=ppt/tags/tag6.xml><?xml version="1.0" encoding="utf-8"?>
<p:tagLst xmlns:a="http://schemas.openxmlformats.org/drawingml/2006/main" xmlns:r="http://schemas.openxmlformats.org/officeDocument/2006/relationships" xmlns:p="http://schemas.openxmlformats.org/presentationml/2006/main">
  <p:tag name="TIMING" val="|17.6"/>
</p:tagLst>
</file>

<file path=ppt/tags/tag7.xml><?xml version="1.0" encoding="utf-8"?>
<p:tagLst xmlns:a="http://schemas.openxmlformats.org/drawingml/2006/main" xmlns:r="http://schemas.openxmlformats.org/officeDocument/2006/relationships" xmlns:p="http://schemas.openxmlformats.org/presentationml/2006/main">
  <p:tag name="TIMING" val="|3.1|1.5|.7|.9|.9|.8|.7"/>
</p:tagLst>
</file>

<file path=ppt/tags/tag8.xml><?xml version="1.0" encoding="utf-8"?>
<p:tagLst xmlns:a="http://schemas.openxmlformats.org/drawingml/2006/main" xmlns:r="http://schemas.openxmlformats.org/officeDocument/2006/relationships" xmlns:p="http://schemas.openxmlformats.org/presentationml/2006/main">
  <p:tag name="TIMING" val="|3.1|2.3|2.5"/>
</p:tagLst>
</file>

<file path=ppt/tags/tag9.xml><?xml version="1.0" encoding="utf-8"?>
<p:tagLst xmlns:a="http://schemas.openxmlformats.org/drawingml/2006/main" xmlns:r="http://schemas.openxmlformats.org/officeDocument/2006/relationships" xmlns:p="http://schemas.openxmlformats.org/presentationml/2006/main">
  <p:tag name="TIMING" val="|9.3|2.9|6|25.7|6.5"/>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1858</TotalTime>
  <Words>3858</Words>
  <Application>Microsoft Office PowerPoint</Application>
  <PresentationFormat>On-screen Show (4:3)</PresentationFormat>
  <Paragraphs>419</Paragraphs>
  <Slides>44</Slides>
  <Notes>44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Segoe</vt:lpstr>
      <vt:lpstr>Wingdings</vt:lpstr>
      <vt:lpstr>Segoe Semibold</vt:lpstr>
      <vt:lpstr>ＭＳ Ｐゴシック</vt:lpstr>
      <vt:lpstr>Wingdings 2</vt:lpstr>
      <vt:lpstr>Verdana</vt:lpstr>
      <vt:lpstr>Times New Roman</vt:lpstr>
      <vt:lpstr>Neo Sans Intel Medium</vt:lpstr>
      <vt:lpstr>Neo Sans Intel</vt:lpstr>
      <vt:lpstr>Calibri</vt:lpstr>
      <vt:lpstr>WinHec 2007 WEB Template</vt:lpstr>
      <vt:lpstr>Network Infrastructure Device (NID)  Windows Vista Logo Requirements  and Windows Rally</vt:lpstr>
      <vt:lpstr>Key Takeaways </vt:lpstr>
      <vt:lpstr>Agenda </vt:lpstr>
      <vt:lpstr>Device Evolutionary Trends</vt:lpstr>
      <vt:lpstr>Convergence Model</vt:lpstr>
      <vt:lpstr>Result: need ‘New Bar’ For IP Connected Devices</vt:lpstr>
      <vt:lpstr>Slide 7</vt:lpstr>
      <vt:lpstr>Windows Rally Value Summary</vt:lpstr>
      <vt:lpstr>Experiences</vt:lpstr>
      <vt:lpstr>Technologies </vt:lpstr>
      <vt:lpstr>Drive Quality Via Vista Logo (NIDs)</vt:lpstr>
      <vt:lpstr>Requirements at-a-glance</vt:lpstr>
      <vt:lpstr>NID Scenario Enablement</vt:lpstr>
      <vt:lpstr>Slide 14</vt:lpstr>
      <vt:lpstr>Slide 15</vt:lpstr>
      <vt:lpstr>Slide 16</vt:lpstr>
      <vt:lpstr>Slide 17</vt:lpstr>
      <vt:lpstr>Slide 18</vt:lpstr>
      <vt:lpstr>Slide 19</vt:lpstr>
      <vt:lpstr>Intel® Viiv™ Processor Technology in 2007:  Best Mainstream AV PC</vt:lpstr>
      <vt:lpstr>Growing Ecosystem</vt:lpstr>
      <vt:lpstr>Intel® Viiv™ Technology and Microsoft® Rally™</vt:lpstr>
      <vt:lpstr>Intel® Viiv™ Technology and Microsoft® Rally™ - Complimentary</vt:lpstr>
      <vt:lpstr>Intel® Viiv™ Technology and Microsoft® Rally™ - Complimentary (cont’d)</vt:lpstr>
      <vt:lpstr>Intel® Viiv™ Technology + Microsoft® Rally™ = Great Consumer Experience</vt:lpstr>
      <vt:lpstr>Summary Requirements</vt:lpstr>
      <vt:lpstr>Slide 27</vt:lpstr>
      <vt:lpstr>Additional Resources</vt:lpstr>
      <vt:lpstr>Slide 29</vt:lpstr>
      <vt:lpstr>Slide 30</vt:lpstr>
      <vt:lpstr>Device Testing WTT / DTM</vt:lpstr>
      <vt:lpstr>Slide 32</vt:lpstr>
      <vt:lpstr>Device Testing WTT / DTM</vt:lpstr>
      <vt:lpstr>Slide 34</vt:lpstr>
      <vt:lpstr>Requirements Detail</vt:lpstr>
      <vt:lpstr>Simple Wireless Setup Fast, Secure wireless and device setup</vt:lpstr>
      <vt:lpstr>Simple Wireless Setup</vt:lpstr>
      <vt:lpstr>Basic Routing Behavior Seamless internet connectivity and sessions: Wired router requirements</vt:lpstr>
      <vt:lpstr>Video-Capable Requirements</vt:lpstr>
      <vt:lpstr>Video-Capable Requirements</vt:lpstr>
      <vt:lpstr>Video-Capable Requirements</vt:lpstr>
      <vt:lpstr>Bootstrapping, Discovery, And Diagnostics Link Layer Topology Discovery (LLTD)</vt:lpstr>
      <vt:lpstr>Additional Resources</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CON-T426 Network Infrastructure Device (NID) – Logo Requirements and Windows Rally</dc:title>
  <dc:subject>WinHEC 2007</dc:subject>
  <dc:creator>Glenn Ward</dc:creator>
  <dc:description>Template: Bryan Lenning, Silver Fox Productions
Formatting: Steve Hein, Silver Fox Productions
Event Date: May 14-17, 2007
Event Location: Los Angeles, CA
Audience:</dc:description>
  <cp:lastModifiedBy>Microsoft Employee</cp:lastModifiedBy>
  <cp:revision>193</cp:revision>
  <dcterms:created xsi:type="dcterms:W3CDTF">2006-10-19T19:41:06Z</dcterms:created>
  <dcterms:modified xsi:type="dcterms:W3CDTF">2007-05-29T20:13:30Z</dcterms:modified>
</cp:coreProperties>
</file>