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2" r:id="rId1"/>
  </p:sldMasterIdLst>
  <p:notesMasterIdLst>
    <p:notesMasterId r:id="rId26"/>
  </p:notesMasterIdLst>
  <p:handoutMasterIdLst>
    <p:handoutMasterId r:id="rId27"/>
  </p:handoutMasterIdLst>
  <p:sldIdLst>
    <p:sldId id="258" r:id="rId2"/>
    <p:sldId id="283" r:id="rId3"/>
    <p:sldId id="284" r:id="rId4"/>
    <p:sldId id="273" r:id="rId5"/>
    <p:sldId id="280" r:id="rId6"/>
    <p:sldId id="285" r:id="rId7"/>
    <p:sldId id="292" r:id="rId8"/>
    <p:sldId id="286" r:id="rId9"/>
    <p:sldId id="281" r:id="rId10"/>
    <p:sldId id="277" r:id="rId11"/>
    <p:sldId id="275" r:id="rId12"/>
    <p:sldId id="276" r:id="rId13"/>
    <p:sldId id="279" r:id="rId14"/>
    <p:sldId id="288" r:id="rId15"/>
    <p:sldId id="289" r:id="rId16"/>
    <p:sldId id="278" r:id="rId17"/>
    <p:sldId id="290" r:id="rId18"/>
    <p:sldId id="293" r:id="rId19"/>
    <p:sldId id="287" r:id="rId20"/>
    <p:sldId id="291" r:id="rId21"/>
    <p:sldId id="270" r:id="rId22"/>
    <p:sldId id="271" r:id="rId23"/>
    <p:sldId id="272" r:id="rId24"/>
    <p:sldId id="274" r:id="rId25"/>
  </p:sldIdLst>
  <p:sldSz cx="10972800" cy="8229600" type="B4JIS"/>
  <p:notesSz cx="6858000" cy="9144000"/>
  <p:embeddedFontLst>
    <p:embeddedFont>
      <p:font typeface="Lucida Console" pitchFamily="49" charset="0"/>
      <p:regular r:id="rId28"/>
    </p:embeddedFont>
  </p:embeddedFontLst>
  <p:defaultTextStyle>
    <a:defPPr>
      <a:defRPr lang="en-US"/>
    </a:defPPr>
    <a:lvl1pPr marL="0" algn="l" defTabSz="1097280" rtl="0" eaLnBrk="1" latinLnBrk="0" hangingPunct="1">
      <a:defRPr sz="2200" kern="1200">
        <a:solidFill>
          <a:schemeClr val="tx1"/>
        </a:solidFill>
        <a:latin typeface="+mn-lt"/>
        <a:ea typeface="+mn-ea"/>
        <a:cs typeface="+mn-cs"/>
      </a:defRPr>
    </a:lvl1pPr>
    <a:lvl2pPr marL="548640" algn="l" defTabSz="1097280" rtl="0" eaLnBrk="1" latinLnBrk="0" hangingPunct="1">
      <a:defRPr sz="2200" kern="1200">
        <a:solidFill>
          <a:schemeClr val="tx1"/>
        </a:solidFill>
        <a:latin typeface="+mn-lt"/>
        <a:ea typeface="+mn-ea"/>
        <a:cs typeface="+mn-cs"/>
      </a:defRPr>
    </a:lvl2pPr>
    <a:lvl3pPr marL="1097280" algn="l" defTabSz="1097280" rtl="0" eaLnBrk="1" latinLnBrk="0" hangingPunct="1">
      <a:defRPr sz="2200" kern="1200">
        <a:solidFill>
          <a:schemeClr val="tx1"/>
        </a:solidFill>
        <a:latin typeface="+mn-lt"/>
        <a:ea typeface="+mn-ea"/>
        <a:cs typeface="+mn-cs"/>
      </a:defRPr>
    </a:lvl3pPr>
    <a:lvl4pPr marL="1645920" algn="l" defTabSz="1097280" rtl="0" eaLnBrk="1" latinLnBrk="0" hangingPunct="1">
      <a:defRPr sz="2200" kern="1200">
        <a:solidFill>
          <a:schemeClr val="tx1"/>
        </a:solidFill>
        <a:latin typeface="+mn-lt"/>
        <a:ea typeface="+mn-ea"/>
        <a:cs typeface="+mn-cs"/>
      </a:defRPr>
    </a:lvl4pPr>
    <a:lvl5pPr marL="2194560" algn="l" defTabSz="1097280" rtl="0" eaLnBrk="1" latinLnBrk="0" hangingPunct="1">
      <a:defRPr sz="2200" kern="1200">
        <a:solidFill>
          <a:schemeClr val="tx1"/>
        </a:solidFill>
        <a:latin typeface="+mn-lt"/>
        <a:ea typeface="+mn-ea"/>
        <a:cs typeface="+mn-cs"/>
      </a:defRPr>
    </a:lvl5pPr>
    <a:lvl6pPr marL="2743200" algn="l" defTabSz="1097280" rtl="0" eaLnBrk="1" latinLnBrk="0" hangingPunct="1">
      <a:defRPr sz="2200" kern="1200">
        <a:solidFill>
          <a:schemeClr val="tx1"/>
        </a:solidFill>
        <a:latin typeface="+mn-lt"/>
        <a:ea typeface="+mn-ea"/>
        <a:cs typeface="+mn-cs"/>
      </a:defRPr>
    </a:lvl6pPr>
    <a:lvl7pPr marL="3291840" algn="l" defTabSz="1097280" rtl="0" eaLnBrk="1" latinLnBrk="0" hangingPunct="1">
      <a:defRPr sz="2200" kern="1200">
        <a:solidFill>
          <a:schemeClr val="tx1"/>
        </a:solidFill>
        <a:latin typeface="+mn-lt"/>
        <a:ea typeface="+mn-ea"/>
        <a:cs typeface="+mn-cs"/>
      </a:defRPr>
    </a:lvl7pPr>
    <a:lvl8pPr marL="3840480" algn="l" defTabSz="1097280" rtl="0" eaLnBrk="1" latinLnBrk="0" hangingPunct="1">
      <a:defRPr sz="2200" kern="1200">
        <a:solidFill>
          <a:schemeClr val="tx1"/>
        </a:solidFill>
        <a:latin typeface="+mn-lt"/>
        <a:ea typeface="+mn-ea"/>
        <a:cs typeface="+mn-cs"/>
      </a:defRPr>
    </a:lvl8pPr>
    <a:lvl9pPr marL="4389120" algn="l" defTabSz="1097280" rtl="0" eaLnBrk="1" latinLnBrk="0" hangingPunct="1">
      <a:defRPr sz="2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546" autoAdjust="0"/>
    <p:restoredTop sz="94660"/>
  </p:normalViewPr>
  <p:slideViewPr>
    <p:cSldViewPr snapToGrid="0" snapToObjects="1" showGuides="1">
      <p:cViewPr varScale="1">
        <p:scale>
          <a:sx n="46" d="100"/>
          <a:sy n="46" d="100"/>
        </p:scale>
        <p:origin x="-600" y="-77"/>
      </p:cViewPr>
      <p:guideLst>
        <p:guide orient="horz" pos="2592"/>
        <p:guide orient="horz" pos="1063"/>
        <p:guide orient="horz" pos="170"/>
        <p:guide orient="horz" pos="1442"/>
        <p:guide orient="horz" pos="1784"/>
        <p:guide pos="3456"/>
        <p:guide pos="290"/>
        <p:guide pos="662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2046" y="-102"/>
      </p:cViewPr>
      <p:guideLst>
        <p:guide orient="horz" pos="2880"/>
        <p:guide pos="2160"/>
        <p:guide pos="388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B863A-C7F8-4F6A-BB9C-22DDB0A48688}" type="datetimeFigureOut">
              <a:rPr lang="en-US" smtClean="0"/>
              <a:pPr/>
              <a:t>5/29/2007</a:t>
            </a:fld>
            <a:endParaRPr lang="en-US"/>
          </a:p>
        </p:txBody>
      </p:sp>
      <p:sp>
        <p:nvSpPr>
          <p:cNvPr id="4" name="Footer Placeholder 3"/>
          <p:cNvSpPr>
            <a:spLocks noGrp="1"/>
          </p:cNvSpPr>
          <p:nvPr>
            <p:ph type="ftr" sz="quarter" idx="2"/>
          </p:nvPr>
        </p:nvSpPr>
        <p:spPr>
          <a:xfrm>
            <a:off x="-1" y="8685213"/>
            <a:ext cx="6172199" cy="457200"/>
          </a:xfrm>
          <a:prstGeom prst="rect">
            <a:avLst/>
          </a:prstGeom>
        </p:spPr>
        <p:txBody>
          <a:bodyPr vert="horz" lIns="91440" tIns="45720" rIns="91440" bIns="45720" rtlCol="0" anchor="b"/>
          <a:lstStyle>
            <a:lvl1pPr algn="l">
              <a:defRPr sz="1200"/>
            </a:lvl1pPr>
          </a:lstStyle>
          <a:p>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172199" y="8685213"/>
            <a:ext cx="684213" cy="457200"/>
          </a:xfrm>
          <a:prstGeom prst="rect">
            <a:avLst/>
          </a:prstGeom>
        </p:spPr>
        <p:txBody>
          <a:bodyPr vert="horz" lIns="91440" tIns="45720" rIns="91440" bIns="45720" rtlCol="0" anchor="b"/>
          <a:lstStyle>
            <a:lvl1pPr algn="r">
              <a:defRPr sz="1200"/>
            </a:lvl1pPr>
          </a:lstStyle>
          <a:p>
            <a:fld id="{CF5DF271-2535-44F4-AC51-3ACC05CBE21D}"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5/29/2007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700"/>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hf hdr="0" dt="0"/>
  <p:notesStyle>
    <a:lvl1pPr marL="0" algn="l" defTabSz="1097280" rtl="0" eaLnBrk="1" latinLnBrk="0" hangingPunct="1">
      <a:defRPr sz="1400" kern="1200">
        <a:solidFill>
          <a:schemeClr val="tx1"/>
        </a:solidFill>
        <a:latin typeface="+mn-lt"/>
        <a:ea typeface="+mn-ea"/>
        <a:cs typeface="+mn-cs"/>
      </a:defRPr>
    </a:lvl1pPr>
    <a:lvl2pPr marL="548640" algn="l" defTabSz="1097280" rtl="0" eaLnBrk="1" latinLnBrk="0" hangingPunct="1">
      <a:defRPr sz="1400" kern="1200">
        <a:solidFill>
          <a:schemeClr val="tx1"/>
        </a:solidFill>
        <a:latin typeface="+mn-lt"/>
        <a:ea typeface="+mn-ea"/>
        <a:cs typeface="+mn-cs"/>
      </a:defRPr>
    </a:lvl2pPr>
    <a:lvl3pPr marL="1097280" algn="l" defTabSz="1097280" rtl="0" eaLnBrk="1" latinLnBrk="0" hangingPunct="1">
      <a:defRPr sz="1400" kern="1200">
        <a:solidFill>
          <a:schemeClr val="tx1"/>
        </a:solidFill>
        <a:latin typeface="+mn-lt"/>
        <a:ea typeface="+mn-ea"/>
        <a:cs typeface="+mn-cs"/>
      </a:defRPr>
    </a:lvl3pPr>
    <a:lvl4pPr marL="1645920" algn="l" defTabSz="1097280" rtl="0" eaLnBrk="1" latinLnBrk="0" hangingPunct="1">
      <a:defRPr sz="1400" kern="1200">
        <a:solidFill>
          <a:schemeClr val="tx1"/>
        </a:solidFill>
        <a:latin typeface="+mn-lt"/>
        <a:ea typeface="+mn-ea"/>
        <a:cs typeface="+mn-cs"/>
      </a:defRPr>
    </a:lvl4pPr>
    <a:lvl5pPr marL="2194560" algn="l" defTabSz="1097280" rtl="0" eaLnBrk="1" latinLnBrk="0" hangingPunct="1">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1:21 PM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5/29/2007 1:21 PM</a:t>
            </a:fld>
            <a:endParaRPr lang="en-US"/>
          </a:p>
        </p:txBody>
      </p:sp>
      <p:sp>
        <p:nvSpPr>
          <p:cNvPr id="7" name="Rectangle 7"/>
          <p:cNvSpPr>
            <a:spLocks noGrp="1" noChangeArrowheads="1"/>
          </p:cNvSpPr>
          <p:nvPr>
            <p:ph type="sldNum" sz="quarter" idx="5"/>
          </p:nvPr>
        </p:nvSpPr>
        <p:spPr>
          <a:ln/>
        </p:spPr>
        <p:txBody>
          <a:bodyPr/>
          <a:lstStyle/>
          <a:p>
            <a:fld id="{8D9904A1-C95B-4628-8C25-D475545E1F90}" type="slidenum">
              <a:rPr lang="en-US"/>
              <a:pPr/>
              <a:t>2</a:t>
            </a:fld>
            <a:endParaRPr lang="en-US"/>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1:21 PM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20</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50B8347-B3E7-4323-A609-2942E094B17F}" type="datetime8">
              <a:rPr lang="en-US"/>
              <a:pPr/>
              <a:t>5/29/2007 1:21 PM</a:t>
            </a:fld>
            <a:endParaRPr lang="en-US"/>
          </a:p>
        </p:txBody>
      </p:sp>
      <p:sp>
        <p:nvSpPr>
          <p:cNvPr id="7" name="Rectangle 7"/>
          <p:cNvSpPr>
            <a:spLocks noGrp="1" noChangeArrowheads="1"/>
          </p:cNvSpPr>
          <p:nvPr>
            <p:ph type="sldNum" sz="quarter" idx="5"/>
          </p:nvPr>
        </p:nvSpPr>
        <p:spPr>
          <a:ln/>
        </p:spPr>
        <p:txBody>
          <a:bodyPr/>
          <a:lstStyle/>
          <a:p>
            <a:fld id="{8D9904A1-C95B-4628-8C25-D475545E1F90}" type="slidenum">
              <a:rPr lang="en-US"/>
              <a:pPr/>
              <a:t>3</a:t>
            </a:fld>
            <a:endParaRPr lang="en-US"/>
          </a:p>
        </p:txBody>
      </p:sp>
      <p:sp>
        <p:nvSpPr>
          <p:cNvPr id="47108" name="Rectangle 4"/>
          <p:cNvSpPr>
            <a:spLocks noGrp="1" noRot="1" noChangeAspect="1" noChangeArrowheads="1" noTextEdit="1"/>
          </p:cNvSpPr>
          <p:nvPr>
            <p:ph type="sldImg"/>
          </p:nvPr>
        </p:nvSpPr>
        <p:spPr>
          <a:ln/>
        </p:spPr>
      </p:sp>
      <p:sp>
        <p:nvSpPr>
          <p:cNvPr id="47109" name="Rectangle 5"/>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69" r:id="rId11"/>
    <p:sldLayoutId id="2147483670" r:id="rId12"/>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5"/>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6"/>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6"/>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6"/>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7"/>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pecs.xmlsoap.org/ws/2006/02/devprof"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hyperlink" Target="http://msdn2.microsoft.com/en-us/library/aa826001.aspx" TargetMode="External"/><Relationship Id="rId4" Type="http://schemas.openxmlformats.org/officeDocument/2006/relationships/hyperlink" Target="http://www.microsoft.com/whdc/rally/rallywsd.mspx"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Web Services On Devices: Rally Implementation</a:t>
            </a:r>
            <a:endParaRPr lang="en-US" dirty="0"/>
          </a:p>
        </p:txBody>
      </p:sp>
      <p:sp>
        <p:nvSpPr>
          <p:cNvPr id="3" name="Subtitle 2"/>
          <p:cNvSpPr>
            <a:spLocks noGrp="1"/>
          </p:cNvSpPr>
          <p:nvPr>
            <p:ph type="subTitle" idx="1"/>
          </p:nvPr>
        </p:nvSpPr>
        <p:spPr>
          <a:xfrm>
            <a:off x="873128" y="5200891"/>
            <a:ext cx="9231313" cy="2215991"/>
          </a:xfrm>
        </p:spPr>
        <p:txBody>
          <a:bodyPr/>
          <a:lstStyle/>
          <a:p>
            <a:r>
              <a:rPr lang="en-US" dirty="0" smtClean="0"/>
              <a:t>Dan Conti</a:t>
            </a:r>
          </a:p>
          <a:p>
            <a:r>
              <a:rPr lang="en-US" dirty="0" smtClean="0"/>
              <a:t>Development Lead</a:t>
            </a:r>
          </a:p>
          <a:p>
            <a:r>
              <a:rPr lang="en-US" dirty="0"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Using Discovery</a:t>
            </a:r>
            <a:endParaRPr lang="en-US" dirty="0"/>
          </a:p>
        </p:txBody>
      </p:sp>
      <p:sp>
        <p:nvSpPr>
          <p:cNvPr id="3" name="Content Placeholder 2"/>
          <p:cNvSpPr>
            <a:spLocks noGrp="1"/>
          </p:cNvSpPr>
          <p:nvPr>
            <p:ph idx="1"/>
          </p:nvPr>
        </p:nvSpPr>
        <p:spPr>
          <a:xfrm>
            <a:off x="459106" y="1697357"/>
            <a:ext cx="10056494" cy="5444567"/>
          </a:xfrm>
        </p:spPr>
        <p:txBody>
          <a:bodyPr/>
          <a:lstStyle/>
          <a:p>
            <a:r>
              <a:rPr lang="en-US" dirty="0" smtClean="0"/>
              <a:t>Ability to actively search for devices by type, scope, device ID</a:t>
            </a:r>
          </a:p>
          <a:p>
            <a:pPr lvl="1"/>
            <a:r>
              <a:rPr lang="en-US" dirty="0" smtClean="0"/>
              <a:t>Supports searching by lists of types, mixed types and scopes</a:t>
            </a:r>
          </a:p>
          <a:p>
            <a:pPr lvl="1"/>
            <a:r>
              <a:rPr lang="en-US" dirty="0" smtClean="0"/>
              <a:t>Enabled directed discovery (remote endpoint discovery over HTTP)</a:t>
            </a:r>
          </a:p>
          <a:p>
            <a:r>
              <a:rPr lang="en-US" dirty="0" smtClean="0"/>
              <a:t>Listens passively for Hello, Bye notifications from devices</a:t>
            </a:r>
          </a:p>
          <a:p>
            <a:endParaRPr lang="en-US"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Discovery Example</a:t>
            </a:r>
            <a:endParaRPr lang="en-US" dirty="0"/>
          </a:p>
        </p:txBody>
      </p:sp>
      <p:sp>
        <p:nvSpPr>
          <p:cNvPr id="4" name="Rectangle 4"/>
          <p:cNvSpPr>
            <a:spLocks noChangeArrowheads="1"/>
          </p:cNvSpPr>
          <p:nvPr/>
        </p:nvSpPr>
        <p:spPr bwMode="auto">
          <a:xfrm>
            <a:off x="461011" y="1687513"/>
            <a:ext cx="10050779" cy="3886200"/>
          </a:xfrm>
          <a:prstGeom prst="rect">
            <a:avLst/>
          </a:prstGeom>
          <a:solidFill>
            <a:schemeClr val="bg1">
              <a:lumMod val="75000"/>
            </a:schemeClr>
          </a:soli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HRESULT hr = S_OK;</a:t>
            </a:r>
          </a:p>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IWSDiscoveryProvider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CMyDiscoveryProviderNotify</a:t>
            </a:r>
            <a:r>
              <a:rPr lang="en-US" sz="1700" dirty="0" smtClean="0">
                <a:solidFill>
                  <a:schemeClr val="tx2"/>
                </a:solidFill>
                <a:effectLst>
                  <a:outerShdw blurRad="38100" dist="38100" dir="2700000" algn="tl">
                    <a:srgbClr val="000000">
                      <a:alpha val="43137"/>
                    </a:srgbClr>
                  </a:outerShdw>
                </a:effectLst>
                <a:latin typeface="Lucida Console" pitchFamily="49" charset="0"/>
              </a:rPr>
              <a:t> Sink; </a:t>
            </a:r>
          </a:p>
          <a:p>
            <a:pPr algn="l">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WSDCreateDiscoveryProvider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NULL,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-&gt;Attach( &amp;Sink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SearchByType</a:t>
            </a:r>
            <a:r>
              <a:rPr lang="en-US" sz="1700" dirty="0" smtClean="0">
                <a:solidFill>
                  <a:schemeClr val="tx2"/>
                </a:solidFill>
                <a:effectLst>
                  <a:outerShdw blurRad="38100" dist="38100" dir="2700000" algn="tl">
                    <a:srgbClr val="000000">
                      <a:alpha val="43137"/>
                    </a:srgbClr>
                  </a:outerShdw>
                </a:effectLst>
                <a:latin typeface="Lucida Console" pitchFamily="49" charset="0"/>
              </a:rPr>
              <a:t>( NULL, NULL, NULL,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L”Simple</a:t>
            </a:r>
            <a:r>
              <a:rPr lang="en-US" sz="1700" dirty="0" smtClean="0">
                <a:solidFill>
                  <a:schemeClr val="tx2"/>
                </a:solidFill>
                <a:effectLst>
                  <a:outerShdw blurRad="38100" dist="38100" dir="2700000" algn="tl">
                    <a:srgbClr val="000000">
                      <a:alpha val="43137"/>
                    </a:srgbClr>
                  </a:outerShdw>
                </a:effectLst>
                <a:latin typeface="Lucida Console" pitchFamily="49" charset="0"/>
              </a:rPr>
              <a:t> Search”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p:txBody>
      </p:sp>
      <p:sp>
        <p:nvSpPr>
          <p:cNvPr id="5" name="Rectangle 4"/>
          <p:cNvSpPr>
            <a:spLocks noChangeArrowheads="1"/>
          </p:cNvSpPr>
          <p:nvPr/>
        </p:nvSpPr>
        <p:spPr bwMode="auto">
          <a:xfrm>
            <a:off x="461785" y="2831263"/>
            <a:ext cx="7239896"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WSDCreateDiscoveryProvider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NULL,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6" name="Rectangle 5"/>
          <p:cNvSpPr>
            <a:spLocks noChangeArrowheads="1"/>
          </p:cNvSpPr>
          <p:nvPr/>
        </p:nvSpPr>
        <p:spPr bwMode="auto">
          <a:xfrm>
            <a:off x="712520" y="3605152"/>
            <a:ext cx="4389120" cy="36576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-&gt;Attach( &amp;Sink );</a:t>
            </a:r>
          </a:p>
        </p:txBody>
      </p:sp>
      <p:sp>
        <p:nvSpPr>
          <p:cNvPr id="7" name="Rectangle 6"/>
          <p:cNvSpPr>
            <a:spLocks noChangeArrowheads="1"/>
          </p:cNvSpPr>
          <p:nvPr/>
        </p:nvSpPr>
        <p:spPr bwMode="auto">
          <a:xfrm>
            <a:off x="712524" y="4640082"/>
            <a:ext cx="9155875" cy="36576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pProvider</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SearchByType</a:t>
            </a:r>
            <a:r>
              <a:rPr lang="en-US" sz="1700" dirty="0" smtClean="0">
                <a:solidFill>
                  <a:schemeClr val="tx2"/>
                </a:solidFill>
                <a:effectLst>
                  <a:outerShdw blurRad="38100" dist="38100" dir="2700000" algn="tl">
                    <a:srgbClr val="000000">
                      <a:alpha val="43137"/>
                    </a:srgbClr>
                  </a:outerShdw>
                </a:effectLst>
                <a:latin typeface="Lucida Console" pitchFamily="49" charset="0"/>
              </a:rPr>
              <a:t>( NULL, NULL, NULL,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L”Simple</a:t>
            </a:r>
            <a:r>
              <a:rPr lang="en-US" sz="1700" dirty="0" smtClean="0">
                <a:solidFill>
                  <a:schemeClr val="tx2"/>
                </a:solidFill>
                <a:effectLst>
                  <a:outerShdw blurRad="38100" dist="38100" dir="2700000" algn="tl">
                    <a:srgbClr val="000000">
                      <a:alpha val="43137"/>
                    </a:srgbClr>
                  </a:outerShdw>
                </a:effectLst>
                <a:latin typeface="Lucida Console" pitchFamily="49" charset="0"/>
              </a:rPr>
              <a:t> Search”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5"/>
                                        </p:tgtEl>
                                        <p:attrNameLst>
                                          <p:attrName>fillcolor</p:attrName>
                                        </p:attrNameLst>
                                      </p:cBhvr>
                                      <p:to>
                                        <a:schemeClr val="folHlink"/>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p:cBhvr>
                                        <p:cTn id="12" dur="2000" fill="hold"/>
                                        <p:tgtEl>
                                          <p:spTgt spid="6"/>
                                        </p:tgtEl>
                                        <p:attrNameLst>
                                          <p:attrName>fillcolor</p:attrName>
                                        </p:attrNameLst>
                                      </p:cBhvr>
                                      <p:to>
                                        <a:schemeClr val="folHlink"/>
                                      </p:to>
                                    </p:animClr>
                                    <p:set>
                                      <p:cBhvr>
                                        <p:cTn id="13" dur="2000" fill="hold"/>
                                        <p:tgtEl>
                                          <p:spTgt spid="6"/>
                                        </p:tgtEl>
                                        <p:attrNameLst>
                                          <p:attrName>fill.type</p:attrName>
                                        </p:attrNameLst>
                                      </p:cBhvr>
                                      <p:to>
                                        <p:strVal val="solid"/>
                                      </p:to>
                                    </p:set>
                                    <p:set>
                                      <p:cBhvr>
                                        <p:cTn id="14" dur="2000" fill="hold"/>
                                        <p:tgtEl>
                                          <p:spTgt spid="6"/>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p:cBhvr>
                                        <p:cTn id="18" dur="2000" fill="hold"/>
                                        <p:tgtEl>
                                          <p:spTgt spid="7"/>
                                        </p:tgtEl>
                                        <p:attrNameLst>
                                          <p:attrName>fillcolor</p:attrName>
                                        </p:attrNameLst>
                                      </p:cBhvr>
                                      <p:to>
                                        <a:schemeClr val="folHlink"/>
                                      </p:to>
                                    </p:animClr>
                                    <p:set>
                                      <p:cBhvr>
                                        <p:cTn id="19" dur="2000" fill="hold"/>
                                        <p:tgtEl>
                                          <p:spTgt spid="7"/>
                                        </p:tgtEl>
                                        <p:attrNameLst>
                                          <p:attrName>fill.type</p:attrName>
                                        </p:attrNameLst>
                                      </p:cBhvr>
                                      <p:to>
                                        <p:strVal val="solid"/>
                                      </p:to>
                                    </p:set>
                                    <p:set>
                                      <p:cBhvr>
                                        <p:cTn id="20"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Discovery</a:t>
            </a:r>
            <a:r>
              <a:rPr lang="fr-FR" dirty="0" smtClean="0"/>
              <a:t> </a:t>
            </a:r>
            <a:r>
              <a:rPr lang="fr-FR" dirty="0" err="1" smtClean="0"/>
              <a:t>Example</a:t>
            </a:r>
            <a:endParaRPr lang="en-US" dirty="0"/>
          </a:p>
        </p:txBody>
      </p:sp>
      <p:sp>
        <p:nvSpPr>
          <p:cNvPr id="3" name="Content Placeholder 2"/>
          <p:cNvSpPr>
            <a:spLocks noGrp="1"/>
          </p:cNvSpPr>
          <p:nvPr>
            <p:ph idx="1"/>
          </p:nvPr>
        </p:nvSpPr>
        <p:spPr>
          <a:xfrm>
            <a:off x="459106" y="1697357"/>
            <a:ext cx="10056494" cy="1281582"/>
          </a:xfrm>
        </p:spPr>
        <p:txBody>
          <a:bodyPr/>
          <a:lstStyle/>
          <a:p>
            <a:endParaRPr lang="en-US" dirty="0" smtClean="0"/>
          </a:p>
          <a:p>
            <a:endParaRPr lang="en-US" dirty="0" smtClean="0"/>
          </a:p>
        </p:txBody>
      </p:sp>
      <p:sp>
        <p:nvSpPr>
          <p:cNvPr id="4" name="Rectangle 4"/>
          <p:cNvSpPr>
            <a:spLocks noChangeArrowheads="1"/>
          </p:cNvSpPr>
          <p:nvPr/>
        </p:nvSpPr>
        <p:spPr bwMode="auto">
          <a:xfrm>
            <a:off x="461010" y="1699260"/>
            <a:ext cx="10050780" cy="5394960"/>
          </a:xfrm>
          <a:prstGeom prst="rect">
            <a:avLst/>
          </a:prstGeom>
          <a:solidFill>
            <a:schemeClr val="bg1">
              <a:lumMod val="75000"/>
            </a:schemeClr>
          </a:soli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HRESULT</a:t>
            </a:r>
          </a:p>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CMyDiscoveryProviderNotify</a:t>
            </a:r>
            <a:r>
              <a:rPr lang="en-US" sz="1700" dirty="0" smtClean="0">
                <a:solidFill>
                  <a:schemeClr val="tx2"/>
                </a:solidFill>
                <a:effectLst>
                  <a:outerShdw blurRad="38100" dist="38100" dir="2700000" algn="tl">
                    <a:srgbClr val="000000">
                      <a:alpha val="43137"/>
                    </a:srgbClr>
                  </a:outerShdw>
                </a:effectLst>
                <a:latin typeface="Lucida Console" pitchFamily="49" charset="0"/>
              </a:rPr>
              <a:t>::Add(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IWSDiscoveredService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HRESULT hr = S_OK;</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WSD_ENDPOINT_REFERENCE*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WSD_NAME_LIST*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WSD_URI_LIST*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GetEndpointReference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printf</a:t>
            </a:r>
            <a:r>
              <a:rPr lang="en-US" sz="1700" dirty="0" smtClean="0">
                <a:solidFill>
                  <a:schemeClr val="tx2"/>
                </a:solidFill>
                <a:effectLst>
                  <a:outerShdw blurRad="38100" dist="38100" dir="2700000" algn="tl">
                    <a:srgbClr val="000000">
                      <a:alpha val="43137"/>
                    </a:srgbClr>
                  </a:outerShdw>
                </a:effectLst>
                <a:latin typeface="Lucida Console" pitchFamily="49" charset="0"/>
              </a:rPr>
              <a:t>(“Found device %S of type %S at address %S\n”,</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-&gt;Address,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-&gt;Element-&gt;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LocalName</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-&gt;Element);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return hr;</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5" name="Rectangle 4"/>
          <p:cNvSpPr>
            <a:spLocks noChangeArrowheads="1"/>
          </p:cNvSpPr>
          <p:nvPr/>
        </p:nvSpPr>
        <p:spPr bwMode="auto">
          <a:xfrm>
            <a:off x="716279" y="3977640"/>
            <a:ext cx="6589395"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GetEndpointReference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6" name="Rectangle 5"/>
          <p:cNvSpPr>
            <a:spLocks noChangeArrowheads="1"/>
          </p:cNvSpPr>
          <p:nvPr/>
        </p:nvSpPr>
        <p:spPr bwMode="auto">
          <a:xfrm>
            <a:off x="979170" y="4522470"/>
            <a:ext cx="4526280"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pTypes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7" name="Rectangle 6"/>
          <p:cNvSpPr>
            <a:spLocks noChangeArrowheads="1"/>
          </p:cNvSpPr>
          <p:nvPr/>
        </p:nvSpPr>
        <p:spPr bwMode="auto">
          <a:xfrm>
            <a:off x="960120" y="5040630"/>
            <a:ext cx="4389120"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pXAddrs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8" name="Rectangle 7"/>
          <p:cNvSpPr>
            <a:spLocks noChangeArrowheads="1"/>
          </p:cNvSpPr>
          <p:nvPr/>
        </p:nvSpPr>
        <p:spPr bwMode="auto">
          <a:xfrm>
            <a:off x="4751832" y="2089304"/>
            <a:ext cx="3474720"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IWSDiscoveredService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5"/>
                                        </p:tgtEl>
                                        <p:attrNameLst>
                                          <p:attrName>fillcolor</p:attrName>
                                        </p:attrNameLst>
                                      </p:cBhvr>
                                      <p:to>
                                        <a:schemeClr val="folHlink"/>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par>
                                <p:cTn id="9" presetID="1" presetClass="emph" presetSubtype="2" fill="hold" nodeType="withEffect">
                                  <p:stCondLst>
                                    <p:cond delay="0"/>
                                  </p:stCondLst>
                                  <p:childTnLst>
                                    <p:animClr clrSpc="rgb">
                                      <p:cBhvr>
                                        <p:cTn id="10" dur="2000" fill="hold"/>
                                        <p:tgtEl>
                                          <p:spTgt spid="6"/>
                                        </p:tgtEl>
                                        <p:attrNameLst>
                                          <p:attrName>fillcolor</p:attrName>
                                        </p:attrNameLst>
                                      </p:cBhvr>
                                      <p:to>
                                        <a:schemeClr val="folHlink"/>
                                      </p:to>
                                    </p:animClr>
                                    <p:set>
                                      <p:cBhvr>
                                        <p:cTn id="11" dur="2000" fill="hold"/>
                                        <p:tgtEl>
                                          <p:spTgt spid="6"/>
                                        </p:tgtEl>
                                        <p:attrNameLst>
                                          <p:attrName>fill.type</p:attrName>
                                        </p:attrNameLst>
                                      </p:cBhvr>
                                      <p:to>
                                        <p:strVal val="solid"/>
                                      </p:to>
                                    </p:set>
                                    <p:set>
                                      <p:cBhvr>
                                        <p:cTn id="12" dur="2000" fill="hold"/>
                                        <p:tgtEl>
                                          <p:spTgt spid="6"/>
                                        </p:tgtEl>
                                        <p:attrNameLst>
                                          <p:attrName>fill.on</p:attrName>
                                        </p:attrNameLst>
                                      </p:cBhvr>
                                      <p:to>
                                        <p:strVal val="true"/>
                                      </p:to>
                                    </p:set>
                                  </p:childTnLst>
                                </p:cTn>
                              </p:par>
                              <p:par>
                                <p:cTn id="13" presetID="1" presetClass="emph" presetSubtype="2" fill="hold" nodeType="withEffect">
                                  <p:stCondLst>
                                    <p:cond delay="0"/>
                                  </p:stCondLst>
                                  <p:childTnLst>
                                    <p:animClr clrSpc="rgb">
                                      <p:cBhvr>
                                        <p:cTn id="14" dur="2000" fill="hold"/>
                                        <p:tgtEl>
                                          <p:spTgt spid="7"/>
                                        </p:tgtEl>
                                        <p:attrNameLst>
                                          <p:attrName>fillcolor</p:attrName>
                                        </p:attrNameLst>
                                      </p:cBhvr>
                                      <p:to>
                                        <a:schemeClr val="folHlink"/>
                                      </p:to>
                                    </p:animClr>
                                    <p:set>
                                      <p:cBhvr>
                                        <p:cTn id="15" dur="2000" fill="hold"/>
                                        <p:tgtEl>
                                          <p:spTgt spid="7"/>
                                        </p:tgtEl>
                                        <p:attrNameLst>
                                          <p:attrName>fill.type</p:attrName>
                                        </p:attrNameLst>
                                      </p:cBhvr>
                                      <p:to>
                                        <p:strVal val="solid"/>
                                      </p:to>
                                    </p:set>
                                    <p:set>
                                      <p:cBhvr>
                                        <p:cTn id="16" dur="2000" fill="hold"/>
                                        <p:tgtEl>
                                          <p:spTgt spid="7"/>
                                        </p:tgtEl>
                                        <p:attrNameLst>
                                          <p:attrName>fill.on</p:attrName>
                                        </p:attrNameLst>
                                      </p:cBhvr>
                                      <p:to>
                                        <p:strVal val="true"/>
                                      </p:to>
                                    </p:set>
                                  </p:childTnLst>
                                </p:cTn>
                              </p:par>
                              <p:par>
                                <p:cTn id="17" presetID="1" presetClass="emph" presetSubtype="2" fill="hold" nodeType="withEffect">
                                  <p:stCondLst>
                                    <p:cond delay="0"/>
                                  </p:stCondLst>
                                  <p:childTnLst>
                                    <p:animClr clrSpc="rgb">
                                      <p:cBhvr>
                                        <p:cTn id="18" dur="2000" fill="hold"/>
                                        <p:tgtEl>
                                          <p:spTgt spid="8"/>
                                        </p:tgtEl>
                                        <p:attrNameLst>
                                          <p:attrName>fillcolor</p:attrName>
                                        </p:attrNameLst>
                                      </p:cBhvr>
                                      <p:to>
                                        <a:schemeClr val="folHlink"/>
                                      </p:to>
                                    </p:animClr>
                                    <p:set>
                                      <p:cBhvr>
                                        <p:cTn id="19" dur="2000" fill="hold"/>
                                        <p:tgtEl>
                                          <p:spTgt spid="8"/>
                                        </p:tgtEl>
                                        <p:attrNameLst>
                                          <p:attrName>fill.type</p:attrName>
                                        </p:attrNameLst>
                                      </p:cBhvr>
                                      <p:to>
                                        <p:strVal val="solid"/>
                                      </p:to>
                                    </p:set>
                                    <p:set>
                                      <p:cBhvr>
                                        <p:cTn id="20" dur="2000" fill="hold"/>
                                        <p:tgtEl>
                                          <p:spTgt spid="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Using</a:t>
            </a:r>
            <a:r>
              <a:rPr lang="fr-FR" dirty="0" smtClean="0"/>
              <a:t> </a:t>
            </a:r>
            <a:r>
              <a:rPr lang="fr-FR" dirty="0" err="1" smtClean="0"/>
              <a:t>Metadata</a:t>
            </a:r>
            <a:endParaRPr lang="en-US" dirty="0"/>
          </a:p>
        </p:txBody>
      </p:sp>
      <p:sp>
        <p:nvSpPr>
          <p:cNvPr id="3" name="Content Placeholder 2"/>
          <p:cNvSpPr>
            <a:spLocks noGrp="1"/>
          </p:cNvSpPr>
          <p:nvPr>
            <p:ph idx="1"/>
          </p:nvPr>
        </p:nvSpPr>
        <p:spPr>
          <a:xfrm>
            <a:off x="459106" y="1697357"/>
            <a:ext cx="10056494" cy="5696944"/>
          </a:xfrm>
        </p:spPr>
        <p:txBody>
          <a:bodyPr/>
          <a:lstStyle/>
          <a:p>
            <a:r>
              <a:rPr lang="en-US" dirty="0" smtClean="0"/>
              <a:t>Access to rich description of a device and its services</a:t>
            </a:r>
          </a:p>
          <a:p>
            <a:pPr lvl="1"/>
            <a:r>
              <a:rPr lang="en-US" dirty="0" smtClean="0"/>
              <a:t>Manufacturer and Model specific info</a:t>
            </a:r>
          </a:p>
          <a:p>
            <a:pPr lvl="1"/>
            <a:r>
              <a:rPr lang="en-US" dirty="0" smtClean="0"/>
              <a:t>Custom metadata support</a:t>
            </a:r>
          </a:p>
          <a:p>
            <a:pPr lvl="1"/>
            <a:r>
              <a:rPr lang="en-US" dirty="0" smtClean="0"/>
              <a:t>Service endpoints, types, IDs</a:t>
            </a:r>
          </a:p>
          <a:p>
            <a:r>
              <a:rPr lang="en-US" dirty="0" smtClean="0"/>
              <a:t>Provide service proxies based on metadata</a:t>
            </a:r>
          </a:p>
          <a:p>
            <a:pPr lvl="2"/>
            <a:r>
              <a:rPr lang="en-US" dirty="0" err="1" smtClean="0"/>
              <a:t>IWSDDeviceProxy</a:t>
            </a:r>
            <a:r>
              <a:rPr lang="en-US" dirty="0" smtClean="0"/>
              <a:t>::</a:t>
            </a:r>
            <a:r>
              <a:rPr lang="en-US" dirty="0" err="1" smtClean="0"/>
              <a:t>GetServiceProxyByType</a:t>
            </a:r>
            <a:endParaRPr lang="en-US" dirty="0" smtClean="0"/>
          </a:p>
          <a:p>
            <a:pPr lvl="2"/>
            <a:r>
              <a:rPr lang="en-US" dirty="0" err="1" smtClean="0"/>
              <a:t>IWSDDeviceProxy</a:t>
            </a:r>
            <a:r>
              <a:rPr lang="en-US" dirty="0" smtClean="0"/>
              <a:t>::</a:t>
            </a:r>
            <a:r>
              <a:rPr lang="en-US" dirty="0" err="1" smtClean="0"/>
              <a:t>GetServiceProxyById</a:t>
            </a:r>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Using</a:t>
            </a:r>
            <a:r>
              <a:rPr lang="fr-FR" dirty="0" smtClean="0"/>
              <a:t> </a:t>
            </a:r>
            <a:r>
              <a:rPr lang="fr-FR" dirty="0" err="1" smtClean="0"/>
              <a:t>Metadata</a:t>
            </a:r>
            <a:endParaRPr lang="en-US" dirty="0"/>
          </a:p>
        </p:txBody>
      </p:sp>
      <p:sp>
        <p:nvSpPr>
          <p:cNvPr id="4" name="Rectangle 4"/>
          <p:cNvSpPr>
            <a:spLocks noChangeArrowheads="1"/>
          </p:cNvSpPr>
          <p:nvPr/>
        </p:nvSpPr>
        <p:spPr bwMode="auto">
          <a:xfrm>
            <a:off x="459105" y="1699260"/>
            <a:ext cx="10052684" cy="5394960"/>
          </a:xfrm>
          <a:prstGeom prst="rect">
            <a:avLst/>
          </a:prstGeom>
          <a:solidFill>
            <a:schemeClr val="bg1">
              <a:lumMod val="75000"/>
            </a:schemeClr>
          </a:soli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HRESULT</a:t>
            </a:r>
          </a:p>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CMyDiscoveryProviderNotify</a:t>
            </a:r>
            <a:r>
              <a:rPr lang="en-US" sz="1700" dirty="0" smtClean="0">
                <a:solidFill>
                  <a:schemeClr val="tx2"/>
                </a:solidFill>
                <a:effectLst>
                  <a:outerShdw blurRad="38100" dist="38100" dir="2700000" algn="tl">
                    <a:srgbClr val="000000">
                      <a:alpha val="43137"/>
                    </a:srgbClr>
                  </a:outerShdw>
                </a:effectLst>
                <a:latin typeface="Lucida Console" pitchFamily="49" charset="0"/>
              </a:rPr>
              <a:t>::Add(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IWSDiscoveredService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HRESULT hr = S_OK;</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WSD_ENDPOINT_REFERENCE*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WSD_THIS_DEVICE_METADATA*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IWSDDeviceProxy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pDS</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GetEndpointReference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WSDCreateDeviceProxy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-&gt;Address,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NULL,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GetThisDeviceMetadata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printf</a:t>
            </a:r>
            <a:r>
              <a:rPr lang="en-US" sz="1700" dirty="0" smtClean="0">
                <a:solidFill>
                  <a:schemeClr val="tx2"/>
                </a:solidFill>
                <a:effectLst>
                  <a:outerShdw blurRad="38100" dist="38100" dir="2700000" algn="tl">
                    <a:srgbClr val="000000">
                      <a:alpha val="43137"/>
                    </a:srgbClr>
                  </a:outerShdw>
                </a:effectLst>
                <a:latin typeface="Lucida Console" pitchFamily="49" charset="0"/>
              </a:rPr>
              <a:t>(“Found device %S\n”,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FriendlyName</a:t>
            </a:r>
            <a:r>
              <a:rPr lang="en-US" sz="1700" dirty="0" smtClean="0">
                <a:solidFill>
                  <a:schemeClr val="tx2"/>
                </a:solidFill>
                <a:effectLst>
                  <a:outerShdw blurRad="38100" dist="38100" dir="2700000" algn="tl">
                    <a:srgbClr val="000000">
                      <a:alpha val="43137"/>
                    </a:srgbClr>
                  </a:outerShdw>
                </a:effectLst>
                <a:latin typeface="Lucida Console" pitchFamily="49" charset="0"/>
              </a:rPr>
              <a:t>-&gt;Element );</a:t>
            </a:r>
          </a:p>
          <a:p>
            <a:pPr algn="l">
              <a:lnSpc>
                <a:spcPct val="85000"/>
              </a:lnSpc>
              <a:spcBef>
                <a:spcPct val="20000"/>
              </a:spcBef>
            </a:pPr>
            <a:endParaRPr lang="en-US" sz="1700" dirty="0" smtClean="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return hr;</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5" name="Rectangle 4"/>
          <p:cNvSpPr>
            <a:spLocks noChangeArrowheads="1"/>
          </p:cNvSpPr>
          <p:nvPr/>
        </p:nvSpPr>
        <p:spPr bwMode="auto">
          <a:xfrm>
            <a:off x="851464" y="4528060"/>
            <a:ext cx="7770021" cy="54864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WSDCreateDeviceProxy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pEndpoint</a:t>
            </a:r>
            <a:r>
              <a:rPr lang="en-US" sz="1700" dirty="0" smtClean="0">
                <a:solidFill>
                  <a:schemeClr val="tx2"/>
                </a:solidFill>
                <a:effectLst>
                  <a:outerShdw blurRad="38100" dist="38100" dir="2700000" algn="tl">
                    <a:srgbClr val="000000">
                      <a:alpha val="43137"/>
                    </a:srgbClr>
                  </a:outerShdw>
                </a:effectLst>
                <a:latin typeface="Lucida Console" pitchFamily="49" charset="0"/>
              </a:rPr>
              <a:t>-&gt;Address, NULL,</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NULL,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6" name="Rectangle 5"/>
          <p:cNvSpPr>
            <a:spLocks noChangeArrowheads="1"/>
          </p:cNvSpPr>
          <p:nvPr/>
        </p:nvSpPr>
        <p:spPr bwMode="auto">
          <a:xfrm>
            <a:off x="978530" y="5339145"/>
            <a:ext cx="6766560"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GetThisDeviceMetadata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7" name="Rectangle 6"/>
          <p:cNvSpPr>
            <a:spLocks noChangeArrowheads="1"/>
          </p:cNvSpPr>
          <p:nvPr/>
        </p:nvSpPr>
        <p:spPr bwMode="auto">
          <a:xfrm>
            <a:off x="4608960" y="5884609"/>
            <a:ext cx="4389120" cy="27432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pMetadata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FriendlyName</a:t>
            </a:r>
            <a:r>
              <a:rPr lang="en-US" sz="1700" dirty="0" smtClean="0">
                <a:solidFill>
                  <a:schemeClr val="tx2"/>
                </a:solidFill>
                <a:effectLst>
                  <a:outerShdw blurRad="38100" dist="38100" dir="2700000" algn="tl">
                    <a:srgbClr val="000000">
                      <a:alpha val="43137"/>
                    </a:srgbClr>
                  </a:outerShdw>
                </a:effectLst>
                <a:latin typeface="Lucida Console" pitchFamily="49" charset="0"/>
              </a:rPr>
              <a:t>-&gt;Element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5"/>
                                        </p:tgtEl>
                                        <p:attrNameLst>
                                          <p:attrName>fillcolor</p:attrName>
                                        </p:attrNameLst>
                                      </p:cBhvr>
                                      <p:to>
                                        <a:schemeClr val="folHlink"/>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par>
                                <p:cTn id="9" presetID="1" presetClass="emph" presetSubtype="2" fill="hold" nodeType="withEffect">
                                  <p:stCondLst>
                                    <p:cond delay="0"/>
                                  </p:stCondLst>
                                  <p:childTnLst>
                                    <p:animClr clrSpc="rgb">
                                      <p:cBhvr>
                                        <p:cTn id="10" dur="2000" fill="hold"/>
                                        <p:tgtEl>
                                          <p:spTgt spid="6"/>
                                        </p:tgtEl>
                                        <p:attrNameLst>
                                          <p:attrName>fillcolor</p:attrName>
                                        </p:attrNameLst>
                                      </p:cBhvr>
                                      <p:to>
                                        <a:schemeClr val="folHlink"/>
                                      </p:to>
                                    </p:animClr>
                                    <p:set>
                                      <p:cBhvr>
                                        <p:cTn id="11" dur="2000" fill="hold"/>
                                        <p:tgtEl>
                                          <p:spTgt spid="6"/>
                                        </p:tgtEl>
                                        <p:attrNameLst>
                                          <p:attrName>fill.type</p:attrName>
                                        </p:attrNameLst>
                                      </p:cBhvr>
                                      <p:to>
                                        <p:strVal val="solid"/>
                                      </p:to>
                                    </p:set>
                                    <p:set>
                                      <p:cBhvr>
                                        <p:cTn id="12" dur="2000" fill="hold"/>
                                        <p:tgtEl>
                                          <p:spTgt spid="6"/>
                                        </p:tgtEl>
                                        <p:attrNameLst>
                                          <p:attrName>fill.on</p:attrName>
                                        </p:attrNameLst>
                                      </p:cBhvr>
                                      <p:to>
                                        <p:strVal val="true"/>
                                      </p:to>
                                    </p:set>
                                  </p:childTnLst>
                                </p:cTn>
                              </p:par>
                              <p:par>
                                <p:cTn id="13" presetID="1" presetClass="emph" presetSubtype="2" fill="hold" nodeType="withEffect">
                                  <p:stCondLst>
                                    <p:cond delay="0"/>
                                  </p:stCondLst>
                                  <p:childTnLst>
                                    <p:animClr clrSpc="rgb">
                                      <p:cBhvr>
                                        <p:cTn id="14" dur="2000" fill="hold"/>
                                        <p:tgtEl>
                                          <p:spTgt spid="7"/>
                                        </p:tgtEl>
                                        <p:attrNameLst>
                                          <p:attrName>fillcolor</p:attrName>
                                        </p:attrNameLst>
                                      </p:cBhvr>
                                      <p:to>
                                        <a:schemeClr val="folHlink"/>
                                      </p:to>
                                    </p:animClr>
                                    <p:set>
                                      <p:cBhvr>
                                        <p:cTn id="15" dur="2000" fill="hold"/>
                                        <p:tgtEl>
                                          <p:spTgt spid="7"/>
                                        </p:tgtEl>
                                        <p:attrNameLst>
                                          <p:attrName>fill.type</p:attrName>
                                        </p:attrNameLst>
                                      </p:cBhvr>
                                      <p:to>
                                        <p:strVal val="solid"/>
                                      </p:to>
                                    </p:set>
                                    <p:set>
                                      <p:cBhvr>
                                        <p:cTn id="16"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Accessing</a:t>
            </a:r>
            <a:r>
              <a:rPr lang="fr-FR" dirty="0" smtClean="0"/>
              <a:t> Services</a:t>
            </a:r>
            <a:endParaRPr lang="en-US" dirty="0"/>
          </a:p>
        </p:txBody>
      </p:sp>
      <p:sp>
        <p:nvSpPr>
          <p:cNvPr id="3" name="Content Placeholder 2"/>
          <p:cNvSpPr>
            <a:spLocks noGrp="1"/>
          </p:cNvSpPr>
          <p:nvPr>
            <p:ph idx="1"/>
          </p:nvPr>
        </p:nvSpPr>
        <p:spPr>
          <a:xfrm>
            <a:off x="459106" y="1697357"/>
            <a:ext cx="10056494" cy="5663705"/>
          </a:xfrm>
        </p:spPr>
        <p:txBody>
          <a:bodyPr/>
          <a:lstStyle/>
          <a:p>
            <a:r>
              <a:rPr lang="en-US" dirty="0" smtClean="0"/>
              <a:t>WSDAPI generic service proxies manage set of endpoints for a service</a:t>
            </a:r>
          </a:p>
          <a:p>
            <a:r>
              <a:rPr lang="en-US" dirty="0" smtClean="0"/>
              <a:t>Code generator builds service specific proxies that call into generic service API </a:t>
            </a:r>
          </a:p>
          <a:p>
            <a:r>
              <a:rPr lang="en-US" dirty="0" smtClean="0"/>
              <a:t>All calls made through generated code once service specific proxies are bound</a:t>
            </a:r>
          </a:p>
          <a:p>
            <a:pPr lvl="1"/>
            <a:endParaRPr lang="en-US" dirty="0" smtClean="0"/>
          </a:p>
          <a:p>
            <a:pPr lvl="1"/>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Accessing</a:t>
            </a:r>
            <a:r>
              <a:rPr lang="fr-FR" dirty="0" smtClean="0"/>
              <a:t> Services</a:t>
            </a:r>
            <a:endParaRPr lang="en-US" dirty="0"/>
          </a:p>
        </p:txBody>
      </p:sp>
      <p:sp>
        <p:nvSpPr>
          <p:cNvPr id="4" name="Rectangle 4"/>
          <p:cNvSpPr>
            <a:spLocks noChangeArrowheads="1"/>
          </p:cNvSpPr>
          <p:nvPr/>
        </p:nvSpPr>
        <p:spPr bwMode="auto">
          <a:xfrm>
            <a:off x="461011" y="1699260"/>
            <a:ext cx="10511789" cy="5623560"/>
          </a:xfrm>
          <a:prstGeom prst="rect">
            <a:avLst/>
          </a:prstGeom>
          <a:solidFill>
            <a:schemeClr val="bg1">
              <a:lumMod val="75000"/>
            </a:schemeClr>
          </a:soli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void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IWSDDeviceProxy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pServiceProxyOut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CThermostatProxy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IWSDServiceProxy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 NULL;</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HRESULT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GetServiceProxyById</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L”uri:ThermostatSvc</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 new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CThermostatProxy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-&gt;Init(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QueryInterface</a:t>
            </a:r>
            <a:r>
              <a:rPr lang="en-US" sz="1700" dirty="0" smtClean="0">
                <a:solidFill>
                  <a:schemeClr val="tx2"/>
                </a:solidFill>
                <a:effectLst>
                  <a:outerShdw blurRad="38100" dist="38100" dir="2700000" algn="tl">
                    <a:srgbClr val="000000">
                      <a:alpha val="43137"/>
                    </a:srgbClr>
                  </a:outerShdw>
                </a:effectLst>
                <a:latin typeface="Lucida Console" pitchFamily="49" charset="0"/>
              </a:rPr>
              <a:t>(__</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uuidof</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pServiceProxyOut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-&gt;Release();</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-&gt;Release();</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return hr;</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p:txBody>
      </p:sp>
      <p:sp>
        <p:nvSpPr>
          <p:cNvPr id="5" name="Rectangle 4"/>
          <p:cNvSpPr>
            <a:spLocks noChangeArrowheads="1"/>
          </p:cNvSpPr>
          <p:nvPr/>
        </p:nvSpPr>
        <p:spPr bwMode="auto">
          <a:xfrm>
            <a:off x="685799" y="2983230"/>
            <a:ext cx="9826625" cy="54864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HRESULT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pDevice</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GetServiceProxyById</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L”uri:ThermostatSvc</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6" name="Rectangle 5"/>
          <p:cNvSpPr>
            <a:spLocks noChangeArrowheads="1"/>
          </p:cNvSpPr>
          <p:nvPr/>
        </p:nvSpPr>
        <p:spPr bwMode="auto">
          <a:xfrm>
            <a:off x="960119" y="4057650"/>
            <a:ext cx="9552305" cy="640080"/>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 new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CThermostatProxy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-&gt;Init(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pGenericProxy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
        <p:nvSpPr>
          <p:cNvPr id="7" name="Rectangle 6"/>
          <p:cNvSpPr>
            <a:spLocks noChangeArrowheads="1"/>
          </p:cNvSpPr>
          <p:nvPr/>
        </p:nvSpPr>
        <p:spPr bwMode="auto">
          <a:xfrm>
            <a:off x="960119" y="5388102"/>
            <a:ext cx="9552305" cy="603504"/>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QueryInterface</a:t>
            </a:r>
            <a:r>
              <a:rPr lang="en-US" sz="1700" dirty="0" smtClean="0">
                <a:solidFill>
                  <a:schemeClr val="tx2"/>
                </a:solidFill>
                <a:effectLst>
                  <a:outerShdw blurRad="38100" dist="38100" dir="2700000" algn="tl">
                    <a:srgbClr val="000000">
                      <a:alpha val="43137"/>
                    </a:srgbClr>
                  </a:outerShdw>
                </a:effectLst>
                <a:latin typeface="Lucida Console" pitchFamily="49" charset="0"/>
              </a:rPr>
              <a:t>(__</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uuidof</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pServiceProxyOut</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5"/>
                                        </p:tgtEl>
                                        <p:attrNameLst>
                                          <p:attrName>fillcolor</p:attrName>
                                        </p:attrNameLst>
                                      </p:cBhvr>
                                      <p:to>
                                        <a:schemeClr val="folHlink"/>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p:cBhvr>
                                        <p:cTn id="12" dur="2000" fill="hold"/>
                                        <p:tgtEl>
                                          <p:spTgt spid="6"/>
                                        </p:tgtEl>
                                        <p:attrNameLst>
                                          <p:attrName>fillcolor</p:attrName>
                                        </p:attrNameLst>
                                      </p:cBhvr>
                                      <p:to>
                                        <a:schemeClr val="folHlink"/>
                                      </p:to>
                                    </p:animClr>
                                    <p:set>
                                      <p:cBhvr>
                                        <p:cTn id="13" dur="2000" fill="hold"/>
                                        <p:tgtEl>
                                          <p:spTgt spid="6"/>
                                        </p:tgtEl>
                                        <p:attrNameLst>
                                          <p:attrName>fill.type</p:attrName>
                                        </p:attrNameLst>
                                      </p:cBhvr>
                                      <p:to>
                                        <p:strVal val="solid"/>
                                      </p:to>
                                    </p:set>
                                    <p:set>
                                      <p:cBhvr>
                                        <p:cTn id="14" dur="2000" fill="hold"/>
                                        <p:tgtEl>
                                          <p:spTgt spid="6"/>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p:cBhvr>
                                        <p:cTn id="18" dur="2000" fill="hold"/>
                                        <p:tgtEl>
                                          <p:spTgt spid="7"/>
                                        </p:tgtEl>
                                        <p:attrNameLst>
                                          <p:attrName>fillcolor</p:attrName>
                                        </p:attrNameLst>
                                      </p:cBhvr>
                                      <p:to>
                                        <a:schemeClr val="folHlink"/>
                                      </p:to>
                                    </p:animClr>
                                    <p:set>
                                      <p:cBhvr>
                                        <p:cTn id="19" dur="2000" fill="hold"/>
                                        <p:tgtEl>
                                          <p:spTgt spid="7"/>
                                        </p:tgtEl>
                                        <p:attrNameLst>
                                          <p:attrName>fill.type</p:attrName>
                                        </p:attrNameLst>
                                      </p:cBhvr>
                                      <p:to>
                                        <p:strVal val="solid"/>
                                      </p:to>
                                    </p:set>
                                    <p:set>
                                      <p:cBhvr>
                                        <p:cTn id="20" dur="2000" fill="hold"/>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fr-FR" dirty="0" err="1" smtClean="0"/>
              <a:t>Controlling</a:t>
            </a:r>
            <a:r>
              <a:rPr lang="fr-FR" dirty="0" smtClean="0"/>
              <a:t> Services</a:t>
            </a:r>
            <a:br>
              <a:rPr lang="fr-FR" dirty="0" smtClean="0"/>
            </a:br>
            <a:endParaRPr lang="en-US" dirty="0"/>
          </a:p>
        </p:txBody>
      </p:sp>
      <p:sp>
        <p:nvSpPr>
          <p:cNvPr id="3" name="Content Placeholder 2"/>
          <p:cNvSpPr>
            <a:spLocks noGrp="1"/>
          </p:cNvSpPr>
          <p:nvPr>
            <p:ph idx="1"/>
          </p:nvPr>
        </p:nvSpPr>
        <p:spPr>
          <a:xfrm>
            <a:off x="459106" y="1697358"/>
            <a:ext cx="10056494" cy="3603448"/>
          </a:xfrm>
        </p:spPr>
        <p:txBody>
          <a:bodyPr/>
          <a:lstStyle/>
          <a:p>
            <a:r>
              <a:rPr lang="en-US" dirty="0" smtClean="0"/>
              <a:t>Device Control simplified</a:t>
            </a:r>
          </a:p>
          <a:p>
            <a:pPr lvl="1"/>
            <a:r>
              <a:rPr lang="en-US" dirty="0" smtClean="0"/>
              <a:t>Control messages are mapped to a COM API</a:t>
            </a:r>
          </a:p>
          <a:p>
            <a:pPr lvl="2"/>
            <a:r>
              <a:rPr lang="en-US" dirty="0" smtClean="0"/>
              <a:t>Complex device commands are simple </a:t>
            </a:r>
            <a:br>
              <a:rPr lang="en-US" dirty="0" smtClean="0"/>
            </a:br>
            <a:r>
              <a:rPr lang="en-US" dirty="0" smtClean="0"/>
              <a:t>method calls</a:t>
            </a:r>
          </a:p>
          <a:p>
            <a:pPr lvl="2"/>
            <a:r>
              <a:rPr lang="en-US" dirty="0" smtClean="0"/>
              <a:t>XML schema mapped into method arguments</a:t>
            </a:r>
          </a:p>
          <a:p>
            <a:pPr>
              <a:buNone/>
            </a:pPr>
            <a:endParaRPr lang="en-US" dirty="0" smtClean="0"/>
          </a:p>
        </p:txBody>
      </p:sp>
      <p:sp>
        <p:nvSpPr>
          <p:cNvPr id="4" name="Rectangle 4"/>
          <p:cNvSpPr>
            <a:spLocks noChangeArrowheads="1"/>
          </p:cNvSpPr>
          <p:nvPr/>
        </p:nvSpPr>
        <p:spPr bwMode="auto">
          <a:xfrm>
            <a:off x="461011" y="4846320"/>
            <a:ext cx="10054590" cy="2606040"/>
          </a:xfrm>
          <a:prstGeom prst="rect">
            <a:avLst/>
          </a:prstGeom>
          <a:solidFill>
            <a:schemeClr val="bg1">
              <a:lumMod val="75000"/>
            </a:schemeClr>
          </a:soli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Void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GetThermostatData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IThermostatProxy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DWORD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dwCurrentTemp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DWORD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dwDesiredTemp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HRESULT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GetThermostatData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dwCurrentTemp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dwDesiredTemp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if( S_OK == hr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printf</a:t>
            </a:r>
            <a:r>
              <a:rPr lang="en-US" sz="1700" dirty="0" smtClean="0">
                <a:solidFill>
                  <a:schemeClr val="tx2"/>
                </a:solidFill>
                <a:effectLst>
                  <a:outerShdw blurRad="38100" dist="38100" dir="2700000" algn="tl">
                    <a:srgbClr val="000000">
                      <a:alpha val="43137"/>
                    </a:srgbClr>
                  </a:outerShdw>
                </a:effectLst>
                <a:latin typeface="Lucida Console" pitchFamily="49" charset="0"/>
              </a:rPr>
              <a:t>(“The current temperature is %d\n”,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dwCurrentTemp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a:t>
            </a:r>
            <a:endParaRPr lang="en-US" sz="1700" dirty="0">
              <a:solidFill>
                <a:schemeClr val="tx2"/>
              </a:solidFill>
              <a:effectLst>
                <a:outerShdw blurRad="38100" dist="38100" dir="2700000" algn="tl">
                  <a:srgbClr val="000000">
                    <a:alpha val="43137"/>
                  </a:srgbClr>
                </a:outerShdw>
              </a:effectLst>
              <a:latin typeface="Lucida Console" pitchFamily="49" charset="0"/>
            </a:endParaRPr>
          </a:p>
        </p:txBody>
      </p:sp>
      <p:sp>
        <p:nvSpPr>
          <p:cNvPr id="5" name="Rectangle 4"/>
          <p:cNvSpPr>
            <a:spLocks noChangeArrowheads="1"/>
          </p:cNvSpPr>
          <p:nvPr/>
        </p:nvSpPr>
        <p:spPr bwMode="auto">
          <a:xfrm>
            <a:off x="720980" y="6047360"/>
            <a:ext cx="7863840" cy="493776"/>
          </a:xfrm>
          <a:prstGeom prst="rect">
            <a:avLst/>
          </a:prstGeom>
          <a:solidFill>
            <a:schemeClr val="bg1">
              <a:lumMod val="75000"/>
            </a:schemeClr>
          </a:solidFill>
          <a:ln w="12700">
            <a:no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HRESULT hr = </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pProxy</a:t>
            </a:r>
            <a:r>
              <a:rPr lang="en-US" sz="1700" dirty="0" smtClean="0">
                <a:solidFill>
                  <a:schemeClr val="tx2"/>
                </a:solidFill>
                <a:effectLst>
                  <a:outerShdw blurRad="38100" dist="38100" dir="2700000" algn="tl">
                    <a:srgbClr val="000000">
                      <a:alpha val="43137"/>
                    </a:srgbClr>
                  </a:outerShdw>
                </a:effectLst>
                <a:latin typeface="Lucida Console" pitchFamily="49" charset="0"/>
              </a:rPr>
              <a:t>-&gt;</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GetThermostatData</a:t>
            </a: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dwCurrentTemp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smtClean="0">
                <a:solidFill>
                  <a:schemeClr val="tx2"/>
                </a:solidFill>
                <a:effectLst>
                  <a:outerShdw blurRad="38100" dist="38100" dir="2700000" algn="tl">
                    <a:srgbClr val="000000">
                      <a:alpha val="43137"/>
                    </a:srgbClr>
                  </a:outerShdw>
                </a:effectLst>
                <a:latin typeface="Lucida Console" pitchFamily="49" charset="0"/>
              </a:rPr>
              <a:t>                                        &amp;</a:t>
            </a:r>
            <a:r>
              <a:rPr lang="en-US" sz="1700" dirty="0" err="1" smtClean="0">
                <a:solidFill>
                  <a:schemeClr val="tx2"/>
                </a:solidFill>
                <a:effectLst>
                  <a:outerShdw blurRad="38100" dist="38100" dir="2700000" algn="tl">
                    <a:srgbClr val="000000">
                      <a:alpha val="43137"/>
                    </a:srgbClr>
                  </a:outerShdw>
                </a:effectLst>
                <a:latin typeface="Lucida Console" pitchFamily="49" charset="0"/>
              </a:rPr>
              <a:t>dwDesiredTemp</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p:cBhvr>
                                        <p:cTn id="6" dur="2000" fill="hold"/>
                                        <p:tgtEl>
                                          <p:spTgt spid="5"/>
                                        </p:tgtEl>
                                        <p:attrNameLst>
                                          <p:attrName>fillcolor</p:attrName>
                                        </p:attrNameLst>
                                      </p:cBhvr>
                                      <p:to>
                                        <a:schemeClr val="folHlink"/>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Code Generation</a:t>
            </a:r>
            <a:br>
              <a:rPr smtClean="0"/>
            </a:br>
            <a:r>
              <a:rPr sz="4300" smtClean="0">
                <a:solidFill>
                  <a:schemeClr val="accent1"/>
                </a:solidFill>
              </a:rPr>
              <a:t>Goals</a:t>
            </a:r>
            <a:endParaRPr lang="en-US" dirty="0"/>
          </a:p>
        </p:txBody>
      </p:sp>
      <p:sp>
        <p:nvSpPr>
          <p:cNvPr id="3" name="Content Placeholder 2"/>
          <p:cNvSpPr>
            <a:spLocks noGrp="1"/>
          </p:cNvSpPr>
          <p:nvPr>
            <p:ph idx="1"/>
          </p:nvPr>
        </p:nvSpPr>
        <p:spPr>
          <a:xfrm>
            <a:off x="455296" y="2280286"/>
            <a:ext cx="10056494" cy="2563163"/>
          </a:xfrm>
        </p:spPr>
        <p:txBody>
          <a:bodyPr/>
          <a:lstStyle/>
          <a:p>
            <a:r>
              <a:rPr lang="en-US" dirty="0" smtClean="0"/>
              <a:t>Map schema types and WSDL operations to C/C++ types and interfaces</a:t>
            </a:r>
          </a:p>
          <a:p>
            <a:r>
              <a:rPr lang="en-US" dirty="0" smtClean="0"/>
              <a:t>Provide helpers, proxies, etc.</a:t>
            </a:r>
          </a:p>
          <a:p>
            <a:r>
              <a:rPr lang="en-US" dirty="0" smtClean="0"/>
              <a:t>Complete the abstraction</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Code Generation</a:t>
            </a:r>
            <a:br>
              <a:rPr smtClean="0"/>
            </a:br>
            <a:endParaRPr sz="4300"/>
          </a:p>
        </p:txBody>
      </p:sp>
      <p:sp>
        <p:nvSpPr>
          <p:cNvPr id="3" name="Content Placeholder 2"/>
          <p:cNvSpPr>
            <a:spLocks noGrp="1"/>
          </p:cNvSpPr>
          <p:nvPr>
            <p:ph idx="1"/>
          </p:nvPr>
        </p:nvSpPr>
        <p:spPr>
          <a:xfrm>
            <a:off x="459106" y="1697357"/>
            <a:ext cx="10056494" cy="553998"/>
          </a:xfrm>
        </p:spPr>
        <p:txBody>
          <a:bodyPr/>
          <a:lstStyle/>
          <a:p>
            <a:pPr>
              <a:buNone/>
            </a:pPr>
            <a:r>
              <a:rPr lang="en-US" dirty="0" smtClean="0"/>
              <a:t> </a:t>
            </a:r>
            <a:endParaRPr lang="en-US" dirty="0"/>
          </a:p>
        </p:txBody>
      </p:sp>
      <p:sp>
        <p:nvSpPr>
          <p:cNvPr id="4" name="Rectangle 25"/>
          <p:cNvSpPr>
            <a:spLocks noChangeArrowheads="1"/>
          </p:cNvSpPr>
          <p:nvPr/>
        </p:nvSpPr>
        <p:spPr bwMode="auto">
          <a:xfrm>
            <a:off x="8046720" y="1828800"/>
            <a:ext cx="2011680" cy="4572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lIns="109728" tIns="54864" rIns="109728" bIns="54864" anchor="ctr"/>
          <a:lstStyle/>
          <a:p>
            <a:endParaRPr lang="en-US"/>
          </a:p>
        </p:txBody>
      </p:sp>
      <p:sp>
        <p:nvSpPr>
          <p:cNvPr id="5" name="AutoShape 4"/>
          <p:cNvSpPr>
            <a:spLocks noChangeArrowheads="1"/>
          </p:cNvSpPr>
          <p:nvPr/>
        </p:nvSpPr>
        <p:spPr bwMode="auto">
          <a:xfrm>
            <a:off x="731520" y="1828800"/>
            <a:ext cx="1280160" cy="2011680"/>
          </a:xfrm>
          <a:prstGeom prst="foldedCorner">
            <a:avLst>
              <a:gd name="adj" fmla="val 12500"/>
            </a:avLst>
          </a:prstGeom>
          <a:ln>
            <a:headEnd/>
            <a:tailEnd/>
          </a:ln>
        </p:spPr>
        <p:style>
          <a:lnRef idx="1">
            <a:schemeClr val="accent2"/>
          </a:lnRef>
          <a:fillRef idx="3">
            <a:schemeClr val="accent2"/>
          </a:fillRef>
          <a:effectRef idx="2">
            <a:schemeClr val="accent2"/>
          </a:effectRef>
          <a:fontRef idx="minor">
            <a:schemeClr val="lt1"/>
          </a:fontRef>
        </p:style>
        <p:txBody>
          <a:bodyPr wrap="none" lIns="109728" tIns="54864" rIns="109728" bIns="54864" anchor="ctr"/>
          <a:lstStyle/>
          <a:p>
            <a:endParaRPr lang="en-US"/>
          </a:p>
        </p:txBody>
      </p:sp>
      <p:sp>
        <p:nvSpPr>
          <p:cNvPr id="7" name="Rectangle 6"/>
          <p:cNvSpPr>
            <a:spLocks noChangeArrowheads="1"/>
          </p:cNvSpPr>
          <p:nvPr/>
        </p:nvSpPr>
        <p:spPr bwMode="auto">
          <a:xfrm>
            <a:off x="2926080" y="1828800"/>
            <a:ext cx="2011680" cy="4572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lIns="109728" tIns="54864" rIns="109728" bIns="54864" anchor="ctr"/>
          <a:lstStyle/>
          <a:p>
            <a:endParaRPr lang="en-US"/>
          </a:p>
        </p:txBody>
      </p:sp>
      <p:sp>
        <p:nvSpPr>
          <p:cNvPr id="8" name="Rectangle 7"/>
          <p:cNvSpPr>
            <a:spLocks noChangeArrowheads="1"/>
          </p:cNvSpPr>
          <p:nvPr/>
        </p:nvSpPr>
        <p:spPr bwMode="auto">
          <a:xfrm>
            <a:off x="2834640" y="3931920"/>
            <a:ext cx="2194560" cy="403860"/>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a:effectLst>
                  <a:outerShdw blurRad="38100" dist="38100" dir="2700000" algn="tl">
                    <a:srgbClr val="000000"/>
                  </a:outerShdw>
                </a:effectLst>
              </a:rPr>
              <a:t>WSDCODEGEN</a:t>
            </a:r>
          </a:p>
        </p:txBody>
      </p:sp>
      <p:sp>
        <p:nvSpPr>
          <p:cNvPr id="9" name="Rectangle 8"/>
          <p:cNvSpPr>
            <a:spLocks noChangeArrowheads="1"/>
          </p:cNvSpPr>
          <p:nvPr/>
        </p:nvSpPr>
        <p:spPr bwMode="auto">
          <a:xfrm>
            <a:off x="640080" y="2560320"/>
            <a:ext cx="1464946" cy="407035"/>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smtClean="0">
                <a:effectLst>
                  <a:outerShdw blurRad="38100" dist="38100" dir="2700000" algn="tl">
                    <a:srgbClr val="000000"/>
                  </a:outerShdw>
                </a:effectLst>
              </a:rPr>
              <a:t>WSDL</a:t>
            </a:r>
            <a:endParaRPr lang="en-US" sz="1900" dirty="0">
              <a:effectLst>
                <a:outerShdw blurRad="38100" dist="38100" dir="2700000" algn="tl">
                  <a:srgbClr val="000000"/>
                </a:outerShdw>
              </a:effectLst>
            </a:endParaRPr>
          </a:p>
        </p:txBody>
      </p:sp>
      <p:sp>
        <p:nvSpPr>
          <p:cNvPr id="11" name="AutoShape 10"/>
          <p:cNvSpPr>
            <a:spLocks noChangeArrowheads="1"/>
          </p:cNvSpPr>
          <p:nvPr/>
        </p:nvSpPr>
        <p:spPr bwMode="auto">
          <a:xfrm>
            <a:off x="5852160" y="1828800"/>
            <a:ext cx="1280160" cy="1463040"/>
          </a:xfrm>
          <a:prstGeom prst="foldedCorner">
            <a:avLst>
              <a:gd name="adj" fmla="val 12500"/>
            </a:avLst>
          </a:prstGeom>
          <a:ln>
            <a:headEnd/>
            <a:tailEnd/>
          </a:ln>
        </p:spPr>
        <p:style>
          <a:lnRef idx="1">
            <a:schemeClr val="accent5"/>
          </a:lnRef>
          <a:fillRef idx="3">
            <a:schemeClr val="accent5"/>
          </a:fillRef>
          <a:effectRef idx="2">
            <a:schemeClr val="accent5"/>
          </a:effectRef>
          <a:fontRef idx="minor">
            <a:schemeClr val="lt1"/>
          </a:fontRef>
        </p:style>
        <p:txBody>
          <a:bodyPr wrap="none" lIns="109728" tIns="54864" rIns="109728" bIns="54864" anchor="ctr"/>
          <a:lstStyle/>
          <a:p>
            <a:endParaRPr lang="en-US"/>
          </a:p>
        </p:txBody>
      </p:sp>
      <p:sp>
        <p:nvSpPr>
          <p:cNvPr id="12" name="AutoShape 11"/>
          <p:cNvSpPr>
            <a:spLocks noChangeArrowheads="1"/>
          </p:cNvSpPr>
          <p:nvPr/>
        </p:nvSpPr>
        <p:spPr bwMode="auto">
          <a:xfrm>
            <a:off x="5852160" y="3383280"/>
            <a:ext cx="1280160" cy="1463040"/>
          </a:xfrm>
          <a:prstGeom prst="foldedCorner">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lIns="109728" tIns="54864" rIns="109728" bIns="54864" anchor="ctr"/>
          <a:lstStyle/>
          <a:p>
            <a:endParaRPr lang="en-US"/>
          </a:p>
        </p:txBody>
      </p:sp>
      <p:sp>
        <p:nvSpPr>
          <p:cNvPr id="13" name="Rectangle 12"/>
          <p:cNvSpPr>
            <a:spLocks noChangeArrowheads="1"/>
          </p:cNvSpPr>
          <p:nvPr/>
        </p:nvSpPr>
        <p:spPr bwMode="auto">
          <a:xfrm>
            <a:off x="5760720" y="2194561"/>
            <a:ext cx="1464946" cy="696346"/>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smtClean="0">
                <a:effectLst>
                  <a:outerShdw blurRad="38100" dist="38100" dir="2700000" algn="tl">
                    <a:srgbClr val="000000"/>
                  </a:outerShdw>
                </a:effectLst>
              </a:rPr>
              <a:t>.h/.</a:t>
            </a:r>
            <a:r>
              <a:rPr lang="en-US" sz="1900" dirty="0" err="1">
                <a:effectLst>
                  <a:outerShdw blurRad="38100" dist="38100" dir="2700000" algn="tl">
                    <a:srgbClr val="000000"/>
                  </a:outerShdw>
                </a:effectLst>
              </a:rPr>
              <a:t>cpp</a:t>
            </a:r>
            <a:r>
              <a:rPr lang="en-US" sz="1900" dirty="0" smtClean="0">
                <a:effectLst>
                  <a:outerShdw blurRad="38100" dist="38100" dir="2700000" algn="tl">
                    <a:srgbClr val="000000"/>
                  </a:outerShdw>
                </a:effectLst>
              </a:rPr>
              <a:t>/.</a:t>
            </a:r>
            <a:r>
              <a:rPr lang="en-US" sz="1900" dirty="0" err="1" smtClean="0">
                <a:effectLst>
                  <a:outerShdw blurRad="38100" dist="38100" dir="2700000" algn="tl">
                    <a:srgbClr val="000000"/>
                  </a:outerShdw>
                </a:effectLst>
              </a:rPr>
              <a:t>idl</a:t>
            </a:r>
            <a:endParaRPr lang="en-US" sz="1900" dirty="0">
              <a:effectLst>
                <a:outerShdw blurRad="38100" dist="38100" dir="2700000" algn="tl">
                  <a:srgbClr val="000000"/>
                </a:outerShdw>
              </a:effectLst>
            </a:endParaRPr>
          </a:p>
          <a:p>
            <a:pPr algn="ctr" eaLnBrk="1" hangingPunct="1"/>
            <a:r>
              <a:rPr lang="en-US" sz="1900" dirty="0">
                <a:effectLst>
                  <a:outerShdw blurRad="38100" dist="38100" dir="2700000" algn="tl">
                    <a:srgbClr val="000000"/>
                  </a:outerShdw>
                </a:effectLst>
              </a:rPr>
              <a:t>Files</a:t>
            </a:r>
          </a:p>
        </p:txBody>
      </p:sp>
      <p:sp>
        <p:nvSpPr>
          <p:cNvPr id="14" name="Rectangle 13"/>
          <p:cNvSpPr>
            <a:spLocks noChangeArrowheads="1"/>
          </p:cNvSpPr>
          <p:nvPr/>
        </p:nvSpPr>
        <p:spPr bwMode="auto">
          <a:xfrm>
            <a:off x="5760720" y="3749041"/>
            <a:ext cx="1464946" cy="696346"/>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a:effectLst>
                  <a:outerShdw blurRad="38100" dist="38100" dir="2700000" algn="tl">
                    <a:srgbClr val="000000"/>
                  </a:outerShdw>
                </a:effectLst>
              </a:rPr>
              <a:t>WSDAPI</a:t>
            </a:r>
          </a:p>
          <a:p>
            <a:pPr algn="ctr" eaLnBrk="1" hangingPunct="1"/>
            <a:r>
              <a:rPr lang="en-US" sz="1900" dirty="0">
                <a:effectLst>
                  <a:outerShdw blurRad="38100" dist="38100" dir="2700000" algn="tl">
                    <a:srgbClr val="000000"/>
                  </a:outerShdw>
                </a:effectLst>
              </a:rPr>
              <a:t>Runtime</a:t>
            </a:r>
          </a:p>
        </p:txBody>
      </p:sp>
      <p:sp>
        <p:nvSpPr>
          <p:cNvPr id="15" name="AutoShape 14"/>
          <p:cNvSpPr>
            <a:spLocks noChangeArrowheads="1"/>
          </p:cNvSpPr>
          <p:nvPr/>
        </p:nvSpPr>
        <p:spPr bwMode="auto">
          <a:xfrm>
            <a:off x="2103120" y="256032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
        <p:nvSpPr>
          <p:cNvPr id="17" name="AutoShape 16"/>
          <p:cNvSpPr>
            <a:spLocks noChangeArrowheads="1"/>
          </p:cNvSpPr>
          <p:nvPr/>
        </p:nvSpPr>
        <p:spPr bwMode="auto">
          <a:xfrm>
            <a:off x="5029200" y="219456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
        <p:nvSpPr>
          <p:cNvPr id="18" name="AutoShape 18"/>
          <p:cNvSpPr>
            <a:spLocks noChangeArrowheads="1"/>
          </p:cNvSpPr>
          <p:nvPr/>
        </p:nvSpPr>
        <p:spPr bwMode="auto">
          <a:xfrm>
            <a:off x="5852160" y="4937760"/>
            <a:ext cx="1280160" cy="1463040"/>
          </a:xfrm>
          <a:prstGeom prst="foldedCorner">
            <a:avLst>
              <a:gd name="adj" fmla="val 12500"/>
            </a:avLst>
          </a:prstGeom>
          <a:ln>
            <a:headEnd/>
            <a:tailEnd/>
          </a:ln>
        </p:spPr>
        <p:style>
          <a:lnRef idx="1">
            <a:schemeClr val="accent2"/>
          </a:lnRef>
          <a:fillRef idx="3">
            <a:schemeClr val="accent2"/>
          </a:fillRef>
          <a:effectRef idx="2">
            <a:schemeClr val="accent2"/>
          </a:effectRef>
          <a:fontRef idx="minor">
            <a:schemeClr val="lt1"/>
          </a:fontRef>
        </p:style>
        <p:txBody>
          <a:bodyPr wrap="none" lIns="109728" tIns="54864" rIns="109728" bIns="54864" anchor="ctr"/>
          <a:lstStyle/>
          <a:p>
            <a:endParaRPr lang="en-US"/>
          </a:p>
        </p:txBody>
      </p:sp>
      <p:sp>
        <p:nvSpPr>
          <p:cNvPr id="19" name="Rectangle 19"/>
          <p:cNvSpPr>
            <a:spLocks noChangeArrowheads="1"/>
          </p:cNvSpPr>
          <p:nvPr/>
        </p:nvSpPr>
        <p:spPr bwMode="auto">
          <a:xfrm>
            <a:off x="5760720" y="5303521"/>
            <a:ext cx="1464946" cy="696346"/>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a:effectLst>
                  <a:outerShdw blurRad="38100" dist="38100" dir="2700000" algn="tl">
                    <a:srgbClr val="000000"/>
                  </a:outerShdw>
                </a:effectLst>
              </a:rPr>
              <a:t>Your </a:t>
            </a:r>
          </a:p>
          <a:p>
            <a:pPr algn="ctr" eaLnBrk="1" hangingPunct="1"/>
            <a:r>
              <a:rPr lang="en-US" sz="1900" dirty="0">
                <a:effectLst>
                  <a:outerShdw blurRad="38100" dist="38100" dir="2700000" algn="tl">
                    <a:srgbClr val="000000"/>
                  </a:outerShdw>
                </a:effectLst>
              </a:rPr>
              <a:t>Code</a:t>
            </a:r>
          </a:p>
        </p:txBody>
      </p:sp>
      <p:sp>
        <p:nvSpPr>
          <p:cNvPr id="20" name="AutoShape 20"/>
          <p:cNvSpPr>
            <a:spLocks noChangeArrowheads="1"/>
          </p:cNvSpPr>
          <p:nvPr/>
        </p:nvSpPr>
        <p:spPr bwMode="auto">
          <a:xfrm>
            <a:off x="7223760" y="219456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
        <p:nvSpPr>
          <p:cNvPr id="21" name="AutoShape 21"/>
          <p:cNvSpPr>
            <a:spLocks noChangeArrowheads="1"/>
          </p:cNvSpPr>
          <p:nvPr/>
        </p:nvSpPr>
        <p:spPr bwMode="auto">
          <a:xfrm>
            <a:off x="7223760" y="365760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
        <p:nvSpPr>
          <p:cNvPr id="22" name="AutoShape 22"/>
          <p:cNvSpPr>
            <a:spLocks noChangeArrowheads="1"/>
          </p:cNvSpPr>
          <p:nvPr/>
        </p:nvSpPr>
        <p:spPr bwMode="auto">
          <a:xfrm>
            <a:off x="7223760" y="521208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
        <p:nvSpPr>
          <p:cNvPr id="23" name="Rectangle 24"/>
          <p:cNvSpPr>
            <a:spLocks noChangeArrowheads="1"/>
          </p:cNvSpPr>
          <p:nvPr/>
        </p:nvSpPr>
        <p:spPr bwMode="auto">
          <a:xfrm>
            <a:off x="8138160" y="3840480"/>
            <a:ext cx="1828800" cy="403860"/>
          </a:xfrm>
          <a:prstGeom prst="rect">
            <a:avLst/>
          </a:prstGeom>
          <a:noFill/>
          <a:ln w="3175">
            <a:noFill/>
            <a:miter lim="800000"/>
            <a:headEnd/>
            <a:tailEnd/>
          </a:ln>
          <a:effectLst/>
        </p:spPr>
        <p:txBody>
          <a:bodyPr lIns="110490" tIns="55246" rIns="110490" bIns="55246">
            <a:spAutoFit/>
          </a:bodyPr>
          <a:lstStyle/>
          <a:p>
            <a:pPr algn="ctr" eaLnBrk="1" hangingPunct="1"/>
            <a:r>
              <a:rPr lang="en-US" sz="1900" dirty="0">
                <a:effectLst>
                  <a:outerShdw blurRad="38100" dist="38100" dir="2700000" algn="tl">
                    <a:srgbClr val="000000"/>
                  </a:outerShdw>
                </a:effectLst>
              </a:rPr>
              <a:t>Build</a:t>
            </a:r>
          </a:p>
        </p:txBody>
      </p:sp>
      <p:sp>
        <p:nvSpPr>
          <p:cNvPr id="24" name="AutoShape 26"/>
          <p:cNvSpPr>
            <a:spLocks noChangeArrowheads="1"/>
          </p:cNvSpPr>
          <p:nvPr/>
        </p:nvSpPr>
        <p:spPr bwMode="auto">
          <a:xfrm>
            <a:off x="731520" y="4023360"/>
            <a:ext cx="1280160" cy="2377440"/>
          </a:xfrm>
          <a:prstGeom prst="foldedCorner">
            <a:avLst>
              <a:gd name="adj" fmla="val 12500"/>
            </a:avLst>
          </a:prstGeom>
          <a:ln>
            <a:headEnd/>
            <a:tailEnd/>
          </a:ln>
        </p:spPr>
        <p:style>
          <a:lnRef idx="1">
            <a:schemeClr val="accent2"/>
          </a:lnRef>
          <a:fillRef idx="3">
            <a:schemeClr val="accent2"/>
          </a:fillRef>
          <a:effectRef idx="2">
            <a:schemeClr val="accent2"/>
          </a:effectRef>
          <a:fontRef idx="minor">
            <a:schemeClr val="lt1"/>
          </a:fontRef>
        </p:style>
        <p:txBody>
          <a:bodyPr wrap="none" lIns="109728" tIns="54864" rIns="109728" bIns="54864" anchor="ctr"/>
          <a:lstStyle/>
          <a:p>
            <a:endParaRPr lang="en-US"/>
          </a:p>
        </p:txBody>
      </p:sp>
      <p:sp>
        <p:nvSpPr>
          <p:cNvPr id="25" name="Rectangle 27"/>
          <p:cNvSpPr>
            <a:spLocks noChangeArrowheads="1"/>
          </p:cNvSpPr>
          <p:nvPr/>
        </p:nvSpPr>
        <p:spPr bwMode="auto">
          <a:xfrm>
            <a:off x="640080" y="4754881"/>
            <a:ext cx="1464946" cy="988734"/>
          </a:xfrm>
          <a:prstGeom prst="rect">
            <a:avLst/>
          </a:prstGeom>
          <a:noFill/>
          <a:ln w="3175">
            <a:noFill/>
            <a:miter lim="800000"/>
            <a:headEnd/>
            <a:tailEnd/>
          </a:ln>
          <a:effectLst/>
        </p:spPr>
        <p:txBody>
          <a:bodyPr wrap="square" lIns="110490" tIns="55246" rIns="110490" bIns="55246">
            <a:spAutoFit/>
          </a:bodyPr>
          <a:lstStyle/>
          <a:p>
            <a:pPr algn="ctr" eaLnBrk="1" hangingPunct="1"/>
            <a:r>
              <a:rPr lang="en-US" sz="1900" dirty="0">
                <a:effectLst>
                  <a:outerShdw blurRad="38100" dist="38100" dir="2700000" algn="tl">
                    <a:srgbClr val="000000"/>
                  </a:outerShdw>
                </a:effectLst>
              </a:rPr>
              <a:t>Code</a:t>
            </a:r>
          </a:p>
          <a:p>
            <a:pPr algn="ctr" eaLnBrk="1" hangingPunct="1"/>
            <a:r>
              <a:rPr lang="en-US" sz="1900" dirty="0">
                <a:effectLst>
                  <a:outerShdw blurRad="38100" dist="38100" dir="2700000" algn="tl">
                    <a:srgbClr val="000000"/>
                  </a:outerShdw>
                </a:effectLst>
              </a:rPr>
              <a:t>Gen</a:t>
            </a:r>
          </a:p>
          <a:p>
            <a:pPr algn="ctr" eaLnBrk="1" hangingPunct="1"/>
            <a:r>
              <a:rPr lang="en-US" sz="1900" dirty="0">
                <a:effectLst>
                  <a:outerShdw blurRad="38100" dist="38100" dir="2700000" algn="tl">
                    <a:srgbClr val="000000"/>
                  </a:outerShdw>
                </a:effectLst>
              </a:rPr>
              <a:t>Script</a:t>
            </a:r>
          </a:p>
        </p:txBody>
      </p:sp>
      <p:sp>
        <p:nvSpPr>
          <p:cNvPr id="26" name="AutoShape 28"/>
          <p:cNvSpPr>
            <a:spLocks noChangeArrowheads="1"/>
          </p:cNvSpPr>
          <p:nvPr/>
        </p:nvSpPr>
        <p:spPr bwMode="auto">
          <a:xfrm>
            <a:off x="2103120" y="4846320"/>
            <a:ext cx="731520" cy="731520"/>
          </a:xfrm>
          <a:prstGeom prst="rightArrow">
            <a:avLst>
              <a:gd name="adj1" fmla="val 50000"/>
              <a:gd name="adj2" fmla="val 25000"/>
            </a:avLst>
          </a:prstGeom>
          <a:ln>
            <a:headEnd/>
            <a:tailEnd/>
          </a:ln>
        </p:spPr>
        <p:style>
          <a:lnRef idx="1">
            <a:schemeClr val="accent6"/>
          </a:lnRef>
          <a:fillRef idx="2">
            <a:schemeClr val="accent6"/>
          </a:fillRef>
          <a:effectRef idx="1">
            <a:schemeClr val="accent6"/>
          </a:effectRef>
          <a:fontRef idx="minor">
            <a:schemeClr val="dk1"/>
          </a:fontRef>
        </p:style>
        <p:txBody>
          <a:bodyPr wrap="none" lIns="109728" tIns="54864" rIns="109728" bIns="54864" anchor="ctr"/>
          <a:lstStyle/>
          <a:p>
            <a:endParaRPr lang="en-US"/>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7200" y="274322"/>
            <a:ext cx="10071736" cy="830996"/>
          </a:xfrm>
        </p:spPr>
        <p:txBody>
          <a:bodyPr/>
          <a:lstStyle/>
          <a:p>
            <a:r>
              <a:rPr lang="en-US" dirty="0" smtClean="0"/>
              <a:t>Key Takeaways</a:t>
            </a:r>
            <a:endParaRPr sz="4300">
              <a:solidFill>
                <a:schemeClr val="accent1"/>
              </a:solidFill>
            </a:endParaRPr>
          </a:p>
        </p:txBody>
      </p:sp>
      <p:sp>
        <p:nvSpPr>
          <p:cNvPr id="9229" name="Rectangle 13"/>
          <p:cNvSpPr>
            <a:spLocks noGrp="1" noChangeArrowheads="1"/>
          </p:cNvSpPr>
          <p:nvPr>
            <p:ph idx="1"/>
          </p:nvPr>
        </p:nvSpPr>
        <p:spPr>
          <a:xfrm>
            <a:off x="462916" y="1699260"/>
            <a:ext cx="10066020" cy="3296287"/>
          </a:xfrm>
        </p:spPr>
        <p:txBody>
          <a:bodyPr/>
          <a:lstStyle/>
          <a:p>
            <a:r>
              <a:rPr lang="en-US" dirty="0" smtClean="0"/>
              <a:t>Be a leader in advancing 64-bit computing</a:t>
            </a:r>
          </a:p>
          <a:p>
            <a:r>
              <a:rPr lang="en-US" dirty="0" smtClean="0"/>
              <a:t>Adopt best practices and new tools</a:t>
            </a:r>
          </a:p>
          <a:p>
            <a:r>
              <a:rPr lang="en-US" dirty="0" smtClean="0"/>
              <a:t>Let’s partner on new hardware directions</a:t>
            </a:r>
          </a:p>
          <a:p>
            <a:r>
              <a:rPr lang="en-US" dirty="0" smtClean="0"/>
              <a:t>Build rich experiences for IP </a:t>
            </a:r>
            <a:br>
              <a:rPr lang="en-US" dirty="0" smtClean="0"/>
            </a:br>
            <a:r>
              <a:rPr lang="en-US" dirty="0" smtClean="0"/>
              <a:t>enabled devices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00244_WinHec_Template_Fad.png"/>
          <p:cNvPicPr>
            <a:picLocks noChangeAspect="1"/>
          </p:cNvPicPr>
          <p:nvPr/>
        </p:nvPicPr>
        <p:blipFill>
          <a:blip r:embed="rId3"/>
          <a:stretch>
            <a:fillRect/>
          </a:stretch>
        </p:blipFill>
        <p:spPr>
          <a:xfrm>
            <a:off x="4386266" y="2322514"/>
            <a:ext cx="5718176" cy="2686050"/>
          </a:xfrm>
          <a:prstGeom prst="rect">
            <a:avLst/>
          </a:prstGeom>
        </p:spPr>
      </p:pic>
      <p:sp>
        <p:nvSpPr>
          <p:cNvPr id="4" name="Title 3"/>
          <p:cNvSpPr>
            <a:spLocks noGrp="1"/>
          </p:cNvSpPr>
          <p:nvPr>
            <p:ph type="ctrTitle"/>
          </p:nvPr>
        </p:nvSpPr>
        <p:spPr>
          <a:xfrm>
            <a:off x="873129" y="2825751"/>
            <a:ext cx="9231313" cy="914096"/>
          </a:xfrm>
        </p:spPr>
        <p:txBody>
          <a:bodyPr/>
          <a:lstStyle/>
          <a:p>
            <a:r>
              <a:rPr lang="en-US" dirty="0" smtClean="0"/>
              <a:t>Code Generation</a:t>
            </a:r>
            <a:endParaRPr lang="en-US" dirty="0"/>
          </a:p>
        </p:txBody>
      </p:sp>
      <p:sp>
        <p:nvSpPr>
          <p:cNvPr id="6" name="TextBox 5"/>
          <p:cNvSpPr txBox="1"/>
          <p:nvPr/>
        </p:nvSpPr>
        <p:spPr>
          <a:xfrm>
            <a:off x="1644651" y="773711"/>
            <a:ext cx="7443788" cy="1846660"/>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12000" b="1" spc="-770"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dirty="0" smtClean="0"/>
              <a:t>Call To Action</a:t>
            </a:r>
            <a:endParaRPr lang="en-US" dirty="0"/>
          </a:p>
        </p:txBody>
      </p:sp>
      <p:sp>
        <p:nvSpPr>
          <p:cNvPr id="243715" name="Rectangle 3"/>
          <p:cNvSpPr>
            <a:spLocks noGrp="1" noChangeArrowheads="1"/>
          </p:cNvSpPr>
          <p:nvPr>
            <p:ph idx="1"/>
          </p:nvPr>
        </p:nvSpPr>
        <p:spPr>
          <a:xfrm>
            <a:off x="459106" y="1697359"/>
            <a:ext cx="10056494" cy="3898914"/>
          </a:xfrm>
        </p:spPr>
        <p:txBody>
          <a:bodyPr/>
          <a:lstStyle/>
          <a:p>
            <a:r>
              <a:rPr lang="en-US" dirty="0" smtClean="0"/>
              <a:t>Build support for DPWS into your devices</a:t>
            </a:r>
          </a:p>
          <a:p>
            <a:r>
              <a:rPr lang="en-US" dirty="0" smtClean="0"/>
              <a:t>Build your DPWS client software </a:t>
            </a:r>
            <a:br>
              <a:rPr lang="en-US" dirty="0" smtClean="0"/>
            </a:br>
            <a:r>
              <a:rPr lang="en-US" dirty="0" smtClean="0"/>
              <a:t>using WSDAPI</a:t>
            </a:r>
          </a:p>
          <a:p>
            <a:r>
              <a:rPr lang="en-US" dirty="0" smtClean="0"/>
              <a:t>Attend WSDAPI labs for hands on learning</a:t>
            </a:r>
          </a:p>
          <a:p>
            <a:pPr lvl="1"/>
            <a:r>
              <a:rPr lang="en-US" dirty="0" smtClean="0"/>
              <a:t>CON-H488 – Instructor Driven, Thursday AM</a:t>
            </a:r>
          </a:p>
          <a:p>
            <a:pPr lvl="1"/>
            <a:r>
              <a:rPr lang="en-US" dirty="0" smtClean="0"/>
              <a:t>CON-V479 – Virtual Lab</a:t>
            </a: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idx="1"/>
          </p:nvPr>
        </p:nvSpPr>
        <p:spPr>
          <a:xfrm>
            <a:off x="459106" y="1697360"/>
            <a:ext cx="10193654" cy="5101397"/>
          </a:xfrm>
        </p:spPr>
        <p:txBody>
          <a:bodyPr/>
          <a:lstStyle/>
          <a:p>
            <a:pPr marL="406351" indent="-406351">
              <a:spcBef>
                <a:spcPts val="1000"/>
              </a:spcBef>
            </a:pPr>
            <a:r>
              <a:rPr lang="en-US" sz="2900" smtClean="0"/>
              <a:t>Web </a:t>
            </a:r>
            <a:r>
              <a:rPr lang="en-US" sz="2900" dirty="0" smtClean="0"/>
              <a:t>Resources</a:t>
            </a:r>
          </a:p>
          <a:p>
            <a:pPr marL="749210" lvl="1" indent="-342860">
              <a:spcBef>
                <a:spcPts val="1000"/>
              </a:spcBef>
            </a:pPr>
            <a:r>
              <a:rPr lang="en-US" sz="2200" dirty="0" smtClean="0"/>
              <a:t>DPWS:  </a:t>
            </a:r>
            <a:r>
              <a:rPr lang="en-US" sz="2200" dirty="0" smtClean="0">
                <a:hlinkClick r:id="rId3"/>
              </a:rPr>
              <a:t>http://specs.xmlsoap.org/ws/2006/02/devprof</a:t>
            </a:r>
            <a:endParaRPr lang="en-US" sz="2200" dirty="0" smtClean="0"/>
          </a:p>
          <a:p>
            <a:pPr marL="749210" lvl="1" indent="-342860">
              <a:spcBef>
                <a:spcPts val="1000"/>
              </a:spcBef>
            </a:pPr>
            <a:r>
              <a:rPr lang="en-US" sz="2200" dirty="0" smtClean="0"/>
              <a:t>Web Services on devices:  </a:t>
            </a:r>
            <a:r>
              <a:rPr lang="en-US" sz="2200" dirty="0" smtClean="0">
                <a:hlinkClick r:id="rId4"/>
              </a:rPr>
              <a:t>http://www.microsoft.com/whdc/rally/rallywsd.mspx</a:t>
            </a:r>
            <a:endParaRPr lang="en-US" sz="2200" dirty="0" smtClean="0"/>
          </a:p>
          <a:p>
            <a:pPr marL="749210" lvl="1" indent="-342860">
              <a:spcBef>
                <a:spcPts val="1000"/>
              </a:spcBef>
            </a:pPr>
            <a:r>
              <a:rPr lang="en-US" sz="2200" dirty="0" smtClean="0"/>
              <a:t>WSDAPI on MSDN:  </a:t>
            </a:r>
            <a:r>
              <a:rPr lang="en-US" sz="2200" dirty="0" smtClean="0">
                <a:hlinkClick r:id="rId5"/>
              </a:rPr>
              <a:t>http://msdn2.microsoft.com/en-us/library/aa826001.aspx</a:t>
            </a:r>
            <a:endParaRPr lang="en-US" sz="2200" dirty="0" smtClean="0"/>
          </a:p>
          <a:p>
            <a:pPr marL="406351" indent="-406351">
              <a:spcBef>
                <a:spcPts val="1000"/>
              </a:spcBef>
            </a:pPr>
            <a:r>
              <a:rPr lang="en-US" sz="2900" dirty="0" smtClean="0"/>
              <a:t>Related Sessions</a:t>
            </a:r>
          </a:p>
          <a:p>
            <a:pPr marL="749210" lvl="1" indent="-342860">
              <a:spcBef>
                <a:spcPts val="1000"/>
              </a:spcBef>
            </a:pPr>
            <a:r>
              <a:rPr lang="en-US" sz="2200" dirty="0" smtClean="0"/>
              <a:t>CON-T417 Web Services on Devices:  Rally Overview</a:t>
            </a:r>
          </a:p>
          <a:p>
            <a:pPr marL="749210" lvl="1" indent="-342860">
              <a:spcBef>
                <a:spcPts val="1000"/>
              </a:spcBef>
            </a:pPr>
            <a:r>
              <a:rPr lang="en-US" sz="2200" dirty="0" smtClean="0"/>
              <a:t>CON-H488 Web Services on Devices:  Rally Workshop (Instructor Driven)</a:t>
            </a:r>
          </a:p>
          <a:p>
            <a:pPr marL="749210" lvl="1" indent="-342860">
              <a:spcBef>
                <a:spcPts val="1000"/>
              </a:spcBef>
            </a:pPr>
            <a:r>
              <a:rPr lang="en-US" sz="2200" dirty="0" smtClean="0"/>
              <a:t>CON-V479 Web Services on Devices Lab (Virtual Lab)</a:t>
            </a:r>
          </a:p>
          <a:p>
            <a:pPr marL="406351" indent="-406351">
              <a:spcBef>
                <a:spcPts val="1000"/>
              </a:spcBef>
            </a:pPr>
            <a:r>
              <a:rPr lang="en-US" sz="2900" dirty="0" smtClean="0"/>
              <a:t>Public Newsgroup</a:t>
            </a:r>
            <a:r>
              <a:rPr lang="en-US" sz="2200" dirty="0" smtClean="0"/>
              <a:t> </a:t>
            </a:r>
          </a:p>
          <a:p>
            <a:pPr marL="749210" lvl="1" indent="-330161">
              <a:spcBef>
                <a:spcPts val="1000"/>
              </a:spcBef>
            </a:pPr>
            <a:r>
              <a:rPr lang="en-US" sz="2200" dirty="0" err="1" smtClean="0"/>
              <a:t>microsoft.public.windows.devices.wsdapi</a:t>
            </a:r>
            <a:endParaRPr lang="en-US" sz="2200" dirty="0" smtClean="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fr-FR" dirty="0" err="1" smtClean="0"/>
              <a:t>Features</a:t>
            </a:r>
            <a:r>
              <a:rPr lang="fr-FR" dirty="0" smtClean="0"/>
              <a:t> Of WSDAPI</a:t>
            </a:r>
            <a:br>
              <a:rPr lang="fr-FR" dirty="0" smtClean="0"/>
            </a:br>
            <a:r>
              <a:rPr lang="fr-FR" sz="4300" dirty="0" err="1" smtClean="0">
                <a:solidFill>
                  <a:schemeClr val="accent1"/>
                </a:solidFill>
              </a:rPr>
              <a:t>Discovery</a:t>
            </a:r>
            <a:endParaRPr lang="en-US" dirty="0"/>
          </a:p>
        </p:txBody>
      </p:sp>
      <p:sp>
        <p:nvSpPr>
          <p:cNvPr id="3" name="Content Placeholder 2"/>
          <p:cNvSpPr>
            <a:spLocks noGrp="1"/>
          </p:cNvSpPr>
          <p:nvPr>
            <p:ph idx="1"/>
          </p:nvPr>
        </p:nvSpPr>
        <p:spPr>
          <a:xfrm>
            <a:off x="459106" y="2280286"/>
            <a:ext cx="10056494" cy="5115246"/>
          </a:xfrm>
        </p:spPr>
        <p:txBody>
          <a:bodyPr/>
          <a:lstStyle/>
          <a:p>
            <a:r>
              <a:rPr lang="en-US" dirty="0" smtClean="0"/>
              <a:t>Find devices of the type you are looking for with the constraints you provide</a:t>
            </a:r>
          </a:p>
          <a:p>
            <a:pPr lvl="1"/>
            <a:r>
              <a:rPr lang="en-US" dirty="0" err="1" smtClean="0"/>
              <a:t>IWSDiscoveryProvider</a:t>
            </a:r>
            <a:r>
              <a:rPr lang="en-US" dirty="0" smtClean="0"/>
              <a:t>::</a:t>
            </a:r>
            <a:r>
              <a:rPr lang="en-US" dirty="0" err="1" smtClean="0"/>
              <a:t>SearchByType</a:t>
            </a:r>
            <a:endParaRPr lang="en-US" dirty="0" smtClean="0"/>
          </a:p>
          <a:p>
            <a:pPr lvl="1"/>
            <a:r>
              <a:rPr lang="en-US" dirty="0" smtClean="0"/>
              <a:t>“Search for printers on the fourth floor”</a:t>
            </a:r>
          </a:p>
          <a:p>
            <a:r>
              <a:rPr lang="en-US" dirty="0" smtClean="0"/>
              <a:t>Find a previously used device when its address changes</a:t>
            </a:r>
          </a:p>
          <a:p>
            <a:pPr lvl="1"/>
            <a:r>
              <a:rPr lang="en-US" dirty="0" err="1" smtClean="0"/>
              <a:t>IWSDiscoveryProvider</a:t>
            </a:r>
            <a:r>
              <a:rPr lang="en-US" dirty="0" smtClean="0"/>
              <a:t>::</a:t>
            </a:r>
            <a:r>
              <a:rPr lang="en-US" dirty="0" err="1" smtClean="0"/>
              <a:t>SearchById</a:t>
            </a:r>
            <a:endParaRPr lang="en-US" dirty="0" smtClean="0"/>
          </a:p>
          <a:p>
            <a:pPr lvl="1"/>
            <a:r>
              <a:rPr lang="en-US" dirty="0" smtClean="0"/>
              <a:t>“Find my cameras current address”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457200" y="274322"/>
            <a:ext cx="10071736" cy="1429314"/>
          </a:xfrm>
        </p:spPr>
        <p:txBody>
          <a:bodyPr/>
          <a:lstStyle/>
          <a:p>
            <a:r>
              <a:rPr lang="en-US" dirty="0" smtClean="0"/>
              <a:t>Agenda</a:t>
            </a:r>
            <a:r>
              <a:rPr lang="en-US" dirty="0"/>
              <a:t/>
            </a:r>
            <a:br>
              <a:rPr lang="en-US" dirty="0"/>
            </a:br>
            <a:endParaRPr sz="4300">
              <a:solidFill>
                <a:schemeClr val="accent1"/>
              </a:solidFill>
            </a:endParaRPr>
          </a:p>
        </p:txBody>
      </p:sp>
      <p:sp>
        <p:nvSpPr>
          <p:cNvPr id="4" name="Content Placeholder 2"/>
          <p:cNvSpPr txBox="1">
            <a:spLocks/>
          </p:cNvSpPr>
          <p:nvPr/>
        </p:nvSpPr>
        <p:spPr bwMode="auto">
          <a:xfrm>
            <a:off x="459106" y="1697358"/>
            <a:ext cx="10056494" cy="202106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9088" indent="-459088" defTabSz="1095332" fontAlgn="base">
              <a:lnSpc>
                <a:spcPct val="90000"/>
              </a:lnSpc>
              <a:spcBef>
                <a:spcPts val="1400"/>
              </a:spcBef>
              <a:spcAft>
                <a:spcPct val="0"/>
              </a:spcAft>
              <a:buClr>
                <a:schemeClr val="tx2"/>
              </a:buClr>
              <a:buSzPct val="95000"/>
              <a:buBlip>
                <a:blip r:embed="rId3"/>
              </a:buBlip>
            </a:pPr>
            <a:r>
              <a:rPr lang="en-US" sz="4000" dirty="0" smtClean="0">
                <a:effectLst>
                  <a:outerShdw blurRad="38100" dist="38100" dir="2700000" algn="tl">
                    <a:srgbClr val="000000">
                      <a:alpha val="43137"/>
                    </a:srgbClr>
                  </a:outerShdw>
                </a:effectLst>
              </a:rPr>
              <a:t>Web Services on devices overview</a:t>
            </a:r>
          </a:p>
          <a:p>
            <a:pPr marL="459088" indent="-459088" defTabSz="1095332" fontAlgn="base">
              <a:lnSpc>
                <a:spcPct val="90000"/>
              </a:lnSpc>
              <a:spcBef>
                <a:spcPts val="1400"/>
              </a:spcBef>
              <a:spcAft>
                <a:spcPct val="0"/>
              </a:spcAft>
              <a:buClr>
                <a:schemeClr val="tx2"/>
              </a:buClr>
              <a:buSzPct val="95000"/>
              <a:buBlip>
                <a:blip r:embed="rId3"/>
              </a:buBlip>
            </a:pPr>
            <a:r>
              <a:rPr lang="en-US" sz="4000" dirty="0" smtClean="0">
                <a:effectLst>
                  <a:outerShdw blurRad="38100" dist="38100" dir="2700000" algn="tl">
                    <a:srgbClr val="000000">
                      <a:alpha val="43137"/>
                    </a:srgbClr>
                  </a:outerShdw>
                </a:effectLst>
              </a:rPr>
              <a:t>Support built in to Windows Vista</a:t>
            </a:r>
            <a:endParaRPr lang="en-US" sz="4000" kern="0" dirty="0" smtClean="0">
              <a:effectLst>
                <a:outerShdw blurRad="38100" dist="38100" dir="2700000" algn="tl">
                  <a:srgbClr val="000000">
                    <a:alpha val="43137"/>
                  </a:srgbClr>
                </a:outerShdw>
              </a:effectLst>
            </a:endParaRPr>
          </a:p>
          <a:p>
            <a:pPr marL="459088" indent="-459088" defTabSz="1095332" fontAlgn="base">
              <a:lnSpc>
                <a:spcPct val="90000"/>
              </a:lnSpc>
              <a:spcBef>
                <a:spcPts val="1400"/>
              </a:spcBef>
              <a:spcAft>
                <a:spcPct val="0"/>
              </a:spcAft>
              <a:buClr>
                <a:schemeClr val="tx2"/>
              </a:buClr>
              <a:buSzPct val="95000"/>
              <a:buBlip>
                <a:blip r:embed="rId3"/>
              </a:buBlip>
            </a:pPr>
            <a:r>
              <a:rPr lang="en-US" sz="4000" dirty="0" smtClean="0">
                <a:effectLst>
                  <a:outerShdw blurRad="38100" dist="38100" dir="2700000" algn="tl">
                    <a:srgbClr val="000000">
                      <a:alpha val="43137"/>
                    </a:srgbClr>
                  </a:outerShdw>
                </a:effectLst>
              </a:rPr>
              <a:t>Code generation tools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Web Services On Devices</a:t>
            </a:r>
            <a:br>
              <a:rPr smtClean="0"/>
            </a:br>
            <a:endParaRPr sz="4300"/>
          </a:p>
        </p:txBody>
      </p:sp>
      <p:sp>
        <p:nvSpPr>
          <p:cNvPr id="3" name="Content Placeholder 2"/>
          <p:cNvSpPr>
            <a:spLocks noGrp="1"/>
          </p:cNvSpPr>
          <p:nvPr>
            <p:ph idx="1"/>
          </p:nvPr>
        </p:nvSpPr>
        <p:spPr>
          <a:xfrm>
            <a:off x="459106" y="1697358"/>
            <a:ext cx="10056494" cy="4512620"/>
          </a:xfrm>
        </p:spPr>
        <p:txBody>
          <a:bodyPr/>
          <a:lstStyle/>
          <a:p>
            <a:r>
              <a:rPr lang="en-US" dirty="0" smtClean="0"/>
              <a:t>Devices Profile for WS (DPWS) – WS scaled to devices</a:t>
            </a:r>
          </a:p>
          <a:p>
            <a:r>
              <a:rPr lang="en-US" dirty="0" smtClean="0"/>
              <a:t>Built on open Web Services standards</a:t>
            </a:r>
          </a:p>
          <a:p>
            <a:r>
              <a:rPr lang="en-US" dirty="0" smtClean="0"/>
              <a:t>Enables rich communication – move </a:t>
            </a:r>
            <a:br>
              <a:rPr lang="en-US" dirty="0" smtClean="0"/>
            </a:br>
            <a:r>
              <a:rPr lang="en-US" dirty="0" smtClean="0"/>
              <a:t>past put/get</a:t>
            </a:r>
          </a:p>
          <a:p>
            <a:r>
              <a:rPr lang="en-US" dirty="0" smtClean="0"/>
              <a:t>Increases accessibility of IP enabled devices</a:t>
            </a:r>
          </a:p>
          <a:p>
            <a:pPr lvl="1"/>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Using DPWS</a:t>
            </a:r>
            <a:br>
              <a:rPr smtClean="0"/>
            </a:br>
            <a:endParaRPr sz="4300"/>
          </a:p>
        </p:txBody>
      </p:sp>
      <p:sp>
        <p:nvSpPr>
          <p:cNvPr id="3" name="Content Placeholder 2"/>
          <p:cNvSpPr>
            <a:spLocks noGrp="1"/>
          </p:cNvSpPr>
          <p:nvPr>
            <p:ph idx="1"/>
          </p:nvPr>
        </p:nvSpPr>
        <p:spPr>
          <a:xfrm>
            <a:off x="459106" y="1697358"/>
            <a:ext cx="10056494" cy="5728952"/>
          </a:xfrm>
        </p:spPr>
        <p:txBody>
          <a:bodyPr/>
          <a:lstStyle/>
          <a:p>
            <a:r>
              <a:rPr lang="en-US" dirty="0" smtClean="0"/>
              <a:t>Discovery message searches for device via multicast UDP</a:t>
            </a:r>
          </a:p>
          <a:p>
            <a:r>
              <a:rPr lang="en-US" dirty="0" smtClean="0"/>
              <a:t>PCs get metadata and service info via HTTP/HTTPS</a:t>
            </a:r>
          </a:p>
          <a:p>
            <a:pPr lvl="1"/>
            <a:r>
              <a:rPr lang="en-US" dirty="0" smtClean="0"/>
              <a:t>Every device is a container of services</a:t>
            </a:r>
          </a:p>
          <a:p>
            <a:r>
              <a:rPr lang="en-US" dirty="0" smtClean="0"/>
              <a:t>Each service implements a WSDL</a:t>
            </a:r>
          </a:p>
          <a:p>
            <a:r>
              <a:rPr lang="en-US" dirty="0" smtClean="0"/>
              <a:t>Complex data and operations passed directly to service via HTTP/HTTPS</a:t>
            </a:r>
          </a:p>
          <a:p>
            <a:pPr lvl="1"/>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Using DPWS</a:t>
            </a:r>
            <a:br>
              <a:rPr smtClean="0"/>
            </a:br>
            <a:endParaRPr sz="4300"/>
          </a:p>
        </p:txBody>
      </p:sp>
      <p:sp>
        <p:nvSpPr>
          <p:cNvPr id="3" name="Content Placeholder 2"/>
          <p:cNvSpPr>
            <a:spLocks noGrp="1"/>
          </p:cNvSpPr>
          <p:nvPr>
            <p:ph idx="1"/>
          </p:nvPr>
        </p:nvSpPr>
        <p:spPr>
          <a:xfrm>
            <a:off x="459106" y="1697357"/>
            <a:ext cx="10056494" cy="5798510"/>
          </a:xfrm>
        </p:spPr>
        <p:txBody>
          <a:bodyPr/>
          <a:lstStyle/>
          <a:p>
            <a:r>
              <a:rPr lang="en-US" dirty="0" smtClean="0"/>
              <a:t>WSDL – defining Web Services</a:t>
            </a:r>
          </a:p>
          <a:p>
            <a:pPr lvl="1"/>
            <a:r>
              <a:rPr lang="en-US" dirty="0" smtClean="0"/>
              <a:t>XML based language for describing </a:t>
            </a:r>
            <a:br>
              <a:rPr lang="en-US" dirty="0" smtClean="0"/>
            </a:br>
            <a:r>
              <a:rPr lang="en-US" dirty="0" smtClean="0"/>
              <a:t>wire protocol</a:t>
            </a:r>
          </a:p>
          <a:p>
            <a:r>
              <a:rPr lang="en-US" dirty="0" err="1" smtClean="0"/>
              <a:t>Eventing</a:t>
            </a:r>
            <a:r>
              <a:rPr lang="en-US" dirty="0" smtClean="0"/>
              <a:t> – notifications from the device </a:t>
            </a:r>
            <a:br>
              <a:rPr lang="en-US" dirty="0" smtClean="0"/>
            </a:br>
            <a:r>
              <a:rPr lang="en-US" dirty="0" smtClean="0"/>
              <a:t>to the PC</a:t>
            </a:r>
          </a:p>
          <a:p>
            <a:r>
              <a:rPr lang="en-US" dirty="0" smtClean="0"/>
              <a:t>Attachments – in band binary data transfer</a:t>
            </a:r>
          </a:p>
          <a:p>
            <a:pPr lvl="1"/>
            <a:r>
              <a:rPr lang="en-US" dirty="0" smtClean="0"/>
              <a:t>SOAP + binary data in separate MIME parts</a:t>
            </a:r>
          </a:p>
          <a:p>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reeform 51"/>
          <p:cNvSpPr>
            <a:spLocks noEditPoints="1"/>
          </p:cNvSpPr>
          <p:nvPr/>
        </p:nvSpPr>
        <p:spPr bwMode="auto">
          <a:xfrm>
            <a:off x="9282990" y="2377440"/>
            <a:ext cx="17144" cy="4608576"/>
          </a:xfrm>
          <a:custGeom>
            <a:avLst/>
            <a:gdLst/>
            <a:ahLst/>
            <a:cxnLst>
              <a:cxn ang="0">
                <a:pos x="13" y="6758"/>
              </a:cxn>
              <a:cxn ang="0">
                <a:pos x="13" y="6963"/>
              </a:cxn>
              <a:cxn ang="0">
                <a:pos x="0" y="6464"/>
              </a:cxn>
              <a:cxn ang="0">
                <a:pos x="25" y="6643"/>
              </a:cxn>
              <a:cxn ang="0">
                <a:pos x="0" y="6336"/>
              </a:cxn>
              <a:cxn ang="0">
                <a:pos x="25" y="6157"/>
              </a:cxn>
              <a:cxn ang="0">
                <a:pos x="0" y="6336"/>
              </a:cxn>
              <a:cxn ang="0">
                <a:pos x="13" y="5837"/>
              </a:cxn>
              <a:cxn ang="0">
                <a:pos x="13" y="6041"/>
              </a:cxn>
              <a:cxn ang="0">
                <a:pos x="0" y="5542"/>
              </a:cxn>
              <a:cxn ang="0">
                <a:pos x="25" y="5721"/>
              </a:cxn>
              <a:cxn ang="0">
                <a:pos x="0" y="5414"/>
              </a:cxn>
              <a:cxn ang="0">
                <a:pos x="25" y="5235"/>
              </a:cxn>
              <a:cxn ang="0">
                <a:pos x="0" y="5414"/>
              </a:cxn>
              <a:cxn ang="0">
                <a:pos x="13" y="4915"/>
              </a:cxn>
              <a:cxn ang="0">
                <a:pos x="13" y="5120"/>
              </a:cxn>
              <a:cxn ang="0">
                <a:pos x="0" y="4621"/>
              </a:cxn>
              <a:cxn ang="0">
                <a:pos x="25" y="4800"/>
              </a:cxn>
              <a:cxn ang="0">
                <a:pos x="0" y="4493"/>
              </a:cxn>
              <a:cxn ang="0">
                <a:pos x="25" y="4313"/>
              </a:cxn>
              <a:cxn ang="0">
                <a:pos x="0" y="4493"/>
              </a:cxn>
              <a:cxn ang="0">
                <a:pos x="13" y="3993"/>
              </a:cxn>
              <a:cxn ang="0">
                <a:pos x="13" y="4198"/>
              </a:cxn>
              <a:cxn ang="0">
                <a:pos x="0" y="3699"/>
              </a:cxn>
              <a:cxn ang="0">
                <a:pos x="25" y="3878"/>
              </a:cxn>
              <a:cxn ang="0">
                <a:pos x="0" y="3571"/>
              </a:cxn>
              <a:cxn ang="0">
                <a:pos x="25" y="3392"/>
              </a:cxn>
              <a:cxn ang="0">
                <a:pos x="0" y="3571"/>
              </a:cxn>
              <a:cxn ang="0">
                <a:pos x="13" y="3072"/>
              </a:cxn>
              <a:cxn ang="0">
                <a:pos x="13" y="3277"/>
              </a:cxn>
              <a:cxn ang="0">
                <a:pos x="0" y="2777"/>
              </a:cxn>
              <a:cxn ang="0">
                <a:pos x="25" y="2957"/>
              </a:cxn>
              <a:cxn ang="0">
                <a:pos x="0" y="2649"/>
              </a:cxn>
              <a:cxn ang="0">
                <a:pos x="25" y="2470"/>
              </a:cxn>
              <a:cxn ang="0">
                <a:pos x="0" y="2649"/>
              </a:cxn>
              <a:cxn ang="0">
                <a:pos x="13" y="2150"/>
              </a:cxn>
              <a:cxn ang="0">
                <a:pos x="13" y="2355"/>
              </a:cxn>
              <a:cxn ang="0">
                <a:pos x="0" y="1856"/>
              </a:cxn>
              <a:cxn ang="0">
                <a:pos x="25" y="2035"/>
              </a:cxn>
              <a:cxn ang="0">
                <a:pos x="0" y="1728"/>
              </a:cxn>
              <a:cxn ang="0">
                <a:pos x="25" y="1549"/>
              </a:cxn>
              <a:cxn ang="0">
                <a:pos x="0" y="1728"/>
              </a:cxn>
              <a:cxn ang="0">
                <a:pos x="13" y="1229"/>
              </a:cxn>
              <a:cxn ang="0">
                <a:pos x="13" y="1433"/>
              </a:cxn>
              <a:cxn ang="0">
                <a:pos x="0" y="934"/>
              </a:cxn>
              <a:cxn ang="0">
                <a:pos x="25" y="1113"/>
              </a:cxn>
              <a:cxn ang="0">
                <a:pos x="0" y="806"/>
              </a:cxn>
              <a:cxn ang="0">
                <a:pos x="25" y="627"/>
              </a:cxn>
              <a:cxn ang="0">
                <a:pos x="0" y="806"/>
              </a:cxn>
              <a:cxn ang="0">
                <a:pos x="13" y="307"/>
              </a:cxn>
              <a:cxn ang="0">
                <a:pos x="13" y="512"/>
              </a:cxn>
              <a:cxn ang="0">
                <a:pos x="0" y="13"/>
              </a:cxn>
              <a:cxn ang="0">
                <a:pos x="25" y="192"/>
              </a:cxn>
            </a:cxnLst>
            <a:rect l="0" t="0" r="r" b="b"/>
            <a:pathLst>
              <a:path w="25" h="6963">
                <a:moveTo>
                  <a:pt x="0" y="6950"/>
                </a:moveTo>
                <a:lnTo>
                  <a:pt x="0" y="6771"/>
                </a:lnTo>
                <a:cubicBezTo>
                  <a:pt x="0" y="6764"/>
                  <a:pt x="6" y="6758"/>
                  <a:pt x="13" y="6758"/>
                </a:cubicBezTo>
                <a:cubicBezTo>
                  <a:pt x="20" y="6758"/>
                  <a:pt x="25" y="6764"/>
                  <a:pt x="25" y="6771"/>
                </a:cubicBezTo>
                <a:lnTo>
                  <a:pt x="25" y="6950"/>
                </a:lnTo>
                <a:cubicBezTo>
                  <a:pt x="25" y="6957"/>
                  <a:pt x="20" y="6963"/>
                  <a:pt x="13" y="6963"/>
                </a:cubicBezTo>
                <a:cubicBezTo>
                  <a:pt x="6" y="6963"/>
                  <a:pt x="0" y="6957"/>
                  <a:pt x="0" y="6950"/>
                </a:cubicBezTo>
                <a:close/>
                <a:moveTo>
                  <a:pt x="0" y="6643"/>
                </a:moveTo>
                <a:lnTo>
                  <a:pt x="0" y="6464"/>
                </a:lnTo>
                <a:cubicBezTo>
                  <a:pt x="0" y="6457"/>
                  <a:pt x="6" y="6451"/>
                  <a:pt x="13" y="6451"/>
                </a:cubicBezTo>
                <a:cubicBezTo>
                  <a:pt x="20" y="6451"/>
                  <a:pt x="25" y="6457"/>
                  <a:pt x="25" y="6464"/>
                </a:cubicBezTo>
                <a:lnTo>
                  <a:pt x="25" y="6643"/>
                </a:lnTo>
                <a:cubicBezTo>
                  <a:pt x="25" y="6650"/>
                  <a:pt x="20" y="6656"/>
                  <a:pt x="13" y="6656"/>
                </a:cubicBezTo>
                <a:cubicBezTo>
                  <a:pt x="6" y="6656"/>
                  <a:pt x="0" y="6650"/>
                  <a:pt x="0" y="6643"/>
                </a:cubicBezTo>
                <a:close/>
                <a:moveTo>
                  <a:pt x="0" y="6336"/>
                </a:moveTo>
                <a:lnTo>
                  <a:pt x="0" y="6157"/>
                </a:lnTo>
                <a:cubicBezTo>
                  <a:pt x="0" y="6150"/>
                  <a:pt x="6" y="6144"/>
                  <a:pt x="13" y="6144"/>
                </a:cubicBezTo>
                <a:cubicBezTo>
                  <a:pt x="20" y="6144"/>
                  <a:pt x="25" y="6150"/>
                  <a:pt x="25" y="6157"/>
                </a:cubicBezTo>
                <a:lnTo>
                  <a:pt x="25" y="6336"/>
                </a:lnTo>
                <a:cubicBezTo>
                  <a:pt x="25" y="6343"/>
                  <a:pt x="20" y="6349"/>
                  <a:pt x="13" y="6349"/>
                </a:cubicBezTo>
                <a:cubicBezTo>
                  <a:pt x="6" y="6349"/>
                  <a:pt x="0" y="6343"/>
                  <a:pt x="0" y="6336"/>
                </a:cubicBezTo>
                <a:close/>
                <a:moveTo>
                  <a:pt x="0" y="6029"/>
                </a:moveTo>
                <a:lnTo>
                  <a:pt x="0" y="5849"/>
                </a:lnTo>
                <a:cubicBezTo>
                  <a:pt x="0" y="5842"/>
                  <a:pt x="6" y="5837"/>
                  <a:pt x="13" y="5837"/>
                </a:cubicBezTo>
                <a:cubicBezTo>
                  <a:pt x="20" y="5837"/>
                  <a:pt x="25" y="5842"/>
                  <a:pt x="25" y="5849"/>
                </a:cubicBezTo>
                <a:lnTo>
                  <a:pt x="25" y="6029"/>
                </a:lnTo>
                <a:cubicBezTo>
                  <a:pt x="25" y="6036"/>
                  <a:pt x="20" y="6041"/>
                  <a:pt x="13" y="6041"/>
                </a:cubicBezTo>
                <a:cubicBezTo>
                  <a:pt x="6" y="6041"/>
                  <a:pt x="0" y="6036"/>
                  <a:pt x="0" y="6029"/>
                </a:cubicBezTo>
                <a:close/>
                <a:moveTo>
                  <a:pt x="0" y="5721"/>
                </a:moveTo>
                <a:lnTo>
                  <a:pt x="0" y="5542"/>
                </a:lnTo>
                <a:cubicBezTo>
                  <a:pt x="0" y="5535"/>
                  <a:pt x="6" y="5529"/>
                  <a:pt x="13" y="5529"/>
                </a:cubicBezTo>
                <a:cubicBezTo>
                  <a:pt x="20" y="5529"/>
                  <a:pt x="25" y="5535"/>
                  <a:pt x="25" y="5542"/>
                </a:cubicBezTo>
                <a:lnTo>
                  <a:pt x="25" y="5721"/>
                </a:lnTo>
                <a:cubicBezTo>
                  <a:pt x="25" y="5728"/>
                  <a:pt x="20" y="5734"/>
                  <a:pt x="13" y="5734"/>
                </a:cubicBezTo>
                <a:cubicBezTo>
                  <a:pt x="6" y="5734"/>
                  <a:pt x="0" y="5728"/>
                  <a:pt x="0" y="5721"/>
                </a:cubicBezTo>
                <a:close/>
                <a:moveTo>
                  <a:pt x="0" y="5414"/>
                </a:moveTo>
                <a:lnTo>
                  <a:pt x="0" y="5235"/>
                </a:lnTo>
                <a:cubicBezTo>
                  <a:pt x="0" y="5228"/>
                  <a:pt x="6" y="5222"/>
                  <a:pt x="13" y="5222"/>
                </a:cubicBezTo>
                <a:cubicBezTo>
                  <a:pt x="20" y="5222"/>
                  <a:pt x="25" y="5228"/>
                  <a:pt x="25" y="5235"/>
                </a:cubicBezTo>
                <a:lnTo>
                  <a:pt x="25" y="5414"/>
                </a:lnTo>
                <a:cubicBezTo>
                  <a:pt x="25" y="5421"/>
                  <a:pt x="20" y="5427"/>
                  <a:pt x="13" y="5427"/>
                </a:cubicBezTo>
                <a:cubicBezTo>
                  <a:pt x="6" y="5427"/>
                  <a:pt x="0" y="5421"/>
                  <a:pt x="0" y="5414"/>
                </a:cubicBezTo>
                <a:close/>
                <a:moveTo>
                  <a:pt x="0" y="5107"/>
                </a:moveTo>
                <a:lnTo>
                  <a:pt x="0" y="4928"/>
                </a:lnTo>
                <a:cubicBezTo>
                  <a:pt x="0" y="4921"/>
                  <a:pt x="6" y="4915"/>
                  <a:pt x="13" y="4915"/>
                </a:cubicBezTo>
                <a:cubicBezTo>
                  <a:pt x="20" y="4915"/>
                  <a:pt x="25" y="4921"/>
                  <a:pt x="25" y="4928"/>
                </a:cubicBezTo>
                <a:lnTo>
                  <a:pt x="25" y="5107"/>
                </a:lnTo>
                <a:cubicBezTo>
                  <a:pt x="25" y="5114"/>
                  <a:pt x="20" y="5120"/>
                  <a:pt x="13" y="5120"/>
                </a:cubicBezTo>
                <a:cubicBezTo>
                  <a:pt x="6" y="5120"/>
                  <a:pt x="0" y="5114"/>
                  <a:pt x="0" y="5107"/>
                </a:cubicBezTo>
                <a:close/>
                <a:moveTo>
                  <a:pt x="0" y="4800"/>
                </a:moveTo>
                <a:lnTo>
                  <a:pt x="0" y="4621"/>
                </a:lnTo>
                <a:cubicBezTo>
                  <a:pt x="0" y="4614"/>
                  <a:pt x="6" y="4608"/>
                  <a:pt x="13" y="4608"/>
                </a:cubicBezTo>
                <a:cubicBezTo>
                  <a:pt x="20" y="4608"/>
                  <a:pt x="25" y="4614"/>
                  <a:pt x="25" y="4621"/>
                </a:cubicBezTo>
                <a:lnTo>
                  <a:pt x="25" y="4800"/>
                </a:lnTo>
                <a:cubicBezTo>
                  <a:pt x="25" y="4807"/>
                  <a:pt x="20" y="4813"/>
                  <a:pt x="13" y="4813"/>
                </a:cubicBezTo>
                <a:cubicBezTo>
                  <a:pt x="6" y="4813"/>
                  <a:pt x="0" y="4807"/>
                  <a:pt x="0" y="4800"/>
                </a:cubicBezTo>
                <a:close/>
                <a:moveTo>
                  <a:pt x="0" y="4493"/>
                </a:moveTo>
                <a:lnTo>
                  <a:pt x="0" y="4313"/>
                </a:lnTo>
                <a:cubicBezTo>
                  <a:pt x="0" y="4306"/>
                  <a:pt x="6" y="4301"/>
                  <a:pt x="13" y="4301"/>
                </a:cubicBezTo>
                <a:cubicBezTo>
                  <a:pt x="20" y="4301"/>
                  <a:pt x="25" y="4306"/>
                  <a:pt x="25" y="4313"/>
                </a:cubicBezTo>
                <a:lnTo>
                  <a:pt x="25" y="4493"/>
                </a:lnTo>
                <a:cubicBezTo>
                  <a:pt x="25" y="4500"/>
                  <a:pt x="20" y="4505"/>
                  <a:pt x="13" y="4505"/>
                </a:cubicBezTo>
                <a:cubicBezTo>
                  <a:pt x="6" y="4505"/>
                  <a:pt x="0" y="4500"/>
                  <a:pt x="0" y="4493"/>
                </a:cubicBezTo>
                <a:close/>
                <a:moveTo>
                  <a:pt x="0" y="4185"/>
                </a:moveTo>
                <a:lnTo>
                  <a:pt x="0" y="4006"/>
                </a:lnTo>
                <a:cubicBezTo>
                  <a:pt x="0" y="3999"/>
                  <a:pt x="6" y="3993"/>
                  <a:pt x="13" y="3993"/>
                </a:cubicBezTo>
                <a:cubicBezTo>
                  <a:pt x="20" y="3993"/>
                  <a:pt x="25" y="3999"/>
                  <a:pt x="25" y="4006"/>
                </a:cubicBezTo>
                <a:lnTo>
                  <a:pt x="25" y="4185"/>
                </a:lnTo>
                <a:cubicBezTo>
                  <a:pt x="25" y="4192"/>
                  <a:pt x="20" y="4198"/>
                  <a:pt x="13" y="4198"/>
                </a:cubicBezTo>
                <a:cubicBezTo>
                  <a:pt x="6" y="4198"/>
                  <a:pt x="0" y="4192"/>
                  <a:pt x="0" y="4185"/>
                </a:cubicBezTo>
                <a:close/>
                <a:moveTo>
                  <a:pt x="0" y="3878"/>
                </a:moveTo>
                <a:lnTo>
                  <a:pt x="0" y="3699"/>
                </a:lnTo>
                <a:cubicBezTo>
                  <a:pt x="0" y="3692"/>
                  <a:pt x="6" y="3686"/>
                  <a:pt x="13" y="3686"/>
                </a:cubicBezTo>
                <a:cubicBezTo>
                  <a:pt x="20" y="3686"/>
                  <a:pt x="25" y="3692"/>
                  <a:pt x="25" y="3699"/>
                </a:cubicBezTo>
                <a:lnTo>
                  <a:pt x="25" y="3878"/>
                </a:lnTo>
                <a:cubicBezTo>
                  <a:pt x="25" y="3885"/>
                  <a:pt x="20" y="3891"/>
                  <a:pt x="13" y="3891"/>
                </a:cubicBezTo>
                <a:cubicBezTo>
                  <a:pt x="6" y="3891"/>
                  <a:pt x="0" y="3885"/>
                  <a:pt x="0" y="3878"/>
                </a:cubicBezTo>
                <a:close/>
                <a:moveTo>
                  <a:pt x="0" y="3571"/>
                </a:moveTo>
                <a:lnTo>
                  <a:pt x="0" y="3392"/>
                </a:lnTo>
                <a:cubicBezTo>
                  <a:pt x="0" y="3385"/>
                  <a:pt x="6" y="3379"/>
                  <a:pt x="13" y="3379"/>
                </a:cubicBezTo>
                <a:cubicBezTo>
                  <a:pt x="20" y="3379"/>
                  <a:pt x="25" y="3385"/>
                  <a:pt x="25" y="3392"/>
                </a:cubicBezTo>
                <a:lnTo>
                  <a:pt x="25" y="3571"/>
                </a:lnTo>
                <a:cubicBezTo>
                  <a:pt x="25" y="3578"/>
                  <a:pt x="20" y="3584"/>
                  <a:pt x="13" y="3584"/>
                </a:cubicBezTo>
                <a:cubicBezTo>
                  <a:pt x="6" y="3584"/>
                  <a:pt x="0" y="3578"/>
                  <a:pt x="0" y="3571"/>
                </a:cubicBezTo>
                <a:close/>
                <a:moveTo>
                  <a:pt x="0" y="3264"/>
                </a:moveTo>
                <a:lnTo>
                  <a:pt x="0" y="3085"/>
                </a:lnTo>
                <a:cubicBezTo>
                  <a:pt x="0" y="3078"/>
                  <a:pt x="6" y="3072"/>
                  <a:pt x="13" y="3072"/>
                </a:cubicBezTo>
                <a:cubicBezTo>
                  <a:pt x="20" y="3072"/>
                  <a:pt x="25" y="3078"/>
                  <a:pt x="25" y="3085"/>
                </a:cubicBezTo>
                <a:lnTo>
                  <a:pt x="25" y="3264"/>
                </a:lnTo>
                <a:cubicBezTo>
                  <a:pt x="25" y="3271"/>
                  <a:pt x="20" y="3277"/>
                  <a:pt x="13" y="3277"/>
                </a:cubicBezTo>
                <a:cubicBezTo>
                  <a:pt x="6" y="3277"/>
                  <a:pt x="0" y="3271"/>
                  <a:pt x="0" y="3264"/>
                </a:cubicBezTo>
                <a:close/>
                <a:moveTo>
                  <a:pt x="0" y="2957"/>
                </a:moveTo>
                <a:lnTo>
                  <a:pt x="0" y="2777"/>
                </a:lnTo>
                <a:cubicBezTo>
                  <a:pt x="0" y="2770"/>
                  <a:pt x="6" y="2765"/>
                  <a:pt x="13" y="2765"/>
                </a:cubicBezTo>
                <a:cubicBezTo>
                  <a:pt x="20" y="2765"/>
                  <a:pt x="25" y="2770"/>
                  <a:pt x="25" y="2777"/>
                </a:cubicBezTo>
                <a:lnTo>
                  <a:pt x="25" y="2957"/>
                </a:lnTo>
                <a:cubicBezTo>
                  <a:pt x="25" y="2964"/>
                  <a:pt x="20" y="2969"/>
                  <a:pt x="13" y="2969"/>
                </a:cubicBezTo>
                <a:cubicBezTo>
                  <a:pt x="6" y="2969"/>
                  <a:pt x="0" y="2964"/>
                  <a:pt x="0" y="2957"/>
                </a:cubicBezTo>
                <a:close/>
                <a:moveTo>
                  <a:pt x="0" y="2649"/>
                </a:moveTo>
                <a:lnTo>
                  <a:pt x="0" y="2470"/>
                </a:lnTo>
                <a:cubicBezTo>
                  <a:pt x="0" y="2463"/>
                  <a:pt x="6" y="2457"/>
                  <a:pt x="13" y="2457"/>
                </a:cubicBezTo>
                <a:cubicBezTo>
                  <a:pt x="20" y="2457"/>
                  <a:pt x="25" y="2463"/>
                  <a:pt x="25" y="2470"/>
                </a:cubicBezTo>
                <a:lnTo>
                  <a:pt x="25" y="2649"/>
                </a:lnTo>
                <a:cubicBezTo>
                  <a:pt x="25" y="2656"/>
                  <a:pt x="20" y="2662"/>
                  <a:pt x="13" y="2662"/>
                </a:cubicBezTo>
                <a:cubicBezTo>
                  <a:pt x="6" y="2662"/>
                  <a:pt x="0" y="2656"/>
                  <a:pt x="0" y="2649"/>
                </a:cubicBezTo>
                <a:close/>
                <a:moveTo>
                  <a:pt x="0" y="2342"/>
                </a:moveTo>
                <a:lnTo>
                  <a:pt x="0" y="2163"/>
                </a:lnTo>
                <a:cubicBezTo>
                  <a:pt x="0" y="2156"/>
                  <a:pt x="6" y="2150"/>
                  <a:pt x="13" y="2150"/>
                </a:cubicBezTo>
                <a:cubicBezTo>
                  <a:pt x="20" y="2150"/>
                  <a:pt x="25" y="2156"/>
                  <a:pt x="25" y="2163"/>
                </a:cubicBezTo>
                <a:lnTo>
                  <a:pt x="25" y="2342"/>
                </a:lnTo>
                <a:cubicBezTo>
                  <a:pt x="25" y="2349"/>
                  <a:pt x="20" y="2355"/>
                  <a:pt x="13" y="2355"/>
                </a:cubicBezTo>
                <a:cubicBezTo>
                  <a:pt x="6" y="2355"/>
                  <a:pt x="0" y="2349"/>
                  <a:pt x="0" y="2342"/>
                </a:cubicBezTo>
                <a:close/>
                <a:moveTo>
                  <a:pt x="0" y="2035"/>
                </a:moveTo>
                <a:lnTo>
                  <a:pt x="0" y="1856"/>
                </a:lnTo>
                <a:cubicBezTo>
                  <a:pt x="0" y="1849"/>
                  <a:pt x="6" y="1843"/>
                  <a:pt x="13" y="1843"/>
                </a:cubicBezTo>
                <a:cubicBezTo>
                  <a:pt x="20" y="1843"/>
                  <a:pt x="25" y="1849"/>
                  <a:pt x="25" y="1856"/>
                </a:cubicBezTo>
                <a:lnTo>
                  <a:pt x="25" y="2035"/>
                </a:lnTo>
                <a:cubicBezTo>
                  <a:pt x="25" y="2042"/>
                  <a:pt x="20" y="2048"/>
                  <a:pt x="13" y="2048"/>
                </a:cubicBezTo>
                <a:cubicBezTo>
                  <a:pt x="6" y="2048"/>
                  <a:pt x="0" y="2042"/>
                  <a:pt x="0" y="2035"/>
                </a:cubicBezTo>
                <a:close/>
                <a:moveTo>
                  <a:pt x="0" y="1728"/>
                </a:moveTo>
                <a:lnTo>
                  <a:pt x="0" y="1549"/>
                </a:lnTo>
                <a:cubicBezTo>
                  <a:pt x="0" y="1542"/>
                  <a:pt x="6" y="1536"/>
                  <a:pt x="13" y="1536"/>
                </a:cubicBezTo>
                <a:cubicBezTo>
                  <a:pt x="20" y="1536"/>
                  <a:pt x="25" y="1542"/>
                  <a:pt x="25" y="1549"/>
                </a:cubicBezTo>
                <a:lnTo>
                  <a:pt x="25" y="1728"/>
                </a:lnTo>
                <a:cubicBezTo>
                  <a:pt x="25" y="1735"/>
                  <a:pt x="20" y="1741"/>
                  <a:pt x="13" y="1741"/>
                </a:cubicBezTo>
                <a:cubicBezTo>
                  <a:pt x="6" y="1741"/>
                  <a:pt x="0" y="1735"/>
                  <a:pt x="0" y="1728"/>
                </a:cubicBezTo>
                <a:close/>
                <a:moveTo>
                  <a:pt x="0" y="1421"/>
                </a:moveTo>
                <a:lnTo>
                  <a:pt x="0" y="1241"/>
                </a:lnTo>
                <a:cubicBezTo>
                  <a:pt x="0" y="1234"/>
                  <a:pt x="6" y="1229"/>
                  <a:pt x="13" y="1229"/>
                </a:cubicBezTo>
                <a:cubicBezTo>
                  <a:pt x="20" y="1229"/>
                  <a:pt x="25" y="1234"/>
                  <a:pt x="25" y="1241"/>
                </a:cubicBezTo>
                <a:lnTo>
                  <a:pt x="25" y="1421"/>
                </a:lnTo>
                <a:cubicBezTo>
                  <a:pt x="25" y="1428"/>
                  <a:pt x="20" y="1433"/>
                  <a:pt x="13" y="1433"/>
                </a:cubicBezTo>
                <a:cubicBezTo>
                  <a:pt x="6" y="1433"/>
                  <a:pt x="0" y="1428"/>
                  <a:pt x="0" y="1421"/>
                </a:cubicBezTo>
                <a:close/>
                <a:moveTo>
                  <a:pt x="0" y="1113"/>
                </a:moveTo>
                <a:lnTo>
                  <a:pt x="0" y="934"/>
                </a:lnTo>
                <a:cubicBezTo>
                  <a:pt x="0" y="927"/>
                  <a:pt x="6" y="921"/>
                  <a:pt x="13" y="921"/>
                </a:cubicBezTo>
                <a:cubicBezTo>
                  <a:pt x="20" y="921"/>
                  <a:pt x="25" y="927"/>
                  <a:pt x="25" y="934"/>
                </a:cubicBezTo>
                <a:lnTo>
                  <a:pt x="25" y="1113"/>
                </a:lnTo>
                <a:cubicBezTo>
                  <a:pt x="25" y="1120"/>
                  <a:pt x="20" y="1126"/>
                  <a:pt x="13" y="1126"/>
                </a:cubicBezTo>
                <a:cubicBezTo>
                  <a:pt x="6" y="1126"/>
                  <a:pt x="0" y="1120"/>
                  <a:pt x="0" y="1113"/>
                </a:cubicBezTo>
                <a:close/>
                <a:moveTo>
                  <a:pt x="0" y="806"/>
                </a:moveTo>
                <a:lnTo>
                  <a:pt x="0" y="627"/>
                </a:lnTo>
                <a:cubicBezTo>
                  <a:pt x="0" y="620"/>
                  <a:pt x="6" y="614"/>
                  <a:pt x="13" y="614"/>
                </a:cubicBezTo>
                <a:cubicBezTo>
                  <a:pt x="20" y="614"/>
                  <a:pt x="25" y="620"/>
                  <a:pt x="25" y="627"/>
                </a:cubicBezTo>
                <a:lnTo>
                  <a:pt x="25" y="806"/>
                </a:lnTo>
                <a:cubicBezTo>
                  <a:pt x="25" y="813"/>
                  <a:pt x="20" y="819"/>
                  <a:pt x="13" y="819"/>
                </a:cubicBezTo>
                <a:cubicBezTo>
                  <a:pt x="6" y="819"/>
                  <a:pt x="0" y="813"/>
                  <a:pt x="0" y="806"/>
                </a:cubicBezTo>
                <a:close/>
                <a:moveTo>
                  <a:pt x="0" y="499"/>
                </a:moveTo>
                <a:lnTo>
                  <a:pt x="0" y="320"/>
                </a:lnTo>
                <a:cubicBezTo>
                  <a:pt x="0" y="313"/>
                  <a:pt x="6" y="307"/>
                  <a:pt x="13" y="307"/>
                </a:cubicBezTo>
                <a:cubicBezTo>
                  <a:pt x="20" y="307"/>
                  <a:pt x="25" y="313"/>
                  <a:pt x="25" y="320"/>
                </a:cubicBezTo>
                <a:lnTo>
                  <a:pt x="25" y="499"/>
                </a:lnTo>
                <a:cubicBezTo>
                  <a:pt x="25" y="506"/>
                  <a:pt x="20" y="512"/>
                  <a:pt x="13" y="512"/>
                </a:cubicBezTo>
                <a:cubicBezTo>
                  <a:pt x="6" y="512"/>
                  <a:pt x="0" y="506"/>
                  <a:pt x="0" y="499"/>
                </a:cubicBezTo>
                <a:close/>
                <a:moveTo>
                  <a:pt x="0" y="192"/>
                </a:moveTo>
                <a:lnTo>
                  <a:pt x="0" y="13"/>
                </a:lnTo>
                <a:cubicBezTo>
                  <a:pt x="0" y="6"/>
                  <a:pt x="6" y="0"/>
                  <a:pt x="13" y="0"/>
                </a:cubicBezTo>
                <a:cubicBezTo>
                  <a:pt x="20" y="0"/>
                  <a:pt x="25" y="6"/>
                  <a:pt x="25" y="13"/>
                </a:cubicBezTo>
                <a:lnTo>
                  <a:pt x="25" y="192"/>
                </a:lnTo>
                <a:cubicBezTo>
                  <a:pt x="25" y="199"/>
                  <a:pt x="20" y="205"/>
                  <a:pt x="13" y="205"/>
                </a:cubicBezTo>
                <a:cubicBezTo>
                  <a:pt x="6" y="205"/>
                  <a:pt x="0" y="199"/>
                  <a:pt x="0" y="192"/>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r>
              <a:rPr lang="en-US" dirty="0" err="1" smtClean="0"/>
              <a:t>i</a:t>
            </a:r>
            <a:endParaRPr lang="en-US" dirty="0"/>
          </a:p>
        </p:txBody>
      </p:sp>
      <p:sp>
        <p:nvSpPr>
          <p:cNvPr id="32" name="Freeform 51"/>
          <p:cNvSpPr>
            <a:spLocks noEditPoints="1"/>
          </p:cNvSpPr>
          <p:nvPr/>
        </p:nvSpPr>
        <p:spPr bwMode="auto">
          <a:xfrm>
            <a:off x="7538314" y="2432304"/>
            <a:ext cx="17144" cy="4608576"/>
          </a:xfrm>
          <a:custGeom>
            <a:avLst/>
            <a:gdLst/>
            <a:ahLst/>
            <a:cxnLst>
              <a:cxn ang="0">
                <a:pos x="13" y="6758"/>
              </a:cxn>
              <a:cxn ang="0">
                <a:pos x="13" y="6963"/>
              </a:cxn>
              <a:cxn ang="0">
                <a:pos x="0" y="6464"/>
              </a:cxn>
              <a:cxn ang="0">
                <a:pos x="25" y="6643"/>
              </a:cxn>
              <a:cxn ang="0">
                <a:pos x="0" y="6336"/>
              </a:cxn>
              <a:cxn ang="0">
                <a:pos x="25" y="6157"/>
              </a:cxn>
              <a:cxn ang="0">
                <a:pos x="0" y="6336"/>
              </a:cxn>
              <a:cxn ang="0">
                <a:pos x="13" y="5837"/>
              </a:cxn>
              <a:cxn ang="0">
                <a:pos x="13" y="6041"/>
              </a:cxn>
              <a:cxn ang="0">
                <a:pos x="0" y="5542"/>
              </a:cxn>
              <a:cxn ang="0">
                <a:pos x="25" y="5721"/>
              </a:cxn>
              <a:cxn ang="0">
                <a:pos x="0" y="5414"/>
              </a:cxn>
              <a:cxn ang="0">
                <a:pos x="25" y="5235"/>
              </a:cxn>
              <a:cxn ang="0">
                <a:pos x="0" y="5414"/>
              </a:cxn>
              <a:cxn ang="0">
                <a:pos x="13" y="4915"/>
              </a:cxn>
              <a:cxn ang="0">
                <a:pos x="13" y="5120"/>
              </a:cxn>
              <a:cxn ang="0">
                <a:pos x="0" y="4621"/>
              </a:cxn>
              <a:cxn ang="0">
                <a:pos x="25" y="4800"/>
              </a:cxn>
              <a:cxn ang="0">
                <a:pos x="0" y="4493"/>
              </a:cxn>
              <a:cxn ang="0">
                <a:pos x="25" y="4313"/>
              </a:cxn>
              <a:cxn ang="0">
                <a:pos x="0" y="4493"/>
              </a:cxn>
              <a:cxn ang="0">
                <a:pos x="13" y="3993"/>
              </a:cxn>
              <a:cxn ang="0">
                <a:pos x="13" y="4198"/>
              </a:cxn>
              <a:cxn ang="0">
                <a:pos x="0" y="3699"/>
              </a:cxn>
              <a:cxn ang="0">
                <a:pos x="25" y="3878"/>
              </a:cxn>
              <a:cxn ang="0">
                <a:pos x="0" y="3571"/>
              </a:cxn>
              <a:cxn ang="0">
                <a:pos x="25" y="3392"/>
              </a:cxn>
              <a:cxn ang="0">
                <a:pos x="0" y="3571"/>
              </a:cxn>
              <a:cxn ang="0">
                <a:pos x="13" y="3072"/>
              </a:cxn>
              <a:cxn ang="0">
                <a:pos x="13" y="3277"/>
              </a:cxn>
              <a:cxn ang="0">
                <a:pos x="0" y="2777"/>
              </a:cxn>
              <a:cxn ang="0">
                <a:pos x="25" y="2957"/>
              </a:cxn>
              <a:cxn ang="0">
                <a:pos x="0" y="2649"/>
              </a:cxn>
              <a:cxn ang="0">
                <a:pos x="25" y="2470"/>
              </a:cxn>
              <a:cxn ang="0">
                <a:pos x="0" y="2649"/>
              </a:cxn>
              <a:cxn ang="0">
                <a:pos x="13" y="2150"/>
              </a:cxn>
              <a:cxn ang="0">
                <a:pos x="13" y="2355"/>
              </a:cxn>
              <a:cxn ang="0">
                <a:pos x="0" y="1856"/>
              </a:cxn>
              <a:cxn ang="0">
                <a:pos x="25" y="2035"/>
              </a:cxn>
              <a:cxn ang="0">
                <a:pos x="0" y="1728"/>
              </a:cxn>
              <a:cxn ang="0">
                <a:pos x="25" y="1549"/>
              </a:cxn>
              <a:cxn ang="0">
                <a:pos x="0" y="1728"/>
              </a:cxn>
              <a:cxn ang="0">
                <a:pos x="13" y="1229"/>
              </a:cxn>
              <a:cxn ang="0">
                <a:pos x="13" y="1433"/>
              </a:cxn>
              <a:cxn ang="0">
                <a:pos x="0" y="934"/>
              </a:cxn>
              <a:cxn ang="0">
                <a:pos x="25" y="1113"/>
              </a:cxn>
              <a:cxn ang="0">
                <a:pos x="0" y="806"/>
              </a:cxn>
              <a:cxn ang="0">
                <a:pos x="25" y="627"/>
              </a:cxn>
              <a:cxn ang="0">
                <a:pos x="0" y="806"/>
              </a:cxn>
              <a:cxn ang="0">
                <a:pos x="13" y="307"/>
              </a:cxn>
              <a:cxn ang="0">
                <a:pos x="13" y="512"/>
              </a:cxn>
              <a:cxn ang="0">
                <a:pos x="0" y="13"/>
              </a:cxn>
              <a:cxn ang="0">
                <a:pos x="25" y="192"/>
              </a:cxn>
            </a:cxnLst>
            <a:rect l="0" t="0" r="r" b="b"/>
            <a:pathLst>
              <a:path w="25" h="6963">
                <a:moveTo>
                  <a:pt x="0" y="6950"/>
                </a:moveTo>
                <a:lnTo>
                  <a:pt x="0" y="6771"/>
                </a:lnTo>
                <a:cubicBezTo>
                  <a:pt x="0" y="6764"/>
                  <a:pt x="6" y="6758"/>
                  <a:pt x="13" y="6758"/>
                </a:cubicBezTo>
                <a:cubicBezTo>
                  <a:pt x="20" y="6758"/>
                  <a:pt x="25" y="6764"/>
                  <a:pt x="25" y="6771"/>
                </a:cubicBezTo>
                <a:lnTo>
                  <a:pt x="25" y="6950"/>
                </a:lnTo>
                <a:cubicBezTo>
                  <a:pt x="25" y="6957"/>
                  <a:pt x="20" y="6963"/>
                  <a:pt x="13" y="6963"/>
                </a:cubicBezTo>
                <a:cubicBezTo>
                  <a:pt x="6" y="6963"/>
                  <a:pt x="0" y="6957"/>
                  <a:pt x="0" y="6950"/>
                </a:cubicBezTo>
                <a:close/>
                <a:moveTo>
                  <a:pt x="0" y="6643"/>
                </a:moveTo>
                <a:lnTo>
                  <a:pt x="0" y="6464"/>
                </a:lnTo>
                <a:cubicBezTo>
                  <a:pt x="0" y="6457"/>
                  <a:pt x="6" y="6451"/>
                  <a:pt x="13" y="6451"/>
                </a:cubicBezTo>
                <a:cubicBezTo>
                  <a:pt x="20" y="6451"/>
                  <a:pt x="25" y="6457"/>
                  <a:pt x="25" y="6464"/>
                </a:cubicBezTo>
                <a:lnTo>
                  <a:pt x="25" y="6643"/>
                </a:lnTo>
                <a:cubicBezTo>
                  <a:pt x="25" y="6650"/>
                  <a:pt x="20" y="6656"/>
                  <a:pt x="13" y="6656"/>
                </a:cubicBezTo>
                <a:cubicBezTo>
                  <a:pt x="6" y="6656"/>
                  <a:pt x="0" y="6650"/>
                  <a:pt x="0" y="6643"/>
                </a:cubicBezTo>
                <a:close/>
                <a:moveTo>
                  <a:pt x="0" y="6336"/>
                </a:moveTo>
                <a:lnTo>
                  <a:pt x="0" y="6157"/>
                </a:lnTo>
                <a:cubicBezTo>
                  <a:pt x="0" y="6150"/>
                  <a:pt x="6" y="6144"/>
                  <a:pt x="13" y="6144"/>
                </a:cubicBezTo>
                <a:cubicBezTo>
                  <a:pt x="20" y="6144"/>
                  <a:pt x="25" y="6150"/>
                  <a:pt x="25" y="6157"/>
                </a:cubicBezTo>
                <a:lnTo>
                  <a:pt x="25" y="6336"/>
                </a:lnTo>
                <a:cubicBezTo>
                  <a:pt x="25" y="6343"/>
                  <a:pt x="20" y="6349"/>
                  <a:pt x="13" y="6349"/>
                </a:cubicBezTo>
                <a:cubicBezTo>
                  <a:pt x="6" y="6349"/>
                  <a:pt x="0" y="6343"/>
                  <a:pt x="0" y="6336"/>
                </a:cubicBezTo>
                <a:close/>
                <a:moveTo>
                  <a:pt x="0" y="6029"/>
                </a:moveTo>
                <a:lnTo>
                  <a:pt x="0" y="5849"/>
                </a:lnTo>
                <a:cubicBezTo>
                  <a:pt x="0" y="5842"/>
                  <a:pt x="6" y="5837"/>
                  <a:pt x="13" y="5837"/>
                </a:cubicBezTo>
                <a:cubicBezTo>
                  <a:pt x="20" y="5837"/>
                  <a:pt x="25" y="5842"/>
                  <a:pt x="25" y="5849"/>
                </a:cubicBezTo>
                <a:lnTo>
                  <a:pt x="25" y="6029"/>
                </a:lnTo>
                <a:cubicBezTo>
                  <a:pt x="25" y="6036"/>
                  <a:pt x="20" y="6041"/>
                  <a:pt x="13" y="6041"/>
                </a:cubicBezTo>
                <a:cubicBezTo>
                  <a:pt x="6" y="6041"/>
                  <a:pt x="0" y="6036"/>
                  <a:pt x="0" y="6029"/>
                </a:cubicBezTo>
                <a:close/>
                <a:moveTo>
                  <a:pt x="0" y="5721"/>
                </a:moveTo>
                <a:lnTo>
                  <a:pt x="0" y="5542"/>
                </a:lnTo>
                <a:cubicBezTo>
                  <a:pt x="0" y="5535"/>
                  <a:pt x="6" y="5529"/>
                  <a:pt x="13" y="5529"/>
                </a:cubicBezTo>
                <a:cubicBezTo>
                  <a:pt x="20" y="5529"/>
                  <a:pt x="25" y="5535"/>
                  <a:pt x="25" y="5542"/>
                </a:cubicBezTo>
                <a:lnTo>
                  <a:pt x="25" y="5721"/>
                </a:lnTo>
                <a:cubicBezTo>
                  <a:pt x="25" y="5728"/>
                  <a:pt x="20" y="5734"/>
                  <a:pt x="13" y="5734"/>
                </a:cubicBezTo>
                <a:cubicBezTo>
                  <a:pt x="6" y="5734"/>
                  <a:pt x="0" y="5728"/>
                  <a:pt x="0" y="5721"/>
                </a:cubicBezTo>
                <a:close/>
                <a:moveTo>
                  <a:pt x="0" y="5414"/>
                </a:moveTo>
                <a:lnTo>
                  <a:pt x="0" y="5235"/>
                </a:lnTo>
                <a:cubicBezTo>
                  <a:pt x="0" y="5228"/>
                  <a:pt x="6" y="5222"/>
                  <a:pt x="13" y="5222"/>
                </a:cubicBezTo>
                <a:cubicBezTo>
                  <a:pt x="20" y="5222"/>
                  <a:pt x="25" y="5228"/>
                  <a:pt x="25" y="5235"/>
                </a:cubicBezTo>
                <a:lnTo>
                  <a:pt x="25" y="5414"/>
                </a:lnTo>
                <a:cubicBezTo>
                  <a:pt x="25" y="5421"/>
                  <a:pt x="20" y="5427"/>
                  <a:pt x="13" y="5427"/>
                </a:cubicBezTo>
                <a:cubicBezTo>
                  <a:pt x="6" y="5427"/>
                  <a:pt x="0" y="5421"/>
                  <a:pt x="0" y="5414"/>
                </a:cubicBezTo>
                <a:close/>
                <a:moveTo>
                  <a:pt x="0" y="5107"/>
                </a:moveTo>
                <a:lnTo>
                  <a:pt x="0" y="4928"/>
                </a:lnTo>
                <a:cubicBezTo>
                  <a:pt x="0" y="4921"/>
                  <a:pt x="6" y="4915"/>
                  <a:pt x="13" y="4915"/>
                </a:cubicBezTo>
                <a:cubicBezTo>
                  <a:pt x="20" y="4915"/>
                  <a:pt x="25" y="4921"/>
                  <a:pt x="25" y="4928"/>
                </a:cubicBezTo>
                <a:lnTo>
                  <a:pt x="25" y="5107"/>
                </a:lnTo>
                <a:cubicBezTo>
                  <a:pt x="25" y="5114"/>
                  <a:pt x="20" y="5120"/>
                  <a:pt x="13" y="5120"/>
                </a:cubicBezTo>
                <a:cubicBezTo>
                  <a:pt x="6" y="5120"/>
                  <a:pt x="0" y="5114"/>
                  <a:pt x="0" y="5107"/>
                </a:cubicBezTo>
                <a:close/>
                <a:moveTo>
                  <a:pt x="0" y="4800"/>
                </a:moveTo>
                <a:lnTo>
                  <a:pt x="0" y="4621"/>
                </a:lnTo>
                <a:cubicBezTo>
                  <a:pt x="0" y="4614"/>
                  <a:pt x="6" y="4608"/>
                  <a:pt x="13" y="4608"/>
                </a:cubicBezTo>
                <a:cubicBezTo>
                  <a:pt x="20" y="4608"/>
                  <a:pt x="25" y="4614"/>
                  <a:pt x="25" y="4621"/>
                </a:cubicBezTo>
                <a:lnTo>
                  <a:pt x="25" y="4800"/>
                </a:lnTo>
                <a:cubicBezTo>
                  <a:pt x="25" y="4807"/>
                  <a:pt x="20" y="4813"/>
                  <a:pt x="13" y="4813"/>
                </a:cubicBezTo>
                <a:cubicBezTo>
                  <a:pt x="6" y="4813"/>
                  <a:pt x="0" y="4807"/>
                  <a:pt x="0" y="4800"/>
                </a:cubicBezTo>
                <a:close/>
                <a:moveTo>
                  <a:pt x="0" y="4493"/>
                </a:moveTo>
                <a:lnTo>
                  <a:pt x="0" y="4313"/>
                </a:lnTo>
                <a:cubicBezTo>
                  <a:pt x="0" y="4306"/>
                  <a:pt x="6" y="4301"/>
                  <a:pt x="13" y="4301"/>
                </a:cubicBezTo>
                <a:cubicBezTo>
                  <a:pt x="20" y="4301"/>
                  <a:pt x="25" y="4306"/>
                  <a:pt x="25" y="4313"/>
                </a:cubicBezTo>
                <a:lnTo>
                  <a:pt x="25" y="4493"/>
                </a:lnTo>
                <a:cubicBezTo>
                  <a:pt x="25" y="4500"/>
                  <a:pt x="20" y="4505"/>
                  <a:pt x="13" y="4505"/>
                </a:cubicBezTo>
                <a:cubicBezTo>
                  <a:pt x="6" y="4505"/>
                  <a:pt x="0" y="4500"/>
                  <a:pt x="0" y="4493"/>
                </a:cubicBezTo>
                <a:close/>
                <a:moveTo>
                  <a:pt x="0" y="4185"/>
                </a:moveTo>
                <a:lnTo>
                  <a:pt x="0" y="4006"/>
                </a:lnTo>
                <a:cubicBezTo>
                  <a:pt x="0" y="3999"/>
                  <a:pt x="6" y="3993"/>
                  <a:pt x="13" y="3993"/>
                </a:cubicBezTo>
                <a:cubicBezTo>
                  <a:pt x="20" y="3993"/>
                  <a:pt x="25" y="3999"/>
                  <a:pt x="25" y="4006"/>
                </a:cubicBezTo>
                <a:lnTo>
                  <a:pt x="25" y="4185"/>
                </a:lnTo>
                <a:cubicBezTo>
                  <a:pt x="25" y="4192"/>
                  <a:pt x="20" y="4198"/>
                  <a:pt x="13" y="4198"/>
                </a:cubicBezTo>
                <a:cubicBezTo>
                  <a:pt x="6" y="4198"/>
                  <a:pt x="0" y="4192"/>
                  <a:pt x="0" y="4185"/>
                </a:cubicBezTo>
                <a:close/>
                <a:moveTo>
                  <a:pt x="0" y="3878"/>
                </a:moveTo>
                <a:lnTo>
                  <a:pt x="0" y="3699"/>
                </a:lnTo>
                <a:cubicBezTo>
                  <a:pt x="0" y="3692"/>
                  <a:pt x="6" y="3686"/>
                  <a:pt x="13" y="3686"/>
                </a:cubicBezTo>
                <a:cubicBezTo>
                  <a:pt x="20" y="3686"/>
                  <a:pt x="25" y="3692"/>
                  <a:pt x="25" y="3699"/>
                </a:cubicBezTo>
                <a:lnTo>
                  <a:pt x="25" y="3878"/>
                </a:lnTo>
                <a:cubicBezTo>
                  <a:pt x="25" y="3885"/>
                  <a:pt x="20" y="3891"/>
                  <a:pt x="13" y="3891"/>
                </a:cubicBezTo>
                <a:cubicBezTo>
                  <a:pt x="6" y="3891"/>
                  <a:pt x="0" y="3885"/>
                  <a:pt x="0" y="3878"/>
                </a:cubicBezTo>
                <a:close/>
                <a:moveTo>
                  <a:pt x="0" y="3571"/>
                </a:moveTo>
                <a:lnTo>
                  <a:pt x="0" y="3392"/>
                </a:lnTo>
                <a:cubicBezTo>
                  <a:pt x="0" y="3385"/>
                  <a:pt x="6" y="3379"/>
                  <a:pt x="13" y="3379"/>
                </a:cubicBezTo>
                <a:cubicBezTo>
                  <a:pt x="20" y="3379"/>
                  <a:pt x="25" y="3385"/>
                  <a:pt x="25" y="3392"/>
                </a:cubicBezTo>
                <a:lnTo>
                  <a:pt x="25" y="3571"/>
                </a:lnTo>
                <a:cubicBezTo>
                  <a:pt x="25" y="3578"/>
                  <a:pt x="20" y="3584"/>
                  <a:pt x="13" y="3584"/>
                </a:cubicBezTo>
                <a:cubicBezTo>
                  <a:pt x="6" y="3584"/>
                  <a:pt x="0" y="3578"/>
                  <a:pt x="0" y="3571"/>
                </a:cubicBezTo>
                <a:close/>
                <a:moveTo>
                  <a:pt x="0" y="3264"/>
                </a:moveTo>
                <a:lnTo>
                  <a:pt x="0" y="3085"/>
                </a:lnTo>
                <a:cubicBezTo>
                  <a:pt x="0" y="3078"/>
                  <a:pt x="6" y="3072"/>
                  <a:pt x="13" y="3072"/>
                </a:cubicBezTo>
                <a:cubicBezTo>
                  <a:pt x="20" y="3072"/>
                  <a:pt x="25" y="3078"/>
                  <a:pt x="25" y="3085"/>
                </a:cubicBezTo>
                <a:lnTo>
                  <a:pt x="25" y="3264"/>
                </a:lnTo>
                <a:cubicBezTo>
                  <a:pt x="25" y="3271"/>
                  <a:pt x="20" y="3277"/>
                  <a:pt x="13" y="3277"/>
                </a:cubicBezTo>
                <a:cubicBezTo>
                  <a:pt x="6" y="3277"/>
                  <a:pt x="0" y="3271"/>
                  <a:pt x="0" y="3264"/>
                </a:cubicBezTo>
                <a:close/>
                <a:moveTo>
                  <a:pt x="0" y="2957"/>
                </a:moveTo>
                <a:lnTo>
                  <a:pt x="0" y="2777"/>
                </a:lnTo>
                <a:cubicBezTo>
                  <a:pt x="0" y="2770"/>
                  <a:pt x="6" y="2765"/>
                  <a:pt x="13" y="2765"/>
                </a:cubicBezTo>
                <a:cubicBezTo>
                  <a:pt x="20" y="2765"/>
                  <a:pt x="25" y="2770"/>
                  <a:pt x="25" y="2777"/>
                </a:cubicBezTo>
                <a:lnTo>
                  <a:pt x="25" y="2957"/>
                </a:lnTo>
                <a:cubicBezTo>
                  <a:pt x="25" y="2964"/>
                  <a:pt x="20" y="2969"/>
                  <a:pt x="13" y="2969"/>
                </a:cubicBezTo>
                <a:cubicBezTo>
                  <a:pt x="6" y="2969"/>
                  <a:pt x="0" y="2964"/>
                  <a:pt x="0" y="2957"/>
                </a:cubicBezTo>
                <a:close/>
                <a:moveTo>
                  <a:pt x="0" y="2649"/>
                </a:moveTo>
                <a:lnTo>
                  <a:pt x="0" y="2470"/>
                </a:lnTo>
                <a:cubicBezTo>
                  <a:pt x="0" y="2463"/>
                  <a:pt x="6" y="2457"/>
                  <a:pt x="13" y="2457"/>
                </a:cubicBezTo>
                <a:cubicBezTo>
                  <a:pt x="20" y="2457"/>
                  <a:pt x="25" y="2463"/>
                  <a:pt x="25" y="2470"/>
                </a:cubicBezTo>
                <a:lnTo>
                  <a:pt x="25" y="2649"/>
                </a:lnTo>
                <a:cubicBezTo>
                  <a:pt x="25" y="2656"/>
                  <a:pt x="20" y="2662"/>
                  <a:pt x="13" y="2662"/>
                </a:cubicBezTo>
                <a:cubicBezTo>
                  <a:pt x="6" y="2662"/>
                  <a:pt x="0" y="2656"/>
                  <a:pt x="0" y="2649"/>
                </a:cubicBezTo>
                <a:close/>
                <a:moveTo>
                  <a:pt x="0" y="2342"/>
                </a:moveTo>
                <a:lnTo>
                  <a:pt x="0" y="2163"/>
                </a:lnTo>
                <a:cubicBezTo>
                  <a:pt x="0" y="2156"/>
                  <a:pt x="6" y="2150"/>
                  <a:pt x="13" y="2150"/>
                </a:cubicBezTo>
                <a:cubicBezTo>
                  <a:pt x="20" y="2150"/>
                  <a:pt x="25" y="2156"/>
                  <a:pt x="25" y="2163"/>
                </a:cubicBezTo>
                <a:lnTo>
                  <a:pt x="25" y="2342"/>
                </a:lnTo>
                <a:cubicBezTo>
                  <a:pt x="25" y="2349"/>
                  <a:pt x="20" y="2355"/>
                  <a:pt x="13" y="2355"/>
                </a:cubicBezTo>
                <a:cubicBezTo>
                  <a:pt x="6" y="2355"/>
                  <a:pt x="0" y="2349"/>
                  <a:pt x="0" y="2342"/>
                </a:cubicBezTo>
                <a:close/>
                <a:moveTo>
                  <a:pt x="0" y="2035"/>
                </a:moveTo>
                <a:lnTo>
                  <a:pt x="0" y="1856"/>
                </a:lnTo>
                <a:cubicBezTo>
                  <a:pt x="0" y="1849"/>
                  <a:pt x="6" y="1843"/>
                  <a:pt x="13" y="1843"/>
                </a:cubicBezTo>
                <a:cubicBezTo>
                  <a:pt x="20" y="1843"/>
                  <a:pt x="25" y="1849"/>
                  <a:pt x="25" y="1856"/>
                </a:cubicBezTo>
                <a:lnTo>
                  <a:pt x="25" y="2035"/>
                </a:lnTo>
                <a:cubicBezTo>
                  <a:pt x="25" y="2042"/>
                  <a:pt x="20" y="2048"/>
                  <a:pt x="13" y="2048"/>
                </a:cubicBezTo>
                <a:cubicBezTo>
                  <a:pt x="6" y="2048"/>
                  <a:pt x="0" y="2042"/>
                  <a:pt x="0" y="2035"/>
                </a:cubicBezTo>
                <a:close/>
                <a:moveTo>
                  <a:pt x="0" y="1728"/>
                </a:moveTo>
                <a:lnTo>
                  <a:pt x="0" y="1549"/>
                </a:lnTo>
                <a:cubicBezTo>
                  <a:pt x="0" y="1542"/>
                  <a:pt x="6" y="1536"/>
                  <a:pt x="13" y="1536"/>
                </a:cubicBezTo>
                <a:cubicBezTo>
                  <a:pt x="20" y="1536"/>
                  <a:pt x="25" y="1542"/>
                  <a:pt x="25" y="1549"/>
                </a:cubicBezTo>
                <a:lnTo>
                  <a:pt x="25" y="1728"/>
                </a:lnTo>
                <a:cubicBezTo>
                  <a:pt x="25" y="1735"/>
                  <a:pt x="20" y="1741"/>
                  <a:pt x="13" y="1741"/>
                </a:cubicBezTo>
                <a:cubicBezTo>
                  <a:pt x="6" y="1741"/>
                  <a:pt x="0" y="1735"/>
                  <a:pt x="0" y="1728"/>
                </a:cubicBezTo>
                <a:close/>
                <a:moveTo>
                  <a:pt x="0" y="1421"/>
                </a:moveTo>
                <a:lnTo>
                  <a:pt x="0" y="1241"/>
                </a:lnTo>
                <a:cubicBezTo>
                  <a:pt x="0" y="1234"/>
                  <a:pt x="6" y="1229"/>
                  <a:pt x="13" y="1229"/>
                </a:cubicBezTo>
                <a:cubicBezTo>
                  <a:pt x="20" y="1229"/>
                  <a:pt x="25" y="1234"/>
                  <a:pt x="25" y="1241"/>
                </a:cubicBezTo>
                <a:lnTo>
                  <a:pt x="25" y="1421"/>
                </a:lnTo>
                <a:cubicBezTo>
                  <a:pt x="25" y="1428"/>
                  <a:pt x="20" y="1433"/>
                  <a:pt x="13" y="1433"/>
                </a:cubicBezTo>
                <a:cubicBezTo>
                  <a:pt x="6" y="1433"/>
                  <a:pt x="0" y="1428"/>
                  <a:pt x="0" y="1421"/>
                </a:cubicBezTo>
                <a:close/>
                <a:moveTo>
                  <a:pt x="0" y="1113"/>
                </a:moveTo>
                <a:lnTo>
                  <a:pt x="0" y="934"/>
                </a:lnTo>
                <a:cubicBezTo>
                  <a:pt x="0" y="927"/>
                  <a:pt x="6" y="921"/>
                  <a:pt x="13" y="921"/>
                </a:cubicBezTo>
                <a:cubicBezTo>
                  <a:pt x="20" y="921"/>
                  <a:pt x="25" y="927"/>
                  <a:pt x="25" y="934"/>
                </a:cubicBezTo>
                <a:lnTo>
                  <a:pt x="25" y="1113"/>
                </a:lnTo>
                <a:cubicBezTo>
                  <a:pt x="25" y="1120"/>
                  <a:pt x="20" y="1126"/>
                  <a:pt x="13" y="1126"/>
                </a:cubicBezTo>
                <a:cubicBezTo>
                  <a:pt x="6" y="1126"/>
                  <a:pt x="0" y="1120"/>
                  <a:pt x="0" y="1113"/>
                </a:cubicBezTo>
                <a:close/>
                <a:moveTo>
                  <a:pt x="0" y="806"/>
                </a:moveTo>
                <a:lnTo>
                  <a:pt x="0" y="627"/>
                </a:lnTo>
                <a:cubicBezTo>
                  <a:pt x="0" y="620"/>
                  <a:pt x="6" y="614"/>
                  <a:pt x="13" y="614"/>
                </a:cubicBezTo>
                <a:cubicBezTo>
                  <a:pt x="20" y="614"/>
                  <a:pt x="25" y="620"/>
                  <a:pt x="25" y="627"/>
                </a:cubicBezTo>
                <a:lnTo>
                  <a:pt x="25" y="806"/>
                </a:lnTo>
                <a:cubicBezTo>
                  <a:pt x="25" y="813"/>
                  <a:pt x="20" y="819"/>
                  <a:pt x="13" y="819"/>
                </a:cubicBezTo>
                <a:cubicBezTo>
                  <a:pt x="6" y="819"/>
                  <a:pt x="0" y="813"/>
                  <a:pt x="0" y="806"/>
                </a:cubicBezTo>
                <a:close/>
                <a:moveTo>
                  <a:pt x="0" y="499"/>
                </a:moveTo>
                <a:lnTo>
                  <a:pt x="0" y="320"/>
                </a:lnTo>
                <a:cubicBezTo>
                  <a:pt x="0" y="313"/>
                  <a:pt x="6" y="307"/>
                  <a:pt x="13" y="307"/>
                </a:cubicBezTo>
                <a:cubicBezTo>
                  <a:pt x="20" y="307"/>
                  <a:pt x="25" y="313"/>
                  <a:pt x="25" y="320"/>
                </a:cubicBezTo>
                <a:lnTo>
                  <a:pt x="25" y="499"/>
                </a:lnTo>
                <a:cubicBezTo>
                  <a:pt x="25" y="506"/>
                  <a:pt x="20" y="512"/>
                  <a:pt x="13" y="512"/>
                </a:cubicBezTo>
                <a:cubicBezTo>
                  <a:pt x="6" y="512"/>
                  <a:pt x="0" y="506"/>
                  <a:pt x="0" y="499"/>
                </a:cubicBezTo>
                <a:close/>
                <a:moveTo>
                  <a:pt x="0" y="192"/>
                </a:moveTo>
                <a:lnTo>
                  <a:pt x="0" y="13"/>
                </a:lnTo>
                <a:cubicBezTo>
                  <a:pt x="0" y="6"/>
                  <a:pt x="6" y="0"/>
                  <a:pt x="13" y="0"/>
                </a:cubicBezTo>
                <a:cubicBezTo>
                  <a:pt x="20" y="0"/>
                  <a:pt x="25" y="6"/>
                  <a:pt x="25" y="13"/>
                </a:cubicBezTo>
                <a:lnTo>
                  <a:pt x="25" y="192"/>
                </a:lnTo>
                <a:cubicBezTo>
                  <a:pt x="25" y="199"/>
                  <a:pt x="20" y="205"/>
                  <a:pt x="13" y="205"/>
                </a:cubicBezTo>
                <a:cubicBezTo>
                  <a:pt x="6" y="205"/>
                  <a:pt x="0" y="199"/>
                  <a:pt x="0" y="192"/>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p>
        </p:txBody>
      </p:sp>
      <p:sp>
        <p:nvSpPr>
          <p:cNvPr id="31" name="Freeform 51"/>
          <p:cNvSpPr>
            <a:spLocks noEditPoints="1"/>
          </p:cNvSpPr>
          <p:nvPr/>
        </p:nvSpPr>
        <p:spPr bwMode="auto">
          <a:xfrm>
            <a:off x="5804612" y="2417674"/>
            <a:ext cx="17144" cy="4608576"/>
          </a:xfrm>
          <a:custGeom>
            <a:avLst/>
            <a:gdLst/>
            <a:ahLst/>
            <a:cxnLst>
              <a:cxn ang="0">
                <a:pos x="13" y="6758"/>
              </a:cxn>
              <a:cxn ang="0">
                <a:pos x="13" y="6963"/>
              </a:cxn>
              <a:cxn ang="0">
                <a:pos x="0" y="6464"/>
              </a:cxn>
              <a:cxn ang="0">
                <a:pos x="25" y="6643"/>
              </a:cxn>
              <a:cxn ang="0">
                <a:pos x="0" y="6336"/>
              </a:cxn>
              <a:cxn ang="0">
                <a:pos x="25" y="6157"/>
              </a:cxn>
              <a:cxn ang="0">
                <a:pos x="0" y="6336"/>
              </a:cxn>
              <a:cxn ang="0">
                <a:pos x="13" y="5837"/>
              </a:cxn>
              <a:cxn ang="0">
                <a:pos x="13" y="6041"/>
              </a:cxn>
              <a:cxn ang="0">
                <a:pos x="0" y="5542"/>
              </a:cxn>
              <a:cxn ang="0">
                <a:pos x="25" y="5721"/>
              </a:cxn>
              <a:cxn ang="0">
                <a:pos x="0" y="5414"/>
              </a:cxn>
              <a:cxn ang="0">
                <a:pos x="25" y="5235"/>
              </a:cxn>
              <a:cxn ang="0">
                <a:pos x="0" y="5414"/>
              </a:cxn>
              <a:cxn ang="0">
                <a:pos x="13" y="4915"/>
              </a:cxn>
              <a:cxn ang="0">
                <a:pos x="13" y="5120"/>
              </a:cxn>
              <a:cxn ang="0">
                <a:pos x="0" y="4621"/>
              </a:cxn>
              <a:cxn ang="0">
                <a:pos x="25" y="4800"/>
              </a:cxn>
              <a:cxn ang="0">
                <a:pos x="0" y="4493"/>
              </a:cxn>
              <a:cxn ang="0">
                <a:pos x="25" y="4313"/>
              </a:cxn>
              <a:cxn ang="0">
                <a:pos x="0" y="4493"/>
              </a:cxn>
              <a:cxn ang="0">
                <a:pos x="13" y="3993"/>
              </a:cxn>
              <a:cxn ang="0">
                <a:pos x="13" y="4198"/>
              </a:cxn>
              <a:cxn ang="0">
                <a:pos x="0" y="3699"/>
              </a:cxn>
              <a:cxn ang="0">
                <a:pos x="25" y="3878"/>
              </a:cxn>
              <a:cxn ang="0">
                <a:pos x="0" y="3571"/>
              </a:cxn>
              <a:cxn ang="0">
                <a:pos x="25" y="3392"/>
              </a:cxn>
              <a:cxn ang="0">
                <a:pos x="0" y="3571"/>
              </a:cxn>
              <a:cxn ang="0">
                <a:pos x="13" y="3072"/>
              </a:cxn>
              <a:cxn ang="0">
                <a:pos x="13" y="3277"/>
              </a:cxn>
              <a:cxn ang="0">
                <a:pos x="0" y="2777"/>
              </a:cxn>
              <a:cxn ang="0">
                <a:pos x="25" y="2957"/>
              </a:cxn>
              <a:cxn ang="0">
                <a:pos x="0" y="2649"/>
              </a:cxn>
              <a:cxn ang="0">
                <a:pos x="25" y="2470"/>
              </a:cxn>
              <a:cxn ang="0">
                <a:pos x="0" y="2649"/>
              </a:cxn>
              <a:cxn ang="0">
                <a:pos x="13" y="2150"/>
              </a:cxn>
              <a:cxn ang="0">
                <a:pos x="13" y="2355"/>
              </a:cxn>
              <a:cxn ang="0">
                <a:pos x="0" y="1856"/>
              </a:cxn>
              <a:cxn ang="0">
                <a:pos x="25" y="2035"/>
              </a:cxn>
              <a:cxn ang="0">
                <a:pos x="0" y="1728"/>
              </a:cxn>
              <a:cxn ang="0">
                <a:pos x="25" y="1549"/>
              </a:cxn>
              <a:cxn ang="0">
                <a:pos x="0" y="1728"/>
              </a:cxn>
              <a:cxn ang="0">
                <a:pos x="13" y="1229"/>
              </a:cxn>
              <a:cxn ang="0">
                <a:pos x="13" y="1433"/>
              </a:cxn>
              <a:cxn ang="0">
                <a:pos x="0" y="934"/>
              </a:cxn>
              <a:cxn ang="0">
                <a:pos x="25" y="1113"/>
              </a:cxn>
              <a:cxn ang="0">
                <a:pos x="0" y="806"/>
              </a:cxn>
              <a:cxn ang="0">
                <a:pos x="25" y="627"/>
              </a:cxn>
              <a:cxn ang="0">
                <a:pos x="0" y="806"/>
              </a:cxn>
              <a:cxn ang="0">
                <a:pos x="13" y="307"/>
              </a:cxn>
              <a:cxn ang="0">
                <a:pos x="13" y="512"/>
              </a:cxn>
              <a:cxn ang="0">
                <a:pos x="0" y="13"/>
              </a:cxn>
              <a:cxn ang="0">
                <a:pos x="25" y="192"/>
              </a:cxn>
            </a:cxnLst>
            <a:rect l="0" t="0" r="r" b="b"/>
            <a:pathLst>
              <a:path w="25" h="6963">
                <a:moveTo>
                  <a:pt x="0" y="6950"/>
                </a:moveTo>
                <a:lnTo>
                  <a:pt x="0" y="6771"/>
                </a:lnTo>
                <a:cubicBezTo>
                  <a:pt x="0" y="6764"/>
                  <a:pt x="6" y="6758"/>
                  <a:pt x="13" y="6758"/>
                </a:cubicBezTo>
                <a:cubicBezTo>
                  <a:pt x="20" y="6758"/>
                  <a:pt x="25" y="6764"/>
                  <a:pt x="25" y="6771"/>
                </a:cubicBezTo>
                <a:lnTo>
                  <a:pt x="25" y="6950"/>
                </a:lnTo>
                <a:cubicBezTo>
                  <a:pt x="25" y="6957"/>
                  <a:pt x="20" y="6963"/>
                  <a:pt x="13" y="6963"/>
                </a:cubicBezTo>
                <a:cubicBezTo>
                  <a:pt x="6" y="6963"/>
                  <a:pt x="0" y="6957"/>
                  <a:pt x="0" y="6950"/>
                </a:cubicBezTo>
                <a:close/>
                <a:moveTo>
                  <a:pt x="0" y="6643"/>
                </a:moveTo>
                <a:lnTo>
                  <a:pt x="0" y="6464"/>
                </a:lnTo>
                <a:cubicBezTo>
                  <a:pt x="0" y="6457"/>
                  <a:pt x="6" y="6451"/>
                  <a:pt x="13" y="6451"/>
                </a:cubicBezTo>
                <a:cubicBezTo>
                  <a:pt x="20" y="6451"/>
                  <a:pt x="25" y="6457"/>
                  <a:pt x="25" y="6464"/>
                </a:cubicBezTo>
                <a:lnTo>
                  <a:pt x="25" y="6643"/>
                </a:lnTo>
                <a:cubicBezTo>
                  <a:pt x="25" y="6650"/>
                  <a:pt x="20" y="6656"/>
                  <a:pt x="13" y="6656"/>
                </a:cubicBezTo>
                <a:cubicBezTo>
                  <a:pt x="6" y="6656"/>
                  <a:pt x="0" y="6650"/>
                  <a:pt x="0" y="6643"/>
                </a:cubicBezTo>
                <a:close/>
                <a:moveTo>
                  <a:pt x="0" y="6336"/>
                </a:moveTo>
                <a:lnTo>
                  <a:pt x="0" y="6157"/>
                </a:lnTo>
                <a:cubicBezTo>
                  <a:pt x="0" y="6150"/>
                  <a:pt x="6" y="6144"/>
                  <a:pt x="13" y="6144"/>
                </a:cubicBezTo>
                <a:cubicBezTo>
                  <a:pt x="20" y="6144"/>
                  <a:pt x="25" y="6150"/>
                  <a:pt x="25" y="6157"/>
                </a:cubicBezTo>
                <a:lnTo>
                  <a:pt x="25" y="6336"/>
                </a:lnTo>
                <a:cubicBezTo>
                  <a:pt x="25" y="6343"/>
                  <a:pt x="20" y="6349"/>
                  <a:pt x="13" y="6349"/>
                </a:cubicBezTo>
                <a:cubicBezTo>
                  <a:pt x="6" y="6349"/>
                  <a:pt x="0" y="6343"/>
                  <a:pt x="0" y="6336"/>
                </a:cubicBezTo>
                <a:close/>
                <a:moveTo>
                  <a:pt x="0" y="6029"/>
                </a:moveTo>
                <a:lnTo>
                  <a:pt x="0" y="5849"/>
                </a:lnTo>
                <a:cubicBezTo>
                  <a:pt x="0" y="5842"/>
                  <a:pt x="6" y="5837"/>
                  <a:pt x="13" y="5837"/>
                </a:cubicBezTo>
                <a:cubicBezTo>
                  <a:pt x="20" y="5837"/>
                  <a:pt x="25" y="5842"/>
                  <a:pt x="25" y="5849"/>
                </a:cubicBezTo>
                <a:lnTo>
                  <a:pt x="25" y="6029"/>
                </a:lnTo>
                <a:cubicBezTo>
                  <a:pt x="25" y="6036"/>
                  <a:pt x="20" y="6041"/>
                  <a:pt x="13" y="6041"/>
                </a:cubicBezTo>
                <a:cubicBezTo>
                  <a:pt x="6" y="6041"/>
                  <a:pt x="0" y="6036"/>
                  <a:pt x="0" y="6029"/>
                </a:cubicBezTo>
                <a:close/>
                <a:moveTo>
                  <a:pt x="0" y="5721"/>
                </a:moveTo>
                <a:lnTo>
                  <a:pt x="0" y="5542"/>
                </a:lnTo>
                <a:cubicBezTo>
                  <a:pt x="0" y="5535"/>
                  <a:pt x="6" y="5529"/>
                  <a:pt x="13" y="5529"/>
                </a:cubicBezTo>
                <a:cubicBezTo>
                  <a:pt x="20" y="5529"/>
                  <a:pt x="25" y="5535"/>
                  <a:pt x="25" y="5542"/>
                </a:cubicBezTo>
                <a:lnTo>
                  <a:pt x="25" y="5721"/>
                </a:lnTo>
                <a:cubicBezTo>
                  <a:pt x="25" y="5728"/>
                  <a:pt x="20" y="5734"/>
                  <a:pt x="13" y="5734"/>
                </a:cubicBezTo>
                <a:cubicBezTo>
                  <a:pt x="6" y="5734"/>
                  <a:pt x="0" y="5728"/>
                  <a:pt x="0" y="5721"/>
                </a:cubicBezTo>
                <a:close/>
                <a:moveTo>
                  <a:pt x="0" y="5414"/>
                </a:moveTo>
                <a:lnTo>
                  <a:pt x="0" y="5235"/>
                </a:lnTo>
                <a:cubicBezTo>
                  <a:pt x="0" y="5228"/>
                  <a:pt x="6" y="5222"/>
                  <a:pt x="13" y="5222"/>
                </a:cubicBezTo>
                <a:cubicBezTo>
                  <a:pt x="20" y="5222"/>
                  <a:pt x="25" y="5228"/>
                  <a:pt x="25" y="5235"/>
                </a:cubicBezTo>
                <a:lnTo>
                  <a:pt x="25" y="5414"/>
                </a:lnTo>
                <a:cubicBezTo>
                  <a:pt x="25" y="5421"/>
                  <a:pt x="20" y="5427"/>
                  <a:pt x="13" y="5427"/>
                </a:cubicBezTo>
                <a:cubicBezTo>
                  <a:pt x="6" y="5427"/>
                  <a:pt x="0" y="5421"/>
                  <a:pt x="0" y="5414"/>
                </a:cubicBezTo>
                <a:close/>
                <a:moveTo>
                  <a:pt x="0" y="5107"/>
                </a:moveTo>
                <a:lnTo>
                  <a:pt x="0" y="4928"/>
                </a:lnTo>
                <a:cubicBezTo>
                  <a:pt x="0" y="4921"/>
                  <a:pt x="6" y="4915"/>
                  <a:pt x="13" y="4915"/>
                </a:cubicBezTo>
                <a:cubicBezTo>
                  <a:pt x="20" y="4915"/>
                  <a:pt x="25" y="4921"/>
                  <a:pt x="25" y="4928"/>
                </a:cubicBezTo>
                <a:lnTo>
                  <a:pt x="25" y="5107"/>
                </a:lnTo>
                <a:cubicBezTo>
                  <a:pt x="25" y="5114"/>
                  <a:pt x="20" y="5120"/>
                  <a:pt x="13" y="5120"/>
                </a:cubicBezTo>
                <a:cubicBezTo>
                  <a:pt x="6" y="5120"/>
                  <a:pt x="0" y="5114"/>
                  <a:pt x="0" y="5107"/>
                </a:cubicBezTo>
                <a:close/>
                <a:moveTo>
                  <a:pt x="0" y="4800"/>
                </a:moveTo>
                <a:lnTo>
                  <a:pt x="0" y="4621"/>
                </a:lnTo>
                <a:cubicBezTo>
                  <a:pt x="0" y="4614"/>
                  <a:pt x="6" y="4608"/>
                  <a:pt x="13" y="4608"/>
                </a:cubicBezTo>
                <a:cubicBezTo>
                  <a:pt x="20" y="4608"/>
                  <a:pt x="25" y="4614"/>
                  <a:pt x="25" y="4621"/>
                </a:cubicBezTo>
                <a:lnTo>
                  <a:pt x="25" y="4800"/>
                </a:lnTo>
                <a:cubicBezTo>
                  <a:pt x="25" y="4807"/>
                  <a:pt x="20" y="4813"/>
                  <a:pt x="13" y="4813"/>
                </a:cubicBezTo>
                <a:cubicBezTo>
                  <a:pt x="6" y="4813"/>
                  <a:pt x="0" y="4807"/>
                  <a:pt x="0" y="4800"/>
                </a:cubicBezTo>
                <a:close/>
                <a:moveTo>
                  <a:pt x="0" y="4493"/>
                </a:moveTo>
                <a:lnTo>
                  <a:pt x="0" y="4313"/>
                </a:lnTo>
                <a:cubicBezTo>
                  <a:pt x="0" y="4306"/>
                  <a:pt x="6" y="4301"/>
                  <a:pt x="13" y="4301"/>
                </a:cubicBezTo>
                <a:cubicBezTo>
                  <a:pt x="20" y="4301"/>
                  <a:pt x="25" y="4306"/>
                  <a:pt x="25" y="4313"/>
                </a:cubicBezTo>
                <a:lnTo>
                  <a:pt x="25" y="4493"/>
                </a:lnTo>
                <a:cubicBezTo>
                  <a:pt x="25" y="4500"/>
                  <a:pt x="20" y="4505"/>
                  <a:pt x="13" y="4505"/>
                </a:cubicBezTo>
                <a:cubicBezTo>
                  <a:pt x="6" y="4505"/>
                  <a:pt x="0" y="4500"/>
                  <a:pt x="0" y="4493"/>
                </a:cubicBezTo>
                <a:close/>
                <a:moveTo>
                  <a:pt x="0" y="4185"/>
                </a:moveTo>
                <a:lnTo>
                  <a:pt x="0" y="4006"/>
                </a:lnTo>
                <a:cubicBezTo>
                  <a:pt x="0" y="3999"/>
                  <a:pt x="6" y="3993"/>
                  <a:pt x="13" y="3993"/>
                </a:cubicBezTo>
                <a:cubicBezTo>
                  <a:pt x="20" y="3993"/>
                  <a:pt x="25" y="3999"/>
                  <a:pt x="25" y="4006"/>
                </a:cubicBezTo>
                <a:lnTo>
                  <a:pt x="25" y="4185"/>
                </a:lnTo>
                <a:cubicBezTo>
                  <a:pt x="25" y="4192"/>
                  <a:pt x="20" y="4198"/>
                  <a:pt x="13" y="4198"/>
                </a:cubicBezTo>
                <a:cubicBezTo>
                  <a:pt x="6" y="4198"/>
                  <a:pt x="0" y="4192"/>
                  <a:pt x="0" y="4185"/>
                </a:cubicBezTo>
                <a:close/>
                <a:moveTo>
                  <a:pt x="0" y="3878"/>
                </a:moveTo>
                <a:lnTo>
                  <a:pt x="0" y="3699"/>
                </a:lnTo>
                <a:cubicBezTo>
                  <a:pt x="0" y="3692"/>
                  <a:pt x="6" y="3686"/>
                  <a:pt x="13" y="3686"/>
                </a:cubicBezTo>
                <a:cubicBezTo>
                  <a:pt x="20" y="3686"/>
                  <a:pt x="25" y="3692"/>
                  <a:pt x="25" y="3699"/>
                </a:cubicBezTo>
                <a:lnTo>
                  <a:pt x="25" y="3878"/>
                </a:lnTo>
                <a:cubicBezTo>
                  <a:pt x="25" y="3885"/>
                  <a:pt x="20" y="3891"/>
                  <a:pt x="13" y="3891"/>
                </a:cubicBezTo>
                <a:cubicBezTo>
                  <a:pt x="6" y="3891"/>
                  <a:pt x="0" y="3885"/>
                  <a:pt x="0" y="3878"/>
                </a:cubicBezTo>
                <a:close/>
                <a:moveTo>
                  <a:pt x="0" y="3571"/>
                </a:moveTo>
                <a:lnTo>
                  <a:pt x="0" y="3392"/>
                </a:lnTo>
                <a:cubicBezTo>
                  <a:pt x="0" y="3385"/>
                  <a:pt x="6" y="3379"/>
                  <a:pt x="13" y="3379"/>
                </a:cubicBezTo>
                <a:cubicBezTo>
                  <a:pt x="20" y="3379"/>
                  <a:pt x="25" y="3385"/>
                  <a:pt x="25" y="3392"/>
                </a:cubicBezTo>
                <a:lnTo>
                  <a:pt x="25" y="3571"/>
                </a:lnTo>
                <a:cubicBezTo>
                  <a:pt x="25" y="3578"/>
                  <a:pt x="20" y="3584"/>
                  <a:pt x="13" y="3584"/>
                </a:cubicBezTo>
                <a:cubicBezTo>
                  <a:pt x="6" y="3584"/>
                  <a:pt x="0" y="3578"/>
                  <a:pt x="0" y="3571"/>
                </a:cubicBezTo>
                <a:close/>
                <a:moveTo>
                  <a:pt x="0" y="3264"/>
                </a:moveTo>
                <a:lnTo>
                  <a:pt x="0" y="3085"/>
                </a:lnTo>
                <a:cubicBezTo>
                  <a:pt x="0" y="3078"/>
                  <a:pt x="6" y="3072"/>
                  <a:pt x="13" y="3072"/>
                </a:cubicBezTo>
                <a:cubicBezTo>
                  <a:pt x="20" y="3072"/>
                  <a:pt x="25" y="3078"/>
                  <a:pt x="25" y="3085"/>
                </a:cubicBezTo>
                <a:lnTo>
                  <a:pt x="25" y="3264"/>
                </a:lnTo>
                <a:cubicBezTo>
                  <a:pt x="25" y="3271"/>
                  <a:pt x="20" y="3277"/>
                  <a:pt x="13" y="3277"/>
                </a:cubicBezTo>
                <a:cubicBezTo>
                  <a:pt x="6" y="3277"/>
                  <a:pt x="0" y="3271"/>
                  <a:pt x="0" y="3264"/>
                </a:cubicBezTo>
                <a:close/>
                <a:moveTo>
                  <a:pt x="0" y="2957"/>
                </a:moveTo>
                <a:lnTo>
                  <a:pt x="0" y="2777"/>
                </a:lnTo>
                <a:cubicBezTo>
                  <a:pt x="0" y="2770"/>
                  <a:pt x="6" y="2765"/>
                  <a:pt x="13" y="2765"/>
                </a:cubicBezTo>
                <a:cubicBezTo>
                  <a:pt x="20" y="2765"/>
                  <a:pt x="25" y="2770"/>
                  <a:pt x="25" y="2777"/>
                </a:cubicBezTo>
                <a:lnTo>
                  <a:pt x="25" y="2957"/>
                </a:lnTo>
                <a:cubicBezTo>
                  <a:pt x="25" y="2964"/>
                  <a:pt x="20" y="2969"/>
                  <a:pt x="13" y="2969"/>
                </a:cubicBezTo>
                <a:cubicBezTo>
                  <a:pt x="6" y="2969"/>
                  <a:pt x="0" y="2964"/>
                  <a:pt x="0" y="2957"/>
                </a:cubicBezTo>
                <a:close/>
                <a:moveTo>
                  <a:pt x="0" y="2649"/>
                </a:moveTo>
                <a:lnTo>
                  <a:pt x="0" y="2470"/>
                </a:lnTo>
                <a:cubicBezTo>
                  <a:pt x="0" y="2463"/>
                  <a:pt x="6" y="2457"/>
                  <a:pt x="13" y="2457"/>
                </a:cubicBezTo>
                <a:cubicBezTo>
                  <a:pt x="20" y="2457"/>
                  <a:pt x="25" y="2463"/>
                  <a:pt x="25" y="2470"/>
                </a:cubicBezTo>
                <a:lnTo>
                  <a:pt x="25" y="2649"/>
                </a:lnTo>
                <a:cubicBezTo>
                  <a:pt x="25" y="2656"/>
                  <a:pt x="20" y="2662"/>
                  <a:pt x="13" y="2662"/>
                </a:cubicBezTo>
                <a:cubicBezTo>
                  <a:pt x="6" y="2662"/>
                  <a:pt x="0" y="2656"/>
                  <a:pt x="0" y="2649"/>
                </a:cubicBezTo>
                <a:close/>
                <a:moveTo>
                  <a:pt x="0" y="2342"/>
                </a:moveTo>
                <a:lnTo>
                  <a:pt x="0" y="2163"/>
                </a:lnTo>
                <a:cubicBezTo>
                  <a:pt x="0" y="2156"/>
                  <a:pt x="6" y="2150"/>
                  <a:pt x="13" y="2150"/>
                </a:cubicBezTo>
                <a:cubicBezTo>
                  <a:pt x="20" y="2150"/>
                  <a:pt x="25" y="2156"/>
                  <a:pt x="25" y="2163"/>
                </a:cubicBezTo>
                <a:lnTo>
                  <a:pt x="25" y="2342"/>
                </a:lnTo>
                <a:cubicBezTo>
                  <a:pt x="25" y="2349"/>
                  <a:pt x="20" y="2355"/>
                  <a:pt x="13" y="2355"/>
                </a:cubicBezTo>
                <a:cubicBezTo>
                  <a:pt x="6" y="2355"/>
                  <a:pt x="0" y="2349"/>
                  <a:pt x="0" y="2342"/>
                </a:cubicBezTo>
                <a:close/>
                <a:moveTo>
                  <a:pt x="0" y="2035"/>
                </a:moveTo>
                <a:lnTo>
                  <a:pt x="0" y="1856"/>
                </a:lnTo>
                <a:cubicBezTo>
                  <a:pt x="0" y="1849"/>
                  <a:pt x="6" y="1843"/>
                  <a:pt x="13" y="1843"/>
                </a:cubicBezTo>
                <a:cubicBezTo>
                  <a:pt x="20" y="1843"/>
                  <a:pt x="25" y="1849"/>
                  <a:pt x="25" y="1856"/>
                </a:cubicBezTo>
                <a:lnTo>
                  <a:pt x="25" y="2035"/>
                </a:lnTo>
                <a:cubicBezTo>
                  <a:pt x="25" y="2042"/>
                  <a:pt x="20" y="2048"/>
                  <a:pt x="13" y="2048"/>
                </a:cubicBezTo>
                <a:cubicBezTo>
                  <a:pt x="6" y="2048"/>
                  <a:pt x="0" y="2042"/>
                  <a:pt x="0" y="2035"/>
                </a:cubicBezTo>
                <a:close/>
                <a:moveTo>
                  <a:pt x="0" y="1728"/>
                </a:moveTo>
                <a:lnTo>
                  <a:pt x="0" y="1549"/>
                </a:lnTo>
                <a:cubicBezTo>
                  <a:pt x="0" y="1542"/>
                  <a:pt x="6" y="1536"/>
                  <a:pt x="13" y="1536"/>
                </a:cubicBezTo>
                <a:cubicBezTo>
                  <a:pt x="20" y="1536"/>
                  <a:pt x="25" y="1542"/>
                  <a:pt x="25" y="1549"/>
                </a:cubicBezTo>
                <a:lnTo>
                  <a:pt x="25" y="1728"/>
                </a:lnTo>
                <a:cubicBezTo>
                  <a:pt x="25" y="1735"/>
                  <a:pt x="20" y="1741"/>
                  <a:pt x="13" y="1741"/>
                </a:cubicBezTo>
                <a:cubicBezTo>
                  <a:pt x="6" y="1741"/>
                  <a:pt x="0" y="1735"/>
                  <a:pt x="0" y="1728"/>
                </a:cubicBezTo>
                <a:close/>
                <a:moveTo>
                  <a:pt x="0" y="1421"/>
                </a:moveTo>
                <a:lnTo>
                  <a:pt x="0" y="1241"/>
                </a:lnTo>
                <a:cubicBezTo>
                  <a:pt x="0" y="1234"/>
                  <a:pt x="6" y="1229"/>
                  <a:pt x="13" y="1229"/>
                </a:cubicBezTo>
                <a:cubicBezTo>
                  <a:pt x="20" y="1229"/>
                  <a:pt x="25" y="1234"/>
                  <a:pt x="25" y="1241"/>
                </a:cubicBezTo>
                <a:lnTo>
                  <a:pt x="25" y="1421"/>
                </a:lnTo>
                <a:cubicBezTo>
                  <a:pt x="25" y="1428"/>
                  <a:pt x="20" y="1433"/>
                  <a:pt x="13" y="1433"/>
                </a:cubicBezTo>
                <a:cubicBezTo>
                  <a:pt x="6" y="1433"/>
                  <a:pt x="0" y="1428"/>
                  <a:pt x="0" y="1421"/>
                </a:cubicBezTo>
                <a:close/>
                <a:moveTo>
                  <a:pt x="0" y="1113"/>
                </a:moveTo>
                <a:lnTo>
                  <a:pt x="0" y="934"/>
                </a:lnTo>
                <a:cubicBezTo>
                  <a:pt x="0" y="927"/>
                  <a:pt x="6" y="921"/>
                  <a:pt x="13" y="921"/>
                </a:cubicBezTo>
                <a:cubicBezTo>
                  <a:pt x="20" y="921"/>
                  <a:pt x="25" y="927"/>
                  <a:pt x="25" y="934"/>
                </a:cubicBezTo>
                <a:lnTo>
                  <a:pt x="25" y="1113"/>
                </a:lnTo>
                <a:cubicBezTo>
                  <a:pt x="25" y="1120"/>
                  <a:pt x="20" y="1126"/>
                  <a:pt x="13" y="1126"/>
                </a:cubicBezTo>
                <a:cubicBezTo>
                  <a:pt x="6" y="1126"/>
                  <a:pt x="0" y="1120"/>
                  <a:pt x="0" y="1113"/>
                </a:cubicBezTo>
                <a:close/>
                <a:moveTo>
                  <a:pt x="0" y="806"/>
                </a:moveTo>
                <a:lnTo>
                  <a:pt x="0" y="627"/>
                </a:lnTo>
                <a:cubicBezTo>
                  <a:pt x="0" y="620"/>
                  <a:pt x="6" y="614"/>
                  <a:pt x="13" y="614"/>
                </a:cubicBezTo>
                <a:cubicBezTo>
                  <a:pt x="20" y="614"/>
                  <a:pt x="25" y="620"/>
                  <a:pt x="25" y="627"/>
                </a:cubicBezTo>
                <a:lnTo>
                  <a:pt x="25" y="806"/>
                </a:lnTo>
                <a:cubicBezTo>
                  <a:pt x="25" y="813"/>
                  <a:pt x="20" y="819"/>
                  <a:pt x="13" y="819"/>
                </a:cubicBezTo>
                <a:cubicBezTo>
                  <a:pt x="6" y="819"/>
                  <a:pt x="0" y="813"/>
                  <a:pt x="0" y="806"/>
                </a:cubicBezTo>
                <a:close/>
                <a:moveTo>
                  <a:pt x="0" y="499"/>
                </a:moveTo>
                <a:lnTo>
                  <a:pt x="0" y="320"/>
                </a:lnTo>
                <a:cubicBezTo>
                  <a:pt x="0" y="313"/>
                  <a:pt x="6" y="307"/>
                  <a:pt x="13" y="307"/>
                </a:cubicBezTo>
                <a:cubicBezTo>
                  <a:pt x="20" y="307"/>
                  <a:pt x="25" y="313"/>
                  <a:pt x="25" y="320"/>
                </a:cubicBezTo>
                <a:lnTo>
                  <a:pt x="25" y="499"/>
                </a:lnTo>
                <a:cubicBezTo>
                  <a:pt x="25" y="506"/>
                  <a:pt x="20" y="512"/>
                  <a:pt x="13" y="512"/>
                </a:cubicBezTo>
                <a:cubicBezTo>
                  <a:pt x="6" y="512"/>
                  <a:pt x="0" y="506"/>
                  <a:pt x="0" y="499"/>
                </a:cubicBezTo>
                <a:close/>
                <a:moveTo>
                  <a:pt x="0" y="192"/>
                </a:moveTo>
                <a:lnTo>
                  <a:pt x="0" y="13"/>
                </a:lnTo>
                <a:cubicBezTo>
                  <a:pt x="0" y="6"/>
                  <a:pt x="6" y="0"/>
                  <a:pt x="13" y="0"/>
                </a:cubicBezTo>
                <a:cubicBezTo>
                  <a:pt x="20" y="0"/>
                  <a:pt x="25" y="6"/>
                  <a:pt x="25" y="13"/>
                </a:cubicBezTo>
                <a:lnTo>
                  <a:pt x="25" y="192"/>
                </a:lnTo>
                <a:cubicBezTo>
                  <a:pt x="25" y="199"/>
                  <a:pt x="20" y="205"/>
                  <a:pt x="13" y="205"/>
                </a:cubicBezTo>
                <a:cubicBezTo>
                  <a:pt x="6" y="205"/>
                  <a:pt x="0" y="199"/>
                  <a:pt x="0" y="192"/>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p>
        </p:txBody>
      </p:sp>
      <p:sp>
        <p:nvSpPr>
          <p:cNvPr id="19" name="Line 62"/>
          <p:cNvSpPr>
            <a:spLocks noChangeShapeType="1"/>
          </p:cNvSpPr>
          <p:nvPr/>
        </p:nvSpPr>
        <p:spPr bwMode="auto">
          <a:xfrm>
            <a:off x="1554481" y="2908935"/>
            <a:ext cx="423291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2" name="Title 1"/>
          <p:cNvSpPr>
            <a:spLocks noGrp="1"/>
          </p:cNvSpPr>
          <p:nvPr>
            <p:ph type="title"/>
          </p:nvPr>
        </p:nvSpPr>
        <p:spPr>
          <a:xfrm>
            <a:off x="459106" y="274321"/>
            <a:ext cx="10056494" cy="1429314"/>
          </a:xfrm>
        </p:spPr>
        <p:txBody>
          <a:bodyPr/>
          <a:lstStyle/>
          <a:p>
            <a:r>
              <a:rPr smtClean="0"/>
              <a:t>Using DPWS</a:t>
            </a:r>
            <a:br>
              <a:rPr smtClean="0"/>
            </a:br>
            <a:endParaRPr sz="4300"/>
          </a:p>
        </p:txBody>
      </p:sp>
      <p:sp>
        <p:nvSpPr>
          <p:cNvPr id="10" name="Rounded Rectangle 9"/>
          <p:cNvSpPr/>
          <p:nvPr/>
        </p:nvSpPr>
        <p:spPr bwMode="auto">
          <a:xfrm>
            <a:off x="1371600" y="2377440"/>
            <a:ext cx="91440" cy="4663440"/>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endParaRPr lang="en-US" dirty="0" smtClean="0">
              <a:solidFill>
                <a:srgbClr val="FFFFFF"/>
              </a:solidFill>
              <a:effectLst>
                <a:outerShdw blurRad="38100" dist="38100" dir="2700000" algn="tl">
                  <a:srgbClr val="000000">
                    <a:alpha val="43137"/>
                  </a:srgbClr>
                </a:outerShdw>
              </a:effectLst>
            </a:endParaRPr>
          </a:p>
        </p:txBody>
      </p:sp>
      <p:sp>
        <p:nvSpPr>
          <p:cNvPr id="11" name="Rounded Rectangle 10"/>
          <p:cNvSpPr/>
          <p:nvPr/>
        </p:nvSpPr>
        <p:spPr bwMode="auto">
          <a:xfrm>
            <a:off x="5760720" y="2377440"/>
            <a:ext cx="91440" cy="1371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endParaRPr lang="en-US" dirty="0" smtClean="0">
              <a:solidFill>
                <a:schemeClr val="tx1"/>
              </a:solidFill>
              <a:effectLst>
                <a:outerShdw blurRad="38100" dist="38100" dir="2700000" algn="tl">
                  <a:srgbClr val="000000">
                    <a:alpha val="43137"/>
                  </a:srgbClr>
                </a:outerShdw>
              </a:effectLst>
            </a:endParaRPr>
          </a:p>
        </p:txBody>
      </p:sp>
      <p:sp>
        <p:nvSpPr>
          <p:cNvPr id="8" name="Rounded Rectangle 7"/>
          <p:cNvSpPr/>
          <p:nvPr/>
        </p:nvSpPr>
        <p:spPr bwMode="auto">
          <a:xfrm>
            <a:off x="640080" y="1645920"/>
            <a:ext cx="1645920" cy="735178"/>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r>
              <a:rPr lang="en-US" dirty="0" smtClean="0">
                <a:solidFill>
                  <a:srgbClr val="FFFFFF"/>
                </a:solidFill>
                <a:effectLst>
                  <a:outerShdw blurRad="38100" dist="38100" dir="2700000" algn="tl">
                    <a:srgbClr val="000000">
                      <a:alpha val="43137"/>
                    </a:srgbClr>
                  </a:outerShdw>
                </a:effectLst>
              </a:rPr>
              <a:t>PC</a:t>
            </a:r>
          </a:p>
        </p:txBody>
      </p:sp>
      <p:sp>
        <p:nvSpPr>
          <p:cNvPr id="12" name="Rounded Rectangle 11"/>
          <p:cNvSpPr/>
          <p:nvPr/>
        </p:nvSpPr>
        <p:spPr bwMode="auto">
          <a:xfrm>
            <a:off x="7498080" y="2377440"/>
            <a:ext cx="91440" cy="2743200"/>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endParaRPr lang="en-US" dirty="0" smtClean="0">
              <a:solidFill>
                <a:schemeClr val="tx1"/>
              </a:solidFill>
              <a:effectLst>
                <a:outerShdw blurRad="38100" dist="38100" dir="2700000" algn="tl">
                  <a:srgbClr val="000000">
                    <a:alpha val="43137"/>
                  </a:srgbClr>
                </a:outerShdw>
              </a:effectLst>
            </a:endParaRPr>
          </a:p>
        </p:txBody>
      </p:sp>
      <p:sp>
        <p:nvSpPr>
          <p:cNvPr id="7" name="Rounded Rectangle 6"/>
          <p:cNvSpPr/>
          <p:nvPr/>
        </p:nvSpPr>
        <p:spPr bwMode="auto">
          <a:xfrm>
            <a:off x="6766560" y="1645920"/>
            <a:ext cx="1645920" cy="735178"/>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r>
              <a:rPr lang="en-US" dirty="0" smtClean="0">
                <a:solidFill>
                  <a:schemeClr val="tx1"/>
                </a:solidFill>
                <a:effectLst>
                  <a:outerShdw blurRad="38100" dist="38100" dir="2700000" algn="tl">
                    <a:srgbClr val="000000">
                      <a:alpha val="43137"/>
                    </a:srgbClr>
                  </a:outerShdw>
                </a:effectLst>
              </a:rPr>
              <a:t>Camera Service</a:t>
            </a:r>
          </a:p>
        </p:txBody>
      </p:sp>
      <p:sp>
        <p:nvSpPr>
          <p:cNvPr id="13" name="Rounded Rectangle 12"/>
          <p:cNvSpPr/>
          <p:nvPr/>
        </p:nvSpPr>
        <p:spPr bwMode="auto">
          <a:xfrm>
            <a:off x="9235440" y="2377440"/>
            <a:ext cx="91440" cy="4663440"/>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endParaRPr lang="en-US" dirty="0" smtClean="0">
              <a:solidFill>
                <a:schemeClr val="tx1"/>
              </a:solidFill>
              <a:effectLst>
                <a:outerShdw blurRad="38100" dist="38100" dir="2700000" algn="tl">
                  <a:srgbClr val="000000">
                    <a:alpha val="43137"/>
                  </a:srgbClr>
                </a:outerShdw>
              </a:effectLst>
            </a:endParaRPr>
          </a:p>
        </p:txBody>
      </p:sp>
      <p:sp>
        <p:nvSpPr>
          <p:cNvPr id="9" name="Rounded Rectangle 8"/>
          <p:cNvSpPr/>
          <p:nvPr/>
        </p:nvSpPr>
        <p:spPr bwMode="auto">
          <a:xfrm>
            <a:off x="8503920" y="1645920"/>
            <a:ext cx="1645920" cy="735178"/>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r>
              <a:rPr lang="en-US" dirty="0" smtClean="0">
                <a:solidFill>
                  <a:schemeClr val="tx1"/>
                </a:solidFill>
                <a:effectLst>
                  <a:outerShdw blurRad="38100" dist="38100" dir="2700000" algn="tl">
                    <a:srgbClr val="000000">
                      <a:alpha val="43137"/>
                    </a:srgbClr>
                  </a:outerShdw>
                </a:effectLst>
              </a:rPr>
              <a:t>Audio Service</a:t>
            </a:r>
          </a:p>
        </p:txBody>
      </p:sp>
      <p:sp>
        <p:nvSpPr>
          <p:cNvPr id="20" name="Freeform 63"/>
          <p:cNvSpPr>
            <a:spLocks/>
          </p:cNvSpPr>
          <p:nvPr/>
        </p:nvSpPr>
        <p:spPr bwMode="auto">
          <a:xfrm>
            <a:off x="1463040" y="2844165"/>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21" name="Rectangle 65"/>
          <p:cNvSpPr>
            <a:spLocks noChangeArrowheads="1"/>
          </p:cNvSpPr>
          <p:nvPr/>
        </p:nvSpPr>
        <p:spPr bwMode="auto">
          <a:xfrm>
            <a:off x="3108960" y="2783205"/>
            <a:ext cx="933397"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Probe Match</a:t>
            </a:r>
            <a:endParaRPr lang="en-US" sz="1900" dirty="0">
              <a:effectLst>
                <a:outerShdw blurRad="38100" dist="38100" dir="2700000" algn="tl">
                  <a:srgbClr val="000000"/>
                </a:outerShdw>
              </a:effectLst>
            </a:endParaRPr>
          </a:p>
        </p:txBody>
      </p:sp>
      <p:sp>
        <p:nvSpPr>
          <p:cNvPr id="22" name="Freeform 66"/>
          <p:cNvSpPr>
            <a:spLocks noEditPoints="1"/>
          </p:cNvSpPr>
          <p:nvPr/>
        </p:nvSpPr>
        <p:spPr bwMode="auto">
          <a:xfrm>
            <a:off x="1510666" y="3415665"/>
            <a:ext cx="4250054" cy="17144"/>
          </a:xfrm>
          <a:custGeom>
            <a:avLst/>
            <a:gdLst/>
            <a:ahLst/>
            <a:cxnLst>
              <a:cxn ang="0">
                <a:pos x="396" y="0"/>
              </a:cxn>
              <a:cxn ang="0">
                <a:pos x="396" y="25"/>
              </a:cxn>
              <a:cxn ang="0">
                <a:pos x="0" y="13"/>
              </a:cxn>
              <a:cxn ang="0">
                <a:pos x="627" y="0"/>
              </a:cxn>
              <a:cxn ang="0">
                <a:pos x="1024" y="13"/>
              </a:cxn>
              <a:cxn ang="0">
                <a:pos x="627" y="25"/>
              </a:cxn>
              <a:cxn ang="0">
                <a:pos x="627" y="0"/>
              </a:cxn>
              <a:cxn ang="0">
                <a:pos x="1625" y="0"/>
              </a:cxn>
              <a:cxn ang="0">
                <a:pos x="1625" y="25"/>
              </a:cxn>
              <a:cxn ang="0">
                <a:pos x="1228" y="13"/>
              </a:cxn>
              <a:cxn ang="0">
                <a:pos x="1856" y="0"/>
              </a:cxn>
              <a:cxn ang="0">
                <a:pos x="2252" y="13"/>
              </a:cxn>
              <a:cxn ang="0">
                <a:pos x="1856" y="25"/>
              </a:cxn>
              <a:cxn ang="0">
                <a:pos x="1856" y="0"/>
              </a:cxn>
              <a:cxn ang="0">
                <a:pos x="2854" y="0"/>
              </a:cxn>
              <a:cxn ang="0">
                <a:pos x="2854" y="25"/>
              </a:cxn>
              <a:cxn ang="0">
                <a:pos x="2457" y="13"/>
              </a:cxn>
              <a:cxn ang="0">
                <a:pos x="3084" y="0"/>
              </a:cxn>
              <a:cxn ang="0">
                <a:pos x="3481" y="13"/>
              </a:cxn>
              <a:cxn ang="0">
                <a:pos x="3084" y="25"/>
              </a:cxn>
              <a:cxn ang="0">
                <a:pos x="3084" y="0"/>
              </a:cxn>
              <a:cxn ang="0">
                <a:pos x="4083" y="0"/>
              </a:cxn>
              <a:cxn ang="0">
                <a:pos x="4083" y="25"/>
              </a:cxn>
              <a:cxn ang="0">
                <a:pos x="3686" y="13"/>
              </a:cxn>
              <a:cxn ang="0">
                <a:pos x="4313" y="0"/>
              </a:cxn>
              <a:cxn ang="0">
                <a:pos x="4710" y="13"/>
              </a:cxn>
              <a:cxn ang="0">
                <a:pos x="4313" y="25"/>
              </a:cxn>
              <a:cxn ang="0">
                <a:pos x="4313" y="0"/>
              </a:cxn>
              <a:cxn ang="0">
                <a:pos x="5312" y="0"/>
              </a:cxn>
              <a:cxn ang="0">
                <a:pos x="5312" y="25"/>
              </a:cxn>
              <a:cxn ang="0">
                <a:pos x="4915" y="13"/>
              </a:cxn>
              <a:cxn ang="0">
                <a:pos x="5542" y="0"/>
              </a:cxn>
              <a:cxn ang="0">
                <a:pos x="5939" y="13"/>
              </a:cxn>
              <a:cxn ang="0">
                <a:pos x="5542" y="25"/>
              </a:cxn>
              <a:cxn ang="0">
                <a:pos x="5542" y="0"/>
              </a:cxn>
              <a:cxn ang="0">
                <a:pos x="6318" y="0"/>
              </a:cxn>
              <a:cxn ang="0">
                <a:pos x="6318" y="25"/>
              </a:cxn>
              <a:cxn ang="0">
                <a:pos x="6144" y="13"/>
              </a:cxn>
            </a:cxnLst>
            <a:rect l="0" t="0" r="r" b="b"/>
            <a:pathLst>
              <a:path w="6331" h="25">
                <a:moveTo>
                  <a:pt x="12" y="0"/>
                </a:moveTo>
                <a:lnTo>
                  <a:pt x="396" y="0"/>
                </a:lnTo>
                <a:cubicBezTo>
                  <a:pt x="403" y="0"/>
                  <a:pt x="409" y="6"/>
                  <a:pt x="409" y="13"/>
                </a:cubicBezTo>
                <a:cubicBezTo>
                  <a:pt x="409" y="20"/>
                  <a:pt x="403" y="25"/>
                  <a:pt x="396" y="25"/>
                </a:cubicBezTo>
                <a:lnTo>
                  <a:pt x="12" y="25"/>
                </a:lnTo>
                <a:cubicBezTo>
                  <a:pt x="5" y="25"/>
                  <a:pt x="0" y="20"/>
                  <a:pt x="0" y="13"/>
                </a:cubicBezTo>
                <a:cubicBezTo>
                  <a:pt x="0" y="6"/>
                  <a:pt x="5" y="0"/>
                  <a:pt x="12" y="0"/>
                </a:cubicBezTo>
                <a:close/>
                <a:moveTo>
                  <a:pt x="627" y="0"/>
                </a:moveTo>
                <a:lnTo>
                  <a:pt x="1011" y="0"/>
                </a:lnTo>
                <a:cubicBezTo>
                  <a:pt x="1018" y="0"/>
                  <a:pt x="1024" y="6"/>
                  <a:pt x="1024" y="13"/>
                </a:cubicBezTo>
                <a:cubicBezTo>
                  <a:pt x="1024" y="20"/>
                  <a:pt x="1018" y="25"/>
                  <a:pt x="1011" y="25"/>
                </a:cubicBezTo>
                <a:lnTo>
                  <a:pt x="627" y="25"/>
                </a:lnTo>
                <a:cubicBezTo>
                  <a:pt x="620" y="25"/>
                  <a:pt x="614" y="20"/>
                  <a:pt x="614" y="13"/>
                </a:cubicBezTo>
                <a:cubicBezTo>
                  <a:pt x="614" y="6"/>
                  <a:pt x="620" y="0"/>
                  <a:pt x="627" y="0"/>
                </a:cubicBezTo>
                <a:close/>
                <a:moveTo>
                  <a:pt x="1241" y="0"/>
                </a:moveTo>
                <a:lnTo>
                  <a:pt x="1625" y="0"/>
                </a:lnTo>
                <a:cubicBezTo>
                  <a:pt x="1632" y="0"/>
                  <a:pt x="1638" y="6"/>
                  <a:pt x="1638" y="13"/>
                </a:cubicBezTo>
                <a:cubicBezTo>
                  <a:pt x="1638" y="20"/>
                  <a:pt x="1632" y="25"/>
                  <a:pt x="1625" y="25"/>
                </a:cubicBezTo>
                <a:lnTo>
                  <a:pt x="1241" y="25"/>
                </a:lnTo>
                <a:cubicBezTo>
                  <a:pt x="1234" y="25"/>
                  <a:pt x="1228" y="20"/>
                  <a:pt x="1228" y="13"/>
                </a:cubicBezTo>
                <a:cubicBezTo>
                  <a:pt x="1228" y="6"/>
                  <a:pt x="1234" y="0"/>
                  <a:pt x="1241" y="0"/>
                </a:cubicBezTo>
                <a:close/>
                <a:moveTo>
                  <a:pt x="1856" y="0"/>
                </a:moveTo>
                <a:lnTo>
                  <a:pt x="2240" y="0"/>
                </a:lnTo>
                <a:cubicBezTo>
                  <a:pt x="2247" y="0"/>
                  <a:pt x="2252" y="6"/>
                  <a:pt x="2252" y="13"/>
                </a:cubicBezTo>
                <a:cubicBezTo>
                  <a:pt x="2252" y="20"/>
                  <a:pt x="2247" y="25"/>
                  <a:pt x="2240" y="25"/>
                </a:cubicBezTo>
                <a:lnTo>
                  <a:pt x="1856" y="25"/>
                </a:lnTo>
                <a:cubicBezTo>
                  <a:pt x="1848" y="25"/>
                  <a:pt x="1843" y="20"/>
                  <a:pt x="1843" y="13"/>
                </a:cubicBezTo>
                <a:cubicBezTo>
                  <a:pt x="1843" y="6"/>
                  <a:pt x="1848" y="0"/>
                  <a:pt x="1856" y="0"/>
                </a:cubicBezTo>
                <a:close/>
                <a:moveTo>
                  <a:pt x="2470" y="0"/>
                </a:moveTo>
                <a:lnTo>
                  <a:pt x="2854" y="0"/>
                </a:lnTo>
                <a:cubicBezTo>
                  <a:pt x="2861" y="0"/>
                  <a:pt x="2867" y="6"/>
                  <a:pt x="2867" y="13"/>
                </a:cubicBezTo>
                <a:cubicBezTo>
                  <a:pt x="2867" y="20"/>
                  <a:pt x="2861" y="25"/>
                  <a:pt x="2854" y="25"/>
                </a:cubicBezTo>
                <a:lnTo>
                  <a:pt x="2470" y="25"/>
                </a:lnTo>
                <a:cubicBezTo>
                  <a:pt x="2463" y="25"/>
                  <a:pt x="2457" y="20"/>
                  <a:pt x="2457" y="13"/>
                </a:cubicBezTo>
                <a:cubicBezTo>
                  <a:pt x="2457" y="6"/>
                  <a:pt x="2463" y="0"/>
                  <a:pt x="2470" y="0"/>
                </a:cubicBezTo>
                <a:close/>
                <a:moveTo>
                  <a:pt x="3084" y="0"/>
                </a:moveTo>
                <a:lnTo>
                  <a:pt x="3468" y="0"/>
                </a:lnTo>
                <a:cubicBezTo>
                  <a:pt x="3475" y="0"/>
                  <a:pt x="3481" y="6"/>
                  <a:pt x="3481" y="13"/>
                </a:cubicBezTo>
                <a:cubicBezTo>
                  <a:pt x="3481" y="20"/>
                  <a:pt x="3475" y="25"/>
                  <a:pt x="3468" y="25"/>
                </a:cubicBezTo>
                <a:lnTo>
                  <a:pt x="3084" y="25"/>
                </a:lnTo>
                <a:cubicBezTo>
                  <a:pt x="3077" y="25"/>
                  <a:pt x="3072" y="20"/>
                  <a:pt x="3072" y="13"/>
                </a:cubicBezTo>
                <a:cubicBezTo>
                  <a:pt x="3072" y="6"/>
                  <a:pt x="3077" y="0"/>
                  <a:pt x="3084" y="0"/>
                </a:cubicBezTo>
                <a:close/>
                <a:moveTo>
                  <a:pt x="3699" y="0"/>
                </a:moveTo>
                <a:lnTo>
                  <a:pt x="4083" y="0"/>
                </a:lnTo>
                <a:cubicBezTo>
                  <a:pt x="4090" y="0"/>
                  <a:pt x="4096" y="6"/>
                  <a:pt x="4096" y="13"/>
                </a:cubicBezTo>
                <a:cubicBezTo>
                  <a:pt x="4096" y="20"/>
                  <a:pt x="4090" y="25"/>
                  <a:pt x="4083" y="25"/>
                </a:cubicBezTo>
                <a:lnTo>
                  <a:pt x="3699" y="25"/>
                </a:lnTo>
                <a:cubicBezTo>
                  <a:pt x="3692" y="25"/>
                  <a:pt x="3686" y="20"/>
                  <a:pt x="3686" y="13"/>
                </a:cubicBezTo>
                <a:cubicBezTo>
                  <a:pt x="3686" y="6"/>
                  <a:pt x="3692" y="0"/>
                  <a:pt x="3699" y="0"/>
                </a:cubicBezTo>
                <a:close/>
                <a:moveTo>
                  <a:pt x="4313" y="0"/>
                </a:moveTo>
                <a:lnTo>
                  <a:pt x="4697" y="0"/>
                </a:lnTo>
                <a:cubicBezTo>
                  <a:pt x="4704" y="0"/>
                  <a:pt x="4710" y="6"/>
                  <a:pt x="4710" y="13"/>
                </a:cubicBezTo>
                <a:cubicBezTo>
                  <a:pt x="4710" y="20"/>
                  <a:pt x="4704" y="25"/>
                  <a:pt x="4697" y="25"/>
                </a:cubicBezTo>
                <a:lnTo>
                  <a:pt x="4313" y="25"/>
                </a:lnTo>
                <a:cubicBezTo>
                  <a:pt x="4306" y="25"/>
                  <a:pt x="4300" y="20"/>
                  <a:pt x="4300" y="13"/>
                </a:cubicBezTo>
                <a:cubicBezTo>
                  <a:pt x="4300" y="6"/>
                  <a:pt x="4306" y="0"/>
                  <a:pt x="4313" y="0"/>
                </a:cubicBezTo>
                <a:close/>
                <a:moveTo>
                  <a:pt x="4928" y="0"/>
                </a:moveTo>
                <a:lnTo>
                  <a:pt x="5312" y="0"/>
                </a:lnTo>
                <a:cubicBezTo>
                  <a:pt x="5319" y="0"/>
                  <a:pt x="5324" y="6"/>
                  <a:pt x="5324" y="13"/>
                </a:cubicBezTo>
                <a:cubicBezTo>
                  <a:pt x="5324" y="20"/>
                  <a:pt x="5319" y="25"/>
                  <a:pt x="5312" y="25"/>
                </a:cubicBezTo>
                <a:lnTo>
                  <a:pt x="4928" y="25"/>
                </a:lnTo>
                <a:cubicBezTo>
                  <a:pt x="4920" y="25"/>
                  <a:pt x="4915" y="20"/>
                  <a:pt x="4915" y="13"/>
                </a:cubicBezTo>
                <a:cubicBezTo>
                  <a:pt x="4915" y="6"/>
                  <a:pt x="4920" y="0"/>
                  <a:pt x="4928" y="0"/>
                </a:cubicBezTo>
                <a:close/>
                <a:moveTo>
                  <a:pt x="5542" y="0"/>
                </a:moveTo>
                <a:lnTo>
                  <a:pt x="5926" y="0"/>
                </a:lnTo>
                <a:cubicBezTo>
                  <a:pt x="5933" y="0"/>
                  <a:pt x="5939" y="6"/>
                  <a:pt x="5939" y="13"/>
                </a:cubicBezTo>
                <a:cubicBezTo>
                  <a:pt x="5939" y="20"/>
                  <a:pt x="5933" y="25"/>
                  <a:pt x="5926" y="25"/>
                </a:cubicBezTo>
                <a:lnTo>
                  <a:pt x="5542" y="25"/>
                </a:lnTo>
                <a:cubicBezTo>
                  <a:pt x="5535" y="25"/>
                  <a:pt x="5529" y="20"/>
                  <a:pt x="5529" y="13"/>
                </a:cubicBezTo>
                <a:cubicBezTo>
                  <a:pt x="5529" y="6"/>
                  <a:pt x="5535" y="0"/>
                  <a:pt x="5542" y="0"/>
                </a:cubicBezTo>
                <a:close/>
                <a:moveTo>
                  <a:pt x="6156" y="0"/>
                </a:moveTo>
                <a:lnTo>
                  <a:pt x="6318" y="0"/>
                </a:lnTo>
                <a:cubicBezTo>
                  <a:pt x="6325" y="0"/>
                  <a:pt x="6331" y="6"/>
                  <a:pt x="6331" y="13"/>
                </a:cubicBezTo>
                <a:cubicBezTo>
                  <a:pt x="6331" y="20"/>
                  <a:pt x="6325" y="25"/>
                  <a:pt x="6318" y="25"/>
                </a:cubicBezTo>
                <a:lnTo>
                  <a:pt x="6156" y="25"/>
                </a:lnTo>
                <a:cubicBezTo>
                  <a:pt x="6149" y="25"/>
                  <a:pt x="6144" y="20"/>
                  <a:pt x="6144" y="13"/>
                </a:cubicBezTo>
                <a:cubicBezTo>
                  <a:pt x="6144" y="6"/>
                  <a:pt x="6149" y="0"/>
                  <a:pt x="6156" y="0"/>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solidFill>
                <a:schemeClr val="tx2"/>
              </a:solidFill>
            </a:endParaRPr>
          </a:p>
        </p:txBody>
      </p:sp>
      <p:sp useBgFill="1">
        <p:nvSpPr>
          <p:cNvPr id="24" name="Rectangle 69"/>
          <p:cNvSpPr>
            <a:spLocks noChangeArrowheads="1"/>
          </p:cNvSpPr>
          <p:nvPr/>
        </p:nvSpPr>
        <p:spPr bwMode="auto">
          <a:xfrm>
            <a:off x="3206116" y="3299461"/>
            <a:ext cx="700513"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Metadata</a:t>
            </a:r>
            <a:endParaRPr lang="en-US" sz="1900" dirty="0">
              <a:effectLst>
                <a:outerShdw blurRad="38100" dist="38100" dir="2700000" algn="tl">
                  <a:srgbClr val="000000"/>
                </a:outerShdw>
              </a:effectLst>
            </a:endParaRPr>
          </a:p>
        </p:txBody>
      </p:sp>
      <p:sp>
        <p:nvSpPr>
          <p:cNvPr id="25" name="Freeform 70"/>
          <p:cNvSpPr>
            <a:spLocks noEditPoints="1"/>
          </p:cNvSpPr>
          <p:nvPr/>
        </p:nvSpPr>
        <p:spPr bwMode="auto">
          <a:xfrm>
            <a:off x="1453515" y="3158490"/>
            <a:ext cx="4250054" cy="15240"/>
          </a:xfrm>
          <a:custGeom>
            <a:avLst/>
            <a:gdLst/>
            <a:ahLst/>
            <a:cxnLst>
              <a:cxn ang="0">
                <a:pos x="5935" y="25"/>
              </a:cxn>
              <a:cxn ang="0">
                <a:pos x="5935" y="0"/>
              </a:cxn>
              <a:cxn ang="0">
                <a:pos x="6332" y="13"/>
              </a:cxn>
              <a:cxn ang="0">
                <a:pos x="5704" y="25"/>
              </a:cxn>
              <a:cxn ang="0">
                <a:pos x="5308" y="13"/>
              </a:cxn>
              <a:cxn ang="0">
                <a:pos x="5704" y="0"/>
              </a:cxn>
              <a:cxn ang="0">
                <a:pos x="5704" y="25"/>
              </a:cxn>
              <a:cxn ang="0">
                <a:pos x="4706" y="25"/>
              </a:cxn>
              <a:cxn ang="0">
                <a:pos x="4706" y="0"/>
              </a:cxn>
              <a:cxn ang="0">
                <a:pos x="5103" y="13"/>
              </a:cxn>
              <a:cxn ang="0">
                <a:pos x="4476" y="25"/>
              </a:cxn>
              <a:cxn ang="0">
                <a:pos x="4079" y="13"/>
              </a:cxn>
              <a:cxn ang="0">
                <a:pos x="4476" y="0"/>
              </a:cxn>
              <a:cxn ang="0">
                <a:pos x="4476" y="25"/>
              </a:cxn>
              <a:cxn ang="0">
                <a:pos x="3477" y="25"/>
              </a:cxn>
              <a:cxn ang="0">
                <a:pos x="3477" y="0"/>
              </a:cxn>
              <a:cxn ang="0">
                <a:pos x="3874" y="13"/>
              </a:cxn>
              <a:cxn ang="0">
                <a:pos x="3247" y="25"/>
              </a:cxn>
              <a:cxn ang="0">
                <a:pos x="2850" y="13"/>
              </a:cxn>
              <a:cxn ang="0">
                <a:pos x="3247" y="0"/>
              </a:cxn>
              <a:cxn ang="0">
                <a:pos x="3247" y="25"/>
              </a:cxn>
              <a:cxn ang="0">
                <a:pos x="2248" y="25"/>
              </a:cxn>
              <a:cxn ang="0">
                <a:pos x="2248" y="0"/>
              </a:cxn>
              <a:cxn ang="0">
                <a:pos x="2645" y="13"/>
              </a:cxn>
              <a:cxn ang="0">
                <a:pos x="2018" y="25"/>
              </a:cxn>
              <a:cxn ang="0">
                <a:pos x="1621" y="13"/>
              </a:cxn>
              <a:cxn ang="0">
                <a:pos x="2018" y="0"/>
              </a:cxn>
              <a:cxn ang="0">
                <a:pos x="2018" y="25"/>
              </a:cxn>
              <a:cxn ang="0">
                <a:pos x="1020" y="25"/>
              </a:cxn>
              <a:cxn ang="0">
                <a:pos x="1020" y="0"/>
              </a:cxn>
              <a:cxn ang="0">
                <a:pos x="1416" y="13"/>
              </a:cxn>
              <a:cxn ang="0">
                <a:pos x="789" y="25"/>
              </a:cxn>
              <a:cxn ang="0">
                <a:pos x="392" y="13"/>
              </a:cxn>
              <a:cxn ang="0">
                <a:pos x="789" y="0"/>
              </a:cxn>
              <a:cxn ang="0">
                <a:pos x="789" y="25"/>
              </a:cxn>
              <a:cxn ang="0">
                <a:pos x="13" y="25"/>
              </a:cxn>
              <a:cxn ang="0">
                <a:pos x="13" y="0"/>
              </a:cxn>
              <a:cxn ang="0">
                <a:pos x="188" y="13"/>
              </a:cxn>
            </a:cxnLst>
            <a:rect l="0" t="0" r="r" b="b"/>
            <a:pathLst>
              <a:path w="6332" h="25">
                <a:moveTo>
                  <a:pt x="6319" y="25"/>
                </a:moveTo>
                <a:lnTo>
                  <a:pt x="5935" y="25"/>
                </a:lnTo>
                <a:cubicBezTo>
                  <a:pt x="5928" y="25"/>
                  <a:pt x="5922" y="20"/>
                  <a:pt x="5922" y="13"/>
                </a:cubicBezTo>
                <a:cubicBezTo>
                  <a:pt x="5922" y="6"/>
                  <a:pt x="5928" y="0"/>
                  <a:pt x="5935" y="0"/>
                </a:cubicBezTo>
                <a:lnTo>
                  <a:pt x="6319" y="0"/>
                </a:lnTo>
                <a:cubicBezTo>
                  <a:pt x="6326" y="0"/>
                  <a:pt x="6332" y="6"/>
                  <a:pt x="6332" y="13"/>
                </a:cubicBezTo>
                <a:cubicBezTo>
                  <a:pt x="6332" y="20"/>
                  <a:pt x="6326" y="25"/>
                  <a:pt x="6319" y="25"/>
                </a:cubicBezTo>
                <a:close/>
                <a:moveTo>
                  <a:pt x="5704" y="25"/>
                </a:moveTo>
                <a:lnTo>
                  <a:pt x="5320" y="25"/>
                </a:lnTo>
                <a:cubicBezTo>
                  <a:pt x="5313" y="25"/>
                  <a:pt x="5308" y="20"/>
                  <a:pt x="5308" y="13"/>
                </a:cubicBezTo>
                <a:cubicBezTo>
                  <a:pt x="5308" y="6"/>
                  <a:pt x="5313" y="0"/>
                  <a:pt x="5320" y="0"/>
                </a:cubicBezTo>
                <a:lnTo>
                  <a:pt x="5704" y="0"/>
                </a:lnTo>
                <a:cubicBezTo>
                  <a:pt x="5711" y="0"/>
                  <a:pt x="5717" y="6"/>
                  <a:pt x="5717" y="13"/>
                </a:cubicBezTo>
                <a:cubicBezTo>
                  <a:pt x="5717" y="20"/>
                  <a:pt x="5711" y="25"/>
                  <a:pt x="5704" y="25"/>
                </a:cubicBezTo>
                <a:close/>
                <a:moveTo>
                  <a:pt x="5090" y="25"/>
                </a:moveTo>
                <a:lnTo>
                  <a:pt x="4706" y="25"/>
                </a:lnTo>
                <a:cubicBezTo>
                  <a:pt x="4699" y="25"/>
                  <a:pt x="4693" y="20"/>
                  <a:pt x="4693" y="13"/>
                </a:cubicBezTo>
                <a:cubicBezTo>
                  <a:pt x="4693" y="6"/>
                  <a:pt x="4699" y="0"/>
                  <a:pt x="4706" y="0"/>
                </a:cubicBezTo>
                <a:lnTo>
                  <a:pt x="5090" y="0"/>
                </a:lnTo>
                <a:cubicBezTo>
                  <a:pt x="5097" y="0"/>
                  <a:pt x="5103" y="6"/>
                  <a:pt x="5103" y="13"/>
                </a:cubicBezTo>
                <a:cubicBezTo>
                  <a:pt x="5103" y="20"/>
                  <a:pt x="5097" y="25"/>
                  <a:pt x="5090" y="25"/>
                </a:cubicBezTo>
                <a:close/>
                <a:moveTo>
                  <a:pt x="4476" y="25"/>
                </a:moveTo>
                <a:lnTo>
                  <a:pt x="4092" y="25"/>
                </a:lnTo>
                <a:cubicBezTo>
                  <a:pt x="4085" y="25"/>
                  <a:pt x="4079" y="20"/>
                  <a:pt x="4079" y="13"/>
                </a:cubicBezTo>
                <a:cubicBezTo>
                  <a:pt x="4079" y="6"/>
                  <a:pt x="4085" y="0"/>
                  <a:pt x="4092" y="0"/>
                </a:cubicBezTo>
                <a:lnTo>
                  <a:pt x="4476" y="0"/>
                </a:lnTo>
                <a:cubicBezTo>
                  <a:pt x="4483" y="0"/>
                  <a:pt x="4488" y="6"/>
                  <a:pt x="4488" y="13"/>
                </a:cubicBezTo>
                <a:cubicBezTo>
                  <a:pt x="4488" y="20"/>
                  <a:pt x="4483" y="25"/>
                  <a:pt x="4476" y="25"/>
                </a:cubicBezTo>
                <a:close/>
                <a:moveTo>
                  <a:pt x="3861" y="25"/>
                </a:moveTo>
                <a:lnTo>
                  <a:pt x="3477" y="25"/>
                </a:lnTo>
                <a:cubicBezTo>
                  <a:pt x="3470" y="25"/>
                  <a:pt x="3464" y="20"/>
                  <a:pt x="3464" y="13"/>
                </a:cubicBezTo>
                <a:cubicBezTo>
                  <a:pt x="3464" y="6"/>
                  <a:pt x="3470" y="0"/>
                  <a:pt x="3477" y="0"/>
                </a:cubicBezTo>
                <a:lnTo>
                  <a:pt x="3861" y="0"/>
                </a:lnTo>
                <a:cubicBezTo>
                  <a:pt x="3868" y="0"/>
                  <a:pt x="3874" y="6"/>
                  <a:pt x="3874" y="13"/>
                </a:cubicBezTo>
                <a:cubicBezTo>
                  <a:pt x="3874" y="20"/>
                  <a:pt x="3868" y="25"/>
                  <a:pt x="3861" y="25"/>
                </a:cubicBezTo>
                <a:close/>
                <a:moveTo>
                  <a:pt x="3247" y="25"/>
                </a:moveTo>
                <a:lnTo>
                  <a:pt x="2863" y="25"/>
                </a:lnTo>
                <a:cubicBezTo>
                  <a:pt x="2856" y="25"/>
                  <a:pt x="2850" y="20"/>
                  <a:pt x="2850" y="13"/>
                </a:cubicBezTo>
                <a:cubicBezTo>
                  <a:pt x="2850" y="6"/>
                  <a:pt x="2856" y="0"/>
                  <a:pt x="2863" y="0"/>
                </a:cubicBezTo>
                <a:lnTo>
                  <a:pt x="3247" y="0"/>
                </a:lnTo>
                <a:cubicBezTo>
                  <a:pt x="3254" y="0"/>
                  <a:pt x="3260" y="6"/>
                  <a:pt x="3260" y="13"/>
                </a:cubicBezTo>
                <a:cubicBezTo>
                  <a:pt x="3260" y="20"/>
                  <a:pt x="3254" y="25"/>
                  <a:pt x="3247" y="25"/>
                </a:cubicBezTo>
                <a:close/>
                <a:moveTo>
                  <a:pt x="2632" y="25"/>
                </a:moveTo>
                <a:lnTo>
                  <a:pt x="2248" y="25"/>
                </a:lnTo>
                <a:cubicBezTo>
                  <a:pt x="2241" y="25"/>
                  <a:pt x="2236" y="20"/>
                  <a:pt x="2236" y="13"/>
                </a:cubicBezTo>
                <a:cubicBezTo>
                  <a:pt x="2236" y="6"/>
                  <a:pt x="2241" y="0"/>
                  <a:pt x="2248" y="0"/>
                </a:cubicBezTo>
                <a:lnTo>
                  <a:pt x="2632" y="0"/>
                </a:lnTo>
                <a:cubicBezTo>
                  <a:pt x="2639" y="0"/>
                  <a:pt x="2645" y="6"/>
                  <a:pt x="2645" y="13"/>
                </a:cubicBezTo>
                <a:cubicBezTo>
                  <a:pt x="2645" y="20"/>
                  <a:pt x="2639" y="25"/>
                  <a:pt x="2632" y="25"/>
                </a:cubicBezTo>
                <a:close/>
                <a:moveTo>
                  <a:pt x="2018" y="25"/>
                </a:moveTo>
                <a:lnTo>
                  <a:pt x="1634" y="25"/>
                </a:lnTo>
                <a:cubicBezTo>
                  <a:pt x="1627" y="25"/>
                  <a:pt x="1621" y="20"/>
                  <a:pt x="1621" y="13"/>
                </a:cubicBezTo>
                <a:cubicBezTo>
                  <a:pt x="1621" y="6"/>
                  <a:pt x="1627" y="0"/>
                  <a:pt x="1634" y="0"/>
                </a:cubicBezTo>
                <a:lnTo>
                  <a:pt x="2018" y="0"/>
                </a:lnTo>
                <a:cubicBezTo>
                  <a:pt x="2025" y="0"/>
                  <a:pt x="2031" y="6"/>
                  <a:pt x="2031" y="13"/>
                </a:cubicBezTo>
                <a:cubicBezTo>
                  <a:pt x="2031" y="20"/>
                  <a:pt x="2025" y="25"/>
                  <a:pt x="2018" y="25"/>
                </a:cubicBezTo>
                <a:close/>
                <a:moveTo>
                  <a:pt x="1404" y="25"/>
                </a:moveTo>
                <a:lnTo>
                  <a:pt x="1020" y="25"/>
                </a:lnTo>
                <a:cubicBezTo>
                  <a:pt x="1013" y="25"/>
                  <a:pt x="1007" y="20"/>
                  <a:pt x="1007" y="13"/>
                </a:cubicBezTo>
                <a:cubicBezTo>
                  <a:pt x="1007" y="6"/>
                  <a:pt x="1013" y="0"/>
                  <a:pt x="1020" y="0"/>
                </a:cubicBezTo>
                <a:lnTo>
                  <a:pt x="1404" y="0"/>
                </a:lnTo>
                <a:cubicBezTo>
                  <a:pt x="1411" y="0"/>
                  <a:pt x="1416" y="6"/>
                  <a:pt x="1416" y="13"/>
                </a:cubicBezTo>
                <a:cubicBezTo>
                  <a:pt x="1416" y="20"/>
                  <a:pt x="1411" y="25"/>
                  <a:pt x="1404" y="25"/>
                </a:cubicBezTo>
                <a:close/>
                <a:moveTo>
                  <a:pt x="789" y="25"/>
                </a:moveTo>
                <a:lnTo>
                  <a:pt x="405" y="25"/>
                </a:lnTo>
                <a:cubicBezTo>
                  <a:pt x="398" y="25"/>
                  <a:pt x="392" y="20"/>
                  <a:pt x="392" y="13"/>
                </a:cubicBezTo>
                <a:cubicBezTo>
                  <a:pt x="392" y="6"/>
                  <a:pt x="398" y="0"/>
                  <a:pt x="405" y="0"/>
                </a:cubicBezTo>
                <a:lnTo>
                  <a:pt x="789" y="0"/>
                </a:lnTo>
                <a:cubicBezTo>
                  <a:pt x="796" y="0"/>
                  <a:pt x="802" y="6"/>
                  <a:pt x="802" y="13"/>
                </a:cubicBezTo>
                <a:cubicBezTo>
                  <a:pt x="802" y="20"/>
                  <a:pt x="796" y="25"/>
                  <a:pt x="789" y="25"/>
                </a:cubicBezTo>
                <a:close/>
                <a:moveTo>
                  <a:pt x="175" y="25"/>
                </a:moveTo>
                <a:lnTo>
                  <a:pt x="13" y="25"/>
                </a:lnTo>
                <a:cubicBezTo>
                  <a:pt x="6" y="25"/>
                  <a:pt x="0" y="20"/>
                  <a:pt x="0" y="13"/>
                </a:cubicBezTo>
                <a:cubicBezTo>
                  <a:pt x="0" y="6"/>
                  <a:pt x="6" y="0"/>
                  <a:pt x="13" y="0"/>
                </a:cubicBezTo>
                <a:lnTo>
                  <a:pt x="175" y="0"/>
                </a:lnTo>
                <a:cubicBezTo>
                  <a:pt x="182" y="0"/>
                  <a:pt x="188" y="6"/>
                  <a:pt x="188" y="13"/>
                </a:cubicBezTo>
                <a:cubicBezTo>
                  <a:pt x="188" y="20"/>
                  <a:pt x="182" y="25"/>
                  <a:pt x="175" y="25"/>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solidFill>
                <a:schemeClr val="tx2"/>
              </a:solidFill>
            </a:endParaRPr>
          </a:p>
        </p:txBody>
      </p:sp>
      <p:sp>
        <p:nvSpPr>
          <p:cNvPr id="26" name="Freeform 71"/>
          <p:cNvSpPr>
            <a:spLocks/>
          </p:cNvSpPr>
          <p:nvPr/>
        </p:nvSpPr>
        <p:spPr bwMode="auto">
          <a:xfrm>
            <a:off x="5577840" y="3103245"/>
            <a:ext cx="190500" cy="125730"/>
          </a:xfrm>
          <a:custGeom>
            <a:avLst/>
            <a:gdLst/>
            <a:ahLst/>
            <a:cxnLst>
              <a:cxn ang="0">
                <a:pos x="0" y="0"/>
              </a:cxn>
              <a:cxn ang="0">
                <a:pos x="100" y="33"/>
              </a:cxn>
              <a:cxn ang="0">
                <a:pos x="0" y="66"/>
              </a:cxn>
              <a:cxn ang="0">
                <a:pos x="0" y="0"/>
              </a:cxn>
            </a:cxnLst>
            <a:rect l="0" t="0" r="r" b="b"/>
            <a:pathLst>
              <a:path w="100" h="66">
                <a:moveTo>
                  <a:pt x="0" y="0"/>
                </a:moveTo>
                <a:lnTo>
                  <a:pt x="100" y="33"/>
                </a:lnTo>
                <a:lnTo>
                  <a:pt x="0" y="66"/>
                </a:lnTo>
                <a:lnTo>
                  <a:pt x="0" y="0"/>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27" name="Rectangle 73"/>
          <p:cNvSpPr>
            <a:spLocks noChangeArrowheads="1"/>
          </p:cNvSpPr>
          <p:nvPr/>
        </p:nvSpPr>
        <p:spPr bwMode="auto">
          <a:xfrm>
            <a:off x="3108960" y="3042285"/>
            <a:ext cx="1001877"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Get Metadata</a:t>
            </a:r>
            <a:endParaRPr lang="en-US" sz="1900" dirty="0">
              <a:effectLst>
                <a:outerShdw blurRad="38100" dist="38100" dir="2700000" algn="tl">
                  <a:srgbClr val="000000"/>
                </a:outerShdw>
              </a:effectLst>
            </a:endParaRPr>
          </a:p>
        </p:txBody>
      </p:sp>
      <p:sp>
        <p:nvSpPr>
          <p:cNvPr id="28" name="Line 120"/>
          <p:cNvSpPr>
            <a:spLocks noChangeShapeType="1"/>
          </p:cNvSpPr>
          <p:nvPr/>
        </p:nvSpPr>
        <p:spPr bwMode="auto">
          <a:xfrm flipH="1">
            <a:off x="1463041" y="2651761"/>
            <a:ext cx="423291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29" name="Freeform 121"/>
          <p:cNvSpPr>
            <a:spLocks/>
          </p:cNvSpPr>
          <p:nvPr/>
        </p:nvSpPr>
        <p:spPr bwMode="auto">
          <a:xfrm>
            <a:off x="5577840" y="2586990"/>
            <a:ext cx="190500" cy="127634"/>
          </a:xfrm>
          <a:custGeom>
            <a:avLst/>
            <a:gdLst/>
            <a:ahLst/>
            <a:cxnLst>
              <a:cxn ang="0">
                <a:pos x="0" y="0"/>
              </a:cxn>
              <a:cxn ang="0">
                <a:pos x="100" y="34"/>
              </a:cxn>
              <a:cxn ang="0">
                <a:pos x="0" y="67"/>
              </a:cxn>
              <a:cxn ang="0">
                <a:pos x="0" y="0"/>
              </a:cxn>
            </a:cxnLst>
            <a:rect l="0" t="0" r="r" b="b"/>
            <a:pathLst>
              <a:path w="100" h="67">
                <a:moveTo>
                  <a:pt x="0" y="0"/>
                </a:moveTo>
                <a:lnTo>
                  <a:pt x="100" y="34"/>
                </a:lnTo>
                <a:lnTo>
                  <a:pt x="0" y="67"/>
                </a:lnTo>
                <a:lnTo>
                  <a:pt x="0" y="0"/>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p:nvSpPr>
          <p:cNvPr id="23" name="Freeform 67"/>
          <p:cNvSpPr>
            <a:spLocks/>
          </p:cNvSpPr>
          <p:nvPr/>
        </p:nvSpPr>
        <p:spPr bwMode="auto">
          <a:xfrm>
            <a:off x="1463040" y="3360420"/>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30" name="Rectangle 123"/>
          <p:cNvSpPr>
            <a:spLocks noChangeArrowheads="1"/>
          </p:cNvSpPr>
          <p:nvPr/>
        </p:nvSpPr>
        <p:spPr bwMode="auto">
          <a:xfrm>
            <a:off x="3392805" y="2526031"/>
            <a:ext cx="429028"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Probe</a:t>
            </a:r>
            <a:endParaRPr lang="en-US" sz="1900" dirty="0">
              <a:effectLst>
                <a:outerShdw blurRad="38100" dist="38100" dir="2700000" algn="tl">
                  <a:srgbClr val="000000"/>
                </a:outerShdw>
              </a:effectLst>
            </a:endParaRPr>
          </a:p>
        </p:txBody>
      </p:sp>
      <p:sp>
        <p:nvSpPr>
          <p:cNvPr id="34" name="Line 62"/>
          <p:cNvSpPr>
            <a:spLocks noChangeShapeType="1"/>
          </p:cNvSpPr>
          <p:nvPr/>
        </p:nvSpPr>
        <p:spPr bwMode="auto">
          <a:xfrm>
            <a:off x="1554479" y="4829175"/>
            <a:ext cx="5870448"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35" name="Freeform 63"/>
          <p:cNvSpPr>
            <a:spLocks/>
          </p:cNvSpPr>
          <p:nvPr/>
        </p:nvSpPr>
        <p:spPr bwMode="auto">
          <a:xfrm>
            <a:off x="1463040" y="4764405"/>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36" name="Rectangle 65"/>
          <p:cNvSpPr>
            <a:spLocks noChangeArrowheads="1"/>
          </p:cNvSpPr>
          <p:nvPr/>
        </p:nvSpPr>
        <p:spPr bwMode="auto">
          <a:xfrm>
            <a:off x="4114800" y="4703445"/>
            <a:ext cx="458459" cy="180049"/>
          </a:xfrm>
          <a:prstGeom prst="rect">
            <a:avLst/>
          </a:prstGeom>
          <a:ln w="9525">
            <a:noFill/>
            <a:miter lim="800000"/>
            <a:headEnd/>
            <a:tailEnd/>
          </a:ln>
        </p:spPr>
        <p:txBody>
          <a:bodyPr wrap="none" lIns="0" tIns="0" rIns="0" bIns="0">
            <a:spAutoFit/>
          </a:bodyPr>
          <a:lstStyle/>
          <a:p>
            <a:pPr>
              <a:lnSpc>
                <a:spcPct val="90000"/>
              </a:lnSpc>
            </a:pPr>
            <a:r>
              <a:rPr lang="en-US" sz="1300" dirty="0" smtClean="0">
                <a:solidFill>
                  <a:srgbClr val="FFFFFF"/>
                </a:solidFill>
                <a:effectLst>
                  <a:outerShdw blurRad="38100" dist="38100" dir="2700000" algn="tl">
                    <a:srgbClr val="000000"/>
                  </a:outerShdw>
                </a:effectLst>
              </a:rPr>
              <a:t>Image</a:t>
            </a:r>
            <a:endParaRPr lang="en-US" sz="1900" dirty="0">
              <a:effectLst>
                <a:outerShdw blurRad="38100" dist="38100" dir="2700000" algn="tl">
                  <a:srgbClr val="000000"/>
                </a:outerShdw>
              </a:effectLst>
            </a:endParaRPr>
          </a:p>
        </p:txBody>
      </p:sp>
      <p:sp>
        <p:nvSpPr>
          <p:cNvPr id="37" name="Line 120"/>
          <p:cNvSpPr>
            <a:spLocks noChangeShapeType="1"/>
          </p:cNvSpPr>
          <p:nvPr/>
        </p:nvSpPr>
        <p:spPr bwMode="auto">
          <a:xfrm flipH="1">
            <a:off x="1463039" y="4572001"/>
            <a:ext cx="5870448"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38" name="Freeform 121"/>
          <p:cNvSpPr>
            <a:spLocks/>
          </p:cNvSpPr>
          <p:nvPr/>
        </p:nvSpPr>
        <p:spPr bwMode="auto">
          <a:xfrm>
            <a:off x="7307580" y="4507230"/>
            <a:ext cx="190500" cy="127634"/>
          </a:xfrm>
          <a:custGeom>
            <a:avLst/>
            <a:gdLst/>
            <a:ahLst/>
            <a:cxnLst>
              <a:cxn ang="0">
                <a:pos x="0" y="0"/>
              </a:cxn>
              <a:cxn ang="0">
                <a:pos x="100" y="34"/>
              </a:cxn>
              <a:cxn ang="0">
                <a:pos x="0" y="67"/>
              </a:cxn>
              <a:cxn ang="0">
                <a:pos x="0" y="0"/>
              </a:cxn>
            </a:cxnLst>
            <a:rect l="0" t="0" r="r" b="b"/>
            <a:pathLst>
              <a:path w="100" h="67">
                <a:moveTo>
                  <a:pt x="0" y="0"/>
                </a:moveTo>
                <a:lnTo>
                  <a:pt x="100" y="34"/>
                </a:lnTo>
                <a:lnTo>
                  <a:pt x="0" y="67"/>
                </a:lnTo>
                <a:lnTo>
                  <a:pt x="0" y="0"/>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39" name="Rectangle 123"/>
          <p:cNvSpPr>
            <a:spLocks noChangeArrowheads="1"/>
          </p:cNvSpPr>
          <p:nvPr/>
        </p:nvSpPr>
        <p:spPr bwMode="auto">
          <a:xfrm>
            <a:off x="3657600" y="4446271"/>
            <a:ext cx="1352358" cy="180049"/>
          </a:xfrm>
          <a:prstGeom prst="rect">
            <a:avLst/>
          </a:prstGeom>
          <a:ln w="9525">
            <a:noFill/>
            <a:miter lim="800000"/>
            <a:headEnd/>
            <a:tailEnd/>
          </a:ln>
        </p:spPr>
        <p:txBody>
          <a:bodyPr wrap="none" lIns="0" tIns="0" rIns="0" bIns="0">
            <a:spAutoFit/>
          </a:bodyPr>
          <a:lstStyle/>
          <a:p>
            <a:pPr>
              <a:lnSpc>
                <a:spcPct val="90000"/>
              </a:lnSpc>
            </a:pPr>
            <a:r>
              <a:rPr lang="en-US" sz="1300" dirty="0" smtClean="0">
                <a:solidFill>
                  <a:srgbClr val="FFFFFF"/>
                </a:solidFill>
                <a:effectLst>
                  <a:outerShdw blurRad="38100" dist="38100" dir="2700000" algn="tl">
                    <a:srgbClr val="000000"/>
                  </a:outerShdw>
                </a:effectLst>
              </a:rPr>
              <a:t>Get Current Image</a:t>
            </a:r>
            <a:endParaRPr lang="en-US" sz="1900" dirty="0">
              <a:effectLst>
                <a:outerShdw blurRad="38100" dist="38100" dir="2700000" algn="tl">
                  <a:srgbClr val="000000"/>
                </a:outerShdw>
              </a:effectLst>
            </a:endParaRPr>
          </a:p>
        </p:txBody>
      </p:sp>
      <p:sp>
        <p:nvSpPr>
          <p:cNvPr id="41" name="Freeform 63"/>
          <p:cNvSpPr>
            <a:spLocks/>
          </p:cNvSpPr>
          <p:nvPr/>
        </p:nvSpPr>
        <p:spPr bwMode="auto">
          <a:xfrm>
            <a:off x="1463040" y="5770245"/>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p:nvSpPr>
          <p:cNvPr id="43" name="Line 120"/>
          <p:cNvSpPr>
            <a:spLocks noChangeShapeType="1"/>
          </p:cNvSpPr>
          <p:nvPr/>
        </p:nvSpPr>
        <p:spPr bwMode="auto">
          <a:xfrm flipH="1">
            <a:off x="1463040" y="5577841"/>
            <a:ext cx="768096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44" name="Freeform 121"/>
          <p:cNvSpPr>
            <a:spLocks/>
          </p:cNvSpPr>
          <p:nvPr/>
        </p:nvSpPr>
        <p:spPr bwMode="auto">
          <a:xfrm>
            <a:off x="9052560" y="5513070"/>
            <a:ext cx="190500" cy="127634"/>
          </a:xfrm>
          <a:custGeom>
            <a:avLst/>
            <a:gdLst/>
            <a:ahLst/>
            <a:cxnLst>
              <a:cxn ang="0">
                <a:pos x="0" y="0"/>
              </a:cxn>
              <a:cxn ang="0">
                <a:pos x="100" y="34"/>
              </a:cxn>
              <a:cxn ang="0">
                <a:pos x="0" y="67"/>
              </a:cxn>
              <a:cxn ang="0">
                <a:pos x="0" y="0"/>
              </a:cxn>
            </a:cxnLst>
            <a:rect l="0" t="0" r="r" b="b"/>
            <a:pathLst>
              <a:path w="100" h="67">
                <a:moveTo>
                  <a:pt x="0" y="0"/>
                </a:moveTo>
                <a:lnTo>
                  <a:pt x="100" y="34"/>
                </a:lnTo>
                <a:lnTo>
                  <a:pt x="0" y="67"/>
                </a:lnTo>
                <a:lnTo>
                  <a:pt x="0" y="0"/>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45" name="Rectangle 123"/>
          <p:cNvSpPr>
            <a:spLocks noChangeArrowheads="1"/>
          </p:cNvSpPr>
          <p:nvPr/>
        </p:nvSpPr>
        <p:spPr bwMode="auto">
          <a:xfrm>
            <a:off x="4297681" y="5452111"/>
            <a:ext cx="700513" cy="180049"/>
          </a:xfrm>
          <a:prstGeom prst="rect">
            <a:avLst/>
          </a:prstGeom>
          <a:ln w="9525">
            <a:noFill/>
            <a:miter lim="800000"/>
            <a:headEnd/>
            <a:tailEnd/>
          </a:ln>
        </p:spPr>
        <p:txBody>
          <a:bodyPr wrap="none" lIns="0" tIns="0" rIns="0" bIns="0">
            <a:spAutoFit/>
          </a:bodyPr>
          <a:lstStyle/>
          <a:p>
            <a:pPr>
              <a:lnSpc>
                <a:spcPct val="90000"/>
              </a:lnSpc>
            </a:pPr>
            <a:r>
              <a:rPr lang="en-US" sz="1300" dirty="0" smtClean="0">
                <a:solidFill>
                  <a:srgbClr val="FFFFFF"/>
                </a:solidFill>
                <a:effectLst>
                  <a:outerShdw blurRad="38100" dist="38100" dir="2700000" algn="tl">
                    <a:srgbClr val="000000"/>
                  </a:outerShdw>
                </a:effectLst>
              </a:rPr>
              <a:t>Subscribe</a:t>
            </a:r>
            <a:endParaRPr lang="en-US" sz="1900" dirty="0">
              <a:effectLst>
                <a:outerShdw blurRad="38100" dist="38100" dir="2700000" algn="tl">
                  <a:srgbClr val="000000"/>
                </a:outerShdw>
              </a:effectLst>
            </a:endParaRPr>
          </a:p>
        </p:txBody>
      </p:sp>
      <p:sp>
        <p:nvSpPr>
          <p:cNvPr id="46" name="Freeform 66"/>
          <p:cNvSpPr>
            <a:spLocks noEditPoints="1"/>
          </p:cNvSpPr>
          <p:nvPr/>
        </p:nvSpPr>
        <p:spPr bwMode="auto">
          <a:xfrm>
            <a:off x="1627632" y="4213861"/>
            <a:ext cx="5870448" cy="17144"/>
          </a:xfrm>
          <a:custGeom>
            <a:avLst/>
            <a:gdLst/>
            <a:ahLst/>
            <a:cxnLst>
              <a:cxn ang="0">
                <a:pos x="396" y="0"/>
              </a:cxn>
              <a:cxn ang="0">
                <a:pos x="396" y="25"/>
              </a:cxn>
              <a:cxn ang="0">
                <a:pos x="0" y="13"/>
              </a:cxn>
              <a:cxn ang="0">
                <a:pos x="627" y="0"/>
              </a:cxn>
              <a:cxn ang="0">
                <a:pos x="1024" y="13"/>
              </a:cxn>
              <a:cxn ang="0">
                <a:pos x="627" y="25"/>
              </a:cxn>
              <a:cxn ang="0">
                <a:pos x="627" y="0"/>
              </a:cxn>
              <a:cxn ang="0">
                <a:pos x="1625" y="0"/>
              </a:cxn>
              <a:cxn ang="0">
                <a:pos x="1625" y="25"/>
              </a:cxn>
              <a:cxn ang="0">
                <a:pos x="1228" y="13"/>
              </a:cxn>
              <a:cxn ang="0">
                <a:pos x="1856" y="0"/>
              </a:cxn>
              <a:cxn ang="0">
                <a:pos x="2252" y="13"/>
              </a:cxn>
              <a:cxn ang="0">
                <a:pos x="1856" y="25"/>
              </a:cxn>
              <a:cxn ang="0">
                <a:pos x="1856" y="0"/>
              </a:cxn>
              <a:cxn ang="0">
                <a:pos x="2854" y="0"/>
              </a:cxn>
              <a:cxn ang="0">
                <a:pos x="2854" y="25"/>
              </a:cxn>
              <a:cxn ang="0">
                <a:pos x="2457" y="13"/>
              </a:cxn>
              <a:cxn ang="0">
                <a:pos x="3084" y="0"/>
              </a:cxn>
              <a:cxn ang="0">
                <a:pos x="3481" y="13"/>
              </a:cxn>
              <a:cxn ang="0">
                <a:pos x="3084" y="25"/>
              </a:cxn>
              <a:cxn ang="0">
                <a:pos x="3084" y="0"/>
              </a:cxn>
              <a:cxn ang="0">
                <a:pos x="4083" y="0"/>
              </a:cxn>
              <a:cxn ang="0">
                <a:pos x="4083" y="25"/>
              </a:cxn>
              <a:cxn ang="0">
                <a:pos x="3686" y="13"/>
              </a:cxn>
              <a:cxn ang="0">
                <a:pos x="4313" y="0"/>
              </a:cxn>
              <a:cxn ang="0">
                <a:pos x="4710" y="13"/>
              </a:cxn>
              <a:cxn ang="0">
                <a:pos x="4313" y="25"/>
              </a:cxn>
              <a:cxn ang="0">
                <a:pos x="4313" y="0"/>
              </a:cxn>
              <a:cxn ang="0">
                <a:pos x="5312" y="0"/>
              </a:cxn>
              <a:cxn ang="0">
                <a:pos x="5312" y="25"/>
              </a:cxn>
              <a:cxn ang="0">
                <a:pos x="4915" y="13"/>
              </a:cxn>
              <a:cxn ang="0">
                <a:pos x="5542" y="0"/>
              </a:cxn>
              <a:cxn ang="0">
                <a:pos x="5939" y="13"/>
              </a:cxn>
              <a:cxn ang="0">
                <a:pos x="5542" y="25"/>
              </a:cxn>
              <a:cxn ang="0">
                <a:pos x="5542" y="0"/>
              </a:cxn>
              <a:cxn ang="0">
                <a:pos x="6318" y="0"/>
              </a:cxn>
              <a:cxn ang="0">
                <a:pos x="6318" y="25"/>
              </a:cxn>
              <a:cxn ang="0">
                <a:pos x="6144" y="13"/>
              </a:cxn>
            </a:cxnLst>
            <a:rect l="0" t="0" r="r" b="b"/>
            <a:pathLst>
              <a:path w="6331" h="25">
                <a:moveTo>
                  <a:pt x="12" y="0"/>
                </a:moveTo>
                <a:lnTo>
                  <a:pt x="396" y="0"/>
                </a:lnTo>
                <a:cubicBezTo>
                  <a:pt x="403" y="0"/>
                  <a:pt x="409" y="6"/>
                  <a:pt x="409" y="13"/>
                </a:cubicBezTo>
                <a:cubicBezTo>
                  <a:pt x="409" y="20"/>
                  <a:pt x="403" y="25"/>
                  <a:pt x="396" y="25"/>
                </a:cubicBezTo>
                <a:lnTo>
                  <a:pt x="12" y="25"/>
                </a:lnTo>
                <a:cubicBezTo>
                  <a:pt x="5" y="25"/>
                  <a:pt x="0" y="20"/>
                  <a:pt x="0" y="13"/>
                </a:cubicBezTo>
                <a:cubicBezTo>
                  <a:pt x="0" y="6"/>
                  <a:pt x="5" y="0"/>
                  <a:pt x="12" y="0"/>
                </a:cubicBezTo>
                <a:close/>
                <a:moveTo>
                  <a:pt x="627" y="0"/>
                </a:moveTo>
                <a:lnTo>
                  <a:pt x="1011" y="0"/>
                </a:lnTo>
                <a:cubicBezTo>
                  <a:pt x="1018" y="0"/>
                  <a:pt x="1024" y="6"/>
                  <a:pt x="1024" y="13"/>
                </a:cubicBezTo>
                <a:cubicBezTo>
                  <a:pt x="1024" y="20"/>
                  <a:pt x="1018" y="25"/>
                  <a:pt x="1011" y="25"/>
                </a:cubicBezTo>
                <a:lnTo>
                  <a:pt x="627" y="25"/>
                </a:lnTo>
                <a:cubicBezTo>
                  <a:pt x="620" y="25"/>
                  <a:pt x="614" y="20"/>
                  <a:pt x="614" y="13"/>
                </a:cubicBezTo>
                <a:cubicBezTo>
                  <a:pt x="614" y="6"/>
                  <a:pt x="620" y="0"/>
                  <a:pt x="627" y="0"/>
                </a:cubicBezTo>
                <a:close/>
                <a:moveTo>
                  <a:pt x="1241" y="0"/>
                </a:moveTo>
                <a:lnTo>
                  <a:pt x="1625" y="0"/>
                </a:lnTo>
                <a:cubicBezTo>
                  <a:pt x="1632" y="0"/>
                  <a:pt x="1638" y="6"/>
                  <a:pt x="1638" y="13"/>
                </a:cubicBezTo>
                <a:cubicBezTo>
                  <a:pt x="1638" y="20"/>
                  <a:pt x="1632" y="25"/>
                  <a:pt x="1625" y="25"/>
                </a:cubicBezTo>
                <a:lnTo>
                  <a:pt x="1241" y="25"/>
                </a:lnTo>
                <a:cubicBezTo>
                  <a:pt x="1234" y="25"/>
                  <a:pt x="1228" y="20"/>
                  <a:pt x="1228" y="13"/>
                </a:cubicBezTo>
                <a:cubicBezTo>
                  <a:pt x="1228" y="6"/>
                  <a:pt x="1234" y="0"/>
                  <a:pt x="1241" y="0"/>
                </a:cubicBezTo>
                <a:close/>
                <a:moveTo>
                  <a:pt x="1856" y="0"/>
                </a:moveTo>
                <a:lnTo>
                  <a:pt x="2240" y="0"/>
                </a:lnTo>
                <a:cubicBezTo>
                  <a:pt x="2247" y="0"/>
                  <a:pt x="2252" y="6"/>
                  <a:pt x="2252" y="13"/>
                </a:cubicBezTo>
                <a:cubicBezTo>
                  <a:pt x="2252" y="20"/>
                  <a:pt x="2247" y="25"/>
                  <a:pt x="2240" y="25"/>
                </a:cubicBezTo>
                <a:lnTo>
                  <a:pt x="1856" y="25"/>
                </a:lnTo>
                <a:cubicBezTo>
                  <a:pt x="1848" y="25"/>
                  <a:pt x="1843" y="20"/>
                  <a:pt x="1843" y="13"/>
                </a:cubicBezTo>
                <a:cubicBezTo>
                  <a:pt x="1843" y="6"/>
                  <a:pt x="1848" y="0"/>
                  <a:pt x="1856" y="0"/>
                </a:cubicBezTo>
                <a:close/>
                <a:moveTo>
                  <a:pt x="2470" y="0"/>
                </a:moveTo>
                <a:lnTo>
                  <a:pt x="2854" y="0"/>
                </a:lnTo>
                <a:cubicBezTo>
                  <a:pt x="2861" y="0"/>
                  <a:pt x="2867" y="6"/>
                  <a:pt x="2867" y="13"/>
                </a:cubicBezTo>
                <a:cubicBezTo>
                  <a:pt x="2867" y="20"/>
                  <a:pt x="2861" y="25"/>
                  <a:pt x="2854" y="25"/>
                </a:cubicBezTo>
                <a:lnTo>
                  <a:pt x="2470" y="25"/>
                </a:lnTo>
                <a:cubicBezTo>
                  <a:pt x="2463" y="25"/>
                  <a:pt x="2457" y="20"/>
                  <a:pt x="2457" y="13"/>
                </a:cubicBezTo>
                <a:cubicBezTo>
                  <a:pt x="2457" y="6"/>
                  <a:pt x="2463" y="0"/>
                  <a:pt x="2470" y="0"/>
                </a:cubicBezTo>
                <a:close/>
                <a:moveTo>
                  <a:pt x="3084" y="0"/>
                </a:moveTo>
                <a:lnTo>
                  <a:pt x="3468" y="0"/>
                </a:lnTo>
                <a:cubicBezTo>
                  <a:pt x="3475" y="0"/>
                  <a:pt x="3481" y="6"/>
                  <a:pt x="3481" y="13"/>
                </a:cubicBezTo>
                <a:cubicBezTo>
                  <a:pt x="3481" y="20"/>
                  <a:pt x="3475" y="25"/>
                  <a:pt x="3468" y="25"/>
                </a:cubicBezTo>
                <a:lnTo>
                  <a:pt x="3084" y="25"/>
                </a:lnTo>
                <a:cubicBezTo>
                  <a:pt x="3077" y="25"/>
                  <a:pt x="3072" y="20"/>
                  <a:pt x="3072" y="13"/>
                </a:cubicBezTo>
                <a:cubicBezTo>
                  <a:pt x="3072" y="6"/>
                  <a:pt x="3077" y="0"/>
                  <a:pt x="3084" y="0"/>
                </a:cubicBezTo>
                <a:close/>
                <a:moveTo>
                  <a:pt x="3699" y="0"/>
                </a:moveTo>
                <a:lnTo>
                  <a:pt x="4083" y="0"/>
                </a:lnTo>
                <a:cubicBezTo>
                  <a:pt x="4090" y="0"/>
                  <a:pt x="4096" y="6"/>
                  <a:pt x="4096" y="13"/>
                </a:cubicBezTo>
                <a:cubicBezTo>
                  <a:pt x="4096" y="20"/>
                  <a:pt x="4090" y="25"/>
                  <a:pt x="4083" y="25"/>
                </a:cubicBezTo>
                <a:lnTo>
                  <a:pt x="3699" y="25"/>
                </a:lnTo>
                <a:cubicBezTo>
                  <a:pt x="3692" y="25"/>
                  <a:pt x="3686" y="20"/>
                  <a:pt x="3686" y="13"/>
                </a:cubicBezTo>
                <a:cubicBezTo>
                  <a:pt x="3686" y="6"/>
                  <a:pt x="3692" y="0"/>
                  <a:pt x="3699" y="0"/>
                </a:cubicBezTo>
                <a:close/>
                <a:moveTo>
                  <a:pt x="4313" y="0"/>
                </a:moveTo>
                <a:lnTo>
                  <a:pt x="4697" y="0"/>
                </a:lnTo>
                <a:cubicBezTo>
                  <a:pt x="4704" y="0"/>
                  <a:pt x="4710" y="6"/>
                  <a:pt x="4710" y="13"/>
                </a:cubicBezTo>
                <a:cubicBezTo>
                  <a:pt x="4710" y="20"/>
                  <a:pt x="4704" y="25"/>
                  <a:pt x="4697" y="25"/>
                </a:cubicBezTo>
                <a:lnTo>
                  <a:pt x="4313" y="25"/>
                </a:lnTo>
                <a:cubicBezTo>
                  <a:pt x="4306" y="25"/>
                  <a:pt x="4300" y="20"/>
                  <a:pt x="4300" y="13"/>
                </a:cubicBezTo>
                <a:cubicBezTo>
                  <a:pt x="4300" y="6"/>
                  <a:pt x="4306" y="0"/>
                  <a:pt x="4313" y="0"/>
                </a:cubicBezTo>
                <a:close/>
                <a:moveTo>
                  <a:pt x="4928" y="0"/>
                </a:moveTo>
                <a:lnTo>
                  <a:pt x="5312" y="0"/>
                </a:lnTo>
                <a:cubicBezTo>
                  <a:pt x="5319" y="0"/>
                  <a:pt x="5324" y="6"/>
                  <a:pt x="5324" y="13"/>
                </a:cubicBezTo>
                <a:cubicBezTo>
                  <a:pt x="5324" y="20"/>
                  <a:pt x="5319" y="25"/>
                  <a:pt x="5312" y="25"/>
                </a:cubicBezTo>
                <a:lnTo>
                  <a:pt x="4928" y="25"/>
                </a:lnTo>
                <a:cubicBezTo>
                  <a:pt x="4920" y="25"/>
                  <a:pt x="4915" y="20"/>
                  <a:pt x="4915" y="13"/>
                </a:cubicBezTo>
                <a:cubicBezTo>
                  <a:pt x="4915" y="6"/>
                  <a:pt x="4920" y="0"/>
                  <a:pt x="4928" y="0"/>
                </a:cubicBezTo>
                <a:close/>
                <a:moveTo>
                  <a:pt x="5542" y="0"/>
                </a:moveTo>
                <a:lnTo>
                  <a:pt x="5926" y="0"/>
                </a:lnTo>
                <a:cubicBezTo>
                  <a:pt x="5933" y="0"/>
                  <a:pt x="5939" y="6"/>
                  <a:pt x="5939" y="13"/>
                </a:cubicBezTo>
                <a:cubicBezTo>
                  <a:pt x="5939" y="20"/>
                  <a:pt x="5933" y="25"/>
                  <a:pt x="5926" y="25"/>
                </a:cubicBezTo>
                <a:lnTo>
                  <a:pt x="5542" y="25"/>
                </a:lnTo>
                <a:cubicBezTo>
                  <a:pt x="5535" y="25"/>
                  <a:pt x="5529" y="20"/>
                  <a:pt x="5529" y="13"/>
                </a:cubicBezTo>
                <a:cubicBezTo>
                  <a:pt x="5529" y="6"/>
                  <a:pt x="5535" y="0"/>
                  <a:pt x="5542" y="0"/>
                </a:cubicBezTo>
                <a:close/>
                <a:moveTo>
                  <a:pt x="6156" y="0"/>
                </a:moveTo>
                <a:lnTo>
                  <a:pt x="6318" y="0"/>
                </a:lnTo>
                <a:cubicBezTo>
                  <a:pt x="6325" y="0"/>
                  <a:pt x="6331" y="6"/>
                  <a:pt x="6331" y="13"/>
                </a:cubicBezTo>
                <a:cubicBezTo>
                  <a:pt x="6331" y="20"/>
                  <a:pt x="6325" y="25"/>
                  <a:pt x="6318" y="25"/>
                </a:cubicBezTo>
                <a:lnTo>
                  <a:pt x="6156" y="25"/>
                </a:lnTo>
                <a:cubicBezTo>
                  <a:pt x="6149" y="25"/>
                  <a:pt x="6144" y="20"/>
                  <a:pt x="6144" y="13"/>
                </a:cubicBezTo>
                <a:cubicBezTo>
                  <a:pt x="6144" y="6"/>
                  <a:pt x="6149" y="0"/>
                  <a:pt x="6156" y="0"/>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solidFill>
                <a:schemeClr val="tx2"/>
              </a:solidFill>
            </a:endParaRPr>
          </a:p>
        </p:txBody>
      </p:sp>
      <p:sp useBgFill="1">
        <p:nvSpPr>
          <p:cNvPr id="47" name="Rectangle 69"/>
          <p:cNvSpPr>
            <a:spLocks noChangeArrowheads="1"/>
          </p:cNvSpPr>
          <p:nvPr/>
        </p:nvSpPr>
        <p:spPr bwMode="auto">
          <a:xfrm>
            <a:off x="4029076" y="4097656"/>
            <a:ext cx="700513"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Metadata</a:t>
            </a:r>
            <a:endParaRPr lang="en-US" sz="1900" dirty="0">
              <a:effectLst>
                <a:outerShdw blurRad="38100" dist="38100" dir="2700000" algn="tl">
                  <a:srgbClr val="000000"/>
                </a:outerShdw>
              </a:effectLst>
            </a:endParaRPr>
          </a:p>
        </p:txBody>
      </p:sp>
      <p:sp>
        <p:nvSpPr>
          <p:cNvPr id="48" name="Freeform 70"/>
          <p:cNvSpPr>
            <a:spLocks noEditPoints="1"/>
          </p:cNvSpPr>
          <p:nvPr/>
        </p:nvSpPr>
        <p:spPr bwMode="auto">
          <a:xfrm>
            <a:off x="1463040" y="3956686"/>
            <a:ext cx="5870448" cy="15240"/>
          </a:xfrm>
          <a:custGeom>
            <a:avLst/>
            <a:gdLst/>
            <a:ahLst/>
            <a:cxnLst>
              <a:cxn ang="0">
                <a:pos x="5935" y="25"/>
              </a:cxn>
              <a:cxn ang="0">
                <a:pos x="5935" y="0"/>
              </a:cxn>
              <a:cxn ang="0">
                <a:pos x="6332" y="13"/>
              </a:cxn>
              <a:cxn ang="0">
                <a:pos x="5704" y="25"/>
              </a:cxn>
              <a:cxn ang="0">
                <a:pos x="5308" y="13"/>
              </a:cxn>
              <a:cxn ang="0">
                <a:pos x="5704" y="0"/>
              </a:cxn>
              <a:cxn ang="0">
                <a:pos x="5704" y="25"/>
              </a:cxn>
              <a:cxn ang="0">
                <a:pos x="4706" y="25"/>
              </a:cxn>
              <a:cxn ang="0">
                <a:pos x="4706" y="0"/>
              </a:cxn>
              <a:cxn ang="0">
                <a:pos x="5103" y="13"/>
              </a:cxn>
              <a:cxn ang="0">
                <a:pos x="4476" y="25"/>
              </a:cxn>
              <a:cxn ang="0">
                <a:pos x="4079" y="13"/>
              </a:cxn>
              <a:cxn ang="0">
                <a:pos x="4476" y="0"/>
              </a:cxn>
              <a:cxn ang="0">
                <a:pos x="4476" y="25"/>
              </a:cxn>
              <a:cxn ang="0">
                <a:pos x="3477" y="25"/>
              </a:cxn>
              <a:cxn ang="0">
                <a:pos x="3477" y="0"/>
              </a:cxn>
              <a:cxn ang="0">
                <a:pos x="3874" y="13"/>
              </a:cxn>
              <a:cxn ang="0">
                <a:pos x="3247" y="25"/>
              </a:cxn>
              <a:cxn ang="0">
                <a:pos x="2850" y="13"/>
              </a:cxn>
              <a:cxn ang="0">
                <a:pos x="3247" y="0"/>
              </a:cxn>
              <a:cxn ang="0">
                <a:pos x="3247" y="25"/>
              </a:cxn>
              <a:cxn ang="0">
                <a:pos x="2248" y="25"/>
              </a:cxn>
              <a:cxn ang="0">
                <a:pos x="2248" y="0"/>
              </a:cxn>
              <a:cxn ang="0">
                <a:pos x="2645" y="13"/>
              </a:cxn>
              <a:cxn ang="0">
                <a:pos x="2018" y="25"/>
              </a:cxn>
              <a:cxn ang="0">
                <a:pos x="1621" y="13"/>
              </a:cxn>
              <a:cxn ang="0">
                <a:pos x="2018" y="0"/>
              </a:cxn>
              <a:cxn ang="0">
                <a:pos x="2018" y="25"/>
              </a:cxn>
              <a:cxn ang="0">
                <a:pos x="1020" y="25"/>
              </a:cxn>
              <a:cxn ang="0">
                <a:pos x="1020" y="0"/>
              </a:cxn>
              <a:cxn ang="0">
                <a:pos x="1416" y="13"/>
              </a:cxn>
              <a:cxn ang="0">
                <a:pos x="789" y="25"/>
              </a:cxn>
              <a:cxn ang="0">
                <a:pos x="392" y="13"/>
              </a:cxn>
              <a:cxn ang="0">
                <a:pos x="789" y="0"/>
              </a:cxn>
              <a:cxn ang="0">
                <a:pos x="789" y="25"/>
              </a:cxn>
              <a:cxn ang="0">
                <a:pos x="13" y="25"/>
              </a:cxn>
              <a:cxn ang="0">
                <a:pos x="13" y="0"/>
              </a:cxn>
              <a:cxn ang="0">
                <a:pos x="188" y="13"/>
              </a:cxn>
            </a:cxnLst>
            <a:rect l="0" t="0" r="r" b="b"/>
            <a:pathLst>
              <a:path w="6332" h="25">
                <a:moveTo>
                  <a:pt x="6319" y="25"/>
                </a:moveTo>
                <a:lnTo>
                  <a:pt x="5935" y="25"/>
                </a:lnTo>
                <a:cubicBezTo>
                  <a:pt x="5928" y="25"/>
                  <a:pt x="5922" y="20"/>
                  <a:pt x="5922" y="13"/>
                </a:cubicBezTo>
                <a:cubicBezTo>
                  <a:pt x="5922" y="6"/>
                  <a:pt x="5928" y="0"/>
                  <a:pt x="5935" y="0"/>
                </a:cubicBezTo>
                <a:lnTo>
                  <a:pt x="6319" y="0"/>
                </a:lnTo>
                <a:cubicBezTo>
                  <a:pt x="6326" y="0"/>
                  <a:pt x="6332" y="6"/>
                  <a:pt x="6332" y="13"/>
                </a:cubicBezTo>
                <a:cubicBezTo>
                  <a:pt x="6332" y="20"/>
                  <a:pt x="6326" y="25"/>
                  <a:pt x="6319" y="25"/>
                </a:cubicBezTo>
                <a:close/>
                <a:moveTo>
                  <a:pt x="5704" y="25"/>
                </a:moveTo>
                <a:lnTo>
                  <a:pt x="5320" y="25"/>
                </a:lnTo>
                <a:cubicBezTo>
                  <a:pt x="5313" y="25"/>
                  <a:pt x="5308" y="20"/>
                  <a:pt x="5308" y="13"/>
                </a:cubicBezTo>
                <a:cubicBezTo>
                  <a:pt x="5308" y="6"/>
                  <a:pt x="5313" y="0"/>
                  <a:pt x="5320" y="0"/>
                </a:cubicBezTo>
                <a:lnTo>
                  <a:pt x="5704" y="0"/>
                </a:lnTo>
                <a:cubicBezTo>
                  <a:pt x="5711" y="0"/>
                  <a:pt x="5717" y="6"/>
                  <a:pt x="5717" y="13"/>
                </a:cubicBezTo>
                <a:cubicBezTo>
                  <a:pt x="5717" y="20"/>
                  <a:pt x="5711" y="25"/>
                  <a:pt x="5704" y="25"/>
                </a:cubicBezTo>
                <a:close/>
                <a:moveTo>
                  <a:pt x="5090" y="25"/>
                </a:moveTo>
                <a:lnTo>
                  <a:pt x="4706" y="25"/>
                </a:lnTo>
                <a:cubicBezTo>
                  <a:pt x="4699" y="25"/>
                  <a:pt x="4693" y="20"/>
                  <a:pt x="4693" y="13"/>
                </a:cubicBezTo>
                <a:cubicBezTo>
                  <a:pt x="4693" y="6"/>
                  <a:pt x="4699" y="0"/>
                  <a:pt x="4706" y="0"/>
                </a:cubicBezTo>
                <a:lnTo>
                  <a:pt x="5090" y="0"/>
                </a:lnTo>
                <a:cubicBezTo>
                  <a:pt x="5097" y="0"/>
                  <a:pt x="5103" y="6"/>
                  <a:pt x="5103" y="13"/>
                </a:cubicBezTo>
                <a:cubicBezTo>
                  <a:pt x="5103" y="20"/>
                  <a:pt x="5097" y="25"/>
                  <a:pt x="5090" y="25"/>
                </a:cubicBezTo>
                <a:close/>
                <a:moveTo>
                  <a:pt x="4476" y="25"/>
                </a:moveTo>
                <a:lnTo>
                  <a:pt x="4092" y="25"/>
                </a:lnTo>
                <a:cubicBezTo>
                  <a:pt x="4085" y="25"/>
                  <a:pt x="4079" y="20"/>
                  <a:pt x="4079" y="13"/>
                </a:cubicBezTo>
                <a:cubicBezTo>
                  <a:pt x="4079" y="6"/>
                  <a:pt x="4085" y="0"/>
                  <a:pt x="4092" y="0"/>
                </a:cubicBezTo>
                <a:lnTo>
                  <a:pt x="4476" y="0"/>
                </a:lnTo>
                <a:cubicBezTo>
                  <a:pt x="4483" y="0"/>
                  <a:pt x="4488" y="6"/>
                  <a:pt x="4488" y="13"/>
                </a:cubicBezTo>
                <a:cubicBezTo>
                  <a:pt x="4488" y="20"/>
                  <a:pt x="4483" y="25"/>
                  <a:pt x="4476" y="25"/>
                </a:cubicBezTo>
                <a:close/>
                <a:moveTo>
                  <a:pt x="3861" y="25"/>
                </a:moveTo>
                <a:lnTo>
                  <a:pt x="3477" y="25"/>
                </a:lnTo>
                <a:cubicBezTo>
                  <a:pt x="3470" y="25"/>
                  <a:pt x="3464" y="20"/>
                  <a:pt x="3464" y="13"/>
                </a:cubicBezTo>
                <a:cubicBezTo>
                  <a:pt x="3464" y="6"/>
                  <a:pt x="3470" y="0"/>
                  <a:pt x="3477" y="0"/>
                </a:cubicBezTo>
                <a:lnTo>
                  <a:pt x="3861" y="0"/>
                </a:lnTo>
                <a:cubicBezTo>
                  <a:pt x="3868" y="0"/>
                  <a:pt x="3874" y="6"/>
                  <a:pt x="3874" y="13"/>
                </a:cubicBezTo>
                <a:cubicBezTo>
                  <a:pt x="3874" y="20"/>
                  <a:pt x="3868" y="25"/>
                  <a:pt x="3861" y="25"/>
                </a:cubicBezTo>
                <a:close/>
                <a:moveTo>
                  <a:pt x="3247" y="25"/>
                </a:moveTo>
                <a:lnTo>
                  <a:pt x="2863" y="25"/>
                </a:lnTo>
                <a:cubicBezTo>
                  <a:pt x="2856" y="25"/>
                  <a:pt x="2850" y="20"/>
                  <a:pt x="2850" y="13"/>
                </a:cubicBezTo>
                <a:cubicBezTo>
                  <a:pt x="2850" y="6"/>
                  <a:pt x="2856" y="0"/>
                  <a:pt x="2863" y="0"/>
                </a:cubicBezTo>
                <a:lnTo>
                  <a:pt x="3247" y="0"/>
                </a:lnTo>
                <a:cubicBezTo>
                  <a:pt x="3254" y="0"/>
                  <a:pt x="3260" y="6"/>
                  <a:pt x="3260" y="13"/>
                </a:cubicBezTo>
                <a:cubicBezTo>
                  <a:pt x="3260" y="20"/>
                  <a:pt x="3254" y="25"/>
                  <a:pt x="3247" y="25"/>
                </a:cubicBezTo>
                <a:close/>
                <a:moveTo>
                  <a:pt x="2632" y="25"/>
                </a:moveTo>
                <a:lnTo>
                  <a:pt x="2248" y="25"/>
                </a:lnTo>
                <a:cubicBezTo>
                  <a:pt x="2241" y="25"/>
                  <a:pt x="2236" y="20"/>
                  <a:pt x="2236" y="13"/>
                </a:cubicBezTo>
                <a:cubicBezTo>
                  <a:pt x="2236" y="6"/>
                  <a:pt x="2241" y="0"/>
                  <a:pt x="2248" y="0"/>
                </a:cubicBezTo>
                <a:lnTo>
                  <a:pt x="2632" y="0"/>
                </a:lnTo>
                <a:cubicBezTo>
                  <a:pt x="2639" y="0"/>
                  <a:pt x="2645" y="6"/>
                  <a:pt x="2645" y="13"/>
                </a:cubicBezTo>
                <a:cubicBezTo>
                  <a:pt x="2645" y="20"/>
                  <a:pt x="2639" y="25"/>
                  <a:pt x="2632" y="25"/>
                </a:cubicBezTo>
                <a:close/>
                <a:moveTo>
                  <a:pt x="2018" y="25"/>
                </a:moveTo>
                <a:lnTo>
                  <a:pt x="1634" y="25"/>
                </a:lnTo>
                <a:cubicBezTo>
                  <a:pt x="1627" y="25"/>
                  <a:pt x="1621" y="20"/>
                  <a:pt x="1621" y="13"/>
                </a:cubicBezTo>
                <a:cubicBezTo>
                  <a:pt x="1621" y="6"/>
                  <a:pt x="1627" y="0"/>
                  <a:pt x="1634" y="0"/>
                </a:cubicBezTo>
                <a:lnTo>
                  <a:pt x="2018" y="0"/>
                </a:lnTo>
                <a:cubicBezTo>
                  <a:pt x="2025" y="0"/>
                  <a:pt x="2031" y="6"/>
                  <a:pt x="2031" y="13"/>
                </a:cubicBezTo>
                <a:cubicBezTo>
                  <a:pt x="2031" y="20"/>
                  <a:pt x="2025" y="25"/>
                  <a:pt x="2018" y="25"/>
                </a:cubicBezTo>
                <a:close/>
                <a:moveTo>
                  <a:pt x="1404" y="25"/>
                </a:moveTo>
                <a:lnTo>
                  <a:pt x="1020" y="25"/>
                </a:lnTo>
                <a:cubicBezTo>
                  <a:pt x="1013" y="25"/>
                  <a:pt x="1007" y="20"/>
                  <a:pt x="1007" y="13"/>
                </a:cubicBezTo>
                <a:cubicBezTo>
                  <a:pt x="1007" y="6"/>
                  <a:pt x="1013" y="0"/>
                  <a:pt x="1020" y="0"/>
                </a:cubicBezTo>
                <a:lnTo>
                  <a:pt x="1404" y="0"/>
                </a:lnTo>
                <a:cubicBezTo>
                  <a:pt x="1411" y="0"/>
                  <a:pt x="1416" y="6"/>
                  <a:pt x="1416" y="13"/>
                </a:cubicBezTo>
                <a:cubicBezTo>
                  <a:pt x="1416" y="20"/>
                  <a:pt x="1411" y="25"/>
                  <a:pt x="1404" y="25"/>
                </a:cubicBezTo>
                <a:close/>
                <a:moveTo>
                  <a:pt x="789" y="25"/>
                </a:moveTo>
                <a:lnTo>
                  <a:pt x="405" y="25"/>
                </a:lnTo>
                <a:cubicBezTo>
                  <a:pt x="398" y="25"/>
                  <a:pt x="392" y="20"/>
                  <a:pt x="392" y="13"/>
                </a:cubicBezTo>
                <a:cubicBezTo>
                  <a:pt x="392" y="6"/>
                  <a:pt x="398" y="0"/>
                  <a:pt x="405" y="0"/>
                </a:cubicBezTo>
                <a:lnTo>
                  <a:pt x="789" y="0"/>
                </a:lnTo>
                <a:cubicBezTo>
                  <a:pt x="796" y="0"/>
                  <a:pt x="802" y="6"/>
                  <a:pt x="802" y="13"/>
                </a:cubicBezTo>
                <a:cubicBezTo>
                  <a:pt x="802" y="20"/>
                  <a:pt x="796" y="25"/>
                  <a:pt x="789" y="25"/>
                </a:cubicBezTo>
                <a:close/>
                <a:moveTo>
                  <a:pt x="175" y="25"/>
                </a:moveTo>
                <a:lnTo>
                  <a:pt x="13" y="25"/>
                </a:lnTo>
                <a:cubicBezTo>
                  <a:pt x="6" y="25"/>
                  <a:pt x="0" y="20"/>
                  <a:pt x="0" y="13"/>
                </a:cubicBezTo>
                <a:cubicBezTo>
                  <a:pt x="0" y="6"/>
                  <a:pt x="6" y="0"/>
                  <a:pt x="13" y="0"/>
                </a:cubicBezTo>
                <a:lnTo>
                  <a:pt x="175" y="0"/>
                </a:lnTo>
                <a:cubicBezTo>
                  <a:pt x="182" y="0"/>
                  <a:pt x="188" y="6"/>
                  <a:pt x="188" y="13"/>
                </a:cubicBezTo>
                <a:cubicBezTo>
                  <a:pt x="188" y="20"/>
                  <a:pt x="182" y="25"/>
                  <a:pt x="175" y="25"/>
                </a:cubicBezTo>
                <a:close/>
              </a:path>
            </a:pathLst>
          </a:custGeom>
          <a:solidFill>
            <a:srgbClr val="000000"/>
          </a:solidFill>
          <a:ln w="9525" cap="flat">
            <a:solidFill>
              <a:srgbClr val="000000"/>
            </a:solidFill>
            <a:prstDash val="solid"/>
            <a:bevel/>
            <a:headEnd/>
            <a:tailEnd/>
          </a:ln>
        </p:spPr>
        <p:txBody>
          <a:bodyPr lIns="109728" tIns="54864" rIns="109728" bIns="54864"/>
          <a:lstStyle/>
          <a:p>
            <a:pPr>
              <a:lnSpc>
                <a:spcPct val="90000"/>
              </a:lnSpc>
            </a:pPr>
            <a:endParaRPr lang="en-US">
              <a:solidFill>
                <a:schemeClr val="tx2"/>
              </a:solidFill>
            </a:endParaRPr>
          </a:p>
        </p:txBody>
      </p:sp>
      <p:sp>
        <p:nvSpPr>
          <p:cNvPr id="49" name="Freeform 71"/>
          <p:cNvSpPr>
            <a:spLocks/>
          </p:cNvSpPr>
          <p:nvPr/>
        </p:nvSpPr>
        <p:spPr bwMode="auto">
          <a:xfrm>
            <a:off x="7307580" y="3901441"/>
            <a:ext cx="190500" cy="125730"/>
          </a:xfrm>
          <a:custGeom>
            <a:avLst/>
            <a:gdLst/>
            <a:ahLst/>
            <a:cxnLst>
              <a:cxn ang="0">
                <a:pos x="0" y="0"/>
              </a:cxn>
              <a:cxn ang="0">
                <a:pos x="100" y="33"/>
              </a:cxn>
              <a:cxn ang="0">
                <a:pos x="0" y="66"/>
              </a:cxn>
              <a:cxn ang="0">
                <a:pos x="0" y="0"/>
              </a:cxn>
            </a:cxnLst>
            <a:rect l="0" t="0" r="r" b="b"/>
            <a:pathLst>
              <a:path w="100" h="66">
                <a:moveTo>
                  <a:pt x="0" y="0"/>
                </a:moveTo>
                <a:lnTo>
                  <a:pt x="100" y="33"/>
                </a:lnTo>
                <a:lnTo>
                  <a:pt x="0" y="66"/>
                </a:lnTo>
                <a:lnTo>
                  <a:pt x="0" y="0"/>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50" name="Rectangle 73"/>
          <p:cNvSpPr>
            <a:spLocks noChangeArrowheads="1"/>
          </p:cNvSpPr>
          <p:nvPr/>
        </p:nvSpPr>
        <p:spPr bwMode="auto">
          <a:xfrm>
            <a:off x="3888106" y="3840481"/>
            <a:ext cx="1001877" cy="180049"/>
          </a:xfrm>
          <a:prstGeom prst="rect">
            <a:avLst/>
          </a:prstGeom>
          <a:ln w="9525">
            <a:noFill/>
            <a:miter lim="800000"/>
            <a:headEnd/>
            <a:tailEnd/>
          </a:ln>
        </p:spPr>
        <p:txBody>
          <a:bodyPr wrap="none" lIns="0" tIns="0" rIns="0" bIns="0">
            <a:spAutoFit/>
          </a:bodyPr>
          <a:lstStyle/>
          <a:p>
            <a:pPr>
              <a:lnSpc>
                <a:spcPct val="90000"/>
              </a:lnSpc>
            </a:pPr>
            <a:r>
              <a:rPr lang="en-US" sz="1300" dirty="0">
                <a:solidFill>
                  <a:srgbClr val="FFFFFF"/>
                </a:solidFill>
                <a:effectLst>
                  <a:outerShdw blurRad="38100" dist="38100" dir="2700000" algn="tl">
                    <a:srgbClr val="000000"/>
                  </a:outerShdw>
                </a:effectLst>
              </a:rPr>
              <a:t>Get Metadata</a:t>
            </a:r>
            <a:endParaRPr lang="en-US" sz="1900" dirty="0">
              <a:effectLst>
                <a:outerShdw blurRad="38100" dist="38100" dir="2700000" algn="tl">
                  <a:srgbClr val="000000"/>
                </a:outerShdw>
              </a:effectLst>
            </a:endParaRPr>
          </a:p>
        </p:txBody>
      </p:sp>
      <p:sp>
        <p:nvSpPr>
          <p:cNvPr id="51" name="Freeform 67"/>
          <p:cNvSpPr>
            <a:spLocks/>
          </p:cNvSpPr>
          <p:nvPr/>
        </p:nvSpPr>
        <p:spPr bwMode="auto">
          <a:xfrm>
            <a:off x="1463040" y="4158616"/>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solidFill>
                <a:schemeClr val="tx2"/>
              </a:solidFill>
            </a:endParaRPr>
          </a:p>
        </p:txBody>
      </p:sp>
      <p:sp>
        <p:nvSpPr>
          <p:cNvPr id="52" name="Line 62"/>
          <p:cNvSpPr>
            <a:spLocks noChangeShapeType="1"/>
          </p:cNvSpPr>
          <p:nvPr/>
        </p:nvSpPr>
        <p:spPr bwMode="auto">
          <a:xfrm>
            <a:off x="1554479" y="6217921"/>
            <a:ext cx="768096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53" name="Freeform 63"/>
          <p:cNvSpPr>
            <a:spLocks/>
          </p:cNvSpPr>
          <p:nvPr/>
        </p:nvSpPr>
        <p:spPr bwMode="auto">
          <a:xfrm>
            <a:off x="1463040" y="6153150"/>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54" name="Rectangle 65"/>
          <p:cNvSpPr>
            <a:spLocks noChangeArrowheads="1"/>
          </p:cNvSpPr>
          <p:nvPr/>
        </p:nvSpPr>
        <p:spPr bwMode="auto">
          <a:xfrm>
            <a:off x="3931920" y="6092191"/>
            <a:ext cx="1545680" cy="180049"/>
          </a:xfrm>
          <a:prstGeom prst="rect">
            <a:avLst/>
          </a:prstGeom>
          <a:ln w="9525">
            <a:noFill/>
            <a:miter lim="800000"/>
            <a:headEnd/>
            <a:tailEnd/>
          </a:ln>
        </p:spPr>
        <p:txBody>
          <a:bodyPr wrap="none" lIns="0" tIns="0" rIns="0" bIns="0">
            <a:spAutoFit/>
          </a:bodyPr>
          <a:lstStyle/>
          <a:p>
            <a:pPr>
              <a:lnSpc>
                <a:spcPct val="90000"/>
              </a:lnSpc>
            </a:pPr>
            <a:r>
              <a:rPr lang="en-US" sz="1300" dirty="0" smtClean="0">
                <a:solidFill>
                  <a:srgbClr val="FFFFFF"/>
                </a:solidFill>
                <a:effectLst>
                  <a:outerShdw blurRad="38100" dist="38100" dir="2700000" algn="tl">
                    <a:srgbClr val="000000"/>
                  </a:outerShdw>
                </a:effectLst>
              </a:rPr>
              <a:t>Voice Detected Event</a:t>
            </a:r>
            <a:endParaRPr lang="en-US" sz="1900" dirty="0">
              <a:effectLst>
                <a:outerShdw blurRad="38100" dist="38100" dir="2700000" algn="tl">
                  <a:srgbClr val="000000"/>
                </a:outerShdw>
              </a:effectLst>
            </a:endParaRPr>
          </a:p>
        </p:txBody>
      </p:sp>
      <p:sp>
        <p:nvSpPr>
          <p:cNvPr id="55" name="Line 120"/>
          <p:cNvSpPr>
            <a:spLocks noChangeShapeType="1"/>
          </p:cNvSpPr>
          <p:nvPr/>
        </p:nvSpPr>
        <p:spPr bwMode="auto">
          <a:xfrm flipH="1">
            <a:off x="1554480" y="5830215"/>
            <a:ext cx="768096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useBgFill="1">
        <p:nvSpPr>
          <p:cNvPr id="42" name="Rectangle 65"/>
          <p:cNvSpPr>
            <a:spLocks noChangeArrowheads="1"/>
          </p:cNvSpPr>
          <p:nvPr/>
        </p:nvSpPr>
        <p:spPr bwMode="auto">
          <a:xfrm>
            <a:off x="3931920" y="5709285"/>
            <a:ext cx="1385187" cy="180049"/>
          </a:xfrm>
          <a:prstGeom prst="rect">
            <a:avLst/>
          </a:prstGeom>
          <a:ln w="9525">
            <a:noFill/>
            <a:miter lim="800000"/>
            <a:headEnd/>
            <a:tailEnd/>
          </a:ln>
        </p:spPr>
        <p:txBody>
          <a:bodyPr wrap="none" lIns="0" tIns="0" rIns="0" bIns="0">
            <a:spAutoFit/>
          </a:bodyPr>
          <a:lstStyle/>
          <a:p>
            <a:pPr>
              <a:lnSpc>
                <a:spcPct val="90000"/>
              </a:lnSpc>
            </a:pPr>
            <a:r>
              <a:rPr lang="en-US" sz="1300" dirty="0" err="1" smtClean="0">
                <a:solidFill>
                  <a:srgbClr val="FFFFFF"/>
                </a:solidFill>
                <a:effectLst>
                  <a:outerShdw blurRad="38100" dist="38100" dir="2700000" algn="tl">
                    <a:srgbClr val="000000"/>
                  </a:outerShdw>
                </a:effectLst>
              </a:rPr>
              <a:t>SubscribeResponse</a:t>
            </a:r>
            <a:endParaRPr lang="en-US" sz="1900" dirty="0">
              <a:effectLst>
                <a:outerShdw blurRad="38100" dist="38100" dir="2700000" algn="tl">
                  <a:srgbClr val="000000"/>
                </a:outerShdw>
              </a:effectLst>
            </a:endParaRPr>
          </a:p>
        </p:txBody>
      </p:sp>
      <p:sp>
        <p:nvSpPr>
          <p:cNvPr id="56" name="Line 62"/>
          <p:cNvSpPr>
            <a:spLocks noChangeShapeType="1"/>
          </p:cNvSpPr>
          <p:nvPr/>
        </p:nvSpPr>
        <p:spPr bwMode="auto">
          <a:xfrm>
            <a:off x="1554479" y="6506278"/>
            <a:ext cx="7680960" cy="1904"/>
          </a:xfrm>
          <a:prstGeom prst="line">
            <a:avLst/>
          </a:prstGeom>
          <a:noFill/>
          <a:ln w="14288" cap="rnd">
            <a:solidFill>
              <a:srgbClr val="000000"/>
            </a:solidFill>
            <a:round/>
            <a:headEnd/>
            <a:tailEnd/>
          </a:ln>
        </p:spPr>
        <p:txBody>
          <a:bodyPr lIns="109728" tIns="54864" rIns="109728" bIns="54864"/>
          <a:lstStyle/>
          <a:p>
            <a:pPr>
              <a:lnSpc>
                <a:spcPct val="90000"/>
              </a:lnSpc>
            </a:pPr>
            <a:endParaRPr lang="en-US">
              <a:solidFill>
                <a:schemeClr val="tx2"/>
              </a:solidFill>
            </a:endParaRPr>
          </a:p>
        </p:txBody>
      </p:sp>
      <p:sp>
        <p:nvSpPr>
          <p:cNvPr id="57" name="Freeform 63"/>
          <p:cNvSpPr>
            <a:spLocks/>
          </p:cNvSpPr>
          <p:nvPr/>
        </p:nvSpPr>
        <p:spPr bwMode="auto">
          <a:xfrm>
            <a:off x="1463040" y="6441508"/>
            <a:ext cx="190500" cy="127634"/>
          </a:xfrm>
          <a:custGeom>
            <a:avLst/>
            <a:gdLst/>
            <a:ahLst/>
            <a:cxnLst>
              <a:cxn ang="0">
                <a:pos x="100" y="67"/>
              </a:cxn>
              <a:cxn ang="0">
                <a:pos x="0" y="34"/>
              </a:cxn>
              <a:cxn ang="0">
                <a:pos x="100" y="0"/>
              </a:cxn>
              <a:cxn ang="0">
                <a:pos x="100" y="67"/>
              </a:cxn>
            </a:cxnLst>
            <a:rect l="0" t="0" r="r" b="b"/>
            <a:pathLst>
              <a:path w="100" h="67">
                <a:moveTo>
                  <a:pt x="100" y="67"/>
                </a:moveTo>
                <a:lnTo>
                  <a:pt x="0" y="34"/>
                </a:lnTo>
                <a:lnTo>
                  <a:pt x="100" y="0"/>
                </a:lnTo>
                <a:lnTo>
                  <a:pt x="100" y="67"/>
                </a:lnTo>
                <a:close/>
              </a:path>
            </a:pathLst>
          </a:custGeom>
          <a:solidFill>
            <a:srgbClr val="000000"/>
          </a:solidFill>
          <a:ln w="9525">
            <a:noFill/>
            <a:round/>
            <a:headEnd/>
            <a:tailEnd/>
          </a:ln>
        </p:spPr>
        <p:txBody>
          <a:bodyPr lIns="109728" tIns="54864" rIns="109728" bIns="54864"/>
          <a:lstStyle/>
          <a:p>
            <a:pPr>
              <a:lnSpc>
                <a:spcPct val="90000"/>
              </a:lnSpc>
            </a:pPr>
            <a:endParaRPr lang="en-US"/>
          </a:p>
        </p:txBody>
      </p:sp>
      <p:sp useBgFill="1">
        <p:nvSpPr>
          <p:cNvPr id="58" name="Rectangle 65"/>
          <p:cNvSpPr>
            <a:spLocks noChangeArrowheads="1"/>
          </p:cNvSpPr>
          <p:nvPr/>
        </p:nvSpPr>
        <p:spPr bwMode="auto">
          <a:xfrm>
            <a:off x="3840480" y="6380548"/>
            <a:ext cx="1861472" cy="180049"/>
          </a:xfrm>
          <a:prstGeom prst="rect">
            <a:avLst/>
          </a:prstGeom>
          <a:ln w="9525">
            <a:noFill/>
            <a:miter lim="800000"/>
            <a:headEnd/>
            <a:tailEnd/>
          </a:ln>
        </p:spPr>
        <p:txBody>
          <a:bodyPr wrap="none" lIns="0" tIns="0" rIns="0" bIns="0">
            <a:spAutoFit/>
          </a:bodyPr>
          <a:lstStyle/>
          <a:p>
            <a:pPr>
              <a:lnSpc>
                <a:spcPct val="90000"/>
              </a:lnSpc>
            </a:pPr>
            <a:r>
              <a:rPr lang="en-US" sz="1300" dirty="0" smtClean="0">
                <a:solidFill>
                  <a:srgbClr val="FFFFFF"/>
                </a:solidFill>
                <a:effectLst>
                  <a:outerShdw blurRad="38100" dist="38100" dir="2700000" algn="tl">
                    <a:srgbClr val="000000"/>
                  </a:outerShdw>
                </a:effectLst>
              </a:rPr>
              <a:t>Microphone Muted Event</a:t>
            </a:r>
            <a:endParaRPr lang="en-US" sz="1900" dirty="0">
              <a:effectLst>
                <a:outerShdw blurRad="38100" dist="38100" dir="2700000" algn="tl">
                  <a:srgbClr val="000000"/>
                </a:outerShdw>
              </a:effectLst>
            </a:endParaRPr>
          </a:p>
        </p:txBody>
      </p:sp>
      <p:sp>
        <p:nvSpPr>
          <p:cNvPr id="5" name="Rounded Rectangle 4"/>
          <p:cNvSpPr/>
          <p:nvPr/>
        </p:nvSpPr>
        <p:spPr bwMode="auto">
          <a:xfrm>
            <a:off x="5029200" y="1645920"/>
            <a:ext cx="1645920" cy="73152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lnSpc>
                <a:spcPct val="90000"/>
              </a:lnSpc>
            </a:pPr>
            <a:r>
              <a:rPr lang="en-US" dirty="0" smtClean="0">
                <a:solidFill>
                  <a:schemeClr val="tx1"/>
                </a:solidFill>
                <a:effectLst>
                  <a:outerShdw blurRad="38100" dist="38100" dir="2700000" algn="tl">
                    <a:srgbClr val="000000">
                      <a:alpha val="43137"/>
                    </a:srgbClr>
                  </a:outerShdw>
                </a:effectLst>
              </a:rPr>
              <a:t>Webcam Device</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Keys To DPWS</a:t>
            </a:r>
            <a:br>
              <a:rPr smtClean="0"/>
            </a:br>
            <a:endParaRPr sz="4300"/>
          </a:p>
        </p:txBody>
      </p:sp>
      <p:sp>
        <p:nvSpPr>
          <p:cNvPr id="3" name="Content Placeholder 2"/>
          <p:cNvSpPr>
            <a:spLocks noGrp="1"/>
          </p:cNvSpPr>
          <p:nvPr>
            <p:ph idx="1"/>
          </p:nvPr>
        </p:nvSpPr>
        <p:spPr>
          <a:xfrm>
            <a:off x="459106" y="1697357"/>
            <a:ext cx="10056494" cy="3964162"/>
          </a:xfrm>
        </p:spPr>
        <p:txBody>
          <a:bodyPr/>
          <a:lstStyle/>
          <a:p>
            <a:r>
              <a:rPr lang="en-US" dirty="0" smtClean="0"/>
              <a:t>Abstract developers from </a:t>
            </a:r>
            <a:br>
              <a:rPr lang="en-US" dirty="0" smtClean="0"/>
            </a:br>
            <a:r>
              <a:rPr lang="en-US" dirty="0" smtClean="0"/>
              <a:t>networking protocols</a:t>
            </a:r>
          </a:p>
          <a:p>
            <a:r>
              <a:rPr lang="en-US" dirty="0" smtClean="0"/>
              <a:t>Provide rich messaging and types</a:t>
            </a:r>
          </a:p>
          <a:p>
            <a:r>
              <a:rPr lang="en-US" dirty="0" smtClean="0"/>
              <a:t>Simplify access to device functionality</a:t>
            </a:r>
          </a:p>
          <a:p>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smtClean="0"/>
              <a:t>DPWS In Windows Vista</a:t>
            </a:r>
            <a:br>
              <a:rPr smtClean="0"/>
            </a:br>
            <a:r>
              <a:rPr lang="fr-FR" sz="4300" dirty="0" smtClean="0">
                <a:solidFill>
                  <a:schemeClr val="accent1"/>
                </a:solidFill>
              </a:rPr>
              <a:t>WSDAPI</a:t>
            </a:r>
            <a:endParaRPr sz="4300"/>
          </a:p>
        </p:txBody>
      </p:sp>
      <p:sp>
        <p:nvSpPr>
          <p:cNvPr id="3" name="Content Placeholder 2"/>
          <p:cNvSpPr>
            <a:spLocks noGrp="1"/>
          </p:cNvSpPr>
          <p:nvPr>
            <p:ph idx="1"/>
          </p:nvPr>
        </p:nvSpPr>
        <p:spPr>
          <a:xfrm>
            <a:off x="459106" y="2280286"/>
            <a:ext cx="10056494" cy="4917757"/>
          </a:xfrm>
        </p:spPr>
        <p:txBody>
          <a:bodyPr/>
          <a:lstStyle/>
          <a:p>
            <a:r>
              <a:rPr lang="en-US" sz="3400" dirty="0" smtClean="0"/>
              <a:t>Web Services on devices API - WSDAPI</a:t>
            </a:r>
          </a:p>
          <a:p>
            <a:pPr lvl="1"/>
            <a:r>
              <a:rPr lang="en-US" sz="2900" dirty="0" smtClean="0"/>
              <a:t>Supports discovery, metadata, control, </a:t>
            </a:r>
            <a:r>
              <a:rPr lang="en-US" sz="2900" dirty="0" err="1" smtClean="0"/>
              <a:t>eventing</a:t>
            </a:r>
            <a:r>
              <a:rPr lang="en-US" sz="2900" dirty="0" smtClean="0"/>
              <a:t>, attachments</a:t>
            </a:r>
          </a:p>
          <a:p>
            <a:pPr lvl="1"/>
            <a:r>
              <a:rPr lang="en-US" sz="2900" dirty="0" smtClean="0"/>
              <a:t>Supports schema extensibility</a:t>
            </a:r>
          </a:p>
          <a:p>
            <a:r>
              <a:rPr lang="en-US" sz="3400" dirty="0" smtClean="0"/>
              <a:t>Code Generation tool (</a:t>
            </a:r>
            <a:r>
              <a:rPr lang="en-US" sz="3400" dirty="0" err="1" smtClean="0"/>
              <a:t>WSDCodeGen</a:t>
            </a:r>
            <a:r>
              <a:rPr lang="en-US" sz="3400" dirty="0" smtClean="0"/>
              <a:t>) converts WSDL to COM objects</a:t>
            </a:r>
          </a:p>
          <a:p>
            <a:pPr lvl="1"/>
            <a:r>
              <a:rPr lang="en-US" sz="2900" dirty="0" smtClean="0"/>
              <a:t>Service specific objects wrap generic APIs</a:t>
            </a:r>
          </a:p>
          <a:p>
            <a:pPr lvl="1"/>
            <a:r>
              <a:rPr lang="en-US" sz="2900" dirty="0" smtClean="0"/>
              <a:t>Network and protocol details abstracted</a:t>
            </a:r>
          </a:p>
          <a:p>
            <a:r>
              <a:rPr lang="en-US" sz="3400" dirty="0" smtClean="0"/>
              <a:t>Reduces desktop development costs</a:t>
            </a:r>
            <a:endParaRPr lang="en-US" sz="34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Slide Template</Template>
  <TotalTime>10440</TotalTime>
  <Words>4125</Words>
  <Application>Microsoft Office PowerPoint</Application>
  <PresentationFormat>Custom</PresentationFormat>
  <Paragraphs>284</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Segoe</vt:lpstr>
      <vt:lpstr>Wingdings</vt:lpstr>
      <vt:lpstr>Lucida Console</vt:lpstr>
      <vt:lpstr>Segoe Semibold</vt:lpstr>
      <vt:lpstr>WinHec 2007 WEB Template</vt:lpstr>
      <vt:lpstr>Web Services On Devices: Rally Implementation</vt:lpstr>
      <vt:lpstr>Key Takeaways</vt:lpstr>
      <vt:lpstr>Agenda </vt:lpstr>
      <vt:lpstr>Web Services On Devices </vt:lpstr>
      <vt:lpstr>Using DPWS </vt:lpstr>
      <vt:lpstr>Using DPWS </vt:lpstr>
      <vt:lpstr>Using DPWS </vt:lpstr>
      <vt:lpstr>Keys To DPWS </vt:lpstr>
      <vt:lpstr>DPWS In Windows Vista WSDAPI</vt:lpstr>
      <vt:lpstr>Using Discovery</vt:lpstr>
      <vt:lpstr>Discovery Example</vt:lpstr>
      <vt:lpstr>Discovery Example</vt:lpstr>
      <vt:lpstr>Using Metadata</vt:lpstr>
      <vt:lpstr>Using Metadata</vt:lpstr>
      <vt:lpstr>Accessing Services</vt:lpstr>
      <vt:lpstr>Accessing Services</vt:lpstr>
      <vt:lpstr>Controlling Services </vt:lpstr>
      <vt:lpstr>Code Generation Goals</vt:lpstr>
      <vt:lpstr>Code Generation </vt:lpstr>
      <vt:lpstr>Code Generation</vt:lpstr>
      <vt:lpstr>Call To Action</vt:lpstr>
      <vt:lpstr>Additional Resources</vt:lpstr>
      <vt:lpstr>Slide 23</vt:lpstr>
      <vt:lpstr>Features Of WSDAPI Discovery</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CON-T475 Web Services On Devices: Rally Implementation</dc:title>
  <dc:subject>WinHEC 2007</dc:subject>
  <dc:creator>Dan Conti</dc:creator>
  <dc:description>Template design: Brian Lenning, Silver Fox Productions, Inc.
Formatter: John Epperson, Silver Fox Productions, Inc.
Event Date:
Event Location:
Speech Length:
Audience:
Key Topics:
©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
© 2007 Silver Fox Production, All Rights Reserved.
This document is for internal use only. Not for distribution unless by the express written consent of Silver Fox Productions.</dc:description>
  <cp:lastModifiedBy>Microsoft Employee</cp:lastModifiedBy>
  <cp:revision>183</cp:revision>
  <dcterms:created xsi:type="dcterms:W3CDTF">2007-03-29T23:07:37Z</dcterms:created>
  <dcterms:modified xsi:type="dcterms:W3CDTF">2007-05-29T20:21:33Z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