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39" r:id="rId1"/>
  </p:sldMasterIdLst>
  <p:notesMasterIdLst>
    <p:notesMasterId r:id="rId23"/>
  </p:notesMasterIdLst>
  <p:handoutMasterIdLst>
    <p:handoutMasterId r:id="rId24"/>
  </p:handoutMasterIdLst>
  <p:sldIdLst>
    <p:sldId id="257" r:id="rId2"/>
    <p:sldId id="333" r:id="rId3"/>
    <p:sldId id="353" r:id="rId4"/>
    <p:sldId id="293" r:id="rId5"/>
    <p:sldId id="337" r:id="rId6"/>
    <p:sldId id="304" r:id="rId7"/>
    <p:sldId id="361" r:id="rId8"/>
    <p:sldId id="324" r:id="rId9"/>
    <p:sldId id="352" r:id="rId10"/>
    <p:sldId id="341" r:id="rId11"/>
    <p:sldId id="356" r:id="rId12"/>
    <p:sldId id="359" r:id="rId13"/>
    <p:sldId id="335" r:id="rId14"/>
    <p:sldId id="336" r:id="rId15"/>
    <p:sldId id="358" r:id="rId16"/>
    <p:sldId id="357" r:id="rId17"/>
    <p:sldId id="308" r:id="rId18"/>
    <p:sldId id="310" r:id="rId19"/>
    <p:sldId id="292" r:id="rId20"/>
    <p:sldId id="291" r:id="rId21"/>
    <p:sldId id="360" r:id="rId22"/>
  </p:sldIdLst>
  <p:sldSz cx="9144000" cy="6858000" type="screen4x3"/>
  <p:notesSz cx="6858000" cy="9144000"/>
  <p:custDataLst>
    <p:tags r:id="rId25"/>
  </p:custDataLst>
  <p:defaultTextStyle>
    <a:defPPr>
      <a:defRPr lang="en-US"/>
    </a:defPPr>
    <a:lvl1pPr algn="ctr" rtl="0" fontAlgn="base">
      <a:spcBef>
        <a:spcPct val="0"/>
      </a:spcBef>
      <a:spcAft>
        <a:spcPct val="0"/>
      </a:spcAft>
      <a:defRPr b="1" kern="1200">
        <a:solidFill>
          <a:schemeClr val="tx1"/>
        </a:solidFill>
        <a:latin typeface="Arial" pitchFamily="34" charset="0"/>
        <a:ea typeface="+mn-ea"/>
        <a:cs typeface="+mn-cs"/>
      </a:defRPr>
    </a:lvl1pPr>
    <a:lvl2pPr marL="457200" algn="ctr" rtl="0" fontAlgn="base">
      <a:spcBef>
        <a:spcPct val="0"/>
      </a:spcBef>
      <a:spcAft>
        <a:spcPct val="0"/>
      </a:spcAft>
      <a:defRPr b="1" kern="1200">
        <a:solidFill>
          <a:schemeClr val="tx1"/>
        </a:solidFill>
        <a:latin typeface="Arial" pitchFamily="34" charset="0"/>
        <a:ea typeface="+mn-ea"/>
        <a:cs typeface="+mn-cs"/>
      </a:defRPr>
    </a:lvl2pPr>
    <a:lvl3pPr marL="914400" algn="ctr" rtl="0" fontAlgn="base">
      <a:spcBef>
        <a:spcPct val="0"/>
      </a:spcBef>
      <a:spcAft>
        <a:spcPct val="0"/>
      </a:spcAft>
      <a:defRPr b="1" kern="1200">
        <a:solidFill>
          <a:schemeClr val="tx1"/>
        </a:solidFill>
        <a:latin typeface="Arial" pitchFamily="34" charset="0"/>
        <a:ea typeface="+mn-ea"/>
        <a:cs typeface="+mn-cs"/>
      </a:defRPr>
    </a:lvl3pPr>
    <a:lvl4pPr marL="1371600" algn="ctr" rtl="0" fontAlgn="base">
      <a:spcBef>
        <a:spcPct val="0"/>
      </a:spcBef>
      <a:spcAft>
        <a:spcPct val="0"/>
      </a:spcAft>
      <a:defRPr b="1" kern="1200">
        <a:solidFill>
          <a:schemeClr val="tx1"/>
        </a:solidFill>
        <a:latin typeface="Arial" pitchFamily="34" charset="0"/>
        <a:ea typeface="+mn-ea"/>
        <a:cs typeface="+mn-cs"/>
      </a:defRPr>
    </a:lvl4pPr>
    <a:lvl5pPr marL="1828800" algn="ctr" rtl="0" fontAlgn="base">
      <a:spcBef>
        <a:spcPct val="0"/>
      </a:spcBef>
      <a:spcAft>
        <a:spcPct val="0"/>
      </a:spcAft>
      <a:defRPr b="1" kern="1200">
        <a:solidFill>
          <a:schemeClr val="tx1"/>
        </a:solidFill>
        <a:latin typeface="Arial" pitchFamily="34" charset="0"/>
        <a:ea typeface="+mn-ea"/>
        <a:cs typeface="+mn-cs"/>
      </a:defRPr>
    </a:lvl5pPr>
    <a:lvl6pPr marL="2286000" algn="l" defTabSz="914400" rtl="0" eaLnBrk="1" latinLnBrk="0" hangingPunct="1">
      <a:defRPr b="1" kern="1200">
        <a:solidFill>
          <a:schemeClr val="tx1"/>
        </a:solidFill>
        <a:latin typeface="Arial" pitchFamily="34" charset="0"/>
        <a:ea typeface="+mn-ea"/>
        <a:cs typeface="+mn-cs"/>
      </a:defRPr>
    </a:lvl6pPr>
    <a:lvl7pPr marL="2743200" algn="l" defTabSz="914400" rtl="0" eaLnBrk="1" latinLnBrk="0" hangingPunct="1">
      <a:defRPr b="1" kern="1200">
        <a:solidFill>
          <a:schemeClr val="tx1"/>
        </a:solidFill>
        <a:latin typeface="Arial" pitchFamily="34" charset="0"/>
        <a:ea typeface="+mn-ea"/>
        <a:cs typeface="+mn-cs"/>
      </a:defRPr>
    </a:lvl7pPr>
    <a:lvl8pPr marL="3200400" algn="l" defTabSz="914400" rtl="0" eaLnBrk="1" latinLnBrk="0" hangingPunct="1">
      <a:defRPr b="1" kern="1200">
        <a:solidFill>
          <a:schemeClr val="tx1"/>
        </a:solidFill>
        <a:latin typeface="Arial" pitchFamily="34" charset="0"/>
        <a:ea typeface="+mn-ea"/>
        <a:cs typeface="+mn-cs"/>
      </a:defRPr>
    </a:lvl8pPr>
    <a:lvl9pPr marL="3657600" algn="l" defTabSz="914400" rtl="0" eaLnBrk="1" latinLnBrk="0" hangingPunct="1">
      <a:defRPr b="1"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prnPr prnWhat="handouts6" clrMode="bw" hiddenSlides="1" frameSlides="1"/>
  <p:showPr showNarration="1" useTimings="0">
    <p:present/>
    <p:sldAll/>
    <p:penClr>
      <a:srgbClr val="FF0000"/>
    </p:penClr>
  </p:showPr>
  <p:clrMru>
    <a:srgbClr val="FFFF66"/>
    <a:srgbClr val="6699FF"/>
    <a:srgbClr val="3366FF"/>
    <a:srgbClr val="0033CC"/>
    <a:srgbClr val="77A4FD"/>
    <a:srgbClr val="FF3300"/>
    <a:srgbClr val="00FF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3556" autoAdjust="0"/>
    <p:restoredTop sz="94610" autoAdjust="0"/>
  </p:normalViewPr>
  <p:slideViewPr>
    <p:cSldViewPr snapToGrid="0" showGuides="1">
      <p:cViewPr varScale="1">
        <p:scale>
          <a:sx n="55" d="100"/>
          <a:sy n="55" d="100"/>
        </p:scale>
        <p:origin x="-480" y="-77"/>
      </p:cViewPr>
      <p:guideLst>
        <p:guide orient="horz" pos="2160"/>
        <p:guide orient="horz" pos="144"/>
        <p:guide orient="horz" pos="894"/>
        <p:guide orient="horz" pos="1200"/>
        <p:guide orient="horz" pos="3680"/>
        <p:guide orient="horz" pos="4176"/>
        <p:guide pos="2880"/>
        <p:guide pos="240"/>
        <p:guide pos="462"/>
        <p:guide pos="5520"/>
      </p:guideLst>
    </p:cSldViewPr>
  </p:slideViewPr>
  <p:notesTextViewPr>
    <p:cViewPr>
      <p:scale>
        <a:sx n="100" d="100"/>
        <a:sy n="100" d="100"/>
      </p:scale>
      <p:origin x="0" y="0"/>
    </p:cViewPr>
  </p:notesTextViewPr>
  <p:sorterViewPr>
    <p:cViewPr>
      <p:scale>
        <a:sx n="30" d="100"/>
        <a:sy n="30" d="100"/>
      </p:scale>
      <p:origin x="0" y="0"/>
    </p:cViewPr>
  </p:sorterViewPr>
  <p:notesViewPr>
    <p:cSldViewPr snapToGrid="0" showGuides="1">
      <p:cViewPr>
        <p:scale>
          <a:sx n="125" d="100"/>
          <a:sy n="125" d="100"/>
        </p:scale>
        <p:origin x="-1254" y="256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effectLst/>
                <a:latin typeface="Arial" charset="0"/>
              </a:defRPr>
            </a:lvl1pPr>
          </a:lstStyle>
          <a:p>
            <a:pPr>
              <a:defRPr/>
            </a:pPr>
            <a:endParaRPr lang="en-US" dirty="0">
              <a:latin typeface="Segoe" pitchFamily="34" charset="0"/>
            </a:endParaRPr>
          </a:p>
        </p:txBody>
      </p:sp>
      <p:sp>
        <p:nvSpPr>
          <p:cNvPr id="1945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ffectLst/>
                <a:latin typeface="Arial" charset="0"/>
              </a:defRPr>
            </a:lvl1pPr>
          </a:lstStyle>
          <a:p>
            <a:pPr>
              <a:defRPr/>
            </a:pPr>
            <a:fld id="{61861C9B-9650-44FE-9C38-5C3E71A6F292}" type="datetime8">
              <a:rPr lang="en-US">
                <a:latin typeface="Segoe" pitchFamily="34" charset="0"/>
              </a:rPr>
              <a:pPr>
                <a:defRPr/>
              </a:pPr>
              <a:t>5/30/2007 11:22 AM</a:t>
            </a:fld>
            <a:endParaRPr lang="en-US" dirty="0">
              <a:latin typeface="Segoe" pitchFamily="34" charset="0"/>
            </a:endParaRPr>
          </a:p>
        </p:txBody>
      </p:sp>
      <p:sp>
        <p:nvSpPr>
          <p:cNvPr id="19460" name="Rectangle 4"/>
          <p:cNvSpPr>
            <a:spLocks noGrp="1" noChangeArrowheads="1"/>
          </p:cNvSpPr>
          <p:nvPr>
            <p:ph type="ftr" sz="quarter" idx="2"/>
          </p:nvPr>
        </p:nvSpPr>
        <p:spPr bwMode="auto">
          <a:xfrm>
            <a:off x="0" y="8686800"/>
            <a:ext cx="61849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500" b="0">
                <a:effectLst/>
                <a:latin typeface="Arial" charset="0"/>
                <a:cs typeface="Arial" charset="0"/>
              </a:defRPr>
            </a:lvl1pPr>
          </a:lstStyle>
          <a:p>
            <a:pPr>
              <a:defRPr/>
            </a:pPr>
            <a:r>
              <a:rPr lang="en-US" dirty="0">
                <a:latin typeface="Segoe" pitchFamily="34" charset="0"/>
              </a:rPr>
              <a:t>© 2007 Microsoft Corporation. All rights reserved. Microsoft, Windows, Windows Vista and other product names are or may be registered trademarks and/or trademarks in the U.S. and/or other countries.</a:t>
            </a:r>
          </a:p>
          <a:p>
            <a:pPr>
              <a:defRPr/>
            </a:pPr>
            <a:r>
              <a:rPr lang="en-US" dirty="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latin typeface="Segoe" pitchFamily="34" charset="0"/>
              </a:rPr>
            </a:br>
            <a:r>
              <a:rPr lang="en-US" dirty="0">
                <a:latin typeface="Segoe" pitchFamily="34" charset="0"/>
              </a:rPr>
              <a:t>MICROSOFT MAKES NO WARRANTIES, EXPRESS, IMPLIED OR STATUTORY, AS TO THE INFORMATION IN THIS PRESENTATION.</a:t>
            </a:r>
          </a:p>
        </p:txBody>
      </p:sp>
      <p:sp>
        <p:nvSpPr>
          <p:cNvPr id="19461" name="Rectangle 5"/>
          <p:cNvSpPr>
            <a:spLocks noGrp="1" noChangeArrowheads="1"/>
          </p:cNvSpPr>
          <p:nvPr>
            <p:ph type="sldNum" sz="quarter" idx="3"/>
          </p:nvPr>
        </p:nvSpPr>
        <p:spPr bwMode="auto">
          <a:xfrm>
            <a:off x="6246813" y="8686800"/>
            <a:ext cx="61118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latin typeface="Arial" charset="0"/>
              </a:defRPr>
            </a:lvl1pPr>
          </a:lstStyle>
          <a:p>
            <a:pPr>
              <a:defRPr/>
            </a:pPr>
            <a:fld id="{CC8D1160-44AC-4C08-84D0-B16A2B987989}" type="slidenum">
              <a:rPr lang="en-US">
                <a:latin typeface="Segoe" pitchFamily="34" charset="0"/>
              </a:rPr>
              <a:pPr>
                <a:defRPr/>
              </a:pPr>
              <a:t>‹#›</a:t>
            </a:fld>
            <a:endParaRPr lang="en-US" dirty="0">
              <a:latin typeface="Segoe" pitchFamily="3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effectLst/>
                <a:latin typeface="Times New Roman" pitchFamily="18" charset="0"/>
              </a:defRPr>
            </a:lvl1pPr>
          </a:lstStyle>
          <a:p>
            <a:pPr>
              <a:defRPr/>
            </a:pPr>
            <a:endParaRPr lang="en-US"/>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effectLst/>
                <a:latin typeface="Times New Roman" pitchFamily="18" charset="0"/>
              </a:defRPr>
            </a:lvl1pPr>
          </a:lstStyle>
          <a:p>
            <a:pPr>
              <a:defRPr/>
            </a:pPr>
            <a:fld id="{97E1969F-F653-4493-B024-49B987E894E7}" type="datetime8">
              <a:rPr lang="en-US"/>
              <a:pPr>
                <a:defRPr/>
              </a:pPr>
              <a:t>5/30/2007 11:22 AM</a:t>
            </a:fld>
            <a:endParaRPr lang="en-US"/>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9702" name="Rectangle 6"/>
          <p:cNvSpPr>
            <a:spLocks noGrp="1" noChangeArrowheads="1"/>
          </p:cNvSpPr>
          <p:nvPr>
            <p:ph type="ftr" sz="quarter" idx="4"/>
          </p:nvPr>
        </p:nvSpPr>
        <p:spPr bwMode="auto">
          <a:xfrm>
            <a:off x="0" y="8686800"/>
            <a:ext cx="6157913"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500" b="0">
                <a:effectLst/>
                <a:latin typeface="Arial" charset="0"/>
                <a:cs typeface="Arial" charset="0"/>
              </a:defRPr>
            </a:lvl1pPr>
          </a:lstStyle>
          <a:p>
            <a:pPr>
              <a:defRPr/>
            </a:pPr>
            <a:r>
              <a:rPr lang="en-US" dirty="0" smtClean="0">
                <a:latin typeface="Segoe" pitchFamily="34" charset="0"/>
              </a:rPr>
              <a:t>© 2007 Microsoft Corporation. All rights reserved. Microsoft, Windows, Windows Vista and other product names are or may be registered trademarks and/or trademarks in the U.S. and/or other countries.</a:t>
            </a:r>
          </a:p>
          <a:p>
            <a:pPr>
              <a:defRPr/>
            </a:pPr>
            <a:r>
              <a:rPr lang="en-US" dirty="0"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latin typeface="Segoe" pitchFamily="34" charset="0"/>
              </a:rPr>
            </a:br>
            <a:r>
              <a:rPr lang="en-US" dirty="0" smtClean="0">
                <a:latin typeface="Segoe" pitchFamily="34" charset="0"/>
              </a:rPr>
              <a:t>MICROSOFT MAKES NO WARRANTIES, EXPRESS, IMPLIED OR STATUTORY, AS TO THE INFORMATION IN THIS PRESENTATION.</a:t>
            </a:r>
            <a:endParaRPr lang="en-US" dirty="0">
              <a:latin typeface="Segoe" pitchFamily="34" charset="0"/>
            </a:endParaRPr>
          </a:p>
        </p:txBody>
      </p:sp>
      <p:sp>
        <p:nvSpPr>
          <p:cNvPr id="29703" name="Rectangle 7"/>
          <p:cNvSpPr>
            <a:spLocks noGrp="1" noChangeArrowheads="1"/>
          </p:cNvSpPr>
          <p:nvPr>
            <p:ph type="sldNum" sz="quarter" idx="5"/>
          </p:nvPr>
        </p:nvSpPr>
        <p:spPr bwMode="auto">
          <a:xfrm>
            <a:off x="5762625" y="8685213"/>
            <a:ext cx="1093788"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effectLst/>
                <a:latin typeface="Times New Roman" pitchFamily="18" charset="0"/>
              </a:defRPr>
            </a:lvl1pPr>
          </a:lstStyle>
          <a:p>
            <a:pPr>
              <a:defRPr/>
            </a:pPr>
            <a:fld id="{6C18112B-866C-44B0-9BCA-CC108EB1138E}" type="slidenum">
              <a:rPr lang="en-US"/>
              <a:pPr>
                <a:defRPr/>
              </a:pPr>
              <a:t>‹#›</a:t>
            </a:fld>
            <a:endParaRPr lang="en-US"/>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dt" sz="quarter" idx="1"/>
          </p:nvPr>
        </p:nvSpPr>
        <p:spPr>
          <a:noFill/>
        </p:spPr>
        <p:txBody>
          <a:bodyPr/>
          <a:lstStyle/>
          <a:p>
            <a:fld id="{EC4B6CCC-C260-475D-8C4B-296A002E9D94}" type="datetime8">
              <a:rPr lang="en-US" smtClean="0"/>
              <a:pPr/>
              <a:t>5/30/2007 11:22 AM</a:t>
            </a:fld>
            <a:endParaRPr lang="en-US" smtClean="0"/>
          </a:p>
        </p:txBody>
      </p:sp>
      <p:sp>
        <p:nvSpPr>
          <p:cNvPr id="26627" name="Rectangle 6"/>
          <p:cNvSpPr>
            <a:spLocks noGrp="1" noChangeArrowheads="1"/>
          </p:cNvSpPr>
          <p:nvPr>
            <p:ph type="ftr" sz="quarter" idx="4"/>
          </p:nvPr>
        </p:nvSpPr>
        <p:spPr>
          <a:noFill/>
        </p:spPr>
        <p:txBody>
          <a:bodyPr/>
          <a:lstStyle/>
          <a:p>
            <a:r>
              <a:rPr lang="en-US" dirty="0" smtClean="0">
                <a:latin typeface="Segoe" pitchFamily="34" charset="0"/>
                <a:cs typeface="Arial" pitchFamily="34" charset="0"/>
              </a:rPr>
              <a:t>© 2007 Microsoft Corporation. All rights reserved. Microsoft, Windows, Windows Vista and other product names are or may be registered trademarks and/or trademarks in the U.S. and/or other countries.</a:t>
            </a:r>
          </a:p>
          <a:p>
            <a:r>
              <a:rPr lang="en-US" dirty="0" smtClean="0">
                <a:latin typeface="Segoe" pitchFamily="34" charset="0"/>
                <a:cs typeface="Arial"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latin typeface="Segoe" pitchFamily="34" charset="0"/>
                <a:cs typeface="Arial" pitchFamily="34" charset="0"/>
              </a:rPr>
            </a:br>
            <a:r>
              <a:rPr lang="en-US" dirty="0" smtClean="0">
                <a:latin typeface="Segoe" pitchFamily="34" charset="0"/>
                <a:cs typeface="Arial" pitchFamily="34" charset="0"/>
              </a:rPr>
              <a:t>MICROSOFT MAKES NO WARRANTIES, EXPRESS, IMPLIED OR STATUTORY, AS TO THE INFORMATION IN THIS PRESENTATION.</a:t>
            </a:r>
          </a:p>
        </p:txBody>
      </p:sp>
      <p:sp>
        <p:nvSpPr>
          <p:cNvPr id="26628" name="Rectangle 7"/>
          <p:cNvSpPr>
            <a:spLocks noGrp="1" noChangeArrowheads="1"/>
          </p:cNvSpPr>
          <p:nvPr>
            <p:ph type="sldNum" sz="quarter" idx="5"/>
          </p:nvPr>
        </p:nvSpPr>
        <p:spPr>
          <a:noFill/>
        </p:spPr>
        <p:txBody>
          <a:bodyPr/>
          <a:lstStyle/>
          <a:p>
            <a:fld id="{4841B6D6-A4B0-4CCF-AE8B-304457B048E1}" type="slidenum">
              <a:rPr lang="en-US" smtClean="0"/>
              <a:pPr/>
              <a:t>1</a:t>
            </a:fld>
            <a:endParaRPr lang="en-US" smtClean="0"/>
          </a:p>
        </p:txBody>
      </p:sp>
      <p:sp>
        <p:nvSpPr>
          <p:cNvPr id="26629" name="Rectangle 4"/>
          <p:cNvSpPr>
            <a:spLocks noGrp="1" noRot="1" noChangeAspect="1" noChangeArrowheads="1" noTextEdit="1"/>
          </p:cNvSpPr>
          <p:nvPr>
            <p:ph type="sldImg"/>
          </p:nvPr>
        </p:nvSpPr>
        <p:spPr>
          <a:ln/>
        </p:spPr>
      </p:sp>
      <p:sp>
        <p:nvSpPr>
          <p:cNvPr id="26630" name="Rectangle 5"/>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97E1969F-F653-4493-B024-49B987E894E7}" type="datetime8">
              <a:rPr lang="en-US" smtClean="0"/>
              <a:pPr>
                <a:defRPr/>
              </a:pPr>
              <a:t>5/30/2007 11:22 AM</a:t>
            </a:fld>
            <a:endParaRPr lang="en-US"/>
          </a:p>
        </p:txBody>
      </p:sp>
      <p:sp>
        <p:nvSpPr>
          <p:cNvPr id="5" name="Footer Placeholder 4"/>
          <p:cNvSpPr>
            <a:spLocks noGrp="1"/>
          </p:cNvSpPr>
          <p:nvPr>
            <p:ph type="ftr" sz="quarter" idx="11"/>
          </p:nvPr>
        </p:nvSpPr>
        <p:spPr/>
        <p:txBody>
          <a:bodyPr/>
          <a:lstStyle/>
          <a:p>
            <a:pPr>
              <a:defRPr/>
            </a:pPr>
            <a:r>
              <a:rPr lang="en-US" smtClean="0">
                <a:latin typeface="Segoe" pitchFamily="34" charset="0"/>
              </a:rPr>
              <a:t>© 2007 Microsoft Corporation. All rights reserved. Microsoft, Windows, Windows Vista and other product names are or may be registered trademarks and/or trademarks in the U.S. and/or other countries.</a:t>
            </a:r>
          </a:p>
          <a:p>
            <a:pPr>
              <a:defRPr/>
            </a:pPr>
            <a:r>
              <a:rPr lang="en-US"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pitchFamily="34" charset="0"/>
              </a:rPr>
            </a:br>
            <a:r>
              <a:rPr lang="en-US" smtClean="0">
                <a:latin typeface="Segoe" pitchFamily="34" charset="0"/>
              </a:rPr>
              <a:t>MICROSOFT MAKES NO WARRANTIES, EXPRESS, IMPLIED OR STATUTORY, AS TO THE INFORMATION IN THIS PRESENTATION.</a:t>
            </a:r>
            <a:endParaRPr lang="en-US" dirty="0">
              <a:latin typeface="Segoe" pitchFamily="34" charset="0"/>
            </a:endParaRPr>
          </a:p>
        </p:txBody>
      </p:sp>
      <p:sp>
        <p:nvSpPr>
          <p:cNvPr id="6" name="Slide Number Placeholder 5"/>
          <p:cNvSpPr>
            <a:spLocks noGrp="1"/>
          </p:cNvSpPr>
          <p:nvPr>
            <p:ph type="sldNum" sz="quarter" idx="12"/>
          </p:nvPr>
        </p:nvSpPr>
        <p:spPr/>
        <p:txBody>
          <a:bodyPr/>
          <a:lstStyle/>
          <a:p>
            <a:pPr>
              <a:defRPr/>
            </a:pPr>
            <a:fld id="{6C18112B-866C-44B0-9BCA-CC108EB1138E}"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97E1969F-F653-4493-B024-49B987E894E7}" type="datetime8">
              <a:rPr lang="en-US" smtClean="0"/>
              <a:pPr>
                <a:defRPr/>
              </a:pPr>
              <a:t>5/30/2007 11:22 AM</a:t>
            </a:fld>
            <a:endParaRPr lang="en-US"/>
          </a:p>
        </p:txBody>
      </p:sp>
      <p:sp>
        <p:nvSpPr>
          <p:cNvPr id="5" name="Footer Placeholder 4"/>
          <p:cNvSpPr>
            <a:spLocks noGrp="1"/>
          </p:cNvSpPr>
          <p:nvPr>
            <p:ph type="ftr" sz="quarter" idx="11"/>
          </p:nvPr>
        </p:nvSpPr>
        <p:spPr/>
        <p:txBody>
          <a:bodyPr/>
          <a:lstStyle/>
          <a:p>
            <a:pPr>
              <a:defRPr/>
            </a:pPr>
            <a:r>
              <a:rPr lang="en-US" smtClean="0">
                <a:latin typeface="Segoe" pitchFamily="34" charset="0"/>
              </a:rPr>
              <a:t>© 2007 Microsoft Corporation. All rights reserved. Microsoft, Windows, Windows Vista and other product names are or may be registered trademarks and/or trademarks in the U.S. and/or other countries.</a:t>
            </a:r>
          </a:p>
          <a:p>
            <a:pPr>
              <a:defRPr/>
            </a:pPr>
            <a:r>
              <a:rPr lang="en-US"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pitchFamily="34" charset="0"/>
              </a:rPr>
            </a:br>
            <a:r>
              <a:rPr lang="en-US" smtClean="0">
                <a:latin typeface="Segoe" pitchFamily="34" charset="0"/>
              </a:rPr>
              <a:t>MICROSOFT MAKES NO WARRANTIES, EXPRESS, IMPLIED OR STATUTORY, AS TO THE INFORMATION IN THIS PRESENTATION.</a:t>
            </a:r>
            <a:endParaRPr lang="en-US" dirty="0">
              <a:latin typeface="Segoe" pitchFamily="34" charset="0"/>
            </a:endParaRPr>
          </a:p>
        </p:txBody>
      </p:sp>
      <p:sp>
        <p:nvSpPr>
          <p:cNvPr id="6" name="Slide Number Placeholder 5"/>
          <p:cNvSpPr>
            <a:spLocks noGrp="1"/>
          </p:cNvSpPr>
          <p:nvPr>
            <p:ph type="sldNum" sz="quarter" idx="12"/>
          </p:nvPr>
        </p:nvSpPr>
        <p:spPr/>
        <p:txBody>
          <a:bodyPr/>
          <a:lstStyle/>
          <a:p>
            <a:pPr>
              <a:defRPr/>
            </a:pPr>
            <a:fld id="{6C18112B-866C-44B0-9BCA-CC108EB1138E}"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97E1969F-F653-4493-B024-49B987E894E7}" type="datetime8">
              <a:rPr lang="en-US" smtClean="0"/>
              <a:pPr>
                <a:defRPr/>
              </a:pPr>
              <a:t>5/30/2007 11:22 AM</a:t>
            </a:fld>
            <a:endParaRPr lang="en-US"/>
          </a:p>
        </p:txBody>
      </p:sp>
      <p:sp>
        <p:nvSpPr>
          <p:cNvPr id="5" name="Footer Placeholder 4"/>
          <p:cNvSpPr>
            <a:spLocks noGrp="1"/>
          </p:cNvSpPr>
          <p:nvPr>
            <p:ph type="ftr" sz="quarter" idx="11"/>
          </p:nvPr>
        </p:nvSpPr>
        <p:spPr/>
        <p:txBody>
          <a:bodyPr/>
          <a:lstStyle/>
          <a:p>
            <a:pPr>
              <a:defRPr/>
            </a:pPr>
            <a:r>
              <a:rPr lang="en-US" smtClean="0">
                <a:latin typeface="Segoe" pitchFamily="34" charset="0"/>
              </a:rPr>
              <a:t>© 2007 Microsoft Corporation. All rights reserved. Microsoft, Windows, Windows Vista and other product names are or may be registered trademarks and/or trademarks in the U.S. and/or other countries.</a:t>
            </a:r>
          </a:p>
          <a:p>
            <a:pPr>
              <a:defRPr/>
            </a:pPr>
            <a:r>
              <a:rPr lang="en-US"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pitchFamily="34" charset="0"/>
              </a:rPr>
            </a:br>
            <a:r>
              <a:rPr lang="en-US" smtClean="0">
                <a:latin typeface="Segoe" pitchFamily="34" charset="0"/>
              </a:rPr>
              <a:t>MICROSOFT MAKES NO WARRANTIES, EXPRESS, IMPLIED OR STATUTORY, AS TO THE INFORMATION IN THIS PRESENTATION.</a:t>
            </a:r>
            <a:endParaRPr lang="en-US" dirty="0">
              <a:latin typeface="Segoe" pitchFamily="34" charset="0"/>
            </a:endParaRPr>
          </a:p>
        </p:txBody>
      </p:sp>
      <p:sp>
        <p:nvSpPr>
          <p:cNvPr id="6" name="Slide Number Placeholder 5"/>
          <p:cNvSpPr>
            <a:spLocks noGrp="1"/>
          </p:cNvSpPr>
          <p:nvPr>
            <p:ph type="sldNum" sz="quarter" idx="12"/>
          </p:nvPr>
        </p:nvSpPr>
        <p:spPr/>
        <p:txBody>
          <a:bodyPr/>
          <a:lstStyle/>
          <a:p>
            <a:pPr>
              <a:defRPr/>
            </a:pPr>
            <a:fld id="{6C18112B-866C-44B0-9BCA-CC108EB1138E}"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97E1969F-F653-4493-B024-49B987E894E7}" type="datetime8">
              <a:rPr lang="en-US" smtClean="0"/>
              <a:pPr>
                <a:defRPr/>
              </a:pPr>
              <a:t>5/30/2007 11:22 AM</a:t>
            </a:fld>
            <a:endParaRPr lang="en-US"/>
          </a:p>
        </p:txBody>
      </p:sp>
      <p:sp>
        <p:nvSpPr>
          <p:cNvPr id="5" name="Footer Placeholder 4"/>
          <p:cNvSpPr>
            <a:spLocks noGrp="1"/>
          </p:cNvSpPr>
          <p:nvPr>
            <p:ph type="ftr" sz="quarter" idx="11"/>
          </p:nvPr>
        </p:nvSpPr>
        <p:spPr/>
        <p:txBody>
          <a:bodyPr/>
          <a:lstStyle/>
          <a:p>
            <a:pPr>
              <a:defRPr/>
            </a:pPr>
            <a:r>
              <a:rPr lang="en-US" smtClean="0">
                <a:latin typeface="Segoe" pitchFamily="34" charset="0"/>
              </a:rPr>
              <a:t>© 2007 Microsoft Corporation. All rights reserved. Microsoft, Windows, Windows Vista and other product names are or may be registered trademarks and/or trademarks in the U.S. and/or other countries.</a:t>
            </a:r>
          </a:p>
          <a:p>
            <a:pPr>
              <a:defRPr/>
            </a:pPr>
            <a:r>
              <a:rPr lang="en-US"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pitchFamily="34" charset="0"/>
              </a:rPr>
            </a:br>
            <a:r>
              <a:rPr lang="en-US" smtClean="0">
                <a:latin typeface="Segoe" pitchFamily="34" charset="0"/>
              </a:rPr>
              <a:t>MICROSOFT MAKES NO WARRANTIES, EXPRESS, IMPLIED OR STATUTORY, AS TO THE INFORMATION IN THIS PRESENTATION.</a:t>
            </a:r>
            <a:endParaRPr lang="en-US" dirty="0">
              <a:latin typeface="Segoe" pitchFamily="34" charset="0"/>
            </a:endParaRPr>
          </a:p>
        </p:txBody>
      </p:sp>
      <p:sp>
        <p:nvSpPr>
          <p:cNvPr id="6" name="Slide Number Placeholder 5"/>
          <p:cNvSpPr>
            <a:spLocks noGrp="1"/>
          </p:cNvSpPr>
          <p:nvPr>
            <p:ph type="sldNum" sz="quarter" idx="12"/>
          </p:nvPr>
        </p:nvSpPr>
        <p:spPr/>
        <p:txBody>
          <a:bodyPr/>
          <a:lstStyle/>
          <a:p>
            <a:pPr>
              <a:defRPr/>
            </a:pPr>
            <a:fld id="{6C18112B-866C-44B0-9BCA-CC108EB1138E}"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97E1969F-F653-4493-B024-49B987E894E7}" type="datetime8">
              <a:rPr lang="en-US" smtClean="0"/>
              <a:pPr>
                <a:defRPr/>
              </a:pPr>
              <a:t>5/30/2007 11:22 AM</a:t>
            </a:fld>
            <a:endParaRPr lang="en-US"/>
          </a:p>
        </p:txBody>
      </p:sp>
      <p:sp>
        <p:nvSpPr>
          <p:cNvPr id="5" name="Footer Placeholder 4"/>
          <p:cNvSpPr>
            <a:spLocks noGrp="1"/>
          </p:cNvSpPr>
          <p:nvPr>
            <p:ph type="ftr" sz="quarter" idx="11"/>
          </p:nvPr>
        </p:nvSpPr>
        <p:spPr/>
        <p:txBody>
          <a:bodyPr/>
          <a:lstStyle/>
          <a:p>
            <a:pPr>
              <a:defRPr/>
            </a:pPr>
            <a:r>
              <a:rPr lang="en-US" smtClean="0">
                <a:latin typeface="Segoe" pitchFamily="34" charset="0"/>
              </a:rPr>
              <a:t>© 2007 Microsoft Corporation. All rights reserved. Microsoft, Windows, Windows Vista and other product names are or may be registered trademarks and/or trademarks in the U.S. and/or other countries.</a:t>
            </a:r>
          </a:p>
          <a:p>
            <a:pPr>
              <a:defRPr/>
            </a:pPr>
            <a:r>
              <a:rPr lang="en-US"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pitchFamily="34" charset="0"/>
              </a:rPr>
            </a:br>
            <a:r>
              <a:rPr lang="en-US" smtClean="0">
                <a:latin typeface="Segoe" pitchFamily="34" charset="0"/>
              </a:rPr>
              <a:t>MICROSOFT MAKES NO WARRANTIES, EXPRESS, IMPLIED OR STATUTORY, AS TO THE INFORMATION IN THIS PRESENTATION.</a:t>
            </a:r>
            <a:endParaRPr lang="en-US" dirty="0">
              <a:latin typeface="Segoe" pitchFamily="34" charset="0"/>
            </a:endParaRPr>
          </a:p>
        </p:txBody>
      </p:sp>
      <p:sp>
        <p:nvSpPr>
          <p:cNvPr id="6" name="Slide Number Placeholder 5"/>
          <p:cNvSpPr>
            <a:spLocks noGrp="1"/>
          </p:cNvSpPr>
          <p:nvPr>
            <p:ph type="sldNum" sz="quarter" idx="12"/>
          </p:nvPr>
        </p:nvSpPr>
        <p:spPr/>
        <p:txBody>
          <a:bodyPr/>
          <a:lstStyle/>
          <a:p>
            <a:pPr>
              <a:defRPr/>
            </a:pPr>
            <a:fld id="{6C18112B-866C-44B0-9BCA-CC108EB1138E}"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97E1969F-F653-4493-B024-49B987E894E7}" type="datetime8">
              <a:rPr lang="en-US" smtClean="0"/>
              <a:pPr>
                <a:defRPr/>
              </a:pPr>
              <a:t>5/30/2007 11:22 AM</a:t>
            </a:fld>
            <a:endParaRPr lang="en-US"/>
          </a:p>
        </p:txBody>
      </p:sp>
      <p:sp>
        <p:nvSpPr>
          <p:cNvPr id="5" name="Footer Placeholder 4"/>
          <p:cNvSpPr>
            <a:spLocks noGrp="1"/>
          </p:cNvSpPr>
          <p:nvPr>
            <p:ph type="ftr" sz="quarter" idx="11"/>
          </p:nvPr>
        </p:nvSpPr>
        <p:spPr/>
        <p:txBody>
          <a:bodyPr/>
          <a:lstStyle/>
          <a:p>
            <a:pPr>
              <a:defRPr/>
            </a:pPr>
            <a:r>
              <a:rPr lang="en-US" smtClean="0">
                <a:latin typeface="Segoe" pitchFamily="34" charset="0"/>
              </a:rPr>
              <a:t>© 2007 Microsoft Corporation. All rights reserved. Microsoft, Windows, Windows Vista and other product names are or may be registered trademarks and/or trademarks in the U.S. and/or other countries.</a:t>
            </a:r>
          </a:p>
          <a:p>
            <a:pPr>
              <a:defRPr/>
            </a:pPr>
            <a:r>
              <a:rPr lang="en-US"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pitchFamily="34" charset="0"/>
              </a:rPr>
            </a:br>
            <a:r>
              <a:rPr lang="en-US" smtClean="0">
                <a:latin typeface="Segoe" pitchFamily="34" charset="0"/>
              </a:rPr>
              <a:t>MICROSOFT MAKES NO WARRANTIES, EXPRESS, IMPLIED OR STATUTORY, AS TO THE INFORMATION IN THIS PRESENTATION.</a:t>
            </a:r>
            <a:endParaRPr lang="en-US" dirty="0">
              <a:latin typeface="Segoe" pitchFamily="34" charset="0"/>
            </a:endParaRPr>
          </a:p>
        </p:txBody>
      </p:sp>
      <p:sp>
        <p:nvSpPr>
          <p:cNvPr id="6" name="Slide Number Placeholder 5"/>
          <p:cNvSpPr>
            <a:spLocks noGrp="1"/>
          </p:cNvSpPr>
          <p:nvPr>
            <p:ph type="sldNum" sz="quarter" idx="12"/>
          </p:nvPr>
        </p:nvSpPr>
        <p:spPr/>
        <p:txBody>
          <a:bodyPr/>
          <a:lstStyle/>
          <a:p>
            <a:pPr>
              <a:defRPr/>
            </a:pPr>
            <a:fld id="{6C18112B-866C-44B0-9BCA-CC108EB1138E}"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97E1969F-F653-4493-B024-49B987E894E7}" type="datetime8">
              <a:rPr lang="en-US" smtClean="0"/>
              <a:pPr>
                <a:defRPr/>
              </a:pPr>
              <a:t>5/30/2007 11:22 AM</a:t>
            </a:fld>
            <a:endParaRPr lang="en-US"/>
          </a:p>
        </p:txBody>
      </p:sp>
      <p:sp>
        <p:nvSpPr>
          <p:cNvPr id="5" name="Footer Placeholder 4"/>
          <p:cNvSpPr>
            <a:spLocks noGrp="1"/>
          </p:cNvSpPr>
          <p:nvPr>
            <p:ph type="ftr" sz="quarter" idx="11"/>
          </p:nvPr>
        </p:nvSpPr>
        <p:spPr/>
        <p:txBody>
          <a:bodyPr/>
          <a:lstStyle/>
          <a:p>
            <a:pPr>
              <a:defRPr/>
            </a:pPr>
            <a:r>
              <a:rPr lang="en-US" smtClean="0">
                <a:latin typeface="Segoe" pitchFamily="34" charset="0"/>
              </a:rPr>
              <a:t>© 2007 Microsoft Corporation. All rights reserved. Microsoft, Windows, Windows Vista and other product names are or may be registered trademarks and/or trademarks in the U.S. and/or other countries.</a:t>
            </a:r>
          </a:p>
          <a:p>
            <a:pPr>
              <a:defRPr/>
            </a:pPr>
            <a:r>
              <a:rPr lang="en-US"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pitchFamily="34" charset="0"/>
              </a:rPr>
            </a:br>
            <a:r>
              <a:rPr lang="en-US" smtClean="0">
                <a:latin typeface="Segoe" pitchFamily="34" charset="0"/>
              </a:rPr>
              <a:t>MICROSOFT MAKES NO WARRANTIES, EXPRESS, IMPLIED OR STATUTORY, AS TO THE INFORMATION IN THIS PRESENTATION.</a:t>
            </a:r>
            <a:endParaRPr lang="en-US" dirty="0">
              <a:latin typeface="Segoe" pitchFamily="34" charset="0"/>
            </a:endParaRPr>
          </a:p>
        </p:txBody>
      </p:sp>
      <p:sp>
        <p:nvSpPr>
          <p:cNvPr id="6" name="Slide Number Placeholder 5"/>
          <p:cNvSpPr>
            <a:spLocks noGrp="1"/>
          </p:cNvSpPr>
          <p:nvPr>
            <p:ph type="sldNum" sz="quarter" idx="12"/>
          </p:nvPr>
        </p:nvSpPr>
        <p:spPr/>
        <p:txBody>
          <a:bodyPr/>
          <a:lstStyle/>
          <a:p>
            <a:pPr>
              <a:defRPr/>
            </a:pPr>
            <a:fld id="{6C18112B-866C-44B0-9BCA-CC108EB1138E}"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97E1969F-F653-4493-B024-49B987E894E7}" type="datetime8">
              <a:rPr lang="en-US" smtClean="0"/>
              <a:pPr>
                <a:defRPr/>
              </a:pPr>
              <a:t>5/30/2007 11:22 AM</a:t>
            </a:fld>
            <a:endParaRPr lang="en-US"/>
          </a:p>
        </p:txBody>
      </p:sp>
      <p:sp>
        <p:nvSpPr>
          <p:cNvPr id="5" name="Footer Placeholder 4"/>
          <p:cNvSpPr>
            <a:spLocks noGrp="1"/>
          </p:cNvSpPr>
          <p:nvPr>
            <p:ph type="ftr" sz="quarter" idx="11"/>
          </p:nvPr>
        </p:nvSpPr>
        <p:spPr/>
        <p:txBody>
          <a:bodyPr/>
          <a:lstStyle/>
          <a:p>
            <a:pPr>
              <a:defRPr/>
            </a:pPr>
            <a:r>
              <a:rPr lang="en-US" smtClean="0">
                <a:latin typeface="Segoe" pitchFamily="34" charset="0"/>
              </a:rPr>
              <a:t>© 2007 Microsoft Corporation. All rights reserved. Microsoft, Windows, Windows Vista and other product names are or may be registered trademarks and/or trademarks in the U.S. and/or other countries.</a:t>
            </a:r>
          </a:p>
          <a:p>
            <a:pPr>
              <a:defRPr/>
            </a:pPr>
            <a:r>
              <a:rPr lang="en-US"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pitchFamily="34" charset="0"/>
              </a:rPr>
            </a:br>
            <a:r>
              <a:rPr lang="en-US" smtClean="0">
                <a:latin typeface="Segoe" pitchFamily="34" charset="0"/>
              </a:rPr>
              <a:t>MICROSOFT MAKES NO WARRANTIES, EXPRESS, IMPLIED OR STATUTORY, AS TO THE INFORMATION IN THIS PRESENTATION.</a:t>
            </a:r>
            <a:endParaRPr lang="en-US" dirty="0">
              <a:latin typeface="Segoe" pitchFamily="34" charset="0"/>
            </a:endParaRPr>
          </a:p>
        </p:txBody>
      </p:sp>
      <p:sp>
        <p:nvSpPr>
          <p:cNvPr id="6" name="Slide Number Placeholder 5"/>
          <p:cNvSpPr>
            <a:spLocks noGrp="1"/>
          </p:cNvSpPr>
          <p:nvPr>
            <p:ph type="sldNum" sz="quarter" idx="12"/>
          </p:nvPr>
        </p:nvSpPr>
        <p:spPr/>
        <p:txBody>
          <a:bodyPr/>
          <a:lstStyle/>
          <a:p>
            <a:pPr>
              <a:defRPr/>
            </a:pPr>
            <a:fld id="{6C18112B-866C-44B0-9BCA-CC108EB1138E}"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97E1969F-F653-4493-B024-49B987E894E7}" type="datetime8">
              <a:rPr lang="en-US" smtClean="0"/>
              <a:pPr>
                <a:defRPr/>
              </a:pPr>
              <a:t>5/30/2007 11:22 AM</a:t>
            </a:fld>
            <a:endParaRPr lang="en-US"/>
          </a:p>
        </p:txBody>
      </p:sp>
      <p:sp>
        <p:nvSpPr>
          <p:cNvPr id="5" name="Footer Placeholder 4"/>
          <p:cNvSpPr>
            <a:spLocks noGrp="1"/>
          </p:cNvSpPr>
          <p:nvPr>
            <p:ph type="ftr" sz="quarter" idx="11"/>
          </p:nvPr>
        </p:nvSpPr>
        <p:spPr/>
        <p:txBody>
          <a:bodyPr/>
          <a:lstStyle/>
          <a:p>
            <a:pPr>
              <a:defRPr/>
            </a:pPr>
            <a:r>
              <a:rPr lang="en-US" smtClean="0">
                <a:latin typeface="Segoe" pitchFamily="34" charset="0"/>
              </a:rPr>
              <a:t>© 2007 Microsoft Corporation. All rights reserved. Microsoft, Windows, Windows Vista and other product names are or may be registered trademarks and/or trademarks in the U.S. and/or other countries.</a:t>
            </a:r>
          </a:p>
          <a:p>
            <a:pPr>
              <a:defRPr/>
            </a:pPr>
            <a:r>
              <a:rPr lang="en-US"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pitchFamily="34" charset="0"/>
              </a:rPr>
            </a:br>
            <a:r>
              <a:rPr lang="en-US" smtClean="0">
                <a:latin typeface="Segoe" pitchFamily="34" charset="0"/>
              </a:rPr>
              <a:t>MICROSOFT MAKES NO WARRANTIES, EXPRESS, IMPLIED OR STATUTORY, AS TO THE INFORMATION IN THIS PRESENTATION.</a:t>
            </a:r>
            <a:endParaRPr lang="en-US" dirty="0">
              <a:latin typeface="Segoe" pitchFamily="34" charset="0"/>
            </a:endParaRPr>
          </a:p>
        </p:txBody>
      </p:sp>
      <p:sp>
        <p:nvSpPr>
          <p:cNvPr id="6" name="Slide Number Placeholder 5"/>
          <p:cNvSpPr>
            <a:spLocks noGrp="1"/>
          </p:cNvSpPr>
          <p:nvPr>
            <p:ph type="sldNum" sz="quarter" idx="12"/>
          </p:nvPr>
        </p:nvSpPr>
        <p:spPr/>
        <p:txBody>
          <a:bodyPr/>
          <a:lstStyle/>
          <a:p>
            <a:pPr>
              <a:defRPr/>
            </a:pPr>
            <a:fld id="{6C18112B-866C-44B0-9BCA-CC108EB1138E}"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97E1969F-F653-4493-B024-49B987E894E7}" type="datetime8">
              <a:rPr lang="en-US" smtClean="0"/>
              <a:pPr>
                <a:defRPr/>
              </a:pPr>
              <a:t>5/30/2007 11:22 AM</a:t>
            </a:fld>
            <a:endParaRPr lang="en-US"/>
          </a:p>
        </p:txBody>
      </p:sp>
      <p:sp>
        <p:nvSpPr>
          <p:cNvPr id="5" name="Footer Placeholder 4"/>
          <p:cNvSpPr>
            <a:spLocks noGrp="1"/>
          </p:cNvSpPr>
          <p:nvPr>
            <p:ph type="ftr" sz="quarter" idx="11"/>
          </p:nvPr>
        </p:nvSpPr>
        <p:spPr/>
        <p:txBody>
          <a:bodyPr/>
          <a:lstStyle/>
          <a:p>
            <a:pPr>
              <a:defRPr/>
            </a:pPr>
            <a:r>
              <a:rPr lang="en-US" smtClean="0">
                <a:latin typeface="Segoe" pitchFamily="34" charset="0"/>
              </a:rPr>
              <a:t>© 2007 Microsoft Corporation. All rights reserved. Microsoft, Windows, Windows Vista and other product names are or may be registered trademarks and/or trademarks in the U.S. and/or other countries.</a:t>
            </a:r>
          </a:p>
          <a:p>
            <a:pPr>
              <a:defRPr/>
            </a:pPr>
            <a:r>
              <a:rPr lang="en-US"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pitchFamily="34" charset="0"/>
              </a:rPr>
            </a:br>
            <a:r>
              <a:rPr lang="en-US" smtClean="0">
                <a:latin typeface="Segoe" pitchFamily="34" charset="0"/>
              </a:rPr>
              <a:t>MICROSOFT MAKES NO WARRANTIES, EXPRESS, IMPLIED OR STATUTORY, AS TO THE INFORMATION IN THIS PRESENTATION.</a:t>
            </a:r>
            <a:endParaRPr lang="en-US" dirty="0">
              <a:latin typeface="Segoe" pitchFamily="34" charset="0"/>
            </a:endParaRPr>
          </a:p>
        </p:txBody>
      </p:sp>
      <p:sp>
        <p:nvSpPr>
          <p:cNvPr id="6" name="Slide Number Placeholder 5"/>
          <p:cNvSpPr>
            <a:spLocks noGrp="1"/>
          </p:cNvSpPr>
          <p:nvPr>
            <p:ph type="sldNum" sz="quarter" idx="12"/>
          </p:nvPr>
        </p:nvSpPr>
        <p:spPr/>
        <p:txBody>
          <a:bodyPr/>
          <a:lstStyle/>
          <a:p>
            <a:pPr>
              <a:defRPr/>
            </a:pPr>
            <a:fld id="{6C18112B-866C-44B0-9BCA-CC108EB1138E}"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dt" sz="quarter" idx="1"/>
          </p:nvPr>
        </p:nvSpPr>
        <p:spPr>
          <a:noFill/>
        </p:spPr>
        <p:txBody>
          <a:bodyPr/>
          <a:lstStyle/>
          <a:p>
            <a:fld id="{34685C18-637F-4DE7-A832-0A1C38DC6AF1}" type="datetime8">
              <a:rPr lang="en-US" smtClean="0"/>
              <a:pPr/>
              <a:t>5/30/2007 11:22 AM</a:t>
            </a:fld>
            <a:endParaRPr lang="en-US" smtClean="0"/>
          </a:p>
        </p:txBody>
      </p:sp>
      <p:sp>
        <p:nvSpPr>
          <p:cNvPr id="27651" name="Rectangle 6"/>
          <p:cNvSpPr>
            <a:spLocks noGrp="1" noChangeArrowheads="1"/>
          </p:cNvSpPr>
          <p:nvPr>
            <p:ph type="ftr" sz="quarter" idx="4"/>
          </p:nvPr>
        </p:nvSpPr>
        <p:spPr>
          <a:noFill/>
        </p:spPr>
        <p:txBody>
          <a:bodyPr/>
          <a:lstStyle/>
          <a:p>
            <a:r>
              <a:rPr lang="en-US" dirty="0" smtClean="0">
                <a:latin typeface="Segoe" pitchFamily="34" charset="0"/>
                <a:cs typeface="Arial" pitchFamily="34" charset="0"/>
              </a:rPr>
              <a:t>© 2007 Microsoft Corporation. All rights reserved. Microsoft, Windows, Windows Vista and other product names are or may be registered trademarks and/or trademarks in the U.S. and/or other countries.</a:t>
            </a:r>
          </a:p>
          <a:p>
            <a:r>
              <a:rPr lang="en-US" dirty="0" smtClean="0">
                <a:latin typeface="Segoe" pitchFamily="34" charset="0"/>
                <a:cs typeface="Arial"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latin typeface="Segoe" pitchFamily="34" charset="0"/>
                <a:cs typeface="Arial" pitchFamily="34" charset="0"/>
              </a:rPr>
            </a:br>
            <a:r>
              <a:rPr lang="en-US" dirty="0" smtClean="0">
                <a:latin typeface="Segoe" pitchFamily="34" charset="0"/>
                <a:cs typeface="Arial" pitchFamily="34" charset="0"/>
              </a:rPr>
              <a:t>MICROSOFT MAKES NO WARRANTIES, EXPRESS, IMPLIED OR STATUTORY, AS TO THE INFORMATION IN THIS PRESENTATION.</a:t>
            </a:r>
          </a:p>
        </p:txBody>
      </p:sp>
      <p:sp>
        <p:nvSpPr>
          <p:cNvPr id="27652" name="Rectangle 7"/>
          <p:cNvSpPr>
            <a:spLocks noGrp="1" noChangeArrowheads="1"/>
          </p:cNvSpPr>
          <p:nvPr>
            <p:ph type="sldNum" sz="quarter" idx="5"/>
          </p:nvPr>
        </p:nvSpPr>
        <p:spPr>
          <a:noFill/>
        </p:spPr>
        <p:txBody>
          <a:bodyPr/>
          <a:lstStyle/>
          <a:p>
            <a:fld id="{1549E83C-8D9E-45CC-8A31-3FB63CDB5814}" type="slidenum">
              <a:rPr lang="en-US" smtClean="0"/>
              <a:pPr/>
              <a:t>2</a:t>
            </a:fld>
            <a:endParaRPr lang="en-US" smtClean="0"/>
          </a:p>
        </p:txBody>
      </p:sp>
      <p:sp>
        <p:nvSpPr>
          <p:cNvPr id="27653" name="Rectangle 2"/>
          <p:cNvSpPr>
            <a:spLocks noGrp="1" noRot="1" noChangeAspect="1" noChangeArrowheads="1" noTextEdit="1"/>
          </p:cNvSpPr>
          <p:nvPr>
            <p:ph type="sldImg"/>
          </p:nvPr>
        </p:nvSpPr>
        <p:spPr>
          <a:ln/>
        </p:spPr>
      </p:sp>
      <p:sp>
        <p:nvSpPr>
          <p:cNvPr id="2765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97E1969F-F653-4493-B024-49B987E894E7}" type="datetime8">
              <a:rPr lang="en-US" smtClean="0"/>
              <a:pPr>
                <a:defRPr/>
              </a:pPr>
              <a:t>5/30/2007 11:22 AM</a:t>
            </a:fld>
            <a:endParaRPr lang="en-US"/>
          </a:p>
        </p:txBody>
      </p:sp>
      <p:sp>
        <p:nvSpPr>
          <p:cNvPr id="5" name="Footer Placeholder 4"/>
          <p:cNvSpPr>
            <a:spLocks noGrp="1"/>
          </p:cNvSpPr>
          <p:nvPr>
            <p:ph type="ftr" sz="quarter" idx="11"/>
          </p:nvPr>
        </p:nvSpPr>
        <p:spPr/>
        <p:txBody>
          <a:bodyPr/>
          <a:lstStyle/>
          <a:p>
            <a:pPr>
              <a:defRPr/>
            </a:pPr>
            <a:r>
              <a:rPr lang="en-US" smtClean="0">
                <a:latin typeface="Segoe" pitchFamily="34" charset="0"/>
              </a:rPr>
              <a:t>© 2007 Microsoft Corporation. All rights reserved. Microsoft, Windows, Windows Vista and other product names are or may be registered trademarks and/or trademarks in the U.S. and/or other countries.</a:t>
            </a:r>
          </a:p>
          <a:p>
            <a:pPr>
              <a:defRPr/>
            </a:pPr>
            <a:r>
              <a:rPr lang="en-US"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pitchFamily="34" charset="0"/>
              </a:rPr>
            </a:br>
            <a:r>
              <a:rPr lang="en-US" smtClean="0">
                <a:latin typeface="Segoe" pitchFamily="34" charset="0"/>
              </a:rPr>
              <a:t>MICROSOFT MAKES NO WARRANTIES, EXPRESS, IMPLIED OR STATUTORY, AS TO THE INFORMATION IN THIS PRESENTATION.</a:t>
            </a:r>
            <a:endParaRPr lang="en-US" dirty="0">
              <a:latin typeface="Segoe" pitchFamily="34" charset="0"/>
            </a:endParaRPr>
          </a:p>
        </p:txBody>
      </p:sp>
      <p:sp>
        <p:nvSpPr>
          <p:cNvPr id="6" name="Slide Number Placeholder 5"/>
          <p:cNvSpPr>
            <a:spLocks noGrp="1"/>
          </p:cNvSpPr>
          <p:nvPr>
            <p:ph type="sldNum" sz="quarter" idx="12"/>
          </p:nvPr>
        </p:nvSpPr>
        <p:spPr/>
        <p:txBody>
          <a:bodyPr/>
          <a:lstStyle/>
          <a:p>
            <a:pPr>
              <a:defRPr/>
            </a:pPr>
            <a:fld id="{6C18112B-866C-44B0-9BCA-CC108EB1138E}"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97E1969F-F653-4493-B024-49B987E894E7}" type="datetime8">
              <a:rPr lang="en-US" smtClean="0"/>
              <a:pPr>
                <a:defRPr/>
              </a:pPr>
              <a:t>5/30/2007 11:22 AM</a:t>
            </a:fld>
            <a:endParaRPr lang="en-US"/>
          </a:p>
        </p:txBody>
      </p:sp>
      <p:sp>
        <p:nvSpPr>
          <p:cNvPr id="5" name="Footer Placeholder 4"/>
          <p:cNvSpPr>
            <a:spLocks noGrp="1"/>
          </p:cNvSpPr>
          <p:nvPr>
            <p:ph type="ftr" sz="quarter" idx="11"/>
          </p:nvPr>
        </p:nvSpPr>
        <p:spPr/>
        <p:txBody>
          <a:bodyPr/>
          <a:lstStyle/>
          <a:p>
            <a:pPr>
              <a:defRPr/>
            </a:pPr>
            <a:r>
              <a:rPr lang="en-US" smtClean="0">
                <a:latin typeface="Segoe" pitchFamily="34" charset="0"/>
              </a:rPr>
              <a:t>© 2007 Microsoft Corporation. All rights reserved. Microsoft, Windows, Windows Vista and other product names are or may be registered trademarks and/or trademarks in the U.S. and/or other countries.</a:t>
            </a:r>
          </a:p>
          <a:p>
            <a:pPr>
              <a:defRPr/>
            </a:pPr>
            <a:r>
              <a:rPr lang="en-US"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pitchFamily="34" charset="0"/>
              </a:rPr>
            </a:br>
            <a:r>
              <a:rPr lang="en-US" smtClean="0">
                <a:latin typeface="Segoe" pitchFamily="34" charset="0"/>
              </a:rPr>
              <a:t>MICROSOFT MAKES NO WARRANTIES, EXPRESS, IMPLIED OR STATUTORY, AS TO THE INFORMATION IN THIS PRESENTATION.</a:t>
            </a:r>
            <a:endParaRPr lang="en-US" dirty="0">
              <a:latin typeface="Segoe" pitchFamily="34" charset="0"/>
            </a:endParaRPr>
          </a:p>
        </p:txBody>
      </p:sp>
      <p:sp>
        <p:nvSpPr>
          <p:cNvPr id="6" name="Slide Number Placeholder 5"/>
          <p:cNvSpPr>
            <a:spLocks noGrp="1"/>
          </p:cNvSpPr>
          <p:nvPr>
            <p:ph type="sldNum" sz="quarter" idx="12"/>
          </p:nvPr>
        </p:nvSpPr>
        <p:spPr/>
        <p:txBody>
          <a:bodyPr/>
          <a:lstStyle/>
          <a:p>
            <a:pPr>
              <a:defRPr/>
            </a:pPr>
            <a:fld id="{6C18112B-866C-44B0-9BCA-CC108EB1138E}" type="slidenum">
              <a:rPr lang="en-US" smtClean="0"/>
              <a:pPr>
                <a:defRPr/>
              </a:pPr>
              <a:t>21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97E1969F-F653-4493-B024-49B987E894E7}" type="datetime8">
              <a:rPr lang="en-US" smtClean="0"/>
              <a:pPr>
                <a:defRPr/>
              </a:pPr>
              <a:t>5/30/2007 11:22 AM</a:t>
            </a:fld>
            <a:endParaRPr lang="en-US"/>
          </a:p>
        </p:txBody>
      </p:sp>
      <p:sp>
        <p:nvSpPr>
          <p:cNvPr id="5" name="Footer Placeholder 4"/>
          <p:cNvSpPr>
            <a:spLocks noGrp="1"/>
          </p:cNvSpPr>
          <p:nvPr>
            <p:ph type="ftr" sz="quarter" idx="11"/>
          </p:nvPr>
        </p:nvSpPr>
        <p:spPr/>
        <p:txBody>
          <a:bodyPr/>
          <a:lstStyle/>
          <a:p>
            <a:pPr>
              <a:defRPr/>
            </a:pPr>
            <a:r>
              <a:rPr lang="en-US" smtClean="0">
                <a:latin typeface="Segoe" pitchFamily="34" charset="0"/>
              </a:rPr>
              <a:t>© 2007 Microsoft Corporation. All rights reserved. Microsoft, Windows, Windows Vista and other product names are or may be registered trademarks and/or trademarks in the U.S. and/or other countries.</a:t>
            </a:r>
          </a:p>
          <a:p>
            <a:pPr>
              <a:defRPr/>
            </a:pPr>
            <a:r>
              <a:rPr lang="en-US"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pitchFamily="34" charset="0"/>
              </a:rPr>
            </a:br>
            <a:r>
              <a:rPr lang="en-US" smtClean="0">
                <a:latin typeface="Segoe" pitchFamily="34" charset="0"/>
              </a:rPr>
              <a:t>MICROSOFT MAKES NO WARRANTIES, EXPRESS, IMPLIED OR STATUTORY, AS TO THE INFORMATION IN THIS PRESENTATION.</a:t>
            </a:r>
            <a:endParaRPr lang="en-US" dirty="0">
              <a:latin typeface="Segoe" pitchFamily="34" charset="0"/>
            </a:endParaRPr>
          </a:p>
        </p:txBody>
      </p:sp>
      <p:sp>
        <p:nvSpPr>
          <p:cNvPr id="6" name="Slide Number Placeholder 5"/>
          <p:cNvSpPr>
            <a:spLocks noGrp="1"/>
          </p:cNvSpPr>
          <p:nvPr>
            <p:ph type="sldNum" sz="quarter" idx="12"/>
          </p:nvPr>
        </p:nvSpPr>
        <p:spPr/>
        <p:txBody>
          <a:bodyPr/>
          <a:lstStyle/>
          <a:p>
            <a:pPr>
              <a:defRPr/>
            </a:pPr>
            <a:fld id="{6C18112B-866C-44B0-9BCA-CC108EB1138E}"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97E1969F-F653-4493-B024-49B987E894E7}" type="datetime8">
              <a:rPr lang="en-US" smtClean="0"/>
              <a:pPr>
                <a:defRPr/>
              </a:pPr>
              <a:t>5/30/2007 11:22 AM</a:t>
            </a:fld>
            <a:endParaRPr lang="en-US"/>
          </a:p>
        </p:txBody>
      </p:sp>
      <p:sp>
        <p:nvSpPr>
          <p:cNvPr id="5" name="Footer Placeholder 4"/>
          <p:cNvSpPr>
            <a:spLocks noGrp="1"/>
          </p:cNvSpPr>
          <p:nvPr>
            <p:ph type="ftr" sz="quarter" idx="11"/>
          </p:nvPr>
        </p:nvSpPr>
        <p:spPr/>
        <p:txBody>
          <a:bodyPr/>
          <a:lstStyle/>
          <a:p>
            <a:pPr>
              <a:defRPr/>
            </a:pPr>
            <a:r>
              <a:rPr lang="en-US" smtClean="0">
                <a:latin typeface="Segoe" pitchFamily="34" charset="0"/>
              </a:rPr>
              <a:t>© 2007 Microsoft Corporation. All rights reserved. Microsoft, Windows, Windows Vista and other product names are or may be registered trademarks and/or trademarks in the U.S. and/or other countries.</a:t>
            </a:r>
          </a:p>
          <a:p>
            <a:pPr>
              <a:defRPr/>
            </a:pPr>
            <a:r>
              <a:rPr lang="en-US"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pitchFamily="34" charset="0"/>
              </a:rPr>
            </a:br>
            <a:r>
              <a:rPr lang="en-US" smtClean="0">
                <a:latin typeface="Segoe" pitchFamily="34" charset="0"/>
              </a:rPr>
              <a:t>MICROSOFT MAKES NO WARRANTIES, EXPRESS, IMPLIED OR STATUTORY, AS TO THE INFORMATION IN THIS PRESENTATION.</a:t>
            </a:r>
            <a:endParaRPr lang="en-US" dirty="0">
              <a:latin typeface="Segoe" pitchFamily="34" charset="0"/>
            </a:endParaRPr>
          </a:p>
        </p:txBody>
      </p:sp>
      <p:sp>
        <p:nvSpPr>
          <p:cNvPr id="6" name="Slide Number Placeholder 5"/>
          <p:cNvSpPr>
            <a:spLocks noGrp="1"/>
          </p:cNvSpPr>
          <p:nvPr>
            <p:ph type="sldNum" sz="quarter" idx="12"/>
          </p:nvPr>
        </p:nvSpPr>
        <p:spPr/>
        <p:txBody>
          <a:bodyPr/>
          <a:lstStyle/>
          <a:p>
            <a:pPr>
              <a:defRPr/>
            </a:pPr>
            <a:fld id="{6C18112B-866C-44B0-9BCA-CC108EB1138E}"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97E1969F-F653-4493-B024-49B987E894E7}" type="datetime8">
              <a:rPr lang="en-US" smtClean="0"/>
              <a:pPr>
                <a:defRPr/>
              </a:pPr>
              <a:t>5/30/2007 11:22 AM</a:t>
            </a:fld>
            <a:endParaRPr lang="en-US"/>
          </a:p>
        </p:txBody>
      </p:sp>
      <p:sp>
        <p:nvSpPr>
          <p:cNvPr id="5" name="Footer Placeholder 4"/>
          <p:cNvSpPr>
            <a:spLocks noGrp="1"/>
          </p:cNvSpPr>
          <p:nvPr>
            <p:ph type="ftr" sz="quarter" idx="11"/>
          </p:nvPr>
        </p:nvSpPr>
        <p:spPr/>
        <p:txBody>
          <a:bodyPr/>
          <a:lstStyle/>
          <a:p>
            <a:pPr>
              <a:defRPr/>
            </a:pPr>
            <a:r>
              <a:rPr lang="en-US" smtClean="0">
                <a:latin typeface="Segoe" pitchFamily="34" charset="0"/>
              </a:rPr>
              <a:t>© 2007 Microsoft Corporation. All rights reserved. Microsoft, Windows, Windows Vista and other product names are or may be registered trademarks and/or trademarks in the U.S. and/or other countries.</a:t>
            </a:r>
          </a:p>
          <a:p>
            <a:pPr>
              <a:defRPr/>
            </a:pPr>
            <a:r>
              <a:rPr lang="en-US"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pitchFamily="34" charset="0"/>
              </a:rPr>
            </a:br>
            <a:r>
              <a:rPr lang="en-US" smtClean="0">
                <a:latin typeface="Segoe" pitchFamily="34" charset="0"/>
              </a:rPr>
              <a:t>MICROSOFT MAKES NO WARRANTIES, EXPRESS, IMPLIED OR STATUTORY, AS TO THE INFORMATION IN THIS PRESENTATION.</a:t>
            </a:r>
            <a:endParaRPr lang="en-US" dirty="0">
              <a:latin typeface="Segoe" pitchFamily="34" charset="0"/>
            </a:endParaRPr>
          </a:p>
        </p:txBody>
      </p:sp>
      <p:sp>
        <p:nvSpPr>
          <p:cNvPr id="6" name="Slide Number Placeholder 5"/>
          <p:cNvSpPr>
            <a:spLocks noGrp="1"/>
          </p:cNvSpPr>
          <p:nvPr>
            <p:ph type="sldNum" sz="quarter" idx="12"/>
          </p:nvPr>
        </p:nvSpPr>
        <p:spPr/>
        <p:txBody>
          <a:bodyPr/>
          <a:lstStyle/>
          <a:p>
            <a:pPr>
              <a:defRPr/>
            </a:pPr>
            <a:fld id="{6C18112B-866C-44B0-9BCA-CC108EB1138E}"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97E1969F-F653-4493-B024-49B987E894E7}" type="datetime8">
              <a:rPr lang="en-US" smtClean="0"/>
              <a:pPr>
                <a:defRPr/>
              </a:pPr>
              <a:t>5/30/2007 11:22 AM</a:t>
            </a:fld>
            <a:endParaRPr lang="en-US"/>
          </a:p>
        </p:txBody>
      </p:sp>
      <p:sp>
        <p:nvSpPr>
          <p:cNvPr id="5" name="Footer Placeholder 4"/>
          <p:cNvSpPr>
            <a:spLocks noGrp="1"/>
          </p:cNvSpPr>
          <p:nvPr>
            <p:ph type="ftr" sz="quarter" idx="11"/>
          </p:nvPr>
        </p:nvSpPr>
        <p:spPr/>
        <p:txBody>
          <a:bodyPr/>
          <a:lstStyle/>
          <a:p>
            <a:pPr>
              <a:defRPr/>
            </a:pPr>
            <a:r>
              <a:rPr lang="en-US" smtClean="0">
                <a:latin typeface="Segoe" pitchFamily="34" charset="0"/>
              </a:rPr>
              <a:t>© 2007 Microsoft Corporation. All rights reserved. Microsoft, Windows, Windows Vista and other product names are or may be registered trademarks and/or trademarks in the U.S. and/or other countries.</a:t>
            </a:r>
          </a:p>
          <a:p>
            <a:pPr>
              <a:defRPr/>
            </a:pPr>
            <a:r>
              <a:rPr lang="en-US"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pitchFamily="34" charset="0"/>
              </a:rPr>
            </a:br>
            <a:r>
              <a:rPr lang="en-US" smtClean="0">
                <a:latin typeface="Segoe" pitchFamily="34" charset="0"/>
              </a:rPr>
              <a:t>MICROSOFT MAKES NO WARRANTIES, EXPRESS, IMPLIED OR STATUTORY, AS TO THE INFORMATION IN THIS PRESENTATION.</a:t>
            </a:r>
            <a:endParaRPr lang="en-US" dirty="0">
              <a:latin typeface="Segoe" pitchFamily="34" charset="0"/>
            </a:endParaRPr>
          </a:p>
        </p:txBody>
      </p:sp>
      <p:sp>
        <p:nvSpPr>
          <p:cNvPr id="6" name="Slide Number Placeholder 5"/>
          <p:cNvSpPr>
            <a:spLocks noGrp="1"/>
          </p:cNvSpPr>
          <p:nvPr>
            <p:ph type="sldNum" sz="quarter" idx="12"/>
          </p:nvPr>
        </p:nvSpPr>
        <p:spPr/>
        <p:txBody>
          <a:bodyPr/>
          <a:lstStyle/>
          <a:p>
            <a:pPr>
              <a:defRPr/>
            </a:pPr>
            <a:fld id="{6C18112B-866C-44B0-9BCA-CC108EB1138E}"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97E1969F-F653-4493-B024-49B987E894E7}" type="datetime8">
              <a:rPr lang="en-US" smtClean="0"/>
              <a:pPr>
                <a:defRPr/>
              </a:pPr>
              <a:t>5/30/2007 11:22 AM</a:t>
            </a:fld>
            <a:endParaRPr lang="en-US"/>
          </a:p>
        </p:txBody>
      </p:sp>
      <p:sp>
        <p:nvSpPr>
          <p:cNvPr id="5" name="Footer Placeholder 4"/>
          <p:cNvSpPr>
            <a:spLocks noGrp="1"/>
          </p:cNvSpPr>
          <p:nvPr>
            <p:ph type="ftr" sz="quarter" idx="11"/>
          </p:nvPr>
        </p:nvSpPr>
        <p:spPr/>
        <p:txBody>
          <a:bodyPr/>
          <a:lstStyle/>
          <a:p>
            <a:pPr>
              <a:defRPr/>
            </a:pPr>
            <a:r>
              <a:rPr lang="en-US" smtClean="0">
                <a:latin typeface="Segoe" pitchFamily="34" charset="0"/>
              </a:rPr>
              <a:t>© 2007 Microsoft Corporation. All rights reserved. Microsoft, Windows, Windows Vista and other product names are or may be registered trademarks and/or trademarks in the U.S. and/or other countries.</a:t>
            </a:r>
          </a:p>
          <a:p>
            <a:pPr>
              <a:defRPr/>
            </a:pPr>
            <a:r>
              <a:rPr lang="en-US"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pitchFamily="34" charset="0"/>
              </a:rPr>
            </a:br>
            <a:r>
              <a:rPr lang="en-US" smtClean="0">
                <a:latin typeface="Segoe" pitchFamily="34" charset="0"/>
              </a:rPr>
              <a:t>MICROSOFT MAKES NO WARRANTIES, EXPRESS, IMPLIED OR STATUTORY, AS TO THE INFORMATION IN THIS PRESENTATION.</a:t>
            </a:r>
            <a:endParaRPr lang="en-US" dirty="0">
              <a:latin typeface="Segoe" pitchFamily="34" charset="0"/>
            </a:endParaRPr>
          </a:p>
        </p:txBody>
      </p:sp>
      <p:sp>
        <p:nvSpPr>
          <p:cNvPr id="6" name="Slide Number Placeholder 5"/>
          <p:cNvSpPr>
            <a:spLocks noGrp="1"/>
          </p:cNvSpPr>
          <p:nvPr>
            <p:ph type="sldNum" sz="quarter" idx="12"/>
          </p:nvPr>
        </p:nvSpPr>
        <p:spPr/>
        <p:txBody>
          <a:bodyPr/>
          <a:lstStyle/>
          <a:p>
            <a:pPr>
              <a:defRPr/>
            </a:pPr>
            <a:fld id="{6C18112B-866C-44B0-9BCA-CC108EB1138E}"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97E1969F-F653-4493-B024-49B987E894E7}" type="datetime8">
              <a:rPr lang="en-US" smtClean="0"/>
              <a:pPr>
                <a:defRPr/>
              </a:pPr>
              <a:t>5/30/2007 11:22 AM</a:t>
            </a:fld>
            <a:endParaRPr lang="en-US"/>
          </a:p>
        </p:txBody>
      </p:sp>
      <p:sp>
        <p:nvSpPr>
          <p:cNvPr id="5" name="Footer Placeholder 4"/>
          <p:cNvSpPr>
            <a:spLocks noGrp="1"/>
          </p:cNvSpPr>
          <p:nvPr>
            <p:ph type="ftr" sz="quarter" idx="11"/>
          </p:nvPr>
        </p:nvSpPr>
        <p:spPr/>
        <p:txBody>
          <a:bodyPr/>
          <a:lstStyle/>
          <a:p>
            <a:pPr>
              <a:defRPr/>
            </a:pPr>
            <a:r>
              <a:rPr lang="en-US" smtClean="0">
                <a:latin typeface="Segoe" pitchFamily="34" charset="0"/>
              </a:rPr>
              <a:t>© 2007 Microsoft Corporation. All rights reserved. Microsoft, Windows, Windows Vista and other product names are or may be registered trademarks and/or trademarks in the U.S. and/or other countries.</a:t>
            </a:r>
          </a:p>
          <a:p>
            <a:pPr>
              <a:defRPr/>
            </a:pPr>
            <a:r>
              <a:rPr lang="en-US"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pitchFamily="34" charset="0"/>
              </a:rPr>
            </a:br>
            <a:r>
              <a:rPr lang="en-US" smtClean="0">
                <a:latin typeface="Segoe" pitchFamily="34" charset="0"/>
              </a:rPr>
              <a:t>MICROSOFT MAKES NO WARRANTIES, EXPRESS, IMPLIED OR STATUTORY, AS TO THE INFORMATION IN THIS PRESENTATION.</a:t>
            </a:r>
            <a:endParaRPr lang="en-US" dirty="0">
              <a:latin typeface="Segoe" pitchFamily="34" charset="0"/>
            </a:endParaRPr>
          </a:p>
        </p:txBody>
      </p:sp>
      <p:sp>
        <p:nvSpPr>
          <p:cNvPr id="6" name="Slide Number Placeholder 5"/>
          <p:cNvSpPr>
            <a:spLocks noGrp="1"/>
          </p:cNvSpPr>
          <p:nvPr>
            <p:ph type="sldNum" sz="quarter" idx="12"/>
          </p:nvPr>
        </p:nvSpPr>
        <p:spPr/>
        <p:txBody>
          <a:bodyPr/>
          <a:lstStyle/>
          <a:p>
            <a:pPr>
              <a:defRPr/>
            </a:pPr>
            <a:fld id="{6C18112B-866C-44B0-9BCA-CC108EB1138E}"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97E1969F-F653-4493-B024-49B987E894E7}" type="datetime8">
              <a:rPr lang="en-US" smtClean="0"/>
              <a:pPr>
                <a:defRPr/>
              </a:pPr>
              <a:t>5/30/2007 11:22 AM</a:t>
            </a:fld>
            <a:endParaRPr lang="en-US"/>
          </a:p>
        </p:txBody>
      </p:sp>
      <p:sp>
        <p:nvSpPr>
          <p:cNvPr id="5" name="Footer Placeholder 4"/>
          <p:cNvSpPr>
            <a:spLocks noGrp="1"/>
          </p:cNvSpPr>
          <p:nvPr>
            <p:ph type="ftr" sz="quarter" idx="11"/>
          </p:nvPr>
        </p:nvSpPr>
        <p:spPr/>
        <p:txBody>
          <a:bodyPr/>
          <a:lstStyle/>
          <a:p>
            <a:pPr>
              <a:defRPr/>
            </a:pPr>
            <a:r>
              <a:rPr lang="en-US" smtClean="0">
                <a:latin typeface="Segoe" pitchFamily="34" charset="0"/>
              </a:rPr>
              <a:t>© 2007 Microsoft Corporation. All rights reserved. Microsoft, Windows, Windows Vista and other product names are or may be registered trademarks and/or trademarks in the U.S. and/or other countries.</a:t>
            </a:r>
          </a:p>
          <a:p>
            <a:pPr>
              <a:defRPr/>
            </a:pPr>
            <a:r>
              <a:rPr lang="en-US"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pitchFamily="34" charset="0"/>
              </a:rPr>
            </a:br>
            <a:r>
              <a:rPr lang="en-US" smtClean="0">
                <a:latin typeface="Segoe" pitchFamily="34" charset="0"/>
              </a:rPr>
              <a:t>MICROSOFT MAKES NO WARRANTIES, EXPRESS, IMPLIED OR STATUTORY, AS TO THE INFORMATION IN THIS PRESENTATION.</a:t>
            </a:r>
            <a:endParaRPr lang="en-US" dirty="0">
              <a:latin typeface="Segoe" pitchFamily="34" charset="0"/>
            </a:endParaRPr>
          </a:p>
        </p:txBody>
      </p:sp>
      <p:sp>
        <p:nvSpPr>
          <p:cNvPr id="6" name="Slide Number Placeholder 5"/>
          <p:cNvSpPr>
            <a:spLocks noGrp="1"/>
          </p:cNvSpPr>
          <p:nvPr>
            <p:ph type="sldNum" sz="quarter" idx="12"/>
          </p:nvPr>
        </p:nvSpPr>
        <p:spPr/>
        <p:txBody>
          <a:bodyPr/>
          <a:lstStyle/>
          <a:p>
            <a:pPr>
              <a:defRPr/>
            </a:pPr>
            <a:fld id="{6C18112B-866C-44B0-9BCA-CC108EB1138E}"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727605" y="1903678"/>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727605" y="4334074"/>
            <a:ext cx="7692761" cy="473207"/>
          </a:xfrm>
          <a:prstGeom prst="rect">
            <a:avLst/>
          </a:prstGeom>
        </p:spPr>
        <p:txBody>
          <a:bodyPr lIns="0" tIns="0" rIns="0" bIns="0" anchor="t"/>
          <a:lstStyle>
            <a:lvl1pPr marL="0" indent="0">
              <a:spcBef>
                <a:spcPct val="0"/>
              </a:spcBef>
              <a:buFont typeface="Wingdings" pitchFamily="2" charset="2"/>
              <a:buNone/>
              <a:defRPr sz="33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93113" cy="692497"/>
          </a:xfrm>
          <a:prstGeom prst="rect">
            <a:avLst/>
          </a:prstGeom>
        </p:spPr>
        <p:txBody>
          <a:bodyPr/>
          <a:lstStyle>
            <a:lvl1pPr>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381000" y="1420813"/>
            <a:ext cx="4117975" cy="221456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51375" y="1420813"/>
            <a:ext cx="4117975" cy="1030287"/>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51375" y="2603500"/>
            <a:ext cx="4117975" cy="103187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5" y="2354792"/>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b="0" cap="none"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727605" y="4340490"/>
            <a:ext cx="7692761" cy="473207"/>
          </a:xfrm>
          <a:prstGeom prst="rect">
            <a:avLst/>
          </a:prstGeom>
        </p:spPr>
        <p:txBody>
          <a:bodyPr lIns="0" tIns="0" rIns="0" bIns="0" anchor="t"/>
          <a:lstStyle>
            <a:lvl1pPr marL="0" indent="0">
              <a:spcBef>
                <a:spcPct val="0"/>
              </a:spcBef>
              <a:buFont typeface="Wingdings" pitchFamily="2" charset="2"/>
              <a:buNone/>
              <a:defRPr sz="34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82588" y="1414464"/>
            <a:ext cx="8380412" cy="2369879"/>
          </a:xfrm>
          <a:prstGeom prst="rect">
            <a:avLst/>
          </a:prstGeom>
        </p:spPr>
        <p:txBody>
          <a:bodyPr/>
          <a:lstStyle>
            <a:lvl1pPr>
              <a:defRPr sz="3300"/>
            </a:lvl1pPr>
            <a:lvl2pPr>
              <a:defRPr sz="3000"/>
            </a:lvl2pPr>
            <a:lvl3pPr>
              <a:defRPr sz="27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82323" y="1414199"/>
            <a:ext cx="4126177" cy="1733808"/>
          </a:xfrm>
          <a:prstGeom prst="rect">
            <a:avLst/>
          </a:prstGeom>
        </p:spPr>
        <p:txBody>
          <a:bodyPr/>
          <a:lstStyle>
            <a:lvl1pPr marL="296321" indent="-296321">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5500" y="1414199"/>
            <a:ext cx="4127500" cy="1733808"/>
          </a:xfrm>
          <a:prstGeom prst="rect">
            <a:avLst/>
          </a:prstGeom>
        </p:spPr>
        <p:txBody>
          <a:bodyPr/>
          <a:lstStyle>
            <a:lvl1pPr marL="294999" indent="-294999">
              <a:defRPr sz="2300"/>
            </a:lvl1pPr>
            <a:lvl2pPr marL="600580" indent="-285739">
              <a:defRPr sz="2000"/>
            </a:lvl2pPr>
            <a:lvl3pPr marL="866476" indent="-256636">
              <a:defRPr sz="1700"/>
            </a:lvl3pPr>
            <a:lvl4pPr marL="1095331" indent="-247376">
              <a:defRPr sz="1500"/>
            </a:lvl4pPr>
            <a:lvl5pPr marL="1342707" indent="-238115">
              <a:buNone/>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prstGeom prst="rect">
            <a:avLst/>
          </a:prstGeo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Lst>
  <p:transition>
    <p:fade/>
  </p:transition>
  <p:timing>
    <p:tnLst>
      <p:par>
        <p:cTn id="1" dur="indefinite" restart="never" nodeType="tmRoot"/>
      </p:par>
    </p:tnLst>
  </p:timing>
  <p:txStyles>
    <p:titleStyle>
      <a:lvl1pPr algn="l" defTabSz="912777" rtl="0" eaLnBrk="1" fontAlgn="base" hangingPunct="1">
        <a:lnSpc>
          <a:spcPct val="90000"/>
        </a:lnSpc>
        <a:spcBef>
          <a:spcPct val="0"/>
        </a:spcBef>
        <a:spcAft>
          <a:spcPct val="0"/>
        </a:spcAft>
        <a:defRPr lang="en-US" sz="5000" b="0" cap="none"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912777" rtl="0" eaLnBrk="1" fontAlgn="base" hangingPunct="1">
        <a:lnSpc>
          <a:spcPct val="90000"/>
        </a:lnSpc>
        <a:spcBef>
          <a:spcPct val="0"/>
        </a:spcBef>
        <a:spcAft>
          <a:spcPct val="0"/>
        </a:spcAft>
        <a:defRPr sz="4500">
          <a:solidFill>
            <a:schemeClr val="tx2"/>
          </a:solidFill>
          <a:latin typeface="Segoe Semibold" pitchFamily="34" charset="0"/>
        </a:defRPr>
      </a:lvl2pPr>
      <a:lvl3pPr algn="l" defTabSz="912777" rtl="0" eaLnBrk="1" fontAlgn="base" hangingPunct="1">
        <a:lnSpc>
          <a:spcPct val="90000"/>
        </a:lnSpc>
        <a:spcBef>
          <a:spcPct val="0"/>
        </a:spcBef>
        <a:spcAft>
          <a:spcPct val="0"/>
        </a:spcAft>
        <a:defRPr sz="4500">
          <a:solidFill>
            <a:schemeClr val="tx2"/>
          </a:solidFill>
          <a:latin typeface="Segoe Semibold" pitchFamily="34" charset="0"/>
        </a:defRPr>
      </a:lvl3pPr>
      <a:lvl4pPr algn="l" defTabSz="912777" rtl="0" eaLnBrk="1" fontAlgn="base" hangingPunct="1">
        <a:lnSpc>
          <a:spcPct val="90000"/>
        </a:lnSpc>
        <a:spcBef>
          <a:spcPct val="0"/>
        </a:spcBef>
        <a:spcAft>
          <a:spcPct val="0"/>
        </a:spcAft>
        <a:defRPr sz="4500">
          <a:solidFill>
            <a:schemeClr val="tx2"/>
          </a:solidFill>
          <a:latin typeface="Segoe Semibold" pitchFamily="34" charset="0"/>
        </a:defRPr>
      </a:lvl4pPr>
      <a:lvl5pPr algn="l" defTabSz="912777" rtl="0" eaLnBrk="1" fontAlgn="base" hangingPunct="1">
        <a:lnSpc>
          <a:spcPct val="90000"/>
        </a:lnSpc>
        <a:spcBef>
          <a:spcPct val="0"/>
        </a:spcBef>
        <a:spcAft>
          <a:spcPct val="0"/>
        </a:spcAft>
        <a:defRPr sz="4500">
          <a:solidFill>
            <a:schemeClr val="tx2"/>
          </a:solidFill>
          <a:latin typeface="Segoe Semibold" pitchFamily="34" charset="0"/>
        </a:defRPr>
      </a:lvl5pPr>
      <a:lvl6pPr marL="380970" algn="l" defTabSz="914063" rtl="0" eaLnBrk="1" fontAlgn="base" hangingPunct="1">
        <a:lnSpc>
          <a:spcPct val="90000"/>
        </a:lnSpc>
        <a:spcBef>
          <a:spcPct val="0"/>
        </a:spcBef>
        <a:spcAft>
          <a:spcPct val="0"/>
        </a:spcAft>
        <a:defRPr sz="4500">
          <a:solidFill>
            <a:schemeClr val="tx2"/>
          </a:solidFill>
          <a:latin typeface="Segoe Semibold" pitchFamily="34" charset="0"/>
        </a:defRPr>
      </a:lvl6pPr>
      <a:lvl7pPr marL="761940" algn="l" defTabSz="914063" rtl="0" eaLnBrk="1" fontAlgn="base" hangingPunct="1">
        <a:lnSpc>
          <a:spcPct val="90000"/>
        </a:lnSpc>
        <a:spcBef>
          <a:spcPct val="0"/>
        </a:spcBef>
        <a:spcAft>
          <a:spcPct val="0"/>
        </a:spcAft>
        <a:defRPr sz="4500">
          <a:solidFill>
            <a:schemeClr val="tx2"/>
          </a:solidFill>
          <a:latin typeface="Segoe Semibold" pitchFamily="34" charset="0"/>
        </a:defRPr>
      </a:lvl7pPr>
      <a:lvl8pPr marL="1142908" algn="l" defTabSz="914063" rtl="0" eaLnBrk="1" fontAlgn="base" hangingPunct="1">
        <a:lnSpc>
          <a:spcPct val="90000"/>
        </a:lnSpc>
        <a:spcBef>
          <a:spcPct val="0"/>
        </a:spcBef>
        <a:spcAft>
          <a:spcPct val="0"/>
        </a:spcAft>
        <a:defRPr sz="4500">
          <a:solidFill>
            <a:schemeClr val="tx2"/>
          </a:solidFill>
          <a:latin typeface="Segoe Semibold" pitchFamily="34" charset="0"/>
        </a:defRPr>
      </a:lvl8pPr>
      <a:lvl9pPr marL="1523878" algn="l" defTabSz="914063" rtl="0" eaLnBrk="1" fontAlgn="base" hangingPunct="1">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1" fontAlgn="base" hangingPunct="1">
        <a:lnSpc>
          <a:spcPct val="90000"/>
        </a:lnSpc>
        <a:spcBef>
          <a:spcPts val="1167"/>
        </a:spcBef>
        <a:spcAft>
          <a:spcPct val="0"/>
        </a:spcAft>
        <a:buClr>
          <a:schemeClr val="tx2"/>
        </a:buClr>
        <a:buSzPct val="95000"/>
        <a:buFontTx/>
        <a:buBlip>
          <a:blip r:embed="rId14"/>
        </a:buBlip>
        <a:defRPr sz="3300">
          <a:solidFill>
            <a:schemeClr val="tx1"/>
          </a:solidFill>
          <a:effectLst>
            <a:outerShdw blurRad="38100" dist="38100" dir="2700000" algn="tl">
              <a:srgbClr val="000000">
                <a:alpha val="43137"/>
              </a:srgbClr>
            </a:outerShdw>
          </a:effectLst>
          <a:latin typeface="+mn-lt"/>
          <a:ea typeface="+mn-ea"/>
          <a:cs typeface="+mn-cs"/>
        </a:defRPr>
      </a:lvl1pPr>
      <a:lvl2pPr marL="704822" indent="-317487" algn="l" defTabSz="912777" rtl="0" eaLnBrk="1" fontAlgn="base" hangingPunct="1">
        <a:lnSpc>
          <a:spcPct val="90000"/>
        </a:lnSpc>
        <a:spcBef>
          <a:spcPts val="1083"/>
        </a:spcBef>
        <a:spcAft>
          <a:spcPct val="0"/>
        </a:spcAft>
        <a:buClr>
          <a:schemeClr val="tx2"/>
        </a:buClr>
        <a:buSzPct val="80000"/>
        <a:buFontTx/>
        <a:buBlip>
          <a:blip r:embed="rId15"/>
        </a:buBlip>
        <a:defRPr sz="3000">
          <a:solidFill>
            <a:schemeClr val="tx1"/>
          </a:solidFill>
          <a:effectLst>
            <a:outerShdw blurRad="38100" dist="38100" dir="2700000" algn="tl">
              <a:srgbClr val="000000">
                <a:alpha val="43137"/>
              </a:srgbClr>
            </a:outerShdw>
          </a:effectLst>
          <a:latin typeface="+mn-lt"/>
        </a:defRPr>
      </a:lvl2pPr>
      <a:lvl3pPr marL="988974" indent="-282564" algn="l" defTabSz="912777" rtl="0" eaLnBrk="1" fontAlgn="base" hangingPunct="1">
        <a:lnSpc>
          <a:spcPct val="90000"/>
        </a:lnSpc>
        <a:spcBef>
          <a:spcPts val="1000"/>
        </a:spcBef>
        <a:spcAft>
          <a:spcPct val="0"/>
        </a:spcAft>
        <a:buClr>
          <a:schemeClr val="tx2"/>
        </a:buClr>
        <a:buSzPct val="80000"/>
        <a:buFontTx/>
        <a:buBlip>
          <a:blip r:embed="rId15"/>
        </a:buBlip>
        <a:defRPr sz="2700">
          <a:solidFill>
            <a:schemeClr val="tx1"/>
          </a:solidFill>
          <a:effectLst>
            <a:outerShdw blurRad="38100" dist="38100" dir="2700000" algn="tl">
              <a:srgbClr val="000000">
                <a:alpha val="43137"/>
              </a:srgbClr>
            </a:outerShdw>
          </a:effectLst>
          <a:latin typeface="+mn-lt"/>
        </a:defRPr>
      </a:lvl3pPr>
      <a:lvl4pPr marL="1266774" indent="-276214" algn="l" defTabSz="912777" rtl="0" eaLnBrk="1" fontAlgn="base" hangingPunct="1">
        <a:lnSpc>
          <a:spcPct val="90000"/>
        </a:lnSpc>
        <a:spcBef>
          <a:spcPts val="917"/>
        </a:spcBef>
        <a:spcAft>
          <a:spcPct val="0"/>
        </a:spcAft>
        <a:buClr>
          <a:schemeClr val="tx2"/>
        </a:buClr>
        <a:buSzPct val="80000"/>
        <a:buFontTx/>
        <a:buBlip>
          <a:blip r:embed="rId15"/>
        </a:buBlip>
        <a:defRPr sz="2300">
          <a:solidFill>
            <a:schemeClr val="tx1"/>
          </a:solidFill>
          <a:effectLst>
            <a:outerShdw blurRad="38100" dist="38100" dir="2700000" algn="tl">
              <a:srgbClr val="000000">
                <a:alpha val="43137"/>
              </a:srgbClr>
            </a:outerShdw>
          </a:effectLst>
          <a:latin typeface="+mn-lt"/>
        </a:defRPr>
      </a:lvl4pPr>
      <a:lvl5pPr marL="1530289" indent="-260340" algn="l" defTabSz="912777" rtl="0" eaLnBrk="1" fontAlgn="base" hangingPunct="1">
        <a:lnSpc>
          <a:spcPct val="90000"/>
        </a:lnSpc>
        <a:spcBef>
          <a:spcPts val="833"/>
        </a:spcBef>
        <a:spcAft>
          <a:spcPct val="0"/>
        </a:spcAft>
        <a:buClr>
          <a:schemeClr val="tx2"/>
        </a:buClr>
        <a:buSzPct val="80000"/>
        <a:buFontTx/>
        <a:buBlip>
          <a:blip r:embed="rId15"/>
        </a:buBlip>
        <a:defRPr sz="2300">
          <a:solidFill>
            <a:schemeClr val="tx1"/>
          </a:solidFill>
          <a:effectLst>
            <a:outerShdw blurRad="38100" dist="38100" dir="2700000" algn="tl">
              <a:srgbClr val="000000">
                <a:alpha val="43137"/>
              </a:srgbClr>
            </a:outerShdw>
          </a:effectLst>
          <a:latin typeface="+mn-lt"/>
        </a:defRPr>
      </a:lvl5pPr>
      <a:lvl6pPr marL="1911463"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6pPr>
      <a:lvl7pPr marL="2292432"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7pPr>
      <a:lvl8pPr marL="267340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8pPr>
      <a:lvl9pPr marL="305437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1.png"/><Relationship Id="rId7" Type="http://schemas.openxmlformats.org/officeDocument/2006/relationships/image" Target="../media/image24.png"/><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image" Target="../media/image27.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5.xml"/><Relationship Id="rId4" Type="http://schemas.openxmlformats.org/officeDocument/2006/relationships/image" Target="../media/image27.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8" Type="http://schemas.openxmlformats.org/officeDocument/2006/relationships/hyperlink" Target="http://www.mocalliance.org/" TargetMode="External"/><Relationship Id="rId13" Type="http://schemas.openxmlformats.org/officeDocument/2006/relationships/hyperlink" Target="http://www.upnp.org/" TargetMode="External"/><Relationship Id="rId3" Type="http://schemas.openxmlformats.org/officeDocument/2006/relationships/hyperlink" Target="http://www.amdlive.com/" TargetMode="External"/><Relationship Id="rId7" Type="http://schemas.openxmlformats.org/officeDocument/2006/relationships/hyperlink" Target="http://www.microsoft.com/whdc/rally" TargetMode="External"/><Relationship Id="rId12" Type="http://schemas.openxmlformats.org/officeDocument/2006/relationships/hyperlink" Target="http://www.hd-plc.org/" TargetMode="External"/><Relationship Id="rId2" Type="http://schemas.openxmlformats.org/officeDocument/2006/relationships/notesSlide" Target="../notesSlides/notesSlide20.xml"/><Relationship Id="rId16" Type="http://schemas.openxmlformats.org/officeDocument/2006/relationships/hyperlink" Target="http://www.usb.org/developers/wusb" TargetMode="External"/><Relationship Id="rId1" Type="http://schemas.openxmlformats.org/officeDocument/2006/relationships/slideLayout" Target="../slideLayouts/slideLayout3.xml"/><Relationship Id="rId6" Type="http://schemas.openxmlformats.org/officeDocument/2006/relationships/hyperlink" Target="http://www.dlna.org/" TargetMode="External"/><Relationship Id="rId11" Type="http://schemas.openxmlformats.org/officeDocument/2006/relationships/hyperlink" Target="http://upaplc.com/" TargetMode="External"/><Relationship Id="rId5" Type="http://schemas.openxmlformats.org/officeDocument/2006/relationships/hyperlink" Target="http://www.coral-interop.org/" TargetMode="External"/><Relationship Id="rId15" Type="http://schemas.openxmlformats.org/officeDocument/2006/relationships/hyperlink" Target="http://www.wimedia.org/" TargetMode="External"/><Relationship Id="rId10" Type="http://schemas.openxmlformats.org/officeDocument/2006/relationships/hyperlink" Target="http://www.homeplug.org/" TargetMode="External"/><Relationship Id="rId4" Type="http://schemas.openxmlformats.org/officeDocument/2006/relationships/hyperlink" Target="http://www.bluetooth.org/" TargetMode="External"/><Relationship Id="rId9" Type="http://schemas.openxmlformats.org/officeDocument/2006/relationships/hyperlink" Target="http://www.openmobilealliance.org/" TargetMode="External"/><Relationship Id="rId14" Type="http://schemas.openxmlformats.org/officeDocument/2006/relationships/hyperlink" Target="http://www.wi-fi.org/"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jpeg"/><Relationship Id="rId18" Type="http://schemas.openxmlformats.org/officeDocument/2006/relationships/image" Target="../media/image20.png"/><Relationship Id="rId3" Type="http://schemas.openxmlformats.org/officeDocument/2006/relationships/notesSlide" Target="../notesSlides/notesSlide3.xml"/><Relationship Id="rId7" Type="http://schemas.openxmlformats.org/officeDocument/2006/relationships/image" Target="../media/image9.jpeg"/><Relationship Id="rId12" Type="http://schemas.openxmlformats.org/officeDocument/2006/relationships/image" Target="../media/image14.png"/><Relationship Id="rId17" Type="http://schemas.openxmlformats.org/officeDocument/2006/relationships/image" Target="../media/image19.jpeg"/><Relationship Id="rId2" Type="http://schemas.openxmlformats.org/officeDocument/2006/relationships/slideLayout" Target="../slideLayouts/slideLayout11.xml"/><Relationship Id="rId16" Type="http://schemas.openxmlformats.org/officeDocument/2006/relationships/image" Target="../media/image18.png"/><Relationship Id="rId1" Type="http://schemas.openxmlformats.org/officeDocument/2006/relationships/tags" Target="../tags/tag2.xml"/><Relationship Id="rId6" Type="http://schemas.openxmlformats.org/officeDocument/2006/relationships/image" Target="../media/image8.png"/><Relationship Id="rId11" Type="http://schemas.openxmlformats.org/officeDocument/2006/relationships/image" Target="../media/image13.jpeg"/><Relationship Id="rId5" Type="http://schemas.openxmlformats.org/officeDocument/2006/relationships/image" Target="../media/image7.jpeg"/><Relationship Id="rId15" Type="http://schemas.openxmlformats.org/officeDocument/2006/relationships/image" Target="../media/image1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7" name="Rectangle 25"/>
          <p:cNvSpPr>
            <a:spLocks noGrp="1" noChangeArrowheads="1"/>
          </p:cNvSpPr>
          <p:nvPr>
            <p:ph type="ctrTitle"/>
          </p:nvPr>
        </p:nvSpPr>
        <p:spPr>
          <a:xfrm>
            <a:off x="727605" y="1419225"/>
            <a:ext cx="7692761" cy="2285241"/>
          </a:xfrm>
        </p:spPr>
        <p:txBody>
          <a:bodyPr/>
          <a:lstStyle/>
          <a:p>
            <a:r>
              <a:rPr lang="en-US" dirty="0" smtClean="0"/>
              <a:t>Whole Home Media Access Over Mixed Topologies</a:t>
            </a:r>
          </a:p>
        </p:txBody>
      </p:sp>
      <p:sp>
        <p:nvSpPr>
          <p:cNvPr id="3098" name="Rectangle 26"/>
          <p:cNvSpPr>
            <a:spLocks noGrp="1" noChangeArrowheads="1"/>
          </p:cNvSpPr>
          <p:nvPr>
            <p:ph type="subTitle" idx="1"/>
          </p:nvPr>
        </p:nvSpPr>
        <p:spPr/>
        <p:txBody>
          <a:bodyPr/>
          <a:lstStyle/>
          <a:p>
            <a:r>
              <a:rPr lang="en-US" dirty="0" smtClean="0"/>
              <a:t>Tim Looney</a:t>
            </a:r>
          </a:p>
          <a:p>
            <a:r>
              <a:rPr lang="en-US" dirty="0" smtClean="0"/>
              <a:t>Strategic Alliance Manager</a:t>
            </a:r>
          </a:p>
          <a:p>
            <a:r>
              <a:rPr lang="en-US" dirty="0" smtClean="0"/>
              <a:t>Consumer Hardware Alliances</a:t>
            </a:r>
          </a:p>
          <a:p>
            <a:r>
              <a:rPr lang="en-US" dirty="0" smtClean="0"/>
              <a:t>Advanced Micro Devices</a:t>
            </a:r>
          </a:p>
        </p:txBody>
      </p:sp>
    </p:spTree>
  </p:cSld>
  <p:clrMapOvr>
    <a:masterClrMapping/>
  </p:clrMapOvr>
  <p:transition advClick="0">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40" name="Rectangle 4"/>
          <p:cNvSpPr>
            <a:spLocks noGrp="1" noChangeArrowheads="1"/>
          </p:cNvSpPr>
          <p:nvPr>
            <p:ph type="title"/>
          </p:nvPr>
        </p:nvSpPr>
        <p:spPr/>
        <p:txBody>
          <a:bodyPr/>
          <a:lstStyle/>
          <a:p>
            <a:r>
              <a:rPr lang="en-US" smtClean="0"/>
              <a:t>Mixed Topologies</a:t>
            </a:r>
            <a:endParaRPr lang="en-US" dirty="0" smtClean="0"/>
          </a:p>
        </p:txBody>
      </p:sp>
      <p:sp>
        <p:nvSpPr>
          <p:cNvPr id="321541" name="Rectangle 5"/>
          <p:cNvSpPr>
            <a:spLocks noGrp="1" noChangeArrowheads="1"/>
          </p:cNvSpPr>
          <p:nvPr>
            <p:ph idx="1"/>
          </p:nvPr>
        </p:nvSpPr>
        <p:spPr>
          <a:xfrm>
            <a:off x="382588" y="1414464"/>
            <a:ext cx="8380412" cy="5087547"/>
          </a:xfrm>
        </p:spPr>
        <p:txBody>
          <a:bodyPr/>
          <a:lstStyle/>
          <a:p>
            <a:r>
              <a:rPr lang="en-US" sz="2800" dirty="0" smtClean="0"/>
              <a:t>Wireless is necessary for mobile and </a:t>
            </a:r>
            <a:br>
              <a:rPr lang="en-US" sz="2800" dirty="0" smtClean="0"/>
            </a:br>
            <a:r>
              <a:rPr lang="en-US" sz="2800" dirty="0" smtClean="0"/>
              <a:t>handheld devices</a:t>
            </a:r>
          </a:p>
          <a:p>
            <a:r>
              <a:rPr lang="en-US" sz="2800" dirty="0" smtClean="0"/>
              <a:t>Wireless LAN (i.e., Wi-Fi) is insufficient to meet all needs of all homes by itself</a:t>
            </a:r>
          </a:p>
          <a:p>
            <a:pPr lvl="1"/>
            <a:r>
              <a:rPr lang="en-US" sz="2400" dirty="0" smtClean="0"/>
              <a:t>Quality inconsistent over space / time</a:t>
            </a:r>
          </a:p>
          <a:p>
            <a:pPr lvl="1"/>
            <a:r>
              <a:rPr lang="en-US" sz="2400" dirty="0" smtClean="0"/>
              <a:t>Stone/steel construction (e.g. Europe)</a:t>
            </a:r>
          </a:p>
          <a:p>
            <a:r>
              <a:rPr lang="en-US" sz="2800" dirty="0" smtClean="0"/>
              <a:t>Wired backbones will complement wireless</a:t>
            </a:r>
          </a:p>
          <a:p>
            <a:pPr lvl="1"/>
            <a:r>
              <a:rPr lang="en-US" sz="2400" dirty="0" smtClean="0"/>
              <a:t>Ethernet – 100Mbps, Gigabit, 10Gig</a:t>
            </a:r>
          </a:p>
          <a:p>
            <a:pPr lvl="1"/>
            <a:r>
              <a:rPr lang="en-US" sz="2400" dirty="0" smtClean="0"/>
              <a:t>Coaxial – </a:t>
            </a:r>
            <a:r>
              <a:rPr lang="en-US" sz="2400" dirty="0" err="1" smtClean="0"/>
              <a:t>MoCA</a:t>
            </a:r>
            <a:r>
              <a:rPr lang="en-US" sz="2400" dirty="0" smtClean="0"/>
              <a:t>, UWB on coax, 1394 on coax</a:t>
            </a:r>
          </a:p>
          <a:p>
            <a:pPr lvl="1"/>
            <a:r>
              <a:rPr lang="en-US" sz="2400" dirty="0" err="1" smtClean="0"/>
              <a:t>Powerline</a:t>
            </a:r>
            <a:r>
              <a:rPr lang="en-US" sz="2400" dirty="0" smtClean="0"/>
              <a:t> – </a:t>
            </a:r>
            <a:r>
              <a:rPr lang="en-US" sz="2400" dirty="0" err="1" smtClean="0"/>
              <a:t>HomePlug</a:t>
            </a:r>
            <a:r>
              <a:rPr lang="en-US" sz="2400" dirty="0" smtClean="0"/>
              <a:t> AV, UPA, HDPLC</a:t>
            </a:r>
          </a:p>
          <a:p>
            <a:pPr lvl="1"/>
            <a:r>
              <a:rPr lang="en-US" sz="2400" dirty="0" err="1" smtClean="0"/>
              <a:t>Phoneline</a:t>
            </a:r>
            <a:r>
              <a:rPr lang="en-US" sz="2400" dirty="0" smtClean="0"/>
              <a:t> – </a:t>
            </a:r>
            <a:r>
              <a:rPr lang="en-US" sz="2400" dirty="0" err="1" smtClean="0"/>
              <a:t>HomePNA</a:t>
            </a:r>
            <a:endParaRPr lang="en-US" sz="2400" dirty="0" smtClean="0"/>
          </a:p>
        </p:txBody>
      </p:sp>
    </p:spTree>
  </p:cSld>
  <p:clrMapOvr>
    <a:masterClrMapping/>
  </p:clrMapOvr>
  <p:transition advClick="0">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282" name="Rectangle 2"/>
          <p:cNvSpPr>
            <a:spLocks noGrp="1" noChangeArrowheads="1"/>
          </p:cNvSpPr>
          <p:nvPr>
            <p:ph type="title"/>
          </p:nvPr>
        </p:nvSpPr>
        <p:spPr/>
        <p:txBody>
          <a:bodyPr/>
          <a:lstStyle/>
          <a:p>
            <a:pPr eaLnBrk="1" hangingPunct="1">
              <a:defRPr/>
            </a:pPr>
            <a:r>
              <a:rPr lang="en-US" dirty="0" smtClean="0"/>
              <a:t>Mixed Topologies</a:t>
            </a:r>
          </a:p>
        </p:txBody>
      </p:sp>
      <p:pic>
        <p:nvPicPr>
          <p:cNvPr id="14339" name="Picture 3" descr="ghosthouse"/>
          <p:cNvPicPr>
            <a:picLocks noChangeAspect="1" noChangeArrowheads="1"/>
          </p:cNvPicPr>
          <p:nvPr/>
        </p:nvPicPr>
        <p:blipFill>
          <a:blip r:embed="rId3"/>
          <a:srcRect/>
          <a:stretch>
            <a:fillRect/>
          </a:stretch>
        </p:blipFill>
        <p:spPr bwMode="auto">
          <a:xfrm>
            <a:off x="457200" y="2362200"/>
            <a:ext cx="3810000" cy="3641725"/>
          </a:xfrm>
          <a:prstGeom prst="rect">
            <a:avLst/>
          </a:prstGeom>
          <a:noFill/>
          <a:ln w="9525">
            <a:noFill/>
            <a:miter lim="800000"/>
            <a:headEnd/>
            <a:tailEnd/>
          </a:ln>
        </p:spPr>
      </p:pic>
      <p:pic>
        <p:nvPicPr>
          <p:cNvPr id="14340" name="Picture 4" descr="ghosthouse"/>
          <p:cNvPicPr>
            <a:picLocks noChangeAspect="1" noChangeArrowheads="1"/>
          </p:cNvPicPr>
          <p:nvPr/>
        </p:nvPicPr>
        <p:blipFill>
          <a:blip r:embed="rId3"/>
          <a:srcRect/>
          <a:stretch>
            <a:fillRect/>
          </a:stretch>
        </p:blipFill>
        <p:spPr bwMode="auto">
          <a:xfrm>
            <a:off x="4724400" y="2362200"/>
            <a:ext cx="3810000" cy="3641725"/>
          </a:xfrm>
          <a:prstGeom prst="rect">
            <a:avLst/>
          </a:prstGeom>
          <a:noFill/>
          <a:ln w="9525">
            <a:noFill/>
            <a:miter lim="800000"/>
            <a:headEnd/>
            <a:tailEnd/>
          </a:ln>
        </p:spPr>
      </p:pic>
      <p:sp>
        <p:nvSpPr>
          <p:cNvPr id="353285" name="Rectangle 5"/>
          <p:cNvSpPr>
            <a:spLocks noChangeArrowheads="1"/>
          </p:cNvSpPr>
          <p:nvPr/>
        </p:nvSpPr>
        <p:spPr bwMode="auto">
          <a:xfrm>
            <a:off x="1219200" y="1752600"/>
            <a:ext cx="2102563" cy="424732"/>
          </a:xfrm>
          <a:prstGeom prst="rect">
            <a:avLst/>
          </a:prstGeom>
          <a:noFill/>
          <a:ln w="9525">
            <a:noFill/>
            <a:miter lim="800000"/>
            <a:headEnd/>
            <a:tailEnd/>
          </a:ln>
        </p:spPr>
        <p:txBody>
          <a:bodyPr wrap="none">
            <a:spAutoFit/>
          </a:bodyPr>
          <a:lstStyle/>
          <a:p>
            <a:pPr>
              <a:lnSpc>
                <a:spcPct val="90000"/>
              </a:lnSpc>
              <a:defRPr/>
            </a:pPr>
            <a:r>
              <a:rPr lang="en-US" sz="24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Wireless LAN</a:t>
            </a:r>
          </a:p>
        </p:txBody>
      </p:sp>
      <p:sp>
        <p:nvSpPr>
          <p:cNvPr id="353286" name="Rectangle 6"/>
          <p:cNvSpPr>
            <a:spLocks noChangeArrowheads="1"/>
          </p:cNvSpPr>
          <p:nvPr/>
        </p:nvSpPr>
        <p:spPr bwMode="auto">
          <a:xfrm>
            <a:off x="5105400" y="1447800"/>
            <a:ext cx="3212867" cy="757130"/>
          </a:xfrm>
          <a:prstGeom prst="rect">
            <a:avLst/>
          </a:prstGeom>
          <a:noFill/>
          <a:ln w="9525">
            <a:noFill/>
            <a:miter lim="800000"/>
            <a:headEnd/>
            <a:tailEnd/>
          </a:ln>
        </p:spPr>
        <p:txBody>
          <a:bodyPr wrap="none">
            <a:spAutoFit/>
          </a:bodyPr>
          <a:lstStyle/>
          <a:p>
            <a:pPr>
              <a:lnSpc>
                <a:spcPct val="90000"/>
              </a:lnSpc>
              <a:defRPr/>
            </a:pPr>
            <a:r>
              <a:rPr lang="en-US" sz="24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Wired Backbone +</a:t>
            </a:r>
            <a:br>
              <a:rPr lang="en-US" sz="24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br>
            <a:r>
              <a:rPr lang="en-US" sz="24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Wireless PAN or LAN</a:t>
            </a:r>
          </a:p>
        </p:txBody>
      </p:sp>
      <p:sp>
        <p:nvSpPr>
          <p:cNvPr id="353287" name="Line 7"/>
          <p:cNvSpPr>
            <a:spLocks noChangeShapeType="1"/>
          </p:cNvSpPr>
          <p:nvPr/>
        </p:nvSpPr>
        <p:spPr bwMode="auto">
          <a:xfrm flipV="1">
            <a:off x="6324600" y="4495800"/>
            <a:ext cx="0" cy="1600200"/>
          </a:xfrm>
          <a:prstGeom prst="line">
            <a:avLst/>
          </a:prstGeom>
          <a:noFill/>
          <a:ln w="76200">
            <a:solidFill>
              <a:srgbClr val="FF000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288" name="Line 8"/>
          <p:cNvSpPr>
            <a:spLocks noChangeShapeType="1"/>
          </p:cNvSpPr>
          <p:nvPr/>
        </p:nvSpPr>
        <p:spPr bwMode="auto">
          <a:xfrm flipV="1">
            <a:off x="4991100" y="3657600"/>
            <a:ext cx="0" cy="838200"/>
          </a:xfrm>
          <a:prstGeom prst="line">
            <a:avLst/>
          </a:prstGeom>
          <a:noFill/>
          <a:ln w="76200">
            <a:solidFill>
              <a:srgbClr val="FF000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289" name="Line 9"/>
          <p:cNvSpPr>
            <a:spLocks noChangeShapeType="1"/>
          </p:cNvSpPr>
          <p:nvPr/>
        </p:nvSpPr>
        <p:spPr bwMode="auto">
          <a:xfrm flipV="1">
            <a:off x="4953000" y="4495800"/>
            <a:ext cx="1990725" cy="0"/>
          </a:xfrm>
          <a:prstGeom prst="line">
            <a:avLst/>
          </a:prstGeom>
          <a:noFill/>
          <a:ln w="76200">
            <a:solidFill>
              <a:srgbClr val="FF000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pic>
        <p:nvPicPr>
          <p:cNvPr id="14346" name="Picture 11" descr="dlink"/>
          <p:cNvPicPr>
            <a:picLocks noChangeAspect="1" noChangeArrowheads="1"/>
          </p:cNvPicPr>
          <p:nvPr/>
        </p:nvPicPr>
        <p:blipFill>
          <a:blip r:embed="rId4"/>
          <a:srcRect/>
          <a:stretch>
            <a:fillRect/>
          </a:stretch>
        </p:blipFill>
        <p:spPr bwMode="auto">
          <a:xfrm>
            <a:off x="762000" y="3733800"/>
            <a:ext cx="533400" cy="327025"/>
          </a:xfrm>
          <a:prstGeom prst="rect">
            <a:avLst/>
          </a:prstGeom>
          <a:noFill/>
          <a:ln w="9525">
            <a:noFill/>
            <a:miter lim="800000"/>
            <a:headEnd/>
            <a:tailEnd/>
          </a:ln>
        </p:spPr>
      </p:pic>
      <p:grpSp>
        <p:nvGrpSpPr>
          <p:cNvPr id="14347" name="Group 16"/>
          <p:cNvGrpSpPr>
            <a:grpSpLocks/>
          </p:cNvGrpSpPr>
          <p:nvPr/>
        </p:nvGrpSpPr>
        <p:grpSpPr bwMode="auto">
          <a:xfrm rot="-1623306">
            <a:off x="1447800" y="3276600"/>
            <a:ext cx="2227263" cy="2333625"/>
            <a:chOff x="2304" y="2112"/>
            <a:chExt cx="720" cy="720"/>
          </a:xfrm>
        </p:grpSpPr>
        <p:sp>
          <p:nvSpPr>
            <p:cNvPr id="353297" name="Arc 17"/>
            <p:cNvSpPr>
              <a:spLocks/>
            </p:cNvSpPr>
            <p:nvPr/>
          </p:nvSpPr>
          <p:spPr bwMode="auto">
            <a:xfrm flipV="1">
              <a:off x="2304" y="2112"/>
              <a:ext cx="144" cy="14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298" name="Arc 18"/>
            <p:cNvSpPr>
              <a:spLocks/>
            </p:cNvSpPr>
            <p:nvPr/>
          </p:nvSpPr>
          <p:spPr bwMode="auto">
            <a:xfrm flipV="1">
              <a:off x="2304" y="2112"/>
              <a:ext cx="240" cy="24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299" name="Arc 19"/>
            <p:cNvSpPr>
              <a:spLocks/>
            </p:cNvSpPr>
            <p:nvPr/>
          </p:nvSpPr>
          <p:spPr bwMode="auto">
            <a:xfrm flipV="1">
              <a:off x="2304" y="2112"/>
              <a:ext cx="336" cy="33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00" name="Arc 20"/>
            <p:cNvSpPr>
              <a:spLocks/>
            </p:cNvSpPr>
            <p:nvPr/>
          </p:nvSpPr>
          <p:spPr bwMode="auto">
            <a:xfrm flipV="1">
              <a:off x="2304" y="2112"/>
              <a:ext cx="432" cy="43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8575">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01" name="Arc 21"/>
            <p:cNvSpPr>
              <a:spLocks/>
            </p:cNvSpPr>
            <p:nvPr/>
          </p:nvSpPr>
          <p:spPr bwMode="auto">
            <a:xfrm flipV="1">
              <a:off x="2304" y="2112"/>
              <a:ext cx="528" cy="52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905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02" name="Arc 22"/>
            <p:cNvSpPr>
              <a:spLocks/>
            </p:cNvSpPr>
            <p:nvPr/>
          </p:nvSpPr>
          <p:spPr bwMode="auto">
            <a:xfrm flipV="1">
              <a:off x="2304" y="2112"/>
              <a:ext cx="624" cy="62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03" name="Arc 23"/>
            <p:cNvSpPr>
              <a:spLocks/>
            </p:cNvSpPr>
            <p:nvPr/>
          </p:nvSpPr>
          <p:spPr bwMode="auto">
            <a:xfrm flipV="1">
              <a:off x="2304" y="2112"/>
              <a:ext cx="720" cy="72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175">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grpSp>
        <p:nvGrpSpPr>
          <p:cNvPr id="14348" name="Group 24"/>
          <p:cNvGrpSpPr>
            <a:grpSpLocks/>
          </p:cNvGrpSpPr>
          <p:nvPr/>
        </p:nvGrpSpPr>
        <p:grpSpPr bwMode="auto">
          <a:xfrm rot="-2797946">
            <a:off x="5562600" y="3048000"/>
            <a:ext cx="1143000" cy="1143000"/>
            <a:chOff x="2304" y="2112"/>
            <a:chExt cx="720" cy="720"/>
          </a:xfrm>
        </p:grpSpPr>
        <p:sp>
          <p:nvSpPr>
            <p:cNvPr id="353305" name="Arc 25"/>
            <p:cNvSpPr>
              <a:spLocks/>
            </p:cNvSpPr>
            <p:nvPr/>
          </p:nvSpPr>
          <p:spPr bwMode="auto">
            <a:xfrm flipV="1">
              <a:off x="2305" y="2110"/>
              <a:ext cx="144" cy="14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06" name="Arc 26"/>
            <p:cNvSpPr>
              <a:spLocks/>
            </p:cNvSpPr>
            <p:nvPr/>
          </p:nvSpPr>
          <p:spPr bwMode="auto">
            <a:xfrm flipV="1">
              <a:off x="2304" y="2110"/>
              <a:ext cx="240" cy="24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07" name="Arc 27"/>
            <p:cNvSpPr>
              <a:spLocks/>
            </p:cNvSpPr>
            <p:nvPr/>
          </p:nvSpPr>
          <p:spPr bwMode="auto">
            <a:xfrm flipV="1">
              <a:off x="2303" y="2110"/>
              <a:ext cx="336" cy="33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08" name="Arc 28"/>
            <p:cNvSpPr>
              <a:spLocks/>
            </p:cNvSpPr>
            <p:nvPr/>
          </p:nvSpPr>
          <p:spPr bwMode="auto">
            <a:xfrm flipV="1">
              <a:off x="2304" y="2110"/>
              <a:ext cx="432" cy="43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8575">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09" name="Arc 29"/>
            <p:cNvSpPr>
              <a:spLocks/>
            </p:cNvSpPr>
            <p:nvPr/>
          </p:nvSpPr>
          <p:spPr bwMode="auto">
            <a:xfrm flipV="1">
              <a:off x="2304" y="2110"/>
              <a:ext cx="528" cy="52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905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10" name="Arc 30"/>
            <p:cNvSpPr>
              <a:spLocks/>
            </p:cNvSpPr>
            <p:nvPr/>
          </p:nvSpPr>
          <p:spPr bwMode="auto">
            <a:xfrm flipV="1">
              <a:off x="2305" y="2111"/>
              <a:ext cx="624" cy="62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11" name="Arc 31"/>
            <p:cNvSpPr>
              <a:spLocks/>
            </p:cNvSpPr>
            <p:nvPr/>
          </p:nvSpPr>
          <p:spPr bwMode="auto">
            <a:xfrm flipV="1">
              <a:off x="2304" y="2112"/>
              <a:ext cx="720" cy="72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175">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grpSp>
        <p:nvGrpSpPr>
          <p:cNvPr id="14349" name="Group 32"/>
          <p:cNvGrpSpPr>
            <a:grpSpLocks/>
          </p:cNvGrpSpPr>
          <p:nvPr/>
        </p:nvGrpSpPr>
        <p:grpSpPr bwMode="auto">
          <a:xfrm rot="10062716" flipH="1">
            <a:off x="5245100" y="4606925"/>
            <a:ext cx="838200" cy="838200"/>
            <a:chOff x="2304" y="2112"/>
            <a:chExt cx="720" cy="720"/>
          </a:xfrm>
        </p:grpSpPr>
        <p:sp>
          <p:nvSpPr>
            <p:cNvPr id="353313" name="Arc 33"/>
            <p:cNvSpPr>
              <a:spLocks/>
            </p:cNvSpPr>
            <p:nvPr/>
          </p:nvSpPr>
          <p:spPr bwMode="auto">
            <a:xfrm flipV="1">
              <a:off x="2300" y="2113"/>
              <a:ext cx="146" cy="14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14" name="Arc 34"/>
            <p:cNvSpPr>
              <a:spLocks/>
            </p:cNvSpPr>
            <p:nvPr/>
          </p:nvSpPr>
          <p:spPr bwMode="auto">
            <a:xfrm flipV="1">
              <a:off x="2302" y="2114"/>
              <a:ext cx="240" cy="24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15" name="Arc 35"/>
            <p:cNvSpPr>
              <a:spLocks/>
            </p:cNvSpPr>
            <p:nvPr/>
          </p:nvSpPr>
          <p:spPr bwMode="auto">
            <a:xfrm flipV="1">
              <a:off x="2304" y="2116"/>
              <a:ext cx="335" cy="33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16" name="Arc 36"/>
            <p:cNvSpPr>
              <a:spLocks/>
            </p:cNvSpPr>
            <p:nvPr/>
          </p:nvSpPr>
          <p:spPr bwMode="auto">
            <a:xfrm flipV="1">
              <a:off x="2302" y="2115"/>
              <a:ext cx="431" cy="43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8575">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17" name="Arc 37"/>
            <p:cNvSpPr>
              <a:spLocks/>
            </p:cNvSpPr>
            <p:nvPr/>
          </p:nvSpPr>
          <p:spPr bwMode="auto">
            <a:xfrm flipV="1">
              <a:off x="2301" y="2115"/>
              <a:ext cx="528" cy="529"/>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905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18" name="Arc 38"/>
            <p:cNvSpPr>
              <a:spLocks/>
            </p:cNvSpPr>
            <p:nvPr/>
          </p:nvSpPr>
          <p:spPr bwMode="auto">
            <a:xfrm flipV="1">
              <a:off x="2304" y="2114"/>
              <a:ext cx="625" cy="62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19" name="Arc 39"/>
            <p:cNvSpPr>
              <a:spLocks/>
            </p:cNvSpPr>
            <p:nvPr/>
          </p:nvSpPr>
          <p:spPr bwMode="auto">
            <a:xfrm flipV="1">
              <a:off x="2304" y="2112"/>
              <a:ext cx="720" cy="72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175">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grpSp>
        <p:nvGrpSpPr>
          <p:cNvPr id="14350" name="Group 40"/>
          <p:cNvGrpSpPr>
            <a:grpSpLocks/>
          </p:cNvGrpSpPr>
          <p:nvPr/>
        </p:nvGrpSpPr>
        <p:grpSpPr bwMode="auto">
          <a:xfrm rot="-10269586">
            <a:off x="7010400" y="4495800"/>
            <a:ext cx="1066800" cy="1066800"/>
            <a:chOff x="2304" y="2112"/>
            <a:chExt cx="720" cy="720"/>
          </a:xfrm>
        </p:grpSpPr>
        <p:sp>
          <p:nvSpPr>
            <p:cNvPr id="353321" name="Arc 41"/>
            <p:cNvSpPr>
              <a:spLocks/>
            </p:cNvSpPr>
            <p:nvPr/>
          </p:nvSpPr>
          <p:spPr bwMode="auto">
            <a:xfrm flipV="1">
              <a:off x="2306" y="2113"/>
              <a:ext cx="144" cy="14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22" name="Arc 42"/>
            <p:cNvSpPr>
              <a:spLocks/>
            </p:cNvSpPr>
            <p:nvPr/>
          </p:nvSpPr>
          <p:spPr bwMode="auto">
            <a:xfrm flipV="1">
              <a:off x="2305" y="2114"/>
              <a:ext cx="240" cy="24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23" name="Arc 43"/>
            <p:cNvSpPr>
              <a:spLocks/>
            </p:cNvSpPr>
            <p:nvPr/>
          </p:nvSpPr>
          <p:spPr bwMode="auto">
            <a:xfrm flipV="1">
              <a:off x="2304" y="2112"/>
              <a:ext cx="336" cy="33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24" name="Arc 44"/>
            <p:cNvSpPr>
              <a:spLocks/>
            </p:cNvSpPr>
            <p:nvPr/>
          </p:nvSpPr>
          <p:spPr bwMode="auto">
            <a:xfrm flipV="1">
              <a:off x="2308" y="2115"/>
              <a:ext cx="432" cy="43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8575">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25" name="Arc 45"/>
            <p:cNvSpPr>
              <a:spLocks/>
            </p:cNvSpPr>
            <p:nvPr/>
          </p:nvSpPr>
          <p:spPr bwMode="auto">
            <a:xfrm flipV="1">
              <a:off x="2308" y="2115"/>
              <a:ext cx="528" cy="52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905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26" name="Arc 46"/>
            <p:cNvSpPr>
              <a:spLocks/>
            </p:cNvSpPr>
            <p:nvPr/>
          </p:nvSpPr>
          <p:spPr bwMode="auto">
            <a:xfrm flipV="1">
              <a:off x="2306" y="2112"/>
              <a:ext cx="624" cy="62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27" name="Arc 47"/>
            <p:cNvSpPr>
              <a:spLocks/>
            </p:cNvSpPr>
            <p:nvPr/>
          </p:nvSpPr>
          <p:spPr bwMode="auto">
            <a:xfrm flipV="1">
              <a:off x="2304" y="2112"/>
              <a:ext cx="720" cy="72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175">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grpSp>
        <p:nvGrpSpPr>
          <p:cNvPr id="14351" name="Group 48"/>
          <p:cNvGrpSpPr>
            <a:grpSpLocks/>
          </p:cNvGrpSpPr>
          <p:nvPr/>
        </p:nvGrpSpPr>
        <p:grpSpPr bwMode="auto">
          <a:xfrm rot="-2501828">
            <a:off x="7458075" y="3314700"/>
            <a:ext cx="906463" cy="923925"/>
            <a:chOff x="2304" y="2112"/>
            <a:chExt cx="720" cy="720"/>
          </a:xfrm>
        </p:grpSpPr>
        <p:sp>
          <p:nvSpPr>
            <p:cNvPr id="353329" name="Arc 49"/>
            <p:cNvSpPr>
              <a:spLocks/>
            </p:cNvSpPr>
            <p:nvPr/>
          </p:nvSpPr>
          <p:spPr bwMode="auto">
            <a:xfrm flipV="1">
              <a:off x="2304" y="2112"/>
              <a:ext cx="144" cy="14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30" name="Arc 50"/>
            <p:cNvSpPr>
              <a:spLocks/>
            </p:cNvSpPr>
            <p:nvPr/>
          </p:nvSpPr>
          <p:spPr bwMode="auto">
            <a:xfrm flipV="1">
              <a:off x="2304" y="2112"/>
              <a:ext cx="240" cy="24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31" name="Arc 51"/>
            <p:cNvSpPr>
              <a:spLocks/>
            </p:cNvSpPr>
            <p:nvPr/>
          </p:nvSpPr>
          <p:spPr bwMode="auto">
            <a:xfrm flipV="1">
              <a:off x="2302" y="2111"/>
              <a:ext cx="335" cy="33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32" name="Arc 52"/>
            <p:cNvSpPr>
              <a:spLocks/>
            </p:cNvSpPr>
            <p:nvPr/>
          </p:nvSpPr>
          <p:spPr bwMode="auto">
            <a:xfrm flipV="1">
              <a:off x="2305" y="2110"/>
              <a:ext cx="433" cy="43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8575">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33" name="Arc 53"/>
            <p:cNvSpPr>
              <a:spLocks/>
            </p:cNvSpPr>
            <p:nvPr/>
          </p:nvSpPr>
          <p:spPr bwMode="auto">
            <a:xfrm flipV="1">
              <a:off x="2304" y="2112"/>
              <a:ext cx="528" cy="52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905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34" name="Arc 54"/>
            <p:cNvSpPr>
              <a:spLocks/>
            </p:cNvSpPr>
            <p:nvPr/>
          </p:nvSpPr>
          <p:spPr bwMode="auto">
            <a:xfrm flipV="1">
              <a:off x="2303" y="2109"/>
              <a:ext cx="624" cy="62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35" name="Arc 55"/>
            <p:cNvSpPr>
              <a:spLocks/>
            </p:cNvSpPr>
            <p:nvPr/>
          </p:nvSpPr>
          <p:spPr bwMode="auto">
            <a:xfrm flipV="1">
              <a:off x="2304" y="2112"/>
              <a:ext cx="720" cy="72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175">
              <a:solidFill>
                <a:schemeClr val="tx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sp>
        <p:nvSpPr>
          <p:cNvPr id="353336" name="Text Box 56"/>
          <p:cNvSpPr txBox="1">
            <a:spLocks noChangeArrowheads="1"/>
          </p:cNvSpPr>
          <p:nvPr/>
        </p:nvSpPr>
        <p:spPr bwMode="auto">
          <a:xfrm>
            <a:off x="5643750" y="6086475"/>
            <a:ext cx="1364476" cy="646331"/>
          </a:xfrm>
          <a:prstGeom prst="rect">
            <a:avLst/>
          </a:prstGeom>
          <a:noFill/>
          <a:ln w="9525">
            <a:noFill/>
            <a:miter lim="800000"/>
            <a:headEnd/>
            <a:tailEnd/>
          </a:ln>
        </p:spPr>
        <p:txBody>
          <a:bodyPr wrap="none">
            <a:spAutoFit/>
          </a:bodyPr>
          <a:lstStyle/>
          <a:p>
            <a:pPr>
              <a:lnSpc>
                <a:spcPct val="90000"/>
              </a:lnSpc>
              <a:defRPr/>
            </a:pPr>
            <a:r>
              <a:rPr lang="en-US" sz="2000" dirty="0">
                <a:ln w="12700">
                  <a:noFill/>
                  <a:prstDash val="solid"/>
                </a:ln>
                <a:solidFill>
                  <a:srgbClr val="FF0000"/>
                </a:solidFill>
                <a:effectLst>
                  <a:outerShdw blurRad="165100" algn="ctr" rotWithShape="0">
                    <a:prstClr val="black"/>
                  </a:outerShdw>
                </a:effectLst>
                <a:latin typeface="Segoe" pitchFamily="34" charset="0"/>
              </a:rPr>
              <a:t>Wired</a:t>
            </a:r>
          </a:p>
          <a:p>
            <a:pPr>
              <a:lnSpc>
                <a:spcPct val="90000"/>
              </a:lnSpc>
              <a:defRPr/>
            </a:pPr>
            <a:r>
              <a:rPr lang="en-US" sz="2000" dirty="0">
                <a:ln w="12700">
                  <a:noFill/>
                  <a:prstDash val="solid"/>
                </a:ln>
                <a:solidFill>
                  <a:srgbClr val="FF0000"/>
                </a:solidFill>
                <a:effectLst>
                  <a:outerShdw blurRad="165100" algn="ctr" rotWithShape="0">
                    <a:prstClr val="black"/>
                  </a:outerShdw>
                </a:effectLst>
                <a:latin typeface="Segoe" pitchFamily="34" charset="0"/>
              </a:rPr>
              <a:t>Backbone</a:t>
            </a:r>
          </a:p>
        </p:txBody>
      </p:sp>
      <p:sp>
        <p:nvSpPr>
          <p:cNvPr id="353338" name="Line 58"/>
          <p:cNvSpPr>
            <a:spLocks noChangeShapeType="1"/>
          </p:cNvSpPr>
          <p:nvPr/>
        </p:nvSpPr>
        <p:spPr bwMode="auto">
          <a:xfrm flipV="1">
            <a:off x="6929438" y="3733800"/>
            <a:ext cx="233362" cy="0"/>
          </a:xfrm>
          <a:prstGeom prst="line">
            <a:avLst/>
          </a:prstGeom>
          <a:noFill/>
          <a:ln w="76200">
            <a:solidFill>
              <a:srgbClr val="FF000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pic>
        <p:nvPicPr>
          <p:cNvPr id="14354" name="Picture 13" descr="dlink"/>
          <p:cNvPicPr>
            <a:picLocks noChangeAspect="1" noChangeArrowheads="1"/>
          </p:cNvPicPr>
          <p:nvPr/>
        </p:nvPicPr>
        <p:blipFill>
          <a:blip r:embed="rId5"/>
          <a:srcRect/>
          <a:stretch>
            <a:fillRect/>
          </a:stretch>
        </p:blipFill>
        <p:spPr bwMode="auto">
          <a:xfrm>
            <a:off x="7010400" y="3429000"/>
            <a:ext cx="327025" cy="533400"/>
          </a:xfrm>
          <a:prstGeom prst="rect">
            <a:avLst/>
          </a:prstGeom>
          <a:noFill/>
          <a:ln w="9525">
            <a:noFill/>
            <a:miter lim="800000"/>
            <a:headEnd/>
            <a:tailEnd/>
          </a:ln>
        </p:spPr>
      </p:pic>
      <p:sp>
        <p:nvSpPr>
          <p:cNvPr id="353339" name="Line 59"/>
          <p:cNvSpPr>
            <a:spLocks noChangeShapeType="1"/>
          </p:cNvSpPr>
          <p:nvPr/>
        </p:nvSpPr>
        <p:spPr bwMode="auto">
          <a:xfrm flipV="1">
            <a:off x="4953000" y="5972175"/>
            <a:ext cx="3338513" cy="0"/>
          </a:xfrm>
          <a:prstGeom prst="line">
            <a:avLst/>
          </a:prstGeom>
          <a:noFill/>
          <a:ln w="76200">
            <a:solidFill>
              <a:srgbClr val="FF000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3340" name="Line 60"/>
          <p:cNvSpPr>
            <a:spLocks noChangeShapeType="1"/>
          </p:cNvSpPr>
          <p:nvPr/>
        </p:nvSpPr>
        <p:spPr bwMode="auto">
          <a:xfrm>
            <a:off x="5181600" y="5791200"/>
            <a:ext cx="0" cy="152400"/>
          </a:xfrm>
          <a:prstGeom prst="line">
            <a:avLst/>
          </a:prstGeom>
          <a:noFill/>
          <a:ln w="76200">
            <a:solidFill>
              <a:srgbClr val="FF000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pic>
        <p:nvPicPr>
          <p:cNvPr id="14357" name="Picture 14" descr="dlink"/>
          <p:cNvPicPr>
            <a:picLocks noChangeAspect="1" noChangeArrowheads="1"/>
          </p:cNvPicPr>
          <p:nvPr/>
        </p:nvPicPr>
        <p:blipFill>
          <a:blip r:embed="rId6"/>
          <a:srcRect/>
          <a:stretch>
            <a:fillRect/>
          </a:stretch>
        </p:blipFill>
        <p:spPr bwMode="auto">
          <a:xfrm>
            <a:off x="5029200" y="5562600"/>
            <a:ext cx="533400" cy="327025"/>
          </a:xfrm>
          <a:prstGeom prst="rect">
            <a:avLst/>
          </a:prstGeom>
          <a:noFill/>
          <a:ln w="9525">
            <a:noFill/>
            <a:miter lim="800000"/>
            <a:headEnd/>
            <a:tailEnd/>
          </a:ln>
        </p:spPr>
      </p:pic>
      <p:sp>
        <p:nvSpPr>
          <p:cNvPr id="353341" name="Line 61"/>
          <p:cNvSpPr>
            <a:spLocks noChangeShapeType="1"/>
          </p:cNvSpPr>
          <p:nvPr/>
        </p:nvSpPr>
        <p:spPr bwMode="auto">
          <a:xfrm flipH="1">
            <a:off x="4953000" y="3657600"/>
            <a:ext cx="228600" cy="0"/>
          </a:xfrm>
          <a:prstGeom prst="line">
            <a:avLst/>
          </a:prstGeom>
          <a:noFill/>
          <a:ln w="76200">
            <a:solidFill>
              <a:srgbClr val="FF000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pic>
        <p:nvPicPr>
          <p:cNvPr id="14359" name="Picture 12" descr="dlink"/>
          <p:cNvPicPr>
            <a:picLocks noChangeAspect="1" noChangeArrowheads="1"/>
          </p:cNvPicPr>
          <p:nvPr/>
        </p:nvPicPr>
        <p:blipFill>
          <a:blip r:embed="rId7"/>
          <a:srcRect/>
          <a:stretch>
            <a:fillRect/>
          </a:stretch>
        </p:blipFill>
        <p:spPr bwMode="auto">
          <a:xfrm>
            <a:off x="5105400" y="3429000"/>
            <a:ext cx="327025" cy="533400"/>
          </a:xfrm>
          <a:prstGeom prst="rect">
            <a:avLst/>
          </a:prstGeom>
          <a:noFill/>
          <a:ln w="9525">
            <a:noFill/>
            <a:miter lim="800000"/>
            <a:headEnd/>
            <a:tailEnd/>
          </a:ln>
        </p:spPr>
      </p:pic>
      <p:sp>
        <p:nvSpPr>
          <p:cNvPr id="353342" name="Line 62"/>
          <p:cNvSpPr>
            <a:spLocks noChangeShapeType="1"/>
          </p:cNvSpPr>
          <p:nvPr/>
        </p:nvSpPr>
        <p:spPr bwMode="auto">
          <a:xfrm>
            <a:off x="8086725" y="5762625"/>
            <a:ext cx="0" cy="228600"/>
          </a:xfrm>
          <a:prstGeom prst="line">
            <a:avLst/>
          </a:prstGeom>
          <a:noFill/>
          <a:ln w="76200">
            <a:solidFill>
              <a:srgbClr val="FF000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pic>
        <p:nvPicPr>
          <p:cNvPr id="14361" name="Picture 15" descr="dlink"/>
          <p:cNvPicPr>
            <a:picLocks noChangeAspect="1" noChangeArrowheads="1"/>
          </p:cNvPicPr>
          <p:nvPr/>
        </p:nvPicPr>
        <p:blipFill>
          <a:blip r:embed="rId8"/>
          <a:srcRect/>
          <a:stretch>
            <a:fillRect/>
          </a:stretch>
        </p:blipFill>
        <p:spPr bwMode="auto">
          <a:xfrm>
            <a:off x="7620000" y="5562600"/>
            <a:ext cx="533400" cy="327025"/>
          </a:xfrm>
          <a:prstGeom prst="rect">
            <a:avLst/>
          </a:prstGeom>
          <a:noFill/>
          <a:ln w="9525">
            <a:noFill/>
            <a:miter lim="800000"/>
            <a:headEnd/>
            <a:tailEnd/>
          </a:ln>
        </p:spPr>
      </p:pic>
      <p:sp>
        <p:nvSpPr>
          <p:cNvPr id="353343" name="Line 63"/>
          <p:cNvSpPr>
            <a:spLocks noChangeShapeType="1"/>
          </p:cNvSpPr>
          <p:nvPr/>
        </p:nvSpPr>
        <p:spPr bwMode="auto">
          <a:xfrm flipV="1">
            <a:off x="6967538" y="3695700"/>
            <a:ext cx="0" cy="838200"/>
          </a:xfrm>
          <a:prstGeom prst="line">
            <a:avLst/>
          </a:prstGeom>
          <a:noFill/>
          <a:ln w="76200">
            <a:solidFill>
              <a:srgbClr val="FF000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Tree>
  </p:cSld>
  <p:clrMapOvr>
    <a:masterClrMapping/>
  </p:clrMapOvr>
  <p:transition advClick="0">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412" name="Oval 36"/>
          <p:cNvSpPr>
            <a:spLocks noChangeArrowheads="1"/>
          </p:cNvSpPr>
          <p:nvPr/>
        </p:nvSpPr>
        <p:spPr bwMode="auto">
          <a:xfrm>
            <a:off x="1981200" y="1219200"/>
            <a:ext cx="1828800" cy="838200"/>
          </a:xfrm>
          <a:prstGeom prst="ellipse">
            <a:avLst/>
          </a:prstGeom>
          <a:solidFill>
            <a:schemeClr val="tx1">
              <a:alpha val="25000"/>
            </a:schemeClr>
          </a:solidFill>
          <a:ln w="12700">
            <a:no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7379" name="Rectangle 3"/>
          <p:cNvSpPr>
            <a:spLocks noGrp="1" noChangeArrowheads="1"/>
          </p:cNvSpPr>
          <p:nvPr>
            <p:ph type="title"/>
          </p:nvPr>
        </p:nvSpPr>
        <p:spPr/>
        <p:txBody>
          <a:bodyPr/>
          <a:lstStyle/>
          <a:p>
            <a:r>
              <a:rPr lang="en-US" smtClean="0"/>
              <a:t>UWB Flavors</a:t>
            </a:r>
            <a:endParaRPr lang="en-US" dirty="0" smtClean="0"/>
          </a:p>
        </p:txBody>
      </p:sp>
      <p:sp>
        <p:nvSpPr>
          <p:cNvPr id="15364" name="Rectangle 4"/>
          <p:cNvSpPr>
            <a:spLocks noChangeArrowheads="1"/>
          </p:cNvSpPr>
          <p:nvPr/>
        </p:nvSpPr>
        <p:spPr bwMode="invGray">
          <a:xfrm>
            <a:off x="381000" y="4795838"/>
            <a:ext cx="6705600" cy="479425"/>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pPr>
              <a:lnSpc>
                <a:spcPct val="90000"/>
              </a:lnSpc>
            </a:pPr>
            <a:r>
              <a:rPr lang="en-US" sz="1600" dirty="0" err="1">
                <a:solidFill>
                  <a:srgbClr val="000000"/>
                </a:solidFill>
                <a:latin typeface="Segoe" pitchFamily="34" charset="0"/>
              </a:rPr>
              <a:t>WiMedia</a:t>
            </a:r>
            <a:r>
              <a:rPr lang="en-US" sz="1600" dirty="0">
                <a:solidFill>
                  <a:srgbClr val="000000"/>
                </a:solidFill>
                <a:latin typeface="Segoe" pitchFamily="34" charset="0"/>
              </a:rPr>
              <a:t> Compliant MAC</a:t>
            </a:r>
          </a:p>
        </p:txBody>
      </p:sp>
      <p:sp>
        <p:nvSpPr>
          <p:cNvPr id="15365" name="Rectangle 5"/>
          <p:cNvSpPr>
            <a:spLocks noChangeArrowheads="1"/>
          </p:cNvSpPr>
          <p:nvPr/>
        </p:nvSpPr>
        <p:spPr bwMode="invGray">
          <a:xfrm>
            <a:off x="381000" y="5307013"/>
            <a:ext cx="6705600" cy="479425"/>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pPr>
              <a:lnSpc>
                <a:spcPct val="90000"/>
              </a:lnSpc>
            </a:pPr>
            <a:r>
              <a:rPr lang="en-US" sz="1600" dirty="0" err="1">
                <a:solidFill>
                  <a:srgbClr val="000000"/>
                </a:solidFill>
                <a:latin typeface="Segoe" pitchFamily="34" charset="0"/>
              </a:rPr>
              <a:t>WiMedia</a:t>
            </a:r>
            <a:r>
              <a:rPr lang="en-US" sz="1600" dirty="0">
                <a:solidFill>
                  <a:srgbClr val="000000"/>
                </a:solidFill>
                <a:latin typeface="Segoe" pitchFamily="34" charset="0"/>
              </a:rPr>
              <a:t> Compliant PHY</a:t>
            </a:r>
          </a:p>
        </p:txBody>
      </p:sp>
      <p:sp>
        <p:nvSpPr>
          <p:cNvPr id="15366" name="Rectangle 6"/>
          <p:cNvSpPr>
            <a:spLocks noChangeArrowheads="1"/>
          </p:cNvSpPr>
          <p:nvPr/>
        </p:nvSpPr>
        <p:spPr bwMode="auto">
          <a:xfrm>
            <a:off x="6248400" y="4262438"/>
            <a:ext cx="838200" cy="457200"/>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none" anchor="ctr"/>
          <a:lstStyle/>
          <a:p>
            <a:r>
              <a:rPr lang="en-US" dirty="0">
                <a:solidFill>
                  <a:srgbClr val="000000"/>
                </a:solidFill>
                <a:latin typeface="Segoe" pitchFamily="34" charset="0"/>
              </a:rPr>
              <a:t>IP</a:t>
            </a:r>
            <a:endParaRPr lang="en-US" b="0" dirty="0">
              <a:solidFill>
                <a:srgbClr val="000000"/>
              </a:solidFill>
              <a:latin typeface="Segoe" pitchFamily="34" charset="0"/>
            </a:endParaRPr>
          </a:p>
        </p:txBody>
      </p:sp>
      <p:sp>
        <p:nvSpPr>
          <p:cNvPr id="357383" name="Text Box 7"/>
          <p:cNvSpPr txBox="1">
            <a:spLocks noChangeArrowheads="1"/>
          </p:cNvSpPr>
          <p:nvPr/>
        </p:nvSpPr>
        <p:spPr bwMode="auto">
          <a:xfrm>
            <a:off x="620713" y="2790825"/>
            <a:ext cx="623887" cy="336550"/>
          </a:xfrm>
          <a:prstGeom prst="rect">
            <a:avLst/>
          </a:prstGeom>
          <a:noFill/>
          <a:ln w="12700">
            <a:noFill/>
            <a:miter lim="800000"/>
            <a:headEnd/>
            <a:tailEnd/>
          </a:ln>
          <a:effectLst/>
        </p:spPr>
        <p:txBody>
          <a:bodyPr wrap="none">
            <a:spAutoFit/>
          </a:bodyPr>
          <a:lstStyle/>
          <a:p>
            <a:pPr>
              <a:defRPr/>
            </a:pPr>
            <a:r>
              <a:rPr lang="en-US" sz="1600" dirty="0">
                <a:effectLst>
                  <a:outerShdw blurRad="38100" dist="38100" dir="2700000" algn="tl">
                    <a:srgbClr val="000000"/>
                  </a:outerShdw>
                </a:effectLst>
                <a:latin typeface="Segoe" pitchFamily="34" charset="0"/>
              </a:rPr>
              <a:t>Bulk</a:t>
            </a:r>
          </a:p>
        </p:txBody>
      </p:sp>
      <p:sp>
        <p:nvSpPr>
          <p:cNvPr id="357384" name="Text Box 8"/>
          <p:cNvSpPr txBox="1">
            <a:spLocks noChangeArrowheads="1"/>
          </p:cNvSpPr>
          <p:nvPr/>
        </p:nvSpPr>
        <p:spPr bwMode="auto">
          <a:xfrm>
            <a:off x="1352550" y="2790825"/>
            <a:ext cx="686406" cy="338554"/>
          </a:xfrm>
          <a:prstGeom prst="rect">
            <a:avLst/>
          </a:prstGeom>
          <a:noFill/>
          <a:ln w="12700">
            <a:noFill/>
            <a:miter lim="800000"/>
            <a:headEnd/>
            <a:tailEnd/>
          </a:ln>
          <a:effectLst/>
        </p:spPr>
        <p:txBody>
          <a:bodyPr wrap="none">
            <a:spAutoFit/>
          </a:bodyPr>
          <a:lstStyle/>
          <a:p>
            <a:pPr>
              <a:defRPr/>
            </a:pPr>
            <a:r>
              <a:rPr lang="en-US" sz="1600" dirty="0" err="1">
                <a:effectLst>
                  <a:outerShdw blurRad="38100" dist="38100" dir="2700000" algn="tl">
                    <a:srgbClr val="000000"/>
                  </a:outerShdw>
                </a:effectLst>
                <a:latin typeface="Segoe" pitchFamily="34" charset="0"/>
              </a:rPr>
              <a:t>Isoch</a:t>
            </a:r>
            <a:endParaRPr lang="en-US" sz="1600" dirty="0">
              <a:effectLst>
                <a:outerShdw blurRad="38100" dist="38100" dir="2700000" algn="tl">
                  <a:srgbClr val="000000"/>
                </a:outerShdw>
              </a:effectLst>
              <a:latin typeface="Segoe" pitchFamily="34" charset="0"/>
            </a:endParaRPr>
          </a:p>
        </p:txBody>
      </p:sp>
      <p:sp>
        <p:nvSpPr>
          <p:cNvPr id="357386" name="AutoShape 10"/>
          <p:cNvSpPr>
            <a:spLocks noChangeArrowheads="1"/>
          </p:cNvSpPr>
          <p:nvPr/>
        </p:nvSpPr>
        <p:spPr bwMode="blackWhite">
          <a:xfrm>
            <a:off x="1524000" y="3124200"/>
            <a:ext cx="304800" cy="685800"/>
          </a:xfrm>
          <a:prstGeom prst="upArrow">
            <a:avLst>
              <a:gd name="adj1" fmla="val 38889"/>
              <a:gd name="adj2" fmla="val 60417"/>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7387" name="AutoShape 11"/>
          <p:cNvSpPr>
            <a:spLocks noChangeArrowheads="1"/>
          </p:cNvSpPr>
          <p:nvPr/>
        </p:nvSpPr>
        <p:spPr bwMode="auto">
          <a:xfrm>
            <a:off x="2667000" y="2057400"/>
            <a:ext cx="304800" cy="1295400"/>
          </a:xfrm>
          <a:prstGeom prst="upArrow">
            <a:avLst>
              <a:gd name="adj1" fmla="val 33333"/>
              <a:gd name="adj2" fmla="val 83721"/>
            </a:avLst>
          </a:prstGeom>
          <a:ln>
            <a:headEnd/>
            <a:tailEnd/>
          </a:ln>
        </p:spPr>
        <p:style>
          <a:lnRef idx="0">
            <a:schemeClr val="accent4"/>
          </a:lnRef>
          <a:fillRef idx="3">
            <a:schemeClr val="accent4"/>
          </a:fillRef>
          <a:effectRef idx="3">
            <a:schemeClr val="accent4"/>
          </a:effectRef>
          <a:fontRef idx="minor">
            <a:schemeClr val="lt1"/>
          </a:fontRef>
        </p:style>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7388" name="AutoShape 12"/>
          <p:cNvSpPr>
            <a:spLocks noChangeArrowheads="1"/>
          </p:cNvSpPr>
          <p:nvPr/>
        </p:nvSpPr>
        <p:spPr bwMode="blackWhite">
          <a:xfrm>
            <a:off x="3657600" y="2819400"/>
            <a:ext cx="304800" cy="990600"/>
          </a:xfrm>
          <a:prstGeom prst="upArrow">
            <a:avLst>
              <a:gd name="adj1" fmla="val 38889"/>
              <a:gd name="adj2" fmla="val 77925"/>
            </a:avLst>
          </a:prstGeom>
          <a:ln>
            <a:headEnd/>
            <a:tailEnd/>
          </a:ln>
        </p:spPr>
        <p:style>
          <a:lnRef idx="0">
            <a:schemeClr val="dk1"/>
          </a:lnRef>
          <a:fillRef idx="3">
            <a:schemeClr val="dk1"/>
          </a:fillRef>
          <a:effectRef idx="3">
            <a:schemeClr val="dk1"/>
          </a:effectRef>
          <a:fontRef idx="minor">
            <a:schemeClr val="lt1"/>
          </a:fontRef>
        </p:style>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7389" name="AutoShape 13"/>
          <p:cNvSpPr>
            <a:spLocks noChangeArrowheads="1"/>
          </p:cNvSpPr>
          <p:nvPr/>
        </p:nvSpPr>
        <p:spPr bwMode="blackWhite">
          <a:xfrm>
            <a:off x="762000" y="3124200"/>
            <a:ext cx="304800" cy="685800"/>
          </a:xfrm>
          <a:prstGeom prst="upArrow">
            <a:avLst>
              <a:gd name="adj1" fmla="val 38889"/>
              <a:gd name="adj2" fmla="val 57292"/>
            </a:avLst>
          </a:prstGeom>
          <a:ln>
            <a:headEnd/>
            <a:tailEnd/>
          </a:ln>
        </p:spPr>
        <p:style>
          <a:lnRef idx="0">
            <a:schemeClr val="dk1"/>
          </a:lnRef>
          <a:fillRef idx="3">
            <a:schemeClr val="dk1"/>
          </a:fillRef>
          <a:effectRef idx="3">
            <a:schemeClr val="dk1"/>
          </a:effectRef>
          <a:fontRef idx="minor">
            <a:schemeClr val="lt1"/>
          </a:fontRef>
        </p:style>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7390" name="AutoShape 14"/>
          <p:cNvSpPr>
            <a:spLocks noChangeArrowheads="1"/>
          </p:cNvSpPr>
          <p:nvPr/>
        </p:nvSpPr>
        <p:spPr bwMode="auto">
          <a:xfrm>
            <a:off x="4457700" y="2057400"/>
            <a:ext cx="304800" cy="1295400"/>
          </a:xfrm>
          <a:prstGeom prst="upArrow">
            <a:avLst>
              <a:gd name="adj1" fmla="val 33333"/>
              <a:gd name="adj2" fmla="val 83721"/>
            </a:avLst>
          </a:prstGeom>
          <a:ln>
            <a:headEnd/>
            <a:tailEnd/>
          </a:ln>
        </p:spPr>
        <p:style>
          <a:lnRef idx="0">
            <a:schemeClr val="accent4"/>
          </a:lnRef>
          <a:fillRef idx="3">
            <a:schemeClr val="accent4"/>
          </a:fillRef>
          <a:effectRef idx="3">
            <a:schemeClr val="accent4"/>
          </a:effectRef>
          <a:fontRef idx="minor">
            <a:schemeClr val="lt1"/>
          </a:fontRef>
        </p:style>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7391" name="AutoShape 15"/>
          <p:cNvSpPr>
            <a:spLocks noChangeArrowheads="1"/>
          </p:cNvSpPr>
          <p:nvPr/>
        </p:nvSpPr>
        <p:spPr bwMode="blackWhite">
          <a:xfrm>
            <a:off x="5410200" y="2857500"/>
            <a:ext cx="304800" cy="952500"/>
          </a:xfrm>
          <a:prstGeom prst="upArrow">
            <a:avLst>
              <a:gd name="adj1" fmla="val 38889"/>
              <a:gd name="adj2" fmla="val 74928"/>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7392" name="AutoShape 16"/>
          <p:cNvSpPr>
            <a:spLocks noChangeArrowheads="1"/>
          </p:cNvSpPr>
          <p:nvPr/>
        </p:nvSpPr>
        <p:spPr bwMode="auto">
          <a:xfrm>
            <a:off x="6553200" y="2057400"/>
            <a:ext cx="304800" cy="2209800"/>
          </a:xfrm>
          <a:prstGeom prst="upArrow">
            <a:avLst>
              <a:gd name="adj1" fmla="val 33333"/>
              <a:gd name="adj2" fmla="val 74145"/>
            </a:avLst>
          </a:prstGeom>
          <a:ln>
            <a:headEnd/>
            <a:tailEnd/>
          </a:ln>
        </p:spPr>
        <p:style>
          <a:lnRef idx="0">
            <a:schemeClr val="accent4"/>
          </a:lnRef>
          <a:fillRef idx="3">
            <a:schemeClr val="accent4"/>
          </a:fillRef>
          <a:effectRef idx="3">
            <a:schemeClr val="accent4"/>
          </a:effectRef>
          <a:fontRef idx="minor">
            <a:schemeClr val="lt1"/>
          </a:fontRef>
        </p:style>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nvGrpSpPr>
          <p:cNvPr id="15376" name="Group 66"/>
          <p:cNvGrpSpPr>
            <a:grpSpLocks/>
          </p:cNvGrpSpPr>
          <p:nvPr/>
        </p:nvGrpSpPr>
        <p:grpSpPr bwMode="auto">
          <a:xfrm>
            <a:off x="152400" y="6172200"/>
            <a:ext cx="6019800" cy="520700"/>
            <a:chOff x="96" y="3888"/>
            <a:chExt cx="3792" cy="328"/>
          </a:xfrm>
        </p:grpSpPr>
        <p:grpSp>
          <p:nvGrpSpPr>
            <p:cNvPr id="15407" name="Group 17"/>
            <p:cNvGrpSpPr>
              <a:grpSpLocks/>
            </p:cNvGrpSpPr>
            <p:nvPr/>
          </p:nvGrpSpPr>
          <p:grpSpPr bwMode="auto">
            <a:xfrm>
              <a:off x="1632" y="3936"/>
              <a:ext cx="1217" cy="192"/>
              <a:chOff x="5872" y="2300"/>
              <a:chExt cx="1217" cy="192"/>
            </a:xfrm>
          </p:grpSpPr>
          <p:sp>
            <p:nvSpPr>
              <p:cNvPr id="357394" name="Text Box 18"/>
              <p:cNvSpPr txBox="1">
                <a:spLocks noChangeArrowheads="1"/>
              </p:cNvSpPr>
              <p:nvPr/>
            </p:nvSpPr>
            <p:spPr bwMode="auto">
              <a:xfrm>
                <a:off x="6217" y="2300"/>
                <a:ext cx="872" cy="192"/>
              </a:xfrm>
              <a:prstGeom prst="rect">
                <a:avLst/>
              </a:prstGeom>
              <a:noFill/>
              <a:ln w="12700">
                <a:noFill/>
                <a:miter lim="800000"/>
                <a:headEnd/>
                <a:tailEnd/>
              </a:ln>
              <a:effectLst/>
            </p:spPr>
            <p:txBody>
              <a:bodyPr wrap="none">
                <a:spAutoFit/>
              </a:bodyPr>
              <a:lstStyle/>
              <a:p>
                <a:pPr>
                  <a:defRPr/>
                </a:pPr>
                <a:r>
                  <a:rPr lang="en-US" sz="1400" dirty="0">
                    <a:effectLst>
                      <a:outerShdw blurRad="38100" dist="38100" dir="2700000" algn="tl">
                        <a:srgbClr val="000000"/>
                      </a:outerShdw>
                    </a:effectLst>
                    <a:latin typeface="Segoe" pitchFamily="34" charset="0"/>
                  </a:rPr>
                  <a:t>Non-IP (</a:t>
                </a:r>
                <a:r>
                  <a:rPr lang="en-US" sz="1400" dirty="0" err="1">
                    <a:effectLst>
                      <a:outerShdw blurRad="38100" dist="38100" dir="2700000" algn="tl">
                        <a:srgbClr val="000000"/>
                      </a:outerShdw>
                    </a:effectLst>
                    <a:latin typeface="Segoe" pitchFamily="34" charset="0"/>
                  </a:rPr>
                  <a:t>isoch</a:t>
                </a:r>
                <a:r>
                  <a:rPr lang="en-US" sz="1400" dirty="0">
                    <a:effectLst>
                      <a:outerShdw blurRad="38100" dist="38100" dir="2700000" algn="tl">
                        <a:srgbClr val="000000"/>
                      </a:outerShdw>
                    </a:effectLst>
                    <a:latin typeface="Segoe" pitchFamily="34" charset="0"/>
                  </a:rPr>
                  <a:t>)</a:t>
                </a:r>
              </a:p>
            </p:txBody>
          </p:sp>
          <p:sp>
            <p:nvSpPr>
              <p:cNvPr id="357395" name="AutoShape 19"/>
              <p:cNvSpPr>
                <a:spLocks noChangeArrowheads="1"/>
              </p:cNvSpPr>
              <p:nvPr/>
            </p:nvSpPr>
            <p:spPr bwMode="blackWhite">
              <a:xfrm rot="5400000">
                <a:off x="5984" y="2208"/>
                <a:ext cx="144" cy="367"/>
              </a:xfrm>
              <a:prstGeom prst="upArrow">
                <a:avLst>
                  <a:gd name="adj1" fmla="val 38889"/>
                  <a:gd name="adj2" fmla="val 61108"/>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grpSp>
          <p:nvGrpSpPr>
            <p:cNvPr id="15408" name="Group 20"/>
            <p:cNvGrpSpPr>
              <a:grpSpLocks/>
            </p:cNvGrpSpPr>
            <p:nvPr/>
          </p:nvGrpSpPr>
          <p:grpSpPr bwMode="auto">
            <a:xfrm>
              <a:off x="144" y="3936"/>
              <a:ext cx="1433" cy="192"/>
              <a:chOff x="128" y="4002"/>
              <a:chExt cx="1433" cy="192"/>
            </a:xfrm>
          </p:grpSpPr>
          <p:sp>
            <p:nvSpPr>
              <p:cNvPr id="357397" name="Text Box 21"/>
              <p:cNvSpPr txBox="1">
                <a:spLocks noChangeArrowheads="1"/>
              </p:cNvSpPr>
              <p:nvPr/>
            </p:nvSpPr>
            <p:spPr bwMode="auto">
              <a:xfrm>
                <a:off x="522" y="4002"/>
                <a:ext cx="1039" cy="192"/>
              </a:xfrm>
              <a:prstGeom prst="rect">
                <a:avLst/>
              </a:prstGeom>
              <a:noFill/>
              <a:ln w="12700">
                <a:noFill/>
                <a:miter lim="800000"/>
                <a:headEnd/>
                <a:tailEnd/>
              </a:ln>
              <a:effectLst/>
            </p:spPr>
            <p:txBody>
              <a:bodyPr wrap="none">
                <a:spAutoFit/>
              </a:bodyPr>
              <a:lstStyle/>
              <a:p>
                <a:pPr>
                  <a:defRPr/>
                </a:pPr>
                <a:r>
                  <a:rPr lang="en-US" sz="1400" dirty="0">
                    <a:effectLst>
                      <a:outerShdw blurRad="38100" dist="38100" dir="2700000" algn="tl">
                        <a:srgbClr val="000000"/>
                      </a:outerShdw>
                    </a:effectLst>
                    <a:latin typeface="Segoe" pitchFamily="34" charset="0"/>
                  </a:rPr>
                  <a:t>IP (packet-based)</a:t>
                </a:r>
              </a:p>
            </p:txBody>
          </p:sp>
          <p:sp>
            <p:nvSpPr>
              <p:cNvPr id="357398" name="AutoShape 22"/>
              <p:cNvSpPr>
                <a:spLocks noChangeArrowheads="1"/>
              </p:cNvSpPr>
              <p:nvPr/>
            </p:nvSpPr>
            <p:spPr bwMode="auto">
              <a:xfrm rot="5400000">
                <a:off x="240" y="3936"/>
                <a:ext cx="144" cy="367"/>
              </a:xfrm>
              <a:prstGeom prst="upArrow">
                <a:avLst>
                  <a:gd name="adj1" fmla="val 38889"/>
                  <a:gd name="adj2" fmla="val 61108"/>
                </a:avLst>
              </a:prstGeom>
              <a:ln>
                <a:headEnd/>
                <a:tailEnd/>
              </a:ln>
            </p:spPr>
            <p:style>
              <a:lnRef idx="0">
                <a:schemeClr val="accent4"/>
              </a:lnRef>
              <a:fillRef idx="3">
                <a:schemeClr val="accent4"/>
              </a:fillRef>
              <a:effectRef idx="3">
                <a:schemeClr val="accent4"/>
              </a:effectRef>
              <a:fontRef idx="minor">
                <a:schemeClr val="lt1"/>
              </a:fontRef>
            </p:style>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sp>
          <p:nvSpPr>
            <p:cNvPr id="357400" name="Text Box 24"/>
            <p:cNvSpPr txBox="1">
              <a:spLocks noChangeArrowheads="1"/>
            </p:cNvSpPr>
            <p:nvPr/>
          </p:nvSpPr>
          <p:spPr bwMode="auto">
            <a:xfrm>
              <a:off x="3312" y="3936"/>
              <a:ext cx="524" cy="194"/>
            </a:xfrm>
            <a:prstGeom prst="rect">
              <a:avLst/>
            </a:prstGeom>
            <a:noFill/>
            <a:ln w="12700">
              <a:noFill/>
              <a:miter lim="800000"/>
              <a:headEnd/>
              <a:tailEnd/>
            </a:ln>
            <a:effectLst/>
          </p:spPr>
          <p:txBody>
            <a:bodyPr wrap="none">
              <a:spAutoFit/>
            </a:bodyPr>
            <a:lstStyle/>
            <a:p>
              <a:pPr>
                <a:defRPr/>
              </a:pPr>
              <a:r>
                <a:rPr lang="en-US" sz="1400" dirty="0">
                  <a:effectLst>
                    <a:outerShdw blurRad="38100" dist="38100" dir="2700000" algn="tl">
                      <a:srgbClr val="000000"/>
                    </a:outerShdw>
                  </a:effectLst>
                  <a:latin typeface="Segoe" pitchFamily="34" charset="0"/>
                </a:rPr>
                <a:t>Non-IP </a:t>
              </a:r>
            </a:p>
          </p:txBody>
        </p:sp>
        <p:sp>
          <p:nvSpPr>
            <p:cNvPr id="357401" name="AutoShape 25"/>
            <p:cNvSpPr>
              <a:spLocks noChangeArrowheads="1"/>
            </p:cNvSpPr>
            <p:nvPr/>
          </p:nvSpPr>
          <p:spPr bwMode="blackWhite">
            <a:xfrm rot="5400000">
              <a:off x="3040" y="3858"/>
              <a:ext cx="144" cy="367"/>
            </a:xfrm>
            <a:prstGeom prst="upArrow">
              <a:avLst>
                <a:gd name="adj1" fmla="val 38889"/>
                <a:gd name="adj2" fmla="val 61108"/>
              </a:avLst>
            </a:prstGeom>
            <a:ln>
              <a:headEnd/>
              <a:tailEnd/>
            </a:ln>
          </p:spPr>
          <p:style>
            <a:lnRef idx="0">
              <a:schemeClr val="dk1"/>
            </a:lnRef>
            <a:fillRef idx="3">
              <a:schemeClr val="dk1"/>
            </a:fillRef>
            <a:effectRef idx="3">
              <a:schemeClr val="dk1"/>
            </a:effectRef>
            <a:fontRef idx="minor">
              <a:schemeClr val="lt1"/>
            </a:fontRef>
          </p:style>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7402" name="Rectangle 26"/>
            <p:cNvSpPr>
              <a:spLocks noChangeArrowheads="1"/>
            </p:cNvSpPr>
            <p:nvPr/>
          </p:nvSpPr>
          <p:spPr bwMode="auto">
            <a:xfrm>
              <a:off x="96" y="3888"/>
              <a:ext cx="3792" cy="328"/>
            </a:xfrm>
            <a:prstGeom prst="rect">
              <a:avLst/>
            </a:prstGeom>
            <a:noFill/>
            <a:ln w="9525">
              <a:solidFill>
                <a:schemeClr val="bg2"/>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sp>
        <p:nvSpPr>
          <p:cNvPr id="15377" name="Rectangle 27"/>
          <p:cNvSpPr>
            <a:spLocks noChangeArrowheads="1"/>
          </p:cNvSpPr>
          <p:nvPr/>
        </p:nvSpPr>
        <p:spPr bwMode="auto">
          <a:xfrm>
            <a:off x="8077200" y="4267200"/>
            <a:ext cx="762000" cy="457200"/>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none" anchor="ctr"/>
          <a:lstStyle/>
          <a:p>
            <a:r>
              <a:rPr lang="en-US" dirty="0">
                <a:solidFill>
                  <a:srgbClr val="000000"/>
                </a:solidFill>
                <a:latin typeface="Segoe" pitchFamily="34" charset="0"/>
              </a:rPr>
              <a:t>IP</a:t>
            </a:r>
            <a:endParaRPr lang="en-US" b="0" dirty="0">
              <a:solidFill>
                <a:srgbClr val="000000"/>
              </a:solidFill>
              <a:latin typeface="Segoe" pitchFamily="34" charset="0"/>
            </a:endParaRPr>
          </a:p>
        </p:txBody>
      </p:sp>
      <p:sp>
        <p:nvSpPr>
          <p:cNvPr id="357404" name="AutoShape 28"/>
          <p:cNvSpPr>
            <a:spLocks noChangeArrowheads="1"/>
          </p:cNvSpPr>
          <p:nvPr/>
        </p:nvSpPr>
        <p:spPr bwMode="auto">
          <a:xfrm>
            <a:off x="8305800" y="2057400"/>
            <a:ext cx="304800" cy="2209800"/>
          </a:xfrm>
          <a:prstGeom prst="upArrow">
            <a:avLst>
              <a:gd name="adj1" fmla="val 33333"/>
              <a:gd name="adj2" fmla="val 74145"/>
            </a:avLst>
          </a:prstGeom>
          <a:ln>
            <a:headEnd/>
            <a:tailEnd/>
          </a:ln>
        </p:spPr>
        <p:style>
          <a:lnRef idx="0">
            <a:schemeClr val="accent4"/>
          </a:lnRef>
          <a:fillRef idx="3">
            <a:schemeClr val="accent4"/>
          </a:fillRef>
          <a:effectRef idx="3">
            <a:schemeClr val="accent4"/>
          </a:effectRef>
          <a:fontRef idx="minor">
            <a:schemeClr val="lt1"/>
          </a:fontRef>
        </p:style>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7405" name="AutoShape 29"/>
          <p:cNvSpPr>
            <a:spLocks noChangeArrowheads="1"/>
          </p:cNvSpPr>
          <p:nvPr/>
        </p:nvSpPr>
        <p:spPr bwMode="blackWhite">
          <a:xfrm>
            <a:off x="7696200" y="2971800"/>
            <a:ext cx="304800" cy="1905000"/>
          </a:xfrm>
          <a:prstGeom prst="upArrow">
            <a:avLst>
              <a:gd name="adj1" fmla="val 38889"/>
              <a:gd name="adj2" fmla="val 76678"/>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7406" name="AutoShape 30"/>
          <p:cNvSpPr>
            <a:spLocks noChangeArrowheads="1"/>
          </p:cNvSpPr>
          <p:nvPr/>
        </p:nvSpPr>
        <p:spPr bwMode="blackWhite">
          <a:xfrm>
            <a:off x="7391400" y="2971800"/>
            <a:ext cx="228600" cy="1981200"/>
          </a:xfrm>
          <a:prstGeom prst="upArrow">
            <a:avLst>
              <a:gd name="adj1" fmla="val 47222"/>
              <a:gd name="adj2" fmla="val 105164"/>
            </a:avLst>
          </a:prstGeom>
          <a:ln>
            <a:headEnd/>
            <a:tailEnd/>
          </a:ln>
        </p:spPr>
        <p:style>
          <a:lnRef idx="0">
            <a:schemeClr val="dk1"/>
          </a:lnRef>
          <a:fillRef idx="3">
            <a:schemeClr val="dk1"/>
          </a:fillRef>
          <a:effectRef idx="3">
            <a:schemeClr val="dk1"/>
          </a:effectRef>
          <a:fontRef idx="minor">
            <a:schemeClr val="lt1"/>
          </a:fontRef>
        </p:style>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nvGrpSpPr>
          <p:cNvPr id="15381" name="Group 65"/>
          <p:cNvGrpSpPr>
            <a:grpSpLocks/>
          </p:cNvGrpSpPr>
          <p:nvPr/>
        </p:nvGrpSpPr>
        <p:grpSpPr bwMode="auto">
          <a:xfrm>
            <a:off x="7086600" y="2362200"/>
            <a:ext cx="1169988" cy="644525"/>
            <a:chOff x="4464" y="1361"/>
            <a:chExt cx="737" cy="406"/>
          </a:xfrm>
        </p:grpSpPr>
        <p:sp>
          <p:nvSpPr>
            <p:cNvPr id="357408" name="Oval 32"/>
            <p:cNvSpPr>
              <a:spLocks noChangeArrowheads="1"/>
            </p:cNvSpPr>
            <p:nvPr/>
          </p:nvSpPr>
          <p:spPr bwMode="auto">
            <a:xfrm>
              <a:off x="4520" y="1361"/>
              <a:ext cx="624" cy="406"/>
            </a:xfrm>
            <a:prstGeom prst="ellipse">
              <a:avLst/>
            </a:prstGeom>
            <a:solidFill>
              <a:srgbClr val="FFFF00">
                <a:alpha val="25000"/>
              </a:srgbClr>
            </a:solidFill>
            <a:ln w="12700">
              <a:no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7409" name="Text Box 33"/>
            <p:cNvSpPr txBox="1">
              <a:spLocks noChangeArrowheads="1"/>
            </p:cNvSpPr>
            <p:nvPr/>
          </p:nvSpPr>
          <p:spPr bwMode="auto">
            <a:xfrm>
              <a:off x="4464" y="1381"/>
              <a:ext cx="737" cy="366"/>
            </a:xfrm>
            <a:prstGeom prst="rect">
              <a:avLst/>
            </a:prstGeom>
            <a:noFill/>
            <a:ln w="12700">
              <a:noFill/>
              <a:miter lim="800000"/>
              <a:headEnd/>
              <a:tailEnd/>
            </a:ln>
            <a:effectLst/>
          </p:spPr>
          <p:txBody>
            <a:bodyPr>
              <a:spAutoFit/>
            </a:bodyPr>
            <a:lstStyle/>
            <a:p>
              <a:pPr>
                <a:defRPr/>
              </a:pPr>
              <a:r>
                <a:rPr lang="en-US" sz="1600" dirty="0">
                  <a:effectLst>
                    <a:outerShdw blurRad="38100" dist="38100" dir="2700000" algn="tl">
                      <a:srgbClr val="000000"/>
                    </a:outerShdw>
                  </a:effectLst>
                  <a:latin typeface="Segoe" pitchFamily="34" charset="0"/>
                </a:rPr>
                <a:t>other UWB</a:t>
              </a:r>
            </a:p>
          </p:txBody>
        </p:sp>
      </p:grpSp>
      <p:sp>
        <p:nvSpPr>
          <p:cNvPr id="357411" name="Text Box 35"/>
          <p:cNvSpPr txBox="1">
            <a:spLocks noChangeArrowheads="1"/>
          </p:cNvSpPr>
          <p:nvPr/>
        </p:nvSpPr>
        <p:spPr bwMode="auto">
          <a:xfrm>
            <a:off x="2133600" y="1228725"/>
            <a:ext cx="1534011" cy="757130"/>
          </a:xfrm>
          <a:prstGeom prst="rect">
            <a:avLst/>
          </a:prstGeom>
          <a:noFill/>
          <a:ln w="12700">
            <a:noFill/>
            <a:miter lim="800000"/>
            <a:headEnd/>
            <a:tailEnd/>
          </a:ln>
          <a:effectLst/>
        </p:spPr>
        <p:txBody>
          <a:bodyPr wrap="none">
            <a:spAutoFit/>
          </a:bodyPr>
          <a:lstStyle/>
          <a:p>
            <a:pPr>
              <a:lnSpc>
                <a:spcPct val="90000"/>
              </a:lnSpc>
              <a:defRPr/>
            </a:pPr>
            <a:r>
              <a:rPr lang="en-US" sz="1600" dirty="0">
                <a:effectLst>
                  <a:outerShdw blurRad="38100" dist="38100" dir="2700000" algn="tl">
                    <a:srgbClr val="000000"/>
                  </a:outerShdw>
                </a:effectLst>
                <a:latin typeface="Segoe" pitchFamily="34" charset="0"/>
              </a:rPr>
              <a:t>IP </a:t>
            </a:r>
            <a:br>
              <a:rPr lang="en-US" sz="1600" dirty="0">
                <a:effectLst>
                  <a:outerShdw blurRad="38100" dist="38100" dir="2700000" algn="tl">
                    <a:srgbClr val="000000"/>
                  </a:outerShdw>
                </a:effectLst>
                <a:latin typeface="Segoe" pitchFamily="34" charset="0"/>
              </a:rPr>
            </a:br>
            <a:r>
              <a:rPr lang="en-US" sz="1600" dirty="0">
                <a:effectLst>
                  <a:outerShdw blurRad="38100" dist="38100" dir="2700000" algn="tl">
                    <a:srgbClr val="000000"/>
                  </a:outerShdw>
                </a:effectLst>
                <a:latin typeface="Segoe" pitchFamily="34" charset="0"/>
              </a:rPr>
              <a:t>over BT</a:t>
            </a:r>
          </a:p>
          <a:p>
            <a:pPr>
              <a:lnSpc>
                <a:spcPct val="90000"/>
              </a:lnSpc>
              <a:defRPr/>
            </a:pPr>
            <a:r>
              <a:rPr lang="en-US" sz="1600" dirty="0">
                <a:effectLst>
                  <a:outerShdw blurRad="38100" dist="38100" dir="2700000" algn="tl">
                    <a:srgbClr val="000000"/>
                  </a:outerShdw>
                </a:effectLst>
                <a:latin typeface="Segoe" pitchFamily="34" charset="0"/>
              </a:rPr>
              <a:t>over </a:t>
            </a:r>
            <a:r>
              <a:rPr lang="en-US" sz="1600" dirty="0" err="1">
                <a:effectLst>
                  <a:outerShdw blurRad="38100" dist="38100" dir="2700000" algn="tl">
                    <a:srgbClr val="000000"/>
                  </a:outerShdw>
                </a:effectLst>
                <a:latin typeface="Segoe" pitchFamily="34" charset="0"/>
              </a:rPr>
              <a:t>WiMedia</a:t>
            </a:r>
            <a:endParaRPr lang="en-US" sz="1600" dirty="0">
              <a:effectLst>
                <a:outerShdw blurRad="38100" dist="38100" dir="2700000" algn="tl">
                  <a:srgbClr val="000000"/>
                </a:outerShdw>
              </a:effectLst>
              <a:latin typeface="Segoe" pitchFamily="34" charset="0"/>
            </a:endParaRPr>
          </a:p>
        </p:txBody>
      </p:sp>
      <p:sp>
        <p:nvSpPr>
          <p:cNvPr id="357414" name="Oval 38"/>
          <p:cNvSpPr>
            <a:spLocks noChangeArrowheads="1"/>
          </p:cNvSpPr>
          <p:nvPr/>
        </p:nvSpPr>
        <p:spPr bwMode="auto">
          <a:xfrm>
            <a:off x="3886200" y="1238250"/>
            <a:ext cx="1733550" cy="838200"/>
          </a:xfrm>
          <a:prstGeom prst="ellipse">
            <a:avLst/>
          </a:prstGeom>
          <a:solidFill>
            <a:schemeClr val="tx1">
              <a:alpha val="25000"/>
            </a:schemeClr>
          </a:solidFill>
          <a:ln w="12700">
            <a:no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7415" name="Text Box 39"/>
          <p:cNvSpPr txBox="1">
            <a:spLocks noChangeArrowheads="1"/>
          </p:cNvSpPr>
          <p:nvPr/>
        </p:nvSpPr>
        <p:spPr bwMode="auto">
          <a:xfrm>
            <a:off x="3962400" y="1220788"/>
            <a:ext cx="1534011" cy="757130"/>
          </a:xfrm>
          <a:prstGeom prst="rect">
            <a:avLst/>
          </a:prstGeom>
          <a:noFill/>
          <a:ln w="12700">
            <a:noFill/>
            <a:miter lim="800000"/>
            <a:headEnd/>
            <a:tailEnd/>
          </a:ln>
          <a:effectLst/>
        </p:spPr>
        <p:txBody>
          <a:bodyPr wrap="none">
            <a:spAutoFit/>
          </a:bodyPr>
          <a:lstStyle/>
          <a:p>
            <a:pPr>
              <a:lnSpc>
                <a:spcPct val="90000"/>
              </a:lnSpc>
              <a:defRPr/>
            </a:pPr>
            <a:r>
              <a:rPr lang="en-US" sz="1600" dirty="0">
                <a:effectLst>
                  <a:outerShdw blurRad="38100" dist="38100" dir="2700000" algn="tl">
                    <a:srgbClr val="000000"/>
                  </a:outerShdw>
                </a:effectLst>
                <a:latin typeface="Segoe" pitchFamily="34" charset="0"/>
              </a:rPr>
              <a:t>IP</a:t>
            </a:r>
          </a:p>
          <a:p>
            <a:pPr>
              <a:lnSpc>
                <a:spcPct val="90000"/>
              </a:lnSpc>
              <a:defRPr/>
            </a:pPr>
            <a:r>
              <a:rPr lang="en-US" sz="1600" dirty="0">
                <a:effectLst>
                  <a:outerShdw blurRad="38100" dist="38100" dir="2700000" algn="tl">
                    <a:srgbClr val="000000"/>
                  </a:outerShdw>
                </a:effectLst>
                <a:latin typeface="Segoe" pitchFamily="34" charset="0"/>
              </a:rPr>
              <a:t>over 1394</a:t>
            </a:r>
          </a:p>
          <a:p>
            <a:pPr>
              <a:lnSpc>
                <a:spcPct val="90000"/>
              </a:lnSpc>
              <a:defRPr/>
            </a:pPr>
            <a:r>
              <a:rPr lang="en-US" sz="1600" dirty="0">
                <a:effectLst>
                  <a:outerShdw blurRad="38100" dist="38100" dir="2700000" algn="tl">
                    <a:srgbClr val="000000"/>
                  </a:outerShdw>
                </a:effectLst>
                <a:latin typeface="Segoe" pitchFamily="34" charset="0"/>
              </a:rPr>
              <a:t>over </a:t>
            </a:r>
            <a:r>
              <a:rPr lang="en-US" sz="1600" dirty="0" err="1">
                <a:effectLst>
                  <a:outerShdw blurRad="38100" dist="38100" dir="2700000" algn="tl">
                    <a:srgbClr val="000000"/>
                  </a:outerShdw>
                </a:effectLst>
                <a:latin typeface="Segoe" pitchFamily="34" charset="0"/>
              </a:rPr>
              <a:t>WiMedia</a:t>
            </a:r>
            <a:endParaRPr lang="en-US" sz="1600" dirty="0">
              <a:effectLst>
                <a:outerShdw blurRad="38100" dist="38100" dir="2700000" algn="tl">
                  <a:srgbClr val="000000"/>
                </a:outerShdw>
              </a:effectLst>
              <a:latin typeface="Segoe" pitchFamily="34" charset="0"/>
            </a:endParaRPr>
          </a:p>
        </p:txBody>
      </p:sp>
      <p:sp>
        <p:nvSpPr>
          <p:cNvPr id="357418" name="Oval 42"/>
          <p:cNvSpPr>
            <a:spLocks noChangeArrowheads="1"/>
          </p:cNvSpPr>
          <p:nvPr/>
        </p:nvSpPr>
        <p:spPr bwMode="auto">
          <a:xfrm>
            <a:off x="5867400" y="1219200"/>
            <a:ext cx="1676400" cy="838200"/>
          </a:xfrm>
          <a:prstGeom prst="ellipse">
            <a:avLst/>
          </a:prstGeom>
          <a:solidFill>
            <a:schemeClr val="tx1">
              <a:alpha val="25000"/>
            </a:schemeClr>
          </a:solidFill>
          <a:ln w="12700">
            <a:no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7420" name="Text Box 44"/>
          <p:cNvSpPr txBox="1">
            <a:spLocks noChangeArrowheads="1"/>
          </p:cNvSpPr>
          <p:nvPr/>
        </p:nvSpPr>
        <p:spPr bwMode="auto">
          <a:xfrm>
            <a:off x="7924800" y="1235075"/>
            <a:ext cx="1177925" cy="825500"/>
          </a:xfrm>
          <a:prstGeom prst="rect">
            <a:avLst/>
          </a:prstGeom>
          <a:noFill/>
          <a:ln w="12700">
            <a:noFill/>
            <a:miter lim="800000"/>
            <a:headEnd/>
            <a:tailEnd/>
          </a:ln>
          <a:effectLst/>
        </p:spPr>
        <p:txBody>
          <a:bodyPr wrap="none">
            <a:spAutoFit/>
          </a:bodyPr>
          <a:lstStyle/>
          <a:p>
            <a:pPr>
              <a:defRPr/>
            </a:pPr>
            <a:r>
              <a:rPr lang="en-US" sz="1600" dirty="0">
                <a:effectLst>
                  <a:outerShdw blurRad="38100" dist="38100" dir="2700000" algn="tl">
                    <a:srgbClr val="000000"/>
                  </a:outerShdw>
                </a:effectLst>
                <a:latin typeface="Segoe" pitchFamily="34" charset="0"/>
              </a:rPr>
              <a:t>IP</a:t>
            </a:r>
          </a:p>
          <a:p>
            <a:pPr>
              <a:defRPr/>
            </a:pPr>
            <a:r>
              <a:rPr lang="en-US" sz="1600" dirty="0">
                <a:effectLst>
                  <a:outerShdw blurRad="38100" dist="38100" dir="2700000" algn="tl">
                    <a:srgbClr val="000000"/>
                  </a:outerShdw>
                </a:effectLst>
                <a:latin typeface="Segoe" pitchFamily="34" charset="0"/>
              </a:rPr>
              <a:t>over other</a:t>
            </a:r>
          </a:p>
          <a:p>
            <a:pPr>
              <a:defRPr/>
            </a:pPr>
            <a:r>
              <a:rPr lang="en-US" sz="1600" dirty="0">
                <a:effectLst>
                  <a:outerShdw blurRad="38100" dist="38100" dir="2700000" algn="tl">
                    <a:srgbClr val="000000"/>
                  </a:outerShdw>
                </a:effectLst>
                <a:latin typeface="Segoe" pitchFamily="34" charset="0"/>
              </a:rPr>
              <a:t>UWB</a:t>
            </a:r>
          </a:p>
        </p:txBody>
      </p:sp>
      <p:sp>
        <p:nvSpPr>
          <p:cNvPr id="357421" name="Oval 45"/>
          <p:cNvSpPr>
            <a:spLocks noChangeArrowheads="1"/>
          </p:cNvSpPr>
          <p:nvPr/>
        </p:nvSpPr>
        <p:spPr bwMode="auto">
          <a:xfrm>
            <a:off x="7848600" y="1219200"/>
            <a:ext cx="1295400" cy="838200"/>
          </a:xfrm>
          <a:prstGeom prst="ellipse">
            <a:avLst/>
          </a:prstGeom>
          <a:solidFill>
            <a:schemeClr val="tx1">
              <a:alpha val="25000"/>
            </a:schemeClr>
          </a:solidFill>
          <a:ln w="12700">
            <a:no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nvGrpSpPr>
          <p:cNvPr id="15388" name="Group 46"/>
          <p:cNvGrpSpPr>
            <a:grpSpLocks/>
          </p:cNvGrpSpPr>
          <p:nvPr/>
        </p:nvGrpSpPr>
        <p:grpSpPr bwMode="auto">
          <a:xfrm>
            <a:off x="381000" y="2011363"/>
            <a:ext cx="1828800" cy="846137"/>
            <a:chOff x="144" y="1243"/>
            <a:chExt cx="1152" cy="533"/>
          </a:xfrm>
        </p:grpSpPr>
        <p:sp>
          <p:nvSpPr>
            <p:cNvPr id="357423" name="Text Box 47"/>
            <p:cNvSpPr txBox="1">
              <a:spLocks noChangeArrowheads="1"/>
            </p:cNvSpPr>
            <p:nvPr/>
          </p:nvSpPr>
          <p:spPr bwMode="auto">
            <a:xfrm>
              <a:off x="192" y="1243"/>
              <a:ext cx="980" cy="477"/>
            </a:xfrm>
            <a:prstGeom prst="rect">
              <a:avLst/>
            </a:prstGeom>
            <a:noFill/>
            <a:ln w="12700">
              <a:noFill/>
              <a:miter lim="800000"/>
              <a:headEnd/>
              <a:tailEnd/>
            </a:ln>
            <a:effectLst/>
          </p:spPr>
          <p:txBody>
            <a:bodyPr wrap="none">
              <a:spAutoFit/>
            </a:bodyPr>
            <a:lstStyle/>
            <a:p>
              <a:pPr>
                <a:lnSpc>
                  <a:spcPct val="90000"/>
                </a:lnSpc>
                <a:defRPr/>
              </a:pPr>
              <a:r>
                <a:rPr lang="en-US" sz="1600" dirty="0">
                  <a:effectLst>
                    <a:outerShdw blurRad="38100" dist="38100" dir="2700000" algn="tl">
                      <a:srgbClr val="000000"/>
                    </a:outerShdw>
                  </a:effectLst>
                  <a:latin typeface="Segoe" pitchFamily="34" charset="0"/>
                </a:rPr>
                <a:t>USB</a:t>
              </a:r>
            </a:p>
            <a:p>
              <a:pPr>
                <a:lnSpc>
                  <a:spcPct val="90000"/>
                </a:lnSpc>
                <a:defRPr/>
              </a:pPr>
              <a:r>
                <a:rPr lang="en-US" sz="1600" dirty="0">
                  <a:effectLst>
                    <a:outerShdw blurRad="38100" dist="38100" dir="2700000" algn="tl">
                      <a:srgbClr val="000000"/>
                    </a:outerShdw>
                  </a:effectLst>
                  <a:latin typeface="Segoe" pitchFamily="34" charset="0"/>
                </a:rPr>
                <a:t>P-to-P</a:t>
              </a:r>
            </a:p>
            <a:p>
              <a:pPr>
                <a:lnSpc>
                  <a:spcPct val="90000"/>
                </a:lnSpc>
                <a:defRPr/>
              </a:pPr>
              <a:r>
                <a:rPr lang="en-US" sz="1600" dirty="0">
                  <a:effectLst>
                    <a:outerShdw blurRad="38100" dist="38100" dir="2700000" algn="tl">
                      <a:srgbClr val="000000"/>
                    </a:outerShdw>
                  </a:effectLst>
                  <a:latin typeface="Segoe" pitchFamily="34" charset="0"/>
                </a:rPr>
                <a:t>Device Classes</a:t>
              </a:r>
            </a:p>
          </p:txBody>
        </p:sp>
        <p:sp>
          <p:nvSpPr>
            <p:cNvPr id="357424" name="Oval 48"/>
            <p:cNvSpPr>
              <a:spLocks noChangeArrowheads="1"/>
            </p:cNvSpPr>
            <p:nvPr/>
          </p:nvSpPr>
          <p:spPr bwMode="auto">
            <a:xfrm>
              <a:off x="144" y="1248"/>
              <a:ext cx="1152" cy="528"/>
            </a:xfrm>
            <a:prstGeom prst="ellipse">
              <a:avLst/>
            </a:prstGeom>
            <a:solidFill>
              <a:srgbClr val="FFFF00">
                <a:alpha val="25000"/>
              </a:srgbClr>
            </a:solidFill>
            <a:ln w="12700">
              <a:no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grpSp>
        <p:nvGrpSpPr>
          <p:cNvPr id="15389" name="Group 64"/>
          <p:cNvGrpSpPr>
            <a:grpSpLocks/>
          </p:cNvGrpSpPr>
          <p:nvPr/>
        </p:nvGrpSpPr>
        <p:grpSpPr bwMode="auto">
          <a:xfrm>
            <a:off x="3200400" y="2133600"/>
            <a:ext cx="1143000" cy="650875"/>
            <a:chOff x="2016" y="1270"/>
            <a:chExt cx="720" cy="410"/>
          </a:xfrm>
        </p:grpSpPr>
        <p:sp>
          <p:nvSpPr>
            <p:cNvPr id="357378" name="Oval 2"/>
            <p:cNvSpPr>
              <a:spLocks noChangeArrowheads="1"/>
            </p:cNvSpPr>
            <p:nvPr/>
          </p:nvSpPr>
          <p:spPr bwMode="auto">
            <a:xfrm>
              <a:off x="2016" y="1270"/>
              <a:ext cx="720" cy="410"/>
            </a:xfrm>
            <a:prstGeom prst="ellipse">
              <a:avLst/>
            </a:prstGeom>
            <a:solidFill>
              <a:srgbClr val="FFFF00">
                <a:alpha val="25000"/>
              </a:srgbClr>
            </a:solidFill>
            <a:ln w="12700">
              <a:no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7425" name="Text Box 49"/>
            <p:cNvSpPr txBox="1">
              <a:spLocks noChangeArrowheads="1"/>
            </p:cNvSpPr>
            <p:nvPr/>
          </p:nvSpPr>
          <p:spPr bwMode="auto">
            <a:xfrm>
              <a:off x="2064" y="1296"/>
              <a:ext cx="624" cy="336"/>
            </a:xfrm>
            <a:prstGeom prst="rect">
              <a:avLst/>
            </a:prstGeom>
            <a:noFill/>
            <a:ln w="12700">
              <a:noFill/>
              <a:miter lim="800000"/>
              <a:headEnd/>
              <a:tailEnd/>
            </a:ln>
            <a:effectLst/>
          </p:spPr>
          <p:txBody>
            <a:bodyPr>
              <a:spAutoFit/>
            </a:bodyPr>
            <a:lstStyle/>
            <a:p>
              <a:pPr>
                <a:lnSpc>
                  <a:spcPct val="90000"/>
                </a:lnSpc>
                <a:defRPr/>
              </a:pPr>
              <a:r>
                <a:rPr lang="en-US" sz="1600" dirty="0">
                  <a:effectLst>
                    <a:outerShdw blurRad="38100" dist="38100" dir="2700000" algn="tl">
                      <a:srgbClr val="000000"/>
                    </a:outerShdw>
                  </a:effectLst>
                  <a:latin typeface="Segoe" pitchFamily="34" charset="0"/>
                </a:rPr>
                <a:t>BT</a:t>
              </a:r>
            </a:p>
            <a:p>
              <a:pPr>
                <a:lnSpc>
                  <a:spcPct val="90000"/>
                </a:lnSpc>
                <a:defRPr/>
              </a:pPr>
              <a:r>
                <a:rPr lang="en-US" sz="1600" dirty="0">
                  <a:effectLst>
                    <a:outerShdw blurRad="38100" dist="38100" dir="2700000" algn="tl">
                      <a:srgbClr val="000000"/>
                    </a:outerShdw>
                  </a:effectLst>
                  <a:latin typeface="Segoe" pitchFamily="34" charset="0"/>
                </a:rPr>
                <a:t>Profiles</a:t>
              </a:r>
            </a:p>
          </p:txBody>
        </p:sp>
      </p:grpSp>
      <p:grpSp>
        <p:nvGrpSpPr>
          <p:cNvPr id="15390" name="Group 50"/>
          <p:cNvGrpSpPr>
            <a:grpSpLocks/>
          </p:cNvGrpSpPr>
          <p:nvPr/>
        </p:nvGrpSpPr>
        <p:grpSpPr bwMode="auto">
          <a:xfrm>
            <a:off x="4876800" y="2057400"/>
            <a:ext cx="1371600" cy="765175"/>
            <a:chOff x="3072" y="1248"/>
            <a:chExt cx="864" cy="576"/>
          </a:xfrm>
        </p:grpSpPr>
        <p:sp>
          <p:nvSpPr>
            <p:cNvPr id="357427" name="Text Box 51"/>
            <p:cNvSpPr txBox="1">
              <a:spLocks noChangeArrowheads="1"/>
            </p:cNvSpPr>
            <p:nvPr/>
          </p:nvSpPr>
          <p:spPr bwMode="auto">
            <a:xfrm>
              <a:off x="3120" y="1248"/>
              <a:ext cx="737" cy="539"/>
            </a:xfrm>
            <a:prstGeom prst="rect">
              <a:avLst/>
            </a:prstGeom>
            <a:noFill/>
            <a:ln w="12700">
              <a:noFill/>
              <a:miter lim="800000"/>
              <a:headEnd/>
              <a:tailEnd/>
            </a:ln>
            <a:effectLst/>
          </p:spPr>
          <p:txBody>
            <a:bodyPr>
              <a:spAutoFit/>
            </a:bodyPr>
            <a:lstStyle/>
            <a:p>
              <a:pPr>
                <a:lnSpc>
                  <a:spcPct val="85000"/>
                </a:lnSpc>
                <a:defRPr/>
              </a:pPr>
              <a:r>
                <a:rPr lang="en-US" sz="1600" dirty="0">
                  <a:effectLst>
                    <a:outerShdw blurRad="38100" dist="38100" dir="2700000" algn="tl">
                      <a:srgbClr val="000000"/>
                    </a:outerShdw>
                  </a:effectLst>
                  <a:latin typeface="Segoe" pitchFamily="34" charset="0"/>
                </a:rPr>
                <a:t>1394</a:t>
              </a:r>
            </a:p>
            <a:p>
              <a:pPr>
                <a:lnSpc>
                  <a:spcPct val="85000"/>
                </a:lnSpc>
                <a:defRPr/>
              </a:pPr>
              <a:r>
                <a:rPr lang="en-US" sz="1600" dirty="0" err="1">
                  <a:effectLst>
                    <a:outerShdw blurRad="38100" dist="38100" dir="2700000" algn="tl">
                      <a:srgbClr val="000000"/>
                    </a:outerShdw>
                  </a:effectLst>
                  <a:latin typeface="Segoe" pitchFamily="34" charset="0"/>
                </a:rPr>
                <a:t>Isoch</a:t>
              </a:r>
              <a:r>
                <a:rPr lang="en-US" sz="1600" dirty="0">
                  <a:effectLst>
                    <a:outerShdw blurRad="38100" dist="38100" dir="2700000" algn="tl">
                      <a:srgbClr val="000000"/>
                    </a:outerShdw>
                  </a:effectLst>
                  <a:latin typeface="Segoe" pitchFamily="34" charset="0"/>
                </a:rPr>
                <a:t/>
              </a:r>
              <a:br>
                <a:rPr lang="en-US" sz="1600" dirty="0">
                  <a:effectLst>
                    <a:outerShdw blurRad="38100" dist="38100" dir="2700000" algn="tl">
                      <a:srgbClr val="000000"/>
                    </a:outerShdw>
                  </a:effectLst>
                  <a:latin typeface="Segoe" pitchFamily="34" charset="0"/>
                </a:rPr>
              </a:br>
              <a:r>
                <a:rPr lang="en-US" sz="1600" dirty="0">
                  <a:effectLst>
                    <a:outerShdw blurRad="38100" dist="38100" dir="2700000" algn="tl">
                      <a:srgbClr val="000000"/>
                    </a:outerShdw>
                  </a:effectLst>
                  <a:latin typeface="Segoe" pitchFamily="34" charset="0"/>
                </a:rPr>
                <a:t>Protocols</a:t>
              </a:r>
            </a:p>
          </p:txBody>
        </p:sp>
        <p:sp>
          <p:nvSpPr>
            <p:cNvPr id="357428" name="Oval 52"/>
            <p:cNvSpPr>
              <a:spLocks noChangeArrowheads="1"/>
            </p:cNvSpPr>
            <p:nvPr/>
          </p:nvSpPr>
          <p:spPr bwMode="auto">
            <a:xfrm>
              <a:off x="3072" y="1248"/>
              <a:ext cx="864" cy="576"/>
            </a:xfrm>
            <a:prstGeom prst="ellipse">
              <a:avLst/>
            </a:prstGeom>
            <a:solidFill>
              <a:srgbClr val="FFFF00">
                <a:alpha val="25000"/>
              </a:srgbClr>
            </a:solidFill>
            <a:ln w="12700">
              <a:no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sp>
        <p:nvSpPr>
          <p:cNvPr id="15391" name="Rectangle 54"/>
          <p:cNvSpPr>
            <a:spLocks noChangeArrowheads="1"/>
          </p:cNvSpPr>
          <p:nvPr/>
        </p:nvSpPr>
        <p:spPr bwMode="blackWhite">
          <a:xfrm>
            <a:off x="381000" y="3729038"/>
            <a:ext cx="1814513" cy="990600"/>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r>
              <a:rPr lang="en-US" dirty="0">
                <a:solidFill>
                  <a:srgbClr val="000000"/>
                </a:solidFill>
                <a:latin typeface="Segoe" pitchFamily="34" charset="0"/>
              </a:rPr>
              <a:t>Wireless USB</a:t>
            </a:r>
          </a:p>
        </p:txBody>
      </p:sp>
      <p:sp>
        <p:nvSpPr>
          <p:cNvPr id="15392" name="Rectangle 55"/>
          <p:cNvSpPr>
            <a:spLocks noChangeArrowheads="1"/>
          </p:cNvSpPr>
          <p:nvPr/>
        </p:nvSpPr>
        <p:spPr bwMode="blackWhite">
          <a:xfrm>
            <a:off x="2286000" y="3729038"/>
            <a:ext cx="1752600" cy="990600"/>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r>
              <a:rPr lang="en-US" dirty="0">
                <a:solidFill>
                  <a:srgbClr val="000000"/>
                </a:solidFill>
                <a:latin typeface="Segoe" pitchFamily="34" charset="0"/>
              </a:rPr>
              <a:t>Bluetooth</a:t>
            </a:r>
            <a:endParaRPr lang="en-US" sz="1400" dirty="0">
              <a:solidFill>
                <a:srgbClr val="000000"/>
              </a:solidFill>
              <a:latin typeface="Segoe" pitchFamily="34" charset="0"/>
            </a:endParaRPr>
          </a:p>
        </p:txBody>
      </p:sp>
      <p:sp>
        <p:nvSpPr>
          <p:cNvPr id="15393" name="Rectangle 58"/>
          <p:cNvSpPr>
            <a:spLocks noChangeArrowheads="1"/>
          </p:cNvSpPr>
          <p:nvPr/>
        </p:nvSpPr>
        <p:spPr bwMode="auto">
          <a:xfrm>
            <a:off x="4191000" y="3267075"/>
            <a:ext cx="762000" cy="390525"/>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none" anchor="ctr"/>
          <a:lstStyle/>
          <a:p>
            <a:r>
              <a:rPr lang="en-US" dirty="0">
                <a:solidFill>
                  <a:srgbClr val="000000"/>
                </a:solidFill>
                <a:latin typeface="Segoe" pitchFamily="34" charset="0"/>
              </a:rPr>
              <a:t>IP</a:t>
            </a:r>
            <a:endParaRPr lang="en-US" b="0" dirty="0">
              <a:solidFill>
                <a:srgbClr val="000000"/>
              </a:solidFill>
              <a:latin typeface="Segoe" pitchFamily="34" charset="0"/>
            </a:endParaRPr>
          </a:p>
        </p:txBody>
      </p:sp>
      <p:sp>
        <p:nvSpPr>
          <p:cNvPr id="15394" name="Rectangle 60"/>
          <p:cNvSpPr>
            <a:spLocks noChangeArrowheads="1"/>
          </p:cNvSpPr>
          <p:nvPr/>
        </p:nvSpPr>
        <p:spPr bwMode="grayWhite">
          <a:xfrm>
            <a:off x="7315200" y="4800600"/>
            <a:ext cx="1524000" cy="99060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r>
              <a:rPr lang="en-US" sz="1600" dirty="0">
                <a:solidFill>
                  <a:srgbClr val="000000"/>
                </a:solidFill>
                <a:latin typeface="Segoe" pitchFamily="34" charset="0"/>
              </a:rPr>
              <a:t>Other</a:t>
            </a:r>
          </a:p>
          <a:p>
            <a:r>
              <a:rPr lang="en-US" sz="1600" dirty="0">
                <a:solidFill>
                  <a:srgbClr val="000000"/>
                </a:solidFill>
                <a:latin typeface="Segoe" pitchFamily="34" charset="0"/>
              </a:rPr>
              <a:t>UWB</a:t>
            </a:r>
          </a:p>
          <a:p>
            <a:r>
              <a:rPr lang="en-US" sz="1600" dirty="0">
                <a:solidFill>
                  <a:srgbClr val="000000"/>
                </a:solidFill>
                <a:latin typeface="Segoe" pitchFamily="34" charset="0"/>
              </a:rPr>
              <a:t>MAC/PHY</a:t>
            </a:r>
          </a:p>
        </p:txBody>
      </p:sp>
      <p:sp>
        <p:nvSpPr>
          <p:cNvPr id="15395" name="Rectangle 62"/>
          <p:cNvSpPr>
            <a:spLocks noChangeArrowheads="1"/>
          </p:cNvSpPr>
          <p:nvPr/>
        </p:nvSpPr>
        <p:spPr bwMode="blackWhite">
          <a:xfrm>
            <a:off x="4191000" y="3729038"/>
            <a:ext cx="1676400" cy="990600"/>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r>
              <a:rPr lang="en-US" dirty="0">
                <a:solidFill>
                  <a:srgbClr val="000000"/>
                </a:solidFill>
                <a:latin typeface="Segoe" pitchFamily="34" charset="0"/>
              </a:rPr>
              <a:t>IEEE1394</a:t>
            </a:r>
          </a:p>
          <a:p>
            <a:r>
              <a:rPr lang="en-US" sz="1600" dirty="0">
                <a:solidFill>
                  <a:srgbClr val="000000"/>
                </a:solidFill>
                <a:latin typeface="Segoe" pitchFamily="34" charset="0"/>
              </a:rPr>
              <a:t>(FireWire)</a:t>
            </a:r>
          </a:p>
        </p:txBody>
      </p:sp>
      <p:sp>
        <p:nvSpPr>
          <p:cNvPr id="357439" name="Text Box 63"/>
          <p:cNvSpPr txBox="1">
            <a:spLocks noChangeArrowheads="1"/>
          </p:cNvSpPr>
          <p:nvPr/>
        </p:nvSpPr>
        <p:spPr bwMode="auto">
          <a:xfrm>
            <a:off x="152400" y="990600"/>
            <a:ext cx="1981200" cy="523220"/>
          </a:xfrm>
          <a:prstGeom prst="rect">
            <a:avLst/>
          </a:prstGeom>
          <a:noFill/>
          <a:ln w="12700">
            <a:noFill/>
            <a:miter lim="800000"/>
            <a:headEnd/>
            <a:tailEnd/>
          </a:ln>
          <a:effectLst/>
        </p:spPr>
        <p:txBody>
          <a:bodyPr>
            <a:spAutoFit/>
          </a:bodyPr>
          <a:lstStyle/>
          <a:p>
            <a:pPr>
              <a:defRPr/>
            </a:pPr>
            <a:r>
              <a:rPr lang="en-US" sz="1400" dirty="0">
                <a:effectLst>
                  <a:outerShdw blurRad="38100" dist="38100" dir="2700000" algn="tl">
                    <a:srgbClr val="000000"/>
                  </a:outerShdw>
                </a:effectLst>
                <a:latin typeface="Segoe" pitchFamily="34" charset="0"/>
              </a:rPr>
              <a:t>Radio convergence,</a:t>
            </a:r>
          </a:p>
          <a:p>
            <a:pPr>
              <a:defRPr/>
            </a:pPr>
            <a:r>
              <a:rPr lang="en-US" sz="1400" dirty="0">
                <a:effectLst>
                  <a:outerShdw blurRad="38100" dist="38100" dir="2700000" algn="tl">
                    <a:srgbClr val="000000"/>
                  </a:outerShdw>
                </a:effectLst>
                <a:latin typeface="Segoe" pitchFamily="34" charset="0"/>
              </a:rPr>
              <a:t>protocol divergence</a:t>
            </a:r>
          </a:p>
        </p:txBody>
      </p:sp>
      <p:sp>
        <p:nvSpPr>
          <p:cNvPr id="15397" name="Rectangle 9"/>
          <p:cNvSpPr>
            <a:spLocks noChangeArrowheads="1"/>
          </p:cNvSpPr>
          <p:nvPr/>
        </p:nvSpPr>
        <p:spPr bwMode="auto">
          <a:xfrm>
            <a:off x="2298700" y="3276600"/>
            <a:ext cx="1041400" cy="381000"/>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none" anchor="ctr"/>
          <a:lstStyle/>
          <a:p>
            <a:r>
              <a:rPr lang="en-US" dirty="0">
                <a:solidFill>
                  <a:srgbClr val="000000"/>
                </a:solidFill>
                <a:latin typeface="Segoe" pitchFamily="34" charset="0"/>
              </a:rPr>
              <a:t>IP</a:t>
            </a:r>
            <a:endParaRPr lang="en-US" b="0" dirty="0">
              <a:solidFill>
                <a:srgbClr val="000000"/>
              </a:solidFill>
              <a:latin typeface="Segoe" pitchFamily="34" charset="0"/>
            </a:endParaRPr>
          </a:p>
        </p:txBody>
      </p:sp>
      <p:sp>
        <p:nvSpPr>
          <p:cNvPr id="357417" name="Text Box 41"/>
          <p:cNvSpPr txBox="1">
            <a:spLocks noChangeArrowheads="1"/>
          </p:cNvSpPr>
          <p:nvPr/>
        </p:nvSpPr>
        <p:spPr bwMode="auto">
          <a:xfrm>
            <a:off x="6019800" y="1219200"/>
            <a:ext cx="1534011" cy="830997"/>
          </a:xfrm>
          <a:prstGeom prst="rect">
            <a:avLst/>
          </a:prstGeom>
          <a:noFill/>
          <a:ln w="12700">
            <a:noFill/>
            <a:miter lim="800000"/>
            <a:headEnd/>
            <a:tailEnd/>
          </a:ln>
          <a:effectLst/>
        </p:spPr>
        <p:txBody>
          <a:bodyPr wrap="none">
            <a:spAutoFit/>
          </a:bodyPr>
          <a:lstStyle/>
          <a:p>
            <a:pPr>
              <a:defRPr/>
            </a:pPr>
            <a:r>
              <a:rPr lang="en-US" sz="1600" dirty="0">
                <a:effectLst>
                  <a:outerShdw blurRad="38100" dist="38100" dir="2700000" algn="tl">
                    <a:srgbClr val="000000"/>
                  </a:outerShdw>
                </a:effectLst>
                <a:latin typeface="Segoe" pitchFamily="34" charset="0"/>
              </a:rPr>
              <a:t>IP</a:t>
            </a:r>
          </a:p>
          <a:p>
            <a:pPr>
              <a:defRPr/>
            </a:pPr>
            <a:r>
              <a:rPr lang="en-US" sz="1600" dirty="0">
                <a:effectLst>
                  <a:outerShdw blurRad="38100" dist="38100" dir="2700000" algn="tl">
                    <a:srgbClr val="000000"/>
                  </a:outerShdw>
                </a:effectLst>
                <a:latin typeface="Segoe" pitchFamily="34" charset="0"/>
              </a:rPr>
              <a:t>over </a:t>
            </a:r>
            <a:r>
              <a:rPr lang="en-US" sz="1600" dirty="0" err="1">
                <a:effectLst>
                  <a:outerShdw blurRad="38100" dist="38100" dir="2700000" algn="tl">
                    <a:srgbClr val="000000"/>
                  </a:outerShdw>
                </a:effectLst>
                <a:latin typeface="Segoe" pitchFamily="34" charset="0"/>
              </a:rPr>
              <a:t>WiMedia</a:t>
            </a:r>
            <a:endParaRPr lang="en-US" sz="1600" dirty="0">
              <a:effectLst>
                <a:outerShdw blurRad="38100" dist="38100" dir="2700000" algn="tl">
                  <a:srgbClr val="000000"/>
                </a:outerShdw>
              </a:effectLst>
              <a:latin typeface="Segoe" pitchFamily="34" charset="0"/>
            </a:endParaRPr>
          </a:p>
          <a:p>
            <a:pPr>
              <a:defRPr/>
            </a:pPr>
            <a:r>
              <a:rPr lang="en-US" sz="1600" dirty="0">
                <a:effectLst>
                  <a:outerShdw blurRad="38100" dist="38100" dir="2700000" algn="tl">
                    <a:srgbClr val="000000"/>
                  </a:outerShdw>
                </a:effectLst>
                <a:latin typeface="Segoe" pitchFamily="34" charset="0"/>
              </a:rPr>
              <a:t>(</a:t>
            </a:r>
            <a:r>
              <a:rPr lang="en-US" sz="1600" dirty="0" err="1">
                <a:effectLst>
                  <a:outerShdw blurRad="38100" dist="38100" dir="2700000" algn="tl">
                    <a:srgbClr val="000000"/>
                  </a:outerShdw>
                </a:effectLst>
                <a:latin typeface="Segoe" pitchFamily="34" charset="0"/>
              </a:rPr>
              <a:t>WiNet</a:t>
            </a:r>
            <a:r>
              <a:rPr lang="en-US" sz="1600" dirty="0">
                <a:effectLst>
                  <a:outerShdw blurRad="38100" dist="38100" dir="2700000" algn="tl">
                    <a:srgbClr val="000000"/>
                  </a:outerShdw>
                </a:effectLst>
                <a:latin typeface="Segoe" pitchFamily="34" charset="0"/>
              </a:rPr>
              <a:t>)</a:t>
            </a:r>
          </a:p>
        </p:txBody>
      </p:sp>
    </p:spTree>
  </p:cSld>
  <p:clrMapOvr>
    <a:masterClrMapping/>
  </p:clrMapOvr>
  <p:transition advClick="0">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6" name="Rectangle 4"/>
          <p:cNvSpPr>
            <a:spLocks noGrp="1" noChangeArrowheads="1"/>
          </p:cNvSpPr>
          <p:nvPr>
            <p:ph type="title"/>
          </p:nvPr>
        </p:nvSpPr>
        <p:spPr/>
        <p:txBody>
          <a:bodyPr/>
          <a:lstStyle/>
          <a:p>
            <a:r>
              <a:rPr lang="en-US" dirty="0" smtClean="0"/>
              <a:t>Content Protection And DRM</a:t>
            </a:r>
          </a:p>
        </p:txBody>
      </p:sp>
      <p:sp>
        <p:nvSpPr>
          <p:cNvPr id="315397" name="Rectangle 5"/>
          <p:cNvSpPr>
            <a:spLocks noGrp="1" noChangeArrowheads="1"/>
          </p:cNvSpPr>
          <p:nvPr>
            <p:ph idx="1"/>
          </p:nvPr>
        </p:nvSpPr>
        <p:spPr>
          <a:xfrm>
            <a:off x="382588" y="1414464"/>
            <a:ext cx="8761412" cy="4902881"/>
          </a:xfrm>
        </p:spPr>
        <p:txBody>
          <a:bodyPr/>
          <a:lstStyle/>
          <a:p>
            <a:r>
              <a:rPr lang="en-US" sz="3200" dirty="0" smtClean="0"/>
              <a:t>Premium content has to be addressed with consideration of the source</a:t>
            </a:r>
          </a:p>
          <a:p>
            <a:pPr lvl="1"/>
            <a:r>
              <a:rPr lang="en-US" sz="2800" dirty="0" smtClean="0"/>
              <a:t>One size does NOT currently fit all</a:t>
            </a:r>
          </a:p>
          <a:p>
            <a:pPr lvl="1"/>
            <a:r>
              <a:rPr lang="en-US" sz="2800" dirty="0" smtClean="0"/>
              <a:t>To license premium content, one must use the system that the content provider specifies</a:t>
            </a:r>
          </a:p>
          <a:p>
            <a:pPr lvl="1"/>
            <a:r>
              <a:rPr lang="en-US" sz="2800" dirty="0" smtClean="0"/>
              <a:t>No interoperability between current DRM systems</a:t>
            </a:r>
          </a:p>
          <a:p>
            <a:pPr lvl="2"/>
            <a:r>
              <a:rPr lang="en-US" sz="2400" dirty="0" smtClean="0"/>
              <a:t>As a result of their goal to prevent unauthorized </a:t>
            </a:r>
            <a:br>
              <a:rPr lang="en-US" sz="2400" dirty="0" smtClean="0"/>
            </a:br>
            <a:r>
              <a:rPr lang="en-US" sz="2400" dirty="0" smtClean="0"/>
              <a:t>viewing, systems are designed to prohibit </a:t>
            </a:r>
            <a:br>
              <a:rPr lang="en-US" sz="2400" dirty="0" smtClean="0"/>
            </a:br>
            <a:r>
              <a:rPr lang="en-US" sz="2400" dirty="0" smtClean="0"/>
              <a:t>interoperability by default</a:t>
            </a:r>
          </a:p>
          <a:p>
            <a:pPr lvl="1"/>
            <a:r>
              <a:rPr lang="en-US" sz="2800" dirty="0" smtClean="0"/>
              <a:t>Some schemes will never be allowed to operate over some transports</a:t>
            </a:r>
          </a:p>
        </p:txBody>
      </p:sp>
    </p:spTree>
  </p:cSld>
  <p:clrMapOvr>
    <a:masterClrMapping/>
  </p:clrMapOvr>
  <p:transition advClick="0">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22" name="Rectangle 6"/>
          <p:cNvSpPr>
            <a:spLocks noGrp="1" noChangeArrowheads="1"/>
          </p:cNvSpPr>
          <p:nvPr>
            <p:ph type="title"/>
          </p:nvPr>
        </p:nvSpPr>
        <p:spPr/>
        <p:txBody>
          <a:bodyPr/>
          <a:lstStyle/>
          <a:p>
            <a:r>
              <a:rPr lang="en-US" dirty="0" smtClean="0"/>
              <a:t>Content Protection And DRM</a:t>
            </a:r>
          </a:p>
        </p:txBody>
      </p:sp>
      <p:sp>
        <p:nvSpPr>
          <p:cNvPr id="316423" name="Rectangle 7"/>
          <p:cNvSpPr>
            <a:spLocks noGrp="1" noChangeArrowheads="1"/>
          </p:cNvSpPr>
          <p:nvPr>
            <p:ph idx="1"/>
          </p:nvPr>
        </p:nvSpPr>
        <p:spPr>
          <a:xfrm>
            <a:off x="382588" y="1414464"/>
            <a:ext cx="8380412" cy="5324535"/>
          </a:xfrm>
        </p:spPr>
        <p:txBody>
          <a:bodyPr/>
          <a:lstStyle/>
          <a:p>
            <a:pPr>
              <a:spcBef>
                <a:spcPts val="300"/>
              </a:spcBef>
            </a:pPr>
            <a:r>
              <a:rPr lang="en-US" sz="2400" dirty="0" smtClean="0"/>
              <a:t>Popular CP/DRM technologies/systems</a:t>
            </a:r>
          </a:p>
          <a:p>
            <a:pPr lvl="1">
              <a:spcBef>
                <a:spcPts val="300"/>
              </a:spcBef>
            </a:pPr>
            <a:r>
              <a:rPr lang="en-US" sz="2000" dirty="0" smtClean="0"/>
              <a:t>Microsoft</a:t>
            </a:r>
            <a:r>
              <a:rPr lang="en-US" sz="2000" baseline="30000" dirty="0" smtClean="0"/>
              <a:t>®</a:t>
            </a:r>
            <a:r>
              <a:rPr lang="en-US" sz="2000" dirty="0" smtClean="0"/>
              <a:t> Windows</a:t>
            </a:r>
            <a:r>
              <a:rPr lang="en-US" sz="2000" baseline="30000" dirty="0" smtClean="0"/>
              <a:t>®</a:t>
            </a:r>
            <a:r>
              <a:rPr lang="en-US" sz="2000" dirty="0" smtClean="0"/>
              <a:t> Media DRM</a:t>
            </a:r>
          </a:p>
          <a:p>
            <a:pPr lvl="2">
              <a:spcBef>
                <a:spcPts val="300"/>
              </a:spcBef>
            </a:pPr>
            <a:r>
              <a:rPr lang="en-US" sz="1800" dirty="0" smtClean="0"/>
              <a:t>WMDRM-ND (</a:t>
            </a:r>
            <a:r>
              <a:rPr lang="en-US" sz="1800" dirty="0" err="1" smtClean="0"/>
              <a:t>Cardea</a:t>
            </a:r>
            <a:r>
              <a:rPr lang="en-US" sz="1800" dirty="0" smtClean="0"/>
              <a:t>), WMDRM-PD (Janus)</a:t>
            </a:r>
          </a:p>
          <a:p>
            <a:pPr lvl="2">
              <a:spcBef>
                <a:spcPts val="300"/>
              </a:spcBef>
            </a:pPr>
            <a:r>
              <a:rPr lang="en-US" sz="1800" dirty="0" smtClean="0"/>
              <a:t>Approved output for Cable, 5C, 4C, AACS, DLNA v1.5</a:t>
            </a:r>
          </a:p>
          <a:p>
            <a:pPr lvl="1">
              <a:spcBef>
                <a:spcPts val="300"/>
              </a:spcBef>
            </a:pPr>
            <a:r>
              <a:rPr lang="en-US" sz="2000" dirty="0" smtClean="0"/>
              <a:t>Apple </a:t>
            </a:r>
            <a:r>
              <a:rPr lang="en-US" sz="2000" dirty="0" err="1" smtClean="0"/>
              <a:t>FairPlay</a:t>
            </a:r>
            <a:endParaRPr lang="en-US" sz="2000" dirty="0" smtClean="0"/>
          </a:p>
          <a:p>
            <a:pPr lvl="1">
              <a:spcBef>
                <a:spcPts val="300"/>
              </a:spcBef>
            </a:pPr>
            <a:r>
              <a:rPr lang="en-US" sz="2000" dirty="0" smtClean="0"/>
              <a:t>4C – CPRM/CPPM</a:t>
            </a:r>
          </a:p>
          <a:p>
            <a:pPr lvl="1">
              <a:spcBef>
                <a:spcPts val="300"/>
              </a:spcBef>
            </a:pPr>
            <a:r>
              <a:rPr lang="en-US" sz="2000" dirty="0" smtClean="0"/>
              <a:t>5C – DTCP – DTLA</a:t>
            </a:r>
          </a:p>
          <a:p>
            <a:pPr lvl="2">
              <a:spcBef>
                <a:spcPts val="300"/>
              </a:spcBef>
            </a:pPr>
            <a:r>
              <a:rPr lang="en-US" sz="1800" dirty="0" smtClean="0"/>
              <a:t>Approved by HANA, </a:t>
            </a:r>
            <a:r>
              <a:rPr lang="en-US" sz="1800" dirty="0" err="1" smtClean="0"/>
              <a:t>CableLabs</a:t>
            </a:r>
            <a:r>
              <a:rPr lang="en-US" sz="1800" dirty="0" smtClean="0"/>
              <a:t> for IEEE1394</a:t>
            </a:r>
          </a:p>
          <a:p>
            <a:pPr lvl="2">
              <a:spcBef>
                <a:spcPts val="300"/>
              </a:spcBef>
            </a:pPr>
            <a:r>
              <a:rPr lang="en-US" sz="1800" dirty="0" smtClean="0"/>
              <a:t>IP version specified by DLNA v1.5, not approved for Cable</a:t>
            </a:r>
          </a:p>
          <a:p>
            <a:pPr lvl="1">
              <a:spcBef>
                <a:spcPts val="300"/>
              </a:spcBef>
            </a:pPr>
            <a:r>
              <a:rPr lang="en-US" sz="2000" dirty="0" smtClean="0"/>
              <a:t>HDCP, AACS, CSS  – DVI/HDMI, HD-DVD/</a:t>
            </a:r>
            <a:r>
              <a:rPr lang="en-US" sz="2000" dirty="0" err="1" smtClean="0"/>
              <a:t>Blu</a:t>
            </a:r>
            <a:r>
              <a:rPr lang="en-US" sz="2000" dirty="0" smtClean="0"/>
              <a:t>-ray, DVD</a:t>
            </a:r>
          </a:p>
          <a:p>
            <a:pPr>
              <a:spcBef>
                <a:spcPts val="300"/>
              </a:spcBef>
            </a:pPr>
            <a:r>
              <a:rPr lang="en-US" sz="2400" dirty="0" smtClean="0"/>
              <a:t>Industry groups currently tackling CP/DRM</a:t>
            </a:r>
          </a:p>
          <a:p>
            <a:pPr lvl="1">
              <a:spcBef>
                <a:spcPts val="300"/>
              </a:spcBef>
            </a:pPr>
            <a:r>
              <a:rPr lang="en-US" sz="2000" dirty="0" smtClean="0"/>
              <a:t>Coral Consortium</a:t>
            </a:r>
          </a:p>
          <a:p>
            <a:pPr lvl="1">
              <a:spcBef>
                <a:spcPts val="300"/>
              </a:spcBef>
            </a:pPr>
            <a:r>
              <a:rPr lang="en-US" sz="2000" dirty="0" smtClean="0"/>
              <a:t>DLNA – Digital Living Network Alliance</a:t>
            </a:r>
          </a:p>
          <a:p>
            <a:pPr lvl="1">
              <a:spcBef>
                <a:spcPts val="300"/>
              </a:spcBef>
            </a:pPr>
            <a:r>
              <a:rPr lang="en-US" sz="2000" dirty="0" smtClean="0"/>
              <a:t>HANA – HD Audio Video Network Alliance</a:t>
            </a:r>
          </a:p>
          <a:p>
            <a:pPr lvl="1">
              <a:spcBef>
                <a:spcPts val="300"/>
              </a:spcBef>
            </a:pPr>
            <a:r>
              <a:rPr lang="en-US" sz="2000" dirty="0" smtClean="0"/>
              <a:t>OMA – Open Mobile Alliance</a:t>
            </a:r>
          </a:p>
          <a:p>
            <a:pPr lvl="1">
              <a:spcBef>
                <a:spcPts val="300"/>
              </a:spcBef>
            </a:pPr>
            <a:r>
              <a:rPr lang="en-US" sz="2000" dirty="0" err="1" smtClean="0"/>
              <a:t>CableLabs</a:t>
            </a:r>
            <a:endParaRPr lang="en-US" sz="2000" dirty="0" smtClean="0"/>
          </a:p>
          <a:p>
            <a:pPr lvl="1">
              <a:spcBef>
                <a:spcPts val="300"/>
              </a:spcBef>
            </a:pPr>
            <a:r>
              <a:rPr lang="en-US" sz="2000" dirty="0" smtClean="0"/>
              <a:t>DVB CPCM</a:t>
            </a:r>
          </a:p>
        </p:txBody>
      </p:sp>
    </p:spTree>
  </p:cSld>
  <p:clrMapOvr>
    <a:masterClrMapping/>
  </p:clrMapOvr>
  <p:transition advClick="0">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4" name="Rectangle 2"/>
          <p:cNvSpPr>
            <a:spLocks noGrp="1" noChangeArrowheads="1"/>
          </p:cNvSpPr>
          <p:nvPr>
            <p:ph type="title"/>
          </p:nvPr>
        </p:nvSpPr>
        <p:spPr>
          <a:xfrm>
            <a:off x="382588" y="228600"/>
            <a:ext cx="8380412" cy="1191095"/>
          </a:xfrm>
        </p:spPr>
        <p:txBody>
          <a:bodyPr/>
          <a:lstStyle/>
          <a:p>
            <a:r>
              <a:rPr lang="en-US" dirty="0" smtClean="0"/>
              <a:t>DLNA</a:t>
            </a:r>
            <a:br>
              <a:rPr lang="en-US" dirty="0" smtClean="0"/>
            </a:br>
            <a:r>
              <a:rPr lang="en-US" sz="3600" dirty="0" smtClean="0">
                <a:solidFill>
                  <a:schemeClr val="accent1"/>
                </a:solidFill>
              </a:rPr>
              <a:t>Digital Living Network Alliance </a:t>
            </a:r>
          </a:p>
        </p:txBody>
      </p:sp>
      <p:sp>
        <p:nvSpPr>
          <p:cNvPr id="356355" name="Rectangle 3"/>
          <p:cNvSpPr>
            <a:spLocks noGrp="1" noChangeArrowheads="1"/>
          </p:cNvSpPr>
          <p:nvPr>
            <p:ph idx="1"/>
          </p:nvPr>
        </p:nvSpPr>
        <p:spPr>
          <a:xfrm>
            <a:off x="4381995" y="1905000"/>
            <a:ext cx="4381005" cy="4096506"/>
          </a:xfrm>
        </p:spPr>
        <p:txBody>
          <a:bodyPr/>
          <a:lstStyle/>
          <a:p>
            <a:pPr>
              <a:spcBef>
                <a:spcPts val="600"/>
              </a:spcBef>
            </a:pPr>
            <a:r>
              <a:rPr lang="en-US" sz="2400" dirty="0" smtClean="0"/>
              <a:t>200+ Member companies</a:t>
            </a:r>
          </a:p>
          <a:p>
            <a:pPr>
              <a:spcBef>
                <a:spcPts val="600"/>
              </a:spcBef>
            </a:pPr>
            <a:r>
              <a:rPr lang="en-US" sz="2400" dirty="0" smtClean="0"/>
              <a:t>An industry consortium targeting a wired and wireless interoperable network of PCs,  consumer electronics, and mobile devices in the home</a:t>
            </a:r>
          </a:p>
          <a:p>
            <a:pPr lvl="1">
              <a:spcBef>
                <a:spcPts val="600"/>
              </a:spcBef>
            </a:pPr>
            <a:r>
              <a:rPr lang="en-US" sz="2000" dirty="0" smtClean="0"/>
              <a:t>Architecture Guidelines</a:t>
            </a:r>
          </a:p>
          <a:p>
            <a:pPr lvl="1">
              <a:spcBef>
                <a:spcPts val="600"/>
              </a:spcBef>
            </a:pPr>
            <a:r>
              <a:rPr lang="en-US" sz="2000" dirty="0" smtClean="0"/>
              <a:t>Media Format Guidelines</a:t>
            </a:r>
          </a:p>
          <a:p>
            <a:pPr lvl="1">
              <a:spcBef>
                <a:spcPts val="600"/>
              </a:spcBef>
            </a:pPr>
            <a:r>
              <a:rPr lang="en-US" sz="2000" dirty="0" smtClean="0"/>
              <a:t>Link Layer Guidelines</a:t>
            </a:r>
          </a:p>
          <a:p>
            <a:pPr lvl="1">
              <a:spcBef>
                <a:spcPts val="600"/>
              </a:spcBef>
            </a:pPr>
            <a:r>
              <a:rPr lang="en-US" sz="2000" dirty="0" smtClean="0"/>
              <a:t>Test tools, logos, </a:t>
            </a:r>
            <a:r>
              <a:rPr lang="en-US" sz="2000" dirty="0" err="1" smtClean="0"/>
              <a:t>plugfests</a:t>
            </a:r>
            <a:r>
              <a:rPr lang="en-US" sz="2000" dirty="0" smtClean="0"/>
              <a:t>,</a:t>
            </a:r>
            <a:br>
              <a:rPr lang="en-US" sz="2000" dirty="0" smtClean="0"/>
            </a:br>
            <a:r>
              <a:rPr lang="en-US" sz="2000" dirty="0" smtClean="0"/>
              <a:t>marketing initiatives</a:t>
            </a:r>
          </a:p>
        </p:txBody>
      </p:sp>
      <p:grpSp>
        <p:nvGrpSpPr>
          <p:cNvPr id="18436" name="Group 4"/>
          <p:cNvGrpSpPr>
            <a:grpSpLocks/>
          </p:cNvGrpSpPr>
          <p:nvPr/>
        </p:nvGrpSpPr>
        <p:grpSpPr bwMode="auto">
          <a:xfrm>
            <a:off x="358775" y="1628775"/>
            <a:ext cx="3832225" cy="4830763"/>
            <a:chOff x="226" y="1026"/>
            <a:chExt cx="2414" cy="3043"/>
          </a:xfrm>
        </p:grpSpPr>
        <p:sp>
          <p:nvSpPr>
            <p:cNvPr id="356357" name="AutoShape 5"/>
            <p:cNvSpPr>
              <a:spLocks noChangeArrowheads="1"/>
            </p:cNvSpPr>
            <p:nvPr/>
          </p:nvSpPr>
          <p:spPr bwMode="auto">
            <a:xfrm>
              <a:off x="226" y="1026"/>
              <a:ext cx="2414" cy="3043"/>
            </a:xfrm>
            <a:prstGeom prst="roundRect">
              <a:avLst>
                <a:gd name="adj" fmla="val 8509"/>
              </a:avLst>
            </a:prstGeom>
            <a:solidFill>
              <a:schemeClr val="tx1"/>
            </a:solidFill>
            <a:ln w="12700">
              <a:solidFill>
                <a:schemeClr val="bg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6358" name="Text Box 6"/>
            <p:cNvSpPr txBox="1">
              <a:spLocks noChangeArrowheads="1"/>
            </p:cNvSpPr>
            <p:nvPr/>
          </p:nvSpPr>
          <p:spPr bwMode="auto">
            <a:xfrm>
              <a:off x="623" y="1079"/>
              <a:ext cx="1628" cy="235"/>
            </a:xfrm>
            <a:prstGeom prst="rect">
              <a:avLst/>
            </a:prstGeom>
            <a:noFill/>
            <a:ln w="9525">
              <a:noFill/>
              <a:miter lim="800000"/>
              <a:headEnd/>
              <a:tailEnd/>
            </a:ln>
          </p:spPr>
          <p:txBody>
            <a:bodyPr vert="horz" wrap="square" lIns="38097" tIns="38097" rIns="38097" bIns="38097" numCol="1" anchor="ctr" anchorCtr="0" compatLnSpc="1">
              <a:prstTxWarp prst="textNoShape">
                <a:avLst/>
              </a:prstTxWarp>
              <a:spAutoFit/>
            </a:bodyPr>
            <a:lstStyle/>
            <a:p>
              <a:pPr algn="l" defTabSz="912740">
                <a:lnSpc>
                  <a:spcPct val="80000"/>
                </a:lnSpc>
                <a:spcBef>
                  <a:spcPct val="35000"/>
                </a:spcBef>
                <a:buClr>
                  <a:srgbClr val="FDE399"/>
                </a:buClr>
                <a:defRPr/>
              </a:pPr>
              <a:r>
                <a:rPr lang="en-US" sz="2400" dirty="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pitchFamily="34" charset="0"/>
                </a:rPr>
                <a:t>DLNA Promoters</a:t>
              </a:r>
            </a:p>
          </p:txBody>
        </p:sp>
        <p:pic>
          <p:nvPicPr>
            <p:cNvPr id="18440" name="Picture 7" descr="dlna_promoters"/>
            <p:cNvPicPr>
              <a:picLocks noChangeAspect="1" noChangeArrowheads="1"/>
            </p:cNvPicPr>
            <p:nvPr/>
          </p:nvPicPr>
          <p:blipFill>
            <a:blip r:embed="rId3"/>
            <a:srcRect/>
            <a:stretch>
              <a:fillRect/>
            </a:stretch>
          </p:blipFill>
          <p:spPr bwMode="auto">
            <a:xfrm>
              <a:off x="384" y="1392"/>
              <a:ext cx="2050" cy="2624"/>
            </a:xfrm>
            <a:prstGeom prst="rect">
              <a:avLst/>
            </a:prstGeom>
            <a:noFill/>
            <a:ln w="9525">
              <a:noFill/>
              <a:miter lim="800000"/>
              <a:headEnd/>
              <a:tailEnd/>
            </a:ln>
          </p:spPr>
        </p:pic>
      </p:grpSp>
      <p:pic>
        <p:nvPicPr>
          <p:cNvPr id="18437" name="Picture 8" descr="DNLAlogo"/>
          <p:cNvPicPr>
            <a:picLocks noChangeAspect="1" noChangeArrowheads="1"/>
          </p:cNvPicPr>
          <p:nvPr/>
        </p:nvPicPr>
        <p:blipFill>
          <a:blip r:embed="rId4"/>
          <a:srcRect/>
          <a:stretch>
            <a:fillRect/>
          </a:stretch>
        </p:blipFill>
        <p:spPr bwMode="auto">
          <a:xfrm>
            <a:off x="7315200" y="228600"/>
            <a:ext cx="1447800" cy="698500"/>
          </a:xfrm>
          <a:prstGeom prst="rect">
            <a:avLst/>
          </a:prstGeom>
          <a:noFill/>
          <a:ln w="9525">
            <a:noFill/>
            <a:miter lim="800000"/>
            <a:headEnd/>
            <a:tailEnd/>
          </a:ln>
        </p:spPr>
      </p:pic>
    </p:spTree>
  </p:cSld>
  <p:clrMapOvr>
    <a:masterClrMapping/>
  </p:clrMapOvr>
  <p:transition advClick="0">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Rectangle 2"/>
          <p:cNvSpPr>
            <a:spLocks noGrp="1" noChangeArrowheads="1"/>
          </p:cNvSpPr>
          <p:nvPr>
            <p:ph type="title"/>
          </p:nvPr>
        </p:nvSpPr>
        <p:spPr>
          <a:xfrm>
            <a:off x="382588" y="228600"/>
            <a:ext cx="8380412" cy="1191095"/>
          </a:xfrm>
        </p:spPr>
        <p:txBody>
          <a:bodyPr/>
          <a:lstStyle/>
          <a:p>
            <a:r>
              <a:rPr lang="en-US" dirty="0" smtClean="0"/>
              <a:t>DLNA</a:t>
            </a:r>
            <a:br>
              <a:rPr lang="en-US" dirty="0" smtClean="0"/>
            </a:br>
            <a:r>
              <a:rPr lang="en-US" sz="3600" dirty="0" smtClean="0">
                <a:solidFill>
                  <a:schemeClr val="accent1"/>
                </a:solidFill>
              </a:rPr>
              <a:t>Versions and features </a:t>
            </a:r>
          </a:p>
        </p:txBody>
      </p:sp>
      <p:sp>
        <p:nvSpPr>
          <p:cNvPr id="19459" name="Rectangle 3"/>
          <p:cNvSpPr>
            <a:spLocks noChangeArrowheads="1"/>
          </p:cNvSpPr>
          <p:nvPr/>
        </p:nvSpPr>
        <p:spPr bwMode="invGray">
          <a:xfrm>
            <a:off x="2261078" y="1905000"/>
            <a:ext cx="1420993" cy="677214"/>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pPr>
              <a:lnSpc>
                <a:spcPct val="90000"/>
              </a:lnSpc>
            </a:pPr>
            <a:r>
              <a:rPr lang="en-US" sz="1400" dirty="0">
                <a:solidFill>
                  <a:srgbClr val="000000"/>
                </a:solidFill>
                <a:latin typeface="Segoe" pitchFamily="34" charset="0"/>
              </a:rPr>
              <a:t>Link Layer</a:t>
            </a:r>
          </a:p>
          <a:p>
            <a:pPr>
              <a:lnSpc>
                <a:spcPct val="90000"/>
              </a:lnSpc>
            </a:pPr>
            <a:r>
              <a:rPr lang="en-US" sz="1400" dirty="0">
                <a:solidFill>
                  <a:srgbClr val="000000"/>
                </a:solidFill>
                <a:latin typeface="Segoe" pitchFamily="34" charset="0"/>
              </a:rPr>
              <a:t>Network </a:t>
            </a:r>
            <a:br>
              <a:rPr lang="en-US" sz="1400" dirty="0">
                <a:solidFill>
                  <a:srgbClr val="000000"/>
                </a:solidFill>
                <a:latin typeface="Segoe" pitchFamily="34" charset="0"/>
              </a:rPr>
            </a:br>
            <a:r>
              <a:rPr lang="en-US" sz="1400" dirty="0">
                <a:solidFill>
                  <a:srgbClr val="000000"/>
                </a:solidFill>
                <a:latin typeface="Segoe" pitchFamily="34" charset="0"/>
              </a:rPr>
              <a:t>Security</a:t>
            </a:r>
          </a:p>
        </p:txBody>
      </p:sp>
      <p:sp>
        <p:nvSpPr>
          <p:cNvPr id="19460" name="AutoShape 4"/>
          <p:cNvSpPr>
            <a:spLocks noChangeArrowheads="1"/>
          </p:cNvSpPr>
          <p:nvPr/>
        </p:nvSpPr>
        <p:spPr bwMode="invGray">
          <a:xfrm>
            <a:off x="2261078" y="4197110"/>
            <a:ext cx="1420993" cy="473182"/>
          </a:xfrm>
          <a:prstGeom prst="roundRect">
            <a:avLst>
              <a:gd name="adj" fmla="val 16667"/>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r>
              <a:rPr lang="en-US" sz="1400" dirty="0">
                <a:solidFill>
                  <a:srgbClr val="000000"/>
                </a:solidFill>
                <a:latin typeface="Segoe" pitchFamily="34" charset="0"/>
              </a:rPr>
              <a:t>Smart Remotes</a:t>
            </a:r>
          </a:p>
        </p:txBody>
      </p:sp>
      <p:sp>
        <p:nvSpPr>
          <p:cNvPr id="19461" name="AutoShape 5"/>
          <p:cNvSpPr>
            <a:spLocks noChangeArrowheads="1"/>
          </p:cNvSpPr>
          <p:nvPr/>
        </p:nvSpPr>
        <p:spPr bwMode="invGray">
          <a:xfrm>
            <a:off x="2261078" y="3612506"/>
            <a:ext cx="1420993" cy="541193"/>
          </a:xfrm>
          <a:prstGeom prst="roundRect">
            <a:avLst>
              <a:gd name="adj" fmla="val 16667"/>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r>
              <a:rPr lang="en-US" sz="1400" dirty="0">
                <a:solidFill>
                  <a:srgbClr val="000000"/>
                </a:solidFill>
                <a:latin typeface="Segoe" pitchFamily="34" charset="0"/>
              </a:rPr>
              <a:t>Smart Phones</a:t>
            </a:r>
          </a:p>
        </p:txBody>
      </p:sp>
      <p:sp>
        <p:nvSpPr>
          <p:cNvPr id="19462" name="AutoShape 6"/>
          <p:cNvSpPr>
            <a:spLocks noChangeArrowheads="1"/>
          </p:cNvSpPr>
          <p:nvPr/>
        </p:nvSpPr>
        <p:spPr bwMode="invGray">
          <a:xfrm>
            <a:off x="2261078" y="4712256"/>
            <a:ext cx="1420993" cy="473182"/>
          </a:xfrm>
          <a:prstGeom prst="roundRect">
            <a:avLst>
              <a:gd name="adj" fmla="val 16667"/>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r>
              <a:rPr lang="en-US" sz="1400" dirty="0">
                <a:solidFill>
                  <a:srgbClr val="000000"/>
                </a:solidFill>
                <a:latin typeface="Segoe" pitchFamily="34" charset="0"/>
              </a:rPr>
              <a:t>PDAs</a:t>
            </a:r>
          </a:p>
        </p:txBody>
      </p:sp>
      <p:sp>
        <p:nvSpPr>
          <p:cNvPr id="19463" name="Rectangle 7"/>
          <p:cNvSpPr>
            <a:spLocks noChangeArrowheads="1"/>
          </p:cNvSpPr>
          <p:nvPr/>
        </p:nvSpPr>
        <p:spPr bwMode="auto">
          <a:xfrm>
            <a:off x="3715352" y="1905000"/>
            <a:ext cx="1623578" cy="677214"/>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nchor="ctr"/>
          <a:lstStyle/>
          <a:p>
            <a:pPr>
              <a:lnSpc>
                <a:spcPct val="90000"/>
              </a:lnSpc>
            </a:pPr>
            <a:r>
              <a:rPr lang="en-US" sz="1400" dirty="0">
                <a:solidFill>
                  <a:srgbClr val="000000"/>
                </a:solidFill>
                <a:latin typeface="Segoe" pitchFamily="34" charset="0"/>
              </a:rPr>
              <a:t>Remote</a:t>
            </a:r>
          </a:p>
          <a:p>
            <a:pPr>
              <a:lnSpc>
                <a:spcPct val="90000"/>
              </a:lnSpc>
            </a:pPr>
            <a:r>
              <a:rPr lang="en-US" sz="1400" dirty="0">
                <a:solidFill>
                  <a:srgbClr val="000000"/>
                </a:solidFill>
                <a:latin typeface="Segoe" pitchFamily="34" charset="0"/>
              </a:rPr>
              <a:t>User Interfaces</a:t>
            </a:r>
          </a:p>
        </p:txBody>
      </p:sp>
      <p:sp>
        <p:nvSpPr>
          <p:cNvPr id="19464" name="Rectangle 8"/>
          <p:cNvSpPr>
            <a:spLocks noChangeArrowheads="1"/>
          </p:cNvSpPr>
          <p:nvPr/>
        </p:nvSpPr>
        <p:spPr bwMode="auto">
          <a:xfrm>
            <a:off x="3715352" y="2615497"/>
            <a:ext cx="1623578" cy="675767"/>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nchor="ctr"/>
          <a:lstStyle/>
          <a:p>
            <a:pPr>
              <a:lnSpc>
                <a:spcPct val="90000"/>
              </a:lnSpc>
            </a:pPr>
            <a:r>
              <a:rPr lang="en-US" sz="1400" dirty="0">
                <a:solidFill>
                  <a:srgbClr val="000000"/>
                </a:solidFill>
                <a:latin typeface="Segoe" pitchFamily="34" charset="0"/>
              </a:rPr>
              <a:t>Scheduled</a:t>
            </a:r>
          </a:p>
          <a:p>
            <a:pPr>
              <a:lnSpc>
                <a:spcPct val="90000"/>
              </a:lnSpc>
            </a:pPr>
            <a:r>
              <a:rPr lang="en-US" sz="1400" dirty="0">
                <a:solidFill>
                  <a:srgbClr val="000000"/>
                </a:solidFill>
                <a:latin typeface="Segoe" pitchFamily="34" charset="0"/>
              </a:rPr>
              <a:t>Recording</a:t>
            </a:r>
          </a:p>
          <a:p>
            <a:pPr>
              <a:lnSpc>
                <a:spcPct val="90000"/>
              </a:lnSpc>
            </a:pPr>
            <a:r>
              <a:rPr lang="en-US" sz="1400" dirty="0">
                <a:solidFill>
                  <a:srgbClr val="000000"/>
                </a:solidFill>
                <a:latin typeface="Segoe" pitchFamily="34" charset="0"/>
              </a:rPr>
              <a:t>Services</a:t>
            </a:r>
          </a:p>
        </p:txBody>
      </p:sp>
      <p:sp>
        <p:nvSpPr>
          <p:cNvPr id="355337" name="AutoShape 9"/>
          <p:cNvSpPr>
            <a:spLocks noChangeArrowheads="1"/>
          </p:cNvSpPr>
          <p:nvPr/>
        </p:nvSpPr>
        <p:spPr bwMode="invGray">
          <a:xfrm>
            <a:off x="3715352" y="3612506"/>
            <a:ext cx="1623578" cy="541193"/>
          </a:xfrm>
          <a:prstGeom prst="flowChartTerminator">
            <a:avLst/>
          </a:prstGeom>
          <a:ln>
            <a:headEnd/>
            <a:tailEnd/>
          </a:ln>
        </p:spPr>
        <p:style>
          <a:lnRef idx="1">
            <a:schemeClr val="accent2"/>
          </a:lnRef>
          <a:fillRef idx="3">
            <a:schemeClr val="accent2"/>
          </a:fillRef>
          <a:effectRef idx="2">
            <a:schemeClr val="accent2"/>
          </a:effectRef>
          <a:fontRef idx="minor">
            <a:schemeClr val="lt1"/>
          </a:fontRef>
        </p:style>
        <p:txBody>
          <a:bodyPr wrap="none" anchor="ctr"/>
          <a:lstStyle/>
          <a:p>
            <a:pPr>
              <a:defRPr/>
            </a:pPr>
            <a:r>
              <a:rPr lang="en-US" sz="1400" dirty="0">
                <a:solidFill>
                  <a:srgbClr val="000000"/>
                </a:solidFill>
                <a:latin typeface="Segoe" pitchFamily="34" charset="0"/>
              </a:rPr>
              <a:t>Media Renderers</a:t>
            </a:r>
          </a:p>
        </p:txBody>
      </p:sp>
      <p:sp>
        <p:nvSpPr>
          <p:cNvPr id="355338" name="AutoShape 10"/>
          <p:cNvSpPr>
            <a:spLocks noChangeArrowheads="1"/>
          </p:cNvSpPr>
          <p:nvPr/>
        </p:nvSpPr>
        <p:spPr bwMode="invGray">
          <a:xfrm>
            <a:off x="3715352" y="4197110"/>
            <a:ext cx="1623578" cy="473182"/>
          </a:xfrm>
          <a:prstGeom prst="flowChartTerminator">
            <a:avLst/>
          </a:prstGeom>
          <a:ln>
            <a:headEnd/>
            <a:tailEnd/>
          </a:ln>
        </p:spPr>
        <p:style>
          <a:lnRef idx="1">
            <a:schemeClr val="accent2"/>
          </a:lnRef>
          <a:fillRef idx="3">
            <a:schemeClr val="accent2"/>
          </a:fillRef>
          <a:effectRef idx="2">
            <a:schemeClr val="accent2"/>
          </a:effectRef>
          <a:fontRef idx="minor">
            <a:schemeClr val="lt1"/>
          </a:fontRef>
        </p:style>
        <p:txBody>
          <a:bodyPr wrap="none" anchor="ctr"/>
          <a:lstStyle/>
          <a:p>
            <a:pPr>
              <a:defRPr/>
            </a:pPr>
            <a:r>
              <a:rPr lang="en-US" sz="1400" dirty="0">
                <a:solidFill>
                  <a:srgbClr val="000000"/>
                </a:solidFill>
                <a:latin typeface="Segoe" pitchFamily="34" charset="0"/>
              </a:rPr>
              <a:t>Media Controllers</a:t>
            </a:r>
          </a:p>
        </p:txBody>
      </p:sp>
      <p:sp>
        <p:nvSpPr>
          <p:cNvPr id="355339" name="AutoShape 11"/>
          <p:cNvSpPr>
            <a:spLocks noChangeArrowheads="1"/>
          </p:cNvSpPr>
          <p:nvPr/>
        </p:nvSpPr>
        <p:spPr bwMode="invGray">
          <a:xfrm>
            <a:off x="3715352" y="4712256"/>
            <a:ext cx="1623578" cy="473182"/>
          </a:xfrm>
          <a:prstGeom prst="flowChartTerminator">
            <a:avLst/>
          </a:prstGeom>
          <a:ln>
            <a:headEnd/>
            <a:tailEnd/>
          </a:ln>
        </p:spPr>
        <p:style>
          <a:lnRef idx="1">
            <a:schemeClr val="accent2"/>
          </a:lnRef>
          <a:fillRef idx="3">
            <a:schemeClr val="accent2"/>
          </a:fillRef>
          <a:effectRef idx="2">
            <a:schemeClr val="accent2"/>
          </a:effectRef>
          <a:fontRef idx="minor">
            <a:schemeClr val="lt1"/>
          </a:fontRef>
        </p:style>
        <p:txBody>
          <a:bodyPr wrap="none" anchor="ctr"/>
          <a:lstStyle/>
          <a:p>
            <a:pPr>
              <a:defRPr/>
            </a:pPr>
            <a:r>
              <a:rPr lang="en-US" sz="1400" dirty="0">
                <a:solidFill>
                  <a:srgbClr val="000000"/>
                </a:solidFill>
                <a:latin typeface="Segoe" pitchFamily="34" charset="0"/>
              </a:rPr>
              <a:t>Printers</a:t>
            </a:r>
          </a:p>
        </p:txBody>
      </p:sp>
      <p:sp>
        <p:nvSpPr>
          <p:cNvPr id="19468" name="Rectangle 12"/>
          <p:cNvSpPr>
            <a:spLocks noChangeArrowheads="1"/>
          </p:cNvSpPr>
          <p:nvPr/>
        </p:nvSpPr>
        <p:spPr bwMode="auto">
          <a:xfrm>
            <a:off x="5373659" y="1905000"/>
            <a:ext cx="1623578" cy="677214"/>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nchor="ctr"/>
          <a:lstStyle/>
          <a:p>
            <a:pPr>
              <a:lnSpc>
                <a:spcPct val="90000"/>
              </a:lnSpc>
            </a:pPr>
            <a:r>
              <a:rPr lang="en-US" sz="1400" dirty="0">
                <a:solidFill>
                  <a:srgbClr val="000000"/>
                </a:solidFill>
                <a:latin typeface="Segoe" pitchFamily="34" charset="0"/>
              </a:rPr>
              <a:t>Electronic</a:t>
            </a:r>
          </a:p>
          <a:p>
            <a:pPr>
              <a:lnSpc>
                <a:spcPct val="90000"/>
              </a:lnSpc>
            </a:pPr>
            <a:r>
              <a:rPr lang="en-US" sz="1400" dirty="0">
                <a:solidFill>
                  <a:srgbClr val="000000"/>
                </a:solidFill>
                <a:latin typeface="Segoe" pitchFamily="34" charset="0"/>
              </a:rPr>
              <a:t>Program Guide</a:t>
            </a:r>
          </a:p>
        </p:txBody>
      </p:sp>
      <p:sp>
        <p:nvSpPr>
          <p:cNvPr id="19469" name="Rectangle 13"/>
          <p:cNvSpPr>
            <a:spLocks noChangeArrowheads="1"/>
          </p:cNvSpPr>
          <p:nvPr/>
        </p:nvSpPr>
        <p:spPr bwMode="auto">
          <a:xfrm>
            <a:off x="5373659" y="2615497"/>
            <a:ext cx="1623578" cy="675767"/>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nchor="ctr"/>
          <a:lstStyle/>
          <a:p>
            <a:pPr>
              <a:lnSpc>
                <a:spcPct val="90000"/>
              </a:lnSpc>
            </a:pPr>
            <a:r>
              <a:rPr lang="en-US" sz="1400" dirty="0">
                <a:solidFill>
                  <a:srgbClr val="000000"/>
                </a:solidFill>
                <a:latin typeface="Segoe" pitchFamily="34" charset="0"/>
              </a:rPr>
              <a:t>Content</a:t>
            </a:r>
          </a:p>
          <a:p>
            <a:pPr>
              <a:lnSpc>
                <a:spcPct val="90000"/>
              </a:lnSpc>
            </a:pPr>
            <a:r>
              <a:rPr lang="en-US" sz="1400" dirty="0">
                <a:solidFill>
                  <a:srgbClr val="000000"/>
                </a:solidFill>
                <a:latin typeface="Segoe" pitchFamily="34" charset="0"/>
              </a:rPr>
              <a:t>Synchronization</a:t>
            </a:r>
          </a:p>
        </p:txBody>
      </p:sp>
      <p:sp>
        <p:nvSpPr>
          <p:cNvPr id="19470" name="Rectangle 14"/>
          <p:cNvSpPr>
            <a:spLocks noChangeArrowheads="1"/>
          </p:cNvSpPr>
          <p:nvPr/>
        </p:nvSpPr>
        <p:spPr bwMode="auto">
          <a:xfrm>
            <a:off x="5373659" y="4197110"/>
            <a:ext cx="1555568" cy="473182"/>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nchor="ctr"/>
          <a:lstStyle/>
          <a:p>
            <a:pPr>
              <a:lnSpc>
                <a:spcPct val="90000"/>
              </a:lnSpc>
            </a:pPr>
            <a:r>
              <a:rPr lang="en-US" sz="1400" dirty="0">
                <a:solidFill>
                  <a:srgbClr val="000000"/>
                </a:solidFill>
                <a:latin typeface="Segoe" pitchFamily="34" charset="0"/>
              </a:rPr>
              <a:t>Download</a:t>
            </a:r>
          </a:p>
        </p:txBody>
      </p:sp>
      <p:sp>
        <p:nvSpPr>
          <p:cNvPr id="19471" name="Rectangle 15"/>
          <p:cNvSpPr>
            <a:spLocks noChangeArrowheads="1"/>
          </p:cNvSpPr>
          <p:nvPr/>
        </p:nvSpPr>
        <p:spPr bwMode="auto">
          <a:xfrm>
            <a:off x="5373659" y="3612506"/>
            <a:ext cx="1555568" cy="541193"/>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nchor="ctr"/>
          <a:lstStyle/>
          <a:p>
            <a:pPr>
              <a:lnSpc>
                <a:spcPct val="90000"/>
              </a:lnSpc>
            </a:pPr>
            <a:r>
              <a:rPr lang="en-US" sz="1400" dirty="0">
                <a:solidFill>
                  <a:srgbClr val="000000"/>
                </a:solidFill>
                <a:latin typeface="Segoe" pitchFamily="34" charset="0"/>
              </a:rPr>
              <a:t>Playlists</a:t>
            </a:r>
          </a:p>
        </p:txBody>
      </p:sp>
      <p:sp>
        <p:nvSpPr>
          <p:cNvPr id="19472" name="Rectangle 16"/>
          <p:cNvSpPr>
            <a:spLocks noChangeArrowheads="1"/>
          </p:cNvSpPr>
          <p:nvPr/>
        </p:nvSpPr>
        <p:spPr bwMode="auto">
          <a:xfrm>
            <a:off x="5373659" y="4712256"/>
            <a:ext cx="1555568" cy="473182"/>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nchor="ctr"/>
          <a:lstStyle/>
          <a:p>
            <a:pPr>
              <a:lnSpc>
                <a:spcPct val="90000"/>
              </a:lnSpc>
            </a:pPr>
            <a:r>
              <a:rPr lang="en-US" sz="1400" dirty="0">
                <a:solidFill>
                  <a:srgbClr val="000000"/>
                </a:solidFill>
                <a:latin typeface="Segoe" pitchFamily="34" charset="0"/>
              </a:rPr>
              <a:t>Upload</a:t>
            </a:r>
          </a:p>
        </p:txBody>
      </p:sp>
      <p:sp>
        <p:nvSpPr>
          <p:cNvPr id="19473" name="Rectangle 17"/>
          <p:cNvSpPr>
            <a:spLocks noChangeArrowheads="1"/>
          </p:cNvSpPr>
          <p:nvPr/>
        </p:nvSpPr>
        <p:spPr bwMode="grayWhite">
          <a:xfrm>
            <a:off x="7018943" y="1905000"/>
            <a:ext cx="1420993" cy="677214"/>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a:lnSpc>
                <a:spcPct val="90000"/>
              </a:lnSpc>
            </a:pPr>
            <a:r>
              <a:rPr lang="en-US" sz="1400" dirty="0">
                <a:solidFill>
                  <a:srgbClr val="000000"/>
                </a:solidFill>
                <a:latin typeface="Segoe" pitchFamily="34" charset="0"/>
              </a:rPr>
              <a:t>New Media</a:t>
            </a:r>
          </a:p>
          <a:p>
            <a:pPr>
              <a:lnSpc>
                <a:spcPct val="90000"/>
              </a:lnSpc>
            </a:pPr>
            <a:r>
              <a:rPr lang="en-US" sz="1400" dirty="0">
                <a:solidFill>
                  <a:srgbClr val="000000"/>
                </a:solidFill>
                <a:latin typeface="Segoe" pitchFamily="34" charset="0"/>
              </a:rPr>
              <a:t>Formats</a:t>
            </a:r>
          </a:p>
        </p:txBody>
      </p:sp>
      <p:sp>
        <p:nvSpPr>
          <p:cNvPr id="19474" name="Rectangle 18"/>
          <p:cNvSpPr>
            <a:spLocks noChangeArrowheads="1"/>
          </p:cNvSpPr>
          <p:nvPr/>
        </p:nvSpPr>
        <p:spPr bwMode="grayWhite">
          <a:xfrm>
            <a:off x="7018943" y="3612506"/>
            <a:ext cx="1420993" cy="474629"/>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a:lnSpc>
                <a:spcPct val="90000"/>
              </a:lnSpc>
            </a:pPr>
            <a:r>
              <a:rPr lang="en-US" sz="1400" dirty="0">
                <a:solidFill>
                  <a:srgbClr val="000000"/>
                </a:solidFill>
                <a:latin typeface="Segoe" pitchFamily="34" charset="0"/>
              </a:rPr>
              <a:t>Mobile Friendly</a:t>
            </a:r>
            <a:br>
              <a:rPr lang="en-US" sz="1400" dirty="0">
                <a:solidFill>
                  <a:srgbClr val="000000"/>
                </a:solidFill>
                <a:latin typeface="Segoe" pitchFamily="34" charset="0"/>
              </a:rPr>
            </a:br>
            <a:r>
              <a:rPr lang="en-US" sz="1400" dirty="0">
                <a:solidFill>
                  <a:srgbClr val="000000"/>
                </a:solidFill>
                <a:latin typeface="Segoe" pitchFamily="34" charset="0"/>
              </a:rPr>
              <a:t>Media Formats</a:t>
            </a:r>
          </a:p>
        </p:txBody>
      </p:sp>
      <p:sp>
        <p:nvSpPr>
          <p:cNvPr id="19475" name="Rectangle 19"/>
          <p:cNvSpPr>
            <a:spLocks noChangeArrowheads="1"/>
          </p:cNvSpPr>
          <p:nvPr/>
        </p:nvSpPr>
        <p:spPr bwMode="grayWhite">
          <a:xfrm>
            <a:off x="7018943" y="4114629"/>
            <a:ext cx="1420993" cy="338607"/>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r>
              <a:rPr lang="en-US" sz="1400" dirty="0">
                <a:solidFill>
                  <a:srgbClr val="000000"/>
                </a:solidFill>
                <a:latin typeface="Segoe" pitchFamily="34" charset="0"/>
              </a:rPr>
              <a:t>RPT</a:t>
            </a:r>
          </a:p>
        </p:txBody>
      </p:sp>
      <p:sp>
        <p:nvSpPr>
          <p:cNvPr id="19476" name="Rectangle 20"/>
          <p:cNvSpPr>
            <a:spLocks noChangeArrowheads="1"/>
          </p:cNvSpPr>
          <p:nvPr/>
        </p:nvSpPr>
        <p:spPr bwMode="grayWhite">
          <a:xfrm>
            <a:off x="7018943" y="4480730"/>
            <a:ext cx="1420993" cy="338607"/>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r>
              <a:rPr lang="en-US" sz="1400" dirty="0" err="1">
                <a:solidFill>
                  <a:srgbClr val="000000"/>
                </a:solidFill>
                <a:latin typeface="Segoe" pitchFamily="34" charset="0"/>
              </a:rPr>
              <a:t>QoS</a:t>
            </a:r>
            <a:endParaRPr lang="en-US" sz="1400" dirty="0">
              <a:solidFill>
                <a:srgbClr val="000000"/>
              </a:solidFill>
              <a:latin typeface="Segoe" pitchFamily="34" charset="0"/>
            </a:endParaRPr>
          </a:p>
        </p:txBody>
      </p:sp>
      <p:sp>
        <p:nvSpPr>
          <p:cNvPr id="19477" name="Rectangle 21"/>
          <p:cNvSpPr>
            <a:spLocks noChangeArrowheads="1"/>
          </p:cNvSpPr>
          <p:nvPr/>
        </p:nvSpPr>
        <p:spPr bwMode="grayWhite">
          <a:xfrm>
            <a:off x="7018943" y="4848278"/>
            <a:ext cx="1420993" cy="33716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none" anchor="ctr"/>
          <a:lstStyle/>
          <a:p>
            <a:r>
              <a:rPr lang="en-US" sz="1400" dirty="0">
                <a:solidFill>
                  <a:srgbClr val="000000"/>
                </a:solidFill>
                <a:latin typeface="Segoe" pitchFamily="34" charset="0"/>
              </a:rPr>
              <a:t>Bluetooth</a:t>
            </a:r>
          </a:p>
        </p:txBody>
      </p:sp>
      <p:grpSp>
        <p:nvGrpSpPr>
          <p:cNvPr id="19478" name="Group 22"/>
          <p:cNvGrpSpPr>
            <a:grpSpLocks/>
          </p:cNvGrpSpPr>
          <p:nvPr/>
        </p:nvGrpSpPr>
        <p:grpSpPr bwMode="auto">
          <a:xfrm>
            <a:off x="3148113" y="5330142"/>
            <a:ext cx="4375847" cy="1284971"/>
            <a:chOff x="1200" y="3342"/>
            <a:chExt cx="4464" cy="912"/>
          </a:xfrm>
        </p:grpSpPr>
        <p:sp>
          <p:nvSpPr>
            <p:cNvPr id="19486" name="AutoShape 23"/>
            <p:cNvSpPr>
              <a:spLocks noChangeArrowheads="1"/>
            </p:cNvSpPr>
            <p:nvPr/>
          </p:nvSpPr>
          <p:spPr bwMode="invGray">
            <a:xfrm>
              <a:off x="1200" y="4062"/>
              <a:ext cx="4464" cy="192"/>
            </a:xfrm>
            <a:prstGeom prst="cube">
              <a:avLst>
                <a:gd name="adj" fmla="val 27778"/>
              </a:avLst>
            </a:prstGeom>
            <a:gradFill rotWithShape="1">
              <a:gsLst>
                <a:gs pos="0">
                  <a:srgbClr val="5F5F5F"/>
                </a:gs>
                <a:gs pos="50000">
                  <a:srgbClr val="A9A9A9"/>
                </a:gs>
                <a:gs pos="100000">
                  <a:srgbClr val="5F5F5F"/>
                </a:gs>
              </a:gsLst>
              <a:lin ang="2700000" scaled="1"/>
            </a:gradFill>
            <a:ln w="3175">
              <a:solidFill>
                <a:srgbClr val="FFFFFF"/>
              </a:solidFill>
              <a:miter lim="800000"/>
              <a:headEnd/>
              <a:tailEnd/>
            </a:ln>
          </p:spPr>
          <p:txBody>
            <a:bodyPr wrap="none" anchor="ctr"/>
            <a:lstStyle/>
            <a:p>
              <a:r>
                <a:rPr lang="en-US" sz="1200" dirty="0">
                  <a:solidFill>
                    <a:schemeClr val="bg2"/>
                  </a:solidFill>
                  <a:latin typeface="Segoe" pitchFamily="34" charset="0"/>
                </a:rPr>
                <a:t>Wired: 802.3i, 802.3u; Wireless: 802.11a/b/g</a:t>
              </a:r>
            </a:p>
          </p:txBody>
        </p:sp>
        <p:sp>
          <p:nvSpPr>
            <p:cNvPr id="19487" name="AutoShape 24"/>
            <p:cNvSpPr>
              <a:spLocks noChangeArrowheads="1"/>
            </p:cNvSpPr>
            <p:nvPr/>
          </p:nvSpPr>
          <p:spPr bwMode="invGray">
            <a:xfrm>
              <a:off x="1200" y="3918"/>
              <a:ext cx="4464" cy="192"/>
            </a:xfrm>
            <a:prstGeom prst="cube">
              <a:avLst>
                <a:gd name="adj" fmla="val 27778"/>
              </a:avLst>
            </a:prstGeom>
            <a:gradFill rotWithShape="1">
              <a:gsLst>
                <a:gs pos="0">
                  <a:srgbClr val="777777"/>
                </a:gs>
                <a:gs pos="50000">
                  <a:srgbClr val="B6B6B6"/>
                </a:gs>
                <a:gs pos="100000">
                  <a:srgbClr val="777777"/>
                </a:gs>
              </a:gsLst>
              <a:lin ang="2700000" scaled="1"/>
            </a:gradFill>
            <a:ln w="3175">
              <a:solidFill>
                <a:srgbClr val="FFFFFF"/>
              </a:solidFill>
              <a:miter lim="800000"/>
              <a:headEnd/>
              <a:tailEnd/>
            </a:ln>
          </p:spPr>
          <p:txBody>
            <a:bodyPr wrap="none" anchor="ctr"/>
            <a:lstStyle/>
            <a:p>
              <a:r>
                <a:rPr lang="en-US" sz="1200" dirty="0">
                  <a:solidFill>
                    <a:schemeClr val="bg2"/>
                  </a:solidFill>
                  <a:latin typeface="Segoe" pitchFamily="34" charset="0"/>
                </a:rPr>
                <a:t>IPv4 Protocol Suite</a:t>
              </a:r>
            </a:p>
          </p:txBody>
        </p:sp>
        <p:sp>
          <p:nvSpPr>
            <p:cNvPr id="19488" name="AutoShape 25"/>
            <p:cNvSpPr>
              <a:spLocks noChangeArrowheads="1"/>
            </p:cNvSpPr>
            <p:nvPr/>
          </p:nvSpPr>
          <p:spPr bwMode="invGray">
            <a:xfrm>
              <a:off x="1200" y="3774"/>
              <a:ext cx="4464" cy="192"/>
            </a:xfrm>
            <a:prstGeom prst="cube">
              <a:avLst>
                <a:gd name="adj" fmla="val 27778"/>
              </a:avLst>
            </a:prstGeom>
            <a:gradFill rotWithShape="1">
              <a:gsLst>
                <a:gs pos="0">
                  <a:srgbClr val="808080"/>
                </a:gs>
                <a:gs pos="50000">
                  <a:srgbClr val="BBBBBB"/>
                </a:gs>
                <a:gs pos="100000">
                  <a:srgbClr val="808080"/>
                </a:gs>
              </a:gsLst>
              <a:lin ang="2700000" scaled="1"/>
            </a:gradFill>
            <a:ln w="3175">
              <a:solidFill>
                <a:srgbClr val="FFFFFF"/>
              </a:solidFill>
              <a:miter lim="800000"/>
              <a:headEnd/>
              <a:tailEnd/>
            </a:ln>
          </p:spPr>
          <p:txBody>
            <a:bodyPr wrap="none" anchor="ctr"/>
            <a:lstStyle/>
            <a:p>
              <a:r>
                <a:rPr lang="en-US" sz="1200" dirty="0">
                  <a:solidFill>
                    <a:schemeClr val="bg2"/>
                  </a:solidFill>
                  <a:latin typeface="Segoe" pitchFamily="34" charset="0"/>
                </a:rPr>
                <a:t>HTTP 1.0/1.1</a:t>
              </a:r>
            </a:p>
          </p:txBody>
        </p:sp>
        <p:sp>
          <p:nvSpPr>
            <p:cNvPr id="19489" name="AutoShape 26"/>
            <p:cNvSpPr>
              <a:spLocks noChangeArrowheads="1"/>
            </p:cNvSpPr>
            <p:nvPr/>
          </p:nvSpPr>
          <p:spPr bwMode="invGray">
            <a:xfrm>
              <a:off x="1200" y="3630"/>
              <a:ext cx="4464" cy="192"/>
            </a:xfrm>
            <a:prstGeom prst="cube">
              <a:avLst>
                <a:gd name="adj" fmla="val 27778"/>
              </a:avLst>
            </a:prstGeom>
            <a:gradFill rotWithShape="1">
              <a:gsLst>
                <a:gs pos="0">
                  <a:srgbClr val="969696"/>
                </a:gs>
                <a:gs pos="50000">
                  <a:srgbClr val="C7C7C7"/>
                </a:gs>
                <a:gs pos="100000">
                  <a:srgbClr val="969696"/>
                </a:gs>
              </a:gsLst>
              <a:lin ang="2700000" scaled="1"/>
            </a:gradFill>
            <a:ln w="3175">
              <a:solidFill>
                <a:srgbClr val="FFFFFF"/>
              </a:solidFill>
              <a:miter lim="800000"/>
              <a:headEnd/>
              <a:tailEnd/>
            </a:ln>
          </p:spPr>
          <p:txBody>
            <a:bodyPr wrap="none" anchor="ctr"/>
            <a:lstStyle/>
            <a:p>
              <a:r>
                <a:rPr lang="en-US" sz="1200" dirty="0">
                  <a:solidFill>
                    <a:schemeClr val="bg2"/>
                  </a:solidFill>
                  <a:latin typeface="Segoe" pitchFamily="34" charset="0"/>
                </a:rPr>
                <a:t>UPnP Device Architecture 1.0</a:t>
              </a:r>
            </a:p>
          </p:txBody>
        </p:sp>
        <p:sp>
          <p:nvSpPr>
            <p:cNvPr id="19490" name="AutoShape 27"/>
            <p:cNvSpPr>
              <a:spLocks noChangeArrowheads="1"/>
            </p:cNvSpPr>
            <p:nvPr/>
          </p:nvSpPr>
          <p:spPr bwMode="invGray">
            <a:xfrm>
              <a:off x="1200" y="3486"/>
              <a:ext cx="4464" cy="192"/>
            </a:xfrm>
            <a:prstGeom prst="cube">
              <a:avLst>
                <a:gd name="adj" fmla="val 27778"/>
              </a:avLst>
            </a:prstGeom>
            <a:gradFill rotWithShape="1">
              <a:gsLst>
                <a:gs pos="0">
                  <a:srgbClr val="B2B2B2"/>
                </a:gs>
                <a:gs pos="50000">
                  <a:srgbClr val="D6D6D6"/>
                </a:gs>
                <a:gs pos="100000">
                  <a:srgbClr val="B2B2B2"/>
                </a:gs>
              </a:gsLst>
              <a:lin ang="2700000" scaled="1"/>
            </a:gradFill>
            <a:ln w="3175">
              <a:solidFill>
                <a:srgbClr val="FFFFFF"/>
              </a:solidFill>
              <a:miter lim="800000"/>
              <a:headEnd/>
              <a:tailEnd/>
            </a:ln>
          </p:spPr>
          <p:txBody>
            <a:bodyPr wrap="none" anchor="ctr"/>
            <a:lstStyle/>
            <a:p>
              <a:r>
                <a:rPr lang="en-US" sz="1200" dirty="0">
                  <a:solidFill>
                    <a:schemeClr val="bg2"/>
                  </a:solidFill>
                  <a:latin typeface="Segoe" pitchFamily="34" charset="0"/>
                </a:rPr>
                <a:t>UPnP AV 1.0</a:t>
              </a:r>
            </a:p>
          </p:txBody>
        </p:sp>
        <p:sp>
          <p:nvSpPr>
            <p:cNvPr id="19491" name="AutoShape 28"/>
            <p:cNvSpPr>
              <a:spLocks noChangeArrowheads="1"/>
            </p:cNvSpPr>
            <p:nvPr/>
          </p:nvSpPr>
          <p:spPr bwMode="invGray">
            <a:xfrm>
              <a:off x="1200" y="3342"/>
              <a:ext cx="4464" cy="192"/>
            </a:xfrm>
            <a:prstGeom prst="cube">
              <a:avLst>
                <a:gd name="adj" fmla="val 27778"/>
              </a:avLst>
            </a:prstGeom>
            <a:gradFill rotWithShape="1">
              <a:gsLst>
                <a:gs pos="0">
                  <a:srgbClr val="C0C0C0"/>
                </a:gs>
                <a:gs pos="50000">
                  <a:srgbClr val="DDDDDD"/>
                </a:gs>
                <a:gs pos="100000">
                  <a:srgbClr val="C0C0C0"/>
                </a:gs>
              </a:gsLst>
              <a:lin ang="2700000" scaled="1"/>
            </a:gradFill>
            <a:ln w="3175">
              <a:solidFill>
                <a:srgbClr val="FFFFFF"/>
              </a:solidFill>
              <a:miter lim="800000"/>
              <a:headEnd/>
              <a:tailEnd/>
            </a:ln>
          </p:spPr>
          <p:txBody>
            <a:bodyPr wrap="none" anchor="ctr"/>
            <a:lstStyle/>
            <a:p>
              <a:r>
                <a:rPr lang="en-US" sz="1200" dirty="0">
                  <a:solidFill>
                    <a:schemeClr val="bg2"/>
                  </a:solidFill>
                  <a:latin typeface="Segoe" pitchFamily="34" charset="0"/>
                </a:rPr>
                <a:t>JPEG, LPCM, MPEG2</a:t>
              </a:r>
            </a:p>
          </p:txBody>
        </p:sp>
      </p:grpSp>
      <p:sp>
        <p:nvSpPr>
          <p:cNvPr id="355357" name="Line 29"/>
          <p:cNvSpPr>
            <a:spLocks noChangeShapeType="1"/>
          </p:cNvSpPr>
          <p:nvPr/>
        </p:nvSpPr>
        <p:spPr bwMode="auto">
          <a:xfrm flipV="1">
            <a:off x="1" y="3427284"/>
            <a:ext cx="8496370" cy="1715"/>
          </a:xfrm>
          <a:prstGeom prst="line">
            <a:avLst/>
          </a:prstGeom>
          <a:ln>
            <a:prstDash val="dash"/>
            <a:headEnd/>
            <a:tailEnd/>
          </a:ln>
        </p:spPr>
        <p:style>
          <a:lnRef idx="3">
            <a:schemeClr val="dk1"/>
          </a:lnRef>
          <a:fillRef idx="0">
            <a:schemeClr val="dk1"/>
          </a:fillRef>
          <a:effectRef idx="2">
            <a:schemeClr val="dk1"/>
          </a:effectRef>
          <a:fontRef idx="minor">
            <a:schemeClr val="tx1"/>
          </a:fontRef>
        </p:style>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55358" name="Line 30"/>
          <p:cNvSpPr>
            <a:spLocks noChangeShapeType="1"/>
          </p:cNvSpPr>
          <p:nvPr/>
        </p:nvSpPr>
        <p:spPr bwMode="auto">
          <a:xfrm>
            <a:off x="1" y="5248894"/>
            <a:ext cx="8496370" cy="28305"/>
          </a:xfrm>
          <a:prstGeom prst="line">
            <a:avLst/>
          </a:prstGeom>
          <a:ln>
            <a:prstDash val="dash"/>
            <a:headEnd/>
            <a:tailEnd/>
          </a:ln>
        </p:spPr>
        <p:style>
          <a:lnRef idx="3">
            <a:schemeClr val="dk1"/>
          </a:lnRef>
          <a:fillRef idx="0">
            <a:schemeClr val="dk1"/>
          </a:fillRef>
          <a:effectRef idx="2">
            <a:schemeClr val="dk1"/>
          </a:effectRef>
          <a:fontRef idx="minor">
            <a:schemeClr val="tx1"/>
          </a:fontRef>
        </p:style>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19481" name="Rectangle 31"/>
          <p:cNvSpPr>
            <a:spLocks noChangeArrowheads="1"/>
          </p:cNvSpPr>
          <p:nvPr/>
        </p:nvSpPr>
        <p:spPr bwMode="invGray">
          <a:xfrm>
            <a:off x="2261078" y="3291264"/>
            <a:ext cx="1420993" cy="270597"/>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r>
              <a:rPr lang="en-US" sz="1400" dirty="0">
                <a:solidFill>
                  <a:srgbClr val="000000"/>
                </a:solidFill>
                <a:latin typeface="Segoe" pitchFamily="34" charset="0"/>
              </a:rPr>
              <a:t>Link Protection</a:t>
            </a:r>
          </a:p>
        </p:txBody>
      </p:sp>
      <p:sp>
        <p:nvSpPr>
          <p:cNvPr id="355360" name="Text Box 32"/>
          <p:cNvSpPr txBox="1">
            <a:spLocks noChangeArrowheads="1"/>
          </p:cNvSpPr>
          <p:nvPr/>
        </p:nvSpPr>
        <p:spPr bwMode="auto">
          <a:xfrm>
            <a:off x="418237" y="2336172"/>
            <a:ext cx="1963133" cy="978729"/>
          </a:xfrm>
          <a:prstGeom prst="rect">
            <a:avLst/>
          </a:prstGeom>
        </p:spPr>
        <p:txBody>
          <a:bodyPr wrap="square">
            <a:spAutoFit/>
          </a:bodyPr>
          <a:lstStyle/>
          <a:p>
            <a:pPr marL="225425" indent="-225425" algn="l">
              <a:lnSpc>
                <a:spcPct val="90000"/>
              </a:lnSpc>
              <a:defRPr/>
            </a:pPr>
            <a:r>
              <a:rPr lang="en-US" sz="16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DLNA v2.0 </a:t>
            </a:r>
            <a:br>
              <a:rPr lang="en-US" sz="16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br>
            <a:r>
              <a:rPr lang="en-US" sz="16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Phase 1</a:t>
            </a:r>
          </a:p>
          <a:p>
            <a:pPr marL="225425" indent="-225425" algn="l">
              <a:lnSpc>
                <a:spcPct val="90000"/>
              </a:lnSpc>
              <a:buBlip>
                <a:blip r:embed="rId3"/>
              </a:buBlip>
              <a:defRPr/>
            </a:pPr>
            <a:r>
              <a:rPr lang="en-US" sz="16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More Functions</a:t>
            </a:r>
          </a:p>
          <a:p>
            <a:pPr indent="-225425" algn="l">
              <a:lnSpc>
                <a:spcPct val="90000"/>
              </a:lnSpc>
              <a:buBlip>
                <a:blip r:embed="rId3"/>
              </a:buBlip>
              <a:defRPr/>
            </a:pPr>
            <a:r>
              <a:rPr lang="en-US" sz="16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Publish: 2007?</a:t>
            </a:r>
          </a:p>
        </p:txBody>
      </p:sp>
      <p:sp>
        <p:nvSpPr>
          <p:cNvPr id="355361" name="Text Box 33"/>
          <p:cNvSpPr txBox="1">
            <a:spLocks noChangeArrowheads="1"/>
          </p:cNvSpPr>
          <p:nvPr/>
        </p:nvSpPr>
        <p:spPr bwMode="auto">
          <a:xfrm>
            <a:off x="445449" y="3641447"/>
            <a:ext cx="1730253" cy="1200329"/>
          </a:xfrm>
          <a:prstGeom prst="rect">
            <a:avLst/>
          </a:prstGeom>
        </p:spPr>
        <p:txBody>
          <a:bodyPr wrap="square">
            <a:spAutoFit/>
          </a:bodyPr>
          <a:lstStyle/>
          <a:p>
            <a:pPr marL="225425" indent="-225425" algn="l">
              <a:lnSpc>
                <a:spcPct val="90000"/>
              </a:lnSpc>
              <a:defRPr/>
            </a:pPr>
            <a:r>
              <a:rPr lang="en-US" sz="16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DLNA v1.5</a:t>
            </a:r>
          </a:p>
          <a:p>
            <a:pPr marL="225425" indent="-225425" algn="l">
              <a:lnSpc>
                <a:spcPct val="90000"/>
              </a:lnSpc>
              <a:buBlip>
                <a:blip r:embed="rId3"/>
              </a:buBlip>
              <a:defRPr/>
            </a:pPr>
            <a:r>
              <a:rPr lang="en-US" sz="16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New device </a:t>
            </a:r>
            <a:br>
              <a:rPr lang="en-US" sz="16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br>
            <a:r>
              <a:rPr lang="en-US" sz="16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classes</a:t>
            </a:r>
          </a:p>
          <a:p>
            <a:pPr marL="225425" indent="-225425" algn="l">
              <a:lnSpc>
                <a:spcPct val="90000"/>
              </a:lnSpc>
              <a:buBlip>
                <a:blip r:embed="rId3"/>
              </a:buBlip>
              <a:defRPr/>
            </a:pPr>
            <a:r>
              <a:rPr lang="en-US" sz="16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Published </a:t>
            </a:r>
            <a:br>
              <a:rPr lang="en-US" sz="16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br>
            <a:r>
              <a:rPr lang="en-US" sz="16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5/2006</a:t>
            </a:r>
          </a:p>
        </p:txBody>
      </p:sp>
      <p:sp>
        <p:nvSpPr>
          <p:cNvPr id="355362" name="Text Box 34"/>
          <p:cNvSpPr txBox="1">
            <a:spLocks noChangeArrowheads="1"/>
          </p:cNvSpPr>
          <p:nvPr/>
        </p:nvSpPr>
        <p:spPr bwMode="auto">
          <a:xfrm>
            <a:off x="381001" y="5413840"/>
            <a:ext cx="2281810" cy="978729"/>
          </a:xfrm>
          <a:prstGeom prst="rect">
            <a:avLst/>
          </a:prstGeom>
        </p:spPr>
        <p:txBody>
          <a:bodyPr wrap="square">
            <a:spAutoFit/>
          </a:bodyPr>
          <a:lstStyle/>
          <a:p>
            <a:pPr marL="225425" indent="-225425" algn="l">
              <a:lnSpc>
                <a:spcPct val="90000"/>
              </a:lnSpc>
              <a:defRPr/>
            </a:pPr>
            <a:r>
              <a:rPr lang="en-US" sz="16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DLNA v1.0</a:t>
            </a:r>
          </a:p>
          <a:p>
            <a:pPr marL="225425" indent="-225425" algn="l">
              <a:lnSpc>
                <a:spcPct val="90000"/>
              </a:lnSpc>
              <a:buBlip>
                <a:blip r:embed="rId3"/>
              </a:buBlip>
              <a:defRPr/>
            </a:pPr>
            <a:r>
              <a:rPr lang="en-US" sz="16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Framework for    sharing content Published 2004</a:t>
            </a:r>
          </a:p>
        </p:txBody>
      </p:sp>
      <p:pic>
        <p:nvPicPr>
          <p:cNvPr id="19485" name="Picture 37" descr="DNLAlogo"/>
          <p:cNvPicPr>
            <a:picLocks noChangeAspect="1" noChangeArrowheads="1"/>
          </p:cNvPicPr>
          <p:nvPr/>
        </p:nvPicPr>
        <p:blipFill>
          <a:blip r:embed="rId4"/>
          <a:srcRect/>
          <a:stretch>
            <a:fillRect/>
          </a:stretch>
        </p:blipFill>
        <p:spPr bwMode="auto">
          <a:xfrm>
            <a:off x="7315200" y="228600"/>
            <a:ext cx="1447800" cy="698500"/>
          </a:xfrm>
          <a:prstGeom prst="rect">
            <a:avLst/>
          </a:prstGeom>
          <a:noFill/>
          <a:ln w="9525">
            <a:noFill/>
            <a:miter lim="800000"/>
            <a:headEnd/>
            <a:tailEnd/>
          </a:ln>
        </p:spPr>
      </p:pic>
    </p:spTree>
  </p:cSld>
  <p:clrMapOvr>
    <a:masterClrMapping/>
  </p:clrMapOvr>
  <p:transition advClick="0">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title"/>
          </p:nvPr>
        </p:nvSpPr>
        <p:spPr/>
        <p:txBody>
          <a:bodyPr/>
          <a:lstStyle/>
          <a:p>
            <a:r>
              <a:rPr lang="en-US" dirty="0" smtClean="0"/>
              <a:t>Microsoft Windows Rally</a:t>
            </a:r>
          </a:p>
        </p:txBody>
      </p:sp>
      <p:sp>
        <p:nvSpPr>
          <p:cNvPr id="272387" name="Rectangle 3"/>
          <p:cNvSpPr>
            <a:spLocks noGrp="1" noChangeArrowheads="1"/>
          </p:cNvSpPr>
          <p:nvPr>
            <p:ph idx="1"/>
          </p:nvPr>
        </p:nvSpPr>
        <p:spPr>
          <a:xfrm>
            <a:off x="382588" y="1414464"/>
            <a:ext cx="8380412" cy="5099858"/>
          </a:xfrm>
        </p:spPr>
        <p:txBody>
          <a:bodyPr/>
          <a:lstStyle/>
          <a:p>
            <a:pPr>
              <a:spcBef>
                <a:spcPts val="600"/>
              </a:spcBef>
            </a:pPr>
            <a:r>
              <a:rPr lang="en-US" sz="2400" dirty="0" smtClean="0"/>
              <a:t>Link Layer Topology Discovery (LLTD)</a:t>
            </a:r>
          </a:p>
          <a:p>
            <a:pPr lvl="1">
              <a:spcBef>
                <a:spcPts val="600"/>
              </a:spcBef>
            </a:pPr>
            <a:r>
              <a:rPr lang="en-US" sz="2000" dirty="0" smtClean="0"/>
              <a:t>Allows apps to quickly discover devices at the data link layer</a:t>
            </a:r>
          </a:p>
          <a:p>
            <a:pPr lvl="1">
              <a:spcBef>
                <a:spcPts val="600"/>
              </a:spcBef>
            </a:pPr>
            <a:r>
              <a:rPr lang="en-US" sz="2000" dirty="0" smtClean="0"/>
              <a:t>Network Map:  (Windows Vista) a centralized, graphical web view</a:t>
            </a:r>
          </a:p>
          <a:p>
            <a:pPr lvl="1">
              <a:spcBef>
                <a:spcPts val="600"/>
              </a:spcBef>
            </a:pPr>
            <a:r>
              <a:rPr lang="en-US" sz="2000" dirty="0" smtClean="0"/>
              <a:t>Enables quality media streaming through </a:t>
            </a:r>
            <a:r>
              <a:rPr lang="en-US" sz="2000" dirty="0" err="1" smtClean="0"/>
              <a:t>QoS</a:t>
            </a:r>
            <a:r>
              <a:rPr lang="en-US" sz="2000" dirty="0" smtClean="0"/>
              <a:t> extensions</a:t>
            </a:r>
          </a:p>
          <a:p>
            <a:pPr>
              <a:spcBef>
                <a:spcPts val="600"/>
              </a:spcBef>
            </a:pPr>
            <a:r>
              <a:rPr lang="en-US" sz="2400" dirty="0" smtClean="0"/>
              <a:t>Windows Connect Now (WCN)</a:t>
            </a:r>
          </a:p>
          <a:p>
            <a:pPr lvl="1">
              <a:spcBef>
                <a:spcPts val="600"/>
              </a:spcBef>
            </a:pPr>
            <a:r>
              <a:rPr lang="en-US" sz="2000" dirty="0" smtClean="0"/>
              <a:t>Allows transfer of wireless settings from PC to wireless devices</a:t>
            </a:r>
          </a:p>
          <a:p>
            <a:pPr lvl="1">
              <a:spcBef>
                <a:spcPts val="600"/>
              </a:spcBef>
            </a:pPr>
            <a:r>
              <a:rPr lang="en-US" sz="2000" dirty="0" smtClean="0"/>
              <a:t>Wi-Fi Protected Setup (Simple </a:t>
            </a:r>
            <a:r>
              <a:rPr lang="en-US" sz="2000" dirty="0" err="1" smtClean="0"/>
              <a:t>Config</a:t>
            </a:r>
            <a:r>
              <a:rPr lang="en-US" sz="2000" dirty="0" smtClean="0"/>
              <a:t>)</a:t>
            </a:r>
          </a:p>
          <a:p>
            <a:pPr>
              <a:spcBef>
                <a:spcPts val="600"/>
              </a:spcBef>
            </a:pPr>
            <a:r>
              <a:rPr lang="en-US" sz="2400" dirty="0" smtClean="0"/>
              <a:t>Web Services on Devices (WSD)</a:t>
            </a:r>
          </a:p>
          <a:p>
            <a:pPr lvl="1">
              <a:spcBef>
                <a:spcPts val="600"/>
              </a:spcBef>
            </a:pPr>
            <a:r>
              <a:rPr lang="en-US" sz="2000" dirty="0" smtClean="0"/>
              <a:t>Devices Profile for Web Services (DPWS)</a:t>
            </a:r>
          </a:p>
          <a:p>
            <a:pPr lvl="1">
              <a:spcBef>
                <a:spcPts val="600"/>
              </a:spcBef>
            </a:pPr>
            <a:r>
              <a:rPr lang="en-US" sz="2000" dirty="0" smtClean="0"/>
              <a:t>Uses web services for security, discovery, addressing, </a:t>
            </a:r>
            <a:r>
              <a:rPr lang="en-US" sz="2000" dirty="0" err="1" smtClean="0"/>
              <a:t>eventing</a:t>
            </a:r>
            <a:endParaRPr lang="en-US" sz="2000" dirty="0" smtClean="0"/>
          </a:p>
          <a:p>
            <a:pPr lvl="1">
              <a:spcBef>
                <a:spcPts val="600"/>
              </a:spcBef>
            </a:pPr>
            <a:r>
              <a:rPr lang="en-US" sz="2000" dirty="0" smtClean="0"/>
              <a:t>Network devices implement to gain discovery and events</a:t>
            </a:r>
          </a:p>
          <a:p>
            <a:pPr>
              <a:spcBef>
                <a:spcPts val="600"/>
              </a:spcBef>
            </a:pPr>
            <a:r>
              <a:rPr lang="en-US" sz="2400" dirty="0" smtClean="0"/>
              <a:t>Plug and Play Extensions (</a:t>
            </a:r>
            <a:r>
              <a:rPr lang="en-US" sz="2400" dirty="0" err="1" smtClean="0"/>
              <a:t>PnP‑X</a:t>
            </a:r>
            <a:r>
              <a:rPr lang="en-US" sz="2400" dirty="0" smtClean="0"/>
              <a:t>)</a:t>
            </a:r>
          </a:p>
          <a:p>
            <a:pPr lvl="1">
              <a:spcBef>
                <a:spcPts val="600"/>
              </a:spcBef>
            </a:pPr>
            <a:r>
              <a:rPr lang="en-US" sz="2000" dirty="0" smtClean="0"/>
              <a:t>Supplements UPnP or WSD, for USB-like discovery on IP</a:t>
            </a:r>
          </a:p>
          <a:p>
            <a:pPr lvl="1">
              <a:spcBef>
                <a:spcPts val="600"/>
              </a:spcBef>
            </a:pPr>
            <a:r>
              <a:rPr lang="en-US" sz="2000" dirty="0" smtClean="0"/>
              <a:t>Use UPnP for AV use cases, PnP-X for anything else</a:t>
            </a:r>
          </a:p>
        </p:txBody>
      </p:sp>
    </p:spTree>
  </p:cSld>
  <p:clrMapOvr>
    <a:masterClrMapping/>
  </p:clrMapOvr>
  <p:transition advClick="0">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6" name="Rectangle 4"/>
          <p:cNvSpPr>
            <a:spLocks noGrp="1" noChangeArrowheads="1"/>
          </p:cNvSpPr>
          <p:nvPr>
            <p:ph type="title"/>
          </p:nvPr>
        </p:nvSpPr>
        <p:spPr/>
        <p:txBody>
          <a:bodyPr/>
          <a:lstStyle/>
          <a:p>
            <a:r>
              <a:rPr lang="en-US" smtClean="0"/>
              <a:t>Whole Home Media Access</a:t>
            </a:r>
            <a:endParaRPr lang="en-US" dirty="0" smtClean="0"/>
          </a:p>
        </p:txBody>
      </p:sp>
      <p:sp>
        <p:nvSpPr>
          <p:cNvPr id="274437" name="Rectangle 5"/>
          <p:cNvSpPr>
            <a:spLocks noGrp="1" noChangeArrowheads="1"/>
          </p:cNvSpPr>
          <p:nvPr>
            <p:ph idx="1"/>
          </p:nvPr>
        </p:nvSpPr>
        <p:spPr>
          <a:xfrm>
            <a:off x="382588" y="1414464"/>
            <a:ext cx="8380412" cy="4835170"/>
          </a:xfrm>
        </p:spPr>
        <p:txBody>
          <a:bodyPr/>
          <a:lstStyle/>
          <a:p>
            <a:pPr>
              <a:spcBef>
                <a:spcPts val="600"/>
              </a:spcBef>
            </a:pPr>
            <a:r>
              <a:rPr lang="en-US" sz="2800" dirty="0" smtClean="0"/>
              <a:t>Many Significant Inhibitors </a:t>
            </a:r>
          </a:p>
          <a:p>
            <a:pPr lvl="1">
              <a:spcBef>
                <a:spcPts val="600"/>
              </a:spcBef>
            </a:pPr>
            <a:r>
              <a:rPr lang="en-US" sz="2400" dirty="0" smtClean="0"/>
              <a:t>Multiple “standard” and proprietary protocols</a:t>
            </a:r>
          </a:p>
          <a:p>
            <a:pPr lvl="2">
              <a:spcBef>
                <a:spcPts val="600"/>
              </a:spcBef>
            </a:pPr>
            <a:r>
              <a:rPr lang="en-US" sz="2000" dirty="0" smtClean="0"/>
              <a:t>Varying data rates, latencies, </a:t>
            </a:r>
            <a:r>
              <a:rPr lang="en-US" sz="2000" dirty="0" err="1" smtClean="0"/>
              <a:t>asynch</a:t>
            </a:r>
            <a:r>
              <a:rPr lang="en-US" sz="2000" dirty="0" smtClean="0"/>
              <a:t> versus </a:t>
            </a:r>
            <a:r>
              <a:rPr lang="en-US" sz="2000" dirty="0" err="1" smtClean="0"/>
              <a:t>isoch</a:t>
            </a:r>
            <a:endParaRPr lang="en-US" sz="2000" dirty="0" smtClean="0"/>
          </a:p>
          <a:p>
            <a:pPr lvl="1">
              <a:spcBef>
                <a:spcPts val="600"/>
              </a:spcBef>
            </a:pPr>
            <a:r>
              <a:rPr lang="en-US" sz="2400" dirty="0" smtClean="0"/>
              <a:t>Home construction, layout, existing wires</a:t>
            </a:r>
          </a:p>
          <a:p>
            <a:pPr lvl="1">
              <a:spcBef>
                <a:spcPts val="600"/>
              </a:spcBef>
            </a:pPr>
            <a:r>
              <a:rPr lang="en-US" sz="2400" dirty="0" smtClean="0"/>
              <a:t>Bandwidth requirements of HD video</a:t>
            </a:r>
          </a:p>
          <a:p>
            <a:pPr lvl="1">
              <a:spcBef>
                <a:spcPts val="600"/>
              </a:spcBef>
            </a:pPr>
            <a:r>
              <a:rPr lang="en-US" sz="2400" dirty="0" smtClean="0"/>
              <a:t>Spatial and temporal degradation of wireless</a:t>
            </a:r>
          </a:p>
          <a:p>
            <a:pPr lvl="1">
              <a:spcBef>
                <a:spcPts val="600"/>
              </a:spcBef>
            </a:pPr>
            <a:r>
              <a:rPr lang="en-US" sz="2400" dirty="0" smtClean="0"/>
              <a:t>Inconsistent support for </a:t>
            </a:r>
            <a:r>
              <a:rPr lang="en-US" sz="2400" dirty="0" err="1" smtClean="0"/>
              <a:t>QoS</a:t>
            </a:r>
            <a:endParaRPr lang="en-US" sz="2400" dirty="0" smtClean="0"/>
          </a:p>
          <a:p>
            <a:pPr lvl="1">
              <a:spcBef>
                <a:spcPts val="600"/>
              </a:spcBef>
            </a:pPr>
            <a:r>
              <a:rPr lang="en-US" sz="2400" dirty="0" smtClean="0"/>
              <a:t>Media format and codec support</a:t>
            </a:r>
          </a:p>
          <a:p>
            <a:pPr lvl="1">
              <a:spcBef>
                <a:spcPts val="600"/>
              </a:spcBef>
            </a:pPr>
            <a:r>
              <a:rPr lang="en-US" sz="2400" dirty="0" smtClean="0"/>
              <a:t>Content protection / Digital Rights Management</a:t>
            </a:r>
          </a:p>
          <a:p>
            <a:pPr lvl="1">
              <a:spcBef>
                <a:spcPts val="600"/>
              </a:spcBef>
            </a:pPr>
            <a:r>
              <a:rPr lang="en-US" sz="2400" dirty="0" smtClean="0"/>
              <a:t>Network security, authentication, authorization </a:t>
            </a:r>
          </a:p>
          <a:p>
            <a:pPr lvl="1">
              <a:spcBef>
                <a:spcPts val="600"/>
              </a:spcBef>
            </a:pPr>
            <a:r>
              <a:rPr lang="en-US" sz="2400" dirty="0" smtClean="0"/>
              <a:t>Ease of setup, integration, use</a:t>
            </a:r>
          </a:p>
          <a:p>
            <a:pPr lvl="1">
              <a:spcBef>
                <a:spcPts val="600"/>
              </a:spcBef>
            </a:pPr>
            <a:r>
              <a:rPr lang="en-US" sz="2400" dirty="0" smtClean="0"/>
              <a:t>Etc.</a:t>
            </a:r>
          </a:p>
        </p:txBody>
      </p:sp>
    </p:spTree>
  </p:cSld>
  <p:clrMapOvr>
    <a:masterClrMapping/>
  </p:clrMapOvr>
  <p:transition advClick="0">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8" name="Rectangle 6"/>
          <p:cNvSpPr>
            <a:spLocks noGrp="1" noChangeArrowheads="1"/>
          </p:cNvSpPr>
          <p:nvPr>
            <p:ph type="title"/>
          </p:nvPr>
        </p:nvSpPr>
        <p:spPr/>
        <p:txBody>
          <a:bodyPr/>
          <a:lstStyle/>
          <a:p>
            <a:r>
              <a:rPr lang="en-US" smtClean="0"/>
              <a:t>Call To Action</a:t>
            </a:r>
            <a:endParaRPr lang="en-US" dirty="0" smtClean="0"/>
          </a:p>
        </p:txBody>
      </p:sp>
      <p:sp>
        <p:nvSpPr>
          <p:cNvPr id="243719" name="Rectangle 7"/>
          <p:cNvSpPr>
            <a:spLocks noGrp="1" noChangeArrowheads="1"/>
          </p:cNvSpPr>
          <p:nvPr>
            <p:ph idx="1"/>
          </p:nvPr>
        </p:nvSpPr>
        <p:spPr>
          <a:xfrm>
            <a:off x="382588" y="1414464"/>
            <a:ext cx="8380412" cy="5155770"/>
          </a:xfrm>
        </p:spPr>
        <p:txBody>
          <a:bodyPr/>
          <a:lstStyle/>
          <a:p>
            <a:r>
              <a:rPr lang="en-US" sz="2800" dirty="0" smtClean="0"/>
              <a:t>Test your products over mixed topologies</a:t>
            </a:r>
          </a:p>
          <a:p>
            <a:r>
              <a:rPr lang="en-US" sz="2800" dirty="0" smtClean="0"/>
              <a:t>Support </a:t>
            </a:r>
            <a:r>
              <a:rPr lang="en-US" sz="2800" dirty="0" err="1" smtClean="0"/>
              <a:t>QoS</a:t>
            </a:r>
            <a:endParaRPr lang="en-US" sz="2800" dirty="0" smtClean="0"/>
          </a:p>
          <a:p>
            <a:pPr lvl="1"/>
            <a:r>
              <a:rPr lang="en-US" sz="2400" dirty="0" smtClean="0"/>
              <a:t>Microsoft Rally LLTD Extensions</a:t>
            </a:r>
          </a:p>
          <a:p>
            <a:r>
              <a:rPr lang="en-US" sz="2800" dirty="0" smtClean="0"/>
              <a:t>Choose standards-based, and Windows Vista-certified technologies</a:t>
            </a:r>
          </a:p>
          <a:p>
            <a:pPr lvl="1"/>
            <a:r>
              <a:rPr lang="en-US" sz="2400" dirty="0" smtClean="0"/>
              <a:t>All roads lead to IP</a:t>
            </a:r>
          </a:p>
          <a:p>
            <a:pPr lvl="1"/>
            <a:r>
              <a:rPr lang="en-US" sz="2400" dirty="0" smtClean="0"/>
              <a:t>DLNA, UPnP AV</a:t>
            </a:r>
          </a:p>
          <a:p>
            <a:pPr lvl="1"/>
            <a:r>
              <a:rPr lang="en-US" sz="2400" dirty="0" smtClean="0"/>
              <a:t>Wi-Fi Alliance, </a:t>
            </a:r>
            <a:r>
              <a:rPr lang="en-US" sz="2400" dirty="0" err="1" smtClean="0"/>
              <a:t>WiMedia</a:t>
            </a:r>
            <a:r>
              <a:rPr lang="en-US" sz="2400" dirty="0" smtClean="0"/>
              <a:t>, </a:t>
            </a:r>
            <a:r>
              <a:rPr lang="en-US" sz="2400" dirty="0" err="1" smtClean="0"/>
              <a:t>MoCA</a:t>
            </a:r>
            <a:r>
              <a:rPr lang="en-US" sz="2400" dirty="0" smtClean="0"/>
              <a:t>, </a:t>
            </a:r>
            <a:r>
              <a:rPr lang="en-US" sz="2400" dirty="0" err="1" smtClean="0"/>
              <a:t>HomePlug</a:t>
            </a:r>
            <a:r>
              <a:rPr lang="en-US" sz="2400" dirty="0" smtClean="0"/>
              <a:t> AV, etc.</a:t>
            </a:r>
          </a:p>
          <a:p>
            <a:pPr lvl="1"/>
            <a:r>
              <a:rPr lang="en-US" sz="2400" dirty="0" smtClean="0"/>
              <a:t>Microsoft Rally, Certified for Windows Vista</a:t>
            </a:r>
          </a:p>
          <a:p>
            <a:r>
              <a:rPr lang="en-US" sz="2800" dirty="0" smtClean="0"/>
              <a:t>Use Operating System components for network plumbing where possible</a:t>
            </a:r>
          </a:p>
        </p:txBody>
      </p:sp>
    </p:spTree>
  </p:cSld>
  <p:clrMapOvr>
    <a:masterClrMapping/>
  </p:clrMapOvr>
  <p:transition advClick="0">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39" descr="ghosthouse5"/>
          <p:cNvPicPr>
            <a:picLocks noChangeAspect="1" noChangeArrowheads="1"/>
          </p:cNvPicPr>
          <p:nvPr/>
        </p:nvPicPr>
        <p:blipFill>
          <a:blip r:embed="rId3"/>
          <a:srcRect/>
          <a:stretch>
            <a:fillRect/>
          </a:stretch>
        </p:blipFill>
        <p:spPr bwMode="auto">
          <a:xfrm>
            <a:off x="444500" y="1066800"/>
            <a:ext cx="8253413" cy="5605463"/>
          </a:xfrm>
          <a:prstGeom prst="rect">
            <a:avLst/>
          </a:prstGeom>
          <a:noFill/>
          <a:ln w="9525">
            <a:noFill/>
            <a:miter lim="800000"/>
            <a:headEnd/>
            <a:tailEnd/>
          </a:ln>
        </p:spPr>
      </p:pic>
      <p:sp>
        <p:nvSpPr>
          <p:cNvPr id="307210" name="Text Box 10"/>
          <p:cNvSpPr txBox="1">
            <a:spLocks noChangeArrowheads="1"/>
          </p:cNvSpPr>
          <p:nvPr/>
        </p:nvSpPr>
        <p:spPr bwMode="auto">
          <a:xfrm>
            <a:off x="1447800" y="2438400"/>
            <a:ext cx="2209800" cy="369332"/>
          </a:xfrm>
          <a:prstGeom prst="rect">
            <a:avLst/>
          </a:prstGeom>
        </p:spPr>
        <p:txBody>
          <a:bodyPr wrap="square">
            <a:spAutoFit/>
          </a:bodyPr>
          <a:lstStyle/>
          <a:p>
            <a:pPr>
              <a:lnSpc>
                <a:spcPct val="90000"/>
              </a:lnSpc>
              <a:defRPr/>
            </a:pPr>
            <a:r>
              <a:rPr lang="en-US" sz="20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Home Theater</a:t>
            </a:r>
          </a:p>
        </p:txBody>
      </p:sp>
      <p:sp>
        <p:nvSpPr>
          <p:cNvPr id="307211" name="Text Box 11"/>
          <p:cNvSpPr txBox="1">
            <a:spLocks noChangeArrowheads="1"/>
          </p:cNvSpPr>
          <p:nvPr/>
        </p:nvSpPr>
        <p:spPr bwMode="auto">
          <a:xfrm>
            <a:off x="4114800" y="4953000"/>
            <a:ext cx="2286000" cy="369332"/>
          </a:xfrm>
          <a:prstGeom prst="rect">
            <a:avLst/>
          </a:prstGeom>
        </p:spPr>
        <p:txBody>
          <a:bodyPr wrap="square">
            <a:spAutoFit/>
          </a:bodyPr>
          <a:lstStyle/>
          <a:p>
            <a:pPr>
              <a:lnSpc>
                <a:spcPct val="90000"/>
              </a:lnSpc>
              <a:defRPr/>
            </a:pPr>
            <a:r>
              <a:rPr lang="en-US" sz="20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Photography</a:t>
            </a:r>
          </a:p>
        </p:txBody>
      </p:sp>
      <p:sp>
        <p:nvSpPr>
          <p:cNvPr id="307212" name="Text Box 12"/>
          <p:cNvSpPr txBox="1">
            <a:spLocks noChangeArrowheads="1"/>
          </p:cNvSpPr>
          <p:nvPr/>
        </p:nvSpPr>
        <p:spPr bwMode="auto">
          <a:xfrm>
            <a:off x="5486400" y="2286000"/>
            <a:ext cx="2514600" cy="646331"/>
          </a:xfrm>
          <a:prstGeom prst="rect">
            <a:avLst/>
          </a:prstGeom>
        </p:spPr>
        <p:txBody>
          <a:bodyPr wrap="square">
            <a:spAutoFit/>
          </a:bodyPr>
          <a:lstStyle/>
          <a:p>
            <a:pPr>
              <a:lnSpc>
                <a:spcPct val="90000"/>
              </a:lnSpc>
              <a:defRPr/>
            </a:pPr>
            <a:r>
              <a:rPr lang="en-US" sz="20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Mobile</a:t>
            </a:r>
          </a:p>
          <a:p>
            <a:pPr>
              <a:lnSpc>
                <a:spcPct val="90000"/>
              </a:lnSpc>
              <a:defRPr/>
            </a:pPr>
            <a:r>
              <a:rPr lang="en-US" sz="20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Communications</a:t>
            </a:r>
          </a:p>
        </p:txBody>
      </p:sp>
      <p:sp>
        <p:nvSpPr>
          <p:cNvPr id="307214" name="Text Box 14"/>
          <p:cNvSpPr txBox="1">
            <a:spLocks noChangeArrowheads="1"/>
          </p:cNvSpPr>
          <p:nvPr/>
        </p:nvSpPr>
        <p:spPr bwMode="auto">
          <a:xfrm>
            <a:off x="1447800" y="3581400"/>
            <a:ext cx="2057400" cy="369332"/>
          </a:xfrm>
          <a:prstGeom prst="rect">
            <a:avLst/>
          </a:prstGeom>
        </p:spPr>
        <p:txBody>
          <a:bodyPr wrap="square">
            <a:spAutoFit/>
          </a:bodyPr>
          <a:lstStyle/>
          <a:p>
            <a:pPr>
              <a:lnSpc>
                <a:spcPct val="90000"/>
              </a:lnSpc>
              <a:defRPr/>
            </a:pPr>
            <a:r>
              <a:rPr lang="en-US" sz="20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Media Sharing</a:t>
            </a:r>
          </a:p>
        </p:txBody>
      </p:sp>
      <p:sp>
        <p:nvSpPr>
          <p:cNvPr id="307215" name="Rectangle 15"/>
          <p:cNvSpPr>
            <a:spLocks noGrp="1" noChangeArrowheads="1"/>
          </p:cNvSpPr>
          <p:nvPr>
            <p:ph type="title"/>
          </p:nvPr>
        </p:nvSpPr>
        <p:spPr/>
        <p:txBody>
          <a:bodyPr/>
          <a:lstStyle/>
          <a:p>
            <a:r>
              <a:rPr lang="en-US" dirty="0" smtClean="0"/>
              <a:t>Digital Media In The Home</a:t>
            </a:r>
          </a:p>
        </p:txBody>
      </p:sp>
      <p:sp>
        <p:nvSpPr>
          <p:cNvPr id="307228" name="Text Box 28"/>
          <p:cNvSpPr txBox="1">
            <a:spLocks noChangeArrowheads="1"/>
          </p:cNvSpPr>
          <p:nvPr/>
        </p:nvSpPr>
        <p:spPr bwMode="auto">
          <a:xfrm>
            <a:off x="5486400" y="3352800"/>
            <a:ext cx="2590800" cy="646331"/>
          </a:xfrm>
          <a:prstGeom prst="rect">
            <a:avLst/>
          </a:prstGeom>
        </p:spPr>
        <p:txBody>
          <a:bodyPr wrap="square">
            <a:spAutoFit/>
          </a:bodyPr>
          <a:lstStyle/>
          <a:p>
            <a:pPr>
              <a:lnSpc>
                <a:spcPct val="90000"/>
              </a:lnSpc>
              <a:defRPr/>
            </a:pPr>
            <a:r>
              <a:rPr lang="en-US" sz="20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Cable/Satellite</a:t>
            </a:r>
          </a:p>
          <a:p>
            <a:pPr>
              <a:lnSpc>
                <a:spcPct val="90000"/>
              </a:lnSpc>
              <a:defRPr/>
            </a:pPr>
            <a:r>
              <a:rPr lang="en-US" sz="20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Content</a:t>
            </a:r>
          </a:p>
        </p:txBody>
      </p:sp>
      <p:sp>
        <p:nvSpPr>
          <p:cNvPr id="307229" name="Text Box 29"/>
          <p:cNvSpPr txBox="1">
            <a:spLocks noChangeArrowheads="1"/>
          </p:cNvSpPr>
          <p:nvPr/>
        </p:nvSpPr>
        <p:spPr bwMode="auto">
          <a:xfrm>
            <a:off x="1524000" y="5257800"/>
            <a:ext cx="1905000" cy="369332"/>
          </a:xfrm>
          <a:prstGeom prst="rect">
            <a:avLst/>
          </a:prstGeom>
        </p:spPr>
        <p:txBody>
          <a:bodyPr wrap="square">
            <a:spAutoFit/>
          </a:bodyPr>
          <a:lstStyle/>
          <a:p>
            <a:pPr>
              <a:lnSpc>
                <a:spcPct val="90000"/>
              </a:lnSpc>
              <a:defRPr/>
            </a:pPr>
            <a:r>
              <a:rPr lang="en-US" sz="20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User Content</a:t>
            </a:r>
          </a:p>
        </p:txBody>
      </p:sp>
      <p:sp>
        <p:nvSpPr>
          <p:cNvPr id="307230" name="Text Box 30"/>
          <p:cNvSpPr txBox="1">
            <a:spLocks noChangeArrowheads="1"/>
          </p:cNvSpPr>
          <p:nvPr/>
        </p:nvSpPr>
        <p:spPr bwMode="auto">
          <a:xfrm>
            <a:off x="3429000" y="2743200"/>
            <a:ext cx="2286000" cy="646331"/>
          </a:xfrm>
          <a:prstGeom prst="rect">
            <a:avLst/>
          </a:prstGeom>
        </p:spPr>
        <p:txBody>
          <a:bodyPr wrap="square">
            <a:spAutoFit/>
          </a:bodyPr>
          <a:lstStyle/>
          <a:p>
            <a:pPr>
              <a:lnSpc>
                <a:spcPct val="90000"/>
              </a:lnSpc>
              <a:defRPr/>
            </a:pPr>
            <a:r>
              <a:rPr lang="en-US" sz="20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Internet</a:t>
            </a:r>
          </a:p>
          <a:p>
            <a:pPr>
              <a:lnSpc>
                <a:spcPct val="90000"/>
              </a:lnSpc>
              <a:defRPr/>
            </a:pPr>
            <a:r>
              <a:rPr lang="en-US" sz="20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Content</a:t>
            </a:r>
          </a:p>
        </p:txBody>
      </p:sp>
      <p:sp>
        <p:nvSpPr>
          <p:cNvPr id="307235" name="Text Box 35"/>
          <p:cNvSpPr txBox="1">
            <a:spLocks noChangeArrowheads="1"/>
          </p:cNvSpPr>
          <p:nvPr/>
        </p:nvSpPr>
        <p:spPr bwMode="auto">
          <a:xfrm>
            <a:off x="5257800" y="5791200"/>
            <a:ext cx="2286000" cy="369332"/>
          </a:xfrm>
          <a:prstGeom prst="rect">
            <a:avLst/>
          </a:prstGeom>
        </p:spPr>
        <p:txBody>
          <a:bodyPr wrap="square">
            <a:spAutoFit/>
          </a:bodyPr>
          <a:lstStyle/>
          <a:p>
            <a:pPr>
              <a:lnSpc>
                <a:spcPct val="90000"/>
              </a:lnSpc>
              <a:defRPr/>
            </a:pPr>
            <a:r>
              <a:rPr lang="en-US" sz="20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HD Video</a:t>
            </a:r>
          </a:p>
        </p:txBody>
      </p:sp>
      <p:sp>
        <p:nvSpPr>
          <p:cNvPr id="307238" name="Text Box 38"/>
          <p:cNvSpPr txBox="1">
            <a:spLocks noChangeArrowheads="1"/>
          </p:cNvSpPr>
          <p:nvPr/>
        </p:nvSpPr>
        <p:spPr bwMode="auto">
          <a:xfrm>
            <a:off x="6629400" y="4572000"/>
            <a:ext cx="1066800" cy="369332"/>
          </a:xfrm>
          <a:prstGeom prst="rect">
            <a:avLst/>
          </a:prstGeom>
        </p:spPr>
        <p:txBody>
          <a:bodyPr wrap="square">
            <a:spAutoFit/>
          </a:bodyPr>
          <a:lstStyle/>
          <a:p>
            <a:pPr>
              <a:lnSpc>
                <a:spcPct val="90000"/>
              </a:lnSpc>
              <a:defRPr/>
            </a:pPr>
            <a:r>
              <a:rPr lang="en-US" sz="20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Music</a:t>
            </a:r>
          </a:p>
        </p:txBody>
      </p:sp>
    </p:spTree>
  </p:cSld>
  <p:clrMapOvr>
    <a:masterClrMapping/>
  </p:clrMapOvr>
  <p:transition advClick="0">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4" name="Rectangle 6"/>
          <p:cNvSpPr>
            <a:spLocks noGrp="1" noChangeArrowheads="1"/>
          </p:cNvSpPr>
          <p:nvPr>
            <p:ph type="title"/>
          </p:nvPr>
        </p:nvSpPr>
        <p:spPr/>
        <p:txBody>
          <a:bodyPr/>
          <a:lstStyle/>
          <a:p>
            <a:pPr eaLnBrk="1" hangingPunct="1">
              <a:defRPr/>
            </a:pPr>
            <a:r>
              <a:rPr lang="en-US" dirty="0" smtClean="0"/>
              <a:t>Additional Resources</a:t>
            </a:r>
          </a:p>
        </p:txBody>
      </p:sp>
      <p:sp>
        <p:nvSpPr>
          <p:cNvPr id="242695" name="Rectangle 7"/>
          <p:cNvSpPr>
            <a:spLocks noGrp="1" noChangeArrowheads="1"/>
          </p:cNvSpPr>
          <p:nvPr>
            <p:ph idx="1"/>
          </p:nvPr>
        </p:nvSpPr>
        <p:spPr>
          <a:xfrm>
            <a:off x="381000" y="1420813"/>
            <a:ext cx="8610600" cy="4625753"/>
          </a:xfrm>
        </p:spPr>
        <p:txBody>
          <a:bodyPr/>
          <a:lstStyle/>
          <a:p>
            <a:pPr marL="342900" indent="-342900" eaLnBrk="1" hangingPunct="1">
              <a:lnSpc>
                <a:spcPct val="80000"/>
              </a:lnSpc>
              <a:spcBef>
                <a:spcPts val="600"/>
              </a:spcBef>
              <a:defRPr/>
            </a:pPr>
            <a:r>
              <a:rPr lang="en-US" sz="2000" b="1" dirty="0" smtClean="0"/>
              <a:t>AMD LIVE!</a:t>
            </a:r>
            <a:r>
              <a:rPr lang="en-US" sz="2000" dirty="0" smtClean="0"/>
              <a:t>   </a:t>
            </a:r>
            <a:r>
              <a:rPr lang="en-US" sz="2000" dirty="0" smtClean="0">
                <a:hlinkClick r:id="rId3"/>
              </a:rPr>
              <a:t>http://www.amdlive.com</a:t>
            </a:r>
            <a:endParaRPr lang="en-US" sz="2000" dirty="0" smtClean="0"/>
          </a:p>
          <a:p>
            <a:pPr marL="342900" indent="-342900" eaLnBrk="1" hangingPunct="1">
              <a:lnSpc>
                <a:spcPct val="80000"/>
              </a:lnSpc>
              <a:spcBef>
                <a:spcPts val="600"/>
              </a:spcBef>
              <a:defRPr/>
            </a:pPr>
            <a:r>
              <a:rPr lang="en-US" sz="2000" b="1" dirty="0" smtClean="0"/>
              <a:t>Bluetooth</a:t>
            </a:r>
            <a:r>
              <a:rPr lang="en-US" sz="2000" dirty="0" smtClean="0"/>
              <a:t> Special Interest Group  </a:t>
            </a:r>
            <a:r>
              <a:rPr lang="en-US" sz="2000" dirty="0" smtClean="0">
                <a:hlinkClick r:id="rId4"/>
              </a:rPr>
              <a:t>http://www.bluetooth.org</a:t>
            </a:r>
            <a:endParaRPr lang="en-US" sz="2000" dirty="0" smtClean="0"/>
          </a:p>
          <a:p>
            <a:pPr marL="342900" indent="-342900" eaLnBrk="1" hangingPunct="1">
              <a:lnSpc>
                <a:spcPct val="80000"/>
              </a:lnSpc>
              <a:spcBef>
                <a:spcPts val="600"/>
              </a:spcBef>
              <a:defRPr/>
            </a:pPr>
            <a:r>
              <a:rPr lang="en-US" sz="2000" b="1" dirty="0" smtClean="0"/>
              <a:t>Coral Consortium</a:t>
            </a:r>
            <a:r>
              <a:rPr lang="en-US" sz="2000" dirty="0" smtClean="0"/>
              <a:t>   </a:t>
            </a:r>
            <a:r>
              <a:rPr lang="en-US" sz="2000" dirty="0" smtClean="0">
                <a:hlinkClick r:id="rId5"/>
              </a:rPr>
              <a:t>http://www.coral-interop.org</a:t>
            </a:r>
            <a:endParaRPr lang="en-US" sz="2000" dirty="0" smtClean="0"/>
          </a:p>
          <a:p>
            <a:pPr marL="342900" indent="-342900" eaLnBrk="1" hangingPunct="1">
              <a:lnSpc>
                <a:spcPct val="80000"/>
              </a:lnSpc>
              <a:spcBef>
                <a:spcPts val="600"/>
              </a:spcBef>
              <a:defRPr/>
            </a:pPr>
            <a:r>
              <a:rPr lang="en-US" sz="2000" b="1" dirty="0" smtClean="0"/>
              <a:t>DLNA</a:t>
            </a:r>
            <a:r>
              <a:rPr lang="en-US" sz="2000" dirty="0" smtClean="0"/>
              <a:t>:  Digital Living Network Alliance   </a:t>
            </a:r>
            <a:r>
              <a:rPr lang="en-US" sz="2000" dirty="0" smtClean="0">
                <a:hlinkClick r:id="rId6"/>
              </a:rPr>
              <a:t>http://www.dlna.org</a:t>
            </a:r>
            <a:endParaRPr lang="en-US" sz="2000" dirty="0" smtClean="0"/>
          </a:p>
          <a:p>
            <a:pPr marL="342900" indent="-342900" eaLnBrk="1" hangingPunct="1">
              <a:lnSpc>
                <a:spcPct val="80000"/>
              </a:lnSpc>
              <a:spcBef>
                <a:spcPts val="600"/>
              </a:spcBef>
              <a:defRPr/>
            </a:pPr>
            <a:r>
              <a:rPr lang="en-US" sz="2000" b="1" dirty="0" smtClean="0"/>
              <a:t>Microsoft Rally</a:t>
            </a:r>
            <a:r>
              <a:rPr lang="en-US" sz="2000" dirty="0" smtClean="0"/>
              <a:t>   </a:t>
            </a:r>
            <a:r>
              <a:rPr lang="en-US" sz="2000" dirty="0" smtClean="0">
                <a:hlinkClick r:id="rId7"/>
              </a:rPr>
              <a:t>http://www.microsoft.com/whdc/rally</a:t>
            </a:r>
            <a:endParaRPr lang="en-US" sz="2000" dirty="0" smtClean="0"/>
          </a:p>
          <a:p>
            <a:pPr marL="342900" indent="-342900" eaLnBrk="1" hangingPunct="1">
              <a:lnSpc>
                <a:spcPct val="80000"/>
              </a:lnSpc>
              <a:spcBef>
                <a:spcPts val="600"/>
              </a:spcBef>
              <a:defRPr/>
            </a:pPr>
            <a:r>
              <a:rPr lang="en-US" sz="2000" b="1" dirty="0" err="1" smtClean="0"/>
              <a:t>MoCA</a:t>
            </a:r>
            <a:r>
              <a:rPr lang="en-US" sz="2000" dirty="0" smtClean="0"/>
              <a:t>:  Multimedia over Coax Alliance   </a:t>
            </a:r>
            <a:r>
              <a:rPr lang="en-US" sz="2000" dirty="0" smtClean="0">
                <a:hlinkClick r:id="rId8"/>
              </a:rPr>
              <a:t>http://www.mocalliance.org</a:t>
            </a:r>
            <a:endParaRPr lang="en-US" sz="2000" dirty="0" smtClean="0"/>
          </a:p>
          <a:p>
            <a:pPr marL="342900" indent="-342900" eaLnBrk="1" hangingPunct="1">
              <a:lnSpc>
                <a:spcPct val="80000"/>
              </a:lnSpc>
              <a:spcBef>
                <a:spcPts val="600"/>
              </a:spcBef>
              <a:defRPr/>
            </a:pPr>
            <a:r>
              <a:rPr lang="en-US" sz="2000" b="1" dirty="0" smtClean="0"/>
              <a:t>OMA</a:t>
            </a:r>
            <a:r>
              <a:rPr lang="en-US" sz="2000" dirty="0" smtClean="0"/>
              <a:t>:  Open Mobile Alliance   </a:t>
            </a:r>
            <a:r>
              <a:rPr lang="en-US" sz="2000" dirty="0" smtClean="0">
                <a:hlinkClick r:id="rId9"/>
              </a:rPr>
              <a:t>http://www.openmobilealliance.org</a:t>
            </a:r>
            <a:endParaRPr lang="en-US" sz="2000" dirty="0" smtClean="0"/>
          </a:p>
          <a:p>
            <a:pPr marL="342900" indent="-342900" eaLnBrk="1" hangingPunct="1">
              <a:lnSpc>
                <a:spcPct val="80000"/>
              </a:lnSpc>
              <a:spcBef>
                <a:spcPts val="600"/>
              </a:spcBef>
              <a:defRPr/>
            </a:pPr>
            <a:r>
              <a:rPr lang="en-US" sz="2000" b="1" dirty="0" err="1" smtClean="0"/>
              <a:t>Powerline</a:t>
            </a:r>
            <a:endParaRPr lang="en-US" sz="2000" b="1" dirty="0" smtClean="0"/>
          </a:p>
          <a:p>
            <a:pPr marL="633413" lvl="1" indent="-288925" eaLnBrk="1" hangingPunct="1">
              <a:lnSpc>
                <a:spcPct val="80000"/>
              </a:lnSpc>
              <a:spcBef>
                <a:spcPts val="600"/>
              </a:spcBef>
              <a:defRPr/>
            </a:pPr>
            <a:r>
              <a:rPr lang="en-US" sz="1600" dirty="0" err="1" smtClean="0"/>
              <a:t>HomePlug</a:t>
            </a:r>
            <a:r>
              <a:rPr lang="en-US" sz="1600" dirty="0" smtClean="0"/>
              <a:t> AV   </a:t>
            </a:r>
            <a:r>
              <a:rPr lang="en-US" sz="1600" dirty="0" smtClean="0">
                <a:hlinkClick r:id="rId10"/>
              </a:rPr>
              <a:t>http://www.homeplug.org</a:t>
            </a:r>
            <a:endParaRPr lang="en-US" sz="1600" dirty="0" smtClean="0"/>
          </a:p>
          <a:p>
            <a:pPr marL="633413" lvl="1" indent="-288925" eaLnBrk="1" hangingPunct="1">
              <a:lnSpc>
                <a:spcPct val="80000"/>
              </a:lnSpc>
              <a:spcBef>
                <a:spcPts val="600"/>
              </a:spcBef>
              <a:defRPr/>
            </a:pPr>
            <a:r>
              <a:rPr lang="en-US" sz="1600" dirty="0" smtClean="0"/>
              <a:t>UPA</a:t>
            </a:r>
            <a:r>
              <a:rPr lang="en-US" sz="1600" smtClean="0"/>
              <a:t>:  Universal </a:t>
            </a:r>
            <a:r>
              <a:rPr lang="en-US" sz="1600" dirty="0" err="1" smtClean="0"/>
              <a:t>Powerline</a:t>
            </a:r>
            <a:r>
              <a:rPr lang="en-US" sz="1600" dirty="0" smtClean="0"/>
              <a:t> Association   </a:t>
            </a:r>
            <a:r>
              <a:rPr lang="en-US" sz="1600" dirty="0" smtClean="0">
                <a:hlinkClick r:id="rId11"/>
              </a:rPr>
              <a:t>http://upaplc.com</a:t>
            </a:r>
            <a:endParaRPr lang="en-US" sz="1600" dirty="0" smtClean="0"/>
          </a:p>
          <a:p>
            <a:pPr marL="633413" lvl="1" indent="-288925" eaLnBrk="1" hangingPunct="1">
              <a:lnSpc>
                <a:spcPct val="80000"/>
              </a:lnSpc>
              <a:spcBef>
                <a:spcPts val="600"/>
              </a:spcBef>
              <a:defRPr/>
            </a:pPr>
            <a:r>
              <a:rPr lang="en-US" sz="1600" dirty="0" smtClean="0"/>
              <a:t>HD-PLC:   (Panasonic)  </a:t>
            </a:r>
            <a:r>
              <a:rPr lang="en-US" sz="1600" dirty="0" smtClean="0">
                <a:hlinkClick r:id="rId12"/>
              </a:rPr>
              <a:t>http://www.hd-plc.org</a:t>
            </a:r>
            <a:endParaRPr lang="en-US" sz="1600" dirty="0" smtClean="0"/>
          </a:p>
          <a:p>
            <a:pPr marL="342900" indent="-342900" eaLnBrk="1" hangingPunct="1">
              <a:lnSpc>
                <a:spcPct val="80000"/>
              </a:lnSpc>
              <a:spcBef>
                <a:spcPts val="600"/>
              </a:spcBef>
              <a:defRPr/>
            </a:pPr>
            <a:r>
              <a:rPr lang="en-US" sz="2000" b="1" dirty="0" smtClean="0"/>
              <a:t>UPnP Forum</a:t>
            </a:r>
            <a:r>
              <a:rPr lang="en-US" sz="2000" dirty="0" smtClean="0"/>
              <a:t>   </a:t>
            </a:r>
            <a:r>
              <a:rPr lang="en-US" sz="2000" dirty="0" smtClean="0">
                <a:hlinkClick r:id="rId13"/>
              </a:rPr>
              <a:t>http://www.upnp.org</a:t>
            </a:r>
            <a:endParaRPr lang="en-US" sz="2000" dirty="0" smtClean="0"/>
          </a:p>
          <a:p>
            <a:pPr marL="342900" indent="-342900" eaLnBrk="1" hangingPunct="1">
              <a:lnSpc>
                <a:spcPct val="80000"/>
              </a:lnSpc>
              <a:spcBef>
                <a:spcPts val="600"/>
              </a:spcBef>
              <a:defRPr/>
            </a:pPr>
            <a:r>
              <a:rPr lang="en-US" sz="2000" b="1" dirty="0" smtClean="0"/>
              <a:t>Wi-Fi Alliance</a:t>
            </a:r>
            <a:r>
              <a:rPr lang="en-US" sz="2000" dirty="0" smtClean="0"/>
              <a:t>   </a:t>
            </a:r>
            <a:r>
              <a:rPr lang="en-US" sz="2000" dirty="0" smtClean="0">
                <a:hlinkClick r:id="rId14"/>
              </a:rPr>
              <a:t>http://www.wi-fi.org</a:t>
            </a:r>
            <a:endParaRPr lang="en-US" sz="2000" dirty="0" smtClean="0"/>
          </a:p>
          <a:p>
            <a:pPr marL="342900" indent="-342900" eaLnBrk="1" hangingPunct="1">
              <a:lnSpc>
                <a:spcPct val="80000"/>
              </a:lnSpc>
              <a:spcBef>
                <a:spcPts val="600"/>
              </a:spcBef>
              <a:defRPr/>
            </a:pPr>
            <a:r>
              <a:rPr lang="en-US" sz="2000" b="1" dirty="0" err="1" smtClean="0"/>
              <a:t>WiMedia</a:t>
            </a:r>
            <a:r>
              <a:rPr lang="en-US" sz="2000" b="1" dirty="0" smtClean="0"/>
              <a:t> Alliance</a:t>
            </a:r>
            <a:r>
              <a:rPr lang="en-US" sz="2000" dirty="0" smtClean="0"/>
              <a:t>   </a:t>
            </a:r>
            <a:r>
              <a:rPr lang="en-US" sz="2000" dirty="0" smtClean="0">
                <a:hlinkClick r:id="rId15"/>
              </a:rPr>
              <a:t>http://www.wimedia.org</a:t>
            </a:r>
            <a:endParaRPr lang="en-US" sz="2000" dirty="0" smtClean="0"/>
          </a:p>
          <a:p>
            <a:pPr marL="342900" indent="-342900" eaLnBrk="1" hangingPunct="1">
              <a:lnSpc>
                <a:spcPct val="80000"/>
              </a:lnSpc>
              <a:spcBef>
                <a:spcPts val="600"/>
              </a:spcBef>
              <a:defRPr/>
            </a:pPr>
            <a:r>
              <a:rPr lang="en-US" sz="2000" b="1" dirty="0" smtClean="0"/>
              <a:t>Wireless USB</a:t>
            </a:r>
            <a:r>
              <a:rPr lang="en-US" sz="2000" dirty="0" smtClean="0"/>
              <a:t>   </a:t>
            </a:r>
            <a:r>
              <a:rPr lang="en-US" sz="2000" dirty="0" smtClean="0">
                <a:hlinkClick r:id="rId16"/>
              </a:rPr>
              <a:t>http://www.usb.org/developers/wusb</a:t>
            </a:r>
            <a:endParaRPr lang="en-US" sz="2000" dirty="0" smtClean="0"/>
          </a:p>
        </p:txBody>
      </p:sp>
      <p:sp>
        <p:nvSpPr>
          <p:cNvPr id="242693" name="Text Box 5"/>
          <p:cNvSpPr txBox="1">
            <a:spLocks noChangeArrowheads="1"/>
          </p:cNvSpPr>
          <p:nvPr/>
        </p:nvSpPr>
        <p:spPr bwMode="auto">
          <a:xfrm>
            <a:off x="2725882" y="6260068"/>
            <a:ext cx="3692236" cy="369332"/>
          </a:xfrm>
          <a:prstGeom prst="rect">
            <a:avLst/>
          </a:prstGeom>
          <a:ln>
            <a:headEnd/>
            <a:tailEnd/>
          </a:ln>
        </p:spPr>
        <p:style>
          <a:lnRef idx="3">
            <a:schemeClr val="lt1"/>
          </a:lnRef>
          <a:fillRef idx="1">
            <a:schemeClr val="dk1"/>
          </a:fillRef>
          <a:effectRef idx="1">
            <a:schemeClr val="dk1"/>
          </a:effectRef>
          <a:fontRef idx="minor">
            <a:schemeClr val="lt1"/>
          </a:fontRef>
        </p:style>
        <p:txBody>
          <a:bodyPr wrap="square">
            <a:spAutoFit/>
          </a:bodyPr>
          <a:lstStyle/>
          <a:p>
            <a:pPr>
              <a:defRPr/>
            </a:pPr>
            <a:r>
              <a:rPr lang="en-US" b="0" dirty="0">
                <a:effectLst>
                  <a:outerShdw blurRad="38100" dist="38100" dir="2700000" algn="tl">
                    <a:srgbClr val="000000"/>
                  </a:outerShdw>
                </a:effectLst>
                <a:latin typeface="Segoe" pitchFamily="34" charset="0"/>
              </a:rPr>
              <a:t>Contact: </a:t>
            </a:r>
            <a:r>
              <a:rPr lang="en-US" b="0" dirty="0" smtClean="0">
                <a:effectLst>
                  <a:outerShdw blurRad="38100" dist="38100" dir="2700000" algn="tl">
                    <a:srgbClr val="000000"/>
                  </a:outerShdw>
                </a:effectLst>
                <a:latin typeface="Segoe" pitchFamily="34" charset="0"/>
              </a:rPr>
              <a:t>winhec2007 @ amd.com</a:t>
            </a:r>
            <a:endParaRPr lang="en-US" b="0" dirty="0">
              <a:effectLst>
                <a:outerShdw blurRad="38100" dist="38100" dir="2700000" algn="tl">
                  <a:srgbClr val="000000"/>
                </a:outerShdw>
              </a:effectLst>
              <a:latin typeface="Segoe" pitchFamily="34" charset="0"/>
            </a:endParaRPr>
          </a:p>
        </p:txBody>
      </p:sp>
    </p:spTree>
  </p:cSld>
  <p:clrMapOvr>
    <a:masterClrMapping/>
  </p:clrMapOvr>
  <p:transition advClick="0">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2588" y="228600"/>
            <a:ext cx="8380412" cy="747897"/>
          </a:xfrm>
        </p:spPr>
        <p:txBody>
          <a:bodyPr/>
          <a:lstStyle/>
          <a:p>
            <a:r>
              <a:rPr sz="5400" smtClean="0"/>
              <a:t>ATTRIBUTION</a:t>
            </a:r>
            <a:endParaRPr lang="en-US" dirty="0"/>
          </a:p>
        </p:txBody>
      </p:sp>
      <p:sp>
        <p:nvSpPr>
          <p:cNvPr id="360453" name="Rectangle 5"/>
          <p:cNvSpPr>
            <a:spLocks noGrp="1" noChangeArrowheads="1"/>
          </p:cNvSpPr>
          <p:nvPr>
            <p:ph idx="4294967295"/>
          </p:nvPr>
        </p:nvSpPr>
        <p:spPr>
          <a:xfrm>
            <a:off x="0" y="1260475"/>
            <a:ext cx="8388350" cy="2327275"/>
          </a:xfrm>
          <a:prstGeom prst="rect">
            <a:avLst/>
          </a:prstGeom>
        </p:spPr>
        <p:txBody>
          <a:bodyPr/>
          <a:lstStyle/>
          <a:p>
            <a:pPr marL="0" indent="0" eaLnBrk="1" hangingPunct="1">
              <a:buNone/>
              <a:defRPr/>
            </a:pPr>
            <a:r>
              <a:rPr lang="en-US" sz="2400" dirty="0" smtClean="0"/>
              <a:t>AMD, the AMD Arrow logo, AMD LIVE!, and combinations thereof are trademarks of Advanced Micro Devices, Inc. Other names are for informational purposes only and may be trademarks of their respective owners. Microsoft, Windows, and Windows Vista are registered trademarks or trademarks of Microsoft Corporation in the United States and/or other countries</a:t>
            </a:r>
          </a:p>
        </p:txBody>
      </p:sp>
    </p:spTree>
  </p:cSld>
  <p:clrMapOvr>
    <a:masterClrMapping/>
  </p:clrMapOvr>
  <p:transition advClick="0">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193"/>
          <p:cNvGrpSpPr>
            <a:grpSpLocks/>
          </p:cNvGrpSpPr>
          <p:nvPr/>
        </p:nvGrpSpPr>
        <p:grpSpPr bwMode="auto">
          <a:xfrm>
            <a:off x="444500" y="1066800"/>
            <a:ext cx="8253413" cy="5605463"/>
            <a:chOff x="280" y="672"/>
            <a:chExt cx="5199" cy="3531"/>
          </a:xfrm>
        </p:grpSpPr>
        <p:pic>
          <p:nvPicPr>
            <p:cNvPr id="6257" name="Picture 110" descr="ghosthouse5b"/>
            <p:cNvPicPr>
              <a:picLocks noChangeAspect="1" noChangeArrowheads="1"/>
            </p:cNvPicPr>
            <p:nvPr/>
          </p:nvPicPr>
          <p:blipFill>
            <a:blip r:embed="rId4"/>
            <a:srcRect/>
            <a:stretch>
              <a:fillRect/>
            </a:stretch>
          </p:blipFill>
          <p:spPr bwMode="auto">
            <a:xfrm>
              <a:off x="280" y="672"/>
              <a:ext cx="5199" cy="3531"/>
            </a:xfrm>
            <a:prstGeom prst="rect">
              <a:avLst/>
            </a:prstGeom>
            <a:noFill/>
            <a:ln w="9525">
              <a:noFill/>
              <a:miter lim="800000"/>
              <a:headEnd/>
              <a:tailEnd/>
            </a:ln>
          </p:spPr>
        </p:pic>
        <p:sp>
          <p:nvSpPr>
            <p:cNvPr id="344080" name="Text Box 16"/>
            <p:cNvSpPr txBox="1">
              <a:spLocks noChangeArrowheads="1"/>
            </p:cNvSpPr>
            <p:nvPr/>
          </p:nvSpPr>
          <p:spPr bwMode="auto">
            <a:xfrm>
              <a:off x="1584" y="1200"/>
              <a:ext cx="748" cy="231"/>
            </a:xfrm>
            <a:prstGeom prst="rect">
              <a:avLst/>
            </a:prstGeom>
            <a:noFill/>
            <a:ln w="12700" algn="ctr">
              <a:noFill/>
              <a:miter lim="800000"/>
              <a:headEnd/>
              <a:tailEnd/>
            </a:ln>
            <a:effectLst/>
          </p:spPr>
          <p:txBody>
            <a:bodyPr wrap="none">
              <a:spAutoFit/>
            </a:bodyPr>
            <a:lstStyle/>
            <a:p>
              <a:pPr>
                <a:defRPr/>
              </a:pPr>
              <a:r>
                <a:rPr lang="en-US" dirty="0">
                  <a:solidFill>
                    <a:srgbClr val="C0C0C0"/>
                  </a:solidFill>
                  <a:effectLst>
                    <a:outerShdw blurRad="38100" dist="38100" dir="2700000" algn="tl">
                      <a:srgbClr val="000000"/>
                    </a:outerShdw>
                  </a:effectLst>
                  <a:latin typeface="Segoe" pitchFamily="34" charset="0"/>
                </a:rPr>
                <a:t>Bedroom</a:t>
              </a:r>
            </a:p>
          </p:txBody>
        </p:sp>
        <p:sp>
          <p:nvSpPr>
            <p:cNvPr id="344081" name="Text Box 17"/>
            <p:cNvSpPr txBox="1">
              <a:spLocks noChangeArrowheads="1"/>
            </p:cNvSpPr>
            <p:nvPr/>
          </p:nvSpPr>
          <p:spPr bwMode="auto">
            <a:xfrm>
              <a:off x="3408" y="1152"/>
              <a:ext cx="524" cy="231"/>
            </a:xfrm>
            <a:prstGeom prst="rect">
              <a:avLst/>
            </a:prstGeom>
            <a:noFill/>
            <a:ln w="12700" algn="ctr">
              <a:noFill/>
              <a:miter lim="800000"/>
              <a:headEnd/>
              <a:tailEnd/>
            </a:ln>
            <a:effectLst/>
          </p:spPr>
          <p:txBody>
            <a:bodyPr wrap="none">
              <a:spAutoFit/>
            </a:bodyPr>
            <a:lstStyle/>
            <a:p>
              <a:pPr>
                <a:defRPr/>
              </a:pPr>
              <a:r>
                <a:rPr lang="en-US" dirty="0">
                  <a:solidFill>
                    <a:srgbClr val="C0C0C0"/>
                  </a:solidFill>
                  <a:effectLst>
                    <a:outerShdw blurRad="38100" dist="38100" dir="2700000" algn="tl">
                      <a:srgbClr val="000000"/>
                    </a:outerShdw>
                  </a:effectLst>
                  <a:latin typeface="Segoe" pitchFamily="34" charset="0"/>
                </a:rPr>
                <a:t>Office</a:t>
              </a:r>
            </a:p>
          </p:txBody>
        </p:sp>
        <p:sp>
          <p:nvSpPr>
            <p:cNvPr id="344082" name="Text Box 18"/>
            <p:cNvSpPr txBox="1">
              <a:spLocks noChangeArrowheads="1"/>
            </p:cNvSpPr>
            <p:nvPr/>
          </p:nvSpPr>
          <p:spPr bwMode="auto">
            <a:xfrm>
              <a:off x="2592" y="960"/>
              <a:ext cx="556" cy="231"/>
            </a:xfrm>
            <a:prstGeom prst="rect">
              <a:avLst/>
            </a:prstGeom>
            <a:noFill/>
            <a:ln w="12700" algn="ctr">
              <a:noFill/>
              <a:miter lim="800000"/>
              <a:headEnd/>
              <a:tailEnd/>
            </a:ln>
            <a:effectLst/>
          </p:spPr>
          <p:txBody>
            <a:bodyPr wrap="none">
              <a:spAutoFit/>
            </a:bodyPr>
            <a:lstStyle/>
            <a:p>
              <a:pPr>
                <a:defRPr/>
              </a:pPr>
              <a:r>
                <a:rPr lang="en-US" dirty="0">
                  <a:solidFill>
                    <a:srgbClr val="C0C0C0"/>
                  </a:solidFill>
                  <a:effectLst>
                    <a:outerShdw blurRad="38100" dist="38100" dir="2700000" algn="tl">
                      <a:srgbClr val="000000"/>
                    </a:outerShdw>
                  </a:effectLst>
                  <a:latin typeface="Segoe" pitchFamily="34" charset="0"/>
                </a:rPr>
                <a:t>Closet</a:t>
              </a:r>
            </a:p>
          </p:txBody>
        </p:sp>
        <p:sp>
          <p:nvSpPr>
            <p:cNvPr id="344083" name="Text Box 19"/>
            <p:cNvSpPr txBox="1">
              <a:spLocks noChangeArrowheads="1"/>
            </p:cNvSpPr>
            <p:nvPr/>
          </p:nvSpPr>
          <p:spPr bwMode="auto">
            <a:xfrm>
              <a:off x="2496" y="2736"/>
              <a:ext cx="988" cy="231"/>
            </a:xfrm>
            <a:prstGeom prst="rect">
              <a:avLst/>
            </a:prstGeom>
            <a:noFill/>
            <a:ln w="12700">
              <a:noFill/>
              <a:miter lim="800000"/>
              <a:headEnd/>
              <a:tailEnd/>
            </a:ln>
            <a:effectLst/>
          </p:spPr>
          <p:txBody>
            <a:bodyPr wrap="none">
              <a:spAutoFit/>
            </a:bodyPr>
            <a:lstStyle/>
            <a:p>
              <a:pPr>
                <a:defRPr/>
              </a:pPr>
              <a:r>
                <a:rPr lang="en-US" dirty="0">
                  <a:solidFill>
                    <a:srgbClr val="C0C0C0"/>
                  </a:solidFill>
                  <a:effectLst>
                    <a:outerShdw blurRad="38100" dist="38100" dir="2700000" algn="tl">
                      <a:srgbClr val="000000"/>
                    </a:outerShdw>
                  </a:effectLst>
                  <a:latin typeface="Segoe" pitchFamily="34" charset="0"/>
                </a:rPr>
                <a:t>Living Room</a:t>
              </a:r>
            </a:p>
          </p:txBody>
        </p:sp>
        <p:sp>
          <p:nvSpPr>
            <p:cNvPr id="344084" name="Text Box 20"/>
            <p:cNvSpPr txBox="1">
              <a:spLocks noChangeArrowheads="1"/>
            </p:cNvSpPr>
            <p:nvPr/>
          </p:nvSpPr>
          <p:spPr bwMode="auto">
            <a:xfrm>
              <a:off x="624" y="2736"/>
              <a:ext cx="644" cy="231"/>
            </a:xfrm>
            <a:prstGeom prst="rect">
              <a:avLst/>
            </a:prstGeom>
            <a:noFill/>
            <a:ln w="12700" algn="ctr">
              <a:noFill/>
              <a:miter lim="800000"/>
              <a:headEnd/>
              <a:tailEnd/>
            </a:ln>
            <a:effectLst/>
          </p:spPr>
          <p:txBody>
            <a:bodyPr wrap="none">
              <a:spAutoFit/>
            </a:bodyPr>
            <a:lstStyle/>
            <a:p>
              <a:pPr>
                <a:defRPr/>
              </a:pPr>
              <a:r>
                <a:rPr lang="en-US" dirty="0">
                  <a:solidFill>
                    <a:srgbClr val="C0C0C0"/>
                  </a:solidFill>
                  <a:effectLst>
                    <a:outerShdw blurRad="38100" dist="38100" dir="2700000" algn="tl">
                      <a:srgbClr val="000000"/>
                    </a:outerShdw>
                  </a:effectLst>
                  <a:latin typeface="Segoe" pitchFamily="34" charset="0"/>
                </a:rPr>
                <a:t>Kitchen</a:t>
              </a:r>
            </a:p>
          </p:txBody>
        </p:sp>
      </p:grpSp>
      <p:sp>
        <p:nvSpPr>
          <p:cNvPr id="344070" name="Rectangle 6"/>
          <p:cNvSpPr>
            <a:spLocks noGrp="1" noChangeArrowheads="1"/>
          </p:cNvSpPr>
          <p:nvPr>
            <p:ph type="title"/>
          </p:nvPr>
        </p:nvSpPr>
        <p:spPr/>
        <p:txBody>
          <a:bodyPr/>
          <a:lstStyle/>
          <a:p>
            <a:pPr eaLnBrk="1" hangingPunct="1">
              <a:defRPr/>
            </a:pPr>
            <a:r>
              <a:rPr lang="en-US" dirty="0" smtClean="0"/>
              <a:t>Digital Media In The Home</a:t>
            </a:r>
          </a:p>
        </p:txBody>
      </p:sp>
      <p:grpSp>
        <p:nvGrpSpPr>
          <p:cNvPr id="3" name="Group 148"/>
          <p:cNvGrpSpPr>
            <a:grpSpLocks/>
          </p:cNvGrpSpPr>
          <p:nvPr/>
        </p:nvGrpSpPr>
        <p:grpSpPr bwMode="auto">
          <a:xfrm>
            <a:off x="2990850" y="1143000"/>
            <a:ext cx="3200400" cy="2938464"/>
            <a:chOff x="1872" y="768"/>
            <a:chExt cx="2016" cy="1851"/>
          </a:xfrm>
        </p:grpSpPr>
        <p:sp>
          <p:nvSpPr>
            <p:cNvPr id="344105" name="Oval 41"/>
            <p:cNvSpPr>
              <a:spLocks noChangeArrowheads="1"/>
            </p:cNvSpPr>
            <p:nvPr/>
          </p:nvSpPr>
          <p:spPr bwMode="auto">
            <a:xfrm>
              <a:off x="1872" y="768"/>
              <a:ext cx="2016" cy="1851"/>
            </a:xfrm>
            <a:prstGeom prst="ellipse">
              <a:avLst/>
            </a:prstGeom>
            <a:gradFill rotWithShape="1">
              <a:gsLst>
                <a:gs pos="0">
                  <a:schemeClr val="folHlink"/>
                </a:gs>
                <a:gs pos="100000">
                  <a:schemeClr val="folHlink">
                    <a:gamma/>
                    <a:shade val="56078"/>
                    <a:invGamma/>
                    <a:alpha val="0"/>
                  </a:schemeClr>
                </a:gs>
              </a:gsLst>
              <a:path path="shape">
                <a:fillToRect l="50000" t="50000" r="50000" b="50000"/>
              </a:path>
            </a:gradFill>
            <a:ln w="12700">
              <a:no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pic>
          <p:nvPicPr>
            <p:cNvPr id="6256" name="Picture 35" descr="hpmediacenter"/>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2496" y="1488"/>
              <a:ext cx="672" cy="391"/>
            </a:xfrm>
            <a:prstGeom prst="rect">
              <a:avLst/>
            </a:prstGeom>
            <a:noFill/>
            <a:ln w="9525">
              <a:noFill/>
              <a:miter lim="800000"/>
              <a:headEnd/>
              <a:tailEnd/>
            </a:ln>
          </p:spPr>
        </p:pic>
        <p:sp>
          <p:nvSpPr>
            <p:cNvPr id="344100" name="Text Box 36"/>
            <p:cNvSpPr txBox="1">
              <a:spLocks noChangeArrowheads="1"/>
            </p:cNvSpPr>
            <p:nvPr/>
          </p:nvSpPr>
          <p:spPr bwMode="auto">
            <a:xfrm>
              <a:off x="2374" y="1869"/>
              <a:ext cx="1002" cy="422"/>
            </a:xfrm>
            <a:prstGeom prst="rect">
              <a:avLst/>
            </a:prstGeom>
            <a:noFill/>
            <a:ln w="9525">
              <a:noFill/>
              <a:miter lim="800000"/>
              <a:headEnd/>
              <a:tailEnd/>
            </a:ln>
          </p:spPr>
          <p:txBody>
            <a:bodyPr vert="horz" wrap="square" lIns="38097" tIns="38097" rIns="38097" bIns="38097" numCol="1" anchor="ctr" anchorCtr="0" compatLnSpc="1">
              <a:prstTxWarp prst="textNoShape">
                <a:avLst/>
              </a:prstTxWarp>
              <a:spAutoFit/>
            </a:bodyPr>
            <a:lstStyle/>
            <a:p>
              <a:pPr defTabSz="912740">
                <a:lnSpc>
                  <a:spcPct val="80000"/>
                </a:lnSpc>
                <a:spcBef>
                  <a:spcPct val="35000"/>
                </a:spcBef>
                <a:buClr>
                  <a:srgbClr val="FDE399"/>
                </a:buClr>
                <a:defRPr/>
              </a:pPr>
              <a:r>
                <a:rPr lang="en-US" sz="1600" dirty="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pitchFamily="34" charset="0"/>
                </a:rPr>
                <a:t>AMD LIVE!™ Home </a:t>
              </a:r>
              <a:r>
                <a:rPr lang="en-US" sz="16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pitchFamily="34" charset="0"/>
                </a:rPr>
                <a:t>Media</a:t>
              </a:r>
              <a:br>
                <a:rPr lang="en-US" sz="16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pitchFamily="34" charset="0"/>
                </a:rPr>
              </a:br>
              <a:r>
                <a:rPr lang="en-US" sz="16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pitchFamily="34" charset="0"/>
                </a:rPr>
                <a:t>Server</a:t>
              </a:r>
              <a:endParaRPr lang="en-US" sz="1600" dirty="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pitchFamily="34" charset="0"/>
              </a:endParaRPr>
            </a:p>
          </p:txBody>
        </p:sp>
      </p:grpSp>
      <p:grpSp>
        <p:nvGrpSpPr>
          <p:cNvPr id="4" name="Group 220"/>
          <p:cNvGrpSpPr>
            <a:grpSpLocks/>
          </p:cNvGrpSpPr>
          <p:nvPr/>
        </p:nvGrpSpPr>
        <p:grpSpPr bwMode="auto">
          <a:xfrm>
            <a:off x="609600" y="1219200"/>
            <a:ext cx="8305800" cy="5757863"/>
            <a:chOff x="384" y="768"/>
            <a:chExt cx="5232" cy="3627"/>
          </a:xfrm>
        </p:grpSpPr>
        <p:grpSp>
          <p:nvGrpSpPr>
            <p:cNvPr id="6246" name="Group 150"/>
            <p:cNvGrpSpPr>
              <a:grpSpLocks/>
            </p:cNvGrpSpPr>
            <p:nvPr/>
          </p:nvGrpSpPr>
          <p:grpSpPr bwMode="auto">
            <a:xfrm>
              <a:off x="384" y="2544"/>
              <a:ext cx="2016" cy="1851"/>
              <a:chOff x="432" y="2640"/>
              <a:chExt cx="2016" cy="1851"/>
            </a:xfrm>
          </p:grpSpPr>
          <p:sp>
            <p:nvSpPr>
              <p:cNvPr id="344104" name="Oval 40"/>
              <p:cNvSpPr>
                <a:spLocks noChangeArrowheads="1"/>
              </p:cNvSpPr>
              <p:nvPr/>
            </p:nvSpPr>
            <p:spPr bwMode="auto">
              <a:xfrm>
                <a:off x="432" y="2640"/>
                <a:ext cx="2016" cy="1851"/>
              </a:xfrm>
              <a:prstGeom prst="ellipse">
                <a:avLst/>
              </a:prstGeom>
              <a:gradFill rotWithShape="0">
                <a:gsLst>
                  <a:gs pos="0">
                    <a:schemeClr val="hlink"/>
                  </a:gs>
                  <a:gs pos="100000">
                    <a:schemeClr val="hlink">
                      <a:gamma/>
                      <a:shade val="56078"/>
                      <a:invGamma/>
                      <a:alpha val="0"/>
                    </a:schemeClr>
                  </a:gs>
                </a:gsLst>
                <a:path path="shape">
                  <a:fillToRect l="50000" t="50000" r="50000" b="50000"/>
                </a:path>
              </a:gradFill>
              <a:ln w="12700">
                <a:no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pic>
            <p:nvPicPr>
              <p:cNvPr id="6252" name="Picture 12" descr="HP Evo Notebook with MSN 8 angled"/>
              <p:cNvPicPr>
                <a:picLocks noChangeAspect="1" noChangeArrowheads="1"/>
              </p:cNvPicPr>
              <p:nvPr/>
            </p:nvPicPr>
            <p:blipFill>
              <a:blip r:embed="rId6"/>
              <a:srcRect/>
              <a:stretch>
                <a:fillRect/>
              </a:stretch>
            </p:blipFill>
            <p:spPr bwMode="auto">
              <a:xfrm>
                <a:off x="1104" y="3264"/>
                <a:ext cx="632" cy="549"/>
              </a:xfrm>
              <a:prstGeom prst="rect">
                <a:avLst/>
              </a:prstGeom>
              <a:noFill/>
              <a:ln w="9525">
                <a:noFill/>
                <a:miter lim="800000"/>
                <a:headEnd/>
                <a:tailEnd/>
              </a:ln>
            </p:spPr>
          </p:pic>
          <p:sp>
            <p:nvSpPr>
              <p:cNvPr id="344101" name="Text Box 37"/>
              <p:cNvSpPr txBox="1">
                <a:spLocks noChangeArrowheads="1"/>
              </p:cNvSpPr>
              <p:nvPr/>
            </p:nvSpPr>
            <p:spPr bwMode="auto">
              <a:xfrm>
                <a:off x="853" y="3829"/>
                <a:ext cx="1200" cy="361"/>
              </a:xfrm>
              <a:prstGeom prst="rect">
                <a:avLst/>
              </a:prstGeom>
              <a:noFill/>
              <a:ln w="9525">
                <a:noFill/>
                <a:miter lim="800000"/>
                <a:headEnd/>
                <a:tailEnd/>
              </a:ln>
            </p:spPr>
            <p:txBody>
              <a:bodyPr vert="horz" wrap="square" lIns="38097" tIns="38097" rIns="38097" bIns="38097" numCol="1" anchor="ctr" anchorCtr="0" compatLnSpc="1">
                <a:prstTxWarp prst="textNoShape">
                  <a:avLst/>
                </a:prstTxWarp>
                <a:spAutoFit/>
              </a:bodyPr>
              <a:lstStyle/>
              <a:p>
                <a:pPr defTabSz="912740">
                  <a:lnSpc>
                    <a:spcPct val="80000"/>
                  </a:lnSpc>
                  <a:spcBef>
                    <a:spcPct val="35000"/>
                  </a:spcBef>
                  <a:buClr>
                    <a:srgbClr val="FDE399"/>
                  </a:buClr>
                  <a:defRPr/>
                </a:pPr>
                <a:r>
                  <a:rPr lang="en-US" sz="2000" dirty="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pitchFamily="34" charset="0"/>
                  </a:rPr>
                  <a:t>AMD LIVE! Extended PC</a:t>
                </a:r>
              </a:p>
            </p:txBody>
          </p:sp>
        </p:grpSp>
        <p:grpSp>
          <p:nvGrpSpPr>
            <p:cNvPr id="6247" name="Group 219"/>
            <p:cNvGrpSpPr>
              <a:grpSpLocks/>
            </p:cNvGrpSpPr>
            <p:nvPr/>
          </p:nvGrpSpPr>
          <p:grpSpPr bwMode="auto">
            <a:xfrm>
              <a:off x="3264" y="768"/>
              <a:ext cx="2352" cy="2160"/>
              <a:chOff x="3264" y="768"/>
              <a:chExt cx="2352" cy="2160"/>
            </a:xfrm>
          </p:grpSpPr>
          <p:sp>
            <p:nvSpPr>
              <p:cNvPr id="344103" name="Oval 39"/>
              <p:cNvSpPr>
                <a:spLocks noChangeArrowheads="1"/>
              </p:cNvSpPr>
              <p:nvPr/>
            </p:nvSpPr>
            <p:spPr bwMode="auto">
              <a:xfrm>
                <a:off x="3264" y="768"/>
                <a:ext cx="2352" cy="2160"/>
              </a:xfrm>
              <a:prstGeom prst="ellipse">
                <a:avLst/>
              </a:prstGeom>
              <a:gradFill rotWithShape="0">
                <a:gsLst>
                  <a:gs pos="0">
                    <a:schemeClr val="hlink"/>
                  </a:gs>
                  <a:gs pos="100000">
                    <a:schemeClr val="hlink">
                      <a:gamma/>
                      <a:shade val="56078"/>
                      <a:invGamma/>
                      <a:alpha val="0"/>
                    </a:schemeClr>
                  </a:gs>
                </a:gsLst>
                <a:path path="shape">
                  <a:fillToRect l="50000" t="50000" r="50000" b="50000"/>
                </a:path>
              </a:gradFill>
              <a:ln w="12700">
                <a:no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090" name="Text Box 26"/>
              <p:cNvSpPr txBox="1">
                <a:spLocks noChangeArrowheads="1"/>
              </p:cNvSpPr>
              <p:nvPr/>
            </p:nvSpPr>
            <p:spPr bwMode="auto">
              <a:xfrm>
                <a:off x="3936" y="2160"/>
                <a:ext cx="1200" cy="370"/>
              </a:xfrm>
              <a:prstGeom prst="rect">
                <a:avLst/>
              </a:prstGeom>
              <a:noFill/>
              <a:ln w="12700" algn="ctr">
                <a:noFill/>
                <a:miter lim="800000"/>
                <a:headEnd/>
                <a:tailEnd/>
              </a:ln>
              <a:effectLst/>
            </p:spPr>
            <p:txBody>
              <a:bodyPr>
                <a:spAutoFit/>
              </a:bodyPr>
              <a:lstStyle/>
              <a:p>
                <a:pPr defTabSz="912740">
                  <a:lnSpc>
                    <a:spcPct val="80000"/>
                  </a:lnSpc>
                  <a:spcBef>
                    <a:spcPct val="35000"/>
                  </a:spcBef>
                  <a:buClr>
                    <a:srgbClr val="FDE399"/>
                  </a:buClr>
                  <a:defRPr/>
                </a:pPr>
                <a:r>
                  <a:rPr lang="en-US" sz="2000" dirty="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pitchFamily="34" charset="0"/>
                  </a:rPr>
                  <a:t>AMD LIVE! Extended PC</a:t>
                </a:r>
              </a:p>
            </p:txBody>
          </p:sp>
          <p:pic>
            <p:nvPicPr>
              <p:cNvPr id="6250" name="Picture 38" descr="Gateway 700GR"/>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3888" y="1515"/>
                <a:ext cx="1104" cy="613"/>
              </a:xfrm>
              <a:prstGeom prst="rect">
                <a:avLst/>
              </a:prstGeom>
              <a:noFill/>
              <a:ln w="9525">
                <a:noFill/>
                <a:miter lim="800000"/>
                <a:headEnd/>
                <a:tailEnd/>
              </a:ln>
            </p:spPr>
          </p:pic>
        </p:grpSp>
      </p:grpSp>
      <p:grpSp>
        <p:nvGrpSpPr>
          <p:cNvPr id="7" name="Group 244"/>
          <p:cNvGrpSpPr>
            <a:grpSpLocks/>
          </p:cNvGrpSpPr>
          <p:nvPr/>
        </p:nvGrpSpPr>
        <p:grpSpPr bwMode="auto">
          <a:xfrm>
            <a:off x="914400" y="838200"/>
            <a:ext cx="7905750" cy="5829300"/>
            <a:chOff x="576" y="528"/>
            <a:chExt cx="4980" cy="3672"/>
          </a:xfrm>
        </p:grpSpPr>
        <p:grpSp>
          <p:nvGrpSpPr>
            <p:cNvPr id="6225" name="Group 237"/>
            <p:cNvGrpSpPr>
              <a:grpSpLocks/>
            </p:cNvGrpSpPr>
            <p:nvPr/>
          </p:nvGrpSpPr>
          <p:grpSpPr bwMode="auto">
            <a:xfrm>
              <a:off x="576" y="1008"/>
              <a:ext cx="4628" cy="3192"/>
              <a:chOff x="576" y="1008"/>
              <a:chExt cx="4628" cy="3192"/>
            </a:xfrm>
          </p:grpSpPr>
          <p:grpSp>
            <p:nvGrpSpPr>
              <p:cNvPr id="6228" name="Group 236"/>
              <p:cNvGrpSpPr>
                <a:grpSpLocks/>
              </p:cNvGrpSpPr>
              <p:nvPr/>
            </p:nvGrpSpPr>
            <p:grpSpPr bwMode="auto">
              <a:xfrm>
                <a:off x="624" y="1008"/>
                <a:ext cx="4512" cy="3192"/>
                <a:chOff x="624" y="1008"/>
                <a:chExt cx="4512" cy="3192"/>
              </a:xfrm>
            </p:grpSpPr>
            <p:sp>
              <p:nvSpPr>
                <p:cNvPr id="344131" name="Line 67"/>
                <p:cNvSpPr>
                  <a:spLocks noChangeShapeType="1"/>
                </p:cNvSpPr>
                <p:nvPr/>
              </p:nvSpPr>
              <p:spPr bwMode="auto">
                <a:xfrm>
                  <a:off x="624" y="2712"/>
                  <a:ext cx="4512" cy="0"/>
                </a:xfrm>
                <a:prstGeom prst="line">
                  <a:avLst/>
                </a:prstGeom>
                <a:noFill/>
                <a:ln w="57150">
                  <a:solidFill>
                    <a:srgbClr val="92D05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132" name="Line 68"/>
                <p:cNvSpPr>
                  <a:spLocks noChangeShapeType="1"/>
                </p:cNvSpPr>
                <p:nvPr/>
              </p:nvSpPr>
              <p:spPr bwMode="auto">
                <a:xfrm flipV="1">
                  <a:off x="624" y="1494"/>
                  <a:ext cx="0" cy="1233"/>
                </a:xfrm>
                <a:prstGeom prst="line">
                  <a:avLst/>
                </a:prstGeom>
                <a:noFill/>
                <a:ln w="57150">
                  <a:solidFill>
                    <a:srgbClr val="92D05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134" name="Line 70"/>
                <p:cNvSpPr>
                  <a:spLocks noChangeShapeType="1"/>
                </p:cNvSpPr>
                <p:nvPr/>
              </p:nvSpPr>
              <p:spPr bwMode="auto">
                <a:xfrm flipV="1">
                  <a:off x="5136" y="1494"/>
                  <a:ext cx="0" cy="2706"/>
                </a:xfrm>
                <a:prstGeom prst="line">
                  <a:avLst/>
                </a:prstGeom>
                <a:noFill/>
                <a:ln w="57150">
                  <a:solidFill>
                    <a:srgbClr val="92D05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136" name="Line 72"/>
                <p:cNvSpPr>
                  <a:spLocks noChangeShapeType="1"/>
                </p:cNvSpPr>
                <p:nvPr/>
              </p:nvSpPr>
              <p:spPr bwMode="auto">
                <a:xfrm flipH="1" flipV="1">
                  <a:off x="2256" y="3144"/>
                  <a:ext cx="192" cy="0"/>
                </a:xfrm>
                <a:prstGeom prst="line">
                  <a:avLst/>
                </a:prstGeom>
                <a:noFill/>
                <a:ln w="57150">
                  <a:solidFill>
                    <a:schemeClr val="accent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138" name="Line 74"/>
                <p:cNvSpPr>
                  <a:spLocks noChangeShapeType="1"/>
                </p:cNvSpPr>
                <p:nvPr/>
              </p:nvSpPr>
              <p:spPr bwMode="auto">
                <a:xfrm flipH="1" flipV="1">
                  <a:off x="4848" y="3288"/>
                  <a:ext cx="288" cy="0"/>
                </a:xfrm>
                <a:prstGeom prst="line">
                  <a:avLst/>
                </a:prstGeom>
                <a:noFill/>
                <a:ln w="57150">
                  <a:solidFill>
                    <a:schemeClr val="accent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139" name="Line 75"/>
                <p:cNvSpPr>
                  <a:spLocks noChangeShapeType="1"/>
                </p:cNvSpPr>
                <p:nvPr/>
              </p:nvSpPr>
              <p:spPr bwMode="auto">
                <a:xfrm flipH="1" flipV="1">
                  <a:off x="4896" y="1896"/>
                  <a:ext cx="240" cy="0"/>
                </a:xfrm>
                <a:prstGeom prst="line">
                  <a:avLst/>
                </a:prstGeom>
                <a:noFill/>
                <a:ln w="57150">
                  <a:solidFill>
                    <a:srgbClr val="92D05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140" name="Line 76"/>
                <p:cNvSpPr>
                  <a:spLocks noChangeShapeType="1"/>
                </p:cNvSpPr>
                <p:nvPr/>
              </p:nvSpPr>
              <p:spPr bwMode="auto">
                <a:xfrm flipH="1" flipV="1">
                  <a:off x="624" y="2136"/>
                  <a:ext cx="144" cy="0"/>
                </a:xfrm>
                <a:prstGeom prst="line">
                  <a:avLst/>
                </a:prstGeom>
                <a:noFill/>
                <a:ln w="57150">
                  <a:solidFill>
                    <a:schemeClr val="accent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133" name="Line 69"/>
                <p:cNvSpPr>
                  <a:spLocks noChangeShapeType="1"/>
                </p:cNvSpPr>
                <p:nvPr/>
              </p:nvSpPr>
              <p:spPr bwMode="auto">
                <a:xfrm flipV="1">
                  <a:off x="3312" y="1014"/>
                  <a:ext cx="0" cy="1698"/>
                </a:xfrm>
                <a:prstGeom prst="line">
                  <a:avLst/>
                </a:prstGeom>
                <a:noFill/>
                <a:ln w="57150">
                  <a:solidFill>
                    <a:srgbClr val="92D05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137" name="Line 73"/>
                <p:cNvSpPr>
                  <a:spLocks noChangeShapeType="1"/>
                </p:cNvSpPr>
                <p:nvPr/>
              </p:nvSpPr>
              <p:spPr bwMode="auto">
                <a:xfrm flipH="1" flipV="1">
                  <a:off x="3168" y="1632"/>
                  <a:ext cx="138" cy="0"/>
                </a:xfrm>
                <a:prstGeom prst="line">
                  <a:avLst/>
                </a:prstGeom>
                <a:noFill/>
                <a:ln w="57150">
                  <a:solidFill>
                    <a:srgbClr val="92D05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149" name="Line 85"/>
                <p:cNvSpPr>
                  <a:spLocks noChangeShapeType="1"/>
                </p:cNvSpPr>
                <p:nvPr/>
              </p:nvSpPr>
              <p:spPr bwMode="auto">
                <a:xfrm flipH="1" flipV="1">
                  <a:off x="4608" y="3936"/>
                  <a:ext cx="528" cy="0"/>
                </a:xfrm>
                <a:prstGeom prst="line">
                  <a:avLst/>
                </a:prstGeom>
                <a:noFill/>
                <a:ln w="57150">
                  <a:solidFill>
                    <a:schemeClr val="accent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175" name="Line 111"/>
                <p:cNvSpPr>
                  <a:spLocks noChangeShapeType="1"/>
                </p:cNvSpPr>
                <p:nvPr/>
              </p:nvSpPr>
              <p:spPr bwMode="auto">
                <a:xfrm flipV="1">
                  <a:off x="2448" y="1008"/>
                  <a:ext cx="0" cy="3192"/>
                </a:xfrm>
                <a:prstGeom prst="line">
                  <a:avLst/>
                </a:prstGeom>
                <a:noFill/>
                <a:ln w="57150">
                  <a:solidFill>
                    <a:srgbClr val="92D05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pic>
            <p:nvPicPr>
              <p:cNvPr id="6229" name="Picture 81" descr="acoutlet"/>
              <p:cNvPicPr>
                <a:picLocks noChangeAspect="1" noChangeArrowheads="1"/>
              </p:cNvPicPr>
              <p:nvPr/>
            </p:nvPicPr>
            <p:blipFill>
              <a:blip r:embed="rId8"/>
              <a:srcRect/>
              <a:stretch>
                <a:fillRect/>
              </a:stretch>
            </p:blipFill>
            <p:spPr bwMode="auto">
              <a:xfrm>
                <a:off x="576" y="2016"/>
                <a:ext cx="116" cy="192"/>
              </a:xfrm>
              <a:prstGeom prst="rect">
                <a:avLst/>
              </a:prstGeom>
              <a:noFill/>
              <a:ln w="9525">
                <a:noFill/>
                <a:miter lim="800000"/>
                <a:headEnd/>
                <a:tailEnd/>
              </a:ln>
            </p:spPr>
          </p:pic>
          <p:pic>
            <p:nvPicPr>
              <p:cNvPr id="6230" name="Picture 80" descr="acoutlet"/>
              <p:cNvPicPr>
                <a:picLocks noChangeAspect="1" noChangeArrowheads="1"/>
              </p:cNvPicPr>
              <p:nvPr/>
            </p:nvPicPr>
            <p:blipFill>
              <a:blip r:embed="rId8"/>
              <a:srcRect/>
              <a:stretch>
                <a:fillRect/>
              </a:stretch>
            </p:blipFill>
            <p:spPr bwMode="auto">
              <a:xfrm>
                <a:off x="3258" y="1518"/>
                <a:ext cx="116" cy="192"/>
              </a:xfrm>
              <a:prstGeom prst="rect">
                <a:avLst/>
              </a:prstGeom>
              <a:noFill/>
              <a:ln w="9525">
                <a:noFill/>
                <a:miter lim="800000"/>
                <a:headEnd/>
                <a:tailEnd/>
              </a:ln>
            </p:spPr>
          </p:pic>
          <p:pic>
            <p:nvPicPr>
              <p:cNvPr id="6231" name="Picture 84" descr="acoutlet"/>
              <p:cNvPicPr>
                <a:picLocks noChangeAspect="1" noChangeArrowheads="1"/>
              </p:cNvPicPr>
              <p:nvPr/>
            </p:nvPicPr>
            <p:blipFill>
              <a:blip r:embed="rId8"/>
              <a:srcRect/>
              <a:stretch>
                <a:fillRect/>
              </a:stretch>
            </p:blipFill>
            <p:spPr bwMode="auto">
              <a:xfrm>
                <a:off x="5088" y="1776"/>
                <a:ext cx="116" cy="192"/>
              </a:xfrm>
              <a:prstGeom prst="rect">
                <a:avLst/>
              </a:prstGeom>
              <a:noFill/>
              <a:ln w="9525">
                <a:noFill/>
                <a:miter lim="800000"/>
                <a:headEnd/>
                <a:tailEnd/>
              </a:ln>
            </p:spPr>
          </p:pic>
          <p:pic>
            <p:nvPicPr>
              <p:cNvPr id="6232" name="Picture 83" descr="acoutlet"/>
              <p:cNvPicPr>
                <a:picLocks noChangeAspect="1" noChangeArrowheads="1"/>
              </p:cNvPicPr>
              <p:nvPr/>
            </p:nvPicPr>
            <p:blipFill>
              <a:blip r:embed="rId8"/>
              <a:srcRect/>
              <a:stretch>
                <a:fillRect/>
              </a:stretch>
            </p:blipFill>
            <p:spPr bwMode="auto">
              <a:xfrm>
                <a:off x="5088" y="3168"/>
                <a:ext cx="116" cy="192"/>
              </a:xfrm>
              <a:prstGeom prst="rect">
                <a:avLst/>
              </a:prstGeom>
              <a:noFill/>
              <a:ln w="9525">
                <a:noFill/>
                <a:miter lim="800000"/>
                <a:headEnd/>
                <a:tailEnd/>
              </a:ln>
            </p:spPr>
          </p:pic>
          <p:pic>
            <p:nvPicPr>
              <p:cNvPr id="6233" name="Picture 86" descr="acoutlet"/>
              <p:cNvPicPr>
                <a:picLocks noChangeAspect="1" noChangeArrowheads="1"/>
              </p:cNvPicPr>
              <p:nvPr/>
            </p:nvPicPr>
            <p:blipFill>
              <a:blip r:embed="rId8"/>
              <a:srcRect/>
              <a:stretch>
                <a:fillRect/>
              </a:stretch>
            </p:blipFill>
            <p:spPr bwMode="auto">
              <a:xfrm>
                <a:off x="5088" y="3840"/>
                <a:ext cx="116" cy="192"/>
              </a:xfrm>
              <a:prstGeom prst="rect">
                <a:avLst/>
              </a:prstGeom>
              <a:noFill/>
              <a:ln w="9525">
                <a:noFill/>
                <a:miter lim="800000"/>
                <a:headEnd/>
                <a:tailEnd/>
              </a:ln>
            </p:spPr>
          </p:pic>
          <p:pic>
            <p:nvPicPr>
              <p:cNvPr id="6234" name="Picture 82" descr="acoutlet"/>
              <p:cNvPicPr>
                <a:picLocks noChangeAspect="1" noChangeArrowheads="1"/>
              </p:cNvPicPr>
              <p:nvPr/>
            </p:nvPicPr>
            <p:blipFill>
              <a:blip r:embed="rId8"/>
              <a:srcRect/>
              <a:stretch>
                <a:fillRect/>
              </a:stretch>
            </p:blipFill>
            <p:spPr bwMode="auto">
              <a:xfrm>
                <a:off x="2400" y="3024"/>
                <a:ext cx="116" cy="192"/>
              </a:xfrm>
              <a:prstGeom prst="rect">
                <a:avLst/>
              </a:prstGeom>
              <a:noFill/>
              <a:ln w="9525">
                <a:noFill/>
                <a:miter lim="800000"/>
                <a:headEnd/>
                <a:tailEnd/>
              </a:ln>
            </p:spPr>
          </p:pic>
        </p:grpSp>
        <p:sp>
          <p:nvSpPr>
            <p:cNvPr id="344205" name="Line 141"/>
            <p:cNvSpPr>
              <a:spLocks noChangeShapeType="1"/>
            </p:cNvSpPr>
            <p:nvPr/>
          </p:nvSpPr>
          <p:spPr bwMode="auto">
            <a:xfrm flipH="1" flipV="1">
              <a:off x="4704" y="624"/>
              <a:ext cx="288" cy="0"/>
            </a:xfrm>
            <a:prstGeom prst="line">
              <a:avLst/>
            </a:prstGeom>
            <a:noFill/>
            <a:ln w="57150">
              <a:solidFill>
                <a:schemeClr val="accent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208" name="Text Box 144"/>
            <p:cNvSpPr txBox="1">
              <a:spLocks noChangeArrowheads="1"/>
            </p:cNvSpPr>
            <p:nvPr/>
          </p:nvSpPr>
          <p:spPr bwMode="auto">
            <a:xfrm>
              <a:off x="4992" y="528"/>
              <a:ext cx="564" cy="173"/>
            </a:xfrm>
            <a:prstGeom prst="rect">
              <a:avLst/>
            </a:prstGeom>
            <a:noFill/>
            <a:ln w="12700">
              <a:noFill/>
              <a:miter lim="800000"/>
              <a:headEnd/>
              <a:tailEnd/>
            </a:ln>
            <a:effectLst/>
          </p:spPr>
          <p:txBody>
            <a:bodyPr wrap="none">
              <a:spAutoFit/>
            </a:bodyPr>
            <a:lstStyle/>
            <a:p>
              <a:pPr>
                <a:defRPr/>
              </a:pPr>
              <a:r>
                <a:rPr lang="en-US" sz="1200" dirty="0">
                  <a:effectLst>
                    <a:outerShdw blurRad="38100" dist="38100" dir="2700000" algn="tl">
                      <a:srgbClr val="000000"/>
                    </a:outerShdw>
                  </a:effectLst>
                  <a:latin typeface="Segoe" pitchFamily="34" charset="0"/>
                </a:rPr>
                <a:t>AC power</a:t>
              </a:r>
            </a:p>
          </p:txBody>
        </p:sp>
      </p:grpSp>
      <p:grpSp>
        <p:nvGrpSpPr>
          <p:cNvPr id="10" name="Group 205"/>
          <p:cNvGrpSpPr>
            <a:grpSpLocks/>
          </p:cNvGrpSpPr>
          <p:nvPr/>
        </p:nvGrpSpPr>
        <p:grpSpPr bwMode="auto">
          <a:xfrm>
            <a:off x="5029200" y="1309688"/>
            <a:ext cx="3382963" cy="1890712"/>
            <a:chOff x="3168" y="825"/>
            <a:chExt cx="2131" cy="1191"/>
          </a:xfrm>
        </p:grpSpPr>
        <p:sp>
          <p:nvSpPr>
            <p:cNvPr id="344204" name="Line 140"/>
            <p:cNvSpPr>
              <a:spLocks noChangeShapeType="1"/>
            </p:cNvSpPr>
            <p:nvPr/>
          </p:nvSpPr>
          <p:spPr bwMode="auto">
            <a:xfrm flipH="1" flipV="1">
              <a:off x="4704" y="912"/>
              <a:ext cx="288" cy="0"/>
            </a:xfrm>
            <a:prstGeom prst="line">
              <a:avLst/>
            </a:prstGeom>
            <a:noFill/>
            <a:ln w="57150">
              <a:solidFill>
                <a:srgbClr val="0033CC"/>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207" name="Text Box 143"/>
            <p:cNvSpPr txBox="1">
              <a:spLocks noChangeArrowheads="1"/>
            </p:cNvSpPr>
            <p:nvPr/>
          </p:nvSpPr>
          <p:spPr bwMode="auto">
            <a:xfrm>
              <a:off x="4992" y="825"/>
              <a:ext cx="307" cy="173"/>
            </a:xfrm>
            <a:prstGeom prst="rect">
              <a:avLst/>
            </a:prstGeom>
            <a:noFill/>
            <a:ln w="12700">
              <a:noFill/>
              <a:miter lim="800000"/>
              <a:headEnd/>
              <a:tailEnd/>
            </a:ln>
            <a:effectLst/>
          </p:spPr>
          <p:txBody>
            <a:bodyPr wrap="none">
              <a:spAutoFit/>
            </a:bodyPr>
            <a:lstStyle/>
            <a:p>
              <a:pPr>
                <a:defRPr/>
              </a:pPr>
              <a:r>
                <a:rPr lang="en-US" sz="1200" dirty="0">
                  <a:effectLst>
                    <a:outerShdw blurRad="38100" dist="38100" dir="2700000" algn="tl">
                      <a:srgbClr val="000000"/>
                    </a:outerShdw>
                  </a:effectLst>
                  <a:latin typeface="Segoe" pitchFamily="34" charset="0"/>
                </a:rPr>
                <a:t>cat5</a:t>
              </a:r>
            </a:p>
          </p:txBody>
        </p:sp>
        <p:grpSp>
          <p:nvGrpSpPr>
            <p:cNvPr id="6217" name="Group 204"/>
            <p:cNvGrpSpPr>
              <a:grpSpLocks/>
            </p:cNvGrpSpPr>
            <p:nvPr/>
          </p:nvGrpSpPr>
          <p:grpSpPr bwMode="auto">
            <a:xfrm>
              <a:off x="3168" y="1680"/>
              <a:ext cx="768" cy="336"/>
              <a:chOff x="3168" y="1680"/>
              <a:chExt cx="768" cy="336"/>
            </a:xfrm>
          </p:grpSpPr>
          <p:grpSp>
            <p:nvGrpSpPr>
              <p:cNvPr id="6218" name="Group 203"/>
              <p:cNvGrpSpPr>
                <a:grpSpLocks/>
              </p:cNvGrpSpPr>
              <p:nvPr/>
            </p:nvGrpSpPr>
            <p:grpSpPr bwMode="auto">
              <a:xfrm>
                <a:off x="3168" y="1680"/>
                <a:ext cx="768" cy="336"/>
                <a:chOff x="3168" y="1680"/>
                <a:chExt cx="768" cy="336"/>
              </a:xfrm>
            </p:grpSpPr>
            <p:grpSp>
              <p:nvGrpSpPr>
                <p:cNvPr id="6220" name="Group 202"/>
                <p:cNvGrpSpPr>
                  <a:grpSpLocks/>
                </p:cNvGrpSpPr>
                <p:nvPr/>
              </p:nvGrpSpPr>
              <p:grpSpPr bwMode="auto">
                <a:xfrm>
                  <a:off x="3168" y="1680"/>
                  <a:ext cx="768" cy="288"/>
                  <a:chOff x="3168" y="1680"/>
                  <a:chExt cx="768" cy="288"/>
                </a:xfrm>
              </p:grpSpPr>
              <p:sp>
                <p:nvSpPr>
                  <p:cNvPr id="344197" name="Line 133"/>
                  <p:cNvSpPr>
                    <a:spLocks noChangeShapeType="1"/>
                  </p:cNvSpPr>
                  <p:nvPr/>
                </p:nvSpPr>
                <p:spPr bwMode="auto">
                  <a:xfrm flipH="1" flipV="1">
                    <a:off x="3264" y="1920"/>
                    <a:ext cx="672" cy="0"/>
                  </a:xfrm>
                  <a:prstGeom prst="line">
                    <a:avLst/>
                  </a:prstGeom>
                  <a:noFill/>
                  <a:ln w="57150">
                    <a:solidFill>
                      <a:srgbClr val="0033CC"/>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198" name="Line 134"/>
                  <p:cNvSpPr>
                    <a:spLocks noChangeShapeType="1"/>
                  </p:cNvSpPr>
                  <p:nvPr/>
                </p:nvSpPr>
                <p:spPr bwMode="auto">
                  <a:xfrm>
                    <a:off x="3221" y="1680"/>
                    <a:ext cx="2" cy="288"/>
                  </a:xfrm>
                  <a:prstGeom prst="line">
                    <a:avLst/>
                  </a:prstGeom>
                  <a:noFill/>
                  <a:ln w="57150">
                    <a:solidFill>
                      <a:srgbClr val="0033CC"/>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200" name="Line 136"/>
                  <p:cNvSpPr>
                    <a:spLocks noChangeShapeType="1"/>
                  </p:cNvSpPr>
                  <p:nvPr/>
                </p:nvSpPr>
                <p:spPr bwMode="auto">
                  <a:xfrm>
                    <a:off x="3168" y="1680"/>
                    <a:ext cx="69" cy="0"/>
                  </a:xfrm>
                  <a:prstGeom prst="line">
                    <a:avLst/>
                  </a:prstGeom>
                  <a:noFill/>
                  <a:ln w="57150">
                    <a:solidFill>
                      <a:srgbClr val="0033CC"/>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pic>
              <p:nvPicPr>
                <p:cNvPr id="6221" name="Picture 131" descr="rj45_outlet"/>
                <p:cNvPicPr>
                  <a:picLocks noChangeAspect="1" noChangeArrowheads="1"/>
                </p:cNvPicPr>
                <p:nvPr/>
              </p:nvPicPr>
              <p:blipFill>
                <a:blip r:embed="rId9"/>
                <a:srcRect/>
                <a:stretch>
                  <a:fillRect/>
                </a:stretch>
              </p:blipFill>
              <p:spPr bwMode="auto">
                <a:xfrm>
                  <a:off x="3168" y="1824"/>
                  <a:ext cx="113" cy="192"/>
                </a:xfrm>
                <a:prstGeom prst="rect">
                  <a:avLst/>
                </a:prstGeom>
                <a:noFill/>
                <a:ln w="9525">
                  <a:noFill/>
                  <a:miter lim="800000"/>
                  <a:headEnd/>
                  <a:tailEnd/>
                </a:ln>
              </p:spPr>
            </p:pic>
          </p:grpSp>
          <p:pic>
            <p:nvPicPr>
              <p:cNvPr id="6219" name="Picture 139" descr="dlink"/>
              <p:cNvPicPr>
                <a:picLocks noChangeAspect="1" noChangeArrowheads="1"/>
              </p:cNvPicPr>
              <p:nvPr/>
            </p:nvPicPr>
            <p:blipFill>
              <a:blip r:embed="rId10"/>
              <a:srcRect/>
              <a:stretch>
                <a:fillRect/>
              </a:stretch>
            </p:blipFill>
            <p:spPr bwMode="auto">
              <a:xfrm>
                <a:off x="3456" y="1758"/>
                <a:ext cx="336" cy="206"/>
              </a:xfrm>
              <a:prstGeom prst="rect">
                <a:avLst/>
              </a:prstGeom>
              <a:noFill/>
              <a:ln w="9525">
                <a:noFill/>
                <a:miter lim="800000"/>
                <a:headEnd/>
                <a:tailEnd/>
              </a:ln>
            </p:spPr>
          </p:pic>
        </p:grpSp>
      </p:grpSp>
      <p:grpSp>
        <p:nvGrpSpPr>
          <p:cNvPr id="14" name="Group 212"/>
          <p:cNvGrpSpPr>
            <a:grpSpLocks/>
          </p:cNvGrpSpPr>
          <p:nvPr/>
        </p:nvGrpSpPr>
        <p:grpSpPr bwMode="auto">
          <a:xfrm>
            <a:off x="685800" y="2133600"/>
            <a:ext cx="5029200" cy="4048125"/>
            <a:chOff x="432" y="1344"/>
            <a:chExt cx="3168" cy="2550"/>
          </a:xfrm>
        </p:grpSpPr>
        <p:grpSp>
          <p:nvGrpSpPr>
            <p:cNvPr id="6201" name="Group 62"/>
            <p:cNvGrpSpPr>
              <a:grpSpLocks/>
            </p:cNvGrpSpPr>
            <p:nvPr/>
          </p:nvGrpSpPr>
          <p:grpSpPr bwMode="auto">
            <a:xfrm>
              <a:off x="1152" y="1344"/>
              <a:ext cx="1104" cy="1014"/>
              <a:chOff x="1344" y="1392"/>
              <a:chExt cx="1104" cy="1014"/>
            </a:xfrm>
          </p:grpSpPr>
          <p:sp>
            <p:nvSpPr>
              <p:cNvPr id="344121" name="Oval 57"/>
              <p:cNvSpPr>
                <a:spLocks noChangeArrowheads="1"/>
              </p:cNvSpPr>
              <p:nvPr/>
            </p:nvSpPr>
            <p:spPr bwMode="auto">
              <a:xfrm>
                <a:off x="1344" y="1392"/>
                <a:ext cx="1104" cy="1014"/>
              </a:xfrm>
              <a:prstGeom prst="ellipse">
                <a:avLst/>
              </a:prstGeom>
              <a:gradFill rotWithShape="0">
                <a:gsLst>
                  <a:gs pos="0">
                    <a:srgbClr val="FFFF66"/>
                  </a:gs>
                  <a:gs pos="100000">
                    <a:srgbClr val="FFFF66">
                      <a:gamma/>
                      <a:shade val="56078"/>
                      <a:invGamma/>
                      <a:alpha val="0"/>
                    </a:srgbClr>
                  </a:gs>
                </a:gsLst>
                <a:path path="shape">
                  <a:fillToRect l="50000" t="50000" r="50000" b="50000"/>
                </a:path>
              </a:gradFill>
              <a:ln w="12700">
                <a:no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nvGrpSpPr>
              <p:cNvPr id="6212" name="Group 61"/>
              <p:cNvGrpSpPr>
                <a:grpSpLocks/>
              </p:cNvGrpSpPr>
              <p:nvPr/>
            </p:nvGrpSpPr>
            <p:grpSpPr bwMode="auto">
              <a:xfrm>
                <a:off x="1628" y="1697"/>
                <a:ext cx="536" cy="404"/>
                <a:chOff x="1488" y="1536"/>
                <a:chExt cx="536" cy="404"/>
              </a:xfrm>
            </p:grpSpPr>
            <p:pic>
              <p:nvPicPr>
                <p:cNvPr id="6213" name="Picture 22" descr="NSX-BL14"/>
                <p:cNvPicPr>
                  <a:picLocks noChangeAspect="1" noChangeArrowheads="1"/>
                </p:cNvPicPr>
                <p:nvPr/>
              </p:nvPicPr>
              <p:blipFill>
                <a:blip r:embed="rId11">
                  <a:clrChange>
                    <a:clrFrom>
                      <a:srgbClr val="FFFFFF"/>
                    </a:clrFrom>
                    <a:clrTo>
                      <a:srgbClr val="FFFFFF">
                        <a:alpha val="0"/>
                      </a:srgbClr>
                    </a:clrTo>
                  </a:clrChange>
                </a:blip>
                <a:srcRect/>
                <a:stretch>
                  <a:fillRect/>
                </a:stretch>
              </p:blipFill>
              <p:spPr bwMode="auto">
                <a:xfrm>
                  <a:off x="1488" y="1632"/>
                  <a:ext cx="536" cy="308"/>
                </a:xfrm>
                <a:prstGeom prst="rect">
                  <a:avLst/>
                </a:prstGeom>
                <a:noFill/>
                <a:ln w="9525">
                  <a:noFill/>
                  <a:miter lim="800000"/>
                  <a:headEnd/>
                  <a:tailEnd/>
                </a:ln>
              </p:spPr>
            </p:pic>
            <p:pic>
              <p:nvPicPr>
                <p:cNvPr id="6214" name="Picture 31"/>
                <p:cNvPicPr>
                  <a:picLocks noChangeAspect="1" noChangeArrowheads="1"/>
                </p:cNvPicPr>
                <p:nvPr/>
              </p:nvPicPr>
              <p:blipFill>
                <a:blip r:embed="rId12">
                  <a:clrChange>
                    <a:clrFrom>
                      <a:srgbClr val="FFFFFF"/>
                    </a:clrFrom>
                    <a:clrTo>
                      <a:srgbClr val="FFFFFF">
                        <a:alpha val="0"/>
                      </a:srgbClr>
                    </a:clrTo>
                  </a:clrChange>
                </a:blip>
                <a:srcRect/>
                <a:stretch>
                  <a:fillRect/>
                </a:stretch>
              </p:blipFill>
              <p:spPr bwMode="auto">
                <a:xfrm>
                  <a:off x="1536" y="1536"/>
                  <a:ext cx="150" cy="151"/>
                </a:xfrm>
                <a:prstGeom prst="rect">
                  <a:avLst/>
                </a:prstGeom>
                <a:noFill/>
                <a:ln w="12700">
                  <a:noFill/>
                  <a:miter lim="800000"/>
                  <a:headEnd/>
                  <a:tailEnd/>
                </a:ln>
              </p:spPr>
            </p:pic>
          </p:grpSp>
        </p:grpSp>
        <p:grpSp>
          <p:nvGrpSpPr>
            <p:cNvPr id="6202" name="Group 209"/>
            <p:cNvGrpSpPr>
              <a:grpSpLocks/>
            </p:cNvGrpSpPr>
            <p:nvPr/>
          </p:nvGrpSpPr>
          <p:grpSpPr bwMode="auto">
            <a:xfrm>
              <a:off x="432" y="1632"/>
              <a:ext cx="1104" cy="1014"/>
              <a:chOff x="432" y="1632"/>
              <a:chExt cx="1104" cy="1014"/>
            </a:xfrm>
          </p:grpSpPr>
          <p:sp>
            <p:nvSpPr>
              <p:cNvPr id="344109" name="Oval 45"/>
              <p:cNvSpPr>
                <a:spLocks noChangeArrowheads="1"/>
              </p:cNvSpPr>
              <p:nvPr/>
            </p:nvSpPr>
            <p:spPr bwMode="auto">
              <a:xfrm>
                <a:off x="432" y="1632"/>
                <a:ext cx="1104" cy="1014"/>
              </a:xfrm>
              <a:prstGeom prst="ellipse">
                <a:avLst/>
              </a:prstGeom>
              <a:gradFill rotWithShape="0">
                <a:gsLst>
                  <a:gs pos="0">
                    <a:srgbClr val="FFFF66"/>
                  </a:gs>
                  <a:gs pos="100000">
                    <a:srgbClr val="FFFF66">
                      <a:gamma/>
                      <a:shade val="56078"/>
                      <a:invGamma/>
                      <a:alpha val="0"/>
                    </a:srgbClr>
                  </a:gs>
                </a:gsLst>
                <a:path path="shape">
                  <a:fillToRect l="50000" t="50000" r="50000" b="50000"/>
                </a:path>
              </a:gradFill>
              <a:ln w="12700">
                <a:no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pic>
            <p:nvPicPr>
              <p:cNvPr id="6210" name="Picture 21" descr="sharp_LC32D5U"/>
              <p:cNvPicPr>
                <a:picLocks noChangeAspect="1" noChangeArrowheads="1"/>
              </p:cNvPicPr>
              <p:nvPr/>
            </p:nvPicPr>
            <p:blipFill>
              <a:blip r:embed="rId13">
                <a:clrChange>
                  <a:clrFrom>
                    <a:srgbClr val="FFFFFF"/>
                  </a:clrFrom>
                  <a:clrTo>
                    <a:srgbClr val="FFFFFF">
                      <a:alpha val="0"/>
                    </a:srgbClr>
                  </a:clrTo>
                </a:clrChange>
              </a:blip>
              <a:srcRect/>
              <a:stretch>
                <a:fillRect/>
              </a:stretch>
            </p:blipFill>
            <p:spPr bwMode="auto">
              <a:xfrm>
                <a:off x="720" y="1872"/>
                <a:ext cx="491" cy="533"/>
              </a:xfrm>
              <a:prstGeom prst="rect">
                <a:avLst/>
              </a:prstGeom>
              <a:noFill/>
              <a:ln w="9525">
                <a:noFill/>
                <a:miter lim="800000"/>
                <a:headEnd/>
                <a:tailEnd/>
              </a:ln>
            </p:spPr>
          </p:pic>
        </p:grpSp>
        <p:grpSp>
          <p:nvGrpSpPr>
            <p:cNvPr id="6203" name="Group 147"/>
            <p:cNvGrpSpPr>
              <a:grpSpLocks/>
            </p:cNvGrpSpPr>
            <p:nvPr/>
          </p:nvGrpSpPr>
          <p:grpSpPr bwMode="auto">
            <a:xfrm>
              <a:off x="1506" y="2652"/>
              <a:ext cx="1104" cy="1014"/>
              <a:chOff x="1536" y="2640"/>
              <a:chExt cx="1104" cy="1014"/>
            </a:xfrm>
          </p:grpSpPr>
          <p:sp>
            <p:nvSpPr>
              <p:cNvPr id="344116" name="Oval 52"/>
              <p:cNvSpPr>
                <a:spLocks noChangeArrowheads="1"/>
              </p:cNvSpPr>
              <p:nvPr/>
            </p:nvSpPr>
            <p:spPr bwMode="auto">
              <a:xfrm>
                <a:off x="1536" y="2640"/>
                <a:ext cx="1104" cy="1014"/>
              </a:xfrm>
              <a:prstGeom prst="ellipse">
                <a:avLst/>
              </a:prstGeom>
              <a:gradFill rotWithShape="0">
                <a:gsLst>
                  <a:gs pos="0">
                    <a:srgbClr val="FFFF66"/>
                  </a:gs>
                  <a:gs pos="100000">
                    <a:srgbClr val="FFFF66">
                      <a:gamma/>
                      <a:shade val="56078"/>
                      <a:invGamma/>
                      <a:alpha val="0"/>
                    </a:srgbClr>
                  </a:gs>
                </a:gsLst>
                <a:path path="shape">
                  <a:fillToRect l="50000" t="50000" r="50000" b="50000"/>
                </a:path>
              </a:gradFill>
              <a:ln w="12700">
                <a:no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pic>
            <p:nvPicPr>
              <p:cNvPr id="6208" name="Picture 54" descr="sharp_LC32D5U"/>
              <p:cNvPicPr>
                <a:picLocks noChangeAspect="1" noChangeArrowheads="1"/>
              </p:cNvPicPr>
              <p:nvPr/>
            </p:nvPicPr>
            <p:blipFill>
              <a:blip r:embed="rId13">
                <a:clrChange>
                  <a:clrFrom>
                    <a:srgbClr val="FFFFFF"/>
                  </a:clrFrom>
                  <a:clrTo>
                    <a:srgbClr val="FFFFFF">
                      <a:alpha val="0"/>
                    </a:srgbClr>
                  </a:clrTo>
                </a:clrChange>
              </a:blip>
              <a:srcRect/>
              <a:stretch>
                <a:fillRect/>
              </a:stretch>
            </p:blipFill>
            <p:spPr bwMode="auto">
              <a:xfrm>
                <a:off x="1843" y="2856"/>
                <a:ext cx="491" cy="533"/>
              </a:xfrm>
              <a:prstGeom prst="rect">
                <a:avLst/>
              </a:prstGeom>
              <a:noFill/>
              <a:ln w="9525">
                <a:noFill/>
                <a:miter lim="800000"/>
                <a:headEnd/>
                <a:tailEnd/>
              </a:ln>
            </p:spPr>
          </p:pic>
        </p:grpSp>
        <p:grpSp>
          <p:nvGrpSpPr>
            <p:cNvPr id="6204" name="Group 211"/>
            <p:cNvGrpSpPr>
              <a:grpSpLocks/>
            </p:cNvGrpSpPr>
            <p:nvPr/>
          </p:nvGrpSpPr>
          <p:grpSpPr bwMode="auto">
            <a:xfrm>
              <a:off x="2496" y="2880"/>
              <a:ext cx="1104" cy="1014"/>
              <a:chOff x="2496" y="2880"/>
              <a:chExt cx="1104" cy="1014"/>
            </a:xfrm>
          </p:grpSpPr>
          <p:sp>
            <p:nvSpPr>
              <p:cNvPr id="344272" name="Oval 208"/>
              <p:cNvSpPr>
                <a:spLocks noChangeArrowheads="1"/>
              </p:cNvSpPr>
              <p:nvPr/>
            </p:nvSpPr>
            <p:spPr bwMode="auto">
              <a:xfrm>
                <a:off x="2496" y="2880"/>
                <a:ext cx="1104" cy="1014"/>
              </a:xfrm>
              <a:prstGeom prst="ellipse">
                <a:avLst/>
              </a:prstGeom>
              <a:gradFill rotWithShape="0">
                <a:gsLst>
                  <a:gs pos="0">
                    <a:srgbClr val="FFFF66"/>
                  </a:gs>
                  <a:gs pos="100000">
                    <a:srgbClr val="FFFF66">
                      <a:gamma/>
                      <a:shade val="56078"/>
                      <a:invGamma/>
                      <a:alpha val="0"/>
                    </a:srgbClr>
                  </a:gs>
                </a:gsLst>
                <a:path path="shape">
                  <a:fillToRect l="50000" t="50000" r="50000" b="50000"/>
                </a:path>
              </a:gradFill>
              <a:ln w="12700">
                <a:no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pic>
            <p:nvPicPr>
              <p:cNvPr id="6206" name="Picture 206" descr="PMC creative device &amp; screens"/>
              <p:cNvPicPr>
                <a:picLocks noChangeAspect="1" noChangeArrowheads="1"/>
              </p:cNvPicPr>
              <p:nvPr/>
            </p:nvPicPr>
            <p:blipFill>
              <a:blip r:embed="rId14"/>
              <a:srcRect/>
              <a:stretch>
                <a:fillRect/>
              </a:stretch>
            </p:blipFill>
            <p:spPr bwMode="auto">
              <a:xfrm>
                <a:off x="2808" y="3273"/>
                <a:ext cx="480" cy="228"/>
              </a:xfrm>
              <a:prstGeom prst="rect">
                <a:avLst/>
              </a:prstGeom>
              <a:noFill/>
              <a:ln w="9525">
                <a:noFill/>
                <a:miter lim="800000"/>
                <a:headEnd/>
                <a:tailEnd/>
              </a:ln>
            </p:spPr>
          </p:pic>
        </p:grpSp>
      </p:grpSp>
      <p:grpSp>
        <p:nvGrpSpPr>
          <p:cNvPr id="20" name="Group 218"/>
          <p:cNvGrpSpPr>
            <a:grpSpLocks/>
          </p:cNvGrpSpPr>
          <p:nvPr/>
        </p:nvGrpSpPr>
        <p:grpSpPr bwMode="auto">
          <a:xfrm>
            <a:off x="1828800" y="1524000"/>
            <a:ext cx="6664325" cy="3743325"/>
            <a:chOff x="1152" y="960"/>
            <a:chExt cx="4198" cy="2358"/>
          </a:xfrm>
        </p:grpSpPr>
        <p:grpSp>
          <p:nvGrpSpPr>
            <p:cNvPr id="6179" name="Group 190"/>
            <p:cNvGrpSpPr>
              <a:grpSpLocks/>
            </p:cNvGrpSpPr>
            <p:nvPr/>
          </p:nvGrpSpPr>
          <p:grpSpPr bwMode="auto">
            <a:xfrm>
              <a:off x="1320" y="1386"/>
              <a:ext cx="456" cy="246"/>
              <a:chOff x="1320" y="1404"/>
              <a:chExt cx="456" cy="246"/>
            </a:xfrm>
          </p:grpSpPr>
          <p:sp>
            <p:nvSpPr>
              <p:cNvPr id="344237" name="AutoShape 173"/>
              <p:cNvSpPr>
                <a:spLocks noChangeArrowheads="1"/>
              </p:cNvSpPr>
              <p:nvPr/>
            </p:nvSpPr>
            <p:spPr bwMode="auto">
              <a:xfrm rot="4865383">
                <a:off x="1632" y="1488"/>
                <a:ext cx="96" cy="192"/>
              </a:xfrm>
              <a:prstGeom prst="lightningBolt">
                <a:avLst/>
              </a:prstGeom>
              <a:solidFill>
                <a:srgbClr val="FFFF00"/>
              </a:solidFill>
              <a:ln w="12700">
                <a:solidFill>
                  <a:schemeClr val="bg2"/>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238" name="AutoShape 174"/>
              <p:cNvSpPr>
                <a:spLocks noChangeArrowheads="1"/>
              </p:cNvSpPr>
              <p:nvPr/>
            </p:nvSpPr>
            <p:spPr bwMode="auto">
              <a:xfrm>
                <a:off x="1452" y="1428"/>
                <a:ext cx="96" cy="192"/>
              </a:xfrm>
              <a:prstGeom prst="lightningBolt">
                <a:avLst/>
              </a:prstGeom>
              <a:solidFill>
                <a:srgbClr val="FFFF00"/>
              </a:solidFill>
              <a:ln w="12700">
                <a:solidFill>
                  <a:schemeClr val="bg2"/>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239" name="AutoShape 175"/>
              <p:cNvSpPr>
                <a:spLocks noChangeArrowheads="1"/>
              </p:cNvSpPr>
              <p:nvPr/>
            </p:nvSpPr>
            <p:spPr bwMode="auto">
              <a:xfrm rot="-2814387">
                <a:off x="1368" y="1506"/>
                <a:ext cx="96" cy="192"/>
              </a:xfrm>
              <a:prstGeom prst="lightningBolt">
                <a:avLst/>
              </a:prstGeom>
              <a:solidFill>
                <a:srgbClr val="FFFF00"/>
              </a:solidFill>
              <a:ln w="12700">
                <a:solidFill>
                  <a:schemeClr val="bg2"/>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240" name="AutoShape 176"/>
              <p:cNvSpPr>
                <a:spLocks noChangeArrowheads="1"/>
              </p:cNvSpPr>
              <p:nvPr/>
            </p:nvSpPr>
            <p:spPr bwMode="auto">
              <a:xfrm rot="2426774">
                <a:off x="1554" y="1404"/>
                <a:ext cx="96" cy="192"/>
              </a:xfrm>
              <a:prstGeom prst="lightningBolt">
                <a:avLst/>
              </a:prstGeom>
              <a:solidFill>
                <a:srgbClr val="FFFF00"/>
              </a:solidFill>
              <a:ln w="12700">
                <a:solidFill>
                  <a:schemeClr val="bg2"/>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grpSp>
          <p:nvGrpSpPr>
            <p:cNvPr id="6180" name="Group 178"/>
            <p:cNvGrpSpPr>
              <a:grpSpLocks/>
            </p:cNvGrpSpPr>
            <p:nvPr/>
          </p:nvGrpSpPr>
          <p:grpSpPr bwMode="auto">
            <a:xfrm>
              <a:off x="3408" y="1518"/>
              <a:ext cx="456" cy="246"/>
              <a:chOff x="1320" y="1404"/>
              <a:chExt cx="456" cy="246"/>
            </a:xfrm>
          </p:grpSpPr>
          <p:sp>
            <p:nvSpPr>
              <p:cNvPr id="344243" name="AutoShape 179"/>
              <p:cNvSpPr>
                <a:spLocks noChangeArrowheads="1"/>
              </p:cNvSpPr>
              <p:nvPr/>
            </p:nvSpPr>
            <p:spPr bwMode="auto">
              <a:xfrm rot="4865383">
                <a:off x="1632" y="1488"/>
                <a:ext cx="96" cy="192"/>
              </a:xfrm>
              <a:prstGeom prst="lightningBolt">
                <a:avLst/>
              </a:prstGeom>
              <a:solidFill>
                <a:srgbClr val="FFFF00"/>
              </a:solidFill>
              <a:ln w="12700">
                <a:solidFill>
                  <a:schemeClr val="bg2"/>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244" name="AutoShape 180"/>
              <p:cNvSpPr>
                <a:spLocks noChangeArrowheads="1"/>
              </p:cNvSpPr>
              <p:nvPr/>
            </p:nvSpPr>
            <p:spPr bwMode="auto">
              <a:xfrm>
                <a:off x="1452" y="1428"/>
                <a:ext cx="96" cy="192"/>
              </a:xfrm>
              <a:prstGeom prst="lightningBolt">
                <a:avLst/>
              </a:prstGeom>
              <a:solidFill>
                <a:srgbClr val="FFFF00"/>
              </a:solidFill>
              <a:ln w="12700">
                <a:solidFill>
                  <a:schemeClr val="bg2"/>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245" name="AutoShape 181"/>
              <p:cNvSpPr>
                <a:spLocks noChangeArrowheads="1"/>
              </p:cNvSpPr>
              <p:nvPr/>
            </p:nvSpPr>
            <p:spPr bwMode="auto">
              <a:xfrm rot="-2814387">
                <a:off x="1368" y="1506"/>
                <a:ext cx="96" cy="192"/>
              </a:xfrm>
              <a:prstGeom prst="lightningBolt">
                <a:avLst/>
              </a:prstGeom>
              <a:solidFill>
                <a:srgbClr val="FFFF00"/>
              </a:solidFill>
              <a:ln w="12700">
                <a:solidFill>
                  <a:schemeClr val="bg2"/>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246" name="AutoShape 182"/>
              <p:cNvSpPr>
                <a:spLocks noChangeArrowheads="1"/>
              </p:cNvSpPr>
              <p:nvPr/>
            </p:nvSpPr>
            <p:spPr bwMode="auto">
              <a:xfrm rot="2426774">
                <a:off x="1554" y="1404"/>
                <a:ext cx="96" cy="192"/>
              </a:xfrm>
              <a:prstGeom prst="lightningBolt">
                <a:avLst/>
              </a:prstGeom>
              <a:solidFill>
                <a:srgbClr val="FFFF00"/>
              </a:solidFill>
              <a:ln w="12700">
                <a:solidFill>
                  <a:schemeClr val="bg2"/>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grpSp>
          <p:nvGrpSpPr>
            <p:cNvPr id="6181" name="Group 183"/>
            <p:cNvGrpSpPr>
              <a:grpSpLocks/>
            </p:cNvGrpSpPr>
            <p:nvPr/>
          </p:nvGrpSpPr>
          <p:grpSpPr bwMode="auto">
            <a:xfrm>
              <a:off x="1152" y="2910"/>
              <a:ext cx="456" cy="246"/>
              <a:chOff x="1320" y="1404"/>
              <a:chExt cx="456" cy="246"/>
            </a:xfrm>
          </p:grpSpPr>
          <p:sp>
            <p:nvSpPr>
              <p:cNvPr id="344248" name="AutoShape 184"/>
              <p:cNvSpPr>
                <a:spLocks noChangeArrowheads="1"/>
              </p:cNvSpPr>
              <p:nvPr/>
            </p:nvSpPr>
            <p:spPr bwMode="auto">
              <a:xfrm rot="4865383">
                <a:off x="1632" y="1488"/>
                <a:ext cx="96" cy="192"/>
              </a:xfrm>
              <a:prstGeom prst="lightningBolt">
                <a:avLst/>
              </a:prstGeom>
              <a:solidFill>
                <a:srgbClr val="FFFF00"/>
              </a:solidFill>
              <a:ln w="12700">
                <a:solidFill>
                  <a:schemeClr val="bg2"/>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249" name="AutoShape 185"/>
              <p:cNvSpPr>
                <a:spLocks noChangeArrowheads="1"/>
              </p:cNvSpPr>
              <p:nvPr/>
            </p:nvSpPr>
            <p:spPr bwMode="auto">
              <a:xfrm>
                <a:off x="1452" y="1428"/>
                <a:ext cx="96" cy="192"/>
              </a:xfrm>
              <a:prstGeom prst="lightningBolt">
                <a:avLst/>
              </a:prstGeom>
              <a:solidFill>
                <a:srgbClr val="FFFF00"/>
              </a:solidFill>
              <a:ln w="12700">
                <a:solidFill>
                  <a:schemeClr val="bg2"/>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250" name="AutoShape 186"/>
              <p:cNvSpPr>
                <a:spLocks noChangeArrowheads="1"/>
              </p:cNvSpPr>
              <p:nvPr/>
            </p:nvSpPr>
            <p:spPr bwMode="auto">
              <a:xfrm rot="-2814387">
                <a:off x="1368" y="1506"/>
                <a:ext cx="96" cy="192"/>
              </a:xfrm>
              <a:prstGeom prst="lightningBolt">
                <a:avLst/>
              </a:prstGeom>
              <a:solidFill>
                <a:srgbClr val="FFFF00"/>
              </a:solidFill>
              <a:ln w="12700">
                <a:solidFill>
                  <a:schemeClr val="bg2"/>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251" name="AutoShape 187"/>
              <p:cNvSpPr>
                <a:spLocks noChangeArrowheads="1"/>
              </p:cNvSpPr>
              <p:nvPr/>
            </p:nvSpPr>
            <p:spPr bwMode="auto">
              <a:xfrm rot="2426774">
                <a:off x="1554" y="1404"/>
                <a:ext cx="96" cy="192"/>
              </a:xfrm>
              <a:prstGeom prst="lightningBolt">
                <a:avLst/>
              </a:prstGeom>
              <a:solidFill>
                <a:srgbClr val="FFFF00"/>
              </a:solidFill>
              <a:ln w="12700">
                <a:solidFill>
                  <a:schemeClr val="bg2"/>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sp>
          <p:nvSpPr>
            <p:cNvPr id="344252" name="Text Box 188"/>
            <p:cNvSpPr txBox="1">
              <a:spLocks noChangeArrowheads="1"/>
            </p:cNvSpPr>
            <p:nvPr/>
          </p:nvSpPr>
          <p:spPr bwMode="auto">
            <a:xfrm>
              <a:off x="4992" y="960"/>
              <a:ext cx="358" cy="174"/>
            </a:xfrm>
            <a:prstGeom prst="rect">
              <a:avLst/>
            </a:prstGeom>
            <a:noFill/>
            <a:ln w="12700">
              <a:noFill/>
              <a:miter lim="800000"/>
              <a:headEnd/>
              <a:tailEnd/>
            </a:ln>
            <a:effectLst/>
          </p:spPr>
          <p:txBody>
            <a:bodyPr wrap="none">
              <a:spAutoFit/>
            </a:bodyPr>
            <a:lstStyle/>
            <a:p>
              <a:pPr>
                <a:defRPr/>
              </a:pPr>
              <a:r>
                <a:rPr lang="en-US" sz="1200" dirty="0">
                  <a:effectLst>
                    <a:outerShdw blurRad="38100" dist="38100" dir="2700000" algn="tl">
                      <a:srgbClr val="000000"/>
                    </a:outerShdw>
                  </a:effectLst>
                  <a:latin typeface="Segoe" pitchFamily="34" charset="0"/>
                </a:rPr>
                <a:t>Wi-Fi</a:t>
              </a:r>
            </a:p>
          </p:txBody>
        </p:sp>
        <p:sp>
          <p:nvSpPr>
            <p:cNvPr id="344253" name="AutoShape 189"/>
            <p:cNvSpPr>
              <a:spLocks noChangeArrowheads="1"/>
            </p:cNvSpPr>
            <p:nvPr/>
          </p:nvSpPr>
          <p:spPr bwMode="auto">
            <a:xfrm rot="-4056114">
              <a:off x="4767" y="945"/>
              <a:ext cx="132" cy="258"/>
            </a:xfrm>
            <a:prstGeom prst="lightningBolt">
              <a:avLst/>
            </a:prstGeom>
            <a:solidFill>
              <a:srgbClr val="FFFF00"/>
            </a:solidFill>
            <a:ln w="12700">
              <a:solidFill>
                <a:schemeClr val="bg2"/>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nvGrpSpPr>
            <p:cNvPr id="6184" name="Group 213"/>
            <p:cNvGrpSpPr>
              <a:grpSpLocks/>
            </p:cNvGrpSpPr>
            <p:nvPr/>
          </p:nvGrpSpPr>
          <p:grpSpPr bwMode="auto">
            <a:xfrm rot="2284733">
              <a:off x="3072" y="3072"/>
              <a:ext cx="456" cy="246"/>
              <a:chOff x="1320" y="1404"/>
              <a:chExt cx="456" cy="246"/>
            </a:xfrm>
          </p:grpSpPr>
          <p:sp>
            <p:nvSpPr>
              <p:cNvPr id="344278" name="AutoShape 214"/>
              <p:cNvSpPr>
                <a:spLocks noChangeArrowheads="1"/>
              </p:cNvSpPr>
              <p:nvPr/>
            </p:nvSpPr>
            <p:spPr bwMode="auto">
              <a:xfrm rot="4865383">
                <a:off x="1630" y="1488"/>
                <a:ext cx="96" cy="192"/>
              </a:xfrm>
              <a:prstGeom prst="lightningBolt">
                <a:avLst/>
              </a:prstGeom>
              <a:solidFill>
                <a:srgbClr val="FFFF00"/>
              </a:solidFill>
              <a:ln w="12700">
                <a:solidFill>
                  <a:schemeClr val="bg2"/>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279" name="AutoShape 215"/>
              <p:cNvSpPr>
                <a:spLocks noChangeArrowheads="1"/>
              </p:cNvSpPr>
              <p:nvPr/>
            </p:nvSpPr>
            <p:spPr bwMode="auto">
              <a:xfrm>
                <a:off x="1452" y="1428"/>
                <a:ext cx="96" cy="192"/>
              </a:xfrm>
              <a:prstGeom prst="lightningBolt">
                <a:avLst/>
              </a:prstGeom>
              <a:solidFill>
                <a:srgbClr val="FFFF00"/>
              </a:solidFill>
              <a:ln w="12700">
                <a:solidFill>
                  <a:schemeClr val="bg2"/>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280" name="AutoShape 216"/>
              <p:cNvSpPr>
                <a:spLocks noChangeArrowheads="1"/>
              </p:cNvSpPr>
              <p:nvPr/>
            </p:nvSpPr>
            <p:spPr bwMode="auto">
              <a:xfrm rot="-2814387">
                <a:off x="1367" y="1506"/>
                <a:ext cx="96" cy="192"/>
              </a:xfrm>
              <a:prstGeom prst="lightningBolt">
                <a:avLst/>
              </a:prstGeom>
              <a:solidFill>
                <a:srgbClr val="FFFF00"/>
              </a:solidFill>
              <a:ln w="12700">
                <a:solidFill>
                  <a:schemeClr val="bg2"/>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281" name="AutoShape 217"/>
              <p:cNvSpPr>
                <a:spLocks noChangeArrowheads="1"/>
              </p:cNvSpPr>
              <p:nvPr/>
            </p:nvSpPr>
            <p:spPr bwMode="auto">
              <a:xfrm rot="2426774">
                <a:off x="1554" y="1404"/>
                <a:ext cx="96" cy="192"/>
              </a:xfrm>
              <a:prstGeom prst="lightningBolt">
                <a:avLst/>
              </a:prstGeom>
              <a:solidFill>
                <a:srgbClr val="FFFF00"/>
              </a:solidFill>
              <a:ln w="12700">
                <a:solidFill>
                  <a:schemeClr val="bg2"/>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grpSp>
      <p:grpSp>
        <p:nvGrpSpPr>
          <p:cNvPr id="25" name="Group 239"/>
          <p:cNvGrpSpPr>
            <a:grpSpLocks/>
          </p:cNvGrpSpPr>
          <p:nvPr/>
        </p:nvGrpSpPr>
        <p:grpSpPr bwMode="auto">
          <a:xfrm>
            <a:off x="4876800" y="3733800"/>
            <a:ext cx="4038600" cy="3708400"/>
            <a:chOff x="96" y="240"/>
            <a:chExt cx="2544" cy="2336"/>
          </a:xfrm>
        </p:grpSpPr>
        <p:sp>
          <p:nvSpPr>
            <p:cNvPr id="344294" name="Oval 230"/>
            <p:cNvSpPr>
              <a:spLocks noChangeArrowheads="1"/>
            </p:cNvSpPr>
            <p:nvPr/>
          </p:nvSpPr>
          <p:spPr bwMode="auto">
            <a:xfrm>
              <a:off x="96" y="240"/>
              <a:ext cx="2544" cy="2336"/>
            </a:xfrm>
            <a:prstGeom prst="ellipse">
              <a:avLst/>
            </a:prstGeom>
            <a:gradFill rotWithShape="1">
              <a:gsLst>
                <a:gs pos="0">
                  <a:srgbClr val="FF9933"/>
                </a:gs>
                <a:gs pos="100000">
                  <a:srgbClr val="FF9933">
                    <a:gamma/>
                    <a:shade val="56078"/>
                    <a:invGamma/>
                    <a:alpha val="0"/>
                  </a:srgbClr>
                </a:gs>
              </a:gsLst>
              <a:path path="shape">
                <a:fillToRect l="50000" t="50000" r="50000" b="50000"/>
              </a:path>
            </a:gradFill>
            <a:ln w="12700">
              <a:no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nvGrpSpPr>
            <p:cNvPr id="6175" name="Group 238"/>
            <p:cNvGrpSpPr>
              <a:grpSpLocks/>
            </p:cNvGrpSpPr>
            <p:nvPr/>
          </p:nvGrpSpPr>
          <p:grpSpPr bwMode="auto">
            <a:xfrm>
              <a:off x="824" y="861"/>
              <a:ext cx="1092" cy="1095"/>
              <a:chOff x="824" y="1004"/>
              <a:chExt cx="1092" cy="1095"/>
            </a:xfrm>
          </p:grpSpPr>
          <p:pic>
            <p:nvPicPr>
              <p:cNvPr id="6176" name="Picture 232" descr="dht_box"/>
              <p:cNvPicPr>
                <a:picLocks noChangeAspect="1" noChangeArrowheads="1"/>
              </p:cNvPicPr>
              <p:nvPr/>
            </p:nvPicPr>
            <p:blipFill>
              <a:blip r:embed="rId15"/>
              <a:srcRect/>
              <a:stretch>
                <a:fillRect/>
              </a:stretch>
            </p:blipFill>
            <p:spPr bwMode="auto">
              <a:xfrm rot="-323781">
                <a:off x="991" y="1676"/>
                <a:ext cx="768" cy="423"/>
              </a:xfrm>
              <a:prstGeom prst="rect">
                <a:avLst/>
              </a:prstGeom>
              <a:noFill/>
              <a:ln w="9525">
                <a:noFill/>
                <a:miter lim="800000"/>
                <a:headEnd/>
                <a:tailEnd/>
              </a:ln>
            </p:spPr>
          </p:pic>
          <p:pic>
            <p:nvPicPr>
              <p:cNvPr id="6177" name="Picture 234" descr="Flat screen TV"/>
              <p:cNvPicPr>
                <a:picLocks noChangeAspect="1" noChangeArrowheads="1"/>
              </p:cNvPicPr>
              <p:nvPr/>
            </p:nvPicPr>
            <p:blipFill>
              <a:blip r:embed="rId16"/>
              <a:srcRect/>
              <a:stretch>
                <a:fillRect/>
              </a:stretch>
            </p:blipFill>
            <p:spPr bwMode="auto">
              <a:xfrm>
                <a:off x="847" y="1004"/>
                <a:ext cx="1042" cy="732"/>
              </a:xfrm>
              <a:prstGeom prst="rect">
                <a:avLst/>
              </a:prstGeom>
              <a:noFill/>
              <a:ln w="9525">
                <a:noFill/>
                <a:miter lim="800000"/>
                <a:headEnd/>
                <a:tailEnd/>
              </a:ln>
            </p:spPr>
          </p:pic>
          <p:sp>
            <p:nvSpPr>
              <p:cNvPr id="344299" name="Text Box 235"/>
              <p:cNvSpPr txBox="1">
                <a:spLocks noChangeArrowheads="1"/>
              </p:cNvSpPr>
              <p:nvPr/>
            </p:nvSpPr>
            <p:spPr bwMode="auto">
              <a:xfrm>
                <a:off x="824" y="1052"/>
                <a:ext cx="1092" cy="529"/>
              </a:xfrm>
              <a:prstGeom prst="rect">
                <a:avLst/>
              </a:prstGeom>
              <a:noFill/>
              <a:ln w="12700" algn="ctr">
                <a:noFill/>
                <a:miter lim="800000"/>
                <a:headEnd/>
                <a:tailEnd/>
              </a:ln>
              <a:effectLst/>
            </p:spPr>
            <p:txBody>
              <a:bodyPr wrap="square" anchor="ctr">
                <a:spAutoFit/>
              </a:bodyPr>
              <a:lstStyle/>
              <a:p>
                <a:pPr>
                  <a:lnSpc>
                    <a:spcPct val="90000"/>
                  </a:lnSpc>
                  <a:buClr>
                    <a:srgbClr val="FDE399"/>
                  </a:buClr>
                  <a:defRPr/>
                </a:pPr>
                <a:r>
                  <a:rPr lang="en-US" spc="-1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pitchFamily="34" charset="0"/>
                  </a:rPr>
                  <a:t>AMD LIVE!™ Digital Home Cinema</a:t>
                </a:r>
              </a:p>
            </p:txBody>
          </p:sp>
        </p:grpSp>
      </p:grpSp>
      <p:grpSp>
        <p:nvGrpSpPr>
          <p:cNvPr id="27" name="Group 247"/>
          <p:cNvGrpSpPr>
            <a:grpSpLocks/>
          </p:cNvGrpSpPr>
          <p:nvPr/>
        </p:nvGrpSpPr>
        <p:grpSpPr bwMode="auto">
          <a:xfrm>
            <a:off x="1066800" y="1066800"/>
            <a:ext cx="7924800" cy="5095875"/>
            <a:chOff x="672" y="672"/>
            <a:chExt cx="4992" cy="3210"/>
          </a:xfrm>
        </p:grpSpPr>
        <p:grpSp>
          <p:nvGrpSpPr>
            <p:cNvPr id="6156" name="Group 243"/>
            <p:cNvGrpSpPr>
              <a:grpSpLocks/>
            </p:cNvGrpSpPr>
            <p:nvPr/>
          </p:nvGrpSpPr>
          <p:grpSpPr bwMode="auto">
            <a:xfrm>
              <a:off x="672" y="672"/>
              <a:ext cx="4992" cy="3210"/>
              <a:chOff x="672" y="672"/>
              <a:chExt cx="4992" cy="3210"/>
            </a:xfrm>
          </p:grpSpPr>
          <p:grpSp>
            <p:nvGrpSpPr>
              <p:cNvPr id="6159" name="Group 242"/>
              <p:cNvGrpSpPr>
                <a:grpSpLocks/>
              </p:cNvGrpSpPr>
              <p:nvPr/>
            </p:nvGrpSpPr>
            <p:grpSpPr bwMode="auto">
              <a:xfrm>
                <a:off x="672" y="2160"/>
                <a:ext cx="4992" cy="1722"/>
                <a:chOff x="672" y="2160"/>
                <a:chExt cx="4992" cy="1722"/>
              </a:xfrm>
            </p:grpSpPr>
            <p:sp>
              <p:nvSpPr>
                <p:cNvPr id="344191" name="Text Box 127"/>
                <p:cNvSpPr txBox="1">
                  <a:spLocks noChangeArrowheads="1"/>
                </p:cNvSpPr>
                <p:nvPr/>
              </p:nvSpPr>
              <p:spPr bwMode="auto">
                <a:xfrm>
                  <a:off x="5184" y="2424"/>
                  <a:ext cx="480" cy="407"/>
                </a:xfrm>
                <a:prstGeom prst="rect">
                  <a:avLst/>
                </a:prstGeom>
                <a:noFill/>
                <a:ln w="12700" algn="ctr">
                  <a:noFill/>
                  <a:miter lim="800000"/>
                  <a:headEnd/>
                  <a:tailEnd/>
                </a:ln>
                <a:effectLst/>
              </p:spPr>
              <p:txBody>
                <a:bodyPr wrap="none">
                  <a:spAutoFit/>
                </a:bodyPr>
                <a:lstStyle/>
                <a:p>
                  <a:pPr algn="l">
                    <a:defRPr/>
                  </a:pPr>
                  <a:r>
                    <a:rPr lang="en-US" sz="1200" dirty="0">
                      <a:solidFill>
                        <a:schemeClr val="accent1"/>
                      </a:solidFill>
                      <a:effectLst>
                        <a:outerShdw blurRad="38100" dist="38100" dir="2700000" algn="tl">
                          <a:srgbClr val="000000"/>
                        </a:outerShdw>
                      </a:effectLst>
                      <a:latin typeface="Segoe" pitchFamily="34" charset="0"/>
                    </a:rPr>
                    <a:t>cable or</a:t>
                  </a:r>
                </a:p>
                <a:p>
                  <a:pPr algn="l">
                    <a:defRPr/>
                  </a:pPr>
                  <a:endParaRPr lang="en-US" sz="1200" dirty="0">
                    <a:solidFill>
                      <a:schemeClr val="accent1"/>
                    </a:solidFill>
                    <a:effectLst>
                      <a:outerShdw blurRad="38100" dist="38100" dir="2700000" algn="tl">
                        <a:srgbClr val="000000"/>
                      </a:outerShdw>
                    </a:effectLst>
                    <a:latin typeface="Segoe" pitchFamily="34" charset="0"/>
                  </a:endParaRPr>
                </a:p>
                <a:p>
                  <a:pPr algn="l">
                    <a:defRPr/>
                  </a:pPr>
                  <a:r>
                    <a:rPr lang="en-US" sz="1200" dirty="0">
                      <a:solidFill>
                        <a:schemeClr val="accent1"/>
                      </a:solidFill>
                      <a:effectLst>
                        <a:outerShdw blurRad="38100" dist="38100" dir="2700000" algn="tl">
                          <a:srgbClr val="000000"/>
                        </a:outerShdw>
                      </a:effectLst>
                      <a:latin typeface="Segoe" pitchFamily="34" charset="0"/>
                    </a:rPr>
                    <a:t>satellite</a:t>
                  </a:r>
                </a:p>
              </p:txBody>
            </p:sp>
            <p:pic>
              <p:nvPicPr>
                <p:cNvPr id="6163" name="Picture 29" descr="F-Connector"/>
                <p:cNvPicPr>
                  <a:picLocks noChangeAspect="1" noChangeArrowheads="1"/>
                </p:cNvPicPr>
                <p:nvPr/>
              </p:nvPicPr>
              <p:blipFill>
                <a:blip r:embed="rId17">
                  <a:clrChange>
                    <a:clrFrom>
                      <a:srgbClr val="FFFFFF"/>
                    </a:clrFrom>
                    <a:clrTo>
                      <a:srgbClr val="FFFFFF">
                        <a:alpha val="0"/>
                      </a:srgbClr>
                    </a:clrTo>
                  </a:clrChange>
                </a:blip>
                <a:srcRect/>
                <a:stretch>
                  <a:fillRect/>
                </a:stretch>
              </p:blipFill>
              <p:spPr bwMode="auto">
                <a:xfrm rot="1795107" flipH="1" flipV="1">
                  <a:off x="5064" y="2502"/>
                  <a:ext cx="409" cy="293"/>
                </a:xfrm>
                <a:prstGeom prst="rect">
                  <a:avLst/>
                </a:prstGeom>
                <a:noFill/>
                <a:ln w="9525">
                  <a:noFill/>
                  <a:miter lim="800000"/>
                  <a:headEnd/>
                  <a:tailEnd/>
                </a:ln>
              </p:spPr>
            </p:pic>
            <p:grpSp>
              <p:nvGrpSpPr>
                <p:cNvPr id="6164" name="Group 241"/>
                <p:cNvGrpSpPr>
                  <a:grpSpLocks/>
                </p:cNvGrpSpPr>
                <p:nvPr/>
              </p:nvGrpSpPr>
              <p:grpSpPr bwMode="auto">
                <a:xfrm>
                  <a:off x="717" y="2160"/>
                  <a:ext cx="4419" cy="1722"/>
                  <a:chOff x="717" y="2160"/>
                  <a:chExt cx="4419" cy="1722"/>
                </a:xfrm>
              </p:grpSpPr>
              <p:sp>
                <p:nvSpPr>
                  <p:cNvPr id="344170" name="Line 106"/>
                  <p:cNvSpPr>
                    <a:spLocks noChangeShapeType="1"/>
                  </p:cNvSpPr>
                  <p:nvPr/>
                </p:nvSpPr>
                <p:spPr bwMode="auto">
                  <a:xfrm>
                    <a:off x="720" y="2640"/>
                    <a:ext cx="4416" cy="0"/>
                  </a:xfrm>
                  <a:prstGeom prst="line">
                    <a:avLst/>
                  </a:prstGeom>
                  <a:noFill/>
                  <a:ln w="57150">
                    <a:solidFill>
                      <a:srgbClr val="FF330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171" name="Line 107"/>
                  <p:cNvSpPr>
                    <a:spLocks noChangeShapeType="1"/>
                  </p:cNvSpPr>
                  <p:nvPr/>
                </p:nvSpPr>
                <p:spPr bwMode="auto">
                  <a:xfrm flipH="1">
                    <a:off x="5039" y="2640"/>
                    <a:ext cx="7" cy="1242"/>
                  </a:xfrm>
                  <a:prstGeom prst="line">
                    <a:avLst/>
                  </a:prstGeom>
                  <a:noFill/>
                  <a:ln w="57150">
                    <a:solidFill>
                      <a:srgbClr val="FF330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176" name="Line 112"/>
                  <p:cNvSpPr>
                    <a:spLocks noChangeShapeType="1"/>
                  </p:cNvSpPr>
                  <p:nvPr/>
                </p:nvSpPr>
                <p:spPr bwMode="auto">
                  <a:xfrm>
                    <a:off x="720" y="2160"/>
                    <a:ext cx="0" cy="495"/>
                  </a:xfrm>
                  <a:prstGeom prst="line">
                    <a:avLst/>
                  </a:prstGeom>
                  <a:noFill/>
                  <a:ln w="57150">
                    <a:solidFill>
                      <a:srgbClr val="FF330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179" name="Line 115"/>
                  <p:cNvSpPr>
                    <a:spLocks noChangeShapeType="1"/>
                  </p:cNvSpPr>
                  <p:nvPr/>
                </p:nvSpPr>
                <p:spPr bwMode="auto">
                  <a:xfrm flipH="1">
                    <a:off x="717" y="2178"/>
                    <a:ext cx="51" cy="0"/>
                  </a:xfrm>
                  <a:prstGeom prst="line">
                    <a:avLst/>
                  </a:prstGeom>
                  <a:noFill/>
                  <a:ln w="57150">
                    <a:solidFill>
                      <a:srgbClr val="FF330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183" name="Line 119"/>
                  <p:cNvSpPr>
                    <a:spLocks noChangeShapeType="1"/>
                  </p:cNvSpPr>
                  <p:nvPr/>
                </p:nvSpPr>
                <p:spPr bwMode="auto">
                  <a:xfrm>
                    <a:off x="2352" y="2640"/>
                    <a:ext cx="0" cy="432"/>
                  </a:xfrm>
                  <a:prstGeom prst="line">
                    <a:avLst/>
                  </a:prstGeom>
                  <a:noFill/>
                  <a:ln w="57150">
                    <a:solidFill>
                      <a:srgbClr val="FF330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186" name="Line 122"/>
                  <p:cNvSpPr>
                    <a:spLocks noChangeShapeType="1"/>
                  </p:cNvSpPr>
                  <p:nvPr/>
                </p:nvSpPr>
                <p:spPr bwMode="auto">
                  <a:xfrm flipH="1">
                    <a:off x="2256" y="3072"/>
                    <a:ext cx="111" cy="0"/>
                  </a:xfrm>
                  <a:prstGeom prst="line">
                    <a:avLst/>
                  </a:prstGeom>
                  <a:noFill/>
                  <a:ln w="57150">
                    <a:solidFill>
                      <a:srgbClr val="FF330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pic>
              <p:nvPicPr>
                <p:cNvPr id="344187" name="Picture 123" descr="cable_outlet"/>
                <p:cNvPicPr>
                  <a:picLocks noChangeAspect="1" noChangeArrowheads="1"/>
                </p:cNvPicPr>
                <p:nvPr/>
              </p:nvPicPr>
              <p:blipFill>
                <a:blip r:embed="rId18"/>
                <a:srcRect/>
                <a:stretch>
                  <a:fillRect/>
                </a:stretch>
              </p:blipFill>
              <p:spPr bwMode="auto">
                <a:xfrm>
                  <a:off x="4992" y="2736"/>
                  <a:ext cx="105" cy="194"/>
                </a:xfrm>
                <a:prstGeom prst="rect">
                  <a:avLst/>
                </a:prstGeom>
                <a:noFill/>
                <a:effectLst>
                  <a:outerShdw dist="35921" dir="2700000" algn="ctr" rotWithShape="0">
                    <a:srgbClr val="808080"/>
                  </a:outerShdw>
                </a:effectLst>
              </p:spPr>
            </p:pic>
            <p:pic>
              <p:nvPicPr>
                <p:cNvPr id="344184" name="Picture 120" descr="cable_outlet"/>
                <p:cNvPicPr>
                  <a:picLocks noChangeAspect="1" noChangeArrowheads="1"/>
                </p:cNvPicPr>
                <p:nvPr/>
              </p:nvPicPr>
              <p:blipFill>
                <a:blip r:embed="rId18"/>
                <a:srcRect/>
                <a:stretch>
                  <a:fillRect/>
                </a:stretch>
              </p:blipFill>
              <p:spPr bwMode="auto">
                <a:xfrm>
                  <a:off x="2292" y="2784"/>
                  <a:ext cx="105" cy="194"/>
                </a:xfrm>
                <a:prstGeom prst="rect">
                  <a:avLst/>
                </a:prstGeom>
                <a:noFill/>
                <a:effectLst>
                  <a:outerShdw dist="35921" dir="2700000" algn="ctr" rotWithShape="0">
                    <a:srgbClr val="808080"/>
                  </a:outerShdw>
                </a:effectLst>
              </p:spPr>
            </p:pic>
            <p:pic>
              <p:nvPicPr>
                <p:cNvPr id="344177" name="Picture 113" descr="cable_outlet"/>
                <p:cNvPicPr>
                  <a:picLocks noChangeAspect="1" noChangeArrowheads="1"/>
                </p:cNvPicPr>
                <p:nvPr/>
              </p:nvPicPr>
              <p:blipFill>
                <a:blip r:embed="rId18"/>
                <a:srcRect/>
                <a:stretch>
                  <a:fillRect/>
                </a:stretch>
              </p:blipFill>
              <p:spPr bwMode="auto">
                <a:xfrm>
                  <a:off x="672" y="2256"/>
                  <a:ext cx="105" cy="194"/>
                </a:xfrm>
                <a:prstGeom prst="rect">
                  <a:avLst/>
                </a:prstGeom>
                <a:noFill/>
                <a:effectLst>
                  <a:outerShdw dist="35921" dir="2700000" algn="ctr" rotWithShape="0">
                    <a:srgbClr val="808080"/>
                  </a:outerShdw>
                </a:effectLst>
              </p:spPr>
            </p:pic>
          </p:grpSp>
          <p:sp>
            <p:nvSpPr>
              <p:cNvPr id="344206" name="Line 142"/>
              <p:cNvSpPr>
                <a:spLocks noChangeShapeType="1"/>
              </p:cNvSpPr>
              <p:nvPr/>
            </p:nvSpPr>
            <p:spPr bwMode="auto">
              <a:xfrm flipH="1" flipV="1">
                <a:off x="4704" y="768"/>
                <a:ext cx="288" cy="0"/>
              </a:xfrm>
              <a:prstGeom prst="line">
                <a:avLst/>
              </a:prstGeom>
              <a:noFill/>
              <a:ln w="57150">
                <a:solidFill>
                  <a:srgbClr val="FF000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209" name="Text Box 145"/>
              <p:cNvSpPr txBox="1">
                <a:spLocks noChangeArrowheads="1"/>
              </p:cNvSpPr>
              <p:nvPr/>
            </p:nvSpPr>
            <p:spPr bwMode="auto">
              <a:xfrm>
                <a:off x="4992" y="672"/>
                <a:ext cx="441" cy="173"/>
              </a:xfrm>
              <a:prstGeom prst="rect">
                <a:avLst/>
              </a:prstGeom>
              <a:noFill/>
              <a:ln w="12700">
                <a:noFill/>
                <a:miter lim="800000"/>
                <a:headEnd/>
                <a:tailEnd/>
              </a:ln>
              <a:effectLst/>
            </p:spPr>
            <p:txBody>
              <a:bodyPr wrap="none">
                <a:spAutoFit/>
              </a:bodyPr>
              <a:lstStyle/>
              <a:p>
                <a:pPr>
                  <a:defRPr/>
                </a:pPr>
                <a:r>
                  <a:rPr lang="en-US" sz="1200" dirty="0">
                    <a:effectLst>
                      <a:outerShdw blurRad="38100" dist="38100" dir="2700000" algn="tl">
                        <a:srgbClr val="000000"/>
                      </a:outerShdw>
                    </a:effectLst>
                    <a:latin typeface="Segoe" pitchFamily="34" charset="0"/>
                  </a:rPr>
                  <a:t>coaxial</a:t>
                </a:r>
              </a:p>
            </p:txBody>
          </p:sp>
        </p:grpSp>
        <p:sp>
          <p:nvSpPr>
            <p:cNvPr id="344304" name="Line 240"/>
            <p:cNvSpPr>
              <a:spLocks noChangeShapeType="1"/>
            </p:cNvSpPr>
            <p:nvPr/>
          </p:nvSpPr>
          <p:spPr bwMode="auto">
            <a:xfrm flipH="1">
              <a:off x="4608" y="3864"/>
              <a:ext cx="432" cy="0"/>
            </a:xfrm>
            <a:prstGeom prst="line">
              <a:avLst/>
            </a:prstGeom>
            <a:noFill/>
            <a:ln w="57150">
              <a:solidFill>
                <a:srgbClr val="FF330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44310" name="Line 246"/>
            <p:cNvSpPr>
              <a:spLocks noChangeShapeType="1"/>
            </p:cNvSpPr>
            <p:nvPr/>
          </p:nvSpPr>
          <p:spPr bwMode="auto">
            <a:xfrm flipH="1" flipV="1">
              <a:off x="3552" y="1920"/>
              <a:ext cx="0" cy="720"/>
            </a:xfrm>
            <a:prstGeom prst="line">
              <a:avLst/>
            </a:prstGeom>
            <a:noFill/>
            <a:ln w="57150">
              <a:solidFill>
                <a:srgbClr val="FF3300"/>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grpSp>
    </p:spTree>
    <p:custDataLst>
      <p:tags r:id="rId1"/>
    </p:custDataLst>
  </p:cSld>
  <p:clrMapOvr>
    <a:masterClrMapping/>
  </p:clrMapOvr>
  <p:transition advClick="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20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fade">
                                      <p:cBhvr>
                                        <p:cTn id="22" dur="2000"/>
                                        <p:tgtEl>
                                          <p:spTgt spid="2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20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fade">
                                      <p:cBhvr>
                                        <p:cTn id="32" dur="2000"/>
                                        <p:tgtEl>
                                          <p:spTgt spid="2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fade">
                                      <p:cBhvr>
                                        <p:cTn id="37" dur="2000"/>
                                        <p:tgtEl>
                                          <p:spTgt spid="2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fade">
                                      <p:cBhvr>
                                        <p:cTn id="4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a:xfrm>
            <a:off x="382588" y="228600"/>
            <a:ext cx="8380412" cy="1191095"/>
          </a:xfrm>
        </p:spPr>
        <p:txBody>
          <a:bodyPr/>
          <a:lstStyle/>
          <a:p>
            <a:r>
              <a:rPr lang="en-US" dirty="0" smtClean="0"/>
              <a:t>Whole Home Media Access</a:t>
            </a:r>
            <a:br>
              <a:rPr lang="en-US" dirty="0" smtClean="0"/>
            </a:br>
            <a:r>
              <a:rPr lang="en-US" sz="3600" dirty="0" smtClean="0">
                <a:solidFill>
                  <a:schemeClr val="accent1"/>
                </a:solidFill>
              </a:rPr>
              <a:t>The Digital Media Landscape</a:t>
            </a:r>
          </a:p>
        </p:txBody>
      </p:sp>
      <p:sp>
        <p:nvSpPr>
          <p:cNvPr id="257027" name="Rectangle 3"/>
          <p:cNvSpPr>
            <a:spLocks noGrp="1" noChangeArrowheads="1"/>
          </p:cNvSpPr>
          <p:nvPr>
            <p:ph idx="1"/>
          </p:nvPr>
        </p:nvSpPr>
        <p:spPr>
          <a:xfrm>
            <a:off x="382588" y="1905000"/>
            <a:ext cx="8380412" cy="4622804"/>
          </a:xfrm>
        </p:spPr>
        <p:txBody>
          <a:bodyPr/>
          <a:lstStyle/>
          <a:p>
            <a:pPr>
              <a:spcBef>
                <a:spcPts val="600"/>
              </a:spcBef>
            </a:pPr>
            <a:r>
              <a:rPr lang="en-US" dirty="0" smtClean="0"/>
              <a:t>Today’s consumer…</a:t>
            </a:r>
          </a:p>
          <a:p>
            <a:pPr lvl="1">
              <a:spcBef>
                <a:spcPts val="600"/>
              </a:spcBef>
            </a:pPr>
            <a:r>
              <a:rPr lang="en-US" dirty="0" smtClean="0"/>
              <a:t>Is being inundated with increasing amounts of high-quality digital media</a:t>
            </a:r>
          </a:p>
          <a:p>
            <a:pPr lvl="1">
              <a:spcBef>
                <a:spcPts val="600"/>
              </a:spcBef>
            </a:pPr>
            <a:r>
              <a:rPr lang="en-US" dirty="0" smtClean="0"/>
              <a:t>Wants consistent, secure, anytime access to it all – from everywhere in their home</a:t>
            </a:r>
          </a:p>
          <a:p>
            <a:pPr lvl="1">
              <a:spcBef>
                <a:spcPts val="600"/>
              </a:spcBef>
            </a:pPr>
            <a:r>
              <a:rPr lang="en-US" dirty="0" smtClean="0"/>
              <a:t>Needs high performance, interoperability, ease of use</a:t>
            </a:r>
          </a:p>
          <a:p>
            <a:pPr>
              <a:spcBef>
                <a:spcPts val="600"/>
              </a:spcBef>
            </a:pPr>
            <a:r>
              <a:rPr lang="en-US" dirty="0" smtClean="0"/>
              <a:t>But…</a:t>
            </a:r>
          </a:p>
          <a:p>
            <a:pPr lvl="1">
              <a:spcBef>
                <a:spcPts val="600"/>
              </a:spcBef>
            </a:pPr>
            <a:r>
              <a:rPr lang="en-US" dirty="0" smtClean="0"/>
              <a:t>Many inhibitors are holding back this vision from becoming reality</a:t>
            </a:r>
          </a:p>
        </p:txBody>
      </p:sp>
    </p:spTree>
  </p:cSld>
  <p:clrMapOvr>
    <a:masterClrMapping/>
  </p:clrMapOvr>
  <p:transition advClick="0">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4" name="Rectangle 4"/>
          <p:cNvSpPr>
            <a:spLocks noGrp="1" noChangeArrowheads="1"/>
          </p:cNvSpPr>
          <p:nvPr>
            <p:ph type="title"/>
          </p:nvPr>
        </p:nvSpPr>
        <p:spPr>
          <a:xfrm>
            <a:off x="382588" y="228600"/>
            <a:ext cx="8380412" cy="1191095"/>
          </a:xfrm>
        </p:spPr>
        <p:txBody>
          <a:bodyPr/>
          <a:lstStyle/>
          <a:p>
            <a:r>
              <a:rPr lang="en-US" dirty="0" smtClean="0"/>
              <a:t>Digital Media</a:t>
            </a:r>
            <a:br>
              <a:rPr lang="en-US" dirty="0" smtClean="0"/>
            </a:br>
            <a:r>
              <a:rPr lang="en-US" sz="3600" dirty="0" smtClean="0">
                <a:solidFill>
                  <a:schemeClr val="accent1"/>
                </a:solidFill>
              </a:rPr>
              <a:t>Requirements</a:t>
            </a:r>
          </a:p>
        </p:txBody>
      </p:sp>
      <p:sp>
        <p:nvSpPr>
          <p:cNvPr id="317443" name="Rectangle 3"/>
          <p:cNvSpPr>
            <a:spLocks noGrp="1" noChangeArrowheads="1"/>
          </p:cNvSpPr>
          <p:nvPr>
            <p:ph idx="1"/>
          </p:nvPr>
        </p:nvSpPr>
        <p:spPr>
          <a:xfrm>
            <a:off x="381000" y="1905000"/>
            <a:ext cx="8380412" cy="4382738"/>
          </a:xfrm>
        </p:spPr>
        <p:txBody>
          <a:bodyPr/>
          <a:lstStyle/>
          <a:p>
            <a:pPr>
              <a:spcBef>
                <a:spcPts val="600"/>
              </a:spcBef>
            </a:pPr>
            <a:r>
              <a:rPr lang="en-US" sz="2800" dirty="0" smtClean="0"/>
              <a:t>MPEG-2 (DVD Quality)</a:t>
            </a:r>
          </a:p>
          <a:p>
            <a:pPr lvl="1">
              <a:spcBef>
                <a:spcPts val="600"/>
              </a:spcBef>
            </a:pPr>
            <a:r>
              <a:rPr lang="en-US" sz="2400" dirty="0" smtClean="0"/>
              <a:t>~2-10Mbps / stream</a:t>
            </a:r>
          </a:p>
          <a:p>
            <a:pPr>
              <a:spcBef>
                <a:spcPts val="600"/>
              </a:spcBef>
            </a:pPr>
            <a:r>
              <a:rPr lang="en-US" sz="2800" dirty="0" smtClean="0"/>
              <a:t>HD Video</a:t>
            </a:r>
          </a:p>
          <a:p>
            <a:pPr lvl="1">
              <a:spcBef>
                <a:spcPts val="600"/>
              </a:spcBef>
            </a:pPr>
            <a:r>
              <a:rPr lang="en-US" sz="2400" dirty="0" smtClean="0"/>
              <a:t>Uncompressed (e.g., 24 </a:t>
            </a:r>
            <a:r>
              <a:rPr lang="en-US" sz="2400" dirty="0" err="1" smtClean="0"/>
              <a:t>bpp</a:t>
            </a:r>
            <a:r>
              <a:rPr lang="en-US" sz="2400" dirty="0" smtClean="0"/>
              <a:t> RGB, HDMI)</a:t>
            </a:r>
          </a:p>
          <a:p>
            <a:pPr lvl="2">
              <a:spcBef>
                <a:spcPts val="600"/>
              </a:spcBef>
            </a:pPr>
            <a:r>
              <a:rPr lang="en-US" sz="2000" dirty="0" smtClean="0"/>
              <a:t>1.2 </a:t>
            </a:r>
            <a:r>
              <a:rPr lang="en-US" sz="2000" dirty="0" err="1" smtClean="0"/>
              <a:t>Gbps</a:t>
            </a:r>
            <a:r>
              <a:rPr lang="en-US" sz="2000" dirty="0" smtClean="0"/>
              <a:t> (720p) – 3 </a:t>
            </a:r>
            <a:r>
              <a:rPr lang="en-US" sz="2000" dirty="0" err="1" smtClean="0"/>
              <a:t>Gbps</a:t>
            </a:r>
            <a:r>
              <a:rPr lang="en-US" sz="2000" dirty="0" smtClean="0"/>
              <a:t> (1080p)</a:t>
            </a:r>
          </a:p>
          <a:p>
            <a:pPr lvl="1">
              <a:spcBef>
                <a:spcPts val="600"/>
              </a:spcBef>
            </a:pPr>
            <a:r>
              <a:rPr lang="en-US" sz="2400" dirty="0" smtClean="0"/>
              <a:t>Typical Compressed (e.g., H.264/AVC </a:t>
            </a:r>
            <a:r>
              <a:rPr lang="en-US" sz="2400" dirty="0" err="1" smtClean="0"/>
              <a:t>HiP</a:t>
            </a:r>
            <a:r>
              <a:rPr lang="en-US" sz="2400" dirty="0" smtClean="0"/>
              <a:t>)</a:t>
            </a:r>
          </a:p>
          <a:p>
            <a:pPr lvl="2">
              <a:spcBef>
                <a:spcPts val="600"/>
              </a:spcBef>
            </a:pPr>
            <a:r>
              <a:rPr lang="en-US" sz="2000" dirty="0" smtClean="0"/>
              <a:t>~10-30+ Mbps / stream</a:t>
            </a:r>
          </a:p>
          <a:p>
            <a:pPr>
              <a:spcBef>
                <a:spcPts val="600"/>
              </a:spcBef>
            </a:pPr>
            <a:r>
              <a:rPr lang="en-US" sz="2800" dirty="0" smtClean="0"/>
              <a:t>“</a:t>
            </a:r>
            <a:r>
              <a:rPr lang="en-US" sz="2800" dirty="0" err="1" smtClean="0"/>
              <a:t>Trickplay</a:t>
            </a:r>
            <a:r>
              <a:rPr lang="en-US" sz="2800" dirty="0" smtClean="0"/>
              <a:t>” can double/triple streaming bandwidth requirements</a:t>
            </a:r>
          </a:p>
          <a:p>
            <a:pPr lvl="1">
              <a:spcBef>
                <a:spcPts val="600"/>
              </a:spcBef>
            </a:pPr>
            <a:r>
              <a:rPr lang="en-US" sz="2400" dirty="0" smtClean="0"/>
              <a:t>3 simultaneous compressed HD </a:t>
            </a:r>
            <a:r>
              <a:rPr lang="en-US" sz="2400" dirty="0" err="1" smtClean="0"/>
              <a:t>trickplay</a:t>
            </a:r>
            <a:r>
              <a:rPr lang="en-US" sz="2400" dirty="0" smtClean="0"/>
              <a:t>-enabled streams can easily require end-to-end 200 Mbps+</a:t>
            </a:r>
          </a:p>
        </p:txBody>
      </p:sp>
    </p:spTree>
  </p:cSld>
  <p:clrMapOvr>
    <a:masterClrMapping/>
  </p:clrMapOvr>
  <p:transition advClick="0">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2"/>
          <p:cNvSpPr>
            <a:spLocks noGrp="1" noChangeArrowheads="1"/>
          </p:cNvSpPr>
          <p:nvPr>
            <p:ph type="title"/>
          </p:nvPr>
        </p:nvSpPr>
        <p:spPr/>
        <p:txBody>
          <a:bodyPr/>
          <a:lstStyle/>
          <a:p>
            <a:r>
              <a:rPr lang="en-US" smtClean="0"/>
              <a:t>Networking Choices</a:t>
            </a:r>
            <a:endParaRPr lang="en-US" dirty="0" smtClean="0"/>
          </a:p>
        </p:txBody>
      </p:sp>
      <p:sp>
        <p:nvSpPr>
          <p:cNvPr id="268291" name="Rectangle 3"/>
          <p:cNvSpPr>
            <a:spLocks noGrp="1" noChangeArrowheads="1"/>
          </p:cNvSpPr>
          <p:nvPr>
            <p:ph idx="1"/>
          </p:nvPr>
        </p:nvSpPr>
        <p:spPr>
          <a:xfrm>
            <a:off x="382588" y="1414464"/>
            <a:ext cx="8380412" cy="4387868"/>
          </a:xfrm>
        </p:spPr>
        <p:txBody>
          <a:bodyPr/>
          <a:lstStyle/>
          <a:p>
            <a:r>
              <a:rPr lang="en-US" sz="3200" dirty="0" smtClean="0"/>
              <a:t>“Reliable” Bandwidth</a:t>
            </a:r>
          </a:p>
          <a:p>
            <a:pPr lvl="1"/>
            <a:r>
              <a:rPr lang="en-US" sz="2800" dirty="0" smtClean="0"/>
              <a:t>Most transports advertise unrealistic performance</a:t>
            </a:r>
          </a:p>
          <a:p>
            <a:pPr lvl="2"/>
            <a:r>
              <a:rPr lang="en-US" sz="2400" dirty="0" smtClean="0"/>
              <a:t>Peak, raw, and physical layer performances </a:t>
            </a:r>
            <a:br>
              <a:rPr lang="en-US" sz="2400" dirty="0" smtClean="0"/>
            </a:br>
            <a:r>
              <a:rPr lang="en-US" sz="2400" dirty="0" smtClean="0"/>
              <a:t>are not real-world</a:t>
            </a:r>
          </a:p>
          <a:p>
            <a:pPr lvl="2"/>
            <a:r>
              <a:rPr lang="en-US" sz="2400" dirty="0" smtClean="0"/>
              <a:t>Realistic throughputs are often less than half max</a:t>
            </a:r>
          </a:p>
          <a:p>
            <a:pPr lvl="3"/>
            <a:r>
              <a:rPr lang="en-US" sz="2000" dirty="0" smtClean="0"/>
              <a:t>Example:  IEEE802.11b:  11mbs versus ~5mbps real-world</a:t>
            </a:r>
          </a:p>
          <a:p>
            <a:pPr lvl="2"/>
            <a:r>
              <a:rPr lang="en-US" sz="2400" dirty="0" smtClean="0"/>
              <a:t>All networks share bandwidth</a:t>
            </a:r>
          </a:p>
          <a:p>
            <a:pPr lvl="2"/>
            <a:r>
              <a:rPr lang="en-US" sz="2400" dirty="0" smtClean="0"/>
              <a:t>Reliability and performance are that of weakest link</a:t>
            </a:r>
          </a:p>
          <a:p>
            <a:pPr lvl="2"/>
            <a:r>
              <a:rPr lang="en-US" sz="2400" dirty="0" smtClean="0"/>
              <a:t>There are no guarantees in shared wireless fabrics</a:t>
            </a:r>
          </a:p>
        </p:txBody>
      </p:sp>
    </p:spTree>
  </p:cSld>
  <p:clrMapOvr>
    <a:masterClrMapping/>
  </p:clrMapOvr>
  <p:transition advClick="0">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652" name="Rectangle 180"/>
          <p:cNvSpPr>
            <a:spLocks noChangeArrowheads="1"/>
          </p:cNvSpPr>
          <p:nvPr/>
        </p:nvSpPr>
        <p:spPr bwMode="auto">
          <a:xfrm>
            <a:off x="1314450" y="1873250"/>
            <a:ext cx="3257550" cy="3171825"/>
          </a:xfrm>
          <a:prstGeom prst="rect">
            <a:avLst/>
          </a:prstGeom>
          <a:solidFill>
            <a:srgbClr val="969696">
              <a:alpha val="39999"/>
            </a:srgbClr>
          </a:solidFill>
          <a:ln w="12700">
            <a:no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67" name="AutoShape 95"/>
          <p:cNvSpPr>
            <a:spLocks noChangeArrowheads="1"/>
          </p:cNvSpPr>
          <p:nvPr/>
        </p:nvSpPr>
        <p:spPr bwMode="auto">
          <a:xfrm>
            <a:off x="0" y="1419225"/>
            <a:ext cx="9144000" cy="5438776"/>
          </a:xfrm>
          <a:prstGeom prst="rect">
            <a:avLst/>
          </a:prstGeom>
          <a:solidFill>
            <a:schemeClr val="bg2">
              <a:alpha val="20000"/>
            </a:schemeClr>
          </a:solidFill>
          <a:ln w="12700">
            <a:solidFill>
              <a:schemeClr val="bg2"/>
            </a:solidFill>
            <a:round/>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475" name="Rectangle 3"/>
          <p:cNvSpPr>
            <a:spLocks noGrp="1" noChangeArrowheads="1"/>
          </p:cNvSpPr>
          <p:nvPr>
            <p:ph type="title"/>
          </p:nvPr>
        </p:nvSpPr>
        <p:spPr/>
        <p:txBody>
          <a:bodyPr/>
          <a:lstStyle/>
          <a:p>
            <a:pPr eaLnBrk="1" hangingPunct="1">
              <a:defRPr/>
            </a:pPr>
            <a:r>
              <a:rPr lang="en-US" dirty="0" smtClean="0"/>
              <a:t>Real World Bandwidth</a:t>
            </a:r>
          </a:p>
        </p:txBody>
      </p:sp>
      <p:sp>
        <p:nvSpPr>
          <p:cNvPr id="361572" name="AutoShape 100"/>
          <p:cNvSpPr>
            <a:spLocks noChangeAspect="1" noChangeArrowheads="1" noTextEdit="1"/>
          </p:cNvSpPr>
          <p:nvPr/>
        </p:nvSpPr>
        <p:spPr bwMode="auto">
          <a:xfrm>
            <a:off x="381000" y="1644650"/>
            <a:ext cx="8229600" cy="4775200"/>
          </a:xfrm>
          <a:prstGeom prst="rect">
            <a:avLst/>
          </a:prstGeom>
          <a:noFill/>
          <a:ln w="9525">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74" name="Rectangle 102"/>
          <p:cNvSpPr>
            <a:spLocks noChangeArrowheads="1"/>
          </p:cNvSpPr>
          <p:nvPr/>
        </p:nvSpPr>
        <p:spPr bwMode="auto">
          <a:xfrm>
            <a:off x="1325563" y="1860550"/>
            <a:ext cx="6516687" cy="3182938"/>
          </a:xfrm>
          <a:prstGeom prst="rect">
            <a:avLst/>
          </a:prstGeom>
          <a:noFill/>
          <a:ln w="9525">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75" name="Line 103"/>
          <p:cNvSpPr>
            <a:spLocks noChangeShapeType="1"/>
          </p:cNvSpPr>
          <p:nvPr/>
        </p:nvSpPr>
        <p:spPr bwMode="auto">
          <a:xfrm>
            <a:off x="1325563" y="4518025"/>
            <a:ext cx="6516687" cy="0"/>
          </a:xfrm>
          <a:prstGeom prst="line">
            <a:avLst/>
          </a:prstGeom>
          <a:noFill/>
          <a:ln w="0">
            <a:solidFill>
              <a:schemeClr val="tx1"/>
            </a:solidFill>
            <a:round/>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76" name="Line 104"/>
          <p:cNvSpPr>
            <a:spLocks noChangeShapeType="1"/>
          </p:cNvSpPr>
          <p:nvPr/>
        </p:nvSpPr>
        <p:spPr bwMode="auto">
          <a:xfrm>
            <a:off x="1325563" y="3978275"/>
            <a:ext cx="6516687" cy="0"/>
          </a:xfrm>
          <a:prstGeom prst="line">
            <a:avLst/>
          </a:prstGeom>
          <a:noFill/>
          <a:ln w="0">
            <a:solidFill>
              <a:schemeClr val="tx1"/>
            </a:solidFill>
            <a:round/>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77" name="Line 105"/>
          <p:cNvSpPr>
            <a:spLocks noChangeShapeType="1"/>
          </p:cNvSpPr>
          <p:nvPr/>
        </p:nvSpPr>
        <p:spPr bwMode="auto">
          <a:xfrm>
            <a:off x="1325563" y="3452813"/>
            <a:ext cx="6516687" cy="0"/>
          </a:xfrm>
          <a:prstGeom prst="line">
            <a:avLst/>
          </a:prstGeom>
          <a:noFill/>
          <a:ln w="0">
            <a:solidFill>
              <a:schemeClr val="tx1"/>
            </a:solidFill>
            <a:round/>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78" name="Line 106"/>
          <p:cNvSpPr>
            <a:spLocks noChangeShapeType="1"/>
          </p:cNvSpPr>
          <p:nvPr/>
        </p:nvSpPr>
        <p:spPr bwMode="auto">
          <a:xfrm>
            <a:off x="1325563" y="2925763"/>
            <a:ext cx="6516687" cy="0"/>
          </a:xfrm>
          <a:prstGeom prst="line">
            <a:avLst/>
          </a:prstGeom>
          <a:noFill/>
          <a:ln w="0">
            <a:solidFill>
              <a:schemeClr val="tx1"/>
            </a:solidFill>
            <a:round/>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79" name="Line 107"/>
          <p:cNvSpPr>
            <a:spLocks noChangeShapeType="1"/>
          </p:cNvSpPr>
          <p:nvPr/>
        </p:nvSpPr>
        <p:spPr bwMode="auto">
          <a:xfrm>
            <a:off x="1325563" y="2386013"/>
            <a:ext cx="6516687" cy="0"/>
          </a:xfrm>
          <a:prstGeom prst="line">
            <a:avLst/>
          </a:prstGeom>
          <a:noFill/>
          <a:ln w="0">
            <a:solidFill>
              <a:schemeClr val="tx1"/>
            </a:solidFill>
            <a:round/>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80" name="Line 108"/>
          <p:cNvSpPr>
            <a:spLocks noChangeShapeType="1"/>
          </p:cNvSpPr>
          <p:nvPr/>
        </p:nvSpPr>
        <p:spPr bwMode="auto">
          <a:xfrm>
            <a:off x="1325563" y="1860550"/>
            <a:ext cx="6516687" cy="0"/>
          </a:xfrm>
          <a:prstGeom prst="line">
            <a:avLst/>
          </a:prstGeom>
          <a:noFill/>
          <a:ln w="0">
            <a:solidFill>
              <a:srgbClr val="000000"/>
            </a:solidFill>
            <a:round/>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81" name="Rectangle 109"/>
          <p:cNvSpPr>
            <a:spLocks noChangeArrowheads="1"/>
          </p:cNvSpPr>
          <p:nvPr/>
        </p:nvSpPr>
        <p:spPr bwMode="auto">
          <a:xfrm>
            <a:off x="1325563" y="1860550"/>
            <a:ext cx="6516687" cy="3182938"/>
          </a:xfrm>
          <a:prstGeom prst="rect">
            <a:avLst/>
          </a:prstGeom>
          <a:noFill/>
          <a:ln w="12700">
            <a:solidFill>
              <a:schemeClr val="tx1"/>
            </a:solid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82" name="Rectangle 110"/>
          <p:cNvSpPr>
            <a:spLocks noChangeArrowheads="1"/>
          </p:cNvSpPr>
          <p:nvPr/>
        </p:nvSpPr>
        <p:spPr bwMode="auto">
          <a:xfrm>
            <a:off x="4697413" y="4773613"/>
            <a:ext cx="149225" cy="269875"/>
          </a:xfrm>
          <a:prstGeom prst="rect">
            <a:avLst/>
          </a:prstGeom>
          <a:gradFill rotWithShape="1">
            <a:gsLst>
              <a:gs pos="0">
                <a:srgbClr val="FFFF66">
                  <a:alpha val="0"/>
                </a:srgbClr>
              </a:gs>
              <a:gs pos="100000">
                <a:srgbClr val="FFFF66">
                  <a:gamma/>
                  <a:invGamma/>
                </a:srgbClr>
              </a:gs>
            </a:gsLst>
            <a:lin ang="5400000" scaled="1"/>
          </a:gra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83" name="Rectangle 111"/>
          <p:cNvSpPr>
            <a:spLocks noChangeArrowheads="1"/>
          </p:cNvSpPr>
          <p:nvPr/>
        </p:nvSpPr>
        <p:spPr bwMode="auto">
          <a:xfrm>
            <a:off x="5345113" y="2386013"/>
            <a:ext cx="149225" cy="2657475"/>
          </a:xfrm>
          <a:prstGeom prst="rect">
            <a:avLst/>
          </a:prstGeom>
          <a:gradFill rotWithShape="1">
            <a:gsLst>
              <a:gs pos="0">
                <a:srgbClr val="FFFF66">
                  <a:alpha val="0"/>
                </a:srgbClr>
              </a:gs>
              <a:gs pos="100000">
                <a:srgbClr val="FFFF66">
                  <a:gamma/>
                  <a:invGamma/>
                </a:srgbClr>
              </a:gs>
            </a:gsLst>
            <a:lin ang="5400000" scaled="1"/>
          </a:gra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84" name="Rectangle 112"/>
          <p:cNvSpPr>
            <a:spLocks noChangeArrowheads="1"/>
          </p:cNvSpPr>
          <p:nvPr/>
        </p:nvSpPr>
        <p:spPr bwMode="auto">
          <a:xfrm>
            <a:off x="5992813" y="4518025"/>
            <a:ext cx="149225" cy="525463"/>
          </a:xfrm>
          <a:prstGeom prst="rect">
            <a:avLst/>
          </a:prstGeom>
          <a:gradFill rotWithShape="1">
            <a:gsLst>
              <a:gs pos="0">
                <a:srgbClr val="FFFF66">
                  <a:alpha val="0"/>
                </a:srgbClr>
              </a:gs>
              <a:gs pos="100000">
                <a:srgbClr val="FFFF66">
                  <a:gamma/>
                  <a:invGamma/>
                </a:srgbClr>
              </a:gs>
            </a:gsLst>
            <a:lin ang="5400000" scaled="1"/>
          </a:gra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85" name="Rectangle 113"/>
          <p:cNvSpPr>
            <a:spLocks noChangeArrowheads="1"/>
          </p:cNvSpPr>
          <p:nvPr/>
        </p:nvSpPr>
        <p:spPr bwMode="auto">
          <a:xfrm>
            <a:off x="6640513" y="4719638"/>
            <a:ext cx="149225" cy="323850"/>
          </a:xfrm>
          <a:prstGeom prst="rect">
            <a:avLst/>
          </a:prstGeom>
          <a:gradFill rotWithShape="1">
            <a:gsLst>
              <a:gs pos="0">
                <a:srgbClr val="FFFF66">
                  <a:alpha val="0"/>
                </a:srgbClr>
              </a:gs>
              <a:gs pos="100000">
                <a:srgbClr val="FFFF66">
                  <a:gamma/>
                  <a:invGamma/>
                </a:srgbClr>
              </a:gs>
            </a:gsLst>
            <a:lin ang="5400000" scaled="1"/>
          </a:gra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86" name="Rectangle 114"/>
          <p:cNvSpPr>
            <a:spLocks noChangeArrowheads="1"/>
          </p:cNvSpPr>
          <p:nvPr/>
        </p:nvSpPr>
        <p:spPr bwMode="auto">
          <a:xfrm>
            <a:off x="7302500" y="4827588"/>
            <a:ext cx="147638" cy="215900"/>
          </a:xfrm>
          <a:prstGeom prst="rect">
            <a:avLst/>
          </a:prstGeom>
          <a:gradFill rotWithShape="1">
            <a:gsLst>
              <a:gs pos="0">
                <a:srgbClr val="FFFF66">
                  <a:alpha val="0"/>
                </a:srgbClr>
              </a:gs>
              <a:gs pos="100000">
                <a:srgbClr val="FFFF66">
                  <a:gamma/>
                  <a:invGamma/>
                </a:srgbClr>
              </a:gs>
            </a:gsLst>
            <a:lin ang="5400000" scaled="1"/>
          </a:gra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87" name="Rectangle 115"/>
          <p:cNvSpPr>
            <a:spLocks noChangeArrowheads="1"/>
          </p:cNvSpPr>
          <p:nvPr/>
        </p:nvSpPr>
        <p:spPr bwMode="auto">
          <a:xfrm>
            <a:off x="1581150" y="5030788"/>
            <a:ext cx="134938" cy="12700"/>
          </a:xfrm>
          <a:prstGeom prst="rect">
            <a:avLst/>
          </a:prstGeom>
          <a:solidFill>
            <a:srgbClr val="993366"/>
          </a:solidFill>
          <a:ln w="12700">
            <a:solidFill>
              <a:schemeClr val="tx1"/>
            </a:solid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88" name="Rectangle 116"/>
          <p:cNvSpPr>
            <a:spLocks noChangeArrowheads="1"/>
          </p:cNvSpPr>
          <p:nvPr/>
        </p:nvSpPr>
        <p:spPr bwMode="auto">
          <a:xfrm>
            <a:off x="2228850" y="4989513"/>
            <a:ext cx="149225" cy="53975"/>
          </a:xfrm>
          <a:prstGeom prst="rect">
            <a:avLst/>
          </a:prstGeom>
          <a:gradFill rotWithShape="1">
            <a:gsLst>
              <a:gs pos="0">
                <a:schemeClr val="accent2">
                  <a:alpha val="0"/>
                </a:schemeClr>
              </a:gs>
              <a:gs pos="100000">
                <a:schemeClr val="accent2">
                  <a:gamma/>
                  <a:tint val="96863"/>
                  <a:invGamma/>
                </a:schemeClr>
              </a:gs>
            </a:gsLst>
            <a:lin ang="5400000" scaled="1"/>
          </a:gra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89" name="Rectangle 117"/>
          <p:cNvSpPr>
            <a:spLocks noChangeArrowheads="1"/>
          </p:cNvSpPr>
          <p:nvPr/>
        </p:nvSpPr>
        <p:spPr bwMode="auto">
          <a:xfrm>
            <a:off x="2871788" y="4846638"/>
            <a:ext cx="153987" cy="196850"/>
          </a:xfrm>
          <a:prstGeom prst="rect">
            <a:avLst/>
          </a:prstGeom>
          <a:gradFill rotWithShape="1">
            <a:gsLst>
              <a:gs pos="0">
                <a:schemeClr val="accent2">
                  <a:alpha val="0"/>
                </a:schemeClr>
              </a:gs>
              <a:gs pos="100000">
                <a:schemeClr val="accent2">
                  <a:gamma/>
                  <a:tint val="96863"/>
                  <a:invGamma/>
                </a:schemeClr>
              </a:gs>
            </a:gsLst>
            <a:lin ang="5400000" scaled="1"/>
          </a:gra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90" name="Rectangle 118"/>
          <p:cNvSpPr>
            <a:spLocks noChangeArrowheads="1"/>
          </p:cNvSpPr>
          <p:nvPr/>
        </p:nvSpPr>
        <p:spPr bwMode="auto">
          <a:xfrm>
            <a:off x="3495675" y="3302000"/>
            <a:ext cx="177800" cy="1741488"/>
          </a:xfrm>
          <a:prstGeom prst="rect">
            <a:avLst/>
          </a:prstGeom>
          <a:gradFill rotWithShape="1">
            <a:gsLst>
              <a:gs pos="0">
                <a:schemeClr val="accent2">
                  <a:alpha val="0"/>
                </a:schemeClr>
              </a:gs>
              <a:gs pos="100000">
                <a:schemeClr val="accent2">
                  <a:gamma/>
                  <a:tint val="96863"/>
                  <a:invGamma/>
                </a:schemeClr>
              </a:gs>
            </a:gsLst>
            <a:lin ang="5400000" scaled="1"/>
          </a:gra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91" name="Rectangle 119"/>
          <p:cNvSpPr>
            <a:spLocks noChangeArrowheads="1"/>
          </p:cNvSpPr>
          <p:nvPr/>
        </p:nvSpPr>
        <p:spPr bwMode="auto">
          <a:xfrm>
            <a:off x="4162425" y="3540125"/>
            <a:ext cx="171450" cy="1503363"/>
          </a:xfrm>
          <a:prstGeom prst="rect">
            <a:avLst/>
          </a:prstGeom>
          <a:gradFill rotWithShape="1">
            <a:gsLst>
              <a:gs pos="0">
                <a:schemeClr val="accent2">
                  <a:alpha val="0"/>
                </a:schemeClr>
              </a:gs>
              <a:gs pos="100000">
                <a:schemeClr val="accent2">
                  <a:gamma/>
                  <a:tint val="96863"/>
                  <a:invGamma/>
                </a:schemeClr>
              </a:gs>
            </a:gsLst>
            <a:lin ang="5400000" scaled="1"/>
          </a:gra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92" name="Rectangle 120"/>
          <p:cNvSpPr>
            <a:spLocks noChangeArrowheads="1"/>
          </p:cNvSpPr>
          <p:nvPr/>
        </p:nvSpPr>
        <p:spPr bwMode="auto">
          <a:xfrm>
            <a:off x="4846638" y="4341813"/>
            <a:ext cx="134937" cy="701675"/>
          </a:xfrm>
          <a:prstGeom prst="rect">
            <a:avLst/>
          </a:prstGeom>
          <a:gradFill rotWithShape="1">
            <a:gsLst>
              <a:gs pos="0">
                <a:schemeClr val="accent2">
                  <a:alpha val="0"/>
                </a:schemeClr>
              </a:gs>
              <a:gs pos="100000">
                <a:schemeClr val="accent2">
                  <a:gamma/>
                  <a:tint val="96863"/>
                  <a:invGamma/>
                </a:schemeClr>
              </a:gs>
            </a:gsLst>
            <a:lin ang="5400000" scaled="1"/>
          </a:gra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93" name="Rectangle 121"/>
          <p:cNvSpPr>
            <a:spLocks noChangeArrowheads="1"/>
          </p:cNvSpPr>
          <p:nvPr/>
        </p:nvSpPr>
        <p:spPr bwMode="auto">
          <a:xfrm>
            <a:off x="5484813" y="1844675"/>
            <a:ext cx="153987" cy="3198813"/>
          </a:xfrm>
          <a:prstGeom prst="rect">
            <a:avLst/>
          </a:prstGeom>
          <a:solidFill>
            <a:schemeClr val="accent2"/>
          </a:soli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94" name="Rectangle 122"/>
          <p:cNvSpPr>
            <a:spLocks noChangeArrowheads="1"/>
          </p:cNvSpPr>
          <p:nvPr/>
        </p:nvSpPr>
        <p:spPr bwMode="auto">
          <a:xfrm>
            <a:off x="6122988" y="4014788"/>
            <a:ext cx="153987" cy="1028700"/>
          </a:xfrm>
          <a:prstGeom prst="rect">
            <a:avLst/>
          </a:prstGeom>
          <a:gradFill rotWithShape="1">
            <a:gsLst>
              <a:gs pos="0">
                <a:schemeClr val="accent2">
                  <a:alpha val="0"/>
                </a:schemeClr>
              </a:gs>
              <a:gs pos="100000">
                <a:schemeClr val="accent2">
                  <a:gamma/>
                  <a:tint val="96863"/>
                  <a:invGamma/>
                </a:schemeClr>
              </a:gs>
            </a:gsLst>
            <a:lin ang="5400000" scaled="1"/>
          </a:gra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95" name="Rectangle 123"/>
          <p:cNvSpPr>
            <a:spLocks noChangeArrowheads="1"/>
          </p:cNvSpPr>
          <p:nvPr/>
        </p:nvSpPr>
        <p:spPr bwMode="auto">
          <a:xfrm>
            <a:off x="6772275" y="4254500"/>
            <a:ext cx="165100" cy="788988"/>
          </a:xfrm>
          <a:prstGeom prst="rect">
            <a:avLst/>
          </a:prstGeom>
          <a:gradFill rotWithShape="1">
            <a:gsLst>
              <a:gs pos="0">
                <a:schemeClr val="accent2">
                  <a:alpha val="0"/>
                </a:schemeClr>
              </a:gs>
              <a:gs pos="100000">
                <a:schemeClr val="accent2">
                  <a:gamma/>
                  <a:tint val="96863"/>
                  <a:invGamma/>
                </a:schemeClr>
              </a:gs>
            </a:gsLst>
            <a:lin ang="5400000" scaled="1"/>
          </a:gra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96" name="Rectangle 124"/>
          <p:cNvSpPr>
            <a:spLocks noChangeArrowheads="1"/>
          </p:cNvSpPr>
          <p:nvPr/>
        </p:nvSpPr>
        <p:spPr bwMode="auto">
          <a:xfrm>
            <a:off x="7440613" y="4454525"/>
            <a:ext cx="144462" cy="588963"/>
          </a:xfrm>
          <a:prstGeom prst="rect">
            <a:avLst/>
          </a:prstGeom>
          <a:gradFill rotWithShape="1">
            <a:gsLst>
              <a:gs pos="0">
                <a:schemeClr val="accent2">
                  <a:alpha val="0"/>
                </a:schemeClr>
              </a:gs>
              <a:gs pos="100000">
                <a:schemeClr val="accent2">
                  <a:gamma/>
                  <a:tint val="96863"/>
                  <a:invGamma/>
                </a:schemeClr>
              </a:gs>
            </a:gsLst>
            <a:lin ang="5400000" scaled="1"/>
          </a:gra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97" name="Rectangle 125"/>
          <p:cNvSpPr>
            <a:spLocks noChangeArrowheads="1"/>
          </p:cNvSpPr>
          <p:nvPr/>
        </p:nvSpPr>
        <p:spPr bwMode="auto">
          <a:xfrm>
            <a:off x="1716088" y="5030788"/>
            <a:ext cx="149225" cy="12700"/>
          </a:xfrm>
          <a:prstGeom prst="rect">
            <a:avLst/>
          </a:prstGeom>
          <a:solidFill>
            <a:srgbClr val="FFFFCC"/>
          </a:solidFill>
          <a:ln w="12700">
            <a:solidFill>
              <a:schemeClr val="tx1"/>
            </a:solid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98" name="Rectangle 126"/>
          <p:cNvSpPr>
            <a:spLocks noChangeArrowheads="1"/>
          </p:cNvSpPr>
          <p:nvPr/>
        </p:nvSpPr>
        <p:spPr bwMode="auto">
          <a:xfrm>
            <a:off x="2378075" y="4989513"/>
            <a:ext cx="147638" cy="53975"/>
          </a:xfrm>
          <a:prstGeom prst="rect">
            <a:avLst/>
          </a:prstGeom>
          <a:solidFill>
            <a:schemeClr val="hlink"/>
          </a:soli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99" name="Rectangle 127"/>
          <p:cNvSpPr>
            <a:spLocks noChangeArrowheads="1"/>
          </p:cNvSpPr>
          <p:nvPr/>
        </p:nvSpPr>
        <p:spPr bwMode="auto">
          <a:xfrm>
            <a:off x="3025775" y="4760913"/>
            <a:ext cx="147638" cy="282575"/>
          </a:xfrm>
          <a:prstGeom prst="rect">
            <a:avLst/>
          </a:prstGeom>
          <a:solidFill>
            <a:schemeClr val="hlink"/>
          </a:soli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600" name="Rectangle 128"/>
          <p:cNvSpPr>
            <a:spLocks noChangeArrowheads="1"/>
          </p:cNvSpPr>
          <p:nvPr/>
        </p:nvSpPr>
        <p:spPr bwMode="auto">
          <a:xfrm>
            <a:off x="3673475" y="2184400"/>
            <a:ext cx="147638" cy="2859088"/>
          </a:xfrm>
          <a:prstGeom prst="rect">
            <a:avLst/>
          </a:prstGeom>
          <a:solidFill>
            <a:schemeClr val="hlink"/>
          </a:soli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601" name="Rectangle 129"/>
          <p:cNvSpPr>
            <a:spLocks noChangeArrowheads="1"/>
          </p:cNvSpPr>
          <p:nvPr/>
        </p:nvSpPr>
        <p:spPr bwMode="auto">
          <a:xfrm>
            <a:off x="4333875" y="2493963"/>
            <a:ext cx="149225" cy="2549525"/>
          </a:xfrm>
          <a:prstGeom prst="rect">
            <a:avLst/>
          </a:prstGeom>
          <a:solidFill>
            <a:schemeClr val="hlink"/>
          </a:soli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602" name="Rectangle 130"/>
          <p:cNvSpPr>
            <a:spLocks noChangeArrowheads="1"/>
          </p:cNvSpPr>
          <p:nvPr/>
        </p:nvSpPr>
        <p:spPr bwMode="auto">
          <a:xfrm>
            <a:off x="4981575" y="4518025"/>
            <a:ext cx="147638" cy="525463"/>
          </a:xfrm>
          <a:prstGeom prst="rect">
            <a:avLst/>
          </a:prstGeom>
          <a:solidFill>
            <a:schemeClr val="hlink"/>
          </a:soli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603" name="Rectangle 131"/>
          <p:cNvSpPr>
            <a:spLocks noChangeArrowheads="1"/>
          </p:cNvSpPr>
          <p:nvPr/>
        </p:nvSpPr>
        <p:spPr bwMode="auto">
          <a:xfrm>
            <a:off x="5629275" y="1844675"/>
            <a:ext cx="161925" cy="3198813"/>
          </a:xfrm>
          <a:prstGeom prst="rect">
            <a:avLst/>
          </a:prstGeom>
          <a:solidFill>
            <a:schemeClr val="hlink"/>
          </a:soli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604" name="Rectangle 132"/>
          <p:cNvSpPr>
            <a:spLocks noChangeArrowheads="1"/>
          </p:cNvSpPr>
          <p:nvPr/>
        </p:nvSpPr>
        <p:spPr bwMode="auto">
          <a:xfrm>
            <a:off x="6276975" y="3776663"/>
            <a:ext cx="147638" cy="1266825"/>
          </a:xfrm>
          <a:prstGeom prst="rect">
            <a:avLst/>
          </a:prstGeom>
          <a:solidFill>
            <a:schemeClr val="hlink"/>
          </a:soli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605" name="Rectangle 133"/>
          <p:cNvSpPr>
            <a:spLocks noChangeArrowheads="1"/>
          </p:cNvSpPr>
          <p:nvPr/>
        </p:nvSpPr>
        <p:spPr bwMode="auto">
          <a:xfrm>
            <a:off x="6937375" y="3978275"/>
            <a:ext cx="149225" cy="1065213"/>
          </a:xfrm>
          <a:prstGeom prst="rect">
            <a:avLst/>
          </a:prstGeom>
          <a:solidFill>
            <a:schemeClr val="hlink"/>
          </a:soli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606" name="Rectangle 134"/>
          <p:cNvSpPr>
            <a:spLocks noChangeArrowheads="1"/>
          </p:cNvSpPr>
          <p:nvPr/>
        </p:nvSpPr>
        <p:spPr bwMode="auto">
          <a:xfrm>
            <a:off x="7585075" y="4302125"/>
            <a:ext cx="149225" cy="741363"/>
          </a:xfrm>
          <a:prstGeom prst="rect">
            <a:avLst/>
          </a:prstGeom>
          <a:solidFill>
            <a:schemeClr val="hlink"/>
          </a:soli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607" name="Line 135"/>
          <p:cNvSpPr>
            <a:spLocks noChangeShapeType="1"/>
          </p:cNvSpPr>
          <p:nvPr/>
        </p:nvSpPr>
        <p:spPr bwMode="auto">
          <a:xfrm>
            <a:off x="1325563" y="1860550"/>
            <a:ext cx="0" cy="3182938"/>
          </a:xfrm>
          <a:prstGeom prst="line">
            <a:avLst/>
          </a:prstGeom>
          <a:noFill/>
          <a:ln w="0">
            <a:solidFill>
              <a:schemeClr val="tx1"/>
            </a:solidFill>
            <a:round/>
            <a:headEnd/>
            <a:tailEnd/>
          </a:ln>
        </p:spPr>
        <p:txBody>
          <a:bodyPr/>
          <a:lstStyle/>
          <a:p>
            <a:pPr>
              <a:defRPr/>
            </a:pPr>
            <a:endParaRPr lang="en-US" b="0" dirty="0">
              <a:latin typeface="Segoe" pitchFamily="34" charset="0"/>
            </a:endParaRPr>
          </a:p>
        </p:txBody>
      </p:sp>
      <p:sp>
        <p:nvSpPr>
          <p:cNvPr id="361608" name="Line 136"/>
          <p:cNvSpPr>
            <a:spLocks noChangeShapeType="1"/>
          </p:cNvSpPr>
          <p:nvPr/>
        </p:nvSpPr>
        <p:spPr bwMode="auto">
          <a:xfrm>
            <a:off x="1271588" y="5043488"/>
            <a:ext cx="53975" cy="0"/>
          </a:xfrm>
          <a:prstGeom prst="line">
            <a:avLst/>
          </a:prstGeom>
          <a:noFill/>
          <a:ln w="0">
            <a:solidFill>
              <a:schemeClr val="tx1"/>
            </a:solidFill>
            <a:round/>
            <a:headEnd/>
            <a:tailEnd/>
          </a:ln>
        </p:spPr>
        <p:txBody>
          <a:bodyPr/>
          <a:lstStyle/>
          <a:p>
            <a:pPr>
              <a:defRPr/>
            </a:pPr>
            <a:endParaRPr lang="en-US" b="0" dirty="0">
              <a:latin typeface="Segoe" pitchFamily="34" charset="0"/>
            </a:endParaRPr>
          </a:p>
        </p:txBody>
      </p:sp>
      <p:sp>
        <p:nvSpPr>
          <p:cNvPr id="361609" name="Line 137"/>
          <p:cNvSpPr>
            <a:spLocks noChangeShapeType="1"/>
          </p:cNvSpPr>
          <p:nvPr/>
        </p:nvSpPr>
        <p:spPr bwMode="auto">
          <a:xfrm>
            <a:off x="1271588" y="4518025"/>
            <a:ext cx="53975" cy="0"/>
          </a:xfrm>
          <a:prstGeom prst="line">
            <a:avLst/>
          </a:prstGeom>
          <a:noFill/>
          <a:ln w="0">
            <a:solidFill>
              <a:schemeClr val="tx1"/>
            </a:solidFill>
            <a:round/>
            <a:headEnd/>
            <a:tailEnd/>
          </a:ln>
        </p:spPr>
        <p:txBody>
          <a:bodyPr/>
          <a:lstStyle/>
          <a:p>
            <a:pPr>
              <a:defRPr/>
            </a:pPr>
            <a:endParaRPr lang="en-US" b="0" dirty="0">
              <a:latin typeface="Segoe" pitchFamily="34" charset="0"/>
            </a:endParaRPr>
          </a:p>
        </p:txBody>
      </p:sp>
      <p:sp>
        <p:nvSpPr>
          <p:cNvPr id="361610" name="Line 138"/>
          <p:cNvSpPr>
            <a:spLocks noChangeShapeType="1"/>
          </p:cNvSpPr>
          <p:nvPr/>
        </p:nvSpPr>
        <p:spPr bwMode="auto">
          <a:xfrm>
            <a:off x="1271588" y="3978275"/>
            <a:ext cx="53975" cy="0"/>
          </a:xfrm>
          <a:prstGeom prst="line">
            <a:avLst/>
          </a:prstGeom>
          <a:noFill/>
          <a:ln w="0">
            <a:solidFill>
              <a:schemeClr val="tx1"/>
            </a:solidFill>
            <a:round/>
            <a:headEnd/>
            <a:tailEnd/>
          </a:ln>
        </p:spPr>
        <p:txBody>
          <a:bodyPr/>
          <a:lstStyle/>
          <a:p>
            <a:pPr>
              <a:defRPr/>
            </a:pPr>
            <a:endParaRPr lang="en-US" b="0" dirty="0">
              <a:latin typeface="Segoe" pitchFamily="34" charset="0"/>
            </a:endParaRPr>
          </a:p>
        </p:txBody>
      </p:sp>
      <p:sp>
        <p:nvSpPr>
          <p:cNvPr id="361611" name="Line 139"/>
          <p:cNvSpPr>
            <a:spLocks noChangeShapeType="1"/>
          </p:cNvSpPr>
          <p:nvPr/>
        </p:nvSpPr>
        <p:spPr bwMode="auto">
          <a:xfrm>
            <a:off x="1271588" y="3452813"/>
            <a:ext cx="53975" cy="0"/>
          </a:xfrm>
          <a:prstGeom prst="line">
            <a:avLst/>
          </a:prstGeom>
          <a:noFill/>
          <a:ln w="0">
            <a:solidFill>
              <a:schemeClr val="tx1"/>
            </a:solidFill>
            <a:round/>
            <a:headEnd/>
            <a:tailEnd/>
          </a:ln>
        </p:spPr>
        <p:txBody>
          <a:bodyPr/>
          <a:lstStyle/>
          <a:p>
            <a:pPr>
              <a:defRPr/>
            </a:pPr>
            <a:endParaRPr lang="en-US" b="0" dirty="0">
              <a:latin typeface="Segoe" pitchFamily="34" charset="0"/>
            </a:endParaRPr>
          </a:p>
        </p:txBody>
      </p:sp>
      <p:sp>
        <p:nvSpPr>
          <p:cNvPr id="361612" name="Line 140"/>
          <p:cNvSpPr>
            <a:spLocks noChangeShapeType="1"/>
          </p:cNvSpPr>
          <p:nvPr/>
        </p:nvSpPr>
        <p:spPr bwMode="auto">
          <a:xfrm>
            <a:off x="1271588" y="2925763"/>
            <a:ext cx="53975" cy="0"/>
          </a:xfrm>
          <a:prstGeom prst="line">
            <a:avLst/>
          </a:prstGeom>
          <a:noFill/>
          <a:ln w="0">
            <a:solidFill>
              <a:schemeClr val="tx1"/>
            </a:solidFill>
            <a:round/>
            <a:headEnd/>
            <a:tailEnd/>
          </a:ln>
        </p:spPr>
        <p:txBody>
          <a:bodyPr/>
          <a:lstStyle/>
          <a:p>
            <a:pPr>
              <a:defRPr/>
            </a:pPr>
            <a:endParaRPr lang="en-US" b="0" dirty="0">
              <a:latin typeface="Segoe" pitchFamily="34" charset="0"/>
            </a:endParaRPr>
          </a:p>
        </p:txBody>
      </p:sp>
      <p:sp>
        <p:nvSpPr>
          <p:cNvPr id="361613" name="Line 141"/>
          <p:cNvSpPr>
            <a:spLocks noChangeShapeType="1"/>
          </p:cNvSpPr>
          <p:nvPr/>
        </p:nvSpPr>
        <p:spPr bwMode="auto">
          <a:xfrm>
            <a:off x="1271588" y="2386013"/>
            <a:ext cx="53975" cy="0"/>
          </a:xfrm>
          <a:prstGeom prst="line">
            <a:avLst/>
          </a:prstGeom>
          <a:noFill/>
          <a:ln w="0">
            <a:solidFill>
              <a:schemeClr val="tx1"/>
            </a:solidFill>
            <a:round/>
            <a:headEnd/>
            <a:tailEnd/>
          </a:ln>
        </p:spPr>
        <p:txBody>
          <a:bodyPr/>
          <a:lstStyle/>
          <a:p>
            <a:pPr>
              <a:defRPr/>
            </a:pPr>
            <a:endParaRPr lang="en-US" b="0" dirty="0">
              <a:latin typeface="Segoe" pitchFamily="34" charset="0"/>
            </a:endParaRPr>
          </a:p>
        </p:txBody>
      </p:sp>
      <p:sp>
        <p:nvSpPr>
          <p:cNvPr id="361614" name="Line 142"/>
          <p:cNvSpPr>
            <a:spLocks noChangeShapeType="1"/>
          </p:cNvSpPr>
          <p:nvPr/>
        </p:nvSpPr>
        <p:spPr bwMode="auto">
          <a:xfrm>
            <a:off x="1271588" y="1860550"/>
            <a:ext cx="53975" cy="0"/>
          </a:xfrm>
          <a:prstGeom prst="line">
            <a:avLst/>
          </a:prstGeom>
          <a:noFill/>
          <a:ln w="0">
            <a:solidFill>
              <a:schemeClr val="tx1"/>
            </a:solidFill>
            <a:round/>
            <a:headEnd/>
            <a:tailEnd/>
          </a:ln>
        </p:spPr>
        <p:txBody>
          <a:bodyPr/>
          <a:lstStyle/>
          <a:p>
            <a:pPr>
              <a:defRPr/>
            </a:pPr>
            <a:endParaRPr lang="en-US" b="0" dirty="0">
              <a:latin typeface="Segoe" pitchFamily="34" charset="0"/>
            </a:endParaRPr>
          </a:p>
        </p:txBody>
      </p:sp>
      <p:sp>
        <p:nvSpPr>
          <p:cNvPr id="361615" name="Line 143"/>
          <p:cNvSpPr>
            <a:spLocks noChangeShapeType="1"/>
          </p:cNvSpPr>
          <p:nvPr/>
        </p:nvSpPr>
        <p:spPr bwMode="auto">
          <a:xfrm>
            <a:off x="1325563" y="5043488"/>
            <a:ext cx="6516687" cy="0"/>
          </a:xfrm>
          <a:prstGeom prst="line">
            <a:avLst/>
          </a:prstGeom>
          <a:noFill/>
          <a:ln w="0">
            <a:solidFill>
              <a:schemeClr val="tx1"/>
            </a:solidFill>
            <a:round/>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616" name="Line 144"/>
          <p:cNvSpPr>
            <a:spLocks noChangeShapeType="1"/>
          </p:cNvSpPr>
          <p:nvPr/>
        </p:nvSpPr>
        <p:spPr bwMode="auto">
          <a:xfrm flipV="1">
            <a:off x="1325563" y="5043488"/>
            <a:ext cx="0" cy="53975"/>
          </a:xfrm>
          <a:prstGeom prst="line">
            <a:avLst/>
          </a:prstGeom>
          <a:noFill/>
          <a:ln w="0">
            <a:solidFill>
              <a:schemeClr val="tx1"/>
            </a:solidFill>
            <a:round/>
            <a:headEnd/>
            <a:tailEnd/>
          </a:ln>
        </p:spPr>
        <p:txBody>
          <a:bodyPr/>
          <a:lstStyle/>
          <a:p>
            <a:pPr>
              <a:defRPr/>
            </a:pPr>
            <a:endParaRPr lang="en-US" b="0" dirty="0">
              <a:latin typeface="Segoe" pitchFamily="34" charset="0"/>
            </a:endParaRPr>
          </a:p>
        </p:txBody>
      </p:sp>
      <p:sp>
        <p:nvSpPr>
          <p:cNvPr id="361617" name="Line 145"/>
          <p:cNvSpPr>
            <a:spLocks noChangeShapeType="1"/>
          </p:cNvSpPr>
          <p:nvPr/>
        </p:nvSpPr>
        <p:spPr bwMode="auto">
          <a:xfrm flipV="1">
            <a:off x="1973263" y="5043488"/>
            <a:ext cx="0" cy="53975"/>
          </a:xfrm>
          <a:prstGeom prst="line">
            <a:avLst/>
          </a:prstGeom>
          <a:noFill/>
          <a:ln w="0">
            <a:solidFill>
              <a:schemeClr val="tx1"/>
            </a:solidFill>
            <a:round/>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618" name="Line 146"/>
          <p:cNvSpPr>
            <a:spLocks noChangeShapeType="1"/>
          </p:cNvSpPr>
          <p:nvPr/>
        </p:nvSpPr>
        <p:spPr bwMode="auto">
          <a:xfrm flipV="1">
            <a:off x="2633663" y="5043488"/>
            <a:ext cx="0" cy="53975"/>
          </a:xfrm>
          <a:prstGeom prst="line">
            <a:avLst/>
          </a:prstGeom>
          <a:noFill/>
          <a:ln w="0">
            <a:solidFill>
              <a:schemeClr val="tx1"/>
            </a:solidFill>
            <a:round/>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619" name="Line 147"/>
          <p:cNvSpPr>
            <a:spLocks noChangeShapeType="1"/>
          </p:cNvSpPr>
          <p:nvPr/>
        </p:nvSpPr>
        <p:spPr bwMode="auto">
          <a:xfrm flipV="1">
            <a:off x="3281363" y="5043488"/>
            <a:ext cx="0" cy="53975"/>
          </a:xfrm>
          <a:prstGeom prst="line">
            <a:avLst/>
          </a:prstGeom>
          <a:noFill/>
          <a:ln w="0">
            <a:solidFill>
              <a:schemeClr val="tx1"/>
            </a:solidFill>
            <a:round/>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620" name="Line 148"/>
          <p:cNvSpPr>
            <a:spLocks noChangeShapeType="1"/>
          </p:cNvSpPr>
          <p:nvPr/>
        </p:nvSpPr>
        <p:spPr bwMode="auto">
          <a:xfrm flipV="1">
            <a:off x="3929063" y="5043488"/>
            <a:ext cx="0" cy="53975"/>
          </a:xfrm>
          <a:prstGeom prst="line">
            <a:avLst/>
          </a:prstGeom>
          <a:noFill/>
          <a:ln w="0">
            <a:solidFill>
              <a:schemeClr val="tx1"/>
            </a:solidFill>
            <a:round/>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621" name="Line 149"/>
          <p:cNvSpPr>
            <a:spLocks noChangeShapeType="1"/>
          </p:cNvSpPr>
          <p:nvPr/>
        </p:nvSpPr>
        <p:spPr bwMode="auto">
          <a:xfrm flipV="1">
            <a:off x="4589463" y="5043488"/>
            <a:ext cx="0" cy="53975"/>
          </a:xfrm>
          <a:prstGeom prst="line">
            <a:avLst/>
          </a:prstGeom>
          <a:noFill/>
          <a:ln w="0">
            <a:solidFill>
              <a:schemeClr val="tx1"/>
            </a:solidFill>
            <a:round/>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622" name="Line 150"/>
          <p:cNvSpPr>
            <a:spLocks noChangeShapeType="1"/>
          </p:cNvSpPr>
          <p:nvPr/>
        </p:nvSpPr>
        <p:spPr bwMode="auto">
          <a:xfrm flipV="1">
            <a:off x="5237163" y="5043488"/>
            <a:ext cx="0" cy="53975"/>
          </a:xfrm>
          <a:prstGeom prst="line">
            <a:avLst/>
          </a:prstGeom>
          <a:noFill/>
          <a:ln w="0">
            <a:solidFill>
              <a:schemeClr val="tx1"/>
            </a:solidFill>
            <a:round/>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623" name="Line 151"/>
          <p:cNvSpPr>
            <a:spLocks noChangeShapeType="1"/>
          </p:cNvSpPr>
          <p:nvPr/>
        </p:nvSpPr>
        <p:spPr bwMode="auto">
          <a:xfrm flipV="1">
            <a:off x="5884863" y="5043488"/>
            <a:ext cx="0" cy="53975"/>
          </a:xfrm>
          <a:prstGeom prst="line">
            <a:avLst/>
          </a:prstGeom>
          <a:noFill/>
          <a:ln w="0">
            <a:solidFill>
              <a:schemeClr val="tx1"/>
            </a:solidFill>
            <a:round/>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624" name="Line 152"/>
          <p:cNvSpPr>
            <a:spLocks noChangeShapeType="1"/>
          </p:cNvSpPr>
          <p:nvPr/>
        </p:nvSpPr>
        <p:spPr bwMode="auto">
          <a:xfrm flipV="1">
            <a:off x="6532563" y="5043488"/>
            <a:ext cx="0" cy="53975"/>
          </a:xfrm>
          <a:prstGeom prst="line">
            <a:avLst/>
          </a:prstGeom>
          <a:noFill/>
          <a:ln w="0">
            <a:solidFill>
              <a:schemeClr val="tx1"/>
            </a:solidFill>
            <a:round/>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625" name="Line 153"/>
          <p:cNvSpPr>
            <a:spLocks noChangeShapeType="1"/>
          </p:cNvSpPr>
          <p:nvPr/>
        </p:nvSpPr>
        <p:spPr bwMode="auto">
          <a:xfrm flipV="1">
            <a:off x="7194550" y="5043488"/>
            <a:ext cx="0" cy="53975"/>
          </a:xfrm>
          <a:prstGeom prst="line">
            <a:avLst/>
          </a:prstGeom>
          <a:noFill/>
          <a:ln w="0">
            <a:solidFill>
              <a:schemeClr val="tx1"/>
            </a:solidFill>
            <a:round/>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626" name="Line 154"/>
          <p:cNvSpPr>
            <a:spLocks noChangeShapeType="1"/>
          </p:cNvSpPr>
          <p:nvPr/>
        </p:nvSpPr>
        <p:spPr bwMode="auto">
          <a:xfrm flipV="1">
            <a:off x="7842250" y="5043488"/>
            <a:ext cx="0" cy="53975"/>
          </a:xfrm>
          <a:prstGeom prst="line">
            <a:avLst/>
          </a:prstGeom>
          <a:noFill/>
          <a:ln w="0">
            <a:solidFill>
              <a:schemeClr val="tx1"/>
            </a:solidFill>
            <a:round/>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627" name="Rectangle 155"/>
          <p:cNvSpPr>
            <a:spLocks noChangeArrowheads="1"/>
          </p:cNvSpPr>
          <p:nvPr/>
        </p:nvSpPr>
        <p:spPr bwMode="auto">
          <a:xfrm>
            <a:off x="1120775" y="4906963"/>
            <a:ext cx="125034" cy="369332"/>
          </a:xfrm>
          <a:prstGeom prst="rect">
            <a:avLst/>
          </a:prstGeom>
          <a:noFill/>
          <a:ln w="9525">
            <a:noFill/>
            <a:miter lim="800000"/>
            <a:headEnd/>
            <a:tailEnd/>
          </a:ln>
        </p:spPr>
        <p:txBody>
          <a:bodyPr wrap="none" lIns="0" tIns="0" rIns="0" bIns="0">
            <a:spAutoFit/>
          </a:bodyPr>
          <a:lstStyle/>
          <a:p>
            <a:pPr>
              <a:defRPr/>
            </a:pPr>
            <a:r>
              <a:rPr lang="en-US" b="0" dirty="0">
                <a:latin typeface="Segoe" pitchFamily="34" charset="0"/>
              </a:rPr>
              <a:t>0</a:t>
            </a:r>
            <a:endParaRPr lang="en-US" sz="2400" b="0" dirty="0">
              <a:latin typeface="Segoe" pitchFamily="34" charset="0"/>
            </a:endParaRPr>
          </a:p>
        </p:txBody>
      </p:sp>
      <p:sp>
        <p:nvSpPr>
          <p:cNvPr id="361628" name="Rectangle 156"/>
          <p:cNvSpPr>
            <a:spLocks noChangeArrowheads="1"/>
          </p:cNvSpPr>
          <p:nvPr/>
        </p:nvSpPr>
        <p:spPr bwMode="auto">
          <a:xfrm>
            <a:off x="906463" y="4381500"/>
            <a:ext cx="375103" cy="369332"/>
          </a:xfrm>
          <a:prstGeom prst="rect">
            <a:avLst/>
          </a:prstGeom>
          <a:noFill/>
          <a:ln w="9525">
            <a:noFill/>
            <a:miter lim="800000"/>
            <a:headEnd/>
            <a:tailEnd/>
          </a:ln>
        </p:spPr>
        <p:txBody>
          <a:bodyPr wrap="none" lIns="0" tIns="0" rIns="0" bIns="0">
            <a:spAutoFit/>
          </a:bodyPr>
          <a:lstStyle/>
          <a:p>
            <a:pPr>
              <a:defRPr/>
            </a:pPr>
            <a:r>
              <a:rPr lang="en-US" b="0" dirty="0">
                <a:latin typeface="Segoe" pitchFamily="34" charset="0"/>
              </a:rPr>
              <a:t>100</a:t>
            </a:r>
            <a:endParaRPr lang="en-US" sz="2400" b="0" dirty="0">
              <a:latin typeface="Segoe" pitchFamily="34" charset="0"/>
            </a:endParaRPr>
          </a:p>
        </p:txBody>
      </p:sp>
      <p:sp>
        <p:nvSpPr>
          <p:cNvPr id="361629" name="Rectangle 157"/>
          <p:cNvSpPr>
            <a:spLocks noChangeArrowheads="1"/>
          </p:cNvSpPr>
          <p:nvPr/>
        </p:nvSpPr>
        <p:spPr bwMode="auto">
          <a:xfrm>
            <a:off x="906463" y="3841750"/>
            <a:ext cx="375103" cy="369332"/>
          </a:xfrm>
          <a:prstGeom prst="rect">
            <a:avLst/>
          </a:prstGeom>
          <a:noFill/>
          <a:ln w="9525">
            <a:noFill/>
            <a:miter lim="800000"/>
            <a:headEnd/>
            <a:tailEnd/>
          </a:ln>
        </p:spPr>
        <p:txBody>
          <a:bodyPr wrap="none" lIns="0" tIns="0" rIns="0" bIns="0">
            <a:spAutoFit/>
          </a:bodyPr>
          <a:lstStyle/>
          <a:p>
            <a:pPr>
              <a:defRPr/>
            </a:pPr>
            <a:r>
              <a:rPr lang="en-US" b="0" dirty="0">
                <a:latin typeface="Segoe" pitchFamily="34" charset="0"/>
              </a:rPr>
              <a:t>200</a:t>
            </a:r>
            <a:endParaRPr lang="en-US" sz="2400" b="0" dirty="0">
              <a:latin typeface="Segoe" pitchFamily="34" charset="0"/>
            </a:endParaRPr>
          </a:p>
        </p:txBody>
      </p:sp>
      <p:sp>
        <p:nvSpPr>
          <p:cNvPr id="361630" name="Rectangle 158"/>
          <p:cNvSpPr>
            <a:spLocks noChangeArrowheads="1"/>
          </p:cNvSpPr>
          <p:nvPr/>
        </p:nvSpPr>
        <p:spPr bwMode="auto">
          <a:xfrm>
            <a:off x="906463" y="3316288"/>
            <a:ext cx="375103" cy="369332"/>
          </a:xfrm>
          <a:prstGeom prst="rect">
            <a:avLst/>
          </a:prstGeom>
          <a:noFill/>
          <a:ln w="9525">
            <a:noFill/>
            <a:miter lim="800000"/>
            <a:headEnd/>
            <a:tailEnd/>
          </a:ln>
        </p:spPr>
        <p:txBody>
          <a:bodyPr wrap="none" lIns="0" tIns="0" rIns="0" bIns="0">
            <a:spAutoFit/>
          </a:bodyPr>
          <a:lstStyle/>
          <a:p>
            <a:pPr>
              <a:defRPr/>
            </a:pPr>
            <a:r>
              <a:rPr lang="en-US" b="0" dirty="0">
                <a:latin typeface="Segoe" pitchFamily="34" charset="0"/>
              </a:rPr>
              <a:t>300</a:t>
            </a:r>
            <a:endParaRPr lang="en-US" sz="2400" b="0" dirty="0">
              <a:latin typeface="Segoe" pitchFamily="34" charset="0"/>
            </a:endParaRPr>
          </a:p>
        </p:txBody>
      </p:sp>
      <p:sp>
        <p:nvSpPr>
          <p:cNvPr id="361631" name="Rectangle 159"/>
          <p:cNvSpPr>
            <a:spLocks noChangeArrowheads="1"/>
          </p:cNvSpPr>
          <p:nvPr/>
        </p:nvSpPr>
        <p:spPr bwMode="auto">
          <a:xfrm>
            <a:off x="906463" y="2789238"/>
            <a:ext cx="375103" cy="369332"/>
          </a:xfrm>
          <a:prstGeom prst="rect">
            <a:avLst/>
          </a:prstGeom>
          <a:noFill/>
          <a:ln w="9525">
            <a:noFill/>
            <a:miter lim="800000"/>
            <a:headEnd/>
            <a:tailEnd/>
          </a:ln>
        </p:spPr>
        <p:txBody>
          <a:bodyPr wrap="none" lIns="0" tIns="0" rIns="0" bIns="0">
            <a:spAutoFit/>
          </a:bodyPr>
          <a:lstStyle/>
          <a:p>
            <a:pPr>
              <a:defRPr/>
            </a:pPr>
            <a:r>
              <a:rPr lang="en-US" b="0" dirty="0">
                <a:latin typeface="Segoe" pitchFamily="34" charset="0"/>
              </a:rPr>
              <a:t>400</a:t>
            </a:r>
            <a:endParaRPr lang="en-US" sz="2400" b="0" dirty="0">
              <a:latin typeface="Segoe" pitchFamily="34" charset="0"/>
            </a:endParaRPr>
          </a:p>
        </p:txBody>
      </p:sp>
      <p:sp>
        <p:nvSpPr>
          <p:cNvPr id="361632" name="Rectangle 160"/>
          <p:cNvSpPr>
            <a:spLocks noChangeArrowheads="1"/>
          </p:cNvSpPr>
          <p:nvPr/>
        </p:nvSpPr>
        <p:spPr bwMode="auto">
          <a:xfrm>
            <a:off x="906463" y="2249488"/>
            <a:ext cx="375103" cy="369332"/>
          </a:xfrm>
          <a:prstGeom prst="rect">
            <a:avLst/>
          </a:prstGeom>
          <a:noFill/>
          <a:ln w="9525">
            <a:noFill/>
            <a:miter lim="800000"/>
            <a:headEnd/>
            <a:tailEnd/>
          </a:ln>
        </p:spPr>
        <p:txBody>
          <a:bodyPr wrap="none" lIns="0" tIns="0" rIns="0" bIns="0">
            <a:spAutoFit/>
          </a:bodyPr>
          <a:lstStyle/>
          <a:p>
            <a:pPr>
              <a:defRPr/>
            </a:pPr>
            <a:r>
              <a:rPr lang="en-US" b="0" dirty="0">
                <a:latin typeface="Segoe" pitchFamily="34" charset="0"/>
              </a:rPr>
              <a:t>500</a:t>
            </a:r>
            <a:endParaRPr lang="en-US" sz="2400" b="0" dirty="0">
              <a:latin typeface="Segoe" pitchFamily="34" charset="0"/>
            </a:endParaRPr>
          </a:p>
        </p:txBody>
      </p:sp>
      <p:sp>
        <p:nvSpPr>
          <p:cNvPr id="361633" name="Rectangle 161"/>
          <p:cNvSpPr>
            <a:spLocks noChangeArrowheads="1"/>
          </p:cNvSpPr>
          <p:nvPr/>
        </p:nvSpPr>
        <p:spPr bwMode="auto">
          <a:xfrm>
            <a:off x="906463" y="1724025"/>
            <a:ext cx="375103" cy="369332"/>
          </a:xfrm>
          <a:prstGeom prst="rect">
            <a:avLst/>
          </a:prstGeom>
          <a:noFill/>
          <a:ln w="9525">
            <a:noFill/>
            <a:miter lim="800000"/>
            <a:headEnd/>
            <a:tailEnd/>
          </a:ln>
        </p:spPr>
        <p:txBody>
          <a:bodyPr wrap="none" lIns="0" tIns="0" rIns="0" bIns="0">
            <a:spAutoFit/>
          </a:bodyPr>
          <a:lstStyle/>
          <a:p>
            <a:pPr>
              <a:defRPr/>
            </a:pPr>
            <a:r>
              <a:rPr lang="en-US" b="0" dirty="0">
                <a:latin typeface="Segoe" pitchFamily="34" charset="0"/>
              </a:rPr>
              <a:t>600</a:t>
            </a:r>
            <a:endParaRPr lang="en-US" sz="2400" b="0" dirty="0">
              <a:latin typeface="Segoe" pitchFamily="34" charset="0"/>
            </a:endParaRPr>
          </a:p>
        </p:txBody>
      </p:sp>
      <p:sp>
        <p:nvSpPr>
          <p:cNvPr id="361634" name="Rectangle 162"/>
          <p:cNvSpPr>
            <a:spLocks noChangeArrowheads="1"/>
          </p:cNvSpPr>
          <p:nvPr/>
        </p:nvSpPr>
        <p:spPr bwMode="auto">
          <a:xfrm rot="2700000">
            <a:off x="1468872" y="5610939"/>
            <a:ext cx="1551707" cy="246221"/>
          </a:xfrm>
          <a:prstGeom prst="rect">
            <a:avLst/>
          </a:prstGeom>
          <a:noFill/>
          <a:ln w="9525">
            <a:noFill/>
            <a:miter lim="800000"/>
            <a:headEnd/>
            <a:tailEnd/>
          </a:ln>
        </p:spPr>
        <p:txBody>
          <a:bodyPr wrap="none" lIns="0" tIns="0" rIns="0" bIns="0">
            <a:spAutoFit/>
          </a:bodyPr>
          <a:lstStyle/>
          <a:p>
            <a:pPr>
              <a:defRPr/>
            </a:pPr>
            <a:r>
              <a:rPr lang="en-US" sz="1600" b="0" dirty="0">
                <a:effectLst>
                  <a:outerShdw blurRad="38100" dist="38100" dir="2700000" algn="tl">
                    <a:srgbClr val="000000">
                      <a:alpha val="43137"/>
                    </a:srgbClr>
                  </a:outerShdw>
                </a:effectLst>
                <a:latin typeface="Segoe" pitchFamily="34" charset="0"/>
              </a:rPr>
              <a:t>Bluetooth 2+EDR</a:t>
            </a:r>
          </a:p>
        </p:txBody>
      </p:sp>
      <p:sp>
        <p:nvSpPr>
          <p:cNvPr id="361635" name="Rectangle 163"/>
          <p:cNvSpPr>
            <a:spLocks noChangeArrowheads="1"/>
          </p:cNvSpPr>
          <p:nvPr/>
        </p:nvSpPr>
        <p:spPr bwMode="auto">
          <a:xfrm rot="2700000">
            <a:off x="2292053" y="5286296"/>
            <a:ext cx="718145" cy="246221"/>
          </a:xfrm>
          <a:prstGeom prst="rect">
            <a:avLst/>
          </a:prstGeom>
          <a:noFill/>
          <a:ln w="9525">
            <a:noFill/>
            <a:miter lim="800000"/>
            <a:headEnd/>
            <a:tailEnd/>
          </a:ln>
        </p:spPr>
        <p:txBody>
          <a:bodyPr wrap="none" lIns="0" tIns="0" rIns="0" bIns="0">
            <a:spAutoFit/>
          </a:bodyPr>
          <a:lstStyle/>
          <a:p>
            <a:pPr>
              <a:defRPr/>
            </a:pPr>
            <a:r>
              <a:rPr lang="en-US" sz="1600" b="0" dirty="0">
                <a:effectLst>
                  <a:outerShdw blurRad="38100" dist="38100" dir="2700000" algn="tl">
                    <a:srgbClr val="000000">
                      <a:alpha val="43137"/>
                    </a:srgbClr>
                  </a:outerShdw>
                </a:effectLst>
                <a:latin typeface="Segoe" pitchFamily="34" charset="0"/>
              </a:rPr>
              <a:t>802.11b</a:t>
            </a:r>
          </a:p>
        </p:txBody>
      </p:sp>
      <p:sp>
        <p:nvSpPr>
          <p:cNvPr id="361636" name="Rectangle 164"/>
          <p:cNvSpPr>
            <a:spLocks noChangeArrowheads="1"/>
          </p:cNvSpPr>
          <p:nvPr/>
        </p:nvSpPr>
        <p:spPr bwMode="auto">
          <a:xfrm rot="2700000">
            <a:off x="2901556" y="5347414"/>
            <a:ext cx="902491" cy="246221"/>
          </a:xfrm>
          <a:prstGeom prst="rect">
            <a:avLst/>
          </a:prstGeom>
          <a:noFill/>
          <a:ln w="9525">
            <a:noFill/>
            <a:miter lim="800000"/>
            <a:headEnd/>
            <a:tailEnd/>
          </a:ln>
        </p:spPr>
        <p:txBody>
          <a:bodyPr wrap="none" lIns="0" tIns="0" rIns="0" bIns="0">
            <a:spAutoFit/>
          </a:bodyPr>
          <a:lstStyle/>
          <a:p>
            <a:pPr>
              <a:defRPr/>
            </a:pPr>
            <a:r>
              <a:rPr lang="en-US" sz="1600" b="0" dirty="0">
                <a:effectLst>
                  <a:outerShdw blurRad="38100" dist="38100" dir="2700000" algn="tl">
                    <a:srgbClr val="000000">
                      <a:alpha val="43137"/>
                    </a:srgbClr>
                  </a:outerShdw>
                </a:effectLst>
                <a:latin typeface="Segoe" pitchFamily="34" charset="0"/>
              </a:rPr>
              <a:t>802.11a/g</a:t>
            </a:r>
          </a:p>
        </p:txBody>
      </p:sp>
      <p:sp>
        <p:nvSpPr>
          <p:cNvPr id="361637" name="Rectangle 165"/>
          <p:cNvSpPr>
            <a:spLocks noChangeArrowheads="1"/>
          </p:cNvSpPr>
          <p:nvPr/>
        </p:nvSpPr>
        <p:spPr bwMode="auto">
          <a:xfrm rot="2700000">
            <a:off x="3484044" y="5470446"/>
            <a:ext cx="1217063" cy="246221"/>
          </a:xfrm>
          <a:prstGeom prst="rect">
            <a:avLst/>
          </a:prstGeom>
          <a:noFill/>
          <a:ln w="9525">
            <a:noFill/>
            <a:miter lim="800000"/>
            <a:headEnd/>
            <a:tailEnd/>
          </a:ln>
        </p:spPr>
        <p:txBody>
          <a:bodyPr wrap="none" lIns="0" tIns="0" rIns="0" bIns="0">
            <a:spAutoFit/>
          </a:bodyPr>
          <a:lstStyle/>
          <a:p>
            <a:pPr>
              <a:defRPr/>
            </a:pPr>
            <a:r>
              <a:rPr lang="en-US" sz="1600" b="0" dirty="0">
                <a:effectLst>
                  <a:outerShdw blurRad="38100" dist="38100" dir="2700000" algn="tl">
                    <a:srgbClr val="000000">
                      <a:alpha val="43137"/>
                    </a:srgbClr>
                  </a:outerShdw>
                </a:effectLst>
                <a:latin typeface="Segoe" pitchFamily="34" charset="0"/>
              </a:rPr>
              <a:t>802.11draft-n</a:t>
            </a:r>
          </a:p>
        </p:txBody>
      </p:sp>
      <p:sp>
        <p:nvSpPr>
          <p:cNvPr id="361638" name="Rectangle 166"/>
          <p:cNvSpPr>
            <a:spLocks noChangeArrowheads="1"/>
          </p:cNvSpPr>
          <p:nvPr/>
        </p:nvSpPr>
        <p:spPr bwMode="auto">
          <a:xfrm rot="2700000">
            <a:off x="4278019" y="5242640"/>
            <a:ext cx="553037" cy="246221"/>
          </a:xfrm>
          <a:prstGeom prst="rect">
            <a:avLst/>
          </a:prstGeom>
          <a:noFill/>
          <a:ln w="9525">
            <a:noFill/>
            <a:miter lim="800000"/>
            <a:headEnd/>
            <a:tailEnd/>
          </a:ln>
        </p:spPr>
        <p:txBody>
          <a:bodyPr wrap="none" lIns="0" tIns="0" rIns="0" bIns="0">
            <a:spAutoFit/>
          </a:bodyPr>
          <a:lstStyle/>
          <a:p>
            <a:pPr>
              <a:defRPr/>
            </a:pPr>
            <a:r>
              <a:rPr lang="en-US" sz="1600" b="0" dirty="0">
                <a:effectLst>
                  <a:outerShdw blurRad="38100" dist="38100" dir="2700000" algn="tl">
                    <a:srgbClr val="000000">
                      <a:alpha val="43137"/>
                    </a:srgbClr>
                  </a:outerShdw>
                </a:effectLst>
                <a:latin typeface="Segoe" pitchFamily="34" charset="0"/>
              </a:rPr>
              <a:t>WUSB</a:t>
            </a:r>
          </a:p>
        </p:txBody>
      </p:sp>
      <p:sp>
        <p:nvSpPr>
          <p:cNvPr id="361639" name="Rectangle 167"/>
          <p:cNvSpPr>
            <a:spLocks noChangeArrowheads="1"/>
          </p:cNvSpPr>
          <p:nvPr/>
        </p:nvSpPr>
        <p:spPr bwMode="auto">
          <a:xfrm rot="2700000">
            <a:off x="4825166" y="5482352"/>
            <a:ext cx="1157368" cy="246221"/>
          </a:xfrm>
          <a:prstGeom prst="rect">
            <a:avLst/>
          </a:prstGeom>
          <a:noFill/>
          <a:ln w="9525">
            <a:noFill/>
            <a:miter lim="800000"/>
            <a:headEnd/>
            <a:tailEnd/>
          </a:ln>
        </p:spPr>
        <p:txBody>
          <a:bodyPr wrap="none" lIns="0" tIns="0" rIns="0" bIns="0">
            <a:spAutoFit/>
          </a:bodyPr>
          <a:lstStyle/>
          <a:p>
            <a:pPr>
              <a:defRPr/>
            </a:pPr>
            <a:r>
              <a:rPr lang="en-US" sz="1600" b="0" dirty="0">
                <a:effectLst>
                  <a:outerShdw blurRad="38100" dist="38100" dir="2700000" algn="tl">
                    <a:srgbClr val="000000">
                      <a:alpha val="43137"/>
                    </a:srgbClr>
                  </a:outerShdw>
                </a:effectLst>
                <a:latin typeface="Segoe" pitchFamily="34" charset="0"/>
              </a:rPr>
              <a:t>Fast Ethernet</a:t>
            </a:r>
          </a:p>
        </p:txBody>
      </p:sp>
      <p:sp>
        <p:nvSpPr>
          <p:cNvPr id="361640" name="Rectangle 168"/>
          <p:cNvSpPr>
            <a:spLocks noChangeArrowheads="1"/>
          </p:cNvSpPr>
          <p:nvPr/>
        </p:nvSpPr>
        <p:spPr bwMode="auto">
          <a:xfrm rot="2700000">
            <a:off x="5391394" y="5583158"/>
            <a:ext cx="1466363" cy="246221"/>
          </a:xfrm>
          <a:prstGeom prst="rect">
            <a:avLst/>
          </a:prstGeom>
          <a:noFill/>
          <a:ln w="9525">
            <a:noFill/>
            <a:miter lim="800000"/>
            <a:headEnd/>
            <a:tailEnd/>
          </a:ln>
        </p:spPr>
        <p:txBody>
          <a:bodyPr wrap="none" lIns="0" tIns="0" rIns="0" bIns="0">
            <a:spAutoFit/>
          </a:bodyPr>
          <a:lstStyle/>
          <a:p>
            <a:pPr>
              <a:defRPr/>
            </a:pPr>
            <a:r>
              <a:rPr lang="en-US" sz="1600" b="0" dirty="0">
                <a:effectLst>
                  <a:outerShdw blurRad="38100" dist="38100" dir="2700000" algn="tl">
                    <a:srgbClr val="000000">
                      <a:alpha val="43137"/>
                    </a:srgbClr>
                  </a:outerShdw>
                </a:effectLst>
                <a:latin typeface="Segoe" pitchFamily="34" charset="0"/>
              </a:rPr>
              <a:t>Gigabit Ethernet</a:t>
            </a:r>
          </a:p>
        </p:txBody>
      </p:sp>
      <p:sp>
        <p:nvSpPr>
          <p:cNvPr id="361641" name="Rectangle 169"/>
          <p:cNvSpPr>
            <a:spLocks noChangeArrowheads="1"/>
          </p:cNvSpPr>
          <p:nvPr/>
        </p:nvSpPr>
        <p:spPr bwMode="auto">
          <a:xfrm rot="2700000">
            <a:off x="6217899" y="5230733"/>
            <a:ext cx="562654" cy="246221"/>
          </a:xfrm>
          <a:prstGeom prst="rect">
            <a:avLst/>
          </a:prstGeom>
          <a:noFill/>
          <a:ln w="9525">
            <a:noFill/>
            <a:miter lim="800000"/>
            <a:headEnd/>
            <a:tailEnd/>
          </a:ln>
        </p:spPr>
        <p:txBody>
          <a:bodyPr wrap="none" lIns="0" tIns="0" rIns="0" bIns="0">
            <a:spAutoFit/>
          </a:bodyPr>
          <a:lstStyle/>
          <a:p>
            <a:pPr>
              <a:defRPr/>
            </a:pPr>
            <a:r>
              <a:rPr lang="en-US" sz="1600" b="0" dirty="0" err="1">
                <a:effectLst>
                  <a:outerShdw blurRad="38100" dist="38100" dir="2700000" algn="tl">
                    <a:srgbClr val="000000">
                      <a:alpha val="43137"/>
                    </a:srgbClr>
                  </a:outerShdw>
                </a:effectLst>
                <a:latin typeface="Segoe" pitchFamily="34" charset="0"/>
              </a:rPr>
              <a:t>MoCA</a:t>
            </a:r>
            <a:endParaRPr lang="en-US" sz="1600" b="0" dirty="0">
              <a:effectLst>
                <a:outerShdw blurRad="38100" dist="38100" dir="2700000" algn="tl">
                  <a:srgbClr val="000000">
                    <a:alpha val="43137"/>
                  </a:srgbClr>
                </a:outerShdw>
              </a:effectLst>
              <a:latin typeface="Segoe" pitchFamily="34" charset="0"/>
            </a:endParaRPr>
          </a:p>
        </p:txBody>
      </p:sp>
      <p:sp>
        <p:nvSpPr>
          <p:cNvPr id="361642" name="Rectangle 170"/>
          <p:cNvSpPr>
            <a:spLocks noChangeArrowheads="1"/>
          </p:cNvSpPr>
          <p:nvPr/>
        </p:nvSpPr>
        <p:spPr bwMode="auto">
          <a:xfrm rot="2700000">
            <a:off x="6750287" y="5534740"/>
            <a:ext cx="1329851" cy="246221"/>
          </a:xfrm>
          <a:prstGeom prst="rect">
            <a:avLst/>
          </a:prstGeom>
          <a:noFill/>
          <a:ln w="9525">
            <a:noFill/>
            <a:miter lim="800000"/>
            <a:headEnd/>
            <a:tailEnd/>
          </a:ln>
        </p:spPr>
        <p:txBody>
          <a:bodyPr wrap="none" lIns="0" tIns="0" rIns="0" bIns="0">
            <a:spAutoFit/>
          </a:bodyPr>
          <a:lstStyle/>
          <a:p>
            <a:pPr>
              <a:defRPr/>
            </a:pPr>
            <a:r>
              <a:rPr lang="en-US" sz="1600" b="0" dirty="0" err="1">
                <a:effectLst>
                  <a:outerShdw blurRad="38100" dist="38100" dir="2700000" algn="tl">
                    <a:srgbClr val="000000">
                      <a:alpha val="43137"/>
                    </a:srgbClr>
                  </a:outerShdw>
                </a:effectLst>
                <a:latin typeface="Segoe" pitchFamily="34" charset="0"/>
              </a:rPr>
              <a:t>Powerline</a:t>
            </a:r>
            <a:r>
              <a:rPr lang="en-US" sz="1600" b="0" dirty="0">
                <a:effectLst>
                  <a:outerShdw blurRad="38100" dist="38100" dir="2700000" algn="tl">
                    <a:srgbClr val="000000">
                      <a:alpha val="43137"/>
                    </a:srgbClr>
                  </a:outerShdw>
                </a:effectLst>
                <a:latin typeface="Segoe" pitchFamily="34" charset="0"/>
              </a:rPr>
              <a:t> UDP</a:t>
            </a:r>
          </a:p>
        </p:txBody>
      </p:sp>
      <p:sp>
        <p:nvSpPr>
          <p:cNvPr id="361643" name="Rectangle 171"/>
          <p:cNvSpPr>
            <a:spLocks noChangeArrowheads="1"/>
          </p:cNvSpPr>
          <p:nvPr/>
        </p:nvSpPr>
        <p:spPr bwMode="auto">
          <a:xfrm rot="2700000">
            <a:off x="7410790" y="5526802"/>
            <a:ext cx="1269322" cy="246221"/>
          </a:xfrm>
          <a:prstGeom prst="rect">
            <a:avLst/>
          </a:prstGeom>
          <a:noFill/>
          <a:ln w="9525">
            <a:noFill/>
            <a:miter lim="800000"/>
            <a:headEnd/>
            <a:tailEnd/>
          </a:ln>
        </p:spPr>
        <p:txBody>
          <a:bodyPr wrap="none" lIns="0" tIns="0" rIns="0" bIns="0">
            <a:spAutoFit/>
          </a:bodyPr>
          <a:lstStyle/>
          <a:p>
            <a:pPr>
              <a:defRPr/>
            </a:pPr>
            <a:r>
              <a:rPr lang="en-US" sz="1600" b="0" dirty="0" err="1">
                <a:effectLst>
                  <a:outerShdw blurRad="38100" dist="38100" dir="2700000" algn="tl">
                    <a:srgbClr val="000000">
                      <a:alpha val="43137"/>
                    </a:srgbClr>
                  </a:outerShdw>
                </a:effectLst>
                <a:latin typeface="Segoe" pitchFamily="34" charset="0"/>
              </a:rPr>
              <a:t>Powerline</a:t>
            </a:r>
            <a:r>
              <a:rPr lang="en-US" sz="1600" b="0" dirty="0">
                <a:effectLst>
                  <a:outerShdw blurRad="38100" dist="38100" dir="2700000" algn="tl">
                    <a:srgbClr val="000000">
                      <a:alpha val="43137"/>
                    </a:srgbClr>
                  </a:outerShdw>
                </a:effectLst>
                <a:latin typeface="Segoe" pitchFamily="34" charset="0"/>
              </a:rPr>
              <a:t> TCP</a:t>
            </a:r>
          </a:p>
        </p:txBody>
      </p:sp>
      <p:sp>
        <p:nvSpPr>
          <p:cNvPr id="361644" name="Rectangle 172"/>
          <p:cNvSpPr>
            <a:spLocks noChangeArrowheads="1"/>
          </p:cNvSpPr>
          <p:nvPr/>
        </p:nvSpPr>
        <p:spPr bwMode="auto">
          <a:xfrm rot="16200000">
            <a:off x="373313" y="3304610"/>
            <a:ext cx="440826" cy="215444"/>
          </a:xfrm>
          <a:prstGeom prst="rect">
            <a:avLst/>
          </a:prstGeom>
          <a:noFill/>
          <a:ln w="9525">
            <a:noFill/>
            <a:miter lim="800000"/>
            <a:headEnd/>
            <a:tailEnd/>
          </a:ln>
        </p:spPr>
        <p:txBody>
          <a:bodyPr wrap="none" lIns="0" tIns="0" rIns="0" bIns="0">
            <a:spAutoFit/>
          </a:bodyPr>
          <a:lstStyle/>
          <a:p>
            <a:pPr>
              <a:defRPr/>
            </a:pPr>
            <a:r>
              <a:rPr lang="en-US" sz="1400" b="0" dirty="0">
                <a:effectLst>
                  <a:outerShdw blurRad="38100" dist="38100" dir="2700000" algn="tl">
                    <a:srgbClr val="000000">
                      <a:alpha val="43137"/>
                    </a:srgbClr>
                  </a:outerShdw>
                </a:effectLst>
                <a:latin typeface="Segoe" pitchFamily="34" charset="0"/>
              </a:rPr>
              <a:t>Mbps</a:t>
            </a:r>
            <a:endParaRPr lang="en-US" b="0" dirty="0">
              <a:effectLst>
                <a:outerShdw blurRad="38100" dist="38100" dir="2700000" algn="tl">
                  <a:srgbClr val="000000">
                    <a:alpha val="43137"/>
                  </a:srgbClr>
                </a:outerShdw>
              </a:effectLst>
              <a:latin typeface="Segoe" pitchFamily="34" charset="0"/>
            </a:endParaRPr>
          </a:p>
        </p:txBody>
      </p:sp>
      <p:sp>
        <p:nvSpPr>
          <p:cNvPr id="361645" name="Rectangle 173"/>
          <p:cNvSpPr>
            <a:spLocks noChangeArrowheads="1"/>
          </p:cNvSpPr>
          <p:nvPr/>
        </p:nvSpPr>
        <p:spPr bwMode="auto">
          <a:xfrm>
            <a:off x="515938" y="5610225"/>
            <a:ext cx="93662" cy="95250"/>
          </a:xfrm>
          <a:prstGeom prst="rect">
            <a:avLst/>
          </a:prstGeom>
          <a:solidFill>
            <a:srgbClr val="FFFF66"/>
          </a:solidFill>
          <a:ln w="12700">
            <a:noFill/>
            <a:miter lim="800000"/>
            <a:headEnd/>
            <a:tailEnd/>
          </a:ln>
        </p:spPr>
        <p:txBody>
          <a:bodyPr/>
          <a:lstStyle/>
          <a:p>
            <a:pPr>
              <a:defRPr/>
            </a:pPr>
            <a:endParaRPr lang="en-US" b="0" dirty="0">
              <a:latin typeface="Segoe" pitchFamily="34" charset="0"/>
            </a:endParaRPr>
          </a:p>
        </p:txBody>
      </p:sp>
      <p:sp>
        <p:nvSpPr>
          <p:cNvPr id="361646" name="Rectangle 174"/>
          <p:cNvSpPr>
            <a:spLocks noChangeArrowheads="1"/>
          </p:cNvSpPr>
          <p:nvPr/>
        </p:nvSpPr>
        <p:spPr bwMode="auto">
          <a:xfrm>
            <a:off x="685800" y="5543550"/>
            <a:ext cx="969496" cy="246221"/>
          </a:xfrm>
          <a:prstGeom prst="rect">
            <a:avLst/>
          </a:prstGeom>
          <a:noFill/>
          <a:ln w="9525">
            <a:noFill/>
            <a:miter lim="800000"/>
            <a:headEnd/>
            <a:tailEnd/>
          </a:ln>
        </p:spPr>
        <p:txBody>
          <a:bodyPr wrap="none" lIns="0" tIns="0" rIns="0" bIns="0">
            <a:spAutoFit/>
          </a:bodyPr>
          <a:lstStyle/>
          <a:p>
            <a:pPr>
              <a:defRPr/>
            </a:pPr>
            <a:r>
              <a:rPr lang="en-US" sz="1600" b="0" dirty="0">
                <a:latin typeface="Segoe" pitchFamily="34" charset="0"/>
              </a:rPr>
              <a:t>Worst case</a:t>
            </a:r>
            <a:endParaRPr lang="en-US" sz="1600" b="0" dirty="0">
              <a:effectLst>
                <a:outerShdw blurRad="38100" dist="38100" dir="2700000" algn="tl">
                  <a:srgbClr val="000000"/>
                </a:outerShdw>
              </a:effectLst>
              <a:latin typeface="Segoe" pitchFamily="34" charset="0"/>
            </a:endParaRPr>
          </a:p>
        </p:txBody>
      </p:sp>
      <p:sp>
        <p:nvSpPr>
          <p:cNvPr id="361647" name="Rectangle 175"/>
          <p:cNvSpPr>
            <a:spLocks noChangeArrowheads="1"/>
          </p:cNvSpPr>
          <p:nvPr/>
        </p:nvSpPr>
        <p:spPr bwMode="auto">
          <a:xfrm>
            <a:off x="515938" y="5894388"/>
            <a:ext cx="93662" cy="93662"/>
          </a:xfrm>
          <a:prstGeom prst="rect">
            <a:avLst/>
          </a:prstGeom>
          <a:solidFill>
            <a:schemeClr val="accent2"/>
          </a:soli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648" name="Rectangle 176"/>
          <p:cNvSpPr>
            <a:spLocks noChangeArrowheads="1"/>
          </p:cNvSpPr>
          <p:nvPr/>
        </p:nvSpPr>
        <p:spPr bwMode="auto">
          <a:xfrm>
            <a:off x="693738" y="5816600"/>
            <a:ext cx="812722" cy="246221"/>
          </a:xfrm>
          <a:prstGeom prst="rect">
            <a:avLst/>
          </a:prstGeom>
          <a:noFill/>
          <a:ln w="9525">
            <a:noFill/>
            <a:miter lim="800000"/>
            <a:headEnd/>
            <a:tailEnd/>
          </a:ln>
        </p:spPr>
        <p:txBody>
          <a:bodyPr wrap="none" lIns="0" tIns="0" rIns="0" bIns="0">
            <a:spAutoFit/>
          </a:bodyPr>
          <a:lstStyle/>
          <a:p>
            <a:pPr>
              <a:defRPr/>
            </a:pPr>
            <a:r>
              <a:rPr lang="en-US" sz="1600" b="0" dirty="0">
                <a:latin typeface="Segoe" pitchFamily="34" charset="0"/>
              </a:rPr>
              <a:t>Best case</a:t>
            </a:r>
            <a:endParaRPr lang="en-US" sz="1600" b="0" dirty="0">
              <a:effectLst>
                <a:outerShdw blurRad="38100" dist="38100" dir="2700000" algn="tl">
                  <a:srgbClr val="000000"/>
                </a:outerShdw>
              </a:effectLst>
              <a:latin typeface="Segoe" pitchFamily="34" charset="0"/>
            </a:endParaRPr>
          </a:p>
        </p:txBody>
      </p:sp>
      <p:sp>
        <p:nvSpPr>
          <p:cNvPr id="361649" name="Rectangle 177"/>
          <p:cNvSpPr>
            <a:spLocks noChangeArrowheads="1"/>
          </p:cNvSpPr>
          <p:nvPr/>
        </p:nvSpPr>
        <p:spPr bwMode="auto">
          <a:xfrm>
            <a:off x="515938" y="6176963"/>
            <a:ext cx="93662" cy="95250"/>
          </a:xfrm>
          <a:prstGeom prst="rect">
            <a:avLst/>
          </a:prstGeom>
          <a:solidFill>
            <a:schemeClr val="hlink"/>
          </a:solidFill>
          <a:ln w="12700">
            <a:noFill/>
            <a:miter lim="800000"/>
            <a:headEnd/>
            <a:tailEnd/>
          </a:ln>
        </p:spPr>
        <p:txBody>
          <a:bodyP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650" name="Rectangle 178"/>
          <p:cNvSpPr>
            <a:spLocks noChangeArrowheads="1"/>
          </p:cNvSpPr>
          <p:nvPr/>
        </p:nvSpPr>
        <p:spPr bwMode="auto">
          <a:xfrm>
            <a:off x="685800" y="6110288"/>
            <a:ext cx="1073150" cy="244475"/>
          </a:xfrm>
          <a:prstGeom prst="rect">
            <a:avLst/>
          </a:prstGeom>
          <a:noFill/>
          <a:ln w="9525">
            <a:noFill/>
            <a:miter lim="800000"/>
            <a:headEnd/>
            <a:tailEnd/>
          </a:ln>
        </p:spPr>
        <p:txBody>
          <a:bodyPr wrap="none" lIns="0" tIns="0" rIns="0" bIns="0">
            <a:spAutoFit/>
          </a:bodyPr>
          <a:lstStyle/>
          <a:p>
            <a:pPr>
              <a:defRPr/>
            </a:pPr>
            <a:r>
              <a:rPr lang="en-US" sz="1600" b="0" dirty="0">
                <a:latin typeface="Segoe" pitchFamily="34" charset="0"/>
              </a:rPr>
              <a:t>Theory Max</a:t>
            </a:r>
            <a:endParaRPr lang="en-US" sz="1600" b="0" dirty="0">
              <a:effectLst>
                <a:outerShdw blurRad="38100" dist="38100" dir="2700000" algn="tl">
                  <a:srgbClr val="000000"/>
                </a:outerShdw>
              </a:effectLst>
              <a:latin typeface="Segoe" pitchFamily="34" charset="0"/>
            </a:endParaRPr>
          </a:p>
        </p:txBody>
      </p:sp>
      <p:sp>
        <p:nvSpPr>
          <p:cNvPr id="361651" name="AutoShape 179"/>
          <p:cNvSpPr>
            <a:spLocks noChangeArrowheads="1"/>
          </p:cNvSpPr>
          <p:nvPr/>
        </p:nvSpPr>
        <p:spPr bwMode="auto">
          <a:xfrm>
            <a:off x="5407025" y="1635125"/>
            <a:ext cx="300038" cy="219075"/>
          </a:xfrm>
          <a:prstGeom prst="upArrow">
            <a:avLst>
              <a:gd name="adj1" fmla="val 50269"/>
              <a:gd name="adj2" fmla="val 65218"/>
            </a:avLst>
          </a:prstGeom>
          <a:solidFill>
            <a:schemeClr val="accent2"/>
          </a:solidFill>
          <a:ln w="12700">
            <a:no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653" name="Text Box 181"/>
          <p:cNvSpPr txBox="1">
            <a:spLocks noChangeArrowheads="1"/>
          </p:cNvSpPr>
          <p:nvPr/>
        </p:nvSpPr>
        <p:spPr bwMode="auto">
          <a:xfrm>
            <a:off x="2362200" y="1833563"/>
            <a:ext cx="1332481" cy="523220"/>
          </a:xfrm>
          <a:prstGeom prst="rect">
            <a:avLst/>
          </a:prstGeom>
          <a:noFill/>
          <a:ln w="9525">
            <a:noFill/>
            <a:miter lim="800000"/>
            <a:headEnd/>
            <a:tailEnd/>
          </a:ln>
        </p:spPr>
        <p:txBody>
          <a:bodyPr wrap="none">
            <a:spAutoFit/>
          </a:bodyPr>
          <a:lstStyle/>
          <a:p>
            <a:pPr>
              <a:defRPr/>
            </a:pPr>
            <a:r>
              <a:rPr lang="en-US" sz="2800" b="0" spc="-125" dirty="0">
                <a:ln w="3175">
                  <a:noFill/>
                </a:ln>
                <a:effectLst>
                  <a:outerShdw blurRad="88900" dist="12700" dir="2700000" algn="tl" rotWithShape="0">
                    <a:prstClr val="black"/>
                  </a:outerShdw>
                </a:effectLst>
                <a:latin typeface="Segoe" pitchFamily="34" charset="0"/>
                <a:cs typeface="Arial" charset="0"/>
              </a:rPr>
              <a:t>Wireless</a:t>
            </a:r>
          </a:p>
        </p:txBody>
      </p:sp>
      <p:sp>
        <p:nvSpPr>
          <p:cNvPr id="361654" name="Text Box 182"/>
          <p:cNvSpPr txBox="1">
            <a:spLocks noChangeArrowheads="1"/>
          </p:cNvSpPr>
          <p:nvPr/>
        </p:nvSpPr>
        <p:spPr bwMode="auto">
          <a:xfrm>
            <a:off x="6019800" y="1873250"/>
            <a:ext cx="1040733" cy="523220"/>
          </a:xfrm>
          <a:prstGeom prst="rect">
            <a:avLst/>
          </a:prstGeom>
          <a:noFill/>
          <a:ln w="9525">
            <a:noFill/>
            <a:miter lim="800000"/>
            <a:headEnd/>
            <a:tailEnd/>
          </a:ln>
        </p:spPr>
        <p:txBody>
          <a:bodyPr wrap="none">
            <a:spAutoFit/>
          </a:bodyPr>
          <a:lstStyle/>
          <a:p>
            <a:pPr>
              <a:defRPr/>
            </a:pPr>
            <a:r>
              <a:rPr lang="en-US" sz="2800" b="0" spc="-125" dirty="0">
                <a:ln w="3175">
                  <a:noFill/>
                </a:ln>
                <a:effectLst>
                  <a:outerShdw blurRad="88900" dist="12700" dir="2700000" algn="tl" rotWithShape="0">
                    <a:prstClr val="black"/>
                  </a:outerShdw>
                </a:effectLst>
                <a:latin typeface="Segoe" pitchFamily="34" charset="0"/>
                <a:cs typeface="Arial" charset="0"/>
              </a:rPr>
              <a:t>Wired</a:t>
            </a:r>
          </a:p>
        </p:txBody>
      </p:sp>
      <p:sp>
        <p:nvSpPr>
          <p:cNvPr id="361655" name="AutoShape 183"/>
          <p:cNvSpPr>
            <a:spLocks noChangeArrowheads="1"/>
          </p:cNvSpPr>
          <p:nvPr/>
        </p:nvSpPr>
        <p:spPr bwMode="auto">
          <a:xfrm>
            <a:off x="5549900" y="1454150"/>
            <a:ext cx="320675" cy="447675"/>
          </a:xfrm>
          <a:prstGeom prst="upArrow">
            <a:avLst>
              <a:gd name="adj1" fmla="val 49509"/>
              <a:gd name="adj2" fmla="val 49010"/>
            </a:avLst>
          </a:prstGeom>
          <a:solidFill>
            <a:schemeClr val="hlink"/>
          </a:solidFill>
          <a:ln w="12700">
            <a:no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Segoe" pitchFamily="34" charset="0"/>
            </a:endParaRPr>
          </a:p>
        </p:txBody>
      </p:sp>
      <p:sp>
        <p:nvSpPr>
          <p:cNvPr id="361570" name="Rectangle 98"/>
          <p:cNvSpPr>
            <a:spLocks noChangeArrowheads="1"/>
          </p:cNvSpPr>
          <p:nvPr/>
        </p:nvSpPr>
        <p:spPr bwMode="auto">
          <a:xfrm>
            <a:off x="2436896" y="6435526"/>
            <a:ext cx="4270207" cy="276999"/>
          </a:xfrm>
          <a:prstGeom prst="rect">
            <a:avLst/>
          </a:prstGeom>
          <a:noFill/>
          <a:ln w="12700">
            <a:noFill/>
            <a:miter lim="800000"/>
            <a:headEnd/>
            <a:tailEnd/>
          </a:ln>
          <a:effectLst/>
        </p:spPr>
        <p:txBody>
          <a:bodyPr wrap="none">
            <a:spAutoFit/>
          </a:bodyPr>
          <a:lstStyle/>
          <a:p>
            <a:pPr>
              <a:defRPr/>
            </a:pPr>
            <a:r>
              <a:rPr lang="en-US" sz="1200" b="0" dirty="0">
                <a:effectLst>
                  <a:outerShdw blurRad="38100" dist="38100" dir="2700000" algn="tl">
                    <a:srgbClr val="000000"/>
                  </a:outerShdw>
                </a:effectLst>
                <a:latin typeface="Segoe" pitchFamily="34" charset="0"/>
              </a:rPr>
              <a:t>Note: </a:t>
            </a:r>
            <a:r>
              <a:rPr lang="en-US" sz="1200" b="0" dirty="0" smtClean="0">
                <a:effectLst>
                  <a:outerShdw blurRad="38100" dist="38100" dir="2700000" algn="tl">
                    <a:srgbClr val="000000"/>
                  </a:outerShdw>
                </a:effectLst>
                <a:latin typeface="Segoe" pitchFamily="34" charset="0"/>
              </a:rPr>
              <a:t> Values </a:t>
            </a:r>
            <a:r>
              <a:rPr lang="en-US" sz="1200" b="0" dirty="0">
                <a:effectLst>
                  <a:outerShdw blurRad="38100" dist="38100" dir="2700000" algn="tl">
                    <a:srgbClr val="000000"/>
                  </a:outerShdw>
                </a:effectLst>
                <a:latin typeface="Segoe" pitchFamily="34" charset="0"/>
              </a:rPr>
              <a:t>are estimates and vary due to many conditions!</a:t>
            </a:r>
          </a:p>
        </p:txBody>
      </p:sp>
    </p:spTree>
  </p:cSld>
  <p:clrMapOvr>
    <a:masterClrMapping/>
  </p:clrMapOvr>
  <p:transition advClick="0">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ChangeArrowheads="1"/>
          </p:cNvSpPr>
          <p:nvPr>
            <p:ph type="title"/>
          </p:nvPr>
        </p:nvSpPr>
        <p:spPr/>
        <p:txBody>
          <a:bodyPr/>
          <a:lstStyle/>
          <a:p>
            <a:r>
              <a:rPr lang="en-US" smtClean="0"/>
              <a:t>Network Reliability</a:t>
            </a:r>
            <a:endParaRPr lang="en-US" dirty="0" smtClean="0"/>
          </a:p>
        </p:txBody>
      </p:sp>
      <p:sp>
        <p:nvSpPr>
          <p:cNvPr id="296963" name="Rectangle 3"/>
          <p:cNvSpPr>
            <a:spLocks noGrp="1" noChangeArrowheads="1"/>
          </p:cNvSpPr>
          <p:nvPr>
            <p:ph idx="1"/>
          </p:nvPr>
        </p:nvSpPr>
        <p:spPr>
          <a:xfrm>
            <a:off x="382588" y="1414464"/>
            <a:ext cx="8380412" cy="5172698"/>
          </a:xfrm>
        </p:spPr>
        <p:txBody>
          <a:bodyPr/>
          <a:lstStyle/>
          <a:p>
            <a:r>
              <a:rPr lang="en-US" sz="2800" dirty="0" smtClean="0"/>
              <a:t>Asynchronous (e.g., IP)</a:t>
            </a:r>
          </a:p>
          <a:p>
            <a:pPr lvl="1"/>
            <a:r>
              <a:rPr lang="en-US" sz="2400" dirty="0" smtClean="0"/>
              <a:t>Packet-based, dynamic routing, variable latency</a:t>
            </a:r>
          </a:p>
          <a:p>
            <a:pPr lvl="1"/>
            <a:r>
              <a:rPr lang="en-US" sz="2400" dirty="0" smtClean="0"/>
              <a:t>IP is not “reliable.”  Reliability is added by TCP, custom UDP datagram handling, or error correction</a:t>
            </a:r>
          </a:p>
          <a:p>
            <a:pPr lvl="1"/>
            <a:r>
              <a:rPr lang="en-US" sz="2400" dirty="0" smtClean="0"/>
              <a:t>IP AV apps such as IPTV or VoIP need constant </a:t>
            </a:r>
            <a:r>
              <a:rPr lang="en-US" sz="2400" dirty="0" err="1" smtClean="0"/>
              <a:t>bitrate</a:t>
            </a:r>
            <a:r>
              <a:rPr lang="en-US" sz="2400" dirty="0" smtClean="0"/>
              <a:t>, and do not fare well with TCP congestion avoidance algorithms, out-of-order packets, etc.</a:t>
            </a:r>
          </a:p>
          <a:p>
            <a:pPr lvl="1"/>
            <a:r>
              <a:rPr lang="en-US" sz="2400" dirty="0" smtClean="0"/>
              <a:t>Typically rely upon priority based schemes</a:t>
            </a:r>
          </a:p>
          <a:p>
            <a:pPr lvl="2"/>
            <a:r>
              <a:rPr lang="en-US" sz="2000" dirty="0" smtClean="0"/>
              <a:t>802.11p/q, 802.11e, Wi-Fi WMM</a:t>
            </a:r>
          </a:p>
          <a:p>
            <a:r>
              <a:rPr lang="en-US" sz="2800" dirty="0" smtClean="0"/>
              <a:t>Isochronous (e.g., isochronous USB)</a:t>
            </a:r>
          </a:p>
          <a:p>
            <a:pPr lvl="1"/>
            <a:r>
              <a:rPr lang="en-US" sz="2400" dirty="0" smtClean="0"/>
              <a:t>Typically rely upon reservation/slot systems</a:t>
            </a:r>
          </a:p>
          <a:p>
            <a:pPr lvl="1"/>
            <a:r>
              <a:rPr lang="en-US" sz="2400" dirty="0" smtClean="0"/>
              <a:t>Static, synchronous routing for the entire stream</a:t>
            </a:r>
          </a:p>
        </p:txBody>
      </p:sp>
    </p:spTree>
  </p:cSld>
  <p:clrMapOvr>
    <a:masterClrMapping/>
  </p:clrMapOvr>
  <p:transition advClick="0">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Rectangle 2"/>
          <p:cNvSpPr>
            <a:spLocks noGrp="1" noChangeArrowheads="1"/>
          </p:cNvSpPr>
          <p:nvPr>
            <p:ph type="title"/>
          </p:nvPr>
        </p:nvSpPr>
        <p:spPr/>
        <p:txBody>
          <a:bodyPr/>
          <a:lstStyle/>
          <a:p>
            <a:r>
              <a:rPr lang="en-US" smtClean="0"/>
              <a:t>Mixed Topologies</a:t>
            </a:r>
            <a:endParaRPr lang="en-US" dirty="0" smtClean="0"/>
          </a:p>
        </p:txBody>
      </p:sp>
      <p:sp>
        <p:nvSpPr>
          <p:cNvPr id="343043" name="Rectangle 3"/>
          <p:cNvSpPr>
            <a:spLocks noGrp="1" noChangeArrowheads="1"/>
          </p:cNvSpPr>
          <p:nvPr>
            <p:ph idx="1"/>
          </p:nvPr>
        </p:nvSpPr>
        <p:spPr/>
        <p:txBody>
          <a:bodyPr/>
          <a:lstStyle/>
          <a:p>
            <a:r>
              <a:rPr lang="en-US" smtClean="0"/>
              <a:t>Paradigms for networking and services</a:t>
            </a:r>
          </a:p>
          <a:p>
            <a:pPr lvl="1"/>
            <a:r>
              <a:rPr lang="en-US" smtClean="0"/>
              <a:t>Unification</a:t>
            </a:r>
          </a:p>
          <a:p>
            <a:pPr lvl="2"/>
            <a:r>
              <a:rPr lang="en-US" smtClean="0"/>
              <a:t>Services and content run over the same physical network using common protocols</a:t>
            </a:r>
          </a:p>
          <a:p>
            <a:pPr lvl="1"/>
            <a:r>
              <a:rPr lang="en-US" smtClean="0"/>
              <a:t>Co-existence</a:t>
            </a:r>
          </a:p>
          <a:p>
            <a:pPr lvl="2"/>
            <a:r>
              <a:rPr lang="en-US" smtClean="0"/>
              <a:t>Services and content run over the same physical network but each uses different protocols</a:t>
            </a:r>
          </a:p>
          <a:p>
            <a:pPr lvl="1"/>
            <a:r>
              <a:rPr lang="en-US" smtClean="0"/>
              <a:t>Separation</a:t>
            </a:r>
          </a:p>
          <a:p>
            <a:pPr lvl="2"/>
            <a:r>
              <a:rPr lang="en-US" smtClean="0"/>
              <a:t>Services and content each run over their own physical network</a:t>
            </a:r>
          </a:p>
        </p:txBody>
      </p:sp>
    </p:spTree>
  </p:cSld>
  <p:clrMapOvr>
    <a:masterClrMapping/>
  </p:clrMapOvr>
  <p:transition advClick="0">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WMTOOLS" val="&lt;WMTools ver=&quot;1.0&quot;&gt;&lt;Timings time=&quot;5/17/2007 9:32:22 AM&quot;&gt;&lt;Slide id=&quot;257&quot; dur=&quot;1008.395&quot; bld=&quot;INVLD&quot;/&gt;&lt;Slide id=&quot;333&quot; dur=&quot;44.40234&quot;/&gt;&lt;Slide id=&quot;353&quot; dur=&quot;372.5781&quot; bld=&quot;|20.4|41.3|30.5|48.5|72.8|17.4|71.4|35.8&quot;/&gt;&lt;Slide id=&quot;293&quot; dur=&quot;34.07813&quot;/&gt;&lt;Slide id=&quot;337&quot; dur=&quot;186.5469&quot;/&gt;&lt;Slide id=&quot;304&quot; dur=&quot;141.5664&quot;/&gt;&lt;Slide id=&quot;361&quot; dur=&quot;132.4023&quot;/&gt;&lt;Slide id=&quot;324&quot; dur=&quot;245.0664&quot;/&gt;&lt;Slide id=&quot;352&quot; dur=&quot;122.875&quot;/&gt;&lt;Slide id=&quot;341&quot; dur=&quot;134&quot;/&gt;&lt;Slide id=&quot;356&quot; dur=&quot;133.2344&quot;/&gt;&lt;Slide id=&quot;359&quot; dur=&quot;305.5742&quot;/&gt;&lt;Slide id=&quot;335&quot; dur=&quot;133.6563&quot;/&gt;&lt;Slide id=&quot;336&quot; dur=&quot;152.3555&quot;/&gt;&lt;Slide id=&quot;358&quot; dur=&quot;172.5352&quot;/&gt;&lt;Slide id=&quot;357&quot; dur=&quot;330.5898&quot;/&gt;&lt;Slide id=&quot;308&quot; dur=&quot;83.34375&quot;/&gt;&lt;Slide id=&quot;310&quot; dur=&quot;80.23438&quot;/&gt;&lt;Slide id=&quot;292&quot; dur=&quot;127.2656&quot;/&gt;&lt;Slide id=&quot;291&quot; dur=&quot;609.6445&quot;/&gt;&lt;/Timings&gt;&lt;/WMTools&gt;"/>
</p:tagLst>
</file>

<file path=ppt/tags/tag2.xml><?xml version="1.0" encoding="utf-8"?>
<p:tagLst xmlns:a="http://schemas.openxmlformats.org/drawingml/2006/main" xmlns:r="http://schemas.openxmlformats.org/officeDocument/2006/relationships" xmlns:p="http://schemas.openxmlformats.org/presentationml/2006/main">
  <p:tag name="TIMING" val="|20.4|41.3|30.5|48.5|72.8|17.4|71.4|35.8"/>
</p:tagLst>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WinHEC 2007 WEB Template</Template>
  <TotalTime>16006</TotalTime>
  <Words>3289</Words>
  <Application>Microsoft PowerPoint</Application>
  <PresentationFormat>On-screen Show (4:3)</PresentationFormat>
  <Paragraphs>375</Paragraphs>
  <Slides>21</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Segoe</vt:lpstr>
      <vt:lpstr>Wingdings</vt:lpstr>
      <vt:lpstr>Times New Roman</vt:lpstr>
      <vt:lpstr>Segoe Semibold</vt:lpstr>
      <vt:lpstr>WinHec 2007 WEB Template</vt:lpstr>
      <vt:lpstr>Whole Home Media Access Over Mixed Topologies</vt:lpstr>
      <vt:lpstr>Digital Media In The Home</vt:lpstr>
      <vt:lpstr>Digital Media In The Home</vt:lpstr>
      <vt:lpstr>Whole Home Media Access The Digital Media Landscape</vt:lpstr>
      <vt:lpstr>Digital Media Requirements</vt:lpstr>
      <vt:lpstr>Networking Choices</vt:lpstr>
      <vt:lpstr>Real World Bandwidth</vt:lpstr>
      <vt:lpstr>Network Reliability</vt:lpstr>
      <vt:lpstr>Mixed Topologies</vt:lpstr>
      <vt:lpstr>Mixed Topologies</vt:lpstr>
      <vt:lpstr>Mixed Topologies</vt:lpstr>
      <vt:lpstr>UWB Flavors</vt:lpstr>
      <vt:lpstr>Content Protection And DRM</vt:lpstr>
      <vt:lpstr>Content Protection And DRM</vt:lpstr>
      <vt:lpstr>DLNA Digital Living Network Alliance </vt:lpstr>
      <vt:lpstr>DLNA Versions and features </vt:lpstr>
      <vt:lpstr>Microsoft Windows Rally</vt:lpstr>
      <vt:lpstr>Whole Home Media Access</vt:lpstr>
      <vt:lpstr>Call To Action</vt:lpstr>
      <vt:lpstr>Additional Resources</vt:lpstr>
      <vt:lpstr>ATTRIBUTION</vt:lpstr>
    </vt:vector>
  </TitlesOfParts>
  <Company>Advanced Micro Devices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CON-T476 Whole Home Media Access Over Mixed Topologies</dc:title>
  <dc:subject>WinHEC 2007</dc:subject>
  <dc:creator> Tim Looney</dc:creator>
  <dc:description>Template: Bryan Lenning, Silver Fox Productions
Formatting: Susan Blanchard, Silver Fox Productions
Event Date: May 15-17, 2007
Event Location: Los Angeles Convention Center Los Angeles, California
Audience:</dc:description>
  <cp:lastModifiedBy>Microsoft Employee</cp:lastModifiedBy>
  <cp:revision>106</cp:revision>
  <dcterms:created xsi:type="dcterms:W3CDTF">2007-03-26T01:56:47Z</dcterms:created>
  <dcterms:modified xsi:type="dcterms:W3CDTF">2007-05-30T18:22:45Z</dcterms:modified>
</cp:coreProperties>
</file>