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33"/>
  </p:notesMasterIdLst>
  <p:handoutMasterIdLst>
    <p:handoutMasterId r:id="rId34"/>
  </p:handoutMasterIdLst>
  <p:sldIdLst>
    <p:sldId id="304" r:id="rId2"/>
    <p:sldId id="305" r:id="rId3"/>
    <p:sldId id="339" r:id="rId4"/>
    <p:sldId id="340" r:id="rId5"/>
    <p:sldId id="308" r:id="rId6"/>
    <p:sldId id="309" r:id="rId7"/>
    <p:sldId id="310" r:id="rId8"/>
    <p:sldId id="341" r:id="rId9"/>
    <p:sldId id="312" r:id="rId10"/>
    <p:sldId id="342" r:id="rId11"/>
    <p:sldId id="343" r:id="rId12"/>
    <p:sldId id="315" r:id="rId13"/>
    <p:sldId id="316" r:id="rId14"/>
    <p:sldId id="317" r:id="rId15"/>
    <p:sldId id="318" r:id="rId16"/>
    <p:sldId id="344" r:id="rId17"/>
    <p:sldId id="320" r:id="rId18"/>
    <p:sldId id="321" r:id="rId19"/>
    <p:sldId id="322" r:id="rId20"/>
    <p:sldId id="323" r:id="rId21"/>
    <p:sldId id="324" r:id="rId22"/>
    <p:sldId id="325" r:id="rId23"/>
    <p:sldId id="326" r:id="rId24"/>
    <p:sldId id="328" r:id="rId25"/>
    <p:sldId id="329" r:id="rId26"/>
    <p:sldId id="330" r:id="rId27"/>
    <p:sldId id="331" r:id="rId28"/>
    <p:sldId id="332" r:id="rId29"/>
    <p:sldId id="333" r:id="rId30"/>
    <p:sldId id="334" r:id="rId31"/>
    <p:sldId id="337" r:id="rId32"/>
  </p:sldIdLst>
  <p:sldSz cx="10972800" cy="8229600" type="B4JIS"/>
  <p:notesSz cx="6858000" cy="9144000"/>
  <p:embeddedFontLst>
    <p:embeddedFont>
      <p:font typeface="ＭＳ Ｐゴシック" charset="-128"/>
      <p:regular r:id="rId35"/>
    </p:embeddedFont>
    <p:embeddedFont>
      <p:font typeface="ＭＳ ゴシック" charset="-128"/>
      <p:regular r:id="rId36"/>
    </p:embeddedFont>
  </p:embeddedFont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548640" algn="ctr" rtl="0" fontAlgn="base">
      <a:spcBef>
        <a:spcPct val="0"/>
      </a:spcBef>
      <a:spcAft>
        <a:spcPct val="0"/>
      </a:spcAft>
      <a:defRPr b="1" kern="1200">
        <a:solidFill>
          <a:schemeClr val="tx1"/>
        </a:solidFill>
        <a:latin typeface="Arial" charset="0"/>
        <a:ea typeface="+mn-ea"/>
        <a:cs typeface="+mn-cs"/>
      </a:defRPr>
    </a:lvl2pPr>
    <a:lvl3pPr marL="1097280" algn="ctr" rtl="0" fontAlgn="base">
      <a:spcBef>
        <a:spcPct val="0"/>
      </a:spcBef>
      <a:spcAft>
        <a:spcPct val="0"/>
      </a:spcAft>
      <a:defRPr b="1" kern="1200">
        <a:solidFill>
          <a:schemeClr val="tx1"/>
        </a:solidFill>
        <a:latin typeface="Arial" charset="0"/>
        <a:ea typeface="+mn-ea"/>
        <a:cs typeface="+mn-cs"/>
      </a:defRPr>
    </a:lvl3pPr>
    <a:lvl4pPr marL="1645920" algn="ctr" rtl="0" fontAlgn="base">
      <a:spcBef>
        <a:spcPct val="0"/>
      </a:spcBef>
      <a:spcAft>
        <a:spcPct val="0"/>
      </a:spcAft>
      <a:defRPr b="1" kern="1200">
        <a:solidFill>
          <a:schemeClr val="tx1"/>
        </a:solidFill>
        <a:latin typeface="Arial" charset="0"/>
        <a:ea typeface="+mn-ea"/>
        <a:cs typeface="+mn-cs"/>
      </a:defRPr>
    </a:lvl4pPr>
    <a:lvl5pPr marL="2194560" algn="ctr" rtl="0" fontAlgn="base">
      <a:spcBef>
        <a:spcPct val="0"/>
      </a:spcBef>
      <a:spcAft>
        <a:spcPct val="0"/>
      </a:spcAft>
      <a:defRPr b="1" kern="1200">
        <a:solidFill>
          <a:schemeClr val="tx1"/>
        </a:solidFill>
        <a:latin typeface="Arial" charset="0"/>
        <a:ea typeface="+mn-ea"/>
        <a:cs typeface="+mn-cs"/>
      </a:defRPr>
    </a:lvl5pPr>
    <a:lvl6pPr marL="2743200" algn="l" defTabSz="1097280" rtl="0" eaLnBrk="1" latinLnBrk="0" hangingPunct="1">
      <a:defRPr b="1" kern="1200">
        <a:solidFill>
          <a:schemeClr val="tx1"/>
        </a:solidFill>
        <a:latin typeface="Arial" charset="0"/>
        <a:ea typeface="+mn-ea"/>
        <a:cs typeface="+mn-cs"/>
      </a:defRPr>
    </a:lvl6pPr>
    <a:lvl7pPr marL="3291840" algn="l" defTabSz="1097280" rtl="0" eaLnBrk="1" latinLnBrk="0" hangingPunct="1">
      <a:defRPr b="1" kern="1200">
        <a:solidFill>
          <a:schemeClr val="tx1"/>
        </a:solidFill>
        <a:latin typeface="Arial" charset="0"/>
        <a:ea typeface="+mn-ea"/>
        <a:cs typeface="+mn-cs"/>
      </a:defRPr>
    </a:lvl7pPr>
    <a:lvl8pPr marL="3840480" algn="l" defTabSz="1097280" rtl="0" eaLnBrk="1" latinLnBrk="0" hangingPunct="1">
      <a:defRPr b="1" kern="1200">
        <a:solidFill>
          <a:schemeClr val="tx1"/>
        </a:solidFill>
        <a:latin typeface="Arial" charset="0"/>
        <a:ea typeface="+mn-ea"/>
        <a:cs typeface="+mn-cs"/>
      </a:defRPr>
    </a:lvl8pPr>
    <a:lvl9pPr marL="4389120" algn="l" defTabSz="109728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92D050"/>
    <a:srgbClr val="5DD3FF"/>
    <a:srgbClr val="26357E"/>
    <a:srgbClr val="FFFF66"/>
    <a:srgbClr val="6699FF"/>
    <a:srgbClr val="3366FF"/>
    <a:srgbClr val="0033CC"/>
    <a:srgbClr val="0066FF"/>
    <a:srgbClr val="660066"/>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65" autoAdjust="0"/>
    <p:restoredTop sz="94610" autoAdjust="0"/>
  </p:normalViewPr>
  <p:slideViewPr>
    <p:cSldViewPr snapToGrid="0">
      <p:cViewPr varScale="1">
        <p:scale>
          <a:sx n="46" d="100"/>
          <a:sy n="46" d="100"/>
        </p:scale>
        <p:origin x="-490" y="-77"/>
      </p:cViewPr>
      <p:guideLst>
        <p:guide orient="horz" pos="2592"/>
        <p:guide orient="horz" pos="174"/>
        <p:guide orient="horz" pos="1066"/>
        <p:guide orient="horz" pos="1440"/>
        <p:guide orient="horz" pos="1786"/>
        <p:guide orient="horz" pos="5011"/>
        <p:guide pos="3456"/>
        <p:guide pos="288"/>
        <p:guide pos="554"/>
        <p:guide pos="6624"/>
      </p:guideLst>
    </p:cSldViewPr>
  </p:slideViewPr>
  <p:notesTextViewPr>
    <p:cViewPr>
      <p:scale>
        <a:sx n="100" d="100"/>
        <a:sy n="100" d="100"/>
      </p:scale>
      <p:origin x="0" y="0"/>
    </p:cViewPr>
  </p:notesTextViewPr>
  <p:sorterViewPr>
    <p:cViewPr>
      <p:scale>
        <a:sx n="28" d="100"/>
        <a:sy n="28" d="100"/>
      </p:scale>
      <p:origin x="0" y="0"/>
    </p:cViewPr>
  </p:sorterViewPr>
  <p:notesViewPr>
    <p:cSldViewPr snapToGrid="0">
      <p:cViewPr>
        <p:scale>
          <a:sx n="125" d="100"/>
          <a:sy n="125" d="100"/>
        </p:scale>
        <p:origin x="-240" y="2454"/>
      </p:cViewPr>
      <p:guideLst>
        <p:guide orient="horz" pos="2880"/>
        <p:guide pos="2160"/>
        <p:guide pos="38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i="0" u="none" strike="noStrike" baseline="0">
                <a:solidFill>
                  <a:schemeClr val="tx1"/>
                </a:solidFill>
                <a:effectLst>
                  <a:outerShdw blurRad="38100" dist="38100" dir="2700000" algn="tl">
                    <a:srgbClr val="000000">
                      <a:alpha val="43137"/>
                    </a:srgbClr>
                  </a:outerShdw>
                </a:effectLst>
                <a:latin typeface="+mn-lt"/>
                <a:ea typeface="ＭＳ Ｐゴシック"/>
                <a:cs typeface="ＭＳ Ｐゴシック"/>
              </a:defRPr>
            </a:pPr>
            <a:r>
              <a:rPr lang="en-US" sz="1400" b="0">
                <a:effectLst>
                  <a:outerShdw blurRad="38100" dist="38100" dir="2700000" algn="tl">
                    <a:srgbClr val="000000">
                      <a:alpha val="43137"/>
                    </a:srgbClr>
                  </a:outerShdw>
                </a:effectLst>
                <a:latin typeface="+mn-lt"/>
              </a:rPr>
              <a:t>Worldwide BB subs</a:t>
            </a:r>
          </a:p>
        </c:rich>
      </c:tx>
      <c:layout>
        <c:manualLayout>
          <c:xMode val="edge"/>
          <c:yMode val="edge"/>
          <c:x val="0.38623751387347433"/>
          <c:y val="7.3409461663947823E-2"/>
        </c:manualLayout>
      </c:layout>
      <c:spPr>
        <a:noFill/>
        <a:ln w="10674">
          <a:noFill/>
        </a:ln>
      </c:spPr>
    </c:title>
    <c:plotArea>
      <c:layout>
        <c:manualLayout>
          <c:layoutTarget val="inner"/>
          <c:xMode val="edge"/>
          <c:yMode val="edge"/>
          <c:x val="0.14095449500554941"/>
          <c:y val="0.23001631321370311"/>
          <c:w val="0.85904550499445065"/>
          <c:h val="0.61337683523654163"/>
        </c:manualLayout>
      </c:layout>
      <c:barChart>
        <c:barDir val="col"/>
        <c:grouping val="stacked"/>
        <c:ser>
          <c:idx val="0"/>
          <c:order val="0"/>
          <c:tx>
            <c:strRef>
              <c:f>Sheet1!$A$2</c:f>
              <c:strCache>
                <c:ptCount val="1"/>
                <c:pt idx="0">
                  <c:v>Cable</c:v>
                </c:pt>
              </c:strCache>
            </c:strRef>
          </c:tx>
          <c:spPr>
            <a:gradFill rotWithShape="0">
              <a:gsLst>
                <a:gs pos="0">
                  <a:srgbClr val="000000"/>
                </a:gs>
                <a:gs pos="50000">
                  <a:srgbClr val="FF99CC"/>
                </a:gs>
                <a:gs pos="100000">
                  <a:srgbClr val="000000"/>
                </a:gs>
              </a:gsLst>
              <a:lin ang="0" scaled="1"/>
            </a:gradFill>
            <a:ln w="10674">
              <a:noFill/>
            </a:ln>
          </c:spPr>
          <c:cat>
            <c:numRef>
              <c:f>Sheet1!$B$1:$G$1</c:f>
              <c:numCache>
                <c:formatCode>General</c:formatCode>
                <c:ptCount val="6"/>
                <c:pt idx="0">
                  <c:v>2004</c:v>
                </c:pt>
                <c:pt idx="1">
                  <c:v>2005</c:v>
                </c:pt>
                <c:pt idx="2">
                  <c:v>2006</c:v>
                </c:pt>
                <c:pt idx="3">
                  <c:v>2007</c:v>
                </c:pt>
                <c:pt idx="4">
                  <c:v>2008</c:v>
                </c:pt>
                <c:pt idx="5">
                  <c:v>2009</c:v>
                </c:pt>
              </c:numCache>
            </c:numRef>
          </c:cat>
          <c:val>
            <c:numRef>
              <c:f>Sheet1!$B$2:$G$2</c:f>
              <c:numCache>
                <c:formatCode>General</c:formatCode>
                <c:ptCount val="6"/>
                <c:pt idx="0">
                  <c:v>40.700000000000003</c:v>
                </c:pt>
                <c:pt idx="1">
                  <c:v>48.5</c:v>
                </c:pt>
                <c:pt idx="2">
                  <c:v>56.2</c:v>
                </c:pt>
                <c:pt idx="3">
                  <c:v>63</c:v>
                </c:pt>
                <c:pt idx="4">
                  <c:v>68.8</c:v>
                </c:pt>
                <c:pt idx="5">
                  <c:v>73.5</c:v>
                </c:pt>
              </c:numCache>
            </c:numRef>
          </c:val>
        </c:ser>
        <c:ser>
          <c:idx val="1"/>
          <c:order val="1"/>
          <c:tx>
            <c:strRef>
              <c:f>Sheet1!$A$3</c:f>
              <c:strCache>
                <c:ptCount val="1"/>
                <c:pt idx="0">
                  <c:v>DSL</c:v>
                </c:pt>
              </c:strCache>
            </c:strRef>
          </c:tx>
          <c:spPr>
            <a:gradFill rotWithShape="0">
              <a:gsLst>
                <a:gs pos="0">
                  <a:srgbClr val="000000"/>
                </a:gs>
                <a:gs pos="50000">
                  <a:srgbClr val="CCFFFF"/>
                </a:gs>
                <a:gs pos="100000">
                  <a:srgbClr val="000000"/>
                </a:gs>
              </a:gsLst>
              <a:lin ang="0" scaled="1"/>
            </a:gradFill>
            <a:ln w="10674">
              <a:noFill/>
            </a:ln>
          </c:spPr>
          <c:cat>
            <c:numRef>
              <c:f>Sheet1!$B$1:$G$1</c:f>
              <c:numCache>
                <c:formatCode>General</c:formatCode>
                <c:ptCount val="6"/>
                <c:pt idx="0">
                  <c:v>2004</c:v>
                </c:pt>
                <c:pt idx="1">
                  <c:v>2005</c:v>
                </c:pt>
                <c:pt idx="2">
                  <c:v>2006</c:v>
                </c:pt>
                <c:pt idx="3">
                  <c:v>2007</c:v>
                </c:pt>
                <c:pt idx="4">
                  <c:v>2008</c:v>
                </c:pt>
                <c:pt idx="5">
                  <c:v>2009</c:v>
                </c:pt>
              </c:numCache>
            </c:numRef>
          </c:cat>
          <c:val>
            <c:numRef>
              <c:f>Sheet1!$B$3:$G$3</c:f>
              <c:numCache>
                <c:formatCode>General</c:formatCode>
                <c:ptCount val="6"/>
                <c:pt idx="0">
                  <c:v>95.6</c:v>
                </c:pt>
                <c:pt idx="1">
                  <c:v>123</c:v>
                </c:pt>
                <c:pt idx="2">
                  <c:v>148</c:v>
                </c:pt>
                <c:pt idx="3">
                  <c:v>168</c:v>
                </c:pt>
                <c:pt idx="4">
                  <c:v>184</c:v>
                </c:pt>
                <c:pt idx="5">
                  <c:v>199</c:v>
                </c:pt>
              </c:numCache>
            </c:numRef>
          </c:val>
        </c:ser>
        <c:ser>
          <c:idx val="2"/>
          <c:order val="2"/>
          <c:tx>
            <c:strRef>
              <c:f>Sheet1!$A$4</c:f>
              <c:strCache>
                <c:ptCount val="1"/>
                <c:pt idx="0">
                  <c:v>Metro Eth</c:v>
                </c:pt>
              </c:strCache>
            </c:strRef>
          </c:tx>
          <c:spPr>
            <a:gradFill rotWithShape="0">
              <a:gsLst>
                <a:gs pos="0">
                  <a:srgbClr val="000000"/>
                </a:gs>
                <a:gs pos="50000">
                  <a:srgbClr val="33CCCC"/>
                </a:gs>
                <a:gs pos="100000">
                  <a:srgbClr val="000000"/>
                </a:gs>
              </a:gsLst>
              <a:lin ang="0" scaled="1"/>
            </a:gradFill>
            <a:ln w="10674">
              <a:noFill/>
            </a:ln>
          </c:spPr>
          <c:cat>
            <c:numRef>
              <c:f>Sheet1!$B$1:$G$1</c:f>
              <c:numCache>
                <c:formatCode>General</c:formatCode>
                <c:ptCount val="6"/>
                <c:pt idx="0">
                  <c:v>2004</c:v>
                </c:pt>
                <c:pt idx="1">
                  <c:v>2005</c:v>
                </c:pt>
                <c:pt idx="2">
                  <c:v>2006</c:v>
                </c:pt>
                <c:pt idx="3">
                  <c:v>2007</c:v>
                </c:pt>
                <c:pt idx="4">
                  <c:v>2008</c:v>
                </c:pt>
                <c:pt idx="5">
                  <c:v>2009</c:v>
                </c:pt>
              </c:numCache>
            </c:numRef>
          </c:cat>
          <c:val>
            <c:numRef>
              <c:f>Sheet1!$B$4:$G$4</c:f>
              <c:numCache>
                <c:formatCode>General</c:formatCode>
                <c:ptCount val="6"/>
                <c:pt idx="0">
                  <c:v>7.58</c:v>
                </c:pt>
                <c:pt idx="1">
                  <c:v>11</c:v>
                </c:pt>
                <c:pt idx="2">
                  <c:v>15.2</c:v>
                </c:pt>
                <c:pt idx="3">
                  <c:v>20.2</c:v>
                </c:pt>
                <c:pt idx="4">
                  <c:v>26</c:v>
                </c:pt>
                <c:pt idx="5">
                  <c:v>32.300000000000004</c:v>
                </c:pt>
              </c:numCache>
            </c:numRef>
          </c:val>
        </c:ser>
        <c:ser>
          <c:idx val="3"/>
          <c:order val="3"/>
          <c:tx>
            <c:strRef>
              <c:f>Sheet1!$A$5</c:f>
              <c:strCache>
                <c:ptCount val="1"/>
                <c:pt idx="0">
                  <c:v>Other</c:v>
                </c:pt>
              </c:strCache>
            </c:strRef>
          </c:tx>
          <c:spPr>
            <a:gradFill rotWithShape="0">
              <a:gsLst>
                <a:gs pos="0">
                  <a:srgbClr val="FFCC00">
                    <a:gamma/>
                    <a:shade val="46275"/>
                    <a:invGamma/>
                  </a:srgbClr>
                </a:gs>
                <a:gs pos="50000">
                  <a:srgbClr val="FFCC00"/>
                </a:gs>
                <a:gs pos="100000">
                  <a:srgbClr val="FFCC00">
                    <a:gamma/>
                    <a:shade val="46275"/>
                    <a:invGamma/>
                  </a:srgbClr>
                </a:gs>
              </a:gsLst>
              <a:lin ang="0" scaled="1"/>
            </a:gradFill>
            <a:ln w="10674">
              <a:noFill/>
            </a:ln>
          </c:spPr>
          <c:cat>
            <c:numRef>
              <c:f>Sheet1!$B$1:$G$1</c:f>
              <c:numCache>
                <c:formatCode>General</c:formatCode>
                <c:ptCount val="6"/>
                <c:pt idx="0">
                  <c:v>2004</c:v>
                </c:pt>
                <c:pt idx="1">
                  <c:v>2005</c:v>
                </c:pt>
                <c:pt idx="2">
                  <c:v>2006</c:v>
                </c:pt>
                <c:pt idx="3">
                  <c:v>2007</c:v>
                </c:pt>
                <c:pt idx="4">
                  <c:v>2008</c:v>
                </c:pt>
                <c:pt idx="5">
                  <c:v>2009</c:v>
                </c:pt>
              </c:numCache>
            </c:numRef>
          </c:cat>
          <c:val>
            <c:numRef>
              <c:f>Sheet1!$B$5:$G$5</c:f>
              <c:numCache>
                <c:formatCode>General</c:formatCode>
                <c:ptCount val="6"/>
                <c:pt idx="0">
                  <c:v>1.84</c:v>
                </c:pt>
                <c:pt idx="1">
                  <c:v>2.72</c:v>
                </c:pt>
                <c:pt idx="2">
                  <c:v>3.9899999999999998</c:v>
                </c:pt>
                <c:pt idx="3">
                  <c:v>5.9700000000000024</c:v>
                </c:pt>
                <c:pt idx="4">
                  <c:v>8.7900000000000009</c:v>
                </c:pt>
                <c:pt idx="5">
                  <c:v>12.9</c:v>
                </c:pt>
              </c:numCache>
            </c:numRef>
          </c:val>
        </c:ser>
        <c:gapWidth val="50"/>
        <c:overlap val="100"/>
        <c:axId val="76579968"/>
        <c:axId val="76581504"/>
      </c:barChart>
      <c:catAx>
        <c:axId val="76579968"/>
        <c:scaling>
          <c:orientation val="minMax"/>
        </c:scaling>
        <c:axPos val="b"/>
        <c:numFmt formatCode="General" sourceLinked="1"/>
        <c:tickLblPos val="nextTo"/>
        <c:spPr>
          <a:ln w="4003">
            <a:noFill/>
          </a:ln>
        </c:spPr>
        <c:txPr>
          <a:bodyPr rot="0" vert="horz"/>
          <a:lstStyle/>
          <a:p>
            <a:pPr>
              <a:defRPr sz="1000" b="0" i="0" u="none" strike="noStrike" baseline="0">
                <a:solidFill>
                  <a:schemeClr val="tx1"/>
                </a:solidFill>
                <a:latin typeface="+mn-lt"/>
                <a:ea typeface="Arial"/>
                <a:cs typeface="Arial"/>
              </a:defRPr>
            </a:pPr>
            <a:endParaRPr lang="en-US"/>
          </a:p>
        </c:txPr>
        <c:crossAx val="76581504"/>
        <c:crossesAt val="0"/>
        <c:auto val="1"/>
        <c:lblAlgn val="ctr"/>
        <c:lblOffset val="100"/>
        <c:tickLblSkip val="1"/>
        <c:tickMarkSkip val="1"/>
      </c:catAx>
      <c:valAx>
        <c:axId val="76581504"/>
        <c:scaling>
          <c:orientation val="minMax"/>
          <c:max val="300"/>
          <c:min val="0"/>
        </c:scaling>
        <c:axPos val="l"/>
        <c:numFmt formatCode="#,##0_ " sourceLinked="0"/>
        <c:tickLblPos val="nextTo"/>
        <c:spPr>
          <a:ln w="4003">
            <a:noFill/>
          </a:ln>
        </c:spPr>
        <c:txPr>
          <a:bodyPr rot="0" vert="horz"/>
          <a:lstStyle/>
          <a:p>
            <a:pPr>
              <a:defRPr sz="1000" b="0" i="0" u="none" strike="noStrike" baseline="0">
                <a:solidFill>
                  <a:schemeClr val="tx1"/>
                </a:solidFill>
                <a:effectLst>
                  <a:outerShdw blurRad="50800" dist="38100" dir="2700000" algn="tl" rotWithShape="0">
                    <a:prstClr val="black">
                      <a:alpha val="40000"/>
                    </a:prstClr>
                  </a:outerShdw>
                </a:effectLst>
                <a:latin typeface="+mn-lt"/>
                <a:ea typeface="Arial"/>
                <a:cs typeface="Arial"/>
              </a:defRPr>
            </a:pPr>
            <a:endParaRPr lang="en-US"/>
          </a:p>
        </c:txPr>
        <c:crossAx val="76579968"/>
        <c:crosses val="autoZero"/>
        <c:crossBetween val="between"/>
        <c:majorUnit val="100"/>
        <c:minorUnit val="50"/>
      </c:valAx>
      <c:spPr>
        <a:noFill/>
        <a:ln w="10674">
          <a:noFill/>
        </a:ln>
      </c:spPr>
    </c:plotArea>
    <c:legend>
      <c:legendPos val="r"/>
      <c:layout>
        <c:manualLayout>
          <c:xMode val="edge"/>
          <c:yMode val="edge"/>
          <c:x val="8.6570477247502775E-2"/>
          <c:y val="0.18270799347471475"/>
          <c:w val="0.35183129855715872"/>
          <c:h val="0.32300163132137072"/>
        </c:manualLayout>
      </c:layout>
      <c:spPr>
        <a:noFill/>
        <a:ln w="10674">
          <a:noFill/>
        </a:ln>
      </c:spPr>
      <c:txPr>
        <a:bodyPr/>
        <a:lstStyle/>
        <a:p>
          <a:pPr>
            <a:defRPr sz="1000" b="0" i="0" u="none" strike="noStrike" baseline="0">
              <a:solidFill>
                <a:schemeClr val="tx1"/>
              </a:solidFill>
              <a:latin typeface="+mn-lt"/>
              <a:ea typeface="Arial"/>
              <a:cs typeface="Arial"/>
            </a:defRPr>
          </a:pPr>
          <a:endParaRPr lang="en-US"/>
        </a:p>
      </c:txPr>
    </c:legend>
    <c:plotVisOnly val="1"/>
    <c:dispBlanksAs val="gap"/>
  </c:chart>
  <c:spPr>
    <a:noFill/>
    <a:ln>
      <a:noFill/>
    </a:ln>
  </c:spPr>
  <c:txPr>
    <a:bodyPr/>
    <a:lstStyle/>
    <a:p>
      <a:pPr>
        <a:defRPr sz="798" b="1" i="0" u="none" strike="noStrike" baseline="0">
          <a:solidFill>
            <a:schemeClr val="tx1"/>
          </a:solidFill>
          <a:latin typeface="ＭＳ Ｐゴシック"/>
          <a:ea typeface="ＭＳ Ｐゴシック"/>
          <a:cs typeface="ＭＳ Ｐゴシック"/>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i="0" u="none" strike="noStrike" baseline="0">
                <a:solidFill>
                  <a:schemeClr val="tx1"/>
                </a:solidFill>
                <a:latin typeface="+mn-lt"/>
                <a:ea typeface="ＭＳ Ｐゴシック"/>
                <a:cs typeface="ＭＳ Ｐゴシック"/>
              </a:defRPr>
            </a:pPr>
            <a:r>
              <a:rPr lang="en-US" sz="1400" b="0">
                <a:latin typeface="+mn-lt"/>
              </a:rPr>
              <a:t>Worldwide Digital TV</a:t>
            </a:r>
          </a:p>
        </c:rich>
      </c:tx>
      <c:layout>
        <c:manualLayout>
          <c:xMode val="edge"/>
          <c:yMode val="edge"/>
          <c:x val="0.37402885682574988"/>
          <c:y val="7.3409461663947809E-2"/>
        </c:manualLayout>
      </c:layout>
      <c:spPr>
        <a:noFill/>
        <a:ln w="10400">
          <a:noFill/>
        </a:ln>
      </c:spPr>
    </c:title>
    <c:plotArea>
      <c:layout>
        <c:manualLayout>
          <c:layoutTarget val="inner"/>
          <c:xMode val="edge"/>
          <c:yMode val="edge"/>
          <c:x val="0.22086570477247522"/>
          <c:y val="0.23001631321370311"/>
          <c:w val="0.77913429522752564"/>
          <c:h val="0.61337683523654163"/>
        </c:manualLayout>
      </c:layout>
      <c:barChart>
        <c:barDir val="col"/>
        <c:grouping val="stacked"/>
        <c:ser>
          <c:idx val="0"/>
          <c:order val="0"/>
          <c:tx>
            <c:strRef>
              <c:f>Sheet1!$A$2</c:f>
              <c:strCache>
                <c:ptCount val="1"/>
                <c:pt idx="0">
                  <c:v>P-Scan CRT</c:v>
                </c:pt>
              </c:strCache>
            </c:strRef>
          </c:tx>
          <c:spPr>
            <a:gradFill rotWithShape="0">
              <a:gsLst>
                <a:gs pos="0">
                  <a:srgbClr val="000000"/>
                </a:gs>
                <a:gs pos="50000">
                  <a:srgbClr val="FF00FF"/>
                </a:gs>
                <a:gs pos="100000">
                  <a:srgbClr val="000000"/>
                </a:gs>
              </a:gsLst>
              <a:lin ang="0" scaled="1"/>
            </a:gradFill>
            <a:ln w="10400">
              <a:noFill/>
            </a:ln>
          </c:spPr>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Sheet1!$B$2:$H$2</c:f>
              <c:numCache>
                <c:formatCode>#,##0</c:formatCode>
                <c:ptCount val="7"/>
                <c:pt idx="0">
                  <c:v>7487</c:v>
                </c:pt>
                <c:pt idx="1">
                  <c:v>10956</c:v>
                </c:pt>
                <c:pt idx="2">
                  <c:v>15762</c:v>
                </c:pt>
                <c:pt idx="3">
                  <c:v>17811</c:v>
                </c:pt>
                <c:pt idx="4">
                  <c:v>18763</c:v>
                </c:pt>
                <c:pt idx="5">
                  <c:v>19941</c:v>
                </c:pt>
                <c:pt idx="6">
                  <c:v>21480</c:v>
                </c:pt>
              </c:numCache>
            </c:numRef>
          </c:val>
        </c:ser>
        <c:ser>
          <c:idx val="1"/>
          <c:order val="1"/>
          <c:tx>
            <c:strRef>
              <c:f>Sheet1!$A$3</c:f>
              <c:strCache>
                <c:ptCount val="1"/>
                <c:pt idx="0">
                  <c:v>Proj-MD</c:v>
                </c:pt>
              </c:strCache>
            </c:strRef>
          </c:tx>
          <c:spPr>
            <a:gradFill rotWithShape="0">
              <a:gsLst>
                <a:gs pos="0">
                  <a:srgbClr val="000000"/>
                </a:gs>
                <a:gs pos="50000">
                  <a:srgbClr val="CCFFCC"/>
                </a:gs>
                <a:gs pos="100000">
                  <a:srgbClr val="000000"/>
                </a:gs>
              </a:gsLst>
              <a:lin ang="0" scaled="1"/>
            </a:gradFill>
            <a:ln w="10400">
              <a:noFill/>
            </a:ln>
          </c:spPr>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Sheet1!$B$3:$H$3</c:f>
              <c:numCache>
                <c:formatCode>#,##0</c:formatCode>
                <c:ptCount val="7"/>
                <c:pt idx="0">
                  <c:v>1277</c:v>
                </c:pt>
                <c:pt idx="1">
                  <c:v>2224</c:v>
                </c:pt>
                <c:pt idx="2">
                  <c:v>3261</c:v>
                </c:pt>
                <c:pt idx="3">
                  <c:v>4273</c:v>
                </c:pt>
                <c:pt idx="4">
                  <c:v>5121</c:v>
                </c:pt>
                <c:pt idx="5">
                  <c:v>5890</c:v>
                </c:pt>
                <c:pt idx="6">
                  <c:v>6479</c:v>
                </c:pt>
              </c:numCache>
            </c:numRef>
          </c:val>
        </c:ser>
        <c:ser>
          <c:idx val="2"/>
          <c:order val="2"/>
          <c:tx>
            <c:strRef>
              <c:f>Sheet1!$A$4</c:f>
              <c:strCache>
                <c:ptCount val="1"/>
                <c:pt idx="0">
                  <c:v>PDP</c:v>
                </c:pt>
              </c:strCache>
            </c:strRef>
          </c:tx>
          <c:spPr>
            <a:gradFill rotWithShape="0">
              <a:gsLst>
                <a:gs pos="0">
                  <a:srgbClr val="000000"/>
                </a:gs>
                <a:gs pos="50000">
                  <a:srgbClr val="99CCFF"/>
                </a:gs>
                <a:gs pos="100000">
                  <a:srgbClr val="000000"/>
                </a:gs>
              </a:gsLst>
              <a:lin ang="0" scaled="1"/>
            </a:gradFill>
            <a:ln w="10400">
              <a:noFill/>
            </a:ln>
          </c:spPr>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Sheet1!$B$4:$H$4</c:f>
              <c:numCache>
                <c:formatCode>#,##0</c:formatCode>
                <c:ptCount val="7"/>
                <c:pt idx="0">
                  <c:v>1748</c:v>
                </c:pt>
                <c:pt idx="1">
                  <c:v>3466</c:v>
                </c:pt>
                <c:pt idx="2">
                  <c:v>5533</c:v>
                </c:pt>
                <c:pt idx="3">
                  <c:v>8026</c:v>
                </c:pt>
                <c:pt idx="4">
                  <c:v>10942</c:v>
                </c:pt>
                <c:pt idx="5">
                  <c:v>14225</c:v>
                </c:pt>
                <c:pt idx="6">
                  <c:v>17781</c:v>
                </c:pt>
              </c:numCache>
            </c:numRef>
          </c:val>
        </c:ser>
        <c:ser>
          <c:idx val="3"/>
          <c:order val="3"/>
          <c:tx>
            <c:strRef>
              <c:f>Sheet1!$A$5</c:f>
              <c:strCache>
                <c:ptCount val="1"/>
                <c:pt idx="0">
                  <c:v>LCD</c:v>
                </c:pt>
              </c:strCache>
            </c:strRef>
          </c:tx>
          <c:spPr>
            <a:gradFill rotWithShape="0">
              <a:gsLst>
                <a:gs pos="0">
                  <a:srgbClr val="000000"/>
                </a:gs>
                <a:gs pos="50000">
                  <a:srgbClr val="FFFF99"/>
                </a:gs>
                <a:gs pos="100000">
                  <a:srgbClr val="000000"/>
                </a:gs>
              </a:gsLst>
              <a:lin ang="0" scaled="1"/>
            </a:gradFill>
            <a:ln w="10400">
              <a:noFill/>
            </a:ln>
          </c:spPr>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Sheet1!$B$5:$H$5</c:f>
              <c:numCache>
                <c:formatCode>#,##0</c:formatCode>
                <c:ptCount val="7"/>
                <c:pt idx="0">
                  <c:v>8677</c:v>
                </c:pt>
                <c:pt idx="1">
                  <c:v>13749</c:v>
                </c:pt>
                <c:pt idx="2">
                  <c:v>20111</c:v>
                </c:pt>
                <c:pt idx="3">
                  <c:v>28716</c:v>
                </c:pt>
                <c:pt idx="4">
                  <c:v>36701</c:v>
                </c:pt>
                <c:pt idx="5">
                  <c:v>44041</c:v>
                </c:pt>
                <c:pt idx="6">
                  <c:v>50647</c:v>
                </c:pt>
              </c:numCache>
            </c:numRef>
          </c:val>
        </c:ser>
        <c:gapWidth val="30"/>
        <c:overlap val="100"/>
        <c:axId val="76151424"/>
        <c:axId val="76689792"/>
      </c:barChart>
      <c:catAx>
        <c:axId val="76151424"/>
        <c:scaling>
          <c:orientation val="minMax"/>
        </c:scaling>
        <c:axPos val="b"/>
        <c:numFmt formatCode="General" sourceLinked="1"/>
        <c:tickLblPos val="nextTo"/>
        <c:spPr>
          <a:ln w="3900">
            <a:noFill/>
          </a:ln>
        </c:spPr>
        <c:txPr>
          <a:bodyPr rot="0" vert="horz"/>
          <a:lstStyle/>
          <a:p>
            <a:pPr>
              <a:defRPr sz="1065" b="0" i="0" u="none" strike="noStrike" baseline="0">
                <a:solidFill>
                  <a:schemeClr val="tx1"/>
                </a:solidFill>
                <a:latin typeface="+mn-lt"/>
                <a:ea typeface="Arial"/>
                <a:cs typeface="Arial"/>
              </a:defRPr>
            </a:pPr>
            <a:endParaRPr lang="en-US"/>
          </a:p>
        </c:txPr>
        <c:crossAx val="76689792"/>
        <c:crossesAt val="0"/>
        <c:auto val="1"/>
        <c:lblAlgn val="ctr"/>
        <c:lblOffset val="100"/>
        <c:tickLblSkip val="1"/>
        <c:tickMarkSkip val="1"/>
      </c:catAx>
      <c:valAx>
        <c:axId val="76689792"/>
        <c:scaling>
          <c:orientation val="minMax"/>
          <c:max val="100000"/>
          <c:min val="0"/>
        </c:scaling>
        <c:axPos val="l"/>
        <c:numFmt formatCode="#,##0_ " sourceLinked="0"/>
        <c:tickLblPos val="nextTo"/>
        <c:spPr>
          <a:ln w="3900">
            <a:noFill/>
          </a:ln>
        </c:spPr>
        <c:txPr>
          <a:bodyPr rot="0" vert="horz"/>
          <a:lstStyle/>
          <a:p>
            <a:pPr>
              <a:defRPr sz="1000"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en-US"/>
          </a:p>
        </c:txPr>
        <c:crossAx val="76151424"/>
        <c:crosses val="autoZero"/>
        <c:crossBetween val="between"/>
        <c:majorUnit val="20000"/>
        <c:minorUnit val="10000"/>
      </c:valAx>
      <c:spPr>
        <a:noFill/>
        <a:ln w="10400">
          <a:noFill/>
        </a:ln>
      </c:spPr>
    </c:plotArea>
    <c:legend>
      <c:legendPos val="r"/>
      <c:layout>
        <c:manualLayout>
          <c:xMode val="edge"/>
          <c:yMode val="edge"/>
          <c:x val="0.1587125416204222"/>
          <c:y val="0.18107667210440456"/>
          <c:w val="0.35183129855715872"/>
          <c:h val="0.32300163132137072"/>
        </c:manualLayout>
      </c:layout>
      <c:spPr>
        <a:noFill/>
        <a:ln w="10400">
          <a:noFill/>
        </a:ln>
      </c:spPr>
      <c:txPr>
        <a:bodyPr/>
        <a:lstStyle/>
        <a:p>
          <a:pPr>
            <a:defRPr sz="1000"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en-US"/>
        </a:p>
      </c:txPr>
    </c:legend>
    <c:plotVisOnly val="1"/>
    <c:dispBlanksAs val="gap"/>
  </c:chart>
  <c:spPr>
    <a:noFill/>
    <a:ln>
      <a:noFill/>
    </a:ln>
  </c:spPr>
  <c:txPr>
    <a:bodyPr/>
    <a:lstStyle/>
    <a:p>
      <a:pPr>
        <a:defRPr sz="778" b="1" i="0" u="none" strike="noStrike" baseline="0">
          <a:solidFill>
            <a:schemeClr val="tx1"/>
          </a:solidFill>
          <a:latin typeface="ＭＳ Ｐゴシック"/>
          <a:ea typeface="ＭＳ Ｐゴシック"/>
          <a:cs typeface="ＭＳ Ｐゴシック"/>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solidFill>
          <a:srgbClr val="26357E"/>
        </a:solidFill>
      </c:spPr>
    </c:floor>
    <c:sideWall>
      <c:spPr>
        <a:solidFill>
          <a:srgbClr val="26357E"/>
        </a:solidFill>
      </c:spPr>
    </c:sideWall>
    <c:backWall>
      <c:spPr>
        <a:solidFill>
          <a:srgbClr val="26357E"/>
        </a:solidFill>
      </c:spPr>
    </c:backWall>
    <c:plotArea>
      <c:layout/>
      <c:bar3DChart>
        <c:barDir val="col"/>
        <c:grouping val="stacked"/>
        <c:ser>
          <c:idx val="0"/>
          <c:order val="0"/>
          <c:tx>
            <c:strRef>
              <c:f>Sheet1!$A$2</c:f>
              <c:strCache>
                <c:ptCount val="1"/>
                <c:pt idx="0">
                  <c:v>Number of Members</c:v>
                </c:pt>
              </c:strCache>
            </c:strRef>
          </c:tx>
          <c:cat>
            <c:strRef>
              <c:f>Sheet1!$B$1:$F$1</c:f>
              <c:strCache>
                <c:ptCount val="5"/>
                <c:pt idx="0">
                  <c:v>2003</c:v>
                </c:pt>
                <c:pt idx="1">
                  <c:v>2004</c:v>
                </c:pt>
                <c:pt idx="2">
                  <c:v>2005</c:v>
                </c:pt>
                <c:pt idx="3">
                  <c:v>2006</c:v>
                </c:pt>
                <c:pt idx="4">
                  <c:v>2007</c:v>
                </c:pt>
              </c:strCache>
            </c:strRef>
          </c:cat>
          <c:val>
            <c:numRef>
              <c:f>Sheet1!$B$2:$F$2</c:f>
              <c:numCache>
                <c:formatCode>General</c:formatCode>
                <c:ptCount val="5"/>
                <c:pt idx="0">
                  <c:v>42</c:v>
                </c:pt>
                <c:pt idx="1">
                  <c:v>44</c:v>
                </c:pt>
                <c:pt idx="2">
                  <c:v>55</c:v>
                </c:pt>
                <c:pt idx="3">
                  <c:v>70</c:v>
                </c:pt>
                <c:pt idx="4">
                  <c:v>70</c:v>
                </c:pt>
              </c:numCache>
            </c:numRef>
          </c:val>
        </c:ser>
        <c:ser>
          <c:idx val="1"/>
          <c:order val="1"/>
          <c:tx>
            <c:strRef>
              <c:f>Sheet1!$A$3</c:f>
              <c:strCache>
                <c:ptCount val="1"/>
                <c:pt idx="0">
                  <c:v>Projected Growth</c:v>
                </c:pt>
              </c:strCache>
            </c:strRef>
          </c:tx>
          <c:cat>
            <c:strRef>
              <c:f>Sheet1!$B$1:$F$1</c:f>
              <c:strCache>
                <c:ptCount val="5"/>
                <c:pt idx="0">
                  <c:v>2003</c:v>
                </c:pt>
                <c:pt idx="1">
                  <c:v>2004</c:v>
                </c:pt>
                <c:pt idx="2">
                  <c:v>2005</c:v>
                </c:pt>
                <c:pt idx="3">
                  <c:v>2006</c:v>
                </c:pt>
                <c:pt idx="4">
                  <c:v>2007</c:v>
                </c:pt>
              </c:strCache>
            </c:strRef>
          </c:cat>
          <c:val>
            <c:numRef>
              <c:f>Sheet1!$B$3:$F$3</c:f>
              <c:numCache>
                <c:formatCode>General</c:formatCode>
                <c:ptCount val="5"/>
                <c:pt idx="3">
                  <c:v>10</c:v>
                </c:pt>
                <c:pt idx="4">
                  <c:v>30</c:v>
                </c:pt>
              </c:numCache>
            </c:numRef>
          </c:val>
        </c:ser>
        <c:shape val="box"/>
        <c:axId val="78904704"/>
        <c:axId val="79107200"/>
        <c:axId val="0"/>
      </c:bar3DChart>
      <c:catAx>
        <c:axId val="78904704"/>
        <c:scaling>
          <c:orientation val="minMax"/>
        </c:scaling>
        <c:axPos val="b"/>
        <c:tickLblPos val="nextTo"/>
        <c:txPr>
          <a:bodyPr/>
          <a:lstStyle/>
          <a:p>
            <a:pPr>
              <a:defRPr sz="1200">
                <a:effectLst>
                  <a:outerShdw blurRad="38100" dist="38100" dir="2700000" algn="tl">
                    <a:srgbClr val="000000">
                      <a:alpha val="43137"/>
                    </a:srgbClr>
                  </a:outerShdw>
                </a:effectLst>
              </a:defRPr>
            </a:pPr>
            <a:endParaRPr lang="en-US"/>
          </a:p>
        </c:txPr>
        <c:crossAx val="79107200"/>
        <c:crosses val="autoZero"/>
        <c:auto val="1"/>
        <c:lblAlgn val="ctr"/>
        <c:lblOffset val="100"/>
      </c:catAx>
      <c:valAx>
        <c:axId val="79107200"/>
        <c:scaling>
          <c:orientation val="minMax"/>
        </c:scaling>
        <c:axPos val="l"/>
        <c:majorGridlines/>
        <c:numFmt formatCode="General" sourceLinked="1"/>
        <c:tickLblPos val="nextTo"/>
        <c:txPr>
          <a:bodyPr/>
          <a:lstStyle/>
          <a:p>
            <a:pPr>
              <a:defRPr sz="1000">
                <a:effectLst>
                  <a:outerShdw blurRad="38100" dist="38100" dir="2700000" algn="tl">
                    <a:srgbClr val="000000">
                      <a:alpha val="43137"/>
                    </a:srgbClr>
                  </a:outerShdw>
                </a:effectLst>
              </a:defRPr>
            </a:pPr>
            <a:endParaRPr lang="en-US"/>
          </a:p>
        </c:txPr>
        <c:crossAx val="78904704"/>
        <c:crosses val="autoZero"/>
        <c:crossBetween val="between"/>
      </c:valAx>
    </c:plotArea>
    <c:legend>
      <c:legendPos val="b"/>
      <c:layout/>
      <c:txPr>
        <a:bodyPr/>
        <a:lstStyle/>
        <a:p>
          <a:pPr>
            <a:defRPr sz="1200" b="1">
              <a:effectLst>
                <a:outerShdw blurRad="38100" dist="38100" dir="2700000" algn="tl">
                  <a:srgbClr val="000000">
                    <a:alpha val="43137"/>
                  </a:srgbClr>
                </a:outerShdw>
              </a:effectLst>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0" dirty="0" err="1" smtClean="0">
                <a:effectLst>
                  <a:outerShdw blurRad="38100" dist="38100" dir="2700000" algn="tl">
                    <a:srgbClr val="000000">
                      <a:alpha val="43137"/>
                    </a:srgbClr>
                  </a:outerShdw>
                </a:effectLst>
              </a:rPr>
              <a:t>HomePlug</a:t>
            </a:r>
            <a:r>
              <a:rPr lang="en-US" sz="1800" b="0" dirty="0" smtClean="0">
                <a:effectLst>
                  <a:outerShdw blurRad="38100" dist="38100" dir="2700000" algn="tl">
                    <a:srgbClr val="000000">
                      <a:alpha val="43137"/>
                    </a:srgbClr>
                  </a:outerShdw>
                </a:effectLst>
              </a:rPr>
              <a:t> Products Shipped (M)</a:t>
            </a:r>
            <a:endParaRPr lang="en-US" sz="1800" b="0" dirty="0">
              <a:effectLst>
                <a:outerShdw blurRad="38100" dist="38100" dir="2700000" algn="tl">
                  <a:srgbClr val="000000">
                    <a:alpha val="43137"/>
                  </a:srgbClr>
                </a:outerShdw>
              </a:effectLst>
            </a:endParaRPr>
          </a:p>
        </c:rich>
      </c:tx>
      <c:layout>
        <c:manualLayout>
          <c:xMode val="edge"/>
          <c:yMode val="edge"/>
          <c:x val="0.13635407565784119"/>
          <c:y val="1.5572542297232034E-2"/>
        </c:manualLayout>
      </c:layout>
    </c:title>
    <c:view3D>
      <c:rAngAx val="1"/>
    </c:view3D>
    <c:floor>
      <c:spPr>
        <a:solidFill>
          <a:srgbClr val="26357E"/>
        </a:solidFill>
      </c:spPr>
    </c:floor>
    <c:sideWall>
      <c:spPr>
        <a:solidFill>
          <a:srgbClr val="26357E"/>
        </a:solidFill>
      </c:spPr>
    </c:sideWall>
    <c:backWall>
      <c:spPr>
        <a:solidFill>
          <a:srgbClr val="26357E"/>
        </a:solidFill>
      </c:spPr>
    </c:backWall>
    <c:plotArea>
      <c:layout/>
      <c:bar3DChart>
        <c:barDir val="col"/>
        <c:grouping val="stacked"/>
        <c:ser>
          <c:idx val="0"/>
          <c:order val="0"/>
          <c:tx>
            <c:strRef>
              <c:f>Sheet1!$A$2</c:f>
              <c:strCache>
                <c:ptCount val="1"/>
                <c:pt idx="0">
                  <c:v>M Units Shipped (Actual)</c:v>
                </c:pt>
              </c:strCache>
            </c:strRef>
          </c:tx>
          <c:cat>
            <c:strRef>
              <c:f>Sheet1!$B$1:$F$1</c:f>
              <c:strCache>
                <c:ptCount val="5"/>
                <c:pt idx="0">
                  <c:v>Oct '03</c:v>
                </c:pt>
                <c:pt idx="1">
                  <c:v>Oct '04</c:v>
                </c:pt>
                <c:pt idx="2">
                  <c:v>Oct '05</c:v>
                </c:pt>
                <c:pt idx="3">
                  <c:v>Oct '06</c:v>
                </c:pt>
                <c:pt idx="4">
                  <c:v>Oct '07</c:v>
                </c:pt>
              </c:strCache>
            </c:strRef>
          </c:cat>
          <c:val>
            <c:numRef>
              <c:f>Sheet1!$B$2:$F$2</c:f>
              <c:numCache>
                <c:formatCode>General</c:formatCode>
                <c:ptCount val="5"/>
                <c:pt idx="0">
                  <c:v>0.75000000000000078</c:v>
                </c:pt>
                <c:pt idx="1">
                  <c:v>1.5</c:v>
                </c:pt>
                <c:pt idx="2">
                  <c:v>3</c:v>
                </c:pt>
                <c:pt idx="3">
                  <c:v>6</c:v>
                </c:pt>
              </c:numCache>
            </c:numRef>
          </c:val>
        </c:ser>
        <c:ser>
          <c:idx val="1"/>
          <c:order val="1"/>
          <c:tx>
            <c:strRef>
              <c:f>Sheet1!$A$3</c:f>
              <c:strCache>
                <c:ptCount val="1"/>
                <c:pt idx="0">
                  <c:v>M Units Shipped (Projected)</c:v>
                </c:pt>
              </c:strCache>
            </c:strRef>
          </c:tx>
          <c:cat>
            <c:strRef>
              <c:f>Sheet1!$B$1:$F$1</c:f>
              <c:strCache>
                <c:ptCount val="5"/>
                <c:pt idx="0">
                  <c:v>Oct '03</c:v>
                </c:pt>
                <c:pt idx="1">
                  <c:v>Oct '04</c:v>
                </c:pt>
                <c:pt idx="2">
                  <c:v>Oct '05</c:v>
                </c:pt>
                <c:pt idx="3">
                  <c:v>Oct '06</c:v>
                </c:pt>
                <c:pt idx="4">
                  <c:v>Oct '07</c:v>
                </c:pt>
              </c:strCache>
            </c:strRef>
          </c:cat>
          <c:val>
            <c:numRef>
              <c:f>Sheet1!$B$3:$F$3</c:f>
              <c:numCache>
                <c:formatCode>General</c:formatCode>
                <c:ptCount val="5"/>
                <c:pt idx="4">
                  <c:v>11</c:v>
                </c:pt>
              </c:numCache>
            </c:numRef>
          </c:val>
        </c:ser>
        <c:gapWidth val="50"/>
        <c:shape val="box"/>
        <c:axId val="79259520"/>
        <c:axId val="79261056"/>
        <c:axId val="0"/>
      </c:bar3DChart>
      <c:catAx>
        <c:axId val="79259520"/>
        <c:scaling>
          <c:orientation val="minMax"/>
        </c:scaling>
        <c:axPos val="b"/>
        <c:tickLblPos val="nextTo"/>
        <c:txPr>
          <a:bodyPr/>
          <a:lstStyle/>
          <a:p>
            <a:pPr>
              <a:defRPr sz="1000">
                <a:effectLst>
                  <a:outerShdw blurRad="38100" dist="38100" dir="2700000" algn="tl">
                    <a:srgbClr val="000000">
                      <a:alpha val="43137"/>
                    </a:srgbClr>
                  </a:outerShdw>
                </a:effectLst>
              </a:defRPr>
            </a:pPr>
            <a:endParaRPr lang="en-US"/>
          </a:p>
        </c:txPr>
        <c:crossAx val="79261056"/>
        <c:crosses val="autoZero"/>
        <c:auto val="1"/>
        <c:lblAlgn val="ctr"/>
        <c:lblOffset val="100"/>
      </c:catAx>
      <c:valAx>
        <c:axId val="79261056"/>
        <c:scaling>
          <c:orientation val="minMax"/>
        </c:scaling>
        <c:axPos val="l"/>
        <c:majorGridlines/>
        <c:title>
          <c:tx>
            <c:rich>
              <a:bodyPr rot="-5400000" vert="horz"/>
              <a:lstStyle/>
              <a:p>
                <a:pPr>
                  <a:defRPr/>
                </a:pPr>
                <a:r>
                  <a:rPr lang="en-US" sz="1400" b="0" dirty="0" smtClean="0">
                    <a:effectLst>
                      <a:outerShdw blurRad="38100" dist="38100" dir="2700000" algn="tl">
                        <a:srgbClr val="000000">
                          <a:alpha val="43137"/>
                        </a:srgbClr>
                      </a:outerShdw>
                    </a:effectLst>
                  </a:rPr>
                  <a:t>Units Shipped (M)</a:t>
                </a:r>
                <a:endParaRPr lang="en-US" sz="1400" b="0" dirty="0">
                  <a:effectLst>
                    <a:outerShdw blurRad="38100" dist="38100" dir="2700000" algn="tl">
                      <a:srgbClr val="000000">
                        <a:alpha val="43137"/>
                      </a:srgbClr>
                    </a:outerShdw>
                  </a:effectLst>
                </a:endParaRPr>
              </a:p>
            </c:rich>
          </c:tx>
          <c:layout/>
        </c:title>
        <c:numFmt formatCode="General" sourceLinked="1"/>
        <c:tickLblPos val="nextTo"/>
        <c:txPr>
          <a:bodyPr/>
          <a:lstStyle/>
          <a:p>
            <a:pPr>
              <a:defRPr sz="1100">
                <a:effectLst>
                  <a:outerShdw blurRad="38100" dist="38100" dir="2700000" algn="tl">
                    <a:srgbClr val="000000">
                      <a:alpha val="43137"/>
                    </a:srgbClr>
                  </a:outerShdw>
                </a:effectLst>
              </a:defRPr>
            </a:pPr>
            <a:endParaRPr lang="en-US"/>
          </a:p>
        </c:txPr>
        <c:crossAx val="79259520"/>
        <c:crosses val="autoZero"/>
        <c:crossBetween val="between"/>
      </c:valAx>
    </c:plotArea>
    <c:legend>
      <c:legendPos val="b"/>
      <c:layout/>
      <c:txPr>
        <a:bodyPr/>
        <a:lstStyle/>
        <a:p>
          <a:pPr>
            <a:defRPr sz="1200" b="1">
              <a:effectLst>
                <a:outerShdw blurRad="38100" dist="38100" dir="2700000" algn="tl">
                  <a:srgbClr val="000000">
                    <a:alpha val="43137"/>
                  </a:srgbClr>
                </a:outerShdw>
              </a:effectLst>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65" b="1" i="0" u="none" strike="noStrike" baseline="0">
                <a:solidFill>
                  <a:srgbClr val="FFFFFF"/>
                </a:solidFill>
                <a:latin typeface="Arial"/>
                <a:ea typeface="Arial"/>
                <a:cs typeface="Arial"/>
              </a:defRPr>
            </a:pPr>
            <a:r>
              <a:rPr lang="en-US" dirty="0">
                <a:latin typeface="+mj-lt"/>
              </a:rPr>
              <a:t>SNR </a:t>
            </a:r>
            <a:r>
              <a:rPr lang="en-US" dirty="0" smtClean="0">
                <a:latin typeface="+mj-lt"/>
              </a:rPr>
              <a:t>versus Freq</a:t>
            </a:r>
            <a:r>
              <a:rPr lang="en-US" dirty="0">
                <a:latin typeface="+mj-lt"/>
              </a:rPr>
              <a:t>.</a:t>
            </a:r>
          </a:p>
        </c:rich>
      </c:tx>
      <c:layout>
        <c:manualLayout>
          <c:xMode val="edge"/>
          <c:yMode val="edge"/>
          <c:x val="0.41617357001972388"/>
          <c:y val="1.9417475728155376E-2"/>
        </c:manualLayout>
      </c:layout>
      <c:spPr>
        <a:noFill/>
        <a:ln w="13866">
          <a:noFill/>
        </a:ln>
      </c:spPr>
    </c:title>
    <c:plotArea>
      <c:layout>
        <c:manualLayout>
          <c:layoutTarget val="inner"/>
          <c:xMode val="edge"/>
          <c:yMode val="edge"/>
          <c:x val="7.1992110453649019E-2"/>
          <c:y val="0.15533980582524295"/>
          <c:w val="0.88067061143984315"/>
          <c:h val="0.71844660194174759"/>
        </c:manualLayout>
      </c:layout>
      <c:scatterChart>
        <c:scatterStyle val="smoothMarker"/>
        <c:ser>
          <c:idx val="2"/>
          <c:order val="0"/>
          <c:tx>
            <c:v>SNR</c:v>
          </c:tx>
          <c:spPr>
            <a:ln w="6933">
              <a:solidFill>
                <a:srgbClr val="FFFF00"/>
              </a:solidFill>
              <a:prstDash val="solid"/>
            </a:ln>
          </c:spPr>
          <c:marker>
            <c:symbol val="none"/>
          </c:marker>
          <c:xVal>
            <c:numRef>
              <c:f>RxSNRFile!$B$2:$B$615</c:f>
              <c:numCache>
                <c:formatCode>General</c:formatCode>
                <c:ptCount val="614"/>
                <c:pt idx="0">
                  <c:v>3.9099999999999997</c:v>
                </c:pt>
                <c:pt idx="1">
                  <c:v>3.9499999999999997</c:v>
                </c:pt>
                <c:pt idx="2">
                  <c:v>3.9899999999999998</c:v>
                </c:pt>
                <c:pt idx="3">
                  <c:v>4.0199999999999996</c:v>
                </c:pt>
                <c:pt idx="4">
                  <c:v>4.0599999999999996</c:v>
                </c:pt>
                <c:pt idx="5">
                  <c:v>4.0999999999999996</c:v>
                </c:pt>
                <c:pt idx="6">
                  <c:v>4.1399999999999997</c:v>
                </c:pt>
                <c:pt idx="7">
                  <c:v>4.18</c:v>
                </c:pt>
                <c:pt idx="8">
                  <c:v>4.21</c:v>
                </c:pt>
                <c:pt idx="9">
                  <c:v>4.25</c:v>
                </c:pt>
                <c:pt idx="10">
                  <c:v>4.29</c:v>
                </c:pt>
                <c:pt idx="11">
                  <c:v>4.33</c:v>
                </c:pt>
                <c:pt idx="12">
                  <c:v>4.37</c:v>
                </c:pt>
                <c:pt idx="13">
                  <c:v>4.4000000000000004</c:v>
                </c:pt>
                <c:pt idx="14">
                  <c:v>4.4400000000000004</c:v>
                </c:pt>
                <c:pt idx="15">
                  <c:v>4.4800000000000004</c:v>
                </c:pt>
                <c:pt idx="16">
                  <c:v>4.5199999999999996</c:v>
                </c:pt>
                <c:pt idx="17">
                  <c:v>4.5599999999999996</c:v>
                </c:pt>
                <c:pt idx="18">
                  <c:v>4.59</c:v>
                </c:pt>
                <c:pt idx="19">
                  <c:v>4.63</c:v>
                </c:pt>
                <c:pt idx="20">
                  <c:v>4.67</c:v>
                </c:pt>
                <c:pt idx="21">
                  <c:v>4.71</c:v>
                </c:pt>
                <c:pt idx="22">
                  <c:v>4.75</c:v>
                </c:pt>
                <c:pt idx="23">
                  <c:v>4.78</c:v>
                </c:pt>
                <c:pt idx="24">
                  <c:v>4.8199999999999985</c:v>
                </c:pt>
                <c:pt idx="25">
                  <c:v>4.8599999999999985</c:v>
                </c:pt>
                <c:pt idx="26">
                  <c:v>4.9000000000000004</c:v>
                </c:pt>
                <c:pt idx="27">
                  <c:v>4.9400000000000004</c:v>
                </c:pt>
                <c:pt idx="28">
                  <c:v>4.9700000000000024</c:v>
                </c:pt>
                <c:pt idx="29">
                  <c:v>5.01</c:v>
                </c:pt>
                <c:pt idx="30">
                  <c:v>5.05</c:v>
                </c:pt>
                <c:pt idx="31">
                  <c:v>5.09</c:v>
                </c:pt>
                <c:pt idx="32">
                  <c:v>5.13</c:v>
                </c:pt>
                <c:pt idx="33">
                  <c:v>5.1599999999999975</c:v>
                </c:pt>
                <c:pt idx="34">
                  <c:v>5.2</c:v>
                </c:pt>
                <c:pt idx="35">
                  <c:v>5.24</c:v>
                </c:pt>
                <c:pt idx="36">
                  <c:v>5.28</c:v>
                </c:pt>
                <c:pt idx="37">
                  <c:v>5.3199999999999985</c:v>
                </c:pt>
                <c:pt idx="38">
                  <c:v>5.35</c:v>
                </c:pt>
                <c:pt idx="39">
                  <c:v>5.39</c:v>
                </c:pt>
                <c:pt idx="40">
                  <c:v>5.4300000000000024</c:v>
                </c:pt>
                <c:pt idx="41">
                  <c:v>5.4700000000000024</c:v>
                </c:pt>
                <c:pt idx="42">
                  <c:v>5.51</c:v>
                </c:pt>
                <c:pt idx="43">
                  <c:v>5.54</c:v>
                </c:pt>
                <c:pt idx="44">
                  <c:v>5.58</c:v>
                </c:pt>
                <c:pt idx="45">
                  <c:v>5.6199999999999966</c:v>
                </c:pt>
                <c:pt idx="46">
                  <c:v>5.6599999999999975</c:v>
                </c:pt>
                <c:pt idx="47">
                  <c:v>5.7</c:v>
                </c:pt>
                <c:pt idx="48">
                  <c:v>5.73</c:v>
                </c:pt>
                <c:pt idx="49">
                  <c:v>5.7700000000000014</c:v>
                </c:pt>
                <c:pt idx="50">
                  <c:v>5.81</c:v>
                </c:pt>
                <c:pt idx="51">
                  <c:v>5.85</c:v>
                </c:pt>
                <c:pt idx="52">
                  <c:v>5.89</c:v>
                </c:pt>
                <c:pt idx="53">
                  <c:v>5.92</c:v>
                </c:pt>
                <c:pt idx="54">
                  <c:v>5.96</c:v>
                </c:pt>
                <c:pt idx="55">
                  <c:v>6</c:v>
                </c:pt>
                <c:pt idx="56">
                  <c:v>6.04</c:v>
                </c:pt>
                <c:pt idx="57">
                  <c:v>6.08</c:v>
                </c:pt>
                <c:pt idx="58">
                  <c:v>6.1099999999999985</c:v>
                </c:pt>
                <c:pt idx="59">
                  <c:v>6.1499999999999995</c:v>
                </c:pt>
                <c:pt idx="60">
                  <c:v>6.1899999999999995</c:v>
                </c:pt>
                <c:pt idx="61">
                  <c:v>6.23</c:v>
                </c:pt>
                <c:pt idx="62">
                  <c:v>6.26</c:v>
                </c:pt>
                <c:pt idx="63">
                  <c:v>6.3</c:v>
                </c:pt>
                <c:pt idx="64">
                  <c:v>6.34</c:v>
                </c:pt>
                <c:pt idx="65">
                  <c:v>6.38</c:v>
                </c:pt>
                <c:pt idx="66">
                  <c:v>6.42</c:v>
                </c:pt>
                <c:pt idx="67">
                  <c:v>6.45</c:v>
                </c:pt>
                <c:pt idx="68">
                  <c:v>6.49</c:v>
                </c:pt>
                <c:pt idx="69">
                  <c:v>6.53</c:v>
                </c:pt>
                <c:pt idx="70">
                  <c:v>6.57</c:v>
                </c:pt>
                <c:pt idx="71">
                  <c:v>6.6099999999999985</c:v>
                </c:pt>
                <c:pt idx="72">
                  <c:v>6.64</c:v>
                </c:pt>
                <c:pt idx="73">
                  <c:v>6.68</c:v>
                </c:pt>
                <c:pt idx="74">
                  <c:v>6.72</c:v>
                </c:pt>
                <c:pt idx="75">
                  <c:v>6.76</c:v>
                </c:pt>
                <c:pt idx="76">
                  <c:v>6.8</c:v>
                </c:pt>
                <c:pt idx="77">
                  <c:v>6.83</c:v>
                </c:pt>
                <c:pt idx="78">
                  <c:v>6.87</c:v>
                </c:pt>
                <c:pt idx="79">
                  <c:v>6.91</c:v>
                </c:pt>
                <c:pt idx="80">
                  <c:v>6.95</c:v>
                </c:pt>
                <c:pt idx="81">
                  <c:v>6.99</c:v>
                </c:pt>
                <c:pt idx="82">
                  <c:v>7.02</c:v>
                </c:pt>
                <c:pt idx="83">
                  <c:v>7.06</c:v>
                </c:pt>
                <c:pt idx="84">
                  <c:v>7.1</c:v>
                </c:pt>
                <c:pt idx="85">
                  <c:v>7.14</c:v>
                </c:pt>
                <c:pt idx="86">
                  <c:v>7.18</c:v>
                </c:pt>
                <c:pt idx="87">
                  <c:v>7.21</c:v>
                </c:pt>
                <c:pt idx="88">
                  <c:v>7.25</c:v>
                </c:pt>
                <c:pt idx="89">
                  <c:v>7.29</c:v>
                </c:pt>
                <c:pt idx="90">
                  <c:v>7.33</c:v>
                </c:pt>
                <c:pt idx="91">
                  <c:v>7.37</c:v>
                </c:pt>
                <c:pt idx="92">
                  <c:v>7.4</c:v>
                </c:pt>
                <c:pt idx="93">
                  <c:v>7.44</c:v>
                </c:pt>
                <c:pt idx="94">
                  <c:v>7.48</c:v>
                </c:pt>
                <c:pt idx="95">
                  <c:v>7.52</c:v>
                </c:pt>
                <c:pt idx="96">
                  <c:v>7.56</c:v>
                </c:pt>
                <c:pt idx="97">
                  <c:v>7.59</c:v>
                </c:pt>
                <c:pt idx="98">
                  <c:v>7.63</c:v>
                </c:pt>
                <c:pt idx="99">
                  <c:v>7.67</c:v>
                </c:pt>
                <c:pt idx="100">
                  <c:v>7.71</c:v>
                </c:pt>
                <c:pt idx="101">
                  <c:v>7.75</c:v>
                </c:pt>
                <c:pt idx="102">
                  <c:v>7.78</c:v>
                </c:pt>
                <c:pt idx="103">
                  <c:v>7.8199999999999985</c:v>
                </c:pt>
                <c:pt idx="104">
                  <c:v>7.8599999999999985</c:v>
                </c:pt>
                <c:pt idx="105">
                  <c:v>7.9</c:v>
                </c:pt>
                <c:pt idx="106">
                  <c:v>7.94</c:v>
                </c:pt>
                <c:pt idx="107">
                  <c:v>7.9700000000000024</c:v>
                </c:pt>
                <c:pt idx="108">
                  <c:v>8.01</c:v>
                </c:pt>
                <c:pt idx="109">
                  <c:v>8.0500000000000007</c:v>
                </c:pt>
                <c:pt idx="110">
                  <c:v>8.09</c:v>
                </c:pt>
                <c:pt idx="111">
                  <c:v>8.129999999999999</c:v>
                </c:pt>
                <c:pt idx="112">
                  <c:v>8.16</c:v>
                </c:pt>
                <c:pt idx="113">
                  <c:v>8.2000000000000011</c:v>
                </c:pt>
                <c:pt idx="114">
                  <c:v>8.2399999999999984</c:v>
                </c:pt>
                <c:pt idx="115">
                  <c:v>8.2800000000000011</c:v>
                </c:pt>
                <c:pt idx="116">
                  <c:v>8.32</c:v>
                </c:pt>
                <c:pt idx="117">
                  <c:v>8.3500000000000068</c:v>
                </c:pt>
                <c:pt idx="118">
                  <c:v>8.39</c:v>
                </c:pt>
                <c:pt idx="119">
                  <c:v>8.43</c:v>
                </c:pt>
                <c:pt idx="120">
                  <c:v>8.4700000000000006</c:v>
                </c:pt>
                <c:pt idx="121">
                  <c:v>8.51</c:v>
                </c:pt>
                <c:pt idx="122">
                  <c:v>8.5400000000000009</c:v>
                </c:pt>
                <c:pt idx="123">
                  <c:v>8.58</c:v>
                </c:pt>
                <c:pt idx="124">
                  <c:v>8.620000000000001</c:v>
                </c:pt>
                <c:pt idx="125">
                  <c:v>8.66</c:v>
                </c:pt>
                <c:pt idx="126">
                  <c:v>8.69</c:v>
                </c:pt>
                <c:pt idx="127">
                  <c:v>8.7299999999999986</c:v>
                </c:pt>
                <c:pt idx="128">
                  <c:v>8.77</c:v>
                </c:pt>
                <c:pt idx="129">
                  <c:v>8.81</c:v>
                </c:pt>
                <c:pt idx="130">
                  <c:v>8.8500000000000068</c:v>
                </c:pt>
                <c:pt idx="131">
                  <c:v>8.8800000000000008</c:v>
                </c:pt>
                <c:pt idx="132">
                  <c:v>8.92</c:v>
                </c:pt>
                <c:pt idx="133">
                  <c:v>8.9600000000000026</c:v>
                </c:pt>
                <c:pt idx="134">
                  <c:v>9</c:v>
                </c:pt>
                <c:pt idx="135">
                  <c:v>9.0400000000000009</c:v>
                </c:pt>
                <c:pt idx="136">
                  <c:v>9.07</c:v>
                </c:pt>
                <c:pt idx="137">
                  <c:v>9.11</c:v>
                </c:pt>
                <c:pt idx="138">
                  <c:v>9.15</c:v>
                </c:pt>
                <c:pt idx="139">
                  <c:v>9.19</c:v>
                </c:pt>
                <c:pt idx="140">
                  <c:v>9.2299999999999986</c:v>
                </c:pt>
                <c:pt idx="141">
                  <c:v>9.26</c:v>
                </c:pt>
                <c:pt idx="142">
                  <c:v>9.3000000000000007</c:v>
                </c:pt>
                <c:pt idx="143">
                  <c:v>9.34</c:v>
                </c:pt>
                <c:pt idx="144">
                  <c:v>9.3800000000000008</c:v>
                </c:pt>
                <c:pt idx="145">
                  <c:v>9.42</c:v>
                </c:pt>
                <c:pt idx="146">
                  <c:v>9.4500000000000028</c:v>
                </c:pt>
                <c:pt idx="147">
                  <c:v>9.49</c:v>
                </c:pt>
                <c:pt idx="148">
                  <c:v>9.5300000000000011</c:v>
                </c:pt>
                <c:pt idx="149">
                  <c:v>9.57</c:v>
                </c:pt>
                <c:pt idx="150">
                  <c:v>9.61</c:v>
                </c:pt>
                <c:pt idx="151">
                  <c:v>9.6399999999999988</c:v>
                </c:pt>
                <c:pt idx="152">
                  <c:v>9.68</c:v>
                </c:pt>
                <c:pt idx="153">
                  <c:v>9.7199999999999989</c:v>
                </c:pt>
                <c:pt idx="154">
                  <c:v>9.76</c:v>
                </c:pt>
                <c:pt idx="155">
                  <c:v>9.8000000000000007</c:v>
                </c:pt>
                <c:pt idx="156">
                  <c:v>9.83</c:v>
                </c:pt>
                <c:pt idx="157">
                  <c:v>9.8700000000000028</c:v>
                </c:pt>
                <c:pt idx="158">
                  <c:v>9.91</c:v>
                </c:pt>
                <c:pt idx="159">
                  <c:v>9.9500000000000028</c:v>
                </c:pt>
                <c:pt idx="160">
                  <c:v>9.99</c:v>
                </c:pt>
                <c:pt idx="161">
                  <c:v>10.02</c:v>
                </c:pt>
                <c:pt idx="162">
                  <c:v>10.06</c:v>
                </c:pt>
                <c:pt idx="163">
                  <c:v>10.1</c:v>
                </c:pt>
                <c:pt idx="164">
                  <c:v>10.139999999999999</c:v>
                </c:pt>
                <c:pt idx="165">
                  <c:v>10.18</c:v>
                </c:pt>
                <c:pt idx="166">
                  <c:v>10.210000000000001</c:v>
                </c:pt>
                <c:pt idx="167">
                  <c:v>10.25</c:v>
                </c:pt>
                <c:pt idx="168">
                  <c:v>10.29</c:v>
                </c:pt>
                <c:pt idx="169">
                  <c:v>10.33</c:v>
                </c:pt>
                <c:pt idx="170">
                  <c:v>10.370000000000006</c:v>
                </c:pt>
                <c:pt idx="171">
                  <c:v>10.4</c:v>
                </c:pt>
                <c:pt idx="172">
                  <c:v>10.44</c:v>
                </c:pt>
                <c:pt idx="173">
                  <c:v>10.48</c:v>
                </c:pt>
                <c:pt idx="174">
                  <c:v>10.52</c:v>
                </c:pt>
                <c:pt idx="175">
                  <c:v>10.56</c:v>
                </c:pt>
                <c:pt idx="176">
                  <c:v>10.59</c:v>
                </c:pt>
                <c:pt idx="177">
                  <c:v>10.629999999999999</c:v>
                </c:pt>
                <c:pt idx="178">
                  <c:v>10.67</c:v>
                </c:pt>
                <c:pt idx="179">
                  <c:v>10.709999999999999</c:v>
                </c:pt>
                <c:pt idx="180">
                  <c:v>10.75</c:v>
                </c:pt>
                <c:pt idx="181">
                  <c:v>10.78</c:v>
                </c:pt>
                <c:pt idx="182">
                  <c:v>10.82</c:v>
                </c:pt>
                <c:pt idx="183">
                  <c:v>10.860000000000012</c:v>
                </c:pt>
                <c:pt idx="184">
                  <c:v>10.9</c:v>
                </c:pt>
                <c:pt idx="185">
                  <c:v>10.94</c:v>
                </c:pt>
                <c:pt idx="186">
                  <c:v>10.97</c:v>
                </c:pt>
                <c:pt idx="187">
                  <c:v>11.01</c:v>
                </c:pt>
                <c:pt idx="188">
                  <c:v>11.05</c:v>
                </c:pt>
                <c:pt idx="189">
                  <c:v>11.09</c:v>
                </c:pt>
                <c:pt idx="190">
                  <c:v>11.12</c:v>
                </c:pt>
                <c:pt idx="191">
                  <c:v>11.16</c:v>
                </c:pt>
                <c:pt idx="192">
                  <c:v>11.2</c:v>
                </c:pt>
                <c:pt idx="193">
                  <c:v>11.239999999999998</c:v>
                </c:pt>
                <c:pt idx="194">
                  <c:v>11.28</c:v>
                </c:pt>
                <c:pt idx="195">
                  <c:v>11.31</c:v>
                </c:pt>
                <c:pt idx="196">
                  <c:v>11.350000000000012</c:v>
                </c:pt>
                <c:pt idx="197">
                  <c:v>11.39</c:v>
                </c:pt>
                <c:pt idx="198">
                  <c:v>11.43</c:v>
                </c:pt>
                <c:pt idx="199">
                  <c:v>11.47</c:v>
                </c:pt>
                <c:pt idx="200">
                  <c:v>11.5</c:v>
                </c:pt>
                <c:pt idx="201">
                  <c:v>11.54</c:v>
                </c:pt>
                <c:pt idx="202">
                  <c:v>11.58</c:v>
                </c:pt>
                <c:pt idx="203">
                  <c:v>11.62</c:v>
                </c:pt>
                <c:pt idx="204">
                  <c:v>11.66</c:v>
                </c:pt>
                <c:pt idx="205">
                  <c:v>11.69</c:v>
                </c:pt>
                <c:pt idx="206">
                  <c:v>11.729999999999999</c:v>
                </c:pt>
                <c:pt idx="207">
                  <c:v>11.77</c:v>
                </c:pt>
                <c:pt idx="208">
                  <c:v>11.81</c:v>
                </c:pt>
                <c:pt idx="209">
                  <c:v>11.850000000000012</c:v>
                </c:pt>
                <c:pt idx="210">
                  <c:v>11.88</c:v>
                </c:pt>
                <c:pt idx="211">
                  <c:v>11.92</c:v>
                </c:pt>
                <c:pt idx="212">
                  <c:v>11.96</c:v>
                </c:pt>
                <c:pt idx="213">
                  <c:v>12</c:v>
                </c:pt>
                <c:pt idx="214">
                  <c:v>12.04</c:v>
                </c:pt>
                <c:pt idx="215">
                  <c:v>12.07</c:v>
                </c:pt>
                <c:pt idx="216">
                  <c:v>12.11</c:v>
                </c:pt>
                <c:pt idx="217">
                  <c:v>12.15</c:v>
                </c:pt>
                <c:pt idx="218">
                  <c:v>12.19</c:v>
                </c:pt>
                <c:pt idx="219">
                  <c:v>12.229999999999999</c:v>
                </c:pt>
                <c:pt idx="220">
                  <c:v>12.26</c:v>
                </c:pt>
                <c:pt idx="221">
                  <c:v>12.3</c:v>
                </c:pt>
                <c:pt idx="222">
                  <c:v>12.34</c:v>
                </c:pt>
                <c:pt idx="223">
                  <c:v>12.38</c:v>
                </c:pt>
                <c:pt idx="224">
                  <c:v>12.42</c:v>
                </c:pt>
                <c:pt idx="225">
                  <c:v>12.450000000000006</c:v>
                </c:pt>
                <c:pt idx="226">
                  <c:v>12.49</c:v>
                </c:pt>
                <c:pt idx="227">
                  <c:v>12.53</c:v>
                </c:pt>
                <c:pt idx="228">
                  <c:v>12.57</c:v>
                </c:pt>
                <c:pt idx="229">
                  <c:v>12.61</c:v>
                </c:pt>
                <c:pt idx="230">
                  <c:v>12.639999999999999</c:v>
                </c:pt>
                <c:pt idx="231">
                  <c:v>12.68</c:v>
                </c:pt>
                <c:pt idx="232">
                  <c:v>12.719999999999999</c:v>
                </c:pt>
                <c:pt idx="233">
                  <c:v>12.76</c:v>
                </c:pt>
                <c:pt idx="234">
                  <c:v>12.8</c:v>
                </c:pt>
                <c:pt idx="235">
                  <c:v>12.83</c:v>
                </c:pt>
                <c:pt idx="236">
                  <c:v>12.870000000000006</c:v>
                </c:pt>
                <c:pt idx="237">
                  <c:v>12.91</c:v>
                </c:pt>
                <c:pt idx="238">
                  <c:v>12.950000000000006</c:v>
                </c:pt>
                <c:pt idx="239">
                  <c:v>12.99</c:v>
                </c:pt>
                <c:pt idx="240">
                  <c:v>13.02</c:v>
                </c:pt>
                <c:pt idx="241">
                  <c:v>13.06</c:v>
                </c:pt>
                <c:pt idx="242">
                  <c:v>13.1</c:v>
                </c:pt>
                <c:pt idx="243">
                  <c:v>13.139999999999999</c:v>
                </c:pt>
                <c:pt idx="244">
                  <c:v>13.18</c:v>
                </c:pt>
                <c:pt idx="245">
                  <c:v>13.209999999999999</c:v>
                </c:pt>
                <c:pt idx="246">
                  <c:v>13.25</c:v>
                </c:pt>
                <c:pt idx="247">
                  <c:v>13.29</c:v>
                </c:pt>
                <c:pt idx="248">
                  <c:v>13.33</c:v>
                </c:pt>
                <c:pt idx="249">
                  <c:v>13.370000000000006</c:v>
                </c:pt>
                <c:pt idx="250">
                  <c:v>13.4</c:v>
                </c:pt>
                <c:pt idx="251">
                  <c:v>13.44</c:v>
                </c:pt>
                <c:pt idx="252">
                  <c:v>13.48</c:v>
                </c:pt>
                <c:pt idx="253">
                  <c:v>13.52</c:v>
                </c:pt>
                <c:pt idx="254">
                  <c:v>13.55</c:v>
                </c:pt>
                <c:pt idx="255">
                  <c:v>13.59</c:v>
                </c:pt>
                <c:pt idx="256">
                  <c:v>13.629999999999999</c:v>
                </c:pt>
                <c:pt idx="257">
                  <c:v>13.67</c:v>
                </c:pt>
                <c:pt idx="258">
                  <c:v>13.709999999999999</c:v>
                </c:pt>
                <c:pt idx="259">
                  <c:v>13.739999999999998</c:v>
                </c:pt>
                <c:pt idx="260">
                  <c:v>13.78</c:v>
                </c:pt>
                <c:pt idx="261">
                  <c:v>13.82</c:v>
                </c:pt>
                <c:pt idx="262">
                  <c:v>13.860000000000012</c:v>
                </c:pt>
                <c:pt idx="263">
                  <c:v>13.9</c:v>
                </c:pt>
                <c:pt idx="264">
                  <c:v>13.93</c:v>
                </c:pt>
                <c:pt idx="265">
                  <c:v>13.97</c:v>
                </c:pt>
                <c:pt idx="266">
                  <c:v>14.01</c:v>
                </c:pt>
                <c:pt idx="267">
                  <c:v>14.05</c:v>
                </c:pt>
                <c:pt idx="268">
                  <c:v>14.09</c:v>
                </c:pt>
                <c:pt idx="269">
                  <c:v>14.12</c:v>
                </c:pt>
                <c:pt idx="270">
                  <c:v>14.16</c:v>
                </c:pt>
                <c:pt idx="271">
                  <c:v>14.2</c:v>
                </c:pt>
                <c:pt idx="272">
                  <c:v>14.239999999999998</c:v>
                </c:pt>
                <c:pt idx="273">
                  <c:v>14.28</c:v>
                </c:pt>
                <c:pt idx="274">
                  <c:v>14.31</c:v>
                </c:pt>
                <c:pt idx="275">
                  <c:v>14.350000000000012</c:v>
                </c:pt>
                <c:pt idx="276">
                  <c:v>14.39</c:v>
                </c:pt>
                <c:pt idx="277">
                  <c:v>14.43</c:v>
                </c:pt>
                <c:pt idx="278">
                  <c:v>14.47</c:v>
                </c:pt>
                <c:pt idx="279">
                  <c:v>14.5</c:v>
                </c:pt>
                <c:pt idx="280">
                  <c:v>14.54</c:v>
                </c:pt>
                <c:pt idx="281">
                  <c:v>14.58</c:v>
                </c:pt>
                <c:pt idx="282">
                  <c:v>14.62</c:v>
                </c:pt>
                <c:pt idx="283">
                  <c:v>14.66</c:v>
                </c:pt>
                <c:pt idx="284">
                  <c:v>14.69</c:v>
                </c:pt>
                <c:pt idx="285">
                  <c:v>14.729999999999999</c:v>
                </c:pt>
                <c:pt idx="286">
                  <c:v>14.77</c:v>
                </c:pt>
                <c:pt idx="287">
                  <c:v>14.81</c:v>
                </c:pt>
                <c:pt idx="288">
                  <c:v>14.850000000000012</c:v>
                </c:pt>
                <c:pt idx="289">
                  <c:v>14.88</c:v>
                </c:pt>
                <c:pt idx="290">
                  <c:v>14.92</c:v>
                </c:pt>
                <c:pt idx="291">
                  <c:v>14.96</c:v>
                </c:pt>
                <c:pt idx="292">
                  <c:v>15</c:v>
                </c:pt>
                <c:pt idx="293">
                  <c:v>15.04</c:v>
                </c:pt>
                <c:pt idx="294">
                  <c:v>15.07</c:v>
                </c:pt>
                <c:pt idx="295">
                  <c:v>15.11</c:v>
                </c:pt>
                <c:pt idx="296">
                  <c:v>15.15</c:v>
                </c:pt>
                <c:pt idx="297">
                  <c:v>15.19</c:v>
                </c:pt>
                <c:pt idx="298">
                  <c:v>15.229999999999999</c:v>
                </c:pt>
                <c:pt idx="299">
                  <c:v>15.26</c:v>
                </c:pt>
                <c:pt idx="300">
                  <c:v>15.3</c:v>
                </c:pt>
                <c:pt idx="301">
                  <c:v>15.34</c:v>
                </c:pt>
                <c:pt idx="302">
                  <c:v>15.38</c:v>
                </c:pt>
                <c:pt idx="303">
                  <c:v>15.42</c:v>
                </c:pt>
                <c:pt idx="304">
                  <c:v>15.450000000000006</c:v>
                </c:pt>
                <c:pt idx="305">
                  <c:v>15.49</c:v>
                </c:pt>
                <c:pt idx="306">
                  <c:v>15.53</c:v>
                </c:pt>
                <c:pt idx="307">
                  <c:v>15.57</c:v>
                </c:pt>
                <c:pt idx="308">
                  <c:v>15.61</c:v>
                </c:pt>
                <c:pt idx="309">
                  <c:v>15.639999999999999</c:v>
                </c:pt>
                <c:pt idx="310">
                  <c:v>15.68</c:v>
                </c:pt>
                <c:pt idx="311">
                  <c:v>15.719999999999999</c:v>
                </c:pt>
                <c:pt idx="312">
                  <c:v>15.76</c:v>
                </c:pt>
                <c:pt idx="313">
                  <c:v>15.8</c:v>
                </c:pt>
                <c:pt idx="314">
                  <c:v>15.83</c:v>
                </c:pt>
                <c:pt idx="315">
                  <c:v>15.870000000000006</c:v>
                </c:pt>
                <c:pt idx="316">
                  <c:v>15.91</c:v>
                </c:pt>
                <c:pt idx="317">
                  <c:v>15.950000000000006</c:v>
                </c:pt>
                <c:pt idx="318">
                  <c:v>15.98</c:v>
                </c:pt>
                <c:pt idx="319">
                  <c:v>16.02</c:v>
                </c:pt>
                <c:pt idx="320">
                  <c:v>16.059999999999999</c:v>
                </c:pt>
                <c:pt idx="321">
                  <c:v>16.100000000000001</c:v>
                </c:pt>
                <c:pt idx="322">
                  <c:v>16.14</c:v>
                </c:pt>
                <c:pt idx="323">
                  <c:v>16.170000000000005</c:v>
                </c:pt>
                <c:pt idx="324">
                  <c:v>16.21</c:v>
                </c:pt>
                <c:pt idx="325">
                  <c:v>16.25</c:v>
                </c:pt>
                <c:pt idx="326">
                  <c:v>16.29</c:v>
                </c:pt>
                <c:pt idx="327">
                  <c:v>16.329999999999988</c:v>
                </c:pt>
                <c:pt idx="328">
                  <c:v>16.36</c:v>
                </c:pt>
                <c:pt idx="329">
                  <c:v>16.399999999999999</c:v>
                </c:pt>
                <c:pt idx="330">
                  <c:v>16.439999999999987</c:v>
                </c:pt>
                <c:pt idx="331">
                  <c:v>16.479999999999986</c:v>
                </c:pt>
                <c:pt idx="332">
                  <c:v>16.52</c:v>
                </c:pt>
                <c:pt idx="333">
                  <c:v>16.55</c:v>
                </c:pt>
                <c:pt idx="334">
                  <c:v>16.59</c:v>
                </c:pt>
                <c:pt idx="335">
                  <c:v>16.630000000000024</c:v>
                </c:pt>
                <c:pt idx="336">
                  <c:v>16.670000000000005</c:v>
                </c:pt>
                <c:pt idx="337">
                  <c:v>16.71</c:v>
                </c:pt>
                <c:pt idx="338">
                  <c:v>16.739999999999988</c:v>
                </c:pt>
                <c:pt idx="339">
                  <c:v>16.779999999999987</c:v>
                </c:pt>
                <c:pt idx="340">
                  <c:v>16.82</c:v>
                </c:pt>
                <c:pt idx="341">
                  <c:v>16.86</c:v>
                </c:pt>
                <c:pt idx="342">
                  <c:v>16.899999999999999</c:v>
                </c:pt>
                <c:pt idx="343">
                  <c:v>16.93</c:v>
                </c:pt>
                <c:pt idx="344">
                  <c:v>16.97</c:v>
                </c:pt>
                <c:pt idx="345">
                  <c:v>17.010000000000005</c:v>
                </c:pt>
                <c:pt idx="346">
                  <c:v>17.05</c:v>
                </c:pt>
                <c:pt idx="347">
                  <c:v>17.09</c:v>
                </c:pt>
                <c:pt idx="348">
                  <c:v>17.12</c:v>
                </c:pt>
                <c:pt idx="349">
                  <c:v>17.16</c:v>
                </c:pt>
                <c:pt idx="350">
                  <c:v>17.2</c:v>
                </c:pt>
                <c:pt idx="351">
                  <c:v>17.239999999999988</c:v>
                </c:pt>
                <c:pt idx="352">
                  <c:v>17.279999999999987</c:v>
                </c:pt>
                <c:pt idx="353">
                  <c:v>17.309999999999999</c:v>
                </c:pt>
                <c:pt idx="354">
                  <c:v>17.350000000000001</c:v>
                </c:pt>
                <c:pt idx="355">
                  <c:v>17.39</c:v>
                </c:pt>
                <c:pt idx="356">
                  <c:v>17.43</c:v>
                </c:pt>
                <c:pt idx="357">
                  <c:v>17.47</c:v>
                </c:pt>
                <c:pt idx="358">
                  <c:v>17.5</c:v>
                </c:pt>
                <c:pt idx="359">
                  <c:v>17.54</c:v>
                </c:pt>
                <c:pt idx="360">
                  <c:v>17.579999999999988</c:v>
                </c:pt>
                <c:pt idx="361">
                  <c:v>17.62</c:v>
                </c:pt>
                <c:pt idx="362">
                  <c:v>17.66</c:v>
                </c:pt>
                <c:pt idx="363">
                  <c:v>17.690000000000001</c:v>
                </c:pt>
                <c:pt idx="364">
                  <c:v>17.73</c:v>
                </c:pt>
                <c:pt idx="365">
                  <c:v>17.77</c:v>
                </c:pt>
                <c:pt idx="366">
                  <c:v>17.809999999999999</c:v>
                </c:pt>
                <c:pt idx="367">
                  <c:v>17.850000000000001</c:v>
                </c:pt>
                <c:pt idx="368">
                  <c:v>17.88</c:v>
                </c:pt>
                <c:pt idx="369">
                  <c:v>17.920000000000002</c:v>
                </c:pt>
                <c:pt idx="370">
                  <c:v>17.959999999999987</c:v>
                </c:pt>
                <c:pt idx="371">
                  <c:v>18</c:v>
                </c:pt>
                <c:pt idx="372">
                  <c:v>18.04</c:v>
                </c:pt>
                <c:pt idx="373">
                  <c:v>18.07</c:v>
                </c:pt>
                <c:pt idx="374">
                  <c:v>18.110000000000024</c:v>
                </c:pt>
                <c:pt idx="375">
                  <c:v>18.149999999999999</c:v>
                </c:pt>
                <c:pt idx="376">
                  <c:v>18.190000000000001</c:v>
                </c:pt>
                <c:pt idx="377">
                  <c:v>18.23</c:v>
                </c:pt>
                <c:pt idx="378">
                  <c:v>18.260000000000002</c:v>
                </c:pt>
                <c:pt idx="379">
                  <c:v>18.3</c:v>
                </c:pt>
                <c:pt idx="380">
                  <c:v>18.34</c:v>
                </c:pt>
                <c:pt idx="381">
                  <c:v>18.38</c:v>
                </c:pt>
                <c:pt idx="382">
                  <c:v>18.41</c:v>
                </c:pt>
                <c:pt idx="383">
                  <c:v>18.45</c:v>
                </c:pt>
                <c:pt idx="384">
                  <c:v>18.489999999999966</c:v>
                </c:pt>
                <c:pt idx="385">
                  <c:v>18.53</c:v>
                </c:pt>
                <c:pt idx="386">
                  <c:v>18.57</c:v>
                </c:pt>
                <c:pt idx="387">
                  <c:v>18.600000000000001</c:v>
                </c:pt>
                <c:pt idx="388">
                  <c:v>18.64</c:v>
                </c:pt>
                <c:pt idx="389">
                  <c:v>18.68</c:v>
                </c:pt>
                <c:pt idx="390">
                  <c:v>18.72</c:v>
                </c:pt>
                <c:pt idx="391">
                  <c:v>18.760000000000002</c:v>
                </c:pt>
                <c:pt idx="392">
                  <c:v>18.79</c:v>
                </c:pt>
                <c:pt idx="393">
                  <c:v>18.829999999999988</c:v>
                </c:pt>
                <c:pt idx="394">
                  <c:v>18.87</c:v>
                </c:pt>
                <c:pt idx="395">
                  <c:v>18.91</c:v>
                </c:pt>
                <c:pt idx="396">
                  <c:v>18.95</c:v>
                </c:pt>
                <c:pt idx="397">
                  <c:v>18.979999999999986</c:v>
                </c:pt>
                <c:pt idx="398">
                  <c:v>19.02</c:v>
                </c:pt>
                <c:pt idx="399">
                  <c:v>19.059999999999999</c:v>
                </c:pt>
                <c:pt idx="400">
                  <c:v>19.100000000000001</c:v>
                </c:pt>
                <c:pt idx="401">
                  <c:v>19.14</c:v>
                </c:pt>
                <c:pt idx="402">
                  <c:v>19.170000000000005</c:v>
                </c:pt>
                <c:pt idx="403">
                  <c:v>19.21</c:v>
                </c:pt>
                <c:pt idx="404">
                  <c:v>19.25</c:v>
                </c:pt>
                <c:pt idx="405">
                  <c:v>19.29</c:v>
                </c:pt>
                <c:pt idx="406">
                  <c:v>19.329999999999988</c:v>
                </c:pt>
                <c:pt idx="407">
                  <c:v>19.36</c:v>
                </c:pt>
                <c:pt idx="408">
                  <c:v>19.399999999999999</c:v>
                </c:pt>
                <c:pt idx="409">
                  <c:v>19.439999999999987</c:v>
                </c:pt>
                <c:pt idx="410">
                  <c:v>19.479999999999986</c:v>
                </c:pt>
                <c:pt idx="411">
                  <c:v>19.52</c:v>
                </c:pt>
                <c:pt idx="412">
                  <c:v>19.55</c:v>
                </c:pt>
                <c:pt idx="413">
                  <c:v>19.59</c:v>
                </c:pt>
                <c:pt idx="414">
                  <c:v>19.630000000000024</c:v>
                </c:pt>
                <c:pt idx="415">
                  <c:v>19.670000000000005</c:v>
                </c:pt>
                <c:pt idx="416">
                  <c:v>19.71</c:v>
                </c:pt>
                <c:pt idx="417">
                  <c:v>19.739999999999988</c:v>
                </c:pt>
                <c:pt idx="418">
                  <c:v>19.779999999999987</c:v>
                </c:pt>
                <c:pt idx="419">
                  <c:v>19.82</c:v>
                </c:pt>
                <c:pt idx="420">
                  <c:v>19.86</c:v>
                </c:pt>
                <c:pt idx="421">
                  <c:v>19.899999999999999</c:v>
                </c:pt>
                <c:pt idx="422">
                  <c:v>19.93</c:v>
                </c:pt>
                <c:pt idx="423">
                  <c:v>19.97</c:v>
                </c:pt>
                <c:pt idx="424">
                  <c:v>20.010000000000005</c:v>
                </c:pt>
                <c:pt idx="425">
                  <c:v>20.05</c:v>
                </c:pt>
                <c:pt idx="426">
                  <c:v>20.09</c:v>
                </c:pt>
                <c:pt idx="427">
                  <c:v>20.12</c:v>
                </c:pt>
                <c:pt idx="428">
                  <c:v>20.16</c:v>
                </c:pt>
                <c:pt idx="429">
                  <c:v>20.2</c:v>
                </c:pt>
                <c:pt idx="430">
                  <c:v>20.239999999999988</c:v>
                </c:pt>
                <c:pt idx="431">
                  <c:v>20.279999999999987</c:v>
                </c:pt>
                <c:pt idx="432">
                  <c:v>20.309999999999999</c:v>
                </c:pt>
                <c:pt idx="433">
                  <c:v>20.350000000000001</c:v>
                </c:pt>
                <c:pt idx="434">
                  <c:v>20.39</c:v>
                </c:pt>
                <c:pt idx="435">
                  <c:v>20.43</c:v>
                </c:pt>
                <c:pt idx="436">
                  <c:v>20.47</c:v>
                </c:pt>
                <c:pt idx="437">
                  <c:v>20.5</c:v>
                </c:pt>
                <c:pt idx="438">
                  <c:v>20.54</c:v>
                </c:pt>
                <c:pt idx="439">
                  <c:v>20.58</c:v>
                </c:pt>
                <c:pt idx="440">
                  <c:v>20.62</c:v>
                </c:pt>
                <c:pt idx="441">
                  <c:v>20.66</c:v>
                </c:pt>
                <c:pt idx="442">
                  <c:v>20.69</c:v>
                </c:pt>
                <c:pt idx="443">
                  <c:v>20.73</c:v>
                </c:pt>
                <c:pt idx="444">
                  <c:v>20.77</c:v>
                </c:pt>
                <c:pt idx="445">
                  <c:v>20.810000000000024</c:v>
                </c:pt>
                <c:pt idx="446">
                  <c:v>20.84</c:v>
                </c:pt>
                <c:pt idx="447">
                  <c:v>20.88</c:v>
                </c:pt>
                <c:pt idx="448">
                  <c:v>20.919999999999987</c:v>
                </c:pt>
                <c:pt idx="449">
                  <c:v>20.959999999999987</c:v>
                </c:pt>
                <c:pt idx="450">
                  <c:v>21</c:v>
                </c:pt>
                <c:pt idx="451">
                  <c:v>21.03</c:v>
                </c:pt>
                <c:pt idx="452">
                  <c:v>21.07</c:v>
                </c:pt>
                <c:pt idx="453">
                  <c:v>21.110000000000024</c:v>
                </c:pt>
                <c:pt idx="454">
                  <c:v>21.150000000000023</c:v>
                </c:pt>
                <c:pt idx="455">
                  <c:v>21.19</c:v>
                </c:pt>
                <c:pt idx="456">
                  <c:v>21.22</c:v>
                </c:pt>
                <c:pt idx="457">
                  <c:v>21.259999999999987</c:v>
                </c:pt>
                <c:pt idx="458">
                  <c:v>21.3</c:v>
                </c:pt>
                <c:pt idx="459">
                  <c:v>21.34</c:v>
                </c:pt>
                <c:pt idx="460">
                  <c:v>21.38</c:v>
                </c:pt>
                <c:pt idx="461">
                  <c:v>21.41</c:v>
                </c:pt>
                <c:pt idx="462">
                  <c:v>21.45</c:v>
                </c:pt>
                <c:pt idx="463">
                  <c:v>21.49</c:v>
                </c:pt>
                <c:pt idx="464">
                  <c:v>21.53</c:v>
                </c:pt>
                <c:pt idx="465">
                  <c:v>21.57</c:v>
                </c:pt>
                <c:pt idx="466">
                  <c:v>21.6</c:v>
                </c:pt>
                <c:pt idx="467">
                  <c:v>21.64</c:v>
                </c:pt>
                <c:pt idx="468">
                  <c:v>21.68</c:v>
                </c:pt>
                <c:pt idx="469">
                  <c:v>21.72</c:v>
                </c:pt>
                <c:pt idx="470">
                  <c:v>21.759999999999987</c:v>
                </c:pt>
                <c:pt idx="471">
                  <c:v>21.79</c:v>
                </c:pt>
                <c:pt idx="472">
                  <c:v>21.830000000000005</c:v>
                </c:pt>
                <c:pt idx="473">
                  <c:v>21.87</c:v>
                </c:pt>
                <c:pt idx="474">
                  <c:v>21.91</c:v>
                </c:pt>
                <c:pt idx="475">
                  <c:v>21.95</c:v>
                </c:pt>
                <c:pt idx="476">
                  <c:v>21.979999999999986</c:v>
                </c:pt>
                <c:pt idx="477">
                  <c:v>22.02</c:v>
                </c:pt>
                <c:pt idx="478">
                  <c:v>22.06</c:v>
                </c:pt>
                <c:pt idx="479">
                  <c:v>22.1</c:v>
                </c:pt>
                <c:pt idx="480">
                  <c:v>22.14</c:v>
                </c:pt>
                <c:pt idx="481">
                  <c:v>22.17</c:v>
                </c:pt>
                <c:pt idx="482">
                  <c:v>22.21</c:v>
                </c:pt>
                <c:pt idx="483">
                  <c:v>22.25</c:v>
                </c:pt>
                <c:pt idx="484">
                  <c:v>22.29</c:v>
                </c:pt>
                <c:pt idx="485">
                  <c:v>22.330000000000005</c:v>
                </c:pt>
                <c:pt idx="486">
                  <c:v>22.36</c:v>
                </c:pt>
                <c:pt idx="487">
                  <c:v>22.4</c:v>
                </c:pt>
                <c:pt idx="488">
                  <c:v>22.439999999999987</c:v>
                </c:pt>
                <c:pt idx="489">
                  <c:v>22.479999999999986</c:v>
                </c:pt>
                <c:pt idx="490">
                  <c:v>22.52</c:v>
                </c:pt>
                <c:pt idx="491">
                  <c:v>22.55</c:v>
                </c:pt>
                <c:pt idx="492">
                  <c:v>22.59</c:v>
                </c:pt>
                <c:pt idx="493">
                  <c:v>22.630000000000024</c:v>
                </c:pt>
                <c:pt idx="494">
                  <c:v>22.67</c:v>
                </c:pt>
                <c:pt idx="495">
                  <c:v>22.71</c:v>
                </c:pt>
                <c:pt idx="496">
                  <c:v>22.74</c:v>
                </c:pt>
                <c:pt idx="497">
                  <c:v>22.779999999999987</c:v>
                </c:pt>
                <c:pt idx="498">
                  <c:v>22.82</c:v>
                </c:pt>
                <c:pt idx="499">
                  <c:v>22.86</c:v>
                </c:pt>
                <c:pt idx="500">
                  <c:v>22.9</c:v>
                </c:pt>
                <c:pt idx="501">
                  <c:v>22.93</c:v>
                </c:pt>
                <c:pt idx="502">
                  <c:v>22.97</c:v>
                </c:pt>
                <c:pt idx="503">
                  <c:v>23.01</c:v>
                </c:pt>
                <c:pt idx="504">
                  <c:v>23.05</c:v>
                </c:pt>
                <c:pt idx="505">
                  <c:v>23.09</c:v>
                </c:pt>
                <c:pt idx="506">
                  <c:v>23.12</c:v>
                </c:pt>
                <c:pt idx="507">
                  <c:v>23.16</c:v>
                </c:pt>
                <c:pt idx="508">
                  <c:v>23.2</c:v>
                </c:pt>
                <c:pt idx="509">
                  <c:v>23.24</c:v>
                </c:pt>
                <c:pt idx="510">
                  <c:v>23.27</c:v>
                </c:pt>
                <c:pt idx="511">
                  <c:v>23.310000000000024</c:v>
                </c:pt>
                <c:pt idx="512">
                  <c:v>23.35</c:v>
                </c:pt>
                <c:pt idx="513">
                  <c:v>23.39</c:v>
                </c:pt>
                <c:pt idx="514">
                  <c:v>23.43</c:v>
                </c:pt>
                <c:pt idx="515">
                  <c:v>23.459999999999987</c:v>
                </c:pt>
                <c:pt idx="516">
                  <c:v>23.5</c:v>
                </c:pt>
                <c:pt idx="517">
                  <c:v>23.54</c:v>
                </c:pt>
                <c:pt idx="518">
                  <c:v>23.58</c:v>
                </c:pt>
                <c:pt idx="519">
                  <c:v>23.62</c:v>
                </c:pt>
                <c:pt idx="520">
                  <c:v>23.650000000000023</c:v>
                </c:pt>
                <c:pt idx="521">
                  <c:v>23.69</c:v>
                </c:pt>
                <c:pt idx="522">
                  <c:v>23.73</c:v>
                </c:pt>
                <c:pt idx="523">
                  <c:v>23.77</c:v>
                </c:pt>
                <c:pt idx="524">
                  <c:v>23.810000000000024</c:v>
                </c:pt>
                <c:pt idx="525">
                  <c:v>23.84</c:v>
                </c:pt>
                <c:pt idx="526">
                  <c:v>23.88</c:v>
                </c:pt>
                <c:pt idx="527">
                  <c:v>23.919999999999987</c:v>
                </c:pt>
                <c:pt idx="528">
                  <c:v>23.959999999999987</c:v>
                </c:pt>
                <c:pt idx="529">
                  <c:v>24</c:v>
                </c:pt>
                <c:pt idx="530">
                  <c:v>24.03</c:v>
                </c:pt>
                <c:pt idx="531">
                  <c:v>24.07</c:v>
                </c:pt>
                <c:pt idx="532">
                  <c:v>24.110000000000024</c:v>
                </c:pt>
                <c:pt idx="533">
                  <c:v>24.150000000000023</c:v>
                </c:pt>
                <c:pt idx="534">
                  <c:v>24.19</c:v>
                </c:pt>
                <c:pt idx="535">
                  <c:v>24.22</c:v>
                </c:pt>
                <c:pt idx="536">
                  <c:v>24.259999999999987</c:v>
                </c:pt>
                <c:pt idx="537">
                  <c:v>24.3</c:v>
                </c:pt>
                <c:pt idx="538">
                  <c:v>24.34</c:v>
                </c:pt>
                <c:pt idx="539">
                  <c:v>24.38</c:v>
                </c:pt>
                <c:pt idx="540">
                  <c:v>24.41</c:v>
                </c:pt>
                <c:pt idx="541">
                  <c:v>24.45</c:v>
                </c:pt>
                <c:pt idx="542">
                  <c:v>24.49</c:v>
                </c:pt>
                <c:pt idx="543">
                  <c:v>24.53</c:v>
                </c:pt>
                <c:pt idx="544">
                  <c:v>24.57</c:v>
                </c:pt>
                <c:pt idx="545">
                  <c:v>24.6</c:v>
                </c:pt>
                <c:pt idx="546">
                  <c:v>24.64</c:v>
                </c:pt>
                <c:pt idx="547">
                  <c:v>24.68</c:v>
                </c:pt>
                <c:pt idx="548">
                  <c:v>24.72</c:v>
                </c:pt>
                <c:pt idx="549">
                  <c:v>24.759999999999987</c:v>
                </c:pt>
                <c:pt idx="550">
                  <c:v>24.79</c:v>
                </c:pt>
                <c:pt idx="551">
                  <c:v>24.830000000000005</c:v>
                </c:pt>
                <c:pt idx="552">
                  <c:v>24.87</c:v>
                </c:pt>
                <c:pt idx="553">
                  <c:v>24.91</c:v>
                </c:pt>
                <c:pt idx="554">
                  <c:v>24.95</c:v>
                </c:pt>
                <c:pt idx="555">
                  <c:v>24.979999999999986</c:v>
                </c:pt>
                <c:pt idx="556">
                  <c:v>25.02</c:v>
                </c:pt>
                <c:pt idx="557">
                  <c:v>25.06</c:v>
                </c:pt>
                <c:pt idx="558">
                  <c:v>25.1</c:v>
                </c:pt>
                <c:pt idx="559">
                  <c:v>25.14</c:v>
                </c:pt>
                <c:pt idx="560">
                  <c:v>25.17</c:v>
                </c:pt>
                <c:pt idx="561">
                  <c:v>25.21</c:v>
                </c:pt>
                <c:pt idx="562">
                  <c:v>25.25</c:v>
                </c:pt>
                <c:pt idx="563">
                  <c:v>25.29</c:v>
                </c:pt>
                <c:pt idx="564">
                  <c:v>25.330000000000005</c:v>
                </c:pt>
                <c:pt idx="565">
                  <c:v>25.36</c:v>
                </c:pt>
                <c:pt idx="566">
                  <c:v>25.4</c:v>
                </c:pt>
                <c:pt idx="567">
                  <c:v>25.439999999999987</c:v>
                </c:pt>
                <c:pt idx="568">
                  <c:v>25.479999999999986</c:v>
                </c:pt>
                <c:pt idx="569">
                  <c:v>25.52</c:v>
                </c:pt>
                <c:pt idx="570">
                  <c:v>25.55</c:v>
                </c:pt>
                <c:pt idx="571">
                  <c:v>25.59</c:v>
                </c:pt>
                <c:pt idx="572">
                  <c:v>25.630000000000024</c:v>
                </c:pt>
                <c:pt idx="573">
                  <c:v>25.67</c:v>
                </c:pt>
                <c:pt idx="574">
                  <c:v>25.7</c:v>
                </c:pt>
                <c:pt idx="575">
                  <c:v>25.74</c:v>
                </c:pt>
                <c:pt idx="576">
                  <c:v>25.779999999999987</c:v>
                </c:pt>
                <c:pt idx="577">
                  <c:v>25.82</c:v>
                </c:pt>
                <c:pt idx="578">
                  <c:v>25.86</c:v>
                </c:pt>
                <c:pt idx="579">
                  <c:v>25.89</c:v>
                </c:pt>
                <c:pt idx="580">
                  <c:v>25.93</c:v>
                </c:pt>
                <c:pt idx="581">
                  <c:v>25.97</c:v>
                </c:pt>
                <c:pt idx="582">
                  <c:v>26.01</c:v>
                </c:pt>
                <c:pt idx="583">
                  <c:v>26.05</c:v>
                </c:pt>
                <c:pt idx="584">
                  <c:v>26.08</c:v>
                </c:pt>
                <c:pt idx="585">
                  <c:v>26.12</c:v>
                </c:pt>
                <c:pt idx="586">
                  <c:v>26.16</c:v>
                </c:pt>
                <c:pt idx="587">
                  <c:v>26.2</c:v>
                </c:pt>
                <c:pt idx="588">
                  <c:v>26.24</c:v>
                </c:pt>
                <c:pt idx="589">
                  <c:v>26.27</c:v>
                </c:pt>
                <c:pt idx="590">
                  <c:v>26.310000000000024</c:v>
                </c:pt>
                <c:pt idx="591">
                  <c:v>26.35</c:v>
                </c:pt>
                <c:pt idx="592">
                  <c:v>26.39</c:v>
                </c:pt>
                <c:pt idx="593">
                  <c:v>26.43</c:v>
                </c:pt>
                <c:pt idx="594">
                  <c:v>26.459999999999987</c:v>
                </c:pt>
                <c:pt idx="595">
                  <c:v>26.5</c:v>
                </c:pt>
                <c:pt idx="596">
                  <c:v>26.54</c:v>
                </c:pt>
                <c:pt idx="597">
                  <c:v>26.58</c:v>
                </c:pt>
                <c:pt idx="598">
                  <c:v>26.62</c:v>
                </c:pt>
                <c:pt idx="599">
                  <c:v>26.650000000000023</c:v>
                </c:pt>
                <c:pt idx="600">
                  <c:v>26.69</c:v>
                </c:pt>
                <c:pt idx="601">
                  <c:v>26.73</c:v>
                </c:pt>
                <c:pt idx="602">
                  <c:v>26.77</c:v>
                </c:pt>
                <c:pt idx="603">
                  <c:v>26.810000000000024</c:v>
                </c:pt>
                <c:pt idx="604">
                  <c:v>26.84</c:v>
                </c:pt>
                <c:pt idx="605">
                  <c:v>26.88</c:v>
                </c:pt>
                <c:pt idx="606">
                  <c:v>26.919999999999987</c:v>
                </c:pt>
                <c:pt idx="607">
                  <c:v>26.959999999999987</c:v>
                </c:pt>
                <c:pt idx="608">
                  <c:v>27</c:v>
                </c:pt>
                <c:pt idx="609">
                  <c:v>27.03</c:v>
                </c:pt>
                <c:pt idx="610">
                  <c:v>27.07</c:v>
                </c:pt>
                <c:pt idx="611">
                  <c:v>27.110000000000024</c:v>
                </c:pt>
                <c:pt idx="612">
                  <c:v>27.150000000000023</c:v>
                </c:pt>
                <c:pt idx="613">
                  <c:v>27.19</c:v>
                </c:pt>
              </c:numCache>
            </c:numRef>
          </c:xVal>
          <c:yVal>
            <c:numRef>
              <c:f>RxSNRFile!$F$2:$F$1025</c:f>
              <c:numCache>
                <c:formatCode>General</c:formatCode>
                <c:ptCount val="1024"/>
                <c:pt idx="0">
                  <c:v>0</c:v>
                </c:pt>
                <c:pt idx="1">
                  <c:v>0</c:v>
                </c:pt>
                <c:pt idx="2">
                  <c:v>0</c:v>
                </c:pt>
                <c:pt idx="3">
                  <c:v>24.9</c:v>
                </c:pt>
                <c:pt idx="4">
                  <c:v>27.84</c:v>
                </c:pt>
                <c:pt idx="5">
                  <c:v>28.14</c:v>
                </c:pt>
                <c:pt idx="6">
                  <c:v>28.459999999999987</c:v>
                </c:pt>
                <c:pt idx="7">
                  <c:v>32.53</c:v>
                </c:pt>
                <c:pt idx="8">
                  <c:v>28.59</c:v>
                </c:pt>
                <c:pt idx="9">
                  <c:v>33.46</c:v>
                </c:pt>
                <c:pt idx="10">
                  <c:v>32.690000000000012</c:v>
                </c:pt>
                <c:pt idx="11">
                  <c:v>32.290000000000013</c:v>
                </c:pt>
                <c:pt idx="12">
                  <c:v>31.32</c:v>
                </c:pt>
                <c:pt idx="13">
                  <c:v>30.959999999999987</c:v>
                </c:pt>
                <c:pt idx="14">
                  <c:v>20.99</c:v>
                </c:pt>
                <c:pt idx="15">
                  <c:v>22.66</c:v>
                </c:pt>
                <c:pt idx="16">
                  <c:v>23.25</c:v>
                </c:pt>
                <c:pt idx="17">
                  <c:v>16.329999999999988</c:v>
                </c:pt>
                <c:pt idx="18">
                  <c:v>18.37</c:v>
                </c:pt>
                <c:pt idx="19">
                  <c:v>19.260000000000002</c:v>
                </c:pt>
                <c:pt idx="20">
                  <c:v>15.06</c:v>
                </c:pt>
                <c:pt idx="21">
                  <c:v>20.14</c:v>
                </c:pt>
                <c:pt idx="22">
                  <c:v>18.439999999999987</c:v>
                </c:pt>
                <c:pt idx="23">
                  <c:v>20.3</c:v>
                </c:pt>
                <c:pt idx="24">
                  <c:v>23.36</c:v>
                </c:pt>
                <c:pt idx="25">
                  <c:v>19.52</c:v>
                </c:pt>
                <c:pt idx="26">
                  <c:v>19.59</c:v>
                </c:pt>
                <c:pt idx="27">
                  <c:v>20.32</c:v>
                </c:pt>
                <c:pt idx="28">
                  <c:v>17.07</c:v>
                </c:pt>
                <c:pt idx="29">
                  <c:v>17.45</c:v>
                </c:pt>
                <c:pt idx="30">
                  <c:v>18.239999999999988</c:v>
                </c:pt>
                <c:pt idx="31">
                  <c:v>18.5</c:v>
                </c:pt>
                <c:pt idx="32">
                  <c:v>16.87</c:v>
                </c:pt>
                <c:pt idx="33">
                  <c:v>14.59</c:v>
                </c:pt>
                <c:pt idx="34">
                  <c:v>16.479999999999986</c:v>
                </c:pt>
                <c:pt idx="35">
                  <c:v>11</c:v>
                </c:pt>
                <c:pt idx="36">
                  <c:v>7.33</c:v>
                </c:pt>
                <c:pt idx="37">
                  <c:v>11.41</c:v>
                </c:pt>
                <c:pt idx="38">
                  <c:v>12.69</c:v>
                </c:pt>
                <c:pt idx="39">
                  <c:v>15.850000000000012</c:v>
                </c:pt>
                <c:pt idx="40">
                  <c:v>14.51</c:v>
                </c:pt>
                <c:pt idx="41">
                  <c:v>12.239999999999998</c:v>
                </c:pt>
                <c:pt idx="42">
                  <c:v>9.9700000000000006</c:v>
                </c:pt>
                <c:pt idx="43">
                  <c:v>13.1</c:v>
                </c:pt>
                <c:pt idx="44">
                  <c:v>11.41</c:v>
                </c:pt>
                <c:pt idx="45">
                  <c:v>14.39</c:v>
                </c:pt>
                <c:pt idx="46">
                  <c:v>16.16</c:v>
                </c:pt>
                <c:pt idx="47">
                  <c:v>9.89</c:v>
                </c:pt>
                <c:pt idx="48">
                  <c:v>15.58</c:v>
                </c:pt>
                <c:pt idx="49">
                  <c:v>14.29</c:v>
                </c:pt>
                <c:pt idx="50">
                  <c:v>20.07</c:v>
                </c:pt>
                <c:pt idx="51">
                  <c:v>19.62</c:v>
                </c:pt>
                <c:pt idx="52">
                  <c:v>18.72</c:v>
                </c:pt>
                <c:pt idx="53">
                  <c:v>17.649999999999999</c:v>
                </c:pt>
                <c:pt idx="54">
                  <c:v>18.399999999999999</c:v>
                </c:pt>
                <c:pt idx="55">
                  <c:v>21.04</c:v>
                </c:pt>
                <c:pt idx="56">
                  <c:v>26.810000000000024</c:v>
                </c:pt>
                <c:pt idx="57">
                  <c:v>22.02</c:v>
                </c:pt>
                <c:pt idx="58">
                  <c:v>25.22</c:v>
                </c:pt>
                <c:pt idx="59">
                  <c:v>22.35</c:v>
                </c:pt>
                <c:pt idx="60">
                  <c:v>29.45</c:v>
                </c:pt>
                <c:pt idx="61">
                  <c:v>32.71</c:v>
                </c:pt>
                <c:pt idx="62">
                  <c:v>34.1</c:v>
                </c:pt>
                <c:pt idx="63">
                  <c:v>28.04</c:v>
                </c:pt>
                <c:pt idx="64">
                  <c:v>27.05</c:v>
                </c:pt>
                <c:pt idx="65">
                  <c:v>34.339999999999996</c:v>
                </c:pt>
                <c:pt idx="66">
                  <c:v>31.95</c:v>
                </c:pt>
                <c:pt idx="67">
                  <c:v>34.51</c:v>
                </c:pt>
                <c:pt idx="68">
                  <c:v>34.270000000000003</c:v>
                </c:pt>
                <c:pt idx="69">
                  <c:v>29.16</c:v>
                </c:pt>
                <c:pt idx="70">
                  <c:v>33.090000000000003</c:v>
                </c:pt>
                <c:pt idx="71">
                  <c:v>30.29</c:v>
                </c:pt>
                <c:pt idx="72">
                  <c:v>35.849999999999994</c:v>
                </c:pt>
                <c:pt idx="73">
                  <c:v>37.020000000000003</c:v>
                </c:pt>
                <c:pt idx="74">
                  <c:v>27.64</c:v>
                </c:pt>
                <c:pt idx="75">
                  <c:v>31.37</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19.68</c:v>
                </c:pt>
                <c:pt idx="91">
                  <c:v>17.34</c:v>
                </c:pt>
                <c:pt idx="92">
                  <c:v>17.439999999999987</c:v>
                </c:pt>
                <c:pt idx="93">
                  <c:v>17.04</c:v>
                </c:pt>
                <c:pt idx="94">
                  <c:v>17.79</c:v>
                </c:pt>
                <c:pt idx="95">
                  <c:v>16.670000000000005</c:v>
                </c:pt>
                <c:pt idx="96">
                  <c:v>19.989999999999966</c:v>
                </c:pt>
                <c:pt idx="97">
                  <c:v>20.74</c:v>
                </c:pt>
                <c:pt idx="98">
                  <c:v>20.9</c:v>
                </c:pt>
                <c:pt idx="99">
                  <c:v>23.650000000000023</c:v>
                </c:pt>
                <c:pt idx="100">
                  <c:v>22.6</c:v>
                </c:pt>
                <c:pt idx="101">
                  <c:v>24.38</c:v>
                </c:pt>
                <c:pt idx="102">
                  <c:v>21.459999999999987</c:v>
                </c:pt>
                <c:pt idx="103">
                  <c:v>22.04</c:v>
                </c:pt>
                <c:pt idx="104">
                  <c:v>19.55</c:v>
                </c:pt>
                <c:pt idx="105">
                  <c:v>20.74</c:v>
                </c:pt>
                <c:pt idx="106">
                  <c:v>17.809999999999999</c:v>
                </c:pt>
                <c:pt idx="107">
                  <c:v>18.66</c:v>
                </c:pt>
                <c:pt idx="108">
                  <c:v>16.41</c:v>
                </c:pt>
                <c:pt idx="109">
                  <c:v>9.26</c:v>
                </c:pt>
                <c:pt idx="110">
                  <c:v>15.360000000000012</c:v>
                </c:pt>
                <c:pt idx="111">
                  <c:v>16.36</c:v>
                </c:pt>
                <c:pt idx="112">
                  <c:v>17.75</c:v>
                </c:pt>
                <c:pt idx="113">
                  <c:v>16.54</c:v>
                </c:pt>
                <c:pt idx="114">
                  <c:v>18.5</c:v>
                </c:pt>
                <c:pt idx="115">
                  <c:v>18.939999999999987</c:v>
                </c:pt>
                <c:pt idx="116">
                  <c:v>25.59</c:v>
                </c:pt>
                <c:pt idx="117">
                  <c:v>23.64</c:v>
                </c:pt>
                <c:pt idx="118">
                  <c:v>28.05</c:v>
                </c:pt>
                <c:pt idx="119">
                  <c:v>25.23</c:v>
                </c:pt>
                <c:pt idx="120">
                  <c:v>27.37</c:v>
                </c:pt>
                <c:pt idx="121">
                  <c:v>26.959999999999987</c:v>
                </c:pt>
                <c:pt idx="122">
                  <c:v>26.73</c:v>
                </c:pt>
                <c:pt idx="123">
                  <c:v>27.479999999999986</c:v>
                </c:pt>
                <c:pt idx="124">
                  <c:v>26.01</c:v>
                </c:pt>
                <c:pt idx="125">
                  <c:v>26.810000000000024</c:v>
                </c:pt>
                <c:pt idx="126">
                  <c:v>25</c:v>
                </c:pt>
                <c:pt idx="127">
                  <c:v>27.47</c:v>
                </c:pt>
                <c:pt idx="128">
                  <c:v>26.93</c:v>
                </c:pt>
                <c:pt idx="129">
                  <c:v>28.310000000000024</c:v>
                </c:pt>
                <c:pt idx="130">
                  <c:v>21.66</c:v>
                </c:pt>
                <c:pt idx="131">
                  <c:v>24.130000000000024</c:v>
                </c:pt>
                <c:pt idx="132">
                  <c:v>26.49</c:v>
                </c:pt>
                <c:pt idx="133">
                  <c:v>26.9</c:v>
                </c:pt>
                <c:pt idx="134">
                  <c:v>27.41</c:v>
                </c:pt>
                <c:pt idx="135">
                  <c:v>26.779999999999987</c:v>
                </c:pt>
                <c:pt idx="136">
                  <c:v>26.82</c:v>
                </c:pt>
                <c:pt idx="137">
                  <c:v>25.259999999999987</c:v>
                </c:pt>
                <c:pt idx="138">
                  <c:v>30.58</c:v>
                </c:pt>
                <c:pt idx="139">
                  <c:v>28.95</c:v>
                </c:pt>
                <c:pt idx="140">
                  <c:v>31.84</c:v>
                </c:pt>
                <c:pt idx="141">
                  <c:v>28.85</c:v>
                </c:pt>
                <c:pt idx="142">
                  <c:v>30.51</c:v>
                </c:pt>
                <c:pt idx="143">
                  <c:v>29.419999999999987</c:v>
                </c:pt>
                <c:pt idx="144">
                  <c:v>31.54</c:v>
                </c:pt>
                <c:pt idx="145">
                  <c:v>30.7</c:v>
                </c:pt>
                <c:pt idx="146">
                  <c:v>29.479999999999986</c:v>
                </c:pt>
                <c:pt idx="147">
                  <c:v>29.56</c:v>
                </c:pt>
                <c:pt idx="148">
                  <c:v>27.84</c:v>
                </c:pt>
                <c:pt idx="149">
                  <c:v>28.97</c:v>
                </c:pt>
                <c:pt idx="150">
                  <c:v>20.309999999999999</c:v>
                </c:pt>
                <c:pt idx="151">
                  <c:v>30.24</c:v>
                </c:pt>
                <c:pt idx="152">
                  <c:v>28.9</c:v>
                </c:pt>
                <c:pt idx="153">
                  <c:v>31.2</c:v>
                </c:pt>
                <c:pt idx="154">
                  <c:v>30.56</c:v>
                </c:pt>
                <c:pt idx="155">
                  <c:v>33.39</c:v>
                </c:pt>
                <c:pt idx="156">
                  <c:v>0</c:v>
                </c:pt>
                <c:pt idx="157">
                  <c:v>0</c:v>
                </c:pt>
                <c:pt idx="158">
                  <c:v>33.75</c:v>
                </c:pt>
                <c:pt idx="159">
                  <c:v>32.480000000000004</c:v>
                </c:pt>
                <c:pt idx="160">
                  <c:v>34.28</c:v>
                </c:pt>
                <c:pt idx="161">
                  <c:v>32.44</c:v>
                </c:pt>
                <c:pt idx="162">
                  <c:v>34.11</c:v>
                </c:pt>
                <c:pt idx="163">
                  <c:v>0</c:v>
                </c:pt>
                <c:pt idx="164">
                  <c:v>0</c:v>
                </c:pt>
                <c:pt idx="165">
                  <c:v>29.69</c:v>
                </c:pt>
                <c:pt idx="166">
                  <c:v>31.279999999999987</c:v>
                </c:pt>
                <c:pt idx="167">
                  <c:v>27.72</c:v>
                </c:pt>
                <c:pt idx="168">
                  <c:v>28.49</c:v>
                </c:pt>
                <c:pt idx="169">
                  <c:v>26.93</c:v>
                </c:pt>
                <c:pt idx="170">
                  <c:v>22.51</c:v>
                </c:pt>
                <c:pt idx="171">
                  <c:v>26.86</c:v>
                </c:pt>
                <c:pt idx="172">
                  <c:v>25.23</c:v>
                </c:pt>
                <c:pt idx="173">
                  <c:v>27.919999999999987</c:v>
                </c:pt>
                <c:pt idx="174">
                  <c:v>24.919999999999987</c:v>
                </c:pt>
                <c:pt idx="175">
                  <c:v>27.84</c:v>
                </c:pt>
                <c:pt idx="176">
                  <c:v>24.4</c:v>
                </c:pt>
                <c:pt idx="177">
                  <c:v>28.88</c:v>
                </c:pt>
                <c:pt idx="178">
                  <c:v>24.439999999999987</c:v>
                </c:pt>
                <c:pt idx="179">
                  <c:v>27.18</c:v>
                </c:pt>
                <c:pt idx="180">
                  <c:v>23.55</c:v>
                </c:pt>
                <c:pt idx="181">
                  <c:v>24.610000000000024</c:v>
                </c:pt>
                <c:pt idx="182">
                  <c:v>23.75</c:v>
                </c:pt>
                <c:pt idx="183">
                  <c:v>22.05</c:v>
                </c:pt>
                <c:pt idx="184">
                  <c:v>23.02</c:v>
                </c:pt>
                <c:pt idx="185">
                  <c:v>18.5</c:v>
                </c:pt>
                <c:pt idx="186">
                  <c:v>19.82</c:v>
                </c:pt>
                <c:pt idx="187">
                  <c:v>15.229999999999999</c:v>
                </c:pt>
                <c:pt idx="188">
                  <c:v>16.190000000000001</c:v>
                </c:pt>
                <c:pt idx="189">
                  <c:v>12.19</c:v>
                </c:pt>
                <c:pt idx="190">
                  <c:v>9.8500000000000068</c:v>
                </c:pt>
                <c:pt idx="191">
                  <c:v>10.96</c:v>
                </c:pt>
                <c:pt idx="192">
                  <c:v>12.56</c:v>
                </c:pt>
                <c:pt idx="193">
                  <c:v>11.07</c:v>
                </c:pt>
                <c:pt idx="194">
                  <c:v>11.6</c:v>
                </c:pt>
                <c:pt idx="195">
                  <c:v>11.58</c:v>
                </c:pt>
                <c:pt idx="196">
                  <c:v>10.27</c:v>
                </c:pt>
                <c:pt idx="197">
                  <c:v>12.03</c:v>
                </c:pt>
                <c:pt idx="198">
                  <c:v>9.8000000000000007</c:v>
                </c:pt>
                <c:pt idx="199">
                  <c:v>12.219999999999999</c:v>
                </c:pt>
                <c:pt idx="200">
                  <c:v>10.8</c:v>
                </c:pt>
                <c:pt idx="201">
                  <c:v>11.98</c:v>
                </c:pt>
                <c:pt idx="202">
                  <c:v>9.2199999999999989</c:v>
                </c:pt>
                <c:pt idx="203">
                  <c:v>10.47</c:v>
                </c:pt>
                <c:pt idx="204">
                  <c:v>9.7399999999999984</c:v>
                </c:pt>
                <c:pt idx="205">
                  <c:v>11.39</c:v>
                </c:pt>
                <c:pt idx="206">
                  <c:v>11.93</c:v>
                </c:pt>
                <c:pt idx="207">
                  <c:v>11.5</c:v>
                </c:pt>
                <c:pt idx="208">
                  <c:v>12.97</c:v>
                </c:pt>
                <c:pt idx="209">
                  <c:v>12.42</c:v>
                </c:pt>
                <c:pt idx="210">
                  <c:v>12.17</c:v>
                </c:pt>
                <c:pt idx="211">
                  <c:v>11.48</c:v>
                </c:pt>
                <c:pt idx="212">
                  <c:v>14.03</c:v>
                </c:pt>
                <c:pt idx="213">
                  <c:v>13.44</c:v>
                </c:pt>
                <c:pt idx="214">
                  <c:v>13.92</c:v>
                </c:pt>
                <c:pt idx="215">
                  <c:v>11.99</c:v>
                </c:pt>
                <c:pt idx="216">
                  <c:v>12.09</c:v>
                </c:pt>
                <c:pt idx="217">
                  <c:v>9.25</c:v>
                </c:pt>
                <c:pt idx="218">
                  <c:v>8.43</c:v>
                </c:pt>
                <c:pt idx="219">
                  <c:v>9.76</c:v>
                </c:pt>
                <c:pt idx="220">
                  <c:v>9.91</c:v>
                </c:pt>
                <c:pt idx="221">
                  <c:v>11.7</c:v>
                </c:pt>
                <c:pt idx="222">
                  <c:v>12.66</c:v>
                </c:pt>
                <c:pt idx="223">
                  <c:v>14.38</c:v>
                </c:pt>
                <c:pt idx="224">
                  <c:v>14.139999999999999</c:v>
                </c:pt>
                <c:pt idx="225">
                  <c:v>14.209999999999999</c:v>
                </c:pt>
                <c:pt idx="226">
                  <c:v>13.43</c:v>
                </c:pt>
                <c:pt idx="227">
                  <c:v>13.719999999999999</c:v>
                </c:pt>
                <c:pt idx="228">
                  <c:v>13.56</c:v>
                </c:pt>
                <c:pt idx="229">
                  <c:v>14.350000000000012</c:v>
                </c:pt>
                <c:pt idx="230">
                  <c:v>13.62</c:v>
                </c:pt>
                <c:pt idx="231">
                  <c:v>9.5500000000000007</c:v>
                </c:pt>
                <c:pt idx="232">
                  <c:v>14.239999999999998</c:v>
                </c:pt>
                <c:pt idx="233">
                  <c:v>14.47</c:v>
                </c:pt>
                <c:pt idx="234">
                  <c:v>14.77</c:v>
                </c:pt>
                <c:pt idx="235">
                  <c:v>14.42</c:v>
                </c:pt>
                <c:pt idx="236">
                  <c:v>14.639999999999999</c:v>
                </c:pt>
                <c:pt idx="237">
                  <c:v>15.04</c:v>
                </c:pt>
                <c:pt idx="238">
                  <c:v>5.09</c:v>
                </c:pt>
                <c:pt idx="239">
                  <c:v>15.44</c:v>
                </c:pt>
                <c:pt idx="240">
                  <c:v>15.66</c:v>
                </c:pt>
                <c:pt idx="241">
                  <c:v>14.99</c:v>
                </c:pt>
                <c:pt idx="242">
                  <c:v>15.12</c:v>
                </c:pt>
                <c:pt idx="243">
                  <c:v>14.94</c:v>
                </c:pt>
                <c:pt idx="244">
                  <c:v>13.56</c:v>
                </c:pt>
                <c:pt idx="245">
                  <c:v>13.629999999999999</c:v>
                </c:pt>
                <c:pt idx="246">
                  <c:v>13.2</c:v>
                </c:pt>
                <c:pt idx="247">
                  <c:v>12.97</c:v>
                </c:pt>
                <c:pt idx="248">
                  <c:v>12.639999999999999</c:v>
                </c:pt>
                <c:pt idx="249">
                  <c:v>12.42</c:v>
                </c:pt>
                <c:pt idx="250">
                  <c:v>12.950000000000006</c:v>
                </c:pt>
                <c:pt idx="251">
                  <c:v>11.7</c:v>
                </c:pt>
                <c:pt idx="252">
                  <c:v>13.43</c:v>
                </c:pt>
                <c:pt idx="253">
                  <c:v>14.98</c:v>
                </c:pt>
                <c:pt idx="254">
                  <c:v>15.47</c:v>
                </c:pt>
                <c:pt idx="255">
                  <c:v>0</c:v>
                </c:pt>
                <c:pt idx="256">
                  <c:v>0</c:v>
                </c:pt>
                <c:pt idx="257">
                  <c:v>0</c:v>
                </c:pt>
                <c:pt idx="258">
                  <c:v>0</c:v>
                </c:pt>
                <c:pt idx="259">
                  <c:v>0</c:v>
                </c:pt>
                <c:pt idx="260">
                  <c:v>0</c:v>
                </c:pt>
                <c:pt idx="261">
                  <c:v>0</c:v>
                </c:pt>
                <c:pt idx="262">
                  <c:v>0</c:v>
                </c:pt>
                <c:pt idx="263">
                  <c:v>0</c:v>
                </c:pt>
                <c:pt idx="264">
                  <c:v>0</c:v>
                </c:pt>
                <c:pt idx="265">
                  <c:v>16.329999999999988</c:v>
                </c:pt>
                <c:pt idx="266">
                  <c:v>0</c:v>
                </c:pt>
                <c:pt idx="267">
                  <c:v>0</c:v>
                </c:pt>
                <c:pt idx="268">
                  <c:v>0</c:v>
                </c:pt>
                <c:pt idx="269">
                  <c:v>0</c:v>
                </c:pt>
                <c:pt idx="270">
                  <c:v>0</c:v>
                </c:pt>
                <c:pt idx="271">
                  <c:v>0</c:v>
                </c:pt>
                <c:pt idx="272">
                  <c:v>0</c:v>
                </c:pt>
                <c:pt idx="273">
                  <c:v>0</c:v>
                </c:pt>
                <c:pt idx="274">
                  <c:v>0</c:v>
                </c:pt>
                <c:pt idx="275">
                  <c:v>0</c:v>
                </c:pt>
                <c:pt idx="276">
                  <c:v>18.45</c:v>
                </c:pt>
                <c:pt idx="277">
                  <c:v>18.77</c:v>
                </c:pt>
                <c:pt idx="278">
                  <c:v>18.979999999999986</c:v>
                </c:pt>
                <c:pt idx="279">
                  <c:v>19.100000000000001</c:v>
                </c:pt>
                <c:pt idx="280">
                  <c:v>19.939999999999987</c:v>
                </c:pt>
                <c:pt idx="281">
                  <c:v>19.41</c:v>
                </c:pt>
                <c:pt idx="282">
                  <c:v>19.87</c:v>
                </c:pt>
                <c:pt idx="283">
                  <c:v>19.850000000000001</c:v>
                </c:pt>
                <c:pt idx="284">
                  <c:v>19.850000000000001</c:v>
                </c:pt>
                <c:pt idx="285">
                  <c:v>19.989999999999966</c:v>
                </c:pt>
                <c:pt idx="286">
                  <c:v>19.149999999999999</c:v>
                </c:pt>
                <c:pt idx="287">
                  <c:v>19.84</c:v>
                </c:pt>
                <c:pt idx="288">
                  <c:v>18.8</c:v>
                </c:pt>
                <c:pt idx="289">
                  <c:v>18.32</c:v>
                </c:pt>
                <c:pt idx="290">
                  <c:v>18.07</c:v>
                </c:pt>
                <c:pt idx="291">
                  <c:v>16.47</c:v>
                </c:pt>
                <c:pt idx="292">
                  <c:v>17.88</c:v>
                </c:pt>
                <c:pt idx="293">
                  <c:v>18.55</c:v>
                </c:pt>
                <c:pt idx="294">
                  <c:v>18.25</c:v>
                </c:pt>
                <c:pt idx="295">
                  <c:v>18.25</c:v>
                </c:pt>
                <c:pt idx="296">
                  <c:v>18.32</c:v>
                </c:pt>
                <c:pt idx="297">
                  <c:v>17.989999999999966</c:v>
                </c:pt>
                <c:pt idx="298">
                  <c:v>17.68</c:v>
                </c:pt>
                <c:pt idx="299">
                  <c:v>17.149999999999999</c:v>
                </c:pt>
                <c:pt idx="300">
                  <c:v>16.610000000000024</c:v>
                </c:pt>
                <c:pt idx="301">
                  <c:v>16.579999999999988</c:v>
                </c:pt>
                <c:pt idx="302">
                  <c:v>15.56</c:v>
                </c:pt>
                <c:pt idx="303">
                  <c:v>14.89</c:v>
                </c:pt>
                <c:pt idx="304">
                  <c:v>14.67</c:v>
                </c:pt>
                <c:pt idx="305">
                  <c:v>14.79</c:v>
                </c:pt>
                <c:pt idx="306">
                  <c:v>14.52</c:v>
                </c:pt>
                <c:pt idx="307">
                  <c:v>14.79</c:v>
                </c:pt>
                <c:pt idx="308">
                  <c:v>14.56</c:v>
                </c:pt>
                <c:pt idx="309">
                  <c:v>14.38</c:v>
                </c:pt>
                <c:pt idx="310">
                  <c:v>14.4</c:v>
                </c:pt>
                <c:pt idx="311">
                  <c:v>13.3</c:v>
                </c:pt>
                <c:pt idx="312">
                  <c:v>13.49</c:v>
                </c:pt>
                <c:pt idx="313">
                  <c:v>13.719999999999999</c:v>
                </c:pt>
                <c:pt idx="314">
                  <c:v>14.12</c:v>
                </c:pt>
                <c:pt idx="315">
                  <c:v>13.3</c:v>
                </c:pt>
                <c:pt idx="316">
                  <c:v>12.81</c:v>
                </c:pt>
                <c:pt idx="317">
                  <c:v>13.61</c:v>
                </c:pt>
                <c:pt idx="318">
                  <c:v>12.25</c:v>
                </c:pt>
                <c:pt idx="319">
                  <c:v>12.229999999999999</c:v>
                </c:pt>
                <c:pt idx="320">
                  <c:v>12.78</c:v>
                </c:pt>
                <c:pt idx="321">
                  <c:v>11.99</c:v>
                </c:pt>
                <c:pt idx="322">
                  <c:v>10.66</c:v>
                </c:pt>
                <c:pt idx="323">
                  <c:v>12.15</c:v>
                </c:pt>
                <c:pt idx="324">
                  <c:v>11.639999999999999</c:v>
                </c:pt>
                <c:pt idx="325">
                  <c:v>12.1</c:v>
                </c:pt>
                <c:pt idx="326">
                  <c:v>12.32</c:v>
                </c:pt>
                <c:pt idx="327">
                  <c:v>11.950000000000006</c:v>
                </c:pt>
                <c:pt idx="328">
                  <c:v>12.07</c:v>
                </c:pt>
                <c:pt idx="329">
                  <c:v>13.53</c:v>
                </c:pt>
                <c:pt idx="330">
                  <c:v>13.97</c:v>
                </c:pt>
                <c:pt idx="331">
                  <c:v>14.47</c:v>
                </c:pt>
                <c:pt idx="332">
                  <c:v>14.75</c:v>
                </c:pt>
                <c:pt idx="333">
                  <c:v>16.02</c:v>
                </c:pt>
                <c:pt idx="334">
                  <c:v>17.05</c:v>
                </c:pt>
                <c:pt idx="335">
                  <c:v>17.47</c:v>
                </c:pt>
                <c:pt idx="336">
                  <c:v>18.82</c:v>
                </c:pt>
                <c:pt idx="337">
                  <c:v>20</c:v>
                </c:pt>
                <c:pt idx="338">
                  <c:v>20.54</c:v>
                </c:pt>
                <c:pt idx="339">
                  <c:v>21.69</c:v>
                </c:pt>
                <c:pt idx="340">
                  <c:v>22.779999999999987</c:v>
                </c:pt>
                <c:pt idx="341">
                  <c:v>24.04</c:v>
                </c:pt>
                <c:pt idx="342">
                  <c:v>24.279999999999987</c:v>
                </c:pt>
                <c:pt idx="343">
                  <c:v>24.959999999999987</c:v>
                </c:pt>
                <c:pt idx="344">
                  <c:v>25.64</c:v>
                </c:pt>
                <c:pt idx="345">
                  <c:v>26.71</c:v>
                </c:pt>
                <c:pt idx="346">
                  <c:v>27.59</c:v>
                </c:pt>
                <c:pt idx="347">
                  <c:v>28.01</c:v>
                </c:pt>
                <c:pt idx="348">
                  <c:v>28.310000000000024</c:v>
                </c:pt>
                <c:pt idx="349">
                  <c:v>28.64</c:v>
                </c:pt>
                <c:pt idx="350">
                  <c:v>28.38</c:v>
                </c:pt>
                <c:pt idx="351">
                  <c:v>28.36</c:v>
                </c:pt>
                <c:pt idx="352">
                  <c:v>26.32</c:v>
                </c:pt>
                <c:pt idx="353">
                  <c:v>28.02</c:v>
                </c:pt>
                <c:pt idx="354">
                  <c:v>28.2</c:v>
                </c:pt>
                <c:pt idx="355">
                  <c:v>27.79</c:v>
                </c:pt>
                <c:pt idx="356">
                  <c:v>26.85</c:v>
                </c:pt>
                <c:pt idx="357">
                  <c:v>26.43</c:v>
                </c:pt>
                <c:pt idx="358">
                  <c:v>25.86</c:v>
                </c:pt>
                <c:pt idx="359">
                  <c:v>25.110000000000024</c:v>
                </c:pt>
                <c:pt idx="360">
                  <c:v>0</c:v>
                </c:pt>
                <c:pt idx="361">
                  <c:v>0</c:v>
                </c:pt>
                <c:pt idx="362">
                  <c:v>0</c:v>
                </c:pt>
                <c:pt idx="363">
                  <c:v>22.259999999999987</c:v>
                </c:pt>
                <c:pt idx="364">
                  <c:v>21.8</c:v>
                </c:pt>
                <c:pt idx="365">
                  <c:v>21.02</c:v>
                </c:pt>
                <c:pt idx="366">
                  <c:v>20.39</c:v>
                </c:pt>
                <c:pt idx="367">
                  <c:v>19.690000000000001</c:v>
                </c:pt>
                <c:pt idx="368">
                  <c:v>18.939999999999987</c:v>
                </c:pt>
                <c:pt idx="369">
                  <c:v>18.439999999999987</c:v>
                </c:pt>
                <c:pt idx="370">
                  <c:v>17.09</c:v>
                </c:pt>
                <c:pt idx="371">
                  <c:v>16.12</c:v>
                </c:pt>
                <c:pt idx="372">
                  <c:v>13.68</c:v>
                </c:pt>
                <c:pt idx="373">
                  <c:v>0</c:v>
                </c:pt>
                <c:pt idx="374">
                  <c:v>0</c:v>
                </c:pt>
                <c:pt idx="375">
                  <c:v>0</c:v>
                </c:pt>
                <c:pt idx="376">
                  <c:v>0</c:v>
                </c:pt>
                <c:pt idx="377">
                  <c:v>4.96</c:v>
                </c:pt>
                <c:pt idx="378">
                  <c:v>11.139999999999999</c:v>
                </c:pt>
                <c:pt idx="379">
                  <c:v>15.639999999999999</c:v>
                </c:pt>
                <c:pt idx="380">
                  <c:v>18.239999999999988</c:v>
                </c:pt>
                <c:pt idx="381">
                  <c:v>20.95</c:v>
                </c:pt>
                <c:pt idx="382">
                  <c:v>22.330000000000005</c:v>
                </c:pt>
                <c:pt idx="383">
                  <c:v>24.51</c:v>
                </c:pt>
                <c:pt idx="384">
                  <c:v>25.959999999999987</c:v>
                </c:pt>
                <c:pt idx="385">
                  <c:v>27.52</c:v>
                </c:pt>
                <c:pt idx="386">
                  <c:v>28.630000000000024</c:v>
                </c:pt>
                <c:pt idx="387">
                  <c:v>29.16</c:v>
                </c:pt>
                <c:pt idx="388">
                  <c:v>29.17</c:v>
                </c:pt>
                <c:pt idx="389">
                  <c:v>29.87</c:v>
                </c:pt>
                <c:pt idx="390">
                  <c:v>29.959999999999987</c:v>
                </c:pt>
                <c:pt idx="391">
                  <c:v>30.08</c:v>
                </c:pt>
                <c:pt idx="392">
                  <c:v>30.35</c:v>
                </c:pt>
                <c:pt idx="393">
                  <c:v>30.05</c:v>
                </c:pt>
                <c:pt idx="394">
                  <c:v>30.64</c:v>
                </c:pt>
                <c:pt idx="395">
                  <c:v>30.89</c:v>
                </c:pt>
                <c:pt idx="396">
                  <c:v>31.09</c:v>
                </c:pt>
                <c:pt idx="397">
                  <c:v>31.32</c:v>
                </c:pt>
                <c:pt idx="398">
                  <c:v>30.79</c:v>
                </c:pt>
                <c:pt idx="399">
                  <c:v>31.05</c:v>
                </c:pt>
                <c:pt idx="400">
                  <c:v>30.79</c:v>
                </c:pt>
                <c:pt idx="401">
                  <c:v>30.779999999999987</c:v>
                </c:pt>
                <c:pt idx="402">
                  <c:v>30.610000000000024</c:v>
                </c:pt>
                <c:pt idx="403">
                  <c:v>30.6</c:v>
                </c:pt>
                <c:pt idx="404">
                  <c:v>30.36</c:v>
                </c:pt>
                <c:pt idx="405">
                  <c:v>30.72</c:v>
                </c:pt>
                <c:pt idx="406">
                  <c:v>30.37</c:v>
                </c:pt>
                <c:pt idx="407">
                  <c:v>30.2</c:v>
                </c:pt>
                <c:pt idx="408">
                  <c:v>29.959999999999987</c:v>
                </c:pt>
                <c:pt idx="409">
                  <c:v>15.81</c:v>
                </c:pt>
                <c:pt idx="410">
                  <c:v>29.979999999999986</c:v>
                </c:pt>
                <c:pt idx="411">
                  <c:v>30.41</c:v>
                </c:pt>
                <c:pt idx="412">
                  <c:v>29.9</c:v>
                </c:pt>
                <c:pt idx="413">
                  <c:v>26.88</c:v>
                </c:pt>
                <c:pt idx="414">
                  <c:v>30.310000000000024</c:v>
                </c:pt>
                <c:pt idx="415">
                  <c:v>30.610000000000024</c:v>
                </c:pt>
                <c:pt idx="416">
                  <c:v>31.19</c:v>
                </c:pt>
                <c:pt idx="417">
                  <c:v>31.17</c:v>
                </c:pt>
                <c:pt idx="418">
                  <c:v>31.2</c:v>
                </c:pt>
                <c:pt idx="419">
                  <c:v>31.8</c:v>
                </c:pt>
                <c:pt idx="420">
                  <c:v>32.260000000000012</c:v>
                </c:pt>
                <c:pt idx="421">
                  <c:v>31.959999999999987</c:v>
                </c:pt>
                <c:pt idx="422">
                  <c:v>32.1</c:v>
                </c:pt>
                <c:pt idx="423">
                  <c:v>31.979999999999986</c:v>
                </c:pt>
                <c:pt idx="424">
                  <c:v>31.479999999999986</c:v>
                </c:pt>
                <c:pt idx="425">
                  <c:v>31.59</c:v>
                </c:pt>
                <c:pt idx="426">
                  <c:v>31.310000000000024</c:v>
                </c:pt>
                <c:pt idx="427">
                  <c:v>30.62</c:v>
                </c:pt>
                <c:pt idx="428">
                  <c:v>30.58</c:v>
                </c:pt>
                <c:pt idx="429">
                  <c:v>29.89</c:v>
                </c:pt>
                <c:pt idx="430">
                  <c:v>29.72</c:v>
                </c:pt>
                <c:pt idx="431">
                  <c:v>29.34</c:v>
                </c:pt>
                <c:pt idx="432">
                  <c:v>29</c:v>
                </c:pt>
                <c:pt idx="433">
                  <c:v>27.19</c:v>
                </c:pt>
                <c:pt idx="434">
                  <c:v>28.150000000000023</c:v>
                </c:pt>
                <c:pt idx="435">
                  <c:v>0</c:v>
                </c:pt>
                <c:pt idx="436">
                  <c:v>0</c:v>
                </c:pt>
                <c:pt idx="437">
                  <c:v>0</c:v>
                </c:pt>
                <c:pt idx="438">
                  <c:v>0</c:v>
                </c:pt>
                <c:pt idx="439">
                  <c:v>0</c:v>
                </c:pt>
                <c:pt idx="440">
                  <c:v>0</c:v>
                </c:pt>
                <c:pt idx="441">
                  <c:v>0</c:v>
                </c:pt>
                <c:pt idx="442">
                  <c:v>0</c:v>
                </c:pt>
                <c:pt idx="443">
                  <c:v>0</c:v>
                </c:pt>
                <c:pt idx="444">
                  <c:v>0</c:v>
                </c:pt>
                <c:pt idx="445">
                  <c:v>0</c:v>
                </c:pt>
                <c:pt idx="446">
                  <c:v>0</c:v>
                </c:pt>
                <c:pt idx="447">
                  <c:v>26.38</c:v>
                </c:pt>
                <c:pt idx="448">
                  <c:v>26.1</c:v>
                </c:pt>
                <c:pt idx="449">
                  <c:v>25.86</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14.28</c:v>
                </c:pt>
                <c:pt idx="464">
                  <c:v>12.729999999999999</c:v>
                </c:pt>
                <c:pt idx="465">
                  <c:v>10.78</c:v>
                </c:pt>
                <c:pt idx="466">
                  <c:v>8.2800000000000011</c:v>
                </c:pt>
                <c:pt idx="467">
                  <c:v>5.73</c:v>
                </c:pt>
                <c:pt idx="468">
                  <c:v>4.3</c:v>
                </c:pt>
                <c:pt idx="469">
                  <c:v>4.67</c:v>
                </c:pt>
                <c:pt idx="470">
                  <c:v>7.06</c:v>
                </c:pt>
                <c:pt idx="471">
                  <c:v>8.9600000000000026</c:v>
                </c:pt>
                <c:pt idx="472">
                  <c:v>11.42</c:v>
                </c:pt>
                <c:pt idx="473">
                  <c:v>13.34</c:v>
                </c:pt>
                <c:pt idx="474">
                  <c:v>14.49</c:v>
                </c:pt>
                <c:pt idx="475">
                  <c:v>15.32</c:v>
                </c:pt>
                <c:pt idx="476">
                  <c:v>16.43</c:v>
                </c:pt>
                <c:pt idx="477">
                  <c:v>16.809999999999999</c:v>
                </c:pt>
                <c:pt idx="478">
                  <c:v>16.97</c:v>
                </c:pt>
                <c:pt idx="479">
                  <c:v>18.05</c:v>
                </c:pt>
                <c:pt idx="480">
                  <c:v>17.59</c:v>
                </c:pt>
                <c:pt idx="481">
                  <c:v>18.439999999999987</c:v>
                </c:pt>
                <c:pt idx="482">
                  <c:v>18.18</c:v>
                </c:pt>
                <c:pt idx="483">
                  <c:v>18.739999999999988</c:v>
                </c:pt>
                <c:pt idx="484">
                  <c:v>18.279999999999987</c:v>
                </c:pt>
                <c:pt idx="485">
                  <c:v>18.25</c:v>
                </c:pt>
                <c:pt idx="486">
                  <c:v>17.670000000000005</c:v>
                </c:pt>
                <c:pt idx="487">
                  <c:v>18.03</c:v>
                </c:pt>
                <c:pt idx="488">
                  <c:v>18.03</c:v>
                </c:pt>
                <c:pt idx="489">
                  <c:v>17.510000000000005</c:v>
                </c:pt>
                <c:pt idx="490">
                  <c:v>17.489999999999966</c:v>
                </c:pt>
                <c:pt idx="491">
                  <c:v>17.21</c:v>
                </c:pt>
                <c:pt idx="492">
                  <c:v>16.34</c:v>
                </c:pt>
                <c:pt idx="493">
                  <c:v>16.75</c:v>
                </c:pt>
                <c:pt idx="494">
                  <c:v>14.39</c:v>
                </c:pt>
                <c:pt idx="495">
                  <c:v>15.69</c:v>
                </c:pt>
                <c:pt idx="496">
                  <c:v>15.27</c:v>
                </c:pt>
                <c:pt idx="497">
                  <c:v>15.11</c:v>
                </c:pt>
                <c:pt idx="498">
                  <c:v>13.5</c:v>
                </c:pt>
                <c:pt idx="499">
                  <c:v>13.25</c:v>
                </c:pt>
                <c:pt idx="500">
                  <c:v>12.75</c:v>
                </c:pt>
                <c:pt idx="501">
                  <c:v>12.31</c:v>
                </c:pt>
                <c:pt idx="502">
                  <c:v>11.5</c:v>
                </c:pt>
                <c:pt idx="503">
                  <c:v>10.92</c:v>
                </c:pt>
                <c:pt idx="504">
                  <c:v>9.7900000000000009</c:v>
                </c:pt>
                <c:pt idx="505">
                  <c:v>8.94</c:v>
                </c:pt>
                <c:pt idx="506">
                  <c:v>8.02</c:v>
                </c:pt>
                <c:pt idx="507">
                  <c:v>7.73</c:v>
                </c:pt>
                <c:pt idx="508">
                  <c:v>7.41</c:v>
                </c:pt>
                <c:pt idx="509">
                  <c:v>7.18</c:v>
                </c:pt>
                <c:pt idx="510">
                  <c:v>6.68</c:v>
                </c:pt>
                <c:pt idx="511">
                  <c:v>6.59</c:v>
                </c:pt>
                <c:pt idx="512">
                  <c:v>5.22</c:v>
                </c:pt>
                <c:pt idx="513">
                  <c:v>5.63</c:v>
                </c:pt>
                <c:pt idx="514">
                  <c:v>2.88</c:v>
                </c:pt>
                <c:pt idx="515">
                  <c:v>5.48</c:v>
                </c:pt>
                <c:pt idx="516">
                  <c:v>4.49</c:v>
                </c:pt>
                <c:pt idx="517">
                  <c:v>4.01</c:v>
                </c:pt>
                <c:pt idx="518">
                  <c:v>4.33</c:v>
                </c:pt>
                <c:pt idx="519">
                  <c:v>3.9699999999999998</c:v>
                </c:pt>
                <c:pt idx="520">
                  <c:v>4.0999999999999996</c:v>
                </c:pt>
                <c:pt idx="521">
                  <c:v>3.11</c:v>
                </c:pt>
                <c:pt idx="522">
                  <c:v>3.65</c:v>
                </c:pt>
                <c:pt idx="523">
                  <c:v>3.72</c:v>
                </c:pt>
                <c:pt idx="524">
                  <c:v>4.9400000000000004</c:v>
                </c:pt>
                <c:pt idx="525">
                  <c:v>5.44</c:v>
                </c:pt>
                <c:pt idx="526">
                  <c:v>5.79</c:v>
                </c:pt>
                <c:pt idx="527">
                  <c:v>6.79</c:v>
                </c:pt>
                <c:pt idx="528">
                  <c:v>7.57</c:v>
                </c:pt>
                <c:pt idx="529">
                  <c:v>8.84</c:v>
                </c:pt>
                <c:pt idx="530">
                  <c:v>8.3600000000000048</c:v>
                </c:pt>
                <c:pt idx="531">
                  <c:v>9.43</c:v>
                </c:pt>
                <c:pt idx="532">
                  <c:v>10.15</c:v>
                </c:pt>
                <c:pt idx="533">
                  <c:v>10.96</c:v>
                </c:pt>
                <c:pt idx="534">
                  <c:v>0</c:v>
                </c:pt>
                <c:pt idx="535">
                  <c:v>0</c:v>
                </c:pt>
                <c:pt idx="536">
                  <c:v>0</c:v>
                </c:pt>
                <c:pt idx="537">
                  <c:v>0</c:v>
                </c:pt>
                <c:pt idx="538">
                  <c:v>13.350000000000012</c:v>
                </c:pt>
                <c:pt idx="539">
                  <c:v>14</c:v>
                </c:pt>
                <c:pt idx="540">
                  <c:v>14.55</c:v>
                </c:pt>
                <c:pt idx="541">
                  <c:v>14.66</c:v>
                </c:pt>
                <c:pt idx="542">
                  <c:v>14.91</c:v>
                </c:pt>
                <c:pt idx="543">
                  <c:v>15.62</c:v>
                </c:pt>
                <c:pt idx="544">
                  <c:v>13.84</c:v>
                </c:pt>
                <c:pt idx="545">
                  <c:v>15.68</c:v>
                </c:pt>
                <c:pt idx="546">
                  <c:v>15.69</c:v>
                </c:pt>
                <c:pt idx="547">
                  <c:v>15.44</c:v>
                </c:pt>
                <c:pt idx="548">
                  <c:v>16.23</c:v>
                </c:pt>
                <c:pt idx="549">
                  <c:v>15.639999999999999</c:v>
                </c:pt>
                <c:pt idx="550">
                  <c:v>16.399999999999999</c:v>
                </c:pt>
                <c:pt idx="551">
                  <c:v>15.58</c:v>
                </c:pt>
                <c:pt idx="552">
                  <c:v>0</c:v>
                </c:pt>
                <c:pt idx="553">
                  <c:v>0</c:v>
                </c:pt>
                <c:pt idx="554">
                  <c:v>0</c:v>
                </c:pt>
                <c:pt idx="555">
                  <c:v>0</c:v>
                </c:pt>
                <c:pt idx="556">
                  <c:v>14.709999999999999</c:v>
                </c:pt>
                <c:pt idx="557">
                  <c:v>14.47</c:v>
                </c:pt>
                <c:pt idx="558">
                  <c:v>14.75</c:v>
                </c:pt>
                <c:pt idx="559">
                  <c:v>15.08</c:v>
                </c:pt>
                <c:pt idx="560">
                  <c:v>15.629999999999999</c:v>
                </c:pt>
                <c:pt idx="561">
                  <c:v>15.629999999999999</c:v>
                </c:pt>
                <c:pt idx="562">
                  <c:v>15.02</c:v>
                </c:pt>
                <c:pt idx="563">
                  <c:v>15.360000000000012</c:v>
                </c:pt>
                <c:pt idx="564">
                  <c:v>15.44</c:v>
                </c:pt>
                <c:pt idx="565">
                  <c:v>14.9</c:v>
                </c:pt>
                <c:pt idx="566">
                  <c:v>16.12</c:v>
                </c:pt>
                <c:pt idx="567">
                  <c:v>15.450000000000006</c:v>
                </c:pt>
                <c:pt idx="568">
                  <c:v>15.11</c:v>
                </c:pt>
                <c:pt idx="569">
                  <c:v>15.729999999999999</c:v>
                </c:pt>
                <c:pt idx="570">
                  <c:v>15.48</c:v>
                </c:pt>
                <c:pt idx="571">
                  <c:v>15.17</c:v>
                </c:pt>
                <c:pt idx="572">
                  <c:v>14.26</c:v>
                </c:pt>
                <c:pt idx="573">
                  <c:v>15.2</c:v>
                </c:pt>
                <c:pt idx="574">
                  <c:v>14.02</c:v>
                </c:pt>
                <c:pt idx="575">
                  <c:v>13.83</c:v>
                </c:pt>
                <c:pt idx="576">
                  <c:v>14.49</c:v>
                </c:pt>
                <c:pt idx="577">
                  <c:v>13.7</c:v>
                </c:pt>
                <c:pt idx="578">
                  <c:v>13.55</c:v>
                </c:pt>
                <c:pt idx="579">
                  <c:v>12.96</c:v>
                </c:pt>
                <c:pt idx="580">
                  <c:v>5.01</c:v>
                </c:pt>
                <c:pt idx="581">
                  <c:v>12.209999999999999</c:v>
                </c:pt>
                <c:pt idx="582">
                  <c:v>11.61</c:v>
                </c:pt>
                <c:pt idx="583">
                  <c:v>11.33</c:v>
                </c:pt>
                <c:pt idx="584">
                  <c:v>11.709999999999999</c:v>
                </c:pt>
                <c:pt idx="585">
                  <c:v>10.050000000000002</c:v>
                </c:pt>
                <c:pt idx="586">
                  <c:v>10.55</c:v>
                </c:pt>
                <c:pt idx="587">
                  <c:v>10.15</c:v>
                </c:pt>
                <c:pt idx="588">
                  <c:v>10.040000000000001</c:v>
                </c:pt>
                <c:pt idx="589">
                  <c:v>9.43</c:v>
                </c:pt>
                <c:pt idx="590">
                  <c:v>9.2299999999999986</c:v>
                </c:pt>
                <c:pt idx="591">
                  <c:v>8.94</c:v>
                </c:pt>
                <c:pt idx="592">
                  <c:v>8.9500000000000028</c:v>
                </c:pt>
                <c:pt idx="593">
                  <c:v>8.31</c:v>
                </c:pt>
                <c:pt idx="594">
                  <c:v>9.3500000000000068</c:v>
                </c:pt>
                <c:pt idx="595">
                  <c:v>7.3199999999999985</c:v>
                </c:pt>
                <c:pt idx="596">
                  <c:v>8.4600000000000026</c:v>
                </c:pt>
                <c:pt idx="597">
                  <c:v>7.7</c:v>
                </c:pt>
                <c:pt idx="598">
                  <c:v>8.11</c:v>
                </c:pt>
                <c:pt idx="599">
                  <c:v>7.4300000000000024</c:v>
                </c:pt>
                <c:pt idx="600">
                  <c:v>6.58</c:v>
                </c:pt>
                <c:pt idx="601">
                  <c:v>5.92</c:v>
                </c:pt>
                <c:pt idx="602">
                  <c:v>6.04</c:v>
                </c:pt>
                <c:pt idx="603">
                  <c:v>6.39</c:v>
                </c:pt>
                <c:pt idx="604">
                  <c:v>5.6899999999999995</c:v>
                </c:pt>
                <c:pt idx="605">
                  <c:v>5.94</c:v>
                </c:pt>
                <c:pt idx="606">
                  <c:v>4.75</c:v>
                </c:pt>
                <c:pt idx="607">
                  <c:v>3.73</c:v>
                </c:pt>
                <c:pt idx="608">
                  <c:v>3.15</c:v>
                </c:pt>
                <c:pt idx="609">
                  <c:v>2.59</c:v>
                </c:pt>
                <c:pt idx="610">
                  <c:v>1.85</c:v>
                </c:pt>
                <c:pt idx="611">
                  <c:v>1.48</c:v>
                </c:pt>
                <c:pt idx="612">
                  <c:v>0.60000000000000064</c:v>
                </c:pt>
                <c:pt idx="613">
                  <c:v>0.86000000000000065</c:v>
                </c:pt>
              </c:numCache>
            </c:numRef>
          </c:yVal>
          <c:smooth val="1"/>
        </c:ser>
        <c:axId val="80247424"/>
        <c:axId val="80556800"/>
      </c:scatterChart>
      <c:valAx>
        <c:axId val="80247424"/>
        <c:scaling>
          <c:orientation val="minMax"/>
          <c:max val="28"/>
          <c:min val="3"/>
        </c:scaling>
        <c:axPos val="b"/>
        <c:majorGridlines>
          <c:spPr>
            <a:ln w="1733">
              <a:solidFill>
                <a:srgbClr val="000000"/>
              </a:solidFill>
              <a:prstDash val="solid"/>
            </a:ln>
          </c:spPr>
        </c:majorGridlines>
        <c:title>
          <c:tx>
            <c:rich>
              <a:bodyPr/>
              <a:lstStyle/>
              <a:p>
                <a:pPr>
                  <a:defRPr sz="1065" b="1" i="0" u="none" strike="noStrike" baseline="0">
                    <a:solidFill>
                      <a:srgbClr val="FFFFFF"/>
                    </a:solidFill>
                    <a:latin typeface="Arial"/>
                    <a:ea typeface="Arial"/>
                    <a:cs typeface="Arial"/>
                  </a:defRPr>
                </a:pPr>
                <a:r>
                  <a:rPr lang="en-US"/>
                  <a:t>Frequency (MHz)</a:t>
                </a:r>
              </a:p>
            </c:rich>
          </c:tx>
          <c:layout>
            <c:manualLayout>
              <c:xMode val="edge"/>
              <c:yMode val="edge"/>
              <c:x val="0.40433925049309621"/>
              <c:y val="0.92718446601941762"/>
            </c:manualLayout>
          </c:layout>
          <c:spPr>
            <a:noFill/>
            <a:ln w="13866">
              <a:noFill/>
            </a:ln>
          </c:spPr>
        </c:title>
        <c:numFmt formatCode="General" sourceLinked="1"/>
        <c:minorTickMark val="out"/>
        <c:tickLblPos val="nextTo"/>
        <c:spPr>
          <a:ln w="1733">
            <a:solidFill>
              <a:srgbClr val="000000"/>
            </a:solidFill>
            <a:prstDash val="solid"/>
          </a:ln>
        </c:spPr>
        <c:txPr>
          <a:bodyPr rot="0" vert="horz"/>
          <a:lstStyle/>
          <a:p>
            <a:pPr>
              <a:defRPr sz="805" b="0" i="0" u="none" strike="noStrike" baseline="0">
                <a:solidFill>
                  <a:srgbClr val="FFFFFF"/>
                </a:solidFill>
                <a:latin typeface="Arial"/>
                <a:ea typeface="Arial"/>
                <a:cs typeface="Arial"/>
              </a:defRPr>
            </a:pPr>
            <a:endParaRPr lang="en-US"/>
          </a:p>
        </c:txPr>
        <c:crossAx val="80556800"/>
        <c:crossesAt val="0"/>
        <c:crossBetween val="midCat"/>
        <c:majorUnit val="5"/>
        <c:minorUnit val="1"/>
      </c:valAx>
      <c:valAx>
        <c:axId val="80556800"/>
        <c:scaling>
          <c:orientation val="minMax"/>
          <c:max val="40"/>
          <c:min val="0"/>
        </c:scaling>
        <c:axPos val="l"/>
        <c:majorGridlines>
          <c:spPr>
            <a:ln w="1733">
              <a:solidFill>
                <a:srgbClr val="000000"/>
              </a:solidFill>
              <a:prstDash val="solid"/>
            </a:ln>
          </c:spPr>
        </c:majorGridlines>
        <c:title>
          <c:tx>
            <c:rich>
              <a:bodyPr/>
              <a:lstStyle/>
              <a:p>
                <a:pPr>
                  <a:defRPr sz="1065" b="1" i="0" u="none" strike="noStrike" baseline="0">
                    <a:solidFill>
                      <a:srgbClr val="FFFFFF"/>
                    </a:solidFill>
                    <a:latin typeface="Arial"/>
                    <a:ea typeface="Arial"/>
                    <a:cs typeface="Arial"/>
                  </a:defRPr>
                </a:pPr>
                <a:r>
                  <a:rPr lang="en-US"/>
                  <a:t>SNR (dB)</a:t>
                </a:r>
              </a:p>
            </c:rich>
          </c:tx>
          <c:layout>
            <c:manualLayout>
              <c:xMode val="edge"/>
              <c:yMode val="edge"/>
              <c:x val="0"/>
              <c:y val="0.40938511326860916"/>
            </c:manualLayout>
          </c:layout>
          <c:spPr>
            <a:noFill/>
            <a:ln w="13866">
              <a:noFill/>
            </a:ln>
          </c:spPr>
        </c:title>
        <c:numFmt formatCode="General" sourceLinked="1"/>
        <c:minorTickMark val="out"/>
        <c:tickLblPos val="nextTo"/>
        <c:spPr>
          <a:ln w="1733">
            <a:solidFill>
              <a:srgbClr val="000000"/>
            </a:solidFill>
            <a:prstDash val="solid"/>
          </a:ln>
        </c:spPr>
        <c:txPr>
          <a:bodyPr rot="0" vert="horz"/>
          <a:lstStyle/>
          <a:p>
            <a:pPr>
              <a:defRPr sz="805" b="0" i="0" u="none" strike="noStrike" baseline="0">
                <a:solidFill>
                  <a:srgbClr val="FFFFFF"/>
                </a:solidFill>
                <a:latin typeface="Arial"/>
                <a:ea typeface="Arial"/>
                <a:cs typeface="Arial"/>
              </a:defRPr>
            </a:pPr>
            <a:endParaRPr lang="en-US"/>
          </a:p>
        </c:txPr>
        <c:crossAx val="80247424"/>
        <c:crossesAt val="3"/>
        <c:crossBetween val="midCat"/>
        <c:majorUnit val="10"/>
      </c:valAx>
      <c:spPr>
        <a:solidFill>
          <a:srgbClr val="C0C0C0"/>
        </a:solidFill>
        <a:ln w="6933">
          <a:solidFill>
            <a:srgbClr val="808080"/>
          </a:solidFill>
          <a:prstDash val="solid"/>
        </a:ln>
      </c:spPr>
    </c:plotArea>
    <c:plotVisOnly val="1"/>
    <c:dispBlanksAs val="gap"/>
  </c:chart>
  <c:spPr>
    <a:noFill/>
    <a:ln>
      <a:noFill/>
    </a:ln>
  </c:spPr>
  <c:txPr>
    <a:bodyPr/>
    <a:lstStyle/>
    <a:p>
      <a:pPr>
        <a:defRPr sz="546"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fld id="{9583F63D-E1F6-41C0-A9A2-0247EE3F1BEA}" type="datetime8">
              <a:rPr lang="en-US"/>
              <a:pPr>
                <a:defRPr/>
              </a:pPr>
              <a:t>5/29/2007 1:24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cs typeface="Arial" charset="0"/>
              </a:defRPr>
            </a:lvl1pPr>
          </a:lstStyle>
          <a:p>
            <a:r>
              <a:rPr lang="en-US" sz="700" dirty="0" smtClean="0">
                <a:latin typeface="+mn-lt"/>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latin typeface="+mn-lt"/>
            </a:endParaRP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09DFBB13-A6B6-4648-8732-A2CDCC5CC537}"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pPr>
              <a:defRPr/>
            </a:pPr>
            <a:fld id="{00804EBB-5978-4167-BDE9-E80E95F02EB6}" type="datetime8">
              <a:rPr lang="en-US"/>
              <a:pPr>
                <a:defRPr/>
              </a:pPr>
              <a:t>5/29/2007 1:24 PM</a:t>
            </a:fld>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lang="en-US" sz="700" smtClean="0">
                <a:latin typeface="+mn-lt"/>
              </a:defRPr>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pPr>
              <a:defRPr/>
            </a:pPr>
            <a:fld id="{DF4938EF-0E91-465A-9EDE-50D31E3E0B19}"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D05D5D1-10C0-491F-ABC8-4C2E74B6596F}"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EEC1873C-7A8D-4240-A5EC-B0C81A2F53E3}" type="slidenum">
              <a:rPr lang="en-US"/>
              <a:pPr/>
              <a:t>1</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DC4282D-A3FB-4017-B76C-3A00F170AF2A}"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5EDC2574-BCD9-43C4-A25D-1EB1724FC249}" type="slidenum">
              <a:rPr lang="en-US"/>
              <a:pPr/>
              <a:t>10</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934DE71-AEE6-4E76-81B1-98397EB2429D}"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126C7237-1EFB-40C9-BEDF-B7D3ABE3C0AA}" type="slidenum">
              <a:rPr lang="en-US"/>
              <a:pPr/>
              <a:t>11</a:t>
            </a:fld>
            <a:endParaRPr lang="en-US"/>
          </a:p>
        </p:txBody>
      </p:sp>
      <p:sp>
        <p:nvSpPr>
          <p:cNvPr id="375810" name="Rectangle 2"/>
          <p:cNvSpPr>
            <a:spLocks noGrp="1" noRot="1" noChangeAspect="1" noChangeArrowheads="1" noTextEdit="1"/>
          </p:cNvSpPr>
          <p:nvPr>
            <p:ph type="sldImg"/>
          </p:nvPr>
        </p:nvSpPr>
        <p:spPr>
          <a:xfrm>
            <a:off x="1147763" y="688975"/>
            <a:ext cx="4565650" cy="3424238"/>
          </a:xfrm>
          <a:ln/>
        </p:spPr>
      </p:sp>
      <p:sp>
        <p:nvSpPr>
          <p:cNvPr id="375811" name="Rectangle 3"/>
          <p:cNvSpPr>
            <a:spLocks noGrp="1" noChangeArrowheads="1"/>
          </p:cNvSpPr>
          <p:nvPr>
            <p:ph type="body" idx="1"/>
          </p:nvPr>
        </p:nvSpPr>
        <p:spPr>
          <a:xfrm>
            <a:off x="917575" y="4344988"/>
            <a:ext cx="5022850" cy="4110037"/>
          </a:xfrm>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D8CE540-FC51-4D8B-8C61-F8F1D16A3344}"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5F6463DA-04F4-40DB-B271-E04B0DF18B3E}" type="slidenum">
              <a:rPr lang="en-US"/>
              <a:pPr/>
              <a:t>12</a:t>
            </a:fld>
            <a:endParaRPr 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0CBF223-06A9-4F3A-9FA7-0B819A3CF409}"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96FD1CC2-CB27-4A5F-ACDD-8E8575D51601}" type="slidenum">
              <a:rPr lang="en-US"/>
              <a:pPr/>
              <a:t>13</a:t>
            </a:fld>
            <a:endParaRPr lang="en-US"/>
          </a:p>
        </p:txBody>
      </p:sp>
      <p:sp>
        <p:nvSpPr>
          <p:cNvPr id="312322" name="Rectangle 2"/>
          <p:cNvSpPr>
            <a:spLocks noGrp="1" noRot="1" noChangeAspect="1" noChangeArrowheads="1" noTextEdit="1"/>
          </p:cNvSpPr>
          <p:nvPr>
            <p:ph type="sldImg"/>
          </p:nvPr>
        </p:nvSpPr>
        <p:spPr>
          <a:xfrm>
            <a:off x="1117600" y="652463"/>
            <a:ext cx="4614863" cy="3460750"/>
          </a:xfrm>
          <a:ln/>
        </p:spPr>
      </p:sp>
      <p:sp>
        <p:nvSpPr>
          <p:cNvPr id="312323" name="Rectangle 3"/>
          <p:cNvSpPr>
            <a:spLocks noGrp="1" noChangeArrowheads="1"/>
          </p:cNvSpPr>
          <p:nvPr>
            <p:ph type="body" idx="1"/>
          </p:nvPr>
        </p:nvSpPr>
        <p:spPr>
          <a:xfrm>
            <a:off x="884238" y="4343400"/>
            <a:ext cx="5089525" cy="4151313"/>
          </a:xfrm>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52AB5CA-10C8-4D9E-ACFD-C70F9AE1C775}"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4599D25B-8C8A-4AF2-A58E-FC54A98AB928}" type="slidenum">
              <a:rPr lang="en-US"/>
              <a:pPr/>
              <a:t>14</a:t>
            </a:fld>
            <a:endParaRPr lang="en-US"/>
          </a:p>
        </p:txBody>
      </p:sp>
      <p:sp>
        <p:nvSpPr>
          <p:cNvPr id="267266" name="Rectangle 2"/>
          <p:cNvSpPr>
            <a:spLocks noGrp="1" noRot="1" noChangeAspect="1" noChangeArrowheads="1" noTextEdit="1"/>
          </p:cNvSpPr>
          <p:nvPr>
            <p:ph type="sldImg"/>
          </p:nvPr>
        </p:nvSpPr>
        <p:spPr>
          <a:xfrm>
            <a:off x="1144588" y="687388"/>
            <a:ext cx="4572000" cy="3429000"/>
          </a:xfrm>
          <a:ln/>
        </p:spPr>
      </p:sp>
      <p:sp>
        <p:nvSpPr>
          <p:cNvPr id="26726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60E39B5-10DB-43A3-AD0E-ADF315481115}"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D24CCF19-3F9A-4957-A03E-495D8A99C0BC}" type="slidenum">
              <a:rPr lang="en-US"/>
              <a:pPr/>
              <a:t>15</a:t>
            </a:fld>
            <a:endParaRPr lang="en-US"/>
          </a:p>
        </p:txBody>
      </p:sp>
      <p:sp>
        <p:nvSpPr>
          <p:cNvPr id="269314" name="Rectangle 2"/>
          <p:cNvSpPr>
            <a:spLocks noGrp="1" noRot="1" noChangeAspect="1" noChangeArrowheads="1" noTextEdit="1"/>
          </p:cNvSpPr>
          <p:nvPr>
            <p:ph type="sldImg"/>
          </p:nvPr>
        </p:nvSpPr>
        <p:spPr>
          <a:xfrm>
            <a:off x="1144588" y="685800"/>
            <a:ext cx="4572000" cy="3429000"/>
          </a:xfrm>
          <a:ln/>
        </p:spPr>
      </p:sp>
      <p:sp>
        <p:nvSpPr>
          <p:cNvPr id="269315"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2CFB31-3630-4540-8721-A1E0D62A190D}"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77C9260F-13F9-4DD7-AA4E-8BF2A762FBBA}" type="slidenum">
              <a:rPr lang="en-US"/>
              <a:pPr/>
              <a:t>16</a:t>
            </a:fld>
            <a:endParaRPr lang="en-US"/>
          </a:p>
        </p:txBody>
      </p:sp>
      <p:sp>
        <p:nvSpPr>
          <p:cNvPr id="316418" name="Rectangle 2"/>
          <p:cNvSpPr>
            <a:spLocks noGrp="1" noRot="1" noChangeAspect="1" noChangeArrowheads="1" noTextEdit="1"/>
          </p:cNvSpPr>
          <p:nvPr>
            <p:ph type="sldImg"/>
          </p:nvPr>
        </p:nvSpPr>
        <p:spPr>
          <a:xfrm>
            <a:off x="1143000" y="685800"/>
            <a:ext cx="4573588" cy="3430588"/>
          </a:xfrm>
          <a:ln/>
        </p:spPr>
      </p:sp>
      <p:sp>
        <p:nvSpPr>
          <p:cNvPr id="31641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D1889BC-F34E-40B4-B568-0DC831983E80}"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63F7794A-E87C-478E-9E9D-7F31235CC271}" type="slidenum">
              <a:rPr lang="en-US"/>
              <a:pPr/>
              <a:t>17</a:t>
            </a:fld>
            <a:endParaRPr lang="en-US"/>
          </a:p>
        </p:txBody>
      </p:sp>
      <p:sp>
        <p:nvSpPr>
          <p:cNvPr id="271362" name="Rectangle 2"/>
          <p:cNvSpPr>
            <a:spLocks noGrp="1" noRot="1" noChangeAspect="1" noChangeArrowheads="1" noTextEdit="1"/>
          </p:cNvSpPr>
          <p:nvPr>
            <p:ph type="sldImg"/>
          </p:nvPr>
        </p:nvSpPr>
        <p:spPr>
          <a:xfrm>
            <a:off x="1144588" y="685800"/>
            <a:ext cx="4572000" cy="3429000"/>
          </a:xfrm>
          <a:ln/>
        </p:spPr>
      </p:sp>
      <p:sp>
        <p:nvSpPr>
          <p:cNvPr id="27136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85A2C3B-7FE9-428D-910C-AFE2571ECB1E}"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DA050354-9F08-453B-B1B7-93E07F7A6E26}" type="slidenum">
              <a:rPr lang="en-US"/>
              <a:pPr/>
              <a:t>18</a:t>
            </a:fld>
            <a:endParaRPr lang="en-US"/>
          </a:p>
        </p:txBody>
      </p:sp>
      <p:sp>
        <p:nvSpPr>
          <p:cNvPr id="273410" name="Rectangle 2"/>
          <p:cNvSpPr>
            <a:spLocks noGrp="1" noRot="1" noChangeAspect="1" noChangeArrowheads="1" noTextEdit="1"/>
          </p:cNvSpPr>
          <p:nvPr>
            <p:ph type="sldImg"/>
          </p:nvPr>
        </p:nvSpPr>
        <p:spPr>
          <a:xfrm>
            <a:off x="1144588" y="685800"/>
            <a:ext cx="4572000" cy="3429000"/>
          </a:xfrm>
          <a:ln/>
        </p:spPr>
      </p:sp>
      <p:sp>
        <p:nvSpPr>
          <p:cNvPr id="27341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F3D3DE4-93CD-4B73-81D9-D8FA92EB45BB}"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62EC3B59-1125-44A5-BFB1-10D2ED20D45E}" type="slidenum">
              <a:rPr lang="en-US"/>
              <a:pPr/>
              <a:t>19</a:t>
            </a:fld>
            <a:endParaRPr lang="en-US"/>
          </a:p>
        </p:txBody>
      </p:sp>
      <p:sp>
        <p:nvSpPr>
          <p:cNvPr id="275458" name="Rectangle 2"/>
          <p:cNvSpPr>
            <a:spLocks noGrp="1" noRot="1" noChangeAspect="1" noChangeArrowheads="1" noTextEdit="1"/>
          </p:cNvSpPr>
          <p:nvPr>
            <p:ph type="sldImg"/>
          </p:nvPr>
        </p:nvSpPr>
        <p:spPr>
          <a:xfrm>
            <a:off x="1144588" y="685800"/>
            <a:ext cx="4572000" cy="3429000"/>
          </a:xfrm>
          <a:ln/>
        </p:spPr>
      </p:sp>
      <p:sp>
        <p:nvSpPr>
          <p:cNvPr id="27545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1B39DE3-D78A-426B-B298-CDF730396068}"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B4024BB2-C8E2-4C4C-A440-B7773D9C244C}" type="slidenum">
              <a:rPr lang="en-US"/>
              <a:pPr/>
              <a:t>2</a:t>
            </a:fld>
            <a:endParaRPr lang="en-US"/>
          </a:p>
        </p:txBody>
      </p:sp>
      <p:sp>
        <p:nvSpPr>
          <p:cNvPr id="261122" name="Rectangle 2"/>
          <p:cNvSpPr>
            <a:spLocks noGrp="1" noRot="1" noChangeAspect="1" noChangeArrowheads="1" noTextEdit="1"/>
          </p:cNvSpPr>
          <p:nvPr>
            <p:ph type="sldImg"/>
          </p:nvPr>
        </p:nvSpPr>
        <p:spPr>
          <a:xfrm>
            <a:off x="1144588" y="685800"/>
            <a:ext cx="4572000" cy="3429000"/>
          </a:xfrm>
          <a:ln/>
        </p:spPr>
      </p:sp>
      <p:sp>
        <p:nvSpPr>
          <p:cNvPr id="26112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FEA1A61-E62D-4E55-B453-9F393F54E76E}"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4B449916-27D5-40A5-8848-C862A0BFE4E1}" type="slidenum">
              <a:rPr lang="en-US"/>
              <a:pPr/>
              <a:t>20</a:t>
            </a:fld>
            <a:endParaRPr lang="en-US"/>
          </a:p>
        </p:txBody>
      </p:sp>
      <p:sp>
        <p:nvSpPr>
          <p:cNvPr id="277506" name="Rectangle 2"/>
          <p:cNvSpPr>
            <a:spLocks noGrp="1" noRot="1" noChangeAspect="1" noChangeArrowheads="1" noTextEdit="1"/>
          </p:cNvSpPr>
          <p:nvPr>
            <p:ph type="sldImg"/>
          </p:nvPr>
        </p:nvSpPr>
        <p:spPr>
          <a:xfrm>
            <a:off x="1144588" y="685800"/>
            <a:ext cx="4572000" cy="3429000"/>
          </a:xfrm>
          <a:ln/>
        </p:spPr>
      </p:sp>
      <p:sp>
        <p:nvSpPr>
          <p:cNvPr id="27750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690A087-7AC9-4102-8FDF-1D95124C389E}"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544B2B3E-3F5B-4DC1-836C-EA324D205EC4}" type="slidenum">
              <a:rPr lang="en-US"/>
              <a:pPr/>
              <a:t>21</a:t>
            </a:fld>
            <a:endParaRPr lang="en-US"/>
          </a:p>
        </p:txBody>
      </p:sp>
      <p:sp>
        <p:nvSpPr>
          <p:cNvPr id="279554" name="Rectangle 2"/>
          <p:cNvSpPr>
            <a:spLocks noGrp="1" noRot="1" noChangeAspect="1" noChangeArrowheads="1" noTextEdit="1"/>
          </p:cNvSpPr>
          <p:nvPr>
            <p:ph type="sldImg"/>
          </p:nvPr>
        </p:nvSpPr>
        <p:spPr>
          <a:xfrm>
            <a:off x="1144588" y="685800"/>
            <a:ext cx="4572000" cy="3429000"/>
          </a:xfrm>
          <a:ln/>
        </p:spPr>
      </p:sp>
      <p:sp>
        <p:nvSpPr>
          <p:cNvPr id="279555"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6729DB6-0A0E-4B56-A3B7-EDA6F7A3DEFC}"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78A19573-BAB4-4CC8-9C49-FD90E923D0E1}" type="slidenum">
              <a:rPr lang="en-US"/>
              <a:pPr/>
              <a:t>22</a:t>
            </a:fld>
            <a:endParaRPr lang="en-US"/>
          </a:p>
        </p:txBody>
      </p:sp>
      <p:sp>
        <p:nvSpPr>
          <p:cNvPr id="293890" name="Rectangle 2"/>
          <p:cNvSpPr>
            <a:spLocks noGrp="1" noRot="1" noChangeAspect="1" noChangeArrowheads="1" noTextEdit="1"/>
          </p:cNvSpPr>
          <p:nvPr>
            <p:ph type="sldImg"/>
          </p:nvPr>
        </p:nvSpPr>
        <p:spPr>
          <a:xfrm>
            <a:off x="1144588" y="685800"/>
            <a:ext cx="4572000" cy="3429000"/>
          </a:xfrm>
          <a:ln/>
        </p:spPr>
      </p:sp>
      <p:sp>
        <p:nvSpPr>
          <p:cNvPr id="29389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E695858-6906-4136-B991-91F34171BB8F}"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AAA672DA-F4A5-4B3B-A39E-5EBD3545358A}" type="slidenum">
              <a:rPr lang="en-US"/>
              <a:pPr/>
              <a:t>23</a:t>
            </a:fld>
            <a:endParaRPr lang="en-US"/>
          </a:p>
        </p:txBody>
      </p:sp>
      <p:sp>
        <p:nvSpPr>
          <p:cNvPr id="295938" name="Rectangle 2"/>
          <p:cNvSpPr>
            <a:spLocks noGrp="1" noRot="1" noChangeAspect="1" noChangeArrowheads="1" noTextEdit="1"/>
          </p:cNvSpPr>
          <p:nvPr>
            <p:ph type="sldImg"/>
          </p:nvPr>
        </p:nvSpPr>
        <p:spPr>
          <a:xfrm>
            <a:off x="1144588" y="685800"/>
            <a:ext cx="4572000" cy="3429000"/>
          </a:xfrm>
          <a:ln/>
        </p:spPr>
      </p:sp>
      <p:sp>
        <p:nvSpPr>
          <p:cNvPr id="29593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A2C28D8-E45C-4C9C-8C79-3F8FB1AC1454}"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A0E62BB3-6C72-4DC7-B793-EE831CB8A03C}" type="slidenum">
              <a:rPr lang="en-US"/>
              <a:pPr/>
              <a:t>24</a:t>
            </a:fld>
            <a:endParaRPr lang="en-US"/>
          </a:p>
        </p:txBody>
      </p:sp>
      <p:sp>
        <p:nvSpPr>
          <p:cNvPr id="302082" name="Rectangle 2"/>
          <p:cNvSpPr>
            <a:spLocks noGrp="1" noRot="1" noChangeAspect="1" noChangeArrowheads="1" noTextEdit="1"/>
          </p:cNvSpPr>
          <p:nvPr>
            <p:ph type="sldImg"/>
          </p:nvPr>
        </p:nvSpPr>
        <p:spPr>
          <a:xfrm>
            <a:off x="1144588" y="685800"/>
            <a:ext cx="4572000" cy="3429000"/>
          </a:xfrm>
          <a:ln/>
        </p:spPr>
      </p:sp>
      <p:sp>
        <p:nvSpPr>
          <p:cNvPr id="30208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B3336FF-E849-47D3-B015-B5B75AFBDF1D}"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CE1FA1C7-9321-44D0-8209-1D224CE466A9}" type="slidenum">
              <a:rPr lang="en-US"/>
              <a:pPr/>
              <a:t>25</a:t>
            </a:fld>
            <a:endParaRPr lang="en-US"/>
          </a:p>
        </p:txBody>
      </p:sp>
      <p:sp>
        <p:nvSpPr>
          <p:cNvPr id="304130" name="Rectangle 2"/>
          <p:cNvSpPr>
            <a:spLocks noGrp="1" noRot="1" noChangeAspect="1" noChangeArrowheads="1" noTextEdit="1"/>
          </p:cNvSpPr>
          <p:nvPr>
            <p:ph type="sldImg"/>
          </p:nvPr>
        </p:nvSpPr>
        <p:spPr>
          <a:xfrm>
            <a:off x="1144588" y="685800"/>
            <a:ext cx="4572000" cy="3429000"/>
          </a:xfrm>
          <a:ln/>
        </p:spPr>
      </p:sp>
      <p:sp>
        <p:nvSpPr>
          <p:cNvPr id="30413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7079CA8-F8FF-48B6-A4C7-63C75A39AA0E}"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2791A95B-B466-47AE-9C1E-C97A11E75B59}" type="slidenum">
              <a:rPr lang="en-US"/>
              <a:pPr/>
              <a:t>26</a:t>
            </a:fld>
            <a:endParaRPr lang="en-US"/>
          </a:p>
        </p:txBody>
      </p:sp>
      <p:sp>
        <p:nvSpPr>
          <p:cNvPr id="306178" name="Rectangle 2"/>
          <p:cNvSpPr>
            <a:spLocks noGrp="1" noRot="1" noChangeAspect="1" noChangeArrowheads="1" noTextEdit="1"/>
          </p:cNvSpPr>
          <p:nvPr>
            <p:ph type="sldImg"/>
          </p:nvPr>
        </p:nvSpPr>
        <p:spPr>
          <a:xfrm>
            <a:off x="1144588" y="685800"/>
            <a:ext cx="4572000" cy="3429000"/>
          </a:xfrm>
          <a:ln/>
        </p:spPr>
      </p:sp>
      <p:sp>
        <p:nvSpPr>
          <p:cNvPr id="30617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AA4E12E-D3D4-4CC4-8957-F26BCA917372}"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0A351E64-7F03-433A-AE23-DBDC0F69C6D6}" type="slidenum">
              <a:rPr lang="en-US"/>
              <a:pPr/>
              <a:t>27</a:t>
            </a:fld>
            <a:endParaRPr lang="en-US"/>
          </a:p>
        </p:txBody>
      </p:sp>
      <p:sp>
        <p:nvSpPr>
          <p:cNvPr id="308226" name="Rectangle 2"/>
          <p:cNvSpPr>
            <a:spLocks noGrp="1" noRot="1" noChangeAspect="1" noChangeArrowheads="1" noTextEdit="1"/>
          </p:cNvSpPr>
          <p:nvPr>
            <p:ph type="sldImg"/>
          </p:nvPr>
        </p:nvSpPr>
        <p:spPr>
          <a:xfrm>
            <a:off x="1144588" y="685800"/>
            <a:ext cx="4572000" cy="3429000"/>
          </a:xfrm>
          <a:ln/>
        </p:spPr>
      </p:sp>
      <p:sp>
        <p:nvSpPr>
          <p:cNvPr id="30822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3670CC3-5688-4C4D-A41B-D7A37DB6A98D}"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6F79CC3F-F7CB-4FB9-A8E0-BDF1844CEACA}" type="slidenum">
              <a:rPr lang="en-US"/>
              <a:pPr/>
              <a:t>28</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723C25E-8F9F-41C9-B74A-3E8406308893}"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35F1306B-D420-49D5-B666-176C85E79D20}" type="slidenum">
              <a:rPr lang="en-US"/>
              <a:pPr/>
              <a:t>29</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9CBF0A3-CA39-4DF9-9F79-FEB23A1CADD0}"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13ABB47F-69D5-4101-BC0F-C99DD878E173}" type="slidenum">
              <a:rPr lang="en-US"/>
              <a:pPr/>
              <a:t>3</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C214CE-3A25-4A57-A37F-EC0A75C07FA6}"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1625C78E-41BB-47BD-B3CB-1A4B6564CB22}" type="slidenum">
              <a:rPr lang="en-US"/>
              <a:pPr/>
              <a:t>30</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88AB4E3-16BA-4B54-88DF-1221646EAADE}"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E32891CB-3676-43CE-9E5A-6A09A0166B8F}" type="slidenum">
              <a:rPr lang="en-US"/>
              <a:pPr/>
              <a:t>31</a:t>
            </a:fld>
            <a:endParaRPr lang="en-US"/>
          </a:p>
        </p:txBody>
      </p:sp>
      <p:sp>
        <p:nvSpPr>
          <p:cNvPr id="132100" name="Rectangle 4"/>
          <p:cNvSpPr>
            <a:spLocks noGrp="1" noRot="1" noChangeAspect="1" noChangeArrowheads="1" noTextEdit="1"/>
          </p:cNvSpPr>
          <p:nvPr>
            <p:ph type="sldImg"/>
          </p:nvPr>
        </p:nvSpPr>
        <p:spPr>
          <a:ln/>
        </p:spPr>
      </p:sp>
      <p:sp>
        <p:nvSpPr>
          <p:cNvPr id="132101" name="Rectangle 5"/>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5DCB74-2B3C-47CD-8A73-2F3ECF9938C9}"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821FD520-AE30-4234-8C20-E240164B7D17}" type="slidenum">
              <a:rPr lang="en-US"/>
              <a:pPr/>
              <a:t>4</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689CFAD-B41D-4364-A9E3-E8FB721536A3}"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2A47D8C0-FA28-46E4-B42E-547059A549B1}" type="slidenum">
              <a:rPr lang="en-US"/>
              <a:pPr/>
              <a:t>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548574D-E046-4115-A6F7-E068F51BC891}"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C5C0C4B3-DE3D-4898-8542-6D9D4F179AE9}" type="slidenum">
              <a:rPr lang="en-US"/>
              <a:pPr/>
              <a:t>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F7CEFD6-0C58-433C-9B6B-EE74DD126EE9}"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7FEEEAB7-36DC-48FC-9168-F092AF64E269}" type="slidenum">
              <a:rPr lang="en-US"/>
              <a:pPr/>
              <a:t>7</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64BED03-C1C4-4E58-83E6-3B992728C4A1}"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34249207-3E7E-4E19-BCC0-6E599FB83BF6}" type="slidenum">
              <a:rPr lang="en-US"/>
              <a:pPr/>
              <a:t>8</a:t>
            </a:fld>
            <a:endParaRPr lang="en-US"/>
          </a:p>
        </p:txBody>
      </p:sp>
      <p:sp>
        <p:nvSpPr>
          <p:cNvPr id="367618" name="Rectangle 2"/>
          <p:cNvSpPr>
            <a:spLocks noGrp="1" noRot="1" noChangeAspect="1" noChangeArrowheads="1" noTextEdit="1"/>
          </p:cNvSpPr>
          <p:nvPr>
            <p:ph type="sldImg"/>
          </p:nvPr>
        </p:nvSpPr>
        <p:spPr>
          <a:xfrm>
            <a:off x="1144588" y="685800"/>
            <a:ext cx="4572000" cy="3429000"/>
          </a:xfrm>
          <a:ln/>
        </p:spPr>
      </p:sp>
      <p:sp>
        <p:nvSpPr>
          <p:cNvPr id="36761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3D54D53-B56A-4B74-978E-3A6D0BDFE369}" type="datetime8">
              <a:rPr lang="en-US"/>
              <a:pPr/>
              <a:t>5/29/2007 1:24 PM</a:t>
            </a:fld>
            <a:endParaRPr lang="en-US"/>
          </a:p>
        </p:txBody>
      </p:sp>
      <p:sp>
        <p:nvSpPr>
          <p:cNvPr id="7" name="Rectangle 7"/>
          <p:cNvSpPr>
            <a:spLocks noGrp="1" noChangeArrowheads="1"/>
          </p:cNvSpPr>
          <p:nvPr>
            <p:ph type="sldNum" sz="quarter" idx="5"/>
          </p:nvPr>
        </p:nvSpPr>
        <p:spPr>
          <a:ln/>
        </p:spPr>
        <p:txBody>
          <a:bodyPr/>
          <a:lstStyle/>
          <a:p>
            <a:fld id="{FAFA6A0A-08C5-4DB5-8877-66D75D0EE279}" type="slidenum">
              <a:rPr lang="en-US"/>
              <a:pPr/>
              <a:t>9</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10071736" cy="83099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704976"/>
            <a:ext cx="4941570" cy="34152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81651" y="1704976"/>
            <a:ext cx="4941570" cy="34152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81651" y="3124201"/>
            <a:ext cx="4941570" cy="34152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4"/>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5"/>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5"/>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5"/>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5"/>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6"/>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hyperlink" Target="http://www.samsungcorp.com/" TargetMode="External"/><Relationship Id="rId7" Type="http://schemas.openxmlformats.org/officeDocument/2006/relationships/image" Target="../media/image45.png"/><Relationship Id="rId12" Type="http://schemas.openxmlformats.org/officeDocument/2006/relationships/image" Target="../media/image49.jpeg"/><Relationship Id="rId2" Type="http://schemas.openxmlformats.org/officeDocument/2006/relationships/notesSlide" Target="../notesSlides/notesSlide10.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hyperlink" Target="http://images.google.com/imgres?imgurl=http://www.ansettspares.com/images/logos/GE_logo.gif&amp;imgrefurl=http://www.ansettspares.com/distributorships.htm&amp;h=450&amp;w=450&amp;sz=66&amp;tbnid=UEMmQAwvf3gJ:&amp;tbnh=124&amp;tbnw=124&amp;prev=/images?q=ge+logo&amp;hl=en&amp;lr=&amp;oi=imagesr&amp;start=3" TargetMode="External"/><Relationship Id="rId5" Type="http://schemas.openxmlformats.org/officeDocument/2006/relationships/hyperlink" Target="http://www.intel.com/" TargetMode="External"/><Relationship Id="rId15" Type="http://schemas.openxmlformats.org/officeDocument/2006/relationships/image" Target="../media/image52.jpe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47.png"/><Relationship Id="rId1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2.png"/><Relationship Id="rId3" Type="http://schemas.openxmlformats.org/officeDocument/2006/relationships/notesSlide" Target="../notesSlides/notesSlide24.xml"/><Relationship Id="rId7" Type="http://schemas.openxmlformats.org/officeDocument/2006/relationships/image" Target="../media/image34.png"/><Relationship Id="rId12" Type="http://schemas.openxmlformats.org/officeDocument/2006/relationships/image" Target="../media/image40.jpeg"/><Relationship Id="rId17" Type="http://schemas.openxmlformats.org/officeDocument/2006/relationships/oleObject" Target="../embeddings/oleObject7.bin"/><Relationship Id="rId2" Type="http://schemas.openxmlformats.org/officeDocument/2006/relationships/slideLayout" Target="../slideLayouts/slideLayout5.xml"/><Relationship Id="rId16" Type="http://schemas.openxmlformats.org/officeDocument/2006/relationships/image" Target="../media/image21.png"/><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39.png"/><Relationship Id="rId5" Type="http://schemas.openxmlformats.org/officeDocument/2006/relationships/image" Target="../media/image27.png"/><Relationship Id="rId15" Type="http://schemas.openxmlformats.org/officeDocument/2006/relationships/oleObject" Target="../embeddings/oleObject6.bin"/><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38.wmf"/><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notesSlide" Target="../notesSlides/notesSlide25.xml"/><Relationship Id="rId7" Type="http://schemas.openxmlformats.org/officeDocument/2006/relationships/image" Target="../media/image38.wmf"/><Relationship Id="rId12" Type="http://schemas.openxmlformats.org/officeDocument/2006/relationships/image" Target="../media/image40.jpeg"/><Relationship Id="rId17" Type="http://schemas.openxmlformats.org/officeDocument/2006/relationships/image" Target="../media/image41.png"/><Relationship Id="rId2" Type="http://schemas.openxmlformats.org/officeDocument/2006/relationships/slideLayout" Target="../slideLayouts/slideLayout5.xml"/><Relationship Id="rId16" Type="http://schemas.openxmlformats.org/officeDocument/2006/relationships/image" Target="../media/image26.png"/><Relationship Id="rId1" Type="http://schemas.openxmlformats.org/officeDocument/2006/relationships/vmlDrawing" Target="../drawings/vmlDrawing7.vml"/><Relationship Id="rId6" Type="http://schemas.openxmlformats.org/officeDocument/2006/relationships/image" Target="../media/image28.png"/><Relationship Id="rId11" Type="http://schemas.openxmlformats.org/officeDocument/2006/relationships/image" Target="../media/image39.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23.png"/><Relationship Id="rId1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2.png"/><Relationship Id="rId18" Type="http://schemas.openxmlformats.org/officeDocument/2006/relationships/image" Target="../media/image40.jpeg"/><Relationship Id="rId3" Type="http://schemas.openxmlformats.org/officeDocument/2006/relationships/notesSlide" Target="../notesSlides/notesSlide26.xml"/><Relationship Id="rId21"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8.wmf"/><Relationship Id="rId17" Type="http://schemas.openxmlformats.org/officeDocument/2006/relationships/image" Target="../media/image39.png"/><Relationship Id="rId2" Type="http://schemas.openxmlformats.org/officeDocument/2006/relationships/slideLayout" Target="../slideLayouts/slideLayout5.xml"/><Relationship Id="rId16" Type="http://schemas.openxmlformats.org/officeDocument/2006/relationships/image" Target="../media/image42.png"/><Relationship Id="rId20" Type="http://schemas.openxmlformats.org/officeDocument/2006/relationships/image" Target="../media/image24.png"/><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5.png"/><Relationship Id="rId19"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4.png"/><Relationship Id="rId14" Type="http://schemas.openxmlformats.org/officeDocument/2006/relationships/image" Target="../media/image23.png"/><Relationship Id="rId22"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omeplug.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www.intellon.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sherlocksystems.com/sherdvd/images/Dzmv100a.gif" TargetMode="External"/><Relationship Id="rId13"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hyperlink" Target="http://www.amazon.com/exec/obidos/tg/detail/-/B0002J6GLG/qid=1089681000/sr=8-1/ref=sr_8_xs_ap_i1_xgl23/002-8630459-1584042?v=glance&amp;s=electronics&amp;n=507846" TargetMode="External"/><Relationship Id="rId5" Type="http://schemas.openxmlformats.org/officeDocument/2006/relationships/image" Target="../media/image9.png"/><Relationship Id="rId15" Type="http://schemas.openxmlformats.org/officeDocument/2006/relationships/hyperlink" Target="http://images.google.com/imgres?imgurl=http://www.inspect-ny.com/electric/meterbase1.jpg&amp;imgrefurl=http://www.inspect-ny.com/electric/ElecAmps.htm&amp;h=478&amp;w=366&amp;sz=34&amp;hl=en&amp;start=10&amp;tbnid=rMtRhFj-mvU8RM:&amp;tbnh=129&amp;tbnw=99&amp;prev=/images?q=electric+meter&amp;svnum=10&amp;hl=en&amp;rls=com.microsoft:en-US&amp;sa=N"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34.png"/><Relationship Id="rId20" Type="http://schemas.openxmlformats.org/officeDocument/2006/relationships/image" Target="../media/image38.wmf"/><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wmf"/><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gif"/><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p:txBody>
          <a:bodyPr/>
          <a:lstStyle/>
          <a:p>
            <a:r>
              <a:rPr lang="en-US" smtClean="0"/>
              <a:t>Home Media Transports: HomePlug AV</a:t>
            </a:r>
            <a:endParaRPr lang="en-US" dirty="0"/>
          </a:p>
        </p:txBody>
      </p:sp>
      <p:sp>
        <p:nvSpPr>
          <p:cNvPr id="3098" name="Rectangle 26"/>
          <p:cNvSpPr>
            <a:spLocks noGrp="1" noChangeArrowheads="1"/>
          </p:cNvSpPr>
          <p:nvPr>
            <p:ph type="subTitle" idx="1"/>
          </p:nvPr>
        </p:nvSpPr>
        <p:spPr/>
        <p:txBody>
          <a:bodyPr/>
          <a:lstStyle/>
          <a:p>
            <a:r>
              <a:rPr lang="en-US" smtClean="0"/>
              <a:t>Andreas Melder</a:t>
            </a:r>
          </a:p>
          <a:p>
            <a:r>
              <a:rPr lang="en-US" smtClean="0"/>
              <a:t>Senior Vice President</a:t>
            </a:r>
          </a:p>
          <a:p>
            <a:r>
              <a:rPr lang="en-US" smtClean="0"/>
              <a:t>Intellon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Line 3"/>
          <p:cNvSpPr>
            <a:spLocks noChangeAspect="1" noChangeShapeType="1"/>
          </p:cNvSpPr>
          <p:nvPr/>
        </p:nvSpPr>
        <p:spPr bwMode="auto">
          <a:xfrm>
            <a:off x="5394960" y="3566161"/>
            <a:ext cx="1906" cy="34671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0" name="Text Box 4"/>
          <p:cNvSpPr txBox="1">
            <a:spLocks noChangeAspect="1" noChangeArrowheads="1"/>
          </p:cNvSpPr>
          <p:nvPr/>
        </p:nvSpPr>
        <p:spPr bwMode="auto">
          <a:xfrm>
            <a:off x="6684646" y="4290061"/>
            <a:ext cx="706754" cy="346710"/>
          </a:xfrm>
          <a:prstGeom prst="rect">
            <a:avLst/>
          </a:prstGeom>
          <a:noFill/>
          <a:ln w="9525">
            <a:noFill/>
            <a:miter lim="800000"/>
            <a:headEnd/>
            <a:tailEnd/>
          </a:ln>
          <a:effectLst/>
        </p:spPr>
        <p:txBody>
          <a:bodyPr wrap="none" lIns="109728" tIns="54864" rIns="109728" bIns="54864"/>
          <a:lstStyle/>
          <a:p>
            <a:pPr algn="l" eaLnBrk="0" hangingPunct="0"/>
            <a:r>
              <a:rPr lang="en-US" sz="1200" dirty="0">
                <a:solidFill>
                  <a:schemeClr val="bg1"/>
                </a:solidFill>
                <a:latin typeface="+mn-lt"/>
              </a:rPr>
              <a:t>TWG</a:t>
            </a:r>
          </a:p>
        </p:txBody>
      </p:sp>
      <p:sp>
        <p:nvSpPr>
          <p:cNvPr id="372741" name="Line 5"/>
          <p:cNvSpPr>
            <a:spLocks noChangeAspect="1" noChangeShapeType="1"/>
          </p:cNvSpPr>
          <p:nvPr/>
        </p:nvSpPr>
        <p:spPr bwMode="auto">
          <a:xfrm>
            <a:off x="607696" y="3924300"/>
            <a:ext cx="8536304" cy="190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2" name="Line 6"/>
          <p:cNvSpPr>
            <a:spLocks noChangeAspect="1" noChangeShapeType="1"/>
          </p:cNvSpPr>
          <p:nvPr/>
        </p:nvSpPr>
        <p:spPr bwMode="auto">
          <a:xfrm>
            <a:off x="622936" y="3924300"/>
            <a:ext cx="1904" cy="245746"/>
          </a:xfrm>
          <a:prstGeom prst="line">
            <a:avLst/>
          </a:prstGeom>
          <a:noFill/>
          <a:ln w="25400">
            <a:solidFill>
              <a:srgbClr val="FF9900"/>
            </a:solidFill>
            <a:round/>
            <a:headEnd/>
            <a:tailEnd/>
          </a:ln>
          <a:effectLst/>
        </p:spPr>
        <p:txBody>
          <a:bodyPr lIns="109728" tIns="54864" rIns="109728" bIns="54864"/>
          <a:lstStyle/>
          <a:p>
            <a:endParaRPr lang="en-US" sz="1200">
              <a:latin typeface="+mn-lt"/>
            </a:endParaRPr>
          </a:p>
        </p:txBody>
      </p:sp>
      <p:sp>
        <p:nvSpPr>
          <p:cNvPr id="372743" name="Line 7"/>
          <p:cNvSpPr>
            <a:spLocks noChangeAspect="1" noChangeShapeType="1"/>
          </p:cNvSpPr>
          <p:nvPr/>
        </p:nvSpPr>
        <p:spPr bwMode="auto">
          <a:xfrm>
            <a:off x="4112896" y="3924300"/>
            <a:ext cx="1904" cy="30670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4" name="Line 8"/>
          <p:cNvSpPr>
            <a:spLocks noChangeAspect="1" noChangeShapeType="1"/>
          </p:cNvSpPr>
          <p:nvPr/>
        </p:nvSpPr>
        <p:spPr bwMode="auto">
          <a:xfrm>
            <a:off x="4962526" y="3924301"/>
            <a:ext cx="7620" cy="125349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5" name="AutoShape 9"/>
          <p:cNvSpPr>
            <a:spLocks noChangeArrowheads="1"/>
          </p:cNvSpPr>
          <p:nvPr/>
        </p:nvSpPr>
        <p:spPr bwMode="auto">
          <a:xfrm>
            <a:off x="207646" y="6183630"/>
            <a:ext cx="1024890" cy="548640"/>
          </a:xfrm>
          <a:prstGeom prst="roundRect">
            <a:avLst>
              <a:gd name="adj" fmla="val 16667"/>
            </a:avLst>
          </a:prstGeom>
          <a:solidFill>
            <a:srgbClr val="000080"/>
          </a:solidFill>
          <a:ln w="50800" algn="ctr">
            <a:solidFill>
              <a:srgbClr val="FF6600"/>
            </a:solidFill>
            <a:prstDash val="sysDot"/>
            <a:round/>
            <a:headEnd/>
            <a:tailEnd/>
          </a:ln>
          <a:effectLst/>
        </p:spPr>
        <p:txBody>
          <a:bodyPr lIns="21600" tIns="21600" rIns="21600" bIns="21600"/>
          <a:lstStyle/>
          <a:p>
            <a:r>
              <a:rPr lang="en-US" sz="1200" dirty="0">
                <a:latin typeface="+mn-lt"/>
              </a:rPr>
              <a:t>Marketing</a:t>
            </a:r>
            <a:br>
              <a:rPr lang="en-US" sz="1200" dirty="0">
                <a:latin typeface="+mn-lt"/>
              </a:rPr>
            </a:br>
            <a:r>
              <a:rPr lang="en-US" sz="1200" dirty="0">
                <a:latin typeface="+mn-lt"/>
              </a:rPr>
              <a:t>Liaisons</a:t>
            </a:r>
          </a:p>
        </p:txBody>
      </p:sp>
      <p:sp>
        <p:nvSpPr>
          <p:cNvPr id="372746" name="Line 10"/>
          <p:cNvSpPr>
            <a:spLocks noChangeAspect="1" noChangeShapeType="1"/>
          </p:cNvSpPr>
          <p:nvPr/>
        </p:nvSpPr>
        <p:spPr bwMode="auto">
          <a:xfrm>
            <a:off x="3316606" y="3935731"/>
            <a:ext cx="7620" cy="125349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7" name="Line 11"/>
          <p:cNvSpPr>
            <a:spLocks noChangeAspect="1" noChangeShapeType="1"/>
          </p:cNvSpPr>
          <p:nvPr/>
        </p:nvSpPr>
        <p:spPr bwMode="auto">
          <a:xfrm>
            <a:off x="1670686" y="3905251"/>
            <a:ext cx="7620" cy="125349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8" name="Line 12"/>
          <p:cNvSpPr>
            <a:spLocks noChangeShapeType="1"/>
          </p:cNvSpPr>
          <p:nvPr/>
        </p:nvSpPr>
        <p:spPr bwMode="auto">
          <a:xfrm>
            <a:off x="5053966" y="6008370"/>
            <a:ext cx="1543050" cy="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49" name="Line 13"/>
          <p:cNvSpPr>
            <a:spLocks noChangeAspect="1" noChangeShapeType="1"/>
          </p:cNvSpPr>
          <p:nvPr/>
        </p:nvSpPr>
        <p:spPr bwMode="auto">
          <a:xfrm>
            <a:off x="5844540" y="4903470"/>
            <a:ext cx="5716" cy="109156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0" name="Line 14"/>
          <p:cNvSpPr>
            <a:spLocks noChangeShapeType="1"/>
          </p:cNvSpPr>
          <p:nvPr/>
        </p:nvSpPr>
        <p:spPr bwMode="auto">
          <a:xfrm>
            <a:off x="5067300" y="6008370"/>
            <a:ext cx="0" cy="27432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1" name="Line 15"/>
          <p:cNvSpPr>
            <a:spLocks noChangeShapeType="1"/>
          </p:cNvSpPr>
          <p:nvPr/>
        </p:nvSpPr>
        <p:spPr bwMode="auto">
          <a:xfrm>
            <a:off x="6612256" y="5995036"/>
            <a:ext cx="0" cy="27432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2" name="Line 16"/>
          <p:cNvSpPr>
            <a:spLocks noChangeAspect="1" noChangeShapeType="1"/>
          </p:cNvSpPr>
          <p:nvPr/>
        </p:nvSpPr>
        <p:spPr bwMode="auto">
          <a:xfrm>
            <a:off x="2466976" y="3897630"/>
            <a:ext cx="1904" cy="30670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3" name="Line 17"/>
          <p:cNvSpPr>
            <a:spLocks noChangeAspect="1" noChangeShapeType="1"/>
          </p:cNvSpPr>
          <p:nvPr/>
        </p:nvSpPr>
        <p:spPr bwMode="auto">
          <a:xfrm>
            <a:off x="5760720" y="3897630"/>
            <a:ext cx="1906" cy="30670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4" name="Line 18"/>
          <p:cNvSpPr>
            <a:spLocks noChangeAspect="1" noChangeShapeType="1"/>
          </p:cNvSpPr>
          <p:nvPr/>
        </p:nvSpPr>
        <p:spPr bwMode="auto">
          <a:xfrm>
            <a:off x="7391400" y="3910966"/>
            <a:ext cx="1906" cy="306704"/>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5" name="Line 19"/>
          <p:cNvSpPr>
            <a:spLocks noChangeAspect="1" noChangeShapeType="1"/>
          </p:cNvSpPr>
          <p:nvPr/>
        </p:nvSpPr>
        <p:spPr bwMode="auto">
          <a:xfrm>
            <a:off x="9157336" y="3897630"/>
            <a:ext cx="1904" cy="306706"/>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6" name="Line 20"/>
          <p:cNvSpPr>
            <a:spLocks noChangeShapeType="1"/>
          </p:cNvSpPr>
          <p:nvPr/>
        </p:nvSpPr>
        <p:spPr bwMode="auto">
          <a:xfrm>
            <a:off x="7406640" y="4903470"/>
            <a:ext cx="0" cy="54864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7" name="Line 21"/>
          <p:cNvSpPr>
            <a:spLocks noChangeShapeType="1"/>
          </p:cNvSpPr>
          <p:nvPr/>
        </p:nvSpPr>
        <p:spPr bwMode="auto">
          <a:xfrm>
            <a:off x="9144000" y="4903470"/>
            <a:ext cx="0" cy="457200"/>
          </a:xfrm>
          <a:prstGeom prst="line">
            <a:avLst/>
          </a:prstGeom>
          <a:noFill/>
          <a:ln w="25400">
            <a:solidFill>
              <a:srgbClr val="FF6600"/>
            </a:solidFill>
            <a:round/>
            <a:headEnd/>
            <a:tailEnd/>
          </a:ln>
          <a:effectLst/>
        </p:spPr>
        <p:txBody>
          <a:bodyPr lIns="109728" tIns="54864" rIns="109728" bIns="54864"/>
          <a:lstStyle/>
          <a:p>
            <a:endParaRPr lang="en-US" sz="1200">
              <a:latin typeface="+mn-lt"/>
            </a:endParaRPr>
          </a:p>
        </p:txBody>
      </p:sp>
      <p:sp>
        <p:nvSpPr>
          <p:cNvPr id="372758" name="Line 22"/>
          <p:cNvSpPr>
            <a:spLocks noChangeShapeType="1"/>
          </p:cNvSpPr>
          <p:nvPr/>
        </p:nvSpPr>
        <p:spPr bwMode="auto">
          <a:xfrm>
            <a:off x="274320" y="4937760"/>
            <a:ext cx="0" cy="1280160"/>
          </a:xfrm>
          <a:prstGeom prst="line">
            <a:avLst/>
          </a:prstGeom>
          <a:noFill/>
          <a:ln w="25400">
            <a:solidFill>
              <a:srgbClr val="FF6600"/>
            </a:solidFill>
            <a:prstDash val="dash"/>
            <a:round/>
            <a:headEnd/>
            <a:tailEnd/>
          </a:ln>
          <a:effectLst/>
        </p:spPr>
        <p:txBody>
          <a:bodyPr lIns="109728" tIns="54864" rIns="109728" bIns="54864"/>
          <a:lstStyle/>
          <a:p>
            <a:endParaRPr lang="en-US" sz="1200">
              <a:latin typeface="+mn-lt"/>
            </a:endParaRPr>
          </a:p>
        </p:txBody>
      </p:sp>
      <p:sp>
        <p:nvSpPr>
          <p:cNvPr id="372759" name="Line 23"/>
          <p:cNvSpPr>
            <a:spLocks noChangeShapeType="1"/>
          </p:cNvSpPr>
          <p:nvPr/>
        </p:nvSpPr>
        <p:spPr bwMode="auto">
          <a:xfrm>
            <a:off x="9046846" y="3918586"/>
            <a:ext cx="1097280" cy="0"/>
          </a:xfrm>
          <a:prstGeom prst="line">
            <a:avLst/>
          </a:prstGeom>
          <a:noFill/>
          <a:ln w="28575">
            <a:solidFill>
              <a:srgbClr val="FF6600"/>
            </a:solidFill>
            <a:prstDash val="dash"/>
            <a:round/>
            <a:headEnd/>
            <a:tailEnd/>
          </a:ln>
          <a:effectLst/>
        </p:spPr>
        <p:txBody>
          <a:bodyPr lIns="109728" tIns="54864" rIns="109728" bIns="54864"/>
          <a:lstStyle/>
          <a:p>
            <a:endParaRPr lang="en-US" sz="1200">
              <a:latin typeface="+mn-lt"/>
            </a:endParaRPr>
          </a:p>
        </p:txBody>
      </p:sp>
      <p:sp>
        <p:nvSpPr>
          <p:cNvPr id="372760" name="AutoShape 24"/>
          <p:cNvSpPr>
            <a:spLocks noChangeArrowheads="1"/>
          </p:cNvSpPr>
          <p:nvPr/>
        </p:nvSpPr>
        <p:spPr bwMode="auto">
          <a:xfrm>
            <a:off x="116206" y="41719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Marketing</a:t>
            </a:r>
            <a:br>
              <a:rPr lang="en-US" sz="1200" dirty="0">
                <a:latin typeface="+mn-lt"/>
              </a:rPr>
            </a:br>
            <a:r>
              <a:rPr lang="en-US" sz="1200" dirty="0">
                <a:latin typeface="+mn-lt"/>
              </a:rPr>
              <a:t>Working Group</a:t>
            </a:r>
          </a:p>
        </p:txBody>
      </p:sp>
      <p:sp>
        <p:nvSpPr>
          <p:cNvPr id="372761" name="AutoShape 25"/>
          <p:cNvSpPr>
            <a:spLocks noChangeArrowheads="1"/>
          </p:cNvSpPr>
          <p:nvPr/>
        </p:nvSpPr>
        <p:spPr bwMode="auto">
          <a:xfrm>
            <a:off x="969646" y="50863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Compliance &amp;</a:t>
            </a:r>
            <a:r>
              <a:rPr lang="en-US" sz="1200" dirty="0">
                <a:solidFill>
                  <a:schemeClr val="bg1"/>
                </a:solidFill>
                <a:latin typeface="+mn-lt"/>
              </a:rPr>
              <a:t> </a:t>
            </a:r>
            <a:r>
              <a:rPr lang="en-US" sz="1200" dirty="0">
                <a:latin typeface="+mn-lt"/>
              </a:rPr>
              <a:t>Interoperability</a:t>
            </a:r>
            <a:br>
              <a:rPr lang="en-US" sz="1200" dirty="0">
                <a:latin typeface="+mn-lt"/>
              </a:rPr>
            </a:br>
            <a:r>
              <a:rPr lang="en-US" sz="1200" dirty="0">
                <a:latin typeface="+mn-lt"/>
              </a:rPr>
              <a:t>Working Group</a:t>
            </a:r>
          </a:p>
        </p:txBody>
      </p:sp>
      <p:sp>
        <p:nvSpPr>
          <p:cNvPr id="372762" name="AutoShape 26"/>
          <p:cNvSpPr>
            <a:spLocks noChangeArrowheads="1"/>
          </p:cNvSpPr>
          <p:nvPr/>
        </p:nvSpPr>
        <p:spPr bwMode="auto">
          <a:xfrm>
            <a:off x="1762126" y="41719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Japan</a:t>
            </a:r>
            <a:br>
              <a:rPr lang="en-US" sz="1200" dirty="0">
                <a:latin typeface="+mn-lt"/>
              </a:rPr>
            </a:br>
            <a:r>
              <a:rPr lang="en-US" sz="1200" dirty="0">
                <a:latin typeface="+mn-lt"/>
              </a:rPr>
              <a:t>Working Group</a:t>
            </a:r>
          </a:p>
        </p:txBody>
      </p:sp>
      <p:sp>
        <p:nvSpPr>
          <p:cNvPr id="372763" name="AutoShape 27"/>
          <p:cNvSpPr>
            <a:spLocks noChangeArrowheads="1"/>
          </p:cNvSpPr>
          <p:nvPr/>
        </p:nvSpPr>
        <p:spPr bwMode="auto">
          <a:xfrm>
            <a:off x="2623186" y="50863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Regulatory</a:t>
            </a:r>
            <a:br>
              <a:rPr lang="en-US" sz="1200" dirty="0">
                <a:latin typeface="+mn-lt"/>
              </a:rPr>
            </a:br>
            <a:r>
              <a:rPr lang="en-US" sz="1200" dirty="0">
                <a:latin typeface="+mn-lt"/>
              </a:rPr>
              <a:t>Working Group</a:t>
            </a:r>
          </a:p>
        </p:txBody>
      </p:sp>
      <p:sp>
        <p:nvSpPr>
          <p:cNvPr id="372764" name="AutoShape 28"/>
          <p:cNvSpPr>
            <a:spLocks noChangeArrowheads="1"/>
          </p:cNvSpPr>
          <p:nvPr/>
        </p:nvSpPr>
        <p:spPr bwMode="auto">
          <a:xfrm>
            <a:off x="3408046" y="41719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Strategy</a:t>
            </a:r>
            <a:br>
              <a:rPr lang="en-US" sz="1200" dirty="0">
                <a:latin typeface="+mn-lt"/>
              </a:rPr>
            </a:br>
            <a:r>
              <a:rPr lang="en-US" sz="1200" dirty="0">
                <a:latin typeface="+mn-lt"/>
              </a:rPr>
              <a:t>Working Group</a:t>
            </a:r>
          </a:p>
        </p:txBody>
      </p:sp>
      <p:sp>
        <p:nvSpPr>
          <p:cNvPr id="372765" name="AutoShape 29"/>
          <p:cNvSpPr>
            <a:spLocks noChangeArrowheads="1"/>
          </p:cNvSpPr>
          <p:nvPr/>
        </p:nvSpPr>
        <p:spPr bwMode="auto">
          <a:xfrm>
            <a:off x="4255770" y="5086350"/>
            <a:ext cx="1468756"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mn-lt"/>
              </a:rPr>
              <a:t>Policy Creation </a:t>
            </a:r>
            <a:r>
              <a:rPr lang="en-US" sz="1200" dirty="0" smtClean="0">
                <a:latin typeface="+mn-lt"/>
              </a:rPr>
              <a:t>and </a:t>
            </a:r>
            <a:r>
              <a:rPr lang="en-US" sz="1200" dirty="0">
                <a:latin typeface="+mn-lt"/>
              </a:rPr>
              <a:t>Management</a:t>
            </a:r>
            <a:br>
              <a:rPr lang="en-US" sz="1200" dirty="0">
                <a:latin typeface="+mn-lt"/>
              </a:rPr>
            </a:br>
            <a:r>
              <a:rPr lang="en-US" sz="1200" dirty="0">
                <a:latin typeface="+mn-lt"/>
              </a:rPr>
              <a:t>Working Group</a:t>
            </a:r>
          </a:p>
        </p:txBody>
      </p:sp>
      <p:sp>
        <p:nvSpPr>
          <p:cNvPr id="372766" name="AutoShape 30"/>
          <p:cNvSpPr>
            <a:spLocks noChangeArrowheads="1"/>
          </p:cNvSpPr>
          <p:nvPr/>
        </p:nvSpPr>
        <p:spPr bwMode="auto">
          <a:xfrm>
            <a:off x="8522970" y="5360670"/>
            <a:ext cx="1468756"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solidFill>
                  <a:srgbClr val="FFFF99"/>
                </a:solidFill>
                <a:latin typeface="+mn-lt"/>
              </a:rPr>
              <a:t>CC Specification Working Group</a:t>
            </a:r>
          </a:p>
        </p:txBody>
      </p:sp>
      <p:sp>
        <p:nvSpPr>
          <p:cNvPr id="372767" name="AutoShape 31"/>
          <p:cNvSpPr>
            <a:spLocks noChangeArrowheads="1"/>
          </p:cNvSpPr>
          <p:nvPr/>
        </p:nvSpPr>
        <p:spPr bwMode="auto">
          <a:xfrm>
            <a:off x="5968366" y="6307456"/>
            <a:ext cx="1468754" cy="733424"/>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solidFill>
                  <a:srgbClr val="FFFF99"/>
                </a:solidFill>
                <a:latin typeface="+mn-lt"/>
              </a:rPr>
              <a:t>AV Field Test Working Group</a:t>
            </a:r>
          </a:p>
        </p:txBody>
      </p:sp>
      <p:sp>
        <p:nvSpPr>
          <p:cNvPr id="372768" name="AutoShape 32"/>
          <p:cNvSpPr>
            <a:spLocks noChangeArrowheads="1"/>
          </p:cNvSpPr>
          <p:nvPr/>
        </p:nvSpPr>
        <p:spPr bwMode="auto">
          <a:xfrm>
            <a:off x="5053966" y="41719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smtClean="0">
                <a:latin typeface="Arial" pitchFamily="34" charset="0"/>
                <a:cs typeface="Arial" pitchFamily="34" charset="0"/>
              </a:rPr>
              <a:t>AV/1.0</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a:latin typeface="Arial" pitchFamily="34" charset="0"/>
                <a:cs typeface="Arial" pitchFamily="34" charset="0"/>
              </a:rPr>
              <a:t>Technical</a:t>
            </a:r>
          </a:p>
          <a:p>
            <a:r>
              <a:rPr lang="en-US" sz="1200" dirty="0">
                <a:latin typeface="Arial" pitchFamily="34" charset="0"/>
                <a:cs typeface="Arial" pitchFamily="34" charset="0"/>
              </a:rPr>
              <a:t>Working Group</a:t>
            </a:r>
          </a:p>
        </p:txBody>
      </p:sp>
      <p:sp>
        <p:nvSpPr>
          <p:cNvPr id="372769" name="AutoShape 33"/>
          <p:cNvSpPr>
            <a:spLocks noChangeArrowheads="1"/>
          </p:cNvSpPr>
          <p:nvPr/>
        </p:nvSpPr>
        <p:spPr bwMode="auto">
          <a:xfrm>
            <a:off x="6699886" y="4171950"/>
            <a:ext cx="1468754"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Arial" pitchFamily="34" charset="0"/>
                <a:cs typeface="Arial" pitchFamily="34" charset="0"/>
              </a:rPr>
              <a:t>Access/BPL</a:t>
            </a:r>
          </a:p>
          <a:p>
            <a:r>
              <a:rPr lang="en-US" sz="1200" dirty="0">
                <a:latin typeface="Arial" pitchFamily="34" charset="0"/>
                <a:cs typeface="Arial" pitchFamily="34" charset="0"/>
              </a:rPr>
              <a:t>Technical Working Group</a:t>
            </a:r>
          </a:p>
        </p:txBody>
      </p:sp>
      <p:sp>
        <p:nvSpPr>
          <p:cNvPr id="372770" name="AutoShape 34"/>
          <p:cNvSpPr>
            <a:spLocks noChangeArrowheads="1"/>
          </p:cNvSpPr>
          <p:nvPr/>
        </p:nvSpPr>
        <p:spPr bwMode="auto">
          <a:xfrm>
            <a:off x="8321040" y="4171950"/>
            <a:ext cx="1645920" cy="733426"/>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latin typeface="Arial" pitchFamily="34" charset="0"/>
                <a:cs typeface="Arial" pitchFamily="34" charset="0"/>
              </a:rPr>
              <a:t>Command &amp; Control</a:t>
            </a:r>
          </a:p>
          <a:p>
            <a:r>
              <a:rPr lang="en-US" sz="1200" dirty="0">
                <a:latin typeface="Arial" pitchFamily="34" charset="0"/>
                <a:cs typeface="Arial" pitchFamily="34" charset="0"/>
              </a:rPr>
              <a:t>Technical </a:t>
            </a:r>
            <a:br>
              <a:rPr lang="en-US" sz="1200" dirty="0">
                <a:latin typeface="Arial" pitchFamily="34" charset="0"/>
                <a:cs typeface="Arial" pitchFamily="34" charset="0"/>
              </a:rPr>
            </a:br>
            <a:r>
              <a:rPr lang="en-US" sz="1200" dirty="0">
                <a:latin typeface="Arial" pitchFamily="34" charset="0"/>
                <a:cs typeface="Arial" pitchFamily="34" charset="0"/>
              </a:rPr>
              <a:t>Working Group</a:t>
            </a:r>
          </a:p>
        </p:txBody>
      </p:sp>
      <p:sp>
        <p:nvSpPr>
          <p:cNvPr id="372771" name="AutoShape 35"/>
          <p:cNvSpPr>
            <a:spLocks noChangeArrowheads="1"/>
          </p:cNvSpPr>
          <p:nvPr/>
        </p:nvSpPr>
        <p:spPr bwMode="auto">
          <a:xfrm>
            <a:off x="4322446" y="6307456"/>
            <a:ext cx="1468754" cy="733424"/>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solidFill>
                  <a:srgbClr val="FFFF99"/>
                </a:solidFill>
                <a:latin typeface="+mn-lt"/>
              </a:rPr>
              <a:t>AV Specification</a:t>
            </a:r>
            <a:br>
              <a:rPr lang="en-US" sz="1200" dirty="0">
                <a:solidFill>
                  <a:srgbClr val="FFFF99"/>
                </a:solidFill>
                <a:latin typeface="+mn-lt"/>
              </a:rPr>
            </a:br>
            <a:r>
              <a:rPr lang="en-US" sz="1200" dirty="0">
                <a:solidFill>
                  <a:srgbClr val="FFFF99"/>
                </a:solidFill>
                <a:latin typeface="+mn-lt"/>
              </a:rPr>
              <a:t>Working Group</a:t>
            </a:r>
          </a:p>
        </p:txBody>
      </p:sp>
      <p:sp>
        <p:nvSpPr>
          <p:cNvPr id="372772" name="AutoShape 36"/>
          <p:cNvSpPr>
            <a:spLocks noChangeArrowheads="1"/>
          </p:cNvSpPr>
          <p:nvPr/>
        </p:nvSpPr>
        <p:spPr bwMode="auto">
          <a:xfrm>
            <a:off x="6711316" y="5385436"/>
            <a:ext cx="1468754" cy="733424"/>
          </a:xfrm>
          <a:prstGeom prst="roundRect">
            <a:avLst>
              <a:gd name="adj" fmla="val 16667"/>
            </a:avLst>
          </a:prstGeom>
          <a:solidFill>
            <a:srgbClr val="000080"/>
          </a:solidFill>
          <a:ln w="50800" cap="rnd" algn="ctr">
            <a:solidFill>
              <a:srgbClr val="FF6600"/>
            </a:solidFill>
            <a:round/>
            <a:headEnd/>
            <a:tailEnd/>
          </a:ln>
          <a:effectLst/>
        </p:spPr>
        <p:txBody>
          <a:bodyPr lIns="21600" tIns="21600" rIns="21600" bIns="21600"/>
          <a:lstStyle/>
          <a:p>
            <a:r>
              <a:rPr lang="en-US" sz="1200" dirty="0">
                <a:solidFill>
                  <a:srgbClr val="FFFF99"/>
                </a:solidFill>
                <a:latin typeface="+mn-lt"/>
              </a:rPr>
              <a:t>BPL Specification</a:t>
            </a:r>
            <a:br>
              <a:rPr lang="en-US" sz="1200" dirty="0">
                <a:solidFill>
                  <a:srgbClr val="FFFF99"/>
                </a:solidFill>
                <a:latin typeface="+mn-lt"/>
              </a:rPr>
            </a:br>
            <a:r>
              <a:rPr lang="en-US" sz="1200" dirty="0">
                <a:solidFill>
                  <a:srgbClr val="FFFF99"/>
                </a:solidFill>
                <a:latin typeface="+mn-lt"/>
              </a:rPr>
              <a:t>Working Group</a:t>
            </a:r>
          </a:p>
        </p:txBody>
      </p:sp>
      <p:sp>
        <p:nvSpPr>
          <p:cNvPr id="372773" name="AutoShape 37"/>
          <p:cNvSpPr>
            <a:spLocks noChangeArrowheads="1"/>
          </p:cNvSpPr>
          <p:nvPr/>
        </p:nvSpPr>
        <p:spPr bwMode="auto">
          <a:xfrm>
            <a:off x="10083166" y="3310890"/>
            <a:ext cx="828674" cy="548640"/>
          </a:xfrm>
          <a:prstGeom prst="roundRect">
            <a:avLst>
              <a:gd name="adj" fmla="val 16667"/>
            </a:avLst>
          </a:prstGeom>
          <a:solidFill>
            <a:srgbClr val="000080"/>
          </a:solidFill>
          <a:ln w="50800" cap="rnd" algn="ctr">
            <a:solidFill>
              <a:schemeClr val="accent1"/>
            </a:solidFill>
            <a:round/>
            <a:headEnd/>
            <a:tailEnd/>
          </a:ln>
          <a:effectLst/>
        </p:spPr>
        <p:txBody>
          <a:bodyPr lIns="21600" tIns="21600" rIns="21600" bIns="21600"/>
          <a:lstStyle/>
          <a:p>
            <a:r>
              <a:rPr lang="en-US" sz="1200" dirty="0">
                <a:latin typeface="Arial" pitchFamily="34" charset="0"/>
                <a:cs typeface="Arial" pitchFamily="34" charset="0"/>
              </a:rPr>
              <a:t>Mgmt</a:t>
            </a:r>
          </a:p>
          <a:p>
            <a:r>
              <a:rPr lang="en-US" sz="1200" dirty="0">
                <a:latin typeface="Arial" pitchFamily="34" charset="0"/>
                <a:cs typeface="Arial" pitchFamily="34" charset="0"/>
              </a:rPr>
              <a:t>(GI)</a:t>
            </a:r>
          </a:p>
        </p:txBody>
      </p:sp>
      <p:sp>
        <p:nvSpPr>
          <p:cNvPr id="372774" name="AutoShape 38"/>
          <p:cNvSpPr>
            <a:spLocks noChangeArrowheads="1"/>
          </p:cNvSpPr>
          <p:nvPr/>
        </p:nvSpPr>
        <p:spPr bwMode="auto">
          <a:xfrm>
            <a:off x="10083166" y="3895726"/>
            <a:ext cx="828674" cy="548640"/>
          </a:xfrm>
          <a:prstGeom prst="roundRect">
            <a:avLst>
              <a:gd name="adj" fmla="val 16667"/>
            </a:avLst>
          </a:prstGeom>
          <a:solidFill>
            <a:srgbClr val="000080"/>
          </a:solidFill>
          <a:ln w="50800" cap="rnd" algn="ctr">
            <a:solidFill>
              <a:schemeClr val="accent1"/>
            </a:solidFill>
            <a:round/>
            <a:headEnd/>
            <a:tailEnd/>
          </a:ln>
          <a:effectLst/>
        </p:spPr>
        <p:txBody>
          <a:bodyPr lIns="21600" tIns="21600" rIns="21600" bIns="21600"/>
          <a:lstStyle/>
          <a:p>
            <a:r>
              <a:rPr lang="en-US" sz="1200" dirty="0">
                <a:latin typeface="Arial" pitchFamily="34" charset="0"/>
                <a:cs typeface="Arial" pitchFamily="34" charset="0"/>
              </a:rPr>
              <a:t>Legal</a:t>
            </a:r>
          </a:p>
          <a:p>
            <a:r>
              <a:rPr lang="en-US" sz="1200" dirty="0">
                <a:latin typeface="Arial" pitchFamily="34" charset="0"/>
                <a:cs typeface="Arial" pitchFamily="34" charset="0"/>
              </a:rPr>
              <a:t>(SCLS)</a:t>
            </a:r>
          </a:p>
        </p:txBody>
      </p:sp>
      <p:sp>
        <p:nvSpPr>
          <p:cNvPr id="372775" name="Oval 39"/>
          <p:cNvSpPr>
            <a:spLocks noChangeArrowheads="1"/>
          </p:cNvSpPr>
          <p:nvPr/>
        </p:nvSpPr>
        <p:spPr bwMode="auto">
          <a:xfrm>
            <a:off x="9144000" y="1828800"/>
            <a:ext cx="1554480" cy="1005840"/>
          </a:xfrm>
          <a:prstGeom prst="ellipse">
            <a:avLst/>
          </a:prstGeom>
          <a:noFill/>
          <a:ln w="38100">
            <a:solidFill>
              <a:srgbClr val="FFCC00"/>
            </a:solidFill>
            <a:round/>
            <a:headEnd/>
            <a:tailEnd/>
          </a:ln>
          <a:effectLst/>
        </p:spPr>
        <p:txBody>
          <a:bodyPr wrap="none" lIns="109728" tIns="54864" rIns="109728" bIns="54864" anchor="ctr"/>
          <a:lstStyle/>
          <a:p>
            <a:endParaRPr lang="en-US"/>
          </a:p>
        </p:txBody>
      </p:sp>
      <p:sp>
        <p:nvSpPr>
          <p:cNvPr id="372776" name="AutoShape 40"/>
          <p:cNvSpPr>
            <a:spLocks noChangeArrowheads="1"/>
          </p:cNvSpPr>
          <p:nvPr/>
        </p:nvSpPr>
        <p:spPr bwMode="auto">
          <a:xfrm>
            <a:off x="1280160" y="1821180"/>
            <a:ext cx="7680960" cy="1638300"/>
          </a:xfrm>
          <a:prstGeom prst="roundRect">
            <a:avLst>
              <a:gd name="adj" fmla="val 16667"/>
            </a:avLst>
          </a:prstGeom>
          <a:solidFill>
            <a:schemeClr val="tx1"/>
          </a:solidFill>
          <a:ln w="38100">
            <a:solidFill>
              <a:srgbClr val="FF9900"/>
            </a:solidFill>
            <a:round/>
            <a:headEnd type="none" w="sm" len="sm"/>
            <a:tailEnd type="none" w="sm" len="sm"/>
          </a:ln>
          <a:effectLst>
            <a:outerShdw dist="107763" dir="2700000" algn="ctr" rotWithShape="0">
              <a:schemeClr val="bg2">
                <a:alpha val="50000"/>
              </a:schemeClr>
            </a:outerShdw>
          </a:effectLst>
        </p:spPr>
        <p:txBody>
          <a:bodyPr wrap="none" lIns="109716" tIns="54859" rIns="109716" bIns="54859" anchor="ctr"/>
          <a:lstStyle/>
          <a:p>
            <a:pPr eaLnBrk="0" hangingPunct="0"/>
            <a:endParaRPr lang="en-US" sz="1900" dirty="0">
              <a:effectLst>
                <a:outerShdw blurRad="38100" dist="38100" dir="2700000" algn="tl">
                  <a:srgbClr val="000000"/>
                </a:outerShdw>
              </a:effectLst>
              <a:cs typeface="Arial" charset="0"/>
            </a:endParaRPr>
          </a:p>
        </p:txBody>
      </p:sp>
      <p:sp>
        <p:nvSpPr>
          <p:cNvPr id="372777" name="Oval 41"/>
          <p:cNvSpPr>
            <a:spLocks noChangeArrowheads="1"/>
          </p:cNvSpPr>
          <p:nvPr/>
        </p:nvSpPr>
        <p:spPr bwMode="auto">
          <a:xfrm>
            <a:off x="3017520" y="256032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pic>
        <p:nvPicPr>
          <p:cNvPr id="372779" name="Picture 43" descr="Samsung Electronics Co., Ltd.">
            <a:hlinkClick r:id="rId3"/>
          </p:cNvPr>
          <p:cNvPicPr>
            <a:picLocks noChangeAspect="1" noChangeArrowheads="1"/>
          </p:cNvPicPr>
          <p:nvPr/>
        </p:nvPicPr>
        <p:blipFill>
          <a:blip r:embed="rId4"/>
          <a:srcRect/>
          <a:stretch>
            <a:fillRect/>
          </a:stretch>
        </p:blipFill>
        <p:spPr bwMode="auto">
          <a:xfrm>
            <a:off x="4206240" y="2286000"/>
            <a:ext cx="914400" cy="352426"/>
          </a:xfrm>
          <a:prstGeom prst="rect">
            <a:avLst/>
          </a:prstGeom>
          <a:noFill/>
          <a:ln w="9525">
            <a:noFill/>
            <a:miter lim="800000"/>
            <a:headEnd/>
            <a:tailEnd/>
          </a:ln>
        </p:spPr>
      </p:pic>
      <p:pic>
        <p:nvPicPr>
          <p:cNvPr id="372780" name="Picture 44" descr="Intel Corporation">
            <a:hlinkClick r:id="rId5"/>
          </p:cNvPr>
          <p:cNvPicPr>
            <a:picLocks noChangeAspect="1" noChangeArrowheads="1"/>
          </p:cNvPicPr>
          <p:nvPr/>
        </p:nvPicPr>
        <p:blipFill>
          <a:blip r:embed="rId6"/>
          <a:srcRect/>
          <a:stretch>
            <a:fillRect/>
          </a:stretch>
        </p:blipFill>
        <p:spPr bwMode="auto">
          <a:xfrm>
            <a:off x="3200400" y="2651760"/>
            <a:ext cx="668656" cy="440056"/>
          </a:xfrm>
          <a:prstGeom prst="rect">
            <a:avLst/>
          </a:prstGeom>
          <a:solidFill>
            <a:schemeClr val="bg1"/>
          </a:solidFill>
          <a:ln w="9525">
            <a:noFill/>
            <a:miter lim="800000"/>
            <a:headEnd/>
            <a:tailEnd/>
          </a:ln>
        </p:spPr>
      </p:pic>
      <p:sp>
        <p:nvSpPr>
          <p:cNvPr id="372781" name="Text Box 45"/>
          <p:cNvSpPr txBox="1">
            <a:spLocks noChangeArrowheads="1"/>
          </p:cNvSpPr>
          <p:nvPr/>
        </p:nvSpPr>
        <p:spPr bwMode="auto">
          <a:xfrm>
            <a:off x="3291840" y="1828801"/>
            <a:ext cx="3695700" cy="360099"/>
          </a:xfrm>
          <a:prstGeom prst="rect">
            <a:avLst/>
          </a:prstGeom>
          <a:noFill/>
          <a:ln w="9525">
            <a:noFill/>
            <a:miter lim="800000"/>
            <a:headEnd/>
            <a:tailEnd/>
          </a:ln>
          <a:effectLst/>
        </p:spPr>
        <p:txBody>
          <a:bodyPr lIns="109728" tIns="54864" rIns="109728" bIns="54864">
            <a:spAutoFit/>
          </a:bodyPr>
          <a:lstStyle/>
          <a:p>
            <a:pPr algn="l">
              <a:lnSpc>
                <a:spcPct val="90000"/>
              </a:lnSpc>
              <a:spcBef>
                <a:spcPct val="50000"/>
              </a:spcBef>
              <a:buClr>
                <a:schemeClr val="tx2"/>
              </a:buClr>
            </a:pPr>
            <a:r>
              <a:rPr lang="en-US" dirty="0">
                <a:solidFill>
                  <a:schemeClr val="accent4"/>
                </a:solidFill>
                <a:effectLst>
                  <a:outerShdw blurRad="38100" dist="38100" dir="2700000" algn="tl">
                    <a:srgbClr val="000000"/>
                  </a:outerShdw>
                </a:effectLst>
                <a:latin typeface="+mn-lt"/>
                <a:cs typeface="Arial" charset="0"/>
              </a:rPr>
              <a:t>Implementer’s Forum BOD</a:t>
            </a:r>
          </a:p>
        </p:txBody>
      </p:sp>
      <p:pic>
        <p:nvPicPr>
          <p:cNvPr id="372782" name="Picture 46"/>
          <p:cNvPicPr>
            <a:picLocks noChangeAspect="1" noChangeArrowheads="1"/>
          </p:cNvPicPr>
          <p:nvPr/>
        </p:nvPicPr>
        <p:blipFill>
          <a:blip r:embed="rId7"/>
          <a:srcRect/>
          <a:stretch>
            <a:fillRect/>
          </a:stretch>
        </p:blipFill>
        <p:spPr bwMode="auto">
          <a:xfrm>
            <a:off x="1554480" y="2651760"/>
            <a:ext cx="1186816" cy="291466"/>
          </a:xfrm>
          <a:prstGeom prst="rect">
            <a:avLst/>
          </a:prstGeom>
          <a:noFill/>
          <a:ln w="9525">
            <a:noFill/>
            <a:miter lim="800000"/>
            <a:headEnd/>
            <a:tailEnd/>
          </a:ln>
          <a:effectLst/>
        </p:spPr>
      </p:pic>
      <p:pic>
        <p:nvPicPr>
          <p:cNvPr id="372783" name="Picture 47"/>
          <p:cNvPicPr>
            <a:picLocks noChangeAspect="1" noChangeArrowheads="1"/>
          </p:cNvPicPr>
          <p:nvPr/>
        </p:nvPicPr>
        <p:blipFill>
          <a:blip r:embed="rId8"/>
          <a:srcRect/>
          <a:stretch>
            <a:fillRect/>
          </a:stretch>
        </p:blipFill>
        <p:spPr bwMode="auto">
          <a:xfrm>
            <a:off x="1463040" y="2286000"/>
            <a:ext cx="1371600" cy="281940"/>
          </a:xfrm>
          <a:prstGeom prst="rect">
            <a:avLst/>
          </a:prstGeom>
          <a:noFill/>
          <a:ln w="9525">
            <a:noFill/>
            <a:miter lim="800000"/>
            <a:headEnd/>
            <a:tailEnd/>
          </a:ln>
          <a:effectLst/>
        </p:spPr>
      </p:pic>
      <p:pic>
        <p:nvPicPr>
          <p:cNvPr id="372784" name="Picture 48"/>
          <p:cNvPicPr>
            <a:picLocks noChangeAspect="1" noChangeArrowheads="1"/>
          </p:cNvPicPr>
          <p:nvPr/>
        </p:nvPicPr>
        <p:blipFill>
          <a:blip r:embed="rId9"/>
          <a:srcRect/>
          <a:stretch>
            <a:fillRect/>
          </a:stretch>
        </p:blipFill>
        <p:spPr bwMode="auto">
          <a:xfrm>
            <a:off x="1554480" y="3108960"/>
            <a:ext cx="1371600" cy="203836"/>
          </a:xfrm>
          <a:prstGeom prst="rect">
            <a:avLst/>
          </a:prstGeom>
          <a:noFill/>
          <a:ln w="9525">
            <a:noFill/>
            <a:miter lim="800000"/>
            <a:headEnd/>
            <a:tailEnd/>
          </a:ln>
          <a:effectLst/>
        </p:spPr>
      </p:pic>
      <p:pic>
        <p:nvPicPr>
          <p:cNvPr id="372785" name="Picture 49" descr="linksys-division-on-blue"/>
          <p:cNvPicPr>
            <a:picLocks noChangeAspect="1" noChangeArrowheads="1"/>
          </p:cNvPicPr>
          <p:nvPr/>
        </p:nvPicPr>
        <p:blipFill>
          <a:blip r:embed="rId10" cstate="print"/>
          <a:srcRect/>
          <a:stretch>
            <a:fillRect/>
          </a:stretch>
        </p:blipFill>
        <p:spPr bwMode="auto">
          <a:xfrm>
            <a:off x="5577840" y="2468880"/>
            <a:ext cx="1242060" cy="342900"/>
          </a:xfrm>
          <a:prstGeom prst="rect">
            <a:avLst/>
          </a:prstGeom>
          <a:noFill/>
        </p:spPr>
      </p:pic>
      <p:pic>
        <p:nvPicPr>
          <p:cNvPr id="372786" name="Picture 50" descr="http://www.ansettspares.com/distributorships.htm">
            <a:hlinkClick r:id="rId11"/>
          </p:cNvPr>
          <p:cNvPicPr>
            <a:picLocks noChangeAspect="1" noChangeArrowheads="1"/>
          </p:cNvPicPr>
          <p:nvPr/>
        </p:nvPicPr>
        <p:blipFill>
          <a:blip r:embed="rId12"/>
          <a:srcRect/>
          <a:stretch>
            <a:fillRect/>
          </a:stretch>
        </p:blipFill>
        <p:spPr bwMode="auto">
          <a:xfrm>
            <a:off x="4389121" y="2834641"/>
            <a:ext cx="499110" cy="499110"/>
          </a:xfrm>
          <a:prstGeom prst="rect">
            <a:avLst/>
          </a:prstGeom>
          <a:noFill/>
        </p:spPr>
      </p:pic>
      <p:pic>
        <p:nvPicPr>
          <p:cNvPr id="372787" name="Picture 51"/>
          <p:cNvPicPr>
            <a:picLocks noChangeAspect="1" noChangeArrowheads="1"/>
          </p:cNvPicPr>
          <p:nvPr/>
        </p:nvPicPr>
        <p:blipFill>
          <a:blip r:embed="rId13"/>
          <a:srcRect/>
          <a:stretch>
            <a:fillRect/>
          </a:stretch>
        </p:blipFill>
        <p:spPr bwMode="auto">
          <a:xfrm>
            <a:off x="5486401" y="3017520"/>
            <a:ext cx="1459230" cy="327660"/>
          </a:xfrm>
          <a:prstGeom prst="rect">
            <a:avLst/>
          </a:prstGeom>
          <a:noFill/>
          <a:ln w="9525">
            <a:noFill/>
            <a:miter lim="800000"/>
            <a:headEnd/>
            <a:tailEnd/>
          </a:ln>
          <a:effectLst/>
        </p:spPr>
      </p:pic>
      <p:sp>
        <p:nvSpPr>
          <p:cNvPr id="372788" name="Oval 52"/>
          <p:cNvSpPr>
            <a:spLocks noChangeArrowheads="1"/>
          </p:cNvSpPr>
          <p:nvPr/>
        </p:nvSpPr>
        <p:spPr bwMode="auto">
          <a:xfrm>
            <a:off x="4114800" y="274320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89" name="Oval 53"/>
          <p:cNvSpPr>
            <a:spLocks noChangeArrowheads="1"/>
          </p:cNvSpPr>
          <p:nvPr/>
        </p:nvSpPr>
        <p:spPr bwMode="auto">
          <a:xfrm>
            <a:off x="4114800" y="219456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91" name="Oval 55"/>
          <p:cNvSpPr>
            <a:spLocks noChangeArrowheads="1"/>
          </p:cNvSpPr>
          <p:nvPr/>
        </p:nvSpPr>
        <p:spPr bwMode="auto">
          <a:xfrm>
            <a:off x="5303520" y="2834640"/>
            <a:ext cx="182880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94" name="Oval 58"/>
          <p:cNvSpPr>
            <a:spLocks noChangeArrowheads="1"/>
          </p:cNvSpPr>
          <p:nvPr/>
        </p:nvSpPr>
        <p:spPr bwMode="auto">
          <a:xfrm>
            <a:off x="5212080" y="2286000"/>
            <a:ext cx="182880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95" name="Text Box 59"/>
          <p:cNvSpPr txBox="1">
            <a:spLocks noChangeArrowheads="1"/>
          </p:cNvSpPr>
          <p:nvPr/>
        </p:nvSpPr>
        <p:spPr bwMode="auto">
          <a:xfrm>
            <a:off x="9176065" y="2018800"/>
            <a:ext cx="1508760" cy="637097"/>
          </a:xfrm>
          <a:prstGeom prst="rect">
            <a:avLst/>
          </a:prstGeom>
          <a:noFill/>
          <a:ln w="9525">
            <a:noFill/>
            <a:miter lim="800000"/>
            <a:headEnd/>
            <a:tailEnd/>
          </a:ln>
          <a:effectLst/>
        </p:spPr>
        <p:txBody>
          <a:bodyPr lIns="109728" tIns="54864" rIns="109728" bIns="54864">
            <a:spAutoFit/>
          </a:bodyPr>
          <a:lstStyle/>
          <a:p>
            <a:pPr eaLnBrk="0" hangingPunct="0">
              <a:lnSpc>
                <a:spcPct val="90000"/>
              </a:lnSpc>
            </a:pPr>
            <a:r>
              <a:rPr lang="en-US" sz="1900" dirty="0" smtClean="0">
                <a:solidFill>
                  <a:schemeClr val="accent1">
                    <a:lumMod val="75000"/>
                  </a:schemeClr>
                </a:solidFill>
                <a:effectLst>
                  <a:outerShdw blurRad="38100" dist="38100" dir="2700000" algn="tl">
                    <a:srgbClr val="000000">
                      <a:alpha val="43137"/>
                    </a:srgbClr>
                  </a:outerShdw>
                </a:effectLst>
                <a:latin typeface="+mn-lt"/>
              </a:rPr>
              <a:t>New Since</a:t>
            </a:r>
          </a:p>
          <a:p>
            <a:pPr eaLnBrk="0" hangingPunct="0">
              <a:lnSpc>
                <a:spcPct val="90000"/>
              </a:lnSpc>
            </a:pPr>
            <a:r>
              <a:rPr lang="en-US" sz="1900" dirty="0" smtClean="0">
                <a:solidFill>
                  <a:schemeClr val="accent1">
                    <a:lumMod val="75000"/>
                  </a:schemeClr>
                </a:solidFill>
                <a:effectLst>
                  <a:outerShdw blurRad="38100" dist="38100" dir="2700000" algn="tl">
                    <a:srgbClr val="000000">
                      <a:alpha val="43137"/>
                    </a:srgbClr>
                  </a:outerShdw>
                </a:effectLst>
                <a:latin typeface="+mn-lt"/>
              </a:rPr>
              <a:t>Aug. ’05</a:t>
            </a:r>
            <a:endParaRPr lang="en-US" sz="1900" dirty="0">
              <a:solidFill>
                <a:schemeClr val="accent1">
                  <a:lumMod val="75000"/>
                </a:schemeClr>
              </a:solidFill>
              <a:effectLst>
                <a:outerShdw blurRad="38100" dist="38100" dir="2700000" algn="tl">
                  <a:srgbClr val="000000">
                    <a:alpha val="43137"/>
                  </a:srgbClr>
                </a:outerShdw>
              </a:effectLst>
              <a:latin typeface="+mn-lt"/>
            </a:endParaRPr>
          </a:p>
        </p:txBody>
      </p:sp>
      <p:pic>
        <p:nvPicPr>
          <p:cNvPr id="372796" name="Picture 60" descr="TI Logo"/>
          <p:cNvPicPr>
            <a:picLocks noChangeAspect="1" noChangeArrowheads="1"/>
          </p:cNvPicPr>
          <p:nvPr/>
        </p:nvPicPr>
        <p:blipFill>
          <a:blip r:embed="rId14"/>
          <a:srcRect l="4354" t="22321" b="28572"/>
          <a:stretch>
            <a:fillRect/>
          </a:stretch>
        </p:blipFill>
        <p:spPr bwMode="auto">
          <a:xfrm>
            <a:off x="7249886" y="1971675"/>
            <a:ext cx="573950" cy="314325"/>
          </a:xfrm>
          <a:prstGeom prst="rect">
            <a:avLst/>
          </a:prstGeom>
          <a:noFill/>
        </p:spPr>
      </p:pic>
      <p:pic>
        <p:nvPicPr>
          <p:cNvPr id="372797" name="Picture 61" descr="TCL Logo"/>
          <p:cNvPicPr>
            <a:picLocks noChangeAspect="1" noChangeArrowheads="1"/>
          </p:cNvPicPr>
          <p:nvPr/>
        </p:nvPicPr>
        <p:blipFill>
          <a:blip r:embed="rId15"/>
          <a:srcRect l="15325" t="16839" r="13246" b="15127"/>
          <a:stretch>
            <a:fillRect/>
          </a:stretch>
        </p:blipFill>
        <p:spPr bwMode="auto">
          <a:xfrm>
            <a:off x="7243948" y="2835275"/>
            <a:ext cx="653143" cy="276060"/>
          </a:xfrm>
          <a:prstGeom prst="rect">
            <a:avLst/>
          </a:prstGeom>
          <a:noFill/>
        </p:spPr>
      </p:pic>
      <p:pic>
        <p:nvPicPr>
          <p:cNvPr id="372798" name="Picture 62" descr="LG Logo"/>
          <p:cNvPicPr>
            <a:picLocks noChangeAspect="1" noChangeArrowheads="1"/>
          </p:cNvPicPr>
          <p:nvPr/>
        </p:nvPicPr>
        <p:blipFill>
          <a:blip r:embed="rId16"/>
          <a:srcRect/>
          <a:stretch>
            <a:fillRect/>
          </a:stretch>
        </p:blipFill>
        <p:spPr bwMode="auto">
          <a:xfrm>
            <a:off x="8046720" y="2377441"/>
            <a:ext cx="822960" cy="415290"/>
          </a:xfrm>
          <a:prstGeom prst="rect">
            <a:avLst/>
          </a:prstGeom>
          <a:noFill/>
        </p:spPr>
      </p:pic>
      <p:sp>
        <p:nvSpPr>
          <p:cNvPr id="63" name="Title 62"/>
          <p:cNvSpPr>
            <a:spLocks noGrp="1"/>
          </p:cNvSpPr>
          <p:nvPr>
            <p:ph type="title"/>
          </p:nvPr>
        </p:nvSpPr>
        <p:spPr/>
        <p:txBody>
          <a:bodyPr/>
          <a:lstStyle/>
          <a:p>
            <a:r>
              <a:rPr lang="en-US" dirty="0" err="1" smtClean="0"/>
              <a:t>HomePlug</a:t>
            </a:r>
            <a:r>
              <a:rPr lang="en-US" dirty="0" smtClean="0"/>
              <a:t> Organization</a:t>
            </a:r>
            <a:endParaRPr lang="en-US" dirty="0"/>
          </a:p>
        </p:txBody>
      </p:sp>
      <p:sp>
        <p:nvSpPr>
          <p:cNvPr id="372793" name="Oval 57"/>
          <p:cNvSpPr>
            <a:spLocks noChangeArrowheads="1"/>
          </p:cNvSpPr>
          <p:nvPr/>
        </p:nvSpPr>
        <p:spPr bwMode="auto">
          <a:xfrm>
            <a:off x="6949440" y="265176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92" name="Oval 56"/>
          <p:cNvSpPr>
            <a:spLocks noChangeArrowheads="1"/>
          </p:cNvSpPr>
          <p:nvPr/>
        </p:nvSpPr>
        <p:spPr bwMode="auto">
          <a:xfrm>
            <a:off x="7955280" y="228600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72790" name="Oval 54"/>
          <p:cNvSpPr>
            <a:spLocks noChangeArrowheads="1"/>
          </p:cNvSpPr>
          <p:nvPr/>
        </p:nvSpPr>
        <p:spPr bwMode="auto">
          <a:xfrm>
            <a:off x="7040880" y="1828800"/>
            <a:ext cx="1097280" cy="640080"/>
          </a:xfrm>
          <a:prstGeom prst="ellipse">
            <a:avLst/>
          </a:prstGeom>
          <a:noFill/>
          <a:ln w="63500">
            <a:solidFill>
              <a:srgbClr val="FFCC00"/>
            </a:solid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2775"/>
                                        </p:tgtEl>
                                        <p:attrNameLst>
                                          <p:attrName>style.visibility</p:attrName>
                                        </p:attrNameLst>
                                      </p:cBhvr>
                                      <p:to>
                                        <p:strVal val="visible"/>
                                      </p:to>
                                    </p:set>
                                    <p:anim calcmode="lin" valueType="num">
                                      <p:cBhvr additive="base">
                                        <p:cTn id="7" dur="500" fill="hold"/>
                                        <p:tgtEl>
                                          <p:spTgt spid="372775"/>
                                        </p:tgtEl>
                                        <p:attrNameLst>
                                          <p:attrName>ppt_x</p:attrName>
                                        </p:attrNameLst>
                                      </p:cBhvr>
                                      <p:tavLst>
                                        <p:tav tm="0">
                                          <p:val>
                                            <p:strVal val="#ppt_x"/>
                                          </p:val>
                                        </p:tav>
                                        <p:tav tm="100000">
                                          <p:val>
                                            <p:strVal val="#ppt_x"/>
                                          </p:val>
                                        </p:tav>
                                      </p:tavLst>
                                    </p:anim>
                                    <p:anim calcmode="lin" valueType="num">
                                      <p:cBhvr additive="base">
                                        <p:cTn id="8" dur="500" fill="hold"/>
                                        <p:tgtEl>
                                          <p:spTgt spid="3727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72768"/>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372769"/>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3727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68" grpId="0" animBg="1"/>
      <p:bldP spid="372769" grpId="0" animBg="1"/>
      <p:bldP spid="372770" grpId="0" animBg="1"/>
      <p:bldP spid="3727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smtClean="0"/>
              <a:t>HomePlug Enablement</a:t>
            </a:r>
            <a:endParaRPr lang="en-US"/>
          </a:p>
        </p:txBody>
      </p:sp>
      <p:pic>
        <p:nvPicPr>
          <p:cNvPr id="143374" name="Picture 14"/>
          <p:cNvPicPr>
            <a:picLocks noChangeAspect="1" noChangeArrowheads="1"/>
          </p:cNvPicPr>
          <p:nvPr/>
        </p:nvPicPr>
        <p:blipFill>
          <a:blip r:embed="rId3"/>
          <a:srcRect/>
          <a:stretch>
            <a:fillRect/>
          </a:stretch>
        </p:blipFill>
        <p:spPr bwMode="auto">
          <a:xfrm>
            <a:off x="622944" y="1575312"/>
            <a:ext cx="9663113" cy="5943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57200" y="1365662"/>
            <a:ext cx="5385460" cy="3313216"/>
          </a:xfrm>
          <a:prstGeom prst="roundRect">
            <a:avLst>
              <a:gd name="adj" fmla="val 663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6840" name="AutoShape 8"/>
          <p:cNvSpPr>
            <a:spLocks noChangeArrowheads="1"/>
          </p:cNvSpPr>
          <p:nvPr/>
        </p:nvSpPr>
        <p:spPr bwMode="auto">
          <a:xfrm>
            <a:off x="6544495" y="3770815"/>
            <a:ext cx="3931920" cy="3291840"/>
          </a:xfrm>
          <a:prstGeom prst="roundRect">
            <a:avLst>
              <a:gd name="adj" fmla="val 5484"/>
            </a:avLst>
          </a:prstGeom>
          <a:ln>
            <a:headEnd/>
            <a:tailEnd/>
          </a:ln>
        </p:spPr>
        <p:style>
          <a:lnRef idx="1">
            <a:schemeClr val="accent3"/>
          </a:lnRef>
          <a:fillRef idx="3">
            <a:schemeClr val="accent3"/>
          </a:fillRef>
          <a:effectRef idx="2">
            <a:schemeClr val="accent3"/>
          </a:effectRef>
          <a:fontRef idx="minor">
            <a:schemeClr val="lt1"/>
          </a:fontRef>
        </p:style>
        <p:txBody>
          <a:bodyPr wrap="none" lIns="109728" tIns="54864" rIns="109728" bIns="54864" anchor="ctr"/>
          <a:lstStyle/>
          <a:p>
            <a:endParaRPr lang="en-US" b="0">
              <a:effectLst>
                <a:outerShdw blurRad="38100" dist="38100" dir="2700000" algn="tl">
                  <a:srgbClr val="000000">
                    <a:alpha val="43137"/>
                  </a:srgbClr>
                </a:outerShdw>
              </a:effectLst>
              <a:latin typeface="+mn-lt"/>
            </a:endParaRPr>
          </a:p>
        </p:txBody>
      </p:sp>
      <p:graphicFrame>
        <p:nvGraphicFramePr>
          <p:cNvPr id="22" name="Chart 21"/>
          <p:cNvGraphicFramePr/>
          <p:nvPr/>
        </p:nvGraphicFramePr>
        <p:xfrm>
          <a:off x="6590809" y="4833261"/>
          <a:ext cx="3794166" cy="2198913"/>
        </p:xfrm>
        <a:graphic>
          <a:graphicData uri="http://schemas.openxmlformats.org/drawingml/2006/chart">
            <c:chart xmlns:c="http://schemas.openxmlformats.org/drawingml/2006/chart" xmlns:r="http://schemas.openxmlformats.org/officeDocument/2006/relationships" r:id="rId3"/>
          </a:graphicData>
        </a:graphic>
      </p:graphicFrame>
      <p:sp>
        <p:nvSpPr>
          <p:cNvPr id="376834" name="Rectangle 2"/>
          <p:cNvSpPr>
            <a:spLocks noGrp="1" noChangeArrowheads="1"/>
          </p:cNvSpPr>
          <p:nvPr>
            <p:ph type="title"/>
          </p:nvPr>
        </p:nvSpPr>
        <p:spPr/>
        <p:txBody>
          <a:bodyPr/>
          <a:lstStyle/>
          <a:p>
            <a:r>
              <a:rPr lang="en-US" smtClean="0"/>
              <a:t>Membership Statistics</a:t>
            </a:r>
            <a:endParaRPr lang="en-US"/>
          </a:p>
        </p:txBody>
      </p:sp>
      <p:sp>
        <p:nvSpPr>
          <p:cNvPr id="376835" name="Rectangle 3"/>
          <p:cNvSpPr>
            <a:spLocks noChangeArrowheads="1"/>
          </p:cNvSpPr>
          <p:nvPr/>
        </p:nvSpPr>
        <p:spPr bwMode="auto">
          <a:xfrm>
            <a:off x="5943600" y="1692275"/>
            <a:ext cx="4572000" cy="1965666"/>
          </a:xfrm>
          <a:prstGeom prst="rect">
            <a:avLst/>
          </a:prstGeom>
          <a:noFill/>
          <a:ln w="38100" algn="ctr">
            <a:noFill/>
            <a:miter lim="800000"/>
            <a:headEnd/>
            <a:tailEnd/>
          </a:ln>
          <a:effectLst/>
        </p:spPr>
        <p:txBody>
          <a:bodyPr lIns="109728" tIns="54864" rIns="109728" bIns="54864">
            <a:spAutoFit/>
          </a:bodyPr>
          <a:lstStyle/>
          <a:p>
            <a:pPr algn="l">
              <a:spcBef>
                <a:spcPct val="60000"/>
              </a:spcBef>
              <a:spcAft>
                <a:spcPct val="5000"/>
              </a:spcAft>
            </a:pPr>
            <a:r>
              <a:rPr lang="en-US" sz="2400" b="0" dirty="0" err="1">
                <a:effectLst>
                  <a:outerShdw blurRad="38100" dist="38100" dir="2700000" algn="tl">
                    <a:srgbClr val="000000">
                      <a:alpha val="43137"/>
                    </a:srgbClr>
                  </a:outerShdw>
                </a:effectLst>
                <a:latin typeface="+mn-lt"/>
              </a:rPr>
              <a:t>HomePlug</a:t>
            </a:r>
            <a:r>
              <a:rPr lang="en-US" sz="2400" b="0" dirty="0">
                <a:effectLst>
                  <a:outerShdw blurRad="38100" dist="38100" dir="2700000" algn="tl">
                    <a:srgbClr val="000000">
                      <a:alpha val="43137"/>
                    </a:srgbClr>
                  </a:outerShdw>
                </a:effectLst>
                <a:latin typeface="+mn-lt"/>
              </a:rPr>
              <a:t> Ecosystem Thriving</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3M units in Oct ’05</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9+M units currently</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~11M units by Oct ’07</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Volumes now at &gt;1M units/qtr</a:t>
            </a:r>
          </a:p>
        </p:txBody>
      </p:sp>
      <p:sp>
        <p:nvSpPr>
          <p:cNvPr id="376846" name="Text Box 14"/>
          <p:cNvSpPr txBox="1">
            <a:spLocks noChangeArrowheads="1"/>
          </p:cNvSpPr>
          <p:nvPr/>
        </p:nvSpPr>
        <p:spPr bwMode="auto">
          <a:xfrm>
            <a:off x="6532276" y="3849169"/>
            <a:ext cx="4305060" cy="978729"/>
          </a:xfrm>
          <a:prstGeom prst="rect">
            <a:avLst/>
          </a:prstGeom>
          <a:noFill/>
          <a:ln w="50800" algn="ctr">
            <a:noFill/>
            <a:miter lim="800000"/>
            <a:headEnd/>
            <a:tailEnd/>
          </a:ln>
          <a:effectLst/>
        </p:spPr>
        <p:txBody>
          <a:bodyPr wrap="square" lIns="109728" tIns="54864" rIns="109728" bIns="54864">
            <a:spAutoFit/>
          </a:bodyPr>
          <a:lstStyle/>
          <a:p>
            <a:pPr algn="l" eaLnBrk="0" hangingPunct="0">
              <a:spcBef>
                <a:spcPts val="350"/>
              </a:spcBef>
            </a:pPr>
            <a:r>
              <a:rPr lang="en-US" sz="1400" dirty="0" err="1" smtClean="0">
                <a:effectLst>
                  <a:outerShdw blurRad="38100" dist="38100" dir="2700000" algn="tl">
                    <a:srgbClr val="000000">
                      <a:alpha val="43137"/>
                    </a:srgbClr>
                  </a:outerShdw>
                </a:effectLst>
                <a:latin typeface="Arial" pitchFamily="34" charset="0"/>
                <a:cs typeface="Arial" pitchFamily="34" charset="0"/>
              </a:rPr>
              <a:t>HomePlug</a:t>
            </a:r>
            <a:r>
              <a:rPr lang="en-US" sz="1400" dirty="0" smtClean="0">
                <a:effectLst>
                  <a:outerShdw blurRad="38100" dist="38100" dir="2700000" algn="tl">
                    <a:srgbClr val="000000">
                      <a:alpha val="43137"/>
                    </a:srgbClr>
                  </a:outerShdw>
                </a:effectLst>
                <a:latin typeface="Arial" pitchFamily="34" charset="0"/>
                <a:cs typeface="Arial" pitchFamily="34" charset="0"/>
              </a:rPr>
              <a:t> Alliance Membership</a:t>
            </a:r>
          </a:p>
          <a:p>
            <a:pPr marL="174625" indent="-174625" algn="l" defTabSz="1095332" eaLnBrk="0" hangingPunct="0">
              <a:lnSpc>
                <a:spcPct val="90000"/>
              </a:lnSpc>
              <a:spcBef>
                <a:spcPts val="350"/>
              </a:spcBef>
              <a:buClr>
                <a:schemeClr val="tx2"/>
              </a:buClr>
              <a:buSzPct val="95000"/>
              <a:buBlip>
                <a:blip r:embed="rId4"/>
              </a:buBlip>
            </a:pPr>
            <a:r>
              <a:rPr lang="en-US" sz="1200" dirty="0" err="1" smtClean="0">
                <a:effectLst>
                  <a:outerShdw blurRad="38100" dist="38100" dir="2700000" algn="tl">
                    <a:srgbClr val="000000">
                      <a:alpha val="43137"/>
                    </a:srgbClr>
                  </a:outerShdw>
                </a:effectLst>
                <a:latin typeface="Arial" pitchFamily="34" charset="0"/>
                <a:cs typeface="Arial" pitchFamily="34" charset="0"/>
              </a:rPr>
              <a:t>HomePlug</a:t>
            </a:r>
            <a:r>
              <a:rPr lang="en-US" sz="1200" dirty="0" smtClean="0">
                <a:effectLst>
                  <a:outerShdw blurRad="38100" dist="38100" dir="2700000" algn="tl">
                    <a:srgbClr val="000000">
                      <a:alpha val="43137"/>
                    </a:srgbClr>
                  </a:outerShdw>
                </a:effectLst>
                <a:latin typeface="Arial" pitchFamily="34" charset="0"/>
                <a:cs typeface="Arial" pitchFamily="34" charset="0"/>
              </a:rPr>
              <a:t> Seminar ’07:  ~100 Members (projected)</a:t>
            </a:r>
          </a:p>
          <a:p>
            <a:pPr marL="174625" indent="-174625" algn="l" defTabSz="1095332" eaLnBrk="0" hangingPunct="0">
              <a:lnSpc>
                <a:spcPct val="90000"/>
              </a:lnSpc>
              <a:spcBef>
                <a:spcPts val="350"/>
              </a:spcBef>
              <a:buClr>
                <a:schemeClr val="tx2"/>
              </a:buClr>
              <a:buSzPct val="95000"/>
              <a:buBlip>
                <a:blip r:embed="rId4"/>
              </a:buBlip>
            </a:pPr>
            <a:r>
              <a:rPr lang="en-US" sz="1200" dirty="0" err="1" smtClean="0">
                <a:effectLst>
                  <a:outerShdw blurRad="38100" dist="38100" dir="2700000" algn="tl">
                    <a:srgbClr val="000000">
                      <a:alpha val="43137"/>
                    </a:srgbClr>
                  </a:outerShdw>
                </a:effectLst>
                <a:latin typeface="Arial" pitchFamily="34" charset="0"/>
                <a:cs typeface="Arial" pitchFamily="34" charset="0"/>
              </a:rPr>
              <a:t>HomePlug</a:t>
            </a:r>
            <a:r>
              <a:rPr lang="en-US" sz="1200" dirty="0" smtClean="0">
                <a:effectLst>
                  <a:outerShdw blurRad="38100" dist="38100" dir="2700000" algn="tl">
                    <a:srgbClr val="000000">
                      <a:alpha val="43137"/>
                    </a:srgbClr>
                  </a:outerShdw>
                </a:effectLst>
                <a:latin typeface="Arial" pitchFamily="34" charset="0"/>
                <a:cs typeface="Arial" pitchFamily="34" charset="0"/>
              </a:rPr>
              <a:t> Seminar ’06:  70 Members</a:t>
            </a:r>
          </a:p>
          <a:p>
            <a:pPr marL="174625" indent="-174625" algn="l" defTabSz="1095332" eaLnBrk="0" hangingPunct="0">
              <a:lnSpc>
                <a:spcPct val="90000"/>
              </a:lnSpc>
              <a:spcBef>
                <a:spcPts val="350"/>
              </a:spcBef>
              <a:buClr>
                <a:schemeClr val="tx2"/>
              </a:buClr>
              <a:buSzPct val="95000"/>
              <a:buBlip>
                <a:blip r:embed="rId4"/>
              </a:buBlip>
            </a:pPr>
            <a:r>
              <a:rPr lang="en-US" sz="1200" dirty="0" err="1" smtClean="0">
                <a:effectLst>
                  <a:outerShdw blurRad="38100" dist="38100" dir="2700000" algn="tl">
                    <a:srgbClr val="000000">
                      <a:alpha val="43137"/>
                    </a:srgbClr>
                  </a:outerShdw>
                </a:effectLst>
                <a:latin typeface="Arial" pitchFamily="34" charset="0"/>
                <a:cs typeface="Arial" pitchFamily="34" charset="0"/>
              </a:rPr>
              <a:t>HomePlug</a:t>
            </a:r>
            <a:r>
              <a:rPr lang="en-US" sz="1200" dirty="0" smtClean="0">
                <a:effectLst>
                  <a:outerShdw blurRad="38100" dist="38100" dir="2700000" algn="tl">
                    <a:srgbClr val="000000">
                      <a:alpha val="43137"/>
                    </a:srgbClr>
                  </a:outerShdw>
                </a:effectLst>
                <a:latin typeface="Arial" pitchFamily="34" charset="0"/>
                <a:cs typeface="Arial" pitchFamily="34" charset="0"/>
              </a:rPr>
              <a:t> Seminar ‘05:  47 Members</a:t>
            </a:r>
          </a:p>
        </p:txBody>
      </p:sp>
      <p:sp>
        <p:nvSpPr>
          <p:cNvPr id="376851" name="Rectangle 19"/>
          <p:cNvSpPr>
            <a:spLocks noChangeArrowheads="1"/>
          </p:cNvSpPr>
          <p:nvPr/>
        </p:nvSpPr>
        <p:spPr bwMode="auto">
          <a:xfrm>
            <a:off x="879475" y="4663440"/>
            <a:ext cx="5704205" cy="2829236"/>
          </a:xfrm>
          <a:prstGeom prst="rect">
            <a:avLst/>
          </a:prstGeom>
          <a:noFill/>
          <a:ln w="38100" algn="ctr">
            <a:noFill/>
            <a:miter lim="800000"/>
            <a:headEnd/>
            <a:tailEnd/>
          </a:ln>
          <a:effectLst/>
        </p:spPr>
        <p:txBody>
          <a:bodyPr wrap="square" lIns="109728" tIns="54864" rIns="109728" bIns="54864">
            <a:spAutoFit/>
          </a:bodyPr>
          <a:lstStyle/>
          <a:p>
            <a:pPr algn="l">
              <a:spcBef>
                <a:spcPct val="60000"/>
              </a:spcBef>
              <a:spcAft>
                <a:spcPct val="5000"/>
              </a:spcAft>
            </a:pPr>
            <a:r>
              <a:rPr lang="en-US" sz="1700" b="0" dirty="0">
                <a:effectLst>
                  <a:outerShdw blurRad="38100" dist="38100" dir="2700000" algn="tl">
                    <a:srgbClr val="000000">
                      <a:alpha val="43137"/>
                    </a:srgbClr>
                  </a:outerShdw>
                </a:effectLst>
                <a:latin typeface="+mn-lt"/>
              </a:rPr>
              <a:t>Driving Factors for Growth</a:t>
            </a:r>
          </a:p>
          <a:p>
            <a:pPr marL="166688" indent="-166688" algn="l" defTabSz="1095332">
              <a:lnSpc>
                <a:spcPct val="90000"/>
              </a:lnSpc>
              <a:spcBef>
                <a:spcPts val="56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 </a:t>
            </a:r>
            <a:r>
              <a:rPr lang="en-US" sz="1600" b="0" dirty="0" smtClean="0">
                <a:effectLst>
                  <a:outerShdw blurRad="38100" dist="38100" dir="2700000" algn="tl">
                    <a:srgbClr val="000000">
                      <a:alpha val="43137"/>
                    </a:srgbClr>
                  </a:outerShdw>
                </a:effectLst>
                <a:latin typeface="+mn-lt"/>
              </a:rPr>
              <a:t>Open standard</a:t>
            </a:r>
          </a:p>
          <a:p>
            <a:pPr marL="166688" indent="-166688" algn="l" defTabSz="1095332" eaLnBrk="0" hangingPunct="0">
              <a:lnSpc>
                <a:spcPct val="90000"/>
              </a:lnSpc>
              <a:spcBef>
                <a:spcPts val="560"/>
              </a:spcBef>
              <a:buClr>
                <a:schemeClr val="tx2"/>
              </a:buClr>
              <a:buSzPct val="95000"/>
              <a:buBlip>
                <a:blip r:embed="rId4"/>
              </a:buBlip>
            </a:pPr>
            <a:r>
              <a:rPr lang="en-US" sz="1600" b="0" dirty="0" smtClean="0">
                <a:effectLst>
                  <a:outerShdw blurRad="38100" dist="38100" dir="2700000" algn="tl">
                    <a:srgbClr val="000000">
                      <a:alpha val="43137"/>
                    </a:srgbClr>
                  </a:outerShdw>
                </a:effectLst>
                <a:latin typeface="+mn-lt"/>
              </a:rPr>
              <a:t> Compliance program</a:t>
            </a:r>
          </a:p>
          <a:p>
            <a:pPr marL="166688" indent="-166688" algn="l" defTabSz="1095332" eaLnBrk="0" hangingPunct="0">
              <a:lnSpc>
                <a:spcPct val="90000"/>
              </a:lnSpc>
              <a:spcBef>
                <a:spcPts val="560"/>
              </a:spcBef>
              <a:buClr>
                <a:schemeClr val="tx2"/>
              </a:buClr>
              <a:buSzPct val="95000"/>
              <a:buBlip>
                <a:blip r:embed="rId4"/>
              </a:buBlip>
            </a:pPr>
            <a:r>
              <a:rPr lang="en-US" sz="1600" b="0" dirty="0" smtClean="0">
                <a:effectLst>
                  <a:outerShdw blurRad="38100" dist="38100" dir="2700000" algn="tl">
                    <a:srgbClr val="000000">
                      <a:alpha val="43137"/>
                    </a:srgbClr>
                  </a:outerShdw>
                </a:effectLst>
                <a:latin typeface="+mn-lt"/>
              </a:rPr>
              <a:t> Interoperability</a:t>
            </a:r>
          </a:p>
          <a:p>
            <a:pPr marL="166688" indent="-166688" algn="l" defTabSz="1095332" eaLnBrk="0" hangingPunct="0">
              <a:lnSpc>
                <a:spcPct val="90000"/>
              </a:lnSpc>
              <a:spcBef>
                <a:spcPts val="560"/>
              </a:spcBef>
              <a:buClr>
                <a:schemeClr val="tx2"/>
              </a:buClr>
              <a:buSzPct val="95000"/>
              <a:buBlip>
                <a:blip r:embed="rId4"/>
              </a:buBlip>
            </a:pPr>
            <a:r>
              <a:rPr lang="en-US" sz="1600" b="0" dirty="0" smtClean="0">
                <a:effectLst>
                  <a:outerShdw blurRad="38100" dist="38100" dir="2700000" algn="tl">
                    <a:srgbClr val="000000">
                      <a:alpha val="43137"/>
                    </a:srgbClr>
                  </a:outerShdw>
                </a:effectLst>
                <a:latin typeface="+mn-lt"/>
              </a:rPr>
              <a:t> Coexists with millions of products in market</a:t>
            </a:r>
          </a:p>
          <a:p>
            <a:pPr marL="166688" indent="-166688" algn="l" defTabSz="1095332" eaLnBrk="0" hangingPunct="0">
              <a:lnSpc>
                <a:spcPct val="90000"/>
              </a:lnSpc>
              <a:spcBef>
                <a:spcPts val="560"/>
              </a:spcBef>
              <a:buClr>
                <a:schemeClr val="tx2"/>
              </a:buClr>
              <a:buSzPct val="95000"/>
              <a:buBlip>
                <a:blip r:embed="rId4"/>
              </a:buBlip>
            </a:pPr>
            <a:r>
              <a:rPr lang="en-US" sz="1600" b="0" dirty="0" smtClean="0">
                <a:effectLst>
                  <a:outerShdw blurRad="38100" dist="38100" dir="2700000" algn="tl">
                    <a:srgbClr val="000000">
                      <a:alpha val="43137"/>
                    </a:srgbClr>
                  </a:outerShdw>
                </a:effectLst>
                <a:latin typeface="+mn-lt"/>
              </a:rPr>
              <a:t> Technology used in multiple applications</a:t>
            </a:r>
          </a:p>
          <a:p>
            <a:pPr marL="403225" lvl="1" indent="-177800" algn="l" defTabSz="1095332">
              <a:lnSpc>
                <a:spcPct val="90000"/>
              </a:lnSpc>
              <a:spcBef>
                <a:spcPts val="560"/>
              </a:spcBef>
              <a:buClr>
                <a:schemeClr val="tx2"/>
              </a:buClr>
              <a:buSzPct val="80000"/>
              <a:buBlip>
                <a:blip r:embed="rId5"/>
              </a:buBlip>
            </a:pPr>
            <a:r>
              <a:rPr lang="en-US" sz="1400" b="0" dirty="0">
                <a:effectLst>
                  <a:outerShdw blurRad="38100" dist="38100" dir="2700000" algn="tl">
                    <a:srgbClr val="000000">
                      <a:alpha val="43137"/>
                    </a:srgbClr>
                  </a:outerShdw>
                </a:effectLst>
                <a:latin typeface="+mn-lt"/>
              </a:rPr>
              <a:t> </a:t>
            </a:r>
            <a:r>
              <a:rPr lang="en-US" sz="1400" b="0" dirty="0" err="1" smtClean="0">
                <a:effectLst>
                  <a:outerShdw blurRad="38100" dist="38100" dir="2700000" algn="tl">
                    <a:srgbClr val="000000">
                      <a:alpha val="43137"/>
                    </a:srgbClr>
                  </a:outerShdw>
                </a:effectLst>
                <a:latin typeface="+mn-lt"/>
              </a:rPr>
              <a:t>HomePlug</a:t>
            </a:r>
            <a:r>
              <a:rPr lang="en-US" sz="1400" b="0" dirty="0" smtClean="0">
                <a:effectLst>
                  <a:outerShdw blurRad="38100" dist="38100" dir="2700000" algn="tl">
                    <a:srgbClr val="000000">
                      <a:alpha val="43137"/>
                    </a:srgbClr>
                  </a:outerShdw>
                </a:effectLst>
                <a:latin typeface="+mn-lt"/>
              </a:rPr>
              <a:t> AV</a:t>
            </a:r>
          </a:p>
          <a:p>
            <a:pPr marL="403225" lvl="1" indent="-177800" algn="l" defTabSz="1095332">
              <a:lnSpc>
                <a:spcPct val="90000"/>
              </a:lnSpc>
              <a:spcBef>
                <a:spcPts val="560"/>
              </a:spcBef>
              <a:buClr>
                <a:schemeClr val="tx2"/>
              </a:buClr>
              <a:buSzPct val="80000"/>
              <a:buBlip>
                <a:blip r:embed="rId5"/>
              </a:buBlip>
            </a:pPr>
            <a:r>
              <a:rPr lang="en-US" sz="1400" b="0" dirty="0" smtClean="0">
                <a:effectLst>
                  <a:outerShdw blurRad="38100" dist="38100" dir="2700000" algn="tl">
                    <a:srgbClr val="000000">
                      <a:alpha val="43137"/>
                    </a:srgbClr>
                  </a:outerShdw>
                </a:effectLst>
                <a:latin typeface="+mn-lt"/>
              </a:rPr>
              <a:t> </a:t>
            </a:r>
            <a:r>
              <a:rPr lang="en-US" sz="1400" b="0" dirty="0" err="1" smtClean="0">
                <a:effectLst>
                  <a:outerShdw blurRad="38100" dist="38100" dir="2700000" algn="tl">
                    <a:srgbClr val="000000">
                      <a:alpha val="43137"/>
                    </a:srgbClr>
                  </a:outerShdw>
                </a:effectLst>
                <a:latin typeface="+mn-lt"/>
              </a:rPr>
              <a:t>HomePlug</a:t>
            </a:r>
            <a:r>
              <a:rPr lang="en-US" sz="1400" b="0" dirty="0" smtClean="0">
                <a:effectLst>
                  <a:outerShdw blurRad="38100" dist="38100" dir="2700000" algn="tl">
                    <a:srgbClr val="000000">
                      <a:alpha val="43137"/>
                    </a:srgbClr>
                  </a:outerShdw>
                </a:effectLst>
                <a:latin typeface="+mn-lt"/>
              </a:rPr>
              <a:t> BPL</a:t>
            </a:r>
          </a:p>
          <a:p>
            <a:pPr marL="403225" lvl="1" indent="-177800" algn="l" defTabSz="1095332">
              <a:lnSpc>
                <a:spcPct val="90000"/>
              </a:lnSpc>
              <a:spcBef>
                <a:spcPts val="560"/>
              </a:spcBef>
              <a:buClr>
                <a:schemeClr val="tx2"/>
              </a:buClr>
              <a:buSzPct val="80000"/>
              <a:buBlip>
                <a:blip r:embed="rId5"/>
              </a:buBlip>
            </a:pPr>
            <a:r>
              <a:rPr lang="en-US" sz="1400" b="0" dirty="0" smtClean="0">
                <a:effectLst>
                  <a:outerShdw blurRad="38100" dist="38100" dir="2700000" algn="tl">
                    <a:srgbClr val="000000">
                      <a:alpha val="43137"/>
                    </a:srgbClr>
                  </a:outerShdw>
                </a:effectLst>
                <a:latin typeface="+mn-lt"/>
              </a:rPr>
              <a:t> </a:t>
            </a:r>
            <a:r>
              <a:rPr lang="en-US" sz="1400" b="0" dirty="0" err="1" smtClean="0">
                <a:effectLst>
                  <a:outerShdw blurRad="38100" dist="38100" dir="2700000" algn="tl">
                    <a:srgbClr val="000000">
                      <a:alpha val="43137"/>
                    </a:srgbClr>
                  </a:outerShdw>
                </a:effectLst>
                <a:latin typeface="+mn-lt"/>
              </a:rPr>
              <a:t>HomePlug</a:t>
            </a:r>
            <a:r>
              <a:rPr lang="en-US" sz="1400" b="0" dirty="0" smtClean="0">
                <a:effectLst>
                  <a:outerShdw blurRad="38100" dist="38100" dir="2700000" algn="tl">
                    <a:srgbClr val="000000">
                      <a:alpha val="43137"/>
                    </a:srgbClr>
                  </a:outerShdw>
                </a:effectLst>
                <a:latin typeface="+mn-lt"/>
              </a:rPr>
              <a:t> C&amp;C</a:t>
            </a:r>
          </a:p>
        </p:txBody>
      </p:sp>
      <p:sp>
        <p:nvSpPr>
          <p:cNvPr id="376852" name="Text Box 20"/>
          <p:cNvSpPr txBox="1">
            <a:spLocks noChangeArrowheads="1"/>
          </p:cNvSpPr>
          <p:nvPr/>
        </p:nvSpPr>
        <p:spPr bwMode="auto">
          <a:xfrm>
            <a:off x="457200" y="7351721"/>
            <a:ext cx="8282524" cy="60324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marL="270510" indent="-270510" algn="l" eaLnBrk="0" hangingPunct="0"/>
            <a:r>
              <a:rPr lang="en-US" sz="3200" b="0" dirty="0" err="1">
                <a:solidFill>
                  <a:schemeClr val="lt1"/>
                </a:solidFill>
                <a:effectLst>
                  <a:outerShdw blurRad="38100" dist="38100" dir="2700000" algn="tl">
                    <a:srgbClr val="000000">
                      <a:alpha val="43137"/>
                    </a:srgbClr>
                  </a:outerShdw>
                </a:effectLst>
              </a:rPr>
              <a:t>HomePlug</a:t>
            </a:r>
            <a:r>
              <a:rPr lang="en-US" sz="3200" b="0" dirty="0">
                <a:solidFill>
                  <a:schemeClr val="lt1"/>
                </a:solidFill>
                <a:effectLst>
                  <a:outerShdw blurRad="38100" dist="38100" dir="2700000" algn="tl">
                    <a:srgbClr val="000000">
                      <a:alpha val="43137"/>
                    </a:srgbClr>
                  </a:outerShdw>
                </a:effectLst>
              </a:rPr>
              <a:t> is the Leading </a:t>
            </a:r>
            <a:r>
              <a:rPr lang="en-US" sz="3200" b="0" dirty="0" err="1">
                <a:solidFill>
                  <a:schemeClr val="lt1"/>
                </a:solidFill>
                <a:effectLst>
                  <a:outerShdw blurRad="38100" dist="38100" dir="2700000" algn="tl">
                    <a:srgbClr val="000000">
                      <a:alpha val="43137"/>
                    </a:srgbClr>
                  </a:outerShdw>
                </a:effectLst>
              </a:rPr>
              <a:t>Powerline</a:t>
            </a:r>
            <a:r>
              <a:rPr lang="en-US" sz="3200" b="0" dirty="0">
                <a:solidFill>
                  <a:schemeClr val="lt1"/>
                </a:solidFill>
                <a:effectLst>
                  <a:outerShdw blurRad="38100" dist="38100" dir="2700000" algn="tl">
                    <a:srgbClr val="000000">
                      <a:alpha val="43137"/>
                    </a:srgbClr>
                  </a:outerShdw>
                </a:effectLst>
              </a:rPr>
              <a:t> Standard</a:t>
            </a:r>
          </a:p>
        </p:txBody>
      </p:sp>
      <p:graphicFrame>
        <p:nvGraphicFramePr>
          <p:cNvPr id="24" name="Chart 23"/>
          <p:cNvGraphicFramePr/>
          <p:nvPr/>
        </p:nvGraphicFramePr>
        <p:xfrm>
          <a:off x="879475" y="1401288"/>
          <a:ext cx="4606925" cy="326215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6835"/>
                                        </p:tgtEl>
                                        <p:attrNameLst>
                                          <p:attrName>style.visibility</p:attrName>
                                        </p:attrNameLst>
                                      </p:cBhvr>
                                      <p:to>
                                        <p:strVal val="visible"/>
                                      </p:to>
                                    </p:set>
                                    <p:anim calcmode="lin" valueType="num">
                                      <p:cBhvr additive="base">
                                        <p:cTn id="7" dur="500" fill="hold"/>
                                        <p:tgtEl>
                                          <p:spTgt spid="376835"/>
                                        </p:tgtEl>
                                        <p:attrNameLst>
                                          <p:attrName>ppt_x</p:attrName>
                                        </p:attrNameLst>
                                      </p:cBhvr>
                                      <p:tavLst>
                                        <p:tav tm="0">
                                          <p:val>
                                            <p:strVal val="#ppt_x"/>
                                          </p:val>
                                        </p:tav>
                                        <p:tav tm="100000">
                                          <p:val>
                                            <p:strVal val="#ppt_x"/>
                                          </p:val>
                                        </p:tav>
                                      </p:tavLst>
                                    </p:anim>
                                    <p:anim calcmode="lin" valueType="num">
                                      <p:cBhvr additive="base">
                                        <p:cTn id="8" dur="500" fill="hold"/>
                                        <p:tgtEl>
                                          <p:spTgt spid="3768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6851"/>
                                        </p:tgtEl>
                                        <p:attrNameLst>
                                          <p:attrName>style.visibility</p:attrName>
                                        </p:attrNameLst>
                                      </p:cBhvr>
                                      <p:to>
                                        <p:strVal val="visible"/>
                                      </p:to>
                                    </p:set>
                                    <p:anim calcmode="lin" valueType="num">
                                      <p:cBhvr additive="base">
                                        <p:cTn id="21" dur="500" fill="hold"/>
                                        <p:tgtEl>
                                          <p:spTgt spid="376851"/>
                                        </p:tgtEl>
                                        <p:attrNameLst>
                                          <p:attrName>ppt_x</p:attrName>
                                        </p:attrNameLst>
                                      </p:cBhvr>
                                      <p:tavLst>
                                        <p:tav tm="0">
                                          <p:val>
                                            <p:strVal val="#ppt_x"/>
                                          </p:val>
                                        </p:tav>
                                        <p:tav tm="100000">
                                          <p:val>
                                            <p:strVal val="#ppt_x"/>
                                          </p:val>
                                        </p:tav>
                                      </p:tavLst>
                                    </p:anim>
                                    <p:anim calcmode="lin" valueType="num">
                                      <p:cBhvr additive="base">
                                        <p:cTn id="22" dur="500" fill="hold"/>
                                        <p:tgtEl>
                                          <p:spTgt spid="3768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6852"/>
                                        </p:tgtEl>
                                        <p:attrNameLst>
                                          <p:attrName>style.visibility</p:attrName>
                                        </p:attrNameLst>
                                      </p:cBhvr>
                                      <p:to>
                                        <p:strVal val="visible"/>
                                      </p:to>
                                    </p:set>
                                    <p:anim calcmode="lin" valueType="num">
                                      <p:cBhvr additive="base">
                                        <p:cTn id="27" dur="500" fill="hold"/>
                                        <p:tgtEl>
                                          <p:spTgt spid="376852"/>
                                        </p:tgtEl>
                                        <p:attrNameLst>
                                          <p:attrName>ppt_x</p:attrName>
                                        </p:attrNameLst>
                                      </p:cBhvr>
                                      <p:tavLst>
                                        <p:tav tm="0">
                                          <p:val>
                                            <p:strVal val="#ppt_x"/>
                                          </p:val>
                                        </p:tav>
                                        <p:tav tm="100000">
                                          <p:val>
                                            <p:strVal val="#ppt_x"/>
                                          </p:val>
                                        </p:tav>
                                      </p:tavLst>
                                    </p:anim>
                                    <p:anim calcmode="lin" valueType="num">
                                      <p:cBhvr additive="base">
                                        <p:cTn id="28" dur="500" fill="hold"/>
                                        <p:tgtEl>
                                          <p:spTgt spid="376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6835" grpId="0"/>
      <p:bldP spid="376851" grpId="0"/>
      <p:bldP spid="376852" grpId="0" animBg="1"/>
      <p:bldGraphic spid="2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mtClean="0"/>
              <a:t>HomePlug Ecosystem</a:t>
            </a:r>
            <a:endParaRPr lang="en-US"/>
          </a:p>
        </p:txBody>
      </p:sp>
      <p:sp>
        <p:nvSpPr>
          <p:cNvPr id="311299" name="Rectangle 3"/>
          <p:cNvSpPr>
            <a:spLocks noGrp="1" noChangeArrowheads="1"/>
          </p:cNvSpPr>
          <p:nvPr>
            <p:ph type="body" idx="1"/>
          </p:nvPr>
        </p:nvSpPr>
        <p:spPr>
          <a:xfrm>
            <a:off x="459106" y="1697357"/>
            <a:ext cx="5027294" cy="6300186"/>
          </a:xfrm>
        </p:spPr>
        <p:txBody>
          <a:bodyPr/>
          <a:lstStyle/>
          <a:p>
            <a:pPr marL="403225" indent="-403225">
              <a:spcBef>
                <a:spcPts val="1170"/>
              </a:spcBef>
            </a:pPr>
            <a:r>
              <a:rPr lang="en-US" sz="3200" dirty="0" err="1" smtClean="0"/>
              <a:t>HomePlug</a:t>
            </a:r>
            <a:r>
              <a:rPr lang="en-US" sz="3200" dirty="0" smtClean="0"/>
              <a:t> is the global leader in PLC standards</a:t>
            </a:r>
          </a:p>
          <a:p>
            <a:pPr marL="403225" indent="-403225">
              <a:spcBef>
                <a:spcPts val="1170"/>
              </a:spcBef>
            </a:pPr>
            <a:r>
              <a:rPr lang="en-US" sz="3200" dirty="0" smtClean="0"/>
              <a:t>Major industry players </a:t>
            </a:r>
            <a:br>
              <a:rPr lang="en-US" sz="3200" dirty="0" smtClean="0"/>
            </a:br>
            <a:r>
              <a:rPr lang="en-US" sz="3200" dirty="0" smtClean="0"/>
              <a:t>are backing </a:t>
            </a:r>
            <a:r>
              <a:rPr lang="en-US" sz="3200" dirty="0" err="1" smtClean="0"/>
              <a:t>HomePlug</a:t>
            </a:r>
            <a:endParaRPr lang="en-US" sz="3200" dirty="0" smtClean="0"/>
          </a:p>
          <a:p>
            <a:pPr marL="403225" indent="-403225">
              <a:spcBef>
                <a:spcPts val="1170"/>
              </a:spcBef>
            </a:pPr>
            <a:r>
              <a:rPr lang="en-US" sz="3200" dirty="0" smtClean="0"/>
              <a:t>Over 70 members worldwide and </a:t>
            </a:r>
            <a:br>
              <a:rPr lang="en-US" sz="3200" dirty="0" smtClean="0"/>
            </a:br>
            <a:r>
              <a:rPr lang="en-US" sz="3200" dirty="0" smtClean="0"/>
              <a:t>growing fast</a:t>
            </a:r>
          </a:p>
          <a:p>
            <a:pPr marL="403225" indent="-403225">
              <a:spcBef>
                <a:spcPts val="1170"/>
              </a:spcBef>
            </a:pPr>
            <a:r>
              <a:rPr lang="en-US" sz="3200" dirty="0" smtClean="0"/>
              <a:t>Only true PLC standard, with </a:t>
            </a:r>
            <a:br>
              <a:rPr lang="en-US" sz="3200" dirty="0" smtClean="0"/>
            </a:br>
            <a:r>
              <a:rPr lang="en-US" sz="3200" dirty="0" smtClean="0"/>
              <a:t>complete global ecosystem, multiple IC providers, and strong compliance testing</a:t>
            </a:r>
            <a:endParaRPr lang="en-US" sz="3200" dirty="0"/>
          </a:p>
        </p:txBody>
      </p:sp>
      <p:sp>
        <p:nvSpPr>
          <p:cNvPr id="311300" name="Text Box 4"/>
          <p:cNvSpPr txBox="1">
            <a:spLocks noChangeArrowheads="1"/>
          </p:cNvSpPr>
          <p:nvPr/>
        </p:nvSpPr>
        <p:spPr bwMode="auto">
          <a:xfrm>
            <a:off x="5486400" y="1625731"/>
            <a:ext cx="4846320" cy="1003352"/>
          </a:xfrm>
          <a:prstGeom prst="rect">
            <a:avLst/>
          </a:prstGeom>
          <a:noFill/>
          <a:ln w="9525">
            <a:noFill/>
            <a:miter lim="800000"/>
            <a:headEnd/>
            <a:tailEnd/>
          </a:ln>
          <a:effectLst/>
        </p:spPr>
        <p:txBody>
          <a:bodyPr lIns="109728" tIns="54864" rIns="109728" bIns="54864">
            <a:spAutoFit/>
          </a:bodyPr>
          <a:lstStyle/>
          <a:p>
            <a:pPr>
              <a:spcBef>
                <a:spcPct val="50000"/>
              </a:spcBef>
            </a:pPr>
            <a:r>
              <a:rPr lang="en-US" sz="2900" dirty="0" err="1">
                <a:solidFill>
                  <a:schemeClr val="tx2"/>
                </a:solidFill>
                <a:effectLst>
                  <a:outerShdw blurRad="38100" dist="38100" dir="2700000" algn="tl">
                    <a:srgbClr val="000000">
                      <a:alpha val="43137"/>
                    </a:srgbClr>
                  </a:outerShdw>
                </a:effectLst>
                <a:latin typeface="+mn-lt"/>
              </a:rPr>
              <a:t>HomePlug</a:t>
            </a:r>
            <a:r>
              <a:rPr lang="en-US" sz="2900" dirty="0">
                <a:solidFill>
                  <a:schemeClr val="tx2"/>
                </a:solidFill>
                <a:effectLst>
                  <a:outerShdw blurRad="38100" dist="38100" dir="2700000" algn="tl">
                    <a:srgbClr val="000000">
                      <a:alpha val="43137"/>
                    </a:srgbClr>
                  </a:outerShdw>
                </a:effectLst>
                <a:latin typeface="+mn-lt"/>
              </a:rPr>
              <a:t> Alliance Sponsor/Board Members</a:t>
            </a:r>
          </a:p>
        </p:txBody>
      </p:sp>
      <p:pic>
        <p:nvPicPr>
          <p:cNvPr id="311301" name="Picture 5" descr="Sponsors1106"/>
          <p:cNvPicPr>
            <a:picLocks noChangeAspect="1" noChangeArrowheads="1"/>
          </p:cNvPicPr>
          <p:nvPr/>
        </p:nvPicPr>
        <p:blipFill>
          <a:blip r:embed="rId3"/>
          <a:srcRect/>
          <a:stretch>
            <a:fillRect/>
          </a:stretch>
        </p:blipFill>
        <p:spPr bwMode="auto">
          <a:xfrm>
            <a:off x="5394960" y="2631571"/>
            <a:ext cx="5120640" cy="4309110"/>
          </a:xfrm>
          <a:prstGeom prst="rect">
            <a:avLst/>
          </a:prstGeom>
          <a:noFill/>
          <a:effectLst>
            <a:outerShdw blurRad="50800" dist="38100" dir="2700000" algn="tl" rotWithShape="0">
              <a:prstClr val="black">
                <a:alpha val="40000"/>
              </a:prstClr>
            </a:outerShdw>
          </a:effectLst>
        </p:spPr>
      </p:pic>
      <p:sp>
        <p:nvSpPr>
          <p:cNvPr id="311302" name="Rectangle 6"/>
          <p:cNvSpPr>
            <a:spLocks noChangeArrowheads="1"/>
          </p:cNvSpPr>
          <p:nvPr/>
        </p:nvSpPr>
        <p:spPr bwMode="auto">
          <a:xfrm>
            <a:off x="5970270" y="5799586"/>
            <a:ext cx="1297306" cy="299084"/>
          </a:xfrm>
          <a:prstGeom prst="rect">
            <a:avLst/>
          </a:prstGeom>
          <a:solidFill>
            <a:schemeClr val="tx1"/>
          </a:solidFill>
          <a:ln w="12700">
            <a:noFill/>
            <a:miter lim="800000"/>
            <a:headEnd/>
            <a:tailEnd/>
          </a:ln>
          <a:effectLst/>
        </p:spPr>
        <p:txBody>
          <a:bodyPr wrap="none" lIns="109728" tIns="54864" rIns="109728" bIns="54864" anchor="ct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mtClean="0"/>
              <a:t>Candidate Wired Options</a:t>
            </a:r>
            <a:endParaRPr lang="en-US"/>
          </a:p>
        </p:txBody>
      </p:sp>
      <p:graphicFrame>
        <p:nvGraphicFramePr>
          <p:cNvPr id="266297" name="Group 57"/>
          <p:cNvGraphicFramePr>
            <a:graphicFrameLocks noGrp="1"/>
          </p:cNvGraphicFramePr>
          <p:nvPr/>
        </p:nvGraphicFramePr>
        <p:xfrm>
          <a:off x="457200" y="1692273"/>
          <a:ext cx="10058400" cy="3555146"/>
        </p:xfrm>
        <a:graphic>
          <a:graphicData uri="http://schemas.openxmlformats.org/drawingml/2006/table">
            <a:tbl>
              <a:tblPr>
                <a:effectLst>
                  <a:outerShdw blurRad="50800" dist="38100" dir="2700000" algn="tl" rotWithShape="0">
                    <a:prstClr val="black">
                      <a:alpha val="40000"/>
                    </a:prstClr>
                  </a:outerShdw>
                </a:effectLst>
              </a:tblPr>
              <a:tblGrid>
                <a:gridCol w="1692234"/>
                <a:gridCol w="1721922"/>
                <a:gridCol w="1520041"/>
                <a:gridCol w="873029"/>
                <a:gridCol w="1418909"/>
                <a:gridCol w="1469449"/>
                <a:gridCol w="1362816"/>
              </a:tblGrid>
              <a:tr h="783322">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Medium</a:t>
                      </a:r>
                    </a:p>
                  </a:txBody>
                  <a:tcPr marL="38405" marR="38405" marT="38405" marB="38405" anchor="b" horzOverflow="overflow">
                    <a:lnL w="28575"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Standard</a:t>
                      </a:r>
                    </a:p>
                  </a:txBody>
                  <a:tcPr marL="38405" marR="38405" marT="38405" marB="38405" anchor="b"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Actual </a:t>
                      </a:r>
                      <a:b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Thru-put</a:t>
                      </a:r>
                    </a:p>
                  </a:txBody>
                  <a:tcPr marL="38405" marR="38405" marT="38405" marB="38405" anchor="b"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QoS</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marL="38405" marR="38405" marT="38405" marB="38405" anchor="b"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No</a:t>
                      </a:r>
                      <a:b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new wires</a:t>
                      </a:r>
                    </a:p>
                  </a:txBody>
                  <a:tcPr marL="38405" marR="38405" marT="38405" marB="38405" anchor="b" horzOverflow="overflow">
                    <a:lnL w="12700" cap="flat" cmpd="sng" algn="ctr">
                      <a:noFill/>
                      <a:prstDash val="solid"/>
                      <a:round/>
                      <a:headEnd type="none" w="med" len="med"/>
                      <a:tailEnd type="none" w="med" len="med"/>
                    </a:lnL>
                    <a:lnR w="12700"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Multi-</a:t>
                      </a:r>
                      <a:b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b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sourced</a:t>
                      </a:r>
                    </a:p>
                  </a:txBody>
                  <a:tcPr marL="0" marR="0" marT="38405" marB="38405" anchor="b"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Whole House Coverage</a:t>
                      </a:r>
                    </a:p>
                  </a:txBody>
                  <a:tcPr marL="38405" marR="38405" marT="38405" marB="38405" anchor="b" horzOverflow="overflow">
                    <a:lnL w="12700" cap="flat" cmpd="sng" algn="ctr">
                      <a:noFill/>
                      <a:prstDash val="solid"/>
                      <a:round/>
                      <a:headEnd type="none" w="sm" len="sm"/>
                      <a:tailEnd type="none" w="sm" len="sm"/>
                    </a:lnL>
                    <a:lnR w="28575" cap="flat" cmpd="sng" algn="ctr">
                      <a:noFill/>
                      <a:prstDash val="solid"/>
                      <a:round/>
                      <a:headEnd type="none" w="sm" len="sm"/>
                      <a:tailEnd type="none" w="sm" len="sm"/>
                    </a:lnR>
                    <a:lnT w="28575"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26357E">
                        <a:alpha val="50196"/>
                      </a:srgbClr>
                    </a:solidFill>
                  </a:tcPr>
                </a:tc>
              </a:tr>
              <a:tr h="68441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CAT-5</a:t>
                      </a:r>
                    </a:p>
                  </a:txBody>
                  <a:tcPr marL="38405" marR="38405" marT="38405" marB="38405" anchor="ctr" horzOverflow="overflow">
                    <a:lnL w="28575"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Ethernet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med" len="med"/>
                      <a:tailEnd type="none" w="med" len="med"/>
                    </a:lnL>
                    <a:lnR w="12700"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28575"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49804"/>
                      </a:srgbClr>
                    </a:solidFill>
                  </a:tcPr>
                </a:tc>
              </a:tr>
              <a:tr h="68441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Phoneline </a:t>
                      </a:r>
                      <a:r>
                        <a: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or </a:t>
                      </a: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Coax</a:t>
                      </a:r>
                    </a:p>
                  </a:txBody>
                  <a:tcPr marL="0" marR="0" marT="38405" marB="38405" anchor="ctr" horzOverflow="overflow">
                    <a:lnL w="28575"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HomePNA</a:t>
                      </a: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3.0</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 </a:t>
                      </a:r>
                      <a:r>
                        <a:rPr kumimoji="0" lang="en-US" sz="2900" b="1"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med" len="med"/>
                      <a:tailEnd type="none" w="med" len="med"/>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5DD3FF">
                        <a:alpha val="50196"/>
                      </a:srgbClr>
                    </a:solidFill>
                  </a:tcPr>
                </a:tc>
              </a:tr>
              <a:tr h="68441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Coax</a:t>
                      </a:r>
                    </a:p>
                  </a:txBody>
                  <a:tcPr marL="38405" marR="38405" marT="38405" marB="38405" anchor="ctr" horzOverflow="overflow">
                    <a:lnL w="28575"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MoCA</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 </a:t>
                      </a:r>
                      <a:r>
                        <a:rPr kumimoji="0" lang="en-US" sz="29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med" len="med"/>
                      <a:tailEnd type="none" w="med" len="med"/>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rgbClr val="92D050">
                        <a:alpha val="50196"/>
                      </a:srgbClr>
                    </a:solidFill>
                  </a:tcPr>
                </a:tc>
              </a:tr>
              <a:tr h="68441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Powerline</a:t>
                      </a:r>
                    </a:p>
                  </a:txBody>
                  <a:tcPr marL="38405" marR="38405" marT="38405" marB="38405" anchor="ctr" horzOverflow="overflow">
                    <a:lnL w="28575"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b="1" i="0" u="none" strike="noStrike" cap="none" normalizeH="0" baseline="0" smtClean="0">
                          <a:ln>
                            <a:noFill/>
                          </a:ln>
                          <a:solidFill>
                            <a:schemeClr val="tx1"/>
                          </a:solidFill>
                          <a:effectLst>
                            <a:outerShdw blurRad="38100" dist="38100" dir="2700000" algn="tl">
                              <a:srgbClr val="000000">
                                <a:alpha val="43137"/>
                              </a:srgbClr>
                            </a:outerShdw>
                          </a:effectLst>
                          <a:latin typeface="+mn-lt"/>
                        </a:rPr>
                        <a:t>HomePlug AV</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1"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1" i="0" u="none" strike="noStrike" cap="none" normalizeH="0" baseline="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med" len="med"/>
                      <a:tailEnd type="none" w="med" len="med"/>
                    </a:lnL>
                    <a:lnR w="12700"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sym typeface="Wingdings" pitchFamily="2" charset="2"/>
                        </a:rPr>
                        <a:t></a:t>
                      </a:r>
                    </a:p>
                  </a:txBody>
                  <a:tcPr marL="38405" marR="38405" marT="38405" marB="38405" anchor="ctr" horzOverflow="overflow">
                    <a:lnL w="12700" cap="flat" cmpd="sng" algn="ctr">
                      <a:noFill/>
                      <a:prstDash val="solid"/>
                      <a:round/>
                      <a:headEnd type="none" w="sm" len="sm"/>
                      <a:tailEnd type="none" w="sm" len="sm"/>
                    </a:lnL>
                    <a:lnR w="28575"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solidFill>
                      <a:srgbClr val="5DD3FF">
                        <a:alpha val="50196"/>
                      </a:srgbClr>
                    </a:solidFill>
                  </a:tcPr>
                </a:tc>
              </a:tr>
            </a:tbl>
          </a:graphicData>
        </a:graphic>
      </p:graphicFrame>
      <p:sp>
        <p:nvSpPr>
          <p:cNvPr id="266295" name="AutoShape 55"/>
          <p:cNvSpPr>
            <a:spLocks noChangeArrowheads="1"/>
          </p:cNvSpPr>
          <p:nvPr/>
        </p:nvSpPr>
        <p:spPr bwMode="auto">
          <a:xfrm>
            <a:off x="457200" y="4521471"/>
            <a:ext cx="10058400" cy="752476"/>
          </a:xfrm>
          <a:prstGeom prst="roundRect">
            <a:avLst>
              <a:gd name="adj" fmla="val 16667"/>
            </a:avLst>
          </a:prstGeom>
          <a:noFill/>
          <a:ln w="25400">
            <a:headEnd/>
            <a:tailEnd/>
          </a:ln>
        </p:spPr>
        <p:style>
          <a:lnRef idx="1">
            <a:schemeClr val="accent6"/>
          </a:lnRef>
          <a:fillRef idx="3">
            <a:schemeClr val="accent6"/>
          </a:fillRef>
          <a:effectRef idx="2">
            <a:schemeClr val="accent6"/>
          </a:effectRef>
          <a:fontRef idx="minor">
            <a:schemeClr val="lt1"/>
          </a:fontRef>
        </p:style>
        <p:txBody>
          <a:bodyPr wrap="none" lIns="109728" tIns="54864" rIns="109728" bIns="54864" anchor="ctr"/>
          <a:lstStyle/>
          <a:p>
            <a:endParaRPr lang="en-US"/>
          </a:p>
        </p:txBody>
      </p:sp>
      <p:sp>
        <p:nvSpPr>
          <p:cNvPr id="266296" name="Text Box 56"/>
          <p:cNvSpPr txBox="1">
            <a:spLocks noChangeArrowheads="1"/>
          </p:cNvSpPr>
          <p:nvPr/>
        </p:nvSpPr>
        <p:spPr bwMode="auto">
          <a:xfrm>
            <a:off x="457200" y="6859278"/>
            <a:ext cx="7029553" cy="109568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algn="l" eaLnBrk="0" hangingPunct="0"/>
            <a:r>
              <a:rPr lang="en-US" sz="3200" b="0" dirty="0" err="1">
                <a:solidFill>
                  <a:schemeClr val="lt1"/>
                </a:solidFill>
                <a:effectLst>
                  <a:outerShdw blurRad="38100" dist="38100" dir="2700000" algn="tl">
                    <a:srgbClr val="000000">
                      <a:alpha val="43137"/>
                    </a:srgbClr>
                  </a:outerShdw>
                </a:effectLst>
                <a:latin typeface="+mn-lt"/>
              </a:rPr>
              <a:t>HomePlug</a:t>
            </a:r>
            <a:r>
              <a:rPr lang="en-US" sz="3200" b="0" dirty="0">
                <a:solidFill>
                  <a:schemeClr val="lt1"/>
                </a:solidFill>
                <a:effectLst>
                  <a:outerShdw blurRad="38100" dist="38100" dir="2700000" algn="tl">
                    <a:srgbClr val="000000">
                      <a:alpha val="43137"/>
                    </a:srgbClr>
                  </a:outerShdw>
                </a:effectLst>
                <a:latin typeface="+mn-lt"/>
              </a:rPr>
              <a:t> AV – Best Suited for </a:t>
            </a:r>
            <a:r>
              <a:rPr lang="en-US" sz="3200" b="0" dirty="0" smtClean="0">
                <a:solidFill>
                  <a:schemeClr val="lt1"/>
                </a:solidFill>
                <a:effectLst>
                  <a:outerShdw blurRad="38100" dist="38100" dir="2700000" algn="tl">
                    <a:srgbClr val="000000">
                      <a:alpha val="43137"/>
                    </a:srgbClr>
                  </a:outerShdw>
                </a:effectLst>
                <a:latin typeface="+mn-lt"/>
              </a:rPr>
              <a:t>Global</a:t>
            </a:r>
            <a:br>
              <a:rPr lang="en-US" sz="3200" b="0" dirty="0" smtClean="0">
                <a:solidFill>
                  <a:schemeClr val="lt1"/>
                </a:solidFill>
                <a:effectLst>
                  <a:outerShdw blurRad="38100" dist="38100" dir="2700000" algn="tl">
                    <a:srgbClr val="000000">
                      <a:alpha val="43137"/>
                    </a:srgbClr>
                  </a:outerShdw>
                </a:effectLst>
                <a:latin typeface="+mn-lt"/>
              </a:rPr>
            </a:br>
            <a:r>
              <a:rPr lang="en-US" sz="3200" b="0" dirty="0" smtClean="0">
                <a:solidFill>
                  <a:schemeClr val="lt1"/>
                </a:solidFill>
                <a:effectLst>
                  <a:outerShdw blurRad="38100" dist="38100" dir="2700000" algn="tl">
                    <a:srgbClr val="000000">
                      <a:alpha val="43137"/>
                    </a:srgbClr>
                  </a:outerShdw>
                </a:effectLst>
                <a:latin typeface="+mn-lt"/>
              </a:rPr>
              <a:t>Wired </a:t>
            </a:r>
            <a:r>
              <a:rPr lang="en-US" sz="3200" b="0" dirty="0">
                <a:solidFill>
                  <a:schemeClr val="lt1"/>
                </a:solidFill>
                <a:effectLst>
                  <a:outerShdw blurRad="38100" dist="38100" dir="2700000" algn="tl">
                    <a:srgbClr val="000000">
                      <a:alpha val="43137"/>
                    </a:srgbClr>
                  </a:outerShdw>
                </a:effectLst>
                <a:latin typeface="+mn-lt"/>
              </a:rPr>
              <a:t>Use in the Digital 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95"/>
                                        </p:tgtEl>
                                        <p:attrNameLst>
                                          <p:attrName>style.visibility</p:attrName>
                                        </p:attrNameLst>
                                      </p:cBhvr>
                                      <p:to>
                                        <p:strVal val="visible"/>
                                      </p:to>
                                    </p:set>
                                    <p:anim calcmode="lin" valueType="num">
                                      <p:cBhvr additive="base">
                                        <p:cTn id="7" dur="500" fill="hold"/>
                                        <p:tgtEl>
                                          <p:spTgt spid="266295"/>
                                        </p:tgtEl>
                                        <p:attrNameLst>
                                          <p:attrName>ppt_x</p:attrName>
                                        </p:attrNameLst>
                                      </p:cBhvr>
                                      <p:tavLst>
                                        <p:tav tm="0">
                                          <p:val>
                                            <p:strVal val="#ppt_x"/>
                                          </p:val>
                                        </p:tav>
                                        <p:tav tm="100000">
                                          <p:val>
                                            <p:strVal val="#ppt_x"/>
                                          </p:val>
                                        </p:tav>
                                      </p:tavLst>
                                    </p:anim>
                                    <p:anim calcmode="lin" valueType="num">
                                      <p:cBhvr additive="base">
                                        <p:cTn id="8" dur="500" fill="hold"/>
                                        <p:tgtEl>
                                          <p:spTgt spid="266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zh-TW" smtClean="0"/>
              <a:t>Agenda</a:t>
            </a:r>
            <a:endParaRPr lang="en-US" altLang="zh-TW"/>
          </a:p>
        </p:txBody>
      </p:sp>
      <p:sp>
        <p:nvSpPr>
          <p:cNvPr id="268291" name="Rectangle 3"/>
          <p:cNvSpPr>
            <a:spLocks noGrp="1" noChangeArrowheads="1"/>
          </p:cNvSpPr>
          <p:nvPr>
            <p:ph type="body" idx="1"/>
          </p:nvPr>
        </p:nvSpPr>
        <p:spPr>
          <a:xfrm>
            <a:off x="459106" y="1697357"/>
            <a:ext cx="10056494" cy="5825697"/>
          </a:xfrm>
        </p:spPr>
        <p:txBody>
          <a:bodyPr/>
          <a:lstStyle/>
          <a:p>
            <a:pPr marL="285750" indent="-285750">
              <a:spcBef>
                <a:spcPts val="840"/>
              </a:spcBef>
            </a:pPr>
            <a:r>
              <a:rPr lang="en-US" altLang="zh-TW" sz="2400" dirty="0" smtClean="0"/>
              <a:t>A Look at Tomorrow’s Digital Home</a:t>
            </a:r>
          </a:p>
          <a:p>
            <a:pPr marL="511175" lvl="1" indent="-225425">
              <a:spcBef>
                <a:spcPts val="700"/>
              </a:spcBef>
            </a:pPr>
            <a:r>
              <a:rPr lang="en-US" altLang="zh-TW" sz="2000" dirty="0" smtClean="0"/>
              <a:t>Wired architectures</a:t>
            </a:r>
          </a:p>
          <a:p>
            <a:pPr marL="511175" lvl="1" indent="-225425">
              <a:spcBef>
                <a:spcPts val="700"/>
              </a:spcBef>
            </a:pPr>
            <a:r>
              <a:rPr lang="en-US" altLang="zh-TW" sz="2000" dirty="0" smtClean="0"/>
              <a:t>Wireless architectures</a:t>
            </a:r>
          </a:p>
          <a:p>
            <a:pPr marL="285750" indent="-285750">
              <a:spcBef>
                <a:spcPts val="840"/>
              </a:spcBef>
            </a:pPr>
            <a:r>
              <a:rPr lang="en-US" altLang="zh-TW" sz="2400" dirty="0" smtClean="0"/>
              <a:t>The </a:t>
            </a:r>
            <a:r>
              <a:rPr lang="en-US" altLang="zh-TW" sz="2400" dirty="0" err="1" smtClean="0"/>
              <a:t>HomePlug</a:t>
            </a:r>
            <a:r>
              <a:rPr lang="en-US" altLang="zh-TW" sz="2400" dirty="0" smtClean="0"/>
              <a:t> </a:t>
            </a:r>
            <a:r>
              <a:rPr lang="en-US" altLang="zh-TW" sz="2400" dirty="0" err="1" smtClean="0"/>
              <a:t>Powerline</a:t>
            </a:r>
            <a:r>
              <a:rPr lang="en-US" altLang="zh-TW" sz="2400" dirty="0" smtClean="0"/>
              <a:t> Alliance Ecosystem</a:t>
            </a:r>
          </a:p>
          <a:p>
            <a:pPr marL="285750" indent="-285750">
              <a:spcBef>
                <a:spcPts val="840"/>
              </a:spcBef>
            </a:pPr>
            <a:r>
              <a:rPr lang="en-US" altLang="zh-TW" sz="2400" dirty="0" smtClean="0">
                <a:solidFill>
                  <a:schemeClr val="accent1"/>
                </a:solidFill>
              </a:rPr>
              <a:t>Elements of </a:t>
            </a:r>
            <a:r>
              <a:rPr lang="en-US" altLang="zh-TW" sz="2400" dirty="0" err="1" smtClean="0">
                <a:solidFill>
                  <a:schemeClr val="accent1"/>
                </a:solidFill>
              </a:rPr>
              <a:t>HomePlug</a:t>
            </a:r>
            <a:r>
              <a:rPr lang="en-US" altLang="zh-TW" sz="2400" dirty="0" smtClean="0">
                <a:solidFill>
                  <a:schemeClr val="accent1"/>
                </a:solidFill>
              </a:rPr>
              <a:t> AV Architecture</a:t>
            </a:r>
          </a:p>
          <a:p>
            <a:pPr marL="511175" lvl="1" indent="-225425">
              <a:spcBef>
                <a:spcPts val="700"/>
              </a:spcBef>
            </a:pPr>
            <a:r>
              <a:rPr lang="en-US" altLang="zh-TW" sz="2000" dirty="0" smtClean="0">
                <a:solidFill>
                  <a:schemeClr val="accent1"/>
                </a:solidFill>
              </a:rPr>
              <a:t>Windows Vista – Block Diagram with </a:t>
            </a:r>
            <a:r>
              <a:rPr lang="en-US" altLang="zh-TW" sz="2000" dirty="0" err="1" smtClean="0">
                <a:solidFill>
                  <a:schemeClr val="accent1"/>
                </a:solidFill>
              </a:rPr>
              <a:t>HomePlug</a:t>
            </a:r>
            <a:r>
              <a:rPr lang="en-US" altLang="zh-TW" sz="2000" dirty="0" smtClean="0">
                <a:solidFill>
                  <a:schemeClr val="accent1"/>
                </a:solidFill>
              </a:rPr>
              <a:t> AV</a:t>
            </a:r>
          </a:p>
          <a:p>
            <a:pPr marL="511175" lvl="1" indent="-225425">
              <a:spcBef>
                <a:spcPts val="700"/>
              </a:spcBef>
            </a:pPr>
            <a:r>
              <a:rPr lang="en-US" altLang="zh-TW" sz="2000" dirty="0" smtClean="0">
                <a:solidFill>
                  <a:schemeClr val="accent1"/>
                </a:solidFill>
              </a:rPr>
              <a:t>Features of </a:t>
            </a:r>
            <a:r>
              <a:rPr lang="en-US" altLang="zh-TW" sz="2000" dirty="0" err="1" smtClean="0">
                <a:solidFill>
                  <a:schemeClr val="accent1"/>
                </a:solidFill>
              </a:rPr>
              <a:t>HomePlug</a:t>
            </a:r>
            <a:r>
              <a:rPr lang="en-US" altLang="zh-TW" sz="2000" dirty="0" smtClean="0">
                <a:solidFill>
                  <a:schemeClr val="accent1"/>
                </a:solidFill>
              </a:rPr>
              <a:t> AV Architecture</a:t>
            </a:r>
          </a:p>
          <a:p>
            <a:pPr marL="511175" lvl="1" indent="-225425">
              <a:spcBef>
                <a:spcPts val="700"/>
              </a:spcBef>
            </a:pPr>
            <a:r>
              <a:rPr lang="en-US" altLang="zh-TW" sz="2000" dirty="0" smtClean="0">
                <a:solidFill>
                  <a:schemeClr val="accent1"/>
                </a:solidFill>
              </a:rPr>
              <a:t>PHY Functional Description</a:t>
            </a:r>
          </a:p>
          <a:p>
            <a:pPr marL="511175" lvl="1" indent="-225425">
              <a:spcBef>
                <a:spcPts val="700"/>
              </a:spcBef>
            </a:pPr>
            <a:r>
              <a:rPr lang="en-US" altLang="zh-TW" sz="2000" dirty="0" smtClean="0">
                <a:solidFill>
                  <a:schemeClr val="accent1"/>
                </a:solidFill>
              </a:rPr>
              <a:t>MAC Functional Description</a:t>
            </a:r>
          </a:p>
          <a:p>
            <a:pPr marL="511175" lvl="1" indent="-225425">
              <a:spcBef>
                <a:spcPts val="700"/>
              </a:spcBef>
            </a:pPr>
            <a:r>
              <a:rPr lang="en-US" altLang="zh-TW" sz="2000" dirty="0" smtClean="0">
                <a:solidFill>
                  <a:schemeClr val="accent1"/>
                </a:solidFill>
              </a:rPr>
              <a:t>Frame Formats</a:t>
            </a:r>
          </a:p>
          <a:p>
            <a:pPr marL="511175" lvl="1" indent="-225425">
              <a:spcBef>
                <a:spcPts val="700"/>
              </a:spcBef>
            </a:pPr>
            <a:r>
              <a:rPr lang="en-US" altLang="zh-TW" sz="2000" dirty="0" smtClean="0">
                <a:solidFill>
                  <a:schemeClr val="accent1"/>
                </a:solidFill>
              </a:rPr>
              <a:t>Management Messages</a:t>
            </a:r>
          </a:p>
          <a:p>
            <a:pPr marL="511175" lvl="1" indent="-225425">
              <a:spcBef>
                <a:spcPts val="700"/>
              </a:spcBef>
            </a:pPr>
            <a:r>
              <a:rPr lang="en-US" altLang="zh-TW" sz="2000" dirty="0" smtClean="0">
                <a:solidFill>
                  <a:schemeClr val="accent1"/>
                </a:solidFill>
              </a:rPr>
              <a:t>Service Access Points; Convergence Layer Functions</a:t>
            </a:r>
          </a:p>
          <a:p>
            <a:pPr marL="285750" indent="-285750">
              <a:spcBef>
                <a:spcPts val="840"/>
              </a:spcBef>
            </a:pPr>
            <a:r>
              <a:rPr lang="en-US" altLang="zh-TW" sz="2400" dirty="0" err="1" smtClean="0"/>
              <a:t>HomePlug</a:t>
            </a:r>
            <a:r>
              <a:rPr lang="en-US" altLang="zh-TW" sz="2400" dirty="0" smtClean="0"/>
              <a:t> AV in Action</a:t>
            </a:r>
          </a:p>
          <a:p>
            <a:pPr marL="511175" lvl="1" indent="-225425">
              <a:spcBef>
                <a:spcPts val="700"/>
              </a:spcBef>
            </a:pPr>
            <a:r>
              <a:rPr lang="en-US" altLang="zh-TW" sz="2000" dirty="0" smtClean="0"/>
              <a:t>Usage models</a:t>
            </a:r>
          </a:p>
          <a:p>
            <a:pPr marL="511175" lvl="1" indent="-225425">
              <a:spcBef>
                <a:spcPts val="700"/>
              </a:spcBef>
            </a:pPr>
            <a:r>
              <a:rPr lang="en-US" altLang="zh-TW" sz="2000" dirty="0" smtClean="0"/>
              <a:t>The Future of </a:t>
            </a:r>
            <a:r>
              <a:rPr lang="en-US" altLang="zh-TW" sz="2000" dirty="0" err="1" smtClean="0"/>
              <a:t>HomePlug</a:t>
            </a:r>
            <a:endParaRPr lang="en-US" altLang="zh-TW" sz="20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smtClean="0"/>
              <a:t>Vista LLTD, qWave, WCN</a:t>
            </a:r>
            <a:endParaRPr lang="en-US"/>
          </a:p>
        </p:txBody>
      </p:sp>
      <p:pic>
        <p:nvPicPr>
          <p:cNvPr id="315395" name="Picture 3"/>
          <p:cNvPicPr>
            <a:picLocks noChangeAspect="1" noChangeArrowheads="1"/>
          </p:cNvPicPr>
          <p:nvPr/>
        </p:nvPicPr>
        <p:blipFill>
          <a:blip r:embed="rId3"/>
          <a:srcRect/>
          <a:stretch>
            <a:fillRect/>
          </a:stretch>
        </p:blipFill>
        <p:spPr bwMode="auto">
          <a:xfrm>
            <a:off x="1527810" y="1697565"/>
            <a:ext cx="7945756" cy="5530216"/>
          </a:xfrm>
          <a:prstGeom prst="rect">
            <a:avLst/>
          </a:prstGeom>
          <a:noFill/>
          <a:ln w="3175" algn="ctr">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9106" y="274320"/>
            <a:ext cx="10056494" cy="664797"/>
          </a:xfrm>
        </p:spPr>
        <p:txBody>
          <a:bodyPr/>
          <a:lstStyle/>
          <a:p>
            <a:r>
              <a:rPr lang="en-US" sz="4800" dirty="0" smtClean="0"/>
              <a:t>HPAV System Architecture Overview</a:t>
            </a:r>
            <a:endParaRPr lang="en-US" sz="4800" dirty="0"/>
          </a:p>
        </p:txBody>
      </p:sp>
      <p:graphicFrame>
        <p:nvGraphicFramePr>
          <p:cNvPr id="270339" name="Object 3"/>
          <p:cNvGraphicFramePr>
            <a:graphicFrameLocks noChangeAspect="1"/>
          </p:cNvGraphicFramePr>
          <p:nvPr/>
        </p:nvGraphicFramePr>
        <p:xfrm>
          <a:off x="939166" y="1645920"/>
          <a:ext cx="9054464" cy="5303520"/>
        </p:xfrm>
        <a:graphic>
          <a:graphicData uri="http://schemas.openxmlformats.org/presentationml/2006/ole">
            <p:oleObj spid="_x0000_s58370" name="Visio" r:id="rId4" imgW="7056212" imgH="4414791" progId="">
              <p:embed/>
            </p:oleObj>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PHY Layer</a:t>
            </a:r>
            <a:endParaRPr lang="en-US"/>
          </a:p>
        </p:txBody>
      </p:sp>
      <p:sp>
        <p:nvSpPr>
          <p:cNvPr id="272387" name="Rectangle 3"/>
          <p:cNvSpPr>
            <a:spLocks noGrp="1" noChangeArrowheads="1"/>
          </p:cNvSpPr>
          <p:nvPr>
            <p:ph type="body" idx="1"/>
          </p:nvPr>
        </p:nvSpPr>
        <p:spPr>
          <a:xfrm>
            <a:off x="459106" y="1697357"/>
            <a:ext cx="10056494" cy="2327817"/>
          </a:xfrm>
        </p:spPr>
        <p:txBody>
          <a:bodyPr/>
          <a:lstStyle/>
          <a:p>
            <a:pPr marL="403225" indent="-403225">
              <a:spcBef>
                <a:spcPts val="1170"/>
              </a:spcBef>
            </a:pPr>
            <a:r>
              <a:rPr lang="en-US" sz="3200" dirty="0" smtClean="0"/>
              <a:t>Windowed OFDM – 917 channels from 2–28 MHz</a:t>
            </a:r>
          </a:p>
          <a:p>
            <a:pPr marL="747713" lvl="1" indent="-344488">
              <a:spcBef>
                <a:spcPts val="1000"/>
              </a:spcBef>
            </a:pPr>
            <a:r>
              <a:rPr lang="en-US" sz="2800" dirty="0" smtClean="0"/>
              <a:t>Easy, efficient, configurable creation of nulls to</a:t>
            </a:r>
            <a:br>
              <a:rPr lang="en-US" sz="2800" dirty="0" smtClean="0"/>
            </a:br>
            <a:r>
              <a:rPr lang="en-US" sz="2800" dirty="0" smtClean="0"/>
              <a:t>satisfy regulations</a:t>
            </a:r>
          </a:p>
          <a:p>
            <a:pPr marL="747713" lvl="1" indent="-344488">
              <a:spcBef>
                <a:spcPts val="1000"/>
              </a:spcBef>
            </a:pPr>
            <a:r>
              <a:rPr lang="en-US" sz="2800" dirty="0" smtClean="0"/>
              <a:t>Well suited to frequency selectivity of </a:t>
            </a:r>
            <a:r>
              <a:rPr lang="en-US" sz="2800" dirty="0" err="1" smtClean="0"/>
              <a:t>powerline</a:t>
            </a:r>
            <a:r>
              <a:rPr lang="en-US" sz="2800" dirty="0" smtClean="0"/>
              <a:t> channel (see next slide)</a:t>
            </a:r>
            <a:endParaRPr lang="en-US" sz="2800" dirty="0"/>
          </a:p>
        </p:txBody>
      </p:sp>
      <p:pic>
        <p:nvPicPr>
          <p:cNvPr id="272388" name="Picture 4"/>
          <p:cNvPicPr>
            <a:picLocks noChangeAspect="1" noChangeArrowheads="1"/>
          </p:cNvPicPr>
          <p:nvPr/>
        </p:nvPicPr>
        <p:blipFill>
          <a:blip r:embed="rId3"/>
          <a:srcRect/>
          <a:stretch>
            <a:fillRect/>
          </a:stretch>
        </p:blipFill>
        <p:spPr bwMode="auto">
          <a:xfrm>
            <a:off x="640080" y="4066105"/>
            <a:ext cx="6337936" cy="36290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72389" name="AutoShape 5"/>
          <p:cNvSpPr>
            <a:spLocks noChangeArrowheads="1"/>
          </p:cNvSpPr>
          <p:nvPr/>
        </p:nvSpPr>
        <p:spPr bwMode="auto">
          <a:xfrm>
            <a:off x="7372350" y="4056581"/>
            <a:ext cx="3244216" cy="588644"/>
          </a:xfrm>
          <a:prstGeom prst="wedgeRoundRectCallout">
            <a:avLst>
              <a:gd name="adj1" fmla="val -86995"/>
              <a:gd name="adj2" fmla="val 166181"/>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p>
            <a:r>
              <a:rPr lang="en-US" sz="1600" b="0" dirty="0">
                <a:solidFill>
                  <a:schemeClr val="bg2"/>
                </a:solidFill>
              </a:rPr>
              <a:t>Power Spectral </a:t>
            </a:r>
            <a:r>
              <a:rPr lang="en-US" sz="1600" b="0" dirty="0" smtClean="0">
                <a:solidFill>
                  <a:schemeClr val="bg2"/>
                </a:solidFill>
              </a:rPr>
              <a:t/>
            </a:r>
            <a:br>
              <a:rPr lang="en-US" sz="1600" b="0" dirty="0" smtClean="0">
                <a:solidFill>
                  <a:schemeClr val="bg2"/>
                </a:solidFill>
              </a:rPr>
            </a:br>
            <a:r>
              <a:rPr lang="en-US" sz="1600" b="0" dirty="0" smtClean="0">
                <a:solidFill>
                  <a:schemeClr val="bg2"/>
                </a:solidFill>
              </a:rPr>
              <a:t>Density Versus </a:t>
            </a:r>
            <a:r>
              <a:rPr lang="en-US" sz="1600" b="0" dirty="0">
                <a:solidFill>
                  <a:schemeClr val="bg2"/>
                </a:solidFill>
              </a:rPr>
              <a:t>Frequency</a:t>
            </a:r>
          </a:p>
        </p:txBody>
      </p:sp>
      <p:sp>
        <p:nvSpPr>
          <p:cNvPr id="272390" name="AutoShape 6"/>
          <p:cNvSpPr>
            <a:spLocks noChangeArrowheads="1"/>
          </p:cNvSpPr>
          <p:nvPr/>
        </p:nvSpPr>
        <p:spPr bwMode="auto">
          <a:xfrm>
            <a:off x="7223760" y="5620585"/>
            <a:ext cx="3244216" cy="1653540"/>
          </a:xfrm>
          <a:prstGeom prst="wedgeRoundRectCallout">
            <a:avLst>
              <a:gd name="adj1" fmla="val -119583"/>
              <a:gd name="adj2" fmla="val 7833"/>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p>
            <a:r>
              <a:rPr lang="en-US" sz="1600" b="0" dirty="0">
                <a:solidFill>
                  <a:schemeClr val="bg2"/>
                </a:solidFill>
                <a:latin typeface="+mn-lt"/>
              </a:rPr>
              <a:t>Nulls created simply through configuration.  Spectral nulls required to avoid interference with amateur bands.  Different rules in different countries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mtClean="0"/>
              <a:t>PHY Layer</a:t>
            </a:r>
            <a:endParaRPr lang="en-US"/>
          </a:p>
        </p:txBody>
      </p:sp>
      <p:sp>
        <p:nvSpPr>
          <p:cNvPr id="274435" name="Rectangle 3"/>
          <p:cNvSpPr>
            <a:spLocks noGrp="1" noChangeArrowheads="1"/>
          </p:cNvSpPr>
          <p:nvPr>
            <p:ph sz="half" idx="1"/>
          </p:nvPr>
        </p:nvSpPr>
        <p:spPr>
          <a:xfrm>
            <a:off x="458788" y="1697039"/>
            <a:ext cx="4951412" cy="1432187"/>
          </a:xfrm>
        </p:spPr>
        <p:txBody>
          <a:bodyPr/>
          <a:lstStyle/>
          <a:p>
            <a:pPr marL="285750" indent="-285750">
              <a:spcBef>
                <a:spcPts val="840"/>
              </a:spcBef>
            </a:pPr>
            <a:r>
              <a:rPr lang="en-US" sz="2400" dirty="0" smtClean="0"/>
              <a:t>Each tone (a.k.a. OFDM channel) loaded with 2,3,4,6,8, or 10 bits</a:t>
            </a:r>
          </a:p>
          <a:p>
            <a:pPr marL="285750" indent="-285750">
              <a:spcBef>
                <a:spcPts val="840"/>
              </a:spcBef>
            </a:pPr>
            <a:r>
              <a:rPr lang="en-US" sz="2400" dirty="0" smtClean="0"/>
              <a:t>Includes Robust Modes (ROBO) </a:t>
            </a:r>
            <a:br>
              <a:rPr lang="en-US" sz="2400" dirty="0" smtClean="0"/>
            </a:br>
            <a:r>
              <a:rPr lang="en-US" sz="2400" dirty="0" smtClean="0"/>
              <a:t>for broadcasting</a:t>
            </a:r>
            <a:endParaRPr lang="en-US" sz="2400" dirty="0"/>
          </a:p>
        </p:txBody>
      </p:sp>
      <p:sp>
        <p:nvSpPr>
          <p:cNvPr id="274436" name="Rectangle 4"/>
          <p:cNvSpPr>
            <a:spLocks noGrp="1" noChangeArrowheads="1"/>
          </p:cNvSpPr>
          <p:nvPr>
            <p:ph sz="half" idx="2"/>
          </p:nvPr>
        </p:nvSpPr>
        <p:spPr>
          <a:xfrm>
            <a:off x="5562600" y="1697039"/>
            <a:ext cx="4953000" cy="1432187"/>
          </a:xfrm>
        </p:spPr>
        <p:txBody>
          <a:bodyPr/>
          <a:lstStyle/>
          <a:p>
            <a:pPr marL="285750" indent="-285750">
              <a:spcBef>
                <a:spcPts val="840"/>
              </a:spcBef>
            </a:pPr>
            <a:r>
              <a:rPr lang="en-US" sz="2400" dirty="0" smtClean="0"/>
              <a:t>Up to 200 Mbps channel and 150 Mbps information rate (after FEC)</a:t>
            </a:r>
          </a:p>
          <a:p>
            <a:pPr marL="285750" indent="-285750">
              <a:spcBef>
                <a:spcPts val="840"/>
              </a:spcBef>
            </a:pPr>
            <a:r>
              <a:rPr lang="en-US" sz="2400" dirty="0" smtClean="0"/>
              <a:t>Turbo FEC for </a:t>
            </a:r>
            <a:br>
              <a:rPr lang="en-US" sz="2400" dirty="0" smtClean="0"/>
            </a:br>
            <a:r>
              <a:rPr lang="en-US" sz="2400" dirty="0" smtClean="0"/>
              <a:t>near-capacity performance</a:t>
            </a:r>
          </a:p>
        </p:txBody>
      </p:sp>
      <p:graphicFrame>
        <p:nvGraphicFramePr>
          <p:cNvPr id="9" name="Object 2"/>
          <p:cNvGraphicFramePr>
            <a:graphicFrameLocks noChangeAspect="1"/>
          </p:cNvGraphicFramePr>
          <p:nvPr/>
        </p:nvGraphicFramePr>
        <p:xfrm>
          <a:off x="142500" y="3696710"/>
          <a:ext cx="5303520" cy="4067176"/>
        </p:xfrm>
        <a:graphic>
          <a:graphicData uri="http://schemas.openxmlformats.org/drawingml/2006/chart">
            <c:chart xmlns:c="http://schemas.openxmlformats.org/drawingml/2006/chart" xmlns:r="http://schemas.openxmlformats.org/officeDocument/2006/relationships" r:id="rId3"/>
          </a:graphicData>
        </a:graphic>
      </p:graphicFrame>
      <p:pic>
        <p:nvPicPr>
          <p:cNvPr id="274438" name="Picture 6" descr="NokiaCharger"/>
          <p:cNvPicPr>
            <a:picLocks noChangeAspect="1" noChangeArrowheads="1"/>
          </p:cNvPicPr>
          <p:nvPr/>
        </p:nvPicPr>
        <p:blipFill>
          <a:blip r:embed="rId4" cstate="print"/>
          <a:srcRect/>
          <a:stretch>
            <a:fillRect/>
          </a:stretch>
        </p:blipFill>
        <p:spPr bwMode="auto">
          <a:xfrm>
            <a:off x="5577840" y="4304725"/>
            <a:ext cx="4754880" cy="3086100"/>
          </a:xfrm>
          <a:prstGeom prst="rect">
            <a:avLst/>
          </a:prstGeom>
          <a:solidFill>
            <a:srgbClr val="C0C0C0"/>
          </a:solidFill>
          <a:ln w="9525">
            <a:noFill/>
            <a:miter lim="800000"/>
            <a:headEnd/>
            <a:tailEnd/>
          </a:ln>
        </p:spPr>
      </p:pic>
      <p:sp>
        <p:nvSpPr>
          <p:cNvPr id="274439" name="AutoShape 7"/>
          <p:cNvSpPr>
            <a:spLocks noChangeArrowheads="1"/>
          </p:cNvSpPr>
          <p:nvPr/>
        </p:nvSpPr>
        <p:spPr bwMode="auto">
          <a:xfrm>
            <a:off x="3323850" y="3991986"/>
            <a:ext cx="2194560" cy="914400"/>
          </a:xfrm>
          <a:prstGeom prst="wedgeEllipseCallout">
            <a:avLst>
              <a:gd name="adj1" fmla="val -81162"/>
              <a:gd name="adj2" fmla="val 103542"/>
            </a:avLst>
          </a:prstGeom>
          <a:ln>
            <a:headEnd/>
            <a:tailEn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p>
            <a:r>
              <a:rPr lang="en-US" sz="1600" b="0" dirty="0">
                <a:solidFill>
                  <a:schemeClr val="bg2"/>
                </a:solidFill>
                <a:latin typeface="+mn-lt"/>
              </a:rPr>
              <a:t>Frequency Selective Channel</a:t>
            </a:r>
          </a:p>
        </p:txBody>
      </p:sp>
      <p:sp>
        <p:nvSpPr>
          <p:cNvPr id="274440" name="AutoShape 8"/>
          <p:cNvSpPr>
            <a:spLocks noChangeArrowheads="1"/>
          </p:cNvSpPr>
          <p:nvPr/>
        </p:nvSpPr>
        <p:spPr bwMode="auto">
          <a:xfrm>
            <a:off x="8595360" y="3513830"/>
            <a:ext cx="2103120" cy="548640"/>
          </a:xfrm>
          <a:prstGeom prst="wedgeEllipseCallout">
            <a:avLst>
              <a:gd name="adj1" fmla="val -36958"/>
              <a:gd name="adj2" fmla="val 221875"/>
            </a:avLst>
          </a:prstGeom>
          <a:ln>
            <a:headEnd/>
            <a:tailEn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p>
            <a:r>
              <a:rPr lang="en-US" sz="1600" b="0" dirty="0">
                <a:solidFill>
                  <a:schemeClr val="bg2"/>
                </a:solidFill>
                <a:latin typeface="+mn-lt"/>
              </a:rPr>
              <a:t>Time Selective Channel</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ltLang="zh-TW" smtClean="0"/>
              <a:t>Agenda</a:t>
            </a:r>
            <a:endParaRPr lang="en-US" altLang="zh-TW"/>
          </a:p>
        </p:txBody>
      </p:sp>
      <p:sp>
        <p:nvSpPr>
          <p:cNvPr id="260099" name="Rectangle 3"/>
          <p:cNvSpPr>
            <a:spLocks noGrp="1" noChangeArrowheads="1"/>
          </p:cNvSpPr>
          <p:nvPr>
            <p:ph type="body" idx="1"/>
          </p:nvPr>
        </p:nvSpPr>
        <p:spPr>
          <a:xfrm>
            <a:off x="459106" y="1697357"/>
            <a:ext cx="10056494" cy="5858527"/>
          </a:xfrm>
        </p:spPr>
        <p:txBody>
          <a:bodyPr/>
          <a:lstStyle/>
          <a:p>
            <a:r>
              <a:rPr lang="en-US" altLang="zh-TW" dirty="0" smtClean="0"/>
              <a:t>A Market Look at Tomorrow’s </a:t>
            </a:r>
            <a:br>
              <a:rPr lang="en-US" altLang="zh-TW" dirty="0" smtClean="0"/>
            </a:br>
            <a:r>
              <a:rPr lang="en-US" altLang="zh-TW" dirty="0" smtClean="0"/>
              <a:t>Digital Home</a:t>
            </a:r>
          </a:p>
          <a:p>
            <a:pPr lvl="1"/>
            <a:r>
              <a:rPr lang="en-US" altLang="zh-TW" dirty="0" smtClean="0"/>
              <a:t>Wired and Wireless architectures</a:t>
            </a:r>
          </a:p>
          <a:p>
            <a:r>
              <a:rPr lang="en-US" altLang="zh-TW" dirty="0" smtClean="0"/>
              <a:t>The </a:t>
            </a:r>
            <a:r>
              <a:rPr lang="en-US" altLang="zh-TW" dirty="0" err="1" smtClean="0"/>
              <a:t>HomePlug</a:t>
            </a:r>
            <a:r>
              <a:rPr lang="en-US" altLang="zh-TW" dirty="0" smtClean="0"/>
              <a:t> </a:t>
            </a:r>
            <a:r>
              <a:rPr lang="en-US" altLang="zh-TW" dirty="0" err="1" smtClean="0"/>
              <a:t>Powerline</a:t>
            </a:r>
            <a:r>
              <a:rPr lang="en-US" altLang="zh-TW" dirty="0" smtClean="0"/>
              <a:t> </a:t>
            </a:r>
            <a:br>
              <a:rPr lang="en-US" altLang="zh-TW" dirty="0" smtClean="0"/>
            </a:br>
            <a:r>
              <a:rPr lang="en-US" altLang="zh-TW" dirty="0" smtClean="0"/>
              <a:t>Alliance Ecosystem</a:t>
            </a:r>
          </a:p>
          <a:p>
            <a:r>
              <a:rPr lang="en-US" altLang="zh-TW" dirty="0" smtClean="0"/>
              <a:t>Elements of </a:t>
            </a:r>
            <a:r>
              <a:rPr lang="en-US" altLang="zh-TW" dirty="0" err="1" smtClean="0"/>
              <a:t>HomePlug</a:t>
            </a:r>
            <a:r>
              <a:rPr lang="en-US" altLang="zh-TW" dirty="0" smtClean="0"/>
              <a:t> AV Architecture</a:t>
            </a:r>
          </a:p>
          <a:p>
            <a:r>
              <a:rPr lang="en-US" altLang="zh-TW" dirty="0" err="1" smtClean="0"/>
              <a:t>HomePlug</a:t>
            </a:r>
            <a:r>
              <a:rPr lang="en-US" altLang="zh-TW" dirty="0" smtClean="0"/>
              <a:t> AV in Action</a:t>
            </a:r>
          </a:p>
          <a:p>
            <a:pPr lvl="1"/>
            <a:r>
              <a:rPr lang="en-US" altLang="zh-TW" dirty="0" smtClean="0"/>
              <a:t>Usage models</a:t>
            </a:r>
          </a:p>
          <a:p>
            <a:pPr lvl="1"/>
            <a:r>
              <a:rPr lang="en-US" altLang="zh-TW" dirty="0" smtClean="0"/>
              <a:t>The Future of </a:t>
            </a:r>
            <a:r>
              <a:rPr lang="en-US" altLang="zh-TW" dirty="0" err="1" smtClean="0"/>
              <a:t>HomePlug</a:t>
            </a:r>
            <a:endParaRPr lang="en-US" altLang="zh-TW"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mtClean="0"/>
              <a:t>MAC</a:t>
            </a:r>
            <a:endParaRPr lang="en-US"/>
          </a:p>
        </p:txBody>
      </p:sp>
      <p:sp>
        <p:nvSpPr>
          <p:cNvPr id="276483" name="Rectangle 3"/>
          <p:cNvSpPr>
            <a:spLocks noGrp="1" noChangeArrowheads="1"/>
          </p:cNvSpPr>
          <p:nvPr>
            <p:ph type="body" idx="1"/>
          </p:nvPr>
        </p:nvSpPr>
        <p:spPr>
          <a:xfrm>
            <a:off x="459106" y="1697357"/>
            <a:ext cx="10056494" cy="5282472"/>
          </a:xfrm>
        </p:spPr>
        <p:txBody>
          <a:bodyPr/>
          <a:lstStyle/>
          <a:p>
            <a:pPr marL="403225" indent="-403225">
              <a:spcBef>
                <a:spcPts val="1170"/>
              </a:spcBef>
            </a:pPr>
            <a:r>
              <a:rPr lang="en-US" sz="3200" dirty="0" smtClean="0"/>
              <a:t>Centrally managed network (</a:t>
            </a:r>
            <a:r>
              <a:rPr lang="en-US" sz="3200" dirty="0" err="1" smtClean="0"/>
              <a:t>CCo</a:t>
            </a:r>
            <a:r>
              <a:rPr lang="en-US" sz="3200" dirty="0" smtClean="0"/>
              <a:t>)</a:t>
            </a:r>
          </a:p>
          <a:p>
            <a:pPr marL="747713" lvl="1" indent="-344488">
              <a:spcBef>
                <a:spcPts val="1000"/>
              </a:spcBef>
            </a:pPr>
            <a:r>
              <a:rPr lang="en-US" sz="2800" dirty="0" smtClean="0"/>
              <a:t>Beacon period synchronous with AC Line</a:t>
            </a:r>
          </a:p>
          <a:p>
            <a:pPr marL="747713" lvl="1" indent="-344488">
              <a:spcBef>
                <a:spcPts val="1000"/>
              </a:spcBef>
            </a:pPr>
            <a:r>
              <a:rPr lang="en-US" sz="2800" dirty="0" smtClean="0"/>
              <a:t>Persistent and non-persistent allocation</a:t>
            </a:r>
          </a:p>
          <a:p>
            <a:pPr marL="1033463" lvl="2" indent="-285750">
              <a:spcBef>
                <a:spcPts val="840"/>
              </a:spcBef>
            </a:pPr>
            <a:r>
              <a:rPr lang="en-US" sz="2400" dirty="0" smtClean="0"/>
              <a:t>Provides reliable </a:t>
            </a:r>
            <a:r>
              <a:rPr lang="en-US" sz="2400" dirty="0" err="1" smtClean="0"/>
              <a:t>QoS</a:t>
            </a:r>
            <a:r>
              <a:rPr lang="en-US" sz="2400" dirty="0" smtClean="0"/>
              <a:t> on noisy PL medium </a:t>
            </a:r>
          </a:p>
          <a:p>
            <a:pPr marL="403225" indent="-403225">
              <a:spcBef>
                <a:spcPts val="1170"/>
              </a:spcBef>
            </a:pPr>
            <a:r>
              <a:rPr lang="en-US" sz="3200" dirty="0" smtClean="0"/>
              <a:t>Contention free (connection oriented) and CSMA/CA periods (connectionless traffic)</a:t>
            </a:r>
          </a:p>
          <a:p>
            <a:pPr marL="403225" indent="-403225">
              <a:spcBef>
                <a:spcPts val="1170"/>
              </a:spcBef>
            </a:pPr>
            <a:r>
              <a:rPr lang="en-US" sz="3200" dirty="0" smtClean="0"/>
              <a:t>Neighbor network </a:t>
            </a:r>
            <a:br>
              <a:rPr lang="en-US" sz="3200" dirty="0" smtClean="0"/>
            </a:br>
            <a:r>
              <a:rPr lang="en-US" sz="3200" dirty="0" smtClean="0"/>
              <a:t>coordination</a:t>
            </a:r>
          </a:p>
          <a:p>
            <a:pPr marL="747713" lvl="1" indent="-344488">
              <a:spcBef>
                <a:spcPts val="1000"/>
              </a:spcBef>
            </a:pPr>
            <a:r>
              <a:rPr lang="en-US" sz="2800" dirty="0" smtClean="0"/>
              <a:t>Sharing channel </a:t>
            </a:r>
            <a:br>
              <a:rPr lang="en-US" sz="2800" dirty="0" smtClean="0"/>
            </a:br>
            <a:r>
              <a:rPr lang="en-US" sz="2800" dirty="0" smtClean="0"/>
              <a:t>with other AV </a:t>
            </a:r>
            <a:br>
              <a:rPr lang="en-US" sz="2800" dirty="0" smtClean="0"/>
            </a:br>
            <a:r>
              <a:rPr lang="en-US" sz="2800" dirty="0" smtClean="0"/>
              <a:t>networks (MDUs)</a:t>
            </a:r>
          </a:p>
        </p:txBody>
      </p:sp>
      <p:graphicFrame>
        <p:nvGraphicFramePr>
          <p:cNvPr id="276484" name="Object 4"/>
          <p:cNvGraphicFramePr>
            <a:graphicFrameLocks/>
          </p:cNvGraphicFramePr>
          <p:nvPr/>
        </p:nvGraphicFramePr>
        <p:xfrm>
          <a:off x="4491038" y="4917226"/>
          <a:ext cx="6024562" cy="2120900"/>
        </p:xfrm>
        <a:graphic>
          <a:graphicData uri="http://schemas.openxmlformats.org/presentationml/2006/ole">
            <p:oleObj spid="_x0000_s60418" name="Visio" r:id="rId4" imgW="6050520" imgH="2108880" progId="">
              <p:embed/>
            </p:oleObj>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lstStyle/>
          <a:p>
            <a:r>
              <a:rPr lang="en-US" smtClean="0"/>
              <a:t>MAC</a:t>
            </a:r>
            <a:endParaRPr lang="en-US"/>
          </a:p>
        </p:txBody>
      </p:sp>
      <p:sp>
        <p:nvSpPr>
          <p:cNvPr id="278530" name="Rectangle 2"/>
          <p:cNvSpPr>
            <a:spLocks noGrp="1" noChangeArrowheads="1"/>
          </p:cNvSpPr>
          <p:nvPr>
            <p:ph type="body" idx="1"/>
          </p:nvPr>
        </p:nvSpPr>
        <p:spPr>
          <a:xfrm>
            <a:off x="459106" y="1697357"/>
            <a:ext cx="10056494" cy="6106287"/>
          </a:xfrm>
        </p:spPr>
        <p:txBody>
          <a:bodyPr/>
          <a:lstStyle/>
          <a:p>
            <a:pPr marL="403225" indent="-403225">
              <a:spcBef>
                <a:spcPts val="1170"/>
              </a:spcBef>
            </a:pPr>
            <a:r>
              <a:rPr lang="en-US" sz="3200" dirty="0" smtClean="0"/>
              <a:t>Networking timing and synchronization</a:t>
            </a:r>
          </a:p>
          <a:p>
            <a:pPr marL="403225" indent="-403225">
              <a:spcBef>
                <a:spcPts val="1170"/>
              </a:spcBef>
            </a:pPr>
            <a:r>
              <a:rPr lang="en-US" sz="3200" dirty="0" smtClean="0"/>
              <a:t>Channel adaptation and recovery procedure</a:t>
            </a:r>
          </a:p>
          <a:p>
            <a:pPr marL="403225" indent="-403225">
              <a:spcBef>
                <a:spcPts val="1170"/>
              </a:spcBef>
            </a:pPr>
            <a:r>
              <a:rPr lang="en-US" sz="3200" dirty="0" smtClean="0"/>
              <a:t>Partial ACK for broadcast and multicast</a:t>
            </a:r>
          </a:p>
          <a:p>
            <a:pPr marL="403225" indent="-403225">
              <a:spcBef>
                <a:spcPts val="1170"/>
              </a:spcBef>
            </a:pPr>
            <a:r>
              <a:rPr lang="en-US" sz="3200" dirty="0" smtClean="0"/>
              <a:t>Bridging</a:t>
            </a:r>
          </a:p>
          <a:p>
            <a:pPr marL="403225" indent="-403225">
              <a:spcBef>
                <a:spcPts val="1170"/>
              </a:spcBef>
            </a:pPr>
            <a:r>
              <a:rPr lang="en-US" sz="3200" dirty="0" smtClean="0"/>
              <a:t>Segmentation and reassembly</a:t>
            </a:r>
          </a:p>
          <a:p>
            <a:pPr marL="403225" indent="-403225">
              <a:spcBef>
                <a:spcPts val="1170"/>
              </a:spcBef>
            </a:pPr>
            <a:r>
              <a:rPr lang="en-US" sz="3200" dirty="0" smtClean="0"/>
              <a:t>Packet bursts</a:t>
            </a:r>
          </a:p>
          <a:p>
            <a:pPr marL="403225" indent="-403225">
              <a:spcBef>
                <a:spcPts val="1170"/>
              </a:spcBef>
            </a:pPr>
            <a:r>
              <a:rPr lang="en-US" sz="3200" dirty="0" smtClean="0"/>
              <a:t>ARQ, SACK and</a:t>
            </a:r>
            <a:br>
              <a:rPr lang="en-US" sz="3200" dirty="0" smtClean="0"/>
            </a:br>
            <a:r>
              <a:rPr lang="en-US" sz="3200" dirty="0" smtClean="0"/>
              <a:t>retransmissions</a:t>
            </a:r>
          </a:p>
          <a:p>
            <a:pPr marL="403225" indent="-403225">
              <a:spcBef>
                <a:spcPts val="1170"/>
              </a:spcBef>
            </a:pPr>
            <a:r>
              <a:rPr lang="en-US" sz="3200" dirty="0" smtClean="0"/>
              <a:t>Encryption – </a:t>
            </a:r>
            <a:br>
              <a:rPr lang="en-US" sz="3200" dirty="0" smtClean="0"/>
            </a:br>
            <a:r>
              <a:rPr lang="en-US" sz="3200" dirty="0" smtClean="0"/>
              <a:t>128 bit AES</a:t>
            </a:r>
          </a:p>
          <a:p>
            <a:pPr marL="403225" indent="-403225">
              <a:spcBef>
                <a:spcPts val="1170"/>
              </a:spcBef>
            </a:pPr>
            <a:r>
              <a:rPr lang="en-US" sz="3200" dirty="0" smtClean="0"/>
              <a:t>Jitter control</a:t>
            </a:r>
            <a:endParaRPr lang="en-US" sz="3200" dirty="0"/>
          </a:p>
        </p:txBody>
      </p:sp>
      <p:graphicFrame>
        <p:nvGraphicFramePr>
          <p:cNvPr id="61443" name="Object 3"/>
          <p:cNvGraphicFramePr>
            <a:graphicFrameLocks/>
          </p:cNvGraphicFramePr>
          <p:nvPr/>
        </p:nvGraphicFramePr>
        <p:xfrm>
          <a:off x="4491038" y="4916488"/>
          <a:ext cx="6024562" cy="2120900"/>
        </p:xfrm>
        <a:graphic>
          <a:graphicData uri="http://schemas.openxmlformats.org/presentationml/2006/ole">
            <p:oleObj spid="_x0000_s61443" name="Visio" r:id="rId4" imgW="6050520" imgH="2108880" progId="">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smtClean="0"/>
              <a:t>QoS</a:t>
            </a:r>
            <a:endParaRPr lang="en-US"/>
          </a:p>
        </p:txBody>
      </p:sp>
      <p:sp>
        <p:nvSpPr>
          <p:cNvPr id="292867" name="Rectangle 3"/>
          <p:cNvSpPr>
            <a:spLocks noGrp="1" noChangeArrowheads="1"/>
          </p:cNvSpPr>
          <p:nvPr>
            <p:ph type="body" idx="1"/>
          </p:nvPr>
        </p:nvSpPr>
        <p:spPr>
          <a:xfrm>
            <a:off x="459106" y="1697357"/>
            <a:ext cx="5027294" cy="5747727"/>
          </a:xfrm>
        </p:spPr>
        <p:txBody>
          <a:bodyPr/>
          <a:lstStyle/>
          <a:p>
            <a:pPr marL="285750" indent="-285750">
              <a:spcBef>
                <a:spcPts val="840"/>
              </a:spcBef>
            </a:pPr>
            <a:r>
              <a:rPr lang="en-US" sz="2400" dirty="0" smtClean="0"/>
              <a:t>Connections</a:t>
            </a:r>
          </a:p>
          <a:p>
            <a:pPr marL="511175" lvl="1" indent="-225425">
              <a:spcBef>
                <a:spcPts val="700"/>
              </a:spcBef>
            </a:pPr>
            <a:r>
              <a:rPr lang="en-US" sz="2000" dirty="0" smtClean="0"/>
              <a:t>Parameter Based </a:t>
            </a:r>
            <a:r>
              <a:rPr lang="en-US" sz="2000" dirty="0" err="1" smtClean="0"/>
              <a:t>QoS</a:t>
            </a:r>
            <a:r>
              <a:rPr lang="en-US" sz="2000" dirty="0" smtClean="0"/>
              <a:t> (TDMA) </a:t>
            </a:r>
          </a:p>
          <a:p>
            <a:pPr marL="511175" lvl="1" indent="-225425">
              <a:spcBef>
                <a:spcPts val="700"/>
              </a:spcBef>
            </a:pPr>
            <a:r>
              <a:rPr lang="en-US" sz="2000" dirty="0" smtClean="0"/>
              <a:t>Priority Based </a:t>
            </a:r>
            <a:r>
              <a:rPr lang="en-US" sz="2000" dirty="0" err="1" smtClean="0"/>
              <a:t>QoS</a:t>
            </a:r>
            <a:r>
              <a:rPr lang="en-US" sz="2000" dirty="0" smtClean="0"/>
              <a:t> (CSMA)</a:t>
            </a:r>
          </a:p>
          <a:p>
            <a:pPr marL="285750" indent="-285750">
              <a:spcBef>
                <a:spcPts val="840"/>
              </a:spcBef>
            </a:pPr>
            <a:r>
              <a:rPr lang="en-US" sz="2400" dirty="0" smtClean="0"/>
              <a:t>Higher Layer Entities (HLEs)</a:t>
            </a:r>
          </a:p>
          <a:p>
            <a:pPr marL="511175" lvl="1" indent="-225425">
              <a:spcBef>
                <a:spcPts val="700"/>
              </a:spcBef>
            </a:pPr>
            <a:r>
              <a:rPr lang="en-US" sz="2000" dirty="0" smtClean="0"/>
              <a:t>Connection Specification (CSPEC)</a:t>
            </a:r>
            <a:br>
              <a:rPr lang="en-US" sz="2000" dirty="0" smtClean="0"/>
            </a:br>
            <a:r>
              <a:rPr lang="en-US" sz="2000" dirty="0" smtClean="0"/>
              <a:t>and Control</a:t>
            </a:r>
          </a:p>
          <a:p>
            <a:pPr marL="511175" lvl="1" indent="-225425">
              <a:spcBef>
                <a:spcPts val="700"/>
              </a:spcBef>
            </a:pPr>
            <a:r>
              <a:rPr lang="en-US" sz="2000" dirty="0" err="1" smtClean="0"/>
              <a:t>QoS</a:t>
            </a:r>
            <a:r>
              <a:rPr lang="en-US" sz="2000" dirty="0" smtClean="0"/>
              <a:t> Management and Control</a:t>
            </a:r>
          </a:p>
          <a:p>
            <a:pPr marL="285750" indent="-285750">
              <a:spcBef>
                <a:spcPts val="840"/>
              </a:spcBef>
            </a:pPr>
            <a:r>
              <a:rPr lang="en-US" sz="2400" dirty="0" smtClean="0"/>
              <a:t>Connection Manager (CM)</a:t>
            </a:r>
          </a:p>
          <a:p>
            <a:pPr marL="511175" lvl="1" indent="-225425">
              <a:spcBef>
                <a:spcPts val="700"/>
              </a:spcBef>
            </a:pPr>
            <a:r>
              <a:rPr lang="en-US" sz="2000" dirty="0" smtClean="0"/>
              <a:t>Connection Management</a:t>
            </a:r>
            <a:br>
              <a:rPr lang="en-US" sz="2000" dirty="0" smtClean="0"/>
            </a:br>
            <a:r>
              <a:rPr lang="en-US" sz="2000" dirty="0" smtClean="0"/>
              <a:t>and Monitoring</a:t>
            </a:r>
          </a:p>
          <a:p>
            <a:pPr marL="285750" indent="-285750">
              <a:spcBef>
                <a:spcPts val="840"/>
              </a:spcBef>
            </a:pPr>
            <a:r>
              <a:rPr lang="en-US" sz="2400" dirty="0" err="1" smtClean="0"/>
              <a:t>CCo</a:t>
            </a:r>
            <a:endParaRPr lang="en-US" sz="2400" dirty="0" smtClean="0"/>
          </a:p>
          <a:p>
            <a:pPr marL="511175" lvl="1" indent="-225425">
              <a:spcBef>
                <a:spcPts val="700"/>
              </a:spcBef>
            </a:pPr>
            <a:r>
              <a:rPr lang="en-US" sz="2000" dirty="0" smtClean="0"/>
              <a:t>Bandwidth Management</a:t>
            </a:r>
            <a:br>
              <a:rPr lang="en-US" sz="2000" dirty="0" smtClean="0"/>
            </a:br>
            <a:r>
              <a:rPr lang="en-US" sz="2000" dirty="0" smtClean="0"/>
              <a:t>and Scheduling</a:t>
            </a:r>
          </a:p>
          <a:p>
            <a:pPr marL="285750" indent="-285750">
              <a:spcBef>
                <a:spcPts val="840"/>
              </a:spcBef>
            </a:pPr>
            <a:r>
              <a:rPr lang="en-US" sz="2400" dirty="0" smtClean="0"/>
              <a:t>Convergence Layer (CL)</a:t>
            </a:r>
          </a:p>
          <a:p>
            <a:pPr marL="511175" lvl="1" indent="-225425">
              <a:spcBef>
                <a:spcPts val="700"/>
              </a:spcBef>
            </a:pPr>
            <a:r>
              <a:rPr lang="en-US" sz="2000" dirty="0" smtClean="0"/>
              <a:t>Packet classification, </a:t>
            </a:r>
            <a:r>
              <a:rPr lang="en-US" sz="2000" dirty="0" err="1" smtClean="0"/>
              <a:t>QoS</a:t>
            </a:r>
            <a:r>
              <a:rPr lang="en-US" sz="2000" dirty="0" smtClean="0"/>
              <a:t> Monitoring, etc.</a:t>
            </a:r>
          </a:p>
        </p:txBody>
      </p:sp>
      <p:graphicFrame>
        <p:nvGraphicFramePr>
          <p:cNvPr id="292868" name="Object 4"/>
          <p:cNvGraphicFramePr>
            <a:graphicFrameLocks/>
          </p:cNvGraphicFramePr>
          <p:nvPr/>
        </p:nvGraphicFramePr>
        <p:xfrm>
          <a:off x="4464050" y="3131372"/>
          <a:ext cx="6051550" cy="3957638"/>
        </p:xfrm>
        <a:graphic>
          <a:graphicData uri="http://schemas.openxmlformats.org/presentationml/2006/ole">
            <p:oleObj spid="_x0000_s62466" name="Visio" r:id="rId4" imgW="6027120" imgH="3945333" progId="">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mtClean="0"/>
              <a:t>Security</a:t>
            </a:r>
            <a:endParaRPr lang="en-US"/>
          </a:p>
        </p:txBody>
      </p:sp>
      <p:sp>
        <p:nvSpPr>
          <p:cNvPr id="294915" name="Rectangle 3"/>
          <p:cNvSpPr>
            <a:spLocks noGrp="1" noChangeArrowheads="1"/>
          </p:cNvSpPr>
          <p:nvPr>
            <p:ph type="body" idx="1"/>
          </p:nvPr>
        </p:nvSpPr>
        <p:spPr>
          <a:xfrm>
            <a:off x="459106" y="1697357"/>
            <a:ext cx="5027294" cy="5832879"/>
          </a:xfrm>
        </p:spPr>
        <p:txBody>
          <a:bodyPr/>
          <a:lstStyle/>
          <a:p>
            <a:pPr marL="285750" indent="-285750">
              <a:spcBef>
                <a:spcPts val="840"/>
              </a:spcBef>
            </a:pPr>
            <a:r>
              <a:rPr lang="en-US" sz="2000" dirty="0" smtClean="0"/>
              <a:t>Encryption</a:t>
            </a:r>
          </a:p>
          <a:p>
            <a:pPr marL="511175" lvl="1" indent="-225425">
              <a:spcBef>
                <a:spcPts val="700"/>
              </a:spcBef>
            </a:pPr>
            <a:r>
              <a:rPr lang="en-US" sz="1800" dirty="0" smtClean="0"/>
              <a:t>Mechanisms</a:t>
            </a:r>
          </a:p>
          <a:p>
            <a:pPr marL="747713" lvl="2" indent="-236538">
              <a:spcBef>
                <a:spcPts val="630"/>
              </a:spcBef>
            </a:pPr>
            <a:r>
              <a:rPr lang="en-US" sz="1600" dirty="0" smtClean="0"/>
              <a:t>128 bit DES encryption</a:t>
            </a:r>
          </a:p>
          <a:p>
            <a:pPr marL="747713" lvl="2" indent="-236538">
              <a:spcBef>
                <a:spcPts val="630"/>
              </a:spcBef>
            </a:pPr>
            <a:r>
              <a:rPr lang="en-US" sz="1600" dirty="0" smtClean="0"/>
              <a:t>SHA 256 hash algorithm</a:t>
            </a:r>
          </a:p>
          <a:p>
            <a:pPr marL="511175" lvl="1" indent="-225425">
              <a:spcBef>
                <a:spcPts val="700"/>
              </a:spcBef>
            </a:pPr>
            <a:r>
              <a:rPr lang="en-US" sz="1800" dirty="0" smtClean="0"/>
              <a:t>Uses</a:t>
            </a:r>
          </a:p>
          <a:p>
            <a:pPr marL="747713" lvl="2" indent="-236538">
              <a:spcBef>
                <a:spcPts val="630"/>
              </a:spcBef>
            </a:pPr>
            <a:r>
              <a:rPr lang="en-US" sz="1600" dirty="0" smtClean="0"/>
              <a:t>NMK: Network access authenticated by Network Membership Key</a:t>
            </a:r>
          </a:p>
          <a:p>
            <a:pPr marL="747713" lvl="2" indent="-236538">
              <a:spcBef>
                <a:spcPts val="630"/>
              </a:spcBef>
            </a:pPr>
            <a:r>
              <a:rPr lang="en-US" sz="1600" dirty="0" smtClean="0"/>
              <a:t>NEK: Encryption of “all” data and MMEs with Network Encryption Key</a:t>
            </a:r>
          </a:p>
          <a:p>
            <a:pPr marL="747713" lvl="2" indent="-236538">
              <a:spcBef>
                <a:spcPts val="630"/>
              </a:spcBef>
            </a:pPr>
            <a:r>
              <a:rPr lang="en-US" sz="1600" dirty="0" smtClean="0"/>
              <a:t>DAK: Device Access Key to securely distribute NMK to a station  </a:t>
            </a:r>
          </a:p>
          <a:p>
            <a:pPr marL="285750" indent="-285750">
              <a:spcBef>
                <a:spcPts val="840"/>
              </a:spcBef>
            </a:pPr>
            <a:r>
              <a:rPr lang="en-US" sz="2000" dirty="0" smtClean="0"/>
              <a:t>Three “security” modes</a:t>
            </a:r>
          </a:p>
          <a:p>
            <a:pPr marL="511175" lvl="1" indent="-225425">
              <a:spcBef>
                <a:spcPts val="700"/>
              </a:spcBef>
            </a:pPr>
            <a:r>
              <a:rPr lang="en-US" sz="1800" dirty="0" smtClean="0"/>
              <a:t>Unprotected:  Default NMK for simplified “out-of-the-box” operation</a:t>
            </a:r>
          </a:p>
          <a:p>
            <a:pPr marL="511175" lvl="1" indent="-225425">
              <a:spcBef>
                <a:spcPts val="700"/>
              </a:spcBef>
            </a:pPr>
            <a:r>
              <a:rPr lang="en-US" sz="1800" dirty="0" smtClean="0"/>
              <a:t>User Confirm:  Simple button push </a:t>
            </a:r>
            <a:br>
              <a:rPr lang="en-US" sz="1800" dirty="0" smtClean="0"/>
            </a:br>
            <a:r>
              <a:rPr lang="en-US" sz="1800" dirty="0" smtClean="0"/>
              <a:t>separation of your network from </a:t>
            </a:r>
            <a:br>
              <a:rPr lang="en-US" sz="1800" dirty="0" smtClean="0"/>
            </a:br>
            <a:r>
              <a:rPr lang="en-US" sz="1800" dirty="0" smtClean="0"/>
              <a:t>your neighbor’s</a:t>
            </a:r>
          </a:p>
          <a:p>
            <a:pPr marL="511175" lvl="1" indent="-225425">
              <a:spcBef>
                <a:spcPts val="700"/>
              </a:spcBef>
            </a:pPr>
            <a:r>
              <a:rPr lang="en-US" sz="1800" dirty="0" smtClean="0"/>
              <a:t>Secure:  Security as strong as the password</a:t>
            </a:r>
          </a:p>
          <a:p>
            <a:pPr marL="747713" lvl="2" indent="-236538">
              <a:spcBef>
                <a:spcPts val="630"/>
              </a:spcBef>
            </a:pPr>
            <a:r>
              <a:rPr lang="en-US" sz="1600" dirty="0" smtClean="0"/>
              <a:t>Strong encryption keys generated by the machine or from user-entered passwords</a:t>
            </a:r>
          </a:p>
        </p:txBody>
      </p:sp>
      <p:graphicFrame>
        <p:nvGraphicFramePr>
          <p:cNvPr id="63491" name="Object 3"/>
          <p:cNvGraphicFramePr>
            <a:graphicFrameLocks/>
          </p:cNvGraphicFramePr>
          <p:nvPr/>
        </p:nvGraphicFramePr>
        <p:xfrm>
          <a:off x="4464050" y="3132138"/>
          <a:ext cx="6051550" cy="3957637"/>
        </p:xfrm>
        <a:graphic>
          <a:graphicData uri="http://schemas.openxmlformats.org/presentationml/2006/ole">
            <p:oleObj spid="_x0000_s63491" name="Visio" r:id="rId4" imgW="6027120" imgH="3945333" progId="">
              <p:embed/>
            </p:oleObj>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9106" y="274320"/>
            <a:ext cx="10056494" cy="1495794"/>
          </a:xfrm>
        </p:spPr>
        <p:txBody>
          <a:bodyPr/>
          <a:lstStyle/>
          <a:p>
            <a:r>
              <a:rPr lang="en-US" dirty="0" err="1" smtClean="0"/>
              <a:t>HomePlug</a:t>
            </a:r>
            <a:r>
              <a:rPr lang="en-US" dirty="0" smtClean="0"/>
              <a:t> AV In Action</a:t>
            </a:r>
            <a:br>
              <a:rPr lang="en-US" dirty="0" smtClean="0"/>
            </a:br>
            <a:r>
              <a:rPr lang="en-US" sz="4400" dirty="0" smtClean="0">
                <a:solidFill>
                  <a:schemeClr val="accent1"/>
                </a:solidFill>
              </a:rPr>
              <a:t>Self-contained </a:t>
            </a:r>
            <a:r>
              <a:rPr lang="en-US" sz="4400" dirty="0" err="1" smtClean="0">
                <a:solidFill>
                  <a:schemeClr val="accent1"/>
                </a:solidFill>
              </a:rPr>
              <a:t>HomePlug</a:t>
            </a:r>
            <a:r>
              <a:rPr lang="en-US" sz="4400" dirty="0" smtClean="0">
                <a:solidFill>
                  <a:schemeClr val="accent1"/>
                </a:solidFill>
              </a:rPr>
              <a:t> AV</a:t>
            </a:r>
            <a:endParaRPr lang="en-US" sz="4400" dirty="0">
              <a:solidFill>
                <a:schemeClr val="accent1"/>
              </a:solidFill>
            </a:endParaRPr>
          </a:p>
        </p:txBody>
      </p:sp>
      <p:sp>
        <p:nvSpPr>
          <p:cNvPr id="301059" name="Rectangle 3"/>
          <p:cNvSpPr>
            <a:spLocks noGrp="1" noChangeArrowheads="1"/>
          </p:cNvSpPr>
          <p:nvPr>
            <p:ph idx="4294967295"/>
          </p:nvPr>
        </p:nvSpPr>
        <p:spPr>
          <a:xfrm>
            <a:off x="915988" y="2005013"/>
            <a:ext cx="10056812" cy="554037"/>
          </a:xfrm>
          <a:prstGeom prst="rect">
            <a:avLst/>
          </a:prstGeom>
        </p:spPr>
        <p:txBody>
          <a:bodyPr/>
          <a:lstStyle/>
          <a:p>
            <a:pPr>
              <a:buFont typeface="Wingdings" pitchFamily="2" charset="2"/>
              <a:buNone/>
            </a:pPr>
            <a:r>
              <a:rPr lang="en-US"/>
              <a:t> </a:t>
            </a:r>
          </a:p>
        </p:txBody>
      </p:sp>
      <p:sp>
        <p:nvSpPr>
          <p:cNvPr id="301060" name="AutoShape 4"/>
          <p:cNvSpPr>
            <a:spLocks noChangeArrowheads="1"/>
          </p:cNvSpPr>
          <p:nvPr/>
        </p:nvSpPr>
        <p:spPr bwMode="auto">
          <a:xfrm>
            <a:off x="7696200" y="3038616"/>
            <a:ext cx="3040380" cy="282357"/>
          </a:xfrm>
          <a:prstGeom prst="roundRect">
            <a:avLst>
              <a:gd name="adj" fmla="val 4194"/>
            </a:avLst>
          </a:prstGeom>
          <a:noFill/>
          <a:ln w="38100">
            <a:solidFill>
              <a:srgbClr val="C0C0C0"/>
            </a:solidFill>
            <a:round/>
            <a:headEnd/>
            <a:tailEnd/>
          </a:ln>
          <a:effectLst/>
        </p:spPr>
        <p:txBody>
          <a:bodyPr lIns="0" tIns="0" rIns="0" bIns="0" anchor="ctr">
            <a:spAutoFit/>
          </a:bodyPr>
          <a:lstStyle/>
          <a:p>
            <a:endParaRPr lang="en-US" b="0">
              <a:effectLst>
                <a:outerShdw blurRad="38100" dist="38100" dir="2700000" algn="tl">
                  <a:srgbClr val="000000">
                    <a:alpha val="43137"/>
                  </a:srgbClr>
                </a:outerShdw>
              </a:effectLst>
              <a:latin typeface="+mn-lt"/>
            </a:endParaRPr>
          </a:p>
        </p:txBody>
      </p:sp>
      <p:sp>
        <p:nvSpPr>
          <p:cNvPr id="301061" name="Text Box 5"/>
          <p:cNvSpPr txBox="1">
            <a:spLocks noChangeArrowheads="1"/>
          </p:cNvSpPr>
          <p:nvPr/>
        </p:nvSpPr>
        <p:spPr bwMode="auto">
          <a:xfrm>
            <a:off x="7800976" y="2950986"/>
            <a:ext cx="655388" cy="379631"/>
          </a:xfrm>
          <a:prstGeom prst="rect">
            <a:avLst/>
          </a:prstGeom>
          <a:solidFill>
            <a:schemeClr val="bg1"/>
          </a:solidFill>
          <a:ln w="9525">
            <a:solidFill>
              <a:schemeClr val="tx1"/>
            </a:solidFill>
            <a:miter lim="800000"/>
            <a:headEnd/>
            <a:tailEnd/>
          </a:ln>
        </p:spPr>
        <p:txBody>
          <a:bodyPr wrap="none" lIns="86400" tIns="43200" rIns="86400" bIns="43200">
            <a:spAutoFit/>
          </a:bodyPr>
          <a:lstStyle/>
          <a:p>
            <a:pPr algn="l" defTabSz="1596390" eaLnBrk="0" hangingPunct="0"/>
            <a:r>
              <a:rPr lang="en-US" altLang="ja-JP" sz="1900" b="0" dirty="0">
                <a:effectLst>
                  <a:outerShdw blurRad="38100" dist="38100" dir="2700000" algn="tl">
                    <a:srgbClr val="000000">
                      <a:alpha val="43137"/>
                    </a:srgbClr>
                  </a:outerShdw>
                </a:effectLst>
                <a:latin typeface="+mn-lt"/>
                <a:ea typeface="ＭＳ ゴシック" pitchFamily="49" charset="-128"/>
              </a:rPr>
              <a:t>Uses</a:t>
            </a:r>
          </a:p>
        </p:txBody>
      </p:sp>
      <p:sp>
        <p:nvSpPr>
          <p:cNvPr id="301062" name="Rectangle 6"/>
          <p:cNvSpPr>
            <a:spLocks noChangeArrowheads="1"/>
          </p:cNvSpPr>
          <p:nvPr/>
        </p:nvSpPr>
        <p:spPr bwMode="auto">
          <a:xfrm>
            <a:off x="7726680" y="3330081"/>
            <a:ext cx="2948940" cy="972574"/>
          </a:xfrm>
          <a:prstGeom prst="rect">
            <a:avLst/>
          </a:prstGeom>
          <a:noFill/>
          <a:ln w="9525">
            <a:noFill/>
            <a:miter lim="800000"/>
            <a:headEnd/>
            <a:tailEnd/>
          </a:ln>
          <a:effectLst/>
        </p:spPr>
        <p:txBody>
          <a:bodyPr lIns="109728" tIns="54864" rIns="109728" bIns="54864">
            <a:spAutoFit/>
          </a:bodyPr>
          <a:lstStyle/>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DMS to DMR</a:t>
            </a:r>
          </a:p>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IPTV to DMR</a:t>
            </a:r>
          </a:p>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PC to PC</a:t>
            </a:r>
          </a:p>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PC to Gateway</a:t>
            </a:r>
          </a:p>
        </p:txBody>
      </p:sp>
      <p:grpSp>
        <p:nvGrpSpPr>
          <p:cNvPr id="2" name="Group 7"/>
          <p:cNvGrpSpPr>
            <a:grpSpLocks/>
          </p:cNvGrpSpPr>
          <p:nvPr/>
        </p:nvGrpSpPr>
        <p:grpSpPr bwMode="auto">
          <a:xfrm>
            <a:off x="329566" y="1714641"/>
            <a:ext cx="7168514" cy="5726430"/>
            <a:chOff x="205" y="770"/>
            <a:chExt cx="3763" cy="3052"/>
          </a:xfrm>
        </p:grpSpPr>
        <p:sp>
          <p:nvSpPr>
            <p:cNvPr id="301064" name="Freeform 8"/>
            <p:cNvSpPr>
              <a:spLocks/>
            </p:cNvSpPr>
            <p:nvPr/>
          </p:nvSpPr>
          <p:spPr bwMode="auto">
            <a:xfrm>
              <a:off x="205" y="851"/>
              <a:ext cx="3648" cy="2971"/>
            </a:xfrm>
            <a:custGeom>
              <a:avLst/>
              <a:gdLst/>
              <a:ahLst/>
              <a:cxnLst>
                <a:cxn ang="0">
                  <a:pos x="3060" y="0"/>
                </a:cxn>
                <a:cxn ang="0">
                  <a:pos x="0" y="909"/>
                </a:cxn>
                <a:cxn ang="0">
                  <a:pos x="346" y="910"/>
                </a:cxn>
                <a:cxn ang="0">
                  <a:pos x="346" y="4608"/>
                </a:cxn>
                <a:cxn ang="0">
                  <a:pos x="5428" y="4608"/>
                </a:cxn>
                <a:cxn ang="0">
                  <a:pos x="6400" y="4136"/>
                </a:cxn>
                <a:cxn ang="0">
                  <a:pos x="6400" y="832"/>
                </a:cxn>
                <a:cxn ang="0">
                  <a:pos x="3060" y="0"/>
                </a:cxn>
              </a:cxnLst>
              <a:rect l="0" t="0" r="r" b="b"/>
              <a:pathLst>
                <a:path w="6400" h="4608">
                  <a:moveTo>
                    <a:pt x="3060" y="0"/>
                  </a:moveTo>
                  <a:lnTo>
                    <a:pt x="0" y="909"/>
                  </a:lnTo>
                  <a:lnTo>
                    <a:pt x="346" y="910"/>
                  </a:lnTo>
                  <a:lnTo>
                    <a:pt x="346" y="4608"/>
                  </a:lnTo>
                  <a:lnTo>
                    <a:pt x="5428" y="4608"/>
                  </a:lnTo>
                  <a:lnTo>
                    <a:pt x="6400" y="4136"/>
                  </a:lnTo>
                  <a:lnTo>
                    <a:pt x="6400" y="832"/>
                  </a:lnTo>
                  <a:lnTo>
                    <a:pt x="3060" y="0"/>
                  </a:lnTo>
                  <a:close/>
                </a:path>
              </a:pathLst>
            </a:custGeom>
            <a:noFill/>
            <a:ln w="31750" cmpd="sng">
              <a:solidFill>
                <a:schemeClr val="accent2"/>
              </a:solidFill>
              <a:round/>
              <a:headEnd/>
              <a:tailEnd/>
            </a:ln>
          </p:spPr>
          <p:txBody>
            <a:bodyPr wrap="none" anchor="ctr"/>
            <a:lstStyle/>
            <a:p>
              <a:endParaRPr lang="en-US"/>
            </a:p>
          </p:txBody>
        </p:sp>
        <p:sp>
          <p:nvSpPr>
            <p:cNvPr id="301065" name="Freeform 9"/>
            <p:cNvSpPr>
              <a:spLocks/>
            </p:cNvSpPr>
            <p:nvPr/>
          </p:nvSpPr>
          <p:spPr bwMode="auto">
            <a:xfrm>
              <a:off x="399" y="3526"/>
              <a:ext cx="3456" cy="148"/>
            </a:xfrm>
            <a:custGeom>
              <a:avLst/>
              <a:gdLst/>
              <a:ahLst/>
              <a:cxnLst>
                <a:cxn ang="0">
                  <a:pos x="0" y="253"/>
                </a:cxn>
                <a:cxn ang="0">
                  <a:pos x="2596" y="253"/>
                </a:cxn>
                <a:cxn ang="0">
                  <a:pos x="3105" y="0"/>
                </a:cxn>
                <a:cxn ang="0">
                  <a:pos x="633" y="16"/>
                </a:cxn>
                <a:cxn ang="0">
                  <a:pos x="0" y="253"/>
                </a:cxn>
              </a:cxnLst>
              <a:rect l="0" t="0" r="r" b="b"/>
              <a:pathLst>
                <a:path w="3105" h="253">
                  <a:moveTo>
                    <a:pt x="0" y="253"/>
                  </a:moveTo>
                  <a:lnTo>
                    <a:pt x="2596" y="253"/>
                  </a:lnTo>
                  <a:lnTo>
                    <a:pt x="3105" y="0"/>
                  </a:lnTo>
                  <a:lnTo>
                    <a:pt x="633" y="16"/>
                  </a:lnTo>
                  <a:lnTo>
                    <a:pt x="0" y="25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p>
          </p:txBody>
        </p:sp>
        <p:sp>
          <p:nvSpPr>
            <p:cNvPr id="301066" name="AutoShape 10"/>
            <p:cNvSpPr>
              <a:spLocks noChangeArrowheads="1"/>
            </p:cNvSpPr>
            <p:nvPr/>
          </p:nvSpPr>
          <p:spPr bwMode="auto">
            <a:xfrm rot="5400000" flipV="1">
              <a:off x="1705" y="2975"/>
              <a:ext cx="1484" cy="183"/>
            </a:xfrm>
            <a:prstGeom prst="parallelogram">
              <a:avLst>
                <a:gd name="adj" fmla="val 45045"/>
              </a:avLst>
            </a:prstGeom>
            <a:pattFill prst="ltVert">
              <a:fgClr>
                <a:srgbClr val="0099FF"/>
              </a:fgClr>
              <a:bgClr>
                <a:srgbClr val="0066FF"/>
              </a:bgClr>
            </a:pattFill>
            <a:ln w="12700" cap="rnd">
              <a:solidFill>
                <a:schemeClr val="accent2"/>
              </a:solidFill>
              <a:prstDash val="sysDot"/>
              <a:miter lim="800000"/>
              <a:headEnd/>
              <a:tailEnd/>
            </a:ln>
            <a:effectLst/>
          </p:spPr>
          <p:txBody>
            <a:bodyPr lIns="0" tIns="0" rIns="0" bIns="0" anchor="ctr">
              <a:spAutoFit/>
            </a:bodyPr>
            <a:lstStyle/>
            <a:p>
              <a:endParaRPr lang="en-US"/>
            </a:p>
          </p:txBody>
        </p:sp>
        <p:sp>
          <p:nvSpPr>
            <p:cNvPr id="301067" name="Line 11"/>
            <p:cNvSpPr>
              <a:spLocks noChangeShapeType="1"/>
            </p:cNvSpPr>
            <p:nvPr/>
          </p:nvSpPr>
          <p:spPr bwMode="auto">
            <a:xfrm>
              <a:off x="988" y="1360"/>
              <a:ext cx="2" cy="2233"/>
            </a:xfrm>
            <a:prstGeom prst="line">
              <a:avLst/>
            </a:prstGeom>
            <a:noFill/>
            <a:ln w="9525" cap="rnd">
              <a:solidFill>
                <a:schemeClr val="accent2"/>
              </a:solidFill>
              <a:prstDash val="sysDot"/>
              <a:round/>
              <a:headEnd/>
              <a:tailEnd/>
            </a:ln>
            <a:effectLst/>
          </p:spPr>
          <p:txBody>
            <a:bodyPr lIns="0" tIns="0" rIns="0" bIns="0" anchor="ctr">
              <a:spAutoFit/>
            </a:bodyPr>
            <a:lstStyle/>
            <a:p>
              <a:endParaRPr lang="en-US"/>
            </a:p>
          </p:txBody>
        </p:sp>
        <p:sp>
          <p:nvSpPr>
            <p:cNvPr id="301068" name="Freeform 12"/>
            <p:cNvSpPr>
              <a:spLocks/>
            </p:cNvSpPr>
            <p:nvPr/>
          </p:nvSpPr>
          <p:spPr bwMode="auto">
            <a:xfrm>
              <a:off x="415" y="2339"/>
              <a:ext cx="3433" cy="148"/>
            </a:xfrm>
            <a:custGeom>
              <a:avLst/>
              <a:gdLst/>
              <a:ahLst/>
              <a:cxnLst>
                <a:cxn ang="0">
                  <a:pos x="0" y="183"/>
                </a:cxn>
                <a:cxn ang="0">
                  <a:pos x="2634" y="181"/>
                </a:cxn>
                <a:cxn ang="0">
                  <a:pos x="3087" y="0"/>
                </a:cxn>
                <a:cxn ang="0">
                  <a:pos x="510" y="3"/>
                </a:cxn>
                <a:cxn ang="0">
                  <a:pos x="0" y="183"/>
                </a:cxn>
              </a:cxnLst>
              <a:rect l="0" t="0" r="r" b="b"/>
              <a:pathLst>
                <a:path w="3087" h="183">
                  <a:moveTo>
                    <a:pt x="0" y="183"/>
                  </a:moveTo>
                  <a:lnTo>
                    <a:pt x="2634" y="181"/>
                  </a:lnTo>
                  <a:lnTo>
                    <a:pt x="3087" y="0"/>
                  </a:lnTo>
                  <a:lnTo>
                    <a:pt x="510" y="3"/>
                  </a:lnTo>
                  <a:lnTo>
                    <a:pt x="0" y="18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p>
          </p:txBody>
        </p:sp>
        <p:sp>
          <p:nvSpPr>
            <p:cNvPr id="301069" name="AutoShape 13"/>
            <p:cNvSpPr>
              <a:spLocks noChangeArrowheads="1"/>
            </p:cNvSpPr>
            <p:nvPr/>
          </p:nvSpPr>
          <p:spPr bwMode="auto">
            <a:xfrm rot="5400000" flipV="1">
              <a:off x="1460" y="1803"/>
              <a:ext cx="1293" cy="183"/>
            </a:xfrm>
            <a:prstGeom prst="parallelogram">
              <a:avLst>
                <a:gd name="adj" fmla="val 36885"/>
              </a:avLst>
            </a:prstGeom>
            <a:pattFill prst="ltVert">
              <a:fgClr>
                <a:srgbClr val="0099FF"/>
              </a:fgClr>
              <a:bgClr>
                <a:srgbClr val="0066FF"/>
              </a:bgClr>
            </a:pattFill>
            <a:ln w="9525" cap="rnd">
              <a:solidFill>
                <a:schemeClr val="accent2"/>
              </a:solidFill>
              <a:prstDash val="sysDot"/>
              <a:miter lim="800000"/>
              <a:headEnd/>
              <a:tailEnd/>
            </a:ln>
            <a:effectLst/>
          </p:spPr>
          <p:txBody>
            <a:bodyPr lIns="0" tIns="0" rIns="0" bIns="0" anchor="ctr">
              <a:spAutoFit/>
            </a:bodyPr>
            <a:lstStyle/>
            <a:p>
              <a:endParaRPr lang="en-US"/>
            </a:p>
          </p:txBody>
        </p:sp>
        <p:sp>
          <p:nvSpPr>
            <p:cNvPr id="301070" name="AutoShape 14"/>
            <p:cNvSpPr>
              <a:spLocks noChangeArrowheads="1"/>
            </p:cNvSpPr>
            <p:nvPr/>
          </p:nvSpPr>
          <p:spPr bwMode="auto">
            <a:xfrm>
              <a:off x="1956" y="876"/>
              <a:ext cx="1387" cy="566"/>
            </a:xfrm>
            <a:prstGeom prst="rtTriangle">
              <a:avLst/>
            </a:prstGeom>
            <a:solidFill>
              <a:srgbClr val="3366FF"/>
            </a:solidFill>
            <a:ln w="9525" algn="ctr">
              <a:solidFill>
                <a:srgbClr val="3366FF"/>
              </a:solidFill>
              <a:miter lim="800000"/>
              <a:headEnd/>
              <a:tailEnd/>
            </a:ln>
            <a:effectLst/>
          </p:spPr>
          <p:txBody>
            <a:bodyPr wrap="none" anchor="ctr"/>
            <a:lstStyle/>
            <a:p>
              <a:endParaRPr lang="en-US"/>
            </a:p>
          </p:txBody>
        </p:sp>
        <p:sp>
          <p:nvSpPr>
            <p:cNvPr id="301071" name="Line 15"/>
            <p:cNvSpPr>
              <a:spLocks noChangeShapeType="1"/>
            </p:cNvSpPr>
            <p:nvPr/>
          </p:nvSpPr>
          <p:spPr bwMode="auto">
            <a:xfrm flipH="1" flipV="1">
              <a:off x="1843" y="1302"/>
              <a:ext cx="2" cy="1240"/>
            </a:xfrm>
            <a:prstGeom prst="line">
              <a:avLst/>
            </a:prstGeom>
            <a:noFill/>
            <a:ln w="28575">
              <a:solidFill>
                <a:srgbClr val="FF6600"/>
              </a:solidFill>
              <a:round/>
              <a:headEnd/>
              <a:tailEnd/>
            </a:ln>
            <a:effectLst/>
          </p:spPr>
          <p:txBody>
            <a:bodyPr/>
            <a:lstStyle/>
            <a:p>
              <a:endParaRPr lang="en-US"/>
            </a:p>
          </p:txBody>
        </p:sp>
        <p:sp>
          <p:nvSpPr>
            <p:cNvPr id="301072" name="AutoShape 16"/>
            <p:cNvSpPr>
              <a:spLocks noChangeArrowheads="1"/>
            </p:cNvSpPr>
            <p:nvPr/>
          </p:nvSpPr>
          <p:spPr bwMode="auto">
            <a:xfrm flipH="1">
              <a:off x="248" y="867"/>
              <a:ext cx="1708" cy="575"/>
            </a:xfrm>
            <a:prstGeom prst="rtTriangle">
              <a:avLst/>
            </a:prstGeom>
            <a:solidFill>
              <a:srgbClr val="3366FF"/>
            </a:solidFill>
            <a:ln w="9525" algn="ctr">
              <a:solidFill>
                <a:srgbClr val="3366FF"/>
              </a:solidFill>
              <a:miter lim="800000"/>
              <a:headEnd/>
              <a:tailEnd/>
            </a:ln>
            <a:effectLst/>
          </p:spPr>
          <p:txBody>
            <a:bodyPr wrap="none" anchor="ctr"/>
            <a:lstStyle/>
            <a:p>
              <a:endParaRPr lang="en-US"/>
            </a:p>
          </p:txBody>
        </p:sp>
        <p:sp>
          <p:nvSpPr>
            <p:cNvPr id="301073" name="Freeform 17"/>
            <p:cNvSpPr>
              <a:spLocks/>
            </p:cNvSpPr>
            <p:nvPr/>
          </p:nvSpPr>
          <p:spPr bwMode="auto">
            <a:xfrm>
              <a:off x="3340" y="1381"/>
              <a:ext cx="512" cy="148"/>
            </a:xfrm>
            <a:custGeom>
              <a:avLst/>
              <a:gdLst/>
              <a:ahLst/>
              <a:cxnLst>
                <a:cxn ang="0">
                  <a:pos x="0" y="3114"/>
                </a:cxn>
                <a:cxn ang="0">
                  <a:pos x="798" y="2730"/>
                </a:cxn>
                <a:cxn ang="0">
                  <a:pos x="798" y="12"/>
                </a:cxn>
                <a:cxn ang="0">
                  <a:pos x="0" y="0"/>
                </a:cxn>
                <a:cxn ang="0">
                  <a:pos x="0" y="3114"/>
                </a:cxn>
              </a:cxnLst>
              <a:rect l="0" t="0" r="r" b="b"/>
              <a:pathLst>
                <a:path w="798" h="3114">
                  <a:moveTo>
                    <a:pt x="0" y="3114"/>
                  </a:moveTo>
                  <a:lnTo>
                    <a:pt x="798" y="2730"/>
                  </a:lnTo>
                  <a:lnTo>
                    <a:pt x="798" y="12"/>
                  </a:lnTo>
                  <a:lnTo>
                    <a:pt x="0" y="0"/>
                  </a:lnTo>
                  <a:lnTo>
                    <a:pt x="0" y="3114"/>
                  </a:lnTo>
                  <a:close/>
                </a:path>
              </a:pathLst>
            </a:custGeom>
            <a:noFill/>
            <a:ln w="31750" cap="flat" cmpd="sng">
              <a:solidFill>
                <a:schemeClr val="accent2"/>
              </a:solidFill>
              <a:prstDash val="solid"/>
              <a:round/>
              <a:headEnd/>
              <a:tailEnd/>
            </a:ln>
            <a:effectLst/>
          </p:spPr>
          <p:txBody>
            <a:bodyPr lIns="0" tIns="0" rIns="0" bIns="0" anchor="ctr">
              <a:spAutoFit/>
            </a:bodyPr>
            <a:lstStyle/>
            <a:p>
              <a:endParaRPr lang="en-US"/>
            </a:p>
          </p:txBody>
        </p:sp>
        <p:sp>
          <p:nvSpPr>
            <p:cNvPr id="301074" name="Freeform 18"/>
            <p:cNvSpPr>
              <a:spLocks/>
            </p:cNvSpPr>
            <p:nvPr/>
          </p:nvSpPr>
          <p:spPr bwMode="auto">
            <a:xfrm>
              <a:off x="1950" y="770"/>
              <a:ext cx="2018" cy="695"/>
            </a:xfrm>
            <a:custGeom>
              <a:avLst/>
              <a:gdLst/>
              <a:ahLst/>
              <a:cxnLst>
                <a:cxn ang="0">
                  <a:pos x="0" y="65"/>
                </a:cxn>
                <a:cxn ang="0">
                  <a:pos x="1329" y="592"/>
                </a:cxn>
                <a:cxn ang="0">
                  <a:pos x="1816" y="519"/>
                </a:cxn>
                <a:cxn ang="0">
                  <a:pos x="446" y="0"/>
                </a:cxn>
                <a:cxn ang="0">
                  <a:pos x="0" y="65"/>
                </a:cxn>
              </a:cxnLst>
              <a:rect l="0" t="0" r="r" b="b"/>
              <a:pathLst>
                <a:path w="1816" h="592">
                  <a:moveTo>
                    <a:pt x="0" y="65"/>
                  </a:moveTo>
                  <a:lnTo>
                    <a:pt x="1329" y="592"/>
                  </a:lnTo>
                  <a:lnTo>
                    <a:pt x="1816" y="519"/>
                  </a:lnTo>
                  <a:lnTo>
                    <a:pt x="446" y="0"/>
                  </a:lnTo>
                  <a:lnTo>
                    <a:pt x="0" y="65"/>
                  </a:lnTo>
                  <a:close/>
                </a:path>
              </a:pathLst>
            </a:custGeom>
            <a:solidFill>
              <a:srgbClr val="3399FF"/>
            </a:solidFill>
            <a:ln w="31750" cmpd="sng">
              <a:solidFill>
                <a:schemeClr val="accent2"/>
              </a:solidFill>
              <a:round/>
              <a:headEnd/>
              <a:tailEnd/>
            </a:ln>
          </p:spPr>
          <p:txBody>
            <a:bodyPr wrap="none" anchor="ctr"/>
            <a:lstStyle/>
            <a:p>
              <a:endParaRPr lang="en-US"/>
            </a:p>
          </p:txBody>
        </p:sp>
        <p:sp>
          <p:nvSpPr>
            <p:cNvPr id="301075" name="Line 19"/>
            <p:cNvSpPr>
              <a:spLocks noChangeShapeType="1"/>
            </p:cNvSpPr>
            <p:nvPr/>
          </p:nvSpPr>
          <p:spPr bwMode="auto">
            <a:xfrm flipH="1" flipV="1">
              <a:off x="420" y="2542"/>
              <a:ext cx="2897" cy="8"/>
            </a:xfrm>
            <a:prstGeom prst="line">
              <a:avLst/>
            </a:prstGeom>
            <a:noFill/>
            <a:ln w="28575">
              <a:solidFill>
                <a:srgbClr val="FF6600"/>
              </a:solidFill>
              <a:round/>
              <a:headEnd/>
              <a:tailEnd/>
            </a:ln>
            <a:effectLst/>
          </p:spPr>
          <p:txBody>
            <a:bodyPr/>
            <a:lstStyle/>
            <a:p>
              <a:endParaRPr lang="en-US"/>
            </a:p>
          </p:txBody>
        </p:sp>
        <p:sp>
          <p:nvSpPr>
            <p:cNvPr id="301076" name="Line 20"/>
            <p:cNvSpPr>
              <a:spLocks noChangeShapeType="1"/>
            </p:cNvSpPr>
            <p:nvPr/>
          </p:nvSpPr>
          <p:spPr bwMode="auto">
            <a:xfrm flipH="1" flipV="1">
              <a:off x="404" y="3806"/>
              <a:ext cx="2897" cy="8"/>
            </a:xfrm>
            <a:prstGeom prst="line">
              <a:avLst/>
            </a:prstGeom>
            <a:noFill/>
            <a:ln w="28575">
              <a:solidFill>
                <a:srgbClr val="FF6600"/>
              </a:solidFill>
              <a:round/>
              <a:headEnd/>
              <a:tailEnd/>
            </a:ln>
            <a:effectLst/>
          </p:spPr>
          <p:txBody>
            <a:bodyPr/>
            <a:lstStyle/>
            <a:p>
              <a:endParaRPr lang="en-US"/>
            </a:p>
          </p:txBody>
        </p:sp>
        <p:sp>
          <p:nvSpPr>
            <p:cNvPr id="301077" name="Line 21"/>
            <p:cNvSpPr>
              <a:spLocks noChangeShapeType="1"/>
            </p:cNvSpPr>
            <p:nvPr/>
          </p:nvSpPr>
          <p:spPr bwMode="auto">
            <a:xfrm flipH="1" flipV="1">
              <a:off x="2179" y="2574"/>
              <a:ext cx="2" cy="1240"/>
            </a:xfrm>
            <a:prstGeom prst="line">
              <a:avLst/>
            </a:prstGeom>
            <a:noFill/>
            <a:ln w="28575">
              <a:solidFill>
                <a:srgbClr val="FF6600"/>
              </a:solidFill>
              <a:round/>
              <a:headEnd/>
              <a:tailEnd/>
            </a:ln>
            <a:effectLst/>
          </p:spPr>
          <p:txBody>
            <a:bodyPr/>
            <a:lstStyle/>
            <a:p>
              <a:endParaRPr lang="en-US"/>
            </a:p>
          </p:txBody>
        </p:sp>
      </p:grpSp>
      <p:sp>
        <p:nvSpPr>
          <p:cNvPr id="301078" name="Text Box 22"/>
          <p:cNvSpPr txBox="1">
            <a:spLocks noChangeArrowheads="1"/>
          </p:cNvSpPr>
          <p:nvPr/>
        </p:nvSpPr>
        <p:spPr bwMode="auto">
          <a:xfrm>
            <a:off x="5029200" y="6800991"/>
            <a:ext cx="902490" cy="480131"/>
          </a:xfrm>
          <a:prstGeom prst="rect">
            <a:avLst/>
          </a:prstGeom>
          <a:solidFill>
            <a:srgbClr val="3399FF"/>
          </a:solidFill>
          <a:ln w="12700">
            <a:solidFill>
              <a:srgbClr val="FFFFFF"/>
            </a:solidFill>
            <a:miter lim="800000"/>
            <a:headEnd type="none" w="sm" len="sm"/>
            <a:tailEnd type="none" w="sm" len="sm"/>
          </a:ln>
          <a:effectLst/>
        </p:spPr>
        <p:txBody>
          <a:bodyPr wrap="none" lIns="109728" tIns="54864" rIns="109728" bIns="54864">
            <a:spAutoFit/>
          </a:bodyPr>
          <a:lstStyle/>
          <a:p>
            <a:pPr eaLnBrk="0" hangingPunct="0"/>
            <a:r>
              <a:rPr lang="en-US" sz="1200" b="0" dirty="0">
                <a:effectLst>
                  <a:outerShdw blurRad="38100" dist="38100" dir="2700000" algn="tl">
                    <a:srgbClr val="000000">
                      <a:alpha val="43137"/>
                    </a:srgbClr>
                  </a:outerShdw>
                </a:effectLst>
                <a:latin typeface="+mn-lt"/>
                <a:cs typeface="Arial" charset="0"/>
              </a:rPr>
              <a:t>RG –HPAV</a:t>
            </a:r>
          </a:p>
          <a:p>
            <a:pPr eaLnBrk="0" hangingPunct="0"/>
            <a:r>
              <a:rPr lang="en-US" sz="1200" b="0" dirty="0">
                <a:effectLst>
                  <a:outerShdw blurRad="38100" dist="38100" dir="2700000" algn="tl">
                    <a:srgbClr val="000000">
                      <a:alpha val="43137"/>
                    </a:srgbClr>
                  </a:outerShdw>
                </a:effectLst>
                <a:latin typeface="+mn-lt"/>
                <a:cs typeface="Arial" charset="0"/>
              </a:rPr>
              <a:t>Bridge</a:t>
            </a:r>
          </a:p>
        </p:txBody>
      </p:sp>
      <p:grpSp>
        <p:nvGrpSpPr>
          <p:cNvPr id="3" name="Group 23"/>
          <p:cNvGrpSpPr>
            <a:grpSpLocks/>
          </p:cNvGrpSpPr>
          <p:nvPr/>
        </p:nvGrpSpPr>
        <p:grpSpPr bwMode="auto">
          <a:xfrm>
            <a:off x="4512946" y="6075186"/>
            <a:ext cx="773430" cy="571499"/>
            <a:chOff x="3811" y="2924"/>
            <a:chExt cx="406" cy="300"/>
          </a:xfrm>
        </p:grpSpPr>
        <p:sp>
          <p:nvSpPr>
            <p:cNvPr id="301080" name="Text Box 24"/>
            <p:cNvSpPr txBox="1">
              <a:spLocks noChangeArrowheads="1"/>
            </p:cNvSpPr>
            <p:nvPr/>
          </p:nvSpPr>
          <p:spPr bwMode="auto">
            <a:xfrm>
              <a:off x="3920" y="3079"/>
              <a:ext cx="226"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STB</a:t>
              </a:r>
            </a:p>
          </p:txBody>
        </p:sp>
        <p:pic>
          <p:nvPicPr>
            <p:cNvPr id="301081" name="Picture 25" descr="UTVstb"/>
            <p:cNvPicPr>
              <a:picLocks noChangeAspect="1" noChangeArrowheads="1"/>
            </p:cNvPicPr>
            <p:nvPr/>
          </p:nvPicPr>
          <p:blipFill>
            <a:blip r:embed="rId4"/>
            <a:srcRect/>
            <a:stretch>
              <a:fillRect/>
            </a:stretch>
          </p:blipFill>
          <p:spPr bwMode="auto">
            <a:xfrm>
              <a:off x="3811" y="2924"/>
              <a:ext cx="406" cy="174"/>
            </a:xfrm>
            <a:prstGeom prst="rect">
              <a:avLst/>
            </a:prstGeom>
            <a:noFill/>
            <a:ln w="9525">
              <a:noFill/>
              <a:miter lim="800000"/>
              <a:headEnd/>
              <a:tailEnd/>
            </a:ln>
            <a:effectLst/>
          </p:spPr>
        </p:pic>
      </p:grpSp>
      <p:grpSp>
        <p:nvGrpSpPr>
          <p:cNvPr id="4" name="Group 26"/>
          <p:cNvGrpSpPr>
            <a:grpSpLocks/>
          </p:cNvGrpSpPr>
          <p:nvPr/>
        </p:nvGrpSpPr>
        <p:grpSpPr bwMode="auto">
          <a:xfrm>
            <a:off x="5151121" y="3863480"/>
            <a:ext cx="773430" cy="741046"/>
            <a:chOff x="4819" y="2644"/>
            <a:chExt cx="406" cy="389"/>
          </a:xfrm>
        </p:grpSpPr>
        <p:pic>
          <p:nvPicPr>
            <p:cNvPr id="301083" name="Picture 27" descr="UTVstb"/>
            <p:cNvPicPr>
              <a:picLocks noChangeAspect="1" noChangeArrowheads="1"/>
            </p:cNvPicPr>
            <p:nvPr/>
          </p:nvPicPr>
          <p:blipFill>
            <a:blip r:embed="rId4"/>
            <a:srcRect/>
            <a:stretch>
              <a:fillRect/>
            </a:stretch>
          </p:blipFill>
          <p:spPr bwMode="auto">
            <a:xfrm>
              <a:off x="4819" y="2644"/>
              <a:ext cx="406" cy="174"/>
            </a:xfrm>
            <a:prstGeom prst="rect">
              <a:avLst/>
            </a:prstGeom>
            <a:noFill/>
            <a:ln w="9525">
              <a:noFill/>
              <a:miter lim="800000"/>
              <a:headEnd/>
              <a:tailEnd/>
            </a:ln>
            <a:effectLst/>
          </p:spPr>
        </p:pic>
        <p:sp>
          <p:nvSpPr>
            <p:cNvPr id="301084" name="Text Box 28"/>
            <p:cNvSpPr txBox="1">
              <a:spLocks noChangeArrowheads="1"/>
            </p:cNvSpPr>
            <p:nvPr/>
          </p:nvSpPr>
          <p:spPr bwMode="auto">
            <a:xfrm>
              <a:off x="4829" y="2791"/>
              <a:ext cx="339" cy="242"/>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Media </a:t>
              </a:r>
            </a:p>
            <a:p>
              <a:pPr eaLnBrk="0" hangingPunct="0"/>
              <a:r>
                <a:rPr lang="en-US" sz="1200" b="0" dirty="0">
                  <a:effectLst>
                    <a:outerShdw blurRad="38100" dist="38100" dir="2700000" algn="tl">
                      <a:srgbClr val="000000">
                        <a:alpha val="43137"/>
                      </a:srgbClr>
                    </a:outerShdw>
                  </a:effectLst>
                  <a:latin typeface="+mn-lt"/>
                  <a:cs typeface="Arial" charset="0"/>
                </a:rPr>
                <a:t>Server</a:t>
              </a:r>
            </a:p>
          </p:txBody>
        </p:sp>
      </p:grpSp>
      <p:grpSp>
        <p:nvGrpSpPr>
          <p:cNvPr id="5" name="Group 29"/>
          <p:cNvGrpSpPr>
            <a:grpSpLocks/>
          </p:cNvGrpSpPr>
          <p:nvPr/>
        </p:nvGrpSpPr>
        <p:grpSpPr bwMode="auto">
          <a:xfrm>
            <a:off x="5177790" y="5290326"/>
            <a:ext cx="927736" cy="929639"/>
            <a:chOff x="3250" y="2640"/>
            <a:chExt cx="487" cy="488"/>
          </a:xfrm>
        </p:grpSpPr>
        <p:grpSp>
          <p:nvGrpSpPr>
            <p:cNvPr id="6" name="Group 30"/>
            <p:cNvGrpSpPr>
              <a:grpSpLocks/>
            </p:cNvGrpSpPr>
            <p:nvPr/>
          </p:nvGrpSpPr>
          <p:grpSpPr bwMode="auto">
            <a:xfrm>
              <a:off x="3250" y="2640"/>
              <a:ext cx="487" cy="379"/>
              <a:chOff x="4525" y="2462"/>
              <a:chExt cx="827" cy="577"/>
            </a:xfrm>
          </p:grpSpPr>
          <p:pic>
            <p:nvPicPr>
              <p:cNvPr id="301087" name="Picture 31" descr="Flat Screen_alpha"/>
              <p:cNvPicPr preferRelativeResize="0">
                <a:picLocks noChangeAspect="1" noChangeArrowheads="1"/>
              </p:cNvPicPr>
              <p:nvPr/>
            </p:nvPicPr>
            <p:blipFill>
              <a:blip r:embed="rId5" cstate="print"/>
              <a:srcRect/>
              <a:stretch>
                <a:fillRect/>
              </a:stretch>
            </p:blipFill>
            <p:spPr bwMode="auto">
              <a:xfrm>
                <a:off x="4525" y="2462"/>
                <a:ext cx="827" cy="577"/>
              </a:xfrm>
              <a:prstGeom prst="rect">
                <a:avLst/>
              </a:prstGeom>
              <a:noFill/>
              <a:ln w="9525">
                <a:noFill/>
                <a:miter lim="800000"/>
                <a:headEnd/>
                <a:tailEnd/>
              </a:ln>
              <a:effectLst>
                <a:outerShdw dist="35921" dir="2700000" algn="ctr" rotWithShape="0">
                  <a:schemeClr val="bg2"/>
                </a:outerShdw>
              </a:effectLst>
            </p:spPr>
          </p:pic>
          <p:sp>
            <p:nvSpPr>
              <p:cNvPr id="301088" name="Rectangle 32" descr="HBO"/>
              <p:cNvSpPr>
                <a:spLocks noChangeArrowheads="1"/>
              </p:cNvSpPr>
              <p:nvPr/>
            </p:nvSpPr>
            <p:spPr bwMode="auto">
              <a:xfrm>
                <a:off x="4617" y="2538"/>
                <a:ext cx="622" cy="364"/>
              </a:xfrm>
              <a:prstGeom prst="rect">
                <a:avLst/>
              </a:prstGeom>
              <a:blipFill dpi="0" rotWithShape="1">
                <a:blip r:embed="rId6"/>
                <a:srcRect/>
                <a:stretch>
                  <a:fillRect/>
                </a:stretch>
              </a:blipFill>
              <a:ln w="38100" algn="ctr">
                <a:solidFill>
                  <a:schemeClr val="bg2"/>
                </a:solidFill>
                <a:miter lim="800000"/>
                <a:headEnd/>
                <a:tailEnd/>
              </a:ln>
              <a:effectLst/>
            </p:spPr>
            <p:txBody>
              <a:bodyPr wrap="none" anchor="ctr"/>
              <a:lstStyle/>
              <a:p>
                <a:endParaRPr lang="en-US" b="0">
                  <a:effectLst>
                    <a:outerShdw blurRad="38100" dist="38100" dir="2700000" algn="tl">
                      <a:srgbClr val="000000">
                        <a:alpha val="43137"/>
                      </a:srgbClr>
                    </a:outerShdw>
                  </a:effectLst>
                  <a:latin typeface="+mn-lt"/>
                </a:endParaRPr>
              </a:p>
            </p:txBody>
          </p:sp>
        </p:grpSp>
        <p:sp>
          <p:nvSpPr>
            <p:cNvPr id="301089" name="Text Box 33"/>
            <p:cNvSpPr txBox="1">
              <a:spLocks noChangeArrowheads="1"/>
            </p:cNvSpPr>
            <p:nvPr/>
          </p:nvSpPr>
          <p:spPr bwMode="auto">
            <a:xfrm>
              <a:off x="3369" y="2983"/>
              <a:ext cx="258"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IPTV</a:t>
              </a:r>
            </a:p>
          </p:txBody>
        </p:sp>
      </p:grpSp>
      <p:grpSp>
        <p:nvGrpSpPr>
          <p:cNvPr id="7" name="Group 34"/>
          <p:cNvGrpSpPr>
            <a:grpSpLocks/>
          </p:cNvGrpSpPr>
          <p:nvPr/>
        </p:nvGrpSpPr>
        <p:grpSpPr bwMode="auto">
          <a:xfrm>
            <a:off x="2346960" y="3874910"/>
            <a:ext cx="737236" cy="842011"/>
            <a:chOff x="5220" y="2646"/>
            <a:chExt cx="387" cy="442"/>
          </a:xfrm>
        </p:grpSpPr>
        <p:grpSp>
          <p:nvGrpSpPr>
            <p:cNvPr id="8" name="Group 35"/>
            <p:cNvGrpSpPr>
              <a:grpSpLocks/>
            </p:cNvGrpSpPr>
            <p:nvPr/>
          </p:nvGrpSpPr>
          <p:grpSpPr bwMode="auto">
            <a:xfrm>
              <a:off x="5259" y="2646"/>
              <a:ext cx="348" cy="336"/>
              <a:chOff x="4219" y="2321"/>
              <a:chExt cx="1111" cy="891"/>
            </a:xfrm>
          </p:grpSpPr>
          <p:pic>
            <p:nvPicPr>
              <p:cNvPr id="301092" name="Picture 36" descr="X-Box_alpha"/>
              <p:cNvPicPr>
                <a:picLocks noChangeAspect="1" noChangeArrowheads="1"/>
              </p:cNvPicPr>
              <p:nvPr/>
            </p:nvPicPr>
            <p:blipFill>
              <a:blip r:embed="rId7" cstate="print"/>
              <a:srcRect/>
              <a:stretch>
                <a:fillRect/>
              </a:stretch>
            </p:blipFill>
            <p:spPr bwMode="auto">
              <a:xfrm>
                <a:off x="4336" y="2321"/>
                <a:ext cx="994" cy="556"/>
              </a:xfrm>
              <a:prstGeom prst="rect">
                <a:avLst/>
              </a:prstGeom>
              <a:noFill/>
              <a:effectLst>
                <a:outerShdw dist="35921" dir="2700000" algn="ctr" rotWithShape="0">
                  <a:schemeClr val="bg2"/>
                </a:outerShdw>
              </a:effectLst>
            </p:spPr>
          </p:pic>
          <p:pic>
            <p:nvPicPr>
              <p:cNvPr id="301093" name="Picture 37" descr="controller_alpha"/>
              <p:cNvPicPr>
                <a:picLocks noChangeAspect="1" noChangeArrowheads="1"/>
              </p:cNvPicPr>
              <p:nvPr/>
            </p:nvPicPr>
            <p:blipFill>
              <a:blip r:embed="rId8" cstate="print"/>
              <a:srcRect/>
              <a:stretch>
                <a:fillRect/>
              </a:stretch>
            </p:blipFill>
            <p:spPr bwMode="auto">
              <a:xfrm>
                <a:off x="4219" y="2768"/>
                <a:ext cx="582" cy="444"/>
              </a:xfrm>
              <a:prstGeom prst="rect">
                <a:avLst/>
              </a:prstGeom>
              <a:noFill/>
              <a:effectLst>
                <a:outerShdw dist="35921" dir="2700000" algn="ctr" rotWithShape="0">
                  <a:schemeClr val="bg2"/>
                </a:outerShdw>
              </a:effectLst>
            </p:spPr>
          </p:pic>
        </p:grpSp>
        <p:sp>
          <p:nvSpPr>
            <p:cNvPr id="301094" name="Text Box 38"/>
            <p:cNvSpPr txBox="1">
              <a:spLocks noChangeArrowheads="1"/>
            </p:cNvSpPr>
            <p:nvPr/>
          </p:nvSpPr>
          <p:spPr bwMode="auto">
            <a:xfrm>
              <a:off x="5220" y="2943"/>
              <a:ext cx="335"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Games</a:t>
              </a:r>
            </a:p>
          </p:txBody>
        </p:sp>
      </p:grpSp>
      <p:grpSp>
        <p:nvGrpSpPr>
          <p:cNvPr id="9" name="Group 39"/>
          <p:cNvGrpSpPr>
            <a:grpSpLocks/>
          </p:cNvGrpSpPr>
          <p:nvPr/>
        </p:nvGrpSpPr>
        <p:grpSpPr bwMode="auto">
          <a:xfrm>
            <a:off x="1202056" y="6237110"/>
            <a:ext cx="990600" cy="699135"/>
            <a:chOff x="2896" y="1425"/>
            <a:chExt cx="520" cy="367"/>
          </a:xfrm>
        </p:grpSpPr>
        <p:pic>
          <p:nvPicPr>
            <p:cNvPr id="301096" name="Picture 40" descr="ELCTR278"/>
            <p:cNvPicPr>
              <a:picLocks noChangeAspect="1" noChangeArrowheads="1"/>
            </p:cNvPicPr>
            <p:nvPr/>
          </p:nvPicPr>
          <p:blipFill>
            <a:blip r:embed="rId9"/>
            <a:srcRect/>
            <a:stretch>
              <a:fillRect/>
            </a:stretch>
          </p:blipFill>
          <p:spPr bwMode="auto">
            <a:xfrm>
              <a:off x="2896" y="1425"/>
              <a:ext cx="520" cy="270"/>
            </a:xfrm>
            <a:prstGeom prst="rect">
              <a:avLst/>
            </a:prstGeom>
            <a:noFill/>
          </p:spPr>
        </p:pic>
        <p:sp>
          <p:nvSpPr>
            <p:cNvPr id="301097" name="Text Box 41"/>
            <p:cNvSpPr txBox="1">
              <a:spLocks noChangeArrowheads="1"/>
            </p:cNvSpPr>
            <p:nvPr/>
          </p:nvSpPr>
          <p:spPr bwMode="auto">
            <a:xfrm>
              <a:off x="2981" y="1647"/>
              <a:ext cx="318"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Stereo</a:t>
              </a:r>
            </a:p>
          </p:txBody>
        </p:sp>
      </p:grpSp>
      <p:grpSp>
        <p:nvGrpSpPr>
          <p:cNvPr id="10" name="Group 42"/>
          <p:cNvGrpSpPr>
            <a:grpSpLocks/>
          </p:cNvGrpSpPr>
          <p:nvPr/>
        </p:nvGrpSpPr>
        <p:grpSpPr bwMode="auto">
          <a:xfrm>
            <a:off x="1005840" y="3333891"/>
            <a:ext cx="1259206" cy="1245870"/>
            <a:chOff x="-1282" y="276"/>
            <a:chExt cx="661" cy="654"/>
          </a:xfrm>
        </p:grpSpPr>
        <p:sp>
          <p:nvSpPr>
            <p:cNvPr id="301099" name="Text Box 43"/>
            <p:cNvSpPr txBox="1">
              <a:spLocks noChangeArrowheads="1"/>
            </p:cNvSpPr>
            <p:nvPr/>
          </p:nvSpPr>
          <p:spPr bwMode="auto">
            <a:xfrm>
              <a:off x="-1106" y="724"/>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b="0" dirty="0">
                  <a:effectLst>
                    <a:outerShdw blurRad="38100" dist="38100" dir="2700000" algn="tl">
                      <a:srgbClr val="000000">
                        <a:alpha val="43137"/>
                      </a:srgbClr>
                    </a:outerShdw>
                  </a:effectLst>
                  <a:latin typeface="+mn-lt"/>
                  <a:cs typeface="Arial" charset="0"/>
                </a:rPr>
                <a:t>PC</a:t>
              </a:r>
            </a:p>
          </p:txBody>
        </p:sp>
        <p:pic>
          <p:nvPicPr>
            <p:cNvPr id="301100" name="Picture 44" descr="Vaio_alpha"/>
            <p:cNvPicPr>
              <a:picLocks noChangeAspect="1" noChangeArrowheads="1"/>
            </p:cNvPicPr>
            <p:nvPr/>
          </p:nvPicPr>
          <p:blipFill>
            <a:blip r:embed="rId10"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pic>
          <p:nvPicPr>
            <p:cNvPr id="301101" name="Picture 45" descr="Vaio_alpha"/>
            <p:cNvPicPr>
              <a:picLocks noChangeAspect="1" noChangeArrowheads="1"/>
            </p:cNvPicPr>
            <p:nvPr/>
          </p:nvPicPr>
          <p:blipFill>
            <a:blip r:embed="rId10"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grpSp>
      <p:grpSp>
        <p:nvGrpSpPr>
          <p:cNvPr id="11" name="Group 46"/>
          <p:cNvGrpSpPr>
            <a:grpSpLocks/>
          </p:cNvGrpSpPr>
          <p:nvPr/>
        </p:nvGrpSpPr>
        <p:grpSpPr bwMode="auto">
          <a:xfrm>
            <a:off x="3878580" y="3735846"/>
            <a:ext cx="916306" cy="748665"/>
            <a:chOff x="-163" y="1576"/>
            <a:chExt cx="481" cy="393"/>
          </a:xfrm>
        </p:grpSpPr>
        <p:pic>
          <p:nvPicPr>
            <p:cNvPr id="301103" name="Picture 47" descr="Flat Screen_alpha"/>
            <p:cNvPicPr preferRelativeResize="0">
              <a:picLocks noChangeAspect="1" noChangeArrowheads="1"/>
            </p:cNvPicPr>
            <p:nvPr/>
          </p:nvPicPr>
          <p:blipFill>
            <a:blip r:embed="rId11" cstate="print"/>
            <a:srcRect/>
            <a:stretch>
              <a:fillRect/>
            </a:stretch>
          </p:blipFill>
          <p:spPr bwMode="auto">
            <a:xfrm>
              <a:off x="-163" y="1576"/>
              <a:ext cx="481" cy="262"/>
            </a:xfrm>
            <a:prstGeom prst="rect">
              <a:avLst/>
            </a:prstGeom>
            <a:noFill/>
            <a:ln w="9525">
              <a:noFill/>
              <a:miter lim="800000"/>
              <a:headEnd/>
              <a:tailEnd/>
            </a:ln>
            <a:effectLst>
              <a:outerShdw dist="35921" dir="2700000" algn="ctr" rotWithShape="0">
                <a:schemeClr val="bg2"/>
              </a:outerShdw>
            </a:effectLst>
          </p:spPr>
        </p:pic>
        <p:pic>
          <p:nvPicPr>
            <p:cNvPr id="301104" name="Picture 48" descr="Icecream_social"/>
            <p:cNvPicPr>
              <a:picLocks noChangeAspect="1" noChangeArrowheads="1"/>
            </p:cNvPicPr>
            <p:nvPr/>
          </p:nvPicPr>
          <p:blipFill>
            <a:blip r:embed="rId12" cstate="print"/>
            <a:srcRect/>
            <a:stretch>
              <a:fillRect/>
            </a:stretch>
          </p:blipFill>
          <p:spPr bwMode="auto">
            <a:xfrm>
              <a:off x="-116" y="1605"/>
              <a:ext cx="375" cy="179"/>
            </a:xfrm>
            <a:prstGeom prst="rect">
              <a:avLst/>
            </a:prstGeom>
            <a:noFill/>
          </p:spPr>
        </p:pic>
        <p:sp>
          <p:nvSpPr>
            <p:cNvPr id="301105" name="Text Box 49"/>
            <p:cNvSpPr txBox="1">
              <a:spLocks noChangeArrowheads="1"/>
            </p:cNvSpPr>
            <p:nvPr/>
          </p:nvSpPr>
          <p:spPr bwMode="auto">
            <a:xfrm>
              <a:off x="-101" y="1824"/>
              <a:ext cx="327"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HD TV</a:t>
              </a:r>
            </a:p>
          </p:txBody>
        </p:sp>
      </p:grpSp>
      <p:grpSp>
        <p:nvGrpSpPr>
          <p:cNvPr id="12" name="Group 50"/>
          <p:cNvGrpSpPr>
            <a:grpSpLocks/>
          </p:cNvGrpSpPr>
          <p:nvPr/>
        </p:nvGrpSpPr>
        <p:grpSpPr bwMode="auto">
          <a:xfrm>
            <a:off x="7955280" y="7075311"/>
            <a:ext cx="2082165" cy="497205"/>
            <a:chOff x="4088" y="3883"/>
            <a:chExt cx="1093" cy="261"/>
          </a:xfrm>
        </p:grpSpPr>
        <p:grpSp>
          <p:nvGrpSpPr>
            <p:cNvPr id="13" name="Group 51"/>
            <p:cNvGrpSpPr>
              <a:grpSpLocks/>
            </p:cNvGrpSpPr>
            <p:nvPr/>
          </p:nvGrpSpPr>
          <p:grpSpPr bwMode="auto">
            <a:xfrm>
              <a:off x="4088" y="3999"/>
              <a:ext cx="1093" cy="145"/>
              <a:chOff x="-1976" y="3807"/>
              <a:chExt cx="1093" cy="145"/>
            </a:xfrm>
          </p:grpSpPr>
          <p:sp>
            <p:nvSpPr>
              <p:cNvPr id="301108" name="Line 52"/>
              <p:cNvSpPr>
                <a:spLocks noChangeShapeType="1"/>
              </p:cNvSpPr>
              <p:nvPr/>
            </p:nvSpPr>
            <p:spPr bwMode="auto">
              <a:xfrm rot="-10800000">
                <a:off x="-1976" y="3891"/>
                <a:ext cx="384" cy="0"/>
              </a:xfrm>
              <a:prstGeom prst="line">
                <a:avLst/>
              </a:prstGeom>
              <a:noFill/>
              <a:ln w="12700">
                <a:solidFill>
                  <a:schemeClr val="tx1"/>
                </a:solidFill>
                <a:round/>
                <a:headEnd type="triangle" w="med" len="med"/>
                <a:tailEnd type="triangle" w="med" len="med"/>
              </a:ln>
              <a:effectLst/>
            </p:spPr>
            <p:txBody>
              <a:bodyPr/>
              <a:lstStyle/>
              <a:p>
                <a:endParaRPr lang="en-US" b="0">
                  <a:effectLst>
                    <a:outerShdw blurRad="38100" dist="38100" dir="2700000" algn="tl">
                      <a:srgbClr val="000000">
                        <a:alpha val="43137"/>
                      </a:srgbClr>
                    </a:outerShdw>
                  </a:effectLst>
                  <a:latin typeface="+mn-lt"/>
                </a:endParaRPr>
              </a:p>
            </p:txBody>
          </p:sp>
          <p:sp>
            <p:nvSpPr>
              <p:cNvPr id="301109" name="Text Box 53"/>
              <p:cNvSpPr txBox="1">
                <a:spLocks noChangeArrowheads="1"/>
              </p:cNvSpPr>
              <p:nvPr/>
            </p:nvSpPr>
            <p:spPr bwMode="auto">
              <a:xfrm>
                <a:off x="-1595" y="3807"/>
                <a:ext cx="712" cy="145"/>
              </a:xfrm>
              <a:prstGeom prst="rect">
                <a:avLst/>
              </a:prstGeom>
              <a:noFill/>
              <a:ln w="9525">
                <a:noFill/>
                <a:miter lim="800000"/>
                <a:headEnd/>
                <a:tailEnd/>
              </a:ln>
              <a:effectLst/>
            </p:spPr>
            <p:txBody>
              <a:bodyPr wrap="none">
                <a:spAutoFit/>
              </a:bodyPr>
              <a:lstStyle/>
              <a:p>
                <a:pPr algn="l"/>
                <a:r>
                  <a:rPr lang="en-US" sz="1200" b="0" dirty="0">
                    <a:effectLst>
                      <a:outerShdw blurRad="38100" dist="38100" dir="2700000" algn="tl">
                        <a:srgbClr val="000000">
                          <a:alpha val="43137"/>
                        </a:srgbClr>
                      </a:outerShdw>
                    </a:effectLst>
                    <a:latin typeface="+mn-lt"/>
                    <a:cs typeface="Arial" charset="0"/>
                  </a:rPr>
                  <a:t>Wired or Wireless</a:t>
                </a:r>
              </a:p>
            </p:txBody>
          </p:sp>
        </p:grpSp>
        <p:grpSp>
          <p:nvGrpSpPr>
            <p:cNvPr id="14" name="Group 54"/>
            <p:cNvGrpSpPr>
              <a:grpSpLocks/>
            </p:cNvGrpSpPr>
            <p:nvPr/>
          </p:nvGrpSpPr>
          <p:grpSpPr bwMode="auto">
            <a:xfrm>
              <a:off x="4088" y="3883"/>
              <a:ext cx="971" cy="145"/>
              <a:chOff x="4088" y="3883"/>
              <a:chExt cx="971" cy="145"/>
            </a:xfrm>
          </p:grpSpPr>
          <p:sp>
            <p:nvSpPr>
              <p:cNvPr id="301111" name="Line 55"/>
              <p:cNvSpPr>
                <a:spLocks noChangeShapeType="1"/>
              </p:cNvSpPr>
              <p:nvPr/>
            </p:nvSpPr>
            <p:spPr bwMode="auto">
              <a:xfrm rot="-10800000">
                <a:off x="4088" y="3961"/>
                <a:ext cx="384" cy="0"/>
              </a:xfrm>
              <a:prstGeom prst="line">
                <a:avLst/>
              </a:prstGeom>
              <a:noFill/>
              <a:ln w="12700">
                <a:solidFill>
                  <a:srgbClr val="FF6600"/>
                </a:solidFill>
                <a:round/>
                <a:headEnd type="triangle" w="med" len="med"/>
                <a:tailEnd type="triangle" w="med" len="med"/>
              </a:ln>
              <a:effectLst/>
            </p:spPr>
            <p:txBody>
              <a:bodyPr/>
              <a:lstStyle/>
              <a:p>
                <a:endParaRPr lang="en-US" b="0">
                  <a:effectLst>
                    <a:outerShdw blurRad="38100" dist="38100" dir="2700000" algn="tl">
                      <a:srgbClr val="000000">
                        <a:alpha val="43137"/>
                      </a:srgbClr>
                    </a:outerShdw>
                  </a:effectLst>
                  <a:latin typeface="+mn-lt"/>
                </a:endParaRPr>
              </a:p>
            </p:txBody>
          </p:sp>
          <p:sp>
            <p:nvSpPr>
              <p:cNvPr id="301112" name="Text Box 56"/>
              <p:cNvSpPr txBox="1">
                <a:spLocks noChangeArrowheads="1"/>
              </p:cNvSpPr>
              <p:nvPr/>
            </p:nvSpPr>
            <p:spPr bwMode="auto">
              <a:xfrm>
                <a:off x="4469" y="3883"/>
                <a:ext cx="590" cy="145"/>
              </a:xfrm>
              <a:prstGeom prst="rect">
                <a:avLst/>
              </a:prstGeom>
              <a:noFill/>
              <a:ln w="9525">
                <a:noFill/>
                <a:miter lim="800000"/>
                <a:headEnd/>
                <a:tailEnd/>
              </a:ln>
              <a:effectLst/>
            </p:spPr>
            <p:txBody>
              <a:bodyPr wrap="none">
                <a:spAutoFit/>
              </a:bodyPr>
              <a:lstStyle/>
              <a:p>
                <a:pPr algn="l"/>
                <a:r>
                  <a:rPr lang="en-US" sz="1200" b="0" dirty="0" err="1">
                    <a:solidFill>
                      <a:srgbClr val="CD7533"/>
                    </a:solidFill>
                    <a:effectLst>
                      <a:outerShdw blurRad="38100" dist="38100" dir="2700000" algn="tl">
                        <a:srgbClr val="000000">
                          <a:alpha val="43137"/>
                        </a:srgbClr>
                      </a:outerShdw>
                    </a:effectLst>
                    <a:latin typeface="+mn-lt"/>
                    <a:cs typeface="Arial" charset="0"/>
                  </a:rPr>
                  <a:t>HomePlug</a:t>
                </a:r>
                <a:r>
                  <a:rPr lang="en-US" sz="1200" b="0" dirty="0">
                    <a:solidFill>
                      <a:srgbClr val="CD7533"/>
                    </a:solidFill>
                    <a:effectLst>
                      <a:outerShdw blurRad="38100" dist="38100" dir="2700000" algn="tl">
                        <a:srgbClr val="000000">
                          <a:alpha val="43137"/>
                        </a:srgbClr>
                      </a:outerShdw>
                    </a:effectLst>
                    <a:latin typeface="+mn-lt"/>
                    <a:cs typeface="Arial" charset="0"/>
                  </a:rPr>
                  <a:t> AV</a:t>
                </a:r>
              </a:p>
            </p:txBody>
          </p:sp>
        </p:grpSp>
      </p:grpSp>
      <p:sp>
        <p:nvSpPr>
          <p:cNvPr id="301113" name="Line 57"/>
          <p:cNvSpPr>
            <a:spLocks noChangeShapeType="1"/>
          </p:cNvSpPr>
          <p:nvPr/>
        </p:nvSpPr>
        <p:spPr bwMode="auto">
          <a:xfrm rot="-10800000">
            <a:off x="4114800" y="7075310"/>
            <a:ext cx="8839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14" name="Line 58"/>
          <p:cNvSpPr>
            <a:spLocks noChangeShapeType="1"/>
          </p:cNvSpPr>
          <p:nvPr/>
        </p:nvSpPr>
        <p:spPr bwMode="auto">
          <a:xfrm rot="10800000" flipV="1">
            <a:off x="4099560" y="6193296"/>
            <a:ext cx="411480" cy="1524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grpSp>
        <p:nvGrpSpPr>
          <p:cNvPr id="15" name="Group 59"/>
          <p:cNvGrpSpPr>
            <a:grpSpLocks/>
          </p:cNvGrpSpPr>
          <p:nvPr/>
        </p:nvGrpSpPr>
        <p:grpSpPr bwMode="auto">
          <a:xfrm>
            <a:off x="2714626" y="6488570"/>
            <a:ext cx="1190624" cy="853441"/>
            <a:chOff x="-481" y="2396"/>
            <a:chExt cx="625" cy="448"/>
          </a:xfrm>
        </p:grpSpPr>
        <p:grpSp>
          <p:nvGrpSpPr>
            <p:cNvPr id="16" name="Group 60"/>
            <p:cNvGrpSpPr>
              <a:grpSpLocks/>
            </p:cNvGrpSpPr>
            <p:nvPr/>
          </p:nvGrpSpPr>
          <p:grpSpPr bwMode="auto">
            <a:xfrm>
              <a:off x="-481" y="2396"/>
              <a:ext cx="625" cy="337"/>
              <a:chOff x="2050" y="1580"/>
              <a:chExt cx="2100" cy="1575"/>
            </a:xfrm>
          </p:grpSpPr>
          <p:pic>
            <p:nvPicPr>
              <p:cNvPr id="301117" name="Picture 61" descr="HP_startscreen"/>
              <p:cNvPicPr>
                <a:picLocks noChangeAspect="1" noChangeArrowheads="1"/>
              </p:cNvPicPr>
              <p:nvPr/>
            </p:nvPicPr>
            <p:blipFill>
              <a:blip r:embed="rId13" cstate="print"/>
              <a:srcRect/>
              <a:stretch>
                <a:fillRect/>
              </a:stretch>
            </p:blipFill>
            <p:spPr bwMode="auto">
              <a:xfrm>
                <a:off x="2050" y="1580"/>
                <a:ext cx="2100" cy="1575"/>
              </a:xfrm>
              <a:prstGeom prst="rect">
                <a:avLst/>
              </a:prstGeom>
              <a:noFill/>
            </p:spPr>
          </p:pic>
          <p:pic>
            <p:nvPicPr>
              <p:cNvPr id="301118" name="Picture 62" descr="Graphic2"/>
              <p:cNvPicPr>
                <a:picLocks noChangeAspect="1" noChangeArrowheads="1"/>
              </p:cNvPicPr>
              <p:nvPr/>
            </p:nvPicPr>
            <p:blipFill>
              <a:blip r:embed="rId14" cstate="print"/>
              <a:srcRect/>
              <a:stretch>
                <a:fillRect/>
              </a:stretch>
            </p:blipFill>
            <p:spPr bwMode="auto">
              <a:xfrm rot="219446">
                <a:off x="2578" y="1812"/>
                <a:ext cx="822" cy="692"/>
              </a:xfrm>
              <a:prstGeom prst="rect">
                <a:avLst/>
              </a:prstGeom>
              <a:noFill/>
            </p:spPr>
          </p:pic>
        </p:grpSp>
        <p:sp>
          <p:nvSpPr>
            <p:cNvPr id="301119" name="Text Box 63"/>
            <p:cNvSpPr txBox="1">
              <a:spLocks noChangeArrowheads="1"/>
            </p:cNvSpPr>
            <p:nvPr/>
          </p:nvSpPr>
          <p:spPr bwMode="auto">
            <a:xfrm>
              <a:off x="-328" y="2682"/>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b="0" dirty="0">
                  <a:effectLst>
                    <a:outerShdw blurRad="38100" dist="38100" dir="2700000" algn="tl">
                      <a:srgbClr val="000000">
                        <a:alpha val="43137"/>
                      </a:srgbClr>
                    </a:outerShdw>
                  </a:effectLst>
                  <a:latin typeface="+mn-lt"/>
                  <a:cs typeface="Arial" charset="0"/>
                </a:rPr>
                <a:t>PC</a:t>
              </a:r>
            </a:p>
          </p:txBody>
        </p:sp>
      </p:grpSp>
      <p:sp>
        <p:nvSpPr>
          <p:cNvPr id="301120" name="Line 64"/>
          <p:cNvSpPr>
            <a:spLocks noChangeShapeType="1"/>
          </p:cNvSpPr>
          <p:nvPr/>
        </p:nvSpPr>
        <p:spPr bwMode="auto">
          <a:xfrm rot="-10800000">
            <a:off x="6065520" y="5598936"/>
            <a:ext cx="24384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1" name="Line 65"/>
          <p:cNvSpPr>
            <a:spLocks noChangeShapeType="1"/>
          </p:cNvSpPr>
          <p:nvPr/>
        </p:nvSpPr>
        <p:spPr bwMode="auto">
          <a:xfrm rot="-10800000">
            <a:off x="5928360" y="3998736"/>
            <a:ext cx="39624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2" name="Line 66"/>
          <p:cNvSpPr>
            <a:spLocks noChangeShapeType="1"/>
          </p:cNvSpPr>
          <p:nvPr/>
        </p:nvSpPr>
        <p:spPr bwMode="auto">
          <a:xfrm rot="-10800000">
            <a:off x="3078480" y="4105416"/>
            <a:ext cx="3505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3" name="Line 67"/>
          <p:cNvSpPr>
            <a:spLocks noChangeShapeType="1"/>
          </p:cNvSpPr>
          <p:nvPr/>
        </p:nvSpPr>
        <p:spPr bwMode="auto">
          <a:xfrm rot="-10800000">
            <a:off x="3489960" y="3953016"/>
            <a:ext cx="44196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4" name="Line 68"/>
          <p:cNvSpPr>
            <a:spLocks noChangeShapeType="1"/>
          </p:cNvSpPr>
          <p:nvPr/>
        </p:nvSpPr>
        <p:spPr bwMode="auto">
          <a:xfrm rot="-10800000">
            <a:off x="699136" y="3983496"/>
            <a:ext cx="3505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5" name="Line 69"/>
          <p:cNvSpPr>
            <a:spLocks noChangeShapeType="1"/>
          </p:cNvSpPr>
          <p:nvPr/>
        </p:nvSpPr>
        <p:spPr bwMode="auto">
          <a:xfrm rot="-10800000">
            <a:off x="731520" y="6482856"/>
            <a:ext cx="45720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6" name="Line 70"/>
          <p:cNvSpPr>
            <a:spLocks noChangeShapeType="1"/>
          </p:cNvSpPr>
          <p:nvPr/>
        </p:nvSpPr>
        <p:spPr bwMode="auto">
          <a:xfrm rot="-10800000">
            <a:off x="3718560" y="5690376"/>
            <a:ext cx="36576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sp>
        <p:nvSpPr>
          <p:cNvPr id="301127" name="Line 71"/>
          <p:cNvSpPr>
            <a:spLocks noChangeShapeType="1"/>
          </p:cNvSpPr>
          <p:nvPr/>
        </p:nvSpPr>
        <p:spPr bwMode="auto">
          <a:xfrm rot="-10800000">
            <a:off x="3825240" y="6787656"/>
            <a:ext cx="2743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grpSp>
        <p:nvGrpSpPr>
          <p:cNvPr id="17" name="Group 72"/>
          <p:cNvGrpSpPr>
            <a:grpSpLocks/>
          </p:cNvGrpSpPr>
          <p:nvPr/>
        </p:nvGrpSpPr>
        <p:grpSpPr bwMode="auto">
          <a:xfrm>
            <a:off x="8275321" y="5206506"/>
            <a:ext cx="1824990" cy="1611630"/>
            <a:chOff x="3024" y="2688"/>
            <a:chExt cx="576" cy="433"/>
          </a:xfrm>
        </p:grpSpPr>
        <p:graphicFrame>
          <p:nvGraphicFramePr>
            <p:cNvPr id="301129" name="Object 73"/>
            <p:cNvGraphicFramePr>
              <a:graphicFrameLocks noChangeAspect="1"/>
            </p:cNvGraphicFramePr>
            <p:nvPr/>
          </p:nvGraphicFramePr>
          <p:xfrm>
            <a:off x="3024" y="2688"/>
            <a:ext cx="576" cy="433"/>
          </p:xfrm>
          <a:graphic>
            <a:graphicData uri="http://schemas.openxmlformats.org/presentationml/2006/ole">
              <p:oleObj spid="_x0000_s64515" name="VISIO" r:id="rId15" imgW="1555200" imgH="1169280" progId="">
                <p:embed/>
              </p:oleObj>
            </a:graphicData>
          </a:graphic>
        </p:graphicFrame>
        <p:sp>
          <p:nvSpPr>
            <p:cNvPr id="301130" name="Text Box 74"/>
            <p:cNvSpPr txBox="1">
              <a:spLocks noChangeArrowheads="1"/>
            </p:cNvSpPr>
            <p:nvPr/>
          </p:nvSpPr>
          <p:spPr bwMode="auto">
            <a:xfrm>
              <a:off x="3136" y="2877"/>
              <a:ext cx="342" cy="94"/>
            </a:xfrm>
            <a:prstGeom prst="rect">
              <a:avLst/>
            </a:prstGeom>
            <a:noFill/>
            <a:ln w="12700">
              <a:noFill/>
              <a:miter lim="800000"/>
              <a:headEnd/>
              <a:tailEnd/>
            </a:ln>
            <a:effectLst/>
          </p:spPr>
          <p:txBody>
            <a:bodyPr anchor="ctr">
              <a:spAutoFit/>
            </a:bodyPr>
            <a:lstStyle/>
            <a:p>
              <a:pPr eaLnBrk="0" hangingPunct="0">
                <a:spcBef>
                  <a:spcPct val="50000"/>
                </a:spcBef>
              </a:pPr>
              <a:r>
                <a:rPr lang="en-US" sz="1600" b="0" dirty="0">
                  <a:solidFill>
                    <a:schemeClr val="bg1"/>
                  </a:solidFill>
                  <a:effectLst>
                    <a:outerShdw blurRad="38100" dist="38100" dir="2700000" algn="tl">
                      <a:srgbClr val="000000">
                        <a:alpha val="43137"/>
                      </a:srgbClr>
                    </a:outerShdw>
                  </a:effectLst>
                  <a:latin typeface="+mn-lt"/>
                </a:rPr>
                <a:t>Internet</a:t>
              </a:r>
            </a:p>
          </p:txBody>
        </p:sp>
      </p:grpSp>
      <p:grpSp>
        <p:nvGrpSpPr>
          <p:cNvPr id="18" name="Group 75"/>
          <p:cNvGrpSpPr>
            <a:grpSpLocks/>
          </p:cNvGrpSpPr>
          <p:nvPr/>
        </p:nvGrpSpPr>
        <p:grpSpPr bwMode="auto">
          <a:xfrm>
            <a:off x="2838450" y="5577980"/>
            <a:ext cx="923926" cy="662941"/>
            <a:chOff x="1490" y="2830"/>
            <a:chExt cx="485" cy="348"/>
          </a:xfrm>
        </p:grpSpPr>
        <p:pic>
          <p:nvPicPr>
            <p:cNvPr id="301132" name="Picture 76"/>
            <p:cNvPicPr>
              <a:picLocks noChangeAspect="1" noChangeArrowheads="1"/>
            </p:cNvPicPr>
            <p:nvPr/>
          </p:nvPicPr>
          <p:blipFill>
            <a:blip r:embed="rId16"/>
            <a:srcRect/>
            <a:stretch>
              <a:fillRect/>
            </a:stretch>
          </p:blipFill>
          <p:spPr bwMode="auto">
            <a:xfrm>
              <a:off x="1490" y="2830"/>
              <a:ext cx="485" cy="238"/>
            </a:xfrm>
            <a:prstGeom prst="rect">
              <a:avLst/>
            </a:prstGeom>
            <a:noFill/>
            <a:ln w="9525">
              <a:noFill/>
              <a:miter lim="800000"/>
              <a:headEnd/>
              <a:tailEnd/>
            </a:ln>
            <a:effectLst/>
          </p:spPr>
        </p:pic>
        <p:sp>
          <p:nvSpPr>
            <p:cNvPr id="301133" name="Text Box 77"/>
            <p:cNvSpPr txBox="1">
              <a:spLocks noChangeArrowheads="1"/>
            </p:cNvSpPr>
            <p:nvPr/>
          </p:nvSpPr>
          <p:spPr bwMode="auto">
            <a:xfrm>
              <a:off x="1556" y="3033"/>
              <a:ext cx="331" cy="145"/>
            </a:xfrm>
            <a:prstGeom prst="rect">
              <a:avLst/>
            </a:prstGeom>
            <a:noFill/>
            <a:ln w="12700">
              <a:noFill/>
              <a:miter lim="800000"/>
              <a:headEnd type="none" w="sm" len="sm"/>
              <a:tailEnd type="none" w="sm" len="sm"/>
            </a:ln>
            <a:effectLst/>
          </p:spPr>
          <p:txBody>
            <a:bodyPr wrap="none">
              <a:spAutoFit/>
            </a:bodyPr>
            <a:lstStyle/>
            <a:p>
              <a:pPr eaLnBrk="0" hangingPunct="0"/>
              <a:r>
                <a:rPr lang="en-US" sz="1200" b="0" dirty="0">
                  <a:effectLst>
                    <a:outerShdw blurRad="38100" dist="38100" dir="2700000" algn="tl">
                      <a:srgbClr val="000000">
                        <a:alpha val="43137"/>
                      </a:srgbClr>
                    </a:outerShdw>
                  </a:effectLst>
                  <a:latin typeface="+mn-lt"/>
                  <a:cs typeface="Arial" charset="0"/>
                </a:rPr>
                <a:t>Printer</a:t>
              </a:r>
            </a:p>
          </p:txBody>
        </p:sp>
      </p:grpSp>
      <p:sp>
        <p:nvSpPr>
          <p:cNvPr id="301134" name="Line 78"/>
          <p:cNvSpPr>
            <a:spLocks noChangeShapeType="1"/>
          </p:cNvSpPr>
          <p:nvPr/>
        </p:nvSpPr>
        <p:spPr bwMode="auto">
          <a:xfrm rot="10800000" flipV="1">
            <a:off x="6035041" y="6425706"/>
            <a:ext cx="2366010" cy="649604"/>
          </a:xfrm>
          <a:prstGeom prst="line">
            <a:avLst/>
          </a:prstGeom>
          <a:noFill/>
          <a:ln w="12700">
            <a:solidFill>
              <a:schemeClr val="tx1"/>
            </a:solidFill>
            <a:round/>
            <a:headEnd type="triangle" w="med" len="med"/>
            <a:tailEnd type="triangle" w="med" len="med"/>
          </a:ln>
          <a:effectLst/>
        </p:spPr>
        <p:txBody>
          <a:bodyPr lIns="109728" tIns="54864" rIns="109728" bIns="54864"/>
          <a:lstStyle/>
          <a:p>
            <a:endParaRPr lang="en-US" b="0">
              <a:effectLst>
                <a:outerShdw blurRad="38100" dist="38100" dir="2700000" algn="tl">
                  <a:srgbClr val="000000">
                    <a:alpha val="43137"/>
                  </a:srgbClr>
                </a:outerShdw>
              </a:effectLst>
              <a:latin typeface="+mn-lt"/>
            </a:endParaRPr>
          </a:p>
        </p:txBody>
      </p:sp>
      <p:grpSp>
        <p:nvGrpSpPr>
          <p:cNvPr id="19" name="Group 79"/>
          <p:cNvGrpSpPr>
            <a:grpSpLocks/>
          </p:cNvGrpSpPr>
          <p:nvPr/>
        </p:nvGrpSpPr>
        <p:grpSpPr bwMode="auto">
          <a:xfrm>
            <a:off x="8275321" y="5206506"/>
            <a:ext cx="1824990" cy="1611630"/>
            <a:chOff x="3024" y="2688"/>
            <a:chExt cx="576" cy="433"/>
          </a:xfrm>
        </p:grpSpPr>
        <p:graphicFrame>
          <p:nvGraphicFramePr>
            <p:cNvPr id="301136" name="Object 80"/>
            <p:cNvGraphicFramePr>
              <a:graphicFrameLocks noChangeAspect="1"/>
            </p:cNvGraphicFramePr>
            <p:nvPr/>
          </p:nvGraphicFramePr>
          <p:xfrm>
            <a:off x="3024" y="2688"/>
            <a:ext cx="576" cy="433"/>
          </p:xfrm>
          <a:graphic>
            <a:graphicData uri="http://schemas.openxmlformats.org/presentationml/2006/ole">
              <p:oleObj spid="_x0000_s64514" name="VISIO" r:id="rId17" imgW="1555200" imgH="1169280" progId="">
                <p:embed/>
              </p:oleObj>
            </a:graphicData>
          </a:graphic>
        </p:graphicFrame>
        <p:sp>
          <p:nvSpPr>
            <p:cNvPr id="301137" name="Text Box 81"/>
            <p:cNvSpPr txBox="1">
              <a:spLocks noChangeArrowheads="1"/>
            </p:cNvSpPr>
            <p:nvPr/>
          </p:nvSpPr>
          <p:spPr bwMode="auto">
            <a:xfrm>
              <a:off x="3136" y="2877"/>
              <a:ext cx="342" cy="94"/>
            </a:xfrm>
            <a:prstGeom prst="rect">
              <a:avLst/>
            </a:prstGeom>
            <a:noFill/>
            <a:ln w="12700">
              <a:noFill/>
              <a:miter lim="800000"/>
              <a:headEnd/>
              <a:tailEnd/>
            </a:ln>
            <a:effectLst/>
          </p:spPr>
          <p:txBody>
            <a:bodyPr anchor="ctr">
              <a:spAutoFit/>
            </a:bodyPr>
            <a:lstStyle/>
            <a:p>
              <a:pPr eaLnBrk="0" hangingPunct="0">
                <a:spcBef>
                  <a:spcPct val="50000"/>
                </a:spcBef>
              </a:pPr>
              <a:r>
                <a:rPr lang="en-US" sz="1600" b="0" dirty="0">
                  <a:solidFill>
                    <a:schemeClr val="bg1"/>
                  </a:solidFill>
                  <a:effectLst>
                    <a:outerShdw blurRad="38100" dist="38100" dir="2700000" algn="tl">
                      <a:srgbClr val="000000">
                        <a:alpha val="43137"/>
                      </a:srgbClr>
                    </a:outerShdw>
                  </a:effectLst>
                  <a:latin typeface="+mn-lt"/>
                </a:rPr>
                <a:t>Internet</a:t>
              </a: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9106" y="274320"/>
            <a:ext cx="10056494" cy="1301895"/>
          </a:xfrm>
        </p:spPr>
        <p:txBody>
          <a:bodyPr/>
          <a:lstStyle/>
          <a:p>
            <a:r>
              <a:rPr lang="en-US" sz="5400" dirty="0" err="1" smtClean="0"/>
              <a:t>HomePlug</a:t>
            </a:r>
            <a:r>
              <a:rPr lang="en-US" sz="5400" dirty="0" smtClean="0"/>
              <a:t> AV In Action</a:t>
            </a:r>
            <a:br>
              <a:rPr lang="en-US" sz="5400" dirty="0" smtClean="0"/>
            </a:br>
            <a:r>
              <a:rPr lang="en-US" sz="4000" dirty="0" err="1" smtClean="0">
                <a:solidFill>
                  <a:schemeClr val="accent1"/>
                </a:solidFill>
              </a:rPr>
              <a:t>HomePlug</a:t>
            </a:r>
            <a:r>
              <a:rPr lang="en-US" sz="4000" dirty="0" smtClean="0">
                <a:solidFill>
                  <a:schemeClr val="accent1"/>
                </a:solidFill>
              </a:rPr>
              <a:t> AV with wireless network endpoints</a:t>
            </a:r>
            <a:endParaRPr lang="en-US" sz="5400" dirty="0">
              <a:solidFill>
                <a:schemeClr val="accent1"/>
              </a:solidFill>
            </a:endParaRPr>
          </a:p>
        </p:txBody>
      </p:sp>
      <p:grpSp>
        <p:nvGrpSpPr>
          <p:cNvPr id="2" name="Group 3"/>
          <p:cNvGrpSpPr>
            <a:grpSpLocks/>
          </p:cNvGrpSpPr>
          <p:nvPr/>
        </p:nvGrpSpPr>
        <p:grpSpPr bwMode="auto">
          <a:xfrm>
            <a:off x="7656196" y="2393765"/>
            <a:ext cx="3040380" cy="1333501"/>
            <a:chOff x="4010" y="888"/>
            <a:chExt cx="1596" cy="700"/>
          </a:xfrm>
        </p:grpSpPr>
        <p:sp>
          <p:nvSpPr>
            <p:cNvPr id="303108" name="AutoShape 4"/>
            <p:cNvSpPr>
              <a:spLocks noChangeArrowheads="1"/>
            </p:cNvSpPr>
            <p:nvPr/>
          </p:nvSpPr>
          <p:spPr bwMode="auto">
            <a:xfrm>
              <a:off x="4010" y="934"/>
              <a:ext cx="1596" cy="148"/>
            </a:xfrm>
            <a:prstGeom prst="roundRect">
              <a:avLst>
                <a:gd name="adj" fmla="val 4194"/>
              </a:avLst>
            </a:prstGeom>
            <a:noFill/>
            <a:ln w="38100">
              <a:solidFill>
                <a:srgbClr val="C0C0C0"/>
              </a:solidFill>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09" name="Text Box 5"/>
            <p:cNvSpPr txBox="1">
              <a:spLocks noChangeArrowheads="1"/>
            </p:cNvSpPr>
            <p:nvPr/>
          </p:nvSpPr>
          <p:spPr bwMode="auto">
            <a:xfrm>
              <a:off x="4095" y="888"/>
              <a:ext cx="351" cy="192"/>
            </a:xfrm>
            <a:prstGeom prst="rect">
              <a:avLst/>
            </a:prstGeom>
            <a:solidFill>
              <a:schemeClr val="bg1"/>
            </a:solidFill>
            <a:ln w="9525">
              <a:solidFill>
                <a:schemeClr val="tx1"/>
              </a:solidFill>
              <a:miter lim="800000"/>
              <a:headEnd/>
              <a:tailEnd/>
            </a:ln>
          </p:spPr>
          <p:txBody>
            <a:bodyPr wrap="none" lIns="72000" tIns="36000" rIns="72000" bIns="36000">
              <a:spAutoFit/>
            </a:bodyPr>
            <a:lstStyle/>
            <a:p>
              <a:pPr algn="l" defTabSz="1596390" eaLnBrk="0" hangingPunct="0"/>
              <a:r>
                <a:rPr lang="en-US" altLang="ja-JP" sz="1900" dirty="0">
                  <a:effectLst>
                    <a:outerShdw blurRad="38100" dist="38100" dir="2700000" algn="tl">
                      <a:srgbClr val="000000">
                        <a:alpha val="43137"/>
                      </a:srgbClr>
                    </a:outerShdw>
                  </a:effectLst>
                  <a:latin typeface="+mn-lt"/>
                  <a:ea typeface="ＭＳ ゴシック" pitchFamily="49" charset="-128"/>
                </a:rPr>
                <a:t>Uses</a:t>
              </a:r>
              <a:endParaRPr lang="en-US" altLang="ja-JP" sz="1900" b="0" dirty="0">
                <a:effectLst>
                  <a:outerShdw blurRad="38100" dist="38100" dir="2700000" algn="tl">
                    <a:srgbClr val="000000">
                      <a:alpha val="43137"/>
                    </a:srgbClr>
                  </a:outerShdw>
                </a:effectLst>
                <a:latin typeface="+mn-lt"/>
                <a:ea typeface="ＭＳ ゴシック" pitchFamily="49" charset="-128"/>
              </a:endParaRPr>
            </a:p>
          </p:txBody>
        </p:sp>
        <p:sp>
          <p:nvSpPr>
            <p:cNvPr id="303110" name="Rectangle 6"/>
            <p:cNvSpPr>
              <a:spLocks noChangeArrowheads="1"/>
            </p:cNvSpPr>
            <p:nvPr/>
          </p:nvSpPr>
          <p:spPr bwMode="auto">
            <a:xfrm>
              <a:off x="4056" y="1087"/>
              <a:ext cx="1548" cy="501"/>
            </a:xfrm>
            <a:prstGeom prst="rect">
              <a:avLst/>
            </a:prstGeom>
            <a:noFill/>
            <a:ln w="9525">
              <a:noFill/>
              <a:miter lim="800000"/>
              <a:headEnd/>
              <a:tailEnd/>
            </a:ln>
            <a:effectLst/>
          </p:spPr>
          <p:txBody>
            <a:bodyPr>
              <a:spAutoFit/>
            </a:bodyPr>
            <a:lstStyle/>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AV Backbone</a:t>
              </a:r>
            </a:p>
            <a:p>
              <a:pPr marL="133350" indent="-133350" algn="l" eaLnBrk="0" hangingPunct="0">
                <a:buFontTx/>
                <a:buChar char="•"/>
              </a:pPr>
              <a:r>
                <a:rPr lang="en-US" altLang="ja-JP" sz="1400" b="0" dirty="0">
                  <a:effectLst>
                    <a:outerShdw blurRad="38100" dist="38100" dir="2700000" algn="tl">
                      <a:srgbClr val="000000">
                        <a:alpha val="43137"/>
                      </a:srgbClr>
                    </a:outerShdw>
                  </a:effectLst>
                  <a:latin typeface="+mn-lt"/>
                  <a:ea typeface="ＭＳ ゴシック" pitchFamily="49" charset="-128"/>
                </a:rPr>
                <a:t>WLAN/WPAN cluster in every room</a:t>
              </a:r>
            </a:p>
            <a:p>
              <a:pPr marL="133350" indent="-133350" algn="l" eaLnBrk="0" hangingPunct="0">
                <a:buFontTx/>
                <a:buChar char="•"/>
              </a:pPr>
              <a:endParaRPr lang="en-US" altLang="ja-JP" sz="1400" b="0" dirty="0">
                <a:effectLst>
                  <a:outerShdw blurRad="38100" dist="38100" dir="2700000" algn="tl">
                    <a:srgbClr val="000000">
                      <a:alpha val="43137"/>
                    </a:srgbClr>
                  </a:outerShdw>
                </a:effectLst>
                <a:latin typeface="+mn-lt"/>
                <a:ea typeface="ＭＳ ゴシック" pitchFamily="49" charset="-128"/>
              </a:endParaRPr>
            </a:p>
          </p:txBody>
        </p:sp>
      </p:grpSp>
      <p:grpSp>
        <p:nvGrpSpPr>
          <p:cNvPr id="3" name="Group 7"/>
          <p:cNvGrpSpPr>
            <a:grpSpLocks/>
          </p:cNvGrpSpPr>
          <p:nvPr/>
        </p:nvGrpSpPr>
        <p:grpSpPr bwMode="auto">
          <a:xfrm>
            <a:off x="5153026" y="6186621"/>
            <a:ext cx="773430" cy="571499"/>
            <a:chOff x="3811" y="2924"/>
            <a:chExt cx="406" cy="300"/>
          </a:xfrm>
        </p:grpSpPr>
        <p:sp>
          <p:nvSpPr>
            <p:cNvPr id="303112" name="Text Box 8"/>
            <p:cNvSpPr txBox="1">
              <a:spLocks noChangeArrowheads="1"/>
            </p:cNvSpPr>
            <p:nvPr/>
          </p:nvSpPr>
          <p:spPr bwMode="auto">
            <a:xfrm>
              <a:off x="3920" y="3079"/>
              <a:ext cx="239"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STB</a:t>
              </a:r>
            </a:p>
          </p:txBody>
        </p:sp>
        <p:pic>
          <p:nvPicPr>
            <p:cNvPr id="303113" name="Picture 9" descr="UTVstb"/>
            <p:cNvPicPr>
              <a:picLocks noChangeAspect="1" noChangeArrowheads="1"/>
            </p:cNvPicPr>
            <p:nvPr/>
          </p:nvPicPr>
          <p:blipFill>
            <a:blip r:embed="rId4"/>
            <a:srcRect/>
            <a:stretch>
              <a:fillRect/>
            </a:stretch>
          </p:blipFill>
          <p:spPr bwMode="auto">
            <a:xfrm>
              <a:off x="3811" y="2924"/>
              <a:ext cx="406" cy="174"/>
            </a:xfrm>
            <a:prstGeom prst="rect">
              <a:avLst/>
            </a:prstGeom>
            <a:noFill/>
            <a:ln w="9525">
              <a:noFill/>
              <a:miter lim="800000"/>
              <a:headEnd/>
              <a:tailEnd/>
            </a:ln>
            <a:effectLst/>
          </p:spPr>
        </p:pic>
      </p:grpSp>
      <p:grpSp>
        <p:nvGrpSpPr>
          <p:cNvPr id="4" name="Group 10"/>
          <p:cNvGrpSpPr>
            <a:grpSpLocks/>
          </p:cNvGrpSpPr>
          <p:nvPr/>
        </p:nvGrpSpPr>
        <p:grpSpPr bwMode="auto">
          <a:xfrm>
            <a:off x="5314950" y="5173161"/>
            <a:ext cx="927736" cy="929639"/>
            <a:chOff x="3250" y="2640"/>
            <a:chExt cx="487" cy="488"/>
          </a:xfrm>
        </p:grpSpPr>
        <p:grpSp>
          <p:nvGrpSpPr>
            <p:cNvPr id="5" name="Group 11"/>
            <p:cNvGrpSpPr>
              <a:grpSpLocks/>
            </p:cNvGrpSpPr>
            <p:nvPr/>
          </p:nvGrpSpPr>
          <p:grpSpPr bwMode="auto">
            <a:xfrm>
              <a:off x="3250" y="2640"/>
              <a:ext cx="487" cy="379"/>
              <a:chOff x="4525" y="2462"/>
              <a:chExt cx="827" cy="577"/>
            </a:xfrm>
          </p:grpSpPr>
          <p:pic>
            <p:nvPicPr>
              <p:cNvPr id="303116" name="Picture 12" descr="Flat Screen_alpha"/>
              <p:cNvPicPr preferRelativeResize="0">
                <a:picLocks noChangeAspect="1" noChangeArrowheads="1"/>
              </p:cNvPicPr>
              <p:nvPr/>
            </p:nvPicPr>
            <p:blipFill>
              <a:blip r:embed="rId5" cstate="print"/>
              <a:srcRect/>
              <a:stretch>
                <a:fillRect/>
              </a:stretch>
            </p:blipFill>
            <p:spPr bwMode="auto">
              <a:xfrm>
                <a:off x="4525" y="2462"/>
                <a:ext cx="827" cy="577"/>
              </a:xfrm>
              <a:prstGeom prst="rect">
                <a:avLst/>
              </a:prstGeom>
              <a:noFill/>
              <a:ln w="9525">
                <a:noFill/>
                <a:miter lim="800000"/>
                <a:headEnd/>
                <a:tailEnd/>
              </a:ln>
              <a:effectLst>
                <a:outerShdw dist="35921" dir="2700000" algn="ctr" rotWithShape="0">
                  <a:schemeClr val="bg2"/>
                </a:outerShdw>
              </a:effectLst>
            </p:spPr>
          </p:pic>
          <p:sp>
            <p:nvSpPr>
              <p:cNvPr id="303117" name="Rectangle 13" descr="HBO"/>
              <p:cNvSpPr>
                <a:spLocks noChangeArrowheads="1"/>
              </p:cNvSpPr>
              <p:nvPr/>
            </p:nvSpPr>
            <p:spPr bwMode="auto">
              <a:xfrm>
                <a:off x="4617" y="2538"/>
                <a:ext cx="622" cy="364"/>
              </a:xfrm>
              <a:prstGeom prst="rect">
                <a:avLst/>
              </a:prstGeom>
              <a:blipFill dpi="0" rotWithShape="1">
                <a:blip r:embed="rId6"/>
                <a:srcRect/>
                <a:stretch>
                  <a:fillRect/>
                </a:stretch>
              </a:blipFill>
              <a:ln w="38100" algn="ctr">
                <a:solidFill>
                  <a:schemeClr val="bg2"/>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118" name="Text Box 14"/>
            <p:cNvSpPr txBox="1">
              <a:spLocks noChangeArrowheads="1"/>
            </p:cNvSpPr>
            <p:nvPr/>
          </p:nvSpPr>
          <p:spPr bwMode="auto">
            <a:xfrm>
              <a:off x="3369" y="2983"/>
              <a:ext cx="277"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IPTV</a:t>
              </a:r>
            </a:p>
          </p:txBody>
        </p:sp>
      </p:grpSp>
      <p:grpSp>
        <p:nvGrpSpPr>
          <p:cNvPr id="6" name="Group 15"/>
          <p:cNvGrpSpPr>
            <a:grpSpLocks/>
          </p:cNvGrpSpPr>
          <p:nvPr/>
        </p:nvGrpSpPr>
        <p:grpSpPr bwMode="auto">
          <a:xfrm>
            <a:off x="2192656" y="3209105"/>
            <a:ext cx="990600" cy="699135"/>
            <a:chOff x="2896" y="1425"/>
            <a:chExt cx="520" cy="367"/>
          </a:xfrm>
        </p:grpSpPr>
        <p:pic>
          <p:nvPicPr>
            <p:cNvPr id="303120" name="Picture 16" descr="ELCTR278"/>
            <p:cNvPicPr>
              <a:picLocks noChangeAspect="1" noChangeArrowheads="1"/>
            </p:cNvPicPr>
            <p:nvPr/>
          </p:nvPicPr>
          <p:blipFill>
            <a:blip r:embed="rId7"/>
            <a:srcRect/>
            <a:stretch>
              <a:fillRect/>
            </a:stretch>
          </p:blipFill>
          <p:spPr bwMode="auto">
            <a:xfrm>
              <a:off x="2896" y="1425"/>
              <a:ext cx="520" cy="270"/>
            </a:xfrm>
            <a:prstGeom prst="rect">
              <a:avLst/>
            </a:prstGeom>
            <a:noFill/>
          </p:spPr>
        </p:pic>
        <p:sp>
          <p:nvSpPr>
            <p:cNvPr id="303121" name="Text Box 17"/>
            <p:cNvSpPr txBox="1">
              <a:spLocks noChangeArrowheads="1"/>
            </p:cNvSpPr>
            <p:nvPr/>
          </p:nvSpPr>
          <p:spPr bwMode="auto">
            <a:xfrm>
              <a:off x="2981" y="1647"/>
              <a:ext cx="348"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Stereo</a:t>
              </a:r>
            </a:p>
          </p:txBody>
        </p:sp>
      </p:grpSp>
      <p:grpSp>
        <p:nvGrpSpPr>
          <p:cNvPr id="7" name="Group 18"/>
          <p:cNvGrpSpPr>
            <a:grpSpLocks/>
          </p:cNvGrpSpPr>
          <p:nvPr/>
        </p:nvGrpSpPr>
        <p:grpSpPr bwMode="auto">
          <a:xfrm>
            <a:off x="2638426" y="6264725"/>
            <a:ext cx="1190624" cy="853441"/>
            <a:chOff x="-481" y="2396"/>
            <a:chExt cx="625" cy="448"/>
          </a:xfrm>
        </p:grpSpPr>
        <p:grpSp>
          <p:nvGrpSpPr>
            <p:cNvPr id="8" name="Group 19"/>
            <p:cNvGrpSpPr>
              <a:grpSpLocks/>
            </p:cNvGrpSpPr>
            <p:nvPr/>
          </p:nvGrpSpPr>
          <p:grpSpPr bwMode="auto">
            <a:xfrm>
              <a:off x="-481" y="2396"/>
              <a:ext cx="625" cy="337"/>
              <a:chOff x="2050" y="1580"/>
              <a:chExt cx="2100" cy="1575"/>
            </a:xfrm>
          </p:grpSpPr>
          <p:pic>
            <p:nvPicPr>
              <p:cNvPr id="303124" name="Picture 20" descr="HP_startscreen"/>
              <p:cNvPicPr>
                <a:picLocks noChangeAspect="1" noChangeArrowheads="1"/>
              </p:cNvPicPr>
              <p:nvPr/>
            </p:nvPicPr>
            <p:blipFill>
              <a:blip r:embed="rId8" cstate="print"/>
              <a:srcRect/>
              <a:stretch>
                <a:fillRect/>
              </a:stretch>
            </p:blipFill>
            <p:spPr bwMode="auto">
              <a:xfrm>
                <a:off x="2050" y="1580"/>
                <a:ext cx="2100" cy="1575"/>
              </a:xfrm>
              <a:prstGeom prst="rect">
                <a:avLst/>
              </a:prstGeom>
              <a:noFill/>
            </p:spPr>
          </p:pic>
          <p:pic>
            <p:nvPicPr>
              <p:cNvPr id="303125" name="Picture 21" descr="Graphic2"/>
              <p:cNvPicPr>
                <a:picLocks noChangeAspect="1" noChangeArrowheads="1"/>
              </p:cNvPicPr>
              <p:nvPr/>
            </p:nvPicPr>
            <p:blipFill>
              <a:blip r:embed="rId9" cstate="print"/>
              <a:srcRect/>
              <a:stretch>
                <a:fillRect/>
              </a:stretch>
            </p:blipFill>
            <p:spPr bwMode="auto">
              <a:xfrm rot="219446">
                <a:off x="2578" y="1812"/>
                <a:ext cx="822" cy="692"/>
              </a:xfrm>
              <a:prstGeom prst="rect">
                <a:avLst/>
              </a:prstGeom>
              <a:noFill/>
            </p:spPr>
          </p:pic>
        </p:grpSp>
        <p:sp>
          <p:nvSpPr>
            <p:cNvPr id="303126" name="Text Box 22"/>
            <p:cNvSpPr txBox="1">
              <a:spLocks noChangeArrowheads="1"/>
            </p:cNvSpPr>
            <p:nvPr/>
          </p:nvSpPr>
          <p:spPr bwMode="auto">
            <a:xfrm>
              <a:off x="-328" y="2682"/>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effectLst>
                    <a:outerShdw blurRad="38100" dist="38100" dir="2700000" algn="tl">
                      <a:srgbClr val="000000">
                        <a:alpha val="43137"/>
                      </a:srgbClr>
                    </a:outerShdw>
                  </a:effectLst>
                  <a:latin typeface="+mn-lt"/>
                  <a:cs typeface="Arial" charset="0"/>
                </a:rPr>
                <a:t>PC</a:t>
              </a:r>
            </a:p>
          </p:txBody>
        </p:sp>
      </p:grpSp>
      <p:grpSp>
        <p:nvGrpSpPr>
          <p:cNvPr id="9" name="Group 23"/>
          <p:cNvGrpSpPr>
            <a:grpSpLocks/>
          </p:cNvGrpSpPr>
          <p:nvPr/>
        </p:nvGrpSpPr>
        <p:grpSpPr bwMode="auto">
          <a:xfrm>
            <a:off x="5219700" y="4047306"/>
            <a:ext cx="914400" cy="581025"/>
            <a:chOff x="2079" y="885"/>
            <a:chExt cx="480" cy="305"/>
          </a:xfrm>
        </p:grpSpPr>
        <p:sp>
          <p:nvSpPr>
            <p:cNvPr id="303128" name="Text Box 24"/>
            <p:cNvSpPr txBox="1">
              <a:spLocks noChangeArrowheads="1"/>
            </p:cNvSpPr>
            <p:nvPr/>
          </p:nvSpPr>
          <p:spPr bwMode="auto">
            <a:xfrm>
              <a:off x="2079" y="1045"/>
              <a:ext cx="460"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DVD/VCR</a:t>
              </a:r>
            </a:p>
          </p:txBody>
        </p:sp>
        <p:pic>
          <p:nvPicPr>
            <p:cNvPr id="303129" name="Picture 25" descr="DVD Player"/>
            <p:cNvPicPr>
              <a:picLocks noChangeAspect="1" noChangeArrowheads="1"/>
            </p:cNvPicPr>
            <p:nvPr/>
          </p:nvPicPr>
          <p:blipFill>
            <a:blip r:embed="rId10" cstate="print"/>
            <a:srcRect/>
            <a:stretch>
              <a:fillRect/>
            </a:stretch>
          </p:blipFill>
          <p:spPr bwMode="auto">
            <a:xfrm>
              <a:off x="2088" y="885"/>
              <a:ext cx="471" cy="205"/>
            </a:xfrm>
            <a:prstGeom prst="rect">
              <a:avLst/>
            </a:prstGeom>
            <a:noFill/>
            <a:effectLst>
              <a:outerShdw dist="35921" dir="2700000" algn="ctr" rotWithShape="0">
                <a:schemeClr val="bg2"/>
              </a:outerShdw>
            </a:effectLst>
          </p:spPr>
        </p:pic>
      </p:grpSp>
      <p:grpSp>
        <p:nvGrpSpPr>
          <p:cNvPr id="10" name="Group 26"/>
          <p:cNvGrpSpPr>
            <a:grpSpLocks/>
          </p:cNvGrpSpPr>
          <p:nvPr/>
        </p:nvGrpSpPr>
        <p:grpSpPr bwMode="auto">
          <a:xfrm>
            <a:off x="5204460" y="3237681"/>
            <a:ext cx="916306" cy="748665"/>
            <a:chOff x="-163" y="1576"/>
            <a:chExt cx="481" cy="393"/>
          </a:xfrm>
        </p:grpSpPr>
        <p:pic>
          <p:nvPicPr>
            <p:cNvPr id="303131" name="Picture 27" descr="Flat Screen_alpha"/>
            <p:cNvPicPr preferRelativeResize="0">
              <a:picLocks noChangeAspect="1" noChangeArrowheads="1"/>
            </p:cNvPicPr>
            <p:nvPr/>
          </p:nvPicPr>
          <p:blipFill>
            <a:blip r:embed="rId11" cstate="print"/>
            <a:srcRect/>
            <a:stretch>
              <a:fillRect/>
            </a:stretch>
          </p:blipFill>
          <p:spPr bwMode="auto">
            <a:xfrm>
              <a:off x="-163" y="1576"/>
              <a:ext cx="481" cy="262"/>
            </a:xfrm>
            <a:prstGeom prst="rect">
              <a:avLst/>
            </a:prstGeom>
            <a:noFill/>
            <a:ln w="9525">
              <a:noFill/>
              <a:miter lim="800000"/>
              <a:headEnd/>
              <a:tailEnd/>
            </a:ln>
            <a:effectLst>
              <a:outerShdw dist="35921" dir="2700000" algn="ctr" rotWithShape="0">
                <a:schemeClr val="bg2"/>
              </a:outerShdw>
            </a:effectLst>
          </p:spPr>
        </p:pic>
        <p:pic>
          <p:nvPicPr>
            <p:cNvPr id="303132" name="Picture 28" descr="Icecream_social"/>
            <p:cNvPicPr>
              <a:picLocks noChangeAspect="1" noChangeArrowheads="1"/>
            </p:cNvPicPr>
            <p:nvPr/>
          </p:nvPicPr>
          <p:blipFill>
            <a:blip r:embed="rId12" cstate="print"/>
            <a:srcRect/>
            <a:stretch>
              <a:fillRect/>
            </a:stretch>
          </p:blipFill>
          <p:spPr bwMode="auto">
            <a:xfrm>
              <a:off x="-116" y="1605"/>
              <a:ext cx="375" cy="179"/>
            </a:xfrm>
            <a:prstGeom prst="rect">
              <a:avLst/>
            </a:prstGeom>
            <a:noFill/>
          </p:spPr>
        </p:pic>
        <p:sp>
          <p:nvSpPr>
            <p:cNvPr id="303133" name="Text Box 29"/>
            <p:cNvSpPr txBox="1">
              <a:spLocks noChangeArrowheads="1"/>
            </p:cNvSpPr>
            <p:nvPr/>
          </p:nvSpPr>
          <p:spPr bwMode="auto">
            <a:xfrm>
              <a:off x="-101" y="1824"/>
              <a:ext cx="344"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HD TV</a:t>
              </a:r>
            </a:p>
          </p:txBody>
        </p:sp>
      </p:grpSp>
      <p:grpSp>
        <p:nvGrpSpPr>
          <p:cNvPr id="11" name="Group 30"/>
          <p:cNvGrpSpPr>
            <a:grpSpLocks/>
          </p:cNvGrpSpPr>
          <p:nvPr/>
        </p:nvGrpSpPr>
        <p:grpSpPr bwMode="auto">
          <a:xfrm>
            <a:off x="6244590" y="5388425"/>
            <a:ext cx="1131570" cy="887731"/>
            <a:chOff x="-612" y="0"/>
            <a:chExt cx="594" cy="466"/>
          </a:xfrm>
        </p:grpSpPr>
        <p:pic>
          <p:nvPicPr>
            <p:cNvPr id="303135" name="Picture 31" descr="Docomo phone"/>
            <p:cNvPicPr>
              <a:picLocks noChangeAspect="1" noChangeArrowheads="1"/>
            </p:cNvPicPr>
            <p:nvPr/>
          </p:nvPicPr>
          <p:blipFill>
            <a:blip r:embed="rId13">
              <a:clrChange>
                <a:clrFrom>
                  <a:srgbClr val="FFFF00"/>
                </a:clrFrom>
                <a:clrTo>
                  <a:srgbClr val="FFFF00">
                    <a:alpha val="0"/>
                  </a:srgbClr>
                </a:clrTo>
              </a:clrChange>
            </a:blip>
            <a:srcRect/>
            <a:stretch>
              <a:fillRect/>
            </a:stretch>
          </p:blipFill>
          <p:spPr bwMode="auto">
            <a:xfrm>
              <a:off x="-307" y="0"/>
              <a:ext cx="96" cy="321"/>
            </a:xfrm>
            <a:prstGeom prst="rect">
              <a:avLst/>
            </a:prstGeom>
            <a:noFill/>
            <a:ln w="9525">
              <a:noFill/>
              <a:miter lim="800000"/>
              <a:headEnd/>
              <a:tailEnd/>
            </a:ln>
            <a:effectLst/>
          </p:spPr>
        </p:pic>
        <p:sp>
          <p:nvSpPr>
            <p:cNvPr id="303136" name="Text Box 32"/>
            <p:cNvSpPr txBox="1">
              <a:spLocks noChangeArrowheads="1"/>
            </p:cNvSpPr>
            <p:nvPr/>
          </p:nvSpPr>
          <p:spPr bwMode="auto">
            <a:xfrm>
              <a:off x="-612" y="321"/>
              <a:ext cx="594"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IP Telephone</a:t>
              </a:r>
            </a:p>
          </p:txBody>
        </p:sp>
      </p:grpSp>
      <p:grpSp>
        <p:nvGrpSpPr>
          <p:cNvPr id="12" name="Group 33"/>
          <p:cNvGrpSpPr>
            <a:grpSpLocks/>
          </p:cNvGrpSpPr>
          <p:nvPr/>
        </p:nvGrpSpPr>
        <p:grpSpPr bwMode="auto">
          <a:xfrm>
            <a:off x="7498080" y="6805746"/>
            <a:ext cx="2122170" cy="756285"/>
            <a:chOff x="2559" y="3914"/>
            <a:chExt cx="1114" cy="397"/>
          </a:xfrm>
        </p:grpSpPr>
        <p:grpSp>
          <p:nvGrpSpPr>
            <p:cNvPr id="13" name="Group 34"/>
            <p:cNvGrpSpPr>
              <a:grpSpLocks/>
            </p:cNvGrpSpPr>
            <p:nvPr/>
          </p:nvGrpSpPr>
          <p:grpSpPr bwMode="auto">
            <a:xfrm>
              <a:off x="2559" y="3914"/>
              <a:ext cx="973" cy="336"/>
              <a:chOff x="2559" y="3914"/>
              <a:chExt cx="973" cy="336"/>
            </a:xfrm>
          </p:grpSpPr>
          <p:sp>
            <p:nvSpPr>
              <p:cNvPr id="303139" name="Line 35"/>
              <p:cNvSpPr>
                <a:spLocks noChangeShapeType="1"/>
              </p:cNvSpPr>
              <p:nvPr/>
            </p:nvSpPr>
            <p:spPr bwMode="auto">
              <a:xfrm rot="-10800000">
                <a:off x="2559" y="3992"/>
                <a:ext cx="384"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nvGrpSpPr>
              <p:cNvPr id="14" name="Group 36"/>
              <p:cNvGrpSpPr>
                <a:grpSpLocks/>
              </p:cNvGrpSpPr>
              <p:nvPr/>
            </p:nvGrpSpPr>
            <p:grpSpPr bwMode="auto">
              <a:xfrm rot="8801678" flipH="1">
                <a:off x="2605" y="4013"/>
                <a:ext cx="289" cy="215"/>
                <a:chOff x="3923" y="2896"/>
                <a:chExt cx="370" cy="360"/>
              </a:xfrm>
            </p:grpSpPr>
            <p:sp>
              <p:nvSpPr>
                <p:cNvPr id="303141" name="Line 37"/>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142" name="Line 38"/>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143" name="Line 39"/>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sp>
            <p:nvSpPr>
              <p:cNvPr id="303144" name="Text Box 40"/>
              <p:cNvSpPr txBox="1">
                <a:spLocks noChangeArrowheads="1"/>
              </p:cNvSpPr>
              <p:nvPr/>
            </p:nvSpPr>
            <p:spPr bwMode="auto">
              <a:xfrm>
                <a:off x="2940" y="3914"/>
                <a:ext cx="592" cy="145"/>
              </a:xfrm>
              <a:prstGeom prst="rect">
                <a:avLst/>
              </a:prstGeom>
              <a:noFill/>
              <a:ln w="9525">
                <a:noFill/>
                <a:miter lim="800000"/>
                <a:headEnd/>
                <a:tailEnd/>
              </a:ln>
              <a:effectLst/>
            </p:spPr>
            <p:txBody>
              <a:bodyPr wrap="none">
                <a:spAutoFit/>
              </a:bodyPr>
              <a:lstStyle/>
              <a:p>
                <a:pPr algn="l"/>
                <a:r>
                  <a:rPr lang="en-US" sz="1200" b="0" dirty="0" err="1">
                    <a:solidFill>
                      <a:srgbClr val="CD7533"/>
                    </a:solidFill>
                    <a:effectLst>
                      <a:outerShdw blurRad="38100" dist="38100" dir="2700000" algn="tl">
                        <a:srgbClr val="000000">
                          <a:alpha val="43137"/>
                        </a:srgbClr>
                      </a:outerShdw>
                    </a:effectLst>
                    <a:latin typeface="+mn-lt"/>
                    <a:cs typeface="Arial" charset="0"/>
                  </a:rPr>
                  <a:t>HomePlug</a:t>
                </a:r>
                <a:r>
                  <a:rPr lang="en-US" sz="1200" b="0" dirty="0">
                    <a:solidFill>
                      <a:srgbClr val="CD7533"/>
                    </a:solidFill>
                    <a:effectLst>
                      <a:outerShdw blurRad="38100" dist="38100" dir="2700000" algn="tl">
                        <a:srgbClr val="000000">
                          <a:alpha val="43137"/>
                        </a:srgbClr>
                      </a:outerShdw>
                    </a:effectLst>
                    <a:latin typeface="+mn-lt"/>
                    <a:cs typeface="Arial" charset="0"/>
                  </a:rPr>
                  <a:t> AV</a:t>
                </a:r>
              </a:p>
            </p:txBody>
          </p:sp>
          <p:sp>
            <p:nvSpPr>
              <p:cNvPr id="303145" name="Text Box 41"/>
              <p:cNvSpPr txBox="1">
                <a:spLocks noChangeArrowheads="1"/>
              </p:cNvSpPr>
              <p:nvPr/>
            </p:nvSpPr>
            <p:spPr bwMode="auto">
              <a:xfrm>
                <a:off x="2940" y="4052"/>
                <a:ext cx="330" cy="145"/>
              </a:xfrm>
              <a:prstGeom prst="rect">
                <a:avLst/>
              </a:prstGeom>
              <a:noFill/>
              <a:ln w="9525">
                <a:noFill/>
                <a:miter lim="800000"/>
                <a:headEnd/>
                <a:tailEnd/>
              </a:ln>
              <a:effectLst/>
            </p:spPr>
            <p:txBody>
              <a:bodyPr wrap="none">
                <a:spAutoFit/>
              </a:bodyPr>
              <a:lstStyle/>
              <a:p>
                <a:pPr algn="l"/>
                <a:r>
                  <a:rPr lang="en-US" sz="1200" b="0" dirty="0">
                    <a:solidFill>
                      <a:srgbClr val="FFFF00"/>
                    </a:solidFill>
                    <a:effectLst>
                      <a:outerShdw blurRad="38100" dist="38100" dir="2700000" algn="tl">
                        <a:srgbClr val="000000">
                          <a:alpha val="43137"/>
                        </a:srgbClr>
                      </a:outerShdw>
                    </a:effectLst>
                    <a:latin typeface="+mn-lt"/>
                    <a:cs typeface="Arial" charset="0"/>
                  </a:rPr>
                  <a:t>WLAN</a:t>
                </a:r>
              </a:p>
            </p:txBody>
          </p:sp>
          <p:sp>
            <p:nvSpPr>
              <p:cNvPr id="303146" name="Line 42"/>
              <p:cNvSpPr>
                <a:spLocks noChangeShapeType="1"/>
              </p:cNvSpPr>
              <p:nvPr/>
            </p:nvSpPr>
            <p:spPr bwMode="auto">
              <a:xfrm rot="-10800000">
                <a:off x="2559" y="4250"/>
                <a:ext cx="384" cy="0"/>
              </a:xfrm>
              <a:prstGeom prst="line">
                <a:avLst/>
              </a:prstGeom>
              <a:noFill/>
              <a:ln w="12700">
                <a:solidFill>
                  <a:schemeClr val="tx1"/>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sp>
          <p:nvSpPr>
            <p:cNvPr id="303147" name="Text Box 43"/>
            <p:cNvSpPr txBox="1">
              <a:spLocks noChangeArrowheads="1"/>
            </p:cNvSpPr>
            <p:nvPr/>
          </p:nvSpPr>
          <p:spPr bwMode="auto">
            <a:xfrm>
              <a:off x="2940" y="4166"/>
              <a:ext cx="733" cy="145"/>
            </a:xfrm>
            <a:prstGeom prst="rect">
              <a:avLst/>
            </a:prstGeom>
            <a:noFill/>
            <a:ln w="9525">
              <a:noFill/>
              <a:miter lim="800000"/>
              <a:headEnd/>
              <a:tailEnd/>
            </a:ln>
            <a:effectLst/>
          </p:spPr>
          <p:txBody>
            <a:bodyPr wrap="none">
              <a:spAutoFit/>
            </a:bodyPr>
            <a:lstStyle/>
            <a:p>
              <a:pPr algn="l"/>
              <a:r>
                <a:rPr lang="en-US" sz="1200" b="0" dirty="0">
                  <a:effectLst>
                    <a:outerShdw blurRad="38100" dist="38100" dir="2700000" algn="tl">
                      <a:srgbClr val="000000">
                        <a:alpha val="43137"/>
                      </a:srgbClr>
                    </a:outerShdw>
                  </a:effectLst>
                  <a:latin typeface="+mn-lt"/>
                  <a:cs typeface="Arial" charset="0"/>
                </a:rPr>
                <a:t>Wired or Wireless</a:t>
              </a:r>
            </a:p>
          </p:txBody>
        </p:sp>
      </p:grpSp>
      <p:grpSp>
        <p:nvGrpSpPr>
          <p:cNvPr id="15" name="Group 44"/>
          <p:cNvGrpSpPr>
            <a:grpSpLocks/>
          </p:cNvGrpSpPr>
          <p:nvPr/>
        </p:nvGrpSpPr>
        <p:grpSpPr bwMode="auto">
          <a:xfrm>
            <a:off x="344806" y="1734636"/>
            <a:ext cx="7168514" cy="5528310"/>
            <a:chOff x="205" y="770"/>
            <a:chExt cx="3763" cy="3052"/>
          </a:xfrm>
        </p:grpSpPr>
        <p:sp>
          <p:nvSpPr>
            <p:cNvPr id="303149" name="Freeform 45"/>
            <p:cNvSpPr>
              <a:spLocks/>
            </p:cNvSpPr>
            <p:nvPr/>
          </p:nvSpPr>
          <p:spPr bwMode="auto">
            <a:xfrm>
              <a:off x="205" y="851"/>
              <a:ext cx="3648" cy="2971"/>
            </a:xfrm>
            <a:custGeom>
              <a:avLst/>
              <a:gdLst/>
              <a:ahLst/>
              <a:cxnLst>
                <a:cxn ang="0">
                  <a:pos x="3060" y="0"/>
                </a:cxn>
                <a:cxn ang="0">
                  <a:pos x="0" y="909"/>
                </a:cxn>
                <a:cxn ang="0">
                  <a:pos x="346" y="910"/>
                </a:cxn>
                <a:cxn ang="0">
                  <a:pos x="346" y="4608"/>
                </a:cxn>
                <a:cxn ang="0">
                  <a:pos x="5428" y="4608"/>
                </a:cxn>
                <a:cxn ang="0">
                  <a:pos x="6400" y="4136"/>
                </a:cxn>
                <a:cxn ang="0">
                  <a:pos x="6400" y="832"/>
                </a:cxn>
                <a:cxn ang="0">
                  <a:pos x="3060" y="0"/>
                </a:cxn>
              </a:cxnLst>
              <a:rect l="0" t="0" r="r" b="b"/>
              <a:pathLst>
                <a:path w="6400" h="4608">
                  <a:moveTo>
                    <a:pt x="3060" y="0"/>
                  </a:moveTo>
                  <a:lnTo>
                    <a:pt x="0" y="909"/>
                  </a:lnTo>
                  <a:lnTo>
                    <a:pt x="346" y="910"/>
                  </a:lnTo>
                  <a:lnTo>
                    <a:pt x="346" y="4608"/>
                  </a:lnTo>
                  <a:lnTo>
                    <a:pt x="5428" y="4608"/>
                  </a:lnTo>
                  <a:lnTo>
                    <a:pt x="6400" y="4136"/>
                  </a:lnTo>
                  <a:lnTo>
                    <a:pt x="6400" y="832"/>
                  </a:lnTo>
                  <a:lnTo>
                    <a:pt x="3060" y="0"/>
                  </a:lnTo>
                  <a:close/>
                </a:path>
              </a:pathLst>
            </a:custGeom>
            <a:noFill/>
            <a:ln w="31750" cmpd="sng">
              <a:solidFill>
                <a:schemeClr val="accent2"/>
              </a:solidFill>
              <a:round/>
              <a:headEnd/>
              <a:tailEnd/>
            </a:ln>
          </p:spPr>
          <p:txBody>
            <a:bodyPr wrap="none" anchor="ctr"/>
            <a:lstStyle/>
            <a:p>
              <a:endParaRPr lang="en-US">
                <a:effectLst>
                  <a:outerShdw blurRad="38100" dist="38100" dir="2700000" algn="tl">
                    <a:srgbClr val="000000">
                      <a:alpha val="43137"/>
                    </a:srgbClr>
                  </a:outerShdw>
                </a:effectLst>
                <a:latin typeface="+mn-lt"/>
              </a:endParaRPr>
            </a:p>
          </p:txBody>
        </p:sp>
        <p:sp>
          <p:nvSpPr>
            <p:cNvPr id="303150" name="Freeform 46"/>
            <p:cNvSpPr>
              <a:spLocks/>
            </p:cNvSpPr>
            <p:nvPr/>
          </p:nvSpPr>
          <p:spPr bwMode="auto">
            <a:xfrm>
              <a:off x="399" y="3526"/>
              <a:ext cx="3456" cy="153"/>
            </a:xfrm>
            <a:custGeom>
              <a:avLst/>
              <a:gdLst/>
              <a:ahLst/>
              <a:cxnLst>
                <a:cxn ang="0">
                  <a:pos x="0" y="253"/>
                </a:cxn>
                <a:cxn ang="0">
                  <a:pos x="2596" y="253"/>
                </a:cxn>
                <a:cxn ang="0">
                  <a:pos x="3105" y="0"/>
                </a:cxn>
                <a:cxn ang="0">
                  <a:pos x="633" y="16"/>
                </a:cxn>
                <a:cxn ang="0">
                  <a:pos x="0" y="253"/>
                </a:cxn>
              </a:cxnLst>
              <a:rect l="0" t="0" r="r" b="b"/>
              <a:pathLst>
                <a:path w="3105" h="253">
                  <a:moveTo>
                    <a:pt x="0" y="253"/>
                  </a:moveTo>
                  <a:lnTo>
                    <a:pt x="2596" y="253"/>
                  </a:lnTo>
                  <a:lnTo>
                    <a:pt x="3105" y="0"/>
                  </a:lnTo>
                  <a:lnTo>
                    <a:pt x="633" y="16"/>
                  </a:lnTo>
                  <a:lnTo>
                    <a:pt x="0" y="25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1" name="AutoShape 47"/>
            <p:cNvSpPr>
              <a:spLocks noChangeArrowheads="1"/>
            </p:cNvSpPr>
            <p:nvPr/>
          </p:nvSpPr>
          <p:spPr bwMode="auto">
            <a:xfrm rot="5400000" flipV="1">
              <a:off x="1705" y="2975"/>
              <a:ext cx="1484" cy="185"/>
            </a:xfrm>
            <a:prstGeom prst="parallelogram">
              <a:avLst>
                <a:gd name="adj" fmla="val 45045"/>
              </a:avLst>
            </a:prstGeom>
            <a:pattFill prst="ltVert">
              <a:fgClr>
                <a:srgbClr val="0099FF"/>
              </a:fgClr>
              <a:bgClr>
                <a:srgbClr val="0066FF"/>
              </a:bgClr>
            </a:pattFill>
            <a:ln w="12700" cap="rnd">
              <a:solidFill>
                <a:schemeClr val="accent2"/>
              </a:solidFill>
              <a:prstDash val="sysDot"/>
              <a:miter lim="800000"/>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2" name="Line 48"/>
            <p:cNvSpPr>
              <a:spLocks noChangeShapeType="1"/>
            </p:cNvSpPr>
            <p:nvPr/>
          </p:nvSpPr>
          <p:spPr bwMode="auto">
            <a:xfrm>
              <a:off x="988" y="1360"/>
              <a:ext cx="2" cy="2233"/>
            </a:xfrm>
            <a:prstGeom prst="line">
              <a:avLst/>
            </a:prstGeom>
            <a:noFill/>
            <a:ln w="9525" cap="rnd">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3" name="Freeform 49"/>
            <p:cNvSpPr>
              <a:spLocks/>
            </p:cNvSpPr>
            <p:nvPr/>
          </p:nvSpPr>
          <p:spPr bwMode="auto">
            <a:xfrm>
              <a:off x="415" y="2339"/>
              <a:ext cx="3433" cy="153"/>
            </a:xfrm>
            <a:custGeom>
              <a:avLst/>
              <a:gdLst/>
              <a:ahLst/>
              <a:cxnLst>
                <a:cxn ang="0">
                  <a:pos x="0" y="183"/>
                </a:cxn>
                <a:cxn ang="0">
                  <a:pos x="2634" y="181"/>
                </a:cxn>
                <a:cxn ang="0">
                  <a:pos x="3087" y="0"/>
                </a:cxn>
                <a:cxn ang="0">
                  <a:pos x="510" y="3"/>
                </a:cxn>
                <a:cxn ang="0">
                  <a:pos x="0" y="183"/>
                </a:cxn>
              </a:cxnLst>
              <a:rect l="0" t="0" r="r" b="b"/>
              <a:pathLst>
                <a:path w="3087" h="183">
                  <a:moveTo>
                    <a:pt x="0" y="183"/>
                  </a:moveTo>
                  <a:lnTo>
                    <a:pt x="2634" y="181"/>
                  </a:lnTo>
                  <a:lnTo>
                    <a:pt x="3087" y="0"/>
                  </a:lnTo>
                  <a:lnTo>
                    <a:pt x="510" y="3"/>
                  </a:lnTo>
                  <a:lnTo>
                    <a:pt x="0" y="18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4" name="AutoShape 50"/>
            <p:cNvSpPr>
              <a:spLocks noChangeArrowheads="1"/>
            </p:cNvSpPr>
            <p:nvPr/>
          </p:nvSpPr>
          <p:spPr bwMode="auto">
            <a:xfrm rot="5400000" flipV="1">
              <a:off x="1460" y="1803"/>
              <a:ext cx="1293" cy="183"/>
            </a:xfrm>
            <a:prstGeom prst="parallelogram">
              <a:avLst>
                <a:gd name="adj" fmla="val 36885"/>
              </a:avLst>
            </a:prstGeom>
            <a:pattFill prst="ltVert">
              <a:fgClr>
                <a:srgbClr val="0099FF"/>
              </a:fgClr>
              <a:bgClr>
                <a:srgbClr val="0066FF"/>
              </a:bgClr>
            </a:pattFill>
            <a:ln w="9525" cap="rnd">
              <a:solidFill>
                <a:schemeClr val="accent2"/>
              </a:solidFill>
              <a:prstDash val="sysDot"/>
              <a:miter lim="800000"/>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5" name="AutoShape 51"/>
            <p:cNvSpPr>
              <a:spLocks noChangeArrowheads="1"/>
            </p:cNvSpPr>
            <p:nvPr/>
          </p:nvSpPr>
          <p:spPr bwMode="auto">
            <a:xfrm>
              <a:off x="1956" y="876"/>
              <a:ext cx="1387" cy="566"/>
            </a:xfrm>
            <a:prstGeom prst="rtTriangle">
              <a:avLst/>
            </a:prstGeom>
            <a:solidFill>
              <a:srgbClr val="3366FF"/>
            </a:solidFill>
            <a:ln w="9525" algn="ctr">
              <a:solidFill>
                <a:srgbClr val="3366FF"/>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56" name="Line 52"/>
            <p:cNvSpPr>
              <a:spLocks noChangeShapeType="1"/>
            </p:cNvSpPr>
            <p:nvPr/>
          </p:nvSpPr>
          <p:spPr bwMode="auto">
            <a:xfrm flipH="1" flipV="1">
              <a:off x="1843" y="1302"/>
              <a:ext cx="2" cy="1240"/>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157" name="AutoShape 53"/>
            <p:cNvSpPr>
              <a:spLocks noChangeArrowheads="1"/>
            </p:cNvSpPr>
            <p:nvPr/>
          </p:nvSpPr>
          <p:spPr bwMode="auto">
            <a:xfrm flipH="1">
              <a:off x="248" y="867"/>
              <a:ext cx="1708" cy="575"/>
            </a:xfrm>
            <a:prstGeom prst="rtTriangle">
              <a:avLst/>
            </a:prstGeom>
            <a:solidFill>
              <a:srgbClr val="3366FF"/>
            </a:solidFill>
            <a:ln w="9525" algn="ctr">
              <a:solidFill>
                <a:srgbClr val="3366FF"/>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58" name="Freeform 54"/>
            <p:cNvSpPr>
              <a:spLocks/>
            </p:cNvSpPr>
            <p:nvPr/>
          </p:nvSpPr>
          <p:spPr bwMode="auto">
            <a:xfrm>
              <a:off x="3340" y="1381"/>
              <a:ext cx="512" cy="153"/>
            </a:xfrm>
            <a:custGeom>
              <a:avLst/>
              <a:gdLst/>
              <a:ahLst/>
              <a:cxnLst>
                <a:cxn ang="0">
                  <a:pos x="0" y="3114"/>
                </a:cxn>
                <a:cxn ang="0">
                  <a:pos x="798" y="2730"/>
                </a:cxn>
                <a:cxn ang="0">
                  <a:pos x="798" y="12"/>
                </a:cxn>
                <a:cxn ang="0">
                  <a:pos x="0" y="0"/>
                </a:cxn>
                <a:cxn ang="0">
                  <a:pos x="0" y="3114"/>
                </a:cxn>
              </a:cxnLst>
              <a:rect l="0" t="0" r="r" b="b"/>
              <a:pathLst>
                <a:path w="798" h="3114">
                  <a:moveTo>
                    <a:pt x="0" y="3114"/>
                  </a:moveTo>
                  <a:lnTo>
                    <a:pt x="798" y="2730"/>
                  </a:lnTo>
                  <a:lnTo>
                    <a:pt x="798" y="12"/>
                  </a:lnTo>
                  <a:lnTo>
                    <a:pt x="0" y="0"/>
                  </a:lnTo>
                  <a:lnTo>
                    <a:pt x="0" y="3114"/>
                  </a:lnTo>
                  <a:close/>
                </a:path>
              </a:pathLst>
            </a:custGeom>
            <a:noFill/>
            <a:ln w="31750" cap="flat" cmpd="sng">
              <a:solidFill>
                <a:schemeClr val="accent2"/>
              </a:solidFill>
              <a:prstDash val="solid"/>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3159" name="Freeform 55"/>
            <p:cNvSpPr>
              <a:spLocks/>
            </p:cNvSpPr>
            <p:nvPr/>
          </p:nvSpPr>
          <p:spPr bwMode="auto">
            <a:xfrm>
              <a:off x="1950" y="770"/>
              <a:ext cx="2018" cy="695"/>
            </a:xfrm>
            <a:custGeom>
              <a:avLst/>
              <a:gdLst/>
              <a:ahLst/>
              <a:cxnLst>
                <a:cxn ang="0">
                  <a:pos x="0" y="65"/>
                </a:cxn>
                <a:cxn ang="0">
                  <a:pos x="1329" y="592"/>
                </a:cxn>
                <a:cxn ang="0">
                  <a:pos x="1816" y="519"/>
                </a:cxn>
                <a:cxn ang="0">
                  <a:pos x="446" y="0"/>
                </a:cxn>
                <a:cxn ang="0">
                  <a:pos x="0" y="65"/>
                </a:cxn>
              </a:cxnLst>
              <a:rect l="0" t="0" r="r" b="b"/>
              <a:pathLst>
                <a:path w="1816" h="592">
                  <a:moveTo>
                    <a:pt x="0" y="65"/>
                  </a:moveTo>
                  <a:lnTo>
                    <a:pt x="1329" y="592"/>
                  </a:lnTo>
                  <a:lnTo>
                    <a:pt x="1816" y="519"/>
                  </a:lnTo>
                  <a:lnTo>
                    <a:pt x="446" y="0"/>
                  </a:lnTo>
                  <a:lnTo>
                    <a:pt x="0" y="65"/>
                  </a:lnTo>
                  <a:close/>
                </a:path>
              </a:pathLst>
            </a:custGeom>
            <a:solidFill>
              <a:srgbClr val="3399FF"/>
            </a:solidFill>
            <a:ln w="31750" cmpd="sng">
              <a:solidFill>
                <a:schemeClr val="accent2"/>
              </a:solidFill>
              <a:round/>
              <a:headEnd/>
              <a:tailEnd/>
            </a:ln>
          </p:spPr>
          <p:txBody>
            <a:bodyPr wrap="none" anchor="ctr"/>
            <a:lstStyle/>
            <a:p>
              <a:endParaRPr lang="en-US">
                <a:effectLst>
                  <a:outerShdw blurRad="38100" dist="38100" dir="2700000" algn="tl">
                    <a:srgbClr val="000000">
                      <a:alpha val="43137"/>
                    </a:srgbClr>
                  </a:outerShdw>
                </a:effectLst>
                <a:latin typeface="+mn-lt"/>
              </a:endParaRPr>
            </a:p>
          </p:txBody>
        </p:sp>
        <p:sp>
          <p:nvSpPr>
            <p:cNvPr id="303160" name="Line 56"/>
            <p:cNvSpPr>
              <a:spLocks noChangeShapeType="1"/>
            </p:cNvSpPr>
            <p:nvPr/>
          </p:nvSpPr>
          <p:spPr bwMode="auto">
            <a:xfrm flipH="1" flipV="1">
              <a:off x="420" y="2542"/>
              <a:ext cx="2897" cy="8"/>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161" name="Line 57"/>
            <p:cNvSpPr>
              <a:spLocks noChangeShapeType="1"/>
            </p:cNvSpPr>
            <p:nvPr/>
          </p:nvSpPr>
          <p:spPr bwMode="auto">
            <a:xfrm flipH="1" flipV="1">
              <a:off x="404" y="3806"/>
              <a:ext cx="2897" cy="8"/>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162" name="Line 58"/>
            <p:cNvSpPr>
              <a:spLocks noChangeShapeType="1"/>
            </p:cNvSpPr>
            <p:nvPr/>
          </p:nvSpPr>
          <p:spPr bwMode="auto">
            <a:xfrm flipH="1" flipV="1">
              <a:off x="2179" y="2574"/>
              <a:ext cx="2" cy="1240"/>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sp>
        <p:nvSpPr>
          <p:cNvPr id="303163" name="Text Box 59"/>
          <p:cNvSpPr txBox="1">
            <a:spLocks noChangeArrowheads="1"/>
          </p:cNvSpPr>
          <p:nvPr/>
        </p:nvSpPr>
        <p:spPr bwMode="auto">
          <a:xfrm>
            <a:off x="4996816" y="6739071"/>
            <a:ext cx="984244" cy="480131"/>
          </a:xfrm>
          <a:prstGeom prst="rect">
            <a:avLst/>
          </a:prstGeom>
          <a:solidFill>
            <a:srgbClr val="3399FF"/>
          </a:solidFill>
          <a:ln w="12700">
            <a:solidFill>
              <a:srgbClr val="FFFFFF"/>
            </a:solidFill>
            <a:miter lim="800000"/>
            <a:headEnd type="none" w="sm" len="sm"/>
            <a:tailEnd type="none" w="sm" len="sm"/>
          </a:ln>
          <a:effectLst/>
        </p:spPr>
        <p:txBody>
          <a:bodyPr wrap="none" lIns="109728" tIns="54864" rIns="109728" bIns="54864">
            <a:spAutoFit/>
          </a:bodyPr>
          <a:lstStyle/>
          <a:p>
            <a:pPr eaLnBrk="0" hangingPunct="0"/>
            <a:r>
              <a:rPr lang="en-US" sz="1200" dirty="0">
                <a:effectLst>
                  <a:outerShdw blurRad="38100" dist="38100" dir="2700000" algn="tl">
                    <a:srgbClr val="000000">
                      <a:alpha val="43137"/>
                    </a:srgbClr>
                  </a:outerShdw>
                </a:effectLst>
                <a:latin typeface="+mn-lt"/>
                <a:cs typeface="Arial" charset="0"/>
              </a:rPr>
              <a:t>RG –HPAV</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sp>
        <p:nvSpPr>
          <p:cNvPr id="303164" name="Line 60"/>
          <p:cNvSpPr>
            <a:spLocks noChangeShapeType="1"/>
          </p:cNvSpPr>
          <p:nvPr/>
        </p:nvSpPr>
        <p:spPr bwMode="auto">
          <a:xfrm rot="-10800000">
            <a:off x="4114800" y="7081971"/>
            <a:ext cx="8839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3165" name="Line 61"/>
          <p:cNvSpPr>
            <a:spLocks noChangeShapeType="1"/>
          </p:cNvSpPr>
          <p:nvPr/>
        </p:nvSpPr>
        <p:spPr bwMode="auto">
          <a:xfrm rot="10800000" flipV="1">
            <a:off x="6004561" y="6247581"/>
            <a:ext cx="2396490" cy="746760"/>
          </a:xfrm>
          <a:prstGeom prst="line">
            <a:avLst/>
          </a:prstGeom>
          <a:noFill/>
          <a:ln w="12700">
            <a:solidFill>
              <a:schemeClr val="tx1"/>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grpSp>
        <p:nvGrpSpPr>
          <p:cNvPr id="16" name="Group 62"/>
          <p:cNvGrpSpPr>
            <a:grpSpLocks/>
          </p:cNvGrpSpPr>
          <p:nvPr/>
        </p:nvGrpSpPr>
        <p:grpSpPr bwMode="auto">
          <a:xfrm>
            <a:off x="8275321" y="5028381"/>
            <a:ext cx="1824990" cy="1611630"/>
            <a:chOff x="3024" y="2688"/>
            <a:chExt cx="576" cy="433"/>
          </a:xfrm>
        </p:grpSpPr>
        <p:graphicFrame>
          <p:nvGraphicFramePr>
            <p:cNvPr id="303167" name="Object 63"/>
            <p:cNvGraphicFramePr>
              <a:graphicFrameLocks noChangeAspect="1"/>
            </p:cNvGraphicFramePr>
            <p:nvPr/>
          </p:nvGraphicFramePr>
          <p:xfrm>
            <a:off x="3024" y="2688"/>
            <a:ext cx="576" cy="433"/>
          </p:xfrm>
          <a:graphic>
            <a:graphicData uri="http://schemas.openxmlformats.org/presentationml/2006/ole">
              <p:oleObj spid="_x0000_s65538" name="VISIO" r:id="rId14" imgW="1555200" imgH="1169280" progId="">
                <p:embed/>
              </p:oleObj>
            </a:graphicData>
          </a:graphic>
        </p:graphicFrame>
        <p:sp>
          <p:nvSpPr>
            <p:cNvPr id="303168" name="Text Box 64"/>
            <p:cNvSpPr txBox="1">
              <a:spLocks noChangeArrowheads="1"/>
            </p:cNvSpPr>
            <p:nvPr/>
          </p:nvSpPr>
          <p:spPr bwMode="auto">
            <a:xfrm>
              <a:off x="3136" y="2877"/>
              <a:ext cx="342" cy="94"/>
            </a:xfrm>
            <a:prstGeom prst="rect">
              <a:avLst/>
            </a:prstGeom>
            <a:noFill/>
            <a:ln w="12700">
              <a:noFill/>
              <a:miter lim="800000"/>
              <a:headEnd/>
              <a:tailEnd/>
            </a:ln>
            <a:effectLst/>
          </p:spPr>
          <p:txBody>
            <a:bodyPr anchor="ctr">
              <a:spAutoFit/>
            </a:bodyPr>
            <a:lstStyle/>
            <a:p>
              <a:pPr eaLnBrk="0" hangingPunct="0">
                <a:spcBef>
                  <a:spcPct val="50000"/>
                </a:spcBef>
              </a:pPr>
              <a:r>
                <a:rPr lang="en-US" sz="1600" b="0" dirty="0">
                  <a:solidFill>
                    <a:schemeClr val="bg1"/>
                  </a:solidFill>
                  <a:effectLst>
                    <a:outerShdw blurRad="38100" dist="38100" dir="2700000" algn="tl">
                      <a:srgbClr val="000000">
                        <a:alpha val="43137"/>
                      </a:srgbClr>
                    </a:outerShdw>
                  </a:effectLst>
                  <a:latin typeface="+mn-lt"/>
                </a:rPr>
                <a:t>Internet</a:t>
              </a:r>
            </a:p>
          </p:txBody>
        </p:sp>
      </p:grpSp>
      <p:grpSp>
        <p:nvGrpSpPr>
          <p:cNvPr id="17" name="Group 65"/>
          <p:cNvGrpSpPr>
            <a:grpSpLocks/>
          </p:cNvGrpSpPr>
          <p:nvPr/>
        </p:nvGrpSpPr>
        <p:grpSpPr bwMode="auto">
          <a:xfrm>
            <a:off x="685800" y="3077661"/>
            <a:ext cx="1000126" cy="1223009"/>
            <a:chOff x="360" y="1547"/>
            <a:chExt cx="525" cy="642"/>
          </a:xfrm>
        </p:grpSpPr>
        <p:grpSp>
          <p:nvGrpSpPr>
            <p:cNvPr id="18" name="Group 66"/>
            <p:cNvGrpSpPr>
              <a:grpSpLocks/>
            </p:cNvGrpSpPr>
            <p:nvPr/>
          </p:nvGrpSpPr>
          <p:grpSpPr bwMode="auto">
            <a:xfrm>
              <a:off x="435" y="1547"/>
              <a:ext cx="450" cy="642"/>
              <a:chOff x="236" y="405"/>
              <a:chExt cx="450" cy="642"/>
            </a:xfrm>
          </p:grpSpPr>
          <p:grpSp>
            <p:nvGrpSpPr>
              <p:cNvPr id="19" name="Group 67"/>
              <p:cNvGrpSpPr>
                <a:grpSpLocks/>
              </p:cNvGrpSpPr>
              <p:nvPr/>
            </p:nvGrpSpPr>
            <p:grpSpPr bwMode="auto">
              <a:xfrm>
                <a:off x="339" y="405"/>
                <a:ext cx="292" cy="642"/>
                <a:chOff x="4968" y="2219"/>
                <a:chExt cx="468" cy="940"/>
              </a:xfrm>
            </p:grpSpPr>
            <p:grpSp>
              <p:nvGrpSpPr>
                <p:cNvPr id="20" name="Group 68"/>
                <p:cNvGrpSpPr>
                  <a:grpSpLocks/>
                </p:cNvGrpSpPr>
                <p:nvPr/>
              </p:nvGrpSpPr>
              <p:grpSpPr bwMode="auto">
                <a:xfrm>
                  <a:off x="4977" y="2219"/>
                  <a:ext cx="452" cy="643"/>
                  <a:chOff x="5042" y="1965"/>
                  <a:chExt cx="629" cy="1300"/>
                </a:xfrm>
              </p:grpSpPr>
              <p:grpSp>
                <p:nvGrpSpPr>
                  <p:cNvPr id="21" name="Group 69"/>
                  <p:cNvGrpSpPr>
                    <a:grpSpLocks/>
                  </p:cNvGrpSpPr>
                  <p:nvPr/>
                </p:nvGrpSpPr>
                <p:grpSpPr bwMode="auto">
                  <a:xfrm rot="-1440892">
                    <a:off x="5042" y="1970"/>
                    <a:ext cx="304" cy="1295"/>
                    <a:chOff x="4240" y="2869"/>
                    <a:chExt cx="304" cy="1295"/>
                  </a:xfrm>
                </p:grpSpPr>
                <p:sp>
                  <p:nvSpPr>
                    <p:cNvPr id="303174" name="Oval 70"/>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175" name="AutoShape 71"/>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176" name="Oval 72"/>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22" name="Group 73"/>
                  <p:cNvGrpSpPr>
                    <a:grpSpLocks/>
                  </p:cNvGrpSpPr>
                  <p:nvPr/>
                </p:nvGrpSpPr>
                <p:grpSpPr bwMode="auto">
                  <a:xfrm rot="1440892" flipH="1">
                    <a:off x="5367" y="1965"/>
                    <a:ext cx="304" cy="1299"/>
                    <a:chOff x="4235" y="2861"/>
                    <a:chExt cx="304" cy="1299"/>
                  </a:xfrm>
                </p:grpSpPr>
                <p:sp>
                  <p:nvSpPr>
                    <p:cNvPr id="303178" name="Oval 74"/>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179" name="AutoShape 75"/>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180" name="Oval 76"/>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3181" name="AutoShape 77"/>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23" name="Group 78"/>
                <p:cNvGrpSpPr>
                  <a:grpSpLocks noChangeAspect="1"/>
                </p:cNvGrpSpPr>
                <p:nvPr/>
              </p:nvGrpSpPr>
              <p:grpSpPr bwMode="auto">
                <a:xfrm rot="17732190">
                  <a:off x="5343" y="2325"/>
                  <a:ext cx="85" cy="100"/>
                  <a:chOff x="2826" y="2115"/>
                  <a:chExt cx="138" cy="129"/>
                </a:xfrm>
              </p:grpSpPr>
              <p:grpSp>
                <p:nvGrpSpPr>
                  <p:cNvPr id="24" name="Group 79"/>
                  <p:cNvGrpSpPr>
                    <a:grpSpLocks noChangeAspect="1"/>
                  </p:cNvGrpSpPr>
                  <p:nvPr/>
                </p:nvGrpSpPr>
                <p:grpSpPr bwMode="auto">
                  <a:xfrm rot="5400000">
                    <a:off x="2856" y="2136"/>
                    <a:ext cx="129" cy="87"/>
                    <a:chOff x="4329" y="1523"/>
                    <a:chExt cx="129" cy="87"/>
                  </a:xfrm>
                </p:grpSpPr>
                <p:sp>
                  <p:nvSpPr>
                    <p:cNvPr id="303184" name="Arc 80"/>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85" name="Arc 81"/>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186" name="Arc 82"/>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87" name="Arc 83"/>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25" name="Group 84"/>
                <p:cNvGrpSpPr>
                  <a:grpSpLocks noChangeAspect="1"/>
                </p:cNvGrpSpPr>
                <p:nvPr/>
              </p:nvGrpSpPr>
              <p:grpSpPr bwMode="auto">
                <a:xfrm rot="3867810" flipH="1">
                  <a:off x="4975" y="2333"/>
                  <a:ext cx="85" cy="100"/>
                  <a:chOff x="2826" y="2115"/>
                  <a:chExt cx="138" cy="129"/>
                </a:xfrm>
              </p:grpSpPr>
              <p:grpSp>
                <p:nvGrpSpPr>
                  <p:cNvPr id="26" name="Group 85"/>
                  <p:cNvGrpSpPr>
                    <a:grpSpLocks noChangeAspect="1"/>
                  </p:cNvGrpSpPr>
                  <p:nvPr/>
                </p:nvGrpSpPr>
                <p:grpSpPr bwMode="auto">
                  <a:xfrm rot="5400000">
                    <a:off x="2856" y="2136"/>
                    <a:ext cx="129" cy="87"/>
                    <a:chOff x="4329" y="1523"/>
                    <a:chExt cx="129" cy="87"/>
                  </a:xfrm>
                </p:grpSpPr>
                <p:sp>
                  <p:nvSpPr>
                    <p:cNvPr id="303190" name="Arc 86"/>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91" name="Arc 87"/>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192" name="Arc 88"/>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193" name="Arc 89"/>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3194" name="Text Box 90"/>
              <p:cNvSpPr txBox="1">
                <a:spLocks noChangeArrowheads="1"/>
              </p:cNvSpPr>
              <p:nvPr/>
            </p:nvSpPr>
            <p:spPr bwMode="auto">
              <a:xfrm>
                <a:off x="236" y="742"/>
                <a:ext cx="45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HPAV-AP</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sp>
          <p:nvSpPr>
            <p:cNvPr id="303195" name="Line 91"/>
            <p:cNvSpPr>
              <a:spLocks noChangeShapeType="1"/>
            </p:cNvSpPr>
            <p:nvPr/>
          </p:nvSpPr>
          <p:spPr bwMode="auto">
            <a:xfrm rot="-10800000">
              <a:off x="360" y="1873"/>
              <a:ext cx="240"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27" name="Group 92"/>
          <p:cNvGrpSpPr>
            <a:grpSpLocks/>
          </p:cNvGrpSpPr>
          <p:nvPr/>
        </p:nvGrpSpPr>
        <p:grpSpPr bwMode="auto">
          <a:xfrm>
            <a:off x="716280" y="5256981"/>
            <a:ext cx="1000126" cy="1223009"/>
            <a:chOff x="360" y="1547"/>
            <a:chExt cx="525" cy="642"/>
          </a:xfrm>
        </p:grpSpPr>
        <p:grpSp>
          <p:nvGrpSpPr>
            <p:cNvPr id="28" name="Group 93"/>
            <p:cNvGrpSpPr>
              <a:grpSpLocks/>
            </p:cNvGrpSpPr>
            <p:nvPr/>
          </p:nvGrpSpPr>
          <p:grpSpPr bwMode="auto">
            <a:xfrm>
              <a:off x="435" y="1547"/>
              <a:ext cx="450" cy="642"/>
              <a:chOff x="236" y="405"/>
              <a:chExt cx="450" cy="642"/>
            </a:xfrm>
          </p:grpSpPr>
          <p:grpSp>
            <p:nvGrpSpPr>
              <p:cNvPr id="29" name="Group 94"/>
              <p:cNvGrpSpPr>
                <a:grpSpLocks/>
              </p:cNvGrpSpPr>
              <p:nvPr/>
            </p:nvGrpSpPr>
            <p:grpSpPr bwMode="auto">
              <a:xfrm>
                <a:off x="339" y="405"/>
                <a:ext cx="292" cy="642"/>
                <a:chOff x="4968" y="2219"/>
                <a:chExt cx="468" cy="940"/>
              </a:xfrm>
            </p:grpSpPr>
            <p:grpSp>
              <p:nvGrpSpPr>
                <p:cNvPr id="30" name="Group 95"/>
                <p:cNvGrpSpPr>
                  <a:grpSpLocks/>
                </p:cNvGrpSpPr>
                <p:nvPr/>
              </p:nvGrpSpPr>
              <p:grpSpPr bwMode="auto">
                <a:xfrm>
                  <a:off x="4977" y="2219"/>
                  <a:ext cx="452" cy="643"/>
                  <a:chOff x="5042" y="1965"/>
                  <a:chExt cx="629" cy="1300"/>
                </a:xfrm>
              </p:grpSpPr>
              <p:grpSp>
                <p:nvGrpSpPr>
                  <p:cNvPr id="31" name="Group 96"/>
                  <p:cNvGrpSpPr>
                    <a:grpSpLocks/>
                  </p:cNvGrpSpPr>
                  <p:nvPr/>
                </p:nvGrpSpPr>
                <p:grpSpPr bwMode="auto">
                  <a:xfrm rot="-1440892">
                    <a:off x="5042" y="1970"/>
                    <a:ext cx="304" cy="1295"/>
                    <a:chOff x="4240" y="2869"/>
                    <a:chExt cx="304" cy="1295"/>
                  </a:xfrm>
                </p:grpSpPr>
                <p:sp>
                  <p:nvSpPr>
                    <p:cNvPr id="303201" name="Oval 97"/>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02" name="AutoShape 98"/>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03" name="Oval 99"/>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303296" name="Group 100"/>
                  <p:cNvGrpSpPr>
                    <a:grpSpLocks/>
                  </p:cNvGrpSpPr>
                  <p:nvPr/>
                </p:nvGrpSpPr>
                <p:grpSpPr bwMode="auto">
                  <a:xfrm rot="1440892" flipH="1">
                    <a:off x="5367" y="1965"/>
                    <a:ext cx="304" cy="1299"/>
                    <a:chOff x="4235" y="2861"/>
                    <a:chExt cx="304" cy="1299"/>
                  </a:xfrm>
                </p:grpSpPr>
                <p:sp>
                  <p:nvSpPr>
                    <p:cNvPr id="303205" name="Oval 101"/>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06" name="AutoShape 102"/>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07" name="Oval 103"/>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3208" name="AutoShape 104"/>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303300" name="Group 105"/>
                <p:cNvGrpSpPr>
                  <a:grpSpLocks noChangeAspect="1"/>
                </p:cNvGrpSpPr>
                <p:nvPr/>
              </p:nvGrpSpPr>
              <p:grpSpPr bwMode="auto">
                <a:xfrm rot="17732190">
                  <a:off x="5343" y="2325"/>
                  <a:ext cx="85" cy="100"/>
                  <a:chOff x="2826" y="2115"/>
                  <a:chExt cx="138" cy="129"/>
                </a:xfrm>
              </p:grpSpPr>
              <p:grpSp>
                <p:nvGrpSpPr>
                  <p:cNvPr id="303304" name="Group 106"/>
                  <p:cNvGrpSpPr>
                    <a:grpSpLocks noChangeAspect="1"/>
                  </p:cNvGrpSpPr>
                  <p:nvPr/>
                </p:nvGrpSpPr>
                <p:grpSpPr bwMode="auto">
                  <a:xfrm rot="5400000">
                    <a:off x="2856" y="2136"/>
                    <a:ext cx="129" cy="87"/>
                    <a:chOff x="4329" y="1523"/>
                    <a:chExt cx="129" cy="87"/>
                  </a:xfrm>
                </p:grpSpPr>
                <p:sp>
                  <p:nvSpPr>
                    <p:cNvPr id="303211" name="Arc 107"/>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12" name="Arc 108"/>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13" name="Arc 109"/>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14" name="Arc 110"/>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303308" name="Group 111"/>
                <p:cNvGrpSpPr>
                  <a:grpSpLocks noChangeAspect="1"/>
                </p:cNvGrpSpPr>
                <p:nvPr/>
              </p:nvGrpSpPr>
              <p:grpSpPr bwMode="auto">
                <a:xfrm rot="3867810" flipH="1">
                  <a:off x="4975" y="2333"/>
                  <a:ext cx="85" cy="100"/>
                  <a:chOff x="2826" y="2115"/>
                  <a:chExt cx="138" cy="129"/>
                </a:xfrm>
              </p:grpSpPr>
              <p:grpSp>
                <p:nvGrpSpPr>
                  <p:cNvPr id="303312" name="Group 112"/>
                  <p:cNvGrpSpPr>
                    <a:grpSpLocks noChangeAspect="1"/>
                  </p:cNvGrpSpPr>
                  <p:nvPr/>
                </p:nvGrpSpPr>
                <p:grpSpPr bwMode="auto">
                  <a:xfrm rot="5400000">
                    <a:off x="2856" y="2136"/>
                    <a:ext cx="129" cy="87"/>
                    <a:chOff x="4329" y="1523"/>
                    <a:chExt cx="129" cy="87"/>
                  </a:xfrm>
                </p:grpSpPr>
                <p:sp>
                  <p:nvSpPr>
                    <p:cNvPr id="303217" name="Arc 113"/>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18" name="Arc 114"/>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19" name="Arc 115"/>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20" name="Arc 116"/>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3221" name="Text Box 117"/>
              <p:cNvSpPr txBox="1">
                <a:spLocks noChangeArrowheads="1"/>
              </p:cNvSpPr>
              <p:nvPr/>
            </p:nvSpPr>
            <p:spPr bwMode="auto">
              <a:xfrm>
                <a:off x="236" y="742"/>
                <a:ext cx="45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HPAV-AP</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sp>
          <p:nvSpPr>
            <p:cNvPr id="303222" name="Line 118"/>
            <p:cNvSpPr>
              <a:spLocks noChangeShapeType="1"/>
            </p:cNvSpPr>
            <p:nvPr/>
          </p:nvSpPr>
          <p:spPr bwMode="auto">
            <a:xfrm rot="-10800000">
              <a:off x="360" y="1873"/>
              <a:ext cx="240"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17" name="Group 119"/>
          <p:cNvGrpSpPr>
            <a:grpSpLocks/>
          </p:cNvGrpSpPr>
          <p:nvPr/>
        </p:nvGrpSpPr>
        <p:grpSpPr bwMode="auto">
          <a:xfrm>
            <a:off x="3474721" y="2986221"/>
            <a:ext cx="1139190" cy="1223009"/>
            <a:chOff x="360" y="1547"/>
            <a:chExt cx="598" cy="642"/>
          </a:xfrm>
        </p:grpSpPr>
        <p:grpSp>
          <p:nvGrpSpPr>
            <p:cNvPr id="303321" name="Group 120"/>
            <p:cNvGrpSpPr>
              <a:grpSpLocks/>
            </p:cNvGrpSpPr>
            <p:nvPr/>
          </p:nvGrpSpPr>
          <p:grpSpPr bwMode="auto">
            <a:xfrm>
              <a:off x="368" y="1547"/>
              <a:ext cx="590" cy="642"/>
              <a:chOff x="169" y="405"/>
              <a:chExt cx="590" cy="642"/>
            </a:xfrm>
          </p:grpSpPr>
          <p:grpSp>
            <p:nvGrpSpPr>
              <p:cNvPr id="303324" name="Group 121"/>
              <p:cNvGrpSpPr>
                <a:grpSpLocks/>
              </p:cNvGrpSpPr>
              <p:nvPr/>
            </p:nvGrpSpPr>
            <p:grpSpPr bwMode="auto">
              <a:xfrm>
                <a:off x="339" y="405"/>
                <a:ext cx="292" cy="642"/>
                <a:chOff x="4968" y="2219"/>
                <a:chExt cx="468" cy="940"/>
              </a:xfrm>
            </p:grpSpPr>
            <p:grpSp>
              <p:nvGrpSpPr>
                <p:cNvPr id="303104" name="Group 122"/>
                <p:cNvGrpSpPr>
                  <a:grpSpLocks/>
                </p:cNvGrpSpPr>
                <p:nvPr/>
              </p:nvGrpSpPr>
              <p:grpSpPr bwMode="auto">
                <a:xfrm>
                  <a:off x="4977" y="2219"/>
                  <a:ext cx="452" cy="643"/>
                  <a:chOff x="5042" y="1965"/>
                  <a:chExt cx="629" cy="1300"/>
                </a:xfrm>
              </p:grpSpPr>
              <p:grpSp>
                <p:nvGrpSpPr>
                  <p:cNvPr id="303105" name="Group 123"/>
                  <p:cNvGrpSpPr>
                    <a:grpSpLocks/>
                  </p:cNvGrpSpPr>
                  <p:nvPr/>
                </p:nvGrpSpPr>
                <p:grpSpPr bwMode="auto">
                  <a:xfrm rot="-1440892">
                    <a:off x="5042" y="1970"/>
                    <a:ext cx="304" cy="1295"/>
                    <a:chOff x="4240" y="2869"/>
                    <a:chExt cx="304" cy="1295"/>
                  </a:xfrm>
                </p:grpSpPr>
                <p:sp>
                  <p:nvSpPr>
                    <p:cNvPr id="303228" name="Oval 124"/>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29" name="AutoShape 125"/>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30" name="Oval 126"/>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303107" name="Group 127"/>
                  <p:cNvGrpSpPr>
                    <a:grpSpLocks/>
                  </p:cNvGrpSpPr>
                  <p:nvPr/>
                </p:nvGrpSpPr>
                <p:grpSpPr bwMode="auto">
                  <a:xfrm rot="1440892" flipH="1">
                    <a:off x="5367" y="1965"/>
                    <a:ext cx="304" cy="1299"/>
                    <a:chOff x="4235" y="2861"/>
                    <a:chExt cx="304" cy="1299"/>
                  </a:xfrm>
                </p:grpSpPr>
                <p:sp>
                  <p:nvSpPr>
                    <p:cNvPr id="303232" name="Oval 128"/>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33" name="AutoShape 129"/>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34" name="Oval 130"/>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3235" name="AutoShape 131"/>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303111" name="Group 132"/>
                <p:cNvGrpSpPr>
                  <a:grpSpLocks noChangeAspect="1"/>
                </p:cNvGrpSpPr>
                <p:nvPr/>
              </p:nvGrpSpPr>
              <p:grpSpPr bwMode="auto">
                <a:xfrm rot="17732190">
                  <a:off x="5343" y="2325"/>
                  <a:ext cx="85" cy="100"/>
                  <a:chOff x="2826" y="2115"/>
                  <a:chExt cx="138" cy="129"/>
                </a:xfrm>
              </p:grpSpPr>
              <p:grpSp>
                <p:nvGrpSpPr>
                  <p:cNvPr id="303114" name="Group 133"/>
                  <p:cNvGrpSpPr>
                    <a:grpSpLocks noChangeAspect="1"/>
                  </p:cNvGrpSpPr>
                  <p:nvPr/>
                </p:nvGrpSpPr>
                <p:grpSpPr bwMode="auto">
                  <a:xfrm rot="5400000">
                    <a:off x="2856" y="2136"/>
                    <a:ext cx="129" cy="87"/>
                    <a:chOff x="4329" y="1523"/>
                    <a:chExt cx="129" cy="87"/>
                  </a:xfrm>
                </p:grpSpPr>
                <p:sp>
                  <p:nvSpPr>
                    <p:cNvPr id="303238" name="Arc 134"/>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39" name="Arc 135"/>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40" name="Arc 136"/>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41" name="Arc 137"/>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303115" name="Group 138"/>
                <p:cNvGrpSpPr>
                  <a:grpSpLocks noChangeAspect="1"/>
                </p:cNvGrpSpPr>
                <p:nvPr/>
              </p:nvGrpSpPr>
              <p:grpSpPr bwMode="auto">
                <a:xfrm rot="3867810" flipH="1">
                  <a:off x="4975" y="2333"/>
                  <a:ext cx="85" cy="100"/>
                  <a:chOff x="2826" y="2115"/>
                  <a:chExt cx="138" cy="129"/>
                </a:xfrm>
              </p:grpSpPr>
              <p:grpSp>
                <p:nvGrpSpPr>
                  <p:cNvPr id="303119" name="Group 139"/>
                  <p:cNvGrpSpPr>
                    <a:grpSpLocks noChangeAspect="1"/>
                  </p:cNvGrpSpPr>
                  <p:nvPr/>
                </p:nvGrpSpPr>
                <p:grpSpPr bwMode="auto">
                  <a:xfrm rot="5400000">
                    <a:off x="2856" y="2136"/>
                    <a:ext cx="129" cy="87"/>
                    <a:chOff x="4329" y="1523"/>
                    <a:chExt cx="129" cy="87"/>
                  </a:xfrm>
                </p:grpSpPr>
                <p:sp>
                  <p:nvSpPr>
                    <p:cNvPr id="303244" name="Arc 140"/>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45" name="Arc 141"/>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46" name="Arc 142"/>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47" name="Arc 143"/>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3248" name="Text Box 144"/>
              <p:cNvSpPr txBox="1">
                <a:spLocks noChangeArrowheads="1"/>
              </p:cNvSpPr>
              <p:nvPr/>
            </p:nvSpPr>
            <p:spPr bwMode="auto">
              <a:xfrm>
                <a:off x="169" y="742"/>
                <a:ext cx="59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HPAV-WPAN</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sp>
          <p:nvSpPr>
            <p:cNvPr id="303249" name="Line 145"/>
            <p:cNvSpPr>
              <a:spLocks noChangeShapeType="1"/>
            </p:cNvSpPr>
            <p:nvPr/>
          </p:nvSpPr>
          <p:spPr bwMode="auto">
            <a:xfrm rot="-10800000">
              <a:off x="360" y="1873"/>
              <a:ext cx="240"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122" name="Group 146"/>
          <p:cNvGrpSpPr>
            <a:grpSpLocks/>
          </p:cNvGrpSpPr>
          <p:nvPr/>
        </p:nvGrpSpPr>
        <p:grpSpPr bwMode="auto">
          <a:xfrm>
            <a:off x="4114800" y="5196021"/>
            <a:ext cx="1000126" cy="1223009"/>
            <a:chOff x="360" y="1547"/>
            <a:chExt cx="525" cy="642"/>
          </a:xfrm>
        </p:grpSpPr>
        <p:grpSp>
          <p:nvGrpSpPr>
            <p:cNvPr id="303123" name="Group 147"/>
            <p:cNvGrpSpPr>
              <a:grpSpLocks/>
            </p:cNvGrpSpPr>
            <p:nvPr/>
          </p:nvGrpSpPr>
          <p:grpSpPr bwMode="auto">
            <a:xfrm>
              <a:off x="435" y="1547"/>
              <a:ext cx="450" cy="642"/>
              <a:chOff x="236" y="405"/>
              <a:chExt cx="450" cy="642"/>
            </a:xfrm>
          </p:grpSpPr>
          <p:grpSp>
            <p:nvGrpSpPr>
              <p:cNvPr id="303127" name="Group 148"/>
              <p:cNvGrpSpPr>
                <a:grpSpLocks/>
              </p:cNvGrpSpPr>
              <p:nvPr/>
            </p:nvGrpSpPr>
            <p:grpSpPr bwMode="auto">
              <a:xfrm>
                <a:off x="339" y="405"/>
                <a:ext cx="292" cy="642"/>
                <a:chOff x="4968" y="2219"/>
                <a:chExt cx="468" cy="940"/>
              </a:xfrm>
            </p:grpSpPr>
            <p:grpSp>
              <p:nvGrpSpPr>
                <p:cNvPr id="303130" name="Group 149"/>
                <p:cNvGrpSpPr>
                  <a:grpSpLocks/>
                </p:cNvGrpSpPr>
                <p:nvPr/>
              </p:nvGrpSpPr>
              <p:grpSpPr bwMode="auto">
                <a:xfrm>
                  <a:off x="4977" y="2219"/>
                  <a:ext cx="452" cy="643"/>
                  <a:chOff x="5042" y="1965"/>
                  <a:chExt cx="629" cy="1300"/>
                </a:xfrm>
              </p:grpSpPr>
              <p:grpSp>
                <p:nvGrpSpPr>
                  <p:cNvPr id="303134" name="Group 150"/>
                  <p:cNvGrpSpPr>
                    <a:grpSpLocks/>
                  </p:cNvGrpSpPr>
                  <p:nvPr/>
                </p:nvGrpSpPr>
                <p:grpSpPr bwMode="auto">
                  <a:xfrm rot="-1440892">
                    <a:off x="5042" y="1970"/>
                    <a:ext cx="304" cy="1295"/>
                    <a:chOff x="4240" y="2869"/>
                    <a:chExt cx="304" cy="1295"/>
                  </a:xfrm>
                </p:grpSpPr>
                <p:sp>
                  <p:nvSpPr>
                    <p:cNvPr id="303255" name="Oval 151"/>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56" name="AutoShape 152"/>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57" name="Oval 153"/>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303328" name="Group 154"/>
                  <p:cNvGrpSpPr>
                    <a:grpSpLocks/>
                  </p:cNvGrpSpPr>
                  <p:nvPr/>
                </p:nvGrpSpPr>
                <p:grpSpPr bwMode="auto">
                  <a:xfrm rot="1440892" flipH="1">
                    <a:off x="5367" y="1965"/>
                    <a:ext cx="304" cy="1299"/>
                    <a:chOff x="4235" y="2861"/>
                    <a:chExt cx="304" cy="1299"/>
                  </a:xfrm>
                </p:grpSpPr>
                <p:sp>
                  <p:nvSpPr>
                    <p:cNvPr id="303259" name="Oval 155"/>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3260" name="AutoShape 156"/>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3261" name="Oval 157"/>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3262" name="AutoShape 158"/>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303332" name="Group 159"/>
                <p:cNvGrpSpPr>
                  <a:grpSpLocks noChangeAspect="1"/>
                </p:cNvGrpSpPr>
                <p:nvPr/>
              </p:nvGrpSpPr>
              <p:grpSpPr bwMode="auto">
                <a:xfrm rot="17732190">
                  <a:off x="5343" y="2325"/>
                  <a:ext cx="85" cy="100"/>
                  <a:chOff x="2826" y="2115"/>
                  <a:chExt cx="138" cy="129"/>
                </a:xfrm>
              </p:grpSpPr>
              <p:grpSp>
                <p:nvGrpSpPr>
                  <p:cNvPr id="303333" name="Group 160"/>
                  <p:cNvGrpSpPr>
                    <a:grpSpLocks noChangeAspect="1"/>
                  </p:cNvGrpSpPr>
                  <p:nvPr/>
                </p:nvGrpSpPr>
                <p:grpSpPr bwMode="auto">
                  <a:xfrm rot="5400000">
                    <a:off x="2856" y="2136"/>
                    <a:ext cx="129" cy="87"/>
                    <a:chOff x="4329" y="1523"/>
                    <a:chExt cx="129" cy="87"/>
                  </a:xfrm>
                </p:grpSpPr>
                <p:sp>
                  <p:nvSpPr>
                    <p:cNvPr id="303265" name="Arc 161"/>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66" name="Arc 162"/>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67" name="Arc 163"/>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68" name="Arc 164"/>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303334" name="Group 165"/>
                <p:cNvGrpSpPr>
                  <a:grpSpLocks noChangeAspect="1"/>
                </p:cNvGrpSpPr>
                <p:nvPr/>
              </p:nvGrpSpPr>
              <p:grpSpPr bwMode="auto">
                <a:xfrm rot="3867810" flipH="1">
                  <a:off x="4975" y="2333"/>
                  <a:ext cx="85" cy="100"/>
                  <a:chOff x="2826" y="2115"/>
                  <a:chExt cx="138" cy="129"/>
                </a:xfrm>
              </p:grpSpPr>
              <p:grpSp>
                <p:nvGrpSpPr>
                  <p:cNvPr id="303335" name="Group 166"/>
                  <p:cNvGrpSpPr>
                    <a:grpSpLocks noChangeAspect="1"/>
                  </p:cNvGrpSpPr>
                  <p:nvPr/>
                </p:nvGrpSpPr>
                <p:grpSpPr bwMode="auto">
                  <a:xfrm rot="5400000">
                    <a:off x="2856" y="2136"/>
                    <a:ext cx="129" cy="87"/>
                    <a:chOff x="4329" y="1523"/>
                    <a:chExt cx="129" cy="87"/>
                  </a:xfrm>
                </p:grpSpPr>
                <p:sp>
                  <p:nvSpPr>
                    <p:cNvPr id="303271" name="Arc 167"/>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72" name="Arc 168"/>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3273" name="Arc 169"/>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3274" name="Arc 170"/>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3275" name="Text Box 171"/>
              <p:cNvSpPr txBox="1">
                <a:spLocks noChangeArrowheads="1"/>
              </p:cNvSpPr>
              <p:nvPr/>
            </p:nvSpPr>
            <p:spPr bwMode="auto">
              <a:xfrm>
                <a:off x="236" y="742"/>
                <a:ext cx="45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HPAV-AP</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sp>
          <p:nvSpPr>
            <p:cNvPr id="303276" name="Line 172"/>
            <p:cNvSpPr>
              <a:spLocks noChangeShapeType="1"/>
            </p:cNvSpPr>
            <p:nvPr/>
          </p:nvSpPr>
          <p:spPr bwMode="auto">
            <a:xfrm rot="-10800000">
              <a:off x="360" y="1873"/>
              <a:ext cx="240"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36" name="Group 173"/>
          <p:cNvGrpSpPr>
            <a:grpSpLocks/>
          </p:cNvGrpSpPr>
          <p:nvPr/>
        </p:nvGrpSpPr>
        <p:grpSpPr bwMode="auto">
          <a:xfrm rot="8307621" flipV="1">
            <a:off x="1832610" y="3188151"/>
            <a:ext cx="243840" cy="382904"/>
            <a:chOff x="3923" y="2896"/>
            <a:chExt cx="370" cy="360"/>
          </a:xfrm>
        </p:grpSpPr>
        <p:sp>
          <p:nvSpPr>
            <p:cNvPr id="303278" name="Line 174"/>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279" name="Line 175"/>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280" name="Line 176"/>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37" name="Group 177"/>
          <p:cNvGrpSpPr>
            <a:grpSpLocks/>
          </p:cNvGrpSpPr>
          <p:nvPr/>
        </p:nvGrpSpPr>
        <p:grpSpPr bwMode="auto">
          <a:xfrm rot="8307621" flipV="1">
            <a:off x="1893570" y="3660591"/>
            <a:ext cx="243840" cy="382904"/>
            <a:chOff x="3923" y="2896"/>
            <a:chExt cx="370" cy="360"/>
          </a:xfrm>
        </p:grpSpPr>
        <p:sp>
          <p:nvSpPr>
            <p:cNvPr id="303282" name="Line 178"/>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283" name="Line 179"/>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284" name="Line 180"/>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38" name="Group 181"/>
          <p:cNvGrpSpPr>
            <a:grpSpLocks/>
          </p:cNvGrpSpPr>
          <p:nvPr/>
        </p:nvGrpSpPr>
        <p:grpSpPr bwMode="auto">
          <a:xfrm>
            <a:off x="2838450" y="5399855"/>
            <a:ext cx="923926" cy="662941"/>
            <a:chOff x="1490" y="2830"/>
            <a:chExt cx="485" cy="348"/>
          </a:xfrm>
        </p:grpSpPr>
        <p:pic>
          <p:nvPicPr>
            <p:cNvPr id="303286" name="Picture 182"/>
            <p:cNvPicPr>
              <a:picLocks noChangeAspect="1" noChangeArrowheads="1"/>
            </p:cNvPicPr>
            <p:nvPr/>
          </p:nvPicPr>
          <p:blipFill>
            <a:blip r:embed="rId15"/>
            <a:srcRect/>
            <a:stretch>
              <a:fillRect/>
            </a:stretch>
          </p:blipFill>
          <p:spPr bwMode="auto">
            <a:xfrm>
              <a:off x="1490" y="2830"/>
              <a:ext cx="485" cy="238"/>
            </a:xfrm>
            <a:prstGeom prst="rect">
              <a:avLst/>
            </a:prstGeom>
            <a:noFill/>
            <a:ln w="9525">
              <a:noFill/>
              <a:miter lim="800000"/>
              <a:headEnd/>
              <a:tailEnd/>
            </a:ln>
            <a:effectLst/>
          </p:spPr>
        </p:pic>
        <p:sp>
          <p:nvSpPr>
            <p:cNvPr id="303287" name="Text Box 183"/>
            <p:cNvSpPr txBox="1">
              <a:spLocks noChangeArrowheads="1"/>
            </p:cNvSpPr>
            <p:nvPr/>
          </p:nvSpPr>
          <p:spPr bwMode="auto">
            <a:xfrm>
              <a:off x="1556" y="3033"/>
              <a:ext cx="357"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Printer</a:t>
              </a:r>
            </a:p>
          </p:txBody>
        </p:sp>
      </p:grpSp>
      <p:grpSp>
        <p:nvGrpSpPr>
          <p:cNvPr id="303339" name="Group 184"/>
          <p:cNvGrpSpPr>
            <a:grpSpLocks/>
          </p:cNvGrpSpPr>
          <p:nvPr/>
        </p:nvGrpSpPr>
        <p:grpSpPr bwMode="auto">
          <a:xfrm rot="7762205" flipV="1">
            <a:off x="2420303" y="5276982"/>
            <a:ext cx="243840" cy="382906"/>
            <a:chOff x="3923" y="2896"/>
            <a:chExt cx="370" cy="360"/>
          </a:xfrm>
        </p:grpSpPr>
        <p:sp>
          <p:nvSpPr>
            <p:cNvPr id="303289" name="Line 185"/>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290" name="Line 186"/>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291" name="Line 187"/>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0" name="Group 188"/>
          <p:cNvGrpSpPr>
            <a:grpSpLocks/>
          </p:cNvGrpSpPr>
          <p:nvPr/>
        </p:nvGrpSpPr>
        <p:grpSpPr bwMode="auto">
          <a:xfrm rot="8307621" flipV="1">
            <a:off x="2564130" y="6106611"/>
            <a:ext cx="243840" cy="382904"/>
            <a:chOff x="3923" y="2896"/>
            <a:chExt cx="370" cy="360"/>
          </a:xfrm>
        </p:grpSpPr>
        <p:sp>
          <p:nvSpPr>
            <p:cNvPr id="303293" name="Line 189"/>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294" name="Line 190"/>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295" name="Line 191"/>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1" name="Group 192"/>
          <p:cNvGrpSpPr>
            <a:grpSpLocks/>
          </p:cNvGrpSpPr>
          <p:nvPr/>
        </p:nvGrpSpPr>
        <p:grpSpPr bwMode="auto">
          <a:xfrm rot="11733307" flipV="1">
            <a:off x="5101590" y="5809431"/>
            <a:ext cx="243840" cy="382904"/>
            <a:chOff x="3923" y="2896"/>
            <a:chExt cx="370" cy="360"/>
          </a:xfrm>
        </p:grpSpPr>
        <p:sp>
          <p:nvSpPr>
            <p:cNvPr id="303297" name="Line 193"/>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298" name="Line 194"/>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299" name="Line 195"/>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2" name="Group 196"/>
          <p:cNvGrpSpPr>
            <a:grpSpLocks/>
          </p:cNvGrpSpPr>
          <p:nvPr/>
        </p:nvGrpSpPr>
        <p:grpSpPr bwMode="auto">
          <a:xfrm rot="9461019" flipV="1">
            <a:off x="5050156" y="5403665"/>
            <a:ext cx="243840" cy="382906"/>
            <a:chOff x="3923" y="2896"/>
            <a:chExt cx="370" cy="360"/>
          </a:xfrm>
        </p:grpSpPr>
        <p:sp>
          <p:nvSpPr>
            <p:cNvPr id="303301" name="Line 197"/>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02" name="Line 198"/>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03" name="Line 199"/>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3" name="Group 200"/>
          <p:cNvGrpSpPr>
            <a:grpSpLocks/>
          </p:cNvGrpSpPr>
          <p:nvPr/>
        </p:nvGrpSpPr>
        <p:grpSpPr bwMode="auto">
          <a:xfrm rot="8307621" flipV="1">
            <a:off x="6465570" y="5504631"/>
            <a:ext cx="243840" cy="382904"/>
            <a:chOff x="3923" y="2896"/>
            <a:chExt cx="370" cy="360"/>
          </a:xfrm>
        </p:grpSpPr>
        <p:sp>
          <p:nvSpPr>
            <p:cNvPr id="303305" name="Line 201"/>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06" name="Line 202"/>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07" name="Line 203"/>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4" name="Group 204"/>
          <p:cNvGrpSpPr>
            <a:grpSpLocks/>
          </p:cNvGrpSpPr>
          <p:nvPr/>
        </p:nvGrpSpPr>
        <p:grpSpPr bwMode="auto">
          <a:xfrm rot="10159630" flipV="1">
            <a:off x="4912996" y="3782511"/>
            <a:ext cx="243840" cy="382904"/>
            <a:chOff x="3923" y="2896"/>
            <a:chExt cx="370" cy="360"/>
          </a:xfrm>
        </p:grpSpPr>
        <p:sp>
          <p:nvSpPr>
            <p:cNvPr id="303309" name="Line 205"/>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10" name="Line 206"/>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11" name="Line 207"/>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5" name="Group 208"/>
          <p:cNvGrpSpPr>
            <a:grpSpLocks/>
          </p:cNvGrpSpPr>
          <p:nvPr/>
        </p:nvGrpSpPr>
        <p:grpSpPr bwMode="auto">
          <a:xfrm rot="8307621" flipV="1">
            <a:off x="4827270" y="3066231"/>
            <a:ext cx="243840" cy="382904"/>
            <a:chOff x="3923" y="2896"/>
            <a:chExt cx="370" cy="360"/>
          </a:xfrm>
        </p:grpSpPr>
        <p:sp>
          <p:nvSpPr>
            <p:cNvPr id="303313" name="Line 209"/>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14" name="Line 210"/>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15" name="Line 211"/>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pic>
        <p:nvPicPr>
          <p:cNvPr id="303316" name="Picture 212"/>
          <p:cNvPicPr>
            <a:picLocks noChangeAspect="1" noChangeArrowheads="1"/>
          </p:cNvPicPr>
          <p:nvPr/>
        </p:nvPicPr>
        <p:blipFill>
          <a:blip r:embed="rId16"/>
          <a:srcRect/>
          <a:stretch>
            <a:fillRect/>
          </a:stretch>
        </p:blipFill>
        <p:spPr bwMode="auto">
          <a:xfrm>
            <a:off x="3840480" y="4302575"/>
            <a:ext cx="838200" cy="632460"/>
          </a:xfrm>
          <a:prstGeom prst="rect">
            <a:avLst/>
          </a:prstGeom>
          <a:noFill/>
        </p:spPr>
      </p:pic>
      <p:grpSp>
        <p:nvGrpSpPr>
          <p:cNvPr id="303346" name="Group 213"/>
          <p:cNvGrpSpPr>
            <a:grpSpLocks/>
          </p:cNvGrpSpPr>
          <p:nvPr/>
        </p:nvGrpSpPr>
        <p:grpSpPr bwMode="auto">
          <a:xfrm rot="2737575" flipV="1">
            <a:off x="4346258" y="4071119"/>
            <a:ext cx="243840" cy="382904"/>
            <a:chOff x="3923" y="2896"/>
            <a:chExt cx="370" cy="360"/>
          </a:xfrm>
        </p:grpSpPr>
        <p:sp>
          <p:nvSpPr>
            <p:cNvPr id="303318" name="Line 214"/>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19" name="Line 215"/>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20" name="Line 216"/>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7" name="Group 217"/>
          <p:cNvGrpSpPr>
            <a:grpSpLocks/>
          </p:cNvGrpSpPr>
          <p:nvPr/>
        </p:nvGrpSpPr>
        <p:grpSpPr bwMode="auto">
          <a:xfrm>
            <a:off x="1632586" y="6508565"/>
            <a:ext cx="773430" cy="741046"/>
            <a:chOff x="4819" y="2644"/>
            <a:chExt cx="406" cy="389"/>
          </a:xfrm>
        </p:grpSpPr>
        <p:pic>
          <p:nvPicPr>
            <p:cNvPr id="303322" name="Picture 218" descr="UTVstb"/>
            <p:cNvPicPr>
              <a:picLocks noChangeAspect="1" noChangeArrowheads="1"/>
            </p:cNvPicPr>
            <p:nvPr/>
          </p:nvPicPr>
          <p:blipFill>
            <a:blip r:embed="rId4"/>
            <a:srcRect/>
            <a:stretch>
              <a:fillRect/>
            </a:stretch>
          </p:blipFill>
          <p:spPr bwMode="auto">
            <a:xfrm>
              <a:off x="4819" y="2644"/>
              <a:ext cx="406" cy="174"/>
            </a:xfrm>
            <a:prstGeom prst="rect">
              <a:avLst/>
            </a:prstGeom>
            <a:noFill/>
            <a:ln w="9525">
              <a:noFill/>
              <a:miter lim="800000"/>
              <a:headEnd/>
              <a:tailEnd/>
            </a:ln>
            <a:effectLst/>
          </p:spPr>
        </p:pic>
        <p:sp>
          <p:nvSpPr>
            <p:cNvPr id="303323" name="Text Box 219"/>
            <p:cNvSpPr txBox="1">
              <a:spLocks noChangeArrowheads="1"/>
            </p:cNvSpPr>
            <p:nvPr/>
          </p:nvSpPr>
          <p:spPr bwMode="auto">
            <a:xfrm>
              <a:off x="4829" y="2791"/>
              <a:ext cx="356"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Media </a:t>
              </a:r>
            </a:p>
            <a:p>
              <a:pPr eaLnBrk="0" hangingPunct="0"/>
              <a:r>
                <a:rPr lang="en-US" sz="1200" dirty="0">
                  <a:effectLst>
                    <a:outerShdw blurRad="38100" dist="38100" dir="2700000" algn="tl">
                      <a:srgbClr val="000000">
                        <a:alpha val="43137"/>
                      </a:srgbClr>
                    </a:outerShdw>
                  </a:effectLst>
                  <a:latin typeface="+mn-lt"/>
                  <a:cs typeface="Arial" charset="0"/>
                </a:rPr>
                <a:t>Server</a:t>
              </a:r>
            </a:p>
          </p:txBody>
        </p:sp>
      </p:grpSp>
      <p:grpSp>
        <p:nvGrpSpPr>
          <p:cNvPr id="303348" name="Group 220"/>
          <p:cNvGrpSpPr>
            <a:grpSpLocks/>
          </p:cNvGrpSpPr>
          <p:nvPr/>
        </p:nvGrpSpPr>
        <p:grpSpPr bwMode="auto">
          <a:xfrm rot="11733307" flipV="1">
            <a:off x="1821180" y="6058985"/>
            <a:ext cx="243840" cy="382906"/>
            <a:chOff x="3923" y="2896"/>
            <a:chExt cx="370" cy="360"/>
          </a:xfrm>
        </p:grpSpPr>
        <p:sp>
          <p:nvSpPr>
            <p:cNvPr id="303325" name="Line 221"/>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3326" name="Line 222"/>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3327" name="Line 223"/>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3349" name="Group 224"/>
          <p:cNvGrpSpPr>
            <a:grpSpLocks/>
          </p:cNvGrpSpPr>
          <p:nvPr/>
        </p:nvGrpSpPr>
        <p:grpSpPr bwMode="auto">
          <a:xfrm>
            <a:off x="2087880" y="3612966"/>
            <a:ext cx="1259206" cy="1245870"/>
            <a:chOff x="-1282" y="276"/>
            <a:chExt cx="661" cy="654"/>
          </a:xfrm>
        </p:grpSpPr>
        <p:sp>
          <p:nvSpPr>
            <p:cNvPr id="303329" name="Text Box 225"/>
            <p:cNvSpPr txBox="1">
              <a:spLocks noChangeArrowheads="1"/>
            </p:cNvSpPr>
            <p:nvPr/>
          </p:nvSpPr>
          <p:spPr bwMode="auto">
            <a:xfrm>
              <a:off x="-1106" y="724"/>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effectLst>
                    <a:outerShdw blurRad="38100" dist="38100" dir="2700000" algn="tl">
                      <a:srgbClr val="000000">
                        <a:alpha val="43137"/>
                      </a:srgbClr>
                    </a:outerShdw>
                  </a:effectLst>
                  <a:latin typeface="+mn-lt"/>
                  <a:cs typeface="Arial" charset="0"/>
                </a:rPr>
                <a:t>PC</a:t>
              </a:r>
            </a:p>
          </p:txBody>
        </p:sp>
        <p:pic>
          <p:nvPicPr>
            <p:cNvPr id="303330" name="Picture 226" descr="Vaio_alpha"/>
            <p:cNvPicPr>
              <a:picLocks noChangeAspect="1" noChangeArrowheads="1"/>
            </p:cNvPicPr>
            <p:nvPr/>
          </p:nvPicPr>
          <p:blipFill>
            <a:blip r:embed="rId17"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pic>
          <p:nvPicPr>
            <p:cNvPr id="303331" name="Picture 227" descr="Vaio_alpha"/>
            <p:cNvPicPr>
              <a:picLocks noChangeAspect="1" noChangeArrowheads="1"/>
            </p:cNvPicPr>
            <p:nvPr/>
          </p:nvPicPr>
          <p:blipFill>
            <a:blip r:embed="rId17"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9106" y="274320"/>
            <a:ext cx="10056494" cy="1495794"/>
          </a:xfrm>
        </p:spPr>
        <p:txBody>
          <a:bodyPr/>
          <a:lstStyle/>
          <a:p>
            <a:r>
              <a:rPr lang="en-US" dirty="0" err="1" smtClean="0"/>
              <a:t>HomePlug</a:t>
            </a:r>
            <a:r>
              <a:rPr lang="en-US" dirty="0" smtClean="0"/>
              <a:t> AV In Action</a:t>
            </a:r>
            <a:br>
              <a:rPr lang="en-US" dirty="0" smtClean="0"/>
            </a:br>
            <a:r>
              <a:rPr lang="en-US" sz="4400" dirty="0" smtClean="0">
                <a:solidFill>
                  <a:schemeClr val="accent1"/>
                </a:solidFill>
              </a:rPr>
              <a:t>Hybrid networks</a:t>
            </a:r>
            <a:endParaRPr lang="en-US" dirty="0">
              <a:solidFill>
                <a:schemeClr val="accent1"/>
              </a:solidFill>
            </a:endParaRPr>
          </a:p>
        </p:txBody>
      </p:sp>
      <p:sp>
        <p:nvSpPr>
          <p:cNvPr id="305155" name="AutoShape 3"/>
          <p:cNvSpPr>
            <a:spLocks noChangeArrowheads="1"/>
          </p:cNvSpPr>
          <p:nvPr/>
        </p:nvSpPr>
        <p:spPr bwMode="auto">
          <a:xfrm>
            <a:off x="7589520" y="2288365"/>
            <a:ext cx="3040380" cy="282357"/>
          </a:xfrm>
          <a:prstGeom prst="roundRect">
            <a:avLst>
              <a:gd name="adj" fmla="val 4194"/>
            </a:avLst>
          </a:prstGeom>
          <a:noFill/>
          <a:ln w="38100">
            <a:solidFill>
              <a:srgbClr val="C0C0C0"/>
            </a:solidFill>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56" name="Text Box 4"/>
          <p:cNvSpPr txBox="1">
            <a:spLocks noChangeArrowheads="1"/>
          </p:cNvSpPr>
          <p:nvPr/>
        </p:nvSpPr>
        <p:spPr bwMode="auto">
          <a:xfrm>
            <a:off x="7751446" y="2200736"/>
            <a:ext cx="1280160" cy="392430"/>
          </a:xfrm>
          <a:prstGeom prst="rect">
            <a:avLst/>
          </a:prstGeom>
          <a:solidFill>
            <a:schemeClr val="bg1"/>
          </a:solidFill>
          <a:ln w="9525">
            <a:solidFill>
              <a:schemeClr val="tx1"/>
            </a:solidFill>
            <a:miter lim="800000"/>
            <a:headEnd/>
            <a:tailEnd/>
          </a:ln>
        </p:spPr>
        <p:txBody>
          <a:bodyPr wrap="none" lIns="86400" tIns="43200" rIns="86400" bIns="43200">
            <a:spAutoFit/>
          </a:bodyPr>
          <a:lstStyle/>
          <a:p>
            <a:pPr algn="l" defTabSz="1596390" eaLnBrk="0" hangingPunct="0"/>
            <a:r>
              <a:rPr lang="en-US" altLang="ja-JP" sz="1900" dirty="0">
                <a:effectLst>
                  <a:outerShdw blurRad="38100" dist="38100" dir="2700000" algn="tl">
                    <a:srgbClr val="000000">
                      <a:alpha val="43137"/>
                    </a:srgbClr>
                  </a:outerShdw>
                </a:effectLst>
                <a:latin typeface="+mn-lt"/>
                <a:ea typeface="ＭＳ ゴシック" pitchFamily="49" charset="-128"/>
              </a:rPr>
              <a:t>Networks</a:t>
            </a:r>
            <a:endParaRPr lang="en-US" altLang="ja-JP" sz="1900" b="0" dirty="0">
              <a:effectLst>
                <a:outerShdw blurRad="38100" dist="38100" dir="2700000" algn="tl">
                  <a:srgbClr val="000000">
                    <a:alpha val="43137"/>
                  </a:srgbClr>
                </a:outerShdw>
              </a:effectLst>
              <a:latin typeface="+mn-lt"/>
              <a:ea typeface="ＭＳ ゴシック" pitchFamily="49" charset="-128"/>
            </a:endParaRPr>
          </a:p>
        </p:txBody>
      </p:sp>
      <p:sp>
        <p:nvSpPr>
          <p:cNvPr id="305157" name="Rectangle 5"/>
          <p:cNvSpPr>
            <a:spLocks noChangeArrowheads="1"/>
          </p:cNvSpPr>
          <p:nvPr/>
        </p:nvSpPr>
        <p:spPr bwMode="auto">
          <a:xfrm>
            <a:off x="7677150" y="2579831"/>
            <a:ext cx="2948940" cy="329564"/>
          </a:xfrm>
          <a:prstGeom prst="rect">
            <a:avLst/>
          </a:prstGeom>
          <a:noFill/>
          <a:ln w="9525">
            <a:noFill/>
            <a:miter lim="800000"/>
            <a:headEnd/>
            <a:tailEnd/>
          </a:ln>
          <a:effectLst/>
        </p:spPr>
        <p:txBody>
          <a:bodyPr lIns="109728" tIns="54864" rIns="109728" bIns="54864">
            <a:spAutoFit/>
          </a:bodyPr>
          <a:lstStyle/>
          <a:p>
            <a:pPr marL="133350" indent="-133350" algn="l" eaLnBrk="0" hangingPunct="0">
              <a:buFontTx/>
              <a:buChar char="•"/>
            </a:pPr>
            <a:r>
              <a:rPr lang="en-US" altLang="ja-JP" sz="1400" dirty="0">
                <a:effectLst>
                  <a:outerShdw blurRad="38100" dist="38100" dir="2700000" algn="tl">
                    <a:srgbClr val="000000">
                      <a:alpha val="43137"/>
                    </a:srgbClr>
                  </a:outerShdw>
                </a:effectLst>
                <a:latin typeface="+mn-lt"/>
                <a:ea typeface="ＭＳ ゴシック" pitchFamily="49" charset="-128"/>
              </a:rPr>
              <a:t>HP AV</a:t>
            </a:r>
          </a:p>
        </p:txBody>
      </p:sp>
      <p:grpSp>
        <p:nvGrpSpPr>
          <p:cNvPr id="2" name="Group 6"/>
          <p:cNvGrpSpPr>
            <a:grpSpLocks/>
          </p:cNvGrpSpPr>
          <p:nvPr/>
        </p:nvGrpSpPr>
        <p:grpSpPr bwMode="auto">
          <a:xfrm>
            <a:off x="299086" y="1697815"/>
            <a:ext cx="7168514" cy="5814060"/>
            <a:chOff x="205" y="770"/>
            <a:chExt cx="3763" cy="3052"/>
          </a:xfrm>
        </p:grpSpPr>
        <p:sp>
          <p:nvSpPr>
            <p:cNvPr id="305159" name="Freeform 7"/>
            <p:cNvSpPr>
              <a:spLocks/>
            </p:cNvSpPr>
            <p:nvPr/>
          </p:nvSpPr>
          <p:spPr bwMode="auto">
            <a:xfrm>
              <a:off x="205" y="851"/>
              <a:ext cx="3648" cy="2971"/>
            </a:xfrm>
            <a:custGeom>
              <a:avLst/>
              <a:gdLst/>
              <a:ahLst/>
              <a:cxnLst>
                <a:cxn ang="0">
                  <a:pos x="3060" y="0"/>
                </a:cxn>
                <a:cxn ang="0">
                  <a:pos x="0" y="909"/>
                </a:cxn>
                <a:cxn ang="0">
                  <a:pos x="346" y="910"/>
                </a:cxn>
                <a:cxn ang="0">
                  <a:pos x="346" y="4608"/>
                </a:cxn>
                <a:cxn ang="0">
                  <a:pos x="5428" y="4608"/>
                </a:cxn>
                <a:cxn ang="0">
                  <a:pos x="6400" y="4136"/>
                </a:cxn>
                <a:cxn ang="0">
                  <a:pos x="6400" y="832"/>
                </a:cxn>
                <a:cxn ang="0">
                  <a:pos x="3060" y="0"/>
                </a:cxn>
              </a:cxnLst>
              <a:rect l="0" t="0" r="r" b="b"/>
              <a:pathLst>
                <a:path w="6400" h="4608">
                  <a:moveTo>
                    <a:pt x="3060" y="0"/>
                  </a:moveTo>
                  <a:lnTo>
                    <a:pt x="0" y="909"/>
                  </a:lnTo>
                  <a:lnTo>
                    <a:pt x="346" y="910"/>
                  </a:lnTo>
                  <a:lnTo>
                    <a:pt x="346" y="4608"/>
                  </a:lnTo>
                  <a:lnTo>
                    <a:pt x="5428" y="4608"/>
                  </a:lnTo>
                  <a:lnTo>
                    <a:pt x="6400" y="4136"/>
                  </a:lnTo>
                  <a:lnTo>
                    <a:pt x="6400" y="832"/>
                  </a:lnTo>
                  <a:lnTo>
                    <a:pt x="3060" y="0"/>
                  </a:lnTo>
                  <a:close/>
                </a:path>
              </a:pathLst>
            </a:custGeom>
            <a:noFill/>
            <a:ln w="31750" cmpd="sng">
              <a:solidFill>
                <a:schemeClr val="accent2"/>
              </a:solidFill>
              <a:round/>
              <a:headEnd/>
              <a:tailEnd/>
            </a:ln>
          </p:spPr>
          <p:txBody>
            <a:bodyPr wrap="none" anchor="ctr"/>
            <a:lstStyle/>
            <a:p>
              <a:endParaRPr lang="en-US">
                <a:effectLst>
                  <a:outerShdw blurRad="38100" dist="38100" dir="2700000" algn="tl">
                    <a:srgbClr val="000000">
                      <a:alpha val="43137"/>
                    </a:srgbClr>
                  </a:outerShdw>
                </a:effectLst>
                <a:latin typeface="+mn-lt"/>
              </a:endParaRPr>
            </a:p>
          </p:txBody>
        </p:sp>
        <p:sp>
          <p:nvSpPr>
            <p:cNvPr id="305160" name="Freeform 8"/>
            <p:cNvSpPr>
              <a:spLocks/>
            </p:cNvSpPr>
            <p:nvPr/>
          </p:nvSpPr>
          <p:spPr bwMode="auto">
            <a:xfrm>
              <a:off x="399" y="3526"/>
              <a:ext cx="3456" cy="145"/>
            </a:xfrm>
            <a:custGeom>
              <a:avLst/>
              <a:gdLst/>
              <a:ahLst/>
              <a:cxnLst>
                <a:cxn ang="0">
                  <a:pos x="0" y="253"/>
                </a:cxn>
                <a:cxn ang="0">
                  <a:pos x="2596" y="253"/>
                </a:cxn>
                <a:cxn ang="0">
                  <a:pos x="3105" y="0"/>
                </a:cxn>
                <a:cxn ang="0">
                  <a:pos x="633" y="16"/>
                </a:cxn>
                <a:cxn ang="0">
                  <a:pos x="0" y="253"/>
                </a:cxn>
              </a:cxnLst>
              <a:rect l="0" t="0" r="r" b="b"/>
              <a:pathLst>
                <a:path w="3105" h="253">
                  <a:moveTo>
                    <a:pt x="0" y="253"/>
                  </a:moveTo>
                  <a:lnTo>
                    <a:pt x="2596" y="253"/>
                  </a:lnTo>
                  <a:lnTo>
                    <a:pt x="3105" y="0"/>
                  </a:lnTo>
                  <a:lnTo>
                    <a:pt x="633" y="16"/>
                  </a:lnTo>
                  <a:lnTo>
                    <a:pt x="0" y="25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1" name="AutoShape 9"/>
            <p:cNvSpPr>
              <a:spLocks noChangeArrowheads="1"/>
            </p:cNvSpPr>
            <p:nvPr/>
          </p:nvSpPr>
          <p:spPr bwMode="auto">
            <a:xfrm rot="5400000" flipV="1">
              <a:off x="1705" y="2975"/>
              <a:ext cx="1484" cy="183"/>
            </a:xfrm>
            <a:prstGeom prst="parallelogram">
              <a:avLst>
                <a:gd name="adj" fmla="val 45045"/>
              </a:avLst>
            </a:prstGeom>
            <a:pattFill prst="ltVert">
              <a:fgClr>
                <a:srgbClr val="0099FF"/>
              </a:fgClr>
              <a:bgClr>
                <a:srgbClr val="0066FF"/>
              </a:bgClr>
            </a:pattFill>
            <a:ln w="12700" cap="rnd">
              <a:solidFill>
                <a:schemeClr val="accent2"/>
              </a:solidFill>
              <a:prstDash val="sysDot"/>
              <a:miter lim="800000"/>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2" name="Line 10"/>
            <p:cNvSpPr>
              <a:spLocks noChangeShapeType="1"/>
            </p:cNvSpPr>
            <p:nvPr/>
          </p:nvSpPr>
          <p:spPr bwMode="auto">
            <a:xfrm>
              <a:off x="988" y="1360"/>
              <a:ext cx="2" cy="2233"/>
            </a:xfrm>
            <a:prstGeom prst="line">
              <a:avLst/>
            </a:prstGeom>
            <a:noFill/>
            <a:ln w="9525" cap="rnd">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3" name="Freeform 11"/>
            <p:cNvSpPr>
              <a:spLocks/>
            </p:cNvSpPr>
            <p:nvPr/>
          </p:nvSpPr>
          <p:spPr bwMode="auto">
            <a:xfrm>
              <a:off x="415" y="2339"/>
              <a:ext cx="3433" cy="145"/>
            </a:xfrm>
            <a:custGeom>
              <a:avLst/>
              <a:gdLst/>
              <a:ahLst/>
              <a:cxnLst>
                <a:cxn ang="0">
                  <a:pos x="0" y="183"/>
                </a:cxn>
                <a:cxn ang="0">
                  <a:pos x="2634" y="181"/>
                </a:cxn>
                <a:cxn ang="0">
                  <a:pos x="3087" y="0"/>
                </a:cxn>
                <a:cxn ang="0">
                  <a:pos x="510" y="3"/>
                </a:cxn>
                <a:cxn ang="0">
                  <a:pos x="0" y="183"/>
                </a:cxn>
              </a:cxnLst>
              <a:rect l="0" t="0" r="r" b="b"/>
              <a:pathLst>
                <a:path w="3087" h="183">
                  <a:moveTo>
                    <a:pt x="0" y="183"/>
                  </a:moveTo>
                  <a:lnTo>
                    <a:pt x="2634" y="181"/>
                  </a:lnTo>
                  <a:lnTo>
                    <a:pt x="3087" y="0"/>
                  </a:lnTo>
                  <a:lnTo>
                    <a:pt x="510" y="3"/>
                  </a:lnTo>
                  <a:lnTo>
                    <a:pt x="0" y="183"/>
                  </a:lnTo>
                  <a:close/>
                </a:path>
              </a:pathLst>
            </a:custGeom>
            <a:solidFill>
              <a:srgbClr val="3366FF"/>
            </a:solidFill>
            <a:ln w="38100" cap="rnd" cmpd="sng">
              <a:solidFill>
                <a:schemeClr val="accent2"/>
              </a:solidFill>
              <a:prstDash val="sysDot"/>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4" name="AutoShape 12"/>
            <p:cNvSpPr>
              <a:spLocks noChangeArrowheads="1"/>
            </p:cNvSpPr>
            <p:nvPr/>
          </p:nvSpPr>
          <p:spPr bwMode="auto">
            <a:xfrm rot="5400000" flipV="1">
              <a:off x="1460" y="1803"/>
              <a:ext cx="1293" cy="183"/>
            </a:xfrm>
            <a:prstGeom prst="parallelogram">
              <a:avLst>
                <a:gd name="adj" fmla="val 36885"/>
              </a:avLst>
            </a:prstGeom>
            <a:pattFill prst="ltVert">
              <a:fgClr>
                <a:srgbClr val="0099FF"/>
              </a:fgClr>
              <a:bgClr>
                <a:srgbClr val="0066FF"/>
              </a:bgClr>
            </a:pattFill>
            <a:ln w="9525" cap="rnd">
              <a:solidFill>
                <a:schemeClr val="accent2"/>
              </a:solidFill>
              <a:prstDash val="sysDot"/>
              <a:miter lim="800000"/>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5" name="AutoShape 13"/>
            <p:cNvSpPr>
              <a:spLocks noChangeArrowheads="1"/>
            </p:cNvSpPr>
            <p:nvPr/>
          </p:nvSpPr>
          <p:spPr bwMode="auto">
            <a:xfrm>
              <a:off x="1956" y="876"/>
              <a:ext cx="1387" cy="566"/>
            </a:xfrm>
            <a:prstGeom prst="rtTriangle">
              <a:avLst/>
            </a:prstGeom>
            <a:solidFill>
              <a:srgbClr val="3366FF"/>
            </a:solidFill>
            <a:ln w="9525" algn="ctr">
              <a:solidFill>
                <a:srgbClr val="3366FF"/>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166" name="Line 14"/>
            <p:cNvSpPr>
              <a:spLocks noChangeShapeType="1"/>
            </p:cNvSpPr>
            <p:nvPr/>
          </p:nvSpPr>
          <p:spPr bwMode="auto">
            <a:xfrm flipH="1" flipV="1">
              <a:off x="1843" y="1302"/>
              <a:ext cx="2" cy="1240"/>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167" name="AutoShape 15"/>
            <p:cNvSpPr>
              <a:spLocks noChangeArrowheads="1"/>
            </p:cNvSpPr>
            <p:nvPr/>
          </p:nvSpPr>
          <p:spPr bwMode="auto">
            <a:xfrm flipH="1">
              <a:off x="248" y="867"/>
              <a:ext cx="1708" cy="575"/>
            </a:xfrm>
            <a:prstGeom prst="rtTriangle">
              <a:avLst/>
            </a:prstGeom>
            <a:solidFill>
              <a:srgbClr val="3366FF"/>
            </a:solidFill>
            <a:ln w="9525" algn="ctr">
              <a:solidFill>
                <a:srgbClr val="3366FF"/>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168" name="Freeform 16"/>
            <p:cNvSpPr>
              <a:spLocks/>
            </p:cNvSpPr>
            <p:nvPr/>
          </p:nvSpPr>
          <p:spPr bwMode="auto">
            <a:xfrm>
              <a:off x="3340" y="1381"/>
              <a:ext cx="512" cy="145"/>
            </a:xfrm>
            <a:custGeom>
              <a:avLst/>
              <a:gdLst/>
              <a:ahLst/>
              <a:cxnLst>
                <a:cxn ang="0">
                  <a:pos x="0" y="3114"/>
                </a:cxn>
                <a:cxn ang="0">
                  <a:pos x="798" y="2730"/>
                </a:cxn>
                <a:cxn ang="0">
                  <a:pos x="798" y="12"/>
                </a:cxn>
                <a:cxn ang="0">
                  <a:pos x="0" y="0"/>
                </a:cxn>
                <a:cxn ang="0">
                  <a:pos x="0" y="3114"/>
                </a:cxn>
              </a:cxnLst>
              <a:rect l="0" t="0" r="r" b="b"/>
              <a:pathLst>
                <a:path w="798" h="3114">
                  <a:moveTo>
                    <a:pt x="0" y="3114"/>
                  </a:moveTo>
                  <a:lnTo>
                    <a:pt x="798" y="2730"/>
                  </a:lnTo>
                  <a:lnTo>
                    <a:pt x="798" y="12"/>
                  </a:lnTo>
                  <a:lnTo>
                    <a:pt x="0" y="0"/>
                  </a:lnTo>
                  <a:lnTo>
                    <a:pt x="0" y="3114"/>
                  </a:lnTo>
                  <a:close/>
                </a:path>
              </a:pathLst>
            </a:custGeom>
            <a:noFill/>
            <a:ln w="31750" cap="flat" cmpd="sng">
              <a:solidFill>
                <a:schemeClr val="accent2"/>
              </a:solidFill>
              <a:prstDash val="solid"/>
              <a:round/>
              <a:headEnd/>
              <a:tailEnd/>
            </a:ln>
            <a:effectLst/>
          </p:spPr>
          <p:txBody>
            <a:bodyPr lIns="0" tIns="0" rIns="0" bIns="0" anchor="ctr">
              <a:spAutoFit/>
            </a:bodyPr>
            <a:lstStyle/>
            <a:p>
              <a:endParaRPr lang="en-US">
                <a:effectLst>
                  <a:outerShdw blurRad="38100" dist="38100" dir="2700000" algn="tl">
                    <a:srgbClr val="000000">
                      <a:alpha val="43137"/>
                    </a:srgbClr>
                  </a:outerShdw>
                </a:effectLst>
                <a:latin typeface="+mn-lt"/>
              </a:endParaRPr>
            </a:p>
          </p:txBody>
        </p:sp>
        <p:sp>
          <p:nvSpPr>
            <p:cNvPr id="305169" name="Freeform 17"/>
            <p:cNvSpPr>
              <a:spLocks/>
            </p:cNvSpPr>
            <p:nvPr/>
          </p:nvSpPr>
          <p:spPr bwMode="auto">
            <a:xfrm>
              <a:off x="1950" y="770"/>
              <a:ext cx="2018" cy="695"/>
            </a:xfrm>
            <a:custGeom>
              <a:avLst/>
              <a:gdLst/>
              <a:ahLst/>
              <a:cxnLst>
                <a:cxn ang="0">
                  <a:pos x="0" y="65"/>
                </a:cxn>
                <a:cxn ang="0">
                  <a:pos x="1329" y="592"/>
                </a:cxn>
                <a:cxn ang="0">
                  <a:pos x="1816" y="519"/>
                </a:cxn>
                <a:cxn ang="0">
                  <a:pos x="446" y="0"/>
                </a:cxn>
                <a:cxn ang="0">
                  <a:pos x="0" y="65"/>
                </a:cxn>
              </a:cxnLst>
              <a:rect l="0" t="0" r="r" b="b"/>
              <a:pathLst>
                <a:path w="1816" h="592">
                  <a:moveTo>
                    <a:pt x="0" y="65"/>
                  </a:moveTo>
                  <a:lnTo>
                    <a:pt x="1329" y="592"/>
                  </a:lnTo>
                  <a:lnTo>
                    <a:pt x="1816" y="519"/>
                  </a:lnTo>
                  <a:lnTo>
                    <a:pt x="446" y="0"/>
                  </a:lnTo>
                  <a:lnTo>
                    <a:pt x="0" y="65"/>
                  </a:lnTo>
                  <a:close/>
                </a:path>
              </a:pathLst>
            </a:custGeom>
            <a:solidFill>
              <a:srgbClr val="3399FF"/>
            </a:solidFill>
            <a:ln w="31750" cmpd="sng">
              <a:solidFill>
                <a:schemeClr val="accent2"/>
              </a:solidFill>
              <a:round/>
              <a:headEnd/>
              <a:tailEnd/>
            </a:ln>
          </p:spPr>
          <p:txBody>
            <a:bodyPr wrap="none" anchor="ctr"/>
            <a:lstStyle/>
            <a:p>
              <a:endParaRPr lang="en-US">
                <a:effectLst>
                  <a:outerShdw blurRad="38100" dist="38100" dir="2700000" algn="tl">
                    <a:srgbClr val="000000">
                      <a:alpha val="43137"/>
                    </a:srgbClr>
                  </a:outerShdw>
                </a:effectLst>
                <a:latin typeface="+mn-lt"/>
              </a:endParaRPr>
            </a:p>
          </p:txBody>
        </p:sp>
        <p:sp>
          <p:nvSpPr>
            <p:cNvPr id="305170" name="Line 18"/>
            <p:cNvSpPr>
              <a:spLocks noChangeShapeType="1"/>
            </p:cNvSpPr>
            <p:nvPr/>
          </p:nvSpPr>
          <p:spPr bwMode="auto">
            <a:xfrm flipH="1" flipV="1">
              <a:off x="420" y="2542"/>
              <a:ext cx="2897" cy="8"/>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171" name="Line 19"/>
            <p:cNvSpPr>
              <a:spLocks noChangeShapeType="1"/>
            </p:cNvSpPr>
            <p:nvPr/>
          </p:nvSpPr>
          <p:spPr bwMode="auto">
            <a:xfrm flipH="1" flipV="1">
              <a:off x="404" y="3806"/>
              <a:ext cx="2897" cy="8"/>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172" name="Line 20"/>
            <p:cNvSpPr>
              <a:spLocks noChangeShapeType="1"/>
            </p:cNvSpPr>
            <p:nvPr/>
          </p:nvSpPr>
          <p:spPr bwMode="auto">
            <a:xfrm flipH="1" flipV="1">
              <a:off x="2179" y="2574"/>
              <a:ext cx="2" cy="1240"/>
            </a:xfrm>
            <a:prstGeom prst="line">
              <a:avLst/>
            </a:prstGeom>
            <a:noFill/>
            <a:ln w="28575">
              <a:solidFill>
                <a:srgbClr val="FF6600"/>
              </a:solidFill>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pic>
        <p:nvPicPr>
          <p:cNvPr id="305173" name="Picture 21"/>
          <p:cNvPicPr>
            <a:picLocks noChangeAspect="1" noChangeArrowheads="1"/>
          </p:cNvPicPr>
          <p:nvPr/>
        </p:nvPicPr>
        <p:blipFill>
          <a:blip r:embed="rId4"/>
          <a:srcRect/>
          <a:stretch>
            <a:fillRect/>
          </a:stretch>
        </p:blipFill>
        <p:spPr bwMode="auto">
          <a:xfrm>
            <a:off x="2453640" y="4250515"/>
            <a:ext cx="838200" cy="632460"/>
          </a:xfrm>
          <a:prstGeom prst="rect">
            <a:avLst/>
          </a:prstGeom>
          <a:noFill/>
        </p:spPr>
      </p:pic>
      <p:grpSp>
        <p:nvGrpSpPr>
          <p:cNvPr id="3" name="Group 22"/>
          <p:cNvGrpSpPr>
            <a:grpSpLocks/>
          </p:cNvGrpSpPr>
          <p:nvPr/>
        </p:nvGrpSpPr>
        <p:grpSpPr bwMode="auto">
          <a:xfrm>
            <a:off x="6355081" y="5544011"/>
            <a:ext cx="773430" cy="571499"/>
            <a:chOff x="3811" y="2924"/>
            <a:chExt cx="406" cy="300"/>
          </a:xfrm>
        </p:grpSpPr>
        <p:sp>
          <p:nvSpPr>
            <p:cNvPr id="305175" name="Text Box 23"/>
            <p:cNvSpPr txBox="1">
              <a:spLocks noChangeArrowheads="1"/>
            </p:cNvSpPr>
            <p:nvPr/>
          </p:nvSpPr>
          <p:spPr bwMode="auto">
            <a:xfrm>
              <a:off x="3920" y="3079"/>
              <a:ext cx="239"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STB</a:t>
              </a:r>
            </a:p>
          </p:txBody>
        </p:sp>
        <p:pic>
          <p:nvPicPr>
            <p:cNvPr id="305176" name="Picture 24" descr="UTVstb"/>
            <p:cNvPicPr>
              <a:picLocks noChangeAspect="1" noChangeArrowheads="1"/>
            </p:cNvPicPr>
            <p:nvPr/>
          </p:nvPicPr>
          <p:blipFill>
            <a:blip r:embed="rId5"/>
            <a:srcRect/>
            <a:stretch>
              <a:fillRect/>
            </a:stretch>
          </p:blipFill>
          <p:spPr bwMode="auto">
            <a:xfrm>
              <a:off x="3811" y="2924"/>
              <a:ext cx="406" cy="174"/>
            </a:xfrm>
            <a:prstGeom prst="rect">
              <a:avLst/>
            </a:prstGeom>
            <a:noFill/>
            <a:ln w="9525">
              <a:noFill/>
              <a:miter lim="800000"/>
              <a:headEnd/>
              <a:tailEnd/>
            </a:ln>
            <a:effectLst/>
          </p:spPr>
        </p:pic>
      </p:grpSp>
      <p:grpSp>
        <p:nvGrpSpPr>
          <p:cNvPr id="4" name="Group 25"/>
          <p:cNvGrpSpPr>
            <a:grpSpLocks/>
          </p:cNvGrpSpPr>
          <p:nvPr/>
        </p:nvGrpSpPr>
        <p:grpSpPr bwMode="auto">
          <a:xfrm>
            <a:off x="2758441" y="6483175"/>
            <a:ext cx="773430" cy="741046"/>
            <a:chOff x="4819" y="2644"/>
            <a:chExt cx="406" cy="389"/>
          </a:xfrm>
        </p:grpSpPr>
        <p:pic>
          <p:nvPicPr>
            <p:cNvPr id="305178" name="Picture 26" descr="UTVstb"/>
            <p:cNvPicPr>
              <a:picLocks noChangeAspect="1" noChangeArrowheads="1"/>
            </p:cNvPicPr>
            <p:nvPr/>
          </p:nvPicPr>
          <p:blipFill>
            <a:blip r:embed="rId5"/>
            <a:srcRect/>
            <a:stretch>
              <a:fillRect/>
            </a:stretch>
          </p:blipFill>
          <p:spPr bwMode="auto">
            <a:xfrm>
              <a:off x="4819" y="2644"/>
              <a:ext cx="406" cy="174"/>
            </a:xfrm>
            <a:prstGeom prst="rect">
              <a:avLst/>
            </a:prstGeom>
            <a:noFill/>
            <a:ln w="9525">
              <a:noFill/>
              <a:miter lim="800000"/>
              <a:headEnd/>
              <a:tailEnd/>
            </a:ln>
            <a:effectLst/>
          </p:spPr>
        </p:pic>
        <p:sp>
          <p:nvSpPr>
            <p:cNvPr id="305179" name="Text Box 27"/>
            <p:cNvSpPr txBox="1">
              <a:spLocks noChangeArrowheads="1"/>
            </p:cNvSpPr>
            <p:nvPr/>
          </p:nvSpPr>
          <p:spPr bwMode="auto">
            <a:xfrm>
              <a:off x="4829" y="2791"/>
              <a:ext cx="356"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Media </a:t>
              </a:r>
            </a:p>
            <a:p>
              <a:pPr eaLnBrk="0" hangingPunct="0"/>
              <a:r>
                <a:rPr lang="en-US" sz="1200" dirty="0">
                  <a:effectLst>
                    <a:outerShdw blurRad="38100" dist="38100" dir="2700000" algn="tl">
                      <a:srgbClr val="000000">
                        <a:alpha val="43137"/>
                      </a:srgbClr>
                    </a:outerShdw>
                  </a:effectLst>
                  <a:latin typeface="+mn-lt"/>
                  <a:cs typeface="Arial" charset="0"/>
                </a:rPr>
                <a:t>Server</a:t>
              </a:r>
            </a:p>
          </p:txBody>
        </p:sp>
      </p:grpSp>
      <p:grpSp>
        <p:nvGrpSpPr>
          <p:cNvPr id="5" name="Group 28"/>
          <p:cNvGrpSpPr>
            <a:grpSpLocks/>
          </p:cNvGrpSpPr>
          <p:nvPr/>
        </p:nvGrpSpPr>
        <p:grpSpPr bwMode="auto">
          <a:xfrm>
            <a:off x="2080260" y="3122755"/>
            <a:ext cx="950596" cy="952501"/>
            <a:chOff x="4267" y="2636"/>
            <a:chExt cx="499" cy="500"/>
          </a:xfrm>
        </p:grpSpPr>
        <p:pic>
          <p:nvPicPr>
            <p:cNvPr id="305181" name="Picture 29" descr="MCj02978390000[1]"/>
            <p:cNvPicPr>
              <a:picLocks noChangeAspect="1" noChangeArrowheads="1"/>
            </p:cNvPicPr>
            <p:nvPr/>
          </p:nvPicPr>
          <p:blipFill>
            <a:blip r:embed="rId6"/>
            <a:srcRect/>
            <a:stretch>
              <a:fillRect/>
            </a:stretch>
          </p:blipFill>
          <p:spPr bwMode="auto">
            <a:xfrm>
              <a:off x="4267" y="2636"/>
              <a:ext cx="499" cy="394"/>
            </a:xfrm>
            <a:prstGeom prst="rect">
              <a:avLst/>
            </a:prstGeom>
            <a:noFill/>
          </p:spPr>
        </p:pic>
        <p:sp>
          <p:nvSpPr>
            <p:cNvPr id="305182" name="Text Box 30"/>
            <p:cNvSpPr txBox="1">
              <a:spLocks noChangeArrowheads="1"/>
            </p:cNvSpPr>
            <p:nvPr/>
          </p:nvSpPr>
          <p:spPr bwMode="auto">
            <a:xfrm>
              <a:off x="4382" y="2991"/>
              <a:ext cx="348"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Stereo</a:t>
              </a:r>
            </a:p>
          </p:txBody>
        </p:sp>
      </p:grpSp>
      <p:grpSp>
        <p:nvGrpSpPr>
          <p:cNvPr id="6" name="Group 31"/>
          <p:cNvGrpSpPr>
            <a:grpSpLocks/>
          </p:cNvGrpSpPr>
          <p:nvPr/>
        </p:nvGrpSpPr>
        <p:grpSpPr bwMode="auto">
          <a:xfrm>
            <a:off x="5345430" y="5806901"/>
            <a:ext cx="927736" cy="929639"/>
            <a:chOff x="3250" y="2640"/>
            <a:chExt cx="487" cy="488"/>
          </a:xfrm>
        </p:grpSpPr>
        <p:grpSp>
          <p:nvGrpSpPr>
            <p:cNvPr id="7" name="Group 32"/>
            <p:cNvGrpSpPr>
              <a:grpSpLocks/>
            </p:cNvGrpSpPr>
            <p:nvPr/>
          </p:nvGrpSpPr>
          <p:grpSpPr bwMode="auto">
            <a:xfrm>
              <a:off x="3250" y="2640"/>
              <a:ext cx="487" cy="379"/>
              <a:chOff x="4525" y="2462"/>
              <a:chExt cx="827" cy="577"/>
            </a:xfrm>
          </p:grpSpPr>
          <p:pic>
            <p:nvPicPr>
              <p:cNvPr id="305185" name="Picture 33" descr="Flat Screen_alpha"/>
              <p:cNvPicPr preferRelativeResize="0">
                <a:picLocks noChangeAspect="1" noChangeArrowheads="1"/>
              </p:cNvPicPr>
              <p:nvPr/>
            </p:nvPicPr>
            <p:blipFill>
              <a:blip r:embed="rId7" cstate="print"/>
              <a:srcRect/>
              <a:stretch>
                <a:fillRect/>
              </a:stretch>
            </p:blipFill>
            <p:spPr bwMode="auto">
              <a:xfrm>
                <a:off x="4525" y="2462"/>
                <a:ext cx="827" cy="577"/>
              </a:xfrm>
              <a:prstGeom prst="rect">
                <a:avLst/>
              </a:prstGeom>
              <a:noFill/>
              <a:ln w="9525">
                <a:noFill/>
                <a:miter lim="800000"/>
                <a:headEnd/>
                <a:tailEnd/>
              </a:ln>
              <a:effectLst>
                <a:outerShdw dist="35921" dir="2700000" algn="ctr" rotWithShape="0">
                  <a:schemeClr val="bg2"/>
                </a:outerShdw>
              </a:effectLst>
            </p:spPr>
          </p:pic>
          <p:sp>
            <p:nvSpPr>
              <p:cNvPr id="305186" name="Rectangle 34" descr="HBO"/>
              <p:cNvSpPr>
                <a:spLocks noChangeArrowheads="1"/>
              </p:cNvSpPr>
              <p:nvPr/>
            </p:nvSpPr>
            <p:spPr bwMode="auto">
              <a:xfrm>
                <a:off x="4617" y="2538"/>
                <a:ext cx="622" cy="364"/>
              </a:xfrm>
              <a:prstGeom prst="rect">
                <a:avLst/>
              </a:prstGeom>
              <a:blipFill dpi="0" rotWithShape="1">
                <a:blip r:embed="rId8"/>
                <a:srcRect/>
                <a:stretch>
                  <a:fillRect/>
                </a:stretch>
              </a:blipFill>
              <a:ln w="38100" algn="ctr">
                <a:solidFill>
                  <a:schemeClr val="bg2"/>
                </a:solidFill>
                <a:miter lim="800000"/>
                <a:headEnd/>
                <a:tailEnd/>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5187" name="Text Box 35"/>
            <p:cNvSpPr txBox="1">
              <a:spLocks noChangeArrowheads="1"/>
            </p:cNvSpPr>
            <p:nvPr/>
          </p:nvSpPr>
          <p:spPr bwMode="auto">
            <a:xfrm>
              <a:off x="3369" y="2983"/>
              <a:ext cx="277"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IPTV</a:t>
              </a:r>
            </a:p>
          </p:txBody>
        </p:sp>
      </p:grpSp>
      <p:grpSp>
        <p:nvGrpSpPr>
          <p:cNvPr id="8" name="Group 36"/>
          <p:cNvGrpSpPr>
            <a:grpSpLocks/>
          </p:cNvGrpSpPr>
          <p:nvPr/>
        </p:nvGrpSpPr>
        <p:grpSpPr bwMode="auto">
          <a:xfrm>
            <a:off x="2758440" y="5351605"/>
            <a:ext cx="737236" cy="842011"/>
            <a:chOff x="5220" y="2646"/>
            <a:chExt cx="387" cy="442"/>
          </a:xfrm>
        </p:grpSpPr>
        <p:grpSp>
          <p:nvGrpSpPr>
            <p:cNvPr id="9" name="Group 37"/>
            <p:cNvGrpSpPr>
              <a:grpSpLocks/>
            </p:cNvGrpSpPr>
            <p:nvPr/>
          </p:nvGrpSpPr>
          <p:grpSpPr bwMode="auto">
            <a:xfrm>
              <a:off x="5259" y="2646"/>
              <a:ext cx="348" cy="336"/>
              <a:chOff x="4219" y="2321"/>
              <a:chExt cx="1111" cy="891"/>
            </a:xfrm>
          </p:grpSpPr>
          <p:pic>
            <p:nvPicPr>
              <p:cNvPr id="305190" name="Picture 38" descr="X-Box_alpha"/>
              <p:cNvPicPr>
                <a:picLocks noChangeAspect="1" noChangeArrowheads="1"/>
              </p:cNvPicPr>
              <p:nvPr/>
            </p:nvPicPr>
            <p:blipFill>
              <a:blip r:embed="rId9" cstate="print"/>
              <a:srcRect/>
              <a:stretch>
                <a:fillRect/>
              </a:stretch>
            </p:blipFill>
            <p:spPr bwMode="auto">
              <a:xfrm>
                <a:off x="4336" y="2321"/>
                <a:ext cx="994" cy="556"/>
              </a:xfrm>
              <a:prstGeom prst="rect">
                <a:avLst/>
              </a:prstGeom>
              <a:noFill/>
              <a:effectLst>
                <a:outerShdw dist="35921" dir="2700000" algn="ctr" rotWithShape="0">
                  <a:schemeClr val="bg2"/>
                </a:outerShdw>
              </a:effectLst>
            </p:spPr>
          </p:pic>
          <p:pic>
            <p:nvPicPr>
              <p:cNvPr id="305191" name="Picture 39" descr="controller_alpha"/>
              <p:cNvPicPr>
                <a:picLocks noChangeAspect="1" noChangeArrowheads="1"/>
              </p:cNvPicPr>
              <p:nvPr/>
            </p:nvPicPr>
            <p:blipFill>
              <a:blip r:embed="rId10" cstate="print"/>
              <a:srcRect/>
              <a:stretch>
                <a:fillRect/>
              </a:stretch>
            </p:blipFill>
            <p:spPr bwMode="auto">
              <a:xfrm>
                <a:off x="4219" y="2768"/>
                <a:ext cx="582" cy="444"/>
              </a:xfrm>
              <a:prstGeom prst="rect">
                <a:avLst/>
              </a:prstGeom>
              <a:noFill/>
              <a:effectLst>
                <a:outerShdw dist="35921" dir="2700000" algn="ctr" rotWithShape="0">
                  <a:schemeClr val="bg2"/>
                </a:outerShdw>
              </a:effectLst>
            </p:spPr>
          </p:pic>
        </p:grpSp>
        <p:sp>
          <p:nvSpPr>
            <p:cNvPr id="305192" name="Text Box 40"/>
            <p:cNvSpPr txBox="1">
              <a:spLocks noChangeArrowheads="1"/>
            </p:cNvSpPr>
            <p:nvPr/>
          </p:nvSpPr>
          <p:spPr bwMode="auto">
            <a:xfrm>
              <a:off x="5220" y="2943"/>
              <a:ext cx="351"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Games</a:t>
              </a:r>
            </a:p>
          </p:txBody>
        </p:sp>
      </p:grpSp>
      <p:pic>
        <p:nvPicPr>
          <p:cNvPr id="305193" name="Picture 41" descr="Pocket PC with Window Media"/>
          <p:cNvPicPr>
            <a:picLocks noChangeAspect="1" noChangeArrowheads="1"/>
          </p:cNvPicPr>
          <p:nvPr/>
        </p:nvPicPr>
        <p:blipFill>
          <a:blip r:embed="rId11" cstate="print"/>
          <a:srcRect/>
          <a:stretch>
            <a:fillRect/>
          </a:stretch>
        </p:blipFill>
        <p:spPr bwMode="auto">
          <a:xfrm>
            <a:off x="2240281" y="5393515"/>
            <a:ext cx="316230" cy="527686"/>
          </a:xfrm>
          <a:prstGeom prst="rect">
            <a:avLst/>
          </a:prstGeom>
          <a:noFill/>
          <a:ln w="9525">
            <a:noFill/>
            <a:miter lim="800000"/>
            <a:headEnd/>
            <a:tailEnd/>
          </a:ln>
          <a:effectLst/>
        </p:spPr>
      </p:pic>
      <p:grpSp>
        <p:nvGrpSpPr>
          <p:cNvPr id="10" name="Group 42"/>
          <p:cNvGrpSpPr>
            <a:grpSpLocks/>
          </p:cNvGrpSpPr>
          <p:nvPr/>
        </p:nvGrpSpPr>
        <p:grpSpPr bwMode="auto">
          <a:xfrm>
            <a:off x="4219576" y="6067885"/>
            <a:ext cx="990600" cy="699135"/>
            <a:chOff x="2896" y="1425"/>
            <a:chExt cx="520" cy="367"/>
          </a:xfrm>
        </p:grpSpPr>
        <p:pic>
          <p:nvPicPr>
            <p:cNvPr id="305195" name="Picture 43" descr="ELCTR278"/>
            <p:cNvPicPr>
              <a:picLocks noChangeAspect="1" noChangeArrowheads="1"/>
            </p:cNvPicPr>
            <p:nvPr/>
          </p:nvPicPr>
          <p:blipFill>
            <a:blip r:embed="rId12"/>
            <a:srcRect/>
            <a:stretch>
              <a:fillRect/>
            </a:stretch>
          </p:blipFill>
          <p:spPr bwMode="auto">
            <a:xfrm>
              <a:off x="2896" y="1425"/>
              <a:ext cx="520" cy="270"/>
            </a:xfrm>
            <a:prstGeom prst="rect">
              <a:avLst/>
            </a:prstGeom>
            <a:noFill/>
          </p:spPr>
        </p:pic>
        <p:sp>
          <p:nvSpPr>
            <p:cNvPr id="305196" name="Text Box 44"/>
            <p:cNvSpPr txBox="1">
              <a:spLocks noChangeArrowheads="1"/>
            </p:cNvSpPr>
            <p:nvPr/>
          </p:nvSpPr>
          <p:spPr bwMode="auto">
            <a:xfrm>
              <a:off x="2981" y="1647"/>
              <a:ext cx="348"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Stereo</a:t>
              </a:r>
            </a:p>
          </p:txBody>
        </p:sp>
      </p:grpSp>
      <p:grpSp>
        <p:nvGrpSpPr>
          <p:cNvPr id="11" name="Group 45"/>
          <p:cNvGrpSpPr>
            <a:grpSpLocks/>
          </p:cNvGrpSpPr>
          <p:nvPr/>
        </p:nvGrpSpPr>
        <p:grpSpPr bwMode="auto">
          <a:xfrm>
            <a:off x="3811906" y="3654251"/>
            <a:ext cx="1190624" cy="853439"/>
            <a:chOff x="-481" y="2396"/>
            <a:chExt cx="625" cy="448"/>
          </a:xfrm>
        </p:grpSpPr>
        <p:grpSp>
          <p:nvGrpSpPr>
            <p:cNvPr id="12" name="Group 46"/>
            <p:cNvGrpSpPr>
              <a:grpSpLocks/>
            </p:cNvGrpSpPr>
            <p:nvPr/>
          </p:nvGrpSpPr>
          <p:grpSpPr bwMode="auto">
            <a:xfrm>
              <a:off x="-481" y="2396"/>
              <a:ext cx="625" cy="337"/>
              <a:chOff x="2050" y="1580"/>
              <a:chExt cx="2100" cy="1575"/>
            </a:xfrm>
          </p:grpSpPr>
          <p:pic>
            <p:nvPicPr>
              <p:cNvPr id="305199" name="Picture 47" descr="HP_startscreen"/>
              <p:cNvPicPr>
                <a:picLocks noChangeAspect="1" noChangeArrowheads="1"/>
              </p:cNvPicPr>
              <p:nvPr/>
            </p:nvPicPr>
            <p:blipFill>
              <a:blip r:embed="rId13" cstate="print"/>
              <a:srcRect/>
              <a:stretch>
                <a:fillRect/>
              </a:stretch>
            </p:blipFill>
            <p:spPr bwMode="auto">
              <a:xfrm>
                <a:off x="2050" y="1580"/>
                <a:ext cx="2100" cy="1575"/>
              </a:xfrm>
              <a:prstGeom prst="rect">
                <a:avLst/>
              </a:prstGeom>
              <a:noFill/>
            </p:spPr>
          </p:pic>
          <p:pic>
            <p:nvPicPr>
              <p:cNvPr id="305200" name="Picture 48" descr="Graphic2"/>
              <p:cNvPicPr>
                <a:picLocks noChangeAspect="1" noChangeArrowheads="1"/>
              </p:cNvPicPr>
              <p:nvPr/>
            </p:nvPicPr>
            <p:blipFill>
              <a:blip r:embed="rId14" cstate="print"/>
              <a:srcRect/>
              <a:stretch>
                <a:fillRect/>
              </a:stretch>
            </p:blipFill>
            <p:spPr bwMode="auto">
              <a:xfrm rot="219446">
                <a:off x="2578" y="1812"/>
                <a:ext cx="822" cy="692"/>
              </a:xfrm>
              <a:prstGeom prst="rect">
                <a:avLst/>
              </a:prstGeom>
              <a:noFill/>
            </p:spPr>
          </p:pic>
        </p:grpSp>
        <p:sp>
          <p:nvSpPr>
            <p:cNvPr id="305201" name="Text Box 49"/>
            <p:cNvSpPr txBox="1">
              <a:spLocks noChangeArrowheads="1"/>
            </p:cNvSpPr>
            <p:nvPr/>
          </p:nvSpPr>
          <p:spPr bwMode="auto">
            <a:xfrm>
              <a:off x="-328" y="2682"/>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effectLst>
                    <a:outerShdw blurRad="38100" dist="38100" dir="2700000" algn="tl">
                      <a:srgbClr val="000000">
                        <a:alpha val="43137"/>
                      </a:srgbClr>
                    </a:outerShdw>
                  </a:effectLst>
                  <a:latin typeface="+mn-lt"/>
                  <a:cs typeface="Arial" charset="0"/>
                </a:rPr>
                <a:t>PC</a:t>
              </a:r>
            </a:p>
          </p:txBody>
        </p:sp>
      </p:grpSp>
      <p:grpSp>
        <p:nvGrpSpPr>
          <p:cNvPr id="13" name="Group 50"/>
          <p:cNvGrpSpPr>
            <a:grpSpLocks/>
          </p:cNvGrpSpPr>
          <p:nvPr/>
        </p:nvGrpSpPr>
        <p:grpSpPr bwMode="auto">
          <a:xfrm>
            <a:off x="1280160" y="6075506"/>
            <a:ext cx="1259206" cy="1245870"/>
            <a:chOff x="-1282" y="276"/>
            <a:chExt cx="661" cy="654"/>
          </a:xfrm>
        </p:grpSpPr>
        <p:sp>
          <p:nvSpPr>
            <p:cNvPr id="305203" name="Text Box 51"/>
            <p:cNvSpPr txBox="1">
              <a:spLocks noChangeArrowheads="1"/>
            </p:cNvSpPr>
            <p:nvPr/>
          </p:nvSpPr>
          <p:spPr bwMode="auto">
            <a:xfrm>
              <a:off x="-1106" y="724"/>
              <a:ext cx="214" cy="162"/>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effectLst>
                    <a:outerShdw blurRad="38100" dist="38100" dir="2700000" algn="tl">
                      <a:srgbClr val="000000">
                        <a:alpha val="43137"/>
                      </a:srgbClr>
                    </a:outerShdw>
                  </a:effectLst>
                  <a:latin typeface="+mn-lt"/>
                  <a:cs typeface="Arial" charset="0"/>
                </a:rPr>
                <a:t>PC</a:t>
              </a:r>
            </a:p>
          </p:txBody>
        </p:sp>
        <p:pic>
          <p:nvPicPr>
            <p:cNvPr id="305204" name="Picture 52" descr="Vaio_alpha"/>
            <p:cNvPicPr>
              <a:picLocks noChangeAspect="1" noChangeArrowheads="1"/>
            </p:cNvPicPr>
            <p:nvPr/>
          </p:nvPicPr>
          <p:blipFill>
            <a:blip r:embed="rId15"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pic>
          <p:nvPicPr>
            <p:cNvPr id="305205" name="Picture 53" descr="Vaio_alpha"/>
            <p:cNvPicPr>
              <a:picLocks noChangeAspect="1" noChangeArrowheads="1"/>
            </p:cNvPicPr>
            <p:nvPr/>
          </p:nvPicPr>
          <p:blipFill>
            <a:blip r:embed="rId15" cstate="print"/>
            <a:srcRect/>
            <a:stretch>
              <a:fillRect/>
            </a:stretch>
          </p:blipFill>
          <p:spPr bwMode="auto">
            <a:xfrm>
              <a:off x="-1282" y="276"/>
              <a:ext cx="661" cy="654"/>
            </a:xfrm>
            <a:prstGeom prst="rect">
              <a:avLst/>
            </a:prstGeom>
            <a:noFill/>
            <a:ln w="9525">
              <a:noFill/>
              <a:miter lim="800000"/>
              <a:headEnd/>
              <a:tailEnd/>
            </a:ln>
            <a:effectLst>
              <a:outerShdw dist="35921" dir="2700000" algn="ctr" rotWithShape="0">
                <a:schemeClr val="bg2"/>
              </a:outerShdw>
            </a:effectLst>
          </p:spPr>
        </p:pic>
      </p:grpSp>
      <p:grpSp>
        <p:nvGrpSpPr>
          <p:cNvPr id="14" name="Group 54"/>
          <p:cNvGrpSpPr>
            <a:grpSpLocks/>
          </p:cNvGrpSpPr>
          <p:nvPr/>
        </p:nvGrpSpPr>
        <p:grpSpPr bwMode="auto">
          <a:xfrm>
            <a:off x="5067300" y="3225626"/>
            <a:ext cx="914400" cy="581025"/>
            <a:chOff x="2079" y="885"/>
            <a:chExt cx="480" cy="305"/>
          </a:xfrm>
        </p:grpSpPr>
        <p:sp>
          <p:nvSpPr>
            <p:cNvPr id="305207" name="Text Box 55"/>
            <p:cNvSpPr txBox="1">
              <a:spLocks noChangeArrowheads="1"/>
            </p:cNvSpPr>
            <p:nvPr/>
          </p:nvSpPr>
          <p:spPr bwMode="auto">
            <a:xfrm>
              <a:off x="2079" y="1045"/>
              <a:ext cx="460"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DVD/VCR</a:t>
              </a:r>
            </a:p>
          </p:txBody>
        </p:sp>
        <p:pic>
          <p:nvPicPr>
            <p:cNvPr id="305208" name="Picture 56" descr="DVD Player"/>
            <p:cNvPicPr>
              <a:picLocks noChangeAspect="1" noChangeArrowheads="1"/>
            </p:cNvPicPr>
            <p:nvPr/>
          </p:nvPicPr>
          <p:blipFill>
            <a:blip r:embed="rId16" cstate="print"/>
            <a:srcRect/>
            <a:stretch>
              <a:fillRect/>
            </a:stretch>
          </p:blipFill>
          <p:spPr bwMode="auto">
            <a:xfrm>
              <a:off x="2088" y="885"/>
              <a:ext cx="471" cy="205"/>
            </a:xfrm>
            <a:prstGeom prst="rect">
              <a:avLst/>
            </a:prstGeom>
            <a:noFill/>
            <a:effectLst>
              <a:outerShdw dist="35921" dir="2700000" algn="ctr" rotWithShape="0">
                <a:schemeClr val="bg2"/>
              </a:outerShdw>
            </a:effectLst>
          </p:spPr>
        </p:pic>
      </p:grpSp>
      <p:grpSp>
        <p:nvGrpSpPr>
          <p:cNvPr id="15" name="Group 57"/>
          <p:cNvGrpSpPr>
            <a:grpSpLocks/>
          </p:cNvGrpSpPr>
          <p:nvPr/>
        </p:nvGrpSpPr>
        <p:grpSpPr bwMode="auto">
          <a:xfrm>
            <a:off x="4011930" y="2993216"/>
            <a:ext cx="916306" cy="748665"/>
            <a:chOff x="-163" y="1576"/>
            <a:chExt cx="481" cy="393"/>
          </a:xfrm>
        </p:grpSpPr>
        <p:pic>
          <p:nvPicPr>
            <p:cNvPr id="305210" name="Picture 58" descr="Flat Screen_alpha"/>
            <p:cNvPicPr preferRelativeResize="0">
              <a:picLocks noChangeAspect="1" noChangeArrowheads="1"/>
            </p:cNvPicPr>
            <p:nvPr/>
          </p:nvPicPr>
          <p:blipFill>
            <a:blip r:embed="rId17" cstate="print"/>
            <a:srcRect/>
            <a:stretch>
              <a:fillRect/>
            </a:stretch>
          </p:blipFill>
          <p:spPr bwMode="auto">
            <a:xfrm>
              <a:off x="-163" y="1576"/>
              <a:ext cx="481" cy="262"/>
            </a:xfrm>
            <a:prstGeom prst="rect">
              <a:avLst/>
            </a:prstGeom>
            <a:noFill/>
            <a:ln w="9525">
              <a:noFill/>
              <a:miter lim="800000"/>
              <a:headEnd/>
              <a:tailEnd/>
            </a:ln>
            <a:effectLst>
              <a:outerShdw dist="35921" dir="2700000" algn="ctr" rotWithShape="0">
                <a:schemeClr val="bg2"/>
              </a:outerShdw>
            </a:effectLst>
          </p:spPr>
        </p:pic>
        <p:pic>
          <p:nvPicPr>
            <p:cNvPr id="305211" name="Picture 59" descr="Icecream_social"/>
            <p:cNvPicPr>
              <a:picLocks noChangeAspect="1" noChangeArrowheads="1"/>
            </p:cNvPicPr>
            <p:nvPr/>
          </p:nvPicPr>
          <p:blipFill>
            <a:blip r:embed="rId18" cstate="print"/>
            <a:srcRect/>
            <a:stretch>
              <a:fillRect/>
            </a:stretch>
          </p:blipFill>
          <p:spPr bwMode="auto">
            <a:xfrm>
              <a:off x="-116" y="1605"/>
              <a:ext cx="375" cy="179"/>
            </a:xfrm>
            <a:prstGeom prst="rect">
              <a:avLst/>
            </a:prstGeom>
            <a:noFill/>
          </p:spPr>
        </p:pic>
        <p:sp>
          <p:nvSpPr>
            <p:cNvPr id="305212" name="Text Box 60"/>
            <p:cNvSpPr txBox="1">
              <a:spLocks noChangeArrowheads="1"/>
            </p:cNvSpPr>
            <p:nvPr/>
          </p:nvSpPr>
          <p:spPr bwMode="auto">
            <a:xfrm>
              <a:off x="-101" y="1824"/>
              <a:ext cx="344"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HD TV</a:t>
              </a:r>
            </a:p>
          </p:txBody>
        </p:sp>
      </p:grpSp>
      <p:grpSp>
        <p:nvGrpSpPr>
          <p:cNvPr id="16" name="Group 61"/>
          <p:cNvGrpSpPr>
            <a:grpSpLocks/>
          </p:cNvGrpSpPr>
          <p:nvPr/>
        </p:nvGrpSpPr>
        <p:grpSpPr bwMode="auto">
          <a:xfrm>
            <a:off x="1322070" y="4101925"/>
            <a:ext cx="1131570" cy="887731"/>
            <a:chOff x="-612" y="0"/>
            <a:chExt cx="594" cy="466"/>
          </a:xfrm>
        </p:grpSpPr>
        <p:pic>
          <p:nvPicPr>
            <p:cNvPr id="305214" name="Picture 62" descr="Docomo phone"/>
            <p:cNvPicPr>
              <a:picLocks noChangeAspect="1" noChangeArrowheads="1"/>
            </p:cNvPicPr>
            <p:nvPr/>
          </p:nvPicPr>
          <p:blipFill>
            <a:blip r:embed="rId19">
              <a:clrChange>
                <a:clrFrom>
                  <a:srgbClr val="FFFF00"/>
                </a:clrFrom>
                <a:clrTo>
                  <a:srgbClr val="FFFF00">
                    <a:alpha val="0"/>
                  </a:srgbClr>
                </a:clrTo>
              </a:clrChange>
            </a:blip>
            <a:srcRect/>
            <a:stretch>
              <a:fillRect/>
            </a:stretch>
          </p:blipFill>
          <p:spPr bwMode="auto">
            <a:xfrm>
              <a:off x="-307" y="0"/>
              <a:ext cx="96" cy="321"/>
            </a:xfrm>
            <a:prstGeom prst="rect">
              <a:avLst/>
            </a:prstGeom>
            <a:noFill/>
            <a:ln w="9525">
              <a:noFill/>
              <a:miter lim="800000"/>
              <a:headEnd/>
              <a:tailEnd/>
            </a:ln>
            <a:effectLst/>
          </p:spPr>
        </p:pic>
        <p:sp>
          <p:nvSpPr>
            <p:cNvPr id="305215" name="Text Box 63"/>
            <p:cNvSpPr txBox="1">
              <a:spLocks noChangeArrowheads="1"/>
            </p:cNvSpPr>
            <p:nvPr/>
          </p:nvSpPr>
          <p:spPr bwMode="auto">
            <a:xfrm>
              <a:off x="-612" y="321"/>
              <a:ext cx="594"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IP Telephone</a:t>
              </a:r>
            </a:p>
          </p:txBody>
        </p:sp>
      </p:grpSp>
      <p:grpSp>
        <p:nvGrpSpPr>
          <p:cNvPr id="17" name="Group 64"/>
          <p:cNvGrpSpPr>
            <a:grpSpLocks/>
          </p:cNvGrpSpPr>
          <p:nvPr/>
        </p:nvGrpSpPr>
        <p:grpSpPr bwMode="auto">
          <a:xfrm>
            <a:off x="4943476" y="3776171"/>
            <a:ext cx="1725930" cy="1173480"/>
            <a:chOff x="-597" y="437"/>
            <a:chExt cx="906" cy="616"/>
          </a:xfrm>
        </p:grpSpPr>
        <p:pic>
          <p:nvPicPr>
            <p:cNvPr id="305217" name="Picture 65"/>
            <p:cNvPicPr>
              <a:picLocks noChangeAspect="1" noChangeArrowheads="1"/>
            </p:cNvPicPr>
            <p:nvPr/>
          </p:nvPicPr>
          <p:blipFill>
            <a:blip r:embed="rId20"/>
            <a:srcRect/>
            <a:stretch>
              <a:fillRect/>
            </a:stretch>
          </p:blipFill>
          <p:spPr bwMode="auto">
            <a:xfrm>
              <a:off x="-597" y="437"/>
              <a:ext cx="906" cy="616"/>
            </a:xfrm>
            <a:prstGeom prst="rect">
              <a:avLst/>
            </a:prstGeom>
            <a:noFill/>
            <a:ln w="9525">
              <a:noFill/>
              <a:miter lim="800000"/>
              <a:headEnd/>
              <a:tailEnd/>
            </a:ln>
            <a:effectLst/>
          </p:spPr>
        </p:pic>
        <p:sp>
          <p:nvSpPr>
            <p:cNvPr id="305218" name="Text Box 66"/>
            <p:cNvSpPr txBox="1">
              <a:spLocks noChangeArrowheads="1"/>
            </p:cNvSpPr>
            <p:nvPr/>
          </p:nvSpPr>
          <p:spPr bwMode="auto">
            <a:xfrm>
              <a:off x="-468" y="885"/>
              <a:ext cx="594"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IP Telephone</a:t>
              </a:r>
            </a:p>
          </p:txBody>
        </p:sp>
      </p:grpSp>
      <p:grpSp>
        <p:nvGrpSpPr>
          <p:cNvPr id="18" name="Group 67"/>
          <p:cNvGrpSpPr>
            <a:grpSpLocks/>
          </p:cNvGrpSpPr>
          <p:nvPr/>
        </p:nvGrpSpPr>
        <p:grpSpPr bwMode="auto">
          <a:xfrm>
            <a:off x="950596" y="3498041"/>
            <a:ext cx="857250" cy="1223009"/>
            <a:chOff x="236" y="405"/>
            <a:chExt cx="450" cy="642"/>
          </a:xfrm>
        </p:grpSpPr>
        <p:grpSp>
          <p:nvGrpSpPr>
            <p:cNvPr id="19" name="Group 68"/>
            <p:cNvGrpSpPr>
              <a:grpSpLocks/>
            </p:cNvGrpSpPr>
            <p:nvPr/>
          </p:nvGrpSpPr>
          <p:grpSpPr bwMode="auto">
            <a:xfrm>
              <a:off x="339" y="405"/>
              <a:ext cx="292" cy="642"/>
              <a:chOff x="4968" y="2219"/>
              <a:chExt cx="468" cy="940"/>
            </a:xfrm>
          </p:grpSpPr>
          <p:grpSp>
            <p:nvGrpSpPr>
              <p:cNvPr id="20" name="Group 69"/>
              <p:cNvGrpSpPr>
                <a:grpSpLocks/>
              </p:cNvGrpSpPr>
              <p:nvPr/>
            </p:nvGrpSpPr>
            <p:grpSpPr bwMode="auto">
              <a:xfrm>
                <a:off x="4977" y="2219"/>
                <a:ext cx="452" cy="643"/>
                <a:chOff x="5042" y="1965"/>
                <a:chExt cx="629" cy="1300"/>
              </a:xfrm>
            </p:grpSpPr>
            <p:grpSp>
              <p:nvGrpSpPr>
                <p:cNvPr id="21" name="Group 70"/>
                <p:cNvGrpSpPr>
                  <a:grpSpLocks/>
                </p:cNvGrpSpPr>
                <p:nvPr/>
              </p:nvGrpSpPr>
              <p:grpSpPr bwMode="auto">
                <a:xfrm rot="-1440892">
                  <a:off x="5042" y="1970"/>
                  <a:ext cx="304" cy="1295"/>
                  <a:chOff x="4240" y="2869"/>
                  <a:chExt cx="304" cy="1295"/>
                </a:xfrm>
              </p:grpSpPr>
              <p:sp>
                <p:nvSpPr>
                  <p:cNvPr id="305223" name="Oval 71"/>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5224" name="AutoShape 72"/>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5225" name="Oval 73"/>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22" name="Group 74"/>
                <p:cNvGrpSpPr>
                  <a:grpSpLocks/>
                </p:cNvGrpSpPr>
                <p:nvPr/>
              </p:nvGrpSpPr>
              <p:grpSpPr bwMode="auto">
                <a:xfrm rot="1440892" flipH="1">
                  <a:off x="5367" y="1965"/>
                  <a:ext cx="304" cy="1299"/>
                  <a:chOff x="4235" y="2861"/>
                  <a:chExt cx="304" cy="1299"/>
                </a:xfrm>
              </p:grpSpPr>
              <p:sp>
                <p:nvSpPr>
                  <p:cNvPr id="305227" name="Oval 75"/>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5228" name="AutoShape 76"/>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5229" name="Oval 77"/>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5230" name="AutoShape 78"/>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23" name="Group 79"/>
              <p:cNvGrpSpPr>
                <a:grpSpLocks noChangeAspect="1"/>
              </p:cNvGrpSpPr>
              <p:nvPr/>
            </p:nvGrpSpPr>
            <p:grpSpPr bwMode="auto">
              <a:xfrm rot="17732190">
                <a:off x="5343" y="2325"/>
                <a:ext cx="85" cy="100"/>
                <a:chOff x="2826" y="2115"/>
                <a:chExt cx="138" cy="129"/>
              </a:xfrm>
            </p:grpSpPr>
            <p:grpSp>
              <p:nvGrpSpPr>
                <p:cNvPr id="24" name="Group 80"/>
                <p:cNvGrpSpPr>
                  <a:grpSpLocks noChangeAspect="1"/>
                </p:cNvGrpSpPr>
                <p:nvPr/>
              </p:nvGrpSpPr>
              <p:grpSpPr bwMode="auto">
                <a:xfrm rot="5400000">
                  <a:off x="2856" y="2136"/>
                  <a:ext cx="129" cy="87"/>
                  <a:chOff x="4329" y="1523"/>
                  <a:chExt cx="129" cy="87"/>
                </a:xfrm>
              </p:grpSpPr>
              <p:sp>
                <p:nvSpPr>
                  <p:cNvPr id="305233" name="Arc 81"/>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34" name="Arc 82"/>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5235" name="Arc 83"/>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36" name="Arc 84"/>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25" name="Group 85"/>
              <p:cNvGrpSpPr>
                <a:grpSpLocks noChangeAspect="1"/>
              </p:cNvGrpSpPr>
              <p:nvPr/>
            </p:nvGrpSpPr>
            <p:grpSpPr bwMode="auto">
              <a:xfrm rot="3867810" flipH="1">
                <a:off x="4975" y="2333"/>
                <a:ext cx="85" cy="100"/>
                <a:chOff x="2826" y="2115"/>
                <a:chExt cx="138" cy="129"/>
              </a:xfrm>
            </p:grpSpPr>
            <p:grpSp>
              <p:nvGrpSpPr>
                <p:cNvPr id="26" name="Group 86"/>
                <p:cNvGrpSpPr>
                  <a:grpSpLocks noChangeAspect="1"/>
                </p:cNvGrpSpPr>
                <p:nvPr/>
              </p:nvGrpSpPr>
              <p:grpSpPr bwMode="auto">
                <a:xfrm rot="5400000">
                  <a:off x="2856" y="2136"/>
                  <a:ext cx="129" cy="87"/>
                  <a:chOff x="4329" y="1523"/>
                  <a:chExt cx="129" cy="87"/>
                </a:xfrm>
              </p:grpSpPr>
              <p:sp>
                <p:nvSpPr>
                  <p:cNvPr id="305239" name="Arc 87"/>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40" name="Arc 88"/>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5241" name="Arc 89"/>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42" name="Arc 90"/>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5243" name="Text Box 91"/>
            <p:cNvSpPr txBox="1">
              <a:spLocks noChangeArrowheads="1"/>
            </p:cNvSpPr>
            <p:nvPr/>
          </p:nvSpPr>
          <p:spPr bwMode="auto">
            <a:xfrm>
              <a:off x="236" y="742"/>
              <a:ext cx="45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HPAV-AP</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sp>
        <p:nvSpPr>
          <p:cNvPr id="305244" name="Line 92"/>
          <p:cNvSpPr>
            <a:spLocks noChangeShapeType="1"/>
          </p:cNvSpPr>
          <p:nvPr/>
        </p:nvSpPr>
        <p:spPr bwMode="auto">
          <a:xfrm rot="-10800000">
            <a:off x="4069080" y="7228031"/>
            <a:ext cx="8839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245" name="Line 93"/>
          <p:cNvSpPr>
            <a:spLocks noChangeShapeType="1"/>
          </p:cNvSpPr>
          <p:nvPr/>
        </p:nvSpPr>
        <p:spPr bwMode="auto">
          <a:xfrm rot="-10800000">
            <a:off x="3484246" y="6622241"/>
            <a:ext cx="54483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grpSp>
        <p:nvGrpSpPr>
          <p:cNvPr id="27" name="Group 94"/>
          <p:cNvGrpSpPr>
            <a:grpSpLocks/>
          </p:cNvGrpSpPr>
          <p:nvPr/>
        </p:nvGrpSpPr>
        <p:grpSpPr bwMode="auto">
          <a:xfrm>
            <a:off x="813436" y="5143961"/>
            <a:ext cx="857250" cy="1223009"/>
            <a:chOff x="236" y="405"/>
            <a:chExt cx="450" cy="642"/>
          </a:xfrm>
        </p:grpSpPr>
        <p:grpSp>
          <p:nvGrpSpPr>
            <p:cNvPr id="28" name="Group 95"/>
            <p:cNvGrpSpPr>
              <a:grpSpLocks/>
            </p:cNvGrpSpPr>
            <p:nvPr/>
          </p:nvGrpSpPr>
          <p:grpSpPr bwMode="auto">
            <a:xfrm>
              <a:off x="339" y="405"/>
              <a:ext cx="292" cy="642"/>
              <a:chOff x="4968" y="2219"/>
              <a:chExt cx="468" cy="940"/>
            </a:xfrm>
          </p:grpSpPr>
          <p:grpSp>
            <p:nvGrpSpPr>
              <p:cNvPr id="29" name="Group 96"/>
              <p:cNvGrpSpPr>
                <a:grpSpLocks/>
              </p:cNvGrpSpPr>
              <p:nvPr/>
            </p:nvGrpSpPr>
            <p:grpSpPr bwMode="auto">
              <a:xfrm>
                <a:off x="4977" y="2219"/>
                <a:ext cx="452" cy="643"/>
                <a:chOff x="5042" y="1965"/>
                <a:chExt cx="629" cy="1300"/>
              </a:xfrm>
            </p:grpSpPr>
            <p:grpSp>
              <p:nvGrpSpPr>
                <p:cNvPr id="30" name="Group 97"/>
                <p:cNvGrpSpPr>
                  <a:grpSpLocks/>
                </p:cNvGrpSpPr>
                <p:nvPr/>
              </p:nvGrpSpPr>
              <p:grpSpPr bwMode="auto">
                <a:xfrm rot="-1440892">
                  <a:off x="5042" y="1970"/>
                  <a:ext cx="304" cy="1295"/>
                  <a:chOff x="4240" y="2869"/>
                  <a:chExt cx="304" cy="1295"/>
                </a:xfrm>
              </p:grpSpPr>
              <p:sp>
                <p:nvSpPr>
                  <p:cNvPr id="305250" name="Oval 98"/>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5251" name="AutoShape 99"/>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5252" name="Oval 100"/>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nvGrpSpPr>
                <p:cNvPr id="31" name="Group 101"/>
                <p:cNvGrpSpPr>
                  <a:grpSpLocks/>
                </p:cNvGrpSpPr>
                <p:nvPr/>
              </p:nvGrpSpPr>
              <p:grpSpPr bwMode="auto">
                <a:xfrm rot="1440892" flipH="1">
                  <a:off x="5367" y="1965"/>
                  <a:ext cx="304" cy="1299"/>
                  <a:chOff x="4235" y="2861"/>
                  <a:chExt cx="304" cy="1299"/>
                </a:xfrm>
              </p:grpSpPr>
              <p:sp>
                <p:nvSpPr>
                  <p:cNvPr id="305254" name="Oval 102"/>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a:effectLst>
                        <a:outerShdw blurRad="38100" dist="38100" dir="2700000" algn="tl">
                          <a:srgbClr val="000000">
                            <a:alpha val="43137"/>
                          </a:srgbClr>
                        </a:outerShdw>
                      </a:effectLst>
                      <a:latin typeface="+mn-lt"/>
                    </a:endParaRPr>
                  </a:p>
                </p:txBody>
              </p:sp>
              <p:sp>
                <p:nvSpPr>
                  <p:cNvPr id="305255" name="AutoShape 103"/>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sp>
                <p:nvSpPr>
                  <p:cNvPr id="305256" name="Oval 104"/>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grpSp>
          <p:sp>
            <p:nvSpPr>
              <p:cNvPr id="305257" name="AutoShape 105"/>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a:effectLst>
                    <a:outerShdw blurRad="38100" dist="38100" dir="2700000" algn="tl">
                      <a:srgbClr val="000000">
                        <a:alpha val="43137"/>
                      </a:srgbClr>
                    </a:outerShdw>
                  </a:effectLst>
                  <a:latin typeface="+mn-lt"/>
                </a:endParaRPr>
              </a:p>
            </p:txBody>
          </p:sp>
          <p:grpSp>
            <p:nvGrpSpPr>
              <p:cNvPr id="305318" name="Group 106"/>
              <p:cNvGrpSpPr>
                <a:grpSpLocks noChangeAspect="1"/>
              </p:cNvGrpSpPr>
              <p:nvPr/>
            </p:nvGrpSpPr>
            <p:grpSpPr bwMode="auto">
              <a:xfrm rot="17732190">
                <a:off x="5343" y="2325"/>
                <a:ext cx="85" cy="100"/>
                <a:chOff x="2826" y="2115"/>
                <a:chExt cx="138" cy="129"/>
              </a:xfrm>
            </p:grpSpPr>
            <p:grpSp>
              <p:nvGrpSpPr>
                <p:cNvPr id="305328" name="Group 107"/>
                <p:cNvGrpSpPr>
                  <a:grpSpLocks noChangeAspect="1"/>
                </p:cNvGrpSpPr>
                <p:nvPr/>
              </p:nvGrpSpPr>
              <p:grpSpPr bwMode="auto">
                <a:xfrm rot="5400000">
                  <a:off x="2856" y="2136"/>
                  <a:ext cx="129" cy="87"/>
                  <a:chOff x="4329" y="1523"/>
                  <a:chExt cx="129" cy="87"/>
                </a:xfrm>
              </p:grpSpPr>
              <p:sp>
                <p:nvSpPr>
                  <p:cNvPr id="305260" name="Arc 108"/>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61" name="Arc 109"/>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5262" name="Arc 110"/>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63" name="Arc 111"/>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nvGrpSpPr>
              <p:cNvPr id="305329" name="Group 112"/>
              <p:cNvGrpSpPr>
                <a:grpSpLocks noChangeAspect="1"/>
              </p:cNvGrpSpPr>
              <p:nvPr/>
            </p:nvGrpSpPr>
            <p:grpSpPr bwMode="auto">
              <a:xfrm rot="3867810" flipH="1">
                <a:off x="4975" y="2333"/>
                <a:ext cx="85" cy="100"/>
                <a:chOff x="2826" y="2115"/>
                <a:chExt cx="138" cy="129"/>
              </a:xfrm>
            </p:grpSpPr>
            <p:grpSp>
              <p:nvGrpSpPr>
                <p:cNvPr id="305330" name="Group 113"/>
                <p:cNvGrpSpPr>
                  <a:grpSpLocks noChangeAspect="1"/>
                </p:cNvGrpSpPr>
                <p:nvPr/>
              </p:nvGrpSpPr>
              <p:grpSpPr bwMode="auto">
                <a:xfrm rot="5400000">
                  <a:off x="2856" y="2136"/>
                  <a:ext cx="129" cy="87"/>
                  <a:chOff x="4329" y="1523"/>
                  <a:chExt cx="129" cy="87"/>
                </a:xfrm>
              </p:grpSpPr>
              <p:sp>
                <p:nvSpPr>
                  <p:cNvPr id="305266" name="Arc 114"/>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67" name="Arc 115"/>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sp>
              <p:nvSpPr>
                <p:cNvPr id="305268" name="Arc 116"/>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sp>
              <p:nvSpPr>
                <p:cNvPr id="305269" name="Arc 117"/>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a:effectLst>
                      <a:outerShdw blurRad="38100" dist="38100" dir="2700000" algn="tl">
                        <a:srgbClr val="000000">
                          <a:alpha val="43137"/>
                        </a:srgbClr>
                      </a:outerShdw>
                    </a:effectLst>
                    <a:latin typeface="+mn-lt"/>
                  </a:endParaRPr>
                </a:p>
              </p:txBody>
            </p:sp>
          </p:grpSp>
        </p:grpSp>
        <p:sp>
          <p:nvSpPr>
            <p:cNvPr id="305270" name="Text Box 118"/>
            <p:cNvSpPr txBox="1">
              <a:spLocks noChangeArrowheads="1"/>
            </p:cNvSpPr>
            <p:nvPr/>
          </p:nvSpPr>
          <p:spPr bwMode="auto">
            <a:xfrm>
              <a:off x="236" y="742"/>
              <a:ext cx="450" cy="242"/>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HPAV-AP</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grpSp>
      <p:grpSp>
        <p:nvGrpSpPr>
          <p:cNvPr id="305331" name="Group 119"/>
          <p:cNvGrpSpPr>
            <a:grpSpLocks/>
          </p:cNvGrpSpPr>
          <p:nvPr/>
        </p:nvGrpSpPr>
        <p:grpSpPr bwMode="auto">
          <a:xfrm>
            <a:off x="4514850" y="5286835"/>
            <a:ext cx="923926" cy="662941"/>
            <a:chOff x="1490" y="2830"/>
            <a:chExt cx="485" cy="348"/>
          </a:xfrm>
        </p:grpSpPr>
        <p:pic>
          <p:nvPicPr>
            <p:cNvPr id="305272" name="Picture 120"/>
            <p:cNvPicPr>
              <a:picLocks noChangeAspect="1" noChangeArrowheads="1"/>
            </p:cNvPicPr>
            <p:nvPr/>
          </p:nvPicPr>
          <p:blipFill>
            <a:blip r:embed="rId21"/>
            <a:srcRect/>
            <a:stretch>
              <a:fillRect/>
            </a:stretch>
          </p:blipFill>
          <p:spPr bwMode="auto">
            <a:xfrm>
              <a:off x="1490" y="2830"/>
              <a:ext cx="485" cy="238"/>
            </a:xfrm>
            <a:prstGeom prst="rect">
              <a:avLst/>
            </a:prstGeom>
            <a:noFill/>
            <a:ln w="9525">
              <a:noFill/>
              <a:miter lim="800000"/>
              <a:headEnd/>
              <a:tailEnd/>
            </a:ln>
            <a:effectLst/>
          </p:spPr>
        </p:pic>
        <p:sp>
          <p:nvSpPr>
            <p:cNvPr id="305273" name="Text Box 121"/>
            <p:cNvSpPr txBox="1">
              <a:spLocks noChangeArrowheads="1"/>
            </p:cNvSpPr>
            <p:nvPr/>
          </p:nvSpPr>
          <p:spPr bwMode="auto">
            <a:xfrm>
              <a:off x="1556" y="3033"/>
              <a:ext cx="357" cy="145"/>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effectLst>
                    <a:outerShdw blurRad="38100" dist="38100" dir="2700000" algn="tl">
                      <a:srgbClr val="000000">
                        <a:alpha val="43137"/>
                      </a:srgbClr>
                    </a:outerShdw>
                  </a:effectLst>
                  <a:latin typeface="+mn-lt"/>
                  <a:cs typeface="Arial" charset="0"/>
                </a:rPr>
                <a:t>Printer</a:t>
              </a:r>
            </a:p>
          </p:txBody>
        </p:sp>
      </p:grpSp>
      <p:grpSp>
        <p:nvGrpSpPr>
          <p:cNvPr id="305332" name="Group 122"/>
          <p:cNvGrpSpPr>
            <a:grpSpLocks/>
          </p:cNvGrpSpPr>
          <p:nvPr/>
        </p:nvGrpSpPr>
        <p:grpSpPr bwMode="auto">
          <a:xfrm rot="11733307" flipV="1">
            <a:off x="1876426" y="6031691"/>
            <a:ext cx="243840" cy="382904"/>
            <a:chOff x="3923" y="2896"/>
            <a:chExt cx="370" cy="360"/>
          </a:xfrm>
        </p:grpSpPr>
        <p:sp>
          <p:nvSpPr>
            <p:cNvPr id="305275" name="Line 123"/>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276" name="Line 124"/>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77" name="Line 125"/>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5333" name="Group 126"/>
          <p:cNvGrpSpPr>
            <a:grpSpLocks/>
          </p:cNvGrpSpPr>
          <p:nvPr/>
        </p:nvGrpSpPr>
        <p:grpSpPr bwMode="auto">
          <a:xfrm rot="8504899" flipV="1">
            <a:off x="1922146" y="5263975"/>
            <a:ext cx="243840" cy="382906"/>
            <a:chOff x="3923" y="2896"/>
            <a:chExt cx="370" cy="360"/>
          </a:xfrm>
        </p:grpSpPr>
        <p:sp>
          <p:nvSpPr>
            <p:cNvPr id="305279" name="Line 127"/>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280" name="Line 128"/>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81" name="Line 129"/>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5334" name="Group 130"/>
          <p:cNvGrpSpPr>
            <a:grpSpLocks/>
          </p:cNvGrpSpPr>
          <p:nvPr/>
        </p:nvGrpSpPr>
        <p:grpSpPr bwMode="auto">
          <a:xfrm rot="10281166" flipV="1">
            <a:off x="1746886" y="3728545"/>
            <a:ext cx="243840" cy="382906"/>
            <a:chOff x="3923" y="2896"/>
            <a:chExt cx="370" cy="360"/>
          </a:xfrm>
        </p:grpSpPr>
        <p:sp>
          <p:nvSpPr>
            <p:cNvPr id="305283" name="Line 131"/>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284" name="Line 132"/>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85" name="Line 133"/>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5335" name="Group 134"/>
          <p:cNvGrpSpPr>
            <a:grpSpLocks/>
          </p:cNvGrpSpPr>
          <p:nvPr/>
        </p:nvGrpSpPr>
        <p:grpSpPr bwMode="auto">
          <a:xfrm rot="9389649" flipV="1">
            <a:off x="2150746" y="3940001"/>
            <a:ext cx="243840" cy="382904"/>
            <a:chOff x="3923" y="2896"/>
            <a:chExt cx="370" cy="360"/>
          </a:xfrm>
        </p:grpSpPr>
        <p:sp>
          <p:nvSpPr>
            <p:cNvPr id="305287" name="Line 135"/>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288" name="Line 136"/>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89" name="Line 137"/>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grpSp>
        <p:nvGrpSpPr>
          <p:cNvPr id="305336" name="Group 138"/>
          <p:cNvGrpSpPr>
            <a:grpSpLocks/>
          </p:cNvGrpSpPr>
          <p:nvPr/>
        </p:nvGrpSpPr>
        <p:grpSpPr bwMode="auto">
          <a:xfrm>
            <a:off x="7772401" y="6677485"/>
            <a:ext cx="2207895" cy="967741"/>
            <a:chOff x="4064" y="3406"/>
            <a:chExt cx="1159" cy="508"/>
          </a:xfrm>
        </p:grpSpPr>
        <p:grpSp>
          <p:nvGrpSpPr>
            <p:cNvPr id="305337" name="Group 139"/>
            <p:cNvGrpSpPr>
              <a:grpSpLocks/>
            </p:cNvGrpSpPr>
            <p:nvPr/>
          </p:nvGrpSpPr>
          <p:grpSpPr bwMode="auto">
            <a:xfrm>
              <a:off x="4112" y="3627"/>
              <a:ext cx="674" cy="215"/>
              <a:chOff x="4134" y="3622"/>
              <a:chExt cx="674" cy="215"/>
            </a:xfrm>
          </p:grpSpPr>
          <p:grpSp>
            <p:nvGrpSpPr>
              <p:cNvPr id="305338" name="Group 140"/>
              <p:cNvGrpSpPr>
                <a:grpSpLocks/>
              </p:cNvGrpSpPr>
              <p:nvPr/>
            </p:nvGrpSpPr>
            <p:grpSpPr bwMode="auto">
              <a:xfrm rot="8801678" flipH="1">
                <a:off x="4134" y="3622"/>
                <a:ext cx="289" cy="215"/>
                <a:chOff x="3923" y="2896"/>
                <a:chExt cx="370" cy="360"/>
              </a:xfrm>
            </p:grpSpPr>
            <p:sp>
              <p:nvSpPr>
                <p:cNvPr id="305293" name="Line 141"/>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a:effectLst>
                      <a:outerShdw blurRad="38100" dist="38100" dir="2700000" algn="tl">
                        <a:srgbClr val="000000">
                          <a:alpha val="43137"/>
                        </a:srgbClr>
                      </a:outerShdw>
                    </a:effectLst>
                    <a:latin typeface="+mn-lt"/>
                  </a:endParaRPr>
                </a:p>
              </p:txBody>
            </p:sp>
            <p:sp>
              <p:nvSpPr>
                <p:cNvPr id="305294" name="Line 142"/>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95" name="Line 143"/>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a:effectLst>
                      <a:outerShdw blurRad="38100" dist="38100" dir="2700000" algn="tl">
                        <a:srgbClr val="000000">
                          <a:alpha val="43137"/>
                        </a:srgbClr>
                      </a:outerShdw>
                    </a:effectLst>
                    <a:latin typeface="+mn-lt"/>
                  </a:endParaRPr>
                </a:p>
              </p:txBody>
            </p:sp>
          </p:grpSp>
          <p:sp>
            <p:nvSpPr>
              <p:cNvPr id="305296" name="Text Box 144"/>
              <p:cNvSpPr txBox="1">
                <a:spLocks noChangeArrowheads="1"/>
              </p:cNvSpPr>
              <p:nvPr/>
            </p:nvSpPr>
            <p:spPr bwMode="auto">
              <a:xfrm>
                <a:off x="4469" y="3661"/>
                <a:ext cx="339" cy="145"/>
              </a:xfrm>
              <a:prstGeom prst="rect">
                <a:avLst/>
              </a:prstGeom>
              <a:noFill/>
              <a:ln w="9525">
                <a:noFill/>
                <a:miter lim="800000"/>
                <a:headEnd/>
                <a:tailEnd/>
              </a:ln>
              <a:effectLst/>
            </p:spPr>
            <p:txBody>
              <a:bodyPr wrap="none">
                <a:spAutoFit/>
              </a:bodyPr>
              <a:lstStyle/>
              <a:p>
                <a:pPr algn="l"/>
                <a:r>
                  <a:rPr lang="en-US" sz="1200" dirty="0">
                    <a:solidFill>
                      <a:srgbClr val="FFFF00"/>
                    </a:solidFill>
                    <a:effectLst>
                      <a:outerShdw blurRad="38100" dist="38100" dir="2700000" algn="tl">
                        <a:srgbClr val="000000">
                          <a:alpha val="43137"/>
                        </a:srgbClr>
                      </a:outerShdw>
                    </a:effectLst>
                    <a:latin typeface="+mn-lt"/>
                    <a:cs typeface="Arial" charset="0"/>
                  </a:rPr>
                  <a:t>WLAN</a:t>
                </a:r>
              </a:p>
            </p:txBody>
          </p:sp>
        </p:grpSp>
        <p:grpSp>
          <p:nvGrpSpPr>
            <p:cNvPr id="305339" name="Group 145"/>
            <p:cNvGrpSpPr>
              <a:grpSpLocks/>
            </p:cNvGrpSpPr>
            <p:nvPr/>
          </p:nvGrpSpPr>
          <p:grpSpPr bwMode="auto">
            <a:xfrm>
              <a:off x="4064" y="3769"/>
              <a:ext cx="1159" cy="145"/>
              <a:chOff x="4088" y="3775"/>
              <a:chExt cx="1159" cy="145"/>
            </a:xfrm>
          </p:grpSpPr>
          <p:sp>
            <p:nvSpPr>
              <p:cNvPr id="305298" name="Line 146"/>
              <p:cNvSpPr>
                <a:spLocks noChangeShapeType="1"/>
              </p:cNvSpPr>
              <p:nvPr/>
            </p:nvSpPr>
            <p:spPr bwMode="auto">
              <a:xfrm rot="-10800000">
                <a:off x="4088" y="3859"/>
                <a:ext cx="384" cy="0"/>
              </a:xfrm>
              <a:prstGeom prst="line">
                <a:avLst/>
              </a:prstGeom>
              <a:noFill/>
              <a:ln w="12700">
                <a:solidFill>
                  <a:schemeClr val="tx1"/>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299" name="Text Box 147"/>
              <p:cNvSpPr txBox="1">
                <a:spLocks noChangeArrowheads="1"/>
              </p:cNvSpPr>
              <p:nvPr/>
            </p:nvSpPr>
            <p:spPr bwMode="auto">
              <a:xfrm>
                <a:off x="4469" y="3775"/>
                <a:ext cx="778" cy="145"/>
              </a:xfrm>
              <a:prstGeom prst="rect">
                <a:avLst/>
              </a:prstGeom>
              <a:noFill/>
              <a:ln w="9525">
                <a:noFill/>
                <a:miter lim="800000"/>
                <a:headEnd/>
                <a:tailEnd/>
              </a:ln>
              <a:effectLst/>
            </p:spPr>
            <p:txBody>
              <a:bodyPr wrap="none">
                <a:spAutoFit/>
              </a:bodyPr>
              <a:lstStyle/>
              <a:p>
                <a:pPr algn="l"/>
                <a:r>
                  <a:rPr lang="en-US" sz="1200" dirty="0">
                    <a:effectLst>
                      <a:outerShdw blurRad="38100" dist="38100" dir="2700000" algn="tl">
                        <a:srgbClr val="000000">
                          <a:alpha val="43137"/>
                        </a:srgbClr>
                      </a:outerShdw>
                    </a:effectLst>
                    <a:latin typeface="+mn-lt"/>
                    <a:cs typeface="Arial" charset="0"/>
                  </a:rPr>
                  <a:t>Wired or Wireless</a:t>
                </a:r>
              </a:p>
            </p:txBody>
          </p:sp>
        </p:grpSp>
        <p:grpSp>
          <p:nvGrpSpPr>
            <p:cNvPr id="305340" name="Group 148"/>
            <p:cNvGrpSpPr>
              <a:grpSpLocks/>
            </p:cNvGrpSpPr>
            <p:nvPr/>
          </p:nvGrpSpPr>
          <p:grpSpPr bwMode="auto">
            <a:xfrm>
              <a:off x="4064" y="3406"/>
              <a:ext cx="1003" cy="145"/>
              <a:chOff x="4064" y="3139"/>
              <a:chExt cx="1003" cy="145"/>
            </a:xfrm>
          </p:grpSpPr>
          <p:sp>
            <p:nvSpPr>
              <p:cNvPr id="305301" name="Line 149"/>
              <p:cNvSpPr>
                <a:spLocks noChangeShapeType="1"/>
              </p:cNvSpPr>
              <p:nvPr/>
            </p:nvSpPr>
            <p:spPr bwMode="auto">
              <a:xfrm rot="-10800000">
                <a:off x="4064" y="3217"/>
                <a:ext cx="384" cy="0"/>
              </a:xfrm>
              <a:prstGeom prst="line">
                <a:avLst/>
              </a:prstGeom>
              <a:noFill/>
              <a:ln w="12700">
                <a:solidFill>
                  <a:srgbClr val="FF6600"/>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302" name="Text Box 150"/>
              <p:cNvSpPr txBox="1">
                <a:spLocks noChangeArrowheads="1"/>
              </p:cNvSpPr>
              <p:nvPr/>
            </p:nvSpPr>
            <p:spPr bwMode="auto">
              <a:xfrm>
                <a:off x="4445" y="3139"/>
                <a:ext cx="622" cy="145"/>
              </a:xfrm>
              <a:prstGeom prst="rect">
                <a:avLst/>
              </a:prstGeom>
              <a:noFill/>
              <a:ln w="9525">
                <a:noFill/>
                <a:miter lim="800000"/>
                <a:headEnd/>
                <a:tailEnd/>
              </a:ln>
              <a:effectLst/>
            </p:spPr>
            <p:txBody>
              <a:bodyPr wrap="none">
                <a:spAutoFit/>
              </a:bodyPr>
              <a:lstStyle/>
              <a:p>
                <a:pPr algn="l"/>
                <a:r>
                  <a:rPr lang="en-US" sz="1200" dirty="0" err="1">
                    <a:solidFill>
                      <a:srgbClr val="CD7533"/>
                    </a:solidFill>
                    <a:effectLst>
                      <a:outerShdw blurRad="38100" dist="38100" dir="2700000" algn="tl">
                        <a:srgbClr val="000000">
                          <a:alpha val="43137"/>
                        </a:srgbClr>
                      </a:outerShdw>
                    </a:effectLst>
                    <a:latin typeface="+mn-lt"/>
                    <a:cs typeface="Arial" charset="0"/>
                  </a:rPr>
                  <a:t>HomePlug</a:t>
                </a:r>
                <a:r>
                  <a:rPr lang="en-US" sz="1200" dirty="0">
                    <a:solidFill>
                      <a:srgbClr val="CD7533"/>
                    </a:solidFill>
                    <a:effectLst>
                      <a:outerShdw blurRad="38100" dist="38100" dir="2700000" algn="tl">
                        <a:srgbClr val="000000">
                          <a:alpha val="43137"/>
                        </a:srgbClr>
                      </a:outerShdw>
                    </a:effectLst>
                    <a:latin typeface="+mn-lt"/>
                    <a:cs typeface="Arial" charset="0"/>
                  </a:rPr>
                  <a:t> AV</a:t>
                </a:r>
              </a:p>
            </p:txBody>
          </p:sp>
        </p:grpSp>
        <p:grpSp>
          <p:nvGrpSpPr>
            <p:cNvPr id="305341" name="Group 151"/>
            <p:cNvGrpSpPr>
              <a:grpSpLocks/>
            </p:cNvGrpSpPr>
            <p:nvPr/>
          </p:nvGrpSpPr>
          <p:grpSpPr bwMode="auto">
            <a:xfrm>
              <a:off x="4064" y="3539"/>
              <a:ext cx="1012" cy="145"/>
              <a:chOff x="4064" y="3491"/>
              <a:chExt cx="1012" cy="145"/>
            </a:xfrm>
          </p:grpSpPr>
          <p:sp>
            <p:nvSpPr>
              <p:cNvPr id="305304" name="Line 152"/>
              <p:cNvSpPr>
                <a:spLocks noChangeShapeType="1"/>
              </p:cNvSpPr>
              <p:nvPr/>
            </p:nvSpPr>
            <p:spPr bwMode="auto">
              <a:xfrm rot="-10800000">
                <a:off x="4064" y="3563"/>
                <a:ext cx="372" cy="0"/>
              </a:xfrm>
              <a:prstGeom prst="line">
                <a:avLst/>
              </a:prstGeom>
              <a:noFill/>
              <a:ln w="12700">
                <a:solidFill>
                  <a:srgbClr val="CC00CC"/>
                </a:solidFill>
                <a:round/>
                <a:headEnd type="triangle" w="med" len="med"/>
                <a:tailEnd type="triangle" w="med" len="med"/>
              </a:ln>
              <a:effectLst/>
            </p:spPr>
            <p:txBody>
              <a:bodyPr/>
              <a:lstStyle/>
              <a:p>
                <a:endParaRPr lang="en-US">
                  <a:effectLst>
                    <a:outerShdw blurRad="38100" dist="38100" dir="2700000" algn="tl">
                      <a:srgbClr val="000000">
                        <a:alpha val="43137"/>
                      </a:srgbClr>
                    </a:outerShdw>
                  </a:effectLst>
                  <a:latin typeface="+mn-lt"/>
                </a:endParaRPr>
              </a:p>
            </p:txBody>
          </p:sp>
          <p:sp>
            <p:nvSpPr>
              <p:cNvPr id="305305" name="Text Box 153"/>
              <p:cNvSpPr txBox="1">
                <a:spLocks noChangeArrowheads="1"/>
              </p:cNvSpPr>
              <p:nvPr/>
            </p:nvSpPr>
            <p:spPr bwMode="auto">
              <a:xfrm>
                <a:off x="4445" y="3491"/>
                <a:ext cx="631" cy="145"/>
              </a:xfrm>
              <a:prstGeom prst="rect">
                <a:avLst/>
              </a:prstGeom>
              <a:noFill/>
              <a:ln w="9525">
                <a:noFill/>
                <a:miter lim="800000"/>
                <a:headEnd/>
                <a:tailEnd/>
              </a:ln>
              <a:effectLst/>
            </p:spPr>
            <p:txBody>
              <a:bodyPr wrap="none">
                <a:spAutoFit/>
              </a:bodyPr>
              <a:lstStyle/>
              <a:p>
                <a:pPr algn="l"/>
                <a:r>
                  <a:rPr lang="en-US" sz="1200" dirty="0" err="1">
                    <a:solidFill>
                      <a:srgbClr val="CC00CC"/>
                    </a:solidFill>
                    <a:effectLst>
                      <a:outerShdw blurRad="38100" dist="38100" dir="2700000" algn="tl">
                        <a:srgbClr val="000000">
                          <a:alpha val="43137"/>
                        </a:srgbClr>
                      </a:outerShdw>
                    </a:effectLst>
                    <a:latin typeface="+mn-lt"/>
                    <a:cs typeface="Arial" charset="0"/>
                  </a:rPr>
                  <a:t>HomePlug</a:t>
                </a:r>
                <a:r>
                  <a:rPr lang="en-US" sz="1200" dirty="0">
                    <a:solidFill>
                      <a:srgbClr val="CC00CC"/>
                    </a:solidFill>
                    <a:effectLst>
                      <a:outerShdw blurRad="38100" dist="38100" dir="2700000" algn="tl">
                        <a:srgbClr val="000000">
                          <a:alpha val="43137"/>
                        </a:srgbClr>
                      </a:outerShdw>
                    </a:effectLst>
                    <a:latin typeface="+mn-lt"/>
                    <a:cs typeface="Arial" charset="0"/>
                  </a:rPr>
                  <a:t> 1.0</a:t>
                </a:r>
              </a:p>
            </p:txBody>
          </p:sp>
        </p:grpSp>
      </p:grpSp>
      <p:sp>
        <p:nvSpPr>
          <p:cNvPr id="305306" name="Line 154"/>
          <p:cNvSpPr>
            <a:spLocks noChangeShapeType="1"/>
          </p:cNvSpPr>
          <p:nvPr/>
        </p:nvSpPr>
        <p:spPr bwMode="auto">
          <a:xfrm rot="-10800000">
            <a:off x="3474721" y="5580205"/>
            <a:ext cx="54483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07" name="Line 155"/>
          <p:cNvSpPr>
            <a:spLocks noChangeShapeType="1"/>
          </p:cNvSpPr>
          <p:nvPr/>
        </p:nvSpPr>
        <p:spPr bwMode="auto">
          <a:xfrm rot="-10800000">
            <a:off x="2988946" y="3358975"/>
            <a:ext cx="398144"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08" name="Line 156"/>
          <p:cNvSpPr>
            <a:spLocks noChangeShapeType="1"/>
          </p:cNvSpPr>
          <p:nvPr/>
        </p:nvSpPr>
        <p:spPr bwMode="auto">
          <a:xfrm rot="-10800000">
            <a:off x="3446146" y="3183715"/>
            <a:ext cx="61722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09" name="Line 157"/>
          <p:cNvSpPr>
            <a:spLocks noChangeShapeType="1"/>
          </p:cNvSpPr>
          <p:nvPr/>
        </p:nvSpPr>
        <p:spPr bwMode="auto">
          <a:xfrm rot="-10800000">
            <a:off x="5989321" y="3440891"/>
            <a:ext cx="27051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0" name="Line 158"/>
          <p:cNvSpPr>
            <a:spLocks noChangeShapeType="1"/>
          </p:cNvSpPr>
          <p:nvPr/>
        </p:nvSpPr>
        <p:spPr bwMode="auto">
          <a:xfrm rot="-10800000">
            <a:off x="5960746" y="4282901"/>
            <a:ext cx="27051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1" name="Line 159"/>
          <p:cNvSpPr>
            <a:spLocks noChangeShapeType="1"/>
          </p:cNvSpPr>
          <p:nvPr/>
        </p:nvSpPr>
        <p:spPr bwMode="auto">
          <a:xfrm rot="10800000" flipV="1">
            <a:off x="4059556" y="6622241"/>
            <a:ext cx="388620" cy="238124"/>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2" name="Line 160"/>
          <p:cNvSpPr>
            <a:spLocks noChangeShapeType="1"/>
          </p:cNvSpPr>
          <p:nvPr/>
        </p:nvSpPr>
        <p:spPr bwMode="auto">
          <a:xfrm rot="10800000" flipV="1">
            <a:off x="6821806" y="5313505"/>
            <a:ext cx="388620" cy="238126"/>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3" name="Line 161"/>
          <p:cNvSpPr>
            <a:spLocks noChangeShapeType="1"/>
          </p:cNvSpPr>
          <p:nvPr/>
        </p:nvSpPr>
        <p:spPr bwMode="auto">
          <a:xfrm rot="10800000" flipV="1">
            <a:off x="5831206" y="5435425"/>
            <a:ext cx="388620" cy="375286"/>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4" name="Line 162"/>
          <p:cNvSpPr>
            <a:spLocks noChangeShapeType="1"/>
          </p:cNvSpPr>
          <p:nvPr/>
        </p:nvSpPr>
        <p:spPr bwMode="auto">
          <a:xfrm rot="-10800000">
            <a:off x="674371" y="4105735"/>
            <a:ext cx="54483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5" name="Line 163"/>
          <p:cNvSpPr>
            <a:spLocks noChangeShapeType="1"/>
          </p:cNvSpPr>
          <p:nvPr/>
        </p:nvSpPr>
        <p:spPr bwMode="auto">
          <a:xfrm rot="-10800000">
            <a:off x="697230" y="5728795"/>
            <a:ext cx="419100"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16" name="Text Box 164"/>
          <p:cNvSpPr txBox="1">
            <a:spLocks noChangeArrowheads="1"/>
          </p:cNvSpPr>
          <p:nvPr/>
        </p:nvSpPr>
        <p:spPr bwMode="auto">
          <a:xfrm>
            <a:off x="4996816" y="6976571"/>
            <a:ext cx="984244" cy="480131"/>
          </a:xfrm>
          <a:prstGeom prst="rect">
            <a:avLst/>
          </a:prstGeom>
          <a:solidFill>
            <a:srgbClr val="3399FF"/>
          </a:solidFill>
          <a:ln w="12700">
            <a:solidFill>
              <a:srgbClr val="FFFFFF"/>
            </a:solidFill>
            <a:miter lim="800000"/>
            <a:headEnd type="none" w="sm" len="sm"/>
            <a:tailEnd type="none" w="sm" len="sm"/>
          </a:ln>
          <a:effectLst/>
        </p:spPr>
        <p:txBody>
          <a:bodyPr wrap="none" lIns="109728" tIns="54864" rIns="109728" bIns="54864">
            <a:spAutoFit/>
          </a:bodyPr>
          <a:lstStyle/>
          <a:p>
            <a:pPr eaLnBrk="0" hangingPunct="0"/>
            <a:r>
              <a:rPr lang="en-US" sz="1200" dirty="0">
                <a:effectLst>
                  <a:outerShdw blurRad="38100" dist="38100" dir="2700000" algn="tl">
                    <a:srgbClr val="000000">
                      <a:alpha val="43137"/>
                    </a:srgbClr>
                  </a:outerShdw>
                </a:effectLst>
                <a:latin typeface="+mn-lt"/>
                <a:cs typeface="Arial" charset="0"/>
              </a:rPr>
              <a:t>RG –HPAV</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sp>
        <p:nvSpPr>
          <p:cNvPr id="305317" name="Line 165"/>
          <p:cNvSpPr>
            <a:spLocks noChangeShapeType="1"/>
          </p:cNvSpPr>
          <p:nvPr/>
        </p:nvSpPr>
        <p:spPr bwMode="auto">
          <a:xfrm rot="10800000" flipV="1">
            <a:off x="6004560" y="6220285"/>
            <a:ext cx="2407920" cy="1011556"/>
          </a:xfrm>
          <a:prstGeom prst="line">
            <a:avLst/>
          </a:prstGeom>
          <a:noFill/>
          <a:ln w="12700">
            <a:solidFill>
              <a:schemeClr val="tx1"/>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grpSp>
        <p:nvGrpSpPr>
          <p:cNvPr id="305342" name="Group 166"/>
          <p:cNvGrpSpPr>
            <a:grpSpLocks/>
          </p:cNvGrpSpPr>
          <p:nvPr/>
        </p:nvGrpSpPr>
        <p:grpSpPr bwMode="auto">
          <a:xfrm>
            <a:off x="8229601" y="4848686"/>
            <a:ext cx="1824990" cy="1611630"/>
            <a:chOff x="3024" y="2688"/>
            <a:chExt cx="576" cy="433"/>
          </a:xfrm>
        </p:grpSpPr>
        <p:graphicFrame>
          <p:nvGraphicFramePr>
            <p:cNvPr id="305319" name="Object 167"/>
            <p:cNvGraphicFramePr>
              <a:graphicFrameLocks noChangeAspect="1"/>
            </p:cNvGraphicFramePr>
            <p:nvPr/>
          </p:nvGraphicFramePr>
          <p:xfrm>
            <a:off x="3024" y="2688"/>
            <a:ext cx="576" cy="433"/>
          </p:xfrm>
          <a:graphic>
            <a:graphicData uri="http://schemas.openxmlformats.org/presentationml/2006/ole">
              <p:oleObj spid="_x0000_s66562" name="VISIO" r:id="rId22" imgW="1555200" imgH="1169280" progId="">
                <p:embed/>
              </p:oleObj>
            </a:graphicData>
          </a:graphic>
        </p:graphicFrame>
        <p:sp>
          <p:nvSpPr>
            <p:cNvPr id="305320" name="Text Box 168"/>
            <p:cNvSpPr txBox="1">
              <a:spLocks noChangeArrowheads="1"/>
            </p:cNvSpPr>
            <p:nvPr/>
          </p:nvSpPr>
          <p:spPr bwMode="auto">
            <a:xfrm>
              <a:off x="3136" y="2877"/>
              <a:ext cx="342" cy="94"/>
            </a:xfrm>
            <a:prstGeom prst="rect">
              <a:avLst/>
            </a:prstGeom>
            <a:noFill/>
            <a:ln w="12700">
              <a:noFill/>
              <a:miter lim="800000"/>
              <a:headEnd/>
              <a:tailEnd/>
            </a:ln>
            <a:effectLst/>
          </p:spPr>
          <p:txBody>
            <a:bodyPr anchor="ctr">
              <a:spAutoFit/>
            </a:bodyPr>
            <a:lstStyle/>
            <a:p>
              <a:pPr eaLnBrk="0" hangingPunct="0">
                <a:spcBef>
                  <a:spcPct val="50000"/>
                </a:spcBef>
              </a:pPr>
              <a:r>
                <a:rPr lang="en-US" sz="1600" b="0" dirty="0">
                  <a:solidFill>
                    <a:schemeClr val="bg1"/>
                  </a:solidFill>
                  <a:effectLst>
                    <a:outerShdw blurRad="38100" dist="38100" dir="2700000" algn="tl">
                      <a:srgbClr val="000000">
                        <a:alpha val="43137"/>
                      </a:srgbClr>
                    </a:outerShdw>
                  </a:effectLst>
                  <a:latin typeface="+mn-lt"/>
                </a:rPr>
                <a:t>Internet</a:t>
              </a:r>
            </a:p>
          </p:txBody>
        </p:sp>
      </p:grpSp>
      <p:sp>
        <p:nvSpPr>
          <p:cNvPr id="305321" name="Line 169"/>
          <p:cNvSpPr>
            <a:spLocks noChangeShapeType="1"/>
          </p:cNvSpPr>
          <p:nvPr/>
        </p:nvSpPr>
        <p:spPr bwMode="auto">
          <a:xfrm rot="-10800000">
            <a:off x="3444241" y="3846655"/>
            <a:ext cx="727710" cy="0"/>
          </a:xfrm>
          <a:prstGeom prst="line">
            <a:avLst/>
          </a:prstGeom>
          <a:noFill/>
          <a:ln w="12700">
            <a:solidFill>
              <a:srgbClr val="CC00CC"/>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22" name="Line 170"/>
          <p:cNvSpPr>
            <a:spLocks noChangeShapeType="1"/>
          </p:cNvSpPr>
          <p:nvPr/>
        </p:nvSpPr>
        <p:spPr bwMode="auto">
          <a:xfrm rot="-10800000">
            <a:off x="4082416" y="5526865"/>
            <a:ext cx="459104" cy="0"/>
          </a:xfrm>
          <a:prstGeom prst="line">
            <a:avLst/>
          </a:prstGeom>
          <a:noFill/>
          <a:ln w="12700">
            <a:solidFill>
              <a:srgbClr val="CC00CC"/>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23" name="Rectangle 171"/>
          <p:cNvSpPr>
            <a:spLocks noChangeArrowheads="1"/>
          </p:cNvSpPr>
          <p:nvPr/>
        </p:nvSpPr>
        <p:spPr bwMode="auto">
          <a:xfrm>
            <a:off x="7677150" y="2797001"/>
            <a:ext cx="2948940" cy="329564"/>
          </a:xfrm>
          <a:prstGeom prst="rect">
            <a:avLst/>
          </a:prstGeom>
          <a:noFill/>
          <a:ln w="9525">
            <a:noFill/>
            <a:miter lim="800000"/>
            <a:headEnd/>
            <a:tailEnd/>
          </a:ln>
          <a:effectLst/>
        </p:spPr>
        <p:txBody>
          <a:bodyPr lIns="109728" tIns="54864" rIns="109728" bIns="54864">
            <a:spAutoFit/>
          </a:bodyPr>
          <a:lstStyle/>
          <a:p>
            <a:pPr marL="133350" indent="-133350" algn="l" eaLnBrk="0" hangingPunct="0">
              <a:buFontTx/>
              <a:buChar char="•"/>
            </a:pPr>
            <a:r>
              <a:rPr lang="en-US" altLang="ja-JP" sz="1400" dirty="0">
                <a:effectLst>
                  <a:outerShdw blurRad="38100" dist="38100" dir="2700000" algn="tl">
                    <a:srgbClr val="000000">
                      <a:alpha val="43137"/>
                    </a:srgbClr>
                  </a:outerShdw>
                </a:effectLst>
                <a:latin typeface="+mn-lt"/>
                <a:ea typeface="ＭＳ ゴシック" pitchFamily="49" charset="-128"/>
              </a:rPr>
              <a:t>WLAN/WPAN</a:t>
            </a:r>
          </a:p>
        </p:txBody>
      </p:sp>
      <p:sp>
        <p:nvSpPr>
          <p:cNvPr id="305324" name="Rectangle 172"/>
          <p:cNvSpPr>
            <a:spLocks noChangeArrowheads="1"/>
          </p:cNvSpPr>
          <p:nvPr/>
        </p:nvSpPr>
        <p:spPr bwMode="auto">
          <a:xfrm>
            <a:off x="7677150" y="3014171"/>
            <a:ext cx="2948940" cy="329564"/>
          </a:xfrm>
          <a:prstGeom prst="rect">
            <a:avLst/>
          </a:prstGeom>
          <a:noFill/>
          <a:ln w="9525">
            <a:noFill/>
            <a:miter lim="800000"/>
            <a:headEnd/>
            <a:tailEnd/>
          </a:ln>
          <a:effectLst/>
        </p:spPr>
        <p:txBody>
          <a:bodyPr lIns="109728" tIns="54864" rIns="109728" bIns="54864">
            <a:spAutoFit/>
          </a:bodyPr>
          <a:lstStyle/>
          <a:p>
            <a:pPr marL="133350" indent="-133350" algn="l" eaLnBrk="0" hangingPunct="0">
              <a:buFontTx/>
              <a:buChar char="•"/>
            </a:pPr>
            <a:r>
              <a:rPr lang="en-US" altLang="ja-JP" sz="1400" dirty="0">
                <a:effectLst>
                  <a:outerShdw blurRad="38100" dist="38100" dir="2700000" algn="tl">
                    <a:srgbClr val="000000">
                      <a:alpha val="43137"/>
                    </a:srgbClr>
                  </a:outerShdw>
                </a:effectLst>
                <a:latin typeface="+mn-lt"/>
                <a:ea typeface="ＭＳ ゴシック" pitchFamily="49" charset="-128"/>
              </a:rPr>
              <a:t>HP v1.0</a:t>
            </a:r>
          </a:p>
        </p:txBody>
      </p:sp>
      <p:sp>
        <p:nvSpPr>
          <p:cNvPr id="305325" name="Text Box 173"/>
          <p:cNvSpPr txBox="1">
            <a:spLocks noChangeArrowheads="1"/>
          </p:cNvSpPr>
          <p:nvPr/>
        </p:nvSpPr>
        <p:spPr bwMode="auto">
          <a:xfrm>
            <a:off x="3876676" y="4484831"/>
            <a:ext cx="1282064" cy="480131"/>
          </a:xfrm>
          <a:prstGeom prst="rect">
            <a:avLst/>
          </a:prstGeom>
          <a:solidFill>
            <a:srgbClr val="3399FF"/>
          </a:solidFill>
          <a:ln w="12700">
            <a:solidFill>
              <a:srgbClr val="FFFFFF"/>
            </a:solidFill>
            <a:miter lim="800000"/>
            <a:headEnd type="none" w="sm" len="sm"/>
            <a:tailEnd type="none" w="sm" len="sm"/>
          </a:ln>
          <a:effectLst/>
        </p:spPr>
        <p:txBody>
          <a:bodyPr lIns="109728" tIns="54864" rIns="109728" bIns="54864">
            <a:spAutoFit/>
          </a:bodyPr>
          <a:lstStyle/>
          <a:p>
            <a:pPr eaLnBrk="0" hangingPunct="0"/>
            <a:r>
              <a:rPr lang="en-US" sz="1200" dirty="0">
                <a:effectLst>
                  <a:outerShdw blurRad="38100" dist="38100" dir="2700000" algn="tl">
                    <a:srgbClr val="000000">
                      <a:alpha val="43137"/>
                    </a:srgbClr>
                  </a:outerShdw>
                </a:effectLst>
                <a:latin typeface="+mn-lt"/>
                <a:cs typeface="Arial" charset="0"/>
              </a:rPr>
              <a:t>HPv1.0–HPAV</a:t>
            </a:r>
          </a:p>
          <a:p>
            <a:pPr eaLnBrk="0" hangingPunct="0"/>
            <a:r>
              <a:rPr lang="en-US" sz="1200" dirty="0">
                <a:effectLst>
                  <a:outerShdw blurRad="38100" dist="38100" dir="2700000" algn="tl">
                    <a:srgbClr val="000000">
                      <a:alpha val="43137"/>
                    </a:srgbClr>
                  </a:outerShdw>
                </a:effectLst>
                <a:latin typeface="+mn-lt"/>
                <a:cs typeface="Arial" charset="0"/>
              </a:rPr>
              <a:t>Bridge</a:t>
            </a:r>
          </a:p>
        </p:txBody>
      </p:sp>
      <p:sp>
        <p:nvSpPr>
          <p:cNvPr id="305326" name="Line 174"/>
          <p:cNvSpPr>
            <a:spLocks noChangeShapeType="1"/>
          </p:cNvSpPr>
          <p:nvPr/>
        </p:nvSpPr>
        <p:spPr bwMode="auto">
          <a:xfrm rot="-10800000">
            <a:off x="3467100" y="4587701"/>
            <a:ext cx="381000" cy="0"/>
          </a:xfrm>
          <a:prstGeom prst="line">
            <a:avLst/>
          </a:prstGeom>
          <a:noFill/>
          <a:ln w="12700">
            <a:solidFill>
              <a:srgbClr val="CC00CC"/>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
        <p:nvSpPr>
          <p:cNvPr id="305327" name="Line 175"/>
          <p:cNvSpPr>
            <a:spLocks noChangeShapeType="1"/>
          </p:cNvSpPr>
          <p:nvPr/>
        </p:nvSpPr>
        <p:spPr bwMode="auto">
          <a:xfrm rot="-10800000">
            <a:off x="3467100" y="4863925"/>
            <a:ext cx="363856" cy="0"/>
          </a:xfrm>
          <a:prstGeom prst="line">
            <a:avLst/>
          </a:prstGeom>
          <a:noFill/>
          <a:ln w="12700">
            <a:solidFill>
              <a:srgbClr val="FF6600"/>
            </a:solidFill>
            <a:round/>
            <a:headEnd type="triangle" w="med" len="med"/>
            <a:tailEnd type="triangle" w="med" len="med"/>
          </a:ln>
          <a:effectLst/>
        </p:spPr>
        <p:txBody>
          <a:bodyPr lIns="109728" tIns="54864" rIns="109728" bIns="54864"/>
          <a:lstStyle/>
          <a:p>
            <a:endParaRPr lang="en-US">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53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3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3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1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53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53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53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53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53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53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53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53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53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5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314" grpId="0" animBg="1"/>
      <p:bldP spid="305315" grpId="0" animBg="1"/>
      <p:bldP spid="305321" grpId="0" animBg="1"/>
      <p:bldP spid="305322" grpId="0" animBg="1"/>
      <p:bldP spid="305323" grpId="0"/>
      <p:bldP spid="305324" grpId="0"/>
      <p:bldP spid="305325" grpId="0" animBg="1"/>
      <p:bldP spid="305326" grpId="0" animBg="1"/>
      <p:bldP spid="3053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smtClean="0"/>
              <a:t>Summary</a:t>
            </a:r>
            <a:endParaRPr lang="en-US"/>
          </a:p>
        </p:txBody>
      </p:sp>
      <p:sp>
        <p:nvSpPr>
          <p:cNvPr id="307203" name="Rectangle 3"/>
          <p:cNvSpPr>
            <a:spLocks noGrp="1" noChangeArrowheads="1"/>
          </p:cNvSpPr>
          <p:nvPr>
            <p:ph type="body" idx="1"/>
          </p:nvPr>
        </p:nvSpPr>
        <p:spPr>
          <a:xfrm>
            <a:off x="459106" y="1697357"/>
            <a:ext cx="10056494" cy="4532523"/>
          </a:xfrm>
        </p:spPr>
        <p:txBody>
          <a:bodyPr/>
          <a:lstStyle/>
          <a:p>
            <a:pPr marL="403225" indent="-403225">
              <a:spcBef>
                <a:spcPts val="1170"/>
              </a:spcBef>
            </a:pPr>
            <a:r>
              <a:rPr lang="en-US" sz="3200" dirty="0" smtClean="0"/>
              <a:t>Hybrid Wireless and Wired Networks are the Dominant In-Home Solutions</a:t>
            </a:r>
          </a:p>
          <a:p>
            <a:pPr marL="747713" lvl="1" indent="-344488">
              <a:spcBef>
                <a:spcPts val="1000"/>
              </a:spcBef>
            </a:pPr>
            <a:r>
              <a:rPr lang="en-US" sz="2800" dirty="0" err="1" smtClean="0"/>
              <a:t>HomePlug</a:t>
            </a:r>
            <a:r>
              <a:rPr lang="en-US" sz="2800" dirty="0" smtClean="0"/>
              <a:t> AV Provides the Most Ubiquitous Wired Networking Solution for AV Content</a:t>
            </a:r>
          </a:p>
          <a:p>
            <a:pPr marL="747713" lvl="1" indent="-344488">
              <a:spcBef>
                <a:spcPts val="1000"/>
              </a:spcBef>
            </a:pPr>
            <a:r>
              <a:rPr lang="en-US" sz="2800" dirty="0" err="1" smtClean="0"/>
              <a:t>HomePlug</a:t>
            </a:r>
            <a:r>
              <a:rPr lang="en-US" sz="2800" dirty="0" smtClean="0"/>
              <a:t> AV is complimentary to wireless networks</a:t>
            </a:r>
          </a:p>
          <a:p>
            <a:pPr marL="403225" indent="-403225">
              <a:spcBef>
                <a:spcPts val="1170"/>
              </a:spcBef>
            </a:pPr>
            <a:r>
              <a:rPr lang="en-US" sz="3200" dirty="0" smtClean="0"/>
              <a:t>Physical Layer Designed for Robust Operation</a:t>
            </a:r>
          </a:p>
          <a:p>
            <a:pPr marL="403225" indent="-403225">
              <a:spcBef>
                <a:spcPts val="1170"/>
              </a:spcBef>
            </a:pPr>
            <a:r>
              <a:rPr lang="en-US" sz="3200" dirty="0" smtClean="0"/>
              <a:t>MAC Layer Designed for Highly Efficient Operation</a:t>
            </a:r>
          </a:p>
          <a:p>
            <a:pPr marL="747713" lvl="1" indent="-344488">
              <a:spcBef>
                <a:spcPts val="1000"/>
              </a:spcBef>
            </a:pPr>
            <a:r>
              <a:rPr lang="en-US" sz="2800" dirty="0" smtClean="0"/>
              <a:t>Industry Leading Security Measures (modeled after </a:t>
            </a:r>
            <a:r>
              <a:rPr lang="en-US" sz="2800" dirty="0" err="1" smtClean="0"/>
              <a:t>WiFi</a:t>
            </a:r>
            <a:r>
              <a:rPr lang="en-US" sz="2800" dirty="0" smtClean="0"/>
              <a:t>)</a:t>
            </a:r>
          </a:p>
          <a:p>
            <a:pPr marL="747713" lvl="1" indent="-344488">
              <a:spcBef>
                <a:spcPts val="1000"/>
              </a:spcBef>
            </a:pPr>
            <a:r>
              <a:rPr lang="en-US" sz="2800" dirty="0" smtClean="0"/>
              <a:t>Carrier-class </a:t>
            </a:r>
            <a:r>
              <a:rPr lang="en-US" sz="2800" dirty="0" err="1" smtClean="0"/>
              <a:t>QoS</a:t>
            </a:r>
            <a:endParaRPr lang="en-US" sz="2800" dirty="0" smtClean="0"/>
          </a:p>
        </p:txBody>
      </p:sp>
      <p:pic>
        <p:nvPicPr>
          <p:cNvPr id="307204" name="Picture 4" descr="logo"/>
          <p:cNvPicPr>
            <a:picLocks noChangeAspect="1" noChangeArrowheads="1"/>
          </p:cNvPicPr>
          <p:nvPr/>
        </p:nvPicPr>
        <p:blipFill>
          <a:blip r:embed="rId3"/>
          <a:srcRect/>
          <a:stretch>
            <a:fillRect/>
          </a:stretch>
        </p:blipFill>
        <p:spPr bwMode="auto">
          <a:xfrm>
            <a:off x="6675120" y="276225"/>
            <a:ext cx="3840480" cy="98488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5193217"/>
          </a:xfrm>
        </p:spPr>
        <p:txBody>
          <a:bodyPr/>
          <a:lstStyle/>
          <a:p>
            <a:pPr marL="344488" indent="-344488">
              <a:spcBef>
                <a:spcPts val="1000"/>
              </a:spcBef>
            </a:pPr>
            <a:r>
              <a:rPr lang="en-US" sz="2800" dirty="0" err="1" smtClean="0"/>
              <a:t>HomePlug</a:t>
            </a:r>
            <a:r>
              <a:rPr lang="en-US" sz="2800" dirty="0" smtClean="0"/>
              <a:t> AV is quickly becoming the de-facto </a:t>
            </a:r>
            <a:r>
              <a:rPr lang="en-US" sz="2800" dirty="0" err="1" smtClean="0"/>
              <a:t>powerline</a:t>
            </a:r>
            <a:r>
              <a:rPr lang="en-US" sz="2800" dirty="0" smtClean="0"/>
              <a:t> standard for </a:t>
            </a:r>
            <a:r>
              <a:rPr lang="en-US" sz="2800" dirty="0" err="1" smtClean="0"/>
              <a:t>powerline</a:t>
            </a:r>
            <a:r>
              <a:rPr lang="en-US" sz="2800" dirty="0" smtClean="0"/>
              <a:t> communications and distribution</a:t>
            </a:r>
          </a:p>
          <a:p>
            <a:pPr marL="628650" lvl="1" indent="-284163">
              <a:spcBef>
                <a:spcPts val="840"/>
              </a:spcBef>
            </a:pPr>
            <a:r>
              <a:rPr lang="en-US" sz="2400" dirty="0" smtClean="0"/>
              <a:t>Whole-house coverage</a:t>
            </a:r>
          </a:p>
          <a:p>
            <a:pPr marL="628650" lvl="1" indent="-284163">
              <a:spcBef>
                <a:spcPts val="840"/>
              </a:spcBef>
            </a:pPr>
            <a:r>
              <a:rPr lang="en-US" sz="2400" dirty="0" smtClean="0"/>
              <a:t>Ease-of-Use (looks like Ethernet)</a:t>
            </a:r>
          </a:p>
          <a:p>
            <a:pPr marL="628650" lvl="1" indent="-284163">
              <a:spcBef>
                <a:spcPts val="840"/>
              </a:spcBef>
            </a:pPr>
            <a:r>
              <a:rPr lang="en-US" sz="2400" dirty="0" smtClean="0"/>
              <a:t>Stability</a:t>
            </a:r>
          </a:p>
          <a:p>
            <a:pPr marL="628650" lvl="1" indent="-284163">
              <a:spcBef>
                <a:spcPts val="840"/>
              </a:spcBef>
            </a:pPr>
            <a:r>
              <a:rPr lang="en-US" sz="2400" dirty="0" smtClean="0"/>
              <a:t>Low-cost</a:t>
            </a:r>
          </a:p>
          <a:p>
            <a:pPr marL="628650" lvl="1" indent="-284163">
              <a:spcBef>
                <a:spcPts val="840"/>
              </a:spcBef>
            </a:pPr>
            <a:r>
              <a:rPr lang="en-US" sz="2400" dirty="0" smtClean="0"/>
              <a:t>Simple </a:t>
            </a:r>
            <a:r>
              <a:rPr lang="en-US" sz="2400" dirty="0" err="1" smtClean="0"/>
              <a:t>WiFi</a:t>
            </a:r>
            <a:r>
              <a:rPr lang="en-US" sz="2400" dirty="0" smtClean="0"/>
              <a:t> model of operation (WCN)</a:t>
            </a:r>
          </a:p>
          <a:p>
            <a:pPr marL="628650" lvl="1" indent="-284163">
              <a:spcBef>
                <a:spcPts val="840"/>
              </a:spcBef>
            </a:pPr>
            <a:r>
              <a:rPr lang="en-US" sz="2400" dirty="0" smtClean="0"/>
              <a:t>Secure</a:t>
            </a:r>
          </a:p>
          <a:p>
            <a:pPr marL="344488" indent="-344488">
              <a:spcBef>
                <a:spcPts val="1000"/>
              </a:spcBef>
            </a:pPr>
            <a:r>
              <a:rPr lang="en-US" sz="2800" dirty="0" smtClean="0"/>
              <a:t>Endpoint H/W developers should recognize that HPAV will support all internal Windows Vista </a:t>
            </a:r>
            <a:r>
              <a:rPr lang="en-US" sz="2800" dirty="0" err="1" smtClean="0"/>
              <a:t>comm</a:t>
            </a:r>
            <a:r>
              <a:rPr lang="en-US" sz="2800" dirty="0" smtClean="0"/>
              <a:t> utilities</a:t>
            </a:r>
          </a:p>
          <a:p>
            <a:pPr marL="344488" indent="-344488">
              <a:spcBef>
                <a:spcPts val="1000"/>
              </a:spcBef>
            </a:pPr>
            <a:r>
              <a:rPr lang="en-US" sz="2800" dirty="0" smtClean="0"/>
              <a:t>HPAV should be viewed as a 1st-class citizen on Windows Vista platforms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type="title"/>
          </p:nvPr>
        </p:nvSpPr>
        <p:spPr/>
        <p:txBody>
          <a:bodyPr/>
          <a:lstStyle/>
          <a:p>
            <a:r>
              <a:rPr lang="en-US" smtClean="0"/>
              <a:t>The Future Of Homeplug</a:t>
            </a:r>
            <a:endParaRPr lang="en-US" dirty="0"/>
          </a:p>
        </p:txBody>
      </p:sp>
      <p:sp>
        <p:nvSpPr>
          <p:cNvPr id="207878" name="Rectangle 6"/>
          <p:cNvSpPr>
            <a:spLocks noGrp="1" noChangeArrowheads="1"/>
          </p:cNvSpPr>
          <p:nvPr>
            <p:ph type="body" idx="1"/>
          </p:nvPr>
        </p:nvSpPr>
        <p:spPr>
          <a:xfrm>
            <a:off x="459106" y="1697357"/>
            <a:ext cx="10056494" cy="5320431"/>
          </a:xfrm>
        </p:spPr>
        <p:txBody>
          <a:bodyPr/>
          <a:lstStyle/>
          <a:p>
            <a:r>
              <a:rPr lang="en-US" sz="3600" dirty="0" smtClean="0"/>
              <a:t>Significant work being done on</a:t>
            </a:r>
            <a:br>
              <a:rPr lang="en-US" sz="3600" dirty="0" smtClean="0"/>
            </a:br>
            <a:r>
              <a:rPr lang="en-US" sz="3600" dirty="0" smtClean="0"/>
              <a:t>future-proofing </a:t>
            </a:r>
            <a:r>
              <a:rPr lang="en-US" sz="3600" dirty="0" err="1" smtClean="0"/>
              <a:t>HomePlug</a:t>
            </a:r>
            <a:endParaRPr lang="en-US" sz="3600" dirty="0" smtClean="0"/>
          </a:p>
          <a:p>
            <a:pPr lvl="1"/>
            <a:r>
              <a:rPr lang="en-US" sz="3200" dirty="0" smtClean="0"/>
              <a:t>The </a:t>
            </a:r>
            <a:r>
              <a:rPr lang="en-US" sz="3200" dirty="0" err="1" smtClean="0"/>
              <a:t>HomePlug</a:t>
            </a:r>
            <a:r>
              <a:rPr lang="en-US" sz="3200" dirty="0" smtClean="0"/>
              <a:t> Alliance is dedicated to driving performance well beyond its current 200bps level</a:t>
            </a:r>
          </a:p>
          <a:p>
            <a:r>
              <a:rPr lang="en-US" sz="3600" dirty="0" smtClean="0"/>
              <a:t>Standards-based approach is the main backdrop to driving performance</a:t>
            </a:r>
          </a:p>
          <a:p>
            <a:pPr lvl="1"/>
            <a:r>
              <a:rPr lang="en-US" sz="3200" dirty="0" smtClean="0"/>
              <a:t>Killer-apps are fueling the need for </a:t>
            </a:r>
            <a:br>
              <a:rPr lang="en-US" sz="3200" dirty="0" smtClean="0"/>
            </a:br>
            <a:r>
              <a:rPr lang="en-US" sz="3200" dirty="0" smtClean="0"/>
              <a:t>increased speeds</a:t>
            </a:r>
          </a:p>
          <a:p>
            <a:pPr lvl="2"/>
            <a:r>
              <a:rPr lang="en-US" sz="2800" dirty="0" smtClean="0"/>
              <a:t>IPTV, HD content, Social Networking, increased </a:t>
            </a:r>
            <a:br>
              <a:rPr lang="en-US" sz="2800" dirty="0" smtClean="0"/>
            </a:br>
            <a:r>
              <a:rPr lang="en-US" sz="2800" dirty="0" smtClean="0"/>
              <a:t>access-based technologies (GPON, VDSL)</a:t>
            </a:r>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AutoShape 6"/>
          <p:cNvSpPr>
            <a:spLocks noChangeArrowheads="1"/>
          </p:cNvSpPr>
          <p:nvPr/>
        </p:nvSpPr>
        <p:spPr bwMode="auto">
          <a:xfrm>
            <a:off x="5593275" y="4781678"/>
            <a:ext cx="4421504" cy="3185160"/>
          </a:xfrm>
          <a:prstGeom prst="roundRect">
            <a:avLst>
              <a:gd name="adj" fmla="val 66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b="0">
              <a:effectLst>
                <a:outerShdw blurRad="38100" dist="38100" dir="2700000" algn="tl">
                  <a:srgbClr val="000000">
                    <a:alpha val="43137"/>
                  </a:srgbClr>
                </a:outerShdw>
              </a:effectLst>
              <a:latin typeface="+mn-lt"/>
            </a:endParaRPr>
          </a:p>
        </p:txBody>
      </p:sp>
      <p:sp>
        <p:nvSpPr>
          <p:cNvPr id="28" name="AutoShape 6"/>
          <p:cNvSpPr>
            <a:spLocks noChangeArrowheads="1"/>
          </p:cNvSpPr>
          <p:nvPr/>
        </p:nvSpPr>
        <p:spPr bwMode="auto">
          <a:xfrm>
            <a:off x="1017396" y="4781678"/>
            <a:ext cx="4421504" cy="3185160"/>
          </a:xfrm>
          <a:prstGeom prst="roundRect">
            <a:avLst>
              <a:gd name="adj" fmla="val 66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b="0">
              <a:effectLst>
                <a:outerShdw blurRad="38100" dist="38100" dir="2700000" algn="tl">
                  <a:srgbClr val="000000">
                    <a:alpha val="43137"/>
                  </a:srgbClr>
                </a:outerShdw>
              </a:effectLst>
              <a:latin typeface="+mn-lt"/>
            </a:endParaRPr>
          </a:p>
        </p:txBody>
      </p:sp>
      <p:sp>
        <p:nvSpPr>
          <p:cNvPr id="26" name="AutoShape 6"/>
          <p:cNvSpPr>
            <a:spLocks noChangeArrowheads="1"/>
          </p:cNvSpPr>
          <p:nvPr/>
        </p:nvSpPr>
        <p:spPr bwMode="auto">
          <a:xfrm>
            <a:off x="5593275" y="1517113"/>
            <a:ext cx="4421504" cy="3185160"/>
          </a:xfrm>
          <a:prstGeom prst="roundRect">
            <a:avLst>
              <a:gd name="adj" fmla="val 66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b="0">
              <a:effectLst>
                <a:outerShdw blurRad="38100" dist="38100" dir="2700000" algn="tl">
                  <a:srgbClr val="000000">
                    <a:alpha val="43137"/>
                  </a:srgbClr>
                </a:outerShdw>
              </a:effectLst>
              <a:latin typeface="+mn-lt"/>
            </a:endParaRPr>
          </a:p>
        </p:txBody>
      </p:sp>
      <p:sp>
        <p:nvSpPr>
          <p:cNvPr id="352260" name="Rectangle 4"/>
          <p:cNvSpPr>
            <a:spLocks noGrp="1" noChangeArrowheads="1"/>
          </p:cNvSpPr>
          <p:nvPr>
            <p:ph type="title"/>
          </p:nvPr>
        </p:nvSpPr>
        <p:spPr/>
        <p:txBody>
          <a:bodyPr/>
          <a:lstStyle/>
          <a:p>
            <a:r>
              <a:rPr lang="en-US" smtClean="0"/>
              <a:t>Global Forces</a:t>
            </a:r>
            <a:endParaRPr lang="en-US"/>
          </a:p>
        </p:txBody>
      </p:sp>
      <p:grpSp>
        <p:nvGrpSpPr>
          <p:cNvPr id="27" name="Group 26"/>
          <p:cNvGrpSpPr/>
          <p:nvPr/>
        </p:nvGrpSpPr>
        <p:grpSpPr>
          <a:xfrm>
            <a:off x="1017396" y="1527493"/>
            <a:ext cx="4421504" cy="3185160"/>
            <a:chOff x="1021080" y="1527493"/>
            <a:chExt cx="4421504" cy="3185160"/>
          </a:xfrm>
        </p:grpSpPr>
        <p:sp>
          <p:nvSpPr>
            <p:cNvPr id="352262" name="AutoShape 6"/>
            <p:cNvSpPr>
              <a:spLocks noChangeArrowheads="1"/>
            </p:cNvSpPr>
            <p:nvPr/>
          </p:nvSpPr>
          <p:spPr bwMode="auto">
            <a:xfrm>
              <a:off x="1021080" y="1527493"/>
              <a:ext cx="4421504" cy="3185160"/>
            </a:xfrm>
            <a:prstGeom prst="roundRect">
              <a:avLst>
                <a:gd name="adj" fmla="val 66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b="0">
                <a:effectLst>
                  <a:outerShdw blurRad="38100" dist="38100" dir="2700000" algn="tl">
                    <a:srgbClr val="000000">
                      <a:alpha val="43137"/>
                    </a:srgbClr>
                  </a:outerShdw>
                </a:effectLst>
                <a:latin typeface="+mn-lt"/>
              </a:endParaRPr>
            </a:p>
          </p:txBody>
        </p:sp>
        <p:graphicFrame>
          <p:nvGraphicFramePr>
            <p:cNvPr id="24" name="Object 3"/>
            <p:cNvGraphicFramePr>
              <a:graphicFrameLocks noChangeAspect="1"/>
            </p:cNvGraphicFramePr>
            <p:nvPr/>
          </p:nvGraphicFramePr>
          <p:xfrm>
            <a:off x="1224600" y="1795834"/>
            <a:ext cx="3870452" cy="2908880"/>
          </p:xfrm>
          <a:graphic>
            <a:graphicData uri="http://schemas.openxmlformats.org/drawingml/2006/chart">
              <c:chart xmlns:c="http://schemas.openxmlformats.org/drawingml/2006/chart" xmlns:r="http://schemas.openxmlformats.org/officeDocument/2006/relationships" r:id="rId3"/>
            </a:graphicData>
          </a:graphic>
        </p:graphicFrame>
        <p:sp>
          <p:nvSpPr>
            <p:cNvPr id="352264" name="AutoShape 8"/>
            <p:cNvSpPr>
              <a:spLocks noChangeArrowheads="1"/>
            </p:cNvSpPr>
            <p:nvPr/>
          </p:nvSpPr>
          <p:spPr bwMode="auto">
            <a:xfrm>
              <a:off x="1487629" y="1602120"/>
              <a:ext cx="3869262" cy="436650"/>
            </a:xfrm>
            <a:prstGeom prst="roundRect">
              <a:avLst>
                <a:gd name="adj" fmla="val 16667"/>
              </a:avLst>
            </a:prstGeom>
            <a:noFill/>
            <a:ln w="12700">
              <a:noFill/>
              <a:prstDash val="dash"/>
              <a:round/>
              <a:headEnd/>
              <a:tailEnd/>
            </a:ln>
            <a:effectLst/>
          </p:spPr>
          <p:txBody>
            <a:bodyPr lIns="91431" tIns="45716" rIns="91431" bIns="45716">
              <a:spAutoFit/>
            </a:bodyPr>
            <a:lstStyle/>
            <a:p>
              <a:pPr eaLnBrk="0" hangingPunct="0"/>
              <a:r>
                <a:rPr lang="en-US" sz="1900" b="0" dirty="0">
                  <a:solidFill>
                    <a:schemeClr val="tx2"/>
                  </a:solidFill>
                  <a:effectLst>
                    <a:outerShdw blurRad="38100" dist="38100" dir="2700000" algn="tl">
                      <a:srgbClr val="000000">
                        <a:alpha val="43137"/>
                      </a:srgbClr>
                    </a:outerShdw>
                  </a:effectLst>
                  <a:latin typeface="+mn-lt"/>
                  <a:cs typeface="Arial" charset="0"/>
                </a:rPr>
                <a:t>Broadband Access Ramps</a:t>
              </a:r>
            </a:p>
          </p:txBody>
        </p:sp>
      </p:grpSp>
      <p:sp>
        <p:nvSpPr>
          <p:cNvPr id="352265" name="AutoShape 9"/>
          <p:cNvSpPr>
            <a:spLocks noChangeArrowheads="1"/>
          </p:cNvSpPr>
          <p:nvPr/>
        </p:nvSpPr>
        <p:spPr bwMode="auto">
          <a:xfrm>
            <a:off x="5812154" y="4788853"/>
            <a:ext cx="4215766" cy="446068"/>
          </a:xfrm>
          <a:prstGeom prst="roundRect">
            <a:avLst>
              <a:gd name="adj" fmla="val 16667"/>
            </a:avLst>
          </a:prstGeom>
          <a:noFill/>
          <a:ln w="12700">
            <a:noFill/>
            <a:prstDash val="dash"/>
            <a:round/>
            <a:headEnd/>
            <a:tailEnd/>
          </a:ln>
          <a:effectLst/>
        </p:spPr>
        <p:txBody>
          <a:bodyPr lIns="109717" tIns="54859" rIns="109717" bIns="54859">
            <a:spAutoFit/>
          </a:bodyPr>
          <a:lstStyle/>
          <a:p>
            <a:pPr eaLnBrk="0" hangingPunct="0"/>
            <a:r>
              <a:rPr lang="en-US" sz="1900" b="0" dirty="0">
                <a:solidFill>
                  <a:schemeClr val="tx2"/>
                </a:solidFill>
                <a:effectLst>
                  <a:outerShdw blurRad="38100" dist="38100" dir="2700000" algn="tl">
                    <a:srgbClr val="000000">
                      <a:alpha val="43137"/>
                    </a:srgbClr>
                  </a:outerShdw>
                </a:effectLst>
                <a:latin typeface="+mn-lt"/>
                <a:cs typeface="Arial" charset="0"/>
              </a:rPr>
              <a:t>Moore’s Law Driving New Apps</a:t>
            </a:r>
          </a:p>
        </p:txBody>
      </p:sp>
      <p:graphicFrame>
        <p:nvGraphicFramePr>
          <p:cNvPr id="25" name="Object 2"/>
          <p:cNvGraphicFramePr>
            <a:graphicFrameLocks noChangeAspect="1"/>
          </p:cNvGraphicFramePr>
          <p:nvPr/>
        </p:nvGraphicFramePr>
        <p:xfrm>
          <a:off x="1291590" y="4887913"/>
          <a:ext cx="3859530" cy="2834640"/>
        </p:xfrm>
        <a:graphic>
          <a:graphicData uri="http://schemas.openxmlformats.org/drawingml/2006/chart">
            <c:chart xmlns:c="http://schemas.openxmlformats.org/drawingml/2006/chart" xmlns:r="http://schemas.openxmlformats.org/officeDocument/2006/relationships" r:id="rId4"/>
          </a:graphicData>
        </a:graphic>
      </p:graphicFrame>
      <p:sp>
        <p:nvSpPr>
          <p:cNvPr id="352268" name="AutoShape 12"/>
          <p:cNvSpPr>
            <a:spLocks noChangeArrowheads="1"/>
          </p:cNvSpPr>
          <p:nvPr/>
        </p:nvSpPr>
        <p:spPr bwMode="auto">
          <a:xfrm>
            <a:off x="1232535" y="4741229"/>
            <a:ext cx="4118610" cy="446068"/>
          </a:xfrm>
          <a:prstGeom prst="roundRect">
            <a:avLst>
              <a:gd name="adj" fmla="val 16667"/>
            </a:avLst>
          </a:prstGeom>
          <a:noFill/>
          <a:ln w="12700">
            <a:noFill/>
            <a:prstDash val="dash"/>
            <a:round/>
            <a:headEnd/>
            <a:tailEnd/>
          </a:ln>
          <a:effectLst/>
        </p:spPr>
        <p:txBody>
          <a:bodyPr lIns="109717" tIns="54859" rIns="109717" bIns="54859">
            <a:spAutoFit/>
          </a:bodyPr>
          <a:lstStyle/>
          <a:p>
            <a:pPr eaLnBrk="0" hangingPunct="0"/>
            <a:r>
              <a:rPr lang="en-US" sz="1900" b="0" dirty="0">
                <a:solidFill>
                  <a:schemeClr val="tx2"/>
                </a:solidFill>
                <a:effectLst>
                  <a:outerShdw blurRad="38100" dist="38100" dir="2700000" algn="tl">
                    <a:srgbClr val="000000">
                      <a:alpha val="43137"/>
                    </a:srgbClr>
                  </a:outerShdw>
                </a:effectLst>
                <a:latin typeface="+mn-lt"/>
                <a:cs typeface="Arial" charset="0"/>
              </a:rPr>
              <a:t>Displays </a:t>
            </a:r>
            <a:r>
              <a:rPr lang="en-US" sz="1900" b="0" dirty="0">
                <a:solidFill>
                  <a:schemeClr val="tx2"/>
                </a:solidFill>
                <a:effectLst>
                  <a:outerShdw blurRad="38100" dist="38100" dir="2700000" algn="tl">
                    <a:srgbClr val="000000">
                      <a:alpha val="43137"/>
                    </a:srgbClr>
                  </a:outerShdw>
                </a:effectLst>
                <a:latin typeface="+mn-lt"/>
                <a:cs typeface="Arial" charset="0"/>
                <a:sym typeface="Wingdings" pitchFamily="2" charset="2"/>
              </a:rPr>
              <a:t> High res, larger</a:t>
            </a:r>
            <a:endParaRPr lang="en-US" sz="1900" b="0" dirty="0">
              <a:solidFill>
                <a:schemeClr val="tx2"/>
              </a:solidFill>
              <a:effectLst>
                <a:outerShdw blurRad="38100" dist="38100" dir="2700000" algn="tl">
                  <a:srgbClr val="000000">
                    <a:alpha val="43137"/>
                  </a:srgbClr>
                </a:outerShdw>
              </a:effectLst>
              <a:latin typeface="+mn-lt"/>
              <a:cs typeface="Arial" charset="0"/>
            </a:endParaRPr>
          </a:p>
        </p:txBody>
      </p:sp>
      <p:pic>
        <p:nvPicPr>
          <p:cNvPr id="352269" name="Picture 13" descr="chartfixed1"/>
          <p:cNvPicPr>
            <a:picLocks noChangeAspect="1" noChangeArrowheads="1"/>
          </p:cNvPicPr>
          <p:nvPr/>
        </p:nvPicPr>
        <p:blipFill>
          <a:blip r:embed="rId5"/>
          <a:srcRect/>
          <a:stretch>
            <a:fillRect/>
          </a:stretch>
        </p:blipFill>
        <p:spPr bwMode="auto">
          <a:xfrm>
            <a:off x="5741670" y="5209859"/>
            <a:ext cx="2116454" cy="1895474"/>
          </a:xfrm>
          <a:prstGeom prst="rect">
            <a:avLst/>
          </a:prstGeom>
          <a:noFill/>
          <a:effectLst>
            <a:outerShdw blurRad="50800" dist="38100" dir="2700000" algn="tl" rotWithShape="0">
              <a:prstClr val="black">
                <a:alpha val="40000"/>
              </a:prstClr>
            </a:outerShdw>
          </a:effectLst>
        </p:spPr>
      </p:pic>
      <p:sp>
        <p:nvSpPr>
          <p:cNvPr id="352270" name="Text Box 14"/>
          <p:cNvSpPr txBox="1">
            <a:spLocks noChangeArrowheads="1"/>
          </p:cNvSpPr>
          <p:nvPr/>
        </p:nvSpPr>
        <p:spPr bwMode="auto">
          <a:xfrm>
            <a:off x="7932420" y="5162234"/>
            <a:ext cx="2457450" cy="1683528"/>
          </a:xfrm>
          <a:prstGeom prst="rect">
            <a:avLst/>
          </a:prstGeom>
          <a:noFill/>
          <a:ln w="9525" algn="ctr">
            <a:noFill/>
            <a:miter lim="800000"/>
            <a:headEnd/>
            <a:tailEnd/>
          </a:ln>
          <a:effectLst/>
        </p:spPr>
        <p:txBody>
          <a:bodyPr lIns="109717" tIns="54859" rIns="109717" bIns="54859">
            <a:spAutoFit/>
          </a:bodyPr>
          <a:lstStyle/>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CE Devices </a:t>
            </a:r>
            <a:br>
              <a:rPr lang="en-US" b="0" dirty="0" smtClean="0">
                <a:effectLst>
                  <a:outerShdw blurRad="38100" dist="38100" dir="2700000" algn="tl">
                    <a:srgbClr val="000000">
                      <a:alpha val="43137"/>
                    </a:srgbClr>
                  </a:outerShdw>
                </a:effectLst>
                <a:latin typeface="+mn-lt"/>
              </a:rPr>
            </a:br>
            <a:r>
              <a:rPr lang="en-US" b="0" dirty="0" smtClean="0">
                <a:effectLst>
                  <a:outerShdw blurRad="38100" dist="38100" dir="2700000" algn="tl">
                    <a:srgbClr val="000000">
                      <a:alpha val="43137"/>
                    </a:srgbClr>
                  </a:outerShdw>
                </a:effectLst>
                <a:latin typeface="+mn-lt"/>
              </a:rPr>
              <a:t>can connect </a:t>
            </a:r>
            <a:br>
              <a:rPr lang="en-US" b="0" dirty="0" smtClean="0">
                <a:effectLst>
                  <a:outerShdw blurRad="38100" dist="38100" dir="2700000" algn="tl">
                    <a:srgbClr val="000000">
                      <a:alpha val="43137"/>
                    </a:srgbClr>
                  </a:outerShdw>
                </a:effectLst>
                <a:latin typeface="+mn-lt"/>
              </a:rPr>
            </a:br>
            <a:r>
              <a:rPr lang="en-US" b="0" dirty="0" smtClean="0">
                <a:effectLst>
                  <a:outerShdw blurRad="38100" dist="38100" dir="2700000" algn="tl">
                    <a:srgbClr val="000000">
                      <a:alpha val="43137"/>
                    </a:srgbClr>
                  </a:outerShdw>
                </a:effectLst>
                <a:latin typeface="+mn-lt"/>
              </a:rPr>
              <a:t>seamlessly with </a:t>
            </a:r>
            <a:br>
              <a:rPr lang="en-US" b="0" dirty="0" smtClean="0">
                <a:effectLst>
                  <a:outerShdw blurRad="38100" dist="38100" dir="2700000" algn="tl">
                    <a:srgbClr val="000000">
                      <a:alpha val="43137"/>
                    </a:srgbClr>
                  </a:outerShdw>
                </a:effectLst>
                <a:latin typeface="+mn-lt"/>
              </a:rPr>
            </a:br>
            <a:r>
              <a:rPr lang="en-US" b="0" dirty="0" smtClean="0">
                <a:effectLst>
                  <a:outerShdw blurRad="38100" dist="38100" dir="2700000" algn="tl">
                    <a:srgbClr val="000000">
                      <a:alpha val="43137"/>
                    </a:srgbClr>
                  </a:outerShdw>
                </a:effectLst>
                <a:latin typeface="+mn-lt"/>
              </a:rPr>
              <a:t>the PC ecosystem</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Even Utilities are innovating!</a:t>
            </a:r>
          </a:p>
        </p:txBody>
      </p:sp>
      <p:sp>
        <p:nvSpPr>
          <p:cNvPr id="352271" name="Text Box 15"/>
          <p:cNvSpPr txBox="1">
            <a:spLocks noChangeArrowheads="1"/>
          </p:cNvSpPr>
          <p:nvPr/>
        </p:nvSpPr>
        <p:spPr bwMode="auto">
          <a:xfrm>
            <a:off x="1899284" y="3981133"/>
            <a:ext cx="1092008" cy="264678"/>
          </a:xfrm>
          <a:prstGeom prst="rect">
            <a:avLst/>
          </a:prstGeom>
          <a:noFill/>
          <a:ln w="9525" algn="ctr">
            <a:noFill/>
            <a:miter lim="800000"/>
            <a:headEnd/>
            <a:tailEnd/>
          </a:ln>
          <a:effectLst/>
        </p:spPr>
        <p:txBody>
          <a:bodyPr wrap="none" lIns="109717" tIns="54859" rIns="109717" bIns="54859">
            <a:spAutoFit/>
          </a:bodyPr>
          <a:lstStyle/>
          <a:p>
            <a:pPr marL="548640" indent="-548640"/>
            <a:r>
              <a:rPr lang="en-US" sz="1000" b="0" dirty="0">
                <a:effectLst>
                  <a:outerShdw blurRad="38100" dist="38100" dir="2700000" algn="tl">
                    <a:srgbClr val="000000">
                      <a:alpha val="43137"/>
                    </a:srgbClr>
                  </a:outerShdw>
                </a:effectLst>
                <a:latin typeface="+mn-lt"/>
                <a:ea typeface="ＭＳ Ｐゴシック" charset="-128"/>
                <a:cs typeface="Arial" charset="0"/>
              </a:rPr>
              <a:t>Source:  </a:t>
            </a:r>
            <a:r>
              <a:rPr lang="en-US" sz="1000" b="0" dirty="0" err="1">
                <a:effectLst>
                  <a:outerShdw blurRad="38100" dist="38100" dir="2700000" algn="tl">
                    <a:srgbClr val="000000">
                      <a:alpha val="43137"/>
                    </a:srgbClr>
                  </a:outerShdw>
                </a:effectLst>
                <a:latin typeface="+mn-lt"/>
                <a:ea typeface="ＭＳ Ｐゴシック" charset="-128"/>
                <a:cs typeface="Arial" charset="0"/>
              </a:rPr>
              <a:t>Instat</a:t>
            </a:r>
            <a:r>
              <a:rPr lang="en-US" sz="1000" b="0" dirty="0">
                <a:effectLst>
                  <a:outerShdw blurRad="38100" dist="38100" dir="2700000" algn="tl">
                    <a:srgbClr val="000000">
                      <a:alpha val="43137"/>
                    </a:srgbClr>
                  </a:outerShdw>
                </a:effectLst>
                <a:latin typeface="+mn-lt"/>
                <a:ea typeface="ＭＳ Ｐゴシック" charset="-128"/>
                <a:cs typeface="Arial" charset="0"/>
              </a:rPr>
              <a:t>*</a:t>
            </a:r>
          </a:p>
        </p:txBody>
      </p:sp>
      <p:sp>
        <p:nvSpPr>
          <p:cNvPr id="352272" name="Rectangle 16"/>
          <p:cNvSpPr>
            <a:spLocks noChangeArrowheads="1"/>
          </p:cNvSpPr>
          <p:nvPr/>
        </p:nvSpPr>
        <p:spPr bwMode="auto">
          <a:xfrm>
            <a:off x="5652655" y="7255829"/>
            <a:ext cx="4334494" cy="424722"/>
          </a:xfrm>
          <a:prstGeom prst="rect">
            <a:avLst/>
          </a:prstGeom>
          <a:noFill/>
          <a:ln w="9525" algn="ctr">
            <a:noFill/>
            <a:miter lim="800000"/>
            <a:headEnd/>
            <a:tailEnd/>
          </a:ln>
          <a:effectLst/>
        </p:spPr>
        <p:txBody>
          <a:bodyPr wrap="square" lIns="109717" tIns="54859" rIns="109717" bIns="54859">
            <a:spAutoFit/>
          </a:bodyPr>
          <a:lstStyle/>
          <a:p>
            <a:pPr algn="l" eaLnBrk="0" hangingPunct="0">
              <a:lnSpc>
                <a:spcPct val="85000"/>
              </a:lnSpc>
              <a:spcBef>
                <a:spcPct val="100000"/>
              </a:spcBef>
              <a:buClr>
                <a:schemeClr val="tx2"/>
              </a:buClr>
              <a:buSzPct val="75000"/>
            </a:pPr>
            <a:r>
              <a:rPr lang="en-US" sz="1200" b="0" dirty="0">
                <a:solidFill>
                  <a:srgbClr val="FFFFFF"/>
                </a:solidFill>
                <a:effectLst>
                  <a:outerShdw blurRad="38100" dist="38100" dir="2700000" algn="tl">
                    <a:srgbClr val="000000">
                      <a:alpha val="43137"/>
                    </a:srgbClr>
                  </a:outerShdw>
                </a:effectLst>
                <a:latin typeface="+mn-lt"/>
                <a:ea typeface="ＭＳ Ｐゴシック" charset="-128"/>
                <a:cs typeface="Arial" charset="0"/>
              </a:rPr>
              <a:t>* Other names and brands may be claimed as </a:t>
            </a:r>
            <a:r>
              <a:rPr lang="en-US" sz="1200" b="0" dirty="0" smtClean="0">
                <a:solidFill>
                  <a:srgbClr val="FFFFFF"/>
                </a:solidFill>
                <a:effectLst>
                  <a:outerShdw blurRad="38100" dist="38100" dir="2700000" algn="tl">
                    <a:srgbClr val="000000">
                      <a:alpha val="43137"/>
                    </a:srgbClr>
                  </a:outerShdw>
                </a:effectLst>
                <a:latin typeface="+mn-lt"/>
                <a:ea typeface="ＭＳ Ｐゴシック" charset="-128"/>
                <a:cs typeface="Arial" charset="0"/>
              </a:rPr>
              <a:t>the</a:t>
            </a:r>
            <a:br>
              <a:rPr lang="en-US" sz="1200" b="0" dirty="0" smtClean="0">
                <a:solidFill>
                  <a:srgbClr val="FFFFFF"/>
                </a:solidFill>
                <a:effectLst>
                  <a:outerShdw blurRad="38100" dist="38100" dir="2700000" algn="tl">
                    <a:srgbClr val="000000">
                      <a:alpha val="43137"/>
                    </a:srgbClr>
                  </a:outerShdw>
                </a:effectLst>
                <a:latin typeface="+mn-lt"/>
                <a:ea typeface="ＭＳ Ｐゴシック" charset="-128"/>
                <a:cs typeface="Arial" charset="0"/>
              </a:rPr>
            </a:br>
            <a:r>
              <a:rPr lang="en-US" sz="1200" b="0" dirty="0" smtClean="0">
                <a:solidFill>
                  <a:srgbClr val="FFFFFF"/>
                </a:solidFill>
                <a:effectLst>
                  <a:outerShdw blurRad="38100" dist="38100" dir="2700000" algn="tl">
                    <a:srgbClr val="000000">
                      <a:alpha val="43137"/>
                    </a:srgbClr>
                  </a:outerShdw>
                </a:effectLst>
                <a:latin typeface="+mn-lt"/>
                <a:ea typeface="ＭＳ Ｐゴシック" charset="-128"/>
                <a:cs typeface="Arial" charset="0"/>
              </a:rPr>
              <a:t>property </a:t>
            </a:r>
            <a:r>
              <a:rPr lang="en-US" sz="1200" b="0" dirty="0">
                <a:solidFill>
                  <a:srgbClr val="FFFFFF"/>
                </a:solidFill>
                <a:effectLst>
                  <a:outerShdw blurRad="38100" dist="38100" dir="2700000" algn="tl">
                    <a:srgbClr val="000000">
                      <a:alpha val="43137"/>
                    </a:srgbClr>
                  </a:outerShdw>
                </a:effectLst>
                <a:latin typeface="+mn-lt"/>
                <a:ea typeface="ＭＳ Ｐゴシック" charset="-128"/>
                <a:cs typeface="Arial" charset="0"/>
              </a:rPr>
              <a:t>of others.</a:t>
            </a:r>
          </a:p>
        </p:txBody>
      </p:sp>
      <p:sp>
        <p:nvSpPr>
          <p:cNvPr id="352273" name="Text Box 17"/>
          <p:cNvSpPr txBox="1">
            <a:spLocks noChangeArrowheads="1"/>
          </p:cNvSpPr>
          <p:nvPr/>
        </p:nvSpPr>
        <p:spPr bwMode="auto">
          <a:xfrm>
            <a:off x="3082290" y="7653973"/>
            <a:ext cx="1524819" cy="264678"/>
          </a:xfrm>
          <a:prstGeom prst="rect">
            <a:avLst/>
          </a:prstGeom>
          <a:noFill/>
          <a:ln w="9525" algn="ctr">
            <a:noFill/>
            <a:miter lim="800000"/>
            <a:headEnd/>
            <a:tailEnd/>
          </a:ln>
          <a:effectLst/>
        </p:spPr>
        <p:txBody>
          <a:bodyPr wrap="none" lIns="109717" tIns="54859" rIns="109717" bIns="54859">
            <a:spAutoFit/>
          </a:bodyPr>
          <a:lstStyle/>
          <a:p>
            <a:pPr marL="548640" indent="-548640"/>
            <a:r>
              <a:rPr lang="en-US" sz="1000" b="0" dirty="0">
                <a:effectLst>
                  <a:outerShdw blurRad="38100" dist="38100" dir="2700000" algn="tl">
                    <a:srgbClr val="000000">
                      <a:alpha val="43137"/>
                    </a:srgbClr>
                  </a:outerShdw>
                </a:effectLst>
                <a:latin typeface="+mn-lt"/>
                <a:ea typeface="ＭＳ Ｐゴシック" charset="-128"/>
                <a:cs typeface="Arial" charset="0"/>
              </a:rPr>
              <a:t>Source:  </a:t>
            </a:r>
            <a:r>
              <a:rPr lang="en-US" sz="1000" b="0" dirty="0" err="1">
                <a:effectLst>
                  <a:outerShdw blurRad="38100" dist="38100" dir="2700000" algn="tl">
                    <a:srgbClr val="000000">
                      <a:alpha val="43137"/>
                    </a:srgbClr>
                  </a:outerShdw>
                </a:effectLst>
                <a:latin typeface="+mn-lt"/>
                <a:ea typeface="ＭＳ Ｐゴシック" charset="-128"/>
                <a:cs typeface="Arial" charset="0"/>
              </a:rPr>
              <a:t>Isuppli</a:t>
            </a:r>
            <a:r>
              <a:rPr lang="en-US" sz="1000" b="0" dirty="0">
                <a:effectLst>
                  <a:outerShdw blurRad="38100" dist="38100" dir="2700000" algn="tl">
                    <a:srgbClr val="000000">
                      <a:alpha val="43137"/>
                    </a:srgbClr>
                  </a:outerShdw>
                </a:effectLst>
                <a:latin typeface="+mn-lt"/>
                <a:ea typeface="ＭＳ Ｐゴシック" charset="-128"/>
                <a:cs typeface="Arial" charset="0"/>
              </a:rPr>
              <a:t>* Q4’04</a:t>
            </a:r>
          </a:p>
        </p:txBody>
      </p:sp>
      <p:sp>
        <p:nvSpPr>
          <p:cNvPr id="352274" name="AutoShape 18"/>
          <p:cNvSpPr>
            <a:spLocks noChangeArrowheads="1"/>
          </p:cNvSpPr>
          <p:nvPr/>
        </p:nvSpPr>
        <p:spPr bwMode="auto">
          <a:xfrm>
            <a:off x="5634990" y="1588453"/>
            <a:ext cx="3870960" cy="446068"/>
          </a:xfrm>
          <a:prstGeom prst="roundRect">
            <a:avLst>
              <a:gd name="adj" fmla="val 16667"/>
            </a:avLst>
          </a:prstGeom>
          <a:noFill/>
          <a:ln w="12700">
            <a:noFill/>
            <a:prstDash val="dash"/>
            <a:round/>
            <a:headEnd/>
            <a:tailEnd/>
          </a:ln>
          <a:effectLst/>
        </p:spPr>
        <p:txBody>
          <a:bodyPr lIns="109717" tIns="54859" rIns="109717" bIns="54859">
            <a:spAutoFit/>
          </a:bodyPr>
          <a:lstStyle/>
          <a:p>
            <a:pPr eaLnBrk="0" hangingPunct="0"/>
            <a:r>
              <a:rPr lang="en-US" sz="1900" b="0" dirty="0">
                <a:solidFill>
                  <a:schemeClr val="tx2"/>
                </a:solidFill>
                <a:effectLst>
                  <a:outerShdw blurRad="38100" dist="38100" dir="2700000" algn="tl">
                    <a:srgbClr val="000000">
                      <a:alpha val="43137"/>
                    </a:srgbClr>
                  </a:outerShdw>
                </a:effectLst>
                <a:latin typeface="+mn-lt"/>
                <a:cs typeface="Arial" charset="0"/>
              </a:rPr>
              <a:t>All Content Going Digital </a:t>
            </a:r>
          </a:p>
        </p:txBody>
      </p:sp>
      <p:pic>
        <p:nvPicPr>
          <p:cNvPr id="352275" name="Picture 19" descr="traffic_06"/>
          <p:cNvPicPr>
            <a:picLocks noChangeAspect="1" noChangeArrowheads="1"/>
          </p:cNvPicPr>
          <p:nvPr/>
        </p:nvPicPr>
        <p:blipFill>
          <a:blip r:embed="rId7"/>
          <a:srcRect/>
          <a:stretch>
            <a:fillRect/>
          </a:stretch>
        </p:blipFill>
        <p:spPr bwMode="auto">
          <a:xfrm>
            <a:off x="5671184" y="2407604"/>
            <a:ext cx="1518286" cy="110109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2276" name="Text Box 20"/>
          <p:cNvSpPr txBox="1">
            <a:spLocks noChangeArrowheads="1"/>
          </p:cNvSpPr>
          <p:nvPr/>
        </p:nvSpPr>
        <p:spPr bwMode="auto">
          <a:xfrm>
            <a:off x="7698104" y="2382839"/>
            <a:ext cx="2626996" cy="1991304"/>
          </a:xfrm>
          <a:prstGeom prst="rect">
            <a:avLst/>
          </a:prstGeom>
          <a:noFill/>
          <a:ln w="9525" algn="ctr">
            <a:noFill/>
            <a:miter lim="800000"/>
            <a:headEnd/>
            <a:tailEnd/>
          </a:ln>
          <a:effectLst/>
        </p:spPr>
        <p:txBody>
          <a:bodyPr lIns="109717" tIns="54859" rIns="109717" bIns="54859">
            <a:spAutoFit/>
          </a:bodyPr>
          <a:lstStyle/>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Movies</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Video Chat</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Watch and Chat</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Real-Time Traffic</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Interactive Sports</a:t>
            </a:r>
          </a:p>
          <a:p>
            <a:pPr marL="225425" indent="-225425" algn="l" defTabSz="1095332">
              <a:lnSpc>
                <a:spcPct val="90000"/>
              </a:lnSpc>
              <a:spcBef>
                <a:spcPts val="630"/>
              </a:spcBef>
              <a:buClr>
                <a:schemeClr val="tx2"/>
              </a:buClr>
              <a:buSzPct val="95000"/>
              <a:buBlip>
                <a:blip r:embed="rId6"/>
              </a:buBlip>
            </a:pPr>
            <a:r>
              <a:rPr lang="en-US" b="0" dirty="0" smtClean="0">
                <a:effectLst>
                  <a:outerShdw blurRad="38100" dist="38100" dir="2700000" algn="tl">
                    <a:srgbClr val="000000">
                      <a:alpha val="43137"/>
                    </a:srgbClr>
                  </a:outerShdw>
                </a:effectLst>
                <a:latin typeface="+mn-lt"/>
              </a:rPr>
              <a:t>Personal Content</a:t>
            </a:r>
          </a:p>
        </p:txBody>
      </p:sp>
      <p:pic>
        <p:nvPicPr>
          <p:cNvPr id="352277" name="Picture 21" descr="wang04"/>
          <p:cNvPicPr>
            <a:picLocks noChangeAspect="1" noChangeArrowheads="1"/>
          </p:cNvPicPr>
          <p:nvPr/>
        </p:nvPicPr>
        <p:blipFill>
          <a:blip r:embed="rId8"/>
          <a:srcRect/>
          <a:stretch>
            <a:fillRect/>
          </a:stretch>
        </p:blipFill>
        <p:spPr bwMode="auto">
          <a:xfrm>
            <a:off x="6075045" y="3152459"/>
            <a:ext cx="1634490" cy="131064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4" name="Rectangle 6"/>
          <p:cNvSpPr>
            <a:spLocks noGrp="1" noChangeArrowheads="1"/>
          </p:cNvSpPr>
          <p:nvPr>
            <p:ph type="title"/>
          </p:nvPr>
        </p:nvSpPr>
        <p:spPr/>
        <p:txBody>
          <a:bodyPr/>
          <a:lstStyle/>
          <a:p>
            <a:r>
              <a:rPr lang="en-US" smtClean="0"/>
              <a:t>Additional Resources</a:t>
            </a:r>
            <a:endParaRPr lang="en-US"/>
          </a:p>
        </p:txBody>
      </p:sp>
      <p:sp>
        <p:nvSpPr>
          <p:cNvPr id="242695" name="Rectangle 7"/>
          <p:cNvSpPr>
            <a:spLocks noGrp="1" noChangeArrowheads="1"/>
          </p:cNvSpPr>
          <p:nvPr>
            <p:ph type="body" idx="1"/>
          </p:nvPr>
        </p:nvSpPr>
        <p:spPr>
          <a:xfrm>
            <a:off x="459106" y="1697357"/>
            <a:ext cx="10056494" cy="5747727"/>
          </a:xfrm>
        </p:spPr>
        <p:txBody>
          <a:bodyPr/>
          <a:lstStyle/>
          <a:p>
            <a:r>
              <a:rPr lang="en-US" dirty="0" smtClean="0"/>
              <a:t>Web Resources</a:t>
            </a:r>
          </a:p>
          <a:p>
            <a:pPr lvl="1"/>
            <a:r>
              <a:rPr lang="en-US" dirty="0" err="1" smtClean="0"/>
              <a:t>HomePlug</a:t>
            </a:r>
            <a:r>
              <a:rPr lang="en-US" dirty="0" smtClean="0"/>
              <a:t>:  </a:t>
            </a:r>
            <a:r>
              <a:rPr lang="en-US" dirty="0" smtClean="0">
                <a:hlinkClick r:id="rId3"/>
              </a:rPr>
              <a:t>http://www.homeplug.org</a:t>
            </a:r>
            <a:r>
              <a:rPr lang="en-US" dirty="0" smtClean="0"/>
              <a:t> </a:t>
            </a:r>
          </a:p>
          <a:p>
            <a:pPr lvl="1"/>
            <a:r>
              <a:rPr lang="en-US" dirty="0" err="1" smtClean="0"/>
              <a:t>Intellon</a:t>
            </a:r>
            <a:r>
              <a:rPr lang="en-US" dirty="0" smtClean="0"/>
              <a:t>:  </a:t>
            </a:r>
            <a:r>
              <a:rPr lang="en-US" dirty="0" smtClean="0">
                <a:hlinkClick r:id="rId4"/>
              </a:rPr>
              <a:t>http://www.intellon.com</a:t>
            </a:r>
            <a:endParaRPr lang="en-US" dirty="0" smtClean="0"/>
          </a:p>
          <a:p>
            <a:r>
              <a:rPr lang="en-US" dirty="0" smtClean="0"/>
              <a:t>Related Sessions</a:t>
            </a:r>
          </a:p>
          <a:p>
            <a:pPr lvl="1"/>
            <a:r>
              <a:rPr lang="en-US" dirty="0" smtClean="0"/>
              <a:t>Thursday, 9:45 A.M. </a:t>
            </a:r>
            <a:r>
              <a:rPr lang="en-US" dirty="0" smtClean="0">
                <a:solidFill>
                  <a:schemeClr val="accent1"/>
                </a:solidFill>
              </a:rPr>
              <a:t>“Whole Home Media Access Over Mixed Topologies”</a:t>
            </a:r>
            <a:r>
              <a:rPr lang="en-US" dirty="0" smtClean="0"/>
              <a:t> – Tim Looney, AMD </a:t>
            </a:r>
          </a:p>
          <a:p>
            <a:r>
              <a:rPr lang="en-US" dirty="0" smtClean="0"/>
              <a:t>Visit booth #528</a:t>
            </a:r>
          </a:p>
          <a:p>
            <a:pPr lvl="1"/>
            <a:r>
              <a:rPr lang="en-US" dirty="0" err="1" smtClean="0"/>
              <a:t>HomePlug</a:t>
            </a:r>
            <a:r>
              <a:rPr lang="en-US" dirty="0" smtClean="0"/>
              <a:t> </a:t>
            </a:r>
            <a:r>
              <a:rPr lang="en-US" dirty="0" err="1" smtClean="0"/>
              <a:t>Powerline</a:t>
            </a:r>
            <a:r>
              <a:rPr lang="en-US" dirty="0" smtClean="0"/>
              <a:t> Alliance</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5" name="Picture 3" descr="Microsoft logo and tagline"/>
          <p:cNvPicPr>
            <a:picLocks noChangeAspect="1" noChangeArrowheads="1"/>
          </p:cNvPicPr>
          <p:nvPr/>
        </p:nvPicPr>
        <p:blipFill>
          <a:blip r:embed="rId3">
            <a:lum bright="50000"/>
          </a:blip>
          <a:srcRect/>
          <a:stretch>
            <a:fillRect/>
          </a:stretch>
        </p:blipFill>
        <p:spPr bwMode="black">
          <a:xfrm>
            <a:off x="1918336" y="3019426"/>
            <a:ext cx="7096124" cy="1531620"/>
          </a:xfrm>
          <a:prstGeom prst="rect">
            <a:avLst/>
          </a:prstGeom>
          <a:noFill/>
          <a:effectLst/>
        </p:spPr>
      </p:pic>
      <p:sp>
        <p:nvSpPr>
          <p:cNvPr id="131078" name="Text Box 6"/>
          <p:cNvSpPr txBox="1">
            <a:spLocks noChangeArrowheads="1"/>
          </p:cNvSpPr>
          <p:nvPr/>
        </p:nvSpPr>
        <p:spPr bwMode="auto">
          <a:xfrm>
            <a:off x="375286" y="7309486"/>
            <a:ext cx="10239374" cy="603242"/>
          </a:xfrm>
          <a:prstGeom prst="rect">
            <a:avLst/>
          </a:prstGeom>
          <a:noFill/>
          <a:ln w="12700">
            <a:noFill/>
            <a:miter lim="800000"/>
            <a:headEnd type="none" w="sm" len="sm"/>
            <a:tailEnd type="none" w="sm" len="sm"/>
          </a:ln>
          <a:effectLst/>
        </p:spPr>
        <p:txBody>
          <a:bodyPr lIns="109728" tIns="54864" rIns="109728" bIns="54864">
            <a:spAutoFit/>
          </a:bodyPr>
          <a:lstStyle/>
          <a:p>
            <a:pPr eaLnBrk="0" hangingPunct="0"/>
            <a:r>
              <a:rPr lang="en-US" sz="800" b="0" dirty="0">
                <a:cs typeface="Arial" charset="0"/>
              </a:rPr>
              <a:t>© 2007 Microsoft Corporation. All rights reserved. Microsoft, Windows, Windows Vista and other product names are or may be registered trademarks and/or trademarks in the U.S. and/or other countries.</a:t>
            </a:r>
          </a:p>
          <a:p>
            <a:pPr eaLnBrk="0" hangingPunct="0"/>
            <a:r>
              <a:rPr lang="en-US" sz="800" b="0" dirty="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b="0" dirty="0">
                <a:cs typeface="Arial" charset="0"/>
              </a:rPr>
            </a:br>
            <a:r>
              <a:rPr lang="en-US" sz="800" b="0" dirty="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outlineGrow02"/>
          <p:cNvPicPr>
            <a:picLocks noChangeAspect="1" noChangeArrowheads="1"/>
          </p:cNvPicPr>
          <p:nvPr/>
        </p:nvPicPr>
        <p:blipFill>
          <a:blip r:embed="rId3"/>
          <a:srcRect/>
          <a:stretch>
            <a:fillRect/>
          </a:stretch>
        </p:blipFill>
        <p:spPr bwMode="auto">
          <a:xfrm>
            <a:off x="1922146" y="403861"/>
            <a:ext cx="6787514" cy="7303770"/>
          </a:xfrm>
          <a:prstGeom prst="rect">
            <a:avLst/>
          </a:prstGeom>
          <a:noFill/>
        </p:spPr>
      </p:pic>
      <p:sp>
        <p:nvSpPr>
          <p:cNvPr id="354307" name="AutoShape 3"/>
          <p:cNvSpPr>
            <a:spLocks noChangeArrowheads="1"/>
          </p:cNvSpPr>
          <p:nvPr/>
        </p:nvSpPr>
        <p:spPr bwMode="auto">
          <a:xfrm>
            <a:off x="257176" y="4511040"/>
            <a:ext cx="3684270" cy="2383156"/>
          </a:xfrm>
          <a:prstGeom prst="roundRect">
            <a:avLst>
              <a:gd name="adj" fmla="val 9192"/>
            </a:avLst>
          </a:prstGeom>
          <a:ln>
            <a:headEnd/>
            <a:tailEnd/>
          </a:ln>
        </p:spPr>
        <p:style>
          <a:lnRef idx="1">
            <a:schemeClr val="accent3"/>
          </a:lnRef>
          <a:fillRef idx="3">
            <a:schemeClr val="accent3"/>
          </a:fillRef>
          <a:effectRef idx="2">
            <a:schemeClr val="accent3"/>
          </a:effectRef>
          <a:fontRef idx="minor">
            <a:schemeClr val="lt1"/>
          </a:fontRef>
        </p:style>
        <p:txBody>
          <a:bodyPr wrap="none" lIns="109728" tIns="54864" rIns="109728" bIns="54864" anchor="ctr"/>
          <a:lstStyle/>
          <a:p>
            <a:endParaRPr lang="en-US"/>
          </a:p>
        </p:txBody>
      </p:sp>
      <p:sp>
        <p:nvSpPr>
          <p:cNvPr id="354308" name="Oval 4"/>
          <p:cNvSpPr>
            <a:spLocks noChangeArrowheads="1"/>
          </p:cNvSpPr>
          <p:nvPr/>
        </p:nvSpPr>
        <p:spPr bwMode="auto">
          <a:xfrm>
            <a:off x="2571751" y="920116"/>
            <a:ext cx="5543550" cy="6385560"/>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noFill/>
            <a:round/>
            <a:headEnd/>
            <a:tailEnd/>
          </a:ln>
          <a:effectLst/>
        </p:spPr>
        <p:txBody>
          <a:bodyPr wrap="none" lIns="109728" tIns="54864" rIns="109728" bIns="54864" anchor="ctr"/>
          <a:lstStyle/>
          <a:p>
            <a:pPr eaLnBrk="0" hangingPunct="0"/>
            <a:endParaRPr lang="en-US" sz="2900" b="0" dirty="0">
              <a:latin typeface="Times" pitchFamily="18" charset="0"/>
            </a:endParaRPr>
          </a:p>
        </p:txBody>
      </p:sp>
      <p:sp>
        <p:nvSpPr>
          <p:cNvPr id="354309" name="AutoShape 5"/>
          <p:cNvSpPr>
            <a:spLocks noChangeArrowheads="1"/>
          </p:cNvSpPr>
          <p:nvPr/>
        </p:nvSpPr>
        <p:spPr bwMode="auto">
          <a:xfrm>
            <a:off x="220981" y="1283970"/>
            <a:ext cx="3661410" cy="3011806"/>
          </a:xfrm>
          <a:prstGeom prst="roundRect">
            <a:avLst>
              <a:gd name="adj" fmla="val 7993"/>
            </a:avLst>
          </a:prstGeom>
          <a:ln>
            <a:headEnd/>
            <a:tailEnd/>
          </a:ln>
        </p:spPr>
        <p:style>
          <a:lnRef idx="1">
            <a:schemeClr val="accent3"/>
          </a:lnRef>
          <a:fillRef idx="3">
            <a:schemeClr val="accent3"/>
          </a:fillRef>
          <a:effectRef idx="2">
            <a:schemeClr val="accent3"/>
          </a:effectRef>
          <a:fontRef idx="minor">
            <a:schemeClr val="lt1"/>
          </a:fontRef>
        </p:style>
        <p:txBody>
          <a:bodyPr wrap="none" lIns="109728" tIns="54864" rIns="109728" bIns="54864" anchor="ctr"/>
          <a:lstStyle/>
          <a:p>
            <a:endParaRPr lang="en-US"/>
          </a:p>
        </p:txBody>
      </p:sp>
      <p:sp>
        <p:nvSpPr>
          <p:cNvPr id="354310" name="AutoShape 6"/>
          <p:cNvSpPr>
            <a:spLocks noChangeArrowheads="1"/>
          </p:cNvSpPr>
          <p:nvPr/>
        </p:nvSpPr>
        <p:spPr bwMode="auto">
          <a:xfrm>
            <a:off x="7235190" y="4484370"/>
            <a:ext cx="3522346" cy="2672716"/>
          </a:xfrm>
          <a:prstGeom prst="roundRect">
            <a:avLst>
              <a:gd name="adj" fmla="val 11780"/>
            </a:avLst>
          </a:prstGeom>
          <a:ln>
            <a:headEnd/>
            <a:tailEnd/>
          </a:ln>
        </p:spPr>
        <p:style>
          <a:lnRef idx="1">
            <a:schemeClr val="accent3"/>
          </a:lnRef>
          <a:fillRef idx="3">
            <a:schemeClr val="accent3"/>
          </a:fillRef>
          <a:effectRef idx="2">
            <a:schemeClr val="accent3"/>
          </a:effectRef>
          <a:fontRef idx="minor">
            <a:schemeClr val="lt1"/>
          </a:fontRef>
        </p:style>
        <p:txBody>
          <a:bodyPr wrap="none" lIns="109728" tIns="54864" rIns="109728" bIns="54864" anchor="ctr"/>
          <a:lstStyle/>
          <a:p>
            <a:endParaRPr lang="en-US"/>
          </a:p>
        </p:txBody>
      </p:sp>
      <p:sp>
        <p:nvSpPr>
          <p:cNvPr id="354311" name="AutoShape 7"/>
          <p:cNvSpPr>
            <a:spLocks noChangeArrowheads="1"/>
          </p:cNvSpPr>
          <p:nvPr/>
        </p:nvSpPr>
        <p:spPr bwMode="auto">
          <a:xfrm>
            <a:off x="7221856" y="2042161"/>
            <a:ext cx="3537584" cy="2259330"/>
          </a:xfrm>
          <a:prstGeom prst="roundRect">
            <a:avLst>
              <a:gd name="adj" fmla="val 14565"/>
            </a:avLst>
          </a:prstGeom>
          <a:ln>
            <a:headEnd/>
            <a:tailEnd/>
          </a:ln>
        </p:spPr>
        <p:style>
          <a:lnRef idx="1">
            <a:schemeClr val="accent3"/>
          </a:lnRef>
          <a:fillRef idx="3">
            <a:schemeClr val="accent3"/>
          </a:fillRef>
          <a:effectRef idx="2">
            <a:schemeClr val="accent3"/>
          </a:effectRef>
          <a:fontRef idx="minor">
            <a:schemeClr val="lt1"/>
          </a:fontRef>
        </p:style>
        <p:txBody>
          <a:bodyPr wrap="none" lIns="109728" tIns="54864" rIns="109728" bIns="54864" anchor="ctr"/>
          <a:lstStyle/>
          <a:p>
            <a:endParaRPr lang="en-US"/>
          </a:p>
        </p:txBody>
      </p:sp>
      <p:sp>
        <p:nvSpPr>
          <p:cNvPr id="354312" name="Rectangle 8"/>
          <p:cNvSpPr>
            <a:spLocks noGrp="1" noChangeArrowheads="1"/>
          </p:cNvSpPr>
          <p:nvPr>
            <p:ph type="title"/>
          </p:nvPr>
        </p:nvSpPr>
        <p:spPr/>
        <p:txBody>
          <a:bodyPr/>
          <a:lstStyle/>
          <a:p>
            <a:r>
              <a:rPr lang="en-US" dirty="0" smtClean="0"/>
              <a:t>New Devices And Usage</a:t>
            </a:r>
            <a:endParaRPr lang="en-US" dirty="0"/>
          </a:p>
        </p:txBody>
      </p:sp>
      <p:sp>
        <p:nvSpPr>
          <p:cNvPr id="354313" name="Text Box 9"/>
          <p:cNvSpPr txBox="1">
            <a:spLocks noChangeArrowheads="1"/>
          </p:cNvSpPr>
          <p:nvPr/>
        </p:nvSpPr>
        <p:spPr bwMode="auto">
          <a:xfrm>
            <a:off x="578815" y="4487166"/>
            <a:ext cx="3655696" cy="664787"/>
          </a:xfrm>
          <a:prstGeom prst="rect">
            <a:avLst/>
          </a:prstGeom>
          <a:noFill/>
          <a:ln w="12700" algn="ctr">
            <a:noFill/>
            <a:miter lim="800000"/>
            <a:headEnd/>
            <a:tailEnd/>
          </a:ln>
          <a:effectLst/>
        </p:spPr>
        <p:txBody>
          <a:bodyPr lIns="109717" tIns="54859" rIns="109717" bIns="54859">
            <a:spAutoFit/>
          </a:bodyPr>
          <a:lstStyle/>
          <a:p>
            <a:pPr algn="l" eaLnBrk="0" hangingPunct="0">
              <a:spcBef>
                <a:spcPct val="50000"/>
              </a:spcBef>
            </a:pPr>
            <a:r>
              <a:rPr lang="en-US" dirty="0" smtClean="0">
                <a:solidFill>
                  <a:schemeClr val="tx2"/>
                </a:solidFill>
                <a:effectLst>
                  <a:outerShdw blurRad="38100" dist="38100" dir="2700000" algn="tl">
                    <a:srgbClr val="000000">
                      <a:alpha val="43137"/>
                    </a:srgbClr>
                  </a:outerShdw>
                </a:effectLst>
                <a:latin typeface="+mj-lt"/>
                <a:cs typeface="Arial" charset="0"/>
              </a:rPr>
              <a:t>Internet </a:t>
            </a:r>
            <a:r>
              <a:rPr lang="en-US" dirty="0">
                <a:solidFill>
                  <a:schemeClr val="tx2"/>
                </a:solidFill>
                <a:effectLst>
                  <a:outerShdw blurRad="38100" dist="38100" dir="2700000" algn="tl">
                    <a:srgbClr val="000000">
                      <a:alpha val="43137"/>
                    </a:srgbClr>
                  </a:outerShdw>
                </a:effectLst>
                <a:latin typeface="+mj-lt"/>
                <a:cs typeface="Arial" charset="0"/>
              </a:rPr>
              <a:t>Protocol TV, </a:t>
            </a:r>
            <a:r>
              <a:rPr lang="en-US" dirty="0" smtClean="0">
                <a:solidFill>
                  <a:schemeClr val="tx2"/>
                </a:solidFill>
                <a:effectLst>
                  <a:outerShdw blurRad="38100" dist="38100" dir="2700000" algn="tl">
                    <a:srgbClr val="000000">
                      <a:alpha val="43137"/>
                    </a:srgbClr>
                  </a:outerShdw>
                </a:effectLst>
                <a:latin typeface="+mj-lt"/>
                <a:cs typeface="Arial" charset="0"/>
              </a:rPr>
              <a:t>DSTBs, </a:t>
            </a:r>
            <a:r>
              <a:rPr lang="en-US" dirty="0">
                <a:solidFill>
                  <a:schemeClr val="tx2"/>
                </a:solidFill>
                <a:effectLst>
                  <a:outerShdw blurRad="38100" dist="38100" dir="2700000" algn="tl">
                    <a:srgbClr val="000000">
                      <a:alpha val="43137"/>
                    </a:srgbClr>
                  </a:outerShdw>
                </a:effectLst>
                <a:latin typeface="+mj-lt"/>
                <a:cs typeface="Arial" charset="0"/>
              </a:rPr>
              <a:t>and Connected PCs</a:t>
            </a:r>
          </a:p>
        </p:txBody>
      </p:sp>
      <p:sp>
        <p:nvSpPr>
          <p:cNvPr id="354314" name="Text Box 10"/>
          <p:cNvSpPr txBox="1">
            <a:spLocks noChangeArrowheads="1"/>
          </p:cNvSpPr>
          <p:nvPr/>
        </p:nvSpPr>
        <p:spPr bwMode="auto">
          <a:xfrm>
            <a:off x="530870" y="5120876"/>
            <a:ext cx="3566111" cy="1675320"/>
          </a:xfrm>
          <a:prstGeom prst="rect">
            <a:avLst/>
          </a:prstGeom>
          <a:noFill/>
          <a:ln w="9525">
            <a:noFill/>
            <a:miter lim="800000"/>
            <a:headEnd/>
            <a:tailEnd/>
          </a:ln>
          <a:effectLst/>
        </p:spPr>
        <p:txBody>
          <a:bodyPr wrap="square" lIns="109717" tIns="54859" rIns="109717" bIns="54859">
            <a:spAutoFit/>
          </a:bodyPr>
          <a:lstStyle/>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Access photos, music,</a:t>
            </a:r>
            <a:br>
              <a:rPr lang="en-US" sz="2000" b="0" dirty="0" smtClean="0">
                <a:effectLst>
                  <a:outerShdw blurRad="38100" dist="38100" dir="2700000" algn="tl">
                    <a:srgbClr val="000000">
                      <a:alpha val="43137"/>
                    </a:srgbClr>
                  </a:outerShdw>
                </a:effectLst>
                <a:latin typeface="+mn-lt"/>
              </a:rPr>
            </a:br>
            <a:r>
              <a:rPr lang="en-US" sz="2000" b="0" dirty="0" smtClean="0">
                <a:effectLst>
                  <a:outerShdw blurRad="38100" dist="38100" dir="2700000" algn="tl">
                    <a:srgbClr val="000000">
                      <a:alpha val="43137"/>
                    </a:srgbClr>
                  </a:outerShdw>
                </a:effectLst>
                <a:latin typeface="+mn-lt"/>
              </a:rPr>
              <a:t>and video</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Internet Movies</a:t>
            </a:r>
            <a:br>
              <a:rPr lang="en-US" sz="2000" b="0" dirty="0" smtClean="0">
                <a:effectLst>
                  <a:outerShdw blurRad="38100" dist="38100" dir="2700000" algn="tl">
                    <a:srgbClr val="000000">
                      <a:alpha val="43137"/>
                    </a:srgbClr>
                  </a:outerShdw>
                </a:effectLst>
                <a:latin typeface="+mn-lt"/>
              </a:rPr>
            </a:br>
            <a:r>
              <a:rPr lang="en-US" sz="2000" b="0" dirty="0" smtClean="0">
                <a:effectLst>
                  <a:outerShdw blurRad="38100" dist="38100" dir="2700000" algn="tl">
                    <a:srgbClr val="000000">
                      <a:alpha val="43137"/>
                    </a:srgbClr>
                  </a:outerShdw>
                </a:effectLst>
                <a:latin typeface="+mn-lt"/>
              </a:rPr>
              <a:t>Networked PVR</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Alerts – Caller ID, e-mail</a:t>
            </a:r>
          </a:p>
        </p:txBody>
      </p:sp>
      <p:pic>
        <p:nvPicPr>
          <p:cNvPr id="354315" name="Picture 11" descr="W301YR"/>
          <p:cNvPicPr>
            <a:picLocks noChangeAspect="1" noChangeArrowheads="1"/>
          </p:cNvPicPr>
          <p:nvPr/>
        </p:nvPicPr>
        <p:blipFill>
          <a:blip r:embed="rId5"/>
          <a:srcRect/>
          <a:stretch>
            <a:fillRect/>
          </a:stretch>
        </p:blipFill>
        <p:spPr bwMode="auto">
          <a:xfrm>
            <a:off x="3931920" y="3147061"/>
            <a:ext cx="2926080" cy="2350770"/>
          </a:xfrm>
          <a:prstGeom prst="rect">
            <a:avLst/>
          </a:prstGeom>
          <a:noFill/>
        </p:spPr>
      </p:pic>
      <p:sp>
        <p:nvSpPr>
          <p:cNvPr id="354316" name="Text Box 12"/>
          <p:cNvSpPr txBox="1">
            <a:spLocks noChangeArrowheads="1"/>
          </p:cNvSpPr>
          <p:nvPr/>
        </p:nvSpPr>
        <p:spPr bwMode="auto">
          <a:xfrm>
            <a:off x="7680960" y="4572001"/>
            <a:ext cx="2653666" cy="842010"/>
          </a:xfrm>
          <a:prstGeom prst="rect">
            <a:avLst/>
          </a:prstGeom>
          <a:noFill/>
          <a:ln w="12700" algn="ctr">
            <a:noFill/>
            <a:miter lim="800000"/>
            <a:headEnd/>
            <a:tailEnd/>
          </a:ln>
          <a:effectLst/>
        </p:spPr>
        <p:txBody>
          <a:bodyPr lIns="109717" tIns="54859" rIns="109717" bIns="54859">
            <a:spAutoFit/>
          </a:bodyPr>
          <a:lstStyle/>
          <a:p>
            <a:pPr algn="l" eaLnBrk="0" hangingPunct="0">
              <a:spcBef>
                <a:spcPct val="50000"/>
              </a:spcBef>
            </a:pPr>
            <a:r>
              <a:rPr lang="en-US" sz="2400" dirty="0">
                <a:solidFill>
                  <a:schemeClr val="tx2"/>
                </a:solidFill>
                <a:effectLst>
                  <a:outerShdw blurRad="38100" dist="38100" dir="2700000" algn="tl">
                    <a:srgbClr val="000000">
                      <a:alpha val="43137"/>
                    </a:srgbClr>
                  </a:outerShdw>
                </a:effectLst>
                <a:latin typeface="+mj-lt"/>
                <a:cs typeface="Arial" charset="0"/>
              </a:rPr>
              <a:t>Outside Devices Now Connected</a:t>
            </a:r>
          </a:p>
        </p:txBody>
      </p:sp>
      <p:sp>
        <p:nvSpPr>
          <p:cNvPr id="354317" name="Text Box 13"/>
          <p:cNvSpPr txBox="1">
            <a:spLocks noChangeArrowheads="1"/>
          </p:cNvSpPr>
          <p:nvPr/>
        </p:nvSpPr>
        <p:spPr bwMode="auto">
          <a:xfrm>
            <a:off x="7498079" y="5486401"/>
            <a:ext cx="3177837" cy="1121323"/>
          </a:xfrm>
          <a:prstGeom prst="rect">
            <a:avLst/>
          </a:prstGeom>
          <a:noFill/>
          <a:ln w="9525" algn="ctr">
            <a:noFill/>
            <a:miter lim="800000"/>
            <a:headEnd/>
            <a:tailEnd/>
          </a:ln>
          <a:effectLst/>
        </p:spPr>
        <p:txBody>
          <a:bodyPr wrap="square" lIns="109717" tIns="54859" rIns="109717" bIns="54859">
            <a:spAutoFit/>
          </a:bodyPr>
          <a:lstStyle/>
          <a:p>
            <a:pPr marL="225425" indent="-225425" algn="l" defTabSz="1095332" eaLnBrk="0" hangingPunct="0">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Automatic Meters</a:t>
            </a:r>
          </a:p>
          <a:p>
            <a:pPr marL="225425" indent="-225425" algn="l" defTabSz="1095332" eaLnBrk="0" hangingPunct="0">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Connected Electric Grid</a:t>
            </a:r>
          </a:p>
          <a:p>
            <a:pPr marL="225425" indent="-225425" algn="l" defTabSz="1095332" eaLnBrk="0" hangingPunct="0">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Home Automation</a:t>
            </a:r>
          </a:p>
        </p:txBody>
      </p:sp>
      <p:sp>
        <p:nvSpPr>
          <p:cNvPr id="354318" name="Text Box 14"/>
          <p:cNvSpPr txBox="1">
            <a:spLocks noChangeArrowheads="1"/>
          </p:cNvSpPr>
          <p:nvPr/>
        </p:nvSpPr>
        <p:spPr bwMode="auto">
          <a:xfrm>
            <a:off x="579120" y="1291590"/>
            <a:ext cx="3383280" cy="480121"/>
          </a:xfrm>
          <a:prstGeom prst="rect">
            <a:avLst/>
          </a:prstGeom>
          <a:noFill/>
          <a:ln w="12700" algn="ctr">
            <a:noFill/>
            <a:miter lim="800000"/>
            <a:headEnd/>
            <a:tailEnd/>
          </a:ln>
          <a:effectLst/>
        </p:spPr>
        <p:txBody>
          <a:bodyPr lIns="109717" tIns="54859" rIns="109717" bIns="54859">
            <a:spAutoFit/>
          </a:bodyPr>
          <a:lstStyle/>
          <a:p>
            <a:pPr algn="l" eaLnBrk="0" hangingPunct="0">
              <a:spcBef>
                <a:spcPct val="50000"/>
              </a:spcBef>
            </a:pPr>
            <a:r>
              <a:rPr lang="en-US" sz="2400" dirty="0">
                <a:solidFill>
                  <a:schemeClr val="tx2"/>
                </a:solidFill>
                <a:effectLst>
                  <a:outerShdw blurRad="38100" dist="38100" dir="2700000" algn="tl">
                    <a:srgbClr val="000000">
                      <a:alpha val="43137"/>
                    </a:srgbClr>
                  </a:outerShdw>
                </a:effectLst>
                <a:latin typeface="+mj-lt"/>
                <a:cs typeface="Arial" charset="0"/>
              </a:rPr>
              <a:t>Net Connected </a:t>
            </a:r>
          </a:p>
        </p:txBody>
      </p:sp>
      <p:sp>
        <p:nvSpPr>
          <p:cNvPr id="354319" name="Text Box 15"/>
          <p:cNvSpPr txBox="1">
            <a:spLocks noChangeArrowheads="1"/>
          </p:cNvSpPr>
          <p:nvPr/>
        </p:nvSpPr>
        <p:spPr bwMode="auto">
          <a:xfrm>
            <a:off x="579120" y="1824991"/>
            <a:ext cx="3566160" cy="1854857"/>
          </a:xfrm>
          <a:prstGeom prst="rect">
            <a:avLst/>
          </a:prstGeom>
          <a:noFill/>
          <a:ln w="9525" algn="ctr">
            <a:noFill/>
            <a:miter lim="800000"/>
            <a:headEnd/>
            <a:tailEnd/>
          </a:ln>
          <a:effectLst/>
        </p:spPr>
        <p:txBody>
          <a:bodyPr lIns="109717" tIns="54859" rIns="109717" bIns="54859">
            <a:spAutoFit/>
          </a:bodyPr>
          <a:lstStyle/>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Internet Movies</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Online Gaming</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Video and Chat</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Web Browsing</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Voice/Video over Internet</a:t>
            </a:r>
          </a:p>
        </p:txBody>
      </p:sp>
      <p:pic>
        <p:nvPicPr>
          <p:cNvPr id="354320" name="Picture 16" descr="moores-ring"/>
          <p:cNvPicPr>
            <a:picLocks noChangeAspect="1" noChangeArrowheads="1"/>
          </p:cNvPicPr>
          <p:nvPr/>
        </p:nvPicPr>
        <p:blipFill>
          <a:blip r:embed="rId6"/>
          <a:srcRect/>
          <a:stretch>
            <a:fillRect/>
          </a:stretch>
        </p:blipFill>
        <p:spPr bwMode="auto">
          <a:xfrm>
            <a:off x="6840856" y="1061086"/>
            <a:ext cx="4103370" cy="2432684"/>
          </a:xfrm>
          <a:prstGeom prst="rect">
            <a:avLst/>
          </a:prstGeom>
          <a:noFill/>
        </p:spPr>
      </p:pic>
      <p:pic>
        <p:nvPicPr>
          <p:cNvPr id="354321" name="Picture 17" descr="front_p1"/>
          <p:cNvPicPr>
            <a:picLocks noChangeAspect="1" noChangeArrowheads="1"/>
          </p:cNvPicPr>
          <p:nvPr/>
        </p:nvPicPr>
        <p:blipFill>
          <a:blip r:embed="rId7"/>
          <a:srcRect/>
          <a:stretch>
            <a:fillRect/>
          </a:stretch>
        </p:blipFill>
        <p:spPr bwMode="auto">
          <a:xfrm>
            <a:off x="5760720" y="1554481"/>
            <a:ext cx="899160" cy="537210"/>
          </a:xfrm>
          <a:prstGeom prst="rect">
            <a:avLst/>
          </a:prstGeom>
          <a:noFill/>
        </p:spPr>
      </p:pic>
      <p:pic>
        <p:nvPicPr>
          <p:cNvPr id="354322" name="Picture 18" descr="Dzmv100a">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495800" y="1920241"/>
            <a:ext cx="1104900" cy="895350"/>
          </a:xfrm>
          <a:prstGeom prst="rect">
            <a:avLst/>
          </a:prstGeom>
          <a:noFill/>
        </p:spPr>
      </p:pic>
      <p:pic>
        <p:nvPicPr>
          <p:cNvPr id="354323" name="Picture 19" descr="Phone3"/>
          <p:cNvPicPr>
            <a:picLocks noChangeAspect="1" noChangeArrowheads="1"/>
          </p:cNvPicPr>
          <p:nvPr/>
        </p:nvPicPr>
        <p:blipFill>
          <a:blip r:embed="rId10" cstate="print"/>
          <a:srcRect/>
          <a:stretch>
            <a:fillRect/>
          </a:stretch>
        </p:blipFill>
        <p:spPr bwMode="auto">
          <a:xfrm rot="-696723">
            <a:off x="6583680" y="731520"/>
            <a:ext cx="800100" cy="1228726"/>
          </a:xfrm>
          <a:prstGeom prst="rect">
            <a:avLst/>
          </a:prstGeom>
          <a:noFill/>
        </p:spPr>
      </p:pic>
      <p:pic>
        <p:nvPicPr>
          <p:cNvPr id="354324" name="Picture 20" descr="10">
            <a:hlinkClick r:id="rId11" tooltip="Creative Zen Portable Media Center"/>
          </p:cNvPr>
          <p:cNvPicPr>
            <a:picLocks noChangeAspect="1" noChangeArrowheads="1"/>
          </p:cNvPicPr>
          <p:nvPr/>
        </p:nvPicPr>
        <p:blipFill>
          <a:blip r:embed="rId12"/>
          <a:srcRect l="7784" t="24774" r="8545" b="23064"/>
          <a:stretch>
            <a:fillRect/>
          </a:stretch>
        </p:blipFill>
        <p:spPr bwMode="auto">
          <a:xfrm>
            <a:off x="5669280" y="2194560"/>
            <a:ext cx="1129666" cy="668656"/>
          </a:xfrm>
          <a:prstGeom prst="rect">
            <a:avLst/>
          </a:prstGeom>
          <a:noFill/>
        </p:spPr>
      </p:pic>
      <p:pic>
        <p:nvPicPr>
          <p:cNvPr id="354325" name="Picture 21" descr="PC Card Slot AQUOS"/>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389120" y="1005840"/>
            <a:ext cx="1409700" cy="1409700"/>
          </a:xfrm>
          <a:prstGeom prst="rect">
            <a:avLst/>
          </a:prstGeom>
          <a:noFill/>
        </p:spPr>
      </p:pic>
      <p:sp>
        <p:nvSpPr>
          <p:cNvPr id="354328" name="Text Box 24"/>
          <p:cNvSpPr txBox="1">
            <a:spLocks noChangeArrowheads="1"/>
          </p:cNvSpPr>
          <p:nvPr/>
        </p:nvSpPr>
        <p:spPr bwMode="auto">
          <a:xfrm>
            <a:off x="7538086" y="2959856"/>
            <a:ext cx="3091814" cy="1308553"/>
          </a:xfrm>
          <a:prstGeom prst="rect">
            <a:avLst/>
          </a:prstGeom>
          <a:noFill/>
          <a:ln w="9525">
            <a:noFill/>
            <a:miter lim="800000"/>
            <a:headEnd/>
            <a:tailEnd/>
          </a:ln>
          <a:effectLst/>
        </p:spPr>
        <p:txBody>
          <a:bodyPr lIns="109717" tIns="54859" rIns="109717" bIns="54859">
            <a:spAutoFit/>
          </a:bodyPr>
          <a:lstStyle/>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Access Photos/</a:t>
            </a:r>
            <a:br>
              <a:rPr lang="en-US" sz="2000" b="0" dirty="0" smtClean="0">
                <a:effectLst>
                  <a:outerShdw blurRad="38100" dist="38100" dir="2700000" algn="tl">
                    <a:srgbClr val="000000">
                      <a:alpha val="43137"/>
                    </a:srgbClr>
                  </a:outerShdw>
                </a:effectLst>
                <a:latin typeface="+mn-lt"/>
              </a:rPr>
            </a:br>
            <a:r>
              <a:rPr lang="en-US" sz="2000" b="0" dirty="0" smtClean="0">
                <a:effectLst>
                  <a:outerShdw blurRad="38100" dist="38100" dir="2700000" algn="tl">
                    <a:srgbClr val="000000">
                      <a:alpha val="43137"/>
                    </a:srgbClr>
                  </a:outerShdw>
                </a:effectLst>
                <a:latin typeface="+mn-lt"/>
              </a:rPr>
              <a:t>video directly</a:t>
            </a:r>
          </a:p>
          <a:p>
            <a:pPr marL="225425" indent="-225425" algn="l" defTabSz="1095332">
              <a:lnSpc>
                <a:spcPct val="90000"/>
              </a:lnSpc>
              <a:spcBef>
                <a:spcPts val="700"/>
              </a:spcBef>
              <a:buClr>
                <a:schemeClr val="tx2"/>
              </a:buClr>
              <a:buSzPct val="95000"/>
              <a:buBlip>
                <a:blip r:embed="rId4"/>
              </a:buBlip>
            </a:pPr>
            <a:r>
              <a:rPr lang="en-US" sz="2000" b="0" dirty="0" smtClean="0">
                <a:effectLst>
                  <a:outerShdw blurRad="38100" dist="38100" dir="2700000" algn="tl">
                    <a:srgbClr val="000000">
                      <a:alpha val="43137"/>
                    </a:srgbClr>
                  </a:outerShdw>
                </a:effectLst>
                <a:latin typeface="+mn-lt"/>
              </a:rPr>
              <a:t>Access point to </a:t>
            </a:r>
            <a:br>
              <a:rPr lang="en-US" sz="2000" b="0" dirty="0" smtClean="0">
                <a:effectLst>
                  <a:outerShdw blurRad="38100" dist="38100" dir="2700000" algn="tl">
                    <a:srgbClr val="000000">
                      <a:alpha val="43137"/>
                    </a:srgbClr>
                  </a:outerShdw>
                </a:effectLst>
                <a:latin typeface="+mn-lt"/>
              </a:rPr>
            </a:br>
            <a:r>
              <a:rPr lang="en-US" sz="2000" b="0" dirty="0" smtClean="0">
                <a:effectLst>
                  <a:outerShdw blurRad="38100" dist="38100" dir="2700000" algn="tl">
                    <a:srgbClr val="000000">
                      <a:alpha val="43137"/>
                    </a:srgbClr>
                  </a:outerShdw>
                </a:effectLst>
                <a:latin typeface="+mn-lt"/>
              </a:rPr>
              <a:t>Digital Home</a:t>
            </a:r>
          </a:p>
        </p:txBody>
      </p:sp>
      <p:pic>
        <p:nvPicPr>
          <p:cNvPr id="354329" name="Picture 25" descr="TargetConsumers_fade"/>
          <p:cNvPicPr preferRelativeResize="0">
            <a:picLocks noChangeAspect="1" noChangeArrowheads="1"/>
          </p:cNvPicPr>
          <p:nvPr/>
        </p:nvPicPr>
        <p:blipFill>
          <a:blip r:embed="rId14"/>
          <a:srcRect/>
          <a:stretch>
            <a:fillRect/>
          </a:stretch>
        </p:blipFill>
        <p:spPr bwMode="auto">
          <a:xfrm rot="7875605">
            <a:off x="2154555" y="3606166"/>
            <a:ext cx="3280410" cy="1737360"/>
          </a:xfrm>
          <a:prstGeom prst="rect">
            <a:avLst/>
          </a:prstGeom>
          <a:noFill/>
        </p:spPr>
      </p:pic>
      <p:pic>
        <p:nvPicPr>
          <p:cNvPr id="354330" name="Picture 26" descr="TargetConsumers_fade"/>
          <p:cNvPicPr preferRelativeResize="0">
            <a:picLocks noChangeAspect="1" noChangeArrowheads="1"/>
          </p:cNvPicPr>
          <p:nvPr/>
        </p:nvPicPr>
        <p:blipFill>
          <a:blip r:embed="rId14"/>
          <a:srcRect/>
          <a:stretch>
            <a:fillRect/>
          </a:stretch>
        </p:blipFill>
        <p:spPr bwMode="auto">
          <a:xfrm rot="10531435">
            <a:off x="2306956" y="1699260"/>
            <a:ext cx="2459354" cy="2316480"/>
          </a:xfrm>
          <a:prstGeom prst="rect">
            <a:avLst/>
          </a:prstGeom>
          <a:noFill/>
        </p:spPr>
      </p:pic>
      <p:pic>
        <p:nvPicPr>
          <p:cNvPr id="354331" name="Picture 27" descr="TargetConsumers_fade"/>
          <p:cNvPicPr preferRelativeResize="0">
            <a:picLocks noChangeAspect="1" noChangeArrowheads="1"/>
          </p:cNvPicPr>
          <p:nvPr/>
        </p:nvPicPr>
        <p:blipFill>
          <a:blip r:embed="rId14"/>
          <a:srcRect/>
          <a:stretch>
            <a:fillRect/>
          </a:stretch>
        </p:blipFill>
        <p:spPr bwMode="auto">
          <a:xfrm>
            <a:off x="5943600" y="3840480"/>
            <a:ext cx="2459356" cy="2316480"/>
          </a:xfrm>
          <a:prstGeom prst="rect">
            <a:avLst/>
          </a:prstGeom>
          <a:noFill/>
        </p:spPr>
      </p:pic>
      <p:pic>
        <p:nvPicPr>
          <p:cNvPr id="354332" name="Picture 28" descr="TargetConsumers_fade"/>
          <p:cNvPicPr preferRelativeResize="0">
            <a:picLocks noChangeAspect="1" noChangeArrowheads="1"/>
          </p:cNvPicPr>
          <p:nvPr/>
        </p:nvPicPr>
        <p:blipFill>
          <a:blip r:embed="rId14"/>
          <a:srcRect/>
          <a:stretch>
            <a:fillRect/>
          </a:stretch>
        </p:blipFill>
        <p:spPr bwMode="auto">
          <a:xfrm rot="-25199246">
            <a:off x="5537835" y="1503046"/>
            <a:ext cx="3280410" cy="1737360"/>
          </a:xfrm>
          <a:prstGeom prst="rect">
            <a:avLst/>
          </a:prstGeom>
          <a:noFill/>
        </p:spPr>
      </p:pic>
      <p:pic>
        <p:nvPicPr>
          <p:cNvPr id="354333" name="Picture 29" descr="meterbase1">
            <a:hlinkClick r:id="rId15"/>
          </p:cNvPr>
          <p:cNvPicPr>
            <a:picLocks noChangeAspect="1" noChangeArrowheads="1"/>
          </p:cNvPicPr>
          <p:nvPr/>
        </p:nvPicPr>
        <p:blipFill>
          <a:blip r:embed="rId16"/>
          <a:srcRect/>
          <a:stretch>
            <a:fillRect/>
          </a:stretch>
        </p:blipFill>
        <p:spPr bwMode="auto">
          <a:xfrm>
            <a:off x="4937761" y="5577841"/>
            <a:ext cx="1131570" cy="1474470"/>
          </a:xfrm>
          <a:prstGeom prst="rect">
            <a:avLst/>
          </a:prstGeom>
          <a:noFill/>
        </p:spPr>
      </p:pic>
      <p:sp>
        <p:nvSpPr>
          <p:cNvPr id="354334" name="Text Box 30"/>
          <p:cNvSpPr txBox="1">
            <a:spLocks noChangeArrowheads="1"/>
          </p:cNvSpPr>
          <p:nvPr/>
        </p:nvSpPr>
        <p:spPr bwMode="auto">
          <a:xfrm>
            <a:off x="457200" y="7338512"/>
            <a:ext cx="6333850" cy="60324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algn="l" eaLnBrk="0" hangingPunct="0"/>
            <a:r>
              <a:rPr lang="en-US" sz="3200" b="0" dirty="0" err="1">
                <a:effectLst>
                  <a:outerShdw blurRad="38100" dist="38100" dir="2700000" algn="tl">
                    <a:srgbClr val="000000">
                      <a:alpha val="43137"/>
                    </a:srgbClr>
                  </a:outerShdw>
                </a:effectLst>
                <a:latin typeface="+mn-lt"/>
              </a:rPr>
              <a:t>HomePlug</a:t>
            </a:r>
            <a:r>
              <a:rPr lang="en-US" sz="3200" b="0" dirty="0">
                <a:effectLst>
                  <a:outerShdw blurRad="38100" dist="38100" dir="2700000" algn="tl">
                    <a:srgbClr val="000000">
                      <a:alpha val="43137"/>
                    </a:srgbClr>
                  </a:outerShdw>
                </a:effectLst>
                <a:latin typeface="+mn-lt"/>
              </a:rPr>
              <a:t> Will Connect Them All!</a:t>
            </a:r>
          </a:p>
        </p:txBody>
      </p:sp>
      <p:sp>
        <p:nvSpPr>
          <p:cNvPr id="354327" name="Text Box 23"/>
          <p:cNvSpPr txBox="1">
            <a:spLocks noChangeArrowheads="1"/>
          </p:cNvSpPr>
          <p:nvPr/>
        </p:nvSpPr>
        <p:spPr bwMode="auto">
          <a:xfrm>
            <a:off x="7376911" y="2167891"/>
            <a:ext cx="3310890" cy="480121"/>
          </a:xfrm>
          <a:prstGeom prst="rect">
            <a:avLst/>
          </a:prstGeom>
          <a:noFill/>
          <a:ln w="12700" algn="ctr">
            <a:noFill/>
            <a:miter lim="800000"/>
            <a:headEnd/>
            <a:tailEnd/>
          </a:ln>
          <a:effectLst/>
        </p:spPr>
        <p:txBody>
          <a:bodyPr lIns="109717" tIns="54859" rIns="109717" bIns="54859">
            <a:spAutoFit/>
          </a:bodyPr>
          <a:lstStyle/>
          <a:p>
            <a:pPr marL="348616" indent="-348616" algn="l" eaLnBrk="0" hangingPunct="0">
              <a:spcBef>
                <a:spcPct val="50000"/>
              </a:spcBef>
            </a:pPr>
            <a:r>
              <a:rPr lang="en-US" sz="2400" dirty="0">
                <a:solidFill>
                  <a:schemeClr val="tx2"/>
                </a:solidFill>
                <a:effectLst>
                  <a:outerShdw blurRad="38100" dist="38100" dir="2700000" algn="tl">
                    <a:srgbClr val="000000">
                      <a:alpha val="43137"/>
                    </a:srgbClr>
                  </a:outerShdw>
                </a:effectLst>
                <a:latin typeface="+mj-lt"/>
                <a:cs typeface="Arial" charset="0"/>
              </a:rPr>
              <a:t>PC/CE </a:t>
            </a:r>
            <a:r>
              <a:rPr lang="en-US" sz="2400" dirty="0" smtClean="0">
                <a:solidFill>
                  <a:schemeClr val="tx2"/>
                </a:solidFill>
                <a:effectLst>
                  <a:outerShdw blurRad="38100" dist="38100" dir="2700000" algn="tl">
                    <a:srgbClr val="000000">
                      <a:alpha val="43137"/>
                    </a:srgbClr>
                  </a:outerShdw>
                </a:effectLst>
                <a:latin typeface="+mj-lt"/>
                <a:cs typeface="Arial" charset="0"/>
              </a:rPr>
              <a:t>Get </a:t>
            </a:r>
            <a:r>
              <a:rPr lang="en-US" sz="2400" dirty="0">
                <a:solidFill>
                  <a:schemeClr val="tx2"/>
                </a:solidFill>
                <a:effectLst>
                  <a:outerShdw blurRad="38100" dist="38100" dir="2700000" algn="tl">
                    <a:srgbClr val="000000">
                      <a:alpha val="43137"/>
                    </a:srgbClr>
                  </a:outerShdw>
                </a:effectLst>
                <a:latin typeface="+mj-lt"/>
                <a:cs typeface="Arial" charset="0"/>
              </a:rPr>
              <a:t>Connected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34"/>
                                        </p:tgtEl>
                                        <p:attrNameLst>
                                          <p:attrName>style.visibility</p:attrName>
                                        </p:attrNameLst>
                                      </p:cBhvr>
                                      <p:to>
                                        <p:strVal val="visible"/>
                                      </p:to>
                                    </p:set>
                                    <p:anim calcmode="lin" valueType="num">
                                      <p:cBhvr additive="base">
                                        <p:cTn id="7" dur="500" fill="hold"/>
                                        <p:tgtEl>
                                          <p:spTgt spid="354334"/>
                                        </p:tgtEl>
                                        <p:attrNameLst>
                                          <p:attrName>ppt_x</p:attrName>
                                        </p:attrNameLst>
                                      </p:cBhvr>
                                      <p:tavLst>
                                        <p:tav tm="0">
                                          <p:val>
                                            <p:strVal val="#ppt_x"/>
                                          </p:val>
                                        </p:tav>
                                        <p:tav tm="100000">
                                          <p:val>
                                            <p:strVal val="#ppt_x"/>
                                          </p:val>
                                        </p:tav>
                                      </p:tavLst>
                                    </p:anim>
                                    <p:anim calcmode="lin" valueType="num">
                                      <p:cBhvr additive="base">
                                        <p:cTn id="8" dur="500" fill="hold"/>
                                        <p:tgtEl>
                                          <p:spTgt spid="354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9106" y="274320"/>
            <a:ext cx="10056494" cy="1661993"/>
          </a:xfrm>
        </p:spPr>
        <p:txBody>
          <a:bodyPr/>
          <a:lstStyle/>
          <a:p>
            <a:r>
              <a:rPr lang="en-US" dirty="0" smtClean="0"/>
              <a:t>Why Is </a:t>
            </a:r>
            <a:r>
              <a:rPr lang="en-US" dirty="0" err="1" smtClean="0"/>
              <a:t>Powerline</a:t>
            </a:r>
            <a:r>
              <a:rPr lang="en-US" dirty="0" smtClean="0"/>
              <a:t> On The </a:t>
            </a:r>
            <a:br>
              <a:rPr lang="en-US" dirty="0" smtClean="0"/>
            </a:br>
            <a:r>
              <a:rPr lang="en-US" dirty="0" smtClean="0"/>
              <a:t>Verge Of Ubiquity?</a:t>
            </a:r>
            <a:endParaRPr lang="en-US" dirty="0"/>
          </a:p>
        </p:txBody>
      </p:sp>
      <p:sp>
        <p:nvSpPr>
          <p:cNvPr id="356355" name="Rectangle 3"/>
          <p:cNvSpPr>
            <a:spLocks noGrp="1" noChangeArrowheads="1"/>
          </p:cNvSpPr>
          <p:nvPr>
            <p:ph type="body" idx="1"/>
          </p:nvPr>
        </p:nvSpPr>
        <p:spPr>
          <a:xfrm>
            <a:off x="459106" y="2286000"/>
            <a:ext cx="10056494" cy="4238596"/>
          </a:xfrm>
        </p:spPr>
        <p:txBody>
          <a:bodyPr/>
          <a:lstStyle/>
          <a:p>
            <a:pPr marL="285750" indent="-285750">
              <a:spcBef>
                <a:spcPts val="840"/>
              </a:spcBef>
            </a:pPr>
            <a:r>
              <a:rPr lang="en-US" sz="2400" dirty="0" smtClean="0"/>
              <a:t>95% of the world’s households have electricity</a:t>
            </a:r>
          </a:p>
          <a:p>
            <a:pPr marL="511175" lvl="1" indent="-225425">
              <a:spcBef>
                <a:spcPts val="700"/>
              </a:spcBef>
            </a:pPr>
            <a:r>
              <a:rPr lang="en-US" sz="2000" dirty="0" smtClean="0"/>
              <a:t>That means they already have a home network!</a:t>
            </a:r>
          </a:p>
          <a:p>
            <a:pPr marL="511175" lvl="1" indent="-225425">
              <a:spcBef>
                <a:spcPts val="700"/>
              </a:spcBef>
            </a:pPr>
            <a:r>
              <a:rPr lang="en-US" sz="2000" dirty="0" smtClean="0"/>
              <a:t>No need to install Ethernet cables, no “truck-rolls”</a:t>
            </a:r>
          </a:p>
          <a:p>
            <a:pPr marL="285750" indent="-285750">
              <a:spcBef>
                <a:spcPts val="840"/>
              </a:spcBef>
            </a:pPr>
            <a:r>
              <a:rPr lang="en-US" sz="2400" dirty="0" smtClean="0"/>
              <a:t>Several electrical outlets in every room</a:t>
            </a:r>
          </a:p>
          <a:p>
            <a:pPr marL="285750" indent="-285750">
              <a:spcBef>
                <a:spcPts val="840"/>
              </a:spcBef>
            </a:pPr>
            <a:r>
              <a:rPr lang="en-US" sz="2400" dirty="0" smtClean="0"/>
              <a:t>Services everywhere in the home</a:t>
            </a:r>
          </a:p>
          <a:p>
            <a:pPr marL="511175" lvl="1" indent="-225425">
              <a:spcBef>
                <a:spcPts val="700"/>
              </a:spcBef>
            </a:pPr>
            <a:r>
              <a:rPr lang="en-US" sz="2000" dirty="0" smtClean="0"/>
              <a:t>Meets quality of service requirements for video, audio, data</a:t>
            </a:r>
          </a:p>
          <a:p>
            <a:pPr marL="511175" lvl="1" indent="-225425">
              <a:spcBef>
                <a:spcPts val="700"/>
              </a:spcBef>
            </a:pPr>
            <a:r>
              <a:rPr lang="en-US" sz="2000" dirty="0" smtClean="0"/>
              <a:t>Consistent performance everywhere in the house</a:t>
            </a:r>
          </a:p>
          <a:p>
            <a:pPr marL="511175" lvl="1" indent="-225425">
              <a:spcBef>
                <a:spcPts val="700"/>
              </a:spcBef>
            </a:pPr>
            <a:r>
              <a:rPr lang="en-US" sz="2000" dirty="0" smtClean="0"/>
              <a:t>Goes “through” walls, up floors, down floors and everywhere else</a:t>
            </a:r>
          </a:p>
          <a:p>
            <a:pPr marL="285750" indent="-285750">
              <a:spcBef>
                <a:spcPts val="840"/>
              </a:spcBef>
            </a:pPr>
            <a:r>
              <a:rPr lang="en-US" sz="2400" dirty="0" smtClean="0"/>
              <a:t>Plug and Play technology – simple to use</a:t>
            </a:r>
          </a:p>
          <a:p>
            <a:pPr marL="285750" indent="-285750">
              <a:spcBef>
                <a:spcPts val="840"/>
              </a:spcBef>
            </a:pPr>
            <a:r>
              <a:rPr lang="en-US" sz="2400" dirty="0" smtClean="0"/>
              <a:t>A single technology that can be used in BPL, in-home networking, and command and control applications</a:t>
            </a:r>
          </a:p>
        </p:txBody>
      </p:sp>
      <p:sp>
        <p:nvSpPr>
          <p:cNvPr id="356356" name="Text Box 4"/>
          <p:cNvSpPr txBox="1">
            <a:spLocks noChangeArrowheads="1"/>
          </p:cNvSpPr>
          <p:nvPr/>
        </p:nvSpPr>
        <p:spPr bwMode="auto">
          <a:xfrm>
            <a:off x="457200" y="7351721"/>
            <a:ext cx="9539663" cy="60324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marL="270510" indent="-270510" algn="l" eaLnBrk="0" hangingPunct="0"/>
            <a:r>
              <a:rPr lang="en-US" sz="3200" b="0" dirty="0" err="1">
                <a:solidFill>
                  <a:schemeClr val="lt1"/>
                </a:solidFill>
                <a:effectLst>
                  <a:outerShdw blurRad="38100" dist="38100" dir="2700000" algn="tl">
                    <a:srgbClr val="000000">
                      <a:alpha val="43137"/>
                    </a:srgbClr>
                  </a:outerShdw>
                </a:effectLst>
                <a:latin typeface="+mn-lt"/>
              </a:rPr>
              <a:t>Powerline</a:t>
            </a:r>
            <a:r>
              <a:rPr lang="en-US" sz="3200" b="0" dirty="0">
                <a:solidFill>
                  <a:schemeClr val="lt1"/>
                </a:solidFill>
                <a:effectLst>
                  <a:outerShdw blurRad="38100" dist="38100" dir="2700000" algn="tl">
                    <a:srgbClr val="000000">
                      <a:alpha val="43137"/>
                    </a:srgbClr>
                  </a:outerShdw>
                </a:effectLst>
                <a:latin typeface="+mn-lt"/>
              </a:rPr>
              <a:t> is the “Dark Wire” that is about to be “lit”!</a:t>
            </a:r>
          </a:p>
        </p:txBody>
      </p:sp>
      <p:pic>
        <p:nvPicPr>
          <p:cNvPr id="9" name="Picture 2" descr="\\server2\FTP_root\clients\White_Whale\5-00244_WinHec\Art\Template\Gold Bar.png"/>
          <p:cNvPicPr>
            <a:picLocks noChangeAspect="1" noChangeArrowheads="1"/>
          </p:cNvPicPr>
          <p:nvPr/>
        </p:nvPicPr>
        <p:blipFill>
          <a:blip r:embed="rId3"/>
          <a:stretch>
            <a:fillRect/>
          </a:stretch>
        </p:blipFill>
        <p:spPr bwMode="auto">
          <a:xfrm>
            <a:off x="1" y="8109555"/>
            <a:ext cx="10972800" cy="200024"/>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6356"/>
                                        </p:tgtEl>
                                        <p:attrNameLst>
                                          <p:attrName>style.visibility</p:attrName>
                                        </p:attrNameLst>
                                      </p:cBhvr>
                                      <p:to>
                                        <p:strVal val="visible"/>
                                      </p:to>
                                    </p:set>
                                    <p:animEffect transition="in" filter="blinds(horizontal)">
                                      <p:cBhvr>
                                        <p:cTn id="7" dur="5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a:srcRect/>
          <a:stretch>
            <a:fillRect/>
          </a:stretch>
        </p:blipFill>
        <p:spPr bwMode="auto">
          <a:xfrm>
            <a:off x="274320" y="1996440"/>
            <a:ext cx="6490336" cy="31527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8404" name="Text Box 4"/>
          <p:cNvSpPr txBox="1">
            <a:spLocks noChangeArrowheads="1"/>
          </p:cNvSpPr>
          <p:nvPr/>
        </p:nvSpPr>
        <p:spPr bwMode="auto">
          <a:xfrm>
            <a:off x="1127760" y="3825240"/>
            <a:ext cx="5852160" cy="2819233"/>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lIns="109728" tIns="54864" rIns="109728" bIns="54864">
            <a:spAutoFit/>
          </a:bodyPr>
          <a:lstStyle/>
          <a:p>
            <a:pPr algn="l" eaLnBrk="0" hangingPunct="0"/>
            <a:r>
              <a:rPr lang="en-US" dirty="0" err="1">
                <a:solidFill>
                  <a:schemeClr val="bg2"/>
                </a:solidFill>
                <a:effectLst/>
                <a:latin typeface="+mj-lt"/>
              </a:rPr>
              <a:t>InStat</a:t>
            </a:r>
            <a:r>
              <a:rPr lang="en-US" dirty="0">
                <a:solidFill>
                  <a:schemeClr val="bg2"/>
                </a:solidFill>
                <a:effectLst/>
                <a:latin typeface="+mj-lt"/>
              </a:rPr>
              <a:t> - Broadband </a:t>
            </a:r>
            <a:r>
              <a:rPr lang="en-US" dirty="0" err="1">
                <a:solidFill>
                  <a:schemeClr val="bg2"/>
                </a:solidFill>
                <a:effectLst/>
                <a:latin typeface="+mj-lt"/>
              </a:rPr>
              <a:t>Powerline</a:t>
            </a:r>
            <a:endParaRPr lang="en-US" dirty="0">
              <a:solidFill>
                <a:schemeClr val="bg2"/>
              </a:solidFill>
              <a:effectLst/>
              <a:latin typeface="+mj-lt"/>
            </a:endParaRPr>
          </a:p>
          <a:p>
            <a:pPr algn="l" eaLnBrk="0" hangingPunct="0"/>
            <a:r>
              <a:rPr lang="en-US" dirty="0">
                <a:solidFill>
                  <a:schemeClr val="bg2"/>
                </a:solidFill>
                <a:effectLst/>
                <a:latin typeface="+mj-lt"/>
              </a:rPr>
              <a:t>Networking Gets a Jolt from IPTV</a:t>
            </a:r>
          </a:p>
          <a:p>
            <a:pPr algn="l" eaLnBrk="0" hangingPunct="0"/>
            <a:r>
              <a:rPr lang="en-US" sz="1400" b="0" dirty="0" err="1">
                <a:solidFill>
                  <a:schemeClr val="bg2"/>
                </a:solidFill>
                <a:latin typeface="+mj-lt"/>
              </a:rPr>
              <a:t>Powerline</a:t>
            </a:r>
            <a:r>
              <a:rPr lang="en-US" sz="1400" b="0" dirty="0">
                <a:solidFill>
                  <a:schemeClr val="bg2"/>
                </a:solidFill>
                <a:latin typeface="+mj-lt"/>
              </a:rPr>
              <a:t> networking offers a solution with some advantages over coax and twisted-pair cabling for in-home deployment, especially in regions with little existing coax or phone line jacks, such as in EMEA, China, and many Asia-Pacific countries. At this time, we do not believe that there will be one clear technology winner in the networking interface race between coax, phone line, and </a:t>
            </a:r>
            <a:r>
              <a:rPr lang="en-US" sz="1400" b="0" dirty="0" err="1">
                <a:solidFill>
                  <a:schemeClr val="bg2"/>
                </a:solidFill>
                <a:latin typeface="+mj-lt"/>
              </a:rPr>
              <a:t>powerline</a:t>
            </a:r>
            <a:r>
              <a:rPr lang="en-US" sz="1400" b="0" dirty="0">
                <a:solidFill>
                  <a:schemeClr val="bg2"/>
                </a:solidFill>
                <a:latin typeface="+mj-lt"/>
              </a:rPr>
              <a:t>; however, our current analysis points toward </a:t>
            </a:r>
            <a:r>
              <a:rPr lang="en-US" sz="1400" b="0" dirty="0" err="1">
                <a:solidFill>
                  <a:schemeClr val="bg2"/>
                </a:solidFill>
                <a:latin typeface="+mj-lt"/>
              </a:rPr>
              <a:t>powerline</a:t>
            </a:r>
            <a:r>
              <a:rPr lang="en-US" sz="1400" b="0" dirty="0">
                <a:solidFill>
                  <a:schemeClr val="bg2"/>
                </a:solidFill>
                <a:latin typeface="+mj-lt"/>
              </a:rPr>
              <a:t> as winning on a worldwide scale. In 2005, worldwide unit shipments of broadband </a:t>
            </a:r>
            <a:r>
              <a:rPr lang="en-US" sz="1400" b="0" dirty="0" err="1">
                <a:solidFill>
                  <a:schemeClr val="bg2"/>
                </a:solidFill>
                <a:latin typeface="+mj-lt"/>
              </a:rPr>
              <a:t>powerline</a:t>
            </a:r>
            <a:r>
              <a:rPr lang="en-US" sz="1400" b="0" dirty="0">
                <a:solidFill>
                  <a:schemeClr val="bg2"/>
                </a:solidFill>
                <a:latin typeface="+mj-lt"/>
              </a:rPr>
              <a:t> equipment surpassed 2 million, and the market has reached an inflection point this year that points only upward.</a:t>
            </a:r>
          </a:p>
        </p:txBody>
      </p:sp>
      <p:sp>
        <p:nvSpPr>
          <p:cNvPr id="358405" name="Text Box 5"/>
          <p:cNvSpPr txBox="1">
            <a:spLocks noChangeArrowheads="1"/>
          </p:cNvSpPr>
          <p:nvPr/>
        </p:nvSpPr>
        <p:spPr bwMode="auto">
          <a:xfrm>
            <a:off x="5029200" y="3627120"/>
            <a:ext cx="5742149" cy="2834622"/>
          </a:xfrm>
          <a:prstGeom prst="rect">
            <a:avLst/>
          </a:prstGeom>
          <a:solidFill>
            <a:srgbClr val="CCFFFF"/>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9728" tIns="54864" rIns="109728" bIns="54864">
            <a:spAutoFit/>
          </a:bodyPr>
          <a:lstStyle/>
          <a:p>
            <a:pPr algn="l" eaLnBrk="0" hangingPunct="0"/>
            <a:r>
              <a:rPr lang="en-US" dirty="0">
                <a:solidFill>
                  <a:schemeClr val="bg2"/>
                </a:solidFill>
                <a:effectLst/>
                <a:latin typeface="+mj-lt"/>
              </a:rPr>
              <a:t>Worldwide Unit Shipments for Broadband</a:t>
            </a:r>
          </a:p>
          <a:p>
            <a:pPr algn="l" eaLnBrk="0" hangingPunct="0"/>
            <a:r>
              <a:rPr lang="en-US" dirty="0" err="1">
                <a:solidFill>
                  <a:schemeClr val="bg2"/>
                </a:solidFill>
                <a:effectLst/>
                <a:latin typeface="+mj-lt"/>
              </a:rPr>
              <a:t>Powerline</a:t>
            </a:r>
            <a:r>
              <a:rPr lang="en-US" dirty="0">
                <a:solidFill>
                  <a:schemeClr val="bg2"/>
                </a:solidFill>
                <a:effectLst/>
                <a:latin typeface="+mj-lt"/>
              </a:rPr>
              <a:t> Equipment Surpassed 2 Million</a:t>
            </a:r>
            <a:r>
              <a:rPr lang="en-US" sz="1900" b="0" dirty="0">
                <a:solidFill>
                  <a:schemeClr val="bg2"/>
                </a:solidFill>
                <a:latin typeface="+mj-lt"/>
              </a:rPr>
              <a:t> </a:t>
            </a:r>
          </a:p>
          <a:p>
            <a:pPr algn="l" eaLnBrk="0" hangingPunct="0"/>
            <a:r>
              <a:rPr lang="en-US" sz="1400" b="0" dirty="0">
                <a:solidFill>
                  <a:schemeClr val="bg2"/>
                </a:solidFill>
                <a:latin typeface="+mj-lt"/>
              </a:rPr>
              <a:t>Research and Markets has announced the addition of Broadband</a:t>
            </a:r>
          </a:p>
          <a:p>
            <a:pPr algn="l" eaLnBrk="0" hangingPunct="0"/>
            <a:r>
              <a:rPr lang="en-US" sz="1400" b="0" dirty="0" err="1">
                <a:solidFill>
                  <a:schemeClr val="bg2"/>
                </a:solidFill>
                <a:latin typeface="+mj-lt"/>
              </a:rPr>
              <a:t>Powerline</a:t>
            </a:r>
            <a:r>
              <a:rPr lang="en-US" sz="1400" b="0" dirty="0">
                <a:solidFill>
                  <a:schemeClr val="bg2"/>
                </a:solidFill>
                <a:latin typeface="+mj-lt"/>
              </a:rPr>
              <a:t> Networking Gets a Jolt from IPTV to their offering. </a:t>
            </a:r>
            <a:br>
              <a:rPr lang="en-US" sz="1400" b="0" dirty="0">
                <a:solidFill>
                  <a:schemeClr val="bg2"/>
                </a:solidFill>
                <a:latin typeface="+mj-lt"/>
              </a:rPr>
            </a:br>
            <a:r>
              <a:rPr lang="en-US" sz="1400" b="0" dirty="0" err="1">
                <a:solidFill>
                  <a:schemeClr val="bg2"/>
                </a:solidFill>
                <a:latin typeface="+mj-lt"/>
              </a:rPr>
              <a:t>Powerline</a:t>
            </a:r>
            <a:r>
              <a:rPr lang="en-US" sz="1400" b="0" dirty="0">
                <a:solidFill>
                  <a:schemeClr val="bg2"/>
                </a:solidFill>
                <a:latin typeface="+mj-lt"/>
              </a:rPr>
              <a:t> networking offers a solution with some advantages</a:t>
            </a:r>
          </a:p>
          <a:p>
            <a:pPr algn="l" eaLnBrk="0" hangingPunct="0"/>
            <a:r>
              <a:rPr lang="en-US" sz="1400" b="0" dirty="0">
                <a:solidFill>
                  <a:schemeClr val="bg2"/>
                </a:solidFill>
                <a:latin typeface="+mj-lt"/>
              </a:rPr>
              <a:t>over coax and twisted-pair cabling for in-home deployment,</a:t>
            </a:r>
          </a:p>
          <a:p>
            <a:pPr algn="l" eaLnBrk="0" hangingPunct="0"/>
            <a:r>
              <a:rPr lang="en-US" sz="1400" b="0" dirty="0">
                <a:solidFill>
                  <a:schemeClr val="bg2"/>
                </a:solidFill>
                <a:latin typeface="+mj-lt"/>
              </a:rPr>
              <a:t>especially in regions with little existing coax or phone line jacks,</a:t>
            </a:r>
          </a:p>
          <a:p>
            <a:pPr algn="l" eaLnBrk="0" hangingPunct="0"/>
            <a:r>
              <a:rPr lang="en-US" sz="1400" b="0" dirty="0">
                <a:solidFill>
                  <a:schemeClr val="bg2"/>
                </a:solidFill>
                <a:latin typeface="+mj-lt"/>
              </a:rPr>
              <a:t>such as in EMEA, China, and many Asia-Pacific countries.</a:t>
            </a:r>
          </a:p>
          <a:p>
            <a:pPr algn="l" eaLnBrk="0" hangingPunct="0"/>
            <a:r>
              <a:rPr lang="en-US" sz="1400" b="0" dirty="0">
                <a:solidFill>
                  <a:schemeClr val="bg2"/>
                </a:solidFill>
                <a:latin typeface="+mj-lt"/>
              </a:rPr>
              <a:t>At this time, we do not believe that there will be one clear technology</a:t>
            </a:r>
          </a:p>
          <a:p>
            <a:pPr algn="l" eaLnBrk="0" hangingPunct="0"/>
            <a:r>
              <a:rPr lang="en-US" sz="1400" b="0" dirty="0">
                <a:solidFill>
                  <a:schemeClr val="bg2"/>
                </a:solidFill>
                <a:latin typeface="+mj-lt"/>
              </a:rPr>
              <a:t>winner in the networking interface race between coax, phone line, and</a:t>
            </a:r>
          </a:p>
          <a:p>
            <a:pPr algn="l" eaLnBrk="0" hangingPunct="0"/>
            <a:r>
              <a:rPr lang="en-US" sz="1400" b="0" dirty="0" err="1">
                <a:solidFill>
                  <a:schemeClr val="bg2"/>
                </a:solidFill>
                <a:latin typeface="+mj-lt"/>
              </a:rPr>
              <a:t>powerline</a:t>
            </a:r>
            <a:r>
              <a:rPr lang="en-US" sz="1400" b="0" dirty="0">
                <a:solidFill>
                  <a:schemeClr val="bg2"/>
                </a:solidFill>
                <a:latin typeface="+mj-lt"/>
              </a:rPr>
              <a:t>; however, our current analysis points toward </a:t>
            </a:r>
            <a:r>
              <a:rPr lang="en-US" sz="1400" b="0" dirty="0" err="1">
                <a:solidFill>
                  <a:schemeClr val="bg2"/>
                </a:solidFill>
                <a:latin typeface="+mj-lt"/>
              </a:rPr>
              <a:t>powerline</a:t>
            </a:r>
            <a:r>
              <a:rPr lang="en-US" sz="1400" b="0" dirty="0">
                <a:solidFill>
                  <a:schemeClr val="bg2"/>
                </a:solidFill>
                <a:latin typeface="+mj-lt"/>
              </a:rPr>
              <a:t> as</a:t>
            </a:r>
          </a:p>
          <a:p>
            <a:pPr algn="l" eaLnBrk="0" hangingPunct="0"/>
            <a:r>
              <a:rPr lang="en-US" sz="1400" b="0" dirty="0">
                <a:solidFill>
                  <a:schemeClr val="bg2"/>
                </a:solidFill>
                <a:latin typeface="+mj-lt"/>
              </a:rPr>
              <a:t>winning on a worldwide scale.</a:t>
            </a:r>
          </a:p>
        </p:txBody>
      </p:sp>
      <p:sp>
        <p:nvSpPr>
          <p:cNvPr id="358406" name="Text Box 6"/>
          <p:cNvSpPr txBox="1">
            <a:spLocks noChangeArrowheads="1"/>
          </p:cNvSpPr>
          <p:nvPr/>
        </p:nvSpPr>
        <p:spPr bwMode="auto">
          <a:xfrm>
            <a:off x="4206240" y="4745356"/>
            <a:ext cx="5029200" cy="261917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lIns="109728" tIns="54864" rIns="109728" bIns="54864">
            <a:spAutoFit/>
          </a:bodyPr>
          <a:lstStyle/>
          <a:p>
            <a:pPr algn="l" eaLnBrk="0" hangingPunct="0"/>
            <a:r>
              <a:rPr lang="en-US" dirty="0">
                <a:effectLst/>
                <a:latin typeface="+mj-lt"/>
              </a:rPr>
              <a:t>Broadband </a:t>
            </a:r>
            <a:r>
              <a:rPr lang="en-US" dirty="0" err="1">
                <a:effectLst/>
                <a:latin typeface="+mj-lt"/>
              </a:rPr>
              <a:t>Powerline</a:t>
            </a:r>
            <a:r>
              <a:rPr lang="en-US" dirty="0">
                <a:effectLst/>
                <a:latin typeface="+mj-lt"/>
              </a:rPr>
              <a:t> Networking</a:t>
            </a:r>
          </a:p>
          <a:p>
            <a:pPr algn="l" eaLnBrk="0" hangingPunct="0"/>
            <a:r>
              <a:rPr lang="en-US" dirty="0">
                <a:effectLst/>
                <a:latin typeface="+mj-lt"/>
              </a:rPr>
              <a:t>Will Win in Residential Networking</a:t>
            </a:r>
            <a:r>
              <a:rPr lang="en-US" sz="1900" b="0" dirty="0">
                <a:latin typeface="+mj-lt"/>
              </a:rPr>
              <a:t> </a:t>
            </a:r>
          </a:p>
          <a:p>
            <a:pPr algn="l" eaLnBrk="0" hangingPunct="0"/>
            <a:r>
              <a:rPr lang="en-US" sz="1400" b="0" dirty="0">
                <a:latin typeface="+mj-lt"/>
              </a:rPr>
              <a:t>Broadband </a:t>
            </a:r>
            <a:r>
              <a:rPr lang="en-US" sz="1400" b="0" dirty="0" err="1">
                <a:latin typeface="+mj-lt"/>
              </a:rPr>
              <a:t>powerline</a:t>
            </a:r>
            <a:r>
              <a:rPr lang="en-US" sz="1400" b="0" dirty="0">
                <a:latin typeface="+mj-lt"/>
              </a:rPr>
              <a:t> networking, a wired technology</a:t>
            </a:r>
          </a:p>
          <a:p>
            <a:pPr algn="l" eaLnBrk="0" hangingPunct="0"/>
            <a:r>
              <a:rPr lang="en-US" sz="1400" b="0" dirty="0">
                <a:latin typeface="+mj-lt"/>
              </a:rPr>
              <a:t>that does not require new cabling to be installed,</a:t>
            </a:r>
          </a:p>
          <a:p>
            <a:pPr algn="l" eaLnBrk="0" hangingPunct="0"/>
            <a:r>
              <a:rPr lang="en-US" sz="1400" b="0" dirty="0">
                <a:latin typeface="+mj-lt"/>
              </a:rPr>
              <a:t>is poised to emerge as a winner in the residential</a:t>
            </a:r>
          </a:p>
          <a:p>
            <a:pPr algn="l" eaLnBrk="0" hangingPunct="0"/>
            <a:r>
              <a:rPr lang="en-US" sz="1400" b="0" dirty="0">
                <a:latin typeface="+mj-lt"/>
              </a:rPr>
              <a:t>networking interface race on a worldwide basis, reports</a:t>
            </a:r>
          </a:p>
          <a:p>
            <a:pPr algn="l" eaLnBrk="0" hangingPunct="0"/>
            <a:r>
              <a:rPr lang="en-US" sz="1400" b="0" dirty="0">
                <a:latin typeface="+mj-lt"/>
              </a:rPr>
              <a:t>In-Stat. </a:t>
            </a:r>
            <a:r>
              <a:rPr lang="en-US" sz="1400" b="0" dirty="0" err="1">
                <a:latin typeface="+mj-lt"/>
              </a:rPr>
              <a:t>Powerline</a:t>
            </a:r>
            <a:r>
              <a:rPr lang="en-US" sz="1400" b="0" dirty="0">
                <a:latin typeface="+mj-lt"/>
              </a:rPr>
              <a:t> networking has advantages over coax</a:t>
            </a:r>
          </a:p>
          <a:p>
            <a:pPr algn="l" eaLnBrk="0" hangingPunct="0"/>
            <a:r>
              <a:rPr lang="en-US" sz="1400" b="0" dirty="0">
                <a:latin typeface="+mj-lt"/>
              </a:rPr>
              <a:t>and twisted-pair cabling for in-home deployment.</a:t>
            </a:r>
          </a:p>
          <a:p>
            <a:pPr algn="l" eaLnBrk="0" hangingPunct="0"/>
            <a:r>
              <a:rPr lang="en-US" sz="1400" b="0" dirty="0">
                <a:latin typeface="+mj-lt"/>
              </a:rPr>
              <a:t>This is especially true in regions with few existing</a:t>
            </a:r>
          </a:p>
          <a:p>
            <a:pPr algn="l" eaLnBrk="0" hangingPunct="0"/>
            <a:r>
              <a:rPr lang="en-US" sz="1400" b="0" dirty="0">
                <a:latin typeface="+mj-lt"/>
              </a:rPr>
              <a:t>coax or phone jacks, such as in EMEA, Asia, and Pacific</a:t>
            </a:r>
          </a:p>
          <a:p>
            <a:pPr algn="l" eaLnBrk="0" hangingPunct="0"/>
            <a:r>
              <a:rPr lang="en-US" sz="1400" b="0" dirty="0">
                <a:latin typeface="+mj-lt"/>
              </a:rPr>
              <a:t>Rim countries, the high-tech market research firm says. </a:t>
            </a:r>
          </a:p>
        </p:txBody>
      </p:sp>
      <p:sp>
        <p:nvSpPr>
          <p:cNvPr id="358407" name="Text Box 7"/>
          <p:cNvSpPr txBox="1">
            <a:spLocks noChangeArrowheads="1"/>
          </p:cNvSpPr>
          <p:nvPr/>
        </p:nvSpPr>
        <p:spPr bwMode="auto">
          <a:xfrm>
            <a:off x="457200" y="5974081"/>
            <a:ext cx="5852160" cy="1895904"/>
          </a:xfrm>
          <a:prstGeom prst="rect">
            <a:avLst/>
          </a:prstGeom>
          <a:solidFill>
            <a:srgbClr val="99CCFF"/>
          </a:solidFill>
          <a:ln w="9525">
            <a:solidFill>
              <a:schemeClr val="tx1"/>
            </a:solidFill>
            <a:miter lim="800000"/>
            <a:headEnd/>
            <a:tailEnd/>
          </a:ln>
          <a:effectLst>
            <a:outerShdw blurRad="50800" dist="38100" dir="2700000" algn="tl" rotWithShape="0">
              <a:prstClr val="black">
                <a:alpha val="40000"/>
              </a:prstClr>
            </a:outerShdw>
          </a:effectLst>
        </p:spPr>
        <p:txBody>
          <a:bodyPr lIns="109728" tIns="54864" rIns="109728" bIns="54864">
            <a:spAutoFit/>
          </a:bodyPr>
          <a:lstStyle/>
          <a:p>
            <a:pPr algn="l" eaLnBrk="0" hangingPunct="0"/>
            <a:r>
              <a:rPr lang="en-US" dirty="0">
                <a:solidFill>
                  <a:schemeClr val="bg2"/>
                </a:solidFill>
                <a:effectLst/>
                <a:latin typeface="+mj-lt"/>
              </a:rPr>
              <a:t>Internet TV Use Expected to Soar</a:t>
            </a:r>
            <a:r>
              <a:rPr lang="en-US" b="0" dirty="0">
                <a:solidFill>
                  <a:schemeClr val="bg2"/>
                </a:solidFill>
                <a:effectLst/>
                <a:latin typeface="+mj-lt"/>
              </a:rPr>
              <a:t> </a:t>
            </a:r>
          </a:p>
          <a:p>
            <a:pPr algn="l" eaLnBrk="0" hangingPunct="0"/>
            <a:r>
              <a:rPr lang="en-US" sz="1400" b="0" dirty="0">
                <a:solidFill>
                  <a:schemeClr val="bg2"/>
                </a:solidFill>
                <a:latin typeface="+mj-lt"/>
              </a:rPr>
              <a:t>The number of subscribers to Internet television worldwide is expected</a:t>
            </a:r>
          </a:p>
          <a:p>
            <a:pPr algn="l" eaLnBrk="0" hangingPunct="0"/>
            <a:r>
              <a:rPr lang="en-US" sz="1400" b="0" dirty="0">
                <a:solidFill>
                  <a:schemeClr val="bg2"/>
                </a:solidFill>
                <a:latin typeface="+mj-lt"/>
              </a:rPr>
              <a:t>to increase twelve fold by 2010, bringing with it a host of new services</a:t>
            </a:r>
          </a:p>
          <a:p>
            <a:pPr algn="l" eaLnBrk="0" hangingPunct="0"/>
            <a:r>
              <a:rPr lang="en-US" sz="1400" b="0" dirty="0">
                <a:solidFill>
                  <a:schemeClr val="bg2"/>
                </a:solidFill>
                <a:latin typeface="+mj-lt"/>
              </a:rPr>
              <a:t>for consumers, a market research firm said Thursday. The number of</a:t>
            </a:r>
          </a:p>
          <a:p>
            <a:pPr algn="l" eaLnBrk="0" hangingPunct="0"/>
            <a:r>
              <a:rPr lang="en-US" sz="1400" b="0" dirty="0">
                <a:solidFill>
                  <a:schemeClr val="bg2"/>
                </a:solidFill>
                <a:latin typeface="+mj-lt"/>
              </a:rPr>
              <a:t>IPTV subscribers is expected to increase at a compound </a:t>
            </a:r>
            <a:r>
              <a:rPr lang="en-US" sz="1400" dirty="0">
                <a:solidFill>
                  <a:schemeClr val="bg2"/>
                </a:solidFill>
                <a:latin typeface="+mj-lt"/>
              </a:rPr>
              <a:t>annual growth</a:t>
            </a:r>
          </a:p>
          <a:p>
            <a:pPr algn="l" eaLnBrk="0" hangingPunct="0"/>
            <a:r>
              <a:rPr lang="en-US" sz="1400" dirty="0">
                <a:solidFill>
                  <a:schemeClr val="bg2"/>
                </a:solidFill>
                <a:latin typeface="+mj-lt"/>
              </a:rPr>
              <a:t>rate of 92.1 percent</a:t>
            </a:r>
            <a:r>
              <a:rPr lang="en-US" sz="1400" b="0" dirty="0">
                <a:solidFill>
                  <a:schemeClr val="bg2"/>
                </a:solidFill>
                <a:latin typeface="+mj-lt"/>
              </a:rPr>
              <a:t> to 63.1 million in 2010 from 2.4 million last year,</a:t>
            </a:r>
          </a:p>
          <a:p>
            <a:pPr algn="l" eaLnBrk="0" hangingPunct="0"/>
            <a:r>
              <a:rPr lang="en-US" sz="1400" b="0" dirty="0" err="1">
                <a:solidFill>
                  <a:schemeClr val="bg2"/>
                </a:solidFill>
                <a:latin typeface="+mj-lt"/>
              </a:rPr>
              <a:t>iSuppli</a:t>
            </a:r>
            <a:r>
              <a:rPr lang="en-US" sz="1400" b="0" dirty="0">
                <a:solidFill>
                  <a:schemeClr val="bg2"/>
                </a:solidFill>
                <a:latin typeface="+mj-lt"/>
              </a:rPr>
              <a:t> Corp. said. The number of subscribers is expected to reach 5.3 million this year</a:t>
            </a:r>
          </a:p>
        </p:txBody>
      </p:sp>
      <p:sp>
        <p:nvSpPr>
          <p:cNvPr id="9" name="Title 8"/>
          <p:cNvSpPr>
            <a:spLocks noGrp="1"/>
          </p:cNvSpPr>
          <p:nvPr>
            <p:ph type="title"/>
          </p:nvPr>
        </p:nvSpPr>
        <p:spPr>
          <a:xfrm>
            <a:off x="459106" y="274320"/>
            <a:ext cx="10056494" cy="1661993"/>
          </a:xfrm>
        </p:spPr>
        <p:txBody>
          <a:bodyPr/>
          <a:lstStyle/>
          <a:p>
            <a:r>
              <a:rPr lang="en-US" dirty="0" smtClean="0"/>
              <a:t>Significant Global</a:t>
            </a:r>
            <a:br>
              <a:rPr lang="en-US" dirty="0" smtClean="0"/>
            </a:br>
            <a:r>
              <a:rPr lang="en-US" dirty="0" err="1" smtClean="0"/>
              <a:t>Powerline</a:t>
            </a:r>
            <a:r>
              <a:rPr lang="en-US" dirty="0" smtClean="0"/>
              <a:t> Growth</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ppt_x"/>
                                          </p:val>
                                        </p:tav>
                                        <p:tav tm="100000">
                                          <p:val>
                                            <p:strVal val="#ppt_x"/>
                                          </p:val>
                                        </p:tav>
                                      </p:tavLst>
                                    </p:anim>
                                    <p:anim calcmode="lin" valueType="num">
                                      <p:cBhvr additive="base">
                                        <p:cTn id="8"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05"/>
                                        </p:tgtEl>
                                        <p:attrNameLst>
                                          <p:attrName>style.visibility</p:attrName>
                                        </p:attrNameLst>
                                      </p:cBhvr>
                                      <p:to>
                                        <p:strVal val="visible"/>
                                      </p:to>
                                    </p:set>
                                    <p:anim calcmode="lin" valueType="num">
                                      <p:cBhvr additive="base">
                                        <p:cTn id="13" dur="500" fill="hold"/>
                                        <p:tgtEl>
                                          <p:spTgt spid="358405"/>
                                        </p:tgtEl>
                                        <p:attrNameLst>
                                          <p:attrName>ppt_x</p:attrName>
                                        </p:attrNameLst>
                                      </p:cBhvr>
                                      <p:tavLst>
                                        <p:tav tm="0">
                                          <p:val>
                                            <p:strVal val="#ppt_x"/>
                                          </p:val>
                                        </p:tav>
                                        <p:tav tm="100000">
                                          <p:val>
                                            <p:strVal val="#ppt_x"/>
                                          </p:val>
                                        </p:tav>
                                      </p:tavLst>
                                    </p:anim>
                                    <p:anim calcmode="lin" valueType="num">
                                      <p:cBhvr additive="base">
                                        <p:cTn id="14" dur="500" fill="hold"/>
                                        <p:tgtEl>
                                          <p:spTgt spid="3584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06"/>
                                        </p:tgtEl>
                                        <p:attrNameLst>
                                          <p:attrName>style.visibility</p:attrName>
                                        </p:attrNameLst>
                                      </p:cBhvr>
                                      <p:to>
                                        <p:strVal val="visible"/>
                                      </p:to>
                                    </p:set>
                                    <p:anim calcmode="lin" valueType="num">
                                      <p:cBhvr additive="base">
                                        <p:cTn id="19" dur="500" fill="hold"/>
                                        <p:tgtEl>
                                          <p:spTgt spid="358406"/>
                                        </p:tgtEl>
                                        <p:attrNameLst>
                                          <p:attrName>ppt_x</p:attrName>
                                        </p:attrNameLst>
                                      </p:cBhvr>
                                      <p:tavLst>
                                        <p:tav tm="0">
                                          <p:val>
                                            <p:strVal val="#ppt_x"/>
                                          </p:val>
                                        </p:tav>
                                        <p:tav tm="100000">
                                          <p:val>
                                            <p:strVal val="#ppt_x"/>
                                          </p:val>
                                        </p:tav>
                                      </p:tavLst>
                                    </p:anim>
                                    <p:anim calcmode="lin" valueType="num">
                                      <p:cBhvr additive="base">
                                        <p:cTn id="20" dur="500" fill="hold"/>
                                        <p:tgtEl>
                                          <p:spTgt spid="3584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07"/>
                                        </p:tgtEl>
                                        <p:attrNameLst>
                                          <p:attrName>style.visibility</p:attrName>
                                        </p:attrNameLst>
                                      </p:cBhvr>
                                      <p:to>
                                        <p:strVal val="visible"/>
                                      </p:to>
                                    </p:set>
                                    <p:anim calcmode="lin" valueType="num">
                                      <p:cBhvr additive="base">
                                        <p:cTn id="25" dur="500" fill="hold"/>
                                        <p:tgtEl>
                                          <p:spTgt spid="358407"/>
                                        </p:tgtEl>
                                        <p:attrNameLst>
                                          <p:attrName>ppt_x</p:attrName>
                                        </p:attrNameLst>
                                      </p:cBhvr>
                                      <p:tavLst>
                                        <p:tav tm="0">
                                          <p:val>
                                            <p:strVal val="#ppt_x"/>
                                          </p:val>
                                        </p:tav>
                                        <p:tav tm="100000">
                                          <p:val>
                                            <p:strVal val="#ppt_x"/>
                                          </p:val>
                                        </p:tav>
                                      </p:tavLst>
                                    </p:anim>
                                    <p:anim calcmode="lin" valueType="num">
                                      <p:cBhvr additive="base">
                                        <p:cTn id="26" dur="500" fill="hold"/>
                                        <p:tgtEl>
                                          <p:spTgt spid="358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457200" y="1824990"/>
            <a:ext cx="10530840" cy="461010"/>
          </a:xfrm>
          <a:prstGeom prst="rect">
            <a:avLst/>
          </a:prstGeom>
          <a:noFill/>
          <a:ln w="9525">
            <a:noFill/>
            <a:miter lim="800000"/>
            <a:headEnd/>
            <a:tailEnd/>
          </a:ln>
          <a:effectLst/>
        </p:spPr>
        <p:txBody>
          <a:bodyPr lIns="0" tIns="0" rIns="0" bIns="0"/>
          <a:lstStyle/>
          <a:p>
            <a:pPr algn="l">
              <a:lnSpc>
                <a:spcPct val="90000"/>
              </a:lnSpc>
            </a:pPr>
            <a:endParaRPr lang="en-US" sz="7200" dirty="0">
              <a:solidFill>
                <a:schemeClr val="tx2"/>
              </a:solidFill>
              <a:effectLst>
                <a:outerShdw blurRad="38100" dist="38100" dir="2700000" algn="tl">
                  <a:srgbClr val="000000"/>
                </a:outerShdw>
              </a:effectLst>
            </a:endParaRPr>
          </a:p>
        </p:txBody>
      </p:sp>
      <p:pic>
        <p:nvPicPr>
          <p:cNvPr id="362499" name="Picture 3" descr="instat-mdr-10may04"/>
          <p:cNvPicPr>
            <a:picLocks noChangeAspect="1" noChangeArrowheads="1"/>
          </p:cNvPicPr>
          <p:nvPr/>
        </p:nvPicPr>
        <p:blipFill>
          <a:blip r:embed="rId3"/>
          <a:srcRect/>
          <a:stretch>
            <a:fillRect/>
          </a:stretch>
        </p:blipFill>
        <p:spPr bwMode="auto">
          <a:xfrm>
            <a:off x="457200" y="2286000"/>
            <a:ext cx="4871086" cy="4005540"/>
          </a:xfrm>
          <a:prstGeom prst="rect">
            <a:avLst/>
          </a:prstGeom>
          <a:noFill/>
          <a:effectLst>
            <a:outerShdw blurRad="50800" dist="38100" dir="2700000" algn="tl" rotWithShape="0">
              <a:prstClr val="black">
                <a:alpha val="40000"/>
              </a:prstClr>
            </a:outerShdw>
          </a:effectLst>
        </p:spPr>
      </p:pic>
      <p:sp>
        <p:nvSpPr>
          <p:cNvPr id="362500" name="Text Box 4"/>
          <p:cNvSpPr txBox="1">
            <a:spLocks noChangeArrowheads="1"/>
          </p:cNvSpPr>
          <p:nvPr/>
        </p:nvSpPr>
        <p:spPr bwMode="auto">
          <a:xfrm>
            <a:off x="5486400" y="2286000"/>
            <a:ext cx="5029200" cy="2983381"/>
          </a:xfrm>
          <a:prstGeom prst="rect">
            <a:avLst/>
          </a:prstGeom>
          <a:noFill/>
          <a:ln w="9525">
            <a:noFill/>
            <a:miter lim="800000"/>
            <a:headEnd/>
            <a:tailEnd/>
          </a:ln>
          <a:effectLst/>
        </p:spPr>
        <p:txBody>
          <a:bodyPr wrap="square" lIns="109728" tIns="54864" rIns="109728" bIns="54864">
            <a:spAutoFit/>
          </a:bodyPr>
          <a:lstStyle/>
          <a:p>
            <a:pPr algn="l" eaLnBrk="0" hangingPunct="0">
              <a:lnSpc>
                <a:spcPct val="90000"/>
              </a:lnSpc>
              <a:spcBef>
                <a:spcPts val="840"/>
              </a:spcBef>
            </a:pPr>
            <a:r>
              <a:rPr lang="en-US" sz="3200" b="0" dirty="0" smtClean="0">
                <a:effectLst>
                  <a:outerShdw blurRad="38100" dist="38100" dir="2700000" algn="tl">
                    <a:srgbClr val="000000">
                      <a:alpha val="43137"/>
                    </a:srgbClr>
                  </a:outerShdw>
                </a:effectLst>
                <a:latin typeface="+mn-lt"/>
              </a:rPr>
              <a:t>In-Stat Asia/Pacific Survey</a:t>
            </a:r>
          </a:p>
          <a:p>
            <a:pPr algn="l" eaLnBrk="0" hangingPunct="0">
              <a:lnSpc>
                <a:spcPct val="90000"/>
              </a:lnSpc>
              <a:spcBef>
                <a:spcPts val="840"/>
              </a:spcBef>
            </a:pPr>
            <a:r>
              <a:rPr lang="en-US" sz="2400" b="0" dirty="0" smtClean="0">
                <a:effectLst>
                  <a:outerShdw blurRad="38100" dist="38100" dir="2700000" algn="tl">
                    <a:srgbClr val="000000">
                      <a:alpha val="43137"/>
                    </a:srgbClr>
                  </a:outerShdw>
                </a:effectLst>
                <a:latin typeface="+mn-lt"/>
              </a:rPr>
              <a:t>“Asia </a:t>
            </a:r>
            <a:r>
              <a:rPr lang="en-US" sz="2400" b="0" dirty="0">
                <a:effectLst>
                  <a:outerShdw blurRad="38100" dist="38100" dir="2700000" algn="tl">
                    <a:srgbClr val="000000">
                      <a:alpha val="43137"/>
                    </a:srgbClr>
                  </a:outerShdw>
                </a:effectLst>
                <a:latin typeface="+mn-lt"/>
              </a:rPr>
              <a:t>will eclipse North America </a:t>
            </a:r>
            <a:r>
              <a:rPr lang="en-US" sz="2400" b="0" dirty="0" smtClean="0">
                <a:effectLst>
                  <a:outerShdw blurRad="38100" dist="38100" dir="2700000" algn="tl">
                    <a:srgbClr val="000000">
                      <a:alpha val="43137"/>
                    </a:srgbClr>
                  </a:outerShdw>
                </a:effectLst>
                <a:latin typeface="+mn-lt"/>
              </a:rPr>
              <a:t>for the </a:t>
            </a:r>
            <a:r>
              <a:rPr lang="en-US" sz="2400" b="0" dirty="0">
                <a:effectLst>
                  <a:outerShdw blurRad="38100" dist="38100" dir="2700000" algn="tl">
                    <a:srgbClr val="000000">
                      <a:alpha val="43137"/>
                    </a:srgbClr>
                  </a:outerShdw>
                </a:effectLst>
                <a:latin typeface="+mn-lt"/>
              </a:rPr>
              <a:t>region with the most home </a:t>
            </a:r>
            <a:r>
              <a:rPr lang="en-US" sz="2400" b="0" dirty="0" smtClean="0">
                <a:effectLst>
                  <a:outerShdw blurRad="38100" dist="38100" dir="2700000" algn="tl">
                    <a:srgbClr val="000000">
                      <a:alpha val="43137"/>
                    </a:srgbClr>
                  </a:outerShdw>
                </a:effectLst>
                <a:latin typeface="+mn-lt"/>
              </a:rPr>
              <a:t>networks by </a:t>
            </a:r>
            <a:r>
              <a:rPr lang="en-US" sz="2400" b="0" dirty="0">
                <a:effectLst>
                  <a:outerShdw blurRad="38100" dist="38100" dir="2700000" algn="tl">
                    <a:srgbClr val="000000">
                      <a:alpha val="43137"/>
                    </a:srgbClr>
                  </a:outerShdw>
                </a:effectLst>
                <a:latin typeface="+mn-lt"/>
              </a:rPr>
              <a:t>2008, rising from 27% of all </a:t>
            </a:r>
            <a:r>
              <a:rPr lang="en-US" sz="2400" b="0" dirty="0" smtClean="0">
                <a:effectLst>
                  <a:outerShdw blurRad="38100" dist="38100" dir="2700000" algn="tl">
                    <a:srgbClr val="000000">
                      <a:alpha val="43137"/>
                    </a:srgbClr>
                  </a:outerShdw>
                </a:effectLst>
                <a:latin typeface="+mn-lt"/>
              </a:rPr>
              <a:t>home networks </a:t>
            </a:r>
            <a:r>
              <a:rPr lang="en-US" sz="2400" b="0" dirty="0">
                <a:effectLst>
                  <a:outerShdw blurRad="38100" dist="38100" dir="2700000" algn="tl">
                    <a:srgbClr val="000000">
                      <a:alpha val="43137"/>
                    </a:srgbClr>
                  </a:outerShdw>
                </a:effectLst>
                <a:latin typeface="+mn-lt"/>
              </a:rPr>
              <a:t>worldwide in 2004 to </a:t>
            </a:r>
            <a:r>
              <a:rPr lang="en-US" sz="2400" b="0" dirty="0" smtClean="0">
                <a:effectLst>
                  <a:outerShdw blurRad="38100" dist="38100" dir="2700000" algn="tl">
                    <a:srgbClr val="000000">
                      <a:alpha val="43137"/>
                    </a:srgbClr>
                  </a:outerShdw>
                </a:effectLst>
                <a:latin typeface="+mn-lt"/>
              </a:rPr>
              <a:t>36% in </a:t>
            </a:r>
            <a:r>
              <a:rPr lang="en-US" sz="2400" b="0" dirty="0">
                <a:effectLst>
                  <a:outerShdw blurRad="38100" dist="38100" dir="2700000" algn="tl">
                    <a:srgbClr val="000000">
                      <a:alpha val="43137"/>
                    </a:srgbClr>
                  </a:outerShdw>
                </a:effectLst>
                <a:latin typeface="+mn-lt"/>
              </a:rPr>
              <a:t>2008, with North America </a:t>
            </a:r>
            <a:r>
              <a:rPr lang="en-US" sz="2400" b="0" dirty="0" smtClean="0">
                <a:effectLst>
                  <a:outerShdw blurRad="38100" dist="38100" dir="2700000" algn="tl">
                    <a:srgbClr val="000000">
                      <a:alpha val="43137"/>
                    </a:srgbClr>
                  </a:outerShdw>
                </a:effectLst>
                <a:latin typeface="+mn-lt"/>
              </a:rPr>
              <a:t>dropping from </a:t>
            </a:r>
            <a:r>
              <a:rPr lang="en-US" sz="2400" b="0" dirty="0">
                <a:effectLst>
                  <a:outerShdw blurRad="38100" dist="38100" dir="2700000" algn="tl">
                    <a:srgbClr val="000000">
                      <a:alpha val="43137"/>
                    </a:srgbClr>
                  </a:outerShdw>
                </a:effectLst>
                <a:latin typeface="+mn-lt"/>
              </a:rPr>
              <a:t>46% to 34% in the same time span”</a:t>
            </a:r>
          </a:p>
        </p:txBody>
      </p:sp>
      <p:sp>
        <p:nvSpPr>
          <p:cNvPr id="362502" name="Text Box 6"/>
          <p:cNvSpPr txBox="1">
            <a:spLocks noChangeArrowheads="1"/>
          </p:cNvSpPr>
          <p:nvPr/>
        </p:nvSpPr>
        <p:spPr bwMode="auto">
          <a:xfrm>
            <a:off x="457200" y="7351721"/>
            <a:ext cx="8363443" cy="60324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marL="270510" indent="-270510" algn="l" eaLnBrk="0" hangingPunct="0"/>
            <a:r>
              <a:rPr lang="en-US" sz="3200" b="0" dirty="0">
                <a:solidFill>
                  <a:schemeClr val="lt1"/>
                </a:solidFill>
                <a:effectLst>
                  <a:outerShdw blurRad="38100" dist="38100" dir="2700000" algn="tl">
                    <a:srgbClr val="000000">
                      <a:alpha val="43137"/>
                    </a:srgbClr>
                  </a:outerShdw>
                </a:effectLst>
                <a:latin typeface="+mn-lt"/>
              </a:rPr>
              <a:t>Home Networking = $17 Billion (US$) Market</a:t>
            </a:r>
          </a:p>
        </p:txBody>
      </p:sp>
      <p:sp>
        <p:nvSpPr>
          <p:cNvPr id="7" name="Title 6"/>
          <p:cNvSpPr>
            <a:spLocks noGrp="1"/>
          </p:cNvSpPr>
          <p:nvPr>
            <p:ph type="title"/>
          </p:nvPr>
        </p:nvSpPr>
        <p:spPr/>
        <p:txBody>
          <a:bodyPr/>
          <a:lstStyle/>
          <a:p>
            <a:r>
              <a:rPr lang="en-US" dirty="0" smtClean="0"/>
              <a:t>Significant APAC Home Networking Growth</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Oval 2"/>
          <p:cNvSpPr>
            <a:spLocks noChangeArrowheads="1"/>
          </p:cNvSpPr>
          <p:nvPr/>
        </p:nvSpPr>
        <p:spPr bwMode="auto">
          <a:xfrm flipH="1">
            <a:off x="2449831" y="4695826"/>
            <a:ext cx="3379470" cy="2061210"/>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lIns="109728" tIns="54864" rIns="109728" bIns="54864" anchor="ctr"/>
          <a:lstStyle/>
          <a:p>
            <a:endParaRPr lang="en-US" b="0">
              <a:latin typeface="+mn-lt"/>
            </a:endParaRPr>
          </a:p>
        </p:txBody>
      </p:sp>
      <p:sp>
        <p:nvSpPr>
          <p:cNvPr id="366595" name="Rectangle 3"/>
          <p:cNvSpPr>
            <a:spLocks noGrp="1" noChangeArrowheads="1"/>
          </p:cNvSpPr>
          <p:nvPr>
            <p:ph type="title"/>
          </p:nvPr>
        </p:nvSpPr>
        <p:spPr/>
        <p:txBody>
          <a:bodyPr/>
          <a:lstStyle/>
          <a:p>
            <a:r>
              <a:rPr lang="en-US" smtClean="0"/>
              <a:t>Emerging Home Network</a:t>
            </a:r>
            <a:endParaRPr lang="en-US"/>
          </a:p>
        </p:txBody>
      </p:sp>
      <p:pic>
        <p:nvPicPr>
          <p:cNvPr id="366647" name="Picture 55"/>
          <p:cNvPicPr>
            <a:picLocks noGrp="1" noChangeAspect="1" noChangeArrowheads="1"/>
          </p:cNvPicPr>
          <p:nvPr>
            <p:ph sz="quarter" idx="2"/>
          </p:nvPr>
        </p:nvPicPr>
        <p:blipFill>
          <a:blip r:embed="rId3"/>
          <a:srcRect/>
          <a:stretch>
            <a:fillRect/>
          </a:stretch>
        </p:blipFill>
        <p:spPr>
          <a:xfrm>
            <a:off x="3615720" y="5505673"/>
            <a:ext cx="827027" cy="476757"/>
          </a:xfrm>
        </p:spPr>
      </p:pic>
      <p:grpSp>
        <p:nvGrpSpPr>
          <p:cNvPr id="2" name="Group 4"/>
          <p:cNvGrpSpPr>
            <a:grpSpLocks/>
          </p:cNvGrpSpPr>
          <p:nvPr/>
        </p:nvGrpSpPr>
        <p:grpSpPr bwMode="auto">
          <a:xfrm rot="-4009617">
            <a:off x="3377566" y="4897756"/>
            <a:ext cx="110490" cy="849630"/>
            <a:chOff x="3923" y="2896"/>
            <a:chExt cx="370" cy="360"/>
          </a:xfrm>
        </p:grpSpPr>
        <p:sp>
          <p:nvSpPr>
            <p:cNvPr id="366597" name="Line 5"/>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598" name="Line 6"/>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599" name="Line 7"/>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sp>
        <p:nvSpPr>
          <p:cNvPr id="366600" name="Text Box 8"/>
          <p:cNvSpPr txBox="1">
            <a:spLocks noChangeArrowheads="1"/>
          </p:cNvSpPr>
          <p:nvPr/>
        </p:nvSpPr>
        <p:spPr bwMode="auto">
          <a:xfrm>
            <a:off x="1933576" y="4261486"/>
            <a:ext cx="478389" cy="357017"/>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lIns="109722" tIns="54862" rIns="109722" bIns="54862">
            <a:spAutoFit/>
          </a:bodyPr>
          <a:lstStyle/>
          <a:p>
            <a:pPr eaLnBrk="0" hangingPunct="0"/>
            <a:r>
              <a:rPr lang="en-US" sz="1600" b="0" dirty="0">
                <a:solidFill>
                  <a:schemeClr val="tx1"/>
                </a:solidFill>
                <a:effectLst>
                  <a:outerShdw blurRad="38100" dist="38100" dir="2700000" algn="tl">
                    <a:srgbClr val="000000">
                      <a:alpha val="43137"/>
                    </a:srgbClr>
                  </a:outerShdw>
                </a:effectLst>
                <a:latin typeface="+mn-lt"/>
                <a:cs typeface="Arial" charset="0"/>
              </a:rPr>
              <a:t>RG</a:t>
            </a:r>
          </a:p>
        </p:txBody>
      </p:sp>
      <p:sp>
        <p:nvSpPr>
          <p:cNvPr id="366601" name="Oval 9"/>
          <p:cNvSpPr>
            <a:spLocks noChangeArrowheads="1"/>
          </p:cNvSpPr>
          <p:nvPr/>
        </p:nvSpPr>
        <p:spPr bwMode="auto">
          <a:xfrm>
            <a:off x="281941" y="4345306"/>
            <a:ext cx="163830" cy="89534"/>
          </a:xfrm>
          <a:prstGeom prst="ellipse">
            <a:avLst/>
          </a:prstGeom>
          <a:noFill/>
          <a:ln w="19050">
            <a:solidFill>
              <a:srgbClr val="FFFFFF"/>
            </a:solidFill>
            <a:round/>
            <a:headEnd type="none" w="sm" len="sm"/>
            <a:tailEnd type="none" w="sm" len="sm"/>
          </a:ln>
          <a:effectLst/>
        </p:spPr>
        <p:txBody>
          <a:bodyPr wrap="none" lIns="109728" tIns="54864" rIns="109728" bIns="54864" anchor="ctr"/>
          <a:lstStyle/>
          <a:p>
            <a:endParaRPr lang="en-US" b="0">
              <a:latin typeface="+mn-lt"/>
            </a:endParaRPr>
          </a:p>
        </p:txBody>
      </p:sp>
      <p:sp>
        <p:nvSpPr>
          <p:cNvPr id="366602" name="Oval 10"/>
          <p:cNvSpPr>
            <a:spLocks noChangeArrowheads="1"/>
          </p:cNvSpPr>
          <p:nvPr/>
        </p:nvSpPr>
        <p:spPr bwMode="auto">
          <a:xfrm>
            <a:off x="451486" y="4345306"/>
            <a:ext cx="163830" cy="89534"/>
          </a:xfrm>
          <a:prstGeom prst="ellipse">
            <a:avLst/>
          </a:prstGeom>
          <a:noFill/>
          <a:ln w="19050">
            <a:solidFill>
              <a:srgbClr val="FFFFFF"/>
            </a:solidFill>
            <a:round/>
            <a:headEnd type="none" w="sm" len="sm"/>
            <a:tailEnd type="none" w="sm" len="sm"/>
          </a:ln>
          <a:effectLst/>
        </p:spPr>
        <p:txBody>
          <a:bodyPr wrap="none" lIns="109728" tIns="54864" rIns="109728" bIns="54864" anchor="ctr"/>
          <a:lstStyle/>
          <a:p>
            <a:endParaRPr lang="en-US" b="0">
              <a:latin typeface="+mn-lt"/>
            </a:endParaRPr>
          </a:p>
        </p:txBody>
      </p:sp>
      <p:sp>
        <p:nvSpPr>
          <p:cNvPr id="366603" name="Oval 11"/>
          <p:cNvSpPr>
            <a:spLocks noChangeArrowheads="1"/>
          </p:cNvSpPr>
          <p:nvPr/>
        </p:nvSpPr>
        <p:spPr bwMode="auto">
          <a:xfrm>
            <a:off x="624841" y="4345306"/>
            <a:ext cx="163830" cy="89534"/>
          </a:xfrm>
          <a:prstGeom prst="ellipse">
            <a:avLst/>
          </a:prstGeom>
          <a:noFill/>
          <a:ln w="19050">
            <a:solidFill>
              <a:srgbClr val="FFFFFF"/>
            </a:solidFill>
            <a:round/>
            <a:headEnd type="none" w="sm" len="sm"/>
            <a:tailEnd type="none" w="sm" len="sm"/>
          </a:ln>
          <a:effectLst/>
        </p:spPr>
        <p:txBody>
          <a:bodyPr wrap="none" lIns="109728" tIns="54864" rIns="109728" bIns="54864" anchor="ctr"/>
          <a:lstStyle/>
          <a:p>
            <a:endParaRPr lang="en-US" b="0">
              <a:latin typeface="+mn-lt"/>
            </a:endParaRPr>
          </a:p>
        </p:txBody>
      </p:sp>
      <p:sp>
        <p:nvSpPr>
          <p:cNvPr id="366604" name="Line 12"/>
          <p:cNvSpPr>
            <a:spLocks noChangeShapeType="1"/>
          </p:cNvSpPr>
          <p:nvPr/>
        </p:nvSpPr>
        <p:spPr bwMode="auto">
          <a:xfrm>
            <a:off x="1607821" y="4408170"/>
            <a:ext cx="300990" cy="0"/>
          </a:xfrm>
          <a:prstGeom prst="line">
            <a:avLst/>
          </a:prstGeom>
          <a:noFill/>
          <a:ln w="12700">
            <a:solidFill>
              <a:srgbClr val="FFFFFF"/>
            </a:solidFill>
            <a:round/>
            <a:headEnd type="triangle" w="med" len="med"/>
            <a:tailEnd type="triangle" w="med" len="med"/>
          </a:ln>
          <a:effectLst/>
        </p:spPr>
        <p:txBody>
          <a:bodyPr lIns="109728" tIns="54864" rIns="109728" bIns="54864"/>
          <a:lstStyle/>
          <a:p>
            <a:endParaRPr lang="en-US" b="0">
              <a:latin typeface="+mn-lt"/>
            </a:endParaRPr>
          </a:p>
        </p:txBody>
      </p:sp>
      <p:sp>
        <p:nvSpPr>
          <p:cNvPr id="366605" name="Text Box 13"/>
          <p:cNvSpPr txBox="1">
            <a:spLocks noChangeArrowheads="1"/>
          </p:cNvSpPr>
          <p:nvPr/>
        </p:nvSpPr>
        <p:spPr bwMode="auto">
          <a:xfrm>
            <a:off x="2905126" y="6758940"/>
            <a:ext cx="2638082" cy="387794"/>
          </a:xfrm>
          <a:prstGeom prst="rect">
            <a:avLst/>
          </a:prstGeom>
          <a:noFill/>
          <a:ln w="12700">
            <a:noFill/>
            <a:miter lim="800000"/>
            <a:headEnd type="none" w="sm" len="sm"/>
            <a:tailEnd type="none" w="sm" len="sm"/>
          </a:ln>
          <a:effectLst/>
        </p:spPr>
        <p:txBody>
          <a:bodyPr wrap="none" lIns="109722" tIns="54862" rIns="109722" bIns="54862">
            <a:spAutoFit/>
          </a:bodyPr>
          <a:lstStyle/>
          <a:p>
            <a:pPr algn="l" eaLnBrk="0" hangingPunct="0"/>
            <a:r>
              <a:rPr lang="en-US" b="0" dirty="0">
                <a:effectLst>
                  <a:outerShdw blurRad="38100" dist="38100" dir="2700000" algn="tl">
                    <a:srgbClr val="000000">
                      <a:alpha val="43137"/>
                    </a:srgbClr>
                  </a:outerShdw>
                </a:effectLst>
                <a:latin typeface="+mn-lt"/>
                <a:cs typeface="Arial" charset="0"/>
              </a:rPr>
              <a:t>Today’s Home Networks</a:t>
            </a:r>
          </a:p>
        </p:txBody>
      </p:sp>
      <p:grpSp>
        <p:nvGrpSpPr>
          <p:cNvPr id="3" name="Group 14"/>
          <p:cNvGrpSpPr>
            <a:grpSpLocks/>
          </p:cNvGrpSpPr>
          <p:nvPr/>
        </p:nvGrpSpPr>
        <p:grpSpPr bwMode="auto">
          <a:xfrm rot="11751855" flipH="1">
            <a:off x="2687956" y="5261610"/>
            <a:ext cx="569594" cy="838200"/>
            <a:chOff x="3923" y="2896"/>
            <a:chExt cx="370" cy="360"/>
          </a:xfrm>
        </p:grpSpPr>
        <p:sp>
          <p:nvSpPr>
            <p:cNvPr id="366607" name="Line 15"/>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608" name="Line 16"/>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609" name="Line 17"/>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grpSp>
        <p:nvGrpSpPr>
          <p:cNvPr id="4" name="Group 18"/>
          <p:cNvGrpSpPr>
            <a:grpSpLocks/>
          </p:cNvGrpSpPr>
          <p:nvPr/>
        </p:nvGrpSpPr>
        <p:grpSpPr bwMode="auto">
          <a:xfrm rot="-28079659">
            <a:off x="3487102" y="4491038"/>
            <a:ext cx="813436" cy="1203960"/>
            <a:chOff x="3923" y="2896"/>
            <a:chExt cx="370" cy="360"/>
          </a:xfrm>
        </p:grpSpPr>
        <p:sp>
          <p:nvSpPr>
            <p:cNvPr id="366611" name="Line 19"/>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612" name="Line 20"/>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613" name="Line 21"/>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sp>
        <p:nvSpPr>
          <p:cNvPr id="366614" name="Text Box 22"/>
          <p:cNvSpPr txBox="1">
            <a:spLocks noChangeArrowheads="1"/>
          </p:cNvSpPr>
          <p:nvPr/>
        </p:nvSpPr>
        <p:spPr bwMode="auto">
          <a:xfrm>
            <a:off x="819150" y="4164331"/>
            <a:ext cx="926908" cy="603238"/>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lIns="109722" tIns="54862" rIns="109722" bIns="54862">
            <a:spAutoFit/>
          </a:bodyPr>
          <a:lstStyle/>
          <a:p>
            <a:pPr eaLnBrk="0" hangingPunct="0"/>
            <a:r>
              <a:rPr lang="en-US" sz="1600" b="0" dirty="0">
                <a:solidFill>
                  <a:schemeClr val="tx1"/>
                </a:solidFill>
                <a:effectLst>
                  <a:outerShdw blurRad="38100" dist="38100" dir="2700000" algn="tl">
                    <a:srgbClr val="000000">
                      <a:alpha val="43137"/>
                    </a:srgbClr>
                  </a:outerShdw>
                </a:effectLst>
                <a:latin typeface="+mn-lt"/>
                <a:cs typeface="Arial" charset="0"/>
              </a:rPr>
              <a:t>BB</a:t>
            </a:r>
          </a:p>
          <a:p>
            <a:pPr eaLnBrk="0" hangingPunct="0"/>
            <a:r>
              <a:rPr lang="en-US" sz="1600" b="0" dirty="0">
                <a:solidFill>
                  <a:schemeClr val="tx1"/>
                </a:solidFill>
                <a:effectLst>
                  <a:outerShdw blurRad="38100" dist="38100" dir="2700000" algn="tl">
                    <a:srgbClr val="000000">
                      <a:alpha val="43137"/>
                    </a:srgbClr>
                  </a:outerShdw>
                </a:effectLst>
                <a:latin typeface="+mn-lt"/>
                <a:cs typeface="Arial" charset="0"/>
              </a:rPr>
              <a:t>Modem</a:t>
            </a:r>
          </a:p>
        </p:txBody>
      </p:sp>
      <p:sp>
        <p:nvSpPr>
          <p:cNvPr id="366615" name="Text Box 23"/>
          <p:cNvSpPr txBox="1">
            <a:spLocks noChangeArrowheads="1"/>
          </p:cNvSpPr>
          <p:nvPr/>
        </p:nvSpPr>
        <p:spPr bwMode="auto">
          <a:xfrm>
            <a:off x="2644140" y="4749166"/>
            <a:ext cx="470053" cy="357017"/>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lIns="109722" tIns="54862" rIns="109722" bIns="54862">
            <a:spAutoFit/>
          </a:bodyPr>
          <a:lstStyle/>
          <a:p>
            <a:pPr eaLnBrk="0" hangingPunct="0"/>
            <a:r>
              <a:rPr lang="en-US" sz="1600" b="0" dirty="0">
                <a:solidFill>
                  <a:schemeClr val="tx1"/>
                </a:solidFill>
                <a:effectLst>
                  <a:outerShdw blurRad="38100" dist="38100" dir="2700000" algn="tl">
                    <a:srgbClr val="000000">
                      <a:alpha val="43137"/>
                    </a:srgbClr>
                  </a:outerShdw>
                </a:effectLst>
                <a:latin typeface="+mn-lt"/>
                <a:cs typeface="Arial" charset="0"/>
              </a:rPr>
              <a:t>AP</a:t>
            </a:r>
          </a:p>
        </p:txBody>
      </p:sp>
      <p:sp>
        <p:nvSpPr>
          <p:cNvPr id="366616" name="Text Box 24"/>
          <p:cNvSpPr txBox="1">
            <a:spLocks noChangeArrowheads="1"/>
          </p:cNvSpPr>
          <p:nvPr/>
        </p:nvSpPr>
        <p:spPr bwMode="auto">
          <a:xfrm>
            <a:off x="6814186" y="6292216"/>
            <a:ext cx="3461384" cy="387794"/>
          </a:xfrm>
          <a:prstGeom prst="rect">
            <a:avLst/>
          </a:prstGeom>
          <a:noFill/>
          <a:ln w="12700">
            <a:noFill/>
            <a:miter lim="800000"/>
            <a:headEnd type="none" w="sm" len="sm"/>
            <a:tailEnd type="none" w="sm" len="sm"/>
          </a:ln>
          <a:effectLst/>
        </p:spPr>
        <p:txBody>
          <a:bodyPr lIns="109722" tIns="54862" rIns="109722" bIns="54862">
            <a:spAutoFit/>
          </a:bodyPr>
          <a:lstStyle/>
          <a:p>
            <a:pPr eaLnBrk="0" hangingPunct="0"/>
            <a:r>
              <a:rPr lang="en-US" b="0" dirty="0">
                <a:effectLst>
                  <a:outerShdw blurRad="38100" dist="38100" dir="2700000" algn="tl">
                    <a:srgbClr val="000000">
                      <a:alpha val="43137"/>
                    </a:srgbClr>
                  </a:outerShdw>
                </a:effectLst>
                <a:latin typeface="+mn-lt"/>
                <a:cs typeface="Arial" charset="0"/>
              </a:rPr>
              <a:t>Entertainment Services</a:t>
            </a:r>
          </a:p>
        </p:txBody>
      </p:sp>
      <p:sp>
        <p:nvSpPr>
          <p:cNvPr id="366617" name="Text Box 25"/>
          <p:cNvSpPr txBox="1">
            <a:spLocks noChangeArrowheads="1"/>
          </p:cNvSpPr>
          <p:nvPr/>
        </p:nvSpPr>
        <p:spPr bwMode="auto">
          <a:xfrm>
            <a:off x="6852286" y="1443990"/>
            <a:ext cx="1824206" cy="387794"/>
          </a:xfrm>
          <a:prstGeom prst="rect">
            <a:avLst/>
          </a:prstGeom>
          <a:noFill/>
          <a:ln w="12700">
            <a:noFill/>
            <a:miter lim="800000"/>
            <a:headEnd type="none" w="sm" len="sm"/>
            <a:tailEnd type="none" w="sm" len="sm"/>
          </a:ln>
          <a:effectLst/>
        </p:spPr>
        <p:txBody>
          <a:bodyPr wrap="none" lIns="109722" tIns="54862" rIns="109722" bIns="54862">
            <a:spAutoFit/>
          </a:bodyPr>
          <a:lstStyle/>
          <a:p>
            <a:pPr eaLnBrk="0" hangingPunct="0"/>
            <a:r>
              <a:rPr lang="en-US" b="0" dirty="0" err="1">
                <a:effectLst>
                  <a:outerShdw blurRad="38100" dist="38100" dir="2700000" algn="tl">
                    <a:srgbClr val="000000">
                      <a:alpha val="43137"/>
                    </a:srgbClr>
                  </a:outerShdw>
                </a:effectLst>
                <a:latin typeface="+mn-lt"/>
                <a:cs typeface="Arial" charset="0"/>
              </a:rPr>
              <a:t>Comm</a:t>
            </a:r>
            <a:r>
              <a:rPr lang="en-US" b="0" dirty="0">
                <a:effectLst>
                  <a:outerShdw blurRad="38100" dist="38100" dir="2700000" algn="tl">
                    <a:srgbClr val="000000">
                      <a:alpha val="43137"/>
                    </a:srgbClr>
                  </a:outerShdw>
                </a:effectLst>
                <a:latin typeface="+mn-lt"/>
                <a:cs typeface="Arial" charset="0"/>
              </a:rPr>
              <a:t>  Services</a:t>
            </a:r>
          </a:p>
        </p:txBody>
      </p:sp>
      <p:grpSp>
        <p:nvGrpSpPr>
          <p:cNvPr id="5" name="Group 26"/>
          <p:cNvGrpSpPr>
            <a:grpSpLocks/>
          </p:cNvGrpSpPr>
          <p:nvPr/>
        </p:nvGrpSpPr>
        <p:grpSpPr bwMode="auto">
          <a:xfrm>
            <a:off x="9081136" y="1390650"/>
            <a:ext cx="1598294" cy="2962276"/>
            <a:chOff x="4767" y="730"/>
            <a:chExt cx="839" cy="1555"/>
          </a:xfrm>
        </p:grpSpPr>
        <p:sp>
          <p:nvSpPr>
            <p:cNvPr id="366619" name="Text Box 27"/>
            <p:cNvSpPr txBox="1">
              <a:spLocks noChangeArrowheads="1"/>
            </p:cNvSpPr>
            <p:nvPr/>
          </p:nvSpPr>
          <p:spPr bwMode="auto">
            <a:xfrm>
              <a:off x="4959" y="1657"/>
              <a:ext cx="599"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solidFill>
                    <a:schemeClr val="lt1"/>
                  </a:solidFill>
                  <a:effectLst>
                    <a:outerShdw blurRad="38100" dist="38100" dir="2700000" algn="tl">
                      <a:srgbClr val="000000">
                        <a:alpha val="43137"/>
                      </a:srgbClr>
                    </a:outerShdw>
                  </a:effectLst>
                  <a:latin typeface="+mn-lt"/>
                  <a:cs typeface="Arial" charset="0"/>
                </a:rPr>
                <a:t>Misc Bridge</a:t>
              </a:r>
            </a:p>
          </p:txBody>
        </p:sp>
        <p:sp>
          <p:nvSpPr>
            <p:cNvPr id="366620" name="Line 28"/>
            <p:cNvSpPr>
              <a:spLocks noChangeShapeType="1"/>
            </p:cNvSpPr>
            <p:nvPr/>
          </p:nvSpPr>
          <p:spPr bwMode="auto">
            <a:xfrm rot="-5400000">
              <a:off x="5065" y="2087"/>
              <a:ext cx="39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21" name="Text Box 29"/>
            <p:cNvSpPr txBox="1">
              <a:spLocks noChangeArrowheads="1"/>
            </p:cNvSpPr>
            <p:nvPr/>
          </p:nvSpPr>
          <p:spPr bwMode="auto">
            <a:xfrm>
              <a:off x="4897" y="1429"/>
              <a:ext cx="422"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solidFill>
                    <a:schemeClr val="lt1"/>
                  </a:solidFill>
                  <a:effectLst>
                    <a:outerShdw blurRad="38100" dist="38100" dir="2700000" algn="tl">
                      <a:srgbClr val="000000">
                        <a:alpha val="43137"/>
                      </a:srgbClr>
                    </a:outerShdw>
                  </a:effectLst>
                  <a:latin typeface="+mn-lt"/>
                  <a:cs typeface="Arial" charset="0"/>
                </a:rPr>
                <a:t>Security</a:t>
              </a:r>
            </a:p>
          </p:txBody>
        </p:sp>
        <p:sp>
          <p:nvSpPr>
            <p:cNvPr id="366622" name="Text Box 30"/>
            <p:cNvSpPr txBox="1">
              <a:spLocks noChangeArrowheads="1"/>
            </p:cNvSpPr>
            <p:nvPr/>
          </p:nvSpPr>
          <p:spPr bwMode="auto">
            <a:xfrm>
              <a:off x="4798" y="1219"/>
              <a:ext cx="562"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solidFill>
                    <a:schemeClr val="lt1"/>
                  </a:solidFill>
                  <a:effectLst>
                    <a:outerShdw blurRad="38100" dist="38100" dir="2700000" algn="tl">
                      <a:srgbClr val="000000">
                        <a:alpha val="43137"/>
                      </a:srgbClr>
                    </a:outerShdw>
                  </a:effectLst>
                  <a:latin typeface="+mn-lt"/>
                  <a:cs typeface="Arial" charset="0"/>
                </a:rPr>
                <a:t>Monitoring</a:t>
              </a:r>
            </a:p>
          </p:txBody>
        </p:sp>
        <p:sp>
          <p:nvSpPr>
            <p:cNvPr id="366623" name="Text Box 31"/>
            <p:cNvSpPr txBox="1">
              <a:spLocks noChangeArrowheads="1"/>
            </p:cNvSpPr>
            <p:nvPr/>
          </p:nvSpPr>
          <p:spPr bwMode="auto">
            <a:xfrm>
              <a:off x="4767" y="1009"/>
              <a:ext cx="588"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solidFill>
                    <a:schemeClr val="lt1"/>
                  </a:solidFill>
                  <a:effectLst>
                    <a:outerShdw blurRad="38100" dist="38100" dir="2700000" algn="tl">
                      <a:srgbClr val="000000">
                        <a:alpha val="43137"/>
                      </a:srgbClr>
                    </a:outerShdw>
                  </a:effectLst>
                  <a:latin typeface="+mn-lt"/>
                  <a:cs typeface="Arial" charset="0"/>
                </a:rPr>
                <a:t>Automation</a:t>
              </a:r>
            </a:p>
          </p:txBody>
        </p:sp>
        <p:sp>
          <p:nvSpPr>
            <p:cNvPr id="366624" name="Text Box 32"/>
            <p:cNvSpPr txBox="1">
              <a:spLocks noChangeArrowheads="1"/>
            </p:cNvSpPr>
            <p:nvPr/>
          </p:nvSpPr>
          <p:spPr bwMode="auto">
            <a:xfrm>
              <a:off x="5007" y="1723"/>
              <a:ext cx="599"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solidFill>
                    <a:schemeClr val="lt1"/>
                  </a:solidFill>
                  <a:effectLst>
                    <a:outerShdw blurRad="38100" dist="38100" dir="2700000" algn="tl">
                      <a:srgbClr val="000000">
                        <a:alpha val="43137"/>
                      </a:srgbClr>
                    </a:outerShdw>
                  </a:effectLst>
                  <a:latin typeface="+mn-lt"/>
                  <a:cs typeface="Arial" charset="0"/>
                </a:rPr>
                <a:t>Misc Bridge</a:t>
              </a:r>
            </a:p>
          </p:txBody>
        </p:sp>
        <p:sp>
          <p:nvSpPr>
            <p:cNvPr id="366625" name="Line 33"/>
            <p:cNvSpPr>
              <a:spLocks noChangeShapeType="1"/>
            </p:cNvSpPr>
            <p:nvPr/>
          </p:nvSpPr>
          <p:spPr bwMode="auto">
            <a:xfrm flipV="1">
              <a:off x="5500" y="1048"/>
              <a:ext cx="0" cy="600"/>
            </a:xfrm>
            <a:prstGeom prst="line">
              <a:avLst/>
            </a:prstGeom>
            <a:noFill/>
            <a:ln w="9525">
              <a:solidFill>
                <a:schemeClr val="tx1"/>
              </a:solidFill>
              <a:round/>
              <a:headEnd/>
              <a:tailEnd/>
            </a:ln>
            <a:effectLst/>
          </p:spPr>
          <p:txBody>
            <a:bodyPr/>
            <a:lstStyle/>
            <a:p>
              <a:endParaRPr lang="en-US" b="0">
                <a:latin typeface="+mn-lt"/>
              </a:endParaRPr>
            </a:p>
          </p:txBody>
        </p:sp>
        <p:sp>
          <p:nvSpPr>
            <p:cNvPr id="366626" name="Line 34"/>
            <p:cNvSpPr>
              <a:spLocks noChangeShapeType="1"/>
            </p:cNvSpPr>
            <p:nvPr/>
          </p:nvSpPr>
          <p:spPr bwMode="auto">
            <a:xfrm>
              <a:off x="5344" y="1090"/>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sp>
          <p:nvSpPr>
            <p:cNvPr id="366627" name="Line 35"/>
            <p:cNvSpPr>
              <a:spLocks noChangeShapeType="1"/>
            </p:cNvSpPr>
            <p:nvPr/>
          </p:nvSpPr>
          <p:spPr bwMode="auto">
            <a:xfrm>
              <a:off x="5344" y="1300"/>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sp>
          <p:nvSpPr>
            <p:cNvPr id="366628" name="Line 36"/>
            <p:cNvSpPr>
              <a:spLocks noChangeShapeType="1"/>
            </p:cNvSpPr>
            <p:nvPr/>
          </p:nvSpPr>
          <p:spPr bwMode="auto">
            <a:xfrm>
              <a:off x="5344" y="1510"/>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sp>
          <p:nvSpPr>
            <p:cNvPr id="366629" name="Text Box 37"/>
            <p:cNvSpPr txBox="1">
              <a:spLocks noChangeArrowheads="1"/>
            </p:cNvSpPr>
            <p:nvPr/>
          </p:nvSpPr>
          <p:spPr bwMode="auto">
            <a:xfrm>
              <a:off x="4951" y="730"/>
              <a:ext cx="434" cy="194"/>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b="0" dirty="0">
                  <a:effectLst>
                    <a:outerShdw blurRad="38100" dist="38100" dir="2700000" algn="tl">
                      <a:srgbClr val="000000">
                        <a:alpha val="43137"/>
                      </a:srgbClr>
                    </a:outerShdw>
                  </a:effectLst>
                  <a:latin typeface="+mn-lt"/>
                  <a:cs typeface="Arial" charset="0"/>
                </a:rPr>
                <a:t>Other</a:t>
              </a:r>
              <a:r>
                <a:rPr lang="en-US" sz="1700" b="0" dirty="0">
                  <a:solidFill>
                    <a:srgbClr val="33CCFF"/>
                  </a:solidFill>
                  <a:latin typeface="+mn-lt"/>
                  <a:cs typeface="Arial" charset="0"/>
                </a:rPr>
                <a:t> </a:t>
              </a:r>
            </a:p>
          </p:txBody>
        </p:sp>
      </p:grpSp>
      <p:grpSp>
        <p:nvGrpSpPr>
          <p:cNvPr id="6" name="Group 38"/>
          <p:cNvGrpSpPr>
            <a:grpSpLocks/>
          </p:cNvGrpSpPr>
          <p:nvPr/>
        </p:nvGrpSpPr>
        <p:grpSpPr bwMode="auto">
          <a:xfrm>
            <a:off x="308925" y="6204586"/>
            <a:ext cx="2289810" cy="788670"/>
            <a:chOff x="2559" y="3914"/>
            <a:chExt cx="1202" cy="414"/>
          </a:xfrm>
        </p:grpSpPr>
        <p:grpSp>
          <p:nvGrpSpPr>
            <p:cNvPr id="7" name="Group 39"/>
            <p:cNvGrpSpPr>
              <a:grpSpLocks/>
            </p:cNvGrpSpPr>
            <p:nvPr/>
          </p:nvGrpSpPr>
          <p:grpSpPr bwMode="auto">
            <a:xfrm>
              <a:off x="2559" y="3914"/>
              <a:ext cx="1154" cy="336"/>
              <a:chOff x="2559" y="3914"/>
              <a:chExt cx="1154" cy="336"/>
            </a:xfrm>
          </p:grpSpPr>
          <p:sp>
            <p:nvSpPr>
              <p:cNvPr id="366632" name="Line 40"/>
              <p:cNvSpPr>
                <a:spLocks noChangeShapeType="1"/>
              </p:cNvSpPr>
              <p:nvPr/>
            </p:nvSpPr>
            <p:spPr bwMode="auto">
              <a:xfrm rot="-10800000">
                <a:off x="2559" y="3992"/>
                <a:ext cx="384" cy="0"/>
              </a:xfrm>
              <a:prstGeom prst="line">
                <a:avLst/>
              </a:prstGeom>
              <a:noFill/>
              <a:ln w="12700">
                <a:solidFill>
                  <a:schemeClr val="accent1"/>
                </a:solidFill>
                <a:round/>
                <a:headEnd type="triangle" w="med" len="med"/>
                <a:tailEnd type="triangle" w="med" len="med"/>
              </a:ln>
              <a:effectLst/>
            </p:spPr>
            <p:txBody>
              <a:bodyPr/>
              <a:lstStyle/>
              <a:p>
                <a:endParaRPr lang="en-US" sz="2000" b="0">
                  <a:effectLst>
                    <a:outerShdw blurRad="38100" dist="38100" dir="2700000" algn="tl">
                      <a:srgbClr val="000000">
                        <a:alpha val="43137"/>
                      </a:srgbClr>
                    </a:outerShdw>
                  </a:effectLst>
                  <a:latin typeface="+mn-lt"/>
                </a:endParaRPr>
              </a:p>
            </p:txBody>
          </p:sp>
          <p:grpSp>
            <p:nvGrpSpPr>
              <p:cNvPr id="8" name="Group 41"/>
              <p:cNvGrpSpPr>
                <a:grpSpLocks/>
              </p:cNvGrpSpPr>
              <p:nvPr/>
            </p:nvGrpSpPr>
            <p:grpSpPr bwMode="auto">
              <a:xfrm rot="8801678" flipH="1">
                <a:off x="2605" y="4013"/>
                <a:ext cx="289" cy="215"/>
                <a:chOff x="3923" y="2896"/>
                <a:chExt cx="370" cy="360"/>
              </a:xfrm>
            </p:grpSpPr>
            <p:sp>
              <p:nvSpPr>
                <p:cNvPr id="366634" name="Line 42"/>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sz="2000" b="0">
                    <a:effectLst>
                      <a:outerShdw blurRad="38100" dist="38100" dir="2700000" algn="tl">
                        <a:srgbClr val="000000">
                          <a:alpha val="43137"/>
                        </a:srgbClr>
                      </a:outerShdw>
                    </a:effectLst>
                    <a:latin typeface="+mn-lt"/>
                  </a:endParaRPr>
                </a:p>
              </p:txBody>
            </p:sp>
            <p:sp>
              <p:nvSpPr>
                <p:cNvPr id="366635" name="Line 43"/>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sz="2000" b="0">
                    <a:effectLst>
                      <a:outerShdw blurRad="38100" dist="38100" dir="2700000" algn="tl">
                        <a:srgbClr val="000000">
                          <a:alpha val="43137"/>
                        </a:srgbClr>
                      </a:outerShdw>
                    </a:effectLst>
                    <a:latin typeface="+mn-lt"/>
                  </a:endParaRPr>
                </a:p>
              </p:txBody>
            </p:sp>
            <p:sp>
              <p:nvSpPr>
                <p:cNvPr id="366636" name="Line 44"/>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sz="2000" b="0">
                    <a:effectLst>
                      <a:outerShdw blurRad="38100" dist="38100" dir="2700000" algn="tl">
                        <a:srgbClr val="000000">
                          <a:alpha val="43137"/>
                        </a:srgbClr>
                      </a:outerShdw>
                    </a:effectLst>
                    <a:latin typeface="+mn-lt"/>
                  </a:endParaRPr>
                </a:p>
              </p:txBody>
            </p:sp>
          </p:grpSp>
          <p:sp>
            <p:nvSpPr>
              <p:cNvPr id="366637" name="Text Box 45"/>
              <p:cNvSpPr txBox="1">
                <a:spLocks noChangeArrowheads="1"/>
              </p:cNvSpPr>
              <p:nvPr/>
            </p:nvSpPr>
            <p:spPr bwMode="auto">
              <a:xfrm>
                <a:off x="2940" y="3914"/>
                <a:ext cx="773" cy="162"/>
              </a:xfrm>
              <a:prstGeom prst="rect">
                <a:avLst/>
              </a:prstGeom>
              <a:noFill/>
              <a:ln w="9525">
                <a:noFill/>
                <a:miter lim="800000"/>
                <a:headEnd/>
                <a:tailEnd/>
              </a:ln>
              <a:effectLst/>
            </p:spPr>
            <p:txBody>
              <a:bodyPr wrap="none" lIns="91435" tIns="45718" rIns="91435" bIns="45718">
                <a:spAutoFit/>
              </a:bodyPr>
              <a:lstStyle/>
              <a:p>
                <a:pPr algn="l"/>
                <a:r>
                  <a:rPr lang="en-US" sz="1400" b="0" dirty="0">
                    <a:solidFill>
                      <a:schemeClr val="accent1"/>
                    </a:solidFill>
                    <a:effectLst>
                      <a:outerShdw blurRad="38100" dist="38100" dir="2700000" algn="tl">
                        <a:srgbClr val="000000">
                          <a:alpha val="43137"/>
                        </a:srgbClr>
                      </a:outerShdw>
                    </a:effectLst>
                    <a:latin typeface="+mn-lt"/>
                    <a:cs typeface="Arial" charset="0"/>
                  </a:rPr>
                  <a:t>Wired Backbone</a:t>
                </a:r>
              </a:p>
            </p:txBody>
          </p:sp>
          <p:sp>
            <p:nvSpPr>
              <p:cNvPr id="366638" name="Text Box 46"/>
              <p:cNvSpPr txBox="1">
                <a:spLocks noChangeArrowheads="1"/>
              </p:cNvSpPr>
              <p:nvPr/>
            </p:nvSpPr>
            <p:spPr bwMode="auto">
              <a:xfrm>
                <a:off x="2940" y="4052"/>
                <a:ext cx="364" cy="162"/>
              </a:xfrm>
              <a:prstGeom prst="rect">
                <a:avLst/>
              </a:prstGeom>
              <a:noFill/>
              <a:ln w="9525">
                <a:noFill/>
                <a:miter lim="800000"/>
                <a:headEnd/>
                <a:tailEnd/>
              </a:ln>
              <a:effectLst/>
            </p:spPr>
            <p:txBody>
              <a:bodyPr wrap="none" lIns="91435" tIns="45718" rIns="91435" bIns="45718">
                <a:spAutoFit/>
              </a:bodyPr>
              <a:lstStyle/>
              <a:p>
                <a:pPr algn="l"/>
                <a:r>
                  <a:rPr lang="en-US" sz="1400" b="0" dirty="0">
                    <a:solidFill>
                      <a:srgbClr val="FFFF00"/>
                    </a:solidFill>
                    <a:effectLst>
                      <a:outerShdw blurRad="38100" dist="38100" dir="2700000" algn="tl">
                        <a:srgbClr val="000000">
                          <a:alpha val="43137"/>
                        </a:srgbClr>
                      </a:outerShdw>
                    </a:effectLst>
                    <a:latin typeface="+mn-lt"/>
                    <a:cs typeface="Arial" charset="0"/>
                  </a:rPr>
                  <a:t>WLAN</a:t>
                </a:r>
              </a:p>
            </p:txBody>
          </p:sp>
          <p:sp>
            <p:nvSpPr>
              <p:cNvPr id="366639" name="Line 47"/>
              <p:cNvSpPr>
                <a:spLocks noChangeShapeType="1"/>
              </p:cNvSpPr>
              <p:nvPr/>
            </p:nvSpPr>
            <p:spPr bwMode="auto">
              <a:xfrm rot="-10800000">
                <a:off x="2559" y="4250"/>
                <a:ext cx="384" cy="0"/>
              </a:xfrm>
              <a:prstGeom prst="line">
                <a:avLst/>
              </a:prstGeom>
              <a:noFill/>
              <a:ln w="12700">
                <a:solidFill>
                  <a:schemeClr val="tx1"/>
                </a:solidFill>
                <a:round/>
                <a:headEnd type="triangle" w="med" len="med"/>
                <a:tailEnd type="triangle" w="med" len="med"/>
              </a:ln>
              <a:effectLst/>
            </p:spPr>
            <p:txBody>
              <a:bodyPr/>
              <a:lstStyle/>
              <a:p>
                <a:endParaRPr lang="en-US" sz="2000" b="0">
                  <a:effectLst>
                    <a:outerShdw blurRad="38100" dist="38100" dir="2700000" algn="tl">
                      <a:srgbClr val="000000">
                        <a:alpha val="43137"/>
                      </a:srgbClr>
                    </a:outerShdw>
                  </a:effectLst>
                  <a:latin typeface="+mn-lt"/>
                </a:endParaRPr>
              </a:p>
            </p:txBody>
          </p:sp>
        </p:grpSp>
        <p:sp>
          <p:nvSpPr>
            <p:cNvPr id="366640" name="Text Box 48"/>
            <p:cNvSpPr txBox="1">
              <a:spLocks noChangeArrowheads="1"/>
            </p:cNvSpPr>
            <p:nvPr/>
          </p:nvSpPr>
          <p:spPr bwMode="auto">
            <a:xfrm>
              <a:off x="2940" y="4166"/>
              <a:ext cx="821" cy="162"/>
            </a:xfrm>
            <a:prstGeom prst="rect">
              <a:avLst/>
            </a:prstGeom>
            <a:noFill/>
            <a:ln w="9525">
              <a:noFill/>
              <a:miter lim="800000"/>
              <a:headEnd/>
              <a:tailEnd/>
            </a:ln>
            <a:effectLst/>
          </p:spPr>
          <p:txBody>
            <a:bodyPr wrap="none" lIns="91435" tIns="45718" rIns="91435" bIns="45718">
              <a:spAutoFit/>
            </a:bodyPr>
            <a:lstStyle/>
            <a:p>
              <a:pPr algn="l"/>
              <a:r>
                <a:rPr lang="en-US" sz="1400" b="0" dirty="0">
                  <a:effectLst>
                    <a:outerShdw blurRad="38100" dist="38100" dir="2700000" algn="tl">
                      <a:srgbClr val="000000">
                        <a:alpha val="43137"/>
                      </a:srgbClr>
                    </a:outerShdw>
                  </a:effectLst>
                  <a:latin typeface="+mn-lt"/>
                  <a:cs typeface="Arial" charset="0"/>
                </a:rPr>
                <a:t>Wired or Wireless</a:t>
              </a:r>
            </a:p>
          </p:txBody>
        </p:sp>
      </p:grpSp>
      <p:grpSp>
        <p:nvGrpSpPr>
          <p:cNvPr id="9" name="Group 49"/>
          <p:cNvGrpSpPr>
            <a:grpSpLocks/>
          </p:cNvGrpSpPr>
          <p:nvPr/>
        </p:nvGrpSpPr>
        <p:grpSpPr bwMode="auto">
          <a:xfrm>
            <a:off x="2411730" y="4377690"/>
            <a:ext cx="409576" cy="325756"/>
            <a:chOff x="958" y="2878"/>
            <a:chExt cx="215" cy="171"/>
          </a:xfrm>
        </p:grpSpPr>
        <p:sp>
          <p:nvSpPr>
            <p:cNvPr id="366642" name="Line 50"/>
            <p:cNvSpPr>
              <a:spLocks noChangeShapeType="1"/>
            </p:cNvSpPr>
            <p:nvPr/>
          </p:nvSpPr>
          <p:spPr bwMode="auto">
            <a:xfrm>
              <a:off x="958" y="2878"/>
              <a:ext cx="214" cy="0"/>
            </a:xfrm>
            <a:prstGeom prst="line">
              <a:avLst/>
            </a:prstGeom>
            <a:noFill/>
            <a:ln w="9525">
              <a:solidFill>
                <a:schemeClr val="tx1"/>
              </a:solidFill>
              <a:round/>
              <a:headEnd type="triangle" w="med" len="med"/>
              <a:tailEnd/>
            </a:ln>
            <a:effectLst/>
          </p:spPr>
          <p:txBody>
            <a:bodyPr/>
            <a:lstStyle/>
            <a:p>
              <a:endParaRPr lang="en-US" b="0">
                <a:latin typeface="+mn-lt"/>
              </a:endParaRPr>
            </a:p>
          </p:txBody>
        </p:sp>
        <p:sp>
          <p:nvSpPr>
            <p:cNvPr id="366643" name="Line 51"/>
            <p:cNvSpPr>
              <a:spLocks noChangeShapeType="1"/>
            </p:cNvSpPr>
            <p:nvPr/>
          </p:nvSpPr>
          <p:spPr bwMode="auto">
            <a:xfrm rot="-5400000">
              <a:off x="1089" y="2965"/>
              <a:ext cx="168" cy="0"/>
            </a:xfrm>
            <a:prstGeom prst="line">
              <a:avLst/>
            </a:prstGeom>
            <a:noFill/>
            <a:ln w="12700">
              <a:solidFill>
                <a:schemeClr val="tx1"/>
              </a:solidFill>
              <a:round/>
              <a:headEnd type="triangle" w="med" len="med"/>
              <a:tailEnd/>
            </a:ln>
            <a:effectLst/>
          </p:spPr>
          <p:txBody>
            <a:bodyPr/>
            <a:lstStyle/>
            <a:p>
              <a:endParaRPr lang="en-US" b="0">
                <a:latin typeface="+mn-lt"/>
              </a:endParaRPr>
            </a:p>
          </p:txBody>
        </p:sp>
      </p:grpSp>
      <p:grpSp>
        <p:nvGrpSpPr>
          <p:cNvPr id="10" name="Group 52"/>
          <p:cNvGrpSpPr>
            <a:grpSpLocks/>
          </p:cNvGrpSpPr>
          <p:nvPr/>
        </p:nvGrpSpPr>
        <p:grpSpPr bwMode="auto">
          <a:xfrm>
            <a:off x="2967990" y="5970270"/>
            <a:ext cx="1190626" cy="641986"/>
            <a:chOff x="2050" y="1580"/>
            <a:chExt cx="2100" cy="1575"/>
          </a:xfrm>
        </p:grpSpPr>
        <p:pic>
          <p:nvPicPr>
            <p:cNvPr id="366645" name="Picture 53" descr="HP_startscreen"/>
            <p:cNvPicPr>
              <a:picLocks noChangeAspect="1" noChangeArrowheads="1"/>
            </p:cNvPicPr>
            <p:nvPr/>
          </p:nvPicPr>
          <p:blipFill>
            <a:blip r:embed="rId4" cstate="print"/>
            <a:srcRect/>
            <a:stretch>
              <a:fillRect/>
            </a:stretch>
          </p:blipFill>
          <p:spPr bwMode="auto">
            <a:xfrm>
              <a:off x="2050" y="1580"/>
              <a:ext cx="2100" cy="1575"/>
            </a:xfrm>
            <a:prstGeom prst="rect">
              <a:avLst/>
            </a:prstGeom>
            <a:noFill/>
          </p:spPr>
        </p:pic>
        <p:pic>
          <p:nvPicPr>
            <p:cNvPr id="366646" name="Picture 54" descr="Graphic2"/>
            <p:cNvPicPr>
              <a:picLocks noChangeAspect="1" noChangeArrowheads="1"/>
            </p:cNvPicPr>
            <p:nvPr/>
          </p:nvPicPr>
          <p:blipFill>
            <a:blip r:embed="rId5" cstate="print"/>
            <a:srcRect/>
            <a:stretch>
              <a:fillRect/>
            </a:stretch>
          </p:blipFill>
          <p:spPr bwMode="auto">
            <a:xfrm rot="219446">
              <a:off x="2578" y="1812"/>
              <a:ext cx="822" cy="692"/>
            </a:xfrm>
            <a:prstGeom prst="rect">
              <a:avLst/>
            </a:prstGeom>
            <a:noFill/>
          </p:spPr>
        </p:pic>
      </p:grpSp>
      <p:sp>
        <p:nvSpPr>
          <p:cNvPr id="366648" name="Line 56"/>
          <p:cNvSpPr>
            <a:spLocks noChangeShapeType="1"/>
          </p:cNvSpPr>
          <p:nvPr/>
        </p:nvSpPr>
        <p:spPr bwMode="auto">
          <a:xfrm>
            <a:off x="3916680" y="5897880"/>
            <a:ext cx="0" cy="259080"/>
          </a:xfrm>
          <a:prstGeom prst="line">
            <a:avLst/>
          </a:prstGeom>
          <a:noFill/>
          <a:ln w="12700">
            <a:solidFill>
              <a:schemeClr val="tx1"/>
            </a:solidFill>
            <a:round/>
            <a:headEnd type="triangle" w="med" len="med"/>
            <a:tailEnd type="triangle" w="med" len="med"/>
          </a:ln>
          <a:effectLst/>
        </p:spPr>
        <p:txBody>
          <a:bodyPr wrap="none" lIns="109728" tIns="54864" rIns="109728" bIns="54864" anchor="ctr"/>
          <a:lstStyle/>
          <a:p>
            <a:endParaRPr lang="en-US" b="0">
              <a:latin typeface="+mn-lt"/>
            </a:endParaRPr>
          </a:p>
        </p:txBody>
      </p:sp>
      <p:grpSp>
        <p:nvGrpSpPr>
          <p:cNvPr id="11" name="Group 57"/>
          <p:cNvGrpSpPr>
            <a:grpSpLocks/>
          </p:cNvGrpSpPr>
          <p:nvPr/>
        </p:nvGrpSpPr>
        <p:grpSpPr bwMode="auto">
          <a:xfrm>
            <a:off x="7082791" y="1813560"/>
            <a:ext cx="1725930" cy="2524126"/>
            <a:chOff x="3718" y="952"/>
            <a:chExt cx="906" cy="1325"/>
          </a:xfrm>
        </p:grpSpPr>
        <p:sp>
          <p:nvSpPr>
            <p:cNvPr id="366650" name="Oval 58"/>
            <p:cNvSpPr>
              <a:spLocks noChangeArrowheads="1"/>
            </p:cNvSpPr>
            <p:nvPr/>
          </p:nvSpPr>
          <p:spPr bwMode="auto">
            <a:xfrm>
              <a:off x="3824" y="952"/>
              <a:ext cx="632" cy="1128"/>
            </a:xfrm>
            <a:prstGeom prst="ellipse">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none" anchor="ctr"/>
            <a:lstStyle/>
            <a:p>
              <a:endParaRPr lang="en-US" b="0">
                <a:latin typeface="+mn-lt"/>
              </a:endParaRPr>
            </a:p>
          </p:txBody>
        </p:sp>
        <p:pic>
          <p:nvPicPr>
            <p:cNvPr id="366651" name="Picture 59"/>
            <p:cNvPicPr>
              <a:picLocks noChangeAspect="1" noChangeArrowheads="1"/>
            </p:cNvPicPr>
            <p:nvPr/>
          </p:nvPicPr>
          <p:blipFill>
            <a:blip r:embed="rId6"/>
            <a:srcRect/>
            <a:stretch>
              <a:fillRect/>
            </a:stretch>
          </p:blipFill>
          <p:spPr bwMode="auto">
            <a:xfrm>
              <a:off x="3718" y="1474"/>
              <a:ext cx="906" cy="616"/>
            </a:xfrm>
            <a:prstGeom prst="rect">
              <a:avLst/>
            </a:prstGeom>
            <a:noFill/>
            <a:ln w="9525">
              <a:noFill/>
              <a:miter lim="800000"/>
              <a:headEnd/>
              <a:tailEnd/>
            </a:ln>
            <a:effectLst/>
          </p:spPr>
        </p:pic>
        <p:sp>
          <p:nvSpPr>
            <p:cNvPr id="366652" name="Line 60"/>
            <p:cNvSpPr>
              <a:spLocks noChangeShapeType="1"/>
            </p:cNvSpPr>
            <p:nvPr/>
          </p:nvSpPr>
          <p:spPr bwMode="auto">
            <a:xfrm rot="-5400000">
              <a:off x="3993" y="2085"/>
              <a:ext cx="384"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pic>
          <p:nvPicPr>
            <p:cNvPr id="366653" name="Picture 61" descr="Docomo phone"/>
            <p:cNvPicPr>
              <a:picLocks noChangeAspect="1" noChangeArrowheads="1"/>
            </p:cNvPicPr>
            <p:nvPr/>
          </p:nvPicPr>
          <p:blipFill>
            <a:blip r:embed="rId7">
              <a:clrChange>
                <a:clrFrom>
                  <a:srgbClr val="FFFF00"/>
                </a:clrFrom>
                <a:clrTo>
                  <a:srgbClr val="FFFF00">
                    <a:alpha val="0"/>
                  </a:srgbClr>
                </a:clrTo>
              </a:clrChange>
            </a:blip>
            <a:srcRect/>
            <a:stretch>
              <a:fillRect/>
            </a:stretch>
          </p:blipFill>
          <p:spPr bwMode="auto">
            <a:xfrm>
              <a:off x="4202" y="1121"/>
              <a:ext cx="96" cy="321"/>
            </a:xfrm>
            <a:prstGeom prst="rect">
              <a:avLst/>
            </a:prstGeom>
            <a:noFill/>
            <a:ln w="9525">
              <a:noFill/>
              <a:miter lim="800000"/>
              <a:headEnd/>
              <a:tailEnd/>
            </a:ln>
            <a:effectLst/>
          </p:spPr>
        </p:pic>
        <p:pic>
          <p:nvPicPr>
            <p:cNvPr id="366654" name="Picture 62" descr="Docomo phone"/>
            <p:cNvPicPr>
              <a:picLocks noChangeAspect="1" noChangeArrowheads="1"/>
            </p:cNvPicPr>
            <p:nvPr/>
          </p:nvPicPr>
          <p:blipFill>
            <a:blip r:embed="rId7">
              <a:clrChange>
                <a:clrFrom>
                  <a:srgbClr val="FFFF00"/>
                </a:clrFrom>
                <a:clrTo>
                  <a:srgbClr val="FFFF00">
                    <a:alpha val="0"/>
                  </a:srgbClr>
                </a:clrTo>
              </a:clrChange>
            </a:blip>
            <a:srcRect/>
            <a:stretch>
              <a:fillRect/>
            </a:stretch>
          </p:blipFill>
          <p:spPr bwMode="auto">
            <a:xfrm>
              <a:off x="4064" y="1121"/>
              <a:ext cx="96" cy="321"/>
            </a:xfrm>
            <a:prstGeom prst="rect">
              <a:avLst/>
            </a:prstGeom>
            <a:noFill/>
            <a:ln w="9525">
              <a:noFill/>
              <a:miter lim="800000"/>
              <a:headEnd/>
              <a:tailEnd/>
            </a:ln>
            <a:effectLst/>
          </p:spPr>
        </p:pic>
        <p:grpSp>
          <p:nvGrpSpPr>
            <p:cNvPr id="12" name="Group 63"/>
            <p:cNvGrpSpPr>
              <a:grpSpLocks noChangeAspect="1"/>
            </p:cNvGrpSpPr>
            <p:nvPr/>
          </p:nvGrpSpPr>
          <p:grpSpPr bwMode="auto">
            <a:xfrm rot="5010386" flipH="1">
              <a:off x="4092" y="1503"/>
              <a:ext cx="116" cy="118"/>
              <a:chOff x="2826" y="2115"/>
              <a:chExt cx="138" cy="129"/>
            </a:xfrm>
          </p:grpSpPr>
          <p:grpSp>
            <p:nvGrpSpPr>
              <p:cNvPr id="13" name="Group 64"/>
              <p:cNvGrpSpPr>
                <a:grpSpLocks noChangeAspect="1"/>
              </p:cNvGrpSpPr>
              <p:nvPr/>
            </p:nvGrpSpPr>
            <p:grpSpPr bwMode="auto">
              <a:xfrm rot="5400000">
                <a:off x="2856" y="2136"/>
                <a:ext cx="129" cy="87"/>
                <a:chOff x="4329" y="1523"/>
                <a:chExt cx="129" cy="87"/>
              </a:xfrm>
            </p:grpSpPr>
            <p:sp>
              <p:nvSpPr>
                <p:cNvPr id="366657" name="Arc 65"/>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658" name="Arc 66"/>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sp>
            <p:nvSpPr>
              <p:cNvPr id="366659" name="Arc 67"/>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660" name="Arc 68"/>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grpSp>
      <p:pic>
        <p:nvPicPr>
          <p:cNvPr id="366661" name="Picture 69"/>
          <p:cNvPicPr>
            <a:picLocks noChangeAspect="1" noChangeArrowheads="1"/>
          </p:cNvPicPr>
          <p:nvPr/>
        </p:nvPicPr>
        <p:blipFill>
          <a:blip r:embed="rId8"/>
          <a:srcRect/>
          <a:stretch>
            <a:fillRect/>
          </a:stretch>
        </p:blipFill>
        <p:spPr bwMode="auto">
          <a:xfrm>
            <a:off x="4573906" y="5290186"/>
            <a:ext cx="838200" cy="632460"/>
          </a:xfrm>
          <a:prstGeom prst="rect">
            <a:avLst/>
          </a:prstGeom>
          <a:noFill/>
        </p:spPr>
      </p:pic>
      <p:grpSp>
        <p:nvGrpSpPr>
          <p:cNvPr id="14" name="Group 70"/>
          <p:cNvGrpSpPr>
            <a:grpSpLocks/>
          </p:cNvGrpSpPr>
          <p:nvPr/>
        </p:nvGrpSpPr>
        <p:grpSpPr bwMode="auto">
          <a:xfrm>
            <a:off x="5863590" y="4389120"/>
            <a:ext cx="5107306" cy="1910716"/>
            <a:chOff x="3078" y="2304"/>
            <a:chExt cx="2681" cy="1003"/>
          </a:xfrm>
        </p:grpSpPr>
        <p:sp>
          <p:nvSpPr>
            <p:cNvPr id="366663" name="Oval 71"/>
            <p:cNvSpPr>
              <a:spLocks noChangeArrowheads="1"/>
            </p:cNvSpPr>
            <p:nvPr/>
          </p:nvSpPr>
          <p:spPr bwMode="auto">
            <a:xfrm flipH="1">
              <a:off x="3078" y="2401"/>
              <a:ext cx="2681" cy="906"/>
            </a:xfrm>
            <a:prstGeom prst="ellipse">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endParaRPr lang="en-US" b="0">
                <a:latin typeface="+mn-lt"/>
              </a:endParaRPr>
            </a:p>
          </p:txBody>
        </p:sp>
        <p:sp>
          <p:nvSpPr>
            <p:cNvPr id="366664" name="Line 72"/>
            <p:cNvSpPr>
              <a:spLocks noChangeShapeType="1"/>
            </p:cNvSpPr>
            <p:nvPr/>
          </p:nvSpPr>
          <p:spPr bwMode="auto">
            <a:xfrm rot="-5400000">
              <a:off x="3853" y="2485"/>
              <a:ext cx="33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65" name="Text Box 73"/>
            <p:cNvSpPr txBox="1">
              <a:spLocks noChangeArrowheads="1"/>
            </p:cNvSpPr>
            <p:nvPr/>
          </p:nvSpPr>
          <p:spPr bwMode="auto">
            <a:xfrm>
              <a:off x="3919" y="3079"/>
              <a:ext cx="269" cy="178"/>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600" b="0" dirty="0">
                  <a:solidFill>
                    <a:schemeClr val="bg1"/>
                  </a:solidFill>
                  <a:latin typeface="+mn-lt"/>
                  <a:cs typeface="Arial" charset="0"/>
                </a:rPr>
                <a:t>STB</a:t>
              </a:r>
            </a:p>
          </p:txBody>
        </p:sp>
        <p:sp>
          <p:nvSpPr>
            <p:cNvPr id="366666" name="Line 74"/>
            <p:cNvSpPr>
              <a:spLocks noChangeShapeType="1"/>
            </p:cNvSpPr>
            <p:nvPr/>
          </p:nvSpPr>
          <p:spPr bwMode="auto">
            <a:xfrm rot="-5400000">
              <a:off x="3339" y="2485"/>
              <a:ext cx="33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67" name="Line 75"/>
            <p:cNvSpPr>
              <a:spLocks noChangeShapeType="1"/>
            </p:cNvSpPr>
            <p:nvPr/>
          </p:nvSpPr>
          <p:spPr bwMode="auto">
            <a:xfrm rot="-5400000">
              <a:off x="4807" y="2485"/>
              <a:ext cx="33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68" name="Line 76"/>
            <p:cNvSpPr>
              <a:spLocks noChangeShapeType="1"/>
            </p:cNvSpPr>
            <p:nvPr/>
          </p:nvSpPr>
          <p:spPr bwMode="auto">
            <a:xfrm rot="-5400000">
              <a:off x="4285" y="2485"/>
              <a:ext cx="33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69" name="Line 77"/>
            <p:cNvSpPr>
              <a:spLocks noChangeShapeType="1"/>
            </p:cNvSpPr>
            <p:nvPr/>
          </p:nvSpPr>
          <p:spPr bwMode="auto">
            <a:xfrm flipH="1" flipV="1">
              <a:off x="3222" y="2304"/>
              <a:ext cx="1442" cy="0"/>
            </a:xfrm>
            <a:prstGeom prst="line">
              <a:avLst/>
            </a:prstGeom>
            <a:noFill/>
            <a:ln w="28575">
              <a:solidFill>
                <a:schemeClr val="accent1"/>
              </a:solidFill>
              <a:round/>
              <a:headEnd/>
              <a:tailEnd/>
            </a:ln>
            <a:effectLst/>
          </p:spPr>
          <p:txBody>
            <a:bodyPr/>
            <a:lstStyle/>
            <a:p>
              <a:endParaRPr lang="en-US" b="0">
                <a:latin typeface="+mn-lt"/>
              </a:endParaRPr>
            </a:p>
          </p:txBody>
        </p:sp>
        <p:sp>
          <p:nvSpPr>
            <p:cNvPr id="366670" name="Line 78"/>
            <p:cNvSpPr>
              <a:spLocks noChangeShapeType="1"/>
            </p:cNvSpPr>
            <p:nvPr/>
          </p:nvSpPr>
          <p:spPr bwMode="auto">
            <a:xfrm flipH="1" flipV="1">
              <a:off x="4596" y="2304"/>
              <a:ext cx="902" cy="0"/>
            </a:xfrm>
            <a:prstGeom prst="line">
              <a:avLst/>
            </a:prstGeom>
            <a:noFill/>
            <a:ln w="28575">
              <a:solidFill>
                <a:schemeClr val="accent1"/>
              </a:solidFill>
              <a:round/>
              <a:headEnd/>
              <a:tailEnd/>
            </a:ln>
            <a:effectLst/>
          </p:spPr>
          <p:txBody>
            <a:bodyPr/>
            <a:lstStyle/>
            <a:p>
              <a:endParaRPr lang="en-US" b="0">
                <a:latin typeface="+mn-lt"/>
              </a:endParaRPr>
            </a:p>
          </p:txBody>
        </p:sp>
        <p:grpSp>
          <p:nvGrpSpPr>
            <p:cNvPr id="15" name="Group 79"/>
            <p:cNvGrpSpPr>
              <a:grpSpLocks/>
            </p:cNvGrpSpPr>
            <p:nvPr/>
          </p:nvGrpSpPr>
          <p:grpSpPr bwMode="auto">
            <a:xfrm>
              <a:off x="3249" y="2640"/>
              <a:ext cx="487" cy="379"/>
              <a:chOff x="4525" y="2462"/>
              <a:chExt cx="827" cy="577"/>
            </a:xfrm>
          </p:grpSpPr>
          <p:pic>
            <p:nvPicPr>
              <p:cNvPr id="366672" name="Picture 80" descr="Flat Screen_alpha"/>
              <p:cNvPicPr preferRelativeResize="0">
                <a:picLocks noChangeAspect="1" noChangeArrowheads="1"/>
              </p:cNvPicPr>
              <p:nvPr/>
            </p:nvPicPr>
            <p:blipFill>
              <a:blip r:embed="rId9" cstate="print"/>
              <a:srcRect/>
              <a:stretch>
                <a:fillRect/>
              </a:stretch>
            </p:blipFill>
            <p:spPr bwMode="auto">
              <a:xfrm>
                <a:off x="4525" y="2462"/>
                <a:ext cx="827" cy="577"/>
              </a:xfrm>
              <a:prstGeom prst="rect">
                <a:avLst/>
              </a:prstGeom>
              <a:noFill/>
              <a:ln w="9525">
                <a:noFill/>
                <a:miter lim="800000"/>
                <a:headEnd/>
                <a:tailEnd/>
              </a:ln>
              <a:effectLst>
                <a:outerShdw dist="35921" dir="2700000" algn="ctr" rotWithShape="0">
                  <a:schemeClr val="bg2"/>
                </a:outerShdw>
              </a:effectLst>
            </p:spPr>
          </p:pic>
          <p:sp>
            <p:nvSpPr>
              <p:cNvPr id="366673" name="Rectangle 81" descr="HBO"/>
              <p:cNvSpPr>
                <a:spLocks noChangeArrowheads="1"/>
              </p:cNvSpPr>
              <p:nvPr/>
            </p:nvSpPr>
            <p:spPr bwMode="auto">
              <a:xfrm>
                <a:off x="4617" y="2538"/>
                <a:ext cx="622" cy="364"/>
              </a:xfrm>
              <a:prstGeom prst="rect">
                <a:avLst/>
              </a:prstGeom>
              <a:blipFill dpi="0" rotWithShape="1">
                <a:blip r:embed="rId10"/>
                <a:srcRect/>
                <a:stretch>
                  <a:fillRect/>
                </a:stretch>
              </a:blipFill>
              <a:ln w="38100" algn="ctr">
                <a:solidFill>
                  <a:schemeClr val="bg2"/>
                </a:solidFill>
                <a:miter lim="800000"/>
                <a:headEnd/>
                <a:tailEnd/>
              </a:ln>
              <a:effectLst/>
            </p:spPr>
            <p:txBody>
              <a:bodyPr wrap="none" anchor="ctr"/>
              <a:lstStyle/>
              <a:p>
                <a:endParaRPr lang="en-US" b="0">
                  <a:latin typeface="+mn-lt"/>
                </a:endParaRPr>
              </a:p>
            </p:txBody>
          </p:sp>
        </p:grpSp>
        <p:grpSp>
          <p:nvGrpSpPr>
            <p:cNvPr id="16" name="Group 82"/>
            <p:cNvGrpSpPr>
              <a:grpSpLocks/>
            </p:cNvGrpSpPr>
            <p:nvPr/>
          </p:nvGrpSpPr>
          <p:grpSpPr bwMode="auto">
            <a:xfrm>
              <a:off x="3819" y="2646"/>
              <a:ext cx="389" cy="241"/>
              <a:chOff x="4361" y="2510"/>
              <a:chExt cx="827" cy="577"/>
            </a:xfrm>
          </p:grpSpPr>
          <p:pic>
            <p:nvPicPr>
              <p:cNvPr id="366675" name="Picture 83" descr="Flat Screen_alpha"/>
              <p:cNvPicPr preferRelativeResize="0">
                <a:picLocks noChangeAspect="1" noChangeArrowheads="1"/>
              </p:cNvPicPr>
              <p:nvPr/>
            </p:nvPicPr>
            <p:blipFill>
              <a:blip r:embed="rId11" cstate="print"/>
              <a:srcRect/>
              <a:stretch>
                <a:fillRect/>
              </a:stretch>
            </p:blipFill>
            <p:spPr bwMode="auto">
              <a:xfrm>
                <a:off x="4361" y="2510"/>
                <a:ext cx="827" cy="577"/>
              </a:xfrm>
              <a:prstGeom prst="rect">
                <a:avLst/>
              </a:prstGeom>
              <a:noFill/>
              <a:ln w="9525">
                <a:noFill/>
                <a:miter lim="800000"/>
                <a:headEnd/>
                <a:tailEnd/>
              </a:ln>
              <a:effectLst>
                <a:outerShdw dist="35921" dir="2700000" algn="ctr" rotWithShape="0">
                  <a:schemeClr val="bg2"/>
                </a:outerShdw>
              </a:effectLst>
            </p:spPr>
          </p:pic>
          <p:pic>
            <p:nvPicPr>
              <p:cNvPr id="366676" name="Picture 84" descr="Icecream_social"/>
              <p:cNvPicPr>
                <a:picLocks noChangeAspect="1" noChangeArrowheads="1"/>
              </p:cNvPicPr>
              <p:nvPr/>
            </p:nvPicPr>
            <p:blipFill>
              <a:blip r:embed="rId12" cstate="print"/>
              <a:srcRect/>
              <a:stretch>
                <a:fillRect/>
              </a:stretch>
            </p:blipFill>
            <p:spPr bwMode="auto">
              <a:xfrm>
                <a:off x="4441" y="2575"/>
                <a:ext cx="645" cy="392"/>
              </a:xfrm>
              <a:prstGeom prst="rect">
                <a:avLst/>
              </a:prstGeom>
              <a:noFill/>
            </p:spPr>
          </p:pic>
          <p:pic>
            <p:nvPicPr>
              <p:cNvPr id="366677" name="Picture 85" descr="abc_logo"/>
              <p:cNvPicPr>
                <a:picLocks noChangeAspect="1" noChangeArrowheads="1"/>
              </p:cNvPicPr>
              <p:nvPr/>
            </p:nvPicPr>
            <p:blipFill>
              <a:blip r:embed="rId13"/>
              <a:srcRect/>
              <a:stretch>
                <a:fillRect/>
              </a:stretch>
            </p:blipFill>
            <p:spPr bwMode="auto">
              <a:xfrm>
                <a:off x="4437" y="2562"/>
                <a:ext cx="658" cy="410"/>
              </a:xfrm>
              <a:prstGeom prst="rect">
                <a:avLst/>
              </a:prstGeom>
              <a:noFill/>
            </p:spPr>
          </p:pic>
        </p:grpSp>
        <p:pic>
          <p:nvPicPr>
            <p:cNvPr id="366678" name="Picture 86" descr="UTVstb"/>
            <p:cNvPicPr>
              <a:picLocks noChangeAspect="1" noChangeArrowheads="1"/>
            </p:cNvPicPr>
            <p:nvPr/>
          </p:nvPicPr>
          <p:blipFill>
            <a:blip r:embed="rId14"/>
            <a:srcRect/>
            <a:stretch>
              <a:fillRect/>
            </a:stretch>
          </p:blipFill>
          <p:spPr bwMode="auto">
            <a:xfrm>
              <a:off x="3810" y="2924"/>
              <a:ext cx="406" cy="174"/>
            </a:xfrm>
            <a:prstGeom prst="rect">
              <a:avLst/>
            </a:prstGeom>
            <a:noFill/>
            <a:ln w="9525">
              <a:noFill/>
              <a:miter lim="800000"/>
              <a:headEnd/>
              <a:tailEnd/>
            </a:ln>
            <a:effectLst/>
          </p:spPr>
        </p:pic>
        <p:sp>
          <p:nvSpPr>
            <p:cNvPr id="366679" name="Line 87"/>
            <p:cNvSpPr>
              <a:spLocks noChangeShapeType="1"/>
            </p:cNvSpPr>
            <p:nvPr/>
          </p:nvSpPr>
          <p:spPr bwMode="auto">
            <a:xfrm>
              <a:off x="4024" y="2860"/>
              <a:ext cx="0" cy="72"/>
            </a:xfrm>
            <a:prstGeom prst="line">
              <a:avLst/>
            </a:prstGeom>
            <a:noFill/>
            <a:ln w="28575">
              <a:solidFill>
                <a:schemeClr val="bg2"/>
              </a:solidFill>
              <a:round/>
              <a:headEnd type="none" w="sm" len="sm"/>
              <a:tailEnd type="none" w="sm" len="sm"/>
            </a:ln>
            <a:effectLst/>
          </p:spPr>
          <p:txBody>
            <a:bodyPr wrap="none" anchor="ctr"/>
            <a:lstStyle/>
            <a:p>
              <a:endParaRPr lang="en-US" b="0">
                <a:latin typeface="+mn-lt"/>
              </a:endParaRPr>
            </a:p>
          </p:txBody>
        </p:sp>
        <p:pic>
          <p:nvPicPr>
            <p:cNvPr id="366680" name="Picture 88" descr="MCj02978390000[1]"/>
            <p:cNvPicPr>
              <a:picLocks noChangeAspect="1" noChangeArrowheads="1"/>
            </p:cNvPicPr>
            <p:nvPr/>
          </p:nvPicPr>
          <p:blipFill>
            <a:blip r:embed="rId15"/>
            <a:srcRect/>
            <a:stretch>
              <a:fillRect/>
            </a:stretch>
          </p:blipFill>
          <p:spPr bwMode="auto">
            <a:xfrm>
              <a:off x="4266" y="2636"/>
              <a:ext cx="499" cy="394"/>
            </a:xfrm>
            <a:prstGeom prst="rect">
              <a:avLst/>
            </a:prstGeom>
            <a:noFill/>
          </p:spPr>
        </p:pic>
        <p:pic>
          <p:nvPicPr>
            <p:cNvPr id="366681" name="Picture 89" descr="UTVstb"/>
            <p:cNvPicPr>
              <a:picLocks noChangeAspect="1" noChangeArrowheads="1"/>
            </p:cNvPicPr>
            <p:nvPr/>
          </p:nvPicPr>
          <p:blipFill>
            <a:blip r:embed="rId14"/>
            <a:srcRect/>
            <a:stretch>
              <a:fillRect/>
            </a:stretch>
          </p:blipFill>
          <p:spPr bwMode="auto">
            <a:xfrm>
              <a:off x="4818" y="2644"/>
              <a:ext cx="406" cy="174"/>
            </a:xfrm>
            <a:prstGeom prst="rect">
              <a:avLst/>
            </a:prstGeom>
            <a:noFill/>
            <a:ln w="9525">
              <a:noFill/>
              <a:miter lim="800000"/>
              <a:headEnd/>
              <a:tailEnd/>
            </a:ln>
            <a:effectLst/>
          </p:spPr>
        </p:pic>
        <p:sp>
          <p:nvSpPr>
            <p:cNvPr id="366682" name="Text Box 90"/>
            <p:cNvSpPr txBox="1">
              <a:spLocks noChangeArrowheads="1"/>
            </p:cNvSpPr>
            <p:nvPr/>
          </p:nvSpPr>
          <p:spPr bwMode="auto">
            <a:xfrm>
              <a:off x="4828" y="2791"/>
              <a:ext cx="423" cy="307"/>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600" b="0" dirty="0">
                  <a:solidFill>
                    <a:schemeClr val="bg1"/>
                  </a:solidFill>
                  <a:latin typeface="+mn-lt"/>
                  <a:cs typeface="Arial" charset="0"/>
                </a:rPr>
                <a:t>Media </a:t>
              </a:r>
            </a:p>
            <a:p>
              <a:pPr eaLnBrk="0" hangingPunct="0"/>
              <a:r>
                <a:rPr lang="en-US" sz="1600" b="0" dirty="0">
                  <a:solidFill>
                    <a:schemeClr val="bg1"/>
                  </a:solidFill>
                  <a:latin typeface="+mn-lt"/>
                  <a:cs typeface="Arial" charset="0"/>
                </a:rPr>
                <a:t>Server</a:t>
              </a:r>
            </a:p>
          </p:txBody>
        </p:sp>
        <p:sp>
          <p:nvSpPr>
            <p:cNvPr id="366683" name="Text Box 91"/>
            <p:cNvSpPr txBox="1">
              <a:spLocks noChangeArrowheads="1"/>
            </p:cNvSpPr>
            <p:nvPr/>
          </p:nvSpPr>
          <p:spPr bwMode="auto">
            <a:xfrm>
              <a:off x="4381" y="2991"/>
              <a:ext cx="392" cy="178"/>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600" b="0" dirty="0">
                  <a:solidFill>
                    <a:schemeClr val="bg1"/>
                  </a:solidFill>
                  <a:latin typeface="+mn-lt"/>
                  <a:cs typeface="Arial" charset="0"/>
                </a:rPr>
                <a:t>Stereo</a:t>
              </a:r>
            </a:p>
          </p:txBody>
        </p:sp>
        <p:sp>
          <p:nvSpPr>
            <p:cNvPr id="366684" name="Text Box 92"/>
            <p:cNvSpPr txBox="1">
              <a:spLocks noChangeArrowheads="1"/>
            </p:cNvSpPr>
            <p:nvPr/>
          </p:nvSpPr>
          <p:spPr bwMode="auto">
            <a:xfrm>
              <a:off x="3368" y="2983"/>
              <a:ext cx="312" cy="178"/>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600" b="0" dirty="0">
                  <a:solidFill>
                    <a:schemeClr val="bg1"/>
                  </a:solidFill>
                  <a:latin typeface="+mn-lt"/>
                  <a:cs typeface="Arial" charset="0"/>
                </a:rPr>
                <a:t>IPTV</a:t>
              </a:r>
            </a:p>
          </p:txBody>
        </p:sp>
        <p:grpSp>
          <p:nvGrpSpPr>
            <p:cNvPr id="17" name="Group 93"/>
            <p:cNvGrpSpPr>
              <a:grpSpLocks/>
            </p:cNvGrpSpPr>
            <p:nvPr/>
          </p:nvGrpSpPr>
          <p:grpSpPr bwMode="auto">
            <a:xfrm>
              <a:off x="5258" y="2640"/>
              <a:ext cx="348" cy="336"/>
              <a:chOff x="4219" y="2321"/>
              <a:chExt cx="1111" cy="891"/>
            </a:xfrm>
          </p:grpSpPr>
          <p:pic>
            <p:nvPicPr>
              <p:cNvPr id="366686" name="Picture 94" descr="X-Box_alpha"/>
              <p:cNvPicPr>
                <a:picLocks noChangeAspect="1" noChangeArrowheads="1"/>
              </p:cNvPicPr>
              <p:nvPr/>
            </p:nvPicPr>
            <p:blipFill>
              <a:blip r:embed="rId16" cstate="print"/>
              <a:srcRect/>
              <a:stretch>
                <a:fillRect/>
              </a:stretch>
            </p:blipFill>
            <p:spPr bwMode="auto">
              <a:xfrm>
                <a:off x="4336" y="2321"/>
                <a:ext cx="994" cy="556"/>
              </a:xfrm>
              <a:prstGeom prst="rect">
                <a:avLst/>
              </a:prstGeom>
              <a:noFill/>
              <a:effectLst>
                <a:outerShdw dist="35921" dir="2700000" algn="ctr" rotWithShape="0">
                  <a:schemeClr val="bg2"/>
                </a:outerShdw>
              </a:effectLst>
            </p:spPr>
          </p:pic>
          <p:pic>
            <p:nvPicPr>
              <p:cNvPr id="366687" name="Picture 95" descr="controller_alpha"/>
              <p:cNvPicPr>
                <a:picLocks noChangeAspect="1" noChangeArrowheads="1"/>
              </p:cNvPicPr>
              <p:nvPr/>
            </p:nvPicPr>
            <p:blipFill>
              <a:blip r:embed="rId17" cstate="print"/>
              <a:srcRect/>
              <a:stretch>
                <a:fillRect/>
              </a:stretch>
            </p:blipFill>
            <p:spPr bwMode="auto">
              <a:xfrm>
                <a:off x="4219" y="2768"/>
                <a:ext cx="582" cy="444"/>
              </a:xfrm>
              <a:prstGeom prst="rect">
                <a:avLst/>
              </a:prstGeom>
              <a:noFill/>
              <a:effectLst>
                <a:outerShdw dist="35921" dir="2700000" algn="ctr" rotWithShape="0">
                  <a:schemeClr val="bg2"/>
                </a:outerShdw>
              </a:effectLst>
            </p:spPr>
          </p:pic>
        </p:grpSp>
        <p:sp>
          <p:nvSpPr>
            <p:cNvPr id="366688" name="Line 96"/>
            <p:cNvSpPr>
              <a:spLocks noChangeShapeType="1"/>
            </p:cNvSpPr>
            <p:nvPr/>
          </p:nvSpPr>
          <p:spPr bwMode="auto">
            <a:xfrm rot="-5400000">
              <a:off x="5247" y="2485"/>
              <a:ext cx="33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89" name="Text Box 97"/>
            <p:cNvSpPr txBox="1">
              <a:spLocks noChangeArrowheads="1"/>
            </p:cNvSpPr>
            <p:nvPr/>
          </p:nvSpPr>
          <p:spPr bwMode="auto">
            <a:xfrm>
              <a:off x="5219" y="2943"/>
              <a:ext cx="416" cy="178"/>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600" b="0" dirty="0">
                  <a:solidFill>
                    <a:schemeClr val="bg1"/>
                  </a:solidFill>
                  <a:latin typeface="+mn-lt"/>
                  <a:cs typeface="Arial" charset="0"/>
                </a:rPr>
                <a:t>Games</a:t>
              </a:r>
            </a:p>
          </p:txBody>
        </p:sp>
      </p:grpSp>
      <p:sp>
        <p:nvSpPr>
          <p:cNvPr id="366690" name="Text Box 98"/>
          <p:cNvSpPr txBox="1">
            <a:spLocks noChangeArrowheads="1"/>
          </p:cNvSpPr>
          <p:nvPr/>
        </p:nvSpPr>
        <p:spPr bwMode="auto">
          <a:xfrm>
            <a:off x="3129916" y="1207770"/>
            <a:ext cx="1918976" cy="387794"/>
          </a:xfrm>
          <a:prstGeom prst="rect">
            <a:avLst/>
          </a:prstGeom>
          <a:noFill/>
          <a:ln w="12700">
            <a:noFill/>
            <a:miter lim="800000"/>
            <a:headEnd type="none" w="sm" len="sm"/>
            <a:tailEnd type="none" w="sm" len="sm"/>
          </a:ln>
          <a:effectLst/>
        </p:spPr>
        <p:txBody>
          <a:bodyPr wrap="none" lIns="109722" tIns="54862" rIns="109722" bIns="54862">
            <a:spAutoFit/>
          </a:bodyPr>
          <a:lstStyle/>
          <a:p>
            <a:pPr eaLnBrk="0" hangingPunct="0"/>
            <a:r>
              <a:rPr lang="en-US" b="0" dirty="0">
                <a:effectLst>
                  <a:outerShdw blurRad="38100" dist="38100" dir="2700000" algn="tl">
                    <a:srgbClr val="000000">
                      <a:alpha val="43137"/>
                    </a:srgbClr>
                  </a:outerShdw>
                </a:effectLst>
                <a:latin typeface="+mn-lt"/>
                <a:cs typeface="Arial" charset="0"/>
              </a:rPr>
              <a:t>Content  Sharing</a:t>
            </a:r>
          </a:p>
        </p:txBody>
      </p:sp>
      <p:grpSp>
        <p:nvGrpSpPr>
          <p:cNvPr id="18" name="Group 99"/>
          <p:cNvGrpSpPr>
            <a:grpSpLocks/>
          </p:cNvGrpSpPr>
          <p:nvPr/>
        </p:nvGrpSpPr>
        <p:grpSpPr bwMode="auto">
          <a:xfrm>
            <a:off x="1184910" y="1556386"/>
            <a:ext cx="6364606" cy="3169920"/>
            <a:chOff x="622" y="817"/>
            <a:chExt cx="3341" cy="1664"/>
          </a:xfrm>
        </p:grpSpPr>
        <p:sp>
          <p:nvSpPr>
            <p:cNvPr id="366692" name="Line 100"/>
            <p:cNvSpPr>
              <a:spLocks noChangeShapeType="1"/>
            </p:cNvSpPr>
            <p:nvPr/>
          </p:nvSpPr>
          <p:spPr bwMode="auto">
            <a:xfrm rot="-5400000">
              <a:off x="1393" y="2389"/>
              <a:ext cx="184"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93" name="Text Box 101"/>
            <p:cNvSpPr txBox="1">
              <a:spLocks noChangeArrowheads="1"/>
            </p:cNvSpPr>
            <p:nvPr/>
          </p:nvSpPr>
          <p:spPr bwMode="auto">
            <a:xfrm>
              <a:off x="2780" y="2127"/>
              <a:ext cx="1183" cy="162"/>
            </a:xfrm>
            <a:prstGeom prst="rect">
              <a:avLst/>
            </a:prstGeom>
            <a:noFill/>
            <a:ln w="9525">
              <a:noFill/>
              <a:miter lim="800000"/>
              <a:headEnd/>
              <a:tailEnd/>
            </a:ln>
            <a:effectLst/>
          </p:spPr>
          <p:txBody>
            <a:bodyPr wrap="none" lIns="91435" tIns="45718" rIns="91435" bIns="45718">
              <a:spAutoFit/>
            </a:bodyPr>
            <a:lstStyle/>
            <a:p>
              <a:pPr algn="l"/>
              <a:r>
                <a:rPr lang="en-US" sz="1400" b="0" dirty="0">
                  <a:solidFill>
                    <a:schemeClr val="accent1"/>
                  </a:solidFill>
                  <a:latin typeface="+mn-lt"/>
                  <a:cs typeface="Arial" charset="0"/>
                </a:rPr>
                <a:t>Home Network Back Bone</a:t>
              </a:r>
            </a:p>
          </p:txBody>
        </p:sp>
        <p:sp>
          <p:nvSpPr>
            <p:cNvPr id="366694" name="Line 102"/>
            <p:cNvSpPr>
              <a:spLocks noChangeShapeType="1"/>
            </p:cNvSpPr>
            <p:nvPr/>
          </p:nvSpPr>
          <p:spPr bwMode="auto">
            <a:xfrm rot="-5400000">
              <a:off x="1413" y="2101"/>
              <a:ext cx="384"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95" name="Line 103"/>
            <p:cNvSpPr>
              <a:spLocks noChangeShapeType="1"/>
            </p:cNvSpPr>
            <p:nvPr/>
          </p:nvSpPr>
          <p:spPr bwMode="auto">
            <a:xfrm rot="-5400000">
              <a:off x="2523" y="2095"/>
              <a:ext cx="396" cy="0"/>
            </a:xfrm>
            <a:prstGeom prst="line">
              <a:avLst/>
            </a:prstGeom>
            <a:noFill/>
            <a:ln w="12700">
              <a:solidFill>
                <a:schemeClr val="accent1"/>
              </a:solidFill>
              <a:round/>
              <a:headEnd type="triangle" w="med" len="med"/>
              <a:tailEnd type="triangle" w="med" len="med"/>
            </a:ln>
            <a:effectLst/>
          </p:spPr>
          <p:txBody>
            <a:bodyPr/>
            <a:lstStyle/>
            <a:p>
              <a:endParaRPr lang="en-US" b="0">
                <a:latin typeface="+mn-lt"/>
              </a:endParaRPr>
            </a:p>
          </p:txBody>
        </p:sp>
        <p:sp>
          <p:nvSpPr>
            <p:cNvPr id="366696" name="Oval 104"/>
            <p:cNvSpPr>
              <a:spLocks noChangeArrowheads="1"/>
            </p:cNvSpPr>
            <p:nvPr/>
          </p:nvSpPr>
          <p:spPr bwMode="auto">
            <a:xfrm flipH="1">
              <a:off x="622" y="817"/>
              <a:ext cx="3030" cy="1394"/>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endParaRPr lang="en-US" b="0">
                <a:latin typeface="+mn-lt"/>
              </a:endParaRPr>
            </a:p>
          </p:txBody>
        </p:sp>
        <p:grpSp>
          <p:nvGrpSpPr>
            <p:cNvPr id="19" name="Group 105"/>
            <p:cNvGrpSpPr>
              <a:grpSpLocks/>
            </p:cNvGrpSpPr>
            <p:nvPr/>
          </p:nvGrpSpPr>
          <p:grpSpPr bwMode="auto">
            <a:xfrm rot="8307621" flipV="1">
              <a:off x="1138" y="1405"/>
              <a:ext cx="128" cy="201"/>
              <a:chOff x="3923" y="2896"/>
              <a:chExt cx="370" cy="360"/>
            </a:xfrm>
          </p:grpSpPr>
          <p:sp>
            <p:nvSpPr>
              <p:cNvPr id="366698" name="Line 106"/>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699" name="Line 107"/>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700" name="Line 108"/>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grpSp>
          <p:nvGrpSpPr>
            <p:cNvPr id="20" name="Group 109"/>
            <p:cNvGrpSpPr>
              <a:grpSpLocks/>
            </p:cNvGrpSpPr>
            <p:nvPr/>
          </p:nvGrpSpPr>
          <p:grpSpPr bwMode="auto">
            <a:xfrm rot="8307621" flipV="1">
              <a:off x="1946" y="1661"/>
              <a:ext cx="216" cy="102"/>
              <a:chOff x="3923" y="2896"/>
              <a:chExt cx="370" cy="360"/>
            </a:xfrm>
          </p:grpSpPr>
          <p:sp>
            <p:nvSpPr>
              <p:cNvPr id="366702" name="Line 110"/>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703" name="Line 111"/>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704" name="Line 112"/>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sp>
          <p:nvSpPr>
            <p:cNvPr id="366705" name="Text Box 113"/>
            <p:cNvSpPr txBox="1">
              <a:spLocks noChangeArrowheads="1"/>
            </p:cNvSpPr>
            <p:nvPr/>
          </p:nvSpPr>
          <p:spPr bwMode="auto">
            <a:xfrm>
              <a:off x="2079" y="1045"/>
              <a:ext cx="495" cy="162"/>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400" b="0" dirty="0">
                  <a:solidFill>
                    <a:schemeClr val="bg2"/>
                  </a:solidFill>
                  <a:latin typeface="+mn-lt"/>
                  <a:cs typeface="Arial" charset="0"/>
                </a:rPr>
                <a:t>DVD/VCR</a:t>
              </a:r>
            </a:p>
          </p:txBody>
        </p:sp>
        <p:sp>
          <p:nvSpPr>
            <p:cNvPr id="366706" name="Line 114"/>
            <p:cNvSpPr>
              <a:spLocks noChangeShapeType="1"/>
            </p:cNvSpPr>
            <p:nvPr/>
          </p:nvSpPr>
          <p:spPr bwMode="auto">
            <a:xfrm flipV="1">
              <a:off x="2718" y="934"/>
              <a:ext cx="0" cy="926"/>
            </a:xfrm>
            <a:prstGeom prst="line">
              <a:avLst/>
            </a:prstGeom>
            <a:noFill/>
            <a:ln w="9525">
              <a:solidFill>
                <a:schemeClr val="tx1"/>
              </a:solidFill>
              <a:round/>
              <a:headEnd/>
              <a:tailEnd/>
            </a:ln>
            <a:effectLst/>
          </p:spPr>
          <p:txBody>
            <a:bodyPr/>
            <a:lstStyle/>
            <a:p>
              <a:endParaRPr lang="en-US" b="0">
                <a:latin typeface="+mn-lt"/>
              </a:endParaRPr>
            </a:p>
          </p:txBody>
        </p:sp>
        <p:sp>
          <p:nvSpPr>
            <p:cNvPr id="366707" name="Line 115"/>
            <p:cNvSpPr>
              <a:spLocks noChangeShapeType="1"/>
            </p:cNvSpPr>
            <p:nvPr/>
          </p:nvSpPr>
          <p:spPr bwMode="auto">
            <a:xfrm>
              <a:off x="2718" y="1494"/>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sp>
          <p:nvSpPr>
            <p:cNvPr id="366708" name="Line 116"/>
            <p:cNvSpPr>
              <a:spLocks noChangeShapeType="1"/>
            </p:cNvSpPr>
            <p:nvPr/>
          </p:nvSpPr>
          <p:spPr bwMode="auto">
            <a:xfrm flipH="1" flipV="1">
              <a:off x="1244" y="2304"/>
              <a:ext cx="2058" cy="0"/>
            </a:xfrm>
            <a:prstGeom prst="line">
              <a:avLst/>
            </a:prstGeom>
            <a:noFill/>
            <a:ln w="28575">
              <a:solidFill>
                <a:schemeClr val="accent1"/>
              </a:solidFill>
              <a:round/>
              <a:headEnd/>
              <a:tailEnd/>
            </a:ln>
            <a:effectLst/>
          </p:spPr>
          <p:txBody>
            <a:bodyPr/>
            <a:lstStyle/>
            <a:p>
              <a:endParaRPr lang="en-US" b="0">
                <a:latin typeface="+mn-lt"/>
              </a:endParaRPr>
            </a:p>
          </p:txBody>
        </p:sp>
        <p:sp>
          <p:nvSpPr>
            <p:cNvPr id="366709" name="Line 117"/>
            <p:cNvSpPr>
              <a:spLocks noChangeShapeType="1"/>
            </p:cNvSpPr>
            <p:nvPr/>
          </p:nvSpPr>
          <p:spPr bwMode="auto">
            <a:xfrm>
              <a:off x="2570" y="1006"/>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sp>
          <p:nvSpPr>
            <p:cNvPr id="366710" name="Line 118"/>
            <p:cNvSpPr>
              <a:spLocks noChangeShapeType="1"/>
            </p:cNvSpPr>
            <p:nvPr/>
          </p:nvSpPr>
          <p:spPr bwMode="auto">
            <a:xfrm>
              <a:off x="2574" y="1610"/>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pic>
          <p:nvPicPr>
            <p:cNvPr id="366711" name="Picture 119" descr="Pocket PC with Window Media"/>
            <p:cNvPicPr>
              <a:picLocks noChangeAspect="1" noChangeArrowheads="1"/>
            </p:cNvPicPr>
            <p:nvPr/>
          </p:nvPicPr>
          <p:blipFill>
            <a:blip r:embed="rId18" cstate="print"/>
            <a:srcRect/>
            <a:stretch>
              <a:fillRect/>
            </a:stretch>
          </p:blipFill>
          <p:spPr bwMode="auto">
            <a:xfrm>
              <a:off x="880" y="1294"/>
              <a:ext cx="166" cy="277"/>
            </a:xfrm>
            <a:prstGeom prst="rect">
              <a:avLst/>
            </a:prstGeom>
            <a:noFill/>
            <a:ln w="9525">
              <a:noFill/>
              <a:miter lim="800000"/>
              <a:headEnd/>
              <a:tailEnd/>
            </a:ln>
            <a:effectLst/>
          </p:spPr>
        </p:pic>
        <p:pic>
          <p:nvPicPr>
            <p:cNvPr id="366712" name="Picture 120" descr="bciaihv1[1]"/>
            <p:cNvPicPr>
              <a:picLocks noChangeAspect="1" noChangeArrowheads="1" noCrop="1"/>
            </p:cNvPicPr>
            <p:nvPr/>
          </p:nvPicPr>
          <p:blipFill>
            <a:blip r:embed="rId19"/>
            <a:srcRect/>
            <a:stretch>
              <a:fillRect/>
            </a:stretch>
          </p:blipFill>
          <p:spPr bwMode="auto">
            <a:xfrm>
              <a:off x="868" y="1629"/>
              <a:ext cx="210" cy="330"/>
            </a:xfrm>
            <a:prstGeom prst="rect">
              <a:avLst/>
            </a:prstGeom>
            <a:noFill/>
          </p:spPr>
        </p:pic>
        <p:grpSp>
          <p:nvGrpSpPr>
            <p:cNvPr id="21" name="Group 121"/>
            <p:cNvGrpSpPr>
              <a:grpSpLocks/>
            </p:cNvGrpSpPr>
            <p:nvPr/>
          </p:nvGrpSpPr>
          <p:grpSpPr bwMode="auto">
            <a:xfrm rot="8307621" flipV="1">
              <a:off x="1074" y="1709"/>
              <a:ext cx="216" cy="102"/>
              <a:chOff x="3923" y="2896"/>
              <a:chExt cx="370" cy="360"/>
            </a:xfrm>
          </p:grpSpPr>
          <p:sp>
            <p:nvSpPr>
              <p:cNvPr id="366714" name="Line 122"/>
              <p:cNvSpPr>
                <a:spLocks noChangeShapeType="1"/>
              </p:cNvSpPr>
              <p:nvPr/>
            </p:nvSpPr>
            <p:spPr bwMode="auto">
              <a:xfrm flipV="1">
                <a:off x="3923" y="3077"/>
                <a:ext cx="245" cy="179"/>
              </a:xfrm>
              <a:prstGeom prst="line">
                <a:avLst/>
              </a:prstGeom>
              <a:noFill/>
              <a:ln w="12700">
                <a:solidFill>
                  <a:srgbClr val="FFFF00"/>
                </a:solidFill>
                <a:prstDash val="sysDot"/>
                <a:round/>
                <a:headEnd type="triangle" w="med" len="med"/>
                <a:tailEnd/>
              </a:ln>
              <a:effectLst/>
            </p:spPr>
            <p:txBody>
              <a:bodyPr/>
              <a:lstStyle/>
              <a:p>
                <a:endParaRPr lang="en-US" b="0">
                  <a:latin typeface="+mn-lt"/>
                </a:endParaRPr>
              </a:p>
            </p:txBody>
          </p:sp>
          <p:sp>
            <p:nvSpPr>
              <p:cNvPr id="366715" name="Line 123"/>
              <p:cNvSpPr>
                <a:spLocks noChangeShapeType="1"/>
              </p:cNvSpPr>
              <p:nvPr/>
            </p:nvSpPr>
            <p:spPr bwMode="auto">
              <a:xfrm flipV="1">
                <a:off x="4055" y="2896"/>
                <a:ext cx="238" cy="175"/>
              </a:xfrm>
              <a:prstGeom prst="line">
                <a:avLst/>
              </a:prstGeom>
              <a:noFill/>
              <a:ln w="12700">
                <a:solidFill>
                  <a:srgbClr val="FFFF00"/>
                </a:solidFill>
                <a:prstDash val="sysDot"/>
                <a:round/>
                <a:headEnd/>
                <a:tailEnd type="triangle" w="med" len="med"/>
              </a:ln>
              <a:effectLst/>
            </p:spPr>
            <p:txBody>
              <a:bodyPr/>
              <a:lstStyle/>
              <a:p>
                <a:endParaRPr lang="en-US" b="0">
                  <a:latin typeface="+mn-lt"/>
                </a:endParaRPr>
              </a:p>
            </p:txBody>
          </p:sp>
          <p:sp>
            <p:nvSpPr>
              <p:cNvPr id="366716" name="Line 124"/>
              <p:cNvSpPr>
                <a:spLocks noChangeShapeType="1"/>
              </p:cNvSpPr>
              <p:nvPr/>
            </p:nvSpPr>
            <p:spPr bwMode="auto">
              <a:xfrm flipH="1" flipV="1">
                <a:off x="4060" y="3071"/>
                <a:ext cx="102" cy="5"/>
              </a:xfrm>
              <a:prstGeom prst="line">
                <a:avLst/>
              </a:prstGeom>
              <a:noFill/>
              <a:ln w="12700">
                <a:solidFill>
                  <a:srgbClr val="FFFF00"/>
                </a:solidFill>
                <a:prstDash val="sysDot"/>
                <a:round/>
                <a:headEnd/>
                <a:tailEnd/>
              </a:ln>
              <a:effectLst/>
            </p:spPr>
            <p:txBody>
              <a:bodyPr/>
              <a:lstStyle/>
              <a:p>
                <a:endParaRPr lang="en-US" b="0">
                  <a:latin typeface="+mn-lt"/>
                </a:endParaRPr>
              </a:p>
            </p:txBody>
          </p:sp>
        </p:grpSp>
        <p:grpSp>
          <p:nvGrpSpPr>
            <p:cNvPr id="22" name="Group 125"/>
            <p:cNvGrpSpPr>
              <a:grpSpLocks/>
            </p:cNvGrpSpPr>
            <p:nvPr/>
          </p:nvGrpSpPr>
          <p:grpSpPr bwMode="auto">
            <a:xfrm>
              <a:off x="1376" y="1262"/>
              <a:ext cx="292" cy="642"/>
              <a:chOff x="4968" y="2219"/>
              <a:chExt cx="468" cy="940"/>
            </a:xfrm>
          </p:grpSpPr>
          <p:grpSp>
            <p:nvGrpSpPr>
              <p:cNvPr id="23" name="Group 126"/>
              <p:cNvGrpSpPr>
                <a:grpSpLocks/>
              </p:cNvGrpSpPr>
              <p:nvPr/>
            </p:nvGrpSpPr>
            <p:grpSpPr bwMode="auto">
              <a:xfrm>
                <a:off x="4977" y="2219"/>
                <a:ext cx="452" cy="643"/>
                <a:chOff x="5042" y="1965"/>
                <a:chExt cx="629" cy="1300"/>
              </a:xfrm>
            </p:grpSpPr>
            <p:grpSp>
              <p:nvGrpSpPr>
                <p:cNvPr id="24" name="Group 127"/>
                <p:cNvGrpSpPr>
                  <a:grpSpLocks/>
                </p:cNvGrpSpPr>
                <p:nvPr/>
              </p:nvGrpSpPr>
              <p:grpSpPr bwMode="auto">
                <a:xfrm rot="-1440892">
                  <a:off x="5042" y="1970"/>
                  <a:ext cx="304" cy="1295"/>
                  <a:chOff x="4240" y="2869"/>
                  <a:chExt cx="304" cy="1295"/>
                </a:xfrm>
              </p:grpSpPr>
              <p:sp>
                <p:nvSpPr>
                  <p:cNvPr id="366720" name="Oval 128"/>
                  <p:cNvSpPr>
                    <a:spLocks noChangeArrowheads="1"/>
                  </p:cNvSpPr>
                  <p:nvPr/>
                </p:nvSpPr>
                <p:spPr bwMode="blackWhite">
                  <a:xfrm>
                    <a:off x="4240" y="3357"/>
                    <a:ext cx="304" cy="807"/>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b="0">
                      <a:latin typeface="+mn-lt"/>
                    </a:endParaRPr>
                  </a:p>
                </p:txBody>
              </p:sp>
              <p:sp>
                <p:nvSpPr>
                  <p:cNvPr id="366721" name="AutoShape 129"/>
                  <p:cNvSpPr>
                    <a:spLocks noChangeArrowheads="1"/>
                  </p:cNvSpPr>
                  <p:nvPr/>
                </p:nvSpPr>
                <p:spPr bwMode="blackWhite">
                  <a:xfrm>
                    <a:off x="4360" y="2921"/>
                    <a:ext cx="32" cy="1140"/>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b="0">
                      <a:latin typeface="+mn-lt"/>
                    </a:endParaRPr>
                  </a:p>
                </p:txBody>
              </p:sp>
              <p:sp>
                <p:nvSpPr>
                  <p:cNvPr id="366722" name="Oval 130"/>
                  <p:cNvSpPr>
                    <a:spLocks noChangeArrowheads="1"/>
                  </p:cNvSpPr>
                  <p:nvPr/>
                </p:nvSpPr>
                <p:spPr bwMode="blackWhite">
                  <a:xfrm>
                    <a:off x="4376" y="2869"/>
                    <a:ext cx="40" cy="807"/>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b="0">
                      <a:latin typeface="+mn-lt"/>
                    </a:endParaRPr>
                  </a:p>
                </p:txBody>
              </p:sp>
            </p:grpSp>
            <p:grpSp>
              <p:nvGrpSpPr>
                <p:cNvPr id="25" name="Group 131"/>
                <p:cNvGrpSpPr>
                  <a:grpSpLocks/>
                </p:cNvGrpSpPr>
                <p:nvPr/>
              </p:nvGrpSpPr>
              <p:grpSpPr bwMode="auto">
                <a:xfrm rot="1440892" flipH="1">
                  <a:off x="5367" y="1965"/>
                  <a:ext cx="304" cy="1299"/>
                  <a:chOff x="4235" y="2861"/>
                  <a:chExt cx="304" cy="1299"/>
                </a:xfrm>
              </p:grpSpPr>
              <p:sp>
                <p:nvSpPr>
                  <p:cNvPr id="366724" name="Oval 132"/>
                  <p:cNvSpPr>
                    <a:spLocks noChangeArrowheads="1"/>
                  </p:cNvSpPr>
                  <p:nvPr/>
                </p:nvSpPr>
                <p:spPr bwMode="blackWhite">
                  <a:xfrm>
                    <a:off x="4235" y="3354"/>
                    <a:ext cx="304" cy="806"/>
                  </a:xfrm>
                  <a:prstGeom prst="ellipse">
                    <a:avLst/>
                  </a:prstGeom>
                  <a:gradFill rotWithShape="0">
                    <a:gsLst>
                      <a:gs pos="0">
                        <a:srgbClr val="B2B2B2">
                          <a:gamma/>
                          <a:shade val="46275"/>
                          <a:invGamma/>
                        </a:srgbClr>
                      </a:gs>
                      <a:gs pos="100000">
                        <a:srgbClr val="B2B2B2"/>
                      </a:gs>
                    </a:gsLst>
                    <a:lin ang="18900000" scaled="1"/>
                  </a:gradFill>
                  <a:ln w="9525">
                    <a:solidFill>
                      <a:srgbClr val="969696"/>
                    </a:solidFill>
                    <a:round/>
                    <a:headEnd/>
                    <a:tailEnd/>
                  </a:ln>
                  <a:effectLst/>
                </p:spPr>
                <p:txBody>
                  <a:bodyPr wrap="none" anchor="ctr">
                    <a:spAutoFit/>
                  </a:bodyPr>
                  <a:lstStyle/>
                  <a:p>
                    <a:endParaRPr lang="en-US" b="0">
                      <a:latin typeface="+mn-lt"/>
                    </a:endParaRPr>
                  </a:p>
                </p:txBody>
              </p:sp>
              <p:sp>
                <p:nvSpPr>
                  <p:cNvPr id="366725" name="AutoShape 133"/>
                  <p:cNvSpPr>
                    <a:spLocks noChangeArrowheads="1"/>
                  </p:cNvSpPr>
                  <p:nvPr/>
                </p:nvSpPr>
                <p:spPr bwMode="blackWhite">
                  <a:xfrm>
                    <a:off x="4360" y="2922"/>
                    <a:ext cx="32" cy="1139"/>
                  </a:xfrm>
                  <a:prstGeom prst="triangle">
                    <a:avLst>
                      <a:gd name="adj" fmla="val 50000"/>
                    </a:avLst>
                  </a:prstGeom>
                  <a:gradFill rotWithShape="0">
                    <a:gsLst>
                      <a:gs pos="0">
                        <a:srgbClr val="B2B2B2">
                          <a:gamma/>
                          <a:shade val="46275"/>
                          <a:invGamma/>
                        </a:srgbClr>
                      </a:gs>
                      <a:gs pos="100000">
                        <a:srgbClr val="B2B2B2"/>
                      </a:gs>
                    </a:gsLst>
                    <a:lin ang="18900000" scaled="1"/>
                  </a:gradFill>
                  <a:ln w="9525">
                    <a:solidFill>
                      <a:srgbClr val="969696"/>
                    </a:solidFill>
                    <a:miter lim="800000"/>
                    <a:headEnd/>
                    <a:tailEnd/>
                  </a:ln>
                  <a:effectLst/>
                </p:spPr>
                <p:txBody>
                  <a:bodyPr anchor="ctr">
                    <a:spAutoFit/>
                  </a:bodyPr>
                  <a:lstStyle/>
                  <a:p>
                    <a:endParaRPr lang="en-US" b="0">
                      <a:latin typeface="+mn-lt"/>
                    </a:endParaRPr>
                  </a:p>
                </p:txBody>
              </p:sp>
              <p:sp>
                <p:nvSpPr>
                  <p:cNvPr id="366726" name="Oval 134"/>
                  <p:cNvSpPr>
                    <a:spLocks noChangeArrowheads="1"/>
                  </p:cNvSpPr>
                  <p:nvPr/>
                </p:nvSpPr>
                <p:spPr bwMode="blackWhite">
                  <a:xfrm>
                    <a:off x="4366" y="2861"/>
                    <a:ext cx="40" cy="806"/>
                  </a:xfrm>
                  <a:prstGeom prst="ellipse">
                    <a:avLst/>
                  </a:prstGeom>
                  <a:gradFill rotWithShape="0">
                    <a:gsLst>
                      <a:gs pos="0">
                        <a:srgbClr val="B2B2B2">
                          <a:gamma/>
                          <a:shade val="46275"/>
                          <a:invGamma/>
                        </a:srgbClr>
                      </a:gs>
                      <a:gs pos="100000">
                        <a:srgbClr val="B2B2B2"/>
                      </a:gs>
                    </a:gsLst>
                    <a:lin ang="18900000" scaled="1"/>
                  </a:gradFill>
                  <a:ln w="9525">
                    <a:noFill/>
                    <a:round/>
                    <a:headEnd/>
                    <a:tailEnd/>
                  </a:ln>
                  <a:effectLst/>
                </p:spPr>
                <p:txBody>
                  <a:bodyPr anchor="ctr">
                    <a:spAutoFit/>
                  </a:bodyPr>
                  <a:lstStyle/>
                  <a:p>
                    <a:endParaRPr lang="en-US" b="0">
                      <a:latin typeface="+mn-lt"/>
                    </a:endParaRPr>
                  </a:p>
                </p:txBody>
              </p:sp>
            </p:grpSp>
          </p:grpSp>
          <p:sp>
            <p:nvSpPr>
              <p:cNvPr id="366727" name="AutoShape 135"/>
              <p:cNvSpPr>
                <a:spLocks noChangeArrowheads="1"/>
              </p:cNvSpPr>
              <p:nvPr/>
            </p:nvSpPr>
            <p:spPr bwMode="blackWhite">
              <a:xfrm flipV="1">
                <a:off x="5056" y="2675"/>
                <a:ext cx="294" cy="4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69696">
                      <a:gamma/>
                      <a:shade val="46275"/>
                      <a:invGamma/>
                    </a:srgbClr>
                  </a:gs>
                  <a:gs pos="100000">
                    <a:srgbClr val="969696"/>
                  </a:gs>
                </a:gsLst>
                <a:lin ang="0" scaled="1"/>
              </a:gradFill>
              <a:ln w="9525">
                <a:noFill/>
                <a:miter lim="800000"/>
                <a:headEnd/>
                <a:tailEnd/>
              </a:ln>
              <a:effectLst>
                <a:prstShdw prst="shdw17" dist="17961" dir="2700000">
                  <a:srgbClr val="969696">
                    <a:gamma/>
                    <a:shade val="60000"/>
                    <a:invGamma/>
                  </a:srgbClr>
                </a:prstShdw>
              </a:effectLst>
            </p:spPr>
            <p:txBody>
              <a:bodyPr anchor="ctr">
                <a:spAutoFit/>
              </a:bodyPr>
              <a:lstStyle/>
              <a:p>
                <a:endParaRPr lang="en-US" b="0">
                  <a:latin typeface="+mn-lt"/>
                </a:endParaRPr>
              </a:p>
            </p:txBody>
          </p:sp>
          <p:grpSp>
            <p:nvGrpSpPr>
              <p:cNvPr id="26" name="Group 136"/>
              <p:cNvGrpSpPr>
                <a:grpSpLocks noChangeAspect="1"/>
              </p:cNvGrpSpPr>
              <p:nvPr/>
            </p:nvGrpSpPr>
            <p:grpSpPr bwMode="auto">
              <a:xfrm rot="17732190">
                <a:off x="5343" y="2325"/>
                <a:ext cx="85" cy="100"/>
                <a:chOff x="2826" y="2115"/>
                <a:chExt cx="138" cy="129"/>
              </a:xfrm>
            </p:grpSpPr>
            <p:grpSp>
              <p:nvGrpSpPr>
                <p:cNvPr id="27" name="Group 137"/>
                <p:cNvGrpSpPr>
                  <a:grpSpLocks noChangeAspect="1"/>
                </p:cNvGrpSpPr>
                <p:nvPr/>
              </p:nvGrpSpPr>
              <p:grpSpPr bwMode="auto">
                <a:xfrm rot="5400000">
                  <a:off x="2856" y="2136"/>
                  <a:ext cx="129" cy="87"/>
                  <a:chOff x="4329" y="1523"/>
                  <a:chExt cx="129" cy="87"/>
                </a:xfrm>
              </p:grpSpPr>
              <p:sp>
                <p:nvSpPr>
                  <p:cNvPr id="366730" name="Arc 138"/>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731" name="Arc 139"/>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sp>
              <p:nvSpPr>
                <p:cNvPr id="366732" name="Arc 140"/>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733" name="Arc 141"/>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grpSp>
            <p:nvGrpSpPr>
              <p:cNvPr id="28" name="Group 142"/>
              <p:cNvGrpSpPr>
                <a:grpSpLocks noChangeAspect="1"/>
              </p:cNvGrpSpPr>
              <p:nvPr/>
            </p:nvGrpSpPr>
            <p:grpSpPr bwMode="auto">
              <a:xfrm rot="3867810" flipH="1">
                <a:off x="4975" y="2333"/>
                <a:ext cx="85" cy="100"/>
                <a:chOff x="2826" y="2115"/>
                <a:chExt cx="138" cy="129"/>
              </a:xfrm>
            </p:grpSpPr>
            <p:grpSp>
              <p:nvGrpSpPr>
                <p:cNvPr id="29" name="Group 143"/>
                <p:cNvGrpSpPr>
                  <a:grpSpLocks noChangeAspect="1"/>
                </p:cNvGrpSpPr>
                <p:nvPr/>
              </p:nvGrpSpPr>
              <p:grpSpPr bwMode="auto">
                <a:xfrm rot="5400000">
                  <a:off x="2856" y="2136"/>
                  <a:ext cx="129" cy="87"/>
                  <a:chOff x="4329" y="1523"/>
                  <a:chExt cx="129" cy="87"/>
                </a:xfrm>
              </p:grpSpPr>
              <p:sp>
                <p:nvSpPr>
                  <p:cNvPr id="366736" name="Arc 144"/>
                  <p:cNvSpPr>
                    <a:spLocks noChangeAspect="1"/>
                  </p:cNvSpPr>
                  <p:nvPr/>
                </p:nvSpPr>
                <p:spPr bwMode="auto">
                  <a:xfrm>
                    <a:off x="4329" y="1523"/>
                    <a:ext cx="129" cy="53"/>
                  </a:xfrm>
                  <a:custGeom>
                    <a:avLst/>
                    <a:gdLst>
                      <a:gd name="G0" fmla="+- 21134 0 0"/>
                      <a:gd name="G1" fmla="+- 21600 0 0"/>
                      <a:gd name="G2" fmla="+- 21600 0 0"/>
                      <a:gd name="T0" fmla="*/ 0 w 41814"/>
                      <a:gd name="T1" fmla="*/ 17138 h 21600"/>
                      <a:gd name="T2" fmla="*/ 41814 w 41814"/>
                      <a:gd name="T3" fmla="*/ 15363 h 21600"/>
                      <a:gd name="T4" fmla="*/ 21134 w 41814"/>
                      <a:gd name="T5" fmla="*/ 21600 h 21600"/>
                    </a:gdLst>
                    <a:ahLst/>
                    <a:cxnLst>
                      <a:cxn ang="0">
                        <a:pos x="T0" y="T1"/>
                      </a:cxn>
                      <a:cxn ang="0">
                        <a:pos x="T2" y="T3"/>
                      </a:cxn>
                      <a:cxn ang="0">
                        <a:pos x="T4" y="T5"/>
                      </a:cxn>
                    </a:cxnLst>
                    <a:rect l="0" t="0" r="r" b="b"/>
                    <a:pathLst>
                      <a:path w="41814" h="21600" fill="none" extrusionOk="0">
                        <a:moveTo>
                          <a:pt x="-1" y="17137"/>
                        </a:moveTo>
                        <a:cubicBezTo>
                          <a:pt x="2108" y="7148"/>
                          <a:pt x="10924" y="-1"/>
                          <a:pt x="21134" y="0"/>
                        </a:cubicBezTo>
                        <a:cubicBezTo>
                          <a:pt x="30661" y="0"/>
                          <a:pt x="39063" y="6241"/>
                          <a:pt x="41813" y="15363"/>
                        </a:cubicBezTo>
                      </a:path>
                      <a:path w="41814" h="21600" stroke="0" extrusionOk="0">
                        <a:moveTo>
                          <a:pt x="-1" y="17137"/>
                        </a:moveTo>
                        <a:cubicBezTo>
                          <a:pt x="2108" y="7148"/>
                          <a:pt x="10924" y="-1"/>
                          <a:pt x="21134" y="0"/>
                        </a:cubicBezTo>
                        <a:cubicBezTo>
                          <a:pt x="30661" y="0"/>
                          <a:pt x="39063" y="6241"/>
                          <a:pt x="41813" y="15363"/>
                        </a:cubicBezTo>
                        <a:lnTo>
                          <a:pt x="21134"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737" name="Arc 145"/>
                  <p:cNvSpPr>
                    <a:spLocks noChangeAspect="1"/>
                  </p:cNvSpPr>
                  <p:nvPr/>
                </p:nvSpPr>
                <p:spPr bwMode="auto">
                  <a:xfrm>
                    <a:off x="4346" y="1567"/>
                    <a:ext cx="93" cy="43"/>
                  </a:xfrm>
                  <a:custGeom>
                    <a:avLst/>
                    <a:gdLst>
                      <a:gd name="G0" fmla="+- 21131 0 0"/>
                      <a:gd name="G1" fmla="+- 21600 0 0"/>
                      <a:gd name="G2" fmla="+- 21600 0 0"/>
                      <a:gd name="T0" fmla="*/ 0 w 41708"/>
                      <a:gd name="T1" fmla="*/ 17125 h 21600"/>
                      <a:gd name="T2" fmla="*/ 41708 w 41708"/>
                      <a:gd name="T3" fmla="*/ 15032 h 21600"/>
                      <a:gd name="T4" fmla="*/ 21131 w 41708"/>
                      <a:gd name="T5" fmla="*/ 21600 h 21600"/>
                    </a:gdLst>
                    <a:ahLst/>
                    <a:cxnLst>
                      <a:cxn ang="0">
                        <a:pos x="T0" y="T1"/>
                      </a:cxn>
                      <a:cxn ang="0">
                        <a:pos x="T2" y="T3"/>
                      </a:cxn>
                      <a:cxn ang="0">
                        <a:pos x="T4" y="T5"/>
                      </a:cxn>
                    </a:cxnLst>
                    <a:rect l="0" t="0" r="r" b="b"/>
                    <a:pathLst>
                      <a:path w="41708" h="21600" fill="none" extrusionOk="0">
                        <a:moveTo>
                          <a:pt x="-1" y="17124"/>
                        </a:moveTo>
                        <a:cubicBezTo>
                          <a:pt x="2113" y="7141"/>
                          <a:pt x="10926" y="-1"/>
                          <a:pt x="21131" y="0"/>
                        </a:cubicBezTo>
                        <a:cubicBezTo>
                          <a:pt x="30530" y="0"/>
                          <a:pt x="38850" y="6077"/>
                          <a:pt x="41708" y="15031"/>
                        </a:cubicBezTo>
                      </a:path>
                      <a:path w="41708" h="21600" stroke="0" extrusionOk="0">
                        <a:moveTo>
                          <a:pt x="-1" y="17124"/>
                        </a:moveTo>
                        <a:cubicBezTo>
                          <a:pt x="2113" y="7141"/>
                          <a:pt x="10926" y="-1"/>
                          <a:pt x="21131" y="0"/>
                        </a:cubicBezTo>
                        <a:cubicBezTo>
                          <a:pt x="30530" y="0"/>
                          <a:pt x="38850" y="6077"/>
                          <a:pt x="41708" y="15031"/>
                        </a:cubicBezTo>
                        <a:lnTo>
                          <a:pt x="21131"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sp>
              <p:nvSpPr>
                <p:cNvPr id="366738" name="Arc 146"/>
                <p:cNvSpPr>
                  <a:spLocks noChangeAspect="1"/>
                </p:cNvSpPr>
                <p:nvPr/>
              </p:nvSpPr>
              <p:spPr bwMode="auto">
                <a:xfrm rot="5400000">
                  <a:off x="2827" y="2165"/>
                  <a:ext cx="71" cy="34"/>
                </a:xfrm>
                <a:custGeom>
                  <a:avLst/>
                  <a:gdLst>
                    <a:gd name="G0" fmla="+- 21155 0 0"/>
                    <a:gd name="G1" fmla="+- 21600 0 0"/>
                    <a:gd name="G2" fmla="+- 21600 0 0"/>
                    <a:gd name="T0" fmla="*/ 0 w 41725"/>
                    <a:gd name="T1" fmla="*/ 17239 h 21600"/>
                    <a:gd name="T2" fmla="*/ 41725 w 41725"/>
                    <a:gd name="T3" fmla="*/ 15008 h 21600"/>
                    <a:gd name="T4" fmla="*/ 21155 w 41725"/>
                    <a:gd name="T5" fmla="*/ 21600 h 21600"/>
                  </a:gdLst>
                  <a:ahLst/>
                  <a:cxnLst>
                    <a:cxn ang="0">
                      <a:pos x="T0" y="T1"/>
                    </a:cxn>
                    <a:cxn ang="0">
                      <a:pos x="T2" y="T3"/>
                    </a:cxn>
                    <a:cxn ang="0">
                      <a:pos x="T4" y="T5"/>
                    </a:cxn>
                  </a:cxnLst>
                  <a:rect l="0" t="0" r="r" b="b"/>
                  <a:pathLst>
                    <a:path w="41725" h="21600" fill="none" extrusionOk="0">
                      <a:moveTo>
                        <a:pt x="-1" y="17238"/>
                      </a:moveTo>
                      <a:cubicBezTo>
                        <a:pt x="2068" y="7201"/>
                        <a:pt x="10906" y="-1"/>
                        <a:pt x="21155" y="0"/>
                      </a:cubicBezTo>
                      <a:cubicBezTo>
                        <a:pt x="30544" y="0"/>
                        <a:pt x="38859" y="6066"/>
                        <a:pt x="41724" y="15008"/>
                      </a:cubicBezTo>
                    </a:path>
                    <a:path w="41725" h="21600" stroke="0" extrusionOk="0">
                      <a:moveTo>
                        <a:pt x="-1" y="17238"/>
                      </a:moveTo>
                      <a:cubicBezTo>
                        <a:pt x="2068" y="7201"/>
                        <a:pt x="10906" y="-1"/>
                        <a:pt x="21155" y="0"/>
                      </a:cubicBezTo>
                      <a:cubicBezTo>
                        <a:pt x="30544" y="0"/>
                        <a:pt x="38859" y="6066"/>
                        <a:pt x="41724" y="15008"/>
                      </a:cubicBezTo>
                      <a:lnTo>
                        <a:pt x="21155"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sp>
              <p:nvSpPr>
                <p:cNvPr id="366739" name="Arc 147"/>
                <p:cNvSpPr>
                  <a:spLocks noChangeAspect="1"/>
                </p:cNvSpPr>
                <p:nvPr/>
              </p:nvSpPr>
              <p:spPr bwMode="auto">
                <a:xfrm rot="5400000">
                  <a:off x="2814" y="2176"/>
                  <a:ext cx="41" cy="17"/>
                </a:xfrm>
                <a:custGeom>
                  <a:avLst/>
                  <a:gdLst>
                    <a:gd name="G0" fmla="+- 21026 0 0"/>
                    <a:gd name="G1" fmla="+- 21600 0 0"/>
                    <a:gd name="G2" fmla="+- 21600 0 0"/>
                    <a:gd name="T0" fmla="*/ 0 w 41664"/>
                    <a:gd name="T1" fmla="*/ 16653 h 21600"/>
                    <a:gd name="T2" fmla="*/ 41664 w 41664"/>
                    <a:gd name="T3" fmla="*/ 15226 h 21600"/>
                    <a:gd name="T4" fmla="*/ 21026 w 41664"/>
                    <a:gd name="T5" fmla="*/ 21600 h 21600"/>
                  </a:gdLst>
                  <a:ahLst/>
                  <a:cxnLst>
                    <a:cxn ang="0">
                      <a:pos x="T0" y="T1"/>
                    </a:cxn>
                    <a:cxn ang="0">
                      <a:pos x="T2" y="T3"/>
                    </a:cxn>
                    <a:cxn ang="0">
                      <a:pos x="T4" y="T5"/>
                    </a:cxn>
                  </a:cxnLst>
                  <a:rect l="0" t="0" r="r" b="b"/>
                  <a:pathLst>
                    <a:path w="41664" h="21600" fill="none" extrusionOk="0">
                      <a:moveTo>
                        <a:pt x="0" y="16653"/>
                      </a:moveTo>
                      <a:cubicBezTo>
                        <a:pt x="2295" y="6895"/>
                        <a:pt x="11002" y="-1"/>
                        <a:pt x="21026" y="0"/>
                      </a:cubicBezTo>
                      <a:cubicBezTo>
                        <a:pt x="30500" y="0"/>
                        <a:pt x="38868" y="6173"/>
                        <a:pt x="41664" y="15225"/>
                      </a:cubicBezTo>
                    </a:path>
                    <a:path w="41664" h="21600" stroke="0" extrusionOk="0">
                      <a:moveTo>
                        <a:pt x="0" y="16653"/>
                      </a:moveTo>
                      <a:cubicBezTo>
                        <a:pt x="2295" y="6895"/>
                        <a:pt x="11002" y="-1"/>
                        <a:pt x="21026" y="0"/>
                      </a:cubicBezTo>
                      <a:cubicBezTo>
                        <a:pt x="30500" y="0"/>
                        <a:pt x="38868" y="6173"/>
                        <a:pt x="41664" y="15225"/>
                      </a:cubicBezTo>
                      <a:lnTo>
                        <a:pt x="21026" y="21600"/>
                      </a:lnTo>
                      <a:close/>
                    </a:path>
                  </a:pathLst>
                </a:custGeom>
                <a:noFill/>
                <a:ln w="12700" cap="rnd">
                  <a:solidFill>
                    <a:schemeClr val="tx1"/>
                  </a:solidFill>
                  <a:round/>
                  <a:headEnd type="none" w="sm" len="sm"/>
                  <a:tailEnd type="none" w="sm" len="sm"/>
                </a:ln>
                <a:effectLst/>
              </p:spPr>
              <p:txBody>
                <a:bodyPr wrap="none" anchor="ctr"/>
                <a:lstStyle/>
                <a:p>
                  <a:endParaRPr lang="en-US" b="0">
                    <a:latin typeface="+mn-lt"/>
                  </a:endParaRPr>
                </a:p>
              </p:txBody>
            </p:sp>
          </p:grpSp>
        </p:grpSp>
        <p:sp>
          <p:nvSpPr>
            <p:cNvPr id="366740" name="Text Box 148"/>
            <p:cNvSpPr txBox="1">
              <a:spLocks noChangeArrowheads="1"/>
            </p:cNvSpPr>
            <p:nvPr/>
          </p:nvSpPr>
          <p:spPr bwMode="auto">
            <a:xfrm>
              <a:off x="1571" y="1911"/>
              <a:ext cx="265" cy="162"/>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400" b="0" dirty="0" err="1">
                  <a:latin typeface="+mn-lt"/>
                  <a:cs typeface="Arial" charset="0"/>
                </a:rPr>
                <a:t>ePC</a:t>
              </a:r>
              <a:endParaRPr lang="en-US" sz="1400" b="0" dirty="0">
                <a:latin typeface="+mn-lt"/>
                <a:cs typeface="Arial" charset="0"/>
              </a:endParaRPr>
            </a:p>
          </p:txBody>
        </p:sp>
        <p:pic>
          <p:nvPicPr>
            <p:cNvPr id="366741" name="Picture 149" descr="ELCTR278"/>
            <p:cNvPicPr>
              <a:picLocks noChangeAspect="1" noChangeArrowheads="1"/>
            </p:cNvPicPr>
            <p:nvPr/>
          </p:nvPicPr>
          <p:blipFill>
            <a:blip r:embed="rId20"/>
            <a:srcRect/>
            <a:stretch>
              <a:fillRect/>
            </a:stretch>
          </p:blipFill>
          <p:spPr bwMode="auto">
            <a:xfrm>
              <a:off x="2896" y="1425"/>
              <a:ext cx="520" cy="270"/>
            </a:xfrm>
            <a:prstGeom prst="rect">
              <a:avLst/>
            </a:prstGeom>
            <a:noFill/>
          </p:spPr>
        </p:pic>
        <p:sp>
          <p:nvSpPr>
            <p:cNvPr id="366742" name="Text Box 150"/>
            <p:cNvSpPr txBox="1">
              <a:spLocks noChangeArrowheads="1"/>
            </p:cNvSpPr>
            <p:nvPr/>
          </p:nvSpPr>
          <p:spPr bwMode="auto">
            <a:xfrm>
              <a:off x="2168" y="1663"/>
              <a:ext cx="248" cy="162"/>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400" b="0" dirty="0">
                  <a:solidFill>
                    <a:schemeClr val="bg2"/>
                  </a:solidFill>
                  <a:latin typeface="+mn-lt"/>
                  <a:cs typeface="Arial" charset="0"/>
                </a:rPr>
                <a:t>STB</a:t>
              </a:r>
            </a:p>
          </p:txBody>
        </p:sp>
        <p:pic>
          <p:nvPicPr>
            <p:cNvPr id="366743" name="Picture 151" descr="Flat Screen_alpha"/>
            <p:cNvPicPr preferRelativeResize="0">
              <a:picLocks noChangeAspect="1" noChangeArrowheads="1"/>
            </p:cNvPicPr>
            <p:nvPr/>
          </p:nvPicPr>
          <p:blipFill>
            <a:blip r:embed="rId21" cstate="print"/>
            <a:srcRect/>
            <a:stretch>
              <a:fillRect/>
            </a:stretch>
          </p:blipFill>
          <p:spPr bwMode="auto">
            <a:xfrm>
              <a:off x="2077" y="1230"/>
              <a:ext cx="481" cy="262"/>
            </a:xfrm>
            <a:prstGeom prst="rect">
              <a:avLst/>
            </a:prstGeom>
            <a:noFill/>
            <a:ln w="9525">
              <a:noFill/>
              <a:miter lim="800000"/>
              <a:headEnd/>
              <a:tailEnd/>
            </a:ln>
            <a:effectLst>
              <a:outerShdw dist="35921" dir="2700000" algn="ctr" rotWithShape="0">
                <a:schemeClr val="bg2"/>
              </a:outerShdw>
            </a:effectLst>
          </p:spPr>
        </p:pic>
        <p:pic>
          <p:nvPicPr>
            <p:cNvPr id="366744" name="Picture 152" descr="Icecream_social"/>
            <p:cNvPicPr>
              <a:picLocks noChangeAspect="1" noChangeArrowheads="1"/>
            </p:cNvPicPr>
            <p:nvPr/>
          </p:nvPicPr>
          <p:blipFill>
            <a:blip r:embed="rId22" cstate="print"/>
            <a:srcRect/>
            <a:stretch>
              <a:fillRect/>
            </a:stretch>
          </p:blipFill>
          <p:spPr bwMode="auto">
            <a:xfrm>
              <a:off x="2124" y="1259"/>
              <a:ext cx="375" cy="179"/>
            </a:xfrm>
            <a:prstGeom prst="rect">
              <a:avLst/>
            </a:prstGeom>
            <a:noFill/>
          </p:spPr>
        </p:pic>
        <p:pic>
          <p:nvPicPr>
            <p:cNvPr id="366745" name="Picture 153" descr="UTVstb"/>
            <p:cNvPicPr>
              <a:picLocks noChangeAspect="1" noChangeArrowheads="1"/>
            </p:cNvPicPr>
            <p:nvPr/>
          </p:nvPicPr>
          <p:blipFill>
            <a:blip r:embed="rId14"/>
            <a:srcRect/>
            <a:stretch>
              <a:fillRect/>
            </a:stretch>
          </p:blipFill>
          <p:spPr bwMode="auto">
            <a:xfrm>
              <a:off x="2130" y="1543"/>
              <a:ext cx="430" cy="163"/>
            </a:xfrm>
            <a:prstGeom prst="rect">
              <a:avLst/>
            </a:prstGeom>
            <a:noFill/>
            <a:ln w="9525">
              <a:noFill/>
              <a:miter lim="800000"/>
              <a:headEnd/>
              <a:tailEnd/>
            </a:ln>
            <a:effectLst/>
          </p:spPr>
        </p:pic>
        <p:sp>
          <p:nvSpPr>
            <p:cNvPr id="366746" name="Line 154"/>
            <p:cNvSpPr>
              <a:spLocks noChangeShapeType="1"/>
            </p:cNvSpPr>
            <p:nvPr/>
          </p:nvSpPr>
          <p:spPr bwMode="auto">
            <a:xfrm>
              <a:off x="2331" y="1463"/>
              <a:ext cx="0" cy="78"/>
            </a:xfrm>
            <a:prstGeom prst="line">
              <a:avLst/>
            </a:prstGeom>
            <a:noFill/>
            <a:ln w="28575">
              <a:solidFill>
                <a:schemeClr val="bg2"/>
              </a:solidFill>
              <a:round/>
              <a:headEnd type="none" w="sm" len="sm"/>
              <a:tailEnd type="none" w="sm" len="sm"/>
            </a:ln>
            <a:effectLst/>
          </p:spPr>
          <p:txBody>
            <a:bodyPr wrap="none" anchor="ctr"/>
            <a:lstStyle/>
            <a:p>
              <a:endParaRPr lang="en-US" b="0">
                <a:latin typeface="+mn-lt"/>
              </a:endParaRPr>
            </a:p>
          </p:txBody>
        </p:sp>
        <p:sp>
          <p:nvSpPr>
            <p:cNvPr id="366747" name="Text Box 155"/>
            <p:cNvSpPr txBox="1">
              <a:spLocks noChangeArrowheads="1"/>
            </p:cNvSpPr>
            <p:nvPr/>
          </p:nvSpPr>
          <p:spPr bwMode="auto">
            <a:xfrm>
              <a:off x="2263" y="1863"/>
              <a:ext cx="841" cy="16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lIns="0" tIns="45718" rIns="0" bIns="45718">
              <a:spAutoFit/>
            </a:bodyPr>
            <a:lstStyle/>
            <a:p>
              <a:pPr eaLnBrk="0" hangingPunct="0"/>
              <a:r>
                <a:rPr lang="en-US" sz="1400" b="0" dirty="0">
                  <a:effectLst>
                    <a:outerShdw blurRad="38100" dist="38100" dir="2700000" algn="tl">
                      <a:srgbClr val="000000">
                        <a:alpha val="43137"/>
                      </a:srgbClr>
                    </a:outerShdw>
                  </a:effectLst>
                  <a:latin typeface="+mn-lt"/>
                  <a:cs typeface="Arial" charset="0"/>
                </a:rPr>
                <a:t>Local Cluster Bridge</a:t>
              </a:r>
            </a:p>
          </p:txBody>
        </p:sp>
        <p:sp>
          <p:nvSpPr>
            <p:cNvPr id="366748" name="Text Box 156"/>
            <p:cNvSpPr txBox="1">
              <a:spLocks noChangeArrowheads="1"/>
            </p:cNvSpPr>
            <p:nvPr/>
          </p:nvSpPr>
          <p:spPr bwMode="auto">
            <a:xfrm>
              <a:off x="2981" y="1647"/>
              <a:ext cx="356" cy="162"/>
            </a:xfrm>
            <a:prstGeom prst="rect">
              <a:avLst/>
            </a:prstGeom>
            <a:noFill/>
            <a:ln w="12700">
              <a:noFill/>
              <a:miter lim="800000"/>
              <a:headEnd type="none" w="sm" len="sm"/>
              <a:tailEnd type="none" w="sm" len="sm"/>
            </a:ln>
            <a:effectLst/>
          </p:spPr>
          <p:txBody>
            <a:bodyPr wrap="none" lIns="91435" tIns="45718" rIns="91435" bIns="45718">
              <a:spAutoFit/>
            </a:bodyPr>
            <a:lstStyle/>
            <a:p>
              <a:pPr eaLnBrk="0" hangingPunct="0"/>
              <a:r>
                <a:rPr lang="en-US" sz="1400" b="0" dirty="0">
                  <a:solidFill>
                    <a:schemeClr val="bg2"/>
                  </a:solidFill>
                  <a:latin typeface="+mn-lt"/>
                  <a:cs typeface="Arial" charset="0"/>
                </a:rPr>
                <a:t>Stereo</a:t>
              </a:r>
            </a:p>
          </p:txBody>
        </p:sp>
        <p:sp>
          <p:nvSpPr>
            <p:cNvPr id="366749" name="Line 157"/>
            <p:cNvSpPr>
              <a:spLocks noChangeShapeType="1"/>
            </p:cNvSpPr>
            <p:nvPr/>
          </p:nvSpPr>
          <p:spPr bwMode="auto">
            <a:xfrm>
              <a:off x="2722" y="1118"/>
              <a:ext cx="150" cy="0"/>
            </a:xfrm>
            <a:prstGeom prst="line">
              <a:avLst/>
            </a:prstGeom>
            <a:noFill/>
            <a:ln w="9525">
              <a:solidFill>
                <a:schemeClr val="tx1"/>
              </a:solidFill>
              <a:round/>
              <a:headEnd type="triangle" w="med" len="med"/>
              <a:tailEnd type="triangle" w="med" len="med"/>
            </a:ln>
            <a:effectLst/>
          </p:spPr>
          <p:txBody>
            <a:bodyPr/>
            <a:lstStyle/>
            <a:p>
              <a:endParaRPr lang="en-US" b="0">
                <a:latin typeface="+mn-lt"/>
              </a:endParaRPr>
            </a:p>
          </p:txBody>
        </p:sp>
        <p:pic>
          <p:nvPicPr>
            <p:cNvPr id="366750" name="Picture 158" descr="Vaio_alpha"/>
            <p:cNvPicPr>
              <a:picLocks noChangeAspect="1" noChangeArrowheads="1"/>
            </p:cNvPicPr>
            <p:nvPr/>
          </p:nvPicPr>
          <p:blipFill>
            <a:blip r:embed="rId23" cstate="print"/>
            <a:srcRect/>
            <a:stretch>
              <a:fillRect/>
            </a:stretch>
          </p:blipFill>
          <p:spPr bwMode="auto">
            <a:xfrm>
              <a:off x="1315" y="1412"/>
              <a:ext cx="661" cy="654"/>
            </a:xfrm>
            <a:prstGeom prst="rect">
              <a:avLst/>
            </a:prstGeom>
            <a:noFill/>
            <a:ln w="9525">
              <a:noFill/>
              <a:miter lim="800000"/>
              <a:headEnd/>
              <a:tailEnd/>
            </a:ln>
            <a:effectLst>
              <a:outerShdw dist="35921" dir="2700000" algn="ctr" rotWithShape="0">
                <a:schemeClr val="bg2"/>
              </a:outerShdw>
            </a:effectLst>
          </p:spPr>
        </p:pic>
        <p:grpSp>
          <p:nvGrpSpPr>
            <p:cNvPr id="30" name="Group 159"/>
            <p:cNvGrpSpPr>
              <a:grpSpLocks/>
            </p:cNvGrpSpPr>
            <p:nvPr/>
          </p:nvGrpSpPr>
          <p:grpSpPr bwMode="auto">
            <a:xfrm>
              <a:off x="2850" y="1024"/>
              <a:ext cx="348" cy="336"/>
              <a:chOff x="4219" y="2321"/>
              <a:chExt cx="1111" cy="891"/>
            </a:xfrm>
          </p:grpSpPr>
          <p:pic>
            <p:nvPicPr>
              <p:cNvPr id="366752" name="Picture 160" descr="X-Box_alpha"/>
              <p:cNvPicPr>
                <a:picLocks noChangeAspect="1" noChangeArrowheads="1"/>
              </p:cNvPicPr>
              <p:nvPr/>
            </p:nvPicPr>
            <p:blipFill>
              <a:blip r:embed="rId16" cstate="print"/>
              <a:srcRect/>
              <a:stretch>
                <a:fillRect/>
              </a:stretch>
            </p:blipFill>
            <p:spPr bwMode="auto">
              <a:xfrm>
                <a:off x="4336" y="2321"/>
                <a:ext cx="994" cy="556"/>
              </a:xfrm>
              <a:prstGeom prst="rect">
                <a:avLst/>
              </a:prstGeom>
              <a:noFill/>
              <a:effectLst>
                <a:outerShdw dist="35921" dir="2700000" algn="ctr" rotWithShape="0">
                  <a:schemeClr val="bg2"/>
                </a:outerShdw>
              </a:effectLst>
            </p:spPr>
          </p:pic>
          <p:pic>
            <p:nvPicPr>
              <p:cNvPr id="366753" name="Picture 161" descr="controller_alpha"/>
              <p:cNvPicPr>
                <a:picLocks noChangeAspect="1" noChangeArrowheads="1"/>
              </p:cNvPicPr>
              <p:nvPr/>
            </p:nvPicPr>
            <p:blipFill>
              <a:blip r:embed="rId17" cstate="print"/>
              <a:srcRect/>
              <a:stretch>
                <a:fillRect/>
              </a:stretch>
            </p:blipFill>
            <p:spPr bwMode="auto">
              <a:xfrm>
                <a:off x="4219" y="2768"/>
                <a:ext cx="582" cy="444"/>
              </a:xfrm>
              <a:prstGeom prst="rect">
                <a:avLst/>
              </a:prstGeom>
              <a:noFill/>
              <a:effectLst>
                <a:outerShdw dist="35921" dir="2700000" algn="ctr" rotWithShape="0">
                  <a:schemeClr val="bg2"/>
                </a:outerShdw>
              </a:effectLst>
            </p:spPr>
          </p:pic>
        </p:grpSp>
        <p:pic>
          <p:nvPicPr>
            <p:cNvPr id="366754" name="Picture 162" descr="DVD Player"/>
            <p:cNvPicPr>
              <a:picLocks noChangeAspect="1" noChangeArrowheads="1"/>
            </p:cNvPicPr>
            <p:nvPr/>
          </p:nvPicPr>
          <p:blipFill>
            <a:blip r:embed="rId24" cstate="print"/>
            <a:srcRect/>
            <a:stretch>
              <a:fillRect/>
            </a:stretch>
          </p:blipFill>
          <p:spPr bwMode="auto">
            <a:xfrm>
              <a:off x="2088" y="885"/>
              <a:ext cx="471" cy="205"/>
            </a:xfrm>
            <a:prstGeom prst="rect">
              <a:avLst/>
            </a:prstGeom>
            <a:noFill/>
            <a:effectLst>
              <a:outerShdw dist="35921" dir="2700000" algn="ctr" rotWithShape="0">
                <a:schemeClr val="bg2"/>
              </a:outerShdw>
            </a:effectLst>
          </p:spPr>
        </p:pic>
      </p:grpSp>
      <p:sp>
        <p:nvSpPr>
          <p:cNvPr id="366755" name="Text Box 163"/>
          <p:cNvSpPr txBox="1">
            <a:spLocks noChangeArrowheads="1"/>
          </p:cNvSpPr>
          <p:nvPr/>
        </p:nvSpPr>
        <p:spPr bwMode="auto">
          <a:xfrm>
            <a:off x="457200" y="7351721"/>
            <a:ext cx="6333850" cy="60324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9728" tIns="54864" rIns="109728" bIns="54864">
            <a:spAutoFit/>
          </a:bodyPr>
          <a:lstStyle/>
          <a:p>
            <a:pPr marL="270510" indent="-270510" algn="l" eaLnBrk="0" hangingPunct="0"/>
            <a:r>
              <a:rPr lang="en-US" sz="3200" b="0" dirty="0" err="1">
                <a:solidFill>
                  <a:schemeClr val="lt1"/>
                </a:solidFill>
                <a:effectLst>
                  <a:outerShdw blurRad="38100" dist="38100" dir="2700000" algn="tl">
                    <a:srgbClr val="000000">
                      <a:alpha val="43137"/>
                    </a:srgbClr>
                  </a:outerShdw>
                </a:effectLst>
                <a:latin typeface="+mn-lt"/>
              </a:rPr>
              <a:t>HomePlug</a:t>
            </a:r>
            <a:r>
              <a:rPr lang="en-US" sz="3200" b="0" dirty="0">
                <a:solidFill>
                  <a:schemeClr val="lt1"/>
                </a:solidFill>
                <a:effectLst>
                  <a:outerShdw blurRad="38100" dist="38100" dir="2700000" algn="tl">
                    <a:srgbClr val="000000">
                      <a:alpha val="43137"/>
                    </a:srgbClr>
                  </a:outerShdw>
                </a:effectLst>
                <a:latin typeface="+mn-lt"/>
              </a:rPr>
              <a:t> Will Connect Them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6690"/>
                                        </p:tgtEl>
                                        <p:attrNameLst>
                                          <p:attrName>style.visibility</p:attrName>
                                        </p:attrNameLst>
                                      </p:cBhvr>
                                      <p:to>
                                        <p:strVal val="visible"/>
                                      </p:to>
                                    </p:set>
                                    <p:animEffect transition="in" filter="fade">
                                      <p:cBhvr>
                                        <p:cTn id="13" dur="2000"/>
                                        <p:tgtEl>
                                          <p:spTgt spid="366690"/>
                                        </p:tgtEl>
                                      </p:cBhvr>
                                    </p:animEffect>
                                  </p:childTnLst>
                                </p:cTn>
                              </p:par>
                              <p:par>
                                <p:cTn id="14" presetID="26" presetClass="emph" presetSubtype="0" repeatCount="3000" fill="hold" grpId="1" nodeType="withEffect">
                                  <p:stCondLst>
                                    <p:cond delay="1000"/>
                                  </p:stCondLst>
                                  <p:childTnLst>
                                    <p:animEffect transition="out" filter="fade">
                                      <p:cBhvr>
                                        <p:cTn id="15" dur="1000" tmFilter="0, 0; .2, .5; .8, .5; 1, 0"/>
                                        <p:tgtEl>
                                          <p:spTgt spid="366690"/>
                                        </p:tgtEl>
                                      </p:cBhvr>
                                    </p:animEffect>
                                    <p:animScale>
                                      <p:cBhvr>
                                        <p:cTn id="16" dur="500" autoRev="1" fill="hold"/>
                                        <p:tgtEl>
                                          <p:spTgt spid="36669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6616"/>
                                        </p:tgtEl>
                                        <p:attrNameLst>
                                          <p:attrName>style.visibility</p:attrName>
                                        </p:attrNameLst>
                                      </p:cBhvr>
                                      <p:to>
                                        <p:strVal val="visible"/>
                                      </p:to>
                                    </p:set>
                                    <p:animEffect transition="in" filter="fade">
                                      <p:cBhvr>
                                        <p:cTn id="24" dur="2000"/>
                                        <p:tgtEl>
                                          <p:spTgt spid="366616"/>
                                        </p:tgtEl>
                                      </p:cBhvr>
                                    </p:animEffect>
                                  </p:childTnLst>
                                </p:cTn>
                              </p:par>
                              <p:par>
                                <p:cTn id="25" presetID="26" presetClass="emph" presetSubtype="0" repeatCount="3000" fill="hold" grpId="1" nodeType="withEffect">
                                  <p:stCondLst>
                                    <p:cond delay="1000"/>
                                  </p:stCondLst>
                                  <p:childTnLst>
                                    <p:animEffect transition="out" filter="fade">
                                      <p:cBhvr>
                                        <p:cTn id="26" dur="1000" tmFilter="0, 0; .2, .5; .8, .5; 1, 0"/>
                                        <p:tgtEl>
                                          <p:spTgt spid="366616"/>
                                        </p:tgtEl>
                                      </p:cBhvr>
                                    </p:animEffect>
                                    <p:animScale>
                                      <p:cBhvr>
                                        <p:cTn id="27" dur="500" autoRev="1" fill="hold"/>
                                        <p:tgtEl>
                                          <p:spTgt spid="3666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6617"/>
                                        </p:tgtEl>
                                        <p:attrNameLst>
                                          <p:attrName>style.visibility</p:attrName>
                                        </p:attrNameLst>
                                      </p:cBhvr>
                                      <p:to>
                                        <p:strVal val="visible"/>
                                      </p:to>
                                    </p:set>
                                    <p:animEffect transition="in" filter="fade">
                                      <p:cBhvr>
                                        <p:cTn id="35" dur="2000"/>
                                        <p:tgtEl>
                                          <p:spTgt spid="366617"/>
                                        </p:tgtEl>
                                      </p:cBhvr>
                                    </p:animEffect>
                                  </p:childTnLst>
                                </p:cTn>
                              </p:par>
                              <p:par>
                                <p:cTn id="36" presetID="26" presetClass="emph" presetSubtype="0" repeatCount="3000" fill="hold" grpId="1" nodeType="withEffect">
                                  <p:stCondLst>
                                    <p:cond delay="1000"/>
                                  </p:stCondLst>
                                  <p:childTnLst>
                                    <p:animEffect transition="out" filter="fade">
                                      <p:cBhvr>
                                        <p:cTn id="37" dur="1000" tmFilter="0, 0; .2, .5; .8, .5; 1, 0"/>
                                        <p:tgtEl>
                                          <p:spTgt spid="366617"/>
                                        </p:tgtEl>
                                      </p:cBhvr>
                                    </p:animEffect>
                                    <p:animScale>
                                      <p:cBhvr>
                                        <p:cTn id="38" dur="500" autoRev="1" fill="hold"/>
                                        <p:tgtEl>
                                          <p:spTgt spid="366617"/>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6755"/>
                                        </p:tgtEl>
                                        <p:attrNameLst>
                                          <p:attrName>style.visibility</p:attrName>
                                        </p:attrNameLst>
                                      </p:cBhvr>
                                      <p:to>
                                        <p:strVal val="visible"/>
                                      </p:to>
                                    </p:set>
                                    <p:anim calcmode="lin" valueType="num">
                                      <p:cBhvr additive="base">
                                        <p:cTn id="48" dur="500" fill="hold"/>
                                        <p:tgtEl>
                                          <p:spTgt spid="366755"/>
                                        </p:tgtEl>
                                        <p:attrNameLst>
                                          <p:attrName>ppt_x</p:attrName>
                                        </p:attrNameLst>
                                      </p:cBhvr>
                                      <p:tavLst>
                                        <p:tav tm="0">
                                          <p:val>
                                            <p:strVal val="#ppt_x"/>
                                          </p:val>
                                        </p:tav>
                                        <p:tav tm="100000">
                                          <p:val>
                                            <p:strVal val="#ppt_x"/>
                                          </p:val>
                                        </p:tav>
                                      </p:tavLst>
                                    </p:anim>
                                    <p:anim calcmode="lin" valueType="num">
                                      <p:cBhvr additive="base">
                                        <p:cTn id="49" dur="500" fill="hold"/>
                                        <p:tgtEl>
                                          <p:spTgt spid="366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16" grpId="0"/>
      <p:bldP spid="366616" grpId="1"/>
      <p:bldP spid="366617" grpId="0"/>
      <p:bldP spid="366617" grpId="1"/>
      <p:bldP spid="366690" grpId="0"/>
      <p:bldP spid="366690" grpId="1"/>
      <p:bldP spid="3667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p:txBody>
          <a:bodyPr/>
          <a:lstStyle/>
          <a:p>
            <a:r>
              <a:rPr lang="en-US" altLang="en-US" smtClean="0"/>
              <a:t>HomePlug Powerline</a:t>
            </a:r>
            <a:br>
              <a:rPr lang="en-US" altLang="en-US" smtClean="0"/>
            </a:br>
            <a:r>
              <a:rPr lang="en-US" altLang="en-US" smtClean="0"/>
              <a:t>Alliance Overview</a:t>
            </a:r>
            <a:endParaRPr lang="en-US" altLang="en-US"/>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Template_external (2)</Template>
  <TotalTime>4605</TotalTime>
  <Words>5416</Words>
  <Application>Microsoft PowerPoint</Application>
  <PresentationFormat>Custom</PresentationFormat>
  <Paragraphs>512</Paragraphs>
  <Slides>31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Arial</vt:lpstr>
      <vt:lpstr>Segoe</vt:lpstr>
      <vt:lpstr>Wingdings</vt:lpstr>
      <vt:lpstr>ＭＳ Ｐゴシック</vt:lpstr>
      <vt:lpstr>Times</vt:lpstr>
      <vt:lpstr>Segoe Semibold</vt:lpstr>
      <vt:lpstr>ＭＳ ゴシック</vt:lpstr>
      <vt:lpstr>Times New Roman</vt:lpstr>
      <vt:lpstr>WinHec 2007 WEB Template</vt:lpstr>
      <vt:lpstr>Visio</vt:lpstr>
      <vt:lpstr>VISIO</vt:lpstr>
      <vt:lpstr>Home Media Transports: HomePlug AV</vt:lpstr>
      <vt:lpstr>Agenda</vt:lpstr>
      <vt:lpstr>Global Forces</vt:lpstr>
      <vt:lpstr>New Devices And Usage</vt:lpstr>
      <vt:lpstr>Why Is Powerline On The  Verge Of Ubiquity?</vt:lpstr>
      <vt:lpstr>Significant Global Powerline Growth</vt:lpstr>
      <vt:lpstr>Significant APAC Home Networking Growth </vt:lpstr>
      <vt:lpstr>Emerging Home Network</vt:lpstr>
      <vt:lpstr>HomePlug Powerline Alliance Overview</vt:lpstr>
      <vt:lpstr>HomePlug Organization</vt:lpstr>
      <vt:lpstr>HomePlug Enablement</vt:lpstr>
      <vt:lpstr>Membership Statistics</vt:lpstr>
      <vt:lpstr>HomePlug Ecosystem</vt:lpstr>
      <vt:lpstr>Candidate Wired Options</vt:lpstr>
      <vt:lpstr>Agenda</vt:lpstr>
      <vt:lpstr>Vista LLTD, qWave, WCN</vt:lpstr>
      <vt:lpstr>HPAV System Architecture Overview</vt:lpstr>
      <vt:lpstr>PHY Layer</vt:lpstr>
      <vt:lpstr>PHY Layer</vt:lpstr>
      <vt:lpstr>MAC</vt:lpstr>
      <vt:lpstr>MAC</vt:lpstr>
      <vt:lpstr>QoS</vt:lpstr>
      <vt:lpstr>Security</vt:lpstr>
      <vt:lpstr>HomePlug AV In Action Self-contained HomePlug AV</vt:lpstr>
      <vt:lpstr>HomePlug AV In Action HomePlug AV with wireless network endpoints</vt:lpstr>
      <vt:lpstr>HomePlug AV In Action Hybrid networks</vt:lpstr>
      <vt:lpstr>Summary</vt:lpstr>
      <vt:lpstr>Call To Action</vt:lpstr>
      <vt:lpstr>The Future Of Homeplug</vt:lpstr>
      <vt:lpstr>Additional Resources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CON-T514 Home Media Transports: HomePlug AV</dc:title>
  <dc:subject>WinHEC 2007</dc:subject>
  <dc:creator>Andreas Melder</dc:creator>
  <dc:description>Template design: Silver Fox Productions; Bryan L. 
Formatter: David Griffith, Silver Fox Productions, Inc.
Event Date:
Event Location:
Speech Length:
Audience:
Key Topics:</dc:description>
  <cp:lastModifiedBy>Microsoft Employee</cp:lastModifiedBy>
  <cp:revision>41</cp:revision>
  <dcterms:created xsi:type="dcterms:W3CDTF">2007-03-09T17:59:21Z</dcterms:created>
  <dcterms:modified xsi:type="dcterms:W3CDTF">2007-05-29T20:24:43Z</dcterms:modified>
</cp:coreProperties>
</file>