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95" r:id="rId1"/>
  </p:sldMasterIdLst>
  <p:notesMasterIdLst>
    <p:notesMasterId r:id="rId61"/>
  </p:notesMasterIdLst>
  <p:handoutMasterIdLst>
    <p:handoutMasterId r:id="rId62"/>
  </p:handoutMasterIdLst>
  <p:sldIdLst>
    <p:sldId id="258" r:id="rId2"/>
    <p:sldId id="274" r:id="rId3"/>
    <p:sldId id="296" r:id="rId4"/>
    <p:sldId id="402" r:id="rId5"/>
    <p:sldId id="401" r:id="rId6"/>
    <p:sldId id="325" r:id="rId7"/>
    <p:sldId id="300" r:id="rId8"/>
    <p:sldId id="301" r:id="rId9"/>
    <p:sldId id="302" r:id="rId10"/>
    <p:sldId id="303" r:id="rId11"/>
    <p:sldId id="304" r:id="rId12"/>
    <p:sldId id="305" r:id="rId13"/>
    <p:sldId id="306" r:id="rId14"/>
    <p:sldId id="308" r:id="rId15"/>
    <p:sldId id="327" r:id="rId16"/>
    <p:sldId id="309" r:id="rId17"/>
    <p:sldId id="321" r:id="rId18"/>
    <p:sldId id="311" r:id="rId19"/>
    <p:sldId id="416" r:id="rId20"/>
    <p:sldId id="326" r:id="rId21"/>
    <p:sldId id="333" r:id="rId22"/>
    <p:sldId id="334" r:id="rId23"/>
    <p:sldId id="335" r:id="rId24"/>
    <p:sldId id="336" r:id="rId25"/>
    <p:sldId id="382" r:id="rId26"/>
    <p:sldId id="332" r:id="rId27"/>
    <p:sldId id="376" r:id="rId28"/>
    <p:sldId id="385" r:id="rId29"/>
    <p:sldId id="387" r:id="rId30"/>
    <p:sldId id="372" r:id="rId31"/>
    <p:sldId id="373" r:id="rId32"/>
    <p:sldId id="371" r:id="rId33"/>
    <p:sldId id="374" r:id="rId34"/>
    <p:sldId id="375" r:id="rId35"/>
    <p:sldId id="359" r:id="rId36"/>
    <p:sldId id="361" r:id="rId37"/>
    <p:sldId id="354" r:id="rId38"/>
    <p:sldId id="409" r:id="rId39"/>
    <p:sldId id="410" r:id="rId40"/>
    <p:sldId id="411" r:id="rId41"/>
    <p:sldId id="393" r:id="rId42"/>
    <p:sldId id="394" r:id="rId43"/>
    <p:sldId id="395" r:id="rId44"/>
    <p:sldId id="396" r:id="rId45"/>
    <p:sldId id="355" r:id="rId46"/>
    <p:sldId id="397" r:id="rId47"/>
    <p:sldId id="403" r:id="rId48"/>
    <p:sldId id="404" r:id="rId49"/>
    <p:sldId id="356" r:id="rId50"/>
    <p:sldId id="390" r:id="rId51"/>
    <p:sldId id="406" r:id="rId52"/>
    <p:sldId id="415" r:id="rId53"/>
    <p:sldId id="392" r:id="rId54"/>
    <p:sldId id="384" r:id="rId55"/>
    <p:sldId id="314" r:id="rId56"/>
    <p:sldId id="315" r:id="rId57"/>
    <p:sldId id="412" r:id="rId58"/>
    <p:sldId id="271" r:id="rId59"/>
    <p:sldId id="413" r:id="rId60"/>
  </p:sldIdLst>
  <p:sldSz cx="9144000" cy="6858000" type="screen4x3"/>
  <p:notesSz cx="6858000" cy="9296400"/>
  <p:embeddedFontLst>
    <p:embeddedFont>
      <p:font typeface="Segoe" charset="0"/>
      <p:regular r:id="rId63"/>
      <p:bold r:id="rId64"/>
      <p:italic r:id="rId65"/>
      <p:boldItalic r:id="rId66"/>
    </p:embeddedFont>
    <p:embeddedFont>
      <p:font typeface="Lucida Console" pitchFamily="49" charset="0"/>
      <p:regular r:id="rId67"/>
    </p:embeddedFont>
    <p:embeddedFont>
      <p:font typeface="Calibri" pitchFamily="34" charset="0"/>
      <p:regular r:id="rId68"/>
      <p:bold r:id="rId69"/>
      <p:italic r:id="rId70"/>
      <p:boldItalic r:id="rId71"/>
    </p:embeddedFont>
    <p:embeddedFont>
      <p:font typeface="ＭＳ Ｐゴシック" pitchFamily="34" charset="-128"/>
      <p:regular r:id="rId72"/>
    </p:embeddedFont>
    <p:embeddedFont>
      <p:font typeface="Segoe Semibold" charset="0"/>
      <p:bold r:id="rId73"/>
      <p:boldItalic r:id="rId74"/>
    </p:embeddedFont>
  </p:embeddedFontLst>
  <p:custDataLst>
    <p:tags r:id="rId7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useTimings="0">
    <p:present/>
    <p:sldAll/>
    <p:penClr>
      <a:srgbClr val="FF0000"/>
    </p:penClr>
  </p:showPr>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1886" autoAdjust="0"/>
    <p:restoredTop sz="58501" autoAdjust="0"/>
  </p:normalViewPr>
  <p:slideViewPr>
    <p:cSldViewPr>
      <p:cViewPr varScale="1">
        <p:scale>
          <a:sx n="89" d="100"/>
          <a:sy n="89" d="100"/>
        </p:scale>
        <p:origin x="-1182" y="-96"/>
      </p:cViewPr>
      <p:guideLst>
        <p:guide orient="horz" pos="2160"/>
        <p:guide orient="horz" pos="144"/>
        <p:guide orient="horz" pos="4176"/>
        <p:guide orient="horz" pos="1488"/>
        <p:guide orient="horz" pos="1200"/>
        <p:guide orient="horz" pos="895"/>
        <p:guide pos="2880"/>
        <p:guide pos="240"/>
        <p:guide pos="5520"/>
      </p:guideLst>
    </p:cSldViewPr>
  </p:slideViewPr>
  <p:outlineViewPr>
    <p:cViewPr>
      <p:scale>
        <a:sx n="33" d="100"/>
        <a:sy n="33" d="100"/>
      </p:scale>
      <p:origin x="0" y="14274"/>
    </p:cViewPr>
  </p:outlineViewPr>
  <p:notesTextViewPr>
    <p:cViewPr>
      <p:scale>
        <a:sx n="100" d="100"/>
        <a:sy n="100" d="100"/>
      </p:scale>
      <p:origin x="0" y="0"/>
    </p:cViewPr>
  </p:notesTextViewPr>
  <p:sorterViewPr>
    <p:cViewPr>
      <p:scale>
        <a:sx n="39" d="100"/>
        <a:sy n="39" d="100"/>
      </p:scale>
      <p:origin x="0" y="0"/>
    </p:cViewPr>
  </p:sorterViewPr>
  <p:notesViewPr>
    <p:cSldViewPr>
      <p:cViewPr>
        <p:scale>
          <a:sx n="75" d="100"/>
          <a:sy n="75" d="100"/>
        </p:scale>
        <p:origin x="-1694" y="-5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49D94F6C-CD2B-40CC-B1FA-935C74E42B04}" type="datetimeFigureOut">
              <a:rPr lang="en-US"/>
              <a:pPr>
                <a:defRPr/>
              </a:pPr>
              <a:t>6/8/2007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1B1EEBC1-9FB6-43AA-90EC-C28653D74A4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B696D9C9-C898-45DF-BD4F-7E26A04A077D}" type="datetimeFigureOut">
              <a:rPr lang="en-US"/>
              <a:pPr>
                <a:defRPr/>
              </a:pPr>
              <a:t>6/8/2007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71800"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23BC7315-97C5-4280-8772-DAAF84EF6A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a:spcBef>
                <a:spcPct val="0"/>
              </a:spcBef>
            </a:pPr>
            <a:endParaRPr lang="en-US" smtClean="0"/>
          </a:p>
        </p:txBody>
      </p:sp>
      <p:sp>
        <p:nvSpPr>
          <p:cNvPr id="2048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smtClean="0"/>
          </a:p>
        </p:txBody>
      </p:sp>
      <p:sp>
        <p:nvSpPr>
          <p:cNvPr id="204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DA6B0D76-9B94-46BC-8436-53874434944C}" type="datetime8">
              <a:rPr lang="en-US"/>
              <a:pPr fontAlgn="base">
                <a:spcBef>
                  <a:spcPct val="0"/>
                </a:spcBef>
                <a:spcAft>
                  <a:spcPct val="0"/>
                </a:spcAft>
              </a:pPr>
              <a:t>6/8/2007 8:16 AM</a:t>
            </a:fld>
            <a:endParaRPr lang="en-US"/>
          </a:p>
        </p:txBody>
      </p:sp>
      <p:sp>
        <p:nvSpPr>
          <p:cNvPr id="2048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FC2CCB-293C-4DD8-95A1-F5EBEE915E38}"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3E18B8-32D3-44C6-A2FB-08797138B3FA}"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E209B0-35E0-4D5A-85F2-0F4ACC8F0D64}"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CB5716-7A2E-42BF-910D-494E5AE4FBD0}"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36C526-05E1-4760-AF08-65670954A249}"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A2A746-7E98-4591-83AF-BBEECD876993}"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26D68F-A322-4A46-BA09-A4E5B9F29B2D}"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E879BC-77CC-4F8E-B9C2-29F0550143D0}"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139EB6-9B85-4664-AB3D-E7DDD31AA93E}"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5A3DF2-D5F1-478D-ADD7-C535ABED2357}"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lIns="93177" tIns="46589" rIns="93177" bIns="46589" anchor="b"/>
          <a:lstStyle/>
          <a:p>
            <a:pPr algn="r"/>
            <a:fld id="{EB50EB2F-7CC4-491B-A325-41409D85BBDE}" type="slidenum">
              <a:rPr lang="en-US" sz="1200">
                <a:latin typeface="Calibri" pitchFamily="34" charset="0"/>
              </a:rPr>
              <a:pPr algn="r"/>
              <a:t>19</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endParaRPr lang="en-US" dirty="0"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40216-12D0-4EE6-B670-11BAAE096A64}"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60BC46-679D-4F7C-86A9-F4C8CC5D2FD8}"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ADD2B5-DE19-4F95-9E19-82FECA158036}"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47671-6C1C-4684-BB5F-963CF28A93D3}"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B0C327-2E00-45BD-B6FF-E43CD4972751}"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C4CAAA-2D24-4C80-AA22-3E492C676C30}"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90E0CF-D504-4DBC-B6CA-EFB76F05954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A6CDCB-A6B8-46B2-8E64-4ECBADBAC0B0}"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F99509-E817-4182-B501-03E43E53CC09}"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EE28B4-7EF9-480B-89D9-9F15D2E75A3A}"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525DB7-B6C3-4E43-8B26-A2CD5ED1D1E5}"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A6C9EA-0ED5-495C-9ABC-03BA06E7EB39}"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751EB1-195D-4FA8-9442-01B989CE29DA}"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BCD8B-5BCE-4707-9B8F-D1BA577E1725}"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8F5544-CFDE-45E4-8020-CAFD64FA16A4}"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69E061-8EC9-4DC5-8422-2C06874DA131}"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EB6352-D0A7-4808-B416-83FCFBA21D2F}"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614CF1-89D3-4E86-BA95-8F5608ED453E}" type="slidenum">
              <a:rPr lang="en-US"/>
              <a:pPr fontAlgn="base">
                <a:spcBef>
                  <a:spcPct val="0"/>
                </a:spcBef>
                <a:spcAft>
                  <a:spcPct val="0"/>
                </a:spcAft>
              </a:pPr>
              <a:t>35</a:t>
            </a:fld>
            <a:endParaRPr lang="en-US"/>
          </a:p>
        </p:txBody>
      </p:sp>
      <p:sp>
        <p:nvSpPr>
          <p:cNvPr id="90114" name="Rectangle 2"/>
          <p:cNvSpPr>
            <a:spLocks noGrp="1" noRot="1" noChangeAspect="1" noChangeArrowheads="1" noTextEdit="1"/>
          </p:cNvSpPr>
          <p:nvPr>
            <p:ph type="sldImg"/>
          </p:nvPr>
        </p:nvSpPr>
        <p:spPr bwMode="auto">
          <a:xfrm>
            <a:off x="1106488" y="698500"/>
            <a:ext cx="4648200" cy="3486150"/>
          </a:xfrm>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FC6C70-04C5-4B06-B0EB-0068D69E01F3}" type="slidenum">
              <a:rPr lang="en-US"/>
              <a:pPr fontAlgn="base">
                <a:spcBef>
                  <a:spcPct val="0"/>
                </a:spcBef>
                <a:spcAft>
                  <a:spcPct val="0"/>
                </a:spcAft>
              </a:pPr>
              <a:t>36</a:t>
            </a:fld>
            <a:endParaRPr lang="en-US"/>
          </a:p>
        </p:txBody>
      </p:sp>
      <p:sp>
        <p:nvSpPr>
          <p:cNvPr id="92162" name="Rectangle 2"/>
          <p:cNvSpPr>
            <a:spLocks noGrp="1" noRot="1" noChangeAspect="1" noChangeArrowheads="1" noTextEdit="1"/>
          </p:cNvSpPr>
          <p:nvPr>
            <p:ph type="sldImg"/>
          </p:nvPr>
        </p:nvSpPr>
        <p:spPr bwMode="auto">
          <a:xfrm>
            <a:off x="1106488" y="698500"/>
            <a:ext cx="4648200" cy="3486150"/>
          </a:xfrm>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EFC8D5-B6F0-487A-9A90-2F3F743AFBFB}" type="slidenum">
              <a:rPr lang="en-US"/>
              <a:pPr fontAlgn="base">
                <a:spcBef>
                  <a:spcPct val="0"/>
                </a:spcBef>
                <a:spcAft>
                  <a:spcPct val="0"/>
                </a:spcAft>
              </a:pPr>
              <a:t>37</a:t>
            </a:fld>
            <a:endParaRPr lang="en-US"/>
          </a:p>
        </p:txBody>
      </p:sp>
      <p:sp>
        <p:nvSpPr>
          <p:cNvPr id="94210" name="Rectangle 2"/>
          <p:cNvSpPr>
            <a:spLocks noGrp="1" noRot="1" noChangeAspect="1" noChangeArrowheads="1" noTextEdit="1"/>
          </p:cNvSpPr>
          <p:nvPr>
            <p:ph type="sldImg"/>
          </p:nvPr>
        </p:nvSpPr>
        <p:spPr bwMode="auto">
          <a:xfrm>
            <a:off x="1106488" y="698500"/>
            <a:ext cx="4648200" cy="3486150"/>
          </a:xfrm>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9027A1-ADDD-4012-8968-0F35ED367391}"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49F7AF-BE81-4E33-A46F-618A8ED8541D}"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5EEA4-BA21-47A9-AD83-A6825A14020C}"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3B67D3-755C-4E16-A49C-9E002F549739}"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06B582-4E6D-4EDD-9375-124B33148C46}"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3CC15C-3E04-44E2-9A11-DF8642E32AD3}"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B0220A-0A28-4645-85EC-AC24A0C778D7}"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D586F-0DDF-4ECE-9863-79A0D717E83F}"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A5830D-E968-4B89-8CA8-916BB05CFB0C}" type="slidenum">
              <a:rPr lang="en-US"/>
              <a:pPr fontAlgn="base">
                <a:spcBef>
                  <a:spcPct val="0"/>
                </a:spcBef>
                <a:spcAft>
                  <a:spcPct val="0"/>
                </a:spcAft>
              </a:pPr>
              <a:t>45</a:t>
            </a:fld>
            <a:endParaRPr lang="en-US"/>
          </a:p>
        </p:txBody>
      </p:sp>
      <p:sp>
        <p:nvSpPr>
          <p:cNvPr id="110594" name="Rectangle 2"/>
          <p:cNvSpPr>
            <a:spLocks noGrp="1" noRot="1" noChangeAspect="1" noChangeArrowheads="1" noTextEdit="1"/>
          </p:cNvSpPr>
          <p:nvPr>
            <p:ph type="sldImg"/>
          </p:nvPr>
        </p:nvSpPr>
        <p:spPr bwMode="auto">
          <a:xfrm>
            <a:off x="1106488" y="698500"/>
            <a:ext cx="4648200" cy="3486150"/>
          </a:xfrm>
          <a:noFill/>
          <a:ln>
            <a:solidFill>
              <a:srgbClr val="000000"/>
            </a:solidFill>
            <a:miter lim="800000"/>
            <a:headEnd/>
            <a:tailEnd/>
          </a:ln>
        </p:spPr>
      </p:sp>
      <p:sp>
        <p:nvSpPr>
          <p:cNvPr id="1105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6B8E3C-1517-4FDC-9B21-F5DB7C7956FA}"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1D6436-9A53-4AE8-8D3A-C8CCA811A9F3}"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6152D-9474-4962-8765-6E259CC0D4F9}"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3E2E9C-28E4-4224-9D5C-271C2376EF28}" type="slidenum">
              <a:rPr lang="en-US"/>
              <a:pPr fontAlgn="base">
                <a:spcBef>
                  <a:spcPct val="0"/>
                </a:spcBef>
                <a:spcAft>
                  <a:spcPct val="0"/>
                </a:spcAft>
              </a:pPr>
              <a:t>49</a:t>
            </a:fld>
            <a:endParaRPr lang="en-US"/>
          </a:p>
        </p:txBody>
      </p:sp>
      <p:sp>
        <p:nvSpPr>
          <p:cNvPr id="118786" name="Rectangle 2"/>
          <p:cNvSpPr>
            <a:spLocks noGrp="1" noRot="1" noChangeAspect="1" noChangeArrowheads="1" noTextEdit="1"/>
          </p:cNvSpPr>
          <p:nvPr>
            <p:ph type="sldImg"/>
          </p:nvPr>
        </p:nvSpPr>
        <p:spPr bwMode="auto">
          <a:xfrm>
            <a:off x="1106488" y="698500"/>
            <a:ext cx="4648200" cy="3486150"/>
          </a:xfrm>
          <a:noFill/>
          <a:ln>
            <a:solidFill>
              <a:srgbClr val="000000"/>
            </a:solidFill>
            <a:miter lim="800000"/>
            <a:headEnd/>
            <a:tailEnd/>
          </a:ln>
        </p:spPr>
      </p:sp>
      <p:sp>
        <p:nvSpPr>
          <p:cNvPr id="118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pPr>
            <a:endParaRPr lang="en-US" altLang="ja-JP" smtClean="0"/>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D227F0-4486-4FC4-97C7-2F0CEA2CC2DC}"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1BDC30-B354-4C46-A0AF-92F54C209490}"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2C43C-F9A1-4616-95A5-555E2F98CC50}"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CCBF7E-D464-4F4A-9569-6FC69F463275}"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421E05-E9E0-4F04-8046-ECC04EFA1693}"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F2059E-8FD7-4B5B-A0B7-9F72EC5D4C51}"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3463B6-448C-4DA5-A5D0-9F1A36C96091}"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AC0A73-DBF1-4DB1-BF1A-832D2138BFEC}"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5C200F-A17A-4DDE-8080-A77A00AD10F9}"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EF807B-E194-4769-B43C-E8448A8ACBBD}"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5A71B9-B673-4651-B5E2-0DEDA53A5644}"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94405D-C512-4A05-BCAA-36B8E6D99557}"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807B18-6B6B-4862-9525-8AE94E1CC4FD}"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406D64-12C8-49F6-86DE-B51B9E84CB17}"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2CDB13-7894-4753-930A-08E3FD6C0888}"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5" y="1903678"/>
            <a:ext cx="7692761" cy="1523494"/>
          </a:xfrm>
          <a:prstGeom prst="rect">
            <a:avLst/>
          </a:prstGeom>
          <a:ln algn="ctr"/>
        </p:spPr>
        <p:txBody>
          <a:bodyPr lIns="0" tIns="0" rIns="0" bIns="0" anchor="t"/>
          <a:lstStyle>
            <a:lvl1pPr algn="l" rtl="0" fontAlgn="base">
              <a:lnSpc>
                <a:spcPct val="90000"/>
              </a:lnSpc>
              <a:spcBef>
                <a:spcPct val="0"/>
              </a:spcBef>
              <a:spcAft>
                <a:spcPct val="0"/>
              </a:spcAft>
              <a:defRPr lang="en-US" sz="55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18435" name="Rectangle 3"/>
          <p:cNvSpPr>
            <a:spLocks noGrp="1" noChangeArrowheads="1"/>
          </p:cNvSpPr>
          <p:nvPr>
            <p:ph type="subTitle" idx="1"/>
          </p:nvPr>
        </p:nvSpPr>
        <p:spPr>
          <a:xfrm>
            <a:off x="727605" y="4334074"/>
            <a:ext cx="7692761" cy="473207"/>
          </a:xfrm>
          <a:prstGeom prst="rect">
            <a:avLst/>
          </a:prstGeom>
        </p:spPr>
        <p:txBody>
          <a:bodyPr lIns="0" tIns="0" rIns="0" bIns="0" anchor="t"/>
          <a:lstStyle>
            <a:lvl1pPr marL="0" indent="0">
              <a:spcBef>
                <a:spcPct val="0"/>
              </a:spcBef>
              <a:buFont typeface="Wingdings" pitchFamily="2" charset="2"/>
              <a:buNone/>
              <a:defRPr sz="3300">
                <a:solidFill>
                  <a:schemeClr val="tx2"/>
                </a:solidFill>
                <a:effectLst>
                  <a:outerShdw blurRad="38100" dist="38100" dir="2700000" algn="tl">
                    <a:srgbClr val="000000">
                      <a:alpha val="43137"/>
                    </a:srgbClr>
                  </a:outerShdw>
                </a:effectLst>
              </a:defRPr>
            </a:lvl1pPr>
          </a:lstStyle>
          <a:p>
            <a:r>
              <a:rPr lang="en-US" smtClean="0"/>
              <a:t>Click to edit Master subtitle style</a:t>
            </a:r>
            <a:endParaRPr lang="en-US" dirty="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Slide - no bottom bar">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otes Slide (you must hide i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ck Slide - no bottom bar">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anding Layou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Notes Slide (you must hide i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ck Slide - no bottom bar">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emo Video etc slides">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27605" y="2354792"/>
            <a:ext cx="7692761" cy="1523494"/>
          </a:xfrm>
          <a:prstGeom prst="rect">
            <a:avLst/>
          </a:prstGeom>
          <a:ln algn="ctr"/>
        </p:spPr>
        <p:txBody>
          <a:bodyPr lIns="0" tIns="0" rIns="0" bIns="0" anchor="t"/>
          <a:lstStyle>
            <a:lvl1pPr algn="l" rtl="0" fontAlgn="base">
              <a:lnSpc>
                <a:spcPct val="90000"/>
              </a:lnSpc>
              <a:spcBef>
                <a:spcPct val="0"/>
              </a:spcBef>
              <a:spcAft>
                <a:spcPct val="0"/>
              </a:spcAft>
              <a:defRPr lang="en-US" sz="5500" b="0" cap="none"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18435" name="Rectangle 3"/>
          <p:cNvSpPr>
            <a:spLocks noGrp="1" noChangeArrowheads="1"/>
          </p:cNvSpPr>
          <p:nvPr>
            <p:ph type="subTitle" idx="1"/>
          </p:nvPr>
        </p:nvSpPr>
        <p:spPr>
          <a:xfrm>
            <a:off x="727605" y="4340490"/>
            <a:ext cx="7692761" cy="473207"/>
          </a:xfrm>
          <a:prstGeom prst="rect">
            <a:avLst/>
          </a:prstGeom>
        </p:spPr>
        <p:txBody>
          <a:bodyPr lIns="0" tIns="0" rIns="0" bIns="0" anchor="t"/>
          <a:lstStyle>
            <a:lvl1pPr marL="0" indent="0">
              <a:spcBef>
                <a:spcPct val="0"/>
              </a:spcBef>
              <a:buFont typeface="Wingdings" pitchFamily="2" charset="2"/>
              <a:buNone/>
              <a:defRPr sz="3400">
                <a:solidFill>
                  <a:schemeClr val="tx2"/>
                </a:solidFill>
              </a:defRPr>
            </a:lvl1pPr>
          </a:lstStyle>
          <a:p>
            <a:r>
              <a:rPr lang="en-US" smtClean="0"/>
              <a:t>Click to edit Master subtitle style</a:t>
            </a:r>
            <a:endParaRPr lang="en-US" dirty="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2588" y="1414464"/>
            <a:ext cx="8380412" cy="2369879"/>
          </a:xfrm>
          <a:prstGeom prst="rect">
            <a:avLst/>
          </a:prstGeom>
        </p:spPr>
        <p:txBody>
          <a:bodyPr/>
          <a:lstStyle>
            <a:lvl1pPr>
              <a:defRPr sz="3300"/>
            </a:lvl1pPr>
            <a:lvl2pPr>
              <a:defRPr sz="3000"/>
            </a:lvl2pPr>
            <a:lvl3pPr>
              <a:defRPr sz="27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2323" y="1414199"/>
            <a:ext cx="4126177" cy="1733808"/>
          </a:xfrm>
          <a:prstGeom prst="rect">
            <a:avLst/>
          </a:prstGeom>
        </p:spPr>
        <p:txBody>
          <a:bodyPr/>
          <a:lstStyle>
            <a:lvl1pPr marL="296321" indent="-296321">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199"/>
            <a:ext cx="4127500" cy="1733808"/>
          </a:xfrm>
          <a:prstGeom prst="rect">
            <a:avLst/>
          </a:prstGeom>
        </p:spPr>
        <p:txBody>
          <a:bodyPr/>
          <a:lstStyle>
            <a:lvl1pPr marL="294999" indent="-294999">
              <a:defRPr sz="2300"/>
            </a:lvl1pPr>
            <a:lvl2pPr marL="600580" indent="-285739">
              <a:defRPr sz="2000"/>
            </a:lvl2pPr>
            <a:lvl3pPr marL="866476" indent="-256636">
              <a:defRPr sz="1700"/>
            </a:lvl3pPr>
            <a:lvl4pPr marL="1095331" indent="-247376">
              <a:defRPr sz="1500"/>
            </a:lvl4pPr>
            <a:lvl5pPr marL="1342707" indent="-238115">
              <a:buNone/>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otes Slide (you must hide i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2588" y="228600"/>
            <a:ext cx="8380412" cy="692498"/>
          </a:xfrm>
          <a:prstGeom prst="rect">
            <a:avLst/>
          </a:prstGeo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382588" y="1414464"/>
            <a:ext cx="8380412" cy="2369879"/>
          </a:xfrm>
          <a:prstGeom prst="rect">
            <a:avLst/>
          </a:prstGeo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11" r:id="rId1"/>
    <p:sldLayoutId id="2147483712"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3" r:id="rId11"/>
    <p:sldLayoutId id="2147483714" r:id="rId12"/>
    <p:sldLayoutId id="2147483710" r:id="rId13"/>
    <p:sldLayoutId id="2147483715" r:id="rId14"/>
    <p:sldLayoutId id="2147483716" r:id="rId15"/>
  </p:sldLayoutIdLst>
  <p:transition>
    <p:fade/>
  </p:transition>
  <p:timing>
    <p:tnLst>
      <p:par>
        <p:cTn id="1" dur="indefinite" restart="never" nodeType="tmRoot"/>
      </p:par>
    </p:tnLst>
  </p:timing>
  <p:txStyles>
    <p:titleStyle>
      <a:lvl1pPr algn="l" defTabSz="911225" rtl="0" fontAlgn="base">
        <a:lnSpc>
          <a:spcPct val="90000"/>
        </a:lnSpc>
        <a:spcBef>
          <a:spcPct val="0"/>
        </a:spcBef>
        <a:spcAft>
          <a:spcPct val="0"/>
        </a:spcAft>
        <a:defRPr lang="en-US" sz="5000" spc="-125"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vl2pPr algn="l" defTabSz="911225" rtl="0" fontAlgn="base">
        <a:lnSpc>
          <a:spcPct val="90000"/>
        </a:lnSpc>
        <a:spcBef>
          <a:spcPct val="0"/>
        </a:spcBef>
        <a:spcAft>
          <a:spcPct val="0"/>
        </a:spcAft>
        <a:defRPr sz="5000">
          <a:solidFill>
            <a:schemeClr val="tx1"/>
          </a:solidFill>
          <a:latin typeface="Segoe" pitchFamily="34" charset="0"/>
          <a:cs typeface="Arial" charset="0"/>
        </a:defRPr>
      </a:lvl2pPr>
      <a:lvl3pPr algn="l" defTabSz="911225" rtl="0" fontAlgn="base">
        <a:lnSpc>
          <a:spcPct val="90000"/>
        </a:lnSpc>
        <a:spcBef>
          <a:spcPct val="0"/>
        </a:spcBef>
        <a:spcAft>
          <a:spcPct val="0"/>
        </a:spcAft>
        <a:defRPr sz="5000">
          <a:solidFill>
            <a:schemeClr val="tx1"/>
          </a:solidFill>
          <a:latin typeface="Segoe" pitchFamily="34" charset="0"/>
          <a:cs typeface="Arial" charset="0"/>
        </a:defRPr>
      </a:lvl3pPr>
      <a:lvl4pPr algn="l" defTabSz="911225" rtl="0" fontAlgn="base">
        <a:lnSpc>
          <a:spcPct val="90000"/>
        </a:lnSpc>
        <a:spcBef>
          <a:spcPct val="0"/>
        </a:spcBef>
        <a:spcAft>
          <a:spcPct val="0"/>
        </a:spcAft>
        <a:defRPr sz="5000">
          <a:solidFill>
            <a:schemeClr val="tx1"/>
          </a:solidFill>
          <a:latin typeface="Segoe" pitchFamily="34" charset="0"/>
          <a:cs typeface="Arial" charset="0"/>
        </a:defRPr>
      </a:lvl4pPr>
      <a:lvl5pPr algn="l" defTabSz="911225" rtl="0" fontAlgn="base">
        <a:lnSpc>
          <a:spcPct val="90000"/>
        </a:lnSpc>
        <a:spcBef>
          <a:spcPct val="0"/>
        </a:spcBef>
        <a:spcAft>
          <a:spcPct val="0"/>
        </a:spcAft>
        <a:defRPr sz="5000">
          <a:solidFill>
            <a:schemeClr val="tx1"/>
          </a:solidFill>
          <a:latin typeface="Segoe" pitchFamily="34" charset="0"/>
          <a:cs typeface="Arial" charset="0"/>
        </a:defRPr>
      </a:lvl5pPr>
      <a:lvl6pPr marL="380970" algn="l" defTabSz="914063" rtl="0" eaLnBrk="1" fontAlgn="base" hangingPunct="1">
        <a:lnSpc>
          <a:spcPct val="90000"/>
        </a:lnSpc>
        <a:spcBef>
          <a:spcPct val="0"/>
        </a:spcBef>
        <a:spcAft>
          <a:spcPct val="0"/>
        </a:spcAft>
        <a:defRPr sz="4500">
          <a:solidFill>
            <a:schemeClr val="tx2"/>
          </a:solidFill>
          <a:latin typeface="Segoe Semibold" pitchFamily="34" charset="0"/>
        </a:defRPr>
      </a:lvl6pPr>
      <a:lvl7pPr marL="761940" algn="l" defTabSz="914063" rtl="0" eaLnBrk="1" fontAlgn="base" hangingPunct="1">
        <a:lnSpc>
          <a:spcPct val="90000"/>
        </a:lnSpc>
        <a:spcBef>
          <a:spcPct val="0"/>
        </a:spcBef>
        <a:spcAft>
          <a:spcPct val="0"/>
        </a:spcAft>
        <a:defRPr sz="4500">
          <a:solidFill>
            <a:schemeClr val="tx2"/>
          </a:solidFill>
          <a:latin typeface="Segoe Semibold" pitchFamily="34" charset="0"/>
        </a:defRPr>
      </a:lvl7pPr>
      <a:lvl8pPr marL="1142908" algn="l" defTabSz="914063" rtl="0" eaLnBrk="1" fontAlgn="base" hangingPunct="1">
        <a:lnSpc>
          <a:spcPct val="90000"/>
        </a:lnSpc>
        <a:spcBef>
          <a:spcPct val="0"/>
        </a:spcBef>
        <a:spcAft>
          <a:spcPct val="0"/>
        </a:spcAft>
        <a:defRPr sz="4500">
          <a:solidFill>
            <a:schemeClr val="tx2"/>
          </a:solidFill>
          <a:latin typeface="Segoe Semibold" pitchFamily="34" charset="0"/>
        </a:defRPr>
      </a:lvl8pPr>
      <a:lvl9pPr marL="1523878" algn="l" defTabSz="914063" rtl="0" eaLnBrk="1" fontAlgn="base" hangingPunct="1">
        <a:lnSpc>
          <a:spcPct val="90000"/>
        </a:lnSpc>
        <a:spcBef>
          <a:spcPct val="0"/>
        </a:spcBef>
        <a:spcAft>
          <a:spcPct val="0"/>
        </a:spcAft>
        <a:defRPr sz="4500">
          <a:solidFill>
            <a:schemeClr val="tx2"/>
          </a:solidFill>
          <a:latin typeface="Segoe Semibold" pitchFamily="34" charset="0"/>
        </a:defRPr>
      </a:lvl9pPr>
    </p:titleStyle>
    <p:bodyStyle>
      <a:lvl1pPr marL="381000" indent="-381000" algn="l" defTabSz="911225" rtl="0" fontAlgn="base">
        <a:lnSpc>
          <a:spcPct val="90000"/>
        </a:lnSpc>
        <a:spcBef>
          <a:spcPts val="1163"/>
        </a:spcBef>
        <a:spcAft>
          <a:spcPct val="0"/>
        </a:spcAft>
        <a:buClr>
          <a:schemeClr val="tx2"/>
        </a:buClr>
        <a:buSzPct val="95000"/>
        <a:buBlip>
          <a:blip r:embed="rId18"/>
        </a:buBlip>
        <a:defRPr sz="3300">
          <a:solidFill>
            <a:schemeClr val="tx1"/>
          </a:solidFill>
          <a:effectLst>
            <a:outerShdw blurRad="38100" dist="38100" dir="2700000" algn="tl">
              <a:srgbClr val="000000">
                <a:alpha val="43137"/>
              </a:srgbClr>
            </a:outerShdw>
          </a:effectLst>
          <a:latin typeface="+mn-lt"/>
          <a:ea typeface="+mn-ea"/>
          <a:cs typeface="+mn-cs"/>
        </a:defRPr>
      </a:lvl1pPr>
      <a:lvl2pPr marL="703263" indent="-315913" algn="l" defTabSz="911225" rtl="0" fontAlgn="base">
        <a:lnSpc>
          <a:spcPct val="90000"/>
        </a:lnSpc>
        <a:spcBef>
          <a:spcPts val="1088"/>
        </a:spcBef>
        <a:spcAft>
          <a:spcPct val="0"/>
        </a:spcAft>
        <a:buClr>
          <a:schemeClr val="tx2"/>
        </a:buClr>
        <a:buSzPct val="80000"/>
        <a:buBlip>
          <a:blip r:embed="rId19"/>
        </a:buBlip>
        <a:defRPr sz="3000">
          <a:solidFill>
            <a:schemeClr val="tx1"/>
          </a:solidFill>
          <a:effectLst>
            <a:outerShdw blurRad="38100" dist="38100" dir="2700000" algn="tl">
              <a:srgbClr val="000000">
                <a:alpha val="43137"/>
              </a:srgbClr>
            </a:outerShdw>
          </a:effectLst>
          <a:latin typeface="+mn-lt"/>
        </a:defRPr>
      </a:lvl2pPr>
      <a:lvl3pPr marL="987425" indent="-280988" algn="l" defTabSz="911225" rtl="0" fontAlgn="base">
        <a:lnSpc>
          <a:spcPct val="90000"/>
        </a:lnSpc>
        <a:spcBef>
          <a:spcPts val="1000"/>
        </a:spcBef>
        <a:spcAft>
          <a:spcPct val="0"/>
        </a:spcAft>
        <a:buClr>
          <a:schemeClr val="tx2"/>
        </a:buClr>
        <a:buSzPct val="80000"/>
        <a:buBlip>
          <a:blip r:embed="rId19"/>
        </a:buBlip>
        <a:defRPr sz="2700">
          <a:solidFill>
            <a:schemeClr val="tx1"/>
          </a:solidFill>
          <a:effectLst>
            <a:outerShdw blurRad="38100" dist="38100" dir="2700000" algn="tl">
              <a:srgbClr val="000000">
                <a:alpha val="43137"/>
              </a:srgbClr>
            </a:outerShdw>
          </a:effectLst>
          <a:latin typeface="+mn-lt"/>
        </a:defRPr>
      </a:lvl3pPr>
      <a:lvl4pPr marL="1265238" indent="-274638" algn="l" defTabSz="911225" rtl="0" fontAlgn="base">
        <a:lnSpc>
          <a:spcPct val="90000"/>
        </a:lnSpc>
        <a:spcBef>
          <a:spcPts val="913"/>
        </a:spcBef>
        <a:spcAft>
          <a:spcPct val="0"/>
        </a:spcAft>
        <a:buClr>
          <a:schemeClr val="tx2"/>
        </a:buClr>
        <a:buSzPct val="80000"/>
        <a:buBlip>
          <a:blip r:embed="rId19"/>
        </a:buBlip>
        <a:defRPr sz="2300">
          <a:solidFill>
            <a:schemeClr val="tx1"/>
          </a:solidFill>
          <a:effectLst>
            <a:outerShdw blurRad="38100" dist="38100" dir="2700000" algn="tl">
              <a:srgbClr val="000000">
                <a:alpha val="43137"/>
              </a:srgbClr>
            </a:outerShdw>
          </a:effectLst>
          <a:latin typeface="+mn-lt"/>
        </a:defRPr>
      </a:lvl4pPr>
      <a:lvl5pPr marL="1528763" indent="-258763" algn="l" defTabSz="911225" rtl="0" fontAlgn="base">
        <a:lnSpc>
          <a:spcPct val="90000"/>
        </a:lnSpc>
        <a:spcBef>
          <a:spcPts val="838"/>
        </a:spcBef>
        <a:spcAft>
          <a:spcPct val="0"/>
        </a:spcAft>
        <a:buClr>
          <a:schemeClr val="tx2"/>
        </a:buClr>
        <a:buSzPct val="80000"/>
        <a:buBlip>
          <a:blip r:embed="rId19"/>
        </a:buBlip>
        <a:defRPr sz="2300">
          <a:solidFill>
            <a:schemeClr val="tx1"/>
          </a:solidFill>
          <a:effectLst>
            <a:outerShdw blurRad="38100" dist="38100" dir="2700000" algn="tl">
              <a:srgbClr val="000000">
                <a:alpha val="43137"/>
              </a:srgbClr>
            </a:outerShdw>
          </a:effectLst>
          <a:latin typeface="+mn-lt"/>
        </a:defRPr>
      </a:lvl5pPr>
      <a:lvl6pPr marL="1911463"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20"/>
        </a:buBlip>
        <a:defRPr sz="2000">
          <a:solidFill>
            <a:schemeClr val="tx1"/>
          </a:solidFill>
          <a:latin typeface="+mn-lt"/>
        </a:defRPr>
      </a:lvl6pPr>
      <a:lvl7pPr marL="2292432"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20"/>
        </a:buBlip>
        <a:defRPr sz="2000">
          <a:solidFill>
            <a:schemeClr val="tx1"/>
          </a:solidFill>
          <a:latin typeface="+mn-lt"/>
        </a:defRPr>
      </a:lvl7pPr>
      <a:lvl8pPr marL="267340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20"/>
        </a:buBlip>
        <a:defRPr sz="2000">
          <a:solidFill>
            <a:schemeClr val="tx1"/>
          </a:solidFill>
          <a:latin typeface="+mn-lt"/>
        </a:defRPr>
      </a:lvl8pPr>
      <a:lvl9pPr marL="305437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20"/>
        </a:buBlip>
        <a:defRPr sz="2000">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3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microsoft.com/whdc/devtools/tools/PREfast.mspx"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hyperlink" Target="mailto:sdvfdbk@microsoft.com" TargetMode="External"/><Relationship Id="rId5" Type="http://schemas.openxmlformats.org/officeDocument/2006/relationships/hyperlink" Target="mailto:pftfdbk@microsoft.com" TargetMode="External"/><Relationship Id="rId4" Type="http://schemas.openxmlformats.org/officeDocument/2006/relationships/hyperlink" Target="http://www.microsoft.com/whdc/devtools/tools/SDV.msp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defTabSz="912777">
              <a:defRPr/>
            </a:pPr>
            <a:r>
              <a:rPr smtClean="0"/>
              <a:t>Static Analysis And Verification Of Drivers</a:t>
            </a:r>
            <a:endParaRPr/>
          </a:p>
        </p:txBody>
      </p:sp>
      <p:sp>
        <p:nvSpPr>
          <p:cNvPr id="3" name="Subtitle 2"/>
          <p:cNvSpPr>
            <a:spLocks noGrp="1"/>
          </p:cNvSpPr>
          <p:nvPr>
            <p:ph type="subTitle" idx="1"/>
          </p:nvPr>
        </p:nvSpPr>
        <p:spPr>
          <a:xfrm>
            <a:off x="727075" y="4333875"/>
            <a:ext cx="7693025" cy="1371600"/>
          </a:xfrm>
        </p:spPr>
        <p:txBody>
          <a:bodyPr/>
          <a:lstStyle/>
          <a:p>
            <a:pPr defTabSz="912777">
              <a:defRPr/>
            </a:pPr>
            <a:r>
              <a:rPr lang="en-US" dirty="0" smtClean="0"/>
              <a:t>Jakob Lichtenberg</a:t>
            </a:r>
          </a:p>
          <a:p>
            <a:pPr defTabSz="912777">
              <a:defRPr/>
            </a:pPr>
            <a:r>
              <a:rPr lang="en-US" dirty="0" smtClean="0"/>
              <a:t>Software Development Engineer</a:t>
            </a:r>
          </a:p>
          <a:p>
            <a:pPr defTabSz="912777">
              <a:defRPr/>
            </a:pPr>
            <a:r>
              <a:rPr lang="en-US" dirty="0" smtClean="0"/>
              <a:t>Microsoft Corporation</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p>
            <a:pPr defTabSz="912777">
              <a:defRPr/>
            </a:pPr>
            <a:r>
              <a:rPr sz="4800" smtClean="0"/>
              <a:t>Ensuring Path Coverage </a:t>
            </a:r>
            <a:endParaRPr sz="4800"/>
          </a:p>
        </p:txBody>
      </p:sp>
      <p:sp>
        <p:nvSpPr>
          <p:cNvPr id="3" name="Content Placeholder 2"/>
          <p:cNvSpPr>
            <a:spLocks noGrp="1"/>
          </p:cNvSpPr>
          <p:nvPr>
            <p:ph idx="1"/>
          </p:nvPr>
        </p:nvSpPr>
        <p:spPr>
          <a:xfrm>
            <a:off x="381000" y="1219200"/>
            <a:ext cx="8380413" cy="1884363"/>
          </a:xfrm>
        </p:spPr>
        <p:txBody>
          <a:bodyPr/>
          <a:lstStyle/>
          <a:p>
            <a:pPr marL="382573" indent="-382573" defTabSz="912777">
              <a:spcBef>
                <a:spcPct val="50000"/>
              </a:spcBef>
              <a:buSzPct val="100000"/>
              <a:defRPr/>
            </a:pPr>
            <a:r>
              <a:rPr lang="en-US" sz="2400" u="sng" dirty="0" smtClean="0"/>
              <a:t>One test case</a:t>
            </a:r>
            <a:r>
              <a:rPr lang="en-US" sz="2400" dirty="0" smtClean="0"/>
              <a:t> covers only </a:t>
            </a:r>
            <a:r>
              <a:rPr lang="en-US" sz="2400" u="sng" dirty="0" smtClean="0"/>
              <a:t>one path</a:t>
            </a:r>
            <a:r>
              <a:rPr lang="en-US" sz="2400" dirty="0" smtClean="0"/>
              <a:t> in the driver</a:t>
            </a:r>
          </a:p>
          <a:p>
            <a:pPr marL="382573" indent="-382573" defTabSz="912777">
              <a:spcBef>
                <a:spcPct val="50000"/>
              </a:spcBef>
              <a:buSzPct val="100000"/>
              <a:defRPr/>
            </a:pPr>
            <a:r>
              <a:rPr lang="en-US" sz="2400" dirty="0" smtClean="0"/>
              <a:t>The path remains unrevealed if no defect found</a:t>
            </a:r>
          </a:p>
          <a:p>
            <a:pPr marL="382573" indent="-382573" defTabSz="912777">
              <a:spcBef>
                <a:spcPct val="50000"/>
              </a:spcBef>
              <a:buSzPct val="100000"/>
              <a:defRPr/>
            </a:pPr>
            <a:r>
              <a:rPr lang="en-US" sz="2400" dirty="0" smtClean="0"/>
              <a:t>100 test cases cover &lt; 100 paths? </a:t>
            </a:r>
          </a:p>
          <a:p>
            <a:pPr marL="382573" indent="-382573" defTabSz="912777">
              <a:spcBef>
                <a:spcPct val="50000"/>
              </a:spcBef>
              <a:buSzPct val="100000"/>
              <a:defRPr/>
            </a:pPr>
            <a:r>
              <a:rPr lang="en-US" sz="2400" dirty="0" smtClean="0"/>
              <a:t>More test cases -&gt; more duplication</a:t>
            </a:r>
          </a:p>
        </p:txBody>
      </p:sp>
      <p:sp>
        <p:nvSpPr>
          <p:cNvPr id="4" name="AutoShape 30"/>
          <p:cNvSpPr>
            <a:spLocks noChangeArrowheads="1"/>
          </p:cNvSpPr>
          <p:nvPr/>
        </p:nvSpPr>
        <p:spPr bwMode="auto">
          <a:xfrm>
            <a:off x="4181475" y="3613150"/>
            <a:ext cx="2717800" cy="2906713"/>
          </a:xfrm>
          <a:prstGeom prst="cloudCallout">
            <a:avLst>
              <a:gd name="adj1" fmla="val -18106"/>
              <a:gd name="adj2" fmla="val 59065"/>
            </a:avLst>
          </a:prstGeom>
          <a:solidFill>
            <a:srgbClr val="FFFFFF">
              <a:alpha val="17999"/>
            </a:srgbClr>
          </a:solidFill>
          <a:ln w="12700">
            <a:noFill/>
            <a:round/>
            <a:headEnd/>
            <a:tailEnd/>
          </a:ln>
          <a:effectLst/>
        </p:spPr>
        <p:txBody>
          <a:bodyPr anchor="ctr"/>
          <a:lstStyle/>
          <a:p>
            <a:pPr fontAlgn="auto">
              <a:spcBef>
                <a:spcPts val="0"/>
              </a:spcBef>
              <a:spcAft>
                <a:spcPts val="0"/>
              </a:spcAft>
              <a:defRPr/>
            </a:pPr>
            <a:endParaRPr lang="en-US">
              <a:effectLst>
                <a:outerShdw blurRad="38100" dist="38100" dir="2700000" algn="tl">
                  <a:srgbClr val="C0C0C0"/>
                </a:outerShdw>
              </a:effectLst>
              <a:latin typeface="+mn-lt"/>
            </a:endParaRPr>
          </a:p>
        </p:txBody>
      </p:sp>
      <p:sp>
        <p:nvSpPr>
          <p:cNvPr id="37892" name="Freeform 9"/>
          <p:cNvSpPr>
            <a:spLocks/>
          </p:cNvSpPr>
          <p:nvPr/>
        </p:nvSpPr>
        <p:spPr bwMode="auto">
          <a:xfrm>
            <a:off x="1428750" y="3465513"/>
            <a:ext cx="2760663" cy="630237"/>
          </a:xfrm>
          <a:custGeom>
            <a:avLst/>
            <a:gdLst>
              <a:gd name="T0" fmla="*/ 1739 w 1739"/>
              <a:gd name="T1" fmla="*/ 0 h 397"/>
              <a:gd name="T2" fmla="*/ 732 w 1739"/>
              <a:gd name="T3" fmla="*/ 33 h 397"/>
              <a:gd name="T4" fmla="*/ 205 w 1739"/>
              <a:gd name="T5" fmla="*/ 114 h 397"/>
              <a:gd name="T6" fmla="*/ 0 w 1739"/>
              <a:gd name="T7" fmla="*/ 397 h 397"/>
              <a:gd name="T8" fmla="*/ 0 60000 65536"/>
              <a:gd name="T9" fmla="*/ 0 60000 65536"/>
              <a:gd name="T10" fmla="*/ 0 60000 65536"/>
              <a:gd name="T11" fmla="*/ 0 60000 65536"/>
              <a:gd name="T12" fmla="*/ 0 w 1739"/>
              <a:gd name="T13" fmla="*/ 0 h 397"/>
              <a:gd name="T14" fmla="*/ 1739 w 1739"/>
              <a:gd name="T15" fmla="*/ 397 h 397"/>
            </a:gdLst>
            <a:ahLst/>
            <a:cxnLst>
              <a:cxn ang="T8">
                <a:pos x="T0" y="T1"/>
              </a:cxn>
              <a:cxn ang="T9">
                <a:pos x="T2" y="T3"/>
              </a:cxn>
              <a:cxn ang="T10">
                <a:pos x="T4" y="T5"/>
              </a:cxn>
              <a:cxn ang="T11">
                <a:pos x="T6" y="T7"/>
              </a:cxn>
            </a:cxnLst>
            <a:rect l="T12" t="T13" r="T14" b="T15"/>
            <a:pathLst>
              <a:path w="1739" h="397">
                <a:moveTo>
                  <a:pt x="1739" y="0"/>
                </a:moveTo>
                <a:cubicBezTo>
                  <a:pt x="1365" y="6"/>
                  <a:pt x="988" y="14"/>
                  <a:pt x="732" y="33"/>
                </a:cubicBezTo>
                <a:cubicBezTo>
                  <a:pt x="476" y="52"/>
                  <a:pt x="327" y="53"/>
                  <a:pt x="205" y="114"/>
                </a:cubicBezTo>
                <a:cubicBezTo>
                  <a:pt x="83" y="175"/>
                  <a:pt x="34" y="350"/>
                  <a:pt x="0" y="397"/>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7893" name="Freeform 12"/>
          <p:cNvSpPr>
            <a:spLocks/>
          </p:cNvSpPr>
          <p:nvPr/>
        </p:nvSpPr>
        <p:spPr bwMode="auto">
          <a:xfrm>
            <a:off x="1035050" y="4119563"/>
            <a:ext cx="406400" cy="700087"/>
          </a:xfrm>
          <a:custGeom>
            <a:avLst/>
            <a:gdLst>
              <a:gd name="T0" fmla="*/ 256 w 256"/>
              <a:gd name="T1" fmla="*/ 0 h 441"/>
              <a:gd name="T2" fmla="*/ 237 w 256"/>
              <a:gd name="T3" fmla="*/ 211 h 441"/>
              <a:gd name="T4" fmla="*/ 177 w 256"/>
              <a:gd name="T5" fmla="*/ 396 h 441"/>
              <a:gd name="T6" fmla="*/ 0 w 256"/>
              <a:gd name="T7" fmla="*/ 441 h 441"/>
              <a:gd name="T8" fmla="*/ 0 60000 65536"/>
              <a:gd name="T9" fmla="*/ 0 60000 65536"/>
              <a:gd name="T10" fmla="*/ 0 60000 65536"/>
              <a:gd name="T11" fmla="*/ 0 60000 65536"/>
              <a:gd name="T12" fmla="*/ 0 w 256"/>
              <a:gd name="T13" fmla="*/ 0 h 441"/>
              <a:gd name="T14" fmla="*/ 256 w 256"/>
              <a:gd name="T15" fmla="*/ 441 h 441"/>
            </a:gdLst>
            <a:ahLst/>
            <a:cxnLst>
              <a:cxn ang="T8">
                <a:pos x="T0" y="T1"/>
              </a:cxn>
              <a:cxn ang="T9">
                <a:pos x="T2" y="T3"/>
              </a:cxn>
              <a:cxn ang="T10">
                <a:pos x="T4" y="T5"/>
              </a:cxn>
              <a:cxn ang="T11">
                <a:pos x="T6" y="T7"/>
              </a:cxn>
            </a:cxnLst>
            <a:rect l="T12" t="T13" r="T14" b="T15"/>
            <a:pathLst>
              <a:path w="256" h="441">
                <a:moveTo>
                  <a:pt x="256" y="0"/>
                </a:moveTo>
                <a:cubicBezTo>
                  <a:pt x="254" y="35"/>
                  <a:pt x="250" y="145"/>
                  <a:pt x="237" y="211"/>
                </a:cubicBezTo>
                <a:cubicBezTo>
                  <a:pt x="224" y="277"/>
                  <a:pt x="217" y="358"/>
                  <a:pt x="177" y="396"/>
                </a:cubicBezTo>
                <a:cubicBezTo>
                  <a:pt x="138" y="434"/>
                  <a:pt x="69" y="438"/>
                  <a:pt x="0" y="441"/>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7894" name="Freeform 16"/>
          <p:cNvSpPr>
            <a:spLocks/>
          </p:cNvSpPr>
          <p:nvPr/>
        </p:nvSpPr>
        <p:spPr bwMode="auto">
          <a:xfrm flipH="1">
            <a:off x="5799138" y="4368800"/>
            <a:ext cx="122237" cy="946150"/>
          </a:xfrm>
          <a:custGeom>
            <a:avLst/>
            <a:gdLst>
              <a:gd name="T0" fmla="*/ 224 w 224"/>
              <a:gd name="T1" fmla="*/ 0 h 432"/>
              <a:gd name="T2" fmla="*/ 32 w 224"/>
              <a:gd name="T3" fmla="*/ 144 h 432"/>
              <a:gd name="T4" fmla="*/ 32 w 224"/>
              <a:gd name="T5" fmla="*/ 336 h 432"/>
              <a:gd name="T6" fmla="*/ 128 w 224"/>
              <a:gd name="T7" fmla="*/ 432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224" y="0"/>
                </a:moveTo>
                <a:cubicBezTo>
                  <a:pt x="144" y="44"/>
                  <a:pt x="64" y="88"/>
                  <a:pt x="32" y="144"/>
                </a:cubicBezTo>
                <a:cubicBezTo>
                  <a:pt x="0" y="200"/>
                  <a:pt x="16" y="288"/>
                  <a:pt x="32" y="336"/>
                </a:cubicBezTo>
                <a:cubicBezTo>
                  <a:pt x="48" y="384"/>
                  <a:pt x="88" y="408"/>
                  <a:pt x="128" y="432"/>
                </a:cubicBezTo>
              </a:path>
            </a:pathLst>
          </a:custGeom>
          <a:noFill/>
          <a:ln w="31750">
            <a:solidFill>
              <a:schemeClr val="accent2"/>
            </a:solidFill>
            <a:prstDash val="sysDot"/>
            <a:round/>
            <a:headEnd/>
            <a:tailEnd type="stealth" w="lg" len="lg"/>
          </a:ln>
        </p:spPr>
        <p:txBody>
          <a:bodyPr/>
          <a:lstStyle/>
          <a:p>
            <a:endParaRPr lang="en-US">
              <a:latin typeface="Segoe" pitchFamily="34" charset="0"/>
            </a:endParaRPr>
          </a:p>
        </p:txBody>
      </p:sp>
      <p:grpSp>
        <p:nvGrpSpPr>
          <p:cNvPr id="37895" name="Group 20"/>
          <p:cNvGrpSpPr>
            <a:grpSpLocks/>
          </p:cNvGrpSpPr>
          <p:nvPr/>
        </p:nvGrpSpPr>
        <p:grpSpPr bwMode="auto">
          <a:xfrm>
            <a:off x="655638" y="5608638"/>
            <a:ext cx="404812" cy="519112"/>
            <a:chOff x="4598" y="2485"/>
            <a:chExt cx="255" cy="327"/>
          </a:xfrm>
        </p:grpSpPr>
        <p:sp>
          <p:nvSpPr>
            <p:cNvPr id="37901" name="Oval 2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10" name="Text Box 2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11" name="Oval 23"/>
          <p:cNvSpPr>
            <a:spLocks noChangeArrowheads="1"/>
          </p:cNvSpPr>
          <p:nvPr/>
        </p:nvSpPr>
        <p:spPr bwMode="auto">
          <a:xfrm>
            <a:off x="4206875" y="3224213"/>
            <a:ext cx="603250" cy="542925"/>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r>
              <a:rPr lang="en-US" sz="1600">
                <a:solidFill>
                  <a:schemeClr val="bg2"/>
                </a:solidFill>
                <a:effectLst>
                  <a:outerShdw blurRad="38100" dist="38100" dir="2700000" algn="tl">
                    <a:srgbClr val="000000">
                      <a:alpha val="43137"/>
                    </a:srgbClr>
                  </a:outerShdw>
                </a:effectLst>
                <a:latin typeface="+mn-lt"/>
              </a:rPr>
              <a:t>I/O</a:t>
            </a:r>
          </a:p>
          <a:p>
            <a:pPr fontAlgn="auto">
              <a:spcBef>
                <a:spcPts val="0"/>
              </a:spcBef>
              <a:spcAft>
                <a:spcPts val="0"/>
              </a:spcAft>
              <a:defRPr/>
            </a:pPr>
            <a:r>
              <a:rPr lang="en-US" sz="1600">
                <a:solidFill>
                  <a:schemeClr val="bg2"/>
                </a:solidFill>
                <a:effectLst>
                  <a:outerShdw blurRad="38100" dist="38100" dir="2700000" algn="tl">
                    <a:srgbClr val="000000">
                      <a:alpha val="43137"/>
                    </a:srgbClr>
                  </a:outerShdw>
                </a:effectLst>
                <a:latin typeface="+mn-lt"/>
              </a:rPr>
              <a:t>Mgr</a:t>
            </a:r>
          </a:p>
        </p:txBody>
      </p:sp>
      <p:sp>
        <p:nvSpPr>
          <p:cNvPr id="37897" name="Freeform 25"/>
          <p:cNvSpPr>
            <a:spLocks/>
          </p:cNvSpPr>
          <p:nvPr/>
        </p:nvSpPr>
        <p:spPr bwMode="auto">
          <a:xfrm>
            <a:off x="460375" y="4827588"/>
            <a:ext cx="512763" cy="947737"/>
          </a:xfrm>
          <a:custGeom>
            <a:avLst/>
            <a:gdLst>
              <a:gd name="T0" fmla="*/ 224 w 224"/>
              <a:gd name="T1" fmla="*/ 0 h 432"/>
              <a:gd name="T2" fmla="*/ 32 w 224"/>
              <a:gd name="T3" fmla="*/ 144 h 432"/>
              <a:gd name="T4" fmla="*/ 32 w 224"/>
              <a:gd name="T5" fmla="*/ 336 h 432"/>
              <a:gd name="T6" fmla="*/ 128 w 224"/>
              <a:gd name="T7" fmla="*/ 432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224" y="0"/>
                </a:moveTo>
                <a:cubicBezTo>
                  <a:pt x="144" y="44"/>
                  <a:pt x="64" y="88"/>
                  <a:pt x="32" y="144"/>
                </a:cubicBezTo>
                <a:cubicBezTo>
                  <a:pt x="0" y="200"/>
                  <a:pt x="16" y="288"/>
                  <a:pt x="32" y="336"/>
                </a:cubicBezTo>
                <a:cubicBezTo>
                  <a:pt x="48" y="384"/>
                  <a:pt x="88" y="408"/>
                  <a:pt x="128" y="43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7898" name="Freeform 27"/>
          <p:cNvSpPr>
            <a:spLocks/>
          </p:cNvSpPr>
          <p:nvPr/>
        </p:nvSpPr>
        <p:spPr bwMode="auto">
          <a:xfrm>
            <a:off x="4832350" y="3521075"/>
            <a:ext cx="927100" cy="803275"/>
          </a:xfrm>
          <a:custGeom>
            <a:avLst/>
            <a:gdLst>
              <a:gd name="T0" fmla="*/ 0 w 584"/>
              <a:gd name="T1" fmla="*/ 0 h 506"/>
              <a:gd name="T2" fmla="*/ 229 w 584"/>
              <a:gd name="T3" fmla="*/ 147 h 506"/>
              <a:gd name="T4" fmla="*/ 527 w 584"/>
              <a:gd name="T5" fmla="*/ 438 h 506"/>
              <a:gd name="T6" fmla="*/ 570 w 584"/>
              <a:gd name="T7" fmla="*/ 506 h 506"/>
              <a:gd name="T8" fmla="*/ 0 60000 65536"/>
              <a:gd name="T9" fmla="*/ 0 60000 65536"/>
              <a:gd name="T10" fmla="*/ 0 60000 65536"/>
              <a:gd name="T11" fmla="*/ 0 60000 65536"/>
              <a:gd name="T12" fmla="*/ 0 w 584"/>
              <a:gd name="T13" fmla="*/ 0 h 506"/>
              <a:gd name="T14" fmla="*/ 584 w 584"/>
              <a:gd name="T15" fmla="*/ 506 h 506"/>
            </a:gdLst>
            <a:ahLst/>
            <a:cxnLst>
              <a:cxn ang="T8">
                <a:pos x="T0" y="T1"/>
              </a:cxn>
              <a:cxn ang="T9">
                <a:pos x="T2" y="T3"/>
              </a:cxn>
              <a:cxn ang="T10">
                <a:pos x="T4" y="T5"/>
              </a:cxn>
              <a:cxn ang="T11">
                <a:pos x="T6" y="T7"/>
              </a:cxn>
            </a:cxnLst>
            <a:rect l="T12" t="T13" r="T14" b="T15"/>
            <a:pathLst>
              <a:path w="584" h="506">
                <a:moveTo>
                  <a:pt x="0" y="0"/>
                </a:moveTo>
                <a:cubicBezTo>
                  <a:pt x="38" y="24"/>
                  <a:pt x="141" y="74"/>
                  <a:pt x="229" y="147"/>
                </a:cubicBezTo>
                <a:cubicBezTo>
                  <a:pt x="317" y="220"/>
                  <a:pt x="470" y="378"/>
                  <a:pt x="527" y="438"/>
                </a:cubicBezTo>
                <a:cubicBezTo>
                  <a:pt x="584" y="498"/>
                  <a:pt x="561" y="492"/>
                  <a:pt x="570" y="506"/>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7899" name="Freeform 28"/>
          <p:cNvSpPr>
            <a:spLocks/>
          </p:cNvSpPr>
          <p:nvPr/>
        </p:nvSpPr>
        <p:spPr bwMode="auto">
          <a:xfrm>
            <a:off x="5675313" y="5383213"/>
            <a:ext cx="157162" cy="768350"/>
          </a:xfrm>
          <a:custGeom>
            <a:avLst/>
            <a:gdLst>
              <a:gd name="T0" fmla="*/ 224 w 224"/>
              <a:gd name="T1" fmla="*/ 0 h 432"/>
              <a:gd name="T2" fmla="*/ 32 w 224"/>
              <a:gd name="T3" fmla="*/ 144 h 432"/>
              <a:gd name="T4" fmla="*/ 32 w 224"/>
              <a:gd name="T5" fmla="*/ 336 h 432"/>
              <a:gd name="T6" fmla="*/ 128 w 224"/>
              <a:gd name="T7" fmla="*/ 432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224" y="0"/>
                </a:moveTo>
                <a:cubicBezTo>
                  <a:pt x="144" y="44"/>
                  <a:pt x="64" y="88"/>
                  <a:pt x="32" y="144"/>
                </a:cubicBezTo>
                <a:cubicBezTo>
                  <a:pt x="0" y="200"/>
                  <a:pt x="16" y="288"/>
                  <a:pt x="32" y="336"/>
                </a:cubicBezTo>
                <a:cubicBezTo>
                  <a:pt x="48" y="384"/>
                  <a:pt x="88" y="408"/>
                  <a:pt x="128" y="432"/>
                </a:cubicBezTo>
              </a:path>
            </a:pathLst>
          </a:custGeom>
          <a:noFill/>
          <a:ln w="31750">
            <a:solidFill>
              <a:schemeClr val="accent2"/>
            </a:solidFill>
            <a:prstDash val="sysDot"/>
            <a:round/>
            <a:headEnd/>
            <a:tailEnd type="stealth" w="lg" len="lg"/>
          </a:ln>
        </p:spPr>
        <p:txBody>
          <a:bodyPr/>
          <a:lstStyle/>
          <a:p>
            <a:endParaRPr lang="en-US">
              <a:latin typeface="Segoe" pitchFamily="34" charset="0"/>
            </a:endParaRPr>
          </a:p>
        </p:txBody>
      </p:sp>
      <p:sp>
        <p:nvSpPr>
          <p:cNvPr id="37900" name="Freeform 29"/>
          <p:cNvSpPr>
            <a:spLocks/>
          </p:cNvSpPr>
          <p:nvPr/>
        </p:nvSpPr>
        <p:spPr bwMode="auto">
          <a:xfrm rot="3776923" flipH="1">
            <a:off x="5281612" y="5149851"/>
            <a:ext cx="227013" cy="938212"/>
          </a:xfrm>
          <a:custGeom>
            <a:avLst/>
            <a:gdLst>
              <a:gd name="T0" fmla="*/ 176 w 224"/>
              <a:gd name="T1" fmla="*/ 0 h 384"/>
              <a:gd name="T2" fmla="*/ 32 w 224"/>
              <a:gd name="T3" fmla="*/ 192 h 384"/>
              <a:gd name="T4" fmla="*/ 32 w 224"/>
              <a:gd name="T5" fmla="*/ 336 h 384"/>
              <a:gd name="T6" fmla="*/ 224 w 224"/>
              <a:gd name="T7" fmla="*/ 384 h 384"/>
              <a:gd name="T8" fmla="*/ 0 60000 65536"/>
              <a:gd name="T9" fmla="*/ 0 60000 65536"/>
              <a:gd name="T10" fmla="*/ 0 60000 65536"/>
              <a:gd name="T11" fmla="*/ 0 60000 65536"/>
              <a:gd name="T12" fmla="*/ 0 w 224"/>
              <a:gd name="T13" fmla="*/ 0 h 384"/>
              <a:gd name="T14" fmla="*/ 224 w 224"/>
              <a:gd name="T15" fmla="*/ 384 h 384"/>
            </a:gdLst>
            <a:ahLst/>
            <a:cxnLst>
              <a:cxn ang="T8">
                <a:pos x="T0" y="T1"/>
              </a:cxn>
              <a:cxn ang="T9">
                <a:pos x="T2" y="T3"/>
              </a:cxn>
              <a:cxn ang="T10">
                <a:pos x="T4" y="T5"/>
              </a:cxn>
              <a:cxn ang="T11">
                <a:pos x="T6" y="T7"/>
              </a:cxn>
            </a:cxnLst>
            <a:rect l="T12" t="T13" r="T14" b="T15"/>
            <a:pathLst>
              <a:path w="224" h="384">
                <a:moveTo>
                  <a:pt x="176" y="0"/>
                </a:moveTo>
                <a:cubicBezTo>
                  <a:pt x="116" y="68"/>
                  <a:pt x="56" y="136"/>
                  <a:pt x="32" y="192"/>
                </a:cubicBezTo>
                <a:cubicBezTo>
                  <a:pt x="8" y="248"/>
                  <a:pt x="0" y="304"/>
                  <a:pt x="32" y="336"/>
                </a:cubicBezTo>
                <a:cubicBezTo>
                  <a:pt x="64" y="368"/>
                  <a:pt x="144" y="376"/>
                  <a:pt x="224" y="384"/>
                </a:cubicBezTo>
              </a:path>
            </a:pathLst>
          </a:custGeom>
          <a:noFill/>
          <a:ln w="31750">
            <a:solidFill>
              <a:schemeClr val="accent2"/>
            </a:solidFill>
            <a:prstDash val="sysDot"/>
            <a:round/>
            <a:headEnd/>
            <a:tailEnd type="stealth" w="lg" len="lg"/>
          </a:ln>
        </p:spPr>
        <p:txBody>
          <a:bodyPr/>
          <a:lstStyle/>
          <a:p>
            <a:endParaRPr lang="en-US">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609398"/>
          </a:xfrm>
        </p:spPr>
        <p:txBody>
          <a:bodyPr/>
          <a:lstStyle/>
          <a:p>
            <a:pPr defTabSz="912777">
              <a:defRPr/>
            </a:pPr>
            <a:r>
              <a:rPr sz="4400" smtClean="0"/>
              <a:t>Path Coverage:  Testing in progress…</a:t>
            </a:r>
            <a:endParaRPr sz="4400"/>
          </a:p>
        </p:txBody>
      </p:sp>
      <p:grpSp>
        <p:nvGrpSpPr>
          <p:cNvPr id="5" name="Group 231"/>
          <p:cNvGrpSpPr>
            <a:grpSpLocks/>
          </p:cNvGrpSpPr>
          <p:nvPr/>
        </p:nvGrpSpPr>
        <p:grpSpPr bwMode="auto">
          <a:xfrm>
            <a:off x="546100" y="3440113"/>
            <a:ext cx="3676650" cy="3132137"/>
            <a:chOff x="344" y="2167"/>
            <a:chExt cx="2316" cy="1973"/>
          </a:xfrm>
        </p:grpSpPr>
        <p:grpSp>
          <p:nvGrpSpPr>
            <p:cNvPr id="40092" name="Group 188"/>
            <p:cNvGrpSpPr>
              <a:grpSpLocks/>
            </p:cNvGrpSpPr>
            <p:nvPr/>
          </p:nvGrpSpPr>
          <p:grpSpPr bwMode="auto">
            <a:xfrm>
              <a:off x="343" y="2163"/>
              <a:ext cx="2317" cy="1783"/>
              <a:chOff x="343" y="2163"/>
              <a:chExt cx="2317" cy="1783"/>
            </a:xfrm>
          </p:grpSpPr>
          <p:grpSp>
            <p:nvGrpSpPr>
              <p:cNvPr id="40096" name="Group 16"/>
              <p:cNvGrpSpPr>
                <a:grpSpLocks/>
              </p:cNvGrpSpPr>
              <p:nvPr/>
            </p:nvGrpSpPr>
            <p:grpSpPr bwMode="auto">
              <a:xfrm flipV="1">
                <a:off x="505" y="2205"/>
                <a:ext cx="2130" cy="1741"/>
                <a:chOff x="392" y="584"/>
                <a:chExt cx="2283" cy="1526"/>
              </a:xfrm>
            </p:grpSpPr>
            <p:sp>
              <p:nvSpPr>
                <p:cNvPr id="40119" name="Line 1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0" name="Line 1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121" name="Line 1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2" name="Line 2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3" name="Line 2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124" name="Line 2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5" name="Line 2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126" name="Line 2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7" name="Line 2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28" name="Line 2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97" name="Group 82"/>
              <p:cNvGrpSpPr>
                <a:grpSpLocks/>
              </p:cNvGrpSpPr>
              <p:nvPr/>
            </p:nvGrpSpPr>
            <p:grpSpPr bwMode="auto">
              <a:xfrm flipV="1">
                <a:off x="343" y="2163"/>
                <a:ext cx="2301" cy="712"/>
                <a:chOff x="392" y="584"/>
                <a:chExt cx="2283" cy="1526"/>
              </a:xfrm>
            </p:grpSpPr>
            <p:sp>
              <p:nvSpPr>
                <p:cNvPr id="40109" name="Line 83"/>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0" name="Line 84"/>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111" name="Line 85"/>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2" name="Line 86"/>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3" name="Line 87"/>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114" name="Line 88"/>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5" name="Line 89"/>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116" name="Line 90"/>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7" name="Line 91"/>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18" name="Line 92"/>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98" name="Group 134"/>
              <p:cNvGrpSpPr>
                <a:grpSpLocks/>
              </p:cNvGrpSpPr>
              <p:nvPr/>
            </p:nvGrpSpPr>
            <p:grpSpPr bwMode="auto">
              <a:xfrm flipV="1">
                <a:off x="1074" y="2274"/>
                <a:ext cx="1586" cy="1632"/>
                <a:chOff x="392" y="584"/>
                <a:chExt cx="2283" cy="1526"/>
              </a:xfrm>
            </p:grpSpPr>
            <p:sp>
              <p:nvSpPr>
                <p:cNvPr id="40099" name="Line 135"/>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0" name="Line 136"/>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101" name="Line 137"/>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2" name="Line 138"/>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3" name="Line 139"/>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104" name="Line 140"/>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5" name="Line 141"/>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106" name="Line 142"/>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7" name="Line 143"/>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108" name="Line 144"/>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0093" name="Group 176"/>
            <p:cNvGrpSpPr>
              <a:grpSpLocks/>
            </p:cNvGrpSpPr>
            <p:nvPr/>
          </p:nvGrpSpPr>
          <p:grpSpPr bwMode="auto">
            <a:xfrm>
              <a:off x="928" y="3813"/>
              <a:ext cx="255" cy="327"/>
              <a:chOff x="4598" y="2485"/>
              <a:chExt cx="255" cy="327"/>
            </a:xfrm>
          </p:grpSpPr>
          <p:sp>
            <p:nvSpPr>
              <p:cNvPr id="40094" name="Oval 177"/>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 name="Text Box 178"/>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3" name="Group 186"/>
          <p:cNvGrpSpPr>
            <a:grpSpLocks/>
          </p:cNvGrpSpPr>
          <p:nvPr/>
        </p:nvGrpSpPr>
        <p:grpSpPr bwMode="auto">
          <a:xfrm>
            <a:off x="4533900" y="3632200"/>
            <a:ext cx="3711575" cy="2600325"/>
            <a:chOff x="2856" y="2288"/>
            <a:chExt cx="2338" cy="1638"/>
          </a:xfrm>
        </p:grpSpPr>
        <p:grpSp>
          <p:nvGrpSpPr>
            <p:cNvPr id="40070" name="Group 60"/>
            <p:cNvGrpSpPr>
              <a:grpSpLocks/>
            </p:cNvGrpSpPr>
            <p:nvPr/>
          </p:nvGrpSpPr>
          <p:grpSpPr bwMode="auto">
            <a:xfrm flipH="1" flipV="1">
              <a:off x="2870" y="2280"/>
              <a:ext cx="2322" cy="1564"/>
              <a:chOff x="392" y="584"/>
              <a:chExt cx="2283" cy="1526"/>
            </a:xfrm>
          </p:grpSpPr>
          <p:sp>
            <p:nvSpPr>
              <p:cNvPr id="40082" name="Line 61"/>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3" name="Line 62"/>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84" name="Line 63"/>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5" name="Line 64"/>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6" name="Line 65"/>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87" name="Line 66"/>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8" name="Line 67"/>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89" name="Line 68"/>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90" name="Line 69"/>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91" name="Line 70"/>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71" name="Group 123"/>
            <p:cNvGrpSpPr>
              <a:grpSpLocks/>
            </p:cNvGrpSpPr>
            <p:nvPr/>
          </p:nvGrpSpPr>
          <p:grpSpPr bwMode="auto">
            <a:xfrm flipH="1" flipV="1">
              <a:off x="2854" y="2336"/>
              <a:ext cx="929" cy="1597"/>
              <a:chOff x="392" y="584"/>
              <a:chExt cx="2283" cy="1526"/>
            </a:xfrm>
          </p:grpSpPr>
          <p:sp>
            <p:nvSpPr>
              <p:cNvPr id="40072" name="Line 12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73" name="Line 12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74" name="Line 12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75" name="Line 12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76" name="Line 12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77" name="Line 12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78" name="Line 13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79" name="Line 13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0" name="Line 13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81" name="Line 13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66" name="Group 233"/>
          <p:cNvGrpSpPr>
            <a:grpSpLocks/>
          </p:cNvGrpSpPr>
          <p:nvPr/>
        </p:nvGrpSpPr>
        <p:grpSpPr bwMode="auto">
          <a:xfrm>
            <a:off x="319088" y="930275"/>
            <a:ext cx="3929062" cy="2470150"/>
            <a:chOff x="201" y="586"/>
            <a:chExt cx="2475" cy="1556"/>
          </a:xfrm>
        </p:grpSpPr>
        <p:grpSp>
          <p:nvGrpSpPr>
            <p:cNvPr id="40044" name="Group 189"/>
            <p:cNvGrpSpPr>
              <a:grpSpLocks/>
            </p:cNvGrpSpPr>
            <p:nvPr/>
          </p:nvGrpSpPr>
          <p:grpSpPr bwMode="auto">
            <a:xfrm>
              <a:off x="215" y="586"/>
              <a:ext cx="2461" cy="1548"/>
              <a:chOff x="215" y="586"/>
              <a:chExt cx="2461" cy="1548"/>
            </a:xfrm>
          </p:grpSpPr>
          <p:grpSp>
            <p:nvGrpSpPr>
              <p:cNvPr id="40048" name="Group 71"/>
              <p:cNvGrpSpPr>
                <a:grpSpLocks/>
              </p:cNvGrpSpPr>
              <p:nvPr/>
            </p:nvGrpSpPr>
            <p:grpSpPr bwMode="auto">
              <a:xfrm>
                <a:off x="215" y="1119"/>
                <a:ext cx="2415" cy="1015"/>
                <a:chOff x="392" y="584"/>
                <a:chExt cx="2283" cy="1526"/>
              </a:xfrm>
            </p:grpSpPr>
            <p:sp>
              <p:nvSpPr>
                <p:cNvPr id="40060" name="Line 72"/>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1" name="Line 73"/>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62" name="Line 74"/>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3" name="Line 75"/>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4" name="Line 76"/>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65" name="Line 77"/>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6" name="Line 78"/>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67" name="Line 79"/>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8" name="Line 80"/>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69" name="Line 81"/>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49" name="Group 93"/>
              <p:cNvGrpSpPr>
                <a:grpSpLocks/>
              </p:cNvGrpSpPr>
              <p:nvPr/>
            </p:nvGrpSpPr>
            <p:grpSpPr bwMode="auto">
              <a:xfrm>
                <a:off x="393" y="586"/>
                <a:ext cx="2283" cy="1526"/>
                <a:chOff x="392" y="584"/>
                <a:chExt cx="2283" cy="1526"/>
              </a:xfrm>
            </p:grpSpPr>
            <p:sp>
              <p:nvSpPr>
                <p:cNvPr id="40050" name="Line 9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1" name="Line 9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52" name="Line 9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3" name="Line 9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4" name="Line 9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55" name="Line 9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6" name="Line 10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57" name="Line 10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8" name="Line 10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59" name="Line 10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0045" name="Group 179"/>
            <p:cNvGrpSpPr>
              <a:grpSpLocks/>
            </p:cNvGrpSpPr>
            <p:nvPr/>
          </p:nvGrpSpPr>
          <p:grpSpPr bwMode="auto">
            <a:xfrm>
              <a:off x="201" y="990"/>
              <a:ext cx="255" cy="327"/>
              <a:chOff x="4598" y="2485"/>
              <a:chExt cx="255" cy="327"/>
            </a:xfrm>
          </p:grpSpPr>
          <p:sp>
            <p:nvSpPr>
              <p:cNvPr id="40046" name="Oval 180"/>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70" name="Text Box 181"/>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93" name="Group 230"/>
          <p:cNvGrpSpPr>
            <a:grpSpLocks/>
          </p:cNvGrpSpPr>
          <p:nvPr/>
        </p:nvGrpSpPr>
        <p:grpSpPr bwMode="auto">
          <a:xfrm>
            <a:off x="4597400" y="969963"/>
            <a:ext cx="4389438" cy="2462212"/>
            <a:chOff x="2896" y="611"/>
            <a:chExt cx="2765" cy="1551"/>
          </a:xfrm>
        </p:grpSpPr>
        <p:grpSp>
          <p:nvGrpSpPr>
            <p:cNvPr id="40007" name="Group 185"/>
            <p:cNvGrpSpPr>
              <a:grpSpLocks/>
            </p:cNvGrpSpPr>
            <p:nvPr/>
          </p:nvGrpSpPr>
          <p:grpSpPr bwMode="auto">
            <a:xfrm>
              <a:off x="2893" y="609"/>
              <a:ext cx="2541" cy="1555"/>
              <a:chOff x="2893" y="609"/>
              <a:chExt cx="2541" cy="1555"/>
            </a:xfrm>
          </p:grpSpPr>
          <p:grpSp>
            <p:nvGrpSpPr>
              <p:cNvPr id="40011" name="Group 5"/>
              <p:cNvGrpSpPr>
                <a:grpSpLocks/>
              </p:cNvGrpSpPr>
              <p:nvPr/>
            </p:nvGrpSpPr>
            <p:grpSpPr bwMode="auto">
              <a:xfrm flipH="1">
                <a:off x="2893" y="609"/>
                <a:ext cx="2381" cy="1488"/>
                <a:chOff x="392" y="584"/>
                <a:chExt cx="2283" cy="1526"/>
              </a:xfrm>
            </p:grpSpPr>
            <p:sp>
              <p:nvSpPr>
                <p:cNvPr id="40034" name="Line 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5" name="Line 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36" name="Line 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7" name="Line 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8" name="Line 1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39" name="Line 1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40" name="Line 1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41" name="Line 1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42" name="Line 1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43" name="Line 1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12" name="Group 27"/>
              <p:cNvGrpSpPr>
                <a:grpSpLocks/>
              </p:cNvGrpSpPr>
              <p:nvPr/>
            </p:nvGrpSpPr>
            <p:grpSpPr bwMode="auto">
              <a:xfrm flipH="1">
                <a:off x="2921" y="1855"/>
                <a:ext cx="2513" cy="309"/>
                <a:chOff x="392" y="584"/>
                <a:chExt cx="2283" cy="1526"/>
              </a:xfrm>
            </p:grpSpPr>
            <p:sp>
              <p:nvSpPr>
                <p:cNvPr id="40024" name="Line 2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5" name="Line 2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26" name="Line 3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7" name="Line 3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8" name="Line 3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29" name="Line 3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0" name="Line 3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31" name="Line 3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2" name="Line 3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33" name="Line 3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0013" name="Group 156"/>
              <p:cNvGrpSpPr>
                <a:grpSpLocks/>
              </p:cNvGrpSpPr>
              <p:nvPr/>
            </p:nvGrpSpPr>
            <p:grpSpPr bwMode="auto">
              <a:xfrm flipH="1">
                <a:off x="2958" y="1373"/>
                <a:ext cx="2436" cy="773"/>
                <a:chOff x="392" y="584"/>
                <a:chExt cx="2283" cy="1526"/>
              </a:xfrm>
            </p:grpSpPr>
            <p:sp>
              <p:nvSpPr>
                <p:cNvPr id="40014" name="Line 15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15" name="Line 15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0016" name="Line 15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17" name="Line 16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18" name="Line 16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19" name="Line 16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0" name="Line 16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21" name="Line 16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2" name="Line 16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23" name="Line 16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0008" name="Group 182"/>
            <p:cNvGrpSpPr>
              <a:grpSpLocks/>
            </p:cNvGrpSpPr>
            <p:nvPr/>
          </p:nvGrpSpPr>
          <p:grpSpPr bwMode="auto">
            <a:xfrm>
              <a:off x="5406" y="1169"/>
              <a:ext cx="255" cy="327"/>
              <a:chOff x="4598" y="2485"/>
              <a:chExt cx="255" cy="327"/>
            </a:xfrm>
          </p:grpSpPr>
          <p:sp>
            <p:nvSpPr>
              <p:cNvPr id="40009" name="Oval 183"/>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7" name="Text Box 184"/>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131" name="Group 216"/>
          <p:cNvGrpSpPr>
            <a:grpSpLocks/>
          </p:cNvGrpSpPr>
          <p:nvPr/>
        </p:nvGrpSpPr>
        <p:grpSpPr bwMode="auto">
          <a:xfrm>
            <a:off x="2879725" y="693738"/>
            <a:ext cx="1608138" cy="2754312"/>
            <a:chOff x="1814" y="437"/>
            <a:chExt cx="1013" cy="1735"/>
          </a:xfrm>
        </p:grpSpPr>
        <p:grpSp>
          <p:nvGrpSpPr>
            <p:cNvPr id="39985" name="Group 38"/>
            <p:cNvGrpSpPr>
              <a:grpSpLocks/>
            </p:cNvGrpSpPr>
            <p:nvPr/>
          </p:nvGrpSpPr>
          <p:grpSpPr bwMode="auto">
            <a:xfrm>
              <a:off x="1814" y="455"/>
              <a:ext cx="916" cy="1621"/>
              <a:chOff x="392" y="584"/>
              <a:chExt cx="2283" cy="1526"/>
            </a:xfrm>
          </p:grpSpPr>
          <p:sp>
            <p:nvSpPr>
              <p:cNvPr id="39997" name="Line 3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8" name="Line 4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39999" name="Line 4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00" name="Line 4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01" name="Line 4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0002" name="Line 4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03" name="Line 4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0004" name="Line 4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05" name="Line 4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0006" name="Line 4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39986" name="Group 193"/>
            <p:cNvGrpSpPr>
              <a:grpSpLocks/>
            </p:cNvGrpSpPr>
            <p:nvPr/>
          </p:nvGrpSpPr>
          <p:grpSpPr bwMode="auto">
            <a:xfrm>
              <a:off x="2050" y="440"/>
              <a:ext cx="779" cy="1741"/>
              <a:chOff x="392" y="584"/>
              <a:chExt cx="2283" cy="1526"/>
            </a:xfrm>
          </p:grpSpPr>
          <p:sp>
            <p:nvSpPr>
              <p:cNvPr id="39987" name="Line 19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88" name="Line 19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39989" name="Line 19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0" name="Line 19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1" name="Line 19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39992" name="Line 19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3" name="Line 20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39994" name="Line 20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5" name="Line 20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96" name="Line 20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154" name="Group 215"/>
          <p:cNvGrpSpPr>
            <a:grpSpLocks/>
          </p:cNvGrpSpPr>
          <p:nvPr/>
        </p:nvGrpSpPr>
        <p:grpSpPr bwMode="auto">
          <a:xfrm>
            <a:off x="2771775" y="3721100"/>
            <a:ext cx="1717675" cy="2689225"/>
            <a:chOff x="1746" y="2344"/>
            <a:chExt cx="1082" cy="1694"/>
          </a:xfrm>
        </p:grpSpPr>
        <p:grpSp>
          <p:nvGrpSpPr>
            <p:cNvPr id="39952" name="Group 49"/>
            <p:cNvGrpSpPr>
              <a:grpSpLocks/>
            </p:cNvGrpSpPr>
            <p:nvPr/>
          </p:nvGrpSpPr>
          <p:grpSpPr bwMode="auto">
            <a:xfrm flipV="1">
              <a:off x="1746" y="2351"/>
              <a:ext cx="1001" cy="1621"/>
              <a:chOff x="392" y="584"/>
              <a:chExt cx="2283" cy="1526"/>
            </a:xfrm>
          </p:grpSpPr>
          <p:sp>
            <p:nvSpPr>
              <p:cNvPr id="39975" name="Line 5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6" name="Line 5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39977" name="Line 5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8" name="Line 5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9" name="Line 5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39980" name="Line 5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81" name="Line 5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39982" name="Line 5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83" name="Line 5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84" name="Line 5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39953" name="Group 112"/>
            <p:cNvGrpSpPr>
              <a:grpSpLocks/>
            </p:cNvGrpSpPr>
            <p:nvPr/>
          </p:nvGrpSpPr>
          <p:grpSpPr bwMode="auto">
            <a:xfrm flipV="1">
              <a:off x="2472" y="2360"/>
              <a:ext cx="356" cy="1682"/>
              <a:chOff x="392" y="584"/>
              <a:chExt cx="2283" cy="1526"/>
            </a:xfrm>
          </p:grpSpPr>
          <p:sp>
            <p:nvSpPr>
              <p:cNvPr id="39965" name="Line 113"/>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6" name="Line 114"/>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39967" name="Line 115"/>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8" name="Line 116"/>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9" name="Line 117"/>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39970" name="Line 118"/>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1" name="Line 119"/>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39972" name="Line 120"/>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3" name="Line 121"/>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74" name="Line 122"/>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39954" name="Group 204"/>
            <p:cNvGrpSpPr>
              <a:grpSpLocks/>
            </p:cNvGrpSpPr>
            <p:nvPr/>
          </p:nvGrpSpPr>
          <p:grpSpPr bwMode="auto">
            <a:xfrm flipV="1">
              <a:off x="2090" y="2350"/>
              <a:ext cx="670" cy="1439"/>
              <a:chOff x="392" y="584"/>
              <a:chExt cx="2283" cy="1526"/>
            </a:xfrm>
          </p:grpSpPr>
          <p:sp>
            <p:nvSpPr>
              <p:cNvPr id="39955" name="Line 205"/>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56" name="Line 206"/>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39957" name="Line 207"/>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58" name="Line 208"/>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59" name="Line 209"/>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39960" name="Line 210"/>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1" name="Line 211"/>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39962" name="Line 212"/>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3" name="Line 213"/>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39964" name="Line 214"/>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sp>
        <p:nvSpPr>
          <p:cNvPr id="188" name="Rectangle 223"/>
          <p:cNvSpPr>
            <a:spLocks noChangeArrowheads="1"/>
          </p:cNvSpPr>
          <p:nvPr/>
        </p:nvSpPr>
        <p:spPr bwMode="auto">
          <a:xfrm>
            <a:off x="203200" y="6665913"/>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89" name="Rectangle 224"/>
          <p:cNvSpPr>
            <a:spLocks noChangeArrowheads="1"/>
          </p:cNvSpPr>
          <p:nvPr/>
        </p:nvSpPr>
        <p:spPr bwMode="auto">
          <a:xfrm>
            <a:off x="815975"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0" name="Rectangle 225"/>
          <p:cNvSpPr>
            <a:spLocks noChangeArrowheads="1"/>
          </p:cNvSpPr>
          <p:nvPr/>
        </p:nvSpPr>
        <p:spPr bwMode="auto">
          <a:xfrm>
            <a:off x="1430338" y="6678613"/>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1" name="Rectangle 226"/>
          <p:cNvSpPr>
            <a:spLocks noChangeArrowheads="1"/>
          </p:cNvSpPr>
          <p:nvPr/>
        </p:nvSpPr>
        <p:spPr bwMode="auto">
          <a:xfrm>
            <a:off x="2051050"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2" name="Rectangle 228"/>
          <p:cNvSpPr>
            <a:spLocks noChangeArrowheads="1"/>
          </p:cNvSpPr>
          <p:nvPr/>
        </p:nvSpPr>
        <p:spPr bwMode="auto">
          <a:xfrm>
            <a:off x="2682875" y="6670675"/>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3" name="Text Box 232"/>
          <p:cNvSpPr txBox="1">
            <a:spLocks noChangeArrowheads="1"/>
          </p:cNvSpPr>
          <p:nvPr/>
        </p:nvSpPr>
        <p:spPr bwMode="auto">
          <a:xfrm>
            <a:off x="0" y="6178550"/>
            <a:ext cx="1136650"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dirty="0">
                <a:solidFill>
                  <a:schemeClr val="hlink"/>
                </a:solidFill>
                <a:effectLst>
                  <a:outerShdw blurRad="38100" dist="38100" dir="2700000" algn="tl">
                    <a:srgbClr val="000000">
                      <a:alpha val="43137"/>
                    </a:srgbClr>
                  </a:outerShdw>
                </a:effectLst>
                <a:latin typeface="+mn-lt"/>
              </a:rPr>
              <a:t>weeks</a:t>
            </a:r>
          </a:p>
        </p:txBody>
      </p:sp>
      <p:sp>
        <p:nvSpPr>
          <p:cNvPr id="194" name="Rectangle 234"/>
          <p:cNvSpPr>
            <a:spLocks noChangeArrowheads="1"/>
          </p:cNvSpPr>
          <p:nvPr/>
        </p:nvSpPr>
        <p:spPr bwMode="auto">
          <a:xfrm>
            <a:off x="3297238" y="6662738"/>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 name="Oval 4"/>
          <p:cNvSpPr>
            <a:spLocks noChangeArrowheads="1"/>
          </p:cNvSpPr>
          <p:nvPr/>
        </p:nvSpPr>
        <p:spPr bwMode="auto">
          <a:xfrm>
            <a:off x="4229100" y="3305175"/>
            <a:ext cx="387350" cy="368300"/>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endParaRPr lang="en-US">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animBg="1"/>
      <p:bldP spid="190" grpId="0" animBg="1"/>
      <p:bldP spid="191" grpId="0" animBg="1"/>
      <p:bldP spid="192" grpId="0" animBg="1"/>
      <p:bldP spid="19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609398"/>
          </a:xfrm>
        </p:spPr>
        <p:txBody>
          <a:bodyPr/>
          <a:lstStyle/>
          <a:p>
            <a:pPr defTabSz="912777">
              <a:defRPr/>
            </a:pPr>
            <a:r>
              <a:rPr sz="4400" smtClean="0"/>
              <a:t>Path Coverage:  Far from complete…</a:t>
            </a:r>
            <a:endParaRPr sz="4400"/>
          </a:p>
        </p:txBody>
      </p:sp>
      <p:sp>
        <p:nvSpPr>
          <p:cNvPr id="4" name="Oval 4"/>
          <p:cNvSpPr>
            <a:spLocks noChangeArrowheads="1"/>
          </p:cNvSpPr>
          <p:nvPr/>
        </p:nvSpPr>
        <p:spPr bwMode="auto">
          <a:xfrm>
            <a:off x="4229100" y="3305175"/>
            <a:ext cx="387350" cy="368300"/>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1987" name="Group 5"/>
          <p:cNvGrpSpPr>
            <a:grpSpLocks/>
          </p:cNvGrpSpPr>
          <p:nvPr/>
        </p:nvGrpSpPr>
        <p:grpSpPr bwMode="auto">
          <a:xfrm>
            <a:off x="546100" y="3440113"/>
            <a:ext cx="3676650" cy="3132137"/>
            <a:chOff x="344" y="2167"/>
            <a:chExt cx="2316" cy="1973"/>
          </a:xfrm>
        </p:grpSpPr>
        <p:grpSp>
          <p:nvGrpSpPr>
            <p:cNvPr id="42147" name="Group 6"/>
            <p:cNvGrpSpPr>
              <a:grpSpLocks/>
            </p:cNvGrpSpPr>
            <p:nvPr/>
          </p:nvGrpSpPr>
          <p:grpSpPr bwMode="auto">
            <a:xfrm>
              <a:off x="343" y="2163"/>
              <a:ext cx="2317" cy="1783"/>
              <a:chOff x="343" y="2163"/>
              <a:chExt cx="2317" cy="1783"/>
            </a:xfrm>
          </p:grpSpPr>
          <p:grpSp>
            <p:nvGrpSpPr>
              <p:cNvPr id="42151" name="Group 9"/>
              <p:cNvGrpSpPr>
                <a:grpSpLocks/>
              </p:cNvGrpSpPr>
              <p:nvPr/>
            </p:nvGrpSpPr>
            <p:grpSpPr bwMode="auto">
              <a:xfrm flipV="1">
                <a:off x="505" y="2205"/>
                <a:ext cx="2130" cy="1741"/>
                <a:chOff x="392" y="584"/>
                <a:chExt cx="2283" cy="1526"/>
              </a:xfrm>
            </p:grpSpPr>
            <p:sp>
              <p:nvSpPr>
                <p:cNvPr id="42174" name="Line 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5" name="Line 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76" name="Line 1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7" name="Line 1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8" name="Line 1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79" name="Line 1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80" name="Line 1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81" name="Line 1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82" name="Line 1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83" name="Line 1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152" name="Group 18"/>
              <p:cNvGrpSpPr>
                <a:grpSpLocks/>
              </p:cNvGrpSpPr>
              <p:nvPr/>
            </p:nvGrpSpPr>
            <p:grpSpPr bwMode="auto">
              <a:xfrm flipV="1">
                <a:off x="343" y="2163"/>
                <a:ext cx="2301" cy="712"/>
                <a:chOff x="392" y="584"/>
                <a:chExt cx="2283" cy="1526"/>
              </a:xfrm>
            </p:grpSpPr>
            <p:sp>
              <p:nvSpPr>
                <p:cNvPr id="42164" name="Line 1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5" name="Line 2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66" name="Line 2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7" name="Line 2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8" name="Line 2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69" name="Line 2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0" name="Line 2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71" name="Line 2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2" name="Line 2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73" name="Line 2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153" name="Group 29"/>
              <p:cNvGrpSpPr>
                <a:grpSpLocks/>
              </p:cNvGrpSpPr>
              <p:nvPr/>
            </p:nvGrpSpPr>
            <p:grpSpPr bwMode="auto">
              <a:xfrm flipV="1">
                <a:off x="1074" y="2274"/>
                <a:ext cx="1586" cy="1632"/>
                <a:chOff x="392" y="584"/>
                <a:chExt cx="2283" cy="1526"/>
              </a:xfrm>
            </p:grpSpPr>
            <p:sp>
              <p:nvSpPr>
                <p:cNvPr id="42154" name="Line 3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55" name="Line 3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56" name="Line 3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57" name="Line 3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58" name="Line 3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59" name="Line 3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0" name="Line 3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61" name="Line 3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2" name="Line 3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63" name="Line 3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2148" name="Group 40"/>
            <p:cNvGrpSpPr>
              <a:grpSpLocks/>
            </p:cNvGrpSpPr>
            <p:nvPr/>
          </p:nvGrpSpPr>
          <p:grpSpPr bwMode="auto">
            <a:xfrm>
              <a:off x="928" y="3813"/>
              <a:ext cx="255" cy="327"/>
              <a:chOff x="4598" y="2485"/>
              <a:chExt cx="255" cy="327"/>
            </a:xfrm>
          </p:grpSpPr>
          <p:sp>
            <p:nvSpPr>
              <p:cNvPr id="42149" name="Oval 4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 name="Text Box 4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1988" name="Group 43"/>
          <p:cNvGrpSpPr>
            <a:grpSpLocks/>
          </p:cNvGrpSpPr>
          <p:nvPr/>
        </p:nvGrpSpPr>
        <p:grpSpPr bwMode="auto">
          <a:xfrm>
            <a:off x="4533900" y="3632200"/>
            <a:ext cx="3711575" cy="2600325"/>
            <a:chOff x="2856" y="2288"/>
            <a:chExt cx="2338" cy="1638"/>
          </a:xfrm>
        </p:grpSpPr>
        <p:grpSp>
          <p:nvGrpSpPr>
            <p:cNvPr id="42125" name="Group 44"/>
            <p:cNvGrpSpPr>
              <a:grpSpLocks/>
            </p:cNvGrpSpPr>
            <p:nvPr/>
          </p:nvGrpSpPr>
          <p:grpSpPr bwMode="auto">
            <a:xfrm flipH="1" flipV="1">
              <a:off x="2870" y="2280"/>
              <a:ext cx="2322" cy="1564"/>
              <a:chOff x="392" y="584"/>
              <a:chExt cx="2283" cy="1526"/>
            </a:xfrm>
          </p:grpSpPr>
          <p:sp>
            <p:nvSpPr>
              <p:cNvPr id="42137" name="Line 45"/>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8" name="Line 46"/>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39" name="Line 47"/>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40" name="Line 48"/>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41" name="Line 49"/>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42" name="Line 50"/>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43" name="Line 51"/>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44" name="Line 52"/>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45" name="Line 53"/>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46" name="Line 54"/>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126" name="Group 55"/>
            <p:cNvGrpSpPr>
              <a:grpSpLocks/>
            </p:cNvGrpSpPr>
            <p:nvPr/>
          </p:nvGrpSpPr>
          <p:grpSpPr bwMode="auto">
            <a:xfrm flipH="1" flipV="1">
              <a:off x="2854" y="2336"/>
              <a:ext cx="929" cy="1597"/>
              <a:chOff x="392" y="584"/>
              <a:chExt cx="2283" cy="1526"/>
            </a:xfrm>
          </p:grpSpPr>
          <p:sp>
            <p:nvSpPr>
              <p:cNvPr id="42127" name="Line 5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28" name="Line 5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29" name="Line 5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0" name="Line 5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1" name="Line 6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32" name="Line 6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3" name="Line 6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34" name="Line 6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5" name="Line 6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36" name="Line 6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1989" name="Group 66"/>
          <p:cNvGrpSpPr>
            <a:grpSpLocks/>
          </p:cNvGrpSpPr>
          <p:nvPr/>
        </p:nvGrpSpPr>
        <p:grpSpPr bwMode="auto">
          <a:xfrm>
            <a:off x="319088" y="930275"/>
            <a:ext cx="3929062" cy="2470150"/>
            <a:chOff x="201" y="586"/>
            <a:chExt cx="2475" cy="1556"/>
          </a:xfrm>
        </p:grpSpPr>
        <p:grpSp>
          <p:nvGrpSpPr>
            <p:cNvPr id="42099" name="Group 67"/>
            <p:cNvGrpSpPr>
              <a:grpSpLocks/>
            </p:cNvGrpSpPr>
            <p:nvPr/>
          </p:nvGrpSpPr>
          <p:grpSpPr bwMode="auto">
            <a:xfrm>
              <a:off x="215" y="586"/>
              <a:ext cx="2461" cy="1548"/>
              <a:chOff x="215" y="586"/>
              <a:chExt cx="2461" cy="1548"/>
            </a:xfrm>
          </p:grpSpPr>
          <p:grpSp>
            <p:nvGrpSpPr>
              <p:cNvPr id="42103" name="Group 70"/>
              <p:cNvGrpSpPr>
                <a:grpSpLocks/>
              </p:cNvGrpSpPr>
              <p:nvPr/>
            </p:nvGrpSpPr>
            <p:grpSpPr bwMode="auto">
              <a:xfrm>
                <a:off x="215" y="1119"/>
                <a:ext cx="2415" cy="1015"/>
                <a:chOff x="392" y="584"/>
                <a:chExt cx="2283" cy="1526"/>
              </a:xfrm>
            </p:grpSpPr>
            <p:sp>
              <p:nvSpPr>
                <p:cNvPr id="42115" name="Line 6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6" name="Line 7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17" name="Line 7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8" name="Line 7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9" name="Line 7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20" name="Line 7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21" name="Line 7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22" name="Line 7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23" name="Line 7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24" name="Line 7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104" name="Group 79"/>
              <p:cNvGrpSpPr>
                <a:grpSpLocks/>
              </p:cNvGrpSpPr>
              <p:nvPr/>
            </p:nvGrpSpPr>
            <p:grpSpPr bwMode="auto">
              <a:xfrm>
                <a:off x="393" y="586"/>
                <a:ext cx="2283" cy="1526"/>
                <a:chOff x="392" y="584"/>
                <a:chExt cx="2283" cy="1526"/>
              </a:xfrm>
            </p:grpSpPr>
            <p:sp>
              <p:nvSpPr>
                <p:cNvPr id="42105" name="Line 8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06" name="Line 8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107" name="Line 8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08" name="Line 8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09" name="Line 8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110" name="Line 8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1" name="Line 8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112" name="Line 8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3" name="Line 8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114" name="Line 8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2100" name="Group 90"/>
            <p:cNvGrpSpPr>
              <a:grpSpLocks/>
            </p:cNvGrpSpPr>
            <p:nvPr/>
          </p:nvGrpSpPr>
          <p:grpSpPr bwMode="auto">
            <a:xfrm>
              <a:off x="201" y="990"/>
              <a:ext cx="255" cy="327"/>
              <a:chOff x="4598" y="2485"/>
              <a:chExt cx="255" cy="327"/>
            </a:xfrm>
          </p:grpSpPr>
          <p:sp>
            <p:nvSpPr>
              <p:cNvPr id="42101" name="Oval 9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70" name="Text Box 9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1990" name="Group 93"/>
          <p:cNvGrpSpPr>
            <a:grpSpLocks/>
          </p:cNvGrpSpPr>
          <p:nvPr/>
        </p:nvGrpSpPr>
        <p:grpSpPr bwMode="auto">
          <a:xfrm>
            <a:off x="4597400" y="969963"/>
            <a:ext cx="4389438" cy="2462212"/>
            <a:chOff x="2896" y="611"/>
            <a:chExt cx="2765" cy="1551"/>
          </a:xfrm>
        </p:grpSpPr>
        <p:grpSp>
          <p:nvGrpSpPr>
            <p:cNvPr id="42062" name="Group 94"/>
            <p:cNvGrpSpPr>
              <a:grpSpLocks/>
            </p:cNvGrpSpPr>
            <p:nvPr/>
          </p:nvGrpSpPr>
          <p:grpSpPr bwMode="auto">
            <a:xfrm>
              <a:off x="2893" y="609"/>
              <a:ext cx="2541" cy="1555"/>
              <a:chOff x="2893" y="609"/>
              <a:chExt cx="2541" cy="1555"/>
            </a:xfrm>
          </p:grpSpPr>
          <p:grpSp>
            <p:nvGrpSpPr>
              <p:cNvPr id="42066" name="Group 97"/>
              <p:cNvGrpSpPr>
                <a:grpSpLocks/>
              </p:cNvGrpSpPr>
              <p:nvPr/>
            </p:nvGrpSpPr>
            <p:grpSpPr bwMode="auto">
              <a:xfrm flipH="1">
                <a:off x="2893" y="609"/>
                <a:ext cx="2381" cy="1488"/>
                <a:chOff x="392" y="584"/>
                <a:chExt cx="2283" cy="1526"/>
              </a:xfrm>
            </p:grpSpPr>
            <p:sp>
              <p:nvSpPr>
                <p:cNvPr id="42089" name="Line 9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0" name="Line 9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91" name="Line 9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2" name="Line 9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3" name="Line 10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94" name="Line 10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5" name="Line 10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96" name="Line 10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7" name="Line 10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98" name="Line 10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067" name="Group 106"/>
              <p:cNvGrpSpPr>
                <a:grpSpLocks/>
              </p:cNvGrpSpPr>
              <p:nvPr/>
            </p:nvGrpSpPr>
            <p:grpSpPr bwMode="auto">
              <a:xfrm flipH="1">
                <a:off x="2921" y="1855"/>
                <a:ext cx="2513" cy="309"/>
                <a:chOff x="392" y="584"/>
                <a:chExt cx="2283" cy="1526"/>
              </a:xfrm>
            </p:grpSpPr>
            <p:sp>
              <p:nvSpPr>
                <p:cNvPr id="42079" name="Line 10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0" name="Line 10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81" name="Line 10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2" name="Line 11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3" name="Line 11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84" name="Line 11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5" name="Line 11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86" name="Line 11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7" name="Line 11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88" name="Line 11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068" name="Group 117"/>
              <p:cNvGrpSpPr>
                <a:grpSpLocks/>
              </p:cNvGrpSpPr>
              <p:nvPr/>
            </p:nvGrpSpPr>
            <p:grpSpPr bwMode="auto">
              <a:xfrm flipH="1">
                <a:off x="2958" y="1373"/>
                <a:ext cx="2436" cy="773"/>
                <a:chOff x="392" y="584"/>
                <a:chExt cx="2283" cy="1526"/>
              </a:xfrm>
            </p:grpSpPr>
            <p:sp>
              <p:nvSpPr>
                <p:cNvPr id="42069" name="Line 11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0" name="Line 11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71" name="Line 12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2" name="Line 12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3" name="Line 12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74" name="Line 12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5" name="Line 12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76" name="Line 12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7" name="Line 12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78" name="Line 12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2063" name="Group 128"/>
            <p:cNvGrpSpPr>
              <a:grpSpLocks/>
            </p:cNvGrpSpPr>
            <p:nvPr/>
          </p:nvGrpSpPr>
          <p:grpSpPr bwMode="auto">
            <a:xfrm>
              <a:off x="5406" y="1169"/>
              <a:ext cx="255" cy="327"/>
              <a:chOff x="4598" y="2485"/>
              <a:chExt cx="255" cy="327"/>
            </a:xfrm>
          </p:grpSpPr>
          <p:sp>
            <p:nvSpPr>
              <p:cNvPr id="42064" name="Oval 129"/>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7" name="Text Box 130"/>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1991" name="Group 131"/>
          <p:cNvGrpSpPr>
            <a:grpSpLocks/>
          </p:cNvGrpSpPr>
          <p:nvPr/>
        </p:nvGrpSpPr>
        <p:grpSpPr bwMode="auto">
          <a:xfrm>
            <a:off x="2879725" y="693738"/>
            <a:ext cx="1608138" cy="2754312"/>
            <a:chOff x="1814" y="437"/>
            <a:chExt cx="1013" cy="1735"/>
          </a:xfrm>
        </p:grpSpPr>
        <p:grpSp>
          <p:nvGrpSpPr>
            <p:cNvPr id="42040" name="Group 132"/>
            <p:cNvGrpSpPr>
              <a:grpSpLocks/>
            </p:cNvGrpSpPr>
            <p:nvPr/>
          </p:nvGrpSpPr>
          <p:grpSpPr bwMode="auto">
            <a:xfrm>
              <a:off x="1814" y="455"/>
              <a:ext cx="916" cy="1621"/>
              <a:chOff x="392" y="584"/>
              <a:chExt cx="2283" cy="1526"/>
            </a:xfrm>
          </p:grpSpPr>
          <p:sp>
            <p:nvSpPr>
              <p:cNvPr id="42052" name="Line 133"/>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3" name="Line 134"/>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54" name="Line 135"/>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5" name="Line 136"/>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6" name="Line 137"/>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57" name="Line 138"/>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8" name="Line 139"/>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59" name="Line 140"/>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60" name="Line 141"/>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61" name="Line 142"/>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041" name="Group 143"/>
            <p:cNvGrpSpPr>
              <a:grpSpLocks/>
            </p:cNvGrpSpPr>
            <p:nvPr/>
          </p:nvGrpSpPr>
          <p:grpSpPr bwMode="auto">
            <a:xfrm>
              <a:off x="2050" y="440"/>
              <a:ext cx="779" cy="1741"/>
              <a:chOff x="392" y="584"/>
              <a:chExt cx="2283" cy="1526"/>
            </a:xfrm>
          </p:grpSpPr>
          <p:sp>
            <p:nvSpPr>
              <p:cNvPr id="42042" name="Line 14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43" name="Line 14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44" name="Line 14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45" name="Line 14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46" name="Line 14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47" name="Line 14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48" name="Line 15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49" name="Line 15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0" name="Line 15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51" name="Line 15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1992" name="Group 154"/>
          <p:cNvGrpSpPr>
            <a:grpSpLocks/>
          </p:cNvGrpSpPr>
          <p:nvPr/>
        </p:nvGrpSpPr>
        <p:grpSpPr bwMode="auto">
          <a:xfrm>
            <a:off x="2771775" y="3721100"/>
            <a:ext cx="1717675" cy="2689225"/>
            <a:chOff x="1746" y="2344"/>
            <a:chExt cx="1082" cy="1694"/>
          </a:xfrm>
        </p:grpSpPr>
        <p:grpSp>
          <p:nvGrpSpPr>
            <p:cNvPr id="42007" name="Group 155"/>
            <p:cNvGrpSpPr>
              <a:grpSpLocks/>
            </p:cNvGrpSpPr>
            <p:nvPr/>
          </p:nvGrpSpPr>
          <p:grpSpPr bwMode="auto">
            <a:xfrm flipV="1">
              <a:off x="1746" y="2351"/>
              <a:ext cx="1001" cy="1621"/>
              <a:chOff x="392" y="584"/>
              <a:chExt cx="2283" cy="1526"/>
            </a:xfrm>
          </p:grpSpPr>
          <p:sp>
            <p:nvSpPr>
              <p:cNvPr id="42030" name="Line 15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1" name="Line 15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32" name="Line 15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3" name="Line 15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4" name="Line 16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35" name="Line 16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6" name="Line 16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37" name="Line 16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8" name="Line 16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39" name="Line 16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008" name="Group 166"/>
            <p:cNvGrpSpPr>
              <a:grpSpLocks/>
            </p:cNvGrpSpPr>
            <p:nvPr/>
          </p:nvGrpSpPr>
          <p:grpSpPr bwMode="auto">
            <a:xfrm flipV="1">
              <a:off x="2472" y="2360"/>
              <a:ext cx="356" cy="1682"/>
              <a:chOff x="392" y="584"/>
              <a:chExt cx="2283" cy="1526"/>
            </a:xfrm>
          </p:grpSpPr>
          <p:sp>
            <p:nvSpPr>
              <p:cNvPr id="42020" name="Line 16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1" name="Line 16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22" name="Line 16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3" name="Line 17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4" name="Line 17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25" name="Line 17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6" name="Line 17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27" name="Line 17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8" name="Line 17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29" name="Line 17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2009" name="Group 177"/>
            <p:cNvGrpSpPr>
              <a:grpSpLocks/>
            </p:cNvGrpSpPr>
            <p:nvPr/>
          </p:nvGrpSpPr>
          <p:grpSpPr bwMode="auto">
            <a:xfrm flipV="1">
              <a:off x="2090" y="2350"/>
              <a:ext cx="670" cy="1439"/>
              <a:chOff x="392" y="584"/>
              <a:chExt cx="2283" cy="1526"/>
            </a:xfrm>
          </p:grpSpPr>
          <p:sp>
            <p:nvSpPr>
              <p:cNvPr id="42010" name="Line 17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1" name="Line 17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2012" name="Line 18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3" name="Line 18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4" name="Line 18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2015" name="Line 18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6" name="Line 18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2017" name="Line 18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8" name="Line 18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2019" name="Line 18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sp>
        <p:nvSpPr>
          <p:cNvPr id="41993" name="Rectangle 188"/>
          <p:cNvSpPr>
            <a:spLocks noChangeArrowheads="1"/>
          </p:cNvSpPr>
          <p:nvPr/>
        </p:nvSpPr>
        <p:spPr bwMode="auto">
          <a:xfrm>
            <a:off x="203200" y="6665913"/>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1994" name="Rectangle 189"/>
          <p:cNvSpPr>
            <a:spLocks noChangeArrowheads="1"/>
          </p:cNvSpPr>
          <p:nvPr/>
        </p:nvSpPr>
        <p:spPr bwMode="auto">
          <a:xfrm>
            <a:off x="815975"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1995" name="Rectangle 190"/>
          <p:cNvSpPr>
            <a:spLocks noChangeArrowheads="1"/>
          </p:cNvSpPr>
          <p:nvPr/>
        </p:nvSpPr>
        <p:spPr bwMode="auto">
          <a:xfrm>
            <a:off x="1430338" y="6678613"/>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1996" name="Rectangle 191"/>
          <p:cNvSpPr>
            <a:spLocks noChangeArrowheads="1"/>
          </p:cNvSpPr>
          <p:nvPr/>
        </p:nvSpPr>
        <p:spPr bwMode="auto">
          <a:xfrm>
            <a:off x="2051050"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1997" name="Rectangle 192"/>
          <p:cNvSpPr>
            <a:spLocks noChangeArrowheads="1"/>
          </p:cNvSpPr>
          <p:nvPr/>
        </p:nvSpPr>
        <p:spPr bwMode="auto">
          <a:xfrm>
            <a:off x="2682875" y="6670675"/>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3" name="Text Box 193"/>
          <p:cNvSpPr txBox="1">
            <a:spLocks noChangeArrowheads="1"/>
          </p:cNvSpPr>
          <p:nvPr/>
        </p:nvSpPr>
        <p:spPr bwMode="auto">
          <a:xfrm>
            <a:off x="0" y="6178550"/>
            <a:ext cx="1136650"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dirty="0">
                <a:solidFill>
                  <a:schemeClr val="hlink"/>
                </a:solidFill>
                <a:effectLst>
                  <a:outerShdw blurRad="38100" dist="38100" dir="2700000" algn="tl">
                    <a:srgbClr val="000000">
                      <a:alpha val="43137"/>
                    </a:srgbClr>
                  </a:outerShdw>
                </a:effectLst>
                <a:latin typeface="+mn-lt"/>
              </a:rPr>
              <a:t>weeks</a:t>
            </a:r>
          </a:p>
        </p:txBody>
      </p:sp>
      <p:sp>
        <p:nvSpPr>
          <p:cNvPr id="41999" name="Rectangle 194"/>
          <p:cNvSpPr>
            <a:spLocks noChangeArrowheads="1"/>
          </p:cNvSpPr>
          <p:nvPr/>
        </p:nvSpPr>
        <p:spPr bwMode="auto">
          <a:xfrm>
            <a:off x="3297238" y="6662738"/>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2000" name="Freeform 195"/>
          <p:cNvSpPr>
            <a:spLocks/>
          </p:cNvSpPr>
          <p:nvPr/>
        </p:nvSpPr>
        <p:spPr bwMode="auto">
          <a:xfrm>
            <a:off x="3402013" y="715963"/>
            <a:ext cx="4308475" cy="2481262"/>
          </a:xfrm>
          <a:custGeom>
            <a:avLst/>
            <a:gdLst>
              <a:gd name="T0" fmla="*/ 738 w 2714"/>
              <a:gd name="T1" fmla="*/ 1452 h 1563"/>
              <a:gd name="T2" fmla="*/ 688 w 2714"/>
              <a:gd name="T3" fmla="*/ 1368 h 1563"/>
              <a:gd name="T4" fmla="*/ 660 w 2714"/>
              <a:gd name="T5" fmla="*/ 1306 h 1563"/>
              <a:gd name="T6" fmla="*/ 598 w 2714"/>
              <a:gd name="T7" fmla="*/ 1217 h 1563"/>
              <a:gd name="T8" fmla="*/ 542 w 2714"/>
              <a:gd name="T9" fmla="*/ 1088 h 1563"/>
              <a:gd name="T10" fmla="*/ 285 w 2714"/>
              <a:gd name="T11" fmla="*/ 780 h 1563"/>
              <a:gd name="T12" fmla="*/ 218 w 2714"/>
              <a:gd name="T13" fmla="*/ 674 h 1563"/>
              <a:gd name="T14" fmla="*/ 168 w 2714"/>
              <a:gd name="T15" fmla="*/ 529 h 1563"/>
              <a:gd name="T16" fmla="*/ 145 w 2714"/>
              <a:gd name="T17" fmla="*/ 266 h 1563"/>
              <a:gd name="T18" fmla="*/ 22 w 2714"/>
              <a:gd name="T19" fmla="*/ 81 h 1563"/>
              <a:gd name="T20" fmla="*/ 156 w 2714"/>
              <a:gd name="T21" fmla="*/ 25 h 1563"/>
              <a:gd name="T22" fmla="*/ 313 w 2714"/>
              <a:gd name="T23" fmla="*/ 65 h 1563"/>
              <a:gd name="T24" fmla="*/ 497 w 2714"/>
              <a:gd name="T25" fmla="*/ 81 h 1563"/>
              <a:gd name="T26" fmla="*/ 581 w 2714"/>
              <a:gd name="T27" fmla="*/ 160 h 1563"/>
              <a:gd name="T28" fmla="*/ 844 w 2714"/>
              <a:gd name="T29" fmla="*/ 244 h 1563"/>
              <a:gd name="T30" fmla="*/ 1364 w 2714"/>
              <a:gd name="T31" fmla="*/ 210 h 1563"/>
              <a:gd name="T32" fmla="*/ 1627 w 2714"/>
              <a:gd name="T33" fmla="*/ 93 h 1563"/>
              <a:gd name="T34" fmla="*/ 1957 w 2714"/>
              <a:gd name="T35" fmla="*/ 53 h 1563"/>
              <a:gd name="T36" fmla="*/ 2024 w 2714"/>
              <a:gd name="T37" fmla="*/ 37 h 1563"/>
              <a:gd name="T38" fmla="*/ 2533 w 2714"/>
              <a:gd name="T39" fmla="*/ 70 h 1563"/>
              <a:gd name="T40" fmla="*/ 2623 w 2714"/>
              <a:gd name="T41" fmla="*/ 132 h 1563"/>
              <a:gd name="T42" fmla="*/ 2701 w 2714"/>
              <a:gd name="T43" fmla="*/ 244 h 1563"/>
              <a:gd name="T44" fmla="*/ 2438 w 2714"/>
              <a:gd name="T45" fmla="*/ 339 h 1563"/>
              <a:gd name="T46" fmla="*/ 2337 w 2714"/>
              <a:gd name="T47" fmla="*/ 423 h 1563"/>
              <a:gd name="T48" fmla="*/ 2270 w 2714"/>
              <a:gd name="T49" fmla="*/ 752 h 1563"/>
              <a:gd name="T50" fmla="*/ 2019 w 2714"/>
              <a:gd name="T51" fmla="*/ 797 h 1563"/>
              <a:gd name="T52" fmla="*/ 1549 w 2714"/>
              <a:gd name="T53" fmla="*/ 876 h 1563"/>
              <a:gd name="T54" fmla="*/ 1174 w 2714"/>
              <a:gd name="T55" fmla="*/ 1127 h 1563"/>
              <a:gd name="T56" fmla="*/ 1090 w 2714"/>
              <a:gd name="T57" fmla="*/ 1250 h 1563"/>
              <a:gd name="T58" fmla="*/ 978 w 2714"/>
              <a:gd name="T59" fmla="*/ 1401 h 1563"/>
              <a:gd name="T60" fmla="*/ 844 w 2714"/>
              <a:gd name="T61" fmla="*/ 1563 h 1563"/>
              <a:gd name="T62" fmla="*/ 760 w 2714"/>
              <a:gd name="T63" fmla="*/ 1474 h 1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14"/>
              <a:gd name="T97" fmla="*/ 0 h 1563"/>
              <a:gd name="T98" fmla="*/ 2714 w 2714"/>
              <a:gd name="T99" fmla="*/ 1563 h 1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14" h="1563">
                <a:moveTo>
                  <a:pt x="794" y="1519"/>
                </a:moveTo>
                <a:cubicBezTo>
                  <a:pt x="774" y="1499"/>
                  <a:pt x="750" y="1476"/>
                  <a:pt x="738" y="1452"/>
                </a:cubicBezTo>
                <a:cubicBezTo>
                  <a:pt x="727" y="1429"/>
                  <a:pt x="722" y="1402"/>
                  <a:pt x="704" y="1384"/>
                </a:cubicBezTo>
                <a:cubicBezTo>
                  <a:pt x="699" y="1379"/>
                  <a:pt x="692" y="1374"/>
                  <a:pt x="688" y="1368"/>
                </a:cubicBezTo>
                <a:cubicBezTo>
                  <a:pt x="679" y="1354"/>
                  <a:pt x="670" y="1339"/>
                  <a:pt x="665" y="1323"/>
                </a:cubicBezTo>
                <a:cubicBezTo>
                  <a:pt x="663" y="1317"/>
                  <a:pt x="663" y="1311"/>
                  <a:pt x="660" y="1306"/>
                </a:cubicBezTo>
                <a:cubicBezTo>
                  <a:pt x="652" y="1292"/>
                  <a:pt x="632" y="1267"/>
                  <a:pt x="632" y="1267"/>
                </a:cubicBezTo>
                <a:cubicBezTo>
                  <a:pt x="624" y="1244"/>
                  <a:pt x="614" y="1235"/>
                  <a:pt x="598" y="1217"/>
                </a:cubicBezTo>
                <a:cubicBezTo>
                  <a:pt x="585" y="1202"/>
                  <a:pt x="581" y="1182"/>
                  <a:pt x="570" y="1166"/>
                </a:cubicBezTo>
                <a:cubicBezTo>
                  <a:pt x="564" y="1138"/>
                  <a:pt x="550" y="1117"/>
                  <a:pt x="542" y="1088"/>
                </a:cubicBezTo>
                <a:cubicBezTo>
                  <a:pt x="530" y="1046"/>
                  <a:pt x="524" y="1000"/>
                  <a:pt x="497" y="965"/>
                </a:cubicBezTo>
                <a:cubicBezTo>
                  <a:pt x="468" y="868"/>
                  <a:pt x="365" y="827"/>
                  <a:pt x="285" y="780"/>
                </a:cubicBezTo>
                <a:cubicBezTo>
                  <a:pt x="266" y="769"/>
                  <a:pt x="253" y="753"/>
                  <a:pt x="235" y="741"/>
                </a:cubicBezTo>
                <a:cubicBezTo>
                  <a:pt x="213" y="700"/>
                  <a:pt x="229" y="737"/>
                  <a:pt x="218" y="674"/>
                </a:cubicBezTo>
                <a:cubicBezTo>
                  <a:pt x="215" y="655"/>
                  <a:pt x="204" y="646"/>
                  <a:pt x="195" y="629"/>
                </a:cubicBezTo>
                <a:cubicBezTo>
                  <a:pt x="181" y="601"/>
                  <a:pt x="173" y="560"/>
                  <a:pt x="168" y="529"/>
                </a:cubicBezTo>
                <a:cubicBezTo>
                  <a:pt x="166" y="447"/>
                  <a:pt x="169" y="365"/>
                  <a:pt x="162" y="283"/>
                </a:cubicBezTo>
                <a:cubicBezTo>
                  <a:pt x="161" y="275"/>
                  <a:pt x="149" y="273"/>
                  <a:pt x="145" y="266"/>
                </a:cubicBezTo>
                <a:cubicBezTo>
                  <a:pt x="136" y="252"/>
                  <a:pt x="130" y="236"/>
                  <a:pt x="123" y="221"/>
                </a:cubicBezTo>
                <a:cubicBezTo>
                  <a:pt x="97" y="168"/>
                  <a:pt x="57" y="128"/>
                  <a:pt x="22" y="81"/>
                </a:cubicBezTo>
                <a:cubicBezTo>
                  <a:pt x="17" y="54"/>
                  <a:pt x="6" y="40"/>
                  <a:pt x="0" y="14"/>
                </a:cubicBezTo>
                <a:cubicBezTo>
                  <a:pt x="47" y="0"/>
                  <a:pt x="108" y="21"/>
                  <a:pt x="156" y="25"/>
                </a:cubicBezTo>
                <a:cubicBezTo>
                  <a:pt x="179" y="33"/>
                  <a:pt x="199" y="46"/>
                  <a:pt x="223" y="53"/>
                </a:cubicBezTo>
                <a:cubicBezTo>
                  <a:pt x="257" y="77"/>
                  <a:pt x="265" y="69"/>
                  <a:pt x="313" y="65"/>
                </a:cubicBezTo>
                <a:cubicBezTo>
                  <a:pt x="372" y="49"/>
                  <a:pt x="343" y="51"/>
                  <a:pt x="402" y="59"/>
                </a:cubicBezTo>
                <a:cubicBezTo>
                  <a:pt x="475" y="79"/>
                  <a:pt x="443" y="73"/>
                  <a:pt x="497" y="81"/>
                </a:cubicBezTo>
                <a:cubicBezTo>
                  <a:pt x="524" y="90"/>
                  <a:pt x="549" y="103"/>
                  <a:pt x="576" y="109"/>
                </a:cubicBezTo>
                <a:cubicBezTo>
                  <a:pt x="578" y="126"/>
                  <a:pt x="578" y="143"/>
                  <a:pt x="581" y="160"/>
                </a:cubicBezTo>
                <a:cubicBezTo>
                  <a:pt x="594" y="222"/>
                  <a:pt x="609" y="194"/>
                  <a:pt x="688" y="199"/>
                </a:cubicBezTo>
                <a:cubicBezTo>
                  <a:pt x="740" y="215"/>
                  <a:pt x="791" y="233"/>
                  <a:pt x="844" y="244"/>
                </a:cubicBezTo>
                <a:cubicBezTo>
                  <a:pt x="940" y="241"/>
                  <a:pt x="1086" y="218"/>
                  <a:pt x="1185" y="255"/>
                </a:cubicBezTo>
                <a:cubicBezTo>
                  <a:pt x="1268" y="250"/>
                  <a:pt x="1299" y="252"/>
                  <a:pt x="1364" y="210"/>
                </a:cubicBezTo>
                <a:cubicBezTo>
                  <a:pt x="1385" y="178"/>
                  <a:pt x="1436" y="174"/>
                  <a:pt x="1471" y="160"/>
                </a:cubicBezTo>
                <a:cubicBezTo>
                  <a:pt x="1520" y="140"/>
                  <a:pt x="1572" y="95"/>
                  <a:pt x="1627" y="93"/>
                </a:cubicBezTo>
                <a:cubicBezTo>
                  <a:pt x="1707" y="90"/>
                  <a:pt x="1788" y="89"/>
                  <a:pt x="1868" y="87"/>
                </a:cubicBezTo>
                <a:cubicBezTo>
                  <a:pt x="1899" y="76"/>
                  <a:pt x="1925" y="61"/>
                  <a:pt x="1957" y="53"/>
                </a:cubicBezTo>
                <a:cubicBezTo>
                  <a:pt x="1966" y="51"/>
                  <a:pt x="1976" y="50"/>
                  <a:pt x="1985" y="48"/>
                </a:cubicBezTo>
                <a:cubicBezTo>
                  <a:pt x="1998" y="45"/>
                  <a:pt x="2024" y="37"/>
                  <a:pt x="2024" y="37"/>
                </a:cubicBezTo>
                <a:cubicBezTo>
                  <a:pt x="2170" y="40"/>
                  <a:pt x="2302" y="42"/>
                  <a:pt x="2444" y="59"/>
                </a:cubicBezTo>
                <a:cubicBezTo>
                  <a:pt x="2473" y="67"/>
                  <a:pt x="2504" y="62"/>
                  <a:pt x="2533" y="70"/>
                </a:cubicBezTo>
                <a:cubicBezTo>
                  <a:pt x="2546" y="74"/>
                  <a:pt x="2556" y="85"/>
                  <a:pt x="2567" y="93"/>
                </a:cubicBezTo>
                <a:cubicBezTo>
                  <a:pt x="2588" y="107"/>
                  <a:pt x="2606" y="112"/>
                  <a:pt x="2623" y="132"/>
                </a:cubicBezTo>
                <a:cubicBezTo>
                  <a:pt x="2637" y="149"/>
                  <a:pt x="2643" y="170"/>
                  <a:pt x="2656" y="188"/>
                </a:cubicBezTo>
                <a:cubicBezTo>
                  <a:pt x="2670" y="208"/>
                  <a:pt x="2688" y="223"/>
                  <a:pt x="2701" y="244"/>
                </a:cubicBezTo>
                <a:cubicBezTo>
                  <a:pt x="2714" y="286"/>
                  <a:pt x="2688" y="309"/>
                  <a:pt x="2650" y="316"/>
                </a:cubicBezTo>
                <a:cubicBezTo>
                  <a:pt x="2608" y="332"/>
                  <a:pt x="2494" y="334"/>
                  <a:pt x="2438" y="339"/>
                </a:cubicBezTo>
                <a:cubicBezTo>
                  <a:pt x="2411" y="347"/>
                  <a:pt x="2388" y="357"/>
                  <a:pt x="2365" y="372"/>
                </a:cubicBezTo>
                <a:cubicBezTo>
                  <a:pt x="2354" y="389"/>
                  <a:pt x="2348" y="406"/>
                  <a:pt x="2337" y="423"/>
                </a:cubicBezTo>
                <a:cubicBezTo>
                  <a:pt x="2304" y="528"/>
                  <a:pt x="2369" y="649"/>
                  <a:pt x="2281" y="730"/>
                </a:cubicBezTo>
                <a:cubicBezTo>
                  <a:pt x="2277" y="737"/>
                  <a:pt x="2277" y="749"/>
                  <a:pt x="2270" y="752"/>
                </a:cubicBezTo>
                <a:cubicBezTo>
                  <a:pt x="2246" y="763"/>
                  <a:pt x="2181" y="765"/>
                  <a:pt x="2153" y="769"/>
                </a:cubicBezTo>
                <a:cubicBezTo>
                  <a:pt x="2097" y="796"/>
                  <a:pt x="2100" y="792"/>
                  <a:pt x="2019" y="797"/>
                </a:cubicBezTo>
                <a:cubicBezTo>
                  <a:pt x="1967" y="811"/>
                  <a:pt x="1920" y="837"/>
                  <a:pt x="1868" y="853"/>
                </a:cubicBezTo>
                <a:cubicBezTo>
                  <a:pt x="1776" y="913"/>
                  <a:pt x="1656" y="874"/>
                  <a:pt x="1549" y="876"/>
                </a:cubicBezTo>
                <a:cubicBezTo>
                  <a:pt x="1501" y="890"/>
                  <a:pt x="1449" y="873"/>
                  <a:pt x="1403" y="892"/>
                </a:cubicBezTo>
                <a:cubicBezTo>
                  <a:pt x="1316" y="928"/>
                  <a:pt x="1234" y="1051"/>
                  <a:pt x="1174" y="1127"/>
                </a:cubicBezTo>
                <a:cubicBezTo>
                  <a:pt x="1164" y="1161"/>
                  <a:pt x="1137" y="1191"/>
                  <a:pt x="1113" y="1217"/>
                </a:cubicBezTo>
                <a:cubicBezTo>
                  <a:pt x="1097" y="1260"/>
                  <a:pt x="1121" y="1202"/>
                  <a:pt x="1090" y="1250"/>
                </a:cubicBezTo>
                <a:cubicBezTo>
                  <a:pt x="1087" y="1255"/>
                  <a:pt x="1088" y="1262"/>
                  <a:pt x="1085" y="1267"/>
                </a:cubicBezTo>
                <a:cubicBezTo>
                  <a:pt x="1057" y="1313"/>
                  <a:pt x="1017" y="1362"/>
                  <a:pt x="978" y="1401"/>
                </a:cubicBezTo>
                <a:cubicBezTo>
                  <a:pt x="969" y="1432"/>
                  <a:pt x="947" y="1444"/>
                  <a:pt x="928" y="1468"/>
                </a:cubicBezTo>
                <a:cubicBezTo>
                  <a:pt x="899" y="1506"/>
                  <a:pt x="879" y="1530"/>
                  <a:pt x="844" y="1563"/>
                </a:cubicBezTo>
                <a:cubicBezTo>
                  <a:pt x="830" y="1550"/>
                  <a:pt x="810" y="1545"/>
                  <a:pt x="799" y="1530"/>
                </a:cubicBezTo>
                <a:cubicBezTo>
                  <a:pt x="786" y="1513"/>
                  <a:pt x="777" y="1488"/>
                  <a:pt x="760" y="1474"/>
                </a:cubicBezTo>
                <a:lnTo>
                  <a:pt x="794" y="1519"/>
                </a:lnTo>
                <a:close/>
              </a:path>
            </a:pathLst>
          </a:custGeom>
          <a:solidFill>
            <a:srgbClr val="00FFFF">
              <a:alpha val="16078"/>
            </a:srgbClr>
          </a:solidFill>
          <a:ln w="25400">
            <a:solidFill>
              <a:srgbClr val="00FFFF"/>
            </a:solidFill>
            <a:round/>
            <a:headEnd/>
            <a:tailEnd/>
          </a:ln>
        </p:spPr>
        <p:txBody>
          <a:bodyPr wrap="none" anchor="ctr"/>
          <a:lstStyle/>
          <a:p>
            <a:endParaRPr lang="en-US">
              <a:latin typeface="Segoe" pitchFamily="34" charset="0"/>
            </a:endParaRPr>
          </a:p>
        </p:txBody>
      </p:sp>
      <p:sp>
        <p:nvSpPr>
          <p:cNvPr id="42001" name="Freeform 196"/>
          <p:cNvSpPr>
            <a:spLocks/>
          </p:cNvSpPr>
          <p:nvPr/>
        </p:nvSpPr>
        <p:spPr bwMode="auto">
          <a:xfrm>
            <a:off x="4864100" y="3143250"/>
            <a:ext cx="3916363" cy="2852738"/>
          </a:xfrm>
          <a:custGeom>
            <a:avLst/>
            <a:gdLst>
              <a:gd name="T0" fmla="*/ 1 w 2467"/>
              <a:gd name="T1" fmla="*/ 257 h 1797"/>
              <a:gd name="T2" fmla="*/ 554 w 2467"/>
              <a:gd name="T3" fmla="*/ 246 h 1797"/>
              <a:gd name="T4" fmla="*/ 711 w 2467"/>
              <a:gd name="T5" fmla="*/ 212 h 1797"/>
              <a:gd name="T6" fmla="*/ 1494 w 2467"/>
              <a:gd name="T7" fmla="*/ 201 h 1797"/>
              <a:gd name="T8" fmla="*/ 1633 w 2467"/>
              <a:gd name="T9" fmla="*/ 123 h 1797"/>
              <a:gd name="T10" fmla="*/ 1757 w 2467"/>
              <a:gd name="T11" fmla="*/ 95 h 1797"/>
              <a:gd name="T12" fmla="*/ 2086 w 2467"/>
              <a:gd name="T13" fmla="*/ 39 h 1797"/>
              <a:gd name="T14" fmla="*/ 2344 w 2467"/>
              <a:gd name="T15" fmla="*/ 11 h 1797"/>
              <a:gd name="T16" fmla="*/ 2467 w 2467"/>
              <a:gd name="T17" fmla="*/ 0 h 1797"/>
              <a:gd name="T18" fmla="*/ 2422 w 2467"/>
              <a:gd name="T19" fmla="*/ 151 h 1797"/>
              <a:gd name="T20" fmla="*/ 2439 w 2467"/>
              <a:gd name="T21" fmla="*/ 274 h 1797"/>
              <a:gd name="T22" fmla="*/ 2405 w 2467"/>
              <a:gd name="T23" fmla="*/ 453 h 1797"/>
              <a:gd name="T24" fmla="*/ 2377 w 2467"/>
              <a:gd name="T25" fmla="*/ 609 h 1797"/>
              <a:gd name="T26" fmla="*/ 2349 w 2467"/>
              <a:gd name="T27" fmla="*/ 911 h 1797"/>
              <a:gd name="T28" fmla="*/ 2316 w 2467"/>
              <a:gd name="T29" fmla="*/ 1051 h 1797"/>
              <a:gd name="T30" fmla="*/ 2310 w 2467"/>
              <a:gd name="T31" fmla="*/ 1504 h 1797"/>
              <a:gd name="T32" fmla="*/ 2288 w 2467"/>
              <a:gd name="T33" fmla="*/ 1593 h 1797"/>
              <a:gd name="T34" fmla="*/ 2260 w 2467"/>
              <a:gd name="T35" fmla="*/ 1638 h 1797"/>
              <a:gd name="T36" fmla="*/ 2254 w 2467"/>
              <a:gd name="T37" fmla="*/ 1655 h 1797"/>
              <a:gd name="T38" fmla="*/ 2209 w 2467"/>
              <a:gd name="T39" fmla="*/ 1772 h 1797"/>
              <a:gd name="T40" fmla="*/ 2204 w 2467"/>
              <a:gd name="T41" fmla="*/ 1789 h 1797"/>
              <a:gd name="T42" fmla="*/ 2170 w 2467"/>
              <a:gd name="T43" fmla="*/ 1772 h 1797"/>
              <a:gd name="T44" fmla="*/ 2081 w 2467"/>
              <a:gd name="T45" fmla="*/ 1739 h 1797"/>
              <a:gd name="T46" fmla="*/ 1919 w 2467"/>
              <a:gd name="T47" fmla="*/ 1666 h 1797"/>
              <a:gd name="T48" fmla="*/ 1891 w 2467"/>
              <a:gd name="T49" fmla="*/ 1649 h 1797"/>
              <a:gd name="T50" fmla="*/ 1840 w 2467"/>
              <a:gd name="T51" fmla="*/ 1633 h 1797"/>
              <a:gd name="T52" fmla="*/ 1790 w 2467"/>
              <a:gd name="T53" fmla="*/ 1593 h 1797"/>
              <a:gd name="T54" fmla="*/ 1695 w 2467"/>
              <a:gd name="T55" fmla="*/ 1526 h 1797"/>
              <a:gd name="T56" fmla="*/ 1667 w 2467"/>
              <a:gd name="T57" fmla="*/ 1515 h 1797"/>
              <a:gd name="T58" fmla="*/ 1633 w 2467"/>
              <a:gd name="T59" fmla="*/ 1493 h 1797"/>
              <a:gd name="T60" fmla="*/ 1617 w 2467"/>
              <a:gd name="T61" fmla="*/ 1459 h 1797"/>
              <a:gd name="T62" fmla="*/ 1550 w 2467"/>
              <a:gd name="T63" fmla="*/ 1359 h 1797"/>
              <a:gd name="T64" fmla="*/ 1505 w 2467"/>
              <a:gd name="T65" fmla="*/ 1224 h 1797"/>
              <a:gd name="T66" fmla="*/ 1477 w 2467"/>
              <a:gd name="T67" fmla="*/ 1129 h 1797"/>
              <a:gd name="T68" fmla="*/ 1438 w 2467"/>
              <a:gd name="T69" fmla="*/ 1057 h 1797"/>
              <a:gd name="T70" fmla="*/ 1421 w 2467"/>
              <a:gd name="T71" fmla="*/ 1023 h 1797"/>
              <a:gd name="T72" fmla="*/ 1315 w 2467"/>
              <a:gd name="T73" fmla="*/ 922 h 1797"/>
              <a:gd name="T74" fmla="*/ 1287 w 2467"/>
              <a:gd name="T75" fmla="*/ 917 h 1797"/>
              <a:gd name="T76" fmla="*/ 1253 w 2467"/>
              <a:gd name="T77" fmla="*/ 906 h 1797"/>
              <a:gd name="T78" fmla="*/ 1102 w 2467"/>
              <a:gd name="T79" fmla="*/ 872 h 1797"/>
              <a:gd name="T80" fmla="*/ 811 w 2467"/>
              <a:gd name="T81" fmla="*/ 771 h 1797"/>
              <a:gd name="T82" fmla="*/ 716 w 2467"/>
              <a:gd name="T83" fmla="*/ 749 h 1797"/>
              <a:gd name="T84" fmla="*/ 593 w 2467"/>
              <a:gd name="T85" fmla="*/ 721 h 1797"/>
              <a:gd name="T86" fmla="*/ 504 w 2467"/>
              <a:gd name="T87" fmla="*/ 687 h 1797"/>
              <a:gd name="T88" fmla="*/ 431 w 2467"/>
              <a:gd name="T89" fmla="*/ 654 h 1797"/>
              <a:gd name="T90" fmla="*/ 409 w 2467"/>
              <a:gd name="T91" fmla="*/ 637 h 1797"/>
              <a:gd name="T92" fmla="*/ 398 w 2467"/>
              <a:gd name="T93" fmla="*/ 620 h 1797"/>
              <a:gd name="T94" fmla="*/ 291 w 2467"/>
              <a:gd name="T95" fmla="*/ 559 h 1797"/>
              <a:gd name="T96" fmla="*/ 224 w 2467"/>
              <a:gd name="T97" fmla="*/ 481 h 1797"/>
              <a:gd name="T98" fmla="*/ 179 w 2467"/>
              <a:gd name="T99" fmla="*/ 447 h 1797"/>
              <a:gd name="T100" fmla="*/ 68 w 2467"/>
              <a:gd name="T101" fmla="*/ 358 h 1797"/>
              <a:gd name="T102" fmla="*/ 23 w 2467"/>
              <a:gd name="T103" fmla="*/ 318 h 1797"/>
              <a:gd name="T104" fmla="*/ 6 w 2467"/>
              <a:gd name="T105" fmla="*/ 307 h 1797"/>
              <a:gd name="T106" fmla="*/ 1 w 2467"/>
              <a:gd name="T107" fmla="*/ 257 h 17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67"/>
              <a:gd name="T163" fmla="*/ 0 h 1797"/>
              <a:gd name="T164" fmla="*/ 2467 w 2467"/>
              <a:gd name="T165" fmla="*/ 1797 h 17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67" h="1797">
                <a:moveTo>
                  <a:pt x="1" y="257"/>
                </a:moveTo>
                <a:cubicBezTo>
                  <a:pt x="185" y="254"/>
                  <a:pt x="370" y="257"/>
                  <a:pt x="554" y="246"/>
                </a:cubicBezTo>
                <a:cubicBezTo>
                  <a:pt x="607" y="243"/>
                  <a:pt x="657" y="213"/>
                  <a:pt x="711" y="212"/>
                </a:cubicBezTo>
                <a:cubicBezTo>
                  <a:pt x="972" y="207"/>
                  <a:pt x="1233" y="205"/>
                  <a:pt x="1494" y="201"/>
                </a:cubicBezTo>
                <a:cubicBezTo>
                  <a:pt x="1546" y="187"/>
                  <a:pt x="1580" y="141"/>
                  <a:pt x="1633" y="123"/>
                </a:cubicBezTo>
                <a:cubicBezTo>
                  <a:pt x="1673" y="110"/>
                  <a:pt x="1717" y="104"/>
                  <a:pt x="1757" y="95"/>
                </a:cubicBezTo>
                <a:cubicBezTo>
                  <a:pt x="1871" y="69"/>
                  <a:pt x="1968" y="45"/>
                  <a:pt x="2086" y="39"/>
                </a:cubicBezTo>
                <a:cubicBezTo>
                  <a:pt x="2172" y="29"/>
                  <a:pt x="2257" y="18"/>
                  <a:pt x="2344" y="11"/>
                </a:cubicBezTo>
                <a:cubicBezTo>
                  <a:pt x="2385" y="8"/>
                  <a:pt x="2467" y="0"/>
                  <a:pt x="2467" y="0"/>
                </a:cubicBezTo>
                <a:cubicBezTo>
                  <a:pt x="2438" y="42"/>
                  <a:pt x="2431" y="102"/>
                  <a:pt x="2422" y="151"/>
                </a:cubicBezTo>
                <a:cubicBezTo>
                  <a:pt x="2428" y="192"/>
                  <a:pt x="2425" y="235"/>
                  <a:pt x="2439" y="274"/>
                </a:cubicBezTo>
                <a:cubicBezTo>
                  <a:pt x="2434" y="329"/>
                  <a:pt x="2429" y="402"/>
                  <a:pt x="2405" y="453"/>
                </a:cubicBezTo>
                <a:cubicBezTo>
                  <a:pt x="2395" y="507"/>
                  <a:pt x="2383" y="554"/>
                  <a:pt x="2377" y="609"/>
                </a:cubicBezTo>
                <a:cubicBezTo>
                  <a:pt x="2374" y="736"/>
                  <a:pt x="2398" y="813"/>
                  <a:pt x="2349" y="911"/>
                </a:cubicBezTo>
                <a:cubicBezTo>
                  <a:pt x="2339" y="958"/>
                  <a:pt x="2327" y="1004"/>
                  <a:pt x="2316" y="1051"/>
                </a:cubicBezTo>
                <a:cubicBezTo>
                  <a:pt x="2319" y="1160"/>
                  <a:pt x="2358" y="1430"/>
                  <a:pt x="2310" y="1504"/>
                </a:cubicBezTo>
                <a:cubicBezTo>
                  <a:pt x="2303" y="1529"/>
                  <a:pt x="2297" y="1572"/>
                  <a:pt x="2288" y="1593"/>
                </a:cubicBezTo>
                <a:cubicBezTo>
                  <a:pt x="2281" y="1609"/>
                  <a:pt x="2266" y="1621"/>
                  <a:pt x="2260" y="1638"/>
                </a:cubicBezTo>
                <a:cubicBezTo>
                  <a:pt x="2258" y="1644"/>
                  <a:pt x="2256" y="1649"/>
                  <a:pt x="2254" y="1655"/>
                </a:cubicBezTo>
                <a:cubicBezTo>
                  <a:pt x="2249" y="1734"/>
                  <a:pt x="2256" y="1729"/>
                  <a:pt x="2209" y="1772"/>
                </a:cubicBezTo>
                <a:cubicBezTo>
                  <a:pt x="2207" y="1778"/>
                  <a:pt x="2209" y="1787"/>
                  <a:pt x="2204" y="1789"/>
                </a:cubicBezTo>
                <a:cubicBezTo>
                  <a:pt x="2186" y="1797"/>
                  <a:pt x="2180" y="1779"/>
                  <a:pt x="2170" y="1772"/>
                </a:cubicBezTo>
                <a:cubicBezTo>
                  <a:pt x="2149" y="1758"/>
                  <a:pt x="2093" y="1743"/>
                  <a:pt x="2081" y="1739"/>
                </a:cubicBezTo>
                <a:cubicBezTo>
                  <a:pt x="2027" y="1721"/>
                  <a:pt x="1970" y="1691"/>
                  <a:pt x="1919" y="1666"/>
                </a:cubicBezTo>
                <a:cubicBezTo>
                  <a:pt x="1909" y="1661"/>
                  <a:pt x="1901" y="1653"/>
                  <a:pt x="1891" y="1649"/>
                </a:cubicBezTo>
                <a:cubicBezTo>
                  <a:pt x="1875" y="1642"/>
                  <a:pt x="1840" y="1633"/>
                  <a:pt x="1840" y="1633"/>
                </a:cubicBezTo>
                <a:cubicBezTo>
                  <a:pt x="1823" y="1620"/>
                  <a:pt x="1807" y="1606"/>
                  <a:pt x="1790" y="1593"/>
                </a:cubicBezTo>
                <a:cubicBezTo>
                  <a:pt x="1778" y="1562"/>
                  <a:pt x="1726" y="1540"/>
                  <a:pt x="1695" y="1526"/>
                </a:cubicBezTo>
                <a:cubicBezTo>
                  <a:pt x="1686" y="1522"/>
                  <a:pt x="1676" y="1520"/>
                  <a:pt x="1667" y="1515"/>
                </a:cubicBezTo>
                <a:cubicBezTo>
                  <a:pt x="1655" y="1509"/>
                  <a:pt x="1633" y="1493"/>
                  <a:pt x="1633" y="1493"/>
                </a:cubicBezTo>
                <a:cubicBezTo>
                  <a:pt x="1626" y="1482"/>
                  <a:pt x="1624" y="1470"/>
                  <a:pt x="1617" y="1459"/>
                </a:cubicBezTo>
                <a:cubicBezTo>
                  <a:pt x="1594" y="1423"/>
                  <a:pt x="1569" y="1398"/>
                  <a:pt x="1550" y="1359"/>
                </a:cubicBezTo>
                <a:cubicBezTo>
                  <a:pt x="1530" y="1318"/>
                  <a:pt x="1519" y="1267"/>
                  <a:pt x="1505" y="1224"/>
                </a:cubicBezTo>
                <a:cubicBezTo>
                  <a:pt x="1495" y="1194"/>
                  <a:pt x="1490" y="1158"/>
                  <a:pt x="1477" y="1129"/>
                </a:cubicBezTo>
                <a:cubicBezTo>
                  <a:pt x="1447" y="1060"/>
                  <a:pt x="1471" y="1151"/>
                  <a:pt x="1438" y="1057"/>
                </a:cubicBezTo>
                <a:cubicBezTo>
                  <a:pt x="1433" y="1042"/>
                  <a:pt x="1432" y="1035"/>
                  <a:pt x="1421" y="1023"/>
                </a:cubicBezTo>
                <a:cubicBezTo>
                  <a:pt x="1389" y="987"/>
                  <a:pt x="1352" y="951"/>
                  <a:pt x="1315" y="922"/>
                </a:cubicBezTo>
                <a:cubicBezTo>
                  <a:pt x="1307" y="916"/>
                  <a:pt x="1296" y="919"/>
                  <a:pt x="1287" y="917"/>
                </a:cubicBezTo>
                <a:cubicBezTo>
                  <a:pt x="1275" y="914"/>
                  <a:pt x="1265" y="909"/>
                  <a:pt x="1253" y="906"/>
                </a:cubicBezTo>
                <a:cubicBezTo>
                  <a:pt x="1203" y="893"/>
                  <a:pt x="1151" y="886"/>
                  <a:pt x="1102" y="872"/>
                </a:cubicBezTo>
                <a:cubicBezTo>
                  <a:pt x="1002" y="844"/>
                  <a:pt x="913" y="793"/>
                  <a:pt x="811" y="771"/>
                </a:cubicBezTo>
                <a:cubicBezTo>
                  <a:pt x="782" y="756"/>
                  <a:pt x="716" y="749"/>
                  <a:pt x="716" y="749"/>
                </a:cubicBezTo>
                <a:cubicBezTo>
                  <a:pt x="676" y="736"/>
                  <a:pt x="634" y="730"/>
                  <a:pt x="593" y="721"/>
                </a:cubicBezTo>
                <a:cubicBezTo>
                  <a:pt x="565" y="707"/>
                  <a:pt x="534" y="695"/>
                  <a:pt x="504" y="687"/>
                </a:cubicBezTo>
                <a:cubicBezTo>
                  <a:pt x="481" y="672"/>
                  <a:pt x="454" y="669"/>
                  <a:pt x="431" y="654"/>
                </a:cubicBezTo>
                <a:cubicBezTo>
                  <a:pt x="423" y="649"/>
                  <a:pt x="415" y="644"/>
                  <a:pt x="409" y="637"/>
                </a:cubicBezTo>
                <a:cubicBezTo>
                  <a:pt x="404" y="632"/>
                  <a:pt x="403" y="624"/>
                  <a:pt x="398" y="620"/>
                </a:cubicBezTo>
                <a:cubicBezTo>
                  <a:pt x="367" y="594"/>
                  <a:pt x="325" y="581"/>
                  <a:pt x="291" y="559"/>
                </a:cubicBezTo>
                <a:cubicBezTo>
                  <a:pt x="271" y="529"/>
                  <a:pt x="246" y="509"/>
                  <a:pt x="224" y="481"/>
                </a:cubicBezTo>
                <a:cubicBezTo>
                  <a:pt x="212" y="466"/>
                  <a:pt x="179" y="447"/>
                  <a:pt x="179" y="447"/>
                </a:cubicBezTo>
                <a:cubicBezTo>
                  <a:pt x="160" y="418"/>
                  <a:pt x="101" y="368"/>
                  <a:pt x="68" y="358"/>
                </a:cubicBezTo>
                <a:cubicBezTo>
                  <a:pt x="54" y="344"/>
                  <a:pt x="38" y="330"/>
                  <a:pt x="23" y="318"/>
                </a:cubicBezTo>
                <a:cubicBezTo>
                  <a:pt x="18" y="314"/>
                  <a:pt x="8" y="313"/>
                  <a:pt x="6" y="307"/>
                </a:cubicBezTo>
                <a:cubicBezTo>
                  <a:pt x="0" y="291"/>
                  <a:pt x="3" y="274"/>
                  <a:pt x="1" y="257"/>
                </a:cubicBezTo>
                <a:close/>
              </a:path>
            </a:pathLst>
          </a:custGeom>
          <a:solidFill>
            <a:srgbClr val="00FFFF">
              <a:alpha val="12941"/>
            </a:srgbClr>
          </a:solidFill>
          <a:ln w="25400">
            <a:solidFill>
              <a:srgbClr val="00FFFF"/>
            </a:solidFill>
            <a:round/>
            <a:headEnd/>
            <a:tailEnd/>
          </a:ln>
        </p:spPr>
        <p:txBody>
          <a:bodyPr wrap="none" anchor="ctr"/>
          <a:lstStyle/>
          <a:p>
            <a:endParaRPr lang="en-US">
              <a:latin typeface="Segoe" pitchFamily="34" charset="0"/>
            </a:endParaRPr>
          </a:p>
        </p:txBody>
      </p:sp>
      <p:sp>
        <p:nvSpPr>
          <p:cNvPr id="42002" name="Freeform 197"/>
          <p:cNvSpPr>
            <a:spLocks/>
          </p:cNvSpPr>
          <p:nvPr/>
        </p:nvSpPr>
        <p:spPr bwMode="auto">
          <a:xfrm>
            <a:off x="88900" y="2095500"/>
            <a:ext cx="3702050" cy="2528888"/>
          </a:xfrm>
          <a:custGeom>
            <a:avLst/>
            <a:gdLst>
              <a:gd name="T0" fmla="*/ 2252 w 2288"/>
              <a:gd name="T1" fmla="*/ 559 h 1219"/>
              <a:gd name="T2" fmla="*/ 2073 w 2288"/>
              <a:gd name="T3" fmla="*/ 531 h 1219"/>
              <a:gd name="T4" fmla="*/ 2012 w 2288"/>
              <a:gd name="T5" fmla="*/ 520 h 1219"/>
              <a:gd name="T6" fmla="*/ 1754 w 2288"/>
              <a:gd name="T7" fmla="*/ 442 h 1219"/>
              <a:gd name="T8" fmla="*/ 1078 w 2288"/>
              <a:gd name="T9" fmla="*/ 425 h 1219"/>
              <a:gd name="T10" fmla="*/ 1005 w 2288"/>
              <a:gd name="T11" fmla="*/ 408 h 1219"/>
              <a:gd name="T12" fmla="*/ 932 w 2288"/>
              <a:gd name="T13" fmla="*/ 358 h 1219"/>
              <a:gd name="T14" fmla="*/ 843 w 2288"/>
              <a:gd name="T15" fmla="*/ 263 h 1219"/>
              <a:gd name="T16" fmla="*/ 474 w 2288"/>
              <a:gd name="T17" fmla="*/ 100 h 1219"/>
              <a:gd name="T18" fmla="*/ 423 w 2288"/>
              <a:gd name="T19" fmla="*/ 89 h 1219"/>
              <a:gd name="T20" fmla="*/ 340 w 2288"/>
              <a:gd name="T21" fmla="*/ 78 h 1219"/>
              <a:gd name="T22" fmla="*/ 177 w 2288"/>
              <a:gd name="T23" fmla="*/ 28 h 1219"/>
              <a:gd name="T24" fmla="*/ 122 w 2288"/>
              <a:gd name="T25" fmla="*/ 0 h 1219"/>
              <a:gd name="T26" fmla="*/ 94 w 2288"/>
              <a:gd name="T27" fmla="*/ 341 h 1219"/>
              <a:gd name="T28" fmla="*/ 88 w 2288"/>
              <a:gd name="T29" fmla="*/ 414 h 1219"/>
              <a:gd name="T30" fmla="*/ 60 w 2288"/>
              <a:gd name="T31" fmla="*/ 464 h 1219"/>
              <a:gd name="T32" fmla="*/ 4 w 2288"/>
              <a:gd name="T33" fmla="*/ 570 h 1219"/>
              <a:gd name="T34" fmla="*/ 38 w 2288"/>
              <a:gd name="T35" fmla="*/ 693 h 1219"/>
              <a:gd name="T36" fmla="*/ 43 w 2288"/>
              <a:gd name="T37" fmla="*/ 995 h 1219"/>
              <a:gd name="T38" fmla="*/ 60 w 2288"/>
              <a:gd name="T39" fmla="*/ 1152 h 1219"/>
              <a:gd name="T40" fmla="*/ 82 w 2288"/>
              <a:gd name="T41" fmla="*/ 1219 h 1219"/>
              <a:gd name="T42" fmla="*/ 306 w 2288"/>
              <a:gd name="T43" fmla="*/ 1124 h 1219"/>
              <a:gd name="T44" fmla="*/ 591 w 2288"/>
              <a:gd name="T45" fmla="*/ 1118 h 1219"/>
              <a:gd name="T46" fmla="*/ 703 w 2288"/>
              <a:gd name="T47" fmla="*/ 1090 h 1219"/>
              <a:gd name="T48" fmla="*/ 876 w 2288"/>
              <a:gd name="T49" fmla="*/ 951 h 1219"/>
              <a:gd name="T50" fmla="*/ 977 w 2288"/>
              <a:gd name="T51" fmla="*/ 895 h 1219"/>
              <a:gd name="T52" fmla="*/ 1201 w 2288"/>
              <a:gd name="T53" fmla="*/ 839 h 1219"/>
              <a:gd name="T54" fmla="*/ 1553 w 2288"/>
              <a:gd name="T55" fmla="*/ 788 h 1219"/>
              <a:gd name="T56" fmla="*/ 1704 w 2288"/>
              <a:gd name="T57" fmla="*/ 755 h 1219"/>
              <a:gd name="T58" fmla="*/ 1877 w 2288"/>
              <a:gd name="T59" fmla="*/ 744 h 1219"/>
              <a:gd name="T60" fmla="*/ 2006 w 2288"/>
              <a:gd name="T61" fmla="*/ 727 h 1219"/>
              <a:gd name="T62" fmla="*/ 2124 w 2288"/>
              <a:gd name="T63" fmla="*/ 699 h 1219"/>
              <a:gd name="T64" fmla="*/ 2213 w 2288"/>
              <a:gd name="T65" fmla="*/ 660 h 1219"/>
              <a:gd name="T66" fmla="*/ 2275 w 2288"/>
              <a:gd name="T67" fmla="*/ 604 h 1219"/>
              <a:gd name="T68" fmla="*/ 2241 w 2288"/>
              <a:gd name="T69" fmla="*/ 559 h 1219"/>
              <a:gd name="T70" fmla="*/ 2252 w 2288"/>
              <a:gd name="T71" fmla="*/ 559 h 1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8"/>
              <a:gd name="T109" fmla="*/ 0 h 1219"/>
              <a:gd name="T110" fmla="*/ 2288 w 2288"/>
              <a:gd name="T111" fmla="*/ 1219 h 1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8" h="1219">
                <a:moveTo>
                  <a:pt x="2252" y="559"/>
                </a:moveTo>
                <a:cubicBezTo>
                  <a:pt x="2191" y="553"/>
                  <a:pt x="2133" y="543"/>
                  <a:pt x="2073" y="531"/>
                </a:cubicBezTo>
                <a:cubicBezTo>
                  <a:pt x="2053" y="527"/>
                  <a:pt x="2012" y="520"/>
                  <a:pt x="2012" y="520"/>
                </a:cubicBezTo>
                <a:cubicBezTo>
                  <a:pt x="1928" y="487"/>
                  <a:pt x="1843" y="453"/>
                  <a:pt x="1754" y="442"/>
                </a:cubicBezTo>
                <a:cubicBezTo>
                  <a:pt x="1508" y="375"/>
                  <a:pt x="1817" y="431"/>
                  <a:pt x="1078" y="425"/>
                </a:cubicBezTo>
                <a:cubicBezTo>
                  <a:pt x="1054" y="417"/>
                  <a:pt x="1028" y="417"/>
                  <a:pt x="1005" y="408"/>
                </a:cubicBezTo>
                <a:cubicBezTo>
                  <a:pt x="980" y="398"/>
                  <a:pt x="953" y="377"/>
                  <a:pt x="932" y="358"/>
                </a:cubicBezTo>
                <a:cubicBezTo>
                  <a:pt x="919" y="331"/>
                  <a:pt x="868" y="279"/>
                  <a:pt x="843" y="263"/>
                </a:cubicBezTo>
                <a:cubicBezTo>
                  <a:pt x="756" y="119"/>
                  <a:pt x="631" y="107"/>
                  <a:pt x="474" y="100"/>
                </a:cubicBezTo>
                <a:cubicBezTo>
                  <a:pt x="457" y="97"/>
                  <a:pt x="440" y="92"/>
                  <a:pt x="423" y="89"/>
                </a:cubicBezTo>
                <a:cubicBezTo>
                  <a:pt x="395" y="85"/>
                  <a:pt x="340" y="78"/>
                  <a:pt x="340" y="78"/>
                </a:cubicBezTo>
                <a:cubicBezTo>
                  <a:pt x="285" y="62"/>
                  <a:pt x="232" y="44"/>
                  <a:pt x="177" y="28"/>
                </a:cubicBezTo>
                <a:cubicBezTo>
                  <a:pt x="138" y="1"/>
                  <a:pt x="157" y="8"/>
                  <a:pt x="122" y="0"/>
                </a:cubicBezTo>
                <a:cubicBezTo>
                  <a:pt x="0" y="18"/>
                  <a:pt x="77" y="233"/>
                  <a:pt x="94" y="341"/>
                </a:cubicBezTo>
                <a:cubicBezTo>
                  <a:pt x="92" y="365"/>
                  <a:pt x="92" y="390"/>
                  <a:pt x="88" y="414"/>
                </a:cubicBezTo>
                <a:cubicBezTo>
                  <a:pt x="87" y="422"/>
                  <a:pt x="62" y="460"/>
                  <a:pt x="60" y="464"/>
                </a:cubicBezTo>
                <a:cubicBezTo>
                  <a:pt x="40" y="499"/>
                  <a:pt x="19" y="532"/>
                  <a:pt x="4" y="570"/>
                </a:cubicBezTo>
                <a:cubicBezTo>
                  <a:pt x="10" y="650"/>
                  <a:pt x="1" y="645"/>
                  <a:pt x="38" y="693"/>
                </a:cubicBezTo>
                <a:cubicBezTo>
                  <a:pt x="68" y="796"/>
                  <a:pt x="46" y="861"/>
                  <a:pt x="43" y="995"/>
                </a:cubicBezTo>
                <a:cubicBezTo>
                  <a:pt x="47" y="1055"/>
                  <a:pt x="48" y="1097"/>
                  <a:pt x="60" y="1152"/>
                </a:cubicBezTo>
                <a:cubicBezTo>
                  <a:pt x="65" y="1175"/>
                  <a:pt x="77" y="1196"/>
                  <a:pt x="82" y="1219"/>
                </a:cubicBezTo>
                <a:cubicBezTo>
                  <a:pt x="157" y="1199"/>
                  <a:pt x="227" y="1127"/>
                  <a:pt x="306" y="1124"/>
                </a:cubicBezTo>
                <a:cubicBezTo>
                  <a:pt x="401" y="1121"/>
                  <a:pt x="496" y="1120"/>
                  <a:pt x="591" y="1118"/>
                </a:cubicBezTo>
                <a:cubicBezTo>
                  <a:pt x="662" y="1112"/>
                  <a:pt x="650" y="1109"/>
                  <a:pt x="703" y="1090"/>
                </a:cubicBezTo>
                <a:cubicBezTo>
                  <a:pt x="762" y="1048"/>
                  <a:pt x="806" y="973"/>
                  <a:pt x="876" y="951"/>
                </a:cubicBezTo>
                <a:cubicBezTo>
                  <a:pt x="906" y="930"/>
                  <a:pt x="942" y="905"/>
                  <a:pt x="977" y="895"/>
                </a:cubicBezTo>
                <a:cubicBezTo>
                  <a:pt x="1036" y="849"/>
                  <a:pt x="1130" y="844"/>
                  <a:pt x="1201" y="839"/>
                </a:cubicBezTo>
                <a:cubicBezTo>
                  <a:pt x="1317" y="814"/>
                  <a:pt x="1436" y="802"/>
                  <a:pt x="1553" y="788"/>
                </a:cubicBezTo>
                <a:cubicBezTo>
                  <a:pt x="1604" y="782"/>
                  <a:pt x="1653" y="762"/>
                  <a:pt x="1704" y="755"/>
                </a:cubicBezTo>
                <a:cubicBezTo>
                  <a:pt x="1764" y="747"/>
                  <a:pt x="1815" y="747"/>
                  <a:pt x="1877" y="744"/>
                </a:cubicBezTo>
                <a:cubicBezTo>
                  <a:pt x="1920" y="737"/>
                  <a:pt x="1962" y="731"/>
                  <a:pt x="2006" y="727"/>
                </a:cubicBezTo>
                <a:cubicBezTo>
                  <a:pt x="2045" y="716"/>
                  <a:pt x="2084" y="706"/>
                  <a:pt x="2124" y="699"/>
                </a:cubicBezTo>
                <a:cubicBezTo>
                  <a:pt x="2155" y="687"/>
                  <a:pt x="2180" y="667"/>
                  <a:pt x="2213" y="660"/>
                </a:cubicBezTo>
                <a:cubicBezTo>
                  <a:pt x="2233" y="640"/>
                  <a:pt x="2254" y="623"/>
                  <a:pt x="2275" y="604"/>
                </a:cubicBezTo>
                <a:cubicBezTo>
                  <a:pt x="2288" y="561"/>
                  <a:pt x="2254" y="582"/>
                  <a:pt x="2241" y="559"/>
                </a:cubicBezTo>
                <a:cubicBezTo>
                  <a:pt x="2239" y="556"/>
                  <a:pt x="2248" y="559"/>
                  <a:pt x="2252" y="559"/>
                </a:cubicBezTo>
                <a:close/>
              </a:path>
            </a:pathLst>
          </a:custGeom>
          <a:solidFill>
            <a:srgbClr val="00FFFF">
              <a:alpha val="10980"/>
            </a:srgbClr>
          </a:solidFill>
          <a:ln w="25400">
            <a:solidFill>
              <a:srgbClr val="00FFFF"/>
            </a:solidFill>
            <a:round/>
            <a:headEnd/>
            <a:tailEnd/>
          </a:ln>
        </p:spPr>
        <p:txBody>
          <a:bodyPr wrap="none" anchor="ctr"/>
          <a:lstStyle/>
          <a:p>
            <a:endParaRPr lang="en-US">
              <a:latin typeface="Segoe" pitchFamily="34" charset="0"/>
            </a:endParaRPr>
          </a:p>
        </p:txBody>
      </p:sp>
      <p:sp>
        <p:nvSpPr>
          <p:cNvPr id="198" name="Text Box 198"/>
          <p:cNvSpPr txBox="1">
            <a:spLocks noChangeArrowheads="1"/>
          </p:cNvSpPr>
          <p:nvPr/>
        </p:nvSpPr>
        <p:spPr bwMode="auto">
          <a:xfrm>
            <a:off x="4075113" y="1349375"/>
            <a:ext cx="1885950" cy="461963"/>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400" dirty="0">
                <a:effectLst>
                  <a:outerShdw blurRad="38100" dist="38100" dir="2700000" algn="tl">
                    <a:srgbClr val="000000">
                      <a:alpha val="43137"/>
                    </a:srgbClr>
                  </a:outerShdw>
                </a:effectLst>
                <a:latin typeface="+mn-lt"/>
              </a:rPr>
              <a:t>Failure paths</a:t>
            </a:r>
          </a:p>
        </p:txBody>
      </p:sp>
      <p:sp>
        <p:nvSpPr>
          <p:cNvPr id="199" name="Text Box 199"/>
          <p:cNvSpPr txBox="1">
            <a:spLocks noChangeArrowheads="1"/>
          </p:cNvSpPr>
          <p:nvPr/>
        </p:nvSpPr>
        <p:spPr bwMode="auto">
          <a:xfrm>
            <a:off x="509588" y="3114675"/>
            <a:ext cx="1881187" cy="461963"/>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400" dirty="0">
                <a:effectLst>
                  <a:outerShdw blurRad="38100" dist="38100" dir="2700000" algn="tl">
                    <a:srgbClr val="000000">
                      <a:alpha val="43137"/>
                    </a:srgbClr>
                  </a:outerShdw>
                </a:effectLst>
                <a:latin typeface="+mn-lt"/>
              </a:rPr>
              <a:t>Corner cases</a:t>
            </a:r>
          </a:p>
        </p:txBody>
      </p:sp>
      <p:sp>
        <p:nvSpPr>
          <p:cNvPr id="200" name="Text Box 200"/>
          <p:cNvSpPr txBox="1">
            <a:spLocks noChangeArrowheads="1"/>
          </p:cNvSpPr>
          <p:nvPr/>
        </p:nvSpPr>
        <p:spPr bwMode="auto">
          <a:xfrm>
            <a:off x="5334000" y="3597275"/>
            <a:ext cx="3286125" cy="457200"/>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400" dirty="0">
                <a:effectLst>
                  <a:outerShdw blurRad="38100" dist="38100" dir="2700000" algn="tl">
                    <a:srgbClr val="000000">
                      <a:alpha val="43137"/>
                    </a:srgbClr>
                  </a:outerShdw>
                </a:effectLst>
                <a:latin typeface="+mn-lt"/>
              </a:rPr>
              <a:t>“Impossible” paths</a:t>
            </a:r>
          </a:p>
        </p:txBody>
      </p:sp>
      <p:sp>
        <p:nvSpPr>
          <p:cNvPr id="42006" name="Line 201"/>
          <p:cNvSpPr>
            <a:spLocks noChangeShapeType="1"/>
          </p:cNvSpPr>
          <p:nvPr/>
        </p:nvSpPr>
        <p:spPr bwMode="auto">
          <a:xfrm>
            <a:off x="3948113" y="6691313"/>
            <a:ext cx="4643437" cy="0"/>
          </a:xfrm>
          <a:prstGeom prst="line">
            <a:avLst/>
          </a:prstGeom>
          <a:noFill/>
          <a:ln w="50800">
            <a:solidFill>
              <a:srgbClr val="00FF00"/>
            </a:solidFill>
            <a:prstDash val="sysDot"/>
            <a:round/>
            <a:headEnd/>
            <a:tailEnd type="stealth" w="med" len="me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553998"/>
          </a:xfrm>
        </p:spPr>
        <p:txBody>
          <a:bodyPr/>
          <a:lstStyle/>
          <a:p>
            <a:pPr defTabSz="912777">
              <a:defRPr/>
            </a:pPr>
            <a:r>
              <a:rPr sz="4000" smtClean="0"/>
              <a:t>Path Coverage:  Incomplete, unknown</a:t>
            </a:r>
            <a:endParaRPr sz="4000"/>
          </a:p>
        </p:txBody>
      </p:sp>
      <p:sp>
        <p:nvSpPr>
          <p:cNvPr id="4" name="Oval 4"/>
          <p:cNvSpPr>
            <a:spLocks noChangeArrowheads="1"/>
          </p:cNvSpPr>
          <p:nvPr/>
        </p:nvSpPr>
        <p:spPr bwMode="auto">
          <a:xfrm>
            <a:off x="4229100" y="3305175"/>
            <a:ext cx="387350" cy="368300"/>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4035" name="Group 5"/>
          <p:cNvGrpSpPr>
            <a:grpSpLocks/>
          </p:cNvGrpSpPr>
          <p:nvPr/>
        </p:nvGrpSpPr>
        <p:grpSpPr bwMode="auto">
          <a:xfrm>
            <a:off x="546100" y="3440113"/>
            <a:ext cx="3676650" cy="3132137"/>
            <a:chOff x="344" y="2167"/>
            <a:chExt cx="2316" cy="1973"/>
          </a:xfrm>
        </p:grpSpPr>
        <p:grpSp>
          <p:nvGrpSpPr>
            <p:cNvPr id="44196" name="Group 6"/>
            <p:cNvGrpSpPr>
              <a:grpSpLocks/>
            </p:cNvGrpSpPr>
            <p:nvPr/>
          </p:nvGrpSpPr>
          <p:grpSpPr bwMode="auto">
            <a:xfrm>
              <a:off x="343" y="2163"/>
              <a:ext cx="2317" cy="1783"/>
              <a:chOff x="343" y="2163"/>
              <a:chExt cx="2317" cy="1783"/>
            </a:xfrm>
          </p:grpSpPr>
          <p:grpSp>
            <p:nvGrpSpPr>
              <p:cNvPr id="44200" name="Group 9"/>
              <p:cNvGrpSpPr>
                <a:grpSpLocks/>
              </p:cNvGrpSpPr>
              <p:nvPr/>
            </p:nvGrpSpPr>
            <p:grpSpPr bwMode="auto">
              <a:xfrm flipV="1">
                <a:off x="505" y="2205"/>
                <a:ext cx="2130" cy="1741"/>
                <a:chOff x="392" y="584"/>
                <a:chExt cx="2283" cy="1526"/>
              </a:xfrm>
            </p:grpSpPr>
            <p:sp>
              <p:nvSpPr>
                <p:cNvPr id="44223" name="Line 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4" name="Line 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225" name="Line 1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6" name="Line 1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7" name="Line 1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228" name="Line 1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9" name="Line 1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230" name="Line 1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31" name="Line 1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32" name="Line 1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201" name="Group 18"/>
              <p:cNvGrpSpPr>
                <a:grpSpLocks/>
              </p:cNvGrpSpPr>
              <p:nvPr/>
            </p:nvGrpSpPr>
            <p:grpSpPr bwMode="auto">
              <a:xfrm flipV="1">
                <a:off x="343" y="2163"/>
                <a:ext cx="2301" cy="712"/>
                <a:chOff x="392" y="584"/>
                <a:chExt cx="2283" cy="1526"/>
              </a:xfrm>
            </p:grpSpPr>
            <p:sp>
              <p:nvSpPr>
                <p:cNvPr id="44213" name="Line 1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4" name="Line 2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215" name="Line 2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6" name="Line 2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7" name="Line 2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218" name="Line 2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9" name="Line 2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220" name="Line 2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1" name="Line 2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22" name="Line 2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202" name="Group 29"/>
              <p:cNvGrpSpPr>
                <a:grpSpLocks/>
              </p:cNvGrpSpPr>
              <p:nvPr/>
            </p:nvGrpSpPr>
            <p:grpSpPr bwMode="auto">
              <a:xfrm flipV="1">
                <a:off x="1074" y="2274"/>
                <a:ext cx="1586" cy="1632"/>
                <a:chOff x="392" y="584"/>
                <a:chExt cx="2283" cy="1526"/>
              </a:xfrm>
            </p:grpSpPr>
            <p:sp>
              <p:nvSpPr>
                <p:cNvPr id="44203" name="Line 3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04" name="Line 3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205" name="Line 3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06" name="Line 3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07" name="Line 3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208" name="Line 3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09" name="Line 3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210" name="Line 3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1" name="Line 3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212" name="Line 3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4197" name="Group 40"/>
            <p:cNvGrpSpPr>
              <a:grpSpLocks/>
            </p:cNvGrpSpPr>
            <p:nvPr/>
          </p:nvGrpSpPr>
          <p:grpSpPr bwMode="auto">
            <a:xfrm>
              <a:off x="928" y="3813"/>
              <a:ext cx="255" cy="327"/>
              <a:chOff x="4598" y="2485"/>
              <a:chExt cx="255" cy="327"/>
            </a:xfrm>
          </p:grpSpPr>
          <p:sp>
            <p:nvSpPr>
              <p:cNvPr id="44198" name="Oval 4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 name="Text Box 4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4036" name="Group 43"/>
          <p:cNvGrpSpPr>
            <a:grpSpLocks/>
          </p:cNvGrpSpPr>
          <p:nvPr/>
        </p:nvGrpSpPr>
        <p:grpSpPr bwMode="auto">
          <a:xfrm>
            <a:off x="4533900" y="3632200"/>
            <a:ext cx="3711575" cy="2600325"/>
            <a:chOff x="2856" y="2288"/>
            <a:chExt cx="2338" cy="1638"/>
          </a:xfrm>
        </p:grpSpPr>
        <p:grpSp>
          <p:nvGrpSpPr>
            <p:cNvPr id="44174" name="Group 44"/>
            <p:cNvGrpSpPr>
              <a:grpSpLocks/>
            </p:cNvGrpSpPr>
            <p:nvPr/>
          </p:nvGrpSpPr>
          <p:grpSpPr bwMode="auto">
            <a:xfrm flipH="1" flipV="1">
              <a:off x="2870" y="2280"/>
              <a:ext cx="2322" cy="1564"/>
              <a:chOff x="392" y="584"/>
              <a:chExt cx="2283" cy="1526"/>
            </a:xfrm>
          </p:grpSpPr>
          <p:sp>
            <p:nvSpPr>
              <p:cNvPr id="44186" name="Line 45"/>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7" name="Line 46"/>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88" name="Line 47"/>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9" name="Line 48"/>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90" name="Line 49"/>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91" name="Line 50"/>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92" name="Line 51"/>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93" name="Line 52"/>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94" name="Line 53"/>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95" name="Line 54"/>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175" name="Group 55"/>
            <p:cNvGrpSpPr>
              <a:grpSpLocks/>
            </p:cNvGrpSpPr>
            <p:nvPr/>
          </p:nvGrpSpPr>
          <p:grpSpPr bwMode="auto">
            <a:xfrm flipH="1" flipV="1">
              <a:off x="2854" y="2336"/>
              <a:ext cx="929" cy="1597"/>
              <a:chOff x="392" y="584"/>
              <a:chExt cx="2283" cy="1526"/>
            </a:xfrm>
          </p:grpSpPr>
          <p:sp>
            <p:nvSpPr>
              <p:cNvPr id="44176" name="Line 5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77" name="Line 5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78" name="Line 5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79" name="Line 5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0" name="Line 6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81" name="Line 6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2" name="Line 6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83" name="Line 6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4" name="Line 6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85" name="Line 6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4037" name="Group 66"/>
          <p:cNvGrpSpPr>
            <a:grpSpLocks/>
          </p:cNvGrpSpPr>
          <p:nvPr/>
        </p:nvGrpSpPr>
        <p:grpSpPr bwMode="auto">
          <a:xfrm>
            <a:off x="319088" y="930275"/>
            <a:ext cx="3929062" cy="2470150"/>
            <a:chOff x="201" y="586"/>
            <a:chExt cx="2475" cy="1556"/>
          </a:xfrm>
        </p:grpSpPr>
        <p:grpSp>
          <p:nvGrpSpPr>
            <p:cNvPr id="44148" name="Group 67"/>
            <p:cNvGrpSpPr>
              <a:grpSpLocks/>
            </p:cNvGrpSpPr>
            <p:nvPr/>
          </p:nvGrpSpPr>
          <p:grpSpPr bwMode="auto">
            <a:xfrm>
              <a:off x="215" y="586"/>
              <a:ext cx="2461" cy="1548"/>
              <a:chOff x="215" y="586"/>
              <a:chExt cx="2461" cy="1548"/>
            </a:xfrm>
          </p:grpSpPr>
          <p:grpSp>
            <p:nvGrpSpPr>
              <p:cNvPr id="44152" name="Group 70"/>
              <p:cNvGrpSpPr>
                <a:grpSpLocks/>
              </p:cNvGrpSpPr>
              <p:nvPr/>
            </p:nvGrpSpPr>
            <p:grpSpPr bwMode="auto">
              <a:xfrm>
                <a:off x="215" y="1119"/>
                <a:ext cx="2415" cy="1015"/>
                <a:chOff x="392" y="584"/>
                <a:chExt cx="2283" cy="1526"/>
              </a:xfrm>
            </p:grpSpPr>
            <p:sp>
              <p:nvSpPr>
                <p:cNvPr id="44164" name="Line 6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5" name="Line 7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66" name="Line 7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7" name="Line 7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8" name="Line 7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69" name="Line 7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70" name="Line 7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71" name="Line 7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72" name="Line 7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73" name="Line 7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153" name="Group 79"/>
              <p:cNvGrpSpPr>
                <a:grpSpLocks/>
              </p:cNvGrpSpPr>
              <p:nvPr/>
            </p:nvGrpSpPr>
            <p:grpSpPr bwMode="auto">
              <a:xfrm>
                <a:off x="393" y="586"/>
                <a:ext cx="2283" cy="1526"/>
                <a:chOff x="392" y="584"/>
                <a:chExt cx="2283" cy="1526"/>
              </a:xfrm>
            </p:grpSpPr>
            <p:sp>
              <p:nvSpPr>
                <p:cNvPr id="44154" name="Line 8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55" name="Line 8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56" name="Line 8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57" name="Line 8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58" name="Line 8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59" name="Line 8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0" name="Line 8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61" name="Line 8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2" name="Line 8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63" name="Line 8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4149" name="Group 90"/>
            <p:cNvGrpSpPr>
              <a:grpSpLocks/>
            </p:cNvGrpSpPr>
            <p:nvPr/>
          </p:nvGrpSpPr>
          <p:grpSpPr bwMode="auto">
            <a:xfrm>
              <a:off x="201" y="990"/>
              <a:ext cx="255" cy="327"/>
              <a:chOff x="4598" y="2485"/>
              <a:chExt cx="255" cy="327"/>
            </a:xfrm>
          </p:grpSpPr>
          <p:sp>
            <p:nvSpPr>
              <p:cNvPr id="44150" name="Oval 9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70" name="Text Box 9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4038" name="Group 93"/>
          <p:cNvGrpSpPr>
            <a:grpSpLocks/>
          </p:cNvGrpSpPr>
          <p:nvPr/>
        </p:nvGrpSpPr>
        <p:grpSpPr bwMode="auto">
          <a:xfrm>
            <a:off x="4597400" y="969963"/>
            <a:ext cx="4389438" cy="2462212"/>
            <a:chOff x="2896" y="611"/>
            <a:chExt cx="2765" cy="1551"/>
          </a:xfrm>
        </p:grpSpPr>
        <p:grpSp>
          <p:nvGrpSpPr>
            <p:cNvPr id="44111" name="Group 94"/>
            <p:cNvGrpSpPr>
              <a:grpSpLocks/>
            </p:cNvGrpSpPr>
            <p:nvPr/>
          </p:nvGrpSpPr>
          <p:grpSpPr bwMode="auto">
            <a:xfrm>
              <a:off x="2893" y="609"/>
              <a:ext cx="2541" cy="1555"/>
              <a:chOff x="2893" y="609"/>
              <a:chExt cx="2541" cy="1555"/>
            </a:xfrm>
          </p:grpSpPr>
          <p:grpSp>
            <p:nvGrpSpPr>
              <p:cNvPr id="44115" name="Group 97"/>
              <p:cNvGrpSpPr>
                <a:grpSpLocks/>
              </p:cNvGrpSpPr>
              <p:nvPr/>
            </p:nvGrpSpPr>
            <p:grpSpPr bwMode="auto">
              <a:xfrm flipH="1">
                <a:off x="2893" y="609"/>
                <a:ext cx="2381" cy="1488"/>
                <a:chOff x="392" y="584"/>
                <a:chExt cx="2283" cy="1526"/>
              </a:xfrm>
            </p:grpSpPr>
            <p:sp>
              <p:nvSpPr>
                <p:cNvPr id="44138" name="Line 9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9" name="Line 9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40" name="Line 9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41" name="Line 9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42" name="Line 10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43" name="Line 10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44" name="Line 10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45" name="Line 10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46" name="Line 10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47" name="Line 10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116" name="Group 106"/>
              <p:cNvGrpSpPr>
                <a:grpSpLocks/>
              </p:cNvGrpSpPr>
              <p:nvPr/>
            </p:nvGrpSpPr>
            <p:grpSpPr bwMode="auto">
              <a:xfrm flipH="1">
                <a:off x="2921" y="1855"/>
                <a:ext cx="2513" cy="309"/>
                <a:chOff x="392" y="584"/>
                <a:chExt cx="2283" cy="1526"/>
              </a:xfrm>
            </p:grpSpPr>
            <p:sp>
              <p:nvSpPr>
                <p:cNvPr id="44128" name="Line 10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9" name="Line 10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30" name="Line 10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1" name="Line 11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2" name="Line 11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33" name="Line 11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4" name="Line 11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35" name="Line 11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6" name="Line 11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37" name="Line 11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117" name="Group 117"/>
              <p:cNvGrpSpPr>
                <a:grpSpLocks/>
              </p:cNvGrpSpPr>
              <p:nvPr/>
            </p:nvGrpSpPr>
            <p:grpSpPr bwMode="auto">
              <a:xfrm flipH="1">
                <a:off x="2958" y="1373"/>
                <a:ext cx="2436" cy="773"/>
                <a:chOff x="392" y="584"/>
                <a:chExt cx="2283" cy="1526"/>
              </a:xfrm>
            </p:grpSpPr>
            <p:sp>
              <p:nvSpPr>
                <p:cNvPr id="44118" name="Line 11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19" name="Line 11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20" name="Line 12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1" name="Line 12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2" name="Line 12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23" name="Line 12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4" name="Line 12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25" name="Line 12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6" name="Line 12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27" name="Line 12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4112" name="Group 128"/>
            <p:cNvGrpSpPr>
              <a:grpSpLocks/>
            </p:cNvGrpSpPr>
            <p:nvPr/>
          </p:nvGrpSpPr>
          <p:grpSpPr bwMode="auto">
            <a:xfrm>
              <a:off x="5406" y="1169"/>
              <a:ext cx="255" cy="327"/>
              <a:chOff x="4598" y="2485"/>
              <a:chExt cx="255" cy="327"/>
            </a:xfrm>
          </p:grpSpPr>
          <p:sp>
            <p:nvSpPr>
              <p:cNvPr id="44113" name="Oval 129"/>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7" name="Text Box 130"/>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4039" name="Group 131"/>
          <p:cNvGrpSpPr>
            <a:grpSpLocks/>
          </p:cNvGrpSpPr>
          <p:nvPr/>
        </p:nvGrpSpPr>
        <p:grpSpPr bwMode="auto">
          <a:xfrm>
            <a:off x="2879725" y="693738"/>
            <a:ext cx="1608138" cy="2754312"/>
            <a:chOff x="1814" y="437"/>
            <a:chExt cx="1013" cy="1735"/>
          </a:xfrm>
        </p:grpSpPr>
        <p:grpSp>
          <p:nvGrpSpPr>
            <p:cNvPr id="44089" name="Group 132"/>
            <p:cNvGrpSpPr>
              <a:grpSpLocks/>
            </p:cNvGrpSpPr>
            <p:nvPr/>
          </p:nvGrpSpPr>
          <p:grpSpPr bwMode="auto">
            <a:xfrm>
              <a:off x="1814" y="455"/>
              <a:ext cx="916" cy="1621"/>
              <a:chOff x="392" y="584"/>
              <a:chExt cx="2283" cy="1526"/>
            </a:xfrm>
          </p:grpSpPr>
          <p:sp>
            <p:nvSpPr>
              <p:cNvPr id="44101" name="Line 133"/>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2" name="Line 134"/>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103" name="Line 135"/>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4" name="Line 136"/>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5" name="Line 137"/>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106" name="Line 138"/>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7" name="Line 139"/>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108" name="Line 140"/>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9" name="Line 141"/>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10" name="Line 142"/>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090" name="Group 143"/>
            <p:cNvGrpSpPr>
              <a:grpSpLocks/>
            </p:cNvGrpSpPr>
            <p:nvPr/>
          </p:nvGrpSpPr>
          <p:grpSpPr bwMode="auto">
            <a:xfrm>
              <a:off x="2050" y="440"/>
              <a:ext cx="779" cy="1741"/>
              <a:chOff x="392" y="584"/>
              <a:chExt cx="2283" cy="1526"/>
            </a:xfrm>
          </p:grpSpPr>
          <p:sp>
            <p:nvSpPr>
              <p:cNvPr id="44091" name="Line 14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92" name="Line 14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093" name="Line 14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94" name="Line 14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95" name="Line 14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096" name="Line 14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97" name="Line 15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098" name="Line 15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99" name="Line 15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100" name="Line 15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grpSp>
        <p:nvGrpSpPr>
          <p:cNvPr id="44040" name="Group 154"/>
          <p:cNvGrpSpPr>
            <a:grpSpLocks/>
          </p:cNvGrpSpPr>
          <p:nvPr/>
        </p:nvGrpSpPr>
        <p:grpSpPr bwMode="auto">
          <a:xfrm>
            <a:off x="2771775" y="3721100"/>
            <a:ext cx="1717675" cy="2689225"/>
            <a:chOff x="1746" y="2344"/>
            <a:chExt cx="1082" cy="1694"/>
          </a:xfrm>
        </p:grpSpPr>
        <p:grpSp>
          <p:nvGrpSpPr>
            <p:cNvPr id="44056" name="Group 155"/>
            <p:cNvGrpSpPr>
              <a:grpSpLocks/>
            </p:cNvGrpSpPr>
            <p:nvPr/>
          </p:nvGrpSpPr>
          <p:grpSpPr bwMode="auto">
            <a:xfrm flipV="1">
              <a:off x="1746" y="2351"/>
              <a:ext cx="1001" cy="1621"/>
              <a:chOff x="392" y="584"/>
              <a:chExt cx="2283" cy="1526"/>
            </a:xfrm>
          </p:grpSpPr>
          <p:sp>
            <p:nvSpPr>
              <p:cNvPr id="44079" name="Line 156"/>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0" name="Line 157"/>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081" name="Line 158"/>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2" name="Line 159"/>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3" name="Line 160"/>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084" name="Line 161"/>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5" name="Line 162"/>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086" name="Line 163"/>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7" name="Line 164"/>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88" name="Line 165"/>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057" name="Group 166"/>
            <p:cNvGrpSpPr>
              <a:grpSpLocks/>
            </p:cNvGrpSpPr>
            <p:nvPr/>
          </p:nvGrpSpPr>
          <p:grpSpPr bwMode="auto">
            <a:xfrm flipV="1">
              <a:off x="2472" y="2360"/>
              <a:ext cx="356" cy="1682"/>
              <a:chOff x="392" y="584"/>
              <a:chExt cx="2283" cy="1526"/>
            </a:xfrm>
          </p:grpSpPr>
          <p:sp>
            <p:nvSpPr>
              <p:cNvPr id="44069" name="Line 16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0" name="Line 16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071" name="Line 16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2" name="Line 17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3" name="Line 17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074" name="Line 17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5" name="Line 17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076" name="Line 17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7" name="Line 17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78" name="Line 17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4058" name="Group 177"/>
            <p:cNvGrpSpPr>
              <a:grpSpLocks/>
            </p:cNvGrpSpPr>
            <p:nvPr/>
          </p:nvGrpSpPr>
          <p:grpSpPr bwMode="auto">
            <a:xfrm flipV="1">
              <a:off x="2090" y="2350"/>
              <a:ext cx="670" cy="1439"/>
              <a:chOff x="392" y="584"/>
              <a:chExt cx="2283" cy="1526"/>
            </a:xfrm>
          </p:grpSpPr>
          <p:sp>
            <p:nvSpPr>
              <p:cNvPr id="44059" name="Line 17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0" name="Line 17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4061" name="Line 18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2" name="Line 18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3" name="Line 18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4064" name="Line 18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5" name="Line 18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4066" name="Line 18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7" name="Line 18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4068" name="Line 18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sp>
        <p:nvSpPr>
          <p:cNvPr id="44041" name="Rectangle 188"/>
          <p:cNvSpPr>
            <a:spLocks noChangeArrowheads="1"/>
          </p:cNvSpPr>
          <p:nvPr/>
        </p:nvSpPr>
        <p:spPr bwMode="auto">
          <a:xfrm>
            <a:off x="203200" y="6665913"/>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4042" name="Rectangle 189"/>
          <p:cNvSpPr>
            <a:spLocks noChangeArrowheads="1"/>
          </p:cNvSpPr>
          <p:nvPr/>
        </p:nvSpPr>
        <p:spPr bwMode="auto">
          <a:xfrm>
            <a:off x="815975"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4043" name="Rectangle 190"/>
          <p:cNvSpPr>
            <a:spLocks noChangeArrowheads="1"/>
          </p:cNvSpPr>
          <p:nvPr/>
        </p:nvSpPr>
        <p:spPr bwMode="auto">
          <a:xfrm>
            <a:off x="1430338" y="6678613"/>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4044" name="Rectangle 191"/>
          <p:cNvSpPr>
            <a:spLocks noChangeArrowheads="1"/>
          </p:cNvSpPr>
          <p:nvPr/>
        </p:nvSpPr>
        <p:spPr bwMode="auto">
          <a:xfrm>
            <a:off x="2051050" y="6667500"/>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4045" name="Rectangle 192"/>
          <p:cNvSpPr>
            <a:spLocks noChangeArrowheads="1"/>
          </p:cNvSpPr>
          <p:nvPr/>
        </p:nvSpPr>
        <p:spPr bwMode="auto">
          <a:xfrm>
            <a:off x="2682875" y="6670675"/>
            <a:ext cx="582613"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193" name="Text Box 193"/>
          <p:cNvSpPr txBox="1">
            <a:spLocks noChangeArrowheads="1"/>
          </p:cNvSpPr>
          <p:nvPr/>
        </p:nvSpPr>
        <p:spPr bwMode="auto">
          <a:xfrm>
            <a:off x="0" y="6178550"/>
            <a:ext cx="1136650"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a:solidFill>
                  <a:schemeClr val="hlink"/>
                </a:solidFill>
                <a:effectLst>
                  <a:outerShdw blurRad="38100" dist="38100" dir="2700000" algn="tl">
                    <a:srgbClr val="000000"/>
                  </a:outerShdw>
                </a:effectLst>
                <a:latin typeface="+mn-lt"/>
              </a:rPr>
              <a:t>weeks</a:t>
            </a:r>
          </a:p>
        </p:txBody>
      </p:sp>
      <p:sp>
        <p:nvSpPr>
          <p:cNvPr id="44047" name="Rectangle 194"/>
          <p:cNvSpPr>
            <a:spLocks noChangeArrowheads="1"/>
          </p:cNvSpPr>
          <p:nvPr/>
        </p:nvSpPr>
        <p:spPr bwMode="auto">
          <a:xfrm>
            <a:off x="3297238" y="6662738"/>
            <a:ext cx="582612" cy="50800"/>
          </a:xfrm>
          <a:prstGeom prst="rect">
            <a:avLst/>
          </a:prstGeom>
          <a:solidFill>
            <a:srgbClr val="00FF00"/>
          </a:solidFill>
          <a:ln w="25400">
            <a:solidFill>
              <a:srgbClr val="00FF00"/>
            </a:solidFill>
            <a:miter lim="800000"/>
            <a:headEnd/>
            <a:tailEnd/>
          </a:ln>
        </p:spPr>
        <p:txBody>
          <a:bodyPr wrap="none" anchor="ctr"/>
          <a:lstStyle/>
          <a:p>
            <a:endParaRPr lang="en-US">
              <a:latin typeface="Segoe" pitchFamily="34" charset="0"/>
            </a:endParaRPr>
          </a:p>
        </p:txBody>
      </p:sp>
      <p:sp>
        <p:nvSpPr>
          <p:cNvPr id="44048" name="Freeform 195"/>
          <p:cNvSpPr>
            <a:spLocks/>
          </p:cNvSpPr>
          <p:nvPr/>
        </p:nvSpPr>
        <p:spPr bwMode="auto">
          <a:xfrm>
            <a:off x="3402013" y="715963"/>
            <a:ext cx="4308475" cy="2481262"/>
          </a:xfrm>
          <a:custGeom>
            <a:avLst/>
            <a:gdLst>
              <a:gd name="T0" fmla="*/ 738 w 2714"/>
              <a:gd name="T1" fmla="*/ 1452 h 1563"/>
              <a:gd name="T2" fmla="*/ 688 w 2714"/>
              <a:gd name="T3" fmla="*/ 1368 h 1563"/>
              <a:gd name="T4" fmla="*/ 660 w 2714"/>
              <a:gd name="T5" fmla="*/ 1306 h 1563"/>
              <a:gd name="T6" fmla="*/ 598 w 2714"/>
              <a:gd name="T7" fmla="*/ 1217 h 1563"/>
              <a:gd name="T8" fmla="*/ 542 w 2714"/>
              <a:gd name="T9" fmla="*/ 1088 h 1563"/>
              <a:gd name="T10" fmla="*/ 285 w 2714"/>
              <a:gd name="T11" fmla="*/ 780 h 1563"/>
              <a:gd name="T12" fmla="*/ 218 w 2714"/>
              <a:gd name="T13" fmla="*/ 674 h 1563"/>
              <a:gd name="T14" fmla="*/ 168 w 2714"/>
              <a:gd name="T15" fmla="*/ 529 h 1563"/>
              <a:gd name="T16" fmla="*/ 145 w 2714"/>
              <a:gd name="T17" fmla="*/ 266 h 1563"/>
              <a:gd name="T18" fmla="*/ 22 w 2714"/>
              <a:gd name="T19" fmla="*/ 81 h 1563"/>
              <a:gd name="T20" fmla="*/ 156 w 2714"/>
              <a:gd name="T21" fmla="*/ 25 h 1563"/>
              <a:gd name="T22" fmla="*/ 313 w 2714"/>
              <a:gd name="T23" fmla="*/ 65 h 1563"/>
              <a:gd name="T24" fmla="*/ 497 w 2714"/>
              <a:gd name="T25" fmla="*/ 81 h 1563"/>
              <a:gd name="T26" fmla="*/ 581 w 2714"/>
              <a:gd name="T27" fmla="*/ 160 h 1563"/>
              <a:gd name="T28" fmla="*/ 844 w 2714"/>
              <a:gd name="T29" fmla="*/ 244 h 1563"/>
              <a:gd name="T30" fmla="*/ 1364 w 2714"/>
              <a:gd name="T31" fmla="*/ 210 h 1563"/>
              <a:gd name="T32" fmla="*/ 1627 w 2714"/>
              <a:gd name="T33" fmla="*/ 93 h 1563"/>
              <a:gd name="T34" fmla="*/ 1957 w 2714"/>
              <a:gd name="T35" fmla="*/ 53 h 1563"/>
              <a:gd name="T36" fmla="*/ 2024 w 2714"/>
              <a:gd name="T37" fmla="*/ 37 h 1563"/>
              <a:gd name="T38" fmla="*/ 2533 w 2714"/>
              <a:gd name="T39" fmla="*/ 70 h 1563"/>
              <a:gd name="T40" fmla="*/ 2623 w 2714"/>
              <a:gd name="T41" fmla="*/ 132 h 1563"/>
              <a:gd name="T42" fmla="*/ 2701 w 2714"/>
              <a:gd name="T43" fmla="*/ 244 h 1563"/>
              <a:gd name="T44" fmla="*/ 2438 w 2714"/>
              <a:gd name="T45" fmla="*/ 339 h 1563"/>
              <a:gd name="T46" fmla="*/ 2337 w 2714"/>
              <a:gd name="T47" fmla="*/ 423 h 1563"/>
              <a:gd name="T48" fmla="*/ 2270 w 2714"/>
              <a:gd name="T49" fmla="*/ 752 h 1563"/>
              <a:gd name="T50" fmla="*/ 2019 w 2714"/>
              <a:gd name="T51" fmla="*/ 797 h 1563"/>
              <a:gd name="T52" fmla="*/ 1549 w 2714"/>
              <a:gd name="T53" fmla="*/ 876 h 1563"/>
              <a:gd name="T54" fmla="*/ 1174 w 2714"/>
              <a:gd name="T55" fmla="*/ 1127 h 1563"/>
              <a:gd name="T56" fmla="*/ 1090 w 2714"/>
              <a:gd name="T57" fmla="*/ 1250 h 1563"/>
              <a:gd name="T58" fmla="*/ 978 w 2714"/>
              <a:gd name="T59" fmla="*/ 1401 h 1563"/>
              <a:gd name="T60" fmla="*/ 844 w 2714"/>
              <a:gd name="T61" fmla="*/ 1563 h 1563"/>
              <a:gd name="T62" fmla="*/ 760 w 2714"/>
              <a:gd name="T63" fmla="*/ 1474 h 1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14"/>
              <a:gd name="T97" fmla="*/ 0 h 1563"/>
              <a:gd name="T98" fmla="*/ 2714 w 2714"/>
              <a:gd name="T99" fmla="*/ 1563 h 1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14" h="1563">
                <a:moveTo>
                  <a:pt x="794" y="1519"/>
                </a:moveTo>
                <a:cubicBezTo>
                  <a:pt x="774" y="1499"/>
                  <a:pt x="750" y="1476"/>
                  <a:pt x="738" y="1452"/>
                </a:cubicBezTo>
                <a:cubicBezTo>
                  <a:pt x="727" y="1429"/>
                  <a:pt x="722" y="1402"/>
                  <a:pt x="704" y="1384"/>
                </a:cubicBezTo>
                <a:cubicBezTo>
                  <a:pt x="699" y="1379"/>
                  <a:pt x="692" y="1374"/>
                  <a:pt x="688" y="1368"/>
                </a:cubicBezTo>
                <a:cubicBezTo>
                  <a:pt x="679" y="1354"/>
                  <a:pt x="670" y="1339"/>
                  <a:pt x="665" y="1323"/>
                </a:cubicBezTo>
                <a:cubicBezTo>
                  <a:pt x="663" y="1317"/>
                  <a:pt x="663" y="1311"/>
                  <a:pt x="660" y="1306"/>
                </a:cubicBezTo>
                <a:cubicBezTo>
                  <a:pt x="652" y="1292"/>
                  <a:pt x="632" y="1267"/>
                  <a:pt x="632" y="1267"/>
                </a:cubicBezTo>
                <a:cubicBezTo>
                  <a:pt x="624" y="1244"/>
                  <a:pt x="614" y="1235"/>
                  <a:pt x="598" y="1217"/>
                </a:cubicBezTo>
                <a:cubicBezTo>
                  <a:pt x="585" y="1202"/>
                  <a:pt x="581" y="1182"/>
                  <a:pt x="570" y="1166"/>
                </a:cubicBezTo>
                <a:cubicBezTo>
                  <a:pt x="564" y="1138"/>
                  <a:pt x="550" y="1117"/>
                  <a:pt x="542" y="1088"/>
                </a:cubicBezTo>
                <a:cubicBezTo>
                  <a:pt x="530" y="1046"/>
                  <a:pt x="524" y="1000"/>
                  <a:pt x="497" y="965"/>
                </a:cubicBezTo>
                <a:cubicBezTo>
                  <a:pt x="468" y="868"/>
                  <a:pt x="365" y="827"/>
                  <a:pt x="285" y="780"/>
                </a:cubicBezTo>
                <a:cubicBezTo>
                  <a:pt x="266" y="769"/>
                  <a:pt x="253" y="753"/>
                  <a:pt x="235" y="741"/>
                </a:cubicBezTo>
                <a:cubicBezTo>
                  <a:pt x="213" y="700"/>
                  <a:pt x="229" y="737"/>
                  <a:pt x="218" y="674"/>
                </a:cubicBezTo>
                <a:cubicBezTo>
                  <a:pt x="215" y="655"/>
                  <a:pt x="204" y="646"/>
                  <a:pt x="195" y="629"/>
                </a:cubicBezTo>
                <a:cubicBezTo>
                  <a:pt x="181" y="601"/>
                  <a:pt x="173" y="560"/>
                  <a:pt x="168" y="529"/>
                </a:cubicBezTo>
                <a:cubicBezTo>
                  <a:pt x="166" y="447"/>
                  <a:pt x="169" y="365"/>
                  <a:pt x="162" y="283"/>
                </a:cubicBezTo>
                <a:cubicBezTo>
                  <a:pt x="161" y="275"/>
                  <a:pt x="149" y="273"/>
                  <a:pt x="145" y="266"/>
                </a:cubicBezTo>
                <a:cubicBezTo>
                  <a:pt x="136" y="252"/>
                  <a:pt x="130" y="236"/>
                  <a:pt x="123" y="221"/>
                </a:cubicBezTo>
                <a:cubicBezTo>
                  <a:pt x="97" y="168"/>
                  <a:pt x="57" y="128"/>
                  <a:pt x="22" y="81"/>
                </a:cubicBezTo>
                <a:cubicBezTo>
                  <a:pt x="17" y="54"/>
                  <a:pt x="6" y="40"/>
                  <a:pt x="0" y="14"/>
                </a:cubicBezTo>
                <a:cubicBezTo>
                  <a:pt x="47" y="0"/>
                  <a:pt x="108" y="21"/>
                  <a:pt x="156" y="25"/>
                </a:cubicBezTo>
                <a:cubicBezTo>
                  <a:pt x="179" y="33"/>
                  <a:pt x="199" y="46"/>
                  <a:pt x="223" y="53"/>
                </a:cubicBezTo>
                <a:cubicBezTo>
                  <a:pt x="257" y="77"/>
                  <a:pt x="265" y="69"/>
                  <a:pt x="313" y="65"/>
                </a:cubicBezTo>
                <a:cubicBezTo>
                  <a:pt x="372" y="49"/>
                  <a:pt x="343" y="51"/>
                  <a:pt x="402" y="59"/>
                </a:cubicBezTo>
                <a:cubicBezTo>
                  <a:pt x="475" y="79"/>
                  <a:pt x="443" y="73"/>
                  <a:pt x="497" y="81"/>
                </a:cubicBezTo>
                <a:cubicBezTo>
                  <a:pt x="524" y="90"/>
                  <a:pt x="549" y="103"/>
                  <a:pt x="576" y="109"/>
                </a:cubicBezTo>
                <a:cubicBezTo>
                  <a:pt x="578" y="126"/>
                  <a:pt x="578" y="143"/>
                  <a:pt x="581" y="160"/>
                </a:cubicBezTo>
                <a:cubicBezTo>
                  <a:pt x="594" y="222"/>
                  <a:pt x="609" y="194"/>
                  <a:pt x="688" y="199"/>
                </a:cubicBezTo>
                <a:cubicBezTo>
                  <a:pt x="740" y="215"/>
                  <a:pt x="791" y="233"/>
                  <a:pt x="844" y="244"/>
                </a:cubicBezTo>
                <a:cubicBezTo>
                  <a:pt x="940" y="241"/>
                  <a:pt x="1086" y="218"/>
                  <a:pt x="1185" y="255"/>
                </a:cubicBezTo>
                <a:cubicBezTo>
                  <a:pt x="1268" y="250"/>
                  <a:pt x="1299" y="252"/>
                  <a:pt x="1364" y="210"/>
                </a:cubicBezTo>
                <a:cubicBezTo>
                  <a:pt x="1385" y="178"/>
                  <a:pt x="1436" y="174"/>
                  <a:pt x="1471" y="160"/>
                </a:cubicBezTo>
                <a:cubicBezTo>
                  <a:pt x="1520" y="140"/>
                  <a:pt x="1572" y="95"/>
                  <a:pt x="1627" y="93"/>
                </a:cubicBezTo>
                <a:cubicBezTo>
                  <a:pt x="1707" y="90"/>
                  <a:pt x="1788" y="89"/>
                  <a:pt x="1868" y="87"/>
                </a:cubicBezTo>
                <a:cubicBezTo>
                  <a:pt x="1899" y="76"/>
                  <a:pt x="1925" y="61"/>
                  <a:pt x="1957" y="53"/>
                </a:cubicBezTo>
                <a:cubicBezTo>
                  <a:pt x="1966" y="51"/>
                  <a:pt x="1976" y="50"/>
                  <a:pt x="1985" y="48"/>
                </a:cubicBezTo>
                <a:cubicBezTo>
                  <a:pt x="1998" y="45"/>
                  <a:pt x="2024" y="37"/>
                  <a:pt x="2024" y="37"/>
                </a:cubicBezTo>
                <a:cubicBezTo>
                  <a:pt x="2170" y="40"/>
                  <a:pt x="2302" y="42"/>
                  <a:pt x="2444" y="59"/>
                </a:cubicBezTo>
                <a:cubicBezTo>
                  <a:pt x="2473" y="67"/>
                  <a:pt x="2504" y="62"/>
                  <a:pt x="2533" y="70"/>
                </a:cubicBezTo>
                <a:cubicBezTo>
                  <a:pt x="2546" y="74"/>
                  <a:pt x="2556" y="85"/>
                  <a:pt x="2567" y="93"/>
                </a:cubicBezTo>
                <a:cubicBezTo>
                  <a:pt x="2588" y="107"/>
                  <a:pt x="2606" y="112"/>
                  <a:pt x="2623" y="132"/>
                </a:cubicBezTo>
                <a:cubicBezTo>
                  <a:pt x="2637" y="149"/>
                  <a:pt x="2643" y="170"/>
                  <a:pt x="2656" y="188"/>
                </a:cubicBezTo>
                <a:cubicBezTo>
                  <a:pt x="2670" y="208"/>
                  <a:pt x="2688" y="223"/>
                  <a:pt x="2701" y="244"/>
                </a:cubicBezTo>
                <a:cubicBezTo>
                  <a:pt x="2714" y="286"/>
                  <a:pt x="2688" y="309"/>
                  <a:pt x="2650" y="316"/>
                </a:cubicBezTo>
                <a:cubicBezTo>
                  <a:pt x="2608" y="332"/>
                  <a:pt x="2494" y="334"/>
                  <a:pt x="2438" y="339"/>
                </a:cubicBezTo>
                <a:cubicBezTo>
                  <a:pt x="2411" y="347"/>
                  <a:pt x="2388" y="357"/>
                  <a:pt x="2365" y="372"/>
                </a:cubicBezTo>
                <a:cubicBezTo>
                  <a:pt x="2354" y="389"/>
                  <a:pt x="2348" y="406"/>
                  <a:pt x="2337" y="423"/>
                </a:cubicBezTo>
                <a:cubicBezTo>
                  <a:pt x="2304" y="528"/>
                  <a:pt x="2369" y="649"/>
                  <a:pt x="2281" y="730"/>
                </a:cubicBezTo>
                <a:cubicBezTo>
                  <a:pt x="2277" y="737"/>
                  <a:pt x="2277" y="749"/>
                  <a:pt x="2270" y="752"/>
                </a:cubicBezTo>
                <a:cubicBezTo>
                  <a:pt x="2246" y="763"/>
                  <a:pt x="2181" y="765"/>
                  <a:pt x="2153" y="769"/>
                </a:cubicBezTo>
                <a:cubicBezTo>
                  <a:pt x="2097" y="796"/>
                  <a:pt x="2100" y="792"/>
                  <a:pt x="2019" y="797"/>
                </a:cubicBezTo>
                <a:cubicBezTo>
                  <a:pt x="1967" y="811"/>
                  <a:pt x="1920" y="837"/>
                  <a:pt x="1868" y="853"/>
                </a:cubicBezTo>
                <a:cubicBezTo>
                  <a:pt x="1776" y="913"/>
                  <a:pt x="1656" y="874"/>
                  <a:pt x="1549" y="876"/>
                </a:cubicBezTo>
                <a:cubicBezTo>
                  <a:pt x="1501" y="890"/>
                  <a:pt x="1449" y="873"/>
                  <a:pt x="1403" y="892"/>
                </a:cubicBezTo>
                <a:cubicBezTo>
                  <a:pt x="1316" y="928"/>
                  <a:pt x="1234" y="1051"/>
                  <a:pt x="1174" y="1127"/>
                </a:cubicBezTo>
                <a:cubicBezTo>
                  <a:pt x="1164" y="1161"/>
                  <a:pt x="1137" y="1191"/>
                  <a:pt x="1113" y="1217"/>
                </a:cubicBezTo>
                <a:cubicBezTo>
                  <a:pt x="1097" y="1260"/>
                  <a:pt x="1121" y="1202"/>
                  <a:pt x="1090" y="1250"/>
                </a:cubicBezTo>
                <a:cubicBezTo>
                  <a:pt x="1087" y="1255"/>
                  <a:pt x="1088" y="1262"/>
                  <a:pt x="1085" y="1267"/>
                </a:cubicBezTo>
                <a:cubicBezTo>
                  <a:pt x="1057" y="1313"/>
                  <a:pt x="1017" y="1362"/>
                  <a:pt x="978" y="1401"/>
                </a:cubicBezTo>
                <a:cubicBezTo>
                  <a:pt x="969" y="1432"/>
                  <a:pt x="947" y="1444"/>
                  <a:pt x="928" y="1468"/>
                </a:cubicBezTo>
                <a:cubicBezTo>
                  <a:pt x="899" y="1506"/>
                  <a:pt x="879" y="1530"/>
                  <a:pt x="844" y="1563"/>
                </a:cubicBezTo>
                <a:cubicBezTo>
                  <a:pt x="830" y="1550"/>
                  <a:pt x="810" y="1545"/>
                  <a:pt x="799" y="1530"/>
                </a:cubicBezTo>
                <a:cubicBezTo>
                  <a:pt x="786" y="1513"/>
                  <a:pt x="777" y="1488"/>
                  <a:pt x="760" y="1474"/>
                </a:cubicBezTo>
                <a:lnTo>
                  <a:pt x="794" y="1519"/>
                </a:lnTo>
                <a:close/>
              </a:path>
            </a:pathLst>
          </a:custGeom>
          <a:solidFill>
            <a:srgbClr val="00FFFF">
              <a:alpha val="16078"/>
            </a:srgbClr>
          </a:solidFill>
          <a:ln w="25400">
            <a:solidFill>
              <a:srgbClr val="00FFFF"/>
            </a:solidFill>
            <a:round/>
            <a:headEnd/>
            <a:tailEnd/>
          </a:ln>
        </p:spPr>
        <p:txBody>
          <a:bodyPr wrap="none" anchor="ctr"/>
          <a:lstStyle/>
          <a:p>
            <a:endParaRPr lang="en-US">
              <a:latin typeface="Segoe" pitchFamily="34" charset="0"/>
            </a:endParaRPr>
          </a:p>
        </p:txBody>
      </p:sp>
      <p:sp>
        <p:nvSpPr>
          <p:cNvPr id="44049" name="Freeform 196"/>
          <p:cNvSpPr>
            <a:spLocks/>
          </p:cNvSpPr>
          <p:nvPr/>
        </p:nvSpPr>
        <p:spPr bwMode="auto">
          <a:xfrm>
            <a:off x="4864100" y="3143250"/>
            <a:ext cx="3916363" cy="2852738"/>
          </a:xfrm>
          <a:custGeom>
            <a:avLst/>
            <a:gdLst>
              <a:gd name="T0" fmla="*/ 1 w 2467"/>
              <a:gd name="T1" fmla="*/ 257 h 1797"/>
              <a:gd name="T2" fmla="*/ 554 w 2467"/>
              <a:gd name="T3" fmla="*/ 246 h 1797"/>
              <a:gd name="T4" fmla="*/ 711 w 2467"/>
              <a:gd name="T5" fmla="*/ 212 h 1797"/>
              <a:gd name="T6" fmla="*/ 1494 w 2467"/>
              <a:gd name="T7" fmla="*/ 201 h 1797"/>
              <a:gd name="T8" fmla="*/ 1633 w 2467"/>
              <a:gd name="T9" fmla="*/ 123 h 1797"/>
              <a:gd name="T10" fmla="*/ 1757 w 2467"/>
              <a:gd name="T11" fmla="*/ 95 h 1797"/>
              <a:gd name="T12" fmla="*/ 2086 w 2467"/>
              <a:gd name="T13" fmla="*/ 39 h 1797"/>
              <a:gd name="T14" fmla="*/ 2344 w 2467"/>
              <a:gd name="T15" fmla="*/ 11 h 1797"/>
              <a:gd name="T16" fmla="*/ 2467 w 2467"/>
              <a:gd name="T17" fmla="*/ 0 h 1797"/>
              <a:gd name="T18" fmla="*/ 2422 w 2467"/>
              <a:gd name="T19" fmla="*/ 151 h 1797"/>
              <a:gd name="T20" fmla="*/ 2439 w 2467"/>
              <a:gd name="T21" fmla="*/ 274 h 1797"/>
              <a:gd name="T22" fmla="*/ 2405 w 2467"/>
              <a:gd name="T23" fmla="*/ 453 h 1797"/>
              <a:gd name="T24" fmla="*/ 2377 w 2467"/>
              <a:gd name="T25" fmla="*/ 609 h 1797"/>
              <a:gd name="T26" fmla="*/ 2349 w 2467"/>
              <a:gd name="T27" fmla="*/ 911 h 1797"/>
              <a:gd name="T28" fmla="*/ 2316 w 2467"/>
              <a:gd name="T29" fmla="*/ 1051 h 1797"/>
              <a:gd name="T30" fmla="*/ 2310 w 2467"/>
              <a:gd name="T31" fmla="*/ 1504 h 1797"/>
              <a:gd name="T32" fmla="*/ 2288 w 2467"/>
              <a:gd name="T33" fmla="*/ 1593 h 1797"/>
              <a:gd name="T34" fmla="*/ 2260 w 2467"/>
              <a:gd name="T35" fmla="*/ 1638 h 1797"/>
              <a:gd name="T36" fmla="*/ 2254 w 2467"/>
              <a:gd name="T37" fmla="*/ 1655 h 1797"/>
              <a:gd name="T38" fmla="*/ 2209 w 2467"/>
              <a:gd name="T39" fmla="*/ 1772 h 1797"/>
              <a:gd name="T40" fmla="*/ 2204 w 2467"/>
              <a:gd name="T41" fmla="*/ 1789 h 1797"/>
              <a:gd name="T42" fmla="*/ 2170 w 2467"/>
              <a:gd name="T43" fmla="*/ 1772 h 1797"/>
              <a:gd name="T44" fmla="*/ 2081 w 2467"/>
              <a:gd name="T45" fmla="*/ 1739 h 1797"/>
              <a:gd name="T46" fmla="*/ 1919 w 2467"/>
              <a:gd name="T47" fmla="*/ 1666 h 1797"/>
              <a:gd name="T48" fmla="*/ 1891 w 2467"/>
              <a:gd name="T49" fmla="*/ 1649 h 1797"/>
              <a:gd name="T50" fmla="*/ 1840 w 2467"/>
              <a:gd name="T51" fmla="*/ 1633 h 1797"/>
              <a:gd name="T52" fmla="*/ 1790 w 2467"/>
              <a:gd name="T53" fmla="*/ 1593 h 1797"/>
              <a:gd name="T54" fmla="*/ 1695 w 2467"/>
              <a:gd name="T55" fmla="*/ 1526 h 1797"/>
              <a:gd name="T56" fmla="*/ 1667 w 2467"/>
              <a:gd name="T57" fmla="*/ 1515 h 1797"/>
              <a:gd name="T58" fmla="*/ 1633 w 2467"/>
              <a:gd name="T59" fmla="*/ 1493 h 1797"/>
              <a:gd name="T60" fmla="*/ 1617 w 2467"/>
              <a:gd name="T61" fmla="*/ 1459 h 1797"/>
              <a:gd name="T62" fmla="*/ 1550 w 2467"/>
              <a:gd name="T63" fmla="*/ 1359 h 1797"/>
              <a:gd name="T64" fmla="*/ 1505 w 2467"/>
              <a:gd name="T65" fmla="*/ 1224 h 1797"/>
              <a:gd name="T66" fmla="*/ 1477 w 2467"/>
              <a:gd name="T67" fmla="*/ 1129 h 1797"/>
              <a:gd name="T68" fmla="*/ 1438 w 2467"/>
              <a:gd name="T69" fmla="*/ 1057 h 1797"/>
              <a:gd name="T70" fmla="*/ 1421 w 2467"/>
              <a:gd name="T71" fmla="*/ 1023 h 1797"/>
              <a:gd name="T72" fmla="*/ 1315 w 2467"/>
              <a:gd name="T73" fmla="*/ 922 h 1797"/>
              <a:gd name="T74" fmla="*/ 1287 w 2467"/>
              <a:gd name="T75" fmla="*/ 917 h 1797"/>
              <a:gd name="T76" fmla="*/ 1253 w 2467"/>
              <a:gd name="T77" fmla="*/ 906 h 1797"/>
              <a:gd name="T78" fmla="*/ 1102 w 2467"/>
              <a:gd name="T79" fmla="*/ 872 h 1797"/>
              <a:gd name="T80" fmla="*/ 811 w 2467"/>
              <a:gd name="T81" fmla="*/ 771 h 1797"/>
              <a:gd name="T82" fmla="*/ 716 w 2467"/>
              <a:gd name="T83" fmla="*/ 749 h 1797"/>
              <a:gd name="T84" fmla="*/ 593 w 2467"/>
              <a:gd name="T85" fmla="*/ 721 h 1797"/>
              <a:gd name="T86" fmla="*/ 504 w 2467"/>
              <a:gd name="T87" fmla="*/ 687 h 1797"/>
              <a:gd name="T88" fmla="*/ 431 w 2467"/>
              <a:gd name="T89" fmla="*/ 654 h 1797"/>
              <a:gd name="T90" fmla="*/ 409 w 2467"/>
              <a:gd name="T91" fmla="*/ 637 h 1797"/>
              <a:gd name="T92" fmla="*/ 398 w 2467"/>
              <a:gd name="T93" fmla="*/ 620 h 1797"/>
              <a:gd name="T94" fmla="*/ 291 w 2467"/>
              <a:gd name="T95" fmla="*/ 559 h 1797"/>
              <a:gd name="T96" fmla="*/ 224 w 2467"/>
              <a:gd name="T97" fmla="*/ 481 h 1797"/>
              <a:gd name="T98" fmla="*/ 179 w 2467"/>
              <a:gd name="T99" fmla="*/ 447 h 1797"/>
              <a:gd name="T100" fmla="*/ 68 w 2467"/>
              <a:gd name="T101" fmla="*/ 358 h 1797"/>
              <a:gd name="T102" fmla="*/ 23 w 2467"/>
              <a:gd name="T103" fmla="*/ 318 h 1797"/>
              <a:gd name="T104" fmla="*/ 6 w 2467"/>
              <a:gd name="T105" fmla="*/ 307 h 1797"/>
              <a:gd name="T106" fmla="*/ 1 w 2467"/>
              <a:gd name="T107" fmla="*/ 257 h 17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67"/>
              <a:gd name="T163" fmla="*/ 0 h 1797"/>
              <a:gd name="T164" fmla="*/ 2467 w 2467"/>
              <a:gd name="T165" fmla="*/ 1797 h 17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67" h="1797">
                <a:moveTo>
                  <a:pt x="1" y="257"/>
                </a:moveTo>
                <a:cubicBezTo>
                  <a:pt x="185" y="254"/>
                  <a:pt x="370" y="257"/>
                  <a:pt x="554" y="246"/>
                </a:cubicBezTo>
                <a:cubicBezTo>
                  <a:pt x="607" y="243"/>
                  <a:pt x="657" y="213"/>
                  <a:pt x="711" y="212"/>
                </a:cubicBezTo>
                <a:cubicBezTo>
                  <a:pt x="972" y="207"/>
                  <a:pt x="1233" y="205"/>
                  <a:pt x="1494" y="201"/>
                </a:cubicBezTo>
                <a:cubicBezTo>
                  <a:pt x="1546" y="187"/>
                  <a:pt x="1580" y="141"/>
                  <a:pt x="1633" y="123"/>
                </a:cubicBezTo>
                <a:cubicBezTo>
                  <a:pt x="1673" y="110"/>
                  <a:pt x="1717" y="104"/>
                  <a:pt x="1757" y="95"/>
                </a:cubicBezTo>
                <a:cubicBezTo>
                  <a:pt x="1871" y="69"/>
                  <a:pt x="1968" y="45"/>
                  <a:pt x="2086" y="39"/>
                </a:cubicBezTo>
                <a:cubicBezTo>
                  <a:pt x="2172" y="29"/>
                  <a:pt x="2257" y="18"/>
                  <a:pt x="2344" y="11"/>
                </a:cubicBezTo>
                <a:cubicBezTo>
                  <a:pt x="2385" y="8"/>
                  <a:pt x="2467" y="0"/>
                  <a:pt x="2467" y="0"/>
                </a:cubicBezTo>
                <a:cubicBezTo>
                  <a:pt x="2438" y="42"/>
                  <a:pt x="2431" y="102"/>
                  <a:pt x="2422" y="151"/>
                </a:cubicBezTo>
                <a:cubicBezTo>
                  <a:pt x="2428" y="192"/>
                  <a:pt x="2425" y="235"/>
                  <a:pt x="2439" y="274"/>
                </a:cubicBezTo>
                <a:cubicBezTo>
                  <a:pt x="2434" y="329"/>
                  <a:pt x="2429" y="402"/>
                  <a:pt x="2405" y="453"/>
                </a:cubicBezTo>
                <a:cubicBezTo>
                  <a:pt x="2395" y="507"/>
                  <a:pt x="2383" y="554"/>
                  <a:pt x="2377" y="609"/>
                </a:cubicBezTo>
                <a:cubicBezTo>
                  <a:pt x="2374" y="736"/>
                  <a:pt x="2398" y="813"/>
                  <a:pt x="2349" y="911"/>
                </a:cubicBezTo>
                <a:cubicBezTo>
                  <a:pt x="2339" y="958"/>
                  <a:pt x="2327" y="1004"/>
                  <a:pt x="2316" y="1051"/>
                </a:cubicBezTo>
                <a:cubicBezTo>
                  <a:pt x="2319" y="1160"/>
                  <a:pt x="2358" y="1430"/>
                  <a:pt x="2310" y="1504"/>
                </a:cubicBezTo>
                <a:cubicBezTo>
                  <a:pt x="2303" y="1529"/>
                  <a:pt x="2297" y="1572"/>
                  <a:pt x="2288" y="1593"/>
                </a:cubicBezTo>
                <a:cubicBezTo>
                  <a:pt x="2281" y="1609"/>
                  <a:pt x="2266" y="1621"/>
                  <a:pt x="2260" y="1638"/>
                </a:cubicBezTo>
                <a:cubicBezTo>
                  <a:pt x="2258" y="1644"/>
                  <a:pt x="2256" y="1649"/>
                  <a:pt x="2254" y="1655"/>
                </a:cubicBezTo>
                <a:cubicBezTo>
                  <a:pt x="2249" y="1734"/>
                  <a:pt x="2256" y="1729"/>
                  <a:pt x="2209" y="1772"/>
                </a:cubicBezTo>
                <a:cubicBezTo>
                  <a:pt x="2207" y="1778"/>
                  <a:pt x="2209" y="1787"/>
                  <a:pt x="2204" y="1789"/>
                </a:cubicBezTo>
                <a:cubicBezTo>
                  <a:pt x="2186" y="1797"/>
                  <a:pt x="2180" y="1779"/>
                  <a:pt x="2170" y="1772"/>
                </a:cubicBezTo>
                <a:cubicBezTo>
                  <a:pt x="2149" y="1758"/>
                  <a:pt x="2093" y="1743"/>
                  <a:pt x="2081" y="1739"/>
                </a:cubicBezTo>
                <a:cubicBezTo>
                  <a:pt x="2027" y="1721"/>
                  <a:pt x="1970" y="1691"/>
                  <a:pt x="1919" y="1666"/>
                </a:cubicBezTo>
                <a:cubicBezTo>
                  <a:pt x="1909" y="1661"/>
                  <a:pt x="1901" y="1653"/>
                  <a:pt x="1891" y="1649"/>
                </a:cubicBezTo>
                <a:cubicBezTo>
                  <a:pt x="1875" y="1642"/>
                  <a:pt x="1840" y="1633"/>
                  <a:pt x="1840" y="1633"/>
                </a:cubicBezTo>
                <a:cubicBezTo>
                  <a:pt x="1823" y="1620"/>
                  <a:pt x="1807" y="1606"/>
                  <a:pt x="1790" y="1593"/>
                </a:cubicBezTo>
                <a:cubicBezTo>
                  <a:pt x="1778" y="1562"/>
                  <a:pt x="1726" y="1540"/>
                  <a:pt x="1695" y="1526"/>
                </a:cubicBezTo>
                <a:cubicBezTo>
                  <a:pt x="1686" y="1522"/>
                  <a:pt x="1676" y="1520"/>
                  <a:pt x="1667" y="1515"/>
                </a:cubicBezTo>
                <a:cubicBezTo>
                  <a:pt x="1655" y="1509"/>
                  <a:pt x="1633" y="1493"/>
                  <a:pt x="1633" y="1493"/>
                </a:cubicBezTo>
                <a:cubicBezTo>
                  <a:pt x="1626" y="1482"/>
                  <a:pt x="1624" y="1470"/>
                  <a:pt x="1617" y="1459"/>
                </a:cubicBezTo>
                <a:cubicBezTo>
                  <a:pt x="1594" y="1423"/>
                  <a:pt x="1569" y="1398"/>
                  <a:pt x="1550" y="1359"/>
                </a:cubicBezTo>
                <a:cubicBezTo>
                  <a:pt x="1530" y="1318"/>
                  <a:pt x="1519" y="1267"/>
                  <a:pt x="1505" y="1224"/>
                </a:cubicBezTo>
                <a:cubicBezTo>
                  <a:pt x="1495" y="1194"/>
                  <a:pt x="1490" y="1158"/>
                  <a:pt x="1477" y="1129"/>
                </a:cubicBezTo>
                <a:cubicBezTo>
                  <a:pt x="1447" y="1060"/>
                  <a:pt x="1471" y="1151"/>
                  <a:pt x="1438" y="1057"/>
                </a:cubicBezTo>
                <a:cubicBezTo>
                  <a:pt x="1433" y="1042"/>
                  <a:pt x="1432" y="1035"/>
                  <a:pt x="1421" y="1023"/>
                </a:cubicBezTo>
                <a:cubicBezTo>
                  <a:pt x="1389" y="987"/>
                  <a:pt x="1352" y="951"/>
                  <a:pt x="1315" y="922"/>
                </a:cubicBezTo>
                <a:cubicBezTo>
                  <a:pt x="1307" y="916"/>
                  <a:pt x="1296" y="919"/>
                  <a:pt x="1287" y="917"/>
                </a:cubicBezTo>
                <a:cubicBezTo>
                  <a:pt x="1275" y="914"/>
                  <a:pt x="1265" y="909"/>
                  <a:pt x="1253" y="906"/>
                </a:cubicBezTo>
                <a:cubicBezTo>
                  <a:pt x="1203" y="893"/>
                  <a:pt x="1151" y="886"/>
                  <a:pt x="1102" y="872"/>
                </a:cubicBezTo>
                <a:cubicBezTo>
                  <a:pt x="1002" y="844"/>
                  <a:pt x="913" y="793"/>
                  <a:pt x="811" y="771"/>
                </a:cubicBezTo>
                <a:cubicBezTo>
                  <a:pt x="782" y="756"/>
                  <a:pt x="716" y="749"/>
                  <a:pt x="716" y="749"/>
                </a:cubicBezTo>
                <a:cubicBezTo>
                  <a:pt x="676" y="736"/>
                  <a:pt x="634" y="730"/>
                  <a:pt x="593" y="721"/>
                </a:cubicBezTo>
                <a:cubicBezTo>
                  <a:pt x="565" y="707"/>
                  <a:pt x="534" y="695"/>
                  <a:pt x="504" y="687"/>
                </a:cubicBezTo>
                <a:cubicBezTo>
                  <a:pt x="481" y="672"/>
                  <a:pt x="454" y="669"/>
                  <a:pt x="431" y="654"/>
                </a:cubicBezTo>
                <a:cubicBezTo>
                  <a:pt x="423" y="649"/>
                  <a:pt x="415" y="644"/>
                  <a:pt x="409" y="637"/>
                </a:cubicBezTo>
                <a:cubicBezTo>
                  <a:pt x="404" y="632"/>
                  <a:pt x="403" y="624"/>
                  <a:pt x="398" y="620"/>
                </a:cubicBezTo>
                <a:cubicBezTo>
                  <a:pt x="367" y="594"/>
                  <a:pt x="325" y="581"/>
                  <a:pt x="291" y="559"/>
                </a:cubicBezTo>
                <a:cubicBezTo>
                  <a:pt x="271" y="529"/>
                  <a:pt x="246" y="509"/>
                  <a:pt x="224" y="481"/>
                </a:cubicBezTo>
                <a:cubicBezTo>
                  <a:pt x="212" y="466"/>
                  <a:pt x="179" y="447"/>
                  <a:pt x="179" y="447"/>
                </a:cubicBezTo>
                <a:cubicBezTo>
                  <a:pt x="160" y="418"/>
                  <a:pt x="101" y="368"/>
                  <a:pt x="68" y="358"/>
                </a:cubicBezTo>
                <a:cubicBezTo>
                  <a:pt x="54" y="344"/>
                  <a:pt x="38" y="330"/>
                  <a:pt x="23" y="318"/>
                </a:cubicBezTo>
                <a:cubicBezTo>
                  <a:pt x="18" y="314"/>
                  <a:pt x="8" y="313"/>
                  <a:pt x="6" y="307"/>
                </a:cubicBezTo>
                <a:cubicBezTo>
                  <a:pt x="0" y="291"/>
                  <a:pt x="3" y="274"/>
                  <a:pt x="1" y="257"/>
                </a:cubicBezTo>
                <a:close/>
              </a:path>
            </a:pathLst>
          </a:custGeom>
          <a:solidFill>
            <a:srgbClr val="00FFFF">
              <a:alpha val="12941"/>
            </a:srgbClr>
          </a:solidFill>
          <a:ln w="25400">
            <a:solidFill>
              <a:srgbClr val="00FFFF"/>
            </a:solidFill>
            <a:round/>
            <a:headEnd/>
            <a:tailEnd/>
          </a:ln>
        </p:spPr>
        <p:txBody>
          <a:bodyPr wrap="none" anchor="ctr"/>
          <a:lstStyle/>
          <a:p>
            <a:endParaRPr lang="en-US">
              <a:latin typeface="Segoe" pitchFamily="34" charset="0"/>
            </a:endParaRPr>
          </a:p>
        </p:txBody>
      </p:sp>
      <p:sp>
        <p:nvSpPr>
          <p:cNvPr id="44050" name="Freeform 197"/>
          <p:cNvSpPr>
            <a:spLocks/>
          </p:cNvSpPr>
          <p:nvPr/>
        </p:nvSpPr>
        <p:spPr bwMode="auto">
          <a:xfrm>
            <a:off x="88900" y="2095500"/>
            <a:ext cx="3702050" cy="2528888"/>
          </a:xfrm>
          <a:custGeom>
            <a:avLst/>
            <a:gdLst>
              <a:gd name="T0" fmla="*/ 2252 w 2288"/>
              <a:gd name="T1" fmla="*/ 559 h 1219"/>
              <a:gd name="T2" fmla="*/ 2073 w 2288"/>
              <a:gd name="T3" fmla="*/ 531 h 1219"/>
              <a:gd name="T4" fmla="*/ 2012 w 2288"/>
              <a:gd name="T5" fmla="*/ 520 h 1219"/>
              <a:gd name="T6" fmla="*/ 1754 w 2288"/>
              <a:gd name="T7" fmla="*/ 442 h 1219"/>
              <a:gd name="T8" fmla="*/ 1078 w 2288"/>
              <a:gd name="T9" fmla="*/ 425 h 1219"/>
              <a:gd name="T10" fmla="*/ 1005 w 2288"/>
              <a:gd name="T11" fmla="*/ 408 h 1219"/>
              <a:gd name="T12" fmla="*/ 932 w 2288"/>
              <a:gd name="T13" fmla="*/ 358 h 1219"/>
              <a:gd name="T14" fmla="*/ 843 w 2288"/>
              <a:gd name="T15" fmla="*/ 263 h 1219"/>
              <a:gd name="T16" fmla="*/ 474 w 2288"/>
              <a:gd name="T17" fmla="*/ 100 h 1219"/>
              <a:gd name="T18" fmla="*/ 423 w 2288"/>
              <a:gd name="T19" fmla="*/ 89 h 1219"/>
              <a:gd name="T20" fmla="*/ 340 w 2288"/>
              <a:gd name="T21" fmla="*/ 78 h 1219"/>
              <a:gd name="T22" fmla="*/ 177 w 2288"/>
              <a:gd name="T23" fmla="*/ 28 h 1219"/>
              <a:gd name="T24" fmla="*/ 122 w 2288"/>
              <a:gd name="T25" fmla="*/ 0 h 1219"/>
              <a:gd name="T26" fmla="*/ 94 w 2288"/>
              <a:gd name="T27" fmla="*/ 341 h 1219"/>
              <a:gd name="T28" fmla="*/ 88 w 2288"/>
              <a:gd name="T29" fmla="*/ 414 h 1219"/>
              <a:gd name="T30" fmla="*/ 60 w 2288"/>
              <a:gd name="T31" fmla="*/ 464 h 1219"/>
              <a:gd name="T32" fmla="*/ 4 w 2288"/>
              <a:gd name="T33" fmla="*/ 570 h 1219"/>
              <a:gd name="T34" fmla="*/ 38 w 2288"/>
              <a:gd name="T35" fmla="*/ 693 h 1219"/>
              <a:gd name="T36" fmla="*/ 43 w 2288"/>
              <a:gd name="T37" fmla="*/ 995 h 1219"/>
              <a:gd name="T38" fmla="*/ 60 w 2288"/>
              <a:gd name="T39" fmla="*/ 1152 h 1219"/>
              <a:gd name="T40" fmla="*/ 82 w 2288"/>
              <a:gd name="T41" fmla="*/ 1219 h 1219"/>
              <a:gd name="T42" fmla="*/ 306 w 2288"/>
              <a:gd name="T43" fmla="*/ 1124 h 1219"/>
              <a:gd name="T44" fmla="*/ 591 w 2288"/>
              <a:gd name="T45" fmla="*/ 1118 h 1219"/>
              <a:gd name="T46" fmla="*/ 703 w 2288"/>
              <a:gd name="T47" fmla="*/ 1090 h 1219"/>
              <a:gd name="T48" fmla="*/ 876 w 2288"/>
              <a:gd name="T49" fmla="*/ 951 h 1219"/>
              <a:gd name="T50" fmla="*/ 977 w 2288"/>
              <a:gd name="T51" fmla="*/ 895 h 1219"/>
              <a:gd name="T52" fmla="*/ 1201 w 2288"/>
              <a:gd name="T53" fmla="*/ 839 h 1219"/>
              <a:gd name="T54" fmla="*/ 1553 w 2288"/>
              <a:gd name="T55" fmla="*/ 788 h 1219"/>
              <a:gd name="T56" fmla="*/ 1704 w 2288"/>
              <a:gd name="T57" fmla="*/ 755 h 1219"/>
              <a:gd name="T58" fmla="*/ 1877 w 2288"/>
              <a:gd name="T59" fmla="*/ 744 h 1219"/>
              <a:gd name="T60" fmla="*/ 2006 w 2288"/>
              <a:gd name="T61" fmla="*/ 727 h 1219"/>
              <a:gd name="T62" fmla="*/ 2124 w 2288"/>
              <a:gd name="T63" fmla="*/ 699 h 1219"/>
              <a:gd name="T64" fmla="*/ 2213 w 2288"/>
              <a:gd name="T65" fmla="*/ 660 h 1219"/>
              <a:gd name="T66" fmla="*/ 2275 w 2288"/>
              <a:gd name="T67" fmla="*/ 604 h 1219"/>
              <a:gd name="T68" fmla="*/ 2241 w 2288"/>
              <a:gd name="T69" fmla="*/ 559 h 1219"/>
              <a:gd name="T70" fmla="*/ 2252 w 2288"/>
              <a:gd name="T71" fmla="*/ 559 h 1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8"/>
              <a:gd name="T109" fmla="*/ 0 h 1219"/>
              <a:gd name="T110" fmla="*/ 2288 w 2288"/>
              <a:gd name="T111" fmla="*/ 1219 h 1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8" h="1219">
                <a:moveTo>
                  <a:pt x="2252" y="559"/>
                </a:moveTo>
                <a:cubicBezTo>
                  <a:pt x="2191" y="553"/>
                  <a:pt x="2133" y="543"/>
                  <a:pt x="2073" y="531"/>
                </a:cubicBezTo>
                <a:cubicBezTo>
                  <a:pt x="2053" y="527"/>
                  <a:pt x="2012" y="520"/>
                  <a:pt x="2012" y="520"/>
                </a:cubicBezTo>
                <a:cubicBezTo>
                  <a:pt x="1928" y="487"/>
                  <a:pt x="1843" y="453"/>
                  <a:pt x="1754" y="442"/>
                </a:cubicBezTo>
                <a:cubicBezTo>
                  <a:pt x="1508" y="375"/>
                  <a:pt x="1817" y="431"/>
                  <a:pt x="1078" y="425"/>
                </a:cubicBezTo>
                <a:cubicBezTo>
                  <a:pt x="1054" y="417"/>
                  <a:pt x="1028" y="417"/>
                  <a:pt x="1005" y="408"/>
                </a:cubicBezTo>
                <a:cubicBezTo>
                  <a:pt x="980" y="398"/>
                  <a:pt x="953" y="377"/>
                  <a:pt x="932" y="358"/>
                </a:cubicBezTo>
                <a:cubicBezTo>
                  <a:pt x="919" y="331"/>
                  <a:pt x="868" y="279"/>
                  <a:pt x="843" y="263"/>
                </a:cubicBezTo>
                <a:cubicBezTo>
                  <a:pt x="756" y="119"/>
                  <a:pt x="631" y="107"/>
                  <a:pt x="474" y="100"/>
                </a:cubicBezTo>
                <a:cubicBezTo>
                  <a:pt x="457" y="97"/>
                  <a:pt x="440" y="92"/>
                  <a:pt x="423" y="89"/>
                </a:cubicBezTo>
                <a:cubicBezTo>
                  <a:pt x="395" y="85"/>
                  <a:pt x="340" y="78"/>
                  <a:pt x="340" y="78"/>
                </a:cubicBezTo>
                <a:cubicBezTo>
                  <a:pt x="285" y="62"/>
                  <a:pt x="232" y="44"/>
                  <a:pt x="177" y="28"/>
                </a:cubicBezTo>
                <a:cubicBezTo>
                  <a:pt x="138" y="1"/>
                  <a:pt x="157" y="8"/>
                  <a:pt x="122" y="0"/>
                </a:cubicBezTo>
                <a:cubicBezTo>
                  <a:pt x="0" y="18"/>
                  <a:pt x="77" y="233"/>
                  <a:pt x="94" y="341"/>
                </a:cubicBezTo>
                <a:cubicBezTo>
                  <a:pt x="92" y="365"/>
                  <a:pt x="92" y="390"/>
                  <a:pt x="88" y="414"/>
                </a:cubicBezTo>
                <a:cubicBezTo>
                  <a:pt x="87" y="422"/>
                  <a:pt x="62" y="460"/>
                  <a:pt x="60" y="464"/>
                </a:cubicBezTo>
                <a:cubicBezTo>
                  <a:pt x="40" y="499"/>
                  <a:pt x="19" y="532"/>
                  <a:pt x="4" y="570"/>
                </a:cubicBezTo>
                <a:cubicBezTo>
                  <a:pt x="10" y="650"/>
                  <a:pt x="1" y="645"/>
                  <a:pt x="38" y="693"/>
                </a:cubicBezTo>
                <a:cubicBezTo>
                  <a:pt x="68" y="796"/>
                  <a:pt x="46" y="861"/>
                  <a:pt x="43" y="995"/>
                </a:cubicBezTo>
                <a:cubicBezTo>
                  <a:pt x="47" y="1055"/>
                  <a:pt x="48" y="1097"/>
                  <a:pt x="60" y="1152"/>
                </a:cubicBezTo>
                <a:cubicBezTo>
                  <a:pt x="65" y="1175"/>
                  <a:pt x="77" y="1196"/>
                  <a:pt x="82" y="1219"/>
                </a:cubicBezTo>
                <a:cubicBezTo>
                  <a:pt x="157" y="1199"/>
                  <a:pt x="227" y="1127"/>
                  <a:pt x="306" y="1124"/>
                </a:cubicBezTo>
                <a:cubicBezTo>
                  <a:pt x="401" y="1121"/>
                  <a:pt x="496" y="1120"/>
                  <a:pt x="591" y="1118"/>
                </a:cubicBezTo>
                <a:cubicBezTo>
                  <a:pt x="662" y="1112"/>
                  <a:pt x="650" y="1109"/>
                  <a:pt x="703" y="1090"/>
                </a:cubicBezTo>
                <a:cubicBezTo>
                  <a:pt x="762" y="1048"/>
                  <a:pt x="806" y="973"/>
                  <a:pt x="876" y="951"/>
                </a:cubicBezTo>
                <a:cubicBezTo>
                  <a:pt x="906" y="930"/>
                  <a:pt x="942" y="905"/>
                  <a:pt x="977" y="895"/>
                </a:cubicBezTo>
                <a:cubicBezTo>
                  <a:pt x="1036" y="849"/>
                  <a:pt x="1130" y="844"/>
                  <a:pt x="1201" y="839"/>
                </a:cubicBezTo>
                <a:cubicBezTo>
                  <a:pt x="1317" y="814"/>
                  <a:pt x="1436" y="802"/>
                  <a:pt x="1553" y="788"/>
                </a:cubicBezTo>
                <a:cubicBezTo>
                  <a:pt x="1604" y="782"/>
                  <a:pt x="1653" y="762"/>
                  <a:pt x="1704" y="755"/>
                </a:cubicBezTo>
                <a:cubicBezTo>
                  <a:pt x="1764" y="747"/>
                  <a:pt x="1815" y="747"/>
                  <a:pt x="1877" y="744"/>
                </a:cubicBezTo>
                <a:cubicBezTo>
                  <a:pt x="1920" y="737"/>
                  <a:pt x="1962" y="731"/>
                  <a:pt x="2006" y="727"/>
                </a:cubicBezTo>
                <a:cubicBezTo>
                  <a:pt x="2045" y="716"/>
                  <a:pt x="2084" y="706"/>
                  <a:pt x="2124" y="699"/>
                </a:cubicBezTo>
                <a:cubicBezTo>
                  <a:pt x="2155" y="687"/>
                  <a:pt x="2180" y="667"/>
                  <a:pt x="2213" y="660"/>
                </a:cubicBezTo>
                <a:cubicBezTo>
                  <a:pt x="2233" y="640"/>
                  <a:pt x="2254" y="623"/>
                  <a:pt x="2275" y="604"/>
                </a:cubicBezTo>
                <a:cubicBezTo>
                  <a:pt x="2288" y="561"/>
                  <a:pt x="2254" y="582"/>
                  <a:pt x="2241" y="559"/>
                </a:cubicBezTo>
                <a:cubicBezTo>
                  <a:pt x="2239" y="556"/>
                  <a:pt x="2248" y="559"/>
                  <a:pt x="2252" y="559"/>
                </a:cubicBezTo>
                <a:close/>
              </a:path>
            </a:pathLst>
          </a:custGeom>
          <a:solidFill>
            <a:srgbClr val="00FFFF">
              <a:alpha val="10980"/>
            </a:srgbClr>
          </a:solidFill>
          <a:ln w="25400">
            <a:solidFill>
              <a:srgbClr val="00FFFF"/>
            </a:solidFill>
            <a:round/>
            <a:headEnd/>
            <a:tailEnd/>
          </a:ln>
        </p:spPr>
        <p:txBody>
          <a:bodyPr wrap="none" anchor="ctr"/>
          <a:lstStyle/>
          <a:p>
            <a:endParaRPr lang="en-US">
              <a:latin typeface="Segoe" pitchFamily="34" charset="0"/>
            </a:endParaRPr>
          </a:p>
        </p:txBody>
      </p:sp>
      <p:sp>
        <p:nvSpPr>
          <p:cNvPr id="44051" name="Line 201"/>
          <p:cNvSpPr>
            <a:spLocks noChangeShapeType="1"/>
          </p:cNvSpPr>
          <p:nvPr/>
        </p:nvSpPr>
        <p:spPr bwMode="auto">
          <a:xfrm>
            <a:off x="3948113" y="6691313"/>
            <a:ext cx="4643437" cy="0"/>
          </a:xfrm>
          <a:prstGeom prst="line">
            <a:avLst/>
          </a:prstGeom>
          <a:noFill/>
          <a:ln w="50800">
            <a:solidFill>
              <a:srgbClr val="00FF00"/>
            </a:solidFill>
            <a:prstDash val="sysDot"/>
            <a:round/>
            <a:headEnd/>
            <a:tailEnd type="stealth" w="med" len="med"/>
          </a:ln>
        </p:spPr>
        <p:txBody>
          <a:bodyPr wrap="none" anchor="ctr"/>
          <a:lstStyle/>
          <a:p>
            <a:endParaRPr lang="en-US"/>
          </a:p>
        </p:txBody>
      </p:sp>
      <p:sp>
        <p:nvSpPr>
          <p:cNvPr id="201" name="Text Box 198"/>
          <p:cNvSpPr txBox="1">
            <a:spLocks noChangeArrowheads="1"/>
          </p:cNvSpPr>
          <p:nvPr/>
        </p:nvSpPr>
        <p:spPr bwMode="auto">
          <a:xfrm>
            <a:off x="4075113" y="1349375"/>
            <a:ext cx="1885950" cy="461963"/>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400" dirty="0">
                <a:effectLst>
                  <a:outerShdw blurRad="38100" dist="38100" dir="2700000" algn="tl">
                    <a:srgbClr val="000000"/>
                  </a:outerShdw>
                </a:effectLst>
                <a:latin typeface="+mn-lt"/>
              </a:rPr>
              <a:t>Failure paths</a:t>
            </a:r>
          </a:p>
        </p:txBody>
      </p:sp>
      <p:sp>
        <p:nvSpPr>
          <p:cNvPr id="202" name="Text Box 199"/>
          <p:cNvSpPr txBox="1">
            <a:spLocks noChangeArrowheads="1"/>
          </p:cNvSpPr>
          <p:nvPr/>
        </p:nvSpPr>
        <p:spPr bwMode="auto">
          <a:xfrm>
            <a:off x="509588" y="3114675"/>
            <a:ext cx="1881187" cy="461963"/>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400" dirty="0">
                <a:effectLst>
                  <a:outerShdw blurRad="38100" dist="38100" dir="2700000" algn="tl">
                    <a:srgbClr val="000000"/>
                  </a:outerShdw>
                </a:effectLst>
                <a:latin typeface="+mn-lt"/>
              </a:rPr>
              <a:t>Corner cases</a:t>
            </a:r>
          </a:p>
        </p:txBody>
      </p:sp>
      <p:sp>
        <p:nvSpPr>
          <p:cNvPr id="203" name="Text Box 200"/>
          <p:cNvSpPr txBox="1">
            <a:spLocks noChangeArrowheads="1"/>
          </p:cNvSpPr>
          <p:nvPr/>
        </p:nvSpPr>
        <p:spPr bwMode="auto">
          <a:xfrm>
            <a:off x="5334000" y="3597275"/>
            <a:ext cx="3286125" cy="457200"/>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400" dirty="0">
                <a:effectLst>
                  <a:outerShdw blurRad="38100" dist="38100" dir="2700000" algn="tl">
                    <a:srgbClr val="000000"/>
                  </a:outerShdw>
                </a:effectLst>
                <a:latin typeface="+mn-lt"/>
              </a:rPr>
              <a:t>“Impossible” paths</a:t>
            </a:r>
          </a:p>
        </p:txBody>
      </p:sp>
      <p:sp>
        <p:nvSpPr>
          <p:cNvPr id="200" name="Text Box 203"/>
          <p:cNvSpPr txBox="1">
            <a:spLocks noChangeArrowheads="1"/>
          </p:cNvSpPr>
          <p:nvPr/>
        </p:nvSpPr>
        <p:spPr bwMode="auto">
          <a:xfrm>
            <a:off x="533400" y="1371600"/>
            <a:ext cx="8153400" cy="5016500"/>
          </a:xfrm>
          <a:prstGeom prst="rect">
            <a:avLst/>
          </a:prstGeom>
          <a:solidFill>
            <a:schemeClr val="bg2">
              <a:lumMod val="75000"/>
              <a:lumOff val="25000"/>
              <a:alpha val="70000"/>
            </a:schemeClr>
          </a:solidFill>
          <a:ln w="12700">
            <a:solidFill>
              <a:schemeClr val="bg2">
                <a:lumMod val="85000"/>
                <a:lumOff val="15000"/>
              </a:schemeClr>
            </a:solidFill>
            <a:miter lim="800000"/>
            <a:headEnd/>
            <a:tailEnd/>
          </a:ln>
          <a:effectLst/>
        </p:spPr>
        <p:txBody>
          <a:bodyPr>
            <a:spAutoFit/>
          </a:bodyPr>
          <a:lstStyle/>
          <a:p>
            <a:pPr fontAlgn="auto">
              <a:spcBef>
                <a:spcPct val="50000"/>
              </a:spcBef>
              <a:spcAft>
                <a:spcPts val="0"/>
              </a:spcAft>
              <a:defRPr/>
            </a:pPr>
            <a:r>
              <a:rPr lang="en-US" sz="4000" dirty="0">
                <a:effectLst>
                  <a:outerShdw blurRad="38100" dist="38100" dir="2700000" algn="tl">
                    <a:srgbClr val="000000"/>
                  </a:outerShdw>
                </a:effectLst>
                <a:latin typeface="+mn-lt"/>
              </a:rPr>
              <a:t>How many paths remain untested?</a:t>
            </a:r>
          </a:p>
          <a:p>
            <a:pPr fontAlgn="auto">
              <a:spcBef>
                <a:spcPct val="50000"/>
              </a:spcBef>
              <a:spcAft>
                <a:spcPts val="0"/>
              </a:spcAft>
              <a:defRPr/>
            </a:pPr>
            <a:r>
              <a:rPr lang="en-US" sz="4000" dirty="0">
                <a:effectLst>
                  <a:outerShdw blurRad="38100" dist="38100" dir="2700000" algn="tl">
                    <a:srgbClr val="000000"/>
                  </a:outerShdw>
                </a:effectLst>
                <a:latin typeface="+mn-lt"/>
              </a:rPr>
              <a:t>How long would it take to test all of them? </a:t>
            </a:r>
          </a:p>
          <a:p>
            <a:pPr fontAlgn="auto">
              <a:spcBef>
                <a:spcPct val="50000"/>
              </a:spcBef>
              <a:spcAft>
                <a:spcPts val="0"/>
              </a:spcAft>
              <a:defRPr/>
            </a:pPr>
            <a:r>
              <a:rPr lang="en-US" sz="4000" dirty="0">
                <a:effectLst>
                  <a:outerShdw blurRad="38100" dist="38100" dir="2700000" algn="tl">
                    <a:srgbClr val="000000"/>
                  </a:outerShdw>
                </a:effectLst>
                <a:latin typeface="+mn-lt"/>
              </a:rPr>
              <a:t>When are you done?</a:t>
            </a:r>
          </a:p>
          <a:p>
            <a:pPr fontAlgn="auto">
              <a:spcBef>
                <a:spcPct val="50000"/>
              </a:spcBef>
              <a:spcAft>
                <a:spcPts val="0"/>
              </a:spcAft>
              <a:defRPr/>
            </a:pPr>
            <a:r>
              <a:rPr lang="en-US" sz="4000" dirty="0">
                <a:effectLst>
                  <a:outerShdw blurRad="38100" dist="38100" dir="2700000" algn="tl">
                    <a:srgbClr val="000000"/>
                  </a:outerShdw>
                </a:effectLst>
                <a:latin typeface="+mn-lt"/>
              </a:rPr>
              <a:t>Longer than you can afford!</a:t>
            </a:r>
          </a:p>
          <a:p>
            <a:pPr fontAlgn="auto">
              <a:spcBef>
                <a:spcPct val="50000"/>
              </a:spcBef>
              <a:spcAft>
                <a:spcPts val="0"/>
              </a:spcAft>
              <a:defRPr/>
            </a:pPr>
            <a:r>
              <a:rPr lang="en-US" sz="4000" dirty="0">
                <a:effectLst>
                  <a:outerShdw blurRad="38100" dist="38100" dir="2700000" algn="tl">
                    <a:srgbClr val="000000"/>
                  </a:outerShdw>
                </a:effectLst>
                <a:latin typeface="+mn-lt"/>
              </a:rPr>
              <a:t>Time to market?</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Analysis: 100% coverage</a:t>
            </a:r>
            <a:endParaRPr/>
          </a:p>
        </p:txBody>
      </p:sp>
      <p:grpSp>
        <p:nvGrpSpPr>
          <p:cNvPr id="46082" name="Group 39"/>
          <p:cNvGrpSpPr>
            <a:grpSpLocks/>
          </p:cNvGrpSpPr>
          <p:nvPr/>
        </p:nvGrpSpPr>
        <p:grpSpPr bwMode="auto">
          <a:xfrm>
            <a:off x="2879725" y="722313"/>
            <a:ext cx="1455738" cy="2573337"/>
            <a:chOff x="392" y="584"/>
            <a:chExt cx="2283" cy="1526"/>
          </a:xfrm>
        </p:grpSpPr>
        <p:sp>
          <p:nvSpPr>
            <p:cNvPr id="46301" name="Line 4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2" name="Line 4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303" name="Line 4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4" name="Line 4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5" name="Line 4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306" name="Line 4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7" name="Line 4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308" name="Line 4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9" name="Line 4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10" name="Line 4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083" name="Group 50"/>
          <p:cNvGrpSpPr>
            <a:grpSpLocks/>
          </p:cNvGrpSpPr>
          <p:nvPr/>
        </p:nvGrpSpPr>
        <p:grpSpPr bwMode="auto">
          <a:xfrm flipV="1">
            <a:off x="2771775" y="3721100"/>
            <a:ext cx="1592263" cy="2581275"/>
            <a:chOff x="392" y="584"/>
            <a:chExt cx="2283" cy="1526"/>
          </a:xfrm>
        </p:grpSpPr>
        <p:sp>
          <p:nvSpPr>
            <p:cNvPr id="46291" name="Line 51"/>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2" name="Line 52"/>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93" name="Line 53"/>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4" name="Line 54"/>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5" name="Line 55"/>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96" name="Line 56"/>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7" name="Line 57"/>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98" name="Line 58"/>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9" name="Line 59"/>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300" name="Line 60"/>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084" name="Group 94"/>
          <p:cNvGrpSpPr>
            <a:grpSpLocks/>
          </p:cNvGrpSpPr>
          <p:nvPr/>
        </p:nvGrpSpPr>
        <p:grpSpPr bwMode="auto">
          <a:xfrm>
            <a:off x="623888" y="930275"/>
            <a:ext cx="3624262" cy="2422525"/>
            <a:chOff x="392" y="584"/>
            <a:chExt cx="2283" cy="1526"/>
          </a:xfrm>
        </p:grpSpPr>
        <p:sp>
          <p:nvSpPr>
            <p:cNvPr id="46281" name="Line 95"/>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2" name="Line 96"/>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83" name="Line 97"/>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4" name="Line 98"/>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5" name="Line 99"/>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86" name="Line 100"/>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7" name="Line 101"/>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88" name="Line 102"/>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9" name="Line 103"/>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90" name="Line 104"/>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085" name="Group 107"/>
          <p:cNvGrpSpPr>
            <a:grpSpLocks/>
          </p:cNvGrpSpPr>
          <p:nvPr/>
        </p:nvGrpSpPr>
        <p:grpSpPr bwMode="auto">
          <a:xfrm flipV="1">
            <a:off x="3927475" y="3740150"/>
            <a:ext cx="561975" cy="2670175"/>
            <a:chOff x="392" y="584"/>
            <a:chExt cx="2283" cy="1526"/>
          </a:xfrm>
        </p:grpSpPr>
        <p:sp>
          <p:nvSpPr>
            <p:cNvPr id="46271" name="Line 10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72" name="Line 10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73" name="Line 11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74" name="Line 11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75" name="Line 11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76" name="Line 11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77" name="Line 11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78" name="Line 11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79" name="Line 11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80" name="Line 11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086" name="Group 151"/>
          <p:cNvGrpSpPr>
            <a:grpSpLocks/>
          </p:cNvGrpSpPr>
          <p:nvPr/>
        </p:nvGrpSpPr>
        <p:grpSpPr bwMode="auto">
          <a:xfrm>
            <a:off x="1473200" y="6053138"/>
            <a:ext cx="404813" cy="519112"/>
            <a:chOff x="4598" y="2485"/>
            <a:chExt cx="255" cy="327"/>
          </a:xfrm>
        </p:grpSpPr>
        <p:sp>
          <p:nvSpPr>
            <p:cNvPr id="46269" name="Oval 152"/>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50" name="Text Box 153"/>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nvGrpSpPr>
          <p:cNvPr id="46087" name="Group 154"/>
          <p:cNvGrpSpPr>
            <a:grpSpLocks/>
          </p:cNvGrpSpPr>
          <p:nvPr/>
        </p:nvGrpSpPr>
        <p:grpSpPr bwMode="auto">
          <a:xfrm>
            <a:off x="5832475" y="6045200"/>
            <a:ext cx="404813" cy="519113"/>
            <a:chOff x="4598" y="2485"/>
            <a:chExt cx="255" cy="327"/>
          </a:xfrm>
        </p:grpSpPr>
        <p:sp>
          <p:nvSpPr>
            <p:cNvPr id="46267" name="Oval 155"/>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53" name="Text Box 156"/>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nvGrpSpPr>
          <p:cNvPr id="46088" name="Group 157"/>
          <p:cNvGrpSpPr>
            <a:grpSpLocks/>
          </p:cNvGrpSpPr>
          <p:nvPr/>
        </p:nvGrpSpPr>
        <p:grpSpPr bwMode="auto">
          <a:xfrm>
            <a:off x="8582025" y="1855788"/>
            <a:ext cx="404813" cy="519112"/>
            <a:chOff x="4598" y="2485"/>
            <a:chExt cx="255" cy="327"/>
          </a:xfrm>
        </p:grpSpPr>
        <p:sp>
          <p:nvSpPr>
            <p:cNvPr id="46265" name="Oval 158"/>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56" name="Text Box 159"/>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46089" name="Line 185"/>
          <p:cNvSpPr>
            <a:spLocks noChangeShapeType="1"/>
          </p:cNvSpPr>
          <p:nvPr/>
        </p:nvSpPr>
        <p:spPr bwMode="auto">
          <a:xfrm flipH="1" flipV="1">
            <a:off x="3621088" y="914400"/>
            <a:ext cx="782637" cy="228282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0" name="Line 186"/>
          <p:cNvSpPr>
            <a:spLocks noChangeShapeType="1"/>
          </p:cNvSpPr>
          <p:nvPr/>
        </p:nvSpPr>
        <p:spPr bwMode="auto">
          <a:xfrm flipH="1" flipV="1">
            <a:off x="3349625" y="906463"/>
            <a:ext cx="1004888" cy="234315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1" name="Line 189"/>
          <p:cNvSpPr>
            <a:spLocks noChangeShapeType="1"/>
          </p:cNvSpPr>
          <p:nvPr/>
        </p:nvSpPr>
        <p:spPr bwMode="auto">
          <a:xfrm flipH="1" flipV="1">
            <a:off x="3814763" y="908050"/>
            <a:ext cx="661987" cy="236378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2" name="Line 190"/>
          <p:cNvSpPr>
            <a:spLocks noChangeShapeType="1"/>
          </p:cNvSpPr>
          <p:nvPr/>
        </p:nvSpPr>
        <p:spPr bwMode="auto">
          <a:xfrm flipV="1">
            <a:off x="4495800" y="885825"/>
            <a:ext cx="161925" cy="243363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3" name="Line 191"/>
          <p:cNvSpPr>
            <a:spLocks noChangeShapeType="1"/>
          </p:cNvSpPr>
          <p:nvPr/>
        </p:nvSpPr>
        <p:spPr bwMode="auto">
          <a:xfrm flipH="1" flipV="1">
            <a:off x="3954463" y="908050"/>
            <a:ext cx="522287" cy="235267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4" name="Line 193"/>
          <p:cNvSpPr>
            <a:spLocks noChangeShapeType="1"/>
          </p:cNvSpPr>
          <p:nvPr/>
        </p:nvSpPr>
        <p:spPr bwMode="auto">
          <a:xfrm flipH="1" flipV="1">
            <a:off x="4489450" y="900113"/>
            <a:ext cx="49213" cy="242411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5" name="Line 194"/>
          <p:cNvSpPr>
            <a:spLocks noChangeShapeType="1"/>
          </p:cNvSpPr>
          <p:nvPr/>
        </p:nvSpPr>
        <p:spPr bwMode="auto">
          <a:xfrm flipV="1">
            <a:off x="4556125" y="855663"/>
            <a:ext cx="2222500" cy="249396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6" name="Line 195"/>
          <p:cNvSpPr>
            <a:spLocks noChangeShapeType="1"/>
          </p:cNvSpPr>
          <p:nvPr/>
        </p:nvSpPr>
        <p:spPr bwMode="auto">
          <a:xfrm flipV="1">
            <a:off x="4506913" y="858838"/>
            <a:ext cx="1889125" cy="244316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7" name="Line 197"/>
          <p:cNvSpPr>
            <a:spLocks noChangeShapeType="1"/>
          </p:cNvSpPr>
          <p:nvPr/>
        </p:nvSpPr>
        <p:spPr bwMode="auto">
          <a:xfrm flipV="1">
            <a:off x="4508500" y="839788"/>
            <a:ext cx="2663825" cy="2484437"/>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8" name="Line 198"/>
          <p:cNvSpPr>
            <a:spLocks noChangeShapeType="1"/>
          </p:cNvSpPr>
          <p:nvPr/>
        </p:nvSpPr>
        <p:spPr bwMode="auto">
          <a:xfrm flipV="1">
            <a:off x="4556125" y="844550"/>
            <a:ext cx="723900" cy="250507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099" name="Line 199"/>
          <p:cNvSpPr>
            <a:spLocks noChangeShapeType="1"/>
          </p:cNvSpPr>
          <p:nvPr/>
        </p:nvSpPr>
        <p:spPr bwMode="auto">
          <a:xfrm flipV="1">
            <a:off x="4506913" y="877888"/>
            <a:ext cx="442912" cy="242411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00" name="Line 200"/>
          <p:cNvSpPr>
            <a:spLocks noChangeShapeType="1"/>
          </p:cNvSpPr>
          <p:nvPr/>
        </p:nvSpPr>
        <p:spPr bwMode="auto">
          <a:xfrm flipV="1">
            <a:off x="4497388" y="847725"/>
            <a:ext cx="1587500" cy="244316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01" name="Line 201"/>
          <p:cNvSpPr>
            <a:spLocks noChangeShapeType="1"/>
          </p:cNvSpPr>
          <p:nvPr/>
        </p:nvSpPr>
        <p:spPr bwMode="auto">
          <a:xfrm flipV="1">
            <a:off x="4457700" y="788988"/>
            <a:ext cx="1208088" cy="250507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02" name="Line 226"/>
          <p:cNvSpPr>
            <a:spLocks noChangeShapeType="1"/>
          </p:cNvSpPr>
          <p:nvPr/>
        </p:nvSpPr>
        <p:spPr bwMode="auto">
          <a:xfrm>
            <a:off x="4459288" y="3606800"/>
            <a:ext cx="1990725" cy="2782888"/>
          </a:xfrm>
          <a:prstGeom prst="line">
            <a:avLst/>
          </a:prstGeom>
          <a:noFill/>
          <a:ln w="25400">
            <a:solidFill>
              <a:schemeClr val="accent2"/>
            </a:solidFill>
            <a:prstDash val="lgDash"/>
            <a:round/>
            <a:headEnd/>
            <a:tailEnd type="triangle" w="med" len="med"/>
          </a:ln>
        </p:spPr>
        <p:txBody>
          <a:bodyPr wrap="none" anchor="ctr"/>
          <a:lstStyle/>
          <a:p>
            <a:endParaRPr lang="en-US"/>
          </a:p>
        </p:txBody>
      </p:sp>
      <p:grpSp>
        <p:nvGrpSpPr>
          <p:cNvPr id="46103" name="Group 242"/>
          <p:cNvGrpSpPr>
            <a:grpSpLocks/>
          </p:cNvGrpSpPr>
          <p:nvPr/>
        </p:nvGrpSpPr>
        <p:grpSpPr bwMode="auto">
          <a:xfrm>
            <a:off x="550863" y="3506788"/>
            <a:ext cx="4962525" cy="2820987"/>
            <a:chOff x="347" y="2209"/>
            <a:chExt cx="3126" cy="1777"/>
          </a:xfrm>
        </p:grpSpPr>
        <p:sp>
          <p:nvSpPr>
            <p:cNvPr id="46251" name="Line 213"/>
            <p:cNvSpPr>
              <a:spLocks noChangeShapeType="1"/>
            </p:cNvSpPr>
            <p:nvPr/>
          </p:nvSpPr>
          <p:spPr bwMode="auto">
            <a:xfrm>
              <a:off x="2844" y="2295"/>
              <a:ext cx="197" cy="168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2" name="Line 214"/>
            <p:cNvSpPr>
              <a:spLocks noChangeShapeType="1"/>
            </p:cNvSpPr>
            <p:nvPr/>
          </p:nvSpPr>
          <p:spPr bwMode="auto">
            <a:xfrm flipH="1">
              <a:off x="2649" y="2290"/>
              <a:ext cx="188" cy="168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3" name="Line 215"/>
            <p:cNvSpPr>
              <a:spLocks noChangeShapeType="1"/>
            </p:cNvSpPr>
            <p:nvPr/>
          </p:nvSpPr>
          <p:spPr bwMode="auto">
            <a:xfrm>
              <a:off x="2852" y="2297"/>
              <a:ext cx="19" cy="168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4" name="Line 216"/>
            <p:cNvSpPr>
              <a:spLocks noChangeShapeType="1"/>
            </p:cNvSpPr>
            <p:nvPr/>
          </p:nvSpPr>
          <p:spPr bwMode="auto">
            <a:xfrm>
              <a:off x="2858" y="2277"/>
              <a:ext cx="292" cy="168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5" name="Line 217"/>
            <p:cNvSpPr>
              <a:spLocks noChangeShapeType="1"/>
            </p:cNvSpPr>
            <p:nvPr/>
          </p:nvSpPr>
          <p:spPr bwMode="auto">
            <a:xfrm>
              <a:off x="2845" y="2302"/>
              <a:ext cx="450" cy="1651"/>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6" name="Line 218"/>
            <p:cNvSpPr>
              <a:spLocks noChangeShapeType="1"/>
            </p:cNvSpPr>
            <p:nvPr/>
          </p:nvSpPr>
          <p:spPr bwMode="auto">
            <a:xfrm>
              <a:off x="2820" y="2290"/>
              <a:ext cx="653" cy="1688"/>
            </a:xfrm>
            <a:prstGeom prst="line">
              <a:avLst/>
            </a:prstGeom>
            <a:noFill/>
            <a:ln w="25400">
              <a:solidFill>
                <a:schemeClr val="accent2"/>
              </a:solidFill>
              <a:prstDash val="lgDash"/>
              <a:round/>
              <a:headEnd/>
              <a:tailEnd type="triangle" w="med" len="med"/>
            </a:ln>
          </p:spPr>
          <p:txBody>
            <a:bodyPr wrap="none" anchor="ctr"/>
            <a:lstStyle/>
            <a:p>
              <a:endParaRPr lang="en-US"/>
            </a:p>
          </p:txBody>
        </p:sp>
        <p:grpSp>
          <p:nvGrpSpPr>
            <p:cNvPr id="46257" name="Group 241"/>
            <p:cNvGrpSpPr>
              <a:grpSpLocks/>
            </p:cNvGrpSpPr>
            <p:nvPr/>
          </p:nvGrpSpPr>
          <p:grpSpPr bwMode="auto">
            <a:xfrm>
              <a:off x="347" y="2209"/>
              <a:ext cx="2335" cy="1455"/>
              <a:chOff x="347" y="2209"/>
              <a:chExt cx="2335" cy="1455"/>
            </a:xfrm>
          </p:grpSpPr>
          <p:sp>
            <p:nvSpPr>
              <p:cNvPr id="46262" name="Line 219"/>
              <p:cNvSpPr>
                <a:spLocks noChangeShapeType="1"/>
              </p:cNvSpPr>
              <p:nvPr/>
            </p:nvSpPr>
            <p:spPr bwMode="auto">
              <a:xfrm flipH="1">
                <a:off x="364" y="2239"/>
                <a:ext cx="2298" cy="130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63" name="Line 221"/>
              <p:cNvSpPr>
                <a:spLocks noChangeShapeType="1"/>
              </p:cNvSpPr>
              <p:nvPr/>
            </p:nvSpPr>
            <p:spPr bwMode="auto">
              <a:xfrm flipH="1">
                <a:off x="347" y="2209"/>
                <a:ext cx="2335" cy="115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64" name="Line 222"/>
              <p:cNvSpPr>
                <a:spLocks noChangeShapeType="1"/>
              </p:cNvSpPr>
              <p:nvPr/>
            </p:nvSpPr>
            <p:spPr bwMode="auto">
              <a:xfrm flipH="1">
                <a:off x="455" y="2240"/>
                <a:ext cx="2208" cy="1424"/>
              </a:xfrm>
              <a:prstGeom prst="line">
                <a:avLst/>
              </a:prstGeom>
              <a:noFill/>
              <a:ln w="25400">
                <a:solidFill>
                  <a:schemeClr val="accent2"/>
                </a:solidFill>
                <a:prstDash val="lgDash"/>
                <a:round/>
                <a:headEnd/>
                <a:tailEnd type="triangle" w="med" len="med"/>
              </a:ln>
            </p:spPr>
            <p:txBody>
              <a:bodyPr wrap="none" anchor="ctr"/>
              <a:lstStyle/>
              <a:p>
                <a:endParaRPr lang="en-US"/>
              </a:p>
            </p:txBody>
          </p:sp>
        </p:grpSp>
        <p:sp>
          <p:nvSpPr>
            <p:cNvPr id="46258" name="Line 227"/>
            <p:cNvSpPr>
              <a:spLocks noChangeShapeType="1"/>
            </p:cNvSpPr>
            <p:nvPr/>
          </p:nvSpPr>
          <p:spPr bwMode="auto">
            <a:xfrm flipH="1">
              <a:off x="2326" y="2302"/>
              <a:ext cx="500" cy="168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59" name="Line 228"/>
            <p:cNvSpPr>
              <a:spLocks noChangeShapeType="1"/>
            </p:cNvSpPr>
            <p:nvPr/>
          </p:nvSpPr>
          <p:spPr bwMode="auto">
            <a:xfrm flipH="1">
              <a:off x="1948" y="2297"/>
              <a:ext cx="865" cy="167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60" name="Line 229"/>
            <p:cNvSpPr>
              <a:spLocks noChangeShapeType="1"/>
            </p:cNvSpPr>
            <p:nvPr/>
          </p:nvSpPr>
          <p:spPr bwMode="auto">
            <a:xfrm flipH="1">
              <a:off x="2182" y="2273"/>
              <a:ext cx="633" cy="167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261" name="Line 230"/>
            <p:cNvSpPr>
              <a:spLocks noChangeShapeType="1"/>
            </p:cNvSpPr>
            <p:nvPr/>
          </p:nvSpPr>
          <p:spPr bwMode="auto">
            <a:xfrm flipH="1">
              <a:off x="2037" y="2284"/>
              <a:ext cx="746" cy="1658"/>
            </a:xfrm>
            <a:prstGeom prst="line">
              <a:avLst/>
            </a:prstGeom>
            <a:noFill/>
            <a:ln w="25400">
              <a:solidFill>
                <a:schemeClr val="accent2"/>
              </a:solidFill>
              <a:prstDash val="lgDash"/>
              <a:round/>
              <a:headEnd/>
              <a:tailEnd type="triangle" w="med" len="med"/>
            </a:ln>
          </p:spPr>
          <p:txBody>
            <a:bodyPr wrap="none" anchor="ctr"/>
            <a:lstStyle/>
            <a:p>
              <a:endParaRPr lang="en-US"/>
            </a:p>
          </p:txBody>
        </p:sp>
      </p:grpSp>
      <p:sp>
        <p:nvSpPr>
          <p:cNvPr id="46104" name="Line 231"/>
          <p:cNvSpPr>
            <a:spLocks noChangeShapeType="1"/>
          </p:cNvSpPr>
          <p:nvPr/>
        </p:nvSpPr>
        <p:spPr bwMode="auto">
          <a:xfrm flipH="1" flipV="1">
            <a:off x="1965325" y="860425"/>
            <a:ext cx="2319338" cy="247332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05" name="Line 233"/>
          <p:cNvSpPr>
            <a:spLocks noChangeShapeType="1"/>
          </p:cNvSpPr>
          <p:nvPr/>
        </p:nvSpPr>
        <p:spPr bwMode="auto">
          <a:xfrm flipH="1" flipV="1">
            <a:off x="1685925" y="893763"/>
            <a:ext cx="2652713" cy="2452687"/>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06" name="Line 234"/>
          <p:cNvSpPr>
            <a:spLocks noChangeShapeType="1"/>
          </p:cNvSpPr>
          <p:nvPr/>
        </p:nvSpPr>
        <p:spPr bwMode="auto">
          <a:xfrm flipH="1" flipV="1">
            <a:off x="2319338" y="852488"/>
            <a:ext cx="1978025" cy="2492375"/>
          </a:xfrm>
          <a:prstGeom prst="line">
            <a:avLst/>
          </a:prstGeom>
          <a:noFill/>
          <a:ln w="25400">
            <a:solidFill>
              <a:schemeClr val="accent2"/>
            </a:solidFill>
            <a:prstDash val="lgDash"/>
            <a:round/>
            <a:headEnd/>
            <a:tailEnd type="triangle" w="med" len="med"/>
          </a:ln>
        </p:spPr>
        <p:txBody>
          <a:bodyPr wrap="none" anchor="ctr"/>
          <a:lstStyle/>
          <a:p>
            <a:endParaRPr lang="en-US"/>
          </a:p>
        </p:txBody>
      </p:sp>
      <p:grpSp>
        <p:nvGrpSpPr>
          <p:cNvPr id="46107" name="Group 243"/>
          <p:cNvGrpSpPr>
            <a:grpSpLocks/>
          </p:cNvGrpSpPr>
          <p:nvPr/>
        </p:nvGrpSpPr>
        <p:grpSpPr bwMode="auto">
          <a:xfrm>
            <a:off x="250825" y="927100"/>
            <a:ext cx="8675688" cy="5351463"/>
            <a:chOff x="158" y="584"/>
            <a:chExt cx="5465" cy="3371"/>
          </a:xfrm>
        </p:grpSpPr>
        <p:sp>
          <p:nvSpPr>
            <p:cNvPr id="90" name="Oval 5"/>
            <p:cNvSpPr>
              <a:spLocks noChangeArrowheads="1"/>
            </p:cNvSpPr>
            <p:nvPr/>
          </p:nvSpPr>
          <p:spPr bwMode="auto">
            <a:xfrm>
              <a:off x="2664" y="2082"/>
              <a:ext cx="244" cy="232"/>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46119" name="Group 6"/>
            <p:cNvGrpSpPr>
              <a:grpSpLocks/>
            </p:cNvGrpSpPr>
            <p:nvPr/>
          </p:nvGrpSpPr>
          <p:grpSpPr bwMode="auto">
            <a:xfrm flipH="1">
              <a:off x="2893" y="609"/>
              <a:ext cx="2381" cy="1488"/>
              <a:chOff x="392" y="584"/>
              <a:chExt cx="2283" cy="1526"/>
            </a:xfrm>
          </p:grpSpPr>
          <p:sp>
            <p:nvSpPr>
              <p:cNvPr id="46241" name="Line 7"/>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2" name="Line 8"/>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43" name="Line 9"/>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4" name="Line 10"/>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5" name="Line 11"/>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46" name="Line 12"/>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7" name="Line 13"/>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48" name="Line 14"/>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9" name="Line 15"/>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50" name="Line 16"/>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0" name="Group 17"/>
            <p:cNvGrpSpPr>
              <a:grpSpLocks/>
            </p:cNvGrpSpPr>
            <p:nvPr/>
          </p:nvGrpSpPr>
          <p:grpSpPr bwMode="auto">
            <a:xfrm flipV="1">
              <a:off x="505" y="2205"/>
              <a:ext cx="2130" cy="1741"/>
              <a:chOff x="392" y="584"/>
              <a:chExt cx="2283" cy="1526"/>
            </a:xfrm>
          </p:grpSpPr>
          <p:sp>
            <p:nvSpPr>
              <p:cNvPr id="46231" name="Line 18"/>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2" name="Line 19"/>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33" name="Line 20"/>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4" name="Line 21"/>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5" name="Line 22"/>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36" name="Line 23"/>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7" name="Line 24"/>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38" name="Line 25"/>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9" name="Line 26"/>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40" name="Line 27"/>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1" name="Group 28"/>
            <p:cNvGrpSpPr>
              <a:grpSpLocks/>
            </p:cNvGrpSpPr>
            <p:nvPr/>
          </p:nvGrpSpPr>
          <p:grpSpPr bwMode="auto">
            <a:xfrm flipH="1">
              <a:off x="2921" y="1855"/>
              <a:ext cx="2513" cy="309"/>
              <a:chOff x="392" y="584"/>
              <a:chExt cx="2283" cy="1526"/>
            </a:xfrm>
          </p:grpSpPr>
          <p:sp>
            <p:nvSpPr>
              <p:cNvPr id="46221" name="Line 2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2" name="Line 3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23" name="Line 3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4" name="Line 3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5" name="Line 3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26" name="Line 3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7" name="Line 3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28" name="Line 3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9" name="Line 3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30" name="Line 3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2" name="Group 61"/>
            <p:cNvGrpSpPr>
              <a:grpSpLocks/>
            </p:cNvGrpSpPr>
            <p:nvPr/>
          </p:nvGrpSpPr>
          <p:grpSpPr bwMode="auto">
            <a:xfrm flipH="1" flipV="1">
              <a:off x="2870" y="2280"/>
              <a:ext cx="2322" cy="1564"/>
              <a:chOff x="392" y="584"/>
              <a:chExt cx="2283" cy="1526"/>
            </a:xfrm>
          </p:grpSpPr>
          <p:sp>
            <p:nvSpPr>
              <p:cNvPr id="46211" name="Line 62"/>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2" name="Line 63"/>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13" name="Line 64"/>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4" name="Line 65"/>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5" name="Line 66"/>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16" name="Line 67"/>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7" name="Line 68"/>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18" name="Line 69"/>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9" name="Line 70"/>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20" name="Line 71"/>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3" name="Group 72"/>
            <p:cNvGrpSpPr>
              <a:grpSpLocks/>
            </p:cNvGrpSpPr>
            <p:nvPr/>
          </p:nvGrpSpPr>
          <p:grpSpPr bwMode="auto">
            <a:xfrm>
              <a:off x="215" y="1119"/>
              <a:ext cx="2415" cy="1015"/>
              <a:chOff x="392" y="584"/>
              <a:chExt cx="2283" cy="1526"/>
            </a:xfrm>
          </p:grpSpPr>
          <p:sp>
            <p:nvSpPr>
              <p:cNvPr id="46201" name="Line 73"/>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2" name="Line 74"/>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203" name="Line 75"/>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4" name="Line 76"/>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5" name="Line 77"/>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206" name="Line 78"/>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7" name="Line 79"/>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208" name="Line 80"/>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9" name="Line 81"/>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10" name="Line 82"/>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4" name="Group 83"/>
            <p:cNvGrpSpPr>
              <a:grpSpLocks/>
            </p:cNvGrpSpPr>
            <p:nvPr/>
          </p:nvGrpSpPr>
          <p:grpSpPr bwMode="auto">
            <a:xfrm flipV="1">
              <a:off x="343" y="2163"/>
              <a:ext cx="2301" cy="712"/>
              <a:chOff x="392" y="584"/>
              <a:chExt cx="2283" cy="1526"/>
            </a:xfrm>
          </p:grpSpPr>
          <p:sp>
            <p:nvSpPr>
              <p:cNvPr id="46191" name="Line 84"/>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2" name="Line 85"/>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193" name="Line 86"/>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4" name="Line 87"/>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5" name="Line 88"/>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196" name="Line 89"/>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7" name="Line 90"/>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198" name="Line 91"/>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9" name="Line 92"/>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200" name="Line 93"/>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5" name="Group 118"/>
            <p:cNvGrpSpPr>
              <a:grpSpLocks/>
            </p:cNvGrpSpPr>
            <p:nvPr/>
          </p:nvGrpSpPr>
          <p:grpSpPr bwMode="auto">
            <a:xfrm flipH="1" flipV="1">
              <a:off x="2854" y="2336"/>
              <a:ext cx="929" cy="1597"/>
              <a:chOff x="392" y="584"/>
              <a:chExt cx="2283" cy="1526"/>
            </a:xfrm>
          </p:grpSpPr>
          <p:sp>
            <p:nvSpPr>
              <p:cNvPr id="46181" name="Line 119"/>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2" name="Line 120"/>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183" name="Line 121"/>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4" name="Line 122"/>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5" name="Line 123"/>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186" name="Line 124"/>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7" name="Line 125"/>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188" name="Line 126"/>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9" name="Line 127"/>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90" name="Line 128"/>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6" name="Group 129"/>
            <p:cNvGrpSpPr>
              <a:grpSpLocks/>
            </p:cNvGrpSpPr>
            <p:nvPr/>
          </p:nvGrpSpPr>
          <p:grpSpPr bwMode="auto">
            <a:xfrm flipV="1">
              <a:off x="1074" y="2274"/>
              <a:ext cx="1586" cy="1632"/>
              <a:chOff x="392" y="584"/>
              <a:chExt cx="2283" cy="1526"/>
            </a:xfrm>
          </p:grpSpPr>
          <p:sp>
            <p:nvSpPr>
              <p:cNvPr id="46171" name="Line 130"/>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2" name="Line 131"/>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173" name="Line 132"/>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4" name="Line 133"/>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5" name="Line 134"/>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176" name="Line 135"/>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7" name="Line 136"/>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178" name="Line 137"/>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9" name="Line 138"/>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80" name="Line 139"/>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grpSp>
          <p:nvGrpSpPr>
            <p:cNvPr id="46127" name="Group 140"/>
            <p:cNvGrpSpPr>
              <a:grpSpLocks/>
            </p:cNvGrpSpPr>
            <p:nvPr/>
          </p:nvGrpSpPr>
          <p:grpSpPr bwMode="auto">
            <a:xfrm flipH="1">
              <a:off x="2958" y="1373"/>
              <a:ext cx="2436" cy="773"/>
              <a:chOff x="392" y="584"/>
              <a:chExt cx="2283" cy="1526"/>
            </a:xfrm>
          </p:grpSpPr>
          <p:sp>
            <p:nvSpPr>
              <p:cNvPr id="46161" name="Line 141"/>
              <p:cNvSpPr>
                <a:spLocks noChangeShapeType="1"/>
              </p:cNvSpPr>
              <p:nvPr/>
            </p:nvSpPr>
            <p:spPr bwMode="auto">
              <a:xfrm flipH="1" flipV="1">
                <a:off x="2449" y="1982"/>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62" name="Line 142"/>
              <p:cNvSpPr>
                <a:spLocks noChangeShapeType="1"/>
              </p:cNvSpPr>
              <p:nvPr/>
            </p:nvSpPr>
            <p:spPr bwMode="auto">
              <a:xfrm flipH="1" flipV="1">
                <a:off x="2329" y="1785"/>
                <a:ext cx="115" cy="189"/>
              </a:xfrm>
              <a:prstGeom prst="line">
                <a:avLst/>
              </a:prstGeom>
              <a:noFill/>
              <a:ln w="25400">
                <a:solidFill>
                  <a:schemeClr val="accent2"/>
                </a:solidFill>
                <a:round/>
                <a:headEnd/>
                <a:tailEnd type="triangle" w="med" len="med"/>
              </a:ln>
            </p:spPr>
            <p:txBody>
              <a:bodyPr wrap="none" anchor="ctr"/>
              <a:lstStyle/>
              <a:p>
                <a:endParaRPr lang="en-US"/>
              </a:p>
            </p:txBody>
          </p:sp>
          <p:sp>
            <p:nvSpPr>
              <p:cNvPr id="46163" name="Line 143"/>
              <p:cNvSpPr>
                <a:spLocks noChangeShapeType="1"/>
              </p:cNvSpPr>
              <p:nvPr/>
            </p:nvSpPr>
            <p:spPr bwMode="auto">
              <a:xfrm flipH="1" flipV="1">
                <a:off x="2080" y="1657"/>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64" name="Line 144"/>
              <p:cNvSpPr>
                <a:spLocks noChangeShapeType="1"/>
              </p:cNvSpPr>
              <p:nvPr/>
            </p:nvSpPr>
            <p:spPr bwMode="auto">
              <a:xfrm flipH="1" flipV="1">
                <a:off x="1841" y="1513"/>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65" name="Line 145"/>
              <p:cNvSpPr>
                <a:spLocks noChangeShapeType="1"/>
              </p:cNvSpPr>
              <p:nvPr/>
            </p:nvSpPr>
            <p:spPr bwMode="auto">
              <a:xfrm flipH="1" flipV="1">
                <a:off x="1483" y="1465"/>
                <a:ext cx="331" cy="28"/>
              </a:xfrm>
              <a:prstGeom prst="line">
                <a:avLst/>
              </a:prstGeom>
              <a:noFill/>
              <a:ln w="25400">
                <a:solidFill>
                  <a:schemeClr val="accent2"/>
                </a:solidFill>
                <a:round/>
                <a:headEnd/>
                <a:tailEnd type="triangle" w="med" len="med"/>
              </a:ln>
            </p:spPr>
            <p:txBody>
              <a:bodyPr wrap="none" anchor="ctr"/>
              <a:lstStyle/>
              <a:p>
                <a:endParaRPr lang="en-US"/>
              </a:p>
            </p:txBody>
          </p:sp>
          <p:sp>
            <p:nvSpPr>
              <p:cNvPr id="46166" name="Line 146"/>
              <p:cNvSpPr>
                <a:spLocks noChangeShapeType="1"/>
              </p:cNvSpPr>
              <p:nvPr/>
            </p:nvSpPr>
            <p:spPr bwMode="auto">
              <a:xfrm flipH="1" flipV="1">
                <a:off x="1211" y="1309"/>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67" name="Line 147"/>
              <p:cNvSpPr>
                <a:spLocks noChangeShapeType="1"/>
              </p:cNvSpPr>
              <p:nvPr/>
            </p:nvSpPr>
            <p:spPr bwMode="auto">
              <a:xfrm flipV="1">
                <a:off x="1161" y="1032"/>
                <a:ext cx="12" cy="256"/>
              </a:xfrm>
              <a:prstGeom prst="line">
                <a:avLst/>
              </a:prstGeom>
              <a:noFill/>
              <a:ln w="25400">
                <a:solidFill>
                  <a:schemeClr val="accent2"/>
                </a:solidFill>
                <a:round/>
                <a:headEnd/>
                <a:tailEnd type="triangle" w="med" len="med"/>
              </a:ln>
            </p:spPr>
            <p:txBody>
              <a:bodyPr wrap="none" anchor="ctr"/>
              <a:lstStyle/>
              <a:p>
                <a:endParaRPr lang="en-US"/>
              </a:p>
            </p:txBody>
          </p:sp>
          <p:sp>
            <p:nvSpPr>
              <p:cNvPr id="46168" name="Line 148"/>
              <p:cNvSpPr>
                <a:spLocks noChangeShapeType="1"/>
              </p:cNvSpPr>
              <p:nvPr/>
            </p:nvSpPr>
            <p:spPr bwMode="auto">
              <a:xfrm flipH="1" flipV="1">
                <a:off x="912" y="87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69" name="Line 149"/>
              <p:cNvSpPr>
                <a:spLocks noChangeShapeType="1"/>
              </p:cNvSpPr>
              <p:nvPr/>
            </p:nvSpPr>
            <p:spPr bwMode="auto">
              <a:xfrm flipH="1" flipV="1">
                <a:off x="647" y="728"/>
                <a:ext cx="226" cy="128"/>
              </a:xfrm>
              <a:prstGeom prst="line">
                <a:avLst/>
              </a:prstGeom>
              <a:noFill/>
              <a:ln w="25400">
                <a:solidFill>
                  <a:schemeClr val="accent2"/>
                </a:solidFill>
                <a:round/>
                <a:headEnd/>
                <a:tailEnd type="triangle" w="med" len="med"/>
              </a:ln>
            </p:spPr>
            <p:txBody>
              <a:bodyPr wrap="none" anchor="ctr"/>
              <a:lstStyle/>
              <a:p>
                <a:endParaRPr lang="en-US"/>
              </a:p>
            </p:txBody>
          </p:sp>
          <p:sp>
            <p:nvSpPr>
              <p:cNvPr id="46170" name="Line 150"/>
              <p:cNvSpPr>
                <a:spLocks noChangeShapeType="1"/>
              </p:cNvSpPr>
              <p:nvPr/>
            </p:nvSpPr>
            <p:spPr bwMode="auto">
              <a:xfrm flipH="1" flipV="1">
                <a:off x="392" y="584"/>
                <a:ext cx="226" cy="128"/>
              </a:xfrm>
              <a:prstGeom prst="line">
                <a:avLst/>
              </a:prstGeom>
              <a:noFill/>
              <a:ln w="25400">
                <a:solidFill>
                  <a:schemeClr val="accent2"/>
                </a:solidFill>
                <a:round/>
                <a:headEnd/>
                <a:tailEnd type="triangle" w="med" len="med"/>
              </a:ln>
            </p:spPr>
            <p:txBody>
              <a:bodyPr wrap="none" anchor="ctr"/>
              <a:lstStyle/>
              <a:p>
                <a:endParaRPr lang="en-US"/>
              </a:p>
            </p:txBody>
          </p:sp>
        </p:grpSp>
        <p:sp>
          <p:nvSpPr>
            <p:cNvPr id="46128" name="Line 175"/>
            <p:cNvSpPr>
              <a:spLocks noChangeShapeType="1"/>
            </p:cNvSpPr>
            <p:nvPr/>
          </p:nvSpPr>
          <p:spPr bwMode="auto">
            <a:xfrm flipH="1" flipV="1">
              <a:off x="222" y="1449"/>
              <a:ext cx="2386" cy="697"/>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29" name="Line 176"/>
            <p:cNvSpPr>
              <a:spLocks noChangeShapeType="1"/>
            </p:cNvSpPr>
            <p:nvPr/>
          </p:nvSpPr>
          <p:spPr bwMode="auto">
            <a:xfrm flipH="1" flipV="1">
              <a:off x="230" y="1564"/>
              <a:ext cx="2410" cy="60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0" name="Line 177"/>
            <p:cNvSpPr>
              <a:spLocks noChangeShapeType="1"/>
            </p:cNvSpPr>
            <p:nvPr/>
          </p:nvSpPr>
          <p:spPr bwMode="auto">
            <a:xfrm flipH="1" flipV="1">
              <a:off x="223" y="1678"/>
              <a:ext cx="2393" cy="50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1" name="Line 178"/>
            <p:cNvSpPr>
              <a:spLocks noChangeShapeType="1"/>
            </p:cNvSpPr>
            <p:nvPr/>
          </p:nvSpPr>
          <p:spPr bwMode="auto">
            <a:xfrm flipH="1" flipV="1">
              <a:off x="236" y="1786"/>
              <a:ext cx="2398" cy="39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2" name="Line 179"/>
            <p:cNvSpPr>
              <a:spLocks noChangeShapeType="1"/>
            </p:cNvSpPr>
            <p:nvPr/>
          </p:nvSpPr>
          <p:spPr bwMode="auto">
            <a:xfrm flipH="1" flipV="1">
              <a:off x="236" y="1906"/>
              <a:ext cx="2398" cy="27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3" name="Line 180"/>
            <p:cNvSpPr>
              <a:spLocks noChangeShapeType="1"/>
            </p:cNvSpPr>
            <p:nvPr/>
          </p:nvSpPr>
          <p:spPr bwMode="auto">
            <a:xfrm flipH="1" flipV="1">
              <a:off x="261" y="2026"/>
              <a:ext cx="2430" cy="146"/>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4" name="Line 181"/>
            <p:cNvSpPr>
              <a:spLocks noChangeShapeType="1"/>
            </p:cNvSpPr>
            <p:nvPr/>
          </p:nvSpPr>
          <p:spPr bwMode="auto">
            <a:xfrm flipH="1" flipV="1">
              <a:off x="306" y="2153"/>
              <a:ext cx="2366" cy="3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5" name="Line 182"/>
            <p:cNvSpPr>
              <a:spLocks noChangeShapeType="1"/>
            </p:cNvSpPr>
            <p:nvPr/>
          </p:nvSpPr>
          <p:spPr bwMode="auto">
            <a:xfrm flipH="1">
              <a:off x="274" y="2178"/>
              <a:ext cx="2430" cy="15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6" name="Line 183"/>
            <p:cNvSpPr>
              <a:spLocks noChangeShapeType="1"/>
            </p:cNvSpPr>
            <p:nvPr/>
          </p:nvSpPr>
          <p:spPr bwMode="auto">
            <a:xfrm flipH="1">
              <a:off x="312" y="2185"/>
              <a:ext cx="2367" cy="304"/>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7" name="Line 184"/>
            <p:cNvSpPr>
              <a:spLocks noChangeShapeType="1"/>
            </p:cNvSpPr>
            <p:nvPr/>
          </p:nvSpPr>
          <p:spPr bwMode="auto">
            <a:xfrm flipH="1">
              <a:off x="318" y="2191"/>
              <a:ext cx="2354" cy="46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8" name="Line 187"/>
            <p:cNvSpPr>
              <a:spLocks noChangeShapeType="1"/>
            </p:cNvSpPr>
            <p:nvPr/>
          </p:nvSpPr>
          <p:spPr bwMode="auto">
            <a:xfrm flipV="1">
              <a:off x="2924" y="2046"/>
              <a:ext cx="2596" cy="172"/>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39" name="Line 188"/>
            <p:cNvSpPr>
              <a:spLocks noChangeShapeType="1"/>
            </p:cNvSpPr>
            <p:nvPr/>
          </p:nvSpPr>
          <p:spPr bwMode="auto">
            <a:xfrm flipH="1" flipV="1">
              <a:off x="2623" y="584"/>
              <a:ext cx="196" cy="152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0" name="Line 192"/>
            <p:cNvSpPr>
              <a:spLocks noChangeShapeType="1"/>
            </p:cNvSpPr>
            <p:nvPr/>
          </p:nvSpPr>
          <p:spPr bwMode="auto">
            <a:xfrm flipH="1" flipV="1">
              <a:off x="2713" y="616"/>
              <a:ext cx="145" cy="1496"/>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1" name="Line 196"/>
            <p:cNvSpPr>
              <a:spLocks noChangeShapeType="1"/>
            </p:cNvSpPr>
            <p:nvPr/>
          </p:nvSpPr>
          <p:spPr bwMode="auto">
            <a:xfrm flipV="1">
              <a:off x="2884" y="655"/>
              <a:ext cx="1726" cy="141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2" name="Line 202"/>
            <p:cNvSpPr>
              <a:spLocks noChangeShapeType="1"/>
            </p:cNvSpPr>
            <p:nvPr/>
          </p:nvSpPr>
          <p:spPr bwMode="auto">
            <a:xfrm flipV="1">
              <a:off x="2887" y="2174"/>
              <a:ext cx="2584" cy="26"/>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3" name="Line 203"/>
            <p:cNvSpPr>
              <a:spLocks noChangeShapeType="1"/>
            </p:cNvSpPr>
            <p:nvPr/>
          </p:nvSpPr>
          <p:spPr bwMode="auto">
            <a:xfrm>
              <a:off x="2881" y="2206"/>
              <a:ext cx="2710" cy="157"/>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4" name="Line 204"/>
            <p:cNvSpPr>
              <a:spLocks noChangeShapeType="1"/>
            </p:cNvSpPr>
            <p:nvPr/>
          </p:nvSpPr>
          <p:spPr bwMode="auto">
            <a:xfrm>
              <a:off x="2901" y="2239"/>
              <a:ext cx="2666" cy="31"/>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5" name="Line 205"/>
            <p:cNvSpPr>
              <a:spLocks noChangeShapeType="1"/>
            </p:cNvSpPr>
            <p:nvPr/>
          </p:nvSpPr>
          <p:spPr bwMode="auto">
            <a:xfrm>
              <a:off x="2881" y="2232"/>
              <a:ext cx="2659" cy="37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6" name="Line 206"/>
            <p:cNvSpPr>
              <a:spLocks noChangeShapeType="1"/>
            </p:cNvSpPr>
            <p:nvPr/>
          </p:nvSpPr>
          <p:spPr bwMode="auto">
            <a:xfrm>
              <a:off x="2895" y="2239"/>
              <a:ext cx="2627" cy="208"/>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7" name="Line 207"/>
            <p:cNvSpPr>
              <a:spLocks noChangeShapeType="1"/>
            </p:cNvSpPr>
            <p:nvPr/>
          </p:nvSpPr>
          <p:spPr bwMode="auto">
            <a:xfrm>
              <a:off x="2882" y="2258"/>
              <a:ext cx="2659" cy="81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8" name="Line 208"/>
            <p:cNvSpPr>
              <a:spLocks noChangeShapeType="1"/>
            </p:cNvSpPr>
            <p:nvPr/>
          </p:nvSpPr>
          <p:spPr bwMode="auto">
            <a:xfrm>
              <a:off x="2856" y="2227"/>
              <a:ext cx="2767" cy="52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49" name="Line 209"/>
            <p:cNvSpPr>
              <a:spLocks noChangeShapeType="1"/>
            </p:cNvSpPr>
            <p:nvPr/>
          </p:nvSpPr>
          <p:spPr bwMode="auto">
            <a:xfrm>
              <a:off x="2871" y="2234"/>
              <a:ext cx="2747" cy="67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0" name="Line 210"/>
            <p:cNvSpPr>
              <a:spLocks noChangeShapeType="1"/>
            </p:cNvSpPr>
            <p:nvPr/>
          </p:nvSpPr>
          <p:spPr bwMode="auto">
            <a:xfrm>
              <a:off x="2863" y="2245"/>
              <a:ext cx="2539" cy="130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1" name="Line 211"/>
            <p:cNvSpPr>
              <a:spLocks noChangeShapeType="1"/>
            </p:cNvSpPr>
            <p:nvPr/>
          </p:nvSpPr>
          <p:spPr bwMode="auto">
            <a:xfrm>
              <a:off x="2870" y="2246"/>
              <a:ext cx="2658" cy="97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2" name="Line 212"/>
            <p:cNvSpPr>
              <a:spLocks noChangeShapeType="1"/>
            </p:cNvSpPr>
            <p:nvPr/>
          </p:nvSpPr>
          <p:spPr bwMode="auto">
            <a:xfrm>
              <a:off x="2838" y="2290"/>
              <a:ext cx="2616" cy="1076"/>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3" name="Line 220"/>
            <p:cNvSpPr>
              <a:spLocks noChangeShapeType="1"/>
            </p:cNvSpPr>
            <p:nvPr/>
          </p:nvSpPr>
          <p:spPr bwMode="auto">
            <a:xfrm flipH="1">
              <a:off x="308" y="2241"/>
              <a:ext cx="2359" cy="865"/>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4" name="Line 223"/>
            <p:cNvSpPr>
              <a:spLocks noChangeShapeType="1"/>
            </p:cNvSpPr>
            <p:nvPr/>
          </p:nvSpPr>
          <p:spPr bwMode="auto">
            <a:xfrm>
              <a:off x="2902" y="2328"/>
              <a:ext cx="1330" cy="1619"/>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5" name="Line 224"/>
            <p:cNvSpPr>
              <a:spLocks noChangeShapeType="1"/>
            </p:cNvSpPr>
            <p:nvPr/>
          </p:nvSpPr>
          <p:spPr bwMode="auto">
            <a:xfrm>
              <a:off x="2851" y="2272"/>
              <a:ext cx="1768" cy="1600"/>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6" name="Line 225"/>
            <p:cNvSpPr>
              <a:spLocks noChangeShapeType="1"/>
            </p:cNvSpPr>
            <p:nvPr/>
          </p:nvSpPr>
          <p:spPr bwMode="auto">
            <a:xfrm>
              <a:off x="2847" y="2292"/>
              <a:ext cx="1563" cy="1663"/>
            </a:xfrm>
            <a:prstGeom prst="line">
              <a:avLst/>
            </a:prstGeom>
            <a:noFill/>
            <a:ln w="25400">
              <a:solidFill>
                <a:schemeClr val="accent2"/>
              </a:solidFill>
              <a:prstDash val="lgDash"/>
              <a:round/>
              <a:headEnd/>
              <a:tailEnd type="triangle" w="med" len="med"/>
            </a:ln>
          </p:spPr>
          <p:txBody>
            <a:bodyPr wrap="none" anchor="ctr"/>
            <a:lstStyle/>
            <a:p>
              <a:endParaRPr lang="en-US"/>
            </a:p>
          </p:txBody>
        </p:sp>
        <p:sp>
          <p:nvSpPr>
            <p:cNvPr id="46157" name="Line 232"/>
            <p:cNvSpPr>
              <a:spLocks noChangeShapeType="1"/>
            </p:cNvSpPr>
            <p:nvPr/>
          </p:nvSpPr>
          <p:spPr bwMode="auto">
            <a:xfrm flipH="1" flipV="1">
              <a:off x="896" y="606"/>
              <a:ext cx="1822" cy="1501"/>
            </a:xfrm>
            <a:prstGeom prst="line">
              <a:avLst/>
            </a:prstGeom>
            <a:noFill/>
            <a:ln w="25400">
              <a:solidFill>
                <a:schemeClr val="accent2"/>
              </a:solidFill>
              <a:prstDash val="lgDash"/>
              <a:round/>
              <a:headEnd/>
              <a:tailEnd type="triangle" w="med" len="med"/>
            </a:ln>
          </p:spPr>
          <p:txBody>
            <a:bodyPr wrap="none" anchor="ctr"/>
            <a:lstStyle/>
            <a:p>
              <a:endParaRPr lang="en-US"/>
            </a:p>
          </p:txBody>
        </p:sp>
        <p:grpSp>
          <p:nvGrpSpPr>
            <p:cNvPr id="46158" name="Group 235"/>
            <p:cNvGrpSpPr>
              <a:grpSpLocks/>
            </p:cNvGrpSpPr>
            <p:nvPr/>
          </p:nvGrpSpPr>
          <p:grpSpPr bwMode="auto">
            <a:xfrm>
              <a:off x="158" y="2161"/>
              <a:ext cx="255" cy="327"/>
              <a:chOff x="4598" y="2485"/>
              <a:chExt cx="255" cy="327"/>
            </a:xfrm>
          </p:grpSpPr>
          <p:sp>
            <p:nvSpPr>
              <p:cNvPr id="46159" name="Oval 236"/>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132" name="Text Box 237"/>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grpSp>
      <p:grpSp>
        <p:nvGrpSpPr>
          <p:cNvPr id="46108" name="Group 238"/>
          <p:cNvGrpSpPr>
            <a:grpSpLocks/>
          </p:cNvGrpSpPr>
          <p:nvPr/>
        </p:nvGrpSpPr>
        <p:grpSpPr bwMode="auto">
          <a:xfrm>
            <a:off x="7286625" y="693738"/>
            <a:ext cx="404813" cy="519112"/>
            <a:chOff x="4598" y="2485"/>
            <a:chExt cx="255" cy="327"/>
          </a:xfrm>
        </p:grpSpPr>
        <p:sp>
          <p:nvSpPr>
            <p:cNvPr id="46116" name="Oval 239"/>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225" name="Text Box 240"/>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46109" name="Freeform 244"/>
          <p:cNvSpPr>
            <a:spLocks/>
          </p:cNvSpPr>
          <p:nvPr/>
        </p:nvSpPr>
        <p:spPr bwMode="auto">
          <a:xfrm>
            <a:off x="88900" y="2095500"/>
            <a:ext cx="3702050" cy="2528888"/>
          </a:xfrm>
          <a:custGeom>
            <a:avLst/>
            <a:gdLst>
              <a:gd name="T0" fmla="*/ 2252 w 2288"/>
              <a:gd name="T1" fmla="*/ 559 h 1219"/>
              <a:gd name="T2" fmla="*/ 2073 w 2288"/>
              <a:gd name="T3" fmla="*/ 531 h 1219"/>
              <a:gd name="T4" fmla="*/ 2012 w 2288"/>
              <a:gd name="T5" fmla="*/ 520 h 1219"/>
              <a:gd name="T6" fmla="*/ 1754 w 2288"/>
              <a:gd name="T7" fmla="*/ 442 h 1219"/>
              <a:gd name="T8" fmla="*/ 1078 w 2288"/>
              <a:gd name="T9" fmla="*/ 425 h 1219"/>
              <a:gd name="T10" fmla="*/ 1005 w 2288"/>
              <a:gd name="T11" fmla="*/ 408 h 1219"/>
              <a:gd name="T12" fmla="*/ 932 w 2288"/>
              <a:gd name="T13" fmla="*/ 358 h 1219"/>
              <a:gd name="T14" fmla="*/ 843 w 2288"/>
              <a:gd name="T15" fmla="*/ 263 h 1219"/>
              <a:gd name="T16" fmla="*/ 474 w 2288"/>
              <a:gd name="T17" fmla="*/ 100 h 1219"/>
              <a:gd name="T18" fmla="*/ 423 w 2288"/>
              <a:gd name="T19" fmla="*/ 89 h 1219"/>
              <a:gd name="T20" fmla="*/ 340 w 2288"/>
              <a:gd name="T21" fmla="*/ 78 h 1219"/>
              <a:gd name="T22" fmla="*/ 177 w 2288"/>
              <a:gd name="T23" fmla="*/ 28 h 1219"/>
              <a:gd name="T24" fmla="*/ 122 w 2288"/>
              <a:gd name="T25" fmla="*/ 0 h 1219"/>
              <a:gd name="T26" fmla="*/ 94 w 2288"/>
              <a:gd name="T27" fmla="*/ 341 h 1219"/>
              <a:gd name="T28" fmla="*/ 88 w 2288"/>
              <a:gd name="T29" fmla="*/ 414 h 1219"/>
              <a:gd name="T30" fmla="*/ 60 w 2288"/>
              <a:gd name="T31" fmla="*/ 464 h 1219"/>
              <a:gd name="T32" fmla="*/ 4 w 2288"/>
              <a:gd name="T33" fmla="*/ 570 h 1219"/>
              <a:gd name="T34" fmla="*/ 38 w 2288"/>
              <a:gd name="T35" fmla="*/ 693 h 1219"/>
              <a:gd name="T36" fmla="*/ 43 w 2288"/>
              <a:gd name="T37" fmla="*/ 995 h 1219"/>
              <a:gd name="T38" fmla="*/ 60 w 2288"/>
              <a:gd name="T39" fmla="*/ 1152 h 1219"/>
              <a:gd name="T40" fmla="*/ 82 w 2288"/>
              <a:gd name="T41" fmla="*/ 1219 h 1219"/>
              <a:gd name="T42" fmla="*/ 306 w 2288"/>
              <a:gd name="T43" fmla="*/ 1124 h 1219"/>
              <a:gd name="T44" fmla="*/ 591 w 2288"/>
              <a:gd name="T45" fmla="*/ 1118 h 1219"/>
              <a:gd name="T46" fmla="*/ 703 w 2288"/>
              <a:gd name="T47" fmla="*/ 1090 h 1219"/>
              <a:gd name="T48" fmla="*/ 876 w 2288"/>
              <a:gd name="T49" fmla="*/ 951 h 1219"/>
              <a:gd name="T50" fmla="*/ 977 w 2288"/>
              <a:gd name="T51" fmla="*/ 895 h 1219"/>
              <a:gd name="T52" fmla="*/ 1201 w 2288"/>
              <a:gd name="T53" fmla="*/ 839 h 1219"/>
              <a:gd name="T54" fmla="*/ 1553 w 2288"/>
              <a:gd name="T55" fmla="*/ 788 h 1219"/>
              <a:gd name="T56" fmla="*/ 1704 w 2288"/>
              <a:gd name="T57" fmla="*/ 755 h 1219"/>
              <a:gd name="T58" fmla="*/ 1877 w 2288"/>
              <a:gd name="T59" fmla="*/ 744 h 1219"/>
              <a:gd name="T60" fmla="*/ 2006 w 2288"/>
              <a:gd name="T61" fmla="*/ 727 h 1219"/>
              <a:gd name="T62" fmla="*/ 2124 w 2288"/>
              <a:gd name="T63" fmla="*/ 699 h 1219"/>
              <a:gd name="T64" fmla="*/ 2213 w 2288"/>
              <a:gd name="T65" fmla="*/ 660 h 1219"/>
              <a:gd name="T66" fmla="*/ 2275 w 2288"/>
              <a:gd name="T67" fmla="*/ 604 h 1219"/>
              <a:gd name="T68" fmla="*/ 2241 w 2288"/>
              <a:gd name="T69" fmla="*/ 559 h 1219"/>
              <a:gd name="T70" fmla="*/ 2252 w 2288"/>
              <a:gd name="T71" fmla="*/ 559 h 1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88"/>
              <a:gd name="T109" fmla="*/ 0 h 1219"/>
              <a:gd name="T110" fmla="*/ 2288 w 2288"/>
              <a:gd name="T111" fmla="*/ 1219 h 1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88" h="1219">
                <a:moveTo>
                  <a:pt x="2252" y="559"/>
                </a:moveTo>
                <a:cubicBezTo>
                  <a:pt x="2191" y="553"/>
                  <a:pt x="2133" y="543"/>
                  <a:pt x="2073" y="531"/>
                </a:cubicBezTo>
                <a:cubicBezTo>
                  <a:pt x="2053" y="527"/>
                  <a:pt x="2012" y="520"/>
                  <a:pt x="2012" y="520"/>
                </a:cubicBezTo>
                <a:cubicBezTo>
                  <a:pt x="1928" y="487"/>
                  <a:pt x="1843" y="453"/>
                  <a:pt x="1754" y="442"/>
                </a:cubicBezTo>
                <a:cubicBezTo>
                  <a:pt x="1508" y="375"/>
                  <a:pt x="1817" y="431"/>
                  <a:pt x="1078" y="425"/>
                </a:cubicBezTo>
                <a:cubicBezTo>
                  <a:pt x="1054" y="417"/>
                  <a:pt x="1028" y="417"/>
                  <a:pt x="1005" y="408"/>
                </a:cubicBezTo>
                <a:cubicBezTo>
                  <a:pt x="980" y="398"/>
                  <a:pt x="953" y="377"/>
                  <a:pt x="932" y="358"/>
                </a:cubicBezTo>
                <a:cubicBezTo>
                  <a:pt x="919" y="331"/>
                  <a:pt x="868" y="279"/>
                  <a:pt x="843" y="263"/>
                </a:cubicBezTo>
                <a:cubicBezTo>
                  <a:pt x="756" y="119"/>
                  <a:pt x="631" y="107"/>
                  <a:pt x="474" y="100"/>
                </a:cubicBezTo>
                <a:cubicBezTo>
                  <a:pt x="457" y="97"/>
                  <a:pt x="440" y="92"/>
                  <a:pt x="423" y="89"/>
                </a:cubicBezTo>
                <a:cubicBezTo>
                  <a:pt x="395" y="85"/>
                  <a:pt x="340" y="78"/>
                  <a:pt x="340" y="78"/>
                </a:cubicBezTo>
                <a:cubicBezTo>
                  <a:pt x="285" y="62"/>
                  <a:pt x="232" y="44"/>
                  <a:pt x="177" y="28"/>
                </a:cubicBezTo>
                <a:cubicBezTo>
                  <a:pt x="138" y="1"/>
                  <a:pt x="157" y="8"/>
                  <a:pt x="122" y="0"/>
                </a:cubicBezTo>
                <a:cubicBezTo>
                  <a:pt x="0" y="18"/>
                  <a:pt x="77" y="233"/>
                  <a:pt x="94" y="341"/>
                </a:cubicBezTo>
                <a:cubicBezTo>
                  <a:pt x="92" y="365"/>
                  <a:pt x="92" y="390"/>
                  <a:pt x="88" y="414"/>
                </a:cubicBezTo>
                <a:cubicBezTo>
                  <a:pt x="87" y="422"/>
                  <a:pt x="62" y="460"/>
                  <a:pt x="60" y="464"/>
                </a:cubicBezTo>
                <a:cubicBezTo>
                  <a:pt x="40" y="499"/>
                  <a:pt x="19" y="532"/>
                  <a:pt x="4" y="570"/>
                </a:cubicBezTo>
                <a:cubicBezTo>
                  <a:pt x="10" y="650"/>
                  <a:pt x="1" y="645"/>
                  <a:pt x="38" y="693"/>
                </a:cubicBezTo>
                <a:cubicBezTo>
                  <a:pt x="68" y="796"/>
                  <a:pt x="46" y="861"/>
                  <a:pt x="43" y="995"/>
                </a:cubicBezTo>
                <a:cubicBezTo>
                  <a:pt x="47" y="1055"/>
                  <a:pt x="48" y="1097"/>
                  <a:pt x="60" y="1152"/>
                </a:cubicBezTo>
                <a:cubicBezTo>
                  <a:pt x="65" y="1175"/>
                  <a:pt x="77" y="1196"/>
                  <a:pt x="82" y="1219"/>
                </a:cubicBezTo>
                <a:cubicBezTo>
                  <a:pt x="157" y="1199"/>
                  <a:pt x="227" y="1127"/>
                  <a:pt x="306" y="1124"/>
                </a:cubicBezTo>
                <a:cubicBezTo>
                  <a:pt x="401" y="1121"/>
                  <a:pt x="496" y="1120"/>
                  <a:pt x="591" y="1118"/>
                </a:cubicBezTo>
                <a:cubicBezTo>
                  <a:pt x="662" y="1112"/>
                  <a:pt x="650" y="1109"/>
                  <a:pt x="703" y="1090"/>
                </a:cubicBezTo>
                <a:cubicBezTo>
                  <a:pt x="762" y="1048"/>
                  <a:pt x="806" y="973"/>
                  <a:pt x="876" y="951"/>
                </a:cubicBezTo>
                <a:cubicBezTo>
                  <a:pt x="906" y="930"/>
                  <a:pt x="942" y="905"/>
                  <a:pt x="977" y="895"/>
                </a:cubicBezTo>
                <a:cubicBezTo>
                  <a:pt x="1036" y="849"/>
                  <a:pt x="1130" y="844"/>
                  <a:pt x="1201" y="839"/>
                </a:cubicBezTo>
                <a:cubicBezTo>
                  <a:pt x="1317" y="814"/>
                  <a:pt x="1436" y="802"/>
                  <a:pt x="1553" y="788"/>
                </a:cubicBezTo>
                <a:cubicBezTo>
                  <a:pt x="1604" y="782"/>
                  <a:pt x="1653" y="762"/>
                  <a:pt x="1704" y="755"/>
                </a:cubicBezTo>
                <a:cubicBezTo>
                  <a:pt x="1764" y="747"/>
                  <a:pt x="1815" y="747"/>
                  <a:pt x="1877" y="744"/>
                </a:cubicBezTo>
                <a:cubicBezTo>
                  <a:pt x="1920" y="737"/>
                  <a:pt x="1962" y="731"/>
                  <a:pt x="2006" y="727"/>
                </a:cubicBezTo>
                <a:cubicBezTo>
                  <a:pt x="2045" y="716"/>
                  <a:pt x="2084" y="706"/>
                  <a:pt x="2124" y="699"/>
                </a:cubicBezTo>
                <a:cubicBezTo>
                  <a:pt x="2155" y="687"/>
                  <a:pt x="2180" y="667"/>
                  <a:pt x="2213" y="660"/>
                </a:cubicBezTo>
                <a:cubicBezTo>
                  <a:pt x="2233" y="640"/>
                  <a:pt x="2254" y="623"/>
                  <a:pt x="2275" y="604"/>
                </a:cubicBezTo>
                <a:cubicBezTo>
                  <a:pt x="2288" y="561"/>
                  <a:pt x="2254" y="582"/>
                  <a:pt x="2241" y="559"/>
                </a:cubicBezTo>
                <a:cubicBezTo>
                  <a:pt x="2239" y="556"/>
                  <a:pt x="2248" y="559"/>
                  <a:pt x="2252" y="559"/>
                </a:cubicBezTo>
                <a:close/>
              </a:path>
            </a:pathLst>
          </a:custGeom>
          <a:solidFill>
            <a:srgbClr val="00FFFF">
              <a:alpha val="10980"/>
            </a:srgbClr>
          </a:solidFill>
          <a:ln w="9525">
            <a:solidFill>
              <a:srgbClr val="00FFFF"/>
            </a:solidFill>
            <a:round/>
            <a:headEnd/>
            <a:tailEnd/>
          </a:ln>
        </p:spPr>
        <p:txBody>
          <a:bodyPr wrap="none" anchor="ctr"/>
          <a:lstStyle/>
          <a:p>
            <a:endParaRPr lang="en-US">
              <a:latin typeface="Segoe" pitchFamily="34" charset="0"/>
            </a:endParaRPr>
          </a:p>
        </p:txBody>
      </p:sp>
      <p:sp>
        <p:nvSpPr>
          <p:cNvPr id="46110" name="Freeform 245"/>
          <p:cNvSpPr>
            <a:spLocks/>
          </p:cNvSpPr>
          <p:nvPr/>
        </p:nvSpPr>
        <p:spPr bwMode="auto">
          <a:xfrm>
            <a:off x="4864100" y="3143250"/>
            <a:ext cx="3916363" cy="2852738"/>
          </a:xfrm>
          <a:custGeom>
            <a:avLst/>
            <a:gdLst>
              <a:gd name="T0" fmla="*/ 1 w 2467"/>
              <a:gd name="T1" fmla="*/ 257 h 1797"/>
              <a:gd name="T2" fmla="*/ 554 w 2467"/>
              <a:gd name="T3" fmla="*/ 246 h 1797"/>
              <a:gd name="T4" fmla="*/ 711 w 2467"/>
              <a:gd name="T5" fmla="*/ 212 h 1797"/>
              <a:gd name="T6" fmla="*/ 1494 w 2467"/>
              <a:gd name="T7" fmla="*/ 201 h 1797"/>
              <a:gd name="T8" fmla="*/ 1633 w 2467"/>
              <a:gd name="T9" fmla="*/ 123 h 1797"/>
              <a:gd name="T10" fmla="*/ 1757 w 2467"/>
              <a:gd name="T11" fmla="*/ 95 h 1797"/>
              <a:gd name="T12" fmla="*/ 2086 w 2467"/>
              <a:gd name="T13" fmla="*/ 39 h 1797"/>
              <a:gd name="T14" fmla="*/ 2344 w 2467"/>
              <a:gd name="T15" fmla="*/ 11 h 1797"/>
              <a:gd name="T16" fmla="*/ 2467 w 2467"/>
              <a:gd name="T17" fmla="*/ 0 h 1797"/>
              <a:gd name="T18" fmla="*/ 2422 w 2467"/>
              <a:gd name="T19" fmla="*/ 151 h 1797"/>
              <a:gd name="T20" fmla="*/ 2439 w 2467"/>
              <a:gd name="T21" fmla="*/ 274 h 1797"/>
              <a:gd name="T22" fmla="*/ 2405 w 2467"/>
              <a:gd name="T23" fmla="*/ 453 h 1797"/>
              <a:gd name="T24" fmla="*/ 2377 w 2467"/>
              <a:gd name="T25" fmla="*/ 609 h 1797"/>
              <a:gd name="T26" fmla="*/ 2349 w 2467"/>
              <a:gd name="T27" fmla="*/ 911 h 1797"/>
              <a:gd name="T28" fmla="*/ 2316 w 2467"/>
              <a:gd name="T29" fmla="*/ 1051 h 1797"/>
              <a:gd name="T30" fmla="*/ 2310 w 2467"/>
              <a:gd name="T31" fmla="*/ 1504 h 1797"/>
              <a:gd name="T32" fmla="*/ 2288 w 2467"/>
              <a:gd name="T33" fmla="*/ 1593 h 1797"/>
              <a:gd name="T34" fmla="*/ 2260 w 2467"/>
              <a:gd name="T35" fmla="*/ 1638 h 1797"/>
              <a:gd name="T36" fmla="*/ 2254 w 2467"/>
              <a:gd name="T37" fmla="*/ 1655 h 1797"/>
              <a:gd name="T38" fmla="*/ 2209 w 2467"/>
              <a:gd name="T39" fmla="*/ 1772 h 1797"/>
              <a:gd name="T40" fmla="*/ 2204 w 2467"/>
              <a:gd name="T41" fmla="*/ 1789 h 1797"/>
              <a:gd name="T42" fmla="*/ 2170 w 2467"/>
              <a:gd name="T43" fmla="*/ 1772 h 1797"/>
              <a:gd name="T44" fmla="*/ 2081 w 2467"/>
              <a:gd name="T45" fmla="*/ 1739 h 1797"/>
              <a:gd name="T46" fmla="*/ 1919 w 2467"/>
              <a:gd name="T47" fmla="*/ 1666 h 1797"/>
              <a:gd name="T48" fmla="*/ 1891 w 2467"/>
              <a:gd name="T49" fmla="*/ 1649 h 1797"/>
              <a:gd name="T50" fmla="*/ 1840 w 2467"/>
              <a:gd name="T51" fmla="*/ 1633 h 1797"/>
              <a:gd name="T52" fmla="*/ 1790 w 2467"/>
              <a:gd name="T53" fmla="*/ 1593 h 1797"/>
              <a:gd name="T54" fmla="*/ 1695 w 2467"/>
              <a:gd name="T55" fmla="*/ 1526 h 1797"/>
              <a:gd name="T56" fmla="*/ 1667 w 2467"/>
              <a:gd name="T57" fmla="*/ 1515 h 1797"/>
              <a:gd name="T58" fmla="*/ 1633 w 2467"/>
              <a:gd name="T59" fmla="*/ 1493 h 1797"/>
              <a:gd name="T60" fmla="*/ 1617 w 2467"/>
              <a:gd name="T61" fmla="*/ 1459 h 1797"/>
              <a:gd name="T62" fmla="*/ 1550 w 2467"/>
              <a:gd name="T63" fmla="*/ 1359 h 1797"/>
              <a:gd name="T64" fmla="*/ 1505 w 2467"/>
              <a:gd name="T65" fmla="*/ 1224 h 1797"/>
              <a:gd name="T66" fmla="*/ 1477 w 2467"/>
              <a:gd name="T67" fmla="*/ 1129 h 1797"/>
              <a:gd name="T68" fmla="*/ 1438 w 2467"/>
              <a:gd name="T69" fmla="*/ 1057 h 1797"/>
              <a:gd name="T70" fmla="*/ 1421 w 2467"/>
              <a:gd name="T71" fmla="*/ 1023 h 1797"/>
              <a:gd name="T72" fmla="*/ 1315 w 2467"/>
              <a:gd name="T73" fmla="*/ 922 h 1797"/>
              <a:gd name="T74" fmla="*/ 1287 w 2467"/>
              <a:gd name="T75" fmla="*/ 917 h 1797"/>
              <a:gd name="T76" fmla="*/ 1253 w 2467"/>
              <a:gd name="T77" fmla="*/ 906 h 1797"/>
              <a:gd name="T78" fmla="*/ 1102 w 2467"/>
              <a:gd name="T79" fmla="*/ 872 h 1797"/>
              <a:gd name="T80" fmla="*/ 811 w 2467"/>
              <a:gd name="T81" fmla="*/ 771 h 1797"/>
              <a:gd name="T82" fmla="*/ 716 w 2467"/>
              <a:gd name="T83" fmla="*/ 749 h 1797"/>
              <a:gd name="T84" fmla="*/ 593 w 2467"/>
              <a:gd name="T85" fmla="*/ 721 h 1797"/>
              <a:gd name="T86" fmla="*/ 504 w 2467"/>
              <a:gd name="T87" fmla="*/ 687 h 1797"/>
              <a:gd name="T88" fmla="*/ 431 w 2467"/>
              <a:gd name="T89" fmla="*/ 654 h 1797"/>
              <a:gd name="T90" fmla="*/ 409 w 2467"/>
              <a:gd name="T91" fmla="*/ 637 h 1797"/>
              <a:gd name="T92" fmla="*/ 398 w 2467"/>
              <a:gd name="T93" fmla="*/ 620 h 1797"/>
              <a:gd name="T94" fmla="*/ 291 w 2467"/>
              <a:gd name="T95" fmla="*/ 559 h 1797"/>
              <a:gd name="T96" fmla="*/ 224 w 2467"/>
              <a:gd name="T97" fmla="*/ 481 h 1797"/>
              <a:gd name="T98" fmla="*/ 179 w 2467"/>
              <a:gd name="T99" fmla="*/ 447 h 1797"/>
              <a:gd name="T100" fmla="*/ 68 w 2467"/>
              <a:gd name="T101" fmla="*/ 358 h 1797"/>
              <a:gd name="T102" fmla="*/ 23 w 2467"/>
              <a:gd name="T103" fmla="*/ 318 h 1797"/>
              <a:gd name="T104" fmla="*/ 6 w 2467"/>
              <a:gd name="T105" fmla="*/ 307 h 1797"/>
              <a:gd name="T106" fmla="*/ 1 w 2467"/>
              <a:gd name="T107" fmla="*/ 257 h 17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67"/>
              <a:gd name="T163" fmla="*/ 0 h 1797"/>
              <a:gd name="T164" fmla="*/ 2467 w 2467"/>
              <a:gd name="T165" fmla="*/ 1797 h 17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67" h="1797">
                <a:moveTo>
                  <a:pt x="1" y="257"/>
                </a:moveTo>
                <a:cubicBezTo>
                  <a:pt x="185" y="254"/>
                  <a:pt x="370" y="257"/>
                  <a:pt x="554" y="246"/>
                </a:cubicBezTo>
                <a:cubicBezTo>
                  <a:pt x="607" y="243"/>
                  <a:pt x="657" y="213"/>
                  <a:pt x="711" y="212"/>
                </a:cubicBezTo>
                <a:cubicBezTo>
                  <a:pt x="972" y="207"/>
                  <a:pt x="1233" y="205"/>
                  <a:pt x="1494" y="201"/>
                </a:cubicBezTo>
                <a:cubicBezTo>
                  <a:pt x="1546" y="187"/>
                  <a:pt x="1580" y="141"/>
                  <a:pt x="1633" y="123"/>
                </a:cubicBezTo>
                <a:cubicBezTo>
                  <a:pt x="1673" y="110"/>
                  <a:pt x="1717" y="104"/>
                  <a:pt x="1757" y="95"/>
                </a:cubicBezTo>
                <a:cubicBezTo>
                  <a:pt x="1871" y="69"/>
                  <a:pt x="1968" y="45"/>
                  <a:pt x="2086" y="39"/>
                </a:cubicBezTo>
                <a:cubicBezTo>
                  <a:pt x="2172" y="29"/>
                  <a:pt x="2257" y="18"/>
                  <a:pt x="2344" y="11"/>
                </a:cubicBezTo>
                <a:cubicBezTo>
                  <a:pt x="2385" y="8"/>
                  <a:pt x="2467" y="0"/>
                  <a:pt x="2467" y="0"/>
                </a:cubicBezTo>
                <a:cubicBezTo>
                  <a:pt x="2438" y="42"/>
                  <a:pt x="2431" y="102"/>
                  <a:pt x="2422" y="151"/>
                </a:cubicBezTo>
                <a:cubicBezTo>
                  <a:pt x="2428" y="192"/>
                  <a:pt x="2425" y="235"/>
                  <a:pt x="2439" y="274"/>
                </a:cubicBezTo>
                <a:cubicBezTo>
                  <a:pt x="2434" y="329"/>
                  <a:pt x="2429" y="402"/>
                  <a:pt x="2405" y="453"/>
                </a:cubicBezTo>
                <a:cubicBezTo>
                  <a:pt x="2395" y="507"/>
                  <a:pt x="2383" y="554"/>
                  <a:pt x="2377" y="609"/>
                </a:cubicBezTo>
                <a:cubicBezTo>
                  <a:pt x="2374" y="736"/>
                  <a:pt x="2398" y="813"/>
                  <a:pt x="2349" y="911"/>
                </a:cubicBezTo>
                <a:cubicBezTo>
                  <a:pt x="2339" y="958"/>
                  <a:pt x="2327" y="1004"/>
                  <a:pt x="2316" y="1051"/>
                </a:cubicBezTo>
                <a:cubicBezTo>
                  <a:pt x="2319" y="1160"/>
                  <a:pt x="2358" y="1430"/>
                  <a:pt x="2310" y="1504"/>
                </a:cubicBezTo>
                <a:cubicBezTo>
                  <a:pt x="2303" y="1529"/>
                  <a:pt x="2297" y="1572"/>
                  <a:pt x="2288" y="1593"/>
                </a:cubicBezTo>
                <a:cubicBezTo>
                  <a:pt x="2281" y="1609"/>
                  <a:pt x="2266" y="1621"/>
                  <a:pt x="2260" y="1638"/>
                </a:cubicBezTo>
                <a:cubicBezTo>
                  <a:pt x="2258" y="1644"/>
                  <a:pt x="2256" y="1649"/>
                  <a:pt x="2254" y="1655"/>
                </a:cubicBezTo>
                <a:cubicBezTo>
                  <a:pt x="2249" y="1734"/>
                  <a:pt x="2256" y="1729"/>
                  <a:pt x="2209" y="1772"/>
                </a:cubicBezTo>
                <a:cubicBezTo>
                  <a:pt x="2207" y="1778"/>
                  <a:pt x="2209" y="1787"/>
                  <a:pt x="2204" y="1789"/>
                </a:cubicBezTo>
                <a:cubicBezTo>
                  <a:pt x="2186" y="1797"/>
                  <a:pt x="2180" y="1779"/>
                  <a:pt x="2170" y="1772"/>
                </a:cubicBezTo>
                <a:cubicBezTo>
                  <a:pt x="2149" y="1758"/>
                  <a:pt x="2093" y="1743"/>
                  <a:pt x="2081" y="1739"/>
                </a:cubicBezTo>
                <a:cubicBezTo>
                  <a:pt x="2027" y="1721"/>
                  <a:pt x="1970" y="1691"/>
                  <a:pt x="1919" y="1666"/>
                </a:cubicBezTo>
                <a:cubicBezTo>
                  <a:pt x="1909" y="1661"/>
                  <a:pt x="1901" y="1653"/>
                  <a:pt x="1891" y="1649"/>
                </a:cubicBezTo>
                <a:cubicBezTo>
                  <a:pt x="1875" y="1642"/>
                  <a:pt x="1840" y="1633"/>
                  <a:pt x="1840" y="1633"/>
                </a:cubicBezTo>
                <a:cubicBezTo>
                  <a:pt x="1823" y="1620"/>
                  <a:pt x="1807" y="1606"/>
                  <a:pt x="1790" y="1593"/>
                </a:cubicBezTo>
                <a:cubicBezTo>
                  <a:pt x="1778" y="1562"/>
                  <a:pt x="1726" y="1540"/>
                  <a:pt x="1695" y="1526"/>
                </a:cubicBezTo>
                <a:cubicBezTo>
                  <a:pt x="1686" y="1522"/>
                  <a:pt x="1676" y="1520"/>
                  <a:pt x="1667" y="1515"/>
                </a:cubicBezTo>
                <a:cubicBezTo>
                  <a:pt x="1655" y="1509"/>
                  <a:pt x="1633" y="1493"/>
                  <a:pt x="1633" y="1493"/>
                </a:cubicBezTo>
                <a:cubicBezTo>
                  <a:pt x="1626" y="1482"/>
                  <a:pt x="1624" y="1470"/>
                  <a:pt x="1617" y="1459"/>
                </a:cubicBezTo>
                <a:cubicBezTo>
                  <a:pt x="1594" y="1423"/>
                  <a:pt x="1569" y="1398"/>
                  <a:pt x="1550" y="1359"/>
                </a:cubicBezTo>
                <a:cubicBezTo>
                  <a:pt x="1530" y="1318"/>
                  <a:pt x="1519" y="1267"/>
                  <a:pt x="1505" y="1224"/>
                </a:cubicBezTo>
                <a:cubicBezTo>
                  <a:pt x="1495" y="1194"/>
                  <a:pt x="1490" y="1158"/>
                  <a:pt x="1477" y="1129"/>
                </a:cubicBezTo>
                <a:cubicBezTo>
                  <a:pt x="1447" y="1060"/>
                  <a:pt x="1471" y="1151"/>
                  <a:pt x="1438" y="1057"/>
                </a:cubicBezTo>
                <a:cubicBezTo>
                  <a:pt x="1433" y="1042"/>
                  <a:pt x="1432" y="1035"/>
                  <a:pt x="1421" y="1023"/>
                </a:cubicBezTo>
                <a:cubicBezTo>
                  <a:pt x="1389" y="987"/>
                  <a:pt x="1352" y="951"/>
                  <a:pt x="1315" y="922"/>
                </a:cubicBezTo>
                <a:cubicBezTo>
                  <a:pt x="1307" y="916"/>
                  <a:pt x="1296" y="919"/>
                  <a:pt x="1287" y="917"/>
                </a:cubicBezTo>
                <a:cubicBezTo>
                  <a:pt x="1275" y="914"/>
                  <a:pt x="1265" y="909"/>
                  <a:pt x="1253" y="906"/>
                </a:cubicBezTo>
                <a:cubicBezTo>
                  <a:pt x="1203" y="893"/>
                  <a:pt x="1151" y="886"/>
                  <a:pt x="1102" y="872"/>
                </a:cubicBezTo>
                <a:cubicBezTo>
                  <a:pt x="1002" y="844"/>
                  <a:pt x="913" y="793"/>
                  <a:pt x="811" y="771"/>
                </a:cubicBezTo>
                <a:cubicBezTo>
                  <a:pt x="782" y="756"/>
                  <a:pt x="716" y="749"/>
                  <a:pt x="716" y="749"/>
                </a:cubicBezTo>
                <a:cubicBezTo>
                  <a:pt x="676" y="736"/>
                  <a:pt x="634" y="730"/>
                  <a:pt x="593" y="721"/>
                </a:cubicBezTo>
                <a:cubicBezTo>
                  <a:pt x="565" y="707"/>
                  <a:pt x="534" y="695"/>
                  <a:pt x="504" y="687"/>
                </a:cubicBezTo>
                <a:cubicBezTo>
                  <a:pt x="481" y="672"/>
                  <a:pt x="454" y="669"/>
                  <a:pt x="431" y="654"/>
                </a:cubicBezTo>
                <a:cubicBezTo>
                  <a:pt x="423" y="649"/>
                  <a:pt x="415" y="644"/>
                  <a:pt x="409" y="637"/>
                </a:cubicBezTo>
                <a:cubicBezTo>
                  <a:pt x="404" y="632"/>
                  <a:pt x="403" y="624"/>
                  <a:pt x="398" y="620"/>
                </a:cubicBezTo>
                <a:cubicBezTo>
                  <a:pt x="367" y="594"/>
                  <a:pt x="325" y="581"/>
                  <a:pt x="291" y="559"/>
                </a:cubicBezTo>
                <a:cubicBezTo>
                  <a:pt x="271" y="529"/>
                  <a:pt x="246" y="509"/>
                  <a:pt x="224" y="481"/>
                </a:cubicBezTo>
                <a:cubicBezTo>
                  <a:pt x="212" y="466"/>
                  <a:pt x="179" y="447"/>
                  <a:pt x="179" y="447"/>
                </a:cubicBezTo>
                <a:cubicBezTo>
                  <a:pt x="160" y="418"/>
                  <a:pt x="101" y="368"/>
                  <a:pt x="68" y="358"/>
                </a:cubicBezTo>
                <a:cubicBezTo>
                  <a:pt x="54" y="344"/>
                  <a:pt x="38" y="330"/>
                  <a:pt x="23" y="318"/>
                </a:cubicBezTo>
                <a:cubicBezTo>
                  <a:pt x="18" y="314"/>
                  <a:pt x="8" y="313"/>
                  <a:pt x="6" y="307"/>
                </a:cubicBezTo>
                <a:cubicBezTo>
                  <a:pt x="0" y="291"/>
                  <a:pt x="3" y="274"/>
                  <a:pt x="1" y="257"/>
                </a:cubicBezTo>
                <a:close/>
              </a:path>
            </a:pathLst>
          </a:custGeom>
          <a:solidFill>
            <a:srgbClr val="00FFFF">
              <a:alpha val="12941"/>
            </a:srgbClr>
          </a:solidFill>
          <a:ln w="9525">
            <a:solidFill>
              <a:srgbClr val="00FFFF"/>
            </a:solidFill>
            <a:round/>
            <a:headEnd/>
            <a:tailEnd/>
          </a:ln>
        </p:spPr>
        <p:txBody>
          <a:bodyPr wrap="none" anchor="ctr"/>
          <a:lstStyle/>
          <a:p>
            <a:endParaRPr lang="en-US">
              <a:latin typeface="Segoe" pitchFamily="34" charset="0"/>
            </a:endParaRPr>
          </a:p>
        </p:txBody>
      </p:sp>
      <p:sp>
        <p:nvSpPr>
          <p:cNvPr id="46111" name="Freeform 246"/>
          <p:cNvSpPr>
            <a:spLocks/>
          </p:cNvSpPr>
          <p:nvPr/>
        </p:nvSpPr>
        <p:spPr bwMode="auto">
          <a:xfrm>
            <a:off x="3240088" y="776288"/>
            <a:ext cx="4308475" cy="2481262"/>
          </a:xfrm>
          <a:custGeom>
            <a:avLst/>
            <a:gdLst>
              <a:gd name="T0" fmla="*/ 738 w 2714"/>
              <a:gd name="T1" fmla="*/ 1452 h 1563"/>
              <a:gd name="T2" fmla="*/ 688 w 2714"/>
              <a:gd name="T3" fmla="*/ 1368 h 1563"/>
              <a:gd name="T4" fmla="*/ 660 w 2714"/>
              <a:gd name="T5" fmla="*/ 1306 h 1563"/>
              <a:gd name="T6" fmla="*/ 598 w 2714"/>
              <a:gd name="T7" fmla="*/ 1217 h 1563"/>
              <a:gd name="T8" fmla="*/ 542 w 2714"/>
              <a:gd name="T9" fmla="*/ 1088 h 1563"/>
              <a:gd name="T10" fmla="*/ 285 w 2714"/>
              <a:gd name="T11" fmla="*/ 780 h 1563"/>
              <a:gd name="T12" fmla="*/ 218 w 2714"/>
              <a:gd name="T13" fmla="*/ 674 h 1563"/>
              <a:gd name="T14" fmla="*/ 168 w 2714"/>
              <a:gd name="T15" fmla="*/ 529 h 1563"/>
              <a:gd name="T16" fmla="*/ 145 w 2714"/>
              <a:gd name="T17" fmla="*/ 266 h 1563"/>
              <a:gd name="T18" fmla="*/ 22 w 2714"/>
              <a:gd name="T19" fmla="*/ 81 h 1563"/>
              <a:gd name="T20" fmla="*/ 156 w 2714"/>
              <a:gd name="T21" fmla="*/ 25 h 1563"/>
              <a:gd name="T22" fmla="*/ 313 w 2714"/>
              <a:gd name="T23" fmla="*/ 65 h 1563"/>
              <a:gd name="T24" fmla="*/ 497 w 2714"/>
              <a:gd name="T25" fmla="*/ 81 h 1563"/>
              <a:gd name="T26" fmla="*/ 581 w 2714"/>
              <a:gd name="T27" fmla="*/ 160 h 1563"/>
              <a:gd name="T28" fmla="*/ 844 w 2714"/>
              <a:gd name="T29" fmla="*/ 244 h 1563"/>
              <a:gd name="T30" fmla="*/ 1364 w 2714"/>
              <a:gd name="T31" fmla="*/ 210 h 1563"/>
              <a:gd name="T32" fmla="*/ 1627 w 2714"/>
              <a:gd name="T33" fmla="*/ 93 h 1563"/>
              <a:gd name="T34" fmla="*/ 1957 w 2714"/>
              <a:gd name="T35" fmla="*/ 53 h 1563"/>
              <a:gd name="T36" fmla="*/ 2024 w 2714"/>
              <a:gd name="T37" fmla="*/ 37 h 1563"/>
              <a:gd name="T38" fmla="*/ 2533 w 2714"/>
              <a:gd name="T39" fmla="*/ 70 h 1563"/>
              <a:gd name="T40" fmla="*/ 2623 w 2714"/>
              <a:gd name="T41" fmla="*/ 132 h 1563"/>
              <a:gd name="T42" fmla="*/ 2701 w 2714"/>
              <a:gd name="T43" fmla="*/ 244 h 1563"/>
              <a:gd name="T44" fmla="*/ 2438 w 2714"/>
              <a:gd name="T45" fmla="*/ 339 h 1563"/>
              <a:gd name="T46" fmla="*/ 2337 w 2714"/>
              <a:gd name="T47" fmla="*/ 423 h 1563"/>
              <a:gd name="T48" fmla="*/ 2270 w 2714"/>
              <a:gd name="T49" fmla="*/ 752 h 1563"/>
              <a:gd name="T50" fmla="*/ 2019 w 2714"/>
              <a:gd name="T51" fmla="*/ 797 h 1563"/>
              <a:gd name="T52" fmla="*/ 1549 w 2714"/>
              <a:gd name="T53" fmla="*/ 876 h 1563"/>
              <a:gd name="T54" fmla="*/ 1174 w 2714"/>
              <a:gd name="T55" fmla="*/ 1127 h 1563"/>
              <a:gd name="T56" fmla="*/ 1090 w 2714"/>
              <a:gd name="T57" fmla="*/ 1250 h 1563"/>
              <a:gd name="T58" fmla="*/ 978 w 2714"/>
              <a:gd name="T59" fmla="*/ 1401 h 1563"/>
              <a:gd name="T60" fmla="*/ 844 w 2714"/>
              <a:gd name="T61" fmla="*/ 1563 h 1563"/>
              <a:gd name="T62" fmla="*/ 760 w 2714"/>
              <a:gd name="T63" fmla="*/ 1474 h 1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14"/>
              <a:gd name="T97" fmla="*/ 0 h 1563"/>
              <a:gd name="T98" fmla="*/ 2714 w 2714"/>
              <a:gd name="T99" fmla="*/ 1563 h 1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14" h="1563">
                <a:moveTo>
                  <a:pt x="794" y="1519"/>
                </a:moveTo>
                <a:cubicBezTo>
                  <a:pt x="774" y="1499"/>
                  <a:pt x="750" y="1476"/>
                  <a:pt x="738" y="1452"/>
                </a:cubicBezTo>
                <a:cubicBezTo>
                  <a:pt x="727" y="1429"/>
                  <a:pt x="722" y="1402"/>
                  <a:pt x="704" y="1384"/>
                </a:cubicBezTo>
                <a:cubicBezTo>
                  <a:pt x="699" y="1379"/>
                  <a:pt x="692" y="1374"/>
                  <a:pt x="688" y="1368"/>
                </a:cubicBezTo>
                <a:cubicBezTo>
                  <a:pt x="679" y="1354"/>
                  <a:pt x="670" y="1339"/>
                  <a:pt x="665" y="1323"/>
                </a:cubicBezTo>
                <a:cubicBezTo>
                  <a:pt x="663" y="1317"/>
                  <a:pt x="663" y="1311"/>
                  <a:pt x="660" y="1306"/>
                </a:cubicBezTo>
                <a:cubicBezTo>
                  <a:pt x="652" y="1292"/>
                  <a:pt x="632" y="1267"/>
                  <a:pt x="632" y="1267"/>
                </a:cubicBezTo>
                <a:cubicBezTo>
                  <a:pt x="624" y="1244"/>
                  <a:pt x="614" y="1235"/>
                  <a:pt x="598" y="1217"/>
                </a:cubicBezTo>
                <a:cubicBezTo>
                  <a:pt x="585" y="1202"/>
                  <a:pt x="581" y="1182"/>
                  <a:pt x="570" y="1166"/>
                </a:cubicBezTo>
                <a:cubicBezTo>
                  <a:pt x="564" y="1138"/>
                  <a:pt x="550" y="1117"/>
                  <a:pt x="542" y="1088"/>
                </a:cubicBezTo>
                <a:cubicBezTo>
                  <a:pt x="530" y="1046"/>
                  <a:pt x="524" y="1000"/>
                  <a:pt x="497" y="965"/>
                </a:cubicBezTo>
                <a:cubicBezTo>
                  <a:pt x="468" y="868"/>
                  <a:pt x="365" y="827"/>
                  <a:pt x="285" y="780"/>
                </a:cubicBezTo>
                <a:cubicBezTo>
                  <a:pt x="266" y="769"/>
                  <a:pt x="253" y="753"/>
                  <a:pt x="235" y="741"/>
                </a:cubicBezTo>
                <a:cubicBezTo>
                  <a:pt x="213" y="700"/>
                  <a:pt x="229" y="737"/>
                  <a:pt x="218" y="674"/>
                </a:cubicBezTo>
                <a:cubicBezTo>
                  <a:pt x="215" y="655"/>
                  <a:pt x="204" y="646"/>
                  <a:pt x="195" y="629"/>
                </a:cubicBezTo>
                <a:cubicBezTo>
                  <a:pt x="181" y="601"/>
                  <a:pt x="173" y="560"/>
                  <a:pt x="168" y="529"/>
                </a:cubicBezTo>
                <a:cubicBezTo>
                  <a:pt x="166" y="447"/>
                  <a:pt x="169" y="365"/>
                  <a:pt x="162" y="283"/>
                </a:cubicBezTo>
                <a:cubicBezTo>
                  <a:pt x="161" y="275"/>
                  <a:pt x="149" y="273"/>
                  <a:pt x="145" y="266"/>
                </a:cubicBezTo>
                <a:cubicBezTo>
                  <a:pt x="136" y="252"/>
                  <a:pt x="130" y="236"/>
                  <a:pt x="123" y="221"/>
                </a:cubicBezTo>
                <a:cubicBezTo>
                  <a:pt x="97" y="168"/>
                  <a:pt x="57" y="128"/>
                  <a:pt x="22" y="81"/>
                </a:cubicBezTo>
                <a:cubicBezTo>
                  <a:pt x="17" y="54"/>
                  <a:pt x="6" y="40"/>
                  <a:pt x="0" y="14"/>
                </a:cubicBezTo>
                <a:cubicBezTo>
                  <a:pt x="47" y="0"/>
                  <a:pt x="108" y="21"/>
                  <a:pt x="156" y="25"/>
                </a:cubicBezTo>
                <a:cubicBezTo>
                  <a:pt x="179" y="33"/>
                  <a:pt x="199" y="46"/>
                  <a:pt x="223" y="53"/>
                </a:cubicBezTo>
                <a:cubicBezTo>
                  <a:pt x="257" y="77"/>
                  <a:pt x="265" y="69"/>
                  <a:pt x="313" y="65"/>
                </a:cubicBezTo>
                <a:cubicBezTo>
                  <a:pt x="372" y="49"/>
                  <a:pt x="343" y="51"/>
                  <a:pt x="402" y="59"/>
                </a:cubicBezTo>
                <a:cubicBezTo>
                  <a:pt x="475" y="79"/>
                  <a:pt x="443" y="73"/>
                  <a:pt x="497" y="81"/>
                </a:cubicBezTo>
                <a:cubicBezTo>
                  <a:pt x="524" y="90"/>
                  <a:pt x="549" y="103"/>
                  <a:pt x="576" y="109"/>
                </a:cubicBezTo>
                <a:cubicBezTo>
                  <a:pt x="578" y="126"/>
                  <a:pt x="578" y="143"/>
                  <a:pt x="581" y="160"/>
                </a:cubicBezTo>
                <a:cubicBezTo>
                  <a:pt x="594" y="222"/>
                  <a:pt x="609" y="194"/>
                  <a:pt x="688" y="199"/>
                </a:cubicBezTo>
                <a:cubicBezTo>
                  <a:pt x="740" y="215"/>
                  <a:pt x="791" y="233"/>
                  <a:pt x="844" y="244"/>
                </a:cubicBezTo>
                <a:cubicBezTo>
                  <a:pt x="940" y="241"/>
                  <a:pt x="1086" y="218"/>
                  <a:pt x="1185" y="255"/>
                </a:cubicBezTo>
                <a:cubicBezTo>
                  <a:pt x="1268" y="250"/>
                  <a:pt x="1299" y="252"/>
                  <a:pt x="1364" y="210"/>
                </a:cubicBezTo>
                <a:cubicBezTo>
                  <a:pt x="1385" y="178"/>
                  <a:pt x="1436" y="174"/>
                  <a:pt x="1471" y="160"/>
                </a:cubicBezTo>
                <a:cubicBezTo>
                  <a:pt x="1520" y="140"/>
                  <a:pt x="1572" y="95"/>
                  <a:pt x="1627" y="93"/>
                </a:cubicBezTo>
                <a:cubicBezTo>
                  <a:pt x="1707" y="90"/>
                  <a:pt x="1788" y="89"/>
                  <a:pt x="1868" y="87"/>
                </a:cubicBezTo>
                <a:cubicBezTo>
                  <a:pt x="1899" y="76"/>
                  <a:pt x="1925" y="61"/>
                  <a:pt x="1957" y="53"/>
                </a:cubicBezTo>
                <a:cubicBezTo>
                  <a:pt x="1966" y="51"/>
                  <a:pt x="1976" y="50"/>
                  <a:pt x="1985" y="48"/>
                </a:cubicBezTo>
                <a:cubicBezTo>
                  <a:pt x="1998" y="45"/>
                  <a:pt x="2024" y="37"/>
                  <a:pt x="2024" y="37"/>
                </a:cubicBezTo>
                <a:cubicBezTo>
                  <a:pt x="2170" y="40"/>
                  <a:pt x="2302" y="42"/>
                  <a:pt x="2444" y="59"/>
                </a:cubicBezTo>
                <a:cubicBezTo>
                  <a:pt x="2473" y="67"/>
                  <a:pt x="2504" y="62"/>
                  <a:pt x="2533" y="70"/>
                </a:cubicBezTo>
                <a:cubicBezTo>
                  <a:pt x="2546" y="74"/>
                  <a:pt x="2556" y="85"/>
                  <a:pt x="2567" y="93"/>
                </a:cubicBezTo>
                <a:cubicBezTo>
                  <a:pt x="2588" y="107"/>
                  <a:pt x="2606" y="112"/>
                  <a:pt x="2623" y="132"/>
                </a:cubicBezTo>
                <a:cubicBezTo>
                  <a:pt x="2637" y="149"/>
                  <a:pt x="2643" y="170"/>
                  <a:pt x="2656" y="188"/>
                </a:cubicBezTo>
                <a:cubicBezTo>
                  <a:pt x="2670" y="208"/>
                  <a:pt x="2688" y="223"/>
                  <a:pt x="2701" y="244"/>
                </a:cubicBezTo>
                <a:cubicBezTo>
                  <a:pt x="2714" y="286"/>
                  <a:pt x="2688" y="309"/>
                  <a:pt x="2650" y="316"/>
                </a:cubicBezTo>
                <a:cubicBezTo>
                  <a:pt x="2608" y="332"/>
                  <a:pt x="2494" y="334"/>
                  <a:pt x="2438" y="339"/>
                </a:cubicBezTo>
                <a:cubicBezTo>
                  <a:pt x="2411" y="347"/>
                  <a:pt x="2388" y="357"/>
                  <a:pt x="2365" y="372"/>
                </a:cubicBezTo>
                <a:cubicBezTo>
                  <a:pt x="2354" y="389"/>
                  <a:pt x="2348" y="406"/>
                  <a:pt x="2337" y="423"/>
                </a:cubicBezTo>
                <a:cubicBezTo>
                  <a:pt x="2304" y="528"/>
                  <a:pt x="2369" y="649"/>
                  <a:pt x="2281" y="730"/>
                </a:cubicBezTo>
                <a:cubicBezTo>
                  <a:pt x="2277" y="737"/>
                  <a:pt x="2277" y="749"/>
                  <a:pt x="2270" y="752"/>
                </a:cubicBezTo>
                <a:cubicBezTo>
                  <a:pt x="2246" y="763"/>
                  <a:pt x="2181" y="765"/>
                  <a:pt x="2153" y="769"/>
                </a:cubicBezTo>
                <a:cubicBezTo>
                  <a:pt x="2097" y="796"/>
                  <a:pt x="2100" y="792"/>
                  <a:pt x="2019" y="797"/>
                </a:cubicBezTo>
                <a:cubicBezTo>
                  <a:pt x="1967" y="811"/>
                  <a:pt x="1920" y="837"/>
                  <a:pt x="1868" y="853"/>
                </a:cubicBezTo>
                <a:cubicBezTo>
                  <a:pt x="1776" y="913"/>
                  <a:pt x="1656" y="874"/>
                  <a:pt x="1549" y="876"/>
                </a:cubicBezTo>
                <a:cubicBezTo>
                  <a:pt x="1501" y="890"/>
                  <a:pt x="1449" y="873"/>
                  <a:pt x="1403" y="892"/>
                </a:cubicBezTo>
                <a:cubicBezTo>
                  <a:pt x="1316" y="928"/>
                  <a:pt x="1234" y="1051"/>
                  <a:pt x="1174" y="1127"/>
                </a:cubicBezTo>
                <a:cubicBezTo>
                  <a:pt x="1164" y="1161"/>
                  <a:pt x="1137" y="1191"/>
                  <a:pt x="1113" y="1217"/>
                </a:cubicBezTo>
                <a:cubicBezTo>
                  <a:pt x="1097" y="1260"/>
                  <a:pt x="1121" y="1202"/>
                  <a:pt x="1090" y="1250"/>
                </a:cubicBezTo>
                <a:cubicBezTo>
                  <a:pt x="1087" y="1255"/>
                  <a:pt x="1088" y="1262"/>
                  <a:pt x="1085" y="1267"/>
                </a:cubicBezTo>
                <a:cubicBezTo>
                  <a:pt x="1057" y="1313"/>
                  <a:pt x="1017" y="1362"/>
                  <a:pt x="978" y="1401"/>
                </a:cubicBezTo>
                <a:cubicBezTo>
                  <a:pt x="969" y="1432"/>
                  <a:pt x="947" y="1444"/>
                  <a:pt x="928" y="1468"/>
                </a:cubicBezTo>
                <a:cubicBezTo>
                  <a:pt x="899" y="1506"/>
                  <a:pt x="879" y="1530"/>
                  <a:pt x="844" y="1563"/>
                </a:cubicBezTo>
                <a:cubicBezTo>
                  <a:pt x="830" y="1550"/>
                  <a:pt x="810" y="1545"/>
                  <a:pt x="799" y="1530"/>
                </a:cubicBezTo>
                <a:cubicBezTo>
                  <a:pt x="786" y="1513"/>
                  <a:pt x="777" y="1488"/>
                  <a:pt x="760" y="1474"/>
                </a:cubicBezTo>
                <a:lnTo>
                  <a:pt x="794" y="1519"/>
                </a:lnTo>
                <a:close/>
              </a:path>
            </a:pathLst>
          </a:custGeom>
          <a:solidFill>
            <a:srgbClr val="00FFFF">
              <a:alpha val="16078"/>
            </a:srgbClr>
          </a:solidFill>
          <a:ln w="9525">
            <a:solidFill>
              <a:srgbClr val="00FFFF"/>
            </a:solidFill>
            <a:round/>
            <a:headEnd/>
            <a:tailEnd/>
          </a:ln>
        </p:spPr>
        <p:txBody>
          <a:bodyPr wrap="none" anchor="ctr"/>
          <a:lstStyle/>
          <a:p>
            <a:endParaRPr lang="en-US">
              <a:latin typeface="Segoe" pitchFamily="34" charset="0"/>
            </a:endParaRPr>
          </a:p>
        </p:txBody>
      </p:sp>
      <p:grpSp>
        <p:nvGrpSpPr>
          <p:cNvPr id="46112" name="Group 247"/>
          <p:cNvGrpSpPr>
            <a:grpSpLocks/>
          </p:cNvGrpSpPr>
          <p:nvPr/>
        </p:nvGrpSpPr>
        <p:grpSpPr bwMode="auto">
          <a:xfrm>
            <a:off x="8545513" y="5440363"/>
            <a:ext cx="404812" cy="519112"/>
            <a:chOff x="4598" y="2485"/>
            <a:chExt cx="255" cy="327"/>
          </a:xfrm>
        </p:grpSpPr>
        <p:sp>
          <p:nvSpPr>
            <p:cNvPr id="46114" name="Oval 248"/>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231" name="Text Box 249"/>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236" name="Text Box 203"/>
          <p:cNvSpPr txBox="1">
            <a:spLocks noChangeArrowheads="1"/>
          </p:cNvSpPr>
          <p:nvPr/>
        </p:nvSpPr>
        <p:spPr bwMode="auto">
          <a:xfrm>
            <a:off x="533400" y="1676400"/>
            <a:ext cx="8153400" cy="4400550"/>
          </a:xfrm>
          <a:prstGeom prst="rect">
            <a:avLst/>
          </a:prstGeom>
          <a:solidFill>
            <a:schemeClr val="bg2">
              <a:lumMod val="75000"/>
              <a:lumOff val="25000"/>
              <a:alpha val="70000"/>
            </a:schemeClr>
          </a:solidFill>
          <a:ln w="12700">
            <a:solidFill>
              <a:schemeClr val="bg2">
                <a:lumMod val="85000"/>
                <a:lumOff val="15000"/>
              </a:schemeClr>
            </a:solidFill>
            <a:miter lim="800000"/>
            <a:headEnd/>
            <a:tailEnd/>
          </a:ln>
          <a:effectLst/>
        </p:spPr>
        <p:txBody>
          <a:bodyPr>
            <a:spAutoFit/>
          </a:bodyPr>
          <a:lstStyle/>
          <a:p>
            <a:pPr fontAlgn="auto">
              <a:spcBef>
                <a:spcPct val="50000"/>
              </a:spcBef>
              <a:spcAft>
                <a:spcPts val="0"/>
              </a:spcAft>
              <a:defRPr/>
            </a:pPr>
            <a:r>
              <a:rPr lang="en-US" sz="4000" dirty="0">
                <a:effectLst>
                  <a:outerShdw blurRad="38100" dist="38100" dir="2700000" algn="tl">
                    <a:srgbClr val="000000"/>
                  </a:outerShdw>
                </a:effectLst>
                <a:latin typeface="+mn-lt"/>
              </a:rPr>
              <a:t>In minutes or hours, not weeks or months </a:t>
            </a:r>
          </a:p>
          <a:p>
            <a:pPr fontAlgn="auto">
              <a:spcBef>
                <a:spcPct val="50000"/>
              </a:spcBef>
              <a:spcAft>
                <a:spcPts val="0"/>
              </a:spcAft>
              <a:defRPr/>
            </a:pPr>
            <a:r>
              <a:rPr lang="en-US" sz="4000" dirty="0">
                <a:effectLst>
                  <a:outerShdw blurRad="38100" dist="38100" dir="2700000" algn="tl">
                    <a:srgbClr val="000000"/>
                  </a:outerShdw>
                </a:effectLst>
                <a:latin typeface="+mn-lt"/>
              </a:rPr>
              <a:t>Employing Computer, not a Test Engineer </a:t>
            </a:r>
          </a:p>
          <a:p>
            <a:pPr fontAlgn="auto">
              <a:spcBef>
                <a:spcPct val="50000"/>
              </a:spcBef>
              <a:spcAft>
                <a:spcPts val="0"/>
              </a:spcAft>
              <a:defRPr/>
            </a:pPr>
            <a:r>
              <a:rPr lang="en-US" sz="4000" dirty="0">
                <a:effectLst>
                  <a:outerShdw blurRad="38100" dist="38100" dir="2700000" algn="tl">
                    <a:srgbClr val="000000"/>
                  </a:outerShdw>
                </a:effectLst>
                <a:latin typeface="+mn-lt"/>
              </a:rPr>
              <a:t>Targeting a large set of potential violations</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Benefits</a:t>
            </a:r>
            <a:endParaRPr/>
          </a:p>
        </p:txBody>
      </p:sp>
      <p:sp>
        <p:nvSpPr>
          <p:cNvPr id="3" name="Content Placeholder 2"/>
          <p:cNvSpPr>
            <a:spLocks noGrp="1"/>
          </p:cNvSpPr>
          <p:nvPr>
            <p:ph type="body" idx="1"/>
          </p:nvPr>
        </p:nvSpPr>
        <p:spPr>
          <a:xfrm>
            <a:off x="381000" y="1066800"/>
            <a:ext cx="8380413" cy="5268913"/>
          </a:xfrm>
        </p:spPr>
        <p:txBody>
          <a:bodyPr/>
          <a:lstStyle/>
          <a:p>
            <a:pPr marL="382573" indent="-382573" defTabSz="912777">
              <a:defRPr/>
            </a:pPr>
            <a:r>
              <a:rPr lang="en-US" sz="2800" dirty="0" smtClean="0"/>
              <a:t>Encode the insights of the experts as rules</a:t>
            </a:r>
          </a:p>
          <a:p>
            <a:pPr marL="382573" indent="-382573" defTabSz="912777">
              <a:defRPr/>
            </a:pPr>
            <a:r>
              <a:rPr lang="en-US" sz="2800" dirty="0" smtClean="0"/>
              <a:t>Path Coverage:  100%, at no cost  (let a computer do it), at little time  (hours versus weeks)</a:t>
            </a:r>
          </a:p>
          <a:p>
            <a:pPr marL="382573" indent="-382573" defTabSz="912777">
              <a:defRPr/>
            </a:pPr>
            <a:r>
              <a:rPr lang="en-US" sz="2800" dirty="0" smtClean="0"/>
              <a:t>Root Cause:  Defect Reports are easy to use: a direct reference to the defective path (or point) in the source code reveals the root cause and reduces cost of debugging </a:t>
            </a:r>
          </a:p>
          <a:p>
            <a:pPr marL="382573" indent="-382573" defTabSz="912777">
              <a:defRPr/>
            </a:pPr>
            <a:r>
              <a:rPr lang="en-US" sz="2800" dirty="0" smtClean="0"/>
              <a:t>Push-button technology, allows you to catch your bugs easily and repeatedly</a:t>
            </a:r>
          </a:p>
          <a:p>
            <a:pPr marL="382573" indent="-382573" defTabSz="912777">
              <a:defRPr/>
            </a:pPr>
            <a:r>
              <a:rPr lang="en-US" sz="2800" dirty="0" smtClean="0"/>
              <a:t>Defects are discovered early, before designing test cases, often while still coding, even before the hardware is available</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Limitations</a:t>
            </a:r>
            <a:endParaRPr/>
          </a:p>
        </p:txBody>
      </p:sp>
      <p:sp>
        <p:nvSpPr>
          <p:cNvPr id="3" name="Content Placeholder 2"/>
          <p:cNvSpPr>
            <a:spLocks noGrp="1"/>
          </p:cNvSpPr>
          <p:nvPr>
            <p:ph type="body" idx="1"/>
          </p:nvPr>
        </p:nvSpPr>
        <p:spPr>
          <a:xfrm>
            <a:off x="382588" y="1414463"/>
            <a:ext cx="8380412" cy="3859212"/>
          </a:xfrm>
        </p:spPr>
        <p:txBody>
          <a:bodyPr/>
          <a:lstStyle/>
          <a:p>
            <a:pPr marL="382573" indent="-382573" defTabSz="912777">
              <a:defRPr/>
            </a:pPr>
            <a:r>
              <a:rPr lang="en-US" sz="2800" dirty="0" smtClean="0"/>
              <a:t>Principal limitation: Algorithms are based on source code abstraction and heuristics (which results in both false positives and false negatives)</a:t>
            </a:r>
          </a:p>
          <a:p>
            <a:pPr marL="382573" indent="-382573" defTabSz="912777">
              <a:defRPr/>
            </a:pPr>
            <a:r>
              <a:rPr lang="en-US" sz="2700" dirty="0" smtClean="0"/>
              <a:t>Targets violations of a given set of well-defined constraints. Does not know about every possible error</a:t>
            </a:r>
            <a:endParaRPr lang="en-US" sz="2400" dirty="0" smtClean="0"/>
          </a:p>
          <a:p>
            <a:pPr marL="704822" lvl="1" indent="-317487" defTabSz="912777">
              <a:defRPr/>
            </a:pPr>
            <a:endParaRPr lang="en-US" sz="2400" dirty="0" smtClean="0"/>
          </a:p>
          <a:p>
            <a:pPr marL="704822" lvl="1" indent="-317487" defTabSz="912777">
              <a:buFontTx/>
              <a:buNone/>
              <a:defRPr/>
            </a:pPr>
            <a:r>
              <a:rPr lang="en-US" sz="2400" dirty="0" smtClean="0"/>
              <a:t>Static Analysis is a complementary technology.</a:t>
            </a:r>
          </a:p>
          <a:p>
            <a:pPr marL="704822" lvl="1" indent="-317487" defTabSz="912777">
              <a:buFontTx/>
              <a:buNone/>
              <a:defRPr/>
            </a:pPr>
            <a:r>
              <a:rPr lang="en-US" sz="2400" dirty="0" smtClean="0"/>
              <a:t>Not a replacement for traditional testing</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Analysis Tools For Drivers</a:t>
            </a:r>
            <a:endParaRPr/>
          </a:p>
        </p:txBody>
      </p:sp>
      <p:sp>
        <p:nvSpPr>
          <p:cNvPr id="3" name="Content Placeholder 2"/>
          <p:cNvSpPr>
            <a:spLocks noGrp="1"/>
          </p:cNvSpPr>
          <p:nvPr>
            <p:ph type="body" idx="1"/>
          </p:nvPr>
        </p:nvSpPr>
        <p:spPr>
          <a:xfrm>
            <a:off x="304800" y="1524000"/>
            <a:ext cx="8380413" cy="1057275"/>
          </a:xfrm>
        </p:spPr>
        <p:txBody>
          <a:bodyPr/>
          <a:lstStyle/>
          <a:p>
            <a:pPr marL="382573" indent="-382573" defTabSz="912777">
              <a:defRPr/>
            </a:pPr>
            <a:r>
              <a:rPr lang="en-US" sz="2000" dirty="0" smtClean="0"/>
              <a:t>Two complementary technologies provided in the WDK </a:t>
            </a:r>
          </a:p>
          <a:p>
            <a:pPr marL="704822" lvl="1" indent="-317487" defTabSz="912777">
              <a:defRPr/>
            </a:pPr>
            <a:r>
              <a:rPr lang="en-US" sz="1800" dirty="0" smtClean="0"/>
              <a:t>PRE</a:t>
            </a:r>
            <a:r>
              <a:rPr lang="en-US" sz="1800" i="1" dirty="0" smtClean="0"/>
              <a:t>f</a:t>
            </a:r>
            <a:r>
              <a:rPr lang="en-US" sz="1800" dirty="0" smtClean="0"/>
              <a:t>ast for Drivers:  Look inside every procedure for possible violations</a:t>
            </a:r>
          </a:p>
          <a:p>
            <a:pPr marL="704822" lvl="1" indent="-317487" defTabSz="912777">
              <a:defRPr/>
            </a:pPr>
            <a:r>
              <a:rPr lang="en-US" sz="1800" dirty="0" smtClean="0"/>
              <a:t>Static Driver Verifier: Look along paths, cross inter-procedural boundaries</a:t>
            </a:r>
          </a:p>
        </p:txBody>
      </p:sp>
      <p:sp>
        <p:nvSpPr>
          <p:cNvPr id="52227" name="Rectangle 5"/>
          <p:cNvSpPr>
            <a:spLocks noChangeArrowheads="1"/>
          </p:cNvSpPr>
          <p:nvPr/>
        </p:nvSpPr>
        <p:spPr bwMode="auto">
          <a:xfrm>
            <a:off x="322263" y="2743200"/>
            <a:ext cx="3106737" cy="2063750"/>
          </a:xfrm>
          <a:prstGeom prst="rect">
            <a:avLst/>
          </a:prstGeom>
          <a:solidFill>
            <a:srgbClr val="99CCFF"/>
          </a:solidFill>
          <a:ln w="12700">
            <a:noFill/>
            <a:miter lim="800000"/>
            <a:headEnd/>
            <a:tailEnd/>
          </a:ln>
        </p:spPr>
        <p:txBody>
          <a:bodyPr wrap="none" anchor="ctr"/>
          <a:lstStyle/>
          <a:p>
            <a:r>
              <a:rPr lang="en-US" sz="1400">
                <a:solidFill>
                  <a:schemeClr val="bg2"/>
                </a:solidFill>
                <a:latin typeface="Lucida Console" pitchFamily="49" charset="0"/>
              </a:rPr>
              <a:t>ReadFoo ( PIRP Irp )</a:t>
            </a:r>
          </a:p>
          <a:p>
            <a:r>
              <a:rPr lang="en-US" sz="1400">
                <a:solidFill>
                  <a:schemeClr val="bg2"/>
                </a:solidFill>
                <a:latin typeface="Lucida Console" pitchFamily="49" charset="0"/>
              </a:rPr>
              <a:t>{</a:t>
            </a:r>
          </a:p>
          <a:p>
            <a:r>
              <a:rPr lang="en-US" sz="1400">
                <a:solidFill>
                  <a:schemeClr val="bg2"/>
                </a:solidFill>
                <a:latin typeface="Lucida Console" pitchFamily="49" charset="0"/>
              </a:rPr>
              <a:t>  PIRP p = NULL;</a:t>
            </a:r>
          </a:p>
          <a:p>
            <a:r>
              <a:rPr lang="en-US" sz="1400">
                <a:solidFill>
                  <a:schemeClr val="bg2"/>
                </a:solidFill>
                <a:latin typeface="Lucida Console" pitchFamily="49" charset="0"/>
              </a:rPr>
              <a:t>  ...</a:t>
            </a:r>
          </a:p>
          <a:p>
            <a:r>
              <a:rPr lang="en-US" sz="1400">
                <a:solidFill>
                  <a:schemeClr val="bg2"/>
                </a:solidFill>
                <a:latin typeface="Lucida Console" pitchFamily="49" charset="0"/>
              </a:rPr>
              <a:t>  if (status) {</a:t>
            </a:r>
          </a:p>
          <a:p>
            <a:r>
              <a:rPr lang="en-US" sz="1400">
                <a:solidFill>
                  <a:schemeClr val="bg2"/>
                </a:solidFill>
                <a:latin typeface="Lucida Console" pitchFamily="49" charset="0"/>
              </a:rPr>
              <a:t>     IoCompleteRequest(p);</a:t>
            </a:r>
          </a:p>
          <a:p>
            <a:r>
              <a:rPr lang="en-US" sz="1400">
                <a:solidFill>
                  <a:schemeClr val="bg2"/>
                </a:solidFill>
                <a:latin typeface="Lucida Console" pitchFamily="49" charset="0"/>
              </a:rPr>
              <a:t>  }</a:t>
            </a:r>
          </a:p>
          <a:p>
            <a:r>
              <a:rPr lang="en-US" sz="1400">
                <a:solidFill>
                  <a:schemeClr val="bg2"/>
                </a:solidFill>
                <a:latin typeface="Lucida Console" pitchFamily="49" charset="0"/>
              </a:rPr>
              <a:t>}</a:t>
            </a:r>
          </a:p>
        </p:txBody>
      </p:sp>
      <p:sp>
        <p:nvSpPr>
          <p:cNvPr id="52228" name="Rectangle 8"/>
          <p:cNvSpPr>
            <a:spLocks noChangeArrowheads="1"/>
          </p:cNvSpPr>
          <p:nvPr/>
        </p:nvSpPr>
        <p:spPr bwMode="auto">
          <a:xfrm>
            <a:off x="4241800" y="2743200"/>
            <a:ext cx="3432175" cy="2136775"/>
          </a:xfrm>
          <a:prstGeom prst="rect">
            <a:avLst/>
          </a:prstGeom>
          <a:solidFill>
            <a:srgbClr val="99CCFF"/>
          </a:solidFill>
          <a:ln w="12700">
            <a:noFill/>
            <a:miter lim="800000"/>
            <a:headEnd/>
            <a:tailEnd/>
          </a:ln>
        </p:spPr>
        <p:txBody>
          <a:bodyPr wrap="none" anchor="ctr"/>
          <a:lstStyle/>
          <a:p>
            <a:r>
              <a:rPr lang="en-US" sz="1400">
                <a:solidFill>
                  <a:schemeClr val="bg2"/>
                </a:solidFill>
                <a:latin typeface="Lucida Console" pitchFamily="49" charset="0"/>
              </a:rPr>
              <a:t>ReadFoo ( PIRP Irp ) </a:t>
            </a:r>
          </a:p>
          <a:p>
            <a:r>
              <a:rPr lang="en-US" sz="1400">
                <a:solidFill>
                  <a:schemeClr val="bg2"/>
                </a:solidFill>
                <a:latin typeface="Lucida Console" pitchFamily="49" charset="0"/>
              </a:rPr>
              <a:t>{</a:t>
            </a:r>
          </a:p>
          <a:p>
            <a:r>
              <a:rPr lang="en-US" sz="1400">
                <a:solidFill>
                  <a:schemeClr val="bg2"/>
                </a:solidFill>
                <a:latin typeface="Lucida Console" pitchFamily="49" charset="0"/>
              </a:rPr>
              <a:t>  ...</a:t>
            </a:r>
          </a:p>
          <a:p>
            <a:r>
              <a:rPr lang="en-US" sz="1400">
                <a:solidFill>
                  <a:schemeClr val="bg2"/>
                </a:solidFill>
                <a:latin typeface="Lucida Console" pitchFamily="49" charset="0"/>
              </a:rPr>
              <a:t>  status = Bar (Irp);</a:t>
            </a:r>
          </a:p>
          <a:p>
            <a:r>
              <a:rPr lang="en-US" sz="1400">
                <a:solidFill>
                  <a:schemeClr val="bg2"/>
                </a:solidFill>
                <a:latin typeface="Lucida Console" pitchFamily="49" charset="0"/>
              </a:rPr>
              <a:t>  if (status) {</a:t>
            </a:r>
          </a:p>
          <a:p>
            <a:r>
              <a:rPr lang="en-US" sz="1400">
                <a:solidFill>
                  <a:schemeClr val="bg2"/>
                </a:solidFill>
                <a:latin typeface="Lucida Console" pitchFamily="49" charset="0"/>
              </a:rPr>
              <a:t>     IoCompleteRequest(Irp);</a:t>
            </a:r>
          </a:p>
          <a:p>
            <a:r>
              <a:rPr lang="en-US" sz="1400">
                <a:solidFill>
                  <a:schemeClr val="bg2"/>
                </a:solidFill>
                <a:latin typeface="Lucida Console" pitchFamily="49" charset="0"/>
              </a:rPr>
              <a:t>  } </a:t>
            </a:r>
          </a:p>
          <a:p>
            <a:r>
              <a:rPr lang="en-US" sz="1400">
                <a:solidFill>
                  <a:schemeClr val="bg2"/>
                </a:solidFill>
                <a:latin typeface="Lucida Console" pitchFamily="49" charset="0"/>
              </a:rPr>
              <a:t>}</a:t>
            </a:r>
            <a:endParaRPr lang="en-US" sz="1400">
              <a:latin typeface="Lucida Console" pitchFamily="49" charset="0"/>
            </a:endParaRPr>
          </a:p>
        </p:txBody>
      </p:sp>
      <p:sp>
        <p:nvSpPr>
          <p:cNvPr id="52229" name="Rectangle 9"/>
          <p:cNvSpPr>
            <a:spLocks noChangeArrowheads="1"/>
          </p:cNvSpPr>
          <p:nvPr/>
        </p:nvSpPr>
        <p:spPr bwMode="auto">
          <a:xfrm>
            <a:off x="4256088" y="4948238"/>
            <a:ext cx="3414712" cy="1670050"/>
          </a:xfrm>
          <a:prstGeom prst="rect">
            <a:avLst/>
          </a:prstGeom>
          <a:solidFill>
            <a:srgbClr val="99CCFF"/>
          </a:solidFill>
          <a:ln w="12700">
            <a:noFill/>
            <a:miter lim="800000"/>
            <a:headEnd/>
            <a:tailEnd/>
          </a:ln>
        </p:spPr>
        <p:txBody>
          <a:bodyPr wrap="none" anchor="ctr"/>
          <a:lstStyle/>
          <a:p>
            <a:r>
              <a:rPr lang="en-US" sz="1400">
                <a:solidFill>
                  <a:schemeClr val="bg2"/>
                </a:solidFill>
                <a:latin typeface="Lucida Console" pitchFamily="49" charset="0"/>
              </a:rPr>
              <a:t>Bar ( PIRP Irp ) </a:t>
            </a:r>
          </a:p>
          <a:p>
            <a:r>
              <a:rPr lang="en-US" sz="1400">
                <a:solidFill>
                  <a:schemeClr val="bg2"/>
                </a:solidFill>
                <a:latin typeface="Lucida Console" pitchFamily="49" charset="0"/>
              </a:rPr>
              <a:t>{</a:t>
            </a:r>
          </a:p>
          <a:p>
            <a:r>
              <a:rPr lang="en-US" sz="1400">
                <a:solidFill>
                  <a:schemeClr val="bg2"/>
                </a:solidFill>
                <a:latin typeface="Lucida Console" pitchFamily="49" charset="0"/>
              </a:rPr>
              <a:t>  ...</a:t>
            </a:r>
          </a:p>
          <a:p>
            <a:r>
              <a:rPr lang="en-US" sz="1400">
                <a:solidFill>
                  <a:schemeClr val="bg2"/>
                </a:solidFill>
                <a:latin typeface="Lucida Console" pitchFamily="49" charset="0"/>
              </a:rPr>
              <a:t>  IoCompleteRequest(Irp);</a:t>
            </a:r>
          </a:p>
          <a:p>
            <a:r>
              <a:rPr lang="en-US" sz="1400">
                <a:solidFill>
                  <a:schemeClr val="bg2"/>
                </a:solidFill>
                <a:latin typeface="Lucida Console" pitchFamily="49" charset="0"/>
              </a:rPr>
              <a:t>  return STATUS_SUCCESS;</a:t>
            </a:r>
          </a:p>
          <a:p>
            <a:r>
              <a:rPr lang="en-US" sz="1400">
                <a:solidFill>
                  <a:schemeClr val="bg2"/>
                </a:solidFill>
                <a:latin typeface="Lucida Console" pitchFamily="49" charset="0"/>
              </a:rPr>
              <a:t>}</a:t>
            </a:r>
            <a:endParaRPr lang="en-US" sz="1400">
              <a:latin typeface="Lucida Console" pitchFamily="49" charset="0"/>
            </a:endParaRPr>
          </a:p>
        </p:txBody>
      </p:sp>
      <p:grpSp>
        <p:nvGrpSpPr>
          <p:cNvPr id="52230" name="Group 20"/>
          <p:cNvGrpSpPr>
            <a:grpSpLocks/>
          </p:cNvGrpSpPr>
          <p:nvPr/>
        </p:nvGrpSpPr>
        <p:grpSpPr bwMode="auto">
          <a:xfrm>
            <a:off x="3505200" y="3657600"/>
            <a:ext cx="404813" cy="519113"/>
            <a:chOff x="4598" y="2485"/>
            <a:chExt cx="255" cy="327"/>
          </a:xfrm>
        </p:grpSpPr>
        <p:sp>
          <p:nvSpPr>
            <p:cNvPr id="52236" name="Oval 2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 name="Text Box 2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dirty="0">
                  <a:effectLst>
                    <a:outerShdw blurRad="38100" dist="38100" dir="2700000" algn="tl">
                      <a:srgbClr val="000000"/>
                    </a:outerShdw>
                  </a:effectLst>
                  <a:latin typeface="Lucida Console" pitchFamily="49" charset="0"/>
                </a:rPr>
                <a:t>X</a:t>
              </a:r>
            </a:p>
          </p:txBody>
        </p:sp>
      </p:grpSp>
      <p:grpSp>
        <p:nvGrpSpPr>
          <p:cNvPr id="52231" name="Group 23"/>
          <p:cNvGrpSpPr>
            <a:grpSpLocks/>
          </p:cNvGrpSpPr>
          <p:nvPr/>
        </p:nvGrpSpPr>
        <p:grpSpPr bwMode="auto">
          <a:xfrm>
            <a:off x="7797800" y="4564063"/>
            <a:ext cx="404813" cy="519112"/>
            <a:chOff x="4598" y="2485"/>
            <a:chExt cx="255" cy="327"/>
          </a:xfrm>
        </p:grpSpPr>
        <p:sp>
          <p:nvSpPr>
            <p:cNvPr id="52234" name="Oval 24"/>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12" name="Text Box 25"/>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cxnSp>
        <p:nvCxnSpPr>
          <p:cNvPr id="52232" name="AutoShape 28"/>
          <p:cNvCxnSpPr>
            <a:cxnSpLocks noChangeShapeType="1"/>
          </p:cNvCxnSpPr>
          <p:nvPr/>
        </p:nvCxnSpPr>
        <p:spPr bwMode="auto">
          <a:xfrm rot="16200000" flipH="1">
            <a:off x="7277100" y="4065588"/>
            <a:ext cx="685800" cy="609600"/>
          </a:xfrm>
          <a:prstGeom prst="straightConnector1">
            <a:avLst/>
          </a:prstGeom>
          <a:noFill/>
          <a:ln w="19050">
            <a:solidFill>
              <a:srgbClr val="FF0000"/>
            </a:solidFill>
            <a:round/>
            <a:headEnd type="triangle" w="lg" len="lg"/>
            <a:tailEnd/>
          </a:ln>
        </p:spPr>
      </p:cxnSp>
      <p:cxnSp>
        <p:nvCxnSpPr>
          <p:cNvPr id="52233" name="AutoShape 29"/>
          <p:cNvCxnSpPr>
            <a:cxnSpLocks noChangeShapeType="1"/>
          </p:cNvCxnSpPr>
          <p:nvPr/>
        </p:nvCxnSpPr>
        <p:spPr bwMode="auto">
          <a:xfrm flipV="1">
            <a:off x="7010400" y="4865688"/>
            <a:ext cx="990600" cy="990600"/>
          </a:xfrm>
          <a:prstGeom prst="straightConnector1">
            <a:avLst/>
          </a:prstGeom>
          <a:noFill/>
          <a:ln w="19050">
            <a:solidFill>
              <a:srgbClr val="FF0000"/>
            </a:solidFill>
            <a:round/>
            <a:headEnd type="triangle" w="lg" len="lg"/>
            <a:tailEnd/>
          </a:ln>
        </p:spPr>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Analysis Tools For Drivers</a:t>
            </a:r>
            <a:endParaRPr/>
          </a:p>
        </p:txBody>
      </p:sp>
      <p:sp>
        <p:nvSpPr>
          <p:cNvPr id="3" name="Content Placeholder 2"/>
          <p:cNvSpPr>
            <a:spLocks noGrp="1"/>
          </p:cNvSpPr>
          <p:nvPr>
            <p:ph idx="1"/>
          </p:nvPr>
        </p:nvSpPr>
        <p:spPr>
          <a:xfrm>
            <a:off x="304800" y="1524000"/>
            <a:ext cx="8380412" cy="4656659"/>
          </a:xfrm>
        </p:spPr>
        <p:txBody>
          <a:bodyPr numCol="2"/>
          <a:lstStyle/>
          <a:p>
            <a:pPr marL="382573" indent="-382573" defTabSz="912777">
              <a:spcBef>
                <a:spcPts val="1167"/>
              </a:spcBef>
              <a:buFontTx/>
              <a:buNone/>
              <a:defRPr/>
            </a:pPr>
            <a:r>
              <a:rPr lang="en-US" sz="2400" dirty="0" smtClean="0"/>
              <a:t>PRE</a:t>
            </a:r>
            <a:r>
              <a:rPr lang="en-US" sz="2400" i="1" dirty="0" smtClean="0"/>
              <a:t>f</a:t>
            </a:r>
            <a:r>
              <a:rPr lang="en-US" sz="2400" dirty="0" smtClean="0"/>
              <a:t>ast for Drivers (PFD)</a:t>
            </a:r>
          </a:p>
          <a:p>
            <a:pPr marL="704822" lvl="1" indent="-317487" defTabSz="912777">
              <a:spcBef>
                <a:spcPts val="1083"/>
              </a:spcBef>
              <a:defRPr/>
            </a:pPr>
            <a:r>
              <a:rPr lang="en-US" sz="2000" dirty="0" smtClean="0"/>
              <a:t>Lightweight and fast (runs in minutes)</a:t>
            </a:r>
          </a:p>
          <a:p>
            <a:pPr marL="704822" lvl="1" indent="-317487" defTabSz="912777">
              <a:spcBef>
                <a:spcPts val="1083"/>
              </a:spcBef>
              <a:defRPr/>
            </a:pPr>
            <a:r>
              <a:rPr lang="en-US" sz="2000" dirty="0" smtClean="0"/>
              <a:t>Easy to use early in development – start early</a:t>
            </a:r>
          </a:p>
          <a:p>
            <a:pPr marL="704822" lvl="1" indent="-317487" defTabSz="912777">
              <a:spcBef>
                <a:spcPts val="1083"/>
              </a:spcBef>
              <a:defRPr/>
            </a:pPr>
            <a:r>
              <a:rPr lang="en-US" sz="2000" dirty="0" smtClean="0"/>
              <a:t>Use on any code that compiles</a:t>
            </a:r>
          </a:p>
          <a:p>
            <a:pPr marL="704822" lvl="1" indent="-317487" defTabSz="912777">
              <a:spcBef>
                <a:spcPts val="1083"/>
              </a:spcBef>
              <a:defRPr/>
            </a:pPr>
            <a:r>
              <a:rPr lang="en-US" sz="2000" dirty="0" smtClean="0"/>
              <a:t>Limited to a procedure scope, each procedure analyzed independently.</a:t>
            </a:r>
          </a:p>
          <a:p>
            <a:pPr marL="704822" lvl="1" indent="-317487" defTabSz="912777">
              <a:spcBef>
                <a:spcPts val="1083"/>
              </a:spcBef>
              <a:defRPr/>
            </a:pPr>
            <a:r>
              <a:rPr lang="en-US" sz="2000" dirty="0" smtClean="0"/>
              <a:t>Annotations improve precision</a:t>
            </a:r>
          </a:p>
          <a:p>
            <a:pPr marL="704822" lvl="1" indent="-317487" defTabSz="912777">
              <a:spcBef>
                <a:spcPts val="1083"/>
              </a:spcBef>
              <a:defRPr/>
            </a:pPr>
            <a:r>
              <a:rPr lang="en-US" sz="2000" dirty="0" smtClean="0"/>
              <a:t>Works on any code, C and C++</a:t>
            </a:r>
          </a:p>
          <a:p>
            <a:pPr marL="704822" lvl="1" indent="-317487" defTabSz="912777">
              <a:spcBef>
                <a:spcPts val="1083"/>
              </a:spcBef>
              <a:defRPr/>
            </a:pPr>
            <a:r>
              <a:rPr lang="en-US" sz="2000" dirty="0" smtClean="0"/>
              <a:t>Finds many local violations</a:t>
            </a:r>
          </a:p>
          <a:p>
            <a:pPr marL="382573" indent="-382573" defTabSz="912777">
              <a:spcBef>
                <a:spcPts val="1167"/>
              </a:spcBef>
              <a:buFontTx/>
              <a:buNone/>
              <a:defRPr/>
            </a:pPr>
            <a:r>
              <a:rPr lang="en-US" sz="2400" dirty="0" smtClean="0"/>
              <a:t>Static Driver Verifier (SDV)</a:t>
            </a:r>
          </a:p>
          <a:p>
            <a:pPr marL="704822" lvl="1" indent="-317487" defTabSz="912777">
              <a:spcBef>
                <a:spcPts val="1083"/>
              </a:spcBef>
              <a:defRPr/>
            </a:pPr>
            <a:r>
              <a:rPr lang="en-US" sz="2000" dirty="0" smtClean="0"/>
              <a:t>Extremely deep analysis (runs in hours)</a:t>
            </a:r>
          </a:p>
          <a:p>
            <a:pPr marL="704822" lvl="1" indent="-317487" defTabSz="912777">
              <a:spcBef>
                <a:spcPts val="1083"/>
              </a:spcBef>
              <a:defRPr/>
            </a:pPr>
            <a:r>
              <a:rPr lang="en-US" sz="2000" dirty="0" smtClean="0"/>
              <a:t>More useful in the later stages of development</a:t>
            </a:r>
          </a:p>
          <a:p>
            <a:pPr marL="704822" lvl="1" indent="-317487" defTabSz="912777">
              <a:spcBef>
                <a:spcPts val="1083"/>
              </a:spcBef>
              <a:defRPr/>
            </a:pPr>
            <a:r>
              <a:rPr lang="en-US" sz="2000" dirty="0" smtClean="0"/>
              <a:t>Requires complete driver</a:t>
            </a:r>
          </a:p>
          <a:p>
            <a:pPr marL="704822" lvl="1" indent="-317487" defTabSz="912777">
              <a:spcBef>
                <a:spcPts val="1083"/>
              </a:spcBef>
              <a:defRPr/>
            </a:pPr>
            <a:r>
              <a:rPr lang="en-US" sz="2000" dirty="0" smtClean="0"/>
              <a:t>Works over the whole driver, along every path, crossing inter-procedural boundaries</a:t>
            </a:r>
          </a:p>
          <a:p>
            <a:pPr marL="704822" lvl="1" indent="-317487" defTabSz="912777">
              <a:spcBef>
                <a:spcPts val="1083"/>
              </a:spcBef>
              <a:defRPr/>
            </a:pPr>
            <a:r>
              <a:rPr lang="en-US" sz="2000" dirty="0" smtClean="0"/>
              <a:t>Annotations not necessary</a:t>
            </a:r>
          </a:p>
          <a:p>
            <a:pPr marL="704822" lvl="1" indent="-317487" defTabSz="912777">
              <a:spcBef>
                <a:spcPts val="1083"/>
              </a:spcBef>
              <a:defRPr/>
            </a:pPr>
            <a:r>
              <a:rPr lang="en-US" sz="2000" dirty="0" smtClean="0"/>
              <a:t>Limited to WDM or KMDF and to C</a:t>
            </a:r>
          </a:p>
          <a:p>
            <a:pPr marL="704822" lvl="1" indent="-317487" defTabSz="912777">
              <a:spcBef>
                <a:spcPts val="1083"/>
              </a:spcBef>
              <a:defRPr/>
            </a:pPr>
            <a:r>
              <a:rPr lang="en-US" sz="2000" dirty="0" smtClean="0"/>
              <a:t>Finds a few deep bugs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382588" y="1414463"/>
            <a:ext cx="8380412" cy="2370137"/>
          </a:xfrm>
          <a:prstGeom prst="rect">
            <a:avLst/>
          </a:prstGeom>
        </p:spPr>
        <p:txBody>
          <a:bodyPr/>
          <a:lstStyle/>
          <a:p>
            <a:r>
              <a:rPr lang="en-US" sz="2800" smtClean="0">
                <a:effectLst>
                  <a:outerShdw blurRad="38100" dist="38100" dir="2700000" algn="tl">
                    <a:srgbClr val="000000"/>
                  </a:outerShdw>
                </a:effectLst>
              </a:rPr>
              <a:t>Static Tools (as early as possible)</a:t>
            </a:r>
          </a:p>
          <a:p>
            <a:pPr lvl="1"/>
            <a:r>
              <a:rPr lang="en-US" sz="2800" smtClean="0">
                <a:effectLst>
                  <a:outerShdw blurRad="38100" dist="38100" dir="2700000" algn="tl">
                    <a:srgbClr val="000000"/>
                  </a:outerShdw>
                </a:effectLst>
              </a:rPr>
              <a:t>PFD (As soon as the driver compiles)</a:t>
            </a:r>
          </a:p>
          <a:p>
            <a:pPr lvl="1"/>
            <a:r>
              <a:rPr lang="en-US" sz="2800" smtClean="0">
                <a:effectLst>
                  <a:outerShdw blurRad="38100" dist="38100" dir="2700000" algn="tl">
                    <a:srgbClr val="000000"/>
                  </a:outerShdw>
                </a:effectLst>
              </a:rPr>
              <a:t>SDV (When fundamental of driver is in place)</a:t>
            </a:r>
          </a:p>
          <a:p>
            <a:r>
              <a:rPr lang="en-US" sz="2800" smtClean="0">
                <a:effectLst>
                  <a:outerShdw blurRad="38100" dist="38100" dir="2700000" algn="tl">
                    <a:srgbClr val="000000"/>
                  </a:outerShdw>
                </a:effectLst>
              </a:rPr>
              <a:t>Dynamic Tools (When hardware is available)</a:t>
            </a:r>
          </a:p>
          <a:p>
            <a:pPr lvl="1"/>
            <a:r>
              <a:rPr lang="en-US" sz="2800" smtClean="0">
                <a:effectLst>
                  <a:outerShdw blurRad="38100" dist="38100" dir="2700000" algn="tl">
                    <a:srgbClr val="000000"/>
                  </a:outerShdw>
                </a:effectLst>
              </a:rPr>
              <a:t>Checked build of Windows</a:t>
            </a:r>
          </a:p>
          <a:p>
            <a:pPr lvl="1"/>
            <a:r>
              <a:rPr lang="en-US" sz="2800" smtClean="0">
                <a:effectLst>
                  <a:outerShdw blurRad="38100" dist="38100" dir="2700000" algn="tl">
                    <a:srgbClr val="000000"/>
                  </a:outerShdw>
                </a:effectLst>
              </a:rPr>
              <a:t>Driver Verifier</a:t>
            </a:r>
          </a:p>
          <a:p>
            <a:r>
              <a:rPr lang="en-US" sz="2800" smtClean="0">
                <a:effectLst>
                  <a:outerShdw blurRad="38100" dist="38100" dir="2700000" algn="tl">
                    <a:srgbClr val="000000"/>
                  </a:outerShdw>
                </a:effectLst>
              </a:rPr>
              <a:t>Other tools</a:t>
            </a:r>
          </a:p>
          <a:p>
            <a:pPr lvl="1"/>
            <a:r>
              <a:rPr lang="en-US" sz="2800" smtClean="0">
                <a:effectLst>
                  <a:outerShdw blurRad="38100" dist="38100" dir="2700000" algn="tl">
                    <a:srgbClr val="000000"/>
                  </a:outerShdw>
                </a:effectLst>
              </a:rPr>
              <a:t>Verifying other aspects (for example, inf files)</a:t>
            </a:r>
          </a:p>
          <a:p>
            <a:pPr lvl="1"/>
            <a:r>
              <a:rPr lang="en-US" sz="2800" smtClean="0">
                <a:effectLst>
                  <a:outerShdw blurRad="38100" dist="38100" dir="2700000" algn="tl">
                    <a:srgbClr val="000000"/>
                  </a:outerShdw>
                </a:effectLst>
              </a:rPr>
              <a:t>Model specific tools (for example, NDISTest)</a:t>
            </a:r>
          </a:p>
        </p:txBody>
      </p:sp>
      <p:sp>
        <p:nvSpPr>
          <p:cNvPr id="2" name="Title 1"/>
          <p:cNvSpPr>
            <a:spLocks noGrp="1"/>
          </p:cNvSpPr>
          <p:nvPr>
            <p:ph type="title" idx="4294967295"/>
          </p:nvPr>
        </p:nvSpPr>
        <p:spPr>
          <a:xfrm>
            <a:off x="382588" y="228600"/>
            <a:ext cx="8380412" cy="692498"/>
          </a:xfrm>
          <a:prstGeom prst="rect">
            <a:avLst/>
          </a:prstGeom>
        </p:spPr>
        <p:txBody>
          <a:bodyPr/>
          <a:lstStyle/>
          <a:p>
            <a:pPr defTabSz="912777">
              <a:defRPr/>
            </a:pPr>
            <a:r>
              <a:rPr/>
              <a:t>Tools For Verifying Drivers</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Session Outline</a:t>
            </a:r>
            <a:endParaRPr/>
          </a:p>
        </p:txBody>
      </p:sp>
      <p:sp>
        <p:nvSpPr>
          <p:cNvPr id="5" name="Content Placeholder 4"/>
          <p:cNvSpPr>
            <a:spLocks noGrp="1"/>
          </p:cNvSpPr>
          <p:nvPr>
            <p:ph type="body" idx="1"/>
          </p:nvPr>
        </p:nvSpPr>
        <p:spPr>
          <a:xfrm>
            <a:off x="382588" y="1414463"/>
            <a:ext cx="8380412" cy="2900362"/>
          </a:xfrm>
        </p:spPr>
        <p:txBody>
          <a:bodyPr/>
          <a:lstStyle/>
          <a:p>
            <a:pPr marL="382573" indent="-382573" defTabSz="912777">
              <a:defRPr/>
            </a:pPr>
            <a:r>
              <a:rPr lang="en-US" dirty="0" smtClean="0"/>
              <a:t>Motivation</a:t>
            </a:r>
          </a:p>
          <a:p>
            <a:pPr marL="382573" indent="-382573" defTabSz="912777">
              <a:defRPr/>
            </a:pPr>
            <a:r>
              <a:rPr lang="en-US" dirty="0" smtClean="0"/>
              <a:t>Static Analysis Tools</a:t>
            </a:r>
          </a:p>
          <a:p>
            <a:pPr marL="382573" indent="-382573" defTabSz="912777">
              <a:defRPr/>
            </a:pPr>
            <a:r>
              <a:rPr lang="en-US" dirty="0" smtClean="0"/>
              <a:t>PRE</a:t>
            </a:r>
            <a:r>
              <a:rPr lang="en-US" i="1" dirty="0" smtClean="0"/>
              <a:t>f</a:t>
            </a:r>
            <a:r>
              <a:rPr lang="en-US" dirty="0" smtClean="0"/>
              <a:t>ast for Drivers (PFD)</a:t>
            </a:r>
          </a:p>
          <a:p>
            <a:pPr marL="382573" indent="-382573" defTabSz="912777">
              <a:defRPr/>
            </a:pPr>
            <a:r>
              <a:rPr lang="en-US" dirty="0" smtClean="0"/>
              <a:t>Static Driver Verifier (SDV)</a:t>
            </a:r>
          </a:p>
          <a:p>
            <a:pPr marL="382573" indent="-382573" defTabSz="912777">
              <a:defRPr/>
            </a:pPr>
            <a:r>
              <a:rPr lang="en-US" dirty="0" smtClean="0"/>
              <a:t>Conclusions and Next Steps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Tools For Verifying Drivers</a:t>
            </a:r>
            <a:endParaRPr/>
          </a:p>
        </p:txBody>
      </p:sp>
      <p:sp>
        <p:nvSpPr>
          <p:cNvPr id="58370" name="Line 4"/>
          <p:cNvSpPr>
            <a:spLocks noChangeShapeType="1"/>
          </p:cNvSpPr>
          <p:nvPr/>
        </p:nvSpPr>
        <p:spPr bwMode="auto">
          <a:xfrm>
            <a:off x="1219200" y="2133600"/>
            <a:ext cx="6629400" cy="0"/>
          </a:xfrm>
          <a:prstGeom prst="line">
            <a:avLst/>
          </a:prstGeom>
          <a:noFill/>
          <a:ln w="127000">
            <a:solidFill>
              <a:schemeClr val="accent2"/>
            </a:solidFill>
            <a:round/>
            <a:headEnd/>
            <a:tailEnd type="triangle" w="med" len="med"/>
          </a:ln>
        </p:spPr>
        <p:txBody>
          <a:bodyPr/>
          <a:lstStyle/>
          <a:p>
            <a:endParaRPr lang="en-US"/>
          </a:p>
        </p:txBody>
      </p:sp>
      <p:sp>
        <p:nvSpPr>
          <p:cNvPr id="58371" name="Line 5"/>
          <p:cNvSpPr>
            <a:spLocks noChangeShapeType="1"/>
          </p:cNvSpPr>
          <p:nvPr/>
        </p:nvSpPr>
        <p:spPr bwMode="auto">
          <a:xfrm flipH="1">
            <a:off x="1200150" y="2133600"/>
            <a:ext cx="19050" cy="4238625"/>
          </a:xfrm>
          <a:prstGeom prst="line">
            <a:avLst/>
          </a:prstGeom>
          <a:noFill/>
          <a:ln w="127000">
            <a:solidFill>
              <a:schemeClr val="accent2"/>
            </a:solidFill>
            <a:round/>
            <a:headEnd/>
            <a:tailEnd type="triangle" w="med" len="med"/>
          </a:ln>
        </p:spPr>
        <p:txBody>
          <a:bodyPr/>
          <a:lstStyle/>
          <a:p>
            <a:endParaRPr lang="en-US"/>
          </a:p>
        </p:txBody>
      </p:sp>
      <p:sp>
        <p:nvSpPr>
          <p:cNvPr id="16" name="Text Box 6"/>
          <p:cNvSpPr txBox="1">
            <a:spLocks noChangeArrowheads="1"/>
          </p:cNvSpPr>
          <p:nvPr/>
        </p:nvSpPr>
        <p:spPr bwMode="auto">
          <a:xfrm>
            <a:off x="3352800" y="1600200"/>
            <a:ext cx="2286000" cy="457200"/>
          </a:xfrm>
          <a:prstGeom prst="rect">
            <a:avLst/>
          </a:prstGeom>
          <a:noFill/>
          <a:ln w="9525" algn="ctr">
            <a:noFill/>
            <a:miter lim="800000"/>
            <a:headEnd/>
            <a:tailEnd/>
          </a:ln>
          <a:effectLst/>
        </p:spPr>
        <p:txBody>
          <a:bodyPr>
            <a:spAutoFit/>
          </a:bodyPr>
          <a:lstStyle/>
          <a:p>
            <a:pPr algn="ctr" eaLnBrk="0" fontAlgn="auto" hangingPunct="0">
              <a:spcBef>
                <a:spcPts val="0"/>
              </a:spcBef>
              <a:spcAft>
                <a:spcPts val="0"/>
              </a:spcAft>
              <a:defRPr/>
            </a:pPr>
            <a:r>
              <a:rPr lang="en-US" sz="2400" dirty="0">
                <a:effectLst>
                  <a:outerShdw blurRad="38100" dist="38100" dir="2700000" algn="tl">
                    <a:srgbClr val="000000"/>
                  </a:outerShdw>
                </a:effectLst>
                <a:latin typeface="+mn-lt"/>
              </a:rPr>
              <a:t>Reproducibility</a:t>
            </a:r>
            <a:endParaRPr lang="en-US" sz="1400" dirty="0">
              <a:effectLst>
                <a:outerShdw blurRad="38100" dist="38100" dir="2700000" algn="tl">
                  <a:srgbClr val="000000"/>
                </a:outerShdw>
              </a:effectLst>
              <a:latin typeface="+mn-lt"/>
            </a:endParaRPr>
          </a:p>
        </p:txBody>
      </p:sp>
      <p:sp>
        <p:nvSpPr>
          <p:cNvPr id="17" name="Text Box 7"/>
          <p:cNvSpPr txBox="1">
            <a:spLocks noChangeArrowheads="1"/>
          </p:cNvSpPr>
          <p:nvPr/>
        </p:nvSpPr>
        <p:spPr bwMode="auto">
          <a:xfrm>
            <a:off x="-38100" y="3800475"/>
            <a:ext cx="1219200" cy="457200"/>
          </a:xfrm>
          <a:prstGeom prst="rect">
            <a:avLst/>
          </a:prstGeom>
          <a:noFill/>
          <a:ln w="9525" algn="ctr">
            <a:noFill/>
            <a:miter lim="800000"/>
            <a:headEnd/>
            <a:tailEnd/>
          </a:ln>
          <a:effectLst/>
        </p:spPr>
        <p:txBody>
          <a:bodyPr>
            <a:spAutoFit/>
          </a:bodyPr>
          <a:lstStyle/>
          <a:p>
            <a:pPr algn="ctr" eaLnBrk="0" fontAlgn="auto" hangingPunct="0">
              <a:spcBef>
                <a:spcPts val="0"/>
              </a:spcBef>
              <a:spcAft>
                <a:spcPts val="0"/>
              </a:spcAft>
              <a:defRPr/>
            </a:pPr>
            <a:r>
              <a:rPr lang="en-US" sz="2400" dirty="0">
                <a:effectLst>
                  <a:outerShdw blurRad="38100" dist="38100" dir="2700000" algn="tl">
                    <a:srgbClr val="000000"/>
                  </a:outerShdw>
                </a:effectLst>
                <a:latin typeface="+mn-lt"/>
              </a:rPr>
              <a:t>Depth</a:t>
            </a:r>
          </a:p>
        </p:txBody>
      </p:sp>
      <p:sp>
        <p:nvSpPr>
          <p:cNvPr id="18" name="Oval 8"/>
          <p:cNvSpPr>
            <a:spLocks noChangeArrowheads="1"/>
          </p:cNvSpPr>
          <p:nvPr/>
        </p:nvSpPr>
        <p:spPr bwMode="auto">
          <a:xfrm>
            <a:off x="1476375" y="2438400"/>
            <a:ext cx="1828800" cy="4114800"/>
          </a:xfrm>
          <a:prstGeom prst="ellipse">
            <a:avLst/>
          </a:prstGeom>
          <a:solidFill>
            <a:srgbClr val="333399"/>
          </a:solidFill>
          <a:ln w="9525" algn="ctr">
            <a:solidFill>
              <a:schemeClr val="tx1"/>
            </a:solidFill>
            <a:round/>
            <a:headEnd/>
            <a:tailEnd/>
          </a:ln>
          <a:effectLst>
            <a:outerShdw dist="107763" dir="2700000" algn="ctr" rotWithShape="0">
              <a:schemeClr val="bg2">
                <a:alpha val="50000"/>
              </a:schemeClr>
            </a:outerShdw>
          </a:effectLst>
        </p:spPr>
        <p:txBody>
          <a:bodyPr wrap="none" anchor="ctr"/>
          <a:lstStyle/>
          <a:p>
            <a:pPr eaLnBrk="0" fontAlgn="auto" hangingPunct="0">
              <a:spcBef>
                <a:spcPts val="0"/>
              </a:spcBef>
              <a:spcAft>
                <a:spcPts val="0"/>
              </a:spcAft>
              <a:defRPr/>
            </a:pPr>
            <a:endParaRPr lang="en-US" sz="4000" dirty="0">
              <a:effectLst>
                <a:outerShdw blurRad="38100" dist="38100" dir="2700000" algn="tl">
                  <a:srgbClr val="000000"/>
                </a:outerShdw>
              </a:effectLst>
              <a:latin typeface="+mn-lt"/>
            </a:endParaRPr>
          </a:p>
          <a:p>
            <a:pPr eaLnBrk="0" fontAlgn="auto" hangingPunct="0">
              <a:spcBef>
                <a:spcPts val="0"/>
              </a:spcBef>
              <a:spcAft>
                <a:spcPts val="0"/>
              </a:spcAft>
              <a:defRPr/>
            </a:pPr>
            <a:r>
              <a:rPr lang="en-US" sz="4000" dirty="0">
                <a:effectLst>
                  <a:outerShdw blurRad="38100" dist="38100" dir="2700000" algn="tl">
                    <a:srgbClr val="000000"/>
                  </a:outerShdw>
                </a:effectLst>
                <a:latin typeface="+mn-lt"/>
              </a:rPr>
              <a:t>Driver</a:t>
            </a:r>
          </a:p>
          <a:p>
            <a:pPr eaLnBrk="0" fontAlgn="auto" hangingPunct="0">
              <a:spcBef>
                <a:spcPts val="0"/>
              </a:spcBef>
              <a:spcAft>
                <a:spcPts val="0"/>
              </a:spcAft>
              <a:defRPr/>
            </a:pPr>
            <a:r>
              <a:rPr lang="en-US" sz="4000" dirty="0">
                <a:effectLst>
                  <a:outerShdw blurRad="38100" dist="38100" dir="2700000" algn="tl">
                    <a:srgbClr val="000000"/>
                  </a:outerShdw>
                </a:effectLst>
                <a:latin typeface="+mn-lt"/>
              </a:rPr>
              <a:t>Verifier</a:t>
            </a:r>
          </a:p>
        </p:txBody>
      </p:sp>
      <p:sp>
        <p:nvSpPr>
          <p:cNvPr id="19" name="Oval 9"/>
          <p:cNvSpPr>
            <a:spLocks noChangeArrowheads="1"/>
          </p:cNvSpPr>
          <p:nvPr/>
        </p:nvSpPr>
        <p:spPr bwMode="auto">
          <a:xfrm>
            <a:off x="2733675" y="3514725"/>
            <a:ext cx="5029200" cy="2581275"/>
          </a:xfrm>
          <a:prstGeom prst="ellipse">
            <a:avLst/>
          </a:prstGeom>
          <a:solidFill>
            <a:srgbClr val="339966"/>
          </a:solidFill>
          <a:ln w="9525" algn="ctr">
            <a:solidFill>
              <a:schemeClr val="tx1"/>
            </a:solidFill>
            <a:round/>
            <a:headEnd/>
            <a:tailEnd/>
          </a:ln>
          <a:effectLst>
            <a:outerShdw dist="107763" dir="2700000" algn="ctr" rotWithShape="0">
              <a:schemeClr val="bg2">
                <a:alpha val="50000"/>
              </a:schemeClr>
            </a:outerShdw>
          </a:effectLst>
        </p:spPr>
        <p:txBody>
          <a:bodyPr wrap="none" anchor="ctr"/>
          <a:lstStyle/>
          <a:p>
            <a:pPr eaLnBrk="0" fontAlgn="auto" hangingPunct="0">
              <a:spcBef>
                <a:spcPts val="0"/>
              </a:spcBef>
              <a:spcAft>
                <a:spcPts val="0"/>
              </a:spcAft>
              <a:defRPr/>
            </a:pPr>
            <a:r>
              <a:rPr lang="en-US" sz="4000">
                <a:effectLst>
                  <a:outerShdw blurRad="38100" dist="38100" dir="2700000" algn="tl">
                    <a:srgbClr val="000000"/>
                  </a:outerShdw>
                </a:effectLst>
                <a:latin typeface="+mn-lt"/>
              </a:rPr>
              <a:t>Static Driver</a:t>
            </a:r>
          </a:p>
          <a:p>
            <a:pPr eaLnBrk="0" fontAlgn="auto" hangingPunct="0">
              <a:spcBef>
                <a:spcPts val="0"/>
              </a:spcBef>
              <a:spcAft>
                <a:spcPts val="0"/>
              </a:spcAft>
              <a:defRPr/>
            </a:pPr>
            <a:r>
              <a:rPr lang="en-US" sz="4000">
                <a:effectLst>
                  <a:outerShdw blurRad="38100" dist="38100" dir="2700000" algn="tl">
                    <a:srgbClr val="000000"/>
                  </a:outerShdw>
                </a:effectLst>
                <a:latin typeface="+mn-lt"/>
              </a:rPr>
              <a:t>Verifier</a:t>
            </a:r>
          </a:p>
        </p:txBody>
      </p:sp>
      <p:sp>
        <p:nvSpPr>
          <p:cNvPr id="20" name="Oval 11"/>
          <p:cNvSpPr>
            <a:spLocks noChangeArrowheads="1"/>
          </p:cNvSpPr>
          <p:nvPr/>
        </p:nvSpPr>
        <p:spPr bwMode="auto">
          <a:xfrm>
            <a:off x="1704975" y="2514600"/>
            <a:ext cx="6096000" cy="1552575"/>
          </a:xfrm>
          <a:prstGeom prst="ellipse">
            <a:avLst/>
          </a:prstGeom>
          <a:solidFill>
            <a:schemeClr val="accent1"/>
          </a:solidFill>
          <a:ln w="9525" algn="ctr">
            <a:solidFill>
              <a:schemeClr val="tx1"/>
            </a:solidFill>
            <a:round/>
            <a:headEnd/>
            <a:tailEnd/>
          </a:ln>
          <a:effectLst>
            <a:outerShdw dist="107763" dir="2700000" algn="ctr" rotWithShape="0">
              <a:schemeClr val="bg2">
                <a:alpha val="50000"/>
              </a:schemeClr>
            </a:outerShdw>
          </a:effectLst>
        </p:spPr>
        <p:txBody>
          <a:bodyPr wrap="none" anchor="ctr"/>
          <a:lstStyle/>
          <a:p>
            <a:pPr eaLnBrk="0" fontAlgn="auto" hangingPunct="0">
              <a:spcBef>
                <a:spcPts val="0"/>
              </a:spcBef>
              <a:spcAft>
                <a:spcPts val="0"/>
              </a:spcAft>
              <a:defRPr/>
            </a:pPr>
            <a:r>
              <a:rPr lang="en-US" sz="4000" dirty="0">
                <a:solidFill>
                  <a:schemeClr val="bg2"/>
                </a:solidFill>
                <a:latin typeface="+mn-lt"/>
              </a:rPr>
              <a:t>PRE</a:t>
            </a:r>
            <a:r>
              <a:rPr lang="en-US" sz="4000" i="1" dirty="0">
                <a:solidFill>
                  <a:schemeClr val="bg2"/>
                </a:solidFill>
                <a:latin typeface="+mn-lt"/>
              </a:rPr>
              <a:t>f</a:t>
            </a:r>
            <a:r>
              <a:rPr lang="en-US" sz="4000" dirty="0">
                <a:solidFill>
                  <a:schemeClr val="bg2"/>
                </a:solidFill>
                <a:latin typeface="+mn-lt"/>
              </a:rPr>
              <a:t>ast for Drivers</a:t>
            </a:r>
          </a:p>
        </p:txBody>
      </p:sp>
      <p:sp>
        <p:nvSpPr>
          <p:cNvPr id="58377" name="Freeform 12"/>
          <p:cNvSpPr>
            <a:spLocks/>
          </p:cNvSpPr>
          <p:nvPr/>
        </p:nvSpPr>
        <p:spPr bwMode="auto">
          <a:xfrm flipH="1">
            <a:off x="381000" y="1524000"/>
            <a:ext cx="838200" cy="609600"/>
          </a:xfrm>
          <a:custGeom>
            <a:avLst/>
            <a:gdLst>
              <a:gd name="T0" fmla="*/ 0 w 506"/>
              <a:gd name="T1" fmla="*/ 467 h 467"/>
              <a:gd name="T2" fmla="*/ 506 w 506"/>
              <a:gd name="T3" fmla="*/ 0 h 467"/>
              <a:gd name="T4" fmla="*/ 0 60000 65536"/>
              <a:gd name="T5" fmla="*/ 0 60000 65536"/>
              <a:gd name="T6" fmla="*/ 0 w 506"/>
              <a:gd name="T7" fmla="*/ 0 h 467"/>
              <a:gd name="T8" fmla="*/ 506 w 506"/>
              <a:gd name="T9" fmla="*/ 467 h 467"/>
            </a:gdLst>
            <a:ahLst/>
            <a:cxnLst>
              <a:cxn ang="T4">
                <a:pos x="T0" y="T1"/>
              </a:cxn>
              <a:cxn ang="T5">
                <a:pos x="T2" y="T3"/>
              </a:cxn>
            </a:cxnLst>
            <a:rect l="T6" t="T7" r="T8" b="T9"/>
            <a:pathLst>
              <a:path w="506" h="467">
                <a:moveTo>
                  <a:pt x="0" y="467"/>
                </a:moveTo>
                <a:lnTo>
                  <a:pt x="506" y="0"/>
                </a:lnTo>
              </a:path>
            </a:pathLst>
          </a:custGeom>
          <a:noFill/>
          <a:ln w="101600">
            <a:solidFill>
              <a:schemeClr val="accent2"/>
            </a:solidFill>
            <a:round/>
            <a:headEnd/>
            <a:tailEnd type="triangle" w="med" len="med"/>
          </a:ln>
        </p:spPr>
        <p:txBody>
          <a:bodyPr/>
          <a:lstStyle/>
          <a:p>
            <a:endParaRPr lang="en-US">
              <a:latin typeface="Segoe" pitchFamily="34" charset="0"/>
            </a:endParaRPr>
          </a:p>
        </p:txBody>
      </p:sp>
      <p:sp>
        <p:nvSpPr>
          <p:cNvPr id="23" name="Text Box 14"/>
          <p:cNvSpPr txBox="1">
            <a:spLocks noChangeArrowheads="1"/>
          </p:cNvSpPr>
          <p:nvPr/>
        </p:nvSpPr>
        <p:spPr bwMode="auto">
          <a:xfrm>
            <a:off x="381000" y="1066800"/>
            <a:ext cx="2514600" cy="461963"/>
          </a:xfrm>
          <a:prstGeom prst="rect">
            <a:avLst/>
          </a:prstGeom>
          <a:noFill/>
          <a:ln w="9525" algn="ctr">
            <a:noFill/>
            <a:miter lim="800000"/>
            <a:headEnd/>
            <a:tailEnd/>
          </a:ln>
          <a:effectLst/>
        </p:spPr>
        <p:txBody>
          <a:bodyPr>
            <a:spAutoFit/>
          </a:bodyPr>
          <a:lstStyle/>
          <a:p>
            <a:pPr fontAlgn="auto">
              <a:spcBef>
                <a:spcPct val="50000"/>
              </a:spcBef>
              <a:spcAft>
                <a:spcPts val="0"/>
              </a:spcAft>
              <a:defRPr/>
            </a:pPr>
            <a:r>
              <a:rPr lang="en-US" sz="2400" dirty="0">
                <a:effectLst>
                  <a:outerShdw blurRad="38100" dist="38100" dir="2700000" algn="tl">
                    <a:srgbClr val="000000"/>
                  </a:outerShdw>
                </a:effectLst>
                <a:latin typeface="+mn-lt"/>
              </a:rPr>
              <a:t>Ease Of Use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PRE</a:t>
            </a:r>
            <a:r>
              <a:rPr i="1" smtClean="0"/>
              <a:t>f</a:t>
            </a:r>
            <a:r>
              <a:rPr smtClean="0"/>
              <a:t>ast For Drivers</a:t>
            </a:r>
            <a:endParaRPr/>
          </a:p>
        </p:txBody>
      </p:sp>
      <p:sp>
        <p:nvSpPr>
          <p:cNvPr id="3" name="Content Placeholder 2"/>
          <p:cNvSpPr>
            <a:spLocks noGrp="1"/>
          </p:cNvSpPr>
          <p:nvPr>
            <p:ph idx="1"/>
          </p:nvPr>
        </p:nvSpPr>
        <p:spPr>
          <a:xfrm>
            <a:off x="381000" y="1143000"/>
            <a:ext cx="8380412" cy="5503045"/>
          </a:xfrm>
        </p:spPr>
        <p:txBody>
          <a:bodyPr numCol="2"/>
          <a:lstStyle/>
          <a:p>
            <a:pPr marL="382573" indent="-382573" defTabSz="912777">
              <a:spcBef>
                <a:spcPts val="1167"/>
              </a:spcBef>
              <a:buFontTx/>
              <a:buNone/>
              <a:defRPr/>
            </a:pPr>
            <a:r>
              <a:rPr lang="en-US" sz="2400" dirty="0" smtClean="0"/>
              <a:t>What it does: </a:t>
            </a:r>
          </a:p>
          <a:p>
            <a:pPr marL="704822" lvl="1" indent="-317487" defTabSz="912777">
              <a:spcBef>
                <a:spcPts val="1083"/>
              </a:spcBef>
              <a:defRPr/>
            </a:pPr>
            <a:r>
              <a:rPr lang="en-US" sz="2000" dirty="0" smtClean="0"/>
              <a:t>Analysis of driver, one function at a time</a:t>
            </a:r>
          </a:p>
          <a:p>
            <a:pPr marL="704822" lvl="1" indent="-317487" defTabSz="912777">
              <a:spcBef>
                <a:spcPts val="1083"/>
              </a:spcBef>
              <a:defRPr/>
            </a:pPr>
            <a:r>
              <a:rPr lang="en-US" sz="2000" dirty="0" smtClean="0"/>
              <a:t>Fast (2-5x compile time, usually)</a:t>
            </a:r>
          </a:p>
          <a:p>
            <a:pPr marL="704822" lvl="1" indent="-317487" defTabSz="912777">
              <a:spcBef>
                <a:spcPts val="1083"/>
              </a:spcBef>
              <a:defRPr/>
            </a:pPr>
            <a:r>
              <a:rPr lang="en-US" sz="2000" dirty="0" smtClean="0"/>
              <a:t>Finds a lot of “inadvertent” errors and some “hard” ones</a:t>
            </a:r>
          </a:p>
          <a:p>
            <a:pPr marL="704822" lvl="1" indent="-317487" defTabSz="912777">
              <a:spcBef>
                <a:spcPts val="1083"/>
              </a:spcBef>
              <a:defRPr/>
            </a:pPr>
            <a:r>
              <a:rPr lang="en-US" sz="2000" dirty="0" smtClean="0"/>
              <a:t>Works on code that compiles; doesn’t need to run</a:t>
            </a:r>
          </a:p>
          <a:p>
            <a:pPr marL="382573" indent="-382573" defTabSz="912777">
              <a:spcBef>
                <a:spcPts val="1167"/>
              </a:spcBef>
              <a:buFontTx/>
              <a:buNone/>
              <a:defRPr/>
            </a:pPr>
            <a:endParaRPr lang="en-US" sz="2400" dirty="0" smtClean="0"/>
          </a:p>
          <a:p>
            <a:pPr marL="382573" indent="-382573" defTabSz="912777">
              <a:spcBef>
                <a:spcPts val="1167"/>
              </a:spcBef>
              <a:buFontTx/>
              <a:buNone/>
              <a:defRPr/>
            </a:pPr>
            <a:endParaRPr lang="en-US" sz="2400" dirty="0" smtClean="0"/>
          </a:p>
          <a:p>
            <a:pPr marL="382573" indent="-382573" defTabSz="912777">
              <a:spcBef>
                <a:spcPts val="1167"/>
              </a:spcBef>
              <a:buFontTx/>
              <a:buNone/>
              <a:defRPr/>
            </a:pPr>
            <a:endParaRPr lang="en-US" sz="2400" dirty="0" smtClean="0"/>
          </a:p>
          <a:p>
            <a:pPr marL="382573" indent="-382573" defTabSz="912777">
              <a:spcBef>
                <a:spcPts val="1167"/>
              </a:spcBef>
              <a:buFontTx/>
              <a:buNone/>
              <a:defRPr/>
            </a:pPr>
            <a:endParaRPr lang="en-US" sz="2400" dirty="0" smtClean="0"/>
          </a:p>
          <a:p>
            <a:pPr marL="382573" indent="-382573" defTabSz="912777">
              <a:spcBef>
                <a:spcPts val="1167"/>
              </a:spcBef>
              <a:buFontTx/>
              <a:buNone/>
              <a:defRPr/>
            </a:pPr>
            <a:endParaRPr lang="en-US" sz="2400" dirty="0" smtClean="0"/>
          </a:p>
          <a:p>
            <a:pPr marL="382573" indent="-382573" defTabSz="912777">
              <a:spcBef>
                <a:spcPts val="1167"/>
              </a:spcBef>
              <a:buFontTx/>
              <a:buNone/>
              <a:defRPr/>
            </a:pPr>
            <a:r>
              <a:rPr lang="en-US" sz="2400" dirty="0" smtClean="0"/>
              <a:t>Some things it can find:</a:t>
            </a:r>
          </a:p>
          <a:p>
            <a:pPr marL="704822" lvl="1" indent="-317487" defTabSz="912777">
              <a:spcBef>
                <a:spcPts val="1083"/>
              </a:spcBef>
              <a:defRPr/>
            </a:pPr>
            <a:r>
              <a:rPr lang="en-US" sz="2000" dirty="0" smtClean="0"/>
              <a:t>Null pointer, uninitialized variable (along an unusual path)</a:t>
            </a:r>
          </a:p>
          <a:p>
            <a:pPr marL="704822" lvl="1" indent="-317487" defTabSz="912777">
              <a:spcBef>
                <a:spcPts val="1083"/>
              </a:spcBef>
              <a:defRPr/>
            </a:pPr>
            <a:r>
              <a:rPr lang="en-US" sz="2000" dirty="0" smtClean="0"/>
              <a:t>Local leaks (memory, resource)</a:t>
            </a:r>
          </a:p>
          <a:p>
            <a:pPr marL="704822" lvl="1" indent="-317487" defTabSz="912777">
              <a:spcBef>
                <a:spcPts val="1083"/>
              </a:spcBef>
              <a:defRPr/>
            </a:pPr>
            <a:r>
              <a:rPr lang="en-US" sz="2000" dirty="0" smtClean="0"/>
              <a:t>Mismatched parameters</a:t>
            </a:r>
          </a:p>
          <a:p>
            <a:pPr marL="704822" lvl="1" indent="-317487" defTabSz="912777">
              <a:spcBef>
                <a:spcPts val="1083"/>
              </a:spcBef>
              <a:defRPr/>
            </a:pPr>
            <a:r>
              <a:rPr lang="en-US" sz="2000" dirty="0" smtClean="0"/>
              <a:t>Forgot to check result</a:t>
            </a:r>
          </a:p>
          <a:p>
            <a:pPr marL="704822" lvl="1" indent="-317487" defTabSz="912777">
              <a:spcBef>
                <a:spcPts val="1083"/>
              </a:spcBef>
              <a:defRPr/>
            </a:pPr>
            <a:r>
              <a:rPr lang="en-US" sz="2000" dirty="0" smtClean="0"/>
              <a:t>Format/list mismatch</a:t>
            </a:r>
          </a:p>
          <a:p>
            <a:pPr marL="704822" lvl="1" indent="-317487" defTabSz="912777">
              <a:spcBef>
                <a:spcPts val="1083"/>
              </a:spcBef>
              <a:defRPr/>
            </a:pPr>
            <a:r>
              <a:rPr lang="en-US" sz="2000" dirty="0" smtClean="0"/>
              <a:t>Misuse of IRQLs (some)</a:t>
            </a:r>
          </a:p>
          <a:p>
            <a:pPr marL="704822" lvl="1" indent="-317487" defTabSz="912777">
              <a:spcBef>
                <a:spcPts val="1083"/>
              </a:spcBef>
              <a:defRPr/>
            </a:pPr>
            <a:r>
              <a:rPr lang="en-US" sz="2000" dirty="0" smtClean="0"/>
              <a:t>Various special cases that are easily missed (Cancel IRQL, e.g.)</a:t>
            </a:r>
          </a:p>
          <a:p>
            <a:pPr marL="704822" lvl="1" indent="-317487" defTabSz="912777">
              <a:spcBef>
                <a:spcPts val="1083"/>
              </a:spcBef>
              <a:defRPr/>
            </a:pPr>
            <a:r>
              <a:rPr lang="en-US" sz="2000" dirty="0" smtClean="0"/>
              <a:t>Proper use of callback/function pointers</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761412" cy="609398"/>
          </a:xfrm>
        </p:spPr>
        <p:txBody>
          <a:bodyPr/>
          <a:lstStyle/>
          <a:p>
            <a:pPr defTabSz="912777">
              <a:defRPr/>
            </a:pPr>
            <a:r>
              <a:rPr sz="4400" smtClean="0"/>
              <a:t>PFD:  Driver Specific Resource Leak</a:t>
            </a:r>
            <a:endParaRPr sz="4400"/>
          </a:p>
        </p:txBody>
      </p:sp>
      <p:sp>
        <p:nvSpPr>
          <p:cNvPr id="3" name="Content Placeholder 2"/>
          <p:cNvSpPr>
            <a:spLocks noGrp="1"/>
          </p:cNvSpPr>
          <p:nvPr>
            <p:ph idx="4294967295"/>
          </p:nvPr>
        </p:nvSpPr>
        <p:spPr>
          <a:xfrm>
            <a:off x="384048" y="1420813"/>
            <a:ext cx="8380412" cy="4589462"/>
          </a:xfrm>
          <a:prstGeom prst="rect">
            <a:avLst/>
          </a:prstGeom>
        </p:spPr>
        <p:txBody>
          <a:bodyPr/>
          <a:lstStyle/>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void </a:t>
            </a:r>
            <a:r>
              <a:rPr lang="en-US" sz="1400" b="1" dirty="0" err="1" smtClean="0">
                <a:effectLst>
                  <a:outerShdw blurRad="38100" dist="38100" dir="2700000" algn="tl">
                    <a:srgbClr val="000000"/>
                  </a:outerShdw>
                </a:effectLst>
                <a:latin typeface="Lucida Console" pitchFamily="49" charset="0"/>
              </a:rPr>
              <a:t>LeakSample</a:t>
            </a:r>
            <a:r>
              <a:rPr lang="en-US" sz="1400" b="1" dirty="0" smtClean="0">
                <a:effectLst>
                  <a:outerShdw blurRad="38100" dist="38100" dir="2700000" algn="tl">
                    <a:srgbClr val="000000"/>
                  </a:outerShdw>
                </a:effectLst>
                <a:latin typeface="Lucida Console" pitchFamily="49" charset="0"/>
              </a:rPr>
              <a:t>(BOOLEAN Option1)</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NTSTATUS Status;</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KIRQL </a:t>
            </a:r>
            <a:r>
              <a:rPr lang="en-US" sz="1400" b="1" dirty="0" err="1" smtClean="0">
                <a:effectLst>
                  <a:outerShdw blurRad="38100" dist="38100" dir="2700000" algn="tl">
                    <a:srgbClr val="000000"/>
                  </a:outerShdw>
                </a:effectLst>
                <a:latin typeface="Lucida Console" pitchFamily="49" charset="0"/>
              </a:rPr>
              <a:t>OldIrql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BufInfo</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KeAcquireSpinLock</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MyLock,&amp;OldIrql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if (Option1)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 </a:t>
            </a:r>
            <a:r>
              <a:rPr lang="en-US" sz="1400" b="1" dirty="0" err="1" smtClean="0">
                <a:effectLst>
                  <a:outerShdw blurRad="38100" dist="38100" dir="2700000" algn="tl">
                    <a:srgbClr val="000000"/>
                  </a:outerShdw>
                </a:effectLst>
                <a:latin typeface="Lucida Console" pitchFamily="49" charset="0"/>
              </a:rPr>
              <a:t>ExAllocatePoolWithTag</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NonPagedPool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sizeof</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BufInfo</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fuB</a:t>
            </a:r>
            <a:r>
              <a:rPr lang="en-US" sz="1400" b="1" dirty="0" smtClean="0">
                <a:effectLst>
                  <a:outerShdw blurRad="38100" dist="38100" dir="2700000" algn="tl">
                    <a:srgbClr val="000000"/>
                  </a:outerShdw>
                </a:effectLst>
                <a:latin typeface="Lucida Console" pitchFamily="49" charset="0"/>
              </a:rPr>
              <a:t>_');</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if (NULL==</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return STATUS_NO_MEMORY;</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 </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KeReleaseSpinLock</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MyLock</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OldIrql</a:t>
            </a:r>
            <a:r>
              <a:rPr lang="en-US" sz="1400" b="1" dirty="0" smtClean="0">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  return STATUS_SUCCESS;</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09398"/>
          </a:xfrm>
        </p:spPr>
        <p:txBody>
          <a:bodyPr>
            <a:noAutofit/>
          </a:bodyPr>
          <a:lstStyle/>
          <a:p>
            <a:pPr defTabSz="912777">
              <a:defRPr/>
            </a:pPr>
            <a:r>
              <a:rPr sz="4400" smtClean="0"/>
              <a:t>PFD:  Driver Specific Resource Leak</a:t>
            </a:r>
            <a:endParaRPr sz="4400"/>
          </a:p>
        </p:txBody>
      </p:sp>
      <p:sp>
        <p:nvSpPr>
          <p:cNvPr id="3" name="Content Placeholder 2"/>
          <p:cNvSpPr>
            <a:spLocks noGrp="1"/>
          </p:cNvSpPr>
          <p:nvPr>
            <p:ph idx="1"/>
          </p:nvPr>
        </p:nvSpPr>
        <p:spPr>
          <a:xfrm>
            <a:off x="382588" y="1414463"/>
            <a:ext cx="8380412" cy="4589462"/>
          </a:xfrm>
        </p:spPr>
        <p:txBody>
          <a:bodyPr/>
          <a:lstStyle/>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void </a:t>
            </a:r>
            <a:r>
              <a:rPr lang="en-US" sz="1400" b="1" dirty="0" err="1" smtClean="0">
                <a:solidFill>
                  <a:srgbClr val="969696"/>
                </a:solidFill>
                <a:effectLst>
                  <a:outerShdw blurRad="38100" dist="38100" dir="2700000" algn="tl">
                    <a:srgbClr val="000000"/>
                  </a:outerShdw>
                </a:effectLst>
                <a:latin typeface="Lucida Console" pitchFamily="49" charset="0"/>
              </a:rPr>
              <a:t>LeakSample</a:t>
            </a:r>
            <a:r>
              <a:rPr lang="en-US" sz="1400" b="1" dirty="0" smtClean="0">
                <a:solidFill>
                  <a:srgbClr val="969696"/>
                </a:solidFill>
                <a:effectLst>
                  <a:outerShdw blurRad="38100" dist="38100" dir="2700000" algn="tl">
                    <a:srgbClr val="000000"/>
                  </a:outerShdw>
                </a:effectLst>
                <a:latin typeface="Lucida Console" pitchFamily="49" charset="0"/>
              </a:rPr>
              <a:t>(BOOLEAN Option1)</a:t>
            </a:r>
          </a:p>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NTSTATUS Status;</a:t>
            </a:r>
          </a:p>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KIRQL </a:t>
            </a:r>
            <a:r>
              <a:rPr lang="en-US" sz="1400" b="1" dirty="0" err="1" smtClean="0">
                <a:solidFill>
                  <a:srgbClr val="969696"/>
                </a:solidFill>
                <a:effectLst>
                  <a:outerShdw blurRad="38100" dist="38100" dir="2700000" algn="tl">
                    <a:srgbClr val="000000"/>
                  </a:outerShdw>
                </a:effectLst>
                <a:latin typeface="Lucida Console" pitchFamily="49" charset="0"/>
              </a:rPr>
              <a:t>OldIrql</a:t>
            </a:r>
            <a:r>
              <a:rPr lang="en-US" sz="1400" b="1" dirty="0" smtClean="0">
                <a:solidFill>
                  <a:srgbClr val="969696"/>
                </a:solidFill>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a:t>
            </a:r>
            <a:r>
              <a:rPr lang="en-US" sz="1400" b="1" dirty="0" err="1" smtClean="0">
                <a:solidFill>
                  <a:srgbClr val="969696"/>
                </a:solidFill>
                <a:effectLst>
                  <a:outerShdw blurRad="38100" dist="38100" dir="2700000" algn="tl">
                    <a:srgbClr val="000000"/>
                  </a:outerShdw>
                </a:effectLst>
                <a:latin typeface="Lucida Console" pitchFamily="49" charset="0"/>
              </a:rPr>
              <a:t>BufInfo</a:t>
            </a:r>
            <a:r>
              <a:rPr lang="en-US" sz="1400" b="1" dirty="0" smtClean="0">
                <a:solidFill>
                  <a:srgbClr val="969696"/>
                </a:solidFill>
                <a:effectLst>
                  <a:outerShdw blurRad="38100" dist="38100" dir="2700000" algn="tl">
                    <a:srgbClr val="000000"/>
                  </a:outerShdw>
                </a:effectLst>
                <a:latin typeface="Lucida Console" pitchFamily="49" charset="0"/>
              </a:rPr>
              <a:t> *</a:t>
            </a:r>
            <a:r>
              <a:rPr lang="en-US" sz="1400" b="1" dirty="0" err="1" smtClean="0">
                <a:solidFill>
                  <a:srgbClr val="969696"/>
                </a:solidFill>
                <a:effectLst>
                  <a:outerShdw blurRad="38100" dist="38100" dir="2700000" algn="tl">
                    <a:srgbClr val="000000"/>
                  </a:outerShdw>
                </a:effectLst>
                <a:latin typeface="Lucida Console" pitchFamily="49" charset="0"/>
              </a:rPr>
              <a:t>pBufInfo</a:t>
            </a:r>
            <a:r>
              <a:rPr lang="en-US" sz="1400" b="1" dirty="0" smtClean="0">
                <a:solidFill>
                  <a:srgbClr val="969696"/>
                </a:solidFill>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C0C0C0"/>
                </a:solidFill>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KeAcquireSpinLock</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MyLock,&amp;OldIrql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C0C0C0"/>
                </a:solidFill>
                <a:effectLst>
                  <a:outerShdw blurRad="38100" dist="38100" dir="2700000" algn="tl">
                    <a:srgbClr val="000000"/>
                  </a:outerShdw>
                </a:effectLst>
                <a:latin typeface="Lucida Console" pitchFamily="49" charset="0"/>
              </a:rPr>
              <a:t>    </a:t>
            </a:r>
            <a:r>
              <a:rPr lang="en-US" sz="1400" b="1" dirty="0" smtClean="0">
                <a:solidFill>
                  <a:srgbClr val="969696"/>
                </a:solidFill>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C0C0C0"/>
                </a:solidFill>
                <a:effectLst>
                  <a:outerShdw blurRad="38100" dist="38100" dir="2700000" algn="tl">
                    <a:srgbClr val="000000"/>
                  </a:outerShdw>
                </a:effectLst>
                <a:latin typeface="Lucida Console" pitchFamily="49" charset="0"/>
              </a:rPr>
              <a:t>    </a:t>
            </a:r>
            <a:r>
              <a:rPr lang="en-US" sz="1400" b="1" dirty="0" smtClean="0">
                <a:effectLst>
                  <a:outerShdw blurRad="38100" dist="38100" dir="2700000" algn="tl">
                    <a:srgbClr val="000000"/>
                  </a:outerShdw>
                </a:effectLst>
                <a:latin typeface="Lucida Console" pitchFamily="49" charset="0"/>
              </a:rPr>
              <a:t>if (Option1)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 </a:t>
            </a:r>
            <a:r>
              <a:rPr lang="en-US" sz="1400" b="1" dirty="0" err="1" smtClean="0">
                <a:effectLst>
                  <a:outerShdw blurRad="38100" dist="38100" dir="2700000" algn="tl">
                    <a:srgbClr val="000000"/>
                  </a:outerShdw>
                </a:effectLst>
                <a:latin typeface="Lucida Console" pitchFamily="49" charset="0"/>
              </a:rPr>
              <a:t>ExAllocatePoolWithTag</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NonPagedPool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sizeof</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BufInfo</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fuB</a:t>
            </a:r>
            <a:r>
              <a:rPr lang="en-US" sz="1400" b="1" dirty="0" smtClean="0">
                <a:effectLst>
                  <a:outerShdw blurRad="38100" dist="38100" dir="2700000" algn="tl">
                    <a:srgbClr val="000000"/>
                  </a:outerShdw>
                </a:effectLst>
                <a:latin typeface="Lucida Console" pitchFamily="49" charset="0"/>
              </a:rPr>
              <a:t>_');</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if (NULL==</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return STATUS_NO_MEMORY;</a:t>
            </a:r>
          </a:p>
          <a:p>
            <a:pPr marL="571500" indent="-571500" defTabSz="912777">
              <a:spcBef>
                <a:spcPct val="30000"/>
              </a:spcBef>
              <a:buFontTx/>
              <a:buNone/>
              <a:defRPr/>
            </a:pPr>
            <a:r>
              <a:rPr lang="en-US" sz="1400" b="1" dirty="0" smtClean="0">
                <a:solidFill>
                  <a:srgbClr val="C0C0C0"/>
                </a:solidFill>
                <a:effectLst>
                  <a:outerShdw blurRad="38100" dist="38100" dir="2700000" algn="tl">
                    <a:srgbClr val="000000"/>
                  </a:outerShdw>
                </a:effectLst>
                <a:latin typeface="Lucida Console" pitchFamily="49" charset="0"/>
              </a:rPr>
              <a:t>       </a:t>
            </a:r>
            <a:r>
              <a:rPr lang="en-US" sz="1400" b="1" dirty="0" smtClean="0">
                <a:solidFill>
                  <a:srgbClr val="969696"/>
                </a:solidFill>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 </a:t>
            </a:r>
          </a:p>
          <a:p>
            <a:pPr marL="1028700" lvl="1" indent="-455613" defTabSz="912777">
              <a:spcBef>
                <a:spcPct val="30000"/>
              </a:spcBef>
              <a:buSzPct val="95000"/>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a:t>
            </a:r>
            <a:r>
              <a:rPr lang="en-US" sz="1400" b="1" dirty="0" err="1" smtClean="0">
                <a:solidFill>
                  <a:srgbClr val="969696"/>
                </a:solidFill>
                <a:effectLst>
                  <a:outerShdw blurRad="38100" dist="38100" dir="2700000" algn="tl">
                    <a:srgbClr val="000000"/>
                  </a:outerShdw>
                </a:effectLst>
                <a:latin typeface="Lucida Console" pitchFamily="49" charset="0"/>
              </a:rPr>
              <a:t>KeReleaseSpinLock</a:t>
            </a:r>
            <a:r>
              <a:rPr lang="en-US" sz="1400" b="1" dirty="0" smtClean="0">
                <a:solidFill>
                  <a:srgbClr val="969696"/>
                </a:solidFill>
                <a:effectLst>
                  <a:outerShdw blurRad="38100" dist="38100" dir="2700000" algn="tl">
                    <a:srgbClr val="000000"/>
                  </a:outerShdw>
                </a:effectLst>
                <a:latin typeface="Lucida Console" pitchFamily="49" charset="0"/>
              </a:rPr>
              <a:t>(</a:t>
            </a:r>
            <a:r>
              <a:rPr lang="en-US" sz="1400" b="1" dirty="0" err="1" smtClean="0">
                <a:solidFill>
                  <a:srgbClr val="969696"/>
                </a:solidFill>
                <a:effectLst>
                  <a:outerShdw blurRad="38100" dist="38100" dir="2700000" algn="tl">
                    <a:srgbClr val="000000"/>
                  </a:outerShdw>
                </a:effectLst>
                <a:latin typeface="Lucida Console" pitchFamily="49" charset="0"/>
              </a:rPr>
              <a:t>MyLock</a:t>
            </a:r>
            <a:r>
              <a:rPr lang="en-US" sz="1400" b="1" dirty="0" smtClean="0">
                <a:solidFill>
                  <a:srgbClr val="969696"/>
                </a:solidFill>
                <a:effectLst>
                  <a:outerShdw blurRad="38100" dist="38100" dir="2700000" algn="tl">
                    <a:srgbClr val="000000"/>
                  </a:outerShdw>
                </a:effectLst>
                <a:latin typeface="Lucida Console" pitchFamily="49" charset="0"/>
              </a:rPr>
              <a:t>, </a:t>
            </a:r>
            <a:r>
              <a:rPr lang="en-US" sz="1400" b="1" dirty="0" err="1" smtClean="0">
                <a:solidFill>
                  <a:srgbClr val="969696"/>
                </a:solidFill>
                <a:effectLst>
                  <a:outerShdw blurRad="38100" dist="38100" dir="2700000" algn="tl">
                    <a:srgbClr val="000000"/>
                  </a:outerShdw>
                </a:effectLst>
                <a:latin typeface="Lucida Console" pitchFamily="49" charset="0"/>
              </a:rPr>
              <a:t>OldIrql</a:t>
            </a:r>
            <a:r>
              <a:rPr lang="en-US" sz="1400" b="1" dirty="0" smtClean="0">
                <a:solidFill>
                  <a:srgbClr val="969696"/>
                </a:solidFill>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  return STATUS_SUCCESS;</a:t>
            </a:r>
          </a:p>
          <a:p>
            <a:pPr marL="1028700" lvl="1" indent="-455613" defTabSz="912777">
              <a:spcBef>
                <a:spcPct val="30000"/>
              </a:spcBef>
              <a:buSzPct val="95000"/>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solidFill>
                  <a:srgbClr val="969696"/>
                </a:solidFill>
                <a:effectLst>
                  <a:outerShdw blurRad="38100" dist="38100" dir="2700000" algn="tl">
                    <a:srgbClr val="000000"/>
                  </a:outerShdw>
                </a:effectLst>
                <a:latin typeface="Lucida Console" pitchFamily="49" charset="0"/>
              </a:rPr>
              <a:t>//...</a:t>
            </a:r>
          </a:p>
        </p:txBody>
      </p:sp>
      <p:sp>
        <p:nvSpPr>
          <p:cNvPr id="64515" name="Text Box 5"/>
          <p:cNvSpPr txBox="1">
            <a:spLocks noChangeArrowheads="1"/>
          </p:cNvSpPr>
          <p:nvPr/>
        </p:nvSpPr>
        <p:spPr bwMode="auto">
          <a:xfrm>
            <a:off x="4191000" y="4114800"/>
            <a:ext cx="4724400" cy="730250"/>
          </a:xfrm>
          <a:prstGeom prst="rect">
            <a:avLst/>
          </a:prstGeom>
          <a:solidFill>
            <a:srgbClr val="FFCC99"/>
          </a:solidFill>
          <a:ln w="9525" algn="ctr">
            <a:noFill/>
            <a:miter lim="800000"/>
            <a:headEnd/>
            <a:tailEnd/>
          </a:ln>
        </p:spPr>
        <p:txBody>
          <a:bodyPr>
            <a:spAutoFit/>
          </a:bodyPr>
          <a:lstStyle/>
          <a:p>
            <a:pPr marL="284163" indent="-284163">
              <a:spcBef>
                <a:spcPct val="50000"/>
              </a:spcBef>
              <a:spcAft>
                <a:spcPct val="30000"/>
              </a:spcAft>
            </a:pPr>
            <a:r>
              <a:rPr lang="en-US" sz="1400">
                <a:solidFill>
                  <a:srgbClr val="383D42"/>
                </a:solidFill>
                <a:latin typeface="Courier New" pitchFamily="49" charset="0"/>
              </a:rPr>
              <a:t>warning 8103: Leaking the resource stored in 'SpinLock:MyLock'.</a:t>
            </a:r>
            <a:r>
              <a:rPr lang="en-US" sz="1400">
                <a:solidFill>
                  <a:srgbClr val="383D42"/>
                </a:solidFill>
                <a:latin typeface="Segoe" pitchFamily="34" charset="0"/>
              </a:rPr>
              <a:t/>
            </a:r>
            <a:br>
              <a:rPr lang="en-US" sz="1400">
                <a:solidFill>
                  <a:srgbClr val="383D42"/>
                </a:solidFill>
                <a:latin typeface="Segoe" pitchFamily="34" charset="0"/>
              </a:rPr>
            </a:br>
            <a:endParaRPr lang="en-US" sz="1400">
              <a:solidFill>
                <a:srgbClr val="383D42"/>
              </a:solidFill>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09398"/>
          </a:xfrm>
        </p:spPr>
        <p:txBody>
          <a:bodyPr/>
          <a:lstStyle/>
          <a:p>
            <a:pPr defTabSz="912777">
              <a:defRPr/>
            </a:pPr>
            <a:r>
              <a:rPr sz="4400" smtClean="0"/>
              <a:t>PFD:  Driver Specific Resource Leak</a:t>
            </a:r>
            <a:endParaRPr sz="4400"/>
          </a:p>
        </p:txBody>
      </p:sp>
      <p:sp>
        <p:nvSpPr>
          <p:cNvPr id="3" name="Content Placeholder 2"/>
          <p:cNvSpPr>
            <a:spLocks noGrp="1"/>
          </p:cNvSpPr>
          <p:nvPr>
            <p:ph idx="1"/>
          </p:nvPr>
        </p:nvSpPr>
        <p:spPr>
          <a:xfrm>
            <a:off x="382588" y="1414463"/>
            <a:ext cx="8380412" cy="4848225"/>
          </a:xfrm>
        </p:spPr>
        <p:txBody>
          <a:bodyPr/>
          <a:lstStyle/>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void </a:t>
            </a:r>
            <a:r>
              <a:rPr lang="en-US" sz="1400" b="1" dirty="0" err="1" smtClean="0">
                <a:effectLst>
                  <a:outerShdw blurRad="38100" dist="38100" dir="2700000" algn="tl">
                    <a:srgbClr val="000000"/>
                  </a:outerShdw>
                </a:effectLst>
                <a:latin typeface="Lucida Console" pitchFamily="49" charset="0"/>
              </a:rPr>
              <a:t>LeakSample</a:t>
            </a:r>
            <a:r>
              <a:rPr lang="en-US" sz="1400" b="1" dirty="0" smtClean="0">
                <a:effectLst>
                  <a:outerShdw blurRad="38100" dist="38100" dir="2700000" algn="tl">
                    <a:srgbClr val="000000"/>
                  </a:outerShdw>
                </a:effectLst>
                <a:latin typeface="Lucida Console" pitchFamily="49" charset="0"/>
              </a:rPr>
              <a:t>(BOOLEAN Option1)</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NTSTATUS Status;</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KIRQL </a:t>
            </a:r>
            <a:r>
              <a:rPr lang="en-US" sz="1400" b="1" dirty="0" err="1" smtClean="0">
                <a:effectLst>
                  <a:outerShdw blurRad="38100" dist="38100" dir="2700000" algn="tl">
                    <a:srgbClr val="000000"/>
                  </a:outerShdw>
                </a:effectLst>
                <a:latin typeface="Lucida Console" pitchFamily="49" charset="0"/>
              </a:rPr>
              <a:t>OldIrql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BufInfo</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KeAcquireSpinLock</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MyLock,&amp;OldIrql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if (Option1)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 </a:t>
            </a:r>
            <a:r>
              <a:rPr lang="en-US" sz="1400" b="1" dirty="0" err="1" smtClean="0">
                <a:effectLst>
                  <a:outerShdw blurRad="38100" dist="38100" dir="2700000" algn="tl">
                    <a:srgbClr val="000000"/>
                  </a:outerShdw>
                </a:effectLst>
                <a:latin typeface="Lucida Console" pitchFamily="49" charset="0"/>
              </a:rPr>
              <a:t>ExAllocatePoolWithTag</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NonPagedPool</a:t>
            </a:r>
            <a:r>
              <a:rPr lang="en-US" sz="1400" b="1" dirty="0" smtClean="0">
                <a:effectLst>
                  <a:outerShdw blurRad="38100" dist="38100" dir="2700000" algn="tl">
                    <a:srgbClr val="000000"/>
                  </a:outerShdw>
                </a:effectLst>
                <a:latin typeface="Lucida Console" pitchFamily="49" charset="0"/>
              </a:rPr>
              <a:t>,</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sizeof</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BufInfo</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fuB</a:t>
            </a:r>
            <a:r>
              <a:rPr lang="en-US" sz="1400" b="1" dirty="0" smtClean="0">
                <a:effectLst>
                  <a:outerShdw blurRad="38100" dist="38100" dir="2700000" algn="tl">
                    <a:srgbClr val="000000"/>
                  </a:outerShdw>
                </a:effectLst>
                <a:latin typeface="Lucida Console" pitchFamily="49" charset="0"/>
              </a:rPr>
              <a:t>_');</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if (NULL==</a:t>
            </a:r>
            <a:r>
              <a:rPr lang="en-US" sz="1400" b="1" dirty="0" err="1" smtClean="0">
                <a:effectLst>
                  <a:outerShdw blurRad="38100" dist="38100" dir="2700000" algn="tl">
                    <a:srgbClr val="000000"/>
                  </a:outerShdw>
                </a:effectLst>
                <a:latin typeface="Lucida Console" pitchFamily="49" charset="0"/>
              </a:rPr>
              <a:t>pBufInfo</a:t>
            </a: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solidFill>
                  <a:schemeClr val="accent2"/>
                </a:solidFill>
                <a:effectLst>
                  <a:outerShdw blurRad="38100" dist="38100" dir="2700000" algn="tl">
                    <a:srgbClr val="000000"/>
                  </a:outerShdw>
                </a:effectLst>
                <a:latin typeface="Lucida Console" pitchFamily="49" charset="0"/>
              </a:rPr>
              <a:t>          </a:t>
            </a:r>
            <a:r>
              <a:rPr lang="en-US" sz="1400" b="1" dirty="0" err="1" smtClean="0">
                <a:solidFill>
                  <a:schemeClr val="accent2"/>
                </a:solidFill>
                <a:effectLst>
                  <a:outerShdw blurRad="38100" dist="38100" dir="2700000" algn="tl">
                    <a:srgbClr val="000000"/>
                  </a:outerShdw>
                </a:effectLst>
                <a:latin typeface="Lucida Console" pitchFamily="49" charset="0"/>
              </a:rPr>
              <a:t>KeReleaseSpinLock</a:t>
            </a:r>
            <a:r>
              <a:rPr lang="en-US" sz="1400" b="1" dirty="0" smtClean="0">
                <a:solidFill>
                  <a:schemeClr val="accent2"/>
                </a:solidFill>
                <a:effectLst>
                  <a:outerShdw blurRad="38100" dist="38100" dir="2700000" algn="tl">
                    <a:srgbClr val="000000"/>
                  </a:outerShdw>
                </a:effectLst>
                <a:latin typeface="Lucida Console" pitchFamily="49" charset="0"/>
              </a:rPr>
              <a:t>(</a:t>
            </a:r>
            <a:r>
              <a:rPr lang="en-US" sz="1400" b="1" dirty="0" err="1" smtClean="0">
                <a:solidFill>
                  <a:schemeClr val="accent2"/>
                </a:solidFill>
                <a:effectLst>
                  <a:outerShdw blurRad="38100" dist="38100" dir="2700000" algn="tl">
                    <a:srgbClr val="000000"/>
                  </a:outerShdw>
                </a:effectLst>
                <a:latin typeface="Lucida Console" pitchFamily="49" charset="0"/>
              </a:rPr>
              <a:t>MyLock</a:t>
            </a:r>
            <a:r>
              <a:rPr lang="en-US" sz="1400" b="1" dirty="0" smtClean="0">
                <a:solidFill>
                  <a:schemeClr val="accent2"/>
                </a:solidFill>
                <a:effectLst>
                  <a:outerShdw blurRad="38100" dist="38100" dir="2700000" algn="tl">
                    <a:srgbClr val="000000"/>
                  </a:outerShdw>
                </a:effectLst>
                <a:latin typeface="Lucida Console" pitchFamily="49" charset="0"/>
              </a:rPr>
              <a:t>, </a:t>
            </a:r>
            <a:r>
              <a:rPr lang="en-US" sz="1400" b="1" dirty="0" err="1" smtClean="0">
                <a:solidFill>
                  <a:schemeClr val="accent2"/>
                </a:solidFill>
                <a:effectLst>
                  <a:outerShdw blurRad="38100" dist="38100" dir="2700000" algn="tl">
                    <a:srgbClr val="000000"/>
                  </a:outerShdw>
                </a:effectLst>
                <a:latin typeface="Lucida Console" pitchFamily="49" charset="0"/>
              </a:rPr>
              <a:t>OldIrql</a:t>
            </a:r>
            <a:r>
              <a:rPr lang="en-US" sz="1400" b="1" dirty="0" smtClean="0">
                <a:solidFill>
                  <a:schemeClr val="accent2"/>
                </a:solidFill>
                <a:effectLst>
                  <a:outerShdw blurRad="38100" dist="38100" dir="2700000" algn="tl">
                    <a:srgbClr val="000000"/>
                  </a:outerShdw>
                </a:effectLst>
                <a:latin typeface="Lucida Console" pitchFamily="49" charset="0"/>
              </a:rPr>
              <a:t>);</a:t>
            </a:r>
            <a:endParaRPr lang="en-US" sz="1400" b="1" dirty="0" smtClean="0">
              <a:effectLst>
                <a:outerShdw blurRad="38100" dist="38100" dir="2700000" algn="tl">
                  <a:srgbClr val="000000"/>
                </a:outerShdw>
              </a:effectLst>
              <a:latin typeface="Lucida Console" pitchFamily="49" charset="0"/>
            </a:endParaRP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return STATUS_NO_MEMORY;</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a:t>
            </a:r>
          </a:p>
          <a:p>
            <a:pPr marL="571500" indent="-571500" defTabSz="912777">
              <a:spcBef>
                <a:spcPct val="30000"/>
              </a:spcBef>
              <a:buFontTx/>
              <a:buNone/>
              <a:defRPr/>
            </a:pPr>
            <a:r>
              <a:rPr lang="en-US" sz="1400" b="1" dirty="0" smtClean="0">
                <a:effectLst>
                  <a:outerShdw blurRad="38100" dist="38100" dir="2700000" algn="tl">
                    <a:srgbClr val="000000"/>
                  </a:outerShdw>
                </a:effectLst>
                <a:latin typeface="Lucida Console" pitchFamily="49" charset="0"/>
              </a:rPr>
              <a:t>       //... 	</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KeReleaseSpinLock</a:t>
            </a:r>
            <a:r>
              <a:rPr lang="en-US" sz="1400" b="1" dirty="0" smtClean="0">
                <a:effectLst>
                  <a:outerShdw blurRad="38100" dist="38100" dir="2700000" algn="tl">
                    <a:srgbClr val="000000"/>
                  </a:outerShdw>
                </a:effectLst>
                <a:latin typeface="Lucida Console" pitchFamily="49" charset="0"/>
              </a:rPr>
              <a:t>(</a:t>
            </a:r>
            <a:r>
              <a:rPr lang="en-US" sz="1400" b="1" dirty="0" err="1" smtClean="0">
                <a:effectLst>
                  <a:outerShdw blurRad="38100" dist="38100" dir="2700000" algn="tl">
                    <a:srgbClr val="000000"/>
                  </a:outerShdw>
                </a:effectLst>
                <a:latin typeface="Lucida Console" pitchFamily="49" charset="0"/>
              </a:rPr>
              <a:t>MyLock</a:t>
            </a:r>
            <a:r>
              <a:rPr lang="en-US" sz="1400" b="1" dirty="0" smtClean="0">
                <a:effectLst>
                  <a:outerShdw blurRad="38100" dist="38100" dir="2700000" algn="tl">
                    <a:srgbClr val="000000"/>
                  </a:outerShdw>
                </a:effectLst>
                <a:latin typeface="Lucida Console" pitchFamily="49" charset="0"/>
              </a:rPr>
              <a:t>, </a:t>
            </a:r>
            <a:r>
              <a:rPr lang="en-US" sz="1400" b="1" dirty="0" err="1" smtClean="0">
                <a:effectLst>
                  <a:outerShdw blurRad="38100" dist="38100" dir="2700000" algn="tl">
                    <a:srgbClr val="000000"/>
                  </a:outerShdw>
                </a:effectLst>
                <a:latin typeface="Lucida Console" pitchFamily="49" charset="0"/>
              </a:rPr>
              <a:t>OldIrql</a:t>
            </a:r>
            <a:r>
              <a:rPr lang="en-US" sz="1400" b="1" dirty="0" smtClean="0">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  return STATUS_SUCCESS;</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a:t>
            </a:r>
          </a:p>
          <a:p>
            <a:pPr marL="1028700" lvl="1" indent="-455613" defTabSz="912777">
              <a:spcBef>
                <a:spcPct val="30000"/>
              </a:spcBef>
              <a:buSzPct val="95000"/>
              <a:buFontTx/>
              <a:buNone/>
              <a:defRPr/>
            </a:pPr>
            <a:r>
              <a:rPr lang="en-US" sz="1400" b="1" dirty="0" smtClean="0">
                <a:effectLst>
                  <a:outerShdw blurRad="38100" dist="38100" dir="2700000" algn="tl">
                    <a:srgbClr val="000000"/>
                  </a:outerShdw>
                </a:effectLst>
                <a:latin typeface="Lucida Console" pitchFamily="49" charset="0"/>
              </a:rPr>
              <a:t>//...</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defTabSz="912777">
              <a:defRPr/>
            </a:pPr>
            <a:r>
              <a:rPr smtClean="0"/>
              <a:t>PRE</a:t>
            </a:r>
            <a:r>
              <a:rPr i="1" smtClean="0"/>
              <a:t>f</a:t>
            </a:r>
            <a:r>
              <a:rPr smtClean="0"/>
              <a:t>ast For Drivers At WinHEC</a:t>
            </a:r>
            <a:endParaRPr/>
          </a:p>
        </p:txBody>
      </p:sp>
      <p:sp>
        <p:nvSpPr>
          <p:cNvPr id="5" name="Text Placeholder 4"/>
          <p:cNvSpPr>
            <a:spLocks noGrp="1"/>
          </p:cNvSpPr>
          <p:nvPr>
            <p:ph type="body" idx="1"/>
          </p:nvPr>
        </p:nvSpPr>
        <p:spPr>
          <a:xfrm>
            <a:off x="381000" y="1219200"/>
            <a:ext cx="8380413" cy="4311650"/>
          </a:xfrm>
        </p:spPr>
        <p:txBody>
          <a:bodyPr/>
          <a:lstStyle/>
          <a:p>
            <a:pPr marL="704822" lvl="1" indent="-317487" defTabSz="912777">
              <a:buFontTx/>
              <a:buNone/>
              <a:defRPr/>
            </a:pPr>
            <a:r>
              <a:rPr lang="en-US" dirty="0" smtClean="0"/>
              <a:t>Technical Session:</a:t>
            </a:r>
          </a:p>
          <a:p>
            <a:pPr marL="704822" lvl="1" indent="-317487" defTabSz="912777">
              <a:buFontTx/>
              <a:buNone/>
              <a:defRPr/>
            </a:pPr>
            <a:r>
              <a:rPr lang="en-US" dirty="0" smtClean="0"/>
              <a:t>	PRE</a:t>
            </a:r>
            <a:r>
              <a:rPr lang="en-US" i="1" dirty="0" smtClean="0"/>
              <a:t>f</a:t>
            </a:r>
            <a:r>
              <a:rPr lang="en-US" dirty="0" smtClean="0"/>
              <a:t>ast for Drivers – Annotations</a:t>
            </a:r>
          </a:p>
          <a:p>
            <a:pPr marL="704822" lvl="1" indent="-317487" defTabSz="912777">
              <a:buFontTx/>
              <a:buNone/>
              <a:defRPr/>
            </a:pPr>
            <a:endParaRPr lang="en-US" dirty="0" smtClean="0"/>
          </a:p>
          <a:p>
            <a:pPr marL="704822" lvl="1" indent="-317487" defTabSz="912777">
              <a:buFontTx/>
              <a:buNone/>
              <a:defRPr/>
            </a:pPr>
            <a:r>
              <a:rPr lang="en-US" dirty="0" smtClean="0"/>
              <a:t>Chalk Talk: </a:t>
            </a:r>
          </a:p>
          <a:p>
            <a:pPr marL="704822" lvl="1" indent="-317487" defTabSz="912777">
              <a:buFontTx/>
              <a:buNone/>
              <a:defRPr/>
            </a:pPr>
            <a:r>
              <a:rPr lang="en-US" dirty="0" smtClean="0"/>
              <a:t>	PRE</a:t>
            </a:r>
            <a:r>
              <a:rPr lang="en-US" i="1" dirty="0" smtClean="0"/>
              <a:t>f</a:t>
            </a:r>
            <a:r>
              <a:rPr lang="en-US" dirty="0" smtClean="0"/>
              <a:t>ast for Drivers</a:t>
            </a:r>
          </a:p>
          <a:p>
            <a:pPr marL="704822" lvl="1" indent="-317487" defTabSz="912777">
              <a:buFontTx/>
              <a:buNone/>
              <a:defRPr/>
            </a:pPr>
            <a:endParaRPr lang="en-US" dirty="0" smtClean="0"/>
          </a:p>
          <a:p>
            <a:pPr marL="704822" lvl="1" indent="-317487" defTabSz="912777">
              <a:buFontTx/>
              <a:buNone/>
              <a:defRPr/>
            </a:pPr>
            <a:r>
              <a:rPr lang="en-US" dirty="0" smtClean="0"/>
              <a:t>Self Paced Lab:</a:t>
            </a:r>
          </a:p>
          <a:p>
            <a:pPr marL="704822" lvl="1" indent="-317487" defTabSz="912777">
              <a:buFontTx/>
              <a:buNone/>
              <a:defRPr/>
            </a:pPr>
            <a:r>
              <a:rPr lang="en-US" dirty="0" smtClean="0"/>
              <a:t>	PRE</a:t>
            </a:r>
            <a:r>
              <a:rPr lang="en-US" i="1" dirty="0" smtClean="0"/>
              <a:t>f</a:t>
            </a:r>
            <a:r>
              <a:rPr lang="en-US" dirty="0" smtClean="0"/>
              <a:t>ast for Drivers Lab</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Driver Verifier</a:t>
            </a:r>
            <a:endParaRPr/>
          </a:p>
        </p:txBody>
      </p:sp>
      <p:sp>
        <p:nvSpPr>
          <p:cNvPr id="3" name="Content Placeholder 2"/>
          <p:cNvSpPr>
            <a:spLocks noGrp="1"/>
          </p:cNvSpPr>
          <p:nvPr>
            <p:ph type="body" idx="1"/>
          </p:nvPr>
        </p:nvSpPr>
        <p:spPr>
          <a:xfrm>
            <a:off x="382588" y="1414463"/>
            <a:ext cx="8380412" cy="2370137"/>
          </a:xfrm>
        </p:spPr>
        <p:txBody>
          <a:bodyPr/>
          <a:lstStyle/>
          <a:p>
            <a:pPr marL="382573" indent="-382573" defTabSz="912777">
              <a:defRPr/>
            </a:pPr>
            <a:r>
              <a:rPr lang="en-US" smtClean="0"/>
              <a:t>Introduction</a:t>
            </a:r>
          </a:p>
          <a:p>
            <a:pPr marL="382573" indent="-382573" defTabSz="912777">
              <a:defRPr/>
            </a:pPr>
            <a:r>
              <a:rPr lang="en-US" smtClean="0"/>
              <a:t>Example</a:t>
            </a:r>
          </a:p>
          <a:p>
            <a:pPr marL="382573" indent="-382573" defTabSz="912777">
              <a:defRPr/>
            </a:pPr>
            <a:r>
              <a:rPr lang="en-US" smtClean="0"/>
              <a:t>Concepts</a:t>
            </a:r>
          </a:p>
          <a:p>
            <a:pPr marL="704822" lvl="1" indent="-317487" defTabSz="912777">
              <a:defRPr/>
            </a:pPr>
            <a:r>
              <a:rPr lang="en-US" smtClean="0"/>
              <a:t>Rules</a:t>
            </a:r>
          </a:p>
          <a:p>
            <a:pPr marL="704822" lvl="1" indent="-317487" defTabSz="912777">
              <a:defRPr/>
            </a:pPr>
            <a:r>
              <a:rPr lang="en-US" smtClean="0"/>
              <a:t>OS Model</a:t>
            </a:r>
          </a:p>
          <a:p>
            <a:pPr marL="704822" lvl="1" indent="-317487" defTabSz="912777">
              <a:defRPr/>
            </a:pPr>
            <a:r>
              <a:rPr lang="en-US" smtClean="0"/>
              <a:t>Verification Engine</a:t>
            </a:r>
          </a:p>
          <a:p>
            <a:pPr marL="382573" indent="-382573" defTabSz="912777">
              <a:defRPr/>
            </a:pPr>
            <a:r>
              <a:rPr lang="en-US" smtClean="0"/>
              <a:t>Experience</a:t>
            </a:r>
            <a:endParaRPr lang="en-US" dirty="0" smtClean="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Driver Verifier</a:t>
            </a:r>
            <a:endParaRPr/>
          </a:p>
        </p:txBody>
      </p:sp>
      <p:sp>
        <p:nvSpPr>
          <p:cNvPr id="3" name="Content Placeholder 2"/>
          <p:cNvSpPr>
            <a:spLocks noGrp="1"/>
          </p:cNvSpPr>
          <p:nvPr>
            <p:ph type="body" idx="1"/>
          </p:nvPr>
        </p:nvSpPr>
        <p:spPr>
          <a:xfrm>
            <a:off x="382588" y="1414463"/>
            <a:ext cx="8380412" cy="5203825"/>
          </a:xfrm>
        </p:spPr>
        <p:txBody>
          <a:bodyPr/>
          <a:lstStyle/>
          <a:p>
            <a:pPr marL="382573" indent="-382573" defTabSz="912777">
              <a:defRPr/>
            </a:pPr>
            <a:r>
              <a:rPr lang="en-US" sz="2400" dirty="0" smtClean="0"/>
              <a:t>What Static Driver Verifier does</a:t>
            </a:r>
          </a:p>
          <a:p>
            <a:pPr marL="704822" lvl="1" indent="-317487" defTabSz="912777">
              <a:defRPr/>
            </a:pPr>
            <a:r>
              <a:rPr lang="en-US" sz="2000" dirty="0" smtClean="0"/>
              <a:t>Global analysis of entire driver </a:t>
            </a:r>
          </a:p>
          <a:p>
            <a:pPr marL="704822" lvl="1" indent="-317487" defTabSz="912777">
              <a:defRPr/>
            </a:pPr>
            <a:r>
              <a:rPr lang="en-US" sz="2000" dirty="0" smtClean="0"/>
              <a:t>Looks for violations of DDI constraints</a:t>
            </a:r>
          </a:p>
          <a:p>
            <a:pPr marL="382573" indent="-382573" defTabSz="912777">
              <a:defRPr/>
            </a:pPr>
            <a:r>
              <a:rPr lang="en-US" sz="2400" dirty="0" smtClean="0"/>
              <a:t>SDV for WDM</a:t>
            </a:r>
          </a:p>
          <a:p>
            <a:pPr marL="988974" lvl="2" indent="-282564" defTabSz="912777">
              <a:defRPr/>
            </a:pPr>
            <a:r>
              <a:rPr lang="en-US" sz="1800" dirty="0" smtClean="0"/>
              <a:t>68 rules covering aspects such as IRPs, IRQL, PnP, and synchronization rules</a:t>
            </a:r>
          </a:p>
          <a:p>
            <a:pPr marL="382573" indent="-382573" defTabSz="912777">
              <a:defRPr/>
            </a:pPr>
            <a:r>
              <a:rPr lang="en-US" sz="2400" dirty="0" smtClean="0"/>
              <a:t>New:  SDV for KMDF</a:t>
            </a:r>
          </a:p>
          <a:p>
            <a:pPr marL="704822" lvl="1" indent="-317487" defTabSz="912777">
              <a:defRPr/>
            </a:pPr>
            <a:r>
              <a:rPr lang="en-US" sz="2000" dirty="0" smtClean="0"/>
              <a:t>52 rules covering aspects such as DDI ordering, device initialization, request completion and request cancellation</a:t>
            </a:r>
          </a:p>
          <a:p>
            <a:pPr marL="704822" lvl="1" indent="-317487" defTabSz="912777">
              <a:defRPr/>
            </a:pPr>
            <a:r>
              <a:rPr lang="en-US" sz="2000" dirty="0" smtClean="0"/>
              <a:t>Availability:  From Windows Longhorn Server WDK</a:t>
            </a:r>
          </a:p>
          <a:p>
            <a:pPr marL="382573" indent="-382573" defTabSz="912777">
              <a:defRPr/>
            </a:pPr>
            <a:r>
              <a:rPr lang="en-US" sz="2400" dirty="0" smtClean="0"/>
              <a:t>Limitations</a:t>
            </a:r>
          </a:p>
          <a:p>
            <a:pPr marL="704822" lvl="1" indent="-317487" defTabSz="912777">
              <a:defRPr/>
            </a:pPr>
            <a:r>
              <a:rPr lang="en-US" sz="2000" dirty="0" smtClean="0"/>
              <a:t>Only pure C drivers</a:t>
            </a:r>
          </a:p>
          <a:p>
            <a:pPr marL="704822" lvl="1" indent="-317487" defTabSz="912777">
              <a:defRPr/>
            </a:pPr>
            <a:r>
              <a:rPr lang="en-US" sz="2000" dirty="0" smtClean="0"/>
              <a:t>Up to 50 K lines of code</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Example</a:t>
            </a:r>
            <a:endParaRPr/>
          </a:p>
        </p:txBody>
      </p:sp>
      <p:pic>
        <p:nvPicPr>
          <p:cNvPr id="74754" name="Picture 14"/>
          <p:cNvPicPr>
            <a:picLocks noChangeAspect="1" noChangeArrowheads="1"/>
          </p:cNvPicPr>
          <p:nvPr/>
        </p:nvPicPr>
        <p:blipFill>
          <a:blip r:embed="rId3"/>
          <a:srcRect/>
          <a:stretch>
            <a:fillRect/>
          </a:stretch>
        </p:blipFill>
        <p:spPr bwMode="auto">
          <a:xfrm>
            <a:off x="3759200" y="538163"/>
            <a:ext cx="5384800" cy="5718175"/>
          </a:xfrm>
          <a:prstGeom prst="rect">
            <a:avLst/>
          </a:prstGeom>
          <a:noFill/>
          <a:ln w="57150" algn="ctr">
            <a:noFill/>
            <a:miter lim="800000"/>
            <a:headEnd/>
            <a:tailEnd/>
          </a:ln>
        </p:spPr>
      </p:pic>
      <p:sp>
        <p:nvSpPr>
          <p:cNvPr id="74755" name="Rectangle 3"/>
          <p:cNvSpPr>
            <a:spLocks noChangeArrowheads="1"/>
          </p:cNvSpPr>
          <p:nvPr/>
        </p:nvSpPr>
        <p:spPr bwMode="auto">
          <a:xfrm>
            <a:off x="239713" y="5038725"/>
            <a:ext cx="2532062" cy="1435100"/>
          </a:xfrm>
          <a:prstGeom prst="rect">
            <a:avLst/>
          </a:prstGeom>
          <a:solidFill>
            <a:srgbClr val="00B0F0"/>
          </a:solidFill>
          <a:ln w="3175" algn="ctr">
            <a:solidFill>
              <a:srgbClr val="FFFFFF"/>
            </a:solidFill>
            <a:miter lim="800000"/>
            <a:headEnd/>
            <a:tailEnd/>
          </a:ln>
        </p:spPr>
        <p:txBody>
          <a:bodyPr wrap="none" anchor="ctr" anchorCtr="1"/>
          <a:lstStyle/>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74756" name="Line 5"/>
          <p:cNvSpPr>
            <a:spLocks noChangeShapeType="1"/>
          </p:cNvSpPr>
          <p:nvPr/>
        </p:nvSpPr>
        <p:spPr bwMode="auto">
          <a:xfrm>
            <a:off x="1265238" y="4427538"/>
            <a:ext cx="1587" cy="511175"/>
          </a:xfrm>
          <a:prstGeom prst="line">
            <a:avLst/>
          </a:prstGeom>
          <a:noFill/>
          <a:ln w="38100">
            <a:solidFill>
              <a:schemeClr val="folHlink"/>
            </a:solidFill>
            <a:round/>
            <a:headEnd/>
            <a:tailEnd type="triangle" w="med" len="med"/>
          </a:ln>
        </p:spPr>
        <p:txBody>
          <a:bodyPr/>
          <a:lstStyle/>
          <a:p>
            <a:endParaRPr lang="en-US"/>
          </a:p>
        </p:txBody>
      </p:sp>
      <p:sp>
        <p:nvSpPr>
          <p:cNvPr id="74757" name="Oval 6"/>
          <p:cNvSpPr>
            <a:spLocks noChangeArrowheads="1"/>
          </p:cNvSpPr>
          <p:nvPr/>
        </p:nvSpPr>
        <p:spPr bwMode="auto">
          <a:xfrm>
            <a:off x="1231900" y="4962525"/>
            <a:ext cx="65088"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74758" name="Text Box 7"/>
          <p:cNvSpPr txBox="1">
            <a:spLocks noChangeArrowheads="1"/>
          </p:cNvSpPr>
          <p:nvPr/>
        </p:nvSpPr>
        <p:spPr bwMode="auto">
          <a:xfrm>
            <a:off x="457200" y="5029200"/>
            <a:ext cx="2038350" cy="336550"/>
          </a:xfrm>
          <a:prstGeom prst="rect">
            <a:avLst/>
          </a:prstGeom>
          <a:noFill/>
          <a:ln w="9525" algn="ctr">
            <a:noFill/>
            <a:miter lim="800000"/>
            <a:headEnd/>
            <a:tailEnd/>
          </a:ln>
        </p:spPr>
        <p:txBody>
          <a:bodyPr>
            <a:spAutoFit/>
          </a:bodyPr>
          <a:lstStyle/>
          <a:p>
            <a:pPr algn="ctr" eaLnBrk="0" hangingPunct="0">
              <a:spcBef>
                <a:spcPct val="30000"/>
              </a:spcBef>
            </a:pPr>
            <a:r>
              <a:rPr lang="en-US" sz="1600">
                <a:solidFill>
                  <a:schemeClr val="bg2"/>
                </a:solidFill>
                <a:latin typeface="Segoe" pitchFamily="34" charset="0"/>
              </a:rPr>
              <a:t>IoCompleteRequest</a:t>
            </a:r>
          </a:p>
        </p:txBody>
      </p:sp>
      <p:sp>
        <p:nvSpPr>
          <p:cNvPr id="10" name="Rectangle 8"/>
          <p:cNvSpPr>
            <a:spLocks noChangeArrowheads="1"/>
          </p:cNvSpPr>
          <p:nvPr/>
        </p:nvSpPr>
        <p:spPr bwMode="auto">
          <a:xfrm>
            <a:off x="239713" y="2640013"/>
            <a:ext cx="2532062"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74760" name="Line 9"/>
          <p:cNvSpPr>
            <a:spLocks noChangeShapeType="1"/>
          </p:cNvSpPr>
          <p:nvPr/>
        </p:nvSpPr>
        <p:spPr bwMode="auto">
          <a:xfrm>
            <a:off x="1452563" y="2090738"/>
            <a:ext cx="0" cy="571500"/>
          </a:xfrm>
          <a:prstGeom prst="line">
            <a:avLst/>
          </a:prstGeom>
          <a:noFill/>
          <a:ln w="38100">
            <a:solidFill>
              <a:schemeClr val="folHlink"/>
            </a:solidFill>
            <a:round/>
            <a:headEnd/>
            <a:tailEnd type="triangle" w="med" len="med"/>
          </a:ln>
        </p:spPr>
        <p:txBody>
          <a:bodyPr/>
          <a:lstStyle/>
          <a:p>
            <a:endParaRPr lang="en-US"/>
          </a:p>
        </p:txBody>
      </p:sp>
      <p:sp>
        <p:nvSpPr>
          <p:cNvPr id="74761" name="Text Box 10"/>
          <p:cNvSpPr txBox="1">
            <a:spLocks noChangeArrowheads="1"/>
          </p:cNvSpPr>
          <p:nvPr/>
        </p:nvSpPr>
        <p:spPr bwMode="auto">
          <a:xfrm>
            <a:off x="298450" y="2706688"/>
            <a:ext cx="2379663" cy="336550"/>
          </a:xfrm>
          <a:prstGeom prst="rect">
            <a:avLst/>
          </a:prstGeom>
          <a:noFill/>
          <a:ln w="9525" algn="ctr">
            <a:noFill/>
            <a:miter lim="800000"/>
            <a:headEnd/>
            <a:tailEnd/>
          </a:ln>
        </p:spPr>
        <p:txBody>
          <a:bodyPr>
            <a:spAutoFit/>
          </a:bodyPr>
          <a:lstStyle/>
          <a:p>
            <a:pPr algn="ctr" eaLnBrk="0" hangingPunct="0">
              <a:spcBef>
                <a:spcPct val="30000"/>
              </a:spcBef>
            </a:pPr>
            <a:r>
              <a:rPr lang="en-US" sz="1600">
                <a:solidFill>
                  <a:schemeClr val="bg2"/>
                </a:solidFill>
                <a:latin typeface="Segoe" pitchFamily="34" charset="0"/>
              </a:rPr>
              <a:t>Dispatch routine</a:t>
            </a:r>
          </a:p>
        </p:txBody>
      </p:sp>
      <p:sp>
        <p:nvSpPr>
          <p:cNvPr id="74762" name="Rectangle 11"/>
          <p:cNvSpPr>
            <a:spLocks noChangeArrowheads="1"/>
          </p:cNvSpPr>
          <p:nvPr/>
        </p:nvSpPr>
        <p:spPr bwMode="blackWhite">
          <a:xfrm>
            <a:off x="228600" y="116522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p:txBody>
      </p:sp>
      <p:sp>
        <p:nvSpPr>
          <p:cNvPr id="14" name="Text Box 13"/>
          <p:cNvSpPr txBox="1">
            <a:spLocks noChangeArrowheads="1"/>
          </p:cNvSpPr>
          <p:nvPr/>
        </p:nvSpPr>
        <p:spPr bwMode="auto">
          <a:xfrm>
            <a:off x="774700" y="2109788"/>
            <a:ext cx="811213"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a:effectLst>
                  <a:outerShdw blurRad="38100" dist="38100" dir="2700000" algn="tl">
                    <a:srgbClr val="000000">
                      <a:alpha val="43137"/>
                    </a:srgbClr>
                  </a:outerShdw>
                </a:effectLst>
                <a:latin typeface="+mn-lt"/>
              </a:rPr>
              <a:t>Irp</a:t>
            </a:r>
          </a:p>
        </p:txBody>
      </p:sp>
      <p:sp>
        <p:nvSpPr>
          <p:cNvPr id="15" name="Text Box 14"/>
          <p:cNvSpPr txBox="1">
            <a:spLocks noChangeArrowheads="1"/>
          </p:cNvSpPr>
          <p:nvPr/>
        </p:nvSpPr>
        <p:spPr bwMode="auto">
          <a:xfrm>
            <a:off x="604838" y="4546600"/>
            <a:ext cx="811212"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a:effectLst>
                  <a:outerShdw blurRad="38100" dist="38100" dir="2700000" algn="tl">
                    <a:srgbClr val="000000">
                      <a:alpha val="43137"/>
                    </a:srgbClr>
                  </a:outerShdw>
                </a:effectLst>
                <a:latin typeface="+mn-lt"/>
              </a:rPr>
              <a:t>Irp</a:t>
            </a:r>
          </a:p>
        </p:txBody>
      </p:sp>
      <p:grpSp>
        <p:nvGrpSpPr>
          <p:cNvPr id="74765" name="Group 15"/>
          <p:cNvGrpSpPr>
            <a:grpSpLocks/>
          </p:cNvGrpSpPr>
          <p:nvPr/>
        </p:nvGrpSpPr>
        <p:grpSpPr bwMode="auto">
          <a:xfrm>
            <a:off x="1593850" y="4556125"/>
            <a:ext cx="84138" cy="490538"/>
            <a:chOff x="1105" y="1134"/>
            <a:chExt cx="32" cy="404"/>
          </a:xfrm>
        </p:grpSpPr>
        <p:sp>
          <p:nvSpPr>
            <p:cNvPr id="74767" name="Line 16"/>
            <p:cNvSpPr>
              <a:spLocks noChangeShapeType="1"/>
            </p:cNvSpPr>
            <p:nvPr/>
          </p:nvSpPr>
          <p:spPr bwMode="auto">
            <a:xfrm>
              <a:off x="1124" y="1134"/>
              <a:ext cx="0" cy="360"/>
            </a:xfrm>
            <a:prstGeom prst="line">
              <a:avLst/>
            </a:prstGeom>
            <a:noFill/>
            <a:ln w="38100">
              <a:solidFill>
                <a:schemeClr val="folHlink"/>
              </a:solidFill>
              <a:round/>
              <a:headEnd/>
              <a:tailEnd type="triangle" w="med" len="med"/>
            </a:ln>
          </p:spPr>
          <p:txBody>
            <a:bodyPr/>
            <a:lstStyle/>
            <a:p>
              <a:endParaRPr lang="en-US"/>
            </a:p>
          </p:txBody>
        </p:sp>
        <p:sp>
          <p:nvSpPr>
            <p:cNvPr id="74768" name="Oval 17"/>
            <p:cNvSpPr>
              <a:spLocks noChangeArrowheads="1"/>
            </p:cNvSpPr>
            <p:nvPr/>
          </p:nvSpPr>
          <p:spPr bwMode="auto">
            <a:xfrm>
              <a:off x="1105" y="1480"/>
              <a:ext cx="32" cy="58"/>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grpSp>
      <p:sp>
        <p:nvSpPr>
          <p:cNvPr id="19" name="Text Box 18"/>
          <p:cNvSpPr txBox="1">
            <a:spLocks noChangeArrowheads="1"/>
          </p:cNvSpPr>
          <p:nvPr/>
        </p:nvSpPr>
        <p:spPr bwMode="auto">
          <a:xfrm>
            <a:off x="1530350" y="4548188"/>
            <a:ext cx="811213"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a:effectLst>
                  <a:outerShdw blurRad="38100" dist="38100" dir="2700000" algn="tl">
                    <a:srgbClr val="000000">
                      <a:alpha val="43137"/>
                    </a:srgbClr>
                  </a:outerShdw>
                </a:effectLst>
                <a:latin typeface="+mn-lt"/>
              </a:rPr>
              <a:t>Irp</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Example</a:t>
            </a:r>
            <a:endParaRPr/>
          </a:p>
        </p:txBody>
      </p:sp>
      <p:pic>
        <p:nvPicPr>
          <p:cNvPr id="76802" name="Picture 14"/>
          <p:cNvPicPr>
            <a:picLocks noChangeAspect="1" noChangeArrowheads="1"/>
          </p:cNvPicPr>
          <p:nvPr/>
        </p:nvPicPr>
        <p:blipFill>
          <a:blip r:embed="rId3"/>
          <a:srcRect/>
          <a:stretch>
            <a:fillRect/>
          </a:stretch>
        </p:blipFill>
        <p:spPr bwMode="auto">
          <a:xfrm>
            <a:off x="3759200" y="538163"/>
            <a:ext cx="5384800" cy="5718175"/>
          </a:xfrm>
          <a:prstGeom prst="rect">
            <a:avLst/>
          </a:prstGeom>
          <a:noFill/>
          <a:ln w="57150" algn="ctr">
            <a:noFill/>
            <a:miter lim="800000"/>
            <a:headEnd/>
            <a:tailEnd/>
          </a:ln>
        </p:spPr>
      </p:pic>
      <p:sp>
        <p:nvSpPr>
          <p:cNvPr id="76803" name="Rectangle 3"/>
          <p:cNvSpPr>
            <a:spLocks noChangeArrowheads="1"/>
          </p:cNvSpPr>
          <p:nvPr/>
        </p:nvSpPr>
        <p:spPr bwMode="auto">
          <a:xfrm>
            <a:off x="239713" y="5038725"/>
            <a:ext cx="2532062" cy="1435100"/>
          </a:xfrm>
          <a:prstGeom prst="rect">
            <a:avLst/>
          </a:prstGeom>
          <a:solidFill>
            <a:srgbClr val="00B0F0"/>
          </a:solidFill>
          <a:ln w="3175" algn="ctr">
            <a:solidFill>
              <a:srgbClr val="FFFFFF"/>
            </a:solidFill>
            <a:miter lim="800000"/>
            <a:headEnd/>
            <a:tailEnd/>
          </a:ln>
        </p:spPr>
        <p:txBody>
          <a:bodyPr wrap="none" anchor="ctr" anchorCtr="1"/>
          <a:lstStyle/>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76804" name="Line 5"/>
          <p:cNvSpPr>
            <a:spLocks noChangeShapeType="1"/>
          </p:cNvSpPr>
          <p:nvPr/>
        </p:nvSpPr>
        <p:spPr bwMode="auto">
          <a:xfrm>
            <a:off x="1265238" y="4427538"/>
            <a:ext cx="1587" cy="511175"/>
          </a:xfrm>
          <a:prstGeom prst="line">
            <a:avLst/>
          </a:prstGeom>
          <a:noFill/>
          <a:ln w="38100">
            <a:solidFill>
              <a:schemeClr val="folHlink"/>
            </a:solidFill>
            <a:round/>
            <a:headEnd/>
            <a:tailEnd type="triangle" w="med" len="med"/>
          </a:ln>
        </p:spPr>
        <p:txBody>
          <a:bodyPr/>
          <a:lstStyle/>
          <a:p>
            <a:endParaRPr lang="en-US"/>
          </a:p>
        </p:txBody>
      </p:sp>
      <p:sp>
        <p:nvSpPr>
          <p:cNvPr id="76805" name="Oval 6"/>
          <p:cNvSpPr>
            <a:spLocks noChangeArrowheads="1"/>
          </p:cNvSpPr>
          <p:nvPr/>
        </p:nvSpPr>
        <p:spPr bwMode="auto">
          <a:xfrm>
            <a:off x="1231900" y="4962525"/>
            <a:ext cx="65088"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76806" name="Text Box 7"/>
          <p:cNvSpPr txBox="1">
            <a:spLocks noChangeArrowheads="1"/>
          </p:cNvSpPr>
          <p:nvPr/>
        </p:nvSpPr>
        <p:spPr bwMode="auto">
          <a:xfrm>
            <a:off x="457200" y="5029200"/>
            <a:ext cx="2038350" cy="336550"/>
          </a:xfrm>
          <a:prstGeom prst="rect">
            <a:avLst/>
          </a:prstGeom>
          <a:noFill/>
          <a:ln w="9525" algn="ctr">
            <a:noFill/>
            <a:miter lim="800000"/>
            <a:headEnd/>
            <a:tailEnd/>
          </a:ln>
        </p:spPr>
        <p:txBody>
          <a:bodyPr>
            <a:spAutoFit/>
          </a:bodyPr>
          <a:lstStyle/>
          <a:p>
            <a:pPr algn="ctr" eaLnBrk="0" hangingPunct="0">
              <a:spcBef>
                <a:spcPct val="30000"/>
              </a:spcBef>
            </a:pPr>
            <a:r>
              <a:rPr lang="en-US" sz="1600">
                <a:solidFill>
                  <a:schemeClr val="bg2"/>
                </a:solidFill>
                <a:latin typeface="Segoe" pitchFamily="34" charset="0"/>
              </a:rPr>
              <a:t>IoCompleteRequest</a:t>
            </a:r>
          </a:p>
        </p:txBody>
      </p:sp>
      <p:sp>
        <p:nvSpPr>
          <p:cNvPr id="10" name="Rectangle 8"/>
          <p:cNvSpPr>
            <a:spLocks noChangeArrowheads="1"/>
          </p:cNvSpPr>
          <p:nvPr/>
        </p:nvSpPr>
        <p:spPr bwMode="auto">
          <a:xfrm>
            <a:off x="239713" y="2640013"/>
            <a:ext cx="2532062"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76808" name="Line 9"/>
          <p:cNvSpPr>
            <a:spLocks noChangeShapeType="1"/>
          </p:cNvSpPr>
          <p:nvPr/>
        </p:nvSpPr>
        <p:spPr bwMode="auto">
          <a:xfrm>
            <a:off x="1452563" y="2090738"/>
            <a:ext cx="0" cy="571500"/>
          </a:xfrm>
          <a:prstGeom prst="line">
            <a:avLst/>
          </a:prstGeom>
          <a:noFill/>
          <a:ln w="38100">
            <a:solidFill>
              <a:schemeClr val="folHlink"/>
            </a:solidFill>
            <a:round/>
            <a:headEnd/>
            <a:tailEnd type="triangle" w="med" len="med"/>
          </a:ln>
        </p:spPr>
        <p:txBody>
          <a:bodyPr/>
          <a:lstStyle/>
          <a:p>
            <a:endParaRPr lang="en-US"/>
          </a:p>
        </p:txBody>
      </p:sp>
      <p:sp>
        <p:nvSpPr>
          <p:cNvPr id="76809" name="Text Box 10"/>
          <p:cNvSpPr txBox="1">
            <a:spLocks noChangeArrowheads="1"/>
          </p:cNvSpPr>
          <p:nvPr/>
        </p:nvSpPr>
        <p:spPr bwMode="auto">
          <a:xfrm>
            <a:off x="298450" y="2706688"/>
            <a:ext cx="2379663" cy="336550"/>
          </a:xfrm>
          <a:prstGeom prst="rect">
            <a:avLst/>
          </a:prstGeom>
          <a:noFill/>
          <a:ln w="9525" algn="ctr">
            <a:noFill/>
            <a:miter lim="800000"/>
            <a:headEnd/>
            <a:tailEnd/>
          </a:ln>
        </p:spPr>
        <p:txBody>
          <a:bodyPr>
            <a:spAutoFit/>
          </a:bodyPr>
          <a:lstStyle/>
          <a:p>
            <a:pPr algn="ctr" eaLnBrk="0" hangingPunct="0">
              <a:spcBef>
                <a:spcPct val="30000"/>
              </a:spcBef>
            </a:pPr>
            <a:r>
              <a:rPr lang="en-US" sz="1600">
                <a:solidFill>
                  <a:schemeClr val="bg2"/>
                </a:solidFill>
                <a:latin typeface="Segoe" pitchFamily="34" charset="0"/>
              </a:rPr>
              <a:t>Dispatch routine</a:t>
            </a:r>
          </a:p>
        </p:txBody>
      </p:sp>
      <p:sp>
        <p:nvSpPr>
          <p:cNvPr id="76810" name="Rectangle 11"/>
          <p:cNvSpPr>
            <a:spLocks noChangeArrowheads="1"/>
          </p:cNvSpPr>
          <p:nvPr/>
        </p:nvSpPr>
        <p:spPr bwMode="blackWhite">
          <a:xfrm>
            <a:off x="228600" y="116522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p:txBody>
      </p:sp>
      <p:sp>
        <p:nvSpPr>
          <p:cNvPr id="14" name="Text Box 13"/>
          <p:cNvSpPr txBox="1">
            <a:spLocks noChangeArrowheads="1"/>
          </p:cNvSpPr>
          <p:nvPr/>
        </p:nvSpPr>
        <p:spPr bwMode="auto">
          <a:xfrm>
            <a:off x="774700" y="2109788"/>
            <a:ext cx="811213"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err="1">
                <a:effectLst>
                  <a:outerShdw blurRad="38100" dist="38100" dir="2700000" algn="tl">
                    <a:srgbClr val="000000">
                      <a:alpha val="43137"/>
                    </a:srgbClr>
                  </a:outerShdw>
                </a:effectLst>
                <a:latin typeface="+mn-lt"/>
              </a:rPr>
              <a:t>Irp</a:t>
            </a:r>
            <a:endParaRPr lang="en-US" sz="2000" dirty="0">
              <a:effectLst>
                <a:outerShdw blurRad="38100" dist="38100" dir="2700000" algn="tl">
                  <a:srgbClr val="000000">
                    <a:alpha val="43137"/>
                  </a:srgbClr>
                </a:outerShdw>
              </a:effectLst>
              <a:latin typeface="+mn-lt"/>
            </a:endParaRPr>
          </a:p>
        </p:txBody>
      </p:sp>
      <p:sp>
        <p:nvSpPr>
          <p:cNvPr id="15" name="Text Box 14"/>
          <p:cNvSpPr txBox="1">
            <a:spLocks noChangeArrowheads="1"/>
          </p:cNvSpPr>
          <p:nvPr/>
        </p:nvSpPr>
        <p:spPr bwMode="auto">
          <a:xfrm>
            <a:off x="604838" y="4546600"/>
            <a:ext cx="811212"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a:effectLst>
                  <a:outerShdw blurRad="38100" dist="38100" dir="2700000" algn="tl">
                    <a:srgbClr val="000000">
                      <a:alpha val="43137"/>
                    </a:srgbClr>
                  </a:outerShdw>
                </a:effectLst>
                <a:latin typeface="+mn-lt"/>
              </a:rPr>
              <a:t>Irp</a:t>
            </a:r>
          </a:p>
        </p:txBody>
      </p:sp>
      <p:grpSp>
        <p:nvGrpSpPr>
          <p:cNvPr id="76813" name="Group 15"/>
          <p:cNvGrpSpPr>
            <a:grpSpLocks/>
          </p:cNvGrpSpPr>
          <p:nvPr/>
        </p:nvGrpSpPr>
        <p:grpSpPr bwMode="auto">
          <a:xfrm>
            <a:off x="1593850" y="4556125"/>
            <a:ext cx="84138" cy="490538"/>
            <a:chOff x="1105" y="1134"/>
            <a:chExt cx="32" cy="404"/>
          </a:xfrm>
        </p:grpSpPr>
        <p:sp>
          <p:nvSpPr>
            <p:cNvPr id="76821" name="Line 16"/>
            <p:cNvSpPr>
              <a:spLocks noChangeShapeType="1"/>
            </p:cNvSpPr>
            <p:nvPr/>
          </p:nvSpPr>
          <p:spPr bwMode="auto">
            <a:xfrm>
              <a:off x="1124" y="1134"/>
              <a:ext cx="0" cy="360"/>
            </a:xfrm>
            <a:prstGeom prst="line">
              <a:avLst/>
            </a:prstGeom>
            <a:noFill/>
            <a:ln w="38100">
              <a:solidFill>
                <a:schemeClr val="folHlink"/>
              </a:solidFill>
              <a:round/>
              <a:headEnd/>
              <a:tailEnd type="triangle" w="med" len="med"/>
            </a:ln>
          </p:spPr>
          <p:txBody>
            <a:bodyPr/>
            <a:lstStyle/>
            <a:p>
              <a:endParaRPr lang="en-US"/>
            </a:p>
          </p:txBody>
        </p:sp>
        <p:sp>
          <p:nvSpPr>
            <p:cNvPr id="76822" name="Oval 17"/>
            <p:cNvSpPr>
              <a:spLocks noChangeArrowheads="1"/>
            </p:cNvSpPr>
            <p:nvPr/>
          </p:nvSpPr>
          <p:spPr bwMode="auto">
            <a:xfrm>
              <a:off x="1105" y="1480"/>
              <a:ext cx="32" cy="58"/>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grpSp>
      <p:sp>
        <p:nvSpPr>
          <p:cNvPr id="19" name="Text Box 18"/>
          <p:cNvSpPr txBox="1">
            <a:spLocks noChangeArrowheads="1"/>
          </p:cNvSpPr>
          <p:nvPr/>
        </p:nvSpPr>
        <p:spPr bwMode="auto">
          <a:xfrm>
            <a:off x="1530350" y="4548188"/>
            <a:ext cx="811213" cy="396875"/>
          </a:xfrm>
          <a:prstGeom prst="rect">
            <a:avLst/>
          </a:prstGeom>
          <a:noFill/>
          <a:ln w="57150" algn="ctr">
            <a:noFill/>
            <a:miter lim="800000"/>
            <a:headEnd/>
            <a:tailEnd/>
          </a:ln>
          <a:effectLst/>
        </p:spPr>
        <p:txBody>
          <a:bodyPr>
            <a:spAutoFit/>
          </a:bodyPr>
          <a:lstStyle/>
          <a:p>
            <a:pPr algn="ctr" eaLnBrk="0" fontAlgn="auto" hangingPunct="0">
              <a:spcBef>
                <a:spcPct val="50000"/>
              </a:spcBef>
              <a:spcAft>
                <a:spcPts val="0"/>
              </a:spcAft>
              <a:defRPr/>
            </a:pPr>
            <a:r>
              <a:rPr lang="en-US" sz="2000" dirty="0">
                <a:effectLst>
                  <a:outerShdw blurRad="38100" dist="38100" dir="2700000" algn="tl">
                    <a:srgbClr val="000000">
                      <a:alpha val="43137"/>
                    </a:srgbClr>
                  </a:outerShdw>
                </a:effectLst>
                <a:latin typeface="+mn-lt"/>
              </a:rPr>
              <a:t>Irp</a:t>
            </a:r>
          </a:p>
        </p:txBody>
      </p:sp>
      <p:grpSp>
        <p:nvGrpSpPr>
          <p:cNvPr id="76815" name="Group 20"/>
          <p:cNvGrpSpPr>
            <a:grpSpLocks/>
          </p:cNvGrpSpPr>
          <p:nvPr/>
        </p:nvGrpSpPr>
        <p:grpSpPr bwMode="auto">
          <a:xfrm>
            <a:off x="1246188" y="3997325"/>
            <a:ext cx="404812" cy="519113"/>
            <a:chOff x="4598" y="2485"/>
            <a:chExt cx="255" cy="327"/>
          </a:xfrm>
        </p:grpSpPr>
        <p:sp>
          <p:nvSpPr>
            <p:cNvPr id="76819" name="Oval 2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22" name="Text Box 2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latin typeface="Lucida Console" pitchFamily="49" charset="0"/>
                </a:rPr>
                <a:t>X</a:t>
              </a:r>
            </a:p>
          </p:txBody>
        </p:sp>
      </p:grpSp>
      <p:grpSp>
        <p:nvGrpSpPr>
          <p:cNvPr id="76816" name="Group 24"/>
          <p:cNvGrpSpPr>
            <a:grpSpLocks/>
          </p:cNvGrpSpPr>
          <p:nvPr/>
        </p:nvGrpSpPr>
        <p:grpSpPr bwMode="auto">
          <a:xfrm>
            <a:off x="2957513" y="2406650"/>
            <a:ext cx="5916612" cy="2487613"/>
            <a:chOff x="1863" y="1490"/>
            <a:chExt cx="3727" cy="1567"/>
          </a:xfrm>
        </p:grpSpPr>
        <p:pic>
          <p:nvPicPr>
            <p:cNvPr id="76817" name="Picture 19"/>
            <p:cNvPicPr>
              <a:picLocks noChangeAspect="1" noChangeArrowheads="1"/>
            </p:cNvPicPr>
            <p:nvPr/>
          </p:nvPicPr>
          <p:blipFill>
            <a:blip r:embed="rId4"/>
            <a:srcRect/>
            <a:stretch>
              <a:fillRect/>
            </a:stretch>
          </p:blipFill>
          <p:spPr bwMode="auto">
            <a:xfrm>
              <a:off x="1863" y="1490"/>
              <a:ext cx="3727" cy="1567"/>
            </a:xfrm>
            <a:prstGeom prst="rect">
              <a:avLst/>
            </a:prstGeom>
            <a:noFill/>
            <a:ln w="57150" algn="ctr">
              <a:solidFill>
                <a:schemeClr val="folHlink"/>
              </a:solidFill>
              <a:miter lim="800000"/>
              <a:headEnd/>
              <a:tailEnd/>
            </a:ln>
          </p:spPr>
        </p:pic>
        <p:sp>
          <p:nvSpPr>
            <p:cNvPr id="76818" name="Rectangle 23"/>
            <p:cNvSpPr>
              <a:spLocks noChangeArrowheads="1"/>
            </p:cNvSpPr>
            <p:nvPr/>
          </p:nvSpPr>
          <p:spPr bwMode="auto">
            <a:xfrm>
              <a:off x="2055" y="2442"/>
              <a:ext cx="2829" cy="112"/>
            </a:xfrm>
            <a:prstGeom prst="rect">
              <a:avLst/>
            </a:prstGeom>
            <a:solidFill>
              <a:schemeClr val="tx1"/>
            </a:solidFill>
            <a:ln w="12700">
              <a:noFill/>
              <a:miter lim="800000"/>
              <a:headEnd/>
              <a:tailEnd/>
            </a:ln>
          </p:spPr>
          <p:txBody>
            <a:bodyPr wrap="none" anchor="ctr"/>
            <a:lstStyle/>
            <a:p>
              <a:endParaRPr lang="en-US">
                <a:latin typeface="Segoe" pitchFamily="34" charset="0"/>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defTabSz="912777">
              <a:defRPr/>
            </a:pPr>
            <a:r>
              <a:rPr smtClean="0"/>
              <a:t>Catch Bugs, Catch Them Early</a:t>
            </a:r>
            <a:endParaRPr/>
          </a:p>
        </p:txBody>
      </p:sp>
      <p:sp>
        <p:nvSpPr>
          <p:cNvPr id="3" name="Content Placeholder 2"/>
          <p:cNvSpPr>
            <a:spLocks noGrp="1"/>
          </p:cNvSpPr>
          <p:nvPr>
            <p:ph idx="4294967295"/>
          </p:nvPr>
        </p:nvSpPr>
        <p:spPr>
          <a:xfrm>
            <a:off x="2133600" y="1295400"/>
            <a:ext cx="4419600" cy="2979738"/>
          </a:xfrm>
          <a:prstGeom prst="rect">
            <a:avLst/>
          </a:prstGeom>
        </p:spPr>
        <p:txBody>
          <a:bodyPr>
            <a:normAutofit fontScale="92500"/>
          </a:bodyPr>
          <a:lstStyle/>
          <a:p>
            <a:pPr marL="382573" indent="-382573" defTabSz="912777">
              <a:spcBef>
                <a:spcPts val="1167"/>
              </a:spcBef>
              <a:buFontTx/>
              <a:buNone/>
              <a:defRPr/>
            </a:pPr>
            <a:r>
              <a:rPr lang="en-US" sz="2400" i="1" dirty="0" smtClean="0"/>
              <a:t>	A defect that costs $1 to fix on the programmer’s desktop costs $100 to fix once it is incorporated into a complete program and many thousands of dollars if it is identified only after the software has been deployed in the field.</a:t>
            </a:r>
          </a:p>
          <a:p>
            <a:pPr marL="382573" indent="-382573" algn="r" defTabSz="912777">
              <a:spcBef>
                <a:spcPts val="1167"/>
              </a:spcBef>
              <a:buFontTx/>
              <a:buNone/>
              <a:defRPr/>
            </a:pPr>
            <a:r>
              <a:rPr lang="en-US" sz="1200" dirty="0" smtClean="0"/>
              <a:t>(Building a Better Bug Trap – The Economist June 2003)</a:t>
            </a:r>
            <a:endParaRPr lang="en-US" sz="1200" dirty="0"/>
          </a:p>
        </p:txBody>
      </p:sp>
      <p:sp>
        <p:nvSpPr>
          <p:cNvPr id="5" name="Rectangle 4"/>
          <p:cNvSpPr/>
          <p:nvPr/>
        </p:nvSpPr>
        <p:spPr bwMode="auto">
          <a:xfrm>
            <a:off x="609600" y="4733107"/>
            <a:ext cx="1981200" cy="152400"/>
          </a:xfrm>
          <a:prstGeom prst="rect">
            <a:avLst/>
          </a:prstGeom>
          <a:solidFill>
            <a:schemeClr val="accent2"/>
          </a:solidFill>
          <a:ln>
            <a:solidFill>
              <a:schemeClr val="accent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1096963">
              <a:defRPr/>
            </a:pPr>
            <a:r>
              <a:rPr lang="en-US" sz="1000" dirty="0">
                <a:solidFill>
                  <a:schemeClr val="tx1"/>
                </a:solidFill>
                <a:effectLst>
                  <a:outerShdw blurRad="38100" dist="38100" dir="2700000" algn="tl">
                    <a:srgbClr val="000000">
                      <a:alpha val="43137"/>
                    </a:srgbClr>
                  </a:outerShdw>
                </a:effectLst>
              </a:rPr>
              <a:t>$</a:t>
            </a:r>
          </a:p>
        </p:txBody>
      </p:sp>
      <p:sp>
        <p:nvSpPr>
          <p:cNvPr id="6" name="Rectangle 5"/>
          <p:cNvSpPr/>
          <p:nvPr/>
        </p:nvSpPr>
        <p:spPr bwMode="auto">
          <a:xfrm flipV="1">
            <a:off x="6781800" y="999307"/>
            <a:ext cx="1981200" cy="3886200"/>
          </a:xfrm>
          <a:prstGeom prst="rect">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1096963">
              <a:defRPr/>
            </a:pPr>
            <a:r>
              <a:rPr lang="en-US" sz="30000" dirty="0">
                <a:solidFill>
                  <a:schemeClr val="tx1"/>
                </a:solidFill>
                <a:effectLst>
                  <a:outerShdw blurRad="38100" dist="38100" dir="2700000" algn="tl">
                    <a:srgbClr val="000000">
                      <a:alpha val="43137"/>
                    </a:srgbClr>
                  </a:outerShdw>
                </a:effectLst>
              </a:rPr>
              <a:t>$</a:t>
            </a:r>
          </a:p>
        </p:txBody>
      </p:sp>
      <p:sp>
        <p:nvSpPr>
          <p:cNvPr id="8" name="Rectangle 7"/>
          <p:cNvSpPr/>
          <p:nvPr/>
        </p:nvSpPr>
        <p:spPr bwMode="auto">
          <a:xfrm flipV="1">
            <a:off x="3581400" y="4343400"/>
            <a:ext cx="1981200" cy="542107"/>
          </a:xfrm>
          <a:prstGeom prst="rect">
            <a:avLst/>
          </a:prstGeom>
          <a:solidFill>
            <a:schemeClr val="accent6">
              <a:lumMod val="60000"/>
              <a:lumOff val="40000"/>
            </a:schemeClr>
          </a:solidFill>
          <a:ln>
            <a:solidFill>
              <a:schemeClr val="accent6">
                <a:lumMod val="60000"/>
                <a:lumOff val="4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109728" tIns="54864" rIns="109728" bIns="54864" anchor="ctr"/>
          <a:lstStyle/>
          <a:p>
            <a:pPr algn="ctr" defTabSz="1096963">
              <a:defRPr/>
            </a:pPr>
            <a:r>
              <a:rPr lang="en-US" sz="2900" dirty="0">
                <a:solidFill>
                  <a:schemeClr val="tx1"/>
                </a:solidFill>
                <a:effectLst>
                  <a:outerShdw blurRad="38100" dist="38100" dir="2700000" algn="tl">
                    <a:srgbClr val="000000">
                      <a:alpha val="43137"/>
                    </a:srgbClr>
                  </a:outerShdw>
                </a:effectLst>
              </a:rPr>
              <a:t>$</a:t>
            </a:r>
          </a:p>
        </p:txBody>
      </p:sp>
      <p:sp>
        <p:nvSpPr>
          <p:cNvPr id="7" name="Content Placeholder 2"/>
          <p:cNvSpPr txBox="1">
            <a:spLocks/>
          </p:cNvSpPr>
          <p:nvPr/>
        </p:nvSpPr>
        <p:spPr bwMode="auto">
          <a:xfrm>
            <a:off x="2133600" y="5257800"/>
            <a:ext cx="4416425" cy="1317625"/>
          </a:xfrm>
          <a:prstGeom prst="rect">
            <a:avLst/>
          </a:prstGeom>
          <a:noFill/>
          <a:ln w="9525">
            <a:noFill/>
            <a:miter lim="800000"/>
            <a:headEnd/>
            <a:tailEnd/>
          </a:ln>
        </p:spPr>
        <p:txBody>
          <a:bodyPr lIns="0" tIns="0" rIns="0" bIns="0">
            <a:spAutoFit/>
          </a:bodyPr>
          <a:lstStyle/>
          <a:p>
            <a:pPr marL="382573" indent="-382573" defTabSz="912777">
              <a:lnSpc>
                <a:spcPct val="90000"/>
              </a:lnSpc>
              <a:spcBef>
                <a:spcPts val="1167"/>
              </a:spcBef>
              <a:buClr>
                <a:schemeClr val="tx2"/>
              </a:buClr>
              <a:buSzPct val="95000"/>
              <a:defRPr/>
            </a:pPr>
            <a:r>
              <a:rPr lang="en-US" sz="2400" i="1" kern="0" dirty="0">
                <a:effectLst>
                  <a:outerShdw blurRad="38100" dist="38100" dir="2700000" algn="tl">
                    <a:srgbClr val="000000">
                      <a:alpha val="43137"/>
                    </a:srgbClr>
                  </a:outerShdw>
                </a:effectLst>
                <a:latin typeface="+mn-lt"/>
              </a:rPr>
              <a:t>	Static Analysis can reduce defects by up to a factor of six!</a:t>
            </a:r>
          </a:p>
          <a:p>
            <a:pPr marL="382573" indent="-382573" algn="r" defTabSz="912777">
              <a:lnSpc>
                <a:spcPct val="90000"/>
              </a:lnSpc>
              <a:spcBef>
                <a:spcPts val="1167"/>
              </a:spcBef>
              <a:buClr>
                <a:schemeClr val="tx2"/>
              </a:buClr>
              <a:buSzPct val="95000"/>
              <a:defRPr/>
            </a:pPr>
            <a:r>
              <a:rPr lang="en-US" sz="1200" kern="0" dirty="0">
                <a:effectLst>
                  <a:outerShdw blurRad="38100" dist="38100" dir="2700000" algn="tl">
                    <a:srgbClr val="000000">
                      <a:alpha val="43137"/>
                    </a:srgbClr>
                  </a:outerShdw>
                </a:effectLst>
                <a:latin typeface="+mn-lt"/>
              </a:rPr>
              <a:t>(Capers Jones, Software Productivity Group)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Example</a:t>
            </a:r>
            <a:endParaRPr/>
          </a:p>
        </p:txBody>
      </p:sp>
      <p:pic>
        <p:nvPicPr>
          <p:cNvPr id="78850" name="Picture 14" descr="1"/>
          <p:cNvPicPr>
            <a:picLocks noChangeAspect="1" noChangeArrowheads="1"/>
          </p:cNvPicPr>
          <p:nvPr/>
        </p:nvPicPr>
        <p:blipFill>
          <a:blip r:embed="rId3"/>
          <a:srcRect/>
          <a:stretch>
            <a:fillRect/>
          </a:stretch>
        </p:blipFill>
        <p:spPr bwMode="auto">
          <a:xfrm>
            <a:off x="604838" y="1071563"/>
            <a:ext cx="7934325" cy="5181600"/>
          </a:xfrm>
          <a:prstGeom prst="rect">
            <a:avLst/>
          </a:prstGeom>
          <a:noFill/>
          <a:ln w="9525">
            <a:noFill/>
            <a:miter lim="800000"/>
            <a:headEnd/>
            <a:tailEnd/>
          </a:ln>
        </p:spPr>
      </p:pic>
      <p:pic>
        <p:nvPicPr>
          <p:cNvPr id="78851" name="Picture 15" descr="2"/>
          <p:cNvPicPr>
            <a:picLocks noChangeAspect="1" noChangeArrowheads="1"/>
          </p:cNvPicPr>
          <p:nvPr/>
        </p:nvPicPr>
        <p:blipFill>
          <a:blip r:embed="rId4"/>
          <a:srcRect/>
          <a:stretch>
            <a:fillRect/>
          </a:stretch>
        </p:blipFill>
        <p:spPr bwMode="auto">
          <a:xfrm>
            <a:off x="604838" y="1071563"/>
            <a:ext cx="7934325" cy="5181600"/>
          </a:xfrm>
          <a:prstGeom prst="rect">
            <a:avLst/>
          </a:prstGeom>
          <a:noFill/>
          <a:ln w="9525">
            <a:noFill/>
            <a:miter lim="800000"/>
            <a:headEnd/>
            <a:tailEnd/>
          </a:ln>
        </p:spPr>
      </p:pic>
      <p:grpSp>
        <p:nvGrpSpPr>
          <p:cNvPr id="78852" name="Group 17"/>
          <p:cNvGrpSpPr>
            <a:grpSpLocks/>
          </p:cNvGrpSpPr>
          <p:nvPr/>
        </p:nvGrpSpPr>
        <p:grpSpPr bwMode="auto">
          <a:xfrm>
            <a:off x="250825" y="1581150"/>
            <a:ext cx="8623300" cy="4522788"/>
            <a:chOff x="250825" y="1581150"/>
            <a:chExt cx="8623300" cy="4522361"/>
          </a:xfrm>
        </p:grpSpPr>
        <p:sp>
          <p:nvSpPr>
            <p:cNvPr id="7" name="Rectangle 5"/>
            <p:cNvSpPr txBox="1">
              <a:spLocks noChangeArrowheads="1"/>
            </p:cNvSpPr>
            <p:nvPr/>
          </p:nvSpPr>
          <p:spPr bwMode="auto">
            <a:xfrm>
              <a:off x="250825" y="5687625"/>
              <a:ext cx="7521575" cy="415886"/>
            </a:xfrm>
            <a:prstGeom prst="rect">
              <a:avLst/>
            </a:prstGeom>
            <a:solidFill>
              <a:schemeClr val="tx1"/>
            </a:solidFill>
            <a:ln w="38100">
              <a:solidFill>
                <a:schemeClr val="folHlink"/>
              </a:solidFill>
              <a:miter lim="800000"/>
              <a:headEnd/>
              <a:tailEnd/>
            </a:ln>
          </p:spPr>
          <p:txBody>
            <a:bodyPr lIns="0" tIns="0" rIns="0" bIns="0">
              <a:spAutoFit/>
            </a:bodyPr>
            <a:lstStyle/>
            <a:p>
              <a:pPr marL="704822" lvl="1" indent="-317487" defTabSz="912777">
                <a:lnSpc>
                  <a:spcPct val="90000"/>
                </a:lnSpc>
                <a:spcBef>
                  <a:spcPts val="1083"/>
                </a:spcBef>
                <a:buClr>
                  <a:schemeClr val="tx2"/>
                </a:buClr>
                <a:buSzPct val="80000"/>
                <a:defRPr/>
              </a:pPr>
              <a:r>
                <a:rPr lang="en-US" sz="3000" kern="0" dirty="0" err="1">
                  <a:solidFill>
                    <a:schemeClr val="bg2"/>
                  </a:solidFill>
                  <a:effectLst>
                    <a:outerShdw blurRad="38100" dist="38100" dir="2700000" algn="tl">
                      <a:srgbClr val="C0C0C0"/>
                    </a:outerShdw>
                  </a:effectLst>
                  <a:latin typeface="+mn-lt"/>
                </a:rPr>
                <a:t>Parport</a:t>
              </a:r>
              <a:r>
                <a:rPr lang="en-US" sz="3000" kern="0" dirty="0">
                  <a:solidFill>
                    <a:schemeClr val="bg2"/>
                  </a:solidFill>
                  <a:effectLst>
                    <a:outerShdw blurRad="38100" dist="38100" dir="2700000" algn="tl">
                      <a:srgbClr val="C0C0C0"/>
                    </a:outerShdw>
                  </a:effectLst>
                  <a:latin typeface="+mn-lt"/>
                </a:rPr>
                <a:t> driver sample in Win XP SP1 DDK</a:t>
              </a:r>
            </a:p>
          </p:txBody>
        </p:sp>
        <p:sp>
          <p:nvSpPr>
            <p:cNvPr id="78854" name="Line 7"/>
            <p:cNvSpPr>
              <a:spLocks noChangeShapeType="1"/>
            </p:cNvSpPr>
            <p:nvPr/>
          </p:nvSpPr>
          <p:spPr bwMode="auto">
            <a:xfrm flipV="1">
              <a:off x="1874838" y="1833563"/>
              <a:ext cx="12700" cy="3840163"/>
            </a:xfrm>
            <a:prstGeom prst="line">
              <a:avLst/>
            </a:prstGeom>
            <a:noFill/>
            <a:ln w="57150">
              <a:solidFill>
                <a:schemeClr val="folHlink"/>
              </a:solidFill>
              <a:round/>
              <a:headEnd/>
              <a:tailEnd type="triangle" w="med" len="med"/>
            </a:ln>
          </p:spPr>
          <p:txBody>
            <a:bodyPr/>
            <a:lstStyle/>
            <a:p>
              <a:endParaRPr lang="en-US"/>
            </a:p>
          </p:txBody>
        </p:sp>
        <p:sp>
          <p:nvSpPr>
            <p:cNvPr id="78855" name="Rectangle 8"/>
            <p:cNvSpPr>
              <a:spLocks noChangeArrowheads="1"/>
            </p:cNvSpPr>
            <p:nvPr/>
          </p:nvSpPr>
          <p:spPr bwMode="auto">
            <a:xfrm>
              <a:off x="638175" y="1581150"/>
              <a:ext cx="3663950" cy="284163"/>
            </a:xfrm>
            <a:prstGeom prst="rect">
              <a:avLst/>
            </a:prstGeom>
            <a:noFill/>
            <a:ln w="28575" algn="ctr">
              <a:solidFill>
                <a:schemeClr val="folHlink"/>
              </a:solidFill>
              <a:miter lim="800000"/>
              <a:headEnd/>
              <a:tailEnd/>
            </a:ln>
          </p:spPr>
          <p:txBody>
            <a:bodyPr wrap="none" anchor="ctr"/>
            <a:lstStyle/>
            <a:p>
              <a:endParaRPr lang="en-US">
                <a:latin typeface="Segoe" pitchFamily="34" charset="0"/>
              </a:endParaRPr>
            </a:p>
          </p:txBody>
        </p:sp>
        <p:sp>
          <p:nvSpPr>
            <p:cNvPr id="78856" name="Line 11"/>
            <p:cNvSpPr>
              <a:spLocks noChangeShapeType="1"/>
            </p:cNvSpPr>
            <p:nvPr/>
          </p:nvSpPr>
          <p:spPr bwMode="auto">
            <a:xfrm flipV="1">
              <a:off x="6553200" y="1855788"/>
              <a:ext cx="1588" cy="1112838"/>
            </a:xfrm>
            <a:prstGeom prst="line">
              <a:avLst/>
            </a:prstGeom>
            <a:noFill/>
            <a:ln w="57150">
              <a:solidFill>
                <a:schemeClr val="folHlink"/>
              </a:solidFill>
              <a:round/>
              <a:headEnd/>
              <a:tailEnd type="triangle" w="med" len="med"/>
            </a:ln>
          </p:spPr>
          <p:txBody>
            <a:bodyPr/>
            <a:lstStyle/>
            <a:p>
              <a:endParaRPr lang="en-US"/>
            </a:p>
          </p:txBody>
        </p:sp>
        <p:sp>
          <p:nvSpPr>
            <p:cNvPr id="78857" name="Rectangle 12"/>
            <p:cNvSpPr>
              <a:spLocks noChangeArrowheads="1"/>
            </p:cNvSpPr>
            <p:nvPr/>
          </p:nvSpPr>
          <p:spPr bwMode="auto">
            <a:xfrm>
              <a:off x="5756275" y="1587500"/>
              <a:ext cx="1638300" cy="260350"/>
            </a:xfrm>
            <a:prstGeom prst="rect">
              <a:avLst/>
            </a:prstGeom>
            <a:noFill/>
            <a:ln w="28575" algn="ctr">
              <a:solidFill>
                <a:schemeClr val="folHlink"/>
              </a:solidFill>
              <a:miter lim="800000"/>
              <a:headEnd/>
              <a:tailEnd/>
            </a:ln>
          </p:spPr>
          <p:txBody>
            <a:bodyPr wrap="none" anchor="ctr"/>
            <a:lstStyle/>
            <a:p>
              <a:endParaRPr lang="en-US">
                <a:latin typeface="Segoe" pitchFamily="34" charset="0"/>
              </a:endParaRPr>
            </a:p>
          </p:txBody>
        </p:sp>
        <p:pic>
          <p:nvPicPr>
            <p:cNvPr id="78858" name="Picture 19"/>
            <p:cNvPicPr>
              <a:picLocks noChangeAspect="1" noChangeArrowheads="1"/>
            </p:cNvPicPr>
            <p:nvPr/>
          </p:nvPicPr>
          <p:blipFill>
            <a:blip r:embed="rId5"/>
            <a:srcRect/>
            <a:stretch>
              <a:fillRect/>
            </a:stretch>
          </p:blipFill>
          <p:spPr bwMode="auto">
            <a:xfrm>
              <a:off x="2957513" y="2406650"/>
              <a:ext cx="5916612" cy="2487613"/>
            </a:xfrm>
            <a:prstGeom prst="rect">
              <a:avLst/>
            </a:prstGeom>
            <a:noFill/>
            <a:ln w="57150" algn="ctr">
              <a:solidFill>
                <a:schemeClr val="folHlink"/>
              </a:solidFill>
              <a:miter lim="800000"/>
              <a:headEnd/>
              <a:tailEnd/>
            </a:ln>
          </p:spPr>
        </p:pic>
        <p:sp>
          <p:nvSpPr>
            <p:cNvPr id="78859" name="Rectangle 23"/>
            <p:cNvSpPr>
              <a:spLocks noChangeArrowheads="1"/>
            </p:cNvSpPr>
            <p:nvPr/>
          </p:nvSpPr>
          <p:spPr bwMode="auto">
            <a:xfrm>
              <a:off x="3262313" y="3917950"/>
              <a:ext cx="4491037" cy="177800"/>
            </a:xfrm>
            <a:prstGeom prst="rect">
              <a:avLst/>
            </a:prstGeom>
            <a:solidFill>
              <a:schemeClr val="tx1"/>
            </a:solidFill>
            <a:ln w="12700">
              <a:noFill/>
              <a:miter lim="800000"/>
              <a:headEnd/>
              <a:tailEnd/>
            </a:ln>
          </p:spPr>
          <p:txBody>
            <a:bodyPr wrap="none" anchor="ctr"/>
            <a:lstStyle/>
            <a:p>
              <a:endParaRPr lang="en-US">
                <a:latin typeface="Segoe" pitchFamily="34" charset="0"/>
              </a:endParaRPr>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Example</a:t>
            </a:r>
            <a:endParaRPr/>
          </a:p>
        </p:txBody>
      </p:sp>
      <p:pic>
        <p:nvPicPr>
          <p:cNvPr id="80898" name="Picture: staticdv /rule 1" descr="3"/>
          <p:cNvPicPr>
            <a:picLocks noChangeAspect="1" noChangeArrowheads="1"/>
          </p:cNvPicPr>
          <p:nvPr/>
        </p:nvPicPr>
        <p:blipFill>
          <a:blip r:embed="rId3"/>
          <a:srcRect/>
          <a:stretch>
            <a:fillRect/>
          </a:stretch>
        </p:blipFill>
        <p:spPr bwMode="auto">
          <a:xfrm>
            <a:off x="604838" y="1060450"/>
            <a:ext cx="7934325" cy="5181600"/>
          </a:xfrm>
          <a:prstGeom prst="rect">
            <a:avLst/>
          </a:prstGeom>
          <a:noFill/>
          <a:ln w="9525">
            <a:noFill/>
            <a:miter lim="800000"/>
            <a:headEnd/>
            <a:tailEnd/>
          </a:ln>
        </p:spPr>
      </p:pic>
      <p:pic>
        <p:nvPicPr>
          <p:cNvPr id="5" name="Picture: staticdv /rule 2" descr="4"/>
          <p:cNvPicPr>
            <a:picLocks noChangeAspect="1" noChangeArrowheads="1"/>
          </p:cNvPicPr>
          <p:nvPr/>
        </p:nvPicPr>
        <p:blipFill>
          <a:blip r:embed="rId4"/>
          <a:srcRect/>
          <a:stretch>
            <a:fillRect/>
          </a:stretch>
        </p:blipFill>
        <p:spPr bwMode="auto">
          <a:xfrm>
            <a:off x="604838" y="1060450"/>
            <a:ext cx="7934325" cy="5181600"/>
          </a:xfrm>
          <a:prstGeom prst="rect">
            <a:avLst/>
          </a:prstGeom>
          <a:noFill/>
          <a:ln w="9525">
            <a:noFill/>
            <a:miter lim="800000"/>
            <a:headEnd/>
            <a:tailEnd/>
          </a:ln>
        </p:spPr>
      </p:pic>
      <p:pic>
        <p:nvPicPr>
          <p:cNvPr id="6" name="Picture: staticdv /rule 3" descr="5"/>
          <p:cNvPicPr>
            <a:picLocks noChangeAspect="1" noChangeArrowheads="1"/>
          </p:cNvPicPr>
          <p:nvPr/>
        </p:nvPicPr>
        <p:blipFill>
          <a:blip r:embed="rId5"/>
          <a:srcRect/>
          <a:stretch>
            <a:fillRect/>
          </a:stretch>
        </p:blipFill>
        <p:spPr bwMode="auto">
          <a:xfrm>
            <a:off x="604838" y="1060450"/>
            <a:ext cx="7934325" cy="5181600"/>
          </a:xfrm>
          <a:prstGeom prst="rect">
            <a:avLst/>
          </a:prstGeom>
          <a:noFill/>
          <a:ln w="9525">
            <a:noFill/>
            <a:miter lim="800000"/>
            <a:headEnd/>
            <a:tailEnd/>
          </a:ln>
        </p:spPr>
      </p:pic>
      <p:pic>
        <p:nvPicPr>
          <p:cNvPr id="7" name="Picture: staticdv /rule 4" descr="6"/>
          <p:cNvPicPr>
            <a:picLocks noChangeAspect="1" noChangeArrowheads="1"/>
          </p:cNvPicPr>
          <p:nvPr/>
        </p:nvPicPr>
        <p:blipFill>
          <a:blip r:embed="rId6"/>
          <a:srcRect/>
          <a:stretch>
            <a:fillRect/>
          </a:stretch>
        </p:blipFill>
        <p:spPr bwMode="auto">
          <a:xfrm>
            <a:off x="604838" y="1060450"/>
            <a:ext cx="7934325" cy="5181600"/>
          </a:xfrm>
          <a:prstGeom prst="rect">
            <a:avLst/>
          </a:prstGeom>
          <a:noFill/>
          <a:ln w="9525">
            <a:noFill/>
            <a:miter lim="800000"/>
            <a:headEnd/>
            <a:tailEnd/>
          </a:ln>
        </p:spPr>
      </p:pic>
      <p:pic>
        <p:nvPicPr>
          <p:cNvPr id="8" name="Picture: staticdv /rule 5" descr="7"/>
          <p:cNvPicPr>
            <a:picLocks noChangeAspect="1" noChangeArrowheads="1"/>
          </p:cNvPicPr>
          <p:nvPr/>
        </p:nvPicPr>
        <p:blipFill>
          <a:blip r:embed="rId7"/>
          <a:srcRect/>
          <a:stretch>
            <a:fillRect/>
          </a:stretch>
        </p:blipFill>
        <p:spPr bwMode="auto">
          <a:xfrm>
            <a:off x="604838" y="1060450"/>
            <a:ext cx="7934325" cy="5181600"/>
          </a:xfrm>
          <a:prstGeom prst="rect">
            <a:avLst/>
          </a:prstGeom>
          <a:noFill/>
          <a:ln w="9525">
            <a:noFill/>
            <a:miter lim="800000"/>
            <a:headEnd/>
            <a:tailEnd/>
          </a:ln>
        </p:spPr>
      </p:pic>
      <p:pic>
        <p:nvPicPr>
          <p:cNvPr id="9" name="Picture: staticdv /view" descr="8"/>
          <p:cNvPicPr>
            <a:picLocks noChangeAspect="1" noChangeArrowheads="1"/>
          </p:cNvPicPr>
          <p:nvPr/>
        </p:nvPicPr>
        <p:blipFill>
          <a:blip r:embed="rId8"/>
          <a:srcRect/>
          <a:stretch>
            <a:fillRect/>
          </a:stretch>
        </p:blipFill>
        <p:spPr bwMode="auto">
          <a:xfrm>
            <a:off x="604838" y="1060450"/>
            <a:ext cx="7934325" cy="5181600"/>
          </a:xfrm>
          <a:prstGeom prst="rect">
            <a:avLst/>
          </a:prstGeom>
          <a:noFill/>
          <a:effectLst>
            <a:outerShdw dist="35921" dir="2700000" algn="ctr" rotWithShape="0">
              <a:schemeClr val="bg2"/>
            </a:outerShdw>
          </a:effectLst>
        </p:spPr>
      </p:pic>
      <p:grpSp>
        <p:nvGrpSpPr>
          <p:cNvPr id="10" name="Group: One defect found"/>
          <p:cNvGrpSpPr>
            <a:grpSpLocks/>
          </p:cNvGrpSpPr>
          <p:nvPr/>
        </p:nvGrpSpPr>
        <p:grpSpPr bwMode="auto">
          <a:xfrm>
            <a:off x="628650" y="4052888"/>
            <a:ext cx="3386138" cy="1892300"/>
            <a:chOff x="396" y="2413"/>
            <a:chExt cx="2133" cy="1192"/>
          </a:xfrm>
        </p:grpSpPr>
        <p:sp>
          <p:nvSpPr>
            <p:cNvPr id="80905" name="Line 15"/>
            <p:cNvSpPr>
              <a:spLocks noChangeShapeType="1"/>
            </p:cNvSpPr>
            <p:nvPr/>
          </p:nvSpPr>
          <p:spPr bwMode="auto">
            <a:xfrm flipV="1">
              <a:off x="1232" y="2717"/>
              <a:ext cx="5" cy="649"/>
            </a:xfrm>
            <a:prstGeom prst="line">
              <a:avLst/>
            </a:prstGeom>
            <a:noFill/>
            <a:ln w="38100">
              <a:solidFill>
                <a:schemeClr val="folHlink"/>
              </a:solidFill>
              <a:round/>
              <a:headEnd/>
              <a:tailEnd type="triangle" w="med" len="med"/>
            </a:ln>
          </p:spPr>
          <p:txBody>
            <a:bodyPr/>
            <a:lstStyle/>
            <a:p>
              <a:endParaRPr lang="en-US"/>
            </a:p>
          </p:txBody>
        </p:sp>
        <p:sp>
          <p:nvSpPr>
            <p:cNvPr id="12" name="Rectangle 13"/>
            <p:cNvSpPr>
              <a:spLocks noChangeArrowheads="1"/>
            </p:cNvSpPr>
            <p:nvPr/>
          </p:nvSpPr>
          <p:spPr bwMode="auto">
            <a:xfrm>
              <a:off x="537" y="3290"/>
              <a:ext cx="1992" cy="315"/>
            </a:xfrm>
            <a:prstGeom prst="rect">
              <a:avLst/>
            </a:prstGeom>
            <a:solidFill>
              <a:schemeClr val="tx1"/>
            </a:solidFill>
            <a:ln w="38100">
              <a:solidFill>
                <a:schemeClr val="folHlink"/>
              </a:solidFill>
              <a:miter lim="800000"/>
              <a:headEnd/>
              <a:tailEnd/>
            </a:ln>
            <a:effectLst/>
          </p:spPr>
          <p:txBody>
            <a:bodyPr/>
            <a:lstStyle/>
            <a:p>
              <a:pPr marL="1036638" lvl="1" indent="-455613" fontAlgn="auto">
                <a:lnSpc>
                  <a:spcPct val="90000"/>
                </a:lnSpc>
                <a:spcBef>
                  <a:spcPct val="30000"/>
                </a:spcBef>
                <a:spcAft>
                  <a:spcPts val="0"/>
                </a:spcAft>
                <a:defRPr/>
              </a:pPr>
              <a:r>
                <a:rPr lang="en-US">
                  <a:solidFill>
                    <a:schemeClr val="bg2"/>
                  </a:solidFill>
                  <a:effectLst>
                    <a:outerShdw blurRad="38100" dist="38100" dir="2700000" algn="tl">
                      <a:srgbClr val="C0C0C0"/>
                    </a:outerShdw>
                  </a:effectLst>
                  <a:latin typeface="+mn-lt"/>
                </a:rPr>
                <a:t> One defect found</a:t>
              </a:r>
            </a:p>
          </p:txBody>
        </p:sp>
        <p:grpSp>
          <p:nvGrpSpPr>
            <p:cNvPr id="80907" name="Group 9"/>
            <p:cNvGrpSpPr>
              <a:grpSpLocks/>
            </p:cNvGrpSpPr>
            <p:nvPr/>
          </p:nvGrpSpPr>
          <p:grpSpPr bwMode="auto">
            <a:xfrm>
              <a:off x="556" y="3256"/>
              <a:ext cx="255" cy="327"/>
              <a:chOff x="4598" y="2485"/>
              <a:chExt cx="255" cy="327"/>
            </a:xfrm>
          </p:grpSpPr>
          <p:sp>
            <p:nvSpPr>
              <p:cNvPr id="80909" name="Oval 10"/>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16" name="Text Box 11"/>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80908" name="Rectangle 16"/>
            <p:cNvSpPr>
              <a:spLocks noChangeArrowheads="1"/>
            </p:cNvSpPr>
            <p:nvPr/>
          </p:nvSpPr>
          <p:spPr bwMode="auto">
            <a:xfrm>
              <a:off x="396" y="2413"/>
              <a:ext cx="2092" cy="293"/>
            </a:xfrm>
            <a:prstGeom prst="rect">
              <a:avLst/>
            </a:prstGeom>
            <a:noFill/>
            <a:ln w="38100" algn="ctr">
              <a:solidFill>
                <a:schemeClr val="folHlink"/>
              </a:solidFill>
              <a:miter lim="800000"/>
              <a:headEnd/>
              <a:tailEnd/>
            </a:ln>
          </p:spPr>
          <p:txBody>
            <a:bodyPr wrap="none" anchor="ctr"/>
            <a:lstStyle/>
            <a:p>
              <a:endParaRPr lang="en-US">
                <a:latin typeface="Segoe"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2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6000"/>
                            </p:stCondLst>
                            <p:childTnLst>
                              <p:par>
                                <p:cTn id="17" presetID="10" presetClass="entr" presetSubtype="0" fill="hold" nodeType="afterEffect">
                                  <p:stCondLst>
                                    <p:cond delay="7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3500"/>
                            </p:stCondLst>
                            <p:childTnLst>
                              <p:par>
                                <p:cTn id="21" presetID="10" presetClass="entr" presetSubtype="0" fill="hold" nodeType="after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Picture23"/>
          <p:cNvPicPr>
            <a:picLocks noChangeAspect="1" noChangeArrowheads="1"/>
          </p:cNvPicPr>
          <p:nvPr/>
        </p:nvPicPr>
        <p:blipFill>
          <a:blip r:embed="rId3"/>
          <a:srcRect/>
          <a:stretch>
            <a:fillRect/>
          </a:stretch>
        </p:blipFill>
        <p:spPr bwMode="auto">
          <a:xfrm>
            <a:off x="1060450" y="274638"/>
            <a:ext cx="6992938" cy="6235700"/>
          </a:xfrm>
          <a:prstGeom prst="rect">
            <a:avLst/>
          </a:prstGeom>
          <a:noFill/>
          <a:ln w="9525">
            <a:noFill/>
            <a:miter lim="800000"/>
            <a:headEnd/>
            <a:tailEnd/>
          </a:ln>
        </p:spPr>
      </p:pic>
      <p:pic>
        <p:nvPicPr>
          <p:cNvPr id="5" name="Picture 3" descr="Picture22"/>
          <p:cNvPicPr>
            <a:picLocks noChangeAspect="1" noChangeArrowheads="1"/>
          </p:cNvPicPr>
          <p:nvPr/>
        </p:nvPicPr>
        <p:blipFill>
          <a:blip r:embed="rId4"/>
          <a:srcRect/>
          <a:stretch>
            <a:fillRect/>
          </a:stretch>
        </p:blipFill>
        <p:spPr bwMode="auto">
          <a:xfrm>
            <a:off x="1060450" y="274638"/>
            <a:ext cx="6992938" cy="6235700"/>
          </a:xfrm>
          <a:prstGeom prst="rect">
            <a:avLst/>
          </a:prstGeom>
          <a:noFill/>
          <a:ln w="9525">
            <a:noFill/>
            <a:miter lim="800000"/>
            <a:headEnd/>
            <a:tailEnd/>
          </a:ln>
        </p:spPr>
      </p:pic>
      <p:pic>
        <p:nvPicPr>
          <p:cNvPr id="6" name="Picture 4" descr="Picture21"/>
          <p:cNvPicPr>
            <a:picLocks noChangeAspect="1" noChangeArrowheads="1"/>
          </p:cNvPicPr>
          <p:nvPr/>
        </p:nvPicPr>
        <p:blipFill>
          <a:blip r:embed="rId5"/>
          <a:srcRect/>
          <a:stretch>
            <a:fillRect/>
          </a:stretch>
        </p:blipFill>
        <p:spPr bwMode="auto">
          <a:xfrm>
            <a:off x="1060450" y="274638"/>
            <a:ext cx="6992938" cy="6235700"/>
          </a:xfrm>
          <a:prstGeom prst="rect">
            <a:avLst/>
          </a:prstGeom>
          <a:noFill/>
          <a:ln w="9525">
            <a:noFill/>
            <a:miter lim="800000"/>
            <a:headEnd/>
            <a:tailEnd/>
          </a:ln>
        </p:spPr>
      </p:pic>
      <p:pic>
        <p:nvPicPr>
          <p:cNvPr id="7" name="Picture 5" descr="Picture20"/>
          <p:cNvPicPr>
            <a:picLocks noChangeAspect="1" noChangeArrowheads="1"/>
          </p:cNvPicPr>
          <p:nvPr/>
        </p:nvPicPr>
        <p:blipFill>
          <a:blip r:embed="rId6"/>
          <a:srcRect/>
          <a:stretch>
            <a:fillRect/>
          </a:stretch>
        </p:blipFill>
        <p:spPr bwMode="auto">
          <a:xfrm>
            <a:off x="1060450" y="274638"/>
            <a:ext cx="6992938" cy="6235700"/>
          </a:xfrm>
          <a:prstGeom prst="rect">
            <a:avLst/>
          </a:prstGeom>
          <a:noFill/>
          <a:ln w="9525">
            <a:noFill/>
            <a:miter lim="800000"/>
            <a:headEnd/>
            <a:tailEnd/>
          </a:ln>
        </p:spPr>
      </p:pic>
      <p:pic>
        <p:nvPicPr>
          <p:cNvPr id="8" name="Picture 6" descr="Picture19"/>
          <p:cNvPicPr>
            <a:picLocks noChangeAspect="1" noChangeArrowheads="1"/>
          </p:cNvPicPr>
          <p:nvPr/>
        </p:nvPicPr>
        <p:blipFill>
          <a:blip r:embed="rId7"/>
          <a:srcRect/>
          <a:stretch>
            <a:fillRect/>
          </a:stretch>
        </p:blipFill>
        <p:spPr bwMode="auto">
          <a:xfrm>
            <a:off x="1060450" y="274638"/>
            <a:ext cx="6992938" cy="6235700"/>
          </a:xfrm>
          <a:prstGeom prst="rect">
            <a:avLst/>
          </a:prstGeom>
          <a:noFill/>
          <a:ln w="9525">
            <a:noFill/>
            <a:miter lim="800000"/>
            <a:headEnd/>
            <a:tailEnd/>
          </a:ln>
        </p:spPr>
      </p:pic>
      <p:pic>
        <p:nvPicPr>
          <p:cNvPr id="9" name="Picture 7" descr="Picture18"/>
          <p:cNvPicPr>
            <a:picLocks noChangeAspect="1" noChangeArrowheads="1"/>
          </p:cNvPicPr>
          <p:nvPr/>
        </p:nvPicPr>
        <p:blipFill>
          <a:blip r:embed="rId8"/>
          <a:srcRect/>
          <a:stretch>
            <a:fillRect/>
          </a:stretch>
        </p:blipFill>
        <p:spPr bwMode="auto">
          <a:xfrm>
            <a:off x="1060450" y="274638"/>
            <a:ext cx="6992938" cy="6235700"/>
          </a:xfrm>
          <a:prstGeom prst="rect">
            <a:avLst/>
          </a:prstGeom>
          <a:noFill/>
          <a:ln w="9525">
            <a:noFill/>
            <a:miter lim="800000"/>
            <a:headEnd/>
            <a:tailEnd/>
          </a:ln>
        </p:spPr>
      </p:pic>
      <p:pic>
        <p:nvPicPr>
          <p:cNvPr id="10" name="Picture 8" descr="Picture17"/>
          <p:cNvPicPr>
            <a:picLocks noChangeAspect="1" noChangeArrowheads="1"/>
          </p:cNvPicPr>
          <p:nvPr/>
        </p:nvPicPr>
        <p:blipFill>
          <a:blip r:embed="rId9"/>
          <a:srcRect/>
          <a:stretch>
            <a:fillRect/>
          </a:stretch>
        </p:blipFill>
        <p:spPr bwMode="auto">
          <a:xfrm>
            <a:off x="1060450" y="274638"/>
            <a:ext cx="6992938" cy="6235700"/>
          </a:xfrm>
          <a:prstGeom prst="rect">
            <a:avLst/>
          </a:prstGeom>
          <a:noFill/>
          <a:ln w="9525">
            <a:noFill/>
            <a:miter lim="800000"/>
            <a:headEnd/>
            <a:tailEnd/>
          </a:ln>
        </p:spPr>
      </p:pic>
      <p:pic>
        <p:nvPicPr>
          <p:cNvPr id="11" name="Picture 9" descr="Picture16"/>
          <p:cNvPicPr>
            <a:picLocks noChangeAspect="1" noChangeArrowheads="1"/>
          </p:cNvPicPr>
          <p:nvPr/>
        </p:nvPicPr>
        <p:blipFill>
          <a:blip r:embed="rId10"/>
          <a:srcRect/>
          <a:stretch>
            <a:fillRect/>
          </a:stretch>
        </p:blipFill>
        <p:spPr bwMode="auto">
          <a:xfrm>
            <a:off x="1060450" y="274638"/>
            <a:ext cx="6992938" cy="6235700"/>
          </a:xfrm>
          <a:prstGeom prst="rect">
            <a:avLst/>
          </a:prstGeom>
          <a:noFill/>
          <a:ln w="9525">
            <a:noFill/>
            <a:miter lim="800000"/>
            <a:headEnd/>
            <a:tailEnd/>
          </a:ln>
        </p:spPr>
      </p:pic>
      <p:pic>
        <p:nvPicPr>
          <p:cNvPr id="12" name="Picture 10" descr="Picture15"/>
          <p:cNvPicPr>
            <a:picLocks noChangeAspect="1" noChangeArrowheads="1"/>
          </p:cNvPicPr>
          <p:nvPr/>
        </p:nvPicPr>
        <p:blipFill>
          <a:blip r:embed="rId11"/>
          <a:srcRect/>
          <a:stretch>
            <a:fillRect/>
          </a:stretch>
        </p:blipFill>
        <p:spPr bwMode="auto">
          <a:xfrm>
            <a:off x="1060450" y="274638"/>
            <a:ext cx="6992938" cy="6235700"/>
          </a:xfrm>
          <a:prstGeom prst="rect">
            <a:avLst/>
          </a:prstGeom>
          <a:noFill/>
          <a:ln w="9525">
            <a:noFill/>
            <a:miter lim="800000"/>
            <a:headEnd/>
            <a:tailEnd/>
          </a:ln>
        </p:spPr>
      </p:pic>
      <p:pic>
        <p:nvPicPr>
          <p:cNvPr id="13" name="Picture 11" descr="Picture14"/>
          <p:cNvPicPr>
            <a:picLocks noChangeAspect="1" noChangeArrowheads="1"/>
          </p:cNvPicPr>
          <p:nvPr/>
        </p:nvPicPr>
        <p:blipFill>
          <a:blip r:embed="rId12"/>
          <a:srcRect/>
          <a:stretch>
            <a:fillRect/>
          </a:stretch>
        </p:blipFill>
        <p:spPr bwMode="auto">
          <a:xfrm>
            <a:off x="1060450" y="274638"/>
            <a:ext cx="6992938" cy="6235700"/>
          </a:xfrm>
          <a:prstGeom prst="rect">
            <a:avLst/>
          </a:prstGeom>
          <a:noFill/>
          <a:ln w="9525">
            <a:noFill/>
            <a:miter lim="800000"/>
            <a:headEnd/>
            <a:tailEnd/>
          </a:ln>
        </p:spPr>
      </p:pic>
      <p:pic>
        <p:nvPicPr>
          <p:cNvPr id="14" name="Picture 12" descr="Picture13"/>
          <p:cNvPicPr>
            <a:picLocks noChangeAspect="1" noChangeArrowheads="1"/>
          </p:cNvPicPr>
          <p:nvPr/>
        </p:nvPicPr>
        <p:blipFill>
          <a:blip r:embed="rId13"/>
          <a:srcRect/>
          <a:stretch>
            <a:fillRect/>
          </a:stretch>
        </p:blipFill>
        <p:spPr bwMode="auto">
          <a:xfrm>
            <a:off x="1060450" y="274638"/>
            <a:ext cx="6992938" cy="6235700"/>
          </a:xfrm>
          <a:prstGeom prst="rect">
            <a:avLst/>
          </a:prstGeom>
          <a:noFill/>
          <a:ln w="9525">
            <a:noFill/>
            <a:miter lim="800000"/>
            <a:headEnd/>
            <a:tailEnd/>
          </a:ln>
        </p:spPr>
      </p:pic>
      <p:pic>
        <p:nvPicPr>
          <p:cNvPr id="15" name="Picture 13" descr="Picture12"/>
          <p:cNvPicPr>
            <a:picLocks noChangeAspect="1" noChangeArrowheads="1"/>
          </p:cNvPicPr>
          <p:nvPr/>
        </p:nvPicPr>
        <p:blipFill>
          <a:blip r:embed="rId14"/>
          <a:srcRect/>
          <a:stretch>
            <a:fillRect/>
          </a:stretch>
        </p:blipFill>
        <p:spPr bwMode="auto">
          <a:xfrm>
            <a:off x="1060450" y="274638"/>
            <a:ext cx="6992938" cy="6235700"/>
          </a:xfrm>
          <a:prstGeom prst="rect">
            <a:avLst/>
          </a:prstGeom>
          <a:noFill/>
          <a:ln w="9525">
            <a:noFill/>
            <a:miter lim="800000"/>
            <a:headEnd/>
            <a:tailEnd/>
          </a:ln>
        </p:spPr>
      </p:pic>
      <p:pic>
        <p:nvPicPr>
          <p:cNvPr id="16" name="Picture 14" descr="Picture11"/>
          <p:cNvPicPr>
            <a:picLocks noChangeAspect="1" noChangeArrowheads="1"/>
          </p:cNvPicPr>
          <p:nvPr/>
        </p:nvPicPr>
        <p:blipFill>
          <a:blip r:embed="rId15"/>
          <a:srcRect/>
          <a:stretch>
            <a:fillRect/>
          </a:stretch>
        </p:blipFill>
        <p:spPr bwMode="auto">
          <a:xfrm>
            <a:off x="1060450" y="274638"/>
            <a:ext cx="6992938" cy="6235700"/>
          </a:xfrm>
          <a:prstGeom prst="rect">
            <a:avLst/>
          </a:prstGeom>
          <a:noFill/>
          <a:ln w="9525">
            <a:noFill/>
            <a:miter lim="800000"/>
            <a:headEnd/>
            <a:tailEnd/>
          </a:ln>
        </p:spPr>
      </p:pic>
      <p:pic>
        <p:nvPicPr>
          <p:cNvPr id="17" name="Picture 15" descr="Picture10"/>
          <p:cNvPicPr>
            <a:picLocks noChangeAspect="1" noChangeArrowheads="1"/>
          </p:cNvPicPr>
          <p:nvPr/>
        </p:nvPicPr>
        <p:blipFill>
          <a:blip r:embed="rId16"/>
          <a:srcRect/>
          <a:stretch>
            <a:fillRect/>
          </a:stretch>
        </p:blipFill>
        <p:spPr bwMode="auto">
          <a:xfrm>
            <a:off x="1060450" y="274638"/>
            <a:ext cx="6992938" cy="6235700"/>
          </a:xfrm>
          <a:prstGeom prst="rect">
            <a:avLst/>
          </a:prstGeom>
          <a:noFill/>
          <a:ln w="9525">
            <a:noFill/>
            <a:miter lim="800000"/>
            <a:headEnd/>
            <a:tailEnd/>
          </a:ln>
        </p:spPr>
      </p:pic>
      <p:grpSp>
        <p:nvGrpSpPr>
          <p:cNvPr id="18" name="Group: First Completion"/>
          <p:cNvGrpSpPr>
            <a:grpSpLocks/>
          </p:cNvGrpSpPr>
          <p:nvPr/>
        </p:nvGrpSpPr>
        <p:grpSpPr bwMode="auto">
          <a:xfrm>
            <a:off x="1249363" y="2868613"/>
            <a:ext cx="5472112" cy="1350962"/>
            <a:chOff x="851" y="1807"/>
            <a:chExt cx="3447" cy="851"/>
          </a:xfrm>
        </p:grpSpPr>
        <p:sp>
          <p:nvSpPr>
            <p:cNvPr id="82973" name="Line 17"/>
            <p:cNvSpPr>
              <a:spLocks noChangeShapeType="1"/>
            </p:cNvSpPr>
            <p:nvPr/>
          </p:nvSpPr>
          <p:spPr bwMode="auto">
            <a:xfrm flipH="1" flipV="1">
              <a:off x="2540" y="1911"/>
              <a:ext cx="4" cy="355"/>
            </a:xfrm>
            <a:prstGeom prst="line">
              <a:avLst/>
            </a:prstGeom>
            <a:noFill/>
            <a:ln w="57150">
              <a:solidFill>
                <a:schemeClr val="folHlink"/>
              </a:solidFill>
              <a:round/>
              <a:headEnd/>
              <a:tailEnd type="triangle" w="med" len="med"/>
            </a:ln>
          </p:spPr>
          <p:txBody>
            <a:bodyPr/>
            <a:lstStyle/>
            <a:p>
              <a:endParaRPr lang="en-US"/>
            </a:p>
          </p:txBody>
        </p:sp>
        <p:sp>
          <p:nvSpPr>
            <p:cNvPr id="20" name="Text Box 18"/>
            <p:cNvSpPr txBox="1">
              <a:spLocks noChangeArrowheads="1"/>
            </p:cNvSpPr>
            <p:nvPr/>
          </p:nvSpPr>
          <p:spPr bwMode="auto">
            <a:xfrm>
              <a:off x="1721" y="2275"/>
              <a:ext cx="2577" cy="383"/>
            </a:xfrm>
            <a:prstGeom prst="rect">
              <a:avLst/>
            </a:prstGeom>
            <a:gradFill rotWithShape="1">
              <a:gsLst>
                <a:gs pos="0">
                  <a:schemeClr val="folHlink">
                    <a:alpha val="97000"/>
                  </a:schemeClr>
                </a:gs>
                <a:gs pos="50000">
                  <a:schemeClr val="folHlink">
                    <a:gamma/>
                    <a:tint val="73725"/>
                    <a:invGamma/>
                  </a:schemeClr>
                </a:gs>
                <a:gs pos="100000">
                  <a:schemeClr val="folHlink">
                    <a:alpha val="97000"/>
                  </a:schemeClr>
                </a:gs>
              </a:gsLst>
              <a:lin ang="2700000" scaled="1"/>
            </a:gradFill>
            <a:ln w="28575" algn="ctr">
              <a:solidFill>
                <a:schemeClr val="bg2"/>
              </a:solidFill>
              <a:miter lim="800000"/>
              <a:headEnd/>
              <a:tailEnd/>
            </a:ln>
            <a:effectLst/>
          </p:spPr>
          <p:txBody>
            <a:bodyPr>
              <a:spAutoFit/>
            </a:bodyPr>
            <a:lstStyle/>
            <a:p>
              <a:pPr algn="ctr" eaLnBrk="0" fontAlgn="auto" hangingPunct="0">
                <a:spcBef>
                  <a:spcPct val="50000"/>
                </a:spcBef>
                <a:spcAft>
                  <a:spcPts val="0"/>
                </a:spcAft>
                <a:defRPr/>
              </a:pPr>
              <a:r>
                <a:rPr lang="en-US" sz="3200" b="1" dirty="0">
                  <a:solidFill>
                    <a:schemeClr val="bg2"/>
                  </a:solidFill>
                  <a:latin typeface="+mn-lt"/>
                </a:rPr>
                <a:t>First Completion</a:t>
              </a:r>
            </a:p>
          </p:txBody>
        </p:sp>
        <p:sp>
          <p:nvSpPr>
            <p:cNvPr id="82975" name="Rectangle 19"/>
            <p:cNvSpPr>
              <a:spLocks noChangeArrowheads="1"/>
            </p:cNvSpPr>
            <p:nvPr/>
          </p:nvSpPr>
          <p:spPr bwMode="auto">
            <a:xfrm>
              <a:off x="851" y="1807"/>
              <a:ext cx="2580" cy="101"/>
            </a:xfrm>
            <a:prstGeom prst="rect">
              <a:avLst/>
            </a:prstGeom>
            <a:noFill/>
            <a:ln w="19050" algn="ctr">
              <a:solidFill>
                <a:schemeClr val="folHlink"/>
              </a:solidFill>
              <a:miter lim="800000"/>
              <a:headEnd/>
              <a:tailEnd/>
            </a:ln>
          </p:spPr>
          <p:txBody>
            <a:bodyPr wrap="none" anchor="ctr"/>
            <a:lstStyle/>
            <a:p>
              <a:endParaRPr lang="en-US">
                <a:latin typeface="Segoe" pitchFamily="34" charset="0"/>
              </a:endParaRPr>
            </a:p>
          </p:txBody>
        </p:sp>
      </p:grpSp>
      <p:pic>
        <p:nvPicPr>
          <p:cNvPr id="22" name="Picture 20" descr="Picture9"/>
          <p:cNvPicPr>
            <a:picLocks noChangeAspect="1" noChangeArrowheads="1"/>
          </p:cNvPicPr>
          <p:nvPr/>
        </p:nvPicPr>
        <p:blipFill>
          <a:blip r:embed="rId17"/>
          <a:srcRect/>
          <a:stretch>
            <a:fillRect/>
          </a:stretch>
        </p:blipFill>
        <p:spPr bwMode="auto">
          <a:xfrm>
            <a:off x="1060450" y="274638"/>
            <a:ext cx="6992938" cy="6235700"/>
          </a:xfrm>
          <a:prstGeom prst="rect">
            <a:avLst/>
          </a:prstGeom>
          <a:noFill/>
          <a:ln w="9525">
            <a:noFill/>
            <a:miter lim="800000"/>
            <a:headEnd/>
            <a:tailEnd/>
          </a:ln>
        </p:spPr>
      </p:pic>
      <p:pic>
        <p:nvPicPr>
          <p:cNvPr id="23" name="Picture 21" descr="Picture8"/>
          <p:cNvPicPr>
            <a:picLocks noChangeAspect="1" noChangeArrowheads="1"/>
          </p:cNvPicPr>
          <p:nvPr/>
        </p:nvPicPr>
        <p:blipFill>
          <a:blip r:embed="rId18"/>
          <a:srcRect/>
          <a:stretch>
            <a:fillRect/>
          </a:stretch>
        </p:blipFill>
        <p:spPr bwMode="auto">
          <a:xfrm>
            <a:off x="1060450" y="274638"/>
            <a:ext cx="6992938" cy="6235700"/>
          </a:xfrm>
          <a:prstGeom prst="rect">
            <a:avLst/>
          </a:prstGeom>
          <a:noFill/>
          <a:ln w="9525">
            <a:noFill/>
            <a:miter lim="800000"/>
            <a:headEnd/>
            <a:tailEnd/>
          </a:ln>
        </p:spPr>
      </p:pic>
      <p:pic>
        <p:nvPicPr>
          <p:cNvPr id="24" name="Picture 22" descr="Picture7"/>
          <p:cNvPicPr>
            <a:picLocks noChangeAspect="1" noChangeArrowheads="1"/>
          </p:cNvPicPr>
          <p:nvPr/>
        </p:nvPicPr>
        <p:blipFill>
          <a:blip r:embed="rId19"/>
          <a:srcRect/>
          <a:stretch>
            <a:fillRect/>
          </a:stretch>
        </p:blipFill>
        <p:spPr bwMode="auto">
          <a:xfrm>
            <a:off x="1060450" y="274638"/>
            <a:ext cx="6992938" cy="6235700"/>
          </a:xfrm>
          <a:prstGeom prst="rect">
            <a:avLst/>
          </a:prstGeom>
          <a:noFill/>
          <a:ln w="9525">
            <a:noFill/>
            <a:miter lim="800000"/>
            <a:headEnd/>
            <a:tailEnd/>
          </a:ln>
        </p:spPr>
      </p:pic>
      <p:pic>
        <p:nvPicPr>
          <p:cNvPr id="25" name="Picture 23" descr="Picture6"/>
          <p:cNvPicPr>
            <a:picLocks noChangeAspect="1" noChangeArrowheads="1"/>
          </p:cNvPicPr>
          <p:nvPr/>
        </p:nvPicPr>
        <p:blipFill>
          <a:blip r:embed="rId20"/>
          <a:srcRect/>
          <a:stretch>
            <a:fillRect/>
          </a:stretch>
        </p:blipFill>
        <p:spPr bwMode="auto">
          <a:xfrm>
            <a:off x="1060450" y="274638"/>
            <a:ext cx="6992938" cy="6235700"/>
          </a:xfrm>
          <a:prstGeom prst="rect">
            <a:avLst/>
          </a:prstGeom>
          <a:noFill/>
          <a:ln w="9525">
            <a:noFill/>
            <a:miter lim="800000"/>
            <a:headEnd/>
            <a:tailEnd/>
          </a:ln>
        </p:spPr>
      </p:pic>
      <p:pic>
        <p:nvPicPr>
          <p:cNvPr id="26" name="Picture 24" descr="Picture5"/>
          <p:cNvPicPr>
            <a:picLocks noChangeAspect="1" noChangeArrowheads="1"/>
          </p:cNvPicPr>
          <p:nvPr/>
        </p:nvPicPr>
        <p:blipFill>
          <a:blip r:embed="rId21"/>
          <a:srcRect/>
          <a:stretch>
            <a:fillRect/>
          </a:stretch>
        </p:blipFill>
        <p:spPr bwMode="auto">
          <a:xfrm>
            <a:off x="1060450" y="274638"/>
            <a:ext cx="6992938" cy="6235700"/>
          </a:xfrm>
          <a:prstGeom prst="rect">
            <a:avLst/>
          </a:prstGeom>
          <a:noFill/>
          <a:ln w="9525">
            <a:noFill/>
            <a:miter lim="800000"/>
            <a:headEnd/>
            <a:tailEnd/>
          </a:ln>
        </p:spPr>
      </p:pic>
      <p:pic>
        <p:nvPicPr>
          <p:cNvPr id="27" name="Picture 25" descr="Picture4"/>
          <p:cNvPicPr>
            <a:picLocks noChangeAspect="1" noChangeArrowheads="1"/>
          </p:cNvPicPr>
          <p:nvPr/>
        </p:nvPicPr>
        <p:blipFill>
          <a:blip r:embed="rId22"/>
          <a:srcRect/>
          <a:stretch>
            <a:fillRect/>
          </a:stretch>
        </p:blipFill>
        <p:spPr bwMode="auto">
          <a:xfrm>
            <a:off x="1060450" y="274638"/>
            <a:ext cx="6992938" cy="6235700"/>
          </a:xfrm>
          <a:prstGeom prst="rect">
            <a:avLst/>
          </a:prstGeom>
          <a:noFill/>
          <a:ln w="9525">
            <a:noFill/>
            <a:miter lim="800000"/>
            <a:headEnd/>
            <a:tailEnd/>
          </a:ln>
        </p:spPr>
      </p:pic>
      <p:pic>
        <p:nvPicPr>
          <p:cNvPr id="28" name="Picture 26" descr="Picture3"/>
          <p:cNvPicPr>
            <a:picLocks noChangeAspect="1" noChangeArrowheads="1"/>
          </p:cNvPicPr>
          <p:nvPr/>
        </p:nvPicPr>
        <p:blipFill>
          <a:blip r:embed="rId23"/>
          <a:srcRect/>
          <a:stretch>
            <a:fillRect/>
          </a:stretch>
        </p:blipFill>
        <p:spPr bwMode="auto">
          <a:xfrm>
            <a:off x="1060450" y="274638"/>
            <a:ext cx="6992938" cy="6235700"/>
          </a:xfrm>
          <a:prstGeom prst="rect">
            <a:avLst/>
          </a:prstGeom>
          <a:noFill/>
          <a:ln w="9525">
            <a:noFill/>
            <a:miter lim="800000"/>
            <a:headEnd/>
            <a:tailEnd/>
          </a:ln>
        </p:spPr>
      </p:pic>
      <p:pic>
        <p:nvPicPr>
          <p:cNvPr id="29" name="Picture 27" descr="Picture2"/>
          <p:cNvPicPr>
            <a:picLocks noChangeAspect="1" noChangeArrowheads="1"/>
          </p:cNvPicPr>
          <p:nvPr/>
        </p:nvPicPr>
        <p:blipFill>
          <a:blip r:embed="rId24"/>
          <a:srcRect/>
          <a:stretch>
            <a:fillRect/>
          </a:stretch>
        </p:blipFill>
        <p:spPr bwMode="auto">
          <a:xfrm>
            <a:off x="1060450" y="274638"/>
            <a:ext cx="6992938" cy="6235700"/>
          </a:xfrm>
          <a:prstGeom prst="rect">
            <a:avLst/>
          </a:prstGeom>
          <a:noFill/>
          <a:ln w="9525">
            <a:noFill/>
            <a:miter lim="800000"/>
            <a:headEnd/>
            <a:tailEnd/>
          </a:ln>
        </p:spPr>
      </p:pic>
      <p:pic>
        <p:nvPicPr>
          <p:cNvPr id="30" name="Picture 28" descr="Picture1"/>
          <p:cNvPicPr>
            <a:picLocks noChangeAspect="1" noChangeArrowheads="1"/>
          </p:cNvPicPr>
          <p:nvPr/>
        </p:nvPicPr>
        <p:blipFill>
          <a:blip r:embed="rId25"/>
          <a:srcRect/>
          <a:stretch>
            <a:fillRect/>
          </a:stretch>
        </p:blipFill>
        <p:spPr bwMode="auto">
          <a:xfrm>
            <a:off x="1060450" y="274638"/>
            <a:ext cx="6992938" cy="6235700"/>
          </a:xfrm>
          <a:prstGeom prst="rect">
            <a:avLst/>
          </a:prstGeom>
          <a:noFill/>
          <a:ln w="9525">
            <a:noFill/>
            <a:miter lim="800000"/>
            <a:headEnd/>
            <a:tailEnd/>
          </a:ln>
        </p:spPr>
      </p:pic>
      <p:grpSp>
        <p:nvGrpSpPr>
          <p:cNvPr id="34" name="Group: Double Completion"/>
          <p:cNvGrpSpPr>
            <a:grpSpLocks/>
          </p:cNvGrpSpPr>
          <p:nvPr/>
        </p:nvGrpSpPr>
        <p:grpSpPr bwMode="auto">
          <a:xfrm>
            <a:off x="1250950" y="2870200"/>
            <a:ext cx="5221288" cy="1347788"/>
            <a:chOff x="1250950" y="2870200"/>
            <a:chExt cx="5221288" cy="1347788"/>
          </a:xfrm>
        </p:grpSpPr>
        <p:sp>
          <p:nvSpPr>
            <p:cNvPr id="82970" name="Line 29"/>
            <p:cNvSpPr>
              <a:spLocks noChangeShapeType="1"/>
            </p:cNvSpPr>
            <p:nvPr/>
          </p:nvSpPr>
          <p:spPr bwMode="auto">
            <a:xfrm flipH="1" flipV="1">
              <a:off x="3929063" y="3033713"/>
              <a:ext cx="6350" cy="563562"/>
            </a:xfrm>
            <a:prstGeom prst="line">
              <a:avLst/>
            </a:prstGeom>
            <a:noFill/>
            <a:ln w="57150">
              <a:solidFill>
                <a:schemeClr val="folHlink"/>
              </a:solidFill>
              <a:round/>
              <a:headEnd/>
              <a:tailEnd type="triangle" w="med" len="med"/>
            </a:ln>
          </p:spPr>
          <p:txBody>
            <a:bodyPr/>
            <a:lstStyle/>
            <a:p>
              <a:endParaRPr lang="en-US"/>
            </a:p>
          </p:txBody>
        </p:sp>
        <p:sp>
          <p:nvSpPr>
            <p:cNvPr id="32" name="Text Box 30"/>
            <p:cNvSpPr txBox="1">
              <a:spLocks noChangeArrowheads="1"/>
            </p:cNvSpPr>
            <p:nvPr/>
          </p:nvSpPr>
          <p:spPr bwMode="auto">
            <a:xfrm>
              <a:off x="2381250" y="3609975"/>
              <a:ext cx="4090988" cy="608013"/>
            </a:xfrm>
            <a:prstGeom prst="rect">
              <a:avLst/>
            </a:prstGeom>
            <a:gradFill rotWithShape="1">
              <a:gsLst>
                <a:gs pos="0">
                  <a:schemeClr val="folHlink">
                    <a:alpha val="97000"/>
                  </a:schemeClr>
                </a:gs>
                <a:gs pos="50000">
                  <a:schemeClr val="folHlink">
                    <a:gamma/>
                    <a:tint val="73725"/>
                    <a:invGamma/>
                  </a:schemeClr>
                </a:gs>
                <a:gs pos="100000">
                  <a:schemeClr val="folHlink">
                    <a:alpha val="97000"/>
                  </a:schemeClr>
                </a:gs>
              </a:gsLst>
              <a:lin ang="18900000" scaled="1"/>
            </a:gradFill>
            <a:ln w="28575" algn="ctr">
              <a:solidFill>
                <a:schemeClr val="bg2"/>
              </a:solidFill>
              <a:miter lim="800000"/>
              <a:headEnd/>
              <a:tailEnd/>
            </a:ln>
            <a:effectLst/>
          </p:spPr>
          <p:txBody>
            <a:bodyPr>
              <a:spAutoFit/>
            </a:bodyPr>
            <a:lstStyle/>
            <a:p>
              <a:pPr algn="ctr" eaLnBrk="0" fontAlgn="auto" hangingPunct="0">
                <a:spcBef>
                  <a:spcPct val="50000"/>
                </a:spcBef>
                <a:spcAft>
                  <a:spcPts val="0"/>
                </a:spcAft>
                <a:defRPr/>
              </a:pPr>
              <a:r>
                <a:rPr lang="en-US" sz="3200" b="1" dirty="0">
                  <a:solidFill>
                    <a:schemeClr val="bg2"/>
                  </a:solidFill>
                  <a:latin typeface="+mn-lt"/>
                </a:rPr>
                <a:t>Double Completion</a:t>
              </a:r>
            </a:p>
          </p:txBody>
        </p:sp>
        <p:sp>
          <p:nvSpPr>
            <p:cNvPr id="82972" name="Rectangle 31"/>
            <p:cNvSpPr>
              <a:spLocks noChangeArrowheads="1"/>
            </p:cNvSpPr>
            <p:nvPr/>
          </p:nvSpPr>
          <p:spPr bwMode="auto">
            <a:xfrm>
              <a:off x="1250950" y="2870200"/>
              <a:ext cx="4095750" cy="160338"/>
            </a:xfrm>
            <a:prstGeom prst="rect">
              <a:avLst/>
            </a:prstGeom>
            <a:noFill/>
            <a:ln w="19050" algn="ctr">
              <a:solidFill>
                <a:schemeClr val="folHlink"/>
              </a:solidFill>
              <a:miter lim="800000"/>
              <a:headEnd/>
              <a:tailEnd/>
            </a:ln>
          </p:spPr>
          <p:txBody>
            <a:bodyPr wrap="none" anchor="ctr"/>
            <a:lstStyle/>
            <a:p>
              <a:endParaRPr lang="en-US">
                <a:latin typeface="Segoe"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Example</a:t>
            </a:r>
            <a:endParaRPr/>
          </a:p>
        </p:txBody>
      </p:sp>
      <p:pic>
        <p:nvPicPr>
          <p:cNvPr id="84994" name="Picture 61" descr="10"/>
          <p:cNvPicPr>
            <a:picLocks noChangeAspect="1" noChangeArrowheads="1"/>
          </p:cNvPicPr>
          <p:nvPr/>
        </p:nvPicPr>
        <p:blipFill>
          <a:blip r:embed="rId3"/>
          <a:srcRect/>
          <a:stretch>
            <a:fillRect/>
          </a:stretch>
        </p:blipFill>
        <p:spPr bwMode="auto">
          <a:xfrm>
            <a:off x="604838" y="1049338"/>
            <a:ext cx="7934325" cy="5181600"/>
          </a:xfrm>
          <a:prstGeom prst="rect">
            <a:avLst/>
          </a:prstGeom>
          <a:noFill/>
          <a:ln w="9525">
            <a:noFill/>
            <a:miter lim="800000"/>
            <a:headEnd/>
            <a:tailEnd/>
          </a:ln>
        </p:spPr>
      </p:pic>
      <p:sp>
        <p:nvSpPr>
          <p:cNvPr id="5" name="Text Box 26"/>
          <p:cNvSpPr txBox="1">
            <a:spLocks noChangeArrowheads="1"/>
          </p:cNvSpPr>
          <p:nvPr/>
        </p:nvSpPr>
        <p:spPr bwMode="auto">
          <a:xfrm>
            <a:off x="7229475" y="1978025"/>
            <a:ext cx="1327150" cy="396875"/>
          </a:xfrm>
          <a:prstGeom prst="rect">
            <a:avLst/>
          </a:prstGeom>
          <a:noFill/>
          <a:ln w="9525" algn="ctr">
            <a:noFill/>
            <a:miter lim="800000"/>
            <a:headEnd/>
            <a:tailEnd/>
          </a:ln>
          <a:effectLst/>
        </p:spPr>
        <p:txBody>
          <a:bodyPr>
            <a:spAutoFit/>
          </a:bodyPr>
          <a:lstStyle/>
          <a:p>
            <a:pPr eaLnBrk="0" fontAlgn="auto" hangingPunct="0">
              <a:spcBef>
                <a:spcPts val="0"/>
              </a:spcBef>
              <a:spcAft>
                <a:spcPts val="0"/>
              </a:spcAft>
              <a:defRPr/>
            </a:pPr>
            <a:endParaRPr lang="en-US">
              <a:effectLst>
                <a:outerShdw blurRad="38100" dist="38100" dir="2700000" algn="tl">
                  <a:srgbClr val="000000"/>
                </a:outerShdw>
              </a:effectLst>
              <a:latin typeface="+mn-lt"/>
            </a:endParaRPr>
          </a:p>
        </p:txBody>
      </p:sp>
      <p:grpSp>
        <p:nvGrpSpPr>
          <p:cNvPr id="84996" name="Group 63"/>
          <p:cNvGrpSpPr>
            <a:grpSpLocks/>
          </p:cNvGrpSpPr>
          <p:nvPr/>
        </p:nvGrpSpPr>
        <p:grpSpPr bwMode="auto">
          <a:xfrm>
            <a:off x="628650" y="1558925"/>
            <a:ext cx="4140200" cy="4587875"/>
            <a:chOff x="396" y="849"/>
            <a:chExt cx="2608" cy="2890"/>
          </a:xfrm>
        </p:grpSpPr>
        <p:sp>
          <p:nvSpPr>
            <p:cNvPr id="84997" name="Rectangle 49"/>
            <p:cNvSpPr>
              <a:spLocks noChangeArrowheads="1"/>
            </p:cNvSpPr>
            <p:nvPr/>
          </p:nvSpPr>
          <p:spPr bwMode="auto">
            <a:xfrm>
              <a:off x="396" y="2419"/>
              <a:ext cx="2136" cy="280"/>
            </a:xfrm>
            <a:prstGeom prst="rect">
              <a:avLst/>
            </a:prstGeom>
            <a:noFill/>
            <a:ln w="38100" algn="ctr">
              <a:solidFill>
                <a:schemeClr val="folHlink"/>
              </a:solidFill>
              <a:miter lim="800000"/>
              <a:headEnd/>
              <a:tailEnd/>
            </a:ln>
          </p:spPr>
          <p:txBody>
            <a:bodyPr wrap="none" anchor="ctr"/>
            <a:lstStyle/>
            <a:p>
              <a:endParaRPr lang="en-US">
                <a:latin typeface="Segoe" pitchFamily="34" charset="0"/>
              </a:endParaRPr>
            </a:p>
          </p:txBody>
        </p:sp>
        <p:grpSp>
          <p:nvGrpSpPr>
            <p:cNvPr id="84998" name="Group 50"/>
            <p:cNvGrpSpPr>
              <a:grpSpLocks/>
            </p:cNvGrpSpPr>
            <p:nvPr/>
          </p:nvGrpSpPr>
          <p:grpSpPr bwMode="auto">
            <a:xfrm>
              <a:off x="489" y="2704"/>
              <a:ext cx="1647" cy="1035"/>
              <a:chOff x="489" y="2704"/>
              <a:chExt cx="1647" cy="1035"/>
            </a:xfrm>
          </p:grpSpPr>
          <p:sp>
            <p:nvSpPr>
              <p:cNvPr id="13" name="Rectangle 43"/>
              <p:cNvSpPr>
                <a:spLocks noChangeArrowheads="1"/>
              </p:cNvSpPr>
              <p:nvPr/>
            </p:nvSpPr>
            <p:spPr bwMode="auto">
              <a:xfrm>
                <a:off x="537" y="3290"/>
                <a:ext cx="1599" cy="315"/>
              </a:xfrm>
              <a:prstGeom prst="rect">
                <a:avLst/>
              </a:prstGeom>
              <a:solidFill>
                <a:schemeClr val="tx1"/>
              </a:solidFill>
              <a:ln w="38100">
                <a:solidFill>
                  <a:schemeClr val="folHlink"/>
                </a:solidFill>
                <a:miter lim="800000"/>
                <a:headEnd/>
                <a:tailEnd/>
              </a:ln>
              <a:effectLst/>
            </p:spPr>
            <p:txBody>
              <a:bodyPr/>
              <a:lstStyle/>
              <a:p>
                <a:pPr marL="1036638" lvl="1" indent="-455613" fontAlgn="auto">
                  <a:lnSpc>
                    <a:spcPct val="90000"/>
                  </a:lnSpc>
                  <a:spcBef>
                    <a:spcPct val="30000"/>
                  </a:spcBef>
                  <a:spcAft>
                    <a:spcPts val="0"/>
                  </a:spcAft>
                  <a:defRPr/>
                </a:pPr>
                <a:r>
                  <a:rPr lang="en-US" sz="2800">
                    <a:solidFill>
                      <a:schemeClr val="bg2"/>
                    </a:solidFill>
                    <a:effectLst>
                      <a:outerShdw blurRad="38100" dist="38100" dir="2700000" algn="tl">
                        <a:srgbClr val="C0C0C0"/>
                      </a:outerShdw>
                    </a:effectLst>
                    <a:latin typeface="+mn-lt"/>
                  </a:rPr>
                  <a:t> </a:t>
                </a:r>
                <a:r>
                  <a:rPr lang="en-US">
                    <a:solidFill>
                      <a:schemeClr val="bg2"/>
                    </a:solidFill>
                    <a:effectLst>
                      <a:outerShdw blurRad="38100" dist="38100" dir="2700000" algn="tl">
                        <a:srgbClr val="C0C0C0"/>
                      </a:outerShdw>
                    </a:effectLst>
                    <a:latin typeface="+mn-lt"/>
                  </a:rPr>
                  <a:t>Rule Passes</a:t>
                </a:r>
              </a:p>
            </p:txBody>
          </p:sp>
          <p:sp>
            <p:nvSpPr>
              <p:cNvPr id="85004" name="Line 48"/>
              <p:cNvSpPr>
                <a:spLocks noChangeShapeType="1"/>
              </p:cNvSpPr>
              <p:nvPr/>
            </p:nvSpPr>
            <p:spPr bwMode="auto">
              <a:xfrm flipV="1">
                <a:off x="1232" y="2704"/>
                <a:ext cx="13" cy="584"/>
              </a:xfrm>
              <a:prstGeom prst="line">
                <a:avLst/>
              </a:prstGeom>
              <a:noFill/>
              <a:ln w="38100">
                <a:solidFill>
                  <a:schemeClr val="folHlink"/>
                </a:solidFill>
                <a:round/>
                <a:headEnd/>
                <a:tailEnd type="triangle" w="med" len="med"/>
              </a:ln>
            </p:spPr>
            <p:txBody>
              <a:bodyPr/>
              <a:lstStyle/>
              <a:p>
                <a:endParaRPr lang="en-US"/>
              </a:p>
            </p:txBody>
          </p:sp>
          <p:sp>
            <p:nvSpPr>
              <p:cNvPr id="85005" name="Text Box 42"/>
              <p:cNvSpPr txBox="1">
                <a:spLocks noChangeArrowheads="1"/>
              </p:cNvSpPr>
              <p:nvPr/>
            </p:nvSpPr>
            <p:spPr bwMode="auto">
              <a:xfrm>
                <a:off x="489" y="3220"/>
                <a:ext cx="480" cy="519"/>
              </a:xfrm>
              <a:prstGeom prst="rect">
                <a:avLst/>
              </a:prstGeom>
              <a:noFill/>
              <a:ln w="9525" algn="ctr">
                <a:noFill/>
                <a:miter lim="800000"/>
                <a:headEnd/>
                <a:tailEnd/>
              </a:ln>
            </p:spPr>
            <p:txBody>
              <a:bodyPr>
                <a:spAutoFit/>
              </a:bodyPr>
              <a:lstStyle/>
              <a:p>
                <a:pPr eaLnBrk="0" hangingPunct="0">
                  <a:spcBef>
                    <a:spcPct val="50000"/>
                  </a:spcBef>
                </a:pPr>
                <a:r>
                  <a:rPr lang="en-US" sz="4800">
                    <a:solidFill>
                      <a:schemeClr val="accent2"/>
                    </a:solidFill>
                    <a:latin typeface="Wingdings" pitchFamily="2" charset="2"/>
                  </a:rPr>
                  <a:t>ü</a:t>
                </a:r>
                <a:endParaRPr lang="en-US" sz="4800">
                  <a:solidFill>
                    <a:schemeClr val="accent2"/>
                  </a:solidFill>
                  <a:latin typeface="Segoe" pitchFamily="34" charset="0"/>
                </a:endParaRPr>
              </a:p>
            </p:txBody>
          </p:sp>
        </p:grpSp>
        <p:sp>
          <p:nvSpPr>
            <p:cNvPr id="84999" name="Rectangle 53"/>
            <p:cNvSpPr>
              <a:spLocks noChangeArrowheads="1"/>
            </p:cNvSpPr>
            <p:nvPr/>
          </p:nvSpPr>
          <p:spPr bwMode="auto">
            <a:xfrm>
              <a:off x="402" y="849"/>
              <a:ext cx="2299" cy="187"/>
            </a:xfrm>
            <a:prstGeom prst="rect">
              <a:avLst/>
            </a:prstGeom>
            <a:noFill/>
            <a:ln w="28575" algn="ctr">
              <a:solidFill>
                <a:schemeClr val="folHlink"/>
              </a:solidFill>
              <a:miter lim="800000"/>
              <a:headEnd/>
              <a:tailEnd/>
            </a:ln>
          </p:spPr>
          <p:txBody>
            <a:bodyPr wrap="none" anchor="ctr"/>
            <a:lstStyle/>
            <a:p>
              <a:endParaRPr lang="en-US">
                <a:latin typeface="Segoe" pitchFamily="34" charset="0"/>
              </a:endParaRPr>
            </a:p>
          </p:txBody>
        </p:sp>
        <p:grpSp>
          <p:nvGrpSpPr>
            <p:cNvPr id="85000" name="Group 62"/>
            <p:cNvGrpSpPr>
              <a:grpSpLocks/>
            </p:cNvGrpSpPr>
            <p:nvPr/>
          </p:nvGrpSpPr>
          <p:grpSpPr bwMode="auto">
            <a:xfrm>
              <a:off x="538" y="1053"/>
              <a:ext cx="2466" cy="901"/>
              <a:chOff x="538" y="1053"/>
              <a:chExt cx="2466" cy="901"/>
            </a:xfrm>
          </p:grpSpPr>
          <p:sp>
            <p:nvSpPr>
              <p:cNvPr id="11" name="Rectangle 56"/>
              <p:cNvSpPr>
                <a:spLocks noChangeArrowheads="1"/>
              </p:cNvSpPr>
              <p:nvPr/>
            </p:nvSpPr>
            <p:spPr bwMode="auto">
              <a:xfrm>
                <a:off x="538" y="1639"/>
                <a:ext cx="2466" cy="315"/>
              </a:xfrm>
              <a:prstGeom prst="rect">
                <a:avLst/>
              </a:prstGeom>
              <a:solidFill>
                <a:schemeClr val="tx1"/>
              </a:solidFill>
              <a:ln w="38100">
                <a:solidFill>
                  <a:schemeClr val="folHlink"/>
                </a:solidFill>
                <a:miter lim="800000"/>
                <a:headEnd/>
                <a:tailEnd/>
              </a:ln>
              <a:effectLst/>
            </p:spPr>
            <p:txBody>
              <a:bodyPr/>
              <a:lstStyle/>
              <a:p>
                <a:pPr marL="1036638" lvl="1" indent="-455613" fontAlgn="auto">
                  <a:lnSpc>
                    <a:spcPct val="90000"/>
                  </a:lnSpc>
                  <a:spcBef>
                    <a:spcPct val="30000"/>
                  </a:spcBef>
                  <a:spcAft>
                    <a:spcPts val="0"/>
                  </a:spcAft>
                  <a:defRPr/>
                </a:pPr>
                <a:r>
                  <a:rPr lang="en-US" sz="2400">
                    <a:solidFill>
                      <a:schemeClr val="bg2"/>
                    </a:solidFill>
                    <a:effectLst>
                      <a:outerShdw blurRad="38100" dist="38100" dir="2700000" algn="tl">
                        <a:srgbClr val="C0C0C0"/>
                      </a:outerShdw>
                    </a:effectLst>
                    <a:latin typeface="+mn-lt"/>
                  </a:rPr>
                  <a:t>Server 2003 SP1 DDK</a:t>
                </a:r>
              </a:p>
            </p:txBody>
          </p:sp>
          <p:sp>
            <p:nvSpPr>
              <p:cNvPr id="85002" name="Line 57"/>
              <p:cNvSpPr>
                <a:spLocks noChangeShapeType="1"/>
              </p:cNvSpPr>
              <p:nvPr/>
            </p:nvSpPr>
            <p:spPr bwMode="auto">
              <a:xfrm flipV="1">
                <a:off x="1271" y="1053"/>
                <a:ext cx="11" cy="584"/>
              </a:xfrm>
              <a:prstGeom prst="line">
                <a:avLst/>
              </a:prstGeom>
              <a:noFill/>
              <a:ln w="38100">
                <a:solidFill>
                  <a:schemeClr val="folHlink"/>
                </a:solidFill>
                <a:round/>
                <a:headEnd/>
                <a:tailEnd type="triangle" w="med" len="med"/>
              </a:ln>
            </p:spPr>
            <p:txBody>
              <a:bodyPr/>
              <a:lstStyle/>
              <a:p>
                <a:endParaRPr lang="en-US"/>
              </a:p>
            </p:txBody>
          </p:sp>
        </p:grpSp>
      </p:gr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Example</a:t>
            </a:r>
            <a:endParaRPr>
              <a:solidFill>
                <a:schemeClr val="accent1"/>
              </a:solidFill>
            </a:endParaRPr>
          </a:p>
        </p:txBody>
      </p:sp>
      <p:sp>
        <p:nvSpPr>
          <p:cNvPr id="87042" name="Rectangle 3"/>
          <p:cNvSpPr>
            <a:spLocks noChangeArrowheads="1"/>
          </p:cNvSpPr>
          <p:nvPr/>
        </p:nvSpPr>
        <p:spPr bwMode="auto">
          <a:xfrm>
            <a:off x="26988" y="2141538"/>
            <a:ext cx="4348162" cy="4344987"/>
          </a:xfrm>
          <a:prstGeom prst="rect">
            <a:avLst/>
          </a:prstGeom>
          <a:solidFill>
            <a:srgbClr val="CCFFFF">
              <a:alpha val="79999"/>
            </a:srgbClr>
          </a:solidFill>
          <a:ln w="19050">
            <a:solidFill>
              <a:schemeClr val="tx1"/>
            </a:solidFill>
            <a:miter lim="800000"/>
            <a:headEnd/>
            <a:tailEnd/>
          </a:ln>
        </p:spPr>
        <p:txBody>
          <a:bodyPr wrap="none" anchor="ctr"/>
          <a:lstStyle/>
          <a:p>
            <a:endParaRPr lang="en-US">
              <a:latin typeface="Segoe" pitchFamily="34" charset="0"/>
            </a:endParaRPr>
          </a:p>
        </p:txBody>
      </p:sp>
      <p:sp>
        <p:nvSpPr>
          <p:cNvPr id="87043" name="Text Box 4"/>
          <p:cNvSpPr txBox="1">
            <a:spLocks noChangeArrowheads="1"/>
          </p:cNvSpPr>
          <p:nvPr/>
        </p:nvSpPr>
        <p:spPr bwMode="auto">
          <a:xfrm>
            <a:off x="468313" y="2736850"/>
            <a:ext cx="3051175" cy="366713"/>
          </a:xfrm>
          <a:prstGeom prst="rect">
            <a:avLst/>
          </a:prstGeom>
          <a:noFill/>
          <a:ln w="9525">
            <a:noFill/>
            <a:miter lim="800000"/>
            <a:headEnd/>
            <a:tailEnd/>
          </a:ln>
        </p:spPr>
        <p:txBody>
          <a:bodyPr>
            <a:spAutoFit/>
          </a:bodyPr>
          <a:lstStyle/>
          <a:p>
            <a:pPr>
              <a:spcBef>
                <a:spcPct val="50000"/>
              </a:spcBef>
            </a:pPr>
            <a:r>
              <a:rPr lang="en-US">
                <a:solidFill>
                  <a:schemeClr val="bg2"/>
                </a:solidFill>
                <a:latin typeface="Segoe" pitchFamily="34" charset="0"/>
              </a:rPr>
              <a:t>PptDispatchClose ( Irp )</a:t>
            </a:r>
          </a:p>
        </p:txBody>
      </p:sp>
      <p:sp>
        <p:nvSpPr>
          <p:cNvPr id="87044" name="Rectangle 5"/>
          <p:cNvSpPr>
            <a:spLocks noChangeArrowheads="1"/>
          </p:cNvSpPr>
          <p:nvPr/>
        </p:nvSpPr>
        <p:spPr bwMode="auto">
          <a:xfrm>
            <a:off x="4773613" y="2151063"/>
            <a:ext cx="4370387" cy="4313237"/>
          </a:xfrm>
          <a:prstGeom prst="rect">
            <a:avLst/>
          </a:prstGeom>
          <a:solidFill>
            <a:srgbClr val="CCFFFF">
              <a:alpha val="78038"/>
            </a:srgbClr>
          </a:solidFill>
          <a:ln w="12700">
            <a:solidFill>
              <a:schemeClr val="tx1"/>
            </a:solidFill>
            <a:miter lim="800000"/>
            <a:headEnd/>
            <a:tailEnd/>
          </a:ln>
        </p:spPr>
        <p:txBody>
          <a:bodyPr wrap="none" anchor="ctr"/>
          <a:lstStyle/>
          <a:p>
            <a:endParaRPr lang="en-US">
              <a:latin typeface="Segoe" pitchFamily="34" charset="0"/>
            </a:endParaRPr>
          </a:p>
        </p:txBody>
      </p:sp>
      <p:sp>
        <p:nvSpPr>
          <p:cNvPr id="87045" name="Text Box 6"/>
          <p:cNvSpPr txBox="1">
            <a:spLocks noChangeArrowheads="1"/>
          </p:cNvSpPr>
          <p:nvPr/>
        </p:nvSpPr>
        <p:spPr bwMode="auto">
          <a:xfrm>
            <a:off x="5041900" y="2735263"/>
            <a:ext cx="3287713" cy="366712"/>
          </a:xfrm>
          <a:prstGeom prst="rect">
            <a:avLst/>
          </a:prstGeom>
          <a:noFill/>
          <a:ln w="9525">
            <a:noFill/>
            <a:miter lim="800000"/>
            <a:headEnd/>
            <a:tailEnd/>
          </a:ln>
        </p:spPr>
        <p:txBody>
          <a:bodyPr>
            <a:spAutoFit/>
          </a:bodyPr>
          <a:lstStyle/>
          <a:p>
            <a:pPr>
              <a:spcBef>
                <a:spcPct val="50000"/>
              </a:spcBef>
            </a:pPr>
            <a:r>
              <a:rPr lang="en-US">
                <a:solidFill>
                  <a:schemeClr val="bg2"/>
                </a:solidFill>
                <a:latin typeface="Segoe" pitchFamily="34" charset="0"/>
              </a:rPr>
              <a:t>P4CompleteRequest ( Irp )</a:t>
            </a:r>
          </a:p>
        </p:txBody>
      </p:sp>
      <p:sp>
        <p:nvSpPr>
          <p:cNvPr id="87046" name="Oval 7"/>
          <p:cNvSpPr>
            <a:spLocks noChangeArrowheads="1"/>
          </p:cNvSpPr>
          <p:nvPr/>
        </p:nvSpPr>
        <p:spPr bwMode="auto">
          <a:xfrm>
            <a:off x="773113" y="4927600"/>
            <a:ext cx="307975" cy="138113"/>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87047" name="Text Box 8"/>
          <p:cNvSpPr txBox="1">
            <a:spLocks noChangeArrowheads="1"/>
          </p:cNvSpPr>
          <p:nvPr/>
        </p:nvSpPr>
        <p:spPr bwMode="auto">
          <a:xfrm>
            <a:off x="5045075" y="3105150"/>
            <a:ext cx="3332163" cy="1192213"/>
          </a:xfrm>
          <a:prstGeom prst="rect">
            <a:avLst/>
          </a:prstGeom>
          <a:noFill/>
          <a:ln w="9525">
            <a:noFill/>
            <a:miter lim="800000"/>
            <a:headEnd/>
            <a:tailEnd/>
          </a:ln>
        </p:spPr>
        <p:txBody>
          <a:bodyPr>
            <a:spAutoFit/>
          </a:bodyPr>
          <a:lstStyle/>
          <a:p>
            <a:pPr>
              <a:spcBef>
                <a:spcPct val="50000"/>
              </a:spcBef>
            </a:pPr>
            <a:endParaRPr lang="en-US">
              <a:solidFill>
                <a:schemeClr val="bg2"/>
              </a:solidFill>
              <a:latin typeface="Segoe" pitchFamily="34" charset="0"/>
            </a:endParaRPr>
          </a:p>
          <a:p>
            <a:pPr>
              <a:spcBef>
                <a:spcPct val="50000"/>
              </a:spcBef>
            </a:pPr>
            <a:r>
              <a:rPr lang="en-US">
                <a:solidFill>
                  <a:schemeClr val="bg2"/>
                </a:solidFill>
                <a:latin typeface="Segoe" pitchFamily="34" charset="0"/>
              </a:rPr>
              <a:t>   IoCompleteRequest( Irp );</a:t>
            </a:r>
          </a:p>
          <a:p>
            <a:pPr>
              <a:spcBef>
                <a:spcPct val="50000"/>
              </a:spcBef>
            </a:pPr>
            <a:endParaRPr lang="en-US">
              <a:solidFill>
                <a:schemeClr val="bg2"/>
              </a:solidFill>
              <a:latin typeface="Segoe" pitchFamily="34" charset="0"/>
            </a:endParaRPr>
          </a:p>
        </p:txBody>
      </p:sp>
      <p:sp>
        <p:nvSpPr>
          <p:cNvPr id="87048" name="Freeform 14"/>
          <p:cNvSpPr>
            <a:spLocks/>
          </p:cNvSpPr>
          <p:nvPr/>
        </p:nvSpPr>
        <p:spPr bwMode="auto">
          <a:xfrm flipV="1">
            <a:off x="909638" y="4154488"/>
            <a:ext cx="4254500" cy="1117600"/>
          </a:xfrm>
          <a:custGeom>
            <a:avLst/>
            <a:gdLst>
              <a:gd name="T0" fmla="*/ 2880 w 2880"/>
              <a:gd name="T1" fmla="*/ 864 h 864"/>
              <a:gd name="T2" fmla="*/ 2064 w 2880"/>
              <a:gd name="T3" fmla="*/ 672 h 864"/>
              <a:gd name="T4" fmla="*/ 1104 w 2880"/>
              <a:gd name="T5" fmla="*/ 384 h 864"/>
              <a:gd name="T6" fmla="*/ 0 w 2880"/>
              <a:gd name="T7" fmla="*/ 0 h 864"/>
              <a:gd name="T8" fmla="*/ 0 60000 65536"/>
              <a:gd name="T9" fmla="*/ 0 60000 65536"/>
              <a:gd name="T10" fmla="*/ 0 60000 65536"/>
              <a:gd name="T11" fmla="*/ 0 60000 65536"/>
              <a:gd name="T12" fmla="*/ 0 w 2880"/>
              <a:gd name="T13" fmla="*/ 0 h 864"/>
              <a:gd name="T14" fmla="*/ 2880 w 2880"/>
              <a:gd name="T15" fmla="*/ 864 h 864"/>
            </a:gdLst>
            <a:ahLst/>
            <a:cxnLst>
              <a:cxn ang="T8">
                <a:pos x="T0" y="T1"/>
              </a:cxn>
              <a:cxn ang="T9">
                <a:pos x="T2" y="T3"/>
              </a:cxn>
              <a:cxn ang="T10">
                <a:pos x="T4" y="T5"/>
              </a:cxn>
              <a:cxn ang="T11">
                <a:pos x="T6" y="T7"/>
              </a:cxn>
            </a:cxnLst>
            <a:rect l="T12" t="T13" r="T14" b="T15"/>
            <a:pathLst>
              <a:path w="2880" h="864">
                <a:moveTo>
                  <a:pt x="2880" y="864"/>
                </a:moveTo>
                <a:cubicBezTo>
                  <a:pt x="2620" y="808"/>
                  <a:pt x="2360" y="752"/>
                  <a:pt x="2064" y="672"/>
                </a:cubicBezTo>
                <a:cubicBezTo>
                  <a:pt x="1768" y="592"/>
                  <a:pt x="1448" y="496"/>
                  <a:pt x="1104" y="384"/>
                </a:cubicBezTo>
                <a:cubicBezTo>
                  <a:pt x="760" y="272"/>
                  <a:pt x="380" y="136"/>
                  <a:pt x="0" y="0"/>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grpSp>
        <p:nvGrpSpPr>
          <p:cNvPr id="87049" name="Group 17"/>
          <p:cNvGrpSpPr>
            <a:grpSpLocks/>
          </p:cNvGrpSpPr>
          <p:nvPr/>
        </p:nvGrpSpPr>
        <p:grpSpPr bwMode="auto">
          <a:xfrm>
            <a:off x="4894263" y="3613150"/>
            <a:ext cx="404812" cy="519113"/>
            <a:chOff x="4598" y="2485"/>
            <a:chExt cx="255" cy="327"/>
          </a:xfrm>
        </p:grpSpPr>
        <p:sp>
          <p:nvSpPr>
            <p:cNvPr id="87068" name="Oval 18"/>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40" name="Text Box 19"/>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87050" name="Oval 20"/>
          <p:cNvSpPr>
            <a:spLocks noChangeArrowheads="1"/>
          </p:cNvSpPr>
          <p:nvPr/>
        </p:nvSpPr>
        <p:spPr bwMode="auto">
          <a:xfrm>
            <a:off x="820738" y="5594350"/>
            <a:ext cx="290512" cy="157163"/>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87051" name="Oval 21"/>
          <p:cNvSpPr>
            <a:spLocks noChangeArrowheads="1"/>
          </p:cNvSpPr>
          <p:nvPr/>
        </p:nvSpPr>
        <p:spPr bwMode="auto">
          <a:xfrm>
            <a:off x="711200" y="3421063"/>
            <a:ext cx="280988" cy="174625"/>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87052" name="Oval 31"/>
          <p:cNvSpPr>
            <a:spLocks noChangeArrowheads="1"/>
          </p:cNvSpPr>
          <p:nvPr/>
        </p:nvSpPr>
        <p:spPr bwMode="auto">
          <a:xfrm>
            <a:off x="5145088" y="3422650"/>
            <a:ext cx="177800" cy="201613"/>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sp>
        <p:nvSpPr>
          <p:cNvPr id="44" name="Text Box 36"/>
          <p:cNvSpPr txBox="1">
            <a:spLocks noChangeArrowheads="1"/>
          </p:cNvSpPr>
          <p:nvPr/>
        </p:nvSpPr>
        <p:spPr bwMode="auto">
          <a:xfrm>
            <a:off x="485775" y="4184650"/>
            <a:ext cx="2919413" cy="366713"/>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a:solidFill>
                  <a:schemeClr val="bg2"/>
                </a:solidFill>
                <a:effectLst>
                  <a:outerShdw blurRad="38100" dist="38100" dir="2700000" algn="tl">
                    <a:srgbClr val="FFFFFF"/>
                  </a:outerShdw>
                </a:effectLst>
                <a:latin typeface="+mn-lt"/>
              </a:rPr>
              <a:t>PptFdoClose( Irp )</a:t>
            </a:r>
          </a:p>
        </p:txBody>
      </p:sp>
      <p:sp>
        <p:nvSpPr>
          <p:cNvPr id="87054" name="Text Box 37"/>
          <p:cNvSpPr txBox="1">
            <a:spLocks noChangeArrowheads="1"/>
          </p:cNvSpPr>
          <p:nvPr/>
        </p:nvSpPr>
        <p:spPr bwMode="auto">
          <a:xfrm>
            <a:off x="5016500" y="5432425"/>
            <a:ext cx="4127500" cy="336550"/>
          </a:xfrm>
          <a:prstGeom prst="rect">
            <a:avLst/>
          </a:prstGeom>
          <a:noFill/>
          <a:ln w="12700">
            <a:noFill/>
            <a:miter lim="800000"/>
            <a:headEnd/>
            <a:tailEnd/>
          </a:ln>
        </p:spPr>
        <p:txBody>
          <a:bodyPr>
            <a:spAutoFit/>
          </a:bodyPr>
          <a:lstStyle/>
          <a:p>
            <a:pPr>
              <a:spcBef>
                <a:spcPct val="50000"/>
              </a:spcBef>
            </a:pPr>
            <a:r>
              <a:rPr lang="en-US" sz="1600">
                <a:solidFill>
                  <a:schemeClr val="bg2"/>
                </a:solidFill>
                <a:latin typeface="Segoe" pitchFamily="34" charset="0"/>
              </a:rPr>
              <a:t>P4CompleteRequestReleaseRemLoc ( Irp )</a:t>
            </a:r>
          </a:p>
        </p:txBody>
      </p:sp>
      <p:sp>
        <p:nvSpPr>
          <p:cNvPr id="87055" name="Oval 38"/>
          <p:cNvSpPr>
            <a:spLocks noChangeArrowheads="1"/>
          </p:cNvSpPr>
          <p:nvPr/>
        </p:nvSpPr>
        <p:spPr bwMode="auto">
          <a:xfrm>
            <a:off x="5416550" y="5964238"/>
            <a:ext cx="261938" cy="174625"/>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87056" name="Freeform 39"/>
          <p:cNvSpPr>
            <a:spLocks/>
          </p:cNvSpPr>
          <p:nvPr/>
        </p:nvSpPr>
        <p:spPr bwMode="auto">
          <a:xfrm>
            <a:off x="4440238" y="2968625"/>
            <a:ext cx="892175" cy="3079750"/>
          </a:xfrm>
          <a:custGeom>
            <a:avLst/>
            <a:gdLst>
              <a:gd name="T0" fmla="*/ 598 w 598"/>
              <a:gd name="T1" fmla="*/ 1940 h 1940"/>
              <a:gd name="T2" fmla="*/ 102 w 598"/>
              <a:gd name="T3" fmla="*/ 1575 h 1940"/>
              <a:gd name="T4" fmla="*/ 56 w 598"/>
              <a:gd name="T5" fmla="*/ 257 h 1940"/>
              <a:gd name="T6" fmla="*/ 438 w 598"/>
              <a:gd name="T7" fmla="*/ 35 h 1940"/>
              <a:gd name="T8" fmla="*/ 0 60000 65536"/>
              <a:gd name="T9" fmla="*/ 0 60000 65536"/>
              <a:gd name="T10" fmla="*/ 0 60000 65536"/>
              <a:gd name="T11" fmla="*/ 0 60000 65536"/>
              <a:gd name="T12" fmla="*/ 0 w 598"/>
              <a:gd name="T13" fmla="*/ 0 h 1940"/>
              <a:gd name="T14" fmla="*/ 598 w 598"/>
              <a:gd name="T15" fmla="*/ 1940 h 1940"/>
            </a:gdLst>
            <a:ahLst/>
            <a:cxnLst>
              <a:cxn ang="T8">
                <a:pos x="T0" y="T1"/>
              </a:cxn>
              <a:cxn ang="T9">
                <a:pos x="T2" y="T3"/>
              </a:cxn>
              <a:cxn ang="T10">
                <a:pos x="T4" y="T5"/>
              </a:cxn>
              <a:cxn ang="T11">
                <a:pos x="T6" y="T7"/>
              </a:cxn>
            </a:cxnLst>
            <a:rect l="T12" t="T13" r="T14" b="T15"/>
            <a:pathLst>
              <a:path w="598" h="1940">
                <a:moveTo>
                  <a:pt x="598" y="1940"/>
                </a:moveTo>
                <a:cubicBezTo>
                  <a:pt x="395" y="1897"/>
                  <a:pt x="192" y="1855"/>
                  <a:pt x="102" y="1575"/>
                </a:cubicBezTo>
                <a:cubicBezTo>
                  <a:pt x="12" y="1295"/>
                  <a:pt x="0" y="514"/>
                  <a:pt x="56" y="257"/>
                </a:cubicBezTo>
                <a:cubicBezTo>
                  <a:pt x="112" y="0"/>
                  <a:pt x="275" y="17"/>
                  <a:pt x="438" y="35"/>
                </a:cubicBezTo>
              </a:path>
            </a:pathLst>
          </a:custGeom>
          <a:noFill/>
          <a:ln w="38100">
            <a:solidFill>
              <a:schemeClr val="accent2"/>
            </a:solidFill>
            <a:round/>
            <a:headEnd/>
            <a:tailEnd type="stealth" w="lg" len="lg"/>
          </a:ln>
        </p:spPr>
        <p:txBody>
          <a:bodyPr wrap="none" anchor="ctr"/>
          <a:lstStyle/>
          <a:p>
            <a:endParaRPr lang="en-US">
              <a:latin typeface="Segoe" pitchFamily="34" charset="0"/>
            </a:endParaRPr>
          </a:p>
        </p:txBody>
      </p:sp>
      <p:sp>
        <p:nvSpPr>
          <p:cNvPr id="87057" name="Freeform 40"/>
          <p:cNvSpPr>
            <a:spLocks/>
          </p:cNvSpPr>
          <p:nvPr/>
        </p:nvSpPr>
        <p:spPr bwMode="auto">
          <a:xfrm rot="9283798">
            <a:off x="915988" y="4003675"/>
            <a:ext cx="4400550" cy="42863"/>
          </a:xfrm>
          <a:custGeom>
            <a:avLst/>
            <a:gdLst>
              <a:gd name="T0" fmla="*/ 2880 w 2880"/>
              <a:gd name="T1" fmla="*/ 864 h 864"/>
              <a:gd name="T2" fmla="*/ 2064 w 2880"/>
              <a:gd name="T3" fmla="*/ 672 h 864"/>
              <a:gd name="T4" fmla="*/ 1104 w 2880"/>
              <a:gd name="T5" fmla="*/ 384 h 864"/>
              <a:gd name="T6" fmla="*/ 0 w 2880"/>
              <a:gd name="T7" fmla="*/ 0 h 864"/>
              <a:gd name="T8" fmla="*/ 0 60000 65536"/>
              <a:gd name="T9" fmla="*/ 0 60000 65536"/>
              <a:gd name="T10" fmla="*/ 0 60000 65536"/>
              <a:gd name="T11" fmla="*/ 0 60000 65536"/>
              <a:gd name="T12" fmla="*/ 0 w 2880"/>
              <a:gd name="T13" fmla="*/ 0 h 864"/>
              <a:gd name="T14" fmla="*/ 2880 w 2880"/>
              <a:gd name="T15" fmla="*/ 864 h 864"/>
            </a:gdLst>
            <a:ahLst/>
            <a:cxnLst>
              <a:cxn ang="T8">
                <a:pos x="T0" y="T1"/>
              </a:cxn>
              <a:cxn ang="T9">
                <a:pos x="T2" y="T3"/>
              </a:cxn>
              <a:cxn ang="T10">
                <a:pos x="T4" y="T5"/>
              </a:cxn>
              <a:cxn ang="T11">
                <a:pos x="T6" y="T7"/>
              </a:cxn>
            </a:cxnLst>
            <a:rect l="T12" t="T13" r="T14" b="T15"/>
            <a:pathLst>
              <a:path w="2880" h="864">
                <a:moveTo>
                  <a:pt x="2880" y="864"/>
                </a:moveTo>
                <a:cubicBezTo>
                  <a:pt x="2620" y="808"/>
                  <a:pt x="2360" y="752"/>
                  <a:pt x="2064" y="672"/>
                </a:cubicBezTo>
                <a:cubicBezTo>
                  <a:pt x="1768" y="592"/>
                  <a:pt x="1448" y="496"/>
                  <a:pt x="1104" y="384"/>
                </a:cubicBezTo>
                <a:cubicBezTo>
                  <a:pt x="760" y="272"/>
                  <a:pt x="380" y="136"/>
                  <a:pt x="0" y="0"/>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87058" name="Freeform 41"/>
          <p:cNvSpPr>
            <a:spLocks/>
          </p:cNvSpPr>
          <p:nvPr/>
        </p:nvSpPr>
        <p:spPr bwMode="auto">
          <a:xfrm rot="9283798">
            <a:off x="1365250" y="4851400"/>
            <a:ext cx="3609975" cy="1692275"/>
          </a:xfrm>
          <a:custGeom>
            <a:avLst/>
            <a:gdLst>
              <a:gd name="T0" fmla="*/ 2880 w 2880"/>
              <a:gd name="T1" fmla="*/ 864 h 864"/>
              <a:gd name="T2" fmla="*/ 2064 w 2880"/>
              <a:gd name="T3" fmla="*/ 672 h 864"/>
              <a:gd name="T4" fmla="*/ 1104 w 2880"/>
              <a:gd name="T5" fmla="*/ 384 h 864"/>
              <a:gd name="T6" fmla="*/ 0 w 2880"/>
              <a:gd name="T7" fmla="*/ 0 h 864"/>
              <a:gd name="T8" fmla="*/ 0 60000 65536"/>
              <a:gd name="T9" fmla="*/ 0 60000 65536"/>
              <a:gd name="T10" fmla="*/ 0 60000 65536"/>
              <a:gd name="T11" fmla="*/ 0 60000 65536"/>
              <a:gd name="T12" fmla="*/ 0 w 2880"/>
              <a:gd name="T13" fmla="*/ 0 h 864"/>
              <a:gd name="T14" fmla="*/ 2880 w 2880"/>
              <a:gd name="T15" fmla="*/ 864 h 864"/>
            </a:gdLst>
            <a:ahLst/>
            <a:cxnLst>
              <a:cxn ang="T8">
                <a:pos x="T0" y="T1"/>
              </a:cxn>
              <a:cxn ang="T9">
                <a:pos x="T2" y="T3"/>
              </a:cxn>
              <a:cxn ang="T10">
                <a:pos x="T4" y="T5"/>
              </a:cxn>
              <a:cxn ang="T11">
                <a:pos x="T6" y="T7"/>
              </a:cxn>
            </a:cxnLst>
            <a:rect l="T12" t="T13" r="T14" b="T15"/>
            <a:pathLst>
              <a:path w="2880" h="864">
                <a:moveTo>
                  <a:pt x="2880" y="864"/>
                </a:moveTo>
                <a:cubicBezTo>
                  <a:pt x="2620" y="808"/>
                  <a:pt x="2360" y="752"/>
                  <a:pt x="2064" y="672"/>
                </a:cubicBezTo>
                <a:cubicBezTo>
                  <a:pt x="1768" y="592"/>
                  <a:pt x="1448" y="496"/>
                  <a:pt x="1104" y="384"/>
                </a:cubicBezTo>
                <a:cubicBezTo>
                  <a:pt x="760" y="272"/>
                  <a:pt x="380" y="136"/>
                  <a:pt x="0" y="0"/>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87059" name="Rectangle 43"/>
          <p:cNvSpPr>
            <a:spLocks noChangeArrowheads="1"/>
          </p:cNvSpPr>
          <p:nvPr/>
        </p:nvSpPr>
        <p:spPr bwMode="auto">
          <a:xfrm>
            <a:off x="571500" y="2771775"/>
            <a:ext cx="3743325" cy="1122363"/>
          </a:xfrm>
          <a:prstGeom prst="rect">
            <a:avLst/>
          </a:prstGeom>
          <a:noFill/>
          <a:ln w="12700">
            <a:solidFill>
              <a:srgbClr val="808080"/>
            </a:solidFill>
            <a:prstDash val="sysDot"/>
            <a:miter lim="800000"/>
            <a:headEnd/>
            <a:tailEnd/>
          </a:ln>
        </p:spPr>
        <p:txBody>
          <a:bodyPr wrap="none" anchor="ctr"/>
          <a:lstStyle/>
          <a:p>
            <a:endParaRPr lang="en-US">
              <a:latin typeface="Segoe" pitchFamily="34" charset="0"/>
            </a:endParaRPr>
          </a:p>
        </p:txBody>
      </p:sp>
      <p:sp>
        <p:nvSpPr>
          <p:cNvPr id="87060" name="Rectangle 44"/>
          <p:cNvSpPr>
            <a:spLocks noChangeArrowheads="1"/>
          </p:cNvSpPr>
          <p:nvPr/>
        </p:nvSpPr>
        <p:spPr bwMode="auto">
          <a:xfrm>
            <a:off x="587375" y="4260850"/>
            <a:ext cx="3690938" cy="2001838"/>
          </a:xfrm>
          <a:prstGeom prst="rect">
            <a:avLst/>
          </a:prstGeom>
          <a:noFill/>
          <a:ln w="12700">
            <a:solidFill>
              <a:srgbClr val="808080"/>
            </a:solidFill>
            <a:prstDash val="sysDot"/>
            <a:miter lim="800000"/>
            <a:headEnd/>
            <a:tailEnd/>
          </a:ln>
        </p:spPr>
        <p:txBody>
          <a:bodyPr wrap="none" anchor="ctr"/>
          <a:lstStyle/>
          <a:p>
            <a:endParaRPr lang="en-US">
              <a:latin typeface="Segoe" pitchFamily="34" charset="0"/>
            </a:endParaRPr>
          </a:p>
        </p:txBody>
      </p:sp>
      <p:sp>
        <p:nvSpPr>
          <p:cNvPr id="87061" name="Rectangle 45"/>
          <p:cNvSpPr>
            <a:spLocks noChangeArrowheads="1"/>
          </p:cNvSpPr>
          <p:nvPr/>
        </p:nvSpPr>
        <p:spPr bwMode="auto">
          <a:xfrm>
            <a:off x="5078413" y="2779713"/>
            <a:ext cx="3841750" cy="1500187"/>
          </a:xfrm>
          <a:prstGeom prst="rect">
            <a:avLst/>
          </a:prstGeom>
          <a:noFill/>
          <a:ln w="12700">
            <a:solidFill>
              <a:srgbClr val="808080"/>
            </a:solidFill>
            <a:prstDash val="sysDot"/>
            <a:miter lim="800000"/>
            <a:headEnd/>
            <a:tailEnd/>
          </a:ln>
        </p:spPr>
        <p:txBody>
          <a:bodyPr wrap="none" anchor="ctr"/>
          <a:lstStyle/>
          <a:p>
            <a:endParaRPr lang="en-US">
              <a:latin typeface="Segoe" pitchFamily="34" charset="0"/>
            </a:endParaRPr>
          </a:p>
        </p:txBody>
      </p:sp>
      <p:sp>
        <p:nvSpPr>
          <p:cNvPr id="87062" name="Rectangle 46"/>
          <p:cNvSpPr>
            <a:spLocks noChangeArrowheads="1"/>
          </p:cNvSpPr>
          <p:nvPr/>
        </p:nvSpPr>
        <p:spPr bwMode="auto">
          <a:xfrm>
            <a:off x="5086350" y="5443538"/>
            <a:ext cx="3886200" cy="984250"/>
          </a:xfrm>
          <a:prstGeom prst="rect">
            <a:avLst/>
          </a:prstGeom>
          <a:noFill/>
          <a:ln w="12700">
            <a:solidFill>
              <a:srgbClr val="808080"/>
            </a:solidFill>
            <a:prstDash val="sysDot"/>
            <a:miter lim="800000"/>
            <a:headEnd/>
            <a:tailEnd/>
          </a:ln>
        </p:spPr>
        <p:txBody>
          <a:bodyPr wrap="none" anchor="ctr"/>
          <a:lstStyle/>
          <a:p>
            <a:endParaRPr lang="en-US">
              <a:latin typeface="Segoe" pitchFamily="34" charset="0"/>
            </a:endParaRPr>
          </a:p>
        </p:txBody>
      </p:sp>
      <p:sp>
        <p:nvSpPr>
          <p:cNvPr id="54" name="Oval 51"/>
          <p:cNvSpPr>
            <a:spLocks noChangeArrowheads="1"/>
          </p:cNvSpPr>
          <p:nvPr/>
        </p:nvSpPr>
        <p:spPr bwMode="auto">
          <a:xfrm>
            <a:off x="4130675" y="1285875"/>
            <a:ext cx="719138" cy="700088"/>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r>
              <a:rPr lang="en-US" b="1" dirty="0">
                <a:solidFill>
                  <a:schemeClr val="bg2"/>
                </a:solidFill>
                <a:effectLst>
                  <a:outerShdw blurRad="38100" dist="38100" dir="2700000" algn="tl">
                    <a:srgbClr val="000000">
                      <a:alpha val="43137"/>
                    </a:srgbClr>
                  </a:outerShdw>
                </a:effectLst>
                <a:latin typeface="+mn-lt"/>
              </a:rPr>
              <a:t>IO</a:t>
            </a:r>
          </a:p>
          <a:p>
            <a:pPr algn="ctr" fontAlgn="auto">
              <a:spcBef>
                <a:spcPts val="0"/>
              </a:spcBef>
              <a:spcAft>
                <a:spcPts val="0"/>
              </a:spcAft>
              <a:defRPr/>
            </a:pPr>
            <a:r>
              <a:rPr lang="en-US" b="1" dirty="0" err="1">
                <a:solidFill>
                  <a:schemeClr val="bg2"/>
                </a:solidFill>
                <a:effectLst>
                  <a:outerShdw blurRad="38100" dist="38100" dir="2700000" algn="tl">
                    <a:srgbClr val="000000">
                      <a:alpha val="43137"/>
                    </a:srgbClr>
                  </a:outerShdw>
                </a:effectLst>
                <a:latin typeface="+mn-lt"/>
              </a:rPr>
              <a:t>Mngr</a:t>
            </a:r>
            <a:endParaRPr lang="en-US" b="1" dirty="0">
              <a:solidFill>
                <a:schemeClr val="bg2"/>
              </a:solidFill>
              <a:effectLst>
                <a:outerShdw blurRad="38100" dist="38100" dir="2700000" algn="tl">
                  <a:srgbClr val="000000">
                    <a:alpha val="43137"/>
                  </a:srgbClr>
                </a:outerShdw>
              </a:effectLst>
              <a:latin typeface="+mn-lt"/>
            </a:endParaRPr>
          </a:p>
        </p:txBody>
      </p:sp>
      <p:sp>
        <p:nvSpPr>
          <p:cNvPr id="87064" name="Freeform 52"/>
          <p:cNvSpPr>
            <a:spLocks/>
          </p:cNvSpPr>
          <p:nvPr/>
        </p:nvSpPr>
        <p:spPr bwMode="auto">
          <a:xfrm>
            <a:off x="455613" y="1679575"/>
            <a:ext cx="3649662" cy="1322388"/>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87065" name="Freeform 53"/>
          <p:cNvSpPr>
            <a:spLocks/>
          </p:cNvSpPr>
          <p:nvPr/>
        </p:nvSpPr>
        <p:spPr bwMode="auto">
          <a:xfrm rot="800062">
            <a:off x="114300" y="3421063"/>
            <a:ext cx="487363" cy="1108075"/>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round/>
            <a:headEnd/>
            <a:tailEnd type="stealth" w="lg" len="lg"/>
          </a:ln>
        </p:spPr>
        <p:txBody>
          <a:bodyPr/>
          <a:lstStyle/>
          <a:p>
            <a:endParaRPr lang="en-US">
              <a:latin typeface="Segoe" pitchFamily="34" charset="0"/>
            </a:endParaRPr>
          </a:p>
        </p:txBody>
      </p:sp>
      <p:sp>
        <p:nvSpPr>
          <p:cNvPr id="87066" name="Oval 54"/>
          <p:cNvSpPr>
            <a:spLocks noChangeArrowheads="1"/>
          </p:cNvSpPr>
          <p:nvPr/>
        </p:nvSpPr>
        <p:spPr bwMode="auto">
          <a:xfrm>
            <a:off x="5203825" y="3435350"/>
            <a:ext cx="3365500" cy="539750"/>
          </a:xfrm>
          <a:prstGeom prst="ellipse">
            <a:avLst/>
          </a:prstGeom>
          <a:noFill/>
          <a:ln w="12700">
            <a:solidFill>
              <a:srgbClr val="FF0000"/>
            </a:solidFill>
            <a:prstDash val="dash"/>
            <a:round/>
            <a:headEnd/>
            <a:tailEnd/>
          </a:ln>
        </p:spPr>
        <p:txBody>
          <a:bodyPr wrap="none" anchor="ctr"/>
          <a:lstStyle/>
          <a:p>
            <a:endParaRPr lang="en-US">
              <a:latin typeface="Segoe" pitchFamily="34" charset="0"/>
            </a:endParaRPr>
          </a:p>
        </p:txBody>
      </p:sp>
      <p:sp>
        <p:nvSpPr>
          <p:cNvPr id="87067" name="Oval 55"/>
          <p:cNvSpPr>
            <a:spLocks noChangeArrowheads="1"/>
          </p:cNvSpPr>
          <p:nvPr/>
        </p:nvSpPr>
        <p:spPr bwMode="auto">
          <a:xfrm>
            <a:off x="4905375" y="3427413"/>
            <a:ext cx="177800" cy="201612"/>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defTabSz="912777">
              <a:defRPr/>
            </a:pPr>
            <a:r>
              <a:rPr/>
              <a:t>Concepts</a:t>
            </a:r>
          </a:p>
        </p:txBody>
      </p:sp>
      <p:sp>
        <p:nvSpPr>
          <p:cNvPr id="83989" name="Line 21"/>
          <p:cNvSpPr>
            <a:spLocks noChangeShapeType="1"/>
          </p:cNvSpPr>
          <p:nvPr/>
        </p:nvSpPr>
        <p:spPr bwMode="auto">
          <a:xfrm flipV="1">
            <a:off x="6188075" y="3290888"/>
            <a:ext cx="1073150" cy="0"/>
          </a:xfrm>
          <a:prstGeom prst="line">
            <a:avLst/>
          </a:prstGeom>
          <a:noFill/>
          <a:ln w="76200">
            <a:solidFill>
              <a:schemeClr val="folHlink"/>
            </a:solidFill>
            <a:round/>
            <a:headEnd/>
            <a:tailEnd type="stealth" w="med" len="me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9091" name="Rectangle 25"/>
          <p:cNvSpPr>
            <a:spLocks noChangeArrowheads="1"/>
          </p:cNvSpPr>
          <p:nvPr/>
        </p:nvSpPr>
        <p:spPr bwMode="auto">
          <a:xfrm>
            <a:off x="711200" y="1114425"/>
            <a:ext cx="1905000" cy="457200"/>
          </a:xfrm>
          <a:prstGeom prst="rect">
            <a:avLst/>
          </a:prstGeom>
          <a:noFill/>
          <a:ln w="9525">
            <a:noFill/>
            <a:miter lim="800000"/>
            <a:headEnd/>
            <a:tailEnd/>
          </a:ln>
        </p:spPr>
        <p:txBody>
          <a:bodyPr/>
          <a:lstStyle/>
          <a:p>
            <a:pPr marL="579438" indent="-579438">
              <a:lnSpc>
                <a:spcPct val="90000"/>
              </a:lnSpc>
              <a:spcBef>
                <a:spcPct val="30000"/>
              </a:spcBef>
            </a:pPr>
            <a:endParaRPr lang="en-US">
              <a:latin typeface="Segoe" pitchFamily="34" charset="0"/>
            </a:endParaRPr>
          </a:p>
        </p:txBody>
      </p:sp>
      <p:sp>
        <p:nvSpPr>
          <p:cNvPr id="89092" name="Line 26"/>
          <p:cNvSpPr>
            <a:spLocks noChangeShapeType="1"/>
          </p:cNvSpPr>
          <p:nvPr/>
        </p:nvSpPr>
        <p:spPr bwMode="auto">
          <a:xfrm>
            <a:off x="1920875" y="3367088"/>
            <a:ext cx="841375" cy="0"/>
          </a:xfrm>
          <a:prstGeom prst="line">
            <a:avLst/>
          </a:prstGeom>
          <a:noFill/>
          <a:ln w="76200">
            <a:solidFill>
              <a:schemeClr val="folHlink"/>
            </a:solidFill>
            <a:round/>
            <a:headEnd/>
            <a:tailEnd type="stealth" w="med" len="med"/>
          </a:ln>
        </p:spPr>
        <p:txBody>
          <a:bodyPr/>
          <a:lstStyle/>
          <a:p>
            <a:endParaRPr lang="en-US"/>
          </a:p>
        </p:txBody>
      </p:sp>
      <p:grpSp>
        <p:nvGrpSpPr>
          <p:cNvPr id="89093" name="Group 27"/>
          <p:cNvGrpSpPr>
            <a:grpSpLocks/>
          </p:cNvGrpSpPr>
          <p:nvPr/>
        </p:nvGrpSpPr>
        <p:grpSpPr bwMode="auto">
          <a:xfrm>
            <a:off x="250825" y="1892300"/>
            <a:ext cx="2252663" cy="3157538"/>
            <a:chOff x="586" y="1497"/>
            <a:chExt cx="720" cy="1224"/>
          </a:xfrm>
        </p:grpSpPr>
        <p:sp>
          <p:nvSpPr>
            <p:cNvPr id="83996" name="AutoShape 28"/>
            <p:cNvSpPr>
              <a:spLocks noChangeArrowheads="1"/>
            </p:cNvSpPr>
            <p:nvPr/>
          </p:nvSpPr>
          <p:spPr bwMode="auto">
            <a:xfrm>
              <a:off x="586" y="1497"/>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library.c</a:t>
              </a:r>
              <a:endParaRPr lang="en-US" sz="1600" dirty="0">
                <a:solidFill>
                  <a:schemeClr val="bg2"/>
                </a:solidFill>
                <a:latin typeface="+mn-lt"/>
              </a:endParaRPr>
            </a:p>
          </p:txBody>
        </p:sp>
        <p:sp>
          <p:nvSpPr>
            <p:cNvPr id="83997" name="AutoShape 29"/>
            <p:cNvSpPr>
              <a:spLocks noChangeArrowheads="1"/>
            </p:cNvSpPr>
            <p:nvPr/>
          </p:nvSpPr>
          <p:spPr bwMode="auto">
            <a:xfrm>
              <a:off x="658" y="1713"/>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more_code.c</a:t>
              </a:r>
              <a:endParaRPr lang="en-US" sz="1600" dirty="0">
                <a:solidFill>
                  <a:schemeClr val="bg2"/>
                </a:solidFill>
                <a:latin typeface="+mn-lt"/>
              </a:endParaRPr>
            </a:p>
          </p:txBody>
        </p:sp>
        <p:sp>
          <p:nvSpPr>
            <p:cNvPr id="83998" name="AutoShape 30"/>
            <p:cNvSpPr>
              <a:spLocks noChangeArrowheads="1"/>
            </p:cNvSpPr>
            <p:nvPr/>
          </p:nvSpPr>
          <p:spPr bwMode="auto">
            <a:xfrm>
              <a:off x="730" y="1929"/>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driver.c</a:t>
              </a:r>
              <a:endParaRPr lang="en-US" sz="1600" dirty="0">
                <a:solidFill>
                  <a:schemeClr val="bg2"/>
                </a:solidFill>
                <a:latin typeface="+mn-lt"/>
              </a:endParaRPr>
            </a:p>
          </p:txBody>
        </p:sp>
      </p:grpSp>
      <p:grpSp>
        <p:nvGrpSpPr>
          <p:cNvPr id="89094" name="Group 43"/>
          <p:cNvGrpSpPr>
            <a:grpSpLocks/>
          </p:cNvGrpSpPr>
          <p:nvPr/>
        </p:nvGrpSpPr>
        <p:grpSpPr bwMode="auto">
          <a:xfrm>
            <a:off x="7261225" y="2427288"/>
            <a:ext cx="1143000" cy="1854200"/>
            <a:chOff x="4478" y="1529"/>
            <a:chExt cx="720" cy="1168"/>
          </a:xfrm>
        </p:grpSpPr>
        <p:sp>
          <p:nvSpPr>
            <p:cNvPr id="84012" name="Rectangle 44"/>
            <p:cNvSpPr>
              <a:spLocks noChangeArrowheads="1"/>
            </p:cNvSpPr>
            <p:nvPr/>
          </p:nvSpPr>
          <p:spPr bwMode="auto">
            <a:xfrm>
              <a:off x="4478" y="1533"/>
              <a:ext cx="720" cy="1164"/>
            </a:xfrm>
            <a:prstGeom prst="rect">
              <a:avLst/>
            </a:prstGeom>
            <a:solidFill>
              <a:srgbClr val="0070C0"/>
            </a:solidFill>
            <a:ln w="9525" algn="ctr">
              <a:solidFill>
                <a:schemeClr val="tx1"/>
              </a:solid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4013" name="Text Box 45"/>
            <p:cNvSpPr txBox="1">
              <a:spLocks noChangeArrowheads="1"/>
            </p:cNvSpPr>
            <p:nvPr/>
          </p:nvSpPr>
          <p:spPr bwMode="auto">
            <a:xfrm>
              <a:off x="4622" y="1529"/>
              <a:ext cx="480" cy="519"/>
            </a:xfrm>
            <a:prstGeom prst="rect">
              <a:avLst/>
            </a:prstGeom>
            <a:noFill/>
            <a:ln w="9525" algn="ctr">
              <a:noFill/>
              <a:miter lim="800000"/>
              <a:headEnd/>
              <a:tailEnd/>
            </a:ln>
            <a:effectLst/>
          </p:spPr>
          <p:txBody>
            <a:bodyPr>
              <a:spAutoFit/>
            </a:bodyPr>
            <a:lstStyle/>
            <a:p>
              <a:pPr eaLnBrk="0" fontAlgn="auto" hangingPunct="0">
                <a:spcBef>
                  <a:spcPct val="50000"/>
                </a:spcBef>
                <a:spcAft>
                  <a:spcPts val="0"/>
                </a:spcAft>
                <a:defRPr/>
              </a:pPr>
              <a:r>
                <a:rPr lang="en-US" sz="4800" dirty="0">
                  <a:solidFill>
                    <a:schemeClr val="accent2"/>
                  </a:solidFill>
                  <a:effectLst>
                    <a:outerShdw blurRad="38100" dist="38100" dir="2700000" algn="tl">
                      <a:srgbClr val="000000">
                        <a:alpha val="43137"/>
                      </a:srgbClr>
                    </a:outerShdw>
                  </a:effectLst>
                  <a:latin typeface="Wingdings" pitchFamily="2" charset="2"/>
                </a:rPr>
                <a:t>ü</a:t>
              </a:r>
              <a:endParaRPr lang="en-US" sz="4800" dirty="0">
                <a:solidFill>
                  <a:schemeClr val="accent2"/>
                </a:solidFill>
                <a:effectLst>
                  <a:outerShdw blurRad="38100" dist="38100" dir="2700000" algn="tl">
                    <a:srgbClr val="000000">
                      <a:alpha val="43137"/>
                    </a:srgbClr>
                  </a:outerShdw>
                </a:effectLst>
                <a:latin typeface="+mn-lt"/>
              </a:endParaRPr>
            </a:p>
          </p:txBody>
        </p:sp>
        <p:grpSp>
          <p:nvGrpSpPr>
            <p:cNvPr id="89098" name="Group 46"/>
            <p:cNvGrpSpPr>
              <a:grpSpLocks/>
            </p:cNvGrpSpPr>
            <p:nvPr/>
          </p:nvGrpSpPr>
          <p:grpSpPr bwMode="auto">
            <a:xfrm>
              <a:off x="4708" y="1893"/>
              <a:ext cx="255" cy="327"/>
              <a:chOff x="4598" y="2485"/>
              <a:chExt cx="255" cy="327"/>
            </a:xfrm>
          </p:grpSpPr>
          <p:sp>
            <p:nvSpPr>
              <p:cNvPr id="84015" name="Oval 47"/>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FF0000">
                    <a:gamma/>
                    <a:shade val="60000"/>
                    <a:invGamma/>
                  </a:srgbClr>
                </a:prstShdw>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4016" name="Text Box 48"/>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alpha val="43137"/>
                        </a:srgbClr>
                      </a:outerShdw>
                    </a:effectLst>
                    <a:latin typeface="Lucida Console" pitchFamily="49" charset="0"/>
                  </a:rPr>
                  <a:t>X</a:t>
                </a:r>
              </a:p>
            </p:txBody>
          </p:sp>
        </p:grpSp>
        <p:grpSp>
          <p:nvGrpSpPr>
            <p:cNvPr id="89099" name="Group 49"/>
            <p:cNvGrpSpPr>
              <a:grpSpLocks/>
            </p:cNvGrpSpPr>
            <p:nvPr/>
          </p:nvGrpSpPr>
          <p:grpSpPr bwMode="auto">
            <a:xfrm>
              <a:off x="4723" y="2249"/>
              <a:ext cx="240" cy="327"/>
              <a:chOff x="4613" y="2841"/>
              <a:chExt cx="240" cy="327"/>
            </a:xfrm>
          </p:grpSpPr>
          <p:grpSp>
            <p:nvGrpSpPr>
              <p:cNvPr id="89100" name="Group 50"/>
              <p:cNvGrpSpPr>
                <a:grpSpLocks/>
              </p:cNvGrpSpPr>
              <p:nvPr/>
            </p:nvGrpSpPr>
            <p:grpSpPr bwMode="auto">
              <a:xfrm>
                <a:off x="4613" y="2841"/>
                <a:ext cx="240" cy="327"/>
                <a:chOff x="4613" y="2832"/>
                <a:chExt cx="240" cy="327"/>
              </a:xfrm>
            </p:grpSpPr>
            <p:sp>
              <p:nvSpPr>
                <p:cNvPr id="84019" name="Oval 51"/>
                <p:cNvSpPr>
                  <a:spLocks noChangeArrowheads="1"/>
                </p:cNvSpPr>
                <p:nvPr/>
              </p:nvSpPr>
              <p:spPr bwMode="auto">
                <a:xfrm>
                  <a:off x="4613" y="2876"/>
                  <a:ext cx="240" cy="240"/>
                </a:xfrm>
                <a:prstGeom prst="ellipse">
                  <a:avLst/>
                </a:prstGeom>
                <a:solidFill>
                  <a:srgbClr val="808080"/>
                </a:solidFill>
                <a:ln w="9525" algn="ctr">
                  <a:solidFill>
                    <a:schemeClr val="bg2"/>
                  </a:solidFill>
                  <a:round/>
                  <a:headEnd/>
                  <a:tailEnd/>
                </a:ln>
                <a:effectLst>
                  <a:prstShdw prst="shdw17" dist="17961" dir="2700000">
                    <a:schemeClr val="bg2">
                      <a:gamma/>
                      <a:shade val="60000"/>
                      <a:invGamma/>
                    </a:schemeClr>
                  </a:prstShdw>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4020" name="Text Box 52"/>
                <p:cNvSpPr txBox="1">
                  <a:spLocks noChangeArrowheads="1"/>
                </p:cNvSpPr>
                <p:nvPr/>
              </p:nvSpPr>
              <p:spPr bwMode="auto">
                <a:xfrm>
                  <a:off x="4675" y="2832"/>
                  <a:ext cx="116"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endParaRPr lang="en-US" sz="2800" b="1">
                    <a:solidFill>
                      <a:srgbClr val="FF0000"/>
                    </a:solidFill>
                    <a:effectLst>
                      <a:outerShdw blurRad="38100" dist="38100" dir="2700000" algn="tl">
                        <a:srgbClr val="000000">
                          <a:alpha val="43137"/>
                        </a:srgbClr>
                      </a:outerShdw>
                    </a:effectLst>
                    <a:latin typeface="Lucida Console" pitchFamily="49" charset="0"/>
                  </a:endParaRPr>
                </a:p>
              </p:txBody>
            </p:sp>
          </p:grpSp>
          <p:sp>
            <p:nvSpPr>
              <p:cNvPr id="84021" name="Line 53"/>
              <p:cNvSpPr>
                <a:spLocks noChangeShapeType="1"/>
              </p:cNvSpPr>
              <p:nvPr/>
            </p:nvSpPr>
            <p:spPr bwMode="auto">
              <a:xfrm>
                <a:off x="4731" y="2877"/>
                <a:ext cx="3" cy="129"/>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4022" name="Line 54"/>
              <p:cNvSpPr>
                <a:spLocks noChangeShapeType="1"/>
              </p:cNvSpPr>
              <p:nvPr/>
            </p:nvSpPr>
            <p:spPr bwMode="auto">
              <a:xfrm>
                <a:off x="4677" y="2958"/>
                <a:ext cx="51" cy="33"/>
              </a:xfrm>
              <a:prstGeom prst="line">
                <a:avLst/>
              </a:prstGeom>
              <a:noFill/>
              <a:ln w="9525">
                <a:solidFill>
                  <a:schemeClr val="bg2"/>
                </a:solidFill>
                <a:round/>
                <a:headEnd/>
                <a:tailEn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grpSp>
      </p:grpSp>
      <p:sp>
        <p:nvSpPr>
          <p:cNvPr id="83986" name="Oval 18"/>
          <p:cNvSpPr>
            <a:spLocks noChangeArrowheads="1"/>
          </p:cNvSpPr>
          <p:nvPr/>
        </p:nvSpPr>
        <p:spPr bwMode="auto">
          <a:xfrm>
            <a:off x="2765425" y="1538288"/>
            <a:ext cx="3810000" cy="3581400"/>
          </a:xfrm>
          <a:prstGeom prst="ellipse">
            <a:avLst/>
          </a:prstGeom>
          <a:solidFill>
            <a:srgbClr val="00B0F0"/>
          </a:solidFill>
          <a:ln w="12700" algn="ctr">
            <a:solidFill>
              <a:schemeClr val="tx1"/>
            </a:solidFill>
            <a:round/>
            <a:headEnd/>
            <a:tailEnd/>
          </a:ln>
          <a:effectLst/>
        </p:spPr>
        <p:txBody>
          <a:bodyPr wrap="none" anchor="ctr"/>
          <a:lstStyle/>
          <a:p>
            <a:pPr marL="284163" indent="-284163" algn="ctr" fontAlgn="auto">
              <a:spcBef>
                <a:spcPct val="30000"/>
              </a:spcBef>
              <a:spcAft>
                <a:spcPct val="30000"/>
              </a:spcAft>
              <a:defRPr/>
            </a:pPr>
            <a:r>
              <a:rPr lang="en-US" sz="9600" dirty="0">
                <a:effectLst>
                  <a:outerShdw blurRad="38100" dist="38100" dir="2700000" algn="tl">
                    <a:srgbClr val="000000">
                      <a:alpha val="43137"/>
                    </a:srgbClr>
                  </a:outerShdw>
                </a:effectLst>
                <a:latin typeface="+mn-lt"/>
              </a:rPr>
              <a:t>SDV</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defTabSz="912777">
              <a:defRPr/>
            </a:pPr>
            <a:r>
              <a:rPr/>
              <a:t>Concepts</a:t>
            </a:r>
          </a:p>
        </p:txBody>
      </p:sp>
      <p:sp>
        <p:nvSpPr>
          <p:cNvPr id="91138" name="Oval 18"/>
          <p:cNvSpPr>
            <a:spLocks noChangeArrowheads="1"/>
          </p:cNvSpPr>
          <p:nvPr/>
        </p:nvSpPr>
        <p:spPr bwMode="auto">
          <a:xfrm>
            <a:off x="2765425" y="1538288"/>
            <a:ext cx="3810000" cy="3581400"/>
          </a:xfrm>
          <a:prstGeom prst="ellipse">
            <a:avLst/>
          </a:prstGeom>
          <a:solidFill>
            <a:srgbClr val="00B0F0"/>
          </a:solidFill>
          <a:ln w="12700" algn="ctr">
            <a:solidFill>
              <a:schemeClr val="tx1"/>
            </a:solidFill>
            <a:round/>
            <a:headEnd/>
            <a:tailEnd/>
          </a:ln>
        </p:spPr>
        <p:txBody>
          <a:bodyPr wrap="none" anchor="ctr"/>
          <a:lstStyle/>
          <a:p>
            <a:pPr marL="284163" indent="-284163" algn="ctr">
              <a:spcBef>
                <a:spcPct val="30000"/>
              </a:spcBef>
              <a:spcAft>
                <a:spcPct val="30000"/>
              </a:spcAft>
            </a:pPr>
            <a:r>
              <a:rPr lang="en-US" sz="9600">
                <a:latin typeface="Segoe" pitchFamily="34" charset="0"/>
              </a:rPr>
              <a:t>SDV</a:t>
            </a:r>
          </a:p>
        </p:txBody>
      </p:sp>
      <p:sp>
        <p:nvSpPr>
          <p:cNvPr id="91139" name="Line 19"/>
          <p:cNvSpPr>
            <a:spLocks noChangeShapeType="1"/>
          </p:cNvSpPr>
          <p:nvPr/>
        </p:nvSpPr>
        <p:spPr bwMode="auto">
          <a:xfrm flipV="1">
            <a:off x="4244975" y="3559175"/>
            <a:ext cx="1028700" cy="569913"/>
          </a:xfrm>
          <a:prstGeom prst="line">
            <a:avLst/>
          </a:prstGeom>
          <a:noFill/>
          <a:ln w="76200">
            <a:solidFill>
              <a:schemeClr val="folHlink"/>
            </a:solidFill>
            <a:round/>
            <a:headEnd/>
            <a:tailEnd type="stealth" w="med" len="med"/>
          </a:ln>
        </p:spPr>
        <p:txBody>
          <a:bodyPr/>
          <a:lstStyle/>
          <a:p>
            <a:endParaRPr lang="en-US"/>
          </a:p>
        </p:txBody>
      </p:sp>
      <p:sp>
        <p:nvSpPr>
          <p:cNvPr id="91140" name="Line 20"/>
          <p:cNvSpPr>
            <a:spLocks noChangeShapeType="1"/>
          </p:cNvSpPr>
          <p:nvPr/>
        </p:nvSpPr>
        <p:spPr bwMode="auto">
          <a:xfrm>
            <a:off x="4244975" y="2414588"/>
            <a:ext cx="1143000" cy="687387"/>
          </a:xfrm>
          <a:prstGeom prst="line">
            <a:avLst/>
          </a:prstGeom>
          <a:noFill/>
          <a:ln w="76200">
            <a:solidFill>
              <a:schemeClr val="folHlink"/>
            </a:solidFill>
            <a:round/>
            <a:headEnd/>
            <a:tailEnd type="stealth" w="med" len="med"/>
          </a:ln>
        </p:spPr>
        <p:txBody>
          <a:bodyPr/>
          <a:lstStyle/>
          <a:p>
            <a:endParaRPr lang="en-US"/>
          </a:p>
        </p:txBody>
      </p:sp>
      <p:sp>
        <p:nvSpPr>
          <p:cNvPr id="91141" name="Line 21"/>
          <p:cNvSpPr>
            <a:spLocks noChangeShapeType="1"/>
          </p:cNvSpPr>
          <p:nvPr/>
        </p:nvSpPr>
        <p:spPr bwMode="auto">
          <a:xfrm flipV="1">
            <a:off x="6188075" y="3290888"/>
            <a:ext cx="1073150" cy="0"/>
          </a:xfrm>
          <a:prstGeom prst="line">
            <a:avLst/>
          </a:prstGeom>
          <a:noFill/>
          <a:ln w="76200">
            <a:solidFill>
              <a:schemeClr val="folHlink"/>
            </a:solidFill>
            <a:round/>
            <a:headEnd/>
            <a:tailEnd type="stealth" w="med" len="med"/>
          </a:ln>
        </p:spPr>
        <p:txBody>
          <a:bodyPr/>
          <a:lstStyle/>
          <a:p>
            <a:endParaRPr lang="en-US"/>
          </a:p>
        </p:txBody>
      </p:sp>
      <p:sp>
        <p:nvSpPr>
          <p:cNvPr id="91142" name="AutoShape 22"/>
          <p:cNvSpPr>
            <a:spLocks noChangeArrowheads="1"/>
          </p:cNvSpPr>
          <p:nvPr/>
        </p:nvSpPr>
        <p:spPr bwMode="auto">
          <a:xfrm>
            <a:off x="3330575" y="2071688"/>
            <a:ext cx="1485900" cy="1030287"/>
          </a:xfrm>
          <a:prstGeom prst="verticalScroll">
            <a:avLst>
              <a:gd name="adj" fmla="val 12500"/>
            </a:avLst>
          </a:prstGeom>
          <a:solidFill>
            <a:schemeClr val="accent2"/>
          </a:solidFill>
          <a:ln w="9525">
            <a:solidFill>
              <a:schemeClr val="tx1"/>
            </a:solidFill>
            <a:round/>
            <a:headEnd/>
            <a:tailEnd/>
          </a:ln>
        </p:spPr>
        <p:txBody>
          <a:bodyPr/>
          <a:lstStyle/>
          <a:p>
            <a:pPr eaLnBrk="0" hangingPunct="0"/>
            <a:endParaRPr lang="en-US" sz="1200">
              <a:solidFill>
                <a:schemeClr val="bg2"/>
              </a:solidFill>
              <a:latin typeface="Segoe" pitchFamily="34" charset="0"/>
            </a:endParaRPr>
          </a:p>
          <a:p>
            <a:pPr eaLnBrk="0" hangingPunct="0"/>
            <a:r>
              <a:rPr lang="en-US" sz="1600">
                <a:solidFill>
                  <a:schemeClr val="bg2"/>
                </a:solidFill>
                <a:latin typeface="Segoe" pitchFamily="34" charset="0"/>
              </a:rPr>
              <a:t>Rules</a:t>
            </a:r>
            <a:endParaRPr lang="en-US">
              <a:solidFill>
                <a:schemeClr val="bg2"/>
              </a:solidFill>
              <a:latin typeface="Segoe" pitchFamily="34" charset="0"/>
            </a:endParaRPr>
          </a:p>
        </p:txBody>
      </p:sp>
      <p:sp>
        <p:nvSpPr>
          <p:cNvPr id="91143" name="Oval 23"/>
          <p:cNvSpPr>
            <a:spLocks noChangeArrowheads="1"/>
          </p:cNvSpPr>
          <p:nvPr/>
        </p:nvSpPr>
        <p:spPr bwMode="auto">
          <a:xfrm>
            <a:off x="4727575" y="2881313"/>
            <a:ext cx="1719263" cy="776287"/>
          </a:xfrm>
          <a:prstGeom prst="ellipse">
            <a:avLst/>
          </a:prstGeom>
          <a:solidFill>
            <a:schemeClr val="accent2"/>
          </a:solidFill>
          <a:ln w="9525">
            <a:solidFill>
              <a:schemeClr val="tx1"/>
            </a:solidFill>
            <a:round/>
            <a:headEnd/>
            <a:tailEnd/>
          </a:ln>
        </p:spPr>
        <p:txBody>
          <a:bodyPr tIns="91440" bIns="91440" anchor="ctr" anchorCtr="1"/>
          <a:lstStyle/>
          <a:p>
            <a:pPr algn="ctr" eaLnBrk="0" hangingPunct="0"/>
            <a:r>
              <a:rPr lang="en-US" sz="1600">
                <a:solidFill>
                  <a:schemeClr val="bg2"/>
                </a:solidFill>
                <a:latin typeface="Segoe" pitchFamily="34" charset="0"/>
              </a:rPr>
              <a:t>Verification         Engine</a:t>
            </a:r>
          </a:p>
        </p:txBody>
      </p:sp>
      <p:sp>
        <p:nvSpPr>
          <p:cNvPr id="91144" name="AutoShape 24"/>
          <p:cNvSpPr>
            <a:spLocks noChangeArrowheads="1"/>
          </p:cNvSpPr>
          <p:nvPr/>
        </p:nvSpPr>
        <p:spPr bwMode="auto">
          <a:xfrm>
            <a:off x="3330575" y="3559175"/>
            <a:ext cx="1485900" cy="914400"/>
          </a:xfrm>
          <a:prstGeom prst="verticalScroll">
            <a:avLst>
              <a:gd name="adj" fmla="val 12500"/>
            </a:avLst>
          </a:prstGeom>
          <a:solidFill>
            <a:schemeClr val="accent2"/>
          </a:solidFill>
          <a:ln w="9525">
            <a:solidFill>
              <a:schemeClr val="tx1"/>
            </a:solidFill>
            <a:round/>
            <a:headEnd/>
            <a:tailEnd/>
          </a:ln>
        </p:spPr>
        <p:txBody>
          <a:bodyPr/>
          <a:lstStyle/>
          <a:p>
            <a:pPr eaLnBrk="0" hangingPunct="0"/>
            <a:r>
              <a:rPr lang="en-US" sz="1600">
                <a:solidFill>
                  <a:schemeClr val="bg2"/>
                </a:solidFill>
                <a:latin typeface="Segoe" pitchFamily="34" charset="0"/>
              </a:rPr>
              <a:t> </a:t>
            </a:r>
          </a:p>
          <a:p>
            <a:pPr eaLnBrk="0" hangingPunct="0"/>
            <a:r>
              <a:rPr lang="en-US" sz="1600">
                <a:solidFill>
                  <a:schemeClr val="bg2"/>
                </a:solidFill>
                <a:latin typeface="Segoe" pitchFamily="34" charset="0"/>
              </a:rPr>
              <a:t>  OS Model</a:t>
            </a:r>
          </a:p>
          <a:p>
            <a:pPr eaLnBrk="0" hangingPunct="0"/>
            <a:endParaRPr lang="en-US">
              <a:solidFill>
                <a:schemeClr val="bg2"/>
              </a:solidFill>
              <a:latin typeface="Segoe" pitchFamily="34" charset="0"/>
            </a:endParaRPr>
          </a:p>
        </p:txBody>
      </p:sp>
      <p:sp>
        <p:nvSpPr>
          <p:cNvPr id="91145" name="Rectangle 25"/>
          <p:cNvSpPr>
            <a:spLocks noChangeArrowheads="1"/>
          </p:cNvSpPr>
          <p:nvPr/>
        </p:nvSpPr>
        <p:spPr bwMode="auto">
          <a:xfrm>
            <a:off x="711200" y="1114425"/>
            <a:ext cx="1905000" cy="457200"/>
          </a:xfrm>
          <a:prstGeom prst="rect">
            <a:avLst/>
          </a:prstGeom>
          <a:noFill/>
          <a:ln w="9525">
            <a:noFill/>
            <a:miter lim="800000"/>
            <a:headEnd/>
            <a:tailEnd/>
          </a:ln>
        </p:spPr>
        <p:txBody>
          <a:bodyPr/>
          <a:lstStyle/>
          <a:p>
            <a:pPr marL="579438" indent="-579438">
              <a:lnSpc>
                <a:spcPct val="90000"/>
              </a:lnSpc>
              <a:spcBef>
                <a:spcPct val="30000"/>
              </a:spcBef>
            </a:pPr>
            <a:endParaRPr lang="en-US">
              <a:latin typeface="Segoe" pitchFamily="34" charset="0"/>
            </a:endParaRPr>
          </a:p>
        </p:txBody>
      </p:sp>
      <p:sp>
        <p:nvSpPr>
          <p:cNvPr id="91146" name="Line 26"/>
          <p:cNvSpPr>
            <a:spLocks noChangeShapeType="1"/>
          </p:cNvSpPr>
          <p:nvPr/>
        </p:nvSpPr>
        <p:spPr bwMode="auto">
          <a:xfrm flipV="1">
            <a:off x="1920875" y="3330575"/>
            <a:ext cx="2833688" cy="36513"/>
          </a:xfrm>
          <a:prstGeom prst="line">
            <a:avLst/>
          </a:prstGeom>
          <a:noFill/>
          <a:ln w="76200">
            <a:solidFill>
              <a:schemeClr val="folHlink"/>
            </a:solidFill>
            <a:round/>
            <a:headEnd/>
            <a:tailEnd type="stealth" w="med" len="med"/>
          </a:ln>
        </p:spPr>
        <p:txBody>
          <a:bodyPr/>
          <a:lstStyle/>
          <a:p>
            <a:endParaRPr lang="en-US"/>
          </a:p>
        </p:txBody>
      </p:sp>
      <p:grpSp>
        <p:nvGrpSpPr>
          <p:cNvPr id="91147" name="Group 27"/>
          <p:cNvGrpSpPr>
            <a:grpSpLocks/>
          </p:cNvGrpSpPr>
          <p:nvPr/>
        </p:nvGrpSpPr>
        <p:grpSpPr bwMode="auto">
          <a:xfrm>
            <a:off x="250825" y="1892300"/>
            <a:ext cx="2252663" cy="3157538"/>
            <a:chOff x="586" y="1497"/>
            <a:chExt cx="720" cy="1224"/>
          </a:xfrm>
        </p:grpSpPr>
        <p:sp>
          <p:nvSpPr>
            <p:cNvPr id="83996" name="AutoShape 28"/>
            <p:cNvSpPr>
              <a:spLocks noChangeArrowheads="1"/>
            </p:cNvSpPr>
            <p:nvPr/>
          </p:nvSpPr>
          <p:spPr bwMode="auto">
            <a:xfrm>
              <a:off x="586" y="1497"/>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library.c</a:t>
              </a:r>
              <a:endParaRPr lang="en-US" sz="1600" dirty="0">
                <a:solidFill>
                  <a:schemeClr val="bg2"/>
                </a:solidFill>
                <a:latin typeface="+mn-lt"/>
              </a:endParaRPr>
            </a:p>
          </p:txBody>
        </p:sp>
        <p:sp>
          <p:nvSpPr>
            <p:cNvPr id="83997" name="AutoShape 29"/>
            <p:cNvSpPr>
              <a:spLocks noChangeArrowheads="1"/>
            </p:cNvSpPr>
            <p:nvPr/>
          </p:nvSpPr>
          <p:spPr bwMode="auto">
            <a:xfrm>
              <a:off x="658" y="1713"/>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more_code.c</a:t>
              </a:r>
              <a:endParaRPr lang="en-US" sz="1600" dirty="0">
                <a:solidFill>
                  <a:schemeClr val="bg2"/>
                </a:solidFill>
                <a:latin typeface="+mn-lt"/>
              </a:endParaRPr>
            </a:p>
          </p:txBody>
        </p:sp>
        <p:sp>
          <p:nvSpPr>
            <p:cNvPr id="83998" name="AutoShape 30"/>
            <p:cNvSpPr>
              <a:spLocks noChangeArrowheads="1"/>
            </p:cNvSpPr>
            <p:nvPr/>
          </p:nvSpPr>
          <p:spPr bwMode="auto">
            <a:xfrm>
              <a:off x="730" y="1929"/>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driver.c</a:t>
              </a:r>
              <a:endParaRPr lang="en-US" sz="1600" dirty="0">
                <a:solidFill>
                  <a:schemeClr val="bg2"/>
                </a:solidFill>
                <a:latin typeface="+mn-lt"/>
              </a:endParaRPr>
            </a:p>
          </p:txBody>
        </p:sp>
      </p:grpSp>
      <p:grpSp>
        <p:nvGrpSpPr>
          <p:cNvPr id="91148" name="Group 43"/>
          <p:cNvGrpSpPr>
            <a:grpSpLocks/>
          </p:cNvGrpSpPr>
          <p:nvPr/>
        </p:nvGrpSpPr>
        <p:grpSpPr bwMode="auto">
          <a:xfrm>
            <a:off x="7261225" y="2427288"/>
            <a:ext cx="1143000" cy="1854200"/>
            <a:chOff x="4478" y="1529"/>
            <a:chExt cx="720" cy="1168"/>
          </a:xfrm>
        </p:grpSpPr>
        <p:sp>
          <p:nvSpPr>
            <p:cNvPr id="91149" name="Rectangle 44"/>
            <p:cNvSpPr>
              <a:spLocks noChangeArrowheads="1"/>
            </p:cNvSpPr>
            <p:nvPr/>
          </p:nvSpPr>
          <p:spPr bwMode="auto">
            <a:xfrm>
              <a:off x="4478" y="1533"/>
              <a:ext cx="720" cy="1164"/>
            </a:xfrm>
            <a:prstGeom prst="rect">
              <a:avLst/>
            </a:prstGeom>
            <a:solidFill>
              <a:srgbClr val="0070C0"/>
            </a:solidFill>
            <a:ln w="9525" algn="ctr">
              <a:solidFill>
                <a:schemeClr val="tx1"/>
              </a:solidFill>
              <a:miter lim="800000"/>
              <a:headEnd/>
              <a:tailEnd/>
            </a:ln>
          </p:spPr>
          <p:txBody>
            <a:bodyPr wrap="none" anchor="ctr"/>
            <a:lstStyle/>
            <a:p>
              <a:endParaRPr lang="en-US">
                <a:latin typeface="Segoe" pitchFamily="34" charset="0"/>
              </a:endParaRPr>
            </a:p>
          </p:txBody>
        </p:sp>
        <p:sp>
          <p:nvSpPr>
            <p:cNvPr id="91150" name="Text Box 45"/>
            <p:cNvSpPr txBox="1">
              <a:spLocks noChangeArrowheads="1"/>
            </p:cNvSpPr>
            <p:nvPr/>
          </p:nvSpPr>
          <p:spPr bwMode="auto">
            <a:xfrm>
              <a:off x="4622" y="1529"/>
              <a:ext cx="480" cy="519"/>
            </a:xfrm>
            <a:prstGeom prst="rect">
              <a:avLst/>
            </a:prstGeom>
            <a:noFill/>
            <a:ln w="9525" algn="ctr">
              <a:noFill/>
              <a:miter lim="800000"/>
              <a:headEnd/>
              <a:tailEnd/>
            </a:ln>
          </p:spPr>
          <p:txBody>
            <a:bodyPr>
              <a:spAutoFit/>
            </a:bodyPr>
            <a:lstStyle/>
            <a:p>
              <a:pPr eaLnBrk="0" hangingPunct="0">
                <a:spcBef>
                  <a:spcPct val="50000"/>
                </a:spcBef>
              </a:pPr>
              <a:r>
                <a:rPr lang="en-US" sz="4800">
                  <a:solidFill>
                    <a:schemeClr val="accent2"/>
                  </a:solidFill>
                  <a:latin typeface="Wingdings" pitchFamily="2" charset="2"/>
                </a:rPr>
                <a:t>ü</a:t>
              </a:r>
              <a:endParaRPr lang="en-US" sz="4800">
                <a:solidFill>
                  <a:schemeClr val="accent2"/>
                </a:solidFill>
                <a:latin typeface="Segoe" pitchFamily="34" charset="0"/>
              </a:endParaRPr>
            </a:p>
          </p:txBody>
        </p:sp>
        <p:grpSp>
          <p:nvGrpSpPr>
            <p:cNvPr id="91151" name="Group 46"/>
            <p:cNvGrpSpPr>
              <a:grpSpLocks/>
            </p:cNvGrpSpPr>
            <p:nvPr/>
          </p:nvGrpSpPr>
          <p:grpSpPr bwMode="auto">
            <a:xfrm>
              <a:off x="4708" y="1893"/>
              <a:ext cx="255" cy="327"/>
              <a:chOff x="4598" y="2485"/>
              <a:chExt cx="255" cy="327"/>
            </a:xfrm>
          </p:grpSpPr>
          <p:sp>
            <p:nvSpPr>
              <p:cNvPr id="91158" name="Oval 47"/>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84016" name="Text Box 48"/>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latin typeface="Lucida Console" pitchFamily="49" charset="0"/>
                  </a:rPr>
                  <a:t>X</a:t>
                </a:r>
              </a:p>
            </p:txBody>
          </p:sp>
        </p:grpSp>
        <p:grpSp>
          <p:nvGrpSpPr>
            <p:cNvPr id="91152" name="Group 49"/>
            <p:cNvGrpSpPr>
              <a:grpSpLocks/>
            </p:cNvGrpSpPr>
            <p:nvPr/>
          </p:nvGrpSpPr>
          <p:grpSpPr bwMode="auto">
            <a:xfrm>
              <a:off x="4723" y="2249"/>
              <a:ext cx="240" cy="327"/>
              <a:chOff x="4613" y="2841"/>
              <a:chExt cx="240" cy="327"/>
            </a:xfrm>
          </p:grpSpPr>
          <p:grpSp>
            <p:nvGrpSpPr>
              <p:cNvPr id="91153" name="Group 50"/>
              <p:cNvGrpSpPr>
                <a:grpSpLocks/>
              </p:cNvGrpSpPr>
              <p:nvPr/>
            </p:nvGrpSpPr>
            <p:grpSpPr bwMode="auto">
              <a:xfrm>
                <a:off x="4613" y="2841"/>
                <a:ext cx="240" cy="327"/>
                <a:chOff x="4613" y="2832"/>
                <a:chExt cx="240" cy="327"/>
              </a:xfrm>
            </p:grpSpPr>
            <p:sp>
              <p:nvSpPr>
                <p:cNvPr id="84019" name="Oval 51"/>
                <p:cNvSpPr>
                  <a:spLocks noChangeArrowheads="1"/>
                </p:cNvSpPr>
                <p:nvPr/>
              </p:nvSpPr>
              <p:spPr bwMode="auto">
                <a:xfrm>
                  <a:off x="4613" y="2876"/>
                  <a:ext cx="240" cy="240"/>
                </a:xfrm>
                <a:prstGeom prst="ellipse">
                  <a:avLst/>
                </a:prstGeom>
                <a:solidFill>
                  <a:srgbClr val="808080"/>
                </a:solidFill>
                <a:ln w="9525" algn="ctr">
                  <a:solidFill>
                    <a:schemeClr val="bg2"/>
                  </a:solidFill>
                  <a:round/>
                  <a:headEnd/>
                  <a:tailEnd/>
                </a:ln>
                <a:effectLst>
                  <a:prstShdw prst="shdw17" dist="17961" dir="2700000">
                    <a:schemeClr val="bg2">
                      <a:gamma/>
                      <a:shade val="60000"/>
                      <a:invGamma/>
                    </a:schemeClr>
                  </a:prstShdw>
                </a:effectLst>
              </p:spPr>
              <p:txBody>
                <a:bodyPr wrap="none" anchor="ctr"/>
                <a:lstStyle/>
                <a:p>
                  <a:pPr fontAlgn="auto">
                    <a:spcBef>
                      <a:spcPts val="0"/>
                    </a:spcBef>
                    <a:spcAft>
                      <a:spcPts val="0"/>
                    </a:spcAft>
                    <a:defRPr/>
                  </a:pPr>
                  <a:endParaRPr lang="en-US">
                    <a:latin typeface="+mn-lt"/>
                  </a:endParaRPr>
                </a:p>
              </p:txBody>
            </p:sp>
            <p:sp>
              <p:nvSpPr>
                <p:cNvPr id="84020" name="Text Box 52"/>
                <p:cNvSpPr txBox="1">
                  <a:spLocks noChangeArrowheads="1"/>
                </p:cNvSpPr>
                <p:nvPr/>
              </p:nvSpPr>
              <p:spPr bwMode="auto">
                <a:xfrm>
                  <a:off x="4675" y="2832"/>
                  <a:ext cx="116"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endParaRPr lang="en-US" sz="2800" b="1">
                    <a:solidFill>
                      <a:srgbClr val="FF0000"/>
                    </a:solidFill>
                    <a:latin typeface="Lucida Console" pitchFamily="49" charset="0"/>
                  </a:endParaRPr>
                </a:p>
              </p:txBody>
            </p:sp>
          </p:grpSp>
          <p:sp>
            <p:nvSpPr>
              <p:cNvPr id="91154" name="Line 53"/>
              <p:cNvSpPr>
                <a:spLocks noChangeShapeType="1"/>
              </p:cNvSpPr>
              <p:nvPr/>
            </p:nvSpPr>
            <p:spPr bwMode="auto">
              <a:xfrm>
                <a:off x="4731" y="2877"/>
                <a:ext cx="3" cy="129"/>
              </a:xfrm>
              <a:prstGeom prst="line">
                <a:avLst/>
              </a:prstGeom>
              <a:noFill/>
              <a:ln w="9525">
                <a:solidFill>
                  <a:schemeClr val="bg2"/>
                </a:solidFill>
                <a:round/>
                <a:headEnd/>
                <a:tailEnd/>
              </a:ln>
            </p:spPr>
            <p:txBody>
              <a:bodyPr/>
              <a:lstStyle/>
              <a:p>
                <a:endParaRPr lang="en-US"/>
              </a:p>
            </p:txBody>
          </p:sp>
          <p:sp>
            <p:nvSpPr>
              <p:cNvPr id="91155" name="Line 54"/>
              <p:cNvSpPr>
                <a:spLocks noChangeShapeType="1"/>
              </p:cNvSpPr>
              <p:nvPr/>
            </p:nvSpPr>
            <p:spPr bwMode="auto">
              <a:xfrm>
                <a:off x="4677" y="2958"/>
                <a:ext cx="51" cy="33"/>
              </a:xfrm>
              <a:prstGeom prst="line">
                <a:avLst/>
              </a:prstGeom>
              <a:noFill/>
              <a:ln w="9525">
                <a:solidFill>
                  <a:schemeClr val="bg2"/>
                </a:solidFill>
                <a:round/>
                <a:headEnd/>
                <a:tailEnd/>
              </a:ln>
            </p:spPr>
            <p:txBody>
              <a:bodyPr/>
              <a:lstStyle/>
              <a:p>
                <a:endParaRPr lang="en-US"/>
              </a:p>
            </p:txBody>
          </p:sp>
        </p:grpSp>
      </p:gr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defTabSz="912777">
              <a:defRPr/>
            </a:pPr>
            <a:r>
              <a:rPr/>
              <a:t>Rules</a:t>
            </a:r>
          </a:p>
        </p:txBody>
      </p:sp>
      <p:sp>
        <p:nvSpPr>
          <p:cNvPr id="93186" name="Oval 18"/>
          <p:cNvSpPr>
            <a:spLocks noChangeArrowheads="1"/>
          </p:cNvSpPr>
          <p:nvPr/>
        </p:nvSpPr>
        <p:spPr bwMode="auto">
          <a:xfrm>
            <a:off x="2765425" y="1538288"/>
            <a:ext cx="3810000" cy="3581400"/>
          </a:xfrm>
          <a:prstGeom prst="ellipse">
            <a:avLst/>
          </a:prstGeom>
          <a:solidFill>
            <a:srgbClr val="00B0F0"/>
          </a:solidFill>
          <a:ln w="12700" algn="ctr">
            <a:solidFill>
              <a:schemeClr val="tx1"/>
            </a:solidFill>
            <a:round/>
            <a:headEnd/>
            <a:tailEnd/>
          </a:ln>
        </p:spPr>
        <p:txBody>
          <a:bodyPr wrap="none" anchor="ctr"/>
          <a:lstStyle/>
          <a:p>
            <a:pPr marL="284163" indent="-284163" algn="ctr">
              <a:spcBef>
                <a:spcPct val="30000"/>
              </a:spcBef>
              <a:spcAft>
                <a:spcPct val="30000"/>
              </a:spcAft>
            </a:pPr>
            <a:r>
              <a:rPr lang="en-US" sz="9600">
                <a:latin typeface="Segoe" pitchFamily="34" charset="0"/>
              </a:rPr>
              <a:t>SDV</a:t>
            </a:r>
          </a:p>
        </p:txBody>
      </p:sp>
      <p:sp>
        <p:nvSpPr>
          <p:cNvPr id="93187" name="Line 19"/>
          <p:cNvSpPr>
            <a:spLocks noChangeShapeType="1"/>
          </p:cNvSpPr>
          <p:nvPr/>
        </p:nvSpPr>
        <p:spPr bwMode="auto">
          <a:xfrm flipV="1">
            <a:off x="4244975" y="3559175"/>
            <a:ext cx="1028700" cy="569913"/>
          </a:xfrm>
          <a:prstGeom prst="line">
            <a:avLst/>
          </a:prstGeom>
          <a:noFill/>
          <a:ln w="76200">
            <a:solidFill>
              <a:schemeClr val="folHlink"/>
            </a:solidFill>
            <a:round/>
            <a:headEnd/>
            <a:tailEnd type="stealth" w="med" len="med"/>
          </a:ln>
        </p:spPr>
        <p:txBody>
          <a:bodyPr/>
          <a:lstStyle/>
          <a:p>
            <a:endParaRPr lang="en-US"/>
          </a:p>
        </p:txBody>
      </p:sp>
      <p:sp>
        <p:nvSpPr>
          <p:cNvPr id="93188" name="Line 20"/>
          <p:cNvSpPr>
            <a:spLocks noChangeShapeType="1"/>
          </p:cNvSpPr>
          <p:nvPr/>
        </p:nvSpPr>
        <p:spPr bwMode="auto">
          <a:xfrm>
            <a:off x="4244975" y="2414588"/>
            <a:ext cx="1143000" cy="687387"/>
          </a:xfrm>
          <a:prstGeom prst="line">
            <a:avLst/>
          </a:prstGeom>
          <a:noFill/>
          <a:ln w="76200">
            <a:solidFill>
              <a:schemeClr val="folHlink"/>
            </a:solidFill>
            <a:round/>
            <a:headEnd/>
            <a:tailEnd type="stealth" w="med" len="med"/>
          </a:ln>
        </p:spPr>
        <p:txBody>
          <a:bodyPr/>
          <a:lstStyle/>
          <a:p>
            <a:endParaRPr lang="en-US"/>
          </a:p>
        </p:txBody>
      </p:sp>
      <p:sp>
        <p:nvSpPr>
          <p:cNvPr id="93189" name="Line 21"/>
          <p:cNvSpPr>
            <a:spLocks noChangeShapeType="1"/>
          </p:cNvSpPr>
          <p:nvPr/>
        </p:nvSpPr>
        <p:spPr bwMode="auto">
          <a:xfrm flipV="1">
            <a:off x="6188075" y="3290888"/>
            <a:ext cx="1073150" cy="0"/>
          </a:xfrm>
          <a:prstGeom prst="line">
            <a:avLst/>
          </a:prstGeom>
          <a:noFill/>
          <a:ln w="76200">
            <a:solidFill>
              <a:schemeClr val="folHlink"/>
            </a:solidFill>
            <a:round/>
            <a:headEnd/>
            <a:tailEnd type="stealth" w="med" len="med"/>
          </a:ln>
        </p:spPr>
        <p:txBody>
          <a:bodyPr/>
          <a:lstStyle/>
          <a:p>
            <a:endParaRPr lang="en-US"/>
          </a:p>
        </p:txBody>
      </p:sp>
      <p:sp>
        <p:nvSpPr>
          <p:cNvPr id="93190" name="Oval 22"/>
          <p:cNvSpPr>
            <a:spLocks noChangeArrowheads="1"/>
          </p:cNvSpPr>
          <p:nvPr/>
        </p:nvSpPr>
        <p:spPr bwMode="auto">
          <a:xfrm>
            <a:off x="4727575" y="2881313"/>
            <a:ext cx="1719263" cy="776287"/>
          </a:xfrm>
          <a:prstGeom prst="ellipse">
            <a:avLst/>
          </a:prstGeom>
          <a:solidFill>
            <a:schemeClr val="accent2"/>
          </a:solidFill>
          <a:ln w="9525">
            <a:solidFill>
              <a:schemeClr val="tx1"/>
            </a:solidFill>
            <a:round/>
            <a:headEnd/>
            <a:tailEnd/>
          </a:ln>
        </p:spPr>
        <p:txBody>
          <a:bodyPr tIns="91440" bIns="91440" anchor="ctr" anchorCtr="1"/>
          <a:lstStyle/>
          <a:p>
            <a:pPr algn="ctr" eaLnBrk="0" hangingPunct="0"/>
            <a:r>
              <a:rPr lang="en-US" sz="1600">
                <a:solidFill>
                  <a:schemeClr val="bg2"/>
                </a:solidFill>
                <a:latin typeface="Segoe" pitchFamily="34" charset="0"/>
              </a:rPr>
              <a:t>Verification         Engine</a:t>
            </a:r>
          </a:p>
        </p:txBody>
      </p:sp>
      <p:sp>
        <p:nvSpPr>
          <p:cNvPr id="93191" name="AutoShape 23"/>
          <p:cNvSpPr>
            <a:spLocks noChangeArrowheads="1"/>
          </p:cNvSpPr>
          <p:nvPr/>
        </p:nvSpPr>
        <p:spPr bwMode="auto">
          <a:xfrm>
            <a:off x="3330575" y="3559175"/>
            <a:ext cx="1485900" cy="914400"/>
          </a:xfrm>
          <a:prstGeom prst="verticalScroll">
            <a:avLst>
              <a:gd name="adj" fmla="val 12500"/>
            </a:avLst>
          </a:prstGeom>
          <a:solidFill>
            <a:schemeClr val="accent2"/>
          </a:solidFill>
          <a:ln w="9525">
            <a:solidFill>
              <a:schemeClr val="tx1"/>
            </a:solidFill>
            <a:round/>
            <a:headEnd/>
            <a:tailEnd/>
          </a:ln>
        </p:spPr>
        <p:txBody>
          <a:bodyPr/>
          <a:lstStyle/>
          <a:p>
            <a:pPr eaLnBrk="0" hangingPunct="0"/>
            <a:r>
              <a:rPr lang="en-US" sz="1600">
                <a:solidFill>
                  <a:schemeClr val="bg2"/>
                </a:solidFill>
                <a:latin typeface="Segoe" pitchFamily="34" charset="0"/>
              </a:rPr>
              <a:t> </a:t>
            </a:r>
          </a:p>
          <a:p>
            <a:pPr eaLnBrk="0" hangingPunct="0"/>
            <a:r>
              <a:rPr lang="en-US" sz="1600">
                <a:solidFill>
                  <a:schemeClr val="bg2"/>
                </a:solidFill>
                <a:latin typeface="Segoe" pitchFamily="34" charset="0"/>
              </a:rPr>
              <a:t>  OS Model</a:t>
            </a:r>
          </a:p>
          <a:p>
            <a:pPr eaLnBrk="0" hangingPunct="0"/>
            <a:endParaRPr lang="en-US">
              <a:solidFill>
                <a:schemeClr val="bg2"/>
              </a:solidFill>
              <a:latin typeface="Segoe" pitchFamily="34" charset="0"/>
            </a:endParaRPr>
          </a:p>
        </p:txBody>
      </p:sp>
      <p:sp>
        <p:nvSpPr>
          <p:cNvPr id="86040" name="Rectangle 24"/>
          <p:cNvSpPr>
            <a:spLocks noChangeArrowheads="1"/>
          </p:cNvSpPr>
          <p:nvPr/>
        </p:nvSpPr>
        <p:spPr bwMode="auto">
          <a:xfrm>
            <a:off x="711200" y="1114425"/>
            <a:ext cx="1905000" cy="457200"/>
          </a:xfrm>
          <a:prstGeom prst="rect">
            <a:avLst/>
          </a:prstGeom>
          <a:noFill/>
          <a:ln w="9525">
            <a:noFill/>
            <a:miter lim="800000"/>
            <a:headEnd/>
            <a:tailEnd/>
          </a:ln>
          <a:effectLst/>
        </p:spPr>
        <p:txBody>
          <a:bodyPr/>
          <a:lstStyle/>
          <a:p>
            <a:pPr marL="579438" indent="-579438" fontAlgn="auto">
              <a:lnSpc>
                <a:spcPct val="90000"/>
              </a:lnSpc>
              <a:spcBef>
                <a:spcPct val="30000"/>
              </a:spcBef>
              <a:spcAft>
                <a:spcPts val="0"/>
              </a:spcAft>
              <a:defRPr/>
            </a:pPr>
            <a:endParaRPr lang="en-US">
              <a:effectLst>
                <a:outerShdw blurRad="38100" dist="38100" dir="2700000" algn="tl">
                  <a:srgbClr val="000000"/>
                </a:outerShdw>
              </a:effectLst>
              <a:latin typeface="+mn-lt"/>
            </a:endParaRPr>
          </a:p>
        </p:txBody>
      </p:sp>
      <p:sp>
        <p:nvSpPr>
          <p:cNvPr id="93193" name="Line 25"/>
          <p:cNvSpPr>
            <a:spLocks noChangeShapeType="1"/>
          </p:cNvSpPr>
          <p:nvPr/>
        </p:nvSpPr>
        <p:spPr bwMode="auto">
          <a:xfrm flipV="1">
            <a:off x="1920875" y="3330575"/>
            <a:ext cx="2833688" cy="36513"/>
          </a:xfrm>
          <a:prstGeom prst="line">
            <a:avLst/>
          </a:prstGeom>
          <a:noFill/>
          <a:ln w="76200">
            <a:solidFill>
              <a:schemeClr val="folHlink"/>
            </a:solidFill>
            <a:round/>
            <a:headEnd/>
            <a:tailEnd type="stealth" w="med" len="med"/>
          </a:ln>
        </p:spPr>
        <p:txBody>
          <a:bodyPr/>
          <a:lstStyle/>
          <a:p>
            <a:endParaRPr lang="en-US"/>
          </a:p>
        </p:txBody>
      </p:sp>
      <p:grpSp>
        <p:nvGrpSpPr>
          <p:cNvPr id="93194" name="Group 26"/>
          <p:cNvGrpSpPr>
            <a:grpSpLocks/>
          </p:cNvGrpSpPr>
          <p:nvPr/>
        </p:nvGrpSpPr>
        <p:grpSpPr bwMode="auto">
          <a:xfrm>
            <a:off x="250825" y="1892300"/>
            <a:ext cx="2252663" cy="3157538"/>
            <a:chOff x="586" y="1497"/>
            <a:chExt cx="720" cy="1224"/>
          </a:xfrm>
        </p:grpSpPr>
        <p:sp>
          <p:nvSpPr>
            <p:cNvPr id="86043" name="AutoShape 27"/>
            <p:cNvSpPr>
              <a:spLocks noChangeArrowheads="1"/>
            </p:cNvSpPr>
            <p:nvPr/>
          </p:nvSpPr>
          <p:spPr bwMode="auto">
            <a:xfrm>
              <a:off x="586" y="1497"/>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library.c</a:t>
              </a:r>
            </a:p>
          </p:txBody>
        </p:sp>
        <p:sp>
          <p:nvSpPr>
            <p:cNvPr id="86044" name="AutoShape 28"/>
            <p:cNvSpPr>
              <a:spLocks noChangeArrowheads="1"/>
            </p:cNvSpPr>
            <p:nvPr/>
          </p:nvSpPr>
          <p:spPr bwMode="auto">
            <a:xfrm>
              <a:off x="658" y="1713"/>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dirty="0" err="1">
                  <a:solidFill>
                    <a:schemeClr val="bg2"/>
                  </a:solidFill>
                  <a:latin typeface="+mn-lt"/>
                </a:rPr>
                <a:t>more_code.c</a:t>
              </a:r>
              <a:endParaRPr lang="en-US" sz="1600" dirty="0">
                <a:solidFill>
                  <a:schemeClr val="bg2"/>
                </a:solidFill>
                <a:latin typeface="+mn-lt"/>
              </a:endParaRPr>
            </a:p>
          </p:txBody>
        </p:sp>
        <p:sp>
          <p:nvSpPr>
            <p:cNvPr id="86045" name="AutoShape 29"/>
            <p:cNvSpPr>
              <a:spLocks noChangeArrowheads="1"/>
            </p:cNvSpPr>
            <p:nvPr/>
          </p:nvSpPr>
          <p:spPr bwMode="auto">
            <a:xfrm>
              <a:off x="730" y="1929"/>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driver.c</a:t>
              </a:r>
            </a:p>
          </p:txBody>
        </p:sp>
      </p:grpSp>
      <p:sp>
        <p:nvSpPr>
          <p:cNvPr id="93195" name="AutoShape 30"/>
          <p:cNvSpPr>
            <a:spLocks noChangeArrowheads="1"/>
          </p:cNvSpPr>
          <p:nvPr/>
        </p:nvSpPr>
        <p:spPr bwMode="auto">
          <a:xfrm>
            <a:off x="3089275" y="1589088"/>
            <a:ext cx="1855788" cy="1289050"/>
          </a:xfrm>
          <a:prstGeom prst="verticalScroll">
            <a:avLst>
              <a:gd name="adj" fmla="val 12500"/>
            </a:avLst>
          </a:prstGeom>
          <a:solidFill>
            <a:schemeClr val="accent2"/>
          </a:solidFill>
          <a:ln w="25400">
            <a:solidFill>
              <a:srgbClr val="FF0000"/>
            </a:solidFill>
            <a:round/>
            <a:headEnd/>
            <a:tailEnd/>
          </a:ln>
        </p:spPr>
        <p:txBody>
          <a:bodyPr/>
          <a:lstStyle/>
          <a:p>
            <a:pPr eaLnBrk="0" hangingPunct="0"/>
            <a:endParaRPr lang="en-US" sz="1200">
              <a:solidFill>
                <a:schemeClr val="bg2"/>
              </a:solidFill>
              <a:latin typeface="Segoe" pitchFamily="34" charset="0"/>
            </a:endParaRPr>
          </a:p>
          <a:p>
            <a:pPr eaLnBrk="0" hangingPunct="0"/>
            <a:r>
              <a:rPr lang="en-US" sz="1600">
                <a:solidFill>
                  <a:schemeClr val="bg2"/>
                </a:solidFill>
                <a:latin typeface="Segoe" pitchFamily="34" charset="0"/>
              </a:rPr>
              <a:t>Rules</a:t>
            </a:r>
            <a:endParaRPr lang="en-US">
              <a:solidFill>
                <a:schemeClr val="bg2"/>
              </a:solidFill>
              <a:latin typeface="Segoe" pitchFamily="34" charset="0"/>
            </a:endParaRPr>
          </a:p>
        </p:txBody>
      </p:sp>
      <p:grpSp>
        <p:nvGrpSpPr>
          <p:cNvPr id="93196" name="Group 43"/>
          <p:cNvGrpSpPr>
            <a:grpSpLocks/>
          </p:cNvGrpSpPr>
          <p:nvPr/>
        </p:nvGrpSpPr>
        <p:grpSpPr bwMode="auto">
          <a:xfrm>
            <a:off x="7261225" y="2427288"/>
            <a:ext cx="1143000" cy="1854200"/>
            <a:chOff x="4478" y="1529"/>
            <a:chExt cx="720" cy="1168"/>
          </a:xfrm>
        </p:grpSpPr>
        <p:sp>
          <p:nvSpPr>
            <p:cNvPr id="93197" name="Rectangle 44"/>
            <p:cNvSpPr>
              <a:spLocks noChangeArrowheads="1"/>
            </p:cNvSpPr>
            <p:nvPr/>
          </p:nvSpPr>
          <p:spPr bwMode="auto">
            <a:xfrm>
              <a:off x="4478" y="1533"/>
              <a:ext cx="720" cy="1164"/>
            </a:xfrm>
            <a:prstGeom prst="rect">
              <a:avLst/>
            </a:prstGeom>
            <a:solidFill>
              <a:srgbClr val="0070C0">
                <a:alpha val="78038"/>
              </a:srgbClr>
            </a:solidFill>
            <a:ln w="9525" algn="ctr">
              <a:solidFill>
                <a:schemeClr val="tx1"/>
              </a:solidFill>
              <a:miter lim="800000"/>
              <a:headEnd/>
              <a:tailEnd/>
            </a:ln>
          </p:spPr>
          <p:txBody>
            <a:bodyPr wrap="none" anchor="ctr"/>
            <a:lstStyle/>
            <a:p>
              <a:endParaRPr lang="en-US">
                <a:latin typeface="Segoe" pitchFamily="34" charset="0"/>
              </a:endParaRPr>
            </a:p>
          </p:txBody>
        </p:sp>
        <p:sp>
          <p:nvSpPr>
            <p:cNvPr id="93198" name="Text Box 45"/>
            <p:cNvSpPr txBox="1">
              <a:spLocks noChangeArrowheads="1"/>
            </p:cNvSpPr>
            <p:nvPr/>
          </p:nvSpPr>
          <p:spPr bwMode="auto">
            <a:xfrm>
              <a:off x="4622" y="1529"/>
              <a:ext cx="480" cy="519"/>
            </a:xfrm>
            <a:prstGeom prst="rect">
              <a:avLst/>
            </a:prstGeom>
            <a:noFill/>
            <a:ln w="9525" algn="ctr">
              <a:noFill/>
              <a:miter lim="800000"/>
              <a:headEnd/>
              <a:tailEnd/>
            </a:ln>
          </p:spPr>
          <p:txBody>
            <a:bodyPr>
              <a:spAutoFit/>
            </a:bodyPr>
            <a:lstStyle/>
            <a:p>
              <a:pPr eaLnBrk="0" hangingPunct="0">
                <a:spcBef>
                  <a:spcPct val="50000"/>
                </a:spcBef>
              </a:pPr>
              <a:r>
                <a:rPr lang="en-US" sz="4800">
                  <a:solidFill>
                    <a:schemeClr val="accent2"/>
                  </a:solidFill>
                  <a:latin typeface="Wingdings" pitchFamily="2" charset="2"/>
                </a:rPr>
                <a:t>ü</a:t>
              </a:r>
              <a:endParaRPr lang="en-US" sz="4800">
                <a:solidFill>
                  <a:schemeClr val="accent2"/>
                </a:solidFill>
                <a:latin typeface="Segoe" pitchFamily="34" charset="0"/>
              </a:endParaRPr>
            </a:p>
          </p:txBody>
        </p:sp>
        <p:grpSp>
          <p:nvGrpSpPr>
            <p:cNvPr id="93199" name="Group 46"/>
            <p:cNvGrpSpPr>
              <a:grpSpLocks/>
            </p:cNvGrpSpPr>
            <p:nvPr/>
          </p:nvGrpSpPr>
          <p:grpSpPr bwMode="auto">
            <a:xfrm>
              <a:off x="4708" y="1893"/>
              <a:ext cx="255" cy="327"/>
              <a:chOff x="4598" y="2485"/>
              <a:chExt cx="255" cy="327"/>
            </a:xfrm>
          </p:grpSpPr>
          <p:sp>
            <p:nvSpPr>
              <p:cNvPr id="93206" name="Oval 47"/>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86064" name="Text Box 48"/>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latin typeface="Lucida Console" pitchFamily="49" charset="0"/>
                  </a:rPr>
                  <a:t>X</a:t>
                </a:r>
              </a:p>
            </p:txBody>
          </p:sp>
        </p:grpSp>
        <p:grpSp>
          <p:nvGrpSpPr>
            <p:cNvPr id="93200" name="Group 49"/>
            <p:cNvGrpSpPr>
              <a:grpSpLocks/>
            </p:cNvGrpSpPr>
            <p:nvPr/>
          </p:nvGrpSpPr>
          <p:grpSpPr bwMode="auto">
            <a:xfrm>
              <a:off x="4723" y="2249"/>
              <a:ext cx="240" cy="327"/>
              <a:chOff x="4613" y="2841"/>
              <a:chExt cx="240" cy="327"/>
            </a:xfrm>
          </p:grpSpPr>
          <p:grpSp>
            <p:nvGrpSpPr>
              <p:cNvPr id="93201" name="Group 50"/>
              <p:cNvGrpSpPr>
                <a:grpSpLocks/>
              </p:cNvGrpSpPr>
              <p:nvPr/>
            </p:nvGrpSpPr>
            <p:grpSpPr bwMode="auto">
              <a:xfrm>
                <a:off x="4613" y="2841"/>
                <a:ext cx="240" cy="327"/>
                <a:chOff x="4613" y="2832"/>
                <a:chExt cx="240" cy="327"/>
              </a:xfrm>
            </p:grpSpPr>
            <p:sp>
              <p:nvSpPr>
                <p:cNvPr id="86067" name="Oval 51"/>
                <p:cNvSpPr>
                  <a:spLocks noChangeArrowheads="1"/>
                </p:cNvSpPr>
                <p:nvPr/>
              </p:nvSpPr>
              <p:spPr bwMode="auto">
                <a:xfrm>
                  <a:off x="4613" y="2876"/>
                  <a:ext cx="240" cy="240"/>
                </a:xfrm>
                <a:prstGeom prst="ellipse">
                  <a:avLst/>
                </a:prstGeom>
                <a:solidFill>
                  <a:srgbClr val="808080"/>
                </a:solidFill>
                <a:ln w="9525" algn="ctr">
                  <a:solidFill>
                    <a:schemeClr val="bg2"/>
                  </a:solidFill>
                  <a:round/>
                  <a:headEnd/>
                  <a:tailEnd/>
                </a:ln>
                <a:effectLst>
                  <a:prstShdw prst="shdw17" dist="17961" dir="2700000">
                    <a:schemeClr val="bg2">
                      <a:gamma/>
                      <a:shade val="60000"/>
                      <a:invGamma/>
                    </a:schemeClr>
                  </a:prstShdw>
                </a:effectLst>
              </p:spPr>
              <p:txBody>
                <a:bodyPr wrap="none" anchor="ctr"/>
                <a:lstStyle/>
                <a:p>
                  <a:pPr fontAlgn="auto">
                    <a:spcBef>
                      <a:spcPts val="0"/>
                    </a:spcBef>
                    <a:spcAft>
                      <a:spcPts val="0"/>
                    </a:spcAft>
                    <a:defRPr/>
                  </a:pPr>
                  <a:endParaRPr lang="en-US">
                    <a:latin typeface="+mn-lt"/>
                  </a:endParaRPr>
                </a:p>
              </p:txBody>
            </p:sp>
            <p:sp>
              <p:nvSpPr>
                <p:cNvPr id="86068" name="Text Box 52"/>
                <p:cNvSpPr txBox="1">
                  <a:spLocks noChangeArrowheads="1"/>
                </p:cNvSpPr>
                <p:nvPr/>
              </p:nvSpPr>
              <p:spPr bwMode="auto">
                <a:xfrm>
                  <a:off x="4675" y="2832"/>
                  <a:ext cx="116"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endParaRPr lang="en-US" sz="2800" b="1">
                    <a:solidFill>
                      <a:srgbClr val="FF0000"/>
                    </a:solidFill>
                    <a:latin typeface="Lucida Console" pitchFamily="49" charset="0"/>
                  </a:endParaRPr>
                </a:p>
              </p:txBody>
            </p:sp>
          </p:grpSp>
          <p:sp>
            <p:nvSpPr>
              <p:cNvPr id="93202" name="Line 53"/>
              <p:cNvSpPr>
                <a:spLocks noChangeShapeType="1"/>
              </p:cNvSpPr>
              <p:nvPr/>
            </p:nvSpPr>
            <p:spPr bwMode="auto">
              <a:xfrm>
                <a:off x="4731" y="2877"/>
                <a:ext cx="3" cy="129"/>
              </a:xfrm>
              <a:prstGeom prst="line">
                <a:avLst/>
              </a:prstGeom>
              <a:noFill/>
              <a:ln w="9525">
                <a:solidFill>
                  <a:schemeClr val="bg2"/>
                </a:solidFill>
                <a:round/>
                <a:headEnd/>
                <a:tailEnd/>
              </a:ln>
            </p:spPr>
            <p:txBody>
              <a:bodyPr/>
              <a:lstStyle/>
              <a:p>
                <a:endParaRPr lang="en-US"/>
              </a:p>
            </p:txBody>
          </p:sp>
          <p:sp>
            <p:nvSpPr>
              <p:cNvPr id="93203" name="Line 54"/>
              <p:cNvSpPr>
                <a:spLocks noChangeShapeType="1"/>
              </p:cNvSpPr>
              <p:nvPr/>
            </p:nvSpPr>
            <p:spPr bwMode="auto">
              <a:xfrm>
                <a:off x="4677" y="2958"/>
                <a:ext cx="51" cy="33"/>
              </a:xfrm>
              <a:prstGeom prst="line">
                <a:avLst/>
              </a:prstGeom>
              <a:noFill/>
              <a:ln w="9525">
                <a:solidFill>
                  <a:schemeClr val="bg2"/>
                </a:solidFill>
                <a:round/>
                <a:headEnd/>
                <a:tailEnd/>
              </a:ln>
            </p:spPr>
            <p:txBody>
              <a:bodyPr/>
              <a:lstStyle/>
              <a:p>
                <a:endParaRPr lang="en-US"/>
              </a:p>
            </p:txBody>
          </p:sp>
        </p:grpSp>
      </p:gr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A DDI Constraint Is… A Rule</a:t>
            </a:r>
            <a:endParaRPr/>
          </a:p>
        </p:txBody>
      </p:sp>
      <p:pic>
        <p:nvPicPr>
          <p:cNvPr id="95234" name="Picture 2"/>
          <p:cNvPicPr>
            <a:picLocks noChangeAspect="1" noChangeArrowheads="1"/>
          </p:cNvPicPr>
          <p:nvPr/>
        </p:nvPicPr>
        <p:blipFill>
          <a:blip r:embed="rId3"/>
          <a:stretch>
            <a:fillRect/>
          </a:stretch>
        </p:blipFill>
        <p:spPr bwMode="auto">
          <a:xfrm>
            <a:off x="3447288" y="896112"/>
            <a:ext cx="5516191" cy="5875530"/>
          </a:xfrm>
          <a:prstGeom prst="rect">
            <a:avLst/>
          </a:prstGeom>
          <a:noFill/>
          <a:ln w="57150" algn="ctr">
            <a:noFill/>
            <a:miter lim="800000"/>
            <a:headEnd/>
            <a:tailEnd/>
          </a:ln>
        </p:spPr>
      </p:pic>
      <p:pic>
        <p:nvPicPr>
          <p:cNvPr id="95235" name="Picture 18"/>
          <p:cNvPicPr>
            <a:picLocks noChangeAspect="1" noChangeArrowheads="1"/>
          </p:cNvPicPr>
          <p:nvPr/>
        </p:nvPicPr>
        <p:blipFill>
          <a:blip r:embed="rId4"/>
          <a:srcRect/>
          <a:stretch>
            <a:fillRect/>
          </a:stretch>
        </p:blipFill>
        <p:spPr bwMode="auto">
          <a:xfrm>
            <a:off x="327025" y="2716213"/>
            <a:ext cx="8556625" cy="3101975"/>
          </a:xfrm>
          <a:prstGeom prst="rect">
            <a:avLst/>
          </a:prstGeom>
          <a:noFill/>
          <a:ln w="19050">
            <a:solidFill>
              <a:schemeClr val="bg2"/>
            </a:solidFill>
            <a:miter lim="800000"/>
            <a:headEnd/>
            <a:tailEnd/>
          </a:ln>
        </p:spPr>
      </p:pic>
      <p:grpSp>
        <p:nvGrpSpPr>
          <p:cNvPr id="95236" name="Group 24"/>
          <p:cNvGrpSpPr>
            <a:grpSpLocks/>
          </p:cNvGrpSpPr>
          <p:nvPr/>
        </p:nvGrpSpPr>
        <p:grpSpPr bwMode="auto">
          <a:xfrm>
            <a:off x="368300" y="2724150"/>
            <a:ext cx="8502650" cy="3073400"/>
            <a:chOff x="232" y="1716"/>
            <a:chExt cx="5356" cy="1936"/>
          </a:xfrm>
        </p:grpSpPr>
        <p:sp>
          <p:nvSpPr>
            <p:cNvPr id="95240" name="Rectangle 22"/>
            <p:cNvSpPr>
              <a:spLocks noChangeArrowheads="1"/>
            </p:cNvSpPr>
            <p:nvPr/>
          </p:nvSpPr>
          <p:spPr bwMode="auto">
            <a:xfrm>
              <a:off x="232" y="2304"/>
              <a:ext cx="5355" cy="1348"/>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sp>
          <p:nvSpPr>
            <p:cNvPr id="95241" name="Rectangle 23"/>
            <p:cNvSpPr>
              <a:spLocks noChangeArrowheads="1"/>
            </p:cNvSpPr>
            <p:nvPr/>
          </p:nvSpPr>
          <p:spPr bwMode="auto">
            <a:xfrm>
              <a:off x="3937" y="1716"/>
              <a:ext cx="1651" cy="594"/>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grpSp>
      <p:grpSp>
        <p:nvGrpSpPr>
          <p:cNvPr id="95237" name="Group 27"/>
          <p:cNvGrpSpPr>
            <a:grpSpLocks/>
          </p:cNvGrpSpPr>
          <p:nvPr/>
        </p:nvGrpSpPr>
        <p:grpSpPr bwMode="auto">
          <a:xfrm>
            <a:off x="246063" y="2997200"/>
            <a:ext cx="6062662" cy="1395413"/>
            <a:chOff x="155" y="1918"/>
            <a:chExt cx="3819" cy="879"/>
          </a:xfrm>
        </p:grpSpPr>
        <p:sp>
          <p:nvSpPr>
            <p:cNvPr id="95238" name="Oval 25"/>
            <p:cNvSpPr>
              <a:spLocks noChangeArrowheads="1"/>
            </p:cNvSpPr>
            <p:nvPr/>
          </p:nvSpPr>
          <p:spPr bwMode="auto">
            <a:xfrm>
              <a:off x="155" y="1918"/>
              <a:ext cx="3819" cy="576"/>
            </a:xfrm>
            <a:prstGeom prst="ellipse">
              <a:avLst/>
            </a:prstGeom>
            <a:noFill/>
            <a:ln w="25400">
              <a:solidFill>
                <a:srgbClr val="FF0000"/>
              </a:solidFill>
              <a:round/>
              <a:headEnd/>
              <a:tailEnd/>
            </a:ln>
          </p:spPr>
          <p:txBody>
            <a:bodyPr wrap="none" anchor="ctr"/>
            <a:lstStyle/>
            <a:p>
              <a:endParaRPr lang="en-US">
                <a:latin typeface="Segoe" pitchFamily="34" charset="0"/>
              </a:endParaRPr>
            </a:p>
          </p:txBody>
        </p:sp>
        <p:sp>
          <p:nvSpPr>
            <p:cNvPr id="10" name="Text Box 26"/>
            <p:cNvSpPr txBox="1">
              <a:spLocks noChangeArrowheads="1"/>
            </p:cNvSpPr>
            <p:nvPr/>
          </p:nvSpPr>
          <p:spPr bwMode="auto">
            <a:xfrm>
              <a:off x="1443" y="2547"/>
              <a:ext cx="1140" cy="250"/>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rgbClr val="FF3300"/>
                  </a:solidFill>
                  <a:effectLst>
                    <a:outerShdw blurRad="38100" dist="38100" dir="2700000" algn="tl">
                      <a:srgbClr val="000000"/>
                    </a:outerShdw>
                  </a:effectLst>
                  <a:latin typeface="+mn-lt"/>
                </a:rPr>
                <a:t>Rule 1</a:t>
              </a:r>
            </a:p>
          </p:txBody>
        </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…One More Rule…</a:t>
            </a:r>
            <a:endParaRPr/>
          </a:p>
        </p:txBody>
      </p:sp>
      <p:pic>
        <p:nvPicPr>
          <p:cNvPr id="97282" name="Picture 2"/>
          <p:cNvPicPr>
            <a:picLocks noChangeAspect="1" noChangeArrowheads="1"/>
          </p:cNvPicPr>
          <p:nvPr/>
        </p:nvPicPr>
        <p:blipFill>
          <a:blip r:embed="rId3"/>
          <a:stretch>
            <a:fillRect/>
          </a:stretch>
        </p:blipFill>
        <p:spPr bwMode="auto">
          <a:xfrm>
            <a:off x="3447288" y="896112"/>
            <a:ext cx="5516191" cy="5875530"/>
          </a:xfrm>
          <a:prstGeom prst="rect">
            <a:avLst/>
          </a:prstGeom>
          <a:noFill/>
          <a:ln w="57150" algn="ctr">
            <a:noFill/>
            <a:miter lim="800000"/>
            <a:headEnd/>
            <a:tailEnd/>
          </a:ln>
        </p:spPr>
      </p:pic>
      <p:pic>
        <p:nvPicPr>
          <p:cNvPr id="97283" name="Picture 18"/>
          <p:cNvPicPr>
            <a:picLocks noChangeAspect="1" noChangeArrowheads="1"/>
          </p:cNvPicPr>
          <p:nvPr/>
        </p:nvPicPr>
        <p:blipFill>
          <a:blip r:embed="rId4"/>
          <a:srcRect/>
          <a:stretch>
            <a:fillRect/>
          </a:stretch>
        </p:blipFill>
        <p:spPr bwMode="auto">
          <a:xfrm>
            <a:off x="327025" y="2716213"/>
            <a:ext cx="8556625" cy="3101975"/>
          </a:xfrm>
          <a:prstGeom prst="rect">
            <a:avLst/>
          </a:prstGeom>
          <a:noFill/>
          <a:ln w="19050">
            <a:solidFill>
              <a:schemeClr val="bg2"/>
            </a:solidFill>
            <a:miter lim="800000"/>
            <a:headEnd/>
            <a:tailEnd/>
          </a:ln>
        </p:spPr>
      </p:pic>
      <p:grpSp>
        <p:nvGrpSpPr>
          <p:cNvPr id="97284" name="Group 21"/>
          <p:cNvGrpSpPr>
            <a:grpSpLocks/>
          </p:cNvGrpSpPr>
          <p:nvPr/>
        </p:nvGrpSpPr>
        <p:grpSpPr bwMode="auto">
          <a:xfrm>
            <a:off x="330200" y="3270250"/>
            <a:ext cx="8540750" cy="2546350"/>
            <a:chOff x="208" y="2060"/>
            <a:chExt cx="5380" cy="1604"/>
          </a:xfrm>
        </p:grpSpPr>
        <p:sp>
          <p:nvSpPr>
            <p:cNvPr id="97288" name="Rectangle 19"/>
            <p:cNvSpPr>
              <a:spLocks noChangeArrowheads="1"/>
            </p:cNvSpPr>
            <p:nvPr/>
          </p:nvSpPr>
          <p:spPr bwMode="auto">
            <a:xfrm>
              <a:off x="208" y="2595"/>
              <a:ext cx="5380" cy="1069"/>
            </a:xfrm>
            <a:prstGeom prst="rect">
              <a:avLst/>
            </a:prstGeom>
            <a:solidFill>
              <a:srgbClr val="C0C0C0">
                <a:alpha val="79999"/>
              </a:srgbClr>
            </a:solidFill>
            <a:ln w="12700">
              <a:noFill/>
              <a:miter lim="800000"/>
              <a:headEnd/>
              <a:tailEnd/>
            </a:ln>
          </p:spPr>
          <p:txBody>
            <a:bodyPr wrap="none" anchor="ctr"/>
            <a:lstStyle/>
            <a:p>
              <a:endParaRPr lang="en-US">
                <a:latin typeface="Segoe" pitchFamily="34" charset="0"/>
              </a:endParaRPr>
            </a:p>
          </p:txBody>
        </p:sp>
        <p:sp>
          <p:nvSpPr>
            <p:cNvPr id="97289" name="Rectangle 20"/>
            <p:cNvSpPr>
              <a:spLocks noChangeArrowheads="1"/>
            </p:cNvSpPr>
            <p:nvPr/>
          </p:nvSpPr>
          <p:spPr bwMode="auto">
            <a:xfrm>
              <a:off x="291" y="2060"/>
              <a:ext cx="3598" cy="191"/>
            </a:xfrm>
            <a:prstGeom prst="rect">
              <a:avLst/>
            </a:prstGeom>
            <a:solidFill>
              <a:srgbClr val="C0C0C0">
                <a:alpha val="79999"/>
              </a:srgbClr>
            </a:solidFill>
            <a:ln w="12700">
              <a:noFill/>
              <a:miter lim="800000"/>
              <a:headEnd/>
              <a:tailEnd/>
            </a:ln>
          </p:spPr>
          <p:txBody>
            <a:bodyPr wrap="none" anchor="ctr"/>
            <a:lstStyle/>
            <a:p>
              <a:endParaRPr lang="en-US">
                <a:latin typeface="Segoe" pitchFamily="34" charset="0"/>
              </a:endParaRPr>
            </a:p>
          </p:txBody>
        </p:sp>
      </p:grpSp>
      <p:grpSp>
        <p:nvGrpSpPr>
          <p:cNvPr id="97285" name="Group 23"/>
          <p:cNvGrpSpPr>
            <a:grpSpLocks/>
          </p:cNvGrpSpPr>
          <p:nvPr/>
        </p:nvGrpSpPr>
        <p:grpSpPr bwMode="auto">
          <a:xfrm rot="-168436">
            <a:off x="331788" y="3205163"/>
            <a:ext cx="8485187" cy="1487487"/>
            <a:chOff x="155" y="1918"/>
            <a:chExt cx="3819" cy="857"/>
          </a:xfrm>
        </p:grpSpPr>
        <p:sp>
          <p:nvSpPr>
            <p:cNvPr id="97286" name="Oval 24"/>
            <p:cNvSpPr>
              <a:spLocks noChangeArrowheads="1"/>
            </p:cNvSpPr>
            <p:nvPr/>
          </p:nvSpPr>
          <p:spPr bwMode="auto">
            <a:xfrm>
              <a:off x="155" y="1918"/>
              <a:ext cx="3819" cy="576"/>
            </a:xfrm>
            <a:prstGeom prst="ellipse">
              <a:avLst/>
            </a:prstGeom>
            <a:noFill/>
            <a:ln w="25400">
              <a:solidFill>
                <a:srgbClr val="FF0000"/>
              </a:solidFill>
              <a:round/>
              <a:headEnd/>
              <a:tailEnd/>
            </a:ln>
          </p:spPr>
          <p:txBody>
            <a:bodyPr wrap="none" anchor="ctr"/>
            <a:lstStyle/>
            <a:p>
              <a:endParaRPr lang="en-US">
                <a:latin typeface="Segoe" pitchFamily="34" charset="0"/>
              </a:endParaRPr>
            </a:p>
          </p:txBody>
        </p:sp>
        <p:sp>
          <p:nvSpPr>
            <p:cNvPr id="10" name="Text Box 25"/>
            <p:cNvSpPr txBox="1">
              <a:spLocks noChangeArrowheads="1"/>
            </p:cNvSpPr>
            <p:nvPr/>
          </p:nvSpPr>
          <p:spPr bwMode="auto">
            <a:xfrm>
              <a:off x="1443" y="2547"/>
              <a:ext cx="1140" cy="228"/>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rgbClr val="FF3300"/>
                  </a:solidFill>
                  <a:effectLst>
                    <a:outerShdw blurRad="38100" dist="38100" dir="2700000" algn="tl">
                      <a:srgbClr val="000000"/>
                    </a:outerShdw>
                  </a:effectLst>
                  <a:latin typeface="+mn-lt"/>
                </a:rPr>
                <a:t>Rule 2</a:t>
              </a:r>
            </a:p>
          </p:txBody>
        </p:sp>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4"/>
          <p:cNvGrpSpPr>
            <a:grpSpLocks/>
          </p:cNvGrpSpPr>
          <p:nvPr/>
        </p:nvGrpSpPr>
        <p:grpSpPr bwMode="auto">
          <a:xfrm>
            <a:off x="228600" y="304800"/>
            <a:ext cx="8839200" cy="6248400"/>
            <a:chOff x="228600" y="304800"/>
            <a:chExt cx="8839200" cy="6248400"/>
          </a:xfrm>
        </p:grpSpPr>
        <p:pic>
          <p:nvPicPr>
            <p:cNvPr id="25603" name="Picture 2" descr="j0240717[1]"/>
            <p:cNvPicPr>
              <a:picLocks noChangeAspect="1" noChangeArrowheads="1"/>
            </p:cNvPicPr>
            <p:nvPr/>
          </p:nvPicPr>
          <p:blipFill>
            <a:blip r:embed="rId3"/>
            <a:srcRect/>
            <a:stretch>
              <a:fillRect/>
            </a:stretch>
          </p:blipFill>
          <p:spPr bwMode="auto">
            <a:xfrm>
              <a:off x="247650" y="2584450"/>
              <a:ext cx="1825625" cy="1192213"/>
            </a:xfrm>
            <a:prstGeom prst="rect">
              <a:avLst/>
            </a:prstGeom>
            <a:noFill/>
            <a:ln w="9525">
              <a:noFill/>
              <a:miter lim="800000"/>
              <a:headEnd/>
              <a:tailEnd/>
            </a:ln>
          </p:spPr>
        </p:pic>
        <p:pic>
          <p:nvPicPr>
            <p:cNvPr id="25604" name="Picture 3" descr="j0240717[1]"/>
            <p:cNvPicPr>
              <a:picLocks noChangeAspect="1" noChangeArrowheads="1"/>
            </p:cNvPicPr>
            <p:nvPr/>
          </p:nvPicPr>
          <p:blipFill>
            <a:blip r:embed="rId3"/>
            <a:srcRect/>
            <a:stretch>
              <a:fillRect/>
            </a:stretch>
          </p:blipFill>
          <p:spPr bwMode="auto">
            <a:xfrm flipH="1">
              <a:off x="7159625" y="2660650"/>
              <a:ext cx="1908175" cy="1192213"/>
            </a:xfrm>
            <a:prstGeom prst="rect">
              <a:avLst/>
            </a:prstGeom>
            <a:noFill/>
            <a:ln w="9525">
              <a:noFill/>
              <a:miter lim="800000"/>
              <a:headEnd/>
              <a:tailEnd/>
            </a:ln>
          </p:spPr>
        </p:pic>
        <p:sp>
          <p:nvSpPr>
            <p:cNvPr id="25605" name="Rectangle 4"/>
            <p:cNvSpPr>
              <a:spLocks noChangeArrowheads="1"/>
            </p:cNvSpPr>
            <p:nvPr/>
          </p:nvSpPr>
          <p:spPr bwMode="auto">
            <a:xfrm>
              <a:off x="3657600" y="6019800"/>
              <a:ext cx="1981200" cy="533400"/>
            </a:xfrm>
            <a:prstGeom prst="rect">
              <a:avLst/>
            </a:prstGeom>
            <a:solidFill>
              <a:schemeClr val="bg1"/>
            </a:solidFill>
            <a:ln w="9525" algn="ctr">
              <a:solidFill>
                <a:schemeClr val="tx1"/>
              </a:solidFill>
              <a:miter lim="800000"/>
              <a:headEnd/>
              <a:tailEnd/>
            </a:ln>
          </p:spPr>
          <p:txBody>
            <a:bodyPr wrap="none" anchor="ctr"/>
            <a:lstStyle/>
            <a:p>
              <a:pPr algn="ctr"/>
              <a:r>
                <a:rPr lang="en-US" sz="2400">
                  <a:solidFill>
                    <a:schemeClr val="tx2"/>
                  </a:solidFill>
                  <a:latin typeface="Segoe" pitchFamily="34" charset="0"/>
                </a:rPr>
                <a:t>Source Code</a:t>
              </a:r>
            </a:p>
          </p:txBody>
        </p:sp>
        <p:cxnSp>
          <p:nvCxnSpPr>
            <p:cNvPr id="25606" name="AutoShape 5"/>
            <p:cNvCxnSpPr>
              <a:cxnSpLocks noChangeShapeType="1"/>
              <a:endCxn id="25605" idx="3"/>
            </p:cNvCxnSpPr>
            <p:nvPr/>
          </p:nvCxnSpPr>
          <p:spPr bwMode="auto">
            <a:xfrm rot="5400000">
              <a:off x="5659438" y="3832225"/>
              <a:ext cx="2433637" cy="2474913"/>
            </a:xfrm>
            <a:prstGeom prst="curvedConnector2">
              <a:avLst/>
            </a:prstGeom>
            <a:noFill/>
            <a:ln w="9525">
              <a:solidFill>
                <a:schemeClr val="bg2"/>
              </a:solidFill>
              <a:round/>
              <a:headEnd type="triangle" w="lg" len="lg"/>
              <a:tailEnd type="none" w="lg" len="lg"/>
            </a:ln>
          </p:spPr>
        </p:cxnSp>
        <p:sp>
          <p:nvSpPr>
            <p:cNvPr id="25607" name="Text Box 6"/>
            <p:cNvSpPr txBox="1">
              <a:spLocks noChangeArrowheads="1"/>
            </p:cNvSpPr>
            <p:nvPr/>
          </p:nvSpPr>
          <p:spPr bwMode="auto">
            <a:xfrm>
              <a:off x="7620000" y="2133600"/>
              <a:ext cx="922338" cy="366712"/>
            </a:xfrm>
            <a:prstGeom prst="rect">
              <a:avLst/>
            </a:prstGeom>
            <a:noFill/>
            <a:ln w="9525" algn="ctr">
              <a:noFill/>
              <a:miter lim="800000"/>
              <a:headEnd/>
              <a:tailEnd/>
            </a:ln>
          </p:spPr>
          <p:txBody>
            <a:bodyPr wrap="none">
              <a:spAutoFit/>
            </a:bodyPr>
            <a:lstStyle/>
            <a:p>
              <a:r>
                <a:rPr lang="en-US">
                  <a:latin typeface="Segoe" pitchFamily="34" charset="0"/>
                </a:rPr>
                <a:t>Testing</a:t>
              </a:r>
            </a:p>
          </p:txBody>
        </p:sp>
        <p:pic>
          <p:nvPicPr>
            <p:cNvPr id="25608" name="Picture 7" descr="0735605882"/>
            <p:cNvPicPr>
              <a:picLocks noChangeAspect="1" noChangeArrowheads="1"/>
            </p:cNvPicPr>
            <p:nvPr/>
          </p:nvPicPr>
          <p:blipFill>
            <a:blip r:embed="rId4"/>
            <a:srcRect/>
            <a:stretch>
              <a:fillRect/>
            </a:stretch>
          </p:blipFill>
          <p:spPr bwMode="auto">
            <a:xfrm>
              <a:off x="4495800" y="457200"/>
              <a:ext cx="957263" cy="1219200"/>
            </a:xfrm>
            <a:prstGeom prst="rect">
              <a:avLst/>
            </a:prstGeom>
            <a:noFill/>
            <a:ln w="9525">
              <a:solidFill>
                <a:schemeClr val="tx1"/>
              </a:solidFill>
              <a:miter lim="800000"/>
              <a:headEnd/>
              <a:tailEnd/>
            </a:ln>
          </p:spPr>
        </p:pic>
        <p:pic>
          <p:nvPicPr>
            <p:cNvPr id="25609" name="Picture 8" descr="0735609292"/>
            <p:cNvPicPr>
              <a:picLocks noChangeAspect="1" noChangeArrowheads="1"/>
            </p:cNvPicPr>
            <p:nvPr/>
          </p:nvPicPr>
          <p:blipFill>
            <a:blip r:embed="rId5"/>
            <a:srcRect/>
            <a:stretch>
              <a:fillRect/>
            </a:stretch>
          </p:blipFill>
          <p:spPr bwMode="auto">
            <a:xfrm>
              <a:off x="3733800" y="304800"/>
              <a:ext cx="974725" cy="1182688"/>
            </a:xfrm>
            <a:prstGeom prst="rect">
              <a:avLst/>
            </a:prstGeom>
            <a:noFill/>
            <a:ln w="9525">
              <a:solidFill>
                <a:schemeClr val="tx1"/>
              </a:solidFill>
              <a:miter lim="800000"/>
              <a:headEnd/>
              <a:tailEnd/>
            </a:ln>
          </p:spPr>
        </p:pic>
        <p:cxnSp>
          <p:nvCxnSpPr>
            <p:cNvPr id="25610" name="AutoShape 9"/>
            <p:cNvCxnSpPr>
              <a:cxnSpLocks noChangeShapeType="1"/>
            </p:cNvCxnSpPr>
            <p:nvPr/>
          </p:nvCxnSpPr>
          <p:spPr bwMode="auto">
            <a:xfrm rot="16200000" flipH="1">
              <a:off x="1154113" y="3783013"/>
              <a:ext cx="2509837" cy="2497137"/>
            </a:xfrm>
            <a:prstGeom prst="curvedConnector2">
              <a:avLst/>
            </a:prstGeom>
            <a:noFill/>
            <a:ln w="9525">
              <a:solidFill>
                <a:schemeClr val="bg2"/>
              </a:solidFill>
              <a:round/>
              <a:headEnd type="none" w="lg" len="lg"/>
              <a:tailEnd type="triangle" w="lg" len="lg"/>
            </a:ln>
          </p:spPr>
        </p:cxnSp>
        <p:sp>
          <p:nvSpPr>
            <p:cNvPr id="25611" name="Text Box 10"/>
            <p:cNvSpPr txBox="1">
              <a:spLocks noChangeArrowheads="1"/>
            </p:cNvSpPr>
            <p:nvPr/>
          </p:nvSpPr>
          <p:spPr bwMode="auto">
            <a:xfrm>
              <a:off x="228600" y="2057400"/>
              <a:ext cx="1514475" cy="366713"/>
            </a:xfrm>
            <a:prstGeom prst="rect">
              <a:avLst/>
            </a:prstGeom>
            <a:noFill/>
            <a:ln w="9525" algn="ctr">
              <a:noFill/>
              <a:miter lim="800000"/>
              <a:headEnd/>
              <a:tailEnd/>
            </a:ln>
          </p:spPr>
          <p:txBody>
            <a:bodyPr wrap="none">
              <a:spAutoFit/>
            </a:bodyPr>
            <a:lstStyle/>
            <a:p>
              <a:r>
                <a:rPr lang="en-US">
                  <a:latin typeface="Segoe" pitchFamily="34" charset="0"/>
                </a:rPr>
                <a:t>Development</a:t>
              </a:r>
            </a:p>
          </p:txBody>
        </p:sp>
        <p:grpSp>
          <p:nvGrpSpPr>
            <p:cNvPr id="25612" name="Group 14"/>
            <p:cNvGrpSpPr>
              <a:grpSpLocks/>
            </p:cNvGrpSpPr>
            <p:nvPr/>
          </p:nvGrpSpPr>
          <p:grpSpPr bwMode="auto">
            <a:xfrm>
              <a:off x="3425827" y="2279650"/>
              <a:ext cx="1509713" cy="679450"/>
              <a:chOff x="2158" y="1292"/>
              <a:chExt cx="951" cy="428"/>
            </a:xfrm>
          </p:grpSpPr>
          <p:sp>
            <p:nvSpPr>
              <p:cNvPr id="25615" name="Text Box 17"/>
              <p:cNvSpPr txBox="1">
                <a:spLocks noChangeArrowheads="1"/>
              </p:cNvSpPr>
              <p:nvPr/>
            </p:nvSpPr>
            <p:spPr bwMode="auto">
              <a:xfrm>
                <a:off x="2993" y="1292"/>
                <a:ext cx="116" cy="231"/>
              </a:xfrm>
              <a:prstGeom prst="rect">
                <a:avLst/>
              </a:prstGeom>
              <a:noFill/>
              <a:ln w="9525">
                <a:noFill/>
                <a:miter lim="800000"/>
                <a:headEnd/>
                <a:tailEnd/>
              </a:ln>
            </p:spPr>
            <p:txBody>
              <a:bodyPr wrap="none">
                <a:spAutoFit/>
              </a:bodyPr>
              <a:lstStyle/>
              <a:p>
                <a:endParaRPr lang="en-US"/>
              </a:p>
            </p:txBody>
          </p:sp>
          <p:sp>
            <p:nvSpPr>
              <p:cNvPr id="75" name="Text Box 25"/>
              <p:cNvSpPr txBox="1">
                <a:spLocks noChangeArrowheads="1"/>
              </p:cNvSpPr>
              <p:nvPr/>
            </p:nvSpPr>
            <p:spPr bwMode="auto">
              <a:xfrm>
                <a:off x="2158" y="1470"/>
                <a:ext cx="116" cy="250"/>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en-US" sz="2000" b="1" u="sng">
                  <a:effectLst>
                    <a:outerShdw blurRad="38100" dist="38100" dir="2700000" algn="tl">
                      <a:srgbClr val="C0C0C0"/>
                    </a:outerShdw>
                  </a:effectLst>
                </a:endParaRPr>
              </a:p>
            </p:txBody>
          </p:sp>
        </p:grpSp>
        <p:sp>
          <p:nvSpPr>
            <p:cNvPr id="25613" name="Line 69"/>
            <p:cNvSpPr>
              <a:spLocks noChangeShapeType="1"/>
            </p:cNvSpPr>
            <p:nvPr/>
          </p:nvSpPr>
          <p:spPr bwMode="auto">
            <a:xfrm>
              <a:off x="5638800" y="1295400"/>
              <a:ext cx="1828800" cy="1219200"/>
            </a:xfrm>
            <a:prstGeom prst="line">
              <a:avLst/>
            </a:prstGeom>
            <a:noFill/>
            <a:ln w="9525">
              <a:solidFill>
                <a:schemeClr val="bg2"/>
              </a:solidFill>
              <a:round/>
              <a:headEnd/>
              <a:tailEnd type="triangle" w="lg" len="lg"/>
            </a:ln>
          </p:spPr>
          <p:txBody>
            <a:bodyPr/>
            <a:lstStyle/>
            <a:p>
              <a:endParaRPr lang="en-US"/>
            </a:p>
          </p:txBody>
        </p:sp>
        <p:sp>
          <p:nvSpPr>
            <p:cNvPr id="25614" name="Line 70"/>
            <p:cNvSpPr>
              <a:spLocks noChangeShapeType="1"/>
            </p:cNvSpPr>
            <p:nvPr/>
          </p:nvSpPr>
          <p:spPr bwMode="auto">
            <a:xfrm flipH="1">
              <a:off x="1752600" y="1295400"/>
              <a:ext cx="1828800" cy="1219200"/>
            </a:xfrm>
            <a:prstGeom prst="line">
              <a:avLst/>
            </a:prstGeom>
            <a:noFill/>
            <a:ln w="9525">
              <a:solidFill>
                <a:schemeClr val="bg2"/>
              </a:solidFill>
              <a:round/>
              <a:headEnd/>
              <a:tailEnd type="triangle" w="lg" len="lg"/>
            </a:ln>
          </p:spPr>
          <p:txBody>
            <a:bodyPr/>
            <a:lstStyle/>
            <a:p>
              <a:endParaRPr lang="en-US"/>
            </a:p>
          </p:txBody>
        </p:sp>
      </p:grpSp>
      <p:sp>
        <p:nvSpPr>
          <p:cNvPr id="19" name="Content Placeholder 2"/>
          <p:cNvSpPr txBox="1">
            <a:spLocks/>
          </p:cNvSpPr>
          <p:nvPr/>
        </p:nvSpPr>
        <p:spPr>
          <a:xfrm>
            <a:off x="2590800" y="1981200"/>
            <a:ext cx="4495800" cy="3733800"/>
          </a:xfrm>
          <a:prstGeom prst="rect">
            <a:avLst/>
          </a:prstGeom>
        </p:spPr>
        <p:txBody>
          <a:bodyPr/>
          <a:lstStyle/>
          <a:p>
            <a:pPr marL="382573" indent="-382573" defTabSz="912777">
              <a:lnSpc>
                <a:spcPct val="90000"/>
              </a:lnSpc>
              <a:spcBef>
                <a:spcPts val="1167"/>
              </a:spcBef>
              <a:buClr>
                <a:schemeClr val="tx2"/>
              </a:buClr>
              <a:buSzPct val="95000"/>
              <a:defRPr/>
            </a:pPr>
            <a:r>
              <a:rPr lang="en-US" sz="2400" kern="0" dirty="0">
                <a:effectLst>
                  <a:outerShdw blurRad="38100" dist="38100" dir="2700000" algn="tl">
                    <a:srgbClr val="000000">
                      <a:alpha val="43137"/>
                    </a:srgbClr>
                  </a:outerShdw>
                </a:effectLst>
                <a:latin typeface="+mn-lt"/>
              </a:rPr>
              <a:t>Writing Drivers is hard:</a:t>
            </a:r>
          </a:p>
          <a:p>
            <a:pPr marL="247622" indent="-317487" defTabSz="912777">
              <a:lnSpc>
                <a:spcPct val="90000"/>
              </a:lnSpc>
              <a:spcBef>
                <a:spcPts val="1083"/>
              </a:spcBef>
              <a:buClr>
                <a:schemeClr val="tx2"/>
              </a:buClr>
              <a:buSzPct val="80000"/>
              <a:buFontTx/>
              <a:buBlip>
                <a:blip r:embed="rId6"/>
              </a:buBlip>
              <a:defRPr/>
            </a:pPr>
            <a:r>
              <a:rPr lang="en-US" sz="2000" kern="0" dirty="0">
                <a:effectLst>
                  <a:outerShdw blurRad="38100" dist="38100" dir="2700000" algn="tl">
                    <a:srgbClr val="000000">
                      <a:alpha val="43137"/>
                    </a:srgbClr>
                  </a:outerShdw>
                </a:effectLst>
                <a:latin typeface="+mn-lt"/>
              </a:rPr>
              <a:t>Many rules to obey</a:t>
            </a:r>
          </a:p>
          <a:p>
            <a:pPr marL="247622" indent="-317487" defTabSz="912777">
              <a:lnSpc>
                <a:spcPct val="90000"/>
              </a:lnSpc>
              <a:spcBef>
                <a:spcPts val="1083"/>
              </a:spcBef>
              <a:buClr>
                <a:schemeClr val="tx2"/>
              </a:buClr>
              <a:buSzPct val="80000"/>
              <a:buFontTx/>
              <a:buBlip>
                <a:blip r:embed="rId6"/>
              </a:buBlip>
              <a:defRPr/>
            </a:pPr>
            <a:r>
              <a:rPr lang="en-US" sz="2000" kern="0" dirty="0">
                <a:effectLst>
                  <a:outerShdw blurRad="38100" dist="38100" dir="2700000" algn="tl">
                    <a:srgbClr val="000000">
                      <a:alpha val="43137"/>
                    </a:srgbClr>
                  </a:outerShdw>
                </a:effectLst>
                <a:latin typeface="+mn-lt"/>
              </a:rPr>
              <a:t>Writing drivers requires insight</a:t>
            </a:r>
          </a:p>
          <a:p>
            <a:pPr marL="247622" indent="-317487" defTabSz="912777">
              <a:lnSpc>
                <a:spcPct val="90000"/>
              </a:lnSpc>
              <a:spcBef>
                <a:spcPts val="1083"/>
              </a:spcBef>
              <a:buClr>
                <a:schemeClr val="tx2"/>
              </a:buClr>
              <a:buSzPct val="80000"/>
              <a:defRPr/>
            </a:pPr>
            <a:endParaRPr lang="en-US" sz="2000" kern="0" dirty="0">
              <a:effectLst>
                <a:outerShdw blurRad="38100" dist="38100" dir="2700000" algn="tl">
                  <a:srgbClr val="000000">
                    <a:alpha val="43137"/>
                  </a:srgbClr>
                </a:outerShdw>
              </a:effectLst>
              <a:latin typeface="+mn-lt"/>
            </a:endParaRPr>
          </a:p>
          <a:p>
            <a:pPr marL="382573" indent="-382573" defTabSz="912777">
              <a:lnSpc>
                <a:spcPct val="90000"/>
              </a:lnSpc>
              <a:spcBef>
                <a:spcPts val="1167"/>
              </a:spcBef>
              <a:buClr>
                <a:schemeClr val="tx2"/>
              </a:buClr>
              <a:buSzPct val="95000"/>
              <a:defRPr/>
            </a:pPr>
            <a:r>
              <a:rPr lang="en-US" sz="2400" kern="0" dirty="0">
                <a:effectLst>
                  <a:outerShdw blurRad="38100" dist="38100" dir="2700000" algn="tl">
                    <a:srgbClr val="000000">
                      <a:alpha val="43137"/>
                    </a:srgbClr>
                  </a:outerShdw>
                </a:effectLst>
                <a:latin typeface="+mn-lt"/>
              </a:rPr>
              <a:t>Testing drivers is hard:</a:t>
            </a:r>
          </a:p>
          <a:p>
            <a:pPr marL="247622" indent="-317487" defTabSz="912777">
              <a:lnSpc>
                <a:spcPct val="90000"/>
              </a:lnSpc>
              <a:spcBef>
                <a:spcPts val="1083"/>
              </a:spcBef>
              <a:buClr>
                <a:schemeClr val="tx2"/>
              </a:buClr>
              <a:buSzPct val="80000"/>
              <a:buFontTx/>
              <a:buBlip>
                <a:blip r:embed="rId6"/>
              </a:buBlip>
              <a:defRPr/>
            </a:pPr>
            <a:r>
              <a:rPr lang="en-US" sz="2000" kern="0" dirty="0">
                <a:effectLst>
                  <a:outerShdw blurRad="38100" dist="38100" dir="2700000" algn="tl">
                    <a:srgbClr val="000000">
                      <a:alpha val="43137"/>
                    </a:srgbClr>
                  </a:outerShdw>
                </a:effectLst>
                <a:latin typeface="+mn-lt"/>
              </a:rPr>
              <a:t>Finding the root cause is hard</a:t>
            </a:r>
          </a:p>
          <a:p>
            <a:pPr marL="247622" indent="-317487" defTabSz="912777">
              <a:lnSpc>
                <a:spcPct val="90000"/>
              </a:lnSpc>
              <a:spcBef>
                <a:spcPts val="1083"/>
              </a:spcBef>
              <a:buClr>
                <a:schemeClr val="tx2"/>
              </a:buClr>
              <a:buSzPct val="80000"/>
              <a:buFontTx/>
              <a:buBlip>
                <a:blip r:embed="rId6"/>
              </a:buBlip>
              <a:defRPr/>
            </a:pPr>
            <a:r>
              <a:rPr lang="en-US" sz="2000" kern="0" dirty="0">
                <a:effectLst>
                  <a:outerShdw blurRad="38100" dist="38100" dir="2700000" algn="tl">
                    <a:srgbClr val="000000">
                      <a:alpha val="43137"/>
                    </a:srgbClr>
                  </a:outerShdw>
                </a:effectLst>
                <a:latin typeface="+mn-lt"/>
              </a:rPr>
              <a:t>Ensuring path coverage is hard</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…And Yet Another Rule</a:t>
            </a:r>
            <a:endParaRPr/>
          </a:p>
        </p:txBody>
      </p:sp>
      <p:pic>
        <p:nvPicPr>
          <p:cNvPr id="99330" name="Picture 2"/>
          <p:cNvPicPr>
            <a:picLocks noChangeAspect="1" noChangeArrowheads="1"/>
          </p:cNvPicPr>
          <p:nvPr/>
        </p:nvPicPr>
        <p:blipFill>
          <a:blip r:embed="rId3"/>
          <a:stretch>
            <a:fillRect/>
          </a:stretch>
        </p:blipFill>
        <p:spPr bwMode="auto">
          <a:xfrm>
            <a:off x="3447288" y="896112"/>
            <a:ext cx="5516191" cy="5875530"/>
          </a:xfrm>
          <a:prstGeom prst="rect">
            <a:avLst/>
          </a:prstGeom>
          <a:noFill/>
          <a:ln w="57150" algn="ctr">
            <a:noFill/>
            <a:miter lim="800000"/>
            <a:headEnd/>
            <a:tailEnd/>
          </a:ln>
        </p:spPr>
      </p:pic>
      <p:pic>
        <p:nvPicPr>
          <p:cNvPr id="99331" name="Picture 18"/>
          <p:cNvPicPr>
            <a:picLocks noChangeAspect="1" noChangeArrowheads="1"/>
          </p:cNvPicPr>
          <p:nvPr/>
        </p:nvPicPr>
        <p:blipFill>
          <a:blip r:embed="rId4"/>
          <a:srcRect/>
          <a:stretch>
            <a:fillRect/>
          </a:stretch>
        </p:blipFill>
        <p:spPr bwMode="auto">
          <a:xfrm>
            <a:off x="327025" y="2716213"/>
            <a:ext cx="8556625" cy="3101975"/>
          </a:xfrm>
          <a:prstGeom prst="rect">
            <a:avLst/>
          </a:prstGeom>
          <a:noFill/>
          <a:ln w="19050">
            <a:solidFill>
              <a:schemeClr val="bg2"/>
            </a:solidFill>
            <a:miter lim="800000"/>
            <a:headEnd/>
            <a:tailEnd/>
          </a:ln>
        </p:spPr>
      </p:pic>
      <p:grpSp>
        <p:nvGrpSpPr>
          <p:cNvPr id="99332" name="Group 24"/>
          <p:cNvGrpSpPr>
            <a:grpSpLocks/>
          </p:cNvGrpSpPr>
          <p:nvPr/>
        </p:nvGrpSpPr>
        <p:grpSpPr bwMode="auto">
          <a:xfrm>
            <a:off x="301625" y="3300413"/>
            <a:ext cx="8521700" cy="2543175"/>
            <a:chOff x="184" y="2067"/>
            <a:chExt cx="5410" cy="1608"/>
          </a:xfrm>
        </p:grpSpPr>
        <p:sp>
          <p:nvSpPr>
            <p:cNvPr id="99336" name="Rectangle 20"/>
            <p:cNvSpPr>
              <a:spLocks noChangeArrowheads="1"/>
            </p:cNvSpPr>
            <p:nvPr/>
          </p:nvSpPr>
          <p:spPr bwMode="auto">
            <a:xfrm>
              <a:off x="184" y="2067"/>
              <a:ext cx="5397" cy="736"/>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sp>
          <p:nvSpPr>
            <p:cNvPr id="99337" name="Rectangle 21"/>
            <p:cNvSpPr>
              <a:spLocks noChangeArrowheads="1"/>
            </p:cNvSpPr>
            <p:nvPr/>
          </p:nvSpPr>
          <p:spPr bwMode="auto">
            <a:xfrm>
              <a:off x="213" y="3152"/>
              <a:ext cx="5381" cy="523"/>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sp>
          <p:nvSpPr>
            <p:cNvPr id="99338" name="Rectangle 23"/>
            <p:cNvSpPr>
              <a:spLocks noChangeArrowheads="1"/>
            </p:cNvSpPr>
            <p:nvPr/>
          </p:nvSpPr>
          <p:spPr bwMode="auto">
            <a:xfrm>
              <a:off x="5095" y="2708"/>
              <a:ext cx="492" cy="576"/>
            </a:xfrm>
            <a:prstGeom prst="rect">
              <a:avLst/>
            </a:prstGeom>
            <a:solidFill>
              <a:srgbClr val="C0C0C0">
                <a:alpha val="78822"/>
              </a:srgbClr>
            </a:solidFill>
            <a:ln w="12700">
              <a:noFill/>
              <a:miter lim="800000"/>
              <a:headEnd/>
              <a:tailEnd/>
            </a:ln>
          </p:spPr>
          <p:txBody>
            <a:bodyPr wrap="none" anchor="ctr"/>
            <a:lstStyle/>
            <a:p>
              <a:endParaRPr lang="en-US">
                <a:latin typeface="Segoe" pitchFamily="34" charset="0"/>
              </a:endParaRPr>
            </a:p>
          </p:txBody>
        </p:sp>
      </p:grpSp>
      <p:grpSp>
        <p:nvGrpSpPr>
          <p:cNvPr id="99333" name="Group 26"/>
          <p:cNvGrpSpPr>
            <a:grpSpLocks/>
          </p:cNvGrpSpPr>
          <p:nvPr/>
        </p:nvGrpSpPr>
        <p:grpSpPr bwMode="auto">
          <a:xfrm>
            <a:off x="358775" y="4260850"/>
            <a:ext cx="7608888" cy="1443038"/>
            <a:chOff x="155" y="1918"/>
            <a:chExt cx="3819" cy="868"/>
          </a:xfrm>
        </p:grpSpPr>
        <p:sp>
          <p:nvSpPr>
            <p:cNvPr id="99334" name="Oval 27"/>
            <p:cNvSpPr>
              <a:spLocks noChangeArrowheads="1"/>
            </p:cNvSpPr>
            <p:nvPr/>
          </p:nvSpPr>
          <p:spPr bwMode="auto">
            <a:xfrm>
              <a:off x="155" y="1918"/>
              <a:ext cx="3819" cy="576"/>
            </a:xfrm>
            <a:prstGeom prst="ellipse">
              <a:avLst/>
            </a:prstGeom>
            <a:noFill/>
            <a:ln w="25400">
              <a:solidFill>
                <a:srgbClr val="FF0000"/>
              </a:solidFill>
              <a:round/>
              <a:headEnd/>
              <a:tailEnd/>
            </a:ln>
          </p:spPr>
          <p:txBody>
            <a:bodyPr wrap="none" anchor="ctr"/>
            <a:lstStyle/>
            <a:p>
              <a:endParaRPr lang="en-US">
                <a:latin typeface="Segoe" pitchFamily="34" charset="0"/>
              </a:endParaRPr>
            </a:p>
          </p:txBody>
        </p:sp>
        <p:sp>
          <p:nvSpPr>
            <p:cNvPr id="11" name="Text Box 28"/>
            <p:cNvSpPr txBox="1">
              <a:spLocks noChangeArrowheads="1"/>
            </p:cNvSpPr>
            <p:nvPr/>
          </p:nvSpPr>
          <p:spPr bwMode="auto">
            <a:xfrm>
              <a:off x="1443" y="2547"/>
              <a:ext cx="1140" cy="239"/>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rgbClr val="FF3300"/>
                  </a:solidFill>
                  <a:effectLst>
                    <a:outerShdw blurRad="38100" dist="38100" dir="2700000" algn="tl">
                      <a:srgbClr val="000000"/>
                    </a:outerShdw>
                  </a:effectLst>
                  <a:latin typeface="+mn-lt"/>
                </a:rPr>
                <a:t>Rule 3</a:t>
              </a:r>
            </a:p>
          </p:txBody>
        </p:sp>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defTabSz="912777">
              <a:defRPr/>
            </a:pPr>
            <a:r>
              <a:rPr smtClean="0"/>
              <a:t>Rules</a:t>
            </a:r>
            <a:endParaRPr/>
          </a:p>
        </p:txBody>
      </p:sp>
      <p:sp>
        <p:nvSpPr>
          <p:cNvPr id="4" name="Text Placeholder 3"/>
          <p:cNvSpPr>
            <a:spLocks noGrp="1"/>
          </p:cNvSpPr>
          <p:nvPr>
            <p:ph type="body" idx="1"/>
          </p:nvPr>
        </p:nvSpPr>
        <p:spPr>
          <a:xfrm>
            <a:off x="382588" y="1414463"/>
            <a:ext cx="8380412" cy="4819650"/>
          </a:xfrm>
        </p:spPr>
        <p:txBody>
          <a:bodyPr>
            <a:normAutofit lnSpcReduction="10000"/>
          </a:bodyPr>
          <a:lstStyle/>
          <a:p>
            <a:pPr marL="382573" indent="-382573" defTabSz="912777">
              <a:defRPr/>
            </a:pPr>
            <a:r>
              <a:rPr lang="en-US" dirty="0" smtClean="0"/>
              <a:t>SDV comes with</a:t>
            </a:r>
          </a:p>
          <a:p>
            <a:pPr marL="704822" lvl="1" indent="-317487" defTabSz="912777">
              <a:defRPr/>
            </a:pPr>
            <a:r>
              <a:rPr lang="en-US" dirty="0" smtClean="0"/>
              <a:t>68 WDM rules</a:t>
            </a:r>
          </a:p>
          <a:p>
            <a:pPr marL="704822" lvl="1" indent="-317487" defTabSz="912777">
              <a:defRPr/>
            </a:pPr>
            <a:r>
              <a:rPr lang="en-US" dirty="0" smtClean="0"/>
              <a:t>52 KMDF rules</a:t>
            </a:r>
          </a:p>
          <a:p>
            <a:pPr marL="382573" indent="-382573" defTabSz="912777">
              <a:defRPr/>
            </a:pPr>
            <a:r>
              <a:rPr lang="en-US" dirty="0" smtClean="0"/>
              <a:t>Each rule captures an aspect of an interface requirements</a:t>
            </a:r>
          </a:p>
          <a:p>
            <a:pPr marL="382573" indent="-382573" defTabSz="912777">
              <a:defRPr/>
            </a:pPr>
            <a:r>
              <a:rPr lang="en-US" dirty="0" smtClean="0"/>
              <a:t>Rules are written in a C like language and defines</a:t>
            </a:r>
          </a:p>
          <a:p>
            <a:pPr marL="704822" lvl="1" indent="-317487" defTabSz="912777">
              <a:defRPr/>
            </a:pPr>
            <a:r>
              <a:rPr lang="en-US" dirty="0" smtClean="0"/>
              <a:t>State declarations in form of C style variables</a:t>
            </a:r>
          </a:p>
          <a:p>
            <a:pPr marL="704822" lvl="1" indent="-317487" defTabSz="912777">
              <a:defRPr/>
            </a:pPr>
            <a:r>
              <a:rPr lang="en-US" dirty="0" smtClean="0"/>
              <a:t>Events that are associated with DDI functions</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SpinLock Rule</a:t>
            </a:r>
            <a:endParaRPr/>
          </a:p>
        </p:txBody>
      </p:sp>
      <p:grpSp>
        <p:nvGrpSpPr>
          <p:cNvPr id="103426" name="Group 21"/>
          <p:cNvGrpSpPr>
            <a:grpSpLocks/>
          </p:cNvGrpSpPr>
          <p:nvPr/>
        </p:nvGrpSpPr>
        <p:grpSpPr bwMode="auto">
          <a:xfrm>
            <a:off x="387350" y="1189038"/>
            <a:ext cx="2543175" cy="5308600"/>
            <a:chOff x="218" y="603"/>
            <a:chExt cx="2891" cy="3344"/>
          </a:xfrm>
        </p:grpSpPr>
        <p:sp>
          <p:nvSpPr>
            <p:cNvPr id="103435" name="Rectangle 22"/>
            <p:cNvSpPr>
              <a:spLocks noChangeArrowheads="1"/>
            </p:cNvSpPr>
            <p:nvPr/>
          </p:nvSpPr>
          <p:spPr bwMode="auto">
            <a:xfrm>
              <a:off x="230" y="3043"/>
              <a:ext cx="2879" cy="904"/>
            </a:xfrm>
            <a:prstGeom prst="rect">
              <a:avLst/>
            </a:prstGeom>
            <a:solidFill>
              <a:srgbClr val="00B0F0"/>
            </a:solidFill>
            <a:ln w="3175" algn="ctr">
              <a:solidFill>
                <a:srgbClr val="FFFFFF"/>
              </a:solidFill>
              <a:miter lim="800000"/>
              <a:headEnd/>
              <a:tailEnd/>
            </a:ln>
          </p:spPr>
          <p:txBody>
            <a:bodyPr wrap="none" anchor="ctr" anchorCtr="1"/>
            <a:lstStyle/>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grpSp>
          <p:nvGrpSpPr>
            <p:cNvPr id="103436" name="Group 23"/>
            <p:cNvGrpSpPr>
              <a:grpSpLocks/>
            </p:cNvGrpSpPr>
            <p:nvPr/>
          </p:nvGrpSpPr>
          <p:grpSpPr bwMode="auto">
            <a:xfrm>
              <a:off x="242" y="2677"/>
              <a:ext cx="2746" cy="697"/>
              <a:chOff x="242" y="2677"/>
              <a:chExt cx="2746" cy="697"/>
            </a:xfrm>
          </p:grpSpPr>
          <p:sp>
            <p:nvSpPr>
              <p:cNvPr id="103442" name="Line 24"/>
              <p:cNvSpPr>
                <a:spLocks noChangeShapeType="1"/>
              </p:cNvSpPr>
              <p:nvPr/>
            </p:nvSpPr>
            <p:spPr bwMode="auto">
              <a:xfrm>
                <a:off x="2271" y="2679"/>
                <a:ext cx="0" cy="321"/>
              </a:xfrm>
              <a:prstGeom prst="line">
                <a:avLst/>
              </a:prstGeom>
              <a:noFill/>
              <a:ln w="38100">
                <a:solidFill>
                  <a:schemeClr val="folHlink"/>
                </a:solidFill>
                <a:round/>
                <a:headEnd/>
                <a:tailEnd type="triangle" w="med" len="med"/>
              </a:ln>
            </p:spPr>
            <p:txBody>
              <a:bodyPr/>
              <a:lstStyle/>
              <a:p>
                <a:endParaRPr lang="en-US"/>
              </a:p>
            </p:txBody>
          </p:sp>
          <p:sp>
            <p:nvSpPr>
              <p:cNvPr id="103443" name="Line 25"/>
              <p:cNvSpPr>
                <a:spLocks noChangeShapeType="1"/>
              </p:cNvSpPr>
              <p:nvPr/>
            </p:nvSpPr>
            <p:spPr bwMode="auto">
              <a:xfrm>
                <a:off x="922" y="2677"/>
                <a:ext cx="0" cy="322"/>
              </a:xfrm>
              <a:prstGeom prst="line">
                <a:avLst/>
              </a:prstGeom>
              <a:noFill/>
              <a:ln w="38100">
                <a:solidFill>
                  <a:schemeClr val="folHlink"/>
                </a:solidFill>
                <a:round/>
                <a:headEnd/>
                <a:tailEnd type="triangle" w="med" len="med"/>
              </a:ln>
            </p:spPr>
            <p:txBody>
              <a:bodyPr/>
              <a:lstStyle/>
              <a:p>
                <a:endParaRPr lang="en-US"/>
              </a:p>
            </p:txBody>
          </p:sp>
          <p:sp>
            <p:nvSpPr>
              <p:cNvPr id="16" name="Oval 26"/>
              <p:cNvSpPr>
                <a:spLocks noChangeArrowheads="1"/>
              </p:cNvSpPr>
              <p:nvPr/>
            </p:nvSpPr>
            <p:spPr bwMode="auto">
              <a:xfrm>
                <a:off x="893" y="3014"/>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3445" name="Text Box 27"/>
              <p:cNvSpPr txBox="1">
                <a:spLocks noChangeArrowheads="1"/>
              </p:cNvSpPr>
              <p:nvPr/>
            </p:nvSpPr>
            <p:spPr bwMode="auto">
              <a:xfrm>
                <a:off x="242" y="3053"/>
                <a:ext cx="1396" cy="28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KeAcquire SpinLock</a:t>
                </a:r>
              </a:p>
            </p:txBody>
          </p:sp>
          <p:sp>
            <p:nvSpPr>
              <p:cNvPr id="103446" name="Text Box 28"/>
              <p:cNvSpPr txBox="1">
                <a:spLocks noChangeArrowheads="1"/>
              </p:cNvSpPr>
              <p:nvPr/>
            </p:nvSpPr>
            <p:spPr bwMode="auto">
              <a:xfrm>
                <a:off x="1592" y="3051"/>
                <a:ext cx="1396" cy="32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KeRelease</a:t>
                </a:r>
              </a:p>
              <a:p>
                <a:pPr algn="ctr" eaLnBrk="0" hangingPunct="0">
                  <a:spcBef>
                    <a:spcPct val="30000"/>
                  </a:spcBef>
                </a:pPr>
                <a:r>
                  <a:rPr lang="en-US" sz="1200">
                    <a:solidFill>
                      <a:schemeClr val="bg2"/>
                    </a:solidFill>
                    <a:latin typeface="Segoe" pitchFamily="34" charset="0"/>
                  </a:rPr>
                  <a:t>SpinLock</a:t>
                </a:r>
              </a:p>
            </p:txBody>
          </p:sp>
          <p:sp>
            <p:nvSpPr>
              <p:cNvPr id="19" name="Oval 29"/>
              <p:cNvSpPr>
                <a:spLocks noChangeArrowheads="1"/>
              </p:cNvSpPr>
              <p:nvPr/>
            </p:nvSpPr>
            <p:spPr bwMode="auto">
              <a:xfrm>
                <a:off x="2243" y="3011"/>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grpSp>
        <p:sp>
          <p:nvSpPr>
            <p:cNvPr id="9" name="Rectangle 30"/>
            <p:cNvSpPr>
              <a:spLocks noChangeArrowheads="1"/>
            </p:cNvSpPr>
            <p:nvPr/>
          </p:nvSpPr>
          <p:spPr bwMode="auto">
            <a:xfrm>
              <a:off x="231" y="1532"/>
              <a:ext cx="2878" cy="1195"/>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03438" name="Line 31"/>
            <p:cNvSpPr>
              <a:spLocks noChangeShapeType="1"/>
            </p:cNvSpPr>
            <p:nvPr/>
          </p:nvSpPr>
          <p:spPr bwMode="auto">
            <a:xfrm>
              <a:off x="1632" y="1161"/>
              <a:ext cx="0" cy="360"/>
            </a:xfrm>
            <a:prstGeom prst="line">
              <a:avLst/>
            </a:prstGeom>
            <a:noFill/>
            <a:ln w="38100">
              <a:solidFill>
                <a:schemeClr val="folHlink"/>
              </a:solidFill>
              <a:round/>
              <a:headEnd/>
              <a:tailEnd type="triangle" w="med" len="med"/>
            </a:ln>
          </p:spPr>
          <p:txBody>
            <a:bodyPr/>
            <a:lstStyle/>
            <a:p>
              <a:endParaRPr lang="en-US"/>
            </a:p>
          </p:txBody>
        </p:sp>
        <p:sp>
          <p:nvSpPr>
            <p:cNvPr id="11" name="Oval 32"/>
            <p:cNvSpPr>
              <a:spLocks noChangeArrowheads="1"/>
            </p:cNvSpPr>
            <p:nvPr/>
          </p:nvSpPr>
          <p:spPr bwMode="auto">
            <a:xfrm>
              <a:off x="1599" y="1507"/>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3440" name="Text Box 33"/>
            <p:cNvSpPr txBox="1">
              <a:spLocks noChangeArrowheads="1"/>
            </p:cNvSpPr>
            <p:nvPr/>
          </p:nvSpPr>
          <p:spPr bwMode="auto">
            <a:xfrm>
              <a:off x="894" y="1574"/>
              <a:ext cx="1396" cy="17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Entry Point</a:t>
              </a:r>
            </a:p>
          </p:txBody>
        </p:sp>
        <p:sp>
          <p:nvSpPr>
            <p:cNvPr id="103441" name="Rectangle 34"/>
            <p:cNvSpPr>
              <a:spLocks noChangeArrowheads="1"/>
            </p:cNvSpPr>
            <p:nvPr/>
          </p:nvSpPr>
          <p:spPr bwMode="blackWhite">
            <a:xfrm>
              <a:off x="218" y="603"/>
              <a:ext cx="2879" cy="594"/>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p:txBody>
        </p:sp>
      </p:grpSp>
      <p:pic>
        <p:nvPicPr>
          <p:cNvPr id="103427" name="Picture 28"/>
          <p:cNvPicPr>
            <a:picLocks noChangeAspect="1" noChangeArrowheads="1"/>
          </p:cNvPicPr>
          <p:nvPr/>
        </p:nvPicPr>
        <p:blipFill>
          <a:blip r:embed="rId3"/>
          <a:srcRect/>
          <a:stretch>
            <a:fillRect/>
          </a:stretch>
        </p:blipFill>
        <p:spPr bwMode="auto">
          <a:xfrm>
            <a:off x="3475038" y="781050"/>
            <a:ext cx="5516562" cy="5875338"/>
          </a:xfrm>
          <a:prstGeom prst="rect">
            <a:avLst/>
          </a:prstGeom>
          <a:noFill/>
          <a:ln w="57150" algn="ctr">
            <a:noFill/>
            <a:miter lim="800000"/>
            <a:headEnd/>
            <a:tailEnd/>
          </a:ln>
        </p:spPr>
      </p:pic>
      <p:pic>
        <p:nvPicPr>
          <p:cNvPr id="103428" name="Picture 18"/>
          <p:cNvPicPr>
            <a:picLocks noChangeAspect="1" noChangeArrowheads="1"/>
          </p:cNvPicPr>
          <p:nvPr/>
        </p:nvPicPr>
        <p:blipFill>
          <a:blip r:embed="rId4"/>
          <a:srcRect/>
          <a:stretch>
            <a:fillRect/>
          </a:stretch>
        </p:blipFill>
        <p:spPr bwMode="auto">
          <a:xfrm>
            <a:off x="3330575" y="1371600"/>
            <a:ext cx="5705475" cy="2160588"/>
          </a:xfrm>
          <a:prstGeom prst="rect">
            <a:avLst/>
          </a:prstGeom>
          <a:noFill/>
          <a:ln w="19050">
            <a:solidFill>
              <a:schemeClr val="bg2"/>
            </a:solidFill>
            <a:miter lim="800000"/>
            <a:headEnd/>
            <a:tailEnd/>
          </a:ln>
        </p:spPr>
      </p:pic>
      <p:grpSp>
        <p:nvGrpSpPr>
          <p:cNvPr id="103429" name="Group 24"/>
          <p:cNvGrpSpPr>
            <a:grpSpLocks/>
          </p:cNvGrpSpPr>
          <p:nvPr/>
        </p:nvGrpSpPr>
        <p:grpSpPr bwMode="auto">
          <a:xfrm>
            <a:off x="3357563" y="1376363"/>
            <a:ext cx="5670550" cy="2141537"/>
            <a:chOff x="232" y="1716"/>
            <a:chExt cx="5356" cy="1936"/>
          </a:xfrm>
        </p:grpSpPr>
        <p:sp>
          <p:nvSpPr>
            <p:cNvPr id="103433" name="Rectangle 22"/>
            <p:cNvSpPr>
              <a:spLocks noChangeArrowheads="1"/>
            </p:cNvSpPr>
            <p:nvPr/>
          </p:nvSpPr>
          <p:spPr bwMode="auto">
            <a:xfrm>
              <a:off x="232" y="2304"/>
              <a:ext cx="5355" cy="1348"/>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sp>
          <p:nvSpPr>
            <p:cNvPr id="103434" name="Rectangle 23"/>
            <p:cNvSpPr>
              <a:spLocks noChangeArrowheads="1"/>
            </p:cNvSpPr>
            <p:nvPr/>
          </p:nvSpPr>
          <p:spPr bwMode="auto">
            <a:xfrm>
              <a:off x="3937" y="1716"/>
              <a:ext cx="1651" cy="594"/>
            </a:xfrm>
            <a:prstGeom prst="rect">
              <a:avLst/>
            </a:prstGeom>
            <a:solidFill>
              <a:srgbClr val="C0C0C0">
                <a:alpha val="85881"/>
              </a:srgbClr>
            </a:solidFill>
            <a:ln w="12700">
              <a:noFill/>
              <a:miter lim="800000"/>
              <a:headEnd/>
              <a:tailEnd/>
            </a:ln>
          </p:spPr>
          <p:txBody>
            <a:bodyPr wrap="none" anchor="ctr"/>
            <a:lstStyle/>
            <a:p>
              <a:endParaRPr lang="en-US">
                <a:latin typeface="Segoe" pitchFamily="34" charset="0"/>
              </a:endParaRPr>
            </a:p>
          </p:txBody>
        </p:sp>
      </p:grpSp>
      <p:grpSp>
        <p:nvGrpSpPr>
          <p:cNvPr id="103430" name="Group 27"/>
          <p:cNvGrpSpPr>
            <a:grpSpLocks/>
          </p:cNvGrpSpPr>
          <p:nvPr/>
        </p:nvGrpSpPr>
        <p:grpSpPr bwMode="auto">
          <a:xfrm>
            <a:off x="3276600" y="1566863"/>
            <a:ext cx="4041775" cy="1096962"/>
            <a:chOff x="155" y="1918"/>
            <a:chExt cx="3819" cy="991"/>
          </a:xfrm>
        </p:grpSpPr>
        <p:sp>
          <p:nvSpPr>
            <p:cNvPr id="103431" name="Oval 25"/>
            <p:cNvSpPr>
              <a:spLocks noChangeArrowheads="1"/>
            </p:cNvSpPr>
            <p:nvPr/>
          </p:nvSpPr>
          <p:spPr bwMode="auto">
            <a:xfrm>
              <a:off x="155" y="1918"/>
              <a:ext cx="3819" cy="576"/>
            </a:xfrm>
            <a:prstGeom prst="ellipse">
              <a:avLst/>
            </a:prstGeom>
            <a:noFill/>
            <a:ln w="25400">
              <a:solidFill>
                <a:srgbClr val="FF0000"/>
              </a:solidFill>
              <a:round/>
              <a:headEnd/>
              <a:tailEnd/>
            </a:ln>
          </p:spPr>
          <p:txBody>
            <a:bodyPr wrap="none" anchor="ctr"/>
            <a:lstStyle/>
            <a:p>
              <a:endParaRPr lang="en-US">
                <a:latin typeface="Segoe" pitchFamily="34" charset="0"/>
              </a:endParaRPr>
            </a:p>
          </p:txBody>
        </p:sp>
        <p:sp>
          <p:nvSpPr>
            <p:cNvPr id="27" name="Text Box 26"/>
            <p:cNvSpPr txBox="1">
              <a:spLocks noChangeArrowheads="1"/>
            </p:cNvSpPr>
            <p:nvPr/>
          </p:nvSpPr>
          <p:spPr bwMode="auto">
            <a:xfrm>
              <a:off x="1444" y="2548"/>
              <a:ext cx="1140" cy="361"/>
            </a:xfrm>
            <a:prstGeom prst="rect">
              <a:avLst/>
            </a:prstGeom>
            <a:noFill/>
            <a:ln w="12700">
              <a:noFill/>
              <a:miter lim="800000"/>
              <a:headEnd/>
              <a:tailEnd/>
            </a:ln>
            <a:effectLst/>
          </p:spPr>
          <p:txBody>
            <a:bodyPr>
              <a:spAutoFit/>
            </a:bodyPr>
            <a:lstStyle/>
            <a:p>
              <a:pPr fontAlgn="auto">
                <a:spcBef>
                  <a:spcPct val="50000"/>
                </a:spcBef>
                <a:spcAft>
                  <a:spcPts val="0"/>
                </a:spcAft>
                <a:defRPr/>
              </a:pPr>
              <a:endParaRPr lang="en-US" sz="2000" b="1" dirty="0">
                <a:solidFill>
                  <a:srgbClr val="FF3300"/>
                </a:solidFill>
                <a:effectLst>
                  <a:outerShdw blurRad="38100" dist="38100" dir="2700000" algn="tl">
                    <a:srgbClr val="000000"/>
                  </a:outerShdw>
                </a:effectLst>
                <a:latin typeface="+mn-lt"/>
              </a:endParaRPr>
            </a:p>
          </p:txBody>
        </p:sp>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SpinLock Rule</a:t>
            </a:r>
            <a:endParaRPr/>
          </a:p>
        </p:txBody>
      </p:sp>
      <p:grpSp>
        <p:nvGrpSpPr>
          <p:cNvPr id="105474" name="Group 91"/>
          <p:cNvGrpSpPr>
            <a:grpSpLocks/>
          </p:cNvGrpSpPr>
          <p:nvPr/>
        </p:nvGrpSpPr>
        <p:grpSpPr bwMode="auto">
          <a:xfrm>
            <a:off x="387350" y="1189038"/>
            <a:ext cx="2543175" cy="5308600"/>
            <a:chOff x="218" y="603"/>
            <a:chExt cx="2891" cy="3344"/>
          </a:xfrm>
        </p:grpSpPr>
        <p:sp>
          <p:nvSpPr>
            <p:cNvPr id="105499" name="Rectangle 92"/>
            <p:cNvSpPr>
              <a:spLocks noChangeArrowheads="1"/>
            </p:cNvSpPr>
            <p:nvPr/>
          </p:nvSpPr>
          <p:spPr bwMode="auto">
            <a:xfrm>
              <a:off x="230" y="3043"/>
              <a:ext cx="2879" cy="904"/>
            </a:xfrm>
            <a:prstGeom prst="rect">
              <a:avLst/>
            </a:prstGeom>
            <a:solidFill>
              <a:srgbClr val="00B0F0"/>
            </a:solidFill>
            <a:ln w="3175" algn="ctr">
              <a:solidFill>
                <a:srgbClr val="FFFFFF"/>
              </a:solidFill>
              <a:miter lim="800000"/>
              <a:headEnd/>
              <a:tailEnd/>
            </a:ln>
          </p:spPr>
          <p:txBody>
            <a:bodyPr wrap="none" anchor="ctr" anchorCtr="1"/>
            <a:lstStyle/>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grpSp>
          <p:nvGrpSpPr>
            <p:cNvPr id="105500" name="Group 93"/>
            <p:cNvGrpSpPr>
              <a:grpSpLocks/>
            </p:cNvGrpSpPr>
            <p:nvPr/>
          </p:nvGrpSpPr>
          <p:grpSpPr bwMode="auto">
            <a:xfrm>
              <a:off x="242" y="2677"/>
              <a:ext cx="2746" cy="697"/>
              <a:chOff x="242" y="2677"/>
              <a:chExt cx="2746" cy="697"/>
            </a:xfrm>
          </p:grpSpPr>
          <p:sp>
            <p:nvSpPr>
              <p:cNvPr id="105506" name="Line 94"/>
              <p:cNvSpPr>
                <a:spLocks noChangeShapeType="1"/>
              </p:cNvSpPr>
              <p:nvPr/>
            </p:nvSpPr>
            <p:spPr bwMode="auto">
              <a:xfrm>
                <a:off x="2271" y="2679"/>
                <a:ext cx="0" cy="321"/>
              </a:xfrm>
              <a:prstGeom prst="line">
                <a:avLst/>
              </a:prstGeom>
              <a:noFill/>
              <a:ln w="38100">
                <a:solidFill>
                  <a:schemeClr val="folHlink"/>
                </a:solidFill>
                <a:round/>
                <a:headEnd/>
                <a:tailEnd type="triangle" w="med" len="med"/>
              </a:ln>
            </p:spPr>
            <p:txBody>
              <a:bodyPr/>
              <a:lstStyle/>
              <a:p>
                <a:endParaRPr lang="en-US"/>
              </a:p>
            </p:txBody>
          </p:sp>
          <p:sp>
            <p:nvSpPr>
              <p:cNvPr id="105507" name="Line 95"/>
              <p:cNvSpPr>
                <a:spLocks noChangeShapeType="1"/>
              </p:cNvSpPr>
              <p:nvPr/>
            </p:nvSpPr>
            <p:spPr bwMode="auto">
              <a:xfrm>
                <a:off x="922" y="2677"/>
                <a:ext cx="0" cy="322"/>
              </a:xfrm>
              <a:prstGeom prst="line">
                <a:avLst/>
              </a:prstGeom>
              <a:noFill/>
              <a:ln w="38100">
                <a:solidFill>
                  <a:schemeClr val="folHlink"/>
                </a:solidFill>
                <a:round/>
                <a:headEnd/>
                <a:tailEnd type="triangle" w="med" len="med"/>
              </a:ln>
            </p:spPr>
            <p:txBody>
              <a:bodyPr/>
              <a:lstStyle/>
              <a:p>
                <a:endParaRPr lang="en-US"/>
              </a:p>
            </p:txBody>
          </p:sp>
          <p:sp>
            <p:nvSpPr>
              <p:cNvPr id="14" name="Oval 96"/>
              <p:cNvSpPr>
                <a:spLocks noChangeArrowheads="1"/>
              </p:cNvSpPr>
              <p:nvPr/>
            </p:nvSpPr>
            <p:spPr bwMode="auto">
              <a:xfrm>
                <a:off x="893" y="3014"/>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5509" name="Text Box 97"/>
              <p:cNvSpPr txBox="1">
                <a:spLocks noChangeArrowheads="1"/>
              </p:cNvSpPr>
              <p:nvPr/>
            </p:nvSpPr>
            <p:spPr bwMode="auto">
              <a:xfrm>
                <a:off x="242" y="3053"/>
                <a:ext cx="1396" cy="28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KeAcquire SpinLock</a:t>
                </a:r>
              </a:p>
            </p:txBody>
          </p:sp>
          <p:sp>
            <p:nvSpPr>
              <p:cNvPr id="105510" name="Text Box 98"/>
              <p:cNvSpPr txBox="1">
                <a:spLocks noChangeArrowheads="1"/>
              </p:cNvSpPr>
              <p:nvPr/>
            </p:nvSpPr>
            <p:spPr bwMode="auto">
              <a:xfrm>
                <a:off x="1592" y="3051"/>
                <a:ext cx="1396" cy="32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KeRelease</a:t>
                </a:r>
              </a:p>
              <a:p>
                <a:pPr algn="ctr" eaLnBrk="0" hangingPunct="0">
                  <a:spcBef>
                    <a:spcPct val="30000"/>
                  </a:spcBef>
                </a:pPr>
                <a:r>
                  <a:rPr lang="en-US" sz="1200">
                    <a:solidFill>
                      <a:schemeClr val="bg2"/>
                    </a:solidFill>
                    <a:latin typeface="Segoe" pitchFamily="34" charset="0"/>
                  </a:rPr>
                  <a:t>SpinLock</a:t>
                </a:r>
              </a:p>
            </p:txBody>
          </p:sp>
          <p:sp>
            <p:nvSpPr>
              <p:cNvPr id="17" name="Oval 99"/>
              <p:cNvSpPr>
                <a:spLocks noChangeArrowheads="1"/>
              </p:cNvSpPr>
              <p:nvPr/>
            </p:nvSpPr>
            <p:spPr bwMode="auto">
              <a:xfrm>
                <a:off x="2243" y="3011"/>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grpSp>
        <p:sp>
          <p:nvSpPr>
            <p:cNvPr id="7" name="Rectangle 100"/>
            <p:cNvSpPr>
              <a:spLocks noChangeArrowheads="1"/>
            </p:cNvSpPr>
            <p:nvPr/>
          </p:nvSpPr>
          <p:spPr bwMode="auto">
            <a:xfrm>
              <a:off x="231" y="1532"/>
              <a:ext cx="2878" cy="1195"/>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05502" name="Line 101"/>
            <p:cNvSpPr>
              <a:spLocks noChangeShapeType="1"/>
            </p:cNvSpPr>
            <p:nvPr/>
          </p:nvSpPr>
          <p:spPr bwMode="auto">
            <a:xfrm>
              <a:off x="1632" y="1161"/>
              <a:ext cx="0" cy="360"/>
            </a:xfrm>
            <a:prstGeom prst="line">
              <a:avLst/>
            </a:prstGeom>
            <a:noFill/>
            <a:ln w="38100">
              <a:solidFill>
                <a:schemeClr val="folHlink"/>
              </a:solidFill>
              <a:round/>
              <a:headEnd/>
              <a:tailEnd type="triangle" w="med" len="med"/>
            </a:ln>
          </p:spPr>
          <p:txBody>
            <a:bodyPr/>
            <a:lstStyle/>
            <a:p>
              <a:endParaRPr lang="en-US"/>
            </a:p>
          </p:txBody>
        </p:sp>
        <p:sp>
          <p:nvSpPr>
            <p:cNvPr id="9" name="Oval 102"/>
            <p:cNvSpPr>
              <a:spLocks noChangeArrowheads="1"/>
            </p:cNvSpPr>
            <p:nvPr/>
          </p:nvSpPr>
          <p:spPr bwMode="auto">
            <a:xfrm>
              <a:off x="1599" y="1507"/>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5504" name="Text Box 103"/>
            <p:cNvSpPr txBox="1">
              <a:spLocks noChangeArrowheads="1"/>
            </p:cNvSpPr>
            <p:nvPr/>
          </p:nvSpPr>
          <p:spPr bwMode="auto">
            <a:xfrm>
              <a:off x="894" y="1574"/>
              <a:ext cx="1396" cy="17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Entry Point</a:t>
              </a:r>
            </a:p>
          </p:txBody>
        </p:sp>
        <p:sp>
          <p:nvSpPr>
            <p:cNvPr id="105505" name="Rectangle 104"/>
            <p:cNvSpPr>
              <a:spLocks noChangeArrowheads="1"/>
            </p:cNvSpPr>
            <p:nvPr/>
          </p:nvSpPr>
          <p:spPr bwMode="blackWhite">
            <a:xfrm>
              <a:off x="218" y="603"/>
              <a:ext cx="2879" cy="594"/>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p:txBody>
        </p:sp>
      </p:grpSp>
      <p:sp>
        <p:nvSpPr>
          <p:cNvPr id="18" name="Rectangle 106"/>
          <p:cNvSpPr>
            <a:spLocks noChangeArrowheads="1"/>
          </p:cNvSpPr>
          <p:nvPr/>
        </p:nvSpPr>
        <p:spPr bwMode="auto">
          <a:xfrm>
            <a:off x="3084513" y="862013"/>
            <a:ext cx="5905500" cy="881062"/>
          </a:xfrm>
          <a:prstGeom prst="rect">
            <a:avLst/>
          </a:prstGeom>
          <a:noFill/>
          <a:ln w="9525">
            <a:noFill/>
            <a:miter lim="800000"/>
            <a:headEnd/>
            <a:tailEnd/>
          </a:ln>
          <a:effectLst/>
        </p:spPr>
        <p:txBody>
          <a:bodyPr>
            <a:spAutoFit/>
          </a:bodyPr>
          <a:lstStyle/>
          <a:p>
            <a:pPr marL="579438" indent="-579438" fontAlgn="auto">
              <a:lnSpc>
                <a:spcPct val="70000"/>
              </a:lnSpc>
              <a:spcBef>
                <a:spcPct val="30000"/>
              </a:spcBef>
              <a:spcAft>
                <a:spcPts val="0"/>
              </a:spcAft>
              <a:defRPr/>
            </a:pPr>
            <a:r>
              <a:rPr lang="en-US" sz="1900" b="1">
                <a:effectLst>
                  <a:outerShdw blurRad="38100" dist="38100" dir="2700000" algn="tl">
                    <a:srgbClr val="000000">
                      <a:alpha val="43137"/>
                    </a:srgbClr>
                  </a:outerShdw>
                </a:effectLst>
                <a:latin typeface="Courier New" pitchFamily="49" charset="0"/>
              </a:rPr>
              <a:t>state</a:t>
            </a:r>
            <a:r>
              <a:rPr lang="en-US" sz="1900">
                <a:effectLst>
                  <a:outerShdw blurRad="38100" dist="38100" dir="2700000" algn="tl">
                    <a:srgbClr val="000000">
                      <a:alpha val="43137"/>
                    </a:srgbClr>
                  </a:outerShdw>
                </a:effectLst>
                <a:latin typeface="Courier New" pitchFamily="49" charset="0"/>
              </a:rPr>
              <a:t> {</a:t>
            </a:r>
          </a:p>
          <a:p>
            <a:pPr marL="579438" indent="-579438" fontAlgn="auto">
              <a:lnSpc>
                <a:spcPct val="70000"/>
              </a:lnSpc>
              <a:spcBef>
                <a:spcPct val="30000"/>
              </a:spcBef>
              <a:spcAft>
                <a:spcPts val="0"/>
              </a:spcAft>
              <a:defRPr/>
            </a:pPr>
            <a:r>
              <a:rPr lang="en-US" sz="1900">
                <a:effectLst>
                  <a:outerShdw blurRad="38100" dist="38100" dir="2700000" algn="tl">
                    <a:srgbClr val="000000">
                      <a:alpha val="43137"/>
                    </a:srgbClr>
                  </a:outerShdw>
                </a:effectLst>
                <a:latin typeface="Courier New" pitchFamily="49" charset="0"/>
              </a:rPr>
              <a:t>  </a:t>
            </a:r>
            <a:r>
              <a:rPr lang="en-US" sz="1900" b="1">
                <a:effectLst>
                  <a:outerShdw blurRad="38100" dist="38100" dir="2700000" algn="tl">
                    <a:srgbClr val="000000">
                      <a:alpha val="43137"/>
                    </a:srgbClr>
                  </a:outerShdw>
                </a:effectLst>
                <a:latin typeface="Courier New" pitchFamily="49" charset="0"/>
              </a:rPr>
              <a:t>enum</a:t>
            </a:r>
            <a:r>
              <a:rPr lang="en-US" sz="1900">
                <a:effectLst>
                  <a:outerShdw blurRad="38100" dist="38100" dir="2700000" algn="tl">
                    <a:srgbClr val="000000">
                      <a:alpha val="43137"/>
                    </a:srgbClr>
                  </a:outerShdw>
                </a:effectLst>
                <a:latin typeface="Courier New" pitchFamily="49" charset="0"/>
              </a:rPr>
              <a:t> {unlocked, locked} s = unlocked;</a:t>
            </a:r>
          </a:p>
          <a:p>
            <a:pPr marL="579438" indent="-579438" fontAlgn="auto">
              <a:lnSpc>
                <a:spcPct val="70000"/>
              </a:lnSpc>
              <a:spcBef>
                <a:spcPct val="30000"/>
              </a:spcBef>
              <a:spcAft>
                <a:spcPts val="0"/>
              </a:spcAft>
              <a:defRPr/>
            </a:pPr>
            <a:r>
              <a:rPr lang="en-US" sz="1900">
                <a:effectLst>
                  <a:outerShdw blurRad="38100" dist="38100" dir="2700000" algn="tl">
                    <a:srgbClr val="000000">
                      <a:alpha val="43137"/>
                    </a:srgbClr>
                  </a:outerShdw>
                </a:effectLst>
                <a:latin typeface="Courier New" pitchFamily="49" charset="0"/>
              </a:rPr>
              <a:t>}</a:t>
            </a:r>
          </a:p>
        </p:txBody>
      </p:sp>
      <p:grpSp>
        <p:nvGrpSpPr>
          <p:cNvPr id="105476" name="Group 130"/>
          <p:cNvGrpSpPr>
            <a:grpSpLocks/>
          </p:cNvGrpSpPr>
          <p:nvPr/>
        </p:nvGrpSpPr>
        <p:grpSpPr bwMode="auto">
          <a:xfrm>
            <a:off x="4953000" y="1676400"/>
            <a:ext cx="3394075" cy="4443413"/>
            <a:chOff x="3628" y="526"/>
            <a:chExt cx="2028" cy="2403"/>
          </a:xfrm>
        </p:grpSpPr>
        <p:sp>
          <p:nvSpPr>
            <p:cNvPr id="20" name="Oval 131"/>
            <p:cNvSpPr>
              <a:spLocks noChangeArrowheads="1"/>
            </p:cNvSpPr>
            <p:nvPr/>
          </p:nvSpPr>
          <p:spPr bwMode="auto">
            <a:xfrm>
              <a:off x="4850" y="1906"/>
              <a:ext cx="806" cy="434"/>
            </a:xfrm>
            <a:prstGeom prst="ellipse">
              <a:avLst/>
            </a:prstGeom>
            <a:solidFill>
              <a:srgbClr val="FF0000"/>
            </a:solidFill>
            <a:ln w="9525" algn="ctr">
              <a:solidFill>
                <a:srgbClr val="000000"/>
              </a:solidFill>
              <a:round/>
              <a:headEnd/>
              <a:tailEnd/>
            </a:ln>
            <a:effectLst/>
          </p:spPr>
          <p:txBody>
            <a:bodyPr wrap="none" anchor="ctr"/>
            <a:lstStyle/>
            <a:p>
              <a:pPr eaLnBrk="0" fontAlgn="auto" hangingPunct="0">
                <a:spcBef>
                  <a:spcPct val="30000"/>
                </a:spcBef>
                <a:spcAft>
                  <a:spcPts val="0"/>
                </a:spcAft>
                <a:defRPr/>
              </a:pPr>
              <a:r>
                <a:rPr lang="en-US">
                  <a:effectLst>
                    <a:outerShdw blurRad="38100" dist="38100" dir="2700000" algn="tl">
                      <a:srgbClr val="000000">
                        <a:alpha val="43137"/>
                      </a:srgbClr>
                    </a:outerShdw>
                  </a:effectLst>
                  <a:latin typeface="+mn-lt"/>
                </a:rPr>
                <a:t>Abort</a:t>
              </a:r>
            </a:p>
          </p:txBody>
        </p:sp>
        <p:sp>
          <p:nvSpPr>
            <p:cNvPr id="21" name="Line 132"/>
            <p:cNvSpPr>
              <a:spLocks noChangeShapeType="1"/>
            </p:cNvSpPr>
            <p:nvPr/>
          </p:nvSpPr>
          <p:spPr bwMode="auto">
            <a:xfrm flipV="1">
              <a:off x="4335" y="2238"/>
              <a:ext cx="581" cy="395"/>
            </a:xfrm>
            <a:prstGeom prst="line">
              <a:avLst/>
            </a:prstGeom>
            <a:noFill/>
            <a:ln w="57150">
              <a:solidFill>
                <a:schemeClr val="folHlink"/>
              </a:solidFill>
              <a:round/>
              <a:headEnd/>
              <a:tailEnd type="triangl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2" name="Line 133"/>
            <p:cNvSpPr>
              <a:spLocks noChangeShapeType="1"/>
            </p:cNvSpPr>
            <p:nvPr/>
          </p:nvSpPr>
          <p:spPr bwMode="auto">
            <a:xfrm>
              <a:off x="4285" y="1715"/>
              <a:ext cx="608" cy="316"/>
            </a:xfrm>
            <a:prstGeom prst="line">
              <a:avLst/>
            </a:prstGeom>
            <a:noFill/>
            <a:ln w="57150">
              <a:solidFill>
                <a:schemeClr val="folHlink"/>
              </a:solidFill>
              <a:round/>
              <a:headEnd/>
              <a:tailEnd type="triangl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3" name="Line 134"/>
            <p:cNvSpPr>
              <a:spLocks noChangeShapeType="1"/>
            </p:cNvSpPr>
            <p:nvPr/>
          </p:nvSpPr>
          <p:spPr bwMode="auto">
            <a:xfrm flipH="1">
              <a:off x="4204" y="1814"/>
              <a:ext cx="7" cy="714"/>
            </a:xfrm>
            <a:prstGeom prst="line">
              <a:avLst/>
            </a:prstGeom>
            <a:noFill/>
            <a:ln w="57150">
              <a:solidFill>
                <a:schemeClr val="folHlink"/>
              </a:solidFill>
              <a:round/>
              <a:headEnd type="triangle" w="med" len="med"/>
              <a:tailEn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4" name="Line 135"/>
            <p:cNvSpPr>
              <a:spLocks noChangeShapeType="1"/>
            </p:cNvSpPr>
            <p:nvPr/>
          </p:nvSpPr>
          <p:spPr bwMode="auto">
            <a:xfrm flipH="1">
              <a:off x="3884" y="1768"/>
              <a:ext cx="9" cy="749"/>
            </a:xfrm>
            <a:prstGeom prst="line">
              <a:avLst/>
            </a:prstGeom>
            <a:noFill/>
            <a:ln w="57150">
              <a:solidFill>
                <a:schemeClr val="folHlink"/>
              </a:solidFill>
              <a:round/>
              <a:headEnd/>
              <a:tailEnd type="triangl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5" name="Text Box 136"/>
            <p:cNvSpPr txBox="1">
              <a:spLocks noChangeArrowheads="1"/>
            </p:cNvSpPr>
            <p:nvPr/>
          </p:nvSpPr>
          <p:spPr bwMode="auto">
            <a:xfrm rot="16200000">
              <a:off x="3504" y="1954"/>
              <a:ext cx="524" cy="194"/>
            </a:xfrm>
            <a:prstGeom prst="rect">
              <a:avLst/>
            </a:prstGeom>
            <a:noFill/>
            <a:ln w="57150" algn="ctr">
              <a:noFill/>
              <a:miter lim="800000"/>
              <a:headEnd/>
              <a:tailEnd/>
            </a:ln>
            <a:effectLst/>
          </p:spPr>
          <p:txBody>
            <a:bodyPr>
              <a:spAutoFit/>
            </a:bodyPr>
            <a:lstStyle/>
            <a:p>
              <a:pP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Acquire</a:t>
              </a:r>
            </a:p>
          </p:txBody>
        </p:sp>
        <p:sp>
          <p:nvSpPr>
            <p:cNvPr id="26" name="Text Box 137"/>
            <p:cNvSpPr txBox="1">
              <a:spLocks noChangeArrowheads="1"/>
            </p:cNvSpPr>
            <p:nvPr/>
          </p:nvSpPr>
          <p:spPr bwMode="auto">
            <a:xfrm rot="5400000">
              <a:off x="4049" y="2063"/>
              <a:ext cx="596" cy="192"/>
            </a:xfrm>
            <a:prstGeom prst="rect">
              <a:avLst/>
            </a:prstGeom>
            <a:noFill/>
            <a:ln w="57150" algn="ctr">
              <a:noFill/>
              <a:miter lim="800000"/>
              <a:headEnd/>
              <a:tailEnd/>
            </a:ln>
            <a:effectLst/>
          </p:spPr>
          <p:txBody>
            <a:bodyPr>
              <a:spAutoFit/>
            </a:bodyPr>
            <a:lstStyle/>
            <a:p>
              <a:pPr eaLnBrk="0" fontAlgn="auto" hangingPunct="0">
                <a:spcBef>
                  <a:spcPct val="30000"/>
                </a:spcBef>
                <a:spcAft>
                  <a:spcPts val="0"/>
                </a:spcAft>
                <a:defRPr/>
              </a:pPr>
              <a:r>
                <a:rPr lang="en-US" sz="1500">
                  <a:effectLst>
                    <a:outerShdw blurRad="38100" dist="38100" dir="2700000" algn="tl">
                      <a:srgbClr val="000000">
                        <a:alpha val="43137"/>
                      </a:srgbClr>
                    </a:outerShdw>
                  </a:effectLst>
                  <a:latin typeface="+mn-lt"/>
                </a:rPr>
                <a:t>Release</a:t>
              </a:r>
            </a:p>
          </p:txBody>
        </p:sp>
        <p:sp>
          <p:nvSpPr>
            <p:cNvPr id="27" name="Line 138"/>
            <p:cNvSpPr>
              <a:spLocks noChangeShapeType="1"/>
            </p:cNvSpPr>
            <p:nvPr/>
          </p:nvSpPr>
          <p:spPr bwMode="auto">
            <a:xfrm flipH="1">
              <a:off x="4228" y="707"/>
              <a:ext cx="6" cy="722"/>
            </a:xfrm>
            <a:prstGeom prst="line">
              <a:avLst/>
            </a:prstGeom>
            <a:noFill/>
            <a:ln w="57150">
              <a:solidFill>
                <a:schemeClr val="folHlink"/>
              </a:solidFill>
              <a:round/>
              <a:headEnd type="triangle" w="med" len="med"/>
              <a:tailEn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8" name="Line 139"/>
            <p:cNvSpPr>
              <a:spLocks noChangeShapeType="1"/>
            </p:cNvSpPr>
            <p:nvPr/>
          </p:nvSpPr>
          <p:spPr bwMode="auto">
            <a:xfrm flipH="1">
              <a:off x="3908" y="669"/>
              <a:ext cx="9" cy="749"/>
            </a:xfrm>
            <a:prstGeom prst="line">
              <a:avLst/>
            </a:prstGeom>
            <a:noFill/>
            <a:ln w="57150">
              <a:solidFill>
                <a:schemeClr val="folHlink"/>
              </a:solidFill>
              <a:round/>
              <a:headEnd/>
              <a:tailEnd type="triangl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9" name="Text Box 140"/>
            <p:cNvSpPr txBox="1">
              <a:spLocks noChangeArrowheads="1"/>
            </p:cNvSpPr>
            <p:nvPr/>
          </p:nvSpPr>
          <p:spPr bwMode="auto">
            <a:xfrm rot="16200000">
              <a:off x="3243" y="952"/>
              <a:ext cx="962" cy="192"/>
            </a:xfrm>
            <a:prstGeom prst="rect">
              <a:avLst/>
            </a:prstGeom>
            <a:noFill/>
            <a:ln w="57150" algn="ctr">
              <a:noFill/>
              <a:miter lim="800000"/>
              <a:headEnd/>
              <a:tailEnd/>
            </a:ln>
            <a:effectLst/>
          </p:spPr>
          <p:txBody>
            <a:bodyPr>
              <a:spAutoFit/>
            </a:bodyPr>
            <a:lstStyle/>
            <a:p>
              <a:pPr algn="ct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Driver called</a:t>
              </a:r>
            </a:p>
          </p:txBody>
        </p:sp>
        <p:sp>
          <p:nvSpPr>
            <p:cNvPr id="30" name="Text Box 141"/>
            <p:cNvSpPr txBox="1">
              <a:spLocks noChangeArrowheads="1"/>
            </p:cNvSpPr>
            <p:nvPr/>
          </p:nvSpPr>
          <p:spPr bwMode="auto">
            <a:xfrm rot="5400000">
              <a:off x="3977" y="906"/>
              <a:ext cx="953" cy="193"/>
            </a:xfrm>
            <a:prstGeom prst="rect">
              <a:avLst/>
            </a:prstGeom>
            <a:noFill/>
            <a:ln w="57150" algn="ctr">
              <a:noFill/>
              <a:miter lim="800000"/>
              <a:headEnd/>
              <a:tailEnd/>
            </a:ln>
            <a:effectLst/>
          </p:spPr>
          <p:txBody>
            <a:bodyPr>
              <a:spAutoFit/>
            </a:bodyPr>
            <a:lstStyle/>
            <a:p>
              <a:pPr algn="ct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Driver returns</a:t>
              </a:r>
            </a:p>
          </p:txBody>
        </p:sp>
        <p:sp>
          <p:nvSpPr>
            <p:cNvPr id="105495" name="Oval 142"/>
            <p:cNvSpPr>
              <a:spLocks noChangeArrowheads="1"/>
            </p:cNvSpPr>
            <p:nvPr/>
          </p:nvSpPr>
          <p:spPr bwMode="auto">
            <a:xfrm>
              <a:off x="3671" y="1392"/>
              <a:ext cx="806" cy="434"/>
            </a:xfrm>
            <a:prstGeom prst="ellipse">
              <a:avLst/>
            </a:prstGeom>
            <a:solidFill>
              <a:schemeClr val="accent2"/>
            </a:solidFill>
            <a:ln w="9525" algn="ctr">
              <a:solidFill>
                <a:srgbClr val="000000"/>
              </a:solidFill>
              <a:round/>
              <a:headEnd/>
              <a:tailEnd/>
            </a:ln>
          </p:spPr>
          <p:txBody>
            <a:bodyPr wrap="none" anchor="ctr"/>
            <a:lstStyle/>
            <a:p>
              <a:pPr eaLnBrk="0" hangingPunct="0">
                <a:spcBef>
                  <a:spcPct val="30000"/>
                </a:spcBef>
              </a:pPr>
              <a:r>
                <a:rPr lang="en-US">
                  <a:solidFill>
                    <a:schemeClr val="bg2"/>
                  </a:solidFill>
                  <a:latin typeface="Segoe" pitchFamily="34" charset="0"/>
                </a:rPr>
                <a:t>Unlocked</a:t>
              </a:r>
            </a:p>
          </p:txBody>
        </p:sp>
        <p:sp>
          <p:nvSpPr>
            <p:cNvPr id="32" name="Text Box 143"/>
            <p:cNvSpPr txBox="1">
              <a:spLocks noChangeArrowheads="1"/>
            </p:cNvSpPr>
            <p:nvPr/>
          </p:nvSpPr>
          <p:spPr bwMode="auto">
            <a:xfrm rot="19493564">
              <a:off x="4505" y="2497"/>
              <a:ext cx="1039" cy="334"/>
            </a:xfrm>
            <a:prstGeom prst="rect">
              <a:avLst/>
            </a:prstGeom>
            <a:noFill/>
            <a:ln w="57150" algn="ctr">
              <a:noFill/>
              <a:miter lim="800000"/>
              <a:headEnd/>
              <a:tailEnd/>
            </a:ln>
            <a:effectLst/>
          </p:spPr>
          <p:txBody>
            <a:bodyPr>
              <a:spAutoFit/>
            </a:bodyPr>
            <a:lstStyle/>
            <a:p>
              <a:pPr algn="ct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Acquire</a:t>
              </a:r>
            </a:p>
            <a:p>
              <a:pPr algn="ct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Driver returns</a:t>
              </a:r>
            </a:p>
          </p:txBody>
        </p:sp>
        <p:sp>
          <p:nvSpPr>
            <p:cNvPr id="105497" name="Oval 144"/>
            <p:cNvSpPr>
              <a:spLocks noChangeArrowheads="1"/>
            </p:cNvSpPr>
            <p:nvPr/>
          </p:nvSpPr>
          <p:spPr bwMode="auto">
            <a:xfrm>
              <a:off x="3668" y="2495"/>
              <a:ext cx="806" cy="434"/>
            </a:xfrm>
            <a:prstGeom prst="ellipse">
              <a:avLst/>
            </a:prstGeom>
            <a:solidFill>
              <a:schemeClr val="accent2"/>
            </a:solidFill>
            <a:ln w="9525" algn="ctr">
              <a:solidFill>
                <a:srgbClr val="000000"/>
              </a:solidFill>
              <a:round/>
              <a:headEnd/>
              <a:tailEnd/>
            </a:ln>
          </p:spPr>
          <p:txBody>
            <a:bodyPr wrap="none" anchor="ctr"/>
            <a:lstStyle/>
            <a:p>
              <a:pPr eaLnBrk="0" hangingPunct="0">
                <a:spcBef>
                  <a:spcPct val="30000"/>
                </a:spcBef>
              </a:pPr>
              <a:r>
                <a:rPr lang="en-US">
                  <a:solidFill>
                    <a:schemeClr val="bg2"/>
                  </a:solidFill>
                  <a:latin typeface="Segoe" pitchFamily="34" charset="0"/>
                </a:rPr>
                <a:t>Locked</a:t>
              </a:r>
            </a:p>
          </p:txBody>
        </p:sp>
        <p:sp>
          <p:nvSpPr>
            <p:cNvPr id="34" name="Text Box 145"/>
            <p:cNvSpPr txBox="1">
              <a:spLocks noChangeArrowheads="1"/>
            </p:cNvSpPr>
            <p:nvPr/>
          </p:nvSpPr>
          <p:spPr bwMode="auto">
            <a:xfrm rot="1920959">
              <a:off x="4349" y="1699"/>
              <a:ext cx="941" cy="174"/>
            </a:xfrm>
            <a:prstGeom prst="rect">
              <a:avLst/>
            </a:prstGeom>
            <a:noFill/>
            <a:ln w="57150" algn="ctr">
              <a:noFill/>
              <a:miter lim="800000"/>
              <a:headEnd/>
              <a:tailEnd/>
            </a:ln>
            <a:effectLst/>
          </p:spPr>
          <p:txBody>
            <a:bodyPr>
              <a:spAutoFit/>
            </a:bodyPr>
            <a:lstStyle/>
            <a:p>
              <a:pPr algn="ctr" eaLnBrk="0" fontAlgn="auto" hangingPunct="0">
                <a:spcBef>
                  <a:spcPct val="30000"/>
                </a:spcBef>
                <a:spcAft>
                  <a:spcPts val="0"/>
                </a:spcAft>
                <a:defRPr/>
              </a:pPr>
              <a:r>
                <a:rPr lang="en-US" sz="1500" dirty="0">
                  <a:effectLst>
                    <a:outerShdw blurRad="38100" dist="38100" dir="2700000" algn="tl">
                      <a:srgbClr val="000000">
                        <a:alpha val="43137"/>
                      </a:srgbClr>
                    </a:outerShdw>
                  </a:effectLst>
                  <a:latin typeface="+mn-lt"/>
                </a:rPr>
                <a:t>Release</a:t>
              </a:r>
            </a:p>
          </p:txBody>
        </p:sp>
      </p:grpSp>
      <p:grpSp>
        <p:nvGrpSpPr>
          <p:cNvPr id="35" name="Group 154"/>
          <p:cNvGrpSpPr>
            <a:grpSpLocks/>
          </p:cNvGrpSpPr>
          <p:nvPr/>
        </p:nvGrpSpPr>
        <p:grpSpPr bwMode="auto">
          <a:xfrm>
            <a:off x="3362325" y="1139825"/>
            <a:ext cx="5500688" cy="5064125"/>
            <a:chOff x="2118" y="718"/>
            <a:chExt cx="3465" cy="3190"/>
          </a:xfrm>
        </p:grpSpPr>
        <p:sp>
          <p:nvSpPr>
            <p:cNvPr id="36" name="Oval 151"/>
            <p:cNvSpPr>
              <a:spLocks noChangeArrowheads="1"/>
            </p:cNvSpPr>
            <p:nvPr/>
          </p:nvSpPr>
          <p:spPr bwMode="auto">
            <a:xfrm>
              <a:off x="3033" y="3273"/>
              <a:ext cx="1109" cy="635"/>
            </a:xfrm>
            <a:prstGeom prst="ellipse">
              <a:avLst/>
            </a:prstGeom>
            <a:noFill/>
            <a:ln w="28575" algn="ctr">
              <a:solidFill>
                <a:schemeClr val="tx1"/>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grpSp>
          <p:nvGrpSpPr>
            <p:cNvPr id="105479" name="Group 153"/>
            <p:cNvGrpSpPr>
              <a:grpSpLocks/>
            </p:cNvGrpSpPr>
            <p:nvPr/>
          </p:nvGrpSpPr>
          <p:grpSpPr bwMode="auto">
            <a:xfrm>
              <a:off x="2118" y="718"/>
              <a:ext cx="3465" cy="2588"/>
              <a:chOff x="2118" y="718"/>
              <a:chExt cx="3465" cy="2588"/>
            </a:xfrm>
          </p:grpSpPr>
          <p:sp>
            <p:nvSpPr>
              <p:cNvPr id="38" name="Rectangle 147"/>
              <p:cNvSpPr>
                <a:spLocks noChangeArrowheads="1"/>
              </p:cNvSpPr>
              <p:nvPr/>
            </p:nvSpPr>
            <p:spPr bwMode="auto">
              <a:xfrm>
                <a:off x="2118" y="718"/>
                <a:ext cx="3465" cy="210"/>
              </a:xfrm>
              <a:prstGeom prst="rect">
                <a:avLst/>
              </a:prstGeom>
              <a:noFill/>
              <a:ln w="28575" algn="ctr">
                <a:solidFill>
                  <a:schemeClr val="tx1"/>
                </a:solid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9" name="Oval 149"/>
              <p:cNvSpPr>
                <a:spLocks noChangeArrowheads="1"/>
              </p:cNvSpPr>
              <p:nvPr/>
            </p:nvSpPr>
            <p:spPr bwMode="auto">
              <a:xfrm>
                <a:off x="3039" y="1988"/>
                <a:ext cx="1109" cy="635"/>
              </a:xfrm>
              <a:prstGeom prst="ellipse">
                <a:avLst/>
              </a:prstGeom>
              <a:noFill/>
              <a:ln w="28575" algn="ctr">
                <a:solidFill>
                  <a:schemeClr val="tx1"/>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0" name="Line 150"/>
              <p:cNvSpPr>
                <a:spLocks noChangeShapeType="1"/>
              </p:cNvSpPr>
              <p:nvPr/>
            </p:nvSpPr>
            <p:spPr bwMode="auto">
              <a:xfrm>
                <a:off x="2545" y="941"/>
                <a:ext cx="642" cy="2365"/>
              </a:xfrm>
              <a:prstGeom prst="line">
                <a:avLst/>
              </a:prstGeom>
              <a:noFill/>
              <a:ln w="28575">
                <a:solidFill>
                  <a:schemeClr val="tx1"/>
                </a:solidFill>
                <a:round/>
                <a:headEnd/>
                <a:tailEnd type="triangle" w="lg" len="lg"/>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1" name="Line 152"/>
              <p:cNvSpPr>
                <a:spLocks noChangeShapeType="1"/>
              </p:cNvSpPr>
              <p:nvPr/>
            </p:nvSpPr>
            <p:spPr bwMode="auto">
              <a:xfrm>
                <a:off x="2542" y="944"/>
                <a:ext cx="537" cy="1167"/>
              </a:xfrm>
              <a:prstGeom prst="line">
                <a:avLst/>
              </a:prstGeom>
              <a:noFill/>
              <a:ln w="28575">
                <a:solidFill>
                  <a:schemeClr val="tx1"/>
                </a:solidFill>
                <a:round/>
                <a:headEnd/>
                <a:tailEnd type="triangle" w="lg" len="lg"/>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amond(in)">
                                      <p:cBhvr>
                                        <p:cTn id="1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defTabSz="912777">
              <a:defRPr/>
            </a:pPr>
            <a:r>
              <a:rPr smtClean="0"/>
              <a:t>SpinLock Rule</a:t>
            </a:r>
            <a:endParaRPr/>
          </a:p>
        </p:txBody>
      </p:sp>
      <p:grpSp>
        <p:nvGrpSpPr>
          <p:cNvPr id="107522" name="Group 3"/>
          <p:cNvGrpSpPr>
            <a:grpSpLocks/>
          </p:cNvGrpSpPr>
          <p:nvPr/>
        </p:nvGrpSpPr>
        <p:grpSpPr bwMode="auto">
          <a:xfrm>
            <a:off x="387350" y="1189038"/>
            <a:ext cx="2543175" cy="5308600"/>
            <a:chOff x="218" y="603"/>
            <a:chExt cx="2891" cy="3344"/>
          </a:xfrm>
        </p:grpSpPr>
        <p:sp>
          <p:nvSpPr>
            <p:cNvPr id="107536" name="Rectangle 4"/>
            <p:cNvSpPr>
              <a:spLocks noChangeArrowheads="1"/>
            </p:cNvSpPr>
            <p:nvPr/>
          </p:nvSpPr>
          <p:spPr bwMode="auto">
            <a:xfrm>
              <a:off x="230" y="3043"/>
              <a:ext cx="2879" cy="904"/>
            </a:xfrm>
            <a:prstGeom prst="rect">
              <a:avLst/>
            </a:prstGeom>
            <a:solidFill>
              <a:srgbClr val="00B0F0"/>
            </a:solidFill>
            <a:ln w="3175" algn="ctr">
              <a:solidFill>
                <a:srgbClr val="FFFFFF"/>
              </a:solidFill>
              <a:miter lim="800000"/>
              <a:headEnd/>
              <a:tailEnd/>
            </a:ln>
          </p:spPr>
          <p:txBody>
            <a:bodyPr wrap="none" anchor="ctr" anchorCtr="1"/>
            <a:lstStyle/>
            <a:p>
              <a:r>
                <a:rPr lang="en-US" b="1">
                  <a:solidFill>
                    <a:schemeClr val="bg2"/>
                  </a:solidFill>
                  <a:latin typeface="Segoe" pitchFamily="34" charset="0"/>
                </a:rPr>
                <a:t>Device Driver</a:t>
              </a:r>
            </a:p>
            <a:p>
              <a:r>
                <a:rPr lang="en-US" b="1">
                  <a:solidFill>
                    <a:schemeClr val="bg2"/>
                  </a:solidFill>
                  <a:latin typeface="Segoe" pitchFamily="34" charset="0"/>
                </a:rPr>
                <a:t>Interface</a:t>
              </a:r>
              <a:endParaRPr lang="en-US">
                <a:solidFill>
                  <a:schemeClr val="bg2"/>
                </a:solidFill>
                <a:latin typeface="Segoe" pitchFamily="34" charset="0"/>
              </a:endParaRPr>
            </a:p>
          </p:txBody>
        </p:sp>
        <p:grpSp>
          <p:nvGrpSpPr>
            <p:cNvPr id="107537" name="Group 5"/>
            <p:cNvGrpSpPr>
              <a:grpSpLocks/>
            </p:cNvGrpSpPr>
            <p:nvPr/>
          </p:nvGrpSpPr>
          <p:grpSpPr bwMode="auto">
            <a:xfrm>
              <a:off x="242" y="2677"/>
              <a:ext cx="2746" cy="697"/>
              <a:chOff x="242" y="2677"/>
              <a:chExt cx="2746" cy="697"/>
            </a:xfrm>
          </p:grpSpPr>
          <p:sp>
            <p:nvSpPr>
              <p:cNvPr id="107543" name="Line 6"/>
              <p:cNvSpPr>
                <a:spLocks noChangeShapeType="1"/>
              </p:cNvSpPr>
              <p:nvPr/>
            </p:nvSpPr>
            <p:spPr bwMode="auto">
              <a:xfrm>
                <a:off x="2271" y="2679"/>
                <a:ext cx="0" cy="321"/>
              </a:xfrm>
              <a:prstGeom prst="line">
                <a:avLst/>
              </a:prstGeom>
              <a:noFill/>
              <a:ln w="38100">
                <a:solidFill>
                  <a:schemeClr val="folHlink"/>
                </a:solidFill>
                <a:round/>
                <a:headEnd/>
                <a:tailEnd type="triangle" w="med" len="med"/>
              </a:ln>
            </p:spPr>
            <p:txBody>
              <a:bodyPr/>
              <a:lstStyle/>
              <a:p>
                <a:endParaRPr lang="en-US"/>
              </a:p>
            </p:txBody>
          </p:sp>
          <p:sp>
            <p:nvSpPr>
              <p:cNvPr id="107544" name="Line 7"/>
              <p:cNvSpPr>
                <a:spLocks noChangeShapeType="1"/>
              </p:cNvSpPr>
              <p:nvPr/>
            </p:nvSpPr>
            <p:spPr bwMode="auto">
              <a:xfrm>
                <a:off x="922" y="2677"/>
                <a:ext cx="0" cy="322"/>
              </a:xfrm>
              <a:prstGeom prst="line">
                <a:avLst/>
              </a:prstGeom>
              <a:noFill/>
              <a:ln w="38100">
                <a:solidFill>
                  <a:schemeClr val="folHlink"/>
                </a:solidFill>
                <a:round/>
                <a:headEnd/>
                <a:tailEnd type="triangle" w="med" len="med"/>
              </a:ln>
            </p:spPr>
            <p:txBody>
              <a:bodyPr/>
              <a:lstStyle/>
              <a:p>
                <a:endParaRPr lang="en-US"/>
              </a:p>
            </p:txBody>
          </p:sp>
          <p:sp>
            <p:nvSpPr>
              <p:cNvPr id="14" name="Oval 8"/>
              <p:cNvSpPr>
                <a:spLocks noChangeArrowheads="1"/>
              </p:cNvSpPr>
              <p:nvPr/>
            </p:nvSpPr>
            <p:spPr bwMode="auto">
              <a:xfrm>
                <a:off x="893" y="3014"/>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7546" name="Text Box 9"/>
              <p:cNvSpPr txBox="1">
                <a:spLocks noChangeArrowheads="1"/>
              </p:cNvSpPr>
              <p:nvPr/>
            </p:nvSpPr>
            <p:spPr bwMode="auto">
              <a:xfrm>
                <a:off x="242" y="3053"/>
                <a:ext cx="1396" cy="288"/>
              </a:xfrm>
              <a:prstGeom prst="rect">
                <a:avLst/>
              </a:prstGeom>
              <a:noFill/>
              <a:ln w="9525" algn="ctr">
                <a:noFill/>
                <a:miter lim="800000"/>
                <a:headEnd/>
                <a:tailEnd/>
              </a:ln>
            </p:spPr>
            <p:txBody>
              <a:bodyPr>
                <a:spAutoFit/>
              </a:bodyPr>
              <a:lstStyle/>
              <a:p>
                <a:pPr eaLnBrk="0" hangingPunct="0">
                  <a:spcBef>
                    <a:spcPct val="30000"/>
                  </a:spcBef>
                </a:pPr>
                <a:r>
                  <a:rPr lang="en-US" sz="1200">
                    <a:solidFill>
                      <a:schemeClr val="bg2"/>
                    </a:solidFill>
                    <a:latin typeface="Segoe" pitchFamily="34" charset="0"/>
                  </a:rPr>
                  <a:t>KeAcquire SpinLock</a:t>
                </a:r>
              </a:p>
            </p:txBody>
          </p:sp>
          <p:sp>
            <p:nvSpPr>
              <p:cNvPr id="107547" name="Text Box 10"/>
              <p:cNvSpPr txBox="1">
                <a:spLocks noChangeArrowheads="1"/>
              </p:cNvSpPr>
              <p:nvPr/>
            </p:nvSpPr>
            <p:spPr bwMode="auto">
              <a:xfrm>
                <a:off x="1592" y="3051"/>
                <a:ext cx="1396" cy="323"/>
              </a:xfrm>
              <a:prstGeom prst="rect">
                <a:avLst/>
              </a:prstGeom>
              <a:noFill/>
              <a:ln w="9525" algn="ctr">
                <a:noFill/>
                <a:miter lim="800000"/>
                <a:headEnd/>
                <a:tailEnd/>
              </a:ln>
            </p:spPr>
            <p:txBody>
              <a:bodyPr>
                <a:spAutoFit/>
              </a:bodyPr>
              <a:lstStyle/>
              <a:p>
                <a:pPr eaLnBrk="0" hangingPunct="0">
                  <a:spcBef>
                    <a:spcPct val="30000"/>
                  </a:spcBef>
                </a:pPr>
                <a:r>
                  <a:rPr lang="en-US" sz="1200">
                    <a:solidFill>
                      <a:schemeClr val="bg2"/>
                    </a:solidFill>
                    <a:latin typeface="Segoe" pitchFamily="34" charset="0"/>
                  </a:rPr>
                  <a:t>KeRelease</a:t>
                </a:r>
              </a:p>
              <a:p>
                <a:pPr eaLnBrk="0" hangingPunct="0">
                  <a:spcBef>
                    <a:spcPct val="30000"/>
                  </a:spcBef>
                </a:pPr>
                <a:r>
                  <a:rPr lang="en-US" sz="1200">
                    <a:solidFill>
                      <a:schemeClr val="bg2"/>
                    </a:solidFill>
                    <a:latin typeface="Segoe" pitchFamily="34" charset="0"/>
                  </a:rPr>
                  <a:t>SpinLock</a:t>
                </a:r>
              </a:p>
            </p:txBody>
          </p:sp>
          <p:sp>
            <p:nvSpPr>
              <p:cNvPr id="17" name="Oval 11"/>
              <p:cNvSpPr>
                <a:spLocks noChangeArrowheads="1"/>
              </p:cNvSpPr>
              <p:nvPr/>
            </p:nvSpPr>
            <p:spPr bwMode="auto">
              <a:xfrm>
                <a:off x="2243" y="3011"/>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grpSp>
        <p:sp>
          <p:nvSpPr>
            <p:cNvPr id="7" name="Rectangle 12"/>
            <p:cNvSpPr>
              <a:spLocks noChangeArrowheads="1"/>
            </p:cNvSpPr>
            <p:nvPr/>
          </p:nvSpPr>
          <p:spPr bwMode="auto">
            <a:xfrm>
              <a:off x="231" y="1532"/>
              <a:ext cx="2878" cy="1195"/>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07539" name="Line 13"/>
            <p:cNvSpPr>
              <a:spLocks noChangeShapeType="1"/>
            </p:cNvSpPr>
            <p:nvPr/>
          </p:nvSpPr>
          <p:spPr bwMode="auto">
            <a:xfrm>
              <a:off x="1632" y="1161"/>
              <a:ext cx="0" cy="360"/>
            </a:xfrm>
            <a:prstGeom prst="line">
              <a:avLst/>
            </a:prstGeom>
            <a:noFill/>
            <a:ln w="38100">
              <a:solidFill>
                <a:schemeClr val="folHlink"/>
              </a:solidFill>
              <a:round/>
              <a:headEnd/>
              <a:tailEnd type="triangle" w="med" len="med"/>
            </a:ln>
          </p:spPr>
          <p:txBody>
            <a:bodyPr/>
            <a:lstStyle/>
            <a:p>
              <a:endParaRPr lang="en-US"/>
            </a:p>
          </p:txBody>
        </p:sp>
        <p:sp>
          <p:nvSpPr>
            <p:cNvPr id="9" name="Oval 14"/>
            <p:cNvSpPr>
              <a:spLocks noChangeArrowheads="1"/>
            </p:cNvSpPr>
            <p:nvPr/>
          </p:nvSpPr>
          <p:spPr bwMode="auto">
            <a:xfrm>
              <a:off x="1599" y="1507"/>
              <a:ext cx="58" cy="58"/>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07541" name="Text Box 15"/>
            <p:cNvSpPr txBox="1">
              <a:spLocks noChangeArrowheads="1"/>
            </p:cNvSpPr>
            <p:nvPr/>
          </p:nvSpPr>
          <p:spPr bwMode="auto">
            <a:xfrm>
              <a:off x="894" y="1574"/>
              <a:ext cx="1396" cy="173"/>
            </a:xfrm>
            <a:prstGeom prst="rect">
              <a:avLst/>
            </a:prstGeom>
            <a:noFill/>
            <a:ln w="9525" algn="ctr">
              <a:noFill/>
              <a:miter lim="800000"/>
              <a:headEnd/>
              <a:tailEnd/>
            </a:ln>
          </p:spPr>
          <p:txBody>
            <a:bodyPr>
              <a:spAutoFit/>
            </a:bodyPr>
            <a:lstStyle/>
            <a:p>
              <a:pPr eaLnBrk="0" hangingPunct="0">
                <a:spcBef>
                  <a:spcPct val="30000"/>
                </a:spcBef>
              </a:pPr>
              <a:r>
                <a:rPr lang="en-US" sz="1200">
                  <a:solidFill>
                    <a:schemeClr val="bg2"/>
                  </a:solidFill>
                  <a:latin typeface="Segoe" pitchFamily="34" charset="0"/>
                </a:rPr>
                <a:t>Entry Point</a:t>
              </a:r>
            </a:p>
          </p:txBody>
        </p:sp>
        <p:sp>
          <p:nvSpPr>
            <p:cNvPr id="107542" name="Rectangle 16"/>
            <p:cNvSpPr>
              <a:spLocks noChangeArrowheads="1"/>
            </p:cNvSpPr>
            <p:nvPr/>
          </p:nvSpPr>
          <p:spPr bwMode="blackWhite">
            <a:xfrm>
              <a:off x="218" y="603"/>
              <a:ext cx="2879" cy="594"/>
            </a:xfrm>
            <a:prstGeom prst="rect">
              <a:avLst/>
            </a:prstGeom>
            <a:solidFill>
              <a:srgbClr val="00B0F0"/>
            </a:solidFill>
            <a:ln w="3175" algn="ctr">
              <a:solidFill>
                <a:srgbClr val="FFFFFF"/>
              </a:solidFill>
              <a:miter lim="800000"/>
              <a:headEnd/>
              <a:tailEnd/>
            </a:ln>
          </p:spPr>
          <p:txBody>
            <a:bodyPr wrap="none" anchor="ctr"/>
            <a:lstStyle/>
            <a:p>
              <a:r>
                <a:rPr lang="en-US" b="1">
                  <a:solidFill>
                    <a:schemeClr val="bg2"/>
                  </a:solidFill>
                  <a:latin typeface="Segoe" pitchFamily="34" charset="0"/>
                </a:rPr>
                <a:t>I/O System</a:t>
              </a:r>
            </a:p>
          </p:txBody>
        </p:sp>
      </p:grpSp>
      <p:sp>
        <p:nvSpPr>
          <p:cNvPr id="18" name="Rectangle 17"/>
          <p:cNvSpPr>
            <a:spLocks noChangeArrowheads="1"/>
          </p:cNvSpPr>
          <p:nvPr/>
        </p:nvSpPr>
        <p:spPr bwMode="auto">
          <a:xfrm>
            <a:off x="3087688" y="2090738"/>
            <a:ext cx="5905500" cy="4683125"/>
          </a:xfrm>
          <a:prstGeom prst="rect">
            <a:avLst/>
          </a:prstGeom>
          <a:noFill/>
          <a:ln w="9525">
            <a:noFill/>
            <a:miter lim="800000"/>
            <a:headEnd/>
            <a:tailEnd/>
          </a:ln>
          <a:effectLst/>
        </p:spPr>
        <p:txBody>
          <a:bodyPr>
            <a:spAutoFit/>
          </a:bodyPr>
          <a:lstStyle/>
          <a:p>
            <a:pPr marL="579438" indent="-579438" fontAlgn="auto">
              <a:lnSpc>
                <a:spcPct val="70000"/>
              </a:lnSpc>
              <a:spcBef>
                <a:spcPct val="30000"/>
              </a:spcBef>
              <a:spcAft>
                <a:spcPts val="0"/>
              </a:spcAft>
              <a:defRPr/>
            </a:pPr>
            <a:r>
              <a:rPr lang="en-US" sz="1900" dirty="0" err="1">
                <a:effectLst>
                  <a:outerShdw blurRad="38100" dist="38100" dir="2700000" algn="tl">
                    <a:srgbClr val="000000">
                      <a:alpha val="43137"/>
                    </a:srgbClr>
                  </a:outerShdw>
                </a:effectLst>
                <a:latin typeface="Courier New" pitchFamily="49" charset="0"/>
              </a:rPr>
              <a:t>RunDispatchFunction.</a:t>
            </a:r>
            <a:r>
              <a:rPr lang="en-US" sz="1900" b="1" dirty="0" err="1">
                <a:effectLst>
                  <a:outerShdw blurRad="38100" dist="38100" dir="2700000" algn="tl">
                    <a:srgbClr val="000000">
                      <a:alpha val="43137"/>
                    </a:srgbClr>
                  </a:outerShdw>
                </a:effectLst>
                <a:latin typeface="Courier New" pitchFamily="49" charset="0"/>
              </a:rPr>
              <a:t>exit</a:t>
            </a:r>
            <a:endParaRPr lang="en-US" sz="1900" dirty="0">
              <a:effectLst>
                <a:outerShdw blurRad="38100" dist="38100" dir="2700000" algn="tl">
                  <a:srgbClr val="000000">
                    <a:alpha val="43137"/>
                  </a:srgbClr>
                </a:outerShdw>
              </a:effectLst>
              <a:latin typeface="Courier New" pitchFamily="49" charset="0"/>
            </a:endParaRP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a:effectLst>
                  <a:outerShdw blurRad="38100" dist="38100" dir="2700000" algn="tl">
                    <a:srgbClr val="000000">
                      <a:alpha val="43137"/>
                    </a:srgbClr>
                  </a:outerShdw>
                </a:effectLst>
                <a:latin typeface="Courier New" pitchFamily="49" charset="0"/>
              </a:rPr>
              <a:t>if</a:t>
            </a:r>
            <a:r>
              <a:rPr lang="en-US" sz="1900" dirty="0">
                <a:effectLst>
                  <a:outerShdw blurRad="38100" dist="38100" dir="2700000" algn="tl">
                    <a:srgbClr val="000000">
                      <a:alpha val="43137"/>
                    </a:srgbClr>
                  </a:outerShdw>
                </a:effectLst>
                <a:latin typeface="Courier New" pitchFamily="49" charset="0"/>
              </a:rPr>
              <a:t> (s != unlocked) </a:t>
            </a:r>
            <a:r>
              <a:rPr lang="en-US" sz="1900" b="1" dirty="0">
                <a:effectLst>
                  <a:outerShdw blurRad="38100" dist="38100" dir="2700000" algn="tl">
                    <a:srgbClr val="000000">
                      <a:alpha val="43137"/>
                    </a:srgbClr>
                  </a:outerShdw>
                </a:effectLst>
                <a:latin typeface="Courier New" pitchFamily="49" charset="0"/>
              </a:rPr>
              <a:t>abort</a:t>
            </a: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endParaRPr lang="en-US" sz="1900" dirty="0">
              <a:effectLst>
                <a:outerShdw blurRad="38100" dist="38100" dir="2700000" algn="tl">
                  <a:srgbClr val="000000">
                    <a:alpha val="43137"/>
                  </a:srgbClr>
                </a:outerShdw>
              </a:effectLst>
              <a:latin typeface="Courier New" pitchFamily="49" charset="0"/>
            </a:endParaRPr>
          </a:p>
          <a:p>
            <a:pPr marL="579438" indent="-579438" fontAlgn="auto">
              <a:lnSpc>
                <a:spcPct val="70000"/>
              </a:lnSpc>
              <a:spcBef>
                <a:spcPct val="30000"/>
              </a:spcBef>
              <a:spcAft>
                <a:spcPts val="0"/>
              </a:spcAft>
              <a:defRPr/>
            </a:pPr>
            <a:r>
              <a:rPr lang="en-US" sz="1900" dirty="0" err="1">
                <a:effectLst>
                  <a:outerShdw blurRad="38100" dist="38100" dir="2700000" algn="tl">
                    <a:srgbClr val="000000">
                      <a:alpha val="43137"/>
                    </a:srgbClr>
                  </a:outerShdw>
                </a:effectLst>
                <a:latin typeface="Courier New" pitchFamily="49" charset="0"/>
              </a:rPr>
              <a:t>KeAcquireSpinLock.</a:t>
            </a:r>
            <a:r>
              <a:rPr lang="en-US" sz="1900" b="1" dirty="0" err="1">
                <a:effectLst>
                  <a:outerShdw blurRad="38100" dist="38100" dir="2700000" algn="tl">
                    <a:srgbClr val="000000">
                      <a:alpha val="43137"/>
                    </a:srgbClr>
                  </a:outerShdw>
                </a:effectLst>
                <a:latin typeface="Courier New" pitchFamily="49" charset="0"/>
              </a:rPr>
              <a:t>entry</a:t>
            </a:r>
            <a:endParaRPr lang="en-US" sz="1900" dirty="0">
              <a:effectLst>
                <a:outerShdw blurRad="38100" dist="38100" dir="2700000" algn="tl">
                  <a:srgbClr val="000000">
                    <a:alpha val="43137"/>
                  </a:srgbClr>
                </a:outerShdw>
              </a:effectLst>
              <a:latin typeface="Courier New" pitchFamily="49" charset="0"/>
            </a:endParaRP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a:effectLst>
                  <a:outerShdw blurRad="38100" dist="38100" dir="2700000" algn="tl">
                    <a:srgbClr val="000000">
                      <a:alpha val="43137"/>
                    </a:srgbClr>
                  </a:outerShdw>
                </a:effectLst>
                <a:latin typeface="Courier New" pitchFamily="49" charset="0"/>
              </a:rPr>
              <a:t>if</a:t>
            </a:r>
            <a:r>
              <a:rPr lang="en-US" sz="1900" dirty="0">
                <a:effectLst>
                  <a:outerShdw blurRad="38100" dist="38100" dir="2700000" algn="tl">
                    <a:srgbClr val="000000">
                      <a:alpha val="43137"/>
                    </a:srgbClr>
                  </a:outerShdw>
                </a:effectLst>
                <a:latin typeface="Courier New" pitchFamily="49" charset="0"/>
              </a:rPr>
              <a:t> (s != unlocked) </a:t>
            </a:r>
            <a:r>
              <a:rPr lang="en-US" sz="1900" b="1" dirty="0">
                <a:effectLst>
                  <a:outerShdw blurRad="38100" dist="38100" dir="2700000" algn="tl">
                    <a:srgbClr val="000000">
                      <a:alpha val="43137"/>
                    </a:srgbClr>
                  </a:outerShdw>
                </a:effectLst>
                <a:latin typeface="Courier New" pitchFamily="49" charset="0"/>
              </a:rPr>
              <a:t>abort</a:t>
            </a: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a:effectLst>
                  <a:outerShdw blurRad="38100" dist="38100" dir="2700000" algn="tl">
                    <a:srgbClr val="000000">
                      <a:alpha val="43137"/>
                    </a:srgbClr>
                  </a:outerShdw>
                </a:effectLst>
                <a:latin typeface="Courier New" pitchFamily="49" charset="0"/>
              </a:rPr>
              <a:t>else</a:t>
            </a:r>
            <a:r>
              <a:rPr lang="en-US" sz="1900" dirty="0">
                <a:effectLst>
                  <a:outerShdw blurRad="38100" dist="38100" dir="2700000" algn="tl">
                    <a:srgbClr val="000000">
                      <a:alpha val="43137"/>
                    </a:srgbClr>
                  </a:outerShdw>
                </a:effectLst>
                <a:latin typeface="Courier New" pitchFamily="49" charset="0"/>
              </a:rPr>
              <a:t> s = locked;</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endParaRPr lang="en-US" sz="1900" dirty="0">
              <a:effectLst>
                <a:outerShdw blurRad="38100" dist="38100" dir="2700000" algn="tl">
                  <a:srgbClr val="000000">
                    <a:alpha val="43137"/>
                  </a:srgbClr>
                </a:outerShdw>
              </a:effectLst>
              <a:latin typeface="Courier New" pitchFamily="49" charset="0"/>
            </a:endParaRPr>
          </a:p>
          <a:p>
            <a:pPr marL="579438" indent="-579438" fontAlgn="auto">
              <a:lnSpc>
                <a:spcPct val="70000"/>
              </a:lnSpc>
              <a:spcBef>
                <a:spcPct val="30000"/>
              </a:spcBef>
              <a:spcAft>
                <a:spcPts val="0"/>
              </a:spcAft>
              <a:defRPr/>
            </a:pPr>
            <a:r>
              <a:rPr lang="en-US" sz="1900" dirty="0" err="1">
                <a:effectLst>
                  <a:outerShdw blurRad="38100" dist="38100" dir="2700000" algn="tl">
                    <a:srgbClr val="000000">
                      <a:alpha val="43137"/>
                    </a:srgbClr>
                  </a:outerShdw>
                </a:effectLst>
                <a:latin typeface="Courier New" pitchFamily="49" charset="0"/>
              </a:rPr>
              <a:t>KeReleaseSpinLock.</a:t>
            </a:r>
            <a:r>
              <a:rPr lang="en-US" sz="1900" b="1" dirty="0" err="1">
                <a:effectLst>
                  <a:outerShdw blurRad="38100" dist="38100" dir="2700000" algn="tl">
                    <a:srgbClr val="000000">
                      <a:alpha val="43137"/>
                    </a:srgbClr>
                  </a:outerShdw>
                </a:effectLst>
                <a:latin typeface="Courier New" pitchFamily="49" charset="0"/>
              </a:rPr>
              <a:t>entry</a:t>
            </a:r>
            <a:endParaRPr lang="en-US" sz="1900" dirty="0">
              <a:effectLst>
                <a:outerShdw blurRad="38100" dist="38100" dir="2700000" algn="tl">
                  <a:srgbClr val="000000">
                    <a:alpha val="43137"/>
                  </a:srgbClr>
                </a:outerShdw>
              </a:effectLst>
              <a:latin typeface="Courier New" pitchFamily="49" charset="0"/>
            </a:endParaRP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a:effectLst>
                  <a:outerShdw blurRad="38100" dist="38100" dir="2700000" algn="tl">
                    <a:srgbClr val="000000">
                      <a:alpha val="43137"/>
                    </a:srgbClr>
                  </a:outerShdw>
                </a:effectLst>
                <a:latin typeface="Courier New" pitchFamily="49" charset="0"/>
              </a:rPr>
              <a:t>if</a:t>
            </a:r>
            <a:r>
              <a:rPr lang="en-US" sz="1900" dirty="0">
                <a:effectLst>
                  <a:outerShdw blurRad="38100" dist="38100" dir="2700000" algn="tl">
                    <a:srgbClr val="000000">
                      <a:alpha val="43137"/>
                    </a:srgbClr>
                  </a:outerShdw>
                </a:effectLst>
                <a:latin typeface="Courier New" pitchFamily="49" charset="0"/>
              </a:rPr>
              <a:t> (s != locked) </a:t>
            </a:r>
            <a:r>
              <a:rPr lang="en-US" sz="1900" b="1" dirty="0">
                <a:effectLst>
                  <a:outerShdw blurRad="38100" dist="38100" dir="2700000" algn="tl">
                    <a:srgbClr val="000000">
                      <a:alpha val="43137"/>
                    </a:srgbClr>
                  </a:outerShdw>
                </a:effectLst>
                <a:latin typeface="Courier New" pitchFamily="49" charset="0"/>
              </a:rPr>
              <a:t>abort</a:t>
            </a:r>
            <a:r>
              <a:rPr lang="en-US" sz="1900" dirty="0">
                <a:effectLst>
                  <a:outerShdw blurRad="38100" dist="38100" dir="2700000" algn="tl">
                    <a:srgbClr val="000000">
                      <a:alpha val="43137"/>
                    </a:srgbClr>
                  </a:outerShdw>
                </a:effectLst>
                <a:latin typeface="Courier New" pitchFamily="49" charset="0"/>
              </a:rPr>
              <a:t>;</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a:effectLst>
                  <a:outerShdw blurRad="38100" dist="38100" dir="2700000" algn="tl">
                    <a:srgbClr val="000000">
                      <a:alpha val="43137"/>
                    </a:srgbClr>
                  </a:outerShdw>
                </a:effectLst>
                <a:latin typeface="Courier New" pitchFamily="49" charset="0"/>
              </a:rPr>
              <a:t>else</a:t>
            </a:r>
            <a:r>
              <a:rPr lang="en-US" sz="1900" dirty="0">
                <a:effectLst>
                  <a:outerShdw blurRad="38100" dist="38100" dir="2700000" algn="tl">
                    <a:srgbClr val="000000">
                      <a:alpha val="43137"/>
                    </a:srgbClr>
                  </a:outerShdw>
                </a:effectLst>
                <a:latin typeface="Courier New" pitchFamily="49" charset="0"/>
              </a:rPr>
              <a:t> s = unlocked;</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p:txBody>
      </p:sp>
      <p:sp>
        <p:nvSpPr>
          <p:cNvPr id="19" name="Rectangle 18"/>
          <p:cNvSpPr>
            <a:spLocks noChangeArrowheads="1"/>
          </p:cNvSpPr>
          <p:nvPr/>
        </p:nvSpPr>
        <p:spPr bwMode="auto">
          <a:xfrm>
            <a:off x="3084513" y="862013"/>
            <a:ext cx="5905500" cy="903287"/>
          </a:xfrm>
          <a:prstGeom prst="rect">
            <a:avLst/>
          </a:prstGeom>
          <a:noFill/>
          <a:ln w="9525">
            <a:noFill/>
            <a:miter lim="800000"/>
            <a:headEnd/>
            <a:tailEnd/>
          </a:ln>
          <a:effectLst/>
        </p:spPr>
        <p:txBody>
          <a:bodyPr>
            <a:spAutoFit/>
          </a:bodyPr>
          <a:lstStyle/>
          <a:p>
            <a:pPr marL="579438" indent="-579438" fontAlgn="auto">
              <a:lnSpc>
                <a:spcPct val="70000"/>
              </a:lnSpc>
              <a:spcBef>
                <a:spcPct val="30000"/>
              </a:spcBef>
              <a:spcAft>
                <a:spcPts val="0"/>
              </a:spcAft>
              <a:defRPr/>
            </a:pPr>
            <a:r>
              <a:rPr lang="en-US" sz="1900" b="1" dirty="0">
                <a:effectLst>
                  <a:outerShdw blurRad="38100" dist="38100" dir="2700000" algn="tl">
                    <a:srgbClr val="000000">
                      <a:alpha val="43137"/>
                    </a:srgbClr>
                  </a:outerShdw>
                </a:effectLst>
                <a:latin typeface="Courier New" pitchFamily="49" charset="0"/>
              </a:rPr>
              <a:t>state</a:t>
            </a:r>
            <a:r>
              <a:rPr lang="en-US" sz="1900" dirty="0">
                <a:effectLst>
                  <a:outerShdw blurRad="38100" dist="38100" dir="2700000" algn="tl">
                    <a:srgbClr val="000000">
                      <a:alpha val="43137"/>
                    </a:srgbClr>
                  </a:outerShdw>
                </a:effectLst>
                <a:latin typeface="Courier New" pitchFamily="49" charset="0"/>
              </a:rPr>
              <a:t> {</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  </a:t>
            </a:r>
            <a:r>
              <a:rPr lang="en-US" sz="1900" b="1" dirty="0" err="1">
                <a:effectLst>
                  <a:outerShdw blurRad="38100" dist="38100" dir="2700000" algn="tl">
                    <a:srgbClr val="000000">
                      <a:alpha val="43137"/>
                    </a:srgbClr>
                  </a:outerShdw>
                </a:effectLst>
                <a:latin typeface="Courier New" pitchFamily="49" charset="0"/>
              </a:rPr>
              <a:t>enum</a:t>
            </a:r>
            <a:r>
              <a:rPr lang="en-US" sz="1900" dirty="0">
                <a:effectLst>
                  <a:outerShdw blurRad="38100" dist="38100" dir="2700000" algn="tl">
                    <a:srgbClr val="000000">
                      <a:alpha val="43137"/>
                    </a:srgbClr>
                  </a:outerShdw>
                </a:effectLst>
                <a:latin typeface="Courier New" pitchFamily="49" charset="0"/>
              </a:rPr>
              <a:t> {unlocked, locked} s = unlocked;</a:t>
            </a:r>
          </a:p>
          <a:p>
            <a:pPr marL="579438" indent="-579438" fontAlgn="auto">
              <a:lnSpc>
                <a:spcPct val="70000"/>
              </a:lnSpc>
              <a:spcBef>
                <a:spcPct val="30000"/>
              </a:spcBef>
              <a:spcAft>
                <a:spcPts val="0"/>
              </a:spcAft>
              <a:defRPr/>
            </a:pPr>
            <a:r>
              <a:rPr lang="en-US" sz="1900" dirty="0">
                <a:effectLst>
                  <a:outerShdw blurRad="38100" dist="38100" dir="2700000" algn="tl">
                    <a:srgbClr val="000000">
                      <a:alpha val="43137"/>
                    </a:srgbClr>
                  </a:outerShdw>
                </a:effectLst>
                <a:latin typeface="Courier New" pitchFamily="49" charset="0"/>
              </a:rPr>
              <a:t>}</a:t>
            </a:r>
          </a:p>
        </p:txBody>
      </p:sp>
      <p:grpSp>
        <p:nvGrpSpPr>
          <p:cNvPr id="20" name="Group 33"/>
          <p:cNvGrpSpPr>
            <a:grpSpLocks/>
          </p:cNvGrpSpPr>
          <p:nvPr/>
        </p:nvGrpSpPr>
        <p:grpSpPr bwMode="auto">
          <a:xfrm>
            <a:off x="731838" y="2046288"/>
            <a:ext cx="6310312" cy="4672012"/>
            <a:chOff x="461" y="1289"/>
            <a:chExt cx="3975" cy="2943"/>
          </a:xfrm>
        </p:grpSpPr>
        <p:sp>
          <p:nvSpPr>
            <p:cNvPr id="107526" name="Rectangle 30"/>
            <p:cNvSpPr>
              <a:spLocks noChangeArrowheads="1"/>
            </p:cNvSpPr>
            <p:nvPr/>
          </p:nvSpPr>
          <p:spPr bwMode="auto">
            <a:xfrm>
              <a:off x="1965" y="3205"/>
              <a:ext cx="2470" cy="1027"/>
            </a:xfrm>
            <a:prstGeom prst="rect">
              <a:avLst/>
            </a:prstGeom>
            <a:noFill/>
            <a:ln w="19050" algn="ctr">
              <a:solidFill>
                <a:schemeClr val="tx1"/>
              </a:solidFill>
              <a:miter lim="800000"/>
              <a:headEnd/>
              <a:tailEnd/>
            </a:ln>
          </p:spPr>
          <p:txBody>
            <a:bodyPr wrap="none" anchor="ctr"/>
            <a:lstStyle/>
            <a:p>
              <a:endParaRPr lang="en-US">
                <a:latin typeface="Segoe" pitchFamily="34" charset="0"/>
              </a:endParaRPr>
            </a:p>
          </p:txBody>
        </p:sp>
        <p:grpSp>
          <p:nvGrpSpPr>
            <p:cNvPr id="107527" name="Group 32"/>
            <p:cNvGrpSpPr>
              <a:grpSpLocks/>
            </p:cNvGrpSpPr>
            <p:nvPr/>
          </p:nvGrpSpPr>
          <p:grpSpPr bwMode="auto">
            <a:xfrm>
              <a:off x="461" y="1289"/>
              <a:ext cx="3975" cy="2461"/>
              <a:chOff x="461" y="1289"/>
              <a:chExt cx="3975" cy="2461"/>
            </a:xfrm>
          </p:grpSpPr>
          <p:sp>
            <p:nvSpPr>
              <p:cNvPr id="107528" name="Oval 21"/>
              <p:cNvSpPr>
                <a:spLocks noChangeArrowheads="1"/>
              </p:cNvSpPr>
              <p:nvPr/>
            </p:nvSpPr>
            <p:spPr bwMode="auto">
              <a:xfrm>
                <a:off x="868" y="1434"/>
                <a:ext cx="323" cy="100"/>
              </a:xfrm>
              <a:prstGeom prst="ellipse">
                <a:avLst/>
              </a:prstGeom>
              <a:noFill/>
              <a:ln w="19050" algn="ctr">
                <a:solidFill>
                  <a:schemeClr val="tx1"/>
                </a:solidFill>
                <a:round/>
                <a:headEnd/>
                <a:tailEnd/>
              </a:ln>
            </p:spPr>
            <p:txBody>
              <a:bodyPr wrap="none" anchor="ctr"/>
              <a:lstStyle/>
              <a:p>
                <a:endParaRPr lang="en-US">
                  <a:latin typeface="Segoe" pitchFamily="34" charset="0"/>
                </a:endParaRPr>
              </a:p>
            </p:txBody>
          </p:sp>
          <p:sp>
            <p:nvSpPr>
              <p:cNvPr id="107529" name="Rectangle 22"/>
              <p:cNvSpPr>
                <a:spLocks noChangeArrowheads="1"/>
              </p:cNvSpPr>
              <p:nvPr/>
            </p:nvSpPr>
            <p:spPr bwMode="auto">
              <a:xfrm>
                <a:off x="1965" y="1289"/>
                <a:ext cx="2471" cy="870"/>
              </a:xfrm>
              <a:prstGeom prst="rect">
                <a:avLst/>
              </a:prstGeom>
              <a:noFill/>
              <a:ln w="19050" algn="ctr">
                <a:solidFill>
                  <a:schemeClr val="tx1"/>
                </a:solidFill>
                <a:miter lim="800000"/>
                <a:headEnd/>
                <a:tailEnd/>
              </a:ln>
            </p:spPr>
            <p:txBody>
              <a:bodyPr wrap="none" anchor="ctr"/>
              <a:lstStyle/>
              <a:p>
                <a:endParaRPr lang="en-US">
                  <a:latin typeface="Segoe" pitchFamily="34" charset="0"/>
                </a:endParaRPr>
              </a:p>
            </p:txBody>
          </p:sp>
          <p:sp>
            <p:nvSpPr>
              <p:cNvPr id="107530" name="Line 23"/>
              <p:cNvSpPr>
                <a:spLocks noChangeShapeType="1"/>
              </p:cNvSpPr>
              <p:nvPr/>
            </p:nvSpPr>
            <p:spPr bwMode="auto">
              <a:xfrm>
                <a:off x="1184" y="1509"/>
                <a:ext cx="783" cy="229"/>
              </a:xfrm>
              <a:prstGeom prst="line">
                <a:avLst/>
              </a:prstGeom>
              <a:noFill/>
              <a:ln w="19050">
                <a:solidFill>
                  <a:schemeClr val="tx1"/>
                </a:solidFill>
                <a:round/>
                <a:headEnd/>
                <a:tailEnd/>
              </a:ln>
            </p:spPr>
            <p:txBody>
              <a:bodyPr/>
              <a:lstStyle/>
              <a:p>
                <a:endParaRPr lang="en-US"/>
              </a:p>
            </p:txBody>
          </p:sp>
          <p:sp>
            <p:nvSpPr>
              <p:cNvPr id="107531" name="Oval 25"/>
              <p:cNvSpPr>
                <a:spLocks noChangeArrowheads="1"/>
              </p:cNvSpPr>
              <p:nvPr/>
            </p:nvSpPr>
            <p:spPr bwMode="auto">
              <a:xfrm>
                <a:off x="461" y="2955"/>
                <a:ext cx="323" cy="100"/>
              </a:xfrm>
              <a:prstGeom prst="ellipse">
                <a:avLst/>
              </a:prstGeom>
              <a:noFill/>
              <a:ln w="19050" algn="ctr">
                <a:solidFill>
                  <a:schemeClr val="tx1"/>
                </a:solidFill>
                <a:round/>
                <a:headEnd/>
                <a:tailEnd/>
              </a:ln>
            </p:spPr>
            <p:txBody>
              <a:bodyPr wrap="none" anchor="ctr"/>
              <a:lstStyle/>
              <a:p>
                <a:endParaRPr lang="en-US">
                  <a:latin typeface="Segoe" pitchFamily="34" charset="0"/>
                </a:endParaRPr>
              </a:p>
            </p:txBody>
          </p:sp>
          <p:sp>
            <p:nvSpPr>
              <p:cNvPr id="107532" name="Rectangle 26"/>
              <p:cNvSpPr>
                <a:spLocks noChangeArrowheads="1"/>
              </p:cNvSpPr>
              <p:nvPr/>
            </p:nvSpPr>
            <p:spPr bwMode="auto">
              <a:xfrm>
                <a:off x="1965" y="2219"/>
                <a:ext cx="2470" cy="934"/>
              </a:xfrm>
              <a:prstGeom prst="rect">
                <a:avLst/>
              </a:prstGeom>
              <a:noFill/>
              <a:ln w="19050" algn="ctr">
                <a:solidFill>
                  <a:schemeClr val="tx1"/>
                </a:solidFill>
                <a:miter lim="800000"/>
                <a:headEnd/>
                <a:tailEnd/>
              </a:ln>
            </p:spPr>
            <p:txBody>
              <a:bodyPr wrap="none" anchor="ctr"/>
              <a:lstStyle/>
              <a:p>
                <a:endParaRPr lang="en-US">
                  <a:latin typeface="Segoe" pitchFamily="34" charset="0"/>
                </a:endParaRPr>
              </a:p>
            </p:txBody>
          </p:sp>
          <p:sp>
            <p:nvSpPr>
              <p:cNvPr id="107533" name="Line 27"/>
              <p:cNvSpPr>
                <a:spLocks noChangeShapeType="1"/>
              </p:cNvSpPr>
              <p:nvPr/>
            </p:nvSpPr>
            <p:spPr bwMode="auto">
              <a:xfrm flipV="1">
                <a:off x="774" y="2655"/>
                <a:ext cx="1183" cy="333"/>
              </a:xfrm>
              <a:prstGeom prst="line">
                <a:avLst/>
              </a:prstGeom>
              <a:noFill/>
              <a:ln w="19050">
                <a:solidFill>
                  <a:schemeClr val="tx1"/>
                </a:solidFill>
                <a:round/>
                <a:headEnd/>
                <a:tailEnd/>
              </a:ln>
            </p:spPr>
            <p:txBody>
              <a:bodyPr/>
              <a:lstStyle/>
              <a:p>
                <a:endParaRPr lang="en-US"/>
              </a:p>
            </p:txBody>
          </p:sp>
          <p:sp>
            <p:nvSpPr>
              <p:cNvPr id="107534" name="Oval 29"/>
              <p:cNvSpPr>
                <a:spLocks noChangeArrowheads="1"/>
              </p:cNvSpPr>
              <p:nvPr/>
            </p:nvSpPr>
            <p:spPr bwMode="auto">
              <a:xfrm>
                <a:off x="1206" y="2954"/>
                <a:ext cx="323" cy="100"/>
              </a:xfrm>
              <a:prstGeom prst="ellipse">
                <a:avLst/>
              </a:prstGeom>
              <a:noFill/>
              <a:ln w="19050" algn="ctr">
                <a:solidFill>
                  <a:schemeClr val="tx1"/>
                </a:solidFill>
                <a:round/>
                <a:headEnd/>
                <a:tailEnd/>
              </a:ln>
            </p:spPr>
            <p:txBody>
              <a:bodyPr wrap="none" anchor="ctr"/>
              <a:lstStyle/>
              <a:p>
                <a:endParaRPr lang="en-US">
                  <a:latin typeface="Segoe" pitchFamily="34" charset="0"/>
                </a:endParaRPr>
              </a:p>
            </p:txBody>
          </p:sp>
          <p:sp>
            <p:nvSpPr>
              <p:cNvPr id="107535" name="Line 31"/>
              <p:cNvSpPr>
                <a:spLocks noChangeShapeType="1"/>
              </p:cNvSpPr>
              <p:nvPr/>
            </p:nvSpPr>
            <p:spPr bwMode="auto">
              <a:xfrm>
                <a:off x="1492" y="3045"/>
                <a:ext cx="469" cy="705"/>
              </a:xfrm>
              <a:prstGeom prst="line">
                <a:avLst/>
              </a:prstGeom>
              <a:noFill/>
              <a:ln w="19050">
                <a:solidFill>
                  <a:schemeClr val="tx1"/>
                </a:solidFill>
                <a:round/>
                <a:headEnd/>
                <a:tailEnd/>
              </a:ln>
            </p:spPr>
            <p:txBody>
              <a:bodyPr/>
              <a:lstStyle/>
              <a:p>
                <a:endParaRPr lang="en-US"/>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defTabSz="912777">
              <a:defRPr/>
            </a:pPr>
            <a:r>
              <a:rPr smtClean="0"/>
              <a:t>Operating System Model</a:t>
            </a:r>
            <a:endParaRPr/>
          </a:p>
        </p:txBody>
      </p:sp>
      <p:sp>
        <p:nvSpPr>
          <p:cNvPr id="109570" name="Oval 18"/>
          <p:cNvSpPr>
            <a:spLocks noChangeArrowheads="1"/>
          </p:cNvSpPr>
          <p:nvPr/>
        </p:nvSpPr>
        <p:spPr bwMode="auto">
          <a:xfrm>
            <a:off x="2765425" y="1538288"/>
            <a:ext cx="3810000" cy="3581400"/>
          </a:xfrm>
          <a:prstGeom prst="ellipse">
            <a:avLst/>
          </a:prstGeom>
          <a:solidFill>
            <a:srgbClr val="00B0F0"/>
          </a:solidFill>
          <a:ln w="12700" algn="ctr">
            <a:solidFill>
              <a:schemeClr val="tx1"/>
            </a:solidFill>
            <a:round/>
            <a:headEnd/>
            <a:tailEnd/>
          </a:ln>
        </p:spPr>
        <p:txBody>
          <a:bodyPr wrap="none" anchor="ctr"/>
          <a:lstStyle/>
          <a:p>
            <a:pPr marL="284163" indent="-284163" algn="ctr">
              <a:spcBef>
                <a:spcPct val="30000"/>
              </a:spcBef>
              <a:spcAft>
                <a:spcPct val="30000"/>
              </a:spcAft>
            </a:pPr>
            <a:r>
              <a:rPr lang="en-US" sz="9600">
                <a:latin typeface="Segoe" pitchFamily="34" charset="0"/>
              </a:rPr>
              <a:t>SDV</a:t>
            </a:r>
          </a:p>
        </p:txBody>
      </p:sp>
      <p:sp>
        <p:nvSpPr>
          <p:cNvPr id="109571" name="Line 19"/>
          <p:cNvSpPr>
            <a:spLocks noChangeShapeType="1"/>
          </p:cNvSpPr>
          <p:nvPr/>
        </p:nvSpPr>
        <p:spPr bwMode="auto">
          <a:xfrm flipV="1">
            <a:off x="4244975" y="3559175"/>
            <a:ext cx="1028700" cy="569913"/>
          </a:xfrm>
          <a:prstGeom prst="line">
            <a:avLst/>
          </a:prstGeom>
          <a:noFill/>
          <a:ln w="76200">
            <a:solidFill>
              <a:schemeClr val="folHlink"/>
            </a:solidFill>
            <a:round/>
            <a:headEnd/>
            <a:tailEnd type="stealth" w="med" len="med"/>
          </a:ln>
        </p:spPr>
        <p:txBody>
          <a:bodyPr/>
          <a:lstStyle/>
          <a:p>
            <a:endParaRPr lang="en-US"/>
          </a:p>
        </p:txBody>
      </p:sp>
      <p:sp>
        <p:nvSpPr>
          <p:cNvPr id="109572" name="Line 20"/>
          <p:cNvSpPr>
            <a:spLocks noChangeShapeType="1"/>
          </p:cNvSpPr>
          <p:nvPr/>
        </p:nvSpPr>
        <p:spPr bwMode="auto">
          <a:xfrm>
            <a:off x="4244975" y="2414588"/>
            <a:ext cx="1143000" cy="687387"/>
          </a:xfrm>
          <a:prstGeom prst="line">
            <a:avLst/>
          </a:prstGeom>
          <a:noFill/>
          <a:ln w="76200">
            <a:solidFill>
              <a:schemeClr val="folHlink"/>
            </a:solidFill>
            <a:round/>
            <a:headEnd/>
            <a:tailEnd type="stealth" w="med" len="med"/>
          </a:ln>
        </p:spPr>
        <p:txBody>
          <a:bodyPr/>
          <a:lstStyle/>
          <a:p>
            <a:endParaRPr lang="en-US"/>
          </a:p>
        </p:txBody>
      </p:sp>
      <p:sp>
        <p:nvSpPr>
          <p:cNvPr id="109573" name="Line 21"/>
          <p:cNvSpPr>
            <a:spLocks noChangeShapeType="1"/>
          </p:cNvSpPr>
          <p:nvPr/>
        </p:nvSpPr>
        <p:spPr bwMode="auto">
          <a:xfrm flipV="1">
            <a:off x="6188075" y="3290888"/>
            <a:ext cx="1073150" cy="0"/>
          </a:xfrm>
          <a:prstGeom prst="line">
            <a:avLst/>
          </a:prstGeom>
          <a:noFill/>
          <a:ln w="76200">
            <a:solidFill>
              <a:schemeClr val="folHlink"/>
            </a:solidFill>
            <a:round/>
            <a:headEnd/>
            <a:tailEnd type="stealth" w="med" len="med"/>
          </a:ln>
        </p:spPr>
        <p:txBody>
          <a:bodyPr/>
          <a:lstStyle/>
          <a:p>
            <a:endParaRPr lang="en-US"/>
          </a:p>
        </p:txBody>
      </p:sp>
      <p:sp>
        <p:nvSpPr>
          <p:cNvPr id="109574" name="Oval 22"/>
          <p:cNvSpPr>
            <a:spLocks noChangeArrowheads="1"/>
          </p:cNvSpPr>
          <p:nvPr/>
        </p:nvSpPr>
        <p:spPr bwMode="auto">
          <a:xfrm>
            <a:off x="4727575" y="2881313"/>
            <a:ext cx="1719263" cy="776287"/>
          </a:xfrm>
          <a:prstGeom prst="ellipse">
            <a:avLst/>
          </a:prstGeom>
          <a:solidFill>
            <a:schemeClr val="accent2"/>
          </a:solidFill>
          <a:ln w="9525">
            <a:solidFill>
              <a:schemeClr val="tx1"/>
            </a:solidFill>
            <a:round/>
            <a:headEnd/>
            <a:tailEnd/>
          </a:ln>
        </p:spPr>
        <p:txBody>
          <a:bodyPr tIns="91440" bIns="91440" anchor="ctr" anchorCtr="1"/>
          <a:lstStyle/>
          <a:p>
            <a:pPr algn="ctr" eaLnBrk="0" hangingPunct="0"/>
            <a:r>
              <a:rPr lang="en-US" sz="1600">
                <a:solidFill>
                  <a:schemeClr val="bg2"/>
                </a:solidFill>
                <a:latin typeface="Segoe" pitchFamily="34" charset="0"/>
              </a:rPr>
              <a:t>Verification         Engine</a:t>
            </a:r>
          </a:p>
        </p:txBody>
      </p:sp>
      <p:sp>
        <p:nvSpPr>
          <p:cNvPr id="109575" name="Rectangle 23"/>
          <p:cNvSpPr>
            <a:spLocks noChangeArrowheads="1"/>
          </p:cNvSpPr>
          <p:nvPr/>
        </p:nvSpPr>
        <p:spPr bwMode="auto">
          <a:xfrm>
            <a:off x="711200" y="1114425"/>
            <a:ext cx="1905000" cy="457200"/>
          </a:xfrm>
          <a:prstGeom prst="rect">
            <a:avLst/>
          </a:prstGeom>
          <a:noFill/>
          <a:ln w="9525">
            <a:noFill/>
            <a:miter lim="800000"/>
            <a:headEnd/>
            <a:tailEnd/>
          </a:ln>
        </p:spPr>
        <p:txBody>
          <a:bodyPr/>
          <a:lstStyle/>
          <a:p>
            <a:pPr marL="579438" indent="-579438">
              <a:lnSpc>
                <a:spcPct val="90000"/>
              </a:lnSpc>
              <a:spcBef>
                <a:spcPct val="30000"/>
              </a:spcBef>
            </a:pPr>
            <a:endParaRPr lang="en-US">
              <a:latin typeface="Segoe" pitchFamily="34" charset="0"/>
            </a:endParaRPr>
          </a:p>
        </p:txBody>
      </p:sp>
      <p:sp>
        <p:nvSpPr>
          <p:cNvPr id="109576" name="Line 24"/>
          <p:cNvSpPr>
            <a:spLocks noChangeShapeType="1"/>
          </p:cNvSpPr>
          <p:nvPr/>
        </p:nvSpPr>
        <p:spPr bwMode="auto">
          <a:xfrm flipV="1">
            <a:off x="1920875" y="3330575"/>
            <a:ext cx="2833688" cy="36513"/>
          </a:xfrm>
          <a:prstGeom prst="line">
            <a:avLst/>
          </a:prstGeom>
          <a:noFill/>
          <a:ln w="76200">
            <a:solidFill>
              <a:schemeClr val="folHlink"/>
            </a:solidFill>
            <a:round/>
            <a:headEnd/>
            <a:tailEnd type="stealth" w="med" len="med"/>
          </a:ln>
        </p:spPr>
        <p:txBody>
          <a:bodyPr/>
          <a:lstStyle/>
          <a:p>
            <a:endParaRPr lang="en-US"/>
          </a:p>
        </p:txBody>
      </p:sp>
      <p:grpSp>
        <p:nvGrpSpPr>
          <p:cNvPr id="109577" name="Group 25"/>
          <p:cNvGrpSpPr>
            <a:grpSpLocks/>
          </p:cNvGrpSpPr>
          <p:nvPr/>
        </p:nvGrpSpPr>
        <p:grpSpPr bwMode="auto">
          <a:xfrm>
            <a:off x="250825" y="1892300"/>
            <a:ext cx="2252663" cy="3157538"/>
            <a:chOff x="586" y="1497"/>
            <a:chExt cx="720" cy="1224"/>
          </a:xfrm>
        </p:grpSpPr>
        <p:sp>
          <p:nvSpPr>
            <p:cNvPr id="98330" name="AutoShape 26"/>
            <p:cNvSpPr>
              <a:spLocks noChangeArrowheads="1"/>
            </p:cNvSpPr>
            <p:nvPr/>
          </p:nvSpPr>
          <p:spPr bwMode="auto">
            <a:xfrm>
              <a:off x="586" y="1497"/>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library.c</a:t>
              </a:r>
            </a:p>
          </p:txBody>
        </p:sp>
        <p:sp>
          <p:nvSpPr>
            <p:cNvPr id="98331" name="AutoShape 27"/>
            <p:cNvSpPr>
              <a:spLocks noChangeArrowheads="1"/>
            </p:cNvSpPr>
            <p:nvPr/>
          </p:nvSpPr>
          <p:spPr bwMode="auto">
            <a:xfrm>
              <a:off x="658" y="1713"/>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more_code.c</a:t>
              </a:r>
            </a:p>
          </p:txBody>
        </p:sp>
        <p:sp>
          <p:nvSpPr>
            <p:cNvPr id="98332" name="AutoShape 28"/>
            <p:cNvSpPr>
              <a:spLocks noChangeArrowheads="1"/>
            </p:cNvSpPr>
            <p:nvPr/>
          </p:nvSpPr>
          <p:spPr bwMode="auto">
            <a:xfrm>
              <a:off x="730" y="1929"/>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driver.c</a:t>
              </a:r>
            </a:p>
          </p:txBody>
        </p:sp>
      </p:grpSp>
      <p:sp>
        <p:nvSpPr>
          <p:cNvPr id="109578" name="AutoShape 29"/>
          <p:cNvSpPr>
            <a:spLocks noChangeArrowheads="1"/>
          </p:cNvSpPr>
          <p:nvPr/>
        </p:nvSpPr>
        <p:spPr bwMode="auto">
          <a:xfrm>
            <a:off x="3330575" y="2071688"/>
            <a:ext cx="1485900" cy="1030287"/>
          </a:xfrm>
          <a:prstGeom prst="verticalScroll">
            <a:avLst>
              <a:gd name="adj" fmla="val 12500"/>
            </a:avLst>
          </a:prstGeom>
          <a:solidFill>
            <a:schemeClr val="accent2"/>
          </a:solidFill>
          <a:ln w="9525">
            <a:solidFill>
              <a:schemeClr val="tx1"/>
            </a:solidFill>
            <a:round/>
            <a:headEnd/>
            <a:tailEnd/>
          </a:ln>
        </p:spPr>
        <p:txBody>
          <a:bodyPr/>
          <a:lstStyle/>
          <a:p>
            <a:pPr eaLnBrk="0" hangingPunct="0"/>
            <a:endParaRPr lang="en-US" sz="1200">
              <a:solidFill>
                <a:schemeClr val="bg2"/>
              </a:solidFill>
              <a:latin typeface="Segoe" pitchFamily="34" charset="0"/>
            </a:endParaRPr>
          </a:p>
          <a:p>
            <a:pPr eaLnBrk="0" hangingPunct="0"/>
            <a:r>
              <a:rPr lang="en-US" sz="1600">
                <a:solidFill>
                  <a:schemeClr val="bg2"/>
                </a:solidFill>
                <a:latin typeface="Segoe" pitchFamily="34" charset="0"/>
              </a:rPr>
              <a:t>Rules</a:t>
            </a:r>
            <a:endParaRPr lang="en-US">
              <a:solidFill>
                <a:schemeClr val="bg2"/>
              </a:solidFill>
              <a:latin typeface="Segoe" pitchFamily="34" charset="0"/>
            </a:endParaRPr>
          </a:p>
        </p:txBody>
      </p:sp>
      <p:sp>
        <p:nvSpPr>
          <p:cNvPr id="109579" name="AutoShape 30"/>
          <p:cNvSpPr>
            <a:spLocks noChangeArrowheads="1"/>
          </p:cNvSpPr>
          <p:nvPr/>
        </p:nvSpPr>
        <p:spPr bwMode="auto">
          <a:xfrm>
            <a:off x="3100388" y="3770313"/>
            <a:ext cx="1855787" cy="1143000"/>
          </a:xfrm>
          <a:prstGeom prst="verticalScroll">
            <a:avLst>
              <a:gd name="adj" fmla="val 12500"/>
            </a:avLst>
          </a:prstGeom>
          <a:solidFill>
            <a:schemeClr val="accent2"/>
          </a:solidFill>
          <a:ln w="25400">
            <a:solidFill>
              <a:srgbClr val="FF0000"/>
            </a:solidFill>
            <a:round/>
            <a:headEnd/>
            <a:tailEnd/>
          </a:ln>
        </p:spPr>
        <p:txBody>
          <a:bodyPr/>
          <a:lstStyle/>
          <a:p>
            <a:pPr eaLnBrk="0" hangingPunct="0"/>
            <a:r>
              <a:rPr lang="en-US" sz="1600">
                <a:solidFill>
                  <a:schemeClr val="bg2"/>
                </a:solidFill>
                <a:latin typeface="Segoe" pitchFamily="34" charset="0"/>
              </a:rPr>
              <a:t> </a:t>
            </a:r>
          </a:p>
          <a:p>
            <a:pPr eaLnBrk="0" hangingPunct="0"/>
            <a:r>
              <a:rPr lang="en-US" sz="1600">
                <a:solidFill>
                  <a:schemeClr val="bg2"/>
                </a:solidFill>
                <a:latin typeface="Segoe" pitchFamily="34" charset="0"/>
              </a:rPr>
              <a:t>  OS Model</a:t>
            </a:r>
          </a:p>
          <a:p>
            <a:pPr eaLnBrk="0" hangingPunct="0"/>
            <a:endParaRPr lang="en-US">
              <a:solidFill>
                <a:schemeClr val="bg2"/>
              </a:solidFill>
              <a:latin typeface="Segoe" pitchFamily="34" charset="0"/>
            </a:endParaRPr>
          </a:p>
        </p:txBody>
      </p:sp>
      <p:grpSp>
        <p:nvGrpSpPr>
          <p:cNvPr id="109580" name="Group 31"/>
          <p:cNvGrpSpPr>
            <a:grpSpLocks/>
          </p:cNvGrpSpPr>
          <p:nvPr/>
        </p:nvGrpSpPr>
        <p:grpSpPr bwMode="auto">
          <a:xfrm>
            <a:off x="7261225" y="2427288"/>
            <a:ext cx="1143000" cy="1854200"/>
            <a:chOff x="4478" y="1529"/>
            <a:chExt cx="720" cy="1168"/>
          </a:xfrm>
        </p:grpSpPr>
        <p:sp>
          <p:nvSpPr>
            <p:cNvPr id="109581" name="Rectangle 32"/>
            <p:cNvSpPr>
              <a:spLocks noChangeArrowheads="1"/>
            </p:cNvSpPr>
            <p:nvPr/>
          </p:nvSpPr>
          <p:spPr bwMode="auto">
            <a:xfrm>
              <a:off x="4478" y="1533"/>
              <a:ext cx="720" cy="1164"/>
            </a:xfrm>
            <a:prstGeom prst="rect">
              <a:avLst/>
            </a:prstGeom>
            <a:solidFill>
              <a:srgbClr val="0070C0">
                <a:alpha val="78038"/>
              </a:srgbClr>
            </a:solidFill>
            <a:ln w="9525" algn="ctr">
              <a:solidFill>
                <a:schemeClr val="tx1"/>
              </a:solidFill>
              <a:miter lim="800000"/>
              <a:headEnd/>
              <a:tailEnd/>
            </a:ln>
          </p:spPr>
          <p:txBody>
            <a:bodyPr wrap="none" anchor="ctr"/>
            <a:lstStyle/>
            <a:p>
              <a:endParaRPr lang="en-US">
                <a:latin typeface="Segoe" pitchFamily="34" charset="0"/>
              </a:endParaRPr>
            </a:p>
          </p:txBody>
        </p:sp>
        <p:sp>
          <p:nvSpPr>
            <p:cNvPr id="109582" name="Text Box 33"/>
            <p:cNvSpPr txBox="1">
              <a:spLocks noChangeArrowheads="1"/>
            </p:cNvSpPr>
            <p:nvPr/>
          </p:nvSpPr>
          <p:spPr bwMode="auto">
            <a:xfrm>
              <a:off x="4622" y="1529"/>
              <a:ext cx="480" cy="519"/>
            </a:xfrm>
            <a:prstGeom prst="rect">
              <a:avLst/>
            </a:prstGeom>
            <a:noFill/>
            <a:ln w="9525" algn="ctr">
              <a:noFill/>
              <a:miter lim="800000"/>
              <a:headEnd/>
              <a:tailEnd/>
            </a:ln>
          </p:spPr>
          <p:txBody>
            <a:bodyPr>
              <a:spAutoFit/>
            </a:bodyPr>
            <a:lstStyle/>
            <a:p>
              <a:pPr eaLnBrk="0" hangingPunct="0">
                <a:spcBef>
                  <a:spcPct val="50000"/>
                </a:spcBef>
              </a:pPr>
              <a:r>
                <a:rPr lang="en-US" sz="4800">
                  <a:solidFill>
                    <a:schemeClr val="accent2"/>
                  </a:solidFill>
                  <a:latin typeface="Wingdings" pitchFamily="2" charset="2"/>
                </a:rPr>
                <a:t>ü</a:t>
              </a:r>
              <a:endParaRPr lang="en-US" sz="4800">
                <a:solidFill>
                  <a:schemeClr val="accent2"/>
                </a:solidFill>
                <a:latin typeface="Segoe" pitchFamily="34" charset="0"/>
              </a:endParaRPr>
            </a:p>
          </p:txBody>
        </p:sp>
        <p:grpSp>
          <p:nvGrpSpPr>
            <p:cNvPr id="109583" name="Group 34"/>
            <p:cNvGrpSpPr>
              <a:grpSpLocks/>
            </p:cNvGrpSpPr>
            <p:nvPr/>
          </p:nvGrpSpPr>
          <p:grpSpPr bwMode="auto">
            <a:xfrm>
              <a:off x="4708" y="1893"/>
              <a:ext cx="255" cy="327"/>
              <a:chOff x="4598" y="2485"/>
              <a:chExt cx="255" cy="327"/>
            </a:xfrm>
          </p:grpSpPr>
          <p:sp>
            <p:nvSpPr>
              <p:cNvPr id="109590" name="Oval 35"/>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98340" name="Text Box 36"/>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dirty="0">
                    <a:latin typeface="Lucida Console" pitchFamily="49" charset="0"/>
                  </a:rPr>
                  <a:t>X</a:t>
                </a:r>
              </a:p>
            </p:txBody>
          </p:sp>
        </p:grpSp>
        <p:grpSp>
          <p:nvGrpSpPr>
            <p:cNvPr id="109584" name="Group 37"/>
            <p:cNvGrpSpPr>
              <a:grpSpLocks/>
            </p:cNvGrpSpPr>
            <p:nvPr/>
          </p:nvGrpSpPr>
          <p:grpSpPr bwMode="auto">
            <a:xfrm>
              <a:off x="4723" y="2249"/>
              <a:ext cx="240" cy="327"/>
              <a:chOff x="4613" y="2841"/>
              <a:chExt cx="240" cy="327"/>
            </a:xfrm>
          </p:grpSpPr>
          <p:grpSp>
            <p:nvGrpSpPr>
              <p:cNvPr id="109585" name="Group 38"/>
              <p:cNvGrpSpPr>
                <a:grpSpLocks/>
              </p:cNvGrpSpPr>
              <p:nvPr/>
            </p:nvGrpSpPr>
            <p:grpSpPr bwMode="auto">
              <a:xfrm>
                <a:off x="4613" y="2841"/>
                <a:ext cx="240" cy="327"/>
                <a:chOff x="4613" y="2832"/>
                <a:chExt cx="240" cy="327"/>
              </a:xfrm>
            </p:grpSpPr>
            <p:sp>
              <p:nvSpPr>
                <p:cNvPr id="98343" name="Oval 39"/>
                <p:cNvSpPr>
                  <a:spLocks noChangeArrowheads="1"/>
                </p:cNvSpPr>
                <p:nvPr/>
              </p:nvSpPr>
              <p:spPr bwMode="auto">
                <a:xfrm>
                  <a:off x="4613" y="2876"/>
                  <a:ext cx="240" cy="240"/>
                </a:xfrm>
                <a:prstGeom prst="ellipse">
                  <a:avLst/>
                </a:prstGeom>
                <a:solidFill>
                  <a:srgbClr val="808080"/>
                </a:solidFill>
                <a:ln w="9525" algn="ctr">
                  <a:solidFill>
                    <a:schemeClr val="bg2"/>
                  </a:solidFill>
                  <a:round/>
                  <a:headEnd/>
                  <a:tailEnd/>
                </a:ln>
                <a:effectLst>
                  <a:prstShdw prst="shdw17" dist="17961" dir="2700000">
                    <a:schemeClr val="bg2">
                      <a:gamma/>
                      <a:shade val="60000"/>
                      <a:invGamma/>
                    </a:schemeClr>
                  </a:prstShdw>
                </a:effectLst>
              </p:spPr>
              <p:txBody>
                <a:bodyPr wrap="none" anchor="ctr"/>
                <a:lstStyle/>
                <a:p>
                  <a:pPr fontAlgn="auto">
                    <a:spcBef>
                      <a:spcPts val="0"/>
                    </a:spcBef>
                    <a:spcAft>
                      <a:spcPts val="0"/>
                    </a:spcAft>
                    <a:defRPr/>
                  </a:pPr>
                  <a:endParaRPr lang="en-US">
                    <a:latin typeface="+mn-lt"/>
                  </a:endParaRPr>
                </a:p>
              </p:txBody>
            </p:sp>
            <p:sp>
              <p:nvSpPr>
                <p:cNvPr id="98344" name="Text Box 40"/>
                <p:cNvSpPr txBox="1">
                  <a:spLocks noChangeArrowheads="1"/>
                </p:cNvSpPr>
                <p:nvPr/>
              </p:nvSpPr>
              <p:spPr bwMode="auto">
                <a:xfrm>
                  <a:off x="4675" y="2832"/>
                  <a:ext cx="116"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endParaRPr lang="en-US" sz="2800" b="1">
                    <a:solidFill>
                      <a:srgbClr val="FF0000"/>
                    </a:solidFill>
                    <a:latin typeface="Lucida Console" pitchFamily="49" charset="0"/>
                  </a:endParaRPr>
                </a:p>
              </p:txBody>
            </p:sp>
          </p:grpSp>
          <p:sp>
            <p:nvSpPr>
              <p:cNvPr id="109586" name="Line 41"/>
              <p:cNvSpPr>
                <a:spLocks noChangeShapeType="1"/>
              </p:cNvSpPr>
              <p:nvPr/>
            </p:nvSpPr>
            <p:spPr bwMode="auto">
              <a:xfrm>
                <a:off x="4731" y="2877"/>
                <a:ext cx="3" cy="129"/>
              </a:xfrm>
              <a:prstGeom prst="line">
                <a:avLst/>
              </a:prstGeom>
              <a:noFill/>
              <a:ln w="9525">
                <a:solidFill>
                  <a:schemeClr val="bg2"/>
                </a:solidFill>
                <a:round/>
                <a:headEnd/>
                <a:tailEnd/>
              </a:ln>
            </p:spPr>
            <p:txBody>
              <a:bodyPr/>
              <a:lstStyle/>
              <a:p>
                <a:endParaRPr lang="en-US"/>
              </a:p>
            </p:txBody>
          </p:sp>
          <p:sp>
            <p:nvSpPr>
              <p:cNvPr id="109587" name="Line 42"/>
              <p:cNvSpPr>
                <a:spLocks noChangeShapeType="1"/>
              </p:cNvSpPr>
              <p:nvPr/>
            </p:nvSpPr>
            <p:spPr bwMode="auto">
              <a:xfrm>
                <a:off x="4677" y="2958"/>
                <a:ext cx="51" cy="33"/>
              </a:xfrm>
              <a:prstGeom prst="line">
                <a:avLst/>
              </a:prstGeom>
              <a:noFill/>
              <a:ln w="9525">
                <a:solidFill>
                  <a:schemeClr val="bg2"/>
                </a:solidFill>
                <a:round/>
                <a:headEnd/>
                <a:tailEnd/>
              </a:ln>
            </p:spPr>
            <p:txBody>
              <a:bodyPr/>
              <a:lstStyle/>
              <a:p>
                <a:endParaRPr lang="en-US"/>
              </a:p>
            </p:txBody>
          </p:sp>
        </p:gr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Operating System Model</a:t>
            </a:r>
            <a:endParaRPr/>
          </a:p>
        </p:txBody>
      </p:sp>
      <p:sp>
        <p:nvSpPr>
          <p:cNvPr id="3" name="Rectangle 6"/>
          <p:cNvSpPr>
            <a:spLocks noChangeArrowheads="1"/>
          </p:cNvSpPr>
          <p:nvPr/>
        </p:nvSpPr>
        <p:spPr bwMode="auto">
          <a:xfrm>
            <a:off x="4572000" y="1412875"/>
            <a:ext cx="4214813" cy="4351338"/>
          </a:xfrm>
          <a:prstGeom prst="rect">
            <a:avLst/>
          </a:prstGeom>
          <a:noFill/>
          <a:ln w="9525">
            <a:noFill/>
            <a:miter lim="800000"/>
            <a:headEnd/>
            <a:tailEnd/>
          </a:ln>
          <a:effectLst/>
        </p:spPr>
        <p:txBody>
          <a:bodyPr>
            <a:spAutoFit/>
          </a:bodyPr>
          <a:lstStyle/>
          <a:p>
            <a:pPr marL="393700" indent="-393700" fontAlgn="auto">
              <a:lnSpc>
                <a:spcPct val="80000"/>
              </a:lnSpc>
              <a:spcBef>
                <a:spcPct val="30000"/>
              </a:spcBef>
              <a:spcAft>
                <a:spcPts val="0"/>
              </a:spcAft>
              <a:buFontTx/>
              <a:buBlip>
                <a:blip r:embed="rId3"/>
              </a:buBlip>
              <a:defRPr/>
            </a:pPr>
            <a:r>
              <a:rPr lang="en-US" sz="2400" dirty="0">
                <a:effectLst>
                  <a:outerShdw blurRad="38100" dist="38100" dir="2700000" algn="tl">
                    <a:srgbClr val="000000">
                      <a:alpha val="43137"/>
                    </a:srgbClr>
                  </a:outerShdw>
                </a:effectLst>
                <a:latin typeface="+mn-lt"/>
              </a:rPr>
              <a:t>Exercises the driver</a:t>
            </a:r>
          </a:p>
          <a:p>
            <a:pPr marL="728663" lvl="1" indent="-333375" fontAlgn="auto">
              <a:lnSpc>
                <a:spcPct val="80000"/>
              </a:lnSpc>
              <a:spcBef>
                <a:spcPct val="30000"/>
              </a:spcBef>
              <a:spcAft>
                <a:spcPts val="0"/>
              </a:spcAft>
              <a:buFontTx/>
              <a:buBlip>
                <a:blip r:embed="rId4"/>
              </a:buBlip>
              <a:defRPr/>
            </a:pPr>
            <a:r>
              <a:rPr lang="en-US" dirty="0">
                <a:effectLst>
                  <a:outerShdw blurRad="38100" dist="38100" dir="2700000" algn="tl">
                    <a:srgbClr val="000000">
                      <a:alpha val="43137"/>
                    </a:srgbClr>
                  </a:outerShdw>
                </a:effectLst>
                <a:latin typeface="+mn-lt"/>
              </a:rPr>
              <a:t>Calls </a:t>
            </a:r>
            <a:r>
              <a:rPr lang="en-US" dirty="0" err="1">
                <a:effectLst>
                  <a:outerShdw blurRad="38100" dist="38100" dir="2700000" algn="tl">
                    <a:srgbClr val="000000">
                      <a:alpha val="43137"/>
                    </a:srgbClr>
                  </a:outerShdw>
                </a:effectLst>
                <a:latin typeface="+mn-lt"/>
              </a:rPr>
              <a:t>DriverEntry</a:t>
            </a:r>
            <a:endParaRPr lang="en-US" dirty="0">
              <a:effectLst>
                <a:outerShdw blurRad="38100" dist="38100" dir="2700000" algn="tl">
                  <a:srgbClr val="000000">
                    <a:alpha val="43137"/>
                  </a:srgbClr>
                </a:outerShdw>
              </a:effectLst>
              <a:latin typeface="+mn-lt"/>
            </a:endParaRPr>
          </a:p>
          <a:p>
            <a:pPr marL="728663" lvl="1" indent="-333375" fontAlgn="auto">
              <a:lnSpc>
                <a:spcPct val="80000"/>
              </a:lnSpc>
              <a:spcBef>
                <a:spcPct val="30000"/>
              </a:spcBef>
              <a:spcAft>
                <a:spcPts val="0"/>
              </a:spcAft>
              <a:buFontTx/>
              <a:buBlip>
                <a:blip r:embed="rId4"/>
              </a:buBlip>
              <a:defRPr/>
            </a:pPr>
            <a:r>
              <a:rPr lang="en-US" dirty="0">
                <a:effectLst>
                  <a:outerShdw blurRad="38100" dist="38100" dir="2700000" algn="tl">
                    <a:srgbClr val="000000">
                      <a:alpha val="43137"/>
                    </a:srgbClr>
                  </a:outerShdw>
                </a:effectLst>
                <a:latin typeface="+mn-lt"/>
              </a:rPr>
              <a:t>Calls Dispatch functions</a:t>
            </a:r>
          </a:p>
          <a:p>
            <a:pPr marL="728663" lvl="1" indent="-333375" fontAlgn="auto">
              <a:lnSpc>
                <a:spcPct val="80000"/>
              </a:lnSpc>
              <a:spcBef>
                <a:spcPct val="30000"/>
              </a:spcBef>
              <a:spcAft>
                <a:spcPts val="0"/>
              </a:spcAft>
              <a:buFontTx/>
              <a:buBlip>
                <a:blip r:embed="rId4"/>
              </a:buBlip>
              <a:defRPr/>
            </a:pPr>
            <a:r>
              <a:rPr lang="en-US" dirty="0">
                <a:effectLst>
                  <a:outerShdw blurRad="38100" dist="38100" dir="2700000" algn="tl">
                    <a:srgbClr val="000000">
                      <a:alpha val="43137"/>
                    </a:srgbClr>
                  </a:outerShdw>
                </a:effectLst>
                <a:latin typeface="+mn-lt"/>
              </a:rPr>
              <a:t>Calls ISRs</a:t>
            </a:r>
          </a:p>
          <a:p>
            <a:pPr marL="393700" indent="-393700" fontAlgn="auto">
              <a:lnSpc>
                <a:spcPct val="80000"/>
              </a:lnSpc>
              <a:spcBef>
                <a:spcPct val="30000"/>
              </a:spcBef>
              <a:spcAft>
                <a:spcPts val="0"/>
              </a:spcAft>
              <a:buFontTx/>
              <a:buBlip>
                <a:blip r:embed="rId4"/>
              </a:buBlip>
              <a:defRPr/>
            </a:pPr>
            <a:endParaRPr lang="en-US" sz="2400" dirty="0">
              <a:effectLst>
                <a:outerShdw blurRad="38100" dist="38100" dir="2700000" algn="tl">
                  <a:srgbClr val="000000">
                    <a:alpha val="43137"/>
                  </a:srgbClr>
                </a:outerShdw>
              </a:effectLst>
              <a:latin typeface="+mn-lt"/>
            </a:endParaRPr>
          </a:p>
          <a:p>
            <a:pPr marL="393700" indent="-393700" fontAlgn="auto">
              <a:lnSpc>
                <a:spcPct val="80000"/>
              </a:lnSpc>
              <a:spcBef>
                <a:spcPct val="30000"/>
              </a:spcBef>
              <a:spcAft>
                <a:spcPts val="0"/>
              </a:spcAft>
              <a:buFontTx/>
              <a:buBlip>
                <a:blip r:embed="rId3"/>
              </a:buBlip>
              <a:defRPr/>
            </a:pPr>
            <a:r>
              <a:rPr lang="en-US" sz="2400" dirty="0">
                <a:effectLst>
                  <a:outerShdw blurRad="38100" dist="38100" dir="2700000" algn="tl">
                    <a:srgbClr val="000000">
                      <a:alpha val="43137"/>
                    </a:srgbClr>
                  </a:outerShdw>
                </a:effectLst>
                <a:latin typeface="+mn-lt"/>
              </a:rPr>
              <a:t>Models certain aspects of the OS state</a:t>
            </a:r>
          </a:p>
          <a:p>
            <a:pPr marL="728663" lvl="1" indent="-333375" fontAlgn="auto">
              <a:lnSpc>
                <a:spcPct val="80000"/>
              </a:lnSpc>
              <a:spcBef>
                <a:spcPct val="30000"/>
              </a:spcBef>
              <a:spcAft>
                <a:spcPts val="0"/>
              </a:spcAft>
              <a:buFontTx/>
              <a:buBlip>
                <a:blip r:embed="rId4"/>
              </a:buBlip>
              <a:defRPr/>
            </a:pPr>
            <a:r>
              <a:rPr lang="en-US" dirty="0">
                <a:effectLst>
                  <a:outerShdw blurRad="38100" dist="38100" dir="2700000" algn="tl">
                    <a:srgbClr val="000000">
                      <a:alpha val="43137"/>
                    </a:srgbClr>
                  </a:outerShdw>
                </a:effectLst>
                <a:latin typeface="+mn-lt"/>
              </a:rPr>
              <a:t>Like the current Interrupt Request Level (IRQL)</a:t>
            </a:r>
          </a:p>
          <a:p>
            <a:pPr marL="393700" indent="-393700" fontAlgn="auto">
              <a:lnSpc>
                <a:spcPct val="80000"/>
              </a:lnSpc>
              <a:spcBef>
                <a:spcPct val="30000"/>
              </a:spcBef>
              <a:spcAft>
                <a:spcPts val="0"/>
              </a:spcAft>
              <a:buFontTx/>
              <a:buBlip>
                <a:blip r:embed="rId4"/>
              </a:buBlip>
              <a:defRPr/>
            </a:pPr>
            <a:endParaRPr lang="en-US" sz="2400" dirty="0">
              <a:effectLst>
                <a:outerShdw blurRad="38100" dist="38100" dir="2700000" algn="tl">
                  <a:srgbClr val="000000">
                    <a:alpha val="43137"/>
                  </a:srgbClr>
                </a:outerShdw>
              </a:effectLst>
              <a:latin typeface="+mn-lt"/>
            </a:endParaRPr>
          </a:p>
          <a:p>
            <a:pPr marL="393700" indent="-393700" fontAlgn="auto">
              <a:lnSpc>
                <a:spcPct val="80000"/>
              </a:lnSpc>
              <a:spcBef>
                <a:spcPct val="30000"/>
              </a:spcBef>
              <a:spcAft>
                <a:spcPts val="0"/>
              </a:spcAft>
              <a:buFontTx/>
              <a:buBlip>
                <a:blip r:embed="rId3"/>
              </a:buBlip>
              <a:defRPr/>
            </a:pPr>
            <a:r>
              <a:rPr lang="en-US" sz="2400" dirty="0">
                <a:effectLst>
                  <a:outerShdw blurRad="38100" dist="38100" dir="2700000" algn="tl">
                    <a:srgbClr val="000000">
                      <a:alpha val="43137"/>
                    </a:srgbClr>
                  </a:outerShdw>
                </a:effectLst>
                <a:latin typeface="+mn-lt"/>
              </a:rPr>
              <a:t>Models Device Driver Interface functions</a:t>
            </a:r>
          </a:p>
          <a:p>
            <a:pPr marL="728663" lvl="1" indent="-333375" fontAlgn="auto">
              <a:lnSpc>
                <a:spcPct val="80000"/>
              </a:lnSpc>
              <a:spcBef>
                <a:spcPct val="30000"/>
              </a:spcBef>
              <a:spcAft>
                <a:spcPts val="0"/>
              </a:spcAft>
              <a:buFontTx/>
              <a:buBlip>
                <a:blip r:embed="rId4"/>
              </a:buBlip>
              <a:defRPr/>
            </a:pPr>
            <a:r>
              <a:rPr lang="en-US" dirty="0">
                <a:effectLst>
                  <a:outerShdw blurRad="38100" dist="38100" dir="2700000" algn="tl">
                    <a:srgbClr val="000000">
                      <a:alpha val="43137"/>
                    </a:srgbClr>
                  </a:outerShdw>
                </a:effectLst>
                <a:latin typeface="+mn-lt"/>
              </a:rPr>
              <a:t>Like the </a:t>
            </a:r>
            <a:r>
              <a:rPr lang="en-US" dirty="0" err="1">
                <a:effectLst>
                  <a:outerShdw blurRad="38100" dist="38100" dir="2700000" algn="tl">
                    <a:srgbClr val="000000">
                      <a:alpha val="43137"/>
                    </a:srgbClr>
                  </a:outerShdw>
                </a:effectLst>
                <a:latin typeface="+mn-lt"/>
              </a:rPr>
              <a:t>IoCallDriver</a:t>
            </a:r>
            <a:r>
              <a:rPr lang="en-US" dirty="0">
                <a:effectLst>
                  <a:outerShdw blurRad="38100" dist="38100" dir="2700000" algn="tl">
                    <a:srgbClr val="000000">
                      <a:alpha val="43137"/>
                    </a:srgbClr>
                  </a:outerShdw>
                </a:effectLst>
                <a:latin typeface="+mn-lt"/>
              </a:rPr>
              <a:t> DDI</a:t>
            </a:r>
          </a:p>
        </p:txBody>
      </p:sp>
      <p:sp>
        <p:nvSpPr>
          <p:cNvPr id="111619" name="Rectangle 22"/>
          <p:cNvSpPr>
            <a:spLocks noChangeArrowheads="1"/>
          </p:cNvSpPr>
          <p:nvPr/>
        </p:nvSpPr>
        <p:spPr bwMode="auto">
          <a:xfrm>
            <a:off x="381000" y="5053013"/>
            <a:ext cx="2532063" cy="1435100"/>
          </a:xfrm>
          <a:prstGeom prst="rect">
            <a:avLst/>
          </a:prstGeom>
          <a:solidFill>
            <a:srgbClr val="00B0F0"/>
          </a:solidFill>
          <a:ln w="3175" algn="ctr">
            <a:solidFill>
              <a:srgbClr val="FFFFFF"/>
            </a:solidFill>
            <a:miter lim="800000"/>
            <a:headEnd/>
            <a:tailEnd/>
          </a:ln>
        </p:spPr>
        <p:txBody>
          <a:bodyPr wrap="none" anchor="ctr" anchorCtr="1"/>
          <a:lstStyle/>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5" name="Rectangle 23"/>
          <p:cNvSpPr>
            <a:spLocks noChangeArrowheads="1"/>
          </p:cNvSpPr>
          <p:nvPr/>
        </p:nvSpPr>
        <p:spPr bwMode="auto">
          <a:xfrm>
            <a:off x="387350" y="2767013"/>
            <a:ext cx="2532063"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11621" name="Rectangle 24"/>
          <p:cNvSpPr>
            <a:spLocks noChangeArrowheads="1"/>
          </p:cNvSpPr>
          <p:nvPr/>
        </p:nvSpPr>
        <p:spPr bwMode="blackWhite">
          <a:xfrm>
            <a:off x="387350" y="141287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Operating System Model</a:t>
            </a:r>
            <a:endParaRPr/>
          </a:p>
        </p:txBody>
      </p:sp>
      <p:sp>
        <p:nvSpPr>
          <p:cNvPr id="113666" name="Rectangle 4"/>
          <p:cNvSpPr>
            <a:spLocks noChangeArrowheads="1"/>
          </p:cNvSpPr>
          <p:nvPr/>
        </p:nvSpPr>
        <p:spPr bwMode="auto">
          <a:xfrm>
            <a:off x="381000" y="5053013"/>
            <a:ext cx="2532063" cy="1435100"/>
          </a:xfrm>
          <a:prstGeom prst="rect">
            <a:avLst/>
          </a:prstGeom>
          <a:solidFill>
            <a:srgbClr val="00B0F0"/>
          </a:solidFill>
          <a:ln w="3175" algn="ctr">
            <a:solidFill>
              <a:srgbClr val="FFFFFF"/>
            </a:solidFill>
            <a:miter lim="800000"/>
            <a:headEnd/>
            <a:tailEnd/>
          </a:ln>
        </p:spPr>
        <p:txBody>
          <a:bodyPr wrap="none" anchor="ctr" anchorCtr="1"/>
          <a:lstStyle/>
          <a:p>
            <a:pPr algn="ctr"/>
            <a:endParaRPr lang="en-US" b="1">
              <a:solidFill>
                <a:schemeClr val="bg2"/>
              </a:solidFill>
              <a:latin typeface="Segoe" pitchFamily="34" charset="0"/>
            </a:endParaRPr>
          </a:p>
          <a:p>
            <a:pPr algn="ctr"/>
            <a:endParaRPr lang="en-US" b="1">
              <a:solidFill>
                <a:schemeClr val="bg2"/>
              </a:solidFill>
              <a:latin typeface="Segoe" pitchFamily="34" charset="0"/>
            </a:endParaRPr>
          </a:p>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5" name="Rectangle 5"/>
          <p:cNvSpPr>
            <a:spLocks noChangeArrowheads="1"/>
          </p:cNvSpPr>
          <p:nvPr/>
        </p:nvSpPr>
        <p:spPr bwMode="auto">
          <a:xfrm>
            <a:off x="387350" y="2767013"/>
            <a:ext cx="2532063"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6" name="Rectangle 6"/>
          <p:cNvSpPr>
            <a:spLocks noChangeArrowheads="1"/>
          </p:cNvSpPr>
          <p:nvPr/>
        </p:nvSpPr>
        <p:spPr bwMode="auto">
          <a:xfrm>
            <a:off x="3429000" y="1524000"/>
            <a:ext cx="5127625" cy="4870450"/>
          </a:xfrm>
          <a:prstGeom prst="rect">
            <a:avLst/>
          </a:prstGeom>
          <a:noFill/>
          <a:ln w="9525">
            <a:noFill/>
            <a:miter lim="800000"/>
            <a:headEnd/>
            <a:tailEnd/>
          </a:ln>
          <a:effectLst/>
        </p:spPr>
        <p:txBody>
          <a:bodyPr>
            <a:spAutoFit/>
          </a:bodyPr>
          <a:lstStyle/>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void main()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r>
              <a:rPr lang="en-US" sz="1500" dirty="0" err="1">
                <a:effectLst>
                  <a:outerShdw blurRad="38100" dist="38100" dir="2700000" algn="tl">
                    <a:srgbClr val="000000">
                      <a:alpha val="43137"/>
                    </a:srgbClr>
                  </a:outerShdw>
                </a:effectLst>
                <a:latin typeface="Lucida Console" pitchFamily="49" charset="0"/>
              </a:rPr>
              <a:t>int</a:t>
            </a:r>
            <a:r>
              <a:rPr lang="en-US" sz="1500" dirty="0">
                <a:effectLst>
                  <a:outerShdw blurRad="38100" dist="38100" dir="2700000" algn="tl">
                    <a:srgbClr val="000000">
                      <a:alpha val="43137"/>
                    </a:srgbClr>
                  </a:outerShdw>
                </a:effectLst>
                <a:latin typeface="Lucida Console" pitchFamily="49" charset="0"/>
              </a:rPr>
              <a:t> choice, status;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DriverEntry</a:t>
            </a: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AddDevice</a:t>
            </a: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switch (choice)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case 0:</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DriverRead</a:t>
            </a:r>
            <a:r>
              <a:rPr lang="en-US" sz="1500" dirty="0">
                <a:effectLst>
                  <a:outerShdw blurRad="38100" dist="38100" dir="2700000" algn="tl">
                    <a:srgbClr val="000000">
                      <a:alpha val="43137"/>
                    </a:srgbClr>
                  </a:outerShdw>
                </a:effectLst>
                <a:latin typeface="Lucida Console" pitchFamily="49" charset="0"/>
              </a:rPr>
              <a: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break;</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case 1:</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DriverWrite</a:t>
            </a:r>
            <a:r>
              <a:rPr lang="en-US" sz="1500" dirty="0">
                <a:effectLst>
                  <a:outerShdw blurRad="38100" dist="38100" dir="2700000" algn="tl">
                    <a:srgbClr val="000000">
                      <a:alpha val="43137"/>
                    </a:srgbClr>
                  </a:outerShdw>
                </a:effectLst>
                <a:latin typeface="Lucida Console" pitchFamily="49" charset="0"/>
              </a:rPr>
              <a: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break;</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case 28:</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DriverCreate</a:t>
            </a:r>
            <a:r>
              <a:rPr lang="en-US" sz="1500" dirty="0">
                <a:effectLst>
                  <a:outerShdw blurRad="38100" dist="38100" dir="2700000" algn="tl">
                    <a:srgbClr val="000000">
                      <a:alpha val="43137"/>
                    </a:srgbClr>
                  </a:outerShdw>
                </a:effectLst>
                <a:latin typeface="Lucida Console" pitchFamily="49" charset="0"/>
              </a:rPr>
              <a: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break;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default: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status = </a:t>
            </a:r>
            <a:r>
              <a:rPr lang="en-US" sz="1500" dirty="0" err="1">
                <a:effectLst>
                  <a:outerShdw blurRad="38100" dist="38100" dir="2700000" algn="tl">
                    <a:srgbClr val="000000">
                      <a:alpha val="43137"/>
                    </a:srgbClr>
                  </a:outerShdw>
                </a:effectLst>
                <a:latin typeface="Lucida Console" pitchFamily="49" charset="0"/>
              </a:rPr>
              <a:t>DriverClose</a:t>
            </a:r>
            <a:r>
              <a:rPr lang="en-US" sz="1500" dirty="0">
                <a:effectLst>
                  <a:outerShdw blurRad="38100" dist="38100" dir="2700000" algn="tl">
                    <a:srgbClr val="000000">
                      <a:alpha val="43137"/>
                    </a:srgbClr>
                  </a:outerShdw>
                </a:effectLst>
                <a:latin typeface="Lucida Console" pitchFamily="49" charset="0"/>
              </a:rPr>
              <a: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break;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a:t>
            </a:r>
          </a:p>
        </p:txBody>
      </p:sp>
      <p:sp>
        <p:nvSpPr>
          <p:cNvPr id="7" name="Rectangle 7"/>
          <p:cNvSpPr>
            <a:spLocks noChangeArrowheads="1"/>
          </p:cNvSpPr>
          <p:nvPr/>
        </p:nvSpPr>
        <p:spPr bwMode="auto">
          <a:xfrm>
            <a:off x="3348038" y="1412875"/>
            <a:ext cx="5114925" cy="5053013"/>
          </a:xfrm>
          <a:prstGeom prst="rect">
            <a:avLst/>
          </a:prstGeom>
          <a:noFill/>
          <a:ln w="28575" algn="ctr">
            <a:solidFill>
              <a:schemeClr val="tx1"/>
            </a:solid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13670" name="Line 8"/>
          <p:cNvSpPr>
            <a:spLocks noChangeShapeType="1"/>
          </p:cNvSpPr>
          <p:nvPr/>
        </p:nvSpPr>
        <p:spPr bwMode="auto">
          <a:xfrm>
            <a:off x="2895600" y="1905000"/>
            <a:ext cx="468313" cy="0"/>
          </a:xfrm>
          <a:prstGeom prst="line">
            <a:avLst/>
          </a:prstGeom>
          <a:noFill/>
          <a:ln w="28575">
            <a:solidFill>
              <a:schemeClr val="tx1"/>
            </a:solidFill>
            <a:round/>
            <a:headEnd type="arrow" w="med" len="med"/>
            <a:tailEnd/>
          </a:ln>
        </p:spPr>
        <p:txBody>
          <a:bodyPr/>
          <a:lstStyle/>
          <a:p>
            <a:endParaRPr lang="en-US"/>
          </a:p>
        </p:txBody>
      </p:sp>
      <p:sp>
        <p:nvSpPr>
          <p:cNvPr id="113671" name="Rectangle 9"/>
          <p:cNvSpPr>
            <a:spLocks noChangeArrowheads="1"/>
          </p:cNvSpPr>
          <p:nvPr/>
        </p:nvSpPr>
        <p:spPr bwMode="blackWhite">
          <a:xfrm>
            <a:off x="387350" y="141287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a:p>
            <a:pPr algn="ctr"/>
            <a:endParaRPr lang="en-US" b="1">
              <a:solidFill>
                <a:schemeClr val="bg2"/>
              </a:solidFill>
              <a:latin typeface="Segoe" pitchFamily="34" charset="0"/>
            </a:endParaRPr>
          </a:p>
          <a:p>
            <a:pPr algn="ctr"/>
            <a:endParaRPr lang="en-US" b="1">
              <a:solidFill>
                <a:schemeClr val="bg2"/>
              </a:solidFill>
              <a:latin typeface="Segoe" pitchFamily="34" charset="0"/>
            </a:endParaRPr>
          </a:p>
        </p:txBody>
      </p:sp>
      <p:sp>
        <p:nvSpPr>
          <p:cNvPr id="113672" name="Line 2"/>
          <p:cNvSpPr>
            <a:spLocks noChangeShapeType="1"/>
          </p:cNvSpPr>
          <p:nvPr/>
        </p:nvSpPr>
        <p:spPr bwMode="auto">
          <a:xfrm>
            <a:off x="533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26" name="Oval 10"/>
          <p:cNvSpPr>
            <a:spLocks noChangeArrowheads="1"/>
          </p:cNvSpPr>
          <p:nvPr/>
        </p:nvSpPr>
        <p:spPr bwMode="auto">
          <a:xfrm>
            <a:off x="4905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74" name="Line 2"/>
          <p:cNvSpPr>
            <a:spLocks noChangeShapeType="1"/>
          </p:cNvSpPr>
          <p:nvPr/>
        </p:nvSpPr>
        <p:spPr bwMode="auto">
          <a:xfrm>
            <a:off x="838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28" name="Oval 10"/>
          <p:cNvSpPr>
            <a:spLocks noChangeArrowheads="1"/>
          </p:cNvSpPr>
          <p:nvPr/>
        </p:nvSpPr>
        <p:spPr bwMode="auto">
          <a:xfrm>
            <a:off x="7953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76" name="Line 2"/>
          <p:cNvSpPr>
            <a:spLocks noChangeShapeType="1"/>
          </p:cNvSpPr>
          <p:nvPr/>
        </p:nvSpPr>
        <p:spPr bwMode="auto">
          <a:xfrm>
            <a:off x="1676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30" name="Oval 10"/>
          <p:cNvSpPr>
            <a:spLocks noChangeArrowheads="1"/>
          </p:cNvSpPr>
          <p:nvPr/>
        </p:nvSpPr>
        <p:spPr bwMode="auto">
          <a:xfrm>
            <a:off x="16335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78" name="Line 2"/>
          <p:cNvSpPr>
            <a:spLocks noChangeShapeType="1"/>
          </p:cNvSpPr>
          <p:nvPr/>
        </p:nvSpPr>
        <p:spPr bwMode="auto">
          <a:xfrm>
            <a:off x="1981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32" name="Oval 10"/>
          <p:cNvSpPr>
            <a:spLocks noChangeArrowheads="1"/>
          </p:cNvSpPr>
          <p:nvPr/>
        </p:nvSpPr>
        <p:spPr bwMode="auto">
          <a:xfrm>
            <a:off x="19383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80" name="Line 2"/>
          <p:cNvSpPr>
            <a:spLocks noChangeShapeType="1"/>
          </p:cNvSpPr>
          <p:nvPr/>
        </p:nvSpPr>
        <p:spPr bwMode="auto">
          <a:xfrm>
            <a:off x="22860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34" name="Oval 10"/>
          <p:cNvSpPr>
            <a:spLocks noChangeArrowheads="1"/>
          </p:cNvSpPr>
          <p:nvPr/>
        </p:nvSpPr>
        <p:spPr bwMode="auto">
          <a:xfrm>
            <a:off x="22431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82" name="Line 2"/>
          <p:cNvSpPr>
            <a:spLocks noChangeShapeType="1"/>
          </p:cNvSpPr>
          <p:nvPr/>
        </p:nvSpPr>
        <p:spPr bwMode="auto">
          <a:xfrm>
            <a:off x="25908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36" name="Oval 10"/>
          <p:cNvSpPr>
            <a:spLocks noChangeArrowheads="1"/>
          </p:cNvSpPr>
          <p:nvPr/>
        </p:nvSpPr>
        <p:spPr bwMode="auto">
          <a:xfrm>
            <a:off x="2547938" y="2717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3684" name="Text Box 11"/>
          <p:cNvSpPr txBox="1">
            <a:spLocks noChangeArrowheads="1"/>
          </p:cNvSpPr>
          <p:nvPr/>
        </p:nvSpPr>
        <p:spPr bwMode="auto">
          <a:xfrm rot="-2837753">
            <a:off x="16859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Close</a:t>
            </a:r>
          </a:p>
        </p:txBody>
      </p:sp>
      <p:sp>
        <p:nvSpPr>
          <p:cNvPr id="113685" name="Text Box 11"/>
          <p:cNvSpPr txBox="1">
            <a:spLocks noChangeArrowheads="1"/>
          </p:cNvSpPr>
          <p:nvPr/>
        </p:nvSpPr>
        <p:spPr bwMode="auto">
          <a:xfrm rot="-2837753">
            <a:off x="13811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Create</a:t>
            </a:r>
          </a:p>
        </p:txBody>
      </p:sp>
      <p:sp>
        <p:nvSpPr>
          <p:cNvPr id="113686" name="Text Box 11"/>
          <p:cNvSpPr txBox="1">
            <a:spLocks noChangeArrowheads="1"/>
          </p:cNvSpPr>
          <p:nvPr/>
        </p:nvSpPr>
        <p:spPr bwMode="auto">
          <a:xfrm rot="-2837753">
            <a:off x="10763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Write</a:t>
            </a:r>
          </a:p>
        </p:txBody>
      </p:sp>
      <p:sp>
        <p:nvSpPr>
          <p:cNvPr id="113687" name="Text Box 11"/>
          <p:cNvSpPr txBox="1">
            <a:spLocks noChangeArrowheads="1"/>
          </p:cNvSpPr>
          <p:nvPr/>
        </p:nvSpPr>
        <p:spPr bwMode="auto">
          <a:xfrm rot="-2837753">
            <a:off x="7715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Read</a:t>
            </a:r>
          </a:p>
        </p:txBody>
      </p:sp>
      <p:sp>
        <p:nvSpPr>
          <p:cNvPr id="113688" name="Text Box 11"/>
          <p:cNvSpPr txBox="1">
            <a:spLocks noChangeArrowheads="1"/>
          </p:cNvSpPr>
          <p:nvPr/>
        </p:nvSpPr>
        <p:spPr bwMode="auto">
          <a:xfrm rot="-5400000">
            <a:off x="-23812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DriverEntry</a:t>
            </a:r>
          </a:p>
        </p:txBody>
      </p:sp>
      <p:sp>
        <p:nvSpPr>
          <p:cNvPr id="113689" name="Text Box 11"/>
          <p:cNvSpPr txBox="1">
            <a:spLocks noChangeArrowheads="1"/>
          </p:cNvSpPr>
          <p:nvPr/>
        </p:nvSpPr>
        <p:spPr bwMode="auto">
          <a:xfrm rot="-5400000">
            <a:off x="6667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AddDevice</a:t>
            </a:r>
          </a:p>
        </p:txBody>
      </p:sp>
      <p:sp>
        <p:nvSpPr>
          <p:cNvPr id="113690" name="TextBox 44"/>
          <p:cNvSpPr txBox="1">
            <a:spLocks noChangeArrowheads="1"/>
          </p:cNvSpPr>
          <p:nvPr/>
        </p:nvSpPr>
        <p:spPr bwMode="auto">
          <a:xfrm>
            <a:off x="2590800" y="2209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
        <p:nvSpPr>
          <p:cNvPr id="113691" name="TextBox 45"/>
          <p:cNvSpPr txBox="1">
            <a:spLocks noChangeArrowheads="1"/>
          </p:cNvSpPr>
          <p:nvPr/>
        </p:nvSpPr>
        <p:spPr bwMode="auto">
          <a:xfrm>
            <a:off x="2590800" y="4495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Operating System Model</a:t>
            </a:r>
            <a:endParaRPr/>
          </a:p>
        </p:txBody>
      </p:sp>
      <p:sp>
        <p:nvSpPr>
          <p:cNvPr id="115714" name="Rectangle 4"/>
          <p:cNvSpPr>
            <a:spLocks noChangeArrowheads="1"/>
          </p:cNvSpPr>
          <p:nvPr/>
        </p:nvSpPr>
        <p:spPr bwMode="auto">
          <a:xfrm>
            <a:off x="381000" y="5053013"/>
            <a:ext cx="2532063" cy="1435100"/>
          </a:xfrm>
          <a:prstGeom prst="rect">
            <a:avLst/>
          </a:prstGeom>
          <a:solidFill>
            <a:srgbClr val="00B0F0"/>
          </a:solidFill>
          <a:ln w="3175" algn="ctr">
            <a:solidFill>
              <a:srgbClr val="FFFFFF"/>
            </a:solidFill>
            <a:miter lim="800000"/>
            <a:headEnd/>
            <a:tailEnd/>
          </a:ln>
        </p:spPr>
        <p:txBody>
          <a:bodyPr wrap="none" anchor="ctr" anchorCtr="1"/>
          <a:lstStyle/>
          <a:p>
            <a:pPr algn="ctr"/>
            <a:endParaRPr lang="en-US" b="1">
              <a:solidFill>
                <a:schemeClr val="bg2"/>
              </a:solidFill>
              <a:latin typeface="Segoe" pitchFamily="34" charset="0"/>
            </a:endParaRPr>
          </a:p>
          <a:p>
            <a:pPr algn="ctr"/>
            <a:endParaRPr lang="en-US" b="1">
              <a:solidFill>
                <a:schemeClr val="bg2"/>
              </a:solidFill>
              <a:latin typeface="Segoe" pitchFamily="34" charset="0"/>
            </a:endParaRPr>
          </a:p>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5" name="Rectangle 5"/>
          <p:cNvSpPr>
            <a:spLocks noChangeArrowheads="1"/>
          </p:cNvSpPr>
          <p:nvPr/>
        </p:nvSpPr>
        <p:spPr bwMode="auto">
          <a:xfrm>
            <a:off x="387350" y="2767013"/>
            <a:ext cx="2532063"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6" name="Rectangle 6"/>
          <p:cNvSpPr>
            <a:spLocks noChangeArrowheads="1"/>
          </p:cNvSpPr>
          <p:nvPr/>
        </p:nvSpPr>
        <p:spPr bwMode="auto">
          <a:xfrm>
            <a:off x="3429000" y="1524000"/>
            <a:ext cx="5127625" cy="4870450"/>
          </a:xfrm>
          <a:prstGeom prst="rect">
            <a:avLst/>
          </a:prstGeom>
          <a:noFill/>
          <a:ln w="9525">
            <a:noFill/>
            <a:miter lim="800000"/>
            <a:headEnd/>
            <a:tailEnd/>
          </a:ln>
          <a:effectLst/>
        </p:spPr>
        <p:txBody>
          <a:bodyPr>
            <a:spAutoFit/>
          </a:bodyPr>
          <a:lstStyle/>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NTSTATUS </a:t>
            </a:r>
            <a:r>
              <a:rPr lang="en-US" sz="1500" dirty="0" err="1">
                <a:effectLst>
                  <a:outerShdw blurRad="38100" dist="38100" dir="2700000" algn="tl">
                    <a:srgbClr val="000000">
                      <a:alpha val="43137"/>
                    </a:srgbClr>
                  </a:outerShdw>
                </a:effectLst>
                <a:latin typeface="Lucida Console" pitchFamily="49" charset="0"/>
              </a:rPr>
              <a:t>IoCallDriver</a:t>
            </a:r>
            <a:r>
              <a:rPr lang="en-US" sz="1500" dirty="0">
                <a:effectLst>
                  <a:outerShdw blurRad="38100" dist="38100" dir="2700000" algn="tl">
                    <a:srgbClr val="000000">
                      <a:alpha val="43137"/>
                    </a:srgbClr>
                  </a:outerShdw>
                </a:effectLst>
                <a:latin typeface="Lucida Console" pitchFamily="49" charset="0"/>
              </a:rPr>
              <a:t>( …, PIRP Irp )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r>
              <a:rPr lang="en-US" sz="1500" dirty="0" err="1">
                <a:effectLst>
                  <a:outerShdw blurRad="38100" dist="38100" dir="2700000" algn="tl">
                    <a:srgbClr val="000000">
                      <a:alpha val="43137"/>
                    </a:srgbClr>
                  </a:outerShdw>
                </a:effectLst>
                <a:latin typeface="Lucida Console" pitchFamily="49" charset="0"/>
              </a:rPr>
              <a:t>int</a:t>
            </a:r>
            <a:r>
              <a:rPr lang="en-US" sz="1500" dirty="0">
                <a:effectLst>
                  <a:outerShdw blurRad="38100" dist="38100" dir="2700000" algn="tl">
                    <a:srgbClr val="000000">
                      <a:alpha val="43137"/>
                    </a:srgbClr>
                  </a:outerShdw>
                </a:effectLst>
                <a:latin typeface="Lucida Console" pitchFamily="49" charset="0"/>
              </a:rPr>
              <a:t> choice;</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switch (choice)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case 0:</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Irp-&gt;</a:t>
            </a:r>
            <a:r>
              <a:rPr lang="en-US" sz="1500" dirty="0" err="1">
                <a:effectLst>
                  <a:outerShdw blurRad="38100" dist="38100" dir="2700000" algn="tl">
                    <a:srgbClr val="000000">
                      <a:alpha val="43137"/>
                    </a:srgbClr>
                  </a:outerShdw>
                </a:effectLst>
                <a:latin typeface="Lucida Console" pitchFamily="49" charset="0"/>
              </a:rPr>
              <a:t>PendingReturned</a:t>
            </a:r>
            <a:r>
              <a:rPr lang="en-US" sz="1500" dirty="0">
                <a:effectLst>
                  <a:outerShdw blurRad="38100" dist="38100" dir="2700000" algn="tl">
                    <a:srgbClr val="000000">
                      <a:alpha val="43137"/>
                    </a:srgbClr>
                  </a:outerShdw>
                </a:effectLst>
                <a:latin typeface="Lucida Console" pitchFamily="49" charset="0"/>
              </a:rPr>
              <a:t> = 0;</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return STATUS_SUCCESS;</a:t>
            </a:r>
          </a:p>
          <a:p>
            <a:pPr marL="579438" indent="-579438" fontAlgn="auto">
              <a:lnSpc>
                <a:spcPct val="70000"/>
              </a:lnSpc>
              <a:spcBef>
                <a:spcPct val="30000"/>
              </a:spcBef>
              <a:spcAft>
                <a:spcPts val="0"/>
              </a:spcAft>
              <a:defRPr/>
            </a:pPr>
            <a:endParaRPr lang="en-US" sz="1500" dirty="0">
              <a:effectLst>
                <a:outerShdw blurRad="38100" dist="38100" dir="2700000" algn="tl">
                  <a:srgbClr val="000000">
                    <a:alpha val="43137"/>
                  </a:srgbClr>
                </a:outerShdw>
              </a:effectLst>
              <a:latin typeface="Lucida Console" pitchFamily="49" charset="0"/>
            </a:endParaRP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case 1:</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Irp-&gt;</a:t>
            </a:r>
            <a:r>
              <a:rPr lang="en-US" sz="1500" dirty="0" err="1">
                <a:effectLst>
                  <a:outerShdw blurRad="38100" dist="38100" dir="2700000" algn="tl">
                    <a:srgbClr val="000000">
                      <a:alpha val="43137"/>
                    </a:srgbClr>
                  </a:outerShdw>
                </a:effectLst>
                <a:latin typeface="Lucida Console" pitchFamily="49" charset="0"/>
              </a:rPr>
              <a:t>PendingReturned</a:t>
            </a:r>
            <a:r>
              <a:rPr lang="en-US" sz="1500" dirty="0">
                <a:effectLst>
                  <a:outerShdw blurRad="38100" dist="38100" dir="2700000" algn="tl">
                    <a:srgbClr val="000000">
                      <a:alpha val="43137"/>
                    </a:srgbClr>
                  </a:outerShdw>
                </a:effectLst>
                <a:latin typeface="Lucida Console" pitchFamily="49" charset="0"/>
              </a:rPr>
              <a:t> = 0;</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return STATUS_UNSUCCESSFUL;</a:t>
            </a:r>
          </a:p>
          <a:p>
            <a:pPr marL="579438" indent="-579438" fontAlgn="auto">
              <a:lnSpc>
                <a:spcPct val="70000"/>
              </a:lnSpc>
              <a:spcBef>
                <a:spcPct val="30000"/>
              </a:spcBef>
              <a:spcAft>
                <a:spcPts val="0"/>
              </a:spcAft>
              <a:defRPr/>
            </a:pPr>
            <a:endParaRPr lang="en-US" sz="1500" dirty="0">
              <a:effectLst>
                <a:outerShdw blurRad="38100" dist="38100" dir="2700000" algn="tl">
                  <a:srgbClr val="000000">
                    <a:alpha val="43137"/>
                  </a:srgbClr>
                </a:outerShdw>
              </a:effectLst>
              <a:latin typeface="Lucida Console" pitchFamily="49" charset="0"/>
            </a:endParaRP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default:</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Irp-&gt;</a:t>
            </a:r>
            <a:r>
              <a:rPr lang="en-US" sz="1500" dirty="0" err="1">
                <a:effectLst>
                  <a:outerShdw blurRad="38100" dist="38100" dir="2700000" algn="tl">
                    <a:srgbClr val="000000">
                      <a:alpha val="43137"/>
                    </a:srgbClr>
                  </a:outerShdw>
                </a:effectLst>
                <a:latin typeface="Lucida Console" pitchFamily="49" charset="0"/>
              </a:rPr>
              <a:t>PendingReturned</a:t>
            </a:r>
            <a:r>
              <a:rPr lang="en-US" sz="1500" dirty="0">
                <a:effectLst>
                  <a:outerShdw blurRad="38100" dist="38100" dir="2700000" algn="tl">
                    <a:srgbClr val="000000">
                      <a:alpha val="43137"/>
                    </a:srgbClr>
                  </a:outerShdw>
                </a:effectLst>
                <a:latin typeface="Lucida Console" pitchFamily="49" charset="0"/>
              </a:rPr>
              <a:t> = 1;</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return STATUS_PENDING;;</a:t>
            </a:r>
          </a:p>
          <a:p>
            <a:pPr marL="579438" indent="-579438" fontAlgn="auto">
              <a:lnSpc>
                <a:spcPct val="70000"/>
              </a:lnSpc>
              <a:spcBef>
                <a:spcPct val="30000"/>
              </a:spcBef>
              <a:spcAft>
                <a:spcPts val="0"/>
              </a:spcAft>
              <a:defRPr/>
            </a:pPr>
            <a:endParaRPr lang="en-US" sz="1500" dirty="0">
              <a:effectLst>
                <a:outerShdw blurRad="38100" dist="38100" dir="2700000" algn="tl">
                  <a:srgbClr val="000000">
                    <a:alpha val="43137"/>
                  </a:srgbClr>
                </a:outerShdw>
              </a:effectLst>
              <a:latin typeface="Lucida Console" pitchFamily="49" charset="0"/>
            </a:endParaRP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    }</a:t>
            </a:r>
          </a:p>
          <a:p>
            <a:pPr marL="579438" indent="-579438" fontAlgn="auto">
              <a:lnSpc>
                <a:spcPct val="70000"/>
              </a:lnSpc>
              <a:spcBef>
                <a:spcPct val="30000"/>
              </a:spcBef>
              <a:spcAft>
                <a:spcPts val="0"/>
              </a:spcAft>
              <a:defRPr/>
            </a:pPr>
            <a:r>
              <a:rPr lang="en-US" sz="1500" dirty="0">
                <a:effectLst>
                  <a:outerShdw blurRad="38100" dist="38100" dir="2700000" algn="tl">
                    <a:srgbClr val="000000">
                      <a:alpha val="43137"/>
                    </a:srgbClr>
                  </a:outerShdw>
                </a:effectLst>
                <a:latin typeface="Lucida Console" pitchFamily="49" charset="0"/>
              </a:rPr>
              <a:t>}</a:t>
            </a:r>
          </a:p>
        </p:txBody>
      </p:sp>
      <p:sp>
        <p:nvSpPr>
          <p:cNvPr id="115717" name="Rectangle 7"/>
          <p:cNvSpPr>
            <a:spLocks noChangeArrowheads="1"/>
          </p:cNvSpPr>
          <p:nvPr/>
        </p:nvSpPr>
        <p:spPr bwMode="auto">
          <a:xfrm>
            <a:off x="3348038" y="1412875"/>
            <a:ext cx="5114925" cy="5053013"/>
          </a:xfrm>
          <a:prstGeom prst="rect">
            <a:avLst/>
          </a:prstGeom>
          <a:noFill/>
          <a:ln w="28575" algn="ctr">
            <a:solidFill>
              <a:schemeClr val="tx1"/>
            </a:solidFill>
            <a:miter lim="800000"/>
            <a:headEnd/>
            <a:tailEnd/>
          </a:ln>
        </p:spPr>
        <p:txBody>
          <a:bodyPr wrap="none" anchor="ctr"/>
          <a:lstStyle/>
          <a:p>
            <a:endParaRPr lang="en-US">
              <a:latin typeface="Segoe" pitchFamily="34" charset="0"/>
            </a:endParaRPr>
          </a:p>
        </p:txBody>
      </p:sp>
      <p:sp>
        <p:nvSpPr>
          <p:cNvPr id="115718" name="Line 8"/>
          <p:cNvSpPr>
            <a:spLocks noChangeShapeType="1"/>
          </p:cNvSpPr>
          <p:nvPr/>
        </p:nvSpPr>
        <p:spPr bwMode="auto">
          <a:xfrm>
            <a:off x="2870200" y="5510213"/>
            <a:ext cx="468313" cy="0"/>
          </a:xfrm>
          <a:prstGeom prst="line">
            <a:avLst/>
          </a:prstGeom>
          <a:noFill/>
          <a:ln w="28575">
            <a:solidFill>
              <a:schemeClr val="tx1"/>
            </a:solidFill>
            <a:round/>
            <a:headEnd type="arrow" w="med" len="med"/>
            <a:tailEnd/>
          </a:ln>
        </p:spPr>
        <p:txBody>
          <a:bodyPr/>
          <a:lstStyle/>
          <a:p>
            <a:endParaRPr lang="en-US"/>
          </a:p>
        </p:txBody>
      </p:sp>
      <p:sp>
        <p:nvSpPr>
          <p:cNvPr id="115719" name="Rectangle 9"/>
          <p:cNvSpPr>
            <a:spLocks noChangeArrowheads="1"/>
          </p:cNvSpPr>
          <p:nvPr/>
        </p:nvSpPr>
        <p:spPr bwMode="blackWhite">
          <a:xfrm>
            <a:off x="387350" y="141287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a:p>
            <a:pPr algn="ctr"/>
            <a:endParaRPr lang="en-US" b="1">
              <a:solidFill>
                <a:schemeClr val="bg2"/>
              </a:solidFill>
              <a:latin typeface="Segoe" pitchFamily="34" charset="0"/>
            </a:endParaRPr>
          </a:p>
          <a:p>
            <a:pPr algn="ctr"/>
            <a:endParaRPr lang="en-US" b="1">
              <a:solidFill>
                <a:schemeClr val="bg2"/>
              </a:solidFill>
              <a:latin typeface="Segoe" pitchFamily="34" charset="0"/>
            </a:endParaRPr>
          </a:p>
        </p:txBody>
      </p:sp>
      <p:sp>
        <p:nvSpPr>
          <p:cNvPr id="115720" name="Text Box 11"/>
          <p:cNvSpPr txBox="1">
            <a:spLocks noChangeArrowheads="1"/>
          </p:cNvSpPr>
          <p:nvPr/>
        </p:nvSpPr>
        <p:spPr bwMode="auto">
          <a:xfrm>
            <a:off x="152400" y="5105400"/>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IoCallDriver</a:t>
            </a:r>
          </a:p>
        </p:txBody>
      </p:sp>
      <p:sp>
        <p:nvSpPr>
          <p:cNvPr id="115721" name="Line 2"/>
          <p:cNvSpPr>
            <a:spLocks noChangeShapeType="1"/>
          </p:cNvSpPr>
          <p:nvPr/>
        </p:nvSpPr>
        <p:spPr bwMode="auto">
          <a:xfrm>
            <a:off x="762000" y="4648200"/>
            <a:ext cx="0" cy="381000"/>
          </a:xfrm>
          <a:prstGeom prst="line">
            <a:avLst/>
          </a:prstGeom>
          <a:noFill/>
          <a:ln w="38100">
            <a:solidFill>
              <a:schemeClr val="folHlink"/>
            </a:solidFill>
            <a:round/>
            <a:headEnd/>
            <a:tailEnd type="triangle" w="med" len="med"/>
          </a:ln>
        </p:spPr>
        <p:txBody>
          <a:bodyPr/>
          <a:lstStyle/>
          <a:p>
            <a:endParaRPr lang="en-US"/>
          </a:p>
        </p:txBody>
      </p:sp>
      <p:sp>
        <p:nvSpPr>
          <p:cNvPr id="13" name="Oval 10"/>
          <p:cNvSpPr>
            <a:spLocks noChangeArrowheads="1"/>
          </p:cNvSpPr>
          <p:nvPr/>
        </p:nvSpPr>
        <p:spPr bwMode="auto">
          <a:xfrm>
            <a:off x="719138" y="5003800"/>
            <a:ext cx="92075" cy="92075"/>
          </a:xfrm>
          <a:prstGeom prst="ellipse">
            <a:avLst/>
          </a:prstGeom>
          <a:solidFill>
            <a:srgbClr val="FF0000"/>
          </a:solidFill>
          <a:ln w="9525" algn="ctr">
            <a:solidFill>
              <a:srgbClr val="000000"/>
            </a:solidFill>
            <a:round/>
            <a:headEnd/>
            <a:tailEnd/>
          </a:ln>
          <a:effectLst/>
        </p:spPr>
        <p:txBody>
          <a:bodyPr wrap="none" anchor="b"/>
          <a:lstStyle/>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a:p>
            <a:pPr eaLnBrk="0" fontAlgn="auto" hangingPunct="0">
              <a:spcBef>
                <a:spcPct val="30000"/>
              </a:spcBef>
              <a:spcAft>
                <a:spcPts val="0"/>
              </a:spcAft>
              <a:defRPr/>
            </a:pPr>
            <a:endParaRPr lang="en-US" sz="1400">
              <a:effectLst>
                <a:outerShdw blurRad="38100" dist="38100" dir="2700000" algn="tl">
                  <a:srgbClr val="000000"/>
                </a:outerShdw>
              </a:effectLst>
              <a:latin typeface="+mn-lt"/>
            </a:endParaRPr>
          </a:p>
        </p:txBody>
      </p:sp>
      <p:sp>
        <p:nvSpPr>
          <p:cNvPr id="115723" name="Line 2"/>
          <p:cNvSpPr>
            <a:spLocks noChangeShapeType="1"/>
          </p:cNvSpPr>
          <p:nvPr/>
        </p:nvSpPr>
        <p:spPr bwMode="auto">
          <a:xfrm>
            <a:off x="15240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5724" name="Line 2"/>
          <p:cNvSpPr>
            <a:spLocks noChangeShapeType="1"/>
          </p:cNvSpPr>
          <p:nvPr/>
        </p:nvSpPr>
        <p:spPr bwMode="auto">
          <a:xfrm>
            <a:off x="19812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5725" name="Line 2"/>
          <p:cNvSpPr>
            <a:spLocks noChangeShapeType="1"/>
          </p:cNvSpPr>
          <p:nvPr/>
        </p:nvSpPr>
        <p:spPr bwMode="auto">
          <a:xfrm>
            <a:off x="24384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5726" name="Text Box 11"/>
          <p:cNvSpPr txBox="1">
            <a:spLocks noChangeArrowheads="1"/>
          </p:cNvSpPr>
          <p:nvPr/>
        </p:nvSpPr>
        <p:spPr bwMode="auto">
          <a:xfrm rot="-2837753">
            <a:off x="9239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SUCCESS</a:t>
            </a:r>
          </a:p>
        </p:txBody>
      </p:sp>
      <p:sp>
        <p:nvSpPr>
          <p:cNvPr id="19" name="Text Box 11"/>
          <p:cNvSpPr txBox="1">
            <a:spLocks noChangeArrowheads="1"/>
          </p:cNvSpPr>
          <p:nvPr/>
        </p:nvSpPr>
        <p:spPr bwMode="auto">
          <a:xfrm>
            <a:off x="1524000" y="2819400"/>
            <a:ext cx="1512888" cy="274638"/>
          </a:xfrm>
          <a:prstGeom prst="rect">
            <a:avLst/>
          </a:prstGeom>
          <a:noFill/>
          <a:ln w="9525" algn="ctr">
            <a:noFill/>
            <a:miter lim="800000"/>
            <a:headEnd/>
            <a:tailEnd/>
          </a:ln>
          <a:effectLst/>
        </p:spPr>
        <p:txBody>
          <a:bodyPr>
            <a:spAutoFit/>
          </a:bodyPr>
          <a:lstStyle/>
          <a:p>
            <a:pPr algn="ctr" eaLnBrk="0" fontAlgn="auto" hangingPunct="0">
              <a:spcBef>
                <a:spcPct val="30000"/>
              </a:spcBef>
              <a:spcAft>
                <a:spcPts val="0"/>
              </a:spcAft>
              <a:defRPr/>
            </a:pPr>
            <a:endParaRPr lang="en-US" sz="1200" dirty="0">
              <a:solidFill>
                <a:schemeClr val="bg2"/>
              </a:solidFill>
              <a:effectLst>
                <a:outerShdw blurRad="38100" dist="38100" dir="2700000" algn="tl">
                  <a:srgbClr val="FFFFFF"/>
                </a:outerShdw>
              </a:effectLst>
              <a:latin typeface="+mn-lt"/>
            </a:endParaRPr>
          </a:p>
        </p:txBody>
      </p:sp>
      <p:sp>
        <p:nvSpPr>
          <p:cNvPr id="115728" name="Text Box 11"/>
          <p:cNvSpPr txBox="1">
            <a:spLocks noChangeArrowheads="1"/>
          </p:cNvSpPr>
          <p:nvPr/>
        </p:nvSpPr>
        <p:spPr bwMode="auto">
          <a:xfrm rot="-2837753">
            <a:off x="1535113" y="4016375"/>
            <a:ext cx="1512887" cy="27781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UNSUCCESSFUL</a:t>
            </a:r>
          </a:p>
        </p:txBody>
      </p:sp>
      <p:sp>
        <p:nvSpPr>
          <p:cNvPr id="115729" name="Text Box 11"/>
          <p:cNvSpPr txBox="1">
            <a:spLocks noChangeArrowheads="1"/>
          </p:cNvSpPr>
          <p:nvPr/>
        </p:nvSpPr>
        <p:spPr bwMode="auto">
          <a:xfrm rot="-2837753">
            <a:off x="18383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PENDING</a:t>
            </a:r>
          </a:p>
        </p:txBody>
      </p:sp>
      <p:sp>
        <p:nvSpPr>
          <p:cNvPr id="115730" name="TextBox 21"/>
          <p:cNvSpPr txBox="1">
            <a:spLocks noChangeArrowheads="1"/>
          </p:cNvSpPr>
          <p:nvPr/>
        </p:nvSpPr>
        <p:spPr bwMode="auto">
          <a:xfrm>
            <a:off x="2590800" y="4495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defTabSz="912777">
              <a:defRPr/>
            </a:pPr>
            <a:r>
              <a:rPr/>
              <a:t>Verification Engine</a:t>
            </a:r>
          </a:p>
        </p:txBody>
      </p:sp>
      <p:sp>
        <p:nvSpPr>
          <p:cNvPr id="117762" name="Oval 18"/>
          <p:cNvSpPr>
            <a:spLocks noChangeArrowheads="1"/>
          </p:cNvSpPr>
          <p:nvPr/>
        </p:nvSpPr>
        <p:spPr bwMode="auto">
          <a:xfrm>
            <a:off x="2765425" y="1538288"/>
            <a:ext cx="3810000" cy="3581400"/>
          </a:xfrm>
          <a:prstGeom prst="ellipse">
            <a:avLst/>
          </a:prstGeom>
          <a:solidFill>
            <a:srgbClr val="00B0F0"/>
          </a:solidFill>
          <a:ln w="12700" algn="ctr">
            <a:solidFill>
              <a:schemeClr val="tx1"/>
            </a:solidFill>
            <a:round/>
            <a:headEnd/>
            <a:tailEnd/>
          </a:ln>
        </p:spPr>
        <p:txBody>
          <a:bodyPr wrap="none" anchor="ctr"/>
          <a:lstStyle/>
          <a:p>
            <a:pPr marL="284163" indent="-284163" algn="ctr">
              <a:spcBef>
                <a:spcPct val="30000"/>
              </a:spcBef>
              <a:spcAft>
                <a:spcPct val="30000"/>
              </a:spcAft>
            </a:pPr>
            <a:r>
              <a:rPr lang="en-US" sz="9600">
                <a:latin typeface="Segoe" pitchFamily="34" charset="0"/>
              </a:rPr>
              <a:t>SDV</a:t>
            </a:r>
          </a:p>
        </p:txBody>
      </p:sp>
      <p:sp>
        <p:nvSpPr>
          <p:cNvPr id="117763" name="Line 19"/>
          <p:cNvSpPr>
            <a:spLocks noChangeShapeType="1"/>
          </p:cNvSpPr>
          <p:nvPr/>
        </p:nvSpPr>
        <p:spPr bwMode="auto">
          <a:xfrm flipV="1">
            <a:off x="4244975" y="3559175"/>
            <a:ext cx="1028700" cy="569913"/>
          </a:xfrm>
          <a:prstGeom prst="line">
            <a:avLst/>
          </a:prstGeom>
          <a:noFill/>
          <a:ln w="76200">
            <a:solidFill>
              <a:schemeClr val="folHlink"/>
            </a:solidFill>
            <a:round/>
            <a:headEnd/>
            <a:tailEnd type="stealth" w="med" len="med"/>
          </a:ln>
        </p:spPr>
        <p:txBody>
          <a:bodyPr/>
          <a:lstStyle/>
          <a:p>
            <a:endParaRPr lang="en-US"/>
          </a:p>
        </p:txBody>
      </p:sp>
      <p:sp>
        <p:nvSpPr>
          <p:cNvPr id="117764" name="Line 20"/>
          <p:cNvSpPr>
            <a:spLocks noChangeShapeType="1"/>
          </p:cNvSpPr>
          <p:nvPr/>
        </p:nvSpPr>
        <p:spPr bwMode="auto">
          <a:xfrm>
            <a:off x="4244975" y="2414588"/>
            <a:ext cx="1143000" cy="687387"/>
          </a:xfrm>
          <a:prstGeom prst="line">
            <a:avLst/>
          </a:prstGeom>
          <a:noFill/>
          <a:ln w="76200">
            <a:solidFill>
              <a:schemeClr val="folHlink"/>
            </a:solidFill>
            <a:round/>
            <a:headEnd/>
            <a:tailEnd type="stealth" w="med" len="med"/>
          </a:ln>
        </p:spPr>
        <p:txBody>
          <a:bodyPr/>
          <a:lstStyle/>
          <a:p>
            <a:endParaRPr lang="en-US"/>
          </a:p>
        </p:txBody>
      </p:sp>
      <p:sp>
        <p:nvSpPr>
          <p:cNvPr id="117765" name="Line 21"/>
          <p:cNvSpPr>
            <a:spLocks noChangeShapeType="1"/>
          </p:cNvSpPr>
          <p:nvPr/>
        </p:nvSpPr>
        <p:spPr bwMode="auto">
          <a:xfrm flipV="1">
            <a:off x="6188075" y="3290888"/>
            <a:ext cx="1073150" cy="0"/>
          </a:xfrm>
          <a:prstGeom prst="line">
            <a:avLst/>
          </a:prstGeom>
          <a:noFill/>
          <a:ln w="76200">
            <a:solidFill>
              <a:schemeClr val="folHlink"/>
            </a:solidFill>
            <a:round/>
            <a:headEnd/>
            <a:tailEnd type="stealth" w="med" len="med"/>
          </a:ln>
        </p:spPr>
        <p:txBody>
          <a:bodyPr/>
          <a:lstStyle/>
          <a:p>
            <a:endParaRPr lang="en-US"/>
          </a:p>
        </p:txBody>
      </p:sp>
      <p:sp>
        <p:nvSpPr>
          <p:cNvPr id="117766" name="Rectangle 22"/>
          <p:cNvSpPr>
            <a:spLocks noChangeArrowheads="1"/>
          </p:cNvSpPr>
          <p:nvPr/>
        </p:nvSpPr>
        <p:spPr bwMode="auto">
          <a:xfrm>
            <a:off x="711200" y="1114425"/>
            <a:ext cx="1905000" cy="457200"/>
          </a:xfrm>
          <a:prstGeom prst="rect">
            <a:avLst/>
          </a:prstGeom>
          <a:noFill/>
          <a:ln w="9525">
            <a:noFill/>
            <a:miter lim="800000"/>
            <a:headEnd/>
            <a:tailEnd/>
          </a:ln>
        </p:spPr>
        <p:txBody>
          <a:bodyPr/>
          <a:lstStyle/>
          <a:p>
            <a:pPr marL="579438" indent="-579438">
              <a:lnSpc>
                <a:spcPct val="90000"/>
              </a:lnSpc>
              <a:spcBef>
                <a:spcPct val="30000"/>
              </a:spcBef>
            </a:pPr>
            <a:endParaRPr lang="en-US">
              <a:latin typeface="Segoe" pitchFamily="34" charset="0"/>
            </a:endParaRPr>
          </a:p>
        </p:txBody>
      </p:sp>
      <p:sp>
        <p:nvSpPr>
          <p:cNvPr id="117767" name="Line 23"/>
          <p:cNvSpPr>
            <a:spLocks noChangeShapeType="1"/>
          </p:cNvSpPr>
          <p:nvPr/>
        </p:nvSpPr>
        <p:spPr bwMode="auto">
          <a:xfrm flipV="1">
            <a:off x="1920875" y="3330575"/>
            <a:ext cx="2833688" cy="36513"/>
          </a:xfrm>
          <a:prstGeom prst="line">
            <a:avLst/>
          </a:prstGeom>
          <a:noFill/>
          <a:ln w="76200">
            <a:solidFill>
              <a:schemeClr val="folHlink"/>
            </a:solidFill>
            <a:round/>
            <a:headEnd/>
            <a:tailEnd type="stealth" w="med" len="med"/>
          </a:ln>
        </p:spPr>
        <p:txBody>
          <a:bodyPr/>
          <a:lstStyle/>
          <a:p>
            <a:endParaRPr lang="en-US"/>
          </a:p>
        </p:txBody>
      </p:sp>
      <p:grpSp>
        <p:nvGrpSpPr>
          <p:cNvPr id="117768" name="Group 24"/>
          <p:cNvGrpSpPr>
            <a:grpSpLocks/>
          </p:cNvGrpSpPr>
          <p:nvPr/>
        </p:nvGrpSpPr>
        <p:grpSpPr bwMode="auto">
          <a:xfrm>
            <a:off x="250825" y="1892300"/>
            <a:ext cx="2252663" cy="3157538"/>
            <a:chOff x="586" y="1497"/>
            <a:chExt cx="720" cy="1224"/>
          </a:xfrm>
        </p:grpSpPr>
        <p:sp>
          <p:nvSpPr>
            <p:cNvPr id="103449" name="AutoShape 25"/>
            <p:cNvSpPr>
              <a:spLocks noChangeArrowheads="1"/>
            </p:cNvSpPr>
            <p:nvPr/>
          </p:nvSpPr>
          <p:spPr bwMode="auto">
            <a:xfrm>
              <a:off x="586" y="1497"/>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library.c</a:t>
              </a:r>
            </a:p>
          </p:txBody>
        </p:sp>
        <p:sp>
          <p:nvSpPr>
            <p:cNvPr id="103450" name="AutoShape 26"/>
            <p:cNvSpPr>
              <a:spLocks noChangeArrowheads="1"/>
            </p:cNvSpPr>
            <p:nvPr/>
          </p:nvSpPr>
          <p:spPr bwMode="auto">
            <a:xfrm>
              <a:off x="658" y="1713"/>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more_code.c</a:t>
              </a:r>
            </a:p>
          </p:txBody>
        </p:sp>
        <p:sp>
          <p:nvSpPr>
            <p:cNvPr id="103451" name="AutoShape 27"/>
            <p:cNvSpPr>
              <a:spLocks noChangeArrowheads="1"/>
            </p:cNvSpPr>
            <p:nvPr/>
          </p:nvSpPr>
          <p:spPr bwMode="auto">
            <a:xfrm>
              <a:off x="730" y="1929"/>
              <a:ext cx="576" cy="792"/>
            </a:xfrm>
            <a:prstGeom prst="verticalScroll">
              <a:avLst>
                <a:gd name="adj" fmla="val 12500"/>
              </a:avLst>
            </a:prstGeom>
            <a:solidFill>
              <a:schemeClr val="accent6">
                <a:lumMod val="60000"/>
                <a:lumOff val="40000"/>
              </a:schemeClr>
            </a:solidFill>
            <a:ln w="9525">
              <a:solidFill>
                <a:schemeClr val="tx1"/>
              </a:solidFill>
              <a:round/>
              <a:headEnd/>
              <a:tailEnd/>
            </a:ln>
          </p:spPr>
          <p:txBody>
            <a:bodyPr/>
            <a:lstStyle/>
            <a:p>
              <a:pPr eaLnBrk="0" fontAlgn="auto" hangingPunct="0">
                <a:spcBef>
                  <a:spcPts val="0"/>
                </a:spcBef>
                <a:spcAft>
                  <a:spcPts val="0"/>
                </a:spcAft>
                <a:defRPr/>
              </a:pPr>
              <a:r>
                <a:rPr lang="en-US" sz="1600">
                  <a:solidFill>
                    <a:schemeClr val="bg2"/>
                  </a:solidFill>
                  <a:latin typeface="+mn-lt"/>
                </a:rPr>
                <a:t>driver.c</a:t>
              </a:r>
            </a:p>
          </p:txBody>
        </p:sp>
      </p:grpSp>
      <p:sp>
        <p:nvSpPr>
          <p:cNvPr id="117769" name="AutoShape 28"/>
          <p:cNvSpPr>
            <a:spLocks noChangeArrowheads="1"/>
          </p:cNvSpPr>
          <p:nvPr/>
        </p:nvSpPr>
        <p:spPr bwMode="auto">
          <a:xfrm>
            <a:off x="3330575" y="2071688"/>
            <a:ext cx="1485900" cy="1030287"/>
          </a:xfrm>
          <a:prstGeom prst="verticalScroll">
            <a:avLst>
              <a:gd name="adj" fmla="val 12500"/>
            </a:avLst>
          </a:prstGeom>
          <a:solidFill>
            <a:schemeClr val="accent2"/>
          </a:solidFill>
          <a:ln w="9525">
            <a:solidFill>
              <a:schemeClr val="tx1"/>
            </a:solidFill>
            <a:round/>
            <a:headEnd/>
            <a:tailEnd/>
          </a:ln>
        </p:spPr>
        <p:txBody>
          <a:bodyPr/>
          <a:lstStyle/>
          <a:p>
            <a:pPr eaLnBrk="0" hangingPunct="0"/>
            <a:endParaRPr lang="en-US" sz="1200">
              <a:solidFill>
                <a:schemeClr val="bg2"/>
              </a:solidFill>
              <a:latin typeface="Segoe" pitchFamily="34" charset="0"/>
            </a:endParaRPr>
          </a:p>
          <a:p>
            <a:pPr eaLnBrk="0" hangingPunct="0"/>
            <a:r>
              <a:rPr lang="en-US" sz="1600">
                <a:solidFill>
                  <a:schemeClr val="bg2"/>
                </a:solidFill>
                <a:latin typeface="Segoe" pitchFamily="34" charset="0"/>
              </a:rPr>
              <a:t>Rules</a:t>
            </a:r>
            <a:endParaRPr lang="en-US">
              <a:solidFill>
                <a:schemeClr val="bg2"/>
              </a:solidFill>
              <a:latin typeface="Segoe" pitchFamily="34" charset="0"/>
            </a:endParaRPr>
          </a:p>
        </p:txBody>
      </p:sp>
      <p:sp>
        <p:nvSpPr>
          <p:cNvPr id="117770" name="AutoShape 29"/>
          <p:cNvSpPr>
            <a:spLocks noChangeArrowheads="1"/>
          </p:cNvSpPr>
          <p:nvPr/>
        </p:nvSpPr>
        <p:spPr bwMode="auto">
          <a:xfrm>
            <a:off x="3330575" y="3559175"/>
            <a:ext cx="1485900" cy="914400"/>
          </a:xfrm>
          <a:prstGeom prst="verticalScroll">
            <a:avLst>
              <a:gd name="adj" fmla="val 12500"/>
            </a:avLst>
          </a:prstGeom>
          <a:solidFill>
            <a:schemeClr val="accent2"/>
          </a:solidFill>
          <a:ln w="9525">
            <a:solidFill>
              <a:schemeClr val="tx1"/>
            </a:solidFill>
            <a:round/>
            <a:headEnd/>
            <a:tailEnd/>
          </a:ln>
        </p:spPr>
        <p:txBody>
          <a:bodyPr/>
          <a:lstStyle/>
          <a:p>
            <a:pPr eaLnBrk="0" hangingPunct="0"/>
            <a:r>
              <a:rPr lang="en-US" sz="1600">
                <a:solidFill>
                  <a:schemeClr val="bg2"/>
                </a:solidFill>
                <a:latin typeface="Segoe" pitchFamily="34" charset="0"/>
              </a:rPr>
              <a:t> </a:t>
            </a:r>
          </a:p>
          <a:p>
            <a:pPr eaLnBrk="0" hangingPunct="0"/>
            <a:r>
              <a:rPr lang="en-US" sz="1600">
                <a:solidFill>
                  <a:schemeClr val="bg2"/>
                </a:solidFill>
                <a:latin typeface="Segoe" pitchFamily="34" charset="0"/>
              </a:rPr>
              <a:t>  OS Model</a:t>
            </a:r>
          </a:p>
          <a:p>
            <a:pPr eaLnBrk="0" hangingPunct="0"/>
            <a:endParaRPr lang="en-US">
              <a:solidFill>
                <a:schemeClr val="bg2"/>
              </a:solidFill>
              <a:latin typeface="Segoe" pitchFamily="34" charset="0"/>
            </a:endParaRPr>
          </a:p>
        </p:txBody>
      </p:sp>
      <p:sp>
        <p:nvSpPr>
          <p:cNvPr id="117771" name="Oval 30"/>
          <p:cNvSpPr>
            <a:spLocks noChangeArrowheads="1"/>
          </p:cNvSpPr>
          <p:nvPr/>
        </p:nvSpPr>
        <p:spPr bwMode="auto">
          <a:xfrm>
            <a:off x="4827588" y="2811463"/>
            <a:ext cx="2028825" cy="968375"/>
          </a:xfrm>
          <a:prstGeom prst="ellipse">
            <a:avLst/>
          </a:prstGeom>
          <a:solidFill>
            <a:schemeClr val="accent2"/>
          </a:solidFill>
          <a:ln w="25400">
            <a:solidFill>
              <a:srgbClr val="FF0000"/>
            </a:solidFill>
            <a:round/>
            <a:headEnd/>
            <a:tailEnd/>
          </a:ln>
        </p:spPr>
        <p:txBody>
          <a:bodyPr tIns="91440" bIns="91440" anchor="ctr" anchorCtr="1"/>
          <a:lstStyle/>
          <a:p>
            <a:pPr eaLnBrk="0" hangingPunct="0"/>
            <a:r>
              <a:rPr lang="en-US" sz="1600">
                <a:solidFill>
                  <a:schemeClr val="bg2"/>
                </a:solidFill>
                <a:latin typeface="Segoe" pitchFamily="34" charset="0"/>
              </a:rPr>
              <a:t>Verification         Engine</a:t>
            </a:r>
          </a:p>
        </p:txBody>
      </p:sp>
      <p:grpSp>
        <p:nvGrpSpPr>
          <p:cNvPr id="117772" name="Group 31"/>
          <p:cNvGrpSpPr>
            <a:grpSpLocks/>
          </p:cNvGrpSpPr>
          <p:nvPr/>
        </p:nvGrpSpPr>
        <p:grpSpPr bwMode="auto">
          <a:xfrm>
            <a:off x="7261225" y="2427288"/>
            <a:ext cx="1143000" cy="1854200"/>
            <a:chOff x="4478" y="1529"/>
            <a:chExt cx="720" cy="1168"/>
          </a:xfrm>
        </p:grpSpPr>
        <p:sp>
          <p:nvSpPr>
            <p:cNvPr id="117773" name="Rectangle 32"/>
            <p:cNvSpPr>
              <a:spLocks noChangeArrowheads="1"/>
            </p:cNvSpPr>
            <p:nvPr/>
          </p:nvSpPr>
          <p:spPr bwMode="auto">
            <a:xfrm>
              <a:off x="4478" y="1533"/>
              <a:ext cx="720" cy="1164"/>
            </a:xfrm>
            <a:prstGeom prst="rect">
              <a:avLst/>
            </a:prstGeom>
            <a:solidFill>
              <a:srgbClr val="0070C0">
                <a:alpha val="78038"/>
              </a:srgbClr>
            </a:solidFill>
            <a:ln w="9525" algn="ctr">
              <a:solidFill>
                <a:schemeClr val="tx1"/>
              </a:solidFill>
              <a:miter lim="800000"/>
              <a:headEnd/>
              <a:tailEnd/>
            </a:ln>
          </p:spPr>
          <p:txBody>
            <a:bodyPr wrap="none" anchor="ctr"/>
            <a:lstStyle/>
            <a:p>
              <a:endParaRPr lang="en-US">
                <a:latin typeface="Segoe" pitchFamily="34" charset="0"/>
              </a:endParaRPr>
            </a:p>
          </p:txBody>
        </p:sp>
        <p:sp>
          <p:nvSpPr>
            <p:cNvPr id="117774" name="Text Box 33"/>
            <p:cNvSpPr txBox="1">
              <a:spLocks noChangeArrowheads="1"/>
            </p:cNvSpPr>
            <p:nvPr/>
          </p:nvSpPr>
          <p:spPr bwMode="auto">
            <a:xfrm>
              <a:off x="4622" y="1529"/>
              <a:ext cx="480" cy="519"/>
            </a:xfrm>
            <a:prstGeom prst="rect">
              <a:avLst/>
            </a:prstGeom>
            <a:noFill/>
            <a:ln w="9525" algn="ctr">
              <a:noFill/>
              <a:miter lim="800000"/>
              <a:headEnd/>
              <a:tailEnd/>
            </a:ln>
          </p:spPr>
          <p:txBody>
            <a:bodyPr>
              <a:spAutoFit/>
            </a:bodyPr>
            <a:lstStyle/>
            <a:p>
              <a:pPr eaLnBrk="0" hangingPunct="0">
                <a:spcBef>
                  <a:spcPct val="50000"/>
                </a:spcBef>
              </a:pPr>
              <a:r>
                <a:rPr lang="en-US" sz="4800">
                  <a:solidFill>
                    <a:schemeClr val="accent2"/>
                  </a:solidFill>
                  <a:latin typeface="Wingdings" pitchFamily="2" charset="2"/>
                </a:rPr>
                <a:t>ü</a:t>
              </a:r>
              <a:endParaRPr lang="en-US" sz="4800">
                <a:solidFill>
                  <a:schemeClr val="accent2"/>
                </a:solidFill>
                <a:latin typeface="Segoe" pitchFamily="34" charset="0"/>
              </a:endParaRPr>
            </a:p>
          </p:txBody>
        </p:sp>
        <p:grpSp>
          <p:nvGrpSpPr>
            <p:cNvPr id="117775" name="Group 34"/>
            <p:cNvGrpSpPr>
              <a:grpSpLocks/>
            </p:cNvGrpSpPr>
            <p:nvPr/>
          </p:nvGrpSpPr>
          <p:grpSpPr bwMode="auto">
            <a:xfrm>
              <a:off x="4708" y="1893"/>
              <a:ext cx="255" cy="327"/>
              <a:chOff x="4598" y="2485"/>
              <a:chExt cx="255" cy="327"/>
            </a:xfrm>
          </p:grpSpPr>
          <p:sp>
            <p:nvSpPr>
              <p:cNvPr id="117782" name="Oval 35"/>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103460" name="Text Box 36"/>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latin typeface="Lucida Console" pitchFamily="49" charset="0"/>
                  </a:rPr>
                  <a:t>X</a:t>
                </a:r>
              </a:p>
            </p:txBody>
          </p:sp>
        </p:grpSp>
        <p:grpSp>
          <p:nvGrpSpPr>
            <p:cNvPr id="117776" name="Group 37"/>
            <p:cNvGrpSpPr>
              <a:grpSpLocks/>
            </p:cNvGrpSpPr>
            <p:nvPr/>
          </p:nvGrpSpPr>
          <p:grpSpPr bwMode="auto">
            <a:xfrm>
              <a:off x="4723" y="2249"/>
              <a:ext cx="240" cy="327"/>
              <a:chOff x="4613" y="2841"/>
              <a:chExt cx="240" cy="327"/>
            </a:xfrm>
          </p:grpSpPr>
          <p:grpSp>
            <p:nvGrpSpPr>
              <p:cNvPr id="117777" name="Group 38"/>
              <p:cNvGrpSpPr>
                <a:grpSpLocks/>
              </p:cNvGrpSpPr>
              <p:nvPr/>
            </p:nvGrpSpPr>
            <p:grpSpPr bwMode="auto">
              <a:xfrm>
                <a:off x="4613" y="2841"/>
                <a:ext cx="240" cy="327"/>
                <a:chOff x="4613" y="2832"/>
                <a:chExt cx="240" cy="327"/>
              </a:xfrm>
            </p:grpSpPr>
            <p:sp>
              <p:nvSpPr>
                <p:cNvPr id="103463" name="Oval 39"/>
                <p:cNvSpPr>
                  <a:spLocks noChangeArrowheads="1"/>
                </p:cNvSpPr>
                <p:nvPr/>
              </p:nvSpPr>
              <p:spPr bwMode="auto">
                <a:xfrm>
                  <a:off x="4613" y="2876"/>
                  <a:ext cx="240" cy="240"/>
                </a:xfrm>
                <a:prstGeom prst="ellipse">
                  <a:avLst/>
                </a:prstGeom>
                <a:solidFill>
                  <a:srgbClr val="808080"/>
                </a:solidFill>
                <a:ln w="9525" algn="ctr">
                  <a:solidFill>
                    <a:schemeClr val="bg2"/>
                  </a:solidFill>
                  <a:round/>
                  <a:headEnd/>
                  <a:tailEnd/>
                </a:ln>
                <a:effectLst>
                  <a:prstShdw prst="shdw17" dist="17961" dir="2700000">
                    <a:schemeClr val="bg2">
                      <a:gamma/>
                      <a:shade val="60000"/>
                      <a:invGamma/>
                    </a:schemeClr>
                  </a:prstShdw>
                </a:effectLst>
              </p:spPr>
              <p:txBody>
                <a:bodyPr wrap="none" anchor="ctr"/>
                <a:lstStyle/>
                <a:p>
                  <a:pPr fontAlgn="auto">
                    <a:spcBef>
                      <a:spcPts val="0"/>
                    </a:spcBef>
                    <a:spcAft>
                      <a:spcPts val="0"/>
                    </a:spcAft>
                    <a:defRPr/>
                  </a:pPr>
                  <a:endParaRPr lang="en-US">
                    <a:latin typeface="+mn-lt"/>
                  </a:endParaRPr>
                </a:p>
              </p:txBody>
            </p:sp>
            <p:sp>
              <p:nvSpPr>
                <p:cNvPr id="103464" name="Text Box 40"/>
                <p:cNvSpPr txBox="1">
                  <a:spLocks noChangeArrowheads="1"/>
                </p:cNvSpPr>
                <p:nvPr/>
              </p:nvSpPr>
              <p:spPr bwMode="auto">
                <a:xfrm>
                  <a:off x="4675" y="2832"/>
                  <a:ext cx="116"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endParaRPr lang="en-US" sz="2800" b="1">
                    <a:solidFill>
                      <a:srgbClr val="FF0000"/>
                    </a:solidFill>
                    <a:latin typeface="Lucida Console" pitchFamily="49" charset="0"/>
                  </a:endParaRPr>
                </a:p>
              </p:txBody>
            </p:sp>
          </p:grpSp>
          <p:sp>
            <p:nvSpPr>
              <p:cNvPr id="117778" name="Line 41"/>
              <p:cNvSpPr>
                <a:spLocks noChangeShapeType="1"/>
              </p:cNvSpPr>
              <p:nvPr/>
            </p:nvSpPr>
            <p:spPr bwMode="auto">
              <a:xfrm>
                <a:off x="4731" y="2877"/>
                <a:ext cx="3" cy="129"/>
              </a:xfrm>
              <a:prstGeom prst="line">
                <a:avLst/>
              </a:prstGeom>
              <a:noFill/>
              <a:ln w="9525">
                <a:solidFill>
                  <a:schemeClr val="bg2"/>
                </a:solidFill>
                <a:round/>
                <a:headEnd/>
                <a:tailEnd/>
              </a:ln>
            </p:spPr>
            <p:txBody>
              <a:bodyPr/>
              <a:lstStyle/>
              <a:p>
                <a:endParaRPr lang="en-US"/>
              </a:p>
            </p:txBody>
          </p:sp>
          <p:sp>
            <p:nvSpPr>
              <p:cNvPr id="117779" name="Line 42"/>
              <p:cNvSpPr>
                <a:spLocks noChangeShapeType="1"/>
              </p:cNvSpPr>
              <p:nvPr/>
            </p:nvSpPr>
            <p:spPr bwMode="auto">
              <a:xfrm>
                <a:off x="4677" y="2958"/>
                <a:ext cx="51" cy="33"/>
              </a:xfrm>
              <a:prstGeom prst="line">
                <a:avLst/>
              </a:prstGeom>
              <a:noFill/>
              <a:ln w="9525">
                <a:solidFill>
                  <a:schemeClr val="bg2"/>
                </a:solidFill>
                <a:round/>
                <a:headEnd/>
                <a:tailEnd/>
              </a:ln>
            </p:spPr>
            <p:txBody>
              <a:bodyPr/>
              <a:lstStyle/>
              <a:p>
                <a:endParaRPr lang="en-US"/>
              </a:p>
            </p:txBody>
          </p:sp>
        </p:gr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4"/>
          <p:cNvGrpSpPr>
            <a:grpSpLocks/>
          </p:cNvGrpSpPr>
          <p:nvPr/>
        </p:nvGrpSpPr>
        <p:grpSpPr bwMode="auto">
          <a:xfrm>
            <a:off x="228600" y="304800"/>
            <a:ext cx="8839200" cy="6248400"/>
            <a:chOff x="228600" y="304800"/>
            <a:chExt cx="8839200" cy="6248400"/>
          </a:xfrm>
        </p:grpSpPr>
        <p:pic>
          <p:nvPicPr>
            <p:cNvPr id="27651" name="Picture 2" descr="j0240717[1]"/>
            <p:cNvPicPr>
              <a:picLocks noChangeAspect="1" noChangeArrowheads="1"/>
            </p:cNvPicPr>
            <p:nvPr/>
          </p:nvPicPr>
          <p:blipFill>
            <a:blip r:embed="rId3"/>
            <a:srcRect/>
            <a:stretch>
              <a:fillRect/>
            </a:stretch>
          </p:blipFill>
          <p:spPr bwMode="auto">
            <a:xfrm>
              <a:off x="247650" y="2584450"/>
              <a:ext cx="1825625" cy="1192213"/>
            </a:xfrm>
            <a:prstGeom prst="rect">
              <a:avLst/>
            </a:prstGeom>
            <a:noFill/>
            <a:ln w="9525">
              <a:noFill/>
              <a:miter lim="800000"/>
              <a:headEnd/>
              <a:tailEnd/>
            </a:ln>
          </p:spPr>
        </p:pic>
        <p:pic>
          <p:nvPicPr>
            <p:cNvPr id="27652" name="Picture 3" descr="j0240717[1]"/>
            <p:cNvPicPr>
              <a:picLocks noChangeAspect="1" noChangeArrowheads="1"/>
            </p:cNvPicPr>
            <p:nvPr/>
          </p:nvPicPr>
          <p:blipFill>
            <a:blip r:embed="rId3"/>
            <a:srcRect/>
            <a:stretch>
              <a:fillRect/>
            </a:stretch>
          </p:blipFill>
          <p:spPr bwMode="auto">
            <a:xfrm flipH="1">
              <a:off x="7159625" y="2660650"/>
              <a:ext cx="1908175" cy="1192213"/>
            </a:xfrm>
            <a:prstGeom prst="rect">
              <a:avLst/>
            </a:prstGeom>
            <a:noFill/>
            <a:ln w="9525">
              <a:noFill/>
              <a:miter lim="800000"/>
              <a:headEnd/>
              <a:tailEnd/>
            </a:ln>
          </p:spPr>
        </p:pic>
        <p:sp>
          <p:nvSpPr>
            <p:cNvPr id="8" name="Rectangle 4"/>
            <p:cNvSpPr>
              <a:spLocks noChangeArrowheads="1"/>
            </p:cNvSpPr>
            <p:nvPr/>
          </p:nvSpPr>
          <p:spPr bwMode="auto">
            <a:xfrm>
              <a:off x="3657600" y="6019800"/>
              <a:ext cx="1981200" cy="533400"/>
            </a:xfrm>
            <a:prstGeom prst="rect">
              <a:avLst/>
            </a:prstGeom>
            <a:solidFill>
              <a:schemeClr val="bg1"/>
            </a:solidFill>
            <a:ln w="9525" algn="ctr">
              <a:solidFill>
                <a:schemeClr val="tx1"/>
              </a:solidFill>
              <a:miter lim="800000"/>
              <a:headEnd/>
              <a:tailEnd/>
            </a:ln>
            <a:effectLst/>
          </p:spPr>
          <p:txBody>
            <a:bodyPr wrap="none" anchor="ctr"/>
            <a:lstStyle/>
            <a:p>
              <a:pPr algn="ctr" fontAlgn="auto">
                <a:spcBef>
                  <a:spcPts val="0"/>
                </a:spcBef>
                <a:spcAft>
                  <a:spcPts val="0"/>
                </a:spcAft>
                <a:defRPr/>
              </a:pPr>
              <a:r>
                <a:rPr lang="en-US" sz="2400" dirty="0">
                  <a:solidFill>
                    <a:schemeClr val="tx2"/>
                  </a:solidFill>
                  <a:effectLst>
                    <a:outerShdw blurRad="38100" dist="38100" dir="2700000" algn="tl">
                      <a:srgbClr val="000000">
                        <a:alpha val="43137"/>
                      </a:srgbClr>
                    </a:outerShdw>
                  </a:effectLst>
                  <a:latin typeface="+mn-lt"/>
                </a:rPr>
                <a:t>Source Code</a:t>
              </a:r>
            </a:p>
          </p:txBody>
        </p:sp>
        <p:cxnSp>
          <p:nvCxnSpPr>
            <p:cNvPr id="27654" name="AutoShape 5"/>
            <p:cNvCxnSpPr>
              <a:cxnSpLocks noChangeShapeType="1"/>
              <a:endCxn id="8" idx="3"/>
            </p:cNvCxnSpPr>
            <p:nvPr/>
          </p:nvCxnSpPr>
          <p:spPr bwMode="auto">
            <a:xfrm rot="5400000">
              <a:off x="5659438" y="3832225"/>
              <a:ext cx="2433637" cy="2474913"/>
            </a:xfrm>
            <a:prstGeom prst="curvedConnector2">
              <a:avLst/>
            </a:prstGeom>
            <a:noFill/>
            <a:ln w="9525">
              <a:solidFill>
                <a:schemeClr val="bg2"/>
              </a:solidFill>
              <a:round/>
              <a:headEnd type="triangle" w="lg" len="lg"/>
              <a:tailEnd type="none" w="lg" len="lg"/>
            </a:ln>
          </p:spPr>
        </p:cxnSp>
        <p:sp>
          <p:nvSpPr>
            <p:cNvPr id="10" name="Text Box 6"/>
            <p:cNvSpPr txBox="1">
              <a:spLocks noChangeArrowheads="1"/>
            </p:cNvSpPr>
            <p:nvPr/>
          </p:nvSpPr>
          <p:spPr bwMode="auto">
            <a:xfrm>
              <a:off x="7620000" y="2133600"/>
              <a:ext cx="922338" cy="3667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mn-lt"/>
                </a:rPr>
                <a:t>Testing</a:t>
              </a:r>
            </a:p>
          </p:txBody>
        </p:sp>
        <p:pic>
          <p:nvPicPr>
            <p:cNvPr id="27656" name="Picture 7" descr="0735605882"/>
            <p:cNvPicPr>
              <a:picLocks noChangeAspect="1" noChangeArrowheads="1"/>
            </p:cNvPicPr>
            <p:nvPr/>
          </p:nvPicPr>
          <p:blipFill>
            <a:blip r:embed="rId4"/>
            <a:srcRect/>
            <a:stretch>
              <a:fillRect/>
            </a:stretch>
          </p:blipFill>
          <p:spPr bwMode="auto">
            <a:xfrm>
              <a:off x="4495800" y="457200"/>
              <a:ext cx="957263" cy="1219200"/>
            </a:xfrm>
            <a:prstGeom prst="rect">
              <a:avLst/>
            </a:prstGeom>
            <a:noFill/>
            <a:ln w="9525">
              <a:solidFill>
                <a:schemeClr val="tx1"/>
              </a:solidFill>
              <a:miter lim="800000"/>
              <a:headEnd/>
              <a:tailEnd/>
            </a:ln>
          </p:spPr>
        </p:pic>
        <p:pic>
          <p:nvPicPr>
            <p:cNvPr id="27657" name="Picture 8" descr="0735609292"/>
            <p:cNvPicPr>
              <a:picLocks noChangeAspect="1" noChangeArrowheads="1"/>
            </p:cNvPicPr>
            <p:nvPr/>
          </p:nvPicPr>
          <p:blipFill>
            <a:blip r:embed="rId5"/>
            <a:srcRect/>
            <a:stretch>
              <a:fillRect/>
            </a:stretch>
          </p:blipFill>
          <p:spPr bwMode="auto">
            <a:xfrm>
              <a:off x="3733800" y="304800"/>
              <a:ext cx="974725" cy="1182688"/>
            </a:xfrm>
            <a:prstGeom prst="rect">
              <a:avLst/>
            </a:prstGeom>
            <a:noFill/>
            <a:ln w="9525">
              <a:solidFill>
                <a:schemeClr val="tx1"/>
              </a:solidFill>
              <a:miter lim="800000"/>
              <a:headEnd/>
              <a:tailEnd/>
            </a:ln>
          </p:spPr>
        </p:pic>
        <p:cxnSp>
          <p:nvCxnSpPr>
            <p:cNvPr id="27658" name="AutoShape 9"/>
            <p:cNvCxnSpPr>
              <a:cxnSpLocks noChangeShapeType="1"/>
            </p:cNvCxnSpPr>
            <p:nvPr/>
          </p:nvCxnSpPr>
          <p:spPr bwMode="auto">
            <a:xfrm rot="16200000" flipH="1">
              <a:off x="1154113" y="3783013"/>
              <a:ext cx="2509837" cy="2497137"/>
            </a:xfrm>
            <a:prstGeom prst="curvedConnector2">
              <a:avLst/>
            </a:prstGeom>
            <a:noFill/>
            <a:ln w="9525">
              <a:solidFill>
                <a:schemeClr val="bg2"/>
              </a:solidFill>
              <a:round/>
              <a:headEnd type="none" w="lg" len="lg"/>
              <a:tailEnd type="triangle" w="lg" len="lg"/>
            </a:ln>
          </p:spPr>
        </p:cxnSp>
        <p:sp>
          <p:nvSpPr>
            <p:cNvPr id="14" name="Text Box 10"/>
            <p:cNvSpPr txBox="1">
              <a:spLocks noChangeArrowheads="1"/>
            </p:cNvSpPr>
            <p:nvPr/>
          </p:nvSpPr>
          <p:spPr bwMode="auto">
            <a:xfrm>
              <a:off x="228600" y="2057400"/>
              <a:ext cx="1543050" cy="369888"/>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mn-lt"/>
                </a:rPr>
                <a:t>Development</a:t>
              </a:r>
            </a:p>
          </p:txBody>
        </p:sp>
        <p:grpSp>
          <p:nvGrpSpPr>
            <p:cNvPr id="27660" name="Group 14"/>
            <p:cNvGrpSpPr>
              <a:grpSpLocks/>
            </p:cNvGrpSpPr>
            <p:nvPr/>
          </p:nvGrpSpPr>
          <p:grpSpPr bwMode="auto">
            <a:xfrm>
              <a:off x="2084388" y="1676400"/>
              <a:ext cx="5105400" cy="4343400"/>
              <a:chOff x="1313" y="912"/>
              <a:chExt cx="3216" cy="2736"/>
            </a:xfrm>
          </p:grpSpPr>
          <p:sp>
            <p:nvSpPr>
              <p:cNvPr id="62" name="Rectangle 12"/>
              <p:cNvSpPr>
                <a:spLocks noChangeArrowheads="1"/>
              </p:cNvSpPr>
              <p:nvPr/>
            </p:nvSpPr>
            <p:spPr bwMode="auto">
              <a:xfrm>
                <a:off x="2141" y="1440"/>
                <a:ext cx="1680" cy="1728"/>
              </a:xfrm>
              <a:prstGeom prst="rect">
                <a:avLst/>
              </a:prstGeom>
              <a:solidFill>
                <a:schemeClr val="accent4">
                  <a:lumMod val="40000"/>
                  <a:lumOff val="60000"/>
                </a:schemeClr>
              </a:solidFill>
              <a:ln w="9525">
                <a:solidFill>
                  <a:schemeClr val="bg1"/>
                </a:solid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63" name="AutoShape 13"/>
              <p:cNvSpPr>
                <a:spLocks noChangeArrowheads="1"/>
              </p:cNvSpPr>
              <p:nvPr/>
            </p:nvSpPr>
            <p:spPr bwMode="auto">
              <a:xfrm>
                <a:off x="2513" y="1824"/>
                <a:ext cx="912" cy="384"/>
              </a:xfrm>
              <a:prstGeom prst="roundRect">
                <a:avLst>
                  <a:gd name="adj" fmla="val 16667"/>
                </a:avLst>
              </a:prstGeom>
              <a:solidFill>
                <a:schemeClr val="bg1"/>
              </a:solidFill>
              <a:ln w="9525" algn="ctr">
                <a:solidFill>
                  <a:schemeClr val="tx1"/>
                </a:solidFill>
                <a:round/>
                <a:headEnd/>
                <a:tailEnd/>
              </a:ln>
              <a:effectLst/>
            </p:spPr>
            <p:txBody>
              <a:bodyPr wrap="none" anchor="ct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DDI Usage Rules</a:t>
                </a:r>
              </a:p>
            </p:txBody>
          </p:sp>
          <p:sp>
            <p:nvSpPr>
              <p:cNvPr id="65" name="Line 15"/>
              <p:cNvSpPr>
                <a:spLocks noChangeShapeType="1"/>
              </p:cNvSpPr>
              <p:nvPr/>
            </p:nvSpPr>
            <p:spPr bwMode="auto">
              <a:xfrm flipV="1">
                <a:off x="2945" y="912"/>
                <a:ext cx="0" cy="528"/>
              </a:xfrm>
              <a:prstGeom prst="line">
                <a:avLst/>
              </a:prstGeom>
              <a:noFill/>
              <a:ln w="9525">
                <a:solidFill>
                  <a:schemeClr val="tx1"/>
                </a:solidFill>
                <a:round/>
                <a:headEnd type="triangle" w="med" len="med"/>
                <a:tailEnd type="none" w="lg"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66" name="Line 16"/>
              <p:cNvSpPr>
                <a:spLocks noChangeShapeType="1"/>
              </p:cNvSpPr>
              <p:nvPr/>
            </p:nvSpPr>
            <p:spPr bwMode="auto">
              <a:xfrm>
                <a:off x="3425" y="1968"/>
                <a:ext cx="1104" cy="0"/>
              </a:xfrm>
              <a:prstGeom prst="line">
                <a:avLst/>
              </a:prstGeom>
              <a:noFill/>
              <a:ln w="9525">
                <a:solidFill>
                  <a:schemeClr val="bg2"/>
                </a:solidFill>
                <a:round/>
                <a:headEnd/>
                <a:tailEnd type="triangl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67" name="Text Box 17"/>
              <p:cNvSpPr txBox="1">
                <a:spLocks noChangeArrowheads="1"/>
              </p:cNvSpPr>
              <p:nvPr/>
            </p:nvSpPr>
            <p:spPr bwMode="auto">
              <a:xfrm>
                <a:off x="2993" y="1292"/>
                <a:ext cx="116" cy="231"/>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en-US">
                  <a:effectLst>
                    <a:outerShdw blurRad="38100" dist="38100" dir="2700000" algn="tl">
                      <a:srgbClr val="000000">
                        <a:alpha val="43137"/>
                      </a:srgbClr>
                    </a:outerShdw>
                  </a:effectLst>
                </a:endParaRPr>
              </a:p>
            </p:txBody>
          </p:sp>
          <p:sp>
            <p:nvSpPr>
              <p:cNvPr id="69" name="Text Box 19"/>
              <p:cNvSpPr txBox="1">
                <a:spLocks noChangeArrowheads="1"/>
              </p:cNvSpPr>
              <p:nvPr/>
            </p:nvSpPr>
            <p:spPr bwMode="auto">
              <a:xfrm>
                <a:off x="1361" y="1668"/>
                <a:ext cx="730" cy="29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Read for</a:t>
                </a:r>
              </a:p>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understanding</a:t>
                </a:r>
              </a:p>
            </p:txBody>
          </p:sp>
          <p:sp>
            <p:nvSpPr>
              <p:cNvPr id="70" name="Line 20"/>
              <p:cNvSpPr>
                <a:spLocks noChangeShapeType="1"/>
              </p:cNvSpPr>
              <p:nvPr/>
            </p:nvSpPr>
            <p:spPr bwMode="auto">
              <a:xfrm>
                <a:off x="1313" y="1920"/>
                <a:ext cx="1200" cy="0"/>
              </a:xfrm>
              <a:prstGeom prst="line">
                <a:avLst/>
              </a:prstGeom>
              <a:noFill/>
              <a:ln w="9525">
                <a:solidFill>
                  <a:schemeClr val="bg2"/>
                </a:solidFill>
                <a:round/>
                <a:headEnd type="triangle" w="med" len="med"/>
                <a:tailEn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72" name="Text Box 22"/>
              <p:cNvSpPr txBox="1">
                <a:spLocks noChangeArrowheads="1"/>
              </p:cNvSpPr>
              <p:nvPr/>
            </p:nvSpPr>
            <p:spPr bwMode="auto">
              <a:xfrm>
                <a:off x="3832" y="1680"/>
                <a:ext cx="538" cy="29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Automate</a:t>
                </a:r>
              </a:p>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testing</a:t>
                </a:r>
              </a:p>
            </p:txBody>
          </p:sp>
          <p:sp>
            <p:nvSpPr>
              <p:cNvPr id="73" name="AutoShape 23"/>
              <p:cNvSpPr>
                <a:spLocks noChangeArrowheads="1"/>
              </p:cNvSpPr>
              <p:nvPr/>
            </p:nvSpPr>
            <p:spPr bwMode="auto">
              <a:xfrm>
                <a:off x="2844" y="2928"/>
                <a:ext cx="192" cy="720"/>
              </a:xfrm>
              <a:prstGeom prst="upArrow">
                <a:avLst>
                  <a:gd name="adj1" fmla="val 43750"/>
                  <a:gd name="adj2" fmla="val 64062"/>
                </a:avLst>
              </a:prstGeom>
              <a:solidFill>
                <a:schemeClr val="accent2"/>
              </a:solidFill>
              <a:ln w="9525">
                <a:noFill/>
                <a:miter lim="800000"/>
                <a:headEnd/>
                <a:tailEnd/>
              </a:ln>
              <a:effectLst/>
            </p:spPr>
            <p:txBody>
              <a:bodyPr vert="eaVert"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74" name="AutoShape 24"/>
              <p:cNvSpPr>
                <a:spLocks noChangeArrowheads="1"/>
              </p:cNvSpPr>
              <p:nvPr/>
            </p:nvSpPr>
            <p:spPr bwMode="auto">
              <a:xfrm>
                <a:off x="2849" y="2208"/>
                <a:ext cx="192" cy="336"/>
              </a:xfrm>
              <a:prstGeom prst="downArrow">
                <a:avLst>
                  <a:gd name="adj1" fmla="val 50000"/>
                  <a:gd name="adj2" fmla="val 64061"/>
                </a:avLst>
              </a:prstGeom>
              <a:solidFill>
                <a:schemeClr val="accent2"/>
              </a:solidFill>
              <a:ln w="9525">
                <a:noFill/>
                <a:miter lim="800000"/>
                <a:headEnd/>
                <a:tailEnd/>
              </a:ln>
              <a:effectLst/>
            </p:spPr>
            <p:txBody>
              <a:bodyPr vert="eaVert"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75" name="Text Box 25"/>
              <p:cNvSpPr txBox="1">
                <a:spLocks noChangeArrowheads="1"/>
              </p:cNvSpPr>
              <p:nvPr/>
            </p:nvSpPr>
            <p:spPr bwMode="auto">
              <a:xfrm>
                <a:off x="2158" y="1470"/>
                <a:ext cx="116" cy="250"/>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en-US" sz="2000" b="1" u="sng">
                  <a:effectLst>
                    <a:outerShdw blurRad="38100" dist="38100" dir="2700000" algn="tl">
                      <a:srgbClr val="000000">
                        <a:alpha val="43137"/>
                      </a:srgbClr>
                    </a:outerShdw>
                  </a:effectLst>
                </a:endParaRPr>
              </a:p>
            </p:txBody>
          </p:sp>
        </p:grpSp>
        <p:grpSp>
          <p:nvGrpSpPr>
            <p:cNvPr id="27661" name="Group 27"/>
            <p:cNvGrpSpPr>
              <a:grpSpLocks/>
            </p:cNvGrpSpPr>
            <p:nvPr/>
          </p:nvGrpSpPr>
          <p:grpSpPr bwMode="auto">
            <a:xfrm>
              <a:off x="1585913" y="3733806"/>
              <a:ext cx="2713040" cy="1828803"/>
              <a:chOff x="909" y="2208"/>
              <a:chExt cx="1709" cy="1152"/>
            </a:xfrm>
          </p:grpSpPr>
          <p:sp>
            <p:nvSpPr>
              <p:cNvPr id="21" name="AutoShape 28"/>
              <p:cNvSpPr>
                <a:spLocks noChangeArrowheads="1"/>
              </p:cNvSpPr>
              <p:nvPr/>
            </p:nvSpPr>
            <p:spPr bwMode="auto">
              <a:xfrm rot="680900">
                <a:off x="1699" y="2511"/>
                <a:ext cx="865" cy="177"/>
              </a:xfrm>
              <a:prstGeom prst="leftArrow">
                <a:avLst>
                  <a:gd name="adj1" fmla="val 50000"/>
                  <a:gd name="adj2" fmla="val 122175"/>
                </a:avLst>
              </a:prstGeom>
              <a:solidFill>
                <a:schemeClr val="accent2"/>
              </a:solidFill>
              <a:ln w="9525">
                <a:no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2" name="AutoShape 29"/>
              <p:cNvSpPr>
                <a:spLocks noChangeArrowheads="1"/>
              </p:cNvSpPr>
              <p:nvPr/>
            </p:nvSpPr>
            <p:spPr bwMode="auto">
              <a:xfrm rot="20403457" flipV="1">
                <a:off x="1666" y="2847"/>
                <a:ext cx="952" cy="159"/>
              </a:xfrm>
              <a:prstGeom prst="leftArrow">
                <a:avLst>
                  <a:gd name="adj1" fmla="val 50000"/>
                  <a:gd name="adj2" fmla="val 149686"/>
                </a:avLst>
              </a:prstGeom>
              <a:solidFill>
                <a:schemeClr val="accent2"/>
              </a:solidFill>
              <a:ln w="9525">
                <a:noFill/>
                <a:miter lim="800000"/>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pic>
            <p:nvPicPr>
              <p:cNvPr id="27668" name="Picture 30" descr="AN00460_[1]"/>
              <p:cNvPicPr>
                <a:picLocks noChangeAspect="1" noChangeArrowheads="1"/>
              </p:cNvPicPr>
              <p:nvPr/>
            </p:nvPicPr>
            <p:blipFill>
              <a:blip r:embed="rId6"/>
              <a:srcRect/>
              <a:stretch>
                <a:fillRect/>
              </a:stretch>
            </p:blipFill>
            <p:spPr bwMode="auto">
              <a:xfrm>
                <a:off x="1297" y="2208"/>
                <a:ext cx="451" cy="480"/>
              </a:xfrm>
              <a:prstGeom prst="rect">
                <a:avLst/>
              </a:prstGeom>
              <a:noFill/>
              <a:ln w="9525">
                <a:noFill/>
                <a:miter lim="800000"/>
                <a:headEnd/>
                <a:tailEnd/>
              </a:ln>
            </p:spPr>
          </p:pic>
          <p:grpSp>
            <p:nvGrpSpPr>
              <p:cNvPr id="27669" name="Group 31"/>
              <p:cNvGrpSpPr>
                <a:grpSpLocks/>
              </p:cNvGrpSpPr>
              <p:nvPr/>
            </p:nvGrpSpPr>
            <p:grpSpPr bwMode="auto">
              <a:xfrm>
                <a:off x="1364" y="2832"/>
                <a:ext cx="384" cy="528"/>
                <a:chOff x="96" y="3264"/>
                <a:chExt cx="436" cy="709"/>
              </a:xfrm>
            </p:grpSpPr>
            <p:sp>
              <p:nvSpPr>
                <p:cNvPr id="28" name="AutoShape 32"/>
                <p:cNvSpPr>
                  <a:spLocks noChangeAspect="1" noChangeArrowheads="1" noTextEdit="1"/>
                </p:cNvSpPr>
                <p:nvPr/>
              </p:nvSpPr>
              <p:spPr bwMode="auto">
                <a:xfrm>
                  <a:off x="96" y="3264"/>
                  <a:ext cx="436" cy="709"/>
                </a:xfrm>
                <a:prstGeom prst="rect">
                  <a:avLst/>
                </a:prstGeom>
                <a:noFill/>
                <a:ln w="9525">
                  <a:noFill/>
                  <a:miter lim="800000"/>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9" name="Freeform 33"/>
                <p:cNvSpPr>
                  <a:spLocks/>
                </p:cNvSpPr>
                <p:nvPr/>
              </p:nvSpPr>
              <p:spPr bwMode="auto">
                <a:xfrm>
                  <a:off x="123" y="3342"/>
                  <a:ext cx="364" cy="594"/>
                </a:xfrm>
                <a:custGeom>
                  <a:avLst/>
                  <a:gdLst/>
                  <a:ahLst/>
                  <a:cxnLst>
                    <a:cxn ang="0">
                      <a:pos x="902" y="5"/>
                    </a:cxn>
                    <a:cxn ang="0">
                      <a:pos x="779" y="0"/>
                    </a:cxn>
                    <a:cxn ang="0">
                      <a:pos x="723" y="48"/>
                    </a:cxn>
                    <a:cxn ang="0">
                      <a:pos x="722" y="164"/>
                    </a:cxn>
                    <a:cxn ang="0">
                      <a:pos x="763" y="360"/>
                    </a:cxn>
                    <a:cxn ang="0">
                      <a:pos x="806" y="530"/>
                    </a:cxn>
                    <a:cxn ang="0">
                      <a:pos x="783" y="701"/>
                    </a:cxn>
                    <a:cxn ang="0">
                      <a:pos x="728" y="724"/>
                    </a:cxn>
                    <a:cxn ang="0">
                      <a:pos x="654" y="741"/>
                    </a:cxn>
                    <a:cxn ang="0">
                      <a:pos x="617" y="772"/>
                    </a:cxn>
                    <a:cxn ang="0">
                      <a:pos x="594" y="805"/>
                    </a:cxn>
                    <a:cxn ang="0">
                      <a:pos x="569" y="857"/>
                    </a:cxn>
                    <a:cxn ang="0">
                      <a:pos x="574" y="908"/>
                    </a:cxn>
                    <a:cxn ang="0">
                      <a:pos x="611" y="946"/>
                    </a:cxn>
                    <a:cxn ang="0">
                      <a:pos x="604" y="982"/>
                    </a:cxn>
                    <a:cxn ang="0">
                      <a:pos x="554" y="1058"/>
                    </a:cxn>
                    <a:cxn ang="0">
                      <a:pos x="538" y="1108"/>
                    </a:cxn>
                    <a:cxn ang="0">
                      <a:pos x="572" y="1189"/>
                    </a:cxn>
                    <a:cxn ang="0">
                      <a:pos x="617" y="1236"/>
                    </a:cxn>
                    <a:cxn ang="0">
                      <a:pos x="515" y="1386"/>
                    </a:cxn>
                    <a:cxn ang="0">
                      <a:pos x="358" y="1500"/>
                    </a:cxn>
                    <a:cxn ang="0">
                      <a:pos x="332" y="1505"/>
                    </a:cxn>
                    <a:cxn ang="0">
                      <a:pos x="295" y="1476"/>
                    </a:cxn>
                    <a:cxn ang="0">
                      <a:pos x="259" y="1472"/>
                    </a:cxn>
                    <a:cxn ang="0">
                      <a:pos x="159" y="1509"/>
                    </a:cxn>
                    <a:cxn ang="0">
                      <a:pos x="99" y="1465"/>
                    </a:cxn>
                    <a:cxn ang="0">
                      <a:pos x="57" y="1542"/>
                    </a:cxn>
                    <a:cxn ang="0">
                      <a:pos x="0" y="1696"/>
                    </a:cxn>
                    <a:cxn ang="0">
                      <a:pos x="0" y="2013"/>
                    </a:cxn>
                    <a:cxn ang="0">
                      <a:pos x="25" y="2229"/>
                    </a:cxn>
                    <a:cxn ang="0">
                      <a:pos x="352" y="2340"/>
                    </a:cxn>
                    <a:cxn ang="0">
                      <a:pos x="493" y="2375"/>
                    </a:cxn>
                    <a:cxn ang="0">
                      <a:pos x="595" y="2326"/>
                    </a:cxn>
                    <a:cxn ang="0">
                      <a:pos x="604" y="2201"/>
                    </a:cxn>
                    <a:cxn ang="0">
                      <a:pos x="723" y="2003"/>
                    </a:cxn>
                    <a:cxn ang="0">
                      <a:pos x="754" y="1884"/>
                    </a:cxn>
                    <a:cxn ang="0">
                      <a:pos x="992" y="1817"/>
                    </a:cxn>
                    <a:cxn ang="0">
                      <a:pos x="1091" y="1708"/>
                    </a:cxn>
                    <a:cxn ang="0">
                      <a:pos x="1211" y="1715"/>
                    </a:cxn>
                    <a:cxn ang="0">
                      <a:pos x="1352" y="1587"/>
                    </a:cxn>
                    <a:cxn ang="0">
                      <a:pos x="1321" y="1468"/>
                    </a:cxn>
                    <a:cxn ang="0">
                      <a:pos x="1360" y="1426"/>
                    </a:cxn>
                    <a:cxn ang="0">
                      <a:pos x="1389" y="1349"/>
                    </a:cxn>
                    <a:cxn ang="0">
                      <a:pos x="1389" y="1279"/>
                    </a:cxn>
                    <a:cxn ang="0">
                      <a:pos x="1437" y="1245"/>
                    </a:cxn>
                    <a:cxn ang="0">
                      <a:pos x="1463" y="1124"/>
                    </a:cxn>
                    <a:cxn ang="0">
                      <a:pos x="1443" y="1016"/>
                    </a:cxn>
                    <a:cxn ang="0">
                      <a:pos x="1426" y="989"/>
                    </a:cxn>
                    <a:cxn ang="0">
                      <a:pos x="1418" y="872"/>
                    </a:cxn>
                    <a:cxn ang="0">
                      <a:pos x="1392" y="824"/>
                    </a:cxn>
                    <a:cxn ang="0">
                      <a:pos x="1347" y="749"/>
                    </a:cxn>
                    <a:cxn ang="0">
                      <a:pos x="1284" y="655"/>
                    </a:cxn>
                    <a:cxn ang="0">
                      <a:pos x="1253" y="636"/>
                    </a:cxn>
                    <a:cxn ang="0">
                      <a:pos x="1221" y="627"/>
                    </a:cxn>
                    <a:cxn ang="0">
                      <a:pos x="1148" y="618"/>
                    </a:cxn>
                    <a:cxn ang="0">
                      <a:pos x="1079" y="635"/>
                    </a:cxn>
                    <a:cxn ang="0">
                      <a:pos x="1076" y="565"/>
                    </a:cxn>
                    <a:cxn ang="0">
                      <a:pos x="1122" y="321"/>
                    </a:cxn>
                    <a:cxn ang="0">
                      <a:pos x="1116" y="249"/>
                    </a:cxn>
                    <a:cxn ang="0">
                      <a:pos x="1075" y="149"/>
                    </a:cxn>
                    <a:cxn ang="0">
                      <a:pos x="983" y="42"/>
                    </a:cxn>
                    <a:cxn ang="0">
                      <a:pos x="902" y="5"/>
                    </a:cxn>
                    <a:cxn ang="0">
                      <a:pos x="902" y="5"/>
                    </a:cxn>
                  </a:cxnLst>
                  <a:rect l="0" t="0" r="r" b="b"/>
                  <a:pathLst>
                    <a:path w="1463" h="2375">
                      <a:moveTo>
                        <a:pt x="902" y="5"/>
                      </a:moveTo>
                      <a:lnTo>
                        <a:pt x="779" y="0"/>
                      </a:lnTo>
                      <a:lnTo>
                        <a:pt x="723" y="48"/>
                      </a:lnTo>
                      <a:lnTo>
                        <a:pt x="722" y="164"/>
                      </a:lnTo>
                      <a:lnTo>
                        <a:pt x="763" y="360"/>
                      </a:lnTo>
                      <a:lnTo>
                        <a:pt x="806" y="530"/>
                      </a:lnTo>
                      <a:lnTo>
                        <a:pt x="783" y="701"/>
                      </a:lnTo>
                      <a:lnTo>
                        <a:pt x="728" y="724"/>
                      </a:lnTo>
                      <a:lnTo>
                        <a:pt x="654" y="741"/>
                      </a:lnTo>
                      <a:lnTo>
                        <a:pt x="617" y="772"/>
                      </a:lnTo>
                      <a:lnTo>
                        <a:pt x="594" y="805"/>
                      </a:lnTo>
                      <a:lnTo>
                        <a:pt x="569" y="857"/>
                      </a:lnTo>
                      <a:lnTo>
                        <a:pt x="574" y="908"/>
                      </a:lnTo>
                      <a:lnTo>
                        <a:pt x="611" y="946"/>
                      </a:lnTo>
                      <a:lnTo>
                        <a:pt x="604" y="982"/>
                      </a:lnTo>
                      <a:lnTo>
                        <a:pt x="554" y="1058"/>
                      </a:lnTo>
                      <a:lnTo>
                        <a:pt x="538" y="1108"/>
                      </a:lnTo>
                      <a:lnTo>
                        <a:pt x="572" y="1189"/>
                      </a:lnTo>
                      <a:lnTo>
                        <a:pt x="617" y="1236"/>
                      </a:lnTo>
                      <a:lnTo>
                        <a:pt x="515" y="1386"/>
                      </a:lnTo>
                      <a:lnTo>
                        <a:pt x="358" y="1500"/>
                      </a:lnTo>
                      <a:lnTo>
                        <a:pt x="332" y="1505"/>
                      </a:lnTo>
                      <a:lnTo>
                        <a:pt x="295" y="1476"/>
                      </a:lnTo>
                      <a:lnTo>
                        <a:pt x="259" y="1472"/>
                      </a:lnTo>
                      <a:lnTo>
                        <a:pt x="159" y="1509"/>
                      </a:lnTo>
                      <a:lnTo>
                        <a:pt x="99" y="1465"/>
                      </a:lnTo>
                      <a:lnTo>
                        <a:pt x="57" y="1542"/>
                      </a:lnTo>
                      <a:lnTo>
                        <a:pt x="0" y="1696"/>
                      </a:lnTo>
                      <a:lnTo>
                        <a:pt x="0" y="2013"/>
                      </a:lnTo>
                      <a:lnTo>
                        <a:pt x="25" y="2229"/>
                      </a:lnTo>
                      <a:lnTo>
                        <a:pt x="352" y="2340"/>
                      </a:lnTo>
                      <a:lnTo>
                        <a:pt x="493" y="2375"/>
                      </a:lnTo>
                      <a:lnTo>
                        <a:pt x="595" y="2326"/>
                      </a:lnTo>
                      <a:lnTo>
                        <a:pt x="604" y="2201"/>
                      </a:lnTo>
                      <a:lnTo>
                        <a:pt x="723" y="2003"/>
                      </a:lnTo>
                      <a:lnTo>
                        <a:pt x="754" y="1884"/>
                      </a:lnTo>
                      <a:lnTo>
                        <a:pt x="992" y="1817"/>
                      </a:lnTo>
                      <a:lnTo>
                        <a:pt x="1091" y="1708"/>
                      </a:lnTo>
                      <a:lnTo>
                        <a:pt x="1211" y="1715"/>
                      </a:lnTo>
                      <a:lnTo>
                        <a:pt x="1352" y="1587"/>
                      </a:lnTo>
                      <a:lnTo>
                        <a:pt x="1321" y="1468"/>
                      </a:lnTo>
                      <a:lnTo>
                        <a:pt x="1360" y="1426"/>
                      </a:lnTo>
                      <a:lnTo>
                        <a:pt x="1389" y="1349"/>
                      </a:lnTo>
                      <a:lnTo>
                        <a:pt x="1389" y="1279"/>
                      </a:lnTo>
                      <a:lnTo>
                        <a:pt x="1437" y="1245"/>
                      </a:lnTo>
                      <a:lnTo>
                        <a:pt x="1463" y="1124"/>
                      </a:lnTo>
                      <a:lnTo>
                        <a:pt x="1443" y="1016"/>
                      </a:lnTo>
                      <a:lnTo>
                        <a:pt x="1426" y="989"/>
                      </a:lnTo>
                      <a:lnTo>
                        <a:pt x="1418" y="872"/>
                      </a:lnTo>
                      <a:lnTo>
                        <a:pt x="1392" y="824"/>
                      </a:lnTo>
                      <a:lnTo>
                        <a:pt x="1347" y="749"/>
                      </a:lnTo>
                      <a:lnTo>
                        <a:pt x="1284" y="655"/>
                      </a:lnTo>
                      <a:lnTo>
                        <a:pt x="1253" y="636"/>
                      </a:lnTo>
                      <a:lnTo>
                        <a:pt x="1221" y="627"/>
                      </a:lnTo>
                      <a:lnTo>
                        <a:pt x="1148" y="618"/>
                      </a:lnTo>
                      <a:lnTo>
                        <a:pt x="1079" y="635"/>
                      </a:lnTo>
                      <a:lnTo>
                        <a:pt x="1076" y="565"/>
                      </a:lnTo>
                      <a:lnTo>
                        <a:pt x="1122" y="321"/>
                      </a:lnTo>
                      <a:lnTo>
                        <a:pt x="1116" y="249"/>
                      </a:lnTo>
                      <a:lnTo>
                        <a:pt x="1075" y="149"/>
                      </a:lnTo>
                      <a:lnTo>
                        <a:pt x="983" y="42"/>
                      </a:lnTo>
                      <a:lnTo>
                        <a:pt x="902" y="5"/>
                      </a:lnTo>
                      <a:lnTo>
                        <a:pt x="902" y="5"/>
                      </a:lnTo>
                      <a:close/>
                    </a:path>
                  </a:pathLst>
                </a:custGeom>
                <a:solidFill>
                  <a:srgbClr val="FFFFFF"/>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0" name="Freeform 34"/>
                <p:cNvSpPr>
                  <a:spLocks/>
                </p:cNvSpPr>
                <p:nvPr/>
              </p:nvSpPr>
              <p:spPr bwMode="auto">
                <a:xfrm>
                  <a:off x="133" y="3738"/>
                  <a:ext cx="143" cy="188"/>
                </a:xfrm>
                <a:custGeom>
                  <a:avLst/>
                  <a:gdLst/>
                  <a:ahLst/>
                  <a:cxnLst>
                    <a:cxn ang="0">
                      <a:pos x="64" y="0"/>
                    </a:cxn>
                    <a:cxn ang="0">
                      <a:pos x="43" y="152"/>
                    </a:cxn>
                    <a:cxn ang="0">
                      <a:pos x="71" y="285"/>
                    </a:cxn>
                    <a:cxn ang="0">
                      <a:pos x="88" y="317"/>
                    </a:cxn>
                    <a:cxn ang="0">
                      <a:pos x="111" y="256"/>
                    </a:cxn>
                    <a:cxn ang="0">
                      <a:pos x="128" y="166"/>
                    </a:cxn>
                    <a:cxn ang="0">
                      <a:pos x="158" y="270"/>
                    </a:cxn>
                    <a:cxn ang="0">
                      <a:pos x="218" y="360"/>
                    </a:cxn>
                    <a:cxn ang="0">
                      <a:pos x="372" y="475"/>
                    </a:cxn>
                    <a:cxn ang="0">
                      <a:pos x="438" y="511"/>
                    </a:cxn>
                    <a:cxn ang="0">
                      <a:pos x="419" y="543"/>
                    </a:cxn>
                    <a:cxn ang="0">
                      <a:pos x="541" y="573"/>
                    </a:cxn>
                    <a:cxn ang="0">
                      <a:pos x="549" y="608"/>
                    </a:cxn>
                    <a:cxn ang="0">
                      <a:pos x="574" y="723"/>
                    </a:cxn>
                    <a:cxn ang="0">
                      <a:pos x="517" y="751"/>
                    </a:cxn>
                    <a:cxn ang="0">
                      <a:pos x="304" y="731"/>
                    </a:cxn>
                    <a:cxn ang="0">
                      <a:pos x="135" y="680"/>
                    </a:cxn>
                    <a:cxn ang="0">
                      <a:pos x="35" y="457"/>
                    </a:cxn>
                    <a:cxn ang="0">
                      <a:pos x="2" y="238"/>
                    </a:cxn>
                    <a:cxn ang="0">
                      <a:pos x="0" y="66"/>
                    </a:cxn>
                    <a:cxn ang="0">
                      <a:pos x="64" y="0"/>
                    </a:cxn>
                    <a:cxn ang="0">
                      <a:pos x="64" y="0"/>
                    </a:cxn>
                  </a:cxnLst>
                  <a:rect l="0" t="0" r="r" b="b"/>
                  <a:pathLst>
                    <a:path w="574" h="751">
                      <a:moveTo>
                        <a:pt x="64" y="0"/>
                      </a:moveTo>
                      <a:lnTo>
                        <a:pt x="43" y="152"/>
                      </a:lnTo>
                      <a:lnTo>
                        <a:pt x="71" y="285"/>
                      </a:lnTo>
                      <a:lnTo>
                        <a:pt x="88" y="317"/>
                      </a:lnTo>
                      <a:lnTo>
                        <a:pt x="111" y="256"/>
                      </a:lnTo>
                      <a:lnTo>
                        <a:pt x="128" y="166"/>
                      </a:lnTo>
                      <a:lnTo>
                        <a:pt x="158" y="270"/>
                      </a:lnTo>
                      <a:lnTo>
                        <a:pt x="218" y="360"/>
                      </a:lnTo>
                      <a:lnTo>
                        <a:pt x="372" y="475"/>
                      </a:lnTo>
                      <a:lnTo>
                        <a:pt x="438" y="511"/>
                      </a:lnTo>
                      <a:lnTo>
                        <a:pt x="419" y="543"/>
                      </a:lnTo>
                      <a:lnTo>
                        <a:pt x="541" y="573"/>
                      </a:lnTo>
                      <a:lnTo>
                        <a:pt x="549" y="608"/>
                      </a:lnTo>
                      <a:lnTo>
                        <a:pt x="574" y="723"/>
                      </a:lnTo>
                      <a:lnTo>
                        <a:pt x="517" y="751"/>
                      </a:lnTo>
                      <a:lnTo>
                        <a:pt x="304" y="731"/>
                      </a:lnTo>
                      <a:lnTo>
                        <a:pt x="135" y="680"/>
                      </a:lnTo>
                      <a:lnTo>
                        <a:pt x="35" y="457"/>
                      </a:lnTo>
                      <a:lnTo>
                        <a:pt x="2" y="238"/>
                      </a:lnTo>
                      <a:lnTo>
                        <a:pt x="0" y="66"/>
                      </a:lnTo>
                      <a:lnTo>
                        <a:pt x="64" y="0"/>
                      </a:lnTo>
                      <a:lnTo>
                        <a:pt x="64" y="0"/>
                      </a:lnTo>
                      <a:close/>
                    </a:path>
                  </a:pathLst>
                </a:custGeom>
                <a:solidFill>
                  <a:srgbClr val="C8C8E6"/>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1" name="Freeform 35"/>
                <p:cNvSpPr>
                  <a:spLocks/>
                </p:cNvSpPr>
                <p:nvPr/>
              </p:nvSpPr>
              <p:spPr bwMode="auto">
                <a:xfrm>
                  <a:off x="96" y="3714"/>
                  <a:ext cx="170" cy="254"/>
                </a:xfrm>
                <a:custGeom>
                  <a:avLst/>
                  <a:gdLst/>
                  <a:ahLst/>
                  <a:cxnLst>
                    <a:cxn ang="0">
                      <a:pos x="28" y="47"/>
                    </a:cxn>
                    <a:cxn ang="0">
                      <a:pos x="64" y="11"/>
                    </a:cxn>
                    <a:cxn ang="0">
                      <a:pos x="168" y="0"/>
                    </a:cxn>
                    <a:cxn ang="0">
                      <a:pos x="164" y="90"/>
                    </a:cxn>
                    <a:cxn ang="0">
                      <a:pos x="136" y="381"/>
                    </a:cxn>
                    <a:cxn ang="0">
                      <a:pos x="153" y="492"/>
                    </a:cxn>
                    <a:cxn ang="0">
                      <a:pos x="273" y="712"/>
                    </a:cxn>
                    <a:cxn ang="0">
                      <a:pos x="455" y="827"/>
                    </a:cxn>
                    <a:cxn ang="0">
                      <a:pos x="567" y="844"/>
                    </a:cxn>
                    <a:cxn ang="0">
                      <a:pos x="681" y="866"/>
                    </a:cxn>
                    <a:cxn ang="0">
                      <a:pos x="567" y="973"/>
                    </a:cxn>
                    <a:cxn ang="0">
                      <a:pos x="434" y="1010"/>
                    </a:cxn>
                    <a:cxn ang="0">
                      <a:pos x="326" y="996"/>
                    </a:cxn>
                    <a:cxn ang="0">
                      <a:pos x="204" y="934"/>
                    </a:cxn>
                    <a:cxn ang="0">
                      <a:pos x="53" y="812"/>
                    </a:cxn>
                    <a:cxn ang="0">
                      <a:pos x="0" y="690"/>
                    </a:cxn>
                    <a:cxn ang="0">
                      <a:pos x="60" y="434"/>
                    </a:cxn>
                    <a:cxn ang="0">
                      <a:pos x="38" y="190"/>
                    </a:cxn>
                    <a:cxn ang="0">
                      <a:pos x="89" y="57"/>
                    </a:cxn>
                    <a:cxn ang="0">
                      <a:pos x="28" y="47"/>
                    </a:cxn>
                    <a:cxn ang="0">
                      <a:pos x="28" y="47"/>
                    </a:cxn>
                  </a:cxnLst>
                  <a:rect l="0" t="0" r="r" b="b"/>
                  <a:pathLst>
                    <a:path w="681" h="1010">
                      <a:moveTo>
                        <a:pt x="28" y="47"/>
                      </a:moveTo>
                      <a:lnTo>
                        <a:pt x="64" y="11"/>
                      </a:lnTo>
                      <a:lnTo>
                        <a:pt x="168" y="0"/>
                      </a:lnTo>
                      <a:lnTo>
                        <a:pt x="164" y="90"/>
                      </a:lnTo>
                      <a:lnTo>
                        <a:pt x="136" y="381"/>
                      </a:lnTo>
                      <a:lnTo>
                        <a:pt x="153" y="492"/>
                      </a:lnTo>
                      <a:lnTo>
                        <a:pt x="273" y="712"/>
                      </a:lnTo>
                      <a:lnTo>
                        <a:pt x="455" y="827"/>
                      </a:lnTo>
                      <a:lnTo>
                        <a:pt x="567" y="844"/>
                      </a:lnTo>
                      <a:lnTo>
                        <a:pt x="681" y="866"/>
                      </a:lnTo>
                      <a:lnTo>
                        <a:pt x="567" y="973"/>
                      </a:lnTo>
                      <a:lnTo>
                        <a:pt x="434" y="1010"/>
                      </a:lnTo>
                      <a:lnTo>
                        <a:pt x="326" y="996"/>
                      </a:lnTo>
                      <a:lnTo>
                        <a:pt x="204" y="934"/>
                      </a:lnTo>
                      <a:lnTo>
                        <a:pt x="53" y="812"/>
                      </a:lnTo>
                      <a:lnTo>
                        <a:pt x="0" y="690"/>
                      </a:lnTo>
                      <a:lnTo>
                        <a:pt x="60" y="434"/>
                      </a:lnTo>
                      <a:lnTo>
                        <a:pt x="38" y="190"/>
                      </a:lnTo>
                      <a:lnTo>
                        <a:pt x="89" y="57"/>
                      </a:lnTo>
                      <a:lnTo>
                        <a:pt x="28" y="47"/>
                      </a:lnTo>
                      <a:lnTo>
                        <a:pt x="28" y="47"/>
                      </a:lnTo>
                      <a:close/>
                    </a:path>
                  </a:pathLst>
                </a:custGeom>
                <a:solidFill>
                  <a:srgbClr val="809FC3"/>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2" name="Freeform 36"/>
                <p:cNvSpPr>
                  <a:spLocks/>
                </p:cNvSpPr>
                <p:nvPr/>
              </p:nvSpPr>
              <p:spPr bwMode="auto">
                <a:xfrm>
                  <a:off x="170" y="3341"/>
                  <a:ext cx="316" cy="517"/>
                </a:xfrm>
                <a:custGeom>
                  <a:avLst/>
                  <a:gdLst/>
                  <a:ahLst/>
                  <a:cxnLst>
                    <a:cxn ang="0">
                      <a:pos x="604" y="0"/>
                    </a:cxn>
                    <a:cxn ang="0">
                      <a:pos x="552" y="41"/>
                    </a:cxn>
                    <a:cxn ang="0">
                      <a:pos x="531" y="104"/>
                    </a:cxn>
                    <a:cxn ang="0">
                      <a:pos x="547" y="250"/>
                    </a:cxn>
                    <a:cxn ang="0">
                      <a:pos x="604" y="468"/>
                    </a:cxn>
                    <a:cxn ang="0">
                      <a:pos x="604" y="583"/>
                    </a:cxn>
                    <a:cxn ang="0">
                      <a:pos x="583" y="702"/>
                    </a:cxn>
                    <a:cxn ang="0">
                      <a:pos x="463" y="749"/>
                    </a:cxn>
                    <a:cxn ang="0">
                      <a:pos x="411" y="791"/>
                    </a:cxn>
                    <a:cxn ang="0">
                      <a:pos x="381" y="854"/>
                    </a:cxn>
                    <a:cxn ang="0">
                      <a:pos x="397" y="921"/>
                    </a:cxn>
                    <a:cxn ang="0">
                      <a:pos x="423" y="963"/>
                    </a:cxn>
                    <a:cxn ang="0">
                      <a:pos x="344" y="1087"/>
                    </a:cxn>
                    <a:cxn ang="0">
                      <a:pos x="365" y="1171"/>
                    </a:cxn>
                    <a:cxn ang="0">
                      <a:pos x="416" y="1223"/>
                    </a:cxn>
                    <a:cxn ang="0">
                      <a:pos x="324" y="1394"/>
                    </a:cxn>
                    <a:cxn ang="0">
                      <a:pos x="214" y="1488"/>
                    </a:cxn>
                    <a:cxn ang="0">
                      <a:pos x="89" y="1540"/>
                    </a:cxn>
                    <a:cxn ang="0">
                      <a:pos x="0" y="1577"/>
                    </a:cxn>
                    <a:cxn ang="0">
                      <a:pos x="58" y="1821"/>
                    </a:cxn>
                    <a:cxn ang="0">
                      <a:pos x="428" y="2072"/>
                    </a:cxn>
                    <a:cxn ang="0">
                      <a:pos x="484" y="2072"/>
                    </a:cxn>
                    <a:cxn ang="0">
                      <a:pos x="573" y="1889"/>
                    </a:cxn>
                    <a:cxn ang="0">
                      <a:pos x="656" y="1868"/>
                    </a:cxn>
                    <a:cxn ang="0">
                      <a:pos x="787" y="1842"/>
                    </a:cxn>
                    <a:cxn ang="0">
                      <a:pos x="813" y="1816"/>
                    </a:cxn>
                    <a:cxn ang="0">
                      <a:pos x="895" y="1723"/>
                    </a:cxn>
                    <a:cxn ang="0">
                      <a:pos x="1072" y="1692"/>
                    </a:cxn>
                    <a:cxn ang="0">
                      <a:pos x="1182" y="1593"/>
                    </a:cxn>
                    <a:cxn ang="0">
                      <a:pos x="1166" y="1514"/>
                    </a:cxn>
                    <a:cxn ang="0">
                      <a:pos x="1156" y="1446"/>
                    </a:cxn>
                    <a:cxn ang="0">
                      <a:pos x="1196" y="1296"/>
                    </a:cxn>
                    <a:cxn ang="0">
                      <a:pos x="1233" y="1260"/>
                    </a:cxn>
                    <a:cxn ang="0">
                      <a:pos x="1259" y="1087"/>
                    </a:cxn>
                    <a:cxn ang="0">
                      <a:pos x="1229" y="989"/>
                    </a:cxn>
                    <a:cxn ang="0">
                      <a:pos x="1224" y="848"/>
                    </a:cxn>
                    <a:cxn ang="0">
                      <a:pos x="1151" y="749"/>
                    </a:cxn>
                    <a:cxn ang="0">
                      <a:pos x="1109" y="672"/>
                    </a:cxn>
                    <a:cxn ang="0">
                      <a:pos x="1051" y="630"/>
                    </a:cxn>
                    <a:cxn ang="0">
                      <a:pos x="958" y="625"/>
                    </a:cxn>
                    <a:cxn ang="0">
                      <a:pos x="905" y="635"/>
                    </a:cxn>
                    <a:cxn ang="0">
                      <a:pos x="890" y="562"/>
                    </a:cxn>
                    <a:cxn ang="0">
                      <a:pos x="911" y="416"/>
                    </a:cxn>
                    <a:cxn ang="0">
                      <a:pos x="926" y="287"/>
                    </a:cxn>
                    <a:cxn ang="0">
                      <a:pos x="839" y="88"/>
                    </a:cxn>
                    <a:cxn ang="0">
                      <a:pos x="729" y="26"/>
                    </a:cxn>
                    <a:cxn ang="0">
                      <a:pos x="656" y="0"/>
                    </a:cxn>
                    <a:cxn ang="0">
                      <a:pos x="604" y="0"/>
                    </a:cxn>
                    <a:cxn ang="0">
                      <a:pos x="604" y="0"/>
                    </a:cxn>
                  </a:cxnLst>
                  <a:rect l="0" t="0" r="r" b="b"/>
                  <a:pathLst>
                    <a:path w="1259" h="2072">
                      <a:moveTo>
                        <a:pt x="604" y="0"/>
                      </a:moveTo>
                      <a:lnTo>
                        <a:pt x="552" y="41"/>
                      </a:lnTo>
                      <a:lnTo>
                        <a:pt x="531" y="104"/>
                      </a:lnTo>
                      <a:lnTo>
                        <a:pt x="547" y="250"/>
                      </a:lnTo>
                      <a:lnTo>
                        <a:pt x="604" y="468"/>
                      </a:lnTo>
                      <a:lnTo>
                        <a:pt x="604" y="583"/>
                      </a:lnTo>
                      <a:lnTo>
                        <a:pt x="583" y="702"/>
                      </a:lnTo>
                      <a:lnTo>
                        <a:pt x="463" y="749"/>
                      </a:lnTo>
                      <a:lnTo>
                        <a:pt x="411" y="791"/>
                      </a:lnTo>
                      <a:lnTo>
                        <a:pt x="381" y="854"/>
                      </a:lnTo>
                      <a:lnTo>
                        <a:pt x="397" y="921"/>
                      </a:lnTo>
                      <a:lnTo>
                        <a:pt x="423" y="963"/>
                      </a:lnTo>
                      <a:lnTo>
                        <a:pt x="344" y="1087"/>
                      </a:lnTo>
                      <a:lnTo>
                        <a:pt x="365" y="1171"/>
                      </a:lnTo>
                      <a:lnTo>
                        <a:pt x="416" y="1223"/>
                      </a:lnTo>
                      <a:lnTo>
                        <a:pt x="324" y="1394"/>
                      </a:lnTo>
                      <a:lnTo>
                        <a:pt x="214" y="1488"/>
                      </a:lnTo>
                      <a:lnTo>
                        <a:pt x="89" y="1540"/>
                      </a:lnTo>
                      <a:lnTo>
                        <a:pt x="0" y="1577"/>
                      </a:lnTo>
                      <a:lnTo>
                        <a:pt x="58" y="1821"/>
                      </a:lnTo>
                      <a:lnTo>
                        <a:pt x="428" y="2072"/>
                      </a:lnTo>
                      <a:lnTo>
                        <a:pt x="484" y="2072"/>
                      </a:lnTo>
                      <a:lnTo>
                        <a:pt x="573" y="1889"/>
                      </a:lnTo>
                      <a:lnTo>
                        <a:pt x="656" y="1868"/>
                      </a:lnTo>
                      <a:lnTo>
                        <a:pt x="787" y="1842"/>
                      </a:lnTo>
                      <a:lnTo>
                        <a:pt x="813" y="1816"/>
                      </a:lnTo>
                      <a:lnTo>
                        <a:pt x="895" y="1723"/>
                      </a:lnTo>
                      <a:lnTo>
                        <a:pt x="1072" y="1692"/>
                      </a:lnTo>
                      <a:lnTo>
                        <a:pt x="1182" y="1593"/>
                      </a:lnTo>
                      <a:lnTo>
                        <a:pt x="1166" y="1514"/>
                      </a:lnTo>
                      <a:lnTo>
                        <a:pt x="1156" y="1446"/>
                      </a:lnTo>
                      <a:lnTo>
                        <a:pt x="1196" y="1296"/>
                      </a:lnTo>
                      <a:lnTo>
                        <a:pt x="1233" y="1260"/>
                      </a:lnTo>
                      <a:lnTo>
                        <a:pt x="1259" y="1087"/>
                      </a:lnTo>
                      <a:lnTo>
                        <a:pt x="1229" y="989"/>
                      </a:lnTo>
                      <a:lnTo>
                        <a:pt x="1224" y="848"/>
                      </a:lnTo>
                      <a:lnTo>
                        <a:pt x="1151" y="749"/>
                      </a:lnTo>
                      <a:lnTo>
                        <a:pt x="1109" y="672"/>
                      </a:lnTo>
                      <a:lnTo>
                        <a:pt x="1051" y="630"/>
                      </a:lnTo>
                      <a:lnTo>
                        <a:pt x="958" y="625"/>
                      </a:lnTo>
                      <a:lnTo>
                        <a:pt x="905" y="635"/>
                      </a:lnTo>
                      <a:lnTo>
                        <a:pt x="890" y="562"/>
                      </a:lnTo>
                      <a:lnTo>
                        <a:pt x="911" y="416"/>
                      </a:lnTo>
                      <a:lnTo>
                        <a:pt x="926" y="287"/>
                      </a:lnTo>
                      <a:lnTo>
                        <a:pt x="839" y="88"/>
                      </a:lnTo>
                      <a:lnTo>
                        <a:pt x="729" y="26"/>
                      </a:lnTo>
                      <a:lnTo>
                        <a:pt x="656" y="0"/>
                      </a:lnTo>
                      <a:lnTo>
                        <a:pt x="604" y="0"/>
                      </a:lnTo>
                      <a:lnTo>
                        <a:pt x="604" y="0"/>
                      </a:lnTo>
                      <a:close/>
                    </a:path>
                  </a:pathLst>
                </a:custGeom>
                <a:solidFill>
                  <a:srgbClr val="FFFFFF"/>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3" name="Freeform 37"/>
                <p:cNvSpPr>
                  <a:spLocks/>
                </p:cNvSpPr>
                <p:nvPr/>
              </p:nvSpPr>
              <p:spPr bwMode="auto">
                <a:xfrm>
                  <a:off x="316" y="3353"/>
                  <a:ext cx="77" cy="160"/>
                </a:xfrm>
                <a:custGeom>
                  <a:avLst/>
                  <a:gdLst/>
                  <a:ahLst/>
                  <a:cxnLst>
                    <a:cxn ang="0">
                      <a:pos x="26" y="640"/>
                    </a:cxn>
                    <a:cxn ang="0">
                      <a:pos x="63" y="505"/>
                    </a:cxn>
                    <a:cxn ang="0">
                      <a:pos x="115" y="458"/>
                    </a:cxn>
                    <a:cxn ang="0">
                      <a:pos x="265" y="422"/>
                    </a:cxn>
                    <a:cxn ang="0">
                      <a:pos x="230" y="385"/>
                    </a:cxn>
                    <a:cxn ang="0">
                      <a:pos x="84" y="406"/>
                    </a:cxn>
                    <a:cxn ang="0">
                      <a:pos x="47" y="343"/>
                    </a:cxn>
                    <a:cxn ang="0">
                      <a:pos x="26" y="203"/>
                    </a:cxn>
                    <a:cxn ang="0">
                      <a:pos x="0" y="57"/>
                    </a:cxn>
                    <a:cxn ang="0">
                      <a:pos x="21" y="10"/>
                    </a:cxn>
                    <a:cxn ang="0">
                      <a:pos x="110" y="0"/>
                    </a:cxn>
                    <a:cxn ang="0">
                      <a:pos x="214" y="94"/>
                    </a:cxn>
                    <a:cxn ang="0">
                      <a:pos x="276" y="261"/>
                    </a:cxn>
                    <a:cxn ang="0">
                      <a:pos x="256" y="328"/>
                    </a:cxn>
                    <a:cxn ang="0">
                      <a:pos x="286" y="390"/>
                    </a:cxn>
                    <a:cxn ang="0">
                      <a:pos x="307" y="458"/>
                    </a:cxn>
                    <a:cxn ang="0">
                      <a:pos x="305" y="591"/>
                    </a:cxn>
                    <a:cxn ang="0">
                      <a:pos x="152" y="603"/>
                    </a:cxn>
                    <a:cxn ang="0">
                      <a:pos x="26" y="640"/>
                    </a:cxn>
                    <a:cxn ang="0">
                      <a:pos x="26" y="640"/>
                    </a:cxn>
                  </a:cxnLst>
                  <a:rect l="0" t="0" r="r" b="b"/>
                  <a:pathLst>
                    <a:path w="307" h="640">
                      <a:moveTo>
                        <a:pt x="26" y="640"/>
                      </a:moveTo>
                      <a:lnTo>
                        <a:pt x="63" y="505"/>
                      </a:lnTo>
                      <a:lnTo>
                        <a:pt x="115" y="458"/>
                      </a:lnTo>
                      <a:lnTo>
                        <a:pt x="265" y="422"/>
                      </a:lnTo>
                      <a:lnTo>
                        <a:pt x="230" y="385"/>
                      </a:lnTo>
                      <a:lnTo>
                        <a:pt x="84" y="406"/>
                      </a:lnTo>
                      <a:lnTo>
                        <a:pt x="47" y="343"/>
                      </a:lnTo>
                      <a:lnTo>
                        <a:pt x="26" y="203"/>
                      </a:lnTo>
                      <a:lnTo>
                        <a:pt x="0" y="57"/>
                      </a:lnTo>
                      <a:lnTo>
                        <a:pt x="21" y="10"/>
                      </a:lnTo>
                      <a:lnTo>
                        <a:pt x="110" y="0"/>
                      </a:lnTo>
                      <a:lnTo>
                        <a:pt x="214" y="94"/>
                      </a:lnTo>
                      <a:lnTo>
                        <a:pt x="276" y="261"/>
                      </a:lnTo>
                      <a:lnTo>
                        <a:pt x="256" y="328"/>
                      </a:lnTo>
                      <a:lnTo>
                        <a:pt x="286" y="390"/>
                      </a:lnTo>
                      <a:lnTo>
                        <a:pt x="307" y="458"/>
                      </a:lnTo>
                      <a:lnTo>
                        <a:pt x="305" y="591"/>
                      </a:lnTo>
                      <a:lnTo>
                        <a:pt x="152" y="603"/>
                      </a:lnTo>
                      <a:lnTo>
                        <a:pt x="26" y="640"/>
                      </a:lnTo>
                      <a:lnTo>
                        <a:pt x="26" y="640"/>
                      </a:lnTo>
                      <a:close/>
                    </a:path>
                  </a:pathLst>
                </a:custGeom>
                <a:solidFill>
                  <a:srgbClr val="FFC7B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4" name="Freeform 38"/>
                <p:cNvSpPr>
                  <a:spLocks/>
                </p:cNvSpPr>
                <p:nvPr/>
              </p:nvSpPr>
              <p:spPr bwMode="auto">
                <a:xfrm>
                  <a:off x="170" y="3508"/>
                  <a:ext cx="311" cy="364"/>
                </a:xfrm>
                <a:custGeom>
                  <a:avLst/>
                  <a:gdLst/>
                  <a:ahLst/>
                  <a:cxnLst>
                    <a:cxn ang="0">
                      <a:pos x="141" y="906"/>
                    </a:cxn>
                    <a:cxn ang="0">
                      <a:pos x="292" y="812"/>
                    </a:cxn>
                    <a:cxn ang="0">
                      <a:pos x="360" y="697"/>
                    </a:cxn>
                    <a:cxn ang="0">
                      <a:pos x="444" y="563"/>
                    </a:cxn>
                    <a:cxn ang="0">
                      <a:pos x="371" y="453"/>
                    </a:cxn>
                    <a:cxn ang="0">
                      <a:pos x="407" y="390"/>
                    </a:cxn>
                    <a:cxn ang="0">
                      <a:pos x="469" y="313"/>
                    </a:cxn>
                    <a:cxn ang="0">
                      <a:pos x="397" y="245"/>
                    </a:cxn>
                    <a:cxn ang="0">
                      <a:pos x="416" y="188"/>
                    </a:cxn>
                    <a:cxn ang="0">
                      <a:pos x="489" y="104"/>
                    </a:cxn>
                    <a:cxn ang="0">
                      <a:pos x="604" y="94"/>
                    </a:cxn>
                    <a:cxn ang="0">
                      <a:pos x="832" y="37"/>
                    </a:cxn>
                    <a:cxn ang="0">
                      <a:pos x="958" y="0"/>
                    </a:cxn>
                    <a:cxn ang="0">
                      <a:pos x="1025" y="0"/>
                    </a:cxn>
                    <a:cxn ang="0">
                      <a:pos x="1098" y="125"/>
                    </a:cxn>
                    <a:cxn ang="0">
                      <a:pos x="1135" y="120"/>
                    </a:cxn>
                    <a:cxn ang="0">
                      <a:pos x="1182" y="188"/>
                    </a:cxn>
                    <a:cxn ang="0">
                      <a:pos x="1192" y="282"/>
                    </a:cxn>
                    <a:cxn ang="0">
                      <a:pos x="1119" y="230"/>
                    </a:cxn>
                    <a:cxn ang="0">
                      <a:pos x="1051" y="214"/>
                    </a:cxn>
                    <a:cxn ang="0">
                      <a:pos x="859" y="240"/>
                    </a:cxn>
                    <a:cxn ang="0">
                      <a:pos x="745" y="308"/>
                    </a:cxn>
                    <a:cxn ang="0">
                      <a:pos x="879" y="298"/>
                    </a:cxn>
                    <a:cxn ang="0">
                      <a:pos x="1005" y="266"/>
                    </a:cxn>
                    <a:cxn ang="0">
                      <a:pos x="1031" y="292"/>
                    </a:cxn>
                    <a:cxn ang="0">
                      <a:pos x="1057" y="364"/>
                    </a:cxn>
                    <a:cxn ang="0">
                      <a:pos x="1093" y="287"/>
                    </a:cxn>
                    <a:cxn ang="0">
                      <a:pos x="1145" y="313"/>
                    </a:cxn>
                    <a:cxn ang="0">
                      <a:pos x="1217" y="411"/>
                    </a:cxn>
                    <a:cxn ang="0">
                      <a:pos x="1243" y="521"/>
                    </a:cxn>
                    <a:cxn ang="0">
                      <a:pos x="1233" y="584"/>
                    </a:cxn>
                    <a:cxn ang="0">
                      <a:pos x="1196" y="620"/>
                    </a:cxn>
                    <a:cxn ang="0">
                      <a:pos x="1161" y="552"/>
                    </a:cxn>
                    <a:cxn ang="0">
                      <a:pos x="1104" y="521"/>
                    </a:cxn>
                    <a:cxn ang="0">
                      <a:pos x="1020" y="500"/>
                    </a:cxn>
                    <a:cxn ang="0">
                      <a:pos x="900" y="547"/>
                    </a:cxn>
                    <a:cxn ang="0">
                      <a:pos x="740" y="578"/>
                    </a:cxn>
                    <a:cxn ang="0">
                      <a:pos x="635" y="558"/>
                    </a:cxn>
                    <a:cxn ang="0">
                      <a:pos x="719" y="615"/>
                    </a:cxn>
                    <a:cxn ang="0">
                      <a:pos x="848" y="620"/>
                    </a:cxn>
                    <a:cxn ang="0">
                      <a:pos x="999" y="573"/>
                    </a:cxn>
                    <a:cxn ang="0">
                      <a:pos x="1031" y="610"/>
                    </a:cxn>
                    <a:cxn ang="0">
                      <a:pos x="1041" y="672"/>
                    </a:cxn>
                    <a:cxn ang="0">
                      <a:pos x="1078" y="620"/>
                    </a:cxn>
                    <a:cxn ang="0">
                      <a:pos x="1078" y="552"/>
                    </a:cxn>
                    <a:cxn ang="0">
                      <a:pos x="1140" y="589"/>
                    </a:cxn>
                    <a:cxn ang="0">
                      <a:pos x="1171" y="693"/>
                    </a:cxn>
                    <a:cxn ang="0">
                      <a:pos x="1135" y="781"/>
                    </a:cxn>
                    <a:cxn ang="0">
                      <a:pos x="1166" y="838"/>
                    </a:cxn>
                    <a:cxn ang="0">
                      <a:pos x="1161" y="906"/>
                    </a:cxn>
                    <a:cxn ang="0">
                      <a:pos x="1072" y="1016"/>
                    </a:cxn>
                    <a:cxn ang="0">
                      <a:pos x="1020" y="1047"/>
                    </a:cxn>
                    <a:cxn ang="0">
                      <a:pos x="895" y="1047"/>
                    </a:cxn>
                    <a:cxn ang="0">
                      <a:pos x="813" y="1140"/>
                    </a:cxn>
                    <a:cxn ang="0">
                      <a:pos x="719" y="1166"/>
                    </a:cxn>
                    <a:cxn ang="0">
                      <a:pos x="573" y="1213"/>
                    </a:cxn>
                    <a:cxn ang="0">
                      <a:pos x="542" y="1291"/>
                    </a:cxn>
                    <a:cxn ang="0">
                      <a:pos x="457" y="1451"/>
                    </a:cxn>
                    <a:cxn ang="0">
                      <a:pos x="151" y="1357"/>
                    </a:cxn>
                    <a:cxn ang="0">
                      <a:pos x="12" y="1188"/>
                    </a:cxn>
                    <a:cxn ang="0">
                      <a:pos x="0" y="943"/>
                    </a:cxn>
                    <a:cxn ang="0">
                      <a:pos x="141" y="906"/>
                    </a:cxn>
                    <a:cxn ang="0">
                      <a:pos x="141" y="906"/>
                    </a:cxn>
                  </a:cxnLst>
                  <a:rect l="0" t="0" r="r" b="b"/>
                  <a:pathLst>
                    <a:path w="1243" h="1451">
                      <a:moveTo>
                        <a:pt x="141" y="906"/>
                      </a:moveTo>
                      <a:lnTo>
                        <a:pt x="292" y="812"/>
                      </a:lnTo>
                      <a:lnTo>
                        <a:pt x="360" y="697"/>
                      </a:lnTo>
                      <a:lnTo>
                        <a:pt x="444" y="563"/>
                      </a:lnTo>
                      <a:lnTo>
                        <a:pt x="371" y="453"/>
                      </a:lnTo>
                      <a:lnTo>
                        <a:pt x="407" y="390"/>
                      </a:lnTo>
                      <a:lnTo>
                        <a:pt x="469" y="313"/>
                      </a:lnTo>
                      <a:lnTo>
                        <a:pt x="397" y="245"/>
                      </a:lnTo>
                      <a:lnTo>
                        <a:pt x="416" y="188"/>
                      </a:lnTo>
                      <a:lnTo>
                        <a:pt x="489" y="104"/>
                      </a:lnTo>
                      <a:lnTo>
                        <a:pt x="604" y="94"/>
                      </a:lnTo>
                      <a:lnTo>
                        <a:pt x="832" y="37"/>
                      </a:lnTo>
                      <a:lnTo>
                        <a:pt x="958" y="0"/>
                      </a:lnTo>
                      <a:lnTo>
                        <a:pt x="1025" y="0"/>
                      </a:lnTo>
                      <a:lnTo>
                        <a:pt x="1098" y="125"/>
                      </a:lnTo>
                      <a:lnTo>
                        <a:pt x="1135" y="120"/>
                      </a:lnTo>
                      <a:lnTo>
                        <a:pt x="1182" y="188"/>
                      </a:lnTo>
                      <a:lnTo>
                        <a:pt x="1192" y="282"/>
                      </a:lnTo>
                      <a:lnTo>
                        <a:pt x="1119" y="230"/>
                      </a:lnTo>
                      <a:lnTo>
                        <a:pt x="1051" y="214"/>
                      </a:lnTo>
                      <a:lnTo>
                        <a:pt x="859" y="240"/>
                      </a:lnTo>
                      <a:lnTo>
                        <a:pt x="745" y="308"/>
                      </a:lnTo>
                      <a:lnTo>
                        <a:pt x="879" y="298"/>
                      </a:lnTo>
                      <a:lnTo>
                        <a:pt x="1005" y="266"/>
                      </a:lnTo>
                      <a:lnTo>
                        <a:pt x="1031" y="292"/>
                      </a:lnTo>
                      <a:lnTo>
                        <a:pt x="1057" y="364"/>
                      </a:lnTo>
                      <a:lnTo>
                        <a:pt x="1093" y="287"/>
                      </a:lnTo>
                      <a:lnTo>
                        <a:pt x="1145" y="313"/>
                      </a:lnTo>
                      <a:lnTo>
                        <a:pt x="1217" y="411"/>
                      </a:lnTo>
                      <a:lnTo>
                        <a:pt x="1243" y="521"/>
                      </a:lnTo>
                      <a:lnTo>
                        <a:pt x="1233" y="584"/>
                      </a:lnTo>
                      <a:lnTo>
                        <a:pt x="1196" y="620"/>
                      </a:lnTo>
                      <a:lnTo>
                        <a:pt x="1161" y="552"/>
                      </a:lnTo>
                      <a:lnTo>
                        <a:pt x="1104" y="521"/>
                      </a:lnTo>
                      <a:lnTo>
                        <a:pt x="1020" y="500"/>
                      </a:lnTo>
                      <a:lnTo>
                        <a:pt x="900" y="547"/>
                      </a:lnTo>
                      <a:lnTo>
                        <a:pt x="740" y="578"/>
                      </a:lnTo>
                      <a:lnTo>
                        <a:pt x="635" y="558"/>
                      </a:lnTo>
                      <a:lnTo>
                        <a:pt x="719" y="615"/>
                      </a:lnTo>
                      <a:lnTo>
                        <a:pt x="848" y="620"/>
                      </a:lnTo>
                      <a:lnTo>
                        <a:pt x="999" y="573"/>
                      </a:lnTo>
                      <a:lnTo>
                        <a:pt x="1031" y="610"/>
                      </a:lnTo>
                      <a:lnTo>
                        <a:pt x="1041" y="672"/>
                      </a:lnTo>
                      <a:lnTo>
                        <a:pt x="1078" y="620"/>
                      </a:lnTo>
                      <a:lnTo>
                        <a:pt x="1078" y="552"/>
                      </a:lnTo>
                      <a:lnTo>
                        <a:pt x="1140" y="589"/>
                      </a:lnTo>
                      <a:lnTo>
                        <a:pt x="1171" y="693"/>
                      </a:lnTo>
                      <a:lnTo>
                        <a:pt x="1135" y="781"/>
                      </a:lnTo>
                      <a:lnTo>
                        <a:pt x="1166" y="838"/>
                      </a:lnTo>
                      <a:lnTo>
                        <a:pt x="1161" y="906"/>
                      </a:lnTo>
                      <a:lnTo>
                        <a:pt x="1072" y="1016"/>
                      </a:lnTo>
                      <a:lnTo>
                        <a:pt x="1020" y="1047"/>
                      </a:lnTo>
                      <a:lnTo>
                        <a:pt x="895" y="1047"/>
                      </a:lnTo>
                      <a:lnTo>
                        <a:pt x="813" y="1140"/>
                      </a:lnTo>
                      <a:lnTo>
                        <a:pt x="719" y="1166"/>
                      </a:lnTo>
                      <a:lnTo>
                        <a:pt x="573" y="1213"/>
                      </a:lnTo>
                      <a:lnTo>
                        <a:pt x="542" y="1291"/>
                      </a:lnTo>
                      <a:lnTo>
                        <a:pt x="457" y="1451"/>
                      </a:lnTo>
                      <a:lnTo>
                        <a:pt x="151" y="1357"/>
                      </a:lnTo>
                      <a:lnTo>
                        <a:pt x="12" y="1188"/>
                      </a:lnTo>
                      <a:lnTo>
                        <a:pt x="0" y="943"/>
                      </a:lnTo>
                      <a:lnTo>
                        <a:pt x="141" y="906"/>
                      </a:lnTo>
                      <a:lnTo>
                        <a:pt x="141" y="906"/>
                      </a:lnTo>
                      <a:close/>
                    </a:path>
                  </a:pathLst>
                </a:custGeom>
                <a:solidFill>
                  <a:srgbClr val="FFC7B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5" name="Freeform 39"/>
                <p:cNvSpPr>
                  <a:spLocks/>
                </p:cNvSpPr>
                <p:nvPr/>
              </p:nvSpPr>
              <p:spPr bwMode="auto">
                <a:xfrm>
                  <a:off x="329" y="3479"/>
                  <a:ext cx="60" cy="34"/>
                </a:xfrm>
                <a:custGeom>
                  <a:avLst/>
                  <a:gdLst/>
                  <a:ahLst/>
                  <a:cxnLst>
                    <a:cxn ang="0">
                      <a:pos x="0" y="131"/>
                    </a:cxn>
                    <a:cxn ang="0">
                      <a:pos x="68" y="37"/>
                    </a:cxn>
                    <a:cxn ang="0">
                      <a:pos x="162" y="0"/>
                    </a:cxn>
                    <a:cxn ang="0">
                      <a:pos x="239" y="89"/>
                    </a:cxn>
                    <a:cxn ang="0">
                      <a:pos x="131" y="101"/>
                    </a:cxn>
                    <a:cxn ang="0">
                      <a:pos x="0" y="131"/>
                    </a:cxn>
                    <a:cxn ang="0">
                      <a:pos x="0" y="131"/>
                    </a:cxn>
                  </a:cxnLst>
                  <a:rect l="0" t="0" r="r" b="b"/>
                  <a:pathLst>
                    <a:path w="239" h="131">
                      <a:moveTo>
                        <a:pt x="0" y="131"/>
                      </a:moveTo>
                      <a:lnTo>
                        <a:pt x="68" y="37"/>
                      </a:lnTo>
                      <a:lnTo>
                        <a:pt x="162" y="0"/>
                      </a:lnTo>
                      <a:lnTo>
                        <a:pt x="239" y="89"/>
                      </a:lnTo>
                      <a:lnTo>
                        <a:pt x="131" y="101"/>
                      </a:lnTo>
                      <a:lnTo>
                        <a:pt x="0" y="131"/>
                      </a:lnTo>
                      <a:lnTo>
                        <a:pt x="0" y="131"/>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6" name="Freeform 40"/>
                <p:cNvSpPr>
                  <a:spLocks/>
                </p:cNvSpPr>
                <p:nvPr/>
              </p:nvSpPr>
              <p:spPr bwMode="auto">
                <a:xfrm>
                  <a:off x="309" y="3546"/>
                  <a:ext cx="149" cy="36"/>
                </a:xfrm>
                <a:custGeom>
                  <a:avLst/>
                  <a:gdLst/>
                  <a:ahLst/>
                  <a:cxnLst>
                    <a:cxn ang="0">
                      <a:pos x="203" y="115"/>
                    </a:cxn>
                    <a:cxn ang="0">
                      <a:pos x="68" y="141"/>
                    </a:cxn>
                    <a:cxn ang="0">
                      <a:pos x="0" y="105"/>
                    </a:cxn>
                    <a:cxn ang="0">
                      <a:pos x="0" y="58"/>
                    </a:cxn>
                    <a:cxn ang="0">
                      <a:pos x="136" y="27"/>
                    </a:cxn>
                    <a:cxn ang="0">
                      <a:pos x="265" y="27"/>
                    </a:cxn>
                    <a:cxn ang="0">
                      <a:pos x="385" y="0"/>
                    </a:cxn>
                    <a:cxn ang="0">
                      <a:pos x="448" y="6"/>
                    </a:cxn>
                    <a:cxn ang="0">
                      <a:pos x="505" y="0"/>
                    </a:cxn>
                    <a:cxn ang="0">
                      <a:pos x="573" y="37"/>
                    </a:cxn>
                    <a:cxn ang="0">
                      <a:pos x="594" y="94"/>
                    </a:cxn>
                    <a:cxn ang="0">
                      <a:pos x="494" y="63"/>
                    </a:cxn>
                    <a:cxn ang="0">
                      <a:pos x="322" y="84"/>
                    </a:cxn>
                    <a:cxn ang="0">
                      <a:pos x="203" y="115"/>
                    </a:cxn>
                    <a:cxn ang="0">
                      <a:pos x="203" y="115"/>
                    </a:cxn>
                  </a:cxnLst>
                  <a:rect l="0" t="0" r="r" b="b"/>
                  <a:pathLst>
                    <a:path w="594" h="141">
                      <a:moveTo>
                        <a:pt x="203" y="115"/>
                      </a:moveTo>
                      <a:lnTo>
                        <a:pt x="68" y="141"/>
                      </a:lnTo>
                      <a:lnTo>
                        <a:pt x="0" y="105"/>
                      </a:lnTo>
                      <a:lnTo>
                        <a:pt x="0" y="58"/>
                      </a:lnTo>
                      <a:lnTo>
                        <a:pt x="136" y="27"/>
                      </a:lnTo>
                      <a:lnTo>
                        <a:pt x="265" y="27"/>
                      </a:lnTo>
                      <a:lnTo>
                        <a:pt x="385" y="0"/>
                      </a:lnTo>
                      <a:lnTo>
                        <a:pt x="448" y="6"/>
                      </a:lnTo>
                      <a:lnTo>
                        <a:pt x="505" y="0"/>
                      </a:lnTo>
                      <a:lnTo>
                        <a:pt x="573" y="37"/>
                      </a:lnTo>
                      <a:lnTo>
                        <a:pt x="594" y="94"/>
                      </a:lnTo>
                      <a:lnTo>
                        <a:pt x="494" y="63"/>
                      </a:lnTo>
                      <a:lnTo>
                        <a:pt x="322" y="84"/>
                      </a:lnTo>
                      <a:lnTo>
                        <a:pt x="203" y="115"/>
                      </a:lnTo>
                      <a:lnTo>
                        <a:pt x="203" y="115"/>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 name="Freeform 41"/>
                <p:cNvSpPr>
                  <a:spLocks/>
                </p:cNvSpPr>
                <p:nvPr/>
              </p:nvSpPr>
              <p:spPr bwMode="auto">
                <a:xfrm>
                  <a:off x="321" y="3598"/>
                  <a:ext cx="156" cy="63"/>
                </a:xfrm>
                <a:custGeom>
                  <a:avLst/>
                  <a:gdLst/>
                  <a:ahLst/>
                  <a:cxnLst>
                    <a:cxn ang="0">
                      <a:pos x="110" y="183"/>
                    </a:cxn>
                    <a:cxn ang="0">
                      <a:pos x="16" y="157"/>
                    </a:cxn>
                    <a:cxn ang="0">
                      <a:pos x="0" y="120"/>
                    </a:cxn>
                    <a:cxn ang="0">
                      <a:pos x="31" y="89"/>
                    </a:cxn>
                    <a:cxn ang="0">
                      <a:pos x="110" y="89"/>
                    </a:cxn>
                    <a:cxn ang="0">
                      <a:pos x="249" y="94"/>
                    </a:cxn>
                    <a:cxn ang="0">
                      <a:pos x="395" y="89"/>
                    </a:cxn>
                    <a:cxn ang="0">
                      <a:pos x="432" y="115"/>
                    </a:cxn>
                    <a:cxn ang="0">
                      <a:pos x="531" y="115"/>
                    </a:cxn>
                    <a:cxn ang="0">
                      <a:pos x="557" y="0"/>
                    </a:cxn>
                    <a:cxn ang="0">
                      <a:pos x="620" y="120"/>
                    </a:cxn>
                    <a:cxn ang="0">
                      <a:pos x="613" y="256"/>
                    </a:cxn>
                    <a:cxn ang="0">
                      <a:pos x="557" y="193"/>
                    </a:cxn>
                    <a:cxn ang="0">
                      <a:pos x="500" y="162"/>
                    </a:cxn>
                    <a:cxn ang="0">
                      <a:pos x="395" y="146"/>
                    </a:cxn>
                    <a:cxn ang="0">
                      <a:pos x="296" y="188"/>
                    </a:cxn>
                    <a:cxn ang="0">
                      <a:pos x="110" y="183"/>
                    </a:cxn>
                    <a:cxn ang="0">
                      <a:pos x="110" y="183"/>
                    </a:cxn>
                  </a:cxnLst>
                  <a:rect l="0" t="0" r="r" b="b"/>
                  <a:pathLst>
                    <a:path w="620" h="256">
                      <a:moveTo>
                        <a:pt x="110" y="183"/>
                      </a:moveTo>
                      <a:lnTo>
                        <a:pt x="16" y="157"/>
                      </a:lnTo>
                      <a:lnTo>
                        <a:pt x="0" y="120"/>
                      </a:lnTo>
                      <a:lnTo>
                        <a:pt x="31" y="89"/>
                      </a:lnTo>
                      <a:lnTo>
                        <a:pt x="110" y="89"/>
                      </a:lnTo>
                      <a:lnTo>
                        <a:pt x="249" y="94"/>
                      </a:lnTo>
                      <a:lnTo>
                        <a:pt x="395" y="89"/>
                      </a:lnTo>
                      <a:lnTo>
                        <a:pt x="432" y="115"/>
                      </a:lnTo>
                      <a:lnTo>
                        <a:pt x="531" y="115"/>
                      </a:lnTo>
                      <a:lnTo>
                        <a:pt x="557" y="0"/>
                      </a:lnTo>
                      <a:lnTo>
                        <a:pt x="620" y="120"/>
                      </a:lnTo>
                      <a:lnTo>
                        <a:pt x="613" y="256"/>
                      </a:lnTo>
                      <a:lnTo>
                        <a:pt x="557" y="193"/>
                      </a:lnTo>
                      <a:lnTo>
                        <a:pt x="500" y="162"/>
                      </a:lnTo>
                      <a:lnTo>
                        <a:pt x="395" y="146"/>
                      </a:lnTo>
                      <a:lnTo>
                        <a:pt x="296" y="188"/>
                      </a:lnTo>
                      <a:lnTo>
                        <a:pt x="110" y="183"/>
                      </a:lnTo>
                      <a:lnTo>
                        <a:pt x="110" y="183"/>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8" name="Freeform 42"/>
                <p:cNvSpPr>
                  <a:spLocks/>
                </p:cNvSpPr>
                <p:nvPr/>
              </p:nvSpPr>
              <p:spPr bwMode="auto">
                <a:xfrm>
                  <a:off x="346" y="3665"/>
                  <a:ext cx="121" cy="51"/>
                </a:xfrm>
                <a:custGeom>
                  <a:avLst/>
                  <a:gdLst/>
                  <a:ahLst/>
                  <a:cxnLst>
                    <a:cxn ang="0">
                      <a:pos x="63" y="187"/>
                    </a:cxn>
                    <a:cxn ang="0">
                      <a:pos x="0" y="119"/>
                    </a:cxn>
                    <a:cxn ang="0">
                      <a:pos x="47" y="88"/>
                    </a:cxn>
                    <a:cxn ang="0">
                      <a:pos x="124" y="109"/>
                    </a:cxn>
                    <a:cxn ang="0">
                      <a:pos x="229" y="114"/>
                    </a:cxn>
                    <a:cxn ang="0">
                      <a:pos x="395" y="79"/>
                    </a:cxn>
                    <a:cxn ang="0">
                      <a:pos x="432" y="0"/>
                    </a:cxn>
                    <a:cxn ang="0">
                      <a:pos x="484" y="114"/>
                    </a:cxn>
                    <a:cxn ang="0">
                      <a:pos x="432" y="156"/>
                    </a:cxn>
                    <a:cxn ang="0">
                      <a:pos x="375" y="125"/>
                    </a:cxn>
                    <a:cxn ang="0">
                      <a:pos x="140" y="203"/>
                    </a:cxn>
                    <a:cxn ang="0">
                      <a:pos x="63" y="187"/>
                    </a:cxn>
                    <a:cxn ang="0">
                      <a:pos x="63" y="187"/>
                    </a:cxn>
                  </a:cxnLst>
                  <a:rect l="0" t="0" r="r" b="b"/>
                  <a:pathLst>
                    <a:path w="484" h="203">
                      <a:moveTo>
                        <a:pt x="63" y="187"/>
                      </a:moveTo>
                      <a:lnTo>
                        <a:pt x="0" y="119"/>
                      </a:lnTo>
                      <a:lnTo>
                        <a:pt x="47" y="88"/>
                      </a:lnTo>
                      <a:lnTo>
                        <a:pt x="124" y="109"/>
                      </a:lnTo>
                      <a:lnTo>
                        <a:pt x="229" y="114"/>
                      </a:lnTo>
                      <a:lnTo>
                        <a:pt x="395" y="79"/>
                      </a:lnTo>
                      <a:lnTo>
                        <a:pt x="432" y="0"/>
                      </a:lnTo>
                      <a:lnTo>
                        <a:pt x="484" y="114"/>
                      </a:lnTo>
                      <a:lnTo>
                        <a:pt x="432" y="156"/>
                      </a:lnTo>
                      <a:lnTo>
                        <a:pt x="375" y="125"/>
                      </a:lnTo>
                      <a:lnTo>
                        <a:pt x="140" y="203"/>
                      </a:lnTo>
                      <a:lnTo>
                        <a:pt x="63" y="187"/>
                      </a:lnTo>
                      <a:lnTo>
                        <a:pt x="63" y="187"/>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9" name="Freeform 43"/>
                <p:cNvSpPr>
                  <a:spLocks/>
                </p:cNvSpPr>
                <p:nvPr/>
              </p:nvSpPr>
              <p:spPr bwMode="auto">
                <a:xfrm>
                  <a:off x="170" y="3668"/>
                  <a:ext cx="282" cy="199"/>
                </a:xfrm>
                <a:custGeom>
                  <a:avLst/>
                  <a:gdLst/>
                  <a:ahLst/>
                  <a:cxnLst>
                    <a:cxn ang="0">
                      <a:pos x="542" y="354"/>
                    </a:cxn>
                    <a:cxn ang="0">
                      <a:pos x="625" y="364"/>
                    </a:cxn>
                    <a:cxn ang="0">
                      <a:pos x="682" y="328"/>
                    </a:cxn>
                    <a:cxn ang="0">
                      <a:pos x="771" y="338"/>
                    </a:cxn>
                    <a:cxn ang="0">
                      <a:pos x="869" y="322"/>
                    </a:cxn>
                    <a:cxn ang="0">
                      <a:pos x="937" y="296"/>
                    </a:cxn>
                    <a:cxn ang="0">
                      <a:pos x="1015" y="234"/>
                    </a:cxn>
                    <a:cxn ang="0">
                      <a:pos x="1057" y="275"/>
                    </a:cxn>
                    <a:cxn ang="0">
                      <a:pos x="1124" y="197"/>
                    </a:cxn>
                    <a:cxn ang="0">
                      <a:pos x="1124" y="281"/>
                    </a:cxn>
                    <a:cxn ang="0">
                      <a:pos x="1072" y="380"/>
                    </a:cxn>
                    <a:cxn ang="0">
                      <a:pos x="942" y="406"/>
                    </a:cxn>
                    <a:cxn ang="0">
                      <a:pos x="895" y="411"/>
                    </a:cxn>
                    <a:cxn ang="0">
                      <a:pos x="832" y="467"/>
                    </a:cxn>
                    <a:cxn ang="0">
                      <a:pos x="700" y="504"/>
                    </a:cxn>
                    <a:cxn ang="0">
                      <a:pos x="520" y="510"/>
                    </a:cxn>
                    <a:cxn ang="0">
                      <a:pos x="537" y="519"/>
                    </a:cxn>
                    <a:cxn ang="0">
                      <a:pos x="565" y="533"/>
                    </a:cxn>
                    <a:cxn ang="0">
                      <a:pos x="594" y="556"/>
                    </a:cxn>
                    <a:cxn ang="0">
                      <a:pos x="448" y="629"/>
                    </a:cxn>
                    <a:cxn ang="0">
                      <a:pos x="399" y="797"/>
                    </a:cxn>
                    <a:cxn ang="0">
                      <a:pos x="160" y="736"/>
                    </a:cxn>
                    <a:cxn ang="0">
                      <a:pos x="25" y="584"/>
                    </a:cxn>
                    <a:cxn ang="0">
                      <a:pos x="0" y="469"/>
                    </a:cxn>
                    <a:cxn ang="0">
                      <a:pos x="0" y="307"/>
                    </a:cxn>
                    <a:cxn ang="0">
                      <a:pos x="36" y="462"/>
                    </a:cxn>
                    <a:cxn ang="0">
                      <a:pos x="166" y="541"/>
                    </a:cxn>
                    <a:cxn ang="0">
                      <a:pos x="360" y="348"/>
                    </a:cxn>
                    <a:cxn ang="0">
                      <a:pos x="344" y="171"/>
                    </a:cxn>
                    <a:cxn ang="0">
                      <a:pos x="381" y="0"/>
                    </a:cxn>
                    <a:cxn ang="0">
                      <a:pos x="428" y="140"/>
                    </a:cxn>
                    <a:cxn ang="0">
                      <a:pos x="510" y="223"/>
                    </a:cxn>
                    <a:cxn ang="0">
                      <a:pos x="536" y="286"/>
                    </a:cxn>
                    <a:cxn ang="0">
                      <a:pos x="542" y="354"/>
                    </a:cxn>
                    <a:cxn ang="0">
                      <a:pos x="542" y="354"/>
                    </a:cxn>
                  </a:cxnLst>
                  <a:rect l="0" t="0" r="r" b="b"/>
                  <a:pathLst>
                    <a:path w="1124" h="797">
                      <a:moveTo>
                        <a:pt x="542" y="354"/>
                      </a:moveTo>
                      <a:lnTo>
                        <a:pt x="625" y="364"/>
                      </a:lnTo>
                      <a:lnTo>
                        <a:pt x="682" y="328"/>
                      </a:lnTo>
                      <a:lnTo>
                        <a:pt x="771" y="338"/>
                      </a:lnTo>
                      <a:lnTo>
                        <a:pt x="869" y="322"/>
                      </a:lnTo>
                      <a:lnTo>
                        <a:pt x="937" y="296"/>
                      </a:lnTo>
                      <a:lnTo>
                        <a:pt x="1015" y="234"/>
                      </a:lnTo>
                      <a:lnTo>
                        <a:pt x="1057" y="275"/>
                      </a:lnTo>
                      <a:lnTo>
                        <a:pt x="1124" y="197"/>
                      </a:lnTo>
                      <a:lnTo>
                        <a:pt x="1124" y="281"/>
                      </a:lnTo>
                      <a:lnTo>
                        <a:pt x="1072" y="380"/>
                      </a:lnTo>
                      <a:lnTo>
                        <a:pt x="942" y="406"/>
                      </a:lnTo>
                      <a:lnTo>
                        <a:pt x="895" y="411"/>
                      </a:lnTo>
                      <a:lnTo>
                        <a:pt x="832" y="467"/>
                      </a:lnTo>
                      <a:lnTo>
                        <a:pt x="700" y="504"/>
                      </a:lnTo>
                      <a:lnTo>
                        <a:pt x="520" y="510"/>
                      </a:lnTo>
                      <a:lnTo>
                        <a:pt x="537" y="519"/>
                      </a:lnTo>
                      <a:lnTo>
                        <a:pt x="565" y="533"/>
                      </a:lnTo>
                      <a:lnTo>
                        <a:pt x="594" y="556"/>
                      </a:lnTo>
                      <a:lnTo>
                        <a:pt x="448" y="629"/>
                      </a:lnTo>
                      <a:lnTo>
                        <a:pt x="399" y="797"/>
                      </a:lnTo>
                      <a:lnTo>
                        <a:pt x="160" y="736"/>
                      </a:lnTo>
                      <a:lnTo>
                        <a:pt x="25" y="584"/>
                      </a:lnTo>
                      <a:lnTo>
                        <a:pt x="0" y="469"/>
                      </a:lnTo>
                      <a:lnTo>
                        <a:pt x="0" y="307"/>
                      </a:lnTo>
                      <a:lnTo>
                        <a:pt x="36" y="462"/>
                      </a:lnTo>
                      <a:lnTo>
                        <a:pt x="166" y="541"/>
                      </a:lnTo>
                      <a:lnTo>
                        <a:pt x="360" y="348"/>
                      </a:lnTo>
                      <a:lnTo>
                        <a:pt x="344" y="171"/>
                      </a:lnTo>
                      <a:lnTo>
                        <a:pt x="381" y="0"/>
                      </a:lnTo>
                      <a:lnTo>
                        <a:pt x="428" y="140"/>
                      </a:lnTo>
                      <a:lnTo>
                        <a:pt x="510" y="223"/>
                      </a:lnTo>
                      <a:lnTo>
                        <a:pt x="536" y="286"/>
                      </a:lnTo>
                      <a:lnTo>
                        <a:pt x="542" y="354"/>
                      </a:lnTo>
                      <a:lnTo>
                        <a:pt x="542" y="354"/>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0" name="Freeform 44"/>
                <p:cNvSpPr>
                  <a:spLocks/>
                </p:cNvSpPr>
                <p:nvPr/>
              </p:nvSpPr>
              <p:spPr bwMode="auto">
                <a:xfrm>
                  <a:off x="263" y="3623"/>
                  <a:ext cx="34" cy="56"/>
                </a:xfrm>
                <a:custGeom>
                  <a:avLst/>
                  <a:gdLst/>
                  <a:ahLst/>
                  <a:cxnLst>
                    <a:cxn ang="0">
                      <a:pos x="0" y="0"/>
                    </a:cxn>
                    <a:cxn ang="0">
                      <a:pos x="73" y="21"/>
                    </a:cxn>
                    <a:cxn ang="0">
                      <a:pos x="113" y="57"/>
                    </a:cxn>
                    <a:cxn ang="0">
                      <a:pos x="134" y="136"/>
                    </a:cxn>
                    <a:cxn ang="0">
                      <a:pos x="92" y="193"/>
                    </a:cxn>
                    <a:cxn ang="0">
                      <a:pos x="45" y="230"/>
                    </a:cxn>
                    <a:cxn ang="0">
                      <a:pos x="73" y="110"/>
                    </a:cxn>
                    <a:cxn ang="0">
                      <a:pos x="0" y="0"/>
                    </a:cxn>
                    <a:cxn ang="0">
                      <a:pos x="0" y="0"/>
                    </a:cxn>
                  </a:cxnLst>
                  <a:rect l="0" t="0" r="r" b="b"/>
                  <a:pathLst>
                    <a:path w="134" h="230">
                      <a:moveTo>
                        <a:pt x="0" y="0"/>
                      </a:moveTo>
                      <a:lnTo>
                        <a:pt x="73" y="21"/>
                      </a:lnTo>
                      <a:lnTo>
                        <a:pt x="113" y="57"/>
                      </a:lnTo>
                      <a:lnTo>
                        <a:pt x="134" y="136"/>
                      </a:lnTo>
                      <a:lnTo>
                        <a:pt x="92" y="193"/>
                      </a:lnTo>
                      <a:lnTo>
                        <a:pt x="45" y="230"/>
                      </a:lnTo>
                      <a:lnTo>
                        <a:pt x="73" y="110"/>
                      </a:lnTo>
                      <a:lnTo>
                        <a:pt x="0" y="0"/>
                      </a:lnTo>
                      <a:lnTo>
                        <a:pt x="0" y="0"/>
                      </a:lnTo>
                      <a:close/>
                    </a:path>
                  </a:pathLst>
                </a:custGeom>
                <a:solidFill>
                  <a:srgbClr val="DFA084"/>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1" name="Freeform 45"/>
                <p:cNvSpPr>
                  <a:spLocks/>
                </p:cNvSpPr>
                <p:nvPr/>
              </p:nvSpPr>
              <p:spPr bwMode="auto">
                <a:xfrm>
                  <a:off x="193" y="3647"/>
                  <a:ext cx="87" cy="82"/>
                </a:xfrm>
                <a:custGeom>
                  <a:avLst/>
                  <a:gdLst/>
                  <a:ahLst/>
                  <a:cxnLst>
                    <a:cxn ang="0">
                      <a:pos x="347" y="36"/>
                    </a:cxn>
                    <a:cxn ang="0">
                      <a:pos x="332" y="64"/>
                    </a:cxn>
                    <a:cxn ang="0">
                      <a:pos x="317" y="89"/>
                    </a:cxn>
                    <a:cxn ang="0">
                      <a:pos x="300" y="112"/>
                    </a:cxn>
                    <a:cxn ang="0">
                      <a:pos x="282" y="135"/>
                    </a:cxn>
                    <a:cxn ang="0">
                      <a:pos x="265" y="154"/>
                    </a:cxn>
                    <a:cxn ang="0">
                      <a:pos x="247" y="173"/>
                    </a:cxn>
                    <a:cxn ang="0">
                      <a:pos x="206" y="205"/>
                    </a:cxn>
                    <a:cxn ang="0">
                      <a:pos x="185" y="221"/>
                    </a:cxn>
                    <a:cxn ang="0">
                      <a:pos x="163" y="236"/>
                    </a:cxn>
                    <a:cxn ang="0">
                      <a:pos x="140" y="249"/>
                    </a:cxn>
                    <a:cxn ang="0">
                      <a:pos x="116" y="264"/>
                    </a:cxn>
                    <a:cxn ang="0">
                      <a:pos x="91" y="278"/>
                    </a:cxn>
                    <a:cxn ang="0">
                      <a:pos x="66" y="292"/>
                    </a:cxn>
                    <a:cxn ang="0">
                      <a:pos x="39" y="307"/>
                    </a:cxn>
                    <a:cxn ang="0">
                      <a:pos x="12" y="322"/>
                    </a:cxn>
                    <a:cxn ang="0">
                      <a:pos x="0" y="320"/>
                    </a:cxn>
                    <a:cxn ang="0">
                      <a:pos x="3" y="307"/>
                    </a:cxn>
                    <a:cxn ang="0">
                      <a:pos x="29" y="292"/>
                    </a:cxn>
                    <a:cxn ang="0">
                      <a:pos x="54" y="278"/>
                    </a:cxn>
                    <a:cxn ang="0">
                      <a:pos x="78" y="263"/>
                    </a:cxn>
                    <a:cxn ang="0">
                      <a:pos x="100" y="248"/>
                    </a:cxn>
                    <a:cxn ang="0">
                      <a:pos x="121" y="233"/>
                    </a:cxn>
                    <a:cxn ang="0">
                      <a:pos x="140" y="217"/>
                    </a:cxn>
                    <a:cxn ang="0">
                      <a:pos x="179" y="185"/>
                    </a:cxn>
                    <a:cxn ang="0">
                      <a:pos x="213" y="149"/>
                    </a:cxn>
                    <a:cxn ang="0">
                      <a:pos x="244" y="110"/>
                    </a:cxn>
                    <a:cxn ang="0">
                      <a:pos x="259" y="89"/>
                    </a:cxn>
                    <a:cxn ang="0">
                      <a:pos x="274" y="65"/>
                    </a:cxn>
                    <a:cxn ang="0">
                      <a:pos x="302" y="14"/>
                    </a:cxn>
                    <a:cxn ang="0">
                      <a:pos x="318" y="0"/>
                    </a:cxn>
                    <a:cxn ang="0">
                      <a:pos x="336" y="3"/>
                    </a:cxn>
                    <a:cxn ang="0">
                      <a:pos x="347" y="36"/>
                    </a:cxn>
                    <a:cxn ang="0">
                      <a:pos x="347" y="36"/>
                    </a:cxn>
                  </a:cxnLst>
                  <a:rect l="0" t="0" r="r" b="b"/>
                  <a:pathLst>
                    <a:path w="347" h="322">
                      <a:moveTo>
                        <a:pt x="347" y="36"/>
                      </a:moveTo>
                      <a:lnTo>
                        <a:pt x="332" y="64"/>
                      </a:lnTo>
                      <a:lnTo>
                        <a:pt x="317" y="89"/>
                      </a:lnTo>
                      <a:lnTo>
                        <a:pt x="300" y="112"/>
                      </a:lnTo>
                      <a:lnTo>
                        <a:pt x="282" y="135"/>
                      </a:lnTo>
                      <a:lnTo>
                        <a:pt x="265" y="154"/>
                      </a:lnTo>
                      <a:lnTo>
                        <a:pt x="247" y="173"/>
                      </a:lnTo>
                      <a:lnTo>
                        <a:pt x="206" y="205"/>
                      </a:lnTo>
                      <a:lnTo>
                        <a:pt x="185" y="221"/>
                      </a:lnTo>
                      <a:lnTo>
                        <a:pt x="163" y="236"/>
                      </a:lnTo>
                      <a:lnTo>
                        <a:pt x="140" y="249"/>
                      </a:lnTo>
                      <a:lnTo>
                        <a:pt x="116" y="264"/>
                      </a:lnTo>
                      <a:lnTo>
                        <a:pt x="91" y="278"/>
                      </a:lnTo>
                      <a:lnTo>
                        <a:pt x="66" y="292"/>
                      </a:lnTo>
                      <a:lnTo>
                        <a:pt x="39" y="307"/>
                      </a:lnTo>
                      <a:lnTo>
                        <a:pt x="12" y="322"/>
                      </a:lnTo>
                      <a:lnTo>
                        <a:pt x="0" y="320"/>
                      </a:lnTo>
                      <a:lnTo>
                        <a:pt x="3" y="307"/>
                      </a:lnTo>
                      <a:lnTo>
                        <a:pt x="29" y="292"/>
                      </a:lnTo>
                      <a:lnTo>
                        <a:pt x="54" y="278"/>
                      </a:lnTo>
                      <a:lnTo>
                        <a:pt x="78" y="263"/>
                      </a:lnTo>
                      <a:lnTo>
                        <a:pt x="100" y="248"/>
                      </a:lnTo>
                      <a:lnTo>
                        <a:pt x="121" y="233"/>
                      </a:lnTo>
                      <a:lnTo>
                        <a:pt x="140" y="217"/>
                      </a:lnTo>
                      <a:lnTo>
                        <a:pt x="179" y="185"/>
                      </a:lnTo>
                      <a:lnTo>
                        <a:pt x="213" y="149"/>
                      </a:lnTo>
                      <a:lnTo>
                        <a:pt x="244" y="110"/>
                      </a:lnTo>
                      <a:lnTo>
                        <a:pt x="259" y="89"/>
                      </a:lnTo>
                      <a:lnTo>
                        <a:pt x="274" y="65"/>
                      </a:lnTo>
                      <a:lnTo>
                        <a:pt x="302" y="14"/>
                      </a:lnTo>
                      <a:lnTo>
                        <a:pt x="318" y="0"/>
                      </a:lnTo>
                      <a:lnTo>
                        <a:pt x="336" y="3"/>
                      </a:lnTo>
                      <a:lnTo>
                        <a:pt x="347" y="36"/>
                      </a:lnTo>
                      <a:lnTo>
                        <a:pt x="347" y="36"/>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2" name="Freeform 46"/>
                <p:cNvSpPr>
                  <a:spLocks/>
                </p:cNvSpPr>
                <p:nvPr/>
              </p:nvSpPr>
              <p:spPr bwMode="auto">
                <a:xfrm>
                  <a:off x="308" y="3769"/>
                  <a:ext cx="90" cy="39"/>
                </a:xfrm>
                <a:custGeom>
                  <a:avLst/>
                  <a:gdLst/>
                  <a:ahLst/>
                  <a:cxnLst>
                    <a:cxn ang="0">
                      <a:pos x="10" y="122"/>
                    </a:cxn>
                    <a:cxn ang="0">
                      <a:pos x="75" y="135"/>
                    </a:cxn>
                    <a:cxn ang="0">
                      <a:pos x="133" y="128"/>
                    </a:cxn>
                    <a:cxn ang="0">
                      <a:pos x="191" y="107"/>
                    </a:cxn>
                    <a:cxn ang="0">
                      <a:pos x="221" y="93"/>
                    </a:cxn>
                    <a:cxn ang="0">
                      <a:pos x="253" y="77"/>
                    </a:cxn>
                    <a:cxn ang="0">
                      <a:pos x="346" y="0"/>
                    </a:cxn>
                    <a:cxn ang="0">
                      <a:pos x="358" y="0"/>
                    </a:cxn>
                    <a:cxn ang="0">
                      <a:pos x="359" y="11"/>
                    </a:cxn>
                    <a:cxn ang="0">
                      <a:pos x="338" y="38"/>
                    </a:cxn>
                    <a:cxn ang="0">
                      <a:pos x="322" y="64"/>
                    </a:cxn>
                    <a:cxn ang="0">
                      <a:pos x="304" y="89"/>
                    </a:cxn>
                    <a:cxn ang="0">
                      <a:pos x="282" y="115"/>
                    </a:cxn>
                    <a:cxn ang="0">
                      <a:pos x="246" y="131"/>
                    </a:cxn>
                    <a:cxn ang="0">
                      <a:pos x="211" y="144"/>
                    </a:cxn>
                    <a:cxn ang="0">
                      <a:pos x="145" y="158"/>
                    </a:cxn>
                    <a:cxn ang="0">
                      <a:pos x="78" y="156"/>
                    </a:cxn>
                    <a:cxn ang="0">
                      <a:pos x="5" y="138"/>
                    </a:cxn>
                    <a:cxn ang="0">
                      <a:pos x="0" y="127"/>
                    </a:cxn>
                    <a:cxn ang="0">
                      <a:pos x="10" y="122"/>
                    </a:cxn>
                    <a:cxn ang="0">
                      <a:pos x="10" y="122"/>
                    </a:cxn>
                  </a:cxnLst>
                  <a:rect l="0" t="0" r="r" b="b"/>
                  <a:pathLst>
                    <a:path w="359" h="158">
                      <a:moveTo>
                        <a:pt x="10" y="122"/>
                      </a:moveTo>
                      <a:lnTo>
                        <a:pt x="75" y="135"/>
                      </a:lnTo>
                      <a:lnTo>
                        <a:pt x="133" y="128"/>
                      </a:lnTo>
                      <a:lnTo>
                        <a:pt x="191" y="107"/>
                      </a:lnTo>
                      <a:lnTo>
                        <a:pt x="221" y="93"/>
                      </a:lnTo>
                      <a:lnTo>
                        <a:pt x="253" y="77"/>
                      </a:lnTo>
                      <a:lnTo>
                        <a:pt x="346" y="0"/>
                      </a:lnTo>
                      <a:lnTo>
                        <a:pt x="358" y="0"/>
                      </a:lnTo>
                      <a:lnTo>
                        <a:pt x="359" y="11"/>
                      </a:lnTo>
                      <a:lnTo>
                        <a:pt x="338" y="38"/>
                      </a:lnTo>
                      <a:lnTo>
                        <a:pt x="322" y="64"/>
                      </a:lnTo>
                      <a:lnTo>
                        <a:pt x="304" y="89"/>
                      </a:lnTo>
                      <a:lnTo>
                        <a:pt x="282" y="115"/>
                      </a:lnTo>
                      <a:lnTo>
                        <a:pt x="246" y="131"/>
                      </a:lnTo>
                      <a:lnTo>
                        <a:pt x="211" y="144"/>
                      </a:lnTo>
                      <a:lnTo>
                        <a:pt x="145" y="158"/>
                      </a:lnTo>
                      <a:lnTo>
                        <a:pt x="78" y="156"/>
                      </a:lnTo>
                      <a:lnTo>
                        <a:pt x="5" y="138"/>
                      </a:lnTo>
                      <a:lnTo>
                        <a:pt x="0" y="127"/>
                      </a:lnTo>
                      <a:lnTo>
                        <a:pt x="10" y="122"/>
                      </a:lnTo>
                      <a:lnTo>
                        <a:pt x="10" y="122"/>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3" name="Freeform 47"/>
                <p:cNvSpPr>
                  <a:spLocks/>
                </p:cNvSpPr>
                <p:nvPr/>
              </p:nvSpPr>
              <p:spPr bwMode="auto">
                <a:xfrm>
                  <a:off x="291" y="3802"/>
                  <a:ext cx="48" cy="39"/>
                </a:xfrm>
                <a:custGeom>
                  <a:avLst/>
                  <a:gdLst/>
                  <a:ahLst/>
                  <a:cxnLst>
                    <a:cxn ang="0">
                      <a:pos x="191" y="19"/>
                    </a:cxn>
                    <a:cxn ang="0">
                      <a:pos x="174" y="28"/>
                    </a:cxn>
                    <a:cxn ang="0">
                      <a:pos x="152" y="40"/>
                    </a:cxn>
                    <a:cxn ang="0">
                      <a:pos x="113" y="62"/>
                    </a:cxn>
                    <a:cxn ang="0">
                      <a:pos x="78" y="105"/>
                    </a:cxn>
                    <a:cxn ang="0">
                      <a:pos x="39" y="143"/>
                    </a:cxn>
                    <a:cxn ang="0">
                      <a:pos x="24" y="154"/>
                    </a:cxn>
                    <a:cxn ang="0">
                      <a:pos x="10" y="158"/>
                    </a:cxn>
                    <a:cxn ang="0">
                      <a:pos x="0" y="153"/>
                    </a:cxn>
                    <a:cxn ang="0">
                      <a:pos x="1" y="141"/>
                    </a:cxn>
                    <a:cxn ang="0">
                      <a:pos x="39" y="75"/>
                    </a:cxn>
                    <a:cxn ang="0">
                      <a:pos x="79" y="28"/>
                    </a:cxn>
                    <a:cxn ang="0">
                      <a:pos x="106" y="7"/>
                    </a:cxn>
                    <a:cxn ang="0">
                      <a:pos x="132" y="0"/>
                    </a:cxn>
                    <a:cxn ang="0">
                      <a:pos x="166" y="0"/>
                    </a:cxn>
                    <a:cxn ang="0">
                      <a:pos x="191" y="6"/>
                    </a:cxn>
                    <a:cxn ang="0">
                      <a:pos x="191" y="19"/>
                    </a:cxn>
                    <a:cxn ang="0">
                      <a:pos x="191" y="19"/>
                    </a:cxn>
                  </a:cxnLst>
                  <a:rect l="0" t="0" r="r" b="b"/>
                  <a:pathLst>
                    <a:path w="191" h="158">
                      <a:moveTo>
                        <a:pt x="191" y="19"/>
                      </a:moveTo>
                      <a:lnTo>
                        <a:pt x="174" y="28"/>
                      </a:lnTo>
                      <a:lnTo>
                        <a:pt x="152" y="40"/>
                      </a:lnTo>
                      <a:lnTo>
                        <a:pt x="113" y="62"/>
                      </a:lnTo>
                      <a:lnTo>
                        <a:pt x="78" y="105"/>
                      </a:lnTo>
                      <a:lnTo>
                        <a:pt x="39" y="143"/>
                      </a:lnTo>
                      <a:lnTo>
                        <a:pt x="24" y="154"/>
                      </a:lnTo>
                      <a:lnTo>
                        <a:pt x="10" y="158"/>
                      </a:lnTo>
                      <a:lnTo>
                        <a:pt x="0" y="153"/>
                      </a:lnTo>
                      <a:lnTo>
                        <a:pt x="1" y="141"/>
                      </a:lnTo>
                      <a:lnTo>
                        <a:pt x="39" y="75"/>
                      </a:lnTo>
                      <a:lnTo>
                        <a:pt x="79" y="28"/>
                      </a:lnTo>
                      <a:lnTo>
                        <a:pt x="106" y="7"/>
                      </a:lnTo>
                      <a:lnTo>
                        <a:pt x="132" y="0"/>
                      </a:lnTo>
                      <a:lnTo>
                        <a:pt x="166" y="0"/>
                      </a:lnTo>
                      <a:lnTo>
                        <a:pt x="191" y="6"/>
                      </a:lnTo>
                      <a:lnTo>
                        <a:pt x="191" y="19"/>
                      </a:lnTo>
                      <a:lnTo>
                        <a:pt x="191" y="19"/>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4" name="Freeform 48"/>
                <p:cNvSpPr>
                  <a:spLocks/>
                </p:cNvSpPr>
                <p:nvPr/>
              </p:nvSpPr>
              <p:spPr bwMode="auto">
                <a:xfrm>
                  <a:off x="255" y="3755"/>
                  <a:ext cx="30" cy="63"/>
                </a:xfrm>
                <a:custGeom>
                  <a:avLst/>
                  <a:gdLst/>
                  <a:ahLst/>
                  <a:cxnLst>
                    <a:cxn ang="0">
                      <a:pos x="104" y="11"/>
                    </a:cxn>
                    <a:cxn ang="0">
                      <a:pos x="94" y="40"/>
                    </a:cxn>
                    <a:cxn ang="0">
                      <a:pos x="102" y="71"/>
                    </a:cxn>
                    <a:cxn ang="0">
                      <a:pos x="123" y="138"/>
                    </a:cxn>
                    <a:cxn ang="0">
                      <a:pos x="120" y="151"/>
                    </a:cxn>
                    <a:cxn ang="0">
                      <a:pos x="97" y="181"/>
                    </a:cxn>
                    <a:cxn ang="0">
                      <a:pos x="72" y="204"/>
                    </a:cxn>
                    <a:cxn ang="0">
                      <a:pos x="15" y="249"/>
                    </a:cxn>
                    <a:cxn ang="0">
                      <a:pos x="0" y="248"/>
                    </a:cxn>
                    <a:cxn ang="0">
                      <a:pos x="2" y="233"/>
                    </a:cxn>
                    <a:cxn ang="0">
                      <a:pos x="44" y="186"/>
                    </a:cxn>
                    <a:cxn ang="0">
                      <a:pos x="60" y="161"/>
                    </a:cxn>
                    <a:cxn ang="0">
                      <a:pos x="77" y="133"/>
                    </a:cxn>
                    <a:cxn ang="0">
                      <a:pos x="71" y="64"/>
                    </a:cxn>
                    <a:cxn ang="0">
                      <a:pos x="74" y="32"/>
                    </a:cxn>
                    <a:cxn ang="0">
                      <a:pos x="91" y="1"/>
                    </a:cxn>
                    <a:cxn ang="0">
                      <a:pos x="102" y="0"/>
                    </a:cxn>
                    <a:cxn ang="0">
                      <a:pos x="104" y="11"/>
                    </a:cxn>
                    <a:cxn ang="0">
                      <a:pos x="104" y="11"/>
                    </a:cxn>
                  </a:cxnLst>
                  <a:rect l="0" t="0" r="r" b="b"/>
                  <a:pathLst>
                    <a:path w="123" h="249">
                      <a:moveTo>
                        <a:pt x="104" y="11"/>
                      </a:moveTo>
                      <a:lnTo>
                        <a:pt x="94" y="40"/>
                      </a:lnTo>
                      <a:lnTo>
                        <a:pt x="102" y="71"/>
                      </a:lnTo>
                      <a:lnTo>
                        <a:pt x="123" y="138"/>
                      </a:lnTo>
                      <a:lnTo>
                        <a:pt x="120" y="151"/>
                      </a:lnTo>
                      <a:lnTo>
                        <a:pt x="97" y="181"/>
                      </a:lnTo>
                      <a:lnTo>
                        <a:pt x="72" y="204"/>
                      </a:lnTo>
                      <a:lnTo>
                        <a:pt x="15" y="249"/>
                      </a:lnTo>
                      <a:lnTo>
                        <a:pt x="0" y="248"/>
                      </a:lnTo>
                      <a:lnTo>
                        <a:pt x="2" y="233"/>
                      </a:lnTo>
                      <a:lnTo>
                        <a:pt x="44" y="186"/>
                      </a:lnTo>
                      <a:lnTo>
                        <a:pt x="60" y="161"/>
                      </a:lnTo>
                      <a:lnTo>
                        <a:pt x="77" y="133"/>
                      </a:lnTo>
                      <a:lnTo>
                        <a:pt x="71" y="64"/>
                      </a:lnTo>
                      <a:lnTo>
                        <a:pt x="74" y="32"/>
                      </a:lnTo>
                      <a:lnTo>
                        <a:pt x="91" y="1"/>
                      </a:lnTo>
                      <a:lnTo>
                        <a:pt x="102" y="0"/>
                      </a:lnTo>
                      <a:lnTo>
                        <a:pt x="104" y="11"/>
                      </a:lnTo>
                      <a:lnTo>
                        <a:pt x="104" y="11"/>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5" name="Freeform 49"/>
                <p:cNvSpPr>
                  <a:spLocks/>
                </p:cNvSpPr>
                <p:nvPr/>
              </p:nvSpPr>
              <p:spPr bwMode="auto">
                <a:xfrm>
                  <a:off x="300" y="3337"/>
                  <a:ext cx="108" cy="183"/>
                </a:xfrm>
                <a:custGeom>
                  <a:avLst/>
                  <a:gdLst/>
                  <a:ahLst/>
                  <a:cxnLst>
                    <a:cxn ang="0">
                      <a:pos x="365" y="628"/>
                    </a:cxn>
                    <a:cxn ang="0">
                      <a:pos x="369" y="526"/>
                    </a:cxn>
                    <a:cxn ang="0">
                      <a:pos x="386" y="434"/>
                    </a:cxn>
                    <a:cxn ang="0">
                      <a:pos x="395" y="344"/>
                    </a:cxn>
                    <a:cxn ang="0">
                      <a:pos x="389" y="297"/>
                    </a:cxn>
                    <a:cxn ang="0">
                      <a:pos x="374" y="248"/>
                    </a:cxn>
                    <a:cxn ang="0">
                      <a:pos x="350" y="207"/>
                    </a:cxn>
                    <a:cxn ang="0">
                      <a:pos x="332" y="172"/>
                    </a:cxn>
                    <a:cxn ang="0">
                      <a:pos x="311" y="138"/>
                    </a:cxn>
                    <a:cxn ang="0">
                      <a:pos x="280" y="104"/>
                    </a:cxn>
                    <a:cxn ang="0">
                      <a:pos x="264" y="91"/>
                    </a:cxn>
                    <a:cxn ang="0">
                      <a:pos x="249" y="80"/>
                    </a:cxn>
                    <a:cxn ang="0">
                      <a:pos x="221" y="63"/>
                    </a:cxn>
                    <a:cxn ang="0">
                      <a:pos x="189" y="52"/>
                    </a:cxn>
                    <a:cxn ang="0">
                      <a:pos x="152" y="43"/>
                    </a:cxn>
                    <a:cxn ang="0">
                      <a:pos x="83" y="43"/>
                    </a:cxn>
                    <a:cxn ang="0">
                      <a:pos x="34" y="82"/>
                    </a:cxn>
                    <a:cxn ang="0">
                      <a:pos x="37" y="202"/>
                    </a:cxn>
                    <a:cxn ang="0">
                      <a:pos x="36" y="232"/>
                    </a:cxn>
                    <a:cxn ang="0">
                      <a:pos x="48" y="283"/>
                    </a:cxn>
                    <a:cxn ang="0">
                      <a:pos x="60" y="328"/>
                    </a:cxn>
                    <a:cxn ang="0">
                      <a:pos x="84" y="413"/>
                    </a:cxn>
                    <a:cxn ang="0">
                      <a:pos x="110" y="597"/>
                    </a:cxn>
                    <a:cxn ang="0">
                      <a:pos x="90" y="713"/>
                    </a:cxn>
                    <a:cxn ang="0">
                      <a:pos x="83" y="726"/>
                    </a:cxn>
                    <a:cxn ang="0">
                      <a:pos x="69" y="733"/>
                    </a:cxn>
                    <a:cxn ang="0">
                      <a:pos x="58" y="732"/>
                    </a:cxn>
                    <a:cxn ang="0">
                      <a:pos x="53" y="721"/>
                    </a:cxn>
                    <a:cxn ang="0">
                      <a:pos x="70" y="591"/>
                    </a:cxn>
                    <a:cxn ang="0">
                      <a:pos x="64" y="495"/>
                    </a:cxn>
                    <a:cxn ang="0">
                      <a:pos x="47" y="412"/>
                    </a:cxn>
                    <a:cxn ang="0">
                      <a:pos x="26" y="330"/>
                    </a:cxn>
                    <a:cxn ang="0">
                      <a:pos x="1" y="236"/>
                    </a:cxn>
                    <a:cxn ang="0">
                      <a:pos x="0" y="202"/>
                    </a:cxn>
                    <a:cxn ang="0">
                      <a:pos x="2" y="73"/>
                    </a:cxn>
                    <a:cxn ang="0">
                      <a:pos x="13" y="52"/>
                    </a:cxn>
                    <a:cxn ang="0">
                      <a:pos x="28" y="35"/>
                    </a:cxn>
                    <a:cxn ang="0">
                      <a:pos x="46" y="21"/>
                    </a:cxn>
                    <a:cxn ang="0">
                      <a:pos x="65" y="11"/>
                    </a:cxn>
                    <a:cxn ang="0">
                      <a:pos x="108" y="0"/>
                    </a:cxn>
                    <a:cxn ang="0">
                      <a:pos x="158" y="0"/>
                    </a:cxn>
                    <a:cxn ang="0">
                      <a:pos x="239" y="24"/>
                    </a:cxn>
                    <a:cxn ang="0">
                      <a:pos x="274" y="43"/>
                    </a:cxn>
                    <a:cxn ang="0">
                      <a:pos x="310" y="71"/>
                    </a:cxn>
                    <a:cxn ang="0">
                      <a:pos x="343" y="108"/>
                    </a:cxn>
                    <a:cxn ang="0">
                      <a:pos x="368" y="145"/>
                    </a:cxn>
                    <a:cxn ang="0">
                      <a:pos x="389" y="184"/>
                    </a:cxn>
                    <a:cxn ang="0">
                      <a:pos x="413" y="227"/>
                    </a:cxn>
                    <a:cxn ang="0">
                      <a:pos x="432" y="328"/>
                    </a:cxn>
                    <a:cxn ang="0">
                      <a:pos x="427" y="376"/>
                    </a:cxn>
                    <a:cxn ang="0">
                      <a:pos x="416" y="423"/>
                    </a:cxn>
                    <a:cxn ang="0">
                      <a:pos x="381" y="627"/>
                    </a:cxn>
                    <a:cxn ang="0">
                      <a:pos x="374" y="637"/>
                    </a:cxn>
                    <a:cxn ang="0">
                      <a:pos x="365" y="628"/>
                    </a:cxn>
                    <a:cxn ang="0">
                      <a:pos x="365" y="628"/>
                    </a:cxn>
                  </a:cxnLst>
                  <a:rect l="0" t="0" r="r" b="b"/>
                  <a:pathLst>
                    <a:path w="432" h="733">
                      <a:moveTo>
                        <a:pt x="365" y="628"/>
                      </a:moveTo>
                      <a:lnTo>
                        <a:pt x="369" y="526"/>
                      </a:lnTo>
                      <a:lnTo>
                        <a:pt x="386" y="434"/>
                      </a:lnTo>
                      <a:lnTo>
                        <a:pt x="395" y="344"/>
                      </a:lnTo>
                      <a:lnTo>
                        <a:pt x="389" y="297"/>
                      </a:lnTo>
                      <a:lnTo>
                        <a:pt x="374" y="248"/>
                      </a:lnTo>
                      <a:lnTo>
                        <a:pt x="350" y="207"/>
                      </a:lnTo>
                      <a:lnTo>
                        <a:pt x="332" y="172"/>
                      </a:lnTo>
                      <a:lnTo>
                        <a:pt x="311" y="138"/>
                      </a:lnTo>
                      <a:lnTo>
                        <a:pt x="280" y="104"/>
                      </a:lnTo>
                      <a:lnTo>
                        <a:pt x="264" y="91"/>
                      </a:lnTo>
                      <a:lnTo>
                        <a:pt x="249" y="80"/>
                      </a:lnTo>
                      <a:lnTo>
                        <a:pt x="221" y="63"/>
                      </a:lnTo>
                      <a:lnTo>
                        <a:pt x="189" y="52"/>
                      </a:lnTo>
                      <a:lnTo>
                        <a:pt x="152" y="43"/>
                      </a:lnTo>
                      <a:lnTo>
                        <a:pt x="83" y="43"/>
                      </a:lnTo>
                      <a:lnTo>
                        <a:pt x="34" y="82"/>
                      </a:lnTo>
                      <a:lnTo>
                        <a:pt x="37" y="202"/>
                      </a:lnTo>
                      <a:lnTo>
                        <a:pt x="36" y="232"/>
                      </a:lnTo>
                      <a:lnTo>
                        <a:pt x="48" y="283"/>
                      </a:lnTo>
                      <a:lnTo>
                        <a:pt x="60" y="328"/>
                      </a:lnTo>
                      <a:lnTo>
                        <a:pt x="84" y="413"/>
                      </a:lnTo>
                      <a:lnTo>
                        <a:pt x="110" y="597"/>
                      </a:lnTo>
                      <a:lnTo>
                        <a:pt x="90" y="713"/>
                      </a:lnTo>
                      <a:lnTo>
                        <a:pt x="83" y="726"/>
                      </a:lnTo>
                      <a:lnTo>
                        <a:pt x="69" y="733"/>
                      </a:lnTo>
                      <a:lnTo>
                        <a:pt x="58" y="732"/>
                      </a:lnTo>
                      <a:lnTo>
                        <a:pt x="53" y="721"/>
                      </a:lnTo>
                      <a:lnTo>
                        <a:pt x="70" y="591"/>
                      </a:lnTo>
                      <a:lnTo>
                        <a:pt x="64" y="495"/>
                      </a:lnTo>
                      <a:lnTo>
                        <a:pt x="47" y="412"/>
                      </a:lnTo>
                      <a:lnTo>
                        <a:pt x="26" y="330"/>
                      </a:lnTo>
                      <a:lnTo>
                        <a:pt x="1" y="236"/>
                      </a:lnTo>
                      <a:lnTo>
                        <a:pt x="0" y="202"/>
                      </a:lnTo>
                      <a:lnTo>
                        <a:pt x="2" y="73"/>
                      </a:lnTo>
                      <a:lnTo>
                        <a:pt x="13" y="52"/>
                      </a:lnTo>
                      <a:lnTo>
                        <a:pt x="28" y="35"/>
                      </a:lnTo>
                      <a:lnTo>
                        <a:pt x="46" y="21"/>
                      </a:lnTo>
                      <a:lnTo>
                        <a:pt x="65" y="11"/>
                      </a:lnTo>
                      <a:lnTo>
                        <a:pt x="108" y="0"/>
                      </a:lnTo>
                      <a:lnTo>
                        <a:pt x="158" y="0"/>
                      </a:lnTo>
                      <a:lnTo>
                        <a:pt x="239" y="24"/>
                      </a:lnTo>
                      <a:lnTo>
                        <a:pt x="274" y="43"/>
                      </a:lnTo>
                      <a:lnTo>
                        <a:pt x="310" y="71"/>
                      </a:lnTo>
                      <a:lnTo>
                        <a:pt x="343" y="108"/>
                      </a:lnTo>
                      <a:lnTo>
                        <a:pt x="368" y="145"/>
                      </a:lnTo>
                      <a:lnTo>
                        <a:pt x="389" y="184"/>
                      </a:lnTo>
                      <a:lnTo>
                        <a:pt x="413" y="227"/>
                      </a:lnTo>
                      <a:lnTo>
                        <a:pt x="432" y="328"/>
                      </a:lnTo>
                      <a:lnTo>
                        <a:pt x="427" y="376"/>
                      </a:lnTo>
                      <a:lnTo>
                        <a:pt x="416" y="423"/>
                      </a:lnTo>
                      <a:lnTo>
                        <a:pt x="381" y="627"/>
                      </a:lnTo>
                      <a:lnTo>
                        <a:pt x="374" y="637"/>
                      </a:lnTo>
                      <a:lnTo>
                        <a:pt x="365" y="628"/>
                      </a:lnTo>
                      <a:lnTo>
                        <a:pt x="365" y="628"/>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6" name="Freeform 50"/>
                <p:cNvSpPr>
                  <a:spLocks/>
                </p:cNvSpPr>
                <p:nvPr/>
              </p:nvSpPr>
              <p:spPr bwMode="auto">
                <a:xfrm>
                  <a:off x="331" y="3448"/>
                  <a:ext cx="51" cy="13"/>
                </a:xfrm>
                <a:custGeom>
                  <a:avLst/>
                  <a:gdLst/>
                  <a:ahLst/>
                  <a:cxnLst>
                    <a:cxn ang="0">
                      <a:pos x="16" y="17"/>
                    </a:cxn>
                    <a:cxn ang="0">
                      <a:pos x="40" y="6"/>
                    </a:cxn>
                    <a:cxn ang="0">
                      <a:pos x="116" y="0"/>
                    </a:cxn>
                    <a:cxn ang="0">
                      <a:pos x="192" y="8"/>
                    </a:cxn>
                    <a:cxn ang="0">
                      <a:pos x="202" y="21"/>
                    </a:cxn>
                    <a:cxn ang="0">
                      <a:pos x="196" y="32"/>
                    </a:cxn>
                    <a:cxn ang="0">
                      <a:pos x="118" y="28"/>
                    </a:cxn>
                    <a:cxn ang="0">
                      <a:pos x="57" y="45"/>
                    </a:cxn>
                    <a:cxn ang="0">
                      <a:pos x="32" y="49"/>
                    </a:cxn>
                    <a:cxn ang="0">
                      <a:pos x="7" y="40"/>
                    </a:cxn>
                    <a:cxn ang="0">
                      <a:pos x="0" y="24"/>
                    </a:cxn>
                    <a:cxn ang="0">
                      <a:pos x="5" y="17"/>
                    </a:cxn>
                    <a:cxn ang="0">
                      <a:pos x="16" y="17"/>
                    </a:cxn>
                    <a:cxn ang="0">
                      <a:pos x="16" y="17"/>
                    </a:cxn>
                  </a:cxnLst>
                  <a:rect l="0" t="0" r="r" b="b"/>
                  <a:pathLst>
                    <a:path w="202" h="49">
                      <a:moveTo>
                        <a:pt x="16" y="17"/>
                      </a:moveTo>
                      <a:lnTo>
                        <a:pt x="40" y="6"/>
                      </a:lnTo>
                      <a:lnTo>
                        <a:pt x="116" y="0"/>
                      </a:lnTo>
                      <a:lnTo>
                        <a:pt x="192" y="8"/>
                      </a:lnTo>
                      <a:lnTo>
                        <a:pt x="202" y="21"/>
                      </a:lnTo>
                      <a:lnTo>
                        <a:pt x="196" y="32"/>
                      </a:lnTo>
                      <a:lnTo>
                        <a:pt x="118" y="28"/>
                      </a:lnTo>
                      <a:lnTo>
                        <a:pt x="57" y="45"/>
                      </a:lnTo>
                      <a:lnTo>
                        <a:pt x="32" y="49"/>
                      </a:lnTo>
                      <a:lnTo>
                        <a:pt x="7" y="40"/>
                      </a:lnTo>
                      <a:lnTo>
                        <a:pt x="0" y="24"/>
                      </a:lnTo>
                      <a:lnTo>
                        <a:pt x="5" y="17"/>
                      </a:lnTo>
                      <a:lnTo>
                        <a:pt x="16" y="17"/>
                      </a:lnTo>
                      <a:lnTo>
                        <a:pt x="16" y="17"/>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7" name="Freeform 51"/>
                <p:cNvSpPr>
                  <a:spLocks/>
                </p:cNvSpPr>
                <p:nvPr/>
              </p:nvSpPr>
              <p:spPr bwMode="auto">
                <a:xfrm>
                  <a:off x="255" y="3496"/>
                  <a:ext cx="157" cy="234"/>
                </a:xfrm>
                <a:custGeom>
                  <a:avLst/>
                  <a:gdLst/>
                  <a:ahLst/>
                  <a:cxnLst>
                    <a:cxn ang="0">
                      <a:pos x="618" y="17"/>
                    </a:cxn>
                    <a:cxn ang="0">
                      <a:pos x="437" y="39"/>
                    </a:cxn>
                    <a:cxn ang="0">
                      <a:pos x="353" y="60"/>
                    </a:cxn>
                    <a:cxn ang="0">
                      <a:pos x="310" y="75"/>
                    </a:cxn>
                    <a:cxn ang="0">
                      <a:pos x="263" y="94"/>
                    </a:cxn>
                    <a:cxn ang="0">
                      <a:pos x="162" y="132"/>
                    </a:cxn>
                    <a:cxn ang="0">
                      <a:pos x="71" y="185"/>
                    </a:cxn>
                    <a:cxn ang="0">
                      <a:pos x="47" y="250"/>
                    </a:cxn>
                    <a:cxn ang="0">
                      <a:pos x="57" y="270"/>
                    </a:cxn>
                    <a:cxn ang="0">
                      <a:pos x="75" y="286"/>
                    </a:cxn>
                    <a:cxn ang="0">
                      <a:pos x="100" y="347"/>
                    </a:cxn>
                    <a:cxn ang="0">
                      <a:pos x="83" y="370"/>
                    </a:cxn>
                    <a:cxn ang="0">
                      <a:pos x="64" y="392"/>
                    </a:cxn>
                    <a:cxn ang="0">
                      <a:pos x="21" y="464"/>
                    </a:cxn>
                    <a:cxn ang="0">
                      <a:pos x="21" y="486"/>
                    </a:cxn>
                    <a:cxn ang="0">
                      <a:pos x="32" y="503"/>
                    </a:cxn>
                    <a:cxn ang="0">
                      <a:pos x="64" y="539"/>
                    </a:cxn>
                    <a:cxn ang="0">
                      <a:pos x="104" y="581"/>
                    </a:cxn>
                    <a:cxn ang="0">
                      <a:pos x="116" y="629"/>
                    </a:cxn>
                    <a:cxn ang="0">
                      <a:pos x="102" y="675"/>
                    </a:cxn>
                    <a:cxn ang="0">
                      <a:pos x="75" y="775"/>
                    </a:cxn>
                    <a:cxn ang="0">
                      <a:pos x="91" y="796"/>
                    </a:cxn>
                    <a:cxn ang="0">
                      <a:pos x="111" y="814"/>
                    </a:cxn>
                    <a:cxn ang="0">
                      <a:pos x="146" y="868"/>
                    </a:cxn>
                    <a:cxn ang="0">
                      <a:pos x="160" y="895"/>
                    </a:cxn>
                    <a:cxn ang="0">
                      <a:pos x="179" y="924"/>
                    </a:cxn>
                    <a:cxn ang="0">
                      <a:pos x="176" y="935"/>
                    </a:cxn>
                    <a:cxn ang="0">
                      <a:pos x="164" y="934"/>
                    </a:cxn>
                    <a:cxn ang="0">
                      <a:pos x="144" y="905"/>
                    </a:cxn>
                    <a:cxn ang="0">
                      <a:pos x="126" y="883"/>
                    </a:cxn>
                    <a:cxn ang="0">
                      <a:pos x="107" y="860"/>
                    </a:cxn>
                    <a:cxn ang="0">
                      <a:pos x="88" y="833"/>
                    </a:cxn>
                    <a:cxn ang="0">
                      <a:pos x="46" y="783"/>
                    </a:cxn>
                    <a:cxn ang="0">
                      <a:pos x="50" y="735"/>
                    </a:cxn>
                    <a:cxn ang="0">
                      <a:pos x="63" y="693"/>
                    </a:cxn>
                    <a:cxn ang="0">
                      <a:pos x="70" y="652"/>
                    </a:cxn>
                    <a:cxn ang="0">
                      <a:pos x="59" y="609"/>
                    </a:cxn>
                    <a:cxn ang="0">
                      <a:pos x="21" y="570"/>
                    </a:cxn>
                    <a:cxn ang="0">
                      <a:pos x="0" y="516"/>
                    </a:cxn>
                    <a:cxn ang="0">
                      <a:pos x="5" y="456"/>
                    </a:cxn>
                    <a:cxn ang="0">
                      <a:pos x="49" y="384"/>
                    </a:cxn>
                    <a:cxn ang="0">
                      <a:pos x="64" y="342"/>
                    </a:cxn>
                    <a:cxn ang="0">
                      <a:pos x="44" y="307"/>
                    </a:cxn>
                    <a:cxn ang="0">
                      <a:pos x="31" y="281"/>
                    </a:cxn>
                    <a:cxn ang="0">
                      <a:pos x="28" y="249"/>
                    </a:cxn>
                    <a:cxn ang="0">
                      <a:pos x="55" y="178"/>
                    </a:cxn>
                    <a:cxn ang="0">
                      <a:pos x="74" y="153"/>
                    </a:cxn>
                    <a:cxn ang="0">
                      <a:pos x="94" y="133"/>
                    </a:cxn>
                    <a:cxn ang="0">
                      <a:pos x="117" y="116"/>
                    </a:cxn>
                    <a:cxn ang="0">
                      <a:pos x="146" y="102"/>
                    </a:cxn>
                    <a:cxn ang="0">
                      <a:pos x="199" y="86"/>
                    </a:cxn>
                    <a:cxn ang="0">
                      <a:pos x="253" y="73"/>
                    </a:cxn>
                    <a:cxn ang="0">
                      <a:pos x="301" y="54"/>
                    </a:cxn>
                    <a:cxn ang="0">
                      <a:pos x="345" y="39"/>
                    </a:cxn>
                    <a:cxn ang="0">
                      <a:pos x="431" y="21"/>
                    </a:cxn>
                    <a:cxn ang="0">
                      <a:pos x="617" y="0"/>
                    </a:cxn>
                    <a:cxn ang="0">
                      <a:pos x="627" y="7"/>
                    </a:cxn>
                    <a:cxn ang="0">
                      <a:pos x="618" y="17"/>
                    </a:cxn>
                    <a:cxn ang="0">
                      <a:pos x="618" y="17"/>
                    </a:cxn>
                  </a:cxnLst>
                  <a:rect l="0" t="0" r="r" b="b"/>
                  <a:pathLst>
                    <a:path w="627" h="935">
                      <a:moveTo>
                        <a:pt x="618" y="17"/>
                      </a:moveTo>
                      <a:lnTo>
                        <a:pt x="437" y="39"/>
                      </a:lnTo>
                      <a:lnTo>
                        <a:pt x="353" y="60"/>
                      </a:lnTo>
                      <a:lnTo>
                        <a:pt x="310" y="75"/>
                      </a:lnTo>
                      <a:lnTo>
                        <a:pt x="263" y="94"/>
                      </a:lnTo>
                      <a:lnTo>
                        <a:pt x="162" y="132"/>
                      </a:lnTo>
                      <a:lnTo>
                        <a:pt x="71" y="185"/>
                      </a:lnTo>
                      <a:lnTo>
                        <a:pt x="47" y="250"/>
                      </a:lnTo>
                      <a:lnTo>
                        <a:pt x="57" y="270"/>
                      </a:lnTo>
                      <a:lnTo>
                        <a:pt x="75" y="286"/>
                      </a:lnTo>
                      <a:lnTo>
                        <a:pt x="100" y="347"/>
                      </a:lnTo>
                      <a:lnTo>
                        <a:pt x="83" y="370"/>
                      </a:lnTo>
                      <a:lnTo>
                        <a:pt x="64" y="392"/>
                      </a:lnTo>
                      <a:lnTo>
                        <a:pt x="21" y="464"/>
                      </a:lnTo>
                      <a:lnTo>
                        <a:pt x="21" y="486"/>
                      </a:lnTo>
                      <a:lnTo>
                        <a:pt x="32" y="503"/>
                      </a:lnTo>
                      <a:lnTo>
                        <a:pt x="64" y="539"/>
                      </a:lnTo>
                      <a:lnTo>
                        <a:pt x="104" y="581"/>
                      </a:lnTo>
                      <a:lnTo>
                        <a:pt x="116" y="629"/>
                      </a:lnTo>
                      <a:lnTo>
                        <a:pt x="102" y="675"/>
                      </a:lnTo>
                      <a:lnTo>
                        <a:pt x="75" y="775"/>
                      </a:lnTo>
                      <a:lnTo>
                        <a:pt x="91" y="796"/>
                      </a:lnTo>
                      <a:lnTo>
                        <a:pt x="111" y="814"/>
                      </a:lnTo>
                      <a:lnTo>
                        <a:pt x="146" y="868"/>
                      </a:lnTo>
                      <a:lnTo>
                        <a:pt x="160" y="895"/>
                      </a:lnTo>
                      <a:lnTo>
                        <a:pt x="179" y="924"/>
                      </a:lnTo>
                      <a:lnTo>
                        <a:pt x="176" y="935"/>
                      </a:lnTo>
                      <a:lnTo>
                        <a:pt x="164" y="934"/>
                      </a:lnTo>
                      <a:lnTo>
                        <a:pt x="144" y="905"/>
                      </a:lnTo>
                      <a:lnTo>
                        <a:pt x="126" y="883"/>
                      </a:lnTo>
                      <a:lnTo>
                        <a:pt x="107" y="860"/>
                      </a:lnTo>
                      <a:lnTo>
                        <a:pt x="88" y="833"/>
                      </a:lnTo>
                      <a:lnTo>
                        <a:pt x="46" y="783"/>
                      </a:lnTo>
                      <a:lnTo>
                        <a:pt x="50" y="735"/>
                      </a:lnTo>
                      <a:lnTo>
                        <a:pt x="63" y="693"/>
                      </a:lnTo>
                      <a:lnTo>
                        <a:pt x="70" y="652"/>
                      </a:lnTo>
                      <a:lnTo>
                        <a:pt x="59" y="609"/>
                      </a:lnTo>
                      <a:lnTo>
                        <a:pt x="21" y="570"/>
                      </a:lnTo>
                      <a:lnTo>
                        <a:pt x="0" y="516"/>
                      </a:lnTo>
                      <a:lnTo>
                        <a:pt x="5" y="456"/>
                      </a:lnTo>
                      <a:lnTo>
                        <a:pt x="49" y="384"/>
                      </a:lnTo>
                      <a:lnTo>
                        <a:pt x="64" y="342"/>
                      </a:lnTo>
                      <a:lnTo>
                        <a:pt x="44" y="307"/>
                      </a:lnTo>
                      <a:lnTo>
                        <a:pt x="31" y="281"/>
                      </a:lnTo>
                      <a:lnTo>
                        <a:pt x="28" y="249"/>
                      </a:lnTo>
                      <a:lnTo>
                        <a:pt x="55" y="178"/>
                      </a:lnTo>
                      <a:lnTo>
                        <a:pt x="74" y="153"/>
                      </a:lnTo>
                      <a:lnTo>
                        <a:pt x="94" y="133"/>
                      </a:lnTo>
                      <a:lnTo>
                        <a:pt x="117" y="116"/>
                      </a:lnTo>
                      <a:lnTo>
                        <a:pt x="146" y="102"/>
                      </a:lnTo>
                      <a:lnTo>
                        <a:pt x="199" y="86"/>
                      </a:lnTo>
                      <a:lnTo>
                        <a:pt x="253" y="73"/>
                      </a:lnTo>
                      <a:lnTo>
                        <a:pt x="301" y="54"/>
                      </a:lnTo>
                      <a:lnTo>
                        <a:pt x="345" y="39"/>
                      </a:lnTo>
                      <a:lnTo>
                        <a:pt x="431" y="21"/>
                      </a:lnTo>
                      <a:lnTo>
                        <a:pt x="617" y="0"/>
                      </a:lnTo>
                      <a:lnTo>
                        <a:pt x="627" y="7"/>
                      </a:lnTo>
                      <a:lnTo>
                        <a:pt x="618" y="17"/>
                      </a:lnTo>
                      <a:lnTo>
                        <a:pt x="618" y="17"/>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8" name="Freeform 52"/>
                <p:cNvSpPr>
                  <a:spLocks/>
                </p:cNvSpPr>
                <p:nvPr/>
              </p:nvSpPr>
              <p:spPr bwMode="auto">
                <a:xfrm>
                  <a:off x="294" y="3745"/>
                  <a:ext cx="28" cy="23"/>
                </a:xfrm>
                <a:custGeom>
                  <a:avLst/>
                  <a:gdLst/>
                  <a:ahLst/>
                  <a:cxnLst>
                    <a:cxn ang="0">
                      <a:pos x="18" y="8"/>
                    </a:cxn>
                    <a:cxn ang="0">
                      <a:pos x="28" y="29"/>
                    </a:cxn>
                    <a:cxn ang="0">
                      <a:pos x="47" y="44"/>
                    </a:cxn>
                    <a:cxn ang="0">
                      <a:pos x="77" y="58"/>
                    </a:cxn>
                    <a:cxn ang="0">
                      <a:pos x="108" y="72"/>
                    </a:cxn>
                    <a:cxn ang="0">
                      <a:pos x="114" y="83"/>
                    </a:cxn>
                    <a:cxn ang="0">
                      <a:pos x="103" y="88"/>
                    </a:cxn>
                    <a:cxn ang="0">
                      <a:pos x="35" y="68"/>
                    </a:cxn>
                    <a:cxn ang="0">
                      <a:pos x="10" y="44"/>
                    </a:cxn>
                    <a:cxn ang="0">
                      <a:pos x="0" y="10"/>
                    </a:cxn>
                    <a:cxn ang="0">
                      <a:pos x="7" y="0"/>
                    </a:cxn>
                    <a:cxn ang="0">
                      <a:pos x="18" y="8"/>
                    </a:cxn>
                    <a:cxn ang="0">
                      <a:pos x="18" y="8"/>
                    </a:cxn>
                  </a:cxnLst>
                  <a:rect l="0" t="0" r="r" b="b"/>
                  <a:pathLst>
                    <a:path w="114" h="88">
                      <a:moveTo>
                        <a:pt x="18" y="8"/>
                      </a:moveTo>
                      <a:lnTo>
                        <a:pt x="28" y="29"/>
                      </a:lnTo>
                      <a:lnTo>
                        <a:pt x="47" y="44"/>
                      </a:lnTo>
                      <a:lnTo>
                        <a:pt x="77" y="58"/>
                      </a:lnTo>
                      <a:lnTo>
                        <a:pt x="108" y="72"/>
                      </a:lnTo>
                      <a:lnTo>
                        <a:pt x="114" y="83"/>
                      </a:lnTo>
                      <a:lnTo>
                        <a:pt x="103" y="88"/>
                      </a:lnTo>
                      <a:lnTo>
                        <a:pt x="35" y="68"/>
                      </a:lnTo>
                      <a:lnTo>
                        <a:pt x="10" y="44"/>
                      </a:lnTo>
                      <a:lnTo>
                        <a:pt x="0" y="10"/>
                      </a:lnTo>
                      <a:lnTo>
                        <a:pt x="7" y="0"/>
                      </a:lnTo>
                      <a:lnTo>
                        <a:pt x="18" y="8"/>
                      </a:lnTo>
                      <a:lnTo>
                        <a:pt x="18" y="8"/>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49" name="Freeform 53"/>
                <p:cNvSpPr>
                  <a:spLocks/>
                </p:cNvSpPr>
                <p:nvPr/>
              </p:nvSpPr>
              <p:spPr bwMode="auto">
                <a:xfrm>
                  <a:off x="326" y="3739"/>
                  <a:ext cx="98" cy="39"/>
                </a:xfrm>
                <a:custGeom>
                  <a:avLst/>
                  <a:gdLst/>
                  <a:ahLst/>
                  <a:cxnLst>
                    <a:cxn ang="0">
                      <a:pos x="9" y="142"/>
                    </a:cxn>
                    <a:cxn ang="0">
                      <a:pos x="136" y="121"/>
                    </a:cxn>
                    <a:cxn ang="0">
                      <a:pos x="258" y="86"/>
                    </a:cxn>
                    <a:cxn ang="0">
                      <a:pos x="328" y="62"/>
                    </a:cxn>
                    <a:cxn ang="0">
                      <a:pos x="373" y="4"/>
                    </a:cxn>
                    <a:cxn ang="0">
                      <a:pos x="384" y="0"/>
                    </a:cxn>
                    <a:cxn ang="0">
                      <a:pos x="389" y="12"/>
                    </a:cxn>
                    <a:cxn ang="0">
                      <a:pos x="373" y="52"/>
                    </a:cxn>
                    <a:cxn ang="0">
                      <a:pos x="353" y="91"/>
                    </a:cxn>
                    <a:cxn ang="0">
                      <a:pos x="313" y="107"/>
                    </a:cxn>
                    <a:cxn ang="0">
                      <a:pos x="273" y="121"/>
                    </a:cxn>
                    <a:cxn ang="0">
                      <a:pos x="239" y="132"/>
                    </a:cxn>
                    <a:cxn ang="0">
                      <a:pos x="207" y="141"/>
                    </a:cxn>
                    <a:cxn ang="0">
                      <a:pos x="145" y="149"/>
                    </a:cxn>
                    <a:cxn ang="0">
                      <a:pos x="12" y="160"/>
                    </a:cxn>
                    <a:cxn ang="0">
                      <a:pos x="0" y="152"/>
                    </a:cxn>
                    <a:cxn ang="0">
                      <a:pos x="9" y="142"/>
                    </a:cxn>
                    <a:cxn ang="0">
                      <a:pos x="9" y="142"/>
                    </a:cxn>
                  </a:cxnLst>
                  <a:rect l="0" t="0" r="r" b="b"/>
                  <a:pathLst>
                    <a:path w="389" h="160">
                      <a:moveTo>
                        <a:pt x="9" y="142"/>
                      </a:moveTo>
                      <a:lnTo>
                        <a:pt x="136" y="121"/>
                      </a:lnTo>
                      <a:lnTo>
                        <a:pt x="258" y="86"/>
                      </a:lnTo>
                      <a:lnTo>
                        <a:pt x="328" y="62"/>
                      </a:lnTo>
                      <a:lnTo>
                        <a:pt x="373" y="4"/>
                      </a:lnTo>
                      <a:lnTo>
                        <a:pt x="384" y="0"/>
                      </a:lnTo>
                      <a:lnTo>
                        <a:pt x="389" y="12"/>
                      </a:lnTo>
                      <a:lnTo>
                        <a:pt x="373" y="52"/>
                      </a:lnTo>
                      <a:lnTo>
                        <a:pt x="353" y="91"/>
                      </a:lnTo>
                      <a:lnTo>
                        <a:pt x="313" y="107"/>
                      </a:lnTo>
                      <a:lnTo>
                        <a:pt x="273" y="121"/>
                      </a:lnTo>
                      <a:lnTo>
                        <a:pt x="239" y="132"/>
                      </a:lnTo>
                      <a:lnTo>
                        <a:pt x="207" y="141"/>
                      </a:lnTo>
                      <a:lnTo>
                        <a:pt x="145" y="149"/>
                      </a:lnTo>
                      <a:lnTo>
                        <a:pt x="12" y="160"/>
                      </a:lnTo>
                      <a:lnTo>
                        <a:pt x="0" y="152"/>
                      </a:lnTo>
                      <a:lnTo>
                        <a:pt x="9" y="142"/>
                      </a:lnTo>
                      <a:lnTo>
                        <a:pt x="9" y="142"/>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0" name="Freeform 54"/>
                <p:cNvSpPr>
                  <a:spLocks/>
                </p:cNvSpPr>
                <p:nvPr/>
              </p:nvSpPr>
              <p:spPr bwMode="auto">
                <a:xfrm>
                  <a:off x="347" y="3696"/>
                  <a:ext cx="98" cy="20"/>
                </a:xfrm>
                <a:custGeom>
                  <a:avLst/>
                  <a:gdLst/>
                  <a:ahLst/>
                  <a:cxnLst>
                    <a:cxn ang="0">
                      <a:pos x="12" y="0"/>
                    </a:cxn>
                    <a:cxn ang="0">
                      <a:pos x="65" y="21"/>
                    </a:cxn>
                    <a:cxn ang="0">
                      <a:pos x="133" y="35"/>
                    </a:cxn>
                    <a:cxn ang="0">
                      <a:pos x="258" y="18"/>
                    </a:cxn>
                    <a:cxn ang="0">
                      <a:pos x="317" y="9"/>
                    </a:cxn>
                    <a:cxn ang="0">
                      <a:pos x="384" y="5"/>
                    </a:cxn>
                    <a:cxn ang="0">
                      <a:pos x="392" y="14"/>
                    </a:cxn>
                    <a:cxn ang="0">
                      <a:pos x="384" y="22"/>
                    </a:cxn>
                    <a:cxn ang="0">
                      <a:pos x="317" y="31"/>
                    </a:cxn>
                    <a:cxn ang="0">
                      <a:pos x="259" y="50"/>
                    </a:cxn>
                    <a:cxn ang="0">
                      <a:pos x="201" y="71"/>
                    </a:cxn>
                    <a:cxn ang="0">
                      <a:pos x="134" y="82"/>
                    </a:cxn>
                    <a:cxn ang="0">
                      <a:pos x="85" y="77"/>
                    </a:cxn>
                    <a:cxn ang="0">
                      <a:pos x="38" y="61"/>
                    </a:cxn>
                    <a:cxn ang="0">
                      <a:pos x="22" y="36"/>
                    </a:cxn>
                    <a:cxn ang="0">
                      <a:pos x="5" y="16"/>
                    </a:cxn>
                    <a:cxn ang="0">
                      <a:pos x="0" y="4"/>
                    </a:cxn>
                    <a:cxn ang="0">
                      <a:pos x="12" y="0"/>
                    </a:cxn>
                    <a:cxn ang="0">
                      <a:pos x="12" y="0"/>
                    </a:cxn>
                  </a:cxnLst>
                  <a:rect l="0" t="0" r="r" b="b"/>
                  <a:pathLst>
                    <a:path w="392" h="82">
                      <a:moveTo>
                        <a:pt x="12" y="0"/>
                      </a:moveTo>
                      <a:lnTo>
                        <a:pt x="65" y="21"/>
                      </a:lnTo>
                      <a:lnTo>
                        <a:pt x="133" y="35"/>
                      </a:lnTo>
                      <a:lnTo>
                        <a:pt x="258" y="18"/>
                      </a:lnTo>
                      <a:lnTo>
                        <a:pt x="317" y="9"/>
                      </a:lnTo>
                      <a:lnTo>
                        <a:pt x="384" y="5"/>
                      </a:lnTo>
                      <a:lnTo>
                        <a:pt x="392" y="14"/>
                      </a:lnTo>
                      <a:lnTo>
                        <a:pt x="384" y="22"/>
                      </a:lnTo>
                      <a:lnTo>
                        <a:pt x="317" y="31"/>
                      </a:lnTo>
                      <a:lnTo>
                        <a:pt x="259" y="50"/>
                      </a:lnTo>
                      <a:lnTo>
                        <a:pt x="201" y="71"/>
                      </a:lnTo>
                      <a:lnTo>
                        <a:pt x="134" y="82"/>
                      </a:lnTo>
                      <a:lnTo>
                        <a:pt x="85" y="77"/>
                      </a:lnTo>
                      <a:lnTo>
                        <a:pt x="38" y="61"/>
                      </a:lnTo>
                      <a:lnTo>
                        <a:pt x="22" y="36"/>
                      </a:lnTo>
                      <a:lnTo>
                        <a:pt x="5" y="16"/>
                      </a:lnTo>
                      <a:lnTo>
                        <a:pt x="0" y="4"/>
                      </a:lnTo>
                      <a:lnTo>
                        <a:pt x="12" y="0"/>
                      </a:lnTo>
                      <a:lnTo>
                        <a:pt x="12" y="0"/>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1" name="Freeform 55"/>
                <p:cNvSpPr>
                  <a:spLocks/>
                </p:cNvSpPr>
                <p:nvPr/>
              </p:nvSpPr>
              <p:spPr bwMode="auto">
                <a:xfrm>
                  <a:off x="325" y="3629"/>
                  <a:ext cx="103" cy="16"/>
                </a:xfrm>
                <a:custGeom>
                  <a:avLst/>
                  <a:gdLst/>
                  <a:ahLst/>
                  <a:cxnLst>
                    <a:cxn ang="0">
                      <a:pos x="11" y="24"/>
                    </a:cxn>
                    <a:cxn ang="0">
                      <a:pos x="79" y="26"/>
                    </a:cxn>
                    <a:cxn ang="0">
                      <a:pos x="147" y="13"/>
                    </a:cxn>
                    <a:cxn ang="0">
                      <a:pos x="216" y="2"/>
                    </a:cxn>
                    <a:cxn ang="0">
                      <a:pos x="277" y="0"/>
                    </a:cxn>
                    <a:cxn ang="0">
                      <a:pos x="406" y="1"/>
                    </a:cxn>
                    <a:cxn ang="0">
                      <a:pos x="415" y="8"/>
                    </a:cxn>
                    <a:cxn ang="0">
                      <a:pos x="406" y="18"/>
                    </a:cxn>
                    <a:cxn ang="0">
                      <a:pos x="283" y="33"/>
                    </a:cxn>
                    <a:cxn ang="0">
                      <a:pos x="226" y="48"/>
                    </a:cxn>
                    <a:cxn ang="0">
                      <a:pos x="159" y="64"/>
                    </a:cxn>
                    <a:cxn ang="0">
                      <a:pos x="84" y="61"/>
                    </a:cxn>
                    <a:cxn ang="0">
                      <a:pos x="7" y="42"/>
                    </a:cxn>
                    <a:cxn ang="0">
                      <a:pos x="0" y="31"/>
                    </a:cxn>
                    <a:cxn ang="0">
                      <a:pos x="11" y="24"/>
                    </a:cxn>
                    <a:cxn ang="0">
                      <a:pos x="11" y="24"/>
                    </a:cxn>
                  </a:cxnLst>
                  <a:rect l="0" t="0" r="r" b="b"/>
                  <a:pathLst>
                    <a:path w="415" h="64">
                      <a:moveTo>
                        <a:pt x="11" y="24"/>
                      </a:moveTo>
                      <a:lnTo>
                        <a:pt x="79" y="26"/>
                      </a:lnTo>
                      <a:lnTo>
                        <a:pt x="147" y="13"/>
                      </a:lnTo>
                      <a:lnTo>
                        <a:pt x="216" y="2"/>
                      </a:lnTo>
                      <a:lnTo>
                        <a:pt x="277" y="0"/>
                      </a:lnTo>
                      <a:lnTo>
                        <a:pt x="406" y="1"/>
                      </a:lnTo>
                      <a:lnTo>
                        <a:pt x="415" y="8"/>
                      </a:lnTo>
                      <a:lnTo>
                        <a:pt x="406" y="18"/>
                      </a:lnTo>
                      <a:lnTo>
                        <a:pt x="283" y="33"/>
                      </a:lnTo>
                      <a:lnTo>
                        <a:pt x="226" y="48"/>
                      </a:lnTo>
                      <a:lnTo>
                        <a:pt x="159" y="64"/>
                      </a:lnTo>
                      <a:lnTo>
                        <a:pt x="84" y="61"/>
                      </a:lnTo>
                      <a:lnTo>
                        <a:pt x="7" y="42"/>
                      </a:lnTo>
                      <a:lnTo>
                        <a:pt x="0" y="31"/>
                      </a:lnTo>
                      <a:lnTo>
                        <a:pt x="11" y="24"/>
                      </a:lnTo>
                      <a:lnTo>
                        <a:pt x="11" y="24"/>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2" name="Freeform 56"/>
                <p:cNvSpPr>
                  <a:spLocks/>
                </p:cNvSpPr>
                <p:nvPr/>
              </p:nvSpPr>
              <p:spPr bwMode="auto">
                <a:xfrm>
                  <a:off x="313" y="3559"/>
                  <a:ext cx="129" cy="23"/>
                </a:xfrm>
                <a:custGeom>
                  <a:avLst/>
                  <a:gdLst/>
                  <a:ahLst/>
                  <a:cxnLst>
                    <a:cxn ang="0">
                      <a:pos x="11" y="41"/>
                    </a:cxn>
                    <a:cxn ang="0">
                      <a:pos x="81" y="43"/>
                    </a:cxn>
                    <a:cxn ang="0">
                      <a:pos x="123" y="43"/>
                    </a:cxn>
                    <a:cxn ang="0">
                      <a:pos x="164" y="37"/>
                    </a:cxn>
                    <a:cxn ang="0">
                      <a:pos x="211" y="25"/>
                    </a:cxn>
                    <a:cxn ang="0">
                      <a:pos x="253" y="16"/>
                    </a:cxn>
                    <a:cxn ang="0">
                      <a:pos x="332" y="7"/>
                    </a:cxn>
                    <a:cxn ang="0">
                      <a:pos x="504" y="0"/>
                    </a:cxn>
                    <a:cxn ang="0">
                      <a:pos x="514" y="7"/>
                    </a:cxn>
                    <a:cxn ang="0">
                      <a:pos x="506" y="16"/>
                    </a:cxn>
                    <a:cxn ang="0">
                      <a:pos x="339" y="41"/>
                    </a:cxn>
                    <a:cxn ang="0">
                      <a:pos x="261" y="61"/>
                    </a:cxn>
                    <a:cxn ang="0">
                      <a:pos x="221" y="72"/>
                    </a:cxn>
                    <a:cxn ang="0">
                      <a:pos x="175" y="85"/>
                    </a:cxn>
                    <a:cxn ang="0">
                      <a:pos x="123" y="93"/>
                    </a:cxn>
                    <a:cxn ang="0">
                      <a:pos x="71" y="93"/>
                    </a:cxn>
                    <a:cxn ang="0">
                      <a:pos x="38" y="75"/>
                    </a:cxn>
                    <a:cxn ang="0">
                      <a:pos x="23" y="65"/>
                    </a:cxn>
                    <a:cxn ang="0">
                      <a:pos x="6" y="57"/>
                    </a:cxn>
                    <a:cxn ang="0">
                      <a:pos x="0" y="46"/>
                    </a:cxn>
                    <a:cxn ang="0">
                      <a:pos x="11" y="41"/>
                    </a:cxn>
                    <a:cxn ang="0">
                      <a:pos x="11" y="41"/>
                    </a:cxn>
                  </a:cxnLst>
                  <a:rect l="0" t="0" r="r" b="b"/>
                  <a:pathLst>
                    <a:path w="514" h="93">
                      <a:moveTo>
                        <a:pt x="11" y="41"/>
                      </a:moveTo>
                      <a:lnTo>
                        <a:pt x="81" y="43"/>
                      </a:lnTo>
                      <a:lnTo>
                        <a:pt x="123" y="43"/>
                      </a:lnTo>
                      <a:lnTo>
                        <a:pt x="164" y="37"/>
                      </a:lnTo>
                      <a:lnTo>
                        <a:pt x="211" y="25"/>
                      </a:lnTo>
                      <a:lnTo>
                        <a:pt x="253" y="16"/>
                      </a:lnTo>
                      <a:lnTo>
                        <a:pt x="332" y="7"/>
                      </a:lnTo>
                      <a:lnTo>
                        <a:pt x="504" y="0"/>
                      </a:lnTo>
                      <a:lnTo>
                        <a:pt x="514" y="7"/>
                      </a:lnTo>
                      <a:lnTo>
                        <a:pt x="506" y="16"/>
                      </a:lnTo>
                      <a:lnTo>
                        <a:pt x="339" y="41"/>
                      </a:lnTo>
                      <a:lnTo>
                        <a:pt x="261" y="61"/>
                      </a:lnTo>
                      <a:lnTo>
                        <a:pt x="221" y="72"/>
                      </a:lnTo>
                      <a:lnTo>
                        <a:pt x="175" y="85"/>
                      </a:lnTo>
                      <a:lnTo>
                        <a:pt x="123" y="93"/>
                      </a:lnTo>
                      <a:lnTo>
                        <a:pt x="71" y="93"/>
                      </a:lnTo>
                      <a:lnTo>
                        <a:pt x="38" y="75"/>
                      </a:lnTo>
                      <a:lnTo>
                        <a:pt x="23" y="65"/>
                      </a:lnTo>
                      <a:lnTo>
                        <a:pt x="6" y="57"/>
                      </a:lnTo>
                      <a:lnTo>
                        <a:pt x="0" y="46"/>
                      </a:lnTo>
                      <a:lnTo>
                        <a:pt x="11" y="41"/>
                      </a:lnTo>
                      <a:lnTo>
                        <a:pt x="11" y="41"/>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3" name="Freeform 57"/>
                <p:cNvSpPr>
                  <a:spLocks/>
                </p:cNvSpPr>
                <p:nvPr/>
              </p:nvSpPr>
              <p:spPr bwMode="auto">
                <a:xfrm>
                  <a:off x="426" y="3508"/>
                  <a:ext cx="17" cy="35"/>
                </a:xfrm>
                <a:custGeom>
                  <a:avLst/>
                  <a:gdLst/>
                  <a:ahLst/>
                  <a:cxnLst>
                    <a:cxn ang="0">
                      <a:pos x="15" y="2"/>
                    </a:cxn>
                    <a:cxn ang="0">
                      <a:pos x="42" y="33"/>
                    </a:cxn>
                    <a:cxn ang="0">
                      <a:pos x="70" y="65"/>
                    </a:cxn>
                    <a:cxn ang="0">
                      <a:pos x="67" y="125"/>
                    </a:cxn>
                    <a:cxn ang="0">
                      <a:pos x="58" y="133"/>
                    </a:cxn>
                    <a:cxn ang="0">
                      <a:pos x="49" y="125"/>
                    </a:cxn>
                    <a:cxn ang="0">
                      <a:pos x="39" y="76"/>
                    </a:cxn>
                    <a:cxn ang="0">
                      <a:pos x="0" y="11"/>
                    </a:cxn>
                    <a:cxn ang="0">
                      <a:pos x="3" y="0"/>
                    </a:cxn>
                    <a:cxn ang="0">
                      <a:pos x="15" y="2"/>
                    </a:cxn>
                    <a:cxn ang="0">
                      <a:pos x="15" y="2"/>
                    </a:cxn>
                  </a:cxnLst>
                  <a:rect l="0" t="0" r="r" b="b"/>
                  <a:pathLst>
                    <a:path w="70" h="133">
                      <a:moveTo>
                        <a:pt x="15" y="2"/>
                      </a:moveTo>
                      <a:lnTo>
                        <a:pt x="42" y="33"/>
                      </a:lnTo>
                      <a:lnTo>
                        <a:pt x="70" y="65"/>
                      </a:lnTo>
                      <a:lnTo>
                        <a:pt x="67" y="125"/>
                      </a:lnTo>
                      <a:lnTo>
                        <a:pt x="58" y="133"/>
                      </a:lnTo>
                      <a:lnTo>
                        <a:pt x="49" y="125"/>
                      </a:lnTo>
                      <a:lnTo>
                        <a:pt x="39" y="76"/>
                      </a:lnTo>
                      <a:lnTo>
                        <a:pt x="0" y="11"/>
                      </a:lnTo>
                      <a:lnTo>
                        <a:pt x="3" y="0"/>
                      </a:lnTo>
                      <a:lnTo>
                        <a:pt x="15" y="2"/>
                      </a:lnTo>
                      <a:lnTo>
                        <a:pt x="15" y="2"/>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4" name="Freeform 58"/>
                <p:cNvSpPr>
                  <a:spLocks/>
                </p:cNvSpPr>
                <p:nvPr/>
              </p:nvSpPr>
              <p:spPr bwMode="auto">
                <a:xfrm>
                  <a:off x="435" y="3499"/>
                  <a:ext cx="48" cy="95"/>
                </a:xfrm>
                <a:custGeom>
                  <a:avLst/>
                  <a:gdLst/>
                  <a:ahLst/>
                  <a:cxnLst>
                    <a:cxn ang="0">
                      <a:pos x="13" y="0"/>
                    </a:cxn>
                    <a:cxn ang="0">
                      <a:pos x="66" y="53"/>
                    </a:cxn>
                    <a:cxn ang="0">
                      <a:pos x="84" y="84"/>
                    </a:cxn>
                    <a:cxn ang="0">
                      <a:pos x="105" y="117"/>
                    </a:cxn>
                    <a:cxn ang="0">
                      <a:pos x="120" y="137"/>
                    </a:cxn>
                    <a:cxn ang="0">
                      <a:pos x="134" y="156"/>
                    </a:cxn>
                    <a:cxn ang="0">
                      <a:pos x="162" y="189"/>
                    </a:cxn>
                    <a:cxn ang="0">
                      <a:pos x="194" y="268"/>
                    </a:cxn>
                    <a:cxn ang="0">
                      <a:pos x="193" y="342"/>
                    </a:cxn>
                    <a:cxn ang="0">
                      <a:pos x="183" y="355"/>
                    </a:cxn>
                    <a:cxn ang="0">
                      <a:pos x="174" y="370"/>
                    </a:cxn>
                    <a:cxn ang="0">
                      <a:pos x="164" y="378"/>
                    </a:cxn>
                    <a:cxn ang="0">
                      <a:pos x="157" y="368"/>
                    </a:cxn>
                    <a:cxn ang="0">
                      <a:pos x="152" y="337"/>
                    </a:cxn>
                    <a:cxn ang="0">
                      <a:pos x="152" y="318"/>
                    </a:cxn>
                    <a:cxn ang="0">
                      <a:pos x="152" y="311"/>
                    </a:cxn>
                    <a:cxn ang="0">
                      <a:pos x="152" y="302"/>
                    </a:cxn>
                    <a:cxn ang="0">
                      <a:pos x="152" y="295"/>
                    </a:cxn>
                    <a:cxn ang="0">
                      <a:pos x="152" y="288"/>
                    </a:cxn>
                    <a:cxn ang="0">
                      <a:pos x="152" y="269"/>
                    </a:cxn>
                    <a:cxn ang="0">
                      <a:pos x="146" y="228"/>
                    </a:cxn>
                    <a:cxn ang="0">
                      <a:pos x="132" y="194"/>
                    </a:cxn>
                    <a:cxn ang="0">
                      <a:pos x="114" y="162"/>
                    </a:cxn>
                    <a:cxn ang="0">
                      <a:pos x="90" y="126"/>
                    </a:cxn>
                    <a:cxn ang="0">
                      <a:pos x="52" y="66"/>
                    </a:cxn>
                    <a:cxn ang="0">
                      <a:pos x="32" y="38"/>
                    </a:cxn>
                    <a:cxn ang="0">
                      <a:pos x="3" y="14"/>
                    </a:cxn>
                    <a:cxn ang="0">
                      <a:pos x="0" y="1"/>
                    </a:cxn>
                    <a:cxn ang="0">
                      <a:pos x="13" y="0"/>
                    </a:cxn>
                    <a:cxn ang="0">
                      <a:pos x="13" y="0"/>
                    </a:cxn>
                  </a:cxnLst>
                  <a:rect l="0" t="0" r="r" b="b"/>
                  <a:pathLst>
                    <a:path w="194" h="378">
                      <a:moveTo>
                        <a:pt x="13" y="0"/>
                      </a:moveTo>
                      <a:lnTo>
                        <a:pt x="66" y="53"/>
                      </a:lnTo>
                      <a:lnTo>
                        <a:pt x="84" y="84"/>
                      </a:lnTo>
                      <a:lnTo>
                        <a:pt x="105" y="117"/>
                      </a:lnTo>
                      <a:lnTo>
                        <a:pt x="120" y="137"/>
                      </a:lnTo>
                      <a:lnTo>
                        <a:pt x="134" y="156"/>
                      </a:lnTo>
                      <a:lnTo>
                        <a:pt x="162" y="189"/>
                      </a:lnTo>
                      <a:lnTo>
                        <a:pt x="194" y="268"/>
                      </a:lnTo>
                      <a:lnTo>
                        <a:pt x="193" y="342"/>
                      </a:lnTo>
                      <a:lnTo>
                        <a:pt x="183" y="355"/>
                      </a:lnTo>
                      <a:lnTo>
                        <a:pt x="174" y="370"/>
                      </a:lnTo>
                      <a:lnTo>
                        <a:pt x="164" y="378"/>
                      </a:lnTo>
                      <a:lnTo>
                        <a:pt x="157" y="368"/>
                      </a:lnTo>
                      <a:lnTo>
                        <a:pt x="152" y="337"/>
                      </a:lnTo>
                      <a:lnTo>
                        <a:pt x="152" y="318"/>
                      </a:lnTo>
                      <a:lnTo>
                        <a:pt x="152" y="311"/>
                      </a:lnTo>
                      <a:lnTo>
                        <a:pt x="152" y="302"/>
                      </a:lnTo>
                      <a:lnTo>
                        <a:pt x="152" y="295"/>
                      </a:lnTo>
                      <a:lnTo>
                        <a:pt x="152" y="288"/>
                      </a:lnTo>
                      <a:lnTo>
                        <a:pt x="152" y="269"/>
                      </a:lnTo>
                      <a:lnTo>
                        <a:pt x="146" y="228"/>
                      </a:lnTo>
                      <a:lnTo>
                        <a:pt x="132" y="194"/>
                      </a:lnTo>
                      <a:lnTo>
                        <a:pt x="114" y="162"/>
                      </a:lnTo>
                      <a:lnTo>
                        <a:pt x="90" y="126"/>
                      </a:lnTo>
                      <a:lnTo>
                        <a:pt x="52" y="66"/>
                      </a:lnTo>
                      <a:lnTo>
                        <a:pt x="32" y="38"/>
                      </a:lnTo>
                      <a:lnTo>
                        <a:pt x="3" y="14"/>
                      </a:lnTo>
                      <a:lnTo>
                        <a:pt x="0" y="1"/>
                      </a:lnTo>
                      <a:lnTo>
                        <a:pt x="13" y="0"/>
                      </a:lnTo>
                      <a:lnTo>
                        <a:pt x="13" y="0"/>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5" name="Freeform 59"/>
                <p:cNvSpPr>
                  <a:spLocks/>
                </p:cNvSpPr>
                <p:nvPr/>
              </p:nvSpPr>
              <p:spPr bwMode="auto">
                <a:xfrm>
                  <a:off x="451" y="3565"/>
                  <a:ext cx="41" cy="102"/>
                </a:xfrm>
                <a:custGeom>
                  <a:avLst/>
                  <a:gdLst/>
                  <a:ahLst/>
                  <a:cxnLst>
                    <a:cxn ang="0">
                      <a:pos x="13" y="0"/>
                    </a:cxn>
                    <a:cxn ang="0">
                      <a:pos x="61" y="34"/>
                    </a:cxn>
                    <a:cxn ang="0">
                      <a:pos x="104" y="76"/>
                    </a:cxn>
                    <a:cxn ang="0">
                      <a:pos x="151" y="154"/>
                    </a:cxn>
                    <a:cxn ang="0">
                      <a:pos x="157" y="184"/>
                    </a:cxn>
                    <a:cxn ang="0">
                      <a:pos x="163" y="261"/>
                    </a:cxn>
                    <a:cxn ang="0">
                      <a:pos x="156" y="298"/>
                    </a:cxn>
                    <a:cxn ang="0">
                      <a:pos x="144" y="338"/>
                    </a:cxn>
                    <a:cxn ang="0">
                      <a:pos x="130" y="360"/>
                    </a:cxn>
                    <a:cxn ang="0">
                      <a:pos x="114" y="377"/>
                    </a:cxn>
                    <a:cxn ang="0">
                      <a:pos x="76" y="409"/>
                    </a:cxn>
                    <a:cxn ang="0">
                      <a:pos x="68" y="403"/>
                    </a:cxn>
                    <a:cxn ang="0">
                      <a:pos x="76" y="387"/>
                    </a:cxn>
                    <a:cxn ang="0">
                      <a:pos x="97" y="360"/>
                    </a:cxn>
                    <a:cxn ang="0">
                      <a:pos x="110" y="325"/>
                    </a:cxn>
                    <a:cxn ang="0">
                      <a:pos x="129" y="258"/>
                    </a:cxn>
                    <a:cxn ang="0">
                      <a:pos x="126" y="188"/>
                    </a:cxn>
                    <a:cxn ang="0">
                      <a:pos x="118" y="163"/>
                    </a:cxn>
                    <a:cxn ang="0">
                      <a:pos x="103" y="128"/>
                    </a:cxn>
                    <a:cxn ang="0">
                      <a:pos x="79" y="98"/>
                    </a:cxn>
                    <a:cxn ang="0">
                      <a:pos x="45" y="53"/>
                    </a:cxn>
                    <a:cxn ang="0">
                      <a:pos x="29" y="32"/>
                    </a:cxn>
                    <a:cxn ang="0">
                      <a:pos x="4" y="15"/>
                    </a:cxn>
                    <a:cxn ang="0">
                      <a:pos x="0" y="2"/>
                    </a:cxn>
                    <a:cxn ang="0">
                      <a:pos x="13" y="0"/>
                    </a:cxn>
                    <a:cxn ang="0">
                      <a:pos x="13" y="0"/>
                    </a:cxn>
                  </a:cxnLst>
                  <a:rect l="0" t="0" r="r" b="b"/>
                  <a:pathLst>
                    <a:path w="163" h="409">
                      <a:moveTo>
                        <a:pt x="13" y="0"/>
                      </a:moveTo>
                      <a:lnTo>
                        <a:pt x="61" y="34"/>
                      </a:lnTo>
                      <a:lnTo>
                        <a:pt x="104" y="76"/>
                      </a:lnTo>
                      <a:lnTo>
                        <a:pt x="151" y="154"/>
                      </a:lnTo>
                      <a:lnTo>
                        <a:pt x="157" y="184"/>
                      </a:lnTo>
                      <a:lnTo>
                        <a:pt x="163" y="261"/>
                      </a:lnTo>
                      <a:lnTo>
                        <a:pt x="156" y="298"/>
                      </a:lnTo>
                      <a:lnTo>
                        <a:pt x="144" y="338"/>
                      </a:lnTo>
                      <a:lnTo>
                        <a:pt x="130" y="360"/>
                      </a:lnTo>
                      <a:lnTo>
                        <a:pt x="114" y="377"/>
                      </a:lnTo>
                      <a:lnTo>
                        <a:pt x="76" y="409"/>
                      </a:lnTo>
                      <a:lnTo>
                        <a:pt x="68" y="403"/>
                      </a:lnTo>
                      <a:lnTo>
                        <a:pt x="76" y="387"/>
                      </a:lnTo>
                      <a:lnTo>
                        <a:pt x="97" y="360"/>
                      </a:lnTo>
                      <a:lnTo>
                        <a:pt x="110" y="325"/>
                      </a:lnTo>
                      <a:lnTo>
                        <a:pt x="129" y="258"/>
                      </a:lnTo>
                      <a:lnTo>
                        <a:pt x="126" y="188"/>
                      </a:lnTo>
                      <a:lnTo>
                        <a:pt x="118" y="163"/>
                      </a:lnTo>
                      <a:lnTo>
                        <a:pt x="103" y="128"/>
                      </a:lnTo>
                      <a:lnTo>
                        <a:pt x="79" y="98"/>
                      </a:lnTo>
                      <a:lnTo>
                        <a:pt x="45" y="53"/>
                      </a:lnTo>
                      <a:lnTo>
                        <a:pt x="29" y="32"/>
                      </a:lnTo>
                      <a:lnTo>
                        <a:pt x="4" y="15"/>
                      </a:lnTo>
                      <a:lnTo>
                        <a:pt x="0" y="2"/>
                      </a:lnTo>
                      <a:lnTo>
                        <a:pt x="13" y="0"/>
                      </a:lnTo>
                      <a:lnTo>
                        <a:pt x="13" y="0"/>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6" name="Freeform 60"/>
                <p:cNvSpPr>
                  <a:spLocks/>
                </p:cNvSpPr>
                <p:nvPr/>
              </p:nvSpPr>
              <p:spPr bwMode="auto">
                <a:xfrm>
                  <a:off x="435" y="3580"/>
                  <a:ext cx="17" cy="44"/>
                </a:xfrm>
                <a:custGeom>
                  <a:avLst/>
                  <a:gdLst/>
                  <a:ahLst/>
                  <a:cxnLst>
                    <a:cxn ang="0">
                      <a:pos x="40" y="4"/>
                    </a:cxn>
                    <a:cxn ang="0">
                      <a:pos x="63" y="55"/>
                    </a:cxn>
                    <a:cxn ang="0">
                      <a:pos x="67" y="108"/>
                    </a:cxn>
                    <a:cxn ang="0">
                      <a:pos x="58" y="129"/>
                    </a:cxn>
                    <a:cxn ang="0">
                      <a:pos x="46" y="147"/>
                    </a:cxn>
                    <a:cxn ang="0">
                      <a:pos x="12" y="179"/>
                    </a:cxn>
                    <a:cxn ang="0">
                      <a:pos x="0" y="179"/>
                    </a:cxn>
                    <a:cxn ang="0">
                      <a:pos x="0" y="168"/>
                    </a:cxn>
                    <a:cxn ang="0">
                      <a:pos x="17" y="136"/>
                    </a:cxn>
                    <a:cxn ang="0">
                      <a:pos x="25" y="99"/>
                    </a:cxn>
                    <a:cxn ang="0">
                      <a:pos x="24" y="12"/>
                    </a:cxn>
                    <a:cxn ang="0">
                      <a:pos x="27" y="0"/>
                    </a:cxn>
                    <a:cxn ang="0">
                      <a:pos x="40" y="4"/>
                    </a:cxn>
                    <a:cxn ang="0">
                      <a:pos x="40" y="4"/>
                    </a:cxn>
                  </a:cxnLst>
                  <a:rect l="0" t="0" r="r" b="b"/>
                  <a:pathLst>
                    <a:path w="67" h="179">
                      <a:moveTo>
                        <a:pt x="40" y="4"/>
                      </a:moveTo>
                      <a:lnTo>
                        <a:pt x="63" y="55"/>
                      </a:lnTo>
                      <a:lnTo>
                        <a:pt x="67" y="108"/>
                      </a:lnTo>
                      <a:lnTo>
                        <a:pt x="58" y="129"/>
                      </a:lnTo>
                      <a:lnTo>
                        <a:pt x="46" y="147"/>
                      </a:lnTo>
                      <a:lnTo>
                        <a:pt x="12" y="179"/>
                      </a:lnTo>
                      <a:lnTo>
                        <a:pt x="0" y="179"/>
                      </a:lnTo>
                      <a:lnTo>
                        <a:pt x="0" y="168"/>
                      </a:lnTo>
                      <a:lnTo>
                        <a:pt x="17" y="136"/>
                      </a:lnTo>
                      <a:lnTo>
                        <a:pt x="25" y="99"/>
                      </a:lnTo>
                      <a:lnTo>
                        <a:pt x="24" y="12"/>
                      </a:lnTo>
                      <a:lnTo>
                        <a:pt x="27" y="0"/>
                      </a:lnTo>
                      <a:lnTo>
                        <a:pt x="40" y="4"/>
                      </a:lnTo>
                      <a:lnTo>
                        <a:pt x="40" y="4"/>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7" name="Freeform 61"/>
                <p:cNvSpPr>
                  <a:spLocks/>
                </p:cNvSpPr>
                <p:nvPr/>
              </p:nvSpPr>
              <p:spPr bwMode="auto">
                <a:xfrm>
                  <a:off x="440" y="3635"/>
                  <a:ext cx="34" cy="74"/>
                </a:xfrm>
                <a:custGeom>
                  <a:avLst/>
                  <a:gdLst/>
                  <a:ahLst/>
                  <a:cxnLst>
                    <a:cxn ang="0">
                      <a:pos x="12" y="0"/>
                    </a:cxn>
                    <a:cxn ang="0">
                      <a:pos x="116" y="87"/>
                    </a:cxn>
                    <a:cxn ang="0">
                      <a:pos x="135" y="161"/>
                    </a:cxn>
                    <a:cxn ang="0">
                      <a:pos x="132" y="198"/>
                    </a:cxn>
                    <a:cxn ang="0">
                      <a:pos x="121" y="239"/>
                    </a:cxn>
                    <a:cxn ang="0">
                      <a:pos x="110" y="265"/>
                    </a:cxn>
                    <a:cxn ang="0">
                      <a:pos x="92" y="287"/>
                    </a:cxn>
                    <a:cxn ang="0">
                      <a:pos x="76" y="294"/>
                    </a:cxn>
                    <a:cxn ang="0">
                      <a:pos x="61" y="289"/>
                    </a:cxn>
                    <a:cxn ang="0">
                      <a:pos x="60" y="261"/>
                    </a:cxn>
                    <a:cxn ang="0">
                      <a:pos x="81" y="227"/>
                    </a:cxn>
                    <a:cxn ang="0">
                      <a:pos x="93" y="192"/>
                    </a:cxn>
                    <a:cxn ang="0">
                      <a:pos x="104" y="160"/>
                    </a:cxn>
                    <a:cxn ang="0">
                      <a:pos x="108" y="128"/>
                    </a:cxn>
                    <a:cxn ang="0">
                      <a:pos x="99" y="95"/>
                    </a:cxn>
                    <a:cxn ang="0">
                      <a:pos x="81" y="66"/>
                    </a:cxn>
                    <a:cxn ang="0">
                      <a:pos x="60" y="46"/>
                    </a:cxn>
                    <a:cxn ang="0">
                      <a:pos x="33" y="30"/>
                    </a:cxn>
                    <a:cxn ang="0">
                      <a:pos x="3" y="13"/>
                    </a:cxn>
                    <a:cxn ang="0">
                      <a:pos x="0" y="2"/>
                    </a:cxn>
                    <a:cxn ang="0">
                      <a:pos x="12" y="0"/>
                    </a:cxn>
                    <a:cxn ang="0">
                      <a:pos x="12" y="0"/>
                    </a:cxn>
                  </a:cxnLst>
                  <a:rect l="0" t="0" r="r" b="b"/>
                  <a:pathLst>
                    <a:path w="135" h="294">
                      <a:moveTo>
                        <a:pt x="12" y="0"/>
                      </a:moveTo>
                      <a:lnTo>
                        <a:pt x="116" y="87"/>
                      </a:lnTo>
                      <a:lnTo>
                        <a:pt x="135" y="161"/>
                      </a:lnTo>
                      <a:lnTo>
                        <a:pt x="132" y="198"/>
                      </a:lnTo>
                      <a:lnTo>
                        <a:pt x="121" y="239"/>
                      </a:lnTo>
                      <a:lnTo>
                        <a:pt x="110" y="265"/>
                      </a:lnTo>
                      <a:lnTo>
                        <a:pt x="92" y="287"/>
                      </a:lnTo>
                      <a:lnTo>
                        <a:pt x="76" y="294"/>
                      </a:lnTo>
                      <a:lnTo>
                        <a:pt x="61" y="289"/>
                      </a:lnTo>
                      <a:lnTo>
                        <a:pt x="60" y="261"/>
                      </a:lnTo>
                      <a:lnTo>
                        <a:pt x="81" y="227"/>
                      </a:lnTo>
                      <a:lnTo>
                        <a:pt x="93" y="192"/>
                      </a:lnTo>
                      <a:lnTo>
                        <a:pt x="104" y="160"/>
                      </a:lnTo>
                      <a:lnTo>
                        <a:pt x="108" y="128"/>
                      </a:lnTo>
                      <a:lnTo>
                        <a:pt x="99" y="95"/>
                      </a:lnTo>
                      <a:lnTo>
                        <a:pt x="81" y="66"/>
                      </a:lnTo>
                      <a:lnTo>
                        <a:pt x="60" y="46"/>
                      </a:lnTo>
                      <a:lnTo>
                        <a:pt x="33" y="30"/>
                      </a:lnTo>
                      <a:lnTo>
                        <a:pt x="3" y="13"/>
                      </a:lnTo>
                      <a:lnTo>
                        <a:pt x="0" y="2"/>
                      </a:lnTo>
                      <a:lnTo>
                        <a:pt x="12" y="0"/>
                      </a:lnTo>
                      <a:lnTo>
                        <a:pt x="12" y="0"/>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8" name="Freeform 62"/>
                <p:cNvSpPr>
                  <a:spLocks/>
                </p:cNvSpPr>
                <p:nvPr/>
              </p:nvSpPr>
              <p:spPr bwMode="auto">
                <a:xfrm>
                  <a:off x="437" y="3644"/>
                  <a:ext cx="16" cy="38"/>
                </a:xfrm>
                <a:custGeom>
                  <a:avLst/>
                  <a:gdLst/>
                  <a:ahLst/>
                  <a:cxnLst>
                    <a:cxn ang="0">
                      <a:pos x="16" y="2"/>
                    </a:cxn>
                    <a:cxn ang="0">
                      <a:pos x="63" y="108"/>
                    </a:cxn>
                    <a:cxn ang="0">
                      <a:pos x="49" y="127"/>
                    </a:cxn>
                    <a:cxn ang="0">
                      <a:pos x="35" y="145"/>
                    </a:cxn>
                    <a:cxn ang="0">
                      <a:pos x="24" y="150"/>
                    </a:cxn>
                    <a:cxn ang="0">
                      <a:pos x="19" y="139"/>
                    </a:cxn>
                    <a:cxn ang="0">
                      <a:pos x="26" y="101"/>
                    </a:cxn>
                    <a:cxn ang="0">
                      <a:pos x="20" y="54"/>
                    </a:cxn>
                    <a:cxn ang="0">
                      <a:pos x="0" y="11"/>
                    </a:cxn>
                    <a:cxn ang="0">
                      <a:pos x="5" y="0"/>
                    </a:cxn>
                    <a:cxn ang="0">
                      <a:pos x="16" y="2"/>
                    </a:cxn>
                    <a:cxn ang="0">
                      <a:pos x="16" y="2"/>
                    </a:cxn>
                  </a:cxnLst>
                  <a:rect l="0" t="0" r="r" b="b"/>
                  <a:pathLst>
                    <a:path w="63" h="150">
                      <a:moveTo>
                        <a:pt x="16" y="2"/>
                      </a:moveTo>
                      <a:lnTo>
                        <a:pt x="63" y="108"/>
                      </a:lnTo>
                      <a:lnTo>
                        <a:pt x="49" y="127"/>
                      </a:lnTo>
                      <a:lnTo>
                        <a:pt x="35" y="145"/>
                      </a:lnTo>
                      <a:lnTo>
                        <a:pt x="24" y="150"/>
                      </a:lnTo>
                      <a:lnTo>
                        <a:pt x="19" y="139"/>
                      </a:lnTo>
                      <a:lnTo>
                        <a:pt x="26" y="101"/>
                      </a:lnTo>
                      <a:lnTo>
                        <a:pt x="20" y="54"/>
                      </a:lnTo>
                      <a:lnTo>
                        <a:pt x="0" y="11"/>
                      </a:lnTo>
                      <a:lnTo>
                        <a:pt x="5" y="0"/>
                      </a:lnTo>
                      <a:lnTo>
                        <a:pt x="16" y="2"/>
                      </a:lnTo>
                      <a:lnTo>
                        <a:pt x="16" y="2"/>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9" name="Freeform 63"/>
                <p:cNvSpPr>
                  <a:spLocks/>
                </p:cNvSpPr>
                <p:nvPr/>
              </p:nvSpPr>
              <p:spPr bwMode="auto">
                <a:xfrm>
                  <a:off x="384" y="3703"/>
                  <a:ext cx="85" cy="73"/>
                </a:xfrm>
                <a:custGeom>
                  <a:avLst/>
                  <a:gdLst/>
                  <a:ahLst/>
                  <a:cxnLst>
                    <a:cxn ang="0">
                      <a:pos x="276" y="0"/>
                    </a:cxn>
                    <a:cxn ang="0">
                      <a:pos x="310" y="25"/>
                    </a:cxn>
                    <a:cxn ang="0">
                      <a:pos x="331" y="56"/>
                    </a:cxn>
                    <a:cxn ang="0">
                      <a:pos x="339" y="135"/>
                    </a:cxn>
                    <a:cxn ang="0">
                      <a:pos x="323" y="168"/>
                    </a:cxn>
                    <a:cxn ang="0">
                      <a:pos x="302" y="193"/>
                    </a:cxn>
                    <a:cxn ang="0">
                      <a:pos x="284" y="218"/>
                    </a:cxn>
                    <a:cxn ang="0">
                      <a:pos x="259" y="241"/>
                    </a:cxn>
                    <a:cxn ang="0">
                      <a:pos x="233" y="263"/>
                    </a:cxn>
                    <a:cxn ang="0">
                      <a:pos x="206" y="278"/>
                    </a:cxn>
                    <a:cxn ang="0">
                      <a:pos x="145" y="289"/>
                    </a:cxn>
                    <a:cxn ang="0">
                      <a:pos x="7" y="279"/>
                    </a:cxn>
                    <a:cxn ang="0">
                      <a:pos x="0" y="269"/>
                    </a:cxn>
                    <a:cxn ang="0">
                      <a:pos x="8" y="262"/>
                    </a:cxn>
                    <a:cxn ang="0">
                      <a:pos x="128" y="262"/>
                    </a:cxn>
                    <a:cxn ang="0">
                      <a:pos x="180" y="246"/>
                    </a:cxn>
                    <a:cxn ang="0">
                      <a:pos x="226" y="211"/>
                    </a:cxn>
                    <a:cxn ang="0">
                      <a:pos x="253" y="193"/>
                    </a:cxn>
                    <a:cxn ang="0">
                      <a:pos x="284" y="148"/>
                    </a:cxn>
                    <a:cxn ang="0">
                      <a:pos x="296" y="121"/>
                    </a:cxn>
                    <a:cxn ang="0">
                      <a:pos x="298" y="62"/>
                    </a:cxn>
                    <a:cxn ang="0">
                      <a:pos x="289" y="37"/>
                    </a:cxn>
                    <a:cxn ang="0">
                      <a:pos x="265" y="19"/>
                    </a:cxn>
                    <a:cxn ang="0">
                      <a:pos x="261" y="4"/>
                    </a:cxn>
                    <a:cxn ang="0">
                      <a:pos x="276" y="0"/>
                    </a:cxn>
                    <a:cxn ang="0">
                      <a:pos x="276" y="0"/>
                    </a:cxn>
                  </a:cxnLst>
                  <a:rect l="0" t="0" r="r" b="b"/>
                  <a:pathLst>
                    <a:path w="339" h="289">
                      <a:moveTo>
                        <a:pt x="276" y="0"/>
                      </a:moveTo>
                      <a:lnTo>
                        <a:pt x="310" y="25"/>
                      </a:lnTo>
                      <a:lnTo>
                        <a:pt x="331" y="56"/>
                      </a:lnTo>
                      <a:lnTo>
                        <a:pt x="339" y="135"/>
                      </a:lnTo>
                      <a:lnTo>
                        <a:pt x="323" y="168"/>
                      </a:lnTo>
                      <a:lnTo>
                        <a:pt x="302" y="193"/>
                      </a:lnTo>
                      <a:lnTo>
                        <a:pt x="284" y="218"/>
                      </a:lnTo>
                      <a:lnTo>
                        <a:pt x="259" y="241"/>
                      </a:lnTo>
                      <a:lnTo>
                        <a:pt x="233" y="263"/>
                      </a:lnTo>
                      <a:lnTo>
                        <a:pt x="206" y="278"/>
                      </a:lnTo>
                      <a:lnTo>
                        <a:pt x="145" y="289"/>
                      </a:lnTo>
                      <a:lnTo>
                        <a:pt x="7" y="279"/>
                      </a:lnTo>
                      <a:lnTo>
                        <a:pt x="0" y="269"/>
                      </a:lnTo>
                      <a:lnTo>
                        <a:pt x="8" y="262"/>
                      </a:lnTo>
                      <a:lnTo>
                        <a:pt x="128" y="262"/>
                      </a:lnTo>
                      <a:lnTo>
                        <a:pt x="180" y="246"/>
                      </a:lnTo>
                      <a:lnTo>
                        <a:pt x="226" y="211"/>
                      </a:lnTo>
                      <a:lnTo>
                        <a:pt x="253" y="193"/>
                      </a:lnTo>
                      <a:lnTo>
                        <a:pt x="284" y="148"/>
                      </a:lnTo>
                      <a:lnTo>
                        <a:pt x="296" y="121"/>
                      </a:lnTo>
                      <a:lnTo>
                        <a:pt x="298" y="62"/>
                      </a:lnTo>
                      <a:lnTo>
                        <a:pt x="289" y="37"/>
                      </a:lnTo>
                      <a:lnTo>
                        <a:pt x="265" y="19"/>
                      </a:lnTo>
                      <a:lnTo>
                        <a:pt x="261" y="4"/>
                      </a:lnTo>
                      <a:lnTo>
                        <a:pt x="276" y="0"/>
                      </a:lnTo>
                      <a:lnTo>
                        <a:pt x="276" y="0"/>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60" name="Freeform 64"/>
                <p:cNvSpPr>
                  <a:spLocks/>
                </p:cNvSpPr>
                <p:nvPr/>
              </p:nvSpPr>
              <p:spPr bwMode="auto">
                <a:xfrm>
                  <a:off x="164" y="3712"/>
                  <a:ext cx="150" cy="196"/>
                </a:xfrm>
                <a:custGeom>
                  <a:avLst/>
                  <a:gdLst/>
                  <a:ahLst/>
                  <a:cxnLst>
                    <a:cxn ang="0">
                      <a:pos x="182" y="21"/>
                    </a:cxn>
                    <a:cxn ang="0">
                      <a:pos x="85" y="79"/>
                    </a:cxn>
                    <a:cxn ang="0">
                      <a:pos x="45" y="169"/>
                    </a:cxn>
                    <a:cxn ang="0">
                      <a:pos x="32" y="280"/>
                    </a:cxn>
                    <a:cxn ang="0">
                      <a:pos x="60" y="385"/>
                    </a:cxn>
                    <a:cxn ang="0">
                      <a:pos x="143" y="492"/>
                    </a:cxn>
                    <a:cxn ang="0">
                      <a:pos x="273" y="563"/>
                    </a:cxn>
                    <a:cxn ang="0">
                      <a:pos x="381" y="581"/>
                    </a:cxn>
                    <a:cxn ang="0">
                      <a:pos x="448" y="567"/>
                    </a:cxn>
                    <a:cxn ang="0">
                      <a:pos x="507" y="502"/>
                    </a:cxn>
                    <a:cxn ang="0">
                      <a:pos x="589" y="452"/>
                    </a:cxn>
                    <a:cxn ang="0">
                      <a:pos x="600" y="510"/>
                    </a:cxn>
                    <a:cxn ang="0">
                      <a:pos x="560" y="608"/>
                    </a:cxn>
                    <a:cxn ang="0">
                      <a:pos x="521" y="689"/>
                    </a:cxn>
                    <a:cxn ang="0">
                      <a:pos x="337" y="783"/>
                    </a:cxn>
                    <a:cxn ang="0">
                      <a:pos x="297" y="766"/>
                    </a:cxn>
                    <a:cxn ang="0">
                      <a:pos x="405" y="665"/>
                    </a:cxn>
                    <a:cxn ang="0">
                      <a:pos x="376" y="621"/>
                    </a:cxn>
                    <a:cxn ang="0">
                      <a:pos x="247" y="610"/>
                    </a:cxn>
                    <a:cxn ang="0">
                      <a:pos x="124" y="531"/>
                    </a:cxn>
                    <a:cxn ang="0">
                      <a:pos x="42" y="441"/>
                    </a:cxn>
                    <a:cxn ang="0">
                      <a:pos x="0" y="291"/>
                    </a:cxn>
                    <a:cxn ang="0">
                      <a:pos x="2" y="161"/>
                    </a:cxn>
                    <a:cxn ang="0">
                      <a:pos x="39" y="54"/>
                    </a:cxn>
                    <a:cxn ang="0">
                      <a:pos x="85" y="11"/>
                    </a:cxn>
                    <a:cxn ang="0">
                      <a:pos x="139" y="0"/>
                    </a:cxn>
                    <a:cxn ang="0">
                      <a:pos x="182" y="21"/>
                    </a:cxn>
                    <a:cxn ang="0">
                      <a:pos x="182" y="21"/>
                    </a:cxn>
                  </a:cxnLst>
                  <a:rect l="0" t="0" r="r" b="b"/>
                  <a:pathLst>
                    <a:path w="600" h="783">
                      <a:moveTo>
                        <a:pt x="182" y="21"/>
                      </a:moveTo>
                      <a:lnTo>
                        <a:pt x="85" y="79"/>
                      </a:lnTo>
                      <a:lnTo>
                        <a:pt x="45" y="169"/>
                      </a:lnTo>
                      <a:lnTo>
                        <a:pt x="32" y="280"/>
                      </a:lnTo>
                      <a:lnTo>
                        <a:pt x="60" y="385"/>
                      </a:lnTo>
                      <a:lnTo>
                        <a:pt x="143" y="492"/>
                      </a:lnTo>
                      <a:lnTo>
                        <a:pt x="273" y="563"/>
                      </a:lnTo>
                      <a:lnTo>
                        <a:pt x="381" y="581"/>
                      </a:lnTo>
                      <a:lnTo>
                        <a:pt x="448" y="567"/>
                      </a:lnTo>
                      <a:lnTo>
                        <a:pt x="507" y="502"/>
                      </a:lnTo>
                      <a:lnTo>
                        <a:pt x="589" y="452"/>
                      </a:lnTo>
                      <a:lnTo>
                        <a:pt x="600" y="510"/>
                      </a:lnTo>
                      <a:lnTo>
                        <a:pt x="560" y="608"/>
                      </a:lnTo>
                      <a:lnTo>
                        <a:pt x="521" y="689"/>
                      </a:lnTo>
                      <a:lnTo>
                        <a:pt x="337" y="783"/>
                      </a:lnTo>
                      <a:lnTo>
                        <a:pt x="297" y="766"/>
                      </a:lnTo>
                      <a:lnTo>
                        <a:pt x="405" y="665"/>
                      </a:lnTo>
                      <a:lnTo>
                        <a:pt x="376" y="621"/>
                      </a:lnTo>
                      <a:lnTo>
                        <a:pt x="247" y="610"/>
                      </a:lnTo>
                      <a:lnTo>
                        <a:pt x="124" y="531"/>
                      </a:lnTo>
                      <a:lnTo>
                        <a:pt x="42" y="441"/>
                      </a:lnTo>
                      <a:lnTo>
                        <a:pt x="0" y="291"/>
                      </a:lnTo>
                      <a:lnTo>
                        <a:pt x="2" y="161"/>
                      </a:lnTo>
                      <a:lnTo>
                        <a:pt x="39" y="54"/>
                      </a:lnTo>
                      <a:lnTo>
                        <a:pt x="85" y="11"/>
                      </a:lnTo>
                      <a:lnTo>
                        <a:pt x="139" y="0"/>
                      </a:lnTo>
                      <a:lnTo>
                        <a:pt x="182" y="21"/>
                      </a:lnTo>
                      <a:lnTo>
                        <a:pt x="182" y="21"/>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61" name="Freeform 65"/>
                <p:cNvSpPr>
                  <a:spLocks/>
                </p:cNvSpPr>
                <p:nvPr/>
              </p:nvSpPr>
              <p:spPr bwMode="auto">
                <a:xfrm>
                  <a:off x="112" y="3706"/>
                  <a:ext cx="173" cy="252"/>
                </a:xfrm>
                <a:custGeom>
                  <a:avLst/>
                  <a:gdLst/>
                  <a:ahLst/>
                  <a:cxnLst>
                    <a:cxn ang="0">
                      <a:pos x="301" y="14"/>
                    </a:cxn>
                    <a:cxn ang="0">
                      <a:pos x="208" y="38"/>
                    </a:cxn>
                    <a:cxn ang="0">
                      <a:pos x="179" y="0"/>
                    </a:cxn>
                    <a:cxn ang="0">
                      <a:pos x="115" y="2"/>
                    </a:cxn>
                    <a:cxn ang="0">
                      <a:pos x="0" y="43"/>
                    </a:cxn>
                    <a:cxn ang="0">
                      <a:pos x="87" y="49"/>
                    </a:cxn>
                    <a:cxn ang="0">
                      <a:pos x="72" y="104"/>
                    </a:cxn>
                    <a:cxn ang="0">
                      <a:pos x="47" y="218"/>
                    </a:cxn>
                    <a:cxn ang="0">
                      <a:pos x="58" y="333"/>
                    </a:cxn>
                    <a:cxn ang="0">
                      <a:pos x="50" y="481"/>
                    </a:cxn>
                    <a:cxn ang="0">
                      <a:pos x="83" y="592"/>
                    </a:cxn>
                    <a:cxn ang="0">
                      <a:pos x="119" y="675"/>
                    </a:cxn>
                    <a:cxn ang="0">
                      <a:pos x="179" y="748"/>
                    </a:cxn>
                    <a:cxn ang="0">
                      <a:pos x="230" y="834"/>
                    </a:cxn>
                    <a:cxn ang="0">
                      <a:pos x="337" y="898"/>
                    </a:cxn>
                    <a:cxn ang="0">
                      <a:pos x="435" y="930"/>
                    </a:cxn>
                    <a:cxn ang="0">
                      <a:pos x="542" y="930"/>
                    </a:cxn>
                    <a:cxn ang="0">
                      <a:pos x="503" y="1005"/>
                    </a:cxn>
                    <a:cxn ang="0">
                      <a:pos x="651" y="930"/>
                    </a:cxn>
                    <a:cxn ang="0">
                      <a:pos x="690" y="847"/>
                    </a:cxn>
                    <a:cxn ang="0">
                      <a:pos x="664" y="722"/>
                    </a:cxn>
                    <a:cxn ang="0">
                      <a:pos x="636" y="736"/>
                    </a:cxn>
                    <a:cxn ang="0">
                      <a:pos x="640" y="826"/>
                    </a:cxn>
                    <a:cxn ang="0">
                      <a:pos x="578" y="866"/>
                    </a:cxn>
                    <a:cxn ang="0">
                      <a:pos x="414" y="855"/>
                    </a:cxn>
                    <a:cxn ang="0">
                      <a:pos x="284" y="772"/>
                    </a:cxn>
                    <a:cxn ang="0">
                      <a:pos x="222" y="675"/>
                    </a:cxn>
                    <a:cxn ang="0">
                      <a:pos x="132" y="560"/>
                    </a:cxn>
                    <a:cxn ang="0">
                      <a:pos x="100" y="252"/>
                    </a:cxn>
                    <a:cxn ang="0">
                      <a:pos x="132" y="179"/>
                    </a:cxn>
                    <a:cxn ang="0">
                      <a:pos x="190" y="92"/>
                    </a:cxn>
                    <a:cxn ang="0">
                      <a:pos x="211" y="72"/>
                    </a:cxn>
                    <a:cxn ang="0">
                      <a:pos x="301" y="14"/>
                    </a:cxn>
                    <a:cxn ang="0">
                      <a:pos x="301" y="14"/>
                    </a:cxn>
                  </a:cxnLst>
                  <a:rect l="0" t="0" r="r" b="b"/>
                  <a:pathLst>
                    <a:path w="690" h="1005">
                      <a:moveTo>
                        <a:pt x="301" y="14"/>
                      </a:moveTo>
                      <a:lnTo>
                        <a:pt x="208" y="38"/>
                      </a:lnTo>
                      <a:lnTo>
                        <a:pt x="179" y="0"/>
                      </a:lnTo>
                      <a:lnTo>
                        <a:pt x="115" y="2"/>
                      </a:lnTo>
                      <a:lnTo>
                        <a:pt x="0" y="43"/>
                      </a:lnTo>
                      <a:lnTo>
                        <a:pt x="87" y="49"/>
                      </a:lnTo>
                      <a:lnTo>
                        <a:pt x="72" y="104"/>
                      </a:lnTo>
                      <a:lnTo>
                        <a:pt x="47" y="218"/>
                      </a:lnTo>
                      <a:lnTo>
                        <a:pt x="58" y="333"/>
                      </a:lnTo>
                      <a:lnTo>
                        <a:pt x="50" y="481"/>
                      </a:lnTo>
                      <a:lnTo>
                        <a:pt x="83" y="592"/>
                      </a:lnTo>
                      <a:lnTo>
                        <a:pt x="119" y="675"/>
                      </a:lnTo>
                      <a:lnTo>
                        <a:pt x="179" y="748"/>
                      </a:lnTo>
                      <a:lnTo>
                        <a:pt x="230" y="834"/>
                      </a:lnTo>
                      <a:lnTo>
                        <a:pt x="337" y="898"/>
                      </a:lnTo>
                      <a:lnTo>
                        <a:pt x="435" y="930"/>
                      </a:lnTo>
                      <a:lnTo>
                        <a:pt x="542" y="930"/>
                      </a:lnTo>
                      <a:lnTo>
                        <a:pt x="503" y="1005"/>
                      </a:lnTo>
                      <a:lnTo>
                        <a:pt x="651" y="930"/>
                      </a:lnTo>
                      <a:lnTo>
                        <a:pt x="690" y="847"/>
                      </a:lnTo>
                      <a:lnTo>
                        <a:pt x="664" y="722"/>
                      </a:lnTo>
                      <a:lnTo>
                        <a:pt x="636" y="736"/>
                      </a:lnTo>
                      <a:lnTo>
                        <a:pt x="640" y="826"/>
                      </a:lnTo>
                      <a:lnTo>
                        <a:pt x="578" y="866"/>
                      </a:lnTo>
                      <a:lnTo>
                        <a:pt x="414" y="855"/>
                      </a:lnTo>
                      <a:lnTo>
                        <a:pt x="284" y="772"/>
                      </a:lnTo>
                      <a:lnTo>
                        <a:pt x="222" y="675"/>
                      </a:lnTo>
                      <a:lnTo>
                        <a:pt x="132" y="560"/>
                      </a:lnTo>
                      <a:lnTo>
                        <a:pt x="100" y="252"/>
                      </a:lnTo>
                      <a:lnTo>
                        <a:pt x="132" y="179"/>
                      </a:lnTo>
                      <a:lnTo>
                        <a:pt x="190" y="92"/>
                      </a:lnTo>
                      <a:lnTo>
                        <a:pt x="211" y="72"/>
                      </a:lnTo>
                      <a:lnTo>
                        <a:pt x="301" y="14"/>
                      </a:lnTo>
                      <a:lnTo>
                        <a:pt x="301" y="14"/>
                      </a:lnTo>
                      <a:close/>
                    </a:path>
                  </a:pathLst>
                </a:custGeom>
                <a:solidFill>
                  <a:srgbClr val="000000"/>
                </a:solidFill>
                <a:ln w="9525">
                  <a:noFill/>
                  <a:round/>
                  <a:headEnd/>
                  <a:tailEnd/>
                </a:ln>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grpSp>
          <p:sp>
            <p:nvSpPr>
              <p:cNvPr id="25" name="Text Box 66"/>
              <p:cNvSpPr txBox="1">
                <a:spLocks noChangeArrowheads="1"/>
              </p:cNvSpPr>
              <p:nvPr/>
            </p:nvSpPr>
            <p:spPr bwMode="auto">
              <a:xfrm>
                <a:off x="1067" y="2515"/>
                <a:ext cx="483" cy="19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Defects</a:t>
                </a:r>
              </a:p>
            </p:txBody>
          </p:sp>
          <p:sp>
            <p:nvSpPr>
              <p:cNvPr id="26" name="Text Box 67"/>
              <p:cNvSpPr txBox="1">
                <a:spLocks noChangeArrowheads="1"/>
              </p:cNvSpPr>
              <p:nvPr/>
            </p:nvSpPr>
            <p:spPr bwMode="auto">
              <a:xfrm>
                <a:off x="909" y="2832"/>
                <a:ext cx="647" cy="330"/>
              </a:xfrm>
              <a:prstGeom prst="rect">
                <a:avLst/>
              </a:prstGeom>
              <a:noFill/>
              <a:ln w="9525">
                <a:noFill/>
                <a:miter lim="800000"/>
                <a:headEnd/>
                <a:tailEnd/>
              </a:ln>
              <a:effectLst/>
            </p:spPr>
            <p:txBody>
              <a:bodyPr wrap="none">
                <a:spAutoFit/>
              </a:bodyPr>
              <a:lstStyle/>
              <a:p>
                <a:pPr algn="r" fontAlgn="auto">
                  <a:spcBef>
                    <a:spcPts val="0"/>
                  </a:spcBef>
                  <a:spcAft>
                    <a:spcPts val="0"/>
                  </a:spcAft>
                  <a:defRPr/>
                </a:pPr>
                <a:r>
                  <a:rPr lang="en-US" sz="1400" dirty="0">
                    <a:effectLst>
                      <a:outerShdw blurRad="38100" dist="38100" dir="2700000" algn="tl">
                        <a:srgbClr val="000000">
                          <a:alpha val="43137"/>
                        </a:srgbClr>
                      </a:outerShdw>
                    </a:effectLst>
                    <a:latin typeface="+mn-lt"/>
                  </a:rPr>
                  <a:t>100% path</a:t>
                </a:r>
              </a:p>
              <a:p>
                <a:pPr algn="r" fontAlgn="auto">
                  <a:spcBef>
                    <a:spcPts val="0"/>
                  </a:spcBef>
                  <a:spcAft>
                    <a:spcPts val="0"/>
                  </a:spcAft>
                  <a:defRPr/>
                </a:pPr>
                <a:r>
                  <a:rPr lang="en-US" sz="1400" dirty="0">
                    <a:effectLst>
                      <a:outerShdw blurRad="38100" dist="38100" dir="2700000" algn="tl">
                        <a:srgbClr val="000000">
                          <a:alpha val="43137"/>
                        </a:srgbClr>
                      </a:outerShdw>
                    </a:effectLst>
                    <a:latin typeface="+mn-lt"/>
                  </a:rPr>
                  <a:t>coverage</a:t>
                </a:r>
              </a:p>
            </p:txBody>
          </p:sp>
        </p:grpSp>
        <p:sp>
          <p:nvSpPr>
            <p:cNvPr id="17" name="Line 69"/>
            <p:cNvSpPr>
              <a:spLocks noChangeShapeType="1"/>
            </p:cNvSpPr>
            <p:nvPr/>
          </p:nvSpPr>
          <p:spPr bwMode="auto">
            <a:xfrm>
              <a:off x="5638800" y="1295400"/>
              <a:ext cx="1828800" cy="1219200"/>
            </a:xfrm>
            <a:prstGeom prst="line">
              <a:avLst/>
            </a:prstGeom>
            <a:noFill/>
            <a:ln w="9525">
              <a:solidFill>
                <a:schemeClr val="bg2"/>
              </a:solidFill>
              <a:round/>
              <a:headEnd/>
              <a:tailEnd type="triangle" w="lg" len="lg"/>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8" name="Line 70"/>
            <p:cNvSpPr>
              <a:spLocks noChangeShapeType="1"/>
            </p:cNvSpPr>
            <p:nvPr/>
          </p:nvSpPr>
          <p:spPr bwMode="auto">
            <a:xfrm flipH="1">
              <a:off x="1752600" y="1295400"/>
              <a:ext cx="1828800" cy="1219200"/>
            </a:xfrm>
            <a:prstGeom prst="line">
              <a:avLst/>
            </a:prstGeom>
            <a:noFill/>
            <a:ln w="9525">
              <a:solidFill>
                <a:schemeClr val="bg2"/>
              </a:solidFill>
              <a:round/>
              <a:headEnd/>
              <a:tailEnd type="triangle" w="lg" len="lg"/>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9" name="Text Box 71"/>
            <p:cNvSpPr txBox="1">
              <a:spLocks noChangeArrowheads="1"/>
            </p:cNvSpPr>
            <p:nvPr/>
          </p:nvSpPr>
          <p:spPr bwMode="auto">
            <a:xfrm>
              <a:off x="4267200" y="1752600"/>
              <a:ext cx="727075" cy="366713"/>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mn-lt"/>
                </a:rPr>
                <a:t>Rules</a:t>
              </a:r>
            </a:p>
          </p:txBody>
        </p:sp>
        <p:sp>
          <p:nvSpPr>
            <p:cNvPr id="27665" name="Rectangle 72"/>
            <p:cNvSpPr>
              <a:spLocks noChangeArrowheads="1"/>
            </p:cNvSpPr>
            <p:nvPr/>
          </p:nvSpPr>
          <p:spPr bwMode="auto">
            <a:xfrm>
              <a:off x="3733800" y="2590800"/>
              <a:ext cx="2071401" cy="461665"/>
            </a:xfrm>
            <a:prstGeom prst="rect">
              <a:avLst/>
            </a:prstGeom>
            <a:noFill/>
            <a:ln w="9525">
              <a:noFill/>
              <a:miter lim="800000"/>
              <a:headEnd/>
              <a:tailEnd/>
            </a:ln>
          </p:spPr>
          <p:txBody>
            <a:bodyPr wrap="none">
              <a:spAutoFit/>
            </a:bodyPr>
            <a:lstStyle/>
            <a:p>
              <a:r>
                <a:rPr lang="en-US" sz="2400">
                  <a:solidFill>
                    <a:schemeClr val="bg2"/>
                  </a:solidFill>
                  <a:latin typeface="Segoe" pitchFamily="34" charset="0"/>
                </a:rPr>
                <a:t>Static Analysis</a:t>
              </a:r>
            </a:p>
          </p:txBody>
        </p:sp>
      </p:grpSp>
      <p:sp>
        <p:nvSpPr>
          <p:cNvPr id="77" name="AutoShape 13"/>
          <p:cNvSpPr>
            <a:spLocks noChangeArrowheads="1"/>
          </p:cNvSpPr>
          <p:nvPr/>
        </p:nvSpPr>
        <p:spPr bwMode="auto">
          <a:xfrm>
            <a:off x="3986213" y="4191000"/>
            <a:ext cx="1447800" cy="609600"/>
          </a:xfrm>
          <a:prstGeom prst="roundRect">
            <a:avLst>
              <a:gd name="adj" fmla="val 16667"/>
            </a:avLst>
          </a:prstGeom>
          <a:solidFill>
            <a:schemeClr val="bg1"/>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Verification</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Engine</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Verification Engine - Example</a:t>
            </a:r>
            <a:endParaRPr/>
          </a:p>
        </p:txBody>
      </p:sp>
      <p:sp>
        <p:nvSpPr>
          <p:cNvPr id="3" name="Text Placeholder 2"/>
          <p:cNvSpPr>
            <a:spLocks noGrp="1"/>
          </p:cNvSpPr>
          <p:nvPr>
            <p:ph type="body" idx="1"/>
          </p:nvPr>
        </p:nvSpPr>
        <p:spPr>
          <a:xfrm>
            <a:off x="3352800" y="1414463"/>
            <a:ext cx="5410200" cy="4792662"/>
          </a:xfrm>
        </p:spPr>
        <p:txBody>
          <a:bodyPr/>
          <a:lstStyle/>
          <a:p>
            <a:pPr marL="382573" indent="-382573" defTabSz="912777">
              <a:defRPr/>
            </a:pPr>
            <a:r>
              <a:rPr lang="en-US" sz="2400" dirty="0" smtClean="0"/>
              <a:t>Executes</a:t>
            </a:r>
          </a:p>
          <a:p>
            <a:pPr marL="704822" lvl="1" indent="-317487" defTabSz="912777">
              <a:defRPr/>
            </a:pPr>
            <a:r>
              <a:rPr lang="en-US" sz="2000" dirty="0" smtClean="0"/>
              <a:t>Your driver in the context of the OS Model</a:t>
            </a:r>
          </a:p>
          <a:p>
            <a:pPr marL="704822" lvl="1" indent="-317487" defTabSz="912777">
              <a:defRPr/>
            </a:pPr>
            <a:r>
              <a:rPr lang="en-US" sz="2000" dirty="0" smtClean="0"/>
              <a:t>While keeping track of the rule state</a:t>
            </a:r>
          </a:p>
          <a:p>
            <a:pPr marL="704822" lvl="1" indent="-317487" defTabSz="912777">
              <a:defRPr/>
            </a:pPr>
            <a:r>
              <a:rPr lang="en-US" sz="2000" dirty="0" smtClean="0"/>
              <a:t>While looking for rule violations</a:t>
            </a:r>
          </a:p>
          <a:p>
            <a:pPr marL="382573" indent="-382573" defTabSz="912777">
              <a:defRPr/>
            </a:pPr>
            <a:r>
              <a:rPr lang="en-US" sz="2400" dirty="0" smtClean="0"/>
              <a:t>Checks each and every path of the driver</a:t>
            </a:r>
          </a:p>
          <a:p>
            <a:pPr marL="382573" indent="-382573" defTabSz="912777">
              <a:defRPr/>
            </a:pPr>
            <a:r>
              <a:rPr lang="en-US" sz="2400" dirty="0" smtClean="0"/>
              <a:t>Implements worst case behavior</a:t>
            </a:r>
          </a:p>
          <a:p>
            <a:pPr marL="382573" indent="-382573" defTabSz="912777">
              <a:defRPr/>
            </a:pPr>
            <a:r>
              <a:rPr lang="en-US" sz="2400" dirty="0" smtClean="0"/>
              <a:t>Symbolic model checker</a:t>
            </a:r>
          </a:p>
          <a:p>
            <a:pPr marL="704822" lvl="1" indent="-317487" defTabSz="912777">
              <a:defRPr/>
            </a:pPr>
            <a:r>
              <a:rPr lang="en-US" sz="2000" dirty="0" smtClean="0"/>
              <a:t>Strategy:  Throw away many irrelevant details through aggressive, but correct, abstraction</a:t>
            </a:r>
          </a:p>
        </p:txBody>
      </p:sp>
      <p:sp>
        <p:nvSpPr>
          <p:cNvPr id="119811" name="Rectangle 4"/>
          <p:cNvSpPr>
            <a:spLocks noChangeArrowheads="1"/>
          </p:cNvSpPr>
          <p:nvPr/>
        </p:nvSpPr>
        <p:spPr bwMode="auto">
          <a:xfrm>
            <a:off x="381000" y="5053013"/>
            <a:ext cx="2532063" cy="1435100"/>
          </a:xfrm>
          <a:prstGeom prst="rect">
            <a:avLst/>
          </a:prstGeom>
          <a:solidFill>
            <a:srgbClr val="00B0F0"/>
          </a:solidFill>
          <a:ln w="3175" algn="ctr">
            <a:solidFill>
              <a:srgbClr val="FFFFFF"/>
            </a:solidFill>
            <a:miter lim="800000"/>
            <a:headEnd/>
            <a:tailEnd/>
          </a:ln>
        </p:spPr>
        <p:txBody>
          <a:bodyPr wrap="none" anchor="ctr" anchorCtr="1"/>
          <a:lstStyle/>
          <a:p>
            <a:pPr algn="ctr"/>
            <a:endParaRPr lang="en-US" b="1">
              <a:solidFill>
                <a:schemeClr val="bg2"/>
              </a:solidFill>
              <a:latin typeface="Segoe" pitchFamily="34" charset="0"/>
            </a:endParaRPr>
          </a:p>
          <a:p>
            <a:pPr algn="ctr"/>
            <a:endParaRPr lang="en-US" b="1">
              <a:solidFill>
                <a:schemeClr val="bg2"/>
              </a:solidFill>
              <a:latin typeface="Segoe" pitchFamily="34" charset="0"/>
            </a:endParaRPr>
          </a:p>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5" name="Rectangle 5"/>
          <p:cNvSpPr>
            <a:spLocks noChangeArrowheads="1"/>
          </p:cNvSpPr>
          <p:nvPr/>
        </p:nvSpPr>
        <p:spPr bwMode="auto">
          <a:xfrm>
            <a:off x="387350" y="2767013"/>
            <a:ext cx="2532063"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19813" name="Rectangle 9"/>
          <p:cNvSpPr>
            <a:spLocks noChangeArrowheads="1"/>
          </p:cNvSpPr>
          <p:nvPr/>
        </p:nvSpPr>
        <p:spPr bwMode="blackWhite">
          <a:xfrm>
            <a:off x="387350" y="141287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a:p>
            <a:pPr algn="ctr"/>
            <a:endParaRPr lang="en-US" b="1">
              <a:solidFill>
                <a:schemeClr val="bg2"/>
              </a:solidFill>
              <a:latin typeface="Segoe" pitchFamily="34" charset="0"/>
            </a:endParaRPr>
          </a:p>
          <a:p>
            <a:pPr algn="ctr"/>
            <a:endParaRPr lang="en-US" b="1">
              <a:solidFill>
                <a:schemeClr val="bg2"/>
              </a:solidFill>
              <a:latin typeface="Segoe" pitchFamily="34" charset="0"/>
            </a:endParaRPr>
          </a:p>
        </p:txBody>
      </p:sp>
      <p:sp>
        <p:nvSpPr>
          <p:cNvPr id="119814" name="Text Box 11"/>
          <p:cNvSpPr txBox="1">
            <a:spLocks noChangeArrowheads="1"/>
          </p:cNvSpPr>
          <p:nvPr/>
        </p:nvSpPr>
        <p:spPr bwMode="auto">
          <a:xfrm>
            <a:off x="152400" y="5105400"/>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IoCallDriver</a:t>
            </a:r>
          </a:p>
        </p:txBody>
      </p:sp>
      <p:sp>
        <p:nvSpPr>
          <p:cNvPr id="119815" name="Line 2"/>
          <p:cNvSpPr>
            <a:spLocks noChangeShapeType="1"/>
          </p:cNvSpPr>
          <p:nvPr/>
        </p:nvSpPr>
        <p:spPr bwMode="auto">
          <a:xfrm>
            <a:off x="762000" y="4648200"/>
            <a:ext cx="0" cy="381000"/>
          </a:xfrm>
          <a:prstGeom prst="line">
            <a:avLst/>
          </a:prstGeom>
          <a:noFill/>
          <a:ln w="38100">
            <a:solidFill>
              <a:schemeClr val="folHlink"/>
            </a:solidFill>
            <a:round/>
            <a:headEnd/>
            <a:tailEnd type="triangle" w="med" len="med"/>
          </a:ln>
        </p:spPr>
        <p:txBody>
          <a:bodyPr/>
          <a:lstStyle/>
          <a:p>
            <a:endParaRPr lang="en-US"/>
          </a:p>
        </p:txBody>
      </p:sp>
      <p:sp>
        <p:nvSpPr>
          <p:cNvPr id="119816" name="Oval 10"/>
          <p:cNvSpPr>
            <a:spLocks noChangeArrowheads="1"/>
          </p:cNvSpPr>
          <p:nvPr/>
        </p:nvSpPr>
        <p:spPr bwMode="auto">
          <a:xfrm>
            <a:off x="719138" y="5003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17" name="Line 2"/>
          <p:cNvSpPr>
            <a:spLocks noChangeShapeType="1"/>
          </p:cNvSpPr>
          <p:nvPr/>
        </p:nvSpPr>
        <p:spPr bwMode="auto">
          <a:xfrm>
            <a:off x="15240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9818" name="Line 2"/>
          <p:cNvSpPr>
            <a:spLocks noChangeShapeType="1"/>
          </p:cNvSpPr>
          <p:nvPr/>
        </p:nvSpPr>
        <p:spPr bwMode="auto">
          <a:xfrm>
            <a:off x="19812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9819" name="Line 2"/>
          <p:cNvSpPr>
            <a:spLocks noChangeShapeType="1"/>
          </p:cNvSpPr>
          <p:nvPr/>
        </p:nvSpPr>
        <p:spPr bwMode="auto">
          <a:xfrm>
            <a:off x="24384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19820" name="Text Box 11"/>
          <p:cNvSpPr txBox="1">
            <a:spLocks noChangeArrowheads="1"/>
          </p:cNvSpPr>
          <p:nvPr/>
        </p:nvSpPr>
        <p:spPr bwMode="auto">
          <a:xfrm rot="-2837753">
            <a:off x="9239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SUCCESS</a:t>
            </a:r>
          </a:p>
        </p:txBody>
      </p:sp>
      <p:sp>
        <p:nvSpPr>
          <p:cNvPr id="119821" name="Text Box 11"/>
          <p:cNvSpPr txBox="1">
            <a:spLocks noChangeArrowheads="1"/>
          </p:cNvSpPr>
          <p:nvPr/>
        </p:nvSpPr>
        <p:spPr bwMode="auto">
          <a:xfrm rot="-2837753">
            <a:off x="1535113" y="4016375"/>
            <a:ext cx="1512887" cy="27781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UNSUCCESSFUL</a:t>
            </a:r>
          </a:p>
        </p:txBody>
      </p:sp>
      <p:sp>
        <p:nvSpPr>
          <p:cNvPr id="119822" name="Text Box 11"/>
          <p:cNvSpPr txBox="1">
            <a:spLocks noChangeArrowheads="1"/>
          </p:cNvSpPr>
          <p:nvPr/>
        </p:nvSpPr>
        <p:spPr bwMode="auto">
          <a:xfrm rot="-2837753">
            <a:off x="18383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PENDING</a:t>
            </a:r>
          </a:p>
        </p:txBody>
      </p:sp>
      <p:sp>
        <p:nvSpPr>
          <p:cNvPr id="119823" name="Line 2"/>
          <p:cNvSpPr>
            <a:spLocks noChangeShapeType="1"/>
          </p:cNvSpPr>
          <p:nvPr/>
        </p:nvSpPr>
        <p:spPr bwMode="auto">
          <a:xfrm>
            <a:off x="533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24" name="Oval 10"/>
          <p:cNvSpPr>
            <a:spLocks noChangeArrowheads="1"/>
          </p:cNvSpPr>
          <p:nvPr/>
        </p:nvSpPr>
        <p:spPr bwMode="auto">
          <a:xfrm>
            <a:off x="4905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25" name="Line 2"/>
          <p:cNvSpPr>
            <a:spLocks noChangeShapeType="1"/>
          </p:cNvSpPr>
          <p:nvPr/>
        </p:nvSpPr>
        <p:spPr bwMode="auto">
          <a:xfrm>
            <a:off x="838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26" name="Oval 10"/>
          <p:cNvSpPr>
            <a:spLocks noChangeArrowheads="1"/>
          </p:cNvSpPr>
          <p:nvPr/>
        </p:nvSpPr>
        <p:spPr bwMode="auto">
          <a:xfrm>
            <a:off x="7953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27" name="Line 2"/>
          <p:cNvSpPr>
            <a:spLocks noChangeShapeType="1"/>
          </p:cNvSpPr>
          <p:nvPr/>
        </p:nvSpPr>
        <p:spPr bwMode="auto">
          <a:xfrm>
            <a:off x="1676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28" name="Oval 10"/>
          <p:cNvSpPr>
            <a:spLocks noChangeArrowheads="1"/>
          </p:cNvSpPr>
          <p:nvPr/>
        </p:nvSpPr>
        <p:spPr bwMode="auto">
          <a:xfrm>
            <a:off x="16335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29" name="Line 2"/>
          <p:cNvSpPr>
            <a:spLocks noChangeShapeType="1"/>
          </p:cNvSpPr>
          <p:nvPr/>
        </p:nvSpPr>
        <p:spPr bwMode="auto">
          <a:xfrm>
            <a:off x="1981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30" name="Oval 10"/>
          <p:cNvSpPr>
            <a:spLocks noChangeArrowheads="1"/>
          </p:cNvSpPr>
          <p:nvPr/>
        </p:nvSpPr>
        <p:spPr bwMode="auto">
          <a:xfrm>
            <a:off x="19383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31" name="Line 2"/>
          <p:cNvSpPr>
            <a:spLocks noChangeShapeType="1"/>
          </p:cNvSpPr>
          <p:nvPr/>
        </p:nvSpPr>
        <p:spPr bwMode="auto">
          <a:xfrm>
            <a:off x="22860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32" name="Oval 10"/>
          <p:cNvSpPr>
            <a:spLocks noChangeArrowheads="1"/>
          </p:cNvSpPr>
          <p:nvPr/>
        </p:nvSpPr>
        <p:spPr bwMode="auto">
          <a:xfrm>
            <a:off x="22431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33" name="Line 2"/>
          <p:cNvSpPr>
            <a:spLocks noChangeShapeType="1"/>
          </p:cNvSpPr>
          <p:nvPr/>
        </p:nvSpPr>
        <p:spPr bwMode="auto">
          <a:xfrm>
            <a:off x="25908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19834" name="Oval 10"/>
          <p:cNvSpPr>
            <a:spLocks noChangeArrowheads="1"/>
          </p:cNvSpPr>
          <p:nvPr/>
        </p:nvSpPr>
        <p:spPr bwMode="auto">
          <a:xfrm>
            <a:off x="25479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19835" name="Text Box 11"/>
          <p:cNvSpPr txBox="1">
            <a:spLocks noChangeArrowheads="1"/>
          </p:cNvSpPr>
          <p:nvPr/>
        </p:nvSpPr>
        <p:spPr bwMode="auto">
          <a:xfrm rot="-2837753">
            <a:off x="16859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Close</a:t>
            </a:r>
          </a:p>
        </p:txBody>
      </p:sp>
      <p:sp>
        <p:nvSpPr>
          <p:cNvPr id="119836" name="Text Box 11"/>
          <p:cNvSpPr txBox="1">
            <a:spLocks noChangeArrowheads="1"/>
          </p:cNvSpPr>
          <p:nvPr/>
        </p:nvSpPr>
        <p:spPr bwMode="auto">
          <a:xfrm rot="-2837753">
            <a:off x="13811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Create</a:t>
            </a:r>
          </a:p>
        </p:txBody>
      </p:sp>
      <p:sp>
        <p:nvSpPr>
          <p:cNvPr id="119837" name="Text Box 11"/>
          <p:cNvSpPr txBox="1">
            <a:spLocks noChangeArrowheads="1"/>
          </p:cNvSpPr>
          <p:nvPr/>
        </p:nvSpPr>
        <p:spPr bwMode="auto">
          <a:xfrm rot="-2837753">
            <a:off x="10763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Write</a:t>
            </a:r>
          </a:p>
        </p:txBody>
      </p:sp>
      <p:sp>
        <p:nvSpPr>
          <p:cNvPr id="119838" name="Text Box 11"/>
          <p:cNvSpPr txBox="1">
            <a:spLocks noChangeArrowheads="1"/>
          </p:cNvSpPr>
          <p:nvPr/>
        </p:nvSpPr>
        <p:spPr bwMode="auto">
          <a:xfrm rot="-2837753">
            <a:off x="7715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Read</a:t>
            </a:r>
          </a:p>
        </p:txBody>
      </p:sp>
      <p:sp>
        <p:nvSpPr>
          <p:cNvPr id="119839" name="Text Box 11"/>
          <p:cNvSpPr txBox="1">
            <a:spLocks noChangeArrowheads="1"/>
          </p:cNvSpPr>
          <p:nvPr/>
        </p:nvSpPr>
        <p:spPr bwMode="auto">
          <a:xfrm rot="-5400000">
            <a:off x="-23812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DriverEntry</a:t>
            </a:r>
          </a:p>
        </p:txBody>
      </p:sp>
      <p:sp>
        <p:nvSpPr>
          <p:cNvPr id="119840" name="Text Box 11"/>
          <p:cNvSpPr txBox="1">
            <a:spLocks noChangeArrowheads="1"/>
          </p:cNvSpPr>
          <p:nvPr/>
        </p:nvSpPr>
        <p:spPr bwMode="auto">
          <a:xfrm rot="-5400000">
            <a:off x="6667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AddDevice</a:t>
            </a:r>
          </a:p>
        </p:txBody>
      </p:sp>
      <p:sp>
        <p:nvSpPr>
          <p:cNvPr id="119841" name="TextBox 33"/>
          <p:cNvSpPr txBox="1">
            <a:spLocks noChangeArrowheads="1"/>
          </p:cNvSpPr>
          <p:nvPr/>
        </p:nvSpPr>
        <p:spPr bwMode="auto">
          <a:xfrm>
            <a:off x="2590800" y="4495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
        <p:nvSpPr>
          <p:cNvPr id="119842" name="TextBox 34"/>
          <p:cNvSpPr txBox="1">
            <a:spLocks noChangeArrowheads="1"/>
          </p:cNvSpPr>
          <p:nvPr/>
        </p:nvSpPr>
        <p:spPr bwMode="auto">
          <a:xfrm>
            <a:off x="2590800" y="2209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Verification Engine - Example</a:t>
            </a:r>
            <a:endParaRPr/>
          </a:p>
        </p:txBody>
      </p:sp>
      <p:sp>
        <p:nvSpPr>
          <p:cNvPr id="121858" name="Rectangle 4"/>
          <p:cNvSpPr>
            <a:spLocks noChangeArrowheads="1"/>
          </p:cNvSpPr>
          <p:nvPr/>
        </p:nvSpPr>
        <p:spPr bwMode="auto">
          <a:xfrm>
            <a:off x="381000" y="5053013"/>
            <a:ext cx="2532063" cy="1435100"/>
          </a:xfrm>
          <a:prstGeom prst="rect">
            <a:avLst/>
          </a:prstGeom>
          <a:solidFill>
            <a:srgbClr val="00B0F0"/>
          </a:solidFill>
          <a:ln w="3175" algn="ctr">
            <a:solidFill>
              <a:srgbClr val="FFFFFF"/>
            </a:solidFill>
            <a:miter lim="800000"/>
            <a:headEnd/>
            <a:tailEnd/>
          </a:ln>
        </p:spPr>
        <p:txBody>
          <a:bodyPr wrap="none" anchor="ctr" anchorCtr="1"/>
          <a:lstStyle/>
          <a:p>
            <a:pPr algn="ctr"/>
            <a:endParaRPr lang="en-US" b="1">
              <a:solidFill>
                <a:schemeClr val="bg2"/>
              </a:solidFill>
              <a:latin typeface="Segoe" pitchFamily="34" charset="0"/>
            </a:endParaRPr>
          </a:p>
          <a:p>
            <a:pPr algn="ctr"/>
            <a:endParaRPr lang="en-US" b="1">
              <a:solidFill>
                <a:schemeClr val="bg2"/>
              </a:solidFill>
              <a:latin typeface="Segoe" pitchFamily="34" charset="0"/>
            </a:endParaRPr>
          </a:p>
          <a:p>
            <a:pPr algn="ctr"/>
            <a:r>
              <a:rPr lang="en-US" b="1">
                <a:solidFill>
                  <a:schemeClr val="bg2"/>
                </a:solidFill>
                <a:latin typeface="Segoe" pitchFamily="34" charset="0"/>
              </a:rPr>
              <a:t>Device Driver</a:t>
            </a:r>
          </a:p>
          <a:p>
            <a:pPr algn="ctr"/>
            <a:r>
              <a:rPr lang="en-US" b="1">
                <a:solidFill>
                  <a:schemeClr val="bg2"/>
                </a:solidFill>
                <a:latin typeface="Segoe" pitchFamily="34" charset="0"/>
              </a:rPr>
              <a:t>Interface</a:t>
            </a:r>
            <a:endParaRPr lang="en-US">
              <a:solidFill>
                <a:schemeClr val="bg2"/>
              </a:solidFill>
              <a:latin typeface="Segoe" pitchFamily="34" charset="0"/>
            </a:endParaRPr>
          </a:p>
        </p:txBody>
      </p:sp>
      <p:sp>
        <p:nvSpPr>
          <p:cNvPr id="5" name="Rectangle 5"/>
          <p:cNvSpPr>
            <a:spLocks noChangeArrowheads="1"/>
          </p:cNvSpPr>
          <p:nvPr/>
        </p:nvSpPr>
        <p:spPr bwMode="auto">
          <a:xfrm>
            <a:off x="387350" y="2767013"/>
            <a:ext cx="2532063" cy="1897062"/>
          </a:xfrm>
          <a:prstGeom prst="rect">
            <a:avLst/>
          </a:prstGeom>
          <a:solidFill>
            <a:schemeClr val="accent6">
              <a:lumMod val="60000"/>
              <a:lumOff val="40000"/>
            </a:schemeClr>
          </a:solidFill>
          <a:ln w="3175" algn="ctr">
            <a:solidFill>
              <a:srgbClr val="FFFFFF"/>
            </a:solidFill>
            <a:miter lim="800000"/>
            <a:headEnd/>
            <a:tailEnd/>
          </a:ln>
          <a:effectLst/>
        </p:spPr>
        <p:txBody>
          <a:bodyPr wrap="none" anchor="ctr"/>
          <a:lstStyle/>
          <a:p>
            <a:pPr algn="ctr" fontAlgn="auto">
              <a:spcBef>
                <a:spcPts val="0"/>
              </a:spcBef>
              <a:spcAft>
                <a:spcPts val="0"/>
              </a:spcAft>
              <a:defRPr/>
            </a:pPr>
            <a:r>
              <a:rPr lang="en-US" b="1" dirty="0">
                <a:solidFill>
                  <a:schemeClr val="bg2"/>
                </a:solidFill>
                <a:latin typeface="+mn-lt"/>
              </a:rPr>
              <a:t>Driver</a:t>
            </a:r>
            <a:endParaRPr lang="en-US" dirty="0">
              <a:solidFill>
                <a:schemeClr val="bg2"/>
              </a:solidFill>
              <a:latin typeface="+mn-lt"/>
            </a:endParaRPr>
          </a:p>
        </p:txBody>
      </p:sp>
      <p:sp>
        <p:nvSpPr>
          <p:cNvPr id="121860" name="Rectangle 9"/>
          <p:cNvSpPr>
            <a:spLocks noChangeArrowheads="1"/>
          </p:cNvSpPr>
          <p:nvPr/>
        </p:nvSpPr>
        <p:spPr bwMode="blackWhite">
          <a:xfrm>
            <a:off x="387350" y="1412875"/>
            <a:ext cx="2532063" cy="942975"/>
          </a:xfrm>
          <a:prstGeom prst="rect">
            <a:avLst/>
          </a:prstGeom>
          <a:solidFill>
            <a:srgbClr val="00B0F0"/>
          </a:solidFill>
          <a:ln w="3175" algn="ctr">
            <a:solidFill>
              <a:srgbClr val="FFFFFF"/>
            </a:solidFill>
            <a:miter lim="800000"/>
            <a:headEnd/>
            <a:tailEnd/>
          </a:ln>
        </p:spPr>
        <p:txBody>
          <a:bodyPr wrap="none" anchor="ctr"/>
          <a:lstStyle/>
          <a:p>
            <a:pPr algn="ctr"/>
            <a:r>
              <a:rPr lang="en-US" b="1">
                <a:solidFill>
                  <a:schemeClr val="bg2"/>
                </a:solidFill>
                <a:latin typeface="Segoe" pitchFamily="34" charset="0"/>
              </a:rPr>
              <a:t>I/O System</a:t>
            </a:r>
          </a:p>
          <a:p>
            <a:pPr algn="ctr"/>
            <a:endParaRPr lang="en-US" b="1">
              <a:solidFill>
                <a:schemeClr val="bg2"/>
              </a:solidFill>
              <a:latin typeface="Segoe" pitchFamily="34" charset="0"/>
            </a:endParaRPr>
          </a:p>
          <a:p>
            <a:pPr algn="ctr"/>
            <a:endParaRPr lang="en-US" b="1">
              <a:solidFill>
                <a:schemeClr val="bg2"/>
              </a:solidFill>
              <a:latin typeface="Segoe" pitchFamily="34" charset="0"/>
            </a:endParaRPr>
          </a:p>
        </p:txBody>
      </p:sp>
      <p:sp>
        <p:nvSpPr>
          <p:cNvPr id="121861" name="Text Box 11"/>
          <p:cNvSpPr txBox="1">
            <a:spLocks noChangeArrowheads="1"/>
          </p:cNvSpPr>
          <p:nvPr/>
        </p:nvSpPr>
        <p:spPr bwMode="auto">
          <a:xfrm>
            <a:off x="152400" y="5105400"/>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IoCallDriver</a:t>
            </a:r>
          </a:p>
        </p:txBody>
      </p:sp>
      <p:sp>
        <p:nvSpPr>
          <p:cNvPr id="121862" name="Line 2"/>
          <p:cNvSpPr>
            <a:spLocks noChangeShapeType="1"/>
          </p:cNvSpPr>
          <p:nvPr/>
        </p:nvSpPr>
        <p:spPr bwMode="auto">
          <a:xfrm>
            <a:off x="762000" y="4648200"/>
            <a:ext cx="0" cy="381000"/>
          </a:xfrm>
          <a:prstGeom prst="line">
            <a:avLst/>
          </a:prstGeom>
          <a:noFill/>
          <a:ln w="38100">
            <a:solidFill>
              <a:schemeClr val="folHlink"/>
            </a:solidFill>
            <a:round/>
            <a:headEnd/>
            <a:tailEnd type="triangle" w="med" len="med"/>
          </a:ln>
        </p:spPr>
        <p:txBody>
          <a:bodyPr/>
          <a:lstStyle/>
          <a:p>
            <a:endParaRPr lang="en-US"/>
          </a:p>
        </p:txBody>
      </p:sp>
      <p:sp>
        <p:nvSpPr>
          <p:cNvPr id="121863" name="Oval 10"/>
          <p:cNvSpPr>
            <a:spLocks noChangeArrowheads="1"/>
          </p:cNvSpPr>
          <p:nvPr/>
        </p:nvSpPr>
        <p:spPr bwMode="auto">
          <a:xfrm>
            <a:off x="719138" y="5003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64" name="Line 2"/>
          <p:cNvSpPr>
            <a:spLocks noChangeShapeType="1"/>
          </p:cNvSpPr>
          <p:nvPr/>
        </p:nvSpPr>
        <p:spPr bwMode="auto">
          <a:xfrm>
            <a:off x="15240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21865" name="Line 2"/>
          <p:cNvSpPr>
            <a:spLocks noChangeShapeType="1"/>
          </p:cNvSpPr>
          <p:nvPr/>
        </p:nvSpPr>
        <p:spPr bwMode="auto">
          <a:xfrm>
            <a:off x="19812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21866" name="Line 2"/>
          <p:cNvSpPr>
            <a:spLocks noChangeShapeType="1"/>
          </p:cNvSpPr>
          <p:nvPr/>
        </p:nvSpPr>
        <p:spPr bwMode="auto">
          <a:xfrm>
            <a:off x="2438400" y="4648200"/>
            <a:ext cx="0" cy="381000"/>
          </a:xfrm>
          <a:prstGeom prst="line">
            <a:avLst/>
          </a:prstGeom>
          <a:noFill/>
          <a:ln w="38100">
            <a:solidFill>
              <a:schemeClr val="folHlink"/>
            </a:solidFill>
            <a:round/>
            <a:headEnd type="triangle" w="med" len="med"/>
            <a:tailEnd/>
          </a:ln>
        </p:spPr>
        <p:txBody>
          <a:bodyPr/>
          <a:lstStyle/>
          <a:p>
            <a:endParaRPr lang="en-US"/>
          </a:p>
        </p:txBody>
      </p:sp>
      <p:sp>
        <p:nvSpPr>
          <p:cNvPr id="121867" name="Text Box 11"/>
          <p:cNvSpPr txBox="1">
            <a:spLocks noChangeArrowheads="1"/>
          </p:cNvSpPr>
          <p:nvPr/>
        </p:nvSpPr>
        <p:spPr bwMode="auto">
          <a:xfrm rot="-2837753">
            <a:off x="9239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SUCCESS</a:t>
            </a:r>
          </a:p>
        </p:txBody>
      </p:sp>
      <p:sp>
        <p:nvSpPr>
          <p:cNvPr id="121868" name="Text Box 11"/>
          <p:cNvSpPr txBox="1">
            <a:spLocks noChangeArrowheads="1"/>
          </p:cNvSpPr>
          <p:nvPr/>
        </p:nvSpPr>
        <p:spPr bwMode="auto">
          <a:xfrm rot="-2837753">
            <a:off x="1535113" y="4016375"/>
            <a:ext cx="1512887" cy="277813"/>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UNSUCCESSFUL</a:t>
            </a:r>
          </a:p>
        </p:txBody>
      </p:sp>
      <p:sp>
        <p:nvSpPr>
          <p:cNvPr id="121869" name="Text Box 11"/>
          <p:cNvSpPr txBox="1">
            <a:spLocks noChangeArrowheads="1"/>
          </p:cNvSpPr>
          <p:nvPr/>
        </p:nvSpPr>
        <p:spPr bwMode="auto">
          <a:xfrm rot="-2837753">
            <a:off x="1838325" y="41687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PENDING</a:t>
            </a:r>
          </a:p>
        </p:txBody>
      </p:sp>
      <p:sp>
        <p:nvSpPr>
          <p:cNvPr id="121870" name="Line 2"/>
          <p:cNvSpPr>
            <a:spLocks noChangeShapeType="1"/>
          </p:cNvSpPr>
          <p:nvPr/>
        </p:nvSpPr>
        <p:spPr bwMode="auto">
          <a:xfrm>
            <a:off x="533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71" name="Oval 10"/>
          <p:cNvSpPr>
            <a:spLocks noChangeArrowheads="1"/>
          </p:cNvSpPr>
          <p:nvPr/>
        </p:nvSpPr>
        <p:spPr bwMode="auto">
          <a:xfrm>
            <a:off x="4905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72" name="Line 2"/>
          <p:cNvSpPr>
            <a:spLocks noChangeShapeType="1"/>
          </p:cNvSpPr>
          <p:nvPr/>
        </p:nvSpPr>
        <p:spPr bwMode="auto">
          <a:xfrm>
            <a:off x="838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73" name="Oval 10"/>
          <p:cNvSpPr>
            <a:spLocks noChangeArrowheads="1"/>
          </p:cNvSpPr>
          <p:nvPr/>
        </p:nvSpPr>
        <p:spPr bwMode="auto">
          <a:xfrm>
            <a:off x="7953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74" name="Line 2"/>
          <p:cNvSpPr>
            <a:spLocks noChangeShapeType="1"/>
          </p:cNvSpPr>
          <p:nvPr/>
        </p:nvSpPr>
        <p:spPr bwMode="auto">
          <a:xfrm>
            <a:off x="16764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75" name="Oval 10"/>
          <p:cNvSpPr>
            <a:spLocks noChangeArrowheads="1"/>
          </p:cNvSpPr>
          <p:nvPr/>
        </p:nvSpPr>
        <p:spPr bwMode="auto">
          <a:xfrm>
            <a:off x="16335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76" name="Line 2"/>
          <p:cNvSpPr>
            <a:spLocks noChangeShapeType="1"/>
          </p:cNvSpPr>
          <p:nvPr/>
        </p:nvSpPr>
        <p:spPr bwMode="auto">
          <a:xfrm>
            <a:off x="19812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77" name="Oval 10"/>
          <p:cNvSpPr>
            <a:spLocks noChangeArrowheads="1"/>
          </p:cNvSpPr>
          <p:nvPr/>
        </p:nvSpPr>
        <p:spPr bwMode="auto">
          <a:xfrm>
            <a:off x="19383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78" name="Line 2"/>
          <p:cNvSpPr>
            <a:spLocks noChangeShapeType="1"/>
          </p:cNvSpPr>
          <p:nvPr/>
        </p:nvSpPr>
        <p:spPr bwMode="auto">
          <a:xfrm>
            <a:off x="22860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79" name="Oval 10"/>
          <p:cNvSpPr>
            <a:spLocks noChangeArrowheads="1"/>
          </p:cNvSpPr>
          <p:nvPr/>
        </p:nvSpPr>
        <p:spPr bwMode="auto">
          <a:xfrm>
            <a:off x="22431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80" name="Line 2"/>
          <p:cNvSpPr>
            <a:spLocks noChangeShapeType="1"/>
          </p:cNvSpPr>
          <p:nvPr/>
        </p:nvSpPr>
        <p:spPr bwMode="auto">
          <a:xfrm>
            <a:off x="2590800" y="2362200"/>
            <a:ext cx="0" cy="381000"/>
          </a:xfrm>
          <a:prstGeom prst="line">
            <a:avLst/>
          </a:prstGeom>
          <a:noFill/>
          <a:ln w="38100">
            <a:solidFill>
              <a:schemeClr val="folHlink"/>
            </a:solidFill>
            <a:round/>
            <a:headEnd/>
            <a:tailEnd type="triangle" w="med" len="med"/>
          </a:ln>
        </p:spPr>
        <p:txBody>
          <a:bodyPr/>
          <a:lstStyle/>
          <a:p>
            <a:endParaRPr lang="en-US"/>
          </a:p>
        </p:txBody>
      </p:sp>
      <p:sp>
        <p:nvSpPr>
          <p:cNvPr id="121881" name="Oval 10"/>
          <p:cNvSpPr>
            <a:spLocks noChangeArrowheads="1"/>
          </p:cNvSpPr>
          <p:nvPr/>
        </p:nvSpPr>
        <p:spPr bwMode="auto">
          <a:xfrm>
            <a:off x="2547938" y="2717800"/>
            <a:ext cx="92075" cy="92075"/>
          </a:xfrm>
          <a:prstGeom prst="ellipse">
            <a:avLst/>
          </a:prstGeom>
          <a:solidFill>
            <a:srgbClr val="FF0000"/>
          </a:solidFill>
          <a:ln w="9525" algn="ctr">
            <a:solidFill>
              <a:srgbClr val="000000"/>
            </a:solidFill>
            <a:round/>
            <a:headEnd/>
            <a:tailEnd/>
          </a:ln>
        </p:spPr>
        <p:txBody>
          <a:bodyPr wrap="none" anchor="b"/>
          <a:lstStyle/>
          <a:p>
            <a:pPr eaLnBrk="0" hangingPunct="0">
              <a:spcBef>
                <a:spcPct val="30000"/>
              </a:spcBef>
            </a:pPr>
            <a:endParaRPr lang="en-US" sz="1400">
              <a:latin typeface="Segoe" pitchFamily="34" charset="0"/>
            </a:endParaRPr>
          </a:p>
          <a:p>
            <a:pPr eaLnBrk="0" hangingPunct="0">
              <a:spcBef>
                <a:spcPct val="30000"/>
              </a:spcBef>
            </a:pPr>
            <a:endParaRPr lang="en-US" sz="1400">
              <a:latin typeface="Segoe" pitchFamily="34" charset="0"/>
            </a:endParaRPr>
          </a:p>
        </p:txBody>
      </p:sp>
      <p:sp>
        <p:nvSpPr>
          <p:cNvPr id="121882" name="Text Box 11"/>
          <p:cNvSpPr txBox="1">
            <a:spLocks noChangeArrowheads="1"/>
          </p:cNvSpPr>
          <p:nvPr/>
        </p:nvSpPr>
        <p:spPr bwMode="auto">
          <a:xfrm rot="-2837753">
            <a:off x="16859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Close</a:t>
            </a:r>
          </a:p>
        </p:txBody>
      </p:sp>
      <p:sp>
        <p:nvSpPr>
          <p:cNvPr id="121883" name="Text Box 11"/>
          <p:cNvSpPr txBox="1">
            <a:spLocks noChangeArrowheads="1"/>
          </p:cNvSpPr>
          <p:nvPr/>
        </p:nvSpPr>
        <p:spPr bwMode="auto">
          <a:xfrm rot="-2837753">
            <a:off x="13811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Create</a:t>
            </a:r>
          </a:p>
        </p:txBody>
      </p:sp>
      <p:sp>
        <p:nvSpPr>
          <p:cNvPr id="121884" name="Text Box 11"/>
          <p:cNvSpPr txBox="1">
            <a:spLocks noChangeArrowheads="1"/>
          </p:cNvSpPr>
          <p:nvPr/>
        </p:nvSpPr>
        <p:spPr bwMode="auto">
          <a:xfrm rot="-2837753">
            <a:off x="10763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Write</a:t>
            </a:r>
          </a:p>
        </p:txBody>
      </p:sp>
      <p:sp>
        <p:nvSpPr>
          <p:cNvPr id="121885" name="Text Box 11"/>
          <p:cNvSpPr txBox="1">
            <a:spLocks noChangeArrowheads="1"/>
          </p:cNvSpPr>
          <p:nvPr/>
        </p:nvSpPr>
        <p:spPr bwMode="auto">
          <a:xfrm rot="-2837753">
            <a:off x="771525" y="294957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Read</a:t>
            </a:r>
          </a:p>
        </p:txBody>
      </p:sp>
      <p:sp>
        <p:nvSpPr>
          <p:cNvPr id="121886" name="Text Box 11"/>
          <p:cNvSpPr txBox="1">
            <a:spLocks noChangeArrowheads="1"/>
          </p:cNvSpPr>
          <p:nvPr/>
        </p:nvSpPr>
        <p:spPr bwMode="auto">
          <a:xfrm rot="-5400000">
            <a:off x="-23812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DriverEntry</a:t>
            </a:r>
          </a:p>
        </p:txBody>
      </p:sp>
      <p:sp>
        <p:nvSpPr>
          <p:cNvPr id="121887" name="Text Box 11"/>
          <p:cNvSpPr txBox="1">
            <a:spLocks noChangeArrowheads="1"/>
          </p:cNvSpPr>
          <p:nvPr/>
        </p:nvSpPr>
        <p:spPr bwMode="auto">
          <a:xfrm rot="-5400000">
            <a:off x="66675" y="3133725"/>
            <a:ext cx="1512888" cy="274638"/>
          </a:xfrm>
          <a:prstGeom prst="rect">
            <a:avLst/>
          </a:prstGeom>
          <a:noFill/>
          <a:ln w="9525" algn="ctr">
            <a:noFill/>
            <a:miter lim="800000"/>
            <a:headEnd/>
            <a:tailEnd/>
          </a:ln>
        </p:spPr>
        <p:txBody>
          <a:bodyPr>
            <a:spAutoFit/>
          </a:bodyPr>
          <a:lstStyle/>
          <a:p>
            <a:pPr algn="ctr" eaLnBrk="0" hangingPunct="0">
              <a:spcBef>
                <a:spcPct val="30000"/>
              </a:spcBef>
            </a:pPr>
            <a:r>
              <a:rPr lang="en-US" sz="1200">
                <a:solidFill>
                  <a:schemeClr val="bg2"/>
                </a:solidFill>
                <a:latin typeface="Segoe" pitchFamily="34" charset="0"/>
              </a:rPr>
              <a:t>AddDevice</a:t>
            </a:r>
          </a:p>
        </p:txBody>
      </p:sp>
      <p:sp>
        <p:nvSpPr>
          <p:cNvPr id="121888" name="TextBox 43"/>
          <p:cNvSpPr txBox="1">
            <a:spLocks noChangeArrowheads="1"/>
          </p:cNvSpPr>
          <p:nvPr/>
        </p:nvSpPr>
        <p:spPr bwMode="auto">
          <a:xfrm>
            <a:off x="2590800" y="4495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sp>
        <p:nvSpPr>
          <p:cNvPr id="121889" name="TextBox 44"/>
          <p:cNvSpPr txBox="1">
            <a:spLocks noChangeArrowheads="1"/>
          </p:cNvSpPr>
          <p:nvPr/>
        </p:nvSpPr>
        <p:spPr bwMode="auto">
          <a:xfrm>
            <a:off x="2590800" y="2209800"/>
            <a:ext cx="447675" cy="523875"/>
          </a:xfrm>
          <a:prstGeom prst="rect">
            <a:avLst/>
          </a:prstGeom>
          <a:noFill/>
          <a:ln w="9525">
            <a:noFill/>
            <a:miter lim="800000"/>
            <a:headEnd/>
            <a:tailEnd/>
          </a:ln>
        </p:spPr>
        <p:txBody>
          <a:bodyPr wrap="none">
            <a:spAutoFit/>
          </a:bodyPr>
          <a:lstStyle/>
          <a:p>
            <a:r>
              <a:rPr lang="en-US" sz="2800">
                <a:latin typeface="Segoe" pitchFamily="34" charset="0"/>
              </a:rPr>
              <a:t>…</a:t>
            </a:r>
          </a:p>
        </p:txBody>
      </p:sp>
      <p:graphicFrame>
        <p:nvGraphicFramePr>
          <p:cNvPr id="46" name="Table 45"/>
          <p:cNvGraphicFramePr>
            <a:graphicFrameLocks noGrp="1"/>
          </p:cNvGraphicFramePr>
          <p:nvPr/>
        </p:nvGraphicFramePr>
        <p:xfrm>
          <a:off x="3429000" y="2209800"/>
          <a:ext cx="5334000" cy="2595563"/>
        </p:xfrm>
        <a:graphic>
          <a:graphicData uri="http://schemas.openxmlformats.org/drawingml/2006/table">
            <a:tbl>
              <a:tblPr firstRow="1" bandRow="1">
                <a:tableStyleId>{5C22544A-7EE6-4342-B048-85BDC9FD1C3A}</a:tableStyleId>
              </a:tblPr>
              <a:tblGrid>
                <a:gridCol w="1524000"/>
                <a:gridCol w="685800"/>
                <a:gridCol w="762000"/>
                <a:gridCol w="914400"/>
                <a:gridCol w="762000"/>
                <a:gridCol w="685800"/>
              </a:tblGrid>
              <a:tr h="370840">
                <a:tc>
                  <a:txBody>
                    <a:bodyPr/>
                    <a:lstStyle/>
                    <a:p>
                      <a:pPr algn="ctr"/>
                      <a:endParaRPr lang="en-US" dirty="0"/>
                    </a:p>
                  </a:txBody>
                  <a:tcPr/>
                </a:tc>
                <a:tc>
                  <a:txBody>
                    <a:bodyPr/>
                    <a:lstStyle/>
                    <a:p>
                      <a:pPr algn="ctr"/>
                      <a:r>
                        <a:rPr lang="en-US" dirty="0" smtClean="0">
                          <a:solidFill>
                            <a:schemeClr val="bg2"/>
                          </a:solidFill>
                        </a:rPr>
                        <a:t>Read</a:t>
                      </a:r>
                      <a:endParaRPr lang="en-US" dirty="0">
                        <a:solidFill>
                          <a:schemeClr val="bg2"/>
                        </a:solidFill>
                      </a:endParaRPr>
                    </a:p>
                  </a:txBody>
                  <a:tcPr/>
                </a:tc>
                <a:tc>
                  <a:txBody>
                    <a:bodyPr/>
                    <a:lstStyle/>
                    <a:p>
                      <a:pPr algn="ctr"/>
                      <a:r>
                        <a:rPr lang="en-US" dirty="0" smtClean="0">
                          <a:solidFill>
                            <a:schemeClr val="bg2"/>
                          </a:solidFill>
                        </a:rPr>
                        <a:t>Write</a:t>
                      </a:r>
                      <a:endParaRPr lang="en-US" dirty="0">
                        <a:solidFill>
                          <a:schemeClr val="bg2"/>
                        </a:solidFill>
                      </a:endParaRPr>
                    </a:p>
                  </a:txBody>
                  <a:tcPr/>
                </a:tc>
                <a:tc>
                  <a:txBody>
                    <a:bodyPr/>
                    <a:lstStyle/>
                    <a:p>
                      <a:pPr algn="ctr"/>
                      <a:r>
                        <a:rPr lang="en-US" dirty="0" smtClean="0">
                          <a:solidFill>
                            <a:schemeClr val="bg2"/>
                          </a:solidFill>
                        </a:rPr>
                        <a:t>Create</a:t>
                      </a:r>
                      <a:endParaRPr lang="en-US" dirty="0">
                        <a:solidFill>
                          <a:schemeClr val="bg2"/>
                        </a:solidFill>
                      </a:endParaRPr>
                    </a:p>
                  </a:txBody>
                  <a:tcPr/>
                </a:tc>
                <a:tc>
                  <a:txBody>
                    <a:bodyPr/>
                    <a:lstStyle/>
                    <a:p>
                      <a:pPr algn="ctr"/>
                      <a:r>
                        <a:rPr lang="en-US" dirty="0" smtClean="0">
                          <a:solidFill>
                            <a:schemeClr val="bg2"/>
                          </a:solidFill>
                        </a:rPr>
                        <a:t>Close</a:t>
                      </a:r>
                      <a:endParaRPr lang="en-US" dirty="0">
                        <a:solidFill>
                          <a:schemeClr val="bg2"/>
                        </a:solidFill>
                      </a:endParaRPr>
                    </a:p>
                  </a:txBody>
                  <a:tcPr/>
                </a:tc>
                <a:tc>
                  <a:txBody>
                    <a:bodyPr/>
                    <a:lstStyle/>
                    <a:p>
                      <a:pPr algn="ctr"/>
                      <a:r>
                        <a:rPr lang="en-US" dirty="0" smtClean="0">
                          <a:solidFill>
                            <a:schemeClr val="bg2"/>
                          </a:solidFill>
                        </a:rPr>
                        <a:t>…</a:t>
                      </a:r>
                      <a:endParaRPr lang="en-US" dirty="0">
                        <a:solidFill>
                          <a:schemeClr val="bg2"/>
                        </a:solidFill>
                      </a:endParaRPr>
                    </a:p>
                  </a:txBody>
                  <a:tcPr/>
                </a:tc>
              </a:tr>
              <a:tr h="370840">
                <a:tc>
                  <a:txBody>
                    <a:bodyPr/>
                    <a:lstStyle/>
                    <a:p>
                      <a:pPr algn="ctr"/>
                      <a:r>
                        <a:rPr lang="en-US" dirty="0" smtClean="0"/>
                        <a:t>SUCCESS</a:t>
                      </a:r>
                      <a:endParaRPr lang="en-US" dirty="0"/>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2500" dirty="0" smtClean="0">
                          <a:solidFill>
                            <a:schemeClr val="accent2"/>
                          </a:solidFill>
                          <a:latin typeface="Wingdings" pitchFamily="2" charset="2"/>
                        </a:rPr>
                        <a:t>ü</a:t>
                      </a:r>
                      <a:endParaRPr lang="en-US" sz="2500" dirty="0" smtClean="0">
                        <a:solidFill>
                          <a:schemeClr val="accent2"/>
                        </a:solidFill>
                      </a:endParaRPr>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dirty="0" smtClean="0"/>
                        <a:t>…</a:t>
                      </a:r>
                      <a:endParaRPr lang="en-US" dirty="0"/>
                    </a:p>
                  </a:txBody>
                  <a:tcPr/>
                </a:tc>
              </a:tr>
              <a:tr h="370840">
                <a:tc>
                  <a:txBody>
                    <a:bodyPr/>
                    <a:lstStyle/>
                    <a:p>
                      <a:pPr algn="ctr"/>
                      <a:r>
                        <a:rPr lang="en-US" dirty="0" smtClean="0"/>
                        <a:t>UNSUCCESFUL</a:t>
                      </a:r>
                      <a:endParaRPr lang="en-US"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marL="0" marR="0" indent="0" algn="ctr" defTabSz="761940" rtl="0" eaLnBrk="1" fontAlgn="auto" latinLnBrk="0" hangingPunct="1">
                        <a:lnSpc>
                          <a:spcPct val="100000"/>
                        </a:lnSpc>
                        <a:spcBef>
                          <a:spcPts val="0"/>
                        </a:spcBef>
                        <a:spcAft>
                          <a:spcPts val="0"/>
                        </a:spcAft>
                        <a:buClrTx/>
                        <a:buSzTx/>
                        <a:buFontTx/>
                        <a:buNone/>
                        <a:tabLst/>
                        <a:defRPr/>
                      </a:pPr>
                      <a:r>
                        <a:rPr lang="en-US" sz="2500" dirty="0" smtClean="0">
                          <a:solidFill>
                            <a:schemeClr val="accent2"/>
                          </a:solidFill>
                          <a:latin typeface="Wingdings" pitchFamily="2" charset="2"/>
                        </a:rPr>
                        <a:t>ü</a:t>
                      </a:r>
                      <a:endParaRPr lang="en-US" sz="2500" dirty="0" smtClean="0"/>
                    </a:p>
                  </a:txBody>
                  <a:tcPr/>
                </a:tc>
                <a:tc>
                  <a:txBody>
                    <a:bodyPr/>
                    <a:lstStyle/>
                    <a:p>
                      <a:pPr algn="ctr"/>
                      <a:endParaRPr lang="en-US" sz="2500" dirty="0"/>
                    </a:p>
                  </a:txBody>
                  <a:tcPr/>
                </a:tc>
                <a:tc>
                  <a:txBody>
                    <a:bodyPr/>
                    <a:lstStyle/>
                    <a:p>
                      <a:pPr algn="ctr"/>
                      <a:r>
                        <a:rPr lang="en-US" dirty="0" smtClean="0"/>
                        <a:t>…</a:t>
                      </a:r>
                      <a:endParaRPr lang="en-US" dirty="0"/>
                    </a:p>
                  </a:txBody>
                  <a:tcPr/>
                </a:tc>
              </a:tr>
              <a:tr h="370840">
                <a:tc>
                  <a:txBody>
                    <a:bodyPr/>
                    <a:lstStyle/>
                    <a:p>
                      <a:pPr algn="ctr"/>
                      <a:r>
                        <a:rPr lang="en-US" dirty="0" smtClean="0"/>
                        <a:t>PENDING</a:t>
                      </a:r>
                      <a:endParaRPr lang="en-US"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sz="2500" dirty="0" smtClean="0">
                          <a:solidFill>
                            <a:schemeClr val="accent2"/>
                          </a:solidFill>
                          <a:latin typeface="Wingdings" pitchFamily="2" charset="2"/>
                        </a:rPr>
                        <a:t>ü</a:t>
                      </a:r>
                      <a:endParaRPr lang="en-US" sz="2500" dirty="0"/>
                    </a:p>
                  </a:txBody>
                  <a:tcPr/>
                </a:tc>
                <a:tc>
                  <a:txBody>
                    <a:bodyPr/>
                    <a:lstStyle/>
                    <a:p>
                      <a:pPr algn="ctr"/>
                      <a:r>
                        <a:rPr lang="en-US" dirty="0" smtClean="0"/>
                        <a:t>…</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grpSp>
        <p:nvGrpSpPr>
          <p:cNvPr id="121934" name="Group 48"/>
          <p:cNvGrpSpPr>
            <a:grpSpLocks/>
          </p:cNvGrpSpPr>
          <p:nvPr/>
        </p:nvGrpSpPr>
        <p:grpSpPr bwMode="auto">
          <a:xfrm>
            <a:off x="7467600" y="3048000"/>
            <a:ext cx="381000" cy="457200"/>
            <a:chOff x="6248400" y="2057400"/>
            <a:chExt cx="404813" cy="519113"/>
          </a:xfrm>
        </p:grpSpPr>
        <p:sp>
          <p:nvSpPr>
            <p:cNvPr id="121935" name="Oval 35"/>
            <p:cNvSpPr>
              <a:spLocks noChangeArrowheads="1"/>
            </p:cNvSpPr>
            <p:nvPr/>
          </p:nvSpPr>
          <p:spPr bwMode="auto">
            <a:xfrm>
              <a:off x="6272213" y="2159000"/>
              <a:ext cx="381000" cy="38100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48" name="Text Box 36"/>
            <p:cNvSpPr txBox="1">
              <a:spLocks noChangeArrowheads="1"/>
            </p:cNvSpPr>
            <p:nvPr/>
          </p:nvSpPr>
          <p:spPr bwMode="auto">
            <a:xfrm>
              <a:off x="6248400" y="2057400"/>
              <a:ext cx="398066" cy="519113"/>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dirty="0">
                  <a:effectLst>
                    <a:outerShdw blurRad="38100" dist="38100" dir="2700000" algn="tl">
                      <a:srgbClr val="000000"/>
                    </a:outerShdw>
                  </a:effectLst>
                  <a:latin typeface="Lucida Console" pitchFamily="49" charset="0"/>
                </a:rPr>
                <a:t>X</a:t>
              </a:r>
            </a:p>
          </p:txBody>
        </p:sp>
      </p:gr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Quality</a:t>
            </a:r>
            <a:endParaRPr/>
          </a:p>
        </p:txBody>
      </p:sp>
      <p:sp>
        <p:nvSpPr>
          <p:cNvPr id="3" name="Text Placeholder 2"/>
          <p:cNvSpPr>
            <a:spLocks noGrp="1"/>
          </p:cNvSpPr>
          <p:nvPr>
            <p:ph type="body" idx="1"/>
          </p:nvPr>
        </p:nvSpPr>
        <p:spPr>
          <a:xfrm>
            <a:off x="382588" y="1414463"/>
            <a:ext cx="8380412" cy="4838700"/>
          </a:xfrm>
        </p:spPr>
        <p:txBody>
          <a:bodyPr/>
          <a:lstStyle/>
          <a:p>
            <a:pPr marL="382573" indent="-382573" defTabSz="912777">
              <a:defRPr/>
            </a:pPr>
            <a:r>
              <a:rPr lang="en-US" sz="3200" smtClean="0"/>
              <a:t>Comprehensive Path Coverage</a:t>
            </a:r>
          </a:p>
          <a:p>
            <a:pPr marL="704822" lvl="1" indent="-317487" defTabSz="912777">
              <a:defRPr/>
            </a:pPr>
            <a:r>
              <a:rPr lang="en-US" sz="2800" smtClean="0"/>
              <a:t>Driver is exercised in a hostile environment</a:t>
            </a:r>
          </a:p>
          <a:p>
            <a:pPr marL="704822" lvl="1" indent="-317487" defTabSz="912777">
              <a:defRPr/>
            </a:pPr>
            <a:r>
              <a:rPr lang="en-US" sz="2800" smtClean="0"/>
              <a:t>Verifies all possible paths in the drivers</a:t>
            </a:r>
          </a:p>
          <a:p>
            <a:pPr marL="704822" lvl="1" indent="-317487" defTabSz="912777">
              <a:defRPr/>
            </a:pPr>
            <a:r>
              <a:rPr lang="en-US" sz="2800" smtClean="0"/>
              <a:t>Verifies cross function calls</a:t>
            </a:r>
          </a:p>
          <a:p>
            <a:pPr marL="704822" lvl="1" indent="-317487" defTabSz="912777">
              <a:defRPr/>
            </a:pPr>
            <a:r>
              <a:rPr lang="en-US" sz="2800" smtClean="0"/>
              <a:t>Verifies driver together with supporting libraries</a:t>
            </a:r>
          </a:p>
          <a:p>
            <a:pPr marL="382573" indent="-382573" defTabSz="912777">
              <a:defRPr/>
            </a:pPr>
            <a:r>
              <a:rPr lang="en-US" sz="3200" smtClean="0"/>
              <a:t>But there are places where SDV is imprecise</a:t>
            </a:r>
          </a:p>
          <a:p>
            <a:pPr marL="704822" lvl="1" indent="-317487" defTabSz="912777">
              <a:defRPr/>
            </a:pPr>
            <a:r>
              <a:rPr lang="en-US" sz="2800" smtClean="0"/>
              <a:t>Only one driver (not the entire driver stack)</a:t>
            </a:r>
          </a:p>
          <a:p>
            <a:pPr marL="704822" lvl="1" indent="-317487" defTabSz="912777">
              <a:defRPr/>
            </a:pPr>
            <a:r>
              <a:rPr lang="en-US" sz="2800" smtClean="0"/>
              <a:t>OS Model imperfect</a:t>
            </a:r>
          </a:p>
          <a:p>
            <a:pPr marL="704822" lvl="1" indent="-317487" defTabSz="912777">
              <a:defRPr/>
            </a:pPr>
            <a:r>
              <a:rPr lang="en-US" sz="2800" smtClean="0"/>
              <a:t>The verification engine is not precise</a:t>
            </a:r>
            <a:endParaRPr lang="en-US" sz="2800" dirty="0" smtClean="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Experience</a:t>
            </a:r>
            <a:endParaRPr/>
          </a:p>
        </p:txBody>
      </p:sp>
      <p:sp>
        <p:nvSpPr>
          <p:cNvPr id="3" name="Text Placeholder 2"/>
          <p:cNvSpPr>
            <a:spLocks noGrp="1"/>
          </p:cNvSpPr>
          <p:nvPr>
            <p:ph type="body" idx="1"/>
          </p:nvPr>
        </p:nvSpPr>
        <p:spPr>
          <a:xfrm>
            <a:off x="382588" y="1414463"/>
            <a:ext cx="8380412" cy="4649787"/>
          </a:xfrm>
        </p:spPr>
        <p:txBody>
          <a:bodyPr/>
          <a:lstStyle/>
          <a:p>
            <a:pPr marL="382573" indent="-382573" defTabSz="912777">
              <a:defRPr/>
            </a:pPr>
            <a:r>
              <a:rPr lang="en-US" sz="2400" dirty="0" smtClean="0"/>
              <a:t>Finds deep bugs not found by testing</a:t>
            </a:r>
          </a:p>
          <a:p>
            <a:pPr marL="704822" lvl="1" indent="-317487" defTabSz="912777">
              <a:defRPr/>
            </a:pPr>
            <a:r>
              <a:rPr lang="en-US" sz="2000" dirty="0" smtClean="0"/>
              <a:t>1 bug on average for a sample driver in Server 2003 DDK-3677</a:t>
            </a:r>
          </a:p>
          <a:p>
            <a:pPr marL="704822" lvl="1" indent="-317487" defTabSz="912777">
              <a:defRPr/>
            </a:pPr>
            <a:r>
              <a:rPr lang="en-US" sz="2000" dirty="0" smtClean="0"/>
              <a:t>Well tested drivers are often clean</a:t>
            </a:r>
          </a:p>
          <a:p>
            <a:pPr marL="704822" lvl="1" indent="-317487" defTabSz="912777">
              <a:defRPr/>
            </a:pPr>
            <a:r>
              <a:rPr lang="en-US" sz="2000" dirty="0" smtClean="0"/>
              <a:t>A dozen true bugs in a fresh driver </a:t>
            </a:r>
          </a:p>
          <a:p>
            <a:pPr marL="382573" indent="-382573" defTabSz="912777">
              <a:defRPr/>
            </a:pPr>
            <a:r>
              <a:rPr lang="en-US" sz="2400" dirty="0" smtClean="0"/>
              <a:t>Low Noise level</a:t>
            </a:r>
          </a:p>
          <a:p>
            <a:pPr marL="704822" lvl="1" indent="-317487" defTabSz="912777">
              <a:defRPr/>
            </a:pPr>
            <a:r>
              <a:rPr lang="en-US" sz="2000" dirty="0" smtClean="0"/>
              <a:t>Less than 1 false bug reported per driver</a:t>
            </a:r>
          </a:p>
          <a:p>
            <a:pPr marL="704822" lvl="1" indent="-317487" defTabSz="912777">
              <a:defRPr/>
            </a:pPr>
            <a:r>
              <a:rPr lang="en-US" sz="2000" dirty="0" smtClean="0"/>
              <a:t>2 real bugs for 1 false bug on DDK-3677 samples</a:t>
            </a:r>
          </a:p>
          <a:p>
            <a:pPr marL="382573" indent="-382573" defTabSz="912777">
              <a:defRPr/>
            </a:pPr>
            <a:r>
              <a:rPr lang="en-US" sz="2400" dirty="0" smtClean="0"/>
              <a:t>Performance</a:t>
            </a:r>
          </a:p>
          <a:p>
            <a:pPr marL="704822" lvl="1" indent="-317487" defTabSz="912777">
              <a:defRPr/>
            </a:pPr>
            <a:r>
              <a:rPr lang="en-US" sz="2000" dirty="0" smtClean="0"/>
              <a:t>WDM:  Runs in a few hours, but may need to run overnight</a:t>
            </a:r>
          </a:p>
          <a:p>
            <a:pPr marL="704822" lvl="1" indent="-317487" defTabSz="912777">
              <a:defRPr/>
            </a:pPr>
            <a:r>
              <a:rPr lang="en-US" sz="2000" dirty="0" smtClean="0"/>
              <a:t>KMDF:  Much, much faster</a:t>
            </a:r>
          </a:p>
          <a:p>
            <a:pPr marL="704822" lvl="1" indent="-317487" defTabSz="912777">
              <a:defRPr/>
            </a:pPr>
            <a:r>
              <a:rPr lang="en-US" sz="2000" dirty="0" smtClean="0"/>
              <a:t>New:  SDV will take advantage of all available CPU cores</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defTabSz="912777">
              <a:defRPr/>
            </a:pPr>
            <a:r>
              <a:rPr smtClean="0"/>
              <a:t>Static Driver Verifier At WinHEC</a:t>
            </a:r>
            <a:endParaRPr/>
          </a:p>
        </p:txBody>
      </p:sp>
      <p:sp>
        <p:nvSpPr>
          <p:cNvPr id="5" name="Text Placeholder 4"/>
          <p:cNvSpPr>
            <a:spLocks noGrp="1"/>
          </p:cNvSpPr>
          <p:nvPr>
            <p:ph type="body" idx="1"/>
          </p:nvPr>
        </p:nvSpPr>
        <p:spPr>
          <a:xfrm>
            <a:off x="381000" y="1143000"/>
            <a:ext cx="8380413" cy="3467100"/>
          </a:xfrm>
        </p:spPr>
        <p:txBody>
          <a:bodyPr/>
          <a:lstStyle/>
          <a:p>
            <a:pPr marL="704822" lvl="1" indent="-317487" defTabSz="912777">
              <a:buFontTx/>
              <a:buNone/>
              <a:defRPr/>
            </a:pPr>
            <a:endParaRPr lang="en-US" dirty="0" smtClean="0"/>
          </a:p>
          <a:p>
            <a:pPr marL="704822" lvl="1" indent="-317487" defTabSz="912777">
              <a:buFontTx/>
              <a:buNone/>
              <a:defRPr/>
            </a:pPr>
            <a:r>
              <a:rPr lang="en-US" dirty="0" smtClean="0"/>
              <a:t>Chalk Talk:</a:t>
            </a:r>
          </a:p>
          <a:p>
            <a:pPr marL="988974" lvl="2" indent="-282564" defTabSz="912777">
              <a:buFontTx/>
              <a:buNone/>
              <a:defRPr/>
            </a:pPr>
            <a:r>
              <a:rPr lang="en-US" sz="2400" dirty="0" smtClean="0"/>
              <a:t>Static Driver Verifier: How to Analyze KMDF Drivers</a:t>
            </a:r>
          </a:p>
          <a:p>
            <a:pPr marL="704822" lvl="1" indent="-317487" defTabSz="912777">
              <a:buFontTx/>
              <a:buNone/>
              <a:defRPr/>
            </a:pPr>
            <a:endParaRPr lang="en-US" dirty="0" smtClean="0"/>
          </a:p>
          <a:p>
            <a:pPr marL="704822" lvl="1" indent="-317487" defTabSz="912777">
              <a:buFontTx/>
              <a:buNone/>
              <a:defRPr/>
            </a:pPr>
            <a:r>
              <a:rPr lang="en-US" dirty="0" smtClean="0"/>
              <a:t>Self Paced Lab:</a:t>
            </a:r>
          </a:p>
          <a:p>
            <a:pPr marL="988974" lvl="2" indent="-282564" defTabSz="912777">
              <a:buFontTx/>
              <a:buNone/>
              <a:defRPr/>
            </a:pPr>
            <a:r>
              <a:rPr lang="en-US" sz="2400" dirty="0" smtClean="0"/>
              <a:t>Static Driver Verifier for WDM Lab</a:t>
            </a:r>
          </a:p>
          <a:p>
            <a:pPr marL="988974" lvl="2" indent="-282564" defTabSz="912777">
              <a:buFontTx/>
              <a:buNone/>
              <a:defRPr/>
            </a:pPr>
            <a:r>
              <a:rPr lang="en-US" sz="2400" dirty="0" smtClean="0"/>
              <a:t>Static Driver Verifier for KMDF Lab</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Static Analysis Can…</a:t>
            </a:r>
            <a:endParaRPr/>
          </a:p>
        </p:txBody>
      </p:sp>
      <p:sp>
        <p:nvSpPr>
          <p:cNvPr id="3" name="Content Placeholder 2"/>
          <p:cNvSpPr>
            <a:spLocks noGrp="1"/>
          </p:cNvSpPr>
          <p:nvPr>
            <p:ph idx="1"/>
          </p:nvPr>
        </p:nvSpPr>
        <p:spPr>
          <a:xfrm>
            <a:off x="382588" y="1414464"/>
            <a:ext cx="8380412" cy="5026504"/>
          </a:xfrm>
        </p:spPr>
        <p:txBody>
          <a:bodyPr numCol="2">
            <a:normAutofit lnSpcReduction="10000"/>
          </a:bodyPr>
          <a:lstStyle/>
          <a:p>
            <a:pPr marL="382573" indent="-382573" defTabSz="912777">
              <a:spcBef>
                <a:spcPts val="1167"/>
              </a:spcBef>
              <a:buFontTx/>
              <a:buNone/>
              <a:defRPr/>
            </a:pPr>
            <a:r>
              <a:rPr lang="en-US" sz="3200" dirty="0" smtClean="0"/>
              <a:t>The business case</a:t>
            </a:r>
          </a:p>
          <a:p>
            <a:pPr marL="704822" lvl="1" indent="-317487" defTabSz="912777">
              <a:spcBef>
                <a:spcPts val="1083"/>
              </a:spcBef>
              <a:defRPr/>
            </a:pPr>
            <a:r>
              <a:rPr lang="en-US" sz="2800" dirty="0" smtClean="0"/>
              <a:t>Reduce risk of expensive after-deployment bugs</a:t>
            </a:r>
          </a:p>
          <a:p>
            <a:pPr marL="704822" lvl="1" indent="-317487" defTabSz="912777">
              <a:spcBef>
                <a:spcPts val="1083"/>
              </a:spcBef>
              <a:defRPr/>
            </a:pPr>
            <a:r>
              <a:rPr lang="en-US" sz="2800" dirty="0" smtClean="0"/>
              <a:t>Reduce time to market</a:t>
            </a:r>
          </a:p>
          <a:p>
            <a:pPr marL="704822" lvl="1" indent="-317487" defTabSz="912777">
              <a:spcBef>
                <a:spcPts val="1083"/>
              </a:spcBef>
              <a:defRPr/>
            </a:pPr>
            <a:r>
              <a:rPr lang="en-US" sz="2800" dirty="0" smtClean="0"/>
              <a:t>Reduce cost of code review and testing</a:t>
            </a:r>
          </a:p>
          <a:p>
            <a:pPr marL="704822" lvl="1" indent="-317487" defTabSz="912777">
              <a:spcBef>
                <a:spcPts val="1083"/>
              </a:spcBef>
              <a:defRPr/>
            </a:pPr>
            <a:r>
              <a:rPr lang="en-US" sz="2800" dirty="0" smtClean="0"/>
              <a:t>Improve code quality </a:t>
            </a:r>
          </a:p>
          <a:p>
            <a:pPr marL="704822" lvl="1" indent="-317487" defTabSz="912777">
              <a:spcBef>
                <a:spcPts val="1083"/>
              </a:spcBef>
              <a:defRPr/>
            </a:pPr>
            <a:r>
              <a:rPr lang="en-US" sz="2800" dirty="0" smtClean="0"/>
              <a:t>Achieve higher test coverage</a:t>
            </a:r>
          </a:p>
          <a:p>
            <a:pPr marL="382573" indent="-382573" defTabSz="912777">
              <a:spcBef>
                <a:spcPts val="1167"/>
              </a:spcBef>
              <a:buFontTx/>
              <a:buNone/>
              <a:defRPr/>
            </a:pPr>
            <a:r>
              <a:rPr lang="en-US" sz="3200" dirty="0" smtClean="0"/>
              <a:t>The development case </a:t>
            </a:r>
          </a:p>
          <a:p>
            <a:pPr marL="704822" lvl="1" indent="-317487" defTabSz="912777">
              <a:spcBef>
                <a:spcPts val="1083"/>
              </a:spcBef>
              <a:defRPr/>
            </a:pPr>
            <a:r>
              <a:rPr lang="en-US" sz="2800" dirty="0" smtClean="0"/>
              <a:t>Find/prevent bugs earlier</a:t>
            </a:r>
          </a:p>
          <a:p>
            <a:pPr marL="704822" lvl="1" indent="-317487" defTabSz="912777">
              <a:spcBef>
                <a:spcPts val="1083"/>
              </a:spcBef>
              <a:defRPr/>
            </a:pPr>
            <a:r>
              <a:rPr lang="en-US" sz="2800" dirty="0" smtClean="0"/>
              <a:t>more directly and obviously</a:t>
            </a:r>
          </a:p>
          <a:p>
            <a:pPr marL="704822" lvl="1" indent="-317487" defTabSz="912777">
              <a:spcBef>
                <a:spcPts val="1083"/>
              </a:spcBef>
              <a:defRPr/>
            </a:pPr>
            <a:r>
              <a:rPr lang="en-US" sz="2800" dirty="0" smtClean="0"/>
              <a:t>Find/prevent “hard to test” bugs</a:t>
            </a:r>
          </a:p>
          <a:p>
            <a:pPr marL="704822" lvl="1" indent="-317487" defTabSz="912777">
              <a:spcBef>
                <a:spcPts val="1083"/>
              </a:spcBef>
              <a:defRPr/>
            </a:pPr>
            <a:r>
              <a:rPr lang="en-US" sz="2800" dirty="0" smtClean="0"/>
              <a:t>Make you more efficient</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Use Static Analysis... Wisely</a:t>
            </a:r>
            <a:endParaRPr/>
          </a:p>
        </p:txBody>
      </p:sp>
      <p:sp>
        <p:nvSpPr>
          <p:cNvPr id="3" name="Content Placeholder 2"/>
          <p:cNvSpPr>
            <a:spLocks noGrp="1"/>
          </p:cNvSpPr>
          <p:nvPr>
            <p:ph type="body" idx="1"/>
          </p:nvPr>
        </p:nvSpPr>
        <p:spPr>
          <a:xfrm>
            <a:off x="382588" y="1414463"/>
            <a:ext cx="8380412" cy="2370137"/>
          </a:xfrm>
        </p:spPr>
        <p:txBody>
          <a:bodyPr/>
          <a:lstStyle/>
          <a:p>
            <a:pPr marL="382573" indent="-382573" defTabSz="912777">
              <a:defRPr/>
            </a:pPr>
            <a:r>
              <a:rPr lang="en-US" smtClean="0"/>
              <a:t>It doesn’t know about all possible errors</a:t>
            </a:r>
          </a:p>
          <a:p>
            <a:pPr marL="382573" indent="-382573" defTabSz="912777">
              <a:defRPr/>
            </a:pPr>
            <a:r>
              <a:rPr lang="en-US" smtClean="0"/>
              <a:t>It doesn’t make testing unnecessary </a:t>
            </a:r>
          </a:p>
          <a:p>
            <a:pPr marL="382573" indent="-382573" defTabSz="912777">
              <a:defRPr/>
            </a:pPr>
            <a:r>
              <a:rPr lang="en-US" smtClean="0"/>
              <a:t>Both false positives and false negatives can be misleading</a:t>
            </a:r>
          </a:p>
          <a:p>
            <a:pPr marL="382573" indent="-382573" defTabSz="912777">
              <a:defRPr/>
            </a:pPr>
            <a:r>
              <a:rPr lang="en-US" smtClean="0"/>
              <a:t>Static Analysis Tools complement testing</a:t>
            </a:r>
            <a:endParaRPr lang="en-US" dirty="0" smtClean="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defTabSz="912777">
              <a:defRPr/>
            </a:pPr>
            <a:r>
              <a:rPr smtClean="0"/>
              <a:t>Static Analysis Tools For Drivers</a:t>
            </a:r>
            <a:endParaRPr/>
          </a:p>
        </p:txBody>
      </p:sp>
      <p:graphicFrame>
        <p:nvGraphicFramePr>
          <p:cNvPr id="5" name="Group 39"/>
          <p:cNvGraphicFramePr>
            <a:graphicFrameLocks/>
          </p:cNvGraphicFramePr>
          <p:nvPr/>
        </p:nvGraphicFramePr>
        <p:xfrm>
          <a:off x="361950" y="1277842"/>
          <a:ext cx="8420100" cy="5284785"/>
        </p:xfrm>
        <a:graphic>
          <a:graphicData uri="http://schemas.openxmlformats.org/drawingml/2006/table">
            <a:tbl>
              <a:tblPr firstRow="1">
                <a:tableStyleId>{775DCB02-9BB8-47FD-8907-85C794F793BA}</a:tableStyleId>
              </a:tblPr>
              <a:tblGrid>
                <a:gridCol w="2016125"/>
                <a:gridCol w="3028950"/>
                <a:gridCol w="3375025"/>
              </a:tblGrid>
              <a:tr h="562930">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400" u="none" strike="noStrike" cap="none" normalizeH="0" baseline="0" dirty="0" smtClean="0">
                          <a:ln>
                            <a:noFill/>
                          </a:ln>
                          <a:solidFill>
                            <a:schemeClr val="bg2"/>
                          </a:solidFill>
                          <a:effectLst/>
                        </a:rPr>
                        <a:t>PRE</a:t>
                      </a:r>
                      <a:r>
                        <a:rPr kumimoji="0" lang="en-US" sz="2400" i="1" u="none" strike="noStrike" cap="none" normalizeH="0" baseline="0" dirty="0" smtClean="0">
                          <a:ln>
                            <a:noFill/>
                          </a:ln>
                          <a:solidFill>
                            <a:schemeClr val="bg2"/>
                          </a:solidFill>
                          <a:effectLst/>
                        </a:rPr>
                        <a:t>f</a:t>
                      </a:r>
                      <a:r>
                        <a:rPr kumimoji="0" lang="en-US" sz="2400" u="none" strike="noStrike" cap="none" normalizeH="0" baseline="0" dirty="0" smtClean="0">
                          <a:ln>
                            <a:noFill/>
                          </a:ln>
                          <a:solidFill>
                            <a:schemeClr val="bg2"/>
                          </a:solidFill>
                          <a:effectLst/>
                        </a:rPr>
                        <a:t>ast for Drivers</a:t>
                      </a:r>
                      <a:endParaRPr kumimoji="0" lang="en-US" sz="2400" b="0" i="0" u="none" strike="noStrike" cap="none" normalizeH="0" baseline="0" dirty="0" smtClean="0">
                        <a:ln>
                          <a:noFill/>
                        </a:ln>
                        <a:solidFill>
                          <a:schemeClr val="bg2"/>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800" u="none" strike="noStrike" cap="none" normalizeH="0" baseline="0" dirty="0" smtClean="0">
                          <a:ln>
                            <a:noFill/>
                          </a:ln>
                          <a:solidFill>
                            <a:schemeClr val="bg2"/>
                          </a:solidFill>
                          <a:effectLst/>
                        </a:rPr>
                        <a:t>Static Driver Verifier</a:t>
                      </a:r>
                      <a:endParaRPr kumimoji="0" lang="en-US" sz="2800" b="0" i="0" u="none" strike="noStrike" cap="none" normalizeH="0" baseline="0" dirty="0" smtClean="0">
                        <a:ln>
                          <a:noFill/>
                        </a:ln>
                        <a:solidFill>
                          <a:schemeClr val="bg2"/>
                        </a:solidFill>
                        <a:effectLst/>
                        <a:latin typeface="+mn-lt"/>
                      </a:endParaRPr>
                    </a:p>
                  </a:txBody>
                  <a:tcPr horzOverflow="overflow"/>
                </a:tc>
              </a:tr>
              <a:tr h="808669">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800" u="none" strike="noStrike" cap="none" normalizeH="0" baseline="0" dirty="0" smtClean="0">
                          <a:ln>
                            <a:noFill/>
                          </a:ln>
                          <a:effectLst/>
                        </a:rPr>
                        <a:t>Driver Models</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Any</a:t>
                      </a:r>
                      <a:endParaRPr kumimoji="0" lang="en-US" sz="20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dirty="0" smtClean="0">
                          <a:ln>
                            <a:noFill/>
                          </a:ln>
                          <a:effectLst/>
                        </a:rPr>
                        <a:t>WDM</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dirty="0" smtClean="0">
                          <a:ln>
                            <a:noFill/>
                          </a:ln>
                          <a:effectLst/>
                        </a:rPr>
                        <a:t>KMDF</a:t>
                      </a:r>
                      <a:endParaRPr kumimoji="0" lang="en-US" sz="2000" b="0" i="0" u="none" strike="noStrike" cap="none" normalizeH="0" baseline="0" dirty="0" smtClean="0">
                        <a:ln>
                          <a:noFill/>
                        </a:ln>
                        <a:solidFill>
                          <a:schemeClr val="tx1"/>
                        </a:solidFill>
                        <a:effectLst/>
                        <a:latin typeface="+mn-lt"/>
                      </a:endParaRPr>
                    </a:p>
                  </a:txBody>
                  <a:tcPr horzOverflow="overflow"/>
                </a:tc>
              </a:tr>
              <a:tr h="564251">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400" u="none" strike="noStrike" cap="none" normalizeH="0" baseline="0" dirty="0" smtClean="0">
                          <a:ln>
                            <a:noFill/>
                          </a:ln>
                          <a:effectLst/>
                        </a:rPr>
                        <a:t>Applicability</a:t>
                      </a:r>
                      <a:endParaRPr kumimoji="0" lang="en-US" sz="24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smtClean="0">
                          <a:ln>
                            <a:noFill/>
                          </a:ln>
                          <a:effectLst/>
                        </a:rPr>
                        <a:t>C and C++</a:t>
                      </a:r>
                      <a:endParaRPr kumimoji="0" lang="en-US" sz="2000" b="0" i="0" u="none" strike="noStrike" cap="none" normalizeH="0" baseline="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C only</a:t>
                      </a:r>
                      <a:endParaRPr kumimoji="0" lang="en-US" sz="2000" b="0" i="0" u="none" strike="noStrike" cap="none" normalizeH="0" baseline="0" dirty="0" smtClean="0">
                        <a:ln>
                          <a:noFill/>
                        </a:ln>
                        <a:solidFill>
                          <a:schemeClr val="tx1"/>
                        </a:solidFill>
                        <a:effectLst/>
                        <a:latin typeface="+mn-lt"/>
                      </a:endParaRPr>
                    </a:p>
                  </a:txBody>
                  <a:tcPr horzOverflow="overflow"/>
                </a:tc>
              </a:tr>
              <a:tr h="1049487">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800" u="none" strike="noStrike" cap="none" normalizeH="0" baseline="0" dirty="0" smtClean="0">
                          <a:ln>
                            <a:noFill/>
                          </a:ln>
                          <a:effectLst/>
                        </a:rPr>
                        <a:t>Issues found</a:t>
                      </a:r>
                      <a:endParaRPr kumimoji="0" lang="en-US" sz="28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dirty="0" smtClean="0">
                          <a:ln>
                            <a:noFill/>
                          </a:ln>
                          <a:effectLst/>
                        </a:rPr>
                        <a:t>Local defects</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dirty="0" smtClean="0">
                          <a:ln>
                            <a:noFill/>
                          </a:ln>
                          <a:effectLst/>
                        </a:rPr>
                        <a:t>Easy to fix…</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dirty="0" smtClean="0">
                          <a:ln>
                            <a:noFill/>
                          </a:ln>
                          <a:effectLst/>
                        </a:rPr>
                        <a:t>High volume…</a:t>
                      </a:r>
                      <a:endParaRPr kumimoji="0" lang="en-US" sz="20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smtClean="0">
                          <a:ln>
                            <a:noFill/>
                          </a:ln>
                          <a:effectLst/>
                        </a:rPr>
                        <a:t>Global defects</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smtClean="0">
                          <a:ln>
                            <a:noFill/>
                          </a:ln>
                          <a:effectLst/>
                        </a:rPr>
                        <a:t>Harder to fix…</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Blip>
                          <a:blip r:embed="rId3"/>
                        </a:buBlip>
                        <a:tabLst/>
                      </a:pPr>
                      <a:r>
                        <a:rPr kumimoji="0" lang="en-US" sz="2000" u="none" strike="noStrike" cap="none" normalizeH="0" baseline="0" smtClean="0">
                          <a:ln>
                            <a:noFill/>
                          </a:ln>
                          <a:effectLst/>
                        </a:rPr>
                        <a:t>Low volume…</a:t>
                      </a:r>
                      <a:endParaRPr kumimoji="0" lang="en-US" sz="2000" b="0" i="0" u="none" strike="noStrike" cap="none" normalizeH="0" baseline="0" smtClean="0">
                        <a:ln>
                          <a:noFill/>
                        </a:ln>
                        <a:solidFill>
                          <a:schemeClr val="tx1"/>
                        </a:solidFill>
                        <a:effectLst/>
                        <a:latin typeface="+mn-lt"/>
                      </a:endParaRPr>
                    </a:p>
                  </a:txBody>
                  <a:tcPr horzOverflow="overflow"/>
                </a:tc>
              </a:tr>
              <a:tr h="1904182">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400" u="none" strike="noStrike" cap="none" normalizeH="0" baseline="0" dirty="0" smtClean="0">
                          <a:ln>
                            <a:noFill/>
                          </a:ln>
                          <a:effectLst/>
                        </a:rPr>
                        <a:t>Development Cycle</a:t>
                      </a:r>
                      <a:endParaRPr kumimoji="0" lang="en-US" sz="24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Apply early: </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a:t>
                      </a:r>
                      <a:r>
                        <a:rPr kumimoji="0" lang="en-US" sz="2000" i="1" u="none" strike="noStrike" cap="none" normalizeH="0" baseline="0" dirty="0" smtClean="0">
                          <a:ln>
                            <a:noFill/>
                          </a:ln>
                          <a:effectLst/>
                        </a:rPr>
                        <a:t>When the driver compiles</a:t>
                      </a:r>
                      <a:r>
                        <a:rPr kumimoji="0" lang="en-US" sz="2000" u="none" strike="noStrike" cap="none" normalizeH="0" baseline="0" dirty="0" smtClean="0">
                          <a:ln>
                            <a:noFill/>
                          </a:ln>
                          <a:effectLst/>
                        </a:rPr>
                        <a:t>”</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endParaRPr kumimoji="0" lang="en-US" sz="2000" u="none" strike="noStrike" cap="none" normalizeH="0" baseline="0" dirty="0" smtClean="0">
                        <a:ln>
                          <a:noFill/>
                        </a:ln>
                        <a:effectLst/>
                      </a:endParaRP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Run often…</a:t>
                      </a:r>
                      <a:endParaRPr kumimoji="0" lang="en-US" sz="2000" b="0" i="0" u="none" strike="noStrike" cap="none" normalizeH="0" baseline="0" dirty="0" smtClean="0">
                        <a:ln>
                          <a:noFill/>
                        </a:ln>
                        <a:solidFill>
                          <a:schemeClr val="tx1"/>
                        </a:solidFill>
                        <a:effectLst/>
                        <a:latin typeface="+mn-lt"/>
                      </a:endParaRPr>
                    </a:p>
                  </a:txBody>
                  <a:tcPr horzOverflow="overflow"/>
                </a:tc>
                <a:tc>
                  <a:txBody>
                    <a:bodyPr/>
                    <a:lstStyle/>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Apply later:</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a:t>
                      </a:r>
                      <a:r>
                        <a:rPr kumimoji="0" lang="en-US" sz="2000" i="1" u="none" strike="noStrike" cap="none" normalizeH="0" baseline="0" dirty="0" smtClean="0">
                          <a:ln>
                            <a:noFill/>
                          </a:ln>
                          <a:effectLst/>
                        </a:rPr>
                        <a:t>When the basic structure of the driver is in place”</a:t>
                      </a: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endParaRPr kumimoji="0" lang="en-US" sz="2000" u="none" strike="noStrike" cap="none" normalizeH="0" baseline="0" dirty="0" smtClean="0">
                        <a:ln>
                          <a:noFill/>
                        </a:ln>
                        <a:effectLst/>
                      </a:endParaRPr>
                    </a:p>
                    <a:p>
                      <a:pPr marL="0" marR="0" lvl="0" indent="0" algn="l" defTabSz="914400" rtl="0" eaLnBrk="1" fontAlgn="base" latinLnBrk="0" hangingPunct="1">
                        <a:lnSpc>
                          <a:spcPct val="90000"/>
                        </a:lnSpc>
                        <a:spcBef>
                          <a:spcPct val="30000"/>
                        </a:spcBef>
                        <a:spcAft>
                          <a:spcPct val="0"/>
                        </a:spcAft>
                        <a:buClr>
                          <a:schemeClr val="tx2"/>
                        </a:buClr>
                        <a:buSzPct val="95000"/>
                        <a:buFont typeface="Wingdings" pitchFamily="2" charset="2"/>
                        <a:buNone/>
                        <a:tabLst/>
                      </a:pPr>
                      <a:r>
                        <a:rPr kumimoji="0" lang="en-US" sz="2000" u="none" strike="noStrike" cap="none" normalizeH="0" baseline="0" dirty="0" smtClean="0">
                          <a:ln>
                            <a:noFill/>
                          </a:ln>
                          <a:effectLst/>
                        </a:rPr>
                        <a:t>Run ad hoc or overnight…</a:t>
                      </a:r>
                      <a:endParaRPr kumimoji="0" lang="en-US" sz="2000" b="0" i="0" u="none" strike="noStrike" cap="none" normalizeH="0" baseline="0" dirty="0" smtClean="0">
                        <a:ln>
                          <a:noFill/>
                        </a:ln>
                        <a:solidFill>
                          <a:schemeClr val="tx1"/>
                        </a:solidFill>
                        <a:effectLst/>
                        <a:latin typeface="+mn-lt"/>
                      </a:endParaRPr>
                    </a:p>
                  </a:txBody>
                  <a:tcPr horzOverflow="overflow"/>
                </a:tc>
              </a:tr>
            </a:tbl>
          </a:graphicData>
        </a:graphic>
      </p:graphicFrame>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defTabSz="912777">
              <a:defRPr/>
            </a:pPr>
            <a:r>
              <a:rPr smtClean="0"/>
              <a:t>Additional Resources</a:t>
            </a:r>
            <a:endParaRPr/>
          </a:p>
        </p:txBody>
      </p:sp>
      <p:sp>
        <p:nvSpPr>
          <p:cNvPr id="242691" name="Rectangle 3"/>
          <p:cNvSpPr>
            <a:spLocks noGrp="1" noChangeArrowheads="1"/>
          </p:cNvSpPr>
          <p:nvPr>
            <p:ph type="body" idx="1"/>
          </p:nvPr>
        </p:nvSpPr>
        <p:spPr>
          <a:xfrm>
            <a:off x="382588" y="1414463"/>
            <a:ext cx="8380412" cy="5149850"/>
          </a:xfrm>
        </p:spPr>
        <p:txBody>
          <a:bodyPr/>
          <a:lstStyle/>
          <a:p>
            <a:pPr marL="382573" indent="-382573" defTabSz="912777">
              <a:defRPr/>
            </a:pPr>
            <a:r>
              <a:rPr lang="en-US" sz="2000" dirty="0" smtClean="0"/>
              <a:t>Static Analysis at </a:t>
            </a:r>
            <a:r>
              <a:rPr lang="en-US" sz="2000" dirty="0" err="1" smtClean="0"/>
              <a:t>WinHEC</a:t>
            </a:r>
            <a:endParaRPr lang="en-US" sz="2000" dirty="0" smtClean="0"/>
          </a:p>
          <a:p>
            <a:pPr marL="704822" lvl="1" indent="-317487" defTabSz="912777">
              <a:defRPr/>
            </a:pPr>
            <a:r>
              <a:rPr lang="en-US" sz="1800" dirty="0" smtClean="0"/>
              <a:t>2:00 pm:  Technical Session:  PFD Annotations (DVR-T382)</a:t>
            </a:r>
          </a:p>
          <a:p>
            <a:pPr marL="704822" lvl="1" indent="-317487" defTabSz="912777">
              <a:defRPr/>
            </a:pPr>
            <a:r>
              <a:rPr lang="en-US" sz="1800" dirty="0" smtClean="0"/>
              <a:t>3:15 pm:  Chalk Talk: SDV:  How to Analyze KMDF Drivers (DVR-C383)</a:t>
            </a:r>
          </a:p>
          <a:p>
            <a:pPr marL="704822" lvl="1" indent="-317487" defTabSz="912777">
              <a:defRPr/>
            </a:pPr>
            <a:r>
              <a:rPr lang="en-US" sz="1800" dirty="0" smtClean="0"/>
              <a:t>4:30 pm:  Chalk Talk:  PFD Annotations (DVR-C447)</a:t>
            </a:r>
          </a:p>
          <a:p>
            <a:pPr marL="704822" lvl="1" indent="-317487" defTabSz="912777">
              <a:defRPr/>
            </a:pPr>
            <a:r>
              <a:rPr lang="en-US" sz="1800" dirty="0" smtClean="0"/>
              <a:t>Anytime:  Three self-paced labs:  PFD, SDV for WDM, SDV for KMDF</a:t>
            </a:r>
          </a:p>
          <a:p>
            <a:pPr marL="382573" indent="-382573" defTabSz="912777">
              <a:defRPr/>
            </a:pPr>
            <a:r>
              <a:rPr lang="en-US" sz="2000" dirty="0" smtClean="0"/>
              <a:t>Learn more</a:t>
            </a:r>
          </a:p>
          <a:p>
            <a:pPr marL="704822" lvl="1" indent="-317487" defTabSz="912777">
              <a:defRPr/>
            </a:pPr>
            <a:r>
              <a:rPr lang="en-US" sz="1800" dirty="0" smtClean="0"/>
              <a:t>KMDF Book, chapters both on PFD and SDV</a:t>
            </a:r>
          </a:p>
          <a:p>
            <a:pPr marL="704822" lvl="1" indent="-317487" defTabSz="912777">
              <a:defRPr/>
            </a:pPr>
            <a:r>
              <a:rPr lang="en-US" sz="1800" dirty="0" smtClean="0"/>
              <a:t>PRE</a:t>
            </a:r>
            <a:r>
              <a:rPr lang="en-US" sz="1800" i="1" dirty="0" smtClean="0"/>
              <a:t>f</a:t>
            </a:r>
            <a:r>
              <a:rPr lang="en-US" sz="1800" dirty="0" smtClean="0"/>
              <a:t>ast for Drivers:  </a:t>
            </a:r>
            <a:r>
              <a:rPr lang="en-US" sz="1800" dirty="0" smtClean="0">
                <a:hlinkClick r:id="rId3"/>
              </a:rPr>
              <a:t>http://www.microsoft.com/whdc/devtools/tools/PREfast.mspx</a:t>
            </a:r>
            <a:endParaRPr lang="en-US" sz="1800" dirty="0" smtClean="0"/>
          </a:p>
          <a:p>
            <a:pPr marL="704822" lvl="1" indent="-317487" defTabSz="912777">
              <a:defRPr/>
            </a:pPr>
            <a:r>
              <a:rPr lang="en-US" sz="1800" dirty="0" smtClean="0"/>
              <a:t>Static Driver Verifier:  </a:t>
            </a:r>
            <a:r>
              <a:rPr lang="en-US" sz="1800" dirty="0" smtClean="0">
                <a:hlinkClick r:id="rId4"/>
              </a:rPr>
              <a:t>http://www.microsoft.com/whdc/devtools/tools/SDV.mspx</a:t>
            </a:r>
            <a:endParaRPr lang="en-US" sz="1800" dirty="0" smtClean="0"/>
          </a:p>
          <a:p>
            <a:pPr marL="382573" indent="-382573" defTabSz="912777">
              <a:defRPr/>
            </a:pPr>
            <a:r>
              <a:rPr lang="en-US" sz="2000" dirty="0" smtClean="0"/>
              <a:t>Send us feedback and questions</a:t>
            </a:r>
          </a:p>
          <a:p>
            <a:pPr marL="704822" lvl="1" indent="-317487" defTabSz="912777">
              <a:defRPr/>
            </a:pPr>
            <a:r>
              <a:rPr lang="en-US" sz="1800" dirty="0" smtClean="0"/>
              <a:t>PRE</a:t>
            </a:r>
            <a:r>
              <a:rPr lang="en-US" sz="1800" i="1" dirty="0" smtClean="0"/>
              <a:t>f</a:t>
            </a:r>
            <a:r>
              <a:rPr lang="en-US" sz="1800" dirty="0" smtClean="0"/>
              <a:t>ast for Drivers:  </a:t>
            </a:r>
            <a:r>
              <a:rPr lang="en-US" sz="1800" dirty="0" smtClean="0">
                <a:hlinkClick r:id="rId5"/>
              </a:rPr>
              <a:t>pftfdbk@microsoft.com</a:t>
            </a:r>
            <a:endParaRPr lang="en-US" sz="1800" dirty="0" smtClean="0"/>
          </a:p>
          <a:p>
            <a:pPr marL="704822" lvl="1" indent="-317487" defTabSz="912777">
              <a:defRPr/>
            </a:pPr>
            <a:r>
              <a:rPr lang="en-US" sz="1800" dirty="0" smtClean="0"/>
              <a:t>Static Driver Verifier:  </a:t>
            </a:r>
            <a:r>
              <a:rPr lang="en-US" sz="1800" dirty="0" smtClean="0">
                <a:hlinkClick r:id="rId6"/>
              </a:rPr>
              <a:t>sdvfdbk@microsoft.com </a:t>
            </a:r>
            <a:endParaRPr lang="en-US" sz="1800" dirty="0" smtClean="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Microsoft logo and tagline"/>
          <p:cNvPicPr>
            <a:picLocks noChangeAspect="1" noChangeArrowheads="1"/>
          </p:cNvPicPr>
          <p:nvPr/>
        </p:nvPicPr>
        <p:blipFill>
          <a:blip r:embed="rId3"/>
          <a:srcRect/>
          <a:stretch>
            <a:fillRect/>
          </a:stretch>
        </p:blipFill>
        <p:spPr bwMode="black">
          <a:xfrm>
            <a:off x="1601788" y="2787650"/>
            <a:ext cx="5940425" cy="1282700"/>
          </a:xfrm>
          <a:prstGeom prst="rect">
            <a:avLst/>
          </a:prstGeom>
          <a:noFill/>
          <a:ln w="9525">
            <a:noFill/>
            <a:miter lim="800000"/>
            <a:headEnd/>
            <a:tailEnd/>
          </a:ln>
        </p:spPr>
      </p:pic>
      <p:sp>
        <p:nvSpPr>
          <p:cNvPr id="138242" name="Text Box 3"/>
          <p:cNvSpPr txBox="1">
            <a:spLocks noChangeArrowheads="1"/>
          </p:cNvSpPr>
          <p:nvPr/>
        </p:nvSpPr>
        <p:spPr bwMode="blackWhite">
          <a:xfrm>
            <a:off x="381000" y="5926138"/>
            <a:ext cx="8382000" cy="523875"/>
          </a:xfrm>
          <a:prstGeom prst="rect">
            <a:avLst/>
          </a:prstGeom>
          <a:noFill/>
          <a:ln w="12700">
            <a:noFill/>
            <a:miter lim="800000"/>
            <a:headEnd type="none" w="sm" len="sm"/>
            <a:tailEnd type="none" w="sm" len="sm"/>
          </a:ln>
        </p:spPr>
        <p:txBody>
          <a:bodyPr lIns="91417" tIns="45710" rIns="91417" bIns="45710">
            <a:spAutoFit/>
          </a:bodyPr>
          <a:lstStyle/>
          <a:p>
            <a:pPr algn="ctr" defTabSz="912813" eaLnBrk="0" hangingPunct="0"/>
            <a:r>
              <a:rPr lang="en-US" sz="700">
                <a:solidFill>
                  <a:schemeClr val="tx2"/>
                </a:solidFill>
                <a:latin typeface="Segoe" pitchFamily="34" charset="0"/>
                <a:cs typeface="Arial" charset="0"/>
              </a:rPr>
              <a:t>© 2007 Microsoft Corporation. All rights reserved. Microsoft, Windows, Windows Vista and other product names are or may be registered trademarks and/or trademarks in the U.S. and/or other countries.</a:t>
            </a:r>
          </a:p>
          <a:p>
            <a:pPr algn="ctr" defTabSz="912813" eaLnBrk="0" hangingPunct="0"/>
            <a:r>
              <a:rPr lang="en-US" sz="700">
                <a:solidFill>
                  <a:schemeClr val="tx2"/>
                </a:solidFill>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a:solidFill>
                  <a:schemeClr val="tx2"/>
                </a:solidFill>
                <a:latin typeface="Segoe" pitchFamily="34" charset="0"/>
                <a:cs typeface="Arial" charset="0"/>
              </a:rPr>
            </a:br>
            <a:r>
              <a:rPr lang="en-US" sz="700">
                <a:solidFill>
                  <a:schemeClr val="tx2"/>
                </a:solidFill>
                <a:latin typeface="Segoe" pitchFamily="34" charset="0"/>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777">
              <a:defRPr/>
            </a:pPr>
            <a:r>
              <a:rPr smtClean="0"/>
              <a:t>What Is Static Analysis</a:t>
            </a:r>
            <a:endParaRPr/>
          </a:p>
        </p:txBody>
      </p:sp>
      <p:sp>
        <p:nvSpPr>
          <p:cNvPr id="3" name="Content Placeholder 2"/>
          <p:cNvSpPr>
            <a:spLocks noGrp="1"/>
          </p:cNvSpPr>
          <p:nvPr>
            <p:ph idx="1"/>
          </p:nvPr>
        </p:nvSpPr>
        <p:spPr>
          <a:xfrm>
            <a:off x="382588" y="1414463"/>
            <a:ext cx="8380412" cy="4870450"/>
          </a:xfrm>
        </p:spPr>
        <p:txBody>
          <a:bodyPr/>
          <a:lstStyle/>
          <a:p>
            <a:pPr marL="382573" indent="-382573" defTabSz="912777">
              <a:spcBef>
                <a:spcPts val="1167"/>
              </a:spcBef>
              <a:defRPr/>
            </a:pPr>
            <a:r>
              <a:rPr lang="en-US" sz="2800" dirty="0" smtClean="0"/>
              <a:t>Compile-time analysis of the source program</a:t>
            </a:r>
          </a:p>
          <a:p>
            <a:pPr marL="704822" lvl="1" indent="-317487" defTabSz="912777">
              <a:spcBef>
                <a:spcPts val="1083"/>
              </a:spcBef>
              <a:defRPr/>
            </a:pPr>
            <a:r>
              <a:rPr lang="en-US" sz="2000" dirty="0" smtClean="0"/>
              <a:t>like code inspection, but performed by a tool</a:t>
            </a:r>
          </a:p>
          <a:p>
            <a:pPr marL="382573" indent="-382573" defTabSz="912777">
              <a:spcBef>
                <a:spcPts val="1167"/>
              </a:spcBef>
              <a:defRPr/>
            </a:pPr>
            <a:r>
              <a:rPr lang="en-US" sz="2800" dirty="0" smtClean="0"/>
              <a:t>Looks for violations of well-defined constraints</a:t>
            </a:r>
          </a:p>
          <a:p>
            <a:pPr marL="704822" lvl="1" indent="-317487" defTabSz="912777">
              <a:spcBef>
                <a:spcPts val="1083"/>
              </a:spcBef>
              <a:defRPr/>
            </a:pPr>
            <a:r>
              <a:rPr lang="en-US" sz="2000" dirty="0" smtClean="0"/>
              <a:t>procedure contracts or DDI contracts </a:t>
            </a:r>
          </a:p>
          <a:p>
            <a:pPr marL="382573" indent="-382573" defTabSz="912777">
              <a:spcBef>
                <a:spcPts val="1167"/>
              </a:spcBef>
              <a:defRPr/>
            </a:pPr>
            <a:r>
              <a:rPr lang="en-US" sz="2800" dirty="0" smtClean="0"/>
              <a:t>Examples of bugs to be found by Static Analysis</a:t>
            </a:r>
          </a:p>
          <a:p>
            <a:pPr marL="704822" lvl="1" indent="-317487" defTabSz="912777">
              <a:spcBef>
                <a:spcPts val="1083"/>
              </a:spcBef>
              <a:defRPr/>
            </a:pPr>
            <a:r>
              <a:rPr lang="en-US" sz="2400" dirty="0" err="1" smtClean="0"/>
              <a:t>IoCompleteRequest</a:t>
            </a:r>
            <a:r>
              <a:rPr lang="en-US" sz="2400" dirty="0" smtClean="0"/>
              <a:t>(p) requires p to be non-NULL:</a:t>
            </a:r>
          </a:p>
          <a:p>
            <a:pPr marL="1266774" lvl="3" indent="-276214" defTabSz="912777">
              <a:spcBef>
                <a:spcPts val="917"/>
              </a:spcBef>
              <a:buFontTx/>
              <a:buNone/>
              <a:defRPr/>
            </a:pPr>
            <a:r>
              <a:rPr lang="en-US" sz="1400" dirty="0" smtClean="0">
                <a:latin typeface="Lucida Console" pitchFamily="49" charset="0"/>
              </a:rPr>
              <a:t>	</a:t>
            </a:r>
            <a:r>
              <a:rPr lang="en-US" sz="1800" dirty="0" smtClean="0">
                <a:latin typeface="Lucida Console" pitchFamily="49" charset="0"/>
              </a:rPr>
              <a:t>p = NULL ; … ; </a:t>
            </a:r>
            <a:r>
              <a:rPr lang="en-US" sz="1800" dirty="0" err="1" smtClean="0">
                <a:latin typeface="Lucida Console" pitchFamily="49" charset="0"/>
              </a:rPr>
              <a:t>IoCompleteRequest</a:t>
            </a:r>
            <a:r>
              <a:rPr lang="en-US" sz="1800" dirty="0" smtClean="0">
                <a:latin typeface="Lucida Console" pitchFamily="49" charset="0"/>
              </a:rPr>
              <a:t>(p); </a:t>
            </a:r>
          </a:p>
          <a:p>
            <a:pPr marL="704822" lvl="1" indent="-317487" defTabSz="912777">
              <a:spcBef>
                <a:spcPts val="1083"/>
              </a:spcBef>
              <a:defRPr/>
            </a:pPr>
            <a:r>
              <a:rPr lang="en-US" sz="2500" dirty="0" smtClean="0"/>
              <a:t>Completing the same Irp twice:</a:t>
            </a:r>
          </a:p>
          <a:p>
            <a:pPr marL="704822" lvl="1" indent="-317487" defTabSz="912777">
              <a:spcBef>
                <a:spcPts val="1083"/>
              </a:spcBef>
              <a:buFontTx/>
              <a:buNone/>
              <a:defRPr/>
            </a:pPr>
            <a:r>
              <a:rPr lang="en-US" sz="1800" dirty="0" smtClean="0">
                <a:latin typeface="Lucida Console" pitchFamily="49" charset="0"/>
              </a:rPr>
              <a:t>      IoCompleteRequest (Irp); </a:t>
            </a:r>
          </a:p>
          <a:p>
            <a:pPr marL="704822" lvl="1" indent="-317487" defTabSz="912777">
              <a:spcBef>
                <a:spcPts val="1083"/>
              </a:spcBef>
              <a:buFontTx/>
              <a:buNone/>
              <a:defRPr/>
            </a:pPr>
            <a:r>
              <a:rPr lang="en-US" sz="1800" dirty="0" smtClean="0">
                <a:latin typeface="Lucida Console" pitchFamily="49" charset="0"/>
              </a:rPr>
              <a:t>      … </a:t>
            </a:r>
          </a:p>
          <a:p>
            <a:pPr marL="704822" lvl="1" indent="-317487" defTabSz="912777">
              <a:spcBef>
                <a:spcPts val="1083"/>
              </a:spcBef>
              <a:buFontTx/>
              <a:buNone/>
              <a:defRPr/>
            </a:pPr>
            <a:r>
              <a:rPr lang="en-US" sz="1800" dirty="0" smtClean="0">
                <a:latin typeface="Lucida Console" pitchFamily="49" charset="0"/>
              </a:rPr>
              <a:t>      IoCompleteRequest (Irp);</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09398"/>
          </a:xfrm>
        </p:spPr>
        <p:txBody>
          <a:bodyPr/>
          <a:lstStyle/>
          <a:p>
            <a:pPr defTabSz="912777">
              <a:defRPr/>
            </a:pPr>
            <a:r>
              <a:rPr sz="4400" smtClean="0"/>
              <a:t>Finding The Root Cause Is Hard</a:t>
            </a:r>
            <a:endParaRPr sz="4400"/>
          </a:p>
        </p:txBody>
      </p:sp>
      <p:sp>
        <p:nvSpPr>
          <p:cNvPr id="3" name="Content Placeholder 2"/>
          <p:cNvSpPr>
            <a:spLocks noGrp="1"/>
          </p:cNvSpPr>
          <p:nvPr>
            <p:ph idx="1"/>
          </p:nvPr>
        </p:nvSpPr>
        <p:spPr>
          <a:xfrm>
            <a:off x="457200" y="914400"/>
            <a:ext cx="8380413" cy="819150"/>
          </a:xfrm>
        </p:spPr>
        <p:txBody>
          <a:bodyPr/>
          <a:lstStyle/>
          <a:p>
            <a:pPr marL="382573" indent="-382573" defTabSz="912777">
              <a:spcBef>
                <a:spcPts val="1167"/>
              </a:spcBef>
              <a:buFontTx/>
              <a:buNone/>
              <a:defRPr/>
            </a:pPr>
            <a:r>
              <a:rPr lang="en-US" sz="2400" dirty="0" smtClean="0"/>
              <a:t>The driver causes a crash.</a:t>
            </a:r>
            <a:r>
              <a:rPr lang="en-US" sz="2400" dirty="0" smtClean="0">
                <a:solidFill>
                  <a:schemeClr val="tx2"/>
                </a:solidFill>
              </a:rPr>
              <a:t>               What driver is to blame? </a:t>
            </a:r>
          </a:p>
          <a:p>
            <a:pPr marL="382573" indent="-382573" defTabSz="912777">
              <a:spcBef>
                <a:spcPts val="1167"/>
              </a:spcBef>
              <a:buFontTx/>
              <a:buNone/>
              <a:defRPr/>
            </a:pPr>
            <a:r>
              <a:rPr lang="en-US" sz="2400" dirty="0" smtClean="0"/>
              <a:t>Under what scenario?                     On which path? Why?                                  </a:t>
            </a:r>
          </a:p>
        </p:txBody>
      </p:sp>
      <p:grpSp>
        <p:nvGrpSpPr>
          <p:cNvPr id="31747" name="Group 22"/>
          <p:cNvGrpSpPr>
            <a:grpSpLocks/>
          </p:cNvGrpSpPr>
          <p:nvPr/>
        </p:nvGrpSpPr>
        <p:grpSpPr bwMode="auto">
          <a:xfrm>
            <a:off x="173038" y="1312863"/>
            <a:ext cx="8297862" cy="5202237"/>
            <a:chOff x="173038" y="1312863"/>
            <a:chExt cx="8297862" cy="5202237"/>
          </a:xfrm>
        </p:grpSpPr>
        <p:sp>
          <p:nvSpPr>
            <p:cNvPr id="31748" name="Rectangle 2"/>
            <p:cNvSpPr>
              <a:spLocks noChangeArrowheads="1"/>
            </p:cNvSpPr>
            <p:nvPr/>
          </p:nvSpPr>
          <p:spPr bwMode="auto">
            <a:xfrm>
              <a:off x="314325" y="2200275"/>
              <a:ext cx="3471863" cy="4267200"/>
            </a:xfrm>
            <a:prstGeom prst="rect">
              <a:avLst/>
            </a:prstGeom>
            <a:solidFill>
              <a:srgbClr val="CCFFFF">
                <a:alpha val="39999"/>
              </a:srgbClr>
            </a:solidFill>
            <a:ln w="12700">
              <a:solidFill>
                <a:schemeClr val="tx1"/>
              </a:solidFill>
              <a:miter lim="800000"/>
              <a:headEnd/>
              <a:tailEnd/>
            </a:ln>
          </p:spPr>
          <p:txBody>
            <a:bodyPr wrap="none" anchor="ctr"/>
            <a:lstStyle/>
            <a:p>
              <a:endParaRPr lang="en-US">
                <a:latin typeface="Segoe" pitchFamily="34" charset="0"/>
              </a:endParaRPr>
            </a:p>
          </p:txBody>
        </p:sp>
        <p:sp>
          <p:nvSpPr>
            <p:cNvPr id="31749" name="Rectangle 4"/>
            <p:cNvSpPr>
              <a:spLocks noChangeArrowheads="1"/>
            </p:cNvSpPr>
            <p:nvPr/>
          </p:nvSpPr>
          <p:spPr bwMode="auto">
            <a:xfrm>
              <a:off x="4999038" y="2197100"/>
              <a:ext cx="3471862" cy="4267200"/>
            </a:xfrm>
            <a:prstGeom prst="rect">
              <a:avLst/>
            </a:prstGeom>
            <a:solidFill>
              <a:srgbClr val="CCFFFF">
                <a:alpha val="38823"/>
              </a:srgbClr>
            </a:solidFill>
            <a:ln w="12700">
              <a:solidFill>
                <a:schemeClr val="tx1"/>
              </a:solidFill>
              <a:miter lim="800000"/>
              <a:headEnd/>
              <a:tailEnd/>
            </a:ln>
          </p:spPr>
          <p:txBody>
            <a:bodyPr wrap="none" anchor="ctr"/>
            <a:lstStyle/>
            <a:p>
              <a:endParaRPr lang="en-US">
                <a:latin typeface="Segoe" pitchFamily="34" charset="0"/>
              </a:endParaRPr>
            </a:p>
          </p:txBody>
        </p:sp>
        <p:grpSp>
          <p:nvGrpSpPr>
            <p:cNvPr id="31750" name="Group 5"/>
            <p:cNvGrpSpPr>
              <a:grpSpLocks/>
            </p:cNvGrpSpPr>
            <p:nvPr/>
          </p:nvGrpSpPr>
          <p:grpSpPr bwMode="auto">
            <a:xfrm>
              <a:off x="4246563" y="5995988"/>
              <a:ext cx="404812" cy="519112"/>
              <a:chOff x="4598" y="2485"/>
              <a:chExt cx="255" cy="327"/>
            </a:xfrm>
          </p:grpSpPr>
          <p:sp>
            <p:nvSpPr>
              <p:cNvPr id="31764" name="Oval 6"/>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8" name="Text Box 7"/>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9" name="Oval 8"/>
            <p:cNvSpPr>
              <a:spLocks noChangeArrowheads="1"/>
            </p:cNvSpPr>
            <p:nvPr/>
          </p:nvSpPr>
          <p:spPr bwMode="auto">
            <a:xfrm>
              <a:off x="4032250" y="1312863"/>
              <a:ext cx="719138" cy="700087"/>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r>
                <a:rPr lang="en-US">
                  <a:solidFill>
                    <a:schemeClr val="bg2"/>
                  </a:solidFill>
                  <a:effectLst>
                    <a:outerShdw blurRad="38100" dist="38100" dir="2700000" algn="tl">
                      <a:srgbClr val="000000">
                        <a:alpha val="43137"/>
                      </a:srgbClr>
                    </a:outerShdw>
                  </a:effectLst>
                  <a:latin typeface="+mn-lt"/>
                </a:rPr>
                <a:t>I/O</a:t>
              </a:r>
            </a:p>
            <a:p>
              <a:pPr fontAlgn="auto">
                <a:spcBef>
                  <a:spcPts val="0"/>
                </a:spcBef>
                <a:spcAft>
                  <a:spcPts val="0"/>
                </a:spcAft>
                <a:defRPr/>
              </a:pPr>
              <a:r>
                <a:rPr lang="en-US">
                  <a:solidFill>
                    <a:schemeClr val="bg2"/>
                  </a:solidFill>
                  <a:effectLst>
                    <a:outerShdw blurRad="38100" dist="38100" dir="2700000" algn="tl">
                      <a:srgbClr val="000000">
                        <a:alpha val="43137"/>
                      </a:srgbClr>
                    </a:outerShdw>
                  </a:effectLst>
                  <a:latin typeface="+mn-lt"/>
                </a:rPr>
                <a:t>Mgr</a:t>
              </a:r>
            </a:p>
          </p:txBody>
        </p:sp>
        <p:sp>
          <p:nvSpPr>
            <p:cNvPr id="10" name="Text Box 9"/>
            <p:cNvSpPr txBox="1">
              <a:spLocks noChangeArrowheads="1"/>
            </p:cNvSpPr>
            <p:nvPr/>
          </p:nvSpPr>
          <p:spPr bwMode="auto">
            <a:xfrm>
              <a:off x="5491163" y="2227263"/>
              <a:ext cx="2505075" cy="396875"/>
            </a:xfrm>
            <a:prstGeom prst="rect">
              <a:avLst/>
            </a:prstGeom>
            <a:noFill/>
            <a:ln w="12700">
              <a:noFill/>
              <a:miter lim="800000"/>
              <a:headEnd/>
              <a:tailEnd/>
            </a:ln>
            <a:effectLst/>
          </p:spPr>
          <p:txBody>
            <a:bodyPr>
              <a:spAutoFit/>
            </a:bodyPr>
            <a:lstStyle/>
            <a:p>
              <a:pPr algn="ctr" fontAlgn="auto">
                <a:spcBef>
                  <a:spcPct val="50000"/>
                </a:spcBef>
                <a:spcAft>
                  <a:spcPts val="0"/>
                </a:spcAft>
                <a:defRPr/>
              </a:pPr>
              <a:r>
                <a:rPr lang="en-US" sz="2000" b="1" dirty="0">
                  <a:effectLst>
                    <a:outerShdw blurRad="38100" dist="38100" dir="2700000" algn="tl">
                      <a:srgbClr val="000000">
                        <a:alpha val="43137"/>
                      </a:srgbClr>
                    </a:outerShdw>
                  </a:effectLst>
                  <a:latin typeface="+mn-lt"/>
                </a:rPr>
                <a:t>DLL</a:t>
              </a:r>
            </a:p>
          </p:txBody>
        </p:sp>
        <p:sp>
          <p:nvSpPr>
            <p:cNvPr id="11" name="Text Box 10"/>
            <p:cNvSpPr txBox="1">
              <a:spLocks noChangeArrowheads="1"/>
            </p:cNvSpPr>
            <p:nvPr/>
          </p:nvSpPr>
          <p:spPr bwMode="auto">
            <a:xfrm>
              <a:off x="1073150" y="2206625"/>
              <a:ext cx="1846263" cy="396875"/>
            </a:xfrm>
            <a:prstGeom prst="rect">
              <a:avLst/>
            </a:prstGeom>
            <a:noFill/>
            <a:ln w="12700">
              <a:noFill/>
              <a:miter lim="800000"/>
              <a:headEnd/>
              <a:tailEnd/>
            </a:ln>
            <a:effectLst/>
          </p:spPr>
          <p:txBody>
            <a:bodyPr>
              <a:spAutoFit/>
            </a:bodyPr>
            <a:lstStyle/>
            <a:p>
              <a:pPr algn="ctr" fontAlgn="auto">
                <a:spcBef>
                  <a:spcPct val="50000"/>
                </a:spcBef>
                <a:spcAft>
                  <a:spcPts val="0"/>
                </a:spcAft>
                <a:defRPr/>
              </a:pPr>
              <a:r>
                <a:rPr lang="en-US" sz="2000" b="1" dirty="0">
                  <a:effectLst>
                    <a:outerShdw blurRad="38100" dist="38100" dir="2700000" algn="tl">
                      <a:srgbClr val="000000">
                        <a:alpha val="43137"/>
                      </a:srgbClr>
                    </a:outerShdw>
                  </a:effectLst>
                  <a:latin typeface="+mn-lt"/>
                </a:rPr>
                <a:t>Driver</a:t>
              </a:r>
            </a:p>
          </p:txBody>
        </p:sp>
        <p:sp>
          <p:nvSpPr>
            <p:cNvPr id="31754" name="Freeform 11"/>
            <p:cNvSpPr>
              <a:spLocks/>
            </p:cNvSpPr>
            <p:nvPr/>
          </p:nvSpPr>
          <p:spPr bwMode="auto">
            <a:xfrm>
              <a:off x="428625" y="1635125"/>
              <a:ext cx="3552825" cy="1547813"/>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1755" name="Freeform 12"/>
            <p:cNvSpPr>
              <a:spLocks/>
            </p:cNvSpPr>
            <p:nvPr/>
          </p:nvSpPr>
          <p:spPr bwMode="auto">
            <a:xfrm flipH="1" flipV="1">
              <a:off x="2482850" y="2038350"/>
              <a:ext cx="1835150" cy="4205288"/>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14" name="AutoShape 13"/>
            <p:cNvSpPr>
              <a:spLocks noChangeArrowheads="1"/>
            </p:cNvSpPr>
            <p:nvPr/>
          </p:nvSpPr>
          <p:spPr bwMode="auto">
            <a:xfrm>
              <a:off x="317500" y="2624138"/>
              <a:ext cx="8086725" cy="3302000"/>
            </a:xfrm>
            <a:prstGeom prst="cloudCallout">
              <a:avLst>
                <a:gd name="adj1" fmla="val -15588"/>
                <a:gd name="adj2" fmla="val 11444"/>
              </a:avLst>
            </a:prstGeom>
            <a:solidFill>
              <a:schemeClr val="tx1">
                <a:alpha val="14999"/>
              </a:schemeClr>
            </a:solidFill>
            <a:ln w="12700">
              <a:solidFill>
                <a:schemeClr val="accent2"/>
              </a:solidFill>
              <a:round/>
              <a:headEnd/>
              <a:tailEnd/>
            </a:ln>
            <a:effectLst/>
          </p:spPr>
          <p:txBody>
            <a:bodyPr anchor="ctr"/>
            <a:lstStyle/>
            <a:p>
              <a:pPr fontAlgn="auto">
                <a:spcBef>
                  <a:spcPts val="0"/>
                </a:spcBef>
                <a:spcAft>
                  <a:spcPts val="0"/>
                </a:spcAft>
                <a:defRPr/>
              </a:pPr>
              <a:endParaRPr lang="en-US">
                <a:effectLst>
                  <a:outerShdw blurRad="38100" dist="38100" dir="2700000" algn="tl">
                    <a:srgbClr val="C0C0C0"/>
                  </a:outerShdw>
                </a:effectLst>
                <a:latin typeface="+mn-lt"/>
              </a:endParaRPr>
            </a:p>
          </p:txBody>
        </p:sp>
        <p:sp>
          <p:nvSpPr>
            <p:cNvPr id="31757" name="Freeform 19"/>
            <p:cNvSpPr>
              <a:spLocks/>
            </p:cNvSpPr>
            <p:nvPr/>
          </p:nvSpPr>
          <p:spPr bwMode="auto">
            <a:xfrm>
              <a:off x="5192713" y="2979738"/>
              <a:ext cx="280987" cy="2457450"/>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prstDash val="dash"/>
              <a:round/>
              <a:headEnd/>
              <a:tailEnd type="stealth" w="lg" len="lg"/>
            </a:ln>
          </p:spPr>
          <p:txBody>
            <a:bodyPr/>
            <a:lstStyle/>
            <a:p>
              <a:endParaRPr lang="en-US">
                <a:latin typeface="Segoe" pitchFamily="34" charset="0"/>
              </a:endParaRPr>
            </a:p>
          </p:txBody>
        </p:sp>
        <p:sp>
          <p:nvSpPr>
            <p:cNvPr id="16" name="Text Box 20"/>
            <p:cNvSpPr txBox="1">
              <a:spLocks noChangeArrowheads="1"/>
            </p:cNvSpPr>
            <p:nvPr/>
          </p:nvSpPr>
          <p:spPr bwMode="auto">
            <a:xfrm>
              <a:off x="1795463" y="5842000"/>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17" name="Text Box 21"/>
            <p:cNvSpPr txBox="1">
              <a:spLocks noChangeArrowheads="1"/>
            </p:cNvSpPr>
            <p:nvPr/>
          </p:nvSpPr>
          <p:spPr bwMode="auto">
            <a:xfrm>
              <a:off x="173038" y="3136900"/>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18" name="Text Box 22"/>
            <p:cNvSpPr txBox="1">
              <a:spLocks noChangeArrowheads="1"/>
            </p:cNvSpPr>
            <p:nvPr/>
          </p:nvSpPr>
          <p:spPr bwMode="auto">
            <a:xfrm>
              <a:off x="5072063" y="4210050"/>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19" name="Text Box 23"/>
            <p:cNvSpPr txBox="1">
              <a:spLocks noChangeArrowheads="1"/>
            </p:cNvSpPr>
            <p:nvPr/>
          </p:nvSpPr>
          <p:spPr bwMode="auto">
            <a:xfrm>
              <a:off x="338138" y="4227513"/>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31762" name="Freeform 24"/>
            <p:cNvSpPr>
              <a:spLocks/>
            </p:cNvSpPr>
            <p:nvPr/>
          </p:nvSpPr>
          <p:spPr bwMode="auto">
            <a:xfrm>
              <a:off x="411163" y="3862388"/>
              <a:ext cx="231775" cy="1260475"/>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prstDash val="dash"/>
              <a:round/>
              <a:headEnd/>
              <a:tailEnd type="stealth" w="lg" len="lg"/>
            </a:ln>
          </p:spPr>
          <p:txBody>
            <a:bodyPr/>
            <a:lstStyle/>
            <a:p>
              <a:endParaRPr lang="en-US">
                <a:latin typeface="Segoe" pitchFamily="34" charset="0"/>
              </a:endParaRPr>
            </a:p>
          </p:txBody>
        </p:sp>
        <p:sp>
          <p:nvSpPr>
            <p:cNvPr id="21" name="Text Box 26"/>
            <p:cNvSpPr txBox="1">
              <a:spLocks noChangeArrowheads="1"/>
            </p:cNvSpPr>
            <p:nvPr/>
          </p:nvSpPr>
          <p:spPr bwMode="auto">
            <a:xfrm>
              <a:off x="5257800" y="5562600"/>
              <a:ext cx="3098800" cy="461963"/>
            </a:xfrm>
            <a:prstGeom prst="rect">
              <a:avLst/>
            </a:prstGeom>
            <a:noFill/>
            <a:ln w="12700">
              <a:noFill/>
              <a:miter lim="800000"/>
              <a:headEnd/>
              <a:tailEnd/>
            </a:ln>
            <a:effectLst/>
          </p:spPr>
          <p:txBody>
            <a:bodyPr>
              <a:spAutoFit/>
            </a:bodyPr>
            <a:lstStyle/>
            <a:p>
              <a:pPr algn="ctr" fontAlgn="auto">
                <a:spcBef>
                  <a:spcPct val="50000"/>
                </a:spcBef>
                <a:spcAft>
                  <a:spcPts val="0"/>
                </a:spcAft>
                <a:defRPr/>
              </a:pPr>
              <a:r>
                <a:rPr lang="en-US" sz="2400" b="1" dirty="0">
                  <a:effectLst>
                    <a:outerShdw blurRad="38100" dist="38100" dir="2700000" algn="tl">
                      <a:srgbClr val="000000">
                        <a:alpha val="43137"/>
                      </a:srgbClr>
                    </a:outerShdw>
                  </a:effectLst>
                  <a:latin typeface="+mn-lt"/>
                </a:rPr>
                <a:t>Is this DLL involved?</a:t>
              </a: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09398"/>
          </a:xfrm>
        </p:spPr>
        <p:txBody>
          <a:bodyPr/>
          <a:lstStyle/>
          <a:p>
            <a:pPr defTabSz="912777">
              <a:defRPr/>
            </a:pPr>
            <a:r>
              <a:rPr sz="4400" smtClean="0"/>
              <a:t>Driver Verifier And A Lucky Test ... </a:t>
            </a:r>
            <a:endParaRPr sz="4400"/>
          </a:p>
        </p:txBody>
      </p:sp>
      <p:sp>
        <p:nvSpPr>
          <p:cNvPr id="3" name="Content Placeholder 2"/>
          <p:cNvSpPr>
            <a:spLocks noGrp="1"/>
          </p:cNvSpPr>
          <p:nvPr>
            <p:ph idx="1"/>
          </p:nvPr>
        </p:nvSpPr>
        <p:spPr>
          <a:xfrm>
            <a:off x="381000" y="838200"/>
            <a:ext cx="8380413" cy="819150"/>
          </a:xfrm>
        </p:spPr>
        <p:txBody>
          <a:bodyPr/>
          <a:lstStyle/>
          <a:p>
            <a:pPr marL="382573" indent="-382573" defTabSz="912777">
              <a:spcBef>
                <a:spcPts val="1167"/>
              </a:spcBef>
              <a:buFontTx/>
              <a:buNone/>
              <a:defRPr/>
            </a:pPr>
            <a:r>
              <a:rPr lang="en-US" sz="2400" dirty="0" smtClean="0"/>
              <a:t>Now, you know</a:t>
            </a:r>
            <a:r>
              <a:rPr lang="en-US" sz="2400" dirty="0" smtClean="0">
                <a:solidFill>
                  <a:schemeClr val="tx2"/>
                </a:solidFill>
              </a:rPr>
              <a:t> </a:t>
            </a:r>
            <a:r>
              <a:rPr lang="en-US" sz="2400" dirty="0" smtClean="0"/>
              <a:t>the type of the bug. Yet, the path is cloudy.</a:t>
            </a:r>
          </a:p>
          <a:p>
            <a:pPr marL="382573" indent="-382573" defTabSz="912777">
              <a:spcBef>
                <a:spcPts val="1167"/>
              </a:spcBef>
              <a:buFontTx/>
              <a:buNone/>
              <a:defRPr/>
            </a:pPr>
            <a:r>
              <a:rPr lang="en-US" sz="2400" dirty="0" smtClean="0"/>
              <a:t>Debug, debug, debug …</a:t>
            </a:r>
          </a:p>
        </p:txBody>
      </p:sp>
      <p:sp>
        <p:nvSpPr>
          <p:cNvPr id="33795" name="Rectangle 2"/>
          <p:cNvSpPr>
            <a:spLocks noChangeArrowheads="1"/>
          </p:cNvSpPr>
          <p:nvPr/>
        </p:nvSpPr>
        <p:spPr bwMode="auto">
          <a:xfrm>
            <a:off x="314325" y="2200275"/>
            <a:ext cx="3471863" cy="4267200"/>
          </a:xfrm>
          <a:prstGeom prst="rect">
            <a:avLst/>
          </a:prstGeom>
          <a:solidFill>
            <a:srgbClr val="CCFFFF">
              <a:alpha val="39999"/>
            </a:srgbClr>
          </a:solidFill>
          <a:ln w="12700">
            <a:solidFill>
              <a:schemeClr val="tx1"/>
            </a:solidFill>
            <a:miter lim="800000"/>
            <a:headEnd/>
            <a:tailEnd/>
          </a:ln>
        </p:spPr>
        <p:txBody>
          <a:bodyPr wrap="none" anchor="ctr"/>
          <a:lstStyle/>
          <a:p>
            <a:endParaRPr lang="en-US">
              <a:latin typeface="Segoe" pitchFamily="34" charset="0"/>
            </a:endParaRPr>
          </a:p>
        </p:txBody>
      </p:sp>
      <p:sp>
        <p:nvSpPr>
          <p:cNvPr id="33796" name="Rectangle 4"/>
          <p:cNvSpPr>
            <a:spLocks noChangeArrowheads="1"/>
          </p:cNvSpPr>
          <p:nvPr/>
        </p:nvSpPr>
        <p:spPr bwMode="auto">
          <a:xfrm>
            <a:off x="5008563" y="2197100"/>
            <a:ext cx="3471862" cy="4267200"/>
          </a:xfrm>
          <a:prstGeom prst="rect">
            <a:avLst/>
          </a:prstGeom>
          <a:solidFill>
            <a:srgbClr val="CCFFFF">
              <a:alpha val="38823"/>
            </a:srgbClr>
          </a:solidFill>
          <a:ln w="12700">
            <a:solidFill>
              <a:schemeClr val="tx1"/>
            </a:solidFill>
            <a:miter lim="800000"/>
            <a:headEnd/>
            <a:tailEnd/>
          </a:ln>
        </p:spPr>
        <p:txBody>
          <a:bodyPr wrap="none" anchor="ctr"/>
          <a:lstStyle/>
          <a:p>
            <a:endParaRPr lang="en-US">
              <a:latin typeface="Segoe" pitchFamily="34" charset="0"/>
            </a:endParaRPr>
          </a:p>
        </p:txBody>
      </p:sp>
      <p:grpSp>
        <p:nvGrpSpPr>
          <p:cNvPr id="33797" name="Group 5"/>
          <p:cNvGrpSpPr>
            <a:grpSpLocks/>
          </p:cNvGrpSpPr>
          <p:nvPr/>
        </p:nvGrpSpPr>
        <p:grpSpPr bwMode="auto">
          <a:xfrm>
            <a:off x="4246563" y="5995988"/>
            <a:ext cx="404812" cy="519112"/>
            <a:chOff x="4598" y="2485"/>
            <a:chExt cx="255" cy="327"/>
          </a:xfrm>
        </p:grpSpPr>
        <p:sp>
          <p:nvSpPr>
            <p:cNvPr id="33822" name="Oval 6"/>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8" name="Text Box 7"/>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9" name="Oval 8"/>
          <p:cNvSpPr>
            <a:spLocks noChangeArrowheads="1"/>
          </p:cNvSpPr>
          <p:nvPr/>
        </p:nvSpPr>
        <p:spPr bwMode="auto">
          <a:xfrm>
            <a:off x="4032250" y="1312863"/>
            <a:ext cx="719138" cy="700087"/>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r>
              <a:rPr lang="en-US" dirty="0">
                <a:solidFill>
                  <a:schemeClr val="bg2"/>
                </a:solidFill>
                <a:effectLst>
                  <a:outerShdw blurRad="38100" dist="38100" dir="2700000" algn="tl">
                    <a:srgbClr val="000000">
                      <a:alpha val="43137"/>
                    </a:srgbClr>
                  </a:outerShdw>
                </a:effectLst>
                <a:latin typeface="+mn-lt"/>
              </a:rPr>
              <a:t>I/O</a:t>
            </a:r>
          </a:p>
          <a:p>
            <a:pPr fontAlgn="auto">
              <a:spcBef>
                <a:spcPts val="0"/>
              </a:spcBef>
              <a:spcAft>
                <a:spcPts val="0"/>
              </a:spcAft>
              <a:defRPr/>
            </a:pPr>
            <a:r>
              <a:rPr lang="en-US" dirty="0">
                <a:solidFill>
                  <a:schemeClr val="bg2"/>
                </a:solidFill>
                <a:effectLst>
                  <a:outerShdw blurRad="38100" dist="38100" dir="2700000" algn="tl">
                    <a:srgbClr val="000000">
                      <a:alpha val="43137"/>
                    </a:srgbClr>
                  </a:outerShdw>
                </a:effectLst>
                <a:latin typeface="+mn-lt"/>
              </a:rPr>
              <a:t>Mgr</a:t>
            </a:r>
          </a:p>
        </p:txBody>
      </p:sp>
      <p:sp>
        <p:nvSpPr>
          <p:cNvPr id="10" name="Text Box 9"/>
          <p:cNvSpPr txBox="1">
            <a:spLocks noChangeArrowheads="1"/>
          </p:cNvSpPr>
          <p:nvPr/>
        </p:nvSpPr>
        <p:spPr bwMode="auto">
          <a:xfrm>
            <a:off x="5491163" y="2227263"/>
            <a:ext cx="2505075"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effectLst>
                  <a:outerShdw blurRad="38100" dist="38100" dir="2700000" algn="tl">
                    <a:srgbClr val="000000">
                      <a:alpha val="43137"/>
                    </a:srgbClr>
                  </a:outerShdw>
                </a:effectLst>
                <a:latin typeface="+mn-lt"/>
              </a:rPr>
              <a:t>DLL</a:t>
            </a:r>
          </a:p>
        </p:txBody>
      </p:sp>
      <p:sp>
        <p:nvSpPr>
          <p:cNvPr id="11" name="Text Box 10"/>
          <p:cNvSpPr txBox="1">
            <a:spLocks noChangeArrowheads="1"/>
          </p:cNvSpPr>
          <p:nvPr/>
        </p:nvSpPr>
        <p:spPr bwMode="auto">
          <a:xfrm>
            <a:off x="1073150" y="2206625"/>
            <a:ext cx="1846263"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dirty="0">
                <a:effectLst>
                  <a:outerShdw blurRad="38100" dist="38100" dir="2700000" algn="tl">
                    <a:srgbClr val="000000">
                      <a:alpha val="43137"/>
                    </a:srgbClr>
                  </a:outerShdw>
                </a:effectLst>
                <a:latin typeface="+mn-lt"/>
              </a:rPr>
              <a:t>Driver</a:t>
            </a:r>
          </a:p>
        </p:txBody>
      </p:sp>
      <p:sp>
        <p:nvSpPr>
          <p:cNvPr id="33801" name="Freeform 11"/>
          <p:cNvSpPr>
            <a:spLocks/>
          </p:cNvSpPr>
          <p:nvPr/>
        </p:nvSpPr>
        <p:spPr bwMode="auto">
          <a:xfrm>
            <a:off x="428625" y="1635125"/>
            <a:ext cx="3552825" cy="1857375"/>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3802" name="Freeform 12"/>
          <p:cNvSpPr>
            <a:spLocks/>
          </p:cNvSpPr>
          <p:nvPr/>
        </p:nvSpPr>
        <p:spPr bwMode="auto">
          <a:xfrm flipH="1" flipV="1">
            <a:off x="2590800" y="2038350"/>
            <a:ext cx="1727200" cy="3644900"/>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3803" name="AutoShape 13"/>
          <p:cNvSpPr>
            <a:spLocks noChangeArrowheads="1"/>
          </p:cNvSpPr>
          <p:nvPr/>
        </p:nvSpPr>
        <p:spPr bwMode="auto">
          <a:xfrm>
            <a:off x="344488" y="2847975"/>
            <a:ext cx="8086725" cy="3097213"/>
          </a:xfrm>
          <a:prstGeom prst="cloudCallout">
            <a:avLst>
              <a:gd name="adj1" fmla="val -15588"/>
              <a:gd name="adj2" fmla="val 8894"/>
            </a:avLst>
          </a:prstGeom>
          <a:solidFill>
            <a:schemeClr val="tx1">
              <a:alpha val="14902"/>
            </a:schemeClr>
          </a:solidFill>
          <a:ln w="12700">
            <a:solidFill>
              <a:schemeClr val="accent2"/>
            </a:solidFill>
            <a:round/>
            <a:headEnd/>
            <a:tailEnd/>
          </a:ln>
        </p:spPr>
        <p:txBody>
          <a:bodyPr anchor="ctr"/>
          <a:lstStyle/>
          <a:p>
            <a:endParaRPr lang="en-US">
              <a:solidFill>
                <a:schemeClr val="bg2"/>
              </a:solidFill>
              <a:latin typeface="Segoe" pitchFamily="34" charset="0"/>
            </a:endParaRPr>
          </a:p>
        </p:txBody>
      </p:sp>
      <p:sp>
        <p:nvSpPr>
          <p:cNvPr id="15" name="Text Box 14"/>
          <p:cNvSpPr txBox="1">
            <a:spLocks noChangeArrowheads="1"/>
          </p:cNvSpPr>
          <p:nvPr/>
        </p:nvSpPr>
        <p:spPr bwMode="auto">
          <a:xfrm>
            <a:off x="620713" y="4937125"/>
            <a:ext cx="2859087" cy="366713"/>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dirty="0">
                <a:effectLst>
                  <a:outerShdw blurRad="38100" dist="38100" dir="2700000" algn="tl">
                    <a:srgbClr val="000000">
                      <a:alpha val="43137"/>
                    </a:srgbClr>
                  </a:outerShdw>
                </a:effectLst>
                <a:latin typeface="+mn-lt"/>
              </a:rPr>
              <a:t>IoCompleteRequest(…)</a:t>
            </a:r>
          </a:p>
        </p:txBody>
      </p:sp>
      <p:sp>
        <p:nvSpPr>
          <p:cNvPr id="16" name="Text Box 15"/>
          <p:cNvSpPr txBox="1">
            <a:spLocks noChangeArrowheads="1"/>
          </p:cNvSpPr>
          <p:nvPr/>
        </p:nvSpPr>
        <p:spPr bwMode="auto">
          <a:xfrm>
            <a:off x="666750" y="3935413"/>
            <a:ext cx="2859088" cy="366712"/>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dirty="0">
                <a:effectLst>
                  <a:outerShdw blurRad="38100" dist="38100" dir="2700000" algn="tl">
                    <a:srgbClr val="000000">
                      <a:alpha val="43137"/>
                    </a:srgbClr>
                  </a:outerShdw>
                </a:effectLst>
                <a:latin typeface="+mn-lt"/>
              </a:rPr>
              <a:t>IoCompleteRequest(…)</a:t>
            </a:r>
          </a:p>
        </p:txBody>
      </p:sp>
      <p:sp>
        <p:nvSpPr>
          <p:cNvPr id="17" name="Text Box 17"/>
          <p:cNvSpPr txBox="1">
            <a:spLocks noChangeArrowheads="1"/>
          </p:cNvSpPr>
          <p:nvPr/>
        </p:nvSpPr>
        <p:spPr bwMode="auto">
          <a:xfrm>
            <a:off x="5387975" y="4857750"/>
            <a:ext cx="2859088" cy="366713"/>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dirty="0">
                <a:effectLst>
                  <a:outerShdw blurRad="38100" dist="38100" dir="2700000" algn="tl">
                    <a:srgbClr val="000000">
                      <a:alpha val="43137"/>
                    </a:srgbClr>
                  </a:outerShdw>
                </a:effectLst>
                <a:latin typeface="+mn-lt"/>
              </a:rPr>
              <a:t>IoCompleteRequest(…)</a:t>
            </a:r>
          </a:p>
        </p:txBody>
      </p:sp>
      <p:sp>
        <p:nvSpPr>
          <p:cNvPr id="33807" name="Freeform 19"/>
          <p:cNvSpPr>
            <a:spLocks/>
          </p:cNvSpPr>
          <p:nvPr/>
        </p:nvSpPr>
        <p:spPr bwMode="auto">
          <a:xfrm>
            <a:off x="258763" y="3911600"/>
            <a:ext cx="309562" cy="1100138"/>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prstDash val="dash"/>
            <a:round/>
            <a:headEnd/>
            <a:tailEnd type="stealth" w="lg" len="lg"/>
          </a:ln>
        </p:spPr>
        <p:txBody>
          <a:bodyPr/>
          <a:lstStyle/>
          <a:p>
            <a:endParaRPr lang="en-US">
              <a:latin typeface="Segoe" pitchFamily="34" charset="0"/>
            </a:endParaRPr>
          </a:p>
        </p:txBody>
      </p:sp>
      <p:sp>
        <p:nvSpPr>
          <p:cNvPr id="33808" name="Freeform 20"/>
          <p:cNvSpPr>
            <a:spLocks/>
          </p:cNvSpPr>
          <p:nvPr/>
        </p:nvSpPr>
        <p:spPr bwMode="auto">
          <a:xfrm>
            <a:off x="5192713" y="3948113"/>
            <a:ext cx="228600" cy="1098550"/>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prstDash val="dash"/>
            <a:round/>
            <a:headEnd/>
            <a:tailEnd type="stealth" w="lg" len="lg"/>
          </a:ln>
        </p:spPr>
        <p:txBody>
          <a:bodyPr/>
          <a:lstStyle/>
          <a:p>
            <a:endParaRPr lang="en-US">
              <a:latin typeface="Segoe" pitchFamily="34" charset="0"/>
            </a:endParaRPr>
          </a:p>
        </p:txBody>
      </p:sp>
      <p:sp>
        <p:nvSpPr>
          <p:cNvPr id="33809" name="Text Box 21"/>
          <p:cNvSpPr txBox="1">
            <a:spLocks noChangeArrowheads="1"/>
          </p:cNvSpPr>
          <p:nvPr/>
        </p:nvSpPr>
        <p:spPr bwMode="auto">
          <a:xfrm>
            <a:off x="442913" y="3413125"/>
            <a:ext cx="2362200" cy="396875"/>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DriverIoCtl ( Irp )</a:t>
            </a:r>
          </a:p>
        </p:txBody>
      </p:sp>
      <p:sp>
        <p:nvSpPr>
          <p:cNvPr id="33810" name="Text Box 22"/>
          <p:cNvSpPr txBox="1">
            <a:spLocks noChangeArrowheads="1"/>
          </p:cNvSpPr>
          <p:nvPr/>
        </p:nvSpPr>
        <p:spPr bwMode="auto">
          <a:xfrm>
            <a:off x="5291138" y="3432175"/>
            <a:ext cx="2971800" cy="396875"/>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ClassIoCtl ( Irp )</a:t>
            </a:r>
          </a:p>
        </p:txBody>
      </p:sp>
      <p:sp>
        <p:nvSpPr>
          <p:cNvPr id="22" name="Text Box 23"/>
          <p:cNvSpPr txBox="1">
            <a:spLocks noChangeArrowheads="1"/>
          </p:cNvSpPr>
          <p:nvPr/>
        </p:nvSpPr>
        <p:spPr bwMode="auto">
          <a:xfrm>
            <a:off x="5195888" y="4056063"/>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23" name="Text Box 24"/>
          <p:cNvSpPr txBox="1">
            <a:spLocks noChangeArrowheads="1"/>
          </p:cNvSpPr>
          <p:nvPr/>
        </p:nvSpPr>
        <p:spPr bwMode="auto">
          <a:xfrm>
            <a:off x="357188" y="4306888"/>
            <a:ext cx="808037"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33813" name="Freeform 25"/>
          <p:cNvSpPr>
            <a:spLocks/>
          </p:cNvSpPr>
          <p:nvPr/>
        </p:nvSpPr>
        <p:spPr bwMode="auto">
          <a:xfrm>
            <a:off x="1216025" y="3789363"/>
            <a:ext cx="3941763" cy="730250"/>
          </a:xfrm>
          <a:custGeom>
            <a:avLst/>
            <a:gdLst>
              <a:gd name="T0" fmla="*/ 0 w 2880"/>
              <a:gd name="T1" fmla="*/ 248 h 248"/>
              <a:gd name="T2" fmla="*/ 1152 w 2880"/>
              <a:gd name="T3" fmla="*/ 104 h 248"/>
              <a:gd name="T4" fmla="*/ 2448 w 2880"/>
              <a:gd name="T5" fmla="*/ 8 h 248"/>
              <a:gd name="T6" fmla="*/ 2880 w 2880"/>
              <a:gd name="T7" fmla="*/ 56 h 248"/>
              <a:gd name="T8" fmla="*/ 0 60000 65536"/>
              <a:gd name="T9" fmla="*/ 0 60000 65536"/>
              <a:gd name="T10" fmla="*/ 0 60000 65536"/>
              <a:gd name="T11" fmla="*/ 0 60000 65536"/>
              <a:gd name="T12" fmla="*/ 0 w 2880"/>
              <a:gd name="T13" fmla="*/ 0 h 248"/>
              <a:gd name="T14" fmla="*/ 2880 w 2880"/>
              <a:gd name="T15" fmla="*/ 248 h 248"/>
            </a:gdLst>
            <a:ahLst/>
            <a:cxnLst>
              <a:cxn ang="T8">
                <a:pos x="T0" y="T1"/>
              </a:cxn>
              <a:cxn ang="T9">
                <a:pos x="T2" y="T3"/>
              </a:cxn>
              <a:cxn ang="T10">
                <a:pos x="T4" y="T5"/>
              </a:cxn>
              <a:cxn ang="T11">
                <a:pos x="T6" y="T7"/>
              </a:cxn>
            </a:cxnLst>
            <a:rect l="T12" t="T13" r="T14" b="T15"/>
            <a:pathLst>
              <a:path w="2880" h="248">
                <a:moveTo>
                  <a:pt x="0" y="248"/>
                </a:moveTo>
                <a:cubicBezTo>
                  <a:pt x="372" y="196"/>
                  <a:pt x="744" y="144"/>
                  <a:pt x="1152" y="104"/>
                </a:cubicBezTo>
                <a:cubicBezTo>
                  <a:pt x="1560" y="64"/>
                  <a:pt x="2160" y="16"/>
                  <a:pt x="2448" y="8"/>
                </a:cubicBezTo>
                <a:cubicBezTo>
                  <a:pt x="2736" y="0"/>
                  <a:pt x="2808" y="28"/>
                  <a:pt x="2880" y="56"/>
                </a:cubicBezTo>
              </a:path>
            </a:pathLst>
          </a:custGeom>
          <a:noFill/>
          <a:ln w="31750">
            <a:solidFill>
              <a:schemeClr val="accent2"/>
            </a:solidFill>
            <a:prstDash val="dash"/>
            <a:round/>
            <a:headEnd/>
            <a:tailEnd type="stealth" w="lg" len="lg"/>
          </a:ln>
        </p:spPr>
        <p:txBody>
          <a:bodyPr/>
          <a:lstStyle/>
          <a:p>
            <a:endParaRPr lang="en-US">
              <a:latin typeface="Segoe" pitchFamily="34" charset="0"/>
            </a:endParaRPr>
          </a:p>
        </p:txBody>
      </p:sp>
      <p:sp>
        <p:nvSpPr>
          <p:cNvPr id="25" name="Text Box 26"/>
          <p:cNvSpPr txBox="1">
            <a:spLocks noChangeArrowheads="1"/>
          </p:cNvSpPr>
          <p:nvPr/>
        </p:nvSpPr>
        <p:spPr bwMode="auto">
          <a:xfrm>
            <a:off x="3092450" y="3471863"/>
            <a:ext cx="808038"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chemeClr val="accent2"/>
                </a:solidFill>
                <a:effectLst>
                  <a:outerShdw blurRad="38100" dist="38100" dir="2700000" algn="tl">
                    <a:srgbClr val="000000"/>
                  </a:outerShdw>
                </a:effectLst>
                <a:latin typeface="+mn-lt"/>
              </a:rPr>
              <a:t>??</a:t>
            </a:r>
          </a:p>
        </p:txBody>
      </p:sp>
      <p:sp>
        <p:nvSpPr>
          <p:cNvPr id="33815" name="Oval 28"/>
          <p:cNvSpPr>
            <a:spLocks noChangeArrowheads="1"/>
          </p:cNvSpPr>
          <p:nvPr/>
        </p:nvSpPr>
        <p:spPr bwMode="auto">
          <a:xfrm>
            <a:off x="6578600" y="5260975"/>
            <a:ext cx="177800" cy="173038"/>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sp>
        <p:nvSpPr>
          <p:cNvPr id="33816" name="Oval 29"/>
          <p:cNvSpPr>
            <a:spLocks noChangeArrowheads="1"/>
          </p:cNvSpPr>
          <p:nvPr/>
        </p:nvSpPr>
        <p:spPr bwMode="auto">
          <a:xfrm>
            <a:off x="1938338" y="4357688"/>
            <a:ext cx="177800" cy="173037"/>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sp>
        <p:nvSpPr>
          <p:cNvPr id="33817" name="Oval 30"/>
          <p:cNvSpPr>
            <a:spLocks noChangeArrowheads="1"/>
          </p:cNvSpPr>
          <p:nvPr/>
        </p:nvSpPr>
        <p:spPr bwMode="auto">
          <a:xfrm>
            <a:off x="1903413" y="5345113"/>
            <a:ext cx="177800" cy="173037"/>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cxnSp>
        <p:nvCxnSpPr>
          <p:cNvPr id="33818" name="AutoShape 31"/>
          <p:cNvCxnSpPr>
            <a:cxnSpLocks noChangeShapeType="1"/>
            <a:stCxn id="33817" idx="5"/>
            <a:endCxn id="8" idx="1"/>
          </p:cNvCxnSpPr>
          <p:nvPr/>
        </p:nvCxnSpPr>
        <p:spPr bwMode="auto">
          <a:xfrm>
            <a:off x="2055813" y="5492750"/>
            <a:ext cx="2190750" cy="763588"/>
          </a:xfrm>
          <a:prstGeom prst="straightConnector1">
            <a:avLst/>
          </a:prstGeom>
          <a:noFill/>
          <a:ln w="19050">
            <a:solidFill>
              <a:srgbClr val="FF0000"/>
            </a:solidFill>
            <a:prstDash val="dash"/>
            <a:round/>
            <a:headEnd/>
            <a:tailEnd/>
          </a:ln>
        </p:spPr>
      </p:cxnSp>
      <p:cxnSp>
        <p:nvCxnSpPr>
          <p:cNvPr id="33819" name="AutoShape 32"/>
          <p:cNvCxnSpPr>
            <a:cxnSpLocks noChangeShapeType="1"/>
            <a:stCxn id="33816" idx="6"/>
            <a:endCxn id="8" idx="0"/>
          </p:cNvCxnSpPr>
          <p:nvPr/>
        </p:nvCxnSpPr>
        <p:spPr bwMode="auto">
          <a:xfrm>
            <a:off x="2116138" y="4445000"/>
            <a:ext cx="2330450" cy="1550988"/>
          </a:xfrm>
          <a:prstGeom prst="straightConnector1">
            <a:avLst/>
          </a:prstGeom>
          <a:noFill/>
          <a:ln w="19050">
            <a:solidFill>
              <a:srgbClr val="FF0000"/>
            </a:solidFill>
            <a:prstDash val="dash"/>
            <a:round/>
            <a:headEnd/>
            <a:tailEnd/>
          </a:ln>
        </p:spPr>
      </p:cxnSp>
      <p:cxnSp>
        <p:nvCxnSpPr>
          <p:cNvPr id="33820" name="AutoShape 33"/>
          <p:cNvCxnSpPr>
            <a:cxnSpLocks noChangeShapeType="1"/>
            <a:stCxn id="33815" idx="3"/>
            <a:endCxn id="8" idx="3"/>
          </p:cNvCxnSpPr>
          <p:nvPr/>
        </p:nvCxnSpPr>
        <p:spPr bwMode="auto">
          <a:xfrm flipH="1">
            <a:off x="4645025" y="5408613"/>
            <a:ext cx="1958975" cy="847725"/>
          </a:xfrm>
          <a:prstGeom prst="straightConnector1">
            <a:avLst/>
          </a:prstGeom>
          <a:noFill/>
          <a:ln w="19050">
            <a:solidFill>
              <a:srgbClr val="FF0000"/>
            </a:solidFill>
            <a:round/>
            <a:headEnd/>
            <a:tailEnd/>
          </a:ln>
        </p:spPr>
      </p:cxnSp>
      <p:sp>
        <p:nvSpPr>
          <p:cNvPr id="32" name="Text Box 34"/>
          <p:cNvSpPr txBox="1">
            <a:spLocks noChangeArrowheads="1"/>
          </p:cNvSpPr>
          <p:nvPr/>
        </p:nvSpPr>
        <p:spPr bwMode="auto">
          <a:xfrm>
            <a:off x="3340100" y="5608638"/>
            <a:ext cx="808038"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solidFill>
                  <a:srgbClr val="F54D2B"/>
                </a:solidFill>
                <a:effectLst>
                  <a:outerShdw blurRad="38100" dist="38100" dir="2700000" algn="tl">
                    <a:srgbClr val="000000"/>
                  </a:outerShdw>
                </a:effectLst>
                <a:latin typeface="+mn-lt"/>
              </a:rPr>
              <a:t>??</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09398"/>
          </a:xfrm>
        </p:spPr>
        <p:txBody>
          <a:bodyPr/>
          <a:lstStyle/>
          <a:p>
            <a:pPr defTabSz="912777">
              <a:defRPr/>
            </a:pPr>
            <a:r>
              <a:rPr sz="4400" smtClean="0"/>
              <a:t>Static Analysis Does Two Things:</a:t>
            </a:r>
            <a:endParaRPr sz="4400"/>
          </a:p>
        </p:txBody>
      </p:sp>
      <p:sp>
        <p:nvSpPr>
          <p:cNvPr id="3" name="Content Placeholder 2"/>
          <p:cNvSpPr>
            <a:spLocks noGrp="1"/>
          </p:cNvSpPr>
          <p:nvPr>
            <p:ph idx="1"/>
          </p:nvPr>
        </p:nvSpPr>
        <p:spPr>
          <a:xfrm>
            <a:off x="381000" y="914400"/>
            <a:ext cx="8380413" cy="819150"/>
          </a:xfrm>
        </p:spPr>
        <p:txBody>
          <a:bodyPr/>
          <a:lstStyle/>
          <a:p>
            <a:pPr marL="382573" indent="-382573" defTabSz="912777">
              <a:spcBef>
                <a:spcPts val="1167"/>
              </a:spcBef>
              <a:defRPr/>
            </a:pPr>
            <a:r>
              <a:rPr lang="en-US" sz="2400" dirty="0" smtClean="0"/>
              <a:t>Finds a defect                                  - without testing                              </a:t>
            </a:r>
          </a:p>
          <a:p>
            <a:pPr marL="382573" indent="-382573" defTabSz="912777">
              <a:spcBef>
                <a:spcPts val="1167"/>
              </a:spcBef>
              <a:defRPr/>
            </a:pPr>
            <a:r>
              <a:rPr lang="en-US" sz="2400" dirty="0" smtClean="0"/>
              <a:t>Reveals the path                              - without debugging</a:t>
            </a:r>
          </a:p>
        </p:txBody>
      </p:sp>
      <p:sp>
        <p:nvSpPr>
          <p:cNvPr id="35843" name="Rectangle 3"/>
          <p:cNvSpPr>
            <a:spLocks noChangeArrowheads="1"/>
          </p:cNvSpPr>
          <p:nvPr/>
        </p:nvSpPr>
        <p:spPr bwMode="auto">
          <a:xfrm>
            <a:off x="327025" y="2205038"/>
            <a:ext cx="3638550" cy="4168775"/>
          </a:xfrm>
          <a:prstGeom prst="rect">
            <a:avLst/>
          </a:prstGeom>
          <a:solidFill>
            <a:srgbClr val="CCFFFF">
              <a:alpha val="79999"/>
            </a:srgbClr>
          </a:solidFill>
          <a:ln w="19050">
            <a:solidFill>
              <a:schemeClr val="tx1"/>
            </a:solidFill>
            <a:miter lim="800000"/>
            <a:headEnd/>
            <a:tailEnd/>
          </a:ln>
        </p:spPr>
        <p:txBody>
          <a:bodyPr wrap="none" anchor="ctr"/>
          <a:lstStyle/>
          <a:p>
            <a:endParaRPr lang="en-US">
              <a:latin typeface="Segoe" pitchFamily="34" charset="0"/>
            </a:endParaRPr>
          </a:p>
        </p:txBody>
      </p:sp>
      <p:sp>
        <p:nvSpPr>
          <p:cNvPr id="35844" name="Text Box 9"/>
          <p:cNvSpPr txBox="1">
            <a:spLocks noChangeArrowheads="1"/>
          </p:cNvSpPr>
          <p:nvPr/>
        </p:nvSpPr>
        <p:spPr bwMode="auto">
          <a:xfrm>
            <a:off x="477838" y="2854325"/>
            <a:ext cx="2362200" cy="396875"/>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DriverIoCtl ( Irp )</a:t>
            </a:r>
          </a:p>
        </p:txBody>
      </p:sp>
      <p:sp>
        <p:nvSpPr>
          <p:cNvPr id="35845" name="Rectangle 10"/>
          <p:cNvSpPr>
            <a:spLocks noChangeArrowheads="1"/>
          </p:cNvSpPr>
          <p:nvPr/>
        </p:nvSpPr>
        <p:spPr bwMode="auto">
          <a:xfrm>
            <a:off x="5008563" y="2197100"/>
            <a:ext cx="3471862" cy="4267200"/>
          </a:xfrm>
          <a:prstGeom prst="rect">
            <a:avLst/>
          </a:prstGeom>
          <a:solidFill>
            <a:srgbClr val="CCFFFF">
              <a:alpha val="78038"/>
            </a:srgbClr>
          </a:solidFill>
          <a:ln w="12700">
            <a:solidFill>
              <a:schemeClr val="tx1"/>
            </a:solidFill>
            <a:miter lim="800000"/>
            <a:headEnd/>
            <a:tailEnd/>
          </a:ln>
        </p:spPr>
        <p:txBody>
          <a:bodyPr wrap="none" anchor="ctr"/>
          <a:lstStyle/>
          <a:p>
            <a:endParaRPr lang="en-US">
              <a:latin typeface="Segoe" pitchFamily="34" charset="0"/>
            </a:endParaRPr>
          </a:p>
        </p:txBody>
      </p:sp>
      <p:sp>
        <p:nvSpPr>
          <p:cNvPr id="35846" name="Text Box 11"/>
          <p:cNvSpPr txBox="1">
            <a:spLocks noChangeArrowheads="1"/>
          </p:cNvSpPr>
          <p:nvPr/>
        </p:nvSpPr>
        <p:spPr bwMode="auto">
          <a:xfrm>
            <a:off x="5060950" y="3521075"/>
            <a:ext cx="2971800" cy="396875"/>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ClassIoCtl ( Irp )</a:t>
            </a:r>
          </a:p>
        </p:txBody>
      </p:sp>
      <p:sp>
        <p:nvSpPr>
          <p:cNvPr id="35847" name="Oval 13"/>
          <p:cNvSpPr>
            <a:spLocks noChangeArrowheads="1"/>
          </p:cNvSpPr>
          <p:nvPr/>
        </p:nvSpPr>
        <p:spPr bwMode="auto">
          <a:xfrm>
            <a:off x="728663" y="4511675"/>
            <a:ext cx="381000" cy="228600"/>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35848" name="Text Box 16"/>
          <p:cNvSpPr txBox="1">
            <a:spLocks noChangeArrowheads="1"/>
          </p:cNvSpPr>
          <p:nvPr/>
        </p:nvSpPr>
        <p:spPr bwMode="auto">
          <a:xfrm>
            <a:off x="5162550" y="4491038"/>
            <a:ext cx="3332163" cy="1311275"/>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if (status != …) {</a:t>
            </a:r>
          </a:p>
          <a:p>
            <a:pPr>
              <a:spcBef>
                <a:spcPct val="50000"/>
              </a:spcBef>
            </a:pPr>
            <a:r>
              <a:rPr lang="en-US" sz="2000">
                <a:solidFill>
                  <a:schemeClr val="bg2"/>
                </a:solidFill>
                <a:latin typeface="Segoe" pitchFamily="34" charset="0"/>
              </a:rPr>
              <a:t>   IoCompleteRequest( Irp );</a:t>
            </a:r>
          </a:p>
          <a:p>
            <a:pPr>
              <a:spcBef>
                <a:spcPct val="50000"/>
              </a:spcBef>
            </a:pPr>
            <a:r>
              <a:rPr lang="en-US" sz="2000">
                <a:solidFill>
                  <a:schemeClr val="bg2"/>
                </a:solidFill>
                <a:latin typeface="Segoe" pitchFamily="34" charset="0"/>
              </a:rPr>
              <a:t>}</a:t>
            </a:r>
          </a:p>
        </p:txBody>
      </p:sp>
      <p:sp>
        <p:nvSpPr>
          <p:cNvPr id="35849" name="Freeform 19"/>
          <p:cNvSpPr>
            <a:spLocks/>
          </p:cNvSpPr>
          <p:nvPr/>
        </p:nvSpPr>
        <p:spPr bwMode="auto">
          <a:xfrm>
            <a:off x="428625" y="1679575"/>
            <a:ext cx="3676650" cy="1503363"/>
          </a:xfrm>
          <a:custGeom>
            <a:avLst/>
            <a:gdLst>
              <a:gd name="T0" fmla="*/ 1856 w 1856"/>
              <a:gd name="T1" fmla="*/ 0 h 1152"/>
              <a:gd name="T2" fmla="*/ 800 w 1856"/>
              <a:gd name="T3" fmla="*/ 96 h 1152"/>
              <a:gd name="T4" fmla="*/ 224 w 1856"/>
              <a:gd name="T5" fmla="*/ 384 h 1152"/>
              <a:gd name="T6" fmla="*/ 32 w 1856"/>
              <a:gd name="T7" fmla="*/ 816 h 1152"/>
              <a:gd name="T8" fmla="*/ 32 w 1856"/>
              <a:gd name="T9" fmla="*/ 1152 h 1152"/>
              <a:gd name="T10" fmla="*/ 0 60000 65536"/>
              <a:gd name="T11" fmla="*/ 0 60000 65536"/>
              <a:gd name="T12" fmla="*/ 0 60000 65536"/>
              <a:gd name="T13" fmla="*/ 0 60000 65536"/>
              <a:gd name="T14" fmla="*/ 0 60000 65536"/>
              <a:gd name="T15" fmla="*/ 0 w 1856"/>
              <a:gd name="T16" fmla="*/ 0 h 1152"/>
              <a:gd name="T17" fmla="*/ 1856 w 1856"/>
              <a:gd name="T18" fmla="*/ 1152 h 1152"/>
            </a:gdLst>
            <a:ahLst/>
            <a:cxnLst>
              <a:cxn ang="T10">
                <a:pos x="T0" y="T1"/>
              </a:cxn>
              <a:cxn ang="T11">
                <a:pos x="T2" y="T3"/>
              </a:cxn>
              <a:cxn ang="T12">
                <a:pos x="T4" y="T5"/>
              </a:cxn>
              <a:cxn ang="T13">
                <a:pos x="T6" y="T7"/>
              </a:cxn>
              <a:cxn ang="T14">
                <a:pos x="T8" y="T9"/>
              </a:cxn>
            </a:cxnLst>
            <a:rect l="T15" t="T16" r="T17" b="T18"/>
            <a:pathLst>
              <a:path w="1856" h="1152">
                <a:moveTo>
                  <a:pt x="1856" y="0"/>
                </a:moveTo>
                <a:cubicBezTo>
                  <a:pt x="1464" y="16"/>
                  <a:pt x="1072" y="32"/>
                  <a:pt x="800" y="96"/>
                </a:cubicBezTo>
                <a:cubicBezTo>
                  <a:pt x="528" y="160"/>
                  <a:pt x="352" y="264"/>
                  <a:pt x="224" y="384"/>
                </a:cubicBezTo>
                <a:cubicBezTo>
                  <a:pt x="96" y="504"/>
                  <a:pt x="64" y="688"/>
                  <a:pt x="32" y="816"/>
                </a:cubicBezTo>
                <a:cubicBezTo>
                  <a:pt x="0" y="944"/>
                  <a:pt x="32" y="1096"/>
                  <a:pt x="32" y="115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0" name="Freeform 20"/>
          <p:cNvSpPr>
            <a:spLocks/>
          </p:cNvSpPr>
          <p:nvPr/>
        </p:nvSpPr>
        <p:spPr bwMode="auto">
          <a:xfrm>
            <a:off x="177800" y="3263900"/>
            <a:ext cx="487363" cy="1295400"/>
          </a:xfrm>
          <a:custGeom>
            <a:avLst/>
            <a:gdLst>
              <a:gd name="T0" fmla="*/ 168 w 168"/>
              <a:gd name="T1" fmla="*/ 0 h 384"/>
              <a:gd name="T2" fmla="*/ 24 w 168"/>
              <a:gd name="T3" fmla="*/ 144 h 384"/>
              <a:gd name="T4" fmla="*/ 24 w 168"/>
              <a:gd name="T5" fmla="*/ 336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44"/>
                  <a:pt x="48" y="88"/>
                  <a:pt x="24" y="144"/>
                </a:cubicBezTo>
                <a:cubicBezTo>
                  <a:pt x="0" y="200"/>
                  <a:pt x="0" y="296"/>
                  <a:pt x="24" y="336"/>
                </a:cubicBezTo>
                <a:cubicBezTo>
                  <a:pt x="48" y="376"/>
                  <a:pt x="108" y="380"/>
                  <a:pt x="168" y="384"/>
                </a:cubicBezTo>
              </a:path>
            </a:pathLst>
          </a:custGeom>
          <a:noFill/>
          <a:ln w="28575">
            <a:solidFill>
              <a:schemeClr val="accent2"/>
            </a:solidFill>
            <a:round/>
            <a:headEnd/>
            <a:tailEnd type="stealth" w="lg" len="lg"/>
          </a:ln>
        </p:spPr>
        <p:txBody>
          <a:bodyPr/>
          <a:lstStyle/>
          <a:p>
            <a:endParaRPr lang="en-US">
              <a:latin typeface="Segoe" pitchFamily="34" charset="0"/>
            </a:endParaRPr>
          </a:p>
        </p:txBody>
      </p:sp>
      <p:sp>
        <p:nvSpPr>
          <p:cNvPr id="35851" name="Freeform 21"/>
          <p:cNvSpPr>
            <a:spLocks/>
          </p:cNvSpPr>
          <p:nvPr/>
        </p:nvSpPr>
        <p:spPr bwMode="auto">
          <a:xfrm>
            <a:off x="5108575" y="4011613"/>
            <a:ext cx="69850" cy="603250"/>
          </a:xfrm>
          <a:custGeom>
            <a:avLst/>
            <a:gdLst>
              <a:gd name="T0" fmla="*/ 176 w 224"/>
              <a:gd name="T1" fmla="*/ 0 h 384"/>
              <a:gd name="T2" fmla="*/ 32 w 224"/>
              <a:gd name="T3" fmla="*/ 192 h 384"/>
              <a:gd name="T4" fmla="*/ 32 w 224"/>
              <a:gd name="T5" fmla="*/ 336 h 384"/>
              <a:gd name="T6" fmla="*/ 224 w 224"/>
              <a:gd name="T7" fmla="*/ 384 h 384"/>
              <a:gd name="T8" fmla="*/ 0 60000 65536"/>
              <a:gd name="T9" fmla="*/ 0 60000 65536"/>
              <a:gd name="T10" fmla="*/ 0 60000 65536"/>
              <a:gd name="T11" fmla="*/ 0 60000 65536"/>
              <a:gd name="T12" fmla="*/ 0 w 224"/>
              <a:gd name="T13" fmla="*/ 0 h 384"/>
              <a:gd name="T14" fmla="*/ 224 w 224"/>
              <a:gd name="T15" fmla="*/ 384 h 384"/>
            </a:gdLst>
            <a:ahLst/>
            <a:cxnLst>
              <a:cxn ang="T8">
                <a:pos x="T0" y="T1"/>
              </a:cxn>
              <a:cxn ang="T9">
                <a:pos x="T2" y="T3"/>
              </a:cxn>
              <a:cxn ang="T10">
                <a:pos x="T4" y="T5"/>
              </a:cxn>
              <a:cxn ang="T11">
                <a:pos x="T6" y="T7"/>
              </a:cxn>
            </a:cxnLst>
            <a:rect l="T12" t="T13" r="T14" b="T15"/>
            <a:pathLst>
              <a:path w="224" h="384">
                <a:moveTo>
                  <a:pt x="176" y="0"/>
                </a:moveTo>
                <a:cubicBezTo>
                  <a:pt x="116" y="68"/>
                  <a:pt x="56" y="136"/>
                  <a:pt x="32" y="192"/>
                </a:cubicBezTo>
                <a:cubicBezTo>
                  <a:pt x="8" y="248"/>
                  <a:pt x="0" y="304"/>
                  <a:pt x="32" y="336"/>
                </a:cubicBezTo>
                <a:cubicBezTo>
                  <a:pt x="64" y="368"/>
                  <a:pt x="144" y="376"/>
                  <a:pt x="224" y="384"/>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2" name="Freeform 22"/>
          <p:cNvSpPr>
            <a:spLocks/>
          </p:cNvSpPr>
          <p:nvPr/>
        </p:nvSpPr>
        <p:spPr bwMode="auto">
          <a:xfrm>
            <a:off x="4843463" y="4727575"/>
            <a:ext cx="542925" cy="504825"/>
          </a:xfrm>
          <a:custGeom>
            <a:avLst/>
            <a:gdLst>
              <a:gd name="T0" fmla="*/ 128 w 224"/>
              <a:gd name="T1" fmla="*/ 0 h 240"/>
              <a:gd name="T2" fmla="*/ 32 w 224"/>
              <a:gd name="T3" fmla="*/ 96 h 240"/>
              <a:gd name="T4" fmla="*/ 32 w 224"/>
              <a:gd name="T5" fmla="*/ 192 h 240"/>
              <a:gd name="T6" fmla="*/ 224 w 224"/>
              <a:gd name="T7" fmla="*/ 240 h 240"/>
              <a:gd name="T8" fmla="*/ 0 60000 65536"/>
              <a:gd name="T9" fmla="*/ 0 60000 65536"/>
              <a:gd name="T10" fmla="*/ 0 60000 65536"/>
              <a:gd name="T11" fmla="*/ 0 60000 65536"/>
              <a:gd name="T12" fmla="*/ 0 w 224"/>
              <a:gd name="T13" fmla="*/ 0 h 240"/>
              <a:gd name="T14" fmla="*/ 224 w 224"/>
              <a:gd name="T15" fmla="*/ 240 h 240"/>
            </a:gdLst>
            <a:ahLst/>
            <a:cxnLst>
              <a:cxn ang="T8">
                <a:pos x="T0" y="T1"/>
              </a:cxn>
              <a:cxn ang="T9">
                <a:pos x="T2" y="T3"/>
              </a:cxn>
              <a:cxn ang="T10">
                <a:pos x="T4" y="T5"/>
              </a:cxn>
              <a:cxn ang="T11">
                <a:pos x="T6" y="T7"/>
              </a:cxn>
            </a:cxnLst>
            <a:rect l="T12" t="T13" r="T14" b="T15"/>
            <a:pathLst>
              <a:path w="224" h="240">
                <a:moveTo>
                  <a:pt x="128" y="0"/>
                </a:moveTo>
                <a:cubicBezTo>
                  <a:pt x="88" y="32"/>
                  <a:pt x="48" y="64"/>
                  <a:pt x="32" y="96"/>
                </a:cubicBezTo>
                <a:cubicBezTo>
                  <a:pt x="16" y="128"/>
                  <a:pt x="0" y="168"/>
                  <a:pt x="32" y="192"/>
                </a:cubicBezTo>
                <a:cubicBezTo>
                  <a:pt x="64" y="216"/>
                  <a:pt x="144" y="228"/>
                  <a:pt x="224" y="240"/>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3" name="Freeform 23"/>
          <p:cNvSpPr>
            <a:spLocks/>
          </p:cNvSpPr>
          <p:nvPr/>
        </p:nvSpPr>
        <p:spPr bwMode="auto">
          <a:xfrm>
            <a:off x="5078413" y="5270500"/>
            <a:ext cx="223837" cy="673100"/>
          </a:xfrm>
          <a:custGeom>
            <a:avLst/>
            <a:gdLst>
              <a:gd name="T0" fmla="*/ 168 w 168"/>
              <a:gd name="T1" fmla="*/ 0 h 384"/>
              <a:gd name="T2" fmla="*/ 24 w 168"/>
              <a:gd name="T3" fmla="*/ 96 h 384"/>
              <a:gd name="T4" fmla="*/ 24 w 168"/>
              <a:gd name="T5" fmla="*/ 240 h 384"/>
              <a:gd name="T6" fmla="*/ 168 w 168"/>
              <a:gd name="T7" fmla="*/ 384 h 384"/>
              <a:gd name="T8" fmla="*/ 0 60000 65536"/>
              <a:gd name="T9" fmla="*/ 0 60000 65536"/>
              <a:gd name="T10" fmla="*/ 0 60000 65536"/>
              <a:gd name="T11" fmla="*/ 0 60000 65536"/>
              <a:gd name="T12" fmla="*/ 0 w 168"/>
              <a:gd name="T13" fmla="*/ 0 h 384"/>
              <a:gd name="T14" fmla="*/ 168 w 168"/>
              <a:gd name="T15" fmla="*/ 384 h 384"/>
            </a:gdLst>
            <a:ahLst/>
            <a:cxnLst>
              <a:cxn ang="T8">
                <a:pos x="T0" y="T1"/>
              </a:cxn>
              <a:cxn ang="T9">
                <a:pos x="T2" y="T3"/>
              </a:cxn>
              <a:cxn ang="T10">
                <a:pos x="T4" y="T5"/>
              </a:cxn>
              <a:cxn ang="T11">
                <a:pos x="T6" y="T7"/>
              </a:cxn>
            </a:cxnLst>
            <a:rect l="T12" t="T13" r="T14" b="T15"/>
            <a:pathLst>
              <a:path w="168" h="384">
                <a:moveTo>
                  <a:pt x="168" y="0"/>
                </a:moveTo>
                <a:cubicBezTo>
                  <a:pt x="108" y="28"/>
                  <a:pt x="48" y="56"/>
                  <a:pt x="24" y="96"/>
                </a:cubicBezTo>
                <a:cubicBezTo>
                  <a:pt x="0" y="136"/>
                  <a:pt x="0" y="192"/>
                  <a:pt x="24" y="240"/>
                </a:cubicBezTo>
                <a:cubicBezTo>
                  <a:pt x="48" y="288"/>
                  <a:pt x="108" y="336"/>
                  <a:pt x="168" y="384"/>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4" name="Freeform 24"/>
          <p:cNvSpPr>
            <a:spLocks/>
          </p:cNvSpPr>
          <p:nvPr/>
        </p:nvSpPr>
        <p:spPr bwMode="auto">
          <a:xfrm>
            <a:off x="1082675" y="4845050"/>
            <a:ext cx="4154488" cy="1116013"/>
          </a:xfrm>
          <a:custGeom>
            <a:avLst/>
            <a:gdLst>
              <a:gd name="T0" fmla="*/ 2880 w 2880"/>
              <a:gd name="T1" fmla="*/ 864 h 864"/>
              <a:gd name="T2" fmla="*/ 2064 w 2880"/>
              <a:gd name="T3" fmla="*/ 672 h 864"/>
              <a:gd name="T4" fmla="*/ 1104 w 2880"/>
              <a:gd name="T5" fmla="*/ 384 h 864"/>
              <a:gd name="T6" fmla="*/ 0 w 2880"/>
              <a:gd name="T7" fmla="*/ 0 h 864"/>
              <a:gd name="T8" fmla="*/ 0 60000 65536"/>
              <a:gd name="T9" fmla="*/ 0 60000 65536"/>
              <a:gd name="T10" fmla="*/ 0 60000 65536"/>
              <a:gd name="T11" fmla="*/ 0 60000 65536"/>
              <a:gd name="T12" fmla="*/ 0 w 2880"/>
              <a:gd name="T13" fmla="*/ 0 h 864"/>
              <a:gd name="T14" fmla="*/ 2880 w 2880"/>
              <a:gd name="T15" fmla="*/ 864 h 864"/>
            </a:gdLst>
            <a:ahLst/>
            <a:cxnLst>
              <a:cxn ang="T8">
                <a:pos x="T0" y="T1"/>
              </a:cxn>
              <a:cxn ang="T9">
                <a:pos x="T2" y="T3"/>
              </a:cxn>
              <a:cxn ang="T10">
                <a:pos x="T4" y="T5"/>
              </a:cxn>
              <a:cxn ang="T11">
                <a:pos x="T6" y="T7"/>
              </a:cxn>
            </a:cxnLst>
            <a:rect l="T12" t="T13" r="T14" b="T15"/>
            <a:pathLst>
              <a:path w="2880" h="864">
                <a:moveTo>
                  <a:pt x="2880" y="864"/>
                </a:moveTo>
                <a:cubicBezTo>
                  <a:pt x="2620" y="808"/>
                  <a:pt x="2360" y="752"/>
                  <a:pt x="2064" y="672"/>
                </a:cubicBezTo>
                <a:cubicBezTo>
                  <a:pt x="1768" y="592"/>
                  <a:pt x="1448" y="496"/>
                  <a:pt x="1104" y="384"/>
                </a:cubicBezTo>
                <a:cubicBezTo>
                  <a:pt x="760" y="272"/>
                  <a:pt x="380" y="136"/>
                  <a:pt x="0" y="0"/>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5" name="Freeform 25"/>
          <p:cNvSpPr>
            <a:spLocks/>
          </p:cNvSpPr>
          <p:nvPr/>
        </p:nvSpPr>
        <p:spPr bwMode="auto">
          <a:xfrm>
            <a:off x="1216025" y="3789363"/>
            <a:ext cx="3941763" cy="730250"/>
          </a:xfrm>
          <a:custGeom>
            <a:avLst/>
            <a:gdLst>
              <a:gd name="T0" fmla="*/ 0 w 2880"/>
              <a:gd name="T1" fmla="*/ 248 h 248"/>
              <a:gd name="T2" fmla="*/ 1152 w 2880"/>
              <a:gd name="T3" fmla="*/ 104 h 248"/>
              <a:gd name="T4" fmla="*/ 2448 w 2880"/>
              <a:gd name="T5" fmla="*/ 8 h 248"/>
              <a:gd name="T6" fmla="*/ 2880 w 2880"/>
              <a:gd name="T7" fmla="*/ 56 h 248"/>
              <a:gd name="T8" fmla="*/ 0 60000 65536"/>
              <a:gd name="T9" fmla="*/ 0 60000 65536"/>
              <a:gd name="T10" fmla="*/ 0 60000 65536"/>
              <a:gd name="T11" fmla="*/ 0 60000 65536"/>
              <a:gd name="T12" fmla="*/ 0 w 2880"/>
              <a:gd name="T13" fmla="*/ 0 h 248"/>
              <a:gd name="T14" fmla="*/ 2880 w 2880"/>
              <a:gd name="T15" fmla="*/ 248 h 248"/>
            </a:gdLst>
            <a:ahLst/>
            <a:cxnLst>
              <a:cxn ang="T8">
                <a:pos x="T0" y="T1"/>
              </a:cxn>
              <a:cxn ang="T9">
                <a:pos x="T2" y="T3"/>
              </a:cxn>
              <a:cxn ang="T10">
                <a:pos x="T4" y="T5"/>
              </a:cxn>
              <a:cxn ang="T11">
                <a:pos x="T6" y="T7"/>
              </a:cxn>
            </a:cxnLst>
            <a:rect l="T12" t="T13" r="T14" b="T15"/>
            <a:pathLst>
              <a:path w="2880" h="248">
                <a:moveTo>
                  <a:pt x="0" y="248"/>
                </a:moveTo>
                <a:cubicBezTo>
                  <a:pt x="372" y="196"/>
                  <a:pt x="744" y="144"/>
                  <a:pt x="1152" y="104"/>
                </a:cubicBezTo>
                <a:cubicBezTo>
                  <a:pt x="1560" y="64"/>
                  <a:pt x="2160" y="16"/>
                  <a:pt x="2448" y="8"/>
                </a:cubicBezTo>
                <a:cubicBezTo>
                  <a:pt x="2736" y="0"/>
                  <a:pt x="2808" y="28"/>
                  <a:pt x="2880" y="56"/>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sp>
        <p:nvSpPr>
          <p:cNvPr id="35856" name="Freeform 26"/>
          <p:cNvSpPr>
            <a:spLocks/>
          </p:cNvSpPr>
          <p:nvPr/>
        </p:nvSpPr>
        <p:spPr bwMode="auto">
          <a:xfrm>
            <a:off x="254000" y="4895850"/>
            <a:ext cx="684213" cy="781050"/>
          </a:xfrm>
          <a:custGeom>
            <a:avLst/>
            <a:gdLst>
              <a:gd name="T0" fmla="*/ 224 w 224"/>
              <a:gd name="T1" fmla="*/ 0 h 432"/>
              <a:gd name="T2" fmla="*/ 32 w 224"/>
              <a:gd name="T3" fmla="*/ 144 h 432"/>
              <a:gd name="T4" fmla="*/ 32 w 224"/>
              <a:gd name="T5" fmla="*/ 336 h 432"/>
              <a:gd name="T6" fmla="*/ 128 w 224"/>
              <a:gd name="T7" fmla="*/ 432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224" y="0"/>
                </a:moveTo>
                <a:cubicBezTo>
                  <a:pt x="144" y="44"/>
                  <a:pt x="64" y="88"/>
                  <a:pt x="32" y="144"/>
                </a:cubicBezTo>
                <a:cubicBezTo>
                  <a:pt x="0" y="200"/>
                  <a:pt x="16" y="288"/>
                  <a:pt x="32" y="336"/>
                </a:cubicBezTo>
                <a:cubicBezTo>
                  <a:pt x="48" y="384"/>
                  <a:pt x="88" y="408"/>
                  <a:pt x="128" y="432"/>
                </a:cubicBezTo>
              </a:path>
            </a:pathLst>
          </a:custGeom>
          <a:noFill/>
          <a:ln w="31750">
            <a:solidFill>
              <a:schemeClr val="accent2"/>
            </a:solidFill>
            <a:round/>
            <a:headEnd/>
            <a:tailEnd type="stealth" w="lg" len="lg"/>
          </a:ln>
        </p:spPr>
        <p:txBody>
          <a:bodyPr/>
          <a:lstStyle/>
          <a:p>
            <a:endParaRPr lang="en-US">
              <a:latin typeface="Segoe" pitchFamily="34" charset="0"/>
            </a:endParaRPr>
          </a:p>
        </p:txBody>
      </p:sp>
      <p:grpSp>
        <p:nvGrpSpPr>
          <p:cNvPr id="35857" name="Group 30"/>
          <p:cNvGrpSpPr>
            <a:grpSpLocks/>
          </p:cNvGrpSpPr>
          <p:nvPr/>
        </p:nvGrpSpPr>
        <p:grpSpPr bwMode="auto">
          <a:xfrm>
            <a:off x="4308475" y="5961063"/>
            <a:ext cx="404813" cy="519112"/>
            <a:chOff x="4598" y="2485"/>
            <a:chExt cx="255" cy="327"/>
          </a:xfrm>
        </p:grpSpPr>
        <p:sp>
          <p:nvSpPr>
            <p:cNvPr id="35873" name="Oval 31"/>
            <p:cNvSpPr>
              <a:spLocks noChangeArrowheads="1"/>
            </p:cNvSpPr>
            <p:nvPr/>
          </p:nvSpPr>
          <p:spPr bwMode="auto">
            <a:xfrm>
              <a:off x="4613" y="2549"/>
              <a:ext cx="240" cy="240"/>
            </a:xfrm>
            <a:prstGeom prst="ellipse">
              <a:avLst/>
            </a:prstGeom>
            <a:solidFill>
              <a:srgbClr val="FF0000"/>
            </a:solidFill>
            <a:ln w="9525" algn="ctr">
              <a:solidFill>
                <a:srgbClr val="FF0000"/>
              </a:solidFill>
              <a:round/>
              <a:headEnd/>
              <a:tailEnd/>
            </a:ln>
            <a:effectLst>
              <a:prstShdw prst="shdw17" dist="17961" dir="2700000">
                <a:srgbClr val="990000"/>
              </a:prstShdw>
            </a:effectLst>
          </p:spPr>
          <p:txBody>
            <a:bodyPr wrap="none" anchor="ctr"/>
            <a:lstStyle/>
            <a:p>
              <a:endParaRPr lang="en-US">
                <a:latin typeface="Segoe" pitchFamily="34" charset="0"/>
              </a:endParaRPr>
            </a:p>
          </p:txBody>
        </p:sp>
        <p:sp>
          <p:nvSpPr>
            <p:cNvPr id="20" name="Text Box 32"/>
            <p:cNvSpPr txBox="1">
              <a:spLocks noChangeArrowheads="1"/>
            </p:cNvSpPr>
            <p:nvPr/>
          </p:nvSpPr>
          <p:spPr bwMode="auto">
            <a:xfrm>
              <a:off x="4598" y="2485"/>
              <a:ext cx="251" cy="327"/>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eaLnBrk="0" fontAlgn="auto" hangingPunct="0">
                <a:spcBef>
                  <a:spcPts val="0"/>
                </a:spcBef>
                <a:spcAft>
                  <a:spcPts val="0"/>
                </a:spcAft>
                <a:defRPr/>
              </a:pPr>
              <a:r>
                <a:rPr lang="en-US" sz="2800" b="1">
                  <a:effectLst>
                    <a:outerShdw blurRad="38100" dist="38100" dir="2700000" algn="tl">
                      <a:srgbClr val="000000"/>
                    </a:outerShdw>
                  </a:effectLst>
                  <a:latin typeface="Lucida Console" pitchFamily="49" charset="0"/>
                </a:rPr>
                <a:t>X</a:t>
              </a:r>
            </a:p>
          </p:txBody>
        </p:sp>
      </p:grpSp>
      <p:sp>
        <p:nvSpPr>
          <p:cNvPr id="35858" name="Oval 33"/>
          <p:cNvSpPr>
            <a:spLocks noChangeArrowheads="1"/>
          </p:cNvSpPr>
          <p:nvPr/>
        </p:nvSpPr>
        <p:spPr bwMode="auto">
          <a:xfrm>
            <a:off x="746125" y="4997450"/>
            <a:ext cx="381000" cy="228600"/>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35859" name="Oval 34"/>
          <p:cNvSpPr>
            <a:spLocks noChangeArrowheads="1"/>
          </p:cNvSpPr>
          <p:nvPr/>
        </p:nvSpPr>
        <p:spPr bwMode="auto">
          <a:xfrm>
            <a:off x="757238" y="4090988"/>
            <a:ext cx="381000" cy="228600"/>
          </a:xfrm>
          <a:prstGeom prst="ellipse">
            <a:avLst/>
          </a:prstGeom>
          <a:solidFill>
            <a:schemeClr val="accent1"/>
          </a:solidFill>
          <a:ln w="25400">
            <a:solidFill>
              <a:schemeClr val="tx1"/>
            </a:solidFill>
            <a:round/>
            <a:headEnd/>
            <a:tailEnd/>
          </a:ln>
        </p:spPr>
        <p:txBody>
          <a:bodyPr wrap="none" anchor="ctr"/>
          <a:lstStyle/>
          <a:p>
            <a:endParaRPr lang="en-US">
              <a:latin typeface="Segoe" pitchFamily="34" charset="0"/>
            </a:endParaRPr>
          </a:p>
        </p:txBody>
      </p:sp>
      <p:sp>
        <p:nvSpPr>
          <p:cNvPr id="23" name="Oval 38"/>
          <p:cNvSpPr>
            <a:spLocks noChangeArrowheads="1"/>
          </p:cNvSpPr>
          <p:nvPr/>
        </p:nvSpPr>
        <p:spPr bwMode="auto">
          <a:xfrm>
            <a:off x="4130675" y="1285875"/>
            <a:ext cx="719138" cy="700088"/>
          </a:xfrm>
          <a:prstGeom prst="ellips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a:solidFill>
              <a:schemeClr val="accent2"/>
            </a:solidFill>
            <a:round/>
            <a:headEnd/>
            <a:tailEnd/>
          </a:ln>
          <a:effectLst/>
        </p:spPr>
        <p:txBody>
          <a:bodyPr wrap="none" anchor="ctr"/>
          <a:lstStyle/>
          <a:p>
            <a:pPr fontAlgn="auto">
              <a:spcBef>
                <a:spcPts val="0"/>
              </a:spcBef>
              <a:spcAft>
                <a:spcPts val="0"/>
              </a:spcAft>
              <a:defRPr/>
            </a:pPr>
            <a:r>
              <a:rPr lang="en-US" dirty="0">
                <a:solidFill>
                  <a:schemeClr val="bg2"/>
                </a:solidFill>
                <a:effectLst>
                  <a:outerShdw blurRad="38100" dist="38100" dir="2700000" algn="tl">
                    <a:srgbClr val="000000">
                      <a:alpha val="43137"/>
                    </a:srgbClr>
                  </a:outerShdw>
                </a:effectLst>
                <a:latin typeface="+mn-lt"/>
              </a:rPr>
              <a:t>I/O</a:t>
            </a:r>
          </a:p>
          <a:p>
            <a:pPr fontAlgn="auto">
              <a:spcBef>
                <a:spcPts val="0"/>
              </a:spcBef>
              <a:spcAft>
                <a:spcPts val="0"/>
              </a:spcAft>
              <a:defRPr/>
            </a:pPr>
            <a:r>
              <a:rPr lang="en-US" dirty="0">
                <a:solidFill>
                  <a:schemeClr val="bg2"/>
                </a:solidFill>
                <a:effectLst>
                  <a:outerShdw blurRad="38100" dist="38100" dir="2700000" algn="tl">
                    <a:srgbClr val="000000">
                      <a:alpha val="43137"/>
                    </a:srgbClr>
                  </a:outerShdw>
                </a:effectLst>
                <a:latin typeface="+mn-lt"/>
              </a:rPr>
              <a:t>Mgr</a:t>
            </a:r>
          </a:p>
        </p:txBody>
      </p:sp>
      <p:grpSp>
        <p:nvGrpSpPr>
          <p:cNvPr id="35861" name="Group 41"/>
          <p:cNvGrpSpPr>
            <a:grpSpLocks/>
          </p:cNvGrpSpPr>
          <p:nvPr/>
        </p:nvGrpSpPr>
        <p:grpSpPr bwMode="auto">
          <a:xfrm>
            <a:off x="520700" y="5260975"/>
            <a:ext cx="3536950" cy="733425"/>
            <a:chOff x="89" y="3329"/>
            <a:chExt cx="2228" cy="462"/>
          </a:xfrm>
        </p:grpSpPr>
        <p:sp>
          <p:nvSpPr>
            <p:cNvPr id="35871" name="Text Box 12"/>
            <p:cNvSpPr txBox="1">
              <a:spLocks noChangeArrowheads="1"/>
            </p:cNvSpPr>
            <p:nvPr/>
          </p:nvSpPr>
          <p:spPr bwMode="auto">
            <a:xfrm>
              <a:off x="205" y="3541"/>
              <a:ext cx="2112" cy="250"/>
            </a:xfrm>
            <a:prstGeom prst="rect">
              <a:avLst/>
            </a:prstGeom>
            <a:noFill/>
            <a:ln w="9525">
              <a:noFill/>
              <a:miter lim="800000"/>
              <a:headEnd/>
              <a:tailEnd/>
            </a:ln>
          </p:spPr>
          <p:txBody>
            <a:bodyPr>
              <a:spAutoFit/>
            </a:bodyPr>
            <a:lstStyle/>
            <a:p>
              <a:pPr>
                <a:spcBef>
                  <a:spcPct val="50000"/>
                </a:spcBef>
              </a:pPr>
              <a:r>
                <a:rPr lang="en-US" sz="2000">
                  <a:solidFill>
                    <a:schemeClr val="bg2"/>
                  </a:solidFill>
                  <a:latin typeface="Segoe" pitchFamily="34" charset="0"/>
                </a:rPr>
                <a:t>IoCompleteRequest( Irp );</a:t>
              </a:r>
            </a:p>
          </p:txBody>
        </p:sp>
        <p:sp>
          <p:nvSpPr>
            <p:cNvPr id="26" name="Text Box 40"/>
            <p:cNvSpPr txBox="1">
              <a:spLocks noChangeArrowheads="1"/>
            </p:cNvSpPr>
            <p:nvPr/>
          </p:nvSpPr>
          <p:spPr bwMode="auto">
            <a:xfrm>
              <a:off x="89" y="3329"/>
              <a:ext cx="382" cy="250"/>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a:solidFill>
                    <a:schemeClr val="bg2"/>
                  </a:solidFill>
                  <a:effectLst>
                    <a:outerShdw blurRad="38100" dist="38100" dir="2700000" algn="tl">
                      <a:srgbClr val="FFFFFF"/>
                    </a:outerShdw>
                  </a:effectLst>
                  <a:latin typeface="+mn-lt"/>
                </a:rPr>
                <a:t>}</a:t>
              </a:r>
            </a:p>
          </p:txBody>
        </p:sp>
      </p:grpSp>
      <p:grpSp>
        <p:nvGrpSpPr>
          <p:cNvPr id="35862" name="Group 44"/>
          <p:cNvGrpSpPr>
            <a:grpSpLocks/>
          </p:cNvGrpSpPr>
          <p:nvPr/>
        </p:nvGrpSpPr>
        <p:grpSpPr bwMode="auto">
          <a:xfrm>
            <a:off x="477838" y="3260725"/>
            <a:ext cx="1689100" cy="736600"/>
            <a:chOff x="133" y="2060"/>
            <a:chExt cx="1064" cy="464"/>
          </a:xfrm>
        </p:grpSpPr>
        <p:sp>
          <p:nvSpPr>
            <p:cNvPr id="28" name="Text Box 39"/>
            <p:cNvSpPr txBox="1">
              <a:spLocks noChangeArrowheads="1"/>
            </p:cNvSpPr>
            <p:nvPr/>
          </p:nvSpPr>
          <p:spPr bwMode="auto">
            <a:xfrm>
              <a:off x="133" y="2060"/>
              <a:ext cx="1064" cy="250"/>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a:solidFill>
                    <a:schemeClr val="bg2"/>
                  </a:solidFill>
                  <a:effectLst>
                    <a:outerShdw blurRad="38100" dist="38100" dir="2700000" algn="tl">
                      <a:srgbClr val="FFFFFF"/>
                    </a:outerShdw>
                  </a:effectLst>
                  <a:latin typeface="+mn-lt"/>
                </a:rPr>
                <a:t>switch ( … )</a:t>
              </a:r>
            </a:p>
          </p:txBody>
        </p:sp>
        <p:sp>
          <p:nvSpPr>
            <p:cNvPr id="29" name="Text Box 43"/>
            <p:cNvSpPr txBox="1">
              <a:spLocks noChangeArrowheads="1"/>
            </p:cNvSpPr>
            <p:nvPr/>
          </p:nvSpPr>
          <p:spPr bwMode="auto">
            <a:xfrm>
              <a:off x="187" y="2274"/>
              <a:ext cx="169" cy="250"/>
            </a:xfrm>
            <a:prstGeom prst="rect">
              <a:avLst/>
            </a:prstGeom>
            <a:noFill/>
            <a:ln w="12700">
              <a:noFill/>
              <a:miter lim="800000"/>
              <a:headEnd/>
              <a:tailEnd/>
            </a:ln>
            <a:effectLst/>
          </p:spPr>
          <p:txBody>
            <a:bodyPr wrap="none">
              <a:spAutoFit/>
            </a:bodyPr>
            <a:lstStyle/>
            <a:p>
              <a:pPr fontAlgn="auto">
                <a:spcBef>
                  <a:spcPts val="0"/>
                </a:spcBef>
                <a:spcAft>
                  <a:spcPts val="0"/>
                </a:spcAft>
                <a:defRPr/>
              </a:pPr>
              <a:r>
                <a:rPr lang="en-US" sz="2000">
                  <a:solidFill>
                    <a:schemeClr val="bg2"/>
                  </a:solidFill>
                  <a:effectLst>
                    <a:outerShdw blurRad="38100" dist="38100" dir="2700000" algn="tl">
                      <a:srgbClr val="FFFFFF"/>
                    </a:outerShdw>
                  </a:effectLst>
                  <a:latin typeface="+mn-lt"/>
                </a:rPr>
                <a:t>{</a:t>
              </a:r>
            </a:p>
          </p:txBody>
        </p:sp>
      </p:grpSp>
      <p:sp>
        <p:nvSpPr>
          <p:cNvPr id="30" name="Text Box 45"/>
          <p:cNvSpPr txBox="1">
            <a:spLocks noChangeArrowheads="1"/>
          </p:cNvSpPr>
          <p:nvPr/>
        </p:nvSpPr>
        <p:spPr bwMode="auto">
          <a:xfrm>
            <a:off x="5491163" y="2227263"/>
            <a:ext cx="2505075"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a:effectLst>
                  <a:outerShdw blurRad="38100" dist="38100" dir="2700000" algn="tl">
                    <a:srgbClr val="000000">
                      <a:alpha val="43137"/>
                    </a:srgbClr>
                  </a:outerShdw>
                </a:effectLst>
                <a:latin typeface="+mn-lt"/>
              </a:rPr>
              <a:t>DLL</a:t>
            </a:r>
          </a:p>
        </p:txBody>
      </p:sp>
      <p:sp>
        <p:nvSpPr>
          <p:cNvPr id="31" name="Text Box 46"/>
          <p:cNvSpPr txBox="1">
            <a:spLocks noChangeArrowheads="1"/>
          </p:cNvSpPr>
          <p:nvPr/>
        </p:nvSpPr>
        <p:spPr bwMode="auto">
          <a:xfrm>
            <a:off x="1073150" y="2206625"/>
            <a:ext cx="1846263" cy="396875"/>
          </a:xfrm>
          <a:prstGeom prst="rect">
            <a:avLst/>
          </a:prstGeom>
          <a:noFill/>
          <a:ln w="12700">
            <a:noFill/>
            <a:miter lim="800000"/>
            <a:headEnd/>
            <a:tailEnd/>
          </a:ln>
          <a:effectLst/>
        </p:spPr>
        <p:txBody>
          <a:bodyPr>
            <a:spAutoFit/>
          </a:bodyPr>
          <a:lstStyle/>
          <a:p>
            <a:pPr fontAlgn="auto">
              <a:spcBef>
                <a:spcPct val="50000"/>
              </a:spcBef>
              <a:spcAft>
                <a:spcPts val="0"/>
              </a:spcAft>
              <a:defRPr/>
            </a:pPr>
            <a:r>
              <a:rPr lang="en-US" sz="2000" b="1" dirty="0">
                <a:effectLst>
                  <a:outerShdw blurRad="38100" dist="38100" dir="2700000" algn="tl">
                    <a:srgbClr val="000000">
                      <a:alpha val="43137"/>
                    </a:srgbClr>
                  </a:outerShdw>
                </a:effectLst>
                <a:latin typeface="+mn-lt"/>
              </a:rPr>
              <a:t>Driver</a:t>
            </a:r>
          </a:p>
        </p:txBody>
      </p:sp>
      <p:sp>
        <p:nvSpPr>
          <p:cNvPr id="35865" name="Oval 47"/>
          <p:cNvSpPr>
            <a:spLocks noChangeArrowheads="1"/>
          </p:cNvSpPr>
          <p:nvPr/>
        </p:nvSpPr>
        <p:spPr bwMode="auto">
          <a:xfrm>
            <a:off x="2068513" y="5942013"/>
            <a:ext cx="177800" cy="173037"/>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sp>
        <p:nvSpPr>
          <p:cNvPr id="35866" name="Oval 48"/>
          <p:cNvSpPr>
            <a:spLocks noChangeArrowheads="1"/>
          </p:cNvSpPr>
          <p:nvPr/>
        </p:nvSpPr>
        <p:spPr bwMode="auto">
          <a:xfrm>
            <a:off x="6756400" y="5297488"/>
            <a:ext cx="177800" cy="173037"/>
          </a:xfrm>
          <a:prstGeom prst="ellipse">
            <a:avLst/>
          </a:prstGeom>
          <a:solidFill>
            <a:srgbClr val="FF0000"/>
          </a:solidFill>
          <a:ln w="12700">
            <a:noFill/>
            <a:round/>
            <a:headEnd/>
            <a:tailEnd/>
          </a:ln>
        </p:spPr>
        <p:txBody>
          <a:bodyPr wrap="none" anchor="ctr"/>
          <a:lstStyle/>
          <a:p>
            <a:endParaRPr lang="en-US">
              <a:latin typeface="Segoe" pitchFamily="34" charset="0"/>
            </a:endParaRPr>
          </a:p>
        </p:txBody>
      </p:sp>
      <p:cxnSp>
        <p:nvCxnSpPr>
          <p:cNvPr id="35867" name="AutoShape 49"/>
          <p:cNvCxnSpPr>
            <a:cxnSpLocks noChangeShapeType="1"/>
            <a:stCxn id="35865" idx="6"/>
            <a:endCxn id="20" idx="1"/>
          </p:cNvCxnSpPr>
          <p:nvPr/>
        </p:nvCxnSpPr>
        <p:spPr bwMode="auto">
          <a:xfrm>
            <a:off x="2246313" y="6029325"/>
            <a:ext cx="2062162" cy="192088"/>
          </a:xfrm>
          <a:prstGeom prst="straightConnector1">
            <a:avLst/>
          </a:prstGeom>
          <a:noFill/>
          <a:ln w="19050">
            <a:solidFill>
              <a:srgbClr val="FF0000"/>
            </a:solidFill>
            <a:round/>
            <a:headEnd/>
            <a:tailEnd/>
          </a:ln>
        </p:spPr>
      </p:cxnSp>
      <p:cxnSp>
        <p:nvCxnSpPr>
          <p:cNvPr id="35868" name="AutoShape 51"/>
          <p:cNvCxnSpPr>
            <a:cxnSpLocks noChangeShapeType="1"/>
            <a:stCxn id="35866" idx="2"/>
            <a:endCxn id="20" idx="3"/>
          </p:cNvCxnSpPr>
          <p:nvPr/>
        </p:nvCxnSpPr>
        <p:spPr bwMode="auto">
          <a:xfrm flipH="1">
            <a:off x="4706938" y="5384800"/>
            <a:ext cx="2049462" cy="836613"/>
          </a:xfrm>
          <a:prstGeom prst="straightConnector1">
            <a:avLst/>
          </a:prstGeom>
          <a:noFill/>
          <a:ln w="19050">
            <a:solidFill>
              <a:srgbClr val="FF0000"/>
            </a:solidFill>
            <a:round/>
            <a:headEnd/>
            <a:tailEnd/>
          </a:ln>
        </p:spPr>
      </p:cxn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5/16/2007 12:18:35 PM&quot;&gt;&lt;Slide id=&quot;271&quot; dur=&quot;2450.141&quot; bld=&quot;INVLD&quot;/&gt;&lt;/Timings&gt;&lt;/WMTools&gt;"/>
</p:tagLst>
</file>

<file path=ppt/theme/theme1.xml><?xml version="1.0" encoding="utf-8"?>
<a:theme xmlns:a="http://schemas.openxmlformats.org/drawingml/2006/main" name="WinHec 2007 WEB Template">
  <a:themeElements>
    <a:clrScheme name="Custom 7">
      <a:dk1>
        <a:srgbClr val="000000"/>
      </a:dk1>
      <a:lt1>
        <a:srgbClr val="FFFFFF"/>
      </a:lt1>
      <a:dk2>
        <a:srgbClr val="26357E"/>
      </a:dk2>
      <a:lt2>
        <a:srgbClr val="FFFFFF"/>
      </a:lt2>
      <a:accent1>
        <a:srgbClr val="FDE399"/>
      </a:accent1>
      <a:accent2>
        <a:srgbClr val="92D050"/>
      </a:accent2>
      <a:accent3>
        <a:srgbClr val="E76429"/>
      </a:accent3>
      <a:accent4>
        <a:srgbClr val="5DD3FF"/>
      </a:accent4>
      <a:accent5>
        <a:srgbClr val="FF9929"/>
      </a:accent5>
      <a:accent6>
        <a:srgbClr val="FFC000"/>
      </a:accent6>
      <a:hlink>
        <a:srgbClr val="FAD366"/>
      </a:hlink>
      <a:folHlink>
        <a:srgbClr val="7030A0"/>
      </a:folHlink>
    </a:clrScheme>
    <a:fontScheme name="Business Value launch template">
      <a:majorFont>
        <a:latin typeface="Segoe Semibold"/>
        <a:ea typeface=""/>
        <a:cs typeface=""/>
      </a:majorFont>
      <a:minorFont>
        <a:latin typeface="Segoe"/>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9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2800" dirty="0" err="1" smtClean="0">
            <a:solidFill>
              <a:schemeClr val="tx1"/>
            </a:solidFill>
            <a:latin typeface="Segoe" pitchFamily="34" charset="0"/>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2494</Words>
  <Application>Microsoft Office PowerPoint</Application>
  <PresentationFormat>On-screen Show (4:3)</PresentationFormat>
  <Paragraphs>808</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Segoe</vt:lpstr>
      <vt:lpstr>Wingdings</vt:lpstr>
      <vt:lpstr>Lucida Console</vt:lpstr>
      <vt:lpstr>Courier New</vt:lpstr>
      <vt:lpstr>Calibri</vt:lpstr>
      <vt:lpstr>ＭＳ Ｐゴシック</vt:lpstr>
      <vt:lpstr>Segoe Semibold</vt:lpstr>
      <vt:lpstr>WinHec 2007 WEB Template</vt:lpstr>
      <vt:lpstr>Static Analysis And Verification Of Drivers</vt:lpstr>
      <vt:lpstr>Session Outline</vt:lpstr>
      <vt:lpstr>Catch Bugs, Catch Them Early</vt:lpstr>
      <vt:lpstr>Slide 4</vt:lpstr>
      <vt:lpstr>Slide 5</vt:lpstr>
      <vt:lpstr>What Is Static Analysis</vt:lpstr>
      <vt:lpstr>Finding The Root Cause Is Hard</vt:lpstr>
      <vt:lpstr>Driver Verifier And A Lucky Test ... </vt:lpstr>
      <vt:lpstr>Static Analysis Does Two Things:</vt:lpstr>
      <vt:lpstr>Ensuring Path Coverage </vt:lpstr>
      <vt:lpstr>Path Coverage:  Testing in progress…</vt:lpstr>
      <vt:lpstr>Path Coverage:  Far from complete…</vt:lpstr>
      <vt:lpstr>Path Coverage:  Incomplete, unknown</vt:lpstr>
      <vt:lpstr>Static Analysis: 100% coverage</vt:lpstr>
      <vt:lpstr>Benefits</vt:lpstr>
      <vt:lpstr>Limitations</vt:lpstr>
      <vt:lpstr>Static Analysis Tools For Drivers</vt:lpstr>
      <vt:lpstr>Static Analysis Tools For Drivers</vt:lpstr>
      <vt:lpstr>Tools For Verifying Drivers</vt:lpstr>
      <vt:lpstr>Tools For Verifying Drivers</vt:lpstr>
      <vt:lpstr>PREfast For Drivers</vt:lpstr>
      <vt:lpstr>PFD:  Driver Specific Resource Leak</vt:lpstr>
      <vt:lpstr>PFD:  Driver Specific Resource Leak</vt:lpstr>
      <vt:lpstr>PFD:  Driver Specific Resource Leak</vt:lpstr>
      <vt:lpstr>PREfast For Drivers At WinHEC</vt:lpstr>
      <vt:lpstr>Static Driver Verifier</vt:lpstr>
      <vt:lpstr>Static Driver Verifier</vt:lpstr>
      <vt:lpstr>Example</vt:lpstr>
      <vt:lpstr>Example</vt:lpstr>
      <vt:lpstr>Example</vt:lpstr>
      <vt:lpstr>Example</vt:lpstr>
      <vt:lpstr>Slide 32</vt:lpstr>
      <vt:lpstr>Example</vt:lpstr>
      <vt:lpstr>Example</vt:lpstr>
      <vt:lpstr>Concepts</vt:lpstr>
      <vt:lpstr>Concepts</vt:lpstr>
      <vt:lpstr>Rules</vt:lpstr>
      <vt:lpstr>A DDI Constraint Is… A Rule</vt:lpstr>
      <vt:lpstr>…One More Rule…</vt:lpstr>
      <vt:lpstr>…And Yet Another Rule</vt:lpstr>
      <vt:lpstr>Rules</vt:lpstr>
      <vt:lpstr>SpinLock Rule</vt:lpstr>
      <vt:lpstr>SpinLock Rule</vt:lpstr>
      <vt:lpstr>SpinLock Rule</vt:lpstr>
      <vt:lpstr>Operating System Model</vt:lpstr>
      <vt:lpstr>Operating System Model</vt:lpstr>
      <vt:lpstr>Operating System Model</vt:lpstr>
      <vt:lpstr>Operating System Model</vt:lpstr>
      <vt:lpstr>Verification Engine</vt:lpstr>
      <vt:lpstr>Verification Engine - Example</vt:lpstr>
      <vt:lpstr>Verification Engine - Example</vt:lpstr>
      <vt:lpstr>Quality</vt:lpstr>
      <vt:lpstr>Experience</vt:lpstr>
      <vt:lpstr>Static Driver Verifier At WinHEC</vt:lpstr>
      <vt:lpstr>Static Analysis Can…</vt:lpstr>
      <vt:lpstr>Use Static Analysis... Wisely</vt:lpstr>
      <vt:lpstr>Static Analysis Tools For Drivers</vt:lpstr>
      <vt:lpstr>Additional Resources</vt:lpstr>
      <vt:lpstr>Slide 59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2007-06-08T15:20:15Z</dcterms:created>
  <dcterms:modified xsi:type="dcterms:W3CDTF">2007-06-08T15:20:41Z</dcterms:modified>
</cp:coreProperties>
</file>