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4"/>
  </p:sldMasterIdLst>
  <p:notesMasterIdLst>
    <p:notesMasterId r:id="rId55"/>
  </p:notesMasterIdLst>
  <p:sldIdLst>
    <p:sldId id="258" r:id="rId5"/>
    <p:sldId id="322" r:id="rId6"/>
    <p:sldId id="321" r:id="rId7"/>
    <p:sldId id="273" r:id="rId8"/>
    <p:sldId id="274" r:id="rId9"/>
    <p:sldId id="276" r:id="rId10"/>
    <p:sldId id="277" r:id="rId11"/>
    <p:sldId id="278" r:id="rId12"/>
    <p:sldId id="279" r:id="rId13"/>
    <p:sldId id="280" r:id="rId14"/>
    <p:sldId id="281" r:id="rId15"/>
    <p:sldId id="282" r:id="rId16"/>
    <p:sldId id="283" r:id="rId17"/>
    <p:sldId id="284" r:id="rId18"/>
    <p:sldId id="286" r:id="rId19"/>
    <p:sldId id="287" r:id="rId20"/>
    <p:sldId id="288" r:id="rId21"/>
    <p:sldId id="289" r:id="rId22"/>
    <p:sldId id="285"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10" r:id="rId37"/>
    <p:sldId id="303" r:id="rId38"/>
    <p:sldId id="304" r:id="rId39"/>
    <p:sldId id="305" r:id="rId40"/>
    <p:sldId id="306" r:id="rId41"/>
    <p:sldId id="307" r:id="rId42"/>
    <p:sldId id="308" r:id="rId43"/>
    <p:sldId id="309" r:id="rId44"/>
    <p:sldId id="311" r:id="rId45"/>
    <p:sldId id="312" r:id="rId46"/>
    <p:sldId id="313" r:id="rId47"/>
    <p:sldId id="314" r:id="rId48"/>
    <p:sldId id="315" r:id="rId49"/>
    <p:sldId id="316" r:id="rId50"/>
    <p:sldId id="317" r:id="rId51"/>
    <p:sldId id="318" r:id="rId52"/>
    <p:sldId id="319" r:id="rId53"/>
    <p:sldId id="323" r:id="rId54"/>
  </p:sldIdLst>
  <p:sldSz cx="9144000" cy="6858000" type="screen4x3"/>
  <p:notesSz cx="6858000" cy="9144000"/>
  <p:embeddedFontLst>
    <p:embeddedFont>
      <p:font typeface="Lucida Console" pitchFamily="49" charset="0"/>
      <p:regular r:id="rId56"/>
    </p:embeddedFont>
    <p:embeddedFont>
      <p:font typeface="Calibri" pitchFamily="34" charset="0"/>
      <p:regular r:id="rId57"/>
      <p:bold r:id="rId58"/>
      <p:italic r:id="rId59"/>
      <p:boldItalic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Hein" initials="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37" autoAdjust="0"/>
    <p:restoredTop sz="94710" autoAdjust="0"/>
  </p:normalViewPr>
  <p:slideViewPr>
    <p:cSldViewPr showGuides="1">
      <p:cViewPr varScale="1">
        <p:scale>
          <a:sx n="55" d="100"/>
          <a:sy n="55" d="100"/>
        </p:scale>
        <p:origin x="-451" y="-77"/>
      </p:cViewPr>
      <p:guideLst>
        <p:guide orient="horz" pos="2160"/>
        <p:guide orient="horz" pos="144"/>
        <p:guide orient="horz" pos="4176"/>
        <p:guide orient="horz" pos="1488"/>
        <p:guide orient="horz" pos="1200"/>
        <p:guide orient="horz" pos="894"/>
        <p:guide pos="2880"/>
        <p:guide pos="240"/>
        <p:guide pos="5520"/>
      </p:guideLst>
    </p:cSldViewPr>
  </p:slideViewPr>
  <p:notesTextViewPr>
    <p:cViewPr>
      <p:scale>
        <a:sx n="100" d="100"/>
        <a:sy n="100" d="100"/>
      </p:scale>
      <p:origin x="0" y="0"/>
    </p:cViewPr>
  </p:notesTextViewPr>
  <p:sorterViewPr>
    <p:cViewPr>
      <p:scale>
        <a:sx n="42" d="100"/>
        <a:sy n="42" d="100"/>
      </p:scale>
      <p:origin x="0" y="16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1:31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CBE7D-1AD2-446F-A143-E2B9820A8F09}" type="slidenum">
              <a:rPr lang="en-US"/>
              <a:pPr/>
              <a:t>14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C25F5-7E9E-4E9A-BC48-5D416DA18E1D}" type="slidenum">
              <a:rPr lang="en-US"/>
              <a:pPr/>
              <a:t>17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1:31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4EC37-6B50-4366-B9E2-E5787B3DD34C}" type="slidenum">
              <a:rPr lang="en-US"/>
              <a:pPr/>
              <a:t>28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1:31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ECF2F-9A34-4A18-AA15-5F73D62017B5}" type="slidenum">
              <a:rPr lang="en-US"/>
              <a:pPr/>
              <a:t>4</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669" r:id="rId11"/>
    <p:sldLayoutId id="2147483670" r:id="rId12"/>
    <p:sldLayoutId id="2147483708" r:id="rId13"/>
    <p:sldLayoutId id="2147483695" r:id="rId14"/>
    <p:sldLayoutId id="2147483696" r:id="rId15"/>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8"/>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9"/>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9"/>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9"/>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9"/>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hyperlink" Target="mailto:pfdfdbk@microsoft.com" TargetMode="External"/><Relationship Id="rId3" Type="http://schemas.openxmlformats.org/officeDocument/2006/relationships/hyperlink" Target="DVR-T382_StaticAnalysisToolsPREfastforDrivers_v05.pptx" TargetMode="External"/><Relationship Id="rId7" Type="http://schemas.openxmlformats.org/officeDocument/2006/relationships/hyperlink" Target="http://blogs.msdn.com/staticdrivertools/default.aspx"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go.microsoft.com/fwlink/?LinkId=87238" TargetMode="External"/><Relationship Id="rId5" Type="http://schemas.openxmlformats.org/officeDocument/2006/relationships/hyperlink" Target="http://www.microsoft.com/whdc/DevTools/tools/annotations.mspx" TargetMode="External"/><Relationship Id="rId4" Type="http://schemas.openxmlformats.org/officeDocument/2006/relationships/hyperlink" Target="http://www.microsoft.com/whdc/DevTools/tools/PREfast_steps.mspx" TargetMode="External"/><Relationship Id="rId9"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1260345"/>
          </a:xfrm>
        </p:spPr>
        <p:txBody>
          <a:bodyPr/>
          <a:lstStyle/>
          <a:p>
            <a:r>
              <a:rPr lang="en-US" dirty="0" smtClean="0"/>
              <a:t>Static Analysis Tools</a:t>
            </a:r>
            <a:br>
              <a:rPr lang="en-US" dirty="0" smtClean="0"/>
            </a:br>
            <a:r>
              <a:rPr lang="en-US" sz="3600" dirty="0" err="1" smtClean="0">
                <a:solidFill>
                  <a:schemeClr val="accent1"/>
                </a:solidFill>
              </a:rPr>
              <a:t>PREfast</a:t>
            </a:r>
            <a:r>
              <a:rPr lang="en-US" sz="3600" dirty="0" smtClean="0">
                <a:solidFill>
                  <a:schemeClr val="accent1"/>
                </a:solidFill>
              </a:rPr>
              <a:t> for Drivers</a:t>
            </a:r>
            <a:endParaRPr lang="en-US" dirty="0">
              <a:solidFill>
                <a:schemeClr val="accent1"/>
              </a:solidFill>
            </a:endParaRPr>
          </a:p>
        </p:txBody>
      </p:sp>
      <p:sp>
        <p:nvSpPr>
          <p:cNvPr id="3" name="Subtitle 2"/>
          <p:cNvSpPr>
            <a:spLocks noGrp="1"/>
          </p:cNvSpPr>
          <p:nvPr>
            <p:ph type="subTitle" idx="1"/>
          </p:nvPr>
        </p:nvSpPr>
        <p:spPr>
          <a:xfrm>
            <a:off x="727605" y="4334074"/>
            <a:ext cx="7692761" cy="1371145"/>
          </a:xfrm>
        </p:spPr>
        <p:txBody>
          <a:bodyPr/>
          <a:lstStyle/>
          <a:p>
            <a:r>
              <a:rPr lang="en-US" dirty="0" err="1" smtClean="0"/>
              <a:t>Donn</a:t>
            </a:r>
            <a:r>
              <a:rPr lang="en-US" dirty="0" smtClean="0"/>
              <a:t> Terry	</a:t>
            </a:r>
          </a:p>
          <a:p>
            <a:r>
              <a:rPr lang="en-US" dirty="0" smtClean="0"/>
              <a:t>Software Design Engineer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2588" y="228600"/>
            <a:ext cx="8380412" cy="1689693"/>
          </a:xfrm>
        </p:spPr>
        <p:txBody>
          <a:bodyPr/>
          <a:lstStyle/>
          <a:p>
            <a:r>
              <a:rPr lang="en-US" dirty="0" smtClean="0"/>
              <a:t>Costs And Benefits</a:t>
            </a:r>
            <a:br>
              <a:rPr lang="en-US" dirty="0" smtClean="0"/>
            </a:br>
            <a:r>
              <a:rPr lang="en-US" sz="3600" dirty="0" smtClean="0">
                <a:solidFill>
                  <a:schemeClr val="accent1"/>
                </a:solidFill>
              </a:rPr>
              <a:t>Cost:  Writing the annotations</a:t>
            </a:r>
            <a:br>
              <a:rPr lang="en-US" sz="3600" dirty="0" smtClean="0">
                <a:solidFill>
                  <a:schemeClr val="accent1"/>
                </a:solidFill>
              </a:rPr>
            </a:br>
            <a:endParaRPr lang="en-US" sz="3600" dirty="0">
              <a:solidFill>
                <a:schemeClr val="accent1"/>
              </a:solidFill>
            </a:endParaRPr>
          </a:p>
        </p:txBody>
      </p:sp>
      <p:sp>
        <p:nvSpPr>
          <p:cNvPr id="11267" name="Rectangle 3"/>
          <p:cNvSpPr>
            <a:spLocks noGrp="1" noChangeArrowheads="1"/>
          </p:cNvSpPr>
          <p:nvPr>
            <p:ph type="body" idx="1"/>
          </p:nvPr>
        </p:nvSpPr>
        <p:spPr>
          <a:xfrm>
            <a:off x="381000" y="1905000"/>
            <a:ext cx="8380412" cy="5520486"/>
          </a:xfrm>
        </p:spPr>
        <p:txBody>
          <a:bodyPr/>
          <a:lstStyle/>
          <a:p>
            <a:r>
              <a:rPr lang="en-US" dirty="0" smtClean="0"/>
              <a:t>Just like any new feature</a:t>
            </a:r>
          </a:p>
          <a:p>
            <a:pPr lvl="1"/>
            <a:r>
              <a:rPr lang="en-US" dirty="0" smtClean="0"/>
              <a:t>Learning curve</a:t>
            </a:r>
          </a:p>
          <a:p>
            <a:pPr lvl="1"/>
            <a:r>
              <a:rPr lang="en-US" dirty="0" smtClean="0"/>
              <a:t>Occasional errors</a:t>
            </a:r>
          </a:p>
          <a:p>
            <a:r>
              <a:rPr lang="en-US" dirty="0" smtClean="0"/>
              <a:t>Side issues</a:t>
            </a:r>
          </a:p>
          <a:p>
            <a:pPr lvl="1"/>
            <a:r>
              <a:rPr lang="en-US" dirty="0" smtClean="0"/>
              <a:t>Resistance / “Do I have to?”</a:t>
            </a:r>
          </a:p>
          <a:p>
            <a:pPr lvl="1"/>
            <a:r>
              <a:rPr lang="en-US" dirty="0" smtClean="0"/>
              <a:t>“Artistic” issues</a:t>
            </a:r>
          </a:p>
          <a:p>
            <a:pPr lvl="2"/>
            <a:r>
              <a:rPr lang="en-US" dirty="0" smtClean="0"/>
              <a:t>This is engineering, not art</a:t>
            </a:r>
          </a:p>
          <a:p>
            <a:r>
              <a:rPr lang="en-US" dirty="0" smtClean="0"/>
              <a:t>Annotations on blueprints have their cost</a:t>
            </a:r>
          </a:p>
          <a:p>
            <a:pPr lvl="1"/>
            <a:endParaRPr lang="en-US" dirty="0" smtClean="0"/>
          </a:p>
          <a:p>
            <a:pPr lvl="1"/>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On Examples</a:t>
            </a:r>
            <a:endParaRPr lang="en-US" dirty="0"/>
          </a:p>
        </p:txBody>
      </p:sp>
      <p:sp>
        <p:nvSpPr>
          <p:cNvPr id="21507" name="Rectangle 3"/>
          <p:cNvSpPr>
            <a:spLocks noGrp="1" noChangeArrowheads="1"/>
          </p:cNvSpPr>
          <p:nvPr>
            <p:ph type="body" idx="1"/>
          </p:nvPr>
        </p:nvSpPr>
        <p:spPr>
          <a:xfrm>
            <a:off x="382588" y="1414464"/>
            <a:ext cx="8380412" cy="3050066"/>
          </a:xfrm>
        </p:spPr>
        <p:txBody>
          <a:bodyPr/>
          <a:lstStyle/>
          <a:p>
            <a:r>
              <a:rPr lang="en-US" dirty="0" smtClean="0"/>
              <a:t>Small “case studies” of how to annotate</a:t>
            </a:r>
          </a:p>
          <a:p>
            <a:r>
              <a:rPr lang="en-US" dirty="0" smtClean="0"/>
              <a:t>Don’t begin to try to cover all the details</a:t>
            </a:r>
          </a:p>
          <a:p>
            <a:r>
              <a:rPr lang="en-US" dirty="0" smtClean="0"/>
              <a:t>Chapter 23 of </a:t>
            </a:r>
            <a:r>
              <a:rPr lang="en-US" dirty="0" smtClean="0">
                <a:solidFill>
                  <a:schemeClr val="accent6"/>
                </a:solidFill>
              </a:rPr>
              <a:t>Developing Drivers for the Windows Driver Foundation </a:t>
            </a:r>
            <a:r>
              <a:rPr lang="en-US" dirty="0" smtClean="0"/>
              <a:t>covers all of this in detail.  That’s the best tutorial and reference</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Annotation Mechanics</a:t>
            </a:r>
            <a:endParaRPr lang="en-US" dirty="0"/>
          </a:p>
        </p:txBody>
      </p:sp>
      <p:sp>
        <p:nvSpPr>
          <p:cNvPr id="24579" name="Rectangle 3"/>
          <p:cNvSpPr>
            <a:spLocks noGrp="1" noChangeArrowheads="1"/>
          </p:cNvSpPr>
          <p:nvPr>
            <p:ph type="body" idx="1"/>
          </p:nvPr>
        </p:nvSpPr>
        <p:spPr>
          <a:xfrm>
            <a:off x="382588" y="1414464"/>
            <a:ext cx="8380412" cy="4118050"/>
          </a:xfrm>
        </p:spPr>
        <p:txBody>
          <a:bodyPr/>
          <a:lstStyle/>
          <a:p>
            <a:r>
              <a:rPr lang="en-US" dirty="0" smtClean="0"/>
              <a:t>Annotations are macros</a:t>
            </a:r>
          </a:p>
          <a:p>
            <a:r>
              <a:rPr lang="en-US" dirty="0" smtClean="0"/>
              <a:t>They are #defined to nothing except when Static Tools are running </a:t>
            </a:r>
            <a:br>
              <a:rPr lang="en-US" dirty="0" smtClean="0"/>
            </a:br>
            <a:r>
              <a:rPr lang="en-US" dirty="0" smtClean="0"/>
              <a:t>(safe to use in any context)</a:t>
            </a:r>
          </a:p>
          <a:p>
            <a:r>
              <a:rPr lang="en-US" dirty="0" err="1" smtClean="0"/>
              <a:t>wdm.h</a:t>
            </a:r>
            <a:r>
              <a:rPr lang="en-US" dirty="0" smtClean="0"/>
              <a:t> and </a:t>
            </a:r>
            <a:r>
              <a:rPr lang="en-US" dirty="0" err="1" smtClean="0"/>
              <a:t>ntddk.h</a:t>
            </a:r>
            <a:r>
              <a:rPr lang="en-US" dirty="0" smtClean="0"/>
              <a:t> already #include </a:t>
            </a:r>
            <a:r>
              <a:rPr lang="en-US" dirty="0" err="1" smtClean="0"/>
              <a:t>driverspecs.h</a:t>
            </a:r>
            <a:endParaRPr lang="en-US" dirty="0" smtClean="0"/>
          </a:p>
          <a:p>
            <a:r>
              <a:rPr lang="en-US" dirty="0" smtClean="0"/>
              <a:t>You can #include </a:t>
            </a:r>
            <a:r>
              <a:rPr lang="en-US" dirty="0" err="1" smtClean="0"/>
              <a:t>driverspecs.h</a:t>
            </a:r>
            <a:r>
              <a:rPr lang="en-US" dirty="0" smtClean="0"/>
              <a:t> for files that need it</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13314" name="Rectangle 2"/>
          <p:cNvSpPr>
            <a:spLocks noGrp="1" noChangeArrowheads="1"/>
          </p:cNvSpPr>
          <p:nvPr>
            <p:ph type="title"/>
          </p:nvPr>
        </p:nvSpPr>
        <p:spPr/>
        <p:txBody>
          <a:bodyPr/>
          <a:lstStyle/>
          <a:p>
            <a:r>
              <a:rPr lang="en-US" smtClean="0"/>
              <a:t>Basic Annotations</a:t>
            </a:r>
            <a:endParaRPr lang="en-US"/>
          </a:p>
        </p:txBody>
      </p:sp>
      <p:sp>
        <p:nvSpPr>
          <p:cNvPr id="13315" name="Rectangle 3"/>
          <p:cNvSpPr>
            <a:spLocks noGrp="1" noChangeArrowheads="1"/>
          </p:cNvSpPr>
          <p:nvPr>
            <p:ph type="body" idx="1"/>
          </p:nvPr>
        </p:nvSpPr>
        <p:spPr>
          <a:xfrm>
            <a:off x="382588" y="1414464"/>
            <a:ext cx="8380412" cy="4736168"/>
          </a:xfrm>
        </p:spPr>
        <p:txBody>
          <a:bodyPr/>
          <a:lstStyle/>
          <a:p>
            <a:r>
              <a:rPr lang="en-US" dirty="0" smtClean="0"/>
              <a:t>Direction of data flow</a:t>
            </a:r>
          </a:p>
          <a:p>
            <a:pPr lvl="1"/>
            <a:r>
              <a:rPr lang="en-US" dirty="0" smtClean="0"/>
              <a:t>__in/__out/__</a:t>
            </a:r>
            <a:r>
              <a:rPr lang="en-US" dirty="0" err="1" smtClean="0"/>
              <a:t>inout</a:t>
            </a:r>
            <a:endParaRPr lang="en-US" dirty="0" smtClean="0"/>
          </a:p>
          <a:p>
            <a:pPr lvl="1"/>
            <a:r>
              <a:rPr lang="en-US" dirty="0" smtClean="0"/>
              <a:t>This is the most basic annotation, and should be used everywhere</a:t>
            </a:r>
          </a:p>
          <a:p>
            <a:pPr lvl="1"/>
            <a:r>
              <a:rPr lang="en-US" dirty="0" smtClean="0"/>
              <a:t>C/C++ don’t help much here, and “const” isn’t always what you need</a:t>
            </a:r>
          </a:p>
          <a:p>
            <a:r>
              <a:rPr lang="en-US" dirty="0" err="1" smtClean="0"/>
              <a:t>Optionality</a:t>
            </a:r>
            <a:endParaRPr lang="en-US" dirty="0" smtClean="0"/>
          </a:p>
          <a:p>
            <a:pPr lvl="1"/>
            <a:r>
              <a:rPr lang="en-US" dirty="0" smtClean="0"/>
              <a:t>__</a:t>
            </a:r>
            <a:r>
              <a:rPr lang="en-US" dirty="0" err="1" smtClean="0"/>
              <a:t>in_opt</a:t>
            </a:r>
            <a:r>
              <a:rPr lang="en-US" dirty="0" smtClean="0"/>
              <a:t>, __</a:t>
            </a:r>
            <a:r>
              <a:rPr lang="en-US" dirty="0" err="1" smtClean="0"/>
              <a:t>out_opt</a:t>
            </a:r>
            <a:r>
              <a:rPr lang="en-US" dirty="0" smtClean="0"/>
              <a:t>, __</a:t>
            </a:r>
            <a:r>
              <a:rPr lang="en-US" dirty="0" err="1" smtClean="0"/>
              <a:t>inout_opt</a:t>
            </a:r>
            <a:endParaRPr lang="en-US" dirty="0" smtClean="0"/>
          </a:p>
          <a:p>
            <a:endParaRPr lang="en-US" dirty="0"/>
          </a:p>
        </p:txBody>
      </p:sp>
      <p:sp>
        <p:nvSpPr>
          <p:cNvPr id="13316" name="Text Box 4"/>
          <p:cNvSpPr txBox="1">
            <a:spLocks noChangeArrowheads="1"/>
          </p:cNvSpPr>
          <p:nvPr/>
        </p:nvSpPr>
        <p:spPr bwMode="auto">
          <a:xfrm>
            <a:off x="381000" y="5820158"/>
            <a:ext cx="8382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Specify intent:  No </a:t>
            </a: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more uninitialized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variables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Basics</a:t>
            </a:r>
            <a:endParaRPr lang="en-US" dirty="0">
              <a:solidFill>
                <a:schemeClr val="accent1"/>
              </a:solidFill>
            </a:endParaRPr>
          </a:p>
        </p:txBody>
      </p:sp>
      <p:sp>
        <p:nvSpPr>
          <p:cNvPr id="15364" name="Text Box 4"/>
          <p:cNvSpPr txBox="1">
            <a:spLocks noChangeArrowheads="1"/>
          </p:cNvSpPr>
          <p:nvPr/>
        </p:nvSpPr>
        <p:spPr bwMode="auto">
          <a:xfrm>
            <a:off x="415328" y="1905824"/>
            <a:ext cx="8305800" cy="2990049"/>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60400" sx="102000" sy="102000" algn="ctr" rotWithShape="0">
              <a:prstClr val="black">
                <a:alpha val="97000"/>
              </a:prstClr>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NTKERNELAPI</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PIRP</a:t>
            </a: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IoBuildDeviceIoControlRequest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__in  </a:t>
            </a:r>
            <a:r>
              <a:rPr lang="en-US" sz="1400" dirty="0">
                <a:solidFill>
                  <a:schemeClr val="tx2"/>
                </a:solidFill>
                <a:effectLst>
                  <a:outerShdw blurRad="38100" dist="38100" dir="2700000" algn="tl">
                    <a:srgbClr val="000000">
                      <a:alpha val="43137"/>
                    </a:srgbClr>
                  </a:outerShdw>
                </a:effectLst>
                <a:latin typeface="Lucida Console" pitchFamily="49" charset="0"/>
              </a:rPr>
              <a:t>ULONG </a:t>
            </a:r>
            <a:r>
              <a:rPr lang="en-US" sz="1400" dirty="0" err="1">
                <a:solidFill>
                  <a:schemeClr val="tx2"/>
                </a:solidFill>
                <a:effectLst>
                  <a:outerShdw blurRad="38100" dist="38100" dir="2700000" algn="tl">
                    <a:srgbClr val="000000">
                      <a:alpha val="43137"/>
                    </a:srgbClr>
                  </a:outerShdw>
                </a:effectLst>
                <a:latin typeface="Lucida Console" pitchFamily="49" charset="0"/>
              </a:rPr>
              <a:t>IoControlCode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__in  </a:t>
            </a:r>
            <a:r>
              <a:rPr lang="en-US" sz="1400" dirty="0">
                <a:solidFill>
                  <a:schemeClr val="tx2"/>
                </a:solidFill>
                <a:effectLst>
                  <a:outerShdw blurRad="38100" dist="38100" dir="2700000" algn="tl">
                    <a:srgbClr val="000000">
                      <a:alpha val="43137"/>
                    </a:srgbClr>
                  </a:outerShdw>
                </a:effectLst>
                <a:latin typeface="Lucida Console" pitchFamily="49" charset="0"/>
              </a:rPr>
              <a:t>PDEVICE_OBJECT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DeviceObject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in_opt</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PVOID </a:t>
            </a:r>
            <a:r>
              <a:rPr lang="en-US" sz="1400" dirty="0" err="1">
                <a:solidFill>
                  <a:schemeClr val="tx2"/>
                </a:solidFill>
                <a:effectLst>
                  <a:outerShdw blurRad="38100" dist="38100" dir="2700000" algn="tl">
                    <a:srgbClr val="000000">
                      <a:alpha val="43137"/>
                    </a:srgbClr>
                  </a:outerShdw>
                </a:effectLst>
                <a:latin typeface="Lucida Console" pitchFamily="49" charset="0"/>
              </a:rPr>
              <a:t>InputBuffer</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__in  </a:t>
            </a:r>
            <a:r>
              <a:rPr lang="en-US" sz="1400" dirty="0">
                <a:solidFill>
                  <a:schemeClr val="tx2"/>
                </a:solidFill>
                <a:effectLst>
                  <a:outerShdw blurRad="38100" dist="38100" dir="2700000" algn="tl">
                    <a:srgbClr val="000000">
                      <a:alpha val="43137"/>
                    </a:srgbClr>
                  </a:outerShdw>
                </a:effectLst>
                <a:latin typeface="Lucida Console" pitchFamily="49" charset="0"/>
              </a:rPr>
              <a:t>ULONG </a:t>
            </a:r>
            <a:r>
              <a:rPr lang="en-US" sz="1400" dirty="0" err="1">
                <a:solidFill>
                  <a:schemeClr val="tx2"/>
                </a:solidFill>
                <a:effectLst>
                  <a:outerShdw blurRad="38100" dist="38100" dir="2700000" algn="tl">
                    <a:srgbClr val="000000">
                      <a:alpha val="43137"/>
                    </a:srgbClr>
                  </a:outerShdw>
                </a:effectLst>
                <a:latin typeface="Lucida Console" pitchFamily="49" charset="0"/>
              </a:rPr>
              <a:t>InputBufferLength</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    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out_opt</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PVOID </a:t>
            </a:r>
            <a:r>
              <a:rPr lang="en-US" sz="1400" dirty="0" err="1">
                <a:solidFill>
                  <a:schemeClr val="tx2"/>
                </a:solidFill>
                <a:effectLst>
                  <a:outerShdw blurRad="38100" dist="38100" dir="2700000" algn="tl">
                    <a:srgbClr val="000000">
                      <a:alpha val="43137"/>
                    </a:srgbClr>
                  </a:outerShdw>
                </a:effectLst>
                <a:latin typeface="Lucida Console" pitchFamily="49" charset="0"/>
              </a:rPr>
              <a:t>OutputBuffer</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__in </a:t>
            </a:r>
            <a:r>
              <a:rPr lang="en-US" sz="1400" dirty="0">
                <a:solidFill>
                  <a:schemeClr val="tx2"/>
                </a:solidFill>
                <a:effectLst>
                  <a:outerShdw blurRad="38100" dist="38100" dir="2700000" algn="tl">
                    <a:srgbClr val="000000">
                      <a:alpha val="43137"/>
                    </a:srgbClr>
                  </a:outerShdw>
                </a:effectLst>
                <a:latin typeface="Lucida Console" pitchFamily="49" charset="0"/>
              </a:rPr>
              <a:t>ULONG </a:t>
            </a:r>
            <a:r>
              <a:rPr lang="en-US" sz="1400" dirty="0" err="1">
                <a:solidFill>
                  <a:schemeClr val="tx2"/>
                </a:solidFill>
                <a:effectLst>
                  <a:outerShdw blurRad="38100" dist="38100" dir="2700000" algn="tl">
                    <a:srgbClr val="000000">
                      <a:alpha val="43137"/>
                    </a:srgbClr>
                  </a:outerShdw>
                </a:effectLst>
                <a:latin typeface="Lucida Console" pitchFamily="49" charset="0"/>
              </a:rPr>
              <a:t>OutputBufferLength</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__in </a:t>
            </a:r>
            <a:r>
              <a:rPr lang="en-US" sz="1400" dirty="0">
                <a:solidFill>
                  <a:schemeClr val="tx2"/>
                </a:solidFill>
                <a:effectLst>
                  <a:outerShdw blurRad="38100" dist="38100" dir="2700000" algn="tl">
                    <a:srgbClr val="000000">
                      <a:alpha val="43137"/>
                    </a:srgbClr>
                  </a:outerShdw>
                </a:effectLst>
                <a:latin typeface="Lucida Console" pitchFamily="49" charset="0"/>
              </a:rPr>
              <a:t>BOOLEAN </a:t>
            </a:r>
            <a:r>
              <a:rPr lang="en-US" sz="1400" dirty="0" err="1">
                <a:solidFill>
                  <a:schemeClr val="tx2"/>
                </a:solidFill>
                <a:effectLst>
                  <a:outerShdw blurRad="38100" dist="38100" dir="2700000" algn="tl">
                    <a:srgbClr val="000000">
                      <a:alpha val="43137"/>
                    </a:srgbClr>
                  </a:outerShdw>
                </a:effectLst>
                <a:latin typeface="Lucida Console" pitchFamily="49" charset="0"/>
              </a:rPr>
              <a:t>InternalDeviceIoControl</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    __in </a:t>
            </a:r>
            <a:r>
              <a:rPr lang="en-US" sz="1400" dirty="0">
                <a:solidFill>
                  <a:schemeClr val="tx2"/>
                </a:solidFill>
                <a:effectLst>
                  <a:outerShdw blurRad="38100" dist="38100" dir="2700000" algn="tl">
                    <a:srgbClr val="000000">
                      <a:alpha val="43137"/>
                    </a:srgbClr>
                  </a:outerShdw>
                </a:effectLst>
                <a:latin typeface="Lucida Console" pitchFamily="49" charset="0"/>
              </a:rPr>
              <a:t>PKEVENT Event,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__out </a:t>
            </a:r>
            <a:r>
              <a:rPr lang="en-US" sz="1400" dirty="0">
                <a:solidFill>
                  <a:schemeClr val="tx2"/>
                </a:solidFill>
                <a:effectLst>
                  <a:outerShdw blurRad="38100" dist="38100" dir="2700000" algn="tl">
                    <a:srgbClr val="000000">
                      <a:alpha val="43137"/>
                    </a:srgbClr>
                  </a:outerShdw>
                </a:effectLst>
                <a:latin typeface="Lucida Console" pitchFamily="49" charset="0"/>
              </a:rPr>
              <a:t>PIO_STATUS_BLOCK </a:t>
            </a:r>
            <a:r>
              <a:rPr lang="en-US" sz="1400" dirty="0" err="1">
                <a:solidFill>
                  <a:schemeClr val="tx2"/>
                </a:solidFill>
                <a:effectLst>
                  <a:outerShdw blurRad="38100" dist="38100" dir="2700000" algn="tl">
                    <a:srgbClr val="000000">
                      <a:alpha val="43137"/>
                    </a:srgbClr>
                  </a:outerShdw>
                </a:effectLst>
                <a:latin typeface="Lucida Console" pitchFamily="49" charset="0"/>
              </a:rPr>
              <a:t>IoStatusBlock</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15365" name="Text Box 5"/>
          <p:cNvSpPr txBox="1">
            <a:spLocks noChangeArrowheads="1"/>
          </p:cNvSpPr>
          <p:nvPr/>
        </p:nvSpPr>
        <p:spPr bwMode="auto">
          <a:xfrm>
            <a:off x="491528" y="5029200"/>
            <a:ext cx="8153400" cy="1323439"/>
          </a:xfrm>
          <a:prstGeom prst="rect">
            <a:avLst/>
          </a:prstGeom>
          <a:noFill/>
          <a:ln w="9525">
            <a:noFill/>
            <a:miter lim="800000"/>
            <a:headEnd/>
            <a:tailEnd/>
          </a:ln>
          <a:effectLst/>
        </p:spPr>
        <p:txBody>
          <a:bodyPr>
            <a:spAutoFit/>
          </a:bodyPr>
          <a:lstStyle/>
          <a:p>
            <a:pPr>
              <a:spcBef>
                <a:spcPct val="50000"/>
              </a:spcBef>
            </a:pPr>
            <a:r>
              <a:rPr lang="en-US" sz="2000" dirty="0">
                <a:effectLst>
                  <a:outerShdw blurRad="38100" dist="38100" dir="2700000" algn="tl">
                    <a:srgbClr val="000000">
                      <a:alpha val="43137"/>
                    </a:srgbClr>
                  </a:outerShdw>
                </a:effectLst>
              </a:rPr>
              <a:t>Examples are usually familiar APIs from </a:t>
            </a:r>
            <a:r>
              <a:rPr lang="en-US" sz="2000" dirty="0" err="1">
                <a:effectLst>
                  <a:outerShdw blurRad="38100" dist="38100" dir="2700000" algn="tl">
                    <a:srgbClr val="000000">
                      <a:alpha val="43137"/>
                    </a:srgbClr>
                  </a:outerShdw>
                </a:effectLst>
              </a:rPr>
              <a:t>wdm.h</a:t>
            </a:r>
            <a:r>
              <a:rPr lang="en-US" sz="2000" dirty="0">
                <a:effectLst>
                  <a:outerShdw blurRad="38100" dist="38100" dir="2700000" algn="tl">
                    <a:srgbClr val="000000">
                      <a:alpha val="43137"/>
                    </a:srgbClr>
                  </a:outerShdw>
                </a:effectLst>
              </a:rPr>
              <a:t>, but </a:t>
            </a:r>
            <a:r>
              <a:rPr lang="en-US" sz="2000" dirty="0" smtClean="0">
                <a:effectLst>
                  <a:outerShdw blurRad="38100" dist="38100" dir="2700000" algn="tl">
                    <a:srgbClr val="000000">
                      <a:alpha val="43137"/>
                    </a:srgbClr>
                  </a:outerShdw>
                </a:effectLst>
              </a:rPr>
              <a:t>might </a:t>
            </a:r>
            <a:r>
              <a:rPr lang="en-US" sz="2000" dirty="0">
                <a:effectLst>
                  <a:outerShdw blurRad="38100" dist="38100" dir="2700000" algn="tl">
                    <a:srgbClr val="000000">
                      <a:alpha val="43137"/>
                    </a:srgbClr>
                  </a:outerShdw>
                </a:effectLst>
              </a:rPr>
              <a:t>not be completely annotated for clarity.  Annotate your own functions similarly </a:t>
            </a:r>
            <a:r>
              <a:rPr lang="en-US" sz="2000" dirty="0" smtClean="0">
                <a:effectLst>
                  <a:outerShdw blurRad="38100" dist="38100" dir="2700000" algn="tl">
                    <a:srgbClr val="000000">
                      <a:alpha val="43137"/>
                    </a:srgbClr>
                  </a:outerShdw>
                </a:effectLst>
              </a:rPr>
              <a:t>(but </a:t>
            </a:r>
            <a:r>
              <a:rPr lang="en-US" sz="2000" dirty="0">
                <a:effectLst>
                  <a:outerShdw blurRad="38100" dist="38100" dir="2700000" algn="tl">
                    <a:srgbClr val="000000">
                      <a:alpha val="43137"/>
                    </a:srgbClr>
                  </a:outerShdw>
                </a:effectLst>
              </a:rPr>
              <a:t>completely).  </a:t>
            </a:r>
            <a:r>
              <a:rPr lang="en-US" sz="2000" b="1" dirty="0">
                <a:solidFill>
                  <a:schemeClr val="accent5"/>
                </a:solidFill>
                <a:effectLst>
                  <a:outerShdw blurRad="38100" dist="38100" dir="2700000" algn="tl">
                    <a:srgbClr val="000000">
                      <a:alpha val="43137"/>
                    </a:srgbClr>
                  </a:outerShdw>
                </a:effectLst>
              </a:rPr>
              <a:t>Bold annotations are the ones being discussed, ordinary font is “background</a:t>
            </a:r>
            <a:r>
              <a:rPr lang="en-US" sz="2000" b="1" dirty="0" smtClean="0">
                <a:solidFill>
                  <a:schemeClr val="accent5"/>
                </a:solidFill>
                <a:effectLst>
                  <a:outerShdw blurRad="38100" dist="38100" dir="2700000" algn="tl">
                    <a:srgbClr val="000000">
                      <a:alpha val="43137"/>
                    </a:srgbClr>
                  </a:outerShdw>
                </a:effectLst>
              </a:rPr>
              <a:t>”</a:t>
            </a:r>
            <a:endParaRPr lang="en-US" sz="2000" b="1" dirty="0">
              <a:solidFill>
                <a:schemeClr val="accent5"/>
              </a:solidFill>
              <a:effectLst>
                <a:outerShdw blurRad="38100" dist="38100" dir="2700000" algn="tl">
                  <a:srgbClr val="000000">
                    <a:alpha val="43137"/>
                  </a:srgbClr>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2588" y="228600"/>
            <a:ext cx="8380412" cy="1191095"/>
          </a:xfrm>
        </p:spPr>
        <p:txBody>
          <a:bodyPr/>
          <a:lstStyle/>
          <a:p>
            <a:r>
              <a:rPr lang="en-US" dirty="0" smtClean="0"/>
              <a:t>Tip</a:t>
            </a:r>
            <a:br>
              <a:rPr lang="en-US" dirty="0" smtClean="0"/>
            </a:br>
            <a:r>
              <a:rPr lang="en-US" sz="3600" dirty="0" smtClean="0">
                <a:solidFill>
                  <a:schemeClr val="accent1"/>
                </a:solidFill>
              </a:rPr>
              <a:t>Annotate for the Success Case</a:t>
            </a:r>
            <a:endParaRPr lang="en-US" sz="3600" dirty="0">
              <a:solidFill>
                <a:schemeClr val="accent1"/>
              </a:solidFill>
            </a:endParaRPr>
          </a:p>
        </p:txBody>
      </p:sp>
      <p:sp>
        <p:nvSpPr>
          <p:cNvPr id="14339" name="Rectangle 3"/>
          <p:cNvSpPr>
            <a:spLocks noGrp="1" noChangeArrowheads="1"/>
          </p:cNvSpPr>
          <p:nvPr>
            <p:ph type="body" idx="1"/>
          </p:nvPr>
        </p:nvSpPr>
        <p:spPr>
          <a:xfrm>
            <a:off x="382588" y="1905000"/>
            <a:ext cx="8380412" cy="4245778"/>
          </a:xfrm>
        </p:spPr>
        <p:txBody>
          <a:bodyPr/>
          <a:lstStyle/>
          <a:p>
            <a:r>
              <a:rPr lang="en-US" dirty="0" smtClean="0"/>
              <a:t>You want a function call that will never succeed to be caught statically</a:t>
            </a:r>
          </a:p>
          <a:p>
            <a:pPr lvl="1"/>
            <a:r>
              <a:rPr lang="en-US" dirty="0" smtClean="0"/>
              <a:t>“Optional” means it will do something useful if the parameter is absent</a:t>
            </a:r>
          </a:p>
          <a:p>
            <a:pPr lvl="1"/>
            <a:r>
              <a:rPr lang="en-US" dirty="0" smtClean="0"/>
              <a:t>Checking for null and returning an error is very good defensive coding practice, but doesn’t make the parameter optional</a:t>
            </a:r>
          </a:p>
          <a:p>
            <a:pPr lvl="1"/>
            <a:r>
              <a:rPr lang="en-US" dirty="0" smtClean="0"/>
              <a:t>The same general idea applies to other annotations we’ll see later</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Buffer overruns</a:t>
            </a:r>
            <a:endParaRPr lang="en-US" dirty="0">
              <a:solidFill>
                <a:schemeClr val="accent1"/>
              </a:solidFill>
            </a:endParaRPr>
          </a:p>
        </p:txBody>
      </p:sp>
      <p:sp>
        <p:nvSpPr>
          <p:cNvPr id="17411" name="Rectangle 3"/>
          <p:cNvSpPr>
            <a:spLocks noGrp="1" noChangeArrowheads="1"/>
          </p:cNvSpPr>
          <p:nvPr>
            <p:ph type="body" idx="1"/>
          </p:nvPr>
        </p:nvSpPr>
        <p:spPr>
          <a:xfrm>
            <a:off x="381000" y="1905000"/>
            <a:ext cx="8382000" cy="3706143"/>
          </a:xfrm>
        </p:spPr>
        <p:txBody>
          <a:bodyPr/>
          <a:lstStyle/>
          <a:p>
            <a:r>
              <a:rPr lang="en-US" dirty="0" smtClean="0"/>
              <a:t>Buffer overruns are always a risk</a:t>
            </a:r>
          </a:p>
          <a:p>
            <a:pPr lvl="1"/>
            <a:r>
              <a:rPr lang="en-US" dirty="0" smtClean="0"/>
              <a:t>Reliability</a:t>
            </a:r>
          </a:p>
          <a:p>
            <a:pPr lvl="1"/>
            <a:r>
              <a:rPr lang="en-US" dirty="0" smtClean="0"/>
              <a:t>Security</a:t>
            </a:r>
          </a:p>
          <a:p>
            <a:r>
              <a:rPr lang="en-US" dirty="0" smtClean="0"/>
              <a:t>PFD can check that the size you expect is the size you used</a:t>
            </a:r>
          </a:p>
          <a:p>
            <a:r>
              <a:rPr lang="en-US" dirty="0" smtClean="0"/>
              <a:t>You can specify the size in bytes or elements</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18434"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Buffer annotations</a:t>
            </a:r>
            <a:endParaRPr lang="en-US" sz="3600" dirty="0">
              <a:solidFill>
                <a:schemeClr val="accent1"/>
              </a:solidFill>
            </a:endParaRPr>
          </a:p>
        </p:txBody>
      </p:sp>
      <p:sp>
        <p:nvSpPr>
          <p:cNvPr id="18435" name="Text Box 3"/>
          <p:cNvSpPr txBox="1">
            <a:spLocks noChangeArrowheads="1"/>
          </p:cNvSpPr>
          <p:nvPr/>
        </p:nvSpPr>
        <p:spPr bwMode="auto">
          <a:xfrm>
            <a:off x="415328" y="1905824"/>
            <a:ext cx="8305800" cy="2990049"/>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NTKERNELAPI</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PIRP</a:t>
            </a: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IoBuildDeviceIoControlRequest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ULONG </a:t>
            </a:r>
            <a:r>
              <a:rPr lang="en-US" sz="1400" dirty="0" err="1">
                <a:solidFill>
                  <a:schemeClr val="tx2"/>
                </a:solidFill>
                <a:effectLst>
                  <a:outerShdw blurRad="38100" dist="38100" dir="2700000" algn="tl">
                    <a:srgbClr val="000000">
                      <a:alpha val="43137"/>
                    </a:srgbClr>
                  </a:outerShdw>
                </a:effectLst>
                <a:latin typeface="Lucida Console" pitchFamily="49" charset="0"/>
              </a:rPr>
              <a:t>IoControlCode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DeviceObject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    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in_opt_bcount</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b="1" dirty="0" err="1">
                <a:solidFill>
                  <a:schemeClr val="accent5"/>
                </a:solidFill>
                <a:effectLst>
                  <a:outerShdw blurRad="38100" dist="38100" dir="2700000" algn="tl">
                    <a:srgbClr val="000000">
                      <a:alpha val="43137"/>
                    </a:srgbClr>
                  </a:outerShdw>
                </a:effectLst>
                <a:latin typeface="Lucida Console" pitchFamily="49" charset="0"/>
              </a:rPr>
              <a:t>InputBufferLength</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tx2"/>
                </a:solidFill>
                <a:effectLst>
                  <a:outerShdw blurRad="38100" dist="38100" dir="2700000" algn="tl">
                    <a:srgbClr val="000000">
                      <a:alpha val="43137"/>
                    </a:srgbClr>
                  </a:outerShdw>
                </a:effectLst>
                <a:latin typeface="Lucida Console" pitchFamily="49" charset="0"/>
              </a:rPr>
              <a:t>PVOID </a:t>
            </a:r>
            <a:r>
              <a:rPr lang="en-US" sz="1400" dirty="0" err="1">
                <a:solidFill>
                  <a:schemeClr val="tx2"/>
                </a:solidFill>
                <a:effectLst>
                  <a:outerShdw blurRad="38100" dist="38100" dir="2700000" algn="tl">
                    <a:srgbClr val="000000">
                      <a:alpha val="43137"/>
                    </a:srgbClr>
                  </a:outerShdw>
                </a:effectLst>
                <a:latin typeface="Lucida Console" pitchFamily="49" charset="0"/>
              </a:rPr>
              <a:t>InputBuffer</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ULONG </a:t>
            </a:r>
            <a:r>
              <a:rPr lang="en-US" sz="1400" dirty="0" err="1">
                <a:solidFill>
                  <a:schemeClr val="tx2"/>
                </a:solidFill>
                <a:effectLst>
                  <a:outerShdw blurRad="38100" dist="38100" dir="2700000" algn="tl">
                    <a:srgbClr val="000000">
                      <a:alpha val="43137"/>
                    </a:srgbClr>
                  </a:outerShdw>
                </a:effectLst>
                <a:latin typeface="Lucida Console" pitchFamily="49" charset="0"/>
              </a:rPr>
              <a:t>InputBufferLength</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out_opt_bcount</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b="1" dirty="0" err="1">
                <a:solidFill>
                  <a:schemeClr val="accent5"/>
                </a:solidFill>
                <a:effectLst>
                  <a:outerShdw blurRad="38100" dist="38100" dir="2700000" algn="tl">
                    <a:srgbClr val="000000">
                      <a:alpha val="43137"/>
                    </a:srgbClr>
                  </a:outerShdw>
                </a:effectLst>
                <a:latin typeface="Lucida Console" pitchFamily="49" charset="0"/>
              </a:rPr>
              <a:t>OutputBufferLength</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PVOID </a:t>
            </a:r>
            <a:r>
              <a:rPr lang="en-US" sz="1400" dirty="0" err="1">
                <a:solidFill>
                  <a:schemeClr val="tx2"/>
                </a:solidFill>
                <a:effectLst>
                  <a:outerShdw blurRad="38100" dist="38100" dir="2700000" algn="tl">
                    <a:srgbClr val="000000">
                      <a:alpha val="43137"/>
                    </a:srgbClr>
                  </a:outerShdw>
                </a:effectLst>
                <a:latin typeface="Lucida Console" pitchFamily="49" charset="0"/>
              </a:rPr>
              <a:t>OutputBuffer</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ULONG </a:t>
            </a:r>
            <a:r>
              <a:rPr lang="en-US" sz="1400" dirty="0" err="1">
                <a:solidFill>
                  <a:schemeClr val="tx2"/>
                </a:solidFill>
                <a:effectLst>
                  <a:outerShdw blurRad="38100" dist="38100" dir="2700000" algn="tl">
                    <a:srgbClr val="000000">
                      <a:alpha val="43137"/>
                    </a:srgbClr>
                  </a:outerShdw>
                </a:effectLst>
                <a:latin typeface="Lucida Console" pitchFamily="49" charset="0"/>
              </a:rPr>
              <a:t>OutputBufferLength</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BOOLEAN </a:t>
            </a:r>
            <a:r>
              <a:rPr lang="en-US" sz="1400" dirty="0" err="1">
                <a:solidFill>
                  <a:schemeClr val="tx2"/>
                </a:solidFill>
                <a:effectLst>
                  <a:outerShdw blurRad="38100" dist="38100" dir="2700000" algn="tl">
                    <a:srgbClr val="000000">
                      <a:alpha val="43137"/>
                    </a:srgbClr>
                  </a:outerShdw>
                </a:effectLst>
                <a:latin typeface="Lucida Console" pitchFamily="49" charset="0"/>
              </a:rPr>
              <a:t>InternalDeviceIoControl</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PKEVENT Event,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__out PIO_STATUS_BLOCK </a:t>
            </a:r>
            <a:r>
              <a:rPr lang="en-US" sz="1400" dirty="0" err="1">
                <a:solidFill>
                  <a:schemeClr val="tx2"/>
                </a:solidFill>
                <a:effectLst>
                  <a:outerShdw blurRad="38100" dist="38100" dir="2700000" algn="tl">
                    <a:srgbClr val="000000">
                      <a:alpha val="43137"/>
                    </a:srgbClr>
                  </a:outerShdw>
                </a:effectLst>
                <a:latin typeface="Lucida Console" pitchFamily="49" charset="0"/>
              </a:rPr>
              <a:t>IoStatusBlock</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18437" name="Text Box 5"/>
          <p:cNvSpPr txBox="1">
            <a:spLocks noChangeArrowheads="1"/>
          </p:cNvSpPr>
          <p:nvPr/>
        </p:nvSpPr>
        <p:spPr bwMode="auto">
          <a:xfrm>
            <a:off x="2047352" y="5799568"/>
            <a:ext cx="5029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Fewer buffer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overruns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Ignoring errors</a:t>
            </a:r>
            <a:endParaRPr lang="en-US" sz="3600" dirty="0">
              <a:solidFill>
                <a:schemeClr val="accent1"/>
              </a:solidFill>
            </a:endParaRPr>
          </a:p>
        </p:txBody>
      </p:sp>
      <p:sp>
        <p:nvSpPr>
          <p:cNvPr id="22531" name="Rectangle 3"/>
          <p:cNvSpPr>
            <a:spLocks noGrp="1" noChangeArrowheads="1"/>
          </p:cNvSpPr>
          <p:nvPr>
            <p:ph type="body" idx="1"/>
          </p:nvPr>
        </p:nvSpPr>
        <p:spPr>
          <a:xfrm>
            <a:off x="381000" y="1905000"/>
            <a:ext cx="8380412" cy="4425827"/>
          </a:xfrm>
        </p:spPr>
        <p:txBody>
          <a:bodyPr/>
          <a:lstStyle/>
          <a:p>
            <a:r>
              <a:rPr lang="en-US" dirty="0" smtClean="0"/>
              <a:t>Some functions can fail, but it’s easy to forget to check.  PFD can remind you</a:t>
            </a:r>
          </a:p>
          <a:p>
            <a:endParaRPr lang="en-US" dirty="0" smtClean="0"/>
          </a:p>
          <a:p>
            <a:endParaRPr lang="en-US" dirty="0" smtClean="0"/>
          </a:p>
          <a:p>
            <a:r>
              <a:rPr lang="en-US" dirty="0" smtClean="0"/>
              <a:t>Use on functions that return NULL when they fail.  You must actually test the result</a:t>
            </a:r>
          </a:p>
          <a:p>
            <a:endParaRPr lang="en-US" dirty="0" smtClean="0"/>
          </a:p>
          <a:p>
            <a:endParaRPr lang="en-US" dirty="0"/>
          </a:p>
        </p:txBody>
      </p:sp>
      <p:sp>
        <p:nvSpPr>
          <p:cNvPr id="11" name="Rounded Rectangle 10"/>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22533" name="Text Box 5"/>
          <p:cNvSpPr txBox="1">
            <a:spLocks noChangeArrowheads="1"/>
          </p:cNvSpPr>
          <p:nvPr/>
        </p:nvSpPr>
        <p:spPr bwMode="auto">
          <a:xfrm>
            <a:off x="946224" y="5827208"/>
            <a:ext cx="7239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Never forget to check for success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again</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7"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
        <p:nvSpPr>
          <p:cNvPr id="22532" name="Text Box 4"/>
          <p:cNvSpPr txBox="1">
            <a:spLocks noChangeArrowheads="1"/>
          </p:cNvSpPr>
          <p:nvPr/>
        </p:nvSpPr>
        <p:spPr bwMode="auto">
          <a:xfrm>
            <a:off x="1408432" y="2888056"/>
            <a:ext cx="6324600" cy="1169551"/>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checkReturn</a:t>
            </a:r>
            <a:endParaRPr lang="en-US" sz="1400" b="1" dirty="0">
              <a:solidFill>
                <a:schemeClr val="accent5"/>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KeSaveFloatingPointState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__out PKFLOATING_SAVE  </a:t>
            </a:r>
            <a:r>
              <a:rPr lang="en-US" sz="1400" dirty="0" err="1">
                <a:solidFill>
                  <a:schemeClr val="tx2"/>
                </a:solidFill>
                <a:effectLst>
                  <a:outerShdw blurRad="38100" dist="38100" dir="2700000" algn="tl">
                    <a:srgbClr val="000000">
                      <a:alpha val="43137"/>
                    </a:srgbClr>
                  </a:outerShdw>
                </a:effectLst>
                <a:latin typeface="Lucida Console" pitchFamily="49" charset="0"/>
              </a:rPr>
              <a:t>FloatSave</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Driver Annotations</a:t>
            </a:r>
            <a:endParaRPr lang="en-US" dirty="0"/>
          </a:p>
        </p:txBody>
      </p:sp>
      <p:sp>
        <p:nvSpPr>
          <p:cNvPr id="37891" name="Rectangle 3"/>
          <p:cNvSpPr>
            <a:spLocks noGrp="1" noChangeArrowheads="1"/>
          </p:cNvSpPr>
          <p:nvPr>
            <p:ph type="body" idx="1"/>
          </p:nvPr>
        </p:nvSpPr>
        <p:spPr>
          <a:xfrm>
            <a:off x="382588" y="1414464"/>
            <a:ext cx="8380412" cy="4271939"/>
          </a:xfrm>
        </p:spPr>
        <p:txBody>
          <a:bodyPr/>
          <a:lstStyle/>
          <a:p>
            <a:r>
              <a:rPr lang="en-US" dirty="0" smtClean="0"/>
              <a:t>These appear in Windows Vista Beta 3</a:t>
            </a:r>
          </a:p>
          <a:p>
            <a:r>
              <a:rPr lang="en-US" dirty="0" smtClean="0"/>
              <a:t>The “basic” annotations are a single token with “in”-</a:t>
            </a:r>
            <a:r>
              <a:rPr lang="en-US" dirty="0" err="1" smtClean="0"/>
              <a:t>ness</a:t>
            </a:r>
            <a:r>
              <a:rPr lang="en-US" dirty="0" smtClean="0"/>
              <a:t> or “out”-</a:t>
            </a:r>
            <a:r>
              <a:rPr lang="en-US" dirty="0" err="1" smtClean="0"/>
              <a:t>ness</a:t>
            </a:r>
            <a:r>
              <a:rPr lang="en-US" dirty="0" smtClean="0"/>
              <a:t> as part of the name</a:t>
            </a:r>
          </a:p>
          <a:p>
            <a:r>
              <a:rPr lang="en-US" dirty="0" smtClean="0"/>
              <a:t>Driver annotations are too rich for that to scale</a:t>
            </a:r>
          </a:p>
          <a:p>
            <a:r>
              <a:rPr lang="en-US" dirty="0" smtClean="0"/>
              <a:t>Use __</a:t>
            </a:r>
            <a:r>
              <a:rPr lang="en-US" dirty="0" err="1" smtClean="0"/>
              <a:t>drv_in</a:t>
            </a:r>
            <a:r>
              <a:rPr lang="en-US" dirty="0" smtClean="0"/>
              <a:t>(&lt;annotation&gt;) (etc) instead</a:t>
            </a:r>
          </a:p>
          <a:p>
            <a:r>
              <a:rPr lang="en-US" dirty="0" smtClean="0"/>
              <a:t>We’ll see examples along the way</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Text Placeholder 2"/>
          <p:cNvSpPr>
            <a:spLocks noGrp="1"/>
          </p:cNvSpPr>
          <p:nvPr>
            <p:ph type="body" idx="1"/>
          </p:nvPr>
        </p:nvSpPr>
        <p:spPr>
          <a:xfrm>
            <a:off x="382588" y="1414464"/>
            <a:ext cx="8380412" cy="3042371"/>
          </a:xfrm>
        </p:spPr>
        <p:txBody>
          <a:bodyPr/>
          <a:lstStyle/>
          <a:p>
            <a:pPr>
              <a:buFont typeface="Segoe" pitchFamily="34" charset="0"/>
              <a:buChar char="−"/>
            </a:pPr>
            <a:r>
              <a:rPr lang="en-US" sz="2000" dirty="0" smtClean="0"/>
              <a:t>Be a leader in advancing 64-bit computing</a:t>
            </a:r>
          </a:p>
          <a:p>
            <a:pPr>
              <a:buFont typeface="Segoe" pitchFamily="34" charset="0"/>
              <a:buChar char="−"/>
            </a:pPr>
            <a:r>
              <a:rPr lang="en-US" sz="2000" dirty="0" smtClean="0"/>
              <a:t>Adopt best practices and new tools</a:t>
            </a:r>
          </a:p>
          <a:p>
            <a:pPr>
              <a:buFont typeface="Segoe" pitchFamily="34" charset="0"/>
              <a:buChar char="−"/>
            </a:pPr>
            <a:r>
              <a:rPr lang="en-US" sz="2000" dirty="0" smtClean="0"/>
              <a:t>Let’s partner on new hardware directions</a:t>
            </a:r>
          </a:p>
          <a:p>
            <a:endParaRPr lang="en-US" sz="2000" dirty="0" smtClean="0"/>
          </a:p>
          <a:p>
            <a:endParaRPr lang="en-US" sz="2000" dirty="0" smtClean="0"/>
          </a:p>
          <a:p>
            <a:endParaRPr lang="en-US" sz="2000" dirty="0" smtClean="0"/>
          </a:p>
          <a:p>
            <a:r>
              <a:rPr lang="en-US" dirty="0" smtClean="0"/>
              <a:t>Using PFD and annotations in drivers</a:t>
            </a:r>
          </a:p>
        </p:txBody>
      </p:sp>
      <p:sp>
        <p:nvSpPr>
          <p:cNvPr id="6" name="Line 4"/>
          <p:cNvSpPr>
            <a:spLocks noChangeShapeType="1"/>
          </p:cNvSpPr>
          <p:nvPr/>
        </p:nvSpPr>
        <p:spPr bwMode="auto">
          <a:xfrm flipV="1">
            <a:off x="409464" y="3197864"/>
            <a:ext cx="8305800" cy="0"/>
          </a:xfrm>
          <a:prstGeom prst="line">
            <a:avLst/>
          </a:prstGeom>
          <a:noFill/>
          <a:ln w="28575">
            <a:solidFill>
              <a:schemeClr val="hlink"/>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0412" cy="1191095"/>
          </a:xfrm>
        </p:spPr>
        <p:txBody>
          <a:bodyPr/>
          <a:lstStyle/>
          <a:p>
            <a:r>
              <a:rPr lang="en-US" dirty="0" smtClean="0"/>
              <a:t>Problem</a:t>
            </a:r>
            <a:br>
              <a:rPr lang="en-US" dirty="0" smtClean="0"/>
            </a:br>
            <a:r>
              <a:rPr lang="en-US" sz="3600" dirty="0" smtClean="0">
                <a:solidFill>
                  <a:schemeClr val="accent1"/>
                </a:solidFill>
              </a:rPr>
              <a:t>‘Kinds’ of Code</a:t>
            </a:r>
            <a:endParaRPr lang="en-US" dirty="0">
              <a:solidFill>
                <a:schemeClr val="accent1"/>
              </a:solidFill>
            </a:endParaRPr>
          </a:p>
        </p:txBody>
      </p:sp>
      <p:sp>
        <p:nvSpPr>
          <p:cNvPr id="23555" name="Rectangle 3"/>
          <p:cNvSpPr>
            <a:spLocks noGrp="1" noChangeArrowheads="1"/>
          </p:cNvSpPr>
          <p:nvPr>
            <p:ph type="body" idx="1"/>
          </p:nvPr>
        </p:nvSpPr>
        <p:spPr>
          <a:xfrm>
            <a:off x="381000" y="1905000"/>
            <a:ext cx="8380412" cy="4737707"/>
          </a:xfrm>
        </p:spPr>
        <p:txBody>
          <a:bodyPr/>
          <a:lstStyle/>
          <a:p>
            <a:r>
              <a:rPr lang="en-US" sz="2800" dirty="0" smtClean="0"/>
              <a:t>Not all driver code is kernel mode</a:t>
            </a:r>
          </a:p>
          <a:p>
            <a:r>
              <a:rPr lang="en-US" sz="2800" dirty="0" smtClean="0"/>
              <a:t>Not all kernel code is driver code</a:t>
            </a:r>
          </a:p>
          <a:p>
            <a:r>
              <a:rPr lang="en-US" sz="2800" dirty="0" smtClean="0"/>
              <a:t>Choose the proper mode of analysis</a:t>
            </a:r>
          </a:p>
          <a:p>
            <a:pPr lvl="1"/>
            <a:r>
              <a:rPr lang="en-US" sz="2400" dirty="0" smtClean="0"/>
              <a:t>__</a:t>
            </a:r>
            <a:r>
              <a:rPr lang="en-US" sz="2400" b="1" dirty="0" err="1" smtClean="0"/>
              <a:t>kernel_driver</a:t>
            </a:r>
            <a:r>
              <a:rPr lang="en-US" sz="2400" b="1" dirty="0" smtClean="0"/>
              <a:t>;</a:t>
            </a:r>
            <a:r>
              <a:rPr lang="en-US" sz="2400" dirty="0" smtClean="0"/>
              <a:t> For kernel-mode driver code. This is the default for PFD</a:t>
            </a:r>
          </a:p>
          <a:p>
            <a:pPr lvl="1"/>
            <a:r>
              <a:rPr lang="en-US" sz="2400" dirty="0" smtClean="0"/>
              <a:t>__</a:t>
            </a:r>
            <a:r>
              <a:rPr lang="en-US" sz="2400" b="1" dirty="0" err="1" smtClean="0"/>
              <a:t>kernel_code</a:t>
            </a:r>
            <a:r>
              <a:rPr lang="en-US" sz="2400" b="1" dirty="0" smtClean="0"/>
              <a:t>;</a:t>
            </a:r>
            <a:r>
              <a:rPr lang="en-US" sz="2400" dirty="0" smtClean="0"/>
              <a:t> For non-driver kernel-mode code</a:t>
            </a:r>
          </a:p>
          <a:p>
            <a:pPr lvl="1"/>
            <a:r>
              <a:rPr lang="en-US" sz="2400" dirty="0" smtClean="0"/>
              <a:t>__</a:t>
            </a:r>
            <a:r>
              <a:rPr lang="en-US" sz="2400" b="1" dirty="0" err="1" smtClean="0"/>
              <a:t>user_driver</a:t>
            </a:r>
            <a:r>
              <a:rPr lang="en-US" sz="2400" b="1" dirty="0" smtClean="0"/>
              <a:t>;</a:t>
            </a:r>
            <a:r>
              <a:rPr lang="en-US" sz="2400" dirty="0" smtClean="0"/>
              <a:t> For user-mode driver code</a:t>
            </a:r>
          </a:p>
          <a:p>
            <a:pPr lvl="1"/>
            <a:r>
              <a:rPr lang="en-US" sz="2400" dirty="0" smtClean="0"/>
              <a:t>__</a:t>
            </a:r>
            <a:r>
              <a:rPr lang="en-US" sz="2400" b="1" dirty="0" err="1" smtClean="0"/>
              <a:t>user_code</a:t>
            </a:r>
            <a:r>
              <a:rPr lang="en-US" sz="2400" b="1" dirty="0" smtClean="0"/>
              <a:t>;</a:t>
            </a:r>
            <a:r>
              <a:rPr lang="en-US" sz="2400" dirty="0" smtClean="0"/>
              <a:t> For non-driver user-mode code</a:t>
            </a:r>
          </a:p>
          <a:p>
            <a:r>
              <a:rPr lang="en-US" sz="2800" dirty="0" smtClean="0"/>
              <a:t>Place anywhere as a declaration after </a:t>
            </a:r>
            <a:r>
              <a:rPr lang="en-US" sz="2800" dirty="0" err="1" smtClean="0"/>
              <a:t>driverspecs.h</a:t>
            </a:r>
            <a:r>
              <a:rPr lang="en-US" sz="2800" dirty="0" smtClean="0"/>
              <a:t> is included</a:t>
            </a:r>
            <a:endParaRPr lang="en-US" sz="2800"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762000" y="2726934"/>
            <a:ext cx="4800600" cy="807232"/>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alpha val="50000"/>
              </a:prstClr>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typedef</a:t>
            </a: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nullterminated</a:t>
            </a: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wchar_t</a:t>
            </a: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tx2"/>
                </a:solidFill>
                <a:effectLst>
                  <a:outerShdw blurRad="38100" dist="38100" dir="2700000" algn="tl">
                    <a:srgbClr val="000000">
                      <a:alpha val="43137"/>
                    </a:srgbClr>
                  </a:outerShdw>
                </a:effectLst>
                <a:latin typeface="Lucida Console" pitchFamily="49" charset="0"/>
              </a:rPr>
              <a:t>*LPWSTR</a:t>
            </a:r>
            <a:r>
              <a:rPr lang="en-US" sz="1400" dirty="0">
                <a:solidFill>
                  <a:schemeClr val="tx2"/>
                </a:solidFill>
                <a:effectLst>
                  <a:outerShdw blurRad="38100" dist="38100" dir="2700000" algn="tl">
                    <a:srgbClr val="000000">
                      <a:alpha val="43137"/>
                    </a:srgbClr>
                  </a:outerShdw>
                </a:effectLst>
                <a:latin typeface="Lucida Console" pitchFamily="49" charset="0"/>
              </a:rPr>
              <a:t>;</a:t>
            </a:r>
          </a:p>
        </p:txBody>
      </p:sp>
      <p:sp>
        <p:nvSpPr>
          <p:cNvPr id="25610" name="Text Box 10"/>
          <p:cNvSpPr txBox="1">
            <a:spLocks noChangeArrowheads="1"/>
          </p:cNvSpPr>
          <p:nvPr/>
        </p:nvSpPr>
        <p:spPr bwMode="auto">
          <a:xfrm>
            <a:off x="762000" y="4254500"/>
            <a:ext cx="4876800" cy="807232"/>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alpha val="50000"/>
              </a:prstClr>
            </a:outerShdw>
          </a:effectLst>
        </p:spPr>
        <p:txBody>
          <a:bodyPr lIns="91432"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typedef</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wchar_t</a:t>
            </a:r>
            <a:r>
              <a:rPr lang="en-US" sz="1400" dirty="0" smtClean="0">
                <a:solidFill>
                  <a:schemeClr val="tx2"/>
                </a:solidFill>
                <a:effectLst>
                  <a:outerShdw blurRad="38100" dist="38100" dir="2700000" algn="tl">
                    <a:srgbClr val="000000">
                      <a:alpha val="43137"/>
                    </a:srgbClr>
                  </a:outerShdw>
                </a:effectLst>
                <a:latin typeface="Lucida Console" pitchFamily="49" charset="0"/>
              </a:rPr>
              <a:t> *LPWCH;</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25602" name="Rectangle 2"/>
          <p:cNvSpPr>
            <a:spLocks noGrp="1" noChangeArrowheads="1"/>
          </p:cNvSpPr>
          <p:nvPr>
            <p:ph type="title"/>
          </p:nvPr>
        </p:nvSpPr>
        <p:spPr>
          <a:xfrm>
            <a:off x="382588" y="228600"/>
            <a:ext cx="8380412" cy="1191095"/>
          </a:xfrm>
        </p:spPr>
        <p:txBody>
          <a:bodyPr/>
          <a:lstStyle/>
          <a:p>
            <a:r>
              <a:rPr lang="en-US" dirty="0" smtClean="0"/>
              <a:t>Tip</a:t>
            </a:r>
            <a:br>
              <a:rPr lang="en-US" dirty="0" smtClean="0"/>
            </a:br>
            <a:r>
              <a:rPr lang="en-US" sz="3600" dirty="0" smtClean="0">
                <a:solidFill>
                  <a:schemeClr val="accent1"/>
                </a:solidFill>
              </a:rPr>
              <a:t>Implied annotations</a:t>
            </a:r>
            <a:endParaRPr lang="en-US" sz="3600" dirty="0">
              <a:solidFill>
                <a:schemeClr val="accent1"/>
              </a:solidFill>
            </a:endParaRPr>
          </a:p>
        </p:txBody>
      </p:sp>
      <p:sp>
        <p:nvSpPr>
          <p:cNvPr id="25603" name="Rectangle 3"/>
          <p:cNvSpPr>
            <a:spLocks noGrp="1" noChangeArrowheads="1"/>
          </p:cNvSpPr>
          <p:nvPr>
            <p:ph type="body" idx="1"/>
          </p:nvPr>
        </p:nvSpPr>
        <p:spPr>
          <a:xfrm>
            <a:off x="381000" y="1905000"/>
            <a:ext cx="8380412" cy="4715137"/>
          </a:xfrm>
        </p:spPr>
        <p:txBody>
          <a:bodyPr/>
          <a:lstStyle/>
          <a:p>
            <a:pPr>
              <a:spcBef>
                <a:spcPts val="600"/>
              </a:spcBef>
            </a:pPr>
            <a:r>
              <a:rPr lang="en-US" sz="2000" dirty="0" err="1" smtClean="0"/>
              <a:t>Typedefs</a:t>
            </a:r>
            <a:r>
              <a:rPr lang="en-US" sz="2000" dirty="0" smtClean="0"/>
              <a:t> can be annotated</a:t>
            </a:r>
          </a:p>
          <a:p>
            <a:pPr>
              <a:spcBef>
                <a:spcPts val="600"/>
              </a:spcBef>
            </a:pPr>
            <a:r>
              <a:rPr lang="en-US" sz="2000" dirty="0" smtClean="0"/>
              <a:t>The annotation applies to objects of that type</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a:spcBef>
                <a:spcPts val="600"/>
              </a:spcBef>
            </a:pPr>
            <a:endParaRPr lang="en-US" sz="2000" dirty="0" smtClean="0"/>
          </a:p>
          <a:p>
            <a:pPr>
              <a:spcBef>
                <a:spcPts val="600"/>
              </a:spcBef>
            </a:pPr>
            <a:r>
              <a:rPr lang="en-US" sz="2000" dirty="0" smtClean="0"/>
              <a:t>Contrast with</a:t>
            </a:r>
            <a:br>
              <a:rPr lang="en-US" sz="2000" dirty="0" smtClean="0"/>
            </a:br>
            <a:endParaRPr lang="en-US" sz="2000" dirty="0" smtClean="0"/>
          </a:p>
          <a:p>
            <a:pPr lvl="1">
              <a:spcBef>
                <a:spcPts val="600"/>
              </a:spcBef>
            </a:pPr>
            <a:endParaRPr lang="en-US" sz="1800" dirty="0" smtClean="0"/>
          </a:p>
          <a:p>
            <a:pPr lvl="1">
              <a:spcBef>
                <a:spcPts val="600"/>
              </a:spcBef>
            </a:pPr>
            <a:endParaRPr lang="en-US" sz="1800" dirty="0" smtClean="0"/>
          </a:p>
          <a:p>
            <a:pPr>
              <a:spcBef>
                <a:spcPts val="600"/>
              </a:spcBef>
              <a:buNone/>
            </a:pPr>
            <a:r>
              <a:rPr lang="en-US" sz="2000" dirty="0" smtClean="0"/>
              <a:t> </a:t>
            </a:r>
          </a:p>
          <a:p>
            <a:pPr>
              <a:spcBef>
                <a:spcPts val="600"/>
              </a:spcBef>
            </a:pPr>
            <a:r>
              <a:rPr lang="en-US" sz="2000" dirty="0" smtClean="0"/>
              <a:t>The first is a C “string”, the second is a buffer. The difference is the annotation</a:t>
            </a:r>
          </a:p>
          <a:p>
            <a:pPr>
              <a:spcBef>
                <a:spcPts val="600"/>
              </a:spcBef>
            </a:pPr>
            <a:r>
              <a:rPr lang="en-US" sz="2000" dirty="0" smtClean="0"/>
              <a:t>More than “saves typing”, it documents intent and allows PFD to check the intent is fulfilled</a:t>
            </a:r>
            <a:endParaRPr lang="en-US" sz="2000" dirty="0"/>
          </a:p>
        </p:txBody>
      </p:sp>
      <p:pic>
        <p:nvPicPr>
          <p:cNvPr id="9" name="Picture 8"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Correct callbacks</a:t>
            </a:r>
            <a:endParaRPr lang="en-US" dirty="0">
              <a:solidFill>
                <a:schemeClr val="accent1"/>
              </a:solidFill>
            </a:endParaRPr>
          </a:p>
        </p:txBody>
      </p:sp>
      <p:sp>
        <p:nvSpPr>
          <p:cNvPr id="26627" name="Rectangle 3"/>
          <p:cNvSpPr>
            <a:spLocks noGrp="1" noChangeArrowheads="1"/>
          </p:cNvSpPr>
          <p:nvPr>
            <p:ph type="body" idx="1"/>
          </p:nvPr>
        </p:nvSpPr>
        <p:spPr>
          <a:xfrm>
            <a:off x="381000" y="1905000"/>
            <a:ext cx="8382000" cy="4882875"/>
          </a:xfrm>
        </p:spPr>
        <p:txBody>
          <a:bodyPr/>
          <a:lstStyle/>
          <a:p>
            <a:r>
              <a:rPr lang="en-US" dirty="0" smtClean="0"/>
              <a:t>For callbacks, the API is defined by the caller.  The called function must conform</a:t>
            </a:r>
          </a:p>
          <a:p>
            <a:r>
              <a:rPr lang="en-US" dirty="0" smtClean="0"/>
              <a:t>C only helps a little</a:t>
            </a:r>
          </a:p>
          <a:p>
            <a:r>
              <a:rPr lang="en-US" dirty="0" smtClean="0"/>
              <a:t>Function </a:t>
            </a:r>
            <a:r>
              <a:rPr lang="en-US" dirty="0" err="1" smtClean="0"/>
              <a:t>Typedefs</a:t>
            </a:r>
            <a:r>
              <a:rPr lang="en-US" dirty="0" smtClean="0"/>
              <a:t>:  The API designer defines the callback API in a </a:t>
            </a:r>
            <a:r>
              <a:rPr lang="en-US" dirty="0" err="1" smtClean="0"/>
              <a:t>typedef</a:t>
            </a:r>
            <a:endParaRPr lang="en-US" dirty="0" smtClean="0"/>
          </a:p>
          <a:p>
            <a:r>
              <a:rPr lang="en-US" dirty="0" smtClean="0"/>
              <a:t>Callbacks use that </a:t>
            </a:r>
            <a:r>
              <a:rPr lang="en-US" dirty="0" err="1" smtClean="0"/>
              <a:t>typedef</a:t>
            </a:r>
            <a:r>
              <a:rPr lang="en-US" dirty="0" smtClean="0"/>
              <a:t> get correct interface</a:t>
            </a:r>
          </a:p>
          <a:p>
            <a:r>
              <a:rPr lang="en-US" dirty="0" smtClean="0"/>
              <a:t>This is standard C/C++</a:t>
            </a:r>
          </a:p>
          <a:p>
            <a:r>
              <a:rPr lang="en-US" dirty="0" smtClean="0"/>
              <a:t>Also known as “Role Types”</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bwMode="auto">
          <a:xfrm rot="16200000">
            <a:off x="-1782135" y="1714500"/>
            <a:ext cx="5029200" cy="41910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5" name="Rounded Rectangle 14"/>
          <p:cNvSpPr/>
          <p:nvPr/>
        </p:nvSpPr>
        <p:spPr bwMode="auto">
          <a:xfrm rot="10800000" flipV="1">
            <a:off x="380999" y="6002996"/>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27650" name="Rectangle 2"/>
          <p:cNvSpPr>
            <a:spLocks noGrp="1" noChangeArrowheads="1"/>
          </p:cNvSpPr>
          <p:nvPr>
            <p:ph type="title"/>
          </p:nvPr>
        </p:nvSpPr>
        <p:spPr/>
        <p:txBody>
          <a:bodyPr/>
          <a:lstStyle/>
          <a:p>
            <a:r>
              <a:rPr lang="en-US" smtClean="0"/>
              <a:t>Example-Callback</a:t>
            </a:r>
            <a:endParaRPr lang="en-US"/>
          </a:p>
        </p:txBody>
      </p:sp>
      <p:sp>
        <p:nvSpPr>
          <p:cNvPr id="27652" name="Text Box 4"/>
          <p:cNvSpPr txBox="1">
            <a:spLocks noChangeArrowheads="1"/>
          </p:cNvSpPr>
          <p:nvPr/>
        </p:nvSpPr>
        <p:spPr bwMode="auto">
          <a:xfrm>
            <a:off x="1481304" y="1410112"/>
            <a:ext cx="6172200" cy="201888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typedef</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DRIVER_CANCEL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dirty="0" err="1">
                <a:solidFill>
                  <a:schemeClr val="tx2"/>
                </a:solidFill>
                <a:effectLst>
                  <a:outerShdw blurRad="38100" dist="38100" dir="2700000" algn="tl">
                    <a:srgbClr val="000000">
                      <a:alpha val="43137"/>
                    </a:srgbClr>
                  </a:outerShdw>
                </a:effectLst>
                <a:latin typeface="Lucida Console" pitchFamily="49" charset="0"/>
              </a:rPr>
              <a:t>struct</a:t>
            </a:r>
            <a:r>
              <a:rPr lang="en-US" sz="1400" dirty="0">
                <a:solidFill>
                  <a:schemeClr val="tx2"/>
                </a:solidFill>
                <a:effectLst>
                  <a:outerShdw blurRad="38100" dist="38100" dir="2700000" algn="tl">
                    <a:srgbClr val="000000">
                      <a:alpha val="43137"/>
                    </a:srgbClr>
                  </a:outerShdw>
                </a:effectLst>
                <a:latin typeface="Lucida Console" pitchFamily="49" charset="0"/>
              </a:rPr>
              <a:t> _DEVICE_OBJECT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DeviceObject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dirty="0" err="1">
                <a:solidFill>
                  <a:schemeClr val="tx2"/>
                </a:solidFill>
                <a:effectLst>
                  <a:outerShdw blurRad="38100" dist="38100" dir="2700000" algn="tl">
                    <a:srgbClr val="000000">
                      <a:alpha val="43137"/>
                    </a:srgbClr>
                  </a:outerShdw>
                </a:effectLst>
                <a:latin typeface="Lucida Console" pitchFamily="49" charset="0"/>
              </a:rPr>
              <a:t>struct</a:t>
            </a:r>
            <a:r>
              <a:rPr lang="en-US" sz="1400" dirty="0">
                <a:solidFill>
                  <a:schemeClr val="tx2"/>
                </a:solidFill>
                <a:effectLst>
                  <a:outerShdw blurRad="38100" dist="38100" dir="2700000" algn="tl">
                    <a:srgbClr val="000000">
                      <a:alpha val="43137"/>
                    </a:srgbClr>
                  </a:outerShdw>
                </a:effectLst>
                <a:latin typeface="Lucida Console" pitchFamily="49" charset="0"/>
              </a:rPr>
              <a:t> _IRP *</a:t>
            </a:r>
            <a:r>
              <a:rPr lang="en-US" sz="1400" dirty="0" err="1">
                <a:solidFill>
                  <a:schemeClr val="tx2"/>
                </a:solidFill>
                <a:effectLst>
                  <a:outerShdw blurRad="38100" dist="38100" dir="2700000" algn="tl">
                    <a:srgbClr val="000000">
                      <a:alpha val="43137"/>
                    </a:srgbClr>
                  </a:outerShdw>
                </a:effectLst>
                <a:latin typeface="Lucida Console" pitchFamily="49" charset="0"/>
              </a:rPr>
              <a:t>Irp</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typedef</a:t>
            </a:r>
            <a:r>
              <a:rPr lang="en-US" sz="1400" dirty="0">
                <a:solidFill>
                  <a:schemeClr val="tx2"/>
                </a:solidFill>
                <a:effectLst>
                  <a:outerShdw blurRad="38100" dist="38100" dir="2700000" algn="tl">
                    <a:srgbClr val="000000">
                      <a:alpha val="43137"/>
                    </a:srgbClr>
                  </a:outerShdw>
                </a:effectLst>
                <a:latin typeface="Lucida Console" pitchFamily="49" charset="0"/>
              </a:rPr>
              <a:t> DRIVER_CANCEL *PDRIVER_CANCEL;</a:t>
            </a:r>
          </a:p>
        </p:txBody>
      </p:sp>
      <p:sp>
        <p:nvSpPr>
          <p:cNvPr id="27653" name="Text Box 5"/>
          <p:cNvSpPr txBox="1">
            <a:spLocks noChangeArrowheads="1"/>
          </p:cNvSpPr>
          <p:nvPr/>
        </p:nvSpPr>
        <p:spPr bwMode="auto">
          <a:xfrm>
            <a:off x="262104" y="2236200"/>
            <a:ext cx="2667000" cy="366713"/>
          </a:xfrm>
          <a:prstGeom prst="rect">
            <a:avLst/>
          </a:prstGeom>
          <a:noFill/>
          <a:ln w="9525">
            <a:noFill/>
            <a:miter lim="800000"/>
            <a:headEnd/>
            <a:tailEnd/>
          </a:ln>
          <a:effectLst/>
        </p:spPr>
        <p:txBody>
          <a:bodyPr>
            <a:spAutoFit/>
          </a:bodyPr>
          <a:lstStyle/>
          <a:p>
            <a:pPr>
              <a:spcBef>
                <a:spcPct val="50000"/>
              </a:spcBef>
            </a:pPr>
            <a:r>
              <a:rPr lang="en-US" dirty="0" err="1">
                <a:solidFill>
                  <a:schemeClr val="accent1"/>
                </a:solidFill>
                <a:effectLst>
                  <a:outerShdw blurRad="38100" dist="38100" dir="2700000" algn="tl">
                    <a:srgbClr val="000000">
                      <a:alpha val="43137"/>
                    </a:srgbClr>
                  </a:outerShdw>
                </a:effectLst>
                <a:latin typeface="+mj-lt"/>
              </a:rPr>
              <a:t>wdm.h</a:t>
            </a:r>
            <a:endParaRPr lang="en-US" dirty="0">
              <a:solidFill>
                <a:schemeClr val="accent1"/>
              </a:solidFill>
              <a:effectLst>
                <a:outerShdw blurRad="38100" dist="38100" dir="2700000" algn="tl">
                  <a:srgbClr val="000000">
                    <a:alpha val="43137"/>
                  </a:srgbClr>
                </a:outerShdw>
              </a:effectLst>
              <a:latin typeface="+mj-lt"/>
            </a:endParaRPr>
          </a:p>
        </p:txBody>
      </p:sp>
      <p:sp>
        <p:nvSpPr>
          <p:cNvPr id="27654" name="Text Box 6"/>
          <p:cNvSpPr txBox="1">
            <a:spLocks noChangeArrowheads="1"/>
          </p:cNvSpPr>
          <p:nvPr/>
        </p:nvSpPr>
        <p:spPr bwMode="auto">
          <a:xfrm>
            <a:off x="262104" y="3722099"/>
            <a:ext cx="1905000" cy="366713"/>
          </a:xfrm>
          <a:prstGeom prst="rect">
            <a:avLst/>
          </a:prstGeom>
          <a:noFill/>
          <a:ln w="9525">
            <a:noFill/>
            <a:miter lim="800000"/>
            <a:headEnd/>
            <a:tailEnd/>
          </a:ln>
          <a:effectLst/>
        </p:spPr>
        <p:txBody>
          <a:bodyPr>
            <a:spAutoFit/>
          </a:bodyPr>
          <a:lstStyle/>
          <a:p>
            <a:pPr>
              <a:spcBef>
                <a:spcPct val="50000"/>
              </a:spcBef>
            </a:pPr>
            <a:r>
              <a:rPr lang="en-US" dirty="0" err="1">
                <a:solidFill>
                  <a:schemeClr val="accent1"/>
                </a:solidFill>
                <a:effectLst>
                  <a:outerShdw blurRad="38100" dist="38100" dir="2700000" algn="tl">
                    <a:srgbClr val="000000">
                      <a:alpha val="43137"/>
                    </a:srgbClr>
                  </a:outerShdw>
                </a:effectLst>
                <a:latin typeface="+mj-lt"/>
              </a:rPr>
              <a:t>Driver.h</a:t>
            </a:r>
            <a:endParaRPr lang="en-US" dirty="0">
              <a:solidFill>
                <a:schemeClr val="accent1"/>
              </a:solidFill>
              <a:effectLst>
                <a:outerShdw blurRad="38100" dist="38100" dir="2700000" algn="tl">
                  <a:srgbClr val="000000">
                    <a:alpha val="43137"/>
                  </a:srgbClr>
                </a:outerShdw>
              </a:effectLst>
              <a:latin typeface="+mj-lt"/>
            </a:endParaRPr>
          </a:p>
        </p:txBody>
      </p:sp>
      <p:sp>
        <p:nvSpPr>
          <p:cNvPr id="27655" name="Text Box 7"/>
          <p:cNvSpPr txBox="1">
            <a:spLocks noChangeArrowheads="1"/>
          </p:cNvSpPr>
          <p:nvPr/>
        </p:nvSpPr>
        <p:spPr bwMode="auto">
          <a:xfrm>
            <a:off x="1481304" y="3498233"/>
            <a:ext cx="6172200" cy="814444"/>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DRIVER_CANCEL </a:t>
            </a:r>
            <a:r>
              <a:rPr lang="en-US" sz="1400" dirty="0" err="1">
                <a:solidFill>
                  <a:schemeClr val="tx2"/>
                </a:solidFill>
                <a:effectLst>
                  <a:outerShdw blurRad="38100" dist="38100" dir="2700000" algn="tl">
                    <a:srgbClr val="000000">
                      <a:alpha val="43137"/>
                    </a:srgbClr>
                  </a:outerShdw>
                </a:effectLst>
                <a:latin typeface="Lucida Console" pitchFamily="49" charset="0"/>
              </a:rPr>
              <a:t>MyCancel</a:t>
            </a:r>
            <a:r>
              <a:rPr lang="en-US" sz="1400" dirty="0">
                <a:solidFill>
                  <a:schemeClr val="tx2"/>
                </a:solidFill>
                <a:effectLst>
                  <a:outerShdw blurRad="38100" dist="38100" dir="2700000" algn="tl">
                    <a:srgbClr val="000000">
                      <a:alpha val="43137"/>
                    </a:srgbClr>
                  </a:outerShdw>
                </a:effectLst>
                <a:latin typeface="Lucida Console" pitchFamily="49" charset="0"/>
              </a:rPr>
              <a:t>;</a:t>
            </a:r>
          </a:p>
        </p:txBody>
      </p:sp>
      <p:sp>
        <p:nvSpPr>
          <p:cNvPr id="27656" name="Text Box 8"/>
          <p:cNvSpPr txBox="1">
            <a:spLocks noChangeArrowheads="1"/>
          </p:cNvSpPr>
          <p:nvPr/>
        </p:nvSpPr>
        <p:spPr bwMode="auto">
          <a:xfrm>
            <a:off x="262104" y="4941299"/>
            <a:ext cx="1066800" cy="366713"/>
          </a:xfrm>
          <a:prstGeom prst="rect">
            <a:avLst/>
          </a:prstGeom>
          <a:noFill/>
          <a:ln w="9525">
            <a:noFill/>
            <a:miter lim="800000"/>
            <a:headEnd/>
            <a:tailEnd/>
          </a:ln>
          <a:effectLst/>
        </p:spPr>
        <p:txBody>
          <a:bodyPr>
            <a:spAutoFit/>
          </a:bodyPr>
          <a:lstStyle/>
          <a:p>
            <a:pPr>
              <a:spcBef>
                <a:spcPct val="50000"/>
              </a:spcBef>
            </a:pPr>
            <a:r>
              <a:rPr lang="en-US" dirty="0" err="1">
                <a:solidFill>
                  <a:schemeClr val="accent1"/>
                </a:solidFill>
                <a:effectLst>
                  <a:outerShdw blurRad="38100" dist="38100" dir="2700000" algn="tl">
                    <a:srgbClr val="000000">
                      <a:alpha val="43137"/>
                    </a:srgbClr>
                  </a:outerShdw>
                </a:effectLst>
                <a:latin typeface="+mj-lt"/>
              </a:rPr>
              <a:t>Driver.c</a:t>
            </a:r>
            <a:endParaRPr lang="en-US" dirty="0">
              <a:solidFill>
                <a:schemeClr val="accent1"/>
              </a:solidFill>
              <a:effectLst>
                <a:outerShdw blurRad="38100" dist="38100" dir="2700000" algn="tl">
                  <a:srgbClr val="000000">
                    <a:alpha val="43137"/>
                  </a:srgbClr>
                </a:outerShdw>
              </a:effectLst>
              <a:latin typeface="+mj-lt"/>
            </a:endParaRPr>
          </a:p>
        </p:txBody>
      </p:sp>
      <p:sp>
        <p:nvSpPr>
          <p:cNvPr id="27658" name="Text Box 10"/>
          <p:cNvSpPr txBox="1">
            <a:spLocks noChangeArrowheads="1"/>
          </p:cNvSpPr>
          <p:nvPr/>
        </p:nvSpPr>
        <p:spPr bwMode="auto">
          <a:xfrm>
            <a:off x="1481304" y="4381911"/>
            <a:ext cx="6172200" cy="1485489"/>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a:t>
            </a: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MyCancel</a:t>
            </a: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struct</a:t>
            </a:r>
            <a:r>
              <a:rPr lang="en-US" sz="1400" dirty="0">
                <a:solidFill>
                  <a:schemeClr val="tx2"/>
                </a:solidFill>
                <a:effectLst>
                  <a:outerShdw blurRad="38100" dist="38100" dir="2700000" algn="tl">
                    <a:srgbClr val="000000">
                      <a:alpha val="43137"/>
                    </a:srgbClr>
                  </a:outerShdw>
                </a:effectLst>
                <a:latin typeface="Lucida Console" pitchFamily="49" charset="0"/>
              </a:rPr>
              <a:t> _DEVICE_OBJECT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DeviceObject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struct</a:t>
            </a:r>
            <a:r>
              <a:rPr lang="en-US" sz="1400" dirty="0">
                <a:solidFill>
                  <a:schemeClr val="tx2"/>
                </a:solidFill>
                <a:effectLst>
                  <a:outerShdw blurRad="38100" dist="38100" dir="2700000" algn="tl">
                    <a:srgbClr val="000000">
                      <a:alpha val="43137"/>
                    </a:srgbClr>
                  </a:outerShdw>
                </a:effectLst>
                <a:latin typeface="Lucida Console" pitchFamily="49" charset="0"/>
              </a:rPr>
              <a:t> _IRP *</a:t>
            </a:r>
            <a:r>
              <a:rPr lang="en-US" sz="1400" dirty="0" err="1">
                <a:solidFill>
                  <a:schemeClr val="tx2"/>
                </a:solidFill>
                <a:effectLst>
                  <a:outerShdw blurRad="38100" dist="38100" dir="2700000" algn="tl">
                    <a:srgbClr val="000000">
                      <a:alpha val="43137"/>
                    </a:srgbClr>
                  </a:outerShdw>
                </a:effectLst>
                <a:latin typeface="Lucida Console" pitchFamily="49" charset="0"/>
              </a:rPr>
              <a:t>Irp</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tx2"/>
                </a:solidFill>
                <a:effectLst>
                  <a:outerShdw blurRad="38100" dist="38100" dir="2700000" algn="tl">
                    <a:srgbClr val="000000">
                      <a:alpha val="43137"/>
                    </a:srgbClr>
                  </a:outerShdw>
                </a:effectLst>
                <a:latin typeface="Lucida Console" pitchFamily="49" charset="0"/>
              </a:rPr>
              <a:t>) { … }</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27659" name="Text Box 11"/>
          <p:cNvSpPr txBox="1">
            <a:spLocks noChangeArrowheads="1"/>
          </p:cNvSpPr>
          <p:nvPr/>
        </p:nvSpPr>
        <p:spPr bwMode="auto">
          <a:xfrm>
            <a:off x="2085226" y="6052332"/>
            <a:ext cx="4953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Always correct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callbacks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Picture 11"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Typos</a:t>
            </a:r>
            <a:endParaRPr lang="en-US" dirty="0">
              <a:solidFill>
                <a:schemeClr val="accent1"/>
              </a:solidFill>
            </a:endParaRPr>
          </a:p>
        </p:txBody>
      </p:sp>
      <p:sp>
        <p:nvSpPr>
          <p:cNvPr id="28675" name="Rectangle 3"/>
          <p:cNvSpPr>
            <a:spLocks noGrp="1" noChangeArrowheads="1"/>
          </p:cNvSpPr>
          <p:nvPr>
            <p:ph type="body" idx="1"/>
          </p:nvPr>
        </p:nvSpPr>
        <p:spPr>
          <a:xfrm>
            <a:off x="381000" y="1905000"/>
            <a:ext cx="8380412" cy="3696909"/>
          </a:xfrm>
        </p:spPr>
        <p:txBody>
          <a:bodyPr/>
          <a:lstStyle/>
          <a:p>
            <a:r>
              <a:rPr lang="en-US" dirty="0" smtClean="0"/>
              <a:t>PFD can check for many simple, but common errors</a:t>
            </a:r>
          </a:p>
          <a:p>
            <a:pPr lvl="1"/>
            <a:r>
              <a:rPr lang="en-US" dirty="0" smtClean="0"/>
              <a:t>Passing an incorrect </a:t>
            </a:r>
            <a:r>
              <a:rPr lang="en-US" dirty="0" err="1" smtClean="0"/>
              <a:t>enum</a:t>
            </a:r>
            <a:r>
              <a:rPr lang="en-US" dirty="0" smtClean="0"/>
              <a:t> value</a:t>
            </a:r>
          </a:p>
          <a:p>
            <a:pPr lvl="1"/>
            <a:r>
              <a:rPr lang="en-US" dirty="0" smtClean="0"/>
              <a:t>Passing an incorrect pointer to a PVOID</a:t>
            </a:r>
          </a:p>
          <a:p>
            <a:pPr lvl="1"/>
            <a:r>
              <a:rPr lang="en-US" dirty="0" smtClean="0"/>
              <a:t>Constants where variables are needed</a:t>
            </a:r>
          </a:p>
          <a:p>
            <a:pPr lvl="1"/>
            <a:r>
              <a:rPr lang="en-US" dirty="0" smtClean="0"/>
              <a:t>Variables where constants are needed</a:t>
            </a:r>
          </a:p>
          <a:p>
            <a:pPr lvl="1"/>
            <a:r>
              <a:rPr lang="en-US" dirty="0" smtClean="0"/>
              <a:t>Illegal values and combinations</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bwMode="auto">
          <a:xfrm rot="10800000" flipV="1">
            <a:off x="-1" y="6018120"/>
            <a:ext cx="9143999"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29698"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err="1" smtClean="0">
                <a:solidFill>
                  <a:schemeClr val="accent1"/>
                </a:solidFill>
              </a:rPr>
              <a:t>Enums</a:t>
            </a:r>
            <a:endParaRPr lang="en-US" dirty="0">
              <a:solidFill>
                <a:schemeClr val="accent1"/>
              </a:solidFill>
            </a:endParaRPr>
          </a:p>
        </p:txBody>
      </p:sp>
      <p:sp>
        <p:nvSpPr>
          <p:cNvPr id="29700" name="Text Box 4"/>
          <p:cNvSpPr txBox="1">
            <a:spLocks noChangeArrowheads="1"/>
          </p:cNvSpPr>
          <p:nvPr/>
        </p:nvSpPr>
        <p:spPr bwMode="auto">
          <a:xfrm>
            <a:off x="904352" y="1883403"/>
            <a:ext cx="7315200" cy="3668697"/>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NTSTATUS </a:t>
            </a:r>
            <a:r>
              <a:rPr lang="en-US" sz="1400" dirty="0" err="1">
                <a:solidFill>
                  <a:schemeClr val="tx2"/>
                </a:solidFill>
                <a:effectLst>
                  <a:outerShdw blurRad="38100" dist="38100" dir="2700000" algn="tl">
                    <a:srgbClr val="000000">
                      <a:alpha val="43137"/>
                    </a:srgbClr>
                  </a:outerShdw>
                </a:effectLst>
                <a:latin typeface="Lucida Console" pitchFamily="49" charset="0"/>
              </a:rPr>
              <a:t>KeWaitForMultipleObjects</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ULONG  Count,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PVOID  Object[],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drv_strictTypeMatch</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drv_typeConst</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WAIT_TYPE  </a:t>
            </a:r>
            <a:r>
              <a:rPr lang="en-US" sz="1400" dirty="0" err="1">
                <a:solidFill>
                  <a:schemeClr val="tx2"/>
                </a:solidFill>
                <a:effectLst>
                  <a:outerShdw blurRad="38100" dist="38100" dir="2700000" algn="tl">
                    <a:srgbClr val="000000">
                      <a:alpha val="43137"/>
                    </a:srgbClr>
                  </a:outerShdw>
                </a:effectLst>
                <a:latin typeface="Lucida Console" pitchFamily="49" charset="0"/>
              </a:rPr>
              <a:t>WaitType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drv_strictTypeMatch</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drv_typeConst</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KWAIT_REASON  </a:t>
            </a:r>
            <a:r>
              <a:rPr lang="en-US" sz="1400" dirty="0" err="1">
                <a:solidFill>
                  <a:schemeClr val="tx2"/>
                </a:solidFill>
                <a:effectLst>
                  <a:outerShdw blurRad="38100" dist="38100" dir="2700000" algn="tl">
                    <a:srgbClr val="000000">
                      <a:alpha val="43137"/>
                    </a:srgbClr>
                  </a:outerShdw>
                </a:effectLst>
                <a:latin typeface="Lucida Console" pitchFamily="49" charset="0"/>
              </a:rPr>
              <a:t>WaitReason</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drv_strictType</a:t>
            </a:r>
            <a:r>
              <a:rPr lang="en-US" sz="1400" b="1" dirty="0">
                <a:solidFill>
                  <a:schemeClr val="accent5"/>
                </a:solidFill>
                <a:effectLst>
                  <a:outerShdw blurRad="38100" dist="38100" dir="2700000" algn="tl">
                    <a:srgbClr val="000000">
                      <a:alpha val="43137"/>
                    </a:srgbClr>
                  </a:outerShdw>
                </a:effectLst>
                <a:latin typeface="Lucida Console" pitchFamily="49" charset="0"/>
              </a:rPr>
              <a:t>(KPROCESSOR_MODE/</a:t>
            </a:r>
            <a:r>
              <a:rPr lang="en-US" sz="1400" b="1" dirty="0" err="1">
                <a:solidFill>
                  <a:schemeClr val="accent5"/>
                </a:solidFill>
                <a:effectLst>
                  <a:outerShdw blurRad="38100" dist="38100" dir="2700000" algn="tl">
                    <a:srgbClr val="000000">
                      <a:alpha val="43137"/>
                    </a:srgbClr>
                  </a:outerShdw>
                </a:effectLst>
                <a:latin typeface="Lucida Console" pitchFamily="49" charset="0"/>
              </a:rPr>
              <a:t>enum</a:t>
            </a:r>
            <a:r>
              <a:rPr lang="en-US" sz="1400" b="1" dirty="0">
                <a:solidFill>
                  <a:schemeClr val="accent5"/>
                </a:solidFill>
                <a:effectLst>
                  <a:outerShdw blurRad="38100" dist="38100" dir="2700000" algn="tl">
                    <a:srgbClr val="000000">
                      <a:alpha val="43137"/>
                    </a:srgbClr>
                  </a:outerShdw>
                </a:effectLst>
                <a:latin typeface="Lucida Console" pitchFamily="49" charset="0"/>
              </a:rPr>
              <a:t> _MODE,</a:t>
            </a: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            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drv_typeCond</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KPROCESSOR_MODE  </a:t>
            </a:r>
            <a:r>
              <a:rPr lang="en-US" sz="1400" dirty="0" err="1">
                <a:solidFill>
                  <a:schemeClr val="tx2"/>
                </a:solidFill>
                <a:effectLst>
                  <a:outerShdw blurRad="38100" dist="38100" dir="2700000" algn="tl">
                    <a:srgbClr val="000000">
                      <a:alpha val="43137"/>
                    </a:srgbClr>
                  </a:outerShdw>
                </a:effectLst>
                <a:latin typeface="Lucida Console" pitchFamily="49" charset="0"/>
              </a:rPr>
              <a:t>WaitMode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BOOLEAN  </a:t>
            </a:r>
            <a:r>
              <a:rPr lang="en-US" sz="1400" dirty="0" err="1">
                <a:solidFill>
                  <a:schemeClr val="tx2"/>
                </a:solidFill>
                <a:effectLst>
                  <a:outerShdw blurRad="38100" dist="38100" dir="2700000" algn="tl">
                    <a:srgbClr val="000000">
                      <a:alpha val="43137"/>
                    </a:srgbClr>
                  </a:outerShdw>
                </a:effectLst>
                <a:latin typeface="Lucida Console" pitchFamily="49" charset="0"/>
              </a:rPr>
              <a:t>Alertable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in_opt</a:t>
            </a:r>
            <a:r>
              <a:rPr lang="en-US" sz="1400" dirty="0">
                <a:solidFill>
                  <a:schemeClr val="tx2"/>
                </a:solidFill>
                <a:effectLst>
                  <a:outerShdw blurRad="38100" dist="38100" dir="2700000" algn="tl">
                    <a:srgbClr val="000000">
                      <a:alpha val="43137"/>
                    </a:srgbClr>
                  </a:outerShdw>
                </a:effectLst>
                <a:latin typeface="Lucida Console" pitchFamily="49" charset="0"/>
              </a:rPr>
              <a:t> PLARGE_INTEGER  Timeout,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in_opt</a:t>
            </a:r>
            <a:r>
              <a:rPr lang="en-US" sz="1400" dirty="0">
                <a:solidFill>
                  <a:schemeClr val="tx2"/>
                </a:solidFill>
                <a:effectLst>
                  <a:outerShdw blurRad="38100" dist="38100" dir="2700000" algn="tl">
                    <a:srgbClr val="000000">
                      <a:alpha val="43137"/>
                    </a:srgbClr>
                  </a:outerShdw>
                </a:effectLst>
                <a:latin typeface="Lucida Console" pitchFamily="49" charset="0"/>
              </a:rPr>
              <a:t> PKWAIT_BLOCK  </a:t>
            </a:r>
            <a:r>
              <a:rPr lang="en-US" sz="1400" dirty="0" err="1">
                <a:solidFill>
                  <a:schemeClr val="tx2"/>
                </a:solidFill>
                <a:effectLst>
                  <a:outerShdw blurRad="38100" dist="38100" dir="2700000" algn="tl">
                    <a:srgbClr val="000000">
                      <a:alpha val="43137"/>
                    </a:srgbClr>
                  </a:outerShdw>
                </a:effectLst>
                <a:latin typeface="Lucida Console" pitchFamily="49" charset="0"/>
              </a:rPr>
              <a:t>WaitBlockArray</a:t>
            </a:r>
            <a:r>
              <a:rPr lang="en-US" sz="1400" dirty="0">
                <a:solidFill>
                  <a:schemeClr val="tx2"/>
                </a:solidFill>
                <a:effectLst>
                  <a:outerShdw blurRad="38100" dist="38100" dir="2700000" algn="tl">
                    <a:srgbClr val="000000">
                      <a:alpha val="43137"/>
                    </a:srgbClr>
                  </a:outerShdw>
                </a:effectLst>
                <a:latin typeface="Lucida Console" pitchFamily="49" charset="0"/>
              </a:rPr>
              <a:t>);</a:t>
            </a:r>
          </a:p>
        </p:txBody>
      </p:sp>
      <p:sp>
        <p:nvSpPr>
          <p:cNvPr id="29701" name="Text Box 5"/>
          <p:cNvSpPr txBox="1">
            <a:spLocks noChangeArrowheads="1"/>
          </p:cNvSpPr>
          <p:nvPr/>
        </p:nvSpPr>
        <p:spPr bwMode="auto">
          <a:xfrm>
            <a:off x="-41016" y="6100184"/>
            <a:ext cx="92202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Never confuse </a:t>
            </a:r>
            <a:r>
              <a:rPr lang="en-US" sz="2400" b="1" dirty="0" err="1">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WaitType</a:t>
            </a:r>
            <a:r>
              <a:rPr lang="en-US" sz="24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400" b="1" dirty="0" err="1"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WaitReason</a:t>
            </a:r>
            <a:r>
              <a:rPr lang="en-US" sz="24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4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a:t>
            </a:r>
            <a:r>
              <a:rPr lang="en-US" sz="2400" b="1" dirty="0" err="1">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WaitMode</a:t>
            </a:r>
            <a:r>
              <a:rPr lang="en-US" sz="24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again</a:t>
            </a:r>
          </a:p>
        </p:txBody>
      </p:sp>
      <p:sp>
        <p:nvSpPr>
          <p:cNvPr id="29702" name="Rectangle 6"/>
          <p:cNvSpPr>
            <a:spLocks noChangeArrowheads="1"/>
          </p:cNvSpPr>
          <p:nvPr/>
        </p:nvSpPr>
        <p:spPr bwMode="auto">
          <a:xfrm>
            <a:off x="4795693" y="6373813"/>
            <a:ext cx="270164" cy="366712"/>
          </a:xfrm>
          <a:prstGeom prst="rect">
            <a:avLst/>
          </a:prstGeom>
          <a:noFill/>
          <a:ln w="9525">
            <a:noFill/>
            <a:miter lim="800000"/>
            <a:headEnd/>
            <a:tailEnd/>
          </a:ln>
          <a:effectLst/>
        </p:spPr>
        <p:txBody>
          <a:bodyPr wrap="square">
            <a:spAutoFit/>
          </a:bodyPr>
          <a:lstStyle/>
          <a:p>
            <a:r>
              <a:rPr lang="en-US"/>
              <a:t>.</a:t>
            </a:r>
          </a:p>
        </p:txBody>
      </p:sp>
      <p:pic>
        <p:nvPicPr>
          <p:cNvPr id="8" name="Picture 7"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30722"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Pointers</a:t>
            </a:r>
            <a:endParaRPr lang="en-US" dirty="0">
              <a:solidFill>
                <a:schemeClr val="accent1"/>
              </a:solidFill>
            </a:endParaRPr>
          </a:p>
        </p:txBody>
      </p:sp>
      <p:sp>
        <p:nvSpPr>
          <p:cNvPr id="30724" name="Text Box 4"/>
          <p:cNvSpPr txBox="1">
            <a:spLocks noChangeArrowheads="1"/>
          </p:cNvSpPr>
          <p:nvPr/>
        </p:nvSpPr>
        <p:spPr bwMode="auto">
          <a:xfrm>
            <a:off x="756136" y="1888636"/>
            <a:ext cx="7620000" cy="2990049"/>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NTSTATUS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KeWaitForSingleObject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drv_isObjectPointer</a:t>
            </a:r>
            <a:r>
              <a:rPr lang="en-US" sz="1400" b="1" dirty="0">
                <a:solidFill>
                  <a:schemeClr val="tx2"/>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PVOID Object,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drv_strictTypeMatch</a:t>
            </a:r>
            <a:r>
              <a:rPr lang="en-US" sz="1400" dirty="0">
                <a:solidFill>
                  <a:schemeClr val="tx2"/>
                </a:solidFill>
                <a:effectLst>
                  <a:outerShdw blurRad="38100" dist="38100" dir="2700000" algn="tl">
                    <a:srgbClr val="000000">
                      <a:alpha val="43137"/>
                    </a:srgbClr>
                  </a:outerShdw>
                </a:effectLst>
                <a:latin typeface="Lucida Console" pitchFamily="49" charset="0"/>
              </a:rPr>
              <a:t>(__</a:t>
            </a:r>
            <a:r>
              <a:rPr lang="en-US" sz="1400" dirty="0" err="1">
                <a:solidFill>
                  <a:schemeClr val="tx2"/>
                </a:solidFill>
                <a:effectLst>
                  <a:outerShdw blurRad="38100" dist="38100" dir="2700000" algn="tl">
                    <a:srgbClr val="000000">
                      <a:alpha val="43137"/>
                    </a:srgbClr>
                  </a:outerShdw>
                </a:effectLst>
                <a:latin typeface="Lucida Console" pitchFamily="49" charset="0"/>
              </a:rPr>
              <a:t>drv_typeConst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KWAIT_REASON  </a:t>
            </a:r>
            <a:r>
              <a:rPr lang="en-US" sz="1400" dirty="0" err="1">
                <a:solidFill>
                  <a:schemeClr val="tx2"/>
                </a:solidFill>
                <a:effectLst>
                  <a:outerShdw blurRad="38100" dist="38100" dir="2700000" algn="tl">
                    <a:srgbClr val="000000">
                      <a:alpha val="43137"/>
                    </a:srgbClr>
                  </a:outerShdw>
                </a:effectLst>
                <a:latin typeface="Lucida Console" pitchFamily="49" charset="0"/>
              </a:rPr>
              <a:t>WaitReason</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drv_strictType</a:t>
            </a:r>
            <a:r>
              <a:rPr lang="en-US" sz="1400" dirty="0">
                <a:solidFill>
                  <a:schemeClr val="tx2"/>
                </a:solidFill>
                <a:effectLst>
                  <a:outerShdw blurRad="38100" dist="38100" dir="2700000" algn="tl">
                    <a:srgbClr val="000000">
                      <a:alpha val="43137"/>
                    </a:srgbClr>
                  </a:outerShdw>
                </a:effectLst>
                <a:latin typeface="Lucida Console" pitchFamily="49" charset="0"/>
              </a:rPr>
              <a:t>(KPROCESSOR_MODE/</a:t>
            </a:r>
            <a:r>
              <a:rPr lang="en-US" sz="1400" dirty="0" err="1">
                <a:solidFill>
                  <a:schemeClr val="tx2"/>
                </a:solidFill>
                <a:effectLst>
                  <a:outerShdw blurRad="38100" dist="38100" dir="2700000" algn="tl">
                    <a:srgbClr val="000000">
                      <a:alpha val="43137"/>
                    </a:srgbClr>
                  </a:outerShdw>
                </a:effectLst>
                <a:latin typeface="Lucida Console" pitchFamily="49" charset="0"/>
              </a:rPr>
              <a:t>enum</a:t>
            </a:r>
            <a:r>
              <a:rPr lang="en-US" sz="1400" dirty="0">
                <a:solidFill>
                  <a:schemeClr val="tx2"/>
                </a:solidFill>
                <a:effectLst>
                  <a:outerShdw blurRad="38100" dist="38100" dir="2700000" algn="tl">
                    <a:srgbClr val="000000">
                      <a:alpha val="43137"/>
                    </a:srgbClr>
                  </a:outerShdw>
                </a:effectLst>
                <a:latin typeface="Lucida Console" pitchFamily="49" charset="0"/>
              </a:rPr>
              <a:t> _MODE,</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drv_typeCond</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KPROCESSOR_MODE  </a:t>
            </a:r>
            <a:r>
              <a:rPr lang="en-US" sz="1400" dirty="0" err="1">
                <a:solidFill>
                  <a:schemeClr val="tx2"/>
                </a:solidFill>
                <a:effectLst>
                  <a:outerShdw blurRad="38100" dist="38100" dir="2700000" algn="tl">
                    <a:srgbClr val="000000">
                      <a:alpha val="43137"/>
                    </a:srgbClr>
                  </a:outerShdw>
                </a:effectLst>
                <a:latin typeface="Lucida Console" pitchFamily="49" charset="0"/>
              </a:rPr>
              <a:t>WaitMode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BOOLEAN  </a:t>
            </a:r>
            <a:r>
              <a:rPr lang="en-US" sz="1400" dirty="0" err="1">
                <a:solidFill>
                  <a:schemeClr val="tx2"/>
                </a:solidFill>
                <a:effectLst>
                  <a:outerShdw blurRad="38100" dist="38100" dir="2700000" algn="tl">
                    <a:srgbClr val="000000">
                      <a:alpha val="43137"/>
                    </a:srgbClr>
                  </a:outerShdw>
                </a:effectLst>
                <a:latin typeface="Lucida Console" pitchFamily="49" charset="0"/>
              </a:rPr>
              <a:t>Alertable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in_opt</a:t>
            </a:r>
            <a:r>
              <a:rPr lang="en-US" sz="1400" dirty="0">
                <a:solidFill>
                  <a:schemeClr val="tx2"/>
                </a:solidFill>
                <a:effectLst>
                  <a:outerShdw blurRad="38100" dist="38100" dir="2700000" algn="tl">
                    <a:srgbClr val="000000">
                      <a:alpha val="43137"/>
                    </a:srgbClr>
                  </a:outerShdw>
                </a:effectLst>
                <a:latin typeface="Lucida Console" pitchFamily="49" charset="0"/>
              </a:rPr>
              <a:t> PLARGE_INTEGER Timeout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30725" name="Text Box 5"/>
          <p:cNvSpPr txBox="1">
            <a:spLocks noChangeArrowheads="1"/>
          </p:cNvSpPr>
          <p:nvPr/>
        </p:nvSpPr>
        <p:spPr bwMode="auto">
          <a:xfrm>
            <a:off x="908536" y="5837256"/>
            <a:ext cx="7315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Never pass &amp;p when you meant p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again</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31746" name="Rectangle 2"/>
          <p:cNvSpPr>
            <a:spLocks noGrp="1" noChangeArrowheads="1"/>
          </p:cNvSpPr>
          <p:nvPr>
            <p:ph type="title"/>
          </p:nvPr>
        </p:nvSpPr>
        <p:spPr>
          <a:xfrm>
            <a:off x="382588" y="228600"/>
            <a:ext cx="8380412" cy="1191095"/>
          </a:xfrm>
        </p:spPr>
        <p:txBody>
          <a:bodyPr/>
          <a:lstStyle/>
          <a:p>
            <a:r>
              <a:rPr lang="en-US" dirty="0" smtClean="0"/>
              <a:t>Examples</a:t>
            </a:r>
            <a:br>
              <a:rPr lang="en-US" dirty="0" smtClean="0"/>
            </a:br>
            <a:r>
              <a:rPr lang="en-US" sz="3600" dirty="0" smtClean="0">
                <a:solidFill>
                  <a:schemeClr val="accent1"/>
                </a:solidFill>
              </a:rPr>
              <a:t>Constants</a:t>
            </a:r>
            <a:endParaRPr lang="en-US" dirty="0">
              <a:solidFill>
                <a:schemeClr val="accent1"/>
              </a:solidFill>
            </a:endParaRPr>
          </a:p>
        </p:txBody>
      </p:sp>
      <p:sp>
        <p:nvSpPr>
          <p:cNvPr id="31748" name="Text Box 4"/>
          <p:cNvSpPr txBox="1">
            <a:spLocks noChangeArrowheads="1"/>
          </p:cNvSpPr>
          <p:nvPr/>
        </p:nvSpPr>
        <p:spPr bwMode="auto">
          <a:xfrm>
            <a:off x="1900816" y="1884452"/>
            <a:ext cx="5334000" cy="154454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UCHAR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READ_PORT_UCHAR(</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drv_nonConstant</a:t>
            </a:r>
            <a:r>
              <a:rPr lang="en-US" sz="1400" dirty="0">
                <a:solidFill>
                  <a:schemeClr val="tx2"/>
                </a:solidFill>
                <a:effectLst>
                  <a:outerShdw blurRad="38100" dist="38100" dir="2700000" algn="tl">
                    <a:srgbClr val="000000">
                      <a:alpha val="43137"/>
                    </a:srgbClr>
                  </a:outerShdw>
                </a:effectLst>
                <a:latin typeface="Lucida Console" pitchFamily="49" charset="0"/>
              </a:rPr>
              <a:t> PUCHAR </a:t>
            </a:r>
            <a:r>
              <a:rPr lang="en-US" sz="1400" dirty="0" smtClean="0">
                <a:solidFill>
                  <a:schemeClr val="tx2"/>
                </a:solidFill>
                <a:effectLst>
                  <a:outerShdw blurRad="38100" dist="38100" dir="2700000" algn="tl">
                    <a:srgbClr val="000000">
                      <a:alpha val="43137"/>
                    </a:srgbClr>
                  </a:outerShdw>
                </a:effectLst>
                <a:latin typeface="Lucida Console" pitchFamily="49" charset="0"/>
              </a:rPr>
              <a:t>Port</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31749" name="Text Box 5"/>
          <p:cNvSpPr txBox="1">
            <a:spLocks noChangeArrowheads="1"/>
          </p:cNvSpPr>
          <p:nvPr/>
        </p:nvSpPr>
        <p:spPr bwMode="auto">
          <a:xfrm>
            <a:off x="1900816" y="3688972"/>
            <a:ext cx="5334000" cy="187362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LONG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KeSetEvent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PRKEVENT </a:t>
            </a:r>
            <a:r>
              <a:rPr lang="en-US" sz="1400" dirty="0" smtClean="0">
                <a:solidFill>
                  <a:schemeClr val="tx2"/>
                </a:solidFill>
                <a:effectLst>
                  <a:outerShdw blurRad="38100" dist="38100" dir="2700000" algn="tl">
                    <a:srgbClr val="000000">
                      <a:alpha val="43137"/>
                    </a:srgbClr>
                  </a:outerShdw>
                </a:effectLst>
                <a:latin typeface="Lucida Console" pitchFamily="49" charset="0"/>
              </a:rPr>
              <a:t>Event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KPRIORITY </a:t>
            </a:r>
            <a:r>
              <a:rPr lang="en-US" sz="1400" dirty="0" smtClean="0">
                <a:solidFill>
                  <a:schemeClr val="tx2"/>
                </a:solidFill>
                <a:effectLst>
                  <a:outerShdw blurRad="38100" dist="38100" dir="2700000" algn="tl">
                    <a:srgbClr val="000000">
                      <a:alpha val="43137"/>
                    </a:srgbClr>
                  </a:outerShdw>
                </a:effectLst>
                <a:latin typeface="Lucida Console" pitchFamily="49" charset="0"/>
              </a:rPr>
              <a:t>Increment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drv_constant</a:t>
            </a:r>
            <a:r>
              <a:rPr lang="en-US" sz="1400" dirty="0">
                <a:solidFill>
                  <a:schemeClr val="accent5"/>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BOOLEAN </a:t>
            </a:r>
            <a:r>
              <a:rPr lang="en-US" sz="1400" dirty="0" smtClean="0">
                <a:solidFill>
                  <a:schemeClr val="tx2"/>
                </a:solidFill>
                <a:effectLst>
                  <a:outerShdw blurRad="38100" dist="38100" dir="2700000" algn="tl">
                    <a:srgbClr val="000000">
                      <a:alpha val="43137"/>
                    </a:srgbClr>
                  </a:outerShdw>
                </a:effectLst>
                <a:latin typeface="Lucida Console" pitchFamily="49" charset="0"/>
              </a:rPr>
              <a:t>Wait</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31750" name="Text Box 6"/>
          <p:cNvSpPr txBox="1">
            <a:spLocks noChangeArrowheads="1"/>
          </p:cNvSpPr>
          <p:nvPr/>
        </p:nvSpPr>
        <p:spPr bwMode="auto">
          <a:xfrm>
            <a:off x="1706544" y="5837256"/>
            <a:ext cx="5715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Avoid unjustified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assumptions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7"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32770"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Checking for errors</a:t>
            </a:r>
            <a:endParaRPr lang="en-US" dirty="0">
              <a:solidFill>
                <a:schemeClr val="accent1"/>
              </a:solidFill>
            </a:endParaRPr>
          </a:p>
        </p:txBody>
      </p:sp>
      <p:sp>
        <p:nvSpPr>
          <p:cNvPr id="32772" name="Text Box 4"/>
          <p:cNvSpPr txBox="1">
            <a:spLocks noChangeArrowheads="1"/>
          </p:cNvSpPr>
          <p:nvPr/>
        </p:nvSpPr>
        <p:spPr bwMode="auto">
          <a:xfrm>
            <a:off x="876300" y="1884452"/>
            <a:ext cx="7391400" cy="2311402"/>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__</a:t>
            </a:r>
            <a:r>
              <a:rPr lang="en-US" sz="1400" dirty="0" err="1">
                <a:solidFill>
                  <a:schemeClr val="tx2"/>
                </a:solidFill>
                <a:effectLst>
                  <a:outerShdw blurRad="38100" dist="38100" dir="2700000" algn="tl">
                    <a:srgbClr val="000000">
                      <a:alpha val="43137"/>
                    </a:srgbClr>
                  </a:outerShdw>
                </a:effectLst>
                <a:latin typeface="Lucida Console" pitchFamily="49" charset="0"/>
              </a:rPr>
              <a:t>checkReturn</a:t>
            </a: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drv_when</a:t>
            </a:r>
            <a:r>
              <a:rPr lang="en-US" sz="1400" b="1" dirty="0">
                <a:solidFill>
                  <a:schemeClr val="accent5"/>
                </a:solidFill>
                <a:effectLst>
                  <a:outerShdw blurRad="38100" dist="38100" dir="2700000" algn="tl">
                    <a:srgbClr val="000000">
                      <a:alpha val="43137"/>
                    </a:srgbClr>
                  </a:outerShdw>
                </a:effectLst>
                <a:latin typeface="Lucida Console" pitchFamily="49" charset="0"/>
              </a:rPr>
              <a:t>((PoolType&amp;0x1f)==2 || (PoolType&amp;0x1f)==6,</a:t>
            </a: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         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drv_reportError</a:t>
            </a:r>
            <a:r>
              <a:rPr lang="en-US" sz="1400" b="1" dirty="0">
                <a:solidFill>
                  <a:schemeClr val="accent5"/>
                </a:solidFill>
                <a:effectLst>
                  <a:outerShdw blurRad="38100" dist="38100" dir="2700000" algn="tl">
                    <a:srgbClr val="000000">
                      <a:alpha val="43137"/>
                    </a:srgbClr>
                  </a:outerShdw>
                </a:effectLst>
                <a:latin typeface="Lucida Console" pitchFamily="49" charset="0"/>
              </a:rPr>
              <a:t>("Must succeed pool allocations are"</a:t>
            </a: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         "forbidden. Allocation failures cause a system crash"))</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PVOID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ExAllocatePoolWithTag</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POOL_TYPE  </a:t>
            </a:r>
            <a:r>
              <a:rPr lang="en-US" sz="1400" dirty="0" err="1">
                <a:solidFill>
                  <a:schemeClr val="tx2"/>
                </a:solidFill>
                <a:effectLst>
                  <a:outerShdw blurRad="38100" dist="38100" dir="2700000" algn="tl">
                    <a:srgbClr val="000000">
                      <a:alpha val="43137"/>
                    </a:srgbClr>
                  </a:outerShdw>
                </a:effectLst>
                <a:latin typeface="Lucida Console" pitchFamily="49" charset="0"/>
              </a:rPr>
              <a:t>PoolType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SIZE_T  </a:t>
            </a:r>
            <a:r>
              <a:rPr lang="en-US" sz="1400" dirty="0" err="1">
                <a:solidFill>
                  <a:schemeClr val="tx2"/>
                </a:solidFill>
                <a:effectLst>
                  <a:outerShdw blurRad="38100" dist="38100" dir="2700000" algn="tl">
                    <a:srgbClr val="000000">
                      <a:alpha val="43137"/>
                    </a:srgbClr>
                  </a:outerShdw>
                </a:effectLst>
                <a:latin typeface="Lucida Console" pitchFamily="49" charset="0"/>
              </a:rPr>
              <a:t>NumberOfBytes</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ULONG  Tag</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32773" name="Text Box 5"/>
          <p:cNvSpPr txBox="1">
            <a:spLocks noChangeArrowheads="1"/>
          </p:cNvSpPr>
          <p:nvPr/>
        </p:nvSpPr>
        <p:spPr bwMode="auto">
          <a:xfrm>
            <a:off x="381000" y="5823848"/>
            <a:ext cx="8382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Avoid illegal parameters and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combinations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Floating point</a:t>
            </a:r>
            <a:endParaRPr lang="en-US" dirty="0">
              <a:solidFill>
                <a:schemeClr val="accent1"/>
              </a:solidFill>
            </a:endParaRPr>
          </a:p>
        </p:txBody>
      </p:sp>
      <p:sp>
        <p:nvSpPr>
          <p:cNvPr id="57347" name="Rectangle 3"/>
          <p:cNvSpPr>
            <a:spLocks noGrp="1" noChangeArrowheads="1"/>
          </p:cNvSpPr>
          <p:nvPr>
            <p:ph type="body" idx="1"/>
          </p:nvPr>
        </p:nvSpPr>
        <p:spPr>
          <a:xfrm>
            <a:off x="381000" y="1905000"/>
            <a:ext cx="8380412" cy="3661002"/>
          </a:xfrm>
        </p:spPr>
        <p:txBody>
          <a:bodyPr/>
          <a:lstStyle/>
          <a:p>
            <a:r>
              <a:rPr lang="en-US" dirty="0" smtClean="0"/>
              <a:t>If your driver uses floating point you must be very careful to protect the hardware</a:t>
            </a:r>
          </a:p>
          <a:p>
            <a:r>
              <a:rPr lang="en-US" dirty="0" smtClean="0"/>
              <a:t>It’s easy to forget that you used it</a:t>
            </a:r>
          </a:p>
          <a:p>
            <a:r>
              <a:rPr lang="en-US" dirty="0" smtClean="0"/>
              <a:t>Very hard to find in test, typically not repeatable, and blue-screen is the preferable symptom</a:t>
            </a:r>
          </a:p>
          <a:p>
            <a:r>
              <a:rPr lang="en-US" dirty="0" smtClean="0"/>
              <a:t>Can span multiple functions</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ounded Rectangle 8"/>
          <p:cNvSpPr/>
          <p:nvPr/>
        </p:nvSpPr>
        <p:spPr bwMode="auto">
          <a:xfrm rot="10800000" flipV="1">
            <a:off x="381000" y="3851872"/>
            <a:ext cx="8382000" cy="26670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228" name="Rectangle 12"/>
          <p:cNvSpPr>
            <a:spLocks noGrp="1" noChangeArrowheads="1"/>
          </p:cNvSpPr>
          <p:nvPr>
            <p:ph type="title"/>
          </p:nvPr>
        </p:nvSpPr>
        <p:spPr/>
        <p:txBody>
          <a:bodyPr/>
          <a:lstStyle/>
          <a:p>
            <a:r>
              <a:rPr lang="en-US" smtClean="0"/>
              <a:t>Agenda</a:t>
            </a:r>
            <a:br>
              <a:rPr lang="en-US" smtClean="0"/>
            </a:br>
            <a:endParaRPr lang="en-US"/>
          </a:p>
        </p:txBody>
      </p:sp>
      <p:sp>
        <p:nvSpPr>
          <p:cNvPr id="9229" name="Rectangle 13"/>
          <p:cNvSpPr>
            <a:spLocks noGrp="1" noChangeArrowheads="1"/>
          </p:cNvSpPr>
          <p:nvPr>
            <p:ph type="body" idx="1"/>
          </p:nvPr>
        </p:nvSpPr>
        <p:spPr/>
        <p:txBody>
          <a:bodyPr/>
          <a:lstStyle/>
          <a:p>
            <a:r>
              <a:rPr lang="en-US" dirty="0" smtClean="0"/>
              <a:t>Motivation</a:t>
            </a:r>
          </a:p>
          <a:p>
            <a:r>
              <a:rPr lang="en-US" dirty="0" smtClean="0"/>
              <a:t>Costs and Benefits</a:t>
            </a:r>
          </a:p>
          <a:p>
            <a:r>
              <a:rPr lang="en-US" dirty="0" smtClean="0"/>
              <a:t>Introduction to basic annotations</a:t>
            </a:r>
          </a:p>
          <a:p>
            <a:r>
              <a:rPr lang="en-US" dirty="0" smtClean="0"/>
              <a:t>Sample cases for drivers</a:t>
            </a:r>
            <a:endParaRPr lang="en-US" dirty="0"/>
          </a:p>
        </p:txBody>
      </p:sp>
      <p:sp>
        <p:nvSpPr>
          <p:cNvPr id="5" name="Rectangle 4"/>
          <p:cNvSpPr/>
          <p:nvPr/>
        </p:nvSpPr>
        <p:spPr>
          <a:xfrm>
            <a:off x="381000" y="4302881"/>
            <a:ext cx="8382000" cy="2215991"/>
          </a:xfrm>
          <a:prstGeom prst="rect">
            <a:avLst/>
          </a:prstGeom>
        </p:spPr>
        <p:txBody>
          <a:bodyPr wrap="square">
            <a:spAutoFit/>
          </a:bodyPr>
          <a:lstStyle/>
          <a:p>
            <a:pPr marL="382573" lvl="0" indent="-382573" defTabSz="912777" fontAlgn="base">
              <a:lnSpc>
                <a:spcPct val="90000"/>
              </a:lnSpc>
              <a:spcBef>
                <a:spcPts val="1167"/>
              </a:spcBef>
              <a:spcAft>
                <a:spcPct val="0"/>
              </a:spcAft>
              <a:buClr>
                <a:srgbClr val="FFFFFF"/>
              </a:buClr>
              <a:buSzPct val="95000"/>
              <a:buBlip>
                <a:blip r:embed="rId3"/>
              </a:buBlip>
            </a:pPr>
            <a:r>
              <a:rPr lang="en-US" sz="2400" kern="0" dirty="0" smtClean="0">
                <a:solidFill>
                  <a:schemeClr val="bg2"/>
                </a:solidFill>
              </a:rPr>
              <a:t>Intuition on what annotations are and why use them </a:t>
            </a:r>
          </a:p>
          <a:p>
            <a:pPr marL="382573" lvl="0" indent="-382573" defTabSz="912777" fontAlgn="base">
              <a:lnSpc>
                <a:spcPct val="90000"/>
              </a:lnSpc>
              <a:spcBef>
                <a:spcPts val="1167"/>
              </a:spcBef>
              <a:spcAft>
                <a:spcPct val="0"/>
              </a:spcAft>
              <a:buClr>
                <a:srgbClr val="FFFFFF"/>
              </a:buClr>
              <a:buSzPct val="95000"/>
              <a:buBlip>
                <a:blip r:embed="rId3"/>
              </a:buBlip>
            </a:pPr>
            <a:r>
              <a:rPr lang="en-US" sz="2400" kern="0" dirty="0" smtClean="0">
                <a:solidFill>
                  <a:schemeClr val="bg2"/>
                </a:solidFill>
              </a:rPr>
              <a:t>General explanation of common/typical annotations</a:t>
            </a:r>
          </a:p>
          <a:p>
            <a:pPr marL="382573" lvl="0" indent="-382573" defTabSz="912777" fontAlgn="base">
              <a:lnSpc>
                <a:spcPct val="90000"/>
              </a:lnSpc>
              <a:spcBef>
                <a:spcPts val="1167"/>
              </a:spcBef>
              <a:spcAft>
                <a:spcPct val="0"/>
              </a:spcAft>
              <a:buClr>
                <a:srgbClr val="FFFFFF"/>
              </a:buClr>
              <a:buSzPct val="95000"/>
              <a:buBlip>
                <a:blip r:embed="rId3"/>
              </a:buBlip>
            </a:pPr>
            <a:r>
              <a:rPr lang="en-US" sz="2400" kern="0" dirty="0" smtClean="0">
                <a:solidFill>
                  <a:schemeClr val="bg2"/>
                </a:solidFill>
              </a:rPr>
              <a:t>“Introduce” the documentation</a:t>
            </a:r>
          </a:p>
          <a:p>
            <a:pPr marL="382573" lvl="0" indent="-382573" defTabSz="912777" fontAlgn="base">
              <a:lnSpc>
                <a:spcPct val="90000"/>
              </a:lnSpc>
              <a:spcBef>
                <a:spcPts val="1167"/>
              </a:spcBef>
              <a:spcAft>
                <a:spcPct val="0"/>
              </a:spcAft>
              <a:buClr>
                <a:srgbClr val="FFFFFF"/>
              </a:buClr>
              <a:buSzPct val="95000"/>
              <a:buBlip>
                <a:blip r:embed="rId3"/>
              </a:buBlip>
            </a:pPr>
            <a:r>
              <a:rPr lang="en-US" sz="2400" kern="0" dirty="0" smtClean="0">
                <a:solidFill>
                  <a:schemeClr val="bg2"/>
                </a:solidFill>
              </a:rPr>
              <a:t>Non-goal:  Going over any annotation in depth or covering all of them. Far too much for a 1-hour talk</a:t>
            </a:r>
            <a:endParaRPr lang="en-US" sz="3200" kern="0" dirty="0" smtClean="0">
              <a:solidFill>
                <a:schemeClr val="bg2"/>
              </a:solidFill>
            </a:endParaRPr>
          </a:p>
        </p:txBody>
      </p:sp>
      <p:sp>
        <p:nvSpPr>
          <p:cNvPr id="6" name="TextBox 5"/>
          <p:cNvSpPr txBox="1"/>
          <p:nvPr/>
        </p:nvSpPr>
        <p:spPr>
          <a:xfrm>
            <a:off x="2196392" y="3775672"/>
            <a:ext cx="4724400" cy="584775"/>
          </a:xfrm>
          <a:prstGeom prst="rect">
            <a:avLst/>
          </a:prstGeom>
          <a:noFill/>
        </p:spPr>
        <p:txBody>
          <a:bodyPr wrap="square" rtlCol="0">
            <a:spAutoFit/>
          </a:bodyPr>
          <a:lstStyle/>
          <a:p>
            <a:r>
              <a:rPr lang="en-US" sz="3200" dirty="0" smtClean="0">
                <a:solidFill>
                  <a:schemeClr val="bg1"/>
                </a:solidFill>
                <a:latin typeface="+mj-lt"/>
              </a:rPr>
              <a:t>Presentation Objectives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Floating point</a:t>
            </a:r>
            <a:endParaRPr lang="en-US" dirty="0">
              <a:solidFill>
                <a:schemeClr val="accent1"/>
              </a:solidFill>
            </a:endParaRPr>
          </a:p>
        </p:txBody>
      </p:sp>
      <p:sp>
        <p:nvSpPr>
          <p:cNvPr id="58372" name="Text Box 4"/>
          <p:cNvSpPr txBox="1">
            <a:spLocks noChangeArrowheads="1"/>
          </p:cNvSpPr>
          <p:nvPr/>
        </p:nvSpPr>
        <p:spPr bwMode="auto">
          <a:xfrm>
            <a:off x="683522" y="1882772"/>
            <a:ext cx="7772400" cy="457356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long</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intSqrt</a:t>
            </a:r>
            <a:r>
              <a:rPr lang="en-US" sz="1400" dirty="0">
                <a:solidFill>
                  <a:schemeClr val="tx2"/>
                </a:solidFill>
                <a:effectLst>
                  <a:outerShdw blurRad="38100" dist="38100" dir="2700000" algn="tl">
                    <a:srgbClr val="000000">
                      <a:alpha val="43137"/>
                    </a:srgbClr>
                  </a:outerShdw>
                </a:effectLst>
                <a:latin typeface="Lucida Console" pitchFamily="49" charset="0"/>
              </a:rPr>
              <a:t>(long </a:t>
            </a:r>
            <a:r>
              <a:rPr lang="en-US" sz="1400" dirty="0" err="1">
                <a:solidFill>
                  <a:schemeClr val="tx2"/>
                </a:solidFill>
                <a:effectLst>
                  <a:outerShdw blurRad="38100" dist="38100" dir="2700000" algn="tl">
                    <a:srgbClr val="000000">
                      <a:alpha val="43137"/>
                    </a:srgbClr>
                  </a:outerShdw>
                </a:effectLst>
                <a:latin typeface="Lucida Console" pitchFamily="49" charset="0"/>
              </a:rPr>
              <a:t>i</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return (long) </a:t>
            </a:r>
            <a:r>
              <a:rPr lang="en-US" sz="1400" dirty="0" err="1">
                <a:solidFill>
                  <a:schemeClr val="tx2"/>
                </a:solidFill>
                <a:effectLst>
                  <a:outerShdw blurRad="38100" dist="38100" dir="2700000" algn="tl">
                    <a:srgbClr val="000000">
                      <a:alpha val="43137"/>
                    </a:srgbClr>
                  </a:outerShdw>
                </a:effectLst>
                <a:latin typeface="Lucida Console" pitchFamily="49" charset="0"/>
              </a:rPr>
              <a:t>sqrt</a:t>
            </a:r>
            <a:r>
              <a:rPr lang="en-US" sz="1400" dirty="0">
                <a:solidFill>
                  <a:schemeClr val="tx2"/>
                </a:solidFill>
                <a:effectLst>
                  <a:outerShdw blurRad="38100" dist="38100" dir="2700000" algn="tl">
                    <a:srgbClr val="000000">
                      <a:alpha val="43137"/>
                    </a:srgbClr>
                  </a:outerShdw>
                </a:effectLst>
                <a:latin typeface="Lucida Console" pitchFamily="49" charset="0"/>
              </a:rPr>
              <a:t>((double)</a:t>
            </a:r>
            <a:r>
              <a:rPr lang="en-US" sz="1400" dirty="0" err="1">
                <a:solidFill>
                  <a:schemeClr val="tx2"/>
                </a:solidFill>
                <a:effectLst>
                  <a:outerShdw blurRad="38100" dist="38100" dir="2700000" algn="tl">
                    <a:srgbClr val="000000">
                      <a:alpha val="43137"/>
                    </a:srgbClr>
                  </a:outerShdw>
                </a:effectLst>
                <a:latin typeface="Lucida Console" pitchFamily="49" charset="0"/>
              </a:rPr>
              <a:t>i</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Floating point</a:t>
            </a:r>
            <a:endParaRPr lang="en-US" sz="3600" dirty="0">
              <a:solidFill>
                <a:schemeClr val="accent1"/>
              </a:solidFill>
            </a:endParaRPr>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
        <p:nvSpPr>
          <p:cNvPr id="5" name="Text Box 4"/>
          <p:cNvSpPr txBox="1">
            <a:spLocks noChangeArrowheads="1"/>
          </p:cNvSpPr>
          <p:nvPr/>
        </p:nvSpPr>
        <p:spPr bwMode="auto">
          <a:xfrm>
            <a:off x="683522" y="1882772"/>
            <a:ext cx="7772400" cy="457356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long</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(long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return (long)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((double)</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if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KeSaveFloatingPointState</a:t>
            </a:r>
            <a:r>
              <a:rPr lang="en-US" sz="1400" dirty="0" smtClean="0">
                <a:solidFill>
                  <a:schemeClr val="tx2"/>
                </a:solidFill>
                <a:effectLst>
                  <a:outerShdw blurRad="38100" dist="38100" dir="2700000" algn="tl">
                    <a:srgbClr val="000000">
                      <a:alpha val="43137"/>
                    </a:srgbClr>
                  </a:outerShdw>
                </a:effectLst>
                <a:latin typeface="Lucida Console" pitchFamily="49" charset="0"/>
              </a:rPr>
              <a:t>(b))</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KeRestoreFloatingPointState</a:t>
            </a:r>
            <a:r>
              <a:rPr lang="en-US" sz="1400" dirty="0" smtClean="0">
                <a:solidFill>
                  <a:schemeClr val="tx2"/>
                </a:solidFill>
                <a:effectLst>
                  <a:outerShdw blurRad="38100" dist="38100" dir="2700000" algn="tl">
                    <a:srgbClr val="000000">
                      <a:alpha val="43137"/>
                    </a:srgbClr>
                  </a:outerShdw>
                </a:effectLst>
                <a:latin typeface="Lucida Console" pitchFamily="49" charset="0"/>
              </a:rPr>
              <a:t>(b);</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else // deal with error</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Floating point</a:t>
            </a:r>
            <a:endParaRPr lang="en-US" dirty="0">
              <a:solidFill>
                <a:schemeClr val="accent1"/>
              </a:solidFill>
            </a:endParaRPr>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
        <p:nvSpPr>
          <p:cNvPr id="5" name="Text Box 4"/>
          <p:cNvSpPr txBox="1">
            <a:spLocks noChangeArrowheads="1"/>
          </p:cNvSpPr>
          <p:nvPr/>
        </p:nvSpPr>
        <p:spPr bwMode="auto">
          <a:xfrm>
            <a:off x="683522" y="1882772"/>
            <a:ext cx="7772400" cy="457356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b="1" dirty="0" smtClean="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smtClean="0">
                <a:solidFill>
                  <a:schemeClr val="accent5"/>
                </a:solidFill>
                <a:effectLst>
                  <a:outerShdw blurRad="38100" dist="38100" dir="2700000" algn="tl">
                    <a:srgbClr val="000000">
                      <a:alpha val="43137"/>
                    </a:srgbClr>
                  </a:outerShdw>
                </a:effectLst>
                <a:latin typeface="Lucida Console" pitchFamily="49" charset="0"/>
              </a:rPr>
              <a:t>drv_floatUsed</a:t>
            </a:r>
            <a:endParaRPr lang="en-US" sz="1400" b="1" dirty="0" smtClean="0">
              <a:solidFill>
                <a:schemeClr val="accent5"/>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long</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(long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return (long)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((double)</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if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KeSaveFloatingPointState</a:t>
            </a:r>
            <a:r>
              <a:rPr lang="en-US" sz="1400" dirty="0" smtClean="0">
                <a:solidFill>
                  <a:schemeClr val="tx2"/>
                </a:solidFill>
                <a:effectLst>
                  <a:outerShdw blurRad="38100" dist="38100" dir="2700000" algn="tl">
                    <a:srgbClr val="000000">
                      <a:alpha val="43137"/>
                    </a:srgbClr>
                  </a:outerShdw>
                </a:effectLst>
                <a:latin typeface="Lucida Console" pitchFamily="49" charset="0"/>
              </a:rPr>
              <a:t>(b))</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KeRestoreFloatingPointState</a:t>
            </a:r>
            <a:r>
              <a:rPr lang="en-US" sz="1400" dirty="0" smtClean="0">
                <a:solidFill>
                  <a:schemeClr val="tx2"/>
                </a:solidFill>
                <a:effectLst>
                  <a:outerShdw blurRad="38100" dist="38100" dir="2700000" algn="tl">
                    <a:srgbClr val="000000">
                      <a:alpha val="43137"/>
                    </a:srgbClr>
                  </a:outerShdw>
                </a:effectLst>
                <a:latin typeface="Lucida Console" pitchFamily="49" charset="0"/>
              </a:rPr>
              <a:t>(b);</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else // deal with error</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intSqrt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2588" y="228600"/>
            <a:ext cx="8380412" cy="1191095"/>
          </a:xfrm>
        </p:spPr>
        <p:txBody>
          <a:bodyPr/>
          <a:lstStyle/>
          <a:p>
            <a:r>
              <a:rPr lang="en-US" dirty="0" smtClean="0"/>
              <a:t>Tip</a:t>
            </a:r>
            <a:br>
              <a:rPr lang="en-US" dirty="0" smtClean="0"/>
            </a:br>
            <a:r>
              <a:rPr lang="en-US" sz="3600" dirty="0" smtClean="0">
                <a:solidFill>
                  <a:schemeClr val="accent1"/>
                </a:solidFill>
              </a:rPr>
              <a:t>Transitivity</a:t>
            </a:r>
            <a:endParaRPr lang="en-US" sz="3600" dirty="0">
              <a:solidFill>
                <a:schemeClr val="accent1"/>
              </a:solidFill>
            </a:endParaRPr>
          </a:p>
        </p:txBody>
      </p:sp>
      <p:sp>
        <p:nvSpPr>
          <p:cNvPr id="45059" name="Rectangle 3"/>
          <p:cNvSpPr>
            <a:spLocks noGrp="1" noChangeArrowheads="1"/>
          </p:cNvSpPr>
          <p:nvPr>
            <p:ph type="body" idx="1"/>
          </p:nvPr>
        </p:nvSpPr>
        <p:spPr>
          <a:xfrm>
            <a:off x="381000" y="1905000"/>
            <a:ext cx="8380412" cy="2737673"/>
          </a:xfrm>
        </p:spPr>
        <p:txBody>
          <a:bodyPr/>
          <a:lstStyle/>
          <a:p>
            <a:r>
              <a:rPr lang="en-US" dirty="0" smtClean="0"/>
              <a:t>Utility functions with side effects</a:t>
            </a:r>
          </a:p>
          <a:p>
            <a:pPr lvl="1"/>
            <a:r>
              <a:rPr lang="en-US" dirty="0" smtClean="0"/>
              <a:t>PFD’s single function scope seems a problem</a:t>
            </a:r>
          </a:p>
          <a:p>
            <a:pPr lvl="1"/>
            <a:r>
              <a:rPr lang="en-US" dirty="0" smtClean="0"/>
              <a:t>But PFD checks both sides of the contract</a:t>
            </a:r>
          </a:p>
          <a:p>
            <a:pPr lvl="1"/>
            <a:r>
              <a:rPr lang="en-US" dirty="0" smtClean="0"/>
              <a:t>Correctly stated contracts solve the problem</a:t>
            </a:r>
          </a:p>
          <a:p>
            <a:r>
              <a:rPr lang="en-US" dirty="0" smtClean="0"/>
              <a:t>Applies to wrappers as well</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Memory leaks</a:t>
            </a:r>
            <a:endParaRPr lang="en-US" sz="3600" dirty="0">
              <a:solidFill>
                <a:schemeClr val="accent1"/>
              </a:solidFill>
            </a:endParaRPr>
          </a:p>
        </p:txBody>
      </p:sp>
      <p:sp>
        <p:nvSpPr>
          <p:cNvPr id="34819" name="Rectangle 3"/>
          <p:cNvSpPr>
            <a:spLocks noGrp="1" noChangeArrowheads="1"/>
          </p:cNvSpPr>
          <p:nvPr>
            <p:ph type="body" idx="1"/>
          </p:nvPr>
        </p:nvSpPr>
        <p:spPr>
          <a:xfrm>
            <a:off x="381000" y="1905000"/>
            <a:ext cx="8380412" cy="1525033"/>
          </a:xfrm>
        </p:spPr>
        <p:txBody>
          <a:bodyPr/>
          <a:lstStyle/>
          <a:p>
            <a:r>
              <a:rPr lang="en-US" dirty="0" smtClean="0"/>
              <a:t>PFD has always checked, but sometimes is noisy</a:t>
            </a:r>
          </a:p>
          <a:p>
            <a:r>
              <a:rPr lang="en-US" dirty="0" smtClean="0"/>
              <a:t>Checks for using freed memory as well</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35842"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Memory allocation</a:t>
            </a:r>
            <a:endParaRPr lang="en-US" dirty="0">
              <a:solidFill>
                <a:schemeClr val="accent1"/>
              </a:solidFill>
            </a:endParaRPr>
          </a:p>
        </p:txBody>
      </p:sp>
      <p:sp>
        <p:nvSpPr>
          <p:cNvPr id="35844" name="Text Box 4"/>
          <p:cNvSpPr txBox="1">
            <a:spLocks noChangeArrowheads="1"/>
          </p:cNvSpPr>
          <p:nvPr/>
        </p:nvSpPr>
        <p:spPr bwMode="auto">
          <a:xfrm>
            <a:off x="638064" y="1885433"/>
            <a:ext cx="7848600" cy="2828467"/>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NTKERNELAPI</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IoCreateDevice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PDRIVER_OBJECT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DriverObject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ULONG </a:t>
            </a:r>
            <a:r>
              <a:rPr lang="en-US" sz="1400" dirty="0" err="1">
                <a:solidFill>
                  <a:schemeClr val="tx2"/>
                </a:solidFill>
                <a:effectLst>
                  <a:outerShdw blurRad="38100" dist="38100" dir="2700000" algn="tl">
                    <a:srgbClr val="000000">
                      <a:alpha val="43137"/>
                    </a:srgbClr>
                  </a:outerShdw>
                </a:effectLst>
                <a:latin typeface="Lucida Console" pitchFamily="49" charset="0"/>
              </a:rPr>
              <a:t>DeviceExtensionSize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in_opt</a:t>
            </a:r>
            <a:r>
              <a:rPr lang="en-US" sz="1400" dirty="0">
                <a:solidFill>
                  <a:schemeClr val="tx2"/>
                </a:solidFill>
                <a:effectLst>
                  <a:outerShdw blurRad="38100" dist="38100" dir="2700000" algn="tl">
                    <a:srgbClr val="000000">
                      <a:alpha val="43137"/>
                    </a:srgbClr>
                  </a:outerShdw>
                </a:effectLst>
                <a:latin typeface="Lucida Console" pitchFamily="49" charset="0"/>
              </a:rPr>
              <a:t> PUNICODE_STRING </a:t>
            </a:r>
            <a:r>
              <a:rPr lang="en-US" sz="1400" dirty="0" err="1">
                <a:solidFill>
                  <a:schemeClr val="tx2"/>
                </a:solidFill>
                <a:effectLst>
                  <a:outerShdw blurRad="38100" dist="38100" dir="2700000" algn="tl">
                    <a:srgbClr val="000000">
                      <a:alpha val="43137"/>
                    </a:srgbClr>
                  </a:outerShdw>
                </a:effectLst>
                <a:latin typeface="Lucida Console" pitchFamily="49" charset="0"/>
              </a:rPr>
              <a:t>DeviceName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DEVICE_TYPE </a:t>
            </a:r>
            <a:r>
              <a:rPr lang="en-US" sz="1400" dirty="0" err="1">
                <a:solidFill>
                  <a:schemeClr val="tx2"/>
                </a:solidFill>
                <a:effectLst>
                  <a:outerShdw blurRad="38100" dist="38100" dir="2700000" algn="tl">
                    <a:srgbClr val="000000">
                      <a:alpha val="43137"/>
                    </a:srgbClr>
                  </a:outerShdw>
                </a:effectLst>
                <a:latin typeface="Lucida Console" pitchFamily="49" charset="0"/>
              </a:rPr>
              <a:t>DeviceType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ULONG </a:t>
            </a:r>
            <a:r>
              <a:rPr lang="en-US" sz="1400" dirty="0" err="1">
                <a:solidFill>
                  <a:schemeClr val="tx2"/>
                </a:solidFill>
                <a:effectLst>
                  <a:outerShdw blurRad="38100" dist="38100" dir="2700000" algn="tl">
                    <a:srgbClr val="000000">
                      <a:alpha val="43137"/>
                    </a:srgbClr>
                  </a:outerShdw>
                </a:effectLst>
                <a:latin typeface="Lucida Console" pitchFamily="49" charset="0"/>
              </a:rPr>
              <a:t>DeviceCharacteristics</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BOOLEAN Exclusive,</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__out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drv_out</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acquiresMem</a:t>
            </a:r>
            <a:r>
              <a:rPr lang="en-US" sz="1400" b="1" dirty="0">
                <a:solidFill>
                  <a:schemeClr val="accent5"/>
                </a:solidFill>
                <a:effectLst>
                  <a:outerShdw blurRad="38100" dist="38100" dir="2700000" algn="tl">
                    <a:srgbClr val="000000">
                      <a:alpha val="43137"/>
                    </a:srgbClr>
                  </a:outerShdw>
                </a:effectLst>
                <a:latin typeface="Lucida Console" pitchFamily="49" charset="0"/>
              </a:rPr>
              <a:t>(Memory)) </a:t>
            </a:r>
            <a:r>
              <a:rPr lang="en-US" sz="1400" b="1" dirty="0">
                <a:solidFill>
                  <a:schemeClr val="tx2"/>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 see the book</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DeviceObject</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35846" name="Text Box 6"/>
          <p:cNvSpPr txBox="1">
            <a:spLocks noChangeArrowheads="1"/>
          </p:cNvSpPr>
          <p:nvPr/>
        </p:nvSpPr>
        <p:spPr bwMode="auto">
          <a:xfrm>
            <a:off x="2846184" y="5823455"/>
            <a:ext cx="3429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Detect many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leaks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Aliasing memory</a:t>
            </a:r>
            <a:endParaRPr lang="en-US" sz="3600" dirty="0">
              <a:solidFill>
                <a:schemeClr val="accent1"/>
              </a:solidFill>
            </a:endParaRPr>
          </a:p>
        </p:txBody>
      </p:sp>
      <p:sp>
        <p:nvSpPr>
          <p:cNvPr id="36868" name="Text Box 4"/>
          <p:cNvSpPr txBox="1">
            <a:spLocks noChangeArrowheads="1"/>
          </p:cNvSpPr>
          <p:nvPr/>
        </p:nvSpPr>
        <p:spPr bwMode="auto">
          <a:xfrm>
            <a:off x="675752" y="1884452"/>
            <a:ext cx="7772400" cy="2149819"/>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PDEVICE_OBJECT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__</a:t>
            </a:r>
            <a:r>
              <a:rPr lang="en-US" sz="1400" dirty="0" err="1">
                <a:solidFill>
                  <a:schemeClr val="tx2"/>
                </a:solidFill>
                <a:effectLst>
                  <a:outerShdw blurRad="38100" dist="38100" dir="2700000" algn="tl">
                    <a:srgbClr val="000000">
                      <a:alpha val="43137"/>
                    </a:srgbClr>
                  </a:outerShdw>
                </a:effectLst>
                <a:latin typeface="Lucida Console" pitchFamily="49" charset="0"/>
              </a:rPr>
              <a:t>checkReturn</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IoAttachDeviceToDeviceStack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SourceDevice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drv_in</a:t>
            </a:r>
            <a:r>
              <a:rPr lang="en-US" sz="1400" dirty="0">
                <a:solidFill>
                  <a:schemeClr val="tx2"/>
                </a:solidFill>
                <a:effectLst>
                  <a:outerShdw blurRad="38100" dist="38100" dir="2700000" algn="tl">
                    <a:srgbClr val="000000">
                      <a:alpha val="43137"/>
                    </a:srgbClr>
                  </a:outerShdw>
                </a:effectLst>
                <a:latin typeface="Lucida Console" pitchFamily="49" charset="0"/>
              </a:rPr>
              <a:t>(__</a:t>
            </a:r>
            <a:r>
              <a:rPr lang="en-US" sz="1400" dirty="0" err="1">
                <a:solidFill>
                  <a:schemeClr val="tx2"/>
                </a:solidFill>
                <a:effectLst>
                  <a:outerShdw blurRad="38100" dist="38100" dir="2700000" algn="tl">
                    <a:srgbClr val="000000">
                      <a:alpha val="43137"/>
                    </a:srgbClr>
                  </a:outerShdw>
                </a:effectLst>
                <a:latin typeface="Lucida Console" pitchFamily="49" charset="0"/>
              </a:rPr>
              <a:t>drv_mustHold</a:t>
            </a:r>
            <a:r>
              <a:rPr lang="en-US" sz="1400" dirty="0">
                <a:solidFill>
                  <a:schemeClr val="tx2"/>
                </a:solidFill>
                <a:effectLst>
                  <a:outerShdw blurRad="38100" dist="38100" dir="2700000" algn="tl">
                    <a:srgbClr val="000000">
                      <a:alpha val="43137"/>
                    </a:srgbClr>
                  </a:outerShdw>
                </a:effectLst>
                <a:latin typeface="Lucida Console" pitchFamily="49" charset="0"/>
              </a:rPr>
              <a:t>(Memory)</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drv_when</a:t>
            </a:r>
            <a:r>
              <a:rPr lang="en-US" sz="1400" b="1" dirty="0">
                <a:solidFill>
                  <a:schemeClr val="accent5"/>
                </a:solidFill>
                <a:effectLst>
                  <a:outerShdw blurRad="38100" dist="38100" dir="2700000" algn="tl">
                    <a:srgbClr val="000000">
                      <a:alpha val="43137"/>
                    </a:srgbClr>
                  </a:outerShdw>
                </a:effectLst>
                <a:latin typeface="Lucida Console" pitchFamily="49" charset="0"/>
              </a:rPr>
              <a:t>(return!=0, 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drv_aliasesMem</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TargetDevice</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
        <p:nvSpPr>
          <p:cNvPr id="11" name="Rounded Rectangle 10"/>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36869" name="Text Box 5"/>
          <p:cNvSpPr txBox="1">
            <a:spLocks noChangeArrowheads="1"/>
          </p:cNvSpPr>
          <p:nvPr/>
        </p:nvSpPr>
        <p:spPr bwMode="auto">
          <a:xfrm>
            <a:off x="2359696" y="5831524"/>
            <a:ext cx="44196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Reduce false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positives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50180" name="Rectangle 4"/>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Freeing memory</a:t>
            </a:r>
            <a:endParaRPr lang="en-US" sz="3600" dirty="0">
              <a:solidFill>
                <a:schemeClr val="accent1"/>
              </a:solidFill>
            </a:endParaRPr>
          </a:p>
        </p:txBody>
      </p:sp>
      <p:sp>
        <p:nvSpPr>
          <p:cNvPr id="50181" name="Text Box 5"/>
          <p:cNvSpPr txBox="1">
            <a:spLocks noChangeArrowheads="1"/>
          </p:cNvSpPr>
          <p:nvPr/>
        </p:nvSpPr>
        <p:spPr bwMode="auto">
          <a:xfrm>
            <a:off x="798234" y="1884452"/>
            <a:ext cx="7543800" cy="1406539"/>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NTKERNELAPI</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a:t>
            </a: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IoDeleteDevice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drv_freesMem</a:t>
            </a:r>
            <a:r>
              <a:rPr lang="en-US" sz="1400" b="1" dirty="0">
                <a:solidFill>
                  <a:schemeClr val="accent5"/>
                </a:solidFill>
                <a:effectLst>
                  <a:outerShdw blurRad="38100" dist="38100" dir="2700000" algn="tl">
                    <a:srgbClr val="000000">
                      <a:alpha val="43137"/>
                    </a:srgbClr>
                  </a:outerShdw>
                </a:effectLst>
                <a:latin typeface="Lucida Console" pitchFamily="49" charset="0"/>
              </a:rPr>
              <a:t>(Memory)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DeviceObject</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50182" name="Text Box 6"/>
          <p:cNvSpPr txBox="1">
            <a:spLocks noChangeArrowheads="1"/>
          </p:cNvSpPr>
          <p:nvPr/>
        </p:nvSpPr>
        <p:spPr bwMode="auto">
          <a:xfrm>
            <a:off x="1973656" y="5828888"/>
            <a:ext cx="51816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Don’t access freed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memory</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Leaked locks</a:t>
            </a:r>
            <a:endParaRPr lang="en-US" sz="3600" dirty="0">
              <a:solidFill>
                <a:schemeClr val="accent1"/>
              </a:solidFill>
            </a:endParaRPr>
          </a:p>
        </p:txBody>
      </p:sp>
      <p:sp>
        <p:nvSpPr>
          <p:cNvPr id="41987" name="Rectangle 3"/>
          <p:cNvSpPr>
            <a:spLocks noGrp="1" noChangeArrowheads="1"/>
          </p:cNvSpPr>
          <p:nvPr>
            <p:ph type="body" idx="1"/>
          </p:nvPr>
        </p:nvSpPr>
        <p:spPr>
          <a:xfrm>
            <a:off x="381000" y="1905000"/>
            <a:ext cx="8380412" cy="1067985"/>
          </a:xfrm>
        </p:spPr>
        <p:txBody>
          <a:bodyPr/>
          <a:lstStyle/>
          <a:p>
            <a:r>
              <a:rPr lang="en-US" dirty="0" smtClean="0"/>
              <a:t>Non-memory objects can leak, too</a:t>
            </a:r>
          </a:p>
          <a:p>
            <a:r>
              <a:rPr lang="en-US" dirty="0" smtClean="0"/>
              <a:t>Sometimes you must, or can’t, hold one</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43012" name="Rectangle 4"/>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Spin lock</a:t>
            </a:r>
            <a:endParaRPr lang="en-US" dirty="0">
              <a:solidFill>
                <a:schemeClr val="accent1"/>
              </a:solidFill>
            </a:endParaRPr>
          </a:p>
        </p:txBody>
      </p:sp>
      <p:sp>
        <p:nvSpPr>
          <p:cNvPr id="43013" name="Text Box 5"/>
          <p:cNvSpPr txBox="1">
            <a:spLocks noChangeArrowheads="1"/>
          </p:cNvSpPr>
          <p:nvPr/>
        </p:nvSpPr>
        <p:spPr bwMode="auto">
          <a:xfrm>
            <a:off x="751952" y="1905000"/>
            <a:ext cx="7620000" cy="3442481"/>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KeAcquireSpinLock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inout</a:t>
            </a: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drv_deref</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drv_acquiresResource</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b="1" dirty="0" err="1">
                <a:solidFill>
                  <a:schemeClr val="accent5"/>
                </a:solidFill>
                <a:effectLst>
                  <a:outerShdw blurRad="38100" dist="38100" dir="2700000" algn="tl">
                    <a:srgbClr val="000000">
                      <a:alpha val="43137"/>
                    </a:srgbClr>
                  </a:outerShdw>
                </a:effectLst>
                <a:latin typeface="Lucida Console" pitchFamily="49" charset="0"/>
              </a:rPr>
              <a:t>SpinLock</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PKSPIN_LOCK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__out PKIRQL </a:t>
            </a:r>
            <a:r>
              <a:rPr lang="en-US" sz="1400" dirty="0" err="1">
                <a:solidFill>
                  <a:schemeClr val="tx2"/>
                </a:solidFill>
                <a:effectLst>
                  <a:outerShdw blurRad="38100" dist="38100" dir="2700000" algn="tl">
                    <a:srgbClr val="000000">
                      <a:alpha val="43137"/>
                    </a:srgbClr>
                  </a:outerShdw>
                </a:effectLst>
                <a:latin typeface="Lucida Console" pitchFamily="49" charset="0"/>
              </a:rPr>
              <a:t>OldIrql</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KeReleaseSpinLock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inout</a:t>
            </a: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drv_deref</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drv_releasesResource</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b="1" dirty="0" err="1">
                <a:solidFill>
                  <a:schemeClr val="accent5"/>
                </a:solidFill>
                <a:effectLst>
                  <a:outerShdw blurRad="38100" dist="38100" dir="2700000" algn="tl">
                    <a:srgbClr val="000000">
                      <a:alpha val="43137"/>
                    </a:srgbClr>
                  </a:outerShdw>
                </a:effectLst>
                <a:latin typeface="Lucida Console" pitchFamily="49" charset="0"/>
              </a:rPr>
              <a:t>SpinLock</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PKSPIN_LOCK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KIRQL </a:t>
            </a:r>
            <a:r>
              <a:rPr lang="en-US" sz="1400" dirty="0" err="1">
                <a:solidFill>
                  <a:schemeClr val="tx2"/>
                </a:solidFill>
                <a:effectLst>
                  <a:outerShdw blurRad="38100" dist="38100" dir="2700000" algn="tl">
                    <a:srgbClr val="000000">
                      <a:alpha val="43137"/>
                    </a:srgbClr>
                  </a:outerShdw>
                </a:effectLst>
                <a:latin typeface="Lucida Console" pitchFamily="49" charset="0"/>
              </a:rPr>
              <a:t>NewIrql</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43014" name="Text Box 6"/>
          <p:cNvSpPr txBox="1">
            <a:spLocks noChangeArrowheads="1"/>
          </p:cNvSpPr>
          <p:nvPr/>
        </p:nvSpPr>
        <p:spPr bwMode="auto">
          <a:xfrm>
            <a:off x="2773344" y="5837388"/>
            <a:ext cx="35814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Don’t leak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locks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FastTest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47108" name="Rectangle 4"/>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Holding locks</a:t>
            </a:r>
            <a:endParaRPr lang="en-US" sz="3600" dirty="0">
              <a:solidFill>
                <a:schemeClr val="accent1"/>
              </a:solidFill>
            </a:endParaRPr>
          </a:p>
        </p:txBody>
      </p:sp>
      <p:sp>
        <p:nvSpPr>
          <p:cNvPr id="47109" name="Text Box 5"/>
          <p:cNvSpPr txBox="1">
            <a:spLocks noChangeArrowheads="1"/>
          </p:cNvSpPr>
          <p:nvPr/>
        </p:nvSpPr>
        <p:spPr bwMode="auto">
          <a:xfrm>
            <a:off x="1399652" y="1905000"/>
            <a:ext cx="6324600" cy="3231654"/>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drv_mustHoldCriticalRegion</a:t>
            </a:r>
            <a:endParaRPr lang="en-US" sz="1400" b="1" dirty="0">
              <a:solidFill>
                <a:schemeClr val="accent5"/>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BOOLEAN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ExAcquireResourceExclusiveLite</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PERESOURCE  Resource,</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BOOLEAN  Wait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drv_neverHold</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b="1" dirty="0" err="1">
                <a:solidFill>
                  <a:schemeClr val="accent5"/>
                </a:solidFill>
                <a:effectLst>
                  <a:outerShdw blurRad="38100" dist="38100" dir="2700000" algn="tl">
                    <a:srgbClr val="000000">
                      <a:alpha val="43137"/>
                    </a:srgbClr>
                  </a:outerShdw>
                </a:effectLst>
                <a:latin typeface="Lucida Console" pitchFamily="49" charset="0"/>
              </a:rPr>
              <a:t>SpinLock</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IoCompleteRequest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PIRP  </a:t>
            </a:r>
            <a:r>
              <a:rPr lang="en-US" sz="1400" dirty="0" err="1">
                <a:solidFill>
                  <a:schemeClr val="tx2"/>
                </a:solidFill>
                <a:effectLst>
                  <a:outerShdw blurRad="38100" dist="38100" dir="2700000" algn="tl">
                    <a:srgbClr val="000000">
                      <a:alpha val="43137"/>
                    </a:srgbClr>
                  </a:outerShdw>
                </a:effectLst>
                <a:latin typeface="Lucida Console" pitchFamily="49" charset="0"/>
              </a:rPr>
              <a:t>Irp</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CCHAR  </a:t>
            </a:r>
            <a:r>
              <a:rPr lang="en-US" sz="1400" dirty="0" err="1">
                <a:solidFill>
                  <a:schemeClr val="tx2"/>
                </a:solidFill>
                <a:effectLst>
                  <a:outerShdw blurRad="38100" dist="38100" dir="2700000" algn="tl">
                    <a:srgbClr val="000000">
                      <a:alpha val="43137"/>
                    </a:srgbClr>
                  </a:outerShdw>
                </a:effectLst>
                <a:latin typeface="Lucida Console" pitchFamily="49" charset="0"/>
              </a:rPr>
              <a:t>PriorityBoost</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p:txBody>
      </p:sp>
      <p:sp>
        <p:nvSpPr>
          <p:cNvPr id="47110" name="Text Box 6"/>
          <p:cNvSpPr txBox="1">
            <a:spLocks noChangeArrowheads="1"/>
          </p:cNvSpPr>
          <p:nvPr/>
        </p:nvSpPr>
        <p:spPr bwMode="auto">
          <a:xfrm>
            <a:off x="2656952" y="5837256"/>
            <a:ext cx="3810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Get the context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right</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46082" name="Rectangle 2"/>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Spin lock wrapper</a:t>
            </a:r>
            <a:endParaRPr lang="en-US" sz="3600" dirty="0">
              <a:solidFill>
                <a:schemeClr val="accent1"/>
              </a:solidFill>
            </a:endParaRPr>
          </a:p>
        </p:txBody>
      </p:sp>
      <p:sp>
        <p:nvSpPr>
          <p:cNvPr id="46083" name="Text Box 3"/>
          <p:cNvSpPr txBox="1">
            <a:spLocks noChangeArrowheads="1"/>
          </p:cNvSpPr>
          <p:nvPr/>
        </p:nvSpPr>
        <p:spPr bwMode="auto">
          <a:xfrm>
            <a:off x="762000" y="1903831"/>
            <a:ext cx="7620000" cy="2990049"/>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GetMySpinLock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inout</a:t>
            </a: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drv_deref</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drv_acquiresResource</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b="1" dirty="0" err="1">
                <a:solidFill>
                  <a:schemeClr val="accent5"/>
                </a:solidFill>
                <a:effectLst>
                  <a:outerShdw blurRad="38100" dist="38100" dir="2700000" algn="tl">
                    <a:srgbClr val="000000">
                      <a:alpha val="43137"/>
                    </a:srgbClr>
                  </a:outerShdw>
                </a:effectLst>
                <a:latin typeface="Lucida Console" pitchFamily="49" charset="0"/>
              </a:rPr>
              <a:t>SpinLock</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PKSPIN_LOCK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 Calls </a:t>
            </a:r>
            <a:r>
              <a:rPr lang="en-US" sz="1400" dirty="0" err="1">
                <a:solidFill>
                  <a:schemeClr val="tx2"/>
                </a:solidFill>
                <a:effectLst>
                  <a:outerShdw blurRad="38100" dist="38100" dir="2700000" algn="tl">
                    <a:srgbClr val="000000">
                      <a:alpha val="43137"/>
                    </a:srgbClr>
                  </a:outerShdw>
                </a:effectLst>
                <a:latin typeface="Lucida Console" pitchFamily="49" charset="0"/>
              </a:rPr>
              <a:t>KeAcquireSpinLock</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ReleaseMySpinLock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a:t>
            </a:r>
            <a:r>
              <a:rPr lang="en-US" sz="1400" dirty="0" err="1">
                <a:solidFill>
                  <a:schemeClr val="tx2"/>
                </a:solidFill>
                <a:effectLst>
                  <a:outerShdw blurRad="38100" dist="38100" dir="2700000" algn="tl">
                    <a:srgbClr val="000000">
                      <a:alpha val="43137"/>
                    </a:srgbClr>
                  </a:outerShdw>
                </a:effectLst>
                <a:latin typeface="Lucida Console" pitchFamily="49" charset="0"/>
              </a:rPr>
              <a:t>inout</a:t>
            </a: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drv_deref</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drv_releasesResource</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b="1" dirty="0" err="1">
                <a:solidFill>
                  <a:schemeClr val="accent5"/>
                </a:solidFill>
                <a:effectLst>
                  <a:outerShdw blurRad="38100" dist="38100" dir="2700000" algn="tl">
                    <a:srgbClr val="000000">
                      <a:alpha val="43137"/>
                    </a:srgbClr>
                  </a:outerShdw>
                </a:effectLst>
                <a:latin typeface="Lucida Console" pitchFamily="49" charset="0"/>
              </a:rPr>
              <a:t>SpinLock</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PKSPIN_LOCK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 Calls </a:t>
            </a:r>
            <a:r>
              <a:rPr lang="en-US" sz="1400" dirty="0" err="1">
                <a:solidFill>
                  <a:schemeClr val="tx2"/>
                </a:solidFill>
                <a:effectLst>
                  <a:outerShdw blurRad="38100" dist="38100" dir="2700000" algn="tl">
                    <a:srgbClr val="000000">
                      <a:alpha val="43137"/>
                    </a:srgbClr>
                  </a:outerShdw>
                </a:effectLst>
                <a:latin typeface="Lucida Console" pitchFamily="49" charset="0"/>
              </a:rPr>
              <a:t>KeReleaseSpinLock</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46084" name="Text Box 4"/>
          <p:cNvSpPr txBox="1">
            <a:spLocks noChangeArrowheads="1"/>
          </p:cNvSpPr>
          <p:nvPr/>
        </p:nvSpPr>
        <p:spPr bwMode="auto">
          <a:xfrm>
            <a:off x="990600" y="5837256"/>
            <a:ext cx="7162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Transitive annotations empower </a:t>
            </a:r>
            <a:r>
              <a:rPr lang="en-US" sz="28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checks</a:t>
            </a:r>
            <a:endPar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Wrong IRQL</a:t>
            </a:r>
            <a:endParaRPr lang="en-US" dirty="0">
              <a:solidFill>
                <a:schemeClr val="accent1"/>
              </a:solidFill>
            </a:endParaRPr>
          </a:p>
        </p:txBody>
      </p:sp>
      <p:sp>
        <p:nvSpPr>
          <p:cNvPr id="52227" name="Rectangle 3"/>
          <p:cNvSpPr>
            <a:spLocks noGrp="1" noChangeArrowheads="1"/>
          </p:cNvSpPr>
          <p:nvPr>
            <p:ph type="body" idx="1"/>
          </p:nvPr>
        </p:nvSpPr>
        <p:spPr>
          <a:xfrm>
            <a:off x="381000" y="1905000"/>
            <a:ext cx="8380412" cy="4271939"/>
          </a:xfrm>
        </p:spPr>
        <p:txBody>
          <a:bodyPr/>
          <a:lstStyle/>
          <a:p>
            <a:r>
              <a:rPr lang="en-US" dirty="0" smtClean="0"/>
              <a:t>Some functions can only be called at raised IRQL.  Some may never be</a:t>
            </a:r>
          </a:p>
          <a:p>
            <a:r>
              <a:rPr lang="en-US" dirty="0" smtClean="0"/>
              <a:t>Some functions can change the IRQL. Some can never do so</a:t>
            </a:r>
          </a:p>
          <a:p>
            <a:r>
              <a:rPr lang="en-US" dirty="0" smtClean="0"/>
              <a:t>Some functions can temporarily change the IRQL, some shouldn’t</a:t>
            </a:r>
          </a:p>
          <a:p>
            <a:r>
              <a:rPr lang="en-US" dirty="0" smtClean="0"/>
              <a:t>How high is safe?</a:t>
            </a:r>
          </a:p>
          <a:p>
            <a:r>
              <a:rPr lang="en-US" dirty="0" smtClean="0"/>
              <a:t>Tracking the combinations can be hard</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53252" name="Rectangle 4"/>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Changing IRQL</a:t>
            </a:r>
            <a:endParaRPr lang="en-US" sz="3600" dirty="0">
              <a:solidFill>
                <a:schemeClr val="accent1"/>
              </a:solidFill>
            </a:endParaRPr>
          </a:p>
        </p:txBody>
      </p:sp>
      <p:sp>
        <p:nvSpPr>
          <p:cNvPr id="53253" name="Text Box 5"/>
          <p:cNvSpPr txBox="1">
            <a:spLocks noChangeArrowheads="1"/>
          </p:cNvSpPr>
          <p:nvPr/>
        </p:nvSpPr>
        <p:spPr bwMode="auto">
          <a:xfrm>
            <a:off x="715944" y="1905000"/>
            <a:ext cx="7696200" cy="3323987"/>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drv_maxIRQL</a:t>
            </a:r>
            <a:r>
              <a:rPr lang="en-US" sz="1400" b="1" dirty="0">
                <a:solidFill>
                  <a:schemeClr val="accent5"/>
                </a:solidFill>
                <a:effectLst>
                  <a:outerShdw blurRad="38100" dist="38100" dir="2700000" algn="tl">
                    <a:srgbClr val="000000">
                      <a:alpha val="43137"/>
                    </a:srgbClr>
                  </a:outerShdw>
                </a:effectLst>
                <a:latin typeface="Lucida Console" pitchFamily="49" charset="0"/>
              </a:rPr>
              <a:t>(HIGH_PRIORITY)</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 </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err="1">
                <a:solidFill>
                  <a:schemeClr val="tx2"/>
                </a:solidFill>
                <a:effectLst>
                  <a:outerShdw blurRad="38100" dist="38100" dir="2700000" algn="tl">
                    <a:srgbClr val="000000">
                      <a:alpha val="43137"/>
                    </a:srgbClr>
                  </a:outerShdw>
                </a:effectLst>
                <a:latin typeface="Lucida Console" pitchFamily="49" charset="0"/>
              </a:rPr>
              <a:t>KeRaiseIrql</a:t>
            </a:r>
            <a:r>
              <a:rPr lang="en-US" sz="1400" dirty="0">
                <a:solidFill>
                  <a:schemeClr val="tx2"/>
                </a:solidFill>
                <a:effectLst>
                  <a:outerShdw blurRad="38100" dist="38100" dir="2700000" algn="tl">
                    <a:srgbClr val="000000">
                      <a:alpha val="43137"/>
                    </a:srgbClr>
                  </a:outerShdw>
                </a:effectLst>
                <a:latin typeface="Lucida Console" pitchFamily="49" charset="0"/>
              </a:rPr>
              <a:t>(</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drv_in</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drv_raiseIRQL</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dirty="0">
                <a:solidFill>
                  <a:schemeClr val="accent5"/>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KIRQL </a:t>
            </a:r>
            <a:r>
              <a:rPr lang="en-US" sz="1400" dirty="0" err="1">
                <a:solidFill>
                  <a:schemeClr val="tx2"/>
                </a:solidFill>
                <a:effectLst>
                  <a:outerShdw blurRad="38100" dist="38100" dir="2700000" algn="tl">
                    <a:srgbClr val="000000">
                      <a:alpha val="43137"/>
                    </a:srgbClr>
                  </a:outerShdw>
                </a:effectLst>
                <a:latin typeface="Lucida Console" pitchFamily="49" charset="0"/>
              </a:rPr>
              <a:t>NewIrql</a:t>
            </a:r>
            <a:r>
              <a:rPr lang="en-US" sz="1400" dirty="0">
                <a:solidFill>
                  <a:schemeClr val="tx2"/>
                </a:solidFill>
                <a:effectLst>
                  <a:outerShdw blurRad="38100" dist="38100" dir="2700000" algn="tl">
                    <a:srgbClr val="000000">
                      <a:alpha val="43137"/>
                    </a:srgbClr>
                  </a:outerShdw>
                </a:effectLst>
                <a:latin typeface="Lucida Console" pitchFamily="49" charset="0"/>
              </a:rPr>
              <a:t>,</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a:solidFill>
                  <a:schemeClr val="tx2"/>
                </a:solidFill>
                <a:effectLst>
                  <a:outerShdw blurRad="38100" dist="38100" dir="2700000" algn="tl">
                    <a:srgbClr val="000000">
                      <a:alpha val="43137"/>
                    </a:srgbClr>
                  </a:outerShdw>
                </a:effectLst>
                <a:latin typeface="Lucida Console" pitchFamily="49" charset="0"/>
              </a:rPr>
              <a:t>    __out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drv_out_deref</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drv_savesIRQL</a:t>
            </a:r>
            <a:r>
              <a:rPr lang="en-US" sz="1400" b="1" dirty="0">
                <a:solidFill>
                  <a:schemeClr val="accent5"/>
                </a:solidFill>
                <a:effectLst>
                  <a:outerShdw blurRad="38100" dist="38100" dir="2700000" algn="tl">
                    <a:srgbClr val="000000">
                      <a:alpha val="43137"/>
                    </a:srgbClr>
                  </a:outerShdw>
                </a:effectLst>
                <a:latin typeface="Lucida Console" pitchFamily="49" charset="0"/>
              </a:rPr>
              <a:t>)</a:t>
            </a:r>
            <a:r>
              <a:rPr lang="en-US" sz="1400" dirty="0">
                <a:solidFill>
                  <a:schemeClr val="accent5"/>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PKIRQL </a:t>
            </a:r>
            <a:r>
              <a:rPr lang="en-US" sz="1400" dirty="0" err="1">
                <a:solidFill>
                  <a:schemeClr val="tx2"/>
                </a:solidFill>
                <a:effectLst>
                  <a:outerShdw blurRad="38100" dist="38100" dir="2700000" algn="tl">
                    <a:srgbClr val="000000">
                      <a:alpha val="43137"/>
                    </a:srgbClr>
                  </a:outerShdw>
                </a:effectLst>
                <a:latin typeface="Lucida Console" pitchFamily="49" charset="0"/>
              </a:rPr>
              <a:t>OldIrql</a:t>
            </a:r>
            <a:r>
              <a:rPr lang="en-US" sz="1400" dirty="0">
                <a:solidFill>
                  <a:schemeClr val="tx2"/>
                </a:solidFill>
                <a:effectLst>
                  <a:outerShdw blurRad="38100" dist="38100" dir="2700000" algn="tl">
                    <a:srgbClr val="000000">
                      <a:alpha val="43137"/>
                    </a:srgbClr>
                  </a:outerShdw>
                </a:effectLst>
                <a:latin typeface="Lucida Console" pitchFamily="49" charset="0"/>
              </a:rPr>
              <a:t/>
            </a:r>
            <a:br>
              <a:rPr lang="en-US" sz="1400" dirty="0">
                <a:solidFill>
                  <a:schemeClr val="tx2"/>
                </a:solidFill>
                <a:effectLst>
                  <a:outerShdw blurRad="38100" dist="38100" dir="2700000" algn="tl">
                    <a:srgbClr val="000000">
                      <a:alpha val="43137"/>
                    </a:srgbClr>
                  </a:outerShdw>
                </a:effectLst>
                <a:latin typeface="Lucida Console" pitchFamily="49" charset="0"/>
              </a:rPr>
            </a:b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drv_requiresIRQL</a:t>
            </a:r>
            <a:r>
              <a:rPr lang="en-US" sz="1400" b="1" dirty="0">
                <a:solidFill>
                  <a:schemeClr val="accent5"/>
                </a:solidFill>
                <a:effectLst>
                  <a:outerShdw blurRad="38100" dist="38100" dir="2700000" algn="tl">
                    <a:srgbClr val="000000">
                      <a:alpha val="43137"/>
                    </a:srgbClr>
                  </a:outerShdw>
                </a:effectLst>
                <a:latin typeface="Lucida Console" pitchFamily="49" charset="0"/>
              </a:rPr>
              <a:t>(DISPATCH_LEVEL)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NTKERNELAPI</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VOID</a:t>
            </a: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IoReleaseCancelSpinLock</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drv_restoresIRQL</a:t>
            </a:r>
            <a:r>
              <a:rPr lang="en-US" sz="1400" b="1" dirty="0">
                <a:solidFill>
                  <a:schemeClr val="accent5"/>
                </a:solidFill>
                <a:effectLst>
                  <a:outerShdw blurRad="38100" dist="38100" dir="2700000" algn="tl">
                    <a:srgbClr val="000000">
                      <a:alpha val="43137"/>
                    </a:srgbClr>
                  </a:outerShdw>
                </a:effectLst>
                <a:latin typeface="Lucida Console" pitchFamily="49" charset="0"/>
              </a:rPr>
              <a:t> 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drv_nonConstant</a:t>
            </a:r>
            <a:r>
              <a:rPr lang="en-US" sz="1400" b="1" dirty="0">
                <a:solidFill>
                  <a:schemeClr val="accent5"/>
                </a:solidFill>
                <a:effectLst>
                  <a:outerShdw blurRad="38100" dist="38100" dir="2700000" algn="tl">
                    <a:srgbClr val="000000">
                      <a:alpha val="43137"/>
                    </a:srgbClr>
                  </a:outerShdw>
                </a:effectLst>
                <a:latin typeface="Lucida Console" pitchFamily="49" charset="0"/>
              </a:rPr>
              <a:t> </a:t>
            </a:r>
            <a:r>
              <a:rPr lang="en-US" sz="1400" dirty="0">
                <a:solidFill>
                  <a:schemeClr val="tx2"/>
                </a:solidFill>
                <a:effectLst>
                  <a:outerShdw blurRad="38100" dist="38100" dir="2700000" algn="tl">
                    <a:srgbClr val="000000">
                      <a:alpha val="43137"/>
                    </a:srgbClr>
                  </a:outerShdw>
                </a:effectLst>
                <a:latin typeface="Lucida Console" pitchFamily="49" charset="0"/>
              </a:rPr>
              <a:t>KIRQL </a:t>
            </a:r>
            <a:r>
              <a:rPr lang="en-US" sz="1400" dirty="0" err="1">
                <a:solidFill>
                  <a:schemeClr val="tx2"/>
                </a:solidFill>
                <a:effectLst>
                  <a:outerShdw blurRad="38100" dist="38100" dir="2700000" algn="tl">
                    <a:srgbClr val="000000">
                      <a:alpha val="43137"/>
                    </a:srgbClr>
                  </a:outerShdw>
                </a:effectLst>
                <a:latin typeface="Lucida Console" pitchFamily="49" charset="0"/>
              </a:rPr>
              <a:t>Irql</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53254" name="Text Box 6"/>
          <p:cNvSpPr txBox="1">
            <a:spLocks noChangeArrowheads="1"/>
          </p:cNvSpPr>
          <p:nvPr/>
        </p:nvSpPr>
        <p:spPr bwMode="auto">
          <a:xfrm>
            <a:off x="2819400" y="5837256"/>
            <a:ext cx="3501216"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Track IRQL Changes</a:t>
            </a: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rot="10800000" flipV="1">
            <a:off x="380999" y="5776968"/>
            <a:ext cx="8382000" cy="60960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itchFamily="34" charset="0"/>
            </a:endParaRPr>
          </a:p>
        </p:txBody>
      </p:sp>
      <p:sp>
        <p:nvSpPr>
          <p:cNvPr id="55300" name="Rectangle 4"/>
          <p:cNvSpPr>
            <a:spLocks noGrp="1" noChangeArrowheads="1"/>
          </p:cNvSpPr>
          <p:nvPr>
            <p:ph type="title"/>
          </p:nvPr>
        </p:nvSpPr>
        <p:spPr>
          <a:xfrm>
            <a:off x="382588" y="228600"/>
            <a:ext cx="8380412" cy="1191095"/>
          </a:xfrm>
        </p:spPr>
        <p:txBody>
          <a:bodyPr/>
          <a:lstStyle/>
          <a:p>
            <a:r>
              <a:rPr lang="en-US" dirty="0" smtClean="0"/>
              <a:t>Example</a:t>
            </a:r>
            <a:br>
              <a:rPr lang="en-US" dirty="0" smtClean="0"/>
            </a:br>
            <a:r>
              <a:rPr lang="en-US" sz="3600" dirty="0" smtClean="0">
                <a:solidFill>
                  <a:schemeClr val="accent1"/>
                </a:solidFill>
              </a:rPr>
              <a:t>Callbacks</a:t>
            </a:r>
            <a:endParaRPr lang="en-US" sz="3600" dirty="0">
              <a:solidFill>
                <a:schemeClr val="accent1"/>
              </a:solidFill>
            </a:endParaRPr>
          </a:p>
        </p:txBody>
      </p:sp>
      <p:sp>
        <p:nvSpPr>
          <p:cNvPr id="55301" name="Text Box 5"/>
          <p:cNvSpPr txBox="1">
            <a:spLocks noChangeArrowheads="1"/>
          </p:cNvSpPr>
          <p:nvPr/>
        </p:nvSpPr>
        <p:spPr bwMode="auto">
          <a:xfrm>
            <a:off x="1325544" y="1905000"/>
            <a:ext cx="6477000" cy="2763834"/>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typedef</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smtClean="0">
                <a:solidFill>
                  <a:schemeClr val="accent5"/>
                </a:solidFill>
                <a:effectLst>
                  <a:outerShdw blurRad="38100" dist="38100" dir="2700000" algn="tl">
                    <a:srgbClr val="000000">
                      <a:alpha val="43137"/>
                    </a:srgbClr>
                  </a:outerShdw>
                </a:effectLst>
                <a:latin typeface="Lucida Console" pitchFamily="49" charset="0"/>
              </a:rPr>
              <a:t>drv_maxFunctionIRQL</a:t>
            </a:r>
            <a:r>
              <a:rPr lang="en-US" sz="1400" b="1" smtClean="0">
                <a:solidFill>
                  <a:schemeClr val="accent5"/>
                </a:solidFill>
                <a:effectLst>
                  <a:outerShdw blurRad="38100" dist="38100" dir="2700000" algn="tl">
                    <a:srgbClr val="000000">
                      <a:alpha val="43137"/>
                    </a:srgbClr>
                  </a:outerShdw>
                </a:effectLst>
                <a:latin typeface="Lucida Console" pitchFamily="49" charset="0"/>
              </a:rPr>
              <a:t>(3)</a:t>
            </a:r>
            <a:endParaRPr lang="en-US" sz="1400" b="1" dirty="0">
              <a:solidFill>
                <a:schemeClr val="accent5"/>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b="1" dirty="0">
                <a:solidFill>
                  <a:schemeClr val="accent5"/>
                </a:solidFill>
                <a:effectLst>
                  <a:outerShdw blurRad="38100" dist="38100" dir="2700000" algn="tl">
                    <a:srgbClr val="000000">
                      <a:alpha val="43137"/>
                    </a:srgbClr>
                  </a:outerShdw>
                </a:effectLst>
                <a:latin typeface="Lucida Console" pitchFamily="49" charset="0"/>
              </a:rPr>
              <a:t>__</a:t>
            </a:r>
            <a:r>
              <a:rPr lang="en-US" sz="1400" b="1" dirty="0" err="1">
                <a:solidFill>
                  <a:schemeClr val="accent5"/>
                </a:solidFill>
                <a:effectLst>
                  <a:outerShdw blurRad="38100" dist="38100" dir="2700000" algn="tl">
                    <a:srgbClr val="000000">
                      <a:alpha val="43137"/>
                    </a:srgbClr>
                  </a:outerShdw>
                </a:effectLst>
                <a:latin typeface="Lucida Console" pitchFamily="49" charset="0"/>
              </a:rPr>
              <a:t>drv_sameIRQL</a:t>
            </a:r>
            <a:endParaRPr lang="en-US" sz="1400" b="1" dirty="0">
              <a:solidFill>
                <a:schemeClr val="accent5"/>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__</a:t>
            </a:r>
            <a:r>
              <a:rPr lang="en-US" sz="1400" dirty="0" err="1">
                <a:solidFill>
                  <a:schemeClr val="tx2"/>
                </a:solidFill>
                <a:effectLst>
                  <a:outerShdw blurRad="38100" dist="38100" dir="2700000" algn="tl">
                    <a:srgbClr val="000000">
                      <a:alpha val="43137"/>
                    </a:srgbClr>
                  </a:outerShdw>
                </a:effectLst>
                <a:latin typeface="Lucida Console" pitchFamily="49" charset="0"/>
              </a:rPr>
              <a:t>drv_clearDoInit</a:t>
            </a:r>
            <a:r>
              <a:rPr lang="en-US" sz="1400" dirty="0">
                <a:solidFill>
                  <a:schemeClr val="tx2"/>
                </a:solidFill>
                <a:effectLst>
                  <a:outerShdw blurRad="38100" dist="38100" dir="2700000" algn="tl">
                    <a:srgbClr val="000000">
                      <a:alpha val="43137"/>
                    </a:srgbClr>
                  </a:outerShdw>
                </a:effectLst>
                <a:latin typeface="Lucida Console" pitchFamily="49" charset="0"/>
              </a:rPr>
              <a:t>(yes)</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__</a:t>
            </a:r>
            <a:r>
              <a:rPr lang="en-US" sz="1400" dirty="0" err="1">
                <a:solidFill>
                  <a:schemeClr val="tx2"/>
                </a:solidFill>
                <a:effectLst>
                  <a:outerShdw blurRad="38100" dist="38100" dir="2700000" algn="tl">
                    <a:srgbClr val="000000">
                      <a:alpha val="43137"/>
                    </a:srgbClr>
                  </a:outerShdw>
                </a:effectLst>
                <a:latin typeface="Lucida Console" pitchFamily="49" charset="0"/>
              </a:rPr>
              <a:t>drv_functionClass</a:t>
            </a:r>
            <a:r>
              <a:rPr lang="en-US" sz="1400" dirty="0">
                <a:solidFill>
                  <a:schemeClr val="tx2"/>
                </a:solidFill>
                <a:effectLst>
                  <a:outerShdw blurRad="38100" dist="38100" dir="2700000" algn="tl">
                    <a:srgbClr val="000000">
                      <a:alpha val="43137"/>
                    </a:srgbClr>
                  </a:outerShdw>
                </a:effectLst>
                <a:latin typeface="Lucida Console" pitchFamily="49" charset="0"/>
              </a:rPr>
              <a:t>(DRIVER_ADD_DEVICE)</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DRIVER_ADD_DEVICE (</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dirty="0" err="1">
                <a:solidFill>
                  <a:schemeClr val="tx2"/>
                </a:solidFill>
                <a:effectLst>
                  <a:outerShdw blurRad="38100" dist="38100" dir="2700000" algn="tl">
                    <a:srgbClr val="000000">
                      <a:alpha val="43137"/>
                    </a:srgbClr>
                  </a:outerShdw>
                </a:effectLst>
                <a:latin typeface="Lucida Console" pitchFamily="49" charset="0"/>
              </a:rPr>
              <a:t>struct</a:t>
            </a:r>
            <a:r>
              <a:rPr lang="en-US" sz="1400" dirty="0">
                <a:solidFill>
                  <a:schemeClr val="tx2"/>
                </a:solidFill>
                <a:effectLst>
                  <a:outerShdw blurRad="38100" dist="38100" dir="2700000" algn="tl">
                    <a:srgbClr val="000000">
                      <a:alpha val="43137"/>
                    </a:srgbClr>
                  </a:outerShdw>
                </a:effectLst>
                <a:latin typeface="Lucida Console" pitchFamily="49" charset="0"/>
              </a:rPr>
              <a:t> _DRIVER_OBJECT *</a:t>
            </a:r>
            <a:r>
              <a:rPr lang="en-US" sz="1400" dirty="0" err="1">
                <a:solidFill>
                  <a:schemeClr val="tx2"/>
                </a:solidFill>
                <a:effectLst>
                  <a:outerShdw blurRad="38100" dist="38100" dir="2700000" algn="tl">
                    <a:srgbClr val="000000">
                      <a:alpha val="43137"/>
                    </a:srgbClr>
                  </a:outerShdw>
                </a:effectLst>
                <a:latin typeface="Lucida Console" pitchFamily="49" charset="0"/>
              </a:rPr>
              <a:t>DriverObject</a:t>
            </a:r>
            <a:r>
              <a:rPr lang="en-US" sz="14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__in </a:t>
            </a:r>
            <a:r>
              <a:rPr lang="en-US" sz="1400" dirty="0" err="1">
                <a:solidFill>
                  <a:schemeClr val="tx2"/>
                </a:solidFill>
                <a:effectLst>
                  <a:outerShdw blurRad="38100" dist="38100" dir="2700000" algn="tl">
                    <a:srgbClr val="000000">
                      <a:alpha val="43137"/>
                    </a:srgbClr>
                  </a:outerShdw>
                </a:effectLst>
                <a:latin typeface="Lucida Console" pitchFamily="49" charset="0"/>
              </a:rPr>
              <a:t>struct</a:t>
            </a:r>
            <a:r>
              <a:rPr lang="en-US" sz="1400" dirty="0">
                <a:solidFill>
                  <a:schemeClr val="tx2"/>
                </a:solidFill>
                <a:effectLst>
                  <a:outerShdw blurRad="38100" dist="38100" dir="2700000" algn="tl">
                    <a:srgbClr val="000000">
                      <a:alpha val="43137"/>
                    </a:srgbClr>
                  </a:outerShdw>
                </a:effectLst>
                <a:latin typeface="Lucida Console" pitchFamily="49" charset="0"/>
              </a:rPr>
              <a:t> _DEVICE_OBJECT *</a:t>
            </a:r>
            <a:r>
              <a:rPr lang="en-US" sz="1400" dirty="0" err="1">
                <a:solidFill>
                  <a:schemeClr val="tx2"/>
                </a:solidFill>
                <a:effectLst>
                  <a:outerShdw blurRad="38100" dist="38100" dir="2700000" algn="tl">
                    <a:srgbClr val="000000">
                      <a:alpha val="43137"/>
                    </a:srgbClr>
                  </a:outerShdw>
                </a:effectLst>
                <a:latin typeface="Lucida Console" pitchFamily="49" charset="0"/>
              </a:rPr>
              <a:t>PhysicalDeviceObject</a:t>
            </a: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a:solidFill>
                  <a:schemeClr val="tx2"/>
                </a:solidFill>
                <a:effectLst>
                  <a:outerShdw blurRad="38100" dist="38100" dir="2700000" algn="tl">
                    <a:srgbClr val="000000">
                      <a:alpha val="43137"/>
                    </a:srgbClr>
                  </a:outerShdw>
                </a:effectLst>
                <a:latin typeface="Lucida Console" pitchFamily="49" charset="0"/>
              </a:rPr>
              <a:t>typedef</a:t>
            </a:r>
            <a:r>
              <a:rPr lang="en-US" sz="1400" dirty="0">
                <a:solidFill>
                  <a:schemeClr val="tx2"/>
                </a:solidFill>
                <a:effectLst>
                  <a:outerShdw blurRad="38100" dist="38100" dir="2700000" algn="tl">
                    <a:srgbClr val="000000">
                      <a:alpha val="43137"/>
                    </a:srgbClr>
                  </a:outerShdw>
                </a:effectLst>
                <a:latin typeface="Lucida Console" pitchFamily="49" charset="0"/>
              </a:rPr>
              <a:t> DRIVER_ADD_DEVICE *PDRIVER_ADD_DEVICE;</a:t>
            </a:r>
          </a:p>
        </p:txBody>
      </p:sp>
      <p:sp>
        <p:nvSpPr>
          <p:cNvPr id="55302" name="Text Box 6"/>
          <p:cNvSpPr txBox="1">
            <a:spLocks noChangeArrowheads="1"/>
          </p:cNvSpPr>
          <p:nvPr/>
        </p:nvSpPr>
        <p:spPr bwMode="auto">
          <a:xfrm>
            <a:off x="1102808" y="5841572"/>
            <a:ext cx="6934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Check for correct implementation</a:t>
            </a:r>
          </a:p>
        </p:txBody>
      </p:sp>
      <p:pic>
        <p:nvPicPr>
          <p:cNvPr id="7" name="Picture 6"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2588" y="228600"/>
            <a:ext cx="8380412" cy="1191095"/>
          </a:xfrm>
        </p:spPr>
        <p:txBody>
          <a:bodyPr/>
          <a:lstStyle/>
          <a:p>
            <a:r>
              <a:rPr lang="en-US" dirty="0" smtClean="0"/>
              <a:t>Problem</a:t>
            </a:r>
            <a:br>
              <a:rPr lang="en-US" dirty="0" smtClean="0"/>
            </a:br>
            <a:r>
              <a:rPr lang="en-US" sz="3600" dirty="0" smtClean="0">
                <a:solidFill>
                  <a:schemeClr val="accent1"/>
                </a:solidFill>
              </a:rPr>
              <a:t>Paged functions</a:t>
            </a:r>
            <a:endParaRPr lang="en-US" sz="3600" dirty="0">
              <a:solidFill>
                <a:schemeClr val="accent1"/>
              </a:solidFill>
            </a:endParaRPr>
          </a:p>
        </p:txBody>
      </p:sp>
      <p:sp>
        <p:nvSpPr>
          <p:cNvPr id="49155" name="Rectangle 3"/>
          <p:cNvSpPr>
            <a:spLocks noGrp="1" noChangeArrowheads="1"/>
          </p:cNvSpPr>
          <p:nvPr>
            <p:ph type="body" idx="1"/>
          </p:nvPr>
        </p:nvSpPr>
        <p:spPr>
          <a:xfrm>
            <a:off x="381000" y="1905000"/>
            <a:ext cx="8380412" cy="4450449"/>
          </a:xfrm>
        </p:spPr>
        <p:txBody>
          <a:bodyPr/>
          <a:lstStyle/>
          <a:p>
            <a:pPr>
              <a:spcBef>
                <a:spcPts val="600"/>
              </a:spcBef>
            </a:pPr>
            <a:r>
              <a:rPr lang="en-US" sz="3200" dirty="0" smtClean="0"/>
              <a:t>PAGED_CODE must be used with #</a:t>
            </a:r>
            <a:r>
              <a:rPr lang="en-US" sz="3200" dirty="0" err="1" smtClean="0"/>
              <a:t>pragma</a:t>
            </a:r>
            <a:r>
              <a:rPr lang="en-US" sz="3200" dirty="0" smtClean="0"/>
              <a:t> </a:t>
            </a:r>
            <a:r>
              <a:rPr lang="en-US" sz="3200" dirty="0" err="1" smtClean="0"/>
              <a:t>alloc_text</a:t>
            </a:r>
            <a:endParaRPr lang="en-US" sz="3200" dirty="0" smtClean="0"/>
          </a:p>
          <a:p>
            <a:pPr>
              <a:spcBef>
                <a:spcPts val="600"/>
              </a:spcBef>
            </a:pPr>
            <a:r>
              <a:rPr lang="en-US" sz="3200" dirty="0" smtClean="0"/>
              <a:t>Frequently one or the other is missed</a:t>
            </a:r>
          </a:p>
          <a:p>
            <a:pPr>
              <a:spcBef>
                <a:spcPts val="600"/>
              </a:spcBef>
            </a:pPr>
            <a:r>
              <a:rPr lang="en-US" sz="3200" dirty="0" smtClean="0"/>
              <a:t>Not quite an annotation, but a lot like one</a:t>
            </a:r>
          </a:p>
          <a:p>
            <a:pPr>
              <a:spcBef>
                <a:spcPts val="600"/>
              </a:spcBef>
            </a:pPr>
            <a:r>
              <a:rPr lang="en-US" sz="3200" dirty="0" smtClean="0"/>
              <a:t>Predates PFD</a:t>
            </a:r>
          </a:p>
          <a:p>
            <a:pPr>
              <a:spcBef>
                <a:spcPts val="600"/>
              </a:spcBef>
            </a:pPr>
            <a:r>
              <a:rPr lang="en-US" sz="3200" dirty="0" smtClean="0"/>
              <a:t>Sets __</a:t>
            </a:r>
            <a:r>
              <a:rPr lang="en-US" sz="3200" dirty="0" err="1" smtClean="0"/>
              <a:t>drv_maxFunctionIRQL</a:t>
            </a:r>
            <a:endParaRPr lang="en-US" sz="3200" dirty="0" smtClean="0"/>
          </a:p>
          <a:p>
            <a:pPr>
              <a:spcBef>
                <a:spcPts val="600"/>
              </a:spcBef>
            </a:pPr>
            <a:r>
              <a:rPr lang="en-US" sz="3200" dirty="0" smtClean="0"/>
              <a:t>PAGED_CODE_LOCKED needed in some special cases</a:t>
            </a:r>
          </a:p>
          <a:p>
            <a:pPr>
              <a:spcBef>
                <a:spcPts val="600"/>
              </a:spcBef>
            </a:pPr>
            <a:r>
              <a:rPr lang="en-US" sz="3200" dirty="0" smtClean="0"/>
              <a:t>Works with (dynamic) Driver Verifier</a:t>
            </a:r>
            <a:endParaRPr lang="en-US" sz="3200"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2588" y="228600"/>
            <a:ext cx="8380412" cy="1191095"/>
          </a:xfrm>
        </p:spPr>
        <p:txBody>
          <a:bodyPr/>
          <a:lstStyle/>
          <a:p>
            <a:r>
              <a:rPr lang="en-US" dirty="0" smtClean="0"/>
              <a:t>Tip</a:t>
            </a:r>
            <a:br>
              <a:rPr lang="en-US" dirty="0" smtClean="0"/>
            </a:br>
            <a:r>
              <a:rPr lang="en-US" sz="3600" dirty="0" smtClean="0">
                <a:solidFill>
                  <a:schemeClr val="accent1"/>
                </a:solidFill>
              </a:rPr>
              <a:t>Things to remember</a:t>
            </a:r>
            <a:endParaRPr lang="en-US" sz="3600" dirty="0">
              <a:solidFill>
                <a:schemeClr val="accent1"/>
              </a:solidFill>
            </a:endParaRPr>
          </a:p>
        </p:txBody>
      </p:sp>
      <p:sp>
        <p:nvSpPr>
          <p:cNvPr id="20483" name="Rectangle 3"/>
          <p:cNvSpPr>
            <a:spLocks noGrp="1" noChangeArrowheads="1"/>
          </p:cNvSpPr>
          <p:nvPr>
            <p:ph type="body" idx="1"/>
          </p:nvPr>
        </p:nvSpPr>
        <p:spPr>
          <a:xfrm>
            <a:off x="381000" y="1905000"/>
            <a:ext cx="8382000" cy="3203954"/>
          </a:xfrm>
        </p:spPr>
        <p:txBody>
          <a:bodyPr/>
          <a:lstStyle/>
          <a:p>
            <a:r>
              <a:rPr lang="en-US" dirty="0" smtClean="0"/>
              <a:t>Always use the macros – that’s what will be supported</a:t>
            </a:r>
          </a:p>
          <a:p>
            <a:r>
              <a:rPr lang="en-US" dirty="0" smtClean="0"/>
              <a:t>Stick to the predefined macros</a:t>
            </a:r>
          </a:p>
          <a:p>
            <a:r>
              <a:rPr lang="en-US" dirty="0" smtClean="0"/>
              <a:t>Annotate for the success case</a:t>
            </a:r>
          </a:p>
          <a:p>
            <a:r>
              <a:rPr lang="en-US" dirty="0" smtClean="0"/>
              <a:t>Annotate to the design, </a:t>
            </a:r>
            <a:br>
              <a:rPr lang="en-US" dirty="0" smtClean="0"/>
            </a:br>
            <a:r>
              <a:rPr lang="en-US" dirty="0" smtClean="0"/>
              <a:t>not the implementation</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Strategies For Annotation</a:t>
            </a:r>
            <a:endParaRPr lang="en-US" dirty="0"/>
          </a:p>
        </p:txBody>
      </p:sp>
      <p:sp>
        <p:nvSpPr>
          <p:cNvPr id="62467" name="Rectangle 3"/>
          <p:cNvSpPr>
            <a:spLocks noGrp="1" noChangeArrowheads="1"/>
          </p:cNvSpPr>
          <p:nvPr>
            <p:ph type="body" idx="1"/>
          </p:nvPr>
        </p:nvSpPr>
        <p:spPr>
          <a:xfrm>
            <a:off x="382588" y="1414464"/>
            <a:ext cx="8380412" cy="1678921"/>
          </a:xfrm>
        </p:spPr>
        <p:txBody>
          <a:bodyPr/>
          <a:lstStyle/>
          <a:p>
            <a:r>
              <a:rPr lang="en-US" dirty="0" smtClean="0"/>
              <a:t>Proactive – best, but most work</a:t>
            </a:r>
          </a:p>
          <a:p>
            <a:r>
              <a:rPr lang="en-US" dirty="0" smtClean="0"/>
              <a:t>Reactive – gets rid of noise, improves code</a:t>
            </a:r>
          </a:p>
          <a:p>
            <a:r>
              <a:rPr lang="en-US" dirty="0" smtClean="0"/>
              <a:t>Just run PFD – better than nothing</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Call </a:t>
            </a:r>
            <a:r>
              <a:rPr lang="en-US" dirty="0" smtClean="0"/>
              <a:t>To </a:t>
            </a:r>
            <a:r>
              <a:rPr lang="en-US" dirty="0"/>
              <a:t>Action</a:t>
            </a:r>
          </a:p>
        </p:txBody>
      </p:sp>
      <p:sp>
        <p:nvSpPr>
          <p:cNvPr id="61443" name="Rectangle 3"/>
          <p:cNvSpPr>
            <a:spLocks noGrp="1" noChangeArrowheads="1"/>
          </p:cNvSpPr>
          <p:nvPr>
            <p:ph type="body" idx="1"/>
          </p:nvPr>
        </p:nvSpPr>
        <p:spPr>
          <a:xfrm>
            <a:off x="382588" y="1414464"/>
            <a:ext cx="8380412" cy="1678921"/>
          </a:xfrm>
        </p:spPr>
        <p:txBody>
          <a:bodyPr/>
          <a:lstStyle/>
          <a:p>
            <a:r>
              <a:rPr lang="en-US" dirty="0"/>
              <a:t>Run PFD</a:t>
            </a:r>
          </a:p>
          <a:p>
            <a:r>
              <a:rPr lang="en-US" dirty="0"/>
              <a:t>Annotate your drivers</a:t>
            </a:r>
          </a:p>
          <a:p>
            <a:r>
              <a:rPr lang="en-US" dirty="0"/>
              <a:t>Let us know how it </a:t>
            </a:r>
            <a:r>
              <a:rPr lang="en-US" dirty="0" smtClean="0"/>
              <a:t>goes</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9225"/>
            <a:ext cx="8380412" cy="5208605"/>
          </a:xfrm>
        </p:spPr>
        <p:txBody>
          <a:bodyPr/>
          <a:lstStyle/>
          <a:p>
            <a:pPr marL="287338" indent="-287338">
              <a:lnSpc>
                <a:spcPct val="70000"/>
              </a:lnSpc>
            </a:pPr>
            <a:r>
              <a:rPr lang="en-US" sz="1800" dirty="0" smtClean="0"/>
              <a:t>Chapter 23:  </a:t>
            </a:r>
            <a:r>
              <a:rPr lang="en-US" sz="1800" dirty="0" err="1" smtClean="0"/>
              <a:t>PREfast</a:t>
            </a:r>
            <a:r>
              <a:rPr lang="en-US" sz="1800" dirty="0" smtClean="0"/>
              <a:t> for Drivers Whitepapers on WHDC web site</a:t>
            </a:r>
          </a:p>
          <a:p>
            <a:pPr marL="287338" indent="-287338">
              <a:lnSpc>
                <a:spcPct val="70000"/>
              </a:lnSpc>
            </a:pPr>
            <a:r>
              <a:rPr lang="en-US" sz="1800" dirty="0" smtClean="0"/>
              <a:t>Chapter 23 in Developing Drivers for the Windows Driver Foundation</a:t>
            </a:r>
          </a:p>
          <a:p>
            <a:pPr marL="511175" lvl="1" indent="-223838">
              <a:lnSpc>
                <a:spcPct val="70000"/>
              </a:lnSpc>
            </a:pPr>
            <a:r>
              <a:rPr lang="en-US" sz="1400" dirty="0" smtClean="0">
                <a:solidFill>
                  <a:schemeClr val="tx2"/>
                </a:solidFill>
                <a:hlinkClick r:id="rId3" action="ppaction://hlinkpres?slideindex=1&amp;slidetitle="/>
              </a:rPr>
              <a:t>http://go.microsoft.com/fwlinl/?LinkId=80911</a:t>
            </a:r>
            <a:endParaRPr lang="en-US" sz="1400" dirty="0" smtClean="0">
              <a:solidFill>
                <a:schemeClr val="tx2"/>
              </a:solidFill>
              <a:hlinkClick r:id="rId4"/>
            </a:endParaRPr>
          </a:p>
          <a:p>
            <a:pPr marL="287338" indent="-287338">
              <a:lnSpc>
                <a:spcPct val="70000"/>
              </a:lnSpc>
            </a:pPr>
            <a:r>
              <a:rPr lang="en-US" sz="1800" dirty="0" err="1" smtClean="0"/>
              <a:t>PRE</a:t>
            </a:r>
            <a:r>
              <a:rPr lang="en-US" sz="1800" i="1" dirty="0" err="1" smtClean="0"/>
              <a:t>f</a:t>
            </a:r>
            <a:r>
              <a:rPr lang="en-US" sz="1800" dirty="0" err="1" smtClean="0"/>
              <a:t>ast</a:t>
            </a:r>
            <a:r>
              <a:rPr lang="en-US" sz="1800" dirty="0" smtClean="0"/>
              <a:t> step-by-step</a:t>
            </a:r>
          </a:p>
          <a:p>
            <a:pPr marL="511175" lvl="1" indent="-223838">
              <a:lnSpc>
                <a:spcPct val="70000"/>
              </a:lnSpc>
            </a:pPr>
            <a:r>
              <a:rPr lang="en-US" sz="1400" dirty="0" smtClean="0">
                <a:solidFill>
                  <a:schemeClr val="accent1"/>
                </a:solidFill>
                <a:hlinkClick r:id="rId4"/>
              </a:rPr>
              <a:t>http://www.microsoft.com/whdc/DevTools/tools/PREfast_steps.mspx</a:t>
            </a:r>
            <a:endParaRPr lang="en-US" sz="1400" dirty="0" smtClean="0">
              <a:solidFill>
                <a:schemeClr val="accent1"/>
              </a:solidFill>
            </a:endParaRPr>
          </a:p>
          <a:p>
            <a:pPr marL="287338" indent="-287338">
              <a:lnSpc>
                <a:spcPct val="70000"/>
              </a:lnSpc>
            </a:pPr>
            <a:r>
              <a:rPr lang="en-US" sz="1800" dirty="0" err="1" smtClean="0"/>
              <a:t>PRE</a:t>
            </a:r>
            <a:r>
              <a:rPr lang="en-US" sz="1800" i="1" dirty="0" err="1" smtClean="0"/>
              <a:t>f</a:t>
            </a:r>
            <a:r>
              <a:rPr lang="en-US" sz="1800" dirty="0" err="1" smtClean="0"/>
              <a:t>ast</a:t>
            </a:r>
            <a:r>
              <a:rPr lang="en-US" sz="1800" dirty="0" smtClean="0"/>
              <a:t> annotations </a:t>
            </a:r>
          </a:p>
          <a:p>
            <a:pPr marL="511175" lvl="1" indent="-223838">
              <a:lnSpc>
                <a:spcPct val="70000"/>
              </a:lnSpc>
            </a:pPr>
            <a:r>
              <a:rPr lang="en-US" sz="1400" dirty="0" smtClean="0">
                <a:solidFill>
                  <a:schemeClr val="accent1"/>
                </a:solidFill>
                <a:hlinkClick r:id="rId5"/>
              </a:rPr>
              <a:t>http://www.microsoft.com/whdc/DevTools/tools/annotations.mspx</a:t>
            </a:r>
            <a:r>
              <a:rPr lang="en-US" sz="1400" dirty="0" smtClean="0">
                <a:solidFill>
                  <a:schemeClr val="accent1"/>
                </a:solidFill>
              </a:rPr>
              <a:t> </a:t>
            </a:r>
          </a:p>
          <a:p>
            <a:pPr marL="296876" indent="-274638">
              <a:lnSpc>
                <a:spcPct val="70000"/>
              </a:lnSpc>
            </a:pPr>
            <a:r>
              <a:rPr lang="en-US" sz="1800" dirty="0" smtClean="0"/>
              <a:t>Using function </a:t>
            </a:r>
            <a:r>
              <a:rPr lang="en-US" sz="1800" dirty="0" err="1" smtClean="0"/>
              <a:t>typedefs</a:t>
            </a:r>
            <a:r>
              <a:rPr lang="en-US" sz="1800" dirty="0" smtClean="0"/>
              <a:t> with C++</a:t>
            </a:r>
            <a:endParaRPr lang="en-US" sz="1800" u="sng" dirty="0" smtClean="0">
              <a:hlinkClick r:id="rId6"/>
            </a:endParaRPr>
          </a:p>
          <a:p>
            <a:pPr marL="511175" lvl="1" indent="-223838">
              <a:lnSpc>
                <a:spcPct val="70000"/>
              </a:lnSpc>
            </a:pPr>
            <a:r>
              <a:rPr lang="en-US" sz="1400" u="sng" dirty="0" smtClean="0">
                <a:hlinkClick r:id="rId6"/>
              </a:rPr>
              <a:t>http://go.microsoft.com/fwlink/?LinkId=87238</a:t>
            </a:r>
            <a:endParaRPr lang="en-US" sz="1400" dirty="0" smtClean="0"/>
          </a:p>
          <a:p>
            <a:pPr marL="287338" indent="-287338">
              <a:lnSpc>
                <a:spcPct val="70000"/>
              </a:lnSpc>
            </a:pPr>
            <a:r>
              <a:rPr lang="en-US" sz="1800" dirty="0" smtClean="0"/>
              <a:t>E-mail:</a:t>
            </a:r>
          </a:p>
          <a:p>
            <a:pPr marL="287338" indent="-287338">
              <a:lnSpc>
                <a:spcPct val="70000"/>
              </a:lnSpc>
            </a:pPr>
            <a:r>
              <a:rPr lang="en-US" sz="1800" dirty="0" smtClean="0"/>
              <a:t>Blog:  </a:t>
            </a:r>
            <a:r>
              <a:rPr lang="en-US" sz="1800" u="sng" dirty="0" smtClean="0">
                <a:hlinkClick r:id="rId7"/>
              </a:rPr>
              <a:t>http://blogs.msdn.com/staticdrivertools/default.aspx</a:t>
            </a:r>
            <a:endParaRPr lang="en-US" sz="1800" dirty="0" smtClean="0"/>
          </a:p>
          <a:p>
            <a:pPr marL="342900" indent="-342900">
              <a:lnSpc>
                <a:spcPct val="70000"/>
              </a:lnSpc>
            </a:pPr>
            <a:r>
              <a:rPr lang="en-US" sz="1800" dirty="0" smtClean="0"/>
              <a:t>Related sessions</a:t>
            </a:r>
          </a:p>
          <a:p>
            <a:pPr marL="511175" lvl="1" indent="-223838">
              <a:lnSpc>
                <a:spcPct val="70000"/>
              </a:lnSpc>
            </a:pPr>
            <a:r>
              <a:rPr lang="en-US" sz="1500" dirty="0" smtClean="0"/>
              <a:t>PFD Chalk Talk – DVR-C447</a:t>
            </a:r>
          </a:p>
          <a:p>
            <a:pPr marL="511175" lvl="1" indent="-223838">
              <a:lnSpc>
                <a:spcPct val="70000"/>
              </a:lnSpc>
            </a:pPr>
            <a:r>
              <a:rPr lang="en-US" sz="1500" dirty="0" smtClean="0"/>
              <a:t>Static Analysis Chalk Talk – DVR-C383</a:t>
            </a:r>
          </a:p>
          <a:p>
            <a:pPr marL="511175" lvl="1" indent="-223838">
              <a:lnSpc>
                <a:spcPct val="70000"/>
              </a:lnSpc>
            </a:pPr>
            <a:r>
              <a:rPr lang="en-US" sz="1500" dirty="0" smtClean="0"/>
              <a:t>Static Analysis Talk – DVR-T381</a:t>
            </a:r>
          </a:p>
          <a:p>
            <a:pPr marL="511175" lvl="1" indent="-223838">
              <a:lnSpc>
                <a:spcPct val="70000"/>
              </a:lnSpc>
            </a:pPr>
            <a:r>
              <a:rPr lang="en-US" sz="1500" dirty="0" smtClean="0"/>
              <a:t>Static Analysis Tools Labs </a:t>
            </a:r>
            <a:br>
              <a:rPr lang="en-US" sz="1500" dirty="0" smtClean="0"/>
            </a:br>
            <a:r>
              <a:rPr lang="en-US" sz="1500" dirty="0" smtClean="0"/>
              <a:t>DVR-V482,  DVR-V469,DVR-V501</a:t>
            </a:r>
          </a:p>
        </p:txBody>
      </p:sp>
      <p:sp>
        <p:nvSpPr>
          <p:cNvPr id="11" name="Rounded Rectangle 10"/>
          <p:cNvSpPr/>
          <p:nvPr/>
        </p:nvSpPr>
        <p:spPr bwMode="auto">
          <a:xfrm>
            <a:off x="1459436" y="4238625"/>
            <a:ext cx="3037952" cy="3048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373188" y="4191000"/>
            <a:ext cx="3276600" cy="369332"/>
          </a:xfrm>
          <a:prstGeom prst="rect">
            <a:avLst/>
          </a:prstGeom>
          <a:noFill/>
        </p:spPr>
        <p:txBody>
          <a:bodyPr wrap="square" rtlCol="0">
            <a:spAutoFit/>
          </a:bodyPr>
          <a:lstStyle/>
          <a:p>
            <a:pPr algn="ctr"/>
            <a:r>
              <a:rPr lang="en-US" dirty="0" err="1" smtClean="0">
                <a:latin typeface="Segoe" pitchFamily="34" charset="0"/>
                <a:hlinkClick r:id="rId8"/>
              </a:rPr>
              <a:t>Pfdfdbk</a:t>
            </a:r>
            <a:r>
              <a:rPr lang="en-US" dirty="0" smtClean="0">
                <a:latin typeface="Segoe" pitchFamily="34" charset="0"/>
                <a:hlinkClick r:id="rId8"/>
              </a:rPr>
              <a:t> @ microsoft.com</a:t>
            </a:r>
            <a:endParaRPr lang="en-US" dirty="0" smtClean="0">
              <a:latin typeface="Segoe" pitchFamily="34" charset="0"/>
            </a:endParaRPr>
          </a:p>
        </p:txBody>
      </p:sp>
      <p:pic>
        <p:nvPicPr>
          <p:cNvPr id="9" name="Picture 8" descr="Logo1.gif"/>
          <p:cNvPicPr>
            <a:picLocks noChangeAspect="1"/>
          </p:cNvPicPr>
          <p:nvPr/>
        </p:nvPicPr>
        <p:blipFill>
          <a:blip r:embed="rId9"/>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EFastTest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2588" y="228600"/>
            <a:ext cx="8380412" cy="1883593"/>
          </a:xfrm>
        </p:spPr>
        <p:txBody>
          <a:bodyPr/>
          <a:lstStyle/>
          <a:p>
            <a:r>
              <a:rPr lang="en-US" dirty="0" smtClean="0"/>
              <a:t>Why Annotate?</a:t>
            </a:r>
            <a:br>
              <a:rPr lang="en-US" dirty="0" smtClean="0"/>
            </a:br>
            <a:r>
              <a:rPr lang="en-US" sz="3600" dirty="0" smtClean="0">
                <a:solidFill>
                  <a:schemeClr val="accent1"/>
                </a:solidFill>
              </a:rPr>
              <a:t>Good engineering practice</a:t>
            </a:r>
            <a:br>
              <a:rPr lang="en-US" sz="3600" dirty="0" smtClean="0">
                <a:solidFill>
                  <a:schemeClr val="accent1"/>
                </a:solidFill>
              </a:rPr>
            </a:br>
            <a:endParaRPr lang="en-US" dirty="0">
              <a:solidFill>
                <a:schemeClr val="accent1"/>
              </a:solidFill>
            </a:endParaRPr>
          </a:p>
        </p:txBody>
      </p:sp>
      <p:sp>
        <p:nvSpPr>
          <p:cNvPr id="7171" name="Rectangle 3"/>
          <p:cNvSpPr>
            <a:spLocks noGrp="1" noChangeArrowheads="1"/>
          </p:cNvSpPr>
          <p:nvPr>
            <p:ph type="body" idx="1"/>
          </p:nvPr>
        </p:nvSpPr>
        <p:spPr>
          <a:xfrm>
            <a:off x="381000" y="1905000"/>
            <a:ext cx="8380412" cy="3805657"/>
          </a:xfrm>
        </p:spPr>
        <p:txBody>
          <a:bodyPr/>
          <a:lstStyle/>
          <a:p>
            <a:r>
              <a:rPr lang="en-US" dirty="0" smtClean="0"/>
              <a:t>Precisely describe the “part” you’re building and the contract that represents</a:t>
            </a:r>
          </a:p>
          <a:p>
            <a:r>
              <a:rPr lang="en-US" dirty="0" smtClean="0"/>
              <a:t>Enable automatic checking</a:t>
            </a:r>
          </a:p>
          <a:p>
            <a:r>
              <a:rPr lang="en-US" dirty="0" smtClean="0"/>
              <a:t>Effective (and checked) documentation</a:t>
            </a:r>
          </a:p>
          <a:p>
            <a:pPr lvl="1"/>
            <a:r>
              <a:rPr lang="en-US" dirty="0" smtClean="0"/>
              <a:t>Programmers don’t have to guess/experiment</a:t>
            </a:r>
          </a:p>
          <a:p>
            <a:pPr lvl="1"/>
            <a:r>
              <a:rPr lang="en-US" dirty="0" smtClean="0"/>
              <a:t>Code and documentation don’t drift apart</a:t>
            </a:r>
          </a:p>
          <a:p>
            <a:pPr lvl="1"/>
            <a:r>
              <a:rPr lang="en-US" dirty="0" smtClean="0"/>
              <a:t>Comments are nice, but…</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2588" y="228600"/>
            <a:ext cx="8380412" cy="1689693"/>
          </a:xfrm>
        </p:spPr>
        <p:txBody>
          <a:bodyPr/>
          <a:lstStyle/>
          <a:p>
            <a:r>
              <a:rPr lang="en-US" dirty="0" smtClean="0"/>
              <a:t>Costs And Benefits</a:t>
            </a:r>
            <a:br>
              <a:rPr lang="en-US" dirty="0" smtClean="0"/>
            </a:br>
            <a:r>
              <a:rPr lang="en-US" sz="3600" dirty="0" smtClean="0">
                <a:solidFill>
                  <a:schemeClr val="accent1"/>
                </a:solidFill>
              </a:rPr>
              <a:t>When writing new code</a:t>
            </a:r>
            <a:br>
              <a:rPr lang="en-US" sz="3600" dirty="0" smtClean="0">
                <a:solidFill>
                  <a:schemeClr val="accent1"/>
                </a:solidFill>
              </a:rPr>
            </a:br>
            <a:endParaRPr lang="en-US" sz="3600" dirty="0">
              <a:solidFill>
                <a:schemeClr val="accent1"/>
              </a:solidFill>
            </a:endParaRPr>
          </a:p>
        </p:txBody>
      </p:sp>
      <p:sp>
        <p:nvSpPr>
          <p:cNvPr id="8195" name="Rectangle 3"/>
          <p:cNvSpPr>
            <a:spLocks noGrp="1" noChangeArrowheads="1"/>
          </p:cNvSpPr>
          <p:nvPr>
            <p:ph type="body" idx="1"/>
          </p:nvPr>
        </p:nvSpPr>
        <p:spPr>
          <a:xfrm>
            <a:off x="381000" y="1905000"/>
            <a:ext cx="8380412" cy="4118050"/>
          </a:xfrm>
        </p:spPr>
        <p:txBody>
          <a:bodyPr/>
          <a:lstStyle/>
          <a:p>
            <a:r>
              <a:rPr lang="en-US" dirty="0" smtClean="0"/>
              <a:t>Author already knows the required contract  –  express as annotations</a:t>
            </a:r>
          </a:p>
          <a:p>
            <a:r>
              <a:rPr lang="en-US" dirty="0" smtClean="0"/>
              <a:t>Annotation discipline forces thought about correct and complete implementation</a:t>
            </a:r>
          </a:p>
          <a:p>
            <a:r>
              <a:rPr lang="en-US" dirty="0" smtClean="0"/>
              <a:t>Annotation problems expose </a:t>
            </a:r>
            <a:br>
              <a:rPr lang="en-US" dirty="0" smtClean="0"/>
            </a:br>
            <a:r>
              <a:rPr lang="en-US" dirty="0" smtClean="0"/>
              <a:t>hard-to-use interfaces</a:t>
            </a:r>
          </a:p>
          <a:p>
            <a:r>
              <a:rPr lang="en-US" dirty="0" smtClean="0"/>
              <a:t>Users know exactly what to expect for their new code – less “go ask” time</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2588" y="228600"/>
            <a:ext cx="8380412" cy="1883593"/>
          </a:xfrm>
        </p:spPr>
        <p:txBody>
          <a:bodyPr/>
          <a:lstStyle/>
          <a:p>
            <a:r>
              <a:rPr lang="en-US" dirty="0" smtClean="0"/>
              <a:t>Costs And Benefits</a:t>
            </a:r>
            <a:br>
              <a:rPr lang="en-US" dirty="0" smtClean="0"/>
            </a:br>
            <a:r>
              <a:rPr lang="en-US" sz="3600" dirty="0" smtClean="0">
                <a:solidFill>
                  <a:schemeClr val="accent1"/>
                </a:solidFill>
              </a:rPr>
              <a:t>When retrofitting</a:t>
            </a:r>
            <a:r>
              <a:rPr lang="en-US" dirty="0" smtClean="0"/>
              <a:t/>
            </a:r>
            <a:br>
              <a:rPr lang="en-US" dirty="0" smtClean="0"/>
            </a:br>
            <a:endParaRPr lang="en-US" dirty="0"/>
          </a:p>
        </p:txBody>
      </p:sp>
      <p:sp>
        <p:nvSpPr>
          <p:cNvPr id="9219" name="Rectangle 3"/>
          <p:cNvSpPr>
            <a:spLocks noGrp="1" noChangeArrowheads="1"/>
          </p:cNvSpPr>
          <p:nvPr>
            <p:ph type="body" idx="1"/>
          </p:nvPr>
        </p:nvSpPr>
        <p:spPr>
          <a:xfrm>
            <a:off x="381000" y="1905000"/>
            <a:ext cx="8380412" cy="2896177"/>
          </a:xfrm>
        </p:spPr>
        <p:txBody>
          <a:bodyPr/>
          <a:lstStyle/>
          <a:p>
            <a:r>
              <a:rPr lang="en-US" dirty="0" smtClean="0"/>
              <a:t>Does take time to determine what the function does, but it should be </a:t>
            </a:r>
            <a:br>
              <a:rPr lang="en-US" dirty="0" smtClean="0"/>
            </a:br>
            <a:r>
              <a:rPr lang="en-US" dirty="0" smtClean="0"/>
              <a:t>“the last time”</a:t>
            </a:r>
          </a:p>
          <a:p>
            <a:r>
              <a:rPr lang="en-US" dirty="0" smtClean="0"/>
              <a:t>Forces thought about correctness and completeness, often exposes bugs even before running the tools</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2588" y="228600"/>
            <a:ext cx="8380412" cy="2382191"/>
          </a:xfrm>
        </p:spPr>
        <p:txBody>
          <a:bodyPr/>
          <a:lstStyle/>
          <a:p>
            <a:r>
              <a:rPr lang="en-US" dirty="0" smtClean="0"/>
              <a:t>Costs And Benefits</a:t>
            </a:r>
            <a:br>
              <a:rPr lang="en-US" dirty="0" smtClean="0"/>
            </a:br>
            <a:r>
              <a:rPr lang="en-US" sz="3600" dirty="0" smtClean="0">
                <a:solidFill>
                  <a:schemeClr val="accent1"/>
                </a:solidFill>
              </a:rPr>
              <a:t>The big benefit</a:t>
            </a:r>
            <a:br>
              <a:rPr lang="en-US" sz="3600" dirty="0" smtClean="0">
                <a:solidFill>
                  <a:schemeClr val="accent1"/>
                </a:solidFill>
              </a:rPr>
            </a:br>
            <a:r>
              <a:rPr lang="en-US" sz="3600" dirty="0" smtClean="0">
                <a:solidFill>
                  <a:schemeClr val="accent1"/>
                </a:solidFill>
              </a:rPr>
              <a:t/>
            </a:r>
            <a:br>
              <a:rPr lang="en-US" sz="3600" dirty="0" smtClean="0">
                <a:solidFill>
                  <a:schemeClr val="accent1"/>
                </a:solidFill>
              </a:rPr>
            </a:br>
            <a:endParaRPr lang="en-US" dirty="0">
              <a:solidFill>
                <a:schemeClr val="accent1"/>
              </a:solidFill>
            </a:endParaRPr>
          </a:p>
        </p:txBody>
      </p:sp>
      <p:sp>
        <p:nvSpPr>
          <p:cNvPr id="10243" name="Rectangle 3"/>
          <p:cNvSpPr>
            <a:spLocks noGrp="1" noChangeArrowheads="1"/>
          </p:cNvSpPr>
          <p:nvPr>
            <p:ph type="body" idx="1"/>
          </p:nvPr>
        </p:nvSpPr>
        <p:spPr>
          <a:xfrm>
            <a:off x="382588" y="1905000"/>
            <a:ext cx="8380412" cy="4399666"/>
          </a:xfrm>
        </p:spPr>
        <p:txBody>
          <a:bodyPr/>
          <a:lstStyle/>
          <a:p>
            <a:r>
              <a:rPr lang="en-US" dirty="0" smtClean="0"/>
              <a:t>Automatic checking</a:t>
            </a:r>
          </a:p>
          <a:p>
            <a:r>
              <a:rPr lang="en-US" dirty="0" smtClean="0"/>
              <a:t>That is, “cheap” bugs</a:t>
            </a:r>
          </a:p>
          <a:p>
            <a:pPr lvl="1"/>
            <a:r>
              <a:rPr lang="en-US" dirty="0" smtClean="0"/>
              <a:t>The sooner a bug is found, the less expensive it is</a:t>
            </a:r>
          </a:p>
          <a:p>
            <a:pPr lvl="1"/>
            <a:r>
              <a:rPr lang="en-US" dirty="0" smtClean="0"/>
              <a:t>Annotated code finds many more bugs (with less noise) than un-annotated code</a:t>
            </a:r>
          </a:p>
          <a:p>
            <a:pPr lvl="1"/>
            <a:r>
              <a:rPr lang="en-US" dirty="0" smtClean="0"/>
              <a:t>Code that enters test with fewer “easy” bugs makes testing far more efficient – less wasted time for find/fix on easy bugs</a:t>
            </a:r>
            <a:endParaRPr lang="en-US" dirty="0"/>
          </a:p>
        </p:txBody>
      </p:sp>
      <p:pic>
        <p:nvPicPr>
          <p:cNvPr id="6" name="Picture 5" descr="Logo1.gif"/>
          <p:cNvPicPr>
            <a:picLocks noChangeAspect="1"/>
          </p:cNvPicPr>
          <p:nvPr/>
        </p:nvPicPr>
        <p:blipFill>
          <a:blip r:embed="rId3"/>
          <a:stretch>
            <a:fillRect/>
          </a:stretch>
        </p:blipFill>
        <p:spPr>
          <a:xfrm>
            <a:off x="7848600" y="228600"/>
            <a:ext cx="914400" cy="685799"/>
          </a:xfrm>
          <a:prstGeom prst="rect">
            <a:avLst/>
          </a:prstGeom>
          <a:effectLst>
            <a:outerShdw blurRad="6604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1:08:30 PM&quot;&gt;&lt;Slide id=&quot;258&quot; dur=&quot;3188.516&quot; bld=&quot;INVLD&quot;/&gt;&lt;Slide id=&quot;322&quot; dur=&quot;12.78125&quot;/&gt;&lt;Slide id=&quot;321&quot; dur=&quot;54.48438&quot;/&gt;&lt;Slide id=&quot;273&quot; dur=&quot;17.96875&quot;/&gt;&lt;Slide id=&quot;274&quot; dur=&quot;52.98438&quot;/&gt;&lt;Slide id=&quot;276&quot; dur=&quot;95.09375&quot;/&gt;&lt;Slide id=&quot;277&quot; dur=&quot;68.125&quot;/&gt;&lt;Slide id=&quot;278&quot; dur=&quot;25.07813&quot;/&gt;&lt;Slide id=&quot;279&quot; dur=&quot;86.92188&quot;/&gt;&lt;Slide id=&quot;280&quot; dur=&quot;99.0625&quot;/&gt;&lt;Slide id=&quot;281&quot; dur=&quot;44.60938&quot;/&gt;&lt;Slide id=&quot;282&quot; dur=&quot;43.23438&quot;/&gt;&lt;Slide id=&quot;283&quot; dur=&quot;81.76563&quot;/&gt;&lt;Slide id=&quot;284&quot; dur=&quot;60.57813&quot;/&gt;&lt;Slide id=&quot;286&quot; dur=&quot;94.75&quot;/&gt;&lt;Slide id=&quot;287&quot; dur=&quot;26.75&quot;/&gt;&lt;Slide id=&quot;288&quot; dur=&quot;50.98438&quot;/&gt;&lt;Slide id=&quot;289&quot; dur=&quot;81.75&quot;/&gt;&lt;Slide id=&quot;285&quot; dur=&quot;41.84375&quot;/&gt;&lt;Slide id=&quot;290&quot; dur=&quot;66.1875&quot;/&gt;&lt;Slide id=&quot;291&quot; dur=&quot;117.8438&quot;/&gt;&lt;Slide id=&quot;292&quot; dur=&quot;91.32813&quot;/&gt;&lt;Slide id=&quot;293&quot; dur=&quot;132.3906&quot;/&gt;&lt;Slide id=&quot;294&quot; dur=&quot;30.15625&quot;/&gt;&lt;Slide id=&quot;295&quot; dur=&quot;180.0156&quot;/&gt;&lt;Slide id=&quot;296&quot; dur=&quot;60.20313&quot;/&gt;&lt;Slide id=&quot;297&quot; dur=&quot;85.875&quot;/&gt;&lt;Slide id=&quot;298&quot; dur=&quot;87.8125&quot;/&gt;&lt;Slide id=&quot;299&quot; dur=&quot;69.76563&quot;/&gt;&lt;Slide id=&quot;300&quot; dur=&quot;38.01563&quot;/&gt;&lt;Slide id=&quot;301&quot; dur=&quot;21.78125&quot;/&gt;&lt;Slide id=&quot;302&quot; dur=&quot;129.4688&quot;/&gt;&lt;Slide id=&quot;310&quot; dur=&quot;56.375&quot;/&gt;&lt;Slide id=&quot;303&quot; dur=&quot;51.17188&quot;/&gt;&lt;Slide id=&quot;304&quot; dur=&quot;29.23438&quot;/&gt;&lt;Slide id=&quot;305&quot; dur=&quot;55.6875&quot;/&gt;&lt;Slide id=&quot;306&quot; dur=&quot;42.39063&quot;/&gt;&lt;Slide id=&quot;307&quot; dur=&quot;9.828125&quot;/&gt;&lt;Slide id=&quot;308&quot; dur=&quot;20.32813&quot;/&gt;&lt;Slide id=&quot;309&quot; dur=&quot;43.39063&quot;/&gt;&lt;Slide id=&quot;311&quot; dur=&quot;68.125&quot;/&gt;&lt;Slide id=&quot;312&quot; dur=&quot;26.90625&quot;/&gt;&lt;Slide id=&quot;313&quot; dur=&quot;154.3438&quot;/&gt;&lt;Slide id=&quot;314&quot; dur=&quot;50.4375&quot;/&gt;&lt;Slide id=&quot;315&quot; dur=&quot;89.6875&quot;/&gt;&lt;Slide id=&quot;316&quot; dur=&quot;151.6875&quot;/&gt;&lt;Slide id=&quot;317&quot; dur=&quot;85.1875&quot;/&gt;&lt;Slide id=&quot;318&quot; dur=&quot;35.73438&quot;/&gt;&lt;Slide id=&quot;319&quot; dur=&quot;427.4531&quot;/&gt;&lt;/Timings&gt;&lt;Timings time=&quot;5/16/2007 12:59:56 PM&quot;&gt;&lt;Slide id=&quot;258&quot; dur=&quot;469.0938&quot; bld=&quot;INVLD&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BB4BAE66-B9B7-4877-A689-DC059261EAF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17618</TotalTime>
  <Words>2402</Words>
  <Application>Microsoft Office PowerPoint</Application>
  <PresentationFormat>On-screen Show (4:3)</PresentationFormat>
  <Paragraphs>531</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Segoe</vt:lpstr>
      <vt:lpstr>Wingdings</vt:lpstr>
      <vt:lpstr>Segoe Semibold</vt:lpstr>
      <vt:lpstr>Lucida Console</vt:lpstr>
      <vt:lpstr>Calibri</vt:lpstr>
      <vt:lpstr>WinHec 2007 WEB Template</vt:lpstr>
      <vt:lpstr>Static Analysis Tools PREfast for Drivers</vt:lpstr>
      <vt:lpstr>Key Takeaways</vt:lpstr>
      <vt:lpstr>Agenda </vt:lpstr>
      <vt:lpstr>Slide 4</vt:lpstr>
      <vt:lpstr>Slide 5</vt:lpstr>
      <vt:lpstr>Why Annotate? Good engineering practice </vt:lpstr>
      <vt:lpstr>Costs And Benefits When writing new code </vt:lpstr>
      <vt:lpstr>Costs And Benefits When retrofitting </vt:lpstr>
      <vt:lpstr>Costs And Benefits The big benefit  </vt:lpstr>
      <vt:lpstr>Costs And Benefits Cost:  Writing the annotations </vt:lpstr>
      <vt:lpstr>On Examples</vt:lpstr>
      <vt:lpstr>Annotation Mechanics</vt:lpstr>
      <vt:lpstr>Basic Annotations</vt:lpstr>
      <vt:lpstr>Example Basics</vt:lpstr>
      <vt:lpstr>Tip Annotate for the Success Case</vt:lpstr>
      <vt:lpstr>Problem Buffer overruns</vt:lpstr>
      <vt:lpstr>Example Buffer annotations</vt:lpstr>
      <vt:lpstr>Problem Ignoring errors</vt:lpstr>
      <vt:lpstr>Driver Annotations</vt:lpstr>
      <vt:lpstr>Problem ‘Kinds’ of Code</vt:lpstr>
      <vt:lpstr>Tip Implied annotations</vt:lpstr>
      <vt:lpstr>Problem Correct callbacks</vt:lpstr>
      <vt:lpstr>Example-Callback</vt:lpstr>
      <vt:lpstr>Problem Typos</vt:lpstr>
      <vt:lpstr>Example Enums</vt:lpstr>
      <vt:lpstr>Example Pointers</vt:lpstr>
      <vt:lpstr>Examples Constants</vt:lpstr>
      <vt:lpstr>Example Checking for errors</vt:lpstr>
      <vt:lpstr>Problem Floating point</vt:lpstr>
      <vt:lpstr>Example Floating point</vt:lpstr>
      <vt:lpstr>Example Floating point</vt:lpstr>
      <vt:lpstr>Example Floating point</vt:lpstr>
      <vt:lpstr>Tip Transitivity</vt:lpstr>
      <vt:lpstr>Problem Memory leaks</vt:lpstr>
      <vt:lpstr>Example Memory allocation</vt:lpstr>
      <vt:lpstr>Example Aliasing memory</vt:lpstr>
      <vt:lpstr>Example Freeing memory</vt:lpstr>
      <vt:lpstr>Problem Leaked locks</vt:lpstr>
      <vt:lpstr>Example Spin lock</vt:lpstr>
      <vt:lpstr>Example Holding locks</vt:lpstr>
      <vt:lpstr>Example Spin lock wrapper</vt:lpstr>
      <vt:lpstr>Problem Wrong IRQL</vt:lpstr>
      <vt:lpstr>Example Changing IRQL</vt:lpstr>
      <vt:lpstr>Example Callbacks</vt:lpstr>
      <vt:lpstr>Problem Paged functions</vt:lpstr>
      <vt:lpstr>Tip Things to remember</vt:lpstr>
      <vt:lpstr>Strategies For Annotation</vt:lpstr>
      <vt:lpstr>Call To Action</vt:lpstr>
      <vt:lpstr>Additional Resources</vt:lpstr>
      <vt:lpstr>Slide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DVR-T382 Static Analysis Tools: PREfast for Drivers</dc:title>
  <dc:subject>WinHEC 2007</dc:subject>
  <dc:creator>Donn Terry</dc:creator>
  <dc:description>Template: Bryan Lenning, Silver Fox Productions
Formatting: Steve Hein, Silver Fox Productions
Event Date: May 14-17, 2007
Event Location: Los Angeles, CA
Audience:</dc:description>
  <cp:lastModifiedBy>Microsoft Employee</cp:lastModifiedBy>
  <cp:revision>1171</cp:revision>
  <dcterms:created xsi:type="dcterms:W3CDTF">2007-03-22T21:16:17Z</dcterms:created>
  <dcterms:modified xsi:type="dcterms:W3CDTF">2007-05-29T20:31:30Z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