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895" r:id="rId1"/>
  </p:sldMasterIdLst>
  <p:notesMasterIdLst>
    <p:notesMasterId r:id="rId29"/>
  </p:notesMasterIdLst>
  <p:handoutMasterIdLst>
    <p:handoutMasterId r:id="rId30"/>
  </p:handoutMasterIdLst>
  <p:sldIdLst>
    <p:sldId id="257" r:id="rId2"/>
    <p:sldId id="295" r:id="rId3"/>
    <p:sldId id="296" r:id="rId4"/>
    <p:sldId id="327" r:id="rId5"/>
    <p:sldId id="328" r:id="rId6"/>
    <p:sldId id="297" r:id="rId7"/>
    <p:sldId id="339" r:id="rId8"/>
    <p:sldId id="305" r:id="rId9"/>
    <p:sldId id="316" r:id="rId10"/>
    <p:sldId id="319" r:id="rId11"/>
    <p:sldId id="300" r:id="rId12"/>
    <p:sldId id="301" r:id="rId13"/>
    <p:sldId id="322" r:id="rId14"/>
    <p:sldId id="324" r:id="rId15"/>
    <p:sldId id="323" r:id="rId16"/>
    <p:sldId id="345" r:id="rId17"/>
    <p:sldId id="331" r:id="rId18"/>
    <p:sldId id="303" r:id="rId19"/>
    <p:sldId id="302" r:id="rId20"/>
    <p:sldId id="330" r:id="rId21"/>
    <p:sldId id="346" r:id="rId22"/>
    <p:sldId id="340" r:id="rId23"/>
    <p:sldId id="334" r:id="rId24"/>
    <p:sldId id="335" r:id="rId25"/>
    <p:sldId id="313" r:id="rId26"/>
    <p:sldId id="314" r:id="rId27"/>
    <p:sldId id="342" r:id="rId28"/>
  </p:sldIdLst>
  <p:sldSz cx="10972800" cy="8229600" type="B4JIS"/>
  <p:notesSz cx="6858000" cy="9144000"/>
  <p:embeddedFontLst>
    <p:embeddedFont>
      <p:font typeface="Lucida Console" pitchFamily="49" charset="0"/>
      <p:regular r:id="rId31"/>
    </p:embeddedFont>
  </p:embeddedFontLst>
  <p:defaultTextStyle>
    <a:defPPr>
      <a:defRPr lang="en-US"/>
    </a:defPPr>
    <a:lvl1pPr algn="ctr" rtl="0" fontAlgn="base">
      <a:spcBef>
        <a:spcPct val="0"/>
      </a:spcBef>
      <a:spcAft>
        <a:spcPct val="0"/>
      </a:spcAft>
      <a:defRPr b="1" kern="1200">
        <a:solidFill>
          <a:schemeClr val="tx1"/>
        </a:solidFill>
        <a:latin typeface="Arial" pitchFamily="34" charset="0"/>
        <a:ea typeface="+mn-ea"/>
        <a:cs typeface="+mn-cs"/>
      </a:defRPr>
    </a:lvl1pPr>
    <a:lvl2pPr marL="548640" algn="ctr" rtl="0" fontAlgn="base">
      <a:spcBef>
        <a:spcPct val="0"/>
      </a:spcBef>
      <a:spcAft>
        <a:spcPct val="0"/>
      </a:spcAft>
      <a:defRPr b="1" kern="1200">
        <a:solidFill>
          <a:schemeClr val="tx1"/>
        </a:solidFill>
        <a:latin typeface="Arial" pitchFamily="34" charset="0"/>
        <a:ea typeface="+mn-ea"/>
        <a:cs typeface="+mn-cs"/>
      </a:defRPr>
    </a:lvl2pPr>
    <a:lvl3pPr marL="1097280" algn="ctr" rtl="0" fontAlgn="base">
      <a:spcBef>
        <a:spcPct val="0"/>
      </a:spcBef>
      <a:spcAft>
        <a:spcPct val="0"/>
      </a:spcAft>
      <a:defRPr b="1" kern="1200">
        <a:solidFill>
          <a:schemeClr val="tx1"/>
        </a:solidFill>
        <a:latin typeface="Arial" pitchFamily="34" charset="0"/>
        <a:ea typeface="+mn-ea"/>
        <a:cs typeface="+mn-cs"/>
      </a:defRPr>
    </a:lvl3pPr>
    <a:lvl4pPr marL="1645920" algn="ctr" rtl="0" fontAlgn="base">
      <a:spcBef>
        <a:spcPct val="0"/>
      </a:spcBef>
      <a:spcAft>
        <a:spcPct val="0"/>
      </a:spcAft>
      <a:defRPr b="1" kern="1200">
        <a:solidFill>
          <a:schemeClr val="tx1"/>
        </a:solidFill>
        <a:latin typeface="Arial" pitchFamily="34" charset="0"/>
        <a:ea typeface="+mn-ea"/>
        <a:cs typeface="+mn-cs"/>
      </a:defRPr>
    </a:lvl4pPr>
    <a:lvl5pPr marL="2194560" algn="ctr" rtl="0" fontAlgn="base">
      <a:spcBef>
        <a:spcPct val="0"/>
      </a:spcBef>
      <a:spcAft>
        <a:spcPct val="0"/>
      </a:spcAft>
      <a:defRPr b="1" kern="1200">
        <a:solidFill>
          <a:schemeClr val="tx1"/>
        </a:solidFill>
        <a:latin typeface="Arial" pitchFamily="34" charset="0"/>
        <a:ea typeface="+mn-ea"/>
        <a:cs typeface="+mn-cs"/>
      </a:defRPr>
    </a:lvl5pPr>
    <a:lvl6pPr marL="2743200" algn="l" defTabSz="1097280" rtl="0" eaLnBrk="1" latinLnBrk="0" hangingPunct="1">
      <a:defRPr b="1" kern="1200">
        <a:solidFill>
          <a:schemeClr val="tx1"/>
        </a:solidFill>
        <a:latin typeface="Arial" pitchFamily="34" charset="0"/>
        <a:ea typeface="+mn-ea"/>
        <a:cs typeface="+mn-cs"/>
      </a:defRPr>
    </a:lvl6pPr>
    <a:lvl7pPr marL="3291840" algn="l" defTabSz="1097280" rtl="0" eaLnBrk="1" latinLnBrk="0" hangingPunct="1">
      <a:defRPr b="1" kern="1200">
        <a:solidFill>
          <a:schemeClr val="tx1"/>
        </a:solidFill>
        <a:latin typeface="Arial" pitchFamily="34" charset="0"/>
        <a:ea typeface="+mn-ea"/>
        <a:cs typeface="+mn-cs"/>
      </a:defRPr>
    </a:lvl7pPr>
    <a:lvl8pPr marL="3840480" algn="l" defTabSz="1097280" rtl="0" eaLnBrk="1" latinLnBrk="0" hangingPunct="1">
      <a:defRPr b="1" kern="1200">
        <a:solidFill>
          <a:schemeClr val="tx1"/>
        </a:solidFill>
        <a:latin typeface="Arial" pitchFamily="34" charset="0"/>
        <a:ea typeface="+mn-ea"/>
        <a:cs typeface="+mn-cs"/>
      </a:defRPr>
    </a:lvl8pPr>
    <a:lvl9pPr marL="4389120" algn="l" defTabSz="1097280" rtl="0" eaLnBrk="1" latinLnBrk="0" hangingPunct="1">
      <a:defRPr b="1"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showPr showNarration="1">
    <p:present/>
    <p:sldAll/>
    <p:penClr>
      <a:srgbClr val="FF0000"/>
    </p:penClr>
  </p:showPr>
  <p:clrMru>
    <a:srgbClr val="FFFF66"/>
    <a:srgbClr val="6699FF"/>
    <a:srgbClr val="3366FF"/>
    <a:srgbClr val="0033CC"/>
    <a:srgbClr val="0066FF"/>
    <a:srgbClr val="660066"/>
    <a:srgbClr val="3399FF"/>
    <a:srgbClr val="0066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030" autoAdjust="0"/>
    <p:restoredTop sz="90660" autoAdjust="0"/>
  </p:normalViewPr>
  <p:slideViewPr>
    <p:cSldViewPr snapToGrid="0" showGuides="1">
      <p:cViewPr varScale="1">
        <p:scale>
          <a:sx n="41" d="100"/>
          <a:sy n="41" d="100"/>
        </p:scale>
        <p:origin x="-662" y="-91"/>
      </p:cViewPr>
      <p:guideLst>
        <p:guide orient="horz" pos="2592"/>
        <p:guide orient="horz" pos="173"/>
        <p:guide orient="horz" pos="5011"/>
        <p:guide orient="horz" pos="1786"/>
        <p:guide orient="horz" pos="1440"/>
        <p:guide orient="horz" pos="1063"/>
        <p:guide pos="3456"/>
        <p:guide pos="288"/>
        <p:guide pos="6624"/>
        <p:guide pos="1152"/>
      </p:guideLst>
    </p:cSldViewPr>
  </p:slideViewPr>
  <p:notesTextViewPr>
    <p:cViewPr>
      <p:scale>
        <a:sx n="100" d="100"/>
        <a:sy n="100" d="100"/>
      </p:scale>
      <p:origin x="0" y="0"/>
    </p:cViewPr>
  </p:notesTextViewPr>
  <p:sorterViewPr>
    <p:cViewPr>
      <p:scale>
        <a:sx n="25" d="100"/>
        <a:sy n="25" d="100"/>
      </p:scale>
      <p:origin x="0" y="0"/>
    </p:cViewPr>
  </p:sorterViewPr>
  <p:notesViewPr>
    <p:cSldViewPr snapToGrid="0" showGuides="1">
      <p:cViewPr varScale="1">
        <p:scale>
          <a:sx n="77" d="100"/>
          <a:sy n="77" d="100"/>
        </p:scale>
        <p:origin x="-2046" y="-102"/>
      </p:cViewPr>
      <p:guideLst>
        <p:guide orient="horz" pos="2880"/>
        <p:guide pos="2160"/>
        <p:guide pos="3896"/>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effectLst/>
                <a:latin typeface="Arial" charset="0"/>
              </a:defRPr>
            </a:lvl1pPr>
          </a:lstStyle>
          <a:p>
            <a:pPr>
              <a:defRPr/>
            </a:pPr>
            <a:r>
              <a:rPr lang="en-US" dirty="0" err="1">
                <a:latin typeface="+mn-lt"/>
              </a:rPr>
              <a:t>WinHEC</a:t>
            </a:r>
            <a:r>
              <a:rPr lang="en-US" dirty="0">
                <a:latin typeface="+mn-lt"/>
              </a:rPr>
              <a:t> </a:t>
            </a:r>
            <a:r>
              <a:rPr lang="en-US" dirty="0" smtClean="0">
                <a:latin typeface="+mn-lt"/>
              </a:rPr>
              <a:t>2007   </a:t>
            </a:r>
            <a:endParaRPr lang="en-US" dirty="0">
              <a:latin typeface="+mn-lt"/>
            </a:endParaRPr>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latin typeface="Arial" charset="0"/>
              </a:defRPr>
            </a:lvl1pPr>
          </a:lstStyle>
          <a:p>
            <a:pPr>
              <a:defRPr/>
            </a:pPr>
            <a:fld id="{E7B8E613-BE32-4B4C-BECA-79AC703BB3A6}" type="datetime8">
              <a:rPr lang="en-US">
                <a:latin typeface="+mn-lt"/>
              </a:rPr>
              <a:pPr>
                <a:defRPr/>
              </a:pPr>
              <a:t>5/29/2007 1:33 PM</a:t>
            </a:fld>
            <a:endParaRPr lang="en-US">
              <a:latin typeface="+mn-lt"/>
            </a:endParaRPr>
          </a:p>
        </p:txBody>
      </p:sp>
      <p:sp>
        <p:nvSpPr>
          <p:cNvPr id="19460" name="Rectangle 4"/>
          <p:cNvSpPr>
            <a:spLocks noGrp="1" noChangeArrowheads="1"/>
          </p:cNvSpPr>
          <p:nvPr>
            <p:ph type="ftr" sz="quarter" idx="2"/>
          </p:nvPr>
        </p:nvSpPr>
        <p:spPr bwMode="auto">
          <a:xfrm>
            <a:off x="0" y="8686800"/>
            <a:ext cx="6184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500" b="0">
                <a:effectLst/>
                <a:latin typeface="Arial" charset="0"/>
                <a:cs typeface="Arial" charset="0"/>
              </a:defRPr>
            </a:lvl1pPr>
          </a:lstStyle>
          <a:p>
            <a:r>
              <a:rPr lang="en-US" sz="700" dirty="0" smtClean="0">
                <a:latin typeface="+mn-lt"/>
              </a:rPr>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700" dirty="0">
              <a:latin typeface="+mn-lt"/>
            </a:endParaRP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latin typeface="Arial" charset="0"/>
              </a:defRPr>
            </a:lvl1pPr>
          </a:lstStyle>
          <a:p>
            <a:pPr>
              <a:defRPr/>
            </a:pPr>
            <a:fld id="{10D430F4-17F6-4542-A531-A5052D1C900B}" type="slidenum">
              <a:rPr lang="en-US"/>
              <a:pPr>
                <a:defRPr/>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effectLst/>
                <a:latin typeface="Times New Roman" pitchFamily="18" charset="0"/>
              </a:defRPr>
            </a:lvl1pPr>
          </a:lstStyle>
          <a:p>
            <a:pPr>
              <a:defRPr/>
            </a:pPr>
            <a:r>
              <a:rPr lang="en-US"/>
              <a:t>WinHEC 2006   </a:t>
            </a:r>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ffectLst/>
                <a:latin typeface="Times New Roman" pitchFamily="18" charset="0"/>
              </a:defRPr>
            </a:lvl1pPr>
          </a:lstStyle>
          <a:p>
            <a:pPr>
              <a:defRPr/>
            </a:pPr>
            <a:fld id="{886F4141-9F7E-45EA-A022-5D5FF8F0C076}" type="datetime8">
              <a:rPr lang="en-US"/>
              <a:pPr>
                <a:defRPr/>
              </a:pPr>
              <a:t>5/29/2007 1:33 PM</a:t>
            </a:fld>
            <a:endParaRPr lang="en-US"/>
          </a:p>
        </p:txBody>
      </p:sp>
      <p:sp>
        <p:nvSpPr>
          <p:cNvPr id="317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Rectangle 6"/>
          <p:cNvSpPr>
            <a:spLocks noGrp="1" noChangeArrowheads="1"/>
          </p:cNvSpPr>
          <p:nvPr>
            <p:ph type="ftr" sz="quarter" idx="4"/>
          </p:nvPr>
        </p:nvSpPr>
        <p:spPr bwMode="auto">
          <a:xfrm>
            <a:off x="0" y="8686800"/>
            <a:ext cx="6157913"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lang="en-US" sz="700" smtClean="0">
                <a:latin typeface="+mn-lt"/>
              </a:defRPr>
            </a:lvl1pPr>
          </a:lstStyle>
          <a:p>
            <a:r>
              <a:rPr lang="en-US"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29703" name="Rectangle 7"/>
          <p:cNvSpPr>
            <a:spLocks noGrp="1" noChangeArrowheads="1"/>
          </p:cNvSpPr>
          <p:nvPr>
            <p:ph type="sldNum" sz="quarter" idx="5"/>
          </p:nvPr>
        </p:nvSpPr>
        <p:spPr bwMode="auto">
          <a:xfrm>
            <a:off x="5762625" y="8685213"/>
            <a:ext cx="1093788"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ffectLst/>
                <a:latin typeface="Times New Roman" pitchFamily="18" charset="0"/>
              </a:defRPr>
            </a:lvl1pPr>
          </a:lstStyle>
          <a:p>
            <a:pPr>
              <a:defRPr/>
            </a:pPr>
            <a:fld id="{DB132902-00E8-4A21-961A-932534484FD8}" type="slidenum">
              <a:rPr lang="en-US"/>
              <a:pPr>
                <a:defRPr/>
              </a:pPr>
              <a:t>‹#›</a:t>
            </a:fld>
            <a:endParaRPr lang="en-US"/>
          </a:p>
        </p:txBody>
      </p:sp>
    </p:spTree>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400" kern="1200">
        <a:solidFill>
          <a:schemeClr val="tx1"/>
        </a:solidFill>
        <a:latin typeface="Times New Roman" pitchFamily="18" charset="0"/>
        <a:ea typeface="+mn-ea"/>
        <a:cs typeface="+mn-cs"/>
      </a:defRPr>
    </a:lvl1pPr>
    <a:lvl2pPr marL="548640" algn="l" rtl="0" eaLnBrk="0" fontAlgn="base" hangingPunct="0">
      <a:spcBef>
        <a:spcPct val="30000"/>
      </a:spcBef>
      <a:spcAft>
        <a:spcPct val="0"/>
      </a:spcAft>
      <a:defRPr sz="1400" kern="1200">
        <a:solidFill>
          <a:schemeClr val="tx1"/>
        </a:solidFill>
        <a:latin typeface="Times New Roman" pitchFamily="18" charset="0"/>
        <a:ea typeface="+mn-ea"/>
        <a:cs typeface="+mn-cs"/>
      </a:defRPr>
    </a:lvl2pPr>
    <a:lvl3pPr marL="1097280" algn="l" rtl="0" eaLnBrk="0" fontAlgn="base" hangingPunct="0">
      <a:spcBef>
        <a:spcPct val="30000"/>
      </a:spcBef>
      <a:spcAft>
        <a:spcPct val="0"/>
      </a:spcAft>
      <a:defRPr sz="1400" kern="1200">
        <a:solidFill>
          <a:schemeClr val="tx1"/>
        </a:solidFill>
        <a:latin typeface="Times New Roman" pitchFamily="18" charset="0"/>
        <a:ea typeface="+mn-ea"/>
        <a:cs typeface="+mn-cs"/>
      </a:defRPr>
    </a:lvl3pPr>
    <a:lvl4pPr marL="1645920" algn="l" rtl="0" eaLnBrk="0" fontAlgn="base" hangingPunct="0">
      <a:spcBef>
        <a:spcPct val="30000"/>
      </a:spcBef>
      <a:spcAft>
        <a:spcPct val="0"/>
      </a:spcAft>
      <a:defRPr sz="1400" kern="1200">
        <a:solidFill>
          <a:schemeClr val="tx1"/>
        </a:solidFill>
        <a:latin typeface="Times New Roman" pitchFamily="18" charset="0"/>
        <a:ea typeface="+mn-ea"/>
        <a:cs typeface="+mn-cs"/>
      </a:defRPr>
    </a:lvl4pPr>
    <a:lvl5pPr marL="2194560" algn="l" rtl="0" eaLnBrk="0" fontAlgn="base" hangingPunct="0">
      <a:spcBef>
        <a:spcPct val="30000"/>
      </a:spcBef>
      <a:spcAft>
        <a:spcPct val="0"/>
      </a:spcAft>
      <a:defRPr sz="1400" kern="1200">
        <a:solidFill>
          <a:schemeClr val="tx1"/>
        </a:solidFill>
        <a:latin typeface="Times New Roman" pitchFamily="18" charset="0"/>
        <a:ea typeface="+mn-ea"/>
        <a:cs typeface="+mn-cs"/>
      </a:defRPr>
    </a:lvl5pPr>
    <a:lvl6pPr marL="2743200" algn="l" defTabSz="1097280" rtl="0" eaLnBrk="1" latinLnBrk="0" hangingPunct="1">
      <a:defRPr sz="1400" kern="1200">
        <a:solidFill>
          <a:schemeClr val="tx1"/>
        </a:solidFill>
        <a:latin typeface="+mn-lt"/>
        <a:ea typeface="+mn-ea"/>
        <a:cs typeface="+mn-cs"/>
      </a:defRPr>
    </a:lvl6pPr>
    <a:lvl7pPr marL="3291840" algn="l" defTabSz="1097280" rtl="0" eaLnBrk="1" latinLnBrk="0" hangingPunct="1">
      <a:defRPr sz="1400" kern="1200">
        <a:solidFill>
          <a:schemeClr val="tx1"/>
        </a:solidFill>
        <a:latin typeface="+mn-lt"/>
        <a:ea typeface="+mn-ea"/>
        <a:cs typeface="+mn-cs"/>
      </a:defRPr>
    </a:lvl7pPr>
    <a:lvl8pPr marL="3840480" algn="l" defTabSz="1097280" rtl="0" eaLnBrk="1" latinLnBrk="0" hangingPunct="1">
      <a:defRPr sz="1400" kern="1200">
        <a:solidFill>
          <a:schemeClr val="tx1"/>
        </a:solidFill>
        <a:latin typeface="+mn-lt"/>
        <a:ea typeface="+mn-ea"/>
        <a:cs typeface="+mn-cs"/>
      </a:defRPr>
    </a:lvl8pPr>
    <a:lvl9pPr marL="4389120" algn="l" defTabSz="1097280"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p:spPr>
        <p:txBody>
          <a:bodyPr/>
          <a:lstStyle/>
          <a:p>
            <a:r>
              <a:rPr lang="en-US" smtClean="0"/>
              <a:t>WinHEC 2006   </a:t>
            </a:r>
          </a:p>
        </p:txBody>
      </p:sp>
      <p:sp>
        <p:nvSpPr>
          <p:cNvPr id="32771" name="Rectangle 3"/>
          <p:cNvSpPr>
            <a:spLocks noGrp="1" noChangeArrowheads="1"/>
          </p:cNvSpPr>
          <p:nvPr>
            <p:ph type="dt" sz="quarter" idx="1"/>
          </p:nvPr>
        </p:nvSpPr>
        <p:spPr>
          <a:noFill/>
        </p:spPr>
        <p:txBody>
          <a:bodyPr/>
          <a:lstStyle/>
          <a:p>
            <a:fld id="{B5CD5684-C02D-42D5-8820-C6195239D7C5}" type="datetime8">
              <a:rPr lang="en-US" smtClean="0"/>
              <a:pPr/>
              <a:t>5/29/2007 1:33 PM</a:t>
            </a:fld>
            <a:endParaRPr lang="en-US" smtClean="0"/>
          </a:p>
        </p:txBody>
      </p:sp>
      <p:sp>
        <p:nvSpPr>
          <p:cNvPr id="32773" name="Rectangle 7"/>
          <p:cNvSpPr>
            <a:spLocks noGrp="1" noChangeArrowheads="1"/>
          </p:cNvSpPr>
          <p:nvPr>
            <p:ph type="sldNum" sz="quarter" idx="5"/>
          </p:nvPr>
        </p:nvSpPr>
        <p:spPr>
          <a:noFill/>
        </p:spPr>
        <p:txBody>
          <a:bodyPr/>
          <a:lstStyle/>
          <a:p>
            <a:fld id="{0DD05C81-3BAE-454F-BE5B-909DD440CCAC}" type="slidenum">
              <a:rPr lang="en-US" smtClean="0"/>
              <a:pPr/>
              <a:t>1</a:t>
            </a:fld>
            <a:endParaRPr lang="en-US" smtClean="0"/>
          </a:p>
        </p:txBody>
      </p:sp>
      <p:sp>
        <p:nvSpPr>
          <p:cNvPr id="32774" name="Rectangle 4"/>
          <p:cNvSpPr>
            <a:spLocks noGrp="1" noRot="1" noChangeAspect="1" noChangeArrowheads="1" noTextEdit="1"/>
          </p:cNvSpPr>
          <p:nvPr>
            <p:ph type="sldImg"/>
          </p:nvPr>
        </p:nvSpPr>
        <p:spPr>
          <a:ln/>
        </p:spPr>
      </p:sp>
      <p:sp>
        <p:nvSpPr>
          <p:cNvPr id="32775" name="Rectangle 5"/>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a:noFill/>
        </p:spPr>
        <p:txBody>
          <a:bodyPr/>
          <a:lstStyle/>
          <a:p>
            <a:r>
              <a:rPr lang="en-US" smtClean="0"/>
              <a:t>WinHEC 2006   </a:t>
            </a:r>
          </a:p>
        </p:txBody>
      </p:sp>
      <p:sp>
        <p:nvSpPr>
          <p:cNvPr id="40963" name="Rectangle 3"/>
          <p:cNvSpPr>
            <a:spLocks noGrp="1" noChangeArrowheads="1"/>
          </p:cNvSpPr>
          <p:nvPr>
            <p:ph type="dt" sz="quarter" idx="1"/>
          </p:nvPr>
        </p:nvSpPr>
        <p:spPr>
          <a:noFill/>
        </p:spPr>
        <p:txBody>
          <a:bodyPr/>
          <a:lstStyle/>
          <a:p>
            <a:fld id="{500AC2CB-18C7-47F3-BF09-AE8F8E5F2623}" type="datetime8">
              <a:rPr lang="en-US" smtClean="0"/>
              <a:pPr/>
              <a:t>5/29/2007 1:33 PM</a:t>
            </a:fld>
            <a:endParaRPr lang="en-US" smtClean="0"/>
          </a:p>
        </p:txBody>
      </p:sp>
      <p:sp>
        <p:nvSpPr>
          <p:cNvPr id="40965" name="Rectangle 7"/>
          <p:cNvSpPr>
            <a:spLocks noGrp="1" noChangeArrowheads="1"/>
          </p:cNvSpPr>
          <p:nvPr>
            <p:ph type="sldNum" sz="quarter" idx="5"/>
          </p:nvPr>
        </p:nvSpPr>
        <p:spPr>
          <a:noFill/>
        </p:spPr>
        <p:txBody>
          <a:bodyPr/>
          <a:lstStyle/>
          <a:p>
            <a:fld id="{FE5AD5AE-34AD-4AAC-9DA6-194F51674CF2}" type="slidenum">
              <a:rPr lang="en-US" smtClean="0"/>
              <a:pPr/>
              <a:t>10</a:t>
            </a:fld>
            <a:endParaRPr lang="en-US" smtClean="0"/>
          </a:p>
        </p:txBody>
      </p:sp>
      <p:sp>
        <p:nvSpPr>
          <p:cNvPr id="40966" name="Rectangle 2"/>
          <p:cNvSpPr>
            <a:spLocks noGrp="1" noRot="1" noChangeAspect="1" noChangeArrowheads="1" noTextEdit="1"/>
          </p:cNvSpPr>
          <p:nvPr>
            <p:ph type="sldImg"/>
          </p:nvPr>
        </p:nvSpPr>
        <p:spPr>
          <a:ln/>
        </p:spPr>
      </p:sp>
      <p:sp>
        <p:nvSpPr>
          <p:cNvPr id="40967"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a:noFill/>
        </p:spPr>
        <p:txBody>
          <a:bodyPr/>
          <a:lstStyle/>
          <a:p>
            <a:r>
              <a:rPr lang="en-US" smtClean="0"/>
              <a:t>WinHEC 2006   </a:t>
            </a:r>
          </a:p>
        </p:txBody>
      </p:sp>
      <p:sp>
        <p:nvSpPr>
          <p:cNvPr id="41987" name="Rectangle 3"/>
          <p:cNvSpPr>
            <a:spLocks noGrp="1" noChangeArrowheads="1"/>
          </p:cNvSpPr>
          <p:nvPr>
            <p:ph type="dt" sz="quarter" idx="1"/>
          </p:nvPr>
        </p:nvSpPr>
        <p:spPr>
          <a:noFill/>
        </p:spPr>
        <p:txBody>
          <a:bodyPr/>
          <a:lstStyle/>
          <a:p>
            <a:fld id="{75525912-BA05-4992-B45F-56F0497824E3}" type="datetime8">
              <a:rPr lang="en-US" smtClean="0"/>
              <a:pPr/>
              <a:t>5/29/2007 1:33 PM</a:t>
            </a:fld>
            <a:endParaRPr lang="en-US" smtClean="0"/>
          </a:p>
        </p:txBody>
      </p:sp>
      <p:sp>
        <p:nvSpPr>
          <p:cNvPr id="41989" name="Rectangle 7"/>
          <p:cNvSpPr>
            <a:spLocks noGrp="1" noChangeArrowheads="1"/>
          </p:cNvSpPr>
          <p:nvPr>
            <p:ph type="sldNum" sz="quarter" idx="5"/>
          </p:nvPr>
        </p:nvSpPr>
        <p:spPr>
          <a:noFill/>
        </p:spPr>
        <p:txBody>
          <a:bodyPr/>
          <a:lstStyle/>
          <a:p>
            <a:fld id="{99520B2A-0BEC-45A4-B485-7D6A25A0A149}" type="slidenum">
              <a:rPr lang="en-US" smtClean="0"/>
              <a:pPr/>
              <a:t>11</a:t>
            </a:fld>
            <a:endParaRPr lang="en-US" smtClean="0"/>
          </a:p>
        </p:txBody>
      </p:sp>
      <p:sp>
        <p:nvSpPr>
          <p:cNvPr id="41990" name="Rectangle 2"/>
          <p:cNvSpPr>
            <a:spLocks noGrp="1" noRot="1" noChangeAspect="1" noChangeArrowheads="1" noTextEdit="1"/>
          </p:cNvSpPr>
          <p:nvPr>
            <p:ph type="sldImg"/>
          </p:nvPr>
        </p:nvSpPr>
        <p:spPr>
          <a:ln/>
        </p:spPr>
      </p:sp>
      <p:sp>
        <p:nvSpPr>
          <p:cNvPr id="41991"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a:noFill/>
        </p:spPr>
        <p:txBody>
          <a:bodyPr/>
          <a:lstStyle/>
          <a:p>
            <a:r>
              <a:rPr lang="en-US" smtClean="0"/>
              <a:t>WinHEC 2006   </a:t>
            </a:r>
          </a:p>
        </p:txBody>
      </p:sp>
      <p:sp>
        <p:nvSpPr>
          <p:cNvPr id="43011" name="Rectangle 3"/>
          <p:cNvSpPr>
            <a:spLocks noGrp="1" noChangeArrowheads="1"/>
          </p:cNvSpPr>
          <p:nvPr>
            <p:ph type="dt" sz="quarter" idx="1"/>
          </p:nvPr>
        </p:nvSpPr>
        <p:spPr>
          <a:noFill/>
        </p:spPr>
        <p:txBody>
          <a:bodyPr/>
          <a:lstStyle/>
          <a:p>
            <a:fld id="{33A9F703-FD0F-4994-8E2C-F98D53B878E3}" type="datetime8">
              <a:rPr lang="en-US" smtClean="0"/>
              <a:pPr/>
              <a:t>5/29/2007 1:33 PM</a:t>
            </a:fld>
            <a:endParaRPr lang="en-US" smtClean="0"/>
          </a:p>
        </p:txBody>
      </p:sp>
      <p:sp>
        <p:nvSpPr>
          <p:cNvPr id="43013" name="Rectangle 7"/>
          <p:cNvSpPr>
            <a:spLocks noGrp="1" noChangeArrowheads="1"/>
          </p:cNvSpPr>
          <p:nvPr>
            <p:ph type="sldNum" sz="quarter" idx="5"/>
          </p:nvPr>
        </p:nvSpPr>
        <p:spPr>
          <a:noFill/>
        </p:spPr>
        <p:txBody>
          <a:bodyPr/>
          <a:lstStyle/>
          <a:p>
            <a:fld id="{C52F3257-417F-4C69-8E75-6BD433F336DA}" type="slidenum">
              <a:rPr lang="en-US" smtClean="0"/>
              <a:pPr/>
              <a:t>12</a:t>
            </a:fld>
            <a:endParaRPr lang="en-US" smtClean="0"/>
          </a:p>
        </p:txBody>
      </p:sp>
      <p:sp>
        <p:nvSpPr>
          <p:cNvPr id="43014" name="Rectangle 2"/>
          <p:cNvSpPr>
            <a:spLocks noGrp="1" noRot="1" noChangeAspect="1" noChangeArrowheads="1" noTextEdit="1"/>
          </p:cNvSpPr>
          <p:nvPr>
            <p:ph type="sldImg"/>
          </p:nvPr>
        </p:nvSpPr>
        <p:spPr>
          <a:ln/>
        </p:spPr>
      </p:sp>
      <p:sp>
        <p:nvSpPr>
          <p:cNvPr id="43015"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a:noFill/>
        </p:spPr>
        <p:txBody>
          <a:bodyPr/>
          <a:lstStyle/>
          <a:p>
            <a:r>
              <a:rPr lang="en-US" smtClean="0"/>
              <a:t>WinHEC 2006   </a:t>
            </a:r>
          </a:p>
        </p:txBody>
      </p:sp>
      <p:sp>
        <p:nvSpPr>
          <p:cNvPr id="44035" name="Rectangle 3"/>
          <p:cNvSpPr>
            <a:spLocks noGrp="1" noChangeArrowheads="1"/>
          </p:cNvSpPr>
          <p:nvPr>
            <p:ph type="dt" sz="quarter" idx="1"/>
          </p:nvPr>
        </p:nvSpPr>
        <p:spPr>
          <a:noFill/>
        </p:spPr>
        <p:txBody>
          <a:bodyPr/>
          <a:lstStyle/>
          <a:p>
            <a:fld id="{D1D08742-83E7-432E-BCB6-96573AE62763}" type="datetime8">
              <a:rPr lang="en-US" smtClean="0"/>
              <a:pPr/>
              <a:t>5/29/2007 1:33 PM</a:t>
            </a:fld>
            <a:endParaRPr lang="en-US" smtClean="0"/>
          </a:p>
        </p:txBody>
      </p:sp>
      <p:sp>
        <p:nvSpPr>
          <p:cNvPr id="44037" name="Rectangle 7"/>
          <p:cNvSpPr>
            <a:spLocks noGrp="1" noChangeArrowheads="1"/>
          </p:cNvSpPr>
          <p:nvPr>
            <p:ph type="sldNum" sz="quarter" idx="5"/>
          </p:nvPr>
        </p:nvSpPr>
        <p:spPr>
          <a:noFill/>
        </p:spPr>
        <p:txBody>
          <a:bodyPr/>
          <a:lstStyle/>
          <a:p>
            <a:fld id="{E045C22E-DA70-49B1-8864-0B2DFD72C77B}" type="slidenum">
              <a:rPr lang="en-US" smtClean="0"/>
              <a:pPr/>
              <a:t>13</a:t>
            </a:fld>
            <a:endParaRPr lang="en-US" smtClean="0"/>
          </a:p>
        </p:txBody>
      </p:sp>
      <p:sp>
        <p:nvSpPr>
          <p:cNvPr id="44038" name="Rectangle 2"/>
          <p:cNvSpPr>
            <a:spLocks noGrp="1" noRot="1" noChangeAspect="1" noChangeArrowheads="1" noTextEdit="1"/>
          </p:cNvSpPr>
          <p:nvPr>
            <p:ph type="sldImg"/>
          </p:nvPr>
        </p:nvSpPr>
        <p:spPr>
          <a:ln/>
        </p:spPr>
      </p:sp>
      <p:sp>
        <p:nvSpPr>
          <p:cNvPr id="44039"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a:noFill/>
        </p:spPr>
        <p:txBody>
          <a:bodyPr/>
          <a:lstStyle/>
          <a:p>
            <a:r>
              <a:rPr lang="en-US" smtClean="0"/>
              <a:t>WinHEC 2006   </a:t>
            </a:r>
          </a:p>
        </p:txBody>
      </p:sp>
      <p:sp>
        <p:nvSpPr>
          <p:cNvPr id="45059" name="Rectangle 3"/>
          <p:cNvSpPr>
            <a:spLocks noGrp="1" noChangeArrowheads="1"/>
          </p:cNvSpPr>
          <p:nvPr>
            <p:ph type="dt" sz="quarter" idx="1"/>
          </p:nvPr>
        </p:nvSpPr>
        <p:spPr>
          <a:noFill/>
        </p:spPr>
        <p:txBody>
          <a:bodyPr/>
          <a:lstStyle/>
          <a:p>
            <a:fld id="{0FAD09F1-7B9F-4914-B0E5-D28E479A283B}" type="datetime8">
              <a:rPr lang="en-US" smtClean="0"/>
              <a:pPr/>
              <a:t>5/29/2007 1:33 PM</a:t>
            </a:fld>
            <a:endParaRPr lang="en-US" smtClean="0"/>
          </a:p>
        </p:txBody>
      </p:sp>
      <p:sp>
        <p:nvSpPr>
          <p:cNvPr id="45061" name="Rectangle 7"/>
          <p:cNvSpPr>
            <a:spLocks noGrp="1" noChangeArrowheads="1"/>
          </p:cNvSpPr>
          <p:nvPr>
            <p:ph type="sldNum" sz="quarter" idx="5"/>
          </p:nvPr>
        </p:nvSpPr>
        <p:spPr>
          <a:noFill/>
        </p:spPr>
        <p:txBody>
          <a:bodyPr/>
          <a:lstStyle/>
          <a:p>
            <a:fld id="{074D3CE0-2919-4F7D-8A57-3D7D73762791}" type="slidenum">
              <a:rPr lang="en-US" smtClean="0"/>
              <a:pPr/>
              <a:t>14</a:t>
            </a:fld>
            <a:endParaRPr lang="en-US" smtClean="0"/>
          </a:p>
        </p:txBody>
      </p:sp>
      <p:sp>
        <p:nvSpPr>
          <p:cNvPr id="45062" name="Rectangle 2"/>
          <p:cNvSpPr>
            <a:spLocks noGrp="1" noRot="1" noChangeAspect="1" noChangeArrowheads="1" noTextEdit="1"/>
          </p:cNvSpPr>
          <p:nvPr>
            <p:ph type="sldImg"/>
          </p:nvPr>
        </p:nvSpPr>
        <p:spPr>
          <a:ln/>
        </p:spPr>
      </p:sp>
      <p:sp>
        <p:nvSpPr>
          <p:cNvPr id="45063"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a:noFill/>
        </p:spPr>
        <p:txBody>
          <a:bodyPr/>
          <a:lstStyle/>
          <a:p>
            <a:r>
              <a:rPr lang="en-US" smtClean="0"/>
              <a:t>WinHEC 2006   </a:t>
            </a:r>
          </a:p>
        </p:txBody>
      </p:sp>
      <p:sp>
        <p:nvSpPr>
          <p:cNvPr id="46083" name="Rectangle 3"/>
          <p:cNvSpPr>
            <a:spLocks noGrp="1" noChangeArrowheads="1"/>
          </p:cNvSpPr>
          <p:nvPr>
            <p:ph type="dt" sz="quarter" idx="1"/>
          </p:nvPr>
        </p:nvSpPr>
        <p:spPr>
          <a:noFill/>
        </p:spPr>
        <p:txBody>
          <a:bodyPr/>
          <a:lstStyle/>
          <a:p>
            <a:fld id="{B62FC80D-A3B7-417C-9A33-C25ECC597DA3}" type="datetime8">
              <a:rPr lang="en-US" smtClean="0"/>
              <a:pPr/>
              <a:t>5/29/2007 1:33 PM</a:t>
            </a:fld>
            <a:endParaRPr lang="en-US" smtClean="0"/>
          </a:p>
        </p:txBody>
      </p:sp>
      <p:sp>
        <p:nvSpPr>
          <p:cNvPr id="46085" name="Rectangle 7"/>
          <p:cNvSpPr>
            <a:spLocks noGrp="1" noChangeArrowheads="1"/>
          </p:cNvSpPr>
          <p:nvPr>
            <p:ph type="sldNum" sz="quarter" idx="5"/>
          </p:nvPr>
        </p:nvSpPr>
        <p:spPr>
          <a:noFill/>
        </p:spPr>
        <p:txBody>
          <a:bodyPr/>
          <a:lstStyle/>
          <a:p>
            <a:fld id="{D62B814A-2833-4E94-A06C-6A3D4C8075D4}" type="slidenum">
              <a:rPr lang="en-US" smtClean="0"/>
              <a:pPr/>
              <a:t>15</a:t>
            </a:fld>
            <a:endParaRPr lang="en-US" smtClean="0"/>
          </a:p>
        </p:txBody>
      </p:sp>
      <p:sp>
        <p:nvSpPr>
          <p:cNvPr id="46086" name="Rectangle 2"/>
          <p:cNvSpPr>
            <a:spLocks noGrp="1" noRot="1" noChangeAspect="1" noChangeArrowheads="1" noTextEdit="1"/>
          </p:cNvSpPr>
          <p:nvPr>
            <p:ph type="sldImg"/>
          </p:nvPr>
        </p:nvSpPr>
        <p:spPr>
          <a:ln/>
        </p:spPr>
      </p:sp>
      <p:sp>
        <p:nvSpPr>
          <p:cNvPr id="46087"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pPr eaLnBrk="1" hangingPunct="1"/>
            <a:endParaRPr lang="en-US" dirty="0" smtClean="0"/>
          </a:p>
        </p:txBody>
      </p:sp>
      <p:sp>
        <p:nvSpPr>
          <p:cNvPr id="37892" name="Header Placeholder 3"/>
          <p:cNvSpPr>
            <a:spLocks noGrp="1"/>
          </p:cNvSpPr>
          <p:nvPr>
            <p:ph type="hdr" sz="quarter"/>
          </p:nvPr>
        </p:nvSpPr>
        <p:spPr>
          <a:noFill/>
        </p:spPr>
        <p:txBody>
          <a:bodyPr/>
          <a:lstStyle/>
          <a:p>
            <a:r>
              <a:rPr lang="en-US" smtClean="0"/>
              <a:t>WinHEC 2006   </a:t>
            </a:r>
          </a:p>
        </p:txBody>
      </p:sp>
      <p:sp>
        <p:nvSpPr>
          <p:cNvPr id="37893" name="Date Placeholder 4"/>
          <p:cNvSpPr>
            <a:spLocks noGrp="1"/>
          </p:cNvSpPr>
          <p:nvPr>
            <p:ph type="dt" sz="quarter" idx="1"/>
          </p:nvPr>
        </p:nvSpPr>
        <p:spPr>
          <a:noFill/>
        </p:spPr>
        <p:txBody>
          <a:bodyPr/>
          <a:lstStyle/>
          <a:p>
            <a:fld id="{291AE658-7EF5-4C7D-8BA2-F4C8615D4C23}" type="datetime8">
              <a:rPr lang="en-US" smtClean="0"/>
              <a:pPr/>
              <a:t>5/29/2007 1:33 PM</a:t>
            </a:fld>
            <a:endParaRPr lang="en-US" smtClean="0"/>
          </a:p>
        </p:txBody>
      </p:sp>
      <p:sp>
        <p:nvSpPr>
          <p:cNvPr id="37895" name="Slide Number Placeholder 6"/>
          <p:cNvSpPr>
            <a:spLocks noGrp="1"/>
          </p:cNvSpPr>
          <p:nvPr>
            <p:ph type="sldNum" sz="quarter" idx="5"/>
          </p:nvPr>
        </p:nvSpPr>
        <p:spPr>
          <a:noFill/>
        </p:spPr>
        <p:txBody>
          <a:bodyPr/>
          <a:lstStyle/>
          <a:p>
            <a:fld id="{9FC749C0-19C6-44C9-8B1F-FFEAF36DB773}" type="slidenum">
              <a:rPr lang="en-US" smtClean="0"/>
              <a:pPr/>
              <a:t>16</a:t>
            </a:fld>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a:noFill/>
        </p:spPr>
        <p:txBody>
          <a:bodyPr/>
          <a:lstStyle/>
          <a:p>
            <a:r>
              <a:rPr lang="en-US" smtClean="0"/>
              <a:t>WinHEC 2006   </a:t>
            </a:r>
          </a:p>
        </p:txBody>
      </p:sp>
      <p:sp>
        <p:nvSpPr>
          <p:cNvPr id="48131" name="Rectangle 3"/>
          <p:cNvSpPr>
            <a:spLocks noGrp="1" noChangeArrowheads="1"/>
          </p:cNvSpPr>
          <p:nvPr>
            <p:ph type="dt" sz="quarter" idx="1"/>
          </p:nvPr>
        </p:nvSpPr>
        <p:spPr>
          <a:noFill/>
        </p:spPr>
        <p:txBody>
          <a:bodyPr/>
          <a:lstStyle/>
          <a:p>
            <a:fld id="{0864CF04-37DE-4B8C-B52D-847FF5DBC2F9}" type="datetime8">
              <a:rPr lang="en-US" smtClean="0"/>
              <a:pPr/>
              <a:t>5/29/2007 1:33 PM</a:t>
            </a:fld>
            <a:endParaRPr lang="en-US" smtClean="0"/>
          </a:p>
        </p:txBody>
      </p:sp>
      <p:sp>
        <p:nvSpPr>
          <p:cNvPr id="48133" name="Rectangle 7"/>
          <p:cNvSpPr>
            <a:spLocks noGrp="1" noChangeArrowheads="1"/>
          </p:cNvSpPr>
          <p:nvPr>
            <p:ph type="sldNum" sz="quarter" idx="5"/>
          </p:nvPr>
        </p:nvSpPr>
        <p:spPr>
          <a:noFill/>
        </p:spPr>
        <p:txBody>
          <a:bodyPr/>
          <a:lstStyle/>
          <a:p>
            <a:fld id="{0EC2541F-B12C-4DE5-ADE0-9968839E6FD4}" type="slidenum">
              <a:rPr lang="en-US" smtClean="0"/>
              <a:pPr/>
              <a:t>17</a:t>
            </a:fld>
            <a:endParaRPr lang="en-US" smtClean="0"/>
          </a:p>
        </p:txBody>
      </p:sp>
      <p:sp>
        <p:nvSpPr>
          <p:cNvPr id="48134" name="Rectangle 2"/>
          <p:cNvSpPr>
            <a:spLocks noGrp="1" noRot="1" noChangeAspect="1" noChangeArrowheads="1" noTextEdit="1"/>
          </p:cNvSpPr>
          <p:nvPr>
            <p:ph type="sldImg"/>
          </p:nvPr>
        </p:nvSpPr>
        <p:spPr>
          <a:ln/>
        </p:spPr>
      </p:sp>
      <p:sp>
        <p:nvSpPr>
          <p:cNvPr id="48135"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a:noFill/>
        </p:spPr>
        <p:txBody>
          <a:bodyPr/>
          <a:lstStyle/>
          <a:p>
            <a:r>
              <a:rPr lang="en-US" smtClean="0"/>
              <a:t>WinHEC 2006   </a:t>
            </a:r>
          </a:p>
        </p:txBody>
      </p:sp>
      <p:sp>
        <p:nvSpPr>
          <p:cNvPr id="49155" name="Rectangle 3"/>
          <p:cNvSpPr>
            <a:spLocks noGrp="1" noChangeArrowheads="1"/>
          </p:cNvSpPr>
          <p:nvPr>
            <p:ph type="dt" sz="quarter" idx="1"/>
          </p:nvPr>
        </p:nvSpPr>
        <p:spPr>
          <a:noFill/>
        </p:spPr>
        <p:txBody>
          <a:bodyPr/>
          <a:lstStyle/>
          <a:p>
            <a:fld id="{EAF3066E-10B4-4106-80C2-ADEB00C44F37}" type="datetime8">
              <a:rPr lang="en-US" smtClean="0"/>
              <a:pPr/>
              <a:t>5/29/2007 1:33 PM</a:t>
            </a:fld>
            <a:endParaRPr lang="en-US" smtClean="0"/>
          </a:p>
        </p:txBody>
      </p:sp>
      <p:sp>
        <p:nvSpPr>
          <p:cNvPr id="49157" name="Rectangle 7"/>
          <p:cNvSpPr>
            <a:spLocks noGrp="1" noChangeArrowheads="1"/>
          </p:cNvSpPr>
          <p:nvPr>
            <p:ph type="sldNum" sz="quarter" idx="5"/>
          </p:nvPr>
        </p:nvSpPr>
        <p:spPr>
          <a:noFill/>
        </p:spPr>
        <p:txBody>
          <a:bodyPr/>
          <a:lstStyle/>
          <a:p>
            <a:fld id="{3F71C0D1-A5E1-474C-BC28-A5C593FCE9B5}" type="slidenum">
              <a:rPr lang="en-US" smtClean="0"/>
              <a:pPr/>
              <a:t>18</a:t>
            </a:fld>
            <a:endParaRPr lang="en-US" smtClean="0"/>
          </a:p>
        </p:txBody>
      </p:sp>
      <p:sp>
        <p:nvSpPr>
          <p:cNvPr id="49158" name="Rectangle 2"/>
          <p:cNvSpPr>
            <a:spLocks noGrp="1" noRot="1" noChangeAspect="1" noChangeArrowheads="1" noTextEdit="1"/>
          </p:cNvSpPr>
          <p:nvPr>
            <p:ph type="sldImg"/>
          </p:nvPr>
        </p:nvSpPr>
        <p:spPr>
          <a:ln/>
        </p:spPr>
      </p:sp>
      <p:sp>
        <p:nvSpPr>
          <p:cNvPr id="49159"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a:noFill/>
        </p:spPr>
        <p:txBody>
          <a:bodyPr/>
          <a:lstStyle/>
          <a:p>
            <a:r>
              <a:rPr lang="en-US" smtClean="0"/>
              <a:t>WinHEC 2006   </a:t>
            </a:r>
          </a:p>
        </p:txBody>
      </p:sp>
      <p:sp>
        <p:nvSpPr>
          <p:cNvPr id="50179" name="Rectangle 3"/>
          <p:cNvSpPr>
            <a:spLocks noGrp="1" noChangeArrowheads="1"/>
          </p:cNvSpPr>
          <p:nvPr>
            <p:ph type="dt" sz="quarter" idx="1"/>
          </p:nvPr>
        </p:nvSpPr>
        <p:spPr>
          <a:noFill/>
        </p:spPr>
        <p:txBody>
          <a:bodyPr/>
          <a:lstStyle/>
          <a:p>
            <a:fld id="{B85539B7-F295-4F50-A6A9-A1B96959BF8B}" type="datetime8">
              <a:rPr lang="en-US" smtClean="0"/>
              <a:pPr/>
              <a:t>5/29/2007 1:33 PM</a:t>
            </a:fld>
            <a:endParaRPr lang="en-US" smtClean="0"/>
          </a:p>
        </p:txBody>
      </p:sp>
      <p:sp>
        <p:nvSpPr>
          <p:cNvPr id="50181" name="Rectangle 7"/>
          <p:cNvSpPr>
            <a:spLocks noGrp="1" noChangeArrowheads="1"/>
          </p:cNvSpPr>
          <p:nvPr>
            <p:ph type="sldNum" sz="quarter" idx="5"/>
          </p:nvPr>
        </p:nvSpPr>
        <p:spPr>
          <a:noFill/>
        </p:spPr>
        <p:txBody>
          <a:bodyPr/>
          <a:lstStyle/>
          <a:p>
            <a:fld id="{BA5C27FE-DD6E-4CE4-859C-089300FF1094}" type="slidenum">
              <a:rPr lang="en-US" smtClean="0"/>
              <a:pPr/>
              <a:t>19</a:t>
            </a:fld>
            <a:endParaRPr lang="en-US" smtClean="0"/>
          </a:p>
        </p:txBody>
      </p:sp>
      <p:sp>
        <p:nvSpPr>
          <p:cNvPr id="50182" name="Rectangle 2"/>
          <p:cNvSpPr>
            <a:spLocks noGrp="1" noRot="1" noChangeAspect="1" noChangeArrowheads="1" noTextEdit="1"/>
          </p:cNvSpPr>
          <p:nvPr>
            <p:ph type="sldImg"/>
          </p:nvPr>
        </p:nvSpPr>
        <p:spPr>
          <a:ln/>
        </p:spPr>
      </p:sp>
      <p:sp>
        <p:nvSpPr>
          <p:cNvPr id="50183"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WinHEC 2006   </a:t>
            </a:r>
            <a:endParaRPr lang="en-US"/>
          </a:p>
        </p:txBody>
      </p:sp>
      <p:sp>
        <p:nvSpPr>
          <p:cNvPr id="5" name="Date Placeholder 4"/>
          <p:cNvSpPr>
            <a:spLocks noGrp="1"/>
          </p:cNvSpPr>
          <p:nvPr>
            <p:ph type="dt" idx="11"/>
          </p:nvPr>
        </p:nvSpPr>
        <p:spPr/>
        <p:txBody>
          <a:bodyPr/>
          <a:lstStyle/>
          <a:p>
            <a:pPr>
              <a:defRPr/>
            </a:pPr>
            <a:fld id="{886F4141-9F7E-45EA-A022-5D5FF8F0C076}" type="datetime8">
              <a:rPr lang="en-US" smtClean="0"/>
              <a:pPr>
                <a:defRPr/>
              </a:pPr>
              <a:t>5/29/2007 1:33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pPr>
              <a:defRPr/>
            </a:pPr>
            <a:fld id="{DB132902-00E8-4A21-961A-932534484FD8}"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p:spPr>
        <p:txBody>
          <a:bodyPr/>
          <a:lstStyle/>
          <a:p>
            <a:r>
              <a:rPr lang="en-US" smtClean="0"/>
              <a:t>WinHEC 2006   </a:t>
            </a:r>
          </a:p>
        </p:txBody>
      </p:sp>
      <p:sp>
        <p:nvSpPr>
          <p:cNvPr id="51203" name="Rectangle 3"/>
          <p:cNvSpPr>
            <a:spLocks noGrp="1" noChangeArrowheads="1"/>
          </p:cNvSpPr>
          <p:nvPr>
            <p:ph type="dt" sz="quarter" idx="1"/>
          </p:nvPr>
        </p:nvSpPr>
        <p:spPr>
          <a:noFill/>
        </p:spPr>
        <p:txBody>
          <a:bodyPr/>
          <a:lstStyle/>
          <a:p>
            <a:fld id="{5B10BE66-C725-4323-B14B-A07F150E4DFB}" type="datetime8">
              <a:rPr lang="en-US" smtClean="0"/>
              <a:pPr/>
              <a:t>5/29/2007 1:33 PM</a:t>
            </a:fld>
            <a:endParaRPr lang="en-US" smtClean="0"/>
          </a:p>
        </p:txBody>
      </p:sp>
      <p:sp>
        <p:nvSpPr>
          <p:cNvPr id="51205" name="Rectangle 7"/>
          <p:cNvSpPr>
            <a:spLocks noGrp="1" noChangeArrowheads="1"/>
          </p:cNvSpPr>
          <p:nvPr>
            <p:ph type="sldNum" sz="quarter" idx="5"/>
          </p:nvPr>
        </p:nvSpPr>
        <p:spPr>
          <a:noFill/>
        </p:spPr>
        <p:txBody>
          <a:bodyPr/>
          <a:lstStyle/>
          <a:p>
            <a:fld id="{D52A6D7B-CB69-404B-91D5-B29122051C66}" type="slidenum">
              <a:rPr lang="en-US" smtClean="0"/>
              <a:pPr/>
              <a:t>20</a:t>
            </a:fld>
            <a:endParaRPr lang="en-US" smtClean="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pPr eaLnBrk="1" hangingPunct="1"/>
            <a:endParaRPr lang="en-US" dirty="0" smtClean="0"/>
          </a:p>
        </p:txBody>
      </p:sp>
      <p:sp>
        <p:nvSpPr>
          <p:cNvPr id="37892" name="Header Placeholder 3"/>
          <p:cNvSpPr>
            <a:spLocks noGrp="1"/>
          </p:cNvSpPr>
          <p:nvPr>
            <p:ph type="hdr" sz="quarter"/>
          </p:nvPr>
        </p:nvSpPr>
        <p:spPr>
          <a:noFill/>
        </p:spPr>
        <p:txBody>
          <a:bodyPr/>
          <a:lstStyle/>
          <a:p>
            <a:r>
              <a:rPr lang="en-US" smtClean="0"/>
              <a:t>WinHEC 2006   </a:t>
            </a:r>
          </a:p>
        </p:txBody>
      </p:sp>
      <p:sp>
        <p:nvSpPr>
          <p:cNvPr id="37893" name="Date Placeholder 4"/>
          <p:cNvSpPr>
            <a:spLocks noGrp="1"/>
          </p:cNvSpPr>
          <p:nvPr>
            <p:ph type="dt" sz="quarter" idx="1"/>
          </p:nvPr>
        </p:nvSpPr>
        <p:spPr>
          <a:noFill/>
        </p:spPr>
        <p:txBody>
          <a:bodyPr/>
          <a:lstStyle/>
          <a:p>
            <a:fld id="{291AE658-7EF5-4C7D-8BA2-F4C8615D4C23}" type="datetime8">
              <a:rPr lang="en-US" smtClean="0"/>
              <a:pPr/>
              <a:t>5/29/2007 1:33 PM</a:t>
            </a:fld>
            <a:endParaRPr lang="en-US" smtClean="0"/>
          </a:p>
        </p:txBody>
      </p:sp>
      <p:sp>
        <p:nvSpPr>
          <p:cNvPr id="37895" name="Slide Number Placeholder 6"/>
          <p:cNvSpPr>
            <a:spLocks noGrp="1"/>
          </p:cNvSpPr>
          <p:nvPr>
            <p:ph type="sldNum" sz="quarter" idx="5"/>
          </p:nvPr>
        </p:nvSpPr>
        <p:spPr>
          <a:noFill/>
        </p:spPr>
        <p:txBody>
          <a:bodyPr/>
          <a:lstStyle/>
          <a:p>
            <a:fld id="{9FC749C0-19C6-44C9-8B1F-FFEAF36DB773}" type="slidenum">
              <a:rPr lang="en-US" smtClean="0"/>
              <a:pPr/>
              <a:t>21</a:t>
            </a:fld>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5/29/2007 1:33 PM</a:t>
            </a:fld>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22</a:t>
            </a:fld>
            <a:endParaRPr lang="en-US"/>
          </a:p>
        </p:txBody>
      </p:sp>
      <p:sp>
        <p:nvSpPr>
          <p:cNvPr id="8" name="Footer Placeholder 7"/>
          <p:cNvSpPr>
            <a:spLocks noGrp="1"/>
          </p:cNvSpPr>
          <p:nvPr>
            <p:ph type="ftr" sz="quarter" idx="14"/>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WinHEC 2006   </a:t>
            </a:r>
            <a:endParaRPr lang="en-US"/>
          </a:p>
        </p:txBody>
      </p:sp>
      <p:sp>
        <p:nvSpPr>
          <p:cNvPr id="5" name="Date Placeholder 4"/>
          <p:cNvSpPr>
            <a:spLocks noGrp="1"/>
          </p:cNvSpPr>
          <p:nvPr>
            <p:ph type="dt" idx="11"/>
          </p:nvPr>
        </p:nvSpPr>
        <p:spPr/>
        <p:txBody>
          <a:bodyPr/>
          <a:lstStyle/>
          <a:p>
            <a:pPr>
              <a:defRPr/>
            </a:pPr>
            <a:fld id="{886F4141-9F7E-45EA-A022-5D5FF8F0C076}" type="datetime8">
              <a:rPr lang="en-US" smtClean="0"/>
              <a:pPr>
                <a:defRPr/>
              </a:pPr>
              <a:t>5/29/2007 1:33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pPr>
              <a:defRPr/>
            </a:pPr>
            <a:fld id="{DB132902-00E8-4A21-961A-932534484FD8}"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WinHEC 2006   </a:t>
            </a:r>
            <a:endParaRPr lang="en-US"/>
          </a:p>
        </p:txBody>
      </p:sp>
      <p:sp>
        <p:nvSpPr>
          <p:cNvPr id="5" name="Date Placeholder 4"/>
          <p:cNvSpPr>
            <a:spLocks noGrp="1"/>
          </p:cNvSpPr>
          <p:nvPr>
            <p:ph type="dt" idx="11"/>
          </p:nvPr>
        </p:nvSpPr>
        <p:spPr/>
        <p:txBody>
          <a:bodyPr/>
          <a:lstStyle/>
          <a:p>
            <a:pPr>
              <a:defRPr/>
            </a:pPr>
            <a:fld id="{886F4141-9F7E-45EA-A022-5D5FF8F0C076}" type="datetime8">
              <a:rPr lang="en-US" smtClean="0"/>
              <a:pPr>
                <a:defRPr/>
              </a:pPr>
              <a:t>5/29/2007 1:33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pPr>
              <a:defRPr/>
            </a:pPr>
            <a:fld id="{DB132902-00E8-4A21-961A-932534484FD8}"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WinHEC 2006   </a:t>
            </a:r>
            <a:endParaRPr lang="en-US"/>
          </a:p>
        </p:txBody>
      </p:sp>
      <p:sp>
        <p:nvSpPr>
          <p:cNvPr id="5" name="Date Placeholder 4"/>
          <p:cNvSpPr>
            <a:spLocks noGrp="1"/>
          </p:cNvSpPr>
          <p:nvPr>
            <p:ph type="dt" idx="11"/>
          </p:nvPr>
        </p:nvSpPr>
        <p:spPr/>
        <p:txBody>
          <a:bodyPr/>
          <a:lstStyle/>
          <a:p>
            <a:pPr>
              <a:defRPr/>
            </a:pPr>
            <a:fld id="{886F4141-9F7E-45EA-A022-5D5FF8F0C076}" type="datetime8">
              <a:rPr lang="en-US" smtClean="0"/>
              <a:pPr>
                <a:defRPr/>
              </a:pPr>
              <a:t>5/29/2007 1:33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pPr>
              <a:defRPr/>
            </a:pPr>
            <a:fld id="{DB132902-00E8-4A21-961A-932534484FD8}"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Header Placeholder 3"/>
          <p:cNvSpPr>
            <a:spLocks noGrp="1"/>
          </p:cNvSpPr>
          <p:nvPr>
            <p:ph type="hdr" sz="quarter"/>
          </p:nvPr>
        </p:nvSpPr>
        <p:spPr>
          <a:noFill/>
        </p:spPr>
        <p:txBody>
          <a:bodyPr/>
          <a:lstStyle/>
          <a:p>
            <a:r>
              <a:rPr lang="en-US" smtClean="0"/>
              <a:t>WinHEC 2006   </a:t>
            </a:r>
          </a:p>
        </p:txBody>
      </p:sp>
      <p:sp>
        <p:nvSpPr>
          <p:cNvPr id="54277" name="Date Placeholder 4"/>
          <p:cNvSpPr>
            <a:spLocks noGrp="1"/>
          </p:cNvSpPr>
          <p:nvPr>
            <p:ph type="dt" sz="quarter" idx="1"/>
          </p:nvPr>
        </p:nvSpPr>
        <p:spPr>
          <a:noFill/>
        </p:spPr>
        <p:txBody>
          <a:bodyPr/>
          <a:lstStyle/>
          <a:p>
            <a:fld id="{4A7515E2-9851-4B46-B37A-12270B307F3B}" type="datetime8">
              <a:rPr lang="en-US" smtClean="0"/>
              <a:pPr/>
              <a:t>5/29/2007 1:33 PM</a:t>
            </a:fld>
            <a:endParaRPr lang="en-US" smtClean="0"/>
          </a:p>
        </p:txBody>
      </p:sp>
      <p:sp>
        <p:nvSpPr>
          <p:cNvPr id="54279" name="Slide Number Placeholder 6"/>
          <p:cNvSpPr>
            <a:spLocks noGrp="1"/>
          </p:cNvSpPr>
          <p:nvPr>
            <p:ph type="sldNum" sz="quarter" idx="5"/>
          </p:nvPr>
        </p:nvSpPr>
        <p:spPr>
          <a:noFill/>
        </p:spPr>
        <p:txBody>
          <a:bodyPr/>
          <a:lstStyle/>
          <a:p>
            <a:fld id="{66239202-BD30-4CF1-96E8-4D6E52DF7B17}" type="slidenum">
              <a:rPr lang="en-US" smtClean="0"/>
              <a:pPr/>
              <a:t>26</a:t>
            </a:fld>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WinHEC 2006   </a:t>
            </a:r>
            <a:endParaRPr lang="en-US"/>
          </a:p>
        </p:txBody>
      </p:sp>
      <p:sp>
        <p:nvSpPr>
          <p:cNvPr id="5" name="Date Placeholder 4"/>
          <p:cNvSpPr>
            <a:spLocks noGrp="1"/>
          </p:cNvSpPr>
          <p:nvPr>
            <p:ph type="dt" idx="11"/>
          </p:nvPr>
        </p:nvSpPr>
        <p:spPr/>
        <p:txBody>
          <a:bodyPr/>
          <a:lstStyle/>
          <a:p>
            <a:pPr>
              <a:defRPr/>
            </a:pPr>
            <a:fld id="{886F4141-9F7E-45EA-A022-5D5FF8F0C076}" type="datetime8">
              <a:rPr lang="en-US" smtClean="0"/>
              <a:pPr>
                <a:defRPr/>
              </a:pPr>
              <a:t>5/29/2007 1:33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pPr>
              <a:defRPr/>
            </a:pPr>
            <a:fld id="{DB132902-00E8-4A21-961A-932534484FD8}" type="slidenum">
              <a:rPr lang="en-US" smtClean="0"/>
              <a:pPr>
                <a:defRPr/>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a:noFill/>
        </p:spPr>
        <p:txBody>
          <a:bodyPr/>
          <a:lstStyle/>
          <a:p>
            <a:r>
              <a:rPr lang="en-US" smtClean="0"/>
              <a:t>WinHEC 2006   </a:t>
            </a:r>
          </a:p>
        </p:txBody>
      </p:sp>
      <p:sp>
        <p:nvSpPr>
          <p:cNvPr id="33795" name="Rectangle 3"/>
          <p:cNvSpPr>
            <a:spLocks noGrp="1" noChangeArrowheads="1"/>
          </p:cNvSpPr>
          <p:nvPr>
            <p:ph type="dt" sz="quarter" idx="1"/>
          </p:nvPr>
        </p:nvSpPr>
        <p:spPr>
          <a:noFill/>
        </p:spPr>
        <p:txBody>
          <a:bodyPr/>
          <a:lstStyle/>
          <a:p>
            <a:fld id="{5A5C9519-0E73-4506-A117-A9D93A86C81F}" type="datetime8">
              <a:rPr lang="en-US" smtClean="0"/>
              <a:pPr/>
              <a:t>5/29/2007 1:33 PM</a:t>
            </a:fld>
            <a:endParaRPr lang="en-US" smtClean="0"/>
          </a:p>
        </p:txBody>
      </p:sp>
      <p:sp>
        <p:nvSpPr>
          <p:cNvPr id="33797" name="Rectangle 7"/>
          <p:cNvSpPr>
            <a:spLocks noGrp="1" noChangeArrowheads="1"/>
          </p:cNvSpPr>
          <p:nvPr>
            <p:ph type="sldNum" sz="quarter" idx="5"/>
          </p:nvPr>
        </p:nvSpPr>
        <p:spPr>
          <a:noFill/>
        </p:spPr>
        <p:txBody>
          <a:bodyPr/>
          <a:lstStyle/>
          <a:p>
            <a:fld id="{4823C4E4-869D-437E-BADA-162EF1CD5FD7}" type="slidenum">
              <a:rPr lang="en-US" smtClean="0"/>
              <a:pPr/>
              <a:t>3</a:t>
            </a:fld>
            <a:endParaRPr lang="en-US" smtClean="0"/>
          </a:p>
        </p:txBody>
      </p:sp>
      <p:sp>
        <p:nvSpPr>
          <p:cNvPr id="33798" name="Rectangle 2"/>
          <p:cNvSpPr>
            <a:spLocks noGrp="1" noRot="1" noChangeAspect="1" noChangeArrowheads="1" noTextEdit="1"/>
          </p:cNvSpPr>
          <p:nvPr>
            <p:ph type="sldImg"/>
          </p:nvPr>
        </p:nvSpPr>
        <p:spPr>
          <a:ln/>
        </p:spPr>
      </p:sp>
      <p:sp>
        <p:nvSpPr>
          <p:cNvPr id="33799"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p:spPr>
        <p:txBody>
          <a:bodyPr/>
          <a:lstStyle/>
          <a:p>
            <a:r>
              <a:rPr lang="en-US" smtClean="0"/>
              <a:t>WinHEC 2006   </a:t>
            </a:r>
          </a:p>
        </p:txBody>
      </p:sp>
      <p:sp>
        <p:nvSpPr>
          <p:cNvPr id="34819" name="Rectangle 3"/>
          <p:cNvSpPr>
            <a:spLocks noGrp="1" noChangeArrowheads="1"/>
          </p:cNvSpPr>
          <p:nvPr>
            <p:ph type="dt" sz="quarter" idx="1"/>
          </p:nvPr>
        </p:nvSpPr>
        <p:spPr>
          <a:noFill/>
        </p:spPr>
        <p:txBody>
          <a:bodyPr/>
          <a:lstStyle/>
          <a:p>
            <a:fld id="{70EB3C9B-B078-41A5-92A2-A105107D70BA}" type="datetime8">
              <a:rPr lang="en-US" smtClean="0"/>
              <a:pPr/>
              <a:t>5/29/2007 1:33 PM</a:t>
            </a:fld>
            <a:endParaRPr lang="en-US" smtClean="0"/>
          </a:p>
        </p:txBody>
      </p:sp>
      <p:sp>
        <p:nvSpPr>
          <p:cNvPr id="34821" name="Rectangle 7"/>
          <p:cNvSpPr>
            <a:spLocks noGrp="1" noChangeArrowheads="1"/>
          </p:cNvSpPr>
          <p:nvPr>
            <p:ph type="sldNum" sz="quarter" idx="5"/>
          </p:nvPr>
        </p:nvSpPr>
        <p:spPr>
          <a:noFill/>
        </p:spPr>
        <p:txBody>
          <a:bodyPr/>
          <a:lstStyle/>
          <a:p>
            <a:fld id="{8A55D8C4-3625-4896-A513-9023B6FFBDA7}" type="slidenum">
              <a:rPr lang="en-US" smtClean="0"/>
              <a:pPr/>
              <a:t>4</a:t>
            </a:fld>
            <a:endParaRPr lang="en-US" smtClean="0"/>
          </a:p>
        </p:txBody>
      </p:sp>
      <p:sp>
        <p:nvSpPr>
          <p:cNvPr id="34822" name="Rectangle 2"/>
          <p:cNvSpPr>
            <a:spLocks noGrp="1" noRot="1" noChangeAspect="1" noChangeArrowheads="1" noTextEdit="1"/>
          </p:cNvSpPr>
          <p:nvPr>
            <p:ph type="sldImg"/>
          </p:nvPr>
        </p:nvSpPr>
        <p:spPr>
          <a:ln/>
        </p:spPr>
      </p:sp>
      <p:sp>
        <p:nvSpPr>
          <p:cNvPr id="34823"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a:noFill/>
        </p:spPr>
        <p:txBody>
          <a:bodyPr/>
          <a:lstStyle/>
          <a:p>
            <a:r>
              <a:rPr lang="en-US" smtClean="0"/>
              <a:t>WinHEC 2006   </a:t>
            </a:r>
          </a:p>
        </p:txBody>
      </p:sp>
      <p:sp>
        <p:nvSpPr>
          <p:cNvPr id="35843" name="Rectangle 3"/>
          <p:cNvSpPr>
            <a:spLocks noGrp="1" noChangeArrowheads="1"/>
          </p:cNvSpPr>
          <p:nvPr>
            <p:ph type="dt" sz="quarter" idx="1"/>
          </p:nvPr>
        </p:nvSpPr>
        <p:spPr>
          <a:noFill/>
        </p:spPr>
        <p:txBody>
          <a:bodyPr/>
          <a:lstStyle/>
          <a:p>
            <a:fld id="{75C1B271-4631-412C-B6A2-C9B242BB8CF0}" type="datetime8">
              <a:rPr lang="en-US" smtClean="0"/>
              <a:pPr/>
              <a:t>5/29/2007 1:33 PM</a:t>
            </a:fld>
            <a:endParaRPr lang="en-US" smtClean="0"/>
          </a:p>
        </p:txBody>
      </p:sp>
      <p:sp>
        <p:nvSpPr>
          <p:cNvPr id="35845" name="Rectangle 7"/>
          <p:cNvSpPr>
            <a:spLocks noGrp="1" noChangeArrowheads="1"/>
          </p:cNvSpPr>
          <p:nvPr>
            <p:ph type="sldNum" sz="quarter" idx="5"/>
          </p:nvPr>
        </p:nvSpPr>
        <p:spPr>
          <a:noFill/>
        </p:spPr>
        <p:txBody>
          <a:bodyPr/>
          <a:lstStyle/>
          <a:p>
            <a:fld id="{D29D9DCA-1A7C-465A-96A2-E8D16FB51BB2}" type="slidenum">
              <a:rPr lang="en-US" smtClean="0"/>
              <a:pPr/>
              <a:t>5</a:t>
            </a:fld>
            <a:endParaRPr lang="en-US" smtClean="0"/>
          </a:p>
        </p:txBody>
      </p:sp>
      <p:sp>
        <p:nvSpPr>
          <p:cNvPr id="35846" name="Rectangle 2"/>
          <p:cNvSpPr>
            <a:spLocks noGrp="1" noRot="1" noChangeAspect="1" noChangeArrowheads="1" noTextEdit="1"/>
          </p:cNvSpPr>
          <p:nvPr>
            <p:ph type="sldImg"/>
          </p:nvPr>
        </p:nvSpPr>
        <p:spPr>
          <a:ln/>
        </p:spPr>
      </p:sp>
      <p:sp>
        <p:nvSpPr>
          <p:cNvPr id="35847"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a:noFill/>
        </p:spPr>
        <p:txBody>
          <a:bodyPr/>
          <a:lstStyle/>
          <a:p>
            <a:r>
              <a:rPr lang="en-US" smtClean="0"/>
              <a:t>WinHEC 2006   </a:t>
            </a:r>
          </a:p>
        </p:txBody>
      </p:sp>
      <p:sp>
        <p:nvSpPr>
          <p:cNvPr id="36867" name="Rectangle 3"/>
          <p:cNvSpPr>
            <a:spLocks noGrp="1" noChangeArrowheads="1"/>
          </p:cNvSpPr>
          <p:nvPr>
            <p:ph type="dt" sz="quarter" idx="1"/>
          </p:nvPr>
        </p:nvSpPr>
        <p:spPr>
          <a:noFill/>
        </p:spPr>
        <p:txBody>
          <a:bodyPr/>
          <a:lstStyle/>
          <a:p>
            <a:fld id="{C7019584-383F-4C9A-989A-B8A852F6EBF8}" type="datetime8">
              <a:rPr lang="en-US" smtClean="0"/>
              <a:pPr/>
              <a:t>5/29/2007 1:33 PM</a:t>
            </a:fld>
            <a:endParaRPr lang="en-US" smtClean="0"/>
          </a:p>
        </p:txBody>
      </p:sp>
      <p:sp>
        <p:nvSpPr>
          <p:cNvPr id="36869" name="Rectangle 7"/>
          <p:cNvSpPr>
            <a:spLocks noGrp="1" noChangeArrowheads="1"/>
          </p:cNvSpPr>
          <p:nvPr>
            <p:ph type="sldNum" sz="quarter" idx="5"/>
          </p:nvPr>
        </p:nvSpPr>
        <p:spPr>
          <a:noFill/>
        </p:spPr>
        <p:txBody>
          <a:bodyPr/>
          <a:lstStyle/>
          <a:p>
            <a:fld id="{AE4CA51A-260B-4180-AE0E-FF07B1A3EC7F}" type="slidenum">
              <a:rPr lang="en-US" smtClean="0"/>
              <a:pPr/>
              <a:t>6</a:t>
            </a:fld>
            <a:endParaRPr lang="en-US" smtClean="0"/>
          </a:p>
        </p:txBody>
      </p:sp>
      <p:sp>
        <p:nvSpPr>
          <p:cNvPr id="36870" name="Rectangle 2"/>
          <p:cNvSpPr>
            <a:spLocks noGrp="1" noRot="1" noChangeAspect="1" noChangeArrowheads="1" noTextEdit="1"/>
          </p:cNvSpPr>
          <p:nvPr>
            <p:ph type="sldImg"/>
          </p:nvPr>
        </p:nvSpPr>
        <p:spPr>
          <a:ln/>
        </p:spPr>
      </p:sp>
      <p:sp>
        <p:nvSpPr>
          <p:cNvPr id="36871"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pPr eaLnBrk="1" hangingPunct="1"/>
            <a:endParaRPr lang="en-US" dirty="0" smtClean="0"/>
          </a:p>
        </p:txBody>
      </p:sp>
      <p:sp>
        <p:nvSpPr>
          <p:cNvPr id="37892" name="Header Placeholder 3"/>
          <p:cNvSpPr>
            <a:spLocks noGrp="1"/>
          </p:cNvSpPr>
          <p:nvPr>
            <p:ph type="hdr" sz="quarter"/>
          </p:nvPr>
        </p:nvSpPr>
        <p:spPr>
          <a:noFill/>
        </p:spPr>
        <p:txBody>
          <a:bodyPr/>
          <a:lstStyle/>
          <a:p>
            <a:r>
              <a:rPr lang="en-US" smtClean="0"/>
              <a:t>WinHEC 2006   </a:t>
            </a:r>
          </a:p>
        </p:txBody>
      </p:sp>
      <p:sp>
        <p:nvSpPr>
          <p:cNvPr id="37893" name="Date Placeholder 4"/>
          <p:cNvSpPr>
            <a:spLocks noGrp="1"/>
          </p:cNvSpPr>
          <p:nvPr>
            <p:ph type="dt" sz="quarter" idx="1"/>
          </p:nvPr>
        </p:nvSpPr>
        <p:spPr>
          <a:noFill/>
        </p:spPr>
        <p:txBody>
          <a:bodyPr/>
          <a:lstStyle/>
          <a:p>
            <a:fld id="{291AE658-7EF5-4C7D-8BA2-F4C8615D4C23}" type="datetime8">
              <a:rPr lang="en-US" smtClean="0"/>
              <a:pPr/>
              <a:t>5/29/2007 1:33 PM</a:t>
            </a:fld>
            <a:endParaRPr lang="en-US" smtClean="0"/>
          </a:p>
        </p:txBody>
      </p:sp>
      <p:sp>
        <p:nvSpPr>
          <p:cNvPr id="37895" name="Slide Number Placeholder 6"/>
          <p:cNvSpPr>
            <a:spLocks noGrp="1"/>
          </p:cNvSpPr>
          <p:nvPr>
            <p:ph type="sldNum" sz="quarter" idx="5"/>
          </p:nvPr>
        </p:nvSpPr>
        <p:spPr>
          <a:noFill/>
        </p:spPr>
        <p:txBody>
          <a:bodyPr/>
          <a:lstStyle/>
          <a:p>
            <a:fld id="{9FC749C0-19C6-44C9-8B1F-FFEAF36DB773}" type="slidenum">
              <a:rPr lang="en-US" smtClean="0"/>
              <a:pPr/>
              <a:t>7</a:t>
            </a:fld>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a:noFill/>
        </p:spPr>
        <p:txBody>
          <a:bodyPr/>
          <a:lstStyle/>
          <a:p>
            <a:r>
              <a:rPr lang="en-US" smtClean="0"/>
              <a:t>WinHEC 2006   </a:t>
            </a:r>
          </a:p>
        </p:txBody>
      </p:sp>
      <p:sp>
        <p:nvSpPr>
          <p:cNvPr id="38915" name="Rectangle 3"/>
          <p:cNvSpPr>
            <a:spLocks noGrp="1" noChangeArrowheads="1"/>
          </p:cNvSpPr>
          <p:nvPr>
            <p:ph type="dt" sz="quarter" idx="1"/>
          </p:nvPr>
        </p:nvSpPr>
        <p:spPr>
          <a:noFill/>
        </p:spPr>
        <p:txBody>
          <a:bodyPr/>
          <a:lstStyle/>
          <a:p>
            <a:fld id="{2EF1C0D7-F11B-4EB2-B02D-123BE4A02646}" type="datetime8">
              <a:rPr lang="en-US" smtClean="0"/>
              <a:pPr/>
              <a:t>5/29/2007 1:33 PM</a:t>
            </a:fld>
            <a:endParaRPr lang="en-US" smtClean="0"/>
          </a:p>
        </p:txBody>
      </p:sp>
      <p:sp>
        <p:nvSpPr>
          <p:cNvPr id="38917" name="Rectangle 7"/>
          <p:cNvSpPr>
            <a:spLocks noGrp="1" noChangeArrowheads="1"/>
          </p:cNvSpPr>
          <p:nvPr>
            <p:ph type="sldNum" sz="quarter" idx="5"/>
          </p:nvPr>
        </p:nvSpPr>
        <p:spPr>
          <a:noFill/>
        </p:spPr>
        <p:txBody>
          <a:bodyPr/>
          <a:lstStyle/>
          <a:p>
            <a:fld id="{8F37BA60-8001-4E71-8B7F-6484EEFDCD3C}" type="slidenum">
              <a:rPr lang="en-US" smtClean="0"/>
              <a:pPr/>
              <a:t>8</a:t>
            </a:fld>
            <a:endParaRPr lang="en-US" smtClean="0"/>
          </a:p>
        </p:txBody>
      </p:sp>
      <p:sp>
        <p:nvSpPr>
          <p:cNvPr id="38918" name="Rectangle 2"/>
          <p:cNvSpPr>
            <a:spLocks noGrp="1" noRot="1" noChangeAspect="1" noChangeArrowheads="1" noTextEdit="1"/>
          </p:cNvSpPr>
          <p:nvPr>
            <p:ph type="sldImg"/>
          </p:nvPr>
        </p:nvSpPr>
        <p:spPr>
          <a:ln/>
        </p:spPr>
      </p:sp>
      <p:sp>
        <p:nvSpPr>
          <p:cNvPr id="38919"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a:noFill/>
        </p:spPr>
        <p:txBody>
          <a:bodyPr/>
          <a:lstStyle/>
          <a:p>
            <a:r>
              <a:rPr lang="en-US" smtClean="0"/>
              <a:t>WinHEC 2006   </a:t>
            </a:r>
          </a:p>
        </p:txBody>
      </p:sp>
      <p:sp>
        <p:nvSpPr>
          <p:cNvPr id="39939" name="Rectangle 3"/>
          <p:cNvSpPr>
            <a:spLocks noGrp="1" noChangeArrowheads="1"/>
          </p:cNvSpPr>
          <p:nvPr>
            <p:ph type="dt" sz="quarter" idx="1"/>
          </p:nvPr>
        </p:nvSpPr>
        <p:spPr>
          <a:noFill/>
        </p:spPr>
        <p:txBody>
          <a:bodyPr/>
          <a:lstStyle/>
          <a:p>
            <a:fld id="{1DBFB272-B24C-4D02-92AA-453C7555780D}" type="datetime8">
              <a:rPr lang="en-US" smtClean="0"/>
              <a:pPr/>
              <a:t>5/29/2007 1:33 PM</a:t>
            </a:fld>
            <a:endParaRPr lang="en-US" smtClean="0"/>
          </a:p>
        </p:txBody>
      </p:sp>
      <p:sp>
        <p:nvSpPr>
          <p:cNvPr id="39941" name="Rectangle 7"/>
          <p:cNvSpPr>
            <a:spLocks noGrp="1" noChangeArrowheads="1"/>
          </p:cNvSpPr>
          <p:nvPr>
            <p:ph type="sldNum" sz="quarter" idx="5"/>
          </p:nvPr>
        </p:nvSpPr>
        <p:spPr>
          <a:noFill/>
        </p:spPr>
        <p:txBody>
          <a:bodyPr/>
          <a:lstStyle/>
          <a:p>
            <a:fld id="{1A1F9DB5-AC94-489F-9355-3FDB08F72431}" type="slidenum">
              <a:rPr lang="en-US" smtClean="0"/>
              <a:pPr/>
              <a:t>9</a:t>
            </a:fld>
            <a:endParaRPr lang="en-US" smtClean="0"/>
          </a:p>
        </p:txBody>
      </p:sp>
      <p:sp>
        <p:nvSpPr>
          <p:cNvPr id="39942" name="Rectangle 2"/>
          <p:cNvSpPr>
            <a:spLocks noGrp="1" noRot="1" noChangeAspect="1" noChangeArrowheads="1" noTextEdit="1"/>
          </p:cNvSpPr>
          <p:nvPr>
            <p:ph type="sldImg"/>
          </p:nvPr>
        </p:nvSpPr>
        <p:spPr>
          <a:ln/>
        </p:spPr>
      </p:sp>
      <p:sp>
        <p:nvSpPr>
          <p:cNvPr id="39943" name="Rectangle 3"/>
          <p:cNvSpPr>
            <a:spLocks noGrp="1" noChangeArrowheads="1"/>
          </p:cNvSpPr>
          <p:nvPr>
            <p:ph type="body" idx="1"/>
          </p:nvPr>
        </p:nvSpPr>
        <p:spPr>
          <a:noFill/>
          <a:ln/>
        </p:spPr>
        <p:txBody>
          <a:bodyPr/>
          <a:lstStyle/>
          <a:p>
            <a:pPr eaLnBrk="1" hangingPunct="1"/>
            <a:endParaRPr lang="en-US" smtClean="0"/>
          </a:p>
        </p:txBody>
      </p:sp>
      <p:sp>
        <p:nvSpPr>
          <p:cNvPr id="8" name="Footer Placeholder 7"/>
          <p:cNvSpPr>
            <a:spLocks noGrp="1"/>
          </p:cNvSpPr>
          <p:nvPr>
            <p:ph type="ftr" sz="quarter" idx="10"/>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873127" y="2284414"/>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873127" y="5200890"/>
            <a:ext cx="9231313" cy="567848"/>
          </a:xfrm>
          <a:prstGeom prst="rect">
            <a:avLst/>
          </a:prstGeom>
        </p:spPr>
        <p:txBody>
          <a:bodyPr lIns="0" tIns="0" rIns="0" bIns="0" anchor="t"/>
          <a:lstStyle>
            <a:lvl1pPr marL="0" indent="0">
              <a:spcBef>
                <a:spcPct val="0"/>
              </a:spcBef>
              <a:buFont typeface="Wingdings" pitchFamily="2" charset="2"/>
              <a:buNone/>
              <a:defRPr sz="40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Branding Layout">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7" y="2825750"/>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b="0" cap="none"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873127" y="5208589"/>
            <a:ext cx="9231313" cy="567848"/>
          </a:xfrm>
          <a:prstGeom prst="rect">
            <a:avLst/>
          </a:prstGeom>
        </p:spPr>
        <p:txBody>
          <a:bodyPr lIns="0" tIns="0" rIns="0" bIns="0" anchor="t"/>
          <a:lstStyle>
            <a:lvl1pPr marL="0" indent="0">
              <a:spcBef>
                <a:spcPct val="0"/>
              </a:spcBef>
              <a:buFont typeface="Wingdings" pitchFamily="2" charset="2"/>
              <a:buNone/>
              <a:defRPr sz="41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9106" y="1697357"/>
            <a:ext cx="10056494" cy="2843855"/>
          </a:xfrm>
          <a:prstGeom prst="rect">
            <a:avLst/>
          </a:prstGeom>
        </p:spPr>
        <p:txBody>
          <a:bodyPr lIns="109728" tIns="54864" rIns="109728" bIns="54864"/>
          <a:lstStyle>
            <a:lvl1pPr>
              <a:defRPr sz="4000"/>
            </a:lvl1pPr>
            <a:lvl2pPr>
              <a:defRPr sz="3600"/>
            </a:lvl2pPr>
            <a:lvl3pPr>
              <a:defRPr sz="3200"/>
            </a:lvl3pPr>
            <a:lvl4pPr>
              <a:defRPr sz="2800"/>
            </a:lvl4pPr>
            <a:lvl5pPr>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8788" y="1697039"/>
            <a:ext cx="4951412" cy="2080570"/>
          </a:xfrm>
          <a:prstGeom prst="rect">
            <a:avLst/>
          </a:prstGeom>
        </p:spPr>
        <p:txBody>
          <a:bodyPr lIns="109728" tIns="54864" rIns="109728" bIns="54864"/>
          <a:lstStyle>
            <a:lvl1pPr marL="355585" indent="-355585">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62600" y="1697039"/>
            <a:ext cx="4953000" cy="2080570"/>
          </a:xfrm>
          <a:prstGeom prst="rect">
            <a:avLst/>
          </a:prstGeom>
        </p:spPr>
        <p:txBody>
          <a:bodyPr lIns="109728" tIns="54864" rIns="109728" bIns="54864"/>
          <a:lstStyle>
            <a:lvl1pPr marL="353999" indent="-353999">
              <a:defRPr sz="2800"/>
            </a:lvl1pPr>
            <a:lvl2pPr marL="720696" indent="-342887">
              <a:defRPr sz="2400"/>
            </a:lvl2pPr>
            <a:lvl3pPr marL="1039771" indent="-307963">
              <a:defRPr sz="2000"/>
            </a:lvl3pPr>
            <a:lvl4pPr marL="1314397" indent="-296851">
              <a:defRPr sz="1800"/>
            </a:lvl4pPr>
            <a:lvl5pPr marL="1611248" indent="-285738">
              <a:buNone/>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Lst>
  <p:transition>
    <p:fade/>
  </p:transition>
  <p:timing>
    <p:tnLst>
      <p:par>
        <p:cTn id="1" dur="indefinite" restart="never" nodeType="tmRoot"/>
      </p:par>
    </p:tnLst>
  </p:timing>
  <p:txStyles>
    <p:titleStyle>
      <a:lvl1pPr algn="l" defTabSz="1095332" rtl="0" eaLnBrk="1" fontAlgn="base" hangingPunct="1">
        <a:lnSpc>
          <a:spcPct val="90000"/>
        </a:lnSpc>
        <a:spcBef>
          <a:spcPct val="0"/>
        </a:spcBef>
        <a:spcAft>
          <a:spcPct val="0"/>
        </a:spcAft>
        <a:defRPr lang="en-US" sz="6000" b="0" cap="none" spc="-15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1095332" rtl="0" eaLnBrk="1" fontAlgn="base" hangingPunct="1">
        <a:lnSpc>
          <a:spcPct val="90000"/>
        </a:lnSpc>
        <a:spcBef>
          <a:spcPct val="0"/>
        </a:spcBef>
        <a:spcAft>
          <a:spcPct val="0"/>
        </a:spcAft>
        <a:defRPr sz="5400">
          <a:solidFill>
            <a:schemeClr val="tx2"/>
          </a:solidFill>
          <a:latin typeface="Segoe Semibold" pitchFamily="34" charset="0"/>
        </a:defRPr>
      </a:lvl2pPr>
      <a:lvl3pPr algn="l" defTabSz="1095332" rtl="0" eaLnBrk="1" fontAlgn="base" hangingPunct="1">
        <a:lnSpc>
          <a:spcPct val="90000"/>
        </a:lnSpc>
        <a:spcBef>
          <a:spcPct val="0"/>
        </a:spcBef>
        <a:spcAft>
          <a:spcPct val="0"/>
        </a:spcAft>
        <a:defRPr sz="5400">
          <a:solidFill>
            <a:schemeClr val="tx2"/>
          </a:solidFill>
          <a:latin typeface="Segoe Semibold" pitchFamily="34" charset="0"/>
        </a:defRPr>
      </a:lvl3pPr>
      <a:lvl4pPr algn="l" defTabSz="1095332" rtl="0" eaLnBrk="1" fontAlgn="base" hangingPunct="1">
        <a:lnSpc>
          <a:spcPct val="90000"/>
        </a:lnSpc>
        <a:spcBef>
          <a:spcPct val="0"/>
        </a:spcBef>
        <a:spcAft>
          <a:spcPct val="0"/>
        </a:spcAft>
        <a:defRPr sz="5400">
          <a:solidFill>
            <a:schemeClr val="tx2"/>
          </a:solidFill>
          <a:latin typeface="Segoe Semibold" pitchFamily="34" charset="0"/>
        </a:defRPr>
      </a:lvl4pPr>
      <a:lvl5pPr algn="l" defTabSz="1095332" rtl="0" eaLnBrk="1" fontAlgn="base" hangingPunct="1">
        <a:lnSpc>
          <a:spcPct val="90000"/>
        </a:lnSpc>
        <a:spcBef>
          <a:spcPct val="0"/>
        </a:spcBef>
        <a:spcAft>
          <a:spcPct val="0"/>
        </a:spcAft>
        <a:defRPr sz="5400">
          <a:solidFill>
            <a:schemeClr val="tx2"/>
          </a:solidFill>
          <a:latin typeface="Segoe Semibold" pitchFamily="34" charset="0"/>
        </a:defRPr>
      </a:lvl5pPr>
      <a:lvl6pPr marL="457164" algn="l" defTabSz="1096876" rtl="0" eaLnBrk="1" fontAlgn="base" hangingPunct="1">
        <a:lnSpc>
          <a:spcPct val="90000"/>
        </a:lnSpc>
        <a:spcBef>
          <a:spcPct val="0"/>
        </a:spcBef>
        <a:spcAft>
          <a:spcPct val="0"/>
        </a:spcAft>
        <a:defRPr sz="5400">
          <a:solidFill>
            <a:schemeClr val="tx2"/>
          </a:solidFill>
          <a:latin typeface="Segoe Semibold" pitchFamily="34" charset="0"/>
        </a:defRPr>
      </a:lvl6pPr>
      <a:lvl7pPr marL="914328" algn="l" defTabSz="1096876" rtl="0" eaLnBrk="1" fontAlgn="base" hangingPunct="1">
        <a:lnSpc>
          <a:spcPct val="90000"/>
        </a:lnSpc>
        <a:spcBef>
          <a:spcPct val="0"/>
        </a:spcBef>
        <a:spcAft>
          <a:spcPct val="0"/>
        </a:spcAft>
        <a:defRPr sz="5400">
          <a:solidFill>
            <a:schemeClr val="tx2"/>
          </a:solidFill>
          <a:latin typeface="Segoe Semibold" pitchFamily="34" charset="0"/>
        </a:defRPr>
      </a:lvl7pPr>
      <a:lvl8pPr marL="1371490" algn="l" defTabSz="1096876" rtl="0" eaLnBrk="1" fontAlgn="base" hangingPunct="1">
        <a:lnSpc>
          <a:spcPct val="90000"/>
        </a:lnSpc>
        <a:spcBef>
          <a:spcPct val="0"/>
        </a:spcBef>
        <a:spcAft>
          <a:spcPct val="0"/>
        </a:spcAft>
        <a:defRPr sz="5400">
          <a:solidFill>
            <a:schemeClr val="tx2"/>
          </a:solidFill>
          <a:latin typeface="Segoe Semibold" pitchFamily="34" charset="0"/>
        </a:defRPr>
      </a:lvl8pPr>
      <a:lvl9pPr marL="1828654" algn="l" defTabSz="1096876" rtl="0" eaLnBrk="1" fontAlgn="base" hangingPunct="1">
        <a:lnSpc>
          <a:spcPct val="90000"/>
        </a:lnSpc>
        <a:spcBef>
          <a:spcPct val="0"/>
        </a:spcBef>
        <a:spcAft>
          <a:spcPct val="0"/>
        </a:spcAft>
        <a:defRPr sz="5400">
          <a:solidFill>
            <a:schemeClr val="tx2"/>
          </a:solidFill>
          <a:latin typeface="Segoe Semibold" pitchFamily="34" charset="0"/>
        </a:defRPr>
      </a:lvl9pPr>
    </p:titleStyle>
    <p:bodyStyle>
      <a:lvl1pPr marL="459088" indent="-459088" algn="l" defTabSz="1095332" rtl="0" eaLnBrk="1" fontAlgn="base" hangingPunct="1">
        <a:lnSpc>
          <a:spcPct val="90000"/>
        </a:lnSpc>
        <a:spcBef>
          <a:spcPts val="1400"/>
        </a:spcBef>
        <a:spcAft>
          <a:spcPct val="0"/>
        </a:spcAft>
        <a:buClr>
          <a:schemeClr val="tx2"/>
        </a:buClr>
        <a:buSzPct val="95000"/>
        <a:buFontTx/>
        <a:buBlip>
          <a:blip r:embed="rId14"/>
        </a:buBlip>
        <a:defRPr sz="4000">
          <a:solidFill>
            <a:schemeClr val="tx1"/>
          </a:solidFill>
          <a:effectLst>
            <a:outerShdw blurRad="38100" dist="38100" dir="2700000" algn="tl">
              <a:srgbClr val="000000">
                <a:alpha val="43137"/>
              </a:srgbClr>
            </a:outerShdw>
          </a:effectLst>
          <a:latin typeface="+mn-lt"/>
          <a:ea typeface="+mn-ea"/>
          <a:cs typeface="+mn-cs"/>
        </a:defRPr>
      </a:lvl1pPr>
      <a:lvl2pPr marL="845786" indent="-380984" algn="l" defTabSz="1095332" rtl="0" eaLnBrk="1" fontAlgn="base" hangingPunct="1">
        <a:lnSpc>
          <a:spcPct val="90000"/>
        </a:lnSpc>
        <a:spcBef>
          <a:spcPts val="1300"/>
        </a:spcBef>
        <a:spcAft>
          <a:spcPct val="0"/>
        </a:spcAft>
        <a:buClr>
          <a:schemeClr val="tx2"/>
        </a:buClr>
        <a:buSzPct val="80000"/>
        <a:buFontTx/>
        <a:buBlip>
          <a:blip r:embed="rId15"/>
        </a:buBlip>
        <a:defRPr sz="3600">
          <a:solidFill>
            <a:schemeClr val="tx1"/>
          </a:solidFill>
          <a:effectLst>
            <a:outerShdw blurRad="38100" dist="38100" dir="2700000" algn="tl">
              <a:srgbClr val="000000">
                <a:alpha val="43137"/>
              </a:srgbClr>
            </a:outerShdw>
          </a:effectLst>
          <a:latin typeface="+mn-lt"/>
        </a:defRPr>
      </a:lvl2pPr>
      <a:lvl3pPr marL="1186769" indent="-339077" algn="l" defTabSz="1095332" rtl="0" eaLnBrk="1" fontAlgn="base" hangingPunct="1">
        <a:lnSpc>
          <a:spcPct val="90000"/>
        </a:lnSpc>
        <a:spcBef>
          <a:spcPts val="1200"/>
        </a:spcBef>
        <a:spcAft>
          <a:spcPct val="0"/>
        </a:spcAft>
        <a:buClr>
          <a:schemeClr val="tx2"/>
        </a:buClr>
        <a:buSzPct val="80000"/>
        <a:buFontTx/>
        <a:buBlip>
          <a:blip r:embed="rId15"/>
        </a:buBlip>
        <a:defRPr sz="3200">
          <a:solidFill>
            <a:schemeClr val="tx1"/>
          </a:solidFill>
          <a:effectLst>
            <a:outerShdw blurRad="38100" dist="38100" dir="2700000" algn="tl">
              <a:srgbClr val="000000">
                <a:alpha val="43137"/>
              </a:srgbClr>
            </a:outerShdw>
          </a:effectLst>
          <a:latin typeface="+mn-lt"/>
        </a:defRPr>
      </a:lvl3pPr>
      <a:lvl4pPr marL="1520129" indent="-331457" algn="l" defTabSz="1095332" rtl="0" eaLnBrk="1" fontAlgn="base" hangingPunct="1">
        <a:lnSpc>
          <a:spcPct val="90000"/>
        </a:lnSpc>
        <a:spcBef>
          <a:spcPts val="1100"/>
        </a:spcBef>
        <a:spcAft>
          <a:spcPct val="0"/>
        </a:spcAft>
        <a:buClr>
          <a:schemeClr val="tx2"/>
        </a:buClr>
        <a:buSzPct val="80000"/>
        <a:buFontTx/>
        <a:buBlip>
          <a:blip r:embed="rId15"/>
        </a:buBlip>
        <a:defRPr sz="2800">
          <a:solidFill>
            <a:schemeClr val="tx1"/>
          </a:solidFill>
          <a:effectLst>
            <a:outerShdw blurRad="38100" dist="38100" dir="2700000" algn="tl">
              <a:srgbClr val="000000">
                <a:alpha val="43137"/>
              </a:srgbClr>
            </a:outerShdw>
          </a:effectLst>
          <a:latin typeface="+mn-lt"/>
        </a:defRPr>
      </a:lvl4pPr>
      <a:lvl5pPr marL="1836347" indent="-312408" algn="l" defTabSz="1095332" rtl="0" eaLnBrk="1" fontAlgn="base" hangingPunct="1">
        <a:lnSpc>
          <a:spcPct val="90000"/>
        </a:lnSpc>
        <a:spcBef>
          <a:spcPts val="1000"/>
        </a:spcBef>
        <a:spcAft>
          <a:spcPct val="0"/>
        </a:spcAft>
        <a:buClr>
          <a:schemeClr val="tx2"/>
        </a:buClr>
        <a:buSzPct val="80000"/>
        <a:buFontTx/>
        <a:buBlip>
          <a:blip r:embed="rId15"/>
        </a:buBlip>
        <a:defRPr sz="2800">
          <a:solidFill>
            <a:schemeClr val="tx1"/>
          </a:solidFill>
          <a:effectLst>
            <a:outerShdw blurRad="38100" dist="38100" dir="2700000" algn="tl">
              <a:srgbClr val="000000">
                <a:alpha val="43137"/>
              </a:srgbClr>
            </a:outerShdw>
          </a:effectLst>
          <a:latin typeface="+mn-lt"/>
        </a:defRPr>
      </a:lvl5pPr>
      <a:lvl6pPr marL="2293756"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6"/>
        </a:buBlip>
        <a:defRPr sz="2400">
          <a:solidFill>
            <a:schemeClr val="tx1"/>
          </a:solidFill>
          <a:latin typeface="+mn-lt"/>
        </a:defRPr>
      </a:lvl6pPr>
      <a:lvl7pPr marL="2750918"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6"/>
        </a:buBlip>
        <a:defRPr sz="2400">
          <a:solidFill>
            <a:schemeClr val="tx1"/>
          </a:solidFill>
          <a:latin typeface="+mn-lt"/>
        </a:defRPr>
      </a:lvl7pPr>
      <a:lvl8pPr marL="3208081"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6"/>
        </a:buBlip>
        <a:defRPr sz="2400">
          <a:solidFill>
            <a:schemeClr val="tx1"/>
          </a:solidFill>
          <a:latin typeface="+mn-lt"/>
        </a:defRPr>
      </a:lvl8pPr>
      <a:lvl9pPr marL="3665245"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6"/>
        </a:buBlip>
        <a:defRPr sz="2400">
          <a:solidFill>
            <a:schemeClr val="tx1"/>
          </a:solidFill>
          <a:latin typeface="+mn-lt"/>
        </a:defRPr>
      </a:lvl9pPr>
    </p:bodyStyle>
    <p:otherStyle>
      <a:defPPr>
        <a:defRPr lang="en-US"/>
      </a:defPPr>
      <a:lvl1pPr marL="0" algn="l" defTabSz="914328" rtl="0" eaLnBrk="1" latinLnBrk="0" hangingPunct="1">
        <a:defRPr sz="1800" kern="1200">
          <a:solidFill>
            <a:schemeClr val="tx1"/>
          </a:solidFill>
          <a:latin typeface="+mn-lt"/>
          <a:ea typeface="+mn-ea"/>
          <a:cs typeface="+mn-cs"/>
        </a:defRPr>
      </a:lvl1pPr>
      <a:lvl2pPr marL="457164" algn="l" defTabSz="914328" rtl="0" eaLnBrk="1" latinLnBrk="0" hangingPunct="1">
        <a:defRPr sz="1800" kern="1200">
          <a:solidFill>
            <a:schemeClr val="tx1"/>
          </a:solidFill>
          <a:latin typeface="+mn-lt"/>
          <a:ea typeface="+mn-ea"/>
          <a:cs typeface="+mn-cs"/>
        </a:defRPr>
      </a:lvl2pPr>
      <a:lvl3pPr marL="914328" algn="l" defTabSz="914328" rtl="0" eaLnBrk="1" latinLnBrk="0" hangingPunct="1">
        <a:defRPr sz="1800" kern="1200">
          <a:solidFill>
            <a:schemeClr val="tx1"/>
          </a:solidFill>
          <a:latin typeface="+mn-lt"/>
          <a:ea typeface="+mn-ea"/>
          <a:cs typeface="+mn-cs"/>
        </a:defRPr>
      </a:lvl3pPr>
      <a:lvl4pPr marL="1371490" algn="l" defTabSz="914328" rtl="0" eaLnBrk="1" latinLnBrk="0" hangingPunct="1">
        <a:defRPr sz="1800" kern="1200">
          <a:solidFill>
            <a:schemeClr val="tx1"/>
          </a:solidFill>
          <a:latin typeface="+mn-lt"/>
          <a:ea typeface="+mn-ea"/>
          <a:cs typeface="+mn-cs"/>
        </a:defRPr>
      </a:lvl4pPr>
      <a:lvl5pPr marL="1828654" algn="l" defTabSz="914328" rtl="0" eaLnBrk="1" latinLnBrk="0" hangingPunct="1">
        <a:defRPr sz="1800" kern="1200">
          <a:solidFill>
            <a:schemeClr val="tx1"/>
          </a:solidFill>
          <a:latin typeface="+mn-lt"/>
          <a:ea typeface="+mn-ea"/>
          <a:cs typeface="+mn-cs"/>
        </a:defRPr>
      </a:lvl5pPr>
      <a:lvl6pPr marL="2285818" algn="l" defTabSz="914328" rtl="0" eaLnBrk="1" latinLnBrk="0" hangingPunct="1">
        <a:defRPr sz="1800" kern="1200">
          <a:solidFill>
            <a:schemeClr val="tx1"/>
          </a:solidFill>
          <a:latin typeface="+mn-lt"/>
          <a:ea typeface="+mn-ea"/>
          <a:cs typeface="+mn-cs"/>
        </a:defRPr>
      </a:lvl6pPr>
      <a:lvl7pPr marL="2742982" algn="l" defTabSz="914328" rtl="0" eaLnBrk="1" latinLnBrk="0" hangingPunct="1">
        <a:defRPr sz="1800" kern="1200">
          <a:solidFill>
            <a:schemeClr val="tx1"/>
          </a:solidFill>
          <a:latin typeface="+mn-lt"/>
          <a:ea typeface="+mn-ea"/>
          <a:cs typeface="+mn-cs"/>
        </a:defRPr>
      </a:lvl7pPr>
      <a:lvl8pPr marL="3200144" algn="l" defTabSz="914328" rtl="0" eaLnBrk="1" latinLnBrk="0" hangingPunct="1">
        <a:defRPr sz="1800" kern="1200">
          <a:solidFill>
            <a:schemeClr val="tx1"/>
          </a:solidFill>
          <a:latin typeface="+mn-lt"/>
          <a:ea typeface="+mn-ea"/>
          <a:cs typeface="+mn-cs"/>
        </a:defRPr>
      </a:lvl8pPr>
      <a:lvl9pPr marL="3657307" algn="l" defTabSz="91432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3" Type="http://schemas.openxmlformats.org/officeDocument/2006/relationships/hyperlink" Target="mailto:WDTFSupp%20@%20microsoft.com" TargetMode="External"/><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1" name="Rectangle 29"/>
          <p:cNvSpPr>
            <a:spLocks noGrp="1" noChangeArrowheads="1"/>
          </p:cNvSpPr>
          <p:nvPr>
            <p:ph type="ctrTitle"/>
          </p:nvPr>
        </p:nvSpPr>
        <p:spPr>
          <a:xfrm>
            <a:off x="873127" y="2284414"/>
            <a:ext cx="10099674" cy="1509644"/>
          </a:xfrm>
        </p:spPr>
        <p:txBody>
          <a:bodyPr/>
          <a:lstStyle/>
          <a:p>
            <a:r>
              <a:rPr lang="en-US" dirty="0" smtClean="0"/>
              <a:t>Automating Device Testing</a:t>
            </a:r>
            <a:br>
              <a:rPr lang="en-US" dirty="0" smtClean="0"/>
            </a:br>
            <a:r>
              <a:rPr sz="4300" smtClean="0">
                <a:solidFill>
                  <a:schemeClr val="accent1"/>
                </a:solidFill>
              </a:rPr>
              <a:t>Windows Device Testing Framework</a:t>
            </a:r>
            <a:endParaRPr lang="en-US" dirty="0" smtClean="0">
              <a:solidFill>
                <a:schemeClr val="accent1"/>
              </a:solidFill>
            </a:endParaRPr>
          </a:p>
        </p:txBody>
      </p:sp>
      <p:sp>
        <p:nvSpPr>
          <p:cNvPr id="3102" name="Rectangle 30"/>
          <p:cNvSpPr>
            <a:spLocks noGrp="1" noChangeArrowheads="1"/>
          </p:cNvSpPr>
          <p:nvPr>
            <p:ph type="subTitle" idx="1"/>
          </p:nvPr>
        </p:nvSpPr>
        <p:spPr>
          <a:xfrm>
            <a:off x="873127" y="5200889"/>
            <a:ext cx="9231313" cy="2215991"/>
          </a:xfrm>
        </p:spPr>
        <p:txBody>
          <a:bodyPr/>
          <a:lstStyle/>
          <a:p>
            <a:r>
              <a:rPr lang="en-US" dirty="0" smtClean="0"/>
              <a:t>Travis Martin, Lead Developer</a:t>
            </a:r>
            <a:br>
              <a:rPr lang="en-US" dirty="0" smtClean="0"/>
            </a:br>
            <a:r>
              <a:rPr lang="en-US" dirty="0" smtClean="0"/>
              <a:t>Adam Shapiro, Program Manager</a:t>
            </a:r>
            <a:br>
              <a:rPr lang="en-US" dirty="0" smtClean="0"/>
            </a:br>
            <a:r>
              <a:rPr lang="en-US" dirty="0" smtClean="0"/>
              <a:t>Windows Device Platform Group Microsoft Corporation</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40" name="Rectangle 4"/>
          <p:cNvSpPr>
            <a:spLocks noGrp="1" noChangeArrowheads="1"/>
          </p:cNvSpPr>
          <p:nvPr>
            <p:ph type="title"/>
          </p:nvPr>
        </p:nvSpPr>
        <p:spPr/>
        <p:txBody>
          <a:bodyPr/>
          <a:lstStyle/>
          <a:p>
            <a:r>
              <a:rPr lang="en-US" smtClean="0"/>
              <a:t>Devices As Targets</a:t>
            </a:r>
          </a:p>
        </p:txBody>
      </p:sp>
      <p:sp>
        <p:nvSpPr>
          <p:cNvPr id="295941" name="Rectangle 5"/>
          <p:cNvSpPr>
            <a:spLocks noGrp="1" noChangeArrowheads="1"/>
          </p:cNvSpPr>
          <p:nvPr>
            <p:ph type="body" idx="1"/>
          </p:nvPr>
        </p:nvSpPr>
        <p:spPr>
          <a:xfrm>
            <a:off x="459106" y="1697357"/>
            <a:ext cx="10056494" cy="4336059"/>
          </a:xfrm>
        </p:spPr>
        <p:txBody>
          <a:bodyPr/>
          <a:lstStyle/>
          <a:p>
            <a:r>
              <a:rPr lang="en-US" smtClean="0"/>
              <a:t>A target object represents a single device or system</a:t>
            </a:r>
          </a:p>
          <a:p>
            <a:r>
              <a:rPr lang="en-US" smtClean="0"/>
              <a:t>Collections of Targets</a:t>
            </a:r>
          </a:p>
          <a:p>
            <a:pPr lvl="1"/>
            <a:r>
              <a:rPr lang="en-US" smtClean="0"/>
              <a:t>A collection of zero or more target instances</a:t>
            </a:r>
          </a:p>
          <a:p>
            <a:pPr lvl="1"/>
            <a:r>
              <a:rPr lang="en-US" smtClean="0"/>
              <a:t>Find each target by iterating through a collection</a:t>
            </a:r>
          </a:p>
          <a:p>
            <a:pPr lvl="1"/>
            <a:r>
              <a:rPr lang="en-US" smtClean="0"/>
              <a:t>A scenario can have several target collections</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4" name="Rectangle 4"/>
          <p:cNvSpPr>
            <a:spLocks noGrp="1" noChangeArrowheads="1"/>
          </p:cNvSpPr>
          <p:nvPr>
            <p:ph type="title"/>
          </p:nvPr>
        </p:nvSpPr>
        <p:spPr/>
        <p:txBody>
          <a:bodyPr/>
          <a:lstStyle/>
          <a:p>
            <a:r>
              <a:rPr lang="en-US" smtClean="0"/>
              <a:t>Instantiating WDTF</a:t>
            </a:r>
          </a:p>
        </p:txBody>
      </p:sp>
      <p:sp>
        <p:nvSpPr>
          <p:cNvPr id="261125" name="Rectangle 5"/>
          <p:cNvSpPr>
            <a:spLocks noGrp="1" noChangeArrowheads="1"/>
          </p:cNvSpPr>
          <p:nvPr>
            <p:ph type="body" idx="1"/>
          </p:nvPr>
        </p:nvSpPr>
        <p:spPr>
          <a:xfrm>
            <a:off x="459106" y="1697358"/>
            <a:ext cx="10056494" cy="6236579"/>
          </a:xfrm>
        </p:spPr>
        <p:txBody>
          <a:bodyPr/>
          <a:lstStyle/>
          <a:p>
            <a:r>
              <a:rPr lang="en-US" sz="3400" dirty="0" smtClean="0"/>
              <a:t>The IWDTF interface is the starting point</a:t>
            </a:r>
          </a:p>
          <a:p>
            <a:r>
              <a:rPr lang="en-US" sz="3400" dirty="0" err="1" smtClean="0"/>
              <a:t>JScript</a:t>
            </a:r>
            <a:r>
              <a:rPr lang="en-US" sz="3400" dirty="0" smtClean="0"/>
              <a:t> example:  Creating a WDTF object</a:t>
            </a:r>
          </a:p>
          <a:p>
            <a:pPr lvl="1"/>
            <a:r>
              <a:rPr lang="en-US" sz="2900" dirty="0" err="1" smtClean="0"/>
              <a:t>var</a:t>
            </a:r>
            <a:r>
              <a:rPr lang="en-US" sz="2900" dirty="0" smtClean="0"/>
              <a:t> WDTF = new </a:t>
            </a:r>
            <a:r>
              <a:rPr lang="en-US" sz="2900" dirty="0" err="1" smtClean="0"/>
              <a:t>JScript_WDTF</a:t>
            </a:r>
            <a:r>
              <a:rPr lang="en-US" sz="2900" dirty="0" smtClean="0"/>
              <a:t>();</a:t>
            </a:r>
          </a:p>
          <a:p>
            <a:r>
              <a:rPr lang="en-US" sz="3400" dirty="0" err="1" smtClean="0"/>
              <a:t>WDTF.SystemDepot</a:t>
            </a:r>
            <a:r>
              <a:rPr lang="en-US" sz="3400" dirty="0" smtClean="0"/>
              <a:t> property</a:t>
            </a:r>
          </a:p>
          <a:p>
            <a:pPr lvl="1"/>
            <a:r>
              <a:rPr lang="en-US" sz="2900" dirty="0" smtClean="0"/>
              <a:t>Provides a target that represents the system as a whole</a:t>
            </a:r>
          </a:p>
          <a:p>
            <a:pPr lvl="2"/>
            <a:r>
              <a:rPr lang="en-US" sz="2400" dirty="0" err="1" smtClean="0"/>
              <a:t>var</a:t>
            </a:r>
            <a:r>
              <a:rPr lang="en-US" sz="2400" dirty="0" smtClean="0"/>
              <a:t> System = </a:t>
            </a:r>
            <a:r>
              <a:rPr lang="en-US" sz="2400" dirty="0" err="1" smtClean="0"/>
              <a:t>WDTF.SystemDepot.ThisSystem</a:t>
            </a:r>
            <a:r>
              <a:rPr lang="en-US" sz="2400" dirty="0" smtClean="0"/>
              <a:t>;</a:t>
            </a:r>
          </a:p>
          <a:p>
            <a:r>
              <a:rPr lang="en-US" sz="3400" dirty="0" err="1" smtClean="0"/>
              <a:t>WDTF.DeviceDepot</a:t>
            </a:r>
            <a:r>
              <a:rPr lang="en-US" sz="3400" dirty="0" smtClean="0"/>
              <a:t> property</a:t>
            </a:r>
          </a:p>
          <a:p>
            <a:pPr lvl="1"/>
            <a:r>
              <a:rPr lang="en-US" sz="2900" dirty="0" smtClean="0"/>
              <a:t>Represents a collection of all the devices on the system</a:t>
            </a:r>
          </a:p>
          <a:p>
            <a:pPr lvl="1"/>
            <a:r>
              <a:rPr lang="en-US" sz="2900" dirty="0" smtClean="0"/>
              <a:t>Provides a target that represents the root device</a:t>
            </a:r>
          </a:p>
          <a:p>
            <a:pPr lvl="2"/>
            <a:r>
              <a:rPr lang="en-US" sz="2400" dirty="0" err="1" smtClean="0"/>
              <a:t>var</a:t>
            </a:r>
            <a:r>
              <a:rPr lang="en-US" sz="2400" dirty="0" smtClean="0"/>
              <a:t> </a:t>
            </a:r>
            <a:r>
              <a:rPr lang="en-US" sz="2400" dirty="0" err="1" smtClean="0"/>
              <a:t>RootDevice</a:t>
            </a:r>
            <a:r>
              <a:rPr lang="en-US" sz="2400" dirty="0" smtClean="0"/>
              <a:t> = </a:t>
            </a:r>
            <a:r>
              <a:rPr lang="en-US" sz="2400" dirty="0" err="1" smtClean="0"/>
              <a:t>WDTF.DeviceDepot.RootDevice</a:t>
            </a:r>
            <a:r>
              <a:rPr lang="en-US" sz="2400" dirty="0" smtClean="0"/>
              <a:t>;</a:t>
            </a:r>
          </a:p>
          <a:p>
            <a:pPr lvl="1"/>
            <a:r>
              <a:rPr lang="en-US" sz="2900" dirty="0" smtClean="0"/>
              <a:t>Query for any subset of those devices</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2" name="Rectangle 4"/>
          <p:cNvSpPr>
            <a:spLocks noGrp="1" noChangeArrowheads="1"/>
          </p:cNvSpPr>
          <p:nvPr>
            <p:ph type="title"/>
          </p:nvPr>
        </p:nvSpPr>
        <p:spPr/>
        <p:txBody>
          <a:bodyPr/>
          <a:lstStyle/>
          <a:p>
            <a:r>
              <a:rPr lang="en-US" smtClean="0"/>
              <a:t>Finding Your Target</a:t>
            </a:r>
          </a:p>
        </p:txBody>
      </p:sp>
      <p:sp>
        <p:nvSpPr>
          <p:cNvPr id="263173" name="Rectangle 5"/>
          <p:cNvSpPr>
            <a:spLocks noGrp="1" noChangeArrowheads="1"/>
          </p:cNvSpPr>
          <p:nvPr>
            <p:ph type="body" idx="1"/>
          </p:nvPr>
        </p:nvSpPr>
        <p:spPr>
          <a:xfrm>
            <a:off x="459106" y="1697357"/>
            <a:ext cx="10056494" cy="4975721"/>
          </a:xfrm>
        </p:spPr>
        <p:txBody>
          <a:bodyPr/>
          <a:lstStyle/>
          <a:p>
            <a:r>
              <a:rPr lang="en-US" sz="3400" dirty="0" smtClean="0"/>
              <a:t>Select a subset of targets from any collection</a:t>
            </a:r>
            <a:br>
              <a:rPr lang="en-US" sz="3400" dirty="0" smtClean="0"/>
            </a:br>
            <a:r>
              <a:rPr lang="en-US" sz="3400" dirty="0" smtClean="0"/>
              <a:t>(e.g.,:  </a:t>
            </a:r>
            <a:r>
              <a:rPr lang="en-US" sz="3400" dirty="0" err="1" smtClean="0"/>
              <a:t>DeviceDepot</a:t>
            </a:r>
            <a:r>
              <a:rPr lang="en-US" sz="3400" dirty="0" smtClean="0"/>
              <a:t>)</a:t>
            </a:r>
            <a:br>
              <a:rPr lang="en-US" sz="3400" dirty="0" smtClean="0"/>
            </a:br>
            <a:r>
              <a:rPr lang="en-US" sz="3400" dirty="0" smtClean="0"/>
              <a:t/>
            </a:r>
            <a:br>
              <a:rPr lang="en-US" sz="3400" dirty="0" smtClean="0"/>
            </a:br>
            <a:r>
              <a:rPr lang="en-US" sz="2400" dirty="0" err="1" smtClean="0"/>
              <a:t>var</a:t>
            </a:r>
            <a:r>
              <a:rPr lang="en-US" sz="2400" dirty="0" smtClean="0"/>
              <a:t> Devices = </a:t>
            </a:r>
            <a:r>
              <a:rPr lang="en-US" sz="2400" dirty="0" err="1" smtClean="0"/>
              <a:t>DeviceDepot.Query</a:t>
            </a:r>
            <a:r>
              <a:rPr lang="en-US" sz="2400" dirty="0" smtClean="0"/>
              <a:t>(“Volume::</a:t>
            </a:r>
            <a:r>
              <a:rPr lang="en-US" sz="2400" dirty="0" err="1" smtClean="0"/>
              <a:t>FreeSize</a:t>
            </a:r>
            <a:r>
              <a:rPr lang="en-US" sz="2400" dirty="0" smtClean="0"/>
              <a:t>&gt;10000000”);</a:t>
            </a:r>
            <a:r>
              <a:rPr lang="en-US" sz="3400" dirty="0" smtClean="0"/>
              <a:t/>
            </a:r>
            <a:br>
              <a:rPr lang="en-US" sz="3400" dirty="0" smtClean="0"/>
            </a:br>
            <a:endParaRPr lang="en-US" sz="3400" dirty="0" smtClean="0"/>
          </a:p>
          <a:p>
            <a:r>
              <a:rPr lang="en-US" sz="3400" dirty="0" smtClean="0"/>
              <a:t>Query criteria</a:t>
            </a:r>
          </a:p>
          <a:p>
            <a:pPr lvl="1"/>
            <a:r>
              <a:rPr lang="en-US" sz="2900" dirty="0" smtClean="0"/>
              <a:t>System configuration data – hardware and software</a:t>
            </a:r>
          </a:p>
          <a:p>
            <a:pPr lvl="2"/>
            <a:r>
              <a:rPr lang="en-US" sz="2400" dirty="0" smtClean="0"/>
              <a:t>This data is collected by WDTF</a:t>
            </a:r>
          </a:p>
          <a:p>
            <a:pPr lvl="2"/>
            <a:r>
              <a:rPr lang="en-US" sz="2400" dirty="0" smtClean="0"/>
              <a:t>Data can be technology type specific (disk, volume…)</a:t>
            </a:r>
          </a:p>
          <a:p>
            <a:pPr lvl="1"/>
            <a:r>
              <a:rPr lang="en-US" sz="2900" dirty="0" smtClean="0"/>
              <a:t>See “WDTF Reference” in WDK documentation</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ChangeArrowheads="1"/>
          </p:cNvSpPr>
          <p:nvPr/>
        </p:nvSpPr>
        <p:spPr bwMode="auto">
          <a:xfrm>
            <a:off x="299086" y="2266216"/>
            <a:ext cx="10355580" cy="5404484"/>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a:outerShdw blurRad="63500" sx="102000" sy="102000" algn="ctr" rotWithShape="0">
              <a:prstClr val="black">
                <a:alpha val="40000"/>
              </a:prstClr>
            </a:outerShdw>
          </a:effectLst>
        </p:spPr>
        <p:txBody>
          <a:bodyPr lIns="109718" tIns="54860" rIns="109718" bIns="54860" anchor="ctr"/>
          <a:lstStyle/>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Instantiate WDTF</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var WDTF = new JScript_WDTF();</a:t>
            </a: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if (WDTF.DeviceDepot.RootDevice.Eval(“child/service=‘</a:t>
            </a:r>
            <a:r>
              <a:rPr lang="en-US" sz="1700" dirty="0" err="1">
                <a:solidFill>
                  <a:schemeClr val="tx2"/>
                </a:solidFill>
                <a:effectLst>
                  <a:outerShdw blurRad="38100" dist="38100" dir="2700000" algn="tl">
                    <a:srgbClr val="000000">
                      <a:alpha val="43137"/>
                    </a:srgbClr>
                  </a:outerShdw>
                </a:effectLst>
                <a:latin typeface="Lucida Console" pitchFamily="49" charset="0"/>
              </a:rPr>
              <a:t>ftdisk</a:t>
            </a:r>
            <a:r>
              <a:rPr lang="en-US" sz="1700" dirty="0" smtClean="0">
                <a:solidFill>
                  <a:schemeClr val="tx2"/>
                </a:solidFill>
                <a:effectLst>
                  <a:outerShdw blurRad="38100" dist="38100" dir="2700000" algn="tl">
                    <a:srgbClr val="000000">
                      <a:alpha val="43137"/>
                    </a:srgbClr>
                  </a:outerShdw>
                </a:effectLst>
                <a:latin typeface="Lucida Console" pitchFamily="49" charset="0"/>
              </a:rPr>
              <a:t>’”))</a:t>
            </a: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WScript.Echo(“The Root device has a direct child who’s ” +</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“service name is ‘ftdisk’”);</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else</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WScript.Echo(“The Root device does not have any direct child with a ” +</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“service name of ‘ftdisk’”);</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a:t>
            </a:r>
          </a:p>
        </p:txBody>
      </p:sp>
      <p:sp>
        <p:nvSpPr>
          <p:cNvPr id="306183" name="Rectangle 7"/>
          <p:cNvSpPr>
            <a:spLocks noGrp="1" noChangeArrowheads="1"/>
          </p:cNvSpPr>
          <p:nvPr>
            <p:ph type="title"/>
          </p:nvPr>
        </p:nvSpPr>
        <p:spPr>
          <a:xfrm>
            <a:off x="459106" y="274321"/>
            <a:ext cx="10056494" cy="1429314"/>
          </a:xfrm>
        </p:spPr>
        <p:txBody>
          <a:bodyPr/>
          <a:lstStyle/>
          <a:p>
            <a:r>
              <a:rPr lang="en-US" dirty="0" smtClean="0"/>
              <a:t>Target::</a:t>
            </a:r>
            <a:r>
              <a:rPr lang="en-US" dirty="0" err="1" smtClean="0"/>
              <a:t>Eval</a:t>
            </a:r>
            <a:r>
              <a:rPr lang="en-US" dirty="0" smtClean="0"/>
              <a:t>(…)</a:t>
            </a:r>
            <a:br>
              <a:rPr lang="en-US" dirty="0" smtClean="0"/>
            </a:br>
            <a:r>
              <a:rPr sz="4300" smtClean="0">
                <a:solidFill>
                  <a:schemeClr val="accent1"/>
                </a:solidFill>
              </a:rPr>
              <a:t>Classifying a target</a:t>
            </a:r>
            <a:endParaRPr lang="en-US" dirty="0" smtClean="0">
              <a:solidFill>
                <a:schemeClr val="accent1"/>
              </a:solidFill>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3" name="Rectangle 5"/>
          <p:cNvSpPr>
            <a:spLocks noGrp="1" noChangeArrowheads="1"/>
          </p:cNvSpPr>
          <p:nvPr>
            <p:ph type="title"/>
          </p:nvPr>
        </p:nvSpPr>
        <p:spPr>
          <a:xfrm>
            <a:off x="459106" y="274321"/>
            <a:ext cx="10056494" cy="1429314"/>
          </a:xfrm>
        </p:spPr>
        <p:txBody>
          <a:bodyPr/>
          <a:lstStyle/>
          <a:p>
            <a:r>
              <a:rPr lang="en-US" dirty="0" smtClean="0"/>
              <a:t>Target::</a:t>
            </a:r>
            <a:r>
              <a:rPr lang="en-US" dirty="0" err="1" smtClean="0"/>
              <a:t>GetValue</a:t>
            </a:r>
            <a:r>
              <a:rPr lang="en-US" dirty="0" smtClean="0"/>
              <a:t>(…)</a:t>
            </a:r>
            <a:br>
              <a:rPr lang="en-US" dirty="0" smtClean="0"/>
            </a:br>
            <a:r>
              <a:rPr sz="4300" smtClean="0">
                <a:solidFill>
                  <a:schemeClr val="accent1"/>
                </a:solidFill>
              </a:rPr>
              <a:t>Retrieving information from targets</a:t>
            </a:r>
          </a:p>
        </p:txBody>
      </p:sp>
      <p:sp>
        <p:nvSpPr>
          <p:cNvPr id="17411" name="Rectangle 3"/>
          <p:cNvSpPr>
            <a:spLocks noChangeArrowheads="1"/>
          </p:cNvSpPr>
          <p:nvPr/>
        </p:nvSpPr>
        <p:spPr bwMode="auto">
          <a:xfrm>
            <a:off x="299086" y="2274571"/>
            <a:ext cx="10355580" cy="3554730"/>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a:outerShdw blurRad="63500" sx="102000" sy="102000" algn="ctr" rotWithShape="0">
              <a:prstClr val="black">
                <a:alpha val="40000"/>
              </a:prstClr>
            </a:outerShdw>
          </a:effectLst>
        </p:spPr>
        <p:txBody>
          <a:bodyPr lIns="109718" tIns="54860" rIns="109718" bIns="54860" anchor="ctr"/>
          <a:lstStyle/>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Instantiate WDTF</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var WDTF = new JScript_WDTF();</a:t>
            </a: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var ProcArch = WDTF.SystemDepot.ThisSystem.GetValue(“ProcArch”);</a:t>
            </a: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WScript.Echo(“We are executing on an ” + ProcArch + “ build of Windows.”);</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05" name="Rectangle 5"/>
          <p:cNvSpPr>
            <a:spLocks noGrp="1" noChangeArrowheads="1"/>
          </p:cNvSpPr>
          <p:nvPr>
            <p:ph type="title"/>
          </p:nvPr>
        </p:nvSpPr>
        <p:spPr>
          <a:xfrm>
            <a:off x="459106" y="274321"/>
            <a:ext cx="10056494" cy="1429314"/>
          </a:xfrm>
        </p:spPr>
        <p:txBody>
          <a:bodyPr/>
          <a:lstStyle/>
          <a:p>
            <a:r>
              <a:rPr lang="en-US" dirty="0" smtClean="0"/>
              <a:t>Target::</a:t>
            </a:r>
            <a:r>
              <a:rPr lang="en-US" dirty="0" err="1" smtClean="0"/>
              <a:t>GetRelations</a:t>
            </a:r>
            <a:r>
              <a:rPr lang="en-US" dirty="0" smtClean="0"/>
              <a:t>(…)</a:t>
            </a:r>
            <a:br>
              <a:rPr lang="en-US" dirty="0" smtClean="0"/>
            </a:br>
            <a:r>
              <a:rPr sz="4300" smtClean="0">
                <a:solidFill>
                  <a:schemeClr val="accent1"/>
                </a:solidFill>
              </a:rPr>
              <a:t>Finding related targets</a:t>
            </a:r>
          </a:p>
        </p:txBody>
      </p:sp>
      <p:sp>
        <p:nvSpPr>
          <p:cNvPr id="18435" name="Rectangle 3"/>
          <p:cNvSpPr>
            <a:spLocks noChangeArrowheads="1"/>
          </p:cNvSpPr>
          <p:nvPr/>
        </p:nvSpPr>
        <p:spPr bwMode="auto">
          <a:xfrm>
            <a:off x="1089660" y="2278702"/>
            <a:ext cx="8770620" cy="5890260"/>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109718" tIns="54860" rIns="109718" bIns="54860" anchor="ctr"/>
          <a:lstStyle/>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Instantiate WDTF</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var WDTF = new JScript_WDTF();</a:t>
            </a: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Start with the root device</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PrintAll_recursive(WDTF.DeviceDepot.RootDevice);</a:t>
            </a: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function PrintAll_recursive(Device)</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WScript.Echo(“Name:     ” + Device.GetValue(“FriendlyName”);</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WScript.Echo(“Class:    ” + Device.GetValue(“Class”);</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WScript.Echo(“DeviceID: ” + Device.GetValue(“DeviceID”);</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WScript.Echo(“”);</a:t>
            </a: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var Devices = Device.GetRelations(“child”);</a:t>
            </a: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 Recurse down for each device in the collection</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for (var idx in Devices)</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PrintAll_recursive(Devices[idx]);</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 name="Rounded Rectangle 24"/>
          <p:cNvSpPr/>
          <p:nvPr/>
        </p:nvSpPr>
        <p:spPr bwMode="auto">
          <a:xfrm>
            <a:off x="822960" y="1450922"/>
            <a:ext cx="9290525" cy="6504359"/>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1527" name="Rectangle 55"/>
          <p:cNvSpPr>
            <a:spLocks noGrp="1" noChangeArrowheads="1"/>
          </p:cNvSpPr>
          <p:nvPr>
            <p:ph type="title"/>
          </p:nvPr>
        </p:nvSpPr>
        <p:spPr/>
        <p:txBody>
          <a:bodyPr/>
          <a:lstStyle/>
          <a:p>
            <a:r>
              <a:rPr smtClean="0"/>
              <a:t>Action Interfaces</a:t>
            </a:r>
            <a:endParaRPr lang="en-US" dirty="0" smtClean="0"/>
          </a:p>
        </p:txBody>
      </p:sp>
      <p:cxnSp>
        <p:nvCxnSpPr>
          <p:cNvPr id="42" name="Straight Arrow Connector 41"/>
          <p:cNvCxnSpPr/>
          <p:nvPr/>
        </p:nvCxnSpPr>
        <p:spPr bwMode="auto">
          <a:xfrm rot="5400000">
            <a:off x="1246255" y="6482230"/>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grpSp>
        <p:nvGrpSpPr>
          <p:cNvPr id="2" name="Group 76"/>
          <p:cNvGrpSpPr/>
          <p:nvPr/>
        </p:nvGrpSpPr>
        <p:grpSpPr>
          <a:xfrm>
            <a:off x="1057619" y="3115570"/>
            <a:ext cx="1070839" cy="3040655"/>
            <a:chOff x="881349" y="2596308"/>
            <a:chExt cx="892366" cy="2533879"/>
          </a:xfrm>
        </p:grpSpPr>
        <p:sp>
          <p:nvSpPr>
            <p:cNvPr id="17" name="Rounded Rectangle 16"/>
            <p:cNvSpPr/>
            <p:nvPr/>
          </p:nvSpPr>
          <p:spPr bwMode="auto">
            <a:xfrm>
              <a:off x="881349" y="2596308"/>
              <a:ext cx="892366" cy="2533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31" name="TextBox 30"/>
            <p:cNvSpPr txBox="1"/>
            <p:nvPr/>
          </p:nvSpPr>
          <p:spPr>
            <a:xfrm>
              <a:off x="936433" y="3313325"/>
              <a:ext cx="778526" cy="954107"/>
            </a:xfrm>
            <a:prstGeom prst="rect">
              <a:avLst/>
            </a:prstGeom>
            <a:noFill/>
          </p:spPr>
          <p:txBody>
            <a:bodyPr wrap="square" rtlCol="0">
              <a:spAutoFit/>
            </a:bodyPr>
            <a:lstStyle/>
            <a:p>
              <a:r>
                <a:rPr lang="en-US" sz="1700" b="0" dirty="0" smtClean="0">
                  <a:solidFill>
                    <a:schemeClr val="bg2"/>
                  </a:solidFill>
                  <a:latin typeface="+mj-lt"/>
                </a:rPr>
                <a:t>WDTF Core Object Model</a:t>
              </a:r>
            </a:p>
          </p:txBody>
        </p:sp>
      </p:grpSp>
      <p:grpSp>
        <p:nvGrpSpPr>
          <p:cNvPr id="3" name="Group 77"/>
          <p:cNvGrpSpPr/>
          <p:nvPr/>
        </p:nvGrpSpPr>
        <p:grpSpPr>
          <a:xfrm>
            <a:off x="1089566" y="6891810"/>
            <a:ext cx="5002762" cy="862964"/>
            <a:chOff x="907972" y="5743174"/>
            <a:chExt cx="4168968" cy="719137"/>
          </a:xfrm>
        </p:grpSpPr>
        <p:sp>
          <p:nvSpPr>
            <p:cNvPr id="16" name="Rounded Rectangle 15"/>
            <p:cNvSpPr/>
            <p:nvPr/>
          </p:nvSpPr>
          <p:spPr bwMode="auto">
            <a:xfrm>
              <a:off x="907972" y="5743174"/>
              <a:ext cx="4168968" cy="719137"/>
            </a:xfrm>
            <a:prstGeom prst="roundRect">
              <a:avLst>
                <a:gd name="adj" fmla="val 9033"/>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 name="TextBox 31"/>
            <p:cNvSpPr txBox="1"/>
            <p:nvPr/>
          </p:nvSpPr>
          <p:spPr>
            <a:xfrm>
              <a:off x="1171458" y="5957371"/>
              <a:ext cx="3664945" cy="294953"/>
            </a:xfrm>
            <a:prstGeom prst="rect">
              <a:avLst/>
            </a:prstGeom>
            <a:noFill/>
          </p:spPr>
          <p:txBody>
            <a:bodyPr wrap="square" rtlCol="0">
              <a:spAutoFit/>
            </a:bodyPr>
            <a:lstStyle/>
            <a:p>
              <a:r>
                <a:rPr lang="en-US" sz="1700" b="0" dirty="0" smtClean="0">
                  <a:effectLst>
                    <a:outerShdw blurRad="38100" dist="38100" dir="2700000" algn="tl">
                      <a:srgbClr val="000000">
                        <a:alpha val="43137"/>
                      </a:srgbClr>
                    </a:outerShdw>
                  </a:effectLst>
                  <a:latin typeface="+mj-lt"/>
                </a:rPr>
                <a:t>Target Device(s) and/or System</a:t>
              </a:r>
            </a:p>
          </p:txBody>
        </p:sp>
      </p:grpSp>
      <p:cxnSp>
        <p:nvCxnSpPr>
          <p:cNvPr id="47" name="Straight Arrow Connector 46"/>
          <p:cNvCxnSpPr/>
          <p:nvPr/>
        </p:nvCxnSpPr>
        <p:spPr bwMode="auto">
          <a:xfrm rot="5400000">
            <a:off x="1266084" y="2735012"/>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grpSp>
        <p:nvGrpSpPr>
          <p:cNvPr id="6" name="Group 75"/>
          <p:cNvGrpSpPr/>
          <p:nvPr/>
        </p:nvGrpSpPr>
        <p:grpSpPr>
          <a:xfrm>
            <a:off x="6995711" y="1805868"/>
            <a:ext cx="2826929" cy="5571026"/>
            <a:chOff x="5829759" y="1504890"/>
            <a:chExt cx="2355774" cy="4642522"/>
          </a:xfrm>
        </p:grpSpPr>
        <p:sp>
          <p:nvSpPr>
            <p:cNvPr id="10" name="Rounded Rectangle 9"/>
            <p:cNvSpPr/>
            <p:nvPr/>
          </p:nvSpPr>
          <p:spPr bwMode="auto">
            <a:xfrm>
              <a:off x="5829759" y="1542361"/>
              <a:ext cx="2355774" cy="4605051"/>
            </a:xfrm>
            <a:prstGeom prst="roundRect">
              <a:avLst>
                <a:gd name="adj" fmla="val 9033"/>
              </a:avLst>
            </a:prstGeom>
            <a:noFill/>
            <a:ln w="38100">
              <a:solidFill>
                <a:schemeClr val="bg1"/>
              </a:solidFill>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 name="TextBox 23"/>
            <p:cNvSpPr txBox="1"/>
            <p:nvPr/>
          </p:nvSpPr>
          <p:spPr>
            <a:xfrm>
              <a:off x="6411816" y="1504890"/>
              <a:ext cx="1244906" cy="384721"/>
            </a:xfrm>
            <a:prstGeom prst="rect">
              <a:avLst/>
            </a:prstGeom>
            <a:noFill/>
          </p:spPr>
          <p:txBody>
            <a:bodyPr wrap="square" rtlCol="0">
              <a:spAutoFit/>
            </a:bodyPr>
            <a:lstStyle/>
            <a:p>
              <a:r>
                <a:rPr lang="en-US" sz="2400" b="0" dirty="0" smtClean="0">
                  <a:solidFill>
                    <a:schemeClr val="bg2"/>
                  </a:solidFill>
                  <a:latin typeface="Segoe" pitchFamily="34" charset="0"/>
                </a:rPr>
                <a:t>Legend</a:t>
              </a:r>
            </a:p>
          </p:txBody>
        </p:sp>
        <p:sp>
          <p:nvSpPr>
            <p:cNvPr id="26" name="TextBox 25"/>
            <p:cNvSpPr txBox="1"/>
            <p:nvPr/>
          </p:nvSpPr>
          <p:spPr>
            <a:xfrm>
              <a:off x="5881167" y="4971531"/>
              <a:ext cx="1244906" cy="584775"/>
            </a:xfrm>
            <a:prstGeom prst="rect">
              <a:avLst/>
            </a:prstGeom>
            <a:noFill/>
          </p:spPr>
          <p:txBody>
            <a:bodyPr wrap="square" rtlCol="0">
              <a:spAutoFit/>
            </a:bodyPr>
            <a:lstStyle/>
            <a:p>
              <a:r>
                <a:rPr lang="en-US" sz="1900" b="0" dirty="0" smtClean="0">
                  <a:solidFill>
                    <a:schemeClr val="bg2"/>
                  </a:solidFill>
                  <a:latin typeface="+mj-lt"/>
                </a:rPr>
                <a:t>Optionally Uses</a:t>
              </a:r>
            </a:p>
          </p:txBody>
        </p:sp>
        <p:sp>
          <p:nvSpPr>
            <p:cNvPr id="27" name="TextBox 26"/>
            <p:cNvSpPr txBox="1"/>
            <p:nvPr/>
          </p:nvSpPr>
          <p:spPr>
            <a:xfrm>
              <a:off x="6903902" y="5235939"/>
              <a:ext cx="1244906" cy="320601"/>
            </a:xfrm>
            <a:prstGeom prst="rect">
              <a:avLst/>
            </a:prstGeom>
            <a:noFill/>
          </p:spPr>
          <p:txBody>
            <a:bodyPr wrap="square" rtlCol="0">
              <a:spAutoFit/>
            </a:bodyPr>
            <a:lstStyle/>
            <a:p>
              <a:r>
                <a:rPr lang="en-US" sz="1900" b="0" dirty="0" smtClean="0">
                  <a:solidFill>
                    <a:schemeClr val="bg2"/>
                  </a:solidFill>
                  <a:latin typeface="+mj-lt"/>
                </a:rPr>
                <a:t>Uses</a:t>
              </a:r>
            </a:p>
          </p:txBody>
        </p:sp>
        <p:grpSp>
          <p:nvGrpSpPr>
            <p:cNvPr id="7" name="Group 74"/>
            <p:cNvGrpSpPr/>
            <p:nvPr/>
          </p:nvGrpSpPr>
          <p:grpSpPr>
            <a:xfrm>
              <a:off x="5922483" y="4057877"/>
              <a:ext cx="2201333" cy="719137"/>
              <a:chOff x="5922483" y="4057877"/>
              <a:chExt cx="2201333" cy="719137"/>
            </a:xfrm>
          </p:grpSpPr>
          <p:sp>
            <p:nvSpPr>
              <p:cNvPr id="15" name="Rounded Rectangle 14"/>
              <p:cNvSpPr/>
              <p:nvPr/>
            </p:nvSpPr>
            <p:spPr bwMode="auto">
              <a:xfrm>
                <a:off x="5922483" y="4057877"/>
                <a:ext cx="2201333" cy="719137"/>
              </a:xfrm>
              <a:prstGeom prst="roundRect">
                <a:avLst>
                  <a:gd name="adj" fmla="val 9033"/>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 name="TextBox 32"/>
              <p:cNvSpPr txBox="1"/>
              <p:nvPr/>
            </p:nvSpPr>
            <p:spPr>
              <a:xfrm>
                <a:off x="5938092" y="4161620"/>
                <a:ext cx="2181340" cy="523220"/>
              </a:xfrm>
              <a:prstGeom prst="rect">
                <a:avLst/>
              </a:prstGeom>
              <a:noFill/>
            </p:spPr>
            <p:txBody>
              <a:bodyPr wrap="square" rtlCol="0">
                <a:spAutoFit/>
              </a:bodyPr>
              <a:lstStyle/>
              <a:p>
                <a:r>
                  <a:rPr lang="en-US" sz="1700" b="0" dirty="0" smtClean="0">
                    <a:effectLst>
                      <a:outerShdw blurRad="38100" dist="38100" dir="2700000" algn="tl">
                        <a:srgbClr val="000000">
                          <a:alpha val="43137"/>
                        </a:srgbClr>
                      </a:outerShdw>
                    </a:effectLst>
                    <a:latin typeface="+mj-lt"/>
                  </a:rPr>
                  <a:t>Operating System or Driver API</a:t>
                </a:r>
              </a:p>
            </p:txBody>
          </p:sp>
        </p:grpSp>
        <p:grpSp>
          <p:nvGrpSpPr>
            <p:cNvPr id="9" name="Group 72"/>
            <p:cNvGrpSpPr/>
            <p:nvPr/>
          </p:nvGrpSpPr>
          <p:grpSpPr>
            <a:xfrm>
              <a:off x="5911467" y="2971793"/>
              <a:ext cx="2201333" cy="719137"/>
              <a:chOff x="5911467" y="2971793"/>
              <a:chExt cx="2201333" cy="719137"/>
            </a:xfrm>
          </p:grpSpPr>
          <p:sp>
            <p:nvSpPr>
              <p:cNvPr id="14" name="Rounded Rectangle 13"/>
              <p:cNvSpPr/>
              <p:nvPr/>
            </p:nvSpPr>
            <p:spPr bwMode="auto">
              <a:xfrm>
                <a:off x="5911467" y="2971793"/>
                <a:ext cx="2201333" cy="719137"/>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34" name="TextBox 33"/>
              <p:cNvSpPr txBox="1"/>
              <p:nvPr/>
            </p:nvSpPr>
            <p:spPr>
              <a:xfrm>
                <a:off x="5916058" y="3170097"/>
                <a:ext cx="2192356" cy="294953"/>
              </a:xfrm>
              <a:prstGeom prst="rect">
                <a:avLst/>
              </a:prstGeom>
              <a:noFill/>
            </p:spPr>
            <p:txBody>
              <a:bodyPr wrap="square" rtlCol="0">
                <a:spAutoFit/>
              </a:bodyPr>
              <a:lstStyle/>
              <a:p>
                <a:r>
                  <a:rPr lang="en-US" sz="1700" b="0" dirty="0" smtClean="0">
                    <a:solidFill>
                      <a:schemeClr val="bg2"/>
                    </a:solidFill>
                    <a:latin typeface="+mj-lt"/>
                  </a:rPr>
                  <a:t>Provided with WDTF</a:t>
                </a:r>
              </a:p>
            </p:txBody>
          </p:sp>
        </p:grpSp>
        <p:grpSp>
          <p:nvGrpSpPr>
            <p:cNvPr id="52" name="Group 73"/>
            <p:cNvGrpSpPr/>
            <p:nvPr/>
          </p:nvGrpSpPr>
          <p:grpSpPr>
            <a:xfrm>
              <a:off x="5891269" y="1905000"/>
              <a:ext cx="2217145" cy="719137"/>
              <a:chOff x="5891269" y="1905000"/>
              <a:chExt cx="2217145" cy="719137"/>
            </a:xfrm>
          </p:grpSpPr>
          <p:sp>
            <p:nvSpPr>
              <p:cNvPr id="8" name="Rounded Rectangle 7"/>
              <p:cNvSpPr/>
              <p:nvPr/>
            </p:nvSpPr>
            <p:spPr bwMode="auto">
              <a:xfrm>
                <a:off x="5891269" y="1905000"/>
                <a:ext cx="2201333" cy="719137"/>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 name="TextBox 34"/>
              <p:cNvSpPr txBox="1"/>
              <p:nvPr/>
            </p:nvSpPr>
            <p:spPr>
              <a:xfrm>
                <a:off x="5905041" y="1988321"/>
                <a:ext cx="2203373" cy="523220"/>
              </a:xfrm>
              <a:prstGeom prst="rect">
                <a:avLst/>
              </a:prstGeom>
              <a:noFill/>
            </p:spPr>
            <p:txBody>
              <a:bodyPr wrap="square" rtlCol="0">
                <a:spAutoFit/>
              </a:bodyPr>
              <a:lstStyle/>
              <a:p>
                <a:r>
                  <a:rPr lang="en-US" sz="1700" b="0" dirty="0" smtClean="0">
                    <a:solidFill>
                      <a:schemeClr val="bg2"/>
                    </a:solidFill>
                    <a:latin typeface="+mj-lt"/>
                  </a:rPr>
                  <a:t>You Implement </a:t>
                </a:r>
                <a:br>
                  <a:rPr lang="en-US" sz="1700" b="0" dirty="0" smtClean="0">
                    <a:solidFill>
                      <a:schemeClr val="bg2"/>
                    </a:solidFill>
                    <a:latin typeface="+mj-lt"/>
                  </a:rPr>
                </a:br>
                <a:r>
                  <a:rPr lang="en-US" sz="1700" b="0" dirty="0" smtClean="0">
                    <a:solidFill>
                      <a:schemeClr val="bg2"/>
                    </a:solidFill>
                    <a:latin typeface="+mj-lt"/>
                  </a:rPr>
                  <a:t>(or Modify a Sample)</a:t>
                </a:r>
              </a:p>
            </p:txBody>
          </p:sp>
        </p:grpSp>
        <p:cxnSp>
          <p:nvCxnSpPr>
            <p:cNvPr id="51" name="Straight Arrow Connector 50"/>
            <p:cNvCxnSpPr/>
            <p:nvPr/>
          </p:nvCxnSpPr>
          <p:spPr bwMode="auto">
            <a:xfrm rot="16200000" flipH="1">
              <a:off x="7260576" y="5798400"/>
              <a:ext cx="566453" cy="4"/>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61" name="Straight Arrow Connector 60"/>
            <p:cNvCxnSpPr/>
            <p:nvPr/>
          </p:nvCxnSpPr>
          <p:spPr bwMode="auto">
            <a:xfrm rot="16200000" flipH="1">
              <a:off x="6265746" y="5794969"/>
              <a:ext cx="562178" cy="1114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grpSp>
      <p:grpSp>
        <p:nvGrpSpPr>
          <p:cNvPr id="62" name="Group 61"/>
          <p:cNvGrpSpPr/>
          <p:nvPr/>
        </p:nvGrpSpPr>
        <p:grpSpPr>
          <a:xfrm>
            <a:off x="2146085" y="2286003"/>
            <a:ext cx="3424743" cy="4576063"/>
            <a:chOff x="1788404" y="1905002"/>
            <a:chExt cx="2853952" cy="3813386"/>
          </a:xfrm>
        </p:grpSpPr>
        <p:sp>
          <p:nvSpPr>
            <p:cNvPr id="13" name="Rounded Rectangle 12"/>
            <p:cNvSpPr/>
            <p:nvPr/>
          </p:nvSpPr>
          <p:spPr bwMode="auto">
            <a:xfrm>
              <a:off x="1788404" y="3602516"/>
              <a:ext cx="1494623" cy="493924"/>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43" name="Straight Arrow Connector 42"/>
            <p:cNvCxnSpPr/>
            <p:nvPr/>
          </p:nvCxnSpPr>
          <p:spPr bwMode="auto">
            <a:xfrm rot="5400000">
              <a:off x="1644472" y="5401858"/>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4" name="Straight Arrow Connector 43"/>
            <p:cNvCxnSpPr/>
            <p:nvPr/>
          </p:nvCxnSpPr>
          <p:spPr bwMode="auto">
            <a:xfrm rot="5400000">
              <a:off x="1927240" y="5401858"/>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5" name="Straight Arrow Connector 44"/>
            <p:cNvCxnSpPr/>
            <p:nvPr/>
          </p:nvCxnSpPr>
          <p:spPr bwMode="auto">
            <a:xfrm rot="5400000">
              <a:off x="2233876" y="5401858"/>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6" name="Straight Arrow Connector 45"/>
            <p:cNvCxnSpPr/>
            <p:nvPr/>
          </p:nvCxnSpPr>
          <p:spPr bwMode="auto">
            <a:xfrm rot="5400000">
              <a:off x="2540513" y="5401858"/>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sp>
          <p:nvSpPr>
            <p:cNvPr id="20" name="Rounded Rectangle 19"/>
            <p:cNvSpPr/>
            <p:nvPr/>
          </p:nvSpPr>
          <p:spPr bwMode="auto">
            <a:xfrm>
              <a:off x="1814111" y="4120308"/>
              <a:ext cx="275422" cy="1009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1" name="Rounded Rectangle 20"/>
            <p:cNvSpPr/>
            <p:nvPr/>
          </p:nvSpPr>
          <p:spPr bwMode="auto">
            <a:xfrm>
              <a:off x="2113403" y="4120308"/>
              <a:ext cx="275422" cy="1009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2" name="Rounded Rectangle 21"/>
            <p:cNvSpPr/>
            <p:nvPr/>
          </p:nvSpPr>
          <p:spPr bwMode="auto">
            <a:xfrm>
              <a:off x="2412695" y="4120308"/>
              <a:ext cx="275422" cy="1009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3" name="Rounded Rectangle 22"/>
            <p:cNvSpPr/>
            <p:nvPr/>
          </p:nvSpPr>
          <p:spPr bwMode="auto">
            <a:xfrm>
              <a:off x="2711986" y="4120308"/>
              <a:ext cx="275422" cy="1009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30" name="TextBox 29"/>
            <p:cNvSpPr txBox="1"/>
            <p:nvPr/>
          </p:nvSpPr>
          <p:spPr>
            <a:xfrm>
              <a:off x="1816865" y="3675044"/>
              <a:ext cx="1454228" cy="294953"/>
            </a:xfrm>
            <a:prstGeom prst="rect">
              <a:avLst/>
            </a:prstGeom>
            <a:noFill/>
          </p:spPr>
          <p:txBody>
            <a:bodyPr wrap="square" rtlCol="0">
              <a:spAutoFit/>
            </a:bodyPr>
            <a:lstStyle/>
            <a:p>
              <a:r>
                <a:rPr lang="en-US" sz="1700" b="0" dirty="0" err="1" smtClean="0">
                  <a:solidFill>
                    <a:schemeClr val="bg2"/>
                  </a:solidFill>
                  <a:latin typeface="+mj-lt"/>
                </a:rPr>
                <a:t>SimpleIO</a:t>
              </a:r>
              <a:endParaRPr lang="en-US" sz="1700" b="0" dirty="0" smtClean="0">
                <a:solidFill>
                  <a:schemeClr val="bg2"/>
                </a:solidFill>
                <a:latin typeface="+mj-lt"/>
              </a:endParaRPr>
            </a:p>
          </p:txBody>
        </p:sp>
        <p:sp>
          <p:nvSpPr>
            <p:cNvPr id="36" name="TextBox 35"/>
            <p:cNvSpPr txBox="1"/>
            <p:nvPr/>
          </p:nvSpPr>
          <p:spPr>
            <a:xfrm rot="16200000">
              <a:off x="1542360" y="4489358"/>
              <a:ext cx="833610" cy="294953"/>
            </a:xfrm>
            <a:prstGeom prst="rect">
              <a:avLst/>
            </a:prstGeom>
            <a:noFill/>
          </p:spPr>
          <p:txBody>
            <a:bodyPr wrap="square" rtlCol="0">
              <a:spAutoFit/>
            </a:bodyPr>
            <a:lstStyle/>
            <a:p>
              <a:r>
                <a:rPr lang="en-US" sz="1700" b="0" dirty="0" smtClean="0">
                  <a:solidFill>
                    <a:schemeClr val="bg2"/>
                  </a:solidFill>
                  <a:latin typeface="+mj-lt"/>
                </a:rPr>
                <a:t>Net</a:t>
              </a:r>
            </a:p>
          </p:txBody>
        </p:sp>
        <p:sp>
          <p:nvSpPr>
            <p:cNvPr id="37" name="TextBox 36"/>
            <p:cNvSpPr txBox="1"/>
            <p:nvPr/>
          </p:nvSpPr>
          <p:spPr>
            <a:xfrm rot="16200000">
              <a:off x="1843489" y="4489358"/>
              <a:ext cx="833610" cy="294953"/>
            </a:xfrm>
            <a:prstGeom prst="rect">
              <a:avLst/>
            </a:prstGeom>
            <a:noFill/>
          </p:spPr>
          <p:txBody>
            <a:bodyPr wrap="square" rtlCol="0">
              <a:spAutoFit/>
            </a:bodyPr>
            <a:lstStyle/>
            <a:p>
              <a:r>
                <a:rPr lang="en-US" sz="1700" b="0" dirty="0" smtClean="0">
                  <a:solidFill>
                    <a:schemeClr val="bg2"/>
                  </a:solidFill>
                  <a:latin typeface="+mj-lt"/>
                </a:rPr>
                <a:t>Audio</a:t>
              </a:r>
            </a:p>
          </p:txBody>
        </p:sp>
        <p:sp>
          <p:nvSpPr>
            <p:cNvPr id="38" name="TextBox 37"/>
            <p:cNvSpPr txBox="1"/>
            <p:nvPr/>
          </p:nvSpPr>
          <p:spPr>
            <a:xfrm rot="16200000">
              <a:off x="2129929" y="4489358"/>
              <a:ext cx="833610" cy="294953"/>
            </a:xfrm>
            <a:prstGeom prst="rect">
              <a:avLst/>
            </a:prstGeom>
            <a:noFill/>
          </p:spPr>
          <p:txBody>
            <a:bodyPr wrap="square" rtlCol="0">
              <a:spAutoFit/>
            </a:bodyPr>
            <a:lstStyle/>
            <a:p>
              <a:r>
                <a:rPr lang="en-US" sz="1700" b="0" dirty="0" smtClean="0">
                  <a:solidFill>
                    <a:schemeClr val="bg2"/>
                  </a:solidFill>
                  <a:latin typeface="+mj-lt"/>
                </a:rPr>
                <a:t>Volume</a:t>
              </a:r>
            </a:p>
          </p:txBody>
        </p:sp>
        <p:sp>
          <p:nvSpPr>
            <p:cNvPr id="39" name="TextBox 38"/>
            <p:cNvSpPr txBox="1"/>
            <p:nvPr/>
          </p:nvSpPr>
          <p:spPr>
            <a:xfrm rot="16200000">
              <a:off x="2427383" y="4489358"/>
              <a:ext cx="833610" cy="294953"/>
            </a:xfrm>
            <a:prstGeom prst="rect">
              <a:avLst/>
            </a:prstGeom>
            <a:noFill/>
          </p:spPr>
          <p:txBody>
            <a:bodyPr wrap="square" rtlCol="0">
              <a:spAutoFit/>
            </a:bodyPr>
            <a:lstStyle/>
            <a:p>
              <a:r>
                <a:rPr lang="en-US" sz="1700" b="0" dirty="0" smtClean="0">
                  <a:solidFill>
                    <a:schemeClr val="bg2"/>
                  </a:solidFill>
                  <a:latin typeface="+mj-lt"/>
                </a:rPr>
                <a:t>Video</a:t>
              </a:r>
            </a:p>
          </p:txBody>
        </p:sp>
        <p:cxnSp>
          <p:nvCxnSpPr>
            <p:cNvPr id="48" name="Straight Arrow Connector 47"/>
            <p:cNvCxnSpPr/>
            <p:nvPr/>
          </p:nvCxnSpPr>
          <p:spPr bwMode="auto">
            <a:xfrm rot="5400000">
              <a:off x="2096166" y="3293963"/>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9" name="Straight Arrow Connector 48"/>
            <p:cNvCxnSpPr/>
            <p:nvPr/>
          </p:nvCxnSpPr>
          <p:spPr bwMode="auto">
            <a:xfrm rot="16200000" flipH="1">
              <a:off x="3762925" y="5405865"/>
              <a:ext cx="566164" cy="14815"/>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50" name="Straight Arrow Connector 49"/>
            <p:cNvCxnSpPr/>
            <p:nvPr/>
          </p:nvCxnSpPr>
          <p:spPr bwMode="auto">
            <a:xfrm rot="16200000" flipH="1">
              <a:off x="4215409" y="5405865"/>
              <a:ext cx="566164" cy="14815"/>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grpSp>
          <p:nvGrpSpPr>
            <p:cNvPr id="4" name="Group 79"/>
            <p:cNvGrpSpPr/>
            <p:nvPr/>
          </p:nvGrpSpPr>
          <p:grpSpPr>
            <a:xfrm>
              <a:off x="4347404" y="2596308"/>
              <a:ext cx="294952" cy="2533879"/>
              <a:chOff x="4347404" y="2596308"/>
              <a:chExt cx="294952" cy="2533879"/>
            </a:xfrm>
          </p:grpSpPr>
          <p:sp>
            <p:nvSpPr>
              <p:cNvPr id="18" name="Rounded Rectangle 17"/>
              <p:cNvSpPr/>
              <p:nvPr/>
            </p:nvSpPr>
            <p:spPr bwMode="auto">
              <a:xfrm>
                <a:off x="4351663" y="2596308"/>
                <a:ext cx="275422" cy="2533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40" name="TextBox 39"/>
              <p:cNvSpPr txBox="1"/>
              <p:nvPr/>
            </p:nvSpPr>
            <p:spPr>
              <a:xfrm rot="16200000">
                <a:off x="3594393" y="3715771"/>
                <a:ext cx="1800973" cy="294952"/>
              </a:xfrm>
              <a:prstGeom prst="rect">
                <a:avLst/>
              </a:prstGeom>
              <a:noFill/>
            </p:spPr>
            <p:txBody>
              <a:bodyPr wrap="none" rtlCol="0">
                <a:spAutoFit/>
              </a:bodyPr>
              <a:lstStyle/>
              <a:p>
                <a:r>
                  <a:rPr lang="en-US" sz="1700" b="0" dirty="0" err="1" smtClean="0">
                    <a:solidFill>
                      <a:schemeClr val="bg2"/>
                    </a:solidFill>
                    <a:latin typeface="+mj-lt"/>
                  </a:rPr>
                  <a:t>DeviceManagement</a:t>
                </a:r>
                <a:endParaRPr lang="en-US" sz="1700" b="0" dirty="0" smtClean="0">
                  <a:solidFill>
                    <a:schemeClr val="bg2"/>
                  </a:solidFill>
                  <a:latin typeface="+mj-lt"/>
                </a:endParaRPr>
              </a:p>
            </p:txBody>
          </p:sp>
        </p:grpSp>
        <p:grpSp>
          <p:nvGrpSpPr>
            <p:cNvPr id="5" name="Group 78"/>
            <p:cNvGrpSpPr/>
            <p:nvPr/>
          </p:nvGrpSpPr>
          <p:grpSpPr>
            <a:xfrm>
              <a:off x="3884698" y="2596308"/>
              <a:ext cx="294953" cy="2533879"/>
              <a:chOff x="3884698" y="2596308"/>
              <a:chExt cx="294953" cy="2533879"/>
            </a:xfrm>
          </p:grpSpPr>
          <p:sp>
            <p:nvSpPr>
              <p:cNvPr id="19" name="Rounded Rectangle 18"/>
              <p:cNvSpPr/>
              <p:nvPr/>
            </p:nvSpPr>
            <p:spPr bwMode="auto">
              <a:xfrm>
                <a:off x="3887118" y="2596308"/>
                <a:ext cx="275422" cy="2533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41" name="TextBox 40"/>
              <p:cNvSpPr txBox="1"/>
              <p:nvPr/>
            </p:nvSpPr>
            <p:spPr>
              <a:xfrm rot="16200000">
                <a:off x="3615370" y="3715770"/>
                <a:ext cx="833610" cy="294953"/>
              </a:xfrm>
              <a:prstGeom prst="rect">
                <a:avLst/>
              </a:prstGeom>
              <a:noFill/>
            </p:spPr>
            <p:txBody>
              <a:bodyPr wrap="none" rtlCol="0">
                <a:spAutoFit/>
              </a:bodyPr>
              <a:lstStyle/>
              <a:p>
                <a:r>
                  <a:rPr lang="en-US" sz="1700" b="0" dirty="0" smtClean="0">
                    <a:solidFill>
                      <a:schemeClr val="bg2"/>
                    </a:solidFill>
                    <a:latin typeface="+mj-lt"/>
                  </a:rPr>
                  <a:t>Console</a:t>
                </a:r>
              </a:p>
            </p:txBody>
          </p:sp>
        </p:grpSp>
        <p:cxnSp>
          <p:nvCxnSpPr>
            <p:cNvPr id="58" name="Straight Arrow Connector 57"/>
            <p:cNvCxnSpPr/>
            <p:nvPr/>
          </p:nvCxnSpPr>
          <p:spPr bwMode="auto">
            <a:xfrm rot="5400000">
              <a:off x="2107183" y="2279176"/>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cxnSp>
          <p:nvCxnSpPr>
            <p:cNvPr id="59" name="Straight Arrow Connector 58"/>
            <p:cNvCxnSpPr/>
            <p:nvPr/>
          </p:nvCxnSpPr>
          <p:spPr bwMode="auto">
            <a:xfrm rot="5400000">
              <a:off x="3735843" y="2279176"/>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cxnSp>
          <p:nvCxnSpPr>
            <p:cNvPr id="60" name="Straight Arrow Connector 59"/>
            <p:cNvCxnSpPr/>
            <p:nvPr/>
          </p:nvCxnSpPr>
          <p:spPr bwMode="auto">
            <a:xfrm rot="5400000">
              <a:off x="4211402" y="2279176"/>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grpSp>
          <p:nvGrpSpPr>
            <p:cNvPr id="53" name="Group 67"/>
            <p:cNvGrpSpPr/>
            <p:nvPr/>
          </p:nvGrpSpPr>
          <p:grpSpPr>
            <a:xfrm>
              <a:off x="1788404" y="2590800"/>
              <a:ext cx="1494623" cy="493924"/>
              <a:chOff x="1788404" y="2590800"/>
              <a:chExt cx="1494623" cy="493924"/>
            </a:xfrm>
          </p:grpSpPr>
          <p:sp>
            <p:nvSpPr>
              <p:cNvPr id="11" name="Rounded Rectangle 10"/>
              <p:cNvSpPr/>
              <p:nvPr/>
            </p:nvSpPr>
            <p:spPr bwMode="auto">
              <a:xfrm>
                <a:off x="1788404" y="2590800"/>
                <a:ext cx="1494623" cy="493924"/>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9" name="TextBox 28"/>
              <p:cNvSpPr txBox="1"/>
              <p:nvPr/>
            </p:nvSpPr>
            <p:spPr>
              <a:xfrm>
                <a:off x="1816865" y="2685362"/>
                <a:ext cx="1454228" cy="294952"/>
              </a:xfrm>
              <a:prstGeom prst="rect">
                <a:avLst/>
              </a:prstGeom>
              <a:noFill/>
            </p:spPr>
            <p:txBody>
              <a:bodyPr wrap="square" rtlCol="0">
                <a:spAutoFit/>
              </a:bodyPr>
              <a:lstStyle/>
              <a:p>
                <a:r>
                  <a:rPr lang="en-US" sz="1700" b="0" dirty="0" err="1" smtClean="0">
                    <a:solidFill>
                      <a:schemeClr val="bg2"/>
                    </a:solidFill>
                    <a:latin typeface="+mj-lt"/>
                  </a:rPr>
                  <a:t>SimpleIOStress</a:t>
                </a:r>
                <a:endParaRPr lang="en-US" sz="1700" b="0" dirty="0" smtClean="0">
                  <a:solidFill>
                    <a:schemeClr val="bg2"/>
                  </a:solidFill>
                  <a:latin typeface="+mj-lt"/>
                </a:endParaRPr>
              </a:p>
            </p:txBody>
          </p:sp>
        </p:grpSp>
        <p:cxnSp>
          <p:nvCxnSpPr>
            <p:cNvPr id="69" name="Elbow Connector 68"/>
            <p:cNvCxnSpPr/>
            <p:nvPr/>
          </p:nvCxnSpPr>
          <p:spPr bwMode="auto">
            <a:xfrm rot="5400000">
              <a:off x="2472829" y="2450796"/>
              <a:ext cx="1664465" cy="572878"/>
            </a:xfrm>
            <a:prstGeom prst="bentConnector3">
              <a:avLst>
                <a:gd name="adj1" fmla="val 77799"/>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grpSp>
      <p:grpSp>
        <p:nvGrpSpPr>
          <p:cNvPr id="54" name="Group 64"/>
          <p:cNvGrpSpPr/>
          <p:nvPr/>
        </p:nvGrpSpPr>
        <p:grpSpPr>
          <a:xfrm>
            <a:off x="1048805" y="1652537"/>
            <a:ext cx="5058947" cy="907783"/>
            <a:chOff x="874004" y="1377114"/>
            <a:chExt cx="4215789" cy="756486"/>
          </a:xfrm>
        </p:grpSpPr>
        <p:sp>
          <p:nvSpPr>
            <p:cNvPr id="12" name="Rounded Rectangle 11"/>
            <p:cNvSpPr/>
            <p:nvPr/>
          </p:nvSpPr>
          <p:spPr bwMode="auto">
            <a:xfrm>
              <a:off x="909808" y="1414463"/>
              <a:ext cx="4168968" cy="719137"/>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 name="TextBox 27"/>
            <p:cNvSpPr txBox="1"/>
            <p:nvPr/>
          </p:nvSpPr>
          <p:spPr>
            <a:xfrm>
              <a:off x="874004" y="1377114"/>
              <a:ext cx="4215789" cy="738664"/>
            </a:xfrm>
            <a:prstGeom prst="rect">
              <a:avLst/>
            </a:prstGeom>
            <a:noFill/>
          </p:spPr>
          <p:txBody>
            <a:bodyPr wrap="square" rtlCol="0">
              <a:spAutoFit/>
            </a:bodyPr>
            <a:lstStyle/>
            <a:p>
              <a:r>
                <a:rPr lang="en-US" sz="1700" b="0" dirty="0" smtClean="0">
                  <a:solidFill>
                    <a:schemeClr val="bg2"/>
                  </a:solidFill>
                  <a:latin typeface="+mj-lt"/>
                </a:rPr>
                <a:t>Scenario</a:t>
              </a:r>
              <a:br>
                <a:rPr lang="en-US" sz="1700" b="0" dirty="0" smtClean="0">
                  <a:solidFill>
                    <a:schemeClr val="bg2"/>
                  </a:solidFill>
                  <a:latin typeface="+mj-lt"/>
                </a:rPr>
              </a:br>
              <a:r>
                <a:rPr lang="en-US" sz="1700" b="0" dirty="0" smtClean="0">
                  <a:solidFill>
                    <a:schemeClr val="bg2"/>
                  </a:solidFill>
                  <a:latin typeface="+mj-lt"/>
                </a:rPr>
                <a:t>Written in any language that can consume COM objects (usually </a:t>
              </a:r>
              <a:r>
                <a:rPr lang="en-US" sz="1700" b="0" dirty="0" err="1" smtClean="0">
                  <a:solidFill>
                    <a:schemeClr val="bg2"/>
                  </a:solidFill>
                  <a:latin typeface="+mj-lt"/>
                </a:rPr>
                <a:t>JScript</a:t>
              </a:r>
              <a:r>
                <a:rPr lang="en-US" sz="1700" b="0" dirty="0" smtClean="0">
                  <a:solidFill>
                    <a:schemeClr val="bg2"/>
                  </a:solidFill>
                  <a:latin typeface="+mj-lt"/>
                </a:rPr>
                <a:t>, VBScript or C#)</a:t>
              </a: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fade">
                                      <p:cBhvr>
                                        <p:cTn id="7" dur="20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4" name="Rectangle 4"/>
          <p:cNvSpPr>
            <a:spLocks noGrp="1" noChangeArrowheads="1"/>
          </p:cNvSpPr>
          <p:nvPr>
            <p:ph type="title"/>
          </p:nvPr>
        </p:nvSpPr>
        <p:spPr>
          <a:xfrm>
            <a:off x="459106" y="274320"/>
            <a:ext cx="10056494" cy="2492990"/>
          </a:xfrm>
        </p:spPr>
        <p:txBody>
          <a:bodyPr/>
          <a:lstStyle/>
          <a:p>
            <a:r>
              <a:rPr lang="en-US" smtClean="0"/>
              <a:t>Action Interfaces </a:t>
            </a:r>
            <a:br>
              <a:rPr lang="en-US" smtClean="0"/>
            </a:br>
            <a:r>
              <a:rPr lang="en-US" smtClean="0"/>
              <a:t/>
            </a:r>
            <a:br>
              <a:rPr lang="en-US" smtClean="0"/>
            </a:br>
            <a:endParaRPr lang="en-US" smtClean="0"/>
          </a:p>
        </p:txBody>
      </p:sp>
      <p:sp>
        <p:nvSpPr>
          <p:cNvPr id="337923" name="Rectangle 3"/>
          <p:cNvSpPr>
            <a:spLocks noGrp="1" noChangeArrowheads="1"/>
          </p:cNvSpPr>
          <p:nvPr>
            <p:ph type="body" idx="1"/>
          </p:nvPr>
        </p:nvSpPr>
        <p:spPr>
          <a:xfrm>
            <a:off x="459106" y="1697357"/>
            <a:ext cx="9813905" cy="5732851"/>
          </a:xfrm>
        </p:spPr>
        <p:txBody>
          <a:bodyPr wrap="none"/>
          <a:lstStyle/>
          <a:p>
            <a:r>
              <a:rPr lang="en-US" sz="2900" dirty="0" smtClean="0"/>
              <a:t>Simple control interfaces for a target</a:t>
            </a:r>
          </a:p>
          <a:p>
            <a:r>
              <a:rPr lang="en-US" sz="2900" dirty="0" smtClean="0"/>
              <a:t>Synchronous</a:t>
            </a:r>
          </a:p>
          <a:p>
            <a:pPr marL="852488" indent="-852488">
              <a:buNone/>
            </a:pPr>
            <a:r>
              <a:rPr lang="en-US" sz="2400" dirty="0" smtClean="0"/>
              <a:t>	</a:t>
            </a:r>
            <a:r>
              <a:rPr lang="en-US" sz="2400" dirty="0" err="1" smtClean="0"/>
              <a:t>DevMan</a:t>
            </a:r>
            <a:r>
              <a:rPr lang="en-US" sz="2400" dirty="0" smtClean="0"/>
              <a:t> = </a:t>
            </a:r>
            <a:r>
              <a:rPr lang="en-US" sz="2400" dirty="0" err="1" smtClean="0"/>
              <a:t>Device.GetInterface</a:t>
            </a:r>
            <a:r>
              <a:rPr lang="en-US" sz="2400" dirty="0" smtClean="0"/>
              <a:t>(“</a:t>
            </a:r>
            <a:r>
              <a:rPr lang="en-US" sz="2400" dirty="0" err="1" smtClean="0"/>
              <a:t>DeviceManagement</a:t>
            </a:r>
            <a:r>
              <a:rPr lang="en-US" sz="2400" dirty="0" smtClean="0"/>
              <a:t>”);</a:t>
            </a:r>
          </a:p>
          <a:p>
            <a:pPr marL="852488" indent="-852488">
              <a:buNone/>
            </a:pPr>
            <a:r>
              <a:rPr lang="en-US" sz="2400" dirty="0" smtClean="0"/>
              <a:t>	Console = </a:t>
            </a:r>
            <a:r>
              <a:rPr lang="en-US" sz="2400" dirty="0" err="1" smtClean="0"/>
              <a:t>WDTF.SystemDepot.ThisSystem.GetInterface</a:t>
            </a:r>
            <a:r>
              <a:rPr lang="en-US" sz="2400" dirty="0" smtClean="0"/>
              <a:t>(“Console”);</a:t>
            </a:r>
          </a:p>
          <a:p>
            <a:r>
              <a:rPr lang="en-US" sz="2900" dirty="0" err="1" smtClean="0"/>
              <a:t>SimpleIO</a:t>
            </a:r>
            <a:endParaRPr lang="en-US" sz="2900" dirty="0" smtClean="0"/>
          </a:p>
          <a:p>
            <a:pPr lvl="1"/>
            <a:r>
              <a:rPr lang="en-US" sz="2400" dirty="0" smtClean="0"/>
              <a:t>Small, re-usable components that test one particular area of </a:t>
            </a:r>
            <a:br>
              <a:rPr lang="en-US" sz="2400" dirty="0" smtClean="0"/>
            </a:br>
            <a:r>
              <a:rPr lang="en-US" sz="2400" dirty="0" smtClean="0"/>
              <a:t>functionality for a target</a:t>
            </a:r>
          </a:p>
          <a:p>
            <a:pPr lvl="1"/>
            <a:r>
              <a:rPr lang="en-US" sz="2400" dirty="0" smtClean="0"/>
              <a:t>Open, exercise, and close a device</a:t>
            </a:r>
          </a:p>
          <a:p>
            <a:pPr lvl="1"/>
            <a:r>
              <a:rPr lang="en-US" sz="2400" dirty="0" smtClean="0"/>
              <a:t>Framework provides a set of device specific </a:t>
            </a:r>
            <a:r>
              <a:rPr lang="en-US" sz="2400" dirty="0" err="1" smtClean="0"/>
              <a:t>SimpleIO</a:t>
            </a:r>
            <a:r>
              <a:rPr lang="en-US" sz="2400" dirty="0" smtClean="0"/>
              <a:t>  </a:t>
            </a:r>
            <a:br>
              <a:rPr lang="en-US" sz="2400" dirty="0" smtClean="0"/>
            </a:br>
            <a:r>
              <a:rPr lang="en-US" sz="2400" dirty="0" smtClean="0"/>
              <a:t>(Audio, Network, Volumes, Optical Media, and Video)</a:t>
            </a:r>
          </a:p>
          <a:p>
            <a:r>
              <a:rPr lang="en-US" sz="2900" dirty="0" smtClean="0"/>
              <a:t>Framework finds and loads the correct implementation </a:t>
            </a:r>
            <a:br>
              <a:rPr lang="en-US" sz="2900" dirty="0" smtClean="0"/>
            </a:br>
            <a:r>
              <a:rPr lang="en-US" sz="2900" dirty="0" smtClean="0"/>
              <a:t>for a target</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8" name="Rectangle 4"/>
          <p:cNvSpPr>
            <a:spLocks noGrp="1" noChangeArrowheads="1"/>
          </p:cNvSpPr>
          <p:nvPr>
            <p:ph type="title"/>
          </p:nvPr>
        </p:nvSpPr>
        <p:spPr/>
        <p:txBody>
          <a:bodyPr/>
          <a:lstStyle/>
          <a:p>
            <a:pPr eaLnBrk="1" hangingPunct="1">
              <a:defRPr/>
            </a:pPr>
            <a:r>
              <a:rPr lang="en-US" dirty="0" err="1" smtClean="0"/>
              <a:t>SimpleIOStress</a:t>
            </a:r>
            <a:endParaRPr lang="en-US" dirty="0" smtClean="0"/>
          </a:p>
        </p:txBody>
      </p:sp>
      <p:sp>
        <p:nvSpPr>
          <p:cNvPr id="267267" name="Rectangle 3"/>
          <p:cNvSpPr>
            <a:spLocks noGrp="1" noChangeArrowheads="1"/>
          </p:cNvSpPr>
          <p:nvPr>
            <p:ph type="body" idx="1"/>
          </p:nvPr>
        </p:nvSpPr>
        <p:spPr>
          <a:xfrm>
            <a:off x="459106" y="1697357"/>
            <a:ext cx="10513694" cy="3779496"/>
          </a:xfrm>
        </p:spPr>
        <p:txBody>
          <a:bodyPr/>
          <a:lstStyle/>
          <a:p>
            <a:pPr eaLnBrk="1" hangingPunct="1">
              <a:defRPr/>
            </a:pPr>
            <a:r>
              <a:rPr lang="en-US" dirty="0" smtClean="0"/>
              <a:t>Asynchronous </a:t>
            </a:r>
            <a:r>
              <a:rPr lang="en-US" dirty="0" err="1" smtClean="0"/>
              <a:t>SimpleIO</a:t>
            </a:r>
            <a:r>
              <a:rPr lang="en-US" dirty="0" smtClean="0"/>
              <a:t> Wrapper</a:t>
            </a:r>
          </a:p>
          <a:p>
            <a:pPr lvl="1" eaLnBrk="1" hangingPunct="1">
              <a:defRPr/>
            </a:pPr>
            <a:r>
              <a:rPr lang="en-US" dirty="0" smtClean="0"/>
              <a:t>Start, Pause, Stop, Resume, etc</a:t>
            </a:r>
          </a:p>
          <a:p>
            <a:pPr eaLnBrk="1" hangingPunct="1">
              <a:defRPr/>
            </a:pPr>
            <a:r>
              <a:rPr lang="en-US" dirty="0" smtClean="0"/>
              <a:t>Framework finds and loads the correct underlying </a:t>
            </a:r>
            <a:r>
              <a:rPr lang="en-US" dirty="0" err="1" smtClean="0"/>
              <a:t>SimpleIO</a:t>
            </a:r>
            <a:r>
              <a:rPr lang="en-US" dirty="0" smtClean="0"/>
              <a:t> implementation for a target</a:t>
            </a:r>
          </a:p>
          <a:p>
            <a:pPr eaLnBrk="1" hangingPunct="1">
              <a:buFont typeface="Wingdings" pitchFamily="2" charset="2"/>
              <a:buNone/>
              <a:defRPr/>
            </a:pPr>
            <a:r>
              <a:rPr lang="en-US" b="1" dirty="0" smtClean="0"/>
              <a:t>		</a:t>
            </a:r>
            <a:r>
              <a:rPr lang="en-US" sz="2900" dirty="0" err="1" smtClean="0"/>
              <a:t>var</a:t>
            </a:r>
            <a:r>
              <a:rPr lang="en-US" sz="2900" dirty="0" smtClean="0"/>
              <a:t> Stress = </a:t>
            </a:r>
            <a:r>
              <a:rPr lang="en-US" sz="2900" dirty="0" err="1" smtClean="0"/>
              <a:t>Device.GetInterface</a:t>
            </a:r>
            <a:r>
              <a:rPr lang="en-US" sz="2900" dirty="0" smtClean="0"/>
              <a:t>(“</a:t>
            </a:r>
            <a:r>
              <a:rPr lang="en-US" sz="2900" dirty="0" err="1" smtClean="0"/>
              <a:t>SimpleIOStress</a:t>
            </a:r>
            <a:r>
              <a:rPr lang="en-US" sz="2900" dirty="0" smtClean="0"/>
              <a:t>”);</a:t>
            </a:r>
            <a:endParaRPr lang="en-US" sz="2400" dirty="0" smtClean="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20" name="Rectangle 4"/>
          <p:cNvSpPr>
            <a:spLocks noGrp="1" noChangeArrowheads="1"/>
          </p:cNvSpPr>
          <p:nvPr>
            <p:ph type="title"/>
          </p:nvPr>
        </p:nvSpPr>
        <p:spPr/>
        <p:txBody>
          <a:bodyPr/>
          <a:lstStyle/>
          <a:p>
            <a:r>
              <a:rPr lang="en-US" smtClean="0"/>
              <a:t>WDTF Actions</a:t>
            </a:r>
            <a:endParaRPr lang="en-US" dirty="0" smtClean="0"/>
          </a:p>
        </p:txBody>
      </p:sp>
      <p:sp>
        <p:nvSpPr>
          <p:cNvPr id="265221" name="Rectangle 5"/>
          <p:cNvSpPr>
            <a:spLocks noGrp="1" noChangeArrowheads="1"/>
          </p:cNvSpPr>
          <p:nvPr>
            <p:ph type="body" idx="1"/>
          </p:nvPr>
        </p:nvSpPr>
        <p:spPr>
          <a:xfrm>
            <a:off x="459106" y="1697357"/>
            <a:ext cx="10056494" cy="5908284"/>
          </a:xfrm>
        </p:spPr>
        <p:txBody>
          <a:bodyPr/>
          <a:lstStyle/>
          <a:p>
            <a:r>
              <a:rPr lang="en-US" sz="3400" dirty="0" smtClean="0"/>
              <a:t>Released</a:t>
            </a:r>
          </a:p>
          <a:p>
            <a:pPr lvl="1"/>
            <a:r>
              <a:rPr lang="en-US" sz="2900" dirty="0" smtClean="0"/>
              <a:t>Console</a:t>
            </a:r>
          </a:p>
          <a:p>
            <a:pPr lvl="2"/>
            <a:r>
              <a:rPr lang="en-US" sz="2400" dirty="0" smtClean="0"/>
              <a:t>Power management, reboot, shutdown, logoff, etc</a:t>
            </a:r>
          </a:p>
          <a:p>
            <a:pPr lvl="1"/>
            <a:r>
              <a:rPr lang="en-US" sz="2900" dirty="0" err="1" smtClean="0"/>
              <a:t>DeviceManagement</a:t>
            </a:r>
            <a:endParaRPr lang="en-US" sz="2900" dirty="0" smtClean="0"/>
          </a:p>
          <a:p>
            <a:pPr lvl="2"/>
            <a:r>
              <a:rPr lang="en-US" sz="2400" dirty="0" smtClean="0"/>
              <a:t>Disable/Enable, Install/Uninstall, resources, driver packages</a:t>
            </a:r>
          </a:p>
          <a:p>
            <a:pPr lvl="1"/>
            <a:r>
              <a:rPr lang="en-US" sz="2900" dirty="0" err="1" smtClean="0"/>
              <a:t>SimpleIO</a:t>
            </a:r>
            <a:endParaRPr lang="en-US" sz="2900" dirty="0" smtClean="0"/>
          </a:p>
          <a:p>
            <a:pPr lvl="2"/>
            <a:r>
              <a:rPr lang="en-US" sz="2400" dirty="0" smtClean="0"/>
              <a:t>Simple synchronous I/O verification for a target</a:t>
            </a:r>
          </a:p>
          <a:p>
            <a:pPr lvl="1"/>
            <a:r>
              <a:rPr lang="en-US" sz="2900" dirty="0" err="1" smtClean="0"/>
              <a:t>SimpleIOStress</a:t>
            </a:r>
            <a:endParaRPr lang="en-US" sz="2900" dirty="0" smtClean="0"/>
          </a:p>
          <a:p>
            <a:pPr lvl="2"/>
            <a:r>
              <a:rPr lang="en-US" sz="2400" dirty="0" smtClean="0"/>
              <a:t>Implemented by WDTF as an asynchronous layer over </a:t>
            </a:r>
            <a:r>
              <a:rPr lang="en-US" sz="2400" dirty="0" err="1" smtClean="0"/>
              <a:t>SimpleIO</a:t>
            </a:r>
            <a:endParaRPr lang="en-US" sz="2400" dirty="0" smtClean="0"/>
          </a:p>
          <a:p>
            <a:r>
              <a:rPr lang="en-US" sz="3400" dirty="0" smtClean="0"/>
              <a:t>Planned for V2</a:t>
            </a:r>
          </a:p>
          <a:p>
            <a:pPr lvl="1"/>
            <a:r>
              <a:rPr lang="en-US" sz="2900" dirty="0" smtClean="0"/>
              <a:t>WMI </a:t>
            </a:r>
            <a:r>
              <a:rPr lang="en-US" sz="2900" dirty="0" err="1" smtClean="0"/>
              <a:t>Fuzzer</a:t>
            </a:r>
            <a:endParaRPr lang="en-US" sz="2900" dirty="0" smtClean="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4" name="Rectangle 6"/>
          <p:cNvSpPr>
            <a:spLocks noGrp="1" noChangeArrowheads="1"/>
          </p:cNvSpPr>
          <p:nvPr>
            <p:ph type="title"/>
          </p:nvPr>
        </p:nvSpPr>
        <p:spPr/>
        <p:txBody>
          <a:bodyPr/>
          <a:lstStyle/>
          <a:p>
            <a:r>
              <a:rPr lang="en-US" smtClean="0"/>
              <a:t>Session Outline</a:t>
            </a:r>
          </a:p>
        </p:txBody>
      </p:sp>
      <p:sp>
        <p:nvSpPr>
          <p:cNvPr id="252935" name="Rectangle 7"/>
          <p:cNvSpPr>
            <a:spLocks noGrp="1" noChangeArrowheads="1"/>
          </p:cNvSpPr>
          <p:nvPr>
            <p:ph type="body" idx="1"/>
          </p:nvPr>
        </p:nvSpPr>
        <p:spPr>
          <a:xfrm>
            <a:off x="459106" y="1697357"/>
            <a:ext cx="10056494" cy="4083580"/>
          </a:xfrm>
        </p:spPr>
        <p:txBody>
          <a:bodyPr/>
          <a:lstStyle/>
          <a:p>
            <a:r>
              <a:rPr lang="en-US" dirty="0" smtClean="0"/>
              <a:t>Overview and framework goals</a:t>
            </a:r>
          </a:p>
          <a:p>
            <a:r>
              <a:rPr lang="en-US" dirty="0" smtClean="0"/>
              <a:t>Core WDTF concepts</a:t>
            </a:r>
          </a:p>
          <a:p>
            <a:r>
              <a:rPr lang="en-US" dirty="0" smtClean="0"/>
              <a:t>WDTF-based scenarios</a:t>
            </a:r>
          </a:p>
          <a:p>
            <a:pPr lvl="1"/>
            <a:r>
              <a:rPr lang="en-US" dirty="0" smtClean="0"/>
              <a:t>Demo</a:t>
            </a:r>
          </a:p>
          <a:p>
            <a:r>
              <a:rPr lang="en-US" dirty="0" smtClean="0"/>
              <a:t>WDTF-based tests in the WLK</a:t>
            </a:r>
          </a:p>
          <a:p>
            <a:pPr lvl="1"/>
            <a:r>
              <a:rPr lang="en-US" dirty="0" smtClean="0"/>
              <a:t>Demo</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8" name="Rectangle 4"/>
          <p:cNvSpPr>
            <a:spLocks noGrp="1" noChangeArrowheads="1"/>
          </p:cNvSpPr>
          <p:nvPr>
            <p:ph type="title"/>
          </p:nvPr>
        </p:nvSpPr>
        <p:spPr>
          <a:xfrm>
            <a:off x="459106" y="274321"/>
            <a:ext cx="10056494" cy="1429314"/>
          </a:xfrm>
        </p:spPr>
        <p:txBody>
          <a:bodyPr/>
          <a:lstStyle/>
          <a:p>
            <a:r>
              <a:rPr lang="en-US" dirty="0" smtClean="0"/>
              <a:t>Example</a:t>
            </a:r>
            <a:br>
              <a:rPr lang="en-US" dirty="0" smtClean="0"/>
            </a:br>
            <a:r>
              <a:rPr sz="4300" smtClean="0">
                <a:solidFill>
                  <a:schemeClr val="accent1"/>
                </a:solidFill>
              </a:rPr>
              <a:t>Scenario</a:t>
            </a:r>
          </a:p>
        </p:txBody>
      </p:sp>
      <p:sp>
        <p:nvSpPr>
          <p:cNvPr id="23555" name="Rectangle 3"/>
          <p:cNvSpPr>
            <a:spLocks noChangeArrowheads="1"/>
          </p:cNvSpPr>
          <p:nvPr/>
        </p:nvSpPr>
        <p:spPr bwMode="auto">
          <a:xfrm>
            <a:off x="237402" y="2276004"/>
            <a:ext cx="10487026" cy="5297806"/>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a:outerShdw blurRad="63500" sx="102000" sy="102000" algn="ctr" rotWithShape="0">
              <a:prstClr val="black">
                <a:alpha val="40000"/>
              </a:prstClr>
            </a:outerShdw>
          </a:effectLst>
        </p:spPr>
        <p:txBody>
          <a:bodyPr lIns="109718" tIns="54860" rIns="109718" bIns="54860" anchor="ctr"/>
          <a:lstStyle/>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Instantiate WDTF</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var WDTF = new JScript_WDTF();</a:t>
            </a: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Get collection of all </a:t>
            </a:r>
            <a:r>
              <a:rPr lang="en-US" sz="1700" dirty="0" smtClean="0">
                <a:solidFill>
                  <a:schemeClr val="tx2"/>
                </a:solidFill>
                <a:effectLst>
                  <a:outerShdw blurRad="38100" dist="38100" dir="2700000" algn="tl">
                    <a:srgbClr val="000000">
                      <a:alpha val="43137"/>
                    </a:srgbClr>
                  </a:outerShdw>
                </a:effectLst>
                <a:latin typeface="Lucida Console" pitchFamily="49" charset="0"/>
              </a:rPr>
              <a:t>network </a:t>
            </a:r>
            <a:r>
              <a:rPr lang="en-US" sz="1700" dirty="0">
                <a:solidFill>
                  <a:schemeClr val="tx2"/>
                </a:solidFill>
                <a:effectLst>
                  <a:outerShdw blurRad="38100" dist="38100" dir="2700000" algn="tl">
                    <a:srgbClr val="000000">
                      <a:alpha val="43137"/>
                    </a:srgbClr>
                  </a:outerShdw>
                </a:effectLst>
                <a:latin typeface="Lucida Console" pitchFamily="49" charset="0"/>
              </a:rPr>
              <a:t>devices</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var Devices = WDTF.DeviceDepot.Query(“class=Net”);</a:t>
            </a: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Loop over each device in the collection</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for(var idx in Devices)</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 Find the DeviceManagement action for devices</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var DevMan = Devices[idx].GetInterface(“DeviceManagement”);</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DevMan.Disable();        // Disable device</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WScript.Sleep(10000);    // wait 10 seconds</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DevMan.Enable();         // Enable the device</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 name="Rounded Rectangle 24"/>
          <p:cNvSpPr/>
          <p:nvPr/>
        </p:nvSpPr>
        <p:spPr bwMode="auto">
          <a:xfrm>
            <a:off x="822960" y="1450922"/>
            <a:ext cx="9290525" cy="6504359"/>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1527" name="Rectangle 55"/>
          <p:cNvSpPr>
            <a:spLocks noGrp="1" noChangeArrowheads="1"/>
          </p:cNvSpPr>
          <p:nvPr>
            <p:ph type="title"/>
          </p:nvPr>
        </p:nvSpPr>
        <p:spPr/>
        <p:txBody>
          <a:bodyPr/>
          <a:lstStyle/>
          <a:p>
            <a:r>
              <a:rPr smtClean="0"/>
              <a:t>WDTF Extensibility</a:t>
            </a:r>
            <a:endParaRPr lang="en-US" dirty="0" smtClean="0"/>
          </a:p>
        </p:txBody>
      </p:sp>
      <p:cxnSp>
        <p:nvCxnSpPr>
          <p:cNvPr id="42" name="Straight Arrow Connector 41"/>
          <p:cNvCxnSpPr/>
          <p:nvPr/>
        </p:nvCxnSpPr>
        <p:spPr bwMode="auto">
          <a:xfrm rot="5400000">
            <a:off x="1246255" y="6482230"/>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grpSp>
        <p:nvGrpSpPr>
          <p:cNvPr id="2" name="Group 76"/>
          <p:cNvGrpSpPr/>
          <p:nvPr/>
        </p:nvGrpSpPr>
        <p:grpSpPr>
          <a:xfrm>
            <a:off x="1057619" y="3115570"/>
            <a:ext cx="1070839" cy="3040655"/>
            <a:chOff x="881349" y="2596308"/>
            <a:chExt cx="892366" cy="2533879"/>
          </a:xfrm>
        </p:grpSpPr>
        <p:sp>
          <p:nvSpPr>
            <p:cNvPr id="17" name="Rounded Rectangle 16"/>
            <p:cNvSpPr/>
            <p:nvPr/>
          </p:nvSpPr>
          <p:spPr bwMode="auto">
            <a:xfrm>
              <a:off x="881349" y="2596308"/>
              <a:ext cx="892366" cy="2533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31" name="TextBox 30"/>
            <p:cNvSpPr txBox="1"/>
            <p:nvPr/>
          </p:nvSpPr>
          <p:spPr>
            <a:xfrm>
              <a:off x="936433" y="3313325"/>
              <a:ext cx="778526" cy="954107"/>
            </a:xfrm>
            <a:prstGeom prst="rect">
              <a:avLst/>
            </a:prstGeom>
            <a:noFill/>
          </p:spPr>
          <p:txBody>
            <a:bodyPr wrap="square" rtlCol="0">
              <a:spAutoFit/>
            </a:bodyPr>
            <a:lstStyle/>
            <a:p>
              <a:r>
                <a:rPr lang="en-US" sz="1700" b="0" dirty="0" smtClean="0">
                  <a:solidFill>
                    <a:schemeClr val="bg2"/>
                  </a:solidFill>
                  <a:latin typeface="+mj-lt"/>
                </a:rPr>
                <a:t>WDTF Core Object Model</a:t>
              </a:r>
            </a:p>
          </p:txBody>
        </p:sp>
      </p:grpSp>
      <p:grpSp>
        <p:nvGrpSpPr>
          <p:cNvPr id="3" name="Group 77"/>
          <p:cNvGrpSpPr/>
          <p:nvPr/>
        </p:nvGrpSpPr>
        <p:grpSpPr>
          <a:xfrm>
            <a:off x="1089566" y="6891810"/>
            <a:ext cx="5002762" cy="862964"/>
            <a:chOff x="907972" y="5743174"/>
            <a:chExt cx="4168968" cy="719137"/>
          </a:xfrm>
        </p:grpSpPr>
        <p:sp>
          <p:nvSpPr>
            <p:cNvPr id="16" name="Rounded Rectangle 15"/>
            <p:cNvSpPr/>
            <p:nvPr/>
          </p:nvSpPr>
          <p:spPr bwMode="auto">
            <a:xfrm>
              <a:off x="907972" y="5743174"/>
              <a:ext cx="4168968" cy="719137"/>
            </a:xfrm>
            <a:prstGeom prst="roundRect">
              <a:avLst>
                <a:gd name="adj" fmla="val 9033"/>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 name="TextBox 31"/>
            <p:cNvSpPr txBox="1"/>
            <p:nvPr/>
          </p:nvSpPr>
          <p:spPr>
            <a:xfrm>
              <a:off x="1171458" y="5957371"/>
              <a:ext cx="3664945" cy="294953"/>
            </a:xfrm>
            <a:prstGeom prst="rect">
              <a:avLst/>
            </a:prstGeom>
            <a:noFill/>
          </p:spPr>
          <p:txBody>
            <a:bodyPr wrap="square" rtlCol="0">
              <a:spAutoFit/>
            </a:bodyPr>
            <a:lstStyle/>
            <a:p>
              <a:r>
                <a:rPr lang="en-US" sz="1700" b="0" dirty="0" smtClean="0">
                  <a:effectLst>
                    <a:outerShdw blurRad="38100" dist="38100" dir="2700000" algn="tl">
                      <a:srgbClr val="000000">
                        <a:alpha val="43137"/>
                      </a:srgbClr>
                    </a:outerShdw>
                  </a:effectLst>
                  <a:latin typeface="+mj-lt"/>
                </a:rPr>
                <a:t>Target Device(s) and/or System</a:t>
              </a:r>
            </a:p>
          </p:txBody>
        </p:sp>
      </p:grpSp>
      <p:cxnSp>
        <p:nvCxnSpPr>
          <p:cNvPr id="47" name="Straight Arrow Connector 46"/>
          <p:cNvCxnSpPr/>
          <p:nvPr/>
        </p:nvCxnSpPr>
        <p:spPr bwMode="auto">
          <a:xfrm rot="5400000">
            <a:off x="1266084" y="2735012"/>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sp>
        <p:nvSpPr>
          <p:cNvPr id="10" name="Rounded Rectangle 9"/>
          <p:cNvSpPr/>
          <p:nvPr/>
        </p:nvSpPr>
        <p:spPr bwMode="auto">
          <a:xfrm>
            <a:off x="6995711" y="1697356"/>
            <a:ext cx="2826929" cy="6166484"/>
          </a:xfrm>
          <a:prstGeom prst="roundRect">
            <a:avLst>
              <a:gd name="adj" fmla="val 9033"/>
            </a:avLst>
          </a:prstGeom>
          <a:noFill/>
          <a:ln w="38100">
            <a:solidFill>
              <a:schemeClr val="bg1"/>
            </a:solidFill>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 name="TextBox 23"/>
          <p:cNvSpPr txBox="1"/>
          <p:nvPr/>
        </p:nvSpPr>
        <p:spPr>
          <a:xfrm>
            <a:off x="7694179" y="1805868"/>
            <a:ext cx="1493887" cy="480132"/>
          </a:xfrm>
          <a:prstGeom prst="rect">
            <a:avLst/>
          </a:prstGeom>
          <a:noFill/>
        </p:spPr>
        <p:txBody>
          <a:bodyPr wrap="square" lIns="109728" tIns="54864" rIns="109728" bIns="54864" rtlCol="0">
            <a:spAutoFit/>
          </a:bodyPr>
          <a:lstStyle/>
          <a:p>
            <a:r>
              <a:rPr lang="en-US" sz="2400" b="0" dirty="0" smtClean="0">
                <a:solidFill>
                  <a:schemeClr val="bg2"/>
                </a:solidFill>
                <a:latin typeface="Segoe" pitchFamily="34" charset="0"/>
              </a:rPr>
              <a:t>Legend</a:t>
            </a:r>
          </a:p>
        </p:txBody>
      </p:sp>
      <p:sp>
        <p:nvSpPr>
          <p:cNvPr id="26" name="TextBox 25"/>
          <p:cNvSpPr txBox="1"/>
          <p:nvPr/>
        </p:nvSpPr>
        <p:spPr>
          <a:xfrm>
            <a:off x="7123503" y="6864824"/>
            <a:ext cx="1493887" cy="634020"/>
          </a:xfrm>
          <a:prstGeom prst="rect">
            <a:avLst/>
          </a:prstGeom>
          <a:noFill/>
        </p:spPr>
        <p:txBody>
          <a:bodyPr wrap="square" lIns="109728" tIns="54864" rIns="109728" bIns="54864" rtlCol="0">
            <a:spAutoFit/>
          </a:bodyPr>
          <a:lstStyle/>
          <a:p>
            <a:r>
              <a:rPr lang="en-US" sz="1700" b="0" dirty="0" smtClean="0">
                <a:solidFill>
                  <a:schemeClr val="bg2"/>
                </a:solidFill>
                <a:latin typeface="+mj-lt"/>
              </a:rPr>
              <a:t>Optionally Uses</a:t>
            </a:r>
          </a:p>
        </p:txBody>
      </p:sp>
      <p:sp>
        <p:nvSpPr>
          <p:cNvPr id="27" name="TextBox 26"/>
          <p:cNvSpPr txBox="1"/>
          <p:nvPr/>
        </p:nvSpPr>
        <p:spPr>
          <a:xfrm>
            <a:off x="8297903" y="7182115"/>
            <a:ext cx="1493887" cy="369332"/>
          </a:xfrm>
          <a:prstGeom prst="rect">
            <a:avLst/>
          </a:prstGeom>
          <a:noFill/>
        </p:spPr>
        <p:txBody>
          <a:bodyPr wrap="square" lIns="109728" tIns="54864" rIns="109728" bIns="54864" rtlCol="0">
            <a:spAutoFit/>
          </a:bodyPr>
          <a:lstStyle/>
          <a:p>
            <a:r>
              <a:rPr lang="en-US" sz="1700" b="0" dirty="0" smtClean="0">
                <a:solidFill>
                  <a:schemeClr val="bg2"/>
                </a:solidFill>
                <a:latin typeface="+mj-lt"/>
              </a:rPr>
              <a:t>Uses</a:t>
            </a:r>
          </a:p>
        </p:txBody>
      </p:sp>
      <p:grpSp>
        <p:nvGrpSpPr>
          <p:cNvPr id="71" name="Group 70"/>
          <p:cNvGrpSpPr/>
          <p:nvPr/>
        </p:nvGrpSpPr>
        <p:grpSpPr>
          <a:xfrm>
            <a:off x="7106980" y="6019628"/>
            <a:ext cx="2641600" cy="862964"/>
            <a:chOff x="5922483" y="4289234"/>
            <a:chExt cx="2201333" cy="719137"/>
          </a:xfrm>
        </p:grpSpPr>
        <p:sp>
          <p:nvSpPr>
            <p:cNvPr id="15" name="Rounded Rectangle 14"/>
            <p:cNvSpPr/>
            <p:nvPr/>
          </p:nvSpPr>
          <p:spPr bwMode="auto">
            <a:xfrm>
              <a:off x="5922483" y="4289234"/>
              <a:ext cx="2201333" cy="719137"/>
            </a:xfrm>
            <a:prstGeom prst="roundRect">
              <a:avLst>
                <a:gd name="adj" fmla="val 9033"/>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 name="TextBox 32"/>
            <p:cNvSpPr txBox="1"/>
            <p:nvPr/>
          </p:nvSpPr>
          <p:spPr>
            <a:xfrm>
              <a:off x="5938092" y="4337892"/>
              <a:ext cx="2181340" cy="523220"/>
            </a:xfrm>
            <a:prstGeom prst="rect">
              <a:avLst/>
            </a:prstGeom>
            <a:noFill/>
          </p:spPr>
          <p:txBody>
            <a:bodyPr wrap="square" rtlCol="0">
              <a:spAutoFit/>
            </a:bodyPr>
            <a:lstStyle/>
            <a:p>
              <a:r>
                <a:rPr lang="en-US" sz="1700" b="0" dirty="0" smtClean="0">
                  <a:effectLst>
                    <a:outerShdw blurRad="38100" dist="38100" dir="2700000" algn="tl">
                      <a:srgbClr val="000000">
                        <a:alpha val="43137"/>
                      </a:srgbClr>
                    </a:outerShdw>
                  </a:effectLst>
                  <a:latin typeface="+mj-lt"/>
                </a:rPr>
                <a:t>Operating System or Driver API</a:t>
              </a:r>
            </a:p>
          </p:txBody>
        </p:sp>
      </p:grpSp>
      <p:grpSp>
        <p:nvGrpSpPr>
          <p:cNvPr id="6" name="Group 72"/>
          <p:cNvGrpSpPr/>
          <p:nvPr/>
        </p:nvGrpSpPr>
        <p:grpSpPr>
          <a:xfrm>
            <a:off x="7093761" y="5082915"/>
            <a:ext cx="2641600" cy="862964"/>
            <a:chOff x="5911467" y="2971793"/>
            <a:chExt cx="2201333" cy="719137"/>
          </a:xfrm>
        </p:grpSpPr>
        <p:sp>
          <p:nvSpPr>
            <p:cNvPr id="14" name="Rounded Rectangle 13"/>
            <p:cNvSpPr/>
            <p:nvPr/>
          </p:nvSpPr>
          <p:spPr bwMode="auto">
            <a:xfrm>
              <a:off x="5911467" y="2971793"/>
              <a:ext cx="2201333" cy="719137"/>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34" name="TextBox 33"/>
            <p:cNvSpPr txBox="1"/>
            <p:nvPr/>
          </p:nvSpPr>
          <p:spPr>
            <a:xfrm>
              <a:off x="5916058" y="3170097"/>
              <a:ext cx="2192356" cy="294953"/>
            </a:xfrm>
            <a:prstGeom prst="rect">
              <a:avLst/>
            </a:prstGeom>
            <a:noFill/>
          </p:spPr>
          <p:txBody>
            <a:bodyPr wrap="square" rtlCol="0">
              <a:spAutoFit/>
            </a:bodyPr>
            <a:lstStyle/>
            <a:p>
              <a:r>
                <a:rPr lang="en-US" sz="1700" b="0" dirty="0" smtClean="0">
                  <a:solidFill>
                    <a:schemeClr val="bg2"/>
                  </a:solidFill>
                  <a:latin typeface="+mj-lt"/>
                </a:rPr>
                <a:t>Provided with WDTF</a:t>
              </a:r>
            </a:p>
          </p:txBody>
        </p:sp>
      </p:grpSp>
      <p:grpSp>
        <p:nvGrpSpPr>
          <p:cNvPr id="7" name="Group 73"/>
          <p:cNvGrpSpPr/>
          <p:nvPr/>
        </p:nvGrpSpPr>
        <p:grpSpPr>
          <a:xfrm>
            <a:off x="7069523" y="2272780"/>
            <a:ext cx="2660574" cy="862964"/>
            <a:chOff x="5891269" y="1905000"/>
            <a:chExt cx="2217145" cy="719137"/>
          </a:xfrm>
        </p:grpSpPr>
        <p:sp>
          <p:nvSpPr>
            <p:cNvPr id="8" name="Rounded Rectangle 7"/>
            <p:cNvSpPr/>
            <p:nvPr/>
          </p:nvSpPr>
          <p:spPr bwMode="auto">
            <a:xfrm>
              <a:off x="5891269" y="1905000"/>
              <a:ext cx="2201333" cy="719137"/>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 name="TextBox 34"/>
            <p:cNvSpPr txBox="1"/>
            <p:nvPr/>
          </p:nvSpPr>
          <p:spPr>
            <a:xfrm>
              <a:off x="5905041" y="1988321"/>
              <a:ext cx="2203373" cy="523220"/>
            </a:xfrm>
            <a:prstGeom prst="rect">
              <a:avLst/>
            </a:prstGeom>
            <a:noFill/>
          </p:spPr>
          <p:txBody>
            <a:bodyPr wrap="square" rtlCol="0">
              <a:spAutoFit/>
            </a:bodyPr>
            <a:lstStyle/>
            <a:p>
              <a:r>
                <a:rPr lang="en-US" sz="1700" b="0" dirty="0" smtClean="0">
                  <a:solidFill>
                    <a:schemeClr val="bg2"/>
                  </a:solidFill>
                  <a:latin typeface="+mj-lt"/>
                </a:rPr>
                <a:t>You Implement </a:t>
              </a:r>
              <a:br>
                <a:rPr lang="en-US" sz="1700" b="0" dirty="0" smtClean="0">
                  <a:solidFill>
                    <a:schemeClr val="bg2"/>
                  </a:solidFill>
                  <a:latin typeface="+mj-lt"/>
                </a:rPr>
              </a:br>
              <a:r>
                <a:rPr lang="en-US" sz="1700" b="0" dirty="0" smtClean="0">
                  <a:solidFill>
                    <a:schemeClr val="bg2"/>
                  </a:solidFill>
                  <a:latin typeface="+mj-lt"/>
                </a:rPr>
                <a:t>(or Modify a Sample)</a:t>
              </a:r>
            </a:p>
          </p:txBody>
        </p:sp>
      </p:grpSp>
      <p:cxnSp>
        <p:nvCxnSpPr>
          <p:cNvPr id="51" name="Straight Arrow Connector 50"/>
          <p:cNvCxnSpPr/>
          <p:nvPr/>
        </p:nvCxnSpPr>
        <p:spPr bwMode="auto">
          <a:xfrm rot="16200000" flipH="1">
            <a:off x="8855726" y="7656369"/>
            <a:ext cx="383764" cy="991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61" name="Straight Arrow Connector 60"/>
          <p:cNvCxnSpPr/>
          <p:nvPr/>
        </p:nvCxnSpPr>
        <p:spPr bwMode="auto">
          <a:xfrm rot="5400000">
            <a:off x="7656608" y="7619541"/>
            <a:ext cx="413513" cy="95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grpSp>
        <p:nvGrpSpPr>
          <p:cNvPr id="9" name="Group 61"/>
          <p:cNvGrpSpPr/>
          <p:nvPr/>
        </p:nvGrpSpPr>
        <p:grpSpPr>
          <a:xfrm>
            <a:off x="2146085" y="2286003"/>
            <a:ext cx="3424743" cy="4576063"/>
            <a:chOff x="1788404" y="1905002"/>
            <a:chExt cx="2853952" cy="3813386"/>
          </a:xfrm>
        </p:grpSpPr>
        <p:sp>
          <p:nvSpPr>
            <p:cNvPr id="13" name="Rounded Rectangle 12"/>
            <p:cNvSpPr/>
            <p:nvPr/>
          </p:nvSpPr>
          <p:spPr bwMode="auto">
            <a:xfrm>
              <a:off x="1788404" y="3602516"/>
              <a:ext cx="1494623" cy="493924"/>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43" name="Straight Arrow Connector 42"/>
            <p:cNvCxnSpPr/>
            <p:nvPr/>
          </p:nvCxnSpPr>
          <p:spPr bwMode="auto">
            <a:xfrm rot="5400000">
              <a:off x="1644472" y="5401858"/>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4" name="Straight Arrow Connector 43"/>
            <p:cNvCxnSpPr/>
            <p:nvPr/>
          </p:nvCxnSpPr>
          <p:spPr bwMode="auto">
            <a:xfrm rot="5400000">
              <a:off x="1927240" y="5401858"/>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5" name="Straight Arrow Connector 44"/>
            <p:cNvCxnSpPr/>
            <p:nvPr/>
          </p:nvCxnSpPr>
          <p:spPr bwMode="auto">
            <a:xfrm rot="5400000">
              <a:off x="2233876" y="5401858"/>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6" name="Straight Arrow Connector 45"/>
            <p:cNvCxnSpPr/>
            <p:nvPr/>
          </p:nvCxnSpPr>
          <p:spPr bwMode="auto">
            <a:xfrm rot="5400000">
              <a:off x="2540513" y="5401858"/>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sp>
          <p:nvSpPr>
            <p:cNvPr id="20" name="Rounded Rectangle 19"/>
            <p:cNvSpPr/>
            <p:nvPr/>
          </p:nvSpPr>
          <p:spPr bwMode="auto">
            <a:xfrm>
              <a:off x="1814111" y="4120308"/>
              <a:ext cx="275422" cy="1009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1" name="Rounded Rectangle 20"/>
            <p:cNvSpPr/>
            <p:nvPr/>
          </p:nvSpPr>
          <p:spPr bwMode="auto">
            <a:xfrm>
              <a:off x="2113403" y="4120308"/>
              <a:ext cx="275422" cy="1009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2" name="Rounded Rectangle 21"/>
            <p:cNvSpPr/>
            <p:nvPr/>
          </p:nvSpPr>
          <p:spPr bwMode="auto">
            <a:xfrm>
              <a:off x="2412695" y="4120308"/>
              <a:ext cx="275422" cy="1009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3" name="Rounded Rectangle 22"/>
            <p:cNvSpPr/>
            <p:nvPr/>
          </p:nvSpPr>
          <p:spPr bwMode="auto">
            <a:xfrm>
              <a:off x="2711986" y="4120308"/>
              <a:ext cx="275422" cy="1009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30" name="TextBox 29"/>
            <p:cNvSpPr txBox="1"/>
            <p:nvPr/>
          </p:nvSpPr>
          <p:spPr>
            <a:xfrm>
              <a:off x="1816865" y="3675044"/>
              <a:ext cx="1454228" cy="294953"/>
            </a:xfrm>
            <a:prstGeom prst="rect">
              <a:avLst/>
            </a:prstGeom>
            <a:noFill/>
          </p:spPr>
          <p:txBody>
            <a:bodyPr wrap="square" rtlCol="0">
              <a:spAutoFit/>
            </a:bodyPr>
            <a:lstStyle/>
            <a:p>
              <a:r>
                <a:rPr lang="en-US" sz="1700" b="0" dirty="0" err="1" smtClean="0">
                  <a:solidFill>
                    <a:schemeClr val="bg2"/>
                  </a:solidFill>
                  <a:latin typeface="+mj-lt"/>
                </a:rPr>
                <a:t>SimpleIO</a:t>
              </a:r>
              <a:endParaRPr lang="en-US" sz="1700" b="0" dirty="0" smtClean="0">
                <a:solidFill>
                  <a:schemeClr val="bg2"/>
                </a:solidFill>
                <a:latin typeface="+mj-lt"/>
              </a:endParaRPr>
            </a:p>
          </p:txBody>
        </p:sp>
        <p:sp>
          <p:nvSpPr>
            <p:cNvPr id="36" name="TextBox 35"/>
            <p:cNvSpPr txBox="1"/>
            <p:nvPr/>
          </p:nvSpPr>
          <p:spPr>
            <a:xfrm rot="16200000">
              <a:off x="1542360" y="4489358"/>
              <a:ext cx="833610" cy="294953"/>
            </a:xfrm>
            <a:prstGeom prst="rect">
              <a:avLst/>
            </a:prstGeom>
            <a:noFill/>
          </p:spPr>
          <p:txBody>
            <a:bodyPr wrap="square" rtlCol="0">
              <a:spAutoFit/>
            </a:bodyPr>
            <a:lstStyle/>
            <a:p>
              <a:r>
                <a:rPr lang="en-US" sz="1700" b="0" dirty="0" smtClean="0">
                  <a:solidFill>
                    <a:schemeClr val="bg2"/>
                  </a:solidFill>
                  <a:latin typeface="+mj-lt"/>
                </a:rPr>
                <a:t>Net</a:t>
              </a:r>
            </a:p>
          </p:txBody>
        </p:sp>
        <p:sp>
          <p:nvSpPr>
            <p:cNvPr id="37" name="TextBox 36"/>
            <p:cNvSpPr txBox="1"/>
            <p:nvPr/>
          </p:nvSpPr>
          <p:spPr>
            <a:xfrm rot="16200000">
              <a:off x="1843489" y="4489358"/>
              <a:ext cx="833610" cy="294953"/>
            </a:xfrm>
            <a:prstGeom prst="rect">
              <a:avLst/>
            </a:prstGeom>
            <a:noFill/>
          </p:spPr>
          <p:txBody>
            <a:bodyPr wrap="square" rtlCol="0">
              <a:spAutoFit/>
            </a:bodyPr>
            <a:lstStyle/>
            <a:p>
              <a:r>
                <a:rPr lang="en-US" sz="1700" b="0" dirty="0" smtClean="0">
                  <a:solidFill>
                    <a:schemeClr val="bg2"/>
                  </a:solidFill>
                  <a:latin typeface="+mj-lt"/>
                </a:rPr>
                <a:t>Audio</a:t>
              </a:r>
            </a:p>
          </p:txBody>
        </p:sp>
        <p:sp>
          <p:nvSpPr>
            <p:cNvPr id="38" name="TextBox 37"/>
            <p:cNvSpPr txBox="1"/>
            <p:nvPr/>
          </p:nvSpPr>
          <p:spPr>
            <a:xfrm rot="16200000">
              <a:off x="2129929" y="4489358"/>
              <a:ext cx="833610" cy="294953"/>
            </a:xfrm>
            <a:prstGeom prst="rect">
              <a:avLst/>
            </a:prstGeom>
            <a:noFill/>
          </p:spPr>
          <p:txBody>
            <a:bodyPr wrap="square" rtlCol="0">
              <a:spAutoFit/>
            </a:bodyPr>
            <a:lstStyle/>
            <a:p>
              <a:r>
                <a:rPr lang="en-US" sz="1700" b="0" dirty="0" smtClean="0">
                  <a:solidFill>
                    <a:schemeClr val="bg2"/>
                  </a:solidFill>
                  <a:latin typeface="+mj-lt"/>
                </a:rPr>
                <a:t>Volume</a:t>
              </a:r>
            </a:p>
          </p:txBody>
        </p:sp>
        <p:sp>
          <p:nvSpPr>
            <p:cNvPr id="39" name="TextBox 38"/>
            <p:cNvSpPr txBox="1"/>
            <p:nvPr/>
          </p:nvSpPr>
          <p:spPr>
            <a:xfrm rot="16200000">
              <a:off x="2427383" y="4489358"/>
              <a:ext cx="833610" cy="294953"/>
            </a:xfrm>
            <a:prstGeom prst="rect">
              <a:avLst/>
            </a:prstGeom>
            <a:noFill/>
          </p:spPr>
          <p:txBody>
            <a:bodyPr wrap="square" rtlCol="0">
              <a:spAutoFit/>
            </a:bodyPr>
            <a:lstStyle/>
            <a:p>
              <a:r>
                <a:rPr lang="en-US" sz="1700" b="0" dirty="0" smtClean="0">
                  <a:solidFill>
                    <a:schemeClr val="bg2"/>
                  </a:solidFill>
                  <a:latin typeface="+mj-lt"/>
                </a:rPr>
                <a:t>Video</a:t>
              </a:r>
            </a:p>
          </p:txBody>
        </p:sp>
        <p:cxnSp>
          <p:nvCxnSpPr>
            <p:cNvPr id="48" name="Straight Arrow Connector 47"/>
            <p:cNvCxnSpPr/>
            <p:nvPr/>
          </p:nvCxnSpPr>
          <p:spPr bwMode="auto">
            <a:xfrm rot="5400000">
              <a:off x="2096166" y="3293963"/>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9" name="Straight Arrow Connector 48"/>
            <p:cNvCxnSpPr/>
            <p:nvPr/>
          </p:nvCxnSpPr>
          <p:spPr bwMode="auto">
            <a:xfrm rot="16200000" flipH="1">
              <a:off x="3762925" y="5405865"/>
              <a:ext cx="566164" cy="14815"/>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50" name="Straight Arrow Connector 49"/>
            <p:cNvCxnSpPr/>
            <p:nvPr/>
          </p:nvCxnSpPr>
          <p:spPr bwMode="auto">
            <a:xfrm rot="16200000" flipH="1">
              <a:off x="4215409" y="5405865"/>
              <a:ext cx="566164" cy="14815"/>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grpSp>
          <p:nvGrpSpPr>
            <p:cNvPr id="52" name="Group 79"/>
            <p:cNvGrpSpPr/>
            <p:nvPr/>
          </p:nvGrpSpPr>
          <p:grpSpPr>
            <a:xfrm>
              <a:off x="4347404" y="2596308"/>
              <a:ext cx="294952" cy="2533879"/>
              <a:chOff x="4347404" y="2596308"/>
              <a:chExt cx="294952" cy="2533879"/>
            </a:xfrm>
          </p:grpSpPr>
          <p:sp>
            <p:nvSpPr>
              <p:cNvPr id="18" name="Rounded Rectangle 17"/>
              <p:cNvSpPr/>
              <p:nvPr/>
            </p:nvSpPr>
            <p:spPr bwMode="auto">
              <a:xfrm>
                <a:off x="4351663" y="2596308"/>
                <a:ext cx="275422" cy="2533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40" name="TextBox 39"/>
              <p:cNvSpPr txBox="1"/>
              <p:nvPr/>
            </p:nvSpPr>
            <p:spPr>
              <a:xfrm rot="16200000">
                <a:off x="3594393" y="3715771"/>
                <a:ext cx="1800973" cy="294952"/>
              </a:xfrm>
              <a:prstGeom prst="rect">
                <a:avLst/>
              </a:prstGeom>
              <a:noFill/>
            </p:spPr>
            <p:txBody>
              <a:bodyPr wrap="none" rtlCol="0">
                <a:spAutoFit/>
              </a:bodyPr>
              <a:lstStyle/>
              <a:p>
                <a:r>
                  <a:rPr lang="en-US" sz="1700" b="0" dirty="0" err="1" smtClean="0">
                    <a:solidFill>
                      <a:schemeClr val="bg2"/>
                    </a:solidFill>
                    <a:latin typeface="+mj-lt"/>
                  </a:rPr>
                  <a:t>DeviceManagement</a:t>
                </a:r>
                <a:endParaRPr lang="en-US" sz="1700" b="0" dirty="0" smtClean="0">
                  <a:solidFill>
                    <a:schemeClr val="bg2"/>
                  </a:solidFill>
                  <a:latin typeface="+mj-lt"/>
                </a:endParaRPr>
              </a:p>
            </p:txBody>
          </p:sp>
        </p:grpSp>
        <p:grpSp>
          <p:nvGrpSpPr>
            <p:cNvPr id="53" name="Group 78"/>
            <p:cNvGrpSpPr/>
            <p:nvPr/>
          </p:nvGrpSpPr>
          <p:grpSpPr>
            <a:xfrm>
              <a:off x="3884698" y="2596308"/>
              <a:ext cx="294953" cy="2533879"/>
              <a:chOff x="3884698" y="2596308"/>
              <a:chExt cx="294953" cy="2533879"/>
            </a:xfrm>
          </p:grpSpPr>
          <p:sp>
            <p:nvSpPr>
              <p:cNvPr id="19" name="Rounded Rectangle 18"/>
              <p:cNvSpPr/>
              <p:nvPr/>
            </p:nvSpPr>
            <p:spPr bwMode="auto">
              <a:xfrm>
                <a:off x="3887118" y="2596308"/>
                <a:ext cx="275422" cy="2533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41" name="TextBox 40"/>
              <p:cNvSpPr txBox="1"/>
              <p:nvPr/>
            </p:nvSpPr>
            <p:spPr>
              <a:xfrm rot="16200000">
                <a:off x="3615370" y="3715770"/>
                <a:ext cx="833610" cy="294953"/>
              </a:xfrm>
              <a:prstGeom prst="rect">
                <a:avLst/>
              </a:prstGeom>
              <a:noFill/>
            </p:spPr>
            <p:txBody>
              <a:bodyPr wrap="none" rtlCol="0">
                <a:spAutoFit/>
              </a:bodyPr>
              <a:lstStyle/>
              <a:p>
                <a:r>
                  <a:rPr lang="en-US" sz="1700" b="0" dirty="0" smtClean="0">
                    <a:solidFill>
                      <a:schemeClr val="bg2"/>
                    </a:solidFill>
                    <a:latin typeface="+mj-lt"/>
                  </a:rPr>
                  <a:t>Console</a:t>
                </a:r>
              </a:p>
            </p:txBody>
          </p:sp>
        </p:grpSp>
        <p:cxnSp>
          <p:nvCxnSpPr>
            <p:cNvPr id="58" name="Straight Arrow Connector 57"/>
            <p:cNvCxnSpPr/>
            <p:nvPr/>
          </p:nvCxnSpPr>
          <p:spPr bwMode="auto">
            <a:xfrm rot="5400000">
              <a:off x="2107183" y="2279176"/>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cxnSp>
          <p:nvCxnSpPr>
            <p:cNvPr id="59" name="Straight Arrow Connector 58"/>
            <p:cNvCxnSpPr/>
            <p:nvPr/>
          </p:nvCxnSpPr>
          <p:spPr bwMode="auto">
            <a:xfrm rot="5400000">
              <a:off x="3735843" y="2279176"/>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cxnSp>
          <p:nvCxnSpPr>
            <p:cNvPr id="60" name="Straight Arrow Connector 59"/>
            <p:cNvCxnSpPr/>
            <p:nvPr/>
          </p:nvCxnSpPr>
          <p:spPr bwMode="auto">
            <a:xfrm rot="5400000">
              <a:off x="4211402" y="2279176"/>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grpSp>
          <p:nvGrpSpPr>
            <p:cNvPr id="54" name="Group 67"/>
            <p:cNvGrpSpPr/>
            <p:nvPr/>
          </p:nvGrpSpPr>
          <p:grpSpPr>
            <a:xfrm>
              <a:off x="1788404" y="2590800"/>
              <a:ext cx="1494623" cy="493924"/>
              <a:chOff x="1788404" y="2590800"/>
              <a:chExt cx="1494623" cy="493924"/>
            </a:xfrm>
          </p:grpSpPr>
          <p:sp>
            <p:nvSpPr>
              <p:cNvPr id="11" name="Rounded Rectangle 10"/>
              <p:cNvSpPr/>
              <p:nvPr/>
            </p:nvSpPr>
            <p:spPr bwMode="auto">
              <a:xfrm>
                <a:off x="1788404" y="2590800"/>
                <a:ext cx="1494623" cy="493924"/>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9" name="TextBox 28"/>
              <p:cNvSpPr txBox="1"/>
              <p:nvPr/>
            </p:nvSpPr>
            <p:spPr>
              <a:xfrm>
                <a:off x="1816865" y="2685362"/>
                <a:ext cx="1454228" cy="294952"/>
              </a:xfrm>
              <a:prstGeom prst="rect">
                <a:avLst/>
              </a:prstGeom>
              <a:noFill/>
            </p:spPr>
            <p:txBody>
              <a:bodyPr wrap="square" rtlCol="0">
                <a:spAutoFit/>
              </a:bodyPr>
              <a:lstStyle/>
              <a:p>
                <a:r>
                  <a:rPr lang="en-US" sz="1700" b="0" dirty="0" err="1" smtClean="0">
                    <a:solidFill>
                      <a:schemeClr val="bg2"/>
                    </a:solidFill>
                    <a:latin typeface="+mj-lt"/>
                  </a:rPr>
                  <a:t>SimpleIOStress</a:t>
                </a:r>
                <a:endParaRPr lang="en-US" sz="1700" b="0" dirty="0" smtClean="0">
                  <a:solidFill>
                    <a:schemeClr val="bg2"/>
                  </a:solidFill>
                  <a:latin typeface="+mj-lt"/>
                </a:endParaRPr>
              </a:p>
            </p:txBody>
          </p:sp>
        </p:grpSp>
        <p:cxnSp>
          <p:nvCxnSpPr>
            <p:cNvPr id="69" name="Elbow Connector 68"/>
            <p:cNvCxnSpPr/>
            <p:nvPr/>
          </p:nvCxnSpPr>
          <p:spPr bwMode="auto">
            <a:xfrm rot="5400000">
              <a:off x="2472829" y="2450796"/>
              <a:ext cx="1664465" cy="572878"/>
            </a:xfrm>
            <a:prstGeom prst="bentConnector3">
              <a:avLst>
                <a:gd name="adj1" fmla="val 77799"/>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grpSp>
      <p:grpSp>
        <p:nvGrpSpPr>
          <p:cNvPr id="83" name="Group 82"/>
          <p:cNvGrpSpPr/>
          <p:nvPr/>
        </p:nvGrpSpPr>
        <p:grpSpPr>
          <a:xfrm>
            <a:off x="5717055" y="2393586"/>
            <a:ext cx="4000678" cy="4466276"/>
            <a:chOff x="4764212" y="1994654"/>
            <a:chExt cx="3333898" cy="3721897"/>
          </a:xfrm>
        </p:grpSpPr>
        <p:grpSp>
          <p:nvGrpSpPr>
            <p:cNvPr id="72" name="Group 72"/>
            <p:cNvGrpSpPr/>
            <p:nvPr/>
          </p:nvGrpSpPr>
          <p:grpSpPr>
            <a:xfrm>
              <a:off x="5896777" y="3455169"/>
              <a:ext cx="2201333" cy="719137"/>
              <a:chOff x="5911467" y="2971793"/>
              <a:chExt cx="2201333" cy="719137"/>
            </a:xfrm>
          </p:grpSpPr>
          <p:sp>
            <p:nvSpPr>
              <p:cNvPr id="73" name="Rounded Rectangle 72"/>
              <p:cNvSpPr/>
              <p:nvPr/>
            </p:nvSpPr>
            <p:spPr bwMode="auto">
              <a:xfrm>
                <a:off x="5911467" y="2971793"/>
                <a:ext cx="2201333" cy="719137"/>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4" name="TextBox 73"/>
              <p:cNvSpPr txBox="1"/>
              <p:nvPr/>
            </p:nvSpPr>
            <p:spPr>
              <a:xfrm>
                <a:off x="5916058" y="3081961"/>
                <a:ext cx="2192356" cy="523220"/>
              </a:xfrm>
              <a:prstGeom prst="rect">
                <a:avLst/>
              </a:prstGeom>
              <a:noFill/>
            </p:spPr>
            <p:txBody>
              <a:bodyPr wrap="square" rtlCol="0">
                <a:spAutoFit/>
              </a:bodyPr>
              <a:lstStyle/>
              <a:p>
                <a:r>
                  <a:rPr lang="en-US" sz="1700" b="0" dirty="0" smtClean="0">
                    <a:solidFill>
                      <a:schemeClr val="tx2"/>
                    </a:solidFill>
                    <a:effectLst>
                      <a:outerShdw blurRad="38100" dist="38100" dir="2700000" algn="tl">
                        <a:srgbClr val="000000">
                          <a:alpha val="43137"/>
                        </a:srgbClr>
                      </a:outerShdw>
                    </a:effectLst>
                    <a:latin typeface="+mj-lt"/>
                  </a:rPr>
                  <a:t>You Implement Your Own Action Interface</a:t>
                </a:r>
              </a:p>
            </p:txBody>
          </p:sp>
        </p:grpSp>
        <p:sp>
          <p:nvSpPr>
            <p:cNvPr id="75" name="Rounded Rectangle 74"/>
            <p:cNvSpPr/>
            <p:nvPr/>
          </p:nvSpPr>
          <p:spPr bwMode="auto">
            <a:xfrm>
              <a:off x="4768471" y="2616504"/>
              <a:ext cx="275422" cy="2533879"/>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6" name="TextBox 75"/>
            <p:cNvSpPr txBox="1"/>
            <p:nvPr/>
          </p:nvSpPr>
          <p:spPr>
            <a:xfrm rot="16200000">
              <a:off x="3744993" y="3735967"/>
              <a:ext cx="2333391" cy="294953"/>
            </a:xfrm>
            <a:prstGeom prst="rect">
              <a:avLst/>
            </a:prstGeom>
            <a:noFill/>
          </p:spPr>
          <p:txBody>
            <a:bodyPr wrap="square" rtlCol="0">
              <a:spAutoFit/>
            </a:bodyPr>
            <a:lstStyle/>
            <a:p>
              <a:r>
                <a:rPr lang="en-US" sz="1700" b="0" dirty="0" smtClean="0">
                  <a:solidFill>
                    <a:schemeClr val="tx2"/>
                  </a:solidFill>
                  <a:effectLst>
                    <a:outerShdw blurRad="38100" dist="38100" dir="2700000" algn="tl">
                      <a:srgbClr val="000000">
                        <a:alpha val="43137"/>
                      </a:srgbClr>
                    </a:outerShdw>
                  </a:effectLst>
                  <a:latin typeface="+mj-lt"/>
                </a:rPr>
                <a:t>…</a:t>
              </a:r>
            </a:p>
          </p:txBody>
        </p:sp>
        <p:cxnSp>
          <p:nvCxnSpPr>
            <p:cNvPr id="77" name="Straight Arrow Connector 76"/>
            <p:cNvCxnSpPr/>
            <p:nvPr/>
          </p:nvCxnSpPr>
          <p:spPr bwMode="auto">
            <a:xfrm rot="16200000" flipH="1">
              <a:off x="4621200" y="5426061"/>
              <a:ext cx="566164" cy="14815"/>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78" name="Straight Arrow Connector 77"/>
            <p:cNvCxnSpPr/>
            <p:nvPr/>
          </p:nvCxnSpPr>
          <p:spPr bwMode="auto">
            <a:xfrm rot="5400000">
              <a:off x="4617193" y="2299372"/>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grpSp>
      <p:grpSp>
        <p:nvGrpSpPr>
          <p:cNvPr id="55" name="Group 64"/>
          <p:cNvGrpSpPr/>
          <p:nvPr/>
        </p:nvGrpSpPr>
        <p:grpSpPr>
          <a:xfrm>
            <a:off x="1048805" y="1652537"/>
            <a:ext cx="5058947" cy="907783"/>
            <a:chOff x="874004" y="1377114"/>
            <a:chExt cx="4215789" cy="756486"/>
          </a:xfrm>
        </p:grpSpPr>
        <p:sp>
          <p:nvSpPr>
            <p:cNvPr id="12" name="Rounded Rectangle 11"/>
            <p:cNvSpPr/>
            <p:nvPr/>
          </p:nvSpPr>
          <p:spPr bwMode="auto">
            <a:xfrm>
              <a:off x="909808" y="1414463"/>
              <a:ext cx="4168968" cy="719137"/>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 name="TextBox 27"/>
            <p:cNvSpPr txBox="1"/>
            <p:nvPr/>
          </p:nvSpPr>
          <p:spPr>
            <a:xfrm>
              <a:off x="874004" y="1377114"/>
              <a:ext cx="4215789" cy="738664"/>
            </a:xfrm>
            <a:prstGeom prst="rect">
              <a:avLst/>
            </a:prstGeom>
            <a:noFill/>
          </p:spPr>
          <p:txBody>
            <a:bodyPr wrap="square" rtlCol="0">
              <a:spAutoFit/>
            </a:bodyPr>
            <a:lstStyle/>
            <a:p>
              <a:r>
                <a:rPr lang="en-US" sz="1700" b="0" dirty="0" smtClean="0">
                  <a:solidFill>
                    <a:schemeClr val="bg2"/>
                  </a:solidFill>
                  <a:latin typeface="+mj-lt"/>
                </a:rPr>
                <a:t>Scenario</a:t>
              </a:r>
              <a:br>
                <a:rPr lang="en-US" sz="1700" b="0" dirty="0" smtClean="0">
                  <a:solidFill>
                    <a:schemeClr val="bg2"/>
                  </a:solidFill>
                  <a:latin typeface="+mj-lt"/>
                </a:rPr>
              </a:br>
              <a:r>
                <a:rPr lang="en-US" sz="1700" b="0" dirty="0" smtClean="0">
                  <a:solidFill>
                    <a:schemeClr val="bg2"/>
                  </a:solidFill>
                  <a:latin typeface="+mj-lt"/>
                </a:rPr>
                <a:t>Written in any language that can consume COM objects (usually </a:t>
              </a:r>
              <a:r>
                <a:rPr lang="en-US" sz="1700" b="0" dirty="0" err="1" smtClean="0">
                  <a:solidFill>
                    <a:schemeClr val="bg2"/>
                  </a:solidFill>
                  <a:latin typeface="+mj-lt"/>
                </a:rPr>
                <a:t>JScript</a:t>
              </a:r>
              <a:r>
                <a:rPr lang="en-US" sz="1700" b="0" dirty="0" smtClean="0">
                  <a:solidFill>
                    <a:schemeClr val="bg2"/>
                  </a:solidFill>
                  <a:latin typeface="+mj-lt"/>
                </a:rPr>
                <a:t>, VBScript or C#)</a:t>
              </a:r>
            </a:p>
          </p:txBody>
        </p:sp>
      </p:grpSp>
      <p:grpSp>
        <p:nvGrpSpPr>
          <p:cNvPr id="82" name="Group 81"/>
          <p:cNvGrpSpPr/>
          <p:nvPr/>
        </p:nvGrpSpPr>
        <p:grpSpPr>
          <a:xfrm>
            <a:off x="3590800" y="3209491"/>
            <a:ext cx="6129138" cy="3650369"/>
            <a:chOff x="2992332" y="2674576"/>
            <a:chExt cx="5107615" cy="3041974"/>
          </a:xfrm>
        </p:grpSpPr>
        <p:grpSp>
          <p:nvGrpSpPr>
            <p:cNvPr id="62" name="Group 72"/>
            <p:cNvGrpSpPr/>
            <p:nvPr/>
          </p:nvGrpSpPr>
          <p:grpSpPr>
            <a:xfrm>
              <a:off x="5898614" y="2674576"/>
              <a:ext cx="2201333" cy="719137"/>
              <a:chOff x="5911467" y="2971793"/>
              <a:chExt cx="2201333" cy="719137"/>
            </a:xfrm>
          </p:grpSpPr>
          <p:sp>
            <p:nvSpPr>
              <p:cNvPr id="63" name="Rounded Rectangle 62"/>
              <p:cNvSpPr/>
              <p:nvPr/>
            </p:nvSpPr>
            <p:spPr bwMode="auto">
              <a:xfrm>
                <a:off x="5911467" y="2971793"/>
                <a:ext cx="2201333" cy="719137"/>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000000"/>
                  </a:solidFill>
                  <a:latin typeface="Segoe" pitchFamily="34" charset="0"/>
                </a:endParaRPr>
              </a:p>
            </p:txBody>
          </p:sp>
          <p:sp>
            <p:nvSpPr>
              <p:cNvPr id="64" name="TextBox 63"/>
              <p:cNvSpPr txBox="1"/>
              <p:nvPr/>
            </p:nvSpPr>
            <p:spPr>
              <a:xfrm>
                <a:off x="5916058" y="3092978"/>
                <a:ext cx="2192356" cy="523220"/>
              </a:xfrm>
              <a:prstGeom prst="rect">
                <a:avLst/>
              </a:prstGeom>
              <a:noFill/>
            </p:spPr>
            <p:txBody>
              <a:bodyPr wrap="square" rtlCol="0">
                <a:spAutoFit/>
              </a:bodyPr>
              <a:lstStyle/>
              <a:p>
                <a:r>
                  <a:rPr lang="en-US" sz="1700" b="0" dirty="0" smtClean="0">
                    <a:solidFill>
                      <a:schemeClr val="bg2"/>
                    </a:solidFill>
                    <a:latin typeface="+mj-lt"/>
                  </a:rPr>
                  <a:t>You Implement an Existing Interface</a:t>
                </a:r>
              </a:p>
            </p:txBody>
          </p:sp>
        </p:grpSp>
        <p:cxnSp>
          <p:nvCxnSpPr>
            <p:cNvPr id="79" name="Straight Arrow Connector 78"/>
            <p:cNvCxnSpPr/>
            <p:nvPr/>
          </p:nvCxnSpPr>
          <p:spPr bwMode="auto">
            <a:xfrm rot="5400000">
              <a:off x="2836134" y="5400020"/>
              <a:ext cx="621248" cy="11811"/>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sp>
          <p:nvSpPr>
            <p:cNvPr id="80" name="Rounded Rectangle 79"/>
            <p:cNvSpPr/>
            <p:nvPr/>
          </p:nvSpPr>
          <p:spPr bwMode="auto">
            <a:xfrm>
              <a:off x="3007607" y="4129487"/>
              <a:ext cx="275422" cy="1009879"/>
            </a:xfrm>
            <a:prstGeom prst="roundRect">
              <a:avLst>
                <a:gd name="adj" fmla="val 9033"/>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000000"/>
                </a:solidFill>
                <a:latin typeface="Segoe" pitchFamily="34" charset="0"/>
              </a:endParaRPr>
            </a:p>
          </p:txBody>
        </p:sp>
        <p:sp>
          <p:nvSpPr>
            <p:cNvPr id="81" name="TextBox 80"/>
            <p:cNvSpPr txBox="1"/>
            <p:nvPr/>
          </p:nvSpPr>
          <p:spPr>
            <a:xfrm rot="16200000">
              <a:off x="2723004" y="4487520"/>
              <a:ext cx="833610" cy="294953"/>
            </a:xfrm>
            <a:prstGeom prst="rect">
              <a:avLst/>
            </a:prstGeom>
            <a:noFill/>
          </p:spPr>
          <p:txBody>
            <a:bodyPr wrap="square" rtlCol="0">
              <a:spAutoFit/>
            </a:bodyPr>
            <a:lstStyle/>
            <a:p>
              <a:r>
                <a:rPr lang="en-US" sz="1700" b="0" dirty="0" smtClean="0">
                  <a:solidFill>
                    <a:schemeClr val="bg2"/>
                  </a:solidFill>
                  <a:latin typeface="+mj-lt"/>
                </a:rPr>
                <a:t>…</a:t>
              </a: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2"/>
                                        </p:tgtEl>
                                        <p:attrNameLst>
                                          <p:attrName>style.visibility</p:attrName>
                                        </p:attrNameLst>
                                      </p:cBhvr>
                                      <p:to>
                                        <p:strVal val="visible"/>
                                      </p:to>
                                    </p:set>
                                    <p:animEffect transition="in" filter="fade">
                                      <p:cBhvr>
                                        <p:cTn id="7" dur="2000"/>
                                        <p:tgtEl>
                                          <p:spTgt spid="8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3"/>
                                        </p:tgtEl>
                                        <p:attrNameLst>
                                          <p:attrName>style.visibility</p:attrName>
                                        </p:attrNameLst>
                                      </p:cBhvr>
                                      <p:to>
                                        <p:strVal val="visible"/>
                                      </p:to>
                                    </p:set>
                                    <p:animEffect transition="in" filter="fade">
                                      <p:cBhvr>
                                        <p:cTn id="12" dur="20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5-00244_WinHec_Template_Fad.png"/>
          <p:cNvPicPr>
            <a:picLocks noChangeAspect="1"/>
          </p:cNvPicPr>
          <p:nvPr/>
        </p:nvPicPr>
        <p:blipFill>
          <a:blip r:embed="rId3"/>
          <a:stretch>
            <a:fillRect/>
          </a:stretch>
        </p:blipFill>
        <p:spPr>
          <a:xfrm>
            <a:off x="4386266" y="2322514"/>
            <a:ext cx="5718176" cy="2686050"/>
          </a:xfrm>
          <a:prstGeom prst="rect">
            <a:avLst/>
          </a:prstGeom>
        </p:spPr>
      </p:pic>
      <p:sp>
        <p:nvSpPr>
          <p:cNvPr id="4" name="Title 3"/>
          <p:cNvSpPr>
            <a:spLocks noGrp="1"/>
          </p:cNvSpPr>
          <p:nvPr>
            <p:ph type="ctrTitle"/>
          </p:nvPr>
        </p:nvSpPr>
        <p:spPr/>
        <p:txBody>
          <a:bodyPr/>
          <a:lstStyle/>
          <a:p>
            <a:r>
              <a:rPr i="1" smtClean="0"/>
              <a:t>Running A </a:t>
            </a:r>
            <a:br>
              <a:rPr i="1" smtClean="0"/>
            </a:br>
            <a:r>
              <a:rPr i="1" smtClean="0"/>
              <a:t>WDTF-</a:t>
            </a:r>
            <a:r>
              <a:rPr smtClean="0"/>
              <a:t>Based Scenario</a:t>
            </a:r>
            <a:endParaRPr lang="en-US" dirty="0"/>
          </a:p>
        </p:txBody>
      </p:sp>
      <p:sp>
        <p:nvSpPr>
          <p:cNvPr id="5" name="Subtitle 4"/>
          <p:cNvSpPr>
            <a:spLocks noGrp="1"/>
          </p:cNvSpPr>
          <p:nvPr>
            <p:ph type="subTitle" idx="1"/>
          </p:nvPr>
        </p:nvSpPr>
        <p:spPr>
          <a:xfrm>
            <a:off x="873129" y="5208589"/>
            <a:ext cx="9231313" cy="1695233"/>
          </a:xfrm>
        </p:spPr>
        <p:txBody>
          <a:bodyPr/>
          <a:lstStyle/>
          <a:p>
            <a:pPr>
              <a:defRPr/>
            </a:pPr>
            <a:r>
              <a:rPr lang="en-US" dirty="0" smtClean="0"/>
              <a:t>Travis Martin</a:t>
            </a:r>
            <a:br>
              <a:rPr lang="en-US" dirty="0" smtClean="0"/>
            </a:br>
            <a:r>
              <a:rPr lang="en-US" dirty="0" smtClean="0"/>
              <a:t>SDE</a:t>
            </a:r>
            <a:br>
              <a:rPr lang="en-US" dirty="0" smtClean="0"/>
            </a:br>
            <a:r>
              <a:rPr lang="en-US" dirty="0" smtClean="0"/>
              <a:t>Windows Device Platform Group</a:t>
            </a:r>
          </a:p>
        </p:txBody>
      </p:sp>
      <p:sp>
        <p:nvSpPr>
          <p:cNvPr id="6" name="TextBox 5"/>
          <p:cNvSpPr txBox="1"/>
          <p:nvPr/>
        </p:nvSpPr>
        <p:spPr>
          <a:xfrm>
            <a:off x="1644651" y="773711"/>
            <a:ext cx="7443788" cy="1846660"/>
          </a:xfrm>
          <a:prstGeom prst="rect">
            <a:avLst/>
          </a:prstGeom>
          <a:noFill/>
        </p:spPr>
        <p:txBody>
          <a:bodyPr wrap="square" lIns="0" tIns="0" rIns="0" bIns="0"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r"/>
            <a:r>
              <a:rPr lang="en-US" sz="12000" spc="-770" dirty="0">
                <a:ln w="11430"/>
                <a:solidFill>
                  <a:schemeClr val="tx2"/>
                </a:solidFill>
                <a:effectLst>
                  <a:outerShdw blurRad="50800" dist="39000" dir="5460000" algn="tl">
                    <a:srgbClr val="000000">
                      <a:alpha val="38000"/>
                    </a:srgbClr>
                  </a:outerShdw>
                </a:effectLst>
                <a:latin typeface="Segoe" pitchFamily="34" charset="0"/>
              </a:rPr>
              <a:t>demo</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WDTF-Based Tests In The WLK</a:t>
            </a:r>
          </a:p>
        </p:txBody>
      </p:sp>
      <p:sp>
        <p:nvSpPr>
          <p:cNvPr id="3" name="Content Placeholder 2"/>
          <p:cNvSpPr>
            <a:spLocks noGrp="1"/>
          </p:cNvSpPr>
          <p:nvPr>
            <p:ph type="body" idx="1"/>
          </p:nvPr>
        </p:nvSpPr>
        <p:spPr/>
        <p:txBody>
          <a:bodyPr/>
          <a:lstStyle/>
          <a:p>
            <a:r>
              <a:rPr lang="en-US" dirty="0" smtClean="0"/>
              <a:t>Basic_SimpleIO.wsf </a:t>
            </a:r>
          </a:p>
          <a:p>
            <a:r>
              <a:rPr lang="en-US" dirty="0" smtClean="0"/>
              <a:t>Disable_Enable_With_IO.wsf</a:t>
            </a:r>
          </a:p>
          <a:p>
            <a:r>
              <a:rPr lang="en-US" dirty="0" smtClean="0"/>
              <a:t>Sleep_Stress_With_IO.wsf</a:t>
            </a:r>
          </a:p>
          <a:p>
            <a:r>
              <a:rPr lang="en-US" dirty="0" smtClean="0"/>
              <a:t>Common_Scenario_Stress_With_IO.wsf</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Demo</a:t>
            </a:r>
            <a:endParaRPr lang="en-US" dirty="0" smtClean="0"/>
          </a:p>
        </p:txBody>
      </p:sp>
      <p:sp>
        <p:nvSpPr>
          <p:cNvPr id="3" name="Content Placeholder 2"/>
          <p:cNvSpPr>
            <a:spLocks noGrp="1"/>
          </p:cNvSpPr>
          <p:nvPr>
            <p:ph type="body" idx="1"/>
          </p:nvPr>
        </p:nvSpPr>
        <p:spPr>
          <a:xfrm>
            <a:off x="459106" y="1697357"/>
            <a:ext cx="10056494" cy="2021066"/>
          </a:xfrm>
        </p:spPr>
        <p:txBody>
          <a:bodyPr/>
          <a:lstStyle/>
          <a:p>
            <a:r>
              <a:rPr lang="en-US" dirty="0" smtClean="0"/>
              <a:t>Using framework tools and documentation</a:t>
            </a:r>
          </a:p>
          <a:p>
            <a:r>
              <a:rPr lang="en-US" dirty="0" smtClean="0"/>
              <a:t>Examining the WLK tests/samples</a:t>
            </a:r>
          </a:p>
          <a:p>
            <a:r>
              <a:rPr lang="en-US" dirty="0" smtClean="0"/>
              <a:t>Using </a:t>
            </a:r>
            <a:r>
              <a:rPr lang="en-US" dirty="0" err="1" smtClean="0"/>
              <a:t>TraceView</a:t>
            </a:r>
            <a:endParaRPr lang="en-US" dirty="0" smtClean="0"/>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4" name="Rectangle 4"/>
          <p:cNvSpPr>
            <a:spLocks noGrp="1" noChangeArrowheads="1"/>
          </p:cNvSpPr>
          <p:nvPr>
            <p:ph type="title"/>
          </p:nvPr>
        </p:nvSpPr>
        <p:spPr/>
        <p:txBody>
          <a:bodyPr/>
          <a:lstStyle/>
          <a:p>
            <a:r>
              <a:rPr lang="en-US" smtClean="0"/>
              <a:t>Call To Action</a:t>
            </a:r>
          </a:p>
        </p:txBody>
      </p:sp>
      <p:sp>
        <p:nvSpPr>
          <p:cNvPr id="281605" name="Rectangle 5"/>
          <p:cNvSpPr>
            <a:spLocks noGrp="1" noChangeArrowheads="1"/>
          </p:cNvSpPr>
          <p:nvPr>
            <p:ph type="body" idx="1"/>
          </p:nvPr>
        </p:nvSpPr>
        <p:spPr>
          <a:xfrm>
            <a:off x="459106" y="1697357"/>
            <a:ext cx="10056494" cy="5261440"/>
          </a:xfrm>
        </p:spPr>
        <p:txBody>
          <a:bodyPr/>
          <a:lstStyle/>
          <a:p>
            <a:r>
              <a:rPr lang="en-US" dirty="0" smtClean="0"/>
              <a:t>Attend the WDTF “Hands-On” Lab and Chalk Talk</a:t>
            </a:r>
          </a:p>
          <a:p>
            <a:r>
              <a:rPr lang="en-US" dirty="0" smtClean="0"/>
              <a:t>Run the WDTF-based scenarios in the WLK against your device/driver</a:t>
            </a:r>
          </a:p>
          <a:p>
            <a:r>
              <a:rPr lang="en-US" dirty="0" smtClean="0"/>
              <a:t>Create new WDTF-based scenarios</a:t>
            </a:r>
          </a:p>
          <a:p>
            <a:r>
              <a:rPr lang="en-US" dirty="0" smtClean="0"/>
              <a:t>Create </a:t>
            </a:r>
            <a:r>
              <a:rPr lang="en-US" dirty="0" err="1" smtClean="0"/>
              <a:t>SimpleIO</a:t>
            </a:r>
            <a:r>
              <a:rPr lang="en-US" dirty="0" smtClean="0"/>
              <a:t> Actions for your devices</a:t>
            </a:r>
          </a:p>
          <a:p>
            <a:r>
              <a:rPr lang="en-US" dirty="0" smtClean="0"/>
              <a:t>Optionally, create new Actions</a:t>
            </a:r>
          </a:p>
          <a:p>
            <a:pPr lvl="1"/>
            <a:r>
              <a:rPr lang="en-US" dirty="0" smtClean="0"/>
              <a:t>Use your new Actions in your scenarios</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9" name="Rectangle 5"/>
          <p:cNvSpPr>
            <a:spLocks noGrp="1" noChangeArrowheads="1"/>
          </p:cNvSpPr>
          <p:nvPr>
            <p:ph type="title"/>
          </p:nvPr>
        </p:nvSpPr>
        <p:spPr/>
        <p:txBody>
          <a:bodyPr/>
          <a:lstStyle/>
          <a:p>
            <a:r>
              <a:rPr lang="en-US" smtClean="0"/>
              <a:t>Additional Resources</a:t>
            </a:r>
            <a:endParaRPr lang="en-US" dirty="0" smtClean="0"/>
          </a:p>
        </p:txBody>
      </p:sp>
      <p:sp>
        <p:nvSpPr>
          <p:cNvPr id="282630" name="Rectangle 6"/>
          <p:cNvSpPr>
            <a:spLocks noGrp="1" noChangeArrowheads="1"/>
          </p:cNvSpPr>
          <p:nvPr>
            <p:ph type="body" idx="1"/>
          </p:nvPr>
        </p:nvSpPr>
        <p:spPr>
          <a:xfrm>
            <a:off x="459106" y="1697357"/>
            <a:ext cx="10056494" cy="5184804"/>
          </a:xfrm>
        </p:spPr>
        <p:txBody>
          <a:bodyPr/>
          <a:lstStyle/>
          <a:p>
            <a:r>
              <a:rPr lang="en-US" dirty="0" smtClean="0"/>
              <a:t>Documentation</a:t>
            </a:r>
          </a:p>
          <a:p>
            <a:pPr lvl="1"/>
            <a:r>
              <a:rPr lang="en-US" dirty="0" smtClean="0"/>
              <a:t>“Other Tools” section of the WDK Docs</a:t>
            </a:r>
          </a:p>
          <a:p>
            <a:r>
              <a:rPr lang="en-US" dirty="0" smtClean="0"/>
              <a:t>Related Sessions</a:t>
            </a:r>
          </a:p>
          <a:p>
            <a:pPr lvl="1"/>
            <a:r>
              <a:rPr lang="en-US" dirty="0" smtClean="0"/>
              <a:t>DVR-T388 Building USB Device Simulations with DSF</a:t>
            </a:r>
          </a:p>
          <a:p>
            <a:pPr lvl="1"/>
            <a:r>
              <a:rPr lang="en-US" dirty="0" smtClean="0"/>
              <a:t>DVR-C451 Chalk Talk</a:t>
            </a:r>
          </a:p>
          <a:p>
            <a:pPr lvl="1"/>
            <a:r>
              <a:rPr lang="en-US" smtClean="0"/>
              <a:t>Hands-on </a:t>
            </a:r>
            <a:r>
              <a:rPr lang="en-US" dirty="0" smtClean="0"/>
              <a:t>Lab</a:t>
            </a:r>
          </a:p>
          <a:p>
            <a:r>
              <a:rPr lang="en-US" dirty="0" smtClean="0"/>
              <a:t>E-mail questions to:</a:t>
            </a:r>
          </a:p>
        </p:txBody>
      </p:sp>
      <p:sp>
        <p:nvSpPr>
          <p:cNvPr id="7" name="Rounded Rectangle 6"/>
          <p:cNvSpPr/>
          <p:nvPr/>
        </p:nvSpPr>
        <p:spPr bwMode="auto">
          <a:xfrm>
            <a:off x="1071872" y="6941727"/>
            <a:ext cx="5705447" cy="740980"/>
          </a:xfrm>
          <a:prstGeom prst="roundRect">
            <a:avLst>
              <a:gd name="adj" fmla="val 9033"/>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2631" name="Rectangle 7"/>
          <p:cNvSpPr>
            <a:spLocks noChangeArrowheads="1"/>
          </p:cNvSpPr>
          <p:nvPr/>
        </p:nvSpPr>
        <p:spPr bwMode="auto">
          <a:xfrm>
            <a:off x="823781" y="7075210"/>
            <a:ext cx="6193156" cy="483870"/>
          </a:xfrm>
          <a:prstGeom prst="rect">
            <a:avLst/>
          </a:prstGeom>
          <a:noFill/>
          <a:ln w="3175" algn="ctr">
            <a:noFill/>
            <a:miter lim="800000"/>
            <a:headEnd type="none" w="sm" len="sm"/>
            <a:tailEnd type="none" w="sm" len="sm"/>
          </a:ln>
          <a:effectLst/>
        </p:spPr>
        <p:txBody>
          <a:bodyPr wrap="none" lIns="109728" tIns="54864" rIns="109728" bIns="54864" anchor="ctr"/>
          <a:lstStyle/>
          <a:p>
            <a:pPr>
              <a:lnSpc>
                <a:spcPct val="90000"/>
              </a:lnSpc>
              <a:spcBef>
                <a:spcPct val="30000"/>
              </a:spcBef>
              <a:defRPr/>
            </a:pPr>
            <a:r>
              <a:rPr lang="en-US" sz="3400" b="0" dirty="0" err="1">
                <a:effectLst>
                  <a:outerShdw blurRad="38100" dist="38100" dir="2700000" algn="tl">
                    <a:srgbClr val="000000">
                      <a:alpha val="43137"/>
                    </a:srgbClr>
                  </a:outerShdw>
                </a:effectLst>
                <a:latin typeface="+mn-lt"/>
                <a:hlinkClick r:id="rId3"/>
              </a:rPr>
              <a:t>WDTFSupp</a:t>
            </a:r>
            <a:r>
              <a:rPr lang="en-US" sz="3400" b="0" dirty="0">
                <a:effectLst>
                  <a:outerShdw blurRad="38100" dist="38100" dir="2700000" algn="tl">
                    <a:srgbClr val="000000">
                      <a:alpha val="43137"/>
                    </a:srgbClr>
                  </a:outerShdw>
                </a:effectLst>
                <a:latin typeface="+mn-lt"/>
                <a:hlinkClick r:id="rId3"/>
              </a:rPr>
              <a:t> @ microsoft.com</a:t>
            </a:r>
            <a:endParaRPr lang="en-US" sz="3400" b="0" dirty="0">
              <a:effectLst>
                <a:outerShdw blurRad="38100" dist="38100" dir="2700000" algn="tl">
                  <a:srgbClr val="000000">
                    <a:alpha val="43137"/>
                  </a:srgbClr>
                </a:outerShdw>
              </a:effectLst>
              <a:latin typeface="+mn-lt"/>
            </a:endParaRP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922466" y="3344866"/>
            <a:ext cx="7127875" cy="1539875"/>
          </a:xfrm>
          <a:prstGeom prst="rect">
            <a:avLst/>
          </a:prstGeom>
          <a:noFill/>
        </p:spPr>
      </p:pic>
      <p:sp>
        <p:nvSpPr>
          <p:cNvPr id="5" name="Text Box 3"/>
          <p:cNvSpPr txBox="1">
            <a:spLocks noChangeArrowheads="1"/>
          </p:cNvSpPr>
          <p:nvPr/>
        </p:nvSpPr>
        <p:spPr bwMode="blackWhite">
          <a:xfrm>
            <a:off x="457200" y="7112029"/>
            <a:ext cx="10058400" cy="603218"/>
          </a:xfrm>
          <a:prstGeom prst="rect">
            <a:avLst/>
          </a:prstGeom>
          <a:noFill/>
          <a:ln w="12700">
            <a:noFill/>
            <a:miter lim="800000"/>
            <a:headEnd type="none" w="sm" len="sm"/>
            <a:tailEnd type="none" w="sm" len="sm"/>
          </a:ln>
          <a:effectLst/>
        </p:spPr>
        <p:txBody>
          <a:bodyPr vert="horz" wrap="square" lIns="109700" tIns="54852" rIns="109700" bIns="54852" numCol="1" anchor="t" anchorCtr="0" compatLnSpc="1">
            <a:prstTxWarp prst="textNoShape">
              <a:avLst/>
            </a:prstTxWarp>
            <a:spAutoFit/>
          </a:bodyPr>
          <a:lstStyle/>
          <a:p>
            <a:pPr defTabSz="1096832" eaLnBrk="0" hangingPunct="0"/>
            <a:r>
              <a:rPr lang="en-US" sz="8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a:t>
            </a:r>
            <a:r>
              <a:rPr lang="en-US" sz="800" dirty="0" smtClean="0">
                <a:solidFill>
                  <a:schemeClr val="tx2"/>
                </a:solidFill>
                <a:latin typeface="Segoe" pitchFamily="34" charset="0"/>
                <a:cs typeface="Arial" charset="0"/>
              </a:rPr>
              <a:t>countries. The </a:t>
            </a:r>
            <a:r>
              <a:rPr lang="en-US" sz="800" dirty="0">
                <a:solidFill>
                  <a:schemeClr val="tx2"/>
                </a:solidFill>
                <a:latin typeface="Segoe" pitchFamily="34" charset="0"/>
                <a:cs typeface="Arial" charset="0"/>
              </a:rPr>
              <a:t>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r>
              <a:rPr lang="en-US" sz="800" dirty="0" smtClean="0">
                <a:solidFill>
                  <a:schemeClr val="tx2"/>
                </a:solidFill>
                <a:latin typeface="Segoe" pitchFamily="34" charset="0"/>
                <a:cs typeface="Arial" charset="0"/>
              </a:rPr>
              <a:t> </a:t>
            </a:r>
            <a:br>
              <a:rPr lang="en-US" sz="800" dirty="0" smtClean="0">
                <a:solidFill>
                  <a:schemeClr val="tx2"/>
                </a:solidFill>
                <a:latin typeface="Segoe" pitchFamily="34" charset="0"/>
                <a:cs typeface="Arial" charset="0"/>
              </a:rPr>
            </a:br>
            <a:r>
              <a:rPr lang="en-US" sz="800" dirty="0" smtClean="0">
                <a:solidFill>
                  <a:schemeClr val="tx2"/>
                </a:solidFill>
                <a:latin typeface="Segoe" pitchFamily="34" charset="0"/>
                <a:cs typeface="Arial" charset="0"/>
              </a:rPr>
              <a:t>MICROSOFT </a:t>
            </a:r>
            <a:r>
              <a:rPr lang="en-US" sz="800" dirty="0">
                <a:solidFill>
                  <a:schemeClr val="tx2"/>
                </a:solidFill>
                <a:latin typeface="Segoe" pitchFamily="34" charset="0"/>
                <a:cs typeface="Arial" charset="0"/>
              </a:rPr>
              <a:t>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6" name="Rectangle 4"/>
          <p:cNvSpPr>
            <a:spLocks noGrp="1" noChangeArrowheads="1"/>
          </p:cNvSpPr>
          <p:nvPr>
            <p:ph type="title"/>
          </p:nvPr>
        </p:nvSpPr>
        <p:spPr>
          <a:xfrm>
            <a:off x="459106" y="274320"/>
            <a:ext cx="10056494" cy="1661993"/>
          </a:xfrm>
        </p:spPr>
        <p:txBody>
          <a:bodyPr/>
          <a:lstStyle/>
          <a:p>
            <a:r>
              <a:rPr lang="en-US" smtClean="0"/>
              <a:t>What Is The Windows Device Testing Framework? (WDTF)</a:t>
            </a:r>
          </a:p>
        </p:txBody>
      </p:sp>
      <p:sp>
        <p:nvSpPr>
          <p:cNvPr id="253957" name="Rectangle 5"/>
          <p:cNvSpPr>
            <a:spLocks noGrp="1" noChangeArrowheads="1"/>
          </p:cNvSpPr>
          <p:nvPr>
            <p:ph type="body" idx="1"/>
          </p:nvPr>
        </p:nvSpPr>
        <p:spPr>
          <a:xfrm>
            <a:off x="457200" y="2286001"/>
            <a:ext cx="10056494" cy="4876412"/>
          </a:xfrm>
        </p:spPr>
        <p:txBody>
          <a:bodyPr/>
          <a:lstStyle/>
          <a:p>
            <a:r>
              <a:rPr lang="en-US" dirty="0" smtClean="0"/>
              <a:t>A set of building blocks that enable developers to build device centric automated scenarios</a:t>
            </a:r>
          </a:p>
          <a:p>
            <a:endParaRPr lang="en-US" dirty="0" smtClean="0"/>
          </a:p>
          <a:p>
            <a:r>
              <a:rPr lang="en-US" dirty="0" smtClean="0"/>
              <a:t>A set of easily customized Windows Logo Kit (WLK) test scenarios built using the framework</a:t>
            </a:r>
          </a:p>
          <a:p>
            <a:pPr lvl="1"/>
            <a:endParaRPr lang="en-US" dirty="0" smtClean="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23" name="Rectangle 11"/>
          <p:cNvSpPr>
            <a:spLocks noGrp="1" noChangeArrowheads="1"/>
          </p:cNvSpPr>
          <p:nvPr>
            <p:ph type="title"/>
          </p:nvPr>
        </p:nvSpPr>
        <p:spPr/>
        <p:txBody>
          <a:bodyPr/>
          <a:lstStyle/>
          <a:p>
            <a:r>
              <a:rPr lang="en-US" smtClean="0"/>
              <a:t>WDTF Reuse</a:t>
            </a:r>
          </a:p>
        </p:txBody>
      </p:sp>
      <p:sp>
        <p:nvSpPr>
          <p:cNvPr id="320515" name="AutoShape 3"/>
          <p:cNvSpPr>
            <a:spLocks noChangeArrowheads="1"/>
          </p:cNvSpPr>
          <p:nvPr/>
        </p:nvSpPr>
        <p:spPr bwMode="auto">
          <a:xfrm>
            <a:off x="6176010" y="984726"/>
            <a:ext cx="3474720" cy="731520"/>
          </a:xfrm>
          <a:prstGeom prst="flowChartAlternateProcess">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lnSpc>
                <a:spcPct val="90000"/>
              </a:lnSpc>
              <a:spcBef>
                <a:spcPct val="30000"/>
              </a:spcBef>
            </a:pPr>
            <a:r>
              <a:rPr lang="en-US" b="0" dirty="0">
                <a:solidFill>
                  <a:schemeClr val="bg2"/>
                </a:solidFill>
                <a:latin typeface="+mj-lt"/>
              </a:rPr>
              <a:t>Common Scenario Stress</a:t>
            </a:r>
            <a:br>
              <a:rPr lang="en-US" b="0" dirty="0">
                <a:solidFill>
                  <a:schemeClr val="bg2"/>
                </a:solidFill>
                <a:latin typeface="+mj-lt"/>
              </a:rPr>
            </a:br>
            <a:r>
              <a:rPr lang="en-US" b="0" dirty="0">
                <a:solidFill>
                  <a:schemeClr val="bg2"/>
                </a:solidFill>
                <a:latin typeface="+mj-lt"/>
              </a:rPr>
              <a:t> with IO Test (WLK)</a:t>
            </a:r>
          </a:p>
        </p:txBody>
      </p:sp>
      <p:sp>
        <p:nvSpPr>
          <p:cNvPr id="320516" name="AutoShape 4"/>
          <p:cNvSpPr>
            <a:spLocks noChangeArrowheads="1"/>
          </p:cNvSpPr>
          <p:nvPr/>
        </p:nvSpPr>
        <p:spPr bwMode="auto">
          <a:xfrm>
            <a:off x="6187440" y="984726"/>
            <a:ext cx="3474720" cy="731520"/>
          </a:xfrm>
          <a:prstGeom prst="flowChartAlternateProcess">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lnSpc>
                <a:spcPct val="90000"/>
              </a:lnSpc>
              <a:spcBef>
                <a:spcPct val="30000"/>
              </a:spcBef>
              <a:defRPr/>
            </a:pPr>
            <a:r>
              <a:rPr lang="en-US" b="0" dirty="0">
                <a:solidFill>
                  <a:srgbClr val="000000"/>
                </a:solidFill>
                <a:latin typeface="+mj-lt"/>
              </a:rPr>
              <a:t>USB HID Test</a:t>
            </a:r>
          </a:p>
        </p:txBody>
      </p:sp>
      <p:sp>
        <p:nvSpPr>
          <p:cNvPr id="320517" name="AutoShape 5"/>
          <p:cNvSpPr>
            <a:spLocks noChangeArrowheads="1"/>
          </p:cNvSpPr>
          <p:nvPr/>
        </p:nvSpPr>
        <p:spPr bwMode="auto">
          <a:xfrm>
            <a:off x="5625144" y="756721"/>
            <a:ext cx="4701277" cy="1097280"/>
          </a:xfrm>
          <a:prstGeom prst="flowChartAlternateProcess">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lnSpc>
                <a:spcPct val="90000"/>
              </a:lnSpc>
              <a:spcBef>
                <a:spcPct val="30000"/>
              </a:spcBef>
              <a:defRPr/>
            </a:pPr>
            <a:endParaRPr lang="en-US" b="0" dirty="0">
              <a:solidFill>
                <a:schemeClr val="bg2"/>
              </a:solidFill>
              <a:latin typeface="+mj-lt"/>
            </a:endParaRPr>
          </a:p>
          <a:p>
            <a:pPr defTabSz="1096876">
              <a:lnSpc>
                <a:spcPct val="90000"/>
              </a:lnSpc>
              <a:spcBef>
                <a:spcPct val="30000"/>
              </a:spcBef>
              <a:defRPr/>
            </a:pPr>
            <a:r>
              <a:rPr lang="en-US" b="0" dirty="0">
                <a:solidFill>
                  <a:schemeClr val="bg2"/>
                </a:solidFill>
                <a:latin typeface="+mj-lt"/>
              </a:rPr>
              <a:t>DMI</a:t>
            </a:r>
            <a:br>
              <a:rPr lang="en-US" b="0" dirty="0">
                <a:solidFill>
                  <a:schemeClr val="bg2"/>
                </a:solidFill>
                <a:latin typeface="+mj-lt"/>
              </a:rPr>
            </a:br>
            <a:r>
              <a:rPr lang="en-US" b="0" dirty="0">
                <a:solidFill>
                  <a:schemeClr val="bg2"/>
                </a:solidFill>
                <a:latin typeface="+mj-lt"/>
              </a:rPr>
              <a:t>Install/Uninstall/Upgrade/Rollback</a:t>
            </a:r>
            <a:br>
              <a:rPr lang="en-US" b="0" dirty="0">
                <a:solidFill>
                  <a:schemeClr val="bg2"/>
                </a:solidFill>
                <a:latin typeface="+mj-lt"/>
              </a:rPr>
            </a:br>
            <a:r>
              <a:rPr lang="en-US" b="0" dirty="0">
                <a:solidFill>
                  <a:schemeClr val="bg2"/>
                </a:solidFill>
                <a:latin typeface="+mj-lt"/>
              </a:rPr>
              <a:t> Test</a:t>
            </a:r>
          </a:p>
          <a:p>
            <a:pPr defTabSz="1096876">
              <a:lnSpc>
                <a:spcPct val="90000"/>
              </a:lnSpc>
              <a:spcBef>
                <a:spcPct val="30000"/>
              </a:spcBef>
              <a:defRPr/>
            </a:pPr>
            <a:endParaRPr lang="en-US" b="0" dirty="0">
              <a:solidFill>
                <a:schemeClr val="bg2"/>
              </a:solidFill>
              <a:latin typeface="+mj-lt"/>
            </a:endParaRPr>
          </a:p>
        </p:txBody>
      </p:sp>
      <p:sp>
        <p:nvSpPr>
          <p:cNvPr id="320518" name="AutoShape 6"/>
          <p:cNvSpPr>
            <a:spLocks noChangeArrowheads="1"/>
          </p:cNvSpPr>
          <p:nvPr/>
        </p:nvSpPr>
        <p:spPr bwMode="auto">
          <a:xfrm>
            <a:off x="482439" y="5363447"/>
            <a:ext cx="2404194" cy="1898291"/>
          </a:xfrm>
          <a:prstGeom prst="cube">
            <a:avLst>
              <a:gd name="adj" fmla="val 25000"/>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lnSpc>
                <a:spcPct val="90000"/>
              </a:lnSpc>
              <a:spcBef>
                <a:spcPct val="30000"/>
              </a:spcBef>
            </a:pPr>
            <a:r>
              <a:rPr lang="en-US" b="0" dirty="0">
                <a:solidFill>
                  <a:schemeClr val="bg2"/>
                </a:solidFill>
                <a:latin typeface="+mj-lt"/>
              </a:rPr>
              <a:t>Simple IO</a:t>
            </a:r>
          </a:p>
        </p:txBody>
      </p:sp>
      <p:sp>
        <p:nvSpPr>
          <p:cNvPr id="320519" name="AutoShape 7"/>
          <p:cNvSpPr>
            <a:spLocks noChangeArrowheads="1"/>
          </p:cNvSpPr>
          <p:nvPr/>
        </p:nvSpPr>
        <p:spPr bwMode="auto">
          <a:xfrm>
            <a:off x="482438" y="3077448"/>
            <a:ext cx="2657268" cy="2098111"/>
          </a:xfrm>
          <a:prstGeom prst="cube">
            <a:avLst>
              <a:gd name="adj" fmla="val 25000"/>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lnSpc>
                <a:spcPct val="90000"/>
              </a:lnSpc>
              <a:spcBef>
                <a:spcPct val="30000"/>
              </a:spcBef>
            </a:pPr>
            <a:r>
              <a:rPr lang="en-US" b="0" dirty="0">
                <a:solidFill>
                  <a:schemeClr val="bg2"/>
                </a:solidFill>
                <a:latin typeface="+mj-lt"/>
              </a:rPr>
              <a:t>Power</a:t>
            </a:r>
          </a:p>
          <a:p>
            <a:pPr defTabSz="1096876">
              <a:lnSpc>
                <a:spcPct val="90000"/>
              </a:lnSpc>
              <a:spcBef>
                <a:spcPct val="30000"/>
              </a:spcBef>
            </a:pPr>
            <a:r>
              <a:rPr lang="en-US" b="0" dirty="0">
                <a:solidFill>
                  <a:schemeClr val="bg2"/>
                </a:solidFill>
                <a:latin typeface="+mj-lt"/>
              </a:rPr>
              <a:t>Management</a:t>
            </a:r>
          </a:p>
        </p:txBody>
      </p:sp>
      <p:sp>
        <p:nvSpPr>
          <p:cNvPr id="320520" name="AutoShape 8"/>
          <p:cNvSpPr>
            <a:spLocks noChangeArrowheads="1"/>
          </p:cNvSpPr>
          <p:nvPr/>
        </p:nvSpPr>
        <p:spPr bwMode="auto">
          <a:xfrm>
            <a:off x="2599456" y="5669421"/>
            <a:ext cx="2016678" cy="1592317"/>
          </a:xfrm>
          <a:prstGeom prst="cube">
            <a:avLst>
              <a:gd name="adj" fmla="val 25000"/>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lnSpc>
                <a:spcPct val="90000"/>
              </a:lnSpc>
              <a:spcBef>
                <a:spcPct val="30000"/>
              </a:spcBef>
            </a:pPr>
            <a:r>
              <a:rPr lang="en-US" b="0" dirty="0">
                <a:solidFill>
                  <a:schemeClr val="bg2"/>
                </a:solidFill>
                <a:latin typeface="+mj-lt"/>
              </a:rPr>
              <a:t>Enable</a:t>
            </a:r>
          </a:p>
          <a:p>
            <a:pPr defTabSz="1096876">
              <a:lnSpc>
                <a:spcPct val="90000"/>
              </a:lnSpc>
              <a:spcBef>
                <a:spcPct val="30000"/>
              </a:spcBef>
            </a:pPr>
            <a:r>
              <a:rPr lang="en-US" b="0" dirty="0">
                <a:solidFill>
                  <a:schemeClr val="bg2"/>
                </a:solidFill>
                <a:latin typeface="+mj-lt"/>
              </a:rPr>
              <a:t>Disable</a:t>
            </a:r>
          </a:p>
        </p:txBody>
      </p:sp>
      <p:sp>
        <p:nvSpPr>
          <p:cNvPr id="320521" name="AutoShape 9"/>
          <p:cNvSpPr>
            <a:spLocks noChangeArrowheads="1"/>
          </p:cNvSpPr>
          <p:nvPr/>
        </p:nvSpPr>
        <p:spPr bwMode="auto">
          <a:xfrm>
            <a:off x="2763412" y="3583243"/>
            <a:ext cx="2016678" cy="1592317"/>
          </a:xfrm>
          <a:prstGeom prst="cube">
            <a:avLst>
              <a:gd name="adj" fmla="val 25000"/>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lnSpc>
                <a:spcPct val="90000"/>
              </a:lnSpc>
              <a:spcBef>
                <a:spcPct val="30000"/>
              </a:spcBef>
            </a:pPr>
            <a:r>
              <a:rPr lang="en-US" b="0" dirty="0">
                <a:solidFill>
                  <a:schemeClr val="bg2"/>
                </a:solidFill>
                <a:latin typeface="+mj-lt"/>
              </a:rPr>
              <a:t>Install</a:t>
            </a:r>
          </a:p>
          <a:p>
            <a:pPr defTabSz="1096876">
              <a:lnSpc>
                <a:spcPct val="90000"/>
              </a:lnSpc>
              <a:spcBef>
                <a:spcPct val="30000"/>
              </a:spcBef>
            </a:pPr>
            <a:r>
              <a:rPr lang="en-US" b="0" dirty="0">
                <a:solidFill>
                  <a:schemeClr val="bg2"/>
                </a:solidFill>
                <a:latin typeface="+mj-lt"/>
              </a:rPr>
              <a:t>Uninstall</a:t>
            </a:r>
          </a:p>
        </p:txBody>
      </p:sp>
      <p:sp>
        <p:nvSpPr>
          <p:cNvPr id="320522" name="AutoShape 10"/>
          <p:cNvSpPr>
            <a:spLocks noChangeArrowheads="1"/>
          </p:cNvSpPr>
          <p:nvPr/>
        </p:nvSpPr>
        <p:spPr bwMode="auto">
          <a:xfrm>
            <a:off x="4403032" y="4512096"/>
            <a:ext cx="2016678" cy="1592317"/>
          </a:xfrm>
          <a:prstGeom prst="cube">
            <a:avLst>
              <a:gd name="adj" fmla="val 25000"/>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lnSpc>
                <a:spcPct val="90000"/>
              </a:lnSpc>
              <a:spcBef>
                <a:spcPct val="30000"/>
              </a:spcBef>
            </a:pPr>
            <a:r>
              <a:rPr lang="en-US" b="0" dirty="0">
                <a:solidFill>
                  <a:schemeClr val="bg2"/>
                </a:solidFill>
                <a:latin typeface="+mj-lt"/>
              </a:rPr>
              <a:t>Transfer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0.00417 -0.07222 L 0.67083 -0.08333 " pathEditMode="relative" rAng="0" ptsTypes="AA">
                                      <p:cBhvr>
                                        <p:cTn id="6" dur="500" fill="hold"/>
                                        <p:tgtEl>
                                          <p:spTgt spid="320519"/>
                                        </p:tgtEl>
                                        <p:attrNameLst>
                                          <p:attrName>ppt_x</p:attrName>
                                          <p:attrName>ppt_y</p:attrName>
                                        </p:attrNameLst>
                                      </p:cBhvr>
                                      <p:rCtr x="338" y="-6"/>
                                    </p:animMotion>
                                  </p:childTnLst>
                                </p:cTn>
                              </p:par>
                            </p:childTnLst>
                          </p:cTn>
                        </p:par>
                        <p:par>
                          <p:cTn id="7" fill="hold">
                            <p:stCondLst>
                              <p:cond delay="500"/>
                            </p:stCondLst>
                            <p:childTnLst>
                              <p:par>
                                <p:cTn id="8" presetID="63" presetClass="path" presetSubtype="0" accel="50000" decel="50000" fill="hold" grpId="0" nodeType="afterEffect">
                                  <p:stCondLst>
                                    <p:cond delay="0"/>
                                  </p:stCondLst>
                                  <p:childTnLst>
                                    <p:animMotion origin="layout" path="M -0.02084 0.01666 L 0.59583 -0.17222 " pathEditMode="relative" rAng="0" ptsTypes="AA">
                                      <p:cBhvr>
                                        <p:cTn id="9" dur="500" fill="hold"/>
                                        <p:tgtEl>
                                          <p:spTgt spid="320518"/>
                                        </p:tgtEl>
                                        <p:attrNameLst>
                                          <p:attrName>ppt_x</p:attrName>
                                          <p:attrName>ppt_y</p:attrName>
                                        </p:attrNameLst>
                                      </p:cBhvr>
                                      <p:rCtr x="308" y="-94"/>
                                    </p:animMotion>
                                  </p:childTnLst>
                                </p:cTn>
                              </p:par>
                            </p:childTnLst>
                          </p:cTn>
                        </p:par>
                        <p:par>
                          <p:cTn id="10" fill="hold">
                            <p:stCondLst>
                              <p:cond delay="1000"/>
                            </p:stCondLst>
                            <p:childTnLst>
                              <p:par>
                                <p:cTn id="11" presetID="63" presetClass="path" presetSubtype="0" accel="50000" decel="50000" fill="hold" grpId="0" nodeType="afterEffect">
                                  <p:stCondLst>
                                    <p:cond delay="0"/>
                                  </p:stCondLst>
                                  <p:childTnLst>
                                    <p:animMotion origin="layout" path="M 0.00035 0.04444 L 0.49236 0.02268 " pathEditMode="relative" rAng="0" ptsTypes="AA">
                                      <p:cBhvr>
                                        <p:cTn id="12" dur="500" fill="hold"/>
                                        <p:tgtEl>
                                          <p:spTgt spid="320520"/>
                                        </p:tgtEl>
                                        <p:attrNameLst>
                                          <p:attrName>ppt_x</p:attrName>
                                          <p:attrName>ppt_y</p:attrName>
                                        </p:attrNameLst>
                                      </p:cBhvr>
                                      <p:rCtr x="246" y="-11"/>
                                    </p:animMotion>
                                  </p:childTnLst>
                                </p:cTn>
                              </p:par>
                            </p:childTnLst>
                          </p:cTn>
                        </p:par>
                      </p:childTnLst>
                    </p:cTn>
                  </p:par>
                  <p:par>
                    <p:cTn id="13" fill="hold">
                      <p:stCondLst>
                        <p:cond delay="indefinite"/>
                      </p:stCondLst>
                      <p:childTnLst>
                        <p:par>
                          <p:cTn id="14" fill="hold">
                            <p:stCondLst>
                              <p:cond delay="0"/>
                            </p:stCondLst>
                            <p:childTnLst>
                              <p:par>
                                <p:cTn id="15" presetID="5" presetClass="exit" presetSubtype="10" fill="hold" grpId="0" nodeType="clickEffect">
                                  <p:stCondLst>
                                    <p:cond delay="0"/>
                                  </p:stCondLst>
                                  <p:childTnLst>
                                    <p:animEffect transition="out" filter="checkerboard(across)">
                                      <p:cBhvr>
                                        <p:cTn id="16" dur="500"/>
                                        <p:tgtEl>
                                          <p:spTgt spid="320515"/>
                                        </p:tgtEl>
                                      </p:cBhvr>
                                    </p:animEffect>
                                    <p:set>
                                      <p:cBhvr>
                                        <p:cTn id="17" dur="1" fill="hold">
                                          <p:stCondLst>
                                            <p:cond delay="499"/>
                                          </p:stCondLst>
                                        </p:cTn>
                                        <p:tgtEl>
                                          <p:spTgt spid="320515"/>
                                        </p:tgtEl>
                                        <p:attrNameLst>
                                          <p:attrName>style.visibility</p:attrName>
                                        </p:attrNameLst>
                                      </p:cBhvr>
                                      <p:to>
                                        <p:strVal val="hidden"/>
                                      </p:to>
                                    </p:set>
                                  </p:childTnLst>
                                </p:cTn>
                              </p:par>
                            </p:childTnLst>
                          </p:cTn>
                        </p:par>
                        <p:par>
                          <p:cTn id="18" fill="hold">
                            <p:stCondLst>
                              <p:cond delay="500"/>
                            </p:stCondLst>
                            <p:childTnLst>
                              <p:par>
                                <p:cTn id="19" presetID="5" presetClass="entr" presetSubtype="10" fill="hold" grpId="0" nodeType="afterEffect">
                                  <p:stCondLst>
                                    <p:cond delay="0"/>
                                  </p:stCondLst>
                                  <p:childTnLst>
                                    <p:set>
                                      <p:cBhvr>
                                        <p:cTn id="20" dur="1" fill="hold">
                                          <p:stCondLst>
                                            <p:cond delay="0"/>
                                          </p:stCondLst>
                                        </p:cTn>
                                        <p:tgtEl>
                                          <p:spTgt spid="320517"/>
                                        </p:tgtEl>
                                        <p:attrNameLst>
                                          <p:attrName>style.visibility</p:attrName>
                                        </p:attrNameLst>
                                      </p:cBhvr>
                                      <p:to>
                                        <p:strVal val="visible"/>
                                      </p:to>
                                    </p:set>
                                    <p:animEffect transition="in" filter="checkerboard(across)">
                                      <p:cBhvr>
                                        <p:cTn id="21" dur="500"/>
                                        <p:tgtEl>
                                          <p:spTgt spid="320517"/>
                                        </p:tgtEl>
                                      </p:cBhvr>
                                    </p:animEffect>
                                  </p:childTnLst>
                                </p:cTn>
                              </p:par>
                            </p:childTnLst>
                          </p:cTn>
                        </p:par>
                        <p:par>
                          <p:cTn id="22" fill="hold">
                            <p:stCondLst>
                              <p:cond delay="1000"/>
                            </p:stCondLst>
                            <p:childTnLst>
                              <p:par>
                                <p:cTn id="23" presetID="35" presetClass="path" presetSubtype="0" accel="50000" decel="50000" fill="hold" grpId="1" nodeType="afterEffect">
                                  <p:stCondLst>
                                    <p:cond delay="0"/>
                                  </p:stCondLst>
                                  <p:childTnLst>
                                    <p:animMotion origin="layout" path="M 0.67083 -0.08333 L -0.00417 0.03889 " pathEditMode="relative" rAng="0" ptsTypes="AA">
                                      <p:cBhvr>
                                        <p:cTn id="24" dur="500" fill="hold"/>
                                        <p:tgtEl>
                                          <p:spTgt spid="320519"/>
                                        </p:tgtEl>
                                        <p:attrNameLst>
                                          <p:attrName>ppt_x</p:attrName>
                                          <p:attrName>ppt_y</p:attrName>
                                        </p:attrNameLst>
                                      </p:cBhvr>
                                      <p:rCtr x="-338" y="61"/>
                                    </p:animMotion>
                                  </p:childTnLst>
                                </p:cTn>
                              </p:par>
                            </p:childTnLst>
                          </p:cTn>
                        </p:par>
                        <p:par>
                          <p:cTn id="25" fill="hold">
                            <p:stCondLst>
                              <p:cond delay="1500"/>
                            </p:stCondLst>
                            <p:childTnLst>
                              <p:par>
                                <p:cTn id="26" presetID="63" presetClass="path" presetSubtype="0" accel="50000" decel="50000" fill="hold" grpId="0" nodeType="afterEffect">
                                  <p:stCondLst>
                                    <p:cond delay="0"/>
                                  </p:stCondLst>
                                  <p:childTnLst>
                                    <p:animMotion origin="layout" path="M 0.02917 -0.02777 L 0.51285 -0.02731 " pathEditMode="relative" rAng="0" ptsTypes="AA">
                                      <p:cBhvr>
                                        <p:cTn id="27" dur="500" fill="hold"/>
                                        <p:tgtEl>
                                          <p:spTgt spid="320521"/>
                                        </p:tgtEl>
                                        <p:attrNameLst>
                                          <p:attrName>ppt_x</p:attrName>
                                          <p:attrName>ppt_y</p:attrName>
                                        </p:attrNameLst>
                                      </p:cBhvr>
                                      <p:rCtr x="242" y="0"/>
                                    </p:animMotion>
                                  </p:childTnLst>
                                </p:cTn>
                              </p:par>
                            </p:childTnLst>
                          </p:cTn>
                        </p:par>
                      </p:childTnLst>
                    </p:cTn>
                  </p:par>
                  <p:par>
                    <p:cTn id="28" fill="hold">
                      <p:stCondLst>
                        <p:cond delay="indefinite"/>
                      </p:stCondLst>
                      <p:childTnLst>
                        <p:par>
                          <p:cTn id="29" fill="hold">
                            <p:stCondLst>
                              <p:cond delay="0"/>
                            </p:stCondLst>
                            <p:childTnLst>
                              <p:par>
                                <p:cTn id="30" presetID="5" presetClass="exit" presetSubtype="10" fill="hold" grpId="1" nodeType="clickEffect">
                                  <p:stCondLst>
                                    <p:cond delay="0"/>
                                  </p:stCondLst>
                                  <p:childTnLst>
                                    <p:animEffect transition="out" filter="checkerboard(across)">
                                      <p:cBhvr>
                                        <p:cTn id="31" dur="500"/>
                                        <p:tgtEl>
                                          <p:spTgt spid="320517"/>
                                        </p:tgtEl>
                                      </p:cBhvr>
                                    </p:animEffect>
                                    <p:set>
                                      <p:cBhvr>
                                        <p:cTn id="32" dur="1" fill="hold">
                                          <p:stCondLst>
                                            <p:cond delay="499"/>
                                          </p:stCondLst>
                                        </p:cTn>
                                        <p:tgtEl>
                                          <p:spTgt spid="320517"/>
                                        </p:tgtEl>
                                        <p:attrNameLst>
                                          <p:attrName>style.visibility</p:attrName>
                                        </p:attrNameLst>
                                      </p:cBhvr>
                                      <p:to>
                                        <p:strVal val="hidden"/>
                                      </p:to>
                                    </p:set>
                                  </p:childTnLst>
                                </p:cTn>
                              </p:par>
                            </p:childTnLst>
                          </p:cTn>
                        </p:par>
                        <p:par>
                          <p:cTn id="33" fill="hold">
                            <p:stCondLst>
                              <p:cond delay="500"/>
                            </p:stCondLst>
                            <p:childTnLst>
                              <p:par>
                                <p:cTn id="34" presetID="5" presetClass="entr" presetSubtype="10" fill="hold" grpId="0" nodeType="afterEffect">
                                  <p:stCondLst>
                                    <p:cond delay="0"/>
                                  </p:stCondLst>
                                  <p:childTnLst>
                                    <p:set>
                                      <p:cBhvr>
                                        <p:cTn id="35" dur="1" fill="hold">
                                          <p:stCondLst>
                                            <p:cond delay="0"/>
                                          </p:stCondLst>
                                        </p:cTn>
                                        <p:tgtEl>
                                          <p:spTgt spid="320516"/>
                                        </p:tgtEl>
                                        <p:attrNameLst>
                                          <p:attrName>style.visibility</p:attrName>
                                        </p:attrNameLst>
                                      </p:cBhvr>
                                      <p:to>
                                        <p:strVal val="visible"/>
                                      </p:to>
                                    </p:set>
                                    <p:animEffect transition="in" filter="checkerboard(across)">
                                      <p:cBhvr>
                                        <p:cTn id="36" dur="500"/>
                                        <p:tgtEl>
                                          <p:spTgt spid="320516"/>
                                        </p:tgtEl>
                                      </p:cBhvr>
                                    </p:animEffect>
                                  </p:childTnLst>
                                </p:cTn>
                              </p:par>
                            </p:childTnLst>
                          </p:cTn>
                        </p:par>
                        <p:par>
                          <p:cTn id="37" fill="hold">
                            <p:stCondLst>
                              <p:cond delay="1000"/>
                            </p:stCondLst>
                            <p:childTnLst>
                              <p:par>
                                <p:cTn id="38" presetID="35" presetClass="path" presetSubtype="0" accel="50000" decel="50000" fill="hold" grpId="1" nodeType="afterEffect">
                                  <p:stCondLst>
                                    <p:cond delay="0"/>
                                  </p:stCondLst>
                                  <p:childTnLst>
                                    <p:animMotion origin="layout" path="M 0.74167 -0.01112 L -3.33333E-6 4.44444E-6 " pathEditMode="relative" rAng="0" ptsTypes="AA">
                                      <p:cBhvr>
                                        <p:cTn id="39" dur="500" fill="hold"/>
                                        <p:tgtEl>
                                          <p:spTgt spid="320518"/>
                                        </p:tgtEl>
                                        <p:attrNameLst>
                                          <p:attrName>ppt_x</p:attrName>
                                          <p:attrName>ppt_y</p:attrName>
                                        </p:attrNameLst>
                                      </p:cBhvr>
                                      <p:rCtr x="-371" y="6"/>
                                    </p:animMotion>
                                  </p:childTnLst>
                                </p:cTn>
                              </p:par>
                            </p:childTnLst>
                          </p:cTn>
                        </p:par>
                        <p:par>
                          <p:cTn id="40" fill="hold">
                            <p:stCondLst>
                              <p:cond delay="1500"/>
                            </p:stCondLst>
                            <p:childTnLst>
                              <p:par>
                                <p:cTn id="41" presetID="63" presetClass="path" presetSubtype="0" accel="50000" decel="50000" fill="hold" grpId="0" nodeType="afterEffect">
                                  <p:stCondLst>
                                    <p:cond delay="0"/>
                                  </p:stCondLst>
                                  <p:childTnLst>
                                    <p:animMotion origin="layout" path="M 3.88889E-6 -2.59259E-6 L 0.25034 0.04491 " pathEditMode="relative" rAng="0" ptsTypes="AA">
                                      <p:cBhvr>
                                        <p:cTn id="42" dur="500" fill="hold"/>
                                        <p:tgtEl>
                                          <p:spTgt spid="320522"/>
                                        </p:tgtEl>
                                        <p:attrNameLst>
                                          <p:attrName>ppt_x</p:attrName>
                                          <p:attrName>ppt_y</p:attrName>
                                        </p:attrNameLst>
                                      </p:cBhvr>
                                      <p:rCtr x="125" y="22"/>
                                    </p:animMotion>
                                  </p:childTnLst>
                                </p:cTn>
                              </p:par>
                            </p:childTnLst>
                          </p:cTn>
                        </p:par>
                        <p:par>
                          <p:cTn id="43" fill="hold">
                            <p:stCondLst>
                              <p:cond delay="2000"/>
                            </p:stCondLst>
                            <p:childTnLst>
                              <p:par>
                                <p:cTn id="44" presetID="63" presetClass="path" presetSubtype="0" accel="50000" decel="50000" fill="hold" grpId="2" nodeType="afterEffect">
                                  <p:stCondLst>
                                    <p:cond delay="0"/>
                                  </p:stCondLst>
                                  <p:childTnLst>
                                    <p:animMotion origin="layout" path="M -0.0375 -0.01667 L 0.54583 -0.01667 " pathEditMode="relative" rAng="0" ptsTypes="AA">
                                      <p:cBhvr>
                                        <p:cTn id="45" dur="500" fill="hold"/>
                                        <p:tgtEl>
                                          <p:spTgt spid="320519"/>
                                        </p:tgtEl>
                                        <p:attrNameLst>
                                          <p:attrName>ppt_x</p:attrName>
                                          <p:attrName>ppt_y</p:attrName>
                                        </p:attrNameLst>
                                      </p:cBhvr>
                                      <p:rCtr x="29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5" grpId="0" animBg="1"/>
      <p:bldP spid="320516" grpId="0" animBg="1"/>
      <p:bldP spid="320517" grpId="0" animBg="1"/>
      <p:bldP spid="320517" grpId="1" animBg="1"/>
      <p:bldP spid="320518" grpId="0" animBg="1"/>
      <p:bldP spid="320518" grpId="1" animBg="1"/>
      <p:bldP spid="320519" grpId="0" animBg="1"/>
      <p:bldP spid="320519" grpId="1" animBg="1"/>
      <p:bldP spid="320519" grpId="2" animBg="1"/>
      <p:bldP spid="320520" grpId="0" animBg="1"/>
      <p:bldP spid="320521" grpId="0" animBg="1"/>
      <p:bldP spid="32052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5" name="Rectangle 5"/>
          <p:cNvSpPr>
            <a:spLocks noGrp="1" noChangeArrowheads="1"/>
          </p:cNvSpPr>
          <p:nvPr>
            <p:ph type="title"/>
          </p:nvPr>
        </p:nvSpPr>
        <p:spPr/>
        <p:txBody>
          <a:bodyPr/>
          <a:lstStyle/>
          <a:p>
            <a:r>
              <a:rPr lang="en-US" smtClean="0"/>
              <a:t>Frameworks Improve Quality</a:t>
            </a:r>
          </a:p>
        </p:txBody>
      </p:sp>
      <p:grpSp>
        <p:nvGrpSpPr>
          <p:cNvPr id="21" name="Group 20"/>
          <p:cNvGrpSpPr/>
          <p:nvPr/>
        </p:nvGrpSpPr>
        <p:grpSpPr>
          <a:xfrm>
            <a:off x="1992696" y="1697356"/>
            <a:ext cx="2641600" cy="4612346"/>
            <a:chOff x="1660580" y="1414463"/>
            <a:chExt cx="2201333" cy="3843622"/>
          </a:xfrm>
        </p:grpSpPr>
        <p:sp>
          <p:nvSpPr>
            <p:cNvPr id="10" name="Rounded Rectangle 9"/>
            <p:cNvSpPr/>
            <p:nvPr/>
          </p:nvSpPr>
          <p:spPr bwMode="auto">
            <a:xfrm>
              <a:off x="1660580" y="4375132"/>
              <a:ext cx="2201333" cy="8829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r>
                <a:rPr lang="en-US" b="0" dirty="0" smtClean="0">
                  <a:solidFill>
                    <a:schemeClr val="tx1"/>
                  </a:solidFill>
                  <a:effectLst>
                    <a:outerShdw blurRad="38100" dist="38100" dir="2700000" algn="tl">
                      <a:srgbClr val="000000">
                        <a:alpha val="43137"/>
                      </a:srgbClr>
                    </a:outerShdw>
                  </a:effectLst>
                  <a:latin typeface="+mj-lt"/>
                </a:rPr>
                <a:t>High Quality Driver</a:t>
              </a:r>
            </a:p>
          </p:txBody>
        </p:sp>
        <p:sp>
          <p:nvSpPr>
            <p:cNvPr id="11" name="Rounded Rectangle 10"/>
            <p:cNvSpPr/>
            <p:nvPr/>
          </p:nvSpPr>
          <p:spPr bwMode="auto">
            <a:xfrm>
              <a:off x="1660580" y="1414463"/>
              <a:ext cx="2201333" cy="88295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r>
                <a:rPr lang="en-US" b="0" dirty="0" smtClean="0">
                  <a:solidFill>
                    <a:schemeClr val="tx1"/>
                  </a:solidFill>
                  <a:effectLst>
                    <a:outerShdw blurRad="38100" dist="38100" dir="2700000" algn="tl">
                      <a:srgbClr val="000000">
                        <a:alpha val="43137"/>
                      </a:srgbClr>
                    </a:outerShdw>
                  </a:effectLst>
                  <a:latin typeface="+mj-lt"/>
                </a:rPr>
                <a:t>Driver Logic</a:t>
              </a:r>
            </a:p>
          </p:txBody>
        </p:sp>
        <p:sp>
          <p:nvSpPr>
            <p:cNvPr id="12" name="Rounded Rectangle 11"/>
            <p:cNvSpPr/>
            <p:nvPr/>
          </p:nvSpPr>
          <p:spPr bwMode="auto">
            <a:xfrm>
              <a:off x="1660580" y="2838304"/>
              <a:ext cx="2201333" cy="882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r>
                <a:rPr lang="en-US" b="0" dirty="0" smtClean="0">
                  <a:solidFill>
                    <a:srgbClr val="FFFFFF"/>
                  </a:solidFill>
                  <a:effectLst>
                    <a:outerShdw blurRad="38100" dist="38100" dir="2700000" algn="tl">
                      <a:srgbClr val="000000">
                        <a:alpha val="43137"/>
                      </a:srgbClr>
                    </a:outerShdw>
                  </a:effectLst>
                  <a:latin typeface="+mj-lt"/>
                </a:rPr>
                <a:t>WDF</a:t>
              </a:r>
            </a:p>
          </p:txBody>
        </p:sp>
        <p:sp>
          <p:nvSpPr>
            <p:cNvPr id="16" name="Plus 15"/>
            <p:cNvSpPr/>
            <p:nvPr/>
          </p:nvSpPr>
          <p:spPr bwMode="auto">
            <a:xfrm>
              <a:off x="2508998" y="2340574"/>
              <a:ext cx="504497" cy="454572"/>
            </a:xfrm>
            <a:prstGeom prst="mathPlus">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a:solidFill>
                  <a:srgbClr val="000000"/>
                </a:solidFill>
                <a:latin typeface="Segoe" pitchFamily="34" charset="0"/>
              </a:endParaRPr>
            </a:p>
          </p:txBody>
        </p:sp>
        <p:sp>
          <p:nvSpPr>
            <p:cNvPr id="19" name="Down Arrow 18"/>
            <p:cNvSpPr/>
            <p:nvPr/>
          </p:nvSpPr>
          <p:spPr bwMode="auto">
            <a:xfrm>
              <a:off x="2598336" y="3764415"/>
              <a:ext cx="325820" cy="567558"/>
            </a:xfrm>
            <a:prstGeom prst="downArrow">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a:solidFill>
                  <a:srgbClr val="000000"/>
                </a:solidFill>
                <a:latin typeface="Segoe" pitchFamily="34" charset="0"/>
              </a:endParaRPr>
            </a:p>
          </p:txBody>
        </p:sp>
      </p:grpSp>
      <p:grpSp>
        <p:nvGrpSpPr>
          <p:cNvPr id="22" name="Group 21"/>
          <p:cNvGrpSpPr/>
          <p:nvPr/>
        </p:nvGrpSpPr>
        <p:grpSpPr>
          <a:xfrm>
            <a:off x="6221829" y="1697356"/>
            <a:ext cx="2641600" cy="4612346"/>
            <a:chOff x="5184857" y="1414463"/>
            <a:chExt cx="2201333" cy="3843622"/>
          </a:xfrm>
        </p:grpSpPr>
        <p:sp>
          <p:nvSpPr>
            <p:cNvPr id="13" name="Rounded Rectangle 12"/>
            <p:cNvSpPr/>
            <p:nvPr/>
          </p:nvSpPr>
          <p:spPr bwMode="auto">
            <a:xfrm>
              <a:off x="5184857" y="4375132"/>
              <a:ext cx="2201333" cy="882953"/>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r>
                <a:rPr lang="en-US" b="0" dirty="0" smtClean="0">
                  <a:solidFill>
                    <a:schemeClr val="tx1"/>
                  </a:solidFill>
                  <a:effectLst>
                    <a:outerShdw blurRad="38100" dist="38100" dir="2700000" algn="tl">
                      <a:srgbClr val="000000">
                        <a:alpha val="43137"/>
                      </a:srgbClr>
                    </a:outerShdw>
                  </a:effectLst>
                  <a:latin typeface="+mj-lt"/>
                </a:rPr>
                <a:t>High Quality Test</a:t>
              </a:r>
            </a:p>
          </p:txBody>
        </p:sp>
        <p:sp>
          <p:nvSpPr>
            <p:cNvPr id="14" name="Rounded Rectangle 13"/>
            <p:cNvSpPr/>
            <p:nvPr/>
          </p:nvSpPr>
          <p:spPr bwMode="auto">
            <a:xfrm>
              <a:off x="5184857" y="1414463"/>
              <a:ext cx="2201333" cy="88295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r>
                <a:rPr lang="en-US" b="0" dirty="0" smtClean="0">
                  <a:solidFill>
                    <a:schemeClr val="tx1"/>
                  </a:solidFill>
                  <a:effectLst>
                    <a:outerShdw blurRad="38100" dist="38100" dir="2700000" algn="tl">
                      <a:srgbClr val="000000">
                        <a:alpha val="43137"/>
                      </a:srgbClr>
                    </a:outerShdw>
                  </a:effectLst>
                  <a:latin typeface="+mj-lt"/>
                </a:rPr>
                <a:t>Test Program Logic</a:t>
              </a:r>
            </a:p>
          </p:txBody>
        </p:sp>
        <p:sp>
          <p:nvSpPr>
            <p:cNvPr id="15" name="Rounded Rectangle 14"/>
            <p:cNvSpPr/>
            <p:nvPr/>
          </p:nvSpPr>
          <p:spPr bwMode="auto">
            <a:xfrm>
              <a:off x="5184857" y="2838304"/>
              <a:ext cx="2201333" cy="882953"/>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r>
                <a:rPr lang="en-US" b="0" dirty="0" smtClean="0">
                  <a:solidFill>
                    <a:srgbClr val="FFFFFF"/>
                  </a:solidFill>
                  <a:effectLst>
                    <a:outerShdw blurRad="38100" dist="38100" dir="2700000" algn="tl">
                      <a:srgbClr val="000000">
                        <a:alpha val="43137"/>
                      </a:srgbClr>
                    </a:outerShdw>
                  </a:effectLst>
                  <a:latin typeface="+mj-lt"/>
                </a:rPr>
                <a:t>WDTF</a:t>
              </a:r>
            </a:p>
          </p:txBody>
        </p:sp>
        <p:sp>
          <p:nvSpPr>
            <p:cNvPr id="17" name="Plus 16"/>
            <p:cNvSpPr/>
            <p:nvPr/>
          </p:nvSpPr>
          <p:spPr bwMode="auto">
            <a:xfrm>
              <a:off x="6033275" y="2340574"/>
              <a:ext cx="504497" cy="454572"/>
            </a:xfrm>
            <a:prstGeom prst="mathPlus">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a:solidFill>
                  <a:srgbClr val="000000"/>
                </a:solidFill>
                <a:latin typeface="Segoe" pitchFamily="34" charset="0"/>
              </a:endParaRPr>
            </a:p>
          </p:txBody>
        </p:sp>
        <p:sp>
          <p:nvSpPr>
            <p:cNvPr id="20" name="Down Arrow 19"/>
            <p:cNvSpPr/>
            <p:nvPr/>
          </p:nvSpPr>
          <p:spPr bwMode="auto">
            <a:xfrm>
              <a:off x="6122613" y="3764415"/>
              <a:ext cx="325820" cy="567558"/>
            </a:xfrm>
            <a:prstGeom prst="downArrow">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a:solidFill>
                  <a:srgbClr val="000000"/>
                </a:solidFill>
                <a:latin typeface="Segoe" pitchFamily="34" charset="0"/>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1000" fill="hold"/>
                                        <p:tgtEl>
                                          <p:spTgt spid="22"/>
                                        </p:tgtEl>
                                        <p:attrNameLst>
                                          <p:attrName>ppt_x</p:attrName>
                                        </p:attrNameLst>
                                      </p:cBhvr>
                                      <p:tavLst>
                                        <p:tav tm="0">
                                          <p:val>
                                            <p:strVal val="1+#ppt_w/2"/>
                                          </p:val>
                                        </p:tav>
                                        <p:tav tm="100000">
                                          <p:val>
                                            <p:strVal val="#ppt_x"/>
                                          </p:val>
                                        </p:tav>
                                      </p:tavLst>
                                    </p:anim>
                                    <p:anim calcmode="lin" valueType="num">
                                      <p:cBhvr additive="base">
                                        <p:cTn id="8" dur="10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4" name="Rectangle 4"/>
          <p:cNvSpPr>
            <a:spLocks noGrp="1" noChangeArrowheads="1"/>
          </p:cNvSpPr>
          <p:nvPr>
            <p:ph type="title"/>
          </p:nvPr>
        </p:nvSpPr>
        <p:spPr/>
        <p:txBody>
          <a:bodyPr/>
          <a:lstStyle/>
          <a:p>
            <a:r>
              <a:rPr lang="en-US" smtClean="0"/>
              <a:t>WDTF Advantages</a:t>
            </a:r>
          </a:p>
        </p:txBody>
      </p:sp>
      <p:sp>
        <p:nvSpPr>
          <p:cNvPr id="256005" name="Rectangle 5"/>
          <p:cNvSpPr>
            <a:spLocks noGrp="1" noChangeArrowheads="1"/>
          </p:cNvSpPr>
          <p:nvPr>
            <p:ph type="body" idx="1"/>
          </p:nvPr>
        </p:nvSpPr>
        <p:spPr>
          <a:xfrm>
            <a:off x="459106" y="1697357"/>
            <a:ext cx="10056494" cy="3862596"/>
          </a:xfrm>
        </p:spPr>
        <p:txBody>
          <a:bodyPr/>
          <a:lstStyle/>
          <a:p>
            <a:r>
              <a:rPr lang="en-US" smtClean="0"/>
              <a:t>Simplified Testing</a:t>
            </a:r>
          </a:p>
          <a:p>
            <a:r>
              <a:rPr lang="en-US" smtClean="0"/>
              <a:t>Generic Testing</a:t>
            </a:r>
          </a:p>
          <a:p>
            <a:r>
              <a:rPr lang="en-US" smtClean="0"/>
              <a:t>Test PnP, Power Management, and I/O in your driver/device</a:t>
            </a:r>
          </a:p>
          <a:p>
            <a:r>
              <a:rPr lang="en-US" smtClean="0"/>
              <a:t>Compatible with the WLK’s Driver Test Manager (DTM)</a:t>
            </a:r>
            <a:endParaRPr lang="en-US" dirty="0" smtClean="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 name="Rounded Rectangle 24"/>
          <p:cNvSpPr/>
          <p:nvPr/>
        </p:nvSpPr>
        <p:spPr bwMode="auto">
          <a:xfrm>
            <a:off x="822960" y="1450922"/>
            <a:ext cx="9290525" cy="6504359"/>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61527" name="Rectangle 55"/>
          <p:cNvSpPr>
            <a:spLocks noGrp="1" noChangeArrowheads="1"/>
          </p:cNvSpPr>
          <p:nvPr>
            <p:ph type="title"/>
          </p:nvPr>
        </p:nvSpPr>
        <p:spPr/>
        <p:txBody>
          <a:bodyPr/>
          <a:lstStyle/>
          <a:p>
            <a:r>
              <a:rPr lang="en-US" smtClean="0"/>
              <a:t>WDTF Component Model</a:t>
            </a:r>
            <a:endParaRPr lang="en-US" dirty="0" smtClean="0"/>
          </a:p>
        </p:txBody>
      </p:sp>
      <p:sp>
        <p:nvSpPr>
          <p:cNvPr id="13" name="Rounded Rectangle 12"/>
          <p:cNvSpPr/>
          <p:nvPr/>
        </p:nvSpPr>
        <p:spPr bwMode="auto">
          <a:xfrm>
            <a:off x="2146085" y="4323019"/>
            <a:ext cx="1793548" cy="59270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cxnSp>
        <p:nvCxnSpPr>
          <p:cNvPr id="42" name="Straight Arrow Connector 41"/>
          <p:cNvCxnSpPr/>
          <p:nvPr/>
        </p:nvCxnSpPr>
        <p:spPr bwMode="auto">
          <a:xfrm rot="5400000">
            <a:off x="1246255" y="6482230"/>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3" name="Straight Arrow Connector 42"/>
          <p:cNvCxnSpPr/>
          <p:nvPr/>
        </p:nvCxnSpPr>
        <p:spPr bwMode="auto">
          <a:xfrm rot="5400000">
            <a:off x="1973366" y="6482230"/>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4" name="Straight Arrow Connector 43"/>
          <p:cNvCxnSpPr/>
          <p:nvPr/>
        </p:nvCxnSpPr>
        <p:spPr bwMode="auto">
          <a:xfrm rot="5400000">
            <a:off x="2312688" y="6482230"/>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5" name="Straight Arrow Connector 44"/>
          <p:cNvCxnSpPr/>
          <p:nvPr/>
        </p:nvCxnSpPr>
        <p:spPr bwMode="auto">
          <a:xfrm rot="5400000">
            <a:off x="2680651" y="6482230"/>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6" name="Straight Arrow Connector 45"/>
          <p:cNvCxnSpPr/>
          <p:nvPr/>
        </p:nvCxnSpPr>
        <p:spPr bwMode="auto">
          <a:xfrm rot="5400000">
            <a:off x="3048615" y="6482230"/>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sp>
        <p:nvSpPr>
          <p:cNvPr id="20" name="Rounded Rectangle 19"/>
          <p:cNvSpPr/>
          <p:nvPr/>
        </p:nvSpPr>
        <p:spPr bwMode="auto">
          <a:xfrm>
            <a:off x="2176933" y="4944370"/>
            <a:ext cx="330506" cy="1211855"/>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1" name="Rounded Rectangle 20"/>
          <p:cNvSpPr/>
          <p:nvPr/>
        </p:nvSpPr>
        <p:spPr bwMode="auto">
          <a:xfrm>
            <a:off x="2536084" y="4944370"/>
            <a:ext cx="330506" cy="1211855"/>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2" name="Rounded Rectangle 21"/>
          <p:cNvSpPr/>
          <p:nvPr/>
        </p:nvSpPr>
        <p:spPr bwMode="auto">
          <a:xfrm>
            <a:off x="2895234" y="4944370"/>
            <a:ext cx="330506" cy="1211855"/>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3" name="Rounded Rectangle 22"/>
          <p:cNvSpPr/>
          <p:nvPr/>
        </p:nvSpPr>
        <p:spPr bwMode="auto">
          <a:xfrm>
            <a:off x="3254383" y="4944370"/>
            <a:ext cx="330506" cy="1211855"/>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30" name="TextBox 29"/>
          <p:cNvSpPr txBox="1"/>
          <p:nvPr/>
        </p:nvSpPr>
        <p:spPr>
          <a:xfrm>
            <a:off x="2180238" y="4410054"/>
            <a:ext cx="1745074" cy="369332"/>
          </a:xfrm>
          <a:prstGeom prst="rect">
            <a:avLst/>
          </a:prstGeom>
          <a:noFill/>
        </p:spPr>
        <p:txBody>
          <a:bodyPr wrap="square" lIns="109728" tIns="54864" rIns="109728" bIns="54864" rtlCol="0">
            <a:spAutoFit/>
          </a:bodyPr>
          <a:lstStyle/>
          <a:p>
            <a:r>
              <a:rPr lang="en-US" sz="1700" b="0" dirty="0" err="1" smtClean="0">
                <a:solidFill>
                  <a:schemeClr val="bg2"/>
                </a:solidFill>
                <a:latin typeface="+mj-lt"/>
              </a:rPr>
              <a:t>SimpleIO</a:t>
            </a:r>
            <a:endParaRPr lang="en-US" sz="1700" b="0" dirty="0" smtClean="0">
              <a:solidFill>
                <a:schemeClr val="bg2"/>
              </a:solidFill>
              <a:latin typeface="+mj-lt"/>
            </a:endParaRPr>
          </a:p>
        </p:txBody>
      </p:sp>
      <p:grpSp>
        <p:nvGrpSpPr>
          <p:cNvPr id="77" name="Group 76"/>
          <p:cNvGrpSpPr/>
          <p:nvPr/>
        </p:nvGrpSpPr>
        <p:grpSpPr>
          <a:xfrm>
            <a:off x="1057619" y="3115570"/>
            <a:ext cx="1070839" cy="3040655"/>
            <a:chOff x="881349" y="2596308"/>
            <a:chExt cx="892366" cy="2533879"/>
          </a:xfrm>
        </p:grpSpPr>
        <p:sp>
          <p:nvSpPr>
            <p:cNvPr id="17" name="Rounded Rectangle 16"/>
            <p:cNvSpPr/>
            <p:nvPr/>
          </p:nvSpPr>
          <p:spPr bwMode="auto">
            <a:xfrm>
              <a:off x="881349" y="2596308"/>
              <a:ext cx="892366" cy="2533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31" name="TextBox 30"/>
            <p:cNvSpPr txBox="1"/>
            <p:nvPr/>
          </p:nvSpPr>
          <p:spPr>
            <a:xfrm>
              <a:off x="936433" y="3313325"/>
              <a:ext cx="778526" cy="954107"/>
            </a:xfrm>
            <a:prstGeom prst="rect">
              <a:avLst/>
            </a:prstGeom>
            <a:noFill/>
          </p:spPr>
          <p:txBody>
            <a:bodyPr wrap="square" rtlCol="0">
              <a:spAutoFit/>
            </a:bodyPr>
            <a:lstStyle/>
            <a:p>
              <a:r>
                <a:rPr lang="en-US" sz="1700" b="0" dirty="0" smtClean="0">
                  <a:solidFill>
                    <a:schemeClr val="bg2"/>
                  </a:solidFill>
                  <a:latin typeface="+mj-lt"/>
                </a:rPr>
                <a:t>WDTF Core Object Model</a:t>
              </a:r>
            </a:p>
          </p:txBody>
        </p:sp>
      </p:grpSp>
      <p:grpSp>
        <p:nvGrpSpPr>
          <p:cNvPr id="78" name="Group 77"/>
          <p:cNvGrpSpPr/>
          <p:nvPr/>
        </p:nvGrpSpPr>
        <p:grpSpPr>
          <a:xfrm>
            <a:off x="1089566" y="6891810"/>
            <a:ext cx="5002762" cy="862964"/>
            <a:chOff x="907972" y="5743174"/>
            <a:chExt cx="4168968" cy="719137"/>
          </a:xfrm>
        </p:grpSpPr>
        <p:sp>
          <p:nvSpPr>
            <p:cNvPr id="16" name="Rounded Rectangle 15"/>
            <p:cNvSpPr/>
            <p:nvPr/>
          </p:nvSpPr>
          <p:spPr bwMode="auto">
            <a:xfrm>
              <a:off x="907972" y="5743174"/>
              <a:ext cx="4168968" cy="719137"/>
            </a:xfrm>
            <a:prstGeom prst="roundRect">
              <a:avLst>
                <a:gd name="adj" fmla="val 9033"/>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2" name="TextBox 31"/>
            <p:cNvSpPr txBox="1"/>
            <p:nvPr/>
          </p:nvSpPr>
          <p:spPr>
            <a:xfrm>
              <a:off x="1171458" y="5957371"/>
              <a:ext cx="3664945" cy="294953"/>
            </a:xfrm>
            <a:prstGeom prst="rect">
              <a:avLst/>
            </a:prstGeom>
            <a:noFill/>
          </p:spPr>
          <p:txBody>
            <a:bodyPr wrap="square" rtlCol="0">
              <a:spAutoFit/>
            </a:bodyPr>
            <a:lstStyle/>
            <a:p>
              <a:r>
                <a:rPr lang="en-US" sz="1700" b="0" dirty="0" smtClean="0">
                  <a:effectLst>
                    <a:outerShdw blurRad="38100" dist="38100" dir="2700000" algn="tl">
                      <a:srgbClr val="000000">
                        <a:alpha val="43137"/>
                      </a:srgbClr>
                    </a:outerShdw>
                  </a:effectLst>
                  <a:latin typeface="+mj-lt"/>
                </a:rPr>
                <a:t>Target Device(s) and/or System</a:t>
              </a:r>
            </a:p>
          </p:txBody>
        </p:sp>
      </p:grpSp>
      <p:sp>
        <p:nvSpPr>
          <p:cNvPr id="36" name="TextBox 35"/>
          <p:cNvSpPr txBox="1"/>
          <p:nvPr/>
        </p:nvSpPr>
        <p:spPr>
          <a:xfrm rot="16200000">
            <a:off x="1850832" y="5379536"/>
            <a:ext cx="1000332" cy="369332"/>
          </a:xfrm>
          <a:prstGeom prst="rect">
            <a:avLst/>
          </a:prstGeom>
          <a:noFill/>
        </p:spPr>
        <p:txBody>
          <a:bodyPr wrap="square" lIns="109728" tIns="54864" rIns="109728" bIns="54864" rtlCol="0">
            <a:spAutoFit/>
          </a:bodyPr>
          <a:lstStyle/>
          <a:p>
            <a:r>
              <a:rPr lang="en-US" sz="1700" b="0" dirty="0" smtClean="0">
                <a:solidFill>
                  <a:schemeClr val="bg2"/>
                </a:solidFill>
                <a:latin typeface="+mj-lt"/>
              </a:rPr>
              <a:t>Net</a:t>
            </a:r>
          </a:p>
        </p:txBody>
      </p:sp>
      <p:sp>
        <p:nvSpPr>
          <p:cNvPr id="37" name="TextBox 36"/>
          <p:cNvSpPr txBox="1"/>
          <p:nvPr/>
        </p:nvSpPr>
        <p:spPr>
          <a:xfrm rot="16200000">
            <a:off x="2212187" y="5379536"/>
            <a:ext cx="1000332" cy="369332"/>
          </a:xfrm>
          <a:prstGeom prst="rect">
            <a:avLst/>
          </a:prstGeom>
          <a:noFill/>
        </p:spPr>
        <p:txBody>
          <a:bodyPr wrap="square" lIns="109728" tIns="54864" rIns="109728" bIns="54864" rtlCol="0">
            <a:spAutoFit/>
          </a:bodyPr>
          <a:lstStyle/>
          <a:p>
            <a:r>
              <a:rPr lang="en-US" sz="1700" b="0" dirty="0" smtClean="0">
                <a:solidFill>
                  <a:schemeClr val="bg2"/>
                </a:solidFill>
                <a:latin typeface="+mj-lt"/>
              </a:rPr>
              <a:t>Audio</a:t>
            </a:r>
          </a:p>
        </p:txBody>
      </p:sp>
      <p:sp>
        <p:nvSpPr>
          <p:cNvPr id="38" name="TextBox 37"/>
          <p:cNvSpPr txBox="1"/>
          <p:nvPr/>
        </p:nvSpPr>
        <p:spPr>
          <a:xfrm rot="16200000">
            <a:off x="2555915" y="5379536"/>
            <a:ext cx="1000332" cy="369332"/>
          </a:xfrm>
          <a:prstGeom prst="rect">
            <a:avLst/>
          </a:prstGeom>
          <a:noFill/>
        </p:spPr>
        <p:txBody>
          <a:bodyPr wrap="square" lIns="109728" tIns="54864" rIns="109728" bIns="54864" rtlCol="0">
            <a:spAutoFit/>
          </a:bodyPr>
          <a:lstStyle/>
          <a:p>
            <a:r>
              <a:rPr lang="en-US" sz="1700" b="0" dirty="0" smtClean="0">
                <a:solidFill>
                  <a:schemeClr val="bg2"/>
                </a:solidFill>
                <a:latin typeface="+mj-lt"/>
              </a:rPr>
              <a:t>Volume</a:t>
            </a:r>
          </a:p>
        </p:txBody>
      </p:sp>
      <p:sp>
        <p:nvSpPr>
          <p:cNvPr id="39" name="TextBox 38"/>
          <p:cNvSpPr txBox="1"/>
          <p:nvPr/>
        </p:nvSpPr>
        <p:spPr>
          <a:xfrm rot="16200000">
            <a:off x="2912860" y="5379536"/>
            <a:ext cx="1000332" cy="369332"/>
          </a:xfrm>
          <a:prstGeom prst="rect">
            <a:avLst/>
          </a:prstGeom>
          <a:noFill/>
        </p:spPr>
        <p:txBody>
          <a:bodyPr wrap="square" lIns="109728" tIns="54864" rIns="109728" bIns="54864" rtlCol="0">
            <a:spAutoFit/>
          </a:bodyPr>
          <a:lstStyle/>
          <a:p>
            <a:r>
              <a:rPr lang="en-US" sz="1700" b="0" dirty="0" smtClean="0">
                <a:solidFill>
                  <a:schemeClr val="bg2"/>
                </a:solidFill>
                <a:latin typeface="+mj-lt"/>
              </a:rPr>
              <a:t>Video</a:t>
            </a:r>
          </a:p>
        </p:txBody>
      </p:sp>
      <p:cxnSp>
        <p:nvCxnSpPr>
          <p:cNvPr id="47" name="Straight Arrow Connector 46"/>
          <p:cNvCxnSpPr/>
          <p:nvPr/>
        </p:nvCxnSpPr>
        <p:spPr bwMode="auto">
          <a:xfrm rot="5400000">
            <a:off x="1266084" y="2735012"/>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8" name="Straight Arrow Connector 47"/>
          <p:cNvCxnSpPr/>
          <p:nvPr/>
        </p:nvCxnSpPr>
        <p:spPr bwMode="auto">
          <a:xfrm rot="5400000">
            <a:off x="2515399" y="3952756"/>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49" name="Straight Arrow Connector 48"/>
          <p:cNvCxnSpPr/>
          <p:nvPr/>
        </p:nvCxnSpPr>
        <p:spPr bwMode="auto">
          <a:xfrm rot="16200000" flipH="1">
            <a:off x="4515510" y="6487039"/>
            <a:ext cx="679397" cy="1777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50" name="Straight Arrow Connector 49"/>
          <p:cNvCxnSpPr/>
          <p:nvPr/>
        </p:nvCxnSpPr>
        <p:spPr bwMode="auto">
          <a:xfrm rot="16200000" flipH="1">
            <a:off x="5058491" y="6487039"/>
            <a:ext cx="679397" cy="17778"/>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grpSp>
        <p:nvGrpSpPr>
          <p:cNvPr id="80" name="Group 79"/>
          <p:cNvGrpSpPr/>
          <p:nvPr/>
        </p:nvGrpSpPr>
        <p:grpSpPr>
          <a:xfrm>
            <a:off x="5216884" y="3115570"/>
            <a:ext cx="353943" cy="3040655"/>
            <a:chOff x="4347406" y="2596308"/>
            <a:chExt cx="294953" cy="2533879"/>
          </a:xfrm>
        </p:grpSpPr>
        <p:sp>
          <p:nvSpPr>
            <p:cNvPr id="18" name="Rounded Rectangle 17"/>
            <p:cNvSpPr/>
            <p:nvPr/>
          </p:nvSpPr>
          <p:spPr bwMode="auto">
            <a:xfrm>
              <a:off x="4351663" y="2596308"/>
              <a:ext cx="275422" cy="2533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40" name="TextBox 39"/>
            <p:cNvSpPr txBox="1"/>
            <p:nvPr/>
          </p:nvSpPr>
          <p:spPr>
            <a:xfrm rot="16200000">
              <a:off x="3594396" y="3715770"/>
              <a:ext cx="1800973" cy="294953"/>
            </a:xfrm>
            <a:prstGeom prst="rect">
              <a:avLst/>
            </a:prstGeom>
            <a:noFill/>
          </p:spPr>
          <p:txBody>
            <a:bodyPr wrap="none" rtlCol="0">
              <a:spAutoFit/>
            </a:bodyPr>
            <a:lstStyle/>
            <a:p>
              <a:r>
                <a:rPr lang="en-US" sz="1700" b="0" dirty="0" err="1" smtClean="0">
                  <a:solidFill>
                    <a:schemeClr val="bg2"/>
                  </a:solidFill>
                  <a:latin typeface="+mj-lt"/>
                </a:rPr>
                <a:t>DeviceManagement</a:t>
              </a:r>
              <a:endParaRPr lang="en-US" sz="1700" b="0" dirty="0" smtClean="0">
                <a:solidFill>
                  <a:schemeClr val="bg2"/>
                </a:solidFill>
                <a:latin typeface="+mj-lt"/>
              </a:endParaRPr>
            </a:p>
          </p:txBody>
        </p:sp>
      </p:grpSp>
      <p:grpSp>
        <p:nvGrpSpPr>
          <p:cNvPr id="79" name="Group 78"/>
          <p:cNvGrpSpPr/>
          <p:nvPr/>
        </p:nvGrpSpPr>
        <p:grpSpPr>
          <a:xfrm>
            <a:off x="4661636" y="3115570"/>
            <a:ext cx="353943" cy="3040655"/>
            <a:chOff x="3884698" y="2596308"/>
            <a:chExt cx="294953" cy="2533879"/>
          </a:xfrm>
        </p:grpSpPr>
        <p:sp>
          <p:nvSpPr>
            <p:cNvPr id="19" name="Rounded Rectangle 18"/>
            <p:cNvSpPr/>
            <p:nvPr/>
          </p:nvSpPr>
          <p:spPr bwMode="auto">
            <a:xfrm>
              <a:off x="3887118" y="2596308"/>
              <a:ext cx="275422" cy="2533879"/>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41" name="TextBox 40"/>
            <p:cNvSpPr txBox="1"/>
            <p:nvPr/>
          </p:nvSpPr>
          <p:spPr>
            <a:xfrm rot="16200000">
              <a:off x="3615370" y="3715770"/>
              <a:ext cx="833610" cy="294953"/>
            </a:xfrm>
            <a:prstGeom prst="rect">
              <a:avLst/>
            </a:prstGeom>
            <a:noFill/>
          </p:spPr>
          <p:txBody>
            <a:bodyPr wrap="none" rtlCol="0">
              <a:spAutoFit/>
            </a:bodyPr>
            <a:lstStyle/>
            <a:p>
              <a:r>
                <a:rPr lang="en-US" sz="1700" b="0" dirty="0" smtClean="0">
                  <a:solidFill>
                    <a:schemeClr val="bg2"/>
                  </a:solidFill>
                  <a:latin typeface="+mj-lt"/>
                </a:rPr>
                <a:t>Console</a:t>
              </a:r>
            </a:p>
          </p:txBody>
        </p:sp>
      </p:grpSp>
      <p:cxnSp>
        <p:nvCxnSpPr>
          <p:cNvPr id="58" name="Straight Arrow Connector 57"/>
          <p:cNvCxnSpPr/>
          <p:nvPr/>
        </p:nvCxnSpPr>
        <p:spPr bwMode="auto">
          <a:xfrm rot="5400000">
            <a:off x="2528619" y="2735012"/>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cxnSp>
        <p:nvCxnSpPr>
          <p:cNvPr id="59" name="Straight Arrow Connector 58"/>
          <p:cNvCxnSpPr/>
          <p:nvPr/>
        </p:nvCxnSpPr>
        <p:spPr bwMode="auto">
          <a:xfrm rot="5400000">
            <a:off x="4483011" y="2735012"/>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cxnSp>
        <p:nvCxnSpPr>
          <p:cNvPr id="60" name="Straight Arrow Connector 59"/>
          <p:cNvCxnSpPr/>
          <p:nvPr/>
        </p:nvCxnSpPr>
        <p:spPr bwMode="auto">
          <a:xfrm rot="5400000">
            <a:off x="5053682" y="2735012"/>
            <a:ext cx="745498" cy="14173"/>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grpSp>
        <p:nvGrpSpPr>
          <p:cNvPr id="76" name="Group 75"/>
          <p:cNvGrpSpPr/>
          <p:nvPr/>
        </p:nvGrpSpPr>
        <p:grpSpPr>
          <a:xfrm>
            <a:off x="6995711" y="1805868"/>
            <a:ext cx="2826929" cy="5571026"/>
            <a:chOff x="5829759" y="1504890"/>
            <a:chExt cx="2355774" cy="4642522"/>
          </a:xfrm>
        </p:grpSpPr>
        <p:sp>
          <p:nvSpPr>
            <p:cNvPr id="10" name="Rounded Rectangle 9"/>
            <p:cNvSpPr/>
            <p:nvPr/>
          </p:nvSpPr>
          <p:spPr bwMode="auto">
            <a:xfrm>
              <a:off x="5829759" y="1542361"/>
              <a:ext cx="2355774" cy="4605051"/>
            </a:xfrm>
            <a:prstGeom prst="roundRect">
              <a:avLst>
                <a:gd name="adj" fmla="val 9033"/>
              </a:avLst>
            </a:prstGeom>
            <a:noFill/>
            <a:ln w="38100">
              <a:solidFill>
                <a:schemeClr val="bg1"/>
              </a:solidFill>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 name="TextBox 23"/>
            <p:cNvSpPr txBox="1"/>
            <p:nvPr/>
          </p:nvSpPr>
          <p:spPr>
            <a:xfrm>
              <a:off x="6411816" y="1504890"/>
              <a:ext cx="1244906" cy="384721"/>
            </a:xfrm>
            <a:prstGeom prst="rect">
              <a:avLst/>
            </a:prstGeom>
            <a:noFill/>
          </p:spPr>
          <p:txBody>
            <a:bodyPr wrap="square" rtlCol="0">
              <a:spAutoFit/>
            </a:bodyPr>
            <a:lstStyle/>
            <a:p>
              <a:r>
                <a:rPr lang="en-US" sz="2400" b="0" dirty="0" smtClean="0">
                  <a:solidFill>
                    <a:schemeClr val="bg2"/>
                  </a:solidFill>
                  <a:latin typeface="Segoe" pitchFamily="34" charset="0"/>
                </a:rPr>
                <a:t>Legend</a:t>
              </a:r>
            </a:p>
          </p:txBody>
        </p:sp>
        <p:sp>
          <p:nvSpPr>
            <p:cNvPr id="26" name="TextBox 25"/>
            <p:cNvSpPr txBox="1"/>
            <p:nvPr/>
          </p:nvSpPr>
          <p:spPr>
            <a:xfrm>
              <a:off x="5881167" y="4971531"/>
              <a:ext cx="1244906" cy="584775"/>
            </a:xfrm>
            <a:prstGeom prst="rect">
              <a:avLst/>
            </a:prstGeom>
            <a:noFill/>
          </p:spPr>
          <p:txBody>
            <a:bodyPr wrap="square" rtlCol="0">
              <a:spAutoFit/>
            </a:bodyPr>
            <a:lstStyle/>
            <a:p>
              <a:r>
                <a:rPr lang="en-US" sz="1900" b="0" dirty="0" smtClean="0">
                  <a:solidFill>
                    <a:schemeClr val="bg2"/>
                  </a:solidFill>
                  <a:latin typeface="+mj-lt"/>
                </a:rPr>
                <a:t>Optionally Uses</a:t>
              </a:r>
            </a:p>
          </p:txBody>
        </p:sp>
        <p:sp>
          <p:nvSpPr>
            <p:cNvPr id="27" name="TextBox 26"/>
            <p:cNvSpPr txBox="1"/>
            <p:nvPr/>
          </p:nvSpPr>
          <p:spPr>
            <a:xfrm>
              <a:off x="6903902" y="5235939"/>
              <a:ext cx="1244906" cy="320601"/>
            </a:xfrm>
            <a:prstGeom prst="rect">
              <a:avLst/>
            </a:prstGeom>
            <a:noFill/>
          </p:spPr>
          <p:txBody>
            <a:bodyPr wrap="square" rtlCol="0">
              <a:spAutoFit/>
            </a:bodyPr>
            <a:lstStyle/>
            <a:p>
              <a:r>
                <a:rPr lang="en-US" sz="1900" b="0" dirty="0" smtClean="0">
                  <a:solidFill>
                    <a:schemeClr val="bg2"/>
                  </a:solidFill>
                  <a:latin typeface="+mj-lt"/>
                </a:rPr>
                <a:t>Uses</a:t>
              </a:r>
            </a:p>
          </p:txBody>
        </p:sp>
        <p:grpSp>
          <p:nvGrpSpPr>
            <p:cNvPr id="75" name="Group 74"/>
            <p:cNvGrpSpPr/>
            <p:nvPr/>
          </p:nvGrpSpPr>
          <p:grpSpPr>
            <a:xfrm>
              <a:off x="5922483" y="4057877"/>
              <a:ext cx="2201333" cy="719137"/>
              <a:chOff x="5922483" y="4057877"/>
              <a:chExt cx="2201333" cy="719137"/>
            </a:xfrm>
          </p:grpSpPr>
          <p:sp>
            <p:nvSpPr>
              <p:cNvPr id="15" name="Rounded Rectangle 14"/>
              <p:cNvSpPr/>
              <p:nvPr/>
            </p:nvSpPr>
            <p:spPr bwMode="auto">
              <a:xfrm>
                <a:off x="5922483" y="4057877"/>
                <a:ext cx="2201333" cy="719137"/>
              </a:xfrm>
              <a:prstGeom prst="roundRect">
                <a:avLst>
                  <a:gd name="adj" fmla="val 9033"/>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3" name="TextBox 32"/>
              <p:cNvSpPr txBox="1"/>
              <p:nvPr/>
            </p:nvSpPr>
            <p:spPr>
              <a:xfrm>
                <a:off x="5938092" y="4161620"/>
                <a:ext cx="2181340" cy="523220"/>
              </a:xfrm>
              <a:prstGeom prst="rect">
                <a:avLst/>
              </a:prstGeom>
              <a:noFill/>
            </p:spPr>
            <p:txBody>
              <a:bodyPr wrap="square" rtlCol="0">
                <a:spAutoFit/>
              </a:bodyPr>
              <a:lstStyle/>
              <a:p>
                <a:r>
                  <a:rPr lang="en-US" sz="1700" b="0" dirty="0" smtClean="0">
                    <a:effectLst>
                      <a:outerShdw blurRad="38100" dist="38100" dir="2700000" algn="tl">
                        <a:srgbClr val="000000">
                          <a:alpha val="43137"/>
                        </a:srgbClr>
                      </a:outerShdw>
                    </a:effectLst>
                    <a:latin typeface="+mj-lt"/>
                  </a:rPr>
                  <a:t>Operating System or Driver API</a:t>
                </a:r>
              </a:p>
            </p:txBody>
          </p:sp>
        </p:grpSp>
        <p:grpSp>
          <p:nvGrpSpPr>
            <p:cNvPr id="73" name="Group 72"/>
            <p:cNvGrpSpPr/>
            <p:nvPr/>
          </p:nvGrpSpPr>
          <p:grpSpPr>
            <a:xfrm>
              <a:off x="5911467" y="2971793"/>
              <a:ext cx="2201333" cy="719137"/>
              <a:chOff x="5911467" y="2971793"/>
              <a:chExt cx="2201333" cy="719137"/>
            </a:xfrm>
          </p:grpSpPr>
          <p:sp>
            <p:nvSpPr>
              <p:cNvPr id="14" name="Rounded Rectangle 13"/>
              <p:cNvSpPr/>
              <p:nvPr/>
            </p:nvSpPr>
            <p:spPr bwMode="auto">
              <a:xfrm>
                <a:off x="5911467" y="2971793"/>
                <a:ext cx="2201333" cy="719137"/>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34" name="TextBox 33"/>
              <p:cNvSpPr txBox="1"/>
              <p:nvPr/>
            </p:nvSpPr>
            <p:spPr>
              <a:xfrm>
                <a:off x="5916058" y="3170097"/>
                <a:ext cx="2192356" cy="294953"/>
              </a:xfrm>
              <a:prstGeom prst="rect">
                <a:avLst/>
              </a:prstGeom>
              <a:noFill/>
            </p:spPr>
            <p:txBody>
              <a:bodyPr wrap="square" rtlCol="0">
                <a:spAutoFit/>
              </a:bodyPr>
              <a:lstStyle/>
              <a:p>
                <a:r>
                  <a:rPr lang="en-US" sz="1700" b="0" dirty="0" smtClean="0">
                    <a:solidFill>
                      <a:schemeClr val="bg2"/>
                    </a:solidFill>
                    <a:latin typeface="+mj-lt"/>
                  </a:rPr>
                  <a:t>Provided with WDTF</a:t>
                </a:r>
              </a:p>
            </p:txBody>
          </p:sp>
        </p:grpSp>
        <p:grpSp>
          <p:nvGrpSpPr>
            <p:cNvPr id="74" name="Group 73"/>
            <p:cNvGrpSpPr/>
            <p:nvPr/>
          </p:nvGrpSpPr>
          <p:grpSpPr>
            <a:xfrm>
              <a:off x="5891269" y="1905000"/>
              <a:ext cx="2217145" cy="719137"/>
              <a:chOff x="5891269" y="1905000"/>
              <a:chExt cx="2217145" cy="719137"/>
            </a:xfrm>
          </p:grpSpPr>
          <p:sp>
            <p:nvSpPr>
              <p:cNvPr id="8" name="Rounded Rectangle 7"/>
              <p:cNvSpPr/>
              <p:nvPr/>
            </p:nvSpPr>
            <p:spPr bwMode="auto">
              <a:xfrm>
                <a:off x="5891269" y="1905000"/>
                <a:ext cx="2201333" cy="719137"/>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35" name="TextBox 34"/>
              <p:cNvSpPr txBox="1"/>
              <p:nvPr/>
            </p:nvSpPr>
            <p:spPr>
              <a:xfrm>
                <a:off x="5905041" y="1988321"/>
                <a:ext cx="2203373" cy="523220"/>
              </a:xfrm>
              <a:prstGeom prst="rect">
                <a:avLst/>
              </a:prstGeom>
              <a:noFill/>
            </p:spPr>
            <p:txBody>
              <a:bodyPr wrap="square" rtlCol="0">
                <a:spAutoFit/>
              </a:bodyPr>
              <a:lstStyle/>
              <a:p>
                <a:r>
                  <a:rPr lang="en-US" sz="1700" b="0" dirty="0" smtClean="0">
                    <a:solidFill>
                      <a:schemeClr val="bg2"/>
                    </a:solidFill>
                    <a:latin typeface="+mj-lt"/>
                  </a:rPr>
                  <a:t>You Implement </a:t>
                </a:r>
                <a:br>
                  <a:rPr lang="en-US" sz="1700" b="0" dirty="0" smtClean="0">
                    <a:solidFill>
                      <a:schemeClr val="bg2"/>
                    </a:solidFill>
                    <a:latin typeface="+mj-lt"/>
                  </a:rPr>
                </a:br>
                <a:r>
                  <a:rPr lang="en-US" sz="1700" b="0" dirty="0" smtClean="0">
                    <a:solidFill>
                      <a:schemeClr val="bg2"/>
                    </a:solidFill>
                    <a:latin typeface="+mj-lt"/>
                  </a:rPr>
                  <a:t>(or Modify a Sample)</a:t>
                </a:r>
              </a:p>
            </p:txBody>
          </p:sp>
        </p:grpSp>
        <p:cxnSp>
          <p:nvCxnSpPr>
            <p:cNvPr id="51" name="Straight Arrow Connector 50"/>
            <p:cNvCxnSpPr/>
            <p:nvPr/>
          </p:nvCxnSpPr>
          <p:spPr bwMode="auto">
            <a:xfrm rot="16200000" flipH="1">
              <a:off x="7260576" y="5798400"/>
              <a:ext cx="566453" cy="4"/>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olid"/>
              <a:round/>
              <a:headEnd type="none" w="med" len="med"/>
              <a:tailEnd type="arrow"/>
            </a:ln>
            <a:effectLst>
              <a:glow rad="63500">
                <a:schemeClr val="accent4">
                  <a:satMod val="175000"/>
                  <a:alpha val="40000"/>
                </a:schemeClr>
              </a:glow>
            </a:effectLst>
          </p:spPr>
        </p:cxnSp>
        <p:cxnSp>
          <p:nvCxnSpPr>
            <p:cNvPr id="61" name="Straight Arrow Connector 60"/>
            <p:cNvCxnSpPr/>
            <p:nvPr/>
          </p:nvCxnSpPr>
          <p:spPr bwMode="auto">
            <a:xfrm rot="16200000" flipH="1">
              <a:off x="6265746" y="5794969"/>
              <a:ext cx="562178" cy="11142"/>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grpSp>
      <p:grpSp>
        <p:nvGrpSpPr>
          <p:cNvPr id="68" name="Group 67"/>
          <p:cNvGrpSpPr/>
          <p:nvPr/>
        </p:nvGrpSpPr>
        <p:grpSpPr>
          <a:xfrm>
            <a:off x="2146085" y="3108960"/>
            <a:ext cx="1793548" cy="592709"/>
            <a:chOff x="1788404" y="2590800"/>
            <a:chExt cx="1494623" cy="493924"/>
          </a:xfrm>
        </p:grpSpPr>
        <p:sp>
          <p:nvSpPr>
            <p:cNvPr id="11" name="Rounded Rectangle 10"/>
            <p:cNvSpPr/>
            <p:nvPr/>
          </p:nvSpPr>
          <p:spPr bwMode="auto">
            <a:xfrm>
              <a:off x="1788404" y="2590800"/>
              <a:ext cx="1494623" cy="493924"/>
            </a:xfrm>
            <a:prstGeom prst="roundRect">
              <a:avLst>
                <a:gd name="adj" fmla="val 9033"/>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9" name="TextBox 28"/>
            <p:cNvSpPr txBox="1"/>
            <p:nvPr/>
          </p:nvSpPr>
          <p:spPr>
            <a:xfrm>
              <a:off x="1816865" y="2685362"/>
              <a:ext cx="1454228" cy="294952"/>
            </a:xfrm>
            <a:prstGeom prst="rect">
              <a:avLst/>
            </a:prstGeom>
            <a:noFill/>
          </p:spPr>
          <p:txBody>
            <a:bodyPr wrap="square" rtlCol="0">
              <a:spAutoFit/>
            </a:bodyPr>
            <a:lstStyle/>
            <a:p>
              <a:r>
                <a:rPr lang="en-US" sz="1700" b="0" dirty="0" err="1" smtClean="0">
                  <a:solidFill>
                    <a:schemeClr val="bg2"/>
                  </a:solidFill>
                  <a:latin typeface="+mj-lt"/>
                </a:rPr>
                <a:t>SimpleIOStress</a:t>
              </a:r>
              <a:endParaRPr lang="en-US" sz="1700" b="0" dirty="0" smtClean="0">
                <a:solidFill>
                  <a:schemeClr val="bg2"/>
                </a:solidFill>
                <a:latin typeface="+mj-lt"/>
              </a:endParaRPr>
            </a:p>
          </p:txBody>
        </p:sp>
      </p:grpSp>
      <p:cxnSp>
        <p:nvCxnSpPr>
          <p:cNvPr id="69" name="Elbow Connector 68"/>
          <p:cNvCxnSpPr/>
          <p:nvPr/>
        </p:nvCxnSpPr>
        <p:spPr bwMode="auto">
          <a:xfrm rot="5400000">
            <a:off x="2967395" y="2940955"/>
            <a:ext cx="1997358" cy="687454"/>
          </a:xfrm>
          <a:prstGeom prst="bentConnector3">
            <a:avLst>
              <a:gd name="adj1" fmla="val 77799"/>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bg2"/>
            </a:solidFill>
            <a:prstDash val="sysDash"/>
            <a:round/>
            <a:headEnd type="none" w="med" len="med"/>
            <a:tailEnd type="arrow"/>
          </a:ln>
          <a:effectLst>
            <a:glow rad="63500">
              <a:schemeClr val="accent4">
                <a:satMod val="175000"/>
                <a:alpha val="40000"/>
              </a:schemeClr>
            </a:glow>
          </a:effectLst>
        </p:spPr>
      </p:cxnSp>
      <p:grpSp>
        <p:nvGrpSpPr>
          <p:cNvPr id="65" name="Group 64"/>
          <p:cNvGrpSpPr/>
          <p:nvPr/>
        </p:nvGrpSpPr>
        <p:grpSpPr>
          <a:xfrm>
            <a:off x="1048805" y="1652537"/>
            <a:ext cx="5058947" cy="907783"/>
            <a:chOff x="874004" y="1377114"/>
            <a:chExt cx="4215789" cy="756486"/>
          </a:xfrm>
        </p:grpSpPr>
        <p:sp>
          <p:nvSpPr>
            <p:cNvPr id="12" name="Rounded Rectangle 11"/>
            <p:cNvSpPr/>
            <p:nvPr/>
          </p:nvSpPr>
          <p:spPr bwMode="auto">
            <a:xfrm>
              <a:off x="909808" y="1414463"/>
              <a:ext cx="4168968" cy="719137"/>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8" name="TextBox 27"/>
            <p:cNvSpPr txBox="1"/>
            <p:nvPr/>
          </p:nvSpPr>
          <p:spPr>
            <a:xfrm>
              <a:off x="874004" y="1377114"/>
              <a:ext cx="4215789" cy="738664"/>
            </a:xfrm>
            <a:prstGeom prst="rect">
              <a:avLst/>
            </a:prstGeom>
            <a:noFill/>
          </p:spPr>
          <p:txBody>
            <a:bodyPr wrap="square" rtlCol="0">
              <a:spAutoFit/>
            </a:bodyPr>
            <a:lstStyle/>
            <a:p>
              <a:r>
                <a:rPr lang="en-US" sz="1700" b="0" dirty="0" smtClean="0">
                  <a:solidFill>
                    <a:schemeClr val="bg2"/>
                  </a:solidFill>
                  <a:latin typeface="+mj-lt"/>
                </a:rPr>
                <a:t>Scenario</a:t>
              </a:r>
              <a:br>
                <a:rPr lang="en-US" sz="1700" b="0" dirty="0" smtClean="0">
                  <a:solidFill>
                    <a:schemeClr val="bg2"/>
                  </a:solidFill>
                  <a:latin typeface="+mj-lt"/>
                </a:rPr>
              </a:br>
              <a:r>
                <a:rPr lang="en-US" sz="1700" b="0" dirty="0" smtClean="0">
                  <a:solidFill>
                    <a:schemeClr val="bg2"/>
                  </a:solidFill>
                  <a:latin typeface="+mj-lt"/>
                </a:rPr>
                <a:t>Written in any language that can consume COM objects (usually </a:t>
              </a:r>
              <a:r>
                <a:rPr lang="en-US" sz="1700" b="0" dirty="0" err="1" smtClean="0">
                  <a:solidFill>
                    <a:schemeClr val="bg2"/>
                  </a:solidFill>
                  <a:latin typeface="+mj-lt"/>
                </a:rPr>
                <a:t>JScript</a:t>
              </a:r>
              <a:r>
                <a:rPr lang="en-US" sz="1700" b="0" dirty="0" smtClean="0">
                  <a:solidFill>
                    <a:schemeClr val="bg2"/>
                  </a:solidFill>
                  <a:latin typeface="+mj-lt"/>
                </a:rPr>
                <a:t>, VBScript or C#)</a:t>
              </a:r>
            </a:p>
          </p:txBody>
        </p:sp>
      </p:gr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4" name="Rectangle 4"/>
          <p:cNvSpPr>
            <a:spLocks noGrp="1" noChangeArrowheads="1"/>
          </p:cNvSpPr>
          <p:nvPr>
            <p:ph type="title"/>
          </p:nvPr>
        </p:nvSpPr>
        <p:spPr/>
        <p:txBody>
          <a:bodyPr/>
          <a:lstStyle/>
          <a:p>
            <a:r>
              <a:rPr lang="en-US" smtClean="0"/>
              <a:t>Creating Scenarios</a:t>
            </a:r>
          </a:p>
        </p:txBody>
      </p:sp>
      <p:sp>
        <p:nvSpPr>
          <p:cNvPr id="271365" name="Rectangle 5"/>
          <p:cNvSpPr>
            <a:spLocks noGrp="1" noChangeArrowheads="1"/>
          </p:cNvSpPr>
          <p:nvPr>
            <p:ph type="body" idx="1"/>
          </p:nvPr>
        </p:nvSpPr>
        <p:spPr>
          <a:xfrm>
            <a:off x="459106" y="1697357"/>
            <a:ext cx="10056494" cy="4682307"/>
          </a:xfrm>
        </p:spPr>
        <p:txBody>
          <a:bodyPr/>
          <a:lstStyle/>
          <a:p>
            <a:r>
              <a:rPr lang="en-US" dirty="0" smtClean="0"/>
              <a:t>Scenario writer uses WDTF to</a:t>
            </a:r>
          </a:p>
          <a:p>
            <a:pPr lvl="1"/>
            <a:r>
              <a:rPr lang="en-US" dirty="0" smtClean="0"/>
              <a:t>Find devices</a:t>
            </a:r>
          </a:p>
          <a:p>
            <a:pPr lvl="1"/>
            <a:r>
              <a:rPr lang="en-US" dirty="0" smtClean="0"/>
              <a:t>Control devices</a:t>
            </a:r>
          </a:p>
          <a:p>
            <a:pPr lvl="1"/>
            <a:r>
              <a:rPr lang="en-US" dirty="0" smtClean="0"/>
              <a:t>Control the system</a:t>
            </a:r>
          </a:p>
          <a:p>
            <a:pPr lvl="1"/>
            <a:r>
              <a:rPr lang="en-US" dirty="0" smtClean="0"/>
              <a:t>Verify functionality</a:t>
            </a:r>
          </a:p>
          <a:p>
            <a:r>
              <a:rPr lang="en-US" dirty="0" smtClean="0"/>
              <a:t>Log results</a:t>
            </a:r>
          </a:p>
          <a:p>
            <a:r>
              <a:rPr lang="en-US" dirty="0" smtClean="0"/>
              <a:t>Optionally wrap the scenario with DTM</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8" name="Rectangle 8"/>
          <p:cNvSpPr>
            <a:spLocks noGrp="1" noChangeArrowheads="1"/>
          </p:cNvSpPr>
          <p:nvPr>
            <p:ph type="title"/>
          </p:nvPr>
        </p:nvSpPr>
        <p:spPr>
          <a:xfrm>
            <a:off x="459106" y="274321"/>
            <a:ext cx="10056494" cy="1429314"/>
          </a:xfrm>
        </p:spPr>
        <p:txBody>
          <a:bodyPr/>
          <a:lstStyle/>
          <a:p>
            <a:r>
              <a:rPr lang="en-US" dirty="0" smtClean="0"/>
              <a:t>Example</a:t>
            </a:r>
            <a:br>
              <a:rPr lang="en-US" dirty="0" smtClean="0"/>
            </a:br>
            <a:r>
              <a:rPr sz="4300" smtClean="0">
                <a:solidFill>
                  <a:schemeClr val="accent1"/>
                </a:solidFill>
              </a:rPr>
              <a:t>Scenario</a:t>
            </a:r>
            <a:endParaRPr lang="en-US" dirty="0" smtClean="0">
              <a:solidFill>
                <a:schemeClr val="accent1"/>
              </a:solidFill>
            </a:endParaRPr>
          </a:p>
        </p:txBody>
      </p:sp>
      <p:sp>
        <p:nvSpPr>
          <p:cNvPr id="12291" name="Rectangle 7"/>
          <p:cNvSpPr>
            <a:spLocks noChangeArrowheads="1"/>
          </p:cNvSpPr>
          <p:nvPr/>
        </p:nvSpPr>
        <p:spPr bwMode="auto">
          <a:xfrm>
            <a:off x="238584" y="2267857"/>
            <a:ext cx="10487026" cy="5368290"/>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a:outerShdw blurRad="63500" sx="102000" sy="102000" algn="ctr" rotWithShape="0">
              <a:prstClr val="black">
                <a:alpha val="40000"/>
              </a:prstClr>
            </a:outerShdw>
          </a:effectLst>
        </p:spPr>
        <p:txBody>
          <a:bodyPr lIns="109718" tIns="54860" rIns="109718" bIns="54860" anchor="ctr"/>
          <a:lstStyle/>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Instantiate WDTF</a:t>
            </a:r>
          </a:p>
          <a:p>
            <a:pPr algn="l">
              <a:lnSpc>
                <a:spcPct val="85000"/>
              </a:lnSpc>
              <a:spcBef>
                <a:spcPct val="20000"/>
              </a:spcBef>
            </a:pPr>
            <a:r>
              <a:rPr lang="en-US" sz="1700" dirty="0" err="1" smtClean="0">
                <a:solidFill>
                  <a:schemeClr val="tx2"/>
                </a:solidFill>
                <a:effectLst>
                  <a:outerShdw blurRad="38100" dist="38100" dir="2700000" algn="tl">
                    <a:srgbClr val="000000">
                      <a:alpha val="43137"/>
                    </a:srgbClr>
                  </a:outerShdw>
                </a:effectLst>
                <a:latin typeface="Lucida Console" pitchFamily="49" charset="0"/>
              </a:rPr>
              <a:t>var</a:t>
            </a:r>
            <a:r>
              <a:rPr lang="en-US" sz="1700" dirty="0" smtClean="0">
                <a:solidFill>
                  <a:schemeClr val="tx2"/>
                </a:solidFill>
                <a:effectLst>
                  <a:outerShdw blurRad="38100" dist="38100" dir="2700000" algn="tl">
                    <a:srgbClr val="000000">
                      <a:alpha val="43137"/>
                    </a:srgbClr>
                  </a:outerShdw>
                </a:effectLst>
                <a:latin typeface="Lucida Console" pitchFamily="49" charset="0"/>
              </a:rPr>
              <a:t> </a:t>
            </a:r>
            <a:r>
              <a:rPr lang="en-US" sz="1700" dirty="0">
                <a:solidFill>
                  <a:schemeClr val="tx2"/>
                </a:solidFill>
                <a:effectLst>
                  <a:outerShdw blurRad="38100" dist="38100" dir="2700000" algn="tl">
                    <a:srgbClr val="000000">
                      <a:alpha val="43137"/>
                    </a:srgbClr>
                  </a:outerShdw>
                </a:effectLst>
                <a:latin typeface="Lucida Console" pitchFamily="49" charset="0"/>
              </a:rPr>
              <a:t>WDTF = new JScript_WDTF();</a:t>
            </a: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Get collection of all </a:t>
            </a:r>
            <a:r>
              <a:rPr lang="en-US" sz="1700" dirty="0" smtClean="0">
                <a:solidFill>
                  <a:schemeClr val="tx2"/>
                </a:solidFill>
                <a:effectLst>
                  <a:outerShdw blurRad="38100" dist="38100" dir="2700000" algn="tl">
                    <a:srgbClr val="000000">
                      <a:alpha val="43137"/>
                    </a:srgbClr>
                  </a:outerShdw>
                </a:effectLst>
                <a:latin typeface="Lucida Console" pitchFamily="49" charset="0"/>
              </a:rPr>
              <a:t>network devices</a:t>
            </a: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var Devices = WDTF.DeviceDepot.Query("class=Net");</a:t>
            </a:r>
          </a:p>
          <a:p>
            <a:pPr algn="l">
              <a:lnSpc>
                <a:spcPct val="85000"/>
              </a:lnSpc>
              <a:spcBef>
                <a:spcPct val="20000"/>
              </a:spcBef>
            </a:pPr>
            <a:endParaRPr lang="en-US" sz="1700" dirty="0">
              <a:solidFill>
                <a:schemeClr val="tx2"/>
              </a:solidFill>
              <a:effectLst>
                <a:outerShdw blurRad="38100" dist="38100" dir="2700000" algn="tl">
                  <a:srgbClr val="000000">
                    <a:alpha val="43137"/>
                  </a:srgbClr>
                </a:outerShdw>
              </a:effectLst>
              <a:latin typeface="Lucida Console" pitchFamily="49" charset="0"/>
            </a:endParaRP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Loop over each device in the collection</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for(var idx in Devices)</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 Find the DeviceManagement action for devices</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var DevMan = Devices[idx].GetInterface("DeviceManagement");</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DevMan.Disable();        // Disable device</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WScript.Sleep(10000);    // wait 10 seconds</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  DevMan.Enable();         // Enable the device</a:t>
            </a:r>
          </a:p>
          <a:p>
            <a:pPr algn="l">
              <a:lnSpc>
                <a:spcPct val="85000"/>
              </a:lnSpc>
              <a:spcBef>
                <a:spcPct val="20000"/>
              </a:spcBef>
            </a:pPr>
            <a:r>
              <a:rPr lang="en-US" sz="1700" dirty="0">
                <a:solidFill>
                  <a:schemeClr val="tx2"/>
                </a:solidFill>
                <a:effectLst>
                  <a:outerShdw blurRad="38100" dist="38100" dir="2700000" algn="tl">
                    <a:srgbClr val="000000">
                      <a:alpha val="43137"/>
                    </a:srgbClr>
                  </a:outerShdw>
                </a:effectLst>
                <a:latin typeface="Lucida Console" pitchFamily="49" charset="0"/>
              </a:rPr>
              <a:t>}</a:t>
            </a:r>
          </a:p>
        </p:txBody>
      </p:sp>
      <p:grpSp>
        <p:nvGrpSpPr>
          <p:cNvPr id="5" name="Group 4"/>
          <p:cNvGrpSpPr/>
          <p:nvPr/>
        </p:nvGrpSpPr>
        <p:grpSpPr>
          <a:xfrm>
            <a:off x="5456654" y="274320"/>
            <a:ext cx="5058947" cy="907783"/>
            <a:chOff x="874004" y="1377114"/>
            <a:chExt cx="4215789" cy="756486"/>
          </a:xfrm>
          <a:effectLst>
            <a:reflection blurRad="6350" stA="52000" endA="300" endPos="35000" dir="5400000" sy="-100000" algn="bl" rotWithShape="0"/>
          </a:effectLst>
        </p:grpSpPr>
        <p:sp>
          <p:nvSpPr>
            <p:cNvPr id="6" name="Rounded Rectangle 5"/>
            <p:cNvSpPr/>
            <p:nvPr/>
          </p:nvSpPr>
          <p:spPr bwMode="auto">
            <a:xfrm>
              <a:off x="909808" y="1414463"/>
              <a:ext cx="4168968" cy="719137"/>
            </a:xfrm>
            <a:prstGeom prst="roundRect">
              <a:avLst>
                <a:gd name="adj" fmla="val 9033"/>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1096876"/>
              <a:endParaRPr lang="en-US"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TextBox 6"/>
            <p:cNvSpPr txBox="1"/>
            <p:nvPr/>
          </p:nvSpPr>
          <p:spPr>
            <a:xfrm>
              <a:off x="874004" y="1377114"/>
              <a:ext cx="4215789" cy="738664"/>
            </a:xfrm>
            <a:prstGeom prst="rect">
              <a:avLst/>
            </a:prstGeom>
            <a:noFill/>
          </p:spPr>
          <p:txBody>
            <a:bodyPr wrap="square" rtlCol="0">
              <a:spAutoFit/>
            </a:bodyPr>
            <a:lstStyle/>
            <a:p>
              <a:r>
                <a:rPr lang="en-US" sz="1700" b="0" dirty="0" smtClean="0">
                  <a:solidFill>
                    <a:schemeClr val="bg2"/>
                  </a:solidFill>
                  <a:latin typeface="+mj-lt"/>
                </a:rPr>
                <a:t>Scenario</a:t>
              </a:r>
              <a:br>
                <a:rPr lang="en-US" sz="1700" b="0" dirty="0" smtClean="0">
                  <a:solidFill>
                    <a:schemeClr val="bg2"/>
                  </a:solidFill>
                  <a:latin typeface="+mj-lt"/>
                </a:rPr>
              </a:br>
              <a:r>
                <a:rPr lang="en-US" sz="1700" b="0" dirty="0" smtClean="0">
                  <a:solidFill>
                    <a:schemeClr val="bg2"/>
                  </a:solidFill>
                  <a:latin typeface="+mj-lt"/>
                </a:rPr>
                <a:t>Written in any language that can consume COM objects (usually </a:t>
              </a:r>
              <a:r>
                <a:rPr lang="en-US" sz="1700" b="0" dirty="0" err="1" smtClean="0">
                  <a:solidFill>
                    <a:schemeClr val="bg2"/>
                  </a:solidFill>
                  <a:latin typeface="+mj-lt"/>
                </a:rPr>
                <a:t>JScript</a:t>
              </a:r>
              <a:r>
                <a:rPr lang="en-US" sz="1700" b="0" dirty="0" smtClean="0">
                  <a:solidFill>
                    <a:schemeClr val="bg2"/>
                  </a:solidFill>
                  <a:latin typeface="+mj-lt"/>
                </a:rPr>
                <a:t>, VBScript or C#)</a:t>
              </a:r>
            </a:p>
          </p:txBody>
        </p:sp>
      </p:gr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WEB Template</Template>
  <TotalTime>2812</TotalTime>
  <Words>4334</Words>
  <Application>Microsoft PowerPoint</Application>
  <PresentationFormat>Custom</PresentationFormat>
  <Paragraphs>371</Paragraphs>
  <Slides>27</Slides>
  <Notes>27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Segoe</vt:lpstr>
      <vt:lpstr>Wingdings</vt:lpstr>
      <vt:lpstr>Segoe Semibold</vt:lpstr>
      <vt:lpstr>Lucida Console</vt:lpstr>
      <vt:lpstr>Times New Roman</vt:lpstr>
      <vt:lpstr>WinHec 2007 WEB Template</vt:lpstr>
      <vt:lpstr>Automating Device Testing Windows Device Testing Framework</vt:lpstr>
      <vt:lpstr>Session Outline</vt:lpstr>
      <vt:lpstr>What Is The Windows Device Testing Framework? (WDTF)</vt:lpstr>
      <vt:lpstr>WDTF Reuse</vt:lpstr>
      <vt:lpstr>Frameworks Improve Quality</vt:lpstr>
      <vt:lpstr>WDTF Advantages</vt:lpstr>
      <vt:lpstr>WDTF Component Model</vt:lpstr>
      <vt:lpstr>Creating Scenarios</vt:lpstr>
      <vt:lpstr>Example Scenario</vt:lpstr>
      <vt:lpstr>Devices As Targets</vt:lpstr>
      <vt:lpstr>Instantiating WDTF</vt:lpstr>
      <vt:lpstr>Finding Your Target</vt:lpstr>
      <vt:lpstr>Target::Eval(…) Classifying a target</vt:lpstr>
      <vt:lpstr>Target::GetValue(…) Retrieving information from targets</vt:lpstr>
      <vt:lpstr>Target::GetRelations(…) Finding related targets</vt:lpstr>
      <vt:lpstr>Action Interfaces</vt:lpstr>
      <vt:lpstr>Action Interfaces   </vt:lpstr>
      <vt:lpstr>SimpleIOStress</vt:lpstr>
      <vt:lpstr>WDTF Actions</vt:lpstr>
      <vt:lpstr>Example Scenario</vt:lpstr>
      <vt:lpstr>WDTF Extensibility</vt:lpstr>
      <vt:lpstr>Running A  WDTF-Based Scenario</vt:lpstr>
      <vt:lpstr>WDTF-Based Tests In The WLK</vt:lpstr>
      <vt:lpstr>Demo</vt:lpstr>
      <vt:lpstr>Call To Action</vt:lpstr>
      <vt:lpstr>Additional Resources</vt:lpstr>
      <vt:lpstr>Slide 27</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DVR-T389 Automating Device Testing</dc:title>
  <dc:subject>WinHEC 2007</dc:subject>
  <dc:creator>Travis Martin/Adam Shapiro</dc:creator>
  <dc:description>Template: Bryan Lenning, Silver Fox Productions
Formatting: Steve Hein, Silver Fox Productions
Event Date: May 14-17, 2007 
Event Location: Los Angeles, CA
Key Topics:</dc:description>
  <cp:lastModifiedBy>Microsoft Employee</cp:lastModifiedBy>
  <cp:revision>151</cp:revision>
  <dcterms:created xsi:type="dcterms:W3CDTF">2006-03-22T23:40:30Z</dcterms:created>
  <dcterms:modified xsi:type="dcterms:W3CDTF">2007-05-29T20:34:47Z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ubject">
    <vt:lpwstr>WinHEC 2006</vt:lpwstr>
  </property>
  <property fmtid="{D5CDD505-2E9C-101B-9397-08002B2CF9AE}" pid="3" name="Keywords">
    <vt:lpwstr/>
  </property>
  <property fmtid="{D5CDD505-2E9C-101B-9397-08002B2CF9AE}" pid="4" name="_Author">
    <vt:lpwstr>Travis Martin/Adam Shapiro</vt:lpwstr>
  </property>
  <property fmtid="{D5CDD505-2E9C-101B-9397-08002B2CF9AE}" pid="5" name="_Category">
    <vt:lpwstr/>
  </property>
  <property fmtid="{D5CDD505-2E9C-101B-9397-08002B2CF9AE}" pid="6" name="Slides">
    <vt:lpwstr>27</vt:lpwstr>
  </property>
  <property fmtid="{D5CDD505-2E9C-101B-9397-08002B2CF9AE}" pid="7" name="Categories">
    <vt:lpwstr/>
  </property>
  <property fmtid="{D5CDD505-2E9C-101B-9397-08002B2CF9AE}" pid="8" name="Approval Level">
    <vt:lpwstr/>
  </property>
  <property fmtid="{D5CDD505-2E9C-101B-9397-08002B2CF9AE}" pid="9" name="_Comments">
    <vt:lpwstr>Template design: Giulio P., Silver Fox Productions _x000d_
Formatter: Steve Hein, SFP_x000d_
Event Date:_x000d_
Event Location:_x000d_
Speech Length:_x000d_
Audience:_x000d_
Key Topics:</vt:lpwstr>
  </property>
  <property fmtid="{D5CDD505-2E9C-101B-9397-08002B2CF9AE}" pid="10" name="Assigned To">
    <vt:lpwstr/>
  </property>
</Properties>
</file>