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Default Extension="wav" ContentType="audio/wav"/>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36"/>
  </p:notesMasterIdLst>
  <p:handoutMasterIdLst>
    <p:handoutMasterId r:id="rId37"/>
  </p:handoutMasterIdLst>
  <p:sldIdLst>
    <p:sldId id="258" r:id="rId5"/>
    <p:sldId id="297" r:id="rId6"/>
    <p:sldId id="289" r:id="rId7"/>
    <p:sldId id="295" r:id="rId8"/>
    <p:sldId id="296" r:id="rId9"/>
    <p:sldId id="273" r:id="rId10"/>
    <p:sldId id="299" r:id="rId11"/>
    <p:sldId id="280" r:id="rId12"/>
    <p:sldId id="281" r:id="rId13"/>
    <p:sldId id="282" r:id="rId14"/>
    <p:sldId id="300" r:id="rId15"/>
    <p:sldId id="283" r:id="rId16"/>
    <p:sldId id="284" r:id="rId17"/>
    <p:sldId id="285" r:id="rId18"/>
    <p:sldId id="286" r:id="rId19"/>
    <p:sldId id="287" r:id="rId20"/>
    <p:sldId id="288" r:id="rId21"/>
    <p:sldId id="274" r:id="rId22"/>
    <p:sldId id="275" r:id="rId23"/>
    <p:sldId id="279" r:id="rId24"/>
    <p:sldId id="276" r:id="rId25"/>
    <p:sldId id="277" r:id="rId26"/>
    <p:sldId id="278" r:id="rId27"/>
    <p:sldId id="290" r:id="rId28"/>
    <p:sldId id="291" r:id="rId29"/>
    <p:sldId id="293" r:id="rId30"/>
    <p:sldId id="294" r:id="rId31"/>
    <p:sldId id="292" r:id="rId32"/>
    <p:sldId id="270" r:id="rId33"/>
    <p:sldId id="271" r:id="rId34"/>
    <p:sldId id="272" r:id="rId35"/>
  </p:sldIdLst>
  <p:sldSz cx="9144000" cy="6858000" type="screen4x3"/>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ve Hein" initials="S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500" autoAdjust="0"/>
  </p:normalViewPr>
  <p:slideViewPr>
    <p:cSldViewPr snapToGrid="0" snapToObjects="1" showGuides="1">
      <p:cViewPr varScale="1">
        <p:scale>
          <a:sx n="64" d="100"/>
          <a:sy n="64" d="100"/>
        </p:scale>
        <p:origin x="-612" y="-90"/>
      </p:cViewPr>
      <p:guideLst>
        <p:guide orient="horz" pos="2153"/>
        <p:guide orient="horz" pos="145"/>
        <p:guide orient="horz" pos="891"/>
        <p:guide orient="horz" pos="1196"/>
        <p:guide pos="2880"/>
        <p:guide pos="244"/>
        <p:guide pos="551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7" d="100"/>
          <a:sy n="67" d="100"/>
        </p:scale>
        <p:origin x="-274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F6143A-33FF-4897-9B7C-C1A1703A5C29}" type="datetimeFigureOut">
              <a:rPr lang="en-US" smtClean="0"/>
              <a:pPr/>
              <a:t>5/16/2007</a:t>
            </a:fld>
            <a:endParaRPr lang="en-US"/>
          </a:p>
        </p:txBody>
      </p:sp>
      <p:sp>
        <p:nvSpPr>
          <p:cNvPr id="4" name="Footer Placeholder 3"/>
          <p:cNvSpPr>
            <a:spLocks noGrp="1"/>
          </p:cNvSpPr>
          <p:nvPr>
            <p:ph type="ftr" sz="quarter" idx="2"/>
          </p:nvPr>
        </p:nvSpPr>
        <p:spPr>
          <a:xfrm>
            <a:off x="-1" y="8685213"/>
            <a:ext cx="6856413" cy="457200"/>
          </a:xfrm>
          <a:prstGeom prst="rect">
            <a:avLst/>
          </a:prstGeom>
        </p:spPr>
        <p:txBody>
          <a:bodyPr vert="horz" lIns="91440" tIns="45720" rIns="91440" bIns="45720" rtlCol="0" anchor="b"/>
          <a:lstStyle>
            <a:lvl1pPr algn="l">
              <a:defRPr sz="1200"/>
            </a:lvl1pPr>
          </a:lstStyle>
          <a:p>
            <a:pPr algn="ctr" defTabSz="914027" eaLnBrk="0" hangingPunct="0"/>
            <a:r>
              <a:rPr lang="en-US" sz="500" dirty="0" smtClean="0">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500" dirty="0" smtClean="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latin typeface="Segoe" pitchFamily="34" charset="0"/>
                <a:cs typeface="Arial" charset="0"/>
              </a:rPr>
            </a:br>
            <a:r>
              <a:rPr lang="en-US" sz="500" dirty="0" smtClean="0">
                <a:latin typeface="Segoe" pitchFamily="34" charset="0"/>
                <a:cs typeface="Arial" charset="0"/>
              </a:rPr>
              <a:t>MICROSOFT MAKES NO WARRANTIES, EXPRESS, IMPLIED OR STATUTORY, AS TO THE INFORMATION IN THIS PRESENTATION.</a:t>
            </a:r>
            <a:endParaRPr lang="en-US" sz="500" dirty="0">
              <a:latin typeface="Segoe" pitchFamily="34" charset="0"/>
              <a:cs typeface="Arial"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6C49C1-CE31-4DB4-AF8A-1B561F76A1F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0C5189-D84B-43B0-9B5F-E4CA03B1F31C}" type="datetimeFigureOut">
              <a:rPr lang="en-US" smtClean="0"/>
              <a:pPr/>
              <a:t>5/16/2007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5/16/2007 6:36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5/16/2007 6:36 PM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69" r:id="rId11"/>
    <p:sldLayoutId id="2147483670"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10.wmf"/><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audio" Target="../media/audio1.wav"/><Relationship Id="rId7" Type="http://schemas.openxmlformats.org/officeDocument/2006/relationships/image" Target="../media/image13.jpeg"/><Relationship Id="rId12"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image" Target="../media/image16.png"/><Relationship Id="rId5" Type="http://schemas.openxmlformats.org/officeDocument/2006/relationships/image" Target="../media/image12.png"/><Relationship Id="rId10" Type="http://schemas.openxmlformats.org/officeDocument/2006/relationships/image" Target="../media/image8.png"/><Relationship Id="rId4" Type="http://schemas.openxmlformats.org/officeDocument/2006/relationships/audio" Target="../media/audio2.wav"/><Relationship Id="rId9" Type="http://schemas.openxmlformats.org/officeDocument/2006/relationships/image" Target="../media/image15.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microsoft.com/whdc/driver/install/app_drv.mspx"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notesSlide" Target="../notesSlides/notesSlide27.xml"/><Relationship Id="rId7" Type="http://schemas.openxmlformats.org/officeDocument/2006/relationships/image" Target="../media/image17.png"/><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image" Target="../media/image16.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msdn2.microsoft.com/en-us/library/ms794507.aspx"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hyperlink" Target="http://www.microsoft.com/whdc/driver/install/app_drv.mspx" TargetMode="External"/><Relationship Id="rId4" Type="http://schemas.openxmlformats.org/officeDocument/2006/relationships/hyperlink" Target="http://msdn2.microsoft.com/en-us/library/ms790151.aspx"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Building Deployable Device Driver Packages</a:t>
            </a:r>
            <a:endParaRPr lang="en-US" dirty="0"/>
          </a:p>
        </p:txBody>
      </p:sp>
      <p:sp>
        <p:nvSpPr>
          <p:cNvPr id="3" name="Subtitle 2"/>
          <p:cNvSpPr>
            <a:spLocks noGrp="1"/>
          </p:cNvSpPr>
          <p:nvPr>
            <p:ph type="subTitle" idx="1"/>
          </p:nvPr>
        </p:nvSpPr>
        <p:spPr>
          <a:xfrm>
            <a:off x="727606" y="4334075"/>
            <a:ext cx="7692761" cy="1846659"/>
          </a:xfrm>
        </p:spPr>
        <p:txBody>
          <a:bodyPr/>
          <a:lstStyle/>
          <a:p>
            <a:r>
              <a:rPr lang="en-US" dirty="0" smtClean="0"/>
              <a:t>Eugene Lin</a:t>
            </a:r>
          </a:p>
          <a:p>
            <a:r>
              <a:rPr lang="en-US" dirty="0" smtClean="0"/>
              <a:t>Lead Program Manager</a:t>
            </a:r>
          </a:p>
          <a:p>
            <a:r>
              <a:rPr lang="en-US" dirty="0"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bwMode="auto">
          <a:xfrm>
            <a:off x="457200" y="1219200"/>
            <a:ext cx="6934200" cy="43434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2" name="Title 1"/>
          <p:cNvSpPr>
            <a:spLocks noGrp="1"/>
          </p:cNvSpPr>
          <p:nvPr>
            <p:ph type="title"/>
          </p:nvPr>
        </p:nvSpPr>
        <p:spPr/>
        <p:txBody>
          <a:bodyPr/>
          <a:lstStyle/>
          <a:p>
            <a:r>
              <a:rPr smtClean="0"/>
              <a:t>Driver Packages</a:t>
            </a:r>
            <a:endParaRPr lang="en-US" dirty="0"/>
          </a:p>
        </p:txBody>
      </p:sp>
      <p:sp>
        <p:nvSpPr>
          <p:cNvPr id="4" name="Rounded Rectangle 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bg2"/>
                </a:solidFill>
                <a:latin typeface="Segoe" pitchFamily="34" charset="0"/>
              </a:rPr>
              <a:t>Foo.inf</a:t>
            </a:r>
          </a:p>
        </p:txBody>
      </p:sp>
      <p:sp>
        <p:nvSpPr>
          <p:cNvPr id="5" name="Rounded Rectangle 4"/>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a:endCxn id="5" idx="1"/>
          </p:cNvCxnSpPr>
          <p:nvPr/>
        </p:nvCxnSpPr>
        <p:spPr bwMode="auto">
          <a:xfrm rot="16200000" flipH="1">
            <a:off x="884161" y="2544837"/>
            <a:ext cx="746277" cy="22860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a:endCxn id="6" idx="1"/>
          </p:cNvCxnSpPr>
          <p:nvPr/>
        </p:nvCxnSpPr>
        <p:spPr bwMode="auto">
          <a:xfrm rot="16200000" flipH="1">
            <a:off x="541262" y="2887738"/>
            <a:ext cx="1432077"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16200000" flipH="1">
            <a:off x="190500" y="3238500"/>
            <a:ext cx="2133600"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4" name="Straight Arrow Connector 23"/>
          <p:cNvCxnSpPr/>
          <p:nvPr/>
        </p:nvCxnSpPr>
        <p:spPr bwMode="auto">
          <a:xfrm>
            <a:off x="2819400" y="2286000"/>
            <a:ext cx="1828800" cy="1366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6" name="Straight Arrow Connector 25"/>
          <p:cNvCxnSpPr/>
          <p:nvPr/>
        </p:nvCxnSpPr>
        <p:spPr bwMode="auto">
          <a:xfrm>
            <a:off x="2819400" y="2286000"/>
            <a:ext cx="1828800" cy="10510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8" name="Straight Arrow Connector 27"/>
          <p:cNvCxnSpPr/>
          <p:nvPr/>
        </p:nvCxnSpPr>
        <p:spPr bwMode="auto">
          <a:xfrm rot="16200000" flipH="1">
            <a:off x="2735338" y="2370062"/>
            <a:ext cx="1996924" cy="18288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29" name="TextBox 28"/>
          <p:cNvSpPr txBox="1"/>
          <p:nvPr/>
        </p:nvSpPr>
        <p:spPr>
          <a:xfrm>
            <a:off x="381000" y="5648980"/>
            <a:ext cx="2286000" cy="523220"/>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2800" dirty="0" smtClean="0">
                <a:solidFill>
                  <a:schemeClr val="tx1"/>
                </a:solidFill>
                <a:latin typeface="Segoe" pitchFamily="34" charset="0"/>
              </a:rPr>
              <a:t>Correct</a:t>
            </a:r>
          </a:p>
        </p:txBody>
      </p:sp>
      <p:sp>
        <p:nvSpPr>
          <p:cNvPr id="20" name="Rounded Rectangle 19"/>
          <p:cNvSpPr/>
          <p:nvPr/>
        </p:nvSpPr>
        <p:spPr bwMode="auto">
          <a:xfrm>
            <a:off x="4648200" y="211787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Configuration file</a:t>
            </a:r>
          </a:p>
        </p:txBody>
      </p:sp>
      <p:sp>
        <p:nvSpPr>
          <p:cNvPr id="21" name="Rounded Rectangle 20"/>
          <p:cNvSpPr/>
          <p:nvPr/>
        </p:nvSpPr>
        <p:spPr bwMode="auto">
          <a:xfrm>
            <a:off x="4648200" y="3056092"/>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Localized UI</a:t>
            </a:r>
          </a:p>
        </p:txBody>
      </p:sp>
      <p:sp>
        <p:nvSpPr>
          <p:cNvPr id="22" name="Rounded Rectangle 21"/>
          <p:cNvSpPr/>
          <p:nvPr/>
        </p:nvSpPr>
        <p:spPr bwMode="auto">
          <a:xfrm>
            <a:off x="4648200" y="399430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Application files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bwMode="auto">
          <a:xfrm>
            <a:off x="457200" y="1219200"/>
            <a:ext cx="6934200" cy="43434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2" name="Title 1"/>
          <p:cNvSpPr>
            <a:spLocks noGrp="1"/>
          </p:cNvSpPr>
          <p:nvPr>
            <p:ph type="title"/>
          </p:nvPr>
        </p:nvSpPr>
        <p:spPr/>
        <p:txBody>
          <a:bodyPr/>
          <a:lstStyle/>
          <a:p>
            <a:r>
              <a:rPr smtClean="0"/>
              <a:t>Driver Packages</a:t>
            </a:r>
            <a:endParaRPr lang="en-US" dirty="0"/>
          </a:p>
        </p:txBody>
      </p:sp>
      <p:sp>
        <p:nvSpPr>
          <p:cNvPr id="4" name="Rounded Rectangle 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bg2"/>
                </a:solidFill>
                <a:latin typeface="Segoe" pitchFamily="34" charset="0"/>
              </a:rPr>
              <a:t>Foo.inf</a:t>
            </a:r>
          </a:p>
        </p:txBody>
      </p:sp>
      <p:sp>
        <p:nvSpPr>
          <p:cNvPr id="5" name="Rounded Rectangle 4"/>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a:endCxn id="5" idx="1"/>
          </p:cNvCxnSpPr>
          <p:nvPr/>
        </p:nvCxnSpPr>
        <p:spPr bwMode="auto">
          <a:xfrm rot="16200000" flipH="1">
            <a:off x="884161" y="2544837"/>
            <a:ext cx="746277" cy="22860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a:endCxn id="6" idx="1"/>
          </p:cNvCxnSpPr>
          <p:nvPr/>
        </p:nvCxnSpPr>
        <p:spPr bwMode="auto">
          <a:xfrm rot="16200000" flipH="1">
            <a:off x="541262" y="2887738"/>
            <a:ext cx="1432077"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16200000" flipH="1">
            <a:off x="190500" y="3238500"/>
            <a:ext cx="2133600"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4" name="Straight Arrow Connector 23"/>
          <p:cNvCxnSpPr/>
          <p:nvPr/>
        </p:nvCxnSpPr>
        <p:spPr bwMode="auto">
          <a:xfrm>
            <a:off x="2819400" y="2286000"/>
            <a:ext cx="1828800" cy="1366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6" name="Straight Arrow Connector 25"/>
          <p:cNvCxnSpPr/>
          <p:nvPr/>
        </p:nvCxnSpPr>
        <p:spPr bwMode="auto">
          <a:xfrm>
            <a:off x="2819400" y="2286000"/>
            <a:ext cx="1828800" cy="10510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29" name="TextBox 28"/>
          <p:cNvSpPr txBox="1"/>
          <p:nvPr/>
        </p:nvSpPr>
        <p:spPr>
          <a:xfrm>
            <a:off x="381000" y="5648980"/>
            <a:ext cx="2286000" cy="523220"/>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2800" dirty="0" smtClean="0">
                <a:latin typeface="Segoe" pitchFamily="34" charset="0"/>
              </a:rPr>
              <a:t>Inc</a:t>
            </a:r>
            <a:r>
              <a:rPr lang="en-US" sz="2800" dirty="0" smtClean="0">
                <a:solidFill>
                  <a:schemeClr val="tx1"/>
                </a:solidFill>
                <a:latin typeface="Segoe" pitchFamily="34" charset="0"/>
              </a:rPr>
              <a:t>orrect</a:t>
            </a:r>
          </a:p>
        </p:txBody>
      </p:sp>
      <p:sp>
        <p:nvSpPr>
          <p:cNvPr id="21" name="Rounded Rectangle 20"/>
          <p:cNvSpPr/>
          <p:nvPr/>
        </p:nvSpPr>
        <p:spPr bwMode="auto">
          <a:xfrm>
            <a:off x="4648200" y="3056092"/>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French Resources</a:t>
            </a:r>
          </a:p>
        </p:txBody>
      </p:sp>
      <p:sp>
        <p:nvSpPr>
          <p:cNvPr id="19" name="TextBox 18"/>
          <p:cNvSpPr txBox="1"/>
          <p:nvPr/>
        </p:nvSpPr>
        <p:spPr>
          <a:xfrm>
            <a:off x="4712595" y="2183402"/>
            <a:ext cx="2911699" cy="400110"/>
          </a:xfrm>
          <a:prstGeom prst="rect">
            <a:avLst/>
          </a:prstGeom>
          <a:noFill/>
        </p:spPr>
        <p:txBody>
          <a:bodyPr wrap="square" rtlCol="0">
            <a:spAutoFit/>
          </a:bodyPr>
          <a:lstStyle/>
          <a:p>
            <a:r>
              <a:rPr lang="en-US" sz="2000" dirty="0" smtClean="0">
                <a:solidFill>
                  <a:schemeClr val="tx1"/>
                </a:solidFill>
                <a:latin typeface="Segoe" pitchFamily="34" charset="0"/>
              </a:rPr>
              <a:t>Missing files</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2057400" y="1371600"/>
            <a:ext cx="1295400" cy="1066800"/>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 name="Rounded Rectangle 3"/>
          <p:cNvSpPr/>
          <p:nvPr/>
        </p:nvSpPr>
        <p:spPr bwMode="auto">
          <a:xfrm>
            <a:off x="2186940" y="1458686"/>
            <a:ext cx="716604" cy="190311"/>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5" name="Rounded Rectangle 4"/>
          <p:cNvSpPr/>
          <p:nvPr/>
        </p:nvSpPr>
        <p:spPr bwMode="auto">
          <a:xfrm>
            <a:off x="2446020" y="1807029"/>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2446020" y="2002971"/>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2446020" y="2198914"/>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sp>
        <p:nvSpPr>
          <p:cNvPr id="2" name="Title 1"/>
          <p:cNvSpPr>
            <a:spLocks noGrp="1"/>
          </p:cNvSpPr>
          <p:nvPr>
            <p:ph type="title"/>
          </p:nvPr>
        </p:nvSpPr>
        <p:spPr/>
        <p:txBody>
          <a:bodyPr/>
          <a:lstStyle/>
          <a:p>
            <a:r>
              <a:rPr smtClean="0"/>
              <a:t>Driver Packages</a:t>
            </a:r>
            <a:endParaRPr lang="en-US" dirty="0"/>
          </a:p>
        </p:txBody>
      </p:sp>
      <p:sp>
        <p:nvSpPr>
          <p:cNvPr id="46" name="Content Placeholder 45"/>
          <p:cNvSpPr>
            <a:spLocks noGrp="1"/>
          </p:cNvSpPr>
          <p:nvPr>
            <p:ph sz="half" idx="1"/>
          </p:nvPr>
        </p:nvSpPr>
        <p:spPr>
          <a:xfrm>
            <a:off x="4080510" y="1414199"/>
            <a:ext cx="4682490" cy="5092676"/>
          </a:xfrm>
        </p:spPr>
        <p:txBody>
          <a:bodyPr/>
          <a:lstStyle/>
          <a:p>
            <a:pPr>
              <a:buNone/>
            </a:pPr>
            <a:r>
              <a:rPr lang="en-US" sz="2400" dirty="0" smtClean="0"/>
              <a:t>How Windows will use the INF</a:t>
            </a:r>
          </a:p>
          <a:p>
            <a:r>
              <a:rPr lang="en-US" sz="2400" dirty="0" smtClean="0"/>
              <a:t>Programmatic</a:t>
            </a:r>
          </a:p>
          <a:p>
            <a:pPr lvl="1"/>
            <a:r>
              <a:rPr lang="en-US" sz="2400" dirty="0" err="1" smtClean="0"/>
              <a:t>SetupCopyOemInf</a:t>
            </a:r>
            <a:endParaRPr lang="en-US" sz="2400" dirty="0" smtClean="0"/>
          </a:p>
          <a:p>
            <a:pPr lvl="1"/>
            <a:r>
              <a:rPr lang="en-US" sz="2400" dirty="0" err="1" smtClean="0"/>
              <a:t>DiInstallDriver</a:t>
            </a:r>
            <a:endParaRPr lang="en-US" sz="2400" dirty="0" smtClean="0"/>
          </a:p>
          <a:p>
            <a:pPr lvl="1"/>
            <a:r>
              <a:rPr lang="en-US" sz="2400" dirty="0" err="1" smtClean="0"/>
              <a:t>DIFx</a:t>
            </a:r>
            <a:r>
              <a:rPr lang="en-US" sz="2400" dirty="0" smtClean="0"/>
              <a:t> tools</a:t>
            </a:r>
          </a:p>
          <a:p>
            <a:r>
              <a:rPr lang="en-US" sz="2400" dirty="0" smtClean="0"/>
              <a:t>User</a:t>
            </a:r>
          </a:p>
          <a:p>
            <a:pPr lvl="1"/>
            <a:r>
              <a:rPr lang="en-US" sz="2400" dirty="0" smtClean="0"/>
              <a:t>Found New Hardware Wizard</a:t>
            </a:r>
          </a:p>
          <a:p>
            <a:pPr lvl="1"/>
            <a:r>
              <a:rPr lang="en-US" sz="2400" dirty="0" smtClean="0"/>
              <a:t>Windows Update on-demand</a:t>
            </a:r>
          </a:p>
          <a:p>
            <a:pPr lvl="1"/>
            <a:r>
              <a:rPr lang="en-US" sz="2400" dirty="0" smtClean="0"/>
              <a:t>Windows Update manual</a:t>
            </a:r>
          </a:p>
          <a:p>
            <a:pPr lvl="1"/>
            <a:r>
              <a:rPr lang="en-US" sz="2400" dirty="0" err="1" smtClean="0"/>
              <a:t>AutoUpdate</a:t>
            </a:r>
            <a:endParaRPr lang="en-US" sz="2400" dirty="0" smtClean="0"/>
          </a:p>
          <a:p>
            <a:pPr lvl="1"/>
            <a:endParaRPr lang="en-US" sz="2400" dirty="0"/>
          </a:p>
        </p:txBody>
      </p:sp>
      <p:grpSp>
        <p:nvGrpSpPr>
          <p:cNvPr id="34" name="Group 33"/>
          <p:cNvGrpSpPr/>
          <p:nvPr/>
        </p:nvGrpSpPr>
        <p:grpSpPr>
          <a:xfrm>
            <a:off x="2209800" y="2590800"/>
            <a:ext cx="914399" cy="762000"/>
            <a:chOff x="3810000" y="1371600"/>
            <a:chExt cx="1981199" cy="1758462"/>
          </a:xfrm>
        </p:grpSpPr>
        <p:sp>
          <p:nvSpPr>
            <p:cNvPr id="14" name="Rounded Rectangle 13"/>
            <p:cNvSpPr/>
            <p:nvPr/>
          </p:nvSpPr>
          <p:spPr bwMode="auto">
            <a:xfrm>
              <a:off x="3810000" y="1371600"/>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Configuration file</a:t>
              </a:r>
            </a:p>
          </p:txBody>
        </p:sp>
        <p:sp>
          <p:nvSpPr>
            <p:cNvPr id="16" name="Rounded Rectangle 15"/>
            <p:cNvSpPr/>
            <p:nvPr/>
          </p:nvSpPr>
          <p:spPr bwMode="auto">
            <a:xfrm>
              <a:off x="3810000" y="2000924"/>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Localized UI</a:t>
              </a:r>
            </a:p>
          </p:txBody>
        </p:sp>
        <p:sp>
          <p:nvSpPr>
            <p:cNvPr id="17" name="Rounded Rectangle 16"/>
            <p:cNvSpPr/>
            <p:nvPr/>
          </p:nvSpPr>
          <p:spPr bwMode="auto">
            <a:xfrm>
              <a:off x="3810000" y="2704309"/>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Application files</a:t>
              </a:r>
            </a:p>
          </p:txBody>
        </p:sp>
      </p:grpSp>
      <p:sp>
        <p:nvSpPr>
          <p:cNvPr id="23" name="Flowchart: Magnetic Disk 22"/>
          <p:cNvSpPr/>
          <p:nvPr/>
        </p:nvSpPr>
        <p:spPr bwMode="auto">
          <a:xfrm>
            <a:off x="1524000" y="3886200"/>
            <a:ext cx="1828800" cy="26670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sp>
        <p:nvSpPr>
          <p:cNvPr id="43" name="Rectangle 42"/>
          <p:cNvSpPr/>
          <p:nvPr/>
        </p:nvSpPr>
        <p:spPr bwMode="auto">
          <a:xfrm>
            <a:off x="990600" y="1219200"/>
            <a:ext cx="2590800" cy="22860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28" name="Picture 5" descr="C:\Users\elin\AppData\Local\Microsoft\Windows\Temporary Internet Files\Content.IE5\O5SQ4K6T\MCj04260700000[1].wmf"/>
          <p:cNvPicPr>
            <a:picLocks noChangeAspect="1" noChangeArrowheads="1"/>
          </p:cNvPicPr>
          <p:nvPr/>
        </p:nvPicPr>
        <p:blipFill>
          <a:blip r:embed="rId3">
            <a:grayscl/>
          </a:blip>
          <a:srcRect/>
          <a:stretch>
            <a:fillRect/>
          </a:stretch>
        </p:blipFill>
        <p:spPr bwMode="auto">
          <a:xfrm>
            <a:off x="609600" y="990600"/>
            <a:ext cx="850812" cy="990600"/>
          </a:xfrm>
          <a:prstGeom prst="rect">
            <a:avLst/>
          </a:prstGeom>
          <a:noFill/>
        </p:spPr>
      </p:pic>
      <p:cxnSp>
        <p:nvCxnSpPr>
          <p:cNvPr id="20" name="Straight Arrow Connector 19"/>
          <p:cNvCxnSpPr>
            <a:endCxn id="5" idx="1"/>
          </p:cNvCxnSpPr>
          <p:nvPr/>
        </p:nvCxnSpPr>
        <p:spPr bwMode="auto">
          <a:xfrm rot="16200000" flipH="1">
            <a:off x="2269542" y="1692858"/>
            <a:ext cx="269137"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4" name="Straight Arrow Connector 23"/>
          <p:cNvCxnSpPr>
            <a:endCxn id="6" idx="1"/>
          </p:cNvCxnSpPr>
          <p:nvPr/>
        </p:nvCxnSpPr>
        <p:spPr bwMode="auto">
          <a:xfrm rot="16200000" flipH="1">
            <a:off x="2171571" y="1790829"/>
            <a:ext cx="465079"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7" name="Straight Arrow Connector 26"/>
          <p:cNvCxnSpPr>
            <a:endCxn id="7" idx="1"/>
          </p:cNvCxnSpPr>
          <p:nvPr/>
        </p:nvCxnSpPr>
        <p:spPr bwMode="auto">
          <a:xfrm rot="16200000" flipH="1">
            <a:off x="2073599" y="1888801"/>
            <a:ext cx="661022"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Driver Packages</a:t>
            </a:r>
            <a:endParaRPr lang="en-US" dirty="0"/>
          </a:p>
        </p:txBody>
      </p:sp>
      <p:sp>
        <p:nvSpPr>
          <p:cNvPr id="20" name="Content Placeholder 19"/>
          <p:cNvSpPr>
            <a:spLocks noGrp="1"/>
          </p:cNvSpPr>
          <p:nvPr>
            <p:ph sz="half" idx="1"/>
          </p:nvPr>
        </p:nvSpPr>
        <p:spPr>
          <a:xfrm>
            <a:off x="4635500" y="1414199"/>
            <a:ext cx="4127500" cy="955646"/>
          </a:xfrm>
        </p:spPr>
        <p:txBody>
          <a:bodyPr/>
          <a:lstStyle/>
          <a:p>
            <a:r>
              <a:rPr lang="en-US" dirty="0" smtClean="0"/>
              <a:t>Windows uses the INF to build a list of files in the package</a:t>
            </a:r>
            <a:endParaRPr lang="en-US" dirty="0"/>
          </a:p>
        </p:txBody>
      </p:sp>
      <p:sp>
        <p:nvSpPr>
          <p:cNvPr id="23" name="Flowchart: Magnetic Disk 22"/>
          <p:cNvSpPr/>
          <p:nvPr/>
        </p:nvSpPr>
        <p:spPr bwMode="auto">
          <a:xfrm>
            <a:off x="1524000" y="3886200"/>
            <a:ext cx="1828800" cy="26670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sp>
        <p:nvSpPr>
          <p:cNvPr id="27" name="Rectangle 17"/>
          <p:cNvSpPr/>
          <p:nvPr/>
        </p:nvSpPr>
        <p:spPr bwMode="auto">
          <a:xfrm>
            <a:off x="2057400" y="1371600"/>
            <a:ext cx="1295400" cy="1066800"/>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 name="Rounded Rectangle 28"/>
          <p:cNvSpPr/>
          <p:nvPr/>
        </p:nvSpPr>
        <p:spPr bwMode="auto">
          <a:xfrm>
            <a:off x="2186940" y="1458686"/>
            <a:ext cx="716604" cy="190311"/>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30" name="Rounded Rectangle 29"/>
          <p:cNvSpPr/>
          <p:nvPr/>
        </p:nvSpPr>
        <p:spPr bwMode="auto">
          <a:xfrm>
            <a:off x="2446020" y="1807029"/>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31" name="Rounded Rectangle 30"/>
          <p:cNvSpPr/>
          <p:nvPr/>
        </p:nvSpPr>
        <p:spPr bwMode="auto">
          <a:xfrm>
            <a:off x="2446020" y="2002971"/>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32" name="Rounded Rectangle 31"/>
          <p:cNvSpPr/>
          <p:nvPr/>
        </p:nvSpPr>
        <p:spPr bwMode="auto">
          <a:xfrm>
            <a:off x="2446020" y="2198914"/>
            <a:ext cx="716604" cy="124615"/>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grpSp>
        <p:nvGrpSpPr>
          <p:cNvPr id="33" name="Group 32"/>
          <p:cNvGrpSpPr/>
          <p:nvPr/>
        </p:nvGrpSpPr>
        <p:grpSpPr>
          <a:xfrm>
            <a:off x="2209800" y="2590800"/>
            <a:ext cx="914399" cy="762000"/>
            <a:chOff x="3810000" y="1371600"/>
            <a:chExt cx="1981199" cy="1758462"/>
          </a:xfrm>
        </p:grpSpPr>
        <p:sp>
          <p:nvSpPr>
            <p:cNvPr id="34" name="Rounded Rectangle 33"/>
            <p:cNvSpPr/>
            <p:nvPr/>
          </p:nvSpPr>
          <p:spPr bwMode="auto">
            <a:xfrm>
              <a:off x="3810000" y="1371600"/>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Configuration file</a:t>
              </a:r>
            </a:p>
          </p:txBody>
        </p:sp>
        <p:sp>
          <p:nvSpPr>
            <p:cNvPr id="35" name="Rounded Rectangle 34"/>
            <p:cNvSpPr/>
            <p:nvPr/>
          </p:nvSpPr>
          <p:spPr bwMode="auto">
            <a:xfrm>
              <a:off x="3810000" y="2000924"/>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Localized UI</a:t>
              </a:r>
            </a:p>
          </p:txBody>
        </p:sp>
        <p:sp>
          <p:nvSpPr>
            <p:cNvPr id="36" name="Rounded Rectangle 35"/>
            <p:cNvSpPr/>
            <p:nvPr/>
          </p:nvSpPr>
          <p:spPr bwMode="auto">
            <a:xfrm>
              <a:off x="3810000" y="2704309"/>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Application files</a:t>
              </a:r>
            </a:p>
          </p:txBody>
        </p:sp>
      </p:grpSp>
      <p:sp>
        <p:nvSpPr>
          <p:cNvPr id="37" name="Rectangle 36"/>
          <p:cNvSpPr/>
          <p:nvPr/>
        </p:nvSpPr>
        <p:spPr bwMode="auto">
          <a:xfrm>
            <a:off x="990600" y="1219200"/>
            <a:ext cx="2590800" cy="22860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38" name="Picture 5" descr="C:\Users\elin\AppData\Local\Microsoft\Windows\Temporary Internet Files\Content.IE5\O5SQ4K6T\MCj04260700000[1].wmf"/>
          <p:cNvPicPr>
            <a:picLocks noChangeAspect="1" noChangeArrowheads="1"/>
          </p:cNvPicPr>
          <p:nvPr/>
        </p:nvPicPr>
        <p:blipFill>
          <a:blip r:embed="rId3">
            <a:grayscl/>
          </a:blip>
          <a:srcRect/>
          <a:stretch>
            <a:fillRect/>
          </a:stretch>
        </p:blipFill>
        <p:spPr bwMode="auto">
          <a:xfrm>
            <a:off x="609600" y="990600"/>
            <a:ext cx="850812" cy="990600"/>
          </a:xfrm>
          <a:prstGeom prst="rect">
            <a:avLst/>
          </a:prstGeom>
          <a:noFill/>
        </p:spPr>
      </p:pic>
      <p:cxnSp>
        <p:nvCxnSpPr>
          <p:cNvPr id="39" name="Straight Arrow Connector 38"/>
          <p:cNvCxnSpPr>
            <a:endCxn id="30" idx="1"/>
          </p:cNvCxnSpPr>
          <p:nvPr/>
        </p:nvCxnSpPr>
        <p:spPr bwMode="auto">
          <a:xfrm rot="16200000" flipH="1">
            <a:off x="2269542" y="1692858"/>
            <a:ext cx="269137"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40" name="Straight Arrow Connector 39"/>
          <p:cNvCxnSpPr>
            <a:endCxn id="31" idx="1"/>
          </p:cNvCxnSpPr>
          <p:nvPr/>
        </p:nvCxnSpPr>
        <p:spPr bwMode="auto">
          <a:xfrm rot="16200000" flipH="1">
            <a:off x="2171571" y="1790829"/>
            <a:ext cx="465079"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41" name="Straight Arrow Connector 40"/>
          <p:cNvCxnSpPr>
            <a:endCxn id="32" idx="1"/>
          </p:cNvCxnSpPr>
          <p:nvPr/>
        </p:nvCxnSpPr>
        <p:spPr bwMode="auto">
          <a:xfrm rot="16200000" flipH="1">
            <a:off x="2073599" y="1888801"/>
            <a:ext cx="661022" cy="838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grpSp>
        <p:nvGrpSpPr>
          <p:cNvPr id="26" name="Group 25"/>
          <p:cNvGrpSpPr/>
          <p:nvPr/>
        </p:nvGrpSpPr>
        <p:grpSpPr>
          <a:xfrm>
            <a:off x="3037668" y="1573078"/>
            <a:ext cx="2220018" cy="3370881"/>
            <a:chOff x="3037668" y="1573078"/>
            <a:chExt cx="2220018" cy="3370881"/>
          </a:xfrm>
        </p:grpSpPr>
        <p:sp>
          <p:nvSpPr>
            <p:cNvPr id="24" name="Freeform 23"/>
            <p:cNvSpPr/>
            <p:nvPr/>
          </p:nvSpPr>
          <p:spPr bwMode="auto">
            <a:xfrm>
              <a:off x="3037668" y="1573078"/>
              <a:ext cx="2050942" cy="3370881"/>
            </a:xfrm>
            <a:custGeom>
              <a:avLst/>
              <a:gdLst>
                <a:gd name="connsiteX0" fmla="*/ 410705 w 2050942"/>
                <a:gd name="connsiteY0" fmla="*/ 3370881 h 3370881"/>
                <a:gd name="connsiteX1" fmla="*/ 1797803 w 2050942"/>
                <a:gd name="connsiteY1" fmla="*/ 2270502 h 3370881"/>
                <a:gd name="connsiteX2" fmla="*/ 1751308 w 2050942"/>
                <a:gd name="connsiteY2" fmla="*/ 674176 h 3370881"/>
                <a:gd name="connsiteX3" fmla="*/ 0 w 2050942"/>
                <a:gd name="connsiteY3" fmla="*/ 0 h 3370881"/>
              </a:gdLst>
              <a:ahLst/>
              <a:cxnLst>
                <a:cxn ang="0">
                  <a:pos x="connsiteX0" y="connsiteY0"/>
                </a:cxn>
                <a:cxn ang="0">
                  <a:pos x="connsiteX1" y="connsiteY1"/>
                </a:cxn>
                <a:cxn ang="0">
                  <a:pos x="connsiteX2" y="connsiteY2"/>
                </a:cxn>
                <a:cxn ang="0">
                  <a:pos x="connsiteX3" y="connsiteY3"/>
                </a:cxn>
              </a:cxnLst>
              <a:rect l="l" t="t" r="r" b="b"/>
              <a:pathLst>
                <a:path w="2050942" h="3370881">
                  <a:moveTo>
                    <a:pt x="410705" y="3370881"/>
                  </a:moveTo>
                  <a:cubicBezTo>
                    <a:pt x="992537" y="3045417"/>
                    <a:pt x="1574369" y="2719953"/>
                    <a:pt x="1797803" y="2270502"/>
                  </a:cubicBezTo>
                  <a:cubicBezTo>
                    <a:pt x="2021237" y="1821051"/>
                    <a:pt x="2050942" y="1052593"/>
                    <a:pt x="1751308" y="674176"/>
                  </a:cubicBezTo>
                  <a:cubicBezTo>
                    <a:pt x="1451674" y="295759"/>
                    <a:pt x="725837" y="147879"/>
                    <a:pt x="0" y="0"/>
                  </a:cubicBezTo>
                </a:path>
              </a:pathLst>
            </a:custGeom>
            <a:noFill/>
            <a:ln w="12700" cap="flat" cmpd="sng" algn="ctr">
              <a:solidFill>
                <a:schemeClr val="tx1"/>
              </a:solidFill>
              <a:prstDash val="solid"/>
              <a:round/>
              <a:headEnd type="none" w="med" len="med"/>
              <a:tailEnd type="arrow" w="med" len="med"/>
            </a:ln>
            <a:effectLst/>
          </p:spPr>
          <p:txBody>
            <a:bodyPr vert="horz" wrap="square" lIns="109728" tIns="54864" rIns="109728" bIns="54864" numCol="1" rtlCol="0" anchor="ctr" anchorCtr="0" compatLnSpc="1">
              <a:prstTxWarp prst="textNoShape">
                <a:avLst/>
              </a:prstTxWarp>
            </a:bodyPr>
            <a:lstStyle/>
            <a:p>
              <a:pPr marL="0" marR="0" indent="0" algn="l"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smtClean="0">
                <a:solidFill>
                  <a:schemeClr val="bg2"/>
                </a:solidFill>
                <a:effectLst/>
                <a:latin typeface="Segoe Semibold" pitchFamily="34" charset="0"/>
              </a:endParaRPr>
            </a:p>
          </p:txBody>
        </p:sp>
        <p:pic>
          <p:nvPicPr>
            <p:cNvPr id="25" name="Picture 2" descr="C:\Users\elin\AppData\Local\Microsoft\Windows\Temporary Internet Files\Content.IE5\4H72DT0T\MCj04316080000[1].png"/>
            <p:cNvPicPr>
              <a:picLocks noChangeAspect="1" noChangeArrowheads="1"/>
            </p:cNvPicPr>
            <p:nvPr/>
          </p:nvPicPr>
          <p:blipFill>
            <a:blip r:embed="rId4"/>
            <a:srcRect/>
            <a:stretch>
              <a:fillRect/>
            </a:stretch>
          </p:blipFill>
          <p:spPr bwMode="auto">
            <a:xfrm>
              <a:off x="4572000" y="3048000"/>
              <a:ext cx="685686" cy="685686"/>
            </a:xfrm>
            <a:prstGeom prst="rect">
              <a:avLst/>
            </a:prstGeom>
            <a:noFill/>
          </p:spPr>
        </p:pic>
      </p:gr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Driver Packages</a:t>
            </a:r>
            <a:endParaRPr lang="en-US" dirty="0"/>
          </a:p>
        </p:txBody>
      </p:sp>
      <p:sp>
        <p:nvSpPr>
          <p:cNvPr id="20" name="Content Placeholder 19"/>
          <p:cNvSpPr>
            <a:spLocks noGrp="1"/>
          </p:cNvSpPr>
          <p:nvPr>
            <p:ph sz="half" idx="1"/>
          </p:nvPr>
        </p:nvSpPr>
        <p:spPr>
          <a:xfrm>
            <a:off x="4635500" y="1414199"/>
            <a:ext cx="4127500" cy="955646"/>
          </a:xfrm>
        </p:spPr>
        <p:txBody>
          <a:bodyPr/>
          <a:lstStyle/>
          <a:p>
            <a:r>
              <a:rPr lang="en-US" dirty="0" smtClean="0"/>
              <a:t>Windows uses the INF to build a list of files in the package</a:t>
            </a:r>
          </a:p>
        </p:txBody>
      </p:sp>
      <p:grpSp>
        <p:nvGrpSpPr>
          <p:cNvPr id="3" name="Group 33"/>
          <p:cNvGrpSpPr/>
          <p:nvPr/>
        </p:nvGrpSpPr>
        <p:grpSpPr>
          <a:xfrm>
            <a:off x="2209800" y="2590800"/>
            <a:ext cx="914399" cy="762000"/>
            <a:chOff x="3810000" y="1371600"/>
            <a:chExt cx="1981199" cy="1758462"/>
          </a:xfrm>
        </p:grpSpPr>
        <p:sp>
          <p:nvSpPr>
            <p:cNvPr id="14" name="Rounded Rectangle 13"/>
            <p:cNvSpPr/>
            <p:nvPr/>
          </p:nvSpPr>
          <p:spPr bwMode="auto">
            <a:xfrm>
              <a:off x="3810000" y="1371600"/>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Configuration file</a:t>
              </a:r>
            </a:p>
          </p:txBody>
        </p:sp>
        <p:sp>
          <p:nvSpPr>
            <p:cNvPr id="16" name="Rounded Rectangle 15"/>
            <p:cNvSpPr/>
            <p:nvPr/>
          </p:nvSpPr>
          <p:spPr bwMode="auto">
            <a:xfrm>
              <a:off x="3810000" y="2000924"/>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Localized UI</a:t>
              </a:r>
            </a:p>
          </p:txBody>
        </p:sp>
        <p:sp>
          <p:nvSpPr>
            <p:cNvPr id="17" name="Rounded Rectangle 16"/>
            <p:cNvSpPr/>
            <p:nvPr/>
          </p:nvSpPr>
          <p:spPr bwMode="auto">
            <a:xfrm>
              <a:off x="3810000" y="2704309"/>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Application files</a:t>
              </a:r>
            </a:p>
          </p:txBody>
        </p:sp>
      </p:grpSp>
      <p:grpSp>
        <p:nvGrpSpPr>
          <p:cNvPr id="8" name="Group 32"/>
          <p:cNvGrpSpPr/>
          <p:nvPr/>
        </p:nvGrpSpPr>
        <p:grpSpPr>
          <a:xfrm>
            <a:off x="2057400" y="1371600"/>
            <a:ext cx="1295400" cy="1066800"/>
            <a:chOff x="457200" y="1219200"/>
            <a:chExt cx="3048000" cy="3733800"/>
          </a:xfrm>
        </p:grpSpPr>
        <p:sp>
          <p:nvSpPr>
            <p:cNvPr id="4" name="Rounded Rectangle 3"/>
            <p:cNvSpPr/>
            <p:nvPr/>
          </p:nvSpPr>
          <p:spPr bwMode="auto">
            <a:xfrm>
              <a:off x="762000" y="1524000"/>
              <a:ext cx="1686127" cy="666087"/>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5" name="Rounded Rectangle 4"/>
            <p:cNvSpPr/>
            <p:nvPr/>
          </p:nvSpPr>
          <p:spPr bwMode="auto">
            <a:xfrm>
              <a:off x="1371600" y="27432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18" name="Rectangle 17"/>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sp>
        <p:nvSpPr>
          <p:cNvPr id="23" name="Flowchart: Magnetic Disk 22"/>
          <p:cNvSpPr/>
          <p:nvPr/>
        </p:nvSpPr>
        <p:spPr bwMode="auto">
          <a:xfrm>
            <a:off x="1524000" y="3886200"/>
            <a:ext cx="1828800" cy="26670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3" name="Rectangle 42"/>
          <p:cNvSpPr/>
          <p:nvPr/>
        </p:nvSpPr>
        <p:spPr bwMode="auto">
          <a:xfrm>
            <a:off x="990600" y="1219200"/>
            <a:ext cx="2590800" cy="22860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28" name="Picture 5" descr="C:\Users\elin\AppData\Local\Microsoft\Windows\Temporary Internet Files\Content.IE5\O5SQ4K6T\MCj04260700000[1].wmf"/>
          <p:cNvPicPr>
            <a:picLocks noChangeAspect="1" noChangeArrowheads="1"/>
          </p:cNvPicPr>
          <p:nvPr/>
        </p:nvPicPr>
        <p:blipFill>
          <a:blip r:embed="rId3">
            <a:grayscl/>
          </a:blip>
          <a:srcRect/>
          <a:stretch>
            <a:fillRect/>
          </a:stretch>
        </p:blipFill>
        <p:spPr bwMode="auto">
          <a:xfrm>
            <a:off x="609600" y="990600"/>
            <a:ext cx="850812" cy="990600"/>
          </a:xfrm>
          <a:prstGeom prst="rect">
            <a:avLst/>
          </a:prstGeom>
          <a:noFill/>
        </p:spPr>
      </p:pic>
      <p:sp>
        <p:nvSpPr>
          <p:cNvPr id="21" name="Rectangle 20"/>
          <p:cNvSpPr/>
          <p:nvPr/>
        </p:nvSpPr>
        <p:spPr>
          <a:xfrm>
            <a:off x="1795711" y="5837461"/>
            <a:ext cx="1366913" cy="369332"/>
          </a:xfrm>
          <a:prstGeom prst="rect">
            <a:avLst/>
          </a:prstGeom>
        </p:spPr>
        <p:txBody>
          <a:bodyPr wrap="none">
            <a:spAutoFit/>
          </a:bodyPr>
          <a:lstStyle/>
          <a:p>
            <a:pPr algn="ctr" defTabSz="1096963" fontAlgn="base">
              <a:spcBef>
                <a:spcPct val="0"/>
              </a:spcBef>
              <a:spcAft>
                <a:spcPct val="0"/>
              </a:spcAft>
            </a:pPr>
            <a:r>
              <a:rPr lang="en-US" dirty="0" smtClean="0">
                <a:effectLst>
                  <a:outerShdw blurRad="38100" dist="38100" dir="2700000" algn="tl">
                    <a:srgbClr val="000000">
                      <a:alpha val="43137"/>
                    </a:srgbClr>
                  </a:outerShdw>
                </a:effectLst>
                <a:latin typeface="Segoe" pitchFamily="34" charset="0"/>
              </a:rPr>
              <a:t>Driver Store</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Cloud"/>
          <p:cNvSpPr>
            <a:spLocks noChangeAspect="1" noEditPoints="1" noChangeArrowheads="1"/>
          </p:cNvSpPr>
          <p:nvPr/>
        </p:nvSpPr>
        <p:spPr bwMode="auto">
          <a:xfrm>
            <a:off x="2209800" y="2590800"/>
            <a:ext cx="1030476" cy="69056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23" name="Flowchart: Magnetic Disk 22"/>
          <p:cNvSpPr/>
          <p:nvPr/>
        </p:nvSpPr>
        <p:spPr bwMode="auto">
          <a:xfrm>
            <a:off x="1524000" y="3886200"/>
            <a:ext cx="1828800" cy="26670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Driver Packages</a:t>
            </a:r>
            <a:endParaRPr lang="en-US" dirty="0"/>
          </a:p>
        </p:txBody>
      </p:sp>
      <p:sp>
        <p:nvSpPr>
          <p:cNvPr id="20" name="Content Placeholder 19"/>
          <p:cNvSpPr>
            <a:spLocks noGrp="1"/>
          </p:cNvSpPr>
          <p:nvPr>
            <p:ph sz="half" idx="1"/>
          </p:nvPr>
        </p:nvSpPr>
        <p:spPr>
          <a:xfrm>
            <a:off x="4635500" y="1414199"/>
            <a:ext cx="4127500" cy="2691506"/>
          </a:xfrm>
        </p:spPr>
        <p:txBody>
          <a:bodyPr/>
          <a:lstStyle/>
          <a:p>
            <a:r>
              <a:rPr lang="en-US" dirty="0" smtClean="0"/>
              <a:t>Windows uses the INF to build a list of files in the package</a:t>
            </a:r>
          </a:p>
          <a:p>
            <a:r>
              <a:rPr lang="en-US" dirty="0" smtClean="0"/>
              <a:t>Windows copies those files into the Driver Store</a:t>
            </a:r>
          </a:p>
          <a:p>
            <a:r>
              <a:rPr lang="en-US" dirty="0" smtClean="0"/>
              <a:t>Media goes away</a:t>
            </a:r>
          </a:p>
          <a:p>
            <a:endParaRPr lang="en-US" dirty="0" smtClean="0"/>
          </a:p>
        </p:txBody>
      </p:sp>
      <p:grpSp>
        <p:nvGrpSpPr>
          <p:cNvPr id="3" name="Group 33"/>
          <p:cNvGrpSpPr/>
          <p:nvPr/>
        </p:nvGrpSpPr>
        <p:grpSpPr>
          <a:xfrm>
            <a:off x="2209800" y="2590800"/>
            <a:ext cx="914399" cy="762000"/>
            <a:chOff x="3810000" y="1371600"/>
            <a:chExt cx="1981199" cy="1758462"/>
          </a:xfrm>
        </p:grpSpPr>
        <p:sp>
          <p:nvSpPr>
            <p:cNvPr id="14" name="Rounded Rectangle 13"/>
            <p:cNvSpPr/>
            <p:nvPr/>
          </p:nvSpPr>
          <p:spPr bwMode="auto">
            <a:xfrm>
              <a:off x="3810000" y="1371600"/>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Configuration file</a:t>
              </a:r>
            </a:p>
          </p:txBody>
        </p:sp>
        <p:sp>
          <p:nvSpPr>
            <p:cNvPr id="16" name="Rounded Rectangle 15"/>
            <p:cNvSpPr/>
            <p:nvPr/>
          </p:nvSpPr>
          <p:spPr bwMode="auto">
            <a:xfrm>
              <a:off x="3810000" y="2000924"/>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Localized UI</a:t>
              </a:r>
            </a:p>
          </p:txBody>
        </p:sp>
        <p:sp>
          <p:nvSpPr>
            <p:cNvPr id="17" name="Rounded Rectangle 16"/>
            <p:cNvSpPr/>
            <p:nvPr/>
          </p:nvSpPr>
          <p:spPr bwMode="auto">
            <a:xfrm>
              <a:off x="3810000" y="2704309"/>
              <a:ext cx="1981199" cy="4257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Application files</a:t>
              </a:r>
            </a:p>
          </p:txBody>
        </p:sp>
      </p:grpSp>
      <p:grpSp>
        <p:nvGrpSpPr>
          <p:cNvPr id="8" name="Group 32"/>
          <p:cNvGrpSpPr/>
          <p:nvPr/>
        </p:nvGrpSpPr>
        <p:grpSpPr>
          <a:xfrm>
            <a:off x="2057400" y="1371600"/>
            <a:ext cx="1295400" cy="1066800"/>
            <a:chOff x="457200" y="1219200"/>
            <a:chExt cx="3048000" cy="3733800"/>
          </a:xfrm>
        </p:grpSpPr>
        <p:sp>
          <p:nvSpPr>
            <p:cNvPr id="4" name="Rounded Rectangle 3"/>
            <p:cNvSpPr/>
            <p:nvPr/>
          </p:nvSpPr>
          <p:spPr bwMode="auto">
            <a:xfrm>
              <a:off x="762000" y="1524000"/>
              <a:ext cx="1686127" cy="666087"/>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Foo.inf</a:t>
              </a:r>
            </a:p>
          </p:txBody>
        </p:sp>
        <p:sp>
          <p:nvSpPr>
            <p:cNvPr id="5" name="Rounded Rectangle 4"/>
            <p:cNvSpPr/>
            <p:nvPr/>
          </p:nvSpPr>
          <p:spPr bwMode="auto">
            <a:xfrm>
              <a:off x="1371600" y="27432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18" name="Rectangle 17"/>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sp>
        <p:nvSpPr>
          <p:cNvPr id="43" name="Rectangle 42"/>
          <p:cNvSpPr/>
          <p:nvPr/>
        </p:nvSpPr>
        <p:spPr bwMode="auto">
          <a:xfrm>
            <a:off x="990600" y="1219200"/>
            <a:ext cx="2590800" cy="22860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28" name="Picture 5" descr="C:\Users\elin\AppData\Local\Microsoft\Windows\Temporary Internet Files\Content.IE5\O5SQ4K6T\MCj04260700000[1].wmf"/>
          <p:cNvPicPr>
            <a:picLocks noChangeAspect="1" noChangeArrowheads="1"/>
          </p:cNvPicPr>
          <p:nvPr/>
        </p:nvPicPr>
        <p:blipFill>
          <a:blip r:embed="rId4">
            <a:grayscl/>
          </a:blip>
          <a:srcRect/>
          <a:stretch>
            <a:fillRect/>
          </a:stretch>
        </p:blipFill>
        <p:spPr bwMode="auto">
          <a:xfrm>
            <a:off x="609600" y="990600"/>
            <a:ext cx="850812" cy="990600"/>
          </a:xfrm>
          <a:prstGeom prst="rect">
            <a:avLst/>
          </a:prstGeom>
          <a:noFill/>
        </p:spPr>
      </p:pic>
      <p:grpSp>
        <p:nvGrpSpPr>
          <p:cNvPr id="22" name="Group 32"/>
          <p:cNvGrpSpPr/>
          <p:nvPr/>
        </p:nvGrpSpPr>
        <p:grpSpPr>
          <a:xfrm>
            <a:off x="2057400" y="1371600"/>
            <a:ext cx="1295400" cy="1066800"/>
            <a:chOff x="457200" y="1219200"/>
            <a:chExt cx="3048000" cy="3733800"/>
          </a:xfrm>
        </p:grpSpPr>
        <p:sp>
          <p:nvSpPr>
            <p:cNvPr id="24" name="Rounded Rectangle 23"/>
            <p:cNvSpPr/>
            <p:nvPr/>
          </p:nvSpPr>
          <p:spPr bwMode="auto">
            <a:xfrm>
              <a:off x="762000" y="1524000"/>
              <a:ext cx="1686127" cy="666087"/>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25" name="Rounded Rectangle 24"/>
            <p:cNvSpPr/>
            <p:nvPr/>
          </p:nvSpPr>
          <p:spPr bwMode="auto">
            <a:xfrm>
              <a:off x="1371600" y="27432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Foo.sys</a:t>
              </a:r>
            </a:p>
          </p:txBody>
        </p:sp>
        <p:sp>
          <p:nvSpPr>
            <p:cNvPr id="26" name="Rounded Rectangle 25"/>
            <p:cNvSpPr/>
            <p:nvPr/>
          </p:nvSpPr>
          <p:spPr bwMode="auto">
            <a:xfrm>
              <a:off x="1371600" y="34290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Foo.dll</a:t>
              </a:r>
            </a:p>
          </p:txBody>
        </p:sp>
        <p:sp>
          <p:nvSpPr>
            <p:cNvPr id="27" name="Rounded Rectangle 26"/>
            <p:cNvSpPr/>
            <p:nvPr/>
          </p:nvSpPr>
          <p:spPr bwMode="auto">
            <a:xfrm>
              <a:off x="1371600" y="41148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Bar.dll</a:t>
              </a:r>
            </a:p>
          </p:txBody>
        </p:sp>
        <p:cxnSp>
          <p:nvCxnSpPr>
            <p:cNvPr id="29" name="Straight Arrow Connector 28"/>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30" name="Straight Arrow Connector 29"/>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31" name="Straight Arrow Connector 30"/>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32" name="Rectangle 31"/>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33" name="Group 32"/>
          <p:cNvGrpSpPr/>
          <p:nvPr/>
        </p:nvGrpSpPr>
        <p:grpSpPr>
          <a:xfrm>
            <a:off x="1752600" y="4572000"/>
            <a:ext cx="1295400" cy="1066800"/>
            <a:chOff x="457200" y="1219200"/>
            <a:chExt cx="3048000" cy="3733800"/>
          </a:xfrm>
        </p:grpSpPr>
        <p:sp>
          <p:nvSpPr>
            <p:cNvPr id="34" name="Rounded Rectangle 33"/>
            <p:cNvSpPr/>
            <p:nvPr/>
          </p:nvSpPr>
          <p:spPr bwMode="auto">
            <a:xfrm>
              <a:off x="762000" y="1524000"/>
              <a:ext cx="1686127" cy="666087"/>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35" name="Rounded Rectangle 34"/>
            <p:cNvSpPr/>
            <p:nvPr/>
          </p:nvSpPr>
          <p:spPr bwMode="auto">
            <a:xfrm>
              <a:off x="1371600" y="27432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Foo.sys</a:t>
              </a:r>
            </a:p>
          </p:txBody>
        </p:sp>
        <p:sp>
          <p:nvSpPr>
            <p:cNvPr id="36" name="Rounded Rectangle 35"/>
            <p:cNvSpPr/>
            <p:nvPr/>
          </p:nvSpPr>
          <p:spPr bwMode="auto">
            <a:xfrm>
              <a:off x="1371600" y="34290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Foo.dll</a:t>
              </a:r>
            </a:p>
          </p:txBody>
        </p:sp>
        <p:sp>
          <p:nvSpPr>
            <p:cNvPr id="37" name="Rounded Rectangle 36"/>
            <p:cNvSpPr/>
            <p:nvPr/>
          </p:nvSpPr>
          <p:spPr bwMode="auto">
            <a:xfrm>
              <a:off x="1371600" y="41148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Bar.dll</a:t>
              </a:r>
            </a:p>
          </p:txBody>
        </p:sp>
        <p:cxnSp>
          <p:nvCxnSpPr>
            <p:cNvPr id="38" name="Straight Arrow Connector 37"/>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39" name="Straight Arrow Connector 38"/>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40" name="Straight Arrow Connector 39"/>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41" name="Rectangle 40"/>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sp>
        <p:nvSpPr>
          <p:cNvPr id="42" name="TextBox 41"/>
          <p:cNvSpPr txBox="1"/>
          <p:nvPr/>
        </p:nvSpPr>
        <p:spPr>
          <a:xfrm>
            <a:off x="3200400" y="2514600"/>
            <a:ext cx="990600" cy="923330"/>
          </a:xfrm>
          <a:prstGeom prst="rect">
            <a:avLst/>
          </a:prstGeom>
          <a:noFill/>
        </p:spPr>
        <p:txBody>
          <a:bodyPr wrap="square" rtlCol="0">
            <a:spAutoFit/>
          </a:bodyPr>
          <a:lstStyle/>
          <a:p>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egoe" pitchFamily="34" charset="0"/>
              </a:rPr>
              <a:t>!!!</a:t>
            </a:r>
            <a:endParaRPr lang="en-US" sz="54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Segoe" pitchFamily="34" charset="0"/>
            </a:endParaRPr>
          </a:p>
        </p:txBody>
      </p:sp>
      <p:sp>
        <p:nvSpPr>
          <p:cNvPr id="44" name="Rectangle 43"/>
          <p:cNvSpPr/>
          <p:nvPr/>
        </p:nvSpPr>
        <p:spPr>
          <a:xfrm>
            <a:off x="1795711" y="5837461"/>
            <a:ext cx="1366913" cy="369332"/>
          </a:xfrm>
          <a:prstGeom prst="rect">
            <a:avLst/>
          </a:prstGeom>
        </p:spPr>
        <p:txBody>
          <a:bodyPr wrap="none">
            <a:spAutoFit/>
          </a:bodyPr>
          <a:lstStyle/>
          <a:p>
            <a:pPr algn="ctr" defTabSz="1096963" fontAlgn="base">
              <a:spcBef>
                <a:spcPct val="0"/>
              </a:spcBef>
              <a:spcAft>
                <a:spcPct val="0"/>
              </a:spcAft>
            </a:pPr>
            <a:r>
              <a:rPr lang="en-US" dirty="0" smtClean="0">
                <a:effectLst>
                  <a:outerShdw blurRad="38100" dist="38100" dir="2700000" algn="tl">
                    <a:srgbClr val="000000">
                      <a:alpha val="43137"/>
                    </a:srgbClr>
                  </a:outerShdw>
                </a:effectLst>
                <a:latin typeface="Segoe" pitchFamily="34" charset="0"/>
              </a:rPr>
              <a:t>Driver Store</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00416 0.01111 C 0.10209 0.12222 0.20834 0.23333 0.20417 0.31111 C 0.2 0.38889 0.08542 0.43333 -0.02916 0.47778 " pathEditMode="relative" rAng="0" ptsTypes="aaA">
                                      <p:cBhvr>
                                        <p:cTn id="6" dur="2000" fill="hold"/>
                                        <p:tgtEl>
                                          <p:spTgt spid="8"/>
                                        </p:tgtEl>
                                        <p:attrNameLst>
                                          <p:attrName>ppt_x</p:attrName>
                                          <p:attrName>ppt_y</p:attrName>
                                        </p:attrNameLst>
                                      </p:cBhvr>
                                      <p:rCtr x="94" y="233"/>
                                    </p:animMotion>
                                  </p:childTnLst>
                                  <p:subTnLst>
                                    <p:set>
                                      <p:cBhvr override="childStyle">
                                        <p:cTn dur="1" fill="hold" display="0" masterRel="sameClick" afterEffect="1">
                                          <p:stCondLst>
                                            <p:cond evt="end" delay="0">
                                              <p:tn val="5"/>
                                            </p:cond>
                                          </p:stCondLst>
                                        </p:cTn>
                                        <p:tgtEl>
                                          <p:spTgt spid="8"/>
                                        </p:tgtEl>
                                        <p:attrNameLst>
                                          <p:attrName>style.visibility</p:attrName>
                                        </p:attrNameLst>
                                      </p:cBhvr>
                                      <p:to>
                                        <p:strVal val="hidden"/>
                                      </p:to>
                                    </p:set>
                                  </p:subTnLst>
                                </p:cTn>
                              </p:par>
                            </p:childTnLst>
                          </p:cTn>
                        </p:par>
                        <p:par>
                          <p:cTn id="7" fill="hold">
                            <p:stCondLst>
                              <p:cond delay="2000"/>
                            </p:stCondLst>
                            <p:childTnLst>
                              <p:par>
                                <p:cTn id="8" presetID="1" presetClass="entr" presetSubtype="0" fill="hold" nodeType="afterEffect">
                                  <p:stCondLst>
                                    <p:cond delay="0"/>
                                  </p:stCondLst>
                                  <p:childTnLst>
                                    <p:set>
                                      <p:cBhvr>
                                        <p:cTn id="9" dur="1" fill="hold">
                                          <p:stCondLst>
                                            <p:cond delay="0"/>
                                          </p:stCondLst>
                                        </p:cTn>
                                        <p:tgtEl>
                                          <p:spTgt spid="3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xit" presetSubtype="8" fill="hold" nodeType="clickEffect">
                                  <p:stCondLst>
                                    <p:cond delay="0"/>
                                  </p:stCondLst>
                                  <p:childTnLst>
                                    <p:anim calcmode="lin" valueType="num">
                                      <p:cBhvr additive="base">
                                        <p:cTn id="17" dur="500"/>
                                        <p:tgtEl>
                                          <p:spTgt spid="8"/>
                                        </p:tgtEl>
                                        <p:attrNameLst>
                                          <p:attrName>ppt_x</p:attrName>
                                        </p:attrNameLst>
                                      </p:cBhvr>
                                      <p:tavLst>
                                        <p:tav tm="0">
                                          <p:val>
                                            <p:strVal val="ppt_x"/>
                                          </p:val>
                                        </p:tav>
                                        <p:tav tm="100000">
                                          <p:val>
                                            <p:strVal val="0-ppt_w/2"/>
                                          </p:val>
                                        </p:tav>
                                      </p:tavLst>
                                    </p:anim>
                                    <p:anim calcmode="lin" valueType="num">
                                      <p:cBhvr additive="base">
                                        <p:cTn id="18" dur="500"/>
                                        <p:tgtEl>
                                          <p:spTgt spid="8"/>
                                        </p:tgtEl>
                                        <p:attrNameLst>
                                          <p:attrName>ppt_y</p:attrName>
                                        </p:attrNameLst>
                                      </p:cBhvr>
                                      <p:tavLst>
                                        <p:tav tm="0">
                                          <p:val>
                                            <p:strVal val="ppt_y"/>
                                          </p:val>
                                        </p:tav>
                                        <p:tav tm="100000">
                                          <p:val>
                                            <p:strVal val="ppt_y"/>
                                          </p:val>
                                        </p:tav>
                                      </p:tavLst>
                                    </p:anim>
                                    <p:set>
                                      <p:cBhvr>
                                        <p:cTn id="19" dur="1" fill="hold">
                                          <p:stCondLst>
                                            <p:cond delay="499"/>
                                          </p:stCondLst>
                                        </p:cTn>
                                        <p:tgtEl>
                                          <p:spTgt spid="8"/>
                                        </p:tgtEl>
                                        <p:attrNameLst>
                                          <p:attrName>style.visibility</p:attrName>
                                        </p:attrNameLst>
                                      </p:cBhvr>
                                      <p:to>
                                        <p:strVal val="hidden"/>
                                      </p:to>
                                    </p:set>
                                  </p:childTnLst>
                                </p:cTn>
                              </p:par>
                              <p:par>
                                <p:cTn id="20" presetID="2" presetClass="exit" presetSubtype="8" fill="hold" grpId="0" nodeType="withEffect">
                                  <p:stCondLst>
                                    <p:cond delay="0"/>
                                  </p:stCondLst>
                                  <p:childTnLst>
                                    <p:anim calcmode="lin" valueType="num">
                                      <p:cBhvr additive="base">
                                        <p:cTn id="21" dur="500"/>
                                        <p:tgtEl>
                                          <p:spTgt spid="43"/>
                                        </p:tgtEl>
                                        <p:attrNameLst>
                                          <p:attrName>ppt_x</p:attrName>
                                        </p:attrNameLst>
                                      </p:cBhvr>
                                      <p:tavLst>
                                        <p:tav tm="0">
                                          <p:val>
                                            <p:strVal val="ppt_x"/>
                                          </p:val>
                                        </p:tav>
                                        <p:tav tm="100000">
                                          <p:val>
                                            <p:strVal val="0-ppt_w/2"/>
                                          </p:val>
                                        </p:tav>
                                      </p:tavLst>
                                    </p:anim>
                                    <p:anim calcmode="lin" valueType="num">
                                      <p:cBhvr additive="base">
                                        <p:cTn id="22" dur="500"/>
                                        <p:tgtEl>
                                          <p:spTgt spid="43"/>
                                        </p:tgtEl>
                                        <p:attrNameLst>
                                          <p:attrName>ppt_y</p:attrName>
                                        </p:attrNameLst>
                                      </p:cBhvr>
                                      <p:tavLst>
                                        <p:tav tm="0">
                                          <p:val>
                                            <p:strVal val="ppt_y"/>
                                          </p:val>
                                        </p:tav>
                                        <p:tav tm="100000">
                                          <p:val>
                                            <p:strVal val="ppt_y"/>
                                          </p:val>
                                        </p:tav>
                                      </p:tavLst>
                                    </p:anim>
                                    <p:set>
                                      <p:cBhvr>
                                        <p:cTn id="23" dur="1" fill="hold">
                                          <p:stCondLst>
                                            <p:cond delay="499"/>
                                          </p:stCondLst>
                                        </p:cTn>
                                        <p:tgtEl>
                                          <p:spTgt spid="43"/>
                                        </p:tgtEl>
                                        <p:attrNameLst>
                                          <p:attrName>style.visibility</p:attrName>
                                        </p:attrNameLst>
                                      </p:cBhvr>
                                      <p:to>
                                        <p:strVal val="hidden"/>
                                      </p:to>
                                    </p:set>
                                  </p:childTnLst>
                                </p:cTn>
                              </p:par>
                              <p:par>
                                <p:cTn id="24" presetID="2" presetClass="exit" presetSubtype="8" fill="hold" nodeType="withEffect">
                                  <p:stCondLst>
                                    <p:cond delay="0"/>
                                  </p:stCondLst>
                                  <p:childTnLst>
                                    <p:anim calcmode="lin" valueType="num">
                                      <p:cBhvr additive="base">
                                        <p:cTn id="25" dur="500"/>
                                        <p:tgtEl>
                                          <p:spTgt spid="28"/>
                                        </p:tgtEl>
                                        <p:attrNameLst>
                                          <p:attrName>ppt_x</p:attrName>
                                        </p:attrNameLst>
                                      </p:cBhvr>
                                      <p:tavLst>
                                        <p:tav tm="0">
                                          <p:val>
                                            <p:strVal val="ppt_x"/>
                                          </p:val>
                                        </p:tav>
                                        <p:tav tm="100000">
                                          <p:val>
                                            <p:strVal val="0-ppt_w/2"/>
                                          </p:val>
                                        </p:tav>
                                      </p:tavLst>
                                    </p:anim>
                                    <p:anim calcmode="lin" valueType="num">
                                      <p:cBhvr additive="base">
                                        <p:cTn id="26" dur="500"/>
                                        <p:tgtEl>
                                          <p:spTgt spid="28"/>
                                        </p:tgtEl>
                                        <p:attrNameLst>
                                          <p:attrName>ppt_y</p:attrName>
                                        </p:attrNameLst>
                                      </p:cBhvr>
                                      <p:tavLst>
                                        <p:tav tm="0">
                                          <p:val>
                                            <p:strVal val="ppt_y"/>
                                          </p:val>
                                        </p:tav>
                                        <p:tav tm="100000">
                                          <p:val>
                                            <p:strVal val="ppt_y"/>
                                          </p:val>
                                        </p:tav>
                                      </p:tavLst>
                                    </p:anim>
                                    <p:set>
                                      <p:cBhvr>
                                        <p:cTn id="27" dur="1" fill="hold">
                                          <p:stCondLst>
                                            <p:cond delay="499"/>
                                          </p:stCondLst>
                                        </p:cTn>
                                        <p:tgtEl>
                                          <p:spTgt spid="28"/>
                                        </p:tgtEl>
                                        <p:attrNameLst>
                                          <p:attrName>style.visibility</p:attrName>
                                        </p:attrNameLst>
                                      </p:cBhvr>
                                      <p:to>
                                        <p:strVal val="hidden"/>
                                      </p:to>
                                    </p:set>
                                  </p:childTnLst>
                                </p:cTn>
                              </p:par>
                              <p:par>
                                <p:cTn id="28" presetID="2" presetClass="exit" presetSubtype="8" fill="hold" nodeType="withEffect">
                                  <p:stCondLst>
                                    <p:cond delay="0"/>
                                  </p:stCondLst>
                                  <p:childTnLst>
                                    <p:anim calcmode="lin" valueType="num">
                                      <p:cBhvr additive="base">
                                        <p:cTn id="29" dur="500"/>
                                        <p:tgtEl>
                                          <p:spTgt spid="22"/>
                                        </p:tgtEl>
                                        <p:attrNameLst>
                                          <p:attrName>ppt_x</p:attrName>
                                        </p:attrNameLst>
                                      </p:cBhvr>
                                      <p:tavLst>
                                        <p:tav tm="0">
                                          <p:val>
                                            <p:strVal val="ppt_x"/>
                                          </p:val>
                                        </p:tav>
                                        <p:tav tm="100000">
                                          <p:val>
                                            <p:strVal val="0-ppt_w/2"/>
                                          </p:val>
                                        </p:tav>
                                      </p:tavLst>
                                    </p:anim>
                                    <p:anim calcmode="lin" valueType="num">
                                      <p:cBhvr additive="base">
                                        <p:cTn id="30" dur="500"/>
                                        <p:tgtEl>
                                          <p:spTgt spid="22"/>
                                        </p:tgtEl>
                                        <p:attrNameLst>
                                          <p:attrName>ppt_y</p:attrName>
                                        </p:attrNameLst>
                                      </p:cBhvr>
                                      <p:tavLst>
                                        <p:tav tm="0">
                                          <p:val>
                                            <p:strVal val="ppt_y"/>
                                          </p:val>
                                        </p:tav>
                                        <p:tav tm="100000">
                                          <p:val>
                                            <p:strVal val="ppt_y"/>
                                          </p:val>
                                        </p:tav>
                                      </p:tavLst>
                                    </p:anim>
                                    <p:set>
                                      <p:cBhvr>
                                        <p:cTn id="31" dur="1" fill="hold">
                                          <p:stCondLst>
                                            <p:cond delay="499"/>
                                          </p:stCondLst>
                                        </p:cTn>
                                        <p:tgtEl>
                                          <p:spTgt spid="22"/>
                                        </p:tgtEl>
                                        <p:attrNameLst>
                                          <p:attrName>style.visibility</p:attrName>
                                        </p:attrNameLst>
                                      </p:cBhvr>
                                      <p:to>
                                        <p:strVal val="hidden"/>
                                      </p:to>
                                    </p:set>
                                  </p:childTnLst>
                                </p:cTn>
                              </p:par>
                            </p:childTnLst>
                          </p:cTn>
                        </p:par>
                        <p:par>
                          <p:cTn id="32" fill="hold">
                            <p:stCondLst>
                              <p:cond delay="500"/>
                            </p:stCondLst>
                            <p:childTnLst>
                              <p:par>
                                <p:cTn id="33" presetID="1" presetClass="entr" presetSubtype="0" fill="hold" grpId="0" nodeType="after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par>
                          <p:cTn id="35" fill="hold">
                            <p:stCondLst>
                              <p:cond delay="500"/>
                            </p:stCondLst>
                            <p:childTnLst>
                              <p:par>
                                <p:cTn id="36" presetID="32" presetClass="emph" presetSubtype="0" fill="hold" nodeType="afterEffect">
                                  <p:stCondLst>
                                    <p:cond delay="0"/>
                                  </p:stCondLst>
                                  <p:childTnLst>
                                    <p:animClr clrSpc="rgb">
                                      <p:cBhvr override="childStyle">
                                        <p:cTn id="37" dur="100" fill="hold"/>
                                        <p:tgtEl>
                                          <p:spTgt spid="3"/>
                                        </p:tgtEl>
                                        <p:attrNameLst>
                                          <p:attrName>style.color</p:attrName>
                                        </p:attrNameLst>
                                      </p:cBhvr>
                                      <p:to>
                                        <a:schemeClr val="accent2"/>
                                      </p:to>
                                    </p:animClr>
                                    <p:animClr clrSpc="rgb">
                                      <p:cBhvr>
                                        <p:cTn id="38" dur="100" fill="hold"/>
                                        <p:tgtEl>
                                          <p:spTgt spid="3"/>
                                        </p:tgtEl>
                                        <p:attrNameLst>
                                          <p:attrName>fillcolor</p:attrName>
                                        </p:attrNameLst>
                                      </p:cBhvr>
                                      <p:to>
                                        <a:schemeClr val="accent2"/>
                                      </p:to>
                                    </p:animClr>
                                    <p:set>
                                      <p:cBhvr>
                                        <p:cTn id="39" dur="100" fill="hold"/>
                                        <p:tgtEl>
                                          <p:spTgt spid="3"/>
                                        </p:tgtEl>
                                        <p:attrNameLst>
                                          <p:attrName>fill.type</p:attrName>
                                        </p:attrNameLst>
                                      </p:cBhvr>
                                      <p:to>
                                        <p:strVal val="solid"/>
                                      </p:to>
                                    </p:set>
                                    <p:set>
                                      <p:cBhvr>
                                        <p:cTn id="40" dur="100" fill="hold"/>
                                        <p:tgtEl>
                                          <p:spTgt spid="3"/>
                                        </p:tgtEl>
                                        <p:attrNameLst>
                                          <p:attrName>fill.on</p:attrName>
                                        </p:attrNameLst>
                                      </p:cBhvr>
                                      <p:to>
                                        <p:strVal val="true"/>
                                      </p:to>
                                    </p:set>
                                    <p:animRot by="120000">
                                      <p:cBhvr>
                                        <p:cTn id="41" dur="100" fill="hold">
                                          <p:stCondLst>
                                            <p:cond delay="0"/>
                                          </p:stCondLst>
                                        </p:cTn>
                                        <p:tgtEl>
                                          <p:spTgt spid="3"/>
                                        </p:tgtEl>
                                        <p:attrNameLst>
                                          <p:attrName>r</p:attrName>
                                        </p:attrNameLst>
                                      </p:cBhvr>
                                    </p:animRot>
                                    <p:animRot by="-240000">
                                      <p:cBhvr>
                                        <p:cTn id="42" dur="200" fill="hold">
                                          <p:stCondLst>
                                            <p:cond delay="200"/>
                                          </p:stCondLst>
                                        </p:cTn>
                                        <p:tgtEl>
                                          <p:spTgt spid="3"/>
                                        </p:tgtEl>
                                        <p:attrNameLst>
                                          <p:attrName>r</p:attrName>
                                        </p:attrNameLst>
                                      </p:cBhvr>
                                    </p:animRot>
                                    <p:animRot by="240000">
                                      <p:cBhvr>
                                        <p:cTn id="43" dur="200" fill="hold">
                                          <p:stCondLst>
                                            <p:cond delay="400"/>
                                          </p:stCondLst>
                                        </p:cTn>
                                        <p:tgtEl>
                                          <p:spTgt spid="3"/>
                                        </p:tgtEl>
                                        <p:attrNameLst>
                                          <p:attrName>r</p:attrName>
                                        </p:attrNameLst>
                                      </p:cBhvr>
                                    </p:animRot>
                                    <p:animRot by="-240000">
                                      <p:cBhvr>
                                        <p:cTn id="44" dur="200" fill="hold">
                                          <p:stCondLst>
                                            <p:cond delay="600"/>
                                          </p:stCondLst>
                                        </p:cTn>
                                        <p:tgtEl>
                                          <p:spTgt spid="3"/>
                                        </p:tgtEl>
                                        <p:attrNameLst>
                                          <p:attrName>r</p:attrName>
                                        </p:attrNameLst>
                                      </p:cBhvr>
                                    </p:animRot>
                                    <p:animRot by="120000">
                                      <p:cBhvr>
                                        <p:cTn id="45" dur="200" fill="hold">
                                          <p:stCondLst>
                                            <p:cond delay="800"/>
                                          </p:stCondLst>
                                        </p:cTn>
                                        <p:tgtEl>
                                          <p:spTgt spid="3"/>
                                        </p:tgtEl>
                                        <p:attrNameLst>
                                          <p:attrName>r</p:attrName>
                                        </p:attrNameLst>
                                      </p:cBhvr>
                                    </p:animRot>
                                  </p:childTnLst>
                                </p:cTn>
                              </p:par>
                            </p:childTnLst>
                          </p:cTn>
                        </p:par>
                        <p:par>
                          <p:cTn id="46" fill="hold">
                            <p:stCondLst>
                              <p:cond delay="1500"/>
                            </p:stCondLst>
                            <p:childTnLst>
                              <p:par>
                                <p:cTn id="47" presetID="2" presetClass="exit" presetSubtype="8" fill="hold" nodeType="afterEffect">
                                  <p:stCondLst>
                                    <p:cond delay="0"/>
                                  </p:stCondLst>
                                  <p:childTnLst>
                                    <p:anim calcmode="lin" valueType="num">
                                      <p:cBhvr additive="base">
                                        <p:cTn id="48" dur="500"/>
                                        <p:tgtEl>
                                          <p:spTgt spid="3"/>
                                        </p:tgtEl>
                                        <p:attrNameLst>
                                          <p:attrName>ppt_x</p:attrName>
                                        </p:attrNameLst>
                                      </p:cBhvr>
                                      <p:tavLst>
                                        <p:tav tm="0">
                                          <p:val>
                                            <p:strVal val="ppt_x"/>
                                          </p:val>
                                        </p:tav>
                                        <p:tav tm="100000">
                                          <p:val>
                                            <p:strVal val="0-ppt_w/2"/>
                                          </p:val>
                                        </p:tav>
                                      </p:tavLst>
                                    </p:anim>
                                    <p:anim calcmode="lin" valueType="num">
                                      <p:cBhvr additive="base">
                                        <p:cTn id="49" dur="500"/>
                                        <p:tgtEl>
                                          <p:spTgt spid="3"/>
                                        </p:tgtEl>
                                        <p:attrNameLst>
                                          <p:attrName>ppt_y</p:attrName>
                                        </p:attrNameLst>
                                      </p:cBhvr>
                                      <p:tavLst>
                                        <p:tav tm="0">
                                          <p:val>
                                            <p:strVal val="ppt_y"/>
                                          </p:val>
                                        </p:tav>
                                        <p:tav tm="100000">
                                          <p:val>
                                            <p:strVal val="ppt_y"/>
                                          </p:val>
                                        </p:tav>
                                      </p:tavLst>
                                    </p:anim>
                                    <p:set>
                                      <p:cBhvr>
                                        <p:cTn id="50" dur="1" fill="hold">
                                          <p:stCondLst>
                                            <p:cond delay="499"/>
                                          </p:stCondLst>
                                        </p:cTn>
                                        <p:tgtEl>
                                          <p:spTgt spid="3"/>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2050"/>
                                        </p:tgtEl>
                                        <p:attrNameLst>
                                          <p:attrName>style.visibility</p:attrName>
                                        </p:attrNameLst>
                                      </p:cBhvr>
                                      <p:to>
                                        <p:strVal val="visible"/>
                                      </p:to>
                                    </p:set>
                                  </p:childTnLst>
                                </p:cTn>
                              </p:par>
                              <p:par>
                                <p:cTn id="53" presetID="10" presetClass="exit" presetSubtype="0" fill="hold" grpId="1" nodeType="withEffect">
                                  <p:stCondLst>
                                    <p:cond delay="0"/>
                                  </p:stCondLst>
                                  <p:childTnLst>
                                    <p:animEffect transition="out" filter="fade">
                                      <p:cBhvr>
                                        <p:cTn id="54" dur="2000"/>
                                        <p:tgtEl>
                                          <p:spTgt spid="2050"/>
                                        </p:tgtEl>
                                      </p:cBhvr>
                                    </p:animEffect>
                                    <p:set>
                                      <p:cBhvr>
                                        <p:cTn id="55" dur="1" fill="hold">
                                          <p:stCondLst>
                                            <p:cond delay="1999"/>
                                          </p:stCondLst>
                                        </p:cTn>
                                        <p:tgtEl>
                                          <p:spTgt spid="2050"/>
                                        </p:tgtEl>
                                        <p:attrNameLst>
                                          <p:attrName>style.visibility</p:attrName>
                                        </p:attrNameLst>
                                      </p:cBhvr>
                                      <p:to>
                                        <p:strVal val="hidden"/>
                                      </p:to>
                                    </p:set>
                                  </p:childTnLst>
                                </p:cTn>
                              </p:par>
                              <p:par>
                                <p:cTn id="56" presetID="2" presetClass="exit" presetSubtype="8" fill="hold" grpId="1" nodeType="withEffect">
                                  <p:stCondLst>
                                    <p:cond delay="0"/>
                                  </p:stCondLst>
                                  <p:childTnLst>
                                    <p:anim calcmode="lin" valueType="num">
                                      <p:cBhvr additive="base">
                                        <p:cTn id="57" dur="500"/>
                                        <p:tgtEl>
                                          <p:spTgt spid="42"/>
                                        </p:tgtEl>
                                        <p:attrNameLst>
                                          <p:attrName>ppt_x</p:attrName>
                                        </p:attrNameLst>
                                      </p:cBhvr>
                                      <p:tavLst>
                                        <p:tav tm="0">
                                          <p:val>
                                            <p:strVal val="ppt_x"/>
                                          </p:val>
                                        </p:tav>
                                        <p:tav tm="100000">
                                          <p:val>
                                            <p:strVal val="0-ppt_w/2"/>
                                          </p:val>
                                        </p:tav>
                                      </p:tavLst>
                                    </p:anim>
                                    <p:anim calcmode="lin" valueType="num">
                                      <p:cBhvr additive="base">
                                        <p:cTn id="58" dur="500"/>
                                        <p:tgtEl>
                                          <p:spTgt spid="42"/>
                                        </p:tgtEl>
                                        <p:attrNameLst>
                                          <p:attrName>ppt_y</p:attrName>
                                        </p:attrNameLst>
                                      </p:cBhvr>
                                      <p:tavLst>
                                        <p:tav tm="0">
                                          <p:val>
                                            <p:strVal val="ppt_y"/>
                                          </p:val>
                                        </p:tav>
                                        <p:tav tm="100000">
                                          <p:val>
                                            <p:strVal val="ppt_y"/>
                                          </p:val>
                                        </p:tav>
                                      </p:tavLst>
                                    </p:anim>
                                    <p:set>
                                      <p:cBhvr>
                                        <p:cTn id="59" dur="1" fill="hold">
                                          <p:stCondLst>
                                            <p:cond delay="499"/>
                                          </p:stCondLst>
                                        </p:cTn>
                                        <p:tgtEl>
                                          <p:spTgt spid="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0" grpId="1" animBg="1"/>
      <p:bldP spid="43" grpId="0" animBg="1"/>
      <p:bldP spid="42" grpId="0"/>
      <p:bldP spid="4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Driver Packages</a:t>
            </a:r>
            <a:endParaRPr lang="en-US" dirty="0"/>
          </a:p>
        </p:txBody>
      </p:sp>
      <p:sp>
        <p:nvSpPr>
          <p:cNvPr id="5" name="Rounded Rectangle 4"/>
          <p:cNvSpPr/>
          <p:nvPr/>
        </p:nvSpPr>
        <p:spPr bwMode="auto">
          <a:xfrm>
            <a:off x="1371600" y="3581400"/>
            <a:ext cx="1295400" cy="45719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Your device</a:t>
            </a:r>
          </a:p>
        </p:txBody>
      </p:sp>
      <p:grpSp>
        <p:nvGrpSpPr>
          <p:cNvPr id="8" name="Group 27"/>
          <p:cNvGrpSpPr/>
          <p:nvPr/>
        </p:nvGrpSpPr>
        <p:grpSpPr>
          <a:xfrm>
            <a:off x="2819400" y="3657600"/>
            <a:ext cx="3352800" cy="685686"/>
            <a:chOff x="2819400" y="3657600"/>
            <a:chExt cx="3352800" cy="685686"/>
          </a:xfrm>
        </p:grpSpPr>
        <p:cxnSp>
          <p:nvCxnSpPr>
            <p:cNvPr id="24" name="Straight Arrow Connector 23"/>
            <p:cNvCxnSpPr/>
            <p:nvPr/>
          </p:nvCxnSpPr>
          <p:spPr bwMode="auto">
            <a:xfrm>
              <a:off x="2819400" y="3810000"/>
              <a:ext cx="3352800" cy="3810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1026" name="Picture 2" descr="C:\Users\elin\AppData\Local\Microsoft\Windows\Temporary Internet Files\Content.IE5\4H72DT0T\MCj04316080000[1].png"/>
            <p:cNvPicPr>
              <a:picLocks noChangeAspect="1" noChangeArrowheads="1"/>
            </p:cNvPicPr>
            <p:nvPr/>
          </p:nvPicPr>
          <p:blipFill>
            <a:blip r:embed="rId4"/>
            <a:srcRect/>
            <a:stretch>
              <a:fillRect/>
            </a:stretch>
          </p:blipFill>
          <p:spPr bwMode="auto">
            <a:xfrm>
              <a:off x="4114800" y="3657600"/>
              <a:ext cx="685686" cy="685686"/>
            </a:xfrm>
            <a:prstGeom prst="rect">
              <a:avLst/>
            </a:prstGeom>
            <a:noFill/>
          </p:spPr>
        </p:pic>
      </p:grpSp>
      <p:pic>
        <p:nvPicPr>
          <p:cNvPr id="1030" name="Picture 6"/>
          <p:cNvPicPr>
            <a:picLocks noChangeAspect="1" noChangeArrowheads="1"/>
          </p:cNvPicPr>
          <p:nvPr/>
        </p:nvPicPr>
        <p:blipFill>
          <a:blip r:embed="rId5"/>
          <a:srcRect/>
          <a:stretch>
            <a:fillRect/>
          </a:stretch>
        </p:blipFill>
        <p:spPr bwMode="auto">
          <a:xfrm>
            <a:off x="6858000" y="6172200"/>
            <a:ext cx="2267998" cy="685800"/>
          </a:xfrm>
          <a:prstGeom prst="rect">
            <a:avLst/>
          </a:prstGeom>
          <a:noFill/>
          <a:ln w="9525">
            <a:noFill/>
            <a:miter lim="800000"/>
            <a:headEnd/>
            <a:tailEnd/>
          </a:ln>
          <a:effectLst/>
        </p:spPr>
      </p:pic>
      <p:sp>
        <p:nvSpPr>
          <p:cNvPr id="64" name="Rounded Rectangle 63"/>
          <p:cNvSpPr/>
          <p:nvPr/>
        </p:nvSpPr>
        <p:spPr bwMode="auto">
          <a:xfrm>
            <a:off x="1371600" y="3581401"/>
            <a:ext cx="1295400" cy="457199"/>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Your device</a:t>
            </a:r>
          </a:p>
        </p:txBody>
      </p:sp>
      <p:sp>
        <p:nvSpPr>
          <p:cNvPr id="56" name="Flowchart: Magnetic Disk 55"/>
          <p:cNvSpPr/>
          <p:nvPr/>
        </p:nvSpPr>
        <p:spPr bwMode="auto">
          <a:xfrm>
            <a:off x="6324600" y="3352800"/>
            <a:ext cx="1828800" cy="26670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grpSp>
        <p:nvGrpSpPr>
          <p:cNvPr id="57" name="Group 32"/>
          <p:cNvGrpSpPr/>
          <p:nvPr/>
        </p:nvGrpSpPr>
        <p:grpSpPr>
          <a:xfrm>
            <a:off x="6553200" y="4038600"/>
            <a:ext cx="1295400" cy="1066800"/>
            <a:chOff x="457200" y="1219200"/>
            <a:chExt cx="3048000" cy="3733800"/>
          </a:xfrm>
        </p:grpSpPr>
        <p:sp>
          <p:nvSpPr>
            <p:cNvPr id="58" name="Rounded Rectangle 57"/>
            <p:cNvSpPr/>
            <p:nvPr/>
          </p:nvSpPr>
          <p:spPr bwMode="auto">
            <a:xfrm>
              <a:off x="762000" y="1524000"/>
              <a:ext cx="1686127" cy="666087"/>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Foo.inf</a:t>
              </a:r>
            </a:p>
          </p:txBody>
        </p:sp>
        <p:sp>
          <p:nvSpPr>
            <p:cNvPr id="59" name="Rounded Rectangle 58"/>
            <p:cNvSpPr/>
            <p:nvPr/>
          </p:nvSpPr>
          <p:spPr bwMode="auto">
            <a:xfrm>
              <a:off x="1371600" y="27432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2" name="Rounded Rectangle 61"/>
            <p:cNvSpPr/>
            <p:nvPr/>
          </p:nvSpPr>
          <p:spPr bwMode="auto">
            <a:xfrm>
              <a:off x="1371600" y="34290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67" name="Rounded Rectangle 66"/>
            <p:cNvSpPr/>
            <p:nvPr/>
          </p:nvSpPr>
          <p:spPr bwMode="auto">
            <a:xfrm>
              <a:off x="1371600" y="41148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70" name="Straight Arrow Connector 69"/>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71" name="Straight Arrow Connector 70"/>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72" name="Straight Arrow Connector 71"/>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73" name="Rectangle 72"/>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75" name="Group 32"/>
          <p:cNvGrpSpPr/>
          <p:nvPr/>
        </p:nvGrpSpPr>
        <p:grpSpPr>
          <a:xfrm>
            <a:off x="6553200" y="4038600"/>
            <a:ext cx="1295400" cy="1066800"/>
            <a:chOff x="457200" y="1219200"/>
            <a:chExt cx="3048000" cy="3733800"/>
          </a:xfrm>
        </p:grpSpPr>
        <p:sp>
          <p:nvSpPr>
            <p:cNvPr id="76" name="Rounded Rectangle 75"/>
            <p:cNvSpPr/>
            <p:nvPr/>
          </p:nvSpPr>
          <p:spPr bwMode="auto">
            <a:xfrm>
              <a:off x="762000" y="1524000"/>
              <a:ext cx="1686127" cy="666087"/>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77" name="Rounded Rectangle 76"/>
            <p:cNvSpPr/>
            <p:nvPr/>
          </p:nvSpPr>
          <p:spPr bwMode="auto">
            <a:xfrm>
              <a:off x="1371600" y="27432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78" name="Rounded Rectangle 77"/>
            <p:cNvSpPr/>
            <p:nvPr/>
          </p:nvSpPr>
          <p:spPr bwMode="auto">
            <a:xfrm>
              <a:off x="1371600" y="34290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9" name="Rounded Rectangle 78"/>
            <p:cNvSpPr/>
            <p:nvPr/>
          </p:nvSpPr>
          <p:spPr bwMode="auto">
            <a:xfrm>
              <a:off x="1371600" y="4114800"/>
              <a:ext cx="1686127" cy="436151"/>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80" name="Straight Arrow Connector 79"/>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81" name="Straight Arrow Connector 80"/>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82" name="Straight Arrow Connector 81"/>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83" name="Rectangle 82"/>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84" name="Group 32"/>
          <p:cNvGrpSpPr/>
          <p:nvPr/>
        </p:nvGrpSpPr>
        <p:grpSpPr>
          <a:xfrm>
            <a:off x="1371600" y="2286000"/>
            <a:ext cx="1295400" cy="1066800"/>
            <a:chOff x="457200" y="1219200"/>
            <a:chExt cx="3048000" cy="3733800"/>
          </a:xfrm>
        </p:grpSpPr>
        <p:sp>
          <p:nvSpPr>
            <p:cNvPr id="85" name="Rounded Rectangle 84"/>
            <p:cNvSpPr/>
            <p:nvPr/>
          </p:nvSpPr>
          <p:spPr bwMode="auto">
            <a:xfrm>
              <a:off x="762000" y="1524001"/>
              <a:ext cx="1686127" cy="666089"/>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Foo.inf</a:t>
              </a:r>
            </a:p>
          </p:txBody>
        </p:sp>
        <p:sp>
          <p:nvSpPr>
            <p:cNvPr id="86" name="Rounded Rectangle 85"/>
            <p:cNvSpPr/>
            <p:nvPr/>
          </p:nvSpPr>
          <p:spPr bwMode="auto">
            <a:xfrm>
              <a:off x="1371600" y="27432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87" name="Rounded Rectangle 86"/>
            <p:cNvSpPr/>
            <p:nvPr/>
          </p:nvSpPr>
          <p:spPr bwMode="auto">
            <a:xfrm>
              <a:off x="1371600" y="34290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88" name="Rounded Rectangle 87"/>
            <p:cNvSpPr/>
            <p:nvPr/>
          </p:nvSpPr>
          <p:spPr bwMode="auto">
            <a:xfrm>
              <a:off x="1371600" y="4114800"/>
              <a:ext cx="1686127" cy="436151"/>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89" name="Straight Arrow Connector 88"/>
            <p:cNvCxnSpPr/>
            <p:nvPr/>
          </p:nvCxnSpPr>
          <p:spPr bwMode="auto">
            <a:xfrm rot="16200000" flipH="1">
              <a:off x="1089043" y="2339957"/>
              <a:ext cx="574842" cy="46692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16200000" flipH="1">
              <a:off x="801181" y="2627819"/>
              <a:ext cx="1092200"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16200000" flipH="1">
              <a:off x="542502" y="2886498"/>
              <a:ext cx="1609558" cy="40856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92" name="Rectangle 91"/>
            <p:cNvSpPr/>
            <p:nvPr/>
          </p:nvSpPr>
          <p:spPr bwMode="auto">
            <a:xfrm>
              <a:off x="457200" y="1219200"/>
              <a:ext cx="3048000" cy="37338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grpSp>
        <p:nvGrpSpPr>
          <p:cNvPr id="102" name="Group 101"/>
          <p:cNvGrpSpPr/>
          <p:nvPr/>
        </p:nvGrpSpPr>
        <p:grpSpPr>
          <a:xfrm>
            <a:off x="2476824" y="2286000"/>
            <a:ext cx="1790376" cy="838200"/>
            <a:chOff x="2476824" y="2286000"/>
            <a:chExt cx="1790376" cy="838200"/>
          </a:xfrm>
        </p:grpSpPr>
        <p:cxnSp>
          <p:nvCxnSpPr>
            <p:cNvPr id="94" name="Straight Arrow Connector 93"/>
            <p:cNvCxnSpPr>
              <a:stCxn id="87" idx="3"/>
            </p:cNvCxnSpPr>
            <p:nvPr/>
          </p:nvCxnSpPr>
          <p:spPr bwMode="auto">
            <a:xfrm flipV="1">
              <a:off x="2476824" y="2286000"/>
              <a:ext cx="1790376" cy="693679"/>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22" name="Picture 2" descr="C:\Users\elin\AppData\Local\Microsoft\Windows\Temporary Internet Files\Content.IE5\HNN4QQOD\MCj04315120000[1].png"/>
            <p:cNvPicPr>
              <a:picLocks noChangeAspect="1" noChangeArrowheads="1"/>
            </p:cNvPicPr>
            <p:nvPr/>
          </p:nvPicPr>
          <p:blipFill>
            <a:blip r:embed="rId6"/>
            <a:srcRect/>
            <a:stretch>
              <a:fillRect/>
            </a:stretch>
          </p:blipFill>
          <p:spPr bwMode="auto">
            <a:xfrm>
              <a:off x="2895714" y="2286114"/>
              <a:ext cx="838086" cy="838086"/>
            </a:xfrm>
            <a:prstGeom prst="rect">
              <a:avLst/>
            </a:prstGeom>
            <a:noFill/>
          </p:spPr>
        </p:pic>
      </p:grpSp>
      <p:grpSp>
        <p:nvGrpSpPr>
          <p:cNvPr id="103" name="Group 102"/>
          <p:cNvGrpSpPr/>
          <p:nvPr/>
        </p:nvGrpSpPr>
        <p:grpSpPr>
          <a:xfrm>
            <a:off x="4343401" y="1905000"/>
            <a:ext cx="1076324" cy="762000"/>
            <a:chOff x="4343401" y="1905000"/>
            <a:chExt cx="914399" cy="762000"/>
          </a:xfrm>
        </p:grpSpPr>
        <p:sp>
          <p:nvSpPr>
            <p:cNvPr id="99" name="Rounded Rectangle 98"/>
            <p:cNvSpPr/>
            <p:nvPr/>
          </p:nvSpPr>
          <p:spPr bwMode="auto">
            <a:xfrm>
              <a:off x="4343401" y="1905000"/>
              <a:ext cx="914399" cy="18449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Configuration file</a:t>
              </a:r>
            </a:p>
          </p:txBody>
        </p:sp>
        <p:sp>
          <p:nvSpPr>
            <p:cNvPr id="100" name="Rounded Rectangle 99"/>
            <p:cNvSpPr/>
            <p:nvPr/>
          </p:nvSpPr>
          <p:spPr bwMode="auto">
            <a:xfrm>
              <a:off x="4343401" y="2177707"/>
              <a:ext cx="914399" cy="18449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Localized UI</a:t>
              </a:r>
            </a:p>
          </p:txBody>
        </p:sp>
        <p:sp>
          <p:nvSpPr>
            <p:cNvPr id="101" name="Rounded Rectangle 100"/>
            <p:cNvSpPr/>
            <p:nvPr/>
          </p:nvSpPr>
          <p:spPr bwMode="auto">
            <a:xfrm>
              <a:off x="4343401" y="2482507"/>
              <a:ext cx="914399" cy="18449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Application files</a:t>
              </a:r>
            </a:p>
          </p:txBody>
        </p:sp>
      </p:grpSp>
      <p:pic>
        <p:nvPicPr>
          <p:cNvPr id="25" name="Picture 3" descr="C:\Users\elin\AppData\Local\Microsoft\Windows\Temporary Internet Files\Content.IE5\HNN4QQOD\MCDD00945_0000[1].wmf"/>
          <p:cNvPicPr>
            <a:picLocks noChangeAspect="1" noChangeArrowheads="1"/>
          </p:cNvPicPr>
          <p:nvPr/>
        </p:nvPicPr>
        <p:blipFill>
          <a:blip r:embed="rId7"/>
          <a:srcRect/>
          <a:stretch>
            <a:fillRect/>
          </a:stretch>
        </p:blipFill>
        <p:spPr bwMode="auto">
          <a:xfrm>
            <a:off x="609600" y="1371600"/>
            <a:ext cx="3785857" cy="3468986"/>
          </a:xfrm>
          <a:prstGeom prst="rect">
            <a:avLst/>
          </a:prstGeom>
          <a:noFill/>
        </p:spPr>
      </p:pic>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4"/>
                                        </p:tgtEl>
                                        <p:attrNameLst>
                                          <p:attrName>style.visibility</p:attrName>
                                        </p:attrNameLst>
                                      </p:cBhvr>
                                      <p:to>
                                        <p:strVal val="visible"/>
                                      </p:to>
                                    </p:set>
                                    <p:animEffect transition="in" filter="fade">
                                      <p:cBhvr>
                                        <p:cTn id="14" dur="1000"/>
                                        <p:tgtEl>
                                          <p:spTgt spid="6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par>
                                <p:cTn id="20" presetID="10" presetClass="entr" presetSubtype="0" fill="hold" nodeType="with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fade">
                                      <p:cBhvr>
                                        <p:cTn id="22" dur="1000"/>
                                        <p:tgtEl>
                                          <p:spTgt spid="1030"/>
                                        </p:tgtEl>
                                      </p:cBhvr>
                                    </p:animEffect>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hold" nodeType="clickEffect">
                                  <p:stCondLst>
                                    <p:cond delay="0"/>
                                  </p:stCondLst>
                                  <p:childTnLst>
                                    <p:animMotion origin="layout" path="M 0 3.33333E-6 C -0.14757 -0.08519 -0.29514 -0.17014 -0.38889 -0.20741 C -0.48264 -0.24445 -0.52257 -0.23426 -0.5625 -0.22408 " pathEditMode="relative" rAng="0" ptsTypes="aaA">
                                      <p:cBhvr>
                                        <p:cTn id="26" dur="2000" fill="hold"/>
                                        <p:tgtEl>
                                          <p:spTgt spid="57"/>
                                        </p:tgtEl>
                                        <p:attrNameLst>
                                          <p:attrName>ppt_x</p:attrName>
                                          <p:attrName>ppt_y</p:attrName>
                                        </p:attrNameLst>
                                      </p:cBhvr>
                                      <p:rCtr x="-281" y="-122"/>
                                    </p:animMotion>
                                  </p:childTnLst>
                                </p:cTn>
                              </p:par>
                            </p:childTnLst>
                          </p:cTn>
                        </p:par>
                        <p:par>
                          <p:cTn id="27" fill="hold">
                            <p:stCondLst>
                              <p:cond delay="2000"/>
                            </p:stCondLst>
                            <p:childTnLst>
                              <p:par>
                                <p:cTn id="28" presetID="1" presetClass="entr" presetSubtype="0" fill="hold" nodeType="afterEffect">
                                  <p:stCondLst>
                                    <p:cond delay="0"/>
                                  </p:stCondLst>
                                  <p:childTnLst>
                                    <p:set>
                                      <p:cBhvr>
                                        <p:cTn id="29" dur="1" fill="hold">
                                          <p:stCondLst>
                                            <p:cond delay="0"/>
                                          </p:stCondLst>
                                        </p:cTn>
                                        <p:tgtEl>
                                          <p:spTgt spid="84"/>
                                        </p:tgtEl>
                                        <p:attrNameLst>
                                          <p:attrName>style.visibility</p:attrName>
                                        </p:attrNameLst>
                                      </p:cBhvr>
                                      <p:to>
                                        <p:strVal val="visible"/>
                                      </p:to>
                                    </p:set>
                                  </p:childTnLst>
                                </p:cTn>
                              </p:par>
                              <p:par>
                                <p:cTn id="30" presetID="10" presetClass="exit" presetSubtype="0" fill="hold" grpId="1" nodeType="withEffect">
                                  <p:stCondLst>
                                    <p:cond delay="0"/>
                                  </p:stCondLst>
                                  <p:childTnLst>
                                    <p:animEffect transition="out" filter="fade">
                                      <p:cBhvr>
                                        <p:cTn id="31" dur="2000"/>
                                        <p:tgtEl>
                                          <p:spTgt spid="64"/>
                                        </p:tgtEl>
                                      </p:cBhvr>
                                    </p:animEffect>
                                    <p:set>
                                      <p:cBhvr>
                                        <p:cTn id="32" dur="1" fill="hold">
                                          <p:stCondLst>
                                            <p:cond delay="1999"/>
                                          </p:stCondLst>
                                        </p:cTn>
                                        <p:tgtEl>
                                          <p:spTgt spid="64"/>
                                        </p:tgtEl>
                                        <p:attrNameLst>
                                          <p:attrName>style.visibility</p:attrName>
                                        </p:attrNameLst>
                                      </p:cBhvr>
                                      <p:to>
                                        <p:strVal val="hidden"/>
                                      </p:to>
                                    </p:set>
                                  </p:childTnLst>
                                </p:cTn>
                              </p:par>
                              <p:par>
                                <p:cTn id="33" presetID="22" presetClass="exit" presetSubtype="8" fill="hold" nodeType="withEffect">
                                  <p:stCondLst>
                                    <p:cond delay="0"/>
                                  </p:stCondLst>
                                  <p:childTnLst>
                                    <p:animEffect transition="out" filter="wipe(left)">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2000"/>
                                        <p:tgtEl>
                                          <p:spTgt spid="1030"/>
                                        </p:tgtEl>
                                      </p:cBhvr>
                                    </p:animEffect>
                                    <p:set>
                                      <p:cBhvr>
                                        <p:cTn id="38" dur="1" fill="hold">
                                          <p:stCondLst>
                                            <p:cond delay="1999"/>
                                          </p:stCondLst>
                                        </p:cTn>
                                        <p:tgtEl>
                                          <p:spTgt spid="1030"/>
                                        </p:tgtEl>
                                        <p:attrNameLst>
                                          <p:attrName>style.visibility</p:attrName>
                                        </p:attrNameLst>
                                      </p:cBhvr>
                                      <p:to>
                                        <p:strVal val="hidden"/>
                                      </p:to>
                                    </p:set>
                                  </p:childTnLst>
                                </p:cTn>
                              </p:par>
                              <p:par>
                                <p:cTn id="39" presetID="1" presetClass="exit" presetSubtype="0" fill="hold" nodeType="withEffect">
                                  <p:stCondLst>
                                    <p:cond delay="0"/>
                                  </p:stCondLst>
                                  <p:childTnLst>
                                    <p:set>
                                      <p:cBhvr>
                                        <p:cTn id="40" dur="1" fill="hold">
                                          <p:stCondLst>
                                            <p:cond delay="0"/>
                                          </p:stCondLst>
                                        </p:cTn>
                                        <p:tgtEl>
                                          <p:spTgt spid="5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02"/>
                                        </p:tgtEl>
                                        <p:attrNameLst>
                                          <p:attrName>style.visibility</p:attrName>
                                        </p:attrNameLst>
                                      </p:cBhvr>
                                      <p:to>
                                        <p:strVal val="visible"/>
                                      </p:to>
                                    </p:set>
                                    <p:animEffect transition="in" filter="wipe(left)">
                                      <p:cBhvr>
                                        <p:cTn id="45" dur="500"/>
                                        <p:tgtEl>
                                          <p:spTgt spid="102"/>
                                        </p:tgtEl>
                                      </p:cBhvr>
                                    </p:animEffect>
                                  </p:childTnLst>
                                </p:cTn>
                              </p:par>
                            </p:childTnLst>
                          </p:cTn>
                        </p:par>
                        <p:par>
                          <p:cTn id="46" fill="hold">
                            <p:stCondLst>
                              <p:cond delay="500"/>
                            </p:stCondLst>
                            <p:childTnLst>
                              <p:par>
                                <p:cTn id="47" presetID="1" presetClass="entr" presetSubtype="0" fill="hold" nodeType="afterEffect">
                                  <p:stCondLst>
                                    <p:cond delay="0"/>
                                  </p:stCondLst>
                                  <p:childTnLst>
                                    <p:set>
                                      <p:cBhvr>
                                        <p:cTn id="48" dur="1" fill="hold">
                                          <p:stCondLst>
                                            <p:cond delay="0"/>
                                          </p:stCondLst>
                                        </p:cTn>
                                        <p:tgtEl>
                                          <p:spTgt spid="103"/>
                                        </p:tgtEl>
                                        <p:attrNameLst>
                                          <p:attrName>style.visibility</p:attrName>
                                        </p:attrNameLst>
                                      </p:cBhvr>
                                      <p:to>
                                        <p:strVal val="visible"/>
                                      </p:to>
                                    </p:set>
                                  </p:childTnLst>
                                </p:cTn>
                              </p:par>
                            </p:childTnLst>
                          </p:cTn>
                        </p:par>
                        <p:par>
                          <p:cTn id="49" fill="hold">
                            <p:stCondLst>
                              <p:cond delay="500"/>
                            </p:stCondLst>
                            <p:childTnLst>
                              <p:par>
                                <p:cTn id="50" presetID="35" presetClass="emph" presetSubtype="0" repeatCount="3000" fill="hold" nodeType="afterEffect">
                                  <p:stCondLst>
                                    <p:cond delay="0"/>
                                  </p:stCondLst>
                                  <p:childTnLst>
                                    <p:anim calcmode="discrete" valueType="str">
                                      <p:cBhvr>
                                        <p:cTn id="51" dur="1000" fill="hold"/>
                                        <p:tgtEl>
                                          <p:spTgt spid="103"/>
                                        </p:tgtEl>
                                        <p:attrNameLst>
                                          <p:attrName>style.visibility</p:attrName>
                                        </p:attrNameLst>
                                      </p:cBhvr>
                                      <p:tavLst>
                                        <p:tav tm="0">
                                          <p:val>
                                            <p:strVal val="hidden"/>
                                          </p:val>
                                        </p:tav>
                                        <p:tav tm="50000">
                                          <p:val>
                                            <p:strVal val="visible"/>
                                          </p:val>
                                        </p:tav>
                                      </p:tavLst>
                                    </p:anim>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4" grpId="0" animBg="1"/>
      <p:bldP spid="64"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Driver Packages</a:t>
            </a:r>
            <a:endParaRPr lang="en-US" dirty="0"/>
          </a:p>
        </p:txBody>
      </p:sp>
      <p:sp>
        <p:nvSpPr>
          <p:cNvPr id="20" name="Content Placeholder 19"/>
          <p:cNvSpPr>
            <a:spLocks noGrp="1"/>
          </p:cNvSpPr>
          <p:nvPr>
            <p:ph sz="half" idx="1"/>
          </p:nvPr>
        </p:nvSpPr>
        <p:spPr>
          <a:xfrm>
            <a:off x="4635500" y="1414199"/>
            <a:ext cx="4279900" cy="2497607"/>
          </a:xfrm>
        </p:spPr>
        <p:txBody>
          <a:bodyPr/>
          <a:lstStyle/>
          <a:p>
            <a:pPr>
              <a:buNone/>
            </a:pPr>
            <a:r>
              <a:rPr lang="en-US" sz="3200" b="1" dirty="0" smtClean="0"/>
              <a:t>Remember</a:t>
            </a:r>
          </a:p>
          <a:p>
            <a:r>
              <a:rPr lang="en-US" dirty="0" smtClean="0"/>
              <a:t>List all your files in your INF</a:t>
            </a:r>
          </a:p>
          <a:p>
            <a:r>
              <a:rPr lang="en-US" dirty="0" smtClean="0"/>
              <a:t>Don’t assume source media will be present during installation</a:t>
            </a:r>
          </a:p>
          <a:p>
            <a:endParaRPr lang="en-US" dirty="0" smtClean="0"/>
          </a:p>
        </p:txBody>
      </p:sp>
      <p:grpSp>
        <p:nvGrpSpPr>
          <p:cNvPr id="61" name="Group 60"/>
          <p:cNvGrpSpPr/>
          <p:nvPr/>
        </p:nvGrpSpPr>
        <p:grpSpPr>
          <a:xfrm>
            <a:off x="457200" y="3929762"/>
            <a:ext cx="3408152" cy="2699638"/>
            <a:chOff x="381000" y="1219200"/>
            <a:chExt cx="6468533" cy="4874347"/>
          </a:xfrm>
        </p:grpSpPr>
        <p:sp>
          <p:nvSpPr>
            <p:cNvPr id="44" name="Rounded Rectangle 4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45" name="Rounded Rectangle 44"/>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Foo.sys</a:t>
              </a:r>
            </a:p>
          </p:txBody>
        </p:sp>
        <p:sp>
          <p:nvSpPr>
            <p:cNvPr id="46" name="Rounded Rectangle 45"/>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Foo.dll</a:t>
              </a:r>
            </a:p>
          </p:txBody>
        </p:sp>
        <p:sp>
          <p:nvSpPr>
            <p:cNvPr id="47" name="Rounded Rectangle 46"/>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Bar.dll</a:t>
              </a:r>
            </a:p>
          </p:txBody>
        </p:sp>
        <p:cxnSp>
          <p:nvCxnSpPr>
            <p:cNvPr id="48" name="Straight Arrow Connector 47"/>
            <p:cNvCxnSpPr>
              <a:endCxn id="45" idx="1"/>
            </p:cNvCxnSpPr>
            <p:nvPr/>
          </p:nvCxnSpPr>
          <p:spPr bwMode="auto">
            <a:xfrm rot="16200000" flipH="1">
              <a:off x="884161" y="2544837"/>
              <a:ext cx="746276"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49" name="Straight Arrow Connector 48"/>
            <p:cNvCxnSpPr>
              <a:endCxn id="46" idx="1"/>
            </p:cNvCxnSpPr>
            <p:nvPr/>
          </p:nvCxnSpPr>
          <p:spPr bwMode="auto">
            <a:xfrm rot="16200000" flipH="1">
              <a:off x="541263" y="2887737"/>
              <a:ext cx="1432075" cy="22860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50" name="Straight Arrow Connector 49"/>
            <p:cNvCxnSpPr>
              <a:endCxn id="47" idx="1"/>
            </p:cNvCxnSpPr>
            <p:nvPr/>
          </p:nvCxnSpPr>
          <p:spPr bwMode="auto">
            <a:xfrm rot="16200000" flipH="1">
              <a:off x="198362" y="3230638"/>
              <a:ext cx="2117875" cy="22860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51" name="Rounded Rectangle 50"/>
            <p:cNvSpPr/>
            <p:nvPr/>
          </p:nvSpPr>
          <p:spPr bwMode="auto">
            <a:xfrm>
              <a:off x="4648200" y="21336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Configuration file</a:t>
              </a:r>
            </a:p>
          </p:txBody>
        </p:sp>
        <p:sp>
          <p:nvSpPr>
            <p:cNvPr id="52" name="Rounded Rectangle 51"/>
            <p:cNvSpPr/>
            <p:nvPr/>
          </p:nvSpPr>
          <p:spPr bwMode="auto">
            <a:xfrm>
              <a:off x="4648200" y="3048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Localized UI</a:t>
              </a:r>
            </a:p>
          </p:txBody>
        </p:sp>
        <p:sp>
          <p:nvSpPr>
            <p:cNvPr id="53" name="Rounded Rectangle 52"/>
            <p:cNvSpPr/>
            <p:nvPr/>
          </p:nvSpPr>
          <p:spPr bwMode="auto">
            <a:xfrm>
              <a:off x="4648200" y="399384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effectLst>
                    <a:outerShdw blurRad="38100" dist="38100" dir="2700000" algn="tl">
                      <a:srgbClr val="000000">
                        <a:alpha val="43137"/>
                      </a:srgbClr>
                    </a:outerShdw>
                  </a:effectLst>
                  <a:latin typeface="Segoe" pitchFamily="34" charset="0"/>
                </a:rPr>
                <a:t>Application files</a:t>
              </a:r>
            </a:p>
          </p:txBody>
        </p:sp>
        <p:sp>
          <p:nvSpPr>
            <p:cNvPr id="54" name="Rectangle 53"/>
            <p:cNvSpPr/>
            <p:nvPr/>
          </p:nvSpPr>
          <p:spPr bwMode="auto">
            <a:xfrm>
              <a:off x="457200" y="1219200"/>
              <a:ext cx="3581400" cy="43434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nvGrpSpPr>
            <p:cNvPr id="55" name="Group 54"/>
            <p:cNvGrpSpPr/>
            <p:nvPr/>
          </p:nvGrpSpPr>
          <p:grpSpPr>
            <a:xfrm>
              <a:off x="5334000" y="1905000"/>
              <a:ext cx="914400" cy="2895600"/>
              <a:chOff x="5334000" y="1905000"/>
              <a:chExt cx="914400" cy="2895600"/>
            </a:xfrm>
          </p:grpSpPr>
          <p:sp>
            <p:nvSpPr>
              <p:cNvPr id="56" name="&quot;No&quot; Symbol 55"/>
              <p:cNvSpPr/>
              <p:nvPr/>
            </p:nvSpPr>
            <p:spPr bwMode="auto">
              <a:xfrm>
                <a:off x="5334000" y="1905000"/>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7" name="&quot;No&quot; Symbol 56"/>
              <p:cNvSpPr/>
              <p:nvPr/>
            </p:nvSpPr>
            <p:spPr bwMode="auto">
              <a:xfrm>
                <a:off x="5334000" y="2895600"/>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8" name="&quot;No&quot; Symbol 57"/>
              <p:cNvSpPr/>
              <p:nvPr/>
            </p:nvSpPr>
            <p:spPr bwMode="auto">
              <a:xfrm>
                <a:off x="5334000" y="3886200"/>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sp>
          <p:nvSpPr>
            <p:cNvPr id="60" name="TextBox 59"/>
            <p:cNvSpPr txBox="1"/>
            <p:nvPr/>
          </p:nvSpPr>
          <p:spPr>
            <a:xfrm>
              <a:off x="381000" y="5648981"/>
              <a:ext cx="2286001" cy="444566"/>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1000" dirty="0" smtClean="0">
                  <a:solidFill>
                    <a:schemeClr val="tx1"/>
                  </a:solidFill>
                  <a:latin typeface="Segoe" pitchFamily="34" charset="0"/>
                </a:rPr>
                <a:t>Incorrect</a:t>
              </a:r>
            </a:p>
          </p:txBody>
        </p:sp>
      </p:grpSp>
      <p:grpSp>
        <p:nvGrpSpPr>
          <p:cNvPr id="77" name="Group 76"/>
          <p:cNvGrpSpPr/>
          <p:nvPr/>
        </p:nvGrpSpPr>
        <p:grpSpPr>
          <a:xfrm>
            <a:off x="457200" y="1219200"/>
            <a:ext cx="3581400" cy="2514600"/>
            <a:chOff x="381000" y="1219200"/>
            <a:chExt cx="7010400" cy="4874347"/>
          </a:xfrm>
        </p:grpSpPr>
        <p:sp>
          <p:nvSpPr>
            <p:cNvPr id="62" name="Rounded Rectangle 61"/>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bg2"/>
                  </a:solidFill>
                  <a:latin typeface="+mj-lt"/>
                </a:rPr>
                <a:t>Foo.inf</a:t>
              </a:r>
            </a:p>
          </p:txBody>
        </p:sp>
        <p:sp>
          <p:nvSpPr>
            <p:cNvPr id="63" name="Rounded Rectangle 62"/>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4" name="Rounded Rectangle 63"/>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65" name="Rounded Rectangle 64"/>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66" name="Straight Arrow Connector 65"/>
            <p:cNvCxnSpPr>
              <a:endCxn id="63" idx="1"/>
            </p:cNvCxnSpPr>
            <p:nvPr/>
          </p:nvCxnSpPr>
          <p:spPr bwMode="auto">
            <a:xfrm rot="16200000" flipH="1">
              <a:off x="884162" y="2544839"/>
              <a:ext cx="746276" cy="22859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67" name="Straight Arrow Connector 66"/>
            <p:cNvCxnSpPr>
              <a:endCxn id="64" idx="1"/>
            </p:cNvCxnSpPr>
            <p:nvPr/>
          </p:nvCxnSpPr>
          <p:spPr bwMode="auto">
            <a:xfrm rot="16200000" flipH="1">
              <a:off x="541262" y="2887738"/>
              <a:ext cx="1432078" cy="22859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68" name="Straight Arrow Connector 67"/>
            <p:cNvCxnSpPr>
              <a:endCxn id="65" idx="1"/>
            </p:cNvCxnSpPr>
            <p:nvPr/>
          </p:nvCxnSpPr>
          <p:spPr bwMode="auto">
            <a:xfrm rot="16200000" flipH="1">
              <a:off x="198361" y="3230638"/>
              <a:ext cx="2117877" cy="22859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69" name="Rounded Rectangle 68"/>
            <p:cNvSpPr/>
            <p:nvPr/>
          </p:nvSpPr>
          <p:spPr bwMode="auto">
            <a:xfrm>
              <a:off x="4648200" y="21336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Configuration file</a:t>
              </a:r>
            </a:p>
          </p:txBody>
        </p:sp>
        <p:sp>
          <p:nvSpPr>
            <p:cNvPr id="70" name="Rounded Rectangle 69"/>
            <p:cNvSpPr/>
            <p:nvPr/>
          </p:nvSpPr>
          <p:spPr bwMode="auto">
            <a:xfrm>
              <a:off x="4648200" y="3048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Localized UI</a:t>
              </a:r>
            </a:p>
          </p:txBody>
        </p:sp>
        <p:sp>
          <p:nvSpPr>
            <p:cNvPr id="71" name="Rounded Rectangle 70"/>
            <p:cNvSpPr/>
            <p:nvPr/>
          </p:nvSpPr>
          <p:spPr bwMode="auto">
            <a:xfrm>
              <a:off x="4648200" y="399384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Application files</a:t>
              </a:r>
            </a:p>
          </p:txBody>
        </p:sp>
        <p:sp>
          <p:nvSpPr>
            <p:cNvPr id="72" name="Rectangle 71"/>
            <p:cNvSpPr/>
            <p:nvPr/>
          </p:nvSpPr>
          <p:spPr bwMode="auto">
            <a:xfrm>
              <a:off x="457200" y="1219200"/>
              <a:ext cx="6934200" cy="4343400"/>
            </a:xfrm>
            <a:prstGeom prst="rect">
              <a:avLst/>
            </a:prstGeom>
            <a:noFill/>
            <a:ln w="38100">
              <a:solidFill>
                <a:schemeClr val="tx1"/>
              </a:solidFill>
              <a:prstDash val="sysDash"/>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73" name="Straight Arrow Connector 72"/>
            <p:cNvCxnSpPr>
              <a:endCxn id="69" idx="1"/>
            </p:cNvCxnSpPr>
            <p:nvPr/>
          </p:nvCxnSpPr>
          <p:spPr bwMode="auto">
            <a:xfrm>
              <a:off x="2819400" y="2286000"/>
              <a:ext cx="1828800" cy="1366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74" name="Straight Arrow Connector 73"/>
            <p:cNvCxnSpPr>
              <a:endCxn id="70" idx="1"/>
            </p:cNvCxnSpPr>
            <p:nvPr/>
          </p:nvCxnSpPr>
          <p:spPr bwMode="auto">
            <a:xfrm>
              <a:off x="2819400" y="2286000"/>
              <a:ext cx="1828800" cy="1051077"/>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75" name="Straight Arrow Connector 74"/>
            <p:cNvCxnSpPr>
              <a:endCxn id="71" idx="1"/>
            </p:cNvCxnSpPr>
            <p:nvPr/>
          </p:nvCxnSpPr>
          <p:spPr bwMode="auto">
            <a:xfrm rot="16200000" flipH="1">
              <a:off x="2735338" y="2370062"/>
              <a:ext cx="1996924" cy="18288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76" name="TextBox 75"/>
            <p:cNvSpPr txBox="1"/>
            <p:nvPr/>
          </p:nvSpPr>
          <p:spPr>
            <a:xfrm>
              <a:off x="381000" y="5648981"/>
              <a:ext cx="2286001" cy="444566"/>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1000" dirty="0" smtClean="0">
                  <a:solidFill>
                    <a:schemeClr val="tx1"/>
                  </a:solidFill>
                  <a:latin typeface="Segoe" pitchFamily="34" charset="0"/>
                </a:rPr>
                <a:t>Correct</a:t>
              </a:r>
            </a:p>
          </p:txBody>
        </p:sp>
      </p:grpSp>
      <p:sp>
        <p:nvSpPr>
          <p:cNvPr id="78" name="Flowchart: Magnetic Disk 77"/>
          <p:cNvSpPr/>
          <p:nvPr/>
        </p:nvSpPr>
        <p:spPr bwMode="auto">
          <a:xfrm>
            <a:off x="5791200" y="4038600"/>
            <a:ext cx="1371600" cy="21336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pic>
        <p:nvPicPr>
          <p:cNvPr id="82" name="Picture 3" descr="C:\Users\elin\AppData\Local\Microsoft\Windows\Temporary Internet Files\Content.IE5\HNN4QQOD\MCDD00945_0000[1].wmf"/>
          <p:cNvPicPr>
            <a:picLocks noChangeAspect="1" noChangeArrowheads="1"/>
          </p:cNvPicPr>
          <p:nvPr/>
        </p:nvPicPr>
        <p:blipFill>
          <a:blip r:embed="rId3"/>
          <a:srcRect/>
          <a:stretch>
            <a:fillRect/>
          </a:stretch>
        </p:blipFill>
        <p:spPr bwMode="auto">
          <a:xfrm>
            <a:off x="1981200" y="4724400"/>
            <a:ext cx="1066800" cy="977510"/>
          </a:xfrm>
          <a:prstGeom prst="rect">
            <a:avLst/>
          </a:prstGeom>
          <a:noFill/>
        </p:spPr>
      </p:pic>
      <p:sp>
        <p:nvSpPr>
          <p:cNvPr id="42" name="Right Arrow 41"/>
          <p:cNvSpPr/>
          <p:nvPr/>
        </p:nvSpPr>
        <p:spPr bwMode="auto">
          <a:xfrm rot="2299863">
            <a:off x="3856112" y="3821508"/>
            <a:ext cx="1863125" cy="304800"/>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C:\Users\elin\AppData\Local\Microsoft\Windows\Temporary Internet Files\Content.IE5\O5SQ4K6T\MCj04260700000[1].wmf"/>
          <p:cNvPicPr>
            <a:picLocks noChangeAspect="1" noChangeArrowheads="1"/>
          </p:cNvPicPr>
          <p:nvPr/>
        </p:nvPicPr>
        <p:blipFill>
          <a:blip r:embed="rId3"/>
          <a:srcRect/>
          <a:stretch>
            <a:fillRect/>
          </a:stretch>
        </p:blipFill>
        <p:spPr bwMode="auto">
          <a:xfrm>
            <a:off x="7613650" y="4003203"/>
            <a:ext cx="1143000" cy="1330795"/>
          </a:xfrm>
          <a:prstGeom prst="rect">
            <a:avLst/>
          </a:prstGeom>
          <a:noFill/>
          <a:effectLst>
            <a:outerShdw blurRad="50800" dist="38100" dir="2700000" algn="tl" rotWithShape="0">
              <a:prstClr val="black">
                <a:alpha val="40000"/>
              </a:prstClr>
            </a:outerShdw>
          </a:effectLst>
        </p:spPr>
      </p:pic>
      <p:sp>
        <p:nvSpPr>
          <p:cNvPr id="2" name="Title 1"/>
          <p:cNvSpPr>
            <a:spLocks noGrp="1"/>
          </p:cNvSpPr>
          <p:nvPr>
            <p:ph type="title"/>
          </p:nvPr>
        </p:nvSpPr>
        <p:spPr/>
        <p:txBody>
          <a:bodyPr/>
          <a:lstStyle/>
          <a:p>
            <a:r>
              <a:rPr smtClean="0"/>
              <a:t>Multifunction Devices</a:t>
            </a:r>
            <a:endParaRPr lang="en-US" dirty="0"/>
          </a:p>
        </p:txBody>
      </p:sp>
      <p:sp>
        <p:nvSpPr>
          <p:cNvPr id="3" name="Content Placeholder 2"/>
          <p:cNvSpPr>
            <a:spLocks noGrp="1"/>
          </p:cNvSpPr>
          <p:nvPr>
            <p:ph idx="1"/>
          </p:nvPr>
        </p:nvSpPr>
        <p:spPr>
          <a:xfrm>
            <a:off x="382588" y="1414464"/>
            <a:ext cx="8380412" cy="4233980"/>
          </a:xfrm>
        </p:spPr>
        <p:txBody>
          <a:bodyPr/>
          <a:lstStyle/>
          <a:p>
            <a:r>
              <a:rPr lang="en-US" dirty="0" smtClean="0"/>
              <a:t>Definition</a:t>
            </a:r>
          </a:p>
          <a:p>
            <a:pPr lvl="1"/>
            <a:r>
              <a:rPr lang="en-US" dirty="0" smtClean="0"/>
              <a:t>A device that enumerates as </a:t>
            </a:r>
            <a:br>
              <a:rPr lang="en-US" dirty="0" smtClean="0"/>
            </a:br>
            <a:r>
              <a:rPr lang="en-US" dirty="0" smtClean="0"/>
              <a:t>multiple </a:t>
            </a:r>
            <a:r>
              <a:rPr lang="en-US" dirty="0" err="1" smtClean="0"/>
              <a:t>devnodes</a:t>
            </a:r>
            <a:endParaRPr lang="en-US" dirty="0" smtClean="0"/>
          </a:p>
          <a:p>
            <a:r>
              <a:rPr lang="en-US" dirty="0" smtClean="0"/>
              <a:t>Problem</a:t>
            </a:r>
          </a:p>
          <a:p>
            <a:pPr lvl="1"/>
            <a:r>
              <a:rPr lang="en-US" dirty="0" smtClean="0"/>
              <a:t>Need to install multiple drivers without prompting users multiple times</a:t>
            </a:r>
          </a:p>
          <a:p>
            <a:r>
              <a:rPr lang="en-US" dirty="0" smtClean="0"/>
              <a:t>Solution</a:t>
            </a:r>
          </a:p>
          <a:p>
            <a:pPr lvl="1"/>
            <a:r>
              <a:rPr lang="en-US" dirty="0" err="1" smtClean="0"/>
              <a:t>CopyInf</a:t>
            </a:r>
            <a:endParaRPr lang="en-US" dirty="0"/>
          </a:p>
        </p:txBody>
      </p:sp>
      <p:pic>
        <p:nvPicPr>
          <p:cNvPr id="2052" name="Picture 4" descr="C:\Users\elin\AppData\Local\Microsoft\Windows\Temporary Internet Files\Content.IE5\4H72DT0T\MCj03968840000[1].wmf"/>
          <p:cNvPicPr>
            <a:picLocks noChangeAspect="1" noChangeArrowheads="1"/>
          </p:cNvPicPr>
          <p:nvPr/>
        </p:nvPicPr>
        <p:blipFill>
          <a:blip r:embed="rId4"/>
          <a:srcRect/>
          <a:stretch>
            <a:fillRect/>
          </a:stretch>
        </p:blipFill>
        <p:spPr bwMode="auto">
          <a:xfrm>
            <a:off x="3199485" y="5105400"/>
            <a:ext cx="1829714" cy="1478585"/>
          </a:xfrm>
          <a:prstGeom prst="rect">
            <a:avLst/>
          </a:prstGeom>
          <a:noFill/>
          <a:effectLst>
            <a:outerShdw blurRad="50800" dist="38100" dir="2700000" algn="tl" rotWithShape="0">
              <a:prstClr val="black">
                <a:alpha val="40000"/>
              </a:prstClr>
            </a:outerShdw>
          </a:effectLst>
        </p:spPr>
      </p:pic>
      <p:sp>
        <p:nvSpPr>
          <p:cNvPr id="7" name="Rounded Rectangle 6"/>
          <p:cNvSpPr/>
          <p:nvPr/>
        </p:nvSpPr>
        <p:spPr bwMode="auto">
          <a:xfrm>
            <a:off x="5562600" y="4800600"/>
            <a:ext cx="1447800" cy="30480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8" name="Rounded Rectangle 7"/>
          <p:cNvSpPr/>
          <p:nvPr/>
        </p:nvSpPr>
        <p:spPr bwMode="auto">
          <a:xfrm>
            <a:off x="5562600" y="5181600"/>
            <a:ext cx="1447800" cy="30480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9" name="Rounded Rectangle 8"/>
          <p:cNvSpPr/>
          <p:nvPr/>
        </p:nvSpPr>
        <p:spPr bwMode="auto">
          <a:xfrm>
            <a:off x="5562600" y="5562600"/>
            <a:ext cx="1447800" cy="30480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cxnSp>
        <p:nvCxnSpPr>
          <p:cNvPr id="14" name="Straight Arrow Connector 13"/>
          <p:cNvCxnSpPr/>
          <p:nvPr/>
        </p:nvCxnSpPr>
        <p:spPr bwMode="auto">
          <a:xfrm rot="10800000" flipV="1">
            <a:off x="5029200" y="5333998"/>
            <a:ext cx="381001" cy="31444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rot="10800000" flipV="1">
            <a:off x="7162799" y="4486155"/>
            <a:ext cx="381001" cy="31444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Multifunction Devices</a:t>
            </a:r>
            <a:endParaRPr lang="en-US" dirty="0"/>
          </a:p>
        </p:txBody>
      </p:sp>
      <p:sp>
        <p:nvSpPr>
          <p:cNvPr id="3" name="Content Placeholder 2"/>
          <p:cNvSpPr>
            <a:spLocks noGrp="1"/>
          </p:cNvSpPr>
          <p:nvPr>
            <p:ph idx="1"/>
          </p:nvPr>
        </p:nvSpPr>
        <p:spPr>
          <a:xfrm>
            <a:off x="382588" y="1414464"/>
            <a:ext cx="8380412" cy="5044458"/>
          </a:xfrm>
        </p:spPr>
        <p:txBody>
          <a:bodyPr/>
          <a:lstStyle/>
          <a:p>
            <a:r>
              <a:rPr lang="en-US" sz="2800" dirty="0" err="1" smtClean="0"/>
              <a:t>CopyInf</a:t>
            </a:r>
            <a:r>
              <a:rPr lang="en-US" sz="2800" dirty="0" smtClean="0"/>
              <a:t> directive</a:t>
            </a:r>
          </a:p>
          <a:p>
            <a:pPr lvl="1"/>
            <a:r>
              <a:rPr lang="en-US" sz="2400" dirty="0" smtClean="0"/>
              <a:t>Links multiple INFs together, so when one gets copied into the Driver Store, the other gets copied as well</a:t>
            </a:r>
          </a:p>
          <a:p>
            <a:pPr lvl="1">
              <a:buNone/>
            </a:pPr>
            <a:endParaRPr lang="en-US" sz="2400" dirty="0" smtClean="0"/>
          </a:p>
          <a:p>
            <a:pPr lvl="1">
              <a:buNone/>
            </a:pPr>
            <a:endParaRPr lang="en-US" sz="2400" dirty="0" smtClean="0"/>
          </a:p>
          <a:p>
            <a:pPr lvl="1">
              <a:buNone/>
            </a:pPr>
            <a:endParaRPr lang="en-US" sz="2400" dirty="0" smtClean="0"/>
          </a:p>
          <a:p>
            <a:pPr lvl="1"/>
            <a:r>
              <a:rPr lang="en-US" sz="2400" dirty="0" smtClean="0"/>
              <a:t>Parsed by Windows when a driver package is copied to the Driver Store</a:t>
            </a:r>
          </a:p>
          <a:p>
            <a:pPr lvl="1"/>
            <a:r>
              <a:rPr lang="en-US" sz="2400" dirty="0" smtClean="0"/>
              <a:t>If a driver package referenced in a </a:t>
            </a:r>
            <a:r>
              <a:rPr lang="en-US" sz="2400" dirty="0" err="1" smtClean="0"/>
              <a:t>CopyINF</a:t>
            </a:r>
            <a:r>
              <a:rPr lang="en-US" sz="2400" dirty="0" smtClean="0"/>
              <a:t> directive is already in the Driver Store, then Windows will not attempt to re-copy the package</a:t>
            </a:r>
          </a:p>
          <a:p>
            <a:pPr>
              <a:buNone/>
            </a:pPr>
            <a:endParaRPr lang="en-US" sz="2400" dirty="0" smtClean="0"/>
          </a:p>
        </p:txBody>
      </p:sp>
      <p:sp>
        <p:nvSpPr>
          <p:cNvPr id="4" name="Rectangle 4"/>
          <p:cNvSpPr>
            <a:spLocks noChangeArrowheads="1"/>
          </p:cNvSpPr>
          <p:nvPr/>
        </p:nvSpPr>
        <p:spPr bwMode="auto">
          <a:xfrm>
            <a:off x="1053465" y="2794953"/>
            <a:ext cx="7037070" cy="124587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gn="l">
              <a:lnSpc>
                <a:spcPct val="85000"/>
              </a:lnSpc>
              <a:spcBef>
                <a:spcPct val="20000"/>
              </a:spcBef>
            </a:pPr>
            <a:r>
              <a:rPr lang="en-US" sz="2000" dirty="0" smtClean="0">
                <a:solidFill>
                  <a:schemeClr val="tx2"/>
                </a:solidFill>
                <a:effectLst>
                  <a:outerShdw blurRad="38100" dist="38100" dir="2700000" algn="tl">
                    <a:srgbClr val="000000">
                      <a:alpha val="43137"/>
                    </a:srgbClr>
                  </a:outerShdw>
                </a:effectLst>
                <a:latin typeface="Lucida Console" pitchFamily="49" charset="0"/>
              </a:rPr>
              <a:t>…</a:t>
            </a:r>
          </a:p>
          <a:p>
            <a:pPr>
              <a:lnSpc>
                <a:spcPct val="85000"/>
              </a:lnSpc>
              <a:spcBef>
                <a:spcPct val="20000"/>
              </a:spcBef>
            </a:pPr>
            <a:r>
              <a:rPr lang="en-US" sz="2000" dirty="0" smtClean="0">
                <a:solidFill>
                  <a:schemeClr val="tx2"/>
                </a:solidFill>
                <a:effectLst>
                  <a:outerShdw blurRad="38100" dist="38100" dir="2700000" algn="tl">
                    <a:srgbClr val="000000">
                      <a:alpha val="43137"/>
                    </a:srgbClr>
                  </a:outerShdw>
                </a:effectLst>
                <a:latin typeface="Lucida Console" pitchFamily="49" charset="0"/>
              </a:rPr>
              <a:t>[</a:t>
            </a:r>
            <a:r>
              <a:rPr lang="en-US" sz="2000" i="1" dirty="0" err="1" smtClean="0">
                <a:solidFill>
                  <a:schemeClr val="tx2"/>
                </a:solidFill>
                <a:effectLst>
                  <a:outerShdw blurRad="38100" dist="38100" dir="2700000" algn="tl">
                    <a:srgbClr val="000000">
                      <a:alpha val="43137"/>
                    </a:srgbClr>
                  </a:outerShdw>
                </a:effectLst>
                <a:latin typeface="Lucida Console" pitchFamily="49" charset="0"/>
              </a:rPr>
              <a:t>DDInstall</a:t>
            </a:r>
            <a:r>
              <a:rPr lang="en-US" sz="2000" dirty="0" smtClean="0">
                <a:solidFill>
                  <a:schemeClr val="tx2"/>
                </a:solidFill>
                <a:effectLst>
                  <a:outerShdw blurRad="38100" dist="38100" dir="2700000" algn="tl">
                    <a:srgbClr val="000000">
                      <a:alpha val="43137"/>
                    </a:srgbClr>
                  </a:outerShdw>
                </a:effectLst>
                <a:latin typeface="Lucida Console" pitchFamily="49" charset="0"/>
              </a:rPr>
              <a:t>]</a:t>
            </a:r>
            <a:r>
              <a:rPr lang="en-US" sz="2000" dirty="0">
                <a:solidFill>
                  <a:schemeClr val="tx2"/>
                </a:solidFill>
                <a:effectLst>
                  <a:outerShdw blurRad="38100" dist="38100" dir="2700000" algn="tl">
                    <a:srgbClr val="000000">
                      <a:alpha val="43137"/>
                    </a:srgbClr>
                  </a:outerShdw>
                </a:effectLst>
                <a:latin typeface="Lucida Console" pitchFamily="49" charset="0"/>
              </a:rPr>
              <a:t/>
            </a:r>
            <a:br>
              <a:rPr lang="en-US" sz="2000" dirty="0">
                <a:solidFill>
                  <a:schemeClr val="tx2"/>
                </a:solidFill>
                <a:effectLst>
                  <a:outerShdw blurRad="38100" dist="38100" dir="2700000" algn="tl">
                    <a:srgbClr val="000000">
                      <a:alpha val="43137"/>
                    </a:srgbClr>
                  </a:outerShdw>
                </a:effectLst>
                <a:latin typeface="Lucida Console" pitchFamily="49" charset="0"/>
              </a:rPr>
            </a:br>
            <a:r>
              <a:rPr lang="en-US" sz="2000" b="1" dirty="0" err="1" smtClean="0">
                <a:solidFill>
                  <a:schemeClr val="tx2"/>
                </a:solidFill>
                <a:effectLst>
                  <a:outerShdw blurRad="38100" dist="38100" dir="2700000" algn="tl">
                    <a:srgbClr val="000000">
                      <a:alpha val="43137"/>
                    </a:srgbClr>
                  </a:outerShdw>
                </a:effectLst>
                <a:latin typeface="Lucida Console" pitchFamily="49" charset="0"/>
              </a:rPr>
              <a:t>CopyINF</a:t>
            </a:r>
            <a:r>
              <a:rPr lang="en-US" sz="2000" b="1" dirty="0" smtClean="0">
                <a:solidFill>
                  <a:schemeClr val="tx2"/>
                </a:solidFill>
                <a:effectLst>
                  <a:outerShdw blurRad="38100" dist="38100" dir="2700000" algn="tl">
                    <a:srgbClr val="000000">
                      <a:alpha val="43137"/>
                    </a:srgbClr>
                  </a:outerShdw>
                </a:effectLst>
                <a:latin typeface="Lucida Console" pitchFamily="49" charset="0"/>
              </a:rPr>
              <a:t>=</a:t>
            </a:r>
            <a:r>
              <a:rPr lang="en-US" sz="2000" dirty="0" smtClean="0">
                <a:solidFill>
                  <a:schemeClr val="tx2"/>
                </a:solidFill>
                <a:effectLst>
                  <a:outerShdw blurRad="38100" dist="38100" dir="2700000" algn="tl">
                    <a:srgbClr val="000000">
                      <a:alpha val="43137"/>
                    </a:srgbClr>
                  </a:outerShdw>
                </a:effectLst>
                <a:latin typeface="Lucida Console" pitchFamily="49" charset="0"/>
              </a:rPr>
              <a:t>filename1.inf[</a:t>
            </a:r>
            <a:r>
              <a:rPr lang="en-US" sz="2000" b="1" dirty="0" smtClean="0">
                <a:solidFill>
                  <a:schemeClr val="tx2"/>
                </a:solidFill>
                <a:effectLst>
                  <a:outerShdw blurRad="38100" dist="38100" dir="2700000" algn="tl">
                    <a:srgbClr val="000000">
                      <a:alpha val="43137"/>
                    </a:srgbClr>
                  </a:outerShdw>
                </a:effectLst>
                <a:latin typeface="Lucida Console" pitchFamily="49" charset="0"/>
              </a:rPr>
              <a:t>,</a:t>
            </a:r>
            <a:r>
              <a:rPr lang="en-US" sz="2000" dirty="0" smtClean="0">
                <a:solidFill>
                  <a:schemeClr val="tx2"/>
                </a:solidFill>
                <a:effectLst>
                  <a:outerShdw blurRad="38100" dist="38100" dir="2700000" algn="tl">
                    <a:srgbClr val="000000">
                      <a:alpha val="43137"/>
                    </a:srgbClr>
                  </a:outerShdw>
                </a:effectLst>
                <a:latin typeface="Lucida Console" pitchFamily="49" charset="0"/>
              </a:rPr>
              <a:t>filename2.inf]...</a:t>
            </a:r>
          </a:p>
          <a:p>
            <a:pPr algn="l">
              <a:lnSpc>
                <a:spcPct val="85000"/>
              </a:lnSpc>
              <a:spcBef>
                <a:spcPct val="20000"/>
              </a:spcBef>
            </a:pPr>
            <a:r>
              <a:rPr lang="en-US" sz="2000" dirty="0" smtClean="0">
                <a:solidFill>
                  <a:schemeClr val="tx2"/>
                </a:solidFill>
                <a:effectLst>
                  <a:outerShdw blurRad="38100" dist="38100" dir="2700000" algn="tl">
                    <a:srgbClr val="000000">
                      <a:alpha val="43137"/>
                    </a:srgbClr>
                  </a:outerShdw>
                </a:effectLst>
                <a:latin typeface="Lucida Console" pitchFamily="49" charset="0"/>
              </a:rPr>
              <a:t>…</a:t>
            </a:r>
            <a:endParaRPr lang="en-US" sz="20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Takeaways</a:t>
            </a:r>
            <a:endParaRPr lang="en-US" dirty="0"/>
          </a:p>
        </p:txBody>
      </p:sp>
      <p:sp>
        <p:nvSpPr>
          <p:cNvPr id="5" name="Text Placeholder 4"/>
          <p:cNvSpPr>
            <a:spLocks noGrp="1"/>
          </p:cNvSpPr>
          <p:nvPr>
            <p:ph type="body" idx="1"/>
          </p:nvPr>
        </p:nvSpPr>
        <p:spPr>
          <a:xfrm>
            <a:off x="382588" y="1144005"/>
            <a:ext cx="8380412" cy="5309146"/>
          </a:xfrm>
        </p:spPr>
        <p:txBody>
          <a:bodyPr/>
          <a:lstStyle/>
          <a:p>
            <a:r>
              <a:rPr lang="en-US" sz="2800" dirty="0" smtClean="0"/>
              <a:t>Conference overall</a:t>
            </a:r>
          </a:p>
          <a:p>
            <a:pPr lvl="1"/>
            <a:r>
              <a:rPr lang="en-US" sz="2400" dirty="0" smtClean="0"/>
              <a:t>Be a leader in advancing 64-bit computing</a:t>
            </a:r>
          </a:p>
          <a:p>
            <a:pPr lvl="1"/>
            <a:r>
              <a:rPr lang="en-US" sz="2400" dirty="0" smtClean="0"/>
              <a:t>Adopt best practices and new tools</a:t>
            </a:r>
          </a:p>
          <a:p>
            <a:pPr lvl="1"/>
            <a:r>
              <a:rPr lang="en-US" sz="2400" dirty="0" smtClean="0"/>
              <a:t>Let’s partner on new hardware directions</a:t>
            </a:r>
          </a:p>
          <a:p>
            <a:r>
              <a:rPr lang="en-US" sz="2800" dirty="0" smtClean="0"/>
              <a:t>This session</a:t>
            </a:r>
          </a:p>
          <a:p>
            <a:pPr lvl="1"/>
            <a:r>
              <a:rPr lang="en-US" sz="2400" dirty="0" smtClean="0"/>
              <a:t>Create driver packages that can be deployed via any Windows-supported mechanism</a:t>
            </a:r>
          </a:p>
          <a:p>
            <a:pPr lvl="1"/>
            <a:r>
              <a:rPr lang="en-US" sz="2400" dirty="0" smtClean="0"/>
              <a:t>Deploy multiple driver packages for </a:t>
            </a:r>
            <a:br>
              <a:rPr lang="en-US" sz="2400" dirty="0" smtClean="0"/>
            </a:br>
            <a:r>
              <a:rPr lang="en-US" sz="2400" dirty="0" smtClean="0"/>
              <a:t>multifunction devices</a:t>
            </a:r>
          </a:p>
          <a:p>
            <a:pPr lvl="1"/>
            <a:r>
              <a:rPr lang="en-US" sz="2400" dirty="0" smtClean="0"/>
              <a:t>Understand the implications of distributing device-related applications with driver packages</a:t>
            </a:r>
          </a:p>
          <a:p>
            <a:endParaRPr lang="en-US" sz="28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Multifunction Devices</a:t>
            </a:r>
            <a:endParaRPr lang="en-US" dirty="0"/>
          </a:p>
        </p:txBody>
      </p:sp>
      <p:sp>
        <p:nvSpPr>
          <p:cNvPr id="3" name="Content Placeholder 2"/>
          <p:cNvSpPr>
            <a:spLocks noGrp="1"/>
          </p:cNvSpPr>
          <p:nvPr>
            <p:ph idx="1"/>
          </p:nvPr>
        </p:nvSpPr>
        <p:spPr>
          <a:xfrm>
            <a:off x="382588" y="1414464"/>
            <a:ext cx="8380412" cy="4125232"/>
          </a:xfrm>
        </p:spPr>
        <p:txBody>
          <a:bodyPr/>
          <a:lstStyle/>
          <a:p>
            <a:r>
              <a:rPr lang="en-US" dirty="0" err="1" smtClean="0"/>
              <a:t>CopyInf</a:t>
            </a:r>
            <a:r>
              <a:rPr lang="en-US" dirty="0" smtClean="0"/>
              <a:t> directive</a:t>
            </a:r>
          </a:p>
          <a:p>
            <a:pPr lvl="1"/>
            <a:r>
              <a:rPr lang="en-US" dirty="0" smtClean="0"/>
              <a:t>Example</a:t>
            </a:r>
          </a:p>
          <a:p>
            <a:pPr lvl="1"/>
            <a:endParaRPr lang="en-US" dirty="0" smtClean="0"/>
          </a:p>
          <a:p>
            <a:pPr lvl="1"/>
            <a:endParaRPr lang="en-US" dirty="0" smtClean="0"/>
          </a:p>
          <a:p>
            <a:pPr lvl="1"/>
            <a:r>
              <a:rPr lang="en-US" dirty="0" smtClean="0"/>
              <a:t>Myprinter.inf and myscanner.inf will be copied into the Driver Store when this driver package is copied into the Driver Store</a:t>
            </a:r>
          </a:p>
          <a:p>
            <a:pPr>
              <a:buNone/>
            </a:pPr>
            <a:endParaRPr lang="en-US" dirty="0" smtClean="0"/>
          </a:p>
        </p:txBody>
      </p:sp>
      <p:sp>
        <p:nvSpPr>
          <p:cNvPr id="4" name="Rectangle 4"/>
          <p:cNvSpPr>
            <a:spLocks noChangeArrowheads="1"/>
          </p:cNvSpPr>
          <p:nvPr/>
        </p:nvSpPr>
        <p:spPr bwMode="auto">
          <a:xfrm>
            <a:off x="1066800" y="2525712"/>
            <a:ext cx="6015037" cy="903288"/>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gn="l">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r>
              <a:rPr lang="en-US" sz="1400" dirty="0" err="1" smtClean="0">
                <a:solidFill>
                  <a:schemeClr val="tx2"/>
                </a:solidFill>
                <a:effectLst>
                  <a:outerShdw blurRad="38100" dist="38100" dir="2700000" algn="tl">
                    <a:srgbClr val="000000">
                      <a:alpha val="43137"/>
                    </a:srgbClr>
                  </a:outerShdw>
                </a:effectLst>
                <a:latin typeface="Lucida Console" pitchFamily="49" charset="0"/>
              </a:rPr>
              <a:t>MyDDInstall</a:t>
            </a:r>
            <a:r>
              <a:rPr lang="en-US" sz="1400" dirty="0" smtClean="0">
                <a:solidFill>
                  <a:schemeClr val="tx2"/>
                </a:solidFill>
                <a:effectLst>
                  <a:outerShdw blurRad="38100" dist="38100" dir="2700000" algn="tl">
                    <a:srgbClr val="000000">
                      <a:alpha val="43137"/>
                    </a:srgbClr>
                  </a:outerShdw>
                </a:effectLst>
                <a:latin typeface="Lucida Console" pitchFamily="49" charset="0"/>
              </a:rPr>
              <a:t>]</a:t>
            </a:r>
            <a:r>
              <a:rPr lang="en-US" sz="1400" dirty="0">
                <a:solidFill>
                  <a:schemeClr val="tx2"/>
                </a:solidFill>
                <a:effectLst>
                  <a:outerShdw blurRad="38100" dist="38100" dir="2700000" algn="tl">
                    <a:srgbClr val="000000">
                      <a:alpha val="43137"/>
                    </a:srgbClr>
                  </a:outerShdw>
                </a:effectLst>
                <a:latin typeface="Lucida Console" pitchFamily="49" charset="0"/>
              </a:rPr>
              <a:t/>
            </a:r>
            <a:br>
              <a:rPr lang="en-US" sz="1400" dirty="0">
                <a:solidFill>
                  <a:schemeClr val="tx2"/>
                </a:solidFill>
                <a:effectLst>
                  <a:outerShdw blurRad="38100" dist="38100" dir="2700000" algn="tl">
                    <a:srgbClr val="000000">
                      <a:alpha val="43137"/>
                    </a:srgbClr>
                  </a:outerShdw>
                </a:effectLst>
                <a:latin typeface="Lucida Console" pitchFamily="49" charset="0"/>
              </a:rPr>
            </a:br>
            <a:r>
              <a:rPr lang="en-US" sz="1400" dirty="0" err="1" smtClean="0">
                <a:solidFill>
                  <a:schemeClr val="tx2"/>
                </a:solidFill>
                <a:effectLst>
                  <a:outerShdw blurRad="38100" dist="38100" dir="2700000" algn="tl">
                    <a:srgbClr val="000000">
                      <a:alpha val="43137"/>
                    </a:srgbClr>
                  </a:outerShdw>
                </a:effectLst>
                <a:latin typeface="Lucida Console" pitchFamily="49" charset="0"/>
              </a:rPr>
              <a:t>CopyInf</a:t>
            </a:r>
            <a:r>
              <a:rPr lang="en-US" sz="1400" dirty="0" smtClean="0">
                <a:solidFill>
                  <a:schemeClr val="tx2"/>
                </a:solidFill>
                <a:effectLst>
                  <a:outerShdw blurRad="38100" dist="38100" dir="2700000" algn="tl">
                    <a:srgbClr val="000000">
                      <a:alpha val="43137"/>
                    </a:srgbClr>
                  </a:outerShdw>
                </a:effectLst>
                <a:latin typeface="Lucida Console" pitchFamily="49" charset="0"/>
              </a:rPr>
              <a:t> = myprinter.inf, myscanner.inf</a:t>
            </a:r>
          </a:p>
          <a:p>
            <a:pPr algn="l">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a:t>
            </a:r>
            <a:r>
              <a:rPr lang="en-US" sz="1400" dirty="0">
                <a:solidFill>
                  <a:schemeClr val="tx2"/>
                </a:solidFill>
                <a:effectLst>
                  <a:outerShdw blurRad="38100" dist="38100" dir="2700000" algn="tl">
                    <a:srgbClr val="000000">
                      <a:alpha val="43137"/>
                    </a:srgbClr>
                  </a:outerShdw>
                </a:effectLst>
                <a:latin typeface="Lucida Console" pitchFamily="49" charset="0"/>
              </a:rPr>
              <a:t/>
            </a:r>
            <a:br>
              <a:rPr lang="en-US" sz="1400" dirty="0">
                <a:solidFill>
                  <a:schemeClr val="tx2"/>
                </a:solidFill>
                <a:effectLst>
                  <a:outerShdw blurRad="38100" dist="38100" dir="2700000" algn="tl">
                    <a:srgbClr val="000000">
                      <a:alpha val="43137"/>
                    </a:srgbClr>
                  </a:outerShdw>
                </a:effectLst>
                <a:latin typeface="Lucida Console" pitchFamily="49" charset="0"/>
              </a:rPr>
            </a:br>
            <a:endParaRPr lang="en-US" sz="1400" dirty="0">
              <a:solidFill>
                <a:schemeClr val="tx2"/>
              </a:solidFill>
              <a:effectLst>
                <a:outerShdw blurRad="38100" dist="38100" dir="2700000" algn="tl">
                  <a:srgbClr val="000000">
                    <a:alpha val="43137"/>
                  </a:srgbClr>
                </a:outerShdw>
              </a:effectLst>
              <a:latin typeface="Lucida Console" pitchFamily="49" charset="0"/>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1191095"/>
          </a:xfrm>
        </p:spPr>
        <p:txBody>
          <a:bodyPr/>
          <a:lstStyle/>
          <a:p>
            <a:r>
              <a:rPr smtClean="0"/>
              <a:t>Multifunction Devices</a:t>
            </a:r>
            <a:br>
              <a:rPr smtClean="0"/>
            </a:br>
            <a:r>
              <a:rPr sz="3600" smtClean="0">
                <a:solidFill>
                  <a:srgbClr val="FDE399"/>
                </a:solidFill>
              </a:rPr>
              <a:t>Parent device uses your driver</a:t>
            </a:r>
            <a:endParaRPr lang="en-US" dirty="0"/>
          </a:p>
        </p:txBody>
      </p:sp>
      <p:sp>
        <p:nvSpPr>
          <p:cNvPr id="4" name="Rounded Rectangle 3"/>
          <p:cNvSpPr/>
          <p:nvPr/>
        </p:nvSpPr>
        <p:spPr bwMode="auto">
          <a:xfrm>
            <a:off x="3056467" y="2882294"/>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Parent device</a:t>
            </a:r>
          </a:p>
        </p:txBody>
      </p:sp>
      <p:sp>
        <p:nvSpPr>
          <p:cNvPr id="5" name="Rounded Rectangle 4"/>
          <p:cNvSpPr/>
          <p:nvPr/>
        </p:nvSpPr>
        <p:spPr bwMode="auto">
          <a:xfrm>
            <a:off x="1219200" y="5289247"/>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Child device #1</a:t>
            </a:r>
          </a:p>
        </p:txBody>
      </p:sp>
      <p:sp>
        <p:nvSpPr>
          <p:cNvPr id="6" name="Rounded Rectangle 5"/>
          <p:cNvSpPr/>
          <p:nvPr/>
        </p:nvSpPr>
        <p:spPr bwMode="auto">
          <a:xfrm>
            <a:off x="4876800" y="5289247"/>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Child device #2</a:t>
            </a:r>
          </a:p>
        </p:txBody>
      </p:sp>
      <p:sp>
        <p:nvSpPr>
          <p:cNvPr id="7" name="Rounded Rectangle 6"/>
          <p:cNvSpPr/>
          <p:nvPr/>
        </p:nvSpPr>
        <p:spPr bwMode="auto">
          <a:xfrm>
            <a:off x="3048000" y="1891694"/>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Parent.inf</a:t>
            </a:r>
          </a:p>
        </p:txBody>
      </p:sp>
      <p:sp>
        <p:nvSpPr>
          <p:cNvPr id="8" name="Rounded Rectangle 7"/>
          <p:cNvSpPr/>
          <p:nvPr/>
        </p:nvSpPr>
        <p:spPr bwMode="auto">
          <a:xfrm>
            <a:off x="1219200" y="4298647"/>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Child1.inf</a:t>
            </a:r>
          </a:p>
        </p:txBody>
      </p:sp>
      <p:sp>
        <p:nvSpPr>
          <p:cNvPr id="9" name="Rounded Rectangle 8"/>
          <p:cNvSpPr/>
          <p:nvPr/>
        </p:nvSpPr>
        <p:spPr bwMode="auto">
          <a:xfrm>
            <a:off x="4876800" y="4298647"/>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Child2.inf</a:t>
            </a:r>
          </a:p>
        </p:txBody>
      </p:sp>
      <p:sp>
        <p:nvSpPr>
          <p:cNvPr id="10" name="TextBox 9"/>
          <p:cNvSpPr txBox="1"/>
          <p:nvPr/>
        </p:nvSpPr>
        <p:spPr>
          <a:xfrm>
            <a:off x="5638800" y="1860247"/>
            <a:ext cx="3048000" cy="338554"/>
          </a:xfrm>
          <a:prstGeom prst="rect">
            <a:avLst/>
          </a:prstGeom>
          <a:noFill/>
        </p:spPr>
        <p:txBody>
          <a:bodyPr wrap="square" rtlCol="0">
            <a:spAutoFit/>
          </a:bodyPr>
          <a:lstStyle/>
          <a:p>
            <a:r>
              <a:rPr lang="en-US" sz="1600" dirty="0" err="1" smtClean="0">
                <a:latin typeface="Segoe" pitchFamily="34" charset="0"/>
              </a:rPr>
              <a:t>CopyINF</a:t>
            </a:r>
            <a:r>
              <a:rPr lang="en-US" sz="1600" dirty="0" smtClean="0">
                <a:latin typeface="Segoe" pitchFamily="34" charset="0"/>
              </a:rPr>
              <a:t> = child1.inf, child2.inf</a:t>
            </a:r>
            <a:endParaRPr lang="en-US" sz="1600" dirty="0" smtClean="0">
              <a:solidFill>
                <a:schemeClr val="tx1"/>
              </a:solidFill>
              <a:latin typeface="Segoe" pitchFamily="34" charset="0"/>
            </a:endParaRPr>
          </a:p>
        </p:txBody>
      </p:sp>
      <p:cxnSp>
        <p:nvCxnSpPr>
          <p:cNvPr id="12" name="Straight Arrow Connector 11"/>
          <p:cNvCxnSpPr>
            <a:stCxn id="10" idx="1"/>
          </p:cNvCxnSpPr>
          <p:nvPr/>
        </p:nvCxnSpPr>
        <p:spPr bwMode="auto">
          <a:xfrm rot="10800000" flipV="1">
            <a:off x="4953000" y="2029523"/>
            <a:ext cx="685800" cy="44032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rot="16200000" flipH="1">
            <a:off x="4838700" y="3086100"/>
            <a:ext cx="1600200" cy="609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ysDash"/>
            <a:round/>
            <a:headEnd type="none" w="med" len="med"/>
            <a:tailEnd type="arrow"/>
          </a:ln>
          <a:effectLst/>
        </p:spPr>
      </p:cxnSp>
      <p:cxnSp>
        <p:nvCxnSpPr>
          <p:cNvPr id="21" name="Straight Arrow Connector 20"/>
          <p:cNvCxnSpPr/>
          <p:nvPr/>
        </p:nvCxnSpPr>
        <p:spPr bwMode="auto">
          <a:xfrm rot="5400000">
            <a:off x="1828800" y="3124200"/>
            <a:ext cx="1600200" cy="5334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ysDash"/>
            <a:round/>
            <a:headEnd type="none" w="med" len="med"/>
            <a:tailEnd type="arrow"/>
          </a:ln>
          <a:effectLst/>
        </p:spPr>
      </p:cxn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1191095"/>
          </a:xfrm>
        </p:spPr>
        <p:txBody>
          <a:bodyPr/>
          <a:lstStyle/>
          <a:p>
            <a:r>
              <a:rPr smtClean="0"/>
              <a:t>Multifunction Devices</a:t>
            </a:r>
            <a:br>
              <a:rPr smtClean="0"/>
            </a:br>
            <a:r>
              <a:rPr sz="3600" smtClean="0">
                <a:solidFill>
                  <a:schemeClr val="accent1"/>
                </a:solidFill>
              </a:rPr>
              <a:t>Parent device uses inbox driver</a:t>
            </a:r>
            <a:endParaRPr lang="en-US" dirty="0"/>
          </a:p>
        </p:txBody>
      </p:sp>
      <p:sp>
        <p:nvSpPr>
          <p:cNvPr id="11" name="Rounded Rectangle 10"/>
          <p:cNvSpPr/>
          <p:nvPr/>
        </p:nvSpPr>
        <p:spPr bwMode="auto">
          <a:xfrm>
            <a:off x="3056467" y="2882294"/>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Parent device</a:t>
            </a:r>
          </a:p>
        </p:txBody>
      </p:sp>
      <p:sp>
        <p:nvSpPr>
          <p:cNvPr id="13" name="Rounded Rectangle 12"/>
          <p:cNvSpPr/>
          <p:nvPr/>
        </p:nvSpPr>
        <p:spPr bwMode="auto">
          <a:xfrm>
            <a:off x="1219200" y="5289247"/>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Child device #1</a:t>
            </a:r>
          </a:p>
        </p:txBody>
      </p:sp>
      <p:sp>
        <p:nvSpPr>
          <p:cNvPr id="14" name="Rounded Rectangle 13"/>
          <p:cNvSpPr/>
          <p:nvPr/>
        </p:nvSpPr>
        <p:spPr bwMode="auto">
          <a:xfrm>
            <a:off x="4876800" y="5289247"/>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FFFFFF"/>
                </a:solidFill>
                <a:effectLst>
                  <a:outerShdw blurRad="38100" dist="38100" dir="2700000" algn="tl">
                    <a:srgbClr val="000000">
                      <a:alpha val="43137"/>
                    </a:srgbClr>
                  </a:outerShdw>
                </a:effectLst>
                <a:latin typeface="Segoe" pitchFamily="34" charset="0"/>
              </a:rPr>
              <a:t>Child device #2</a:t>
            </a:r>
          </a:p>
        </p:txBody>
      </p:sp>
      <p:sp>
        <p:nvSpPr>
          <p:cNvPr id="15" name="Rounded Rectangle 14"/>
          <p:cNvSpPr/>
          <p:nvPr/>
        </p:nvSpPr>
        <p:spPr bwMode="auto">
          <a:xfrm>
            <a:off x="3048000" y="1891694"/>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Usb.inf</a:t>
            </a:r>
          </a:p>
          <a:p>
            <a:pPr algn="ctr" defTabSz="914063"/>
            <a:r>
              <a:rPr lang="en-US" dirty="0" smtClean="0">
                <a:solidFill>
                  <a:srgbClr val="000000"/>
                </a:solidFill>
                <a:latin typeface="Segoe" pitchFamily="34" charset="0"/>
              </a:rPr>
              <a:t>(inbox)</a:t>
            </a:r>
          </a:p>
        </p:txBody>
      </p:sp>
      <p:sp>
        <p:nvSpPr>
          <p:cNvPr id="16" name="Rounded Rectangle 15"/>
          <p:cNvSpPr/>
          <p:nvPr/>
        </p:nvSpPr>
        <p:spPr bwMode="auto">
          <a:xfrm>
            <a:off x="1219200" y="4298647"/>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Child1.inf</a:t>
            </a:r>
          </a:p>
        </p:txBody>
      </p:sp>
      <p:sp>
        <p:nvSpPr>
          <p:cNvPr id="17" name="Rounded Rectangle 16"/>
          <p:cNvSpPr/>
          <p:nvPr/>
        </p:nvSpPr>
        <p:spPr bwMode="auto">
          <a:xfrm>
            <a:off x="4876800" y="4298647"/>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rgbClr val="000000"/>
                </a:solidFill>
                <a:latin typeface="Segoe" pitchFamily="34" charset="0"/>
              </a:rPr>
              <a:t>Child2.inf</a:t>
            </a:r>
          </a:p>
        </p:txBody>
      </p:sp>
      <p:sp>
        <p:nvSpPr>
          <p:cNvPr id="18" name="TextBox 17"/>
          <p:cNvSpPr txBox="1"/>
          <p:nvPr/>
        </p:nvSpPr>
        <p:spPr>
          <a:xfrm>
            <a:off x="5867400" y="3657600"/>
            <a:ext cx="3048000" cy="338554"/>
          </a:xfrm>
          <a:prstGeom prst="rect">
            <a:avLst/>
          </a:prstGeom>
          <a:noFill/>
        </p:spPr>
        <p:txBody>
          <a:bodyPr wrap="square" rtlCol="0">
            <a:spAutoFit/>
          </a:bodyPr>
          <a:lstStyle/>
          <a:p>
            <a:r>
              <a:rPr lang="en-US" sz="1600" dirty="0" err="1" smtClean="0">
                <a:latin typeface="Segoe" pitchFamily="34" charset="0"/>
              </a:rPr>
              <a:t>CopyINF</a:t>
            </a:r>
            <a:r>
              <a:rPr lang="en-US" sz="1600" dirty="0" smtClean="0">
                <a:latin typeface="Segoe" pitchFamily="34" charset="0"/>
              </a:rPr>
              <a:t> = child1.inf</a:t>
            </a:r>
            <a:endParaRPr lang="en-US" sz="1600" dirty="0" smtClean="0">
              <a:solidFill>
                <a:schemeClr val="tx1"/>
              </a:solidFill>
              <a:latin typeface="Segoe" pitchFamily="34" charset="0"/>
            </a:endParaRPr>
          </a:p>
        </p:txBody>
      </p:sp>
      <p:cxnSp>
        <p:nvCxnSpPr>
          <p:cNvPr id="19" name="Straight Arrow Connector 18"/>
          <p:cNvCxnSpPr>
            <a:stCxn id="18" idx="1"/>
          </p:cNvCxnSpPr>
          <p:nvPr/>
        </p:nvCxnSpPr>
        <p:spPr bwMode="auto">
          <a:xfrm rot="10800000" flipV="1">
            <a:off x="5410200" y="3826876"/>
            <a:ext cx="457200" cy="66892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2" name="Straight Arrow Connector 21"/>
          <p:cNvCxnSpPr/>
          <p:nvPr/>
        </p:nvCxnSpPr>
        <p:spPr bwMode="auto">
          <a:xfrm>
            <a:off x="2514600" y="3810000"/>
            <a:ext cx="685800" cy="685799"/>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25" name="TextBox 24"/>
          <p:cNvSpPr txBox="1"/>
          <p:nvPr/>
        </p:nvSpPr>
        <p:spPr>
          <a:xfrm>
            <a:off x="5715000" y="1847671"/>
            <a:ext cx="3048000" cy="1477328"/>
          </a:xfrm>
          <a:prstGeom prst="rect">
            <a:avLst/>
          </a:prstGeom>
          <a:noFill/>
        </p:spPr>
        <p:txBody>
          <a:bodyPr wrap="square" rtlCol="0">
            <a:spAutoFit/>
          </a:bodyPr>
          <a:lstStyle/>
          <a:p>
            <a:r>
              <a:rPr lang="en-US" dirty="0" smtClean="0">
                <a:solidFill>
                  <a:schemeClr val="tx1"/>
                </a:solidFill>
                <a:latin typeface="Segoe" pitchFamily="34" charset="0"/>
              </a:rPr>
              <a:t>Since you don’t know </a:t>
            </a:r>
            <a:br>
              <a:rPr lang="en-US" dirty="0" smtClean="0">
                <a:solidFill>
                  <a:schemeClr val="tx1"/>
                </a:solidFill>
                <a:latin typeface="Segoe" pitchFamily="34" charset="0"/>
              </a:rPr>
            </a:br>
            <a:r>
              <a:rPr lang="en-US" dirty="0" smtClean="0">
                <a:solidFill>
                  <a:schemeClr val="tx1"/>
                </a:solidFill>
                <a:latin typeface="Segoe" pitchFamily="34" charset="0"/>
              </a:rPr>
              <a:t>which child will enumerate first, put the matching </a:t>
            </a:r>
            <a:r>
              <a:rPr lang="en-US" dirty="0" err="1" smtClean="0">
                <a:solidFill>
                  <a:schemeClr val="tx1"/>
                </a:solidFill>
                <a:latin typeface="Segoe" pitchFamily="34" charset="0"/>
              </a:rPr>
              <a:t>CopyINF</a:t>
            </a:r>
            <a:r>
              <a:rPr lang="en-US" dirty="0" smtClean="0">
                <a:solidFill>
                  <a:schemeClr val="tx1"/>
                </a:solidFill>
                <a:latin typeface="Segoe" pitchFamily="34" charset="0"/>
              </a:rPr>
              <a:t> entries in each child driver package</a:t>
            </a:r>
          </a:p>
        </p:txBody>
      </p:sp>
      <p:cxnSp>
        <p:nvCxnSpPr>
          <p:cNvPr id="20" name="Straight Arrow Connector 19"/>
          <p:cNvCxnSpPr/>
          <p:nvPr/>
        </p:nvCxnSpPr>
        <p:spPr bwMode="auto">
          <a:xfrm rot="10800000">
            <a:off x="3505200" y="4875211"/>
            <a:ext cx="1295400"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ysDash"/>
            <a:round/>
            <a:headEnd type="none" w="med" len="med"/>
            <a:tailEnd type="arrow"/>
          </a:ln>
          <a:effectLst/>
        </p:spPr>
      </p:cxnSp>
      <p:cxnSp>
        <p:nvCxnSpPr>
          <p:cNvPr id="24" name="Straight Arrow Connector 23"/>
          <p:cNvCxnSpPr/>
          <p:nvPr/>
        </p:nvCxnSpPr>
        <p:spPr bwMode="auto">
          <a:xfrm>
            <a:off x="3505200" y="4648200"/>
            <a:ext cx="1295400" cy="158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ysDash"/>
            <a:round/>
            <a:headEnd type="none" w="med" len="med"/>
            <a:tailEnd type="arrow"/>
          </a:ln>
          <a:effectLst/>
        </p:spPr>
      </p:cxnSp>
      <p:sp>
        <p:nvSpPr>
          <p:cNvPr id="30" name="TextBox 29"/>
          <p:cNvSpPr txBox="1"/>
          <p:nvPr/>
        </p:nvSpPr>
        <p:spPr>
          <a:xfrm>
            <a:off x="381000" y="3700046"/>
            <a:ext cx="3048000" cy="338554"/>
          </a:xfrm>
          <a:prstGeom prst="rect">
            <a:avLst/>
          </a:prstGeom>
          <a:noFill/>
        </p:spPr>
        <p:txBody>
          <a:bodyPr wrap="square" rtlCol="0">
            <a:spAutoFit/>
          </a:bodyPr>
          <a:lstStyle/>
          <a:p>
            <a:r>
              <a:rPr lang="en-US" sz="1600" dirty="0" err="1" smtClean="0">
                <a:latin typeface="Segoe" pitchFamily="34" charset="0"/>
              </a:rPr>
              <a:t>CopyINF</a:t>
            </a:r>
            <a:r>
              <a:rPr lang="en-US" sz="1600" dirty="0" smtClean="0">
                <a:latin typeface="Segoe" pitchFamily="34" charset="0"/>
              </a:rPr>
              <a:t> = child2.inf</a:t>
            </a:r>
            <a:endParaRPr lang="en-US" sz="1600" dirty="0" smtClean="0">
              <a:solidFill>
                <a:schemeClr val="tx1"/>
              </a:solidFill>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5"/>
          <a:srcRect/>
          <a:stretch>
            <a:fillRect/>
          </a:stretch>
        </p:blipFill>
        <p:spPr bwMode="auto">
          <a:xfrm>
            <a:off x="3962400" y="1143000"/>
            <a:ext cx="2133600" cy="1058196"/>
          </a:xfrm>
          <a:prstGeom prst="rect">
            <a:avLst/>
          </a:prstGeom>
          <a:noFill/>
          <a:ln w="9525">
            <a:noFill/>
            <a:miter lim="800000"/>
            <a:headEnd/>
            <a:tailEnd/>
          </a:ln>
          <a:effectLst/>
        </p:spPr>
      </p:pic>
      <p:sp>
        <p:nvSpPr>
          <p:cNvPr id="2" name="Title 1"/>
          <p:cNvSpPr>
            <a:spLocks noGrp="1"/>
          </p:cNvSpPr>
          <p:nvPr>
            <p:ph type="title"/>
          </p:nvPr>
        </p:nvSpPr>
        <p:spPr/>
        <p:txBody>
          <a:bodyPr/>
          <a:lstStyle/>
          <a:p>
            <a:r>
              <a:rPr smtClean="0"/>
              <a:t>Multifunction Devices</a:t>
            </a:r>
            <a:endParaRPr lang="en-US" dirty="0"/>
          </a:p>
        </p:txBody>
      </p:sp>
      <p:sp>
        <p:nvSpPr>
          <p:cNvPr id="4" name="Flowchart: Magnetic Disk 3"/>
          <p:cNvSpPr/>
          <p:nvPr/>
        </p:nvSpPr>
        <p:spPr bwMode="auto">
          <a:xfrm>
            <a:off x="6324600" y="3352800"/>
            <a:ext cx="2590800" cy="2819400"/>
          </a:xfrm>
          <a:prstGeom prst="flowChartMagneticDisk">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sp>
        <p:nvSpPr>
          <p:cNvPr id="5" name="Rounded Rectangle 4"/>
          <p:cNvSpPr/>
          <p:nvPr/>
        </p:nvSpPr>
        <p:spPr bwMode="auto">
          <a:xfrm>
            <a:off x="1371600" y="2057401"/>
            <a:ext cx="1295400" cy="45719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Parent device</a:t>
            </a:r>
          </a:p>
        </p:txBody>
      </p:sp>
      <p:sp>
        <p:nvSpPr>
          <p:cNvPr id="6" name="Rounded Rectangle 5"/>
          <p:cNvSpPr/>
          <p:nvPr/>
        </p:nvSpPr>
        <p:spPr bwMode="auto">
          <a:xfrm>
            <a:off x="6561667" y="3733800"/>
            <a:ext cx="1286933" cy="56484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Usb.inf</a:t>
            </a:r>
          </a:p>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(inbox)</a:t>
            </a:r>
          </a:p>
        </p:txBody>
      </p:sp>
      <p:sp>
        <p:nvSpPr>
          <p:cNvPr id="9" name="Rounded Rectangle 8"/>
          <p:cNvSpPr/>
          <p:nvPr/>
        </p:nvSpPr>
        <p:spPr bwMode="auto">
          <a:xfrm>
            <a:off x="6553200" y="3733800"/>
            <a:ext cx="1286933" cy="56484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Usb.inf</a:t>
            </a:r>
          </a:p>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(inbox)</a:t>
            </a:r>
          </a:p>
        </p:txBody>
      </p:sp>
      <p:grpSp>
        <p:nvGrpSpPr>
          <p:cNvPr id="56" name="Group 55"/>
          <p:cNvGrpSpPr/>
          <p:nvPr/>
        </p:nvGrpSpPr>
        <p:grpSpPr>
          <a:xfrm>
            <a:off x="1447006" y="2591594"/>
            <a:ext cx="457994" cy="1448594"/>
            <a:chOff x="1447006" y="2591594"/>
            <a:chExt cx="457994" cy="1448594"/>
          </a:xfrm>
        </p:grpSpPr>
        <p:cxnSp>
          <p:nvCxnSpPr>
            <p:cNvPr id="12" name="Straight Connector 11"/>
            <p:cNvCxnSpPr/>
            <p:nvPr/>
          </p:nvCxnSpPr>
          <p:spPr bwMode="auto">
            <a:xfrm rot="5400000">
              <a:off x="723900" y="3314700"/>
              <a:ext cx="14478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1447800" y="4038600"/>
              <a:ext cx="4572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grpSp>
      <p:sp>
        <p:nvSpPr>
          <p:cNvPr id="15" name="Rounded Rectangle 14"/>
          <p:cNvSpPr/>
          <p:nvPr/>
        </p:nvSpPr>
        <p:spPr bwMode="auto">
          <a:xfrm>
            <a:off x="1905000" y="3810000"/>
            <a:ext cx="1295400" cy="45719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Child device #1</a:t>
            </a:r>
          </a:p>
        </p:txBody>
      </p:sp>
      <p:grpSp>
        <p:nvGrpSpPr>
          <p:cNvPr id="57" name="Group 56"/>
          <p:cNvGrpSpPr/>
          <p:nvPr/>
        </p:nvGrpSpPr>
        <p:grpSpPr>
          <a:xfrm>
            <a:off x="1447801" y="4115594"/>
            <a:ext cx="457993" cy="1523206"/>
            <a:chOff x="1447801" y="4115594"/>
            <a:chExt cx="457993" cy="1523206"/>
          </a:xfrm>
        </p:grpSpPr>
        <p:cxnSp>
          <p:nvCxnSpPr>
            <p:cNvPr id="19" name="Straight Connector 18"/>
            <p:cNvCxnSpPr/>
            <p:nvPr/>
          </p:nvCxnSpPr>
          <p:spPr bwMode="auto">
            <a:xfrm rot="5400000">
              <a:off x="686992" y="4876403"/>
              <a:ext cx="1523205"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0" name="Straight Connector 19"/>
            <p:cNvCxnSpPr/>
            <p:nvPr/>
          </p:nvCxnSpPr>
          <p:spPr bwMode="auto">
            <a:xfrm>
              <a:off x="1448594" y="5637212"/>
              <a:ext cx="4572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grpSp>
      <p:sp>
        <p:nvSpPr>
          <p:cNvPr id="21" name="Rounded Rectangle 20"/>
          <p:cNvSpPr/>
          <p:nvPr/>
        </p:nvSpPr>
        <p:spPr bwMode="auto">
          <a:xfrm>
            <a:off x="1905794" y="5486401"/>
            <a:ext cx="1295400" cy="45719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Child device #2</a:t>
            </a:r>
          </a:p>
        </p:txBody>
      </p:sp>
      <p:grpSp>
        <p:nvGrpSpPr>
          <p:cNvPr id="28" name="Group 27"/>
          <p:cNvGrpSpPr/>
          <p:nvPr/>
        </p:nvGrpSpPr>
        <p:grpSpPr>
          <a:xfrm>
            <a:off x="2895600" y="2362200"/>
            <a:ext cx="3276600" cy="1828800"/>
            <a:chOff x="2895600" y="2362200"/>
            <a:chExt cx="3276600" cy="1828800"/>
          </a:xfrm>
        </p:grpSpPr>
        <p:cxnSp>
          <p:nvCxnSpPr>
            <p:cNvPr id="24" name="Straight Arrow Connector 23"/>
            <p:cNvCxnSpPr/>
            <p:nvPr/>
          </p:nvCxnSpPr>
          <p:spPr bwMode="auto">
            <a:xfrm>
              <a:off x="2895600" y="2362200"/>
              <a:ext cx="3276600" cy="18288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1026" name="Picture 2" descr="C:\Users\elin\AppData\Local\Microsoft\Windows\Temporary Internet Files\Content.IE5\4H72DT0T\MCj04316080000[1].png"/>
            <p:cNvPicPr>
              <a:picLocks noChangeAspect="1" noChangeArrowheads="1"/>
            </p:cNvPicPr>
            <p:nvPr/>
          </p:nvPicPr>
          <p:blipFill>
            <a:blip r:embed="rId6"/>
            <a:srcRect/>
            <a:stretch>
              <a:fillRect/>
            </a:stretch>
          </p:blipFill>
          <p:spPr bwMode="auto">
            <a:xfrm>
              <a:off x="4114800" y="2971800"/>
              <a:ext cx="685686" cy="685686"/>
            </a:xfrm>
            <a:prstGeom prst="rect">
              <a:avLst/>
            </a:prstGeom>
            <a:noFill/>
          </p:spPr>
        </p:pic>
      </p:grpSp>
      <p:grpSp>
        <p:nvGrpSpPr>
          <p:cNvPr id="29" name="Group 28"/>
          <p:cNvGrpSpPr/>
          <p:nvPr/>
        </p:nvGrpSpPr>
        <p:grpSpPr>
          <a:xfrm>
            <a:off x="3352800" y="4038600"/>
            <a:ext cx="2819400" cy="761886"/>
            <a:chOff x="2895600" y="2362200"/>
            <a:chExt cx="2819400" cy="761886"/>
          </a:xfrm>
        </p:grpSpPr>
        <p:cxnSp>
          <p:nvCxnSpPr>
            <p:cNvPr id="30" name="Straight Arrow Connector 29"/>
            <p:cNvCxnSpPr/>
            <p:nvPr/>
          </p:nvCxnSpPr>
          <p:spPr bwMode="auto">
            <a:xfrm>
              <a:off x="2895600" y="2362200"/>
              <a:ext cx="2819400" cy="6858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31" name="Picture 2" descr="C:\Users\elin\AppData\Local\Microsoft\Windows\Temporary Internet Files\Content.IE5\4H72DT0T\MCj04316080000[1].png"/>
            <p:cNvPicPr>
              <a:picLocks noChangeAspect="1" noChangeArrowheads="1"/>
            </p:cNvPicPr>
            <p:nvPr/>
          </p:nvPicPr>
          <p:blipFill>
            <a:blip r:embed="rId6"/>
            <a:srcRect/>
            <a:stretch>
              <a:fillRect/>
            </a:stretch>
          </p:blipFill>
          <p:spPr bwMode="auto">
            <a:xfrm>
              <a:off x="3962400" y="2438400"/>
              <a:ext cx="685686" cy="685686"/>
            </a:xfrm>
            <a:prstGeom prst="rect">
              <a:avLst/>
            </a:prstGeom>
            <a:noFill/>
          </p:spPr>
        </p:pic>
      </p:grpSp>
      <p:sp>
        <p:nvSpPr>
          <p:cNvPr id="23" name="&quot;No&quot; Symbol 22"/>
          <p:cNvSpPr/>
          <p:nvPr/>
        </p:nvSpPr>
        <p:spPr bwMode="auto">
          <a:xfrm>
            <a:off x="6477000" y="4572000"/>
            <a:ext cx="533400" cy="533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grpSp>
        <p:nvGrpSpPr>
          <p:cNvPr id="35" name="Group 34"/>
          <p:cNvGrpSpPr/>
          <p:nvPr/>
        </p:nvGrpSpPr>
        <p:grpSpPr>
          <a:xfrm>
            <a:off x="3352800" y="2514600"/>
            <a:ext cx="1371600" cy="1447800"/>
            <a:chOff x="3352800" y="2514600"/>
            <a:chExt cx="1371600" cy="1447800"/>
          </a:xfrm>
        </p:grpSpPr>
        <p:cxnSp>
          <p:nvCxnSpPr>
            <p:cNvPr id="26" name="Curved Connector 25"/>
            <p:cNvCxnSpPr/>
            <p:nvPr/>
          </p:nvCxnSpPr>
          <p:spPr bwMode="auto">
            <a:xfrm rot="5400000" flipH="1" flipV="1">
              <a:off x="3314700" y="2552700"/>
              <a:ext cx="1447800" cy="1371600"/>
            </a:xfrm>
            <a:prstGeom prst="curvedConnector3">
              <a:avLst>
                <a:gd name="adj1" fmla="val 50000"/>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34" name="Picture 2" descr="C:\Users\elin\AppData\Local\Microsoft\Windows\Temporary Internet Files\Content.IE5\4H72DT0T\MCj04316080000[1].png"/>
            <p:cNvPicPr>
              <a:picLocks noChangeAspect="1" noChangeArrowheads="1"/>
            </p:cNvPicPr>
            <p:nvPr/>
          </p:nvPicPr>
          <p:blipFill>
            <a:blip r:embed="rId6"/>
            <a:srcRect/>
            <a:stretch>
              <a:fillRect/>
            </a:stretch>
          </p:blipFill>
          <p:spPr bwMode="auto">
            <a:xfrm>
              <a:off x="3810000" y="2971800"/>
              <a:ext cx="685686" cy="685686"/>
            </a:xfrm>
            <a:prstGeom prst="rect">
              <a:avLst/>
            </a:prstGeom>
            <a:noFill/>
          </p:spPr>
        </p:pic>
      </p:grpSp>
      <p:grpSp>
        <p:nvGrpSpPr>
          <p:cNvPr id="42" name="Group 41"/>
          <p:cNvGrpSpPr/>
          <p:nvPr/>
        </p:nvGrpSpPr>
        <p:grpSpPr>
          <a:xfrm>
            <a:off x="3733800" y="738187"/>
            <a:ext cx="5105400" cy="2157413"/>
            <a:chOff x="3733800" y="738187"/>
            <a:chExt cx="5105400" cy="2157413"/>
          </a:xfrm>
        </p:grpSpPr>
        <p:pic>
          <p:nvPicPr>
            <p:cNvPr id="1027" name="Picture 3"/>
            <p:cNvPicPr>
              <a:picLocks noChangeAspect="1" noChangeArrowheads="1"/>
            </p:cNvPicPr>
            <p:nvPr/>
          </p:nvPicPr>
          <p:blipFill>
            <a:blip r:embed="rId7" cstate="print"/>
            <a:srcRect/>
            <a:stretch>
              <a:fillRect/>
            </a:stretch>
          </p:blipFill>
          <p:spPr bwMode="auto">
            <a:xfrm>
              <a:off x="3810000" y="1219200"/>
              <a:ext cx="1000125" cy="954665"/>
            </a:xfrm>
            <a:prstGeom prst="rect">
              <a:avLst/>
            </a:prstGeom>
            <a:noFill/>
            <a:ln w="9525">
              <a:noFill/>
              <a:miter lim="800000"/>
              <a:headEnd/>
              <a:tailEnd/>
            </a:ln>
            <a:effectLst/>
          </p:spPr>
        </p:pic>
        <p:pic>
          <p:nvPicPr>
            <p:cNvPr id="1028" name="Picture 4"/>
            <p:cNvPicPr>
              <a:picLocks noChangeAspect="1" noChangeArrowheads="1"/>
            </p:cNvPicPr>
            <p:nvPr/>
          </p:nvPicPr>
          <p:blipFill>
            <a:blip r:embed="rId8"/>
            <a:srcRect/>
            <a:stretch>
              <a:fillRect/>
            </a:stretch>
          </p:blipFill>
          <p:spPr bwMode="auto">
            <a:xfrm>
              <a:off x="5029200" y="1219200"/>
              <a:ext cx="1095375" cy="942975"/>
            </a:xfrm>
            <a:prstGeom prst="rect">
              <a:avLst/>
            </a:prstGeom>
            <a:noFill/>
            <a:ln w="9525">
              <a:noFill/>
              <a:miter lim="800000"/>
              <a:headEnd/>
              <a:tailEnd/>
            </a:ln>
            <a:effectLst/>
          </p:spPr>
        </p:pic>
        <p:sp>
          <p:nvSpPr>
            <p:cNvPr id="36" name="TextBox 35"/>
            <p:cNvSpPr txBox="1"/>
            <p:nvPr/>
          </p:nvSpPr>
          <p:spPr>
            <a:xfrm>
              <a:off x="3733800" y="2133600"/>
              <a:ext cx="1219200" cy="246221"/>
            </a:xfrm>
            <a:prstGeom prst="rect">
              <a:avLst/>
            </a:prstGeom>
            <a:noFill/>
          </p:spPr>
          <p:txBody>
            <a:bodyPr wrap="square" rtlCol="0">
              <a:spAutoFit/>
            </a:bodyPr>
            <a:lstStyle/>
            <a:p>
              <a:pPr algn="ctr"/>
              <a:r>
                <a:rPr lang="en-US" sz="10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Segoe" pitchFamily="34" charset="0"/>
                </a:rPr>
                <a:t>Windows Update</a:t>
              </a:r>
            </a:p>
          </p:txBody>
        </p:sp>
        <p:sp>
          <p:nvSpPr>
            <p:cNvPr id="37" name="TextBox 36"/>
            <p:cNvSpPr txBox="1"/>
            <p:nvPr/>
          </p:nvSpPr>
          <p:spPr>
            <a:xfrm>
              <a:off x="4953000" y="2115979"/>
              <a:ext cx="1219200" cy="246221"/>
            </a:xfrm>
            <a:prstGeom prst="rect">
              <a:avLst/>
            </a:prstGeom>
            <a:noFill/>
          </p:spPr>
          <p:txBody>
            <a:bodyPr wrap="square" rtlCol="0">
              <a:spAutoFit/>
            </a:bodyPr>
            <a:lstStyle/>
            <a:p>
              <a:pPr algn="ctr"/>
              <a:r>
                <a:rPr lang="en-US" sz="1000" dirty="0" err="1" smtClean="0">
                  <a:ln w="10160">
                    <a:solidFill>
                      <a:schemeClr val="accent1"/>
                    </a:solidFill>
                    <a:prstDash val="solid"/>
                  </a:ln>
                  <a:solidFill>
                    <a:srgbClr val="FFFFFF"/>
                  </a:solidFill>
                  <a:effectLst>
                    <a:outerShdw blurRad="38100" dist="32000" dir="5400000" algn="tl">
                      <a:srgbClr val="000000">
                        <a:alpha val="30000"/>
                      </a:srgbClr>
                    </a:outerShdw>
                  </a:effectLst>
                  <a:latin typeface="Segoe" pitchFamily="34" charset="0"/>
                </a:rPr>
                <a:t>DevicePath</a:t>
              </a:r>
              <a:endParaRPr lang="en-US" sz="10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Segoe" pitchFamily="34" charset="0"/>
              </a:endParaRPr>
            </a:p>
          </p:txBody>
        </p:sp>
        <p:sp>
          <p:nvSpPr>
            <p:cNvPr id="38" name="TextBox 37"/>
            <p:cNvSpPr txBox="1"/>
            <p:nvPr/>
          </p:nvSpPr>
          <p:spPr>
            <a:xfrm>
              <a:off x="6629400" y="2649379"/>
              <a:ext cx="1981200" cy="246221"/>
            </a:xfrm>
            <a:prstGeom prst="rect">
              <a:avLst/>
            </a:prstGeom>
            <a:noFill/>
          </p:spPr>
          <p:txBody>
            <a:bodyPr wrap="square" rtlCol="0">
              <a:spAutoFit/>
            </a:bodyPr>
            <a:lstStyle/>
            <a:p>
              <a:pPr algn="ctr"/>
              <a:r>
                <a:rPr lang="en-US" sz="1000"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Segoe" pitchFamily="34" charset="0"/>
                </a:rPr>
                <a:t>Found New Hardware Wizard</a:t>
              </a:r>
            </a:p>
          </p:txBody>
        </p:sp>
        <p:pic>
          <p:nvPicPr>
            <p:cNvPr id="1029" name="Picture 5"/>
            <p:cNvPicPr>
              <a:picLocks noChangeAspect="1" noChangeArrowheads="1"/>
            </p:cNvPicPr>
            <p:nvPr/>
          </p:nvPicPr>
          <p:blipFill>
            <a:blip r:embed="rId9"/>
            <a:srcRect/>
            <a:stretch>
              <a:fillRect/>
            </a:stretch>
          </p:blipFill>
          <p:spPr bwMode="auto">
            <a:xfrm>
              <a:off x="6435466" y="738187"/>
              <a:ext cx="2403734" cy="1852613"/>
            </a:xfrm>
            <a:prstGeom prst="rect">
              <a:avLst/>
            </a:prstGeom>
            <a:noFill/>
            <a:ln w="9525">
              <a:noFill/>
              <a:miter lim="800000"/>
              <a:headEnd/>
              <a:tailEnd/>
            </a:ln>
            <a:effectLst/>
          </p:spPr>
        </p:pic>
      </p:grpSp>
      <p:pic>
        <p:nvPicPr>
          <p:cNvPr id="1030" name="Picture 6"/>
          <p:cNvPicPr>
            <a:picLocks noChangeAspect="1" noChangeArrowheads="1"/>
          </p:cNvPicPr>
          <p:nvPr/>
        </p:nvPicPr>
        <p:blipFill>
          <a:blip r:embed="rId10"/>
          <a:srcRect/>
          <a:stretch>
            <a:fillRect/>
          </a:stretch>
        </p:blipFill>
        <p:spPr bwMode="auto">
          <a:xfrm>
            <a:off x="6858000" y="6172200"/>
            <a:ext cx="2267998" cy="685800"/>
          </a:xfrm>
          <a:prstGeom prst="rect">
            <a:avLst/>
          </a:prstGeom>
          <a:noFill/>
          <a:ln w="9525">
            <a:noFill/>
            <a:miter lim="800000"/>
            <a:headEnd/>
            <a:tailEnd/>
          </a:ln>
          <a:effectLst/>
        </p:spPr>
      </p:pic>
      <p:pic>
        <p:nvPicPr>
          <p:cNvPr id="1031" name="Picture 7"/>
          <p:cNvPicPr>
            <a:picLocks noChangeAspect="1" noChangeArrowheads="1"/>
          </p:cNvPicPr>
          <p:nvPr/>
        </p:nvPicPr>
        <p:blipFill>
          <a:blip r:embed="rId11"/>
          <a:srcRect/>
          <a:stretch>
            <a:fillRect/>
          </a:stretch>
        </p:blipFill>
        <p:spPr bwMode="auto">
          <a:xfrm>
            <a:off x="6822830" y="6172200"/>
            <a:ext cx="2321170" cy="685800"/>
          </a:xfrm>
          <a:prstGeom prst="rect">
            <a:avLst/>
          </a:prstGeom>
          <a:noFill/>
          <a:ln w="9525">
            <a:noFill/>
            <a:miter lim="800000"/>
            <a:headEnd/>
            <a:tailEnd/>
          </a:ln>
          <a:effectLst/>
        </p:spPr>
      </p:pic>
      <p:sp>
        <p:nvSpPr>
          <p:cNvPr id="40" name="Rounded Rectangle 39"/>
          <p:cNvSpPr/>
          <p:nvPr/>
        </p:nvSpPr>
        <p:spPr bwMode="auto">
          <a:xfrm>
            <a:off x="4572000" y="12954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Child1.inf</a:t>
            </a:r>
          </a:p>
        </p:txBody>
      </p:sp>
      <p:sp>
        <p:nvSpPr>
          <p:cNvPr id="41" name="Rounded Rectangle 40"/>
          <p:cNvSpPr/>
          <p:nvPr/>
        </p:nvSpPr>
        <p:spPr bwMode="auto">
          <a:xfrm>
            <a:off x="6096000" y="12954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Child2.inf</a:t>
            </a:r>
          </a:p>
        </p:txBody>
      </p:sp>
      <p:grpSp>
        <p:nvGrpSpPr>
          <p:cNvPr id="44" name="Group 43"/>
          <p:cNvGrpSpPr/>
          <p:nvPr/>
        </p:nvGrpSpPr>
        <p:grpSpPr>
          <a:xfrm>
            <a:off x="3352800" y="4953000"/>
            <a:ext cx="2819400" cy="685686"/>
            <a:chOff x="2895600" y="1752600"/>
            <a:chExt cx="2819400" cy="685686"/>
          </a:xfrm>
        </p:grpSpPr>
        <p:cxnSp>
          <p:nvCxnSpPr>
            <p:cNvPr id="45" name="Straight Arrow Connector 44"/>
            <p:cNvCxnSpPr/>
            <p:nvPr/>
          </p:nvCxnSpPr>
          <p:spPr bwMode="auto">
            <a:xfrm flipV="1">
              <a:off x="2895600" y="1828800"/>
              <a:ext cx="2819400" cy="5334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46" name="Picture 2" descr="C:\Users\elin\AppData\Local\Microsoft\Windows\Temporary Internet Files\Content.IE5\4H72DT0T\MCj04316080000[1].png"/>
            <p:cNvPicPr>
              <a:picLocks noChangeAspect="1" noChangeArrowheads="1"/>
            </p:cNvPicPr>
            <p:nvPr/>
          </p:nvPicPr>
          <p:blipFill>
            <a:blip r:embed="rId6"/>
            <a:srcRect/>
            <a:stretch>
              <a:fillRect/>
            </a:stretch>
          </p:blipFill>
          <p:spPr bwMode="auto">
            <a:xfrm>
              <a:off x="4038600" y="1752600"/>
              <a:ext cx="685686" cy="685686"/>
            </a:xfrm>
            <a:prstGeom prst="rect">
              <a:avLst/>
            </a:prstGeom>
            <a:noFill/>
          </p:spPr>
        </p:pic>
      </p:grpSp>
      <p:sp>
        <p:nvSpPr>
          <p:cNvPr id="51" name="Rounded Rectangle 50"/>
          <p:cNvSpPr/>
          <p:nvPr/>
        </p:nvSpPr>
        <p:spPr bwMode="auto">
          <a:xfrm>
            <a:off x="6553200" y="44196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Child1.inf</a:t>
            </a:r>
          </a:p>
        </p:txBody>
      </p:sp>
      <p:sp>
        <p:nvSpPr>
          <p:cNvPr id="52" name="Rounded Rectangle 51"/>
          <p:cNvSpPr/>
          <p:nvPr/>
        </p:nvSpPr>
        <p:spPr bwMode="auto">
          <a:xfrm>
            <a:off x="6553200" y="51054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Child2.inf</a:t>
            </a:r>
          </a:p>
        </p:txBody>
      </p:sp>
      <p:sp>
        <p:nvSpPr>
          <p:cNvPr id="53" name="Rounded Rectangle 52"/>
          <p:cNvSpPr/>
          <p:nvPr/>
        </p:nvSpPr>
        <p:spPr bwMode="auto">
          <a:xfrm>
            <a:off x="1371600" y="1371600"/>
            <a:ext cx="1286933" cy="56484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Usb.inf</a:t>
            </a:r>
          </a:p>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(inbox)</a:t>
            </a:r>
          </a:p>
        </p:txBody>
      </p:sp>
      <p:sp>
        <p:nvSpPr>
          <p:cNvPr id="54" name="Rounded Rectangle 53"/>
          <p:cNvSpPr/>
          <p:nvPr/>
        </p:nvSpPr>
        <p:spPr bwMode="auto">
          <a:xfrm>
            <a:off x="6553200" y="44196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Child1.inf</a:t>
            </a:r>
          </a:p>
        </p:txBody>
      </p:sp>
      <p:sp>
        <p:nvSpPr>
          <p:cNvPr id="55" name="Rounded Rectangle 54"/>
          <p:cNvSpPr/>
          <p:nvPr/>
        </p:nvSpPr>
        <p:spPr bwMode="auto">
          <a:xfrm>
            <a:off x="6553200" y="5105400"/>
            <a:ext cx="1286933" cy="56484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chemeClr val="tx1"/>
                </a:solidFill>
                <a:effectLst>
                  <a:outerShdw blurRad="38100" dist="38100" dir="2700000" algn="tl">
                    <a:srgbClr val="000000">
                      <a:alpha val="43137"/>
                    </a:srgbClr>
                  </a:outerShdw>
                </a:effectLst>
                <a:latin typeface="Segoe" pitchFamily="34" charset="0"/>
              </a:rPr>
              <a:t>Child2.inf</a:t>
            </a:r>
          </a:p>
        </p:txBody>
      </p:sp>
      <p:pic>
        <p:nvPicPr>
          <p:cNvPr id="1032" name="Picture 8"/>
          <p:cNvPicPr>
            <a:picLocks noChangeAspect="1" noChangeArrowheads="1"/>
          </p:cNvPicPr>
          <p:nvPr/>
        </p:nvPicPr>
        <p:blipFill>
          <a:blip r:embed="rId12" cstate="print"/>
          <a:srcRect/>
          <a:stretch>
            <a:fillRect/>
          </a:stretch>
        </p:blipFill>
        <p:spPr bwMode="auto">
          <a:xfrm>
            <a:off x="3657600" y="990600"/>
            <a:ext cx="1761659" cy="1447800"/>
          </a:xfrm>
          <a:prstGeom prst="rect">
            <a:avLst/>
          </a:prstGeom>
          <a:noFill/>
          <a:ln w="9525">
            <a:noFill/>
            <a:miter lim="800000"/>
            <a:headEnd/>
            <a:tailEnd/>
          </a:ln>
          <a:effectLst/>
        </p:spPr>
      </p:pic>
      <p:grpSp>
        <p:nvGrpSpPr>
          <p:cNvPr id="62" name="Group 61"/>
          <p:cNvGrpSpPr/>
          <p:nvPr/>
        </p:nvGrpSpPr>
        <p:grpSpPr>
          <a:xfrm>
            <a:off x="3124200" y="5791200"/>
            <a:ext cx="3505200" cy="685800"/>
            <a:chOff x="3124200" y="5791200"/>
            <a:chExt cx="3505200" cy="685800"/>
          </a:xfrm>
        </p:grpSpPr>
        <p:sp>
          <p:nvSpPr>
            <p:cNvPr id="61" name="Rounded Rectangular Callout 60"/>
            <p:cNvSpPr/>
            <p:nvPr/>
          </p:nvSpPr>
          <p:spPr bwMode="auto">
            <a:xfrm>
              <a:off x="3124200" y="5791200"/>
              <a:ext cx="3505200" cy="685800"/>
            </a:xfrm>
            <a:prstGeom prst="wedgeRoundRectCallout">
              <a:avLst>
                <a:gd name="adj1" fmla="val 56986"/>
                <a:gd name="adj2" fmla="val -179308"/>
                <a:gd name="adj3" fmla="val 16667"/>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0" name="TextBox 59"/>
            <p:cNvSpPr txBox="1"/>
            <p:nvPr/>
          </p:nvSpPr>
          <p:spPr>
            <a:xfrm>
              <a:off x="3200400" y="5867400"/>
              <a:ext cx="3352800" cy="523220"/>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2800" dirty="0" err="1" smtClean="0">
                  <a:solidFill>
                    <a:schemeClr val="tx1"/>
                  </a:solidFill>
                  <a:latin typeface="Segoe" pitchFamily="34" charset="0"/>
                </a:rPr>
                <a:t>CopyINF</a:t>
              </a:r>
              <a:r>
                <a:rPr lang="en-US" sz="2800" dirty="0" smtClean="0">
                  <a:solidFill>
                    <a:schemeClr val="tx1"/>
                  </a:solidFill>
                  <a:latin typeface="Segoe" pitchFamily="34" charset="0"/>
                </a:rPr>
                <a:t>=Child2.inf</a:t>
              </a:r>
            </a:p>
          </p:txBody>
        </p:sp>
      </p:grpSp>
      <p:sp>
        <p:nvSpPr>
          <p:cNvPr id="63" name="TextBox 62"/>
          <p:cNvSpPr txBox="1"/>
          <p:nvPr/>
        </p:nvSpPr>
        <p:spPr>
          <a:xfrm>
            <a:off x="3200400" y="5867400"/>
            <a:ext cx="1981200" cy="523220"/>
          </a:xfrm>
          <a:prstGeom prst="rect">
            <a:avLst/>
          </a:prstGeom>
          <a:noFill/>
          <a:ln>
            <a:noFill/>
          </a:ln>
          <a:effectLst>
            <a:outerShdw blurRad="50800" dist="38100" dir="2700000" algn="tl" rotWithShape="0">
              <a:prstClr val="black">
                <a:alpha val="40000"/>
              </a:prstClr>
            </a:outerShdw>
          </a:effectLst>
        </p:spPr>
        <p:txBody>
          <a:bodyPr wrap="square" rtlCol="0">
            <a:spAutoFit/>
          </a:bodyPr>
          <a:lstStyle/>
          <a:p>
            <a:r>
              <a:rPr lang="en-US" sz="2800" dirty="0" err="1" smtClean="0">
                <a:solidFill>
                  <a:schemeClr val="tx1"/>
                </a:solidFill>
                <a:latin typeface="Segoe" pitchFamily="34" charset="0"/>
              </a:rPr>
              <a:t>CopyINF</a:t>
            </a:r>
            <a:r>
              <a:rPr lang="en-US" sz="2800" dirty="0" smtClean="0">
                <a:solidFill>
                  <a:schemeClr val="tx1"/>
                </a:solidFill>
                <a:latin typeface="Segoe" pitchFamily="34" charset="0"/>
              </a:rPr>
              <a:t>=</a:t>
            </a:r>
          </a:p>
        </p:txBody>
      </p:sp>
      <p:sp>
        <p:nvSpPr>
          <p:cNvPr id="64" name="Rounded Rectangle 63"/>
          <p:cNvSpPr/>
          <p:nvPr/>
        </p:nvSpPr>
        <p:spPr bwMode="auto">
          <a:xfrm>
            <a:off x="1371600" y="2057400"/>
            <a:ext cx="1295400" cy="457199"/>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Parent device</a:t>
            </a:r>
          </a:p>
        </p:txBody>
      </p:sp>
      <p:sp>
        <p:nvSpPr>
          <p:cNvPr id="65" name="Rounded Rectangle 64"/>
          <p:cNvSpPr/>
          <p:nvPr/>
        </p:nvSpPr>
        <p:spPr bwMode="auto">
          <a:xfrm>
            <a:off x="1905000" y="3810000"/>
            <a:ext cx="1295400" cy="457199"/>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Child device #1</a:t>
            </a:r>
          </a:p>
        </p:txBody>
      </p:sp>
      <p:sp>
        <p:nvSpPr>
          <p:cNvPr id="66" name="Rounded Rectangle 65"/>
          <p:cNvSpPr/>
          <p:nvPr/>
        </p:nvSpPr>
        <p:spPr bwMode="auto">
          <a:xfrm>
            <a:off x="1905000" y="5486400"/>
            <a:ext cx="1295400" cy="457199"/>
          </a:xfrm>
          <a:prstGeom prst="roundRect">
            <a:avLst>
              <a:gd name="adj" fmla="val 9033"/>
            </a:avLst>
          </a:prstGeom>
          <a:ln>
            <a:headEnd type="none" w="med" len="med"/>
            <a:tailEnd type="none" w="med" len="med"/>
          </a:ln>
          <a:effectLst>
            <a:glow rad="228600">
              <a:schemeClr val="accent1">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200" dirty="0" smtClean="0">
                <a:solidFill>
                  <a:srgbClr val="FFFFFF"/>
                </a:solidFill>
                <a:effectLst>
                  <a:outerShdw blurRad="38100" dist="38100" dir="2700000" algn="tl">
                    <a:srgbClr val="000000">
                      <a:alpha val="43137"/>
                    </a:srgbClr>
                  </a:outerShdw>
                </a:effectLst>
                <a:latin typeface="Segoe" pitchFamily="34" charset="0"/>
              </a:rPr>
              <a:t>Child device #2</a:t>
            </a:r>
          </a:p>
        </p:txBody>
      </p:sp>
      <p:grpSp>
        <p:nvGrpSpPr>
          <p:cNvPr id="70" name="Group 69"/>
          <p:cNvGrpSpPr/>
          <p:nvPr/>
        </p:nvGrpSpPr>
        <p:grpSpPr>
          <a:xfrm>
            <a:off x="4572000" y="1658779"/>
            <a:ext cx="2819400" cy="246221"/>
            <a:chOff x="4572000" y="1658779"/>
            <a:chExt cx="2819400" cy="246221"/>
          </a:xfrm>
        </p:grpSpPr>
        <p:sp>
          <p:nvSpPr>
            <p:cNvPr id="68" name="TextBox 67"/>
            <p:cNvSpPr txBox="1"/>
            <p:nvPr/>
          </p:nvSpPr>
          <p:spPr>
            <a:xfrm>
              <a:off x="6096000" y="1658779"/>
              <a:ext cx="1295400" cy="246221"/>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1000" dirty="0" err="1" smtClean="0">
                  <a:solidFill>
                    <a:schemeClr val="tx1"/>
                  </a:solidFill>
                  <a:latin typeface="Segoe" pitchFamily="34" charset="0"/>
                </a:rPr>
                <a:t>CopyINF</a:t>
              </a:r>
              <a:r>
                <a:rPr lang="en-US" sz="1000" dirty="0" smtClean="0">
                  <a:solidFill>
                    <a:schemeClr val="tx1"/>
                  </a:solidFill>
                  <a:latin typeface="Segoe" pitchFamily="34" charset="0"/>
                </a:rPr>
                <a:t>=Child1.inf</a:t>
              </a:r>
            </a:p>
          </p:txBody>
        </p:sp>
        <p:sp>
          <p:nvSpPr>
            <p:cNvPr id="69" name="TextBox 68"/>
            <p:cNvSpPr txBox="1"/>
            <p:nvPr/>
          </p:nvSpPr>
          <p:spPr>
            <a:xfrm>
              <a:off x="4572000" y="1658779"/>
              <a:ext cx="1295400" cy="246221"/>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1000" dirty="0" err="1" smtClean="0">
                  <a:solidFill>
                    <a:schemeClr val="tx1"/>
                  </a:solidFill>
                  <a:latin typeface="Segoe" pitchFamily="34" charset="0"/>
                </a:rPr>
                <a:t>CopyINF</a:t>
              </a:r>
              <a:r>
                <a:rPr lang="en-US" sz="1000" dirty="0" smtClean="0">
                  <a:solidFill>
                    <a:schemeClr val="tx1"/>
                  </a:solidFill>
                  <a:latin typeface="Segoe" pitchFamily="34" charset="0"/>
                </a:rPr>
                <a:t>=Child2.inf</a:t>
              </a:r>
            </a:p>
          </p:txBody>
        </p:sp>
      </p:grpSp>
      <p:sp>
        <p:nvSpPr>
          <p:cNvPr id="58" name="Rounded Rectangle 57"/>
          <p:cNvSpPr/>
          <p:nvPr/>
        </p:nvSpPr>
        <p:spPr bwMode="auto">
          <a:xfrm>
            <a:off x="5113867" y="19050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File1</a:t>
            </a:r>
          </a:p>
        </p:txBody>
      </p:sp>
      <p:sp>
        <p:nvSpPr>
          <p:cNvPr id="59" name="Rounded Rectangle 58"/>
          <p:cNvSpPr/>
          <p:nvPr/>
        </p:nvSpPr>
        <p:spPr bwMode="auto">
          <a:xfrm>
            <a:off x="5105400" y="22098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File2</a:t>
            </a:r>
          </a:p>
        </p:txBody>
      </p:sp>
      <p:sp>
        <p:nvSpPr>
          <p:cNvPr id="67" name="Rounded Rectangle 66"/>
          <p:cNvSpPr/>
          <p:nvPr/>
        </p:nvSpPr>
        <p:spPr bwMode="auto">
          <a:xfrm>
            <a:off x="5105400" y="25146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File3</a:t>
            </a:r>
          </a:p>
        </p:txBody>
      </p:sp>
      <p:sp>
        <p:nvSpPr>
          <p:cNvPr id="72" name="Rounded Rectangle 71"/>
          <p:cNvSpPr/>
          <p:nvPr/>
        </p:nvSpPr>
        <p:spPr bwMode="auto">
          <a:xfrm>
            <a:off x="6714067" y="19050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File4</a:t>
            </a:r>
          </a:p>
        </p:txBody>
      </p:sp>
      <p:sp>
        <p:nvSpPr>
          <p:cNvPr id="73" name="Rounded Rectangle 72"/>
          <p:cNvSpPr/>
          <p:nvPr/>
        </p:nvSpPr>
        <p:spPr bwMode="auto">
          <a:xfrm>
            <a:off x="6714067" y="22098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File5</a:t>
            </a:r>
          </a:p>
        </p:txBody>
      </p:sp>
      <p:sp>
        <p:nvSpPr>
          <p:cNvPr id="74" name="Rounded Rectangle 73"/>
          <p:cNvSpPr/>
          <p:nvPr/>
        </p:nvSpPr>
        <p:spPr bwMode="auto">
          <a:xfrm>
            <a:off x="6714067" y="25146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File6</a:t>
            </a:r>
          </a:p>
        </p:txBody>
      </p:sp>
      <p:sp>
        <p:nvSpPr>
          <p:cNvPr id="75" name="Rounded Rectangle 74"/>
          <p:cNvSpPr/>
          <p:nvPr/>
        </p:nvSpPr>
        <p:spPr bwMode="auto">
          <a:xfrm>
            <a:off x="2446867" y="36576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File1</a:t>
            </a:r>
          </a:p>
        </p:txBody>
      </p:sp>
      <p:sp>
        <p:nvSpPr>
          <p:cNvPr id="76" name="Rounded Rectangle 75"/>
          <p:cNvSpPr/>
          <p:nvPr/>
        </p:nvSpPr>
        <p:spPr bwMode="auto">
          <a:xfrm>
            <a:off x="2446867" y="53340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File5</a:t>
            </a:r>
          </a:p>
        </p:txBody>
      </p:sp>
      <p:sp>
        <p:nvSpPr>
          <p:cNvPr id="83" name="Rounded Rectangle 82"/>
          <p:cNvSpPr/>
          <p:nvPr/>
        </p:nvSpPr>
        <p:spPr bwMode="auto">
          <a:xfrm>
            <a:off x="7924800" y="42672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File1</a:t>
            </a:r>
          </a:p>
        </p:txBody>
      </p:sp>
      <p:sp>
        <p:nvSpPr>
          <p:cNvPr id="84" name="Rounded Rectangle 83"/>
          <p:cNvSpPr/>
          <p:nvPr/>
        </p:nvSpPr>
        <p:spPr bwMode="auto">
          <a:xfrm>
            <a:off x="7924800" y="5486400"/>
            <a:ext cx="601133" cy="228600"/>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File5</a:t>
            </a:r>
          </a:p>
        </p:txBody>
      </p:sp>
      <p:sp>
        <p:nvSpPr>
          <p:cNvPr id="85" name="Rounded Rectangle 84"/>
          <p:cNvSpPr/>
          <p:nvPr/>
        </p:nvSpPr>
        <p:spPr bwMode="auto">
          <a:xfrm>
            <a:off x="7933267" y="3733800"/>
            <a:ext cx="829733" cy="228599"/>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Usbccgp.sys</a:t>
            </a:r>
          </a:p>
        </p:txBody>
      </p:sp>
      <p:sp>
        <p:nvSpPr>
          <p:cNvPr id="86" name="Rounded Rectangle 85"/>
          <p:cNvSpPr/>
          <p:nvPr/>
        </p:nvSpPr>
        <p:spPr bwMode="auto">
          <a:xfrm>
            <a:off x="7924800" y="3733800"/>
            <a:ext cx="829733" cy="228599"/>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Usbccgp.sys</a:t>
            </a:r>
          </a:p>
        </p:txBody>
      </p:sp>
      <p:sp>
        <p:nvSpPr>
          <p:cNvPr id="87" name="Rounded Rectangle 86"/>
          <p:cNvSpPr/>
          <p:nvPr/>
        </p:nvSpPr>
        <p:spPr bwMode="auto">
          <a:xfrm>
            <a:off x="1913467" y="1905000"/>
            <a:ext cx="829733" cy="228599"/>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800" dirty="0" smtClean="0">
                <a:solidFill>
                  <a:schemeClr val="tx1"/>
                </a:solidFill>
                <a:effectLst>
                  <a:outerShdw blurRad="38100" dist="38100" dir="2700000" algn="tl">
                    <a:srgbClr val="000000">
                      <a:alpha val="43137"/>
                    </a:srgbClr>
                  </a:outerShdw>
                </a:effectLst>
                <a:latin typeface="Segoe" pitchFamily="34" charset="0"/>
              </a:rPr>
              <a:t>Usbccgp.sys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4"/>
                                        </p:tgtEl>
                                        <p:attrNameLst>
                                          <p:attrName>style.visibility</p:attrName>
                                        </p:attrNameLst>
                                      </p:cBhvr>
                                      <p:to>
                                        <p:strVal val="visible"/>
                                      </p:to>
                                    </p:set>
                                    <p:animEffect transition="in" filter="fade">
                                      <p:cBhvr>
                                        <p:cTn id="14" dur="1000"/>
                                        <p:tgtEl>
                                          <p:spTgt spid="6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wipe(left)">
                                      <p:cBhvr>
                                        <p:cTn id="19" dur="500"/>
                                        <p:tgtEl>
                                          <p:spTgt spid="28"/>
                                        </p:tgtEl>
                                      </p:cBhvr>
                                    </p:animEffect>
                                  </p:childTnLst>
                                </p:cTn>
                              </p:par>
                              <p:par>
                                <p:cTn id="20" presetID="10" presetClass="entr" presetSubtype="0" fill="hold" nodeType="with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fade">
                                      <p:cBhvr>
                                        <p:cTn id="22" dur="1000"/>
                                        <p:tgtEl>
                                          <p:spTgt spid="1030"/>
                                        </p:tgtEl>
                                      </p:cBhvr>
                                    </p:animEffect>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remove" grpId="1" nodeType="clickEffect">
                                  <p:stCondLst>
                                    <p:cond delay="0"/>
                                  </p:stCondLst>
                                  <p:childTnLst>
                                    <p:animMotion origin="layout" path="M 2.77778E-6 1.85185E-6 L -0.56285 -0.35232 " pathEditMode="relative" rAng="0" ptsTypes="AA">
                                      <p:cBhvr>
                                        <p:cTn id="26" dur="2000" fill="hold"/>
                                        <p:tgtEl>
                                          <p:spTgt spid="6"/>
                                        </p:tgtEl>
                                        <p:attrNameLst>
                                          <p:attrName>ppt_x</p:attrName>
                                          <p:attrName>ppt_y</p:attrName>
                                        </p:attrNameLst>
                                      </p:cBhvr>
                                      <p:rCtr x="-281" y="-176"/>
                                    </p:animMotion>
                                  </p:childTnLst>
                                </p:cTn>
                              </p:par>
                              <p:par>
                                <p:cTn id="27" presetID="1" presetClass="entr" presetSubtype="0" fill="hold" grpId="0" nodeType="withEffect">
                                  <p:stCondLst>
                                    <p:cond delay="0"/>
                                  </p:stCondLst>
                                  <p:childTnLst>
                                    <p:set>
                                      <p:cBhvr>
                                        <p:cTn id="28" dur="1" fill="hold">
                                          <p:stCondLst>
                                            <p:cond delay="0"/>
                                          </p:stCondLst>
                                        </p:cTn>
                                        <p:tgtEl>
                                          <p:spTgt spid="86"/>
                                        </p:tgtEl>
                                        <p:attrNameLst>
                                          <p:attrName>style.visibility</p:attrName>
                                        </p:attrNameLst>
                                      </p:cBhvr>
                                      <p:to>
                                        <p:strVal val="visible"/>
                                      </p:to>
                                    </p:set>
                                  </p:childTnLst>
                                </p:cTn>
                              </p:par>
                              <p:par>
                                <p:cTn id="29" presetID="0" presetClass="path" presetSubtype="0" accel="50000" decel="50000" fill="hold" grpId="1" nodeType="withEffect">
                                  <p:stCondLst>
                                    <p:cond delay="0"/>
                                  </p:stCondLst>
                                  <p:childTnLst>
                                    <p:animMotion origin="layout" path="M 0 0 C -0.20955 -0.15463 -0.4191 -0.30926 -0.52848 -0.35394 C -0.63785 -0.39861 -0.63959 -0.2831 -0.65608 -0.26782 " pathEditMode="relative" ptsTypes="aaA">
                                      <p:cBhvr>
                                        <p:cTn id="30" dur="2000" fill="hold"/>
                                        <p:tgtEl>
                                          <p:spTgt spid="86"/>
                                        </p:tgtEl>
                                        <p:attrNameLst>
                                          <p:attrName>ppt_x</p:attrName>
                                          <p:attrName>ppt_y</p:attrName>
                                        </p:attrNameLst>
                                      </p:cBhvr>
                                    </p:animMotion>
                                  </p:childTnLst>
                                  <p:subTnLst>
                                    <p:set>
                                      <p:cBhvr override="childStyle">
                                        <p:cTn dur="1" fill="hold" display="0" masterRel="sameClick" afterEffect="1">
                                          <p:stCondLst>
                                            <p:cond evt="end" delay="0">
                                              <p:tn val="29"/>
                                            </p:cond>
                                          </p:stCondLst>
                                        </p:cTn>
                                        <p:tgtEl>
                                          <p:spTgt spid="86"/>
                                        </p:tgtEl>
                                        <p:attrNameLst>
                                          <p:attrName>style.visibility</p:attrName>
                                        </p:attrNameLst>
                                      </p:cBhvr>
                                      <p:to>
                                        <p:strVal val="hidden"/>
                                      </p:to>
                                    </p:set>
                                  </p:subTnLst>
                                </p:cTn>
                              </p:par>
                            </p:childTnLst>
                          </p:cTn>
                        </p:par>
                        <p:par>
                          <p:cTn id="31" fill="hold">
                            <p:stCondLst>
                              <p:cond delay="2000"/>
                            </p:stCondLst>
                            <p:childTnLst>
                              <p:par>
                                <p:cTn id="32" presetID="1" presetClass="entr" presetSubtype="0" fill="hold" grpId="0" nodeType="afterEffect">
                                  <p:stCondLst>
                                    <p:cond delay="0"/>
                                  </p:stCondLst>
                                  <p:childTnLst>
                                    <p:set>
                                      <p:cBhvr>
                                        <p:cTn id="33" dur="1" fill="hold">
                                          <p:stCondLst>
                                            <p:cond delay="0"/>
                                          </p:stCondLst>
                                        </p:cTn>
                                        <p:tgtEl>
                                          <p:spTgt spid="87"/>
                                        </p:tgtEl>
                                        <p:attrNameLst>
                                          <p:attrName>style.visibility</p:attrName>
                                        </p:attrNameLst>
                                      </p:cBhvr>
                                      <p:to>
                                        <p:strVal val="visible"/>
                                      </p:to>
                                    </p:set>
                                  </p:childTnLst>
                                </p:cTn>
                              </p:par>
                            </p:childTnLst>
                          </p:cTn>
                        </p:par>
                        <p:par>
                          <p:cTn id="34" fill="hold">
                            <p:stCondLst>
                              <p:cond delay="2000"/>
                            </p:stCondLst>
                            <p:childTnLst>
                              <p:par>
                                <p:cTn id="35" presetID="1" presetClass="entr" presetSubtype="0" fill="hold" grpId="0" nodeType="afterEffect">
                                  <p:stCondLst>
                                    <p:cond delay="0"/>
                                  </p:stCondLst>
                                  <p:childTnLst>
                                    <p:set>
                                      <p:cBhvr>
                                        <p:cTn id="36" dur="1" fill="hold">
                                          <p:stCondLst>
                                            <p:cond delay="0"/>
                                          </p:stCondLst>
                                        </p:cTn>
                                        <p:tgtEl>
                                          <p:spTgt spid="53"/>
                                        </p:tgtEl>
                                        <p:attrNameLst>
                                          <p:attrName>style.visibility</p:attrName>
                                        </p:attrNameLst>
                                      </p:cBhvr>
                                      <p:to>
                                        <p:strVal val="visible"/>
                                      </p:to>
                                    </p:set>
                                  </p:childTnLst>
                                </p:cTn>
                              </p:par>
                            </p:childTnLst>
                          </p:cTn>
                        </p:par>
                        <p:par>
                          <p:cTn id="37" fill="hold">
                            <p:stCondLst>
                              <p:cond delay="2000"/>
                            </p:stCondLst>
                            <p:childTnLst>
                              <p:par>
                                <p:cTn id="38" presetID="10" presetClass="exit" presetSubtype="0" fill="hold" grpId="1" nodeType="afterEffect">
                                  <p:stCondLst>
                                    <p:cond delay="0"/>
                                  </p:stCondLst>
                                  <p:childTnLst>
                                    <p:animEffect transition="out" filter="fade">
                                      <p:cBhvr>
                                        <p:cTn id="39" dur="2000"/>
                                        <p:tgtEl>
                                          <p:spTgt spid="64"/>
                                        </p:tgtEl>
                                      </p:cBhvr>
                                    </p:animEffect>
                                    <p:set>
                                      <p:cBhvr>
                                        <p:cTn id="40" dur="1" fill="hold">
                                          <p:stCondLst>
                                            <p:cond delay="1999"/>
                                          </p:stCondLst>
                                        </p:cTn>
                                        <p:tgtEl>
                                          <p:spTgt spid="64"/>
                                        </p:tgtEl>
                                        <p:attrNameLst>
                                          <p:attrName>style.visibility</p:attrName>
                                        </p:attrNameLst>
                                      </p:cBhvr>
                                      <p:to>
                                        <p:strVal val="hidden"/>
                                      </p:to>
                                    </p:set>
                                  </p:childTnLst>
                                </p:cTn>
                              </p:par>
                              <p:par>
                                <p:cTn id="41" presetID="22" presetClass="exit" presetSubtype="8" fill="hold" nodeType="withEffect">
                                  <p:stCondLst>
                                    <p:cond delay="0"/>
                                  </p:stCondLst>
                                  <p:childTnLst>
                                    <p:animEffect transition="out" filter="wipe(left)">
                                      <p:cBhvr>
                                        <p:cTn id="42" dur="500"/>
                                        <p:tgtEl>
                                          <p:spTgt spid="28"/>
                                        </p:tgtEl>
                                      </p:cBhvr>
                                    </p:animEffect>
                                    <p:set>
                                      <p:cBhvr>
                                        <p:cTn id="43" dur="1" fill="hold">
                                          <p:stCondLst>
                                            <p:cond delay="499"/>
                                          </p:stCondLst>
                                        </p:cTn>
                                        <p:tgtEl>
                                          <p:spTgt spid="28"/>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1"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ppt_w</p:attrName>
                                        </p:attrNameLst>
                                      </p:cBhvr>
                                      <p:tavLst>
                                        <p:tav tm="0">
                                          <p:val>
                                            <p:fltVal val="0"/>
                                          </p:val>
                                        </p:tav>
                                        <p:tav tm="100000">
                                          <p:val>
                                            <p:strVal val="#ppt_w"/>
                                          </p:val>
                                        </p:tav>
                                      </p:tavLst>
                                    </p:anim>
                                    <p:anim calcmode="lin" valueType="num">
                                      <p:cBhvr>
                                        <p:cTn id="49" dur="500" fill="hold"/>
                                        <p:tgtEl>
                                          <p:spTgt spid="15"/>
                                        </p:tgtEl>
                                        <p:attrNameLst>
                                          <p:attrName>ppt_h</p:attrName>
                                        </p:attrNameLst>
                                      </p:cBhvr>
                                      <p:tavLst>
                                        <p:tav tm="0">
                                          <p:val>
                                            <p:fltVal val="0"/>
                                          </p:val>
                                        </p:tav>
                                        <p:tav tm="100000">
                                          <p:val>
                                            <p:strVal val="#ppt_h"/>
                                          </p:val>
                                        </p:tav>
                                      </p:tavLst>
                                    </p:anim>
                                    <p:animEffect transition="in" filter="fade">
                                      <p:cBhvr>
                                        <p:cTn id="50" dur="500"/>
                                        <p:tgtEl>
                                          <p:spTgt spid="15"/>
                                        </p:tgtEl>
                                      </p:cBhvr>
                                    </p:animEffect>
                                  </p:childTnLst>
                                  <p:subTnLst>
                                    <p:audio>
                                      <p:cMediaNode>
                                        <p:cTn display="0" masterRel="sameClick">
                                          <p:stCondLst>
                                            <p:cond evt="begin" delay="0">
                                              <p:tn val="46"/>
                                            </p:cond>
                                          </p:stCondLst>
                                          <p:endCondLst>
                                            <p:cond evt="onStopAudio" delay="0">
                                              <p:tgtEl>
                                                <p:sldTgt/>
                                              </p:tgtEl>
                                            </p:cond>
                                          </p:endCondLst>
                                        </p:cTn>
                                        <p:tgtEl>
                                          <p:sndTgt r:embed="rId3" name="Windows Hardware Insert.wav"/>
                                        </p:tgtEl>
                                      </p:cMediaNode>
                                    </p:audio>
                                  </p:subTnLst>
                                </p:cTn>
                              </p:par>
                              <p:par>
                                <p:cTn id="51" presetID="1" presetClass="entr" presetSubtype="0" fill="hold" nodeType="withEffect">
                                  <p:stCondLst>
                                    <p:cond delay="0"/>
                                  </p:stCondLst>
                                  <p:childTnLst>
                                    <p:set>
                                      <p:cBhvr>
                                        <p:cTn id="52" dur="1" fill="hold">
                                          <p:stCondLst>
                                            <p:cond delay="0"/>
                                          </p:stCondLst>
                                        </p:cTn>
                                        <p:tgtEl>
                                          <p:spTgt spid="5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5"/>
                                        </p:tgtEl>
                                        <p:attrNameLst>
                                          <p:attrName>style.visibility</p:attrName>
                                        </p:attrNameLst>
                                      </p:cBhvr>
                                      <p:to>
                                        <p:strVal val="visible"/>
                                      </p:to>
                                    </p:set>
                                    <p:animEffect transition="in" filter="fade">
                                      <p:cBhvr>
                                        <p:cTn id="57" dur="1000"/>
                                        <p:tgtEl>
                                          <p:spTgt spid="6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wipe(left)">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2" presetClass="exit" presetSubtype="2" fill="hold" nodeType="clickEffect">
                                  <p:stCondLst>
                                    <p:cond delay="0"/>
                                  </p:stCondLst>
                                  <p:childTnLst>
                                    <p:animEffect transition="out" filter="wipe(right)">
                                      <p:cBhvr>
                                        <p:cTn id="70" dur="500"/>
                                        <p:tgtEl>
                                          <p:spTgt spid="29"/>
                                        </p:tgtEl>
                                      </p:cBhvr>
                                    </p:animEffect>
                                    <p:set>
                                      <p:cBhvr>
                                        <p:cTn id="71" dur="1" fill="hold">
                                          <p:stCondLst>
                                            <p:cond delay="499"/>
                                          </p:stCondLst>
                                        </p:cTn>
                                        <p:tgtEl>
                                          <p:spTgt spid="29"/>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23"/>
                                        </p:tgtEl>
                                      </p:cBhvr>
                                    </p:animEffect>
                                    <p:set>
                                      <p:cBhvr>
                                        <p:cTn id="74" dur="1" fill="hold">
                                          <p:stCondLst>
                                            <p:cond delay="499"/>
                                          </p:stCondLst>
                                        </p:cTn>
                                        <p:tgtEl>
                                          <p:spTgt spid="23"/>
                                        </p:tgtEl>
                                        <p:attrNameLst>
                                          <p:attrName>style.visibility</p:attrName>
                                        </p:attrNameLst>
                                      </p:cBhvr>
                                      <p:to>
                                        <p:strVal val="hidden"/>
                                      </p:to>
                                    </p:set>
                                  </p:childTnLst>
                                </p:cTn>
                              </p:par>
                            </p:childTnLst>
                          </p:cTn>
                        </p:par>
                        <p:par>
                          <p:cTn id="75" fill="hold">
                            <p:stCondLst>
                              <p:cond delay="500"/>
                            </p:stCondLst>
                            <p:childTnLst>
                              <p:par>
                                <p:cTn id="76" presetID="22" presetClass="entr" presetSubtype="4" fill="hold" nodeType="after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wipe(down)">
                                      <p:cBhvr>
                                        <p:cTn id="78" dur="500"/>
                                        <p:tgtEl>
                                          <p:spTgt spid="35"/>
                                        </p:tgtEl>
                                      </p:cBhvr>
                                    </p:animEffec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032"/>
                                        </p:tgtEl>
                                        <p:attrNameLst>
                                          <p:attrName>style.visibility</p:attrName>
                                        </p:attrNameLst>
                                      </p:cBhvr>
                                      <p:to>
                                        <p:strVal val="visible"/>
                                      </p:to>
                                    </p:set>
                                  </p:childTnLst>
                                  <p:subTnLst>
                                    <p:set>
                                      <p:cBhvr override="childStyle">
                                        <p:cTn dur="1" fill="hold" display="0" masterRel="nextClick" afterEffect="1"/>
                                        <p:tgtEl>
                                          <p:spTgt spid="1032"/>
                                        </p:tgtEl>
                                        <p:attrNameLst>
                                          <p:attrName>style.visibility</p:attrName>
                                        </p:attrNameLst>
                                      </p:cBhvr>
                                      <p:to>
                                        <p:strVal val="hidden"/>
                                      </p:to>
                                    </p:set>
                                  </p:sub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033"/>
                                        </p:tgtEl>
                                        <p:attrNameLst>
                                          <p:attrName>style.visibility</p:attrName>
                                        </p:attrNameLst>
                                      </p:cBhvr>
                                      <p:to>
                                        <p:strVal val="visible"/>
                                      </p:to>
                                    </p:set>
                                  </p:childTnLst>
                                  <p:subTnLst>
                                    <p:set>
                                      <p:cBhvr override="childStyle">
                                        <p:cTn dur="1" fill="hold" display="0" masterRel="nextClick" afterEffect="1"/>
                                        <p:tgtEl>
                                          <p:spTgt spid="1033"/>
                                        </p:tgtEl>
                                        <p:attrNameLst>
                                          <p:attrName>style.visibility</p:attrName>
                                        </p:attrNameLst>
                                      </p:cBhvr>
                                      <p:to>
                                        <p:strVal val="hidden"/>
                                      </p:to>
                                    </p:set>
                                    <p:audio>
                                      <p:cMediaNode>
                                        <p:cTn display="0" masterRel="sameClick">
                                          <p:stCondLst>
                                            <p:cond evt="begin" delay="0">
                                              <p:tn val="85"/>
                                            </p:cond>
                                          </p:stCondLst>
                                          <p:endCondLst>
                                            <p:cond evt="onStopAudio" delay="0">
                                              <p:tgtEl>
                                                <p:sldTgt/>
                                              </p:tgtEl>
                                            </p:cond>
                                          </p:endCondLst>
                                        </p:cTn>
                                        <p:tgtEl>
                                          <p:sndTgt r:embed="rId4" name="Windows User Account Control.wav"/>
                                        </p:tgtEl>
                                      </p:cMediaNode>
                                    </p:audio>
                                  </p:sub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2"/>
                                        </p:tgtEl>
                                        <p:attrNameLst>
                                          <p:attrName>style.visibility</p:attrName>
                                        </p:attrNameLst>
                                      </p:cBhvr>
                                      <p:to>
                                        <p:strVal val="visible"/>
                                      </p:to>
                                    </p:set>
                                  </p:childTnLst>
                                </p:cTn>
                              </p:par>
                              <p:par>
                                <p:cTn id="91" presetID="10" presetClass="exit" presetSubtype="0" fill="hold" nodeType="withEffect">
                                  <p:stCondLst>
                                    <p:cond delay="0"/>
                                  </p:stCondLst>
                                  <p:childTnLst>
                                    <p:animEffect transition="out" filter="fade">
                                      <p:cBhvr>
                                        <p:cTn id="92" dur="2000"/>
                                        <p:tgtEl>
                                          <p:spTgt spid="1030"/>
                                        </p:tgtEl>
                                      </p:cBhvr>
                                    </p:animEffect>
                                    <p:set>
                                      <p:cBhvr>
                                        <p:cTn id="93" dur="1" fill="hold">
                                          <p:stCondLst>
                                            <p:cond delay="1999"/>
                                          </p:stCondLst>
                                        </p:cTn>
                                        <p:tgtEl>
                                          <p:spTgt spid="1030"/>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47" presetClass="entr" presetSubtype="0" fill="hold" grpId="1" nodeType="clickEffect">
                                  <p:stCondLst>
                                    <p:cond delay="0"/>
                                  </p:stCondLst>
                                  <p:iterate type="lt">
                                    <p:tmPct val="0"/>
                                  </p:iterate>
                                  <p:childTnLst>
                                    <p:set>
                                      <p:cBhvr>
                                        <p:cTn id="97" dur="1" fill="hold">
                                          <p:stCondLst>
                                            <p:cond delay="0"/>
                                          </p:stCondLst>
                                        </p:cTn>
                                        <p:tgtEl>
                                          <p:spTgt spid="40"/>
                                        </p:tgtEl>
                                        <p:attrNameLst>
                                          <p:attrName>style.visibility</p:attrName>
                                        </p:attrNameLst>
                                      </p:cBhvr>
                                      <p:to>
                                        <p:strVal val="visible"/>
                                      </p:to>
                                    </p:set>
                                    <p:animEffect transition="in" filter="fade">
                                      <p:cBhvr>
                                        <p:cTn id="98" dur="1000"/>
                                        <p:tgtEl>
                                          <p:spTgt spid="40"/>
                                        </p:tgtEl>
                                      </p:cBhvr>
                                    </p:animEffect>
                                    <p:anim calcmode="lin" valueType="num">
                                      <p:cBhvr>
                                        <p:cTn id="99" dur="1000" fill="hold"/>
                                        <p:tgtEl>
                                          <p:spTgt spid="40"/>
                                        </p:tgtEl>
                                        <p:attrNameLst>
                                          <p:attrName>ppt_x</p:attrName>
                                        </p:attrNameLst>
                                      </p:cBhvr>
                                      <p:tavLst>
                                        <p:tav tm="0">
                                          <p:val>
                                            <p:strVal val="#ppt_x"/>
                                          </p:val>
                                        </p:tav>
                                        <p:tav tm="100000">
                                          <p:val>
                                            <p:strVal val="#ppt_x"/>
                                          </p:val>
                                        </p:tav>
                                      </p:tavLst>
                                    </p:anim>
                                    <p:anim calcmode="lin" valueType="num">
                                      <p:cBhvr>
                                        <p:cTn id="100" dur="1000" fill="hold"/>
                                        <p:tgtEl>
                                          <p:spTgt spid="40"/>
                                        </p:tgtEl>
                                        <p:attrNameLst>
                                          <p:attrName>ppt_y</p:attrName>
                                        </p:attrNameLst>
                                      </p:cBhvr>
                                      <p:tavLst>
                                        <p:tav tm="0">
                                          <p:val>
                                            <p:strVal val="#ppt_y-.1"/>
                                          </p:val>
                                        </p:tav>
                                        <p:tav tm="100000">
                                          <p:val>
                                            <p:strVal val="#ppt_y"/>
                                          </p:val>
                                        </p:tav>
                                      </p:tavLst>
                                    </p:anim>
                                  </p:childTnLst>
                                </p:cTn>
                              </p:par>
                              <p:par>
                                <p:cTn id="101" presetID="47" presetClass="entr" presetSubtype="0" fill="hold" grpId="0" nodeType="withEffect">
                                  <p:stCondLst>
                                    <p:cond delay="0"/>
                                  </p:stCondLst>
                                  <p:iterate type="lt">
                                    <p:tmPct val="0"/>
                                  </p:iterate>
                                  <p:childTnLst>
                                    <p:set>
                                      <p:cBhvr>
                                        <p:cTn id="102" dur="1" fill="hold">
                                          <p:stCondLst>
                                            <p:cond delay="0"/>
                                          </p:stCondLst>
                                        </p:cTn>
                                        <p:tgtEl>
                                          <p:spTgt spid="41"/>
                                        </p:tgtEl>
                                        <p:attrNameLst>
                                          <p:attrName>style.visibility</p:attrName>
                                        </p:attrNameLst>
                                      </p:cBhvr>
                                      <p:to>
                                        <p:strVal val="visible"/>
                                      </p:to>
                                    </p:set>
                                    <p:animEffect transition="in" filter="fade">
                                      <p:cBhvr>
                                        <p:cTn id="103" dur="1000"/>
                                        <p:tgtEl>
                                          <p:spTgt spid="41"/>
                                        </p:tgtEl>
                                      </p:cBhvr>
                                    </p:animEffect>
                                    <p:anim calcmode="lin" valueType="num">
                                      <p:cBhvr>
                                        <p:cTn id="104" dur="1000" fill="hold"/>
                                        <p:tgtEl>
                                          <p:spTgt spid="41"/>
                                        </p:tgtEl>
                                        <p:attrNameLst>
                                          <p:attrName>ppt_x</p:attrName>
                                        </p:attrNameLst>
                                      </p:cBhvr>
                                      <p:tavLst>
                                        <p:tav tm="0">
                                          <p:val>
                                            <p:strVal val="#ppt_x"/>
                                          </p:val>
                                        </p:tav>
                                        <p:tav tm="100000">
                                          <p:val>
                                            <p:strVal val="#ppt_x"/>
                                          </p:val>
                                        </p:tav>
                                      </p:tavLst>
                                    </p:anim>
                                    <p:anim calcmode="lin" valueType="num">
                                      <p:cBhvr>
                                        <p:cTn id="105" dur="1000" fill="hold"/>
                                        <p:tgtEl>
                                          <p:spTgt spid="41"/>
                                        </p:tgtEl>
                                        <p:attrNameLst>
                                          <p:attrName>ppt_y</p:attrName>
                                        </p:attrNameLst>
                                      </p:cBhvr>
                                      <p:tavLst>
                                        <p:tav tm="0">
                                          <p:val>
                                            <p:strVal val="#ppt_y-.1"/>
                                          </p:val>
                                        </p:tav>
                                        <p:tav tm="100000">
                                          <p:val>
                                            <p:strVal val="#ppt_y"/>
                                          </p:val>
                                        </p:tav>
                                      </p:tavLst>
                                    </p:anim>
                                  </p:childTnLst>
                                </p:cTn>
                              </p:par>
                            </p:childTnLst>
                          </p:cTn>
                        </p:par>
                        <p:par>
                          <p:cTn id="106" fill="hold">
                            <p:stCondLst>
                              <p:cond delay="1000"/>
                            </p:stCondLst>
                            <p:childTnLst>
                              <p:par>
                                <p:cTn id="107" presetID="12" presetClass="entr" presetSubtype="1" fill="hold" grpId="0" nodeType="afterEffect">
                                  <p:stCondLst>
                                    <p:cond delay="0"/>
                                  </p:stCondLst>
                                  <p:childTnLst>
                                    <p:set>
                                      <p:cBhvr>
                                        <p:cTn id="108" dur="1" fill="hold">
                                          <p:stCondLst>
                                            <p:cond delay="0"/>
                                          </p:stCondLst>
                                        </p:cTn>
                                        <p:tgtEl>
                                          <p:spTgt spid="67"/>
                                        </p:tgtEl>
                                        <p:attrNameLst>
                                          <p:attrName>style.visibility</p:attrName>
                                        </p:attrNameLst>
                                      </p:cBhvr>
                                      <p:to>
                                        <p:strVal val="visible"/>
                                      </p:to>
                                    </p:set>
                                    <p:animEffect transition="in" filter="slide(fromTop)">
                                      <p:cBhvr>
                                        <p:cTn id="109" dur="500"/>
                                        <p:tgtEl>
                                          <p:spTgt spid="67"/>
                                        </p:tgtEl>
                                      </p:cBhvr>
                                    </p:animEffect>
                                  </p:childTnLst>
                                </p:cTn>
                              </p:par>
                              <p:par>
                                <p:cTn id="110" presetID="12" presetClass="entr" presetSubtype="1" fill="hold" grpId="0" nodeType="withEffect">
                                  <p:stCondLst>
                                    <p:cond delay="0"/>
                                  </p:stCondLst>
                                  <p:childTnLst>
                                    <p:set>
                                      <p:cBhvr>
                                        <p:cTn id="111" dur="1" fill="hold">
                                          <p:stCondLst>
                                            <p:cond delay="0"/>
                                          </p:stCondLst>
                                        </p:cTn>
                                        <p:tgtEl>
                                          <p:spTgt spid="59"/>
                                        </p:tgtEl>
                                        <p:attrNameLst>
                                          <p:attrName>style.visibility</p:attrName>
                                        </p:attrNameLst>
                                      </p:cBhvr>
                                      <p:to>
                                        <p:strVal val="visible"/>
                                      </p:to>
                                    </p:set>
                                    <p:animEffect transition="in" filter="slide(fromTop)">
                                      <p:cBhvr>
                                        <p:cTn id="112" dur="500"/>
                                        <p:tgtEl>
                                          <p:spTgt spid="59"/>
                                        </p:tgtEl>
                                      </p:cBhvr>
                                    </p:animEffect>
                                  </p:childTnLst>
                                </p:cTn>
                              </p:par>
                              <p:par>
                                <p:cTn id="113" presetID="12" presetClass="entr" presetSubtype="1" fill="hold" grpId="0" nodeType="withEffect">
                                  <p:stCondLst>
                                    <p:cond delay="0"/>
                                  </p:stCondLst>
                                  <p:childTnLst>
                                    <p:set>
                                      <p:cBhvr>
                                        <p:cTn id="114" dur="1" fill="hold">
                                          <p:stCondLst>
                                            <p:cond delay="0"/>
                                          </p:stCondLst>
                                        </p:cTn>
                                        <p:tgtEl>
                                          <p:spTgt spid="58"/>
                                        </p:tgtEl>
                                        <p:attrNameLst>
                                          <p:attrName>style.visibility</p:attrName>
                                        </p:attrNameLst>
                                      </p:cBhvr>
                                      <p:to>
                                        <p:strVal val="visible"/>
                                      </p:to>
                                    </p:set>
                                    <p:animEffect transition="in" filter="slide(fromTop)">
                                      <p:cBhvr>
                                        <p:cTn id="115" dur="500"/>
                                        <p:tgtEl>
                                          <p:spTgt spid="58"/>
                                        </p:tgtEl>
                                      </p:cBhvr>
                                    </p:animEffect>
                                  </p:childTnLst>
                                </p:cTn>
                              </p:par>
                            </p:childTnLst>
                          </p:cTn>
                        </p:par>
                        <p:par>
                          <p:cTn id="116" fill="hold">
                            <p:stCondLst>
                              <p:cond delay="1500"/>
                            </p:stCondLst>
                            <p:childTnLst>
                              <p:par>
                                <p:cTn id="117" presetID="12" presetClass="entr" presetSubtype="1" fill="hold" grpId="0" nodeType="afterEffect">
                                  <p:stCondLst>
                                    <p:cond delay="0"/>
                                  </p:stCondLst>
                                  <p:childTnLst>
                                    <p:set>
                                      <p:cBhvr>
                                        <p:cTn id="118" dur="1" fill="hold">
                                          <p:stCondLst>
                                            <p:cond delay="0"/>
                                          </p:stCondLst>
                                        </p:cTn>
                                        <p:tgtEl>
                                          <p:spTgt spid="72"/>
                                        </p:tgtEl>
                                        <p:attrNameLst>
                                          <p:attrName>style.visibility</p:attrName>
                                        </p:attrNameLst>
                                      </p:cBhvr>
                                      <p:to>
                                        <p:strVal val="visible"/>
                                      </p:to>
                                    </p:set>
                                    <p:animEffect transition="in" filter="slide(fromTop)">
                                      <p:cBhvr>
                                        <p:cTn id="119" dur="500"/>
                                        <p:tgtEl>
                                          <p:spTgt spid="72"/>
                                        </p:tgtEl>
                                      </p:cBhvr>
                                    </p:animEffect>
                                  </p:childTnLst>
                                </p:cTn>
                              </p:par>
                              <p:par>
                                <p:cTn id="120" presetID="12" presetClass="entr" presetSubtype="1" fill="hold" grpId="0" nodeType="withEffect">
                                  <p:stCondLst>
                                    <p:cond delay="0"/>
                                  </p:stCondLst>
                                  <p:childTnLst>
                                    <p:set>
                                      <p:cBhvr>
                                        <p:cTn id="121" dur="1" fill="hold">
                                          <p:stCondLst>
                                            <p:cond delay="0"/>
                                          </p:stCondLst>
                                        </p:cTn>
                                        <p:tgtEl>
                                          <p:spTgt spid="73"/>
                                        </p:tgtEl>
                                        <p:attrNameLst>
                                          <p:attrName>style.visibility</p:attrName>
                                        </p:attrNameLst>
                                      </p:cBhvr>
                                      <p:to>
                                        <p:strVal val="visible"/>
                                      </p:to>
                                    </p:set>
                                    <p:animEffect transition="in" filter="slide(fromTop)">
                                      <p:cBhvr>
                                        <p:cTn id="122" dur="500"/>
                                        <p:tgtEl>
                                          <p:spTgt spid="73"/>
                                        </p:tgtEl>
                                      </p:cBhvr>
                                    </p:animEffect>
                                  </p:childTnLst>
                                </p:cTn>
                              </p:par>
                              <p:par>
                                <p:cTn id="123" presetID="12" presetClass="entr" presetSubtype="1" fill="hold" grpId="0" nodeType="withEffect">
                                  <p:stCondLst>
                                    <p:cond delay="0"/>
                                  </p:stCondLst>
                                  <p:childTnLst>
                                    <p:set>
                                      <p:cBhvr>
                                        <p:cTn id="124" dur="1" fill="hold">
                                          <p:stCondLst>
                                            <p:cond delay="0"/>
                                          </p:stCondLst>
                                        </p:cTn>
                                        <p:tgtEl>
                                          <p:spTgt spid="74"/>
                                        </p:tgtEl>
                                        <p:attrNameLst>
                                          <p:attrName>style.visibility</p:attrName>
                                        </p:attrNameLst>
                                      </p:cBhvr>
                                      <p:to>
                                        <p:strVal val="visible"/>
                                      </p:to>
                                    </p:set>
                                    <p:animEffect transition="in" filter="slide(fromTop)">
                                      <p:cBhvr>
                                        <p:cTn id="125" dur="500"/>
                                        <p:tgtEl>
                                          <p:spTgt spid="74"/>
                                        </p:tgtEl>
                                      </p:cBhvr>
                                    </p:animEffect>
                                  </p:childTnLst>
                                </p:cTn>
                              </p:par>
                            </p:childTnLst>
                          </p:cTn>
                        </p:par>
                        <p:par>
                          <p:cTn id="126" fill="hold">
                            <p:stCondLst>
                              <p:cond delay="2000"/>
                            </p:stCondLst>
                            <p:childTnLst>
                              <p:par>
                                <p:cTn id="127" presetID="47" presetClass="exit" presetSubtype="0" fill="hold" nodeType="afterEffect">
                                  <p:stCondLst>
                                    <p:cond delay="0"/>
                                  </p:stCondLst>
                                  <p:childTnLst>
                                    <p:animEffect transition="out" filter="fade">
                                      <p:cBhvr>
                                        <p:cTn id="128" dur="1000"/>
                                        <p:tgtEl>
                                          <p:spTgt spid="42"/>
                                        </p:tgtEl>
                                      </p:cBhvr>
                                    </p:animEffect>
                                    <p:anim calcmode="lin" valueType="num">
                                      <p:cBhvr>
                                        <p:cTn id="129" dur="1000"/>
                                        <p:tgtEl>
                                          <p:spTgt spid="42"/>
                                        </p:tgtEl>
                                        <p:attrNameLst>
                                          <p:attrName>ppt_x</p:attrName>
                                        </p:attrNameLst>
                                      </p:cBhvr>
                                      <p:tavLst>
                                        <p:tav tm="0">
                                          <p:val>
                                            <p:strVal val="ppt_x"/>
                                          </p:val>
                                        </p:tav>
                                        <p:tav tm="100000">
                                          <p:val>
                                            <p:strVal val="ppt_x"/>
                                          </p:val>
                                        </p:tav>
                                      </p:tavLst>
                                    </p:anim>
                                    <p:anim calcmode="lin" valueType="num">
                                      <p:cBhvr>
                                        <p:cTn id="130" dur="1000"/>
                                        <p:tgtEl>
                                          <p:spTgt spid="42"/>
                                        </p:tgtEl>
                                        <p:attrNameLst>
                                          <p:attrName>ppt_y</p:attrName>
                                        </p:attrNameLst>
                                      </p:cBhvr>
                                      <p:tavLst>
                                        <p:tav tm="0">
                                          <p:val>
                                            <p:strVal val="ppt_y"/>
                                          </p:val>
                                        </p:tav>
                                        <p:tav tm="100000">
                                          <p:val>
                                            <p:strVal val="ppt_y-.1"/>
                                          </p:val>
                                        </p:tav>
                                      </p:tavLst>
                                    </p:anim>
                                    <p:set>
                                      <p:cBhvr>
                                        <p:cTn id="131" dur="1" fill="hold">
                                          <p:stCondLst>
                                            <p:cond delay="999"/>
                                          </p:stCondLst>
                                        </p:cTn>
                                        <p:tgtEl>
                                          <p:spTgt spid="42"/>
                                        </p:tgtEl>
                                        <p:attrNameLst>
                                          <p:attrName>style.visibility</p:attrName>
                                        </p:attrNameLst>
                                      </p:cBhvr>
                                      <p:to>
                                        <p:strVal val="hidden"/>
                                      </p:to>
                                    </p:se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nodeType="clickEffect">
                                  <p:stCondLst>
                                    <p:cond delay="0"/>
                                  </p:stCondLst>
                                  <p:childTnLst>
                                    <p:set>
                                      <p:cBhvr>
                                        <p:cTn id="135" dur="1" fill="hold">
                                          <p:stCondLst>
                                            <p:cond delay="0"/>
                                          </p:stCondLst>
                                        </p:cTn>
                                        <p:tgtEl>
                                          <p:spTgt spid="70"/>
                                        </p:tgtEl>
                                        <p:attrNameLst>
                                          <p:attrName>style.visibility</p:attrName>
                                        </p:attrNameLst>
                                      </p:cBhvr>
                                      <p:to>
                                        <p:strVal val="visible"/>
                                      </p:to>
                                    </p:set>
                                  </p:childTnLst>
                                </p:cTn>
                              </p:par>
                            </p:childTnLst>
                          </p:cTn>
                        </p:par>
                      </p:childTnLst>
                    </p:cTn>
                  </p:par>
                  <p:par>
                    <p:cTn id="136" fill="hold">
                      <p:stCondLst>
                        <p:cond delay="indefinite"/>
                      </p:stCondLst>
                      <p:childTnLst>
                        <p:par>
                          <p:cTn id="137" fill="hold">
                            <p:stCondLst>
                              <p:cond delay="0"/>
                            </p:stCondLst>
                            <p:childTnLst>
                              <p:par>
                                <p:cTn id="138" presetID="0" presetClass="path" presetSubtype="0" accel="50000" decel="50000" fill="hold" grpId="2" nodeType="clickEffect">
                                  <p:stCondLst>
                                    <p:cond delay="0"/>
                                  </p:stCondLst>
                                  <p:iterate type="lt">
                                    <p:tmPct val="0"/>
                                  </p:iterate>
                                  <p:childTnLst>
                                    <p:animMotion origin="layout" path="M -0.00052 -0.00787 C -0.03507 0.12917 -0.06944 0.26667 -0.03403 0.34491 C 0.00157 0.42315 0.17188 0.4426 0.21302 0.46204 " pathEditMode="relative" rAng="0" ptsTypes="aaA">
                                      <p:cBhvr>
                                        <p:cTn id="139" dur="2000" fill="hold"/>
                                        <p:tgtEl>
                                          <p:spTgt spid="40"/>
                                        </p:tgtEl>
                                        <p:attrNameLst>
                                          <p:attrName>ppt_x</p:attrName>
                                          <p:attrName>ppt_y</p:attrName>
                                        </p:attrNameLst>
                                      </p:cBhvr>
                                      <p:rCtr x="72" y="235"/>
                                    </p:animMotion>
                                  </p:childTnLst>
                                </p:cTn>
                              </p:par>
                              <p:par>
                                <p:cTn id="140" presetID="1" presetClass="exit" presetSubtype="0" fill="hold" nodeType="withEffect">
                                  <p:stCondLst>
                                    <p:cond delay="0"/>
                                  </p:stCondLst>
                                  <p:childTnLst>
                                    <p:set>
                                      <p:cBhvr>
                                        <p:cTn id="141" dur="1" fill="hold">
                                          <p:stCondLst>
                                            <p:cond delay="0"/>
                                          </p:stCondLst>
                                        </p:cTn>
                                        <p:tgtEl>
                                          <p:spTgt spid="70"/>
                                        </p:tgtEl>
                                        <p:attrNameLst>
                                          <p:attrName>style.visibility</p:attrName>
                                        </p:attrNameLst>
                                      </p:cBhvr>
                                      <p:to>
                                        <p:strVal val="hidden"/>
                                      </p:to>
                                    </p:set>
                                  </p:childTnLst>
                                </p:cTn>
                              </p:par>
                              <p:par>
                                <p:cTn id="142" presetID="0" presetClass="path" presetSubtype="0" accel="50000" decel="50000" fill="hold" grpId="1" nodeType="withEffect">
                                  <p:stCondLst>
                                    <p:cond delay="500"/>
                                  </p:stCondLst>
                                  <p:childTnLst>
                                    <p:animMotion origin="layout" path="M 0 0 C -0.0493 0.09791 -0.09861 0.19606 -0.04739 0.25393 C 0.00382 0.3118 0.15539 0.3294 0.30695 0.34722 " pathEditMode="relative" ptsTypes="aaA">
                                      <p:cBhvr>
                                        <p:cTn id="143" dur="2000" fill="hold"/>
                                        <p:tgtEl>
                                          <p:spTgt spid="58"/>
                                        </p:tgtEl>
                                        <p:attrNameLst>
                                          <p:attrName>ppt_x</p:attrName>
                                          <p:attrName>ppt_y</p:attrName>
                                        </p:attrNameLst>
                                      </p:cBhvr>
                                    </p:animMotion>
                                  </p:childTnLst>
                                </p:cTn>
                              </p:par>
                              <p:par>
                                <p:cTn id="144" presetID="0" presetClass="path" presetSubtype="0" accel="50000" decel="50000" fill="hold" grpId="1" nodeType="withEffect">
                                  <p:stCondLst>
                                    <p:cond delay="500"/>
                                  </p:stCondLst>
                                  <p:childTnLst>
                                    <p:animMotion origin="layout" path="M 0 0 C -0.0493 0.09791 -0.09861 0.19606 -0.04739 0.25393 C 0.00382 0.3118 0.15539 0.3294 0.30695 0.34722 " pathEditMode="relative" ptsTypes="aaA">
                                      <p:cBhvr>
                                        <p:cTn id="145" dur="2000" fill="hold"/>
                                        <p:tgtEl>
                                          <p:spTgt spid="59"/>
                                        </p:tgtEl>
                                        <p:attrNameLst>
                                          <p:attrName>ppt_x</p:attrName>
                                          <p:attrName>ppt_y</p:attrName>
                                        </p:attrNameLst>
                                      </p:cBhvr>
                                    </p:animMotion>
                                  </p:childTnLst>
                                </p:cTn>
                              </p:par>
                              <p:par>
                                <p:cTn id="146" presetID="0" presetClass="path" presetSubtype="0" accel="50000" decel="50000" fill="hold" grpId="1" nodeType="withEffect">
                                  <p:stCondLst>
                                    <p:cond delay="500"/>
                                  </p:stCondLst>
                                  <p:childTnLst>
                                    <p:animMotion origin="layout" path="M 0 0 C -0.0493 0.09791 -0.09861 0.19606 -0.04739 0.25393 C 0.00382 0.3118 0.15539 0.3294 0.30695 0.34722 " pathEditMode="relative" ptsTypes="aaA">
                                      <p:cBhvr>
                                        <p:cTn id="147" dur="2000" fill="hold"/>
                                        <p:tgtEl>
                                          <p:spTgt spid="67"/>
                                        </p:tgtEl>
                                        <p:attrNameLst>
                                          <p:attrName>ppt_x</p:attrName>
                                          <p:attrName>ppt_y</p:attrName>
                                        </p:attrNameLst>
                                      </p:cBhvr>
                                    </p:animMotion>
                                  </p:childTnLst>
                                </p:cTn>
                              </p:par>
                            </p:childTnLst>
                          </p:cTn>
                        </p:par>
                        <p:par>
                          <p:cTn id="148" fill="hold">
                            <p:stCondLst>
                              <p:cond delay="2500"/>
                            </p:stCondLst>
                            <p:childTnLst>
                              <p:par>
                                <p:cTn id="149" presetID="1" presetClass="entr" presetSubtype="0" fill="hold" nodeType="afterEffect">
                                  <p:stCondLst>
                                    <p:cond delay="0"/>
                                  </p:stCondLst>
                                  <p:childTnLst>
                                    <p:set>
                                      <p:cBhvr>
                                        <p:cTn id="150" dur="1" fill="hold">
                                          <p:stCondLst>
                                            <p:cond delay="0"/>
                                          </p:stCondLst>
                                        </p:cTn>
                                        <p:tgtEl>
                                          <p:spTgt spid="51"/>
                                        </p:tgtEl>
                                        <p:attrNameLst>
                                          <p:attrName>style.visibility</p:attrName>
                                        </p:attrNameLst>
                                      </p:cBhvr>
                                      <p:to>
                                        <p:strVal val="visible"/>
                                      </p:to>
                                    </p:set>
                                  </p:childTnLst>
                                </p:cTn>
                              </p:par>
                              <p:par>
                                <p:cTn id="151" presetID="1" presetClass="exit" presetSubtype="0" fill="hold" nodeType="withEffect">
                                  <p:stCondLst>
                                    <p:cond delay="0"/>
                                  </p:stCondLst>
                                  <p:iterate type="lt">
                                    <p:tmAbs val="0"/>
                                  </p:iterate>
                                  <p:childTnLst>
                                    <p:set>
                                      <p:cBhvr>
                                        <p:cTn id="152" dur="1" fill="hold">
                                          <p:stCondLst>
                                            <p:cond delay="0"/>
                                          </p:stCondLst>
                                        </p:cTn>
                                        <p:tgtEl>
                                          <p:spTgt spid="40"/>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62"/>
                                        </p:tgtEl>
                                        <p:attrNameLst>
                                          <p:attrName>style.visibility</p:attrName>
                                        </p:attrNameLst>
                                      </p:cBhvr>
                                      <p:to>
                                        <p:strVal val="visible"/>
                                      </p:to>
                                    </p:set>
                                  </p:childTnLst>
                                  <p:subTnLst>
                                    <p:set>
                                      <p:cBhvr override="childStyle">
                                        <p:cTn dur="1" fill="hold" display="0" masterRel="nextClick" afterEffect="1"/>
                                        <p:tgtEl>
                                          <p:spTgt spid="62"/>
                                        </p:tgtEl>
                                        <p:attrNameLst>
                                          <p:attrName>style.visibility</p:attrName>
                                        </p:attrNameLst>
                                      </p:cBhvr>
                                      <p:to>
                                        <p:strVal val="hidden"/>
                                      </p:to>
                                    </p:set>
                                  </p:subTnLst>
                                </p:cTn>
                              </p:par>
                            </p:childTnLst>
                          </p:cTn>
                        </p:par>
                      </p:childTnLst>
                    </p:cTn>
                  </p:par>
                  <p:par>
                    <p:cTn id="157" fill="hold">
                      <p:stCondLst>
                        <p:cond delay="indefinite"/>
                      </p:stCondLst>
                      <p:childTnLst>
                        <p:par>
                          <p:cTn id="158" fill="hold">
                            <p:stCondLst>
                              <p:cond delay="0"/>
                            </p:stCondLst>
                            <p:childTnLst>
                              <p:par>
                                <p:cTn id="159" presetID="1" presetClass="entr" presetSubtype="0" fill="hold" grpId="0" nodeType="clickEffect">
                                  <p:stCondLst>
                                    <p:cond delay="0"/>
                                  </p:stCondLst>
                                  <p:childTnLst>
                                    <p:set>
                                      <p:cBhvr>
                                        <p:cTn id="160" dur="1" fill="hold">
                                          <p:stCondLst>
                                            <p:cond delay="0"/>
                                          </p:stCondLst>
                                        </p:cTn>
                                        <p:tgtEl>
                                          <p:spTgt spid="63"/>
                                        </p:tgtEl>
                                        <p:attrNameLst>
                                          <p:attrName>style.visibility</p:attrName>
                                        </p:attrNameLst>
                                      </p:cBhvr>
                                      <p:to>
                                        <p:strVal val="visible"/>
                                      </p:to>
                                    </p:set>
                                  </p:childTnLst>
                                </p:cTn>
                              </p:par>
                              <p:par>
                                <p:cTn id="161" presetID="0" presetClass="path" presetSubtype="0" accel="50000" decel="50000" fill="hold" grpId="1" nodeType="withEffect">
                                  <p:stCondLst>
                                    <p:cond delay="0"/>
                                  </p:stCondLst>
                                  <p:childTnLst>
                                    <p:animMotion origin="layout" path="M 0 0 C -0.03386 -0.22129 -0.06754 -0.44236 -0.0474 -0.55254 C -0.02726 -0.66273 0.04687 -0.6618 0.12118 -0.66088 " pathEditMode="relative" ptsTypes="aaA">
                                      <p:cBhvr>
                                        <p:cTn id="162" dur="2000" fill="hold"/>
                                        <p:tgtEl>
                                          <p:spTgt spid="63"/>
                                        </p:tgtEl>
                                        <p:attrNameLst>
                                          <p:attrName>ppt_x</p:attrName>
                                          <p:attrName>ppt_y</p:attrName>
                                        </p:attrNameLst>
                                      </p:cBhvr>
                                    </p:animMotion>
                                  </p:childTnLst>
                                </p:cTn>
                              </p:par>
                            </p:childTnLst>
                          </p:cTn>
                        </p:par>
                      </p:childTnLst>
                    </p:cTn>
                  </p:par>
                  <p:par>
                    <p:cTn id="163" fill="hold">
                      <p:stCondLst>
                        <p:cond delay="indefinite"/>
                      </p:stCondLst>
                      <p:childTnLst>
                        <p:par>
                          <p:cTn id="164" fill="hold">
                            <p:stCondLst>
                              <p:cond delay="0"/>
                            </p:stCondLst>
                            <p:childTnLst>
                              <p:par>
                                <p:cTn id="165" presetID="0" presetClass="path" presetSubtype="0" accel="50000" decel="50000" fill="hold" grpId="1" nodeType="clickEffect">
                                  <p:stCondLst>
                                    <p:cond delay="0"/>
                                  </p:stCondLst>
                                  <p:iterate type="lt">
                                    <p:tmPct val="0"/>
                                  </p:iterate>
                                  <p:childTnLst>
                                    <p:animMotion origin="layout" path="M -0.00747 -2.59259E-6 C -0.1099 0.18079 -0.21198 0.36158 -0.20365 0.45463 C -0.19514 0.54769 0.0026 0.54121 0.04392 0.5588 " pathEditMode="relative" rAng="0" ptsTypes="aaA">
                                      <p:cBhvr>
                                        <p:cTn id="166" dur="2000" fill="hold"/>
                                        <p:tgtEl>
                                          <p:spTgt spid="41"/>
                                        </p:tgtEl>
                                        <p:attrNameLst>
                                          <p:attrName>ppt_x</p:attrName>
                                          <p:attrName>ppt_y</p:attrName>
                                        </p:attrNameLst>
                                      </p:cBhvr>
                                      <p:rCtr x="-77" y="279"/>
                                    </p:animMotion>
                                  </p:childTnLst>
                                </p:cTn>
                              </p:par>
                              <p:par>
                                <p:cTn id="167" presetID="42" presetClass="exit" presetSubtype="0" fill="hold" grpId="2" nodeType="withEffect">
                                  <p:stCondLst>
                                    <p:cond delay="0"/>
                                  </p:stCondLst>
                                  <p:childTnLst>
                                    <p:animEffect transition="out" filter="fade">
                                      <p:cBhvr>
                                        <p:cTn id="168" dur="1000"/>
                                        <p:tgtEl>
                                          <p:spTgt spid="63"/>
                                        </p:tgtEl>
                                      </p:cBhvr>
                                    </p:animEffect>
                                    <p:anim calcmode="lin" valueType="num">
                                      <p:cBhvr>
                                        <p:cTn id="169" dur="1000"/>
                                        <p:tgtEl>
                                          <p:spTgt spid="63"/>
                                        </p:tgtEl>
                                        <p:attrNameLst>
                                          <p:attrName>ppt_x</p:attrName>
                                        </p:attrNameLst>
                                      </p:cBhvr>
                                      <p:tavLst>
                                        <p:tav tm="0">
                                          <p:val>
                                            <p:strVal val="ppt_x"/>
                                          </p:val>
                                        </p:tav>
                                        <p:tav tm="100000">
                                          <p:val>
                                            <p:strVal val="ppt_x"/>
                                          </p:val>
                                        </p:tav>
                                      </p:tavLst>
                                    </p:anim>
                                    <p:anim calcmode="lin" valueType="num">
                                      <p:cBhvr>
                                        <p:cTn id="170" dur="1000"/>
                                        <p:tgtEl>
                                          <p:spTgt spid="63"/>
                                        </p:tgtEl>
                                        <p:attrNameLst>
                                          <p:attrName>ppt_y</p:attrName>
                                        </p:attrNameLst>
                                      </p:cBhvr>
                                      <p:tavLst>
                                        <p:tav tm="0">
                                          <p:val>
                                            <p:strVal val="ppt_y"/>
                                          </p:val>
                                        </p:tav>
                                        <p:tav tm="100000">
                                          <p:val>
                                            <p:strVal val="ppt_y+.1"/>
                                          </p:val>
                                        </p:tav>
                                      </p:tavLst>
                                    </p:anim>
                                    <p:set>
                                      <p:cBhvr>
                                        <p:cTn id="171" dur="1" fill="hold">
                                          <p:stCondLst>
                                            <p:cond delay="999"/>
                                          </p:stCondLst>
                                        </p:cTn>
                                        <p:tgtEl>
                                          <p:spTgt spid="63"/>
                                        </p:tgtEl>
                                        <p:attrNameLst>
                                          <p:attrName>style.visibility</p:attrName>
                                        </p:attrNameLst>
                                      </p:cBhvr>
                                      <p:to>
                                        <p:strVal val="hidden"/>
                                      </p:to>
                                    </p:set>
                                  </p:childTnLst>
                                </p:cTn>
                              </p:par>
                              <p:par>
                                <p:cTn id="172" presetID="0" presetClass="path" presetSubtype="0" accel="50000" decel="50000" fill="hold" grpId="1" nodeType="withEffect">
                                  <p:stCondLst>
                                    <p:cond delay="500"/>
                                  </p:stCondLst>
                                  <p:childTnLst>
                                    <p:animMotion origin="layout" path="M 0 0 C -0.08664 0.14375 -0.17327 0.28773 -0.15157 0.36666 C -0.12987 0.4456 0.00017 0.45949 0.1302 0.47361 " pathEditMode="relative" ptsTypes="aaA">
                                      <p:cBhvr>
                                        <p:cTn id="173" dur="2000" fill="hold"/>
                                        <p:tgtEl>
                                          <p:spTgt spid="72"/>
                                        </p:tgtEl>
                                        <p:attrNameLst>
                                          <p:attrName>ppt_x</p:attrName>
                                          <p:attrName>ppt_y</p:attrName>
                                        </p:attrNameLst>
                                      </p:cBhvr>
                                    </p:animMotion>
                                  </p:childTnLst>
                                </p:cTn>
                              </p:par>
                              <p:par>
                                <p:cTn id="174" presetID="0" presetClass="path" presetSubtype="0" accel="50000" decel="50000" fill="hold" grpId="1" nodeType="withEffect">
                                  <p:stCondLst>
                                    <p:cond delay="500"/>
                                  </p:stCondLst>
                                  <p:childTnLst>
                                    <p:animMotion origin="layout" path="M 0 0 C -0.08664 0.14375 -0.17327 0.28773 -0.15157 0.36666 C -0.12987 0.4456 0.00017 0.45949 0.1302 0.47361 " pathEditMode="relative" ptsTypes="aaA">
                                      <p:cBhvr>
                                        <p:cTn id="175" dur="2000" fill="hold"/>
                                        <p:tgtEl>
                                          <p:spTgt spid="73"/>
                                        </p:tgtEl>
                                        <p:attrNameLst>
                                          <p:attrName>ppt_x</p:attrName>
                                          <p:attrName>ppt_y</p:attrName>
                                        </p:attrNameLst>
                                      </p:cBhvr>
                                    </p:animMotion>
                                  </p:childTnLst>
                                </p:cTn>
                              </p:par>
                              <p:par>
                                <p:cTn id="176" presetID="0" presetClass="path" presetSubtype="0" accel="50000" decel="50000" fill="hold" grpId="1" nodeType="withEffect">
                                  <p:stCondLst>
                                    <p:cond delay="500"/>
                                  </p:stCondLst>
                                  <p:childTnLst>
                                    <p:animMotion origin="layout" path="M 0 0 C -0.08664 0.14375 -0.17327 0.28773 -0.15157 0.36666 C -0.12987 0.4456 0.00017 0.45949 0.1302 0.47361 " pathEditMode="relative" ptsTypes="aaA">
                                      <p:cBhvr>
                                        <p:cTn id="177" dur="2000" fill="hold"/>
                                        <p:tgtEl>
                                          <p:spTgt spid="74"/>
                                        </p:tgtEl>
                                        <p:attrNameLst>
                                          <p:attrName>ppt_x</p:attrName>
                                          <p:attrName>ppt_y</p:attrName>
                                        </p:attrNameLst>
                                      </p:cBhvr>
                                    </p:animMotion>
                                  </p:childTnLst>
                                </p:cTn>
                              </p:par>
                            </p:childTnLst>
                          </p:cTn>
                        </p:par>
                        <p:par>
                          <p:cTn id="178" fill="hold">
                            <p:stCondLst>
                              <p:cond delay="2500"/>
                            </p:stCondLst>
                            <p:childTnLst>
                              <p:par>
                                <p:cTn id="179" presetID="1" presetClass="entr" presetSubtype="0" fill="hold" grpId="0" nodeType="afterEffect">
                                  <p:stCondLst>
                                    <p:cond delay="0"/>
                                  </p:stCondLst>
                                  <p:childTnLst>
                                    <p:set>
                                      <p:cBhvr>
                                        <p:cTn id="180" dur="1" fill="hold">
                                          <p:stCondLst>
                                            <p:cond delay="0"/>
                                          </p:stCondLst>
                                        </p:cTn>
                                        <p:tgtEl>
                                          <p:spTgt spid="52"/>
                                        </p:tgtEl>
                                        <p:attrNameLst>
                                          <p:attrName>style.visibility</p:attrName>
                                        </p:attrNameLst>
                                      </p:cBhvr>
                                      <p:to>
                                        <p:strVal val="visible"/>
                                      </p:to>
                                    </p:set>
                                  </p:childTnLst>
                                </p:cTn>
                              </p:par>
                              <p:par>
                                <p:cTn id="181" presetID="1" presetClass="exit" presetSubtype="0" fill="hold" grpId="3" nodeType="withEffect">
                                  <p:stCondLst>
                                    <p:cond delay="0"/>
                                  </p:stCondLst>
                                  <p:iterate type="lt">
                                    <p:tmAbs val="0"/>
                                  </p:iterate>
                                  <p:childTnLst>
                                    <p:set>
                                      <p:cBhvr>
                                        <p:cTn id="182" dur="1" fill="hold">
                                          <p:stCondLst>
                                            <p:cond delay="0"/>
                                          </p:stCondLst>
                                        </p:cTn>
                                        <p:tgtEl>
                                          <p:spTgt spid="41"/>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0" presetClass="path" presetSubtype="0" accel="50000" decel="50000" fill="hold" nodeType="clickEffect">
                                  <p:stCondLst>
                                    <p:cond delay="0"/>
                                  </p:stCondLst>
                                  <p:childTnLst>
                                    <p:animMotion origin="layout" path="M 0 0 C -0.14375 -0.12292 -0.2875 -0.2456 -0.37257 -0.27685 C -0.45764 -0.3081 -0.49896 -0.19583 -0.51041 -0.18727 " pathEditMode="relative" ptsTypes="aaA">
                                      <p:cBhvr>
                                        <p:cTn id="186" dur="2000" fill="hold"/>
                                        <p:tgtEl>
                                          <p:spTgt spid="51"/>
                                        </p:tgtEl>
                                        <p:attrNameLst>
                                          <p:attrName>ppt_x</p:attrName>
                                          <p:attrName>ppt_y</p:attrName>
                                        </p:attrNameLst>
                                      </p:cBhvr>
                                    </p:animMotion>
                                  </p:childTnLst>
                                </p:cTn>
                              </p:par>
                              <p:par>
                                <p:cTn id="187" presetID="1" presetClass="entr" presetSubtype="0" fill="hold" nodeType="withEffect">
                                  <p:stCondLst>
                                    <p:cond delay="0"/>
                                  </p:stCondLst>
                                  <p:childTnLst>
                                    <p:set>
                                      <p:cBhvr>
                                        <p:cTn id="188" dur="1" fill="hold">
                                          <p:stCondLst>
                                            <p:cond delay="0"/>
                                          </p:stCondLst>
                                        </p:cTn>
                                        <p:tgtEl>
                                          <p:spTgt spid="54"/>
                                        </p:tgtEl>
                                        <p:attrNameLst>
                                          <p:attrName>style.visibility</p:attrName>
                                        </p:attrNameLst>
                                      </p:cBhvr>
                                      <p:to>
                                        <p:strVal val="visible"/>
                                      </p:to>
                                    </p:set>
                                  </p:childTnLst>
                                </p:cTn>
                              </p:par>
                              <p:par>
                                <p:cTn id="189" presetID="1" presetClass="entr" presetSubtype="0" fill="hold" grpId="0" nodeType="withEffect">
                                  <p:stCondLst>
                                    <p:cond delay="0"/>
                                  </p:stCondLst>
                                  <p:childTnLst>
                                    <p:set>
                                      <p:cBhvr>
                                        <p:cTn id="190" dur="1" fill="hold">
                                          <p:stCondLst>
                                            <p:cond delay="0"/>
                                          </p:stCondLst>
                                        </p:cTn>
                                        <p:tgtEl>
                                          <p:spTgt spid="83"/>
                                        </p:tgtEl>
                                        <p:attrNameLst>
                                          <p:attrName>style.visibility</p:attrName>
                                        </p:attrNameLst>
                                      </p:cBhvr>
                                      <p:to>
                                        <p:strVal val="visible"/>
                                      </p:to>
                                    </p:set>
                                  </p:childTnLst>
                                </p:cTn>
                              </p:par>
                              <p:par>
                                <p:cTn id="191" presetID="0" presetClass="path" presetSubtype="0" accel="50000" decel="50000" fill="remove" grpId="2" nodeType="withEffect">
                                  <p:stCondLst>
                                    <p:cond delay="0"/>
                                  </p:stCondLst>
                                  <p:childTnLst>
                                    <p:animMotion origin="layout" path="M 0.30695 0.34722 C 0.11424 0.28959 -0.07829 0.23195 -0.17673 0.21736 C -0.27517 0.20278 -0.27934 0.23125 -0.2835 0.25972 " pathEditMode="relative" rAng="0" ptsTypes="aaA">
                                      <p:cBhvr>
                                        <p:cTn id="192" dur="2000" fill="hold"/>
                                        <p:tgtEl>
                                          <p:spTgt spid="58"/>
                                        </p:tgtEl>
                                        <p:attrNameLst>
                                          <p:attrName>ppt_x</p:attrName>
                                          <p:attrName>ppt_y</p:attrName>
                                        </p:attrNameLst>
                                      </p:cBhvr>
                                      <p:rCtr x="-295" y="-72"/>
                                    </p:animMotion>
                                  </p:childTnLst>
                                </p:cTn>
                              </p:par>
                            </p:childTnLst>
                          </p:cTn>
                        </p:par>
                        <p:par>
                          <p:cTn id="193" fill="hold">
                            <p:stCondLst>
                              <p:cond delay="2000"/>
                            </p:stCondLst>
                            <p:childTnLst>
                              <p:par>
                                <p:cTn id="194" presetID="1" presetClass="entr" presetSubtype="0" fill="hold" grpId="0" nodeType="afterEffect">
                                  <p:stCondLst>
                                    <p:cond delay="0"/>
                                  </p:stCondLst>
                                  <p:childTnLst>
                                    <p:set>
                                      <p:cBhvr>
                                        <p:cTn id="195" dur="1" fill="hold">
                                          <p:stCondLst>
                                            <p:cond delay="0"/>
                                          </p:stCondLst>
                                        </p:cTn>
                                        <p:tgtEl>
                                          <p:spTgt spid="75"/>
                                        </p:tgtEl>
                                        <p:attrNameLst>
                                          <p:attrName>style.visibility</p:attrName>
                                        </p:attrNameLst>
                                      </p:cBhvr>
                                      <p:to>
                                        <p:strVal val="visible"/>
                                      </p:to>
                                    </p:set>
                                  </p:childTnLst>
                                </p:cTn>
                              </p:par>
                              <p:par>
                                <p:cTn id="196" presetID="22" presetClass="exit" presetSubtype="4" fill="hold" nodeType="withEffect">
                                  <p:stCondLst>
                                    <p:cond delay="0"/>
                                  </p:stCondLst>
                                  <p:childTnLst>
                                    <p:animEffect transition="out" filter="wipe(down)">
                                      <p:cBhvr>
                                        <p:cTn id="197" dur="500"/>
                                        <p:tgtEl>
                                          <p:spTgt spid="35"/>
                                        </p:tgtEl>
                                      </p:cBhvr>
                                    </p:animEffect>
                                    <p:set>
                                      <p:cBhvr>
                                        <p:cTn id="198" dur="1" fill="hold">
                                          <p:stCondLst>
                                            <p:cond delay="499"/>
                                          </p:stCondLst>
                                        </p:cTn>
                                        <p:tgtEl>
                                          <p:spTgt spid="35"/>
                                        </p:tgtEl>
                                        <p:attrNameLst>
                                          <p:attrName>style.visibility</p:attrName>
                                        </p:attrNameLst>
                                      </p:cBhvr>
                                      <p:to>
                                        <p:strVal val="hidden"/>
                                      </p:to>
                                    </p:set>
                                  </p:childTnLst>
                                </p:cTn>
                              </p:par>
                            </p:childTnLst>
                          </p:cTn>
                        </p:par>
                        <p:par>
                          <p:cTn id="199" fill="hold">
                            <p:stCondLst>
                              <p:cond delay="2500"/>
                            </p:stCondLst>
                            <p:childTnLst>
                              <p:par>
                                <p:cTn id="200" presetID="10" presetClass="exit" presetSubtype="0" fill="hold" grpId="1" nodeType="afterEffect">
                                  <p:stCondLst>
                                    <p:cond delay="0"/>
                                  </p:stCondLst>
                                  <p:childTnLst>
                                    <p:animEffect transition="out" filter="fade">
                                      <p:cBhvr>
                                        <p:cTn id="201" dur="2000"/>
                                        <p:tgtEl>
                                          <p:spTgt spid="65"/>
                                        </p:tgtEl>
                                      </p:cBhvr>
                                    </p:animEffect>
                                    <p:set>
                                      <p:cBhvr>
                                        <p:cTn id="202" dur="1" fill="hold">
                                          <p:stCondLst>
                                            <p:cond delay="1999"/>
                                          </p:stCondLst>
                                        </p:cTn>
                                        <p:tgtEl>
                                          <p:spTgt spid="65"/>
                                        </p:tgtEl>
                                        <p:attrNameLst>
                                          <p:attrName>style.visibility</p:attrName>
                                        </p:attrNameLst>
                                      </p:cBhvr>
                                      <p:to>
                                        <p:strVal val="hidden"/>
                                      </p:to>
                                    </p:se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nodeType="clickEffect">
                                  <p:stCondLst>
                                    <p:cond delay="0"/>
                                  </p:stCondLst>
                                  <p:childTnLst>
                                    <p:set>
                                      <p:cBhvr>
                                        <p:cTn id="206" dur="1" fill="hold">
                                          <p:stCondLst>
                                            <p:cond delay="0"/>
                                          </p:stCondLst>
                                        </p:cTn>
                                        <p:tgtEl>
                                          <p:spTgt spid="57"/>
                                        </p:tgtEl>
                                        <p:attrNameLst>
                                          <p:attrName>style.visibility</p:attrName>
                                        </p:attrNameLst>
                                      </p:cBhvr>
                                      <p:to>
                                        <p:strVal val="visible"/>
                                      </p:to>
                                    </p:set>
                                  </p:childTnLst>
                                </p:cTn>
                              </p:par>
                              <p:par>
                                <p:cTn id="207" presetID="53" presetClass="entr" presetSubtype="0" fill="hold" grpId="0" nodeType="withEffect">
                                  <p:stCondLst>
                                    <p:cond delay="0"/>
                                  </p:stCondLst>
                                  <p:childTnLst>
                                    <p:set>
                                      <p:cBhvr>
                                        <p:cTn id="208" dur="1" fill="hold">
                                          <p:stCondLst>
                                            <p:cond delay="0"/>
                                          </p:stCondLst>
                                        </p:cTn>
                                        <p:tgtEl>
                                          <p:spTgt spid="21"/>
                                        </p:tgtEl>
                                        <p:attrNameLst>
                                          <p:attrName>style.visibility</p:attrName>
                                        </p:attrNameLst>
                                      </p:cBhvr>
                                      <p:to>
                                        <p:strVal val="visible"/>
                                      </p:to>
                                    </p:set>
                                    <p:anim calcmode="lin" valueType="num">
                                      <p:cBhvr>
                                        <p:cTn id="209" dur="500" fill="hold"/>
                                        <p:tgtEl>
                                          <p:spTgt spid="21"/>
                                        </p:tgtEl>
                                        <p:attrNameLst>
                                          <p:attrName>ppt_w</p:attrName>
                                        </p:attrNameLst>
                                      </p:cBhvr>
                                      <p:tavLst>
                                        <p:tav tm="0">
                                          <p:val>
                                            <p:fltVal val="0"/>
                                          </p:val>
                                        </p:tav>
                                        <p:tav tm="100000">
                                          <p:val>
                                            <p:strVal val="#ppt_w"/>
                                          </p:val>
                                        </p:tav>
                                      </p:tavLst>
                                    </p:anim>
                                    <p:anim calcmode="lin" valueType="num">
                                      <p:cBhvr>
                                        <p:cTn id="210" dur="500" fill="hold"/>
                                        <p:tgtEl>
                                          <p:spTgt spid="21"/>
                                        </p:tgtEl>
                                        <p:attrNameLst>
                                          <p:attrName>ppt_h</p:attrName>
                                        </p:attrNameLst>
                                      </p:cBhvr>
                                      <p:tavLst>
                                        <p:tav tm="0">
                                          <p:val>
                                            <p:fltVal val="0"/>
                                          </p:val>
                                        </p:tav>
                                        <p:tav tm="100000">
                                          <p:val>
                                            <p:strVal val="#ppt_h"/>
                                          </p:val>
                                        </p:tav>
                                      </p:tavLst>
                                    </p:anim>
                                    <p:animEffect transition="in" filter="fade">
                                      <p:cBhvr>
                                        <p:cTn id="211" dur="500"/>
                                        <p:tgtEl>
                                          <p:spTgt spid="21"/>
                                        </p:tgtEl>
                                      </p:cBhvr>
                                    </p:animEffect>
                                  </p:childTnLst>
                                  <p:subTnLst>
                                    <p:audio>
                                      <p:cMediaNode>
                                        <p:cTn display="0" masterRel="sameClick">
                                          <p:stCondLst>
                                            <p:cond evt="begin" delay="0">
                                              <p:tn val="207"/>
                                            </p:cond>
                                          </p:stCondLst>
                                          <p:endCondLst>
                                            <p:cond evt="onStopAudio" delay="0">
                                              <p:tgtEl>
                                                <p:sldTgt/>
                                              </p:tgtEl>
                                            </p:cond>
                                          </p:endCondLst>
                                        </p:cTn>
                                        <p:tgtEl>
                                          <p:sndTgt r:embed="rId3" name="Windows Hardware Insert.wav"/>
                                        </p:tgtEl>
                                      </p:cMediaNode>
                                    </p:audio>
                                  </p:subTnLst>
                                </p:cTn>
                              </p:par>
                            </p:childTnLst>
                          </p:cTn>
                        </p:par>
                      </p:childTnLst>
                    </p:cTn>
                  </p:par>
                  <p:par>
                    <p:cTn id="212" fill="hold">
                      <p:stCondLst>
                        <p:cond delay="indefinite"/>
                      </p:stCondLst>
                      <p:childTnLst>
                        <p:par>
                          <p:cTn id="213" fill="hold">
                            <p:stCondLst>
                              <p:cond delay="0"/>
                            </p:stCondLst>
                            <p:childTnLst>
                              <p:par>
                                <p:cTn id="214" presetID="10" presetClass="entr" presetSubtype="0" fill="hold" grpId="0" nodeType="clickEffect">
                                  <p:stCondLst>
                                    <p:cond delay="0"/>
                                  </p:stCondLst>
                                  <p:childTnLst>
                                    <p:set>
                                      <p:cBhvr>
                                        <p:cTn id="215" dur="1" fill="hold">
                                          <p:stCondLst>
                                            <p:cond delay="0"/>
                                          </p:stCondLst>
                                        </p:cTn>
                                        <p:tgtEl>
                                          <p:spTgt spid="66"/>
                                        </p:tgtEl>
                                        <p:attrNameLst>
                                          <p:attrName>style.visibility</p:attrName>
                                        </p:attrNameLst>
                                      </p:cBhvr>
                                      <p:to>
                                        <p:strVal val="visible"/>
                                      </p:to>
                                    </p:set>
                                    <p:animEffect transition="in" filter="fade">
                                      <p:cBhvr>
                                        <p:cTn id="216" dur="1000"/>
                                        <p:tgtEl>
                                          <p:spTgt spid="66"/>
                                        </p:tgtEl>
                                      </p:cBhvr>
                                    </p:animEffect>
                                  </p:childTnLst>
                                </p:cTn>
                              </p:par>
                            </p:childTnLst>
                          </p:cTn>
                        </p:par>
                      </p:childTnLst>
                    </p:cTn>
                  </p:par>
                  <p:par>
                    <p:cTn id="217" fill="hold">
                      <p:stCondLst>
                        <p:cond delay="indefinite"/>
                      </p:stCondLst>
                      <p:childTnLst>
                        <p:par>
                          <p:cTn id="218" fill="hold">
                            <p:stCondLst>
                              <p:cond delay="0"/>
                            </p:stCondLst>
                            <p:childTnLst>
                              <p:par>
                                <p:cTn id="219" presetID="22" presetClass="entr" presetSubtype="8" fill="hold" nodeType="clickEffect">
                                  <p:stCondLst>
                                    <p:cond delay="0"/>
                                  </p:stCondLst>
                                  <p:childTnLst>
                                    <p:set>
                                      <p:cBhvr>
                                        <p:cTn id="220" dur="1" fill="hold">
                                          <p:stCondLst>
                                            <p:cond delay="0"/>
                                          </p:stCondLst>
                                        </p:cTn>
                                        <p:tgtEl>
                                          <p:spTgt spid="44"/>
                                        </p:tgtEl>
                                        <p:attrNameLst>
                                          <p:attrName>style.visibility</p:attrName>
                                        </p:attrNameLst>
                                      </p:cBhvr>
                                      <p:to>
                                        <p:strVal val="visible"/>
                                      </p:to>
                                    </p:set>
                                    <p:animEffect transition="in" filter="wipe(left)">
                                      <p:cBhvr>
                                        <p:cTn id="221" dur="500"/>
                                        <p:tgtEl>
                                          <p:spTgt spid="44"/>
                                        </p:tgtEl>
                                      </p:cBhvr>
                                    </p:animEffect>
                                  </p:childTnLst>
                                </p:cTn>
                              </p:par>
                            </p:childTnLst>
                          </p:cTn>
                        </p:par>
                      </p:childTnLst>
                    </p:cTn>
                  </p:par>
                  <p:par>
                    <p:cTn id="222" fill="hold">
                      <p:stCondLst>
                        <p:cond delay="indefinite"/>
                      </p:stCondLst>
                      <p:childTnLst>
                        <p:par>
                          <p:cTn id="223" fill="hold">
                            <p:stCondLst>
                              <p:cond delay="0"/>
                            </p:stCondLst>
                            <p:childTnLst>
                              <p:par>
                                <p:cTn id="224" presetID="0" presetClass="path" presetSubtype="0" accel="50000" decel="50000" fill="hold" nodeType="clickEffect">
                                  <p:stCondLst>
                                    <p:cond delay="0"/>
                                  </p:stCondLst>
                                  <p:childTnLst>
                                    <p:animMotion origin="layout" path="M 0 0 C -0.13576 -0.08333 -0.27152 -0.16667 -0.35607 -0.17593 C -0.44062 -0.18519 -0.4743 -0.12014 -0.50781 -0.05509 " pathEditMode="relative" ptsTypes="aaA">
                                      <p:cBhvr>
                                        <p:cTn id="225" dur="2000" fill="hold"/>
                                        <p:tgtEl>
                                          <p:spTgt spid="52"/>
                                        </p:tgtEl>
                                        <p:attrNameLst>
                                          <p:attrName>ppt_x</p:attrName>
                                          <p:attrName>ppt_y</p:attrName>
                                        </p:attrNameLst>
                                      </p:cBhvr>
                                    </p:animMotion>
                                  </p:childTnLst>
                                </p:cTn>
                              </p:par>
                              <p:par>
                                <p:cTn id="226" presetID="1" presetClass="entr" presetSubtype="0" fill="hold" grpId="0" nodeType="withEffect">
                                  <p:stCondLst>
                                    <p:cond delay="0"/>
                                  </p:stCondLst>
                                  <p:childTnLst>
                                    <p:set>
                                      <p:cBhvr>
                                        <p:cTn id="227" dur="1" fill="hold">
                                          <p:stCondLst>
                                            <p:cond delay="0"/>
                                          </p:stCondLst>
                                        </p:cTn>
                                        <p:tgtEl>
                                          <p:spTgt spid="55"/>
                                        </p:tgtEl>
                                        <p:attrNameLst>
                                          <p:attrName>style.visibility</p:attrName>
                                        </p:attrNameLst>
                                      </p:cBhvr>
                                      <p:to>
                                        <p:strVal val="visible"/>
                                      </p:to>
                                    </p:set>
                                  </p:childTnLst>
                                </p:cTn>
                              </p:par>
                              <p:par>
                                <p:cTn id="228" presetID="1" presetClass="entr" presetSubtype="0" fill="hold" grpId="0" nodeType="withEffect">
                                  <p:stCondLst>
                                    <p:cond delay="0"/>
                                  </p:stCondLst>
                                  <p:childTnLst>
                                    <p:set>
                                      <p:cBhvr>
                                        <p:cTn id="229" dur="1" fill="hold">
                                          <p:stCondLst>
                                            <p:cond delay="0"/>
                                          </p:stCondLst>
                                        </p:cTn>
                                        <p:tgtEl>
                                          <p:spTgt spid="84"/>
                                        </p:tgtEl>
                                        <p:attrNameLst>
                                          <p:attrName>style.visibility</p:attrName>
                                        </p:attrNameLst>
                                      </p:cBhvr>
                                      <p:to>
                                        <p:strVal val="visible"/>
                                      </p:to>
                                    </p:set>
                                  </p:childTnLst>
                                </p:cTn>
                              </p:par>
                              <p:par>
                                <p:cTn id="230" presetID="0" presetClass="path" presetSubtype="0" accel="50000" decel="50000" fill="hold" grpId="1" nodeType="withEffect">
                                  <p:stCondLst>
                                    <p:cond delay="0"/>
                                  </p:stCondLst>
                                  <p:childTnLst>
                                    <p:animMotion origin="layout" path="M 0 0 C -0.19097 -0.05486 -0.38195 -0.10949 -0.48108 -0.11366 C -0.58021 -0.11782 -0.5875 -0.07153 -0.59479 -0.02523 " pathEditMode="relative" ptsTypes="aaA">
                                      <p:cBhvr>
                                        <p:cTn id="231" dur="2000" fill="hold"/>
                                        <p:tgtEl>
                                          <p:spTgt spid="84"/>
                                        </p:tgtEl>
                                        <p:attrNameLst>
                                          <p:attrName>ppt_x</p:attrName>
                                          <p:attrName>ppt_y</p:attrName>
                                        </p:attrNameLst>
                                      </p:cBhvr>
                                    </p:animMotion>
                                  </p:childTnLst>
                                  <p:subTnLst>
                                    <p:set>
                                      <p:cBhvr override="childStyle">
                                        <p:cTn dur="1" fill="hold" display="0" masterRel="sameClick" afterEffect="1">
                                          <p:stCondLst>
                                            <p:cond evt="end" delay="0">
                                              <p:tn val="230"/>
                                            </p:cond>
                                          </p:stCondLst>
                                        </p:cTn>
                                        <p:tgtEl>
                                          <p:spTgt spid="84"/>
                                        </p:tgtEl>
                                        <p:attrNameLst>
                                          <p:attrName>style.visibility</p:attrName>
                                        </p:attrNameLst>
                                      </p:cBhvr>
                                      <p:to>
                                        <p:strVal val="hidden"/>
                                      </p:to>
                                    </p:set>
                                  </p:subTnLst>
                                </p:cTn>
                              </p:par>
                            </p:childTnLst>
                          </p:cTn>
                        </p:par>
                        <p:par>
                          <p:cTn id="232" fill="hold">
                            <p:stCondLst>
                              <p:cond delay="2000"/>
                            </p:stCondLst>
                            <p:childTnLst>
                              <p:par>
                                <p:cTn id="233" presetID="1" presetClass="entr" presetSubtype="0" fill="hold" grpId="0" nodeType="afterEffect">
                                  <p:stCondLst>
                                    <p:cond delay="0"/>
                                  </p:stCondLst>
                                  <p:childTnLst>
                                    <p:set>
                                      <p:cBhvr>
                                        <p:cTn id="234" dur="1" fill="hold">
                                          <p:stCondLst>
                                            <p:cond delay="0"/>
                                          </p:stCondLst>
                                        </p:cTn>
                                        <p:tgtEl>
                                          <p:spTgt spid="76"/>
                                        </p:tgtEl>
                                        <p:attrNameLst>
                                          <p:attrName>style.visibility</p:attrName>
                                        </p:attrNameLst>
                                      </p:cBhvr>
                                      <p:to>
                                        <p:strVal val="visible"/>
                                      </p:to>
                                    </p:set>
                                  </p:childTnLst>
                                </p:cTn>
                              </p:par>
                            </p:childTnLst>
                          </p:cTn>
                        </p:par>
                        <p:par>
                          <p:cTn id="235" fill="hold">
                            <p:stCondLst>
                              <p:cond delay="2000"/>
                            </p:stCondLst>
                            <p:childTnLst>
                              <p:par>
                                <p:cTn id="236" presetID="10" presetClass="entr" presetSubtype="0" fill="hold" grpId="2" nodeType="afterEffect">
                                  <p:stCondLst>
                                    <p:cond delay="0"/>
                                  </p:stCondLst>
                                  <p:childTnLst>
                                    <p:set>
                                      <p:cBhvr>
                                        <p:cTn id="237" dur="1" fill="hold">
                                          <p:stCondLst>
                                            <p:cond delay="0"/>
                                          </p:stCondLst>
                                        </p:cTn>
                                        <p:tgtEl>
                                          <p:spTgt spid="65"/>
                                        </p:tgtEl>
                                        <p:attrNameLst>
                                          <p:attrName>style.visibility</p:attrName>
                                        </p:attrNameLst>
                                      </p:cBhvr>
                                      <p:to>
                                        <p:strVal val="visible"/>
                                      </p:to>
                                    </p:set>
                                    <p:animEffect transition="in" filter="fade">
                                      <p:cBhvr>
                                        <p:cTn id="238" dur="2000"/>
                                        <p:tgtEl>
                                          <p:spTgt spid="65"/>
                                        </p:tgtEl>
                                      </p:cBhvr>
                                    </p:animEffect>
                                  </p:childTnLst>
                                </p:cTn>
                              </p:par>
                              <p:par>
                                <p:cTn id="239" presetID="22" presetClass="exit" presetSubtype="8" fill="hold" nodeType="withEffect">
                                  <p:stCondLst>
                                    <p:cond delay="0"/>
                                  </p:stCondLst>
                                  <p:childTnLst>
                                    <p:animEffect transition="out" filter="wipe(left)">
                                      <p:cBhvr>
                                        <p:cTn id="240" dur="500"/>
                                        <p:tgtEl>
                                          <p:spTgt spid="44"/>
                                        </p:tgtEl>
                                      </p:cBhvr>
                                    </p:animEffect>
                                    <p:set>
                                      <p:cBhvr>
                                        <p:cTn id="241" dur="1" fill="hold">
                                          <p:stCondLst>
                                            <p:cond delay="499"/>
                                          </p:stCondLst>
                                        </p:cTn>
                                        <p:tgtEl>
                                          <p:spTgt spid="44"/>
                                        </p:tgtEl>
                                        <p:attrNameLst>
                                          <p:attrName>style.visibility</p:attrName>
                                        </p:attrNameLst>
                                      </p:cBhvr>
                                      <p:to>
                                        <p:strVal val="hidden"/>
                                      </p:to>
                                    </p:set>
                                  </p:childTnLst>
                                </p:cTn>
                              </p:par>
                            </p:childTnLst>
                          </p:cTn>
                        </p:par>
                        <p:par>
                          <p:cTn id="242" fill="hold">
                            <p:stCondLst>
                              <p:cond delay="4000"/>
                            </p:stCondLst>
                            <p:childTnLst>
                              <p:par>
                                <p:cTn id="243" presetID="10" presetClass="exit" presetSubtype="0" fill="hold" grpId="1" nodeType="afterEffect">
                                  <p:stCondLst>
                                    <p:cond delay="0"/>
                                  </p:stCondLst>
                                  <p:childTnLst>
                                    <p:animEffect transition="out" filter="fade">
                                      <p:cBhvr>
                                        <p:cTn id="244" dur="2000"/>
                                        <p:tgtEl>
                                          <p:spTgt spid="66"/>
                                        </p:tgtEl>
                                      </p:cBhvr>
                                    </p:animEffect>
                                    <p:set>
                                      <p:cBhvr>
                                        <p:cTn id="245" dur="1" fill="hold">
                                          <p:stCondLst>
                                            <p:cond delay="1999"/>
                                          </p:stCondLst>
                                        </p:cTn>
                                        <p:tgtEl>
                                          <p:spTgt spid="66"/>
                                        </p:tgtEl>
                                        <p:attrNameLst>
                                          <p:attrName>style.visibility</p:attrName>
                                        </p:attrNameLst>
                                      </p:cBhvr>
                                      <p:to>
                                        <p:strVal val="hidden"/>
                                      </p:to>
                                    </p:set>
                                  </p:childTnLst>
                                </p:cTn>
                              </p:par>
                            </p:childTnLst>
                          </p:cTn>
                        </p:par>
                      </p:childTnLst>
                    </p:cTn>
                  </p:par>
                  <p:par>
                    <p:cTn id="246" fill="hold">
                      <p:stCondLst>
                        <p:cond delay="indefinite"/>
                      </p:stCondLst>
                      <p:childTnLst>
                        <p:par>
                          <p:cTn id="247" fill="hold">
                            <p:stCondLst>
                              <p:cond delay="0"/>
                            </p:stCondLst>
                            <p:childTnLst>
                              <p:par>
                                <p:cTn id="248" presetID="10" presetClass="entr" presetSubtype="0" fill="hold" nodeType="clickEffect">
                                  <p:stCondLst>
                                    <p:cond delay="0"/>
                                  </p:stCondLst>
                                  <p:childTnLst>
                                    <p:set>
                                      <p:cBhvr>
                                        <p:cTn id="249" dur="1" fill="hold">
                                          <p:stCondLst>
                                            <p:cond delay="0"/>
                                          </p:stCondLst>
                                        </p:cTn>
                                        <p:tgtEl>
                                          <p:spTgt spid="1031"/>
                                        </p:tgtEl>
                                        <p:attrNameLst>
                                          <p:attrName>style.visibility</p:attrName>
                                        </p:attrNameLst>
                                      </p:cBhvr>
                                      <p:to>
                                        <p:strVal val="visible"/>
                                      </p:to>
                                    </p:set>
                                    <p:animEffect transition="in" filter="fade">
                                      <p:cBhvr>
                                        <p:cTn id="250" dur="1000"/>
                                        <p:tgtEl>
                                          <p:spTgt spid="10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1" animBg="1"/>
      <p:bldP spid="15" grpId="1" animBg="1"/>
      <p:bldP spid="21" grpId="0" animBg="1"/>
      <p:bldP spid="23" grpId="0" animBg="1"/>
      <p:bldP spid="23" grpId="1" animBg="1"/>
      <p:bldP spid="40" grpId="1" animBg="1"/>
      <p:bldP spid="40" grpId="2" animBg="1"/>
      <p:bldP spid="41" grpId="0" animBg="1"/>
      <p:bldP spid="41" grpId="1" animBg="1"/>
      <p:bldP spid="41" grpId="3" animBg="1"/>
      <p:bldP spid="52" grpId="0" animBg="1"/>
      <p:bldP spid="53" grpId="0" animBg="1"/>
      <p:bldP spid="55" grpId="0" animBg="1"/>
      <p:bldP spid="63" grpId="0"/>
      <p:bldP spid="63" grpId="1"/>
      <p:bldP spid="63" grpId="2"/>
      <p:bldP spid="64" grpId="0" animBg="1"/>
      <p:bldP spid="64" grpId="1" animBg="1"/>
      <p:bldP spid="65" grpId="0" animBg="1"/>
      <p:bldP spid="65" grpId="1" animBg="1"/>
      <p:bldP spid="65" grpId="2" animBg="1"/>
      <p:bldP spid="66" grpId="0" animBg="1"/>
      <p:bldP spid="66" grpId="1" animBg="1"/>
      <p:bldP spid="58" grpId="0" animBg="1"/>
      <p:bldP spid="58" grpId="1" animBg="1"/>
      <p:bldP spid="58" grpId="2" animBg="1"/>
      <p:bldP spid="59" grpId="0" animBg="1"/>
      <p:bldP spid="59" grpId="1" animBg="1"/>
      <p:bldP spid="67" grpId="0" animBg="1"/>
      <p:bldP spid="67" grpId="1" animBg="1"/>
      <p:bldP spid="72" grpId="0" animBg="1"/>
      <p:bldP spid="72" grpId="1" animBg="1"/>
      <p:bldP spid="73" grpId="0" animBg="1"/>
      <p:bldP spid="73" grpId="1" animBg="1"/>
      <p:bldP spid="74" grpId="0" animBg="1"/>
      <p:bldP spid="74" grpId="1" animBg="1"/>
      <p:bldP spid="75" grpId="0" animBg="1"/>
      <p:bldP spid="76" grpId="0" animBg="1"/>
      <p:bldP spid="83" grpId="0" animBg="1"/>
      <p:bldP spid="84" grpId="0" animBg="1"/>
      <p:bldP spid="84" grpId="1" animBg="1"/>
      <p:bldP spid="86" grpId="0" animBg="1"/>
      <p:bldP spid="86" grpId="1" animBg="1"/>
      <p:bldP spid="8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Device Applications</a:t>
            </a:r>
            <a:endParaRPr lang="en-US" dirty="0"/>
          </a:p>
        </p:txBody>
      </p:sp>
      <p:sp>
        <p:nvSpPr>
          <p:cNvPr id="3" name="Content Placeholder 2"/>
          <p:cNvSpPr>
            <a:spLocks noGrp="1"/>
          </p:cNvSpPr>
          <p:nvPr>
            <p:ph idx="1"/>
          </p:nvPr>
        </p:nvSpPr>
        <p:spPr>
          <a:xfrm>
            <a:off x="382588" y="1414464"/>
            <a:ext cx="8380412" cy="3249095"/>
          </a:xfrm>
        </p:spPr>
        <p:txBody>
          <a:bodyPr/>
          <a:lstStyle/>
          <a:p>
            <a:r>
              <a:rPr lang="en-US" dirty="0" smtClean="0"/>
              <a:t>How do I install an application with my driver package?</a:t>
            </a:r>
          </a:p>
          <a:p>
            <a:r>
              <a:rPr lang="en-US" dirty="0" smtClean="0"/>
              <a:t>Answer depends on target customer</a:t>
            </a:r>
          </a:p>
          <a:p>
            <a:pPr lvl="1"/>
            <a:r>
              <a:rPr lang="en-US" dirty="0" smtClean="0"/>
              <a:t>Home users:  Maximize ease-of-use</a:t>
            </a:r>
          </a:p>
          <a:p>
            <a:pPr lvl="1"/>
            <a:r>
              <a:rPr lang="en-US" dirty="0" smtClean="0"/>
              <a:t>IT Pros/OEMs:  Maximize flexibility</a:t>
            </a:r>
          </a:p>
          <a:p>
            <a:endParaRPr lang="en-US"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1191095"/>
          </a:xfrm>
        </p:spPr>
        <p:txBody>
          <a:bodyPr/>
          <a:lstStyle/>
          <a:p>
            <a:r>
              <a:rPr smtClean="0"/>
              <a:t>Device Applications</a:t>
            </a:r>
            <a:br>
              <a:rPr smtClean="0"/>
            </a:br>
            <a:r>
              <a:rPr sz="3600" smtClean="0">
                <a:solidFill>
                  <a:srgbClr val="FDE399"/>
                </a:solidFill>
              </a:rPr>
              <a:t>Target:  Home user retail install</a:t>
            </a:r>
            <a:endParaRPr lang="en-US" dirty="0"/>
          </a:p>
        </p:txBody>
      </p:sp>
      <p:sp>
        <p:nvSpPr>
          <p:cNvPr id="3" name="Content Placeholder 2"/>
          <p:cNvSpPr>
            <a:spLocks noGrp="1"/>
          </p:cNvSpPr>
          <p:nvPr>
            <p:ph idx="1"/>
          </p:nvPr>
        </p:nvSpPr>
        <p:spPr>
          <a:xfrm>
            <a:off x="382588" y="1898650"/>
            <a:ext cx="8380412" cy="2439129"/>
          </a:xfrm>
        </p:spPr>
        <p:txBody>
          <a:bodyPr/>
          <a:lstStyle/>
          <a:p>
            <a:r>
              <a:rPr lang="en-US" dirty="0" smtClean="0"/>
              <a:t>Use a finish-install action to trigger an app install when the device is installed</a:t>
            </a:r>
          </a:p>
          <a:p>
            <a:r>
              <a:rPr lang="en-US" dirty="0" smtClean="0"/>
              <a:t>Whitepaper on how to do this at:</a:t>
            </a:r>
            <a:br>
              <a:rPr lang="en-US" dirty="0" smtClean="0"/>
            </a:br>
            <a:r>
              <a:rPr lang="en-US" dirty="0" smtClean="0">
                <a:hlinkClick r:id="rId3"/>
              </a:rPr>
              <a:t>http://www.microsoft.com/whdc/driver/install/app_drv.mspx</a:t>
            </a:r>
            <a:r>
              <a:rPr lang="en-US" dirty="0" smtClean="0"/>
              <a:t> </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228600" y="1600200"/>
            <a:ext cx="4267200" cy="2362200"/>
            <a:chOff x="457200" y="1219200"/>
            <a:chExt cx="6934200" cy="4343400"/>
          </a:xfrm>
        </p:grpSpPr>
        <p:sp>
          <p:nvSpPr>
            <p:cNvPr id="18" name="Rounded Rectangle 17"/>
            <p:cNvSpPr/>
            <p:nvPr/>
          </p:nvSpPr>
          <p:spPr bwMode="auto">
            <a:xfrm>
              <a:off x="457200" y="1219200"/>
              <a:ext cx="6934200" cy="4343400"/>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r>
              <a:b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endPar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4" name="Rounded Rectangle 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bg2"/>
                  </a:solidFill>
                  <a:effectLst>
                    <a:outerShdw blurRad="38100" dist="38100" dir="2700000" algn="tl">
                      <a:srgbClr val="000000">
                        <a:alpha val="43137"/>
                      </a:srgbClr>
                    </a:outerShdw>
                  </a:effectLst>
                  <a:latin typeface="Segoe" pitchFamily="34" charset="0"/>
                </a:rPr>
                <a:t>Foo.inf</a:t>
              </a:r>
            </a:p>
          </p:txBody>
        </p:sp>
        <p:sp>
          <p:nvSpPr>
            <p:cNvPr id="5" name="Rounded Rectangle 4"/>
            <p:cNvSpPr/>
            <p:nvPr/>
          </p:nvSpPr>
          <p:spPr bwMode="auto">
            <a:xfrm>
              <a:off x="1371600" y="2564497"/>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280533"/>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3991274"/>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a:endCxn id="5" idx="1"/>
            </p:cNvCxnSpPr>
            <p:nvPr/>
          </p:nvCxnSpPr>
          <p:spPr bwMode="auto">
            <a:xfrm rot="16200000" flipH="1">
              <a:off x="994530" y="2476501"/>
              <a:ext cx="525542" cy="22860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a:endCxn id="6" idx="1"/>
            </p:cNvCxnSpPr>
            <p:nvPr/>
          </p:nvCxnSpPr>
          <p:spPr bwMode="auto">
            <a:xfrm rot="16200000" flipH="1">
              <a:off x="604986" y="2802993"/>
              <a:ext cx="1304629"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a:endCxn id="7" idx="1"/>
            </p:cNvCxnSpPr>
            <p:nvPr/>
          </p:nvCxnSpPr>
          <p:spPr bwMode="auto">
            <a:xfrm rot="16200000" flipH="1">
              <a:off x="197076" y="3105823"/>
              <a:ext cx="2120450" cy="22860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14" name="Rounded Rectangle 13"/>
            <p:cNvSpPr/>
            <p:nvPr/>
          </p:nvSpPr>
          <p:spPr bwMode="auto">
            <a:xfrm>
              <a:off x="4648200" y="2564497"/>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smtClean="0">
                  <a:solidFill>
                    <a:schemeClr val="tx1"/>
                  </a:solidFill>
                  <a:effectLst>
                    <a:outerShdw blurRad="38100" dist="38100" dir="2700000" algn="tl">
                      <a:srgbClr val="000000">
                        <a:alpha val="43137"/>
                      </a:srgbClr>
                    </a:outerShdw>
                  </a:effectLst>
                  <a:latin typeface="Segoe" pitchFamily="34" charset="0"/>
                </a:rPr>
                <a:t>Coinst1.dll</a:t>
              </a:r>
              <a:endParaRPr lang="en-US" sz="16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Rounded Rectangle 15"/>
            <p:cNvSpPr/>
            <p:nvPr/>
          </p:nvSpPr>
          <p:spPr bwMode="auto">
            <a:xfrm>
              <a:off x="4648200" y="3280533"/>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Setup.exe</a:t>
              </a:r>
            </a:p>
          </p:txBody>
        </p:sp>
        <p:sp>
          <p:nvSpPr>
            <p:cNvPr id="17" name="Rounded Rectangle 16"/>
            <p:cNvSpPr/>
            <p:nvPr/>
          </p:nvSpPr>
          <p:spPr bwMode="auto">
            <a:xfrm>
              <a:off x="4648200" y="3991274"/>
              <a:ext cx="2201332"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1600" dirty="0" smtClean="0">
                  <a:solidFill>
                    <a:schemeClr val="tx1"/>
                  </a:solidFill>
                  <a:effectLst>
                    <a:outerShdw blurRad="38100" dist="38100" dir="2700000" algn="tl">
                      <a:srgbClr val="000000">
                        <a:alpha val="43137"/>
                      </a:srgbClr>
                    </a:outerShdw>
                  </a:effectLst>
                  <a:latin typeface="Segoe" pitchFamily="34" charset="0"/>
                </a:rPr>
                <a:t>App.cab</a:t>
              </a:r>
            </a:p>
          </p:txBody>
        </p:sp>
        <p:cxnSp>
          <p:nvCxnSpPr>
            <p:cNvPr id="24" name="Straight Arrow Connector 23"/>
            <p:cNvCxnSpPr>
              <a:endCxn id="14" idx="1"/>
            </p:cNvCxnSpPr>
            <p:nvPr/>
          </p:nvCxnSpPr>
          <p:spPr bwMode="auto">
            <a:xfrm>
              <a:off x="2963332" y="2328030"/>
              <a:ext cx="1684868" cy="52554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6" name="Straight Arrow Connector 25"/>
            <p:cNvCxnSpPr>
              <a:endCxn id="16" idx="1"/>
            </p:cNvCxnSpPr>
            <p:nvPr/>
          </p:nvCxnSpPr>
          <p:spPr bwMode="auto">
            <a:xfrm>
              <a:off x="2963332" y="2286001"/>
              <a:ext cx="1684868" cy="1283609"/>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28" name="Straight Arrow Connector 27"/>
            <p:cNvCxnSpPr>
              <a:endCxn id="17" idx="1"/>
            </p:cNvCxnSpPr>
            <p:nvPr/>
          </p:nvCxnSpPr>
          <p:spPr bwMode="auto">
            <a:xfrm rot="16200000" flipH="1">
              <a:off x="2808591" y="2440741"/>
              <a:ext cx="1994349" cy="168486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grpSp>
      <p:sp>
        <p:nvSpPr>
          <p:cNvPr id="20" name="Title 1"/>
          <p:cNvSpPr txBox="1">
            <a:spLocks/>
          </p:cNvSpPr>
          <p:nvPr/>
        </p:nvSpPr>
        <p:spPr bwMode="auto">
          <a:xfrm>
            <a:off x="382588" y="228600"/>
            <a:ext cx="8380412" cy="6924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Tx/>
              <a:buSzTx/>
              <a:buFontTx/>
              <a:buNone/>
              <a:tabLst/>
              <a:defRPr/>
            </a:pPr>
            <a:r>
              <a:rPr kumimoji="0" lang="en-US" sz="50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Device Applications</a:t>
            </a:r>
            <a:endParaRPr kumimoji="0" lang="en-US" sz="5000" b="0" i="0" u="none" strike="noStrike" kern="0" cap="none" spc="-125" normalizeH="0" baseline="0" noProof="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endParaRPr>
          </a:p>
        </p:txBody>
      </p:sp>
      <p:sp>
        <p:nvSpPr>
          <p:cNvPr id="31" name="Content Placeholder 30"/>
          <p:cNvSpPr>
            <a:spLocks noGrp="1"/>
          </p:cNvSpPr>
          <p:nvPr>
            <p:ph sz="half" idx="1"/>
          </p:nvPr>
        </p:nvSpPr>
        <p:spPr>
          <a:xfrm>
            <a:off x="4787900" y="1618992"/>
            <a:ext cx="4127500" cy="2383729"/>
          </a:xfrm>
        </p:spPr>
        <p:txBody>
          <a:bodyPr/>
          <a:lstStyle/>
          <a:p>
            <a:r>
              <a:rPr lang="en-US" dirty="0" smtClean="0"/>
              <a:t>Include all files necessary for the app installer inside the driver package</a:t>
            </a:r>
          </a:p>
          <a:p>
            <a:r>
              <a:rPr lang="en-US" dirty="0" smtClean="0"/>
              <a:t>App too big?  Include an installer stub only that knows how to acquire the app from media or the web</a:t>
            </a:r>
            <a:endParaRPr lang="en-US"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 name="Rounded Rectangle 67"/>
          <p:cNvSpPr/>
          <p:nvPr/>
        </p:nvSpPr>
        <p:spPr bwMode="auto">
          <a:xfrm>
            <a:off x="533400" y="1295400"/>
            <a:ext cx="8153400" cy="41910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Windows Vista system</a:t>
            </a:r>
          </a:p>
        </p:txBody>
      </p:sp>
      <p:sp>
        <p:nvSpPr>
          <p:cNvPr id="84" name="Rounded Rectangle 83"/>
          <p:cNvSpPr/>
          <p:nvPr/>
        </p:nvSpPr>
        <p:spPr bwMode="auto">
          <a:xfrm>
            <a:off x="838200" y="1371600"/>
            <a:ext cx="4267200" cy="23622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11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programfiles</a:t>
            </a:r>
            <a:r>
              <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11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mycompany</a:t>
            </a:r>
            <a:endPar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Rounded Rectangle 105"/>
          <p:cNvSpPr/>
          <p:nvPr/>
        </p:nvSpPr>
        <p:spPr bwMode="auto">
          <a:xfrm>
            <a:off x="990600" y="1524000"/>
            <a:ext cx="1600200" cy="17526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myappsetup</a:t>
            </a:r>
            <a:endPar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5" name="Rounded Rectangle 74"/>
          <p:cNvSpPr/>
          <p:nvPr/>
        </p:nvSpPr>
        <p:spPr bwMode="auto">
          <a:xfrm>
            <a:off x="838200" y="3962400"/>
            <a:ext cx="2133600" cy="14478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11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windir</a:t>
            </a:r>
            <a:r>
              <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%\system32\drivers</a:t>
            </a:r>
          </a:p>
        </p:txBody>
      </p:sp>
      <p:sp>
        <p:nvSpPr>
          <p:cNvPr id="66" name="Rounded Rectangle 65"/>
          <p:cNvSpPr/>
          <p:nvPr/>
        </p:nvSpPr>
        <p:spPr bwMode="auto">
          <a:xfrm>
            <a:off x="6248400" y="3581400"/>
            <a:ext cx="2133600" cy="18288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Store</a:t>
            </a:r>
          </a:p>
        </p:txBody>
      </p:sp>
      <p:sp>
        <p:nvSpPr>
          <p:cNvPr id="2" name="Title 1"/>
          <p:cNvSpPr>
            <a:spLocks noGrp="1"/>
          </p:cNvSpPr>
          <p:nvPr>
            <p:ph type="title"/>
          </p:nvPr>
        </p:nvSpPr>
        <p:spPr/>
        <p:txBody>
          <a:bodyPr/>
          <a:lstStyle/>
          <a:p>
            <a:r>
              <a:rPr smtClean="0"/>
              <a:t>Device Applications</a:t>
            </a:r>
            <a:endParaRPr lang="en-US" dirty="0"/>
          </a:p>
        </p:txBody>
      </p:sp>
      <p:grpSp>
        <p:nvGrpSpPr>
          <p:cNvPr id="3" name="Group 27"/>
          <p:cNvGrpSpPr/>
          <p:nvPr/>
        </p:nvGrpSpPr>
        <p:grpSpPr>
          <a:xfrm>
            <a:off x="2286000" y="4191000"/>
            <a:ext cx="3886200" cy="1905000"/>
            <a:chOff x="2286000" y="4191000"/>
            <a:chExt cx="3886200" cy="1905000"/>
          </a:xfrm>
        </p:grpSpPr>
        <p:cxnSp>
          <p:nvCxnSpPr>
            <p:cNvPr id="24" name="Straight Arrow Connector 23"/>
            <p:cNvCxnSpPr/>
            <p:nvPr/>
          </p:nvCxnSpPr>
          <p:spPr bwMode="auto">
            <a:xfrm flipV="1">
              <a:off x="2286000" y="4191000"/>
              <a:ext cx="3886200" cy="19050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pic>
          <p:nvPicPr>
            <p:cNvPr id="1026" name="Picture 2" descr="C:\Users\elin\AppData\Local\Microsoft\Windows\Temporary Internet Files\Content.IE5\4H72DT0T\MCj04316080000[1].png"/>
            <p:cNvPicPr>
              <a:picLocks noChangeAspect="1" noChangeArrowheads="1"/>
            </p:cNvPicPr>
            <p:nvPr/>
          </p:nvPicPr>
          <p:blipFill>
            <a:blip r:embed="rId4"/>
            <a:srcRect/>
            <a:stretch>
              <a:fillRect/>
            </a:stretch>
          </p:blipFill>
          <p:spPr bwMode="auto">
            <a:xfrm>
              <a:off x="3733914" y="4953114"/>
              <a:ext cx="685686" cy="685686"/>
            </a:xfrm>
            <a:prstGeom prst="rect">
              <a:avLst/>
            </a:prstGeom>
            <a:noFill/>
          </p:spPr>
        </p:pic>
      </p:grpSp>
      <p:pic>
        <p:nvPicPr>
          <p:cNvPr id="1030" name="Picture 6"/>
          <p:cNvPicPr>
            <a:picLocks noChangeAspect="1" noChangeArrowheads="1"/>
          </p:cNvPicPr>
          <p:nvPr/>
        </p:nvPicPr>
        <p:blipFill>
          <a:blip r:embed="rId5"/>
          <a:srcRect/>
          <a:stretch>
            <a:fillRect/>
          </a:stretch>
        </p:blipFill>
        <p:spPr bwMode="auto">
          <a:xfrm>
            <a:off x="6858000" y="6172200"/>
            <a:ext cx="2267998" cy="685800"/>
          </a:xfrm>
          <a:prstGeom prst="rect">
            <a:avLst/>
          </a:prstGeom>
          <a:noFill/>
          <a:ln w="9525">
            <a:noFill/>
            <a:miter lim="800000"/>
            <a:headEnd/>
            <a:tailEnd/>
          </a:ln>
          <a:effectLst/>
        </p:spPr>
      </p:pic>
      <p:sp>
        <p:nvSpPr>
          <p:cNvPr id="47" name="Rounded Rectangle 46"/>
          <p:cNvSpPr/>
          <p:nvPr/>
        </p:nvSpPr>
        <p:spPr bwMode="auto">
          <a:xfrm>
            <a:off x="6324600" y="3810000"/>
            <a:ext cx="1905000" cy="914400"/>
          </a:xfrm>
          <a:prstGeom prst="round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8" name="Rounded Rectangle 47"/>
          <p:cNvSpPr/>
          <p:nvPr/>
        </p:nvSpPr>
        <p:spPr bwMode="auto">
          <a:xfrm>
            <a:off x="6408336" y="3874168"/>
            <a:ext cx="604762" cy="185885"/>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bg2"/>
                </a:solidFill>
                <a:latin typeface="Segoe" pitchFamily="34" charset="0"/>
              </a:rPr>
              <a:t>Foo.inf</a:t>
            </a:r>
          </a:p>
        </p:txBody>
      </p:sp>
      <p:sp>
        <p:nvSpPr>
          <p:cNvPr id="49" name="Rounded Rectangle 48"/>
          <p:cNvSpPr/>
          <p:nvPr/>
        </p:nvSpPr>
        <p:spPr bwMode="auto">
          <a:xfrm>
            <a:off x="6575809" y="4130842"/>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50" name="Rounded Rectangle 49"/>
          <p:cNvSpPr/>
          <p:nvPr/>
        </p:nvSpPr>
        <p:spPr bwMode="auto">
          <a:xfrm>
            <a:off x="6575809" y="4275221"/>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51" name="Rounded Rectangle 50"/>
          <p:cNvSpPr/>
          <p:nvPr/>
        </p:nvSpPr>
        <p:spPr bwMode="auto">
          <a:xfrm>
            <a:off x="6575809" y="44196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Bar.dll</a:t>
            </a:r>
          </a:p>
        </p:txBody>
      </p:sp>
      <p:sp>
        <p:nvSpPr>
          <p:cNvPr id="55" name="Rounded Rectangle 54"/>
          <p:cNvSpPr/>
          <p:nvPr/>
        </p:nvSpPr>
        <p:spPr bwMode="auto">
          <a:xfrm>
            <a:off x="7475974" y="4002505"/>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Coinst1.dll</a:t>
            </a:r>
          </a:p>
        </p:txBody>
      </p:sp>
      <p:sp>
        <p:nvSpPr>
          <p:cNvPr id="57" name="Rounded Rectangle 56"/>
          <p:cNvSpPr/>
          <p:nvPr/>
        </p:nvSpPr>
        <p:spPr bwMode="auto">
          <a:xfrm>
            <a:off x="7475974" y="41910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Setup.exe</a:t>
            </a:r>
          </a:p>
        </p:txBody>
      </p:sp>
      <p:sp>
        <p:nvSpPr>
          <p:cNvPr id="60" name="Rounded Rectangle 59"/>
          <p:cNvSpPr/>
          <p:nvPr/>
        </p:nvSpPr>
        <p:spPr bwMode="auto">
          <a:xfrm>
            <a:off x="7475974" y="4394136"/>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App.cab</a:t>
            </a:r>
          </a:p>
        </p:txBody>
      </p:sp>
      <p:sp>
        <p:nvSpPr>
          <p:cNvPr id="93" name="Rounded Rectangle 92"/>
          <p:cNvSpPr/>
          <p:nvPr/>
        </p:nvSpPr>
        <p:spPr bwMode="auto">
          <a:xfrm>
            <a:off x="1143000" y="48768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95" name="Rounded Rectangle 94"/>
          <p:cNvSpPr/>
          <p:nvPr/>
        </p:nvSpPr>
        <p:spPr bwMode="auto">
          <a:xfrm>
            <a:off x="2062238" y="46482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96" name="Rounded Rectangle 95"/>
          <p:cNvSpPr/>
          <p:nvPr/>
        </p:nvSpPr>
        <p:spPr bwMode="auto">
          <a:xfrm>
            <a:off x="2062238" y="48768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Bar.dll</a:t>
            </a:r>
          </a:p>
        </p:txBody>
      </p:sp>
      <p:sp>
        <p:nvSpPr>
          <p:cNvPr id="97" name="Rounded Rectangle 96"/>
          <p:cNvSpPr/>
          <p:nvPr/>
        </p:nvSpPr>
        <p:spPr bwMode="auto">
          <a:xfrm>
            <a:off x="2043165" y="44196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Coinst1.dll</a:t>
            </a:r>
          </a:p>
        </p:txBody>
      </p:sp>
      <p:sp>
        <p:nvSpPr>
          <p:cNvPr id="102" name="Up-Down Arrow 101"/>
          <p:cNvSpPr/>
          <p:nvPr/>
        </p:nvSpPr>
        <p:spPr bwMode="auto">
          <a:xfrm>
            <a:off x="1295400" y="5181600"/>
            <a:ext cx="304800" cy="533400"/>
          </a:xfrm>
          <a:prstGeom prst="up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3" name="Rounded Rectangle 102"/>
          <p:cNvSpPr/>
          <p:nvPr/>
        </p:nvSpPr>
        <p:spPr bwMode="auto">
          <a:xfrm>
            <a:off x="1219200" y="16764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Setup.exe</a:t>
            </a:r>
          </a:p>
        </p:txBody>
      </p:sp>
      <p:sp>
        <p:nvSpPr>
          <p:cNvPr id="104" name="Rounded Rectangle 103"/>
          <p:cNvSpPr/>
          <p:nvPr/>
        </p:nvSpPr>
        <p:spPr bwMode="auto">
          <a:xfrm>
            <a:off x="1219200" y="1875525"/>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App.cab</a:t>
            </a:r>
          </a:p>
        </p:txBody>
      </p:sp>
      <p:sp>
        <p:nvSpPr>
          <p:cNvPr id="107" name="Rounded Rectangle 106"/>
          <p:cNvSpPr/>
          <p:nvPr/>
        </p:nvSpPr>
        <p:spPr bwMode="auto">
          <a:xfrm>
            <a:off x="2971800" y="1524000"/>
            <a:ext cx="1600200" cy="17526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myapp</a:t>
            </a:r>
            <a:endParaRPr kumimoji="0" lang="en-US" sz="11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8" name="Rounded Rectangle 107"/>
          <p:cNvSpPr/>
          <p:nvPr/>
        </p:nvSpPr>
        <p:spPr bwMode="auto">
          <a:xfrm>
            <a:off x="3200400" y="16764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Appfile1</a:t>
            </a:r>
          </a:p>
        </p:txBody>
      </p:sp>
      <p:sp>
        <p:nvSpPr>
          <p:cNvPr id="109" name="Rounded Rectangle 108"/>
          <p:cNvSpPr/>
          <p:nvPr/>
        </p:nvSpPr>
        <p:spPr bwMode="auto">
          <a:xfrm>
            <a:off x="3200400" y="188595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Appfile2</a:t>
            </a:r>
          </a:p>
        </p:txBody>
      </p:sp>
      <p:sp>
        <p:nvSpPr>
          <p:cNvPr id="110" name="Rounded Rectangle 109"/>
          <p:cNvSpPr/>
          <p:nvPr/>
        </p:nvSpPr>
        <p:spPr bwMode="auto">
          <a:xfrm>
            <a:off x="3200400" y="20955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Appfile3</a:t>
            </a:r>
          </a:p>
        </p:txBody>
      </p:sp>
      <p:sp>
        <p:nvSpPr>
          <p:cNvPr id="111" name="Rounded Rectangle 110"/>
          <p:cNvSpPr/>
          <p:nvPr/>
        </p:nvSpPr>
        <p:spPr bwMode="auto">
          <a:xfrm>
            <a:off x="3200400" y="230505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Appfile4</a:t>
            </a:r>
          </a:p>
        </p:txBody>
      </p:sp>
      <p:sp>
        <p:nvSpPr>
          <p:cNvPr id="112" name="Rounded Rectangle 111"/>
          <p:cNvSpPr/>
          <p:nvPr/>
        </p:nvSpPr>
        <p:spPr bwMode="auto">
          <a:xfrm>
            <a:off x="3200400" y="25146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Appfile5</a:t>
            </a:r>
          </a:p>
        </p:txBody>
      </p:sp>
      <p:sp>
        <p:nvSpPr>
          <p:cNvPr id="113" name="Rounded Rectangle 112"/>
          <p:cNvSpPr/>
          <p:nvPr/>
        </p:nvSpPr>
        <p:spPr bwMode="auto">
          <a:xfrm>
            <a:off x="6400800" y="3852715"/>
            <a:ext cx="604762" cy="185885"/>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bg2"/>
                </a:solidFill>
                <a:latin typeface="Segoe" pitchFamily="34" charset="0"/>
              </a:rPr>
              <a:t>Foo.inf</a:t>
            </a:r>
          </a:p>
        </p:txBody>
      </p:sp>
      <p:sp>
        <p:nvSpPr>
          <p:cNvPr id="114" name="Rounded Rectangle 113"/>
          <p:cNvSpPr/>
          <p:nvPr/>
        </p:nvSpPr>
        <p:spPr bwMode="auto">
          <a:xfrm>
            <a:off x="6572273" y="4161526"/>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115" name="Rounded Rectangle 114"/>
          <p:cNvSpPr/>
          <p:nvPr/>
        </p:nvSpPr>
        <p:spPr bwMode="auto">
          <a:xfrm>
            <a:off x="6572273" y="4305905"/>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116" name="Rounded Rectangle 115"/>
          <p:cNvSpPr/>
          <p:nvPr/>
        </p:nvSpPr>
        <p:spPr bwMode="auto">
          <a:xfrm>
            <a:off x="6572273" y="4450284"/>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Bar.dll</a:t>
            </a:r>
          </a:p>
        </p:txBody>
      </p:sp>
      <p:sp>
        <p:nvSpPr>
          <p:cNvPr id="117" name="Rounded Rectangle 116"/>
          <p:cNvSpPr/>
          <p:nvPr/>
        </p:nvSpPr>
        <p:spPr bwMode="auto">
          <a:xfrm>
            <a:off x="7472438" y="4033189"/>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smtClean="0">
                <a:solidFill>
                  <a:schemeClr val="tx1"/>
                </a:solidFill>
                <a:effectLst>
                  <a:outerShdw blurRad="38100" dist="38100" dir="2700000" algn="tl">
                    <a:srgbClr val="000000">
                      <a:alpha val="43137"/>
                    </a:srgbClr>
                  </a:outerShdw>
                </a:effectLst>
                <a:latin typeface="Segoe" pitchFamily="34" charset="0"/>
              </a:rPr>
              <a:t>Coinst1.dll</a:t>
            </a:r>
            <a:endParaRPr lang="en-US" sz="70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0" name="Rounded Rectangle 119"/>
          <p:cNvSpPr/>
          <p:nvPr/>
        </p:nvSpPr>
        <p:spPr bwMode="auto">
          <a:xfrm>
            <a:off x="2062238" y="44196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Coinst1.dll</a:t>
            </a:r>
          </a:p>
        </p:txBody>
      </p:sp>
      <p:cxnSp>
        <p:nvCxnSpPr>
          <p:cNvPr id="122" name="Straight Arrow Connector 121"/>
          <p:cNvCxnSpPr/>
          <p:nvPr/>
        </p:nvCxnSpPr>
        <p:spPr bwMode="auto">
          <a:xfrm rot="16200000" flipV="1">
            <a:off x="838200" y="2819400"/>
            <a:ext cx="2209800" cy="8382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
        <p:nvSpPr>
          <p:cNvPr id="124" name="Rounded Rectangle 123"/>
          <p:cNvSpPr/>
          <p:nvPr/>
        </p:nvSpPr>
        <p:spPr bwMode="auto">
          <a:xfrm>
            <a:off x="1219200" y="16764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Setup.exe</a:t>
            </a:r>
          </a:p>
        </p:txBody>
      </p:sp>
      <p:sp>
        <p:nvSpPr>
          <p:cNvPr id="119" name="Rounded Rectangular Callout 118"/>
          <p:cNvSpPr/>
          <p:nvPr/>
        </p:nvSpPr>
        <p:spPr bwMode="auto">
          <a:xfrm>
            <a:off x="2819400" y="3810000"/>
            <a:ext cx="1524000" cy="609600"/>
          </a:xfrm>
          <a:prstGeom prst="wedgeRoundRectCallout">
            <a:avLst>
              <a:gd name="adj1" fmla="val -63690"/>
              <a:gd name="adj2" fmla="val 62500"/>
              <a:gd name="adj3" fmla="val 16667"/>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 have a Finish</a:t>
            </a:r>
            <a:r>
              <a:rPr kumimoji="0" lang="en-US" sz="14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Install Action!</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pic>
        <p:nvPicPr>
          <p:cNvPr id="130" name="Picture 7"/>
          <p:cNvPicPr>
            <a:picLocks noChangeAspect="1" noChangeArrowheads="1"/>
          </p:cNvPicPr>
          <p:nvPr/>
        </p:nvPicPr>
        <p:blipFill>
          <a:blip r:embed="rId6"/>
          <a:srcRect/>
          <a:stretch>
            <a:fillRect/>
          </a:stretch>
        </p:blipFill>
        <p:spPr bwMode="auto">
          <a:xfrm>
            <a:off x="6822830" y="6172200"/>
            <a:ext cx="2321170" cy="685800"/>
          </a:xfrm>
          <a:prstGeom prst="rect">
            <a:avLst/>
          </a:prstGeom>
          <a:noFill/>
          <a:ln w="9525">
            <a:noFill/>
            <a:miter lim="800000"/>
            <a:headEnd/>
            <a:tailEnd/>
          </a:ln>
          <a:effectLst/>
        </p:spPr>
      </p:pic>
      <p:sp>
        <p:nvSpPr>
          <p:cNvPr id="131" name="Rounded Rectangle 130"/>
          <p:cNvSpPr/>
          <p:nvPr/>
        </p:nvSpPr>
        <p:spPr bwMode="auto">
          <a:xfrm>
            <a:off x="7467600" y="4191000"/>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Setup.exe</a:t>
            </a:r>
          </a:p>
        </p:txBody>
      </p:sp>
      <p:sp>
        <p:nvSpPr>
          <p:cNvPr id="132" name="Rounded Rectangle 131"/>
          <p:cNvSpPr/>
          <p:nvPr/>
        </p:nvSpPr>
        <p:spPr bwMode="auto">
          <a:xfrm>
            <a:off x="7467600" y="4374084"/>
            <a:ext cx="604762" cy="121716"/>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700" dirty="0" smtClean="0">
                <a:solidFill>
                  <a:schemeClr val="tx1"/>
                </a:solidFill>
                <a:effectLst>
                  <a:outerShdw blurRad="38100" dist="38100" dir="2700000" algn="tl">
                    <a:srgbClr val="000000">
                      <a:alpha val="43137"/>
                    </a:srgbClr>
                  </a:outerShdw>
                </a:effectLst>
                <a:latin typeface="Segoe" pitchFamily="34" charset="0"/>
              </a:rPr>
              <a:t>App.cab</a:t>
            </a:r>
          </a:p>
        </p:txBody>
      </p:sp>
      <p:pic>
        <p:nvPicPr>
          <p:cNvPr id="133" name="Picture 8"/>
          <p:cNvPicPr>
            <a:picLocks noChangeAspect="1" noChangeArrowheads="1"/>
          </p:cNvPicPr>
          <p:nvPr/>
        </p:nvPicPr>
        <p:blipFill>
          <a:blip r:embed="rId7" cstate="print"/>
          <a:srcRect/>
          <a:stretch>
            <a:fillRect/>
          </a:stretch>
        </p:blipFill>
        <p:spPr bwMode="auto">
          <a:xfrm>
            <a:off x="3276600" y="1676400"/>
            <a:ext cx="3436994" cy="2824655"/>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34" name="Picture 9"/>
          <p:cNvPicPr>
            <a:picLocks noChangeAspect="1" noChangeArrowheads="1"/>
          </p:cNvPicPr>
          <p:nvPr/>
        </p:nvPicPr>
        <p:blipFill>
          <a:blip r:embed="rId8"/>
          <a:srcRect/>
          <a:stretch>
            <a:fillRect/>
          </a:stretch>
        </p:blipFill>
        <p:spPr bwMode="auto">
          <a:xfrm>
            <a:off x="3810000" y="2209800"/>
            <a:ext cx="3072783" cy="15240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52" name="Picture 6" descr="C:\Users\neilsa\Pictures\Microsoft Clip Organizer\j0431570.png"/>
          <p:cNvPicPr>
            <a:picLocks noChangeAspect="1" noChangeArrowheads="1"/>
          </p:cNvPicPr>
          <p:nvPr/>
        </p:nvPicPr>
        <p:blipFill>
          <a:blip r:embed="rId9"/>
          <a:srcRect/>
          <a:stretch>
            <a:fillRect/>
          </a:stretch>
        </p:blipFill>
        <p:spPr bwMode="auto">
          <a:xfrm>
            <a:off x="1066800" y="5638800"/>
            <a:ext cx="1068819" cy="1075944"/>
          </a:xfrm>
          <a:prstGeom prst="rect">
            <a:avLst/>
          </a:prstGeom>
          <a:noFill/>
        </p:spPr>
      </p:pic>
      <p:sp>
        <p:nvSpPr>
          <p:cNvPr id="53" name="Down Arrow 52"/>
          <p:cNvSpPr/>
          <p:nvPr/>
        </p:nvSpPr>
        <p:spPr bwMode="auto">
          <a:xfrm rot="16200000">
            <a:off x="457200" y="5867400"/>
            <a:ext cx="304800" cy="609600"/>
          </a:xfrm>
          <a:prstGeom prst="down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9" name="Rounded Rectangular Callout 58"/>
          <p:cNvSpPr/>
          <p:nvPr/>
        </p:nvSpPr>
        <p:spPr bwMode="auto">
          <a:xfrm>
            <a:off x="3048000" y="4495800"/>
            <a:ext cx="1676400" cy="609600"/>
          </a:xfrm>
          <a:prstGeom prst="wedgeRoundRectCallout">
            <a:avLst>
              <a:gd name="adj1" fmla="val 70039"/>
              <a:gd name="adj2" fmla="val 54873"/>
              <a:gd name="adj3" fmla="val 16667"/>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OK!</a:t>
            </a:r>
            <a:r>
              <a:rPr kumimoji="0" lang="en-US" sz="14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I’ll elevate and call you back</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subTnLst>
                                    <p:set>
                                      <p:cBhvr override="childStyle">
                                        <p:cTn dur="1" fill="hold" display="0" masterRel="nextClick" afterEffect="1"/>
                                        <p:tgtEl>
                                          <p:spTgt spid="53"/>
                                        </p:tgtEl>
                                        <p:attrNameLst>
                                          <p:attrName>style.visibility</p:attrName>
                                        </p:attrNameLst>
                                      </p:cBhvr>
                                      <p:to>
                                        <p:strVal val="hidden"/>
                                      </p:to>
                                    </p:set>
                                  </p:subTnLst>
                                </p:cTn>
                              </p:par>
                              <p:par>
                                <p:cTn id="7" presetID="2" presetClass="entr" presetSubtype="8" decel="50000" fill="hold" nodeType="withEffect">
                                  <p:stCondLst>
                                    <p:cond delay="0"/>
                                  </p:stCondLst>
                                  <p:childTnLst>
                                    <p:set>
                                      <p:cBhvr>
                                        <p:cTn id="8" dur="1" fill="hold">
                                          <p:stCondLst>
                                            <p:cond delay="0"/>
                                          </p:stCondLst>
                                        </p:cTn>
                                        <p:tgtEl>
                                          <p:spTgt spid="52"/>
                                        </p:tgtEl>
                                        <p:attrNameLst>
                                          <p:attrName>style.visibility</p:attrName>
                                        </p:attrNameLst>
                                      </p:cBhvr>
                                      <p:to>
                                        <p:strVal val="visible"/>
                                      </p:to>
                                    </p:set>
                                    <p:anim calcmode="lin" valueType="num">
                                      <p:cBhvr additive="base">
                                        <p:cTn id="9" dur="500" fill="hold"/>
                                        <p:tgtEl>
                                          <p:spTgt spid="52"/>
                                        </p:tgtEl>
                                        <p:attrNameLst>
                                          <p:attrName>ppt_x</p:attrName>
                                        </p:attrNameLst>
                                      </p:cBhvr>
                                      <p:tavLst>
                                        <p:tav tm="0">
                                          <p:val>
                                            <p:strVal val="0-#ppt_w/2"/>
                                          </p:val>
                                        </p:tav>
                                        <p:tav tm="100000">
                                          <p:val>
                                            <p:strVal val="#ppt_x"/>
                                          </p:val>
                                        </p:tav>
                                      </p:tavLst>
                                    </p:anim>
                                    <p:anim calcmode="lin" valueType="num">
                                      <p:cBhvr additive="base">
                                        <p:cTn id="10" dur="500" fill="hold"/>
                                        <p:tgtEl>
                                          <p:spTgt spid="5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par>
                                <p:cTn id="16" presetID="10" presetClass="entr" presetSubtype="0" fill="hold" nodeType="withEffect">
                                  <p:stCondLst>
                                    <p:cond delay="0"/>
                                  </p:stCondLst>
                                  <p:childTnLst>
                                    <p:set>
                                      <p:cBhvr>
                                        <p:cTn id="17" dur="1" fill="hold">
                                          <p:stCondLst>
                                            <p:cond delay="0"/>
                                          </p:stCondLst>
                                        </p:cTn>
                                        <p:tgtEl>
                                          <p:spTgt spid="1030"/>
                                        </p:tgtEl>
                                        <p:attrNameLst>
                                          <p:attrName>style.visibility</p:attrName>
                                        </p:attrNameLst>
                                      </p:cBhvr>
                                      <p:to>
                                        <p:strVal val="visible"/>
                                      </p:to>
                                    </p:set>
                                    <p:animEffect transition="in" filter="fade">
                                      <p:cBhvr>
                                        <p:cTn id="18" dur="1000"/>
                                        <p:tgtEl>
                                          <p:spTgt spid="1030"/>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3"/>
                                        </p:tgtEl>
                                        <p:attrNameLst>
                                          <p:attrName>style.visibility</p:attrName>
                                        </p:attrNameLst>
                                      </p:cBhvr>
                                      <p:to>
                                        <p:strVal val="visible"/>
                                      </p:to>
                                    </p:set>
                                  </p:childTnLst>
                                </p:cTn>
                              </p:par>
                              <p:par>
                                <p:cTn id="23" presetID="30" presetClass="emph" presetSubtype="0" repeatCount="indefinite" fill="hold" grpId="1" nodeType="withEffect">
                                  <p:stCondLst>
                                    <p:cond delay="0"/>
                                  </p:stCondLst>
                                  <p:childTnLst>
                                    <p:animClr clrSpc="hsl">
                                      <p:cBhvr override="childStyle">
                                        <p:cTn id="24" dur="500" fill="hold"/>
                                        <p:tgtEl>
                                          <p:spTgt spid="113"/>
                                        </p:tgtEl>
                                        <p:attrNameLst>
                                          <p:attrName>style.color</p:attrName>
                                        </p:attrNameLst>
                                      </p:cBhvr>
                                      <p:by>
                                        <p:hsl h="0" s="12549" l="25098"/>
                                      </p:by>
                                    </p:animClr>
                                    <p:animClr clrSpc="hsl">
                                      <p:cBhvr>
                                        <p:cTn id="25" dur="500" fill="hold"/>
                                        <p:tgtEl>
                                          <p:spTgt spid="113"/>
                                        </p:tgtEl>
                                        <p:attrNameLst>
                                          <p:attrName>fillcolor</p:attrName>
                                        </p:attrNameLst>
                                      </p:cBhvr>
                                      <p:by>
                                        <p:hsl h="0" s="12549" l="25098"/>
                                      </p:by>
                                    </p:animClr>
                                    <p:animClr clrSpc="hsl">
                                      <p:cBhvr>
                                        <p:cTn id="26" dur="500" fill="hold"/>
                                        <p:tgtEl>
                                          <p:spTgt spid="113"/>
                                        </p:tgtEl>
                                        <p:attrNameLst>
                                          <p:attrName>stroke.color</p:attrName>
                                        </p:attrNameLst>
                                      </p:cBhvr>
                                      <p:by>
                                        <p:hsl h="0" s="12549" l="25098"/>
                                      </p:by>
                                    </p:animClr>
                                    <p:set>
                                      <p:cBhvr>
                                        <p:cTn id="27" dur="500" fill="hold"/>
                                        <p:tgtEl>
                                          <p:spTgt spid="113"/>
                                        </p:tgtEl>
                                        <p:attrNameLst>
                                          <p:attrName>fill.type</p:attrName>
                                        </p:attrNameLst>
                                      </p:cBhvr>
                                      <p:to>
                                        <p:strVal val="solid"/>
                                      </p:to>
                                    </p:set>
                                  </p:childTnLst>
                                </p:cTn>
                              </p:par>
                              <p:par>
                                <p:cTn id="28" presetID="1" presetClass="entr" presetSubtype="0" fill="hold" grpId="0" nodeType="withEffect">
                                  <p:stCondLst>
                                    <p:cond delay="0"/>
                                  </p:stCondLst>
                                  <p:childTnLst>
                                    <p:set>
                                      <p:cBhvr>
                                        <p:cTn id="29" dur="1" fill="hold">
                                          <p:stCondLst>
                                            <p:cond delay="0"/>
                                          </p:stCondLst>
                                        </p:cTn>
                                        <p:tgtEl>
                                          <p:spTgt spid="114"/>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15"/>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16"/>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17"/>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4"/>
                                        </p:tgtEl>
                                        <p:attrNameLst>
                                          <p:attrName>style.visibility</p:attrName>
                                        </p:attrNameLst>
                                      </p:cBhvr>
                                      <p:to>
                                        <p:strVal val="visible"/>
                                      </p:to>
                                    </p:set>
                                    <p:animEffect transition="in" filter="fade">
                                      <p:cBhvr>
                                        <p:cTn id="40" dur="2000"/>
                                        <p:tgtEl>
                                          <p:spTgt spid="8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06"/>
                                        </p:tgtEl>
                                        <p:attrNameLst>
                                          <p:attrName>style.visibility</p:attrName>
                                        </p:attrNameLst>
                                      </p:cBhvr>
                                      <p:to>
                                        <p:strVal val="visible"/>
                                      </p:to>
                                    </p:set>
                                    <p:animEffect transition="in" filter="fade">
                                      <p:cBhvr>
                                        <p:cTn id="43" dur="2000"/>
                                        <p:tgtEl>
                                          <p:spTgt spid="106"/>
                                        </p:tgtEl>
                                      </p:cBhvr>
                                    </p:animEffect>
                                  </p:childTnLst>
                                </p:cTn>
                              </p:par>
                              <p:par>
                                <p:cTn id="44" presetID="0" presetClass="path" presetSubtype="0" accel="50000" decel="50000" fill="hold" grpId="1" nodeType="withEffect">
                                  <p:stCondLst>
                                    <p:cond delay="0"/>
                                  </p:stCondLst>
                                  <p:childTnLst>
                                    <p:animMotion origin="layout" path="M 0 0 C -0.05938 -0.00926 -0.11858 -0.01829 -0.21702 -0.00116 C -0.31545 0.01597 -0.45313 0.05926 -0.59063 0.10278 " pathEditMode="relative" ptsTypes="aaA">
                                      <p:cBhvr>
                                        <p:cTn id="45" dur="2000" fill="hold"/>
                                        <p:tgtEl>
                                          <p:spTgt spid="114"/>
                                        </p:tgtEl>
                                        <p:attrNameLst>
                                          <p:attrName>ppt_x</p:attrName>
                                          <p:attrName>ppt_y</p:attrName>
                                        </p:attrNameLst>
                                      </p:cBhvr>
                                    </p:animMotion>
                                  </p:childTnLst>
                                </p:cTn>
                              </p:par>
                              <p:par>
                                <p:cTn id="46" presetID="0" presetClass="path" presetSubtype="0" accel="50000" decel="50000" fill="hold" grpId="1" nodeType="withEffect">
                                  <p:stCondLst>
                                    <p:cond delay="0"/>
                                  </p:stCondLst>
                                  <p:childTnLst>
                                    <p:animMotion origin="layout" path="M 0 0 C -0.07465 -0.0074 -0.1493 -0.01481 -0.23142 -0.00671 C -0.31354 0.00139 -0.40295 0.025 -0.49236 0.04861 " pathEditMode="relative" ptsTypes="aaA">
                                      <p:cBhvr>
                                        <p:cTn id="47" dur="2000" fill="hold"/>
                                        <p:tgtEl>
                                          <p:spTgt spid="115"/>
                                        </p:tgtEl>
                                        <p:attrNameLst>
                                          <p:attrName>ppt_x</p:attrName>
                                          <p:attrName>ppt_y</p:attrName>
                                        </p:attrNameLst>
                                      </p:cBhvr>
                                    </p:animMotion>
                                  </p:childTnLst>
                                </p:cTn>
                              </p:par>
                              <p:par>
                                <p:cTn id="48" presetID="0" presetClass="path" presetSubtype="0" accel="50000" decel="50000" fill="hold" grpId="1" nodeType="withEffect">
                                  <p:stCondLst>
                                    <p:cond delay="0"/>
                                  </p:stCondLst>
                                  <p:childTnLst>
                                    <p:animMotion origin="layout" path="M 0 0 C -0.07691 -0.01458 -0.15364 -0.02893 -0.23559 -0.01921 C -0.31753 -0.00949 -0.40468 0.02454 -0.49166 0.0588 " pathEditMode="relative" ptsTypes="aaA">
                                      <p:cBhvr>
                                        <p:cTn id="49" dur="2000" fill="hold"/>
                                        <p:tgtEl>
                                          <p:spTgt spid="116"/>
                                        </p:tgtEl>
                                        <p:attrNameLst>
                                          <p:attrName>ppt_x</p:attrName>
                                          <p:attrName>ppt_y</p:attrName>
                                        </p:attrNameLst>
                                      </p:cBhvr>
                                    </p:animMotion>
                                  </p:childTnLst>
                                </p:cTn>
                              </p:par>
                              <p:par>
                                <p:cTn id="50" presetID="0" presetClass="path" presetSubtype="0" accel="50000" decel="50000" fill="hold" grpId="1" nodeType="withEffect">
                                  <p:stCondLst>
                                    <p:cond delay="0"/>
                                  </p:stCondLst>
                                  <p:childTnLst>
                                    <p:animMotion origin="layout" path="M 0 0 C -0.12013 -0.00186 -0.2401 -0.00371 -0.33802 0.00578 C -0.43593 0.01527 -0.51163 0.03587 -0.58732 0.05648 " pathEditMode="relative" ptsTypes="aaA">
                                      <p:cBhvr>
                                        <p:cTn id="51" dur="2000" fill="hold"/>
                                        <p:tgtEl>
                                          <p:spTgt spid="117"/>
                                        </p:tgtEl>
                                        <p:attrNameLst>
                                          <p:attrName>ppt_x</p:attrName>
                                          <p:attrName>ppt_y</p:attrName>
                                        </p:attrNameLst>
                                      </p:cBhvr>
                                    </p:animMotion>
                                  </p:childTnLst>
                                </p:cTn>
                              </p:par>
                              <p:par>
                                <p:cTn id="52" presetID="0" presetClass="path" presetSubtype="0" accel="50000" decel="50000" fill="hold" grpId="0" nodeType="withEffect">
                                  <p:stCondLst>
                                    <p:cond delay="0"/>
                                  </p:stCondLst>
                                  <p:childTnLst>
                                    <p:animMotion origin="layout" path="M 0 0 C -0.0967 0.02107 -0.1934 0.04236 -0.30677 -0.01805 C -0.42014 -0.07847 -0.55 -0.2206 -0.67969 -0.36273 " pathEditMode="relative" ptsTypes="aaA">
                                      <p:cBhvr>
                                        <p:cTn id="53" dur="2000" fill="hold"/>
                                        <p:tgtEl>
                                          <p:spTgt spid="57"/>
                                        </p:tgtEl>
                                        <p:attrNameLst>
                                          <p:attrName>ppt_x</p:attrName>
                                          <p:attrName>ppt_y</p:attrName>
                                        </p:attrNameLst>
                                      </p:cBhvr>
                                    </p:animMotion>
                                  </p:childTnLst>
                                </p:cTn>
                              </p:par>
                              <p:par>
                                <p:cTn id="54" presetID="0" presetClass="path" presetSubtype="0" accel="50000" decel="50000" fill="hold" grpId="0" nodeType="withEffect">
                                  <p:stCondLst>
                                    <p:cond delay="0"/>
                                  </p:stCondLst>
                                  <p:childTnLst>
                                    <p:animMotion origin="layout" path="M 0 0 C -0.0967 0.02107 -0.1934 0.04236 -0.30677 -0.01805 C -0.42014 -0.07847 -0.55 -0.2206 -0.67969 -0.36273 " pathEditMode="relative" ptsTypes="aaA">
                                      <p:cBhvr>
                                        <p:cTn id="55" dur="2000" fill="hold"/>
                                        <p:tgtEl>
                                          <p:spTgt spid="60"/>
                                        </p:tgtEl>
                                        <p:attrNameLst>
                                          <p:attrName>ppt_x</p:attrName>
                                          <p:attrName>ppt_y</p:attrName>
                                        </p:attrNameLst>
                                      </p:cBhvr>
                                    </p:animMotion>
                                  </p:childTnLst>
                                </p:cTn>
                              </p:par>
                            </p:childTnLst>
                          </p:cTn>
                        </p:par>
                        <p:par>
                          <p:cTn id="56" fill="hold">
                            <p:stCondLst>
                              <p:cond delay="2000"/>
                            </p:stCondLst>
                            <p:childTnLst>
                              <p:par>
                                <p:cTn id="57" presetID="1" presetClass="exit" presetSubtype="0" fill="hold" grpId="2" nodeType="afterEffect">
                                  <p:stCondLst>
                                    <p:cond delay="0"/>
                                  </p:stCondLst>
                                  <p:childTnLst>
                                    <p:set>
                                      <p:cBhvr>
                                        <p:cTn id="58" dur="1" fill="hold">
                                          <p:stCondLst>
                                            <p:cond delay="0"/>
                                          </p:stCondLst>
                                        </p:cTn>
                                        <p:tgtEl>
                                          <p:spTgt spid="114"/>
                                        </p:tgtEl>
                                        <p:attrNameLst>
                                          <p:attrName>style.visibility</p:attrName>
                                        </p:attrNameLst>
                                      </p:cBhvr>
                                      <p:to>
                                        <p:strVal val="hidden"/>
                                      </p:to>
                                    </p:set>
                                  </p:childTnLst>
                                </p:cTn>
                              </p:par>
                              <p:par>
                                <p:cTn id="59" presetID="1" presetClass="exit" presetSubtype="0" fill="hold" grpId="2" nodeType="withEffect">
                                  <p:stCondLst>
                                    <p:cond delay="0"/>
                                  </p:stCondLst>
                                  <p:childTnLst>
                                    <p:set>
                                      <p:cBhvr>
                                        <p:cTn id="60" dur="1" fill="hold">
                                          <p:stCondLst>
                                            <p:cond delay="0"/>
                                          </p:stCondLst>
                                        </p:cTn>
                                        <p:tgtEl>
                                          <p:spTgt spid="115"/>
                                        </p:tgtEl>
                                        <p:attrNameLst>
                                          <p:attrName>style.visibility</p:attrName>
                                        </p:attrNameLst>
                                      </p:cBhvr>
                                      <p:to>
                                        <p:strVal val="hidden"/>
                                      </p:to>
                                    </p:set>
                                  </p:childTnLst>
                                </p:cTn>
                              </p:par>
                              <p:par>
                                <p:cTn id="61" presetID="1" presetClass="exit" presetSubtype="0" fill="hold" grpId="2" nodeType="withEffect">
                                  <p:stCondLst>
                                    <p:cond delay="0"/>
                                  </p:stCondLst>
                                  <p:childTnLst>
                                    <p:set>
                                      <p:cBhvr>
                                        <p:cTn id="62" dur="1" fill="hold">
                                          <p:stCondLst>
                                            <p:cond delay="0"/>
                                          </p:stCondLst>
                                        </p:cTn>
                                        <p:tgtEl>
                                          <p:spTgt spid="116"/>
                                        </p:tgtEl>
                                        <p:attrNameLst>
                                          <p:attrName>style.visibility</p:attrName>
                                        </p:attrNameLst>
                                      </p:cBhvr>
                                      <p:to>
                                        <p:strVal val="hidden"/>
                                      </p:to>
                                    </p:set>
                                  </p:childTnLst>
                                </p:cTn>
                              </p:par>
                              <p:par>
                                <p:cTn id="63" presetID="1" presetClass="exit" presetSubtype="0" fill="hold" grpId="2" nodeType="withEffect">
                                  <p:stCondLst>
                                    <p:cond delay="0"/>
                                  </p:stCondLst>
                                  <p:childTnLst>
                                    <p:set>
                                      <p:cBhvr>
                                        <p:cTn id="64" dur="1" fill="hold">
                                          <p:stCondLst>
                                            <p:cond delay="0"/>
                                          </p:stCondLst>
                                        </p:cTn>
                                        <p:tgtEl>
                                          <p:spTgt spid="117"/>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57"/>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60"/>
                                        </p:tgtEl>
                                        <p:attrNameLst>
                                          <p:attrName>style.visibility</p:attrName>
                                        </p:attrNameLst>
                                      </p:cBhvr>
                                      <p:to>
                                        <p:strVal val="hidden"/>
                                      </p:to>
                                    </p:set>
                                  </p:childTnLst>
                                </p:cTn>
                              </p:par>
                              <p:par>
                                <p:cTn id="69" presetID="1" presetClass="entr" presetSubtype="0" fill="hold" grpId="0" nodeType="withEffect">
                                  <p:stCondLst>
                                    <p:cond delay="0"/>
                                  </p:stCondLst>
                                  <p:childTnLst>
                                    <p:set>
                                      <p:cBhvr>
                                        <p:cTn id="70" dur="1" fill="hold">
                                          <p:stCondLst>
                                            <p:cond delay="0"/>
                                          </p:stCondLst>
                                        </p:cTn>
                                        <p:tgtEl>
                                          <p:spTgt spid="9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9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9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0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0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7"/>
                                        </p:tgtEl>
                                        <p:attrNameLst>
                                          <p:attrName>style.visibility</p:attrName>
                                        </p:attrNameLst>
                                      </p:cBhvr>
                                      <p:to>
                                        <p:strVal val="visible"/>
                                      </p:to>
                                    </p:set>
                                  </p:childTnLst>
                                </p:cTn>
                              </p:par>
                            </p:childTnLst>
                          </p:cTn>
                        </p:par>
                        <p:par>
                          <p:cTn id="81" fill="hold">
                            <p:stCondLst>
                              <p:cond delay="2000"/>
                            </p:stCondLst>
                            <p:childTnLst>
                              <p:par>
                                <p:cTn id="82" presetID="10" presetClass="entr" presetSubtype="0" fill="hold" grpId="0" nodeType="afterEffect">
                                  <p:stCondLst>
                                    <p:cond delay="0"/>
                                  </p:stCondLst>
                                  <p:childTnLst>
                                    <p:set>
                                      <p:cBhvr>
                                        <p:cTn id="83" dur="1" fill="hold">
                                          <p:stCondLst>
                                            <p:cond delay="0"/>
                                          </p:stCondLst>
                                        </p:cTn>
                                        <p:tgtEl>
                                          <p:spTgt spid="102"/>
                                        </p:tgtEl>
                                        <p:attrNameLst>
                                          <p:attrName>style.visibility</p:attrName>
                                        </p:attrNameLst>
                                      </p:cBhvr>
                                      <p:to>
                                        <p:strVal val="visible"/>
                                      </p:to>
                                    </p:set>
                                    <p:animEffect transition="in" filter="fade">
                                      <p:cBhvr>
                                        <p:cTn id="84" dur="1000"/>
                                        <p:tgtEl>
                                          <p:spTgt spid="102"/>
                                        </p:tgtEl>
                                      </p:cBhvr>
                                    </p:animEffect>
                                  </p:childTnLst>
                                </p:cTn>
                              </p:par>
                            </p:childTnLst>
                          </p:cTn>
                        </p:par>
                        <p:par>
                          <p:cTn id="85" fill="hold">
                            <p:stCondLst>
                              <p:cond delay="3000"/>
                            </p:stCondLst>
                            <p:childTnLst>
                              <p:par>
                                <p:cTn id="86" presetID="22" presetClass="exit" presetSubtype="8" fill="hold" nodeType="afterEffect">
                                  <p:stCondLst>
                                    <p:cond delay="0"/>
                                  </p:stCondLst>
                                  <p:childTnLst>
                                    <p:animEffect transition="out" filter="wipe(left)">
                                      <p:cBhvr>
                                        <p:cTn id="87" dur="500"/>
                                        <p:tgtEl>
                                          <p:spTgt spid="3"/>
                                        </p:tgtEl>
                                      </p:cBhvr>
                                    </p:animEffect>
                                    <p:set>
                                      <p:cBhvr>
                                        <p:cTn id="88" dur="1" fill="hold">
                                          <p:stCondLst>
                                            <p:cond delay="499"/>
                                          </p:stCondLst>
                                        </p:cTn>
                                        <p:tgtEl>
                                          <p:spTgt spid="3"/>
                                        </p:tgtEl>
                                        <p:attrNameLst>
                                          <p:attrName>style.visibility</p:attrName>
                                        </p:attrNameLst>
                                      </p:cBhvr>
                                      <p:to>
                                        <p:strVal val="hidden"/>
                                      </p:to>
                                    </p:set>
                                  </p:childTnLst>
                                </p:cTn>
                              </p:par>
                              <p:par>
                                <p:cTn id="89" presetID="1" presetClass="entr" presetSubtype="0" fill="hold" grpId="0" nodeType="withEffect">
                                  <p:stCondLst>
                                    <p:cond delay="0"/>
                                  </p:stCondLst>
                                  <p:childTnLst>
                                    <p:set>
                                      <p:cBhvr>
                                        <p:cTn id="90" dur="1" fill="hold">
                                          <p:stCondLst>
                                            <p:cond delay="0"/>
                                          </p:stCondLst>
                                        </p:cTn>
                                        <p:tgtEl>
                                          <p:spTgt spid="119"/>
                                        </p:tgtEl>
                                        <p:attrNameLst>
                                          <p:attrName>style.visibility</p:attrName>
                                        </p:attrNameLst>
                                      </p:cBhvr>
                                      <p:to>
                                        <p:strVal val="visible"/>
                                      </p:to>
                                    </p:set>
                                  </p:childTnLst>
                                </p:cTn>
                              </p:par>
                            </p:childTnLst>
                          </p:cTn>
                        </p:par>
                        <p:par>
                          <p:cTn id="91" fill="hold">
                            <p:stCondLst>
                              <p:cond delay="3500"/>
                            </p:stCondLst>
                            <p:childTnLst>
                              <p:par>
                                <p:cTn id="92" presetID="1" presetClass="exit" presetSubtype="0" fill="hold" grpId="2" nodeType="afterEffect">
                                  <p:stCondLst>
                                    <p:cond delay="0"/>
                                  </p:stCondLst>
                                  <p:childTnLst>
                                    <p:set>
                                      <p:cBhvr>
                                        <p:cTn id="93" dur="1" fill="hold">
                                          <p:stCondLst>
                                            <p:cond delay="0"/>
                                          </p:stCondLst>
                                        </p:cTn>
                                        <p:tgtEl>
                                          <p:spTgt spid="113"/>
                                        </p:tgtEl>
                                        <p:attrNameLst>
                                          <p:attrName>style.visibility</p:attrName>
                                        </p:attrNameLst>
                                      </p:cBhvr>
                                      <p:to>
                                        <p:strVal val="hidden"/>
                                      </p:to>
                                    </p:set>
                                  </p:childTnLst>
                                </p:cTn>
                              </p:par>
                            </p:childTnLst>
                          </p:cTn>
                        </p:par>
                        <p:par>
                          <p:cTn id="94" fill="hold">
                            <p:stCondLst>
                              <p:cond delay="3500"/>
                            </p:stCondLst>
                            <p:childTnLst>
                              <p:par>
                                <p:cTn id="95" presetID="10" presetClass="entr" presetSubtype="0" fill="hold" nodeType="afterEffect">
                                  <p:stCondLst>
                                    <p:cond delay="0"/>
                                  </p:stCondLst>
                                  <p:childTnLst>
                                    <p:set>
                                      <p:cBhvr>
                                        <p:cTn id="96" dur="1" fill="hold">
                                          <p:stCondLst>
                                            <p:cond delay="0"/>
                                          </p:stCondLst>
                                        </p:cTn>
                                        <p:tgtEl>
                                          <p:spTgt spid="130"/>
                                        </p:tgtEl>
                                        <p:attrNameLst>
                                          <p:attrName>style.visibility</p:attrName>
                                        </p:attrNameLst>
                                      </p:cBhvr>
                                      <p:to>
                                        <p:strVal val="visible"/>
                                      </p:to>
                                    </p:set>
                                    <p:animEffect transition="in" filter="fade">
                                      <p:cBhvr>
                                        <p:cTn id="97" dur="1000"/>
                                        <p:tgtEl>
                                          <p:spTgt spid="130"/>
                                        </p:tgtEl>
                                      </p:cBhvr>
                                    </p:animEffect>
                                  </p:childTnLst>
                                </p:cTn>
                              </p:par>
                              <p:par>
                                <p:cTn id="98" presetID="1" presetClass="exit" presetSubtype="0" fill="hold" nodeType="withEffect">
                                  <p:stCondLst>
                                    <p:cond delay="0"/>
                                  </p:stCondLst>
                                  <p:childTnLst>
                                    <p:set>
                                      <p:cBhvr>
                                        <p:cTn id="99" dur="1" fill="hold">
                                          <p:stCondLst>
                                            <p:cond delay="0"/>
                                          </p:stCondLst>
                                        </p:cTn>
                                        <p:tgtEl>
                                          <p:spTgt spid="1030"/>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2" nodeType="clickEffect">
                                  <p:stCondLst>
                                    <p:cond delay="0"/>
                                  </p:stCondLst>
                                  <p:childTnLst>
                                    <p:set>
                                      <p:cBhvr>
                                        <p:cTn id="103" dur="1" fill="hold">
                                          <p:stCondLst>
                                            <p:cond delay="0"/>
                                          </p:stCondLst>
                                        </p:cTn>
                                        <p:tgtEl>
                                          <p:spTgt spid="59"/>
                                        </p:tgtEl>
                                        <p:attrNameLst>
                                          <p:attrName>style.visibility</p:attrName>
                                        </p:attrNameLst>
                                      </p:cBhvr>
                                      <p:to>
                                        <p:strVal val="visible"/>
                                      </p:to>
                                    </p:set>
                                  </p:childTnLst>
                                  <p:subTnLst>
                                    <p:set>
                                      <p:cBhvr override="childStyle">
                                        <p:cTn dur="1" fill="hold" display="0" masterRel="nextClick" afterEffect="1"/>
                                        <p:tgtEl>
                                          <p:spTgt spid="59"/>
                                        </p:tgtEl>
                                        <p:attrNameLst>
                                          <p:attrName>style.visibility</p:attrName>
                                        </p:attrNameLst>
                                      </p:cBhvr>
                                      <p:to>
                                        <p:strVal val="hidden"/>
                                      </p:to>
                                    </p:set>
                                  </p:subTnLst>
                                </p:cTn>
                              </p:par>
                            </p:childTnLst>
                          </p:cTn>
                        </p:par>
                      </p:childTnLst>
                    </p:cTn>
                  </p:par>
                  <p:par>
                    <p:cTn id="104" fill="hold">
                      <p:stCondLst>
                        <p:cond delay="indefinite"/>
                      </p:stCondLst>
                      <p:childTnLst>
                        <p:par>
                          <p:cTn id="105" fill="hold">
                            <p:stCondLst>
                              <p:cond delay="0"/>
                            </p:stCondLst>
                            <p:childTnLst>
                              <p:par>
                                <p:cTn id="106" presetID="1" presetClass="entr" presetSubtype="0" fill="hold" nodeType="clickEffect">
                                  <p:stCondLst>
                                    <p:cond delay="0"/>
                                  </p:stCondLst>
                                  <p:childTnLst>
                                    <p:set>
                                      <p:cBhvr>
                                        <p:cTn id="107" dur="1" fill="hold">
                                          <p:stCondLst>
                                            <p:cond delay="0"/>
                                          </p:stCondLst>
                                        </p:cTn>
                                        <p:tgtEl>
                                          <p:spTgt spid="133"/>
                                        </p:tgtEl>
                                        <p:attrNameLst>
                                          <p:attrName>style.visibility</p:attrName>
                                        </p:attrNameLst>
                                      </p:cBhvr>
                                      <p:to>
                                        <p:strVal val="visible"/>
                                      </p:to>
                                    </p:set>
                                  </p:childTnLst>
                                  <p:subTnLst>
                                    <p:set>
                                      <p:cBhvr override="childStyle">
                                        <p:cTn dur="1" fill="hold" display="0" masterRel="nextClick" afterEffect="1"/>
                                        <p:tgtEl>
                                          <p:spTgt spid="133"/>
                                        </p:tgtEl>
                                        <p:attrNameLst>
                                          <p:attrName>style.visibility</p:attrName>
                                        </p:attrNameLst>
                                      </p:cBhvr>
                                      <p:to>
                                        <p:strVal val="hidden"/>
                                      </p:to>
                                    </p:set>
                                  </p:subTnLst>
                                </p:cTn>
                              </p:par>
                              <p:par>
                                <p:cTn id="108" presetID="1" presetClass="exit" presetSubtype="0" fill="hold" grpId="1" nodeType="withEffect">
                                  <p:stCondLst>
                                    <p:cond delay="0"/>
                                  </p:stCondLst>
                                  <p:childTnLst>
                                    <p:set>
                                      <p:cBhvr>
                                        <p:cTn id="109" dur="1" fill="hold">
                                          <p:stCondLst>
                                            <p:cond delay="0"/>
                                          </p:stCondLst>
                                        </p:cTn>
                                        <p:tgtEl>
                                          <p:spTgt spid="119"/>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1" presetClass="entr" presetSubtype="0" fill="hold" nodeType="clickEffect">
                                  <p:stCondLst>
                                    <p:cond delay="0"/>
                                  </p:stCondLst>
                                  <p:childTnLst>
                                    <p:set>
                                      <p:cBhvr>
                                        <p:cTn id="113" dur="1" fill="hold">
                                          <p:stCondLst>
                                            <p:cond delay="0"/>
                                          </p:stCondLst>
                                        </p:cTn>
                                        <p:tgtEl>
                                          <p:spTgt spid="134"/>
                                        </p:tgtEl>
                                        <p:attrNameLst>
                                          <p:attrName>style.visibility</p:attrName>
                                        </p:attrNameLst>
                                      </p:cBhvr>
                                      <p:to>
                                        <p:strVal val="visible"/>
                                      </p:to>
                                    </p:set>
                                  </p:childTnLst>
                                  <p:subTnLst>
                                    <p:set>
                                      <p:cBhvr override="childStyle">
                                        <p:cTn dur="1" fill="hold" display="0" masterRel="nextClick" afterEffect="1"/>
                                        <p:tgtEl>
                                          <p:spTgt spid="134"/>
                                        </p:tgtEl>
                                        <p:attrNameLst>
                                          <p:attrName>style.visibility</p:attrName>
                                        </p:attrNameLst>
                                      </p:cBhvr>
                                      <p:to>
                                        <p:strVal val="hidden"/>
                                      </p:to>
                                    </p:set>
                                  </p:subTnLst>
                                </p:cTn>
                              </p:par>
                            </p:childTnLst>
                          </p:cTn>
                        </p:par>
                      </p:childTnLst>
                    </p:cTn>
                  </p:par>
                  <p:par>
                    <p:cTn id="114" fill="hold">
                      <p:stCondLst>
                        <p:cond delay="indefinite"/>
                      </p:stCondLst>
                      <p:childTnLst>
                        <p:par>
                          <p:cTn id="115" fill="hold">
                            <p:stCondLst>
                              <p:cond delay="0"/>
                            </p:stCondLst>
                            <p:childTnLst>
                              <p:par>
                                <p:cTn id="116" presetID="1" presetClass="entr" presetSubtype="0" fill="hold" grpId="0" nodeType="clickEffect">
                                  <p:stCondLst>
                                    <p:cond delay="0"/>
                                  </p:stCondLst>
                                  <p:childTnLst>
                                    <p:set>
                                      <p:cBhvr>
                                        <p:cTn id="117" dur="1" fill="hold">
                                          <p:stCondLst>
                                            <p:cond delay="0"/>
                                          </p:stCondLst>
                                        </p:cTn>
                                        <p:tgtEl>
                                          <p:spTgt spid="120"/>
                                        </p:tgtEl>
                                        <p:attrNameLst>
                                          <p:attrName>style.visibility</p:attrName>
                                        </p:attrNameLst>
                                      </p:cBhvr>
                                      <p:to>
                                        <p:strVal val="visible"/>
                                      </p:to>
                                    </p:set>
                                  </p:childTnLst>
                                </p:cTn>
                              </p:par>
                              <p:par>
                                <p:cTn id="118" presetID="22" presetClass="entr" presetSubtype="4" fill="hold" nodeType="withEffect">
                                  <p:stCondLst>
                                    <p:cond delay="0"/>
                                  </p:stCondLst>
                                  <p:childTnLst>
                                    <p:set>
                                      <p:cBhvr>
                                        <p:cTn id="119" dur="1" fill="hold">
                                          <p:stCondLst>
                                            <p:cond delay="0"/>
                                          </p:stCondLst>
                                        </p:cTn>
                                        <p:tgtEl>
                                          <p:spTgt spid="122"/>
                                        </p:tgtEl>
                                        <p:attrNameLst>
                                          <p:attrName>style.visibility</p:attrName>
                                        </p:attrNameLst>
                                      </p:cBhvr>
                                      <p:to>
                                        <p:strVal val="visible"/>
                                      </p:to>
                                    </p:set>
                                    <p:animEffect transition="in" filter="wipe(down)">
                                      <p:cBhvr>
                                        <p:cTn id="120" dur="500"/>
                                        <p:tgtEl>
                                          <p:spTgt spid="122"/>
                                        </p:tgtEl>
                                      </p:cBhvr>
                                    </p:animEffect>
                                  </p:childTnLst>
                                </p:cTn>
                              </p:par>
                              <p:par>
                                <p:cTn id="121" presetID="30" presetClass="emph" presetSubtype="0" repeatCount="indefinite" fill="hold" grpId="1" nodeType="withEffect">
                                  <p:stCondLst>
                                    <p:cond delay="0"/>
                                  </p:stCondLst>
                                  <p:childTnLst>
                                    <p:animClr clrSpc="hsl">
                                      <p:cBhvr override="childStyle">
                                        <p:cTn id="122" dur="500" fill="hold"/>
                                        <p:tgtEl>
                                          <p:spTgt spid="120"/>
                                        </p:tgtEl>
                                        <p:attrNameLst>
                                          <p:attrName>style.color</p:attrName>
                                        </p:attrNameLst>
                                      </p:cBhvr>
                                      <p:by>
                                        <p:hsl h="0" s="12549" l="25098"/>
                                      </p:by>
                                    </p:animClr>
                                    <p:animClr clrSpc="hsl">
                                      <p:cBhvr>
                                        <p:cTn id="123" dur="500" fill="hold"/>
                                        <p:tgtEl>
                                          <p:spTgt spid="120"/>
                                        </p:tgtEl>
                                        <p:attrNameLst>
                                          <p:attrName>fillcolor</p:attrName>
                                        </p:attrNameLst>
                                      </p:cBhvr>
                                      <p:by>
                                        <p:hsl h="0" s="12549" l="25098"/>
                                      </p:by>
                                    </p:animClr>
                                    <p:animClr clrSpc="hsl">
                                      <p:cBhvr>
                                        <p:cTn id="124" dur="500" fill="hold"/>
                                        <p:tgtEl>
                                          <p:spTgt spid="120"/>
                                        </p:tgtEl>
                                        <p:attrNameLst>
                                          <p:attrName>stroke.color</p:attrName>
                                        </p:attrNameLst>
                                      </p:cBhvr>
                                      <p:by>
                                        <p:hsl h="0" s="12549" l="25098"/>
                                      </p:by>
                                    </p:animClr>
                                    <p:set>
                                      <p:cBhvr>
                                        <p:cTn id="125" dur="500" fill="hold"/>
                                        <p:tgtEl>
                                          <p:spTgt spid="120"/>
                                        </p:tgtEl>
                                        <p:attrNameLst>
                                          <p:attrName>fill.type</p:attrName>
                                        </p:attrNameLst>
                                      </p:cBhvr>
                                      <p:to>
                                        <p:strVal val="solid"/>
                                      </p:to>
                                    </p:set>
                                  </p:childTnLst>
                                </p:cTn>
                              </p:par>
                              <p:par>
                                <p:cTn id="126" presetID="10" presetClass="exit" presetSubtype="0" fill="hold" nodeType="withEffect">
                                  <p:stCondLst>
                                    <p:cond delay="0"/>
                                  </p:stCondLst>
                                  <p:childTnLst>
                                    <p:animEffect transition="out" filter="fade">
                                      <p:cBhvr>
                                        <p:cTn id="127" dur="2000"/>
                                        <p:tgtEl>
                                          <p:spTgt spid="130"/>
                                        </p:tgtEl>
                                      </p:cBhvr>
                                    </p:animEffect>
                                    <p:set>
                                      <p:cBhvr>
                                        <p:cTn id="128" dur="1" fill="hold">
                                          <p:stCondLst>
                                            <p:cond delay="1999"/>
                                          </p:stCondLst>
                                        </p:cTn>
                                        <p:tgtEl>
                                          <p:spTgt spid="130"/>
                                        </p:tgtEl>
                                        <p:attrNameLst>
                                          <p:attrName>style.visibility</p:attrName>
                                        </p:attrNameLst>
                                      </p:cBhvr>
                                      <p:to>
                                        <p:strVal val="hidden"/>
                                      </p:to>
                                    </p:set>
                                  </p:childTnLst>
                                </p:cTn>
                              </p:par>
                            </p:childTnLst>
                          </p:cTn>
                        </p:par>
                        <p:par>
                          <p:cTn id="129" fill="hold">
                            <p:stCondLst>
                              <p:cond delay="2000"/>
                            </p:stCondLst>
                            <p:childTnLst>
                              <p:par>
                                <p:cTn id="130" presetID="1" presetClass="entr" presetSubtype="0" fill="hold" grpId="0" nodeType="afterEffect">
                                  <p:stCondLst>
                                    <p:cond delay="0"/>
                                  </p:stCondLst>
                                  <p:childTnLst>
                                    <p:set>
                                      <p:cBhvr>
                                        <p:cTn id="131" dur="1" fill="hold">
                                          <p:stCondLst>
                                            <p:cond delay="0"/>
                                          </p:stCondLst>
                                        </p:cTn>
                                        <p:tgtEl>
                                          <p:spTgt spid="124"/>
                                        </p:tgtEl>
                                        <p:attrNameLst>
                                          <p:attrName>style.visibility</p:attrName>
                                        </p:attrNameLst>
                                      </p:cBhvr>
                                      <p:to>
                                        <p:strVal val="visible"/>
                                      </p:to>
                                    </p:set>
                                  </p:childTnLst>
                                </p:cTn>
                              </p:par>
                              <p:par>
                                <p:cTn id="132" presetID="30" presetClass="emph" presetSubtype="0" repeatCount="indefinite" fill="hold" grpId="1" nodeType="withEffect">
                                  <p:stCondLst>
                                    <p:cond delay="0"/>
                                  </p:stCondLst>
                                  <p:childTnLst>
                                    <p:animClr clrSpc="hsl">
                                      <p:cBhvr override="childStyle">
                                        <p:cTn id="133" dur="500" fill="hold"/>
                                        <p:tgtEl>
                                          <p:spTgt spid="124"/>
                                        </p:tgtEl>
                                        <p:attrNameLst>
                                          <p:attrName>style.color</p:attrName>
                                        </p:attrNameLst>
                                      </p:cBhvr>
                                      <p:by>
                                        <p:hsl h="0" s="12549" l="25098"/>
                                      </p:by>
                                    </p:animClr>
                                    <p:animClr clrSpc="hsl">
                                      <p:cBhvr>
                                        <p:cTn id="134" dur="500" fill="hold"/>
                                        <p:tgtEl>
                                          <p:spTgt spid="124"/>
                                        </p:tgtEl>
                                        <p:attrNameLst>
                                          <p:attrName>fillcolor</p:attrName>
                                        </p:attrNameLst>
                                      </p:cBhvr>
                                      <p:by>
                                        <p:hsl h="0" s="12549" l="25098"/>
                                      </p:by>
                                    </p:animClr>
                                    <p:animClr clrSpc="hsl">
                                      <p:cBhvr>
                                        <p:cTn id="135" dur="500" fill="hold"/>
                                        <p:tgtEl>
                                          <p:spTgt spid="124"/>
                                        </p:tgtEl>
                                        <p:attrNameLst>
                                          <p:attrName>stroke.color</p:attrName>
                                        </p:attrNameLst>
                                      </p:cBhvr>
                                      <p:by>
                                        <p:hsl h="0" s="12549" l="25098"/>
                                      </p:by>
                                    </p:animClr>
                                    <p:set>
                                      <p:cBhvr>
                                        <p:cTn id="136" dur="500" fill="hold"/>
                                        <p:tgtEl>
                                          <p:spTgt spid="124"/>
                                        </p:tgtEl>
                                        <p:attrNameLst>
                                          <p:attrName>fill.type</p:attrName>
                                        </p:attrNameLst>
                                      </p:cBhvr>
                                      <p:to>
                                        <p:strVal val="solid"/>
                                      </p:to>
                                    </p:set>
                                  </p:childTnLst>
                                </p:cTn>
                              </p:par>
                            </p:childTnLst>
                          </p:cTn>
                        </p:par>
                      </p:childTnLst>
                    </p:cTn>
                  </p:par>
                  <p:par>
                    <p:cTn id="137" fill="hold">
                      <p:stCondLst>
                        <p:cond delay="indefinite"/>
                      </p:stCondLst>
                      <p:childTnLst>
                        <p:par>
                          <p:cTn id="138" fill="hold">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107"/>
                                        </p:tgtEl>
                                        <p:attrNameLst>
                                          <p:attrName>style.visibility</p:attrName>
                                        </p:attrNameLst>
                                      </p:cBhvr>
                                      <p:to>
                                        <p:strVal val="visible"/>
                                      </p:to>
                                    </p:set>
                                    <p:animEffect transition="in" filter="fade">
                                      <p:cBhvr>
                                        <p:cTn id="141" dur="2000"/>
                                        <p:tgtEl>
                                          <p:spTgt spid="107"/>
                                        </p:tgtEl>
                                      </p:cBhvr>
                                    </p:animEffect>
                                  </p:childTnLst>
                                </p:cTn>
                              </p:par>
                              <p:par>
                                <p:cTn id="142" presetID="1" presetClass="entr" presetSubtype="0" fill="hold" nodeType="withEffect">
                                  <p:stCondLst>
                                    <p:cond delay="0"/>
                                  </p:stCondLst>
                                  <p:childTnLst>
                                    <p:set>
                                      <p:cBhvr>
                                        <p:cTn id="143" dur="1" fill="hold">
                                          <p:stCondLst>
                                            <p:cond delay="0"/>
                                          </p:stCondLst>
                                        </p:cTn>
                                        <p:tgtEl>
                                          <p:spTgt spid="108"/>
                                        </p:tgtEl>
                                        <p:attrNameLst>
                                          <p:attrName>style.visibility</p:attrName>
                                        </p:attrNameLst>
                                      </p:cBhvr>
                                      <p:to>
                                        <p:strVal val="visible"/>
                                      </p:to>
                                    </p:set>
                                  </p:childTnLst>
                                </p:cTn>
                              </p:par>
                              <p:par>
                                <p:cTn id="144" presetID="1" presetClass="entr" presetSubtype="0" fill="hold" nodeType="withEffect">
                                  <p:stCondLst>
                                    <p:cond delay="0"/>
                                  </p:stCondLst>
                                  <p:childTnLst>
                                    <p:set>
                                      <p:cBhvr>
                                        <p:cTn id="145" dur="1" fill="hold">
                                          <p:stCondLst>
                                            <p:cond delay="0"/>
                                          </p:stCondLst>
                                        </p:cTn>
                                        <p:tgtEl>
                                          <p:spTgt spid="111"/>
                                        </p:tgtEl>
                                        <p:attrNameLst>
                                          <p:attrName>style.visibility</p:attrName>
                                        </p:attrNameLst>
                                      </p:cBhvr>
                                      <p:to>
                                        <p:strVal val="visible"/>
                                      </p:to>
                                    </p:set>
                                  </p:childTnLst>
                                </p:cTn>
                              </p:par>
                              <p:par>
                                <p:cTn id="146" presetID="1" presetClass="entr" presetSubtype="0" fill="hold" nodeType="withEffect">
                                  <p:stCondLst>
                                    <p:cond delay="0"/>
                                  </p:stCondLst>
                                  <p:childTnLst>
                                    <p:set>
                                      <p:cBhvr>
                                        <p:cTn id="147" dur="1" fill="hold">
                                          <p:stCondLst>
                                            <p:cond delay="0"/>
                                          </p:stCondLst>
                                        </p:cTn>
                                        <p:tgtEl>
                                          <p:spTgt spid="112"/>
                                        </p:tgtEl>
                                        <p:attrNameLst>
                                          <p:attrName>style.visibility</p:attrName>
                                        </p:attrNameLst>
                                      </p:cBhvr>
                                      <p:to>
                                        <p:strVal val="visible"/>
                                      </p:to>
                                    </p:set>
                                  </p:childTnLst>
                                </p:cTn>
                              </p:par>
                              <p:par>
                                <p:cTn id="148" presetID="1" presetClass="entr" presetSubtype="0" fill="hold" nodeType="withEffect">
                                  <p:stCondLst>
                                    <p:cond delay="0"/>
                                  </p:stCondLst>
                                  <p:childTnLst>
                                    <p:set>
                                      <p:cBhvr>
                                        <p:cTn id="149" dur="1" fill="hold">
                                          <p:stCondLst>
                                            <p:cond delay="0"/>
                                          </p:stCondLst>
                                        </p:cTn>
                                        <p:tgtEl>
                                          <p:spTgt spid="109"/>
                                        </p:tgtEl>
                                        <p:attrNameLst>
                                          <p:attrName>style.visibility</p:attrName>
                                        </p:attrNameLst>
                                      </p:cBhvr>
                                      <p:to>
                                        <p:strVal val="visible"/>
                                      </p:to>
                                    </p:set>
                                  </p:childTnLst>
                                </p:cTn>
                              </p:par>
                              <p:par>
                                <p:cTn id="150" presetID="1" presetClass="entr" presetSubtype="0" fill="hold" nodeType="withEffect">
                                  <p:stCondLst>
                                    <p:cond delay="0"/>
                                  </p:stCondLst>
                                  <p:childTnLst>
                                    <p:set>
                                      <p:cBhvr>
                                        <p:cTn id="151" dur="1" fill="hold">
                                          <p:stCondLst>
                                            <p:cond delay="0"/>
                                          </p:stCondLst>
                                        </p:cTn>
                                        <p:tgtEl>
                                          <p:spTgt spid="110"/>
                                        </p:tgtEl>
                                        <p:attrNameLst>
                                          <p:attrName>style.visibility</p:attrName>
                                        </p:attrNameLst>
                                      </p:cBhvr>
                                      <p:to>
                                        <p:strVal val="visible"/>
                                      </p:to>
                                    </p:set>
                                  </p:childTnLst>
                                </p:cTn>
                              </p:par>
                              <p:par>
                                <p:cTn id="152" presetID="0" presetClass="path" presetSubtype="0" accel="50000" decel="50000" fill="hold" nodeType="withEffect">
                                  <p:stCondLst>
                                    <p:cond delay="0"/>
                                  </p:stCondLst>
                                  <p:childTnLst>
                                    <p:animMotion origin="layout" path="M -0.21632 0.03565 C -0.16841 0.02523 -0.12032 0.01505 -0.08421 0.00972 C -0.04809 0.0044 -0.02379 0.00417 0.00052 0.00394 " pathEditMode="relative" rAng="0" ptsTypes="aaA">
                                      <p:cBhvr>
                                        <p:cTn id="153" dur="2000" fill="hold"/>
                                        <p:tgtEl>
                                          <p:spTgt spid="108"/>
                                        </p:tgtEl>
                                        <p:attrNameLst>
                                          <p:attrName>ppt_x</p:attrName>
                                          <p:attrName>ppt_y</p:attrName>
                                        </p:attrNameLst>
                                      </p:cBhvr>
                                      <p:rCtr x="108" y="-16"/>
                                    </p:animMotion>
                                  </p:childTnLst>
                                </p:cTn>
                              </p:par>
                              <p:par>
                                <p:cTn id="154" presetID="0" presetClass="path" presetSubtype="0" accel="50000" decel="50000" fill="hold" nodeType="withEffect">
                                  <p:stCondLst>
                                    <p:cond delay="0"/>
                                  </p:stCondLst>
                                  <p:childTnLst>
                                    <p:animMotion origin="layout" path="M -0.21389 0.00671 C -0.15851 0.00347 -0.10313 0.00023 -0.06736 4.07407E-6 C -0.0316 -0.00024 -0.01563 0.00254 0.00034 0.00555 " pathEditMode="relative" rAng="0" ptsTypes="aaA">
                                      <p:cBhvr>
                                        <p:cTn id="155" dur="2000" fill="hold"/>
                                        <p:tgtEl>
                                          <p:spTgt spid="109"/>
                                        </p:tgtEl>
                                        <p:attrNameLst>
                                          <p:attrName>ppt_x</p:attrName>
                                          <p:attrName>ppt_y</p:attrName>
                                        </p:attrNameLst>
                                      </p:cBhvr>
                                      <p:rCtr x="107" y="-3"/>
                                    </p:animMotion>
                                  </p:childTnLst>
                                </p:cTn>
                              </p:par>
                              <p:par>
                                <p:cTn id="156" presetID="0" presetClass="path" presetSubtype="0" accel="50000" decel="50000" fill="hold" nodeType="withEffect">
                                  <p:stCondLst>
                                    <p:cond delay="0"/>
                                  </p:stCondLst>
                                  <p:childTnLst>
                                    <p:animMotion origin="layout" path="M -0.20816 -0.02153 C -0.15816 -0.01852 -0.10816 -0.01528 -0.07344 -0.01135 C -0.03872 -0.00741 -0.01927 -0.00255 0.00034 0.00231 " pathEditMode="relative" rAng="0" ptsTypes="aaA">
                                      <p:cBhvr>
                                        <p:cTn id="157" dur="2000" fill="hold"/>
                                        <p:tgtEl>
                                          <p:spTgt spid="110"/>
                                        </p:tgtEl>
                                        <p:attrNameLst>
                                          <p:attrName>ppt_x</p:attrName>
                                          <p:attrName>ppt_y</p:attrName>
                                        </p:attrNameLst>
                                      </p:cBhvr>
                                      <p:rCtr x="104" y="12"/>
                                    </p:animMotion>
                                  </p:childTnLst>
                                </p:cTn>
                              </p:par>
                              <p:par>
                                <p:cTn id="158" presetID="0" presetClass="path" presetSubtype="0" accel="50000" decel="50000" fill="hold" nodeType="withEffect">
                                  <p:stCondLst>
                                    <p:cond delay="0"/>
                                  </p:stCondLst>
                                  <p:childTnLst>
                                    <p:animMotion origin="layout" path="M -0.2132 -0.05417 C -0.15382 -0.05162 -0.09445 -0.04907 -0.05886 -0.03958 C -0.02327 -0.03009 -0.01146 -0.01389 0.00034 0.00231 " pathEditMode="relative" rAng="0" ptsTypes="aaA">
                                      <p:cBhvr>
                                        <p:cTn id="159" dur="2000" fill="hold"/>
                                        <p:tgtEl>
                                          <p:spTgt spid="111"/>
                                        </p:tgtEl>
                                        <p:attrNameLst>
                                          <p:attrName>ppt_x</p:attrName>
                                          <p:attrName>ppt_y</p:attrName>
                                        </p:attrNameLst>
                                      </p:cBhvr>
                                      <p:rCtr x="107" y="28"/>
                                    </p:animMotion>
                                  </p:childTnLst>
                                </p:cTn>
                              </p:par>
                              <p:par>
                                <p:cTn id="160" presetID="0" presetClass="path" presetSubtype="0" accel="50000" decel="50000" fill="hold" nodeType="withEffect">
                                  <p:stCondLst>
                                    <p:cond delay="0"/>
                                  </p:stCondLst>
                                  <p:childTnLst>
                                    <p:animMotion origin="layout" path="M -0.21216 -0.09051 C -0.14671 -0.07222 -0.08125 -0.05393 -0.04601 -0.03842 C -0.01077 -0.02291 -0.00556 -0.01041 -0.00018 0.00232 " pathEditMode="relative" rAng="0" ptsTypes="aaA">
                                      <p:cBhvr>
                                        <p:cTn id="161" dur="2000" fill="hold"/>
                                        <p:tgtEl>
                                          <p:spTgt spid="112"/>
                                        </p:tgtEl>
                                        <p:attrNameLst>
                                          <p:attrName>ppt_x</p:attrName>
                                          <p:attrName>ppt_y</p:attrName>
                                        </p:attrNameLst>
                                      </p:cBhvr>
                                      <p:rCtr x="106" y="46"/>
                                    </p:animMotion>
                                  </p:childTnLst>
                                </p:cTn>
                              </p:par>
                              <p:par>
                                <p:cTn id="162" presetID="22" presetClass="exit" presetSubtype="4" fill="hold" nodeType="withEffect">
                                  <p:stCondLst>
                                    <p:cond delay="0"/>
                                  </p:stCondLst>
                                  <p:childTnLst>
                                    <p:animEffect transition="out" filter="wipe(down)">
                                      <p:cBhvr>
                                        <p:cTn id="163" dur="500"/>
                                        <p:tgtEl>
                                          <p:spTgt spid="122"/>
                                        </p:tgtEl>
                                      </p:cBhvr>
                                    </p:animEffect>
                                    <p:set>
                                      <p:cBhvr>
                                        <p:cTn id="164" dur="1" fill="hold">
                                          <p:stCondLst>
                                            <p:cond delay="499"/>
                                          </p:stCondLst>
                                        </p:cTn>
                                        <p:tgtEl>
                                          <p:spTgt spid="122"/>
                                        </p:tgtEl>
                                        <p:attrNameLst>
                                          <p:attrName>style.visibility</p:attrName>
                                        </p:attrNameLst>
                                      </p:cBhvr>
                                      <p:to>
                                        <p:strVal val="hidden"/>
                                      </p:to>
                                    </p:set>
                                  </p:childTnLst>
                                </p:cTn>
                              </p:par>
                            </p:childTnLst>
                          </p:cTn>
                        </p:par>
                      </p:childTnLst>
                    </p:cTn>
                  </p:par>
                  <p:par>
                    <p:cTn id="165" fill="hold">
                      <p:stCondLst>
                        <p:cond delay="indefinite"/>
                      </p:stCondLst>
                      <p:childTnLst>
                        <p:par>
                          <p:cTn id="166" fill="hold">
                            <p:stCondLst>
                              <p:cond delay="0"/>
                            </p:stCondLst>
                            <p:childTnLst>
                              <p:par>
                                <p:cTn id="167" presetID="1" presetClass="exit" presetSubtype="0" fill="hold" grpId="2" nodeType="clickEffect">
                                  <p:stCondLst>
                                    <p:cond delay="0"/>
                                  </p:stCondLst>
                                  <p:childTnLst>
                                    <p:set>
                                      <p:cBhvr>
                                        <p:cTn id="168" dur="1" fill="hold">
                                          <p:stCondLst>
                                            <p:cond delay="0"/>
                                          </p:stCondLst>
                                        </p:cTn>
                                        <p:tgtEl>
                                          <p:spTgt spid="124"/>
                                        </p:tgtEl>
                                        <p:attrNameLst>
                                          <p:attrName>style.visibility</p:attrName>
                                        </p:attrNameLst>
                                      </p:cBhvr>
                                      <p:to>
                                        <p:strVal val="hidden"/>
                                      </p:to>
                                    </p:set>
                                  </p:childTnLst>
                                </p:cTn>
                              </p:par>
                              <p:par>
                                <p:cTn id="169" presetID="1" presetClass="exit" presetSubtype="0" fill="hold" grpId="2" nodeType="withEffect">
                                  <p:stCondLst>
                                    <p:cond delay="0"/>
                                  </p:stCondLst>
                                  <p:childTnLst>
                                    <p:set>
                                      <p:cBhvr>
                                        <p:cTn id="170" dur="1" fill="hold">
                                          <p:stCondLst>
                                            <p:cond delay="0"/>
                                          </p:stCondLst>
                                        </p:cTn>
                                        <p:tgtEl>
                                          <p:spTgt spid="1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106" grpId="0" animBg="1"/>
      <p:bldP spid="57" grpId="0" animBg="1"/>
      <p:bldP spid="57" grpId="1" animBg="1"/>
      <p:bldP spid="60" grpId="0" animBg="1"/>
      <p:bldP spid="60" grpId="1" animBg="1"/>
      <p:bldP spid="93" grpId="0" animBg="1"/>
      <p:bldP spid="95" grpId="0" animBg="1"/>
      <p:bldP spid="96" grpId="0" animBg="1"/>
      <p:bldP spid="97" grpId="0" animBg="1"/>
      <p:bldP spid="102" grpId="0" animBg="1"/>
      <p:bldP spid="103" grpId="0" animBg="1"/>
      <p:bldP spid="104" grpId="0" animBg="1"/>
      <p:bldP spid="107" grpId="0" animBg="1"/>
      <p:bldP spid="113" grpId="0" animBg="1"/>
      <p:bldP spid="113" grpId="1" animBg="1"/>
      <p:bldP spid="113" grpId="2" animBg="1"/>
      <p:bldP spid="114" grpId="0" animBg="1"/>
      <p:bldP spid="114" grpId="1" animBg="1"/>
      <p:bldP spid="114" grpId="2" animBg="1"/>
      <p:bldP spid="115" grpId="0" animBg="1"/>
      <p:bldP spid="115" grpId="1" animBg="1"/>
      <p:bldP spid="115" grpId="2" animBg="1"/>
      <p:bldP spid="116" grpId="0" animBg="1"/>
      <p:bldP spid="116" grpId="1" animBg="1"/>
      <p:bldP spid="116" grpId="2" animBg="1"/>
      <p:bldP spid="117" grpId="0" animBg="1"/>
      <p:bldP spid="117" grpId="1" animBg="1"/>
      <p:bldP spid="117" grpId="2" animBg="1"/>
      <p:bldP spid="120" grpId="0" animBg="1"/>
      <p:bldP spid="120" grpId="1" animBg="1"/>
      <p:bldP spid="120" grpId="2" animBg="1"/>
      <p:bldP spid="124" grpId="0" animBg="1"/>
      <p:bldP spid="124" grpId="1" animBg="1"/>
      <p:bldP spid="124" grpId="2" animBg="1"/>
      <p:bldP spid="119" grpId="0" animBg="1"/>
      <p:bldP spid="119" grpId="1" animBg="1"/>
      <p:bldP spid="53" grpId="0" animBg="1"/>
      <p:bldP spid="59" grpId="2"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1191095"/>
          </a:xfrm>
        </p:spPr>
        <p:txBody>
          <a:bodyPr/>
          <a:lstStyle/>
          <a:p>
            <a:r>
              <a:rPr smtClean="0"/>
              <a:t>Device Applications</a:t>
            </a:r>
            <a:br>
              <a:rPr smtClean="0"/>
            </a:br>
            <a:r>
              <a:rPr sz="3600" smtClean="0">
                <a:solidFill>
                  <a:srgbClr val="FDE399"/>
                </a:solidFill>
              </a:rPr>
              <a:t>Target:  IT Pro/OEM</a:t>
            </a:r>
            <a:endParaRPr lang="en-US" dirty="0"/>
          </a:p>
        </p:txBody>
      </p:sp>
      <p:sp>
        <p:nvSpPr>
          <p:cNvPr id="3" name="Content Placeholder 2"/>
          <p:cNvSpPr>
            <a:spLocks noGrp="1"/>
          </p:cNvSpPr>
          <p:nvPr>
            <p:ph idx="1"/>
          </p:nvPr>
        </p:nvSpPr>
        <p:spPr>
          <a:xfrm>
            <a:off x="382588" y="1898650"/>
            <a:ext cx="8380412" cy="1982081"/>
          </a:xfrm>
        </p:spPr>
        <p:txBody>
          <a:bodyPr/>
          <a:lstStyle/>
          <a:p>
            <a:r>
              <a:rPr lang="en-US" dirty="0" smtClean="0"/>
              <a:t>Separate your driver package and your application installer</a:t>
            </a:r>
          </a:p>
          <a:p>
            <a:r>
              <a:rPr lang="en-US" dirty="0" smtClean="0"/>
              <a:t>Allow the customer to decide how best to deploy the combination</a:t>
            </a:r>
            <a:endParaRPr lang="en-US"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idx="1"/>
          </p:nvPr>
        </p:nvSpPr>
        <p:spPr>
          <a:xfrm>
            <a:off x="382588" y="1414465"/>
            <a:ext cx="8380412" cy="4575099"/>
          </a:xfrm>
        </p:spPr>
        <p:txBody>
          <a:bodyPr/>
          <a:lstStyle/>
          <a:p>
            <a:r>
              <a:rPr lang="en-US" dirty="0" smtClean="0"/>
              <a:t>Make your driver packages deployable by including everything in the INF</a:t>
            </a:r>
          </a:p>
          <a:p>
            <a:r>
              <a:rPr lang="en-US" dirty="0" smtClean="0"/>
              <a:t>For multifunction devices, use </a:t>
            </a:r>
            <a:r>
              <a:rPr lang="en-US" dirty="0" err="1" smtClean="0"/>
              <a:t>CopyInf</a:t>
            </a:r>
            <a:r>
              <a:rPr lang="en-US" dirty="0" smtClean="0"/>
              <a:t> to link multiple driver packages together</a:t>
            </a:r>
          </a:p>
          <a:p>
            <a:r>
              <a:rPr lang="en-US" dirty="0" smtClean="0"/>
              <a:t>For home users, integrate your application setup into your driver package</a:t>
            </a:r>
          </a:p>
          <a:p>
            <a:r>
              <a:rPr lang="en-US" dirty="0" smtClean="0"/>
              <a:t>For IT Pro and OEM users, keep your application setup separate from your </a:t>
            </a:r>
            <a:br>
              <a:rPr lang="en-US" dirty="0" smtClean="0"/>
            </a:br>
            <a:r>
              <a:rPr lang="en-US" dirty="0" smtClean="0"/>
              <a:t>driver package</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Agenda</a:t>
            </a:r>
            <a:endParaRPr lang="en-US" dirty="0"/>
          </a:p>
        </p:txBody>
      </p:sp>
      <p:sp>
        <p:nvSpPr>
          <p:cNvPr id="5" name="Content Placeholder 4"/>
          <p:cNvSpPr>
            <a:spLocks noGrp="1"/>
          </p:cNvSpPr>
          <p:nvPr>
            <p:ph idx="1"/>
          </p:nvPr>
        </p:nvSpPr>
        <p:spPr>
          <a:xfrm>
            <a:off x="382588" y="1414464"/>
            <a:ext cx="8380412" cy="2289858"/>
          </a:xfrm>
        </p:spPr>
        <p:txBody>
          <a:bodyPr/>
          <a:lstStyle/>
          <a:p>
            <a:r>
              <a:rPr lang="en-US" dirty="0" smtClean="0"/>
              <a:t>What is “deployable?”</a:t>
            </a:r>
          </a:p>
          <a:p>
            <a:r>
              <a:rPr lang="en-US" dirty="0" smtClean="0"/>
              <a:t>Driver packages</a:t>
            </a:r>
          </a:p>
          <a:p>
            <a:r>
              <a:rPr lang="en-US" dirty="0" smtClean="0"/>
              <a:t>Multifunction devices</a:t>
            </a:r>
          </a:p>
          <a:p>
            <a:r>
              <a:rPr lang="en-US" dirty="0" smtClean="0"/>
              <a:t>Device-related applications</a:t>
            </a: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idx="1"/>
          </p:nvPr>
        </p:nvSpPr>
        <p:spPr>
          <a:xfrm>
            <a:off x="382588" y="1414466"/>
            <a:ext cx="8380412" cy="5180905"/>
          </a:xfrm>
        </p:spPr>
        <p:txBody>
          <a:bodyPr/>
          <a:lstStyle/>
          <a:p>
            <a:pPr marL="338626" indent="-338626">
              <a:spcBef>
                <a:spcPts val="833"/>
              </a:spcBef>
            </a:pPr>
            <a:r>
              <a:rPr lang="en-US" sz="2800" dirty="0" smtClean="0"/>
              <a:t>Web Resources</a:t>
            </a:r>
          </a:p>
          <a:p>
            <a:pPr marL="624342" lvl="1" indent="-285717">
              <a:spcBef>
                <a:spcPts val="833"/>
              </a:spcBef>
            </a:pPr>
            <a:r>
              <a:rPr lang="en-US" sz="2800" dirty="0" smtClean="0"/>
              <a:t>Specs</a:t>
            </a:r>
          </a:p>
          <a:p>
            <a:pPr marL="908494" lvl="2" indent="-285717">
              <a:spcBef>
                <a:spcPts val="833"/>
              </a:spcBef>
            </a:pPr>
            <a:r>
              <a:rPr lang="en-US" sz="1800" dirty="0" err="1" smtClean="0"/>
              <a:t>CopyInf</a:t>
            </a:r>
            <a:r>
              <a:rPr lang="en-US" sz="1800" dirty="0" smtClean="0"/>
              <a:t> directive:</a:t>
            </a:r>
            <a:br>
              <a:rPr lang="en-US" sz="1800" dirty="0" smtClean="0"/>
            </a:br>
            <a:r>
              <a:rPr lang="en-US" sz="1800" dirty="0" smtClean="0">
                <a:hlinkClick r:id="rId3"/>
              </a:rPr>
              <a:t>http://msdn2.microsoft.com/en-us/library/ms794507.aspx</a:t>
            </a:r>
            <a:endParaRPr lang="en-US" sz="1800" dirty="0" smtClean="0"/>
          </a:p>
          <a:p>
            <a:pPr marL="908494" lvl="2" indent="-285717">
              <a:spcBef>
                <a:spcPts val="833"/>
              </a:spcBef>
            </a:pPr>
            <a:r>
              <a:rPr lang="en-US" sz="1800" dirty="0" smtClean="0"/>
              <a:t>Writing a co-installer:</a:t>
            </a:r>
            <a:br>
              <a:rPr lang="en-US" sz="1800" dirty="0" smtClean="0"/>
            </a:br>
            <a:r>
              <a:rPr lang="en-US" sz="1800" dirty="0" smtClean="0">
                <a:hlinkClick r:id="rId4"/>
              </a:rPr>
              <a:t>http://msdn2.microsoft.com/en-us/library/ms790151.aspx</a:t>
            </a:r>
            <a:r>
              <a:rPr lang="en-US" sz="1800" dirty="0" smtClean="0"/>
              <a:t> </a:t>
            </a:r>
          </a:p>
          <a:p>
            <a:pPr marL="624342" lvl="1" indent="-285717">
              <a:spcBef>
                <a:spcPts val="833"/>
              </a:spcBef>
            </a:pPr>
            <a:r>
              <a:rPr lang="en-US" sz="2800" dirty="0" smtClean="0"/>
              <a:t>Whitepapers</a:t>
            </a:r>
          </a:p>
          <a:p>
            <a:pPr marL="908494" lvl="2" indent="-285717">
              <a:spcBef>
                <a:spcPts val="833"/>
              </a:spcBef>
            </a:pPr>
            <a:r>
              <a:rPr lang="en-US" sz="1800" dirty="0" smtClean="0"/>
              <a:t>How to Install Windows Drivers with Software Applications:</a:t>
            </a:r>
            <a:br>
              <a:rPr lang="en-US" sz="1800" dirty="0" smtClean="0"/>
            </a:br>
            <a:r>
              <a:rPr lang="en-US" sz="1800" dirty="0" smtClean="0">
                <a:hlinkClick r:id="rId5"/>
              </a:rPr>
              <a:t>http://www.microsoft.com/whdc/driver/install/app_drv.mspx</a:t>
            </a:r>
            <a:endParaRPr lang="en-US" sz="1800" dirty="0" smtClean="0"/>
          </a:p>
          <a:p>
            <a:pPr marL="338626" indent="-338626">
              <a:spcBef>
                <a:spcPts val="833"/>
              </a:spcBef>
            </a:pPr>
            <a:r>
              <a:rPr lang="en-US" sz="2800" dirty="0" smtClean="0"/>
              <a:t>Related Sessions</a:t>
            </a:r>
          </a:p>
          <a:p>
            <a:pPr marL="624342" lvl="1" indent="-285717">
              <a:spcBef>
                <a:spcPts val="833"/>
              </a:spcBef>
            </a:pPr>
            <a:r>
              <a:rPr lang="en-US" sz="2000" dirty="0" smtClean="0"/>
              <a:t>DVR-T394 Extending Device Driver Installation with Co-Installers</a:t>
            </a:r>
          </a:p>
          <a:p>
            <a:pPr marL="624342" lvl="1" indent="-285717">
              <a:spcBef>
                <a:spcPts val="833"/>
              </a:spcBef>
            </a:pPr>
            <a:r>
              <a:rPr lang="en-US" sz="2000" dirty="0" smtClean="0"/>
              <a:t>DVR-T395 Deploying Device Drivers for Windows Vista</a:t>
            </a:r>
          </a:p>
          <a:p>
            <a:pPr marL="624342" lvl="1" indent="-285717">
              <a:spcBef>
                <a:spcPts val="833"/>
              </a:spcBef>
            </a:pPr>
            <a:r>
              <a:rPr lang="en-US" sz="2000" dirty="0" smtClean="0"/>
              <a:t>DVR-T396 Common Device Driver Installation Errors</a:t>
            </a:r>
          </a:p>
          <a:p>
            <a:pPr marL="624342" lvl="1" indent="-285717">
              <a:spcBef>
                <a:spcPts val="833"/>
              </a:spcBef>
            </a:pPr>
            <a:r>
              <a:rPr lang="en-US" sz="2000" dirty="0" smtClean="0"/>
              <a:t>DVR-T502 Debugging Device Installation on Windows Vista</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 Is "Deployable?"</a:t>
            </a:r>
            <a:endParaRPr lang="en-US" dirty="0"/>
          </a:p>
        </p:txBody>
      </p:sp>
      <p:sp>
        <p:nvSpPr>
          <p:cNvPr id="3" name="Content Placeholder 2"/>
          <p:cNvSpPr>
            <a:spLocks noGrp="1"/>
          </p:cNvSpPr>
          <p:nvPr>
            <p:ph idx="1"/>
          </p:nvPr>
        </p:nvSpPr>
        <p:spPr>
          <a:xfrm>
            <a:off x="382588" y="1414464"/>
            <a:ext cx="8380412" cy="2439129"/>
          </a:xfrm>
        </p:spPr>
        <p:txBody>
          <a:bodyPr/>
          <a:lstStyle/>
          <a:p>
            <a:r>
              <a:rPr lang="en-US" dirty="0" smtClean="0"/>
              <a:t>In short, it means your driver package is compatible with the myriad deployment mechanisms provided by Microsoft and third-parties</a:t>
            </a:r>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152400" y="1905000"/>
            <a:ext cx="7696200" cy="68580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Why Is This Hard?</a:t>
            </a:r>
            <a:endParaRPr lang="en-US" dirty="0"/>
          </a:p>
        </p:txBody>
      </p:sp>
      <p:sp>
        <p:nvSpPr>
          <p:cNvPr id="3" name="Content Placeholder 2"/>
          <p:cNvSpPr>
            <a:spLocks noGrp="1"/>
          </p:cNvSpPr>
          <p:nvPr>
            <p:ph idx="1"/>
          </p:nvPr>
        </p:nvSpPr>
        <p:spPr>
          <a:xfrm>
            <a:off x="382588" y="1414464"/>
            <a:ext cx="8380412" cy="2289858"/>
          </a:xfrm>
        </p:spPr>
        <p:txBody>
          <a:bodyPr/>
          <a:lstStyle/>
          <a:p>
            <a:pPr marL="579436" indent="-514350">
              <a:buFont typeface="+mj-lt"/>
              <a:buAutoNum type="arabicPeriod"/>
            </a:pPr>
            <a:r>
              <a:rPr lang="en-US" dirty="0" smtClean="0"/>
              <a:t>Driver package copied to Driver Store</a:t>
            </a:r>
          </a:p>
          <a:p>
            <a:pPr marL="579436" indent="-514350">
              <a:buFont typeface="+mj-lt"/>
              <a:buAutoNum type="arabicPeriod"/>
            </a:pPr>
            <a:r>
              <a:rPr lang="en-US" dirty="0" smtClean="0"/>
              <a:t>Time passes. The world changes</a:t>
            </a:r>
          </a:p>
          <a:p>
            <a:pPr marL="579436" indent="-514350">
              <a:buFont typeface="+mj-lt"/>
              <a:buAutoNum type="arabicPeriod"/>
            </a:pPr>
            <a:r>
              <a:rPr lang="en-US" dirty="0" smtClean="0"/>
              <a:t>Driver package installed on device</a:t>
            </a:r>
          </a:p>
          <a:p>
            <a:endParaRPr lang="en-US" dirty="0"/>
          </a:p>
        </p:txBody>
      </p:sp>
      <p:sp>
        <p:nvSpPr>
          <p:cNvPr id="4" name="Up Arrow 3"/>
          <p:cNvSpPr/>
          <p:nvPr/>
        </p:nvSpPr>
        <p:spPr bwMode="auto">
          <a:xfrm>
            <a:off x="3581400" y="2667000"/>
            <a:ext cx="609600" cy="1600200"/>
          </a:xfrm>
          <a:prstGeom prst="upArrow">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rot="20825758">
            <a:off x="1042060" y="4572000"/>
            <a:ext cx="5867400" cy="769441"/>
          </a:xfrm>
          <a:prstGeom prst="rect">
            <a:avLst/>
          </a:prstGeom>
          <a:noFill/>
        </p:spPr>
        <p:txBody>
          <a:bodyPr wrap="square" rtlCol="0">
            <a:spAutoFit/>
          </a:bodyPr>
          <a:lstStyle/>
          <a:p>
            <a:r>
              <a:rPr lang="en-US" sz="4400" u="sng" dirty="0" smtClean="0">
                <a:ln>
                  <a:solidFill>
                    <a:schemeClr val="tx1"/>
                  </a:solidFill>
                </a:ln>
                <a:solidFill>
                  <a:schemeClr val="accent3"/>
                </a:solidFill>
                <a:effectLst>
                  <a:outerShdw blurRad="50800" dist="38100" dir="2700000" algn="tl" rotWithShape="0">
                    <a:prstClr val="black">
                      <a:alpha val="40000"/>
                    </a:prstClr>
                  </a:outerShdw>
                </a:effectLst>
                <a:latin typeface="Comic Sans MS" pitchFamily="66" charset="0"/>
              </a:rPr>
              <a:t>This is the hard part!</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“Deployable?"</a:t>
            </a:r>
            <a:endParaRPr lang="en-US" dirty="0"/>
          </a:p>
        </p:txBody>
      </p:sp>
      <p:sp>
        <p:nvSpPr>
          <p:cNvPr id="3" name="Content Placeholder 2"/>
          <p:cNvSpPr>
            <a:spLocks noGrp="1"/>
          </p:cNvSpPr>
          <p:nvPr>
            <p:ph idx="1"/>
          </p:nvPr>
        </p:nvSpPr>
        <p:spPr>
          <a:xfrm>
            <a:off x="382588" y="1414464"/>
            <a:ext cx="8380412" cy="5405069"/>
          </a:xfrm>
        </p:spPr>
        <p:txBody>
          <a:bodyPr/>
          <a:lstStyle/>
          <a:p>
            <a:r>
              <a:rPr lang="en-US" sz="2000" dirty="0" smtClean="0"/>
              <a:t>End-user</a:t>
            </a:r>
          </a:p>
          <a:p>
            <a:pPr lvl="1"/>
            <a:r>
              <a:rPr lang="en-US" sz="1800" dirty="0" smtClean="0"/>
              <a:t>On-demand install from Windows Update</a:t>
            </a:r>
          </a:p>
          <a:p>
            <a:pPr lvl="1"/>
            <a:r>
              <a:rPr lang="en-US" sz="1800" dirty="0" smtClean="0"/>
              <a:t>Browse to location</a:t>
            </a:r>
          </a:p>
          <a:p>
            <a:pPr lvl="1"/>
            <a:r>
              <a:rPr lang="en-US" sz="1800" dirty="0" smtClean="0"/>
              <a:t>Insert CD/DVD when prompted</a:t>
            </a:r>
          </a:p>
          <a:p>
            <a:pPr lvl="1"/>
            <a:r>
              <a:rPr lang="en-US" sz="1800" dirty="0" smtClean="0"/>
              <a:t>User-initiated Windows Update install</a:t>
            </a:r>
          </a:p>
          <a:p>
            <a:pPr lvl="1"/>
            <a:r>
              <a:rPr lang="en-US" sz="1800" dirty="0" smtClean="0"/>
              <a:t>Device Manager Update</a:t>
            </a:r>
          </a:p>
          <a:p>
            <a:pPr lvl="1"/>
            <a:r>
              <a:rPr lang="en-US" sz="1800" dirty="0" err="1" smtClean="0"/>
              <a:t>AutoUpdate</a:t>
            </a:r>
            <a:r>
              <a:rPr lang="en-US" sz="1800" dirty="0" smtClean="0"/>
              <a:t> push install</a:t>
            </a:r>
          </a:p>
          <a:p>
            <a:r>
              <a:rPr lang="en-US" sz="2000" dirty="0" smtClean="0"/>
              <a:t>IT Pro</a:t>
            </a:r>
          </a:p>
          <a:p>
            <a:pPr lvl="1"/>
            <a:r>
              <a:rPr lang="en-US" sz="1800" dirty="0" smtClean="0"/>
              <a:t>WSUS</a:t>
            </a:r>
          </a:p>
          <a:p>
            <a:pPr lvl="1"/>
            <a:r>
              <a:rPr lang="en-US" sz="1800" dirty="0" smtClean="0"/>
              <a:t>Network share</a:t>
            </a:r>
          </a:p>
          <a:p>
            <a:r>
              <a:rPr lang="en-US" sz="2000" dirty="0" smtClean="0"/>
              <a:t>OEM</a:t>
            </a:r>
          </a:p>
          <a:p>
            <a:pPr lvl="1"/>
            <a:r>
              <a:rPr lang="en-US" sz="1800" dirty="0" err="1" smtClean="0"/>
              <a:t>Unattend</a:t>
            </a:r>
            <a:endParaRPr lang="en-US" sz="1800" dirty="0" smtClean="0"/>
          </a:p>
          <a:p>
            <a:pPr lvl="1"/>
            <a:r>
              <a:rPr lang="en-US" sz="1800" dirty="0" smtClean="0"/>
              <a:t>Package Manager</a:t>
            </a:r>
            <a:endParaRPr lang="en-US" sz="1600" dirty="0" smtClean="0"/>
          </a:p>
          <a:p>
            <a:pPr lvl="1"/>
            <a:endParaRPr lang="en-US" sz="1800" dirty="0" smtClean="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Scenario Example</a:t>
            </a:r>
            <a:endParaRPr lang="en-US" dirty="0"/>
          </a:p>
        </p:txBody>
      </p:sp>
      <p:sp>
        <p:nvSpPr>
          <p:cNvPr id="3" name="Content Placeholder 2"/>
          <p:cNvSpPr>
            <a:spLocks noGrp="1"/>
          </p:cNvSpPr>
          <p:nvPr>
            <p:ph idx="1"/>
          </p:nvPr>
        </p:nvSpPr>
        <p:spPr>
          <a:xfrm>
            <a:off x="382588" y="1414464"/>
            <a:ext cx="4060623" cy="4956229"/>
          </a:xfrm>
        </p:spPr>
        <p:txBody>
          <a:bodyPr/>
          <a:lstStyle/>
          <a:p>
            <a:r>
              <a:rPr lang="en-US" dirty="0" smtClean="0"/>
              <a:t>Anytime Upgrade</a:t>
            </a:r>
          </a:p>
          <a:p>
            <a:pPr marL="901685" lvl="1" indent="-514350">
              <a:buFont typeface="+mj-lt"/>
              <a:buAutoNum type="arabicPeriod"/>
            </a:pPr>
            <a:r>
              <a:rPr lang="en-US" dirty="0" smtClean="0"/>
              <a:t>Driver package is saved</a:t>
            </a:r>
          </a:p>
          <a:p>
            <a:pPr marL="901685" lvl="1" indent="-514350">
              <a:buFont typeface="+mj-lt"/>
              <a:buAutoNum type="arabicPeriod"/>
            </a:pPr>
            <a:r>
              <a:rPr lang="en-US" dirty="0" smtClean="0"/>
              <a:t>Driver package is copied to new OS image pre-boot</a:t>
            </a:r>
          </a:p>
          <a:p>
            <a:pPr marL="901685" lvl="1" indent="-514350">
              <a:buFont typeface="+mj-lt"/>
              <a:buAutoNum type="arabicPeriod"/>
            </a:pPr>
            <a:r>
              <a:rPr lang="en-US" dirty="0" smtClean="0"/>
              <a:t>OS image boots</a:t>
            </a:r>
          </a:p>
          <a:p>
            <a:pPr marL="901685" lvl="1" indent="-514350">
              <a:buFont typeface="+mj-lt"/>
              <a:buAutoNum type="arabicPeriod"/>
            </a:pPr>
            <a:r>
              <a:rPr lang="en-US" dirty="0" smtClean="0"/>
              <a:t>Driver package is installed by PnP</a:t>
            </a:r>
          </a:p>
          <a:p>
            <a:endParaRPr lang="en-US" dirty="0"/>
          </a:p>
        </p:txBody>
      </p:sp>
      <p:pic>
        <p:nvPicPr>
          <p:cNvPr id="1027" name="Picture 3"/>
          <p:cNvPicPr>
            <a:picLocks noChangeAspect="1" noChangeArrowheads="1"/>
          </p:cNvPicPr>
          <p:nvPr/>
        </p:nvPicPr>
        <p:blipFill>
          <a:blip r:embed="rId3"/>
          <a:srcRect/>
          <a:stretch>
            <a:fillRect/>
          </a:stretch>
        </p:blipFill>
        <p:spPr bwMode="auto">
          <a:xfrm>
            <a:off x="4679950" y="1414463"/>
            <a:ext cx="4076700" cy="342900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bwMode="auto">
          <a:xfrm>
            <a:off x="457200" y="1219200"/>
            <a:ext cx="3581400" cy="43434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2" name="Title 1"/>
          <p:cNvSpPr>
            <a:spLocks noGrp="1"/>
          </p:cNvSpPr>
          <p:nvPr>
            <p:ph type="title"/>
          </p:nvPr>
        </p:nvSpPr>
        <p:spPr/>
        <p:txBody>
          <a:bodyPr/>
          <a:lstStyle/>
          <a:p>
            <a:r>
              <a:rPr smtClean="0"/>
              <a:t>Driver Packages</a:t>
            </a:r>
            <a:endParaRPr lang="en-US" dirty="0"/>
          </a:p>
        </p:txBody>
      </p:sp>
      <p:sp>
        <p:nvSpPr>
          <p:cNvPr id="15" name="Content Placeholder 14"/>
          <p:cNvSpPr>
            <a:spLocks noGrp="1"/>
          </p:cNvSpPr>
          <p:nvPr>
            <p:ph sz="half" idx="1"/>
          </p:nvPr>
        </p:nvSpPr>
        <p:spPr>
          <a:xfrm>
            <a:off x="4635500" y="1414199"/>
            <a:ext cx="4127500" cy="3493264"/>
          </a:xfrm>
        </p:spPr>
        <p:txBody>
          <a:bodyPr/>
          <a:lstStyle/>
          <a:p>
            <a:r>
              <a:rPr lang="en-US" dirty="0" smtClean="0"/>
              <a:t>The INF defines the contents of a driver package</a:t>
            </a:r>
          </a:p>
          <a:p>
            <a:r>
              <a:rPr lang="en-US" dirty="0" smtClean="0"/>
              <a:t>All files that are necessary to install all drivers in the package </a:t>
            </a:r>
            <a:r>
              <a:rPr lang="en-US" b="1" dirty="0" smtClean="0"/>
              <a:t>must</a:t>
            </a:r>
            <a:r>
              <a:rPr lang="en-US" dirty="0" smtClean="0"/>
              <a:t> be referenced in the INF by both </a:t>
            </a:r>
            <a:r>
              <a:rPr lang="en-US" dirty="0" err="1" smtClean="0">
                <a:solidFill>
                  <a:schemeClr val="accent1"/>
                </a:solidFill>
              </a:rPr>
              <a:t>CopyFiles</a:t>
            </a:r>
            <a:r>
              <a:rPr lang="en-US" dirty="0" smtClean="0"/>
              <a:t> and </a:t>
            </a:r>
            <a:r>
              <a:rPr lang="en-US" dirty="0" err="1" smtClean="0">
                <a:solidFill>
                  <a:schemeClr val="accent1"/>
                </a:solidFill>
              </a:rPr>
              <a:t>SourceDisksFiles</a:t>
            </a:r>
            <a:endParaRPr lang="en-US" dirty="0" smtClean="0">
              <a:solidFill>
                <a:schemeClr val="accent1"/>
              </a:solidFill>
            </a:endParaRPr>
          </a:p>
          <a:p>
            <a:r>
              <a:rPr lang="en-US" dirty="0" smtClean="0"/>
              <a:t>The INF is the only way that Windows knows which files are important to the driver</a:t>
            </a:r>
            <a:endParaRPr lang="en-US" dirty="0"/>
          </a:p>
        </p:txBody>
      </p:sp>
      <p:sp>
        <p:nvSpPr>
          <p:cNvPr id="4" name="Rounded Rectangle 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bg2"/>
                </a:solidFill>
                <a:latin typeface="Segoe" pitchFamily="34" charset="0"/>
              </a:rPr>
              <a:t>Foo.inf</a:t>
            </a:r>
          </a:p>
        </p:txBody>
      </p:sp>
      <p:sp>
        <p:nvSpPr>
          <p:cNvPr id="5" name="Rounded Rectangle 4"/>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Bar.dll</a:t>
            </a:r>
          </a:p>
        </p:txBody>
      </p:sp>
      <p:cxnSp>
        <p:nvCxnSpPr>
          <p:cNvPr id="9" name="Straight Arrow Connector 8"/>
          <p:cNvCxnSpPr>
            <a:endCxn id="5" idx="1"/>
          </p:cNvCxnSpPr>
          <p:nvPr/>
        </p:nvCxnSpPr>
        <p:spPr bwMode="auto">
          <a:xfrm rot="16200000" flipH="1">
            <a:off x="884162" y="2544838"/>
            <a:ext cx="746277"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rot="16200000" flipH="1">
            <a:off x="533400" y="2895599"/>
            <a:ext cx="1447800" cy="22860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13" name="Straight Arrow Connector 12"/>
          <p:cNvCxnSpPr>
            <a:endCxn id="7" idx="1"/>
          </p:cNvCxnSpPr>
          <p:nvPr/>
        </p:nvCxnSpPr>
        <p:spPr bwMode="auto">
          <a:xfrm rot="16200000" flipH="1">
            <a:off x="198362" y="3230638"/>
            <a:ext cx="2117877"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ounded Rectangle 25"/>
          <p:cNvSpPr/>
          <p:nvPr/>
        </p:nvSpPr>
        <p:spPr bwMode="auto">
          <a:xfrm>
            <a:off x="4648200" y="211787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Configuration file</a:t>
            </a:r>
          </a:p>
        </p:txBody>
      </p:sp>
      <p:sp>
        <p:nvSpPr>
          <p:cNvPr id="27" name="Rounded Rectangle 26"/>
          <p:cNvSpPr/>
          <p:nvPr/>
        </p:nvSpPr>
        <p:spPr bwMode="auto">
          <a:xfrm>
            <a:off x="4648200" y="3056092"/>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Localized UI</a:t>
            </a:r>
          </a:p>
        </p:txBody>
      </p:sp>
      <p:sp>
        <p:nvSpPr>
          <p:cNvPr id="28" name="Rounded Rectangle 27"/>
          <p:cNvSpPr/>
          <p:nvPr/>
        </p:nvSpPr>
        <p:spPr bwMode="auto">
          <a:xfrm>
            <a:off x="4648200" y="3994307"/>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Application files</a:t>
            </a:r>
          </a:p>
        </p:txBody>
      </p:sp>
      <p:sp>
        <p:nvSpPr>
          <p:cNvPr id="25" name="Rounded Rectangle 24"/>
          <p:cNvSpPr/>
          <p:nvPr/>
        </p:nvSpPr>
        <p:spPr bwMode="auto">
          <a:xfrm>
            <a:off x="457200" y="1219200"/>
            <a:ext cx="3581400" cy="4343400"/>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b"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Driver package</a:t>
            </a:r>
          </a:p>
        </p:txBody>
      </p:sp>
      <p:sp>
        <p:nvSpPr>
          <p:cNvPr id="2" name="Title 1"/>
          <p:cNvSpPr>
            <a:spLocks noGrp="1"/>
          </p:cNvSpPr>
          <p:nvPr>
            <p:ph type="title"/>
          </p:nvPr>
        </p:nvSpPr>
        <p:spPr/>
        <p:txBody>
          <a:bodyPr/>
          <a:lstStyle/>
          <a:p>
            <a:r>
              <a:rPr smtClean="0"/>
              <a:t>Driver Packages</a:t>
            </a:r>
            <a:endParaRPr lang="en-US" dirty="0"/>
          </a:p>
        </p:txBody>
      </p:sp>
      <p:sp>
        <p:nvSpPr>
          <p:cNvPr id="4" name="Rounded Rectangle 3"/>
          <p:cNvSpPr/>
          <p:nvPr/>
        </p:nvSpPr>
        <p:spPr bwMode="auto">
          <a:xfrm>
            <a:off x="762000" y="1524000"/>
            <a:ext cx="2201333" cy="882953"/>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bg2"/>
                </a:solidFill>
                <a:latin typeface="Segoe" pitchFamily="34" charset="0"/>
              </a:rPr>
              <a:t>Foo.inf</a:t>
            </a:r>
          </a:p>
        </p:txBody>
      </p:sp>
      <p:sp>
        <p:nvSpPr>
          <p:cNvPr id="5" name="Rounded Rectangle 4"/>
          <p:cNvSpPr/>
          <p:nvPr/>
        </p:nvSpPr>
        <p:spPr bwMode="auto">
          <a:xfrm>
            <a:off x="1371600" y="27432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Foo.sys</a:t>
            </a:r>
          </a:p>
        </p:txBody>
      </p:sp>
      <p:sp>
        <p:nvSpPr>
          <p:cNvPr id="6" name="Rounded Rectangle 5"/>
          <p:cNvSpPr/>
          <p:nvPr/>
        </p:nvSpPr>
        <p:spPr bwMode="auto">
          <a:xfrm>
            <a:off x="1371600" y="34290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Foo.dll</a:t>
            </a:r>
          </a:p>
        </p:txBody>
      </p:sp>
      <p:sp>
        <p:nvSpPr>
          <p:cNvPr id="7" name="Rounded Rectangle 6"/>
          <p:cNvSpPr/>
          <p:nvPr/>
        </p:nvSpPr>
        <p:spPr bwMode="auto">
          <a:xfrm>
            <a:off x="1371600" y="4114800"/>
            <a:ext cx="2201333" cy="5781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solidFill>
                  <a:schemeClr val="tx1"/>
                </a:solidFill>
                <a:effectLst>
                  <a:outerShdw blurRad="38100" dist="38100" dir="2700000" algn="tl">
                    <a:srgbClr val="000000">
                      <a:alpha val="43137"/>
                    </a:srgbClr>
                  </a:outerShdw>
                </a:effectLst>
                <a:latin typeface="Segoe" pitchFamily="34" charset="0"/>
              </a:rPr>
              <a:t>Bar.dll</a:t>
            </a:r>
          </a:p>
        </p:txBody>
      </p:sp>
      <p:sp>
        <p:nvSpPr>
          <p:cNvPr id="19" name="&quot;No&quot; Symbol 18"/>
          <p:cNvSpPr/>
          <p:nvPr/>
        </p:nvSpPr>
        <p:spPr bwMode="auto">
          <a:xfrm>
            <a:off x="5354320" y="1949753"/>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quot;No&quot; Symbol 19"/>
          <p:cNvSpPr/>
          <p:nvPr/>
        </p:nvSpPr>
        <p:spPr bwMode="auto">
          <a:xfrm>
            <a:off x="5354320" y="2887968"/>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quot;No&quot; Symbol 20"/>
          <p:cNvSpPr/>
          <p:nvPr/>
        </p:nvSpPr>
        <p:spPr bwMode="auto">
          <a:xfrm>
            <a:off x="5354320" y="3826183"/>
            <a:ext cx="914400" cy="914400"/>
          </a:xfrm>
          <a:prstGeom prst="noSmoking">
            <a:avLst/>
          </a:prstGeom>
          <a:ln>
            <a:headEnd type="none" w="med" len="med"/>
            <a:tailEnd type="none" w="med" len="med"/>
          </a:ln>
        </p:spPr>
        <p:style>
          <a:lnRef idx="3">
            <a:schemeClr val="lt1"/>
          </a:lnRef>
          <a:fillRef idx="1">
            <a:schemeClr val="accent3"/>
          </a:fillRef>
          <a:effectRef idx="1">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TextBox 21"/>
          <p:cNvSpPr txBox="1"/>
          <p:nvPr/>
        </p:nvSpPr>
        <p:spPr>
          <a:xfrm>
            <a:off x="4287520" y="1414463"/>
            <a:ext cx="3048000" cy="40011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2000" dirty="0" smtClean="0">
                <a:solidFill>
                  <a:schemeClr val="tx1"/>
                </a:solidFill>
                <a:latin typeface="Segoe" pitchFamily="34" charset="0"/>
              </a:rPr>
              <a:t>These files will be lost!</a:t>
            </a:r>
            <a:endParaRPr lang="en-US" sz="2000" dirty="0" err="1" smtClean="0">
              <a:solidFill>
                <a:schemeClr val="tx1"/>
              </a:solidFill>
              <a:latin typeface="Segoe" pitchFamily="34" charset="0"/>
            </a:endParaRPr>
          </a:p>
        </p:txBody>
      </p:sp>
      <p:sp>
        <p:nvSpPr>
          <p:cNvPr id="24" name="TextBox 23"/>
          <p:cNvSpPr txBox="1"/>
          <p:nvPr/>
        </p:nvSpPr>
        <p:spPr>
          <a:xfrm>
            <a:off x="381000" y="5648980"/>
            <a:ext cx="2286000" cy="523220"/>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2800" dirty="0" smtClean="0">
                <a:solidFill>
                  <a:schemeClr val="tx1"/>
                </a:solidFill>
                <a:latin typeface="Segoe" pitchFamily="34" charset="0"/>
              </a:rPr>
              <a:t>Incorrect</a:t>
            </a:r>
          </a:p>
        </p:txBody>
      </p:sp>
      <p:cxnSp>
        <p:nvCxnSpPr>
          <p:cNvPr id="31" name="Straight Arrow Connector 30"/>
          <p:cNvCxnSpPr/>
          <p:nvPr/>
        </p:nvCxnSpPr>
        <p:spPr bwMode="auto">
          <a:xfrm rot="16200000" flipH="1">
            <a:off x="884161" y="2544837"/>
            <a:ext cx="746277" cy="22860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32" name="Straight Arrow Connector 31"/>
          <p:cNvCxnSpPr/>
          <p:nvPr/>
        </p:nvCxnSpPr>
        <p:spPr bwMode="auto">
          <a:xfrm rot="16200000" flipH="1">
            <a:off x="541262" y="2887738"/>
            <a:ext cx="1432077"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cxnSp>
        <p:nvCxnSpPr>
          <p:cNvPr id="33" name="Straight Arrow Connector 32"/>
          <p:cNvCxnSpPr/>
          <p:nvPr/>
        </p:nvCxnSpPr>
        <p:spPr bwMode="auto">
          <a:xfrm rot="16200000" flipH="1">
            <a:off x="190500" y="3238500"/>
            <a:ext cx="2133600"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arrow"/>
          </a:ln>
          <a:effectLst/>
        </p:spPr>
      </p:cxn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500"/>
                                        <p:tgtEl>
                                          <p:spTgt spid="1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p:bld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6/2007 4:21:47 PM&quot;&gt;&lt;Slide id=&quot;258&quot; dur=&quot;265.8125&quot; bld=&quot;INVLD&quot;/&gt;&lt;Slide id=&quot;257&quot; dur=&quot;1.140625&quot;/&gt;&lt;Slide id=&quot;258&quot; dur=&quot;497.9688&quot;/&gt;&lt;Slide id=&quot;297&quot; dur=&quot;52.45313&quot;/&gt;&lt;Slide id=&quot;289&quot; dur=&quot;8.390625&quot;/&gt;&lt;Slide id=&quot;295&quot; dur=&quot;26.625&quot;/&gt;&lt;Slide id=&quot;296&quot; dur=&quot;55.48438&quot; bld=&quot;|11.6&quot;/&gt;&lt;Slide id=&quot;273&quot; dur=&quot;134.1406&quot;/&gt;&lt;Slide id=&quot;299&quot; dur=&quot;68.34375&quot;/&gt;&lt;Slide id=&quot;280&quot; dur=&quot;81.15625&quot;/&gt;&lt;Slide id=&quot;281&quot; dur=&quot;68.42188&quot; bld=&quot;|58.1&quot;/&gt;&lt;Slide id=&quot;282&quot; dur=&quot;22.23438&quot;/&gt;&lt;Slide id=&quot;300&quot; dur=&quot;37.5&quot;/&gt;&lt;Slide id=&quot;283&quot; dur=&quot;35.84375&quot;/&gt;&lt;Slide id=&quot;284&quot; dur=&quot;8.03125&quot;/&gt;&lt;Slide id=&quot;285&quot; dur=&quot;1.21875&quot;/&gt;&lt;Slide id=&quot;286&quot; dur=&quot;45.09375&quot; bld=&quot;|.9|0|11.2|27.8|0|1|2&quot;/&gt;&lt;Slide id=&quot;287&quot; dur=&quot;34.48438&quot; bld=&quot;|2|1.7|2.3|2.5|2|2.4|0|3|1.1&quot;/&gt;&lt;Slide id=&quot;288&quot; dur=&quot;7.328125&quot;/&gt;&lt;Slide id=&quot;274&quot; dur=&quot;65.34375&quot;/&gt;&lt;Slide id=&quot;275&quot; dur=&quot;70.75&quot;/&gt;&lt;Slide id=&quot;279&quot; dur=&quot;22.85938&quot;/&gt;&lt;Slide id=&quot;276&quot; dur=&quot;28.51563&quot;/&gt;&lt;Slide id=&quot;277&quot; dur=&quot;43.01563&quot;/&gt;&lt;Slide id=&quot;278&quot; dur=&quot;173.3828&quot; bld=&quot;|10.7|1.9|2.2|3.7|0|0|2|4.6|2.9|1.2|2.5|4|.5|3.3|40.3|3.9|8|.5|.5|1|10.9|6.2|0|6.4|7.4|4.5|0|2.8|.5|1.7|1.5|2.7|1.2|16.4|0|2|2|11.1&quot;/&gt;&lt;Slide id=&quot;290&quot; dur=&quot;1.171875&quot;/&gt;&lt;Slide id=&quot;278&quot; dur=&quot;77.1875&quot;/&gt;&lt;Slide id=&quot;290&quot; dur=&quot;129.8906&quot;/&gt;&lt;Slide id=&quot;291&quot; dur=&quot;86.78125&quot;/&gt;&lt;Slide id=&quot;293&quot; dur=&quot;64.14063&quot;/&gt;&lt;Slide id=&quot;294&quot; dur=&quot;393.9688&quot; bld=&quot;|23.2|3.5|5.4|3.9|.1|1|.4|0|1|109|6.6|42.6|7|.5|44.3|5.3&quot;/&gt;&lt;Slide id=&quot;292&quot; dur=&quot;81.42188&quot;/&gt;&lt;Slide id=&quot;270&quot; dur=&quot;162.4063&quot;/&gt;&lt;Slide id=&quot;271&quot; dur=&quot;149.4844&quot;/&gt;&lt;Slide id=&quot;272&quot; dur=&quot;1256.094&quot;/&gt;&lt;/Timings&gt;&lt;/WMTools&gt;"/>
</p:tagLst>
</file>

<file path=ppt/tags/tag2.xml><?xml version="1.0" encoding="utf-8"?>
<p:tagLst xmlns:a="http://schemas.openxmlformats.org/drawingml/2006/main" xmlns:r="http://schemas.openxmlformats.org/officeDocument/2006/relationships" xmlns:p="http://schemas.openxmlformats.org/presentationml/2006/main">
  <p:tag name="TIMING" val="|11.6"/>
</p:tagLst>
</file>

<file path=ppt/tags/tag3.xml><?xml version="1.0" encoding="utf-8"?>
<p:tagLst xmlns:a="http://schemas.openxmlformats.org/drawingml/2006/main" xmlns:r="http://schemas.openxmlformats.org/officeDocument/2006/relationships" xmlns:p="http://schemas.openxmlformats.org/presentationml/2006/main">
  <p:tag name="TIMING" val="|58.1"/>
</p:tagLst>
</file>

<file path=ppt/tags/tag4.xml><?xml version="1.0" encoding="utf-8"?>
<p:tagLst xmlns:a="http://schemas.openxmlformats.org/drawingml/2006/main" xmlns:r="http://schemas.openxmlformats.org/officeDocument/2006/relationships" xmlns:p="http://schemas.openxmlformats.org/presentationml/2006/main">
  <p:tag name="TIMING" val="|.9|0|11.2|27.8|0|1|2"/>
</p:tagLst>
</file>

<file path=ppt/tags/tag5.xml><?xml version="1.0" encoding="utf-8"?>
<p:tagLst xmlns:a="http://schemas.openxmlformats.org/drawingml/2006/main" xmlns:r="http://schemas.openxmlformats.org/officeDocument/2006/relationships" xmlns:p="http://schemas.openxmlformats.org/presentationml/2006/main">
  <p:tag name="TIMING" val="|2|1.7|2.3|2.5|2|2.4|0|3|1.1"/>
</p:tagLst>
</file>

<file path=ppt/tags/tag6.xml><?xml version="1.0" encoding="utf-8"?>
<p:tagLst xmlns:a="http://schemas.openxmlformats.org/drawingml/2006/main" xmlns:r="http://schemas.openxmlformats.org/officeDocument/2006/relationships" xmlns:p="http://schemas.openxmlformats.org/presentationml/2006/main">
  <p:tag name="TIMING" val="|23.2|3.5|5.4|3.9|.1|1|.4|0|1|109|6.6|42.6|7|.5|44.3|5.3"/>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BB4BAE66-B9B7-4877-A689-DC059261EAF7}">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WinHec 2007 Slide Template</Template>
  <TotalTime>3027</TotalTime>
  <Words>1280</Words>
  <Application>Microsoft Office PowerPoint</Application>
  <PresentationFormat>On-screen Show (4:3)</PresentationFormat>
  <Paragraphs>388</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WinHec 2007 WEB Template</vt:lpstr>
      <vt:lpstr>Building Deployable Device Driver Packages</vt:lpstr>
      <vt:lpstr>Key Takeaways</vt:lpstr>
      <vt:lpstr>Agenda</vt:lpstr>
      <vt:lpstr>What Is "Deployable?"</vt:lpstr>
      <vt:lpstr>Why Is This Hard?</vt:lpstr>
      <vt:lpstr>What Is “Deployable?"</vt:lpstr>
      <vt:lpstr>Scenario Example</vt:lpstr>
      <vt:lpstr>Driver Packages</vt:lpstr>
      <vt:lpstr>Driver Packages</vt:lpstr>
      <vt:lpstr>Driver Packages</vt:lpstr>
      <vt:lpstr>Driver Packages</vt:lpstr>
      <vt:lpstr>Driver Packages</vt:lpstr>
      <vt:lpstr>Driver Packages</vt:lpstr>
      <vt:lpstr>Driver Packages</vt:lpstr>
      <vt:lpstr>Driver Packages</vt:lpstr>
      <vt:lpstr>Driver Packages</vt:lpstr>
      <vt:lpstr>Driver Packages</vt:lpstr>
      <vt:lpstr>Multifunction Devices</vt:lpstr>
      <vt:lpstr>Multifunction Devices</vt:lpstr>
      <vt:lpstr>Multifunction Devices</vt:lpstr>
      <vt:lpstr>Multifunction Devices Parent device uses your driver</vt:lpstr>
      <vt:lpstr>Multifunction Devices Parent device uses inbox driver</vt:lpstr>
      <vt:lpstr>Multifunction Devices</vt:lpstr>
      <vt:lpstr>Device Applications</vt:lpstr>
      <vt:lpstr>Device Applications Target:  Home user retail install</vt:lpstr>
      <vt:lpstr>Slide 26</vt:lpstr>
      <vt:lpstr>Device Applications</vt:lpstr>
      <vt:lpstr>Device Applications Target:  IT Pro/OEM</vt:lpstr>
      <vt:lpstr>Call To Action</vt:lpstr>
      <vt:lpstr>Additional Resources</vt:lpstr>
      <vt:lpstr>Slide 31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DVR-T393 Building Deployable Device Driver Packages</dc:title>
  <dc:subject>WinHEC 2007</dc:subject>
  <dc:creator>Eugene Lin</dc:creator>
  <dc:description>Template design: BryanL, 
Silver Fox Productions, Inc.
Formatter: John Epperson, Silver Fox Productions, Inc.
Event Date:
Event Location:
Speech Length:
Audience:
Key Topics:
©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
© 2007 Silver Fox Production, All Rights Reserved.
This document is for internal use only. Not for distribution unless by the express written consent of Silver Fox Productions.</dc:description>
  <cp:lastModifiedBy>Shows</cp:lastModifiedBy>
  <cp:revision>139</cp:revision>
  <dcterms:created xsi:type="dcterms:W3CDTF">2007-04-03T16:01:58Z</dcterms:created>
  <dcterms:modified xsi:type="dcterms:W3CDTF">2007-05-17T01:36:59Z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