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27"/>
  </p:notesMasterIdLst>
  <p:sldIdLst>
    <p:sldId id="258" r:id="rId5"/>
    <p:sldId id="274" r:id="rId6"/>
    <p:sldId id="293"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2" r:id="rId24"/>
    <p:sldId id="291" r:id="rId25"/>
    <p:sldId id="294" r:id="rId26"/>
  </p:sldIdLst>
  <p:sldSz cx="9144000" cy="6858000" type="screen4x3"/>
  <p:notesSz cx="6858000" cy="9144000"/>
  <p:embeddedFontLst>
    <p:embeddedFont>
      <p:font typeface="Lucida Console" pitchFamily="49" charset="0"/>
      <p:regular r:id="rId28"/>
    </p:embeddedFont>
    <p:embeddedFont>
      <p:font typeface="Calibri" pitchFamily="34" charset="0"/>
      <p:regular r:id="rId29"/>
      <p:bold r:id="rId30"/>
      <p:italic r:id="rId31"/>
      <p:boldItalic r:id="rId32"/>
    </p:embeddedFont>
  </p:embeddedFontLst>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clrMru>
    <a:srgbClr val="C5EE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399" autoAdjust="0"/>
    <p:restoredTop sz="94660"/>
  </p:normalViewPr>
  <p:slideViewPr>
    <p:cSldViewPr showGuides="1">
      <p:cViewPr varScale="1">
        <p:scale>
          <a:sx n="55" d="100"/>
          <a:sy n="55" d="100"/>
        </p:scale>
        <p:origin x="-605" y="-77"/>
      </p:cViewPr>
      <p:guideLst>
        <p:guide orient="horz" pos="2160"/>
        <p:guide orient="horz" pos="144"/>
        <p:guide orient="horz" pos="4176"/>
        <p:guide orient="horz" pos="1488"/>
        <p:guide orient="horz" pos="1200"/>
        <p:guide orient="horz" pos="891"/>
        <p:guide pos="2880"/>
        <p:guide pos="240"/>
        <p:guide pos="5520"/>
      </p:guideLst>
    </p:cSldViewPr>
  </p:slideViewPr>
  <p:notesTextViewPr>
    <p:cViewPr>
      <p:scale>
        <a:sx n="100" d="100"/>
        <a:sy n="100" d="100"/>
      </p:scale>
      <p:origin x="0" y="0"/>
    </p:cViewPr>
  </p:notesTextViewPr>
  <p:sorterViewPr>
    <p:cViewPr>
      <p:scale>
        <a:sx n="66" d="100"/>
        <a:sy n="66" d="100"/>
      </p:scale>
      <p:origin x="0" y="158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5.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5/29/2007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1:47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A2E8110-ADF9-4D56-9377-EEBEB11705DB}" type="datetime8">
              <a:rPr lang="en-US"/>
              <a:pPr/>
              <a:t>5/29/2007 1:47 PM</a:t>
            </a:fld>
            <a:endParaRPr lang="en-US"/>
          </a:p>
        </p:txBody>
      </p:sp>
      <p:sp>
        <p:nvSpPr>
          <p:cNvPr id="6"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64634E3-36B9-407B-9D6C-C61FE0F6A622}" type="slidenum">
              <a:rPr lang="en-US"/>
              <a:pPr/>
              <a:t>20</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669" r:id="rId12"/>
    <p:sldLayoutId id="2147483670" r:id="rId13"/>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6"/>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7"/>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7"/>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http://www.microsoft.com/whdc/DevTools/tools/DrvVerifier.mspx" TargetMode="External"/><Relationship Id="rId2" Type="http://schemas.openxmlformats.org/officeDocument/2006/relationships/notesSlide" Target="../notesSlides/notesSlide21.xml"/><Relationship Id="rId1" Type="http://schemas.openxmlformats.org/officeDocument/2006/relationships/slideLayout" Target="../slideLayouts/slideLayout8.xml"/><Relationship Id="rId6" Type="http://schemas.openxmlformats.org/officeDocument/2006/relationships/hyperlink" Target="mailto:verifier@microsoft.com" TargetMode="External"/><Relationship Id="rId5" Type="http://schemas.openxmlformats.org/officeDocument/2006/relationships/hyperlink" Target="http://download.microsoft.com/download/9/c/5/9c5b2167-8017-4bae-9fde-d599bac8184a/DriverHangVerification.doc" TargetMode="External"/><Relationship Id="rId4" Type="http://schemas.openxmlformats.org/officeDocument/2006/relationships/hyperlink" Target="http://www.microsoft.com/whdc/DevTools/tools/vistaverifier.mspx"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903678"/>
            <a:ext cx="7692761" cy="1260345"/>
          </a:xfrm>
        </p:spPr>
        <p:txBody>
          <a:bodyPr/>
          <a:lstStyle/>
          <a:p>
            <a:r>
              <a:rPr lang="en-US" dirty="0" smtClean="0"/>
              <a:t>Driver Verifier</a:t>
            </a:r>
            <a:br>
              <a:rPr lang="en-US" dirty="0" smtClean="0"/>
            </a:br>
            <a:r>
              <a:rPr lang="en-US" sz="3600" dirty="0" smtClean="0">
                <a:solidFill>
                  <a:schemeClr val="accent1"/>
                </a:solidFill>
              </a:rPr>
              <a:t>Advances and best practices</a:t>
            </a:r>
            <a:endParaRPr lang="en-US" dirty="0">
              <a:solidFill>
                <a:schemeClr val="accent1"/>
              </a:solidFill>
            </a:endParaRPr>
          </a:p>
        </p:txBody>
      </p:sp>
      <p:sp>
        <p:nvSpPr>
          <p:cNvPr id="3" name="Subtitle 2"/>
          <p:cNvSpPr>
            <a:spLocks noGrp="1"/>
          </p:cNvSpPr>
          <p:nvPr>
            <p:ph type="subTitle" idx="1"/>
          </p:nvPr>
        </p:nvSpPr>
        <p:spPr>
          <a:xfrm>
            <a:off x="727605" y="4334074"/>
            <a:ext cx="7692761" cy="1371145"/>
          </a:xfrm>
        </p:spPr>
        <p:txBody>
          <a:bodyPr/>
          <a:lstStyle/>
          <a:p>
            <a:r>
              <a:rPr lang="en-US" dirty="0" smtClean="0"/>
              <a:t>Daniel </a:t>
            </a:r>
            <a:r>
              <a:rPr lang="en-US" dirty="0" err="1" smtClean="0"/>
              <a:t>Mihai</a:t>
            </a:r>
            <a:endParaRPr lang="en-US" dirty="0" smtClean="0"/>
          </a:p>
          <a:p>
            <a:r>
              <a:rPr lang="en-US" dirty="0" smtClean="0"/>
              <a:t>Software Design Engineer</a:t>
            </a:r>
          </a:p>
          <a:p>
            <a:r>
              <a:rPr lang="en-US" dirty="0" smtClean="0"/>
              <a:t>Microsoft Corporation</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761412" cy="664797"/>
          </a:xfrm>
        </p:spPr>
        <p:txBody>
          <a:bodyPr/>
          <a:lstStyle/>
          <a:p>
            <a:r>
              <a:rPr lang="en-US" sz="4800" smtClean="0"/>
              <a:t>Force Pending I/O Requests (3/3)</a:t>
            </a:r>
            <a:endParaRPr lang="en-US" sz="4800" dirty="0"/>
          </a:p>
        </p:txBody>
      </p:sp>
      <p:sp>
        <p:nvSpPr>
          <p:cNvPr id="243715" name="Rectangle 3"/>
          <p:cNvSpPr>
            <a:spLocks noGrp="1" noChangeArrowheads="1"/>
          </p:cNvSpPr>
          <p:nvPr>
            <p:ph type="body" idx="1"/>
          </p:nvPr>
        </p:nvSpPr>
        <p:spPr>
          <a:xfrm>
            <a:off x="382588" y="1414464"/>
            <a:ext cx="8380412" cy="443198"/>
          </a:xfrm>
        </p:spPr>
        <p:txBody>
          <a:bodyPr/>
          <a:lstStyle/>
          <a:p>
            <a:r>
              <a:rPr lang="en-US" sz="3200" smtClean="0"/>
              <a:t>Log of IRPs forced pending recently</a:t>
            </a:r>
            <a:endParaRPr lang="en-US" sz="3200" dirty="0" smtClean="0"/>
          </a:p>
        </p:txBody>
      </p:sp>
      <p:sp>
        <p:nvSpPr>
          <p:cNvPr id="4" name="Rectangle 4"/>
          <p:cNvSpPr>
            <a:spLocks noChangeArrowheads="1"/>
          </p:cNvSpPr>
          <p:nvPr/>
        </p:nvSpPr>
        <p:spPr bwMode="auto">
          <a:xfrm>
            <a:off x="1256856" y="1905000"/>
            <a:ext cx="6629400" cy="472440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!verifier 40</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IRP: 8f84ef00 - forced pending from stack trace:</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817b21e4 nt!IovpLocalCompletionRoutine+0xb2</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81422478 nt!IopfCompleteRequest+0x15c</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smtClean="0">
                <a:solidFill>
                  <a:srgbClr val="FFFF00"/>
                </a:solidFill>
                <a:effectLst>
                  <a:outerShdw blurRad="38100" dist="38100" dir="2700000" algn="tl">
                    <a:srgbClr val="000000">
                      <a:alpha val="43137"/>
                    </a:srgbClr>
                  </a:outerShdw>
                </a:effectLst>
                <a:latin typeface="Lucida Console" pitchFamily="49" charset="0"/>
              </a:rPr>
              <a:t>817b2838 nt!IovCompleteRequest+0x9c</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smtClean="0">
                <a:solidFill>
                  <a:srgbClr val="FFFF00"/>
                </a:solidFill>
                <a:effectLst>
                  <a:outerShdw blurRad="38100" dist="38100" dir="2700000" algn="tl">
                    <a:srgbClr val="000000">
                      <a:alpha val="43137"/>
                    </a:srgbClr>
                  </a:outerShdw>
                </a:effectLst>
                <a:latin typeface="Lucida Console" pitchFamily="49" charset="0"/>
              </a:rPr>
              <a:t>84d747df acpi!ACPIBusIrpDeviceUsageNotification+0xf5</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84d2d36c acpi!ACPIDispatchIrp+0xe8</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817b258f nt!IovCallDriver+0x19d</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8142218e nt!IofCallDriver+0x1c</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817c6a9d nt!ViFilterDispatchPnp+0xe9</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smtClean="0">
                <a:solidFill>
                  <a:srgbClr val="FFFF00"/>
                </a:solidFill>
                <a:effectLst>
                  <a:outerShdw blurRad="38100" dist="38100" dir="2700000" algn="tl">
                    <a:srgbClr val="000000">
                      <a:alpha val="43137"/>
                    </a:srgbClr>
                  </a:outerShdw>
                </a:effectLst>
                <a:latin typeface="Lucida Console" pitchFamily="49" charset="0"/>
              </a:rPr>
              <a:t>817b258f nt!IovCallDriver+0x19d</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smtClean="0">
                <a:solidFill>
                  <a:srgbClr val="FFFF00"/>
                </a:solidFill>
                <a:effectLst>
                  <a:outerShdw blurRad="38100" dist="38100" dir="2700000" algn="tl">
                    <a:srgbClr val="000000">
                      <a:alpha val="43137"/>
                    </a:srgbClr>
                  </a:outerShdw>
                </a:effectLst>
                <a:latin typeface="Lucida Console" pitchFamily="49" charset="0"/>
              </a:rPr>
              <a:t>8142218e nt!IofCallDriver+0x1c</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84fed489 pci!PciCallDownIrpStack+0xbf</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84fde1cb pci!PciDispatchPnpPower+0xdf</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endParaRPr lang="en-US" sz="14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Miscellaneous Checks</a:t>
            </a:r>
            <a:endParaRPr lang="en-US" dirty="0"/>
          </a:p>
        </p:txBody>
      </p:sp>
      <p:sp>
        <p:nvSpPr>
          <p:cNvPr id="243715" name="Rectangle 3"/>
          <p:cNvSpPr>
            <a:spLocks noGrp="1" noChangeArrowheads="1"/>
          </p:cNvSpPr>
          <p:nvPr>
            <p:ph type="body" idx="1"/>
          </p:nvPr>
        </p:nvSpPr>
        <p:spPr>
          <a:xfrm>
            <a:off x="382588" y="1414464"/>
            <a:ext cx="8380412" cy="4528932"/>
          </a:xfrm>
        </p:spPr>
        <p:txBody>
          <a:bodyPr/>
          <a:lstStyle/>
          <a:p>
            <a:r>
              <a:rPr lang="en-US" sz="2400" dirty="0" smtClean="0"/>
              <a:t>Challenging for performance:</a:t>
            </a:r>
          </a:p>
          <a:p>
            <a:pPr lvl="1"/>
            <a:r>
              <a:rPr lang="en-US" sz="2000" dirty="0" smtClean="0"/>
              <a:t>Active Work Items in freed memory</a:t>
            </a:r>
          </a:p>
          <a:p>
            <a:pPr lvl="1"/>
            <a:r>
              <a:rPr lang="en-US" sz="2000" dirty="0" smtClean="0"/>
              <a:t>Active ERESOURCEs in freed memory</a:t>
            </a:r>
          </a:p>
          <a:p>
            <a:pPr lvl="1"/>
            <a:r>
              <a:rPr lang="en-US" sz="2000" dirty="0" smtClean="0"/>
              <a:t>Active </a:t>
            </a:r>
            <a:r>
              <a:rPr lang="en-US" sz="2000" dirty="0" err="1" smtClean="0"/>
              <a:t>Lookaside</a:t>
            </a:r>
            <a:r>
              <a:rPr lang="en-US" sz="2000" dirty="0" smtClean="0"/>
              <a:t> Lists in freed memory</a:t>
            </a:r>
          </a:p>
          <a:p>
            <a:r>
              <a:rPr lang="en-US" sz="2400" dirty="0" smtClean="0"/>
              <a:t>Driver unloading but didn’t unregister WMI callback or ETW provider</a:t>
            </a:r>
          </a:p>
          <a:p>
            <a:r>
              <a:rPr lang="en-US" sz="2400" dirty="0" smtClean="0"/>
              <a:t>Deleting device objects that were not unregistered yet from WMI</a:t>
            </a:r>
          </a:p>
          <a:p>
            <a:r>
              <a:rPr lang="en-US" sz="2400" dirty="0" smtClean="0"/>
              <a:t>Unregistering providers that were already unregistered</a:t>
            </a:r>
          </a:p>
          <a:p>
            <a:r>
              <a:rPr lang="en-US" sz="2400" dirty="0" smtClean="0"/>
              <a:t>Handle tracing enabled for System process - see !</a:t>
            </a:r>
            <a:r>
              <a:rPr lang="en-US" sz="2400" dirty="0" err="1" smtClean="0"/>
              <a:t>htrace</a:t>
            </a:r>
            <a:r>
              <a:rPr lang="en-US" sz="2400" dirty="0" smtClean="0"/>
              <a:t> in debugger.chm</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Automatic Checks (1/3)</a:t>
            </a:r>
            <a:endParaRPr lang="en-US" dirty="0"/>
          </a:p>
        </p:txBody>
      </p:sp>
      <p:sp>
        <p:nvSpPr>
          <p:cNvPr id="243715" name="Rectangle 3"/>
          <p:cNvSpPr>
            <a:spLocks noGrp="1" noChangeArrowheads="1"/>
          </p:cNvSpPr>
          <p:nvPr>
            <p:ph type="body" idx="1"/>
          </p:nvPr>
        </p:nvSpPr>
        <p:spPr>
          <a:xfrm>
            <a:off x="382588" y="1414464"/>
            <a:ext cx="8380412" cy="4479175"/>
          </a:xfrm>
        </p:spPr>
        <p:txBody>
          <a:bodyPr/>
          <a:lstStyle/>
          <a:p>
            <a:r>
              <a:rPr lang="en-US" noProof="1" smtClean="0"/>
              <a:t>Calling IoCallDriver with interrupts disabled or above DISPATCH_LEVEL</a:t>
            </a:r>
          </a:p>
          <a:p>
            <a:r>
              <a:rPr lang="en-US" noProof="1" smtClean="0"/>
              <a:t>Return from dispatch routine with interrupts disabled, changed IRQL or APCs disabled</a:t>
            </a:r>
          </a:p>
          <a:p>
            <a:r>
              <a:rPr lang="en-US" noProof="1" smtClean="0"/>
              <a:t>MmProbeAndLockPages for a memory descriptor list (MDL) having incorrect flags</a:t>
            </a:r>
          </a:p>
          <a:p>
            <a:pPr lvl="1"/>
            <a:r>
              <a:rPr lang="en-US" noProof="1" smtClean="0"/>
              <a:t>MmProbeAndLockPages for MDL setup by MmBuildMdlForNonPagedPool</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Automatic Checks (2/3)</a:t>
            </a:r>
            <a:endParaRPr lang="en-US" dirty="0"/>
          </a:p>
        </p:txBody>
      </p:sp>
      <p:sp>
        <p:nvSpPr>
          <p:cNvPr id="243715" name="Rectangle 3"/>
          <p:cNvSpPr>
            <a:spLocks noGrp="1" noChangeArrowheads="1"/>
          </p:cNvSpPr>
          <p:nvPr>
            <p:ph type="body" idx="1"/>
          </p:nvPr>
        </p:nvSpPr>
        <p:spPr>
          <a:xfrm>
            <a:off x="382588" y="1414464"/>
            <a:ext cx="8380412" cy="5662063"/>
          </a:xfrm>
        </p:spPr>
        <p:txBody>
          <a:bodyPr/>
          <a:lstStyle/>
          <a:p>
            <a:r>
              <a:rPr lang="en-US" sz="3200" noProof="1" smtClean="0"/>
              <a:t>MmMapLockedPages for MDL having incorrect flags</a:t>
            </a:r>
          </a:p>
          <a:p>
            <a:pPr lvl="1"/>
            <a:r>
              <a:rPr lang="en-US" sz="2800" noProof="1" smtClean="0"/>
              <a:t>MDL already mapped to a System Address</a:t>
            </a:r>
          </a:p>
          <a:p>
            <a:pPr lvl="1"/>
            <a:r>
              <a:rPr lang="en-US" sz="2800" noProof="1" smtClean="0"/>
              <a:t>MDL wasn’t Probed and Locked</a:t>
            </a:r>
          </a:p>
          <a:p>
            <a:r>
              <a:rPr lang="en-US" sz="3200" dirty="0" err="1" smtClean="0"/>
              <a:t>MmUnlockPages</a:t>
            </a:r>
            <a:r>
              <a:rPr lang="en-US" sz="3200" dirty="0" smtClean="0"/>
              <a:t> or </a:t>
            </a:r>
            <a:r>
              <a:rPr lang="en-US" sz="3200" dirty="0" err="1" smtClean="0"/>
              <a:t>MmUnmapLockedPages</a:t>
            </a:r>
            <a:r>
              <a:rPr lang="en-US" sz="3200" dirty="0" smtClean="0"/>
              <a:t> for partial MDL</a:t>
            </a:r>
          </a:p>
          <a:p>
            <a:r>
              <a:rPr lang="en-US" sz="3200" dirty="0" err="1" smtClean="0"/>
              <a:t>MmUnmapLockedPages</a:t>
            </a:r>
            <a:r>
              <a:rPr lang="en-US" sz="3200" dirty="0" smtClean="0"/>
              <a:t> for MDL that is not mapped to a System Address</a:t>
            </a:r>
          </a:p>
          <a:p>
            <a:r>
              <a:rPr lang="en-US" sz="3200" dirty="0" smtClean="0"/>
              <a:t>Log stack traces for recent </a:t>
            </a:r>
            <a:r>
              <a:rPr lang="en-US" sz="3200" dirty="0" err="1" smtClean="0"/>
              <a:t>ExAllocatePool</a:t>
            </a:r>
            <a:r>
              <a:rPr lang="en-US" sz="3200" dirty="0" smtClean="0"/>
              <a:t> and </a:t>
            </a:r>
            <a:r>
              <a:rPr lang="en-US" sz="3200" dirty="0" err="1" smtClean="0"/>
              <a:t>ExFreePool</a:t>
            </a:r>
            <a:r>
              <a:rPr lang="en-US" sz="3200" dirty="0" smtClean="0"/>
              <a:t> calls</a:t>
            </a:r>
          </a:p>
          <a:p>
            <a:endParaRPr lang="en-US" sz="3200"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Automatic Checks (3/3)</a:t>
            </a:r>
            <a:endParaRPr lang="en-US" dirty="0"/>
          </a:p>
        </p:txBody>
      </p:sp>
      <p:sp>
        <p:nvSpPr>
          <p:cNvPr id="4" name="Rectangle 4"/>
          <p:cNvSpPr>
            <a:spLocks noChangeArrowheads="1"/>
          </p:cNvSpPr>
          <p:nvPr/>
        </p:nvSpPr>
        <p:spPr bwMode="auto">
          <a:xfrm>
            <a:off x="1066800" y="990600"/>
            <a:ext cx="7010400" cy="563880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1: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kd</a:t>
            </a:r>
            <a:r>
              <a:rPr lang="en-US" sz="1400" dirty="0" smtClean="0">
                <a:solidFill>
                  <a:schemeClr val="tx2"/>
                </a:solidFill>
                <a:effectLst>
                  <a:outerShdw blurRad="38100" dist="38100" dir="2700000" algn="tl">
                    <a:srgbClr val="000000">
                      <a:alpha val="43137"/>
                    </a:srgbClr>
                  </a:outerShdw>
                </a:effectLst>
                <a:latin typeface="Lucida Console" pitchFamily="49" charset="0"/>
              </a:rPr>
              <a:t>&gt; !verifier 80 8461b000</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Parsing 00010000 array entries,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searching for address 8461b000.</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Pool block 8461b000, Size 00001004,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Thread 85f86030</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81ec75d9 nt!VerifierExAllocatePoolWithTag+0x59</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82c8d2a6 Ntfs!NtfsCreateMdlAndBuffer+0x48</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82c8de06 Ntfs!NtfsAllocateCompressionBuffer+0x78</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82c8def3 Ntfs!NtfsPrepareSimpleBuffers+0xc3</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82c8f15b Ntfs!NtfsPrepareBuffers+0x93</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82c90258 Ntfs!NtfsNonCachedIo+0x232</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82cac86a Ntfs!NtfsNonCachedUsaWrite+0x138</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82caea62 Ntfs!NtfsCommonWrite+0x1b84</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82caf558 Ntfs!NtfsFsdWrite+0x2fe</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81ec6655 nt!IovCallDriver+0x275</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8182594f nt!IofCallDriver+0x1d</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818281db nt!IoCallDriverStackSafe+0x59</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82f087c0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fltmgr!FltpLegacyProcessingAfterPreCallback</a:t>
            </a: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761412" cy="1329595"/>
          </a:xfrm>
        </p:spPr>
        <p:txBody>
          <a:bodyPr/>
          <a:lstStyle/>
          <a:p>
            <a:r>
              <a:rPr lang="en-US" sz="4800" dirty="0" smtClean="0"/>
              <a:t>Improved Low </a:t>
            </a:r>
            <a:br>
              <a:rPr lang="en-US" sz="4800" dirty="0" smtClean="0"/>
            </a:br>
            <a:r>
              <a:rPr lang="en-US" sz="4800" dirty="0" smtClean="0"/>
              <a:t>Resources Simulation</a:t>
            </a:r>
            <a:endParaRPr lang="en-US" sz="4800" dirty="0"/>
          </a:p>
        </p:txBody>
      </p:sp>
      <p:sp>
        <p:nvSpPr>
          <p:cNvPr id="243715" name="Rectangle 3"/>
          <p:cNvSpPr>
            <a:spLocks noGrp="1" noChangeArrowheads="1"/>
          </p:cNvSpPr>
          <p:nvPr>
            <p:ph type="body" idx="1"/>
          </p:nvPr>
        </p:nvSpPr>
        <p:spPr>
          <a:xfrm>
            <a:off x="381000" y="1905000"/>
            <a:ext cx="8380412" cy="4682307"/>
          </a:xfrm>
        </p:spPr>
        <p:txBody>
          <a:bodyPr/>
          <a:lstStyle/>
          <a:p>
            <a:r>
              <a:rPr lang="en-US" sz="2800" dirty="0" smtClean="0"/>
              <a:t>Custom parameters</a:t>
            </a:r>
          </a:p>
          <a:p>
            <a:pPr lvl="1"/>
            <a:r>
              <a:rPr lang="en-US" sz="2400" dirty="0" smtClean="0"/>
              <a:t>Probability that a given allocation will fail</a:t>
            </a:r>
          </a:p>
          <a:p>
            <a:pPr lvl="1"/>
            <a:r>
              <a:rPr lang="en-US" sz="2400" dirty="0" smtClean="0"/>
              <a:t>Pool tags injected with faults</a:t>
            </a:r>
          </a:p>
          <a:p>
            <a:pPr lvl="1"/>
            <a:r>
              <a:rPr lang="en-US" sz="2400" dirty="0" smtClean="0"/>
              <a:t>Name of applications affected</a:t>
            </a:r>
          </a:p>
          <a:p>
            <a:pPr lvl="1"/>
            <a:r>
              <a:rPr lang="en-US" sz="2400" dirty="0" smtClean="0"/>
              <a:t>Boot grace period length</a:t>
            </a:r>
          </a:p>
          <a:p>
            <a:r>
              <a:rPr lang="sv-SE" sz="2800" dirty="0" smtClean="0"/>
              <a:t>Verifier /faults 1000 "Tag1 Fred" foo.exe 5</a:t>
            </a:r>
          </a:p>
          <a:p>
            <a:r>
              <a:rPr lang="sv-SE" sz="2800" dirty="0" smtClean="0"/>
              <a:t>Support for IoAllocateIrp, </a:t>
            </a:r>
            <a:r>
              <a:rPr lang="en-US" sz="2800" dirty="0" err="1" smtClean="0"/>
              <a:t>IoAllocateWorkItem</a:t>
            </a:r>
            <a:r>
              <a:rPr lang="en-US" sz="2800" dirty="0" smtClean="0"/>
              <a:t>, </a:t>
            </a:r>
            <a:r>
              <a:rPr lang="en-US" sz="2800" dirty="0" err="1" smtClean="0"/>
              <a:t>IoAllocateMdl</a:t>
            </a:r>
            <a:r>
              <a:rPr lang="en-US" sz="2800" dirty="0" smtClean="0"/>
              <a:t>, </a:t>
            </a:r>
            <a:r>
              <a:rPr lang="sv-SE" sz="2800" dirty="0" smtClean="0"/>
              <a:t>MmAllocateContiguousMemory, MmAllocatePagesForMdl, IoAllocateErrorLogEntry</a:t>
            </a:r>
          </a:p>
          <a:p>
            <a:r>
              <a:rPr lang="en-US" sz="2800" dirty="0" smtClean="0"/>
              <a:t>STATUS_ALERTED  from </a:t>
            </a:r>
            <a:r>
              <a:rPr lang="en-US" sz="2800" dirty="0" err="1" smtClean="0"/>
              <a:t>Alertable</a:t>
            </a:r>
            <a:r>
              <a:rPr lang="en-US" sz="2800" dirty="0" smtClean="0"/>
              <a:t> Wait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380412" cy="1329595"/>
          </a:xfrm>
        </p:spPr>
        <p:txBody>
          <a:bodyPr/>
          <a:lstStyle/>
          <a:p>
            <a:r>
              <a:rPr lang="en-US" sz="4800" dirty="0" smtClean="0"/>
              <a:t>More New Features For </a:t>
            </a:r>
            <a:br>
              <a:rPr lang="en-US" sz="4800" dirty="0" smtClean="0"/>
            </a:br>
            <a:r>
              <a:rPr lang="en-US" sz="4800" dirty="0" smtClean="0"/>
              <a:t>Older Options</a:t>
            </a:r>
            <a:endParaRPr lang="en-US" sz="4800" dirty="0"/>
          </a:p>
        </p:txBody>
      </p:sp>
      <p:sp>
        <p:nvSpPr>
          <p:cNvPr id="243715" name="Rectangle 3"/>
          <p:cNvSpPr>
            <a:spLocks noGrp="1" noChangeArrowheads="1"/>
          </p:cNvSpPr>
          <p:nvPr>
            <p:ph type="body" idx="1"/>
          </p:nvPr>
        </p:nvSpPr>
        <p:spPr>
          <a:xfrm>
            <a:off x="381000" y="1905000"/>
            <a:ext cx="8380412" cy="4572000"/>
          </a:xfrm>
        </p:spPr>
        <p:txBody>
          <a:bodyPr/>
          <a:lstStyle/>
          <a:p>
            <a:r>
              <a:rPr lang="en-US" dirty="0" smtClean="0"/>
              <a:t>Pool Tracking enables </a:t>
            </a:r>
            <a:r>
              <a:rPr lang="en-US" dirty="0" err="1" smtClean="0"/>
              <a:t>TrackLockedPages</a:t>
            </a:r>
            <a:r>
              <a:rPr lang="en-US" dirty="0" smtClean="0"/>
              <a:t> (PROCESS_HAS_LOCKED_PAGES 0x76)</a:t>
            </a:r>
          </a:p>
          <a:p>
            <a:r>
              <a:rPr lang="en-US" dirty="0" smtClean="0"/>
              <a:t>Force IRQL Checking:  Synchronization objects must be non-paged</a:t>
            </a:r>
            <a:endParaRPr lang="en-US" noProof="1" smtClean="0"/>
          </a:p>
          <a:p>
            <a:r>
              <a:rPr lang="en-US" dirty="0" smtClean="0"/>
              <a:t>I/O Verification</a:t>
            </a:r>
          </a:p>
          <a:p>
            <a:pPr lvl="1"/>
            <a:r>
              <a:rPr lang="en-US" dirty="0" smtClean="0"/>
              <a:t>Hang Verifier – log IRP operations that take too long time (e.g. cancellation) – displayed by !verifier 20</a:t>
            </a:r>
          </a:p>
          <a:p>
            <a:pPr lvl="1"/>
            <a:r>
              <a:rPr lang="en-US" dirty="0" smtClean="0"/>
              <a:t>Detect incorrect Remove Lock usage</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380412" cy="1329595"/>
          </a:xfrm>
        </p:spPr>
        <p:txBody>
          <a:bodyPr/>
          <a:lstStyle/>
          <a:p>
            <a:r>
              <a:rPr lang="en-US" sz="4800" smtClean="0"/>
              <a:t>Activating/Changing Settings Without Reboot</a:t>
            </a:r>
            <a:endParaRPr lang="en-US" sz="4800" dirty="0"/>
          </a:p>
        </p:txBody>
      </p:sp>
      <p:sp>
        <p:nvSpPr>
          <p:cNvPr id="243715" name="Rectangle 3"/>
          <p:cNvSpPr>
            <a:spLocks noGrp="1" noChangeArrowheads="1"/>
          </p:cNvSpPr>
          <p:nvPr>
            <p:ph type="body" idx="1"/>
          </p:nvPr>
        </p:nvSpPr>
        <p:spPr>
          <a:xfrm>
            <a:off x="381000" y="1905000"/>
            <a:ext cx="8382000" cy="4264244"/>
          </a:xfrm>
        </p:spPr>
        <p:txBody>
          <a:bodyPr/>
          <a:lstStyle/>
          <a:p>
            <a:r>
              <a:rPr lang="en-US" sz="2400" dirty="0" smtClean="0"/>
              <a:t>Windows Server 2003 and earlier</a:t>
            </a:r>
          </a:p>
          <a:p>
            <a:pPr lvl="1"/>
            <a:r>
              <a:rPr lang="en-US" sz="2000" dirty="0" smtClean="0"/>
              <a:t>Can change options without reboot but only if Verifier was already enabled at boot time</a:t>
            </a:r>
          </a:p>
          <a:p>
            <a:pPr lvl="1"/>
            <a:r>
              <a:rPr lang="en-US" sz="2000" dirty="0" smtClean="0"/>
              <a:t>Can start verifying another driver as long as the driver was not loaded already</a:t>
            </a:r>
          </a:p>
          <a:p>
            <a:pPr lvl="1"/>
            <a:r>
              <a:rPr lang="en-US" sz="2000" dirty="0" smtClean="0"/>
              <a:t>Cannot stop verification if driver was loaded</a:t>
            </a:r>
          </a:p>
          <a:p>
            <a:r>
              <a:rPr lang="en-US" sz="2400" dirty="0" smtClean="0"/>
              <a:t>Windows Vista:  90% of Verifier can be enabled/disabled without reboot, even for drivers that are loaded</a:t>
            </a:r>
          </a:p>
          <a:p>
            <a:r>
              <a:rPr lang="en-US" sz="2400" dirty="0" smtClean="0"/>
              <a:t>Made possible by the Memory Management dynamic kernel address space</a:t>
            </a:r>
          </a:p>
          <a:p>
            <a:r>
              <a:rPr lang="en-US" sz="2400" dirty="0" smtClean="0"/>
              <a:t>Verifier.exe /volatile</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AutoVerifier</a:t>
            </a:r>
            <a:endParaRPr lang="en-US" dirty="0"/>
          </a:p>
        </p:txBody>
      </p:sp>
      <p:sp>
        <p:nvSpPr>
          <p:cNvPr id="243715" name="Rectangle 3"/>
          <p:cNvSpPr>
            <a:spLocks noGrp="1" noChangeArrowheads="1"/>
          </p:cNvSpPr>
          <p:nvPr>
            <p:ph type="body" idx="1"/>
          </p:nvPr>
        </p:nvSpPr>
        <p:spPr>
          <a:xfrm>
            <a:off x="382588" y="1414464"/>
            <a:ext cx="8380412" cy="4493538"/>
          </a:xfrm>
        </p:spPr>
        <p:txBody>
          <a:bodyPr/>
          <a:lstStyle/>
          <a:p>
            <a:r>
              <a:rPr lang="en-US" sz="2800" dirty="0" smtClean="0"/>
              <a:t>Allow end-users to use the same tool driver developers are using – Driver Verifier</a:t>
            </a:r>
          </a:p>
          <a:p>
            <a:r>
              <a:rPr lang="en-US" sz="2800" dirty="0" smtClean="0"/>
              <a:t>Deployed for large and unsolved Online Crash Analysis (OCA) buckets</a:t>
            </a:r>
          </a:p>
          <a:p>
            <a:r>
              <a:rPr lang="en-US" sz="2800" dirty="0" smtClean="0"/>
              <a:t>Windows Error Reporting suggests enabling diagnostic tool, after an unsolved system crash</a:t>
            </a:r>
          </a:p>
          <a:p>
            <a:r>
              <a:rPr lang="en-US" sz="2800" dirty="0" smtClean="0"/>
              <a:t>If customer accepts, Verifier gets enabled without rebooting – it goes away after a reboot</a:t>
            </a:r>
          </a:p>
          <a:p>
            <a:r>
              <a:rPr lang="en-US" sz="2800" dirty="0" smtClean="0"/>
              <a:t>May-June 2006 – exposed 85 bad driver bugs from Windows Vista Beta customers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type="body" idx="1"/>
          </p:nvPr>
        </p:nvSpPr>
        <p:spPr>
          <a:xfrm>
            <a:off x="382588" y="1414464"/>
            <a:ext cx="8380412" cy="4105739"/>
          </a:xfrm>
        </p:spPr>
        <p:txBody>
          <a:bodyPr/>
          <a:lstStyle/>
          <a:p>
            <a:r>
              <a:rPr lang="en-US" sz="2800" dirty="0" smtClean="0"/>
              <a:t>Test drivers you own with Driver Verifier enabled, investigate and fix </a:t>
            </a:r>
            <a:r>
              <a:rPr lang="en-US" sz="2800" dirty="0" smtClean="0">
                <a:solidFill>
                  <a:schemeClr val="accent6"/>
                </a:solidFill>
              </a:rPr>
              <a:t>all</a:t>
            </a:r>
            <a:r>
              <a:rPr lang="en-US" sz="2800" dirty="0" smtClean="0"/>
              <a:t> breaks</a:t>
            </a:r>
          </a:p>
          <a:p>
            <a:r>
              <a:rPr lang="en-US" sz="2800" dirty="0" smtClean="0"/>
              <a:t>All drivers should pass testing at least with Standard Settings enabled</a:t>
            </a:r>
          </a:p>
          <a:p>
            <a:r>
              <a:rPr lang="en-US" sz="2800" dirty="0" smtClean="0"/>
              <a:t>verifier.exe /standard /driver foo.sys</a:t>
            </a:r>
          </a:p>
          <a:p>
            <a:r>
              <a:rPr lang="en-US" sz="2800" dirty="0" smtClean="0"/>
              <a:t>Try Enhanced I/O Verifier too because it is catching lots of other very interesting driver bugs</a:t>
            </a:r>
          </a:p>
          <a:p>
            <a:r>
              <a:rPr lang="en-US" sz="2800" dirty="0" smtClean="0"/>
              <a:t>Improve code coverage by using Force Pending I/O Requests, Low Resources Simulation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dirty="0" smtClean="0"/>
              <a:t>When Drivers Crash…</a:t>
            </a:r>
            <a:endParaRPr lang="en-US" dirty="0"/>
          </a:p>
        </p:txBody>
      </p:sp>
      <p:grpSp>
        <p:nvGrpSpPr>
          <p:cNvPr id="11" name="Group 10"/>
          <p:cNvGrpSpPr/>
          <p:nvPr/>
        </p:nvGrpSpPr>
        <p:grpSpPr>
          <a:xfrm>
            <a:off x="262928" y="1412616"/>
            <a:ext cx="8610600" cy="3933106"/>
            <a:chOff x="379290" y="990600"/>
            <a:chExt cx="8383710" cy="3683385"/>
          </a:xfrm>
          <a:effectLst>
            <a:outerShdw blurRad="63500" sx="102000" sy="102000" algn="ctr" rotWithShape="0">
              <a:prstClr val="black">
                <a:alpha val="40000"/>
              </a:prstClr>
            </a:outerShdw>
          </a:effectLst>
        </p:grpSpPr>
        <p:pic>
          <p:nvPicPr>
            <p:cNvPr id="1027" name="Picture 3"/>
            <p:cNvPicPr>
              <a:picLocks noChangeAspect="1" noChangeArrowheads="1"/>
            </p:cNvPicPr>
            <p:nvPr/>
          </p:nvPicPr>
          <p:blipFill>
            <a:blip r:embed="rId3"/>
            <a:srcRect b="59091"/>
            <a:stretch>
              <a:fillRect/>
            </a:stretch>
          </p:blipFill>
          <p:spPr bwMode="auto">
            <a:xfrm>
              <a:off x="381000" y="990600"/>
              <a:ext cx="8382000" cy="2743200"/>
            </a:xfrm>
            <a:prstGeom prst="rect">
              <a:avLst/>
            </a:prstGeom>
            <a:noFill/>
            <a:ln w="9525">
              <a:noFill/>
              <a:miter lim="800000"/>
              <a:headEnd/>
              <a:tailEnd/>
            </a:ln>
            <a:effectLst/>
          </p:spPr>
        </p:pic>
        <p:pic>
          <p:nvPicPr>
            <p:cNvPr id="10" name="Picture 3"/>
            <p:cNvPicPr>
              <a:picLocks noChangeAspect="1" noChangeArrowheads="1"/>
            </p:cNvPicPr>
            <p:nvPr/>
          </p:nvPicPr>
          <p:blipFill>
            <a:blip r:embed="rId3"/>
            <a:srcRect t="63660" b="2608"/>
            <a:stretch>
              <a:fillRect/>
            </a:stretch>
          </p:blipFill>
          <p:spPr bwMode="auto">
            <a:xfrm>
              <a:off x="379290" y="2411860"/>
              <a:ext cx="8382000" cy="2262125"/>
            </a:xfrm>
            <a:prstGeom prst="rect">
              <a:avLst/>
            </a:prstGeom>
            <a:noFill/>
            <a:ln w="9525">
              <a:noFill/>
              <a:miter lim="800000"/>
              <a:headEnd/>
              <a:tailEnd/>
            </a:ln>
            <a:effectLst/>
          </p:spPr>
        </p:pic>
      </p:grpSp>
      <p:sp>
        <p:nvSpPr>
          <p:cNvPr id="12" name="Rectangle 11"/>
          <p:cNvSpPr/>
          <p:nvPr/>
        </p:nvSpPr>
        <p:spPr bwMode="auto">
          <a:xfrm>
            <a:off x="572757" y="2447592"/>
            <a:ext cx="8259745" cy="457200"/>
          </a:xfrm>
          <a:prstGeom prst="rect">
            <a:avLst/>
          </a:prstGeom>
          <a:solidFill>
            <a:schemeClr val="accent4">
              <a:lumMod val="20000"/>
              <a:lumOff val="80000"/>
            </a:schemeClr>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a:xfrm>
            <a:off x="579456" y="2520252"/>
            <a:ext cx="1407758" cy="230832"/>
          </a:xfrm>
          <a:prstGeom prst="rect">
            <a:avLst/>
          </a:prstGeom>
        </p:spPr>
        <p:txBody>
          <a:bodyPr wrap="none">
            <a:spAutoFit/>
          </a:bodyPr>
          <a:lstStyle/>
          <a:p>
            <a:r>
              <a:rPr lang="en-US" sz="900" dirty="0" smtClean="0">
                <a:solidFill>
                  <a:schemeClr val="bg1"/>
                </a:solidFill>
                <a:latin typeface="+mj-lt"/>
              </a:rPr>
              <a:t>Microsoft OCA Support</a:t>
            </a:r>
            <a:endParaRPr lang="en-US" sz="900" dirty="0">
              <a:solidFill>
                <a:schemeClr val="bg1"/>
              </a:solidFill>
              <a:latin typeface="+mj-lt"/>
            </a:endParaRPr>
          </a:p>
        </p:txBody>
      </p:sp>
      <p:sp>
        <p:nvSpPr>
          <p:cNvPr id="8" name="Rectangle 7"/>
          <p:cNvSpPr/>
          <p:nvPr/>
        </p:nvSpPr>
        <p:spPr>
          <a:xfrm>
            <a:off x="581136" y="2723928"/>
            <a:ext cx="3512744" cy="246221"/>
          </a:xfrm>
          <a:prstGeom prst="rect">
            <a:avLst/>
          </a:prstGeom>
        </p:spPr>
        <p:txBody>
          <a:bodyPr wrap="square">
            <a:spAutoFit/>
          </a:bodyPr>
          <a:lstStyle/>
          <a:p>
            <a:r>
              <a:rPr lang="en-US" sz="1000" dirty="0" smtClean="0">
                <a:solidFill>
                  <a:schemeClr val="bg1"/>
                </a:solidFill>
                <a:latin typeface="+mj-lt"/>
              </a:rPr>
              <a:t>Our computer wants us to tell you about a crash</a:t>
            </a:r>
            <a:endParaRPr lang="en-US" sz="1000" dirty="0">
              <a:solidFill>
                <a:schemeClr val="bg1"/>
              </a:solidFill>
              <a:latin typeface="+mj-lt"/>
            </a:endParaRPr>
          </a:p>
        </p:txBody>
      </p:sp>
      <p:sp>
        <p:nvSpPr>
          <p:cNvPr id="13" name="Rectangle 12"/>
          <p:cNvSpPr/>
          <p:nvPr/>
        </p:nvSpPr>
        <p:spPr>
          <a:xfrm>
            <a:off x="579456" y="2377256"/>
            <a:ext cx="755335" cy="261610"/>
          </a:xfrm>
          <a:prstGeom prst="rect">
            <a:avLst/>
          </a:prstGeom>
        </p:spPr>
        <p:txBody>
          <a:bodyPr wrap="none">
            <a:spAutoFit/>
          </a:bodyPr>
          <a:lstStyle/>
          <a:p>
            <a:r>
              <a:rPr lang="en-US" sz="1050" dirty="0" smtClean="0">
                <a:solidFill>
                  <a:schemeClr val="bg1"/>
                </a:solidFill>
                <a:latin typeface="+mj-lt"/>
              </a:rPr>
              <a:t>SHARON</a:t>
            </a:r>
            <a:endParaRPr lang="en-US" sz="1050" dirty="0">
              <a:solidFill>
                <a:schemeClr val="bg1"/>
              </a:solidFill>
              <a:latin typeface="+mj-lt"/>
            </a:endParaRPr>
          </a:p>
        </p:txBody>
      </p:sp>
      <p:sp>
        <p:nvSpPr>
          <p:cNvPr id="14" name="Rectangle 13"/>
          <p:cNvSpPr/>
          <p:nvPr/>
        </p:nvSpPr>
        <p:spPr>
          <a:xfrm>
            <a:off x="6638934" y="2369532"/>
            <a:ext cx="2204450" cy="253916"/>
          </a:xfrm>
          <a:prstGeom prst="rect">
            <a:avLst/>
          </a:prstGeom>
        </p:spPr>
        <p:txBody>
          <a:bodyPr wrap="none">
            <a:spAutoFit/>
          </a:bodyPr>
          <a:lstStyle/>
          <a:p>
            <a:r>
              <a:rPr lang="en-US" sz="1050" dirty="0" smtClean="0">
                <a:solidFill>
                  <a:schemeClr val="bg1"/>
                </a:solidFill>
                <a:latin typeface="+mj-lt"/>
              </a:rPr>
              <a:t>Thursday, April 12, 2007 7:14 AM</a:t>
            </a:r>
            <a:endParaRPr lang="en-US" sz="1050" dirty="0">
              <a:solidFill>
                <a:schemeClr val="bg1"/>
              </a:solidFill>
              <a:latin typeface="+mj-lt"/>
            </a:endParaRPr>
          </a:p>
        </p:txBody>
      </p:sp>
      <p:sp>
        <p:nvSpPr>
          <p:cNvPr id="15" name="Rectangle 14"/>
          <p:cNvSpPr/>
          <p:nvPr/>
        </p:nvSpPr>
        <p:spPr>
          <a:xfrm>
            <a:off x="412824" y="3024093"/>
            <a:ext cx="8229600" cy="1754326"/>
          </a:xfrm>
          <a:prstGeom prst="rect">
            <a:avLst/>
          </a:prstGeom>
        </p:spPr>
        <p:txBody>
          <a:bodyPr wrap="square">
            <a:spAutoFit/>
          </a:bodyPr>
          <a:lstStyle/>
          <a:p>
            <a:pPr>
              <a:buNone/>
            </a:pPr>
            <a:r>
              <a:rPr lang="en-US" dirty="0" smtClean="0">
                <a:solidFill>
                  <a:schemeClr val="bg1"/>
                </a:solidFill>
                <a:latin typeface="+mj-lt"/>
              </a:rPr>
              <a:t>Hi Microsoft,</a:t>
            </a:r>
          </a:p>
          <a:p>
            <a:pPr>
              <a:buNone/>
            </a:pPr>
            <a:r>
              <a:rPr lang="en-US" dirty="0" smtClean="0">
                <a:solidFill>
                  <a:schemeClr val="bg1"/>
                </a:solidFill>
                <a:latin typeface="+mj-lt"/>
              </a:rPr>
              <a:t>I don’t know how to get you the info our computer wants us to send you about our computer crash. I hope this will help.</a:t>
            </a:r>
          </a:p>
          <a:p>
            <a:pPr>
              <a:buNone/>
            </a:pPr>
            <a:r>
              <a:rPr lang="en-US" dirty="0" smtClean="0">
                <a:solidFill>
                  <a:schemeClr val="bg1"/>
                </a:solidFill>
                <a:latin typeface="+mj-lt"/>
              </a:rPr>
              <a:t>   </a:t>
            </a:r>
          </a:p>
          <a:p>
            <a:pPr>
              <a:buNone/>
            </a:pPr>
            <a:r>
              <a:rPr lang="en-US" dirty="0" smtClean="0">
                <a:solidFill>
                  <a:schemeClr val="bg1"/>
                </a:solidFill>
                <a:latin typeface="+mj-lt"/>
              </a:rPr>
              <a:t>Thanks for being there.    </a:t>
            </a:r>
          </a:p>
          <a:p>
            <a:pPr>
              <a:buNone/>
            </a:pPr>
            <a:r>
              <a:rPr lang="en-US" dirty="0" smtClean="0">
                <a:solidFill>
                  <a:schemeClr val="bg1"/>
                </a:solidFill>
                <a:latin typeface="+mj-lt"/>
              </a:rPr>
              <a:t>Sharon</a:t>
            </a:r>
          </a:p>
        </p:txBody>
      </p:sp>
      <p:sp>
        <p:nvSpPr>
          <p:cNvPr id="4" name="Rectangle 2"/>
          <p:cNvSpPr txBox="1">
            <a:spLocks noChangeArrowheads="1"/>
          </p:cNvSpPr>
          <p:nvPr/>
        </p:nvSpPr>
        <p:spPr bwMode="auto">
          <a:xfrm>
            <a:off x="381000" y="5806279"/>
            <a:ext cx="8380412" cy="6924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Tx/>
              <a:buSzTx/>
              <a:buFontTx/>
              <a:buNone/>
              <a:tabLst/>
              <a:defRPr/>
            </a:pPr>
            <a:r>
              <a:rPr kumimoji="0" lang="en-US" sz="50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…we hear</a:t>
            </a:r>
            <a:r>
              <a:rPr kumimoji="0" lang="en-US" sz="5000" b="0" i="0" u="none" strike="noStrike" kern="0" cap="none" spc="-125" normalizeH="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 from customers</a:t>
            </a:r>
            <a:endParaRPr kumimoji="0" lang="en-US" sz="5000" b="0" i="0" u="none" strike="noStrike" kern="0" cap="none" spc="-125" normalizeH="0" baseline="0" noProof="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7" name="Rectangle 5"/>
          <p:cNvSpPr>
            <a:spLocks noGrp="1" noChangeArrowheads="1"/>
          </p:cNvSpPr>
          <p:nvPr>
            <p:ph type="title"/>
          </p:nvPr>
        </p:nvSpPr>
        <p:spPr/>
        <p:txBody>
          <a:bodyPr/>
          <a:lstStyle/>
          <a:p>
            <a:r>
              <a:rPr lang="en-US" smtClean="0"/>
              <a:t>Future Versions</a:t>
            </a:r>
            <a:endParaRPr lang="en-US"/>
          </a:p>
        </p:txBody>
      </p:sp>
      <p:sp>
        <p:nvSpPr>
          <p:cNvPr id="207878" name="Rectangle 6"/>
          <p:cNvSpPr>
            <a:spLocks noGrp="1" noChangeArrowheads="1"/>
          </p:cNvSpPr>
          <p:nvPr>
            <p:ph type="body" idx="1"/>
          </p:nvPr>
        </p:nvSpPr>
        <p:spPr/>
        <p:txBody>
          <a:bodyPr/>
          <a:lstStyle/>
          <a:p>
            <a:r>
              <a:rPr lang="en-US" smtClean="0"/>
              <a:t>Detect additional memory corruptions and leaks</a:t>
            </a:r>
          </a:p>
          <a:p>
            <a:r>
              <a:rPr lang="en-US" smtClean="0"/>
              <a:t>Unified I/O Verification</a:t>
            </a:r>
          </a:p>
          <a:p>
            <a:r>
              <a:rPr lang="en-US" smtClean="0"/>
              <a:t>More powerful Low Resources Simulation</a:t>
            </a:r>
          </a:p>
          <a:p>
            <a:r>
              <a:rPr lang="en-US" smtClean="0"/>
              <a:t>Etc</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Additional Resources</a:t>
            </a:r>
            <a:endParaRPr lang="en-US" dirty="0"/>
          </a:p>
        </p:txBody>
      </p:sp>
      <p:sp>
        <p:nvSpPr>
          <p:cNvPr id="243715" name="Rectangle 3"/>
          <p:cNvSpPr>
            <a:spLocks noGrp="1" noChangeArrowheads="1"/>
          </p:cNvSpPr>
          <p:nvPr>
            <p:ph type="body" idx="1"/>
          </p:nvPr>
        </p:nvSpPr>
        <p:spPr>
          <a:xfrm>
            <a:off x="382588" y="1414464"/>
            <a:ext cx="8380412" cy="3828740"/>
          </a:xfrm>
        </p:spPr>
        <p:txBody>
          <a:bodyPr/>
          <a:lstStyle/>
          <a:p>
            <a:r>
              <a:rPr lang="en-US" sz="2400" dirty="0" err="1" smtClean="0"/>
              <a:t>WinHEC</a:t>
            </a:r>
            <a:r>
              <a:rPr lang="en-US" sz="2400" dirty="0" smtClean="0"/>
              <a:t>: Lab - Debugging Bugs Exposed by Driver Verifier, Chalk-Talk - Internals Discussion</a:t>
            </a:r>
          </a:p>
          <a:p>
            <a:r>
              <a:rPr lang="en-US" sz="2400" dirty="0" smtClean="0"/>
              <a:t>WDK documentation </a:t>
            </a:r>
            <a:r>
              <a:rPr lang="en-US" sz="2000" dirty="0" smtClean="0">
                <a:hlinkClick r:id="rId3"/>
              </a:rPr>
              <a:t>http://www.microsoft.com/whdc/DevTools/tools/DrvVerifier.mspx</a:t>
            </a:r>
            <a:endParaRPr lang="en-US" sz="2400" dirty="0" smtClean="0"/>
          </a:p>
          <a:p>
            <a:r>
              <a:rPr lang="en-US" sz="2400" dirty="0" smtClean="0"/>
              <a:t>New features for Windows Vista: </a:t>
            </a:r>
            <a:r>
              <a:rPr lang="en-US" sz="2000" dirty="0" smtClean="0">
                <a:hlinkClick r:id="rId4"/>
              </a:rPr>
              <a:t>http://www.microsoft.com/whdc/DevTools/tools/vistaverifier.mspx</a:t>
            </a:r>
            <a:endParaRPr lang="en-US" sz="2400" dirty="0" smtClean="0"/>
          </a:p>
          <a:p>
            <a:r>
              <a:rPr lang="en-US" sz="2400" dirty="0" smtClean="0"/>
              <a:t>Hang Verifier </a:t>
            </a:r>
            <a:r>
              <a:rPr lang="en-US" sz="2400" dirty="0" smtClean="0">
                <a:hlinkClick r:id="rId5"/>
              </a:rPr>
              <a:t>http://download.microsoft.com/download/9/c/5/9c5b2167-8017-4bae-9fde-d599bac8184a/DriverHangVerification.doc</a:t>
            </a:r>
            <a:endParaRPr lang="en-US" sz="2400" dirty="0" smtClean="0"/>
          </a:p>
          <a:p>
            <a:r>
              <a:rPr lang="en-US" sz="2400" dirty="0" smtClean="0"/>
              <a:t>Feedback:</a:t>
            </a:r>
          </a:p>
        </p:txBody>
      </p:sp>
      <p:sp>
        <p:nvSpPr>
          <p:cNvPr id="7" name="Rounded Rectangle 6"/>
          <p:cNvSpPr/>
          <p:nvPr/>
        </p:nvSpPr>
        <p:spPr bwMode="auto">
          <a:xfrm>
            <a:off x="2438400" y="5257800"/>
            <a:ext cx="3733800"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a:xfrm>
            <a:off x="2514600" y="5257800"/>
            <a:ext cx="3533340" cy="424732"/>
          </a:xfrm>
          <a:prstGeom prst="rect">
            <a:avLst/>
          </a:prstGeom>
        </p:spPr>
        <p:txBody>
          <a:bodyPr wrap="none">
            <a:spAutoFit/>
          </a:bodyPr>
          <a:lstStyle/>
          <a:p>
            <a:pPr marL="382573" lvl="0" indent="-382573" algn="ctr" defTabSz="912777" fontAlgn="base">
              <a:lnSpc>
                <a:spcPct val="90000"/>
              </a:lnSpc>
              <a:spcBef>
                <a:spcPts val="1167"/>
              </a:spcBef>
              <a:spcAft>
                <a:spcPct val="0"/>
              </a:spcAft>
              <a:buClr>
                <a:srgbClr val="FFFFFF"/>
              </a:buClr>
              <a:buSzPct val="95000"/>
            </a:pPr>
            <a:r>
              <a:rPr lang="en-US" sz="2400" kern="0" dirty="0" smtClean="0">
                <a:solidFill>
                  <a:srgbClr val="FFFFFF"/>
                </a:solidFill>
                <a:effectLst>
                  <a:outerShdw blurRad="38100" dist="38100" dir="2700000" algn="tl">
                    <a:srgbClr val="000000">
                      <a:alpha val="43137"/>
                    </a:srgbClr>
                  </a:outerShdw>
                </a:effectLst>
                <a:hlinkClick r:id="rId6"/>
              </a:rPr>
              <a:t>Verifier @ microsoft.com</a:t>
            </a:r>
            <a:endParaRPr lang="en-US" sz="2400" kern="0" dirty="0" smtClean="0">
              <a:solidFill>
                <a:srgbClr val="FFFFFF"/>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Agenda</a:t>
            </a:r>
            <a:endParaRPr lang="en-US" dirty="0"/>
          </a:p>
        </p:txBody>
      </p:sp>
      <p:sp>
        <p:nvSpPr>
          <p:cNvPr id="243715" name="Rectangle 3"/>
          <p:cNvSpPr>
            <a:spLocks noGrp="1" noChangeArrowheads="1"/>
          </p:cNvSpPr>
          <p:nvPr>
            <p:ph type="body" idx="1"/>
          </p:nvPr>
        </p:nvSpPr>
        <p:spPr>
          <a:xfrm>
            <a:off x="382588" y="1414464"/>
            <a:ext cx="8380412" cy="3357842"/>
          </a:xfrm>
        </p:spPr>
        <p:txBody>
          <a:bodyPr/>
          <a:lstStyle/>
          <a:p>
            <a:r>
              <a:rPr lang="en-US" dirty="0" smtClean="0"/>
              <a:t>New features in Windows Vista and Windows Server  codenamed “Longhorn”</a:t>
            </a:r>
          </a:p>
          <a:p>
            <a:r>
              <a:rPr lang="en-US" dirty="0" smtClean="0"/>
              <a:t>Call to action/best practices</a:t>
            </a:r>
          </a:p>
          <a:p>
            <a:r>
              <a:rPr lang="en-US" dirty="0" smtClean="0"/>
              <a:t>Future versions</a:t>
            </a:r>
          </a:p>
          <a:p>
            <a:r>
              <a:rPr lang="en-US" dirty="0" smtClean="0"/>
              <a:t>Additional resources</a:t>
            </a:r>
          </a:p>
          <a:p>
            <a:r>
              <a:rPr lang="en-US" dirty="0" smtClean="0"/>
              <a:t>Questions and Answers</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Pre-Windows Vista Options</a:t>
            </a:r>
            <a:endParaRPr lang="en-US" dirty="0"/>
          </a:p>
        </p:txBody>
      </p:sp>
      <p:sp>
        <p:nvSpPr>
          <p:cNvPr id="243715" name="Rectangle 3"/>
          <p:cNvSpPr>
            <a:spLocks noGrp="1" noChangeArrowheads="1"/>
          </p:cNvSpPr>
          <p:nvPr>
            <p:ph type="body" idx="1"/>
          </p:nvPr>
        </p:nvSpPr>
        <p:spPr/>
        <p:txBody>
          <a:bodyPr/>
          <a:lstStyle/>
          <a:p>
            <a:r>
              <a:rPr lang="en-US" dirty="0" smtClean="0"/>
              <a:t>Special Pool</a:t>
            </a:r>
          </a:p>
          <a:p>
            <a:r>
              <a:rPr lang="en-US" dirty="0" smtClean="0"/>
              <a:t>Pool Tracking</a:t>
            </a:r>
          </a:p>
          <a:p>
            <a:r>
              <a:rPr lang="en-US" dirty="0" smtClean="0"/>
              <a:t>Force IRQL Checking</a:t>
            </a:r>
          </a:p>
          <a:p>
            <a:r>
              <a:rPr lang="en-US" dirty="0" smtClean="0"/>
              <a:t>I/O Verification</a:t>
            </a:r>
          </a:p>
          <a:p>
            <a:r>
              <a:rPr lang="en-US" dirty="0" smtClean="0"/>
              <a:t>Enhanced I/O Verification</a:t>
            </a:r>
          </a:p>
          <a:p>
            <a:r>
              <a:rPr lang="en-US" dirty="0" smtClean="0"/>
              <a:t>Deadlock Detection</a:t>
            </a:r>
          </a:p>
          <a:p>
            <a:r>
              <a:rPr lang="en-US" dirty="0" smtClean="0"/>
              <a:t>DMA Checking</a:t>
            </a:r>
          </a:p>
          <a:p>
            <a:r>
              <a:rPr lang="en-US" dirty="0" smtClean="0"/>
              <a:t>Low Resources Simulation</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New Options In Windows Vista</a:t>
            </a:r>
            <a:endParaRPr lang="en-US" dirty="0"/>
          </a:p>
        </p:txBody>
      </p:sp>
      <p:sp>
        <p:nvSpPr>
          <p:cNvPr id="243715" name="Rectangle 3"/>
          <p:cNvSpPr>
            <a:spLocks noGrp="1" noChangeArrowheads="1"/>
          </p:cNvSpPr>
          <p:nvPr>
            <p:ph type="body" idx="1"/>
          </p:nvPr>
        </p:nvSpPr>
        <p:spPr/>
        <p:txBody>
          <a:bodyPr/>
          <a:lstStyle/>
          <a:p>
            <a:r>
              <a:rPr lang="en-US" dirty="0" smtClean="0"/>
              <a:t>Security Checks</a:t>
            </a:r>
          </a:p>
          <a:p>
            <a:r>
              <a:rPr lang="en-US" dirty="0" smtClean="0"/>
              <a:t>Force Pending I/O Requests</a:t>
            </a:r>
          </a:p>
          <a:p>
            <a:r>
              <a:rPr lang="en-US" dirty="0" smtClean="0"/>
              <a:t>Miscellaneous Checks</a:t>
            </a:r>
          </a:p>
          <a:p>
            <a:r>
              <a:rPr lang="en-US" dirty="0" smtClean="0"/>
              <a:t>Additional Automatic Checks</a:t>
            </a:r>
          </a:p>
          <a:p>
            <a:r>
              <a:rPr lang="en-US" dirty="0" smtClean="0"/>
              <a:t>New features for older options</a:t>
            </a:r>
          </a:p>
          <a:p>
            <a:r>
              <a:rPr lang="en-US" dirty="0" smtClean="0"/>
              <a:t>Performance improvements</a:t>
            </a:r>
          </a:p>
          <a:p>
            <a:r>
              <a:rPr lang="en-US" dirty="0" smtClean="0"/>
              <a:t>Enable/disable without reboot</a:t>
            </a:r>
          </a:p>
          <a:p>
            <a:r>
              <a:rPr lang="en-US" dirty="0" err="1" smtClean="0"/>
              <a:t>AutoVerifier</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Security Checks (1/2)</a:t>
            </a:r>
            <a:endParaRPr lang="en-US" dirty="0"/>
          </a:p>
        </p:txBody>
      </p:sp>
      <p:sp>
        <p:nvSpPr>
          <p:cNvPr id="243715" name="Rectangle 3"/>
          <p:cNvSpPr>
            <a:spLocks noGrp="1" noChangeArrowheads="1"/>
          </p:cNvSpPr>
          <p:nvPr>
            <p:ph type="body" idx="1"/>
          </p:nvPr>
        </p:nvSpPr>
        <p:spPr/>
        <p:txBody>
          <a:bodyPr/>
          <a:lstStyle/>
          <a:p>
            <a:r>
              <a:rPr lang="en-US" smtClean="0"/>
              <a:t>Included in Standard Settings (“verifier.exe /standard /driver foo.sys”)</a:t>
            </a:r>
          </a:p>
          <a:p>
            <a:r>
              <a:rPr lang="en-US" smtClean="0"/>
              <a:t>UserMode -&gt; KernelMode processor mode transition is a security boundary</a:t>
            </a:r>
          </a:p>
          <a:p>
            <a:pPr lvl="1"/>
            <a:r>
              <a:rPr lang="en-US" smtClean="0"/>
              <a:t>Typically when calling a kernel Zw API</a:t>
            </a:r>
          </a:p>
          <a:p>
            <a:pPr lvl="1"/>
            <a:r>
              <a:rPr lang="en-US" smtClean="0"/>
              <a:t>Zw APIs parameters have to be “trusted”</a:t>
            </a:r>
          </a:p>
          <a:p>
            <a:pPr lvl="1"/>
            <a:r>
              <a:rPr lang="en-US" smtClean="0"/>
              <a:t>No user mode addresses</a:t>
            </a:r>
          </a:p>
          <a:p>
            <a:pPr lvl="1"/>
            <a:r>
              <a:rPr lang="en-US" smtClean="0"/>
              <a:t>Data coming from application already captured and validated</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Security Checks (2/2)</a:t>
            </a:r>
            <a:endParaRPr lang="en-US" dirty="0"/>
          </a:p>
        </p:txBody>
      </p:sp>
      <p:sp>
        <p:nvSpPr>
          <p:cNvPr id="243715" name="Rectangle 3"/>
          <p:cNvSpPr>
            <a:spLocks noGrp="1" noChangeArrowheads="1"/>
          </p:cNvSpPr>
          <p:nvPr>
            <p:ph type="body" idx="1"/>
          </p:nvPr>
        </p:nvSpPr>
        <p:spPr/>
        <p:txBody>
          <a:bodyPr/>
          <a:lstStyle/>
          <a:p>
            <a:pPr lvl="1"/>
            <a:r>
              <a:rPr lang="en-US" smtClean="0"/>
              <a:t>No malformed UNICODE_STRINGs</a:t>
            </a:r>
          </a:p>
          <a:p>
            <a:pPr lvl="1"/>
            <a:r>
              <a:rPr lang="en-US" smtClean="0"/>
              <a:t>Valid OBJECT_ATTRIBUTES structure fields</a:t>
            </a:r>
          </a:p>
          <a:p>
            <a:r>
              <a:rPr lang="en-US" smtClean="0"/>
              <a:t>If Irp-&gt;RequestorMode == KernelMode, Irp-&gt;UserBuffer then Irp-&gt; AssociatedIrp.SystemBuffer can be trusted</a:t>
            </a:r>
          </a:p>
          <a:p>
            <a:r>
              <a:rPr lang="en-US" smtClean="0"/>
              <a:t>Verifier.exe /flags 0x100 /driver foo.sys</a:t>
            </a:r>
            <a:endParaRPr lang="en-US" dirty="0" smtClean="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761412" cy="664797"/>
          </a:xfrm>
        </p:spPr>
        <p:txBody>
          <a:bodyPr/>
          <a:lstStyle/>
          <a:p>
            <a:r>
              <a:rPr lang="en-US" sz="4800" dirty="0" smtClean="0"/>
              <a:t>Force Pending I/O Requests (1/3)</a:t>
            </a:r>
            <a:endParaRPr lang="en-US" sz="4800" dirty="0"/>
          </a:p>
        </p:txBody>
      </p:sp>
      <p:sp>
        <p:nvSpPr>
          <p:cNvPr id="243715" name="Rectangle 3"/>
          <p:cNvSpPr>
            <a:spLocks noGrp="1" noChangeArrowheads="1"/>
          </p:cNvSpPr>
          <p:nvPr>
            <p:ph type="body" idx="1"/>
          </p:nvPr>
        </p:nvSpPr>
        <p:spPr>
          <a:xfrm>
            <a:off x="382588" y="1414464"/>
            <a:ext cx="8380412" cy="886397"/>
          </a:xfrm>
        </p:spPr>
        <p:txBody>
          <a:bodyPr/>
          <a:lstStyle/>
          <a:p>
            <a:r>
              <a:rPr lang="en-US" sz="3200" dirty="0" smtClean="0"/>
              <a:t>Started from numerous crashes on customer systems, in 2005</a:t>
            </a:r>
          </a:p>
        </p:txBody>
      </p:sp>
      <p:sp>
        <p:nvSpPr>
          <p:cNvPr id="4" name="Rectangle 4"/>
          <p:cNvSpPr>
            <a:spLocks noChangeArrowheads="1"/>
          </p:cNvSpPr>
          <p:nvPr/>
        </p:nvSpPr>
        <p:spPr bwMode="auto">
          <a:xfrm>
            <a:off x="1554144" y="2352152"/>
            <a:ext cx="6015037" cy="426720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KEVENT event;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IO_STATUS_BLOCK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ioStatus</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err="1" smtClean="0">
                <a:solidFill>
                  <a:schemeClr val="tx2"/>
                </a:solidFill>
                <a:effectLst>
                  <a:outerShdw blurRad="38100" dist="38100" dir="2700000" algn="tl">
                    <a:srgbClr val="000000">
                      <a:alpha val="43137"/>
                    </a:srgbClr>
                  </a:outerShdw>
                </a:effectLst>
                <a:latin typeface="Lucida Console" pitchFamily="49" charset="0"/>
              </a:rPr>
              <a:t>KeInitializeEvent</a:t>
            </a:r>
            <a:r>
              <a:rPr lang="en-US" sz="1400" dirty="0" smtClean="0">
                <a:solidFill>
                  <a:schemeClr val="tx2"/>
                </a:solidFill>
                <a:effectLst>
                  <a:outerShdw blurRad="38100" dist="38100" dir="2700000" algn="tl">
                    <a:srgbClr val="000000">
                      <a:alpha val="43137"/>
                    </a:srgbClr>
                  </a:outerShdw>
                </a:effectLst>
                <a:latin typeface="Lucida Console" pitchFamily="49" charset="0"/>
              </a:rPr>
              <a:t> (&amp;event,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NotificationEvent</a:t>
            </a:r>
            <a:r>
              <a:rPr lang="en-US" sz="1400" dirty="0" smtClean="0">
                <a:solidFill>
                  <a:schemeClr val="tx2"/>
                </a:solidFill>
                <a:effectLst>
                  <a:outerShdw blurRad="38100" dist="38100" dir="2700000" algn="tl">
                    <a:srgbClr val="000000">
                      <a:alpha val="43137"/>
                    </a:srgbClr>
                  </a:outerShdw>
                </a:effectLst>
                <a:latin typeface="Lucida Console" pitchFamily="49" charset="0"/>
              </a:rPr>
              <a:t>, FALSE);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err="1" smtClean="0">
                <a:solidFill>
                  <a:schemeClr val="tx2"/>
                </a:solidFill>
                <a:effectLst>
                  <a:outerShdw blurRad="38100" dist="38100" dir="2700000" algn="tl">
                    <a:srgbClr val="000000">
                      <a:alpha val="43137"/>
                    </a:srgbClr>
                  </a:outerShdw>
                </a:effectLst>
                <a:latin typeface="Lucida Console" pitchFamily="49" charset="0"/>
              </a:rPr>
              <a:t>irp</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IoBuildSynchronousFsdRequest</a:t>
            </a:r>
            <a:r>
              <a:rPr lang="en-US" sz="1400" dirty="0" smtClean="0">
                <a:solidFill>
                  <a:schemeClr val="tx2"/>
                </a:solidFill>
                <a:effectLst>
                  <a:outerShdw blurRad="38100" dist="38100" dir="2700000" algn="tl">
                    <a:srgbClr val="000000">
                      <a:alpha val="43137"/>
                    </a:srgbClr>
                  </a:outerShdw>
                </a:effectLst>
                <a:latin typeface="Lucida Console" pitchFamily="49" charset="0"/>
              </a:rPr>
              <a:t>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IRP_MJ_WRITE,TopOfDeviceStack</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WriteBuffer</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NumBytes</a:t>
            </a:r>
            <a:r>
              <a:rPr lang="en-US" sz="1400" dirty="0" smtClean="0">
                <a:solidFill>
                  <a:schemeClr val="tx2"/>
                </a:solidFill>
                <a:effectLst>
                  <a:outerShdw blurRad="38100" dist="38100" dir="2700000" algn="tl">
                    <a:srgbClr val="000000">
                      <a:alpha val="43137"/>
                    </a:srgbClr>
                  </a:outerShdw>
                </a:effectLst>
                <a:latin typeface="Lucida Console" pitchFamily="49" charset="0"/>
              </a:rPr>
              <a:t>, &amp;</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startingOffset</a:t>
            </a:r>
            <a:r>
              <a:rPr lang="en-US" sz="1400" dirty="0" smtClean="0">
                <a:solidFill>
                  <a:schemeClr val="tx2"/>
                </a:solidFill>
                <a:effectLst>
                  <a:outerShdw blurRad="38100" dist="38100" dir="2700000" algn="tl">
                    <a:srgbClr val="000000">
                      <a:alpha val="43137"/>
                    </a:srgbClr>
                  </a:outerShdw>
                </a:effectLst>
                <a:latin typeface="Lucida Console" pitchFamily="49" charset="0"/>
              </a:rPr>
              <a:t>, &amp;event, &amp;</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ioStatus</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if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irp</a:t>
            </a:r>
            <a:r>
              <a:rPr lang="en-US" sz="1400" dirty="0" smtClean="0">
                <a:solidFill>
                  <a:schemeClr val="tx2"/>
                </a:solidFill>
                <a:effectLst>
                  <a:outerShdw blurRad="38100" dist="38100" dir="2700000" algn="tl">
                    <a:srgbClr val="000000">
                      <a:alpha val="43137"/>
                    </a:srgbClr>
                  </a:outerShdw>
                </a:effectLst>
                <a:latin typeface="Lucida Console" pitchFamily="49" charset="0"/>
              </a:rPr>
              <a:t> == NULL) 	return STATUS_INSUFFICIENT_RESOURCES;</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status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IoCallDriver</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TopOfDeviceStack</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irp</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p>
          <a:p>
            <a:pPr>
              <a:lnSpc>
                <a:spcPct val="85000"/>
              </a:lnSpc>
              <a:spcBef>
                <a:spcPct val="20000"/>
              </a:spcBef>
            </a:pPr>
            <a:endParaRPr lang="en-US" sz="1400" dirty="0" smtClean="0">
              <a:solidFill>
                <a:schemeClr val="tx2"/>
              </a:solidFill>
              <a:effectLst>
                <a:outerShdw blurRad="38100" dist="38100" dir="2700000" algn="tl">
                  <a:srgbClr val="000000">
                    <a:alpha val="43137"/>
                  </a:srgbClr>
                </a:outerShdw>
              </a:effectLst>
              <a:latin typeface="Lucida Console" pitchFamily="49" charset="0"/>
            </a:endParaRP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if (status == STATUS_PENDING)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KeWaitForSingleObject</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&amp;event, 	Executive,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KernelMode</a:t>
            </a:r>
            <a:r>
              <a:rPr lang="en-US" sz="1400" dirty="0" smtClean="0">
                <a:solidFill>
                  <a:schemeClr val="tx2"/>
                </a:solidFill>
                <a:effectLst>
                  <a:outerShdw blurRad="38100" dist="38100" dir="2700000" algn="tl">
                    <a:srgbClr val="000000">
                      <a:alpha val="43137"/>
                    </a:srgbClr>
                  </a:outerShdw>
                </a:effectLst>
                <a:latin typeface="Lucida Console" pitchFamily="49" charset="0"/>
              </a:rPr>
              <a:t>, FALSE, NULL);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status = </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ioStatus.Status</a:t>
            </a:r>
            <a:r>
              <a:rPr lang="en-US" sz="1400" dirty="0" smtClean="0">
                <a:solidFill>
                  <a:schemeClr val="tx2"/>
                </a:solidFill>
                <a:effectLst>
                  <a:outerShdw blurRad="38100" dist="38100" dir="2700000" algn="tl">
                    <a:srgbClr val="000000">
                      <a:alpha val="43137"/>
                    </a:srgbClr>
                  </a:outerShdw>
                </a:effectLst>
                <a:latin typeface="Lucida Console" pitchFamily="49" charset="0"/>
              </a:rPr>
              <a:t>;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endParaRPr lang="en-US" sz="14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382588" y="228600"/>
            <a:ext cx="8761412" cy="664797"/>
          </a:xfrm>
        </p:spPr>
        <p:txBody>
          <a:bodyPr/>
          <a:lstStyle/>
          <a:p>
            <a:r>
              <a:rPr sz="4800" smtClean="0"/>
              <a:t>Force Pending I/O Requests (2/3)</a:t>
            </a:r>
            <a:endParaRPr lang="en-US" sz="4800" dirty="0"/>
          </a:p>
        </p:txBody>
      </p:sp>
      <p:sp>
        <p:nvSpPr>
          <p:cNvPr id="243715" name="Rectangle 3"/>
          <p:cNvSpPr>
            <a:spLocks noGrp="1" noChangeArrowheads="1"/>
          </p:cNvSpPr>
          <p:nvPr>
            <p:ph idx="1"/>
          </p:nvPr>
        </p:nvSpPr>
        <p:spPr>
          <a:xfrm>
            <a:off x="382588" y="1414465"/>
            <a:ext cx="8380412" cy="5643083"/>
          </a:xfrm>
        </p:spPr>
        <p:txBody>
          <a:bodyPr/>
          <a:lstStyle/>
          <a:p>
            <a:r>
              <a:rPr lang="en-US" sz="3000" dirty="0" smtClean="0"/>
              <a:t>If driver doesn’t wait correctly, </a:t>
            </a:r>
            <a:r>
              <a:rPr lang="en-US" sz="3000" dirty="0" smtClean="0">
                <a:solidFill>
                  <a:schemeClr val="accent6"/>
                </a:solidFill>
              </a:rPr>
              <a:t>event</a:t>
            </a:r>
            <a:r>
              <a:rPr lang="en-US" sz="3000" dirty="0" smtClean="0"/>
              <a:t> and </a:t>
            </a:r>
            <a:r>
              <a:rPr lang="en-US" sz="3000" dirty="0" err="1" smtClean="0">
                <a:solidFill>
                  <a:schemeClr val="accent6"/>
                </a:solidFill>
              </a:rPr>
              <a:t>ioStatus</a:t>
            </a:r>
            <a:r>
              <a:rPr lang="en-US" sz="3000" dirty="0" smtClean="0"/>
              <a:t> on the stack will get corrupted at </a:t>
            </a:r>
            <a:r>
              <a:rPr lang="en-US" sz="3000" dirty="0" err="1" smtClean="0"/>
              <a:t>IoCompleteRequest</a:t>
            </a:r>
            <a:r>
              <a:rPr lang="en-US" sz="3000" dirty="0" smtClean="0"/>
              <a:t> time</a:t>
            </a:r>
          </a:p>
          <a:p>
            <a:r>
              <a:rPr lang="en-US" sz="3000" dirty="0" smtClean="0"/>
              <a:t>If drivers receiving the IRP don’t return STATUS_PENDING -&gt; hard to test the PENDING code paths </a:t>
            </a:r>
          </a:p>
          <a:p>
            <a:r>
              <a:rPr lang="en-US" sz="3000" dirty="0" smtClean="0"/>
              <a:t>Verifier forces </a:t>
            </a:r>
            <a:r>
              <a:rPr lang="en-US" sz="3000" dirty="0" err="1" smtClean="0"/>
              <a:t>IoCallDriver</a:t>
            </a:r>
            <a:r>
              <a:rPr lang="en-US" sz="3000" dirty="0" smtClean="0"/>
              <a:t> to return STATUS_PENDING</a:t>
            </a:r>
          </a:p>
          <a:p>
            <a:r>
              <a:rPr lang="en-US" sz="3000" dirty="0" smtClean="0"/>
              <a:t>Also delays completion, allowing enough time for a possible buggy caller of </a:t>
            </a:r>
            <a:r>
              <a:rPr lang="en-US" sz="3000" dirty="0" err="1" smtClean="0"/>
              <a:t>IoCallDriver</a:t>
            </a:r>
            <a:r>
              <a:rPr lang="en-US" sz="3000" dirty="0" smtClean="0"/>
              <a:t> to return and unwind the stack</a:t>
            </a:r>
          </a:p>
          <a:p>
            <a:endParaRPr lang="en-US" dirty="0" smtClean="0"/>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6/2007 3:01:12 PM&quot;&gt;&lt;Slide id=&quot;257&quot; dur=&quot;4.1875&quot; bld=&quot;INVLD&quot;/&gt;&lt;Slide id=&quot;258&quot; dur=&quot;498.8281&quot;/&gt;&lt;Slide id=&quot;274&quot; dur=&quot;1.375&quot;/&gt;&lt;Slide id=&quot;258&quot; dur=&quot;348.75&quot;/&gt;&lt;Slide id=&quot;274&quot; dur=&quot;66.51563&quot;/&gt;&lt;Slide id=&quot;293&quot; dur=&quot;106.8125&quot;/&gt;&lt;Slide id=&quot;275&quot; dur=&quot;249.8438&quot;/&gt;&lt;Slide id=&quot;276&quot; dur=&quot;146.1094&quot;/&gt;&lt;Slide id=&quot;277&quot; dur=&quot;274.6406&quot;/&gt;&lt;Slide id=&quot;278&quot; dur=&quot;141.5313&quot;/&gt;&lt;Slide id=&quot;279&quot; dur=&quot;164.2656&quot;/&gt;&lt;Slide id=&quot;280&quot; dur=&quot;58.5&quot;/&gt;&lt;Slide id=&quot;279&quot; dur=&quot;67.89063&quot;/&gt;&lt;Slide id=&quot;280&quot; dur=&quot;124.4219&quot;/&gt;&lt;Slide id=&quot;281&quot; dur=&quot;129.7344&quot;/&gt;&lt;Slide id=&quot;282&quot; dur=&quot;352.3906&quot;/&gt;&lt;Slide id=&quot;283&quot; dur=&quot;338.7969&quot;/&gt;&lt;Slide id=&quot;284&quot; dur=&quot;50.17188&quot;/&gt;&lt;Slide id=&quot;285&quot; dur=&quot;108.8281&quot;/&gt;&lt;Slide id=&quot;286&quot; dur=&quot;486&quot;/&gt;&lt;Slide id=&quot;287&quot; dur=&quot;250&quot;/&gt;&lt;Slide id=&quot;288&quot; dur=&quot;34.15625&quot;/&gt;&lt;Slide id=&quot;289&quot; dur=&quot;241.8438&quot;/&gt;&lt;Slide id=&quot;290&quot; dur=&quot;113.7813&quot;/&gt;&lt;Slide id=&quot;292&quot; dur=&quot;90.20313&quot;/&gt;&lt;Slide id=&quot;291&quot; dur=&quot;363.9688&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BB4BAE66-B9B7-4877-A689-DC059261EAF7}">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445</TotalTime>
  <Words>1233</Words>
  <Application>Microsoft Office PowerPoint</Application>
  <PresentationFormat>On-screen Show (4:3)</PresentationFormat>
  <Paragraphs>211</Paragraphs>
  <Slides>22</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Segoe</vt:lpstr>
      <vt:lpstr>Wingdings</vt:lpstr>
      <vt:lpstr>Segoe Semibold</vt:lpstr>
      <vt:lpstr>Lucida Console</vt:lpstr>
      <vt:lpstr>Calibri</vt:lpstr>
      <vt:lpstr>WinHec 2007 WEB Template</vt:lpstr>
      <vt:lpstr>Driver Verifier Advances and best practices</vt:lpstr>
      <vt:lpstr>When Drivers Crash…</vt:lpstr>
      <vt:lpstr>Agenda</vt:lpstr>
      <vt:lpstr>Pre-Windows Vista Options</vt:lpstr>
      <vt:lpstr>New Options In Windows Vista</vt:lpstr>
      <vt:lpstr>Security Checks (1/2)</vt:lpstr>
      <vt:lpstr>Security Checks (2/2)</vt:lpstr>
      <vt:lpstr>Force Pending I/O Requests (1/3)</vt:lpstr>
      <vt:lpstr>Force Pending I/O Requests (2/3)</vt:lpstr>
      <vt:lpstr>Force Pending I/O Requests (3/3)</vt:lpstr>
      <vt:lpstr>Miscellaneous Checks</vt:lpstr>
      <vt:lpstr>Automatic Checks (1/3)</vt:lpstr>
      <vt:lpstr>Automatic Checks (2/3)</vt:lpstr>
      <vt:lpstr>Automatic Checks (3/3)</vt:lpstr>
      <vt:lpstr>Improved Low  Resources Simulation</vt:lpstr>
      <vt:lpstr>More New Features For  Older Options</vt:lpstr>
      <vt:lpstr>Activating/Changing Settings Without Reboot</vt:lpstr>
      <vt:lpstr>AutoVerifier</vt:lpstr>
      <vt:lpstr>Call To Action</vt:lpstr>
      <vt:lpstr>Future Versions</vt:lpstr>
      <vt:lpstr>Additional Resources</vt:lpstr>
      <vt:lpstr>Slide 22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DVR-T407 Driver Verifier: Advances And Best Practices</dc:title>
  <dc:subject>WinHec 2007</dc:subject>
  <dc:creator>Daniel Mihai</dc:creator>
  <dc:description>Template: Bryan Lenning, Silver Fox Productions
Formatting: Steve Hein, Silver Fox Productions
Event Date: May 14-17, 2007 
Event Location: Los Angeles, CA</dc:description>
  <cp:lastModifiedBy>Microsoft Employee</cp:lastModifiedBy>
  <cp:revision>140</cp:revision>
  <dcterms:created xsi:type="dcterms:W3CDTF">2007-03-20T14:26:19Z</dcterms:created>
  <dcterms:modified xsi:type="dcterms:W3CDTF">2007-05-29T20:47:49Z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