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9" r:id="rId1"/>
  </p:sldMasterIdLst>
  <p:notesMasterIdLst>
    <p:notesMasterId r:id="rId44"/>
  </p:notesMasterIdLst>
  <p:handoutMasterIdLst>
    <p:handoutMasterId r:id="rId45"/>
  </p:handoutMasterIdLst>
  <p:sldIdLst>
    <p:sldId id="257" r:id="rId2"/>
    <p:sldId id="336" r:id="rId3"/>
    <p:sldId id="293" r:id="rId4"/>
    <p:sldId id="294" r:id="rId5"/>
    <p:sldId id="295" r:id="rId6"/>
    <p:sldId id="342" r:id="rId7"/>
    <p:sldId id="343" r:id="rId8"/>
    <p:sldId id="298" r:id="rId9"/>
    <p:sldId id="299" r:id="rId10"/>
    <p:sldId id="300" r:id="rId11"/>
    <p:sldId id="301" r:id="rId12"/>
    <p:sldId id="302" r:id="rId13"/>
    <p:sldId id="303" r:id="rId14"/>
    <p:sldId id="304" r:id="rId15"/>
    <p:sldId id="305" r:id="rId16"/>
    <p:sldId id="306" r:id="rId17"/>
    <p:sldId id="310" r:id="rId18"/>
    <p:sldId id="338" r:id="rId19"/>
    <p:sldId id="312" r:id="rId20"/>
    <p:sldId id="313" r:id="rId21"/>
    <p:sldId id="314"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3" r:id="rId38"/>
    <p:sldId id="334" r:id="rId39"/>
    <p:sldId id="292" r:id="rId40"/>
    <p:sldId id="291" r:id="rId41"/>
    <p:sldId id="337" r:id="rId42"/>
    <p:sldId id="280" r:id="rId43"/>
  </p:sldIdLst>
  <p:sldSz cx="9144000" cy="6858000" type="screen4x3"/>
  <p:notesSz cx="6858000" cy="9144000"/>
  <p:embeddedFontLst>
    <p:embeddedFont>
      <p:font typeface="Segoe Black" charset="0"/>
      <p:bold r:id="rId46"/>
      <p:boldItalic r:id="rId47"/>
    </p:embeddedFont>
  </p:embeddedFontLst>
  <p:custDataLst>
    <p:tags r:id="rId48"/>
  </p:custDataLst>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Robertson" initials="" lastIdx="3" clrIdx="0"/>
  <p:cmAuthor id="1" name="GregR-12-12"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showPr showNarration="1" useTimings="0">
    <p:present/>
    <p:sldAll/>
    <p:penClr>
      <a:srgbClr val="FF0000"/>
    </p:penClr>
  </p:showPr>
  <p:clrMru>
    <a:srgbClr val="FFFF66"/>
    <a:srgbClr val="6699FF"/>
    <a:srgbClr val="3366FF"/>
    <a:srgbClr val="0033CC"/>
    <a:srgbClr val="0066FF"/>
    <a:srgbClr val="660066"/>
    <a:srgbClr val="3399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52" autoAdjust="0"/>
    <p:restoredTop sz="78085" autoAdjust="0"/>
  </p:normalViewPr>
  <p:slideViewPr>
    <p:cSldViewPr snapToGrid="0" showGuides="1">
      <p:cViewPr varScale="1">
        <p:scale>
          <a:sx n="55" d="100"/>
          <a:sy n="55" d="100"/>
        </p:scale>
        <p:origin x="-475" y="-77"/>
      </p:cViewPr>
      <p:guideLst>
        <p:guide orient="horz" pos="2160"/>
        <p:guide orient="horz" pos="144"/>
        <p:guide orient="horz" pos="894"/>
        <p:guide orient="horz" pos="1200"/>
        <p:guide orient="horz" pos="1488"/>
        <p:guide orient="horz" pos="4176"/>
        <p:guide orient="horz" pos="3728"/>
        <p:guide pos="2880"/>
        <p:guide pos="240"/>
        <p:guide pos="462"/>
        <p:guide pos="5520"/>
        <p:guide pos="2192"/>
      </p:guideLst>
    </p:cSldViewPr>
  </p:slideViewPr>
  <p:notesTextViewPr>
    <p:cViewPr>
      <p:scale>
        <a:sx n="100" d="100"/>
        <a:sy n="100" d="100"/>
      </p:scale>
      <p:origin x="0" y="0"/>
    </p:cViewPr>
  </p:notesTextViewPr>
  <p:sorterViewPr>
    <p:cViewPr>
      <p:scale>
        <a:sx n="28" d="100"/>
        <a:sy n="28" d="100"/>
      </p:scale>
      <p:origin x="0" y="0"/>
    </p:cViewPr>
  </p:sorterViewPr>
  <p:notesViewPr>
    <p:cSldViewPr snapToGrid="0" showGuides="1">
      <p:cViewPr>
        <p:scale>
          <a:sx n="125" d="100"/>
          <a:sy n="125" d="100"/>
        </p:scale>
        <p:origin x="-1254" y="25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latin typeface="Arial" charset="0"/>
                <a:cs typeface="+mn-cs"/>
              </a:defRPr>
            </a:lvl1pPr>
          </a:lstStyle>
          <a:p>
            <a:pPr>
              <a:defRPr/>
            </a:pPr>
            <a:endParaRPr lang="en-US" dirty="0">
              <a:latin typeface="Segoe" pitchFamily="34" charset="0"/>
            </a:endParaRP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cs typeface="+mn-cs"/>
              </a:defRPr>
            </a:lvl1pPr>
          </a:lstStyle>
          <a:p>
            <a:pPr>
              <a:defRPr/>
            </a:pPr>
            <a:fld id="{3E6CCBED-034B-43E9-8B35-D12210B2D92F}" type="datetime8">
              <a:rPr lang="en-US">
                <a:latin typeface="Segoe" pitchFamily="34" charset="0"/>
              </a:rPr>
              <a:pPr>
                <a:defRPr/>
              </a:pPr>
              <a:t>5/29/2007 1:50 PM</a:t>
            </a:fld>
            <a:endParaRPr lang="en-US" dirty="0">
              <a:latin typeface="Segoe" pitchFamily="34" charset="0"/>
            </a:endParaRPr>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latin typeface="Arial" charset="0"/>
                <a:cs typeface="Arial" charset="0"/>
              </a:defRPr>
            </a:lvl1pPr>
          </a:lstStyle>
          <a:p>
            <a:pPr>
              <a:defRPr/>
            </a:pPr>
            <a:r>
              <a:rPr lang="en-US" dirty="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pitchFamily="34" charset="0"/>
              </a:rPr>
            </a:br>
            <a:r>
              <a:rPr lang="en-US" dirty="0">
                <a:latin typeface="Segoe" pitchFamily="34" charset="0"/>
              </a:rPr>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cs typeface="+mn-cs"/>
              </a:defRPr>
            </a:lvl1pPr>
          </a:lstStyle>
          <a:p>
            <a:pPr>
              <a:defRPr/>
            </a:pPr>
            <a:fld id="{3FEFCD7D-5917-43D3-B872-BB8FF20557C2}" type="slidenum">
              <a:rPr lang="en-US">
                <a:latin typeface="Segoe" pitchFamily="34" charset="0"/>
              </a:rPr>
              <a:pPr>
                <a:defRPr/>
              </a:pPr>
              <a:t>‹#›</a:t>
            </a:fld>
            <a:endParaRPr lang="en-US" dirty="0">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latin typeface="Segoe" pitchFamily="34" charset="0"/>
                <a:cs typeface="+mn-cs"/>
              </a:defRPr>
            </a:lvl1pPr>
          </a:lstStyle>
          <a:p>
            <a:pPr>
              <a:defRPr/>
            </a:pPr>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Segoe" pitchFamily="34" charset="0"/>
                <a:cs typeface="+mn-cs"/>
              </a:defRPr>
            </a:lvl1pPr>
          </a:lstStyle>
          <a:p>
            <a:pPr>
              <a:defRPr/>
            </a:pPr>
            <a:fld id="{AABC0FA3-55B4-43EB-B227-450BC2017935}" type="datetime8">
              <a:rPr lang="en-US" smtClean="0"/>
              <a:pPr>
                <a:defRPr/>
              </a:pPr>
              <a:t>5/29/2007 1:50 PM</a:t>
            </a:fld>
            <a:endParaRPr lang="en-US" dirty="0"/>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latin typeface="Arial" charset="0"/>
                <a:cs typeface="Arial" charset="0"/>
              </a:defRPr>
            </a:lvl1pPr>
          </a:lstStyle>
          <a:p>
            <a:pPr>
              <a:defRPr/>
            </a:pPr>
            <a:r>
              <a:rPr lang="en-US" dirty="0"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dirty="0"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rPr>
            </a:br>
            <a:r>
              <a:rPr lang="en-US" dirty="0"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Segoe" pitchFamily="34" charset="0"/>
                <a:cs typeface="+mn-cs"/>
              </a:defRPr>
            </a:lvl1pPr>
          </a:lstStyle>
          <a:p>
            <a:pPr>
              <a:defRPr/>
            </a:pPr>
            <a:fld id="{9215F9E1-D2B2-4C2A-92B4-C21006A7FA7C}"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Sego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p:spPr>
        <p:txBody>
          <a:bodyPr/>
          <a:lstStyle/>
          <a:p>
            <a:fld id="{03CEE16A-7B37-4BD8-A623-470A819B3924}" type="datetime8">
              <a:rPr lang="en-US" smtClean="0"/>
              <a:pPr/>
              <a:t>5/29/2007 1:50 PM</a:t>
            </a:fld>
            <a:endParaRPr lang="en-US" smtClean="0"/>
          </a:p>
        </p:txBody>
      </p:sp>
      <p:sp>
        <p:nvSpPr>
          <p:cNvPr id="53251"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3252" name="Rectangle 7"/>
          <p:cNvSpPr>
            <a:spLocks noGrp="1" noChangeArrowheads="1"/>
          </p:cNvSpPr>
          <p:nvPr>
            <p:ph type="sldNum" sz="quarter" idx="5"/>
          </p:nvPr>
        </p:nvSpPr>
        <p:spPr>
          <a:noFill/>
        </p:spPr>
        <p:txBody>
          <a:bodyPr/>
          <a:lstStyle/>
          <a:p>
            <a:fld id="{57107BA1-F900-41FD-AE8A-F67FC05CD308}" type="slidenum">
              <a:rPr lang="en-US" smtClean="0"/>
              <a:pPr/>
              <a:t>1</a:t>
            </a:fld>
            <a:endParaRPr lang="en-US" smtClean="0"/>
          </a:p>
        </p:txBody>
      </p:sp>
      <p:sp>
        <p:nvSpPr>
          <p:cNvPr id="53253" name="Rectangle 4"/>
          <p:cNvSpPr>
            <a:spLocks noGrp="1" noRot="1" noChangeAspect="1" noChangeArrowheads="1" noTextEdit="1"/>
          </p:cNvSpPr>
          <p:nvPr>
            <p:ph type="sldImg"/>
          </p:nvPr>
        </p:nvSpPr>
        <p:spPr>
          <a:ln/>
        </p:spPr>
      </p:sp>
      <p:sp>
        <p:nvSpPr>
          <p:cNvPr id="53254"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64793132-1A1F-411F-A92F-3D6664952386}" type="datetime8">
              <a:rPr lang="en-US" smtClean="0"/>
              <a:pPr/>
              <a:t>5/29/2007 1:50 PM</a:t>
            </a:fld>
            <a:endParaRPr lang="en-US" smtClean="0"/>
          </a:p>
        </p:txBody>
      </p:sp>
      <p:sp>
        <p:nvSpPr>
          <p:cNvPr id="61443"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1444" name="Rectangle 7"/>
          <p:cNvSpPr>
            <a:spLocks noGrp="1" noChangeArrowheads="1"/>
          </p:cNvSpPr>
          <p:nvPr>
            <p:ph type="sldNum" sz="quarter" idx="5"/>
          </p:nvPr>
        </p:nvSpPr>
        <p:spPr>
          <a:noFill/>
        </p:spPr>
        <p:txBody>
          <a:bodyPr/>
          <a:lstStyle/>
          <a:p>
            <a:fld id="{E4FE2743-24DC-4ED1-BB97-1B9280088C14}" type="slidenum">
              <a:rPr lang="en-US" smtClean="0"/>
              <a:pPr/>
              <a:t>10</a:t>
            </a:fld>
            <a:endParaRPr lang="en-US" smtClean="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fld id="{BB85EC44-826F-4CE7-8A57-B766E2AB68FE}" type="datetime8">
              <a:rPr lang="en-US" smtClean="0"/>
              <a:pPr/>
              <a:t>5/29/2007 1:50 PM</a:t>
            </a:fld>
            <a:endParaRPr lang="en-US" smtClean="0"/>
          </a:p>
        </p:txBody>
      </p:sp>
      <p:sp>
        <p:nvSpPr>
          <p:cNvPr id="62467"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2468" name="Rectangle 7"/>
          <p:cNvSpPr>
            <a:spLocks noGrp="1" noChangeArrowheads="1"/>
          </p:cNvSpPr>
          <p:nvPr>
            <p:ph type="sldNum" sz="quarter" idx="5"/>
          </p:nvPr>
        </p:nvSpPr>
        <p:spPr>
          <a:noFill/>
        </p:spPr>
        <p:txBody>
          <a:bodyPr/>
          <a:lstStyle/>
          <a:p>
            <a:fld id="{B696AF67-7820-4D29-86B6-F640A8D297C0}" type="slidenum">
              <a:rPr lang="en-US" smtClean="0"/>
              <a:pPr/>
              <a:t>11</a:t>
            </a:fld>
            <a:endParaRPr lang="en-US" smtClean="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3AFF8CA7-D663-4EFF-9E0E-9A741BF1F920}" type="datetime8">
              <a:rPr lang="en-US" smtClean="0"/>
              <a:pPr/>
              <a:t>5/29/2007 1:50 PM</a:t>
            </a:fld>
            <a:endParaRPr lang="en-US" smtClean="0"/>
          </a:p>
        </p:txBody>
      </p:sp>
      <p:sp>
        <p:nvSpPr>
          <p:cNvPr id="63491"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3492" name="Rectangle 7"/>
          <p:cNvSpPr>
            <a:spLocks noGrp="1" noChangeArrowheads="1"/>
          </p:cNvSpPr>
          <p:nvPr>
            <p:ph type="sldNum" sz="quarter" idx="5"/>
          </p:nvPr>
        </p:nvSpPr>
        <p:spPr>
          <a:noFill/>
        </p:spPr>
        <p:txBody>
          <a:bodyPr/>
          <a:lstStyle/>
          <a:p>
            <a:fld id="{E32E2266-C1D2-4028-9487-034303C23727}" type="slidenum">
              <a:rPr lang="en-US" smtClean="0"/>
              <a:pPr/>
              <a:t>12</a:t>
            </a:fld>
            <a:endParaRPr lang="en-US" smtClean="0"/>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fld id="{7448278F-1DC5-4DB7-A2D8-E95310369A85}" type="datetime8">
              <a:rPr lang="en-US" smtClean="0"/>
              <a:pPr/>
              <a:t>5/29/2007 1:50 PM</a:t>
            </a:fld>
            <a:endParaRPr lang="en-US" smtClean="0"/>
          </a:p>
        </p:txBody>
      </p:sp>
      <p:sp>
        <p:nvSpPr>
          <p:cNvPr id="64515"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4516" name="Rectangle 7"/>
          <p:cNvSpPr>
            <a:spLocks noGrp="1" noChangeArrowheads="1"/>
          </p:cNvSpPr>
          <p:nvPr>
            <p:ph type="sldNum" sz="quarter" idx="5"/>
          </p:nvPr>
        </p:nvSpPr>
        <p:spPr>
          <a:noFill/>
        </p:spPr>
        <p:txBody>
          <a:bodyPr/>
          <a:lstStyle/>
          <a:p>
            <a:fld id="{B15DF3A6-7F29-4BF7-A49A-9165DD633462}" type="slidenum">
              <a:rPr lang="en-US" smtClean="0"/>
              <a:pPr/>
              <a:t>13</a:t>
            </a:fld>
            <a:endParaRPr lang="en-US" smtClean="0"/>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DB07113-C308-489C-9E24-86E0CB195A86}" type="datetime8">
              <a:rPr lang="en-US" smtClean="0"/>
              <a:pPr/>
              <a:t>5/29/2007 1:50 PM</a:t>
            </a:fld>
            <a:endParaRPr lang="en-US" smtClean="0"/>
          </a:p>
        </p:txBody>
      </p:sp>
      <p:sp>
        <p:nvSpPr>
          <p:cNvPr id="65539"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5540" name="Rectangle 7"/>
          <p:cNvSpPr>
            <a:spLocks noGrp="1" noChangeArrowheads="1"/>
          </p:cNvSpPr>
          <p:nvPr>
            <p:ph type="sldNum" sz="quarter" idx="5"/>
          </p:nvPr>
        </p:nvSpPr>
        <p:spPr>
          <a:noFill/>
        </p:spPr>
        <p:txBody>
          <a:bodyPr/>
          <a:lstStyle/>
          <a:p>
            <a:fld id="{564B8E62-E4B5-45B4-873B-864D52856189}" type="slidenum">
              <a:rPr lang="en-US" smtClean="0"/>
              <a:pPr/>
              <a:t>14</a:t>
            </a:fld>
            <a:endParaRPr lang="en-US" smtClean="0"/>
          </a:p>
        </p:txBody>
      </p:sp>
      <p:sp>
        <p:nvSpPr>
          <p:cNvPr id="65541" name="Rectangle 2"/>
          <p:cNvSpPr>
            <a:spLocks noGrp="1" noRot="1" noChangeAspect="1" noChangeArrowheads="1" noTextEdit="1"/>
          </p:cNvSpPr>
          <p:nvPr>
            <p:ph type="sldImg"/>
          </p:nvPr>
        </p:nvSpPr>
        <p:spPr>
          <a:ln/>
        </p:spPr>
      </p:sp>
      <p:sp>
        <p:nvSpPr>
          <p:cNvPr id="655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p:spPr>
        <p:txBody>
          <a:bodyPr/>
          <a:lstStyle/>
          <a:p>
            <a:fld id="{8A182550-60AF-411E-B1D7-12FCC2FF8BC4}" type="datetime8">
              <a:rPr lang="en-US" smtClean="0"/>
              <a:pPr/>
              <a:t>5/29/2007 1:50 PM</a:t>
            </a:fld>
            <a:endParaRPr lang="en-US" smtClean="0"/>
          </a:p>
        </p:txBody>
      </p:sp>
      <p:sp>
        <p:nvSpPr>
          <p:cNvPr id="66563"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6564" name="Rectangle 7"/>
          <p:cNvSpPr>
            <a:spLocks noGrp="1" noChangeArrowheads="1"/>
          </p:cNvSpPr>
          <p:nvPr>
            <p:ph type="sldNum" sz="quarter" idx="5"/>
          </p:nvPr>
        </p:nvSpPr>
        <p:spPr>
          <a:noFill/>
        </p:spPr>
        <p:txBody>
          <a:bodyPr/>
          <a:lstStyle/>
          <a:p>
            <a:fld id="{EA982257-BEE0-493C-A435-8DE69C5B1DD3}" type="slidenum">
              <a:rPr lang="en-US" smtClean="0"/>
              <a:pPr/>
              <a:t>15</a:t>
            </a:fld>
            <a:endParaRPr lang="en-US" smtClean="0"/>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5201F03C-9710-4603-B609-963C0FC0FD7D}" type="datetime8">
              <a:rPr lang="en-US" smtClean="0"/>
              <a:pPr/>
              <a:t>5/29/2007 1:50 PM</a:t>
            </a:fld>
            <a:endParaRPr lang="en-US" smtClean="0"/>
          </a:p>
        </p:txBody>
      </p:sp>
      <p:sp>
        <p:nvSpPr>
          <p:cNvPr id="67587"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7588" name="Rectangle 7"/>
          <p:cNvSpPr>
            <a:spLocks noGrp="1" noChangeArrowheads="1"/>
          </p:cNvSpPr>
          <p:nvPr>
            <p:ph type="sldNum" sz="quarter" idx="5"/>
          </p:nvPr>
        </p:nvSpPr>
        <p:spPr>
          <a:noFill/>
        </p:spPr>
        <p:txBody>
          <a:bodyPr/>
          <a:lstStyle/>
          <a:p>
            <a:fld id="{E563D783-0B7A-4324-83C7-42920BC972F9}" type="slidenum">
              <a:rPr lang="en-US" smtClean="0"/>
              <a:pPr/>
              <a:t>16</a:t>
            </a:fld>
            <a:endParaRPr lang="en-US" smtClean="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a:p>
        </p:txBody>
      </p:sp>
      <p:sp>
        <p:nvSpPr>
          <p:cNvPr id="5" name="Footer Placeholder 4"/>
          <p:cNvSpPr>
            <a:spLocks noGrp="1"/>
          </p:cNvSpPr>
          <p:nvPr>
            <p:ph type="ftr" sz="quarter" idx="11"/>
          </p:nvPr>
        </p:nvSpPr>
        <p:spPr/>
        <p:txBody>
          <a:bodyPr/>
          <a:lstStyle/>
          <a:p>
            <a:pPr>
              <a:defRPr/>
            </a:pPr>
            <a:r>
              <a:rPr lang="en-US" dirty="0"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dirty="0"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rPr>
            </a:br>
            <a:r>
              <a:rPr lang="en-US" dirty="0"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E5724544-7EEE-4EF8-8FEF-78987607AA0B}"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AAB43B82-FA50-443F-943E-4A0BE3F0A80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171B10AE-A4E4-4E49-BF93-550995A629D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869583DB-BB94-4A3F-889E-D62EAB17A19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p:spPr>
        <p:txBody>
          <a:bodyPr/>
          <a:lstStyle/>
          <a:p>
            <a:fld id="{36FED44F-C36C-4616-BEF9-61454373E3BD}" type="datetime8">
              <a:rPr lang="en-US" smtClean="0"/>
              <a:pPr/>
              <a:t>5/29/2007 1:50 PM</a:t>
            </a:fld>
            <a:endParaRPr lang="en-US" smtClean="0"/>
          </a:p>
        </p:txBody>
      </p:sp>
      <p:sp>
        <p:nvSpPr>
          <p:cNvPr id="54275"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4276" name="Rectangle 7"/>
          <p:cNvSpPr>
            <a:spLocks noGrp="1" noChangeArrowheads="1"/>
          </p:cNvSpPr>
          <p:nvPr>
            <p:ph type="sldNum" sz="quarter" idx="5"/>
          </p:nvPr>
        </p:nvSpPr>
        <p:spPr>
          <a:noFill/>
        </p:spPr>
        <p:txBody>
          <a:bodyPr/>
          <a:lstStyle/>
          <a:p>
            <a:fld id="{D47EA978-D291-47EF-BD33-827816758334}" type="slidenum">
              <a:rPr lang="en-US" smtClean="0"/>
              <a:pPr/>
              <a:t>3</a:t>
            </a:fld>
            <a:endParaRPr lang="en-US" smtClean="0"/>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p>
            <a:fld id="{2001EB1B-7F4C-402F-9A6E-1C9C895F18FF}"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p:spPr>
        <p:txBody>
          <a:bodyPr/>
          <a:lstStyle/>
          <a:p>
            <a:fld id="{BF5A09F5-C529-4098-A6EE-55ED05919DEF}" type="datetime8">
              <a:rPr lang="en-US" smtClean="0"/>
              <a:pPr/>
              <a:t>5/29/2007 1:50 PM</a:t>
            </a:fld>
            <a:endParaRPr lang="en-US" smtClean="0"/>
          </a:p>
        </p:txBody>
      </p:sp>
      <p:sp>
        <p:nvSpPr>
          <p:cNvPr id="55299"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5300" name="Rectangle 7"/>
          <p:cNvSpPr>
            <a:spLocks noGrp="1" noChangeArrowheads="1"/>
          </p:cNvSpPr>
          <p:nvPr>
            <p:ph type="sldNum" sz="quarter" idx="5"/>
          </p:nvPr>
        </p:nvSpPr>
        <p:spPr>
          <a:noFill/>
        </p:spPr>
        <p:txBody>
          <a:bodyPr/>
          <a:lstStyle/>
          <a:p>
            <a:fld id="{30CF51C7-B3F7-420E-8902-0E9ED9783402}" type="slidenum">
              <a:rPr lang="en-US" smtClean="0"/>
              <a:pPr/>
              <a:t>4</a:t>
            </a:fld>
            <a:endParaRPr lang="en-US" smtClean="0"/>
          </a:p>
        </p:txBody>
      </p:sp>
      <p:sp>
        <p:nvSpPr>
          <p:cNvPr id="55301" name="Rectangle 4"/>
          <p:cNvSpPr>
            <a:spLocks noGrp="1" noRot="1" noChangeAspect="1" noChangeArrowheads="1" noTextEdit="1"/>
          </p:cNvSpPr>
          <p:nvPr>
            <p:ph type="sldImg"/>
          </p:nvPr>
        </p:nvSpPr>
        <p:spPr>
          <a:ln/>
        </p:spPr>
      </p:sp>
      <p:sp>
        <p:nvSpPr>
          <p:cNvPr id="55302"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ABC0FA3-55B4-43EB-B227-450BC2017935}" type="datetime8">
              <a:rPr lang="en-US" smtClean="0"/>
              <a:pPr>
                <a:defRPr/>
              </a:pPr>
              <a:t>5/29/2007 1:50 PM</a:t>
            </a:fld>
            <a:endParaRPr lang="en-US" dirty="0"/>
          </a:p>
        </p:txBody>
      </p:sp>
      <p:sp>
        <p:nvSpPr>
          <p:cNvPr id="5" name="Footer Placeholder 4"/>
          <p:cNvSpPr>
            <a:spLocks noGrp="1"/>
          </p:cNvSpPr>
          <p:nvPr>
            <p:ph type="ftr" sz="quarter" idx="11"/>
          </p:nvPr>
        </p:nvSpPr>
        <p:spPr/>
        <p:txBody>
          <a:bodyPr/>
          <a:lstStyle/>
          <a:p>
            <a:pPr>
              <a:defRPr/>
            </a:pPr>
            <a:r>
              <a:rPr lang="en-US" smtClean="0">
                <a:latin typeface="Segoe" pitchFamily="34" charset="0"/>
              </a:rPr>
              <a:t>© 2007 Microsoft Corporation. All rights reserved. Microsoft, Windows, Windows Vista and other product names are or may be registered trademarks and/or trademarks in the U.S. and/or other countries.</a:t>
            </a:r>
          </a:p>
          <a:p>
            <a:pPr>
              <a:defRPr/>
            </a:pPr>
            <a:r>
              <a:rPr lang="en-US"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pitchFamily="34" charset="0"/>
              </a:rPr>
            </a:br>
            <a:r>
              <a:rPr lang="en-US" smtClean="0">
                <a:latin typeface="Segoe" pitchFamily="34" charset="0"/>
              </a:rPr>
              <a:t>MICROSOFT MAKES NO WARRANTIES, EXPRESS, IMPLIED OR STATUTORY, AS TO THE INFORMATION IN THIS PRESENTATION.</a:t>
            </a:r>
            <a:endParaRPr lang="en-US" dirty="0">
              <a:latin typeface="Segoe" pitchFamily="34" charset="0"/>
            </a:endParaRPr>
          </a:p>
        </p:txBody>
      </p:sp>
      <p:sp>
        <p:nvSpPr>
          <p:cNvPr id="6" name="Slide Number Placeholder 5"/>
          <p:cNvSpPr>
            <a:spLocks noGrp="1"/>
          </p:cNvSpPr>
          <p:nvPr>
            <p:ph type="sldNum" sz="quarter" idx="12"/>
          </p:nvPr>
        </p:nvSpPr>
        <p:spPr/>
        <p:txBody>
          <a:bodyPr/>
          <a:lstStyle/>
          <a:p>
            <a:pPr>
              <a:defRPr/>
            </a:pPr>
            <a:fld id="{9215F9E1-D2B2-4C2A-92B4-C21006A7FA7C}"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p:spPr>
        <p:txBody>
          <a:bodyPr/>
          <a:lstStyle/>
          <a:p>
            <a:fld id="{00968A24-9856-481B-95B5-9EB2283E67DE}" type="datetime8">
              <a:rPr lang="en-US" smtClean="0"/>
              <a:pPr/>
              <a:t>5/29/2007 1:50 PM</a:t>
            </a:fld>
            <a:endParaRPr lang="en-US" smtClean="0"/>
          </a:p>
        </p:txBody>
      </p:sp>
      <p:sp>
        <p:nvSpPr>
          <p:cNvPr id="74755"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74756" name="Rectangle 7"/>
          <p:cNvSpPr>
            <a:spLocks noGrp="1" noChangeArrowheads="1"/>
          </p:cNvSpPr>
          <p:nvPr>
            <p:ph type="sldNum" sz="quarter" idx="5"/>
          </p:nvPr>
        </p:nvSpPr>
        <p:spPr>
          <a:noFill/>
        </p:spPr>
        <p:txBody>
          <a:bodyPr/>
          <a:lstStyle/>
          <a:p>
            <a:fld id="{22CABF80-9E09-4FE6-B825-B59E1C59D6BA}" type="slidenum">
              <a:rPr lang="en-US" smtClean="0"/>
              <a:pPr/>
              <a:t>41</a:t>
            </a:fld>
            <a:endParaRPr lang="en-US" smtClean="0"/>
          </a:p>
        </p:txBody>
      </p:sp>
      <p:sp>
        <p:nvSpPr>
          <p:cNvPr id="74757" name="Rectangle 2"/>
          <p:cNvSpPr>
            <a:spLocks noGrp="1" noRot="1" noChangeAspect="1" noChangeArrowheads="1" noTextEdit="1"/>
          </p:cNvSpPr>
          <p:nvPr>
            <p:ph type="sldImg"/>
          </p:nvPr>
        </p:nvSpPr>
        <p:spPr>
          <a:xfrm>
            <a:off x="1144588" y="685800"/>
            <a:ext cx="4572000" cy="3429000"/>
          </a:xfrm>
          <a:ln/>
        </p:spPr>
      </p:sp>
      <p:sp>
        <p:nvSpPr>
          <p:cNvPr id="74758" name="Rectangle 3"/>
          <p:cNvSpPr>
            <a:spLocks noGrp="1" noChangeArrowheads="1"/>
          </p:cNvSpPr>
          <p:nvPr>
            <p:ph type="body" idx="1"/>
          </p:nvPr>
        </p:nvSpPr>
        <p:spPr>
          <a:xfrm>
            <a:off x="914400" y="4340225"/>
            <a:ext cx="5029200" cy="4119563"/>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4AFC3F9B-D0F1-4552-83E8-D71ABAA83C96}" type="datetime8">
              <a:rPr lang="en-US" smtClean="0"/>
              <a:pPr/>
              <a:t>5/29/2007 1:50 PM</a:t>
            </a:fld>
            <a:endParaRPr lang="en-US" smtClean="0"/>
          </a:p>
        </p:txBody>
      </p:sp>
      <p:sp>
        <p:nvSpPr>
          <p:cNvPr id="75779"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75780" name="Rectangle 7"/>
          <p:cNvSpPr>
            <a:spLocks noGrp="1" noChangeArrowheads="1"/>
          </p:cNvSpPr>
          <p:nvPr>
            <p:ph type="sldNum" sz="quarter" idx="5"/>
          </p:nvPr>
        </p:nvSpPr>
        <p:spPr>
          <a:noFill/>
        </p:spPr>
        <p:txBody>
          <a:bodyPr/>
          <a:lstStyle/>
          <a:p>
            <a:fld id="{3FA9A0EA-ECE4-4B20-802F-384DAD3D69B2}" type="slidenum">
              <a:rPr lang="en-US" smtClean="0"/>
              <a:pPr/>
              <a:t>42</a:t>
            </a:fld>
            <a:endParaRPr lang="en-US" smtClean="0"/>
          </a:p>
        </p:txBody>
      </p:sp>
      <p:sp>
        <p:nvSpPr>
          <p:cNvPr id="75781" name="Rectangle 4"/>
          <p:cNvSpPr>
            <a:spLocks noGrp="1" noRot="1" noChangeAspect="1" noChangeArrowheads="1" noTextEdit="1"/>
          </p:cNvSpPr>
          <p:nvPr>
            <p:ph type="sldImg"/>
          </p:nvPr>
        </p:nvSpPr>
        <p:spPr>
          <a:ln/>
        </p:spPr>
      </p:sp>
      <p:sp>
        <p:nvSpPr>
          <p:cNvPr id="75782" name="Rectangle 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p:spPr>
        <p:txBody>
          <a:bodyPr/>
          <a:lstStyle/>
          <a:p>
            <a:fld id="{F99B5DD4-FC10-4196-8CDE-7EDC344D07B7}" type="datetime8">
              <a:rPr lang="en-US" smtClean="0"/>
              <a:pPr/>
              <a:t>5/29/2007 1:50 PM</a:t>
            </a:fld>
            <a:endParaRPr lang="en-US" smtClean="0"/>
          </a:p>
        </p:txBody>
      </p:sp>
      <p:sp>
        <p:nvSpPr>
          <p:cNvPr id="56323"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6324" name="Rectangle 7"/>
          <p:cNvSpPr>
            <a:spLocks noGrp="1" noChangeArrowheads="1"/>
          </p:cNvSpPr>
          <p:nvPr>
            <p:ph type="sldNum" sz="quarter" idx="5"/>
          </p:nvPr>
        </p:nvSpPr>
        <p:spPr>
          <a:noFill/>
        </p:spPr>
        <p:txBody>
          <a:bodyPr/>
          <a:lstStyle/>
          <a:p>
            <a:fld id="{00132A87-AD90-475A-9BC2-8BB30BC2B59C}" type="slidenum">
              <a:rPr lang="en-US" smtClean="0"/>
              <a:pPr/>
              <a:t>5</a:t>
            </a:fld>
            <a:endParaRPr lang="en-US" smtClean="0"/>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59DCADFE-E60B-44A0-84A2-EBFEC39EF2C3}" type="datetime8">
              <a:rPr lang="en-US" smtClean="0"/>
              <a:pPr/>
              <a:t>5/29/2007 1:50 PM</a:t>
            </a:fld>
            <a:endParaRPr lang="en-US" smtClean="0"/>
          </a:p>
        </p:txBody>
      </p:sp>
      <p:sp>
        <p:nvSpPr>
          <p:cNvPr id="57347"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7348" name="Rectangle 7"/>
          <p:cNvSpPr>
            <a:spLocks noGrp="1" noChangeArrowheads="1"/>
          </p:cNvSpPr>
          <p:nvPr>
            <p:ph type="sldNum" sz="quarter" idx="5"/>
          </p:nvPr>
        </p:nvSpPr>
        <p:spPr>
          <a:noFill/>
        </p:spPr>
        <p:txBody>
          <a:bodyPr/>
          <a:lstStyle/>
          <a:p>
            <a:fld id="{652B6B24-7FC1-49B5-8322-9A070E629305}" type="slidenum">
              <a:rPr lang="en-US" smtClean="0"/>
              <a:pPr/>
              <a:t>6</a:t>
            </a:fld>
            <a:endParaRPr lang="en-US" smtClean="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p:spPr>
        <p:txBody>
          <a:bodyPr/>
          <a:lstStyle/>
          <a:p>
            <a:fld id="{EBD23C8F-2907-4CE3-B9F3-748CCE857CCE}" type="datetime8">
              <a:rPr lang="en-US" smtClean="0"/>
              <a:pPr/>
              <a:t>5/29/2007 1:50 PM</a:t>
            </a:fld>
            <a:endParaRPr lang="en-US" smtClean="0"/>
          </a:p>
        </p:txBody>
      </p:sp>
      <p:sp>
        <p:nvSpPr>
          <p:cNvPr id="58371"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8372" name="Rectangle 7"/>
          <p:cNvSpPr>
            <a:spLocks noGrp="1" noChangeArrowheads="1"/>
          </p:cNvSpPr>
          <p:nvPr>
            <p:ph type="sldNum" sz="quarter" idx="5"/>
          </p:nvPr>
        </p:nvSpPr>
        <p:spPr>
          <a:noFill/>
        </p:spPr>
        <p:txBody>
          <a:bodyPr/>
          <a:lstStyle/>
          <a:p>
            <a:fld id="{335A8ACA-C516-4516-977D-2BA5E84957F7}" type="slidenum">
              <a:rPr lang="en-US" smtClean="0"/>
              <a:pPr/>
              <a:t>7</a:t>
            </a:fld>
            <a:endParaRPr lang="en-US" smtClean="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40DCA043-2F05-4F03-A84C-BF40EB7994EE}" type="datetime8">
              <a:rPr lang="en-US" smtClean="0"/>
              <a:pPr/>
              <a:t>5/29/2007 1:50 PM</a:t>
            </a:fld>
            <a:endParaRPr lang="en-US" smtClean="0"/>
          </a:p>
        </p:txBody>
      </p:sp>
      <p:sp>
        <p:nvSpPr>
          <p:cNvPr id="59395"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59396" name="Rectangle 7"/>
          <p:cNvSpPr>
            <a:spLocks noGrp="1" noChangeArrowheads="1"/>
          </p:cNvSpPr>
          <p:nvPr>
            <p:ph type="sldNum" sz="quarter" idx="5"/>
          </p:nvPr>
        </p:nvSpPr>
        <p:spPr>
          <a:noFill/>
        </p:spPr>
        <p:txBody>
          <a:bodyPr/>
          <a:lstStyle/>
          <a:p>
            <a:fld id="{F2CC7BA9-C559-4B52-A63B-996EFD47EA35}" type="slidenum">
              <a:rPr lang="en-US" smtClean="0"/>
              <a:pPr/>
              <a:t>8</a:t>
            </a:fld>
            <a:endParaRPr lang="en-US" smtClean="0"/>
          </a:p>
        </p:txBody>
      </p:sp>
      <p:sp>
        <p:nvSpPr>
          <p:cNvPr id="59397" name="Rectangle 2"/>
          <p:cNvSpPr>
            <a:spLocks noGrp="1" noRot="1" noChangeAspect="1" noChangeArrowheads="1" noTextEdit="1"/>
          </p:cNvSpPr>
          <p:nvPr>
            <p:ph type="sldImg"/>
          </p:nvPr>
        </p:nvSpPr>
        <p:spPr>
          <a:ln/>
        </p:spPr>
      </p:sp>
      <p:sp>
        <p:nvSpPr>
          <p:cNvPr id="59398" name="Rectangle 3"/>
          <p:cNvSpPr>
            <a:spLocks noGrp="1" noChangeArrowheads="1"/>
          </p:cNvSpPr>
          <p:nvPr>
            <p:ph type="body" idx="1"/>
          </p:nvPr>
        </p:nvSpPr>
        <p:spPr>
          <a:noFill/>
          <a:ln/>
        </p:spPr>
        <p:txBody>
          <a:bodyPr/>
          <a:lstStyle/>
          <a:p>
            <a:pPr eaLnBrk="1" hangingPunct="1">
              <a:buFontTx/>
              <a:buChar cha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fld id="{D65536AE-1BFE-4CF5-9541-706A829FD940}" type="datetime8">
              <a:rPr lang="en-US" smtClean="0"/>
              <a:pPr/>
              <a:t>5/29/2007 1:50 PM</a:t>
            </a:fld>
            <a:endParaRPr lang="en-US" smtClean="0"/>
          </a:p>
        </p:txBody>
      </p:sp>
      <p:sp>
        <p:nvSpPr>
          <p:cNvPr id="60419" name="Rectangle 6"/>
          <p:cNvSpPr>
            <a:spLocks noGrp="1" noChangeArrowheads="1"/>
          </p:cNvSpPr>
          <p:nvPr>
            <p:ph type="ftr" sz="quarter" idx="4"/>
          </p:nvPr>
        </p:nvSpPr>
        <p:spPr>
          <a:noFill/>
        </p:spPr>
        <p:txBody>
          <a:bodyPr/>
          <a:lstStyle/>
          <a:p>
            <a:r>
              <a:rPr lang="en-US" dirty="0" smtClean="0">
                <a:latin typeface="Segoe" pitchFamily="34" charset="0"/>
                <a:cs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latin typeface="Segoe"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pitchFamily="34" charset="0"/>
                <a:cs typeface="Arial" pitchFamily="34" charset="0"/>
              </a:rPr>
            </a:br>
            <a:r>
              <a:rPr lang="en-US" dirty="0" smtClean="0">
                <a:latin typeface="Segoe" pitchFamily="34" charset="0"/>
                <a:cs typeface="Arial" pitchFamily="34" charset="0"/>
              </a:rPr>
              <a:t>MICROSOFT MAKES NO WARRANTIES, EXPRESS, IMPLIED OR STATUTORY, AS TO THE INFORMATION IN THIS PRESENTATION.</a:t>
            </a:r>
          </a:p>
        </p:txBody>
      </p:sp>
      <p:sp>
        <p:nvSpPr>
          <p:cNvPr id="60420" name="Rectangle 7"/>
          <p:cNvSpPr>
            <a:spLocks noGrp="1" noChangeArrowheads="1"/>
          </p:cNvSpPr>
          <p:nvPr>
            <p:ph type="sldNum" sz="quarter" idx="5"/>
          </p:nvPr>
        </p:nvSpPr>
        <p:spPr>
          <a:noFill/>
        </p:spPr>
        <p:txBody>
          <a:bodyPr/>
          <a:lstStyle/>
          <a:p>
            <a:fld id="{1C4D0524-C2B2-441C-B996-EDF9CCABB758}" type="slidenum">
              <a:rPr lang="en-US" smtClean="0"/>
              <a:pPr/>
              <a:t>9</a:t>
            </a:fld>
            <a:endParaRPr lang="en-US" smtClean="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soft.com/whdc/newsreq.msp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winqual.microsoft.com/" TargetMode="External"/><Relationship Id="rId4" Type="http://schemas.openxmlformats.org/officeDocument/2006/relationships/hyperlink" Target="http://www.microsoft.com/whdc/DevTools/WDK/DTM.m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a:xfrm>
            <a:off x="727605" y="1903678"/>
            <a:ext cx="7692761" cy="1371145"/>
          </a:xfrm>
        </p:spPr>
        <p:txBody>
          <a:bodyPr/>
          <a:lstStyle/>
          <a:p>
            <a:pPr>
              <a:defRPr/>
            </a:pPr>
            <a:r>
              <a:rPr lang="en-US" dirty="0" smtClean="0"/>
              <a:t>Driver Test Manager</a:t>
            </a:r>
            <a:br>
              <a:rPr lang="en-US" dirty="0" smtClean="0"/>
            </a:br>
            <a:r>
              <a:rPr lang="en-US" sz="4400" dirty="0" smtClean="0">
                <a:solidFill>
                  <a:schemeClr val="accent1"/>
                </a:solidFill>
              </a:rPr>
              <a:t>Best Practices and Directions</a:t>
            </a:r>
            <a:endParaRPr lang="en-US" dirty="0">
              <a:solidFill>
                <a:schemeClr val="accent1"/>
              </a:solidFill>
            </a:endParaRPr>
          </a:p>
        </p:txBody>
      </p:sp>
      <p:sp>
        <p:nvSpPr>
          <p:cNvPr id="3098" name="Rectangle 26"/>
          <p:cNvSpPr>
            <a:spLocks noGrp="1" noChangeArrowheads="1"/>
          </p:cNvSpPr>
          <p:nvPr>
            <p:ph type="subTitle" idx="1"/>
          </p:nvPr>
        </p:nvSpPr>
        <p:spPr/>
        <p:txBody>
          <a:bodyPr/>
          <a:lstStyle/>
          <a:p>
            <a:pPr>
              <a:defRPr/>
            </a:pPr>
            <a:r>
              <a:rPr lang="en-US" dirty="0" smtClean="0"/>
              <a:t>Craig Rowland</a:t>
            </a:r>
            <a:endParaRPr lang="en-US" dirty="0"/>
          </a:p>
          <a:p>
            <a:pPr>
              <a:defRPr/>
            </a:pPr>
            <a:r>
              <a:rPr lang="en-US" dirty="0" smtClean="0"/>
              <a:t>Program Manager</a:t>
            </a:r>
            <a:endParaRPr lang="en-US" dirty="0"/>
          </a:p>
          <a:p>
            <a:pPr>
              <a:defRPr/>
            </a:pPr>
            <a:r>
              <a:rPr lang="en-US" dirty="0" smtClean="0"/>
              <a:t>Windows Logo Kit</a:t>
            </a:r>
            <a:endParaRPr lang="en-US" dirty="0"/>
          </a:p>
          <a:p>
            <a:pPr>
              <a:defRPr/>
            </a:pPr>
            <a:r>
              <a:rPr lang="en-US" dirty="0"/>
              <a:t>Microsoft Corporation</a:t>
            </a:r>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dirty="0" smtClean="0"/>
              <a:t>DTM Deployment Scenarios</a:t>
            </a:r>
            <a:endParaRPr lang="en-US" dirty="0"/>
          </a:p>
        </p:txBody>
      </p:sp>
      <p:sp>
        <p:nvSpPr>
          <p:cNvPr id="304131" name="Rectangle 3"/>
          <p:cNvSpPr>
            <a:spLocks noGrp="1" noChangeArrowheads="1"/>
          </p:cNvSpPr>
          <p:nvPr>
            <p:ph idx="1"/>
          </p:nvPr>
        </p:nvSpPr>
        <p:spPr>
          <a:xfrm>
            <a:off x="382588" y="1414464"/>
            <a:ext cx="8380412" cy="3623043"/>
          </a:xfrm>
        </p:spPr>
        <p:txBody>
          <a:bodyPr/>
          <a:lstStyle/>
          <a:p>
            <a:r>
              <a:rPr lang="en-US" dirty="0" smtClean="0"/>
              <a:t>Production Test Lab</a:t>
            </a:r>
          </a:p>
          <a:p>
            <a:pPr lvl="1"/>
            <a:r>
              <a:rPr lang="en-US" dirty="0" smtClean="0"/>
              <a:t>Frequent or continuous logo and </a:t>
            </a:r>
            <a:br>
              <a:rPr lang="en-US" dirty="0" smtClean="0"/>
            </a:br>
            <a:r>
              <a:rPr lang="en-US" dirty="0" smtClean="0"/>
              <a:t>non-logo testing</a:t>
            </a:r>
          </a:p>
          <a:p>
            <a:r>
              <a:rPr lang="en-US" dirty="0" smtClean="0"/>
              <a:t>Software Developer Test </a:t>
            </a:r>
          </a:p>
          <a:p>
            <a:pPr lvl="1"/>
            <a:r>
              <a:rPr lang="en-US" dirty="0" smtClean="0"/>
              <a:t>Graphics and Chipset Driver Testing at developer level</a:t>
            </a:r>
          </a:p>
          <a:p>
            <a:r>
              <a:rPr lang="en-US" dirty="0" smtClean="0"/>
              <a:t>Enterprise Harness</a:t>
            </a:r>
            <a:endParaRPr lang="en-US" dirty="0"/>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dirty="0" smtClean="0"/>
              <a:t>Production Test Lab</a:t>
            </a:r>
            <a:endParaRPr lang="en-US" dirty="0"/>
          </a:p>
        </p:txBody>
      </p:sp>
      <p:sp>
        <p:nvSpPr>
          <p:cNvPr id="285699" name="Rectangle 3"/>
          <p:cNvSpPr>
            <a:spLocks noGrp="1" noChangeArrowheads="1"/>
          </p:cNvSpPr>
          <p:nvPr>
            <p:ph idx="1"/>
          </p:nvPr>
        </p:nvSpPr>
        <p:spPr>
          <a:xfrm>
            <a:off x="382588" y="1414464"/>
            <a:ext cx="8380412" cy="4719754"/>
          </a:xfrm>
        </p:spPr>
        <p:txBody>
          <a:bodyPr/>
          <a:lstStyle/>
          <a:p>
            <a:r>
              <a:rPr lang="en-US" sz="2800" dirty="0" smtClean="0"/>
              <a:t>Lab Configuration</a:t>
            </a:r>
          </a:p>
          <a:p>
            <a:pPr lvl="1"/>
            <a:r>
              <a:rPr lang="en-US" sz="2400" dirty="0" smtClean="0"/>
              <a:t>IT managed DTM controllers if possible</a:t>
            </a:r>
          </a:p>
          <a:p>
            <a:pPr lvl="1"/>
            <a:r>
              <a:rPr lang="en-US" sz="2400" dirty="0" smtClean="0"/>
              <a:t>Automated DTM client and controller deployment procedures</a:t>
            </a:r>
          </a:p>
          <a:p>
            <a:pPr lvl="1"/>
            <a:r>
              <a:rPr lang="en-US" sz="2400" dirty="0" smtClean="0"/>
              <a:t>AMD automation wrappers for logo and </a:t>
            </a:r>
            <a:br>
              <a:rPr lang="en-US" sz="2400" dirty="0" smtClean="0"/>
            </a:br>
            <a:r>
              <a:rPr lang="en-US" sz="2400" dirty="0" smtClean="0"/>
              <a:t>non-logo testing</a:t>
            </a:r>
          </a:p>
          <a:p>
            <a:r>
              <a:rPr lang="en-US" sz="2800" dirty="0" smtClean="0"/>
              <a:t>Having a test controller is essential especially in the new WLK regular release schedule</a:t>
            </a:r>
          </a:p>
          <a:p>
            <a:r>
              <a:rPr lang="en-US" sz="2800" dirty="0" smtClean="0"/>
              <a:t>Example:  during initial AMD TAP involvement with DTM betas not having a test environment significantly slowed down progress</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dirty="0" smtClean="0"/>
              <a:t>Developer Test</a:t>
            </a:r>
            <a:endParaRPr lang="en-US" dirty="0"/>
          </a:p>
        </p:txBody>
      </p:sp>
      <p:sp>
        <p:nvSpPr>
          <p:cNvPr id="312323" name="Rectangle 3"/>
          <p:cNvSpPr>
            <a:spLocks noGrp="1" noChangeArrowheads="1"/>
          </p:cNvSpPr>
          <p:nvPr>
            <p:ph idx="1"/>
          </p:nvPr>
        </p:nvSpPr>
        <p:spPr>
          <a:xfrm>
            <a:off x="382588" y="1414464"/>
            <a:ext cx="8380412" cy="5313762"/>
          </a:xfrm>
        </p:spPr>
        <p:txBody>
          <a:bodyPr/>
          <a:lstStyle/>
          <a:p>
            <a:r>
              <a:rPr lang="en-US" sz="3200" dirty="0" smtClean="0"/>
              <a:t>Sell DTM to developers</a:t>
            </a:r>
          </a:p>
          <a:p>
            <a:pPr lvl="1"/>
            <a:r>
              <a:rPr lang="en-US" sz="2800" dirty="0" smtClean="0"/>
              <a:t>Find and engage champions</a:t>
            </a:r>
          </a:p>
          <a:p>
            <a:pPr lvl="1"/>
            <a:r>
              <a:rPr lang="en-US" sz="2800" dirty="0" smtClean="0"/>
              <a:t>Create a pilot project to use DTM early in the cycle</a:t>
            </a:r>
          </a:p>
          <a:p>
            <a:pPr lvl="1"/>
            <a:r>
              <a:rPr lang="en-US" sz="2800" dirty="0" smtClean="0"/>
              <a:t>Evangelize, train and support DTM to developers</a:t>
            </a:r>
          </a:p>
          <a:p>
            <a:r>
              <a:rPr lang="en-US" sz="3200" dirty="0" smtClean="0"/>
              <a:t>Example:  during fast-paced Windows Vista adoption with frequent OS, Driver, Test Content, Test Harness changes, AMD engaged developers early in test content and harness evaluation which helped speed up driver development</a:t>
            </a:r>
            <a:endParaRPr lang="en-US" sz="3200" dirty="0"/>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dirty="0" smtClean="0"/>
              <a:t>Developer Test</a:t>
            </a:r>
            <a:endParaRPr lang="en-US" dirty="0"/>
          </a:p>
        </p:txBody>
      </p:sp>
      <p:sp>
        <p:nvSpPr>
          <p:cNvPr id="306179" name="Rectangle 3"/>
          <p:cNvSpPr>
            <a:spLocks noGrp="1" noChangeArrowheads="1"/>
          </p:cNvSpPr>
          <p:nvPr>
            <p:ph idx="1"/>
          </p:nvPr>
        </p:nvSpPr>
        <p:spPr>
          <a:xfrm>
            <a:off x="382588" y="1414464"/>
            <a:ext cx="8380412" cy="5009064"/>
          </a:xfrm>
        </p:spPr>
        <p:txBody>
          <a:bodyPr/>
          <a:lstStyle/>
          <a:p>
            <a:r>
              <a:rPr lang="en-US" sz="2800" dirty="0" smtClean="0"/>
              <a:t>Provide easy to use testing environment and  procedures to developers</a:t>
            </a:r>
          </a:p>
          <a:p>
            <a:pPr lvl="1"/>
            <a:r>
              <a:rPr lang="en-US" sz="2400" dirty="0" smtClean="0"/>
              <a:t>Up-to-date dedicated controller with correct security settings, etc.</a:t>
            </a:r>
          </a:p>
          <a:p>
            <a:pPr lvl="1"/>
            <a:r>
              <a:rPr lang="en-US" sz="2400" dirty="0" smtClean="0"/>
              <a:t>Do not expect developers to maintain controller or processes</a:t>
            </a:r>
          </a:p>
          <a:p>
            <a:pPr lvl="1"/>
            <a:r>
              <a:rPr lang="en-US" sz="2400" dirty="0" smtClean="0"/>
              <a:t>Since test contexts are difficult to export or reproduce we needed manual procedures and a full DTM environment for Development Teams</a:t>
            </a:r>
          </a:p>
          <a:p>
            <a:r>
              <a:rPr lang="en-US" sz="2800" dirty="0" smtClean="0"/>
              <a:t>Main value:  reducing the number of </a:t>
            </a:r>
            <a:r>
              <a:rPr lang="en-US" sz="2800" dirty="0" err="1" smtClean="0"/>
              <a:t>unreproducible</a:t>
            </a:r>
            <a:r>
              <a:rPr lang="en-US" sz="2800" dirty="0" smtClean="0"/>
              <a:t> issues from developers and early  identification of logo issues</a:t>
            </a:r>
          </a:p>
        </p:txBody>
      </p:sp>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82588" y="228600"/>
            <a:ext cx="8380412" cy="1191095"/>
          </a:xfrm>
        </p:spPr>
        <p:txBody>
          <a:bodyPr/>
          <a:lstStyle/>
          <a:p>
            <a:r>
              <a:rPr lang="en-US" dirty="0" smtClean="0"/>
              <a:t>Large Scale</a:t>
            </a:r>
            <a:br>
              <a:rPr lang="en-US" dirty="0" smtClean="0"/>
            </a:br>
            <a:r>
              <a:rPr sz="3600" smtClean="0">
                <a:solidFill>
                  <a:schemeClr val="accent1"/>
                </a:solidFill>
              </a:rPr>
              <a:t>Reporting</a:t>
            </a:r>
          </a:p>
        </p:txBody>
      </p:sp>
      <p:sp>
        <p:nvSpPr>
          <p:cNvPr id="289795" name="Rectangle 3"/>
          <p:cNvSpPr>
            <a:spLocks noGrp="1" noChangeArrowheads="1"/>
          </p:cNvSpPr>
          <p:nvPr>
            <p:ph idx="1"/>
          </p:nvPr>
        </p:nvSpPr>
        <p:spPr>
          <a:xfrm>
            <a:off x="382588" y="1905000"/>
            <a:ext cx="8380412" cy="4424801"/>
          </a:xfrm>
        </p:spPr>
        <p:txBody>
          <a:bodyPr/>
          <a:lstStyle/>
          <a:p>
            <a:r>
              <a:rPr lang="en-US" dirty="0" smtClean="0"/>
              <a:t>Develop custom reports to gather data</a:t>
            </a:r>
          </a:p>
          <a:p>
            <a:pPr lvl="1"/>
            <a:r>
              <a:rPr lang="en-US" dirty="0" smtClean="0"/>
              <a:t>For larger scenarios, aggregate the data in a central location </a:t>
            </a:r>
          </a:p>
          <a:p>
            <a:pPr lvl="1"/>
            <a:r>
              <a:rPr lang="en-US" dirty="0" smtClean="0"/>
              <a:t>DTM Reports are highly customizable</a:t>
            </a:r>
          </a:p>
          <a:p>
            <a:r>
              <a:rPr lang="en-US" dirty="0" smtClean="0"/>
              <a:t>Example:  AMD developed extensive reports for all stages of DTM testing early in the cycle greatly improving internal rate of DTM adoption and Windows Vista driver quality</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382588" y="228600"/>
            <a:ext cx="8380412" cy="1191095"/>
          </a:xfrm>
        </p:spPr>
        <p:txBody>
          <a:bodyPr/>
          <a:lstStyle/>
          <a:p>
            <a:r>
              <a:rPr lang="en-US" dirty="0" smtClean="0"/>
              <a:t>Large Scale </a:t>
            </a:r>
            <a:br>
              <a:rPr lang="en-US" dirty="0" smtClean="0"/>
            </a:br>
            <a:r>
              <a:rPr sz="3600" smtClean="0">
                <a:solidFill>
                  <a:schemeClr val="accent1"/>
                </a:solidFill>
              </a:rPr>
              <a:t>Extensibility</a:t>
            </a:r>
          </a:p>
        </p:txBody>
      </p:sp>
      <p:sp>
        <p:nvSpPr>
          <p:cNvPr id="310275" name="Rectangle 3"/>
          <p:cNvSpPr>
            <a:spLocks noGrp="1" noChangeArrowheads="1"/>
          </p:cNvSpPr>
          <p:nvPr>
            <p:ph idx="1"/>
          </p:nvPr>
        </p:nvSpPr>
        <p:spPr>
          <a:xfrm>
            <a:off x="381000" y="1905000"/>
            <a:ext cx="8380412" cy="4482766"/>
          </a:xfrm>
        </p:spPr>
        <p:txBody>
          <a:bodyPr/>
          <a:lstStyle/>
          <a:p>
            <a:r>
              <a:rPr lang="en-US" dirty="0" smtClean="0"/>
              <a:t>Use WTTCL for basic tasks</a:t>
            </a:r>
          </a:p>
          <a:p>
            <a:pPr lvl="1"/>
            <a:r>
              <a:rPr lang="en-US" dirty="0" smtClean="0"/>
              <a:t>Deterministic or time based scheduling </a:t>
            </a:r>
          </a:p>
          <a:p>
            <a:pPr lvl="1"/>
            <a:r>
              <a:rPr lang="en-US" dirty="0" smtClean="0"/>
              <a:t>External event scheduling, like smoke test triggered by driver build</a:t>
            </a:r>
          </a:p>
          <a:p>
            <a:r>
              <a:rPr lang="en-US" dirty="0" smtClean="0"/>
              <a:t>Use logo APIs (DSSO) for logo automation including staged scheduling, reruns and even notifications</a:t>
            </a:r>
          </a:p>
          <a:p>
            <a:pPr lvl="1"/>
            <a:r>
              <a:rPr lang="en-US" dirty="0" smtClean="0"/>
              <a:t>DSSO can replicate all features of the Device Console</a:t>
            </a:r>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dirty="0" smtClean="0"/>
              <a:t>Advanced Functionality</a:t>
            </a:r>
            <a:endParaRPr lang="en-US" dirty="0"/>
          </a:p>
        </p:txBody>
      </p:sp>
      <p:sp>
        <p:nvSpPr>
          <p:cNvPr id="291843" name="Rectangle 3"/>
          <p:cNvSpPr>
            <a:spLocks noGrp="1" noChangeArrowheads="1"/>
          </p:cNvSpPr>
          <p:nvPr>
            <p:ph idx="1"/>
          </p:nvPr>
        </p:nvSpPr>
        <p:spPr/>
        <p:txBody>
          <a:bodyPr/>
          <a:lstStyle/>
          <a:p>
            <a:r>
              <a:rPr lang="en-US" smtClean="0"/>
              <a:t>Don’t neglect contexts and mixes – great way to distribute a schedule on one or more machine pools</a:t>
            </a:r>
          </a:p>
          <a:p>
            <a:r>
              <a:rPr lang="en-US" smtClean="0"/>
              <a:t>Customize gatherers – while there is no support for custom gatherers, new dimensions can be created to parse data from standard gatherers into the database for reporting</a:t>
            </a: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Logo Kit Roadmap</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4800600" y="622300"/>
            <a:ext cx="3962400" cy="623570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9" name="Rectangle 18"/>
          <p:cNvSpPr/>
          <p:nvPr/>
        </p:nvSpPr>
        <p:spPr bwMode="auto">
          <a:xfrm>
            <a:off x="381000" y="622300"/>
            <a:ext cx="3962400" cy="6235700"/>
          </a:xfrm>
          <a:prstGeom prst="rect">
            <a:avLst/>
          </a:prstGeom>
          <a:gradFill flip="none" rotWithShape="1">
            <a:gsLst>
              <a:gs pos="9000">
                <a:srgbClr val="FFFFFF">
                  <a:alpha val="0"/>
                </a:srgbClr>
              </a:gs>
              <a:gs pos="31000">
                <a:schemeClr val="bg2">
                  <a:alpha val="20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74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Lab Size</a:t>
            </a:r>
            <a:endParaRPr lang="en-US" dirty="0"/>
          </a:p>
        </p:txBody>
      </p:sp>
      <p:sp>
        <p:nvSpPr>
          <p:cNvPr id="3" name="Content Placeholder 2"/>
          <p:cNvSpPr>
            <a:spLocks noGrp="1"/>
          </p:cNvSpPr>
          <p:nvPr>
            <p:ph sz="half" idx="1"/>
          </p:nvPr>
        </p:nvSpPr>
        <p:spPr>
          <a:xfrm>
            <a:off x="382323" y="1414199"/>
            <a:ext cx="4126177" cy="1572738"/>
          </a:xfrm>
        </p:spPr>
        <p:txBody>
          <a:bodyPr/>
          <a:lstStyle/>
          <a:p>
            <a:pPr algn="ctr">
              <a:buNone/>
            </a:pPr>
            <a:r>
              <a:rPr lang="en-US" dirty="0" smtClean="0"/>
              <a:t>Number of client in lab</a:t>
            </a:r>
          </a:p>
          <a:p>
            <a:pPr lvl="1"/>
            <a:r>
              <a:rPr lang="en-US" dirty="0" smtClean="0"/>
              <a:t>Small = 1-5</a:t>
            </a:r>
          </a:p>
          <a:p>
            <a:pPr lvl="1"/>
            <a:r>
              <a:rPr lang="en-US" dirty="0" smtClean="0"/>
              <a:t>Medium = 6-25</a:t>
            </a:r>
          </a:p>
          <a:p>
            <a:pPr lvl="1"/>
            <a:r>
              <a:rPr lang="en-US" dirty="0" smtClean="0"/>
              <a:t>Large = 25+</a:t>
            </a:r>
          </a:p>
        </p:txBody>
      </p:sp>
      <p:sp>
        <p:nvSpPr>
          <p:cNvPr id="4" name="Content Placeholder 3"/>
          <p:cNvSpPr>
            <a:spLocks noGrp="1"/>
          </p:cNvSpPr>
          <p:nvPr>
            <p:ph sz="half" idx="2"/>
          </p:nvPr>
        </p:nvSpPr>
        <p:spPr>
          <a:xfrm>
            <a:off x="4838700" y="1414199"/>
            <a:ext cx="3924300" cy="1891287"/>
          </a:xfrm>
        </p:spPr>
        <p:txBody>
          <a:bodyPr/>
          <a:lstStyle/>
          <a:p>
            <a:pPr algn="ctr">
              <a:buNone/>
            </a:pPr>
            <a:r>
              <a:rPr lang="en-US" dirty="0" smtClean="0"/>
              <a:t>Number of concurrent submissions</a:t>
            </a:r>
          </a:p>
          <a:p>
            <a:pPr lvl="1"/>
            <a:r>
              <a:rPr lang="en-US" dirty="0" smtClean="0"/>
              <a:t>Small = 1-3</a:t>
            </a:r>
          </a:p>
          <a:p>
            <a:pPr lvl="1"/>
            <a:r>
              <a:rPr lang="en-US" dirty="0" smtClean="0"/>
              <a:t>Medium = 4-10</a:t>
            </a:r>
          </a:p>
          <a:p>
            <a:pPr lvl="1"/>
            <a:r>
              <a:rPr lang="en-US" dirty="0" smtClean="0"/>
              <a:t>Large = 10+</a:t>
            </a:r>
          </a:p>
        </p:txBody>
      </p:sp>
      <p:graphicFrame>
        <p:nvGraphicFramePr>
          <p:cNvPr id="5" name="Content Placeholder 4"/>
          <p:cNvGraphicFramePr>
            <a:graphicFrameLocks noGrp="1"/>
          </p:cNvGraphicFramePr>
          <p:nvPr/>
        </p:nvGraphicFramePr>
        <p:xfrm>
          <a:off x="359259" y="3243263"/>
          <a:ext cx="4057650" cy="3414712"/>
        </p:xfrm>
        <a:graphic>
          <a:graphicData uri="http://schemas.openxmlformats.org/presentationml/2006/ole">
            <p:oleObj spid="_x0000_s104450" name="Chart" r:id="rId4" imgW="4038641" imgH="3391002" progId="Excel.Sheet.8">
              <p:embed/>
            </p:oleObj>
          </a:graphicData>
        </a:graphic>
      </p:graphicFrame>
      <p:sp>
        <p:nvSpPr>
          <p:cNvPr id="6" name="TextBox 5"/>
          <p:cNvSpPr txBox="1"/>
          <p:nvPr/>
        </p:nvSpPr>
        <p:spPr>
          <a:xfrm>
            <a:off x="3581400" y="6151562"/>
            <a:ext cx="1981200" cy="477838"/>
          </a:xfrm>
          <a:prstGeom prst="rect">
            <a:avLst/>
          </a:prstGeom>
          <a:noFill/>
        </p:spPr>
        <p:txBody>
          <a:bodyPr lIns="91436" tIns="45718" rIns="91436" bIns="45718">
            <a:spAutoFit/>
          </a:bodyPr>
          <a:lstStyle/>
          <a:p>
            <a:pPr algn="ctr">
              <a:defRPr/>
            </a:pPr>
            <a:r>
              <a:rPr lang="en-US" sz="800" i="1" dirty="0">
                <a:effectLst>
                  <a:outerShdw blurRad="38100" dist="38100" dir="2700000" algn="tl">
                    <a:srgbClr val="000000">
                      <a:alpha val="43137"/>
                    </a:srgbClr>
                  </a:outerShdw>
                </a:effectLst>
                <a:latin typeface="+mn-lt"/>
                <a:cs typeface="+mn-cs"/>
              </a:rPr>
              <a:t>200 partners surveyed between January 12 February 16 2007 via Connect</a:t>
            </a:r>
          </a:p>
        </p:txBody>
      </p:sp>
      <p:graphicFrame>
        <p:nvGraphicFramePr>
          <p:cNvPr id="7" name="Content Placeholder 6"/>
          <p:cNvGraphicFramePr>
            <a:graphicFrameLocks noGrp="1"/>
          </p:cNvGraphicFramePr>
          <p:nvPr/>
        </p:nvGraphicFramePr>
        <p:xfrm>
          <a:off x="4810955" y="3243263"/>
          <a:ext cx="3800475" cy="3257550"/>
        </p:xfrm>
        <a:graphic>
          <a:graphicData uri="http://schemas.openxmlformats.org/presentationml/2006/ole">
            <p:oleObj spid="_x0000_s104451" name="Chart" r:id="rId5" imgW="3962563" imgH="3391002" progId="Excel.Sheet.8">
              <p:embed/>
            </p:oleObj>
          </a:graphicData>
        </a:graphic>
      </p:graphicFrame>
      <p:sp>
        <p:nvSpPr>
          <p:cNvPr id="12" name="Rectangle 11"/>
          <p:cNvSpPr/>
          <p:nvPr/>
        </p:nvSpPr>
        <p:spPr>
          <a:xfrm>
            <a:off x="1439313" y="3665734"/>
            <a:ext cx="965329" cy="686791"/>
          </a:xfrm>
          <a:prstGeom prst="rect">
            <a:avLst/>
          </a:prstGeom>
        </p:spPr>
        <p:txBody>
          <a:bodyPr wrap="none">
            <a:spAutoFit/>
          </a:bodyPr>
          <a:lstStyle/>
          <a:p>
            <a:pPr marL="0" marR="0" lvl="0" indent="0" algn="ctr" defTabSz="914400" eaLnBrk="1" fontAlgn="auto" latinLnBrk="0" hangingPunct="1">
              <a:lnSpc>
                <a:spcPct val="80000"/>
              </a:lnSpc>
              <a:spcBef>
                <a:spcPts val="600"/>
              </a:spcBef>
              <a:spcAft>
                <a:spcPts val="0"/>
              </a:spcAft>
              <a:buClrTx/>
              <a:buSzTx/>
              <a:buFontTx/>
              <a:buNone/>
              <a:tabLst/>
              <a:defRPr/>
            </a:pP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Large</a:t>
            </a:r>
            <a:b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b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15%</a:t>
            </a:r>
            <a:endParaRPr lang="en-US" sz="24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3" name="Rectangle 12"/>
          <p:cNvSpPr/>
          <p:nvPr/>
        </p:nvSpPr>
        <p:spPr>
          <a:xfrm>
            <a:off x="2627796" y="4808734"/>
            <a:ext cx="950902" cy="683264"/>
          </a:xfrm>
          <a:prstGeom prst="rect">
            <a:avLst/>
          </a:prstGeom>
        </p:spPr>
        <p:txBody>
          <a:bodyPr wrap="none">
            <a:spAutoFit/>
          </a:bodyPr>
          <a:lstStyle/>
          <a:p>
            <a:pPr marL="0" marR="0" lvl="0" indent="0" algn="ctr" defTabSz="914400" eaLnBrk="1" fontAlgn="auto" latinLnBrk="0" hangingPunct="1">
              <a:lnSpc>
                <a:spcPct val="80000"/>
              </a:lnSpc>
              <a:spcBef>
                <a:spcPts val="600"/>
              </a:spcBef>
              <a:spcAft>
                <a:spcPts val="0"/>
              </a:spcAft>
              <a:buClrTx/>
              <a:buSzTx/>
              <a:buFontTx/>
              <a:buNone/>
              <a:tabLst/>
              <a:defRPr/>
            </a:pP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Small</a:t>
            </a:r>
            <a:b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b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40%</a:t>
            </a:r>
            <a:endParaRPr lang="en-US" sz="24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4" name="Rectangle 13"/>
          <p:cNvSpPr/>
          <p:nvPr/>
        </p:nvSpPr>
        <p:spPr>
          <a:xfrm>
            <a:off x="951396" y="4999234"/>
            <a:ext cx="1359668" cy="683264"/>
          </a:xfrm>
          <a:prstGeom prst="rect">
            <a:avLst/>
          </a:prstGeom>
        </p:spPr>
        <p:txBody>
          <a:bodyPr wrap="none">
            <a:spAutoFit/>
          </a:bodyPr>
          <a:lstStyle/>
          <a:p>
            <a:pPr marL="0" marR="0" lvl="0" indent="0" algn="ctr" defTabSz="914400" eaLnBrk="1" fontAlgn="auto" latinLnBrk="0" hangingPunct="1">
              <a:lnSpc>
                <a:spcPct val="80000"/>
              </a:lnSpc>
              <a:spcBef>
                <a:spcPts val="600"/>
              </a:spcBef>
              <a:spcAft>
                <a:spcPts val="0"/>
              </a:spcAft>
              <a:buClrTx/>
              <a:buSzTx/>
              <a:buFontTx/>
              <a:buNone/>
              <a:tabLst/>
              <a:defRPr/>
            </a:pP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Medium</a:t>
            </a:r>
            <a:b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b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37%</a:t>
            </a:r>
            <a:endParaRPr lang="en-US" sz="24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5" name="Rectangle 14"/>
          <p:cNvSpPr/>
          <p:nvPr/>
        </p:nvSpPr>
        <p:spPr>
          <a:xfrm>
            <a:off x="5987571" y="3625977"/>
            <a:ext cx="965329" cy="686791"/>
          </a:xfrm>
          <a:prstGeom prst="rect">
            <a:avLst/>
          </a:prstGeom>
        </p:spPr>
        <p:txBody>
          <a:bodyPr wrap="none">
            <a:spAutoFit/>
          </a:bodyPr>
          <a:lstStyle/>
          <a:p>
            <a:pPr marL="0" marR="0" lvl="0" indent="0" algn="ctr" defTabSz="914400" eaLnBrk="1" fontAlgn="auto" latinLnBrk="0" hangingPunct="1">
              <a:lnSpc>
                <a:spcPct val="80000"/>
              </a:lnSpc>
              <a:spcBef>
                <a:spcPts val="600"/>
              </a:spcBef>
              <a:spcAft>
                <a:spcPts val="0"/>
              </a:spcAft>
              <a:buClrTx/>
              <a:buSzTx/>
              <a:buFontTx/>
              <a:buNone/>
              <a:tabLst/>
              <a:defRPr/>
            </a:pP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Large</a:t>
            </a:r>
            <a:b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b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11%</a:t>
            </a:r>
            <a:endParaRPr lang="en-US" sz="24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6" name="Rectangle 15"/>
          <p:cNvSpPr/>
          <p:nvPr/>
        </p:nvSpPr>
        <p:spPr>
          <a:xfrm>
            <a:off x="6960154" y="4756277"/>
            <a:ext cx="950902" cy="683264"/>
          </a:xfrm>
          <a:prstGeom prst="rect">
            <a:avLst/>
          </a:prstGeom>
        </p:spPr>
        <p:txBody>
          <a:bodyPr wrap="none">
            <a:spAutoFit/>
          </a:bodyPr>
          <a:lstStyle/>
          <a:p>
            <a:pPr marL="0" marR="0" lvl="0" indent="0" algn="ctr" defTabSz="914400" eaLnBrk="1" fontAlgn="auto" latinLnBrk="0" hangingPunct="1">
              <a:lnSpc>
                <a:spcPct val="80000"/>
              </a:lnSpc>
              <a:spcBef>
                <a:spcPts val="600"/>
              </a:spcBef>
              <a:spcAft>
                <a:spcPts val="0"/>
              </a:spcAft>
              <a:buClrTx/>
              <a:buSzTx/>
              <a:buFontTx/>
              <a:buNone/>
              <a:tabLst/>
              <a:defRPr/>
            </a:pP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Small</a:t>
            </a:r>
            <a:b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b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48%</a:t>
            </a:r>
            <a:endParaRPr lang="en-US" sz="24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
        <p:nvSpPr>
          <p:cNvPr id="17" name="Rectangle 16"/>
          <p:cNvSpPr/>
          <p:nvPr/>
        </p:nvSpPr>
        <p:spPr>
          <a:xfrm>
            <a:off x="5406890" y="4959477"/>
            <a:ext cx="1359668" cy="683264"/>
          </a:xfrm>
          <a:prstGeom prst="rect">
            <a:avLst/>
          </a:prstGeom>
        </p:spPr>
        <p:txBody>
          <a:bodyPr wrap="none">
            <a:spAutoFit/>
          </a:bodyPr>
          <a:lstStyle/>
          <a:p>
            <a:pPr marL="0" marR="0" lvl="0" indent="0" algn="ctr" defTabSz="914400" eaLnBrk="1" fontAlgn="auto" latinLnBrk="0" hangingPunct="1">
              <a:lnSpc>
                <a:spcPct val="80000"/>
              </a:lnSpc>
              <a:spcBef>
                <a:spcPts val="600"/>
              </a:spcBef>
              <a:spcAft>
                <a:spcPts val="0"/>
              </a:spcAft>
              <a:buClrTx/>
              <a:buSzTx/>
              <a:buFontTx/>
              <a:buNone/>
              <a:tabLst/>
              <a:defRPr/>
            </a:pP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Medium</a:t>
            </a:r>
            <a:b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br>
            <a:r>
              <a:rPr lang="en-US" sz="2400" b="0" kern="0" spc="-100" dirty="0" smtClean="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41%</a:t>
            </a:r>
            <a:endParaRPr lang="en-US" sz="24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endParaRP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419224"/>
            <a:ext cx="9144000" cy="5210176"/>
            <a:chOff x="5015695" y="-1020616"/>
            <a:chExt cx="9144000" cy="3109482"/>
          </a:xfrm>
        </p:grpSpPr>
        <p:pic>
          <p:nvPicPr>
            <p:cNvPr id="14" name="Picture 47" descr="glass rectangle"/>
            <p:cNvPicPr>
              <a:picLocks noChangeAspect="1" noChangeArrowheads="1"/>
            </p:cNvPicPr>
            <p:nvPr/>
          </p:nvPicPr>
          <p:blipFill>
            <a:blip r:embed="rId4">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15" name="Picture 14" descr="glass rectangle"/>
            <p:cNvPicPr>
              <a:picLocks noChangeAspect="1" noChangeArrowheads="1"/>
            </p:cNvPicPr>
            <p:nvPr/>
          </p:nvPicPr>
          <p:blipFill>
            <a:blip r:embed="rId4">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pic>
        <p:nvPicPr>
          <p:cNvPr id="22537" name="Picture 9"/>
          <p:cNvPicPr>
            <a:picLocks noChangeAspect="1" noChangeArrowheads="1"/>
          </p:cNvPicPr>
          <p:nvPr/>
        </p:nvPicPr>
        <p:blipFill>
          <a:blip r:embed="rId5"/>
          <a:srcRect/>
          <a:stretch>
            <a:fillRect/>
          </a:stretch>
        </p:blipFill>
        <p:spPr bwMode="auto">
          <a:xfrm>
            <a:off x="1849747" y="1408970"/>
            <a:ext cx="7123113" cy="4629150"/>
          </a:xfrm>
          <a:prstGeom prst="rect">
            <a:avLst/>
          </a:prstGeom>
          <a:noFill/>
          <a:ln w="9525">
            <a:noFill/>
            <a:miter lim="800000"/>
            <a:headEnd/>
            <a:tailEnd/>
          </a:ln>
          <a:effectLst/>
        </p:spPr>
      </p:pic>
      <p:sp>
        <p:nvSpPr>
          <p:cNvPr id="2" name="Title 1"/>
          <p:cNvSpPr>
            <a:spLocks noGrp="1"/>
          </p:cNvSpPr>
          <p:nvPr>
            <p:ph type="title"/>
          </p:nvPr>
        </p:nvSpPr>
        <p:spPr/>
        <p:txBody>
          <a:bodyPr/>
          <a:lstStyle/>
          <a:p>
            <a:pPr>
              <a:defRPr/>
            </a:pPr>
            <a:r>
              <a:rPr lang="en-US" dirty="0" smtClean="0"/>
              <a:t>Satisfaction</a:t>
            </a:r>
            <a:endParaRPr lang="en-US" dirty="0"/>
          </a:p>
        </p:txBody>
      </p:sp>
      <p:sp>
        <p:nvSpPr>
          <p:cNvPr id="10" name="TextBox 9"/>
          <p:cNvSpPr txBox="1"/>
          <p:nvPr/>
        </p:nvSpPr>
        <p:spPr>
          <a:xfrm>
            <a:off x="215900" y="1618240"/>
            <a:ext cx="2362200" cy="3205489"/>
          </a:xfrm>
          <a:prstGeom prst="rect">
            <a:avLst/>
          </a:prstGeom>
          <a:noFill/>
        </p:spPr>
        <p:txBody>
          <a:bodyPr wrap="square" lIns="91436" tIns="45718" rIns="91436" bIns="45718">
            <a:spAutoFit/>
          </a:bodyPr>
          <a:lstStyle/>
          <a:p>
            <a:pPr algn="ctr">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220 DTM users surveyed between January 12 and February 16 2007 via Connect</a:t>
            </a:r>
          </a:p>
          <a:p>
            <a:pPr algn="ctr">
              <a:lnSpc>
                <a:spcPct val="85000"/>
              </a:lnSpc>
              <a:defRPr/>
            </a:pPr>
            <a:endParaRPr lang="en-US" sz="1400" dirty="0">
              <a:solidFill>
                <a:schemeClr val="tx2"/>
              </a:solidFill>
              <a:effectLst>
                <a:outerShdw blurRad="38100" dist="38100" dir="2700000" algn="tl">
                  <a:srgbClr val="000000">
                    <a:alpha val="43137"/>
                  </a:srgbClr>
                </a:outerShdw>
              </a:effectLst>
              <a:latin typeface="Segoe" pitchFamily="34" charset="0"/>
              <a:cs typeface="+mn-cs"/>
            </a:endParaRPr>
          </a:p>
          <a:p>
            <a:pPr algn="ctr">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Partners were asked to rate their level of satisfaction in each </a:t>
            </a:r>
            <a:r>
              <a:rPr lang="en-US" sz="1400" dirty="0" smtClean="0">
                <a:solidFill>
                  <a:schemeClr val="tx2"/>
                </a:solidFill>
                <a:effectLst>
                  <a:outerShdw blurRad="38100" dist="38100" dir="2700000" algn="tl">
                    <a:srgbClr val="000000">
                      <a:alpha val="43137"/>
                    </a:srgbClr>
                  </a:outerShdw>
                </a:effectLst>
                <a:latin typeface="Segoe" pitchFamily="34" charset="0"/>
                <a:cs typeface="+mn-cs"/>
              </a:rPr>
              <a:t>area</a:t>
            </a:r>
            <a:endParaRPr lang="en-US" sz="1400" dirty="0">
              <a:solidFill>
                <a:schemeClr val="tx2"/>
              </a:solidFill>
              <a:effectLst>
                <a:outerShdw blurRad="38100" dist="38100" dir="2700000" algn="tl">
                  <a:srgbClr val="000000">
                    <a:alpha val="43137"/>
                  </a:srgbClr>
                </a:outerShdw>
              </a:effectLst>
              <a:latin typeface="Segoe" pitchFamily="34" charset="0"/>
              <a:cs typeface="+mn-cs"/>
            </a:endParaRPr>
          </a:p>
          <a:p>
            <a:pPr algn="ctr">
              <a:lnSpc>
                <a:spcPct val="85000"/>
              </a:lnSpc>
              <a:defRPr/>
            </a:pPr>
            <a:endParaRPr lang="en-US" sz="1400" dirty="0">
              <a:solidFill>
                <a:schemeClr val="tx2"/>
              </a:solidFill>
              <a:effectLst>
                <a:outerShdw blurRad="38100" dist="38100" dir="2700000" algn="tl">
                  <a:srgbClr val="000000">
                    <a:alpha val="43137"/>
                  </a:srgbClr>
                </a:outerShdw>
              </a:effectLst>
              <a:latin typeface="Segoe" pitchFamily="34" charset="0"/>
              <a:cs typeface="+mn-cs"/>
            </a:endParaRPr>
          </a:p>
          <a:p>
            <a:pPr marL="317500" indent="-317500">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1 = dissatisfied or disagree</a:t>
            </a:r>
          </a:p>
          <a:p>
            <a:pPr marL="317500" indent="-317500">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2 = somewhat dissatisfied or disagree</a:t>
            </a:r>
          </a:p>
          <a:p>
            <a:pPr marL="317500" indent="-317500">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3 = neutral</a:t>
            </a:r>
          </a:p>
          <a:p>
            <a:pPr marL="317500" indent="-317500">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4 = somewhat satisfied or agree</a:t>
            </a:r>
          </a:p>
          <a:p>
            <a:pPr marL="317500" indent="-317500">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5 = satisfied or agree</a:t>
            </a:r>
          </a:p>
        </p:txBody>
      </p:sp>
      <p:sp>
        <p:nvSpPr>
          <p:cNvPr id="11" name="Oval 10"/>
          <p:cNvSpPr/>
          <p:nvPr/>
        </p:nvSpPr>
        <p:spPr bwMode="auto">
          <a:xfrm>
            <a:off x="7620000" y="2148681"/>
            <a:ext cx="1346200" cy="2560637"/>
          </a:xfrm>
          <a:prstGeom prst="ellipse">
            <a:avLst/>
          </a:prstGeom>
          <a:gradFill flip="none" rotWithShape="1">
            <a:gsLst>
              <a:gs pos="0">
                <a:schemeClr val="accent1">
                  <a:tint val="66000"/>
                  <a:satMod val="160000"/>
                  <a:alpha val="0"/>
                </a:schemeClr>
              </a:gs>
              <a:gs pos="68000">
                <a:schemeClr val="accent5">
                  <a:alpha val="27000"/>
                </a:schemeClr>
              </a:gs>
              <a:gs pos="100000">
                <a:schemeClr val="accent5"/>
              </a:gs>
            </a:gsLst>
            <a:path path="circle">
              <a:fillToRect l="50000" t="50000" r="50000" b="50000"/>
            </a:path>
            <a:tileRect/>
          </a:gradFill>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effectLst>
                <a:outerShdw blurRad="38100" dist="38100" dir="2700000" algn="tl">
                  <a:srgbClr val="000000">
                    <a:alpha val="43137"/>
                  </a:srgbClr>
                </a:outerShdw>
              </a:effectLst>
              <a:latin typeface="Segoe" pitchFamily="34" charset="0"/>
              <a:cs typeface="+mn-cs"/>
            </a:endParaRPr>
          </a:p>
        </p:txBody>
      </p:sp>
      <p:sp>
        <p:nvSpPr>
          <p:cNvPr id="12" name="Oval 11"/>
          <p:cNvSpPr/>
          <p:nvPr/>
        </p:nvSpPr>
        <p:spPr bwMode="auto">
          <a:xfrm>
            <a:off x="6794500" y="4727575"/>
            <a:ext cx="1449388" cy="1477963"/>
          </a:xfrm>
          <a:prstGeom prst="ellipse">
            <a:avLst/>
          </a:prstGeom>
          <a:gradFill flip="none" rotWithShape="1">
            <a:gsLst>
              <a:gs pos="0">
                <a:schemeClr val="accent1">
                  <a:tint val="66000"/>
                  <a:satMod val="160000"/>
                  <a:alpha val="0"/>
                </a:schemeClr>
              </a:gs>
              <a:gs pos="68000">
                <a:schemeClr val="accent5">
                  <a:alpha val="27000"/>
                </a:schemeClr>
              </a:gs>
              <a:gs pos="100000">
                <a:schemeClr val="accent5"/>
              </a:gs>
            </a:gsLst>
            <a:path path="circle">
              <a:fillToRect l="50000" t="50000" r="50000" b="50000"/>
            </a:path>
            <a:tileRect/>
          </a:gradFill>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382588" y="1414464"/>
            <a:ext cx="8380412" cy="1982081"/>
          </a:xfrm>
        </p:spPr>
        <p:txBody>
          <a:bodyPr/>
          <a:lstStyle/>
          <a:p>
            <a:r>
              <a:rPr lang="en-US" dirty="0" smtClean="0"/>
              <a:t>Give you some ideas on how to better utilize the Driver Test Manger (DTM)</a:t>
            </a:r>
          </a:p>
          <a:p>
            <a:r>
              <a:rPr lang="en-US" dirty="0" smtClean="0"/>
              <a:t>Share with you the roadmap for the Windows Logo Kit</a:t>
            </a:r>
            <a:endParaRPr lang="en-US" dirty="0"/>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419224"/>
            <a:ext cx="9144000" cy="4727575"/>
            <a:chOff x="5015695" y="-1020616"/>
            <a:chExt cx="9144000" cy="3109482"/>
          </a:xfrm>
        </p:grpSpPr>
        <p:pic>
          <p:nvPicPr>
            <p:cNvPr id="8"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9" name="Picture 8"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Feature Requests</a:t>
            </a:r>
            <a:endParaRPr lang="en-US" dirty="0"/>
          </a:p>
        </p:txBody>
      </p:sp>
      <p:sp>
        <p:nvSpPr>
          <p:cNvPr id="5" name="TextBox 4"/>
          <p:cNvSpPr txBox="1"/>
          <p:nvPr/>
        </p:nvSpPr>
        <p:spPr>
          <a:xfrm>
            <a:off x="7086600" y="1574800"/>
            <a:ext cx="1866900" cy="4121124"/>
          </a:xfrm>
          <a:prstGeom prst="rect">
            <a:avLst/>
          </a:prstGeom>
          <a:noFill/>
        </p:spPr>
        <p:txBody>
          <a:bodyPr wrap="square" lIns="91436" tIns="45718" rIns="91436" bIns="45718">
            <a:spAutoFit/>
          </a:bodyPr>
          <a:lstStyle/>
          <a:p>
            <a:pPr algn="ctr">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200 DTM users surveyed between January 12 and February 16 2007 via Connect</a:t>
            </a:r>
          </a:p>
          <a:p>
            <a:pPr algn="ctr">
              <a:lnSpc>
                <a:spcPct val="85000"/>
              </a:lnSpc>
              <a:defRPr/>
            </a:pPr>
            <a:endParaRPr lang="en-US" sz="1400" dirty="0">
              <a:solidFill>
                <a:schemeClr val="tx2"/>
              </a:solidFill>
              <a:effectLst>
                <a:outerShdw blurRad="38100" dist="38100" dir="2700000" algn="tl">
                  <a:srgbClr val="000000">
                    <a:alpha val="43137"/>
                  </a:srgbClr>
                </a:outerShdw>
              </a:effectLst>
              <a:latin typeface="Segoe" pitchFamily="34" charset="0"/>
              <a:cs typeface="+mn-cs"/>
            </a:endParaRPr>
          </a:p>
          <a:p>
            <a:pPr algn="ctr">
              <a:lnSpc>
                <a:spcPct val="85000"/>
              </a:lnSpc>
              <a:defRPr/>
            </a:pPr>
            <a:r>
              <a:rPr lang="en-US" sz="1400" dirty="0">
                <a:solidFill>
                  <a:schemeClr val="tx2"/>
                </a:solidFill>
                <a:effectLst>
                  <a:outerShdw blurRad="38100" dist="38100" dir="2700000" algn="tl">
                    <a:srgbClr val="000000">
                      <a:alpha val="43137"/>
                    </a:srgbClr>
                  </a:outerShdw>
                </a:effectLst>
                <a:latin typeface="Segoe" pitchFamily="34" charset="0"/>
                <a:cs typeface="+mn-cs"/>
              </a:rPr>
              <a:t>Question:  What is the one thing Microsoft could do with the DTM that would have the most impact in the Longhorn Server </a:t>
            </a:r>
            <a:r>
              <a:rPr lang="en-US" sz="1400" dirty="0" smtClean="0">
                <a:solidFill>
                  <a:schemeClr val="tx2"/>
                </a:solidFill>
                <a:effectLst>
                  <a:outerShdw blurRad="38100" dist="38100" dir="2700000" algn="tl">
                    <a:srgbClr val="000000">
                      <a:alpha val="43137"/>
                    </a:srgbClr>
                  </a:outerShdw>
                </a:effectLst>
                <a:latin typeface="Segoe" pitchFamily="34" charset="0"/>
                <a:cs typeface="+mn-cs"/>
              </a:rPr>
              <a:t>timeframe</a:t>
            </a:r>
            <a:endParaRPr lang="en-US" sz="1400" dirty="0">
              <a:solidFill>
                <a:schemeClr val="tx2"/>
              </a:solidFill>
              <a:effectLst>
                <a:outerShdw blurRad="38100" dist="38100" dir="2700000" algn="tl">
                  <a:srgbClr val="000000">
                    <a:alpha val="43137"/>
                  </a:srgbClr>
                </a:outerShdw>
              </a:effectLst>
              <a:latin typeface="Segoe" pitchFamily="34" charset="0"/>
              <a:cs typeface="+mn-cs"/>
            </a:endParaRPr>
          </a:p>
          <a:p>
            <a:pPr algn="ctr">
              <a:lnSpc>
                <a:spcPct val="85000"/>
              </a:lnSpc>
              <a:defRPr/>
            </a:pPr>
            <a:endParaRPr lang="en-US" sz="1400" dirty="0">
              <a:solidFill>
                <a:schemeClr val="tx2"/>
              </a:solidFill>
              <a:effectLst>
                <a:outerShdw blurRad="38100" dist="38100" dir="2700000" algn="tl">
                  <a:srgbClr val="000000">
                    <a:alpha val="43137"/>
                  </a:srgbClr>
                </a:outerShdw>
              </a:effectLst>
              <a:latin typeface="Segoe" pitchFamily="34" charset="0"/>
              <a:cs typeface="+mn-cs"/>
            </a:endParaRPr>
          </a:p>
          <a:p>
            <a:pPr algn="ctr">
              <a:lnSpc>
                <a:spcPct val="85000"/>
              </a:lnSpc>
              <a:defRPr/>
            </a:pPr>
            <a:r>
              <a:rPr lang="en-US" sz="1400" dirty="0" smtClean="0">
                <a:solidFill>
                  <a:schemeClr val="tx2"/>
                </a:solidFill>
                <a:effectLst>
                  <a:outerShdw blurRad="38100" dist="38100" dir="2700000" algn="tl">
                    <a:srgbClr val="000000">
                      <a:alpha val="43137"/>
                    </a:srgbClr>
                  </a:outerShdw>
                </a:effectLst>
                <a:latin typeface="Segoe" pitchFamily="34" charset="0"/>
                <a:cs typeface="+mn-cs"/>
              </a:rPr>
              <a:t>Red bars</a:t>
            </a:r>
            <a:r>
              <a:rPr lang="en-US" sz="1400" dirty="0">
                <a:solidFill>
                  <a:schemeClr val="tx2"/>
                </a:solidFill>
                <a:effectLst>
                  <a:outerShdw blurRad="38100" dist="38100" dir="2700000" algn="tl">
                    <a:srgbClr val="000000">
                      <a:alpha val="43137"/>
                    </a:srgbClr>
                  </a:outerShdw>
                </a:effectLst>
                <a:latin typeface="Segoe" pitchFamily="34" charset="0"/>
                <a:cs typeface="+mn-cs"/>
              </a:rPr>
              <a:t>:  Also a top feature request from internal Windows team during the RC1 post-mortem review</a:t>
            </a:r>
          </a:p>
        </p:txBody>
      </p:sp>
      <p:pic>
        <p:nvPicPr>
          <p:cNvPr id="23556" name="Picture 4"/>
          <p:cNvPicPr>
            <a:picLocks noGrp="1" noChangeAspect="1" noChangeArrowheads="1"/>
          </p:cNvPicPr>
          <p:nvPr>
            <p:ph idx="4294967295"/>
          </p:nvPr>
        </p:nvPicPr>
        <p:blipFill>
          <a:blip r:embed="rId4"/>
          <a:srcRect/>
          <a:stretch>
            <a:fillRect/>
          </a:stretch>
        </p:blipFill>
        <p:spPr bwMode="auto">
          <a:xfrm>
            <a:off x="1223" y="1419519"/>
            <a:ext cx="6876191" cy="4704762"/>
          </a:xfrm>
          <a:prstGeom prst="rect">
            <a:avLst/>
          </a:prstGeom>
          <a:noFill/>
          <a:ln w="9525">
            <a:noFill/>
            <a:miter lim="800000"/>
            <a:headEnd/>
            <a:tailEnd/>
          </a:ln>
          <a:effectLst/>
        </p:spPr>
      </p:pic>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1000" y="1419225"/>
            <a:ext cx="4040970" cy="2466975"/>
            <a:chOff x="5015695" y="-1020616"/>
            <a:chExt cx="9144000" cy="3109482"/>
          </a:xfrm>
        </p:grpSpPr>
        <p:pic>
          <p:nvPicPr>
            <p:cNvPr id="13" name="Picture 47" descr="glass rectangle"/>
            <p:cNvPicPr>
              <a:picLocks noChangeAspect="1" noChangeArrowheads="1"/>
            </p:cNvPicPr>
            <p:nvPr/>
          </p:nvPicPr>
          <p:blipFill>
            <a:blip r:embed="rId4">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14" name="Picture 13" descr="glass rectangle"/>
            <p:cNvPicPr>
              <a:picLocks noChangeAspect="1" noChangeArrowheads="1"/>
            </p:cNvPicPr>
            <p:nvPr/>
          </p:nvPicPr>
          <p:blipFill>
            <a:blip r:embed="rId4">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grpSp>
        <p:nvGrpSpPr>
          <p:cNvPr id="15" name="Group 14"/>
          <p:cNvGrpSpPr/>
          <p:nvPr/>
        </p:nvGrpSpPr>
        <p:grpSpPr>
          <a:xfrm>
            <a:off x="4571999" y="1419225"/>
            <a:ext cx="4040970" cy="2466975"/>
            <a:chOff x="5015695" y="-1020616"/>
            <a:chExt cx="9144000" cy="3109482"/>
          </a:xfrm>
        </p:grpSpPr>
        <p:pic>
          <p:nvPicPr>
            <p:cNvPr id="16" name="Picture 47" descr="glass rectangle"/>
            <p:cNvPicPr>
              <a:picLocks noChangeAspect="1" noChangeArrowheads="1"/>
            </p:cNvPicPr>
            <p:nvPr/>
          </p:nvPicPr>
          <p:blipFill>
            <a:blip r:embed="rId4">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17" name="Picture 16" descr="glass rectangle"/>
            <p:cNvPicPr>
              <a:picLocks noChangeAspect="1" noChangeArrowheads="1"/>
            </p:cNvPicPr>
            <p:nvPr/>
          </p:nvPicPr>
          <p:blipFill>
            <a:blip r:embed="rId4">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grpSp>
        <p:nvGrpSpPr>
          <p:cNvPr id="18" name="Group 17"/>
          <p:cNvGrpSpPr/>
          <p:nvPr/>
        </p:nvGrpSpPr>
        <p:grpSpPr>
          <a:xfrm>
            <a:off x="381000" y="4010025"/>
            <a:ext cx="4040970" cy="2466975"/>
            <a:chOff x="5015695" y="-1020616"/>
            <a:chExt cx="9144000" cy="3109482"/>
          </a:xfrm>
        </p:grpSpPr>
        <p:pic>
          <p:nvPicPr>
            <p:cNvPr id="19" name="Picture 47" descr="glass rectangle"/>
            <p:cNvPicPr>
              <a:picLocks noChangeAspect="1" noChangeArrowheads="1"/>
            </p:cNvPicPr>
            <p:nvPr/>
          </p:nvPicPr>
          <p:blipFill>
            <a:blip r:embed="rId4">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20" name="Picture 19" descr="glass rectangle"/>
            <p:cNvPicPr>
              <a:picLocks noChangeAspect="1" noChangeArrowheads="1"/>
            </p:cNvPicPr>
            <p:nvPr/>
          </p:nvPicPr>
          <p:blipFill>
            <a:blip r:embed="rId4">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grpSp>
        <p:nvGrpSpPr>
          <p:cNvPr id="21" name="Group 20"/>
          <p:cNvGrpSpPr/>
          <p:nvPr/>
        </p:nvGrpSpPr>
        <p:grpSpPr>
          <a:xfrm>
            <a:off x="4572000" y="4010025"/>
            <a:ext cx="4040970" cy="2466975"/>
            <a:chOff x="5015695" y="-1020616"/>
            <a:chExt cx="9144000" cy="3109482"/>
          </a:xfrm>
        </p:grpSpPr>
        <p:pic>
          <p:nvPicPr>
            <p:cNvPr id="22" name="Picture 47" descr="glass rectangle"/>
            <p:cNvPicPr>
              <a:picLocks noChangeAspect="1" noChangeArrowheads="1"/>
            </p:cNvPicPr>
            <p:nvPr/>
          </p:nvPicPr>
          <p:blipFill>
            <a:blip r:embed="rId4">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23" name="Picture 22" descr="glass rectangle"/>
            <p:cNvPicPr>
              <a:picLocks noChangeAspect="1" noChangeArrowheads="1"/>
            </p:cNvPicPr>
            <p:nvPr/>
          </p:nvPicPr>
          <p:blipFill>
            <a:blip r:embed="rId4">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Feature Requests</a:t>
            </a:r>
            <a:endParaRPr lang="en-US" dirty="0"/>
          </a:p>
        </p:txBody>
      </p:sp>
      <p:sp>
        <p:nvSpPr>
          <p:cNvPr id="7" name="TextBox 6"/>
          <p:cNvSpPr txBox="1"/>
          <p:nvPr/>
        </p:nvSpPr>
        <p:spPr>
          <a:xfrm>
            <a:off x="1354931" y="6511925"/>
            <a:ext cx="6434137" cy="307975"/>
          </a:xfrm>
          <a:prstGeom prst="rect">
            <a:avLst/>
          </a:prstGeom>
          <a:noFill/>
        </p:spPr>
        <p:txBody>
          <a:bodyPr lIns="91436" tIns="45718" rIns="91436" bIns="45718">
            <a:spAutoFit/>
          </a:bodyPr>
          <a:lstStyle/>
          <a:p>
            <a:pPr algn="ctr">
              <a:buFont typeface="Arial" pitchFamily="34" charset="0"/>
              <a:buChar char="•"/>
              <a:defRPr/>
            </a:pPr>
            <a:r>
              <a:rPr lang="en-US" sz="700" i="1" dirty="0">
                <a:solidFill>
                  <a:schemeClr val="tx2"/>
                </a:solidFill>
                <a:effectLst>
                  <a:outerShdw blurRad="38100" dist="38100" dir="2700000" algn="tl">
                    <a:srgbClr val="000000">
                      <a:alpha val="43137"/>
                    </a:srgbClr>
                  </a:outerShdw>
                </a:effectLst>
                <a:latin typeface="Segoe" pitchFamily="34" charset="0"/>
                <a:cs typeface="+mn-cs"/>
              </a:rPr>
              <a:t>220 DTM users surveyed between January 12 and February 16 2007 via Connect</a:t>
            </a:r>
          </a:p>
          <a:p>
            <a:pPr algn="ctr">
              <a:buFont typeface="Arial" pitchFamily="34" charset="0"/>
              <a:buChar char="•"/>
              <a:defRPr/>
            </a:pPr>
            <a:r>
              <a:rPr lang="en-US" sz="700" i="1" dirty="0">
                <a:solidFill>
                  <a:schemeClr val="tx2"/>
                </a:solidFill>
                <a:effectLst>
                  <a:outerShdw blurRad="38100" dist="38100" dir="2700000" algn="tl">
                    <a:srgbClr val="000000">
                      <a:alpha val="43137"/>
                    </a:srgbClr>
                  </a:outerShdw>
                </a:effectLst>
                <a:latin typeface="Segoe" pitchFamily="34" charset="0"/>
                <a:cs typeface="+mn-cs"/>
              </a:rPr>
              <a:t>Question: What is the one thing Microsoft could do with the DTM that would have the most impact in the Longhorn Server timeframe.</a:t>
            </a:r>
          </a:p>
        </p:txBody>
      </p:sp>
      <p:pic>
        <p:nvPicPr>
          <p:cNvPr id="24" name="Picture 7"/>
          <p:cNvPicPr>
            <a:picLocks noChangeAspect="1" noChangeArrowheads="1"/>
          </p:cNvPicPr>
          <p:nvPr/>
        </p:nvPicPr>
        <p:blipFill>
          <a:blip r:embed="rId5"/>
          <a:srcRect/>
          <a:stretch>
            <a:fillRect/>
          </a:stretch>
        </p:blipFill>
        <p:spPr bwMode="auto">
          <a:xfrm>
            <a:off x="472190" y="1600090"/>
            <a:ext cx="8228013" cy="4743450"/>
          </a:xfrm>
          <a:prstGeom prst="rect">
            <a:avLst/>
          </a:prstGeom>
          <a:noFill/>
          <a:ln w="9525">
            <a:noFill/>
            <a:miter lim="800000"/>
            <a:headEnd/>
            <a:tailEnd/>
          </a:ln>
          <a:effectLst/>
        </p:spPr>
      </p:pic>
      <p:sp>
        <p:nvSpPr>
          <p:cNvPr id="9" name="Oval 8"/>
          <p:cNvSpPr/>
          <p:nvPr/>
        </p:nvSpPr>
        <p:spPr bwMode="auto">
          <a:xfrm>
            <a:off x="4808538" y="1868488"/>
            <a:ext cx="1970087" cy="1209675"/>
          </a:xfrm>
          <a:prstGeom prst="ellipse">
            <a:avLst/>
          </a:prstGeom>
          <a:gradFill flip="none" rotWithShape="1">
            <a:gsLst>
              <a:gs pos="0">
                <a:schemeClr val="accent1">
                  <a:tint val="66000"/>
                  <a:satMod val="160000"/>
                  <a:alpha val="0"/>
                </a:schemeClr>
              </a:gs>
              <a:gs pos="68000">
                <a:schemeClr val="accent5">
                  <a:alpha val="27000"/>
                </a:schemeClr>
              </a:gs>
              <a:gs pos="100000">
                <a:schemeClr val="accent5"/>
              </a:gs>
            </a:gsLst>
            <a:path path="circle">
              <a:fillToRect l="50000" t="50000" r="50000" b="50000"/>
            </a:path>
            <a:tileRect/>
          </a:gradFill>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
        <p:nvSpPr>
          <p:cNvPr id="8" name="Oval 7"/>
          <p:cNvSpPr/>
          <p:nvPr/>
        </p:nvSpPr>
        <p:spPr bwMode="auto">
          <a:xfrm>
            <a:off x="733425" y="4232275"/>
            <a:ext cx="1970088" cy="1209675"/>
          </a:xfrm>
          <a:prstGeom prst="ellipse">
            <a:avLst/>
          </a:prstGeom>
          <a:gradFill flip="none" rotWithShape="1">
            <a:gsLst>
              <a:gs pos="0">
                <a:schemeClr val="accent1">
                  <a:tint val="66000"/>
                  <a:satMod val="160000"/>
                  <a:alpha val="0"/>
                </a:schemeClr>
              </a:gs>
              <a:gs pos="68000">
                <a:schemeClr val="accent5">
                  <a:alpha val="27000"/>
                </a:schemeClr>
              </a:gs>
              <a:gs pos="100000">
                <a:schemeClr val="accent5"/>
              </a:gs>
            </a:gsLst>
            <a:path path="circle">
              <a:fillToRect l="50000" t="50000" r="50000" b="50000"/>
            </a:path>
            <a:tileRect/>
          </a:gradFill>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
        <p:nvSpPr>
          <p:cNvPr id="10" name="Oval 9"/>
          <p:cNvSpPr/>
          <p:nvPr/>
        </p:nvSpPr>
        <p:spPr bwMode="auto">
          <a:xfrm>
            <a:off x="4822825" y="4270375"/>
            <a:ext cx="1970088" cy="1209675"/>
          </a:xfrm>
          <a:prstGeom prst="ellipse">
            <a:avLst/>
          </a:prstGeom>
          <a:gradFill flip="none" rotWithShape="1">
            <a:gsLst>
              <a:gs pos="0">
                <a:schemeClr val="accent1">
                  <a:tint val="66000"/>
                  <a:satMod val="160000"/>
                  <a:alpha val="0"/>
                </a:schemeClr>
              </a:gs>
              <a:gs pos="68000">
                <a:schemeClr val="accent5">
                  <a:alpha val="27000"/>
                </a:schemeClr>
              </a:gs>
              <a:gs pos="100000">
                <a:schemeClr val="accent5"/>
              </a:gs>
            </a:gsLst>
            <a:path path="circle">
              <a:fillToRect l="50000" t="50000" r="50000" b="50000"/>
            </a:path>
            <a:tileRect/>
          </a:gradFill>
          <a:ln>
            <a:solidFill>
              <a:schemeClr val="accent5"/>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000"/>
                                        <p:tgtEl>
                                          <p:spTgt spid="10"/>
                                        </p:tgtEl>
                                      </p:cBhvr>
                                    </p:animEffect>
                                    <p:set>
                                      <p:cBhvr>
                                        <p:cTn id="21"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8" grpId="1" animBg="1"/>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Futures</a:t>
            </a:r>
            <a:endParaRPr lang="en-US" dirty="0"/>
          </a:p>
        </p:txBody>
      </p:sp>
      <p:sp>
        <p:nvSpPr>
          <p:cNvPr id="3" name="Subtitle 2"/>
          <p:cNvSpPr>
            <a:spLocks noGrp="1"/>
          </p:cNvSpPr>
          <p:nvPr>
            <p:ph type="subTitle" idx="1"/>
          </p:nvPr>
        </p:nvSpPr>
        <p:spPr/>
        <p:txBody>
          <a:bodyPr/>
          <a:lstStyle/>
          <a:p>
            <a:r>
              <a:rPr lang="en-US" smtClean="0"/>
              <a:t>Fixing the pain points</a:t>
            </a:r>
            <a:endParaRPr lang="en-US" dirty="0"/>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Stability And Reliability</a:t>
            </a:r>
            <a:endParaRPr lang="en-US" dirty="0"/>
          </a:p>
        </p:txBody>
      </p:sp>
      <p:sp>
        <p:nvSpPr>
          <p:cNvPr id="24" name="Round Same Side Corner Rectangle 23"/>
          <p:cNvSpPr/>
          <p:nvPr/>
        </p:nvSpPr>
        <p:spPr>
          <a:xfrm rot="5400000">
            <a:off x="4088588" y="-1751979"/>
            <a:ext cx="1166849" cy="7877175"/>
          </a:xfrm>
          <a:prstGeom prst="round2SameRect">
            <a:avLst/>
          </a:prstGeom>
          <a:gradFill flip="none" rotWithShape="1">
            <a:lin ang="0" scaled="1"/>
            <a:tileRect/>
          </a:gradFill>
          <a:effectLst>
            <a:glow rad="63500">
              <a:schemeClr val="accent4">
                <a:tint val="30000"/>
                <a:shade val="95000"/>
                <a:satMod val="300000"/>
                <a:alpha val="50000"/>
              </a:schemeClr>
            </a:glow>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sp>
      <p:sp>
        <p:nvSpPr>
          <p:cNvPr id="22" name="Rounded Rectangle 21"/>
          <p:cNvSpPr/>
          <p:nvPr/>
        </p:nvSpPr>
        <p:spPr>
          <a:xfrm>
            <a:off x="381000" y="1457325"/>
            <a:ext cx="2962656" cy="1458562"/>
          </a:xfrm>
          <a:prstGeom prst="roundRect">
            <a:avLst/>
          </a:prstGeom>
          <a:effectLst>
            <a:glow rad="76200">
              <a:schemeClr val="accent4">
                <a:tint val="30000"/>
                <a:shade val="95000"/>
                <a:satMod val="300000"/>
                <a:alpha val="50000"/>
              </a:schemeClr>
            </a:glow>
            <a:outerShdw blurRad="469900" dist="50800" sx="102000" sy="102000" algn="ctr" rotWithShape="0">
              <a:srgbClr val="000000">
                <a:alpha val="50000"/>
              </a:srgbClr>
            </a:outerShdw>
          </a:effectLst>
        </p:spPr>
        <p:style>
          <a:lnRef idx="0">
            <a:schemeClr val="accent4"/>
          </a:lnRef>
          <a:fillRef idx="3">
            <a:schemeClr val="accent4"/>
          </a:fillRef>
          <a:effectRef idx="3">
            <a:schemeClr val="accent4"/>
          </a:effectRef>
          <a:fontRef idx="minor">
            <a:schemeClr val="lt1"/>
          </a:fontRef>
        </p:style>
      </p:sp>
      <p:sp>
        <p:nvSpPr>
          <p:cNvPr id="23" name="Rounded Rectangle 6"/>
          <p:cNvSpPr/>
          <p:nvPr/>
        </p:nvSpPr>
        <p:spPr>
          <a:xfrm>
            <a:off x="452201" y="1528526"/>
            <a:ext cx="2820254" cy="1316160"/>
          </a:xfrm>
          <a:prstGeom prst="rect">
            <a:avLst/>
          </a:prstGeom>
          <a:ln>
            <a:headEnd/>
            <a:tailEnd/>
          </a:ln>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algn="ctr" fontAlgn="auto">
              <a:lnSpc>
                <a:spcPct val="80000"/>
              </a:lnSpc>
              <a:spcBef>
                <a:spcPts val="0"/>
              </a:spcBef>
              <a:spcAft>
                <a:spcPts val="0"/>
              </a:spcAft>
              <a:defRPr/>
            </a:pPr>
            <a:r>
              <a:rPr lang="en-US" sz="36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Test content</a:t>
            </a:r>
          </a:p>
        </p:txBody>
      </p:sp>
      <p:sp>
        <p:nvSpPr>
          <p:cNvPr id="20" name="Round Same Side Corner Rectangle 19"/>
          <p:cNvSpPr/>
          <p:nvPr/>
        </p:nvSpPr>
        <p:spPr>
          <a:xfrm rot="5400000">
            <a:off x="4088588" y="-118889"/>
            <a:ext cx="1166849" cy="7877175"/>
          </a:xfrm>
          <a:prstGeom prst="round2SameRect">
            <a:avLst/>
          </a:prstGeom>
          <a:gradFill flip="none" rotWithShape="1">
            <a:lin ang="0" scaled="1"/>
            <a:tileRect/>
          </a:gradFill>
          <a:effectLst>
            <a:glow rad="63500">
              <a:schemeClr val="accent4">
                <a:tint val="30000"/>
                <a:shade val="95000"/>
                <a:satMod val="300000"/>
                <a:alpha val="50000"/>
              </a:schemeClr>
            </a:glow>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sp>
      <p:sp>
        <p:nvSpPr>
          <p:cNvPr id="18" name="Rounded Rectangle 17"/>
          <p:cNvSpPr/>
          <p:nvPr/>
        </p:nvSpPr>
        <p:spPr>
          <a:xfrm>
            <a:off x="381000" y="3090416"/>
            <a:ext cx="2962656" cy="1458562"/>
          </a:xfrm>
          <a:prstGeom prst="roundRect">
            <a:avLst/>
          </a:prstGeom>
          <a:effectLst>
            <a:glow rad="76200">
              <a:schemeClr val="accent4">
                <a:tint val="30000"/>
                <a:shade val="95000"/>
                <a:satMod val="300000"/>
                <a:alpha val="50000"/>
              </a:schemeClr>
            </a:glow>
            <a:outerShdw blurRad="469900" dist="50800" sx="102000" sy="102000" algn="ctr" rotWithShape="0">
              <a:srgbClr val="000000">
                <a:alpha val="50000"/>
              </a:srgbClr>
            </a:outerShdw>
          </a:effectLst>
        </p:spPr>
        <p:style>
          <a:lnRef idx="0">
            <a:schemeClr val="accent4"/>
          </a:lnRef>
          <a:fillRef idx="3">
            <a:schemeClr val="accent4"/>
          </a:fillRef>
          <a:effectRef idx="3">
            <a:schemeClr val="accent4"/>
          </a:effectRef>
          <a:fontRef idx="minor">
            <a:schemeClr val="lt1"/>
          </a:fontRef>
        </p:style>
      </p:sp>
      <p:sp>
        <p:nvSpPr>
          <p:cNvPr id="19" name="Rounded Rectangle 10"/>
          <p:cNvSpPr/>
          <p:nvPr/>
        </p:nvSpPr>
        <p:spPr>
          <a:xfrm>
            <a:off x="452201" y="3161617"/>
            <a:ext cx="2820254" cy="1316160"/>
          </a:xfrm>
          <a:prstGeom prst="rect">
            <a:avLst/>
          </a:prstGeom>
          <a:ln>
            <a:headEnd/>
            <a:tailEnd/>
          </a:ln>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algn="ctr" fontAlgn="auto">
              <a:lnSpc>
                <a:spcPct val="80000"/>
              </a:lnSpc>
              <a:spcBef>
                <a:spcPts val="0"/>
              </a:spcBef>
              <a:spcAft>
                <a:spcPts val="0"/>
              </a:spcAft>
              <a:defRPr/>
            </a:pPr>
            <a:r>
              <a:rPr lang="en-US" sz="36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DTM</a:t>
            </a:r>
          </a:p>
        </p:txBody>
      </p:sp>
      <p:sp>
        <p:nvSpPr>
          <p:cNvPr id="16" name="Round Same Side Corner Rectangle 15"/>
          <p:cNvSpPr/>
          <p:nvPr/>
        </p:nvSpPr>
        <p:spPr>
          <a:xfrm rot="5400000">
            <a:off x="4088588" y="1514200"/>
            <a:ext cx="1166849" cy="7877175"/>
          </a:xfrm>
          <a:prstGeom prst="round2SameRect">
            <a:avLst/>
          </a:prstGeom>
          <a:gradFill flip="none" rotWithShape="1">
            <a:lin ang="0" scaled="1"/>
            <a:tileRect/>
          </a:gradFill>
          <a:effectLst>
            <a:glow rad="63500">
              <a:schemeClr val="accent4">
                <a:tint val="30000"/>
                <a:shade val="95000"/>
                <a:satMod val="300000"/>
                <a:alpha val="50000"/>
              </a:schemeClr>
            </a:glow>
            <a:outerShdw blurRad="76200" dir="18900000" sy="23000" kx="-1200000" algn="bl"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sp>
      <p:sp>
        <p:nvSpPr>
          <p:cNvPr id="14" name="Rounded Rectangle 13"/>
          <p:cNvSpPr/>
          <p:nvPr/>
        </p:nvSpPr>
        <p:spPr>
          <a:xfrm>
            <a:off x="381000" y="4723506"/>
            <a:ext cx="2962656" cy="1458562"/>
          </a:xfrm>
          <a:prstGeom prst="roundRect">
            <a:avLst/>
          </a:prstGeom>
          <a:effectLst>
            <a:glow rad="76200">
              <a:schemeClr val="accent4">
                <a:tint val="30000"/>
                <a:shade val="95000"/>
                <a:satMod val="300000"/>
                <a:alpha val="50000"/>
              </a:schemeClr>
            </a:glow>
            <a:outerShdw blurRad="469900" dist="50800" sx="102000" sy="102000" algn="ctr" rotWithShape="0">
              <a:srgbClr val="000000">
                <a:alpha val="50000"/>
              </a:srgbClr>
            </a:outerShdw>
          </a:effectLst>
        </p:spPr>
        <p:style>
          <a:lnRef idx="0">
            <a:schemeClr val="accent4"/>
          </a:lnRef>
          <a:fillRef idx="3">
            <a:schemeClr val="accent4"/>
          </a:fillRef>
          <a:effectRef idx="3">
            <a:schemeClr val="accent4"/>
          </a:effectRef>
          <a:fontRef idx="minor">
            <a:schemeClr val="lt1"/>
          </a:fontRef>
        </p:style>
      </p:sp>
      <p:sp>
        <p:nvSpPr>
          <p:cNvPr id="15" name="Rounded Rectangle 14"/>
          <p:cNvSpPr/>
          <p:nvPr/>
        </p:nvSpPr>
        <p:spPr>
          <a:xfrm>
            <a:off x="452201" y="4794707"/>
            <a:ext cx="2820254" cy="1316160"/>
          </a:xfrm>
          <a:prstGeom prst="rect">
            <a:avLst/>
          </a:prstGeom>
          <a:ln>
            <a:headEnd/>
            <a:tailEnd/>
          </a:ln>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algn="ctr" fontAlgn="auto">
              <a:lnSpc>
                <a:spcPct val="80000"/>
              </a:lnSpc>
              <a:spcBef>
                <a:spcPts val="0"/>
              </a:spcBef>
              <a:spcAft>
                <a:spcPts val="0"/>
              </a:spcAft>
              <a:defRPr/>
            </a:pPr>
            <a:r>
              <a:rPr lang="en-US" sz="36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WTT</a:t>
            </a:r>
          </a:p>
        </p:txBody>
      </p:sp>
      <p:sp>
        <p:nvSpPr>
          <p:cNvPr id="25" name="Round Same Side Corner Rectangle 4"/>
          <p:cNvSpPr/>
          <p:nvPr/>
        </p:nvSpPr>
        <p:spPr>
          <a:xfrm>
            <a:off x="3479800" y="1660144"/>
            <a:ext cx="5073839" cy="10529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228600" lvl="1" indent="-228600" algn="l" defTabSz="488950">
              <a:lnSpc>
                <a:spcPct val="90000"/>
              </a:lnSpc>
              <a:spcBef>
                <a:spcPct val="0"/>
              </a:spcBef>
              <a:spcAft>
                <a:spcPct val="15000"/>
              </a:spcAft>
              <a:buBlip>
                <a:blip r:embed="rId3"/>
              </a:buBlip>
            </a:pPr>
            <a:r>
              <a:rPr lang="en-US" sz="1400" kern="1200" dirty="0" smtClean="0"/>
              <a:t>Rollup all QFEs from the previous release</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Fix all bugs which did not meet the QFE bar</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Eliminate as many errata as possible by fixing bugs</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Raise the quality bar on tests</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Clarify interfaces for tests</a:t>
            </a:r>
            <a:endParaRPr lang="en-US" sz="1400" kern="1200" dirty="0"/>
          </a:p>
        </p:txBody>
      </p:sp>
      <p:sp>
        <p:nvSpPr>
          <p:cNvPr id="21" name="Round Same Side Corner Rectangle 8"/>
          <p:cNvSpPr/>
          <p:nvPr/>
        </p:nvSpPr>
        <p:spPr>
          <a:xfrm>
            <a:off x="3479800" y="3293234"/>
            <a:ext cx="5073839" cy="10529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228600" lvl="1" indent="-228600" algn="l" defTabSz="488950">
              <a:lnSpc>
                <a:spcPct val="90000"/>
              </a:lnSpc>
              <a:spcBef>
                <a:spcPct val="0"/>
              </a:spcBef>
              <a:spcAft>
                <a:spcPct val="15000"/>
              </a:spcAft>
              <a:buBlip>
                <a:blip r:embed="rId3"/>
              </a:buBlip>
            </a:pPr>
            <a:r>
              <a:rPr lang="en-US" sz="1400" kern="1200" dirty="0" smtClean="0"/>
              <a:t>Rollup all QFEs from the previous release</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Fix all bugs which did not meet the QFE bar</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Move to SQL Express</a:t>
            </a:r>
            <a:endParaRPr lang="en-US" sz="1400" kern="1200" dirty="0"/>
          </a:p>
        </p:txBody>
      </p:sp>
      <p:sp>
        <p:nvSpPr>
          <p:cNvPr id="17" name="Round Same Side Corner Rectangle 12"/>
          <p:cNvSpPr/>
          <p:nvPr/>
        </p:nvSpPr>
        <p:spPr>
          <a:xfrm>
            <a:off x="3479800" y="4926324"/>
            <a:ext cx="5073839" cy="10529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228600" lvl="1" indent="-228600" algn="l" defTabSz="488950">
              <a:lnSpc>
                <a:spcPct val="90000"/>
              </a:lnSpc>
              <a:spcBef>
                <a:spcPct val="0"/>
              </a:spcBef>
              <a:spcAft>
                <a:spcPct val="15000"/>
              </a:spcAft>
              <a:buBlip>
                <a:blip r:embed="rId3"/>
              </a:buBlip>
            </a:pPr>
            <a:r>
              <a:rPr lang="en-US" sz="1400" kern="1200" dirty="0" smtClean="0"/>
              <a:t>Rollup all QFEs from WTT</a:t>
            </a:r>
            <a:endParaRPr lang="en-US" sz="1400" kern="1200" dirty="0"/>
          </a:p>
          <a:p>
            <a:pPr marL="228600" lvl="1" indent="-228600" algn="l" defTabSz="488950">
              <a:lnSpc>
                <a:spcPct val="90000"/>
              </a:lnSpc>
              <a:spcBef>
                <a:spcPct val="0"/>
              </a:spcBef>
              <a:spcAft>
                <a:spcPct val="15000"/>
              </a:spcAft>
              <a:buBlip>
                <a:blip r:embed="rId3"/>
              </a:buBlip>
            </a:pPr>
            <a:r>
              <a:rPr lang="en-US" sz="1400" kern="1200" dirty="0" smtClean="0"/>
              <a:t>Take new versions of WTT as they’re available</a:t>
            </a:r>
            <a:endParaRPr lang="en-US" sz="1400" kern="1200" dirty="0"/>
          </a:p>
          <a:p>
            <a:pPr marL="228600" lvl="1" indent="-228600" defTabSz="488950">
              <a:lnSpc>
                <a:spcPct val="90000"/>
              </a:lnSpc>
              <a:spcAft>
                <a:spcPct val="15000"/>
              </a:spcAft>
              <a:buBlip>
                <a:blip r:embed="rId3"/>
              </a:buBlip>
            </a:pPr>
            <a:r>
              <a:rPr lang="en-US" sz="1400" dirty="0" smtClean="0"/>
              <a:t>Improved client-controller connection</a:t>
            </a:r>
          </a:p>
          <a:p>
            <a:pPr marL="228600" lvl="1" indent="-228600" algn="l" defTabSz="488950">
              <a:lnSpc>
                <a:spcPct val="90000"/>
              </a:lnSpc>
              <a:spcBef>
                <a:spcPct val="0"/>
              </a:spcBef>
              <a:spcAft>
                <a:spcPct val="15000"/>
              </a:spcAft>
              <a:buBlip>
                <a:blip r:embed="rId3"/>
              </a:buBlip>
            </a:pPr>
            <a:r>
              <a:rPr lang="en-US" sz="1400" kern="1200" dirty="0" smtClean="0"/>
              <a:t>Log upload retries</a:t>
            </a:r>
            <a:endParaRPr lang="en-US" sz="1400" kern="1200" dirty="0"/>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997075" y="4465638"/>
            <a:ext cx="1912938" cy="15208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Test Log</a:t>
            </a:r>
          </a:p>
        </p:txBody>
      </p:sp>
      <p:sp>
        <p:nvSpPr>
          <p:cNvPr id="8" name="Rectangle 7"/>
          <p:cNvSpPr/>
          <p:nvPr/>
        </p:nvSpPr>
        <p:spPr bwMode="auto">
          <a:xfrm>
            <a:off x="1085850" y="3451225"/>
            <a:ext cx="2836863" cy="9239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pPr algn="ctr" defTabSz="914363">
              <a:defRPr/>
            </a:pPr>
            <a:r>
              <a:rPr lang="en-US" sz="16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Logo Job</a:t>
            </a:r>
            <a:endPar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endParaRPr>
          </a:p>
        </p:txBody>
      </p:sp>
      <p:sp>
        <p:nvSpPr>
          <p:cNvPr id="7" name="Rectangle 6"/>
          <p:cNvSpPr/>
          <p:nvPr/>
        </p:nvSpPr>
        <p:spPr bwMode="auto">
          <a:xfrm>
            <a:off x="1095375" y="2416175"/>
            <a:ext cx="2835275" cy="9239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pPr algn="ctr" defTabSz="914363">
              <a:defRPr/>
            </a:pPr>
            <a:r>
              <a:rPr lang="en-US" sz="1600" dirty="0" smtClean="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rPr>
              <a:t>DTM Infrastructure</a:t>
            </a:r>
            <a:endPar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endParaRPr>
          </a:p>
        </p:txBody>
      </p:sp>
      <p:sp>
        <p:nvSpPr>
          <p:cNvPr id="4" name="Rectangle 3"/>
          <p:cNvSpPr/>
          <p:nvPr/>
        </p:nvSpPr>
        <p:spPr bwMode="auto">
          <a:xfrm>
            <a:off x="1101725" y="1368425"/>
            <a:ext cx="2835275" cy="9239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DTM Studio</a:t>
            </a:r>
          </a:p>
        </p:txBody>
      </p:sp>
      <p:sp>
        <p:nvSpPr>
          <p:cNvPr id="28" name="Down Arrow 27"/>
          <p:cNvSpPr/>
          <p:nvPr/>
        </p:nvSpPr>
        <p:spPr bwMode="auto">
          <a:xfrm>
            <a:off x="3470275" y="2220913"/>
            <a:ext cx="161925" cy="1582737"/>
          </a:xfrm>
          <a:prstGeom prst="down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11" name="Down Arrow 10"/>
          <p:cNvSpPr/>
          <p:nvPr/>
        </p:nvSpPr>
        <p:spPr bwMode="auto">
          <a:xfrm>
            <a:off x="3479800" y="2208213"/>
            <a:ext cx="131762" cy="3135312"/>
          </a:xfrm>
          <a:prstGeom prst="down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 name="Title 1"/>
          <p:cNvSpPr>
            <a:spLocks noGrp="1"/>
          </p:cNvSpPr>
          <p:nvPr>
            <p:ph type="title"/>
          </p:nvPr>
        </p:nvSpPr>
        <p:spPr/>
        <p:txBody>
          <a:bodyPr/>
          <a:lstStyle/>
          <a:p>
            <a:r>
              <a:rPr lang="en-US" smtClean="0"/>
              <a:t>Diagnose-ability</a:t>
            </a:r>
            <a:endParaRPr lang="en-US" dirty="0"/>
          </a:p>
        </p:txBody>
      </p:sp>
      <p:sp>
        <p:nvSpPr>
          <p:cNvPr id="5" name="Isosceles Triangle 4"/>
          <p:cNvSpPr/>
          <p:nvPr/>
        </p:nvSpPr>
        <p:spPr bwMode="auto">
          <a:xfrm>
            <a:off x="3309938" y="1671637"/>
            <a:ext cx="493712" cy="466725"/>
          </a:xfrm>
          <a:prstGeom prst="triangl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10" name="Isosceles Triangle 9"/>
          <p:cNvSpPr/>
          <p:nvPr/>
        </p:nvSpPr>
        <p:spPr bwMode="auto">
          <a:xfrm>
            <a:off x="3309938" y="5392738"/>
            <a:ext cx="493712" cy="466725"/>
          </a:xfrm>
          <a:prstGeom prst="triangl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grpSp>
        <p:nvGrpSpPr>
          <p:cNvPr id="29707" name="Group 16"/>
          <p:cNvGrpSpPr>
            <a:grpSpLocks/>
          </p:cNvGrpSpPr>
          <p:nvPr/>
        </p:nvGrpSpPr>
        <p:grpSpPr bwMode="auto">
          <a:xfrm>
            <a:off x="5595938" y="1368425"/>
            <a:ext cx="1735137" cy="4397375"/>
            <a:chOff x="5585946" y="1838131"/>
            <a:chExt cx="1735493" cy="4397828"/>
          </a:xfrm>
        </p:grpSpPr>
        <p:sp>
          <p:nvSpPr>
            <p:cNvPr id="12" name="Rectangle 11"/>
            <p:cNvSpPr/>
            <p:nvPr/>
          </p:nvSpPr>
          <p:spPr bwMode="auto">
            <a:xfrm>
              <a:off x="5585946" y="1838131"/>
              <a:ext cx="1735493" cy="13717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Logo </a:t>
              </a:r>
            </a:p>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Requirements</a:t>
              </a:r>
            </a:p>
          </p:txBody>
        </p:sp>
        <p:sp>
          <p:nvSpPr>
            <p:cNvPr id="14" name="Rectangle 13"/>
            <p:cNvSpPr/>
            <p:nvPr/>
          </p:nvSpPr>
          <p:spPr bwMode="auto">
            <a:xfrm>
              <a:off x="5585946" y="3351175"/>
              <a:ext cx="1735493" cy="13717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DTM</a:t>
              </a:r>
            </a:p>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Documentation</a:t>
              </a:r>
            </a:p>
          </p:txBody>
        </p:sp>
        <p:sp>
          <p:nvSpPr>
            <p:cNvPr id="16" name="Rectangle 15"/>
            <p:cNvSpPr/>
            <p:nvPr/>
          </p:nvSpPr>
          <p:spPr bwMode="auto">
            <a:xfrm>
              <a:off x="5585946" y="4864218"/>
              <a:ext cx="1735493" cy="137174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Test</a:t>
              </a:r>
            </a:p>
            <a:p>
              <a:pPr algn="ctr" defTabSz="914363">
                <a:defRPr/>
              </a:pPr>
              <a:r>
                <a:rPr lang="en-US" sz="1600" dirty="0">
                  <a:gradFill>
                    <a:gsLst>
                      <a:gs pos="0">
                        <a:srgbClr val="000000"/>
                      </a:gs>
                      <a:gs pos="77000">
                        <a:srgbClr val="000000"/>
                      </a:gs>
                    </a:gsLst>
                    <a:lin ang="16200000" scaled="1"/>
                  </a:gradFill>
                  <a:effectLst>
                    <a:outerShdw blurRad="63500" sx="102000" sy="102000" algn="ctr" rotWithShape="0">
                      <a:prstClr val="black">
                        <a:alpha val="40000"/>
                      </a:prstClr>
                    </a:outerShdw>
                  </a:effectLst>
                  <a:latin typeface="Segoe Semibold"/>
                  <a:cs typeface="+mn-cs"/>
                </a:rPr>
                <a:t>Documentation</a:t>
              </a:r>
            </a:p>
          </p:txBody>
        </p:sp>
      </p:grpSp>
      <p:sp>
        <p:nvSpPr>
          <p:cNvPr id="19" name="Right Arrow 18"/>
          <p:cNvSpPr/>
          <p:nvPr/>
        </p:nvSpPr>
        <p:spPr bwMode="auto">
          <a:xfrm rot="1371297">
            <a:off x="3959225" y="3041650"/>
            <a:ext cx="1636713" cy="169863"/>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0" name="Right Arrow 19"/>
          <p:cNvSpPr/>
          <p:nvPr/>
        </p:nvSpPr>
        <p:spPr bwMode="auto">
          <a:xfrm rot="2929512">
            <a:off x="3598863" y="3983038"/>
            <a:ext cx="2327275" cy="155575"/>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1" name="Right Arrow 20"/>
          <p:cNvSpPr/>
          <p:nvPr/>
        </p:nvSpPr>
        <p:spPr bwMode="auto">
          <a:xfrm>
            <a:off x="3984625" y="3808413"/>
            <a:ext cx="1547813" cy="180975"/>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2" name="Right Arrow 21"/>
          <p:cNvSpPr/>
          <p:nvPr/>
        </p:nvSpPr>
        <p:spPr bwMode="auto">
          <a:xfrm>
            <a:off x="3997325" y="5099050"/>
            <a:ext cx="1547813" cy="180975"/>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3" name="Right Arrow 22"/>
          <p:cNvSpPr/>
          <p:nvPr/>
        </p:nvSpPr>
        <p:spPr bwMode="auto">
          <a:xfrm rot="18468380">
            <a:off x="3490912" y="3494088"/>
            <a:ext cx="2570163" cy="153988"/>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4" name="Isosceles Triangle 23"/>
          <p:cNvSpPr/>
          <p:nvPr/>
        </p:nvSpPr>
        <p:spPr bwMode="auto">
          <a:xfrm>
            <a:off x="3303588" y="2733675"/>
            <a:ext cx="493712" cy="466725"/>
          </a:xfrm>
          <a:prstGeom prst="triangl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6" name="Isosceles Triangle 25"/>
          <p:cNvSpPr/>
          <p:nvPr/>
        </p:nvSpPr>
        <p:spPr bwMode="auto">
          <a:xfrm>
            <a:off x="3303588" y="3833813"/>
            <a:ext cx="493712" cy="466725"/>
          </a:xfrm>
          <a:prstGeom prst="triangl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
        <p:nvSpPr>
          <p:cNvPr id="27" name="Down Arrow 26"/>
          <p:cNvSpPr/>
          <p:nvPr/>
        </p:nvSpPr>
        <p:spPr bwMode="auto">
          <a:xfrm>
            <a:off x="3494088" y="2197100"/>
            <a:ext cx="125412" cy="504825"/>
          </a:xfrm>
          <a:prstGeom prst="down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wrap="none" lIns="91436" tIns="45718" rIns="91436" bIns="45718" anchor="ctr"/>
          <a:lstStyle/>
          <a:p>
            <a:pPr algn="ctr" defTabSz="914363">
              <a:defRPr/>
            </a:pPr>
            <a:endParaRPr lang="en-US" sz="1700" dirty="0">
              <a:solidFill>
                <a:schemeClr val="tx2"/>
              </a:solidFill>
              <a:effectLst>
                <a:outerShdw blurRad="38100" dist="38100" dir="2700000" algn="tl">
                  <a:srgbClr val="000000">
                    <a:alpha val="43137"/>
                  </a:srgbClr>
                </a:outerShdw>
              </a:effectLst>
              <a:latin typeface="+mn-lt"/>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3" presetClass="exit" presetSubtype="10" fill="hold" grpId="1" nodeType="withEffect">
                                  <p:stCondLst>
                                    <p:cond delay="0"/>
                                  </p:stCondLst>
                                  <p:childTnLst>
                                    <p:animEffect transition="out" filter="blinds(horizontal)">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28"/>
                                        </p:tgtEl>
                                      </p:cBhvr>
                                    </p:animEffect>
                                    <p:set>
                                      <p:cBhvr>
                                        <p:cTn id="29" dur="1" fill="hold">
                                          <p:stCondLst>
                                            <p:cond delay="499"/>
                                          </p:stCondLst>
                                        </p:cTn>
                                        <p:tgtEl>
                                          <p:spTgt spid="2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linds(horizontal)">
                                      <p:cBhvr>
                                        <p:cTn id="49" dur="500"/>
                                        <p:tgtEl>
                                          <p:spTgt spid="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1" grpId="0" animBg="1"/>
      <p:bldP spid="10" grpId="0" animBg="1"/>
      <p:bldP spid="19" grpId="0" animBg="1"/>
      <p:bldP spid="20" grpId="0" animBg="1"/>
      <p:bldP spid="21" grpId="0" animBg="1"/>
      <p:bldP spid="22" grpId="0" animBg="1"/>
      <p:bldP spid="23" grpId="0" animBg="1"/>
      <p:bldP spid="24" grpId="0" animBg="1"/>
      <p:bldP spid="24" grpId="1" animBg="1"/>
      <p:bldP spid="26" grpId="0" animBg="1"/>
      <p:bldP spid="26" grpId="1" animBg="1"/>
      <p:bldP spid="27" grpId="0" animBg="1"/>
      <p:bldP spid="2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Diagnose-ability</a:t>
            </a:r>
            <a:endParaRPr lang="en-US" dirty="0"/>
          </a:p>
        </p:txBody>
      </p:sp>
      <p:sp>
        <p:nvSpPr>
          <p:cNvPr id="19" name="Round Same Side Corner Rectangle 18"/>
          <p:cNvSpPr/>
          <p:nvPr/>
        </p:nvSpPr>
        <p:spPr>
          <a:xfrm rot="5400000">
            <a:off x="4171242" y="-1874347"/>
            <a:ext cx="1153941" cy="8029575"/>
          </a:xfrm>
          <a:prstGeom prst="round2SameRect">
            <a:avLst/>
          </a:prstGeom>
          <a:gradFill flip="none" rotWithShape="1">
            <a:lin ang="2700000" scaled="1"/>
            <a:tileRect/>
          </a:gradFill>
        </p:spPr>
        <p:style>
          <a:lnRef idx="1">
            <a:schemeClr val="accent2"/>
          </a:lnRef>
          <a:fillRef idx="2">
            <a:schemeClr val="accent2"/>
          </a:fillRef>
          <a:effectRef idx="1">
            <a:schemeClr val="accent2"/>
          </a:effectRef>
          <a:fontRef idx="minor">
            <a:schemeClr val="dk1"/>
          </a:fontRef>
        </p:style>
      </p:sp>
      <p:sp>
        <p:nvSpPr>
          <p:cNvPr id="20" name="Round Same Side Corner Rectangle 8"/>
          <p:cNvSpPr/>
          <p:nvPr/>
        </p:nvSpPr>
        <p:spPr>
          <a:xfrm>
            <a:off x="3479800" y="1619800"/>
            <a:ext cx="5226869" cy="1041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228600" lvl="1" indent="-228600" defTabSz="488950">
              <a:lnSpc>
                <a:spcPct val="90000"/>
              </a:lnSpc>
              <a:spcAft>
                <a:spcPct val="15000"/>
              </a:spcAft>
              <a:buBlip>
                <a:blip r:embed="rId3"/>
              </a:buBlip>
            </a:pPr>
            <a:r>
              <a:rPr lang="en-US" sz="1600" dirty="0"/>
              <a:t>Show failure cause in the UI</a:t>
            </a:r>
          </a:p>
          <a:p>
            <a:pPr marL="228600" lvl="1" indent="-228600" defTabSz="488950">
              <a:lnSpc>
                <a:spcPct val="90000"/>
              </a:lnSpc>
              <a:spcAft>
                <a:spcPct val="15000"/>
              </a:spcAft>
              <a:buBlip>
                <a:blip r:embed="rId3"/>
              </a:buBlip>
            </a:pPr>
            <a:r>
              <a:rPr lang="en-US" sz="1600" dirty="0"/>
              <a:t>One-click takes me to the point of failure; could be in a log, process failed, setup was incorrect</a:t>
            </a:r>
          </a:p>
        </p:txBody>
      </p:sp>
      <p:sp>
        <p:nvSpPr>
          <p:cNvPr id="17" name="Rounded Rectangle 16"/>
          <p:cNvSpPr/>
          <p:nvPr/>
        </p:nvSpPr>
        <p:spPr>
          <a:xfrm>
            <a:off x="374650" y="1419225"/>
            <a:ext cx="3019806" cy="1442427"/>
          </a:xfrm>
          <a:prstGeom prst="roundRect">
            <a:avLst/>
          </a:prstGeom>
          <a:effectLst>
            <a:glow rad="76200">
              <a:schemeClr val="accent2">
                <a:tint val="30000"/>
                <a:shade val="95000"/>
                <a:satMod val="300000"/>
                <a:alpha val="50000"/>
              </a:schemeClr>
            </a:glow>
            <a:outerShdw blurRad="317500" sx="102000" sy="102000" algn="ctr" rotWithShape="0">
              <a:srgbClr val="000000">
                <a:alpha val="50000"/>
              </a:srgbClr>
            </a:outerShdw>
          </a:effectLst>
        </p:spPr>
        <p:style>
          <a:lnRef idx="0">
            <a:schemeClr val="accent2"/>
          </a:lnRef>
          <a:fillRef idx="3">
            <a:schemeClr val="accent2"/>
          </a:fillRef>
          <a:effectRef idx="3">
            <a:schemeClr val="accent2"/>
          </a:effectRef>
          <a:fontRef idx="minor">
            <a:schemeClr val="lt1"/>
          </a:fontRef>
        </p:style>
      </p:sp>
      <p:sp>
        <p:nvSpPr>
          <p:cNvPr id="18" name="Rounded Rectangle 10"/>
          <p:cNvSpPr/>
          <p:nvPr/>
        </p:nvSpPr>
        <p:spPr>
          <a:xfrm>
            <a:off x="445063" y="1489638"/>
            <a:ext cx="2878980" cy="1301601"/>
          </a:xfrm>
          <a:prstGeom prst="rect">
            <a:avLst/>
          </a:prstGeom>
          <a:ln>
            <a:headEnd/>
            <a:tailEnd/>
          </a:ln>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lvl="0" algn="ctr" defTabSz="1333500" fontAlgn="auto">
              <a:lnSpc>
                <a:spcPct val="80000"/>
              </a:lnSpc>
              <a:spcBef>
                <a:spcPts val="0"/>
              </a:spcBef>
              <a:spcAft>
                <a:spcPts val="0"/>
              </a:spcAft>
              <a:defRPr/>
            </a:pPr>
            <a:r>
              <a:rPr lang="en-US" sz="28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Easy Button</a:t>
            </a:r>
          </a:p>
        </p:txBody>
      </p:sp>
      <p:sp>
        <p:nvSpPr>
          <p:cNvPr id="15" name="Round Same Side Corner Rectangle 14"/>
          <p:cNvSpPr/>
          <p:nvPr/>
        </p:nvSpPr>
        <p:spPr>
          <a:xfrm rot="5400000">
            <a:off x="4171242" y="-309000"/>
            <a:ext cx="1153941" cy="8029575"/>
          </a:xfrm>
          <a:prstGeom prst="round2SameRect">
            <a:avLst/>
          </a:prstGeom>
          <a:gradFill flip="none" rotWithShape="1">
            <a:lin ang="2700000" scaled="1"/>
            <a:tileRect/>
          </a:gradFill>
        </p:spPr>
        <p:style>
          <a:lnRef idx="1">
            <a:schemeClr val="accent2"/>
          </a:lnRef>
          <a:fillRef idx="2">
            <a:schemeClr val="accent2"/>
          </a:fillRef>
          <a:effectRef idx="1">
            <a:schemeClr val="accent2"/>
          </a:effectRef>
          <a:fontRef idx="minor">
            <a:schemeClr val="dk1"/>
          </a:fontRef>
        </p:style>
      </p:sp>
      <p:sp>
        <p:nvSpPr>
          <p:cNvPr id="16" name="Round Same Side Corner Rectangle 12"/>
          <p:cNvSpPr/>
          <p:nvPr/>
        </p:nvSpPr>
        <p:spPr>
          <a:xfrm>
            <a:off x="3479800" y="3185148"/>
            <a:ext cx="5226869" cy="1041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228600" lvl="1" indent="-228600" defTabSz="488950">
              <a:lnSpc>
                <a:spcPct val="90000"/>
              </a:lnSpc>
              <a:spcAft>
                <a:spcPct val="15000"/>
              </a:spcAft>
              <a:buBlip>
                <a:blip r:embed="rId3"/>
              </a:buBlip>
            </a:pPr>
            <a:r>
              <a:rPr lang="en-US" sz="1600" dirty="0"/>
              <a:t>Failure linked to the logo requirement</a:t>
            </a:r>
          </a:p>
          <a:p>
            <a:pPr marL="228600" lvl="1" indent="-228600" defTabSz="488950">
              <a:lnSpc>
                <a:spcPct val="90000"/>
              </a:lnSpc>
              <a:spcAft>
                <a:spcPct val="15000"/>
              </a:spcAft>
              <a:buBlip>
                <a:blip r:embed="rId3"/>
              </a:buBlip>
            </a:pPr>
            <a:r>
              <a:rPr lang="en-US" sz="1600" dirty="0"/>
              <a:t>Failures linked to test documentation</a:t>
            </a:r>
          </a:p>
        </p:txBody>
      </p:sp>
      <p:sp>
        <p:nvSpPr>
          <p:cNvPr id="13" name="Rounded Rectangle 12"/>
          <p:cNvSpPr/>
          <p:nvPr/>
        </p:nvSpPr>
        <p:spPr>
          <a:xfrm>
            <a:off x="374650" y="2984574"/>
            <a:ext cx="3019806" cy="1442427"/>
          </a:xfrm>
          <a:prstGeom prst="roundRect">
            <a:avLst/>
          </a:prstGeom>
          <a:effectLst>
            <a:glow rad="76200">
              <a:schemeClr val="accent2">
                <a:tint val="30000"/>
                <a:shade val="95000"/>
                <a:satMod val="300000"/>
                <a:alpha val="50000"/>
              </a:schemeClr>
            </a:glow>
            <a:outerShdw blurRad="317500" sx="102000" sy="102000" algn="ctr" rotWithShape="0">
              <a:srgbClr val="000000">
                <a:alpha val="50000"/>
              </a:srgbClr>
            </a:outerShdw>
          </a:effectLst>
        </p:spPr>
        <p:style>
          <a:lnRef idx="0">
            <a:schemeClr val="accent2"/>
          </a:lnRef>
          <a:fillRef idx="3">
            <a:schemeClr val="accent2"/>
          </a:fillRef>
          <a:effectRef idx="3">
            <a:schemeClr val="accent2"/>
          </a:effectRef>
          <a:fontRef idx="minor">
            <a:schemeClr val="lt1"/>
          </a:fontRef>
        </p:style>
      </p:sp>
      <p:sp>
        <p:nvSpPr>
          <p:cNvPr id="14" name="Rounded Rectangle 14"/>
          <p:cNvSpPr/>
          <p:nvPr/>
        </p:nvSpPr>
        <p:spPr>
          <a:xfrm>
            <a:off x="445063" y="3054987"/>
            <a:ext cx="2878980" cy="1301601"/>
          </a:xfrm>
          <a:prstGeom prst="rect">
            <a:avLst/>
          </a:prstGeom>
          <a:ln>
            <a:headEnd/>
            <a:tailEnd/>
          </a:ln>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lvl="0" algn="ctr" defTabSz="1333500" fontAlgn="auto">
              <a:lnSpc>
                <a:spcPct val="80000"/>
              </a:lnSpc>
              <a:spcBef>
                <a:spcPts val="0"/>
              </a:spcBef>
              <a:spcAft>
                <a:spcPts val="0"/>
              </a:spcAft>
              <a:defRPr/>
            </a:pPr>
            <a:r>
              <a:rPr lang="en-US" sz="28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Link Failure to Docs</a:t>
            </a:r>
          </a:p>
        </p:txBody>
      </p:sp>
      <p:sp>
        <p:nvSpPr>
          <p:cNvPr id="25" name="Round Same Side Corner Rectangle 24"/>
          <p:cNvSpPr/>
          <p:nvPr/>
        </p:nvSpPr>
        <p:spPr>
          <a:xfrm rot="5400000">
            <a:off x="4177592" y="1275506"/>
            <a:ext cx="1153941" cy="8029575"/>
          </a:xfrm>
          <a:prstGeom prst="round2SameRect">
            <a:avLst/>
          </a:prstGeom>
          <a:gradFill flip="none" rotWithShape="1">
            <a:lin ang="2700000" scaled="1"/>
            <a:tileRect/>
          </a:gradFill>
        </p:spPr>
        <p:style>
          <a:lnRef idx="1">
            <a:schemeClr val="accent2"/>
          </a:lnRef>
          <a:fillRef idx="2">
            <a:schemeClr val="accent2"/>
          </a:fillRef>
          <a:effectRef idx="1">
            <a:schemeClr val="accent2"/>
          </a:effectRef>
          <a:fontRef idx="minor">
            <a:schemeClr val="dk1"/>
          </a:fontRef>
        </p:style>
      </p:sp>
      <p:sp>
        <p:nvSpPr>
          <p:cNvPr id="26" name="Round Same Side Corner Rectangle 4"/>
          <p:cNvSpPr/>
          <p:nvPr/>
        </p:nvSpPr>
        <p:spPr>
          <a:xfrm>
            <a:off x="3486150" y="4769653"/>
            <a:ext cx="5226869" cy="104127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228600" lvl="1" indent="-228600" defTabSz="488950">
              <a:lnSpc>
                <a:spcPct val="90000"/>
              </a:lnSpc>
              <a:spcAft>
                <a:spcPct val="15000"/>
              </a:spcAft>
              <a:buBlip>
                <a:blip r:embed="rId3"/>
              </a:buBlip>
            </a:pPr>
            <a:r>
              <a:rPr lang="en-US" sz="1600" dirty="0"/>
              <a:t>AKA auto-triage</a:t>
            </a:r>
          </a:p>
          <a:p>
            <a:pPr marL="228600" lvl="1" indent="-228600" defTabSz="488950">
              <a:lnSpc>
                <a:spcPct val="90000"/>
              </a:lnSpc>
              <a:spcAft>
                <a:spcPct val="15000"/>
              </a:spcAft>
              <a:buBlip>
                <a:blip r:embed="rId3"/>
              </a:buBlip>
            </a:pPr>
            <a:r>
              <a:rPr lang="en-US" sz="1600" dirty="0"/>
              <a:t>Verbose troubleshooting information, for the specific failure, from the test owner</a:t>
            </a:r>
          </a:p>
        </p:txBody>
      </p:sp>
      <p:sp>
        <p:nvSpPr>
          <p:cNvPr id="27" name="Rounded Rectangle 26"/>
          <p:cNvSpPr/>
          <p:nvPr/>
        </p:nvSpPr>
        <p:spPr>
          <a:xfrm>
            <a:off x="381000" y="4569078"/>
            <a:ext cx="3019806" cy="1442427"/>
          </a:xfrm>
          <a:prstGeom prst="roundRect">
            <a:avLst/>
          </a:prstGeom>
          <a:effectLst>
            <a:glow rad="76200">
              <a:schemeClr val="accent2">
                <a:tint val="30000"/>
                <a:shade val="95000"/>
                <a:satMod val="300000"/>
                <a:alpha val="50000"/>
              </a:schemeClr>
            </a:glow>
            <a:outerShdw blurRad="317500" sx="102000" sy="102000" algn="ctr" rotWithShape="0">
              <a:srgbClr val="000000">
                <a:alpha val="50000"/>
              </a:srgbClr>
            </a:outerShdw>
          </a:effectLst>
        </p:spPr>
        <p:style>
          <a:lnRef idx="0">
            <a:schemeClr val="accent2"/>
          </a:lnRef>
          <a:fillRef idx="3">
            <a:schemeClr val="accent2"/>
          </a:fillRef>
          <a:effectRef idx="3">
            <a:schemeClr val="accent2"/>
          </a:effectRef>
          <a:fontRef idx="minor">
            <a:schemeClr val="lt1"/>
          </a:fontRef>
        </p:style>
      </p:sp>
      <p:sp>
        <p:nvSpPr>
          <p:cNvPr id="28" name="Rounded Rectangle 6"/>
          <p:cNvSpPr/>
          <p:nvPr/>
        </p:nvSpPr>
        <p:spPr>
          <a:xfrm>
            <a:off x="451413" y="4639491"/>
            <a:ext cx="2878980" cy="1301601"/>
          </a:xfrm>
          <a:prstGeom prst="rect">
            <a:avLst/>
          </a:prstGeom>
          <a:ln>
            <a:headEnd/>
            <a:tailEnd/>
          </a:ln>
        </p:spPr>
        <p:style>
          <a:lnRef idx="0">
            <a:scrgbClr r="0" g="0" b="0"/>
          </a:lnRef>
          <a:fillRef idx="0">
            <a:scrgbClr r="0" g="0" b="0"/>
          </a:fillRef>
          <a:effectRef idx="0">
            <a:scrgbClr r="0" g="0" b="0"/>
          </a:effectRef>
          <a:fontRef idx="minor">
            <a:schemeClr val="lt1"/>
          </a:fontRef>
        </p:style>
        <p:txBody>
          <a:bodyPr spcFirstLastPara="0" vert="horz" wrap="square" lIns="144780" tIns="72390" rIns="144780" bIns="72390" numCol="1" spcCol="1270" anchor="ctr" anchorCtr="0">
            <a:noAutofit/>
          </a:bodyPr>
          <a:lstStyle/>
          <a:p>
            <a:pPr lvl="0" algn="ctr" defTabSz="1333500" fontAlgn="auto">
              <a:lnSpc>
                <a:spcPct val="80000"/>
              </a:lnSpc>
              <a:spcBef>
                <a:spcPts val="0"/>
              </a:spcBef>
              <a:spcAft>
                <a:spcPts val="0"/>
              </a:spcAft>
              <a:defRPr/>
            </a:pPr>
            <a:r>
              <a:rPr lang="en-US" sz="2800" b="0" kern="0" spc="-100" dirty="0">
                <a:ln w="18415" cmpd="sng">
                  <a:noFill/>
                  <a:prstDash val="solid"/>
                </a:ln>
                <a:gradFill>
                  <a:gsLst>
                    <a:gs pos="0">
                      <a:srgbClr val="0F0F0F"/>
                    </a:gs>
                    <a:gs pos="77000">
                      <a:srgbClr val="000000">
                        <a:lumMod val="95000"/>
                        <a:lumOff val="5000"/>
                      </a:srgbClr>
                    </a:gs>
                  </a:gsLst>
                  <a:lin ang="16200000" scaled="1"/>
                </a:gradFill>
                <a:effectLst>
                  <a:glow rad="101600">
                    <a:srgbClr val="FFFFFF">
                      <a:alpha val="40000"/>
                    </a:srgbClr>
                  </a:glow>
                  <a:innerShdw blurRad="114300">
                    <a:prstClr val="black"/>
                  </a:innerShdw>
                </a:effectLst>
                <a:latin typeface="Segoe Black" pitchFamily="34" charset="0"/>
              </a:rPr>
              <a:t>Automated Log Annotation</a:t>
            </a:r>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r>
              <a:rPr lang="en-US" dirty="0" smtClean="0"/>
              <a:t>UI And Workflow</a:t>
            </a:r>
            <a:endParaRPr lang="en-US" dirty="0"/>
          </a:p>
        </p:txBody>
      </p:sp>
      <p:pic>
        <p:nvPicPr>
          <p:cNvPr id="31747" name="Picture 4"/>
          <p:cNvPicPr>
            <a:picLocks noChangeAspect="1" noChangeArrowheads="1"/>
          </p:cNvPicPr>
          <p:nvPr/>
        </p:nvPicPr>
        <p:blipFill>
          <a:blip r:embed="rId4"/>
          <a:srcRect/>
          <a:stretch>
            <a:fillRect/>
          </a:stretch>
        </p:blipFill>
        <p:spPr bwMode="auto">
          <a:xfrm>
            <a:off x="1161256" y="1419225"/>
            <a:ext cx="6821488" cy="5148262"/>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2883694" y="5590381"/>
            <a:ext cx="3376612" cy="604838"/>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2771" name="Picture 2"/>
          <p:cNvPicPr>
            <a:picLocks noChangeAspect="1" noChangeArrowheads="1"/>
          </p:cNvPicPr>
          <p:nvPr/>
        </p:nvPicPr>
        <p:blipFill>
          <a:blip r:embed="rId4"/>
          <a:srcRect/>
          <a:stretch>
            <a:fillRect/>
          </a:stretch>
        </p:blipFill>
        <p:spPr bwMode="auto">
          <a:xfrm>
            <a:off x="1173162" y="1419225"/>
            <a:ext cx="6797675" cy="5118100"/>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984250" y="2303463"/>
            <a:ext cx="1027112" cy="477837"/>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3795" name="Picture 2"/>
          <p:cNvPicPr>
            <a:picLocks noChangeAspect="1" noChangeArrowheads="1"/>
          </p:cNvPicPr>
          <p:nvPr/>
        </p:nvPicPr>
        <p:blipFill>
          <a:blip r:embed="rId3"/>
          <a:srcRect/>
          <a:stretch>
            <a:fillRect/>
          </a:stretch>
        </p:blipFill>
        <p:spPr bwMode="auto">
          <a:xfrm>
            <a:off x="2262187" y="1419225"/>
            <a:ext cx="4619625" cy="4762500"/>
          </a:xfrm>
          <a:prstGeom prst="rect">
            <a:avLst/>
          </a:prstGeom>
          <a:noFill/>
          <a:ln w="12700">
            <a:noFill/>
            <a:miter lim="800000"/>
            <a:headEnd/>
            <a:tailEnd/>
          </a:ln>
          <a:effectLst>
            <a:outerShdw blurRad="787400" sx="102000" sy="102000" algn="ctr" rotWithShape="0">
              <a:srgbClr val="000000">
                <a:alpha val="92000"/>
              </a:srgbClr>
            </a:outerShdw>
          </a:effectLst>
        </p:spPr>
      </p:pic>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4819" name="Picture 2"/>
          <p:cNvPicPr>
            <a:picLocks noChangeAspect="1" noChangeArrowheads="1"/>
          </p:cNvPicPr>
          <p:nvPr/>
        </p:nvPicPr>
        <p:blipFill>
          <a:blip r:embed="rId4"/>
          <a:srcRect/>
          <a:stretch>
            <a:fillRect/>
          </a:stretch>
        </p:blipFill>
        <p:spPr bwMode="auto">
          <a:xfrm>
            <a:off x="1312862" y="1423988"/>
            <a:ext cx="6518275" cy="4905375"/>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2087562" y="1419225"/>
            <a:ext cx="1096963" cy="577850"/>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2588" y="1414464"/>
            <a:ext cx="8380412" cy="1067985"/>
          </a:xfrm>
        </p:spPr>
        <p:txBody>
          <a:bodyPr/>
          <a:lstStyle/>
          <a:p>
            <a:r>
              <a:rPr lang="en-US" dirty="0" smtClean="0"/>
              <a:t>DTM Best Practices:  AMD Case Study</a:t>
            </a:r>
          </a:p>
          <a:p>
            <a:r>
              <a:rPr lang="en-US" dirty="0" smtClean="0"/>
              <a:t>Windows Logo Kit Roadmap</a:t>
            </a:r>
            <a:endParaRPr lang="en-US" dirty="0"/>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5843" name="Picture 2"/>
          <p:cNvPicPr>
            <a:picLocks noChangeAspect="1" noChangeArrowheads="1"/>
          </p:cNvPicPr>
          <p:nvPr/>
        </p:nvPicPr>
        <p:blipFill>
          <a:blip r:embed="rId3"/>
          <a:srcRect/>
          <a:stretch>
            <a:fillRect/>
          </a:stretch>
        </p:blipFill>
        <p:spPr bwMode="auto">
          <a:xfrm>
            <a:off x="1258093" y="1419225"/>
            <a:ext cx="6627813" cy="5002213"/>
          </a:xfrm>
          <a:prstGeom prst="rect">
            <a:avLst/>
          </a:prstGeom>
          <a:noFill/>
          <a:ln w="12700">
            <a:noFill/>
            <a:miter lim="800000"/>
            <a:headEnd/>
            <a:tailEnd/>
          </a:ln>
          <a:effectLst>
            <a:outerShdw blurRad="787400" sx="102000" sy="102000" algn="ctr" rotWithShape="0">
              <a:srgbClr val="000000">
                <a:alpha val="92000"/>
              </a:srgbClr>
            </a:outerShdw>
          </a:effectLst>
        </p:spPr>
      </p:pic>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6867" name="Picture 2"/>
          <p:cNvPicPr>
            <a:picLocks noChangeAspect="1" noChangeArrowheads="1"/>
          </p:cNvPicPr>
          <p:nvPr/>
        </p:nvPicPr>
        <p:blipFill>
          <a:blip r:embed="rId4"/>
          <a:srcRect/>
          <a:stretch>
            <a:fillRect/>
          </a:stretch>
        </p:blipFill>
        <p:spPr bwMode="auto">
          <a:xfrm>
            <a:off x="1209675" y="1419225"/>
            <a:ext cx="6724650" cy="5065713"/>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4341813" y="2459037"/>
            <a:ext cx="3124200" cy="969963"/>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7891" name="Picture 2"/>
          <p:cNvPicPr>
            <a:picLocks noChangeAspect="1" noChangeArrowheads="1"/>
          </p:cNvPicPr>
          <p:nvPr/>
        </p:nvPicPr>
        <p:blipFill>
          <a:blip r:embed="rId3"/>
          <a:srcRect/>
          <a:stretch>
            <a:fillRect/>
          </a:stretch>
        </p:blipFill>
        <p:spPr bwMode="auto">
          <a:xfrm>
            <a:off x="1222375" y="1419225"/>
            <a:ext cx="6699250" cy="5040313"/>
          </a:xfrm>
          <a:prstGeom prst="rect">
            <a:avLst/>
          </a:prstGeom>
          <a:noFill/>
          <a:ln w="12700">
            <a:noFill/>
            <a:miter lim="800000"/>
            <a:headEnd/>
            <a:tailEnd/>
          </a:ln>
          <a:effectLst>
            <a:outerShdw blurRad="787400" sx="102000" sy="102000" algn="ctr" rotWithShape="0">
              <a:srgbClr val="000000">
                <a:alpha val="92000"/>
              </a:srgbClr>
            </a:outerShdw>
          </a:effectLst>
        </p:spPr>
      </p:pic>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8915" name="Picture 2"/>
          <p:cNvPicPr>
            <a:picLocks noChangeAspect="1" noChangeArrowheads="1"/>
          </p:cNvPicPr>
          <p:nvPr/>
        </p:nvPicPr>
        <p:blipFill>
          <a:blip r:embed="rId4"/>
          <a:srcRect/>
          <a:stretch>
            <a:fillRect/>
          </a:stretch>
        </p:blipFill>
        <p:spPr bwMode="auto">
          <a:xfrm>
            <a:off x="2743200" y="1336675"/>
            <a:ext cx="3657600" cy="4581525"/>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2405063" y="3041650"/>
            <a:ext cx="2617787" cy="801687"/>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39939" name="Picture 2"/>
          <p:cNvPicPr>
            <a:picLocks noChangeAspect="1" noChangeArrowheads="1"/>
          </p:cNvPicPr>
          <p:nvPr/>
        </p:nvPicPr>
        <p:blipFill>
          <a:blip r:embed="rId4"/>
          <a:srcRect/>
          <a:stretch>
            <a:fillRect/>
          </a:stretch>
        </p:blipFill>
        <p:spPr bwMode="auto">
          <a:xfrm>
            <a:off x="1219200" y="1419225"/>
            <a:ext cx="6705600" cy="5056188"/>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1912938" y="3403600"/>
            <a:ext cx="4122737" cy="1336675"/>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40963" name="Picture 2"/>
          <p:cNvPicPr>
            <a:picLocks noChangeAspect="1" noChangeArrowheads="1"/>
          </p:cNvPicPr>
          <p:nvPr/>
        </p:nvPicPr>
        <p:blipFill>
          <a:blip r:embed="rId4"/>
          <a:srcRect/>
          <a:stretch>
            <a:fillRect/>
          </a:stretch>
        </p:blipFill>
        <p:spPr bwMode="auto">
          <a:xfrm>
            <a:off x="1273175" y="1419225"/>
            <a:ext cx="6611938" cy="4976812"/>
          </a:xfrm>
          <a:prstGeom prst="rect">
            <a:avLst/>
          </a:prstGeom>
          <a:noFill/>
          <a:ln w="12700">
            <a:noFill/>
            <a:miter lim="800000"/>
            <a:headEnd/>
            <a:tailEnd/>
          </a:ln>
          <a:effectLst>
            <a:outerShdw blurRad="787400" sx="102000" sy="102000" algn="ctr" rotWithShape="0">
              <a:srgbClr val="000000">
                <a:alpha val="92000"/>
              </a:srgbClr>
            </a:outerShdw>
          </a:effectLst>
        </p:spPr>
      </p:pic>
      <p:sp>
        <p:nvSpPr>
          <p:cNvPr id="4" name="Oval 3"/>
          <p:cNvSpPr/>
          <p:nvPr/>
        </p:nvSpPr>
        <p:spPr bwMode="auto">
          <a:xfrm>
            <a:off x="5332413" y="2771775"/>
            <a:ext cx="2460625" cy="604837"/>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UI And Workflow</a:t>
            </a:r>
            <a:endParaRPr lang="en-US" dirty="0"/>
          </a:p>
        </p:txBody>
      </p:sp>
      <p:pic>
        <p:nvPicPr>
          <p:cNvPr id="41989" name="Picture 2"/>
          <p:cNvPicPr>
            <a:picLocks noChangeAspect="1" noChangeArrowheads="1"/>
          </p:cNvPicPr>
          <p:nvPr/>
        </p:nvPicPr>
        <p:blipFill>
          <a:blip r:embed="rId3"/>
          <a:srcRect/>
          <a:stretch>
            <a:fillRect/>
          </a:stretch>
        </p:blipFill>
        <p:spPr bwMode="auto">
          <a:xfrm>
            <a:off x="4729163" y="1422400"/>
            <a:ext cx="3224212" cy="2425700"/>
          </a:xfrm>
          <a:prstGeom prst="rect">
            <a:avLst/>
          </a:prstGeom>
          <a:noFill/>
          <a:ln w="12700">
            <a:noFill/>
            <a:miter lim="800000"/>
            <a:headEnd/>
            <a:tailEnd/>
          </a:ln>
          <a:effectLst>
            <a:outerShdw blurRad="787400" sx="102000" sy="102000" algn="ctr" rotWithShape="0">
              <a:srgbClr val="000000">
                <a:alpha val="92000"/>
              </a:srgbClr>
            </a:outerShdw>
          </a:effectLst>
        </p:spPr>
      </p:pic>
      <p:pic>
        <p:nvPicPr>
          <p:cNvPr id="41990" name="Picture 4"/>
          <p:cNvPicPr>
            <a:picLocks noChangeAspect="1" noChangeArrowheads="1"/>
          </p:cNvPicPr>
          <p:nvPr/>
        </p:nvPicPr>
        <p:blipFill>
          <a:blip r:embed="rId4"/>
          <a:srcRect/>
          <a:stretch>
            <a:fillRect/>
          </a:stretch>
        </p:blipFill>
        <p:spPr bwMode="auto">
          <a:xfrm>
            <a:off x="1082675" y="1419225"/>
            <a:ext cx="3251200" cy="2398712"/>
          </a:xfrm>
          <a:prstGeom prst="rect">
            <a:avLst/>
          </a:prstGeom>
          <a:noFill/>
          <a:ln w="12700">
            <a:noFill/>
            <a:miter lim="800000"/>
            <a:headEnd/>
            <a:tailEnd/>
          </a:ln>
          <a:effectLst>
            <a:outerShdw blurRad="787400" sx="102000" sy="102000" algn="ctr" rotWithShape="0">
              <a:srgbClr val="000000">
                <a:alpha val="92000"/>
              </a:srgbClr>
            </a:outerShdw>
          </a:effectLst>
        </p:spPr>
      </p:pic>
      <p:pic>
        <p:nvPicPr>
          <p:cNvPr id="41987" name="Picture 2"/>
          <p:cNvPicPr>
            <a:picLocks noChangeAspect="1" noChangeArrowheads="1"/>
          </p:cNvPicPr>
          <p:nvPr/>
        </p:nvPicPr>
        <p:blipFill>
          <a:blip r:embed="rId5"/>
          <a:srcRect/>
          <a:stretch>
            <a:fillRect/>
          </a:stretch>
        </p:blipFill>
        <p:spPr bwMode="auto">
          <a:xfrm>
            <a:off x="1109663" y="3940175"/>
            <a:ext cx="3216275" cy="2420937"/>
          </a:xfrm>
          <a:prstGeom prst="rect">
            <a:avLst/>
          </a:prstGeom>
          <a:noFill/>
          <a:ln w="12700">
            <a:noFill/>
            <a:miter lim="800000"/>
            <a:headEnd/>
            <a:tailEnd/>
          </a:ln>
          <a:effectLst>
            <a:outerShdw blurRad="787400" sx="102000" sy="102000" algn="ctr" rotWithShape="0">
              <a:srgbClr val="000000">
                <a:alpha val="92000"/>
              </a:srgbClr>
            </a:outerShdw>
          </a:effectLst>
        </p:spPr>
      </p:pic>
      <p:pic>
        <p:nvPicPr>
          <p:cNvPr id="41988" name="Picture 2"/>
          <p:cNvPicPr>
            <a:picLocks noChangeAspect="1" noChangeArrowheads="1"/>
          </p:cNvPicPr>
          <p:nvPr/>
        </p:nvPicPr>
        <p:blipFill>
          <a:blip r:embed="rId6"/>
          <a:srcRect/>
          <a:stretch>
            <a:fillRect/>
          </a:stretch>
        </p:blipFill>
        <p:spPr bwMode="auto">
          <a:xfrm>
            <a:off x="4754563" y="3962400"/>
            <a:ext cx="3208337" cy="2414587"/>
          </a:xfrm>
          <a:prstGeom prst="rect">
            <a:avLst/>
          </a:prstGeom>
          <a:noFill/>
          <a:ln w="12700">
            <a:noFill/>
            <a:miter lim="800000"/>
            <a:headEnd/>
            <a:tailEnd/>
          </a:ln>
          <a:effectLst>
            <a:outerShdw blurRad="787400" sx="102000" sy="102000" algn="ctr" rotWithShape="0">
              <a:srgbClr val="000000">
                <a:alpha val="92000"/>
              </a:srgbClr>
            </a:outerShdw>
          </a:effectLst>
        </p:spPr>
      </p:pic>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Start Page</a:t>
            </a:r>
            <a:endParaRPr lang="en-US" dirty="0"/>
          </a:p>
        </p:txBody>
      </p:sp>
      <p:pic>
        <p:nvPicPr>
          <p:cNvPr id="44035" name="Picture 2"/>
          <p:cNvPicPr>
            <a:picLocks noGrp="1" noChangeAspect="1" noChangeArrowheads="1"/>
          </p:cNvPicPr>
          <p:nvPr>
            <p:ph idx="1"/>
          </p:nvPr>
        </p:nvPicPr>
        <p:blipFill>
          <a:blip r:embed="rId3"/>
          <a:stretch>
            <a:fillRect/>
          </a:stretch>
        </p:blipFill>
        <p:spPr>
          <a:xfrm>
            <a:off x="1539525" y="1419225"/>
            <a:ext cx="6064949" cy="5214937"/>
          </a:xfrm>
          <a:prstGeom prst="rect">
            <a:avLst/>
          </a:prstGeom>
          <a:noFill/>
          <a:ln w="12700">
            <a:noFill/>
            <a:miter lim="800000"/>
            <a:headEnd/>
            <a:tailEnd/>
          </a:ln>
          <a:effectLst>
            <a:outerShdw blurRad="787400" sx="102000" sy="102000" algn="ctr" rotWithShape="0">
              <a:srgbClr val="000000">
                <a:alpha val="92000"/>
              </a:srgbClr>
            </a:outerShdw>
          </a:effectLst>
        </p:spPr>
      </p:pic>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Submission Monitor</a:t>
            </a:r>
            <a:endParaRPr lang="en-US" dirty="0"/>
          </a:p>
        </p:txBody>
      </p:sp>
      <p:pic>
        <p:nvPicPr>
          <p:cNvPr id="45059" name="Picture 2"/>
          <p:cNvPicPr>
            <a:picLocks noGrp="1" noChangeAspect="1" noChangeArrowheads="1"/>
          </p:cNvPicPr>
          <p:nvPr>
            <p:ph idx="1"/>
          </p:nvPr>
        </p:nvPicPr>
        <p:blipFill>
          <a:blip r:embed="rId4"/>
          <a:stretch>
            <a:fillRect/>
          </a:stretch>
        </p:blipFill>
        <p:spPr>
          <a:xfrm>
            <a:off x="1101674" y="1414463"/>
            <a:ext cx="6970632" cy="5214937"/>
          </a:xfrm>
          <a:prstGeom prst="rect">
            <a:avLst/>
          </a:prstGeom>
          <a:noFill/>
          <a:ln>
            <a:noFill/>
          </a:ln>
        </p:spPr>
      </p:pic>
      <p:sp>
        <p:nvSpPr>
          <p:cNvPr id="4" name="Oval 3"/>
          <p:cNvSpPr/>
          <p:nvPr/>
        </p:nvSpPr>
        <p:spPr bwMode="auto">
          <a:xfrm>
            <a:off x="1211107" y="5389563"/>
            <a:ext cx="2757487" cy="731837"/>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
        <p:nvSpPr>
          <p:cNvPr id="5" name="Oval 4"/>
          <p:cNvSpPr/>
          <p:nvPr/>
        </p:nvSpPr>
        <p:spPr bwMode="auto">
          <a:xfrm>
            <a:off x="3616169" y="2125663"/>
            <a:ext cx="1068388" cy="2265362"/>
          </a:xfrm>
          <a:prstGeom prst="ellipse">
            <a:avLst/>
          </a:prstGeom>
          <a:gradFill flip="none" rotWithShape="1">
            <a:gsLst>
              <a:gs pos="0">
                <a:schemeClr val="accent1">
                  <a:tint val="66000"/>
                  <a:satMod val="160000"/>
                  <a:alpha val="0"/>
                </a:schemeClr>
              </a:gs>
              <a:gs pos="68000">
                <a:schemeClr val="accent2">
                  <a:alpha val="33000"/>
                </a:schemeClr>
              </a:gs>
              <a:gs pos="100000">
                <a:schemeClr val="accent2"/>
              </a:gs>
            </a:gsLst>
            <a:path path="circle">
              <a:fillToRect l="50000" t="50000" r="50000" b="50000"/>
            </a:path>
            <a:tileRect/>
          </a:grad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dirty="0">
              <a:solidFill>
                <a:schemeClr val="dk1"/>
              </a:solidFill>
              <a:effectLst>
                <a:outerShdw blurRad="38100" dist="38100" dir="2700000" algn="tl">
                  <a:srgbClr val="000000">
                    <a:alpha val="43137"/>
                  </a:srgbClr>
                </a:outerShdw>
              </a:effectLst>
              <a:latin typeface="Segoe" pitchFamily="34" charset="0"/>
              <a:cs typeface="+mn-cs"/>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2135969"/>
          </a:xfrm>
        </p:spPr>
        <p:txBody>
          <a:bodyPr/>
          <a:lstStyle/>
          <a:p>
            <a:r>
              <a:rPr lang="en-US" dirty="0" smtClean="0"/>
              <a:t>Upgrade to WLK 1.0.C in June</a:t>
            </a:r>
          </a:p>
          <a:p>
            <a:r>
              <a:rPr lang="en-US" dirty="0" smtClean="0"/>
              <a:t>Plan for twice annual refreshes to the WLK</a:t>
            </a:r>
          </a:p>
          <a:p>
            <a:r>
              <a:rPr lang="en-US" dirty="0" smtClean="0"/>
              <a:t>Watch WHQL news for beta/TAP announcements</a:t>
            </a: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0" name="Rectangle 12"/>
          <p:cNvSpPr>
            <a:spLocks noGrp="1" noChangeArrowheads="1"/>
          </p:cNvSpPr>
          <p:nvPr>
            <p:ph type="ctrTitle"/>
          </p:nvPr>
        </p:nvSpPr>
        <p:spPr/>
        <p:txBody>
          <a:bodyPr/>
          <a:lstStyle/>
          <a:p>
            <a:r>
              <a:rPr lang="en-US" dirty="0" smtClean="0"/>
              <a:t>DTM Best Practices</a:t>
            </a:r>
            <a:br>
              <a:rPr lang="en-US" dirty="0" smtClean="0"/>
            </a:br>
            <a:r>
              <a:rPr lang="en-US" dirty="0" smtClean="0"/>
              <a:t>AMD Case Study</a:t>
            </a:r>
            <a:endParaRPr lang="en-US" dirty="0"/>
          </a:p>
        </p:txBody>
      </p:sp>
      <p:sp>
        <p:nvSpPr>
          <p:cNvPr id="124947" name="Rectangle 19"/>
          <p:cNvSpPr>
            <a:spLocks noGrp="1" noChangeArrowheads="1"/>
          </p:cNvSpPr>
          <p:nvPr>
            <p:ph type="subTitle" idx="1"/>
          </p:nvPr>
        </p:nvSpPr>
        <p:spPr/>
        <p:txBody>
          <a:bodyPr/>
          <a:lstStyle/>
          <a:p>
            <a:r>
              <a:rPr lang="en-US" dirty="0" smtClean="0"/>
              <a:t>Greg Robertson</a:t>
            </a:r>
          </a:p>
          <a:p>
            <a:r>
              <a:rPr lang="en-US" dirty="0" smtClean="0"/>
              <a:t>Manager</a:t>
            </a:r>
          </a:p>
          <a:p>
            <a:r>
              <a:rPr lang="en-US" dirty="0" smtClean="0"/>
              <a:t>WHQL</a:t>
            </a:r>
          </a:p>
          <a:p>
            <a:r>
              <a:rPr lang="en-US" dirty="0" smtClean="0"/>
              <a:t>AMD</a:t>
            </a:r>
            <a:endParaRPr lang="en-US" dirty="0"/>
          </a:p>
        </p:txBody>
      </p:sp>
      <p:sp>
        <p:nvSpPr>
          <p:cNvPr id="7" name="Text Placeholder 6"/>
          <p:cNvSpPr>
            <a:spLocks noGrp="1"/>
          </p:cNvSpPr>
          <p:nvPr>
            <p:ph type="body" sz="quarter" idx="10"/>
          </p:nvPr>
        </p:nvSpPr>
        <p:spPr/>
        <p:txBody>
          <a:bodyPr/>
          <a:lstStyle/>
          <a:p>
            <a:r>
              <a:rPr lang="en-US" smtClean="0"/>
              <a:t>partner</a:t>
            </a:r>
            <a:endParaRPr lang="en-US"/>
          </a:p>
        </p:txBody>
      </p:sp>
      <p:pic>
        <p:nvPicPr>
          <p:cNvPr id="7171" name="Picture 6" descr="5-00244_WinHec_Template_Fad.png"/>
          <p:cNvPicPr>
            <a:picLocks noChangeAspect="1"/>
          </p:cNvPicPr>
          <p:nvPr/>
        </p:nvPicPr>
        <p:blipFill>
          <a:blip r:embed="rId3"/>
          <a:srcRect/>
          <a:stretch>
            <a:fillRect/>
          </a:stretch>
        </p:blipFill>
        <p:spPr bwMode="auto">
          <a:xfrm>
            <a:off x="3656013" y="1935163"/>
            <a:ext cx="4764087" cy="2238375"/>
          </a:xfrm>
          <a:prstGeom prst="rect">
            <a:avLst/>
          </a:prstGeom>
          <a:noFill/>
          <a:ln w="9525">
            <a:noFill/>
            <a:miter lim="800000"/>
            <a:headEnd/>
            <a:tailEnd/>
          </a:ln>
        </p:spPr>
      </p:pic>
      <p:sp>
        <p:nvSpPr>
          <p:cNvPr id="124948" name="Rectangle 20"/>
          <p:cNvSpPr>
            <a:spLocks noChangeArrowheads="1"/>
          </p:cNvSpPr>
          <p:nvPr/>
        </p:nvSpPr>
        <p:spPr bwMode="auto">
          <a:xfrm>
            <a:off x="4622800" y="4332288"/>
            <a:ext cx="4216400" cy="18835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912777">
              <a:lnSpc>
                <a:spcPct val="90000"/>
              </a:lnSpc>
              <a:buClr>
                <a:schemeClr val="tx2"/>
              </a:buClr>
              <a:buSzPct val="95000"/>
              <a:defRPr/>
            </a:pPr>
            <a:r>
              <a:rPr lang="en-US" sz="3400" b="0" dirty="0">
                <a:solidFill>
                  <a:schemeClr val="tx2"/>
                </a:solidFill>
                <a:effectLst>
                  <a:outerShdw blurRad="38100" dist="38100" dir="2700000" algn="tl">
                    <a:srgbClr val="000000">
                      <a:alpha val="43137"/>
                    </a:srgbClr>
                  </a:outerShdw>
                </a:effectLst>
                <a:latin typeface="+mn-lt"/>
                <a:cs typeface="+mn-cs"/>
              </a:rPr>
              <a:t>Max </a:t>
            </a:r>
            <a:r>
              <a:rPr lang="en-US" sz="3400" b="0" dirty="0" err="1">
                <a:solidFill>
                  <a:schemeClr val="tx2"/>
                </a:solidFill>
                <a:effectLst>
                  <a:outerShdw blurRad="38100" dist="38100" dir="2700000" algn="tl">
                    <a:srgbClr val="000000">
                      <a:alpha val="43137"/>
                    </a:srgbClr>
                  </a:outerShdw>
                </a:effectLst>
                <a:latin typeface="+mn-lt"/>
                <a:cs typeface="+mn-cs"/>
              </a:rPr>
              <a:t>Kiehn</a:t>
            </a:r>
            <a:endParaRPr lang="en-US" sz="3400" b="0" dirty="0">
              <a:solidFill>
                <a:schemeClr val="tx2"/>
              </a:solidFill>
              <a:effectLst>
                <a:outerShdw blurRad="38100" dist="38100" dir="2700000" algn="tl">
                  <a:srgbClr val="000000">
                    <a:alpha val="43137"/>
                  </a:srgbClr>
                </a:outerShdw>
              </a:effectLst>
              <a:latin typeface="+mn-lt"/>
              <a:cs typeface="+mn-cs"/>
            </a:endParaRPr>
          </a:p>
          <a:p>
            <a:pPr defTabSz="912777">
              <a:lnSpc>
                <a:spcPct val="90000"/>
              </a:lnSpc>
              <a:buClr>
                <a:schemeClr val="tx2"/>
              </a:buClr>
              <a:buSzPct val="95000"/>
              <a:defRPr/>
            </a:pPr>
            <a:r>
              <a:rPr lang="en-US" sz="3400" b="0" dirty="0">
                <a:solidFill>
                  <a:schemeClr val="tx2"/>
                </a:solidFill>
                <a:effectLst>
                  <a:outerShdw blurRad="38100" dist="38100" dir="2700000" algn="tl">
                    <a:srgbClr val="000000">
                      <a:alpha val="43137"/>
                    </a:srgbClr>
                  </a:outerShdw>
                </a:effectLst>
                <a:latin typeface="+mn-lt"/>
                <a:cs typeface="+mn-cs"/>
              </a:rPr>
              <a:t>Staff Engineer</a:t>
            </a:r>
          </a:p>
          <a:p>
            <a:pPr defTabSz="912777">
              <a:lnSpc>
                <a:spcPct val="90000"/>
              </a:lnSpc>
              <a:buClr>
                <a:schemeClr val="tx2"/>
              </a:buClr>
              <a:buSzPct val="95000"/>
              <a:defRPr/>
            </a:pPr>
            <a:r>
              <a:rPr lang="en-US" sz="3400" b="0" dirty="0">
                <a:solidFill>
                  <a:schemeClr val="tx2"/>
                </a:solidFill>
                <a:effectLst>
                  <a:outerShdw blurRad="38100" dist="38100" dir="2700000" algn="tl">
                    <a:srgbClr val="000000">
                      <a:alpha val="43137"/>
                    </a:srgbClr>
                  </a:outerShdw>
                </a:effectLst>
                <a:latin typeface="+mn-lt"/>
                <a:cs typeface="+mn-cs"/>
              </a:rPr>
              <a:t>Test Infrastructure</a:t>
            </a:r>
          </a:p>
          <a:p>
            <a:pPr defTabSz="912777">
              <a:lnSpc>
                <a:spcPct val="90000"/>
              </a:lnSpc>
              <a:buClr>
                <a:schemeClr val="tx2"/>
              </a:buClr>
              <a:buSzPct val="95000"/>
              <a:defRPr/>
            </a:pPr>
            <a:r>
              <a:rPr lang="en-US" sz="3400" b="0" dirty="0">
                <a:solidFill>
                  <a:schemeClr val="tx2"/>
                </a:solidFill>
                <a:effectLst>
                  <a:outerShdw blurRad="38100" dist="38100" dir="2700000" algn="tl">
                    <a:srgbClr val="000000">
                      <a:alpha val="43137"/>
                    </a:srgbClr>
                  </a:outerShdw>
                </a:effectLst>
                <a:latin typeface="+mn-lt"/>
                <a:cs typeface="+mn-cs"/>
              </a:rPr>
              <a:t>AMD</a:t>
            </a:r>
          </a:p>
        </p:txBody>
      </p:sp>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0" y="6172200"/>
            <a:ext cx="1955800" cy="241300"/>
          </a:xfrm>
          <a:prstGeom prst="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4" name="Rectangle 6"/>
          <p:cNvSpPr>
            <a:spLocks noGrp="1" noChangeArrowheads="1"/>
          </p:cNvSpPr>
          <p:nvPr>
            <p:ph type="title"/>
          </p:nvPr>
        </p:nvSpPr>
        <p:spPr/>
        <p:txBody>
          <a:bodyPr/>
          <a:lstStyle/>
          <a:p>
            <a:pPr>
              <a:defRPr/>
            </a:pPr>
            <a:r>
              <a:rPr lang="en-US" dirty="0"/>
              <a:t>Additional Resources</a:t>
            </a:r>
          </a:p>
        </p:txBody>
      </p:sp>
      <p:sp>
        <p:nvSpPr>
          <p:cNvPr id="242695" name="Rectangle 7"/>
          <p:cNvSpPr>
            <a:spLocks noGrp="1" noChangeArrowheads="1"/>
          </p:cNvSpPr>
          <p:nvPr>
            <p:ph idx="1"/>
          </p:nvPr>
        </p:nvSpPr>
        <p:spPr>
          <a:xfrm>
            <a:off x="381000" y="1420813"/>
            <a:ext cx="8388350" cy="4958280"/>
          </a:xfrm>
        </p:spPr>
        <p:txBody>
          <a:bodyPr/>
          <a:lstStyle/>
          <a:p>
            <a:pPr marL="342900" indent="-342900">
              <a:spcBef>
                <a:spcPts val="300"/>
              </a:spcBef>
              <a:defRPr/>
            </a:pPr>
            <a:r>
              <a:rPr lang="en-US" sz="1400" dirty="0" smtClean="0"/>
              <a:t>WHQL News: </a:t>
            </a:r>
            <a:r>
              <a:rPr lang="en-US" sz="1400" dirty="0" smtClean="0">
                <a:hlinkClick r:id="rId3"/>
              </a:rPr>
              <a:t>http://www.microsoft.com/whdc/newsreq.mspx</a:t>
            </a:r>
            <a:endParaRPr lang="en-US" sz="1400" dirty="0" smtClean="0"/>
          </a:p>
          <a:p>
            <a:pPr marL="342900" indent="-342900">
              <a:spcBef>
                <a:spcPts val="300"/>
              </a:spcBef>
              <a:defRPr/>
            </a:pPr>
            <a:r>
              <a:rPr lang="en-US" sz="1400" dirty="0" smtClean="0"/>
              <a:t>Web Resources</a:t>
            </a:r>
            <a:endParaRPr lang="en-US" sz="1400" dirty="0"/>
          </a:p>
          <a:p>
            <a:pPr marL="633413" lvl="1" indent="-288925">
              <a:spcBef>
                <a:spcPts val="300"/>
              </a:spcBef>
              <a:defRPr/>
            </a:pPr>
            <a:r>
              <a:rPr lang="en-US" sz="1200" dirty="0" smtClean="0">
                <a:hlinkClick r:id="rId4"/>
              </a:rPr>
              <a:t>http://www.microsoft.com/whdc/DevTools/WDK/DTM.mspx</a:t>
            </a:r>
            <a:endParaRPr lang="en-US" sz="1200" dirty="0" smtClean="0"/>
          </a:p>
          <a:p>
            <a:pPr marL="633413" lvl="1" indent="-288925">
              <a:spcBef>
                <a:spcPts val="300"/>
              </a:spcBef>
              <a:defRPr/>
            </a:pPr>
            <a:r>
              <a:rPr lang="en-US" sz="1200" dirty="0" smtClean="0">
                <a:hlinkClick r:id="rId5"/>
              </a:rPr>
              <a:t>http://winqual.microsoft.com</a:t>
            </a:r>
            <a:endParaRPr lang="en-US" sz="1200" dirty="0"/>
          </a:p>
          <a:p>
            <a:pPr marL="342900" indent="-342900">
              <a:spcBef>
                <a:spcPts val="300"/>
              </a:spcBef>
              <a:defRPr/>
            </a:pPr>
            <a:r>
              <a:rPr lang="en-US" sz="1400" dirty="0"/>
              <a:t>Related </a:t>
            </a:r>
            <a:r>
              <a:rPr lang="en-US" sz="1400" dirty="0" smtClean="0"/>
              <a:t>Sessions</a:t>
            </a:r>
            <a:endParaRPr lang="en-US" sz="1400" dirty="0"/>
          </a:p>
          <a:p>
            <a:pPr marL="633413" lvl="1" indent="-288925">
              <a:spcBef>
                <a:spcPts val="300"/>
              </a:spcBef>
              <a:defRPr/>
            </a:pPr>
            <a:r>
              <a:rPr lang="en-US" sz="1200" dirty="0" smtClean="0"/>
              <a:t>DTM Specific</a:t>
            </a:r>
          </a:p>
          <a:p>
            <a:pPr marL="1033463" lvl="2" indent="-288925">
              <a:spcBef>
                <a:spcPts val="300"/>
              </a:spcBef>
              <a:defRPr/>
            </a:pPr>
            <a:r>
              <a:rPr lang="en-US" sz="900" dirty="0" smtClean="0"/>
              <a:t>DVR-C387/ DVR-C473 : Driver Test Manager: How to use the DTM</a:t>
            </a:r>
          </a:p>
          <a:p>
            <a:pPr marL="1033463" lvl="2" indent="-288925">
              <a:spcBef>
                <a:spcPts val="300"/>
              </a:spcBef>
              <a:defRPr/>
            </a:pPr>
            <a:r>
              <a:rPr lang="en-US" sz="900" dirty="0" smtClean="0"/>
              <a:t>CON-H421: Certification Tests for Portable Devices: Workshop</a:t>
            </a:r>
          </a:p>
          <a:p>
            <a:pPr marL="1033463" lvl="2" indent="-288925">
              <a:spcBef>
                <a:spcPts val="300"/>
              </a:spcBef>
              <a:defRPr/>
            </a:pPr>
            <a:r>
              <a:rPr lang="en-US" sz="900" dirty="0" smtClean="0"/>
              <a:t>CLN-467: Audio Testing: DTM Best Practices</a:t>
            </a:r>
          </a:p>
          <a:p>
            <a:pPr marL="1033463" lvl="2" indent="-288925">
              <a:spcBef>
                <a:spcPts val="300"/>
              </a:spcBef>
              <a:defRPr/>
            </a:pPr>
            <a:r>
              <a:rPr lang="en-US" sz="900" dirty="0" smtClean="0"/>
              <a:t>SVR-T329: Windows Server Logo Testing: Planning</a:t>
            </a:r>
          </a:p>
          <a:p>
            <a:pPr marL="1033463" lvl="2" indent="-288925">
              <a:spcBef>
                <a:spcPts val="300"/>
              </a:spcBef>
              <a:defRPr/>
            </a:pPr>
            <a:r>
              <a:rPr lang="en-US" sz="900" dirty="0" smtClean="0"/>
              <a:t>SVR-C330: Windows Server Logo Testing: Implementation</a:t>
            </a:r>
          </a:p>
          <a:p>
            <a:pPr marL="1033463" lvl="2" indent="-288925">
              <a:spcBef>
                <a:spcPts val="300"/>
              </a:spcBef>
              <a:defRPr/>
            </a:pPr>
            <a:r>
              <a:rPr lang="en-US" sz="900" dirty="0" smtClean="0"/>
              <a:t>CLN-T352: Audio Testing for Devices and Systems Using DTM</a:t>
            </a:r>
          </a:p>
          <a:p>
            <a:pPr marL="1033463" lvl="2" indent="-288925">
              <a:spcBef>
                <a:spcPts val="300"/>
              </a:spcBef>
              <a:defRPr/>
            </a:pPr>
            <a:r>
              <a:rPr lang="en-US" sz="800" dirty="0" smtClean="0"/>
              <a:t>WNS-C444: Logo Program for Storage: Best </a:t>
            </a:r>
            <a:r>
              <a:rPr lang="en-US" sz="900" dirty="0" smtClean="0"/>
              <a:t>Practices</a:t>
            </a:r>
          </a:p>
          <a:p>
            <a:pPr marL="1033463" lvl="2" indent="-288925">
              <a:spcBef>
                <a:spcPts val="300"/>
              </a:spcBef>
              <a:defRPr/>
            </a:pPr>
            <a:r>
              <a:rPr lang="en-US" sz="900" dirty="0" smtClean="0"/>
              <a:t>DVR-C451: WDTF Based Logo Tests: An In-Depth Look</a:t>
            </a:r>
            <a:endParaRPr lang="en-US" sz="1200" dirty="0" smtClean="0"/>
          </a:p>
          <a:p>
            <a:pPr marL="633413" lvl="1" indent="-288925">
              <a:spcBef>
                <a:spcPts val="300"/>
              </a:spcBef>
              <a:defRPr/>
            </a:pPr>
            <a:r>
              <a:rPr lang="en-US" sz="1200" dirty="0" smtClean="0"/>
              <a:t>Logo Program</a:t>
            </a:r>
          </a:p>
          <a:p>
            <a:pPr marL="1033463" lvl="2" indent="-288925">
              <a:spcBef>
                <a:spcPts val="300"/>
              </a:spcBef>
              <a:defRPr/>
            </a:pPr>
            <a:r>
              <a:rPr lang="en-US" sz="900" dirty="0" smtClean="0"/>
              <a:t>CLN-T375: Certified for Windows Vista: Customer Awareness</a:t>
            </a:r>
          </a:p>
          <a:p>
            <a:pPr marL="1033463" lvl="2" indent="-288925">
              <a:spcBef>
                <a:spcPts val="300"/>
              </a:spcBef>
              <a:defRPr/>
            </a:pPr>
            <a:r>
              <a:rPr lang="en-US" sz="900" dirty="0" smtClean="0"/>
              <a:t>CLN-C376: Windows Vista Logo Program: Directions</a:t>
            </a:r>
          </a:p>
          <a:p>
            <a:pPr marL="1033463" lvl="2" indent="-288925">
              <a:spcBef>
                <a:spcPts val="300"/>
              </a:spcBef>
              <a:defRPr/>
            </a:pPr>
            <a:r>
              <a:rPr lang="en-US" sz="900" dirty="0" smtClean="0"/>
              <a:t>CLN-T495: Windows Logo Program: Strategic Directions</a:t>
            </a:r>
          </a:p>
          <a:p>
            <a:pPr marL="1033463" lvl="2" indent="-288925">
              <a:spcBef>
                <a:spcPts val="300"/>
              </a:spcBef>
              <a:defRPr/>
            </a:pPr>
            <a:r>
              <a:rPr lang="en-US" sz="900" dirty="0" smtClean="0"/>
              <a:t>CLN-C404: Windows Logo Program: Best Practices</a:t>
            </a:r>
            <a:endParaRPr lang="en-US" sz="1200" dirty="0" smtClean="0"/>
          </a:p>
          <a:p>
            <a:pPr marL="633413" lvl="1" indent="-288925">
              <a:spcBef>
                <a:spcPts val="300"/>
              </a:spcBef>
              <a:defRPr/>
            </a:pPr>
            <a:r>
              <a:rPr lang="en-US" sz="1200" dirty="0" smtClean="0"/>
              <a:t>Other Driver Testing</a:t>
            </a:r>
          </a:p>
          <a:p>
            <a:pPr marL="1033463" lvl="2" indent="-288925">
              <a:spcBef>
                <a:spcPts val="300"/>
              </a:spcBef>
              <a:defRPr/>
            </a:pPr>
            <a:r>
              <a:rPr lang="en-US" sz="900" dirty="0" smtClean="0"/>
              <a:t>DVR-T388: Building USB Device Simulations with DSF</a:t>
            </a:r>
          </a:p>
          <a:p>
            <a:pPr marL="1033463" lvl="2" indent="-288925">
              <a:spcBef>
                <a:spcPts val="300"/>
              </a:spcBef>
              <a:defRPr/>
            </a:pPr>
            <a:r>
              <a:rPr lang="en-US" sz="900" dirty="0" smtClean="0"/>
              <a:t>DVR-T389: Automating Device Testing: WDTF</a:t>
            </a:r>
            <a:endParaRPr lang="en-US" sz="900" dirty="0"/>
          </a:p>
          <a:p>
            <a:pPr marL="1033463" lvl="2" indent="-288925">
              <a:spcBef>
                <a:spcPts val="300"/>
              </a:spcBef>
              <a:defRPr/>
            </a:pPr>
            <a:r>
              <a:rPr lang="en-US" sz="900" dirty="0" smtClean="0"/>
              <a:t>DVR-T381: Static Analysis and Verification of Drivers</a:t>
            </a:r>
          </a:p>
          <a:p>
            <a:pPr marL="1033463" lvl="2" indent="-288925">
              <a:spcBef>
                <a:spcPts val="300"/>
              </a:spcBef>
              <a:defRPr/>
            </a:pPr>
            <a:r>
              <a:rPr lang="en-US" sz="900" dirty="0" smtClean="0"/>
              <a:t>DVR-T382: Static Analysis Tools: </a:t>
            </a:r>
            <a:r>
              <a:rPr lang="en-US" sz="900" dirty="0" err="1" smtClean="0"/>
              <a:t>PRE</a:t>
            </a:r>
            <a:r>
              <a:rPr lang="en-US" sz="900" i="1" dirty="0" err="1" smtClean="0"/>
              <a:t>f</a:t>
            </a:r>
            <a:r>
              <a:rPr lang="en-US" sz="900" dirty="0" err="1" smtClean="0"/>
              <a:t>ast</a:t>
            </a:r>
            <a:r>
              <a:rPr lang="en-US" sz="900" dirty="0" smtClean="0"/>
              <a:t> for Drivers</a:t>
            </a:r>
          </a:p>
          <a:p>
            <a:pPr marL="1033463" lvl="2" indent="-288925">
              <a:spcBef>
                <a:spcPts val="300"/>
              </a:spcBef>
              <a:defRPr/>
            </a:pPr>
            <a:r>
              <a:rPr lang="en-US" sz="900" dirty="0" smtClean="0"/>
              <a:t>DVR-T407: Driver Verifier: Advanced and Best Practices</a:t>
            </a:r>
          </a:p>
          <a:p>
            <a:pPr marL="1033463" lvl="2" indent="-288925">
              <a:spcBef>
                <a:spcPts val="300"/>
              </a:spcBef>
              <a:defRPr/>
            </a:pPr>
            <a:r>
              <a:rPr lang="en-US" sz="900" dirty="0" smtClean="0"/>
              <a:t>DVR-C408: Driver Verifier: Internals Discussion</a:t>
            </a:r>
            <a:endParaRPr lang="en-US" sz="1200" dirty="0" smtClean="0"/>
          </a:p>
          <a:p>
            <a:pPr marL="1033463" lvl="2" indent="-288925">
              <a:spcBef>
                <a:spcPts val="300"/>
              </a:spcBef>
              <a:defRPr/>
            </a:pPr>
            <a:r>
              <a:rPr lang="en-US" sz="800" dirty="0" smtClean="0"/>
              <a:t>DVR-T395: Driver Debugging Basics</a:t>
            </a:r>
            <a:endParaRPr lang="en-US" sz="800" dirty="0"/>
          </a:p>
          <a:p>
            <a:pPr marL="342900" indent="-342900">
              <a:spcBef>
                <a:spcPts val="300"/>
              </a:spcBef>
              <a:defRPr/>
            </a:pPr>
            <a:r>
              <a:rPr lang="en-US" sz="1400" dirty="0" smtClean="0"/>
              <a:t>Feedback:  </a:t>
            </a:r>
            <a:r>
              <a:rPr lang="en-US" sz="1400" dirty="0" err="1" smtClean="0"/>
              <a:t>wlkfb</a:t>
            </a:r>
            <a:r>
              <a:rPr lang="en-US" sz="1400" dirty="0" smtClean="0"/>
              <a:t> @ microsoft.com</a:t>
            </a:r>
            <a:endParaRPr lang="en-US" sz="1400" dirty="0"/>
          </a:p>
        </p:txBody>
      </p:sp>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mtClean="0"/>
              <a:t>Disclaimer And Attribution</a:t>
            </a:r>
            <a:endParaRPr lang="en-US" dirty="0"/>
          </a:p>
        </p:txBody>
      </p:sp>
      <p:sp>
        <p:nvSpPr>
          <p:cNvPr id="329731" name="Rectangle 3"/>
          <p:cNvSpPr>
            <a:spLocks noGrp="1" noChangeArrowheads="1"/>
          </p:cNvSpPr>
          <p:nvPr>
            <p:ph idx="1"/>
          </p:nvPr>
        </p:nvSpPr>
        <p:spPr>
          <a:xfrm>
            <a:off x="381000" y="1419225"/>
            <a:ext cx="8380412" cy="3785652"/>
          </a:xfrm>
        </p:spPr>
        <p:txBody>
          <a:bodyPr/>
          <a:lstStyle/>
          <a:p>
            <a:pPr marL="0" indent="0">
              <a:spcBef>
                <a:spcPts val="600"/>
              </a:spcBef>
              <a:buNone/>
            </a:pPr>
            <a:r>
              <a:rPr lang="en-US" sz="1200" dirty="0" smtClean="0"/>
              <a:t>DISCLAIMER</a:t>
            </a:r>
          </a:p>
          <a:p>
            <a:pPr marL="0" indent="0">
              <a:spcBef>
                <a:spcPts val="600"/>
              </a:spcBef>
              <a:buNone/>
            </a:pPr>
            <a:r>
              <a:rPr lang="en-US" sz="1200" dirty="0" smtClean="0"/>
              <a:t>The information presented in this document is for informational purposes only and may contain technical inaccuracies, omissions and typographical errors</a:t>
            </a:r>
          </a:p>
          <a:p>
            <a:pPr marL="0" indent="0">
              <a:spcBef>
                <a:spcPts val="600"/>
              </a:spcBef>
              <a:buNone/>
            </a:pPr>
            <a:r>
              <a:rPr lang="en-US" sz="1200" dirty="0" smtClean="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p>
          <a:p>
            <a:pPr marL="0" indent="0">
              <a:spcBef>
                <a:spcPts val="600"/>
              </a:spcBef>
              <a:buNone/>
            </a:pPr>
            <a:r>
              <a:rPr lang="en-US" sz="1200" dirty="0" smtClean="0"/>
              <a:t>AMD MAKES NO REPRESENTATIONS OR WARRANTIES WITH RESPECT TO THE CONTENTS HEREOF AND ASSUMES NO RESPONSIBILITY FOR ANY INACCURACIES, ERRORS OR OMISSIONS THAT MAY APPEAR IN THIS INFORMATION</a:t>
            </a:r>
          </a:p>
          <a:p>
            <a:pPr marL="0" indent="0">
              <a:spcBef>
                <a:spcPts val="600"/>
              </a:spcBef>
              <a:buNone/>
            </a:pPr>
            <a:r>
              <a:rPr lang="en-US" sz="1200" dirty="0" smtClean="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spcBef>
                <a:spcPts val="600"/>
              </a:spcBef>
              <a:buNone/>
            </a:pPr>
            <a:r>
              <a:rPr lang="en-US" sz="1200" dirty="0" smtClean="0"/>
              <a:t>ATTRIBUTION</a:t>
            </a:r>
          </a:p>
          <a:p>
            <a:pPr marL="0" indent="0">
              <a:spcBef>
                <a:spcPts val="600"/>
              </a:spcBef>
              <a:buNone/>
            </a:pPr>
            <a:r>
              <a:rPr lang="en-US" sz="1200" dirty="0" smtClean="0"/>
              <a:t>© 2007 Advanced Micro Devices, Inc.  All rights reserved.  AMD, the AMD Arrow logo, ATI, the ATI logo, </a:t>
            </a:r>
            <a:r>
              <a:rPr lang="en-US" sz="1200" dirty="0" err="1" smtClean="0"/>
              <a:t>Avivo</a:t>
            </a:r>
            <a:r>
              <a:rPr lang="en-US" sz="1200" dirty="0" smtClean="0"/>
              <a:t>, Catalyst, </a:t>
            </a:r>
            <a:r>
              <a:rPr lang="en-US" sz="1200" dirty="0" err="1" smtClean="0"/>
              <a:t>Radeon</a:t>
            </a:r>
            <a:r>
              <a:rPr lang="en-US" sz="1200" dirty="0" smtClean="0"/>
              <a:t>, and combinations thereof are trademarks of Advanced Micro Devices, Inc. Vista is a trademark, and Microsoft and Windows are registered trademarks, of Microsoft Corporation in the United States and/or other jurisdictions.  Other names are for informational purposes only and may be trademarks of their respective owners</a:t>
            </a:r>
            <a:endParaRPr lang="en-US" sz="1200" dirty="0"/>
          </a:p>
        </p:txBody>
      </p:sp>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50179" name="Text Box 6"/>
          <p:cNvSpPr txBox="1">
            <a:spLocks noChangeArrowheads="1"/>
          </p:cNvSpPr>
          <p:nvPr/>
        </p:nvSpPr>
        <p:spPr bwMode="auto">
          <a:xfrm>
            <a:off x="312738" y="6091238"/>
            <a:ext cx="8532812" cy="523220"/>
          </a:xfrm>
          <a:prstGeom prst="rect">
            <a:avLst/>
          </a:prstGeom>
          <a:noFill/>
          <a:ln w="12700">
            <a:noFill/>
            <a:miter lim="800000"/>
            <a:headEnd type="none" w="sm" len="sm"/>
            <a:tailEnd type="none" w="sm" len="sm"/>
          </a:ln>
        </p:spPr>
        <p:txBody>
          <a:bodyPr>
            <a:spAutoFit/>
          </a:bodyPr>
          <a:lstStyle/>
          <a:p>
            <a:pPr algn="ctr" eaLnBrk="0" hangingPunct="0"/>
            <a:r>
              <a:rPr lang="en-US" sz="700" b="0" dirty="0">
                <a:latin typeface="Segoe" pitchFamily="34" charset="0"/>
              </a:rPr>
              <a:t>© 2007 Microsoft Corporation. All rights reserved. Microsoft, Windows, Windows Vista and other product names are or may be registered trademarks and/or trademarks in the U.S. and/or other countries.</a:t>
            </a:r>
          </a:p>
          <a:p>
            <a:pPr algn="ctr" eaLnBrk="0" hangingPunct="0"/>
            <a:r>
              <a:rPr lang="en-US" sz="700" b="0" dirty="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b="0" dirty="0">
                <a:latin typeface="Segoe" pitchFamily="34" charset="0"/>
              </a:rPr>
            </a:br>
            <a:r>
              <a:rPr lang="en-US" sz="700" b="0" dirty="0">
                <a:latin typeface="Segoe" pitchFamily="34"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3" name="Rectangle 5"/>
          <p:cNvSpPr>
            <a:spLocks noGrp="1" noChangeArrowheads="1"/>
          </p:cNvSpPr>
          <p:nvPr>
            <p:ph type="title"/>
          </p:nvPr>
        </p:nvSpPr>
        <p:spPr/>
        <p:txBody>
          <a:bodyPr/>
          <a:lstStyle/>
          <a:p>
            <a:r>
              <a:rPr lang="en-US" dirty="0" smtClean="0"/>
              <a:t>Overview</a:t>
            </a:r>
            <a:endParaRPr lang="en-US" dirty="0"/>
          </a:p>
        </p:txBody>
      </p:sp>
      <p:sp>
        <p:nvSpPr>
          <p:cNvPr id="263174" name="Rectangle 6"/>
          <p:cNvSpPr>
            <a:spLocks noGrp="1" noChangeArrowheads="1"/>
          </p:cNvSpPr>
          <p:nvPr>
            <p:ph idx="1"/>
          </p:nvPr>
        </p:nvSpPr>
        <p:spPr/>
        <p:txBody>
          <a:bodyPr/>
          <a:lstStyle/>
          <a:p>
            <a:r>
              <a:rPr lang="en-US" smtClean="0"/>
              <a:t>DTM and Windows Vista @ AMD</a:t>
            </a:r>
          </a:p>
          <a:p>
            <a:r>
              <a:rPr lang="en-US" smtClean="0"/>
              <a:t>DTM introduction</a:t>
            </a:r>
          </a:p>
          <a:p>
            <a:r>
              <a:rPr lang="en-US" smtClean="0"/>
              <a:t>General DTM tips</a:t>
            </a:r>
          </a:p>
          <a:p>
            <a:r>
              <a:rPr lang="en-US" smtClean="0"/>
              <a:t>DTM deployment scenarios</a:t>
            </a:r>
          </a:p>
          <a:p>
            <a:r>
              <a:rPr lang="en-US" smtClean="0"/>
              <a:t>Advanced DTM features</a:t>
            </a:r>
          </a:p>
          <a:p>
            <a:endParaRPr lang="en-US" smtClean="0"/>
          </a:p>
          <a:p>
            <a:endParaRPr lang="en-US"/>
          </a:p>
        </p:txBody>
      </p:sp>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82588" y="228600"/>
            <a:ext cx="8380412" cy="1191095"/>
          </a:xfrm>
        </p:spPr>
        <p:txBody>
          <a:bodyPr/>
          <a:lstStyle/>
          <a:p>
            <a:r>
              <a:rPr lang="en-US" dirty="0" smtClean="0"/>
              <a:t>AMD Case Study</a:t>
            </a:r>
            <a:br>
              <a:rPr lang="en-US" dirty="0" smtClean="0"/>
            </a:br>
            <a:r>
              <a:rPr lang="en-US" sz="3600" dirty="0" smtClean="0">
                <a:solidFill>
                  <a:schemeClr val="accent1"/>
                </a:solidFill>
              </a:rPr>
              <a:t>Success with Windows Vista and DTM</a:t>
            </a:r>
            <a:endParaRPr lang="en-US" dirty="0">
              <a:solidFill>
                <a:schemeClr val="accent1"/>
              </a:solidFill>
            </a:endParaRPr>
          </a:p>
        </p:txBody>
      </p:sp>
      <p:sp>
        <p:nvSpPr>
          <p:cNvPr id="297987" name="Rectangle 3"/>
          <p:cNvSpPr>
            <a:spLocks noGrp="1" noChangeArrowheads="1"/>
          </p:cNvSpPr>
          <p:nvPr>
            <p:ph idx="1"/>
          </p:nvPr>
        </p:nvSpPr>
        <p:spPr>
          <a:xfrm>
            <a:off x="382588" y="1905000"/>
            <a:ext cx="8380412" cy="2369879"/>
          </a:xfrm>
        </p:spPr>
        <p:txBody>
          <a:bodyPr/>
          <a:lstStyle/>
          <a:p>
            <a:r>
              <a:rPr lang="en-US" dirty="0" smtClean="0"/>
              <a:t>The first company to certify Windows Vista graphics, chipset, and capture device drivers </a:t>
            </a:r>
          </a:p>
          <a:p>
            <a:r>
              <a:rPr lang="en-US" dirty="0" smtClean="0"/>
              <a:t>Public commitment to 12 Windows </a:t>
            </a:r>
            <a:r>
              <a:rPr lang="en-US" dirty="0" err="1" smtClean="0"/>
              <a:t>Logo’d</a:t>
            </a:r>
            <a:r>
              <a:rPr lang="en-US" dirty="0" smtClean="0"/>
              <a:t> web postings annually </a:t>
            </a:r>
          </a:p>
          <a:p>
            <a:r>
              <a:rPr lang="en-US" dirty="0" smtClean="0"/>
              <a:t>AMD uses DTM in all phases of software qualification</a:t>
            </a:r>
          </a:p>
          <a:p>
            <a:r>
              <a:rPr lang="en-US" dirty="0" smtClean="0"/>
              <a:t>DTM helped roll out a common set of tools to all product areas</a:t>
            </a: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382588" y="228600"/>
            <a:ext cx="8380412" cy="1135696"/>
          </a:xfrm>
        </p:spPr>
        <p:txBody>
          <a:bodyPr/>
          <a:lstStyle/>
          <a:p>
            <a:r>
              <a:rPr lang="en-US" dirty="0" smtClean="0"/>
              <a:t>DTM Introduction</a:t>
            </a:r>
            <a:br>
              <a:rPr lang="en-US" dirty="0" smtClean="0"/>
            </a:br>
            <a:r>
              <a:rPr lang="en-US" sz="3200" dirty="0" smtClean="0">
                <a:solidFill>
                  <a:schemeClr val="accent1"/>
                </a:solidFill>
              </a:rPr>
              <a:t>Delta between HCT/DCT testing and DTM testing</a:t>
            </a:r>
            <a:endParaRPr lang="en-US" sz="3200" dirty="0">
              <a:solidFill>
                <a:schemeClr val="accent1"/>
              </a:solidFill>
            </a:endParaRPr>
          </a:p>
        </p:txBody>
      </p:sp>
      <p:sp>
        <p:nvSpPr>
          <p:cNvPr id="293891" name="Rectangle 3"/>
          <p:cNvSpPr>
            <a:spLocks noGrp="1" noChangeArrowheads="1"/>
          </p:cNvSpPr>
          <p:nvPr>
            <p:ph idx="1"/>
          </p:nvPr>
        </p:nvSpPr>
        <p:spPr>
          <a:xfrm>
            <a:off x="382588" y="1905000"/>
            <a:ext cx="8380412" cy="4305794"/>
          </a:xfrm>
        </p:spPr>
        <p:txBody>
          <a:bodyPr/>
          <a:lstStyle/>
          <a:p>
            <a:pPr>
              <a:spcBef>
                <a:spcPts val="600"/>
              </a:spcBef>
            </a:pPr>
            <a:r>
              <a:rPr lang="en-US" sz="2800" dirty="0" smtClean="0"/>
              <a:t>Expanded intent</a:t>
            </a:r>
          </a:p>
          <a:p>
            <a:pPr lvl="1">
              <a:spcBef>
                <a:spcPts val="600"/>
              </a:spcBef>
            </a:pPr>
            <a:r>
              <a:rPr lang="en-US" sz="2400" dirty="0" smtClean="0"/>
              <a:t>DTM is not just for Logo anymore…</a:t>
            </a:r>
          </a:p>
          <a:p>
            <a:pPr lvl="1">
              <a:spcBef>
                <a:spcPts val="600"/>
              </a:spcBef>
            </a:pPr>
            <a:r>
              <a:rPr lang="en-US" sz="2400" dirty="0" smtClean="0"/>
              <a:t>DTM is not standalone and is more complex</a:t>
            </a:r>
          </a:p>
          <a:p>
            <a:pPr lvl="1">
              <a:spcBef>
                <a:spcPts val="600"/>
              </a:spcBef>
            </a:pPr>
            <a:r>
              <a:rPr lang="en-US" sz="2400" dirty="0" smtClean="0"/>
              <a:t>Logo mode constraints are important</a:t>
            </a:r>
          </a:p>
          <a:p>
            <a:pPr>
              <a:spcBef>
                <a:spcPts val="600"/>
              </a:spcBef>
            </a:pPr>
            <a:r>
              <a:rPr lang="en-US" sz="2800" dirty="0" smtClean="0"/>
              <a:t>Shift Mindset</a:t>
            </a:r>
          </a:p>
          <a:p>
            <a:pPr lvl="1">
              <a:spcBef>
                <a:spcPts val="600"/>
              </a:spcBef>
            </a:pPr>
            <a:r>
              <a:rPr lang="en-US" sz="2400" dirty="0" smtClean="0"/>
              <a:t>Tester mindset – DTM is enterprise, client-server</a:t>
            </a:r>
          </a:p>
          <a:p>
            <a:pPr lvl="1">
              <a:spcBef>
                <a:spcPts val="600"/>
              </a:spcBef>
            </a:pPr>
            <a:r>
              <a:rPr lang="en-US" sz="2400" dirty="0" smtClean="0"/>
              <a:t>Dev mindset – jobs bring benefits but are not as portable as tests in the HCT.  Often needs more support from testers</a:t>
            </a:r>
          </a:p>
          <a:p>
            <a:pPr lvl="1">
              <a:spcBef>
                <a:spcPts val="600"/>
              </a:spcBef>
            </a:pPr>
            <a:r>
              <a:rPr lang="en-US" sz="2400" dirty="0" smtClean="0"/>
              <a:t>Account teams – knowing what to ask for from customer contacts and how to repro issues</a:t>
            </a:r>
            <a:endParaRPr lang="en-US" sz="2400" dirty="0"/>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82588" y="228600"/>
            <a:ext cx="8380412" cy="1883593"/>
          </a:xfrm>
        </p:spPr>
        <p:txBody>
          <a:bodyPr/>
          <a:lstStyle/>
          <a:p>
            <a:r>
              <a:rPr lang="en-US" dirty="0" smtClean="0"/>
              <a:t>General DTM Tips</a:t>
            </a:r>
            <a:br>
              <a:rPr lang="en-US" dirty="0" smtClean="0"/>
            </a:br>
            <a:r>
              <a:rPr lang="en-US" sz="3600" dirty="0" smtClean="0">
                <a:solidFill>
                  <a:schemeClr val="accent1"/>
                </a:solidFill>
              </a:rPr>
              <a:t>DTM controller</a:t>
            </a:r>
            <a:r>
              <a:rPr lang="en-US" dirty="0" smtClean="0"/>
              <a:t/>
            </a:r>
            <a:br>
              <a:rPr lang="en-US" dirty="0" smtClean="0"/>
            </a:br>
            <a:endParaRPr lang="en-US" dirty="0"/>
          </a:p>
        </p:txBody>
      </p:sp>
      <p:sp>
        <p:nvSpPr>
          <p:cNvPr id="302083" name="Rectangle 3"/>
          <p:cNvSpPr>
            <a:spLocks noGrp="1" noChangeArrowheads="1"/>
          </p:cNvSpPr>
          <p:nvPr>
            <p:ph idx="1"/>
          </p:nvPr>
        </p:nvSpPr>
        <p:spPr>
          <a:xfrm>
            <a:off x="381000" y="1905000"/>
            <a:ext cx="8380412" cy="4856714"/>
          </a:xfrm>
        </p:spPr>
        <p:txBody>
          <a:bodyPr/>
          <a:lstStyle/>
          <a:p>
            <a:r>
              <a:rPr lang="en-US" sz="3200" dirty="0" smtClean="0"/>
              <a:t>DTM controller should be treated as a production server with appropriate maintenance, security and patch procedures</a:t>
            </a:r>
          </a:p>
          <a:p>
            <a:r>
              <a:rPr lang="en-US" sz="3200" dirty="0" smtClean="0"/>
              <a:t>Two 'philosophies' for DTM controllers</a:t>
            </a:r>
          </a:p>
          <a:p>
            <a:pPr lvl="1"/>
            <a:r>
              <a:rPr lang="en-US" sz="2800" dirty="0" smtClean="0"/>
              <a:t>Either treat them as disposable and extract all your results after a testing period</a:t>
            </a:r>
          </a:p>
          <a:p>
            <a:pPr lvl="1"/>
            <a:r>
              <a:rPr lang="en-US" sz="2800" dirty="0" smtClean="0"/>
              <a:t>Or treat them as fixed and keep them around for long term</a:t>
            </a:r>
          </a:p>
          <a:p>
            <a:pPr lvl="1"/>
            <a:r>
              <a:rPr lang="en-US" sz="2800" dirty="0" smtClean="0"/>
              <a:t>In both cases a well-defined or automated deployment procedure is a must</a:t>
            </a:r>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382588" y="228600"/>
            <a:ext cx="8380412" cy="1191095"/>
          </a:xfrm>
        </p:spPr>
        <p:txBody>
          <a:bodyPr/>
          <a:lstStyle/>
          <a:p>
            <a:r>
              <a:rPr lang="en-US" dirty="0" smtClean="0"/>
              <a:t>General DTM Tips</a:t>
            </a:r>
            <a:br>
              <a:rPr lang="en-US" dirty="0" smtClean="0"/>
            </a:br>
            <a:r>
              <a:rPr sz="3600" smtClean="0">
                <a:solidFill>
                  <a:schemeClr val="accent1"/>
                </a:solidFill>
              </a:rPr>
              <a:t>DTM controller</a:t>
            </a:r>
            <a:endParaRPr lang="en-US" dirty="0"/>
          </a:p>
        </p:txBody>
      </p:sp>
      <p:sp>
        <p:nvSpPr>
          <p:cNvPr id="308227" name="Rectangle 3"/>
          <p:cNvSpPr>
            <a:spLocks noGrp="1" noChangeArrowheads="1"/>
          </p:cNvSpPr>
          <p:nvPr>
            <p:ph idx="1"/>
          </p:nvPr>
        </p:nvSpPr>
        <p:spPr>
          <a:xfrm>
            <a:off x="381000" y="1905000"/>
            <a:ext cx="8380412" cy="4528419"/>
          </a:xfrm>
        </p:spPr>
        <p:txBody>
          <a:bodyPr/>
          <a:lstStyle/>
          <a:p>
            <a:r>
              <a:rPr lang="en-US" sz="2800" dirty="0" smtClean="0"/>
              <a:t>Specs</a:t>
            </a:r>
          </a:p>
          <a:p>
            <a:pPr lvl="1"/>
            <a:r>
              <a:rPr lang="en-US" sz="2400" dirty="0" smtClean="0"/>
              <a:t>Large Lab (20+):  Enterprise Class Server</a:t>
            </a:r>
          </a:p>
          <a:p>
            <a:pPr lvl="1"/>
            <a:r>
              <a:rPr lang="en-US" sz="2400" dirty="0" smtClean="0"/>
              <a:t>Small/Medium Lab(&lt;20):  Dual-Core system, 2-3Gig System RAM</a:t>
            </a:r>
          </a:p>
          <a:p>
            <a:r>
              <a:rPr lang="en-US" sz="2800" dirty="0" smtClean="0"/>
              <a:t>Maintenance</a:t>
            </a:r>
          </a:p>
          <a:p>
            <a:pPr lvl="1"/>
            <a:r>
              <a:rPr lang="en-US" sz="2400" dirty="0" smtClean="0"/>
              <a:t>Clean up:  SQL logs, DTM logs, test logs, machine pools</a:t>
            </a:r>
          </a:p>
          <a:p>
            <a:pPr lvl="1"/>
            <a:r>
              <a:rPr lang="en-US" sz="2400" dirty="0" smtClean="0"/>
              <a:t>Planned updates:  Operating System (OS) Updates, DTM QFEs</a:t>
            </a:r>
          </a:p>
          <a:p>
            <a:r>
              <a:rPr lang="en-US" sz="2800" dirty="0" smtClean="0"/>
              <a:t>Network:  reliable Gigabit Ethernet backbone throughout</a:t>
            </a:r>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1:39:26 PM&quot;&gt;&lt;Slide id=&quot;286&quot; dur=&quot;39.75&quot; bld=&quot;INVLD&quot;/&gt;&lt;Slide id=&quot;257&quot; dur=&quot;1241.047&quot;/&gt;&lt;Slide id=&quot;336&quot; dur=&quot;.90625&quot;/&gt;&lt;Slide id=&quot;293&quot; dur=&quot;41.04688&quot;/&gt;&lt;Slide id=&quot;294&quot; dur=&quot;13.60938&quot;/&gt;&lt;Slide id=&quot;295&quot; dur=&quot;18.84375&quot;/&gt;&lt;Slide id=&quot;342&quot; dur=&quot;3.09375&quot;/&gt;&lt;Slide id=&quot;295&quot; dur=&quot;71.40625&quot;/&gt;&lt;Slide id=&quot;342&quot; dur=&quot;87.65625&quot;/&gt;&lt;Slide id=&quot;343&quot; dur=&quot;214.625&quot;/&gt;&lt;Slide id=&quot;298&quot; dur=&quot;193.8906&quot;/&gt;&lt;Slide id=&quot;299&quot; dur=&quot;302.4063&quot;/&gt;&lt;Slide id=&quot;300&quot; dur=&quot;118.8438&quot;/&gt;&lt;Slide id=&quot;301&quot; dur=&quot;123.9063&quot;/&gt;&lt;Slide id=&quot;302&quot; dur=&quot;122.0625&quot;/&gt;&lt;Slide id=&quot;303&quot; dur=&quot;115.9844&quot;/&gt;&lt;Slide id=&quot;304&quot; dur=&quot;175.7188&quot;/&gt;&lt;Slide id=&quot;305&quot; dur=&quot;164.4063&quot;/&gt;&lt;Slide id=&quot;306&quot; dur=&quot;2.53125&quot;/&gt;&lt;Slide id=&quot;305&quot; dur=&quot;28.875&quot;/&gt;&lt;Slide id=&quot;306&quot; dur=&quot;205.3906&quot;/&gt;&lt;Slide id=&quot;310&quot; dur=&quot;98.51563&quot;/&gt;&lt;Slide id=&quot;338&quot; dur=&quot;41.34375&quot;/&gt;&lt;Slide id=&quot;312&quot; dur=&quot;91.48438&quot; bld=&quot;|4.4|16|30.7&quot;/&gt;&lt;Slide id=&quot;313&quot; dur=&quot;115.4063&quot;/&gt;&lt;Slide id=&quot;314&quot; dur=&quot;53.90625&quot; bld=&quot;|6.8|14.8&quot;/&gt;&lt;Slide id=&quot;317&quot; dur=&quot;4.546875&quot;/&gt;&lt;Slide id=&quot;318&quot; dur=&quot;108.875&quot;/&gt;&lt;Slide id=&quot;319&quot; dur=&quot;100.9531&quot; bld=&quot;|17.7|7.1|12.6|54&quot;/&gt;&lt;Slide id=&quot;320&quot; dur=&quot;125.7188&quot;/&gt;&lt;Slide id=&quot;321&quot; dur=&quot;46.57813&quot; bld=&quot;|38.2&quot;/&gt;&lt;Slide id=&quot;322&quot; dur=&quot;21.25&quot; bld=&quot;|5.4&quot;/&gt;&lt;Slide id=&quot;323&quot; dur=&quot;12.125&quot;/&gt;&lt;Slide id=&quot;324&quot; dur=&quot;8.953125&quot; bld=&quot;|4&quot;/&gt;&lt;Slide id=&quot;325&quot; dur=&quot;7.984375&quot;/&gt;&lt;Slide id=&quot;326&quot; dur=&quot;9.21875&quot; bld=&quot;|.6&quot;/&gt;&lt;Slide id=&quot;327&quot; dur=&quot;46.21875&quot;/&gt;&lt;Slide id=&quot;328&quot; dur=&quot;17.5&quot; bld=&quot;|3.3&quot;/&gt;&lt;Slide id=&quot;329&quot; dur=&quot;29.125&quot; bld=&quot;|8.1&quot;/&gt;&lt;Slide id=&quot;330&quot; dur=&quot;23.10938&quot; bld=&quot;|4.6&quot;/&gt;&lt;Slide id=&quot;331&quot; dur=&quot;15.79688&quot;/&gt;&lt;Slide id=&quot;333&quot; dur=&quot;18.10938&quot;/&gt;&lt;Slide id=&quot;334&quot; dur=&quot;57.54688&quot; bld=&quot;|20.5|11.9|2|20&quot;/&gt;&lt;Slide id=&quot;292&quot; dur=&quot;56.07813&quot;/&gt;&lt;Slide id=&quot;291&quot; dur=&quot;40.0625&quot;/&gt;&lt;Slide id=&quot;337&quot; dur=&quot;1.09375&quot;/&gt;&lt;Slide id=&quot;339&quot; dur=&quot;827.3438&quot;/&gt;&lt;/Timings&gt;&lt;Timings time=&quot;5/15/2007 1:12:29 PM&quot;&gt;&lt;Slide id=&quot;286&quot; dur=&quot;6.671875&quot; bld=&quot;INVLD&quot;/&gt;&lt;Slide id=&quot;257&quot; dur=&quot;2.046875&quot;/&gt;&lt;Slide id=&quot;336&quot; dur=&quot;4.53125&quot;/&gt;&lt;Slide id=&quot;257&quot; dur=&quot;1524.016&quot;/&gt;&lt;Slide id=&quot;286&quot; dur=&quot;1.828125&quot;/&gt;&lt;/Timings&gt;&lt;Timings time=&quot;5/14/2007 4:31:31 PM&quot;&gt;&lt;Slide id=&quot;341&quot; dur=&quot;1.65625&quot; bld=&quot;INVLD&quot;/&gt;&lt;Slide id=&quot;295&quot; dur=&quot;1.484375&quot;/&gt;&lt;Slide id=&quot;341&quot; dur=&quot;3.25&quot;/&gt;&lt;/Timings&gt;&lt;Timings time=&quot;5/14/2007 4:24:08 PM&quot;&gt;&lt;Slide id=&quot;286&quot; dur=&quot;39.14063&quot; bld=&quot;INVLD&quot;/&gt;&lt;Slide id=&quot;257&quot; dur=&quot;1.65625&quot;/&gt;&lt;Slide id=&quot;286&quot; dur=&quot;4.078125&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8.1"/>
</p:tagLst>
</file>

<file path=ppt/tags/tag11.xml><?xml version="1.0" encoding="utf-8"?>
<p:tagLst xmlns:a="http://schemas.openxmlformats.org/drawingml/2006/main" xmlns:r="http://schemas.openxmlformats.org/officeDocument/2006/relationships" xmlns:p="http://schemas.openxmlformats.org/presentationml/2006/main">
  <p:tag name="TIMING" val="|4.6"/>
</p:tagLst>
</file>

<file path=ppt/tags/tag12.xml><?xml version="1.0" encoding="utf-8"?>
<p:tagLst xmlns:a="http://schemas.openxmlformats.org/drawingml/2006/main" xmlns:r="http://schemas.openxmlformats.org/officeDocument/2006/relationships" xmlns:p="http://schemas.openxmlformats.org/presentationml/2006/main">
  <p:tag name="TIMING" val="|20.5|11.9|2|20"/>
</p:tagLst>
</file>

<file path=ppt/tags/tag2.xml><?xml version="1.0" encoding="utf-8"?>
<p:tagLst xmlns:a="http://schemas.openxmlformats.org/drawingml/2006/main" xmlns:r="http://schemas.openxmlformats.org/officeDocument/2006/relationships" xmlns:p="http://schemas.openxmlformats.org/presentationml/2006/main">
  <p:tag name="TIMING" val="|4.4|16|30.7"/>
</p:tagLst>
</file>

<file path=ppt/tags/tag3.xml><?xml version="1.0" encoding="utf-8"?>
<p:tagLst xmlns:a="http://schemas.openxmlformats.org/drawingml/2006/main" xmlns:r="http://schemas.openxmlformats.org/officeDocument/2006/relationships" xmlns:p="http://schemas.openxmlformats.org/presentationml/2006/main">
  <p:tag name="TIMING" val="|6.8|14.8"/>
</p:tagLst>
</file>

<file path=ppt/tags/tag4.xml><?xml version="1.0" encoding="utf-8"?>
<p:tagLst xmlns:a="http://schemas.openxmlformats.org/drawingml/2006/main" xmlns:r="http://schemas.openxmlformats.org/officeDocument/2006/relationships" xmlns:p="http://schemas.openxmlformats.org/presentationml/2006/main">
  <p:tag name="TIMING" val="|17.7|7.1|12.6|54"/>
</p:tagLst>
</file>

<file path=ppt/tags/tag5.xml><?xml version="1.0" encoding="utf-8"?>
<p:tagLst xmlns:a="http://schemas.openxmlformats.org/drawingml/2006/main" xmlns:r="http://schemas.openxmlformats.org/officeDocument/2006/relationships" xmlns:p="http://schemas.openxmlformats.org/presentationml/2006/main">
  <p:tag name="TIMING" val="|38.2"/>
</p:tagLst>
</file>

<file path=ppt/tags/tag6.xml><?xml version="1.0" encoding="utf-8"?>
<p:tagLst xmlns:a="http://schemas.openxmlformats.org/drawingml/2006/main" xmlns:r="http://schemas.openxmlformats.org/officeDocument/2006/relationships" xmlns:p="http://schemas.openxmlformats.org/presentationml/2006/main">
  <p:tag name="TIMING" val="|5.4"/>
</p:tagLst>
</file>

<file path=ppt/tags/tag7.xml><?xml version="1.0" encoding="utf-8"?>
<p:tagLst xmlns:a="http://schemas.openxmlformats.org/drawingml/2006/main" xmlns:r="http://schemas.openxmlformats.org/officeDocument/2006/relationships" xmlns:p="http://schemas.openxmlformats.org/presentationml/2006/main">
  <p:tag name="TIMING" val="|4"/>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ags/tag9.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399</TotalTime>
  <Words>5354</Words>
  <Application>Microsoft PowerPoint</Application>
  <PresentationFormat>On-screen Show (4:3)</PresentationFormat>
  <Paragraphs>378</Paragraphs>
  <Slides>42</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Segoe</vt:lpstr>
      <vt:lpstr>Wingdings</vt:lpstr>
      <vt:lpstr>Segoe Black</vt:lpstr>
      <vt:lpstr>Segoe Semibold</vt:lpstr>
      <vt:lpstr>WinHec 2007 WEB Template</vt:lpstr>
      <vt:lpstr>Chart</vt:lpstr>
      <vt:lpstr>Driver Test Manager Best Practices and Directions</vt:lpstr>
      <vt:lpstr>Goals</vt:lpstr>
      <vt:lpstr>Agenda</vt:lpstr>
      <vt:lpstr>DTM Best Practices AMD Case Study</vt:lpstr>
      <vt:lpstr>Overview</vt:lpstr>
      <vt:lpstr>AMD Case Study Success with Windows Vista and DTM</vt:lpstr>
      <vt:lpstr>DTM Introduction Delta between HCT/DCT testing and DTM testing</vt:lpstr>
      <vt:lpstr>General DTM Tips DTM controller </vt:lpstr>
      <vt:lpstr>General DTM Tips DTM controller</vt:lpstr>
      <vt:lpstr>DTM Deployment Scenarios</vt:lpstr>
      <vt:lpstr>Production Test Lab</vt:lpstr>
      <vt:lpstr>Developer Test</vt:lpstr>
      <vt:lpstr>Developer Test</vt:lpstr>
      <vt:lpstr>Large Scale Reporting</vt:lpstr>
      <vt:lpstr>Large Scale  Extensibility</vt:lpstr>
      <vt:lpstr>Advanced Functionality</vt:lpstr>
      <vt:lpstr>Windows Logo Kit Roadmap</vt:lpstr>
      <vt:lpstr>Lab Size</vt:lpstr>
      <vt:lpstr>Satisfaction</vt:lpstr>
      <vt:lpstr>Feature Requests</vt:lpstr>
      <vt:lpstr>Feature Requests</vt:lpstr>
      <vt:lpstr>Futures</vt:lpstr>
      <vt:lpstr>Stability And Reliability</vt:lpstr>
      <vt:lpstr>Diagnose-ability</vt:lpstr>
      <vt:lpstr>Diagnose-ability</vt:lpstr>
      <vt:lpstr>UI And Workflow</vt:lpstr>
      <vt:lpstr>UI And Workflow</vt:lpstr>
      <vt:lpstr>UI And Workflow</vt:lpstr>
      <vt:lpstr>UI And Workflow</vt:lpstr>
      <vt:lpstr>UI And Workflow</vt:lpstr>
      <vt:lpstr>UI And Workflow</vt:lpstr>
      <vt:lpstr>UI And Workflow</vt:lpstr>
      <vt:lpstr>UI And Workflow</vt:lpstr>
      <vt:lpstr>UI And Workflow</vt:lpstr>
      <vt:lpstr>UI And Workflow</vt:lpstr>
      <vt:lpstr>UI And Workflow</vt:lpstr>
      <vt:lpstr>Start Page</vt:lpstr>
      <vt:lpstr>Submission Monitor</vt:lpstr>
      <vt:lpstr>Call To Action</vt:lpstr>
      <vt:lpstr>Additional Resources</vt:lpstr>
      <vt:lpstr>Disclaimer And Attribution</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Test Manager: Best Practices and Directions</dc:title>
  <dc:subject>WinHEC 2007</dc:subject>
  <dc:creator>Craig Rowland</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50</cp:revision>
  <dcterms:created xsi:type="dcterms:W3CDTF">2007-04-07T11:26:08Z</dcterms:created>
  <dcterms:modified xsi:type="dcterms:W3CDTF">2007-05-29T20:51:01Z</dcterms:modified>
</cp:coreProperties>
</file>