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1"/>
  </p:sldMasterIdLst>
  <p:notesMasterIdLst>
    <p:notesMasterId r:id="rId59"/>
  </p:notesMasterIdLst>
  <p:handoutMasterIdLst>
    <p:handoutMasterId r:id="rId60"/>
  </p:handoutMasterIdLst>
  <p:sldIdLst>
    <p:sldId id="257" r:id="rId2"/>
    <p:sldId id="298" r:id="rId3"/>
    <p:sldId id="334" r:id="rId4"/>
    <p:sldId id="333" r:id="rId5"/>
    <p:sldId id="377" r:id="rId6"/>
    <p:sldId id="378" r:id="rId7"/>
    <p:sldId id="323" r:id="rId8"/>
    <p:sldId id="324" r:id="rId9"/>
    <p:sldId id="304" r:id="rId10"/>
    <p:sldId id="327" r:id="rId11"/>
    <p:sldId id="325" r:id="rId12"/>
    <p:sldId id="344" r:id="rId13"/>
    <p:sldId id="345" r:id="rId14"/>
    <p:sldId id="346" r:id="rId15"/>
    <p:sldId id="347" r:id="rId16"/>
    <p:sldId id="382" r:id="rId17"/>
    <p:sldId id="326" r:id="rId18"/>
    <p:sldId id="328" r:id="rId19"/>
    <p:sldId id="336" r:id="rId20"/>
    <p:sldId id="337" r:id="rId21"/>
    <p:sldId id="338" r:id="rId22"/>
    <p:sldId id="343" r:id="rId23"/>
    <p:sldId id="340" r:id="rId24"/>
    <p:sldId id="341" r:id="rId25"/>
    <p:sldId id="379" r:id="rId26"/>
    <p:sldId id="339" r:id="rId27"/>
    <p:sldId id="299" r:id="rId28"/>
    <p:sldId id="380" r:id="rId29"/>
    <p:sldId id="295" r:id="rId30"/>
    <p:sldId id="381" r:id="rId31"/>
    <p:sldId id="297" r:id="rId32"/>
    <p:sldId id="348" r:id="rId33"/>
    <p:sldId id="349" r:id="rId34"/>
    <p:sldId id="350" r:id="rId35"/>
    <p:sldId id="351" r:id="rId36"/>
    <p:sldId id="352" r:id="rId37"/>
    <p:sldId id="353" r:id="rId38"/>
    <p:sldId id="354" r:id="rId39"/>
    <p:sldId id="355" r:id="rId40"/>
    <p:sldId id="356" r:id="rId41"/>
    <p:sldId id="357" r:id="rId42"/>
    <p:sldId id="358" r:id="rId43"/>
    <p:sldId id="371" r:id="rId44"/>
    <p:sldId id="372" r:id="rId45"/>
    <p:sldId id="360" r:id="rId46"/>
    <p:sldId id="365" r:id="rId47"/>
    <p:sldId id="366" r:id="rId48"/>
    <p:sldId id="367" r:id="rId49"/>
    <p:sldId id="368" r:id="rId50"/>
    <p:sldId id="369" r:id="rId51"/>
    <p:sldId id="370" r:id="rId52"/>
    <p:sldId id="361" r:id="rId53"/>
    <p:sldId id="376" r:id="rId54"/>
    <p:sldId id="375" r:id="rId55"/>
    <p:sldId id="374" r:id="rId56"/>
    <p:sldId id="363" r:id="rId57"/>
    <p:sldId id="383" r:id="rId58"/>
  </p:sldIdLst>
  <p:sldSz cx="9144000" cy="6858000" type="screen4x3"/>
  <p:notesSz cx="6858000" cy="9144000"/>
  <p:embeddedFontLst>
    <p:embeddedFont>
      <p:font typeface="Lucida Sans Unicode" pitchFamily="34" charset="0"/>
      <p:regular r:id="rId61"/>
    </p:embeddedFont>
    <p:embeddedFont>
      <p:font typeface="Segoe Black" charset="0"/>
      <p:bold r:id="rId62"/>
      <p:boldItalic r:id="rId63"/>
    </p:embeddedFont>
  </p:embeddedFontLst>
  <p:defaultTextStyle>
    <a:defPPr>
      <a:defRPr lang="en-US"/>
    </a:defPPr>
    <a:lvl1pPr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srgbClr val="FF0000"/>
    </p:penClr>
  </p:showPr>
  <p:clrMru>
    <a:srgbClr val="FFFFFF"/>
    <a:srgbClr val="FFFF66"/>
    <a:srgbClr val="6699FF"/>
    <a:srgbClr val="3366FF"/>
    <a:srgbClr val="0033CC"/>
    <a:srgbClr val="0066FF"/>
    <a:srgbClr val="660066"/>
    <a:srgbClr val="3399FF"/>
    <a:srgbClr val="FF9966"/>
  </p:clrMru>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689" autoAdjust="0"/>
    <p:restoredTop sz="94610" autoAdjust="0"/>
  </p:normalViewPr>
  <p:slideViewPr>
    <p:cSldViewPr snapToGrid="0" showGuides="1">
      <p:cViewPr varScale="1">
        <p:scale>
          <a:sx n="55" d="100"/>
          <a:sy n="55" d="100"/>
        </p:scale>
        <p:origin x="-451" y="-77"/>
      </p:cViewPr>
      <p:guideLst>
        <p:guide orient="horz" pos="3873"/>
        <p:guide orient="horz" pos="144"/>
        <p:guide orient="horz" pos="894"/>
        <p:guide orient="horz" pos="1200"/>
        <p:guide orient="horz" pos="1698"/>
        <p:guide orient="horz" pos="4176"/>
        <p:guide orient="horz" pos="1566"/>
        <p:guide pos="3944"/>
        <p:guide pos="240"/>
        <p:guide pos="462"/>
        <p:guide pos="5526"/>
        <p:guide pos="1069"/>
        <p:guide pos="3949"/>
      </p:guideLst>
    </p:cSldViewPr>
  </p:slideViewPr>
  <p:notesTextViewPr>
    <p:cViewPr>
      <p:scale>
        <a:sx n="100" d="100"/>
        <a:sy n="100" d="100"/>
      </p:scale>
      <p:origin x="0" y="0"/>
    </p:cViewPr>
  </p:notesTextViewPr>
  <p:sorterViewPr>
    <p:cViewPr>
      <p:scale>
        <a:sx n="26" d="100"/>
        <a:sy n="26" d="100"/>
      </p:scale>
      <p:origin x="0" y="0"/>
    </p:cViewPr>
  </p:sorterViewPr>
  <p:notesViewPr>
    <p:cSldViewPr snapToGrid="0" showGuides="1">
      <p:cViewPr>
        <p:scale>
          <a:sx n="125" d="100"/>
          <a:sy n="125" d="100"/>
        </p:scale>
        <p:origin x="-1254" y="25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endParaRPr lang="en-US" dirty="0">
              <a:latin typeface="Segoe" pitchFamily="34" charset="0"/>
            </a:endParaRPr>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fld id="{8D278754-DF41-45C4-828E-39CAAF486902}" type="datetime8">
              <a:rPr lang="en-US">
                <a:latin typeface="Segoe" pitchFamily="34" charset="0"/>
              </a:rPr>
              <a:pPr/>
              <a:t>5/29/2007 2:04 PM</a:t>
            </a:fld>
            <a:endParaRPr lang="en-US" dirty="0">
              <a:latin typeface="Segoe" pitchFamily="34" charset="0"/>
            </a:endParaRPr>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b="0">
                <a:effectLst/>
                <a:cs typeface="Arial" charset="0"/>
              </a:defRPr>
            </a:lvl1p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01BC55EE-E955-47D0-B05E-AFF2231D3E47}" type="slidenum">
              <a:rPr lang="en-US">
                <a:latin typeface="Segoe" pitchFamily="34" charset="0"/>
              </a:rPr>
              <a:pPr/>
              <a:t>‹#›</a:t>
            </a:fld>
            <a:endParaRPr lang="en-US" dirty="0">
              <a:latin typeface="Segoe"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Lst/>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latin typeface="Times New Roman" pitchFamily="18" charset="0"/>
              </a:defRPr>
            </a:lvl1pPr>
          </a:lstStyle>
          <a:p>
            <a:fld id="{8CFB23BC-B746-4CA5-B11A-CEFAC05978F8}" type="datetime8">
              <a:rPr lang="en-US"/>
              <a:pPr/>
              <a:t>5/29/2007 2:04 PM</a:t>
            </a:fld>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6800"/>
            <a:ext cx="61579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b="0">
                <a:effectLst/>
                <a:cs typeface="Arial" charset="0"/>
              </a:defRPr>
            </a:lvl1pPr>
          </a:lstStyle>
          <a:p>
            <a:r>
              <a:rPr lang="en-US" dirty="0" smtClean="0">
                <a:latin typeface="Segoe"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rPr>
            </a:br>
            <a:r>
              <a:rPr lang="en-US" dirty="0"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29703" name="Rectangle 7"/>
          <p:cNvSpPr>
            <a:spLocks noGrp="1" noChangeArrowheads="1"/>
          </p:cNvSpPr>
          <p:nvPr>
            <p:ph type="sldNum" sz="quarter" idx="5"/>
          </p:nvPr>
        </p:nvSpPr>
        <p:spPr bwMode="auto">
          <a:xfrm>
            <a:off x="5762625" y="8685213"/>
            <a:ext cx="1093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latin typeface="Times New Roman" pitchFamily="18" charset="0"/>
              </a:defRPr>
            </a:lvl1pPr>
          </a:lstStyle>
          <a:p>
            <a:fld id="{F1E6B7D3-0C0B-4DC9-9E38-A471659004FB}"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A1C4880-AB44-4603-8B44-B12AA0D96CB9}"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145A304-CDD7-4961-84EF-4AB60609D926}" type="slidenum">
              <a:rPr lang="en-US"/>
              <a:pPr/>
              <a:t>1</a:t>
            </a:fld>
            <a:endParaRPr lang="en-US"/>
          </a:p>
        </p:txBody>
      </p:sp>
      <p:sp>
        <p:nvSpPr>
          <p:cNvPr id="48132" name="Rectangle 4"/>
          <p:cNvSpPr>
            <a:spLocks noGrp="1" noRot="1" noChangeAspect="1" noChangeArrowheads="1" noTextEdit="1"/>
          </p:cNvSpPr>
          <p:nvPr>
            <p:ph type="sldImg"/>
          </p:nvPr>
        </p:nvSpPr>
        <p:spPr>
          <a:ln/>
        </p:spPr>
      </p:sp>
      <p:sp>
        <p:nvSpPr>
          <p:cNvPr id="48133"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0DB330D-DC0F-4AEC-B8B4-95DC6A147F91}"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FD505226-EC66-4201-AB23-D3AF9375F907}" type="slidenum">
              <a:rPr lang="en-US"/>
              <a:pPr/>
              <a:t>18</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2ADE1B8-FE77-4659-9124-1CC9E411CE68}"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4BBB8618-8BFE-49A1-B700-8DB51A06E16D}" type="slidenum">
              <a:rPr lang="en-US"/>
              <a:pPr/>
              <a:t>25</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8CAAA29-D76F-4FCD-AF47-77EEAF01A7CD}"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1DD00C37-2F56-4507-B9AF-47A14F2E7300}" type="slidenum">
              <a:rPr lang="en-US"/>
              <a:pPr/>
              <a:t>27</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7A5CBF0-376B-4A21-958F-DBF19C42898C}"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7BA8A09C-9D6F-4A53-A2AC-8C5214CC5858}" type="slidenum">
              <a:rPr lang="en-US"/>
              <a:pPr/>
              <a:t>30</a:t>
            </a:fld>
            <a:endParaRPr lang="en-US"/>
          </a:p>
        </p:txBody>
      </p:sp>
      <p:sp>
        <p:nvSpPr>
          <p:cNvPr id="378882" name="Rectangle 2"/>
          <p:cNvSpPr>
            <a:spLocks noGrp="1" noRot="1" noChangeAspect="1" noChangeArrowheads="1" noTextEdit="1"/>
          </p:cNvSpPr>
          <p:nvPr>
            <p:ph type="sldImg"/>
          </p:nvPr>
        </p:nvSpPr>
        <p:spPr>
          <a:xfrm>
            <a:off x="1144588" y="685800"/>
            <a:ext cx="4570412" cy="3427413"/>
          </a:xfrm>
          <a:ln/>
        </p:spPr>
      </p:sp>
      <p:sp>
        <p:nvSpPr>
          <p:cNvPr id="3788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90BB34-9D82-4219-A38F-6F1BE90CB389}"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34306CA1-739E-4E66-9376-F10F588460CC}" type="slidenum">
              <a:rPr lang="en-US"/>
              <a:pPr/>
              <a:t>33</a:t>
            </a:fld>
            <a:endParaRPr lang="en-US"/>
          </a:p>
        </p:txBody>
      </p:sp>
      <p:sp>
        <p:nvSpPr>
          <p:cNvPr id="331778" name="Rectangle 2"/>
          <p:cNvSpPr>
            <a:spLocks noGrp="1" noRot="1" noChangeAspect="1" noChangeArrowheads="1" noTextEdit="1"/>
          </p:cNvSpPr>
          <p:nvPr>
            <p:ph type="sldImg"/>
          </p:nvPr>
        </p:nvSpPr>
        <p:spPr>
          <a:xfrm>
            <a:off x="1144588" y="685800"/>
            <a:ext cx="4570412" cy="3427413"/>
          </a:xfrm>
          <a:ln/>
        </p:spPr>
      </p:sp>
      <p:sp>
        <p:nvSpPr>
          <p:cNvPr id="3317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8B2207B-69B6-44F9-8C98-6AEADC1DF21C}"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06175B50-FE84-4A9C-8C08-D3F9E870A0ED}" type="slidenum">
              <a:rPr lang="en-US"/>
              <a:pPr/>
              <a:t>4</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E9FD337-45EE-400A-AD77-5BC2573C0E6D}"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70C4D002-653F-466F-997D-9C8F55DFBB0B}" type="slidenum">
              <a:rPr lang="en-US"/>
              <a:pPr/>
              <a:t>45</a:t>
            </a:fld>
            <a:endParaRPr lang="en-US"/>
          </a:p>
        </p:txBody>
      </p:sp>
      <p:sp>
        <p:nvSpPr>
          <p:cNvPr id="345090" name="Rectangle 2"/>
          <p:cNvSpPr>
            <a:spLocks noGrp="1" noRot="1" noChangeAspect="1" noChangeArrowheads="1" noTextEdit="1"/>
          </p:cNvSpPr>
          <p:nvPr>
            <p:ph type="sldImg"/>
          </p:nvPr>
        </p:nvSpPr>
        <p:spPr>
          <a:xfrm>
            <a:off x="1144588" y="684213"/>
            <a:ext cx="4572000" cy="3429000"/>
          </a:xfrm>
          <a:ln/>
        </p:spPr>
      </p:sp>
      <p:sp>
        <p:nvSpPr>
          <p:cNvPr id="345091" name="Rectangle 3"/>
          <p:cNvSpPr>
            <a:spLocks noGrp="1" noChangeArrowheads="1"/>
          </p:cNvSpPr>
          <p:nvPr>
            <p:ph type="body" idx="1"/>
          </p:nvPr>
        </p:nvSpPr>
        <p:spPr>
          <a:xfrm>
            <a:off x="915988" y="4343400"/>
            <a:ext cx="5026025" cy="4116388"/>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009D414-1874-4FEC-B4F0-37E9693950D7}"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7D9ABCA5-B9BF-490E-B8E9-6407780BAEBD}" type="slidenum">
              <a:rPr lang="en-US"/>
              <a:pPr/>
              <a:t>5</a:t>
            </a:fld>
            <a:endParaRPr lang="en-US"/>
          </a:p>
        </p:txBody>
      </p:sp>
      <p:sp>
        <p:nvSpPr>
          <p:cNvPr id="368642" name="Rectangle 2"/>
          <p:cNvSpPr>
            <a:spLocks noGrp="1" noRot="1" noChangeAspect="1" noChangeArrowheads="1" noTextEdit="1"/>
          </p:cNvSpPr>
          <p:nvPr>
            <p:ph type="sldImg"/>
          </p:nvPr>
        </p:nvSpPr>
        <p:spPr>
          <a:xfrm>
            <a:off x="1144588" y="687388"/>
            <a:ext cx="4570412" cy="3427412"/>
          </a:xfrm>
          <a:ln/>
        </p:spPr>
      </p:sp>
      <p:sp>
        <p:nvSpPr>
          <p:cNvPr id="368643" name="Rectangle 3"/>
          <p:cNvSpPr>
            <a:spLocks noGrp="1" noChangeArrowheads="1"/>
          </p:cNvSpPr>
          <p:nvPr>
            <p:ph type="body" idx="1"/>
          </p:nvPr>
        </p:nvSpPr>
        <p:spPr>
          <a:xfrm>
            <a:off x="912813" y="4343400"/>
            <a:ext cx="5032375" cy="4113213"/>
          </a:xfrm>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769D213-3679-4318-BABE-0DB2A76A35EE}"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C1D9C2C0-E851-449C-A106-E0CDB5089541}" type="slidenum">
              <a:rPr lang="en-US"/>
              <a:pPr/>
              <a:t>56</a:t>
            </a:fld>
            <a:endParaRPr lang="en-US"/>
          </a:p>
        </p:txBody>
      </p:sp>
      <p:sp>
        <p:nvSpPr>
          <p:cNvPr id="349186" name="Rectangle 2"/>
          <p:cNvSpPr>
            <a:spLocks noGrp="1" noRot="1" noChangeAspect="1" noChangeArrowheads="1" noTextEdit="1"/>
          </p:cNvSpPr>
          <p:nvPr>
            <p:ph type="sldImg"/>
          </p:nvPr>
        </p:nvSpPr>
        <p:spPr>
          <a:xfrm>
            <a:off x="1144588" y="685800"/>
            <a:ext cx="4570412" cy="3427413"/>
          </a:xfrm>
          <a:ln/>
        </p:spPr>
      </p:sp>
      <p:sp>
        <p:nvSpPr>
          <p:cNvPr id="3491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80D773B-5C37-4461-8A80-522CE8C00FE9}" type="datetime8">
              <a:rPr lang="en-US"/>
              <a:pPr/>
              <a:t>5/29/2007 2:04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AD3F9356-C979-4349-B8B9-AE295FF209B7}" type="slidenum">
              <a:rPr lang="en-US"/>
              <a:pPr/>
              <a:t>6</a:t>
            </a:fld>
            <a:endParaRPr lang="en-US"/>
          </a:p>
        </p:txBody>
      </p:sp>
      <p:sp>
        <p:nvSpPr>
          <p:cNvPr id="370690" name="Rectangle 2"/>
          <p:cNvSpPr>
            <a:spLocks noGrp="1" noRot="1" noChangeAspect="1" noChangeArrowheads="1" noTextEdit="1"/>
          </p:cNvSpPr>
          <p:nvPr>
            <p:ph type="sldImg"/>
          </p:nvPr>
        </p:nvSpPr>
        <p:spPr>
          <a:xfrm>
            <a:off x="1144588" y="687388"/>
            <a:ext cx="4570412" cy="3427412"/>
          </a:xfrm>
          <a:ln/>
        </p:spPr>
      </p:sp>
      <p:sp>
        <p:nvSpPr>
          <p:cNvPr id="370691" name="Rectangle 3"/>
          <p:cNvSpPr>
            <a:spLocks noGrp="1" noChangeArrowheads="1"/>
          </p:cNvSpPr>
          <p:nvPr>
            <p:ph type="body" idx="1"/>
          </p:nvPr>
        </p:nvSpPr>
        <p:spPr>
          <a:xfrm>
            <a:off x="912813" y="4343400"/>
            <a:ext cx="5032375" cy="4113213"/>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CFB23BC-B746-4CA5-B11A-CEFAC05978F8}" type="datetime8">
              <a:rPr lang="en-US" smtClean="0"/>
              <a:pPr/>
              <a:t>5/29/2007 2:04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F1E6B7D3-0C0B-4DC9-9E38-A471659004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692497"/>
          </a:xfrm>
          <a:prstGeom prst="rect">
            <a:avLst/>
          </a:prstGeom>
        </p:spPr>
        <p:txBody>
          <a:bodyPr/>
          <a:lstStyle>
            <a:lvl1pPr>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381000" y="1420813"/>
            <a:ext cx="8388350" cy="2214562"/>
          </a:xfrm>
          <a:prstGeom prst="rect">
            <a:avLst/>
          </a:prstGeom>
        </p:spPr>
        <p:txBody>
          <a:bodyPr/>
          <a:lstStyle/>
          <a:p>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93113" cy="3406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SSD.wm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www.onfi.org/" TargetMode="External"/><Relationship Id="rId7"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33425" y="6148388"/>
            <a:ext cx="3984889" cy="481012"/>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2800" b="0" dirty="0" err="1" smtClean="0"/>
              <a:t>Jcooke</a:t>
            </a:r>
            <a:r>
              <a:rPr lang="en-US" sz="2800" b="0" dirty="0" smtClean="0"/>
              <a:t> @ Micron.com</a:t>
            </a:r>
            <a:endParaRPr lang="en-US" b="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97" name="Rectangle 25"/>
          <p:cNvSpPr>
            <a:spLocks noGrp="1" noChangeArrowheads="1"/>
          </p:cNvSpPr>
          <p:nvPr>
            <p:ph type="ctrTitle"/>
          </p:nvPr>
        </p:nvSpPr>
        <p:spPr/>
        <p:txBody>
          <a:bodyPr/>
          <a:lstStyle/>
          <a:p>
            <a:r>
              <a:rPr lang="en-US" dirty="0" smtClean="0"/>
              <a:t>Flash Memory Technology Direction </a:t>
            </a:r>
            <a:endParaRPr lang="en-US" dirty="0"/>
          </a:p>
        </p:txBody>
      </p:sp>
      <p:sp>
        <p:nvSpPr>
          <p:cNvPr id="3098" name="Rectangle 26"/>
          <p:cNvSpPr>
            <a:spLocks noGrp="1" noChangeArrowheads="1"/>
          </p:cNvSpPr>
          <p:nvPr>
            <p:ph type="subTitle" idx="1"/>
          </p:nvPr>
        </p:nvSpPr>
        <p:spPr>
          <a:xfrm>
            <a:off x="733425" y="3926450"/>
            <a:ext cx="7692761" cy="1994392"/>
          </a:xfrm>
        </p:spPr>
        <p:txBody>
          <a:bodyPr/>
          <a:lstStyle/>
          <a:p>
            <a:r>
              <a:rPr lang="en-US" sz="3600" dirty="0" smtClean="0"/>
              <a:t>Jim Cooke</a:t>
            </a:r>
          </a:p>
          <a:p>
            <a:r>
              <a:rPr lang="en-US" sz="3600" dirty="0" smtClean="0"/>
              <a:t>Director of Applications Engineering</a:t>
            </a:r>
          </a:p>
          <a:p>
            <a:r>
              <a:rPr lang="en-US" sz="3600" dirty="0" smtClean="0"/>
              <a:t>Memory Products Group</a:t>
            </a:r>
          </a:p>
          <a:p>
            <a:r>
              <a:rPr lang="en-US" sz="3600" dirty="0" smtClean="0"/>
              <a:t>Micron Technology, Inc.</a:t>
            </a:r>
            <a:endParaRPr lang="en-US" sz="3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dirty="0" err="1" smtClean="0"/>
              <a:t>ReadyBoost</a:t>
            </a:r>
            <a:r>
              <a:rPr lang="en-US" dirty="0" smtClean="0"/>
              <a:t> Setup</a:t>
            </a:r>
            <a:endParaRPr lang="en-US" dirty="0"/>
          </a:p>
        </p:txBody>
      </p:sp>
      <p:pic>
        <p:nvPicPr>
          <p:cNvPr id="303108" name="Picture 4" descr="ReadBoost"/>
          <p:cNvPicPr>
            <a:picLocks noChangeAspect="1" noChangeArrowheads="1"/>
          </p:cNvPicPr>
          <p:nvPr/>
        </p:nvPicPr>
        <p:blipFill>
          <a:blip r:embed="rId3"/>
          <a:srcRect/>
          <a:stretch>
            <a:fillRect/>
          </a:stretch>
        </p:blipFill>
        <p:spPr bwMode="auto">
          <a:xfrm>
            <a:off x="2616200" y="1419225"/>
            <a:ext cx="3911600" cy="5068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dirty="0" smtClean="0"/>
              <a:t>Intel’s Robson</a:t>
            </a:r>
            <a:endParaRPr lang="en-US" dirty="0"/>
          </a:p>
        </p:txBody>
      </p:sp>
      <p:sp>
        <p:nvSpPr>
          <p:cNvPr id="301059" name="Rectangle 3"/>
          <p:cNvSpPr>
            <a:spLocks noGrp="1" noChangeArrowheads="1"/>
          </p:cNvSpPr>
          <p:nvPr>
            <p:ph idx="1"/>
          </p:nvPr>
        </p:nvSpPr>
        <p:spPr>
          <a:xfrm>
            <a:off x="382588" y="1414464"/>
            <a:ext cx="4189412" cy="4296561"/>
          </a:xfrm>
        </p:spPr>
        <p:txBody>
          <a:bodyPr/>
          <a:lstStyle/>
          <a:p>
            <a:r>
              <a:rPr lang="en-US" sz="2400" dirty="0" smtClean="0"/>
              <a:t>Will first ship with the Santa Rosa notebook chipset platform</a:t>
            </a:r>
          </a:p>
          <a:p>
            <a:r>
              <a:rPr lang="en-US" sz="2400" dirty="0" smtClean="0"/>
              <a:t>Expected to roll out toward the end of 1Q07 and will be implemented with Microsoft's Windows Vista</a:t>
            </a:r>
          </a:p>
          <a:p>
            <a:r>
              <a:rPr lang="en-US" sz="2400" dirty="0" smtClean="0"/>
              <a:t>Initially, they expect the standard Santa Rosa Robson chipset configuration to include 512MB of NAND, but offer 1GB as an option</a:t>
            </a:r>
            <a:endParaRPr lang="en-US" sz="2400" dirty="0"/>
          </a:p>
        </p:txBody>
      </p:sp>
      <p:pic>
        <p:nvPicPr>
          <p:cNvPr id="301060" name="Picture 4"/>
          <p:cNvPicPr>
            <a:picLocks noChangeAspect="1" noChangeArrowheads="1"/>
          </p:cNvPicPr>
          <p:nvPr/>
        </p:nvPicPr>
        <p:blipFill>
          <a:blip r:embed="rId3"/>
          <a:srcRect/>
          <a:stretch>
            <a:fillRect/>
          </a:stretch>
        </p:blipFill>
        <p:spPr bwMode="auto">
          <a:xfrm>
            <a:off x="4921250" y="1419225"/>
            <a:ext cx="3841750" cy="4746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1061" name="Text Box 5"/>
          <p:cNvSpPr txBox="1">
            <a:spLocks noChangeArrowheads="1"/>
          </p:cNvSpPr>
          <p:nvPr/>
        </p:nvSpPr>
        <p:spPr bwMode="auto">
          <a:xfrm>
            <a:off x="0" y="6492875"/>
            <a:ext cx="1947969" cy="369332"/>
          </a:xfrm>
          <a:prstGeom prst="rect">
            <a:avLst/>
          </a:prstGeom>
          <a:noFill/>
          <a:ln w="12700">
            <a:noFill/>
            <a:miter lim="800000"/>
            <a:headEnd/>
            <a:tailEnd/>
          </a:ln>
          <a:effectLst/>
        </p:spPr>
        <p:txBody>
          <a:bodyPr wrap="none">
            <a:spAutoFit/>
          </a:bodyPr>
          <a:lstStyle/>
          <a:p>
            <a:r>
              <a:rPr lang="en-US" sz="900" b="0" dirty="0">
                <a:effectLst/>
                <a:latin typeface="Segoe" pitchFamily="34" charset="0"/>
              </a:rPr>
              <a:t>Source: Gartner,15 December 2006</a:t>
            </a:r>
          </a:p>
          <a:p>
            <a:endParaRPr lang="en-US" sz="900" b="0" dirty="0">
              <a:effectLst>
                <a:outerShdw blurRad="38100" dist="38100" dir="2700000" algn="tl">
                  <a:srgbClr val="000000"/>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381000" y="228600"/>
            <a:ext cx="8763000" cy="1661993"/>
          </a:xfrm>
        </p:spPr>
        <p:txBody>
          <a:bodyPr/>
          <a:lstStyle/>
          <a:p>
            <a:r>
              <a:rPr lang="en-US" sz="4000" spc="-200" dirty="0" smtClean="0"/>
              <a:t>Attach Rate By Year Of NAND Caching Solutions With Vista-equipped Portable </a:t>
            </a:r>
            <a:r>
              <a:rPr lang="en-US" sz="4000" spc="-200" dirty="0" err="1" smtClean="0"/>
              <a:t>Pcs</a:t>
            </a:r>
            <a:r>
              <a:rPr lang="en-US" sz="4000" spc="-150" dirty="0" smtClean="0"/>
              <a:t/>
            </a:r>
            <a:br>
              <a:rPr lang="en-US" sz="4000" spc="-150" dirty="0" smtClean="0"/>
            </a:br>
            <a:endParaRPr lang="en-US" sz="4000" spc="-150" dirty="0"/>
          </a:p>
        </p:txBody>
      </p:sp>
      <p:graphicFrame>
        <p:nvGraphicFramePr>
          <p:cNvPr id="323620" name="Group 36"/>
          <p:cNvGraphicFramePr>
            <a:graphicFrameLocks noGrp="1"/>
          </p:cNvGraphicFramePr>
          <p:nvPr>
            <p:ph type="tbl" idx="1"/>
          </p:nvPr>
        </p:nvGraphicFramePr>
        <p:xfrm>
          <a:off x="381000" y="1905000"/>
          <a:ext cx="8382001" cy="2606104"/>
        </p:xfrm>
        <a:graphic>
          <a:graphicData uri="http://schemas.openxmlformats.org/drawingml/2006/table">
            <a:tbl>
              <a:tblPr firstRow="1">
                <a:effectLst>
                  <a:outerShdw blurRad="635000" sx="102000" sy="102000" algn="ctr" rotWithShape="0">
                    <a:prstClr val="black"/>
                  </a:outerShdw>
                </a:effectLst>
                <a:tableStyleId>{793D81CF-94F2-401A-BA57-92F5A7B2D0C5}</a:tableStyleId>
              </a:tblPr>
              <a:tblGrid>
                <a:gridCol w="4538671"/>
                <a:gridCol w="954394"/>
                <a:gridCol w="969543"/>
                <a:gridCol w="943790"/>
                <a:gridCol w="975603"/>
              </a:tblGrid>
              <a:tr h="554038">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Percent of Windows Vista equipped Portable PCs</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2007</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2008</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2009</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2010</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r>
              <a:tr h="554038">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Neither NAND Caching Technology</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95%</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77%</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43%</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15%</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Segoe" pitchFamily="34" charset="0"/>
                      </a:endParaRPr>
                    </a:p>
                  </a:txBody>
                  <a:tcPr horzOverflow="overflow"/>
                </a:tc>
              </a:tr>
              <a:tr h="55245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Hybrid HDD </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5%</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14%</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31%</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41%</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r>
              <a:tr h="554038">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Embedded NAND </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1%</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9%</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26%</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b="0" u="none" strike="noStrike" cap="none" normalizeH="0" baseline="0" dirty="0" smtClean="0">
                          <a:ln>
                            <a:noFill/>
                          </a:ln>
                          <a:effectLst/>
                        </a:rPr>
                        <a:t>43%</a:t>
                      </a:r>
                      <a:endParaRPr kumimoji="0" lang="en-US" sz="2400" b="0" i="0" u="none" strike="noStrike" cap="none" normalizeH="0" baseline="0" dirty="0" smtClean="0">
                        <a:ln>
                          <a:noFill/>
                        </a:ln>
                        <a:solidFill>
                          <a:schemeClr val="tx1"/>
                        </a:solidFill>
                        <a:effectLst/>
                        <a:latin typeface="Segoe" pitchFamily="34" charset="0"/>
                      </a:endParaRPr>
                    </a:p>
                  </a:txBody>
                  <a:tcPr horzOverflow="overflow"/>
                </a:tc>
              </a:tr>
            </a:tbl>
          </a:graphicData>
        </a:graphic>
      </p:graphicFrame>
      <p:sp>
        <p:nvSpPr>
          <p:cNvPr id="323619" name="Text Box 35"/>
          <p:cNvSpPr txBox="1">
            <a:spLocks noChangeArrowheads="1"/>
          </p:cNvSpPr>
          <p:nvPr/>
        </p:nvSpPr>
        <p:spPr bwMode="auto">
          <a:xfrm>
            <a:off x="0" y="6483350"/>
            <a:ext cx="1050288" cy="230832"/>
          </a:xfrm>
          <a:prstGeom prst="rect">
            <a:avLst/>
          </a:prstGeom>
          <a:noFill/>
          <a:ln w="12700">
            <a:noFill/>
            <a:miter lim="800000"/>
            <a:headEnd/>
            <a:tailEnd/>
          </a:ln>
          <a:effectLst/>
        </p:spPr>
        <p:txBody>
          <a:bodyPr wrap="none">
            <a:spAutoFit/>
          </a:bodyPr>
          <a:lstStyle/>
          <a:p>
            <a:r>
              <a:rPr lang="en-US" sz="900" b="0" dirty="0">
                <a:effectLst/>
                <a:latin typeface="Segoe" pitchFamily="34" charset="0"/>
              </a:rPr>
              <a:t>Source: IDC 2006</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382588" y="228600"/>
            <a:ext cx="8761412" cy="1384995"/>
          </a:xfrm>
        </p:spPr>
        <p:txBody>
          <a:bodyPr/>
          <a:lstStyle/>
          <a:p>
            <a:r>
              <a:rPr lang="en-US" sz="3600" dirty="0" smtClean="0"/>
              <a:t>NAND Chipset Adoption In Notebook PCs </a:t>
            </a:r>
            <a:r>
              <a:rPr lang="en-US" sz="2800" dirty="0" smtClean="0">
                <a:solidFill>
                  <a:schemeClr val="accent1"/>
                </a:solidFill>
              </a:rPr>
              <a:t>(2007-2010)</a:t>
            </a:r>
            <a:r>
              <a:rPr lang="en-US" sz="3600" dirty="0" smtClean="0"/>
              <a:t/>
            </a:r>
            <a:br>
              <a:rPr lang="en-US" sz="3600" dirty="0" smtClean="0"/>
            </a:br>
            <a:endParaRPr lang="en-US" sz="3600" dirty="0"/>
          </a:p>
        </p:txBody>
      </p:sp>
      <p:pic>
        <p:nvPicPr>
          <p:cNvPr id="324611" name="Picture 3"/>
          <p:cNvPicPr>
            <a:picLocks noChangeAspect="1" noChangeArrowheads="1"/>
          </p:cNvPicPr>
          <p:nvPr/>
        </p:nvPicPr>
        <p:blipFill>
          <a:blip r:embed="rId3"/>
          <a:srcRect/>
          <a:stretch>
            <a:fillRect/>
          </a:stretch>
        </p:blipFill>
        <p:spPr bwMode="auto">
          <a:xfrm>
            <a:off x="381000" y="1905000"/>
            <a:ext cx="8382000" cy="4022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381000" y="228600"/>
            <a:ext cx="8393113" cy="1551194"/>
          </a:xfrm>
        </p:spPr>
        <p:txBody>
          <a:bodyPr/>
          <a:lstStyle/>
          <a:p>
            <a:r>
              <a:rPr lang="en-US" sz="4000" dirty="0"/>
              <a:t>NAND Chipset Adoption </a:t>
            </a:r>
            <a:r>
              <a:rPr lang="en-US" sz="4000" dirty="0" smtClean="0"/>
              <a:t>In </a:t>
            </a:r>
            <a:r>
              <a:rPr lang="en-US" sz="4000" dirty="0"/>
              <a:t>Desktop PCs </a:t>
            </a:r>
            <a:r>
              <a:rPr lang="en-US" sz="3200" dirty="0">
                <a:solidFill>
                  <a:schemeClr val="accent1"/>
                </a:solidFill>
              </a:rPr>
              <a:t>(2007-2010)</a:t>
            </a:r>
            <a:r>
              <a:rPr lang="en-US" sz="4000" dirty="0"/>
              <a:t/>
            </a:r>
            <a:br>
              <a:rPr lang="en-US" sz="4000" dirty="0"/>
            </a:br>
            <a:endParaRPr lang="en-US" sz="4000" dirty="0"/>
          </a:p>
        </p:txBody>
      </p:sp>
      <p:pic>
        <p:nvPicPr>
          <p:cNvPr id="325635" name="Picture 3"/>
          <p:cNvPicPr>
            <a:picLocks noChangeAspect="1" noChangeArrowheads="1"/>
          </p:cNvPicPr>
          <p:nvPr/>
        </p:nvPicPr>
        <p:blipFill>
          <a:blip r:embed="rId3"/>
          <a:srcRect/>
          <a:stretch>
            <a:fillRect/>
          </a:stretch>
        </p:blipFill>
        <p:spPr bwMode="auto">
          <a:xfrm>
            <a:off x="381000" y="1905000"/>
            <a:ext cx="8385048" cy="4052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382588" y="228600"/>
            <a:ext cx="8380412" cy="1107996"/>
          </a:xfrm>
        </p:spPr>
        <p:txBody>
          <a:bodyPr/>
          <a:lstStyle/>
          <a:p>
            <a:r>
              <a:rPr lang="en-US" sz="4000" dirty="0" smtClean="0"/>
              <a:t>Forecast Of Hybrid HDDs In PCs And Associated NAND Flash Consumption</a:t>
            </a:r>
            <a:endParaRPr lang="en-US" sz="4000" dirty="0"/>
          </a:p>
        </p:txBody>
      </p:sp>
      <p:pic>
        <p:nvPicPr>
          <p:cNvPr id="326659" name="Picture 3"/>
          <p:cNvPicPr>
            <a:picLocks noChangeAspect="1" noChangeArrowheads="1"/>
          </p:cNvPicPr>
          <p:nvPr/>
        </p:nvPicPr>
        <p:blipFill>
          <a:blip r:embed="rId3"/>
          <a:srcRect/>
          <a:stretch>
            <a:fillRect/>
          </a:stretch>
        </p:blipFill>
        <p:spPr bwMode="auto">
          <a:xfrm>
            <a:off x="381000" y="1905000"/>
            <a:ext cx="8385048" cy="4005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sz="4800" dirty="0"/>
              <a:t>The Memory </a:t>
            </a:r>
            <a:r>
              <a:rPr lang="en-US" sz="4800" dirty="0" smtClean="0"/>
              <a:t>To </a:t>
            </a:r>
            <a:r>
              <a:rPr lang="en-US" sz="4800" dirty="0"/>
              <a:t>Storage Gap</a:t>
            </a:r>
          </a:p>
        </p:txBody>
      </p:sp>
      <p:pic>
        <p:nvPicPr>
          <p:cNvPr id="9" name="Picture 3" descr="Movie Clip-2">
            <a:hlinkClick r:id="rId3" action="ppaction://hlinkfile"/>
          </p:cNvPr>
          <p:cNvPicPr>
            <a:picLocks noChangeAspect="1" noChangeArrowheads="1"/>
          </p:cNvPicPr>
          <p:nvPr/>
        </p:nvPicPr>
        <p:blipFill>
          <a:blip r:embed="rId4"/>
          <a:srcRect/>
          <a:stretch>
            <a:fillRect/>
          </a:stretch>
        </p:blipFill>
        <p:spPr bwMode="auto">
          <a:xfrm rot="20587472">
            <a:off x="2743200" y="2230438"/>
            <a:ext cx="3009900" cy="2860675"/>
          </a:xfrm>
          <a:prstGeom prst="rect">
            <a:avLst/>
          </a:prstGeom>
          <a:noFill/>
          <a:effectLst>
            <a:outerShdw dist="35921" dir="2700000" algn="ctr" rotWithShape="0">
              <a:schemeClr val="bg2"/>
            </a:outerShdw>
          </a:effectLst>
        </p:spPr>
      </p:pic>
      <p:sp>
        <p:nvSpPr>
          <p:cNvPr id="10" name="Text Box 4"/>
          <p:cNvSpPr txBox="1">
            <a:spLocks noChangeArrowheads="1"/>
          </p:cNvSpPr>
          <p:nvPr/>
        </p:nvSpPr>
        <p:spPr bwMode="auto">
          <a:xfrm>
            <a:off x="4489450" y="2794000"/>
            <a:ext cx="804863" cy="1311275"/>
          </a:xfrm>
          <a:prstGeom prst="rect">
            <a:avLst/>
          </a:prstGeom>
          <a:noFill/>
          <a:ln w="12700" algn="ctr">
            <a:noFill/>
            <a:miter lim="800000"/>
            <a:headEnd/>
            <a:tailEnd/>
          </a:ln>
          <a:effectLst/>
        </p:spPr>
        <p:txBody>
          <a:bodyPr>
            <a:spAutoFit/>
          </a:bodyPr>
          <a:lstStyle/>
          <a:p>
            <a:r>
              <a:rPr lang="en-US" sz="8000" dirty="0">
                <a:effectLst>
                  <a:outerShdw blurRad="38100" dist="38100" dir="2700000" algn="tl">
                    <a:srgbClr val="000000"/>
                  </a:outerShdw>
                </a:effectLst>
              </a:rPr>
              <a:t>2</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6" name="Picture 6" descr="Micron_SSD1LR"/>
          <p:cNvPicPr>
            <a:picLocks noChangeAspect="1" noChangeArrowheads="1"/>
          </p:cNvPicPr>
          <p:nvPr/>
        </p:nvPicPr>
        <p:blipFill>
          <a:blip r:embed="rId3"/>
          <a:srcRect/>
          <a:stretch>
            <a:fillRect/>
          </a:stretch>
        </p:blipFill>
        <p:spPr bwMode="auto">
          <a:xfrm>
            <a:off x="4837637" y="1892300"/>
            <a:ext cx="3671363" cy="2066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2090" name="Picture 10" descr="Micron SSD_lr1"/>
          <p:cNvPicPr>
            <a:picLocks noChangeAspect="1" noChangeArrowheads="1"/>
          </p:cNvPicPr>
          <p:nvPr/>
        </p:nvPicPr>
        <p:blipFill>
          <a:blip r:embed="rId4"/>
          <a:srcRect/>
          <a:stretch>
            <a:fillRect/>
          </a:stretch>
        </p:blipFill>
        <p:spPr bwMode="auto">
          <a:xfrm>
            <a:off x="489782" y="1892299"/>
            <a:ext cx="4241076" cy="206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2083" name="Rectangle 3"/>
          <p:cNvSpPr>
            <a:spLocks noGrp="1" noChangeArrowheads="1"/>
          </p:cNvSpPr>
          <p:nvPr>
            <p:ph type="title"/>
          </p:nvPr>
        </p:nvSpPr>
        <p:spPr>
          <a:xfrm>
            <a:off x="382588" y="228600"/>
            <a:ext cx="8380412" cy="1384995"/>
          </a:xfrm>
        </p:spPr>
        <p:txBody>
          <a:bodyPr/>
          <a:lstStyle/>
          <a:p>
            <a:r>
              <a:rPr lang="en-US" dirty="0" smtClean="0"/>
              <a:t>Solid State Drives Are   Significantly Different   </a:t>
            </a:r>
            <a:endParaRPr lang="en-US" dirty="0"/>
          </a:p>
        </p:txBody>
      </p:sp>
      <p:sp>
        <p:nvSpPr>
          <p:cNvPr id="302082" name="Rectangle 2"/>
          <p:cNvSpPr>
            <a:spLocks noGrp="1" noChangeArrowheads="1"/>
          </p:cNvSpPr>
          <p:nvPr>
            <p:ph idx="1"/>
          </p:nvPr>
        </p:nvSpPr>
        <p:spPr>
          <a:xfrm>
            <a:off x="382588" y="4353392"/>
            <a:ext cx="8380412" cy="2276008"/>
          </a:xfrm>
        </p:spPr>
        <p:txBody>
          <a:bodyPr/>
          <a:lstStyle/>
          <a:p>
            <a:r>
              <a:rPr lang="en-US" sz="3200" dirty="0" smtClean="0"/>
              <a:t>No moving parts</a:t>
            </a:r>
          </a:p>
          <a:p>
            <a:r>
              <a:rPr lang="en-US" sz="3200" dirty="0" smtClean="0"/>
              <a:t>Lower power (less heat, Longer battery life)</a:t>
            </a:r>
          </a:p>
          <a:p>
            <a:r>
              <a:rPr lang="en-US" sz="3200" dirty="0" smtClean="0"/>
              <a:t>More rugged</a:t>
            </a:r>
          </a:p>
          <a:p>
            <a:r>
              <a:rPr lang="en-US" sz="3200" dirty="0" smtClean="0"/>
              <a:t>Faster</a:t>
            </a:r>
            <a:endParaRPr lang="en-US" sz="32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382588" y="228600"/>
            <a:ext cx="8380412" cy="1107996"/>
          </a:xfrm>
        </p:spPr>
        <p:txBody>
          <a:bodyPr/>
          <a:lstStyle/>
          <a:p>
            <a:r>
              <a:rPr lang="en-US" sz="4000" dirty="0" smtClean="0"/>
              <a:t>One Of The Biggest Advantages Of Solid State Drives Is Their Ruggedness  </a:t>
            </a:r>
            <a:endParaRPr lang="en-US" sz="4000" dirty="0"/>
          </a:p>
        </p:txBody>
      </p:sp>
      <p:sp>
        <p:nvSpPr>
          <p:cNvPr id="9" name="Content Placeholder 8"/>
          <p:cNvSpPr>
            <a:spLocks noGrp="1"/>
          </p:cNvSpPr>
          <p:nvPr>
            <p:ph idx="1"/>
          </p:nvPr>
        </p:nvSpPr>
        <p:spPr>
          <a:xfrm>
            <a:off x="381000" y="5240516"/>
            <a:ext cx="8380412" cy="1261884"/>
          </a:xfrm>
        </p:spPr>
        <p:txBody>
          <a:bodyPr/>
          <a:lstStyle/>
          <a:p>
            <a:r>
              <a:rPr lang="en-US" sz="2000" dirty="0" smtClean="0"/>
              <a:t>SSD and HHD both provide power savings in various applications, but the exact power savings fluctuate from application to application</a:t>
            </a:r>
          </a:p>
          <a:p>
            <a:r>
              <a:rPr lang="en-US" sz="2000" dirty="0" smtClean="0"/>
              <a:t>In a test of a 32GB SSD drive, the power savings of the SSD was 1 watt better than the closest tested HDD</a:t>
            </a:r>
            <a:endParaRPr lang="en-US" sz="2000" dirty="0"/>
          </a:p>
        </p:txBody>
      </p:sp>
      <p:sp>
        <p:nvSpPr>
          <p:cNvPr id="304131" name="Text Box 3"/>
          <p:cNvSpPr txBox="1">
            <a:spLocks noChangeArrowheads="1"/>
          </p:cNvSpPr>
          <p:nvPr/>
        </p:nvSpPr>
        <p:spPr bwMode="auto">
          <a:xfrm>
            <a:off x="381000" y="6616700"/>
            <a:ext cx="2887329" cy="230832"/>
          </a:xfrm>
          <a:prstGeom prst="rect">
            <a:avLst/>
          </a:prstGeom>
          <a:noFill/>
          <a:ln w="9525" algn="ctr">
            <a:noFill/>
            <a:miter lim="800000"/>
            <a:headEnd/>
            <a:tailEnd/>
          </a:ln>
          <a:effectLst/>
        </p:spPr>
        <p:txBody>
          <a:bodyPr wrap="none">
            <a:spAutoFit/>
          </a:bodyPr>
          <a:lstStyle/>
          <a:p>
            <a:pPr algn="l" eaLnBrk="0" hangingPunct="0"/>
            <a:r>
              <a:rPr lang="en-US" sz="900" b="0" dirty="0">
                <a:effectLst/>
                <a:latin typeface="Segoe" pitchFamily="34" charset="0"/>
              </a:rPr>
              <a:t>Source: Web-Feet Research, Seagate, Tom’s Hardware</a:t>
            </a:r>
          </a:p>
        </p:txBody>
      </p:sp>
      <p:sp>
        <p:nvSpPr>
          <p:cNvPr id="8" name="Rectangle 7"/>
          <p:cNvSpPr/>
          <p:nvPr/>
        </p:nvSpPr>
        <p:spPr>
          <a:xfrm>
            <a:off x="381000" y="5102389"/>
            <a:ext cx="8382000" cy="369332"/>
          </a:xfrm>
          <a:prstGeom prst="rect">
            <a:avLst/>
          </a:prstGeom>
        </p:spPr>
        <p:txBody>
          <a:bodyPr wrap="square">
            <a:spAutoFit/>
          </a:bodyPr>
          <a:lstStyle/>
          <a:p>
            <a:pPr marL="571500" indent="-571500" algn="l">
              <a:spcBef>
                <a:spcPct val="50000"/>
              </a:spcBef>
              <a:buSzPct val="95000"/>
              <a:buFontTx/>
              <a:buChar char="•"/>
            </a:pPr>
            <a:endParaRPr lang="en-US" dirty="0">
              <a:effectLst>
                <a:outerShdw blurRad="38100" dist="38100" dir="2700000" algn="tl">
                  <a:srgbClr val="000000"/>
                </a:outerShdw>
              </a:effectLst>
              <a:latin typeface="Segoe" pitchFamily="34" charset="0"/>
            </a:endParaRPr>
          </a:p>
        </p:txBody>
      </p:sp>
      <p:graphicFrame>
        <p:nvGraphicFramePr>
          <p:cNvPr id="12" name="Group 66"/>
          <p:cNvGraphicFramePr>
            <a:graphicFrameLocks/>
          </p:cNvGraphicFramePr>
          <p:nvPr/>
        </p:nvGraphicFramePr>
        <p:xfrm>
          <a:off x="380999" y="1904999"/>
          <a:ext cx="8382001" cy="3017520"/>
        </p:xfrm>
        <a:graphic>
          <a:graphicData uri="http://schemas.openxmlformats.org/drawingml/2006/table">
            <a:tbl>
              <a:tblPr firstRow="1" bandCol="1">
                <a:effectLst>
                  <a:outerShdw blurRad="609600" sx="102000" sy="102000" algn="ctr" rotWithShape="0">
                    <a:prstClr val="black"/>
                  </a:outerShdw>
                </a:effectLst>
                <a:tableStyleId>{793D81CF-94F2-401A-BA57-92F5A7B2D0C5}</a:tableStyleId>
              </a:tblPr>
              <a:tblGrid>
                <a:gridCol w="2336801"/>
                <a:gridCol w="1511300"/>
                <a:gridCol w="1511300"/>
                <a:gridCol w="1511300"/>
                <a:gridCol w="1511300"/>
              </a:tblGrid>
              <a:tr h="379699">
                <a:tc rowSpan="2">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solidFill>
                            <a:schemeClr val="tx2"/>
                          </a:solidFill>
                          <a:effectLst/>
                        </a:rPr>
                        <a:t>Average Specifications</a:t>
                      </a:r>
                      <a:endParaRPr kumimoji="0" lang="en-US" sz="1600" b="0" i="0" u="none" strike="noStrike" cap="none" normalizeH="0" baseline="0" dirty="0" smtClean="0">
                        <a:ln>
                          <a:noFill/>
                        </a:ln>
                        <a:solidFill>
                          <a:schemeClr val="tx2"/>
                        </a:solidFill>
                        <a:effectLst/>
                        <a:latin typeface="Segoe" pitchFamily="34" charset="0"/>
                      </a:endParaRPr>
                    </a:p>
                  </a:txBody>
                  <a:tcPr marL="94501" marR="94501" anchor="ctr" horzOverflow="overflow">
                    <a:solidFill>
                      <a:schemeClr val="bg2"/>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Hard Disk Drive</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Solid State Drive</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Hard Disk Drive</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Hybrid Hard Drive</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r>
              <a:tr h="185900">
                <a:tc vMerge="1">
                  <a:txBody>
                    <a:bodyPr/>
                    <a:lstStyle/>
                    <a:p>
                      <a:endParaRPr lang="en-US"/>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solidFill>
                            <a:schemeClr val="tx2"/>
                          </a:solidFill>
                          <a:effectLst/>
                        </a:rPr>
                        <a:t>1.8” HDD</a:t>
                      </a:r>
                      <a:endParaRPr kumimoji="0" lang="en-US" sz="1600" b="0" i="0" u="none" strike="noStrike" cap="none" normalizeH="0" baseline="0" dirty="0" smtClean="0">
                        <a:ln>
                          <a:noFill/>
                        </a:ln>
                        <a:solidFill>
                          <a:schemeClr val="tx2"/>
                        </a:solidFill>
                        <a:effectLst/>
                        <a:latin typeface="Segoe" pitchFamily="34" charset="0"/>
                      </a:endParaRPr>
                    </a:p>
                  </a:txBody>
                  <a:tcPr marL="94501" marR="94501" horzOverflow="overflow">
                    <a:solidFill>
                      <a:schemeClr val="bg2"/>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solidFill>
                            <a:schemeClr val="tx2"/>
                          </a:solidFill>
                          <a:effectLst/>
                        </a:rPr>
                        <a:t>SSD(1.8”/2.5”)</a:t>
                      </a:r>
                      <a:endParaRPr kumimoji="0" lang="en-US" sz="1600" b="0" i="0" u="none" strike="noStrike" cap="none" normalizeH="0" baseline="0" dirty="0" smtClean="0">
                        <a:ln>
                          <a:noFill/>
                        </a:ln>
                        <a:solidFill>
                          <a:schemeClr val="tx2"/>
                        </a:solidFill>
                        <a:effectLst/>
                        <a:latin typeface="Segoe" pitchFamily="34" charset="0"/>
                      </a:endParaRPr>
                    </a:p>
                  </a:txBody>
                  <a:tcPr marL="94501" marR="94501" horzOverflow="overflow">
                    <a:solidFill>
                      <a:schemeClr val="bg2"/>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solidFill>
                            <a:schemeClr val="tx2"/>
                          </a:solidFill>
                          <a:effectLst/>
                        </a:rPr>
                        <a:t>2.5” HDD</a:t>
                      </a:r>
                      <a:endParaRPr kumimoji="0" lang="en-US" sz="1600" b="0" i="0" u="none" strike="noStrike" cap="none" normalizeH="0" baseline="0" dirty="0" smtClean="0">
                        <a:ln>
                          <a:noFill/>
                        </a:ln>
                        <a:solidFill>
                          <a:schemeClr val="tx2"/>
                        </a:solidFill>
                        <a:effectLst/>
                        <a:latin typeface="Segoe" pitchFamily="34" charset="0"/>
                      </a:endParaRPr>
                    </a:p>
                  </a:txBody>
                  <a:tcPr marL="94501" marR="94501" horzOverflow="overflow">
                    <a:solidFill>
                      <a:schemeClr val="bg2"/>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solidFill>
                            <a:schemeClr val="tx2"/>
                          </a:solidFill>
                          <a:effectLst/>
                        </a:rPr>
                        <a:t>2.5” HHD</a:t>
                      </a:r>
                      <a:endParaRPr kumimoji="0" lang="en-US" sz="1600" b="0" i="0" u="none" strike="noStrike" cap="none" normalizeH="0" baseline="0" dirty="0" smtClean="0">
                        <a:ln>
                          <a:noFill/>
                        </a:ln>
                        <a:solidFill>
                          <a:schemeClr val="tx2"/>
                        </a:solidFill>
                        <a:effectLst/>
                        <a:latin typeface="Segoe" pitchFamily="34" charset="0"/>
                      </a:endParaRPr>
                    </a:p>
                  </a:txBody>
                  <a:tcPr marL="94501" marR="94501" horzOverflow="overflow">
                    <a:solidFill>
                      <a:schemeClr val="bg2"/>
                    </a:solidFill>
                  </a:tcPr>
                </a:tc>
              </a:tr>
              <a:tr h="18590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Capacity</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30-80 GB</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4-32GB</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40-160GB</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Up to 160GB</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r>
              <a:tr h="18590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Data Rate (max sustain)</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rowSpan="2">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25MB/s</a:t>
                      </a:r>
                      <a:endParaRPr kumimoji="0" lang="en-US" sz="1600" b="0" i="0" u="none" strike="noStrike" cap="none" normalizeH="0" baseline="0" dirty="0" smtClean="0">
                        <a:ln>
                          <a:noFill/>
                        </a:ln>
                        <a:solidFill>
                          <a:schemeClr val="tx1"/>
                        </a:solidFill>
                        <a:effectLst/>
                        <a:latin typeface="Segoe" pitchFamily="34" charset="0"/>
                      </a:endParaRPr>
                    </a:p>
                  </a:txBody>
                  <a:tcPr marL="94501" marR="94501" anchor="b" anchorCtr="1" horzOverflow="overflow"/>
                </a:tc>
                <a:tc rowSpan="2">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57MB/s</a:t>
                      </a:r>
                      <a:endParaRPr kumimoji="0" lang="en-US" sz="1600" b="0" i="0" u="none" strike="noStrike" cap="none" normalizeH="0" baseline="0" dirty="0" smtClean="0">
                        <a:ln>
                          <a:noFill/>
                        </a:ln>
                        <a:solidFill>
                          <a:schemeClr val="tx1"/>
                        </a:solidFill>
                        <a:effectLst/>
                        <a:latin typeface="Segoe" pitchFamily="34" charset="0"/>
                      </a:endParaRPr>
                    </a:p>
                  </a:txBody>
                  <a:tcPr marL="94501" marR="94501" anchor="b" anchorCtr="1" horzOverflow="overflow"/>
                </a:tc>
                <a:tc rowSpan="2">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44MB/s</a:t>
                      </a:r>
                      <a:endParaRPr kumimoji="0" lang="en-US" sz="1600" b="0" i="0" u="none" strike="noStrike" cap="none" normalizeH="0" baseline="0" dirty="0" smtClean="0">
                        <a:ln>
                          <a:noFill/>
                        </a:ln>
                        <a:solidFill>
                          <a:schemeClr val="tx1"/>
                        </a:solidFill>
                        <a:effectLst/>
                        <a:latin typeface="Segoe" pitchFamily="34" charset="0"/>
                      </a:endParaRPr>
                    </a:p>
                  </a:txBody>
                  <a:tcPr marL="94501" marR="94501" anchor="b" anchorCtr="1" horzOverflow="overflow"/>
                </a:tc>
                <a:tc rowSpan="2">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600" b="0" i="0" u="none" strike="noStrike" cap="none" normalizeH="0" baseline="0" dirty="0" smtClean="0">
                        <a:ln>
                          <a:noFill/>
                        </a:ln>
                        <a:solidFill>
                          <a:schemeClr val="tx1"/>
                        </a:solidFill>
                        <a:effectLst/>
                        <a:latin typeface="Segoe" pitchFamily="34" charset="0"/>
                      </a:endParaRPr>
                    </a:p>
                  </a:txBody>
                  <a:tcPr marL="94501" marR="94501" anchor="b" anchorCtr="1" horzOverflow="overflow"/>
                </a:tc>
              </a:tr>
              <a:tr h="18590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Read</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8590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Write</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25MB/s</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32MB/s</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44MB/s</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r>
              <a:tr h="18590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Spindle Speed</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4200 RPM</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None</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5400 RPM</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5400 RPM</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r>
              <a:tr h="18590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Seek</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15 ms</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None</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12 ms</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12.5 ms</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r>
              <a:tr h="18590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Non op shock</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1500 G</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2000 G</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900 G</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b="0" u="none" strike="noStrike" cap="none" normalizeH="0" baseline="0" dirty="0" smtClean="0">
                          <a:ln>
                            <a:noFill/>
                          </a:ln>
                          <a:effectLst/>
                        </a:rPr>
                        <a:t>900 G</a:t>
                      </a:r>
                      <a:endParaRPr kumimoji="0" lang="en-US" sz="1600" b="0" i="0" u="none" strike="noStrike" cap="none" normalizeH="0" baseline="0" dirty="0" smtClean="0">
                        <a:ln>
                          <a:noFill/>
                        </a:ln>
                        <a:solidFill>
                          <a:schemeClr val="tx1"/>
                        </a:solidFill>
                        <a:effectLst/>
                        <a:latin typeface="Segoe" pitchFamily="34" charset="0"/>
                      </a:endParaRPr>
                    </a:p>
                  </a:txBody>
                  <a:tcPr marL="94501" marR="94501" horzOverflow="overflow"/>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2" name="Group 81"/>
          <p:cNvGrpSpPr/>
          <p:nvPr/>
        </p:nvGrpSpPr>
        <p:grpSpPr>
          <a:xfrm>
            <a:off x="-304800" y="1905000"/>
            <a:ext cx="9448800" cy="4724400"/>
            <a:chOff x="5015695" y="-1020616"/>
            <a:chExt cx="9144000" cy="3109482"/>
          </a:xfrm>
        </p:grpSpPr>
        <p:pic>
          <p:nvPicPr>
            <p:cNvPr id="83" name="Picture 47" descr="glass rectangle"/>
            <p:cNvPicPr>
              <a:picLocks noChangeAspect="1" noChangeArrowheads="1"/>
            </p:cNvPicPr>
            <p:nvPr/>
          </p:nvPicPr>
          <p:blipFill>
            <a:blip r:embed="rId3">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84" name="Picture 83" descr="glass rectangle"/>
            <p:cNvPicPr>
              <a:picLocks noChangeAspect="1" noChangeArrowheads="1"/>
            </p:cNvPicPr>
            <p:nvPr/>
          </p:nvPicPr>
          <p:blipFill>
            <a:blip r:embed="rId3">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sp>
        <p:nvSpPr>
          <p:cNvPr id="315395" name="Rectangle 3"/>
          <p:cNvSpPr>
            <a:spLocks noGrp="1" noChangeArrowheads="1"/>
          </p:cNvSpPr>
          <p:nvPr>
            <p:ph type="title"/>
          </p:nvPr>
        </p:nvSpPr>
        <p:spPr>
          <a:xfrm>
            <a:off x="382588" y="228600"/>
            <a:ext cx="8380412" cy="1218795"/>
          </a:xfrm>
        </p:spPr>
        <p:txBody>
          <a:bodyPr/>
          <a:lstStyle/>
          <a:p>
            <a:r>
              <a:rPr lang="en-US" sz="4400" dirty="0" smtClean="0"/>
              <a:t>SSDs Are Forecasted To Grow At A 146% CAGR From 2005 To 2010</a:t>
            </a:r>
            <a:endParaRPr lang="en-US" sz="4400" dirty="0"/>
          </a:p>
        </p:txBody>
      </p:sp>
      <p:sp>
        <p:nvSpPr>
          <p:cNvPr id="315396" name="Text Box 4"/>
          <p:cNvSpPr txBox="1">
            <a:spLocks noChangeArrowheads="1"/>
          </p:cNvSpPr>
          <p:nvPr/>
        </p:nvSpPr>
        <p:spPr bwMode="auto">
          <a:xfrm>
            <a:off x="381000" y="6604000"/>
            <a:ext cx="1994457" cy="230832"/>
          </a:xfrm>
          <a:prstGeom prst="rect">
            <a:avLst/>
          </a:prstGeom>
          <a:noFill/>
          <a:ln w="9525" algn="ctr">
            <a:noFill/>
            <a:miter lim="800000"/>
            <a:headEnd/>
            <a:tailEnd/>
          </a:ln>
          <a:effectLst/>
        </p:spPr>
        <p:txBody>
          <a:bodyPr wrap="none">
            <a:spAutoFit/>
          </a:bodyPr>
          <a:lstStyle/>
          <a:p>
            <a:pPr algn="l" eaLnBrk="0" hangingPunct="0"/>
            <a:r>
              <a:rPr lang="en-US" sz="900" b="0" dirty="0">
                <a:effectLst/>
                <a:latin typeface="Segoe" pitchFamily="34" charset="0"/>
              </a:rPr>
              <a:t>Source: Web-Feet Research, Gartner</a:t>
            </a:r>
          </a:p>
        </p:txBody>
      </p:sp>
      <p:sp>
        <p:nvSpPr>
          <p:cNvPr id="315408" name="AutoShape 16"/>
          <p:cNvSpPr>
            <a:spLocks noChangeAspect="1" noChangeArrowheads="1" noTextEdit="1"/>
          </p:cNvSpPr>
          <p:nvPr/>
        </p:nvSpPr>
        <p:spPr bwMode="auto">
          <a:xfrm>
            <a:off x="733425" y="2162038"/>
            <a:ext cx="7604125" cy="4375287"/>
          </a:xfrm>
          <a:prstGeom prst="rect">
            <a:avLst/>
          </a:prstGeom>
          <a:noFill/>
          <a:ln w="9525">
            <a:noFill/>
            <a:miter lim="800000"/>
            <a:headEnd/>
            <a:tailEnd/>
          </a:ln>
        </p:spPr>
        <p:txBody>
          <a:bodyPr/>
          <a:lstStyle/>
          <a:p>
            <a:endParaRPr lang="en-US" dirty="0">
              <a:latin typeface="Segoe" pitchFamily="34" charset="0"/>
            </a:endParaRPr>
          </a:p>
        </p:txBody>
      </p:sp>
      <p:sp>
        <p:nvSpPr>
          <p:cNvPr id="315401" name="Text Box 9"/>
          <p:cNvSpPr txBox="1">
            <a:spLocks noChangeArrowheads="1"/>
          </p:cNvSpPr>
          <p:nvPr/>
        </p:nvSpPr>
        <p:spPr bwMode="auto">
          <a:xfrm>
            <a:off x="1586796" y="2032741"/>
            <a:ext cx="5970407" cy="609398"/>
          </a:xfrm>
          <a:prstGeom prst="rect">
            <a:avLst/>
          </a:prstGeom>
          <a:noFill/>
          <a:ln w="9525" algn="ctr">
            <a:noFill/>
            <a:miter lim="800000"/>
            <a:headEnd/>
            <a:tailEnd/>
          </a:ln>
          <a:effectLst/>
        </p:spPr>
        <p:txBody>
          <a:bodyPr>
            <a:spAutoFit/>
          </a:bodyPr>
          <a:lstStyle/>
          <a:p>
            <a:pPr>
              <a:lnSpc>
                <a:spcPct val="90000"/>
              </a:lnSpc>
            </a:pPr>
            <a:r>
              <a:rPr lang="en-US" sz="2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Worldwide Disk Drives by Type</a:t>
            </a:r>
          </a:p>
          <a:p>
            <a:pPr eaLnBrk="0" hangingPunct="0"/>
            <a:r>
              <a:rPr lang="en-US" sz="1200" b="0" dirty="0">
                <a:effectLst/>
                <a:latin typeface="Segoe" pitchFamily="34" charset="0"/>
              </a:rPr>
              <a:t>(Millions of Units Shipped)</a:t>
            </a:r>
          </a:p>
        </p:txBody>
      </p:sp>
      <p:sp>
        <p:nvSpPr>
          <p:cNvPr id="315410" name="Line 18"/>
          <p:cNvSpPr>
            <a:spLocks noChangeShapeType="1"/>
          </p:cNvSpPr>
          <p:nvPr/>
        </p:nvSpPr>
        <p:spPr bwMode="auto">
          <a:xfrm>
            <a:off x="1681723" y="5795418"/>
            <a:ext cx="6462297" cy="1314"/>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5411" name="Line 19"/>
          <p:cNvSpPr>
            <a:spLocks noChangeShapeType="1"/>
          </p:cNvSpPr>
          <p:nvPr/>
        </p:nvSpPr>
        <p:spPr bwMode="auto">
          <a:xfrm>
            <a:off x="1681723" y="5445858"/>
            <a:ext cx="6462297" cy="1314"/>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5412" name="Line 20"/>
          <p:cNvSpPr>
            <a:spLocks noChangeShapeType="1"/>
          </p:cNvSpPr>
          <p:nvPr/>
        </p:nvSpPr>
        <p:spPr bwMode="auto">
          <a:xfrm>
            <a:off x="1681723" y="5104184"/>
            <a:ext cx="6462297" cy="1314"/>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5413" name="Line 21"/>
          <p:cNvSpPr>
            <a:spLocks noChangeShapeType="1"/>
          </p:cNvSpPr>
          <p:nvPr/>
        </p:nvSpPr>
        <p:spPr bwMode="auto">
          <a:xfrm>
            <a:off x="1681723" y="4754626"/>
            <a:ext cx="6462297" cy="1314"/>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5414" name="Line 22"/>
          <p:cNvSpPr>
            <a:spLocks noChangeShapeType="1"/>
          </p:cNvSpPr>
          <p:nvPr/>
        </p:nvSpPr>
        <p:spPr bwMode="auto">
          <a:xfrm>
            <a:off x="1681723" y="4412951"/>
            <a:ext cx="6462297" cy="1314"/>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5415" name="Line 23"/>
          <p:cNvSpPr>
            <a:spLocks noChangeShapeType="1"/>
          </p:cNvSpPr>
          <p:nvPr/>
        </p:nvSpPr>
        <p:spPr bwMode="auto">
          <a:xfrm>
            <a:off x="1681723" y="4063393"/>
            <a:ext cx="6462297" cy="1314"/>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5416" name="Line 24"/>
          <p:cNvSpPr>
            <a:spLocks noChangeShapeType="1"/>
          </p:cNvSpPr>
          <p:nvPr/>
        </p:nvSpPr>
        <p:spPr bwMode="auto">
          <a:xfrm>
            <a:off x="1681723" y="3721718"/>
            <a:ext cx="6462297" cy="1314"/>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5417" name="Line 25"/>
          <p:cNvSpPr>
            <a:spLocks noChangeShapeType="1"/>
          </p:cNvSpPr>
          <p:nvPr/>
        </p:nvSpPr>
        <p:spPr bwMode="auto">
          <a:xfrm>
            <a:off x="1681723" y="3372159"/>
            <a:ext cx="6462297" cy="1314"/>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5418" name="Line 26"/>
          <p:cNvSpPr>
            <a:spLocks noChangeShapeType="1"/>
          </p:cNvSpPr>
          <p:nvPr/>
        </p:nvSpPr>
        <p:spPr bwMode="auto">
          <a:xfrm>
            <a:off x="1681723" y="3030485"/>
            <a:ext cx="6462297" cy="1314"/>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5419" name="Line 27"/>
          <p:cNvSpPr>
            <a:spLocks noChangeShapeType="1"/>
          </p:cNvSpPr>
          <p:nvPr/>
        </p:nvSpPr>
        <p:spPr bwMode="auto">
          <a:xfrm>
            <a:off x="1681723" y="2680926"/>
            <a:ext cx="6462297" cy="1314"/>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5420" name="Rectangle 28"/>
          <p:cNvSpPr>
            <a:spLocks noChangeArrowheads="1"/>
          </p:cNvSpPr>
          <p:nvPr/>
        </p:nvSpPr>
        <p:spPr bwMode="auto">
          <a:xfrm>
            <a:off x="2002661" y="4686290"/>
            <a:ext cx="433830" cy="145080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315421" name="Rectangle 29"/>
          <p:cNvSpPr>
            <a:spLocks noChangeArrowheads="1"/>
          </p:cNvSpPr>
          <p:nvPr/>
        </p:nvSpPr>
        <p:spPr bwMode="auto">
          <a:xfrm>
            <a:off x="3078366" y="4498369"/>
            <a:ext cx="433830" cy="163872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315422" name="Rectangle 30"/>
          <p:cNvSpPr>
            <a:spLocks noChangeArrowheads="1"/>
          </p:cNvSpPr>
          <p:nvPr/>
        </p:nvSpPr>
        <p:spPr bwMode="auto">
          <a:xfrm>
            <a:off x="4152459" y="4319647"/>
            <a:ext cx="446732" cy="181744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315423" name="Rectangle 31"/>
          <p:cNvSpPr>
            <a:spLocks noChangeArrowheads="1"/>
          </p:cNvSpPr>
          <p:nvPr/>
        </p:nvSpPr>
        <p:spPr bwMode="auto">
          <a:xfrm>
            <a:off x="5239454" y="4097559"/>
            <a:ext cx="433830" cy="203953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315424" name="Rectangle 32"/>
          <p:cNvSpPr>
            <a:spLocks noChangeArrowheads="1"/>
          </p:cNvSpPr>
          <p:nvPr/>
        </p:nvSpPr>
        <p:spPr bwMode="auto">
          <a:xfrm>
            <a:off x="6313546" y="3875472"/>
            <a:ext cx="435443" cy="226161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315425" name="Rectangle 33"/>
          <p:cNvSpPr>
            <a:spLocks noChangeArrowheads="1"/>
          </p:cNvSpPr>
          <p:nvPr/>
        </p:nvSpPr>
        <p:spPr bwMode="auto">
          <a:xfrm>
            <a:off x="7389252" y="3602133"/>
            <a:ext cx="433830" cy="253495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315426" name="Rectangle 34"/>
          <p:cNvSpPr>
            <a:spLocks noChangeArrowheads="1"/>
          </p:cNvSpPr>
          <p:nvPr/>
        </p:nvSpPr>
        <p:spPr bwMode="auto">
          <a:xfrm>
            <a:off x="4152459" y="4242115"/>
            <a:ext cx="446732" cy="77534"/>
          </a:xfrm>
          <a:prstGeom prst="rect">
            <a:avLst/>
          </a:prstGeom>
          <a:solidFill>
            <a:schemeClr val="accent2">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315427" name="Rectangle 35"/>
          <p:cNvSpPr>
            <a:spLocks noChangeArrowheads="1"/>
          </p:cNvSpPr>
          <p:nvPr/>
        </p:nvSpPr>
        <p:spPr bwMode="auto">
          <a:xfrm>
            <a:off x="5239454" y="3850503"/>
            <a:ext cx="433830" cy="247056"/>
          </a:xfrm>
          <a:prstGeom prst="rect">
            <a:avLst/>
          </a:prstGeom>
          <a:solidFill>
            <a:schemeClr val="accent2">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315428" name="Rectangle 36"/>
          <p:cNvSpPr>
            <a:spLocks noChangeArrowheads="1"/>
          </p:cNvSpPr>
          <p:nvPr/>
        </p:nvSpPr>
        <p:spPr bwMode="auto">
          <a:xfrm>
            <a:off x="6313546" y="3474662"/>
            <a:ext cx="435443" cy="400810"/>
          </a:xfrm>
          <a:prstGeom prst="rect">
            <a:avLst/>
          </a:prstGeom>
          <a:solidFill>
            <a:schemeClr val="accent2">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315429" name="Rectangle 37"/>
          <p:cNvSpPr>
            <a:spLocks noChangeArrowheads="1"/>
          </p:cNvSpPr>
          <p:nvPr/>
        </p:nvSpPr>
        <p:spPr bwMode="auto">
          <a:xfrm>
            <a:off x="7389252" y="3098820"/>
            <a:ext cx="433830" cy="503312"/>
          </a:xfrm>
          <a:prstGeom prst="rect">
            <a:avLst/>
          </a:prstGeom>
          <a:solidFill>
            <a:schemeClr val="accent2">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315430" name="Rectangle 38"/>
          <p:cNvSpPr>
            <a:spLocks noChangeArrowheads="1"/>
          </p:cNvSpPr>
          <p:nvPr/>
        </p:nvSpPr>
        <p:spPr bwMode="auto">
          <a:xfrm>
            <a:off x="4152459" y="4234230"/>
            <a:ext cx="446732" cy="788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5431" name="Rectangle 39"/>
          <p:cNvSpPr>
            <a:spLocks noChangeArrowheads="1"/>
          </p:cNvSpPr>
          <p:nvPr/>
        </p:nvSpPr>
        <p:spPr bwMode="auto">
          <a:xfrm>
            <a:off x="5239454" y="3816335"/>
            <a:ext cx="433830" cy="3416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315432" name="Rectangle 40"/>
          <p:cNvSpPr>
            <a:spLocks noChangeArrowheads="1"/>
          </p:cNvSpPr>
          <p:nvPr/>
        </p:nvSpPr>
        <p:spPr bwMode="auto">
          <a:xfrm>
            <a:off x="6313546" y="3397128"/>
            <a:ext cx="435443" cy="7753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315433" name="Rectangle 41"/>
          <p:cNvSpPr>
            <a:spLocks noChangeArrowheads="1"/>
          </p:cNvSpPr>
          <p:nvPr/>
        </p:nvSpPr>
        <p:spPr bwMode="auto">
          <a:xfrm>
            <a:off x="7389252" y="2954265"/>
            <a:ext cx="433830" cy="14455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315434" name="Line 42"/>
          <p:cNvSpPr>
            <a:spLocks noChangeShapeType="1"/>
          </p:cNvSpPr>
          <p:nvPr/>
        </p:nvSpPr>
        <p:spPr bwMode="auto">
          <a:xfrm>
            <a:off x="1681723" y="2680926"/>
            <a:ext cx="1613" cy="345616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35" name="Line 43"/>
          <p:cNvSpPr>
            <a:spLocks noChangeShapeType="1"/>
          </p:cNvSpPr>
          <p:nvPr/>
        </p:nvSpPr>
        <p:spPr bwMode="auto">
          <a:xfrm>
            <a:off x="1636566" y="6137091"/>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36" name="Line 44"/>
          <p:cNvSpPr>
            <a:spLocks noChangeShapeType="1"/>
          </p:cNvSpPr>
          <p:nvPr/>
        </p:nvSpPr>
        <p:spPr bwMode="auto">
          <a:xfrm>
            <a:off x="1636566" y="5795418"/>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37" name="Line 45"/>
          <p:cNvSpPr>
            <a:spLocks noChangeShapeType="1"/>
          </p:cNvSpPr>
          <p:nvPr/>
        </p:nvSpPr>
        <p:spPr bwMode="auto">
          <a:xfrm>
            <a:off x="1636566" y="5445858"/>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38" name="Line 46"/>
          <p:cNvSpPr>
            <a:spLocks noChangeShapeType="1"/>
          </p:cNvSpPr>
          <p:nvPr/>
        </p:nvSpPr>
        <p:spPr bwMode="auto">
          <a:xfrm>
            <a:off x="1636566" y="5104184"/>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39" name="Line 47"/>
          <p:cNvSpPr>
            <a:spLocks noChangeShapeType="1"/>
          </p:cNvSpPr>
          <p:nvPr/>
        </p:nvSpPr>
        <p:spPr bwMode="auto">
          <a:xfrm>
            <a:off x="1636566" y="4754626"/>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40" name="Line 48"/>
          <p:cNvSpPr>
            <a:spLocks noChangeShapeType="1"/>
          </p:cNvSpPr>
          <p:nvPr/>
        </p:nvSpPr>
        <p:spPr bwMode="auto">
          <a:xfrm>
            <a:off x="1636566" y="4412951"/>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41" name="Line 49"/>
          <p:cNvSpPr>
            <a:spLocks noChangeShapeType="1"/>
          </p:cNvSpPr>
          <p:nvPr/>
        </p:nvSpPr>
        <p:spPr bwMode="auto">
          <a:xfrm>
            <a:off x="1636566" y="4063393"/>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42" name="Line 50"/>
          <p:cNvSpPr>
            <a:spLocks noChangeShapeType="1"/>
          </p:cNvSpPr>
          <p:nvPr/>
        </p:nvSpPr>
        <p:spPr bwMode="auto">
          <a:xfrm>
            <a:off x="1636566" y="3721718"/>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43" name="Line 51"/>
          <p:cNvSpPr>
            <a:spLocks noChangeShapeType="1"/>
          </p:cNvSpPr>
          <p:nvPr/>
        </p:nvSpPr>
        <p:spPr bwMode="auto">
          <a:xfrm>
            <a:off x="1636566" y="3372159"/>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44" name="Line 52"/>
          <p:cNvSpPr>
            <a:spLocks noChangeShapeType="1"/>
          </p:cNvSpPr>
          <p:nvPr/>
        </p:nvSpPr>
        <p:spPr bwMode="auto">
          <a:xfrm>
            <a:off x="1636566" y="3030485"/>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45" name="Line 53"/>
          <p:cNvSpPr>
            <a:spLocks noChangeShapeType="1"/>
          </p:cNvSpPr>
          <p:nvPr/>
        </p:nvSpPr>
        <p:spPr bwMode="auto">
          <a:xfrm>
            <a:off x="1636566" y="2680926"/>
            <a:ext cx="4515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46" name="Line 54"/>
          <p:cNvSpPr>
            <a:spLocks noChangeShapeType="1"/>
          </p:cNvSpPr>
          <p:nvPr/>
        </p:nvSpPr>
        <p:spPr bwMode="auto">
          <a:xfrm>
            <a:off x="1681723" y="6137091"/>
            <a:ext cx="6462297" cy="1314"/>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47" name="Line 55"/>
          <p:cNvSpPr>
            <a:spLocks noChangeShapeType="1"/>
          </p:cNvSpPr>
          <p:nvPr/>
        </p:nvSpPr>
        <p:spPr bwMode="auto">
          <a:xfrm flipV="1">
            <a:off x="1681723" y="6137091"/>
            <a:ext cx="1613" cy="3416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48" name="Line 56"/>
          <p:cNvSpPr>
            <a:spLocks noChangeShapeType="1"/>
          </p:cNvSpPr>
          <p:nvPr/>
        </p:nvSpPr>
        <p:spPr bwMode="auto">
          <a:xfrm flipV="1">
            <a:off x="2757429" y="6137091"/>
            <a:ext cx="1613" cy="3416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49" name="Line 57"/>
          <p:cNvSpPr>
            <a:spLocks noChangeShapeType="1"/>
          </p:cNvSpPr>
          <p:nvPr/>
        </p:nvSpPr>
        <p:spPr bwMode="auto">
          <a:xfrm flipV="1">
            <a:off x="3831521" y="6137091"/>
            <a:ext cx="1613" cy="3416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50" name="Line 58"/>
          <p:cNvSpPr>
            <a:spLocks noChangeShapeType="1"/>
          </p:cNvSpPr>
          <p:nvPr/>
        </p:nvSpPr>
        <p:spPr bwMode="auto">
          <a:xfrm flipV="1">
            <a:off x="4918516" y="6137091"/>
            <a:ext cx="1613" cy="3416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51" name="Line 59"/>
          <p:cNvSpPr>
            <a:spLocks noChangeShapeType="1"/>
          </p:cNvSpPr>
          <p:nvPr/>
        </p:nvSpPr>
        <p:spPr bwMode="auto">
          <a:xfrm flipV="1">
            <a:off x="5994222" y="6137091"/>
            <a:ext cx="1613" cy="3416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52" name="Line 60"/>
          <p:cNvSpPr>
            <a:spLocks noChangeShapeType="1"/>
          </p:cNvSpPr>
          <p:nvPr/>
        </p:nvSpPr>
        <p:spPr bwMode="auto">
          <a:xfrm flipV="1">
            <a:off x="7068314" y="6137091"/>
            <a:ext cx="1613" cy="3416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53" name="Line 61"/>
          <p:cNvSpPr>
            <a:spLocks noChangeShapeType="1"/>
          </p:cNvSpPr>
          <p:nvPr/>
        </p:nvSpPr>
        <p:spPr bwMode="auto">
          <a:xfrm flipV="1">
            <a:off x="8144020" y="6137091"/>
            <a:ext cx="1613" cy="3416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5454" name="Rectangle 62"/>
          <p:cNvSpPr>
            <a:spLocks noChangeArrowheads="1"/>
          </p:cNvSpPr>
          <p:nvPr/>
        </p:nvSpPr>
        <p:spPr bwMode="auto">
          <a:xfrm>
            <a:off x="1526899" y="6068757"/>
            <a:ext cx="102592"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0</a:t>
            </a:r>
          </a:p>
        </p:txBody>
      </p:sp>
      <p:sp>
        <p:nvSpPr>
          <p:cNvPr id="315455" name="Rectangle 63"/>
          <p:cNvSpPr>
            <a:spLocks noChangeArrowheads="1"/>
          </p:cNvSpPr>
          <p:nvPr/>
        </p:nvSpPr>
        <p:spPr bwMode="auto">
          <a:xfrm>
            <a:off x="1367236" y="5728397"/>
            <a:ext cx="307778"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100</a:t>
            </a:r>
          </a:p>
        </p:txBody>
      </p:sp>
      <p:sp>
        <p:nvSpPr>
          <p:cNvPr id="315456" name="Rectangle 64"/>
          <p:cNvSpPr>
            <a:spLocks noChangeArrowheads="1"/>
          </p:cNvSpPr>
          <p:nvPr/>
        </p:nvSpPr>
        <p:spPr bwMode="auto">
          <a:xfrm>
            <a:off x="1367236" y="5377523"/>
            <a:ext cx="307778"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a:t>
            </a:r>
          </a:p>
        </p:txBody>
      </p:sp>
      <p:sp>
        <p:nvSpPr>
          <p:cNvPr id="315457" name="Rectangle 65"/>
          <p:cNvSpPr>
            <a:spLocks noChangeArrowheads="1"/>
          </p:cNvSpPr>
          <p:nvPr/>
        </p:nvSpPr>
        <p:spPr bwMode="auto">
          <a:xfrm>
            <a:off x="1367236" y="5035849"/>
            <a:ext cx="307778"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300</a:t>
            </a:r>
          </a:p>
        </p:txBody>
      </p:sp>
      <p:sp>
        <p:nvSpPr>
          <p:cNvPr id="315458" name="Rectangle 66"/>
          <p:cNvSpPr>
            <a:spLocks noChangeArrowheads="1"/>
          </p:cNvSpPr>
          <p:nvPr/>
        </p:nvSpPr>
        <p:spPr bwMode="auto">
          <a:xfrm>
            <a:off x="1367236" y="4686290"/>
            <a:ext cx="307778"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400</a:t>
            </a:r>
          </a:p>
        </p:txBody>
      </p:sp>
      <p:sp>
        <p:nvSpPr>
          <p:cNvPr id="315459" name="Rectangle 67"/>
          <p:cNvSpPr>
            <a:spLocks noChangeArrowheads="1"/>
          </p:cNvSpPr>
          <p:nvPr/>
        </p:nvSpPr>
        <p:spPr bwMode="auto">
          <a:xfrm>
            <a:off x="1367236" y="4344616"/>
            <a:ext cx="307778"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500</a:t>
            </a:r>
          </a:p>
        </p:txBody>
      </p:sp>
      <p:sp>
        <p:nvSpPr>
          <p:cNvPr id="315460" name="Rectangle 68"/>
          <p:cNvSpPr>
            <a:spLocks noChangeArrowheads="1"/>
          </p:cNvSpPr>
          <p:nvPr/>
        </p:nvSpPr>
        <p:spPr bwMode="auto">
          <a:xfrm>
            <a:off x="1367236" y="3995057"/>
            <a:ext cx="307778"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600</a:t>
            </a:r>
          </a:p>
        </p:txBody>
      </p:sp>
      <p:sp>
        <p:nvSpPr>
          <p:cNvPr id="315461" name="Rectangle 69"/>
          <p:cNvSpPr>
            <a:spLocks noChangeArrowheads="1"/>
          </p:cNvSpPr>
          <p:nvPr/>
        </p:nvSpPr>
        <p:spPr bwMode="auto">
          <a:xfrm>
            <a:off x="1367236" y="3653384"/>
            <a:ext cx="307778"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700</a:t>
            </a:r>
          </a:p>
        </p:txBody>
      </p:sp>
      <p:sp>
        <p:nvSpPr>
          <p:cNvPr id="315462" name="Rectangle 70"/>
          <p:cNvSpPr>
            <a:spLocks noChangeArrowheads="1"/>
          </p:cNvSpPr>
          <p:nvPr/>
        </p:nvSpPr>
        <p:spPr bwMode="auto">
          <a:xfrm>
            <a:off x="1367236" y="3303825"/>
            <a:ext cx="307778"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800</a:t>
            </a:r>
          </a:p>
        </p:txBody>
      </p:sp>
      <p:sp>
        <p:nvSpPr>
          <p:cNvPr id="315463" name="Rectangle 71"/>
          <p:cNvSpPr>
            <a:spLocks noChangeArrowheads="1"/>
          </p:cNvSpPr>
          <p:nvPr/>
        </p:nvSpPr>
        <p:spPr bwMode="auto">
          <a:xfrm>
            <a:off x="1367236" y="2962150"/>
            <a:ext cx="307778"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900</a:t>
            </a:r>
          </a:p>
        </p:txBody>
      </p:sp>
      <p:sp>
        <p:nvSpPr>
          <p:cNvPr id="315464" name="Rectangle 72"/>
          <p:cNvSpPr>
            <a:spLocks noChangeArrowheads="1"/>
          </p:cNvSpPr>
          <p:nvPr/>
        </p:nvSpPr>
        <p:spPr bwMode="auto">
          <a:xfrm>
            <a:off x="1289824" y="2612592"/>
            <a:ext cx="410370"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1000</a:t>
            </a:r>
          </a:p>
        </p:txBody>
      </p:sp>
      <p:sp>
        <p:nvSpPr>
          <p:cNvPr id="315465" name="Rectangle 73"/>
          <p:cNvSpPr>
            <a:spLocks noChangeArrowheads="1"/>
          </p:cNvSpPr>
          <p:nvPr/>
        </p:nvSpPr>
        <p:spPr bwMode="auto">
          <a:xfrm>
            <a:off x="2085517" y="6231708"/>
            <a:ext cx="410370" cy="200470"/>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2005</a:t>
            </a:r>
            <a:endParaRPr lang="en-US" sz="2400" dirty="0">
              <a:latin typeface="Segoe" pitchFamily="34" charset="0"/>
            </a:endParaRPr>
          </a:p>
        </p:txBody>
      </p:sp>
      <p:sp>
        <p:nvSpPr>
          <p:cNvPr id="315466" name="Rectangle 74"/>
          <p:cNvSpPr>
            <a:spLocks noChangeArrowheads="1"/>
          </p:cNvSpPr>
          <p:nvPr/>
        </p:nvSpPr>
        <p:spPr bwMode="auto">
          <a:xfrm>
            <a:off x="3161223" y="6231708"/>
            <a:ext cx="410370" cy="200470"/>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2006</a:t>
            </a:r>
            <a:endParaRPr lang="en-US" sz="2400" dirty="0">
              <a:latin typeface="Segoe" pitchFamily="34" charset="0"/>
            </a:endParaRPr>
          </a:p>
        </p:txBody>
      </p:sp>
      <p:sp>
        <p:nvSpPr>
          <p:cNvPr id="315467" name="Rectangle 75"/>
          <p:cNvSpPr>
            <a:spLocks noChangeArrowheads="1"/>
          </p:cNvSpPr>
          <p:nvPr/>
        </p:nvSpPr>
        <p:spPr bwMode="auto">
          <a:xfrm>
            <a:off x="4235315" y="6231708"/>
            <a:ext cx="410370" cy="200470"/>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2007</a:t>
            </a:r>
            <a:endParaRPr lang="en-US" sz="2400" dirty="0">
              <a:latin typeface="Segoe" pitchFamily="34" charset="0"/>
            </a:endParaRPr>
          </a:p>
        </p:txBody>
      </p:sp>
      <p:sp>
        <p:nvSpPr>
          <p:cNvPr id="315468" name="Rectangle 76"/>
          <p:cNvSpPr>
            <a:spLocks noChangeArrowheads="1"/>
          </p:cNvSpPr>
          <p:nvPr/>
        </p:nvSpPr>
        <p:spPr bwMode="auto">
          <a:xfrm>
            <a:off x="5322310" y="6231708"/>
            <a:ext cx="410370" cy="200470"/>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2008</a:t>
            </a:r>
            <a:endParaRPr lang="en-US" sz="2400" dirty="0">
              <a:latin typeface="Segoe" pitchFamily="34" charset="0"/>
            </a:endParaRPr>
          </a:p>
        </p:txBody>
      </p:sp>
      <p:sp>
        <p:nvSpPr>
          <p:cNvPr id="315469" name="Rectangle 77"/>
          <p:cNvSpPr>
            <a:spLocks noChangeArrowheads="1"/>
          </p:cNvSpPr>
          <p:nvPr/>
        </p:nvSpPr>
        <p:spPr bwMode="auto">
          <a:xfrm>
            <a:off x="6396403" y="6231708"/>
            <a:ext cx="410370" cy="200470"/>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2009</a:t>
            </a:r>
            <a:endParaRPr lang="en-US" sz="2400" dirty="0">
              <a:latin typeface="Segoe" pitchFamily="34" charset="0"/>
            </a:endParaRPr>
          </a:p>
        </p:txBody>
      </p:sp>
      <p:sp>
        <p:nvSpPr>
          <p:cNvPr id="315470" name="Rectangle 78"/>
          <p:cNvSpPr>
            <a:spLocks noChangeArrowheads="1"/>
          </p:cNvSpPr>
          <p:nvPr/>
        </p:nvSpPr>
        <p:spPr bwMode="auto">
          <a:xfrm>
            <a:off x="7472108" y="6231708"/>
            <a:ext cx="410370" cy="200470"/>
          </a:xfrm>
          <a:prstGeom prst="rect">
            <a:avLst/>
          </a:prstGeom>
          <a:noFill/>
          <a:ln w="9525">
            <a:noFill/>
            <a:miter lim="800000"/>
            <a:headEnd/>
            <a:tailEnd/>
          </a:ln>
        </p:spPr>
        <p:txBody>
          <a:bodyPr wrap="none" lIns="0" tIns="0" rIns="0" bIns="0">
            <a:spAutoFit/>
          </a:bodyPr>
          <a:lstStyle/>
          <a:p>
            <a:r>
              <a:rPr lang="en-US" sz="1400" dirty="0">
                <a:latin typeface="Segoe" pitchFamily="34" charset="0"/>
              </a:rPr>
              <a:t>2010</a:t>
            </a:r>
            <a:endParaRPr lang="en-US" sz="2400" dirty="0">
              <a:latin typeface="Segoe" pitchFamily="34" charset="0"/>
            </a:endParaRPr>
          </a:p>
        </p:txBody>
      </p:sp>
      <p:sp>
        <p:nvSpPr>
          <p:cNvPr id="315471" name="Rectangle 79"/>
          <p:cNvSpPr>
            <a:spLocks noChangeArrowheads="1"/>
          </p:cNvSpPr>
          <p:nvPr/>
        </p:nvSpPr>
        <p:spPr bwMode="auto">
          <a:xfrm rot="16200000">
            <a:off x="-606731" y="4208747"/>
            <a:ext cx="2680311" cy="276999"/>
          </a:xfrm>
          <a:prstGeom prst="rect">
            <a:avLst/>
          </a:prstGeom>
          <a:noFill/>
          <a:ln w="9525">
            <a:noFill/>
            <a:miter lim="800000"/>
            <a:headEnd/>
            <a:tailEnd/>
          </a:ln>
        </p:spPr>
        <p:txBody>
          <a:bodyPr wrap="none" lIns="0" tIns="0" rIns="0" bIns="0">
            <a:spAutoFit/>
          </a:bodyPr>
          <a:lstStyle/>
          <a:p>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Units in Millions Shipped</a:t>
            </a:r>
          </a:p>
        </p:txBody>
      </p:sp>
      <p:sp>
        <p:nvSpPr>
          <p:cNvPr id="315472" name="Rectangle 80"/>
          <p:cNvSpPr>
            <a:spLocks noChangeArrowheads="1"/>
          </p:cNvSpPr>
          <p:nvPr/>
        </p:nvSpPr>
        <p:spPr bwMode="auto">
          <a:xfrm>
            <a:off x="1980082" y="2920099"/>
            <a:ext cx="79025" cy="5913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5473" name="Rectangle 81"/>
          <p:cNvSpPr>
            <a:spLocks noChangeArrowheads="1"/>
          </p:cNvSpPr>
          <p:nvPr/>
        </p:nvSpPr>
        <p:spPr bwMode="auto">
          <a:xfrm>
            <a:off x="2255863" y="2876732"/>
            <a:ext cx="1064394" cy="157512"/>
          </a:xfrm>
          <a:prstGeom prst="rect">
            <a:avLst/>
          </a:prstGeom>
          <a:noFill/>
          <a:ln w="9525">
            <a:noFill/>
            <a:miter lim="800000"/>
            <a:headEnd/>
            <a:tailEnd/>
          </a:ln>
        </p:spPr>
        <p:txBody>
          <a:bodyPr wrap="none" lIns="0" tIns="0" rIns="0" bIns="0">
            <a:spAutoFit/>
          </a:bodyPr>
          <a:lstStyle/>
          <a:p>
            <a:r>
              <a:rPr lang="en-US" sz="1100" b="0" dirty="0">
                <a:effectLst/>
                <a:latin typeface="Segoe" pitchFamily="34" charset="0"/>
              </a:rPr>
              <a:t>Solid State Drives</a:t>
            </a:r>
            <a:endParaRPr lang="en-US" dirty="0">
              <a:effectLst>
                <a:outerShdw blurRad="38100" dist="38100" dir="2700000" algn="tl">
                  <a:srgbClr val="000000"/>
                </a:outerShdw>
              </a:effectLst>
              <a:latin typeface="Segoe" pitchFamily="34" charset="0"/>
            </a:endParaRPr>
          </a:p>
        </p:txBody>
      </p:sp>
      <p:sp>
        <p:nvSpPr>
          <p:cNvPr id="315474" name="Rectangle 82"/>
          <p:cNvSpPr>
            <a:spLocks noChangeArrowheads="1"/>
          </p:cNvSpPr>
          <p:nvPr/>
        </p:nvSpPr>
        <p:spPr bwMode="auto">
          <a:xfrm>
            <a:off x="1980082" y="3098820"/>
            <a:ext cx="79025" cy="60450"/>
          </a:xfrm>
          <a:prstGeom prst="rect">
            <a:avLst/>
          </a:prstGeom>
          <a:solidFill>
            <a:schemeClr val="accent2">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latin typeface="Segoe" pitchFamily="34" charset="0"/>
            </a:endParaRPr>
          </a:p>
        </p:txBody>
      </p:sp>
      <p:sp>
        <p:nvSpPr>
          <p:cNvPr id="315475" name="Rectangle 83"/>
          <p:cNvSpPr>
            <a:spLocks noChangeArrowheads="1"/>
          </p:cNvSpPr>
          <p:nvPr/>
        </p:nvSpPr>
        <p:spPr bwMode="auto">
          <a:xfrm>
            <a:off x="2255863" y="3056767"/>
            <a:ext cx="1170192" cy="157512"/>
          </a:xfrm>
          <a:prstGeom prst="rect">
            <a:avLst/>
          </a:prstGeom>
          <a:noFill/>
          <a:ln w="9525">
            <a:noFill/>
            <a:miter lim="800000"/>
            <a:headEnd/>
            <a:tailEnd/>
          </a:ln>
        </p:spPr>
        <p:txBody>
          <a:bodyPr wrap="none" lIns="0" tIns="0" rIns="0" bIns="0">
            <a:spAutoFit/>
          </a:bodyPr>
          <a:lstStyle/>
          <a:p>
            <a:r>
              <a:rPr lang="en-US" sz="1100" b="0" dirty="0">
                <a:effectLst/>
                <a:latin typeface="Segoe" pitchFamily="34" charset="0"/>
              </a:rPr>
              <a:t>Hybrid Hard Drives</a:t>
            </a:r>
            <a:endParaRPr lang="en-US" dirty="0">
              <a:effectLst>
                <a:outerShdw blurRad="38100" dist="38100" dir="2700000" algn="tl">
                  <a:srgbClr val="000000"/>
                </a:outerShdw>
              </a:effectLst>
              <a:latin typeface="Segoe" pitchFamily="34" charset="0"/>
            </a:endParaRPr>
          </a:p>
        </p:txBody>
      </p:sp>
      <p:sp>
        <p:nvSpPr>
          <p:cNvPr id="315476" name="Rectangle 84"/>
          <p:cNvSpPr>
            <a:spLocks noChangeArrowheads="1"/>
          </p:cNvSpPr>
          <p:nvPr/>
        </p:nvSpPr>
        <p:spPr bwMode="auto">
          <a:xfrm>
            <a:off x="1980082" y="3278855"/>
            <a:ext cx="79025" cy="5913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5477" name="Rectangle 85"/>
          <p:cNvSpPr>
            <a:spLocks noChangeArrowheads="1"/>
          </p:cNvSpPr>
          <p:nvPr/>
        </p:nvSpPr>
        <p:spPr bwMode="auto">
          <a:xfrm>
            <a:off x="2255863" y="3235489"/>
            <a:ext cx="1013098" cy="157512"/>
          </a:xfrm>
          <a:prstGeom prst="rect">
            <a:avLst/>
          </a:prstGeom>
          <a:noFill/>
          <a:ln w="9525">
            <a:noFill/>
            <a:miter lim="800000"/>
            <a:headEnd/>
            <a:tailEnd/>
          </a:ln>
        </p:spPr>
        <p:txBody>
          <a:bodyPr wrap="none" lIns="0" tIns="0" rIns="0" bIns="0">
            <a:spAutoFit/>
          </a:bodyPr>
          <a:lstStyle/>
          <a:p>
            <a:r>
              <a:rPr lang="en-US" sz="1100" b="0" dirty="0">
                <a:effectLst/>
                <a:latin typeface="Segoe" pitchFamily="34" charset="0"/>
              </a:rPr>
              <a:t>Hard Disk Drives</a:t>
            </a:r>
            <a:endParaRPr lang="en-US" dirty="0">
              <a:effectLst>
                <a:outerShdw blurRad="38100" dist="38100" dir="2700000" algn="tl">
                  <a:srgbClr val="000000"/>
                </a:outerShdw>
              </a:effectLst>
              <a:latin typeface="Segoe" pitchFamily="34" charset="0"/>
            </a:endParaRPr>
          </a:p>
        </p:txBody>
      </p:sp>
      <p:sp>
        <p:nvSpPr>
          <p:cNvPr id="315402" name="Text Box 10"/>
          <p:cNvSpPr txBox="1">
            <a:spLocks noChangeArrowheads="1"/>
          </p:cNvSpPr>
          <p:nvPr/>
        </p:nvSpPr>
        <p:spPr bwMode="auto">
          <a:xfrm>
            <a:off x="1817598" y="4287774"/>
            <a:ext cx="838631" cy="379793"/>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419 M</a:t>
            </a:r>
          </a:p>
        </p:txBody>
      </p:sp>
      <p:sp>
        <p:nvSpPr>
          <p:cNvPr id="315403" name="Text Box 11"/>
          <p:cNvSpPr txBox="1">
            <a:spLocks noChangeArrowheads="1"/>
          </p:cNvSpPr>
          <p:nvPr/>
        </p:nvSpPr>
        <p:spPr bwMode="auto">
          <a:xfrm>
            <a:off x="2864274" y="4063058"/>
            <a:ext cx="838631" cy="379793"/>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475 M</a:t>
            </a:r>
          </a:p>
        </p:txBody>
      </p:sp>
      <p:sp>
        <p:nvSpPr>
          <p:cNvPr id="315404" name="Text Box 12"/>
          <p:cNvSpPr txBox="1">
            <a:spLocks noChangeArrowheads="1"/>
          </p:cNvSpPr>
          <p:nvPr/>
        </p:nvSpPr>
        <p:spPr bwMode="auto">
          <a:xfrm>
            <a:off x="3922239" y="3875137"/>
            <a:ext cx="838631" cy="379793"/>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552 M</a:t>
            </a:r>
          </a:p>
        </p:txBody>
      </p:sp>
      <p:sp>
        <p:nvSpPr>
          <p:cNvPr id="315405" name="Text Box 13"/>
          <p:cNvSpPr txBox="1">
            <a:spLocks noChangeArrowheads="1"/>
          </p:cNvSpPr>
          <p:nvPr/>
        </p:nvSpPr>
        <p:spPr bwMode="auto">
          <a:xfrm>
            <a:off x="5026974" y="3440978"/>
            <a:ext cx="838631" cy="379793"/>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672 M</a:t>
            </a:r>
          </a:p>
        </p:txBody>
      </p:sp>
      <p:sp>
        <p:nvSpPr>
          <p:cNvPr id="315406" name="Text Box 14"/>
          <p:cNvSpPr txBox="1">
            <a:spLocks noChangeArrowheads="1"/>
          </p:cNvSpPr>
          <p:nvPr/>
        </p:nvSpPr>
        <p:spPr bwMode="auto">
          <a:xfrm>
            <a:off x="6094616" y="2985470"/>
            <a:ext cx="838631" cy="379793"/>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792 M</a:t>
            </a:r>
          </a:p>
        </p:txBody>
      </p:sp>
      <p:sp>
        <p:nvSpPr>
          <p:cNvPr id="315407" name="Text Box 15"/>
          <p:cNvSpPr txBox="1">
            <a:spLocks noChangeArrowheads="1"/>
          </p:cNvSpPr>
          <p:nvPr/>
        </p:nvSpPr>
        <p:spPr bwMode="auto">
          <a:xfrm>
            <a:off x="7175160" y="2570205"/>
            <a:ext cx="838631" cy="379793"/>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921 M</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dirty="0" smtClean="0"/>
              <a:t>Agenda	</a:t>
            </a:r>
            <a:endParaRPr lang="en-US" dirty="0"/>
          </a:p>
        </p:txBody>
      </p:sp>
      <p:sp>
        <p:nvSpPr>
          <p:cNvPr id="264195" name="Rectangle 3"/>
          <p:cNvSpPr>
            <a:spLocks noGrp="1" noChangeArrowheads="1"/>
          </p:cNvSpPr>
          <p:nvPr>
            <p:ph idx="1"/>
          </p:nvPr>
        </p:nvSpPr>
        <p:spPr>
          <a:xfrm>
            <a:off x="381000" y="1420813"/>
            <a:ext cx="8388350" cy="4912114"/>
          </a:xfrm>
        </p:spPr>
        <p:txBody>
          <a:bodyPr/>
          <a:lstStyle/>
          <a:p>
            <a:r>
              <a:rPr lang="en-US" sz="2800" dirty="0" smtClean="0"/>
              <a:t>Mass Storage </a:t>
            </a:r>
          </a:p>
          <a:p>
            <a:pPr lvl="1"/>
            <a:r>
              <a:rPr lang="en-US" sz="2400" dirty="0" smtClean="0"/>
              <a:t>HDD, HHD, SSD</a:t>
            </a:r>
          </a:p>
          <a:p>
            <a:pPr lvl="1"/>
            <a:r>
              <a:rPr lang="en-US" sz="2400" dirty="0" smtClean="0"/>
              <a:t>How Flash can Benefit Drives</a:t>
            </a:r>
          </a:p>
          <a:p>
            <a:pPr lvl="2"/>
            <a:r>
              <a:rPr lang="en-US" sz="2000" dirty="0" smtClean="0"/>
              <a:t>Hybrid, </a:t>
            </a:r>
            <a:r>
              <a:rPr lang="en-US" sz="2000" dirty="0" err="1" smtClean="0"/>
              <a:t>ReadyBoost</a:t>
            </a:r>
            <a:r>
              <a:rPr lang="en-US" sz="2000" dirty="0" smtClean="0"/>
              <a:t>, Robson, SSD</a:t>
            </a:r>
          </a:p>
          <a:p>
            <a:pPr lvl="2"/>
            <a:r>
              <a:rPr lang="en-US" sz="2000" dirty="0" smtClean="0"/>
              <a:t>Chipset Adoption</a:t>
            </a:r>
          </a:p>
          <a:p>
            <a:r>
              <a:rPr lang="en-US" sz="2800" dirty="0" smtClean="0"/>
              <a:t>NAND</a:t>
            </a:r>
          </a:p>
          <a:p>
            <a:pPr lvl="1"/>
            <a:r>
              <a:rPr lang="en-US" sz="2400" dirty="0" smtClean="0"/>
              <a:t>A Look at the Flash Market</a:t>
            </a:r>
          </a:p>
          <a:p>
            <a:pPr lvl="1"/>
            <a:r>
              <a:rPr lang="en-US" sz="2400" dirty="0" smtClean="0"/>
              <a:t>SLC </a:t>
            </a:r>
            <a:r>
              <a:rPr lang="en-US" sz="2400" dirty="0" err="1" smtClean="0"/>
              <a:t>versusMLC</a:t>
            </a:r>
            <a:endParaRPr lang="en-US" sz="2400" dirty="0" smtClean="0"/>
          </a:p>
          <a:p>
            <a:pPr lvl="1"/>
            <a:r>
              <a:rPr lang="en-US" sz="2400" dirty="0" smtClean="0"/>
              <a:t>Architectures and Performance</a:t>
            </a:r>
          </a:p>
          <a:p>
            <a:pPr lvl="1"/>
            <a:r>
              <a:rPr lang="en-US" sz="2400" dirty="0" smtClean="0"/>
              <a:t>Error Modes</a:t>
            </a:r>
          </a:p>
          <a:p>
            <a:r>
              <a:rPr lang="en-US" sz="2800" dirty="0" smtClean="0"/>
              <a:t>Embedded MMC</a:t>
            </a: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8" name="Group 77"/>
          <p:cNvGrpSpPr/>
          <p:nvPr/>
        </p:nvGrpSpPr>
        <p:grpSpPr>
          <a:xfrm>
            <a:off x="-304800" y="1905000"/>
            <a:ext cx="9448800" cy="4724400"/>
            <a:chOff x="5015695" y="-1020616"/>
            <a:chExt cx="9144000" cy="3109482"/>
          </a:xfrm>
        </p:grpSpPr>
        <p:pic>
          <p:nvPicPr>
            <p:cNvPr id="79" name="Picture 47" descr="glass rectangle"/>
            <p:cNvPicPr>
              <a:picLocks noChangeAspect="1" noChangeArrowheads="1"/>
            </p:cNvPicPr>
            <p:nvPr/>
          </p:nvPicPr>
          <p:blipFill>
            <a:blip r:embed="rId3">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80" name="Picture 79" descr="glass rectangle"/>
            <p:cNvPicPr>
              <a:picLocks noChangeAspect="1" noChangeArrowheads="1"/>
            </p:cNvPicPr>
            <p:nvPr/>
          </p:nvPicPr>
          <p:blipFill>
            <a:blip r:embed="rId3">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sp>
        <p:nvSpPr>
          <p:cNvPr id="316419" name="Rectangle 3"/>
          <p:cNvSpPr>
            <a:spLocks noGrp="1" noChangeArrowheads="1"/>
          </p:cNvSpPr>
          <p:nvPr>
            <p:ph type="title"/>
          </p:nvPr>
        </p:nvSpPr>
        <p:spPr>
          <a:xfrm>
            <a:off x="382588" y="228600"/>
            <a:ext cx="8380412" cy="997196"/>
          </a:xfrm>
        </p:spPr>
        <p:txBody>
          <a:bodyPr/>
          <a:lstStyle/>
          <a:p>
            <a:r>
              <a:rPr lang="en-US" sz="3600" dirty="0" smtClean="0"/>
              <a:t>Data Processing Applications Are Expected To Drive A Majority Of SSD Unit Shipments </a:t>
            </a:r>
            <a:endParaRPr lang="en-US" sz="3600" dirty="0"/>
          </a:p>
        </p:txBody>
      </p:sp>
      <p:sp>
        <p:nvSpPr>
          <p:cNvPr id="316434" name="AutoShape 18"/>
          <p:cNvSpPr>
            <a:spLocks noChangeAspect="1" noChangeArrowheads="1" noTextEdit="1"/>
          </p:cNvSpPr>
          <p:nvPr/>
        </p:nvSpPr>
        <p:spPr bwMode="auto">
          <a:xfrm>
            <a:off x="614362" y="2312772"/>
            <a:ext cx="7915275" cy="4267200"/>
          </a:xfrm>
          <a:prstGeom prst="rect">
            <a:avLst/>
          </a:prstGeom>
          <a:noFill/>
          <a:ln w="9525">
            <a:noFill/>
            <a:miter lim="800000"/>
            <a:headEnd/>
            <a:tailEnd/>
          </a:ln>
        </p:spPr>
        <p:txBody>
          <a:bodyPr/>
          <a:lstStyle/>
          <a:p>
            <a:endParaRPr lang="en-US" dirty="0">
              <a:latin typeface="Segoe" pitchFamily="34" charset="0"/>
            </a:endParaRPr>
          </a:p>
        </p:txBody>
      </p:sp>
      <p:sp>
        <p:nvSpPr>
          <p:cNvPr id="316425" name="Text Box 9"/>
          <p:cNvSpPr txBox="1">
            <a:spLocks noChangeArrowheads="1"/>
          </p:cNvSpPr>
          <p:nvPr/>
        </p:nvSpPr>
        <p:spPr bwMode="auto">
          <a:xfrm>
            <a:off x="1697038" y="1939165"/>
            <a:ext cx="5876925" cy="646331"/>
          </a:xfrm>
          <a:prstGeom prst="rect">
            <a:avLst/>
          </a:prstGeom>
          <a:noFill/>
          <a:ln w="9525" algn="ctr">
            <a:noFill/>
            <a:miter lim="800000"/>
            <a:headEnd/>
            <a:tailEnd/>
          </a:ln>
          <a:effectLst/>
        </p:spPr>
        <p:txBody>
          <a:bodyPr>
            <a:spAutoFit/>
          </a:bodyPr>
          <a:lstStyle/>
          <a:p>
            <a:pPr eaLnBrk="0" hangingPunct="0"/>
            <a:r>
              <a:rPr lang="en-US" sz="2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Worldwide SSD Shipments by Market</a:t>
            </a:r>
          </a:p>
          <a:p>
            <a:pPr eaLnBrk="0" hangingPunct="0"/>
            <a:r>
              <a:rPr lang="en-US" sz="1200" b="0" dirty="0">
                <a:effectLst/>
                <a:latin typeface="Segoe" pitchFamily="34" charset="0"/>
              </a:rPr>
              <a:t>(Millions of Units Shipped)</a:t>
            </a:r>
          </a:p>
        </p:txBody>
      </p:sp>
      <p:sp>
        <p:nvSpPr>
          <p:cNvPr id="316420" name="Text Box 4"/>
          <p:cNvSpPr txBox="1">
            <a:spLocks noChangeArrowheads="1"/>
          </p:cNvSpPr>
          <p:nvPr/>
        </p:nvSpPr>
        <p:spPr bwMode="auto">
          <a:xfrm>
            <a:off x="381000" y="6628860"/>
            <a:ext cx="1556836" cy="229140"/>
          </a:xfrm>
          <a:prstGeom prst="rect">
            <a:avLst/>
          </a:prstGeom>
          <a:noFill/>
          <a:ln w="9525" algn="ctr">
            <a:noFill/>
            <a:miter lim="800000"/>
            <a:headEnd/>
            <a:tailEnd/>
          </a:ln>
          <a:effectLst/>
        </p:spPr>
        <p:txBody>
          <a:bodyPr wrap="none">
            <a:spAutoFit/>
          </a:bodyPr>
          <a:lstStyle/>
          <a:p>
            <a:pPr algn="l" eaLnBrk="0" hangingPunct="0"/>
            <a:r>
              <a:rPr lang="en-US" sz="900" b="0" dirty="0">
                <a:effectLst/>
                <a:latin typeface="Segoe" pitchFamily="34" charset="0"/>
              </a:rPr>
              <a:t>Source: Web-Feet Research</a:t>
            </a:r>
          </a:p>
        </p:txBody>
      </p:sp>
      <p:sp>
        <p:nvSpPr>
          <p:cNvPr id="316427" name="Text Box 11"/>
          <p:cNvSpPr txBox="1">
            <a:spLocks noChangeArrowheads="1"/>
          </p:cNvSpPr>
          <p:nvPr/>
        </p:nvSpPr>
        <p:spPr bwMode="auto">
          <a:xfrm>
            <a:off x="1749082" y="5693344"/>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480 K</a:t>
            </a:r>
          </a:p>
        </p:txBody>
      </p:sp>
      <p:sp>
        <p:nvSpPr>
          <p:cNvPr id="316428" name="Text Box 12"/>
          <p:cNvSpPr txBox="1">
            <a:spLocks noChangeArrowheads="1"/>
          </p:cNvSpPr>
          <p:nvPr/>
        </p:nvSpPr>
        <p:spPr bwMode="auto">
          <a:xfrm>
            <a:off x="2653957" y="5671670"/>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1.5 M</a:t>
            </a:r>
          </a:p>
        </p:txBody>
      </p:sp>
      <p:sp>
        <p:nvSpPr>
          <p:cNvPr id="316429" name="Text Box 13"/>
          <p:cNvSpPr txBox="1">
            <a:spLocks noChangeArrowheads="1"/>
          </p:cNvSpPr>
          <p:nvPr/>
        </p:nvSpPr>
        <p:spPr bwMode="auto">
          <a:xfrm>
            <a:off x="3587407" y="5525370"/>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4.3 M</a:t>
            </a:r>
          </a:p>
        </p:txBody>
      </p:sp>
      <p:sp>
        <p:nvSpPr>
          <p:cNvPr id="316430" name="Text Box 14"/>
          <p:cNvSpPr txBox="1">
            <a:spLocks noChangeArrowheads="1"/>
          </p:cNvSpPr>
          <p:nvPr/>
        </p:nvSpPr>
        <p:spPr bwMode="auto">
          <a:xfrm>
            <a:off x="4522444" y="5215161"/>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10.8 M</a:t>
            </a:r>
          </a:p>
        </p:txBody>
      </p:sp>
      <p:sp>
        <p:nvSpPr>
          <p:cNvPr id="316431" name="Text Box 15"/>
          <p:cNvSpPr txBox="1">
            <a:spLocks noChangeArrowheads="1"/>
          </p:cNvSpPr>
          <p:nvPr/>
        </p:nvSpPr>
        <p:spPr bwMode="auto">
          <a:xfrm>
            <a:off x="5455894" y="4680084"/>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21.6 M</a:t>
            </a:r>
          </a:p>
        </p:txBody>
      </p:sp>
      <p:sp>
        <p:nvSpPr>
          <p:cNvPr id="316432" name="Text Box 16"/>
          <p:cNvSpPr txBox="1">
            <a:spLocks noChangeArrowheads="1"/>
          </p:cNvSpPr>
          <p:nvPr/>
        </p:nvSpPr>
        <p:spPr bwMode="auto">
          <a:xfrm>
            <a:off x="6419507" y="3677660"/>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41.3 M</a:t>
            </a:r>
          </a:p>
        </p:txBody>
      </p:sp>
      <p:sp>
        <p:nvSpPr>
          <p:cNvPr id="316433" name="Text Box 17"/>
          <p:cNvSpPr txBox="1">
            <a:spLocks noChangeArrowheads="1"/>
          </p:cNvSpPr>
          <p:nvPr/>
        </p:nvSpPr>
        <p:spPr bwMode="auto">
          <a:xfrm>
            <a:off x="7352957" y="2612923"/>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62.2 M</a:t>
            </a:r>
          </a:p>
        </p:txBody>
      </p:sp>
      <p:sp>
        <p:nvSpPr>
          <p:cNvPr id="316436" name="Rectangle 20"/>
          <p:cNvSpPr>
            <a:spLocks noChangeArrowheads="1"/>
          </p:cNvSpPr>
          <p:nvPr/>
        </p:nvSpPr>
        <p:spPr bwMode="auto">
          <a:xfrm>
            <a:off x="2890494" y="6131618"/>
            <a:ext cx="366713" cy="2844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6437" name="Rectangle 21"/>
          <p:cNvSpPr>
            <a:spLocks noChangeArrowheads="1"/>
          </p:cNvSpPr>
          <p:nvPr/>
        </p:nvSpPr>
        <p:spPr bwMode="auto">
          <a:xfrm>
            <a:off x="3820769" y="6009701"/>
            <a:ext cx="368300" cy="15036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6438" name="Rectangle 22"/>
          <p:cNvSpPr>
            <a:spLocks noChangeArrowheads="1"/>
          </p:cNvSpPr>
          <p:nvPr/>
        </p:nvSpPr>
        <p:spPr bwMode="auto">
          <a:xfrm>
            <a:off x="4752632" y="5718457"/>
            <a:ext cx="368300" cy="44160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6439" name="Rectangle 23"/>
          <p:cNvSpPr>
            <a:spLocks noChangeArrowheads="1"/>
          </p:cNvSpPr>
          <p:nvPr/>
        </p:nvSpPr>
        <p:spPr bwMode="auto">
          <a:xfrm>
            <a:off x="5682907" y="5228082"/>
            <a:ext cx="368300" cy="93198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6440" name="Rectangle 24"/>
          <p:cNvSpPr>
            <a:spLocks noChangeArrowheads="1"/>
          </p:cNvSpPr>
          <p:nvPr/>
        </p:nvSpPr>
        <p:spPr bwMode="auto">
          <a:xfrm>
            <a:off x="6614769" y="4334029"/>
            <a:ext cx="368300" cy="182603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6441" name="Rectangle 25"/>
          <p:cNvSpPr>
            <a:spLocks noChangeArrowheads="1"/>
          </p:cNvSpPr>
          <p:nvPr/>
        </p:nvSpPr>
        <p:spPr bwMode="auto">
          <a:xfrm>
            <a:off x="7545044" y="3477905"/>
            <a:ext cx="368300" cy="268216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6442" name="Rectangle 26"/>
          <p:cNvSpPr>
            <a:spLocks noChangeArrowheads="1"/>
          </p:cNvSpPr>
          <p:nvPr/>
        </p:nvSpPr>
        <p:spPr bwMode="auto">
          <a:xfrm>
            <a:off x="1958632" y="6141100"/>
            <a:ext cx="368300" cy="189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latin typeface="Segoe" pitchFamily="34" charset="0"/>
            </a:endParaRPr>
          </a:p>
        </p:txBody>
      </p:sp>
      <p:sp>
        <p:nvSpPr>
          <p:cNvPr id="316443" name="Rectangle 27"/>
          <p:cNvSpPr>
            <a:spLocks noChangeArrowheads="1"/>
          </p:cNvSpPr>
          <p:nvPr/>
        </p:nvSpPr>
        <p:spPr bwMode="auto">
          <a:xfrm>
            <a:off x="2890494" y="6114008"/>
            <a:ext cx="366713" cy="176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latin typeface="Segoe" pitchFamily="34" charset="0"/>
            </a:endParaRPr>
          </a:p>
        </p:txBody>
      </p:sp>
      <p:sp>
        <p:nvSpPr>
          <p:cNvPr id="316444" name="Rectangle 28"/>
          <p:cNvSpPr>
            <a:spLocks noChangeArrowheads="1"/>
          </p:cNvSpPr>
          <p:nvPr/>
        </p:nvSpPr>
        <p:spPr bwMode="auto">
          <a:xfrm>
            <a:off x="3820769" y="5990736"/>
            <a:ext cx="368300" cy="189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latin typeface="Segoe" pitchFamily="34" charset="0"/>
            </a:endParaRPr>
          </a:p>
        </p:txBody>
      </p:sp>
      <p:sp>
        <p:nvSpPr>
          <p:cNvPr id="316445" name="Rectangle 29"/>
          <p:cNvSpPr>
            <a:spLocks noChangeArrowheads="1"/>
          </p:cNvSpPr>
          <p:nvPr/>
        </p:nvSpPr>
        <p:spPr bwMode="auto">
          <a:xfrm>
            <a:off x="4752632" y="5690009"/>
            <a:ext cx="368300" cy="2844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latin typeface="Segoe" pitchFamily="34" charset="0"/>
            </a:endParaRPr>
          </a:p>
        </p:txBody>
      </p:sp>
      <p:sp>
        <p:nvSpPr>
          <p:cNvPr id="316446" name="Rectangle 30"/>
          <p:cNvSpPr>
            <a:spLocks noChangeArrowheads="1"/>
          </p:cNvSpPr>
          <p:nvPr/>
        </p:nvSpPr>
        <p:spPr bwMode="auto">
          <a:xfrm>
            <a:off x="5682907" y="5172542"/>
            <a:ext cx="368300" cy="5554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latin typeface="Segoe" pitchFamily="34" charset="0"/>
            </a:endParaRPr>
          </a:p>
        </p:txBody>
      </p:sp>
      <p:sp>
        <p:nvSpPr>
          <p:cNvPr id="316447" name="Rectangle 31"/>
          <p:cNvSpPr>
            <a:spLocks noChangeArrowheads="1"/>
          </p:cNvSpPr>
          <p:nvPr/>
        </p:nvSpPr>
        <p:spPr bwMode="auto">
          <a:xfrm>
            <a:off x="6614769" y="4202630"/>
            <a:ext cx="368300" cy="1313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latin typeface="Segoe" pitchFamily="34" charset="0"/>
            </a:endParaRPr>
          </a:p>
        </p:txBody>
      </p:sp>
      <p:sp>
        <p:nvSpPr>
          <p:cNvPr id="316448" name="Rectangle 32"/>
          <p:cNvSpPr>
            <a:spLocks noChangeArrowheads="1"/>
          </p:cNvSpPr>
          <p:nvPr/>
        </p:nvSpPr>
        <p:spPr bwMode="auto">
          <a:xfrm>
            <a:off x="7545044" y="3158213"/>
            <a:ext cx="368300" cy="31969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latin typeface="Segoe" pitchFamily="34" charset="0"/>
            </a:endParaRPr>
          </a:p>
        </p:txBody>
      </p:sp>
      <p:sp>
        <p:nvSpPr>
          <p:cNvPr id="316449" name="Rectangle 33"/>
          <p:cNvSpPr>
            <a:spLocks noChangeArrowheads="1"/>
          </p:cNvSpPr>
          <p:nvPr/>
        </p:nvSpPr>
        <p:spPr bwMode="auto">
          <a:xfrm>
            <a:off x="1958632" y="6131618"/>
            <a:ext cx="368300" cy="948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6450" name="Rectangle 34"/>
          <p:cNvSpPr>
            <a:spLocks noChangeArrowheads="1"/>
          </p:cNvSpPr>
          <p:nvPr/>
        </p:nvSpPr>
        <p:spPr bwMode="auto">
          <a:xfrm>
            <a:off x="2890494" y="6085561"/>
            <a:ext cx="366713" cy="2844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6451" name="Rectangle 35"/>
          <p:cNvSpPr>
            <a:spLocks noChangeArrowheads="1"/>
          </p:cNvSpPr>
          <p:nvPr/>
        </p:nvSpPr>
        <p:spPr bwMode="auto">
          <a:xfrm>
            <a:off x="3820769" y="5943325"/>
            <a:ext cx="368300" cy="4741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6452" name="Rectangle 36"/>
          <p:cNvSpPr>
            <a:spLocks noChangeArrowheads="1"/>
          </p:cNvSpPr>
          <p:nvPr/>
        </p:nvSpPr>
        <p:spPr bwMode="auto">
          <a:xfrm>
            <a:off x="4752632" y="5614151"/>
            <a:ext cx="368300" cy="7585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6453" name="Rectangle 37"/>
          <p:cNvSpPr>
            <a:spLocks noChangeArrowheads="1"/>
          </p:cNvSpPr>
          <p:nvPr/>
        </p:nvSpPr>
        <p:spPr bwMode="auto">
          <a:xfrm>
            <a:off x="5682907" y="5068236"/>
            <a:ext cx="368300" cy="10430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6454" name="Rectangle 38"/>
          <p:cNvSpPr>
            <a:spLocks noChangeArrowheads="1"/>
          </p:cNvSpPr>
          <p:nvPr/>
        </p:nvSpPr>
        <p:spPr bwMode="auto">
          <a:xfrm>
            <a:off x="6614769" y="4061748"/>
            <a:ext cx="368300" cy="14088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6455" name="Rectangle 39"/>
          <p:cNvSpPr>
            <a:spLocks noChangeArrowheads="1"/>
          </p:cNvSpPr>
          <p:nvPr/>
        </p:nvSpPr>
        <p:spPr bwMode="auto">
          <a:xfrm>
            <a:off x="7545044" y="3006495"/>
            <a:ext cx="368300" cy="15171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6456" name="Rectangle 40"/>
          <p:cNvSpPr>
            <a:spLocks noChangeArrowheads="1"/>
          </p:cNvSpPr>
          <p:nvPr/>
        </p:nvSpPr>
        <p:spPr bwMode="auto">
          <a:xfrm>
            <a:off x="5682907" y="5058753"/>
            <a:ext cx="368300" cy="948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6457" name="Rectangle 41"/>
          <p:cNvSpPr>
            <a:spLocks noChangeArrowheads="1"/>
          </p:cNvSpPr>
          <p:nvPr/>
        </p:nvSpPr>
        <p:spPr bwMode="auto">
          <a:xfrm>
            <a:off x="7545044" y="2998367"/>
            <a:ext cx="368300" cy="812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6458" name="Line 42"/>
          <p:cNvSpPr>
            <a:spLocks noChangeShapeType="1"/>
          </p:cNvSpPr>
          <p:nvPr/>
        </p:nvSpPr>
        <p:spPr bwMode="auto">
          <a:xfrm>
            <a:off x="1677644" y="2602816"/>
            <a:ext cx="1588" cy="3557249"/>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59" name="Line 43"/>
          <p:cNvSpPr>
            <a:spLocks noChangeShapeType="1"/>
          </p:cNvSpPr>
          <p:nvPr/>
        </p:nvSpPr>
        <p:spPr bwMode="auto">
          <a:xfrm>
            <a:off x="1633194" y="6160065"/>
            <a:ext cx="44450" cy="135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60" name="Line 44"/>
          <p:cNvSpPr>
            <a:spLocks noChangeShapeType="1"/>
          </p:cNvSpPr>
          <p:nvPr/>
        </p:nvSpPr>
        <p:spPr bwMode="auto">
          <a:xfrm>
            <a:off x="1633194" y="5652081"/>
            <a:ext cx="44450" cy="135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61" name="Line 45"/>
          <p:cNvSpPr>
            <a:spLocks noChangeShapeType="1"/>
          </p:cNvSpPr>
          <p:nvPr/>
        </p:nvSpPr>
        <p:spPr bwMode="auto">
          <a:xfrm>
            <a:off x="1633194" y="5144095"/>
            <a:ext cx="44450" cy="135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62" name="Line 46"/>
          <p:cNvSpPr>
            <a:spLocks noChangeShapeType="1"/>
          </p:cNvSpPr>
          <p:nvPr/>
        </p:nvSpPr>
        <p:spPr bwMode="auto">
          <a:xfrm>
            <a:off x="1633194" y="4636111"/>
            <a:ext cx="44450" cy="135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63" name="Line 47"/>
          <p:cNvSpPr>
            <a:spLocks noChangeShapeType="1"/>
          </p:cNvSpPr>
          <p:nvPr/>
        </p:nvSpPr>
        <p:spPr bwMode="auto">
          <a:xfrm>
            <a:off x="1633194" y="4126771"/>
            <a:ext cx="44450" cy="135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64" name="Line 48"/>
          <p:cNvSpPr>
            <a:spLocks noChangeShapeType="1"/>
          </p:cNvSpPr>
          <p:nvPr/>
        </p:nvSpPr>
        <p:spPr bwMode="auto">
          <a:xfrm>
            <a:off x="1633194" y="3618786"/>
            <a:ext cx="44450" cy="135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65" name="Line 49"/>
          <p:cNvSpPr>
            <a:spLocks noChangeShapeType="1"/>
          </p:cNvSpPr>
          <p:nvPr/>
        </p:nvSpPr>
        <p:spPr bwMode="auto">
          <a:xfrm>
            <a:off x="1633194" y="3110801"/>
            <a:ext cx="44450" cy="135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66" name="Line 50"/>
          <p:cNvSpPr>
            <a:spLocks noChangeShapeType="1"/>
          </p:cNvSpPr>
          <p:nvPr/>
        </p:nvSpPr>
        <p:spPr bwMode="auto">
          <a:xfrm>
            <a:off x="1633194" y="2602816"/>
            <a:ext cx="44450" cy="135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67" name="Line 51"/>
          <p:cNvSpPr>
            <a:spLocks noChangeShapeType="1"/>
          </p:cNvSpPr>
          <p:nvPr/>
        </p:nvSpPr>
        <p:spPr bwMode="auto">
          <a:xfrm>
            <a:off x="1677644" y="6160065"/>
            <a:ext cx="6518275" cy="135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68" name="Line 52"/>
          <p:cNvSpPr>
            <a:spLocks noChangeShapeType="1"/>
          </p:cNvSpPr>
          <p:nvPr/>
        </p:nvSpPr>
        <p:spPr bwMode="auto">
          <a:xfrm flipV="1">
            <a:off x="1677644" y="6160065"/>
            <a:ext cx="1588" cy="37930"/>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69" name="Line 53"/>
          <p:cNvSpPr>
            <a:spLocks noChangeShapeType="1"/>
          </p:cNvSpPr>
          <p:nvPr/>
        </p:nvSpPr>
        <p:spPr bwMode="auto">
          <a:xfrm flipV="1">
            <a:off x="2607919" y="6160065"/>
            <a:ext cx="1588" cy="37930"/>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70" name="Line 54"/>
          <p:cNvSpPr>
            <a:spLocks noChangeShapeType="1"/>
          </p:cNvSpPr>
          <p:nvPr/>
        </p:nvSpPr>
        <p:spPr bwMode="auto">
          <a:xfrm flipV="1">
            <a:off x="3539782" y="6160065"/>
            <a:ext cx="1588" cy="37930"/>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71" name="Line 55"/>
          <p:cNvSpPr>
            <a:spLocks noChangeShapeType="1"/>
          </p:cNvSpPr>
          <p:nvPr/>
        </p:nvSpPr>
        <p:spPr bwMode="auto">
          <a:xfrm flipV="1">
            <a:off x="4470057" y="6160065"/>
            <a:ext cx="1588" cy="37930"/>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72" name="Line 56"/>
          <p:cNvSpPr>
            <a:spLocks noChangeShapeType="1"/>
          </p:cNvSpPr>
          <p:nvPr/>
        </p:nvSpPr>
        <p:spPr bwMode="auto">
          <a:xfrm flipV="1">
            <a:off x="5401919" y="6160065"/>
            <a:ext cx="1588" cy="37930"/>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73" name="Line 57"/>
          <p:cNvSpPr>
            <a:spLocks noChangeShapeType="1"/>
          </p:cNvSpPr>
          <p:nvPr/>
        </p:nvSpPr>
        <p:spPr bwMode="auto">
          <a:xfrm flipV="1">
            <a:off x="6333782" y="6160065"/>
            <a:ext cx="1588" cy="37930"/>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74" name="Line 58"/>
          <p:cNvSpPr>
            <a:spLocks noChangeShapeType="1"/>
          </p:cNvSpPr>
          <p:nvPr/>
        </p:nvSpPr>
        <p:spPr bwMode="auto">
          <a:xfrm flipV="1">
            <a:off x="7264057" y="6160065"/>
            <a:ext cx="1588" cy="37930"/>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75" name="Line 59"/>
          <p:cNvSpPr>
            <a:spLocks noChangeShapeType="1"/>
          </p:cNvSpPr>
          <p:nvPr/>
        </p:nvSpPr>
        <p:spPr bwMode="auto">
          <a:xfrm flipV="1">
            <a:off x="8195919" y="6160065"/>
            <a:ext cx="1588" cy="37930"/>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6476" name="Rectangle 60"/>
          <p:cNvSpPr>
            <a:spLocks noChangeArrowheads="1"/>
          </p:cNvSpPr>
          <p:nvPr/>
        </p:nvSpPr>
        <p:spPr bwMode="auto">
          <a:xfrm>
            <a:off x="1333157" y="6085561"/>
            <a:ext cx="355867"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0.00</a:t>
            </a:r>
          </a:p>
        </p:txBody>
      </p:sp>
      <p:sp>
        <p:nvSpPr>
          <p:cNvPr id="316477" name="Rectangle 61"/>
          <p:cNvSpPr>
            <a:spLocks noChangeArrowheads="1"/>
          </p:cNvSpPr>
          <p:nvPr/>
        </p:nvSpPr>
        <p:spPr bwMode="auto">
          <a:xfrm>
            <a:off x="1258544" y="5576221"/>
            <a:ext cx="45845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10.00</a:t>
            </a:r>
          </a:p>
        </p:txBody>
      </p:sp>
      <p:sp>
        <p:nvSpPr>
          <p:cNvPr id="316478" name="Rectangle 62"/>
          <p:cNvSpPr>
            <a:spLocks noChangeArrowheads="1"/>
          </p:cNvSpPr>
          <p:nvPr/>
        </p:nvSpPr>
        <p:spPr bwMode="auto">
          <a:xfrm>
            <a:off x="1258544" y="5068236"/>
            <a:ext cx="45845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20.00</a:t>
            </a:r>
          </a:p>
        </p:txBody>
      </p:sp>
      <p:sp>
        <p:nvSpPr>
          <p:cNvPr id="316479" name="Rectangle 63"/>
          <p:cNvSpPr>
            <a:spLocks noChangeArrowheads="1"/>
          </p:cNvSpPr>
          <p:nvPr/>
        </p:nvSpPr>
        <p:spPr bwMode="auto">
          <a:xfrm>
            <a:off x="1258544" y="4560251"/>
            <a:ext cx="45845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30.00</a:t>
            </a:r>
          </a:p>
        </p:txBody>
      </p:sp>
      <p:sp>
        <p:nvSpPr>
          <p:cNvPr id="316480" name="Rectangle 64"/>
          <p:cNvSpPr>
            <a:spLocks noChangeArrowheads="1"/>
          </p:cNvSpPr>
          <p:nvPr/>
        </p:nvSpPr>
        <p:spPr bwMode="auto">
          <a:xfrm>
            <a:off x="1258544" y="4052266"/>
            <a:ext cx="45845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40.00</a:t>
            </a:r>
          </a:p>
        </p:txBody>
      </p:sp>
      <p:sp>
        <p:nvSpPr>
          <p:cNvPr id="316481" name="Rectangle 65"/>
          <p:cNvSpPr>
            <a:spLocks noChangeArrowheads="1"/>
          </p:cNvSpPr>
          <p:nvPr/>
        </p:nvSpPr>
        <p:spPr bwMode="auto">
          <a:xfrm>
            <a:off x="1258544" y="3544281"/>
            <a:ext cx="45845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50.00</a:t>
            </a:r>
          </a:p>
        </p:txBody>
      </p:sp>
      <p:sp>
        <p:nvSpPr>
          <p:cNvPr id="316482" name="Rectangle 66"/>
          <p:cNvSpPr>
            <a:spLocks noChangeArrowheads="1"/>
          </p:cNvSpPr>
          <p:nvPr/>
        </p:nvSpPr>
        <p:spPr bwMode="auto">
          <a:xfrm>
            <a:off x="1258544" y="3034941"/>
            <a:ext cx="45845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60.00</a:t>
            </a:r>
          </a:p>
        </p:txBody>
      </p:sp>
      <p:sp>
        <p:nvSpPr>
          <p:cNvPr id="316483" name="Rectangle 67"/>
          <p:cNvSpPr>
            <a:spLocks noChangeArrowheads="1"/>
          </p:cNvSpPr>
          <p:nvPr/>
        </p:nvSpPr>
        <p:spPr bwMode="auto">
          <a:xfrm>
            <a:off x="1258544" y="2526957"/>
            <a:ext cx="45845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70.00</a:t>
            </a:r>
          </a:p>
        </p:txBody>
      </p:sp>
      <p:grpSp>
        <p:nvGrpSpPr>
          <p:cNvPr id="85" name="Group 84"/>
          <p:cNvGrpSpPr/>
          <p:nvPr/>
        </p:nvGrpSpPr>
        <p:grpSpPr>
          <a:xfrm>
            <a:off x="2041182" y="6264372"/>
            <a:ext cx="5996781" cy="215444"/>
            <a:chOff x="2041182" y="6264372"/>
            <a:chExt cx="5996781" cy="215444"/>
          </a:xfrm>
        </p:grpSpPr>
        <p:sp>
          <p:nvSpPr>
            <p:cNvPr id="316484" name="Rectangle 68"/>
            <p:cNvSpPr>
              <a:spLocks noChangeArrowheads="1"/>
            </p:cNvSpPr>
            <p:nvPr/>
          </p:nvSpPr>
          <p:spPr bwMode="auto">
            <a:xfrm>
              <a:off x="2041182" y="6264372"/>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2005</a:t>
              </a:r>
            </a:p>
          </p:txBody>
        </p:sp>
        <p:sp>
          <p:nvSpPr>
            <p:cNvPr id="316485" name="Rectangle 69"/>
            <p:cNvSpPr>
              <a:spLocks noChangeArrowheads="1"/>
            </p:cNvSpPr>
            <p:nvPr/>
          </p:nvSpPr>
          <p:spPr bwMode="auto">
            <a:xfrm>
              <a:off x="2971457" y="6264372"/>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2006</a:t>
              </a:r>
            </a:p>
          </p:txBody>
        </p:sp>
        <p:sp>
          <p:nvSpPr>
            <p:cNvPr id="316486" name="Rectangle 70"/>
            <p:cNvSpPr>
              <a:spLocks noChangeArrowheads="1"/>
            </p:cNvSpPr>
            <p:nvPr/>
          </p:nvSpPr>
          <p:spPr bwMode="auto">
            <a:xfrm>
              <a:off x="3903319" y="6264372"/>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2007</a:t>
              </a:r>
            </a:p>
          </p:txBody>
        </p:sp>
        <p:sp>
          <p:nvSpPr>
            <p:cNvPr id="316487" name="Rectangle 71"/>
            <p:cNvSpPr>
              <a:spLocks noChangeArrowheads="1"/>
            </p:cNvSpPr>
            <p:nvPr/>
          </p:nvSpPr>
          <p:spPr bwMode="auto">
            <a:xfrm>
              <a:off x="4835182" y="6264372"/>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2008</a:t>
              </a:r>
            </a:p>
          </p:txBody>
        </p:sp>
        <p:sp>
          <p:nvSpPr>
            <p:cNvPr id="316488" name="Rectangle 72"/>
            <p:cNvSpPr>
              <a:spLocks noChangeArrowheads="1"/>
            </p:cNvSpPr>
            <p:nvPr/>
          </p:nvSpPr>
          <p:spPr bwMode="auto">
            <a:xfrm>
              <a:off x="5765457" y="6264372"/>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2009</a:t>
              </a:r>
            </a:p>
          </p:txBody>
        </p:sp>
        <p:sp>
          <p:nvSpPr>
            <p:cNvPr id="316489" name="Rectangle 73"/>
            <p:cNvSpPr>
              <a:spLocks noChangeArrowheads="1"/>
            </p:cNvSpPr>
            <p:nvPr/>
          </p:nvSpPr>
          <p:spPr bwMode="auto">
            <a:xfrm>
              <a:off x="6697319" y="6264372"/>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2010</a:t>
              </a:r>
            </a:p>
          </p:txBody>
        </p:sp>
        <p:sp>
          <p:nvSpPr>
            <p:cNvPr id="316490" name="Rectangle 74"/>
            <p:cNvSpPr>
              <a:spLocks noChangeArrowheads="1"/>
            </p:cNvSpPr>
            <p:nvPr/>
          </p:nvSpPr>
          <p:spPr bwMode="auto">
            <a:xfrm>
              <a:off x="7627594" y="6264372"/>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2011</a:t>
              </a:r>
            </a:p>
          </p:txBody>
        </p:sp>
      </p:grpSp>
      <p:sp>
        <p:nvSpPr>
          <p:cNvPr id="316492" name="Rectangle 76"/>
          <p:cNvSpPr>
            <a:spLocks noChangeArrowheads="1"/>
          </p:cNvSpPr>
          <p:nvPr/>
        </p:nvSpPr>
        <p:spPr bwMode="auto">
          <a:xfrm>
            <a:off x="1871319" y="2753179"/>
            <a:ext cx="76200" cy="6502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6493" name="Rectangle 77"/>
          <p:cNvSpPr>
            <a:spLocks noChangeArrowheads="1"/>
          </p:cNvSpPr>
          <p:nvPr/>
        </p:nvSpPr>
        <p:spPr bwMode="auto">
          <a:xfrm>
            <a:off x="2077694" y="2705767"/>
            <a:ext cx="1149350" cy="143591"/>
          </a:xfrm>
          <a:prstGeom prst="rect">
            <a:avLst/>
          </a:prstGeom>
          <a:noFill/>
          <a:ln w="9525">
            <a:noFill/>
            <a:miter lim="800000"/>
            <a:headEnd/>
            <a:tailEnd/>
          </a:ln>
        </p:spPr>
        <p:txBody>
          <a:bodyPr wrap="none" lIns="0" tIns="0" rIns="0" bIns="0">
            <a:spAutoFit/>
          </a:bodyPr>
          <a:lstStyle/>
          <a:p>
            <a:r>
              <a:rPr lang="en-US" sz="1100" b="0" dirty="0">
                <a:effectLst/>
                <a:latin typeface="Segoe" pitchFamily="34" charset="0"/>
              </a:rPr>
              <a:t>Military/Aerospace</a:t>
            </a:r>
            <a:endParaRPr lang="en-US" dirty="0">
              <a:effectLst>
                <a:outerShdw blurRad="38100" dist="38100" dir="2700000" algn="tl">
                  <a:srgbClr val="000000"/>
                </a:outerShdw>
              </a:effectLst>
              <a:latin typeface="Segoe" pitchFamily="34" charset="0"/>
            </a:endParaRPr>
          </a:p>
        </p:txBody>
      </p:sp>
      <p:sp>
        <p:nvSpPr>
          <p:cNvPr id="316494" name="Rectangle 78"/>
          <p:cNvSpPr>
            <a:spLocks noChangeArrowheads="1"/>
          </p:cNvSpPr>
          <p:nvPr/>
        </p:nvSpPr>
        <p:spPr bwMode="auto">
          <a:xfrm>
            <a:off x="1871319" y="2950955"/>
            <a:ext cx="76200" cy="6502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6495" name="Rectangle 79"/>
          <p:cNvSpPr>
            <a:spLocks noChangeArrowheads="1"/>
          </p:cNvSpPr>
          <p:nvPr/>
        </p:nvSpPr>
        <p:spPr bwMode="auto">
          <a:xfrm>
            <a:off x="2077694" y="2903543"/>
            <a:ext cx="1106488" cy="144945"/>
          </a:xfrm>
          <a:prstGeom prst="rect">
            <a:avLst/>
          </a:prstGeom>
          <a:noFill/>
          <a:ln w="9525">
            <a:noFill/>
            <a:miter lim="800000"/>
            <a:headEnd/>
            <a:tailEnd/>
          </a:ln>
        </p:spPr>
        <p:txBody>
          <a:bodyPr wrap="none" lIns="0" tIns="0" rIns="0" bIns="0">
            <a:spAutoFit/>
          </a:bodyPr>
          <a:lstStyle/>
          <a:p>
            <a:r>
              <a:rPr lang="en-US" sz="1100" b="0" dirty="0">
                <a:effectLst/>
                <a:latin typeface="Segoe" pitchFamily="34" charset="0"/>
              </a:rPr>
              <a:t>Industrial/Medical</a:t>
            </a:r>
            <a:endParaRPr lang="en-US" dirty="0">
              <a:effectLst>
                <a:outerShdw blurRad="38100" dist="38100" dir="2700000" algn="tl">
                  <a:srgbClr val="000000"/>
                </a:outerShdw>
              </a:effectLst>
              <a:latin typeface="Segoe" pitchFamily="34" charset="0"/>
            </a:endParaRPr>
          </a:p>
        </p:txBody>
      </p:sp>
      <p:sp>
        <p:nvSpPr>
          <p:cNvPr id="316496" name="Rectangle 80"/>
          <p:cNvSpPr>
            <a:spLocks noChangeArrowheads="1"/>
          </p:cNvSpPr>
          <p:nvPr/>
        </p:nvSpPr>
        <p:spPr bwMode="auto">
          <a:xfrm>
            <a:off x="1871319" y="3148730"/>
            <a:ext cx="76200" cy="6502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latin typeface="Segoe" pitchFamily="34" charset="0"/>
            </a:endParaRPr>
          </a:p>
        </p:txBody>
      </p:sp>
      <p:sp>
        <p:nvSpPr>
          <p:cNvPr id="316497" name="Rectangle 81"/>
          <p:cNvSpPr>
            <a:spLocks noChangeArrowheads="1"/>
          </p:cNvSpPr>
          <p:nvPr/>
        </p:nvSpPr>
        <p:spPr bwMode="auto">
          <a:xfrm>
            <a:off x="2077694" y="3101318"/>
            <a:ext cx="644525" cy="143591"/>
          </a:xfrm>
          <a:prstGeom prst="rect">
            <a:avLst/>
          </a:prstGeom>
          <a:noFill/>
          <a:ln w="9525">
            <a:noFill/>
            <a:miter lim="800000"/>
            <a:headEnd/>
            <a:tailEnd/>
          </a:ln>
        </p:spPr>
        <p:txBody>
          <a:bodyPr wrap="none" lIns="0" tIns="0" rIns="0" bIns="0">
            <a:spAutoFit/>
          </a:bodyPr>
          <a:lstStyle/>
          <a:p>
            <a:r>
              <a:rPr lang="en-US" sz="1100" b="0" dirty="0">
                <a:effectLst/>
                <a:latin typeface="Segoe" pitchFamily="34" charset="0"/>
              </a:rPr>
              <a:t>Consumer</a:t>
            </a:r>
            <a:endParaRPr lang="en-US" dirty="0">
              <a:effectLst>
                <a:outerShdw blurRad="38100" dist="38100" dir="2700000" algn="tl">
                  <a:srgbClr val="000000"/>
                </a:outerShdw>
              </a:effectLst>
              <a:latin typeface="Segoe" pitchFamily="34" charset="0"/>
            </a:endParaRPr>
          </a:p>
        </p:txBody>
      </p:sp>
      <p:sp>
        <p:nvSpPr>
          <p:cNvPr id="316498" name="Rectangle 82"/>
          <p:cNvSpPr>
            <a:spLocks noChangeArrowheads="1"/>
          </p:cNvSpPr>
          <p:nvPr/>
        </p:nvSpPr>
        <p:spPr bwMode="auto">
          <a:xfrm>
            <a:off x="1871319" y="3346506"/>
            <a:ext cx="76200" cy="6502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6499" name="Rectangle 83"/>
          <p:cNvSpPr>
            <a:spLocks noChangeArrowheads="1"/>
          </p:cNvSpPr>
          <p:nvPr/>
        </p:nvSpPr>
        <p:spPr bwMode="auto">
          <a:xfrm>
            <a:off x="2077694" y="3299094"/>
            <a:ext cx="977900" cy="144945"/>
          </a:xfrm>
          <a:prstGeom prst="rect">
            <a:avLst/>
          </a:prstGeom>
          <a:noFill/>
          <a:ln w="9525">
            <a:noFill/>
            <a:miter lim="800000"/>
            <a:headEnd/>
            <a:tailEnd/>
          </a:ln>
        </p:spPr>
        <p:txBody>
          <a:bodyPr wrap="none" lIns="0" tIns="0" rIns="0" bIns="0">
            <a:spAutoFit/>
          </a:bodyPr>
          <a:lstStyle/>
          <a:p>
            <a:r>
              <a:rPr lang="en-US" sz="1100" b="0" dirty="0">
                <a:effectLst/>
                <a:latin typeface="Segoe" pitchFamily="34" charset="0"/>
              </a:rPr>
              <a:t>Data Processing</a:t>
            </a:r>
            <a:endParaRPr lang="en-US" dirty="0">
              <a:effectLst>
                <a:outerShdw blurRad="38100" dist="38100" dir="2700000" algn="tl">
                  <a:srgbClr val="000000"/>
                </a:outerShdw>
              </a:effectLst>
              <a:latin typeface="Segoe" pitchFamily="34" charset="0"/>
            </a:endParaRPr>
          </a:p>
        </p:txBody>
      </p:sp>
      <p:sp>
        <p:nvSpPr>
          <p:cNvPr id="84" name="Rectangle 79"/>
          <p:cNvSpPr>
            <a:spLocks noChangeArrowheads="1"/>
          </p:cNvSpPr>
          <p:nvPr/>
        </p:nvSpPr>
        <p:spPr bwMode="auto">
          <a:xfrm rot="16200000">
            <a:off x="-606731" y="4208747"/>
            <a:ext cx="2680311" cy="276999"/>
          </a:xfrm>
          <a:prstGeom prst="rect">
            <a:avLst/>
          </a:prstGeom>
          <a:noFill/>
          <a:ln w="9525">
            <a:noFill/>
            <a:miter lim="800000"/>
            <a:headEnd/>
            <a:tailEnd/>
          </a:ln>
        </p:spPr>
        <p:txBody>
          <a:bodyPr wrap="none" lIns="0" tIns="0" rIns="0" bIns="0">
            <a:spAutoFit/>
          </a:bodyPr>
          <a:lstStyle/>
          <a:p>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Units in Millions Shipped</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304800" y="1905000"/>
            <a:ext cx="9448800" cy="4724400"/>
            <a:chOff x="5015695" y="-1020616"/>
            <a:chExt cx="9144000" cy="3109482"/>
          </a:xfrm>
        </p:grpSpPr>
        <p:pic>
          <p:nvPicPr>
            <p:cNvPr id="80" name="Picture 47" descr="glass rectangle"/>
            <p:cNvPicPr>
              <a:picLocks noChangeAspect="1" noChangeArrowheads="1"/>
            </p:cNvPicPr>
            <p:nvPr/>
          </p:nvPicPr>
          <p:blipFill>
            <a:blip r:embed="rId3">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81" name="Picture 80" descr="glass rectangle"/>
            <p:cNvPicPr>
              <a:picLocks noChangeAspect="1" noChangeArrowheads="1"/>
            </p:cNvPicPr>
            <p:nvPr/>
          </p:nvPicPr>
          <p:blipFill>
            <a:blip r:embed="rId3">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sp>
        <p:nvSpPr>
          <p:cNvPr id="317443" name="Rectangle 3"/>
          <p:cNvSpPr>
            <a:spLocks noGrp="1" noChangeArrowheads="1"/>
          </p:cNvSpPr>
          <p:nvPr>
            <p:ph type="title"/>
          </p:nvPr>
        </p:nvSpPr>
        <p:spPr>
          <a:xfrm>
            <a:off x="382588" y="228600"/>
            <a:ext cx="8380412" cy="1384995"/>
          </a:xfrm>
        </p:spPr>
        <p:txBody>
          <a:bodyPr/>
          <a:lstStyle/>
          <a:p>
            <a:r>
              <a:rPr lang="en-US" dirty="0" smtClean="0"/>
              <a:t>2.5” Is The ‘Sweet Spot’ Form Factor For SSDs </a:t>
            </a:r>
            <a:endParaRPr lang="en-US" dirty="0"/>
          </a:p>
        </p:txBody>
      </p:sp>
      <p:sp>
        <p:nvSpPr>
          <p:cNvPr id="317444" name="Text Box 4"/>
          <p:cNvSpPr txBox="1">
            <a:spLocks noChangeArrowheads="1"/>
          </p:cNvSpPr>
          <p:nvPr/>
        </p:nvSpPr>
        <p:spPr bwMode="auto">
          <a:xfrm>
            <a:off x="381000" y="6627168"/>
            <a:ext cx="1556836" cy="230832"/>
          </a:xfrm>
          <a:prstGeom prst="rect">
            <a:avLst/>
          </a:prstGeom>
          <a:noFill/>
          <a:ln w="9525" algn="ctr">
            <a:noFill/>
            <a:miter lim="800000"/>
            <a:headEnd/>
            <a:tailEnd/>
          </a:ln>
          <a:effectLst/>
        </p:spPr>
        <p:txBody>
          <a:bodyPr wrap="none">
            <a:spAutoFit/>
          </a:bodyPr>
          <a:lstStyle/>
          <a:p>
            <a:pPr algn="l" eaLnBrk="0" hangingPunct="0"/>
            <a:r>
              <a:rPr lang="en-US" sz="900" b="0" dirty="0">
                <a:effectLst/>
                <a:latin typeface="Segoe" pitchFamily="34" charset="0"/>
              </a:rPr>
              <a:t>Source: Web-Feet Research</a:t>
            </a:r>
          </a:p>
        </p:txBody>
      </p:sp>
      <p:sp>
        <p:nvSpPr>
          <p:cNvPr id="317449" name="Text Box 9"/>
          <p:cNvSpPr txBox="1">
            <a:spLocks noChangeArrowheads="1"/>
          </p:cNvSpPr>
          <p:nvPr/>
        </p:nvSpPr>
        <p:spPr bwMode="auto">
          <a:xfrm>
            <a:off x="1193649" y="1905000"/>
            <a:ext cx="6756701" cy="646331"/>
          </a:xfrm>
          <a:prstGeom prst="rect">
            <a:avLst/>
          </a:prstGeom>
          <a:noFill/>
          <a:ln w="9525" algn="ctr">
            <a:noFill/>
            <a:miter lim="800000"/>
            <a:headEnd/>
            <a:tailEnd/>
          </a:ln>
          <a:effectLst/>
        </p:spPr>
        <p:txBody>
          <a:bodyPr wrap="square">
            <a:spAutoFit/>
          </a:bodyPr>
          <a:lstStyle/>
          <a:p>
            <a:pPr eaLnBrk="0" hangingPunct="0"/>
            <a:r>
              <a:rPr lang="en-US" sz="2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Worldwide SSD Shipments by Form Factor</a:t>
            </a:r>
          </a:p>
          <a:p>
            <a:pPr eaLnBrk="0" hangingPunct="0"/>
            <a:r>
              <a:rPr lang="en-US" sz="1200" b="0" dirty="0">
                <a:effectLst/>
                <a:latin typeface="Segoe" pitchFamily="34" charset="0"/>
              </a:rPr>
              <a:t>(Millions of Units Shipped)</a:t>
            </a:r>
          </a:p>
        </p:txBody>
      </p:sp>
      <p:sp>
        <p:nvSpPr>
          <p:cNvPr id="317457" name="AutoShape 17"/>
          <p:cNvSpPr>
            <a:spLocks noChangeAspect="1" noChangeArrowheads="1" noTextEdit="1"/>
          </p:cNvSpPr>
          <p:nvPr/>
        </p:nvSpPr>
        <p:spPr bwMode="auto">
          <a:xfrm>
            <a:off x="268288" y="1281113"/>
            <a:ext cx="8124825" cy="5095875"/>
          </a:xfrm>
          <a:prstGeom prst="rect">
            <a:avLst/>
          </a:prstGeom>
          <a:noFill/>
          <a:ln w="9525">
            <a:noFill/>
            <a:miter lim="800000"/>
            <a:headEnd/>
            <a:tailEnd/>
          </a:ln>
        </p:spPr>
        <p:txBody>
          <a:bodyPr/>
          <a:lstStyle/>
          <a:p>
            <a:endParaRPr lang="en-US" dirty="0">
              <a:latin typeface="Segoe" pitchFamily="34" charset="0"/>
            </a:endParaRPr>
          </a:p>
        </p:txBody>
      </p:sp>
      <p:sp>
        <p:nvSpPr>
          <p:cNvPr id="317450" name="Text Box 10"/>
          <p:cNvSpPr txBox="1">
            <a:spLocks noChangeArrowheads="1"/>
          </p:cNvSpPr>
          <p:nvPr/>
        </p:nvSpPr>
        <p:spPr bwMode="auto">
          <a:xfrm>
            <a:off x="1754011" y="5718521"/>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480 K</a:t>
            </a:r>
          </a:p>
        </p:txBody>
      </p:sp>
      <p:sp>
        <p:nvSpPr>
          <p:cNvPr id="317451" name="Text Box 11"/>
          <p:cNvSpPr txBox="1">
            <a:spLocks noChangeArrowheads="1"/>
          </p:cNvSpPr>
          <p:nvPr/>
        </p:nvSpPr>
        <p:spPr bwMode="auto">
          <a:xfrm>
            <a:off x="2749374" y="5696378"/>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1.5 M</a:t>
            </a:r>
          </a:p>
        </p:txBody>
      </p:sp>
      <p:sp>
        <p:nvSpPr>
          <p:cNvPr id="317452" name="Text Box 12"/>
          <p:cNvSpPr txBox="1">
            <a:spLocks noChangeArrowheads="1"/>
          </p:cNvSpPr>
          <p:nvPr/>
        </p:nvSpPr>
        <p:spPr bwMode="auto">
          <a:xfrm>
            <a:off x="3711399" y="5568725"/>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4.3 M</a:t>
            </a:r>
          </a:p>
        </p:txBody>
      </p:sp>
      <p:sp>
        <p:nvSpPr>
          <p:cNvPr id="317453" name="Text Box 13"/>
          <p:cNvSpPr txBox="1">
            <a:spLocks noChangeArrowheads="1"/>
          </p:cNvSpPr>
          <p:nvPr/>
        </p:nvSpPr>
        <p:spPr bwMode="auto">
          <a:xfrm>
            <a:off x="4690886" y="5257409"/>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10.8 M</a:t>
            </a:r>
          </a:p>
        </p:txBody>
      </p:sp>
      <p:sp>
        <p:nvSpPr>
          <p:cNvPr id="317454" name="Text Box 14"/>
          <p:cNvSpPr txBox="1">
            <a:spLocks noChangeArrowheads="1"/>
          </p:cNvSpPr>
          <p:nvPr/>
        </p:nvSpPr>
        <p:spPr bwMode="auto">
          <a:xfrm>
            <a:off x="5667199" y="4727261"/>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21.6 M</a:t>
            </a:r>
          </a:p>
        </p:txBody>
      </p:sp>
      <p:sp>
        <p:nvSpPr>
          <p:cNvPr id="317455" name="Text Box 15"/>
          <p:cNvSpPr txBox="1">
            <a:spLocks noChangeArrowheads="1"/>
          </p:cNvSpPr>
          <p:nvPr/>
        </p:nvSpPr>
        <p:spPr bwMode="auto">
          <a:xfrm>
            <a:off x="6662561" y="3756842"/>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41.3 M</a:t>
            </a:r>
          </a:p>
        </p:txBody>
      </p:sp>
      <p:sp>
        <p:nvSpPr>
          <p:cNvPr id="317456" name="Text Box 16"/>
          <p:cNvSpPr txBox="1">
            <a:spLocks noChangeArrowheads="1"/>
          </p:cNvSpPr>
          <p:nvPr/>
        </p:nvSpPr>
        <p:spPr bwMode="auto">
          <a:xfrm>
            <a:off x="7626174" y="2759068"/>
            <a:ext cx="82550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62.2 M</a:t>
            </a:r>
          </a:p>
        </p:txBody>
      </p:sp>
      <p:sp>
        <p:nvSpPr>
          <p:cNvPr id="317459" name="Line 19"/>
          <p:cNvSpPr>
            <a:spLocks noChangeShapeType="1"/>
          </p:cNvSpPr>
          <p:nvPr/>
        </p:nvSpPr>
        <p:spPr bwMode="auto">
          <a:xfrm>
            <a:off x="1679399" y="5649847"/>
            <a:ext cx="6859587" cy="1302"/>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7460" name="Line 20"/>
          <p:cNvSpPr>
            <a:spLocks noChangeShapeType="1"/>
          </p:cNvSpPr>
          <p:nvPr/>
        </p:nvSpPr>
        <p:spPr bwMode="auto">
          <a:xfrm>
            <a:off x="1679399" y="5154868"/>
            <a:ext cx="6859587" cy="1302"/>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7461" name="Line 21"/>
          <p:cNvSpPr>
            <a:spLocks noChangeShapeType="1"/>
          </p:cNvSpPr>
          <p:nvPr/>
        </p:nvSpPr>
        <p:spPr bwMode="auto">
          <a:xfrm>
            <a:off x="1679399" y="4670309"/>
            <a:ext cx="6859587" cy="1302"/>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7462" name="Line 22"/>
          <p:cNvSpPr>
            <a:spLocks noChangeShapeType="1"/>
          </p:cNvSpPr>
          <p:nvPr/>
        </p:nvSpPr>
        <p:spPr bwMode="auto">
          <a:xfrm>
            <a:off x="1679399" y="4175331"/>
            <a:ext cx="6859587" cy="1302"/>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7463" name="Line 23"/>
          <p:cNvSpPr>
            <a:spLocks noChangeShapeType="1"/>
          </p:cNvSpPr>
          <p:nvPr/>
        </p:nvSpPr>
        <p:spPr bwMode="auto">
          <a:xfrm>
            <a:off x="1679399" y="3690773"/>
            <a:ext cx="6859587" cy="1302"/>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7464" name="Line 24"/>
          <p:cNvSpPr>
            <a:spLocks noChangeShapeType="1"/>
          </p:cNvSpPr>
          <p:nvPr/>
        </p:nvSpPr>
        <p:spPr bwMode="auto">
          <a:xfrm>
            <a:off x="1679399" y="3195794"/>
            <a:ext cx="6859587" cy="1302"/>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7465" name="Line 25"/>
          <p:cNvSpPr>
            <a:spLocks noChangeShapeType="1"/>
          </p:cNvSpPr>
          <p:nvPr/>
        </p:nvSpPr>
        <p:spPr bwMode="auto">
          <a:xfrm>
            <a:off x="1679399" y="2711235"/>
            <a:ext cx="6859587" cy="1302"/>
          </a:xfrm>
          <a:prstGeom prst="line">
            <a:avLst/>
          </a:prstGeom>
          <a:noFill/>
          <a:ln w="0">
            <a:solidFill>
              <a:srgbClr val="FFFFFF"/>
            </a:solidFill>
            <a:round/>
            <a:headEnd/>
            <a:tailEnd/>
          </a:ln>
        </p:spPr>
        <p:txBody>
          <a:bodyPr/>
          <a:lstStyle/>
          <a:p>
            <a:endParaRPr lang="en-US" dirty="0">
              <a:latin typeface="Segoe" pitchFamily="34" charset="0"/>
            </a:endParaRPr>
          </a:p>
        </p:txBody>
      </p:sp>
      <p:sp>
        <p:nvSpPr>
          <p:cNvPr id="317466" name="Rectangle 26"/>
          <p:cNvSpPr>
            <a:spLocks noChangeArrowheads="1"/>
          </p:cNvSpPr>
          <p:nvPr/>
        </p:nvSpPr>
        <p:spPr bwMode="auto">
          <a:xfrm>
            <a:off x="2944636" y="6123985"/>
            <a:ext cx="404813" cy="10421"/>
          </a:xfrm>
          <a:prstGeom prst="rect">
            <a:avLst/>
          </a:prstGeom>
          <a:solidFill>
            <a:srgbClr val="01655B"/>
          </a:solidFill>
          <a:ln w="12700">
            <a:solidFill>
              <a:srgbClr val="000000"/>
            </a:solidFill>
            <a:miter lim="800000"/>
            <a:headEnd/>
            <a:tailEnd/>
          </a:ln>
        </p:spPr>
        <p:txBody>
          <a:bodyPr/>
          <a:lstStyle/>
          <a:p>
            <a:endParaRPr lang="en-US" dirty="0">
              <a:latin typeface="Segoe" pitchFamily="34" charset="0"/>
            </a:endParaRPr>
          </a:p>
        </p:txBody>
      </p:sp>
      <p:sp>
        <p:nvSpPr>
          <p:cNvPr id="317467" name="Rectangle 27"/>
          <p:cNvSpPr>
            <a:spLocks noChangeArrowheads="1"/>
          </p:cNvSpPr>
          <p:nvPr/>
        </p:nvSpPr>
        <p:spPr bwMode="auto">
          <a:xfrm>
            <a:off x="3932061" y="6123985"/>
            <a:ext cx="392113" cy="10421"/>
          </a:xfrm>
          <a:prstGeom prst="rect">
            <a:avLst/>
          </a:prstGeom>
          <a:solidFill>
            <a:srgbClr val="01655B"/>
          </a:solidFill>
          <a:ln w="12700">
            <a:solidFill>
              <a:srgbClr val="000000"/>
            </a:solidFill>
            <a:miter lim="800000"/>
            <a:headEnd/>
            <a:tailEnd/>
          </a:ln>
        </p:spPr>
        <p:txBody>
          <a:bodyPr/>
          <a:lstStyle/>
          <a:p>
            <a:endParaRPr lang="en-US" dirty="0">
              <a:latin typeface="Segoe" pitchFamily="34" charset="0"/>
            </a:endParaRPr>
          </a:p>
        </p:txBody>
      </p:sp>
      <p:sp>
        <p:nvSpPr>
          <p:cNvPr id="317468" name="Rectangle 28"/>
          <p:cNvSpPr>
            <a:spLocks noChangeArrowheads="1"/>
          </p:cNvSpPr>
          <p:nvPr/>
        </p:nvSpPr>
        <p:spPr bwMode="auto">
          <a:xfrm>
            <a:off x="4906786" y="6061462"/>
            <a:ext cx="404813" cy="7294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7469" name="Rectangle 29"/>
          <p:cNvSpPr>
            <a:spLocks noChangeArrowheads="1"/>
          </p:cNvSpPr>
          <p:nvPr/>
        </p:nvSpPr>
        <p:spPr bwMode="auto">
          <a:xfrm>
            <a:off x="5892624" y="5976794"/>
            <a:ext cx="393700" cy="15761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7470" name="Rectangle 30"/>
          <p:cNvSpPr>
            <a:spLocks noChangeArrowheads="1"/>
          </p:cNvSpPr>
          <p:nvPr/>
        </p:nvSpPr>
        <p:spPr bwMode="auto">
          <a:xfrm>
            <a:off x="6867349" y="5860865"/>
            <a:ext cx="404812" cy="27354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7471" name="Rectangle 31"/>
          <p:cNvSpPr>
            <a:spLocks noChangeArrowheads="1"/>
          </p:cNvSpPr>
          <p:nvPr/>
        </p:nvSpPr>
        <p:spPr bwMode="auto">
          <a:xfrm>
            <a:off x="7854774" y="5744935"/>
            <a:ext cx="392112" cy="38947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7472" name="Rectangle 32"/>
          <p:cNvSpPr>
            <a:spLocks noChangeArrowheads="1"/>
          </p:cNvSpPr>
          <p:nvPr/>
        </p:nvSpPr>
        <p:spPr bwMode="auto">
          <a:xfrm>
            <a:off x="1969911" y="6113564"/>
            <a:ext cx="392113" cy="208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7473" name="Rectangle 33"/>
          <p:cNvSpPr>
            <a:spLocks noChangeArrowheads="1"/>
          </p:cNvSpPr>
          <p:nvPr/>
        </p:nvSpPr>
        <p:spPr bwMode="auto">
          <a:xfrm>
            <a:off x="2944636" y="6082303"/>
            <a:ext cx="404813" cy="4168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7474" name="Rectangle 34"/>
          <p:cNvSpPr>
            <a:spLocks noChangeArrowheads="1"/>
          </p:cNvSpPr>
          <p:nvPr/>
        </p:nvSpPr>
        <p:spPr bwMode="auto">
          <a:xfrm>
            <a:off x="3932061" y="5966372"/>
            <a:ext cx="392113" cy="15761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7475" name="Rectangle 35"/>
          <p:cNvSpPr>
            <a:spLocks noChangeArrowheads="1"/>
          </p:cNvSpPr>
          <p:nvPr/>
        </p:nvSpPr>
        <p:spPr bwMode="auto">
          <a:xfrm>
            <a:off x="4906786" y="5681109"/>
            <a:ext cx="404813" cy="38035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7476" name="Rectangle 36"/>
          <p:cNvSpPr>
            <a:spLocks noChangeArrowheads="1"/>
          </p:cNvSpPr>
          <p:nvPr/>
        </p:nvSpPr>
        <p:spPr bwMode="auto">
          <a:xfrm>
            <a:off x="5892624" y="5218694"/>
            <a:ext cx="393700" cy="75809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7477" name="Rectangle 37"/>
          <p:cNvSpPr>
            <a:spLocks noChangeArrowheads="1"/>
          </p:cNvSpPr>
          <p:nvPr/>
        </p:nvSpPr>
        <p:spPr bwMode="auto">
          <a:xfrm>
            <a:off x="6867349" y="4386348"/>
            <a:ext cx="404812" cy="147451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7478" name="Rectangle 38"/>
          <p:cNvSpPr>
            <a:spLocks noChangeArrowheads="1"/>
          </p:cNvSpPr>
          <p:nvPr/>
        </p:nvSpPr>
        <p:spPr bwMode="auto">
          <a:xfrm>
            <a:off x="7854774" y="3543581"/>
            <a:ext cx="392112" cy="220135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7479" name="Rectangle 39"/>
          <p:cNvSpPr>
            <a:spLocks noChangeArrowheads="1"/>
          </p:cNvSpPr>
          <p:nvPr/>
        </p:nvSpPr>
        <p:spPr bwMode="auto">
          <a:xfrm>
            <a:off x="2944636" y="6061462"/>
            <a:ext cx="404813" cy="2084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7480" name="Rectangle 40"/>
          <p:cNvSpPr>
            <a:spLocks noChangeArrowheads="1"/>
          </p:cNvSpPr>
          <p:nvPr/>
        </p:nvSpPr>
        <p:spPr bwMode="auto">
          <a:xfrm>
            <a:off x="3932061" y="5923389"/>
            <a:ext cx="392113" cy="4298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7481" name="Rectangle 41"/>
          <p:cNvSpPr>
            <a:spLocks noChangeArrowheads="1"/>
          </p:cNvSpPr>
          <p:nvPr/>
        </p:nvSpPr>
        <p:spPr bwMode="auto">
          <a:xfrm>
            <a:off x="4906786" y="5608165"/>
            <a:ext cx="404813" cy="7294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7482" name="Rectangle 42"/>
          <p:cNvSpPr>
            <a:spLocks noChangeArrowheads="1"/>
          </p:cNvSpPr>
          <p:nvPr/>
        </p:nvSpPr>
        <p:spPr bwMode="auto">
          <a:xfrm>
            <a:off x="5892624" y="5081924"/>
            <a:ext cx="393700" cy="13677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7483" name="Rectangle 43"/>
          <p:cNvSpPr>
            <a:spLocks noChangeArrowheads="1"/>
          </p:cNvSpPr>
          <p:nvPr/>
        </p:nvSpPr>
        <p:spPr bwMode="auto">
          <a:xfrm>
            <a:off x="6867349" y="4123228"/>
            <a:ext cx="404812" cy="26312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7484" name="Rectangle 44"/>
          <p:cNvSpPr>
            <a:spLocks noChangeArrowheads="1"/>
          </p:cNvSpPr>
          <p:nvPr/>
        </p:nvSpPr>
        <p:spPr bwMode="auto">
          <a:xfrm>
            <a:off x="7854774" y="3100704"/>
            <a:ext cx="392112" cy="44287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latin typeface="Segoe" pitchFamily="34" charset="0"/>
            </a:endParaRPr>
          </a:p>
        </p:txBody>
      </p:sp>
      <p:sp>
        <p:nvSpPr>
          <p:cNvPr id="317485" name="Line 45"/>
          <p:cNvSpPr>
            <a:spLocks noChangeShapeType="1"/>
          </p:cNvSpPr>
          <p:nvPr/>
        </p:nvSpPr>
        <p:spPr bwMode="auto">
          <a:xfrm>
            <a:off x="1679399" y="2711235"/>
            <a:ext cx="1587" cy="3423170"/>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86" name="Line 46"/>
          <p:cNvSpPr>
            <a:spLocks noChangeShapeType="1"/>
          </p:cNvSpPr>
          <p:nvPr/>
        </p:nvSpPr>
        <p:spPr bwMode="auto">
          <a:xfrm>
            <a:off x="1628599" y="6134405"/>
            <a:ext cx="50800" cy="130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87" name="Line 47"/>
          <p:cNvSpPr>
            <a:spLocks noChangeShapeType="1"/>
          </p:cNvSpPr>
          <p:nvPr/>
        </p:nvSpPr>
        <p:spPr bwMode="auto">
          <a:xfrm>
            <a:off x="1628599" y="5649847"/>
            <a:ext cx="50800" cy="130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88" name="Line 48"/>
          <p:cNvSpPr>
            <a:spLocks noChangeShapeType="1"/>
          </p:cNvSpPr>
          <p:nvPr/>
        </p:nvSpPr>
        <p:spPr bwMode="auto">
          <a:xfrm>
            <a:off x="1628599" y="5154868"/>
            <a:ext cx="50800" cy="130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89" name="Line 49"/>
          <p:cNvSpPr>
            <a:spLocks noChangeShapeType="1"/>
          </p:cNvSpPr>
          <p:nvPr/>
        </p:nvSpPr>
        <p:spPr bwMode="auto">
          <a:xfrm>
            <a:off x="1628599" y="4670309"/>
            <a:ext cx="50800" cy="130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90" name="Line 50"/>
          <p:cNvSpPr>
            <a:spLocks noChangeShapeType="1"/>
          </p:cNvSpPr>
          <p:nvPr/>
        </p:nvSpPr>
        <p:spPr bwMode="auto">
          <a:xfrm>
            <a:off x="1628599" y="4175331"/>
            <a:ext cx="50800" cy="130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91" name="Line 51"/>
          <p:cNvSpPr>
            <a:spLocks noChangeShapeType="1"/>
          </p:cNvSpPr>
          <p:nvPr/>
        </p:nvSpPr>
        <p:spPr bwMode="auto">
          <a:xfrm>
            <a:off x="1628599" y="3690773"/>
            <a:ext cx="50800" cy="130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92" name="Line 52"/>
          <p:cNvSpPr>
            <a:spLocks noChangeShapeType="1"/>
          </p:cNvSpPr>
          <p:nvPr/>
        </p:nvSpPr>
        <p:spPr bwMode="auto">
          <a:xfrm>
            <a:off x="1628599" y="3195794"/>
            <a:ext cx="50800" cy="130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93" name="Line 53"/>
          <p:cNvSpPr>
            <a:spLocks noChangeShapeType="1"/>
          </p:cNvSpPr>
          <p:nvPr/>
        </p:nvSpPr>
        <p:spPr bwMode="auto">
          <a:xfrm>
            <a:off x="1628599" y="2711235"/>
            <a:ext cx="50800" cy="130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94" name="Line 54"/>
          <p:cNvSpPr>
            <a:spLocks noChangeShapeType="1"/>
          </p:cNvSpPr>
          <p:nvPr/>
        </p:nvSpPr>
        <p:spPr bwMode="auto">
          <a:xfrm>
            <a:off x="1679399" y="6134405"/>
            <a:ext cx="6859587" cy="130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95" name="Line 55"/>
          <p:cNvSpPr>
            <a:spLocks noChangeShapeType="1"/>
          </p:cNvSpPr>
          <p:nvPr/>
        </p:nvSpPr>
        <p:spPr bwMode="auto">
          <a:xfrm flipV="1">
            <a:off x="1679399" y="6134405"/>
            <a:ext cx="1587" cy="4168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96" name="Line 56"/>
          <p:cNvSpPr>
            <a:spLocks noChangeShapeType="1"/>
          </p:cNvSpPr>
          <p:nvPr/>
        </p:nvSpPr>
        <p:spPr bwMode="auto">
          <a:xfrm flipV="1">
            <a:off x="2654124" y="6134405"/>
            <a:ext cx="1587" cy="4168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97" name="Line 57"/>
          <p:cNvSpPr>
            <a:spLocks noChangeShapeType="1"/>
          </p:cNvSpPr>
          <p:nvPr/>
        </p:nvSpPr>
        <p:spPr bwMode="auto">
          <a:xfrm flipV="1">
            <a:off x="3641549" y="6134405"/>
            <a:ext cx="1587" cy="4168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98" name="Line 58"/>
          <p:cNvSpPr>
            <a:spLocks noChangeShapeType="1"/>
          </p:cNvSpPr>
          <p:nvPr/>
        </p:nvSpPr>
        <p:spPr bwMode="auto">
          <a:xfrm flipV="1">
            <a:off x="4614686" y="6134405"/>
            <a:ext cx="1588" cy="4168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499" name="Line 59"/>
          <p:cNvSpPr>
            <a:spLocks noChangeShapeType="1"/>
          </p:cNvSpPr>
          <p:nvPr/>
        </p:nvSpPr>
        <p:spPr bwMode="auto">
          <a:xfrm flipV="1">
            <a:off x="5602111" y="6134405"/>
            <a:ext cx="1588" cy="4168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500" name="Line 60"/>
          <p:cNvSpPr>
            <a:spLocks noChangeShapeType="1"/>
          </p:cNvSpPr>
          <p:nvPr/>
        </p:nvSpPr>
        <p:spPr bwMode="auto">
          <a:xfrm flipV="1">
            <a:off x="6576836" y="6134405"/>
            <a:ext cx="1588" cy="4168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501" name="Line 61"/>
          <p:cNvSpPr>
            <a:spLocks noChangeShapeType="1"/>
          </p:cNvSpPr>
          <p:nvPr/>
        </p:nvSpPr>
        <p:spPr bwMode="auto">
          <a:xfrm flipV="1">
            <a:off x="7564261" y="6134405"/>
            <a:ext cx="1588" cy="41682"/>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17502" name="Line 62"/>
          <p:cNvSpPr>
            <a:spLocks noChangeShapeType="1"/>
          </p:cNvSpPr>
          <p:nvPr/>
        </p:nvSpPr>
        <p:spPr bwMode="auto">
          <a:xfrm flipV="1">
            <a:off x="8538986" y="6134405"/>
            <a:ext cx="1588" cy="41682"/>
          </a:xfrm>
          <a:prstGeom prst="line">
            <a:avLst/>
          </a:prstGeom>
          <a:noFill/>
          <a:ln w="0">
            <a:solidFill>
              <a:srgbClr val="000000"/>
            </a:solidFill>
            <a:round/>
            <a:headEnd/>
            <a:tailEnd/>
          </a:ln>
        </p:spPr>
        <p:txBody>
          <a:bodyPr/>
          <a:lstStyle/>
          <a:p>
            <a:endParaRPr lang="en-US" dirty="0">
              <a:latin typeface="Segoe" pitchFamily="34" charset="0"/>
            </a:endParaRPr>
          </a:p>
        </p:txBody>
      </p:sp>
      <p:sp>
        <p:nvSpPr>
          <p:cNvPr id="317503" name="Rectangle 63"/>
          <p:cNvSpPr>
            <a:spLocks noChangeArrowheads="1"/>
          </p:cNvSpPr>
          <p:nvPr/>
        </p:nvSpPr>
        <p:spPr bwMode="auto">
          <a:xfrm>
            <a:off x="1506361" y="6049738"/>
            <a:ext cx="102593"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0</a:t>
            </a:r>
          </a:p>
        </p:txBody>
      </p:sp>
      <p:sp>
        <p:nvSpPr>
          <p:cNvPr id="317504" name="Rectangle 64"/>
          <p:cNvSpPr>
            <a:spLocks noChangeArrowheads="1"/>
          </p:cNvSpPr>
          <p:nvPr/>
        </p:nvSpPr>
        <p:spPr bwMode="auto">
          <a:xfrm>
            <a:off x="1415874" y="5565179"/>
            <a:ext cx="205184"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10</a:t>
            </a:r>
          </a:p>
        </p:txBody>
      </p:sp>
      <p:sp>
        <p:nvSpPr>
          <p:cNvPr id="317505" name="Rectangle 65"/>
          <p:cNvSpPr>
            <a:spLocks noChangeArrowheads="1"/>
          </p:cNvSpPr>
          <p:nvPr/>
        </p:nvSpPr>
        <p:spPr bwMode="auto">
          <a:xfrm>
            <a:off x="1415874" y="5070200"/>
            <a:ext cx="205184"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a:t>
            </a:r>
          </a:p>
        </p:txBody>
      </p:sp>
      <p:sp>
        <p:nvSpPr>
          <p:cNvPr id="317506" name="Rectangle 66"/>
          <p:cNvSpPr>
            <a:spLocks noChangeArrowheads="1"/>
          </p:cNvSpPr>
          <p:nvPr/>
        </p:nvSpPr>
        <p:spPr bwMode="auto">
          <a:xfrm>
            <a:off x="1415874" y="4586945"/>
            <a:ext cx="205184"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30</a:t>
            </a:r>
          </a:p>
        </p:txBody>
      </p:sp>
      <p:sp>
        <p:nvSpPr>
          <p:cNvPr id="317507" name="Rectangle 67"/>
          <p:cNvSpPr>
            <a:spLocks noChangeArrowheads="1"/>
          </p:cNvSpPr>
          <p:nvPr/>
        </p:nvSpPr>
        <p:spPr bwMode="auto">
          <a:xfrm>
            <a:off x="1415874" y="4090662"/>
            <a:ext cx="205184"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40</a:t>
            </a:r>
          </a:p>
        </p:txBody>
      </p:sp>
      <p:sp>
        <p:nvSpPr>
          <p:cNvPr id="317508" name="Rectangle 68"/>
          <p:cNvSpPr>
            <a:spLocks noChangeArrowheads="1"/>
          </p:cNvSpPr>
          <p:nvPr/>
        </p:nvSpPr>
        <p:spPr bwMode="auto">
          <a:xfrm>
            <a:off x="1415874" y="3607408"/>
            <a:ext cx="205184"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50</a:t>
            </a:r>
          </a:p>
        </p:txBody>
      </p:sp>
      <p:sp>
        <p:nvSpPr>
          <p:cNvPr id="317509" name="Rectangle 69"/>
          <p:cNvSpPr>
            <a:spLocks noChangeArrowheads="1"/>
          </p:cNvSpPr>
          <p:nvPr/>
        </p:nvSpPr>
        <p:spPr bwMode="auto">
          <a:xfrm>
            <a:off x="1415874" y="3111126"/>
            <a:ext cx="205184"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60</a:t>
            </a:r>
          </a:p>
        </p:txBody>
      </p:sp>
      <p:sp>
        <p:nvSpPr>
          <p:cNvPr id="317510" name="Rectangle 70"/>
          <p:cNvSpPr>
            <a:spLocks noChangeArrowheads="1"/>
          </p:cNvSpPr>
          <p:nvPr/>
        </p:nvSpPr>
        <p:spPr bwMode="auto">
          <a:xfrm>
            <a:off x="1415874" y="2627870"/>
            <a:ext cx="205184"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70</a:t>
            </a:r>
          </a:p>
        </p:txBody>
      </p:sp>
      <p:grpSp>
        <p:nvGrpSpPr>
          <p:cNvPr id="86" name="Group 85"/>
          <p:cNvGrpSpPr/>
          <p:nvPr/>
        </p:nvGrpSpPr>
        <p:grpSpPr>
          <a:xfrm>
            <a:off x="2050874" y="6250335"/>
            <a:ext cx="6282531" cy="215444"/>
            <a:chOff x="2050874" y="6250335"/>
            <a:chExt cx="6282531" cy="215444"/>
          </a:xfrm>
        </p:grpSpPr>
        <p:sp>
          <p:nvSpPr>
            <p:cNvPr id="317511" name="Rectangle 71"/>
            <p:cNvSpPr>
              <a:spLocks noChangeArrowheads="1"/>
            </p:cNvSpPr>
            <p:nvPr/>
          </p:nvSpPr>
          <p:spPr bwMode="auto">
            <a:xfrm>
              <a:off x="2050874" y="6250335"/>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2005</a:t>
              </a:r>
            </a:p>
          </p:txBody>
        </p:sp>
        <p:sp>
          <p:nvSpPr>
            <p:cNvPr id="317512" name="Rectangle 72"/>
            <p:cNvSpPr>
              <a:spLocks noChangeArrowheads="1"/>
            </p:cNvSpPr>
            <p:nvPr/>
          </p:nvSpPr>
          <p:spPr bwMode="auto">
            <a:xfrm>
              <a:off x="3025599" y="6250335"/>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2006</a:t>
              </a:r>
            </a:p>
          </p:txBody>
        </p:sp>
        <p:sp>
          <p:nvSpPr>
            <p:cNvPr id="317513" name="Rectangle 73"/>
            <p:cNvSpPr>
              <a:spLocks noChangeArrowheads="1"/>
            </p:cNvSpPr>
            <p:nvPr/>
          </p:nvSpPr>
          <p:spPr bwMode="auto">
            <a:xfrm>
              <a:off x="4013024" y="6250335"/>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2007</a:t>
              </a:r>
            </a:p>
          </p:txBody>
        </p:sp>
        <p:sp>
          <p:nvSpPr>
            <p:cNvPr id="317514" name="Rectangle 74"/>
            <p:cNvSpPr>
              <a:spLocks noChangeArrowheads="1"/>
            </p:cNvSpPr>
            <p:nvPr/>
          </p:nvSpPr>
          <p:spPr bwMode="auto">
            <a:xfrm>
              <a:off x="4987749" y="6250335"/>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2008</a:t>
              </a:r>
            </a:p>
          </p:txBody>
        </p:sp>
        <p:sp>
          <p:nvSpPr>
            <p:cNvPr id="317515" name="Rectangle 75"/>
            <p:cNvSpPr>
              <a:spLocks noChangeArrowheads="1"/>
            </p:cNvSpPr>
            <p:nvPr/>
          </p:nvSpPr>
          <p:spPr bwMode="auto">
            <a:xfrm>
              <a:off x="5962474" y="6250335"/>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2009</a:t>
              </a:r>
            </a:p>
          </p:txBody>
        </p:sp>
        <p:sp>
          <p:nvSpPr>
            <p:cNvPr id="317516" name="Rectangle 76"/>
            <p:cNvSpPr>
              <a:spLocks noChangeArrowheads="1"/>
            </p:cNvSpPr>
            <p:nvPr/>
          </p:nvSpPr>
          <p:spPr bwMode="auto">
            <a:xfrm>
              <a:off x="6948311" y="6250335"/>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2010</a:t>
              </a:r>
            </a:p>
          </p:txBody>
        </p:sp>
        <p:sp>
          <p:nvSpPr>
            <p:cNvPr id="317517" name="Rectangle 77"/>
            <p:cNvSpPr>
              <a:spLocks noChangeArrowheads="1"/>
            </p:cNvSpPr>
            <p:nvPr/>
          </p:nvSpPr>
          <p:spPr bwMode="auto">
            <a:xfrm>
              <a:off x="7923036" y="6250335"/>
              <a:ext cx="410369" cy="215444"/>
            </a:xfrm>
            <a:prstGeom prst="rect">
              <a:avLst/>
            </a:prstGeom>
            <a:noFill/>
            <a:ln w="9525">
              <a:noFill/>
              <a:miter lim="800000"/>
              <a:headEnd/>
              <a:tailEnd/>
            </a:ln>
          </p:spPr>
          <p:txBody>
            <a:bodyPr wrap="none" lIns="0" tIns="0" rIns="0" bIns="0">
              <a:spAutoFit/>
            </a:bodyPr>
            <a:lstStyle/>
            <a:p>
              <a:r>
                <a:rPr lang="en-US" sz="1400" dirty="0">
                  <a:latin typeface="Segoe" pitchFamily="34" charset="0"/>
                </a:rPr>
                <a:t>2011</a:t>
              </a:r>
            </a:p>
          </p:txBody>
        </p:sp>
      </p:grpSp>
      <p:sp>
        <p:nvSpPr>
          <p:cNvPr id="317519" name="Rectangle 79"/>
          <p:cNvSpPr>
            <a:spLocks noChangeArrowheads="1"/>
          </p:cNvSpPr>
          <p:nvPr/>
        </p:nvSpPr>
        <p:spPr bwMode="auto">
          <a:xfrm>
            <a:off x="1831799" y="2827164"/>
            <a:ext cx="87312" cy="74247"/>
          </a:xfrm>
          <a:prstGeom prst="rect">
            <a:avLst/>
          </a:prstGeom>
          <a:solidFill>
            <a:schemeClr val="hlink"/>
          </a:solidFill>
          <a:ln w="12700">
            <a:solidFill>
              <a:schemeClr val="tx1"/>
            </a:solidFill>
            <a:miter lim="800000"/>
            <a:headEnd/>
            <a:tailEnd/>
          </a:ln>
        </p:spPr>
        <p:txBody>
          <a:bodyPr/>
          <a:lstStyle/>
          <a:p>
            <a:endParaRPr lang="en-US" dirty="0">
              <a:latin typeface="Segoe" pitchFamily="34" charset="0"/>
            </a:endParaRPr>
          </a:p>
        </p:txBody>
      </p:sp>
      <p:sp>
        <p:nvSpPr>
          <p:cNvPr id="317520" name="Rectangle 80"/>
          <p:cNvSpPr>
            <a:spLocks noChangeArrowheads="1"/>
          </p:cNvSpPr>
          <p:nvPr/>
        </p:nvSpPr>
        <p:spPr bwMode="auto">
          <a:xfrm>
            <a:off x="2036586" y="2775061"/>
            <a:ext cx="607539" cy="164149"/>
          </a:xfrm>
          <a:prstGeom prst="rect">
            <a:avLst/>
          </a:prstGeom>
          <a:noFill/>
          <a:ln w="9525">
            <a:noFill/>
            <a:miter lim="800000"/>
            <a:headEnd/>
            <a:tailEnd/>
          </a:ln>
        </p:spPr>
        <p:txBody>
          <a:bodyPr wrap="none" lIns="0" tIns="0" rIns="0" bIns="0">
            <a:spAutoFit/>
          </a:bodyPr>
          <a:lstStyle/>
          <a:p>
            <a:r>
              <a:rPr lang="en-US" sz="1300" b="0" dirty="0">
                <a:effectLst/>
                <a:latin typeface="Segoe" pitchFamily="34" charset="0"/>
              </a:rPr>
              <a:t>1.8" SSD</a:t>
            </a:r>
            <a:endParaRPr lang="en-US" dirty="0">
              <a:effectLst>
                <a:outerShdw blurRad="38100" dist="38100" dir="2700000" algn="tl">
                  <a:srgbClr val="000000"/>
                </a:outerShdw>
              </a:effectLst>
              <a:latin typeface="Segoe" pitchFamily="34" charset="0"/>
            </a:endParaRPr>
          </a:p>
        </p:txBody>
      </p:sp>
      <p:sp>
        <p:nvSpPr>
          <p:cNvPr id="317521" name="Rectangle 81"/>
          <p:cNvSpPr>
            <a:spLocks noChangeArrowheads="1"/>
          </p:cNvSpPr>
          <p:nvPr/>
        </p:nvSpPr>
        <p:spPr bwMode="auto">
          <a:xfrm>
            <a:off x="1831799" y="3048602"/>
            <a:ext cx="87312" cy="7424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dirty="0">
              <a:latin typeface="Segoe" pitchFamily="34" charset="0"/>
            </a:endParaRPr>
          </a:p>
        </p:txBody>
      </p:sp>
      <p:sp>
        <p:nvSpPr>
          <p:cNvPr id="317522" name="Rectangle 82"/>
          <p:cNvSpPr>
            <a:spLocks noChangeArrowheads="1"/>
          </p:cNvSpPr>
          <p:nvPr/>
        </p:nvSpPr>
        <p:spPr bwMode="auto">
          <a:xfrm>
            <a:off x="2036586" y="2996499"/>
            <a:ext cx="607539" cy="164149"/>
          </a:xfrm>
          <a:prstGeom prst="rect">
            <a:avLst/>
          </a:prstGeom>
          <a:noFill/>
          <a:ln w="9525">
            <a:noFill/>
            <a:miter lim="800000"/>
            <a:headEnd/>
            <a:tailEnd/>
          </a:ln>
        </p:spPr>
        <p:txBody>
          <a:bodyPr wrap="none" lIns="0" tIns="0" rIns="0" bIns="0">
            <a:spAutoFit/>
          </a:bodyPr>
          <a:lstStyle/>
          <a:p>
            <a:r>
              <a:rPr lang="en-US" sz="1300" b="0" dirty="0">
                <a:effectLst/>
                <a:latin typeface="Segoe" pitchFamily="34" charset="0"/>
              </a:rPr>
              <a:t>2.5" SSD</a:t>
            </a:r>
            <a:endParaRPr lang="en-US" dirty="0">
              <a:effectLst>
                <a:outerShdw blurRad="38100" dist="38100" dir="2700000" algn="tl">
                  <a:srgbClr val="000000"/>
                </a:outerShdw>
              </a:effectLst>
              <a:latin typeface="Segoe" pitchFamily="34" charset="0"/>
            </a:endParaRPr>
          </a:p>
        </p:txBody>
      </p:sp>
      <p:sp>
        <p:nvSpPr>
          <p:cNvPr id="317523" name="Rectangle 83"/>
          <p:cNvSpPr>
            <a:spLocks noChangeArrowheads="1"/>
          </p:cNvSpPr>
          <p:nvPr/>
        </p:nvSpPr>
        <p:spPr bwMode="auto">
          <a:xfrm>
            <a:off x="1831799" y="3270040"/>
            <a:ext cx="87312" cy="7294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dirty="0">
              <a:latin typeface="Segoe" pitchFamily="34" charset="0"/>
            </a:endParaRPr>
          </a:p>
        </p:txBody>
      </p:sp>
      <p:sp>
        <p:nvSpPr>
          <p:cNvPr id="317524" name="Rectangle 84"/>
          <p:cNvSpPr>
            <a:spLocks noChangeArrowheads="1"/>
          </p:cNvSpPr>
          <p:nvPr/>
        </p:nvSpPr>
        <p:spPr bwMode="auto">
          <a:xfrm>
            <a:off x="2036586" y="3216635"/>
            <a:ext cx="607539" cy="164149"/>
          </a:xfrm>
          <a:prstGeom prst="rect">
            <a:avLst/>
          </a:prstGeom>
          <a:noFill/>
          <a:ln w="9525">
            <a:noFill/>
            <a:miter lim="800000"/>
            <a:headEnd/>
            <a:tailEnd/>
          </a:ln>
        </p:spPr>
        <p:txBody>
          <a:bodyPr wrap="none" lIns="0" tIns="0" rIns="0" bIns="0">
            <a:spAutoFit/>
          </a:bodyPr>
          <a:lstStyle/>
          <a:p>
            <a:r>
              <a:rPr lang="en-US" sz="1300" b="0" dirty="0">
                <a:effectLst/>
                <a:latin typeface="Segoe" pitchFamily="34" charset="0"/>
              </a:rPr>
              <a:t>3.5" SSD</a:t>
            </a:r>
            <a:endParaRPr lang="en-US" dirty="0">
              <a:effectLst>
                <a:outerShdw blurRad="38100" dist="38100" dir="2700000" algn="tl">
                  <a:srgbClr val="000000"/>
                </a:outerShdw>
              </a:effectLst>
              <a:latin typeface="Segoe" pitchFamily="34" charset="0"/>
            </a:endParaRPr>
          </a:p>
        </p:txBody>
      </p:sp>
      <p:sp>
        <p:nvSpPr>
          <p:cNvPr id="84" name="Rectangle 79"/>
          <p:cNvSpPr>
            <a:spLocks noChangeArrowheads="1"/>
          </p:cNvSpPr>
          <p:nvPr/>
        </p:nvSpPr>
        <p:spPr bwMode="auto">
          <a:xfrm rot="16200000">
            <a:off x="-606731" y="4233460"/>
            <a:ext cx="2680311" cy="276999"/>
          </a:xfrm>
          <a:prstGeom prst="rect">
            <a:avLst/>
          </a:prstGeom>
          <a:noFill/>
          <a:ln w="9525">
            <a:noFill/>
            <a:miter lim="800000"/>
            <a:headEnd/>
            <a:tailEnd/>
          </a:ln>
        </p:spPr>
        <p:txBody>
          <a:bodyPr wrap="none" lIns="0" tIns="0" rIns="0" bIns="0">
            <a:spAutoFit/>
          </a:bodyPr>
          <a:lstStyle/>
          <a:p>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Units in Millions Shipped</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1905000"/>
            <a:ext cx="9448800" cy="4243388"/>
            <a:chOff x="5015695" y="-1020616"/>
            <a:chExt cx="9144000" cy="3109482"/>
          </a:xfrm>
        </p:grpSpPr>
        <p:pic>
          <p:nvPicPr>
            <p:cNvPr id="7" name="Picture 47" descr="glass rectangle"/>
            <p:cNvPicPr>
              <a:picLocks noChangeAspect="1" noChangeArrowheads="1"/>
            </p:cNvPicPr>
            <p:nvPr/>
          </p:nvPicPr>
          <p:blipFill>
            <a:blip r:embed="rId3">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8" name="Picture 7" descr="glass rectangle"/>
            <p:cNvPicPr>
              <a:picLocks noChangeAspect="1" noChangeArrowheads="1"/>
            </p:cNvPicPr>
            <p:nvPr/>
          </p:nvPicPr>
          <p:blipFill>
            <a:blip r:embed="rId3">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sp>
        <p:nvSpPr>
          <p:cNvPr id="322562" name="Rectangle 2"/>
          <p:cNvSpPr>
            <a:spLocks noGrp="1" noChangeArrowheads="1"/>
          </p:cNvSpPr>
          <p:nvPr>
            <p:ph type="title"/>
          </p:nvPr>
        </p:nvSpPr>
        <p:spPr>
          <a:xfrm>
            <a:off x="382588" y="228600"/>
            <a:ext cx="8380412" cy="1384995"/>
          </a:xfrm>
        </p:spPr>
        <p:txBody>
          <a:bodyPr/>
          <a:lstStyle/>
          <a:p>
            <a:r>
              <a:rPr lang="en-US" dirty="0" smtClean="0"/>
              <a:t>SSDs And HDDs In Portable Computers Unit Demand</a:t>
            </a:r>
            <a:endParaRPr lang="en-US" dirty="0"/>
          </a:p>
        </p:txBody>
      </p:sp>
      <p:pic>
        <p:nvPicPr>
          <p:cNvPr id="322563" name="Picture 3"/>
          <p:cNvPicPr>
            <a:picLocks noChangeAspect="1" noChangeArrowheads="1"/>
          </p:cNvPicPr>
          <p:nvPr/>
        </p:nvPicPr>
        <p:blipFill>
          <a:blip r:embed="rId4"/>
          <a:srcRect/>
          <a:stretch>
            <a:fillRect/>
          </a:stretch>
        </p:blipFill>
        <p:spPr bwMode="auto">
          <a:xfrm>
            <a:off x="501785" y="2165012"/>
            <a:ext cx="8140430" cy="3514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2564" name="Text Box 4"/>
          <p:cNvSpPr txBox="1">
            <a:spLocks noChangeArrowheads="1"/>
          </p:cNvSpPr>
          <p:nvPr/>
        </p:nvSpPr>
        <p:spPr bwMode="auto">
          <a:xfrm>
            <a:off x="381000" y="6629400"/>
            <a:ext cx="1838965" cy="230832"/>
          </a:xfrm>
          <a:prstGeom prst="rect">
            <a:avLst/>
          </a:prstGeom>
          <a:noFill/>
          <a:ln w="12700">
            <a:noFill/>
            <a:miter lim="800000"/>
            <a:headEnd/>
            <a:tailEnd/>
          </a:ln>
          <a:effectLst/>
        </p:spPr>
        <p:txBody>
          <a:bodyPr wrap="none">
            <a:spAutoFit/>
          </a:bodyPr>
          <a:lstStyle/>
          <a:p>
            <a:pPr algn="l"/>
            <a:r>
              <a:rPr lang="en-US" sz="900" b="0" dirty="0">
                <a:effectLst/>
                <a:latin typeface="Segoe" pitchFamily="34" charset="0"/>
              </a:rPr>
              <a:t>Source: Web-Feet Research 2006</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2400" y="1419225"/>
            <a:ext cx="9448800" cy="4243388"/>
            <a:chOff x="5015695" y="-1020616"/>
            <a:chExt cx="9144000" cy="3109482"/>
          </a:xfrm>
        </p:grpSpPr>
        <p:pic>
          <p:nvPicPr>
            <p:cNvPr id="15" name="Picture 47" descr="glass rectangle"/>
            <p:cNvPicPr>
              <a:picLocks noChangeAspect="1" noChangeArrowheads="1"/>
            </p:cNvPicPr>
            <p:nvPr/>
          </p:nvPicPr>
          <p:blipFill>
            <a:blip r:embed="rId3">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16" name="Picture 15" descr="glass rectangle"/>
            <p:cNvPicPr>
              <a:picLocks noChangeAspect="1" noChangeArrowheads="1"/>
            </p:cNvPicPr>
            <p:nvPr/>
          </p:nvPicPr>
          <p:blipFill>
            <a:blip r:embed="rId3">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sp>
        <p:nvSpPr>
          <p:cNvPr id="9" name="Title 8"/>
          <p:cNvSpPr>
            <a:spLocks noGrp="1"/>
          </p:cNvSpPr>
          <p:nvPr>
            <p:ph type="title"/>
          </p:nvPr>
        </p:nvSpPr>
        <p:spPr/>
        <p:txBody>
          <a:bodyPr/>
          <a:lstStyle/>
          <a:p>
            <a:r>
              <a:rPr lang="en-US" dirty="0" smtClean="0"/>
              <a:t>HDD Versus SSD</a:t>
            </a:r>
            <a:endParaRPr lang="en-US" dirty="0"/>
          </a:p>
        </p:txBody>
      </p:sp>
      <p:sp>
        <p:nvSpPr>
          <p:cNvPr id="319491" name="Text Box 3"/>
          <p:cNvSpPr txBox="1">
            <a:spLocks noChangeArrowheads="1"/>
          </p:cNvSpPr>
          <p:nvPr/>
        </p:nvSpPr>
        <p:spPr bwMode="auto">
          <a:xfrm>
            <a:off x="381000" y="6629400"/>
            <a:ext cx="1879600" cy="228600"/>
          </a:xfrm>
          <a:prstGeom prst="rect">
            <a:avLst/>
          </a:prstGeom>
          <a:noFill/>
          <a:ln w="12700">
            <a:noFill/>
            <a:miter lim="800000"/>
            <a:headEnd/>
            <a:tailEnd/>
          </a:ln>
          <a:effectLst/>
        </p:spPr>
        <p:txBody>
          <a:bodyPr wrap="none">
            <a:spAutoFit/>
          </a:bodyPr>
          <a:lstStyle/>
          <a:p>
            <a:r>
              <a:rPr lang="en-US" sz="900" b="0" dirty="0">
                <a:effectLst/>
                <a:latin typeface="Segoe" pitchFamily="34" charset="0"/>
              </a:rPr>
              <a:t>Source: 2006 Web-feet Research</a:t>
            </a:r>
          </a:p>
        </p:txBody>
      </p:sp>
      <p:sp>
        <p:nvSpPr>
          <p:cNvPr id="319492" name="Text Box 4"/>
          <p:cNvSpPr txBox="1">
            <a:spLocks noChangeArrowheads="1"/>
          </p:cNvSpPr>
          <p:nvPr/>
        </p:nvSpPr>
        <p:spPr bwMode="auto">
          <a:xfrm>
            <a:off x="2116388" y="1690688"/>
            <a:ext cx="736099" cy="461665"/>
          </a:xfrm>
          <a:prstGeom prst="rect">
            <a:avLst/>
          </a:prstGeom>
          <a:noFill/>
          <a:ln w="9525">
            <a:noFill/>
            <a:miter lim="800000"/>
            <a:headEnd/>
            <a:tailEnd/>
          </a:ln>
        </p:spPr>
        <p:txBody>
          <a:bodyPr lIns="0" rIns="0">
            <a:spAutoFit/>
          </a:bodyPr>
          <a:lstStyle/>
          <a:p>
            <a:pPr eaLnBrk="0" hangingPunct="0">
              <a:spcBef>
                <a:spcPct val="50000"/>
              </a:spcBef>
            </a:pPr>
            <a:r>
              <a:rPr lang="en-US" sz="2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2006</a:t>
            </a:r>
          </a:p>
        </p:txBody>
      </p:sp>
      <p:sp>
        <p:nvSpPr>
          <p:cNvPr id="319493" name="Text Box 5"/>
          <p:cNvSpPr txBox="1">
            <a:spLocks noChangeArrowheads="1"/>
          </p:cNvSpPr>
          <p:nvPr/>
        </p:nvSpPr>
        <p:spPr bwMode="auto">
          <a:xfrm>
            <a:off x="6490744" y="1690688"/>
            <a:ext cx="736099" cy="461665"/>
          </a:xfrm>
          <a:prstGeom prst="rect">
            <a:avLst/>
          </a:prstGeom>
          <a:noFill/>
          <a:ln w="9525">
            <a:noFill/>
            <a:miter lim="800000"/>
            <a:headEnd/>
            <a:tailEnd/>
          </a:ln>
        </p:spPr>
        <p:txBody>
          <a:bodyPr lIns="0" rIns="0">
            <a:spAutoFit/>
          </a:bodyPr>
          <a:lstStyle/>
          <a:p>
            <a:pPr eaLnBrk="0" hangingPunct="0">
              <a:spcBef>
                <a:spcPct val="50000"/>
              </a:spcBef>
            </a:pPr>
            <a:r>
              <a:rPr lang="en-US" sz="2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2011</a:t>
            </a:r>
          </a:p>
        </p:txBody>
      </p:sp>
      <p:pic>
        <p:nvPicPr>
          <p:cNvPr id="319494" name="Picture 6"/>
          <p:cNvPicPr>
            <a:picLocks noChangeAspect="1" noChangeArrowheads="1"/>
          </p:cNvPicPr>
          <p:nvPr/>
        </p:nvPicPr>
        <p:blipFill>
          <a:blip r:embed="rId4"/>
          <a:srcRect/>
          <a:stretch>
            <a:fillRect/>
          </a:stretch>
        </p:blipFill>
        <p:spPr bwMode="auto">
          <a:xfrm>
            <a:off x="306387" y="2197100"/>
            <a:ext cx="4356100" cy="2867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9495" name="Picture 7"/>
          <p:cNvPicPr>
            <a:picLocks noChangeAspect="1" noChangeArrowheads="1"/>
          </p:cNvPicPr>
          <p:nvPr/>
        </p:nvPicPr>
        <p:blipFill>
          <a:blip r:embed="rId5"/>
          <a:srcRect/>
          <a:stretch>
            <a:fillRect/>
          </a:stretch>
        </p:blipFill>
        <p:spPr bwMode="auto">
          <a:xfrm>
            <a:off x="4792662" y="2209800"/>
            <a:ext cx="4132263" cy="2854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7" name="Text Box 5"/>
          <p:cNvSpPr txBox="1">
            <a:spLocks noChangeArrowheads="1"/>
          </p:cNvSpPr>
          <p:nvPr/>
        </p:nvSpPr>
        <p:spPr bwMode="auto">
          <a:xfrm>
            <a:off x="381000" y="6627168"/>
            <a:ext cx="1050288" cy="230832"/>
          </a:xfrm>
          <a:prstGeom prst="rect">
            <a:avLst/>
          </a:prstGeom>
          <a:noFill/>
          <a:ln w="12700">
            <a:noFill/>
            <a:miter lim="800000"/>
            <a:headEnd/>
            <a:tailEnd/>
          </a:ln>
          <a:effectLst/>
        </p:spPr>
        <p:txBody>
          <a:bodyPr wrap="none">
            <a:spAutoFit/>
          </a:bodyPr>
          <a:lstStyle/>
          <a:p>
            <a:r>
              <a:rPr lang="en-US" sz="900" b="0" dirty="0">
                <a:effectLst/>
                <a:latin typeface="Segoe" pitchFamily="34" charset="0"/>
              </a:rPr>
              <a:t>Source: IDC 2007</a:t>
            </a:r>
          </a:p>
        </p:txBody>
      </p:sp>
      <p:grpSp>
        <p:nvGrpSpPr>
          <p:cNvPr id="71" name="Group 74"/>
          <p:cNvGrpSpPr>
            <a:grpSpLocks/>
          </p:cNvGrpSpPr>
          <p:nvPr/>
        </p:nvGrpSpPr>
        <p:grpSpPr bwMode="auto">
          <a:xfrm>
            <a:off x="557213" y="428625"/>
            <a:ext cx="7972425" cy="5308600"/>
            <a:chOff x="357" y="1014"/>
            <a:chExt cx="4310" cy="2870"/>
          </a:xfrm>
        </p:grpSpPr>
        <p:sp>
          <p:nvSpPr>
            <p:cNvPr id="72" name="Rectangle 7"/>
            <p:cNvSpPr>
              <a:spLocks noChangeArrowheads="1"/>
            </p:cNvSpPr>
            <p:nvPr/>
          </p:nvSpPr>
          <p:spPr bwMode="blackWhite">
            <a:xfrm>
              <a:off x="357" y="1014"/>
              <a:ext cx="4310" cy="2870"/>
            </a:xfrm>
            <a:prstGeom prst="rect">
              <a:avLst/>
            </a:prstGeom>
            <a:gradFill rotWithShape="1">
              <a:gsLst>
                <a:gs pos="0">
                  <a:srgbClr val="5E91E4"/>
                </a:gs>
                <a:gs pos="50000">
                  <a:srgbClr val="5E91E4">
                    <a:gamma/>
                    <a:tint val="53725"/>
                    <a:invGamma/>
                  </a:srgbClr>
                </a:gs>
                <a:gs pos="100000">
                  <a:srgbClr val="5E91E4"/>
                </a:gs>
              </a:gsLst>
              <a:lin ang="2700000" scaled="1"/>
            </a:gradFill>
            <a:ln w="3175" algn="ctr">
              <a:solidFill>
                <a:srgbClr val="FFFFFF"/>
              </a:solidFill>
              <a:miter lim="800000"/>
              <a:headEnd type="none" w="sm" len="sm"/>
              <a:tailEnd type="none" w="sm" len="sm"/>
            </a:ln>
            <a:effectLst/>
          </p:spPr>
          <p:txBody>
            <a:bodyPr wrap="none" anchor="ctr"/>
            <a:lstStyle/>
            <a:p>
              <a:pPr>
                <a:lnSpc>
                  <a:spcPct val="90000"/>
                </a:lnSpc>
                <a:spcBef>
                  <a:spcPct val="30000"/>
                </a:spcBef>
              </a:pPr>
              <a:endParaRPr lang="en-US">
                <a:effectLst>
                  <a:outerShdw blurRad="38100" dist="38100" dir="2700000" algn="tl">
                    <a:srgbClr val="000000"/>
                  </a:outerShdw>
                </a:effectLst>
              </a:endParaRPr>
            </a:p>
          </p:txBody>
        </p:sp>
        <p:sp>
          <p:nvSpPr>
            <p:cNvPr id="73" name="Line 8"/>
            <p:cNvSpPr>
              <a:spLocks noChangeShapeType="1"/>
            </p:cNvSpPr>
            <p:nvPr/>
          </p:nvSpPr>
          <p:spPr bwMode="auto">
            <a:xfrm>
              <a:off x="717" y="2794"/>
              <a:ext cx="3772" cy="0"/>
            </a:xfrm>
            <a:prstGeom prst="line">
              <a:avLst/>
            </a:prstGeom>
            <a:noFill/>
            <a:ln w="6350">
              <a:solidFill>
                <a:srgbClr val="CCECFF"/>
              </a:solidFill>
              <a:round/>
              <a:headEnd/>
              <a:tailEnd/>
            </a:ln>
            <a:effectLst/>
          </p:spPr>
          <p:txBody>
            <a:bodyPr>
              <a:spAutoFit/>
            </a:bodyPr>
            <a:lstStyle/>
            <a:p>
              <a:endParaRPr lang="en-US"/>
            </a:p>
          </p:txBody>
        </p:sp>
        <p:sp>
          <p:nvSpPr>
            <p:cNvPr id="74" name="Line 9"/>
            <p:cNvSpPr>
              <a:spLocks noChangeShapeType="1"/>
            </p:cNvSpPr>
            <p:nvPr/>
          </p:nvSpPr>
          <p:spPr bwMode="auto">
            <a:xfrm>
              <a:off x="720" y="1996"/>
              <a:ext cx="3772" cy="0"/>
            </a:xfrm>
            <a:prstGeom prst="line">
              <a:avLst/>
            </a:prstGeom>
            <a:noFill/>
            <a:ln w="6350">
              <a:solidFill>
                <a:srgbClr val="CCECFF"/>
              </a:solidFill>
              <a:round/>
              <a:headEnd/>
              <a:tailEnd/>
            </a:ln>
            <a:effectLst/>
          </p:spPr>
          <p:txBody>
            <a:bodyPr>
              <a:spAutoFit/>
            </a:bodyPr>
            <a:lstStyle/>
            <a:p>
              <a:endParaRPr lang="en-US"/>
            </a:p>
          </p:txBody>
        </p:sp>
        <p:sp>
          <p:nvSpPr>
            <p:cNvPr id="75" name="Line 10"/>
            <p:cNvSpPr>
              <a:spLocks noChangeShapeType="1"/>
            </p:cNvSpPr>
            <p:nvPr/>
          </p:nvSpPr>
          <p:spPr bwMode="auto">
            <a:xfrm>
              <a:off x="1388" y="1208"/>
              <a:ext cx="0" cy="2398"/>
            </a:xfrm>
            <a:prstGeom prst="line">
              <a:avLst/>
            </a:prstGeom>
            <a:noFill/>
            <a:ln w="6350">
              <a:solidFill>
                <a:srgbClr val="CCECFF"/>
              </a:solidFill>
              <a:round/>
              <a:headEnd/>
              <a:tailEnd/>
            </a:ln>
            <a:effectLst/>
          </p:spPr>
          <p:txBody>
            <a:bodyPr>
              <a:spAutoFit/>
            </a:bodyPr>
            <a:lstStyle/>
            <a:p>
              <a:endParaRPr lang="en-US"/>
            </a:p>
          </p:txBody>
        </p:sp>
        <p:sp>
          <p:nvSpPr>
            <p:cNvPr id="76" name="Line 11"/>
            <p:cNvSpPr>
              <a:spLocks noChangeShapeType="1"/>
            </p:cNvSpPr>
            <p:nvPr/>
          </p:nvSpPr>
          <p:spPr bwMode="auto">
            <a:xfrm>
              <a:off x="2005" y="1206"/>
              <a:ext cx="0" cy="2398"/>
            </a:xfrm>
            <a:prstGeom prst="line">
              <a:avLst/>
            </a:prstGeom>
            <a:noFill/>
            <a:ln w="6350">
              <a:solidFill>
                <a:srgbClr val="CCECFF"/>
              </a:solidFill>
              <a:round/>
              <a:headEnd/>
              <a:tailEnd/>
            </a:ln>
            <a:effectLst/>
          </p:spPr>
          <p:txBody>
            <a:bodyPr>
              <a:spAutoFit/>
            </a:bodyPr>
            <a:lstStyle/>
            <a:p>
              <a:endParaRPr lang="en-US"/>
            </a:p>
          </p:txBody>
        </p:sp>
        <p:sp>
          <p:nvSpPr>
            <p:cNvPr id="77" name="Line 12"/>
            <p:cNvSpPr>
              <a:spLocks noChangeShapeType="1"/>
            </p:cNvSpPr>
            <p:nvPr/>
          </p:nvSpPr>
          <p:spPr bwMode="auto">
            <a:xfrm>
              <a:off x="2626" y="1206"/>
              <a:ext cx="0" cy="2398"/>
            </a:xfrm>
            <a:prstGeom prst="line">
              <a:avLst/>
            </a:prstGeom>
            <a:noFill/>
            <a:ln w="6350">
              <a:solidFill>
                <a:srgbClr val="CCECFF"/>
              </a:solidFill>
              <a:round/>
              <a:headEnd/>
              <a:tailEnd/>
            </a:ln>
            <a:effectLst/>
          </p:spPr>
          <p:txBody>
            <a:bodyPr>
              <a:spAutoFit/>
            </a:bodyPr>
            <a:lstStyle/>
            <a:p>
              <a:endParaRPr lang="en-US"/>
            </a:p>
          </p:txBody>
        </p:sp>
        <p:sp>
          <p:nvSpPr>
            <p:cNvPr id="78" name="Line 13"/>
            <p:cNvSpPr>
              <a:spLocks noChangeShapeType="1"/>
            </p:cNvSpPr>
            <p:nvPr/>
          </p:nvSpPr>
          <p:spPr bwMode="auto">
            <a:xfrm>
              <a:off x="3241" y="1206"/>
              <a:ext cx="0" cy="2398"/>
            </a:xfrm>
            <a:prstGeom prst="line">
              <a:avLst/>
            </a:prstGeom>
            <a:noFill/>
            <a:ln w="6350">
              <a:solidFill>
                <a:srgbClr val="CCECFF"/>
              </a:solidFill>
              <a:round/>
              <a:headEnd/>
              <a:tailEnd/>
            </a:ln>
            <a:effectLst/>
          </p:spPr>
          <p:txBody>
            <a:bodyPr>
              <a:spAutoFit/>
            </a:bodyPr>
            <a:lstStyle/>
            <a:p>
              <a:endParaRPr lang="en-US"/>
            </a:p>
          </p:txBody>
        </p:sp>
        <p:sp>
          <p:nvSpPr>
            <p:cNvPr id="79" name="Line 14"/>
            <p:cNvSpPr>
              <a:spLocks noChangeShapeType="1"/>
            </p:cNvSpPr>
            <p:nvPr/>
          </p:nvSpPr>
          <p:spPr bwMode="auto">
            <a:xfrm>
              <a:off x="3879" y="1209"/>
              <a:ext cx="0" cy="2398"/>
            </a:xfrm>
            <a:prstGeom prst="line">
              <a:avLst/>
            </a:prstGeom>
            <a:noFill/>
            <a:ln w="6350">
              <a:solidFill>
                <a:srgbClr val="CCECFF"/>
              </a:solidFill>
              <a:round/>
              <a:headEnd/>
              <a:tailEnd/>
            </a:ln>
            <a:effectLst/>
          </p:spPr>
          <p:txBody>
            <a:bodyPr>
              <a:spAutoFit/>
            </a:bodyPr>
            <a:lstStyle/>
            <a:p>
              <a:endParaRPr lang="en-US"/>
            </a:p>
          </p:txBody>
        </p:sp>
        <p:sp>
          <p:nvSpPr>
            <p:cNvPr id="80" name="Line 15"/>
            <p:cNvSpPr>
              <a:spLocks noChangeShapeType="1"/>
            </p:cNvSpPr>
            <p:nvPr/>
          </p:nvSpPr>
          <p:spPr bwMode="auto">
            <a:xfrm>
              <a:off x="756" y="1208"/>
              <a:ext cx="0" cy="2404"/>
            </a:xfrm>
            <a:prstGeom prst="line">
              <a:avLst/>
            </a:prstGeom>
            <a:noFill/>
            <a:ln w="12700">
              <a:solidFill>
                <a:srgbClr val="CCECFF"/>
              </a:solidFill>
              <a:round/>
              <a:headEnd/>
              <a:tailEnd/>
            </a:ln>
            <a:effectLst/>
          </p:spPr>
          <p:txBody>
            <a:bodyPr>
              <a:spAutoFit/>
            </a:bodyPr>
            <a:lstStyle/>
            <a:p>
              <a:endParaRPr lang="en-US"/>
            </a:p>
          </p:txBody>
        </p:sp>
        <p:sp>
          <p:nvSpPr>
            <p:cNvPr id="81" name="Line 16"/>
            <p:cNvSpPr>
              <a:spLocks noChangeShapeType="1"/>
            </p:cNvSpPr>
            <p:nvPr/>
          </p:nvSpPr>
          <p:spPr bwMode="auto">
            <a:xfrm>
              <a:off x="728" y="3581"/>
              <a:ext cx="3772" cy="0"/>
            </a:xfrm>
            <a:prstGeom prst="line">
              <a:avLst/>
            </a:prstGeom>
            <a:noFill/>
            <a:ln w="12700">
              <a:solidFill>
                <a:srgbClr val="CCECFF"/>
              </a:solidFill>
              <a:round/>
              <a:headEnd/>
              <a:tailEnd/>
            </a:ln>
            <a:effectLst/>
          </p:spPr>
          <p:txBody>
            <a:bodyPr>
              <a:spAutoFit/>
            </a:bodyPr>
            <a:lstStyle/>
            <a:p>
              <a:endParaRPr lang="en-US"/>
            </a:p>
          </p:txBody>
        </p:sp>
        <p:sp>
          <p:nvSpPr>
            <p:cNvPr id="82" name="Line 17"/>
            <p:cNvSpPr>
              <a:spLocks noChangeShapeType="1"/>
            </p:cNvSpPr>
            <p:nvPr/>
          </p:nvSpPr>
          <p:spPr bwMode="auto">
            <a:xfrm>
              <a:off x="720" y="1205"/>
              <a:ext cx="3772" cy="0"/>
            </a:xfrm>
            <a:prstGeom prst="line">
              <a:avLst/>
            </a:prstGeom>
            <a:noFill/>
            <a:ln w="6350">
              <a:solidFill>
                <a:srgbClr val="CCECFF"/>
              </a:solidFill>
              <a:round/>
              <a:headEnd/>
              <a:tailEnd/>
            </a:ln>
            <a:effectLst/>
          </p:spPr>
          <p:txBody>
            <a:bodyPr>
              <a:spAutoFit/>
            </a:bodyPr>
            <a:lstStyle/>
            <a:p>
              <a:endParaRPr lang="en-US"/>
            </a:p>
          </p:txBody>
        </p:sp>
        <p:sp>
          <p:nvSpPr>
            <p:cNvPr id="83" name="Line 18"/>
            <p:cNvSpPr>
              <a:spLocks noChangeShapeType="1"/>
            </p:cNvSpPr>
            <p:nvPr/>
          </p:nvSpPr>
          <p:spPr bwMode="auto">
            <a:xfrm>
              <a:off x="4491" y="1206"/>
              <a:ext cx="0" cy="2398"/>
            </a:xfrm>
            <a:prstGeom prst="line">
              <a:avLst/>
            </a:prstGeom>
            <a:noFill/>
            <a:ln w="6350">
              <a:solidFill>
                <a:srgbClr val="CCECFF"/>
              </a:solidFill>
              <a:round/>
              <a:headEnd/>
              <a:tailEnd/>
            </a:ln>
            <a:effectLst/>
          </p:spPr>
          <p:txBody>
            <a:bodyPr>
              <a:spAutoFit/>
            </a:bodyPr>
            <a:lstStyle/>
            <a:p>
              <a:endParaRPr lang="en-US"/>
            </a:p>
          </p:txBody>
        </p:sp>
        <p:sp>
          <p:nvSpPr>
            <p:cNvPr id="84" name="Freeform 19"/>
            <p:cNvSpPr>
              <a:spLocks/>
            </p:cNvSpPr>
            <p:nvPr/>
          </p:nvSpPr>
          <p:spPr bwMode="auto">
            <a:xfrm>
              <a:off x="1065" y="1493"/>
              <a:ext cx="3109" cy="1065"/>
            </a:xfrm>
            <a:custGeom>
              <a:avLst/>
              <a:gdLst/>
              <a:ahLst/>
              <a:cxnLst>
                <a:cxn ang="0">
                  <a:pos x="0" y="0"/>
                </a:cxn>
                <a:cxn ang="0">
                  <a:pos x="628" y="354"/>
                </a:cxn>
                <a:cxn ang="0">
                  <a:pos x="1253" y="624"/>
                </a:cxn>
                <a:cxn ang="0">
                  <a:pos x="1867" y="770"/>
                </a:cxn>
                <a:cxn ang="0">
                  <a:pos x="2498" y="905"/>
                </a:cxn>
                <a:cxn ang="0">
                  <a:pos x="3109" y="1065"/>
                </a:cxn>
              </a:cxnLst>
              <a:rect l="0" t="0" r="r" b="b"/>
              <a:pathLst>
                <a:path w="3109" h="1065">
                  <a:moveTo>
                    <a:pt x="0" y="0"/>
                  </a:moveTo>
                  <a:lnTo>
                    <a:pt x="628" y="354"/>
                  </a:lnTo>
                  <a:lnTo>
                    <a:pt x="1253" y="624"/>
                  </a:lnTo>
                  <a:lnTo>
                    <a:pt x="1867" y="770"/>
                  </a:lnTo>
                  <a:lnTo>
                    <a:pt x="2498" y="905"/>
                  </a:lnTo>
                  <a:lnTo>
                    <a:pt x="3109" y="1065"/>
                  </a:lnTo>
                </a:path>
              </a:pathLst>
            </a:custGeom>
            <a:noFill/>
            <a:ln w="28575" cap="flat" cmpd="sng">
              <a:solidFill>
                <a:srgbClr val="FFCC00"/>
              </a:solidFill>
              <a:prstDash val="solid"/>
              <a:round/>
              <a:headEnd/>
              <a:tailEnd/>
            </a:ln>
            <a:effectLst/>
          </p:spPr>
          <p:txBody>
            <a:bodyPr>
              <a:spAutoFit/>
            </a:bodyPr>
            <a:lstStyle/>
            <a:p>
              <a:endParaRPr lang="en-US"/>
            </a:p>
          </p:txBody>
        </p:sp>
        <p:sp>
          <p:nvSpPr>
            <p:cNvPr id="85" name="Rectangle 20"/>
            <p:cNvSpPr>
              <a:spLocks noChangeArrowheads="1"/>
            </p:cNvSpPr>
            <p:nvPr/>
          </p:nvSpPr>
          <p:spPr bwMode="auto">
            <a:xfrm>
              <a:off x="1041" y="1472"/>
              <a:ext cx="56" cy="56"/>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86" name="Rectangle 21"/>
            <p:cNvSpPr>
              <a:spLocks noChangeArrowheads="1"/>
            </p:cNvSpPr>
            <p:nvPr/>
          </p:nvSpPr>
          <p:spPr bwMode="auto">
            <a:xfrm>
              <a:off x="1665" y="1815"/>
              <a:ext cx="56" cy="56"/>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87" name="Rectangle 22"/>
            <p:cNvSpPr>
              <a:spLocks noChangeArrowheads="1"/>
            </p:cNvSpPr>
            <p:nvPr/>
          </p:nvSpPr>
          <p:spPr bwMode="auto">
            <a:xfrm>
              <a:off x="2283" y="2083"/>
              <a:ext cx="56" cy="56"/>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88" name="Rectangle 23"/>
            <p:cNvSpPr>
              <a:spLocks noChangeArrowheads="1"/>
            </p:cNvSpPr>
            <p:nvPr/>
          </p:nvSpPr>
          <p:spPr bwMode="auto">
            <a:xfrm>
              <a:off x="2904" y="2236"/>
              <a:ext cx="56" cy="56"/>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89" name="Rectangle 24"/>
            <p:cNvSpPr>
              <a:spLocks noChangeArrowheads="1"/>
            </p:cNvSpPr>
            <p:nvPr/>
          </p:nvSpPr>
          <p:spPr bwMode="auto">
            <a:xfrm>
              <a:off x="3532" y="2371"/>
              <a:ext cx="56" cy="56"/>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90" name="Rectangle 25"/>
            <p:cNvSpPr>
              <a:spLocks noChangeArrowheads="1"/>
            </p:cNvSpPr>
            <p:nvPr/>
          </p:nvSpPr>
          <p:spPr bwMode="auto">
            <a:xfrm>
              <a:off x="4149" y="2527"/>
              <a:ext cx="56" cy="56"/>
            </a:xfrm>
            <a:prstGeom prst="rect">
              <a:avLst/>
            </a:prstGeom>
            <a:solidFill>
              <a:srgbClr val="FFCC00"/>
            </a:solidFill>
            <a:ln w="12700" algn="ctr">
              <a:noFill/>
              <a:miter lim="800000"/>
              <a:headEnd/>
              <a:tailEnd/>
            </a:ln>
            <a:effectLst/>
          </p:spPr>
          <p:txBody>
            <a:bodyPr wrap="none" anchor="ctr">
              <a:spAutoFit/>
            </a:bodyPr>
            <a:lstStyle/>
            <a:p>
              <a:endParaRPr lang="en-US"/>
            </a:p>
          </p:txBody>
        </p:sp>
        <p:sp>
          <p:nvSpPr>
            <p:cNvPr id="91" name="Freeform 26"/>
            <p:cNvSpPr>
              <a:spLocks/>
            </p:cNvSpPr>
            <p:nvPr/>
          </p:nvSpPr>
          <p:spPr bwMode="auto">
            <a:xfrm>
              <a:off x="1068" y="2339"/>
              <a:ext cx="3120" cy="490"/>
            </a:xfrm>
            <a:custGeom>
              <a:avLst/>
              <a:gdLst/>
              <a:ahLst/>
              <a:cxnLst>
                <a:cxn ang="0">
                  <a:pos x="0" y="0"/>
                </a:cxn>
                <a:cxn ang="0">
                  <a:pos x="625" y="202"/>
                </a:cxn>
                <a:cxn ang="0">
                  <a:pos x="1250" y="351"/>
                </a:cxn>
                <a:cxn ang="0">
                  <a:pos x="1867" y="427"/>
                </a:cxn>
                <a:cxn ang="0">
                  <a:pos x="2499" y="448"/>
                </a:cxn>
                <a:cxn ang="0">
                  <a:pos x="3120" y="490"/>
                </a:cxn>
              </a:cxnLst>
              <a:rect l="0" t="0" r="r" b="b"/>
              <a:pathLst>
                <a:path w="3120" h="490">
                  <a:moveTo>
                    <a:pt x="0" y="0"/>
                  </a:moveTo>
                  <a:lnTo>
                    <a:pt x="625" y="202"/>
                  </a:lnTo>
                  <a:lnTo>
                    <a:pt x="1250" y="351"/>
                  </a:lnTo>
                  <a:lnTo>
                    <a:pt x="1867" y="427"/>
                  </a:lnTo>
                  <a:lnTo>
                    <a:pt x="2499" y="448"/>
                  </a:lnTo>
                  <a:lnTo>
                    <a:pt x="3120" y="490"/>
                  </a:lnTo>
                </a:path>
              </a:pathLst>
            </a:custGeom>
            <a:noFill/>
            <a:ln w="28575" cap="flat" cmpd="sng">
              <a:solidFill>
                <a:srgbClr val="FF0000"/>
              </a:solidFill>
              <a:prstDash val="solid"/>
              <a:round/>
              <a:headEnd/>
              <a:tailEnd/>
            </a:ln>
            <a:effectLst/>
          </p:spPr>
          <p:txBody>
            <a:bodyPr>
              <a:spAutoFit/>
            </a:bodyPr>
            <a:lstStyle/>
            <a:p>
              <a:endParaRPr lang="en-US"/>
            </a:p>
          </p:txBody>
        </p:sp>
        <p:sp>
          <p:nvSpPr>
            <p:cNvPr id="92" name="AutoShape 27"/>
            <p:cNvSpPr>
              <a:spLocks noChangeArrowheads="1"/>
            </p:cNvSpPr>
            <p:nvPr/>
          </p:nvSpPr>
          <p:spPr bwMode="auto">
            <a:xfrm>
              <a:off x="1041" y="2308"/>
              <a:ext cx="56" cy="56"/>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93" name="AutoShape 28"/>
            <p:cNvSpPr>
              <a:spLocks noChangeArrowheads="1"/>
            </p:cNvSpPr>
            <p:nvPr/>
          </p:nvSpPr>
          <p:spPr bwMode="auto">
            <a:xfrm>
              <a:off x="1662" y="2513"/>
              <a:ext cx="56" cy="56"/>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94" name="AutoShape 29"/>
            <p:cNvSpPr>
              <a:spLocks noChangeArrowheads="1"/>
            </p:cNvSpPr>
            <p:nvPr/>
          </p:nvSpPr>
          <p:spPr bwMode="auto">
            <a:xfrm>
              <a:off x="2290" y="2659"/>
              <a:ext cx="56" cy="56"/>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95" name="AutoShape 30"/>
            <p:cNvSpPr>
              <a:spLocks noChangeArrowheads="1"/>
            </p:cNvSpPr>
            <p:nvPr/>
          </p:nvSpPr>
          <p:spPr bwMode="auto">
            <a:xfrm>
              <a:off x="2904" y="2732"/>
              <a:ext cx="56" cy="56"/>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96" name="AutoShape 31"/>
            <p:cNvSpPr>
              <a:spLocks noChangeArrowheads="1"/>
            </p:cNvSpPr>
            <p:nvPr/>
          </p:nvSpPr>
          <p:spPr bwMode="auto">
            <a:xfrm>
              <a:off x="3535" y="2752"/>
              <a:ext cx="56" cy="56"/>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97" name="AutoShape 32"/>
            <p:cNvSpPr>
              <a:spLocks noChangeArrowheads="1"/>
            </p:cNvSpPr>
            <p:nvPr/>
          </p:nvSpPr>
          <p:spPr bwMode="auto">
            <a:xfrm>
              <a:off x="4149" y="2801"/>
              <a:ext cx="56" cy="56"/>
            </a:xfrm>
            <a:prstGeom prst="diamond">
              <a:avLst/>
            </a:prstGeom>
            <a:solidFill>
              <a:srgbClr val="FF0000"/>
            </a:solidFill>
            <a:ln w="12700" algn="ctr">
              <a:noFill/>
              <a:miter lim="800000"/>
              <a:headEnd/>
              <a:tailEnd/>
            </a:ln>
            <a:effectLst/>
          </p:spPr>
          <p:txBody>
            <a:bodyPr wrap="none" anchor="ctr">
              <a:spAutoFit/>
            </a:bodyPr>
            <a:lstStyle/>
            <a:p>
              <a:endParaRPr lang="en-US"/>
            </a:p>
          </p:txBody>
        </p:sp>
        <p:sp>
          <p:nvSpPr>
            <p:cNvPr id="98" name="Freeform 33"/>
            <p:cNvSpPr>
              <a:spLocks/>
            </p:cNvSpPr>
            <p:nvPr/>
          </p:nvSpPr>
          <p:spPr bwMode="auto">
            <a:xfrm>
              <a:off x="1072" y="2704"/>
              <a:ext cx="3116" cy="451"/>
            </a:xfrm>
            <a:custGeom>
              <a:avLst/>
              <a:gdLst/>
              <a:ahLst/>
              <a:cxnLst>
                <a:cxn ang="0">
                  <a:pos x="0" y="0"/>
                </a:cxn>
                <a:cxn ang="0">
                  <a:pos x="621" y="83"/>
                </a:cxn>
                <a:cxn ang="0">
                  <a:pos x="1242" y="159"/>
                </a:cxn>
                <a:cxn ang="0">
                  <a:pos x="1860" y="274"/>
                </a:cxn>
                <a:cxn ang="0">
                  <a:pos x="2495" y="364"/>
                </a:cxn>
                <a:cxn ang="0">
                  <a:pos x="3116" y="451"/>
                </a:cxn>
              </a:cxnLst>
              <a:rect l="0" t="0" r="r" b="b"/>
              <a:pathLst>
                <a:path w="3116" h="451">
                  <a:moveTo>
                    <a:pt x="0" y="0"/>
                  </a:moveTo>
                  <a:lnTo>
                    <a:pt x="621" y="83"/>
                  </a:lnTo>
                  <a:lnTo>
                    <a:pt x="1242" y="159"/>
                  </a:lnTo>
                  <a:lnTo>
                    <a:pt x="1860" y="274"/>
                  </a:lnTo>
                  <a:lnTo>
                    <a:pt x="2495" y="364"/>
                  </a:lnTo>
                  <a:lnTo>
                    <a:pt x="3116" y="451"/>
                  </a:lnTo>
                </a:path>
              </a:pathLst>
            </a:custGeom>
            <a:noFill/>
            <a:ln w="28575" cap="flat" cmpd="sng">
              <a:solidFill>
                <a:srgbClr val="0066FF"/>
              </a:solidFill>
              <a:prstDash val="solid"/>
              <a:round/>
              <a:headEnd/>
              <a:tailEnd/>
            </a:ln>
            <a:effectLst/>
          </p:spPr>
          <p:txBody>
            <a:bodyPr>
              <a:spAutoFit/>
            </a:bodyPr>
            <a:lstStyle/>
            <a:p>
              <a:endParaRPr lang="en-US"/>
            </a:p>
          </p:txBody>
        </p:sp>
        <p:sp>
          <p:nvSpPr>
            <p:cNvPr id="99" name="AutoShape 34"/>
            <p:cNvSpPr>
              <a:spLocks noChangeArrowheads="1"/>
            </p:cNvSpPr>
            <p:nvPr/>
          </p:nvSpPr>
          <p:spPr bwMode="auto">
            <a:xfrm>
              <a:off x="1030" y="2665"/>
              <a:ext cx="56" cy="56"/>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100" name="AutoShape 35"/>
            <p:cNvSpPr>
              <a:spLocks noChangeArrowheads="1"/>
            </p:cNvSpPr>
            <p:nvPr/>
          </p:nvSpPr>
          <p:spPr bwMode="auto">
            <a:xfrm>
              <a:off x="1665" y="2752"/>
              <a:ext cx="56" cy="56"/>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101" name="AutoShape 36"/>
            <p:cNvSpPr>
              <a:spLocks noChangeArrowheads="1"/>
            </p:cNvSpPr>
            <p:nvPr/>
          </p:nvSpPr>
          <p:spPr bwMode="auto">
            <a:xfrm>
              <a:off x="2290" y="2828"/>
              <a:ext cx="56" cy="56"/>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102" name="AutoShape 37"/>
            <p:cNvSpPr>
              <a:spLocks noChangeArrowheads="1"/>
            </p:cNvSpPr>
            <p:nvPr/>
          </p:nvSpPr>
          <p:spPr bwMode="auto">
            <a:xfrm>
              <a:off x="2907" y="2942"/>
              <a:ext cx="56" cy="56"/>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103" name="AutoShape 38"/>
            <p:cNvSpPr>
              <a:spLocks noChangeArrowheads="1"/>
            </p:cNvSpPr>
            <p:nvPr/>
          </p:nvSpPr>
          <p:spPr bwMode="auto">
            <a:xfrm>
              <a:off x="3528" y="3029"/>
              <a:ext cx="56" cy="56"/>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104" name="AutoShape 39"/>
            <p:cNvSpPr>
              <a:spLocks noChangeArrowheads="1"/>
            </p:cNvSpPr>
            <p:nvPr/>
          </p:nvSpPr>
          <p:spPr bwMode="auto">
            <a:xfrm>
              <a:off x="4156" y="3123"/>
              <a:ext cx="56" cy="56"/>
            </a:xfrm>
            <a:prstGeom prst="triangle">
              <a:avLst>
                <a:gd name="adj" fmla="val 50000"/>
              </a:avLst>
            </a:prstGeom>
            <a:solidFill>
              <a:srgbClr val="0066FF"/>
            </a:solidFill>
            <a:ln w="12700" algn="ctr">
              <a:noFill/>
              <a:miter lim="800000"/>
              <a:headEnd/>
              <a:tailEnd/>
            </a:ln>
            <a:effectLst/>
          </p:spPr>
          <p:txBody>
            <a:bodyPr wrap="none" anchor="ctr">
              <a:spAutoFit/>
            </a:bodyPr>
            <a:lstStyle/>
            <a:p>
              <a:endParaRPr lang="en-US"/>
            </a:p>
          </p:txBody>
        </p:sp>
        <p:sp>
          <p:nvSpPr>
            <p:cNvPr id="105" name="Text Box 40"/>
            <p:cNvSpPr txBox="1">
              <a:spLocks noChangeArrowheads="1"/>
            </p:cNvSpPr>
            <p:nvPr/>
          </p:nvSpPr>
          <p:spPr bwMode="auto">
            <a:xfrm>
              <a:off x="384" y="1136"/>
              <a:ext cx="251"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$100</a:t>
              </a:r>
            </a:p>
          </p:txBody>
        </p:sp>
        <p:sp>
          <p:nvSpPr>
            <p:cNvPr id="106" name="Text Box 41"/>
            <p:cNvSpPr txBox="1">
              <a:spLocks noChangeArrowheads="1"/>
            </p:cNvSpPr>
            <p:nvPr/>
          </p:nvSpPr>
          <p:spPr bwMode="auto">
            <a:xfrm>
              <a:off x="421" y="1930"/>
              <a:ext cx="213"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$10</a:t>
              </a:r>
            </a:p>
          </p:txBody>
        </p:sp>
        <p:sp>
          <p:nvSpPr>
            <p:cNvPr id="107" name="Text Box 42"/>
            <p:cNvSpPr txBox="1">
              <a:spLocks noChangeArrowheads="1"/>
            </p:cNvSpPr>
            <p:nvPr/>
          </p:nvSpPr>
          <p:spPr bwMode="auto">
            <a:xfrm>
              <a:off x="469" y="2718"/>
              <a:ext cx="175"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$1</a:t>
              </a:r>
            </a:p>
          </p:txBody>
        </p:sp>
        <p:sp>
          <p:nvSpPr>
            <p:cNvPr id="108" name="Text Box 43"/>
            <p:cNvSpPr txBox="1">
              <a:spLocks noChangeArrowheads="1"/>
            </p:cNvSpPr>
            <p:nvPr/>
          </p:nvSpPr>
          <p:spPr bwMode="auto">
            <a:xfrm>
              <a:off x="458" y="3503"/>
              <a:ext cx="175"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$0</a:t>
              </a:r>
            </a:p>
          </p:txBody>
        </p:sp>
        <p:sp>
          <p:nvSpPr>
            <p:cNvPr id="109" name="Text Box 44"/>
            <p:cNvSpPr txBox="1">
              <a:spLocks noChangeArrowheads="1"/>
            </p:cNvSpPr>
            <p:nvPr/>
          </p:nvSpPr>
          <p:spPr bwMode="auto">
            <a:xfrm>
              <a:off x="403" y="3693"/>
              <a:ext cx="26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$/GB</a:t>
              </a:r>
            </a:p>
          </p:txBody>
        </p:sp>
        <p:sp>
          <p:nvSpPr>
            <p:cNvPr id="110" name="Text Box 45"/>
            <p:cNvSpPr txBox="1">
              <a:spLocks noChangeArrowheads="1"/>
            </p:cNvSpPr>
            <p:nvPr/>
          </p:nvSpPr>
          <p:spPr bwMode="auto">
            <a:xfrm>
              <a:off x="959" y="3693"/>
              <a:ext cx="251"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2005</a:t>
              </a:r>
            </a:p>
          </p:txBody>
        </p:sp>
        <p:sp>
          <p:nvSpPr>
            <p:cNvPr id="111" name="Text Box 46"/>
            <p:cNvSpPr txBox="1">
              <a:spLocks noChangeArrowheads="1"/>
            </p:cNvSpPr>
            <p:nvPr/>
          </p:nvSpPr>
          <p:spPr bwMode="auto">
            <a:xfrm>
              <a:off x="1583" y="3693"/>
              <a:ext cx="251"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2006</a:t>
              </a:r>
            </a:p>
          </p:txBody>
        </p:sp>
        <p:sp>
          <p:nvSpPr>
            <p:cNvPr id="112" name="Text Box 47"/>
            <p:cNvSpPr txBox="1">
              <a:spLocks noChangeArrowheads="1"/>
            </p:cNvSpPr>
            <p:nvPr/>
          </p:nvSpPr>
          <p:spPr bwMode="auto">
            <a:xfrm>
              <a:off x="2214" y="3692"/>
              <a:ext cx="251"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2007</a:t>
              </a:r>
            </a:p>
          </p:txBody>
        </p:sp>
        <p:sp>
          <p:nvSpPr>
            <p:cNvPr id="113" name="Text Box 48"/>
            <p:cNvSpPr txBox="1">
              <a:spLocks noChangeArrowheads="1"/>
            </p:cNvSpPr>
            <p:nvPr/>
          </p:nvSpPr>
          <p:spPr bwMode="auto">
            <a:xfrm>
              <a:off x="2818" y="3692"/>
              <a:ext cx="251"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2008</a:t>
              </a:r>
            </a:p>
          </p:txBody>
        </p:sp>
        <p:sp>
          <p:nvSpPr>
            <p:cNvPr id="114" name="Text Box 49"/>
            <p:cNvSpPr txBox="1">
              <a:spLocks noChangeArrowheads="1"/>
            </p:cNvSpPr>
            <p:nvPr/>
          </p:nvSpPr>
          <p:spPr bwMode="auto">
            <a:xfrm>
              <a:off x="3457" y="3692"/>
              <a:ext cx="251"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2009</a:t>
              </a:r>
            </a:p>
          </p:txBody>
        </p:sp>
        <p:sp>
          <p:nvSpPr>
            <p:cNvPr id="115" name="Text Box 50"/>
            <p:cNvSpPr txBox="1">
              <a:spLocks noChangeArrowheads="1"/>
            </p:cNvSpPr>
            <p:nvPr/>
          </p:nvSpPr>
          <p:spPr bwMode="auto">
            <a:xfrm>
              <a:off x="4064" y="3692"/>
              <a:ext cx="25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2010</a:t>
              </a:r>
            </a:p>
          </p:txBody>
        </p:sp>
        <p:sp>
          <p:nvSpPr>
            <p:cNvPr id="116" name="Text Box 51"/>
            <p:cNvSpPr txBox="1">
              <a:spLocks noChangeArrowheads="1"/>
            </p:cNvSpPr>
            <p:nvPr/>
          </p:nvSpPr>
          <p:spPr bwMode="auto">
            <a:xfrm>
              <a:off x="883" y="1285"/>
              <a:ext cx="307"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$43.39</a:t>
              </a:r>
            </a:p>
          </p:txBody>
        </p:sp>
        <p:sp>
          <p:nvSpPr>
            <p:cNvPr id="117" name="Text Box 52"/>
            <p:cNvSpPr txBox="1">
              <a:spLocks noChangeArrowheads="1"/>
            </p:cNvSpPr>
            <p:nvPr/>
          </p:nvSpPr>
          <p:spPr bwMode="auto">
            <a:xfrm>
              <a:off x="1588" y="1629"/>
              <a:ext cx="307" cy="133"/>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$15.66</a:t>
              </a:r>
            </a:p>
          </p:txBody>
        </p:sp>
        <p:sp>
          <p:nvSpPr>
            <p:cNvPr id="118" name="Text Box 53"/>
            <p:cNvSpPr txBox="1">
              <a:spLocks noChangeArrowheads="1"/>
            </p:cNvSpPr>
            <p:nvPr/>
          </p:nvSpPr>
          <p:spPr bwMode="auto">
            <a:xfrm>
              <a:off x="2212" y="1917"/>
              <a:ext cx="269"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$7.12</a:t>
              </a:r>
            </a:p>
          </p:txBody>
        </p:sp>
        <p:sp>
          <p:nvSpPr>
            <p:cNvPr id="119" name="Text Box 54"/>
            <p:cNvSpPr txBox="1">
              <a:spLocks noChangeArrowheads="1"/>
            </p:cNvSpPr>
            <p:nvPr/>
          </p:nvSpPr>
          <p:spPr bwMode="auto">
            <a:xfrm>
              <a:off x="2812" y="2069"/>
              <a:ext cx="269"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$4.68</a:t>
              </a:r>
            </a:p>
          </p:txBody>
        </p:sp>
        <p:sp>
          <p:nvSpPr>
            <p:cNvPr id="120" name="Text Box 55"/>
            <p:cNvSpPr txBox="1">
              <a:spLocks noChangeArrowheads="1"/>
            </p:cNvSpPr>
            <p:nvPr/>
          </p:nvSpPr>
          <p:spPr bwMode="auto">
            <a:xfrm>
              <a:off x="3447" y="2198"/>
              <a:ext cx="269" cy="133"/>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$3.11</a:t>
              </a:r>
            </a:p>
          </p:txBody>
        </p:sp>
        <p:sp>
          <p:nvSpPr>
            <p:cNvPr id="121" name="Text Box 56"/>
            <p:cNvSpPr txBox="1">
              <a:spLocks noChangeArrowheads="1"/>
            </p:cNvSpPr>
            <p:nvPr/>
          </p:nvSpPr>
          <p:spPr bwMode="auto">
            <a:xfrm>
              <a:off x="4050" y="2357"/>
              <a:ext cx="269"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$1.96</a:t>
              </a:r>
            </a:p>
          </p:txBody>
        </p:sp>
        <p:sp>
          <p:nvSpPr>
            <p:cNvPr id="122" name="Text Box 57"/>
            <p:cNvSpPr txBox="1">
              <a:spLocks noChangeArrowheads="1"/>
            </p:cNvSpPr>
            <p:nvPr/>
          </p:nvSpPr>
          <p:spPr bwMode="auto">
            <a:xfrm>
              <a:off x="937" y="2146"/>
              <a:ext cx="27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$3.76</a:t>
              </a:r>
            </a:p>
          </p:txBody>
        </p:sp>
        <p:sp>
          <p:nvSpPr>
            <p:cNvPr id="123" name="Text Box 58"/>
            <p:cNvSpPr txBox="1">
              <a:spLocks noChangeArrowheads="1"/>
            </p:cNvSpPr>
            <p:nvPr/>
          </p:nvSpPr>
          <p:spPr bwMode="auto">
            <a:xfrm>
              <a:off x="1562" y="2340"/>
              <a:ext cx="269"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$2.05</a:t>
              </a:r>
            </a:p>
          </p:txBody>
        </p:sp>
        <p:sp>
          <p:nvSpPr>
            <p:cNvPr id="124" name="Text Box 59"/>
            <p:cNvSpPr txBox="1">
              <a:spLocks noChangeArrowheads="1"/>
            </p:cNvSpPr>
            <p:nvPr/>
          </p:nvSpPr>
          <p:spPr bwMode="auto">
            <a:xfrm>
              <a:off x="2190" y="2500"/>
              <a:ext cx="27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$1.34</a:t>
              </a:r>
            </a:p>
          </p:txBody>
        </p:sp>
        <p:sp>
          <p:nvSpPr>
            <p:cNvPr id="125" name="Text Box 60"/>
            <p:cNvSpPr txBox="1">
              <a:spLocks noChangeArrowheads="1"/>
            </p:cNvSpPr>
            <p:nvPr/>
          </p:nvSpPr>
          <p:spPr bwMode="auto">
            <a:xfrm>
              <a:off x="2801" y="2576"/>
              <a:ext cx="27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$1.08</a:t>
              </a:r>
            </a:p>
          </p:txBody>
        </p:sp>
        <p:sp>
          <p:nvSpPr>
            <p:cNvPr id="126" name="Text Box 61"/>
            <p:cNvSpPr txBox="1">
              <a:spLocks noChangeArrowheads="1"/>
            </p:cNvSpPr>
            <p:nvPr/>
          </p:nvSpPr>
          <p:spPr bwMode="auto">
            <a:xfrm>
              <a:off x="3432" y="2597"/>
              <a:ext cx="269"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$1.02</a:t>
              </a:r>
            </a:p>
          </p:txBody>
        </p:sp>
        <p:sp>
          <p:nvSpPr>
            <p:cNvPr id="127" name="Text Box 62"/>
            <p:cNvSpPr txBox="1">
              <a:spLocks noChangeArrowheads="1"/>
            </p:cNvSpPr>
            <p:nvPr/>
          </p:nvSpPr>
          <p:spPr bwMode="auto">
            <a:xfrm>
              <a:off x="4043" y="2639"/>
              <a:ext cx="27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$0.89</a:t>
              </a:r>
            </a:p>
          </p:txBody>
        </p:sp>
        <p:sp>
          <p:nvSpPr>
            <p:cNvPr id="128" name="Text Box 63"/>
            <p:cNvSpPr txBox="1">
              <a:spLocks noChangeArrowheads="1"/>
            </p:cNvSpPr>
            <p:nvPr/>
          </p:nvSpPr>
          <p:spPr bwMode="auto">
            <a:xfrm>
              <a:off x="899" y="2740"/>
              <a:ext cx="27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$1.30</a:t>
              </a:r>
            </a:p>
          </p:txBody>
        </p:sp>
        <p:sp>
          <p:nvSpPr>
            <p:cNvPr id="129" name="Text Box 64"/>
            <p:cNvSpPr txBox="1">
              <a:spLocks noChangeArrowheads="1"/>
            </p:cNvSpPr>
            <p:nvPr/>
          </p:nvSpPr>
          <p:spPr bwMode="auto">
            <a:xfrm>
              <a:off x="1541" y="2817"/>
              <a:ext cx="27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$1.02</a:t>
              </a:r>
            </a:p>
          </p:txBody>
        </p:sp>
        <p:sp>
          <p:nvSpPr>
            <p:cNvPr id="130" name="Text Box 65"/>
            <p:cNvSpPr txBox="1">
              <a:spLocks noChangeArrowheads="1"/>
            </p:cNvSpPr>
            <p:nvPr/>
          </p:nvSpPr>
          <p:spPr bwMode="auto">
            <a:xfrm>
              <a:off x="2159" y="2893"/>
              <a:ext cx="27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$0.81</a:t>
              </a:r>
            </a:p>
          </p:txBody>
        </p:sp>
        <p:sp>
          <p:nvSpPr>
            <p:cNvPr id="131" name="Text Box 66"/>
            <p:cNvSpPr txBox="1">
              <a:spLocks noChangeArrowheads="1"/>
            </p:cNvSpPr>
            <p:nvPr/>
          </p:nvSpPr>
          <p:spPr bwMode="auto">
            <a:xfrm>
              <a:off x="2790" y="3014"/>
              <a:ext cx="27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$0.58</a:t>
              </a:r>
            </a:p>
          </p:txBody>
        </p:sp>
        <p:sp>
          <p:nvSpPr>
            <p:cNvPr id="132" name="Text Box 67"/>
            <p:cNvSpPr txBox="1">
              <a:spLocks noChangeArrowheads="1"/>
            </p:cNvSpPr>
            <p:nvPr/>
          </p:nvSpPr>
          <p:spPr bwMode="auto">
            <a:xfrm>
              <a:off x="3408" y="3101"/>
              <a:ext cx="269"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$0.45</a:t>
              </a:r>
            </a:p>
          </p:txBody>
        </p:sp>
        <p:sp>
          <p:nvSpPr>
            <p:cNvPr id="133" name="Text Box 68"/>
            <p:cNvSpPr txBox="1">
              <a:spLocks noChangeArrowheads="1"/>
            </p:cNvSpPr>
            <p:nvPr/>
          </p:nvSpPr>
          <p:spPr bwMode="auto">
            <a:xfrm>
              <a:off x="4018" y="3184"/>
              <a:ext cx="270"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$0.35</a:t>
              </a:r>
            </a:p>
          </p:txBody>
        </p:sp>
        <p:sp>
          <p:nvSpPr>
            <p:cNvPr id="134" name="Text Box 69"/>
            <p:cNvSpPr txBox="1">
              <a:spLocks noChangeArrowheads="1"/>
            </p:cNvSpPr>
            <p:nvPr/>
          </p:nvSpPr>
          <p:spPr bwMode="auto">
            <a:xfrm>
              <a:off x="1108" y="3158"/>
              <a:ext cx="1201" cy="297"/>
            </a:xfrm>
            <a:prstGeom prst="rect">
              <a:avLst/>
            </a:prstGeom>
            <a:noFill/>
            <a:ln w="12700" algn="ctr">
              <a:noFill/>
              <a:miter lim="800000"/>
              <a:headEnd/>
              <a:tailEnd/>
            </a:ln>
            <a:effectLst/>
          </p:spPr>
          <p:txBody>
            <a:bodyPr wrap="none">
              <a:spAutoFit/>
            </a:bodyPr>
            <a:lstStyle/>
            <a:p>
              <a:pPr algn="l"/>
              <a:r>
                <a:rPr lang="en-US" sz="1000">
                  <a:solidFill>
                    <a:schemeClr val="bg2"/>
                  </a:solidFill>
                  <a:effectLst>
                    <a:outerShdw blurRad="38100" dist="38100" dir="2700000" algn="tl">
                      <a:srgbClr val="FFFFFF"/>
                    </a:outerShdw>
                  </a:effectLst>
                </a:rPr>
                <a:t>HDD 0.85in, 1.0in, 1.8in Combined</a:t>
              </a:r>
            </a:p>
            <a:p>
              <a:pPr algn="l"/>
              <a:r>
                <a:rPr lang="en-US" sz="1000">
                  <a:solidFill>
                    <a:schemeClr val="bg2"/>
                  </a:solidFill>
                  <a:effectLst>
                    <a:outerShdw blurRad="38100" dist="38100" dir="2700000" algn="tl">
                      <a:srgbClr val="FFFFFF"/>
                    </a:outerShdw>
                  </a:effectLst>
                </a:rPr>
                <a:t>NAND Flash</a:t>
              </a:r>
            </a:p>
            <a:p>
              <a:pPr algn="l"/>
              <a:r>
                <a:rPr lang="en-US" sz="1000">
                  <a:solidFill>
                    <a:schemeClr val="bg2"/>
                  </a:solidFill>
                  <a:effectLst>
                    <a:outerShdw blurRad="38100" dist="38100" dir="2700000" algn="tl">
                      <a:srgbClr val="FFFFFF"/>
                    </a:outerShdw>
                  </a:effectLst>
                </a:rPr>
                <a:t>Mobile HDD 2.5in (portable PCs)</a:t>
              </a:r>
            </a:p>
          </p:txBody>
        </p:sp>
        <p:sp>
          <p:nvSpPr>
            <p:cNvPr id="135" name="Text Box 70"/>
            <p:cNvSpPr txBox="1">
              <a:spLocks noChangeArrowheads="1"/>
            </p:cNvSpPr>
            <p:nvPr/>
          </p:nvSpPr>
          <p:spPr bwMode="auto">
            <a:xfrm>
              <a:off x="2005" y="1035"/>
              <a:ext cx="1323" cy="132"/>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HDD, NAND Flash Pricing (Log Chart)</a:t>
              </a:r>
            </a:p>
          </p:txBody>
        </p:sp>
        <p:sp>
          <p:nvSpPr>
            <p:cNvPr id="136" name="Line 71"/>
            <p:cNvSpPr>
              <a:spLocks noChangeShapeType="1"/>
            </p:cNvSpPr>
            <p:nvPr/>
          </p:nvSpPr>
          <p:spPr bwMode="auto">
            <a:xfrm>
              <a:off x="982" y="3238"/>
              <a:ext cx="128" cy="0"/>
            </a:xfrm>
            <a:prstGeom prst="line">
              <a:avLst/>
            </a:prstGeom>
            <a:noFill/>
            <a:ln w="38100">
              <a:solidFill>
                <a:srgbClr val="FF0000"/>
              </a:solidFill>
              <a:round/>
              <a:headEnd/>
              <a:tailEnd/>
            </a:ln>
            <a:effectLst/>
          </p:spPr>
          <p:txBody>
            <a:bodyPr>
              <a:spAutoFit/>
            </a:bodyPr>
            <a:lstStyle/>
            <a:p>
              <a:endParaRPr lang="en-US"/>
            </a:p>
          </p:txBody>
        </p:sp>
        <p:sp>
          <p:nvSpPr>
            <p:cNvPr id="137" name="Line 72"/>
            <p:cNvSpPr>
              <a:spLocks noChangeShapeType="1"/>
            </p:cNvSpPr>
            <p:nvPr/>
          </p:nvSpPr>
          <p:spPr bwMode="auto">
            <a:xfrm>
              <a:off x="982" y="3335"/>
              <a:ext cx="128" cy="0"/>
            </a:xfrm>
            <a:prstGeom prst="line">
              <a:avLst/>
            </a:prstGeom>
            <a:noFill/>
            <a:ln w="38100">
              <a:solidFill>
                <a:srgbClr val="FFCC00"/>
              </a:solidFill>
              <a:round/>
              <a:headEnd/>
              <a:tailEnd/>
            </a:ln>
            <a:effectLst/>
          </p:spPr>
          <p:txBody>
            <a:bodyPr>
              <a:spAutoFit/>
            </a:bodyPr>
            <a:lstStyle/>
            <a:p>
              <a:endParaRPr lang="en-US"/>
            </a:p>
          </p:txBody>
        </p:sp>
        <p:sp>
          <p:nvSpPr>
            <p:cNvPr id="138" name="Line 73"/>
            <p:cNvSpPr>
              <a:spLocks noChangeShapeType="1"/>
            </p:cNvSpPr>
            <p:nvPr/>
          </p:nvSpPr>
          <p:spPr bwMode="auto">
            <a:xfrm>
              <a:off x="982" y="3432"/>
              <a:ext cx="128" cy="0"/>
            </a:xfrm>
            <a:prstGeom prst="line">
              <a:avLst/>
            </a:prstGeom>
            <a:noFill/>
            <a:ln w="38100">
              <a:solidFill>
                <a:srgbClr val="0066FF"/>
              </a:solidFill>
              <a:round/>
              <a:headEnd/>
              <a:tailEnd/>
            </a:ln>
            <a:effectLst/>
          </p:spPr>
          <p:txBody>
            <a:bodyPr>
              <a:spAutoFit/>
            </a:bodyPr>
            <a:lstStyle/>
            <a:p>
              <a:endParaRPr lang="en-US"/>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47" descr="glass rectangle"/>
          <p:cNvPicPr>
            <a:picLocks noChangeAspect="1" noChangeArrowheads="1"/>
          </p:cNvPicPr>
          <p:nvPr/>
        </p:nvPicPr>
        <p:blipFill>
          <a:blip r:embed="rId3">
            <a:lum bright="-100000"/>
          </a:blip>
          <a:srcRect t="2888" b="8159"/>
          <a:stretch>
            <a:fillRect/>
          </a:stretch>
        </p:blipFill>
        <p:spPr bwMode="auto">
          <a:xfrm rot="16200000" flipH="1">
            <a:off x="1884734" y="-284533"/>
            <a:ext cx="5069735" cy="9448799"/>
          </a:xfrm>
          <a:prstGeom prst="rect">
            <a:avLst/>
          </a:prstGeom>
          <a:noFill/>
          <a:ln w="9525">
            <a:noFill/>
            <a:miter lim="800000"/>
            <a:headEnd/>
            <a:tailEnd/>
          </a:ln>
        </p:spPr>
      </p:pic>
      <p:sp>
        <p:nvSpPr>
          <p:cNvPr id="374791" name="Rectangle 7"/>
          <p:cNvSpPr>
            <a:spLocks noGrp="1" noChangeArrowheads="1"/>
          </p:cNvSpPr>
          <p:nvPr>
            <p:ph type="title"/>
          </p:nvPr>
        </p:nvSpPr>
        <p:spPr>
          <a:xfrm>
            <a:off x="382588" y="228600"/>
            <a:ext cx="8380412" cy="1384995"/>
          </a:xfrm>
        </p:spPr>
        <p:txBody>
          <a:bodyPr/>
          <a:lstStyle/>
          <a:p>
            <a:r>
              <a:rPr lang="en-US" altLang="ja-JP" dirty="0" smtClean="0"/>
              <a:t>Solid-State Drive Meets Or Exceeds HDD Reliability</a:t>
            </a:r>
            <a:endParaRPr lang="en-US" altLang="ja-JP" dirty="0"/>
          </a:p>
        </p:txBody>
      </p:sp>
      <p:grpSp>
        <p:nvGrpSpPr>
          <p:cNvPr id="59" name="Group 58"/>
          <p:cNvGrpSpPr/>
          <p:nvPr/>
        </p:nvGrpSpPr>
        <p:grpSpPr>
          <a:xfrm>
            <a:off x="381000" y="2029766"/>
            <a:ext cx="8033385" cy="4599633"/>
            <a:chOff x="381000" y="1828800"/>
            <a:chExt cx="8033385" cy="4800600"/>
          </a:xfrm>
        </p:grpSpPr>
        <p:sp>
          <p:nvSpPr>
            <p:cNvPr id="44" name="AutoShape 16"/>
            <p:cNvSpPr>
              <a:spLocks noChangeArrowheads="1"/>
            </p:cNvSpPr>
            <p:nvPr/>
          </p:nvSpPr>
          <p:spPr bwMode="auto">
            <a:xfrm>
              <a:off x="2387918" y="1828800"/>
              <a:ext cx="2643188" cy="4796314"/>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lIns="82296" tIns="41148" rIns="82296" bIns="41148" anchor="ctr"/>
            <a:lstStyle/>
            <a:p>
              <a:endParaRPr lang="en-US"/>
            </a:p>
          </p:txBody>
        </p:sp>
        <p:grpSp>
          <p:nvGrpSpPr>
            <p:cNvPr id="31" name="Group 2"/>
            <p:cNvGrpSpPr>
              <a:grpSpLocks/>
            </p:cNvGrpSpPr>
            <p:nvPr/>
          </p:nvGrpSpPr>
          <p:grpSpPr bwMode="auto">
            <a:xfrm>
              <a:off x="1927860" y="5093494"/>
              <a:ext cx="1870234" cy="1353026"/>
              <a:chOff x="768" y="2811"/>
              <a:chExt cx="1309" cy="947"/>
            </a:xfrm>
          </p:grpSpPr>
          <p:pic>
            <p:nvPicPr>
              <p:cNvPr id="32" name="Picture 3" descr="NVTech_busi0092"/>
              <p:cNvPicPr>
                <a:picLocks noChangeAspect="1" noChangeArrowheads="1"/>
              </p:cNvPicPr>
              <p:nvPr/>
            </p:nvPicPr>
            <p:blipFill>
              <a:blip r:embed="rId4"/>
              <a:srcRect/>
              <a:stretch>
                <a:fillRect/>
              </a:stretch>
            </p:blipFill>
            <p:spPr bwMode="auto">
              <a:xfrm rot="8111068">
                <a:off x="1073" y="2811"/>
                <a:ext cx="1004" cy="947"/>
              </a:xfrm>
              <a:prstGeom prst="rect">
                <a:avLst/>
              </a:prstGeom>
              <a:noFill/>
            </p:spPr>
          </p:pic>
          <p:sp>
            <p:nvSpPr>
              <p:cNvPr id="33" name="Rectangle 4"/>
              <p:cNvSpPr>
                <a:spLocks noChangeArrowheads="1"/>
              </p:cNvSpPr>
              <p:nvPr/>
            </p:nvSpPr>
            <p:spPr bwMode="auto">
              <a:xfrm>
                <a:off x="768" y="3154"/>
                <a:ext cx="402" cy="485"/>
              </a:xfrm>
              <a:prstGeom prst="rect">
                <a:avLst/>
              </a:prstGeom>
              <a:solidFill>
                <a:schemeClr val="bg1"/>
              </a:solidFill>
              <a:ln w="9525" algn="ctr">
                <a:noFill/>
                <a:miter lim="800000"/>
                <a:headEnd/>
                <a:tailEnd/>
              </a:ln>
              <a:effectLst/>
            </p:spPr>
            <p:txBody>
              <a:bodyPr wrap="none" anchor="ctr"/>
              <a:lstStyle/>
              <a:p>
                <a:endParaRPr lang="en-US"/>
              </a:p>
            </p:txBody>
          </p:sp>
          <p:sp>
            <p:nvSpPr>
              <p:cNvPr id="34" name="Rectangle 5"/>
              <p:cNvSpPr>
                <a:spLocks noChangeArrowheads="1"/>
              </p:cNvSpPr>
              <p:nvPr/>
            </p:nvSpPr>
            <p:spPr bwMode="auto">
              <a:xfrm>
                <a:off x="864" y="3542"/>
                <a:ext cx="539" cy="193"/>
              </a:xfrm>
              <a:prstGeom prst="rect">
                <a:avLst/>
              </a:prstGeom>
              <a:solidFill>
                <a:schemeClr val="bg1"/>
              </a:solidFill>
              <a:ln w="9525" algn="ctr">
                <a:noFill/>
                <a:miter lim="800000"/>
                <a:headEnd/>
                <a:tailEnd/>
              </a:ln>
              <a:effectLst/>
            </p:spPr>
            <p:txBody>
              <a:bodyPr wrap="none" anchor="ctr"/>
              <a:lstStyle/>
              <a:p>
                <a:endParaRPr lang="en-US"/>
              </a:p>
            </p:txBody>
          </p:sp>
        </p:grpSp>
        <p:sp>
          <p:nvSpPr>
            <p:cNvPr id="35" name="AutoShape 6"/>
            <p:cNvSpPr>
              <a:spLocks noChangeArrowheads="1"/>
            </p:cNvSpPr>
            <p:nvPr/>
          </p:nvSpPr>
          <p:spPr bwMode="auto">
            <a:xfrm>
              <a:off x="381000" y="3107532"/>
              <a:ext cx="8033385" cy="1885950"/>
            </a:xfrm>
            <a:prstGeom prst="roundRect">
              <a:avLst>
                <a:gd name="adj" fmla="val 16667"/>
              </a:avLst>
            </a:prstGeom>
            <a:solidFill>
              <a:srgbClr val="C0C0C0">
                <a:alpha val="37000"/>
              </a:srgbClr>
            </a:solidFill>
            <a:ln w="9525" algn="ctr">
              <a:solidFill>
                <a:schemeClr val="tx1"/>
              </a:solidFill>
              <a:round/>
              <a:headEnd/>
              <a:tailEnd/>
            </a:ln>
            <a:effectLst/>
          </p:spPr>
          <p:txBody>
            <a:bodyPr wrap="none" lIns="82296" tIns="41148" rIns="82296" bIns="41148" anchor="ctr"/>
            <a:lstStyle/>
            <a:p>
              <a:endParaRPr lang="en-US"/>
            </a:p>
          </p:txBody>
        </p:sp>
        <p:sp>
          <p:nvSpPr>
            <p:cNvPr id="36" name="AutoShape 8"/>
            <p:cNvSpPr>
              <a:spLocks noChangeArrowheads="1"/>
            </p:cNvSpPr>
            <p:nvPr/>
          </p:nvSpPr>
          <p:spPr bwMode="auto">
            <a:xfrm>
              <a:off x="2493645" y="3411855"/>
              <a:ext cx="2426018" cy="582930"/>
            </a:xfrm>
            <a:prstGeom prst="roundRect">
              <a:avLst>
                <a:gd name="adj" fmla="val 16667"/>
              </a:avLst>
            </a:prstGeom>
            <a:ln>
              <a:headEnd/>
              <a:tailEnd/>
            </a:ln>
          </p:spPr>
          <p:style>
            <a:lnRef idx="3">
              <a:schemeClr val="lt1"/>
            </a:lnRef>
            <a:fillRef idx="1">
              <a:schemeClr val="dk1"/>
            </a:fillRef>
            <a:effectRef idx="1">
              <a:schemeClr val="dk1"/>
            </a:effectRef>
            <a:fontRef idx="minor">
              <a:schemeClr val="lt1"/>
            </a:fontRef>
          </p:style>
          <p:txBody>
            <a:bodyPr wrap="none" lIns="82296" tIns="41148" rIns="82296" bIns="41148" anchor="ctr"/>
            <a:lstStyle/>
            <a:p>
              <a:pPr>
                <a:lnSpc>
                  <a:spcPct val="90000"/>
                </a:lnSpc>
              </a:pPr>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Bad Block</a:t>
              </a:r>
            </a:p>
            <a:p>
              <a:pPr>
                <a:lnSpc>
                  <a:spcPct val="90000"/>
                </a:lnSpc>
              </a:pPr>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Management</a:t>
              </a:r>
            </a:p>
          </p:txBody>
        </p:sp>
        <p:sp>
          <p:nvSpPr>
            <p:cNvPr id="37" name="Text Box 9"/>
            <p:cNvSpPr txBox="1">
              <a:spLocks noChangeArrowheads="1"/>
            </p:cNvSpPr>
            <p:nvPr/>
          </p:nvSpPr>
          <p:spPr bwMode="auto">
            <a:xfrm>
              <a:off x="2447925" y="1897380"/>
              <a:ext cx="2537460" cy="382092"/>
            </a:xfrm>
            <a:prstGeom prst="rect">
              <a:avLst/>
            </a:prstGeom>
            <a:noFill/>
            <a:ln w="9525" algn="ctr">
              <a:noFill/>
              <a:miter lim="800000"/>
              <a:headEnd/>
              <a:tailEnd/>
            </a:ln>
            <a:effectLst/>
          </p:spPr>
          <p:txBody>
            <a:bodyPr lIns="82296" tIns="41148" rIns="82296" bIns="41148">
              <a:spAutoFit/>
            </a:bodyPr>
            <a:lstStyle/>
            <a:p>
              <a:pPr defTabSz="912740">
                <a:lnSpc>
                  <a:spcPct val="80000"/>
                </a:lnSpc>
                <a:spcBef>
                  <a:spcPct val="35000"/>
                </a:spcBef>
                <a:buClr>
                  <a:srgbClr val="FDE399"/>
                </a:buClr>
                <a:defRPr/>
              </a:pPr>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Hard Disk Drive</a:t>
              </a:r>
            </a:p>
          </p:txBody>
        </p:sp>
        <p:pic>
          <p:nvPicPr>
            <p:cNvPr id="38" name="Picture 10" descr="Product Selector"/>
            <p:cNvPicPr>
              <a:picLocks noChangeAspect="1" noChangeArrowheads="1"/>
            </p:cNvPicPr>
            <p:nvPr/>
          </p:nvPicPr>
          <p:blipFill>
            <a:blip r:embed="rId5"/>
            <a:srcRect/>
            <a:stretch>
              <a:fillRect/>
            </a:stretch>
          </p:blipFill>
          <p:spPr bwMode="auto">
            <a:xfrm>
              <a:off x="5791200" y="5234940"/>
              <a:ext cx="924402" cy="1008698"/>
            </a:xfrm>
            <a:prstGeom prst="rect">
              <a:avLst/>
            </a:prstGeom>
            <a:noFill/>
          </p:spPr>
        </p:pic>
        <p:sp>
          <p:nvSpPr>
            <p:cNvPr id="39" name="AutoShape 11"/>
            <p:cNvSpPr>
              <a:spLocks noChangeArrowheads="1"/>
            </p:cNvSpPr>
            <p:nvPr/>
          </p:nvSpPr>
          <p:spPr bwMode="auto">
            <a:xfrm>
              <a:off x="5259705" y="1828800"/>
              <a:ext cx="2674620" cy="480060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lIns="82296" tIns="41148" rIns="82296" bIns="41148" anchor="ctr"/>
            <a:lstStyle/>
            <a:p>
              <a:endParaRPr lang="en-US"/>
            </a:p>
          </p:txBody>
        </p:sp>
        <p:sp>
          <p:nvSpPr>
            <p:cNvPr id="40" name="AutoShape 12"/>
            <p:cNvSpPr>
              <a:spLocks noChangeArrowheads="1"/>
            </p:cNvSpPr>
            <p:nvPr/>
          </p:nvSpPr>
          <p:spPr bwMode="auto">
            <a:xfrm>
              <a:off x="381000" y="5087780"/>
              <a:ext cx="8033385" cy="1218723"/>
            </a:xfrm>
            <a:prstGeom prst="roundRect">
              <a:avLst>
                <a:gd name="adj" fmla="val 16667"/>
              </a:avLst>
            </a:prstGeom>
            <a:solidFill>
              <a:srgbClr val="C0C0C0">
                <a:alpha val="37000"/>
              </a:srgbClr>
            </a:solidFill>
            <a:ln w="9525" algn="ctr">
              <a:solidFill>
                <a:schemeClr val="tx1"/>
              </a:solidFill>
              <a:round/>
              <a:headEnd/>
              <a:tailEnd/>
            </a:ln>
            <a:effectLst/>
          </p:spPr>
          <p:txBody>
            <a:bodyPr wrap="none" lIns="82296" tIns="41148" rIns="82296" bIns="41148" anchor="ctr"/>
            <a:lstStyle/>
            <a:p>
              <a:endParaRPr lang="en-US"/>
            </a:p>
          </p:txBody>
        </p:sp>
        <p:sp>
          <p:nvSpPr>
            <p:cNvPr id="41" name="Text Box 13"/>
            <p:cNvSpPr txBox="1">
              <a:spLocks noChangeArrowheads="1"/>
            </p:cNvSpPr>
            <p:nvPr/>
          </p:nvSpPr>
          <p:spPr bwMode="auto">
            <a:xfrm>
              <a:off x="776931" y="5410677"/>
              <a:ext cx="1255872"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Raw Media</a:t>
              </a:r>
            </a:p>
          </p:txBody>
        </p:sp>
        <p:sp>
          <p:nvSpPr>
            <p:cNvPr id="42" name="Text Box 14"/>
            <p:cNvSpPr txBox="1">
              <a:spLocks noChangeArrowheads="1"/>
            </p:cNvSpPr>
            <p:nvPr/>
          </p:nvSpPr>
          <p:spPr bwMode="auto">
            <a:xfrm>
              <a:off x="581977" y="3760470"/>
              <a:ext cx="1645780" cy="646331"/>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Data Management</a:t>
              </a:r>
            </a:p>
          </p:txBody>
        </p:sp>
        <p:sp>
          <p:nvSpPr>
            <p:cNvPr id="43" name="AutoShape 15"/>
            <p:cNvSpPr>
              <a:spLocks noChangeArrowheads="1"/>
            </p:cNvSpPr>
            <p:nvPr/>
          </p:nvSpPr>
          <p:spPr bwMode="auto">
            <a:xfrm>
              <a:off x="3615214" y="4742022"/>
              <a:ext cx="300038" cy="590073"/>
            </a:xfrm>
            <a:prstGeom prst="upDownArrow">
              <a:avLst>
                <a:gd name="adj1" fmla="val 41667"/>
                <a:gd name="adj2" fmla="val 47564"/>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82296" tIns="41148" rIns="82296" bIns="41148" anchor="ctr"/>
            <a:lstStyle/>
            <a:p>
              <a:endParaRPr lang="en-US"/>
            </a:p>
          </p:txBody>
        </p:sp>
        <p:sp>
          <p:nvSpPr>
            <p:cNvPr id="45" name="Text Box 17"/>
            <p:cNvSpPr txBox="1">
              <a:spLocks noChangeArrowheads="1"/>
            </p:cNvSpPr>
            <p:nvPr/>
          </p:nvSpPr>
          <p:spPr bwMode="auto">
            <a:xfrm>
              <a:off x="3860959" y="5386388"/>
              <a:ext cx="1108710" cy="602216"/>
            </a:xfrm>
            <a:prstGeom prst="rect">
              <a:avLst/>
            </a:prstGeom>
            <a:noFill/>
            <a:ln w="9525" algn="ctr">
              <a:noFill/>
              <a:miter lim="800000"/>
              <a:headEnd/>
              <a:tailEnd/>
            </a:ln>
            <a:effectLst/>
          </p:spPr>
          <p:txBody>
            <a:bodyPr lIns="82296" tIns="41148" rIns="82296" bIns="41148">
              <a:spAutoFit/>
            </a:bodyPr>
            <a:lstStyle/>
            <a:p>
              <a:pPr defTabSz="912740" eaLnBrk="0" hangingPunct="0">
                <a:lnSpc>
                  <a:spcPct val="80000"/>
                </a:lnSpc>
                <a:spcBef>
                  <a:spcPct val="35000"/>
                </a:spcBef>
                <a:buClr>
                  <a:srgbClr val="FDE399"/>
                </a:buClr>
                <a:defRPr/>
              </a:pPr>
              <a:r>
                <a:rPr lang="en-US" sz="1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Typical Raw Error Rate &gt;10-4</a:t>
              </a:r>
            </a:p>
          </p:txBody>
        </p:sp>
        <p:sp>
          <p:nvSpPr>
            <p:cNvPr id="46" name="AutoShape 18"/>
            <p:cNvSpPr>
              <a:spLocks noChangeArrowheads="1"/>
            </p:cNvSpPr>
            <p:nvPr/>
          </p:nvSpPr>
          <p:spPr bwMode="auto">
            <a:xfrm>
              <a:off x="2489360" y="4066223"/>
              <a:ext cx="2424588" cy="640080"/>
            </a:xfrm>
            <a:prstGeom prst="roundRect">
              <a:avLst>
                <a:gd name="adj" fmla="val 16667"/>
              </a:avLst>
            </a:prstGeom>
            <a:ln>
              <a:headEnd/>
              <a:tailEnd/>
            </a:ln>
          </p:spPr>
          <p:style>
            <a:lnRef idx="3">
              <a:schemeClr val="lt1"/>
            </a:lnRef>
            <a:fillRef idx="1">
              <a:schemeClr val="dk1"/>
            </a:fillRef>
            <a:effectRef idx="1">
              <a:schemeClr val="dk1"/>
            </a:effectRef>
            <a:fontRef idx="minor">
              <a:schemeClr val="lt1"/>
            </a:fontRef>
          </p:style>
          <p:txBody>
            <a:bodyPr wrap="none" lIns="82296" tIns="41148" rIns="82296" bIns="41148" anchor="ctr"/>
            <a:lstStyle/>
            <a:p>
              <a:pPr>
                <a:lnSpc>
                  <a:spcPct val="90000"/>
                </a:lnSpc>
              </a:pPr>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Channel and </a:t>
              </a:r>
            </a:p>
            <a:p>
              <a:pPr>
                <a:lnSpc>
                  <a:spcPct val="90000"/>
                </a:lnSpc>
              </a:pPr>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Block Coding</a:t>
              </a:r>
            </a:p>
          </p:txBody>
        </p:sp>
        <p:sp>
          <p:nvSpPr>
            <p:cNvPr id="47" name="Text Box 19"/>
            <p:cNvSpPr txBox="1">
              <a:spLocks noChangeArrowheads="1"/>
            </p:cNvSpPr>
            <p:nvPr/>
          </p:nvSpPr>
          <p:spPr bwMode="auto">
            <a:xfrm>
              <a:off x="5259705" y="1897380"/>
              <a:ext cx="2646045" cy="382092"/>
            </a:xfrm>
            <a:prstGeom prst="rect">
              <a:avLst/>
            </a:prstGeom>
            <a:noFill/>
            <a:ln w="9525">
              <a:noFill/>
              <a:miter lim="800000"/>
              <a:headEnd/>
              <a:tailEnd/>
            </a:ln>
          </p:spPr>
          <p:txBody>
            <a:bodyPr lIns="82296" tIns="41148" rIns="82296" bIns="41148">
              <a:spAutoFit/>
            </a:bodyPr>
            <a:lstStyle/>
            <a:p>
              <a:pPr defTabSz="912740" eaLnBrk="0" hangingPunct="0">
                <a:lnSpc>
                  <a:spcPct val="80000"/>
                </a:lnSpc>
                <a:spcBef>
                  <a:spcPct val="35000"/>
                </a:spcBef>
                <a:buClr>
                  <a:srgbClr val="FDE399"/>
                </a:buClr>
                <a:defRPr/>
              </a:pPr>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Solid State Drive</a:t>
              </a:r>
            </a:p>
          </p:txBody>
        </p:sp>
        <p:sp>
          <p:nvSpPr>
            <p:cNvPr id="48" name="AutoShape 20"/>
            <p:cNvSpPr>
              <a:spLocks noChangeArrowheads="1"/>
            </p:cNvSpPr>
            <p:nvPr/>
          </p:nvSpPr>
          <p:spPr bwMode="auto">
            <a:xfrm>
              <a:off x="5382578" y="3607595"/>
              <a:ext cx="2426018" cy="544353"/>
            </a:xfrm>
            <a:prstGeom prst="roundRect">
              <a:avLst>
                <a:gd name="adj" fmla="val 16667"/>
              </a:avLst>
            </a:prstGeom>
            <a:ln>
              <a:headEnd/>
              <a:tailEnd/>
            </a:ln>
          </p:spPr>
          <p:style>
            <a:lnRef idx="3">
              <a:schemeClr val="lt1"/>
            </a:lnRef>
            <a:fillRef idx="1">
              <a:schemeClr val="dk1"/>
            </a:fillRef>
            <a:effectRef idx="1">
              <a:schemeClr val="dk1"/>
            </a:effectRef>
            <a:fontRef idx="minor">
              <a:schemeClr val="lt1"/>
            </a:fontRef>
          </p:style>
          <p:txBody>
            <a:bodyPr wrap="none" lIns="82296" tIns="41148" rIns="82296" bIns="41148" anchor="ctr"/>
            <a:lstStyle/>
            <a:p>
              <a:pPr>
                <a:lnSpc>
                  <a:spcPct val="90000"/>
                </a:lnSpc>
              </a:pPr>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Bad Block</a:t>
              </a:r>
            </a:p>
            <a:p>
              <a:pPr>
                <a:lnSpc>
                  <a:spcPct val="90000"/>
                </a:lnSpc>
              </a:pPr>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Management</a:t>
              </a:r>
            </a:p>
          </p:txBody>
        </p:sp>
        <p:sp>
          <p:nvSpPr>
            <p:cNvPr id="49" name="AutoShape 21"/>
            <p:cNvSpPr>
              <a:spLocks noChangeArrowheads="1"/>
            </p:cNvSpPr>
            <p:nvPr/>
          </p:nvSpPr>
          <p:spPr bwMode="auto">
            <a:xfrm>
              <a:off x="5378292" y="4201954"/>
              <a:ext cx="2424588" cy="301466"/>
            </a:xfrm>
            <a:prstGeom prst="roundRect">
              <a:avLst>
                <a:gd name="adj" fmla="val 16667"/>
              </a:avLst>
            </a:prstGeom>
            <a:ln>
              <a:headEnd/>
              <a:tailEnd/>
            </a:ln>
          </p:spPr>
          <p:style>
            <a:lnRef idx="3">
              <a:schemeClr val="lt1"/>
            </a:lnRef>
            <a:fillRef idx="1">
              <a:schemeClr val="dk1"/>
            </a:fillRef>
            <a:effectRef idx="1">
              <a:schemeClr val="dk1"/>
            </a:effectRef>
            <a:fontRef idx="minor">
              <a:schemeClr val="lt1"/>
            </a:fontRef>
          </p:style>
          <p:txBody>
            <a:bodyPr wrap="none" lIns="82296" tIns="41148" rIns="82296" bIns="41148" anchor="ctr"/>
            <a:lstStyle/>
            <a:p>
              <a:pPr>
                <a:lnSpc>
                  <a:spcPct val="90000"/>
                </a:lnSpc>
              </a:pPr>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Block Coding</a:t>
              </a:r>
            </a:p>
          </p:txBody>
        </p:sp>
        <p:sp>
          <p:nvSpPr>
            <p:cNvPr id="50" name="AutoShape 22"/>
            <p:cNvSpPr>
              <a:spLocks noChangeArrowheads="1"/>
            </p:cNvSpPr>
            <p:nvPr/>
          </p:nvSpPr>
          <p:spPr bwMode="auto">
            <a:xfrm>
              <a:off x="6651308" y="4610577"/>
              <a:ext cx="300038" cy="742950"/>
            </a:xfrm>
            <a:prstGeom prst="upDownArrow">
              <a:avLst>
                <a:gd name="adj1" fmla="val 41667"/>
                <a:gd name="adj2" fmla="val 59887"/>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82296" tIns="41148" rIns="82296" bIns="41148" anchor="ctr"/>
            <a:lstStyle/>
            <a:p>
              <a:endParaRPr lang="en-US"/>
            </a:p>
          </p:txBody>
        </p:sp>
        <p:sp>
          <p:nvSpPr>
            <p:cNvPr id="51" name="AutoShape 23"/>
            <p:cNvSpPr>
              <a:spLocks noChangeArrowheads="1"/>
            </p:cNvSpPr>
            <p:nvPr/>
          </p:nvSpPr>
          <p:spPr bwMode="auto">
            <a:xfrm>
              <a:off x="381000" y="2317433"/>
              <a:ext cx="8033385" cy="710089"/>
            </a:xfrm>
            <a:prstGeom prst="roundRect">
              <a:avLst>
                <a:gd name="adj" fmla="val 26741"/>
              </a:avLst>
            </a:prstGeom>
            <a:solidFill>
              <a:srgbClr val="C0C0C0">
                <a:alpha val="37000"/>
              </a:srgbClr>
            </a:solidFill>
            <a:ln w="9525" algn="ctr">
              <a:solidFill>
                <a:schemeClr val="tx1"/>
              </a:solidFill>
              <a:round/>
              <a:headEnd/>
              <a:tailEnd/>
            </a:ln>
            <a:effectLst/>
          </p:spPr>
          <p:txBody>
            <a:bodyPr wrap="none" lIns="82296" tIns="41148" rIns="82296" bIns="41148" anchor="ctr"/>
            <a:lstStyle/>
            <a:p>
              <a:endParaRPr lang="en-US"/>
            </a:p>
          </p:txBody>
        </p:sp>
        <p:sp>
          <p:nvSpPr>
            <p:cNvPr id="52" name="Text Box 24"/>
            <p:cNvSpPr txBox="1">
              <a:spLocks noChangeArrowheads="1"/>
            </p:cNvSpPr>
            <p:nvPr/>
          </p:nvSpPr>
          <p:spPr bwMode="auto">
            <a:xfrm>
              <a:off x="641672" y="2513172"/>
              <a:ext cx="1526390" cy="369332"/>
            </a:xfrm>
            <a:prstGeom prst="rect">
              <a:avLst/>
            </a:prstGeom>
            <a:noFill/>
            <a:ln w="9525">
              <a:noFill/>
              <a:miter lim="800000"/>
              <a:headEnd/>
              <a:tailEnd/>
            </a:ln>
          </p:spPr>
          <p:txBody>
            <a:bodyPr lIns="0" rIns="0">
              <a:spAutoFit/>
            </a:bodyPr>
            <a:lstStyle/>
            <a:p>
              <a:pPr eaLnBrk="0" hangingPunct="0">
                <a:spcBef>
                  <a:spcPct val="50000"/>
                </a:spcBef>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Application</a:t>
              </a:r>
            </a:p>
          </p:txBody>
        </p:sp>
        <p:sp>
          <p:nvSpPr>
            <p:cNvPr id="53" name="AutoShape 25"/>
            <p:cNvSpPr>
              <a:spLocks noChangeArrowheads="1"/>
            </p:cNvSpPr>
            <p:nvPr/>
          </p:nvSpPr>
          <p:spPr bwMode="auto">
            <a:xfrm>
              <a:off x="3596640" y="2813209"/>
              <a:ext cx="300038" cy="551498"/>
            </a:xfrm>
            <a:prstGeom prst="upDownArrow">
              <a:avLst>
                <a:gd name="adj1" fmla="val 41667"/>
                <a:gd name="adj2" fmla="val 44455"/>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82296" tIns="41148" rIns="82296" bIns="41148" anchor="ctr"/>
            <a:lstStyle/>
            <a:p>
              <a:endParaRPr lang="en-US"/>
            </a:p>
          </p:txBody>
        </p:sp>
        <p:sp>
          <p:nvSpPr>
            <p:cNvPr id="54" name="Text Box 26"/>
            <p:cNvSpPr txBox="1">
              <a:spLocks noChangeArrowheads="1"/>
            </p:cNvSpPr>
            <p:nvPr/>
          </p:nvSpPr>
          <p:spPr bwMode="auto">
            <a:xfrm>
              <a:off x="2354094" y="2388870"/>
              <a:ext cx="2495560" cy="503215"/>
            </a:xfrm>
            <a:prstGeom prst="rect">
              <a:avLst/>
            </a:prstGeom>
            <a:noFill/>
            <a:ln w="9525" algn="ctr">
              <a:noFill/>
              <a:miter lim="800000"/>
              <a:headEnd/>
              <a:tailEnd/>
            </a:ln>
            <a:effectLst/>
          </p:spPr>
          <p:txBody>
            <a:bodyPr wrap="square" lIns="82296" tIns="41148" rIns="82296" bIns="41148">
              <a:spAutoFit/>
            </a:bodyPr>
            <a:lstStyle/>
            <a:p>
              <a:pPr defTabSz="912740" eaLnBrk="0" hangingPunct="0">
                <a:lnSpc>
                  <a:spcPct val="80000"/>
                </a:lnSpc>
                <a:spcBef>
                  <a:spcPct val="35000"/>
                </a:spcBef>
                <a:buClr>
                  <a:srgbClr val="FDE399"/>
                </a:buClr>
                <a:defRPr/>
              </a:pPr>
              <a:r>
                <a:rPr lang="en-US" sz="1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Application Data </a:t>
              </a:r>
            </a:p>
            <a:p>
              <a:pPr defTabSz="912740" eaLnBrk="0" hangingPunct="0">
                <a:lnSpc>
                  <a:spcPct val="80000"/>
                </a:lnSpc>
                <a:spcBef>
                  <a:spcPct val="35000"/>
                </a:spcBef>
                <a:buClr>
                  <a:srgbClr val="FDE399"/>
                </a:buClr>
                <a:defRPr/>
              </a:pPr>
              <a:r>
                <a:rPr lang="en-US" sz="1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Error Rate 10-15 to 10-14</a:t>
              </a:r>
            </a:p>
          </p:txBody>
        </p:sp>
        <p:sp>
          <p:nvSpPr>
            <p:cNvPr id="55" name="Text Box 27"/>
            <p:cNvSpPr txBox="1">
              <a:spLocks noChangeArrowheads="1"/>
            </p:cNvSpPr>
            <p:nvPr/>
          </p:nvSpPr>
          <p:spPr bwMode="auto">
            <a:xfrm>
              <a:off x="5301574" y="2368868"/>
              <a:ext cx="2458444" cy="505267"/>
            </a:xfrm>
            <a:prstGeom prst="rect">
              <a:avLst/>
            </a:prstGeom>
            <a:noFill/>
            <a:ln w="9525" algn="ctr">
              <a:noFill/>
              <a:miter lim="800000"/>
              <a:headEnd/>
              <a:tailEnd/>
            </a:ln>
            <a:effectLst/>
          </p:spPr>
          <p:txBody>
            <a:bodyPr wrap="square" lIns="82296" tIns="41148" rIns="82296" bIns="41148">
              <a:spAutoFit/>
            </a:bodyPr>
            <a:lstStyle/>
            <a:p>
              <a:pPr defTabSz="912740" eaLnBrk="0" hangingPunct="0">
                <a:lnSpc>
                  <a:spcPct val="80000"/>
                </a:lnSpc>
                <a:spcBef>
                  <a:spcPct val="35000"/>
                </a:spcBef>
                <a:buClr>
                  <a:srgbClr val="FDE399"/>
                </a:buClr>
                <a:defRPr/>
              </a:pPr>
              <a:r>
                <a:rPr lang="en-US" sz="1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Application Data </a:t>
              </a:r>
            </a:p>
            <a:p>
              <a:pPr defTabSz="912740" eaLnBrk="0" hangingPunct="0">
                <a:lnSpc>
                  <a:spcPct val="80000"/>
                </a:lnSpc>
                <a:spcBef>
                  <a:spcPct val="35000"/>
                </a:spcBef>
                <a:buClr>
                  <a:srgbClr val="FDE399"/>
                </a:buClr>
                <a:defRPr/>
              </a:pPr>
              <a:r>
                <a:rPr lang="en-US" sz="1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Error Rate ~10-15</a:t>
              </a:r>
            </a:p>
          </p:txBody>
        </p:sp>
        <p:sp>
          <p:nvSpPr>
            <p:cNvPr id="56" name="AutoShape 28"/>
            <p:cNvSpPr>
              <a:spLocks noChangeArrowheads="1"/>
            </p:cNvSpPr>
            <p:nvPr/>
          </p:nvSpPr>
          <p:spPr bwMode="auto">
            <a:xfrm>
              <a:off x="6667024" y="2768918"/>
              <a:ext cx="300038" cy="785813"/>
            </a:xfrm>
            <a:prstGeom prst="upDownArrow">
              <a:avLst>
                <a:gd name="adj1" fmla="val 41667"/>
                <a:gd name="adj2" fmla="val 63342"/>
              </a:avLst>
            </a:prstGeom>
            <a:solidFill>
              <a:schemeClr val="accent2"/>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82296" tIns="41148" rIns="82296" bIns="41148" anchor="ctr"/>
            <a:lstStyle/>
            <a:p>
              <a:endParaRPr lang="en-US"/>
            </a:p>
          </p:txBody>
        </p:sp>
        <p:sp>
          <p:nvSpPr>
            <p:cNvPr id="57" name="Text Box 29"/>
            <p:cNvSpPr txBox="1">
              <a:spLocks noChangeArrowheads="1"/>
            </p:cNvSpPr>
            <p:nvPr/>
          </p:nvSpPr>
          <p:spPr bwMode="auto">
            <a:xfrm>
              <a:off x="6817043" y="5393532"/>
              <a:ext cx="1108710" cy="602216"/>
            </a:xfrm>
            <a:prstGeom prst="rect">
              <a:avLst/>
            </a:prstGeom>
            <a:noFill/>
            <a:ln w="9525" algn="ctr">
              <a:noFill/>
              <a:miter lim="800000"/>
              <a:headEnd/>
              <a:tailEnd/>
            </a:ln>
            <a:effectLst/>
          </p:spPr>
          <p:txBody>
            <a:bodyPr lIns="82296" tIns="41148" rIns="82296" bIns="41148">
              <a:spAutoFit/>
            </a:bodyPr>
            <a:lstStyle/>
            <a:p>
              <a:pPr defTabSz="912740" eaLnBrk="0" hangingPunct="0">
                <a:lnSpc>
                  <a:spcPct val="80000"/>
                </a:lnSpc>
                <a:spcBef>
                  <a:spcPct val="35000"/>
                </a:spcBef>
                <a:buClr>
                  <a:srgbClr val="FDE399"/>
                </a:buClr>
                <a:defRPr/>
              </a:pPr>
              <a:r>
                <a:rPr lang="en-US" sz="1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Typical Raw Error Rate &lt;10-5</a:t>
              </a:r>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smtClean="0"/>
              <a:t>Key Takeaways</a:t>
            </a:r>
            <a:endParaRPr lang="en-US" dirty="0"/>
          </a:p>
        </p:txBody>
      </p:sp>
      <p:sp>
        <p:nvSpPr>
          <p:cNvPr id="318467" name="Rectangle 3"/>
          <p:cNvSpPr>
            <a:spLocks noGrp="1" noChangeArrowheads="1"/>
          </p:cNvSpPr>
          <p:nvPr>
            <p:ph idx="1"/>
          </p:nvPr>
        </p:nvSpPr>
        <p:spPr/>
        <p:txBody>
          <a:bodyPr/>
          <a:lstStyle/>
          <a:p>
            <a:r>
              <a:rPr lang="en-US" smtClean="0"/>
              <a:t>Hybrid hard drives represent an incremental upgrade to HDDs while solid state drives are significantly different and offer several advantages</a:t>
            </a:r>
          </a:p>
          <a:p>
            <a:r>
              <a:rPr lang="en-US" smtClean="0"/>
              <a:t>As NAND becomes increasingly competitive in densities offered and price, the adoption rate will increase</a:t>
            </a:r>
          </a:p>
          <a:p>
            <a:r>
              <a:rPr lang="en-US" smtClean="0"/>
              <a:t>2.5” is the ‘sweet spot’ form factor for SSDs</a:t>
            </a:r>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174625" y="82550"/>
            <a:ext cx="8969375" cy="1006475"/>
          </a:xfrm>
          <a:prstGeom prst="rect">
            <a:avLst/>
          </a:prstGeom>
          <a:noFill/>
          <a:ln w="9525" algn="ctr">
            <a:noFill/>
            <a:miter lim="800000"/>
            <a:headEnd/>
            <a:tailEnd/>
          </a:ln>
          <a:effectLst/>
        </p:spPr>
        <p:txBody>
          <a:bodyPr>
            <a:spAutoFit/>
          </a:bodyPr>
          <a:lstStyle/>
          <a:p>
            <a:pPr algn="l" eaLnBrk="0" hangingPunct="0">
              <a:spcBef>
                <a:spcPct val="50000"/>
              </a:spcBef>
            </a:pPr>
            <a:r>
              <a:rPr lang="en-US" sz="6000" dirty="0">
                <a:effectLst>
                  <a:outerShdw blurRad="38100" dist="38100" dir="2700000" algn="tl">
                    <a:srgbClr val="000000"/>
                  </a:outerShdw>
                </a:effectLst>
                <a:latin typeface="Segoe" pitchFamily="34" charset="0"/>
              </a:rPr>
              <a:t>ALL SIGNS</a:t>
            </a:r>
          </a:p>
        </p:txBody>
      </p:sp>
      <p:sp>
        <p:nvSpPr>
          <p:cNvPr id="265219" name="Text Box 3"/>
          <p:cNvSpPr txBox="1">
            <a:spLocks noChangeArrowheads="1"/>
          </p:cNvSpPr>
          <p:nvPr/>
        </p:nvSpPr>
        <p:spPr bwMode="auto">
          <a:xfrm>
            <a:off x="468313" y="1484313"/>
            <a:ext cx="8437562" cy="549275"/>
          </a:xfrm>
          <a:prstGeom prst="rect">
            <a:avLst/>
          </a:prstGeom>
          <a:noFill/>
          <a:ln w="9525" algn="ctr">
            <a:noFill/>
            <a:miter lim="800000"/>
            <a:headEnd/>
            <a:tailEnd/>
          </a:ln>
          <a:effectLst/>
        </p:spPr>
        <p:txBody>
          <a:bodyPr>
            <a:spAutoFit/>
          </a:bodyPr>
          <a:lstStyle/>
          <a:p>
            <a:pPr algn="l" eaLnBrk="0" hangingPunct="0">
              <a:spcBef>
                <a:spcPct val="50000"/>
              </a:spcBef>
            </a:pPr>
            <a:r>
              <a:rPr lang="en-US" sz="3000" dirty="0">
                <a:effectLst>
                  <a:outerShdw blurRad="38100" dist="38100" dir="2700000" algn="tl">
                    <a:srgbClr val="000000"/>
                  </a:outerShdw>
                </a:effectLst>
                <a:latin typeface="Segoe" pitchFamily="34" charset="0"/>
              </a:rPr>
              <a:t>point to …</a:t>
            </a:r>
          </a:p>
        </p:txBody>
      </p:sp>
      <p:sp>
        <p:nvSpPr>
          <p:cNvPr id="265221" name="Text Box 5"/>
          <p:cNvSpPr txBox="1">
            <a:spLocks noChangeArrowheads="1"/>
          </p:cNvSpPr>
          <p:nvPr/>
        </p:nvSpPr>
        <p:spPr bwMode="auto">
          <a:xfrm>
            <a:off x="927100" y="2326972"/>
            <a:ext cx="7289800" cy="2255837"/>
          </a:xfrm>
          <a:prstGeom prst="rect">
            <a:avLst/>
          </a:prstGeom>
          <a:noFill/>
          <a:ln w="9525" algn="ctr">
            <a:noFill/>
            <a:miter lim="800000"/>
            <a:headEnd/>
            <a:tailEnd/>
          </a:ln>
          <a:effectLst/>
        </p:spPr>
        <p:txBody>
          <a:bodyPr>
            <a:spAutoFit/>
          </a:bodyPr>
          <a:lstStyle/>
          <a:p>
            <a:pPr marL="3175" indent="-3175">
              <a:spcBef>
                <a:spcPct val="50000"/>
              </a:spcBef>
            </a:pPr>
            <a:r>
              <a:rPr lang="en-US" sz="14200" dirty="0">
                <a:effectLst>
                  <a:outerShdw blurRad="38100" dist="38100" dir="2700000" algn="tl">
                    <a:srgbClr val="000000"/>
                  </a:outerShdw>
                </a:effectLst>
                <a:latin typeface="Segoe" pitchFamily="34" charset="0"/>
              </a:rPr>
              <a:t>NAND</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7" descr="glass rectangle"/>
          <p:cNvPicPr>
            <a:picLocks noChangeAspect="1" noChangeArrowheads="1"/>
          </p:cNvPicPr>
          <p:nvPr/>
        </p:nvPicPr>
        <p:blipFill>
          <a:blip r:embed="rId4">
            <a:lum bright="-100000"/>
          </a:blip>
          <a:srcRect t="2888" b="8159"/>
          <a:stretch>
            <a:fillRect/>
          </a:stretch>
        </p:blipFill>
        <p:spPr bwMode="auto">
          <a:xfrm rot="16200000" flipH="1">
            <a:off x="2209799" y="-942974"/>
            <a:ext cx="4724400" cy="9448799"/>
          </a:xfrm>
          <a:prstGeom prst="rect">
            <a:avLst/>
          </a:prstGeom>
          <a:noFill/>
          <a:ln w="9525">
            <a:noFill/>
            <a:miter lim="800000"/>
            <a:headEnd/>
            <a:tailEnd/>
          </a:ln>
        </p:spPr>
      </p:pic>
      <p:sp>
        <p:nvSpPr>
          <p:cNvPr id="376834" name="Rectangle 2"/>
          <p:cNvSpPr>
            <a:spLocks noGrp="1" noChangeArrowheads="1"/>
          </p:cNvSpPr>
          <p:nvPr>
            <p:ph type="title"/>
          </p:nvPr>
        </p:nvSpPr>
        <p:spPr/>
        <p:txBody>
          <a:bodyPr/>
          <a:lstStyle/>
          <a:p>
            <a:r>
              <a:rPr lang="en-US" dirty="0" smtClean="0"/>
              <a:t>A Look At The NAND Market</a:t>
            </a:r>
            <a:endParaRPr lang="en-US" dirty="0"/>
          </a:p>
        </p:txBody>
      </p:sp>
      <p:sp>
        <p:nvSpPr>
          <p:cNvPr id="376835" name="Text Box 3"/>
          <p:cNvSpPr txBox="1">
            <a:spLocks noChangeArrowheads="1"/>
          </p:cNvSpPr>
          <p:nvPr/>
        </p:nvSpPr>
        <p:spPr bwMode="auto">
          <a:xfrm>
            <a:off x="381000" y="6629400"/>
            <a:ext cx="1308100" cy="228600"/>
          </a:xfrm>
          <a:prstGeom prst="rect">
            <a:avLst/>
          </a:prstGeom>
          <a:noFill/>
          <a:ln w="12700">
            <a:noFill/>
            <a:miter lim="800000"/>
            <a:headEnd/>
            <a:tailEnd/>
          </a:ln>
          <a:effectLst/>
        </p:spPr>
        <p:txBody>
          <a:bodyPr wrap="none">
            <a:spAutoFit/>
          </a:bodyPr>
          <a:lstStyle/>
          <a:p>
            <a:r>
              <a:rPr lang="en-US" sz="900" b="0" dirty="0">
                <a:effectLst/>
                <a:latin typeface="Segoe" pitchFamily="34" charset="0"/>
              </a:rPr>
              <a:t>Source: Gartner 3Q06</a:t>
            </a:r>
          </a:p>
        </p:txBody>
      </p:sp>
      <p:graphicFrame>
        <p:nvGraphicFramePr>
          <p:cNvPr id="376836" name="Object 4"/>
          <p:cNvGraphicFramePr>
            <a:graphicFrameLocks noChangeAspect="1"/>
          </p:cNvGraphicFramePr>
          <p:nvPr/>
        </p:nvGraphicFramePr>
        <p:xfrm>
          <a:off x="763256" y="1607581"/>
          <a:ext cx="7617488" cy="4540807"/>
        </p:xfrm>
        <a:graphic>
          <a:graphicData uri="http://schemas.openxmlformats.org/presentationml/2006/ole">
            <p:oleObj spid="_x0000_s376836" name="Chart" r:id="rId5" imgW="5124541" imgH="4629059" progId="MSGraph.Chart.8">
              <p:embed followColorScheme="full"/>
            </p:oleObj>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dirty="0" smtClean="0"/>
              <a:t>MLC Versus SLC</a:t>
            </a:r>
            <a:endParaRPr lang="en-US" dirty="0"/>
          </a:p>
        </p:txBody>
      </p:sp>
      <p:sp>
        <p:nvSpPr>
          <p:cNvPr id="259075" name="Rectangle 3"/>
          <p:cNvSpPr>
            <a:spLocks noGrp="1" noChangeArrowheads="1"/>
          </p:cNvSpPr>
          <p:nvPr>
            <p:ph idx="1"/>
          </p:nvPr>
        </p:nvSpPr>
        <p:spPr>
          <a:xfrm>
            <a:off x="382588" y="1414464"/>
            <a:ext cx="8380412" cy="4399666"/>
          </a:xfrm>
        </p:spPr>
        <p:txBody>
          <a:bodyPr/>
          <a:lstStyle/>
          <a:p>
            <a:r>
              <a:rPr lang="en-US" sz="3200" dirty="0" smtClean="0"/>
              <a:t>Multi­level cell (MLC) NAND Flash will lead in the lowest cost for consumer applications</a:t>
            </a:r>
          </a:p>
          <a:p>
            <a:pPr lvl="1"/>
            <a:r>
              <a:rPr lang="en-US" sz="2800" dirty="0" smtClean="0"/>
              <a:t>Media players</a:t>
            </a:r>
          </a:p>
          <a:p>
            <a:pPr lvl="1"/>
            <a:r>
              <a:rPr lang="en-US" sz="2800" dirty="0" smtClean="0"/>
              <a:t>MP3/camera phones</a:t>
            </a:r>
          </a:p>
          <a:p>
            <a:pPr lvl="1"/>
            <a:r>
              <a:rPr lang="en-US" sz="2800" dirty="0" smtClean="0"/>
              <a:t>Media cards</a:t>
            </a:r>
          </a:p>
          <a:p>
            <a:r>
              <a:rPr lang="en-US" sz="3200" dirty="0" smtClean="0"/>
              <a:t>Professional products, </a:t>
            </a:r>
            <a:r>
              <a:rPr lang="en-US" sz="3200" dirty="0" err="1" smtClean="0"/>
              <a:t>ReadyBoost</a:t>
            </a:r>
            <a:r>
              <a:rPr lang="en-US" sz="3200" dirty="0" smtClean="0"/>
              <a:t> UFDs, and solid state drives (SSDs) will still demand the higher performance and higher reliability of </a:t>
            </a:r>
            <a:r>
              <a:rPr lang="en-US" sz="3200" dirty="0" err="1" smtClean="0"/>
              <a:t>single­level</a:t>
            </a:r>
            <a:r>
              <a:rPr lang="en-US" sz="3200" dirty="0" smtClean="0"/>
              <a:t> cell (SLC) NAND Flash </a:t>
            </a:r>
            <a:endParaRPr lang="en-US" sz="32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dirty="0" smtClean="0"/>
              <a:t>Disk Drive Definitions </a:t>
            </a:r>
            <a:endParaRPr lang="en-US" dirty="0"/>
          </a:p>
        </p:txBody>
      </p:sp>
      <p:sp>
        <p:nvSpPr>
          <p:cNvPr id="313347" name="Rectangle 3"/>
          <p:cNvSpPr>
            <a:spLocks noGrp="1" noChangeArrowheads="1"/>
          </p:cNvSpPr>
          <p:nvPr>
            <p:ph idx="1"/>
          </p:nvPr>
        </p:nvSpPr>
        <p:spPr>
          <a:xfrm>
            <a:off x="382588" y="1414464"/>
            <a:ext cx="8380412" cy="4975208"/>
          </a:xfrm>
        </p:spPr>
        <p:txBody>
          <a:bodyPr/>
          <a:lstStyle/>
          <a:p>
            <a:r>
              <a:rPr lang="en-US" sz="2000" dirty="0" smtClean="0"/>
              <a:t>Hard Disk Drives (HDD)</a:t>
            </a:r>
          </a:p>
          <a:p>
            <a:pPr lvl="1"/>
            <a:r>
              <a:rPr lang="en-US" sz="1800" dirty="0" smtClean="0"/>
              <a:t>HDDs utilize ultra-sophisticated magnetic recording and playback technologies. They are used as the primary data storage component in notebooks, desktops, servers, and dedicated storage systems.</a:t>
            </a:r>
          </a:p>
          <a:p>
            <a:pPr>
              <a:spcBef>
                <a:spcPts val="600"/>
              </a:spcBef>
            </a:pPr>
            <a:r>
              <a:rPr lang="en-US" sz="2000" dirty="0" smtClean="0"/>
              <a:t>Hybrid Hard Drives (HHD)</a:t>
            </a:r>
          </a:p>
          <a:p>
            <a:pPr lvl="1"/>
            <a:r>
              <a:rPr lang="en-US" sz="1800" dirty="0" smtClean="0"/>
              <a:t>HHDs are a new type of large-buffer computer hard drive. They are different from standard hard drives in that they employ a large buffer (up to 1 GB) of nonvolatile flash memory used to cache data during normal use. By using this large buffer, the platters of the hard drive are at rest almost at all times, instead of constantly spinning as is the case in HDDs. This feature offers numerous benefits such as: decreased power consumption, improved reliability, and a faster boot process.</a:t>
            </a:r>
            <a:endParaRPr lang="en-US" sz="2000" dirty="0" smtClean="0"/>
          </a:p>
          <a:p>
            <a:r>
              <a:rPr lang="en-US" sz="2000" dirty="0" smtClean="0"/>
              <a:t>Solid State Drives (SSD)</a:t>
            </a:r>
          </a:p>
          <a:p>
            <a:pPr lvl="1"/>
            <a:r>
              <a:rPr lang="en-US" sz="1800" dirty="0" smtClean="0"/>
              <a:t>SSDs are data storage devices that use non-volatile memory (flash), and volatile memory (SDRAM), to store data. While not technically "disks", these devices are referred to as such because they are typically used as replacements for HDDs. </a:t>
            </a:r>
            <a:endParaRPr lang="en-US" sz="1800" dirty="0"/>
          </a:p>
        </p:txBody>
      </p:sp>
      <p:sp>
        <p:nvSpPr>
          <p:cNvPr id="313348" name="Text Box 4"/>
          <p:cNvSpPr txBox="1">
            <a:spLocks noChangeArrowheads="1"/>
          </p:cNvSpPr>
          <p:nvPr/>
        </p:nvSpPr>
        <p:spPr bwMode="auto">
          <a:xfrm>
            <a:off x="381000" y="6613525"/>
            <a:ext cx="2054225" cy="244475"/>
          </a:xfrm>
          <a:prstGeom prst="rect">
            <a:avLst/>
          </a:prstGeom>
          <a:noFill/>
          <a:ln w="9525" algn="ctr">
            <a:noFill/>
            <a:miter lim="800000"/>
            <a:headEnd/>
            <a:tailEnd/>
          </a:ln>
          <a:effectLst/>
        </p:spPr>
        <p:txBody>
          <a:bodyPr wrap="none">
            <a:spAutoFit/>
          </a:bodyPr>
          <a:lstStyle/>
          <a:p>
            <a:pPr algn="l" eaLnBrk="0" hangingPunct="0"/>
            <a:r>
              <a:rPr lang="en-US" sz="1000" b="0" dirty="0">
                <a:effectLst/>
                <a:latin typeface="Lucida Sans Unicode" pitchFamily="34" charset="0"/>
              </a:rPr>
              <a:t>Source: Gartner, wikipedia.org</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Rectangle 3"/>
          <p:cNvSpPr>
            <a:spLocks noGrp="1" noChangeArrowheads="1"/>
          </p:cNvSpPr>
          <p:nvPr>
            <p:ph type="title"/>
          </p:nvPr>
        </p:nvSpPr>
        <p:spPr/>
        <p:txBody>
          <a:bodyPr/>
          <a:lstStyle/>
          <a:p>
            <a:r>
              <a:rPr lang="en-US" dirty="0" smtClean="0"/>
              <a:t>What Is MLC NAND? </a:t>
            </a:r>
            <a:endParaRPr lang="en-US" dirty="0"/>
          </a:p>
        </p:txBody>
      </p:sp>
      <p:sp>
        <p:nvSpPr>
          <p:cNvPr id="377858" name="Rectangle 2"/>
          <p:cNvSpPr>
            <a:spLocks noGrp="1" noChangeArrowheads="1"/>
          </p:cNvSpPr>
          <p:nvPr>
            <p:ph idx="1"/>
          </p:nvPr>
        </p:nvSpPr>
        <p:spPr>
          <a:xfrm>
            <a:off x="382588" y="1414464"/>
            <a:ext cx="8380412" cy="833562"/>
          </a:xfrm>
        </p:spPr>
        <p:txBody>
          <a:bodyPr/>
          <a:lstStyle/>
          <a:p>
            <a:pPr marL="231775" indent="-231775"/>
            <a:r>
              <a:rPr lang="en-US" sz="1800" dirty="0" smtClean="0"/>
              <a:t>MLC stands for multi­level cell NAND</a:t>
            </a:r>
          </a:p>
          <a:p>
            <a:pPr marL="461963" lvl="1" indent="-230188"/>
            <a:r>
              <a:rPr lang="en-US" sz="1600" dirty="0" smtClean="0"/>
              <a:t>MLC NAND stores 4 states per memory cell and allows 2 bits programmed/read per memory cell</a:t>
            </a:r>
            <a:endParaRPr lang="en-US" sz="1600" dirty="0"/>
          </a:p>
        </p:txBody>
      </p:sp>
      <p:sp>
        <p:nvSpPr>
          <p:cNvPr id="377860" name="Rectangle 4"/>
          <p:cNvSpPr>
            <a:spLocks noChangeArrowheads="1"/>
          </p:cNvSpPr>
          <p:nvPr/>
        </p:nvSpPr>
        <p:spPr bwMode="auto">
          <a:xfrm>
            <a:off x="381000" y="4359153"/>
            <a:ext cx="8391525" cy="654050"/>
          </a:xfrm>
          <a:prstGeom prst="rect">
            <a:avLst/>
          </a:prstGeom>
          <a:noFill/>
          <a:ln w="9525">
            <a:noFill/>
            <a:miter lim="800000"/>
            <a:headEnd/>
            <a:tailEnd/>
          </a:ln>
          <a:effectLst/>
        </p:spPr>
        <p:txBody>
          <a:bodyPr/>
          <a:lstStyle/>
          <a:p>
            <a:pPr marL="231775" indent="-231775" algn="l">
              <a:lnSpc>
                <a:spcPct val="90000"/>
              </a:lnSpc>
              <a:spcBef>
                <a:spcPct val="10000"/>
              </a:spcBef>
              <a:buClr>
                <a:srgbClr val="00685C"/>
              </a:buClr>
              <a:buSzPct val="95000"/>
              <a:buFont typeface="Wingdings" pitchFamily="2" charset="2"/>
              <a:buBlip>
                <a:blip r:embed="rId3"/>
              </a:buBlip>
            </a:pPr>
            <a:r>
              <a:rPr lang="en-US" sz="1600" b="0" dirty="0">
                <a:effectLst>
                  <a:outerShdw blurRad="38100" dist="38100" dir="2700000" algn="tl">
                    <a:srgbClr val="000000"/>
                  </a:outerShdw>
                </a:effectLst>
                <a:latin typeface="Segoe" pitchFamily="34" charset="0"/>
              </a:rPr>
              <a:t>SLC NAND stores </a:t>
            </a:r>
            <a:r>
              <a:rPr lang="en-US" sz="1600" b="0" u="sng" dirty="0">
                <a:effectLst>
                  <a:outerShdw blurRad="38100" dist="38100" dir="2700000" algn="tl">
                    <a:srgbClr val="000000"/>
                  </a:outerShdw>
                </a:effectLst>
                <a:latin typeface="Segoe" pitchFamily="34" charset="0"/>
              </a:rPr>
              <a:t>2</a:t>
            </a:r>
            <a:r>
              <a:rPr lang="en-US" sz="1600" b="0" dirty="0">
                <a:effectLst>
                  <a:outerShdw blurRad="38100" dist="38100" dir="2700000" algn="tl">
                    <a:srgbClr val="000000"/>
                  </a:outerShdw>
                </a:effectLst>
                <a:latin typeface="Segoe" pitchFamily="34" charset="0"/>
              </a:rPr>
              <a:t> states per memory cell and allows </a:t>
            </a:r>
            <a:r>
              <a:rPr lang="en-US" sz="1600" b="0" u="sng" dirty="0">
                <a:effectLst>
                  <a:outerShdw blurRad="38100" dist="38100" dir="2700000" algn="tl">
                    <a:srgbClr val="000000"/>
                  </a:outerShdw>
                </a:effectLst>
                <a:latin typeface="Segoe" pitchFamily="34" charset="0"/>
              </a:rPr>
              <a:t>1</a:t>
            </a:r>
            <a:r>
              <a:rPr lang="en-US" sz="1600" b="0" dirty="0">
                <a:effectLst>
                  <a:outerShdw blurRad="38100" dist="38100" dir="2700000" algn="tl">
                    <a:srgbClr val="000000"/>
                  </a:outerShdw>
                </a:effectLst>
                <a:latin typeface="Segoe" pitchFamily="34" charset="0"/>
              </a:rPr>
              <a:t> bit programmed/read per memory cell</a:t>
            </a:r>
            <a:r>
              <a:rPr lang="en-US" sz="2000" b="0" dirty="0">
                <a:effectLst>
                  <a:outerShdw blurRad="38100" dist="38100" dir="2700000" algn="tl">
                    <a:srgbClr val="000000"/>
                  </a:outerShdw>
                </a:effectLst>
                <a:latin typeface="Segoe" pitchFamily="34" charset="0"/>
              </a:rPr>
              <a:t> </a:t>
            </a:r>
          </a:p>
        </p:txBody>
      </p:sp>
      <p:pic>
        <p:nvPicPr>
          <p:cNvPr id="377861" name="Picture 5" descr="Figure 3A"/>
          <p:cNvPicPr>
            <a:picLocks noChangeAspect="1" noChangeArrowheads="1"/>
          </p:cNvPicPr>
          <p:nvPr/>
        </p:nvPicPr>
        <p:blipFill>
          <a:blip r:embed="rId4" cstate="print"/>
          <a:srcRect/>
          <a:stretch>
            <a:fillRect/>
          </a:stretch>
        </p:blipFill>
        <p:spPr bwMode="auto">
          <a:xfrm>
            <a:off x="1463497" y="2486025"/>
            <a:ext cx="6217006" cy="1614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7862" name="Picture 6" descr="Figure 3B"/>
          <p:cNvPicPr>
            <a:picLocks noChangeAspect="1" noChangeArrowheads="1"/>
          </p:cNvPicPr>
          <p:nvPr/>
        </p:nvPicPr>
        <p:blipFill>
          <a:blip r:embed="rId5" cstate="print"/>
          <a:srcRect/>
          <a:stretch>
            <a:fillRect/>
          </a:stretch>
        </p:blipFill>
        <p:spPr bwMode="auto">
          <a:xfrm>
            <a:off x="1464216" y="4952006"/>
            <a:ext cx="6215568" cy="1484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240" name="Group 96"/>
          <p:cNvGraphicFramePr>
            <a:graphicFrameLocks noGrp="1"/>
          </p:cNvGraphicFramePr>
          <p:nvPr>
            <p:ph type="tbl" idx="1"/>
          </p:nvPr>
        </p:nvGraphicFramePr>
        <p:xfrm>
          <a:off x="376238" y="718037"/>
          <a:ext cx="8391524" cy="5599176"/>
        </p:xfrm>
        <a:graphic>
          <a:graphicData uri="http://schemas.openxmlformats.org/drawingml/2006/table">
            <a:tbl>
              <a:tblPr firstRow="1" bandRow="1">
                <a:effectLst>
                  <a:outerShdw blurRad="622300" sx="102000" sy="102000" algn="ctr" rotWithShape="0">
                    <a:prstClr val="black"/>
                  </a:outerShdw>
                </a:effectLst>
                <a:tableStyleId>{8EC20E35-A176-4012-BC5E-935CFFF8708E}</a:tableStyleId>
              </a:tblPr>
              <a:tblGrid>
                <a:gridCol w="3796809"/>
                <a:gridCol w="2543214"/>
                <a:gridCol w="2051501"/>
              </a:tblGrid>
              <a:tr h="43664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Segoe" pitchFamily="34" charset="0"/>
                      </a:endParaRPr>
                    </a:p>
                  </a:txBody>
                  <a:tcPr marL="45720" marR="45720" marT="18288" marB="18288" anchor="b" horzOverflow="overflow">
                    <a:lnL>
                      <a:noFill/>
                    </a:lnL>
                    <a:lnR>
                      <a:noFill/>
                    </a:lnR>
                    <a:lnT w="25400" cmpd="sng">
                      <a:noFill/>
                    </a:lnT>
                    <a:lnB w="25400" cmpd="sng">
                      <a:noFill/>
                    </a:lnB>
                    <a:lnTlToBr w="12700" cmpd="sng">
                      <a:noFill/>
                      <a:prstDash val="solid"/>
                    </a:lnTlToBr>
                    <a:lnBlToTr w="12700" cmpd="sng">
                      <a:noFill/>
                      <a:prstDash val="solid"/>
                    </a:lnBlToTr>
                    <a:noFill/>
                  </a:tcPr>
                </a:tc>
                <a:tc gridSpan="2">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3600" u="none" strike="noStrike" cap="none" normalizeH="0" baseline="0" dirty="0" smtClean="0">
                          <a:ln>
                            <a:noFill/>
                          </a:ln>
                          <a:effectLst>
                            <a:outerShdw blurRad="38100" dist="38100" dir="2700000" algn="tl">
                              <a:srgbClr val="000000"/>
                            </a:outerShdw>
                          </a:effectLst>
                        </a:rPr>
                        <a:t>MLC versus SLC</a:t>
                      </a:r>
                      <a:endParaRPr kumimoji="0" lang="en-US" sz="6600" b="1" i="0" u="none" strike="noStrike" cap="none" normalizeH="0" baseline="0" dirty="0" smtClean="0">
                        <a:ln>
                          <a:noFill/>
                        </a:ln>
                        <a:solidFill>
                          <a:schemeClr val="tx2"/>
                        </a:solidFill>
                        <a:effectLst>
                          <a:outerShdw blurRad="38100" dist="38100" dir="2700000" algn="tl">
                            <a:srgbClr val="000000"/>
                          </a:outerShdw>
                        </a:effectLst>
                        <a:latin typeface="Times New Roman" pitchFamily="18" charset="0"/>
                      </a:endParaRPr>
                    </a:p>
                  </a:txBody>
                  <a:tcPr marL="45720" marR="45720" marT="18288" marB="18288" anchor="b" horzOverflow="overflow">
                    <a:lnL>
                      <a:noFill/>
                    </a:lnL>
                  </a:tcPr>
                </a:tc>
                <a:tc hMerge="1">
                  <a:txBody>
                    <a:bodyPr/>
                    <a:lstStyle/>
                    <a:p>
                      <a:endParaRPr lang="en-US"/>
                    </a:p>
                  </a:txBody>
                  <a:tcPr/>
                </a:tc>
              </a:tr>
              <a:tr h="326764">
                <a:tc>
                  <a:txBody>
                    <a:bodyPr/>
                    <a:lstStyle/>
                    <a:p>
                      <a:pPr marL="571500" marR="0" lvl="0" indent="-571500" algn="l" defTabSz="914400" rtl="0" eaLnBrk="1" fontAlgn="b" latinLnBrk="0" hangingPunct="1">
                        <a:lnSpc>
                          <a:spcPct val="100000"/>
                        </a:lnSpc>
                        <a:spcBef>
                          <a:spcPct val="0"/>
                        </a:spcBef>
                        <a:spcAft>
                          <a:spcPct val="0"/>
                        </a:spcAft>
                        <a:buClrTx/>
                        <a:buSzPct val="95000"/>
                        <a:buFontTx/>
                        <a:buNone/>
                        <a:tabLst/>
                      </a:pPr>
                      <a:r>
                        <a:rPr kumimoji="0" lang="en-US" sz="2000" u="none" strike="noStrike" kern="1200" cap="none" normalizeH="0" baseline="0" dirty="0" smtClean="0">
                          <a:ln>
                            <a:noFill/>
                          </a:ln>
                          <a:solidFill>
                            <a:schemeClr val="tx2"/>
                          </a:solidFill>
                          <a:effectLst/>
                        </a:rPr>
                        <a:t>Features</a:t>
                      </a:r>
                      <a:endParaRPr kumimoji="0" lang="en-US" sz="3600" b="1" i="0" u="none" strike="noStrike" kern="1200" cap="none" normalizeH="0" baseline="0" dirty="0" smtClean="0">
                        <a:ln>
                          <a:noFill/>
                        </a:ln>
                        <a:solidFill>
                          <a:schemeClr val="tx2"/>
                        </a:solidFill>
                        <a:effectLst/>
                        <a:latin typeface="Segoe" pitchFamily="34" charset="0"/>
                        <a:ea typeface="+mn-ea"/>
                        <a:cs typeface="Arial" charset="0"/>
                      </a:endParaRPr>
                    </a:p>
                  </a:txBody>
                  <a:tcPr marL="45720" marR="45720" marT="18288" marB="18288" anchor="b" horzOverflow="overflow">
                    <a:lnT w="25400" cmpd="sng">
                      <a:noFill/>
                    </a:lnT>
                    <a:solidFill>
                      <a:schemeClr val="bg2"/>
                    </a:solidFill>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2"/>
                          </a:solidFill>
                          <a:effectLst/>
                        </a:rPr>
                        <a:t> </a:t>
                      </a:r>
                      <a:endParaRPr kumimoji="0" lang="en-US" sz="3600" b="1" i="0" u="none" strike="noStrike" cap="none" normalizeH="0" baseline="0" dirty="0" smtClean="0">
                        <a:ln>
                          <a:noFill/>
                        </a:ln>
                        <a:solidFill>
                          <a:schemeClr val="tx2"/>
                        </a:solidFill>
                        <a:effectLst/>
                        <a:latin typeface="Times New Roman" pitchFamily="18" charset="0"/>
                      </a:endParaRPr>
                    </a:p>
                  </a:txBody>
                  <a:tcPr marL="45720" marR="45720" marT="18288" marB="18288" anchor="b" horzOverflow="overflow">
                    <a:solidFill>
                      <a:schemeClr val="bg2"/>
                    </a:solidFill>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2"/>
                          </a:solidFill>
                          <a:effectLst/>
                        </a:rPr>
                        <a:t> </a:t>
                      </a:r>
                      <a:endParaRPr kumimoji="0" lang="en-US" sz="3600" b="1" i="0" u="none" strike="noStrike" cap="none" normalizeH="0" baseline="0" dirty="0" smtClean="0">
                        <a:ln>
                          <a:noFill/>
                        </a:ln>
                        <a:solidFill>
                          <a:schemeClr val="tx2"/>
                        </a:solidFill>
                        <a:effectLst/>
                        <a:latin typeface="Times New Roman" pitchFamily="18" charset="0"/>
                      </a:endParaRPr>
                    </a:p>
                  </a:txBody>
                  <a:tcPr marL="45720" marR="45720" marT="18288" marB="18288" anchor="b" horzOverflow="overflow">
                    <a:solidFill>
                      <a:schemeClr val="bg2"/>
                    </a:solidFill>
                  </a:tcPr>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Bits per cell</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2</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1</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Voltage</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3.3V</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3.3V, 1.8V</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Data width (bits)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x8</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x8, x16</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263865">
                <a:tc>
                  <a:txBody>
                    <a:bodyPr/>
                    <a:lstStyle/>
                    <a:p>
                      <a:pPr marL="571500" marR="0" lvl="0" indent="-571500" algn="l" defTabSz="914400" rtl="0" eaLnBrk="1" fontAlgn="b" latinLnBrk="0" hangingPunct="1">
                        <a:lnSpc>
                          <a:spcPct val="100000"/>
                        </a:lnSpc>
                        <a:spcBef>
                          <a:spcPct val="0"/>
                        </a:spcBef>
                        <a:spcAft>
                          <a:spcPct val="0"/>
                        </a:spcAft>
                        <a:buClrTx/>
                        <a:buSzPct val="95000"/>
                        <a:buFontTx/>
                        <a:buNone/>
                        <a:tabLst/>
                      </a:pPr>
                      <a:r>
                        <a:rPr kumimoji="0" lang="en-US" sz="2000" u="none" strike="noStrike" kern="1200" cap="none" normalizeH="0" baseline="0" dirty="0" smtClean="0">
                          <a:ln>
                            <a:noFill/>
                          </a:ln>
                          <a:solidFill>
                            <a:schemeClr val="tx2"/>
                          </a:solidFill>
                          <a:effectLst/>
                        </a:rPr>
                        <a:t>Architecture</a:t>
                      </a:r>
                      <a:endParaRPr kumimoji="0" lang="en-US" sz="2000" b="1" i="0" u="none" strike="noStrike" kern="1200" cap="none" normalizeH="0" baseline="0" dirty="0" smtClean="0">
                        <a:ln>
                          <a:noFill/>
                        </a:ln>
                        <a:solidFill>
                          <a:schemeClr val="tx2"/>
                        </a:solidFill>
                        <a:effectLst/>
                        <a:latin typeface="Segoe" pitchFamily="34" charset="0"/>
                        <a:ea typeface="+mn-ea"/>
                        <a:cs typeface="Arial" charset="0"/>
                      </a:endParaRPr>
                    </a:p>
                  </a:txBody>
                  <a:tcPr marL="45720" marR="45720" marT="18288" marB="18288" anchor="b" horzOverflow="overflow">
                    <a:solidFill>
                      <a:schemeClr val="bg2">
                        <a:lumMod val="95000"/>
                        <a:lumOff val="5000"/>
                      </a:schemeClr>
                    </a:solidFill>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2"/>
                          </a:solidFill>
                          <a:effectLst/>
                        </a:rPr>
                        <a:t> </a:t>
                      </a:r>
                      <a:endParaRPr kumimoji="0" lang="en-US" sz="3600" b="1" i="0" u="none" strike="noStrike" cap="none" normalizeH="0" baseline="0" dirty="0" smtClean="0">
                        <a:ln>
                          <a:noFill/>
                        </a:ln>
                        <a:solidFill>
                          <a:schemeClr val="tx2"/>
                        </a:solidFill>
                        <a:effectLst/>
                        <a:latin typeface="Times New Roman" pitchFamily="18" charset="0"/>
                      </a:endParaRPr>
                    </a:p>
                  </a:txBody>
                  <a:tcPr marL="45720" marR="45720" marT="18288" marB="18288" anchor="b" horzOverflow="overflow">
                    <a:solidFill>
                      <a:schemeClr val="bg2">
                        <a:lumMod val="95000"/>
                        <a:lumOff val="5000"/>
                      </a:schemeClr>
                    </a:solidFill>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2"/>
                          </a:solidFill>
                          <a:effectLst/>
                        </a:rPr>
                        <a:t> </a:t>
                      </a:r>
                      <a:endParaRPr kumimoji="0" lang="en-US" sz="3600" b="1" i="0" u="none" strike="noStrike" cap="none" normalizeH="0" baseline="0" dirty="0" smtClean="0">
                        <a:ln>
                          <a:noFill/>
                        </a:ln>
                        <a:solidFill>
                          <a:schemeClr val="tx2"/>
                        </a:solidFill>
                        <a:effectLst/>
                        <a:latin typeface="Times New Roman" pitchFamily="18" charset="0"/>
                      </a:endParaRPr>
                    </a:p>
                  </a:txBody>
                  <a:tcPr marL="45720" marR="45720" marT="18288" marB="18288" anchor="b" horzOverflow="overflow">
                    <a:solidFill>
                      <a:schemeClr val="bg2">
                        <a:lumMod val="95000"/>
                        <a:lumOff val="5000"/>
                      </a:schemeClr>
                    </a:solidFill>
                  </a:tcPr>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Number of planes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2</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1 or 2</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Page size</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2,112– 4,314 bytes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2,112 bytes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Pages per block</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128</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64</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263865">
                <a:tc>
                  <a:txBody>
                    <a:bodyPr/>
                    <a:lstStyle/>
                    <a:p>
                      <a:pPr marL="571500" marR="0" lvl="0" indent="-571500" algn="l" defTabSz="914400" rtl="0" eaLnBrk="1" fontAlgn="b" latinLnBrk="0" hangingPunct="1">
                        <a:lnSpc>
                          <a:spcPct val="100000"/>
                        </a:lnSpc>
                        <a:spcBef>
                          <a:spcPct val="0"/>
                        </a:spcBef>
                        <a:spcAft>
                          <a:spcPct val="0"/>
                        </a:spcAft>
                        <a:buClrTx/>
                        <a:buSzPct val="95000"/>
                        <a:buFontTx/>
                        <a:buNone/>
                        <a:tabLst/>
                      </a:pPr>
                      <a:r>
                        <a:rPr kumimoji="0" lang="en-US" sz="2000" u="none" strike="noStrike" kern="1200" cap="none" normalizeH="0" baseline="0" dirty="0" smtClean="0">
                          <a:ln>
                            <a:noFill/>
                          </a:ln>
                          <a:solidFill>
                            <a:schemeClr val="tx2"/>
                          </a:solidFill>
                          <a:effectLst/>
                        </a:rPr>
                        <a:t>Reliability</a:t>
                      </a:r>
                      <a:endParaRPr kumimoji="0" lang="en-US" sz="2000" b="1" i="0" u="none" strike="noStrike" kern="1200" cap="none" normalizeH="0" baseline="0" dirty="0" smtClean="0">
                        <a:ln>
                          <a:noFill/>
                        </a:ln>
                        <a:solidFill>
                          <a:schemeClr val="tx2"/>
                        </a:solidFill>
                        <a:effectLst/>
                        <a:latin typeface="Segoe" pitchFamily="34" charset="0"/>
                        <a:ea typeface="+mn-ea"/>
                        <a:cs typeface="Arial" charset="0"/>
                      </a:endParaRPr>
                    </a:p>
                  </a:txBody>
                  <a:tcPr marL="45720" marR="45720" marT="18288" marB="18288" anchor="b" horzOverflow="overflow">
                    <a:solidFill>
                      <a:schemeClr val="bg2">
                        <a:lumMod val="95000"/>
                        <a:lumOff val="5000"/>
                      </a:schemeClr>
                    </a:solidFill>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2"/>
                          </a:solidFill>
                          <a:effectLst/>
                        </a:rPr>
                        <a:t> </a:t>
                      </a:r>
                      <a:endParaRPr kumimoji="0" lang="en-US" sz="3600" b="1" i="0" u="none" strike="noStrike" cap="none" normalizeH="0" baseline="0" dirty="0" smtClean="0">
                        <a:ln>
                          <a:noFill/>
                        </a:ln>
                        <a:solidFill>
                          <a:schemeClr val="tx2"/>
                        </a:solidFill>
                        <a:effectLst/>
                        <a:latin typeface="Times New Roman" pitchFamily="18" charset="0"/>
                      </a:endParaRPr>
                    </a:p>
                  </a:txBody>
                  <a:tcPr marL="45720" marR="45720" marT="18288" marB="18288" anchor="b" horzOverflow="overflow">
                    <a:solidFill>
                      <a:schemeClr val="bg2">
                        <a:lumMod val="95000"/>
                        <a:lumOff val="5000"/>
                      </a:schemeClr>
                    </a:solidFill>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2"/>
                          </a:solidFill>
                          <a:effectLst/>
                        </a:rPr>
                        <a:t> </a:t>
                      </a:r>
                      <a:endParaRPr kumimoji="0" lang="en-US" sz="3600" b="1" i="0" u="none" strike="noStrike" cap="none" normalizeH="0" baseline="0" dirty="0" smtClean="0">
                        <a:ln>
                          <a:noFill/>
                        </a:ln>
                        <a:solidFill>
                          <a:schemeClr val="tx2"/>
                        </a:solidFill>
                        <a:effectLst/>
                        <a:latin typeface="Times New Roman" pitchFamily="18" charset="0"/>
                      </a:endParaRPr>
                    </a:p>
                  </a:txBody>
                  <a:tcPr marL="45720" marR="45720" marT="18288" marB="18288" anchor="b" horzOverflow="overflow">
                    <a:solidFill>
                      <a:schemeClr val="bg2">
                        <a:lumMod val="95000"/>
                        <a:lumOff val="5000"/>
                      </a:schemeClr>
                    </a:solidFill>
                  </a:tcPr>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NOP (partial page programming)</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1</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4</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ECC (per 512 bytes)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4+</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1</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395055">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Endurance (ERASE / PROGRAM cycles)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&lt;10K</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&lt;100K</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263865">
                <a:tc>
                  <a:txBody>
                    <a:bodyPr/>
                    <a:lstStyle/>
                    <a:p>
                      <a:pPr marL="571500" marR="0" lvl="0" indent="-571500" algn="l" defTabSz="914400" rtl="0" eaLnBrk="1" fontAlgn="b" latinLnBrk="0" hangingPunct="1">
                        <a:lnSpc>
                          <a:spcPct val="100000"/>
                        </a:lnSpc>
                        <a:spcBef>
                          <a:spcPct val="0"/>
                        </a:spcBef>
                        <a:spcAft>
                          <a:spcPct val="0"/>
                        </a:spcAft>
                        <a:buClrTx/>
                        <a:buSzPct val="95000"/>
                        <a:buFontTx/>
                        <a:buNone/>
                        <a:tabLst/>
                      </a:pPr>
                      <a:r>
                        <a:rPr kumimoji="0" lang="en-US" sz="2000" u="none" strike="noStrike" kern="1200" cap="none" normalizeH="0" baseline="0" dirty="0" smtClean="0">
                          <a:ln>
                            <a:noFill/>
                          </a:ln>
                          <a:solidFill>
                            <a:schemeClr val="tx2"/>
                          </a:solidFill>
                          <a:effectLst/>
                        </a:rPr>
                        <a:t>Array Operations</a:t>
                      </a:r>
                      <a:endParaRPr kumimoji="0" lang="en-US" sz="2000" b="1" i="0" u="none" strike="noStrike" kern="1200" cap="none" normalizeH="0" baseline="0" dirty="0" smtClean="0">
                        <a:ln>
                          <a:noFill/>
                        </a:ln>
                        <a:solidFill>
                          <a:schemeClr val="tx2"/>
                        </a:solidFill>
                        <a:effectLst/>
                        <a:latin typeface="Segoe" pitchFamily="34" charset="0"/>
                        <a:ea typeface="+mn-ea"/>
                        <a:cs typeface="Arial" charset="0"/>
                      </a:endParaRPr>
                    </a:p>
                  </a:txBody>
                  <a:tcPr marL="45720" marR="45720" marT="18288" marB="18288" anchor="b" horzOverflow="overflow">
                    <a:solidFill>
                      <a:schemeClr val="bg2">
                        <a:lumMod val="95000"/>
                        <a:lumOff val="5000"/>
                      </a:schemeClr>
                    </a:solidFill>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2"/>
                          </a:solidFill>
                          <a:effectLst/>
                        </a:rPr>
                        <a:t> </a:t>
                      </a:r>
                      <a:endParaRPr kumimoji="0" lang="en-US" sz="3600" b="1" i="0" u="none" strike="noStrike" cap="none" normalizeH="0" baseline="0" dirty="0" smtClean="0">
                        <a:ln>
                          <a:noFill/>
                        </a:ln>
                        <a:solidFill>
                          <a:schemeClr val="tx2"/>
                        </a:solidFill>
                        <a:effectLst/>
                        <a:latin typeface="Times New Roman" pitchFamily="18" charset="0"/>
                      </a:endParaRPr>
                    </a:p>
                  </a:txBody>
                  <a:tcPr marL="45720" marR="45720" marT="18288" marB="18288" anchor="b" horzOverflow="overflow">
                    <a:solidFill>
                      <a:schemeClr val="bg2">
                        <a:lumMod val="95000"/>
                        <a:lumOff val="5000"/>
                      </a:schemeClr>
                    </a:solidFill>
                  </a:tcPr>
                </a:tc>
                <a:tc>
                  <a:txBody>
                    <a:bodyPr/>
                    <a:lstStyle/>
                    <a:p>
                      <a:pPr marL="571500" marR="0" lvl="0" indent="-571500" algn="ctr" defTabSz="914400" rtl="0" eaLnBrk="1" fontAlgn="b" latinLnBrk="0" hangingPunct="1">
                        <a:lnSpc>
                          <a:spcPct val="100000"/>
                        </a:lnSpc>
                        <a:spcBef>
                          <a:spcPct val="0"/>
                        </a:spcBef>
                        <a:spcAft>
                          <a:spcPct val="0"/>
                        </a:spcAft>
                        <a:buClrTx/>
                        <a:buSzPct val="95000"/>
                        <a:buFontTx/>
                        <a:buNone/>
                        <a:tabLst/>
                      </a:pPr>
                      <a:r>
                        <a:rPr kumimoji="0" lang="en-US" sz="1600" u="none" strike="noStrike" cap="none" normalizeH="0" baseline="0" dirty="0" smtClean="0">
                          <a:ln>
                            <a:noFill/>
                          </a:ln>
                          <a:solidFill>
                            <a:schemeClr val="tx2"/>
                          </a:solidFill>
                          <a:effectLst/>
                        </a:rPr>
                        <a:t> </a:t>
                      </a:r>
                      <a:endParaRPr kumimoji="0" lang="en-US" sz="3600" b="1" i="0" u="none" strike="noStrike" cap="none" normalizeH="0" baseline="0" dirty="0" smtClean="0">
                        <a:ln>
                          <a:noFill/>
                        </a:ln>
                        <a:solidFill>
                          <a:schemeClr val="tx2"/>
                        </a:solidFill>
                        <a:effectLst/>
                        <a:latin typeface="Times New Roman" pitchFamily="18" charset="0"/>
                      </a:endParaRPr>
                    </a:p>
                  </a:txBody>
                  <a:tcPr marL="45720" marR="45720" marT="18288" marB="18288" anchor="b" horzOverflow="overflow">
                    <a:solidFill>
                      <a:schemeClr val="bg2">
                        <a:lumMod val="95000"/>
                        <a:lumOff val="5000"/>
                      </a:schemeClr>
                    </a:solidFill>
                  </a:tcPr>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err="1" smtClean="0">
                          <a:ln w="12700">
                            <a:noFill/>
                            <a:prstDash val="solid"/>
                          </a:ln>
                          <a:effectLst/>
                        </a:rPr>
                        <a:t>tR</a:t>
                      </a:r>
                      <a:r>
                        <a:rPr lang="en-US" sz="1800" kern="1200" dirty="0" smtClean="0">
                          <a:ln w="12700">
                            <a:noFill/>
                            <a:prstDash val="solid"/>
                          </a:ln>
                          <a:effectLst/>
                        </a:rPr>
                        <a:t> (Max)</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50µs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25µs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err="1" smtClean="0">
                          <a:ln w="12700">
                            <a:noFill/>
                            <a:prstDash val="solid"/>
                          </a:ln>
                          <a:effectLst/>
                        </a:rPr>
                        <a:t>tPROG</a:t>
                      </a:r>
                      <a:r>
                        <a:rPr lang="en-US" sz="1800" kern="1200" dirty="0" smtClean="0">
                          <a:ln w="12700">
                            <a:noFill/>
                            <a:prstDash val="solid"/>
                          </a:ln>
                          <a:effectLst/>
                        </a:rPr>
                        <a:t> (</a:t>
                      </a:r>
                      <a:r>
                        <a:rPr lang="en-US" sz="1800" kern="1200" dirty="0" err="1" smtClean="0">
                          <a:ln w="12700">
                            <a:noFill/>
                            <a:prstDash val="solid"/>
                          </a:ln>
                          <a:effectLst/>
                        </a:rPr>
                        <a:t>Typ</a:t>
                      </a:r>
                      <a:r>
                        <a:rPr lang="en-US" sz="1800" kern="1200" dirty="0" smtClean="0">
                          <a:ln w="12700">
                            <a:noFill/>
                            <a:prstDash val="solid"/>
                          </a:ln>
                          <a:effectLst/>
                        </a:rPr>
                        <a:t>)</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600–900µs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200–300µs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r h="228716">
                <a:tc>
                  <a:txBody>
                    <a:bodyPr/>
                    <a:lstStyle/>
                    <a:p>
                      <a:pPr marL="0" marR="0" lvl="0" indent="-571500" algn="l" defTabSz="914400" rtl="0" eaLnBrk="1" fontAlgn="base" latinLnBrk="0" hangingPunct="1">
                        <a:lnSpc>
                          <a:spcPct val="90000"/>
                        </a:lnSpc>
                        <a:spcBef>
                          <a:spcPct val="0"/>
                        </a:spcBef>
                        <a:spcAft>
                          <a:spcPct val="0"/>
                        </a:spcAft>
                        <a:buClrTx/>
                        <a:buSzPct val="95000"/>
                        <a:buFontTx/>
                        <a:buNone/>
                        <a:tabLst/>
                      </a:pPr>
                      <a:r>
                        <a:rPr lang="en-US" sz="1800" kern="1200" dirty="0" err="1" smtClean="0">
                          <a:ln w="12700">
                            <a:noFill/>
                            <a:prstDash val="solid"/>
                          </a:ln>
                          <a:effectLst/>
                        </a:rPr>
                        <a:t>tBERS</a:t>
                      </a:r>
                      <a:r>
                        <a:rPr lang="en-US" sz="1800" kern="1200" dirty="0" smtClean="0">
                          <a:ln w="12700">
                            <a:noFill/>
                            <a:prstDash val="solid"/>
                          </a:ln>
                          <a:effectLst/>
                        </a:rPr>
                        <a:t> (</a:t>
                      </a:r>
                      <a:r>
                        <a:rPr lang="en-US" sz="1800" kern="1200" dirty="0" err="1" smtClean="0">
                          <a:ln w="12700">
                            <a:noFill/>
                            <a:prstDash val="solid"/>
                          </a:ln>
                          <a:effectLst/>
                        </a:rPr>
                        <a:t>Typ</a:t>
                      </a:r>
                      <a:r>
                        <a:rPr lang="en-US" sz="1800" kern="1200" dirty="0" smtClean="0">
                          <a:ln w="12700">
                            <a:noFill/>
                            <a:prstDash val="solid"/>
                          </a:ln>
                          <a:effectLst/>
                        </a:rPr>
                        <a:t>)</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3ms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c>
                  <a:txBody>
                    <a:bodyPr/>
                    <a:lstStyle/>
                    <a:p>
                      <a:pPr marL="0" marR="0" lvl="0" indent="-571500" algn="ctr" defTabSz="914400" rtl="0" eaLnBrk="1" fontAlgn="base" latinLnBrk="0" hangingPunct="1">
                        <a:lnSpc>
                          <a:spcPct val="90000"/>
                        </a:lnSpc>
                        <a:spcBef>
                          <a:spcPct val="0"/>
                        </a:spcBef>
                        <a:spcAft>
                          <a:spcPct val="0"/>
                        </a:spcAft>
                        <a:buClrTx/>
                        <a:buSzPct val="95000"/>
                        <a:buFontTx/>
                        <a:buNone/>
                        <a:tabLst/>
                      </a:pPr>
                      <a:r>
                        <a:rPr lang="en-US" sz="1800" kern="1200" dirty="0" smtClean="0">
                          <a:ln w="12700">
                            <a:noFill/>
                            <a:prstDash val="solid"/>
                          </a:ln>
                          <a:effectLst/>
                        </a:rPr>
                        <a:t>1.5–2ms</a:t>
                      </a:r>
                      <a:endParaRPr lang="en-US" sz="1800" kern="1200" dirty="0" smtClean="0">
                        <a:ln w="12700">
                          <a:noFill/>
                          <a:prstDash val="solid"/>
                        </a:ln>
                        <a:gradFill>
                          <a:gsLst>
                            <a:gs pos="0">
                              <a:srgbClr val="FFFFFF"/>
                            </a:gs>
                            <a:gs pos="100000">
                              <a:srgbClr val="FFFFFF"/>
                            </a:gs>
                          </a:gsLst>
                          <a:lin ang="5400000" scaled="0"/>
                        </a:gradFill>
                        <a:effectLst/>
                        <a:latin typeface="Segoe Semibold" pitchFamily="34" charset="0"/>
                        <a:ea typeface="+mn-ea"/>
                        <a:cs typeface="+mn-cs"/>
                      </a:endParaRPr>
                    </a:p>
                  </a:txBody>
                  <a:tcPr marL="45720" marR="45720" marT="18288" marB="18288" anchor="b" horzOverflow="overflow"/>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mtClean="0"/>
              <a:t>2Gb, 2K Page SLC NAND Architecture</a:t>
            </a:r>
            <a:endParaRPr lang="en-US" dirty="0"/>
          </a:p>
        </p:txBody>
      </p:sp>
      <p:pic>
        <p:nvPicPr>
          <p:cNvPr id="329731" name="Picture 3"/>
          <p:cNvPicPr>
            <a:picLocks noChangeAspect="1" noChangeArrowheads="1"/>
          </p:cNvPicPr>
          <p:nvPr/>
        </p:nvPicPr>
        <p:blipFill>
          <a:blip r:embed="rId3"/>
          <a:srcRect/>
          <a:stretch>
            <a:fillRect/>
          </a:stretch>
        </p:blipFill>
        <p:spPr bwMode="auto">
          <a:xfrm>
            <a:off x="393700" y="1905000"/>
            <a:ext cx="8378825" cy="4259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Rectangle 435"/>
          <p:cNvSpPr/>
          <p:nvPr/>
        </p:nvSpPr>
        <p:spPr bwMode="auto">
          <a:xfrm>
            <a:off x="4350936" y="1419225"/>
            <a:ext cx="4793064" cy="5805540"/>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30754" name="Rectangle 2"/>
          <p:cNvSpPr>
            <a:spLocks noGrp="1" noChangeArrowheads="1"/>
          </p:cNvSpPr>
          <p:nvPr>
            <p:ph type="title"/>
          </p:nvPr>
        </p:nvSpPr>
        <p:spPr>
          <a:xfrm>
            <a:off x="382588" y="228600"/>
            <a:ext cx="8380412" cy="1191095"/>
          </a:xfrm>
        </p:spPr>
        <p:txBody>
          <a:bodyPr/>
          <a:lstStyle/>
          <a:p>
            <a:r>
              <a:rPr lang="en-US" dirty="0" smtClean="0"/>
              <a:t>Let’s Get Oriented </a:t>
            </a:r>
            <a:br>
              <a:rPr lang="en-US" dirty="0" smtClean="0"/>
            </a:br>
            <a:r>
              <a:rPr sz="3600" smtClean="0">
                <a:solidFill>
                  <a:schemeClr val="accent1"/>
                </a:solidFill>
              </a:rPr>
              <a:t>NAND Architecture</a:t>
            </a:r>
            <a:endParaRPr sz="2600">
              <a:solidFill>
                <a:schemeClr val="accent1"/>
              </a:solidFill>
            </a:endParaRPr>
          </a:p>
        </p:txBody>
      </p:sp>
      <p:sp>
        <p:nvSpPr>
          <p:cNvPr id="330755" name="Rectangle 3"/>
          <p:cNvSpPr>
            <a:spLocks noGrp="1" noChangeArrowheads="1"/>
          </p:cNvSpPr>
          <p:nvPr>
            <p:ph idx="1"/>
          </p:nvPr>
        </p:nvSpPr>
        <p:spPr>
          <a:xfrm>
            <a:off x="381000" y="1905000"/>
            <a:ext cx="3978397" cy="4160626"/>
          </a:xfrm>
        </p:spPr>
        <p:txBody>
          <a:bodyPr/>
          <a:lstStyle/>
          <a:p>
            <a:r>
              <a:rPr lang="en-US" sz="2800" dirty="0" smtClean="0"/>
              <a:t>NAND architecture is based upon independent blocks</a:t>
            </a:r>
          </a:p>
          <a:p>
            <a:r>
              <a:rPr lang="en-US" sz="2800" dirty="0" smtClean="0"/>
              <a:t>Blocks are the smallest erasable units</a:t>
            </a:r>
          </a:p>
          <a:p>
            <a:r>
              <a:rPr lang="en-US" sz="2800" dirty="0" smtClean="0"/>
              <a:t>Pages are the smallest programmable units</a:t>
            </a:r>
          </a:p>
          <a:p>
            <a:pPr lvl="1"/>
            <a:r>
              <a:rPr lang="en-US" sz="2400" dirty="0" smtClean="0"/>
              <a:t>Partial pages can be programmed in some devices</a:t>
            </a:r>
            <a:endParaRPr lang="en-US" sz="2400" dirty="0"/>
          </a:p>
        </p:txBody>
      </p:sp>
      <p:grpSp>
        <p:nvGrpSpPr>
          <p:cNvPr id="223" name="Group 4"/>
          <p:cNvGrpSpPr>
            <a:grpSpLocks/>
          </p:cNvGrpSpPr>
          <p:nvPr/>
        </p:nvGrpSpPr>
        <p:grpSpPr bwMode="auto">
          <a:xfrm>
            <a:off x="5440680" y="5626894"/>
            <a:ext cx="2468880" cy="521494"/>
            <a:chOff x="2016" y="3408"/>
            <a:chExt cx="1728" cy="365"/>
          </a:xfrm>
        </p:grpSpPr>
        <p:sp>
          <p:nvSpPr>
            <p:cNvPr id="224" name="Text Box 5"/>
            <p:cNvSpPr txBox="1">
              <a:spLocks noChangeArrowheads="1"/>
            </p:cNvSpPr>
            <p:nvPr/>
          </p:nvSpPr>
          <p:spPr bwMode="auto">
            <a:xfrm>
              <a:off x="2398" y="3418"/>
              <a:ext cx="962" cy="355"/>
            </a:xfrm>
            <a:prstGeom prst="rect">
              <a:avLst/>
            </a:prstGeom>
            <a:noFill/>
            <a:ln w="9525" algn="ctr">
              <a:noFill/>
              <a:miter lim="800000"/>
              <a:headEnd/>
              <a:tailEnd/>
            </a:ln>
            <a:effectLst/>
          </p:spPr>
          <p:txBody>
            <a:bodyPr>
              <a:spAutoFit/>
            </a:bodyPr>
            <a:lstStyle/>
            <a:p>
              <a:pPr eaLnBrk="0" hangingPunct="0"/>
              <a:r>
                <a:rPr lang="en-US" sz="1300" b="0" dirty="0">
                  <a:solidFill>
                    <a:schemeClr val="tx2"/>
                  </a:solidFill>
                  <a:latin typeface="+mn-lt"/>
                </a:rPr>
                <a:t>16,896 bits </a:t>
              </a:r>
            </a:p>
            <a:p>
              <a:pPr eaLnBrk="0" hangingPunct="0"/>
              <a:r>
                <a:rPr lang="en-US" sz="1300" b="0" dirty="0">
                  <a:solidFill>
                    <a:schemeClr val="tx2"/>
                  </a:solidFill>
                  <a:latin typeface="+mn-lt"/>
                </a:rPr>
                <a:t>per page*</a:t>
              </a:r>
            </a:p>
          </p:txBody>
        </p:sp>
        <p:sp>
          <p:nvSpPr>
            <p:cNvPr id="225" name="Line 6"/>
            <p:cNvSpPr>
              <a:spLocks noChangeShapeType="1"/>
            </p:cNvSpPr>
            <p:nvPr/>
          </p:nvSpPr>
          <p:spPr bwMode="auto">
            <a:xfrm>
              <a:off x="2016" y="3408"/>
              <a:ext cx="0" cy="240"/>
            </a:xfrm>
            <a:prstGeom prst="line">
              <a:avLst/>
            </a:prstGeom>
            <a:noFill/>
            <a:ln w="9525">
              <a:solidFill>
                <a:schemeClr val="tx1"/>
              </a:solidFill>
              <a:round/>
              <a:headEnd/>
              <a:tailEnd/>
            </a:ln>
            <a:effectLst/>
          </p:spPr>
          <p:txBody>
            <a:bodyPr anchor="ctr"/>
            <a:lstStyle/>
            <a:p>
              <a:endParaRPr lang="en-US" b="0">
                <a:latin typeface="+mn-lt"/>
              </a:endParaRPr>
            </a:p>
          </p:txBody>
        </p:sp>
        <p:sp>
          <p:nvSpPr>
            <p:cNvPr id="226" name="Line 7"/>
            <p:cNvSpPr>
              <a:spLocks noChangeShapeType="1"/>
            </p:cNvSpPr>
            <p:nvPr/>
          </p:nvSpPr>
          <p:spPr bwMode="auto">
            <a:xfrm flipH="1">
              <a:off x="2025" y="3552"/>
              <a:ext cx="511" cy="0"/>
            </a:xfrm>
            <a:prstGeom prst="line">
              <a:avLst/>
            </a:prstGeom>
            <a:noFill/>
            <a:ln w="9525">
              <a:solidFill>
                <a:schemeClr val="tx1"/>
              </a:solidFill>
              <a:round/>
              <a:headEnd/>
              <a:tailEnd type="triangle" w="med" len="med"/>
            </a:ln>
            <a:effectLst/>
          </p:spPr>
          <p:txBody>
            <a:bodyPr anchor="ctr"/>
            <a:lstStyle/>
            <a:p>
              <a:endParaRPr lang="en-US" b="0">
                <a:latin typeface="+mn-lt"/>
              </a:endParaRPr>
            </a:p>
          </p:txBody>
        </p:sp>
        <p:sp>
          <p:nvSpPr>
            <p:cNvPr id="227" name="Line 8"/>
            <p:cNvSpPr>
              <a:spLocks noChangeShapeType="1"/>
            </p:cNvSpPr>
            <p:nvPr/>
          </p:nvSpPr>
          <p:spPr bwMode="auto">
            <a:xfrm>
              <a:off x="3744" y="3408"/>
              <a:ext cx="0" cy="240"/>
            </a:xfrm>
            <a:prstGeom prst="line">
              <a:avLst/>
            </a:prstGeom>
            <a:noFill/>
            <a:ln w="9525">
              <a:solidFill>
                <a:schemeClr val="tx1"/>
              </a:solidFill>
              <a:round/>
              <a:headEnd/>
              <a:tailEnd/>
            </a:ln>
            <a:effectLst/>
          </p:spPr>
          <p:txBody>
            <a:bodyPr anchor="ctr"/>
            <a:lstStyle/>
            <a:p>
              <a:endParaRPr lang="en-US" b="0">
                <a:latin typeface="+mn-lt"/>
              </a:endParaRPr>
            </a:p>
          </p:txBody>
        </p:sp>
        <p:sp>
          <p:nvSpPr>
            <p:cNvPr id="228" name="Line 9"/>
            <p:cNvSpPr>
              <a:spLocks noChangeShapeType="1"/>
            </p:cNvSpPr>
            <p:nvPr/>
          </p:nvSpPr>
          <p:spPr bwMode="auto">
            <a:xfrm>
              <a:off x="3216" y="3552"/>
              <a:ext cx="528" cy="0"/>
            </a:xfrm>
            <a:prstGeom prst="line">
              <a:avLst/>
            </a:prstGeom>
            <a:noFill/>
            <a:ln w="9525">
              <a:solidFill>
                <a:schemeClr val="tx1"/>
              </a:solidFill>
              <a:round/>
              <a:headEnd/>
              <a:tailEnd type="triangle" w="med" len="med"/>
            </a:ln>
            <a:effectLst/>
          </p:spPr>
          <p:txBody>
            <a:bodyPr anchor="ctr"/>
            <a:lstStyle/>
            <a:p>
              <a:endParaRPr lang="en-US" b="0">
                <a:latin typeface="+mn-lt"/>
              </a:endParaRPr>
            </a:p>
          </p:txBody>
        </p:sp>
      </p:grpSp>
      <p:grpSp>
        <p:nvGrpSpPr>
          <p:cNvPr id="229" name="Group 10"/>
          <p:cNvGrpSpPr>
            <a:grpSpLocks/>
          </p:cNvGrpSpPr>
          <p:nvPr/>
        </p:nvGrpSpPr>
        <p:grpSpPr bwMode="auto">
          <a:xfrm>
            <a:off x="7858125" y="2952272"/>
            <a:ext cx="1080135" cy="1988820"/>
            <a:chOff x="3708" y="1536"/>
            <a:chExt cx="756" cy="1392"/>
          </a:xfrm>
        </p:grpSpPr>
        <p:sp>
          <p:nvSpPr>
            <p:cNvPr id="230" name="Line 11"/>
            <p:cNvSpPr>
              <a:spLocks noChangeShapeType="1"/>
            </p:cNvSpPr>
            <p:nvPr/>
          </p:nvSpPr>
          <p:spPr bwMode="auto">
            <a:xfrm>
              <a:off x="3708" y="1536"/>
              <a:ext cx="420" cy="0"/>
            </a:xfrm>
            <a:prstGeom prst="line">
              <a:avLst/>
            </a:prstGeom>
            <a:noFill/>
            <a:ln w="9525">
              <a:solidFill>
                <a:schemeClr val="tx1"/>
              </a:solidFill>
              <a:round/>
              <a:headEnd/>
              <a:tailEnd/>
            </a:ln>
            <a:effectLst/>
          </p:spPr>
          <p:txBody>
            <a:bodyPr anchor="ctr"/>
            <a:lstStyle/>
            <a:p>
              <a:endParaRPr lang="en-US" b="0">
                <a:latin typeface="+mn-lt"/>
              </a:endParaRPr>
            </a:p>
          </p:txBody>
        </p:sp>
        <p:sp>
          <p:nvSpPr>
            <p:cNvPr id="231" name="Line 12"/>
            <p:cNvSpPr>
              <a:spLocks noChangeShapeType="1"/>
            </p:cNvSpPr>
            <p:nvPr/>
          </p:nvSpPr>
          <p:spPr bwMode="auto">
            <a:xfrm>
              <a:off x="3714" y="2928"/>
              <a:ext cx="420" cy="0"/>
            </a:xfrm>
            <a:prstGeom prst="line">
              <a:avLst/>
            </a:prstGeom>
            <a:noFill/>
            <a:ln w="9525">
              <a:solidFill>
                <a:schemeClr val="tx1"/>
              </a:solidFill>
              <a:round/>
              <a:headEnd/>
              <a:tailEnd/>
            </a:ln>
            <a:effectLst/>
          </p:spPr>
          <p:txBody>
            <a:bodyPr anchor="ctr"/>
            <a:lstStyle/>
            <a:p>
              <a:endParaRPr lang="en-US" b="0">
                <a:latin typeface="+mn-lt"/>
              </a:endParaRPr>
            </a:p>
          </p:txBody>
        </p:sp>
        <p:sp>
          <p:nvSpPr>
            <p:cNvPr id="232" name="Line 13"/>
            <p:cNvSpPr>
              <a:spLocks noChangeShapeType="1"/>
            </p:cNvSpPr>
            <p:nvPr/>
          </p:nvSpPr>
          <p:spPr bwMode="auto">
            <a:xfrm flipV="1">
              <a:off x="4032" y="1536"/>
              <a:ext cx="0" cy="528"/>
            </a:xfrm>
            <a:prstGeom prst="line">
              <a:avLst/>
            </a:prstGeom>
            <a:noFill/>
            <a:ln w="9525">
              <a:solidFill>
                <a:schemeClr val="tx1"/>
              </a:solidFill>
              <a:round/>
              <a:headEnd/>
              <a:tailEnd type="triangle" w="med" len="med"/>
            </a:ln>
            <a:effectLst/>
          </p:spPr>
          <p:txBody>
            <a:bodyPr anchor="ctr"/>
            <a:lstStyle/>
            <a:p>
              <a:endParaRPr lang="en-US" b="0">
                <a:latin typeface="+mn-lt"/>
              </a:endParaRPr>
            </a:p>
          </p:txBody>
        </p:sp>
        <p:sp>
          <p:nvSpPr>
            <p:cNvPr id="233" name="Line 14"/>
            <p:cNvSpPr>
              <a:spLocks noChangeShapeType="1"/>
            </p:cNvSpPr>
            <p:nvPr/>
          </p:nvSpPr>
          <p:spPr bwMode="auto">
            <a:xfrm>
              <a:off x="4032" y="2357"/>
              <a:ext cx="0" cy="571"/>
            </a:xfrm>
            <a:prstGeom prst="line">
              <a:avLst/>
            </a:prstGeom>
            <a:noFill/>
            <a:ln w="9525">
              <a:solidFill>
                <a:schemeClr val="tx1"/>
              </a:solidFill>
              <a:round/>
              <a:headEnd/>
              <a:tailEnd type="triangle" w="med" len="med"/>
            </a:ln>
            <a:effectLst/>
          </p:spPr>
          <p:txBody>
            <a:bodyPr anchor="ctr"/>
            <a:lstStyle/>
            <a:p>
              <a:endParaRPr lang="en-US" b="0">
                <a:latin typeface="+mn-lt"/>
              </a:endParaRPr>
            </a:p>
          </p:txBody>
        </p:sp>
        <p:sp>
          <p:nvSpPr>
            <p:cNvPr id="234" name="Text Box 15"/>
            <p:cNvSpPr txBox="1">
              <a:spLocks noChangeArrowheads="1"/>
            </p:cNvSpPr>
            <p:nvPr/>
          </p:nvSpPr>
          <p:spPr bwMode="auto">
            <a:xfrm>
              <a:off x="3744" y="2064"/>
              <a:ext cx="720" cy="345"/>
            </a:xfrm>
            <a:prstGeom prst="rect">
              <a:avLst/>
            </a:prstGeom>
            <a:noFill/>
            <a:ln w="9525" algn="ctr">
              <a:noFill/>
              <a:miter lim="800000"/>
              <a:headEnd/>
              <a:tailEnd/>
            </a:ln>
            <a:effectLst/>
          </p:spPr>
          <p:txBody>
            <a:bodyPr>
              <a:spAutoFit/>
            </a:bodyPr>
            <a:lstStyle/>
            <a:p>
              <a:pPr eaLnBrk="0" hangingPunct="0"/>
              <a:r>
                <a:rPr lang="en-US" sz="1300" b="0" dirty="0">
                  <a:solidFill>
                    <a:schemeClr val="tx2"/>
                  </a:solidFill>
                  <a:latin typeface="+mn-lt"/>
                </a:rPr>
                <a:t>64 pages per block*</a:t>
              </a:r>
            </a:p>
          </p:txBody>
        </p:sp>
      </p:grpSp>
      <p:grpSp>
        <p:nvGrpSpPr>
          <p:cNvPr id="235" name="Group 16"/>
          <p:cNvGrpSpPr>
            <a:grpSpLocks/>
          </p:cNvGrpSpPr>
          <p:nvPr/>
        </p:nvGrpSpPr>
        <p:grpSpPr bwMode="auto">
          <a:xfrm>
            <a:off x="4190524" y="4359592"/>
            <a:ext cx="3779043" cy="874395"/>
            <a:chOff x="2067" y="2521"/>
            <a:chExt cx="2645" cy="612"/>
          </a:xfrm>
        </p:grpSpPr>
        <p:sp>
          <p:nvSpPr>
            <p:cNvPr id="236" name="Oval 17"/>
            <p:cNvSpPr>
              <a:spLocks noChangeArrowheads="1"/>
            </p:cNvSpPr>
            <p:nvPr/>
          </p:nvSpPr>
          <p:spPr bwMode="auto">
            <a:xfrm>
              <a:off x="2592" y="2521"/>
              <a:ext cx="2120" cy="455"/>
            </a:xfrm>
            <a:prstGeom prst="ellipse">
              <a:avLst/>
            </a:prstGeom>
            <a:solidFill>
              <a:srgbClr val="FFFF99">
                <a:alpha val="48000"/>
              </a:srgbClr>
            </a:solidFill>
            <a:ln w="9525" algn="ctr">
              <a:solidFill>
                <a:schemeClr val="tx1"/>
              </a:solidFill>
              <a:round/>
              <a:headEnd/>
              <a:tailEnd/>
            </a:ln>
            <a:effectLst/>
          </p:spPr>
          <p:txBody>
            <a:bodyPr wrap="none" anchor="ctr"/>
            <a:lstStyle/>
            <a:p>
              <a:endParaRPr lang="en-US" b="0">
                <a:latin typeface="+mn-lt"/>
              </a:endParaRPr>
            </a:p>
          </p:txBody>
        </p:sp>
        <p:sp>
          <p:nvSpPr>
            <p:cNvPr id="237" name="Line 18"/>
            <p:cNvSpPr>
              <a:spLocks noChangeShapeType="1"/>
            </p:cNvSpPr>
            <p:nvPr/>
          </p:nvSpPr>
          <p:spPr bwMode="auto">
            <a:xfrm flipV="1">
              <a:off x="2408" y="2811"/>
              <a:ext cx="202" cy="115"/>
            </a:xfrm>
            <a:prstGeom prst="line">
              <a:avLst/>
            </a:prstGeom>
            <a:noFill/>
            <a:ln w="9525">
              <a:solidFill>
                <a:schemeClr val="tx1"/>
              </a:solidFill>
              <a:round/>
              <a:headEnd/>
              <a:tailEnd type="triangle" w="med" len="med"/>
            </a:ln>
            <a:effectLst/>
          </p:spPr>
          <p:txBody>
            <a:bodyPr anchor="ctr"/>
            <a:lstStyle/>
            <a:p>
              <a:endParaRPr lang="en-US" b="0">
                <a:latin typeface="+mn-lt"/>
              </a:endParaRPr>
            </a:p>
          </p:txBody>
        </p:sp>
        <p:sp>
          <p:nvSpPr>
            <p:cNvPr id="238" name="Text Box 19"/>
            <p:cNvSpPr txBox="1">
              <a:spLocks noChangeArrowheads="1"/>
            </p:cNvSpPr>
            <p:nvPr/>
          </p:nvSpPr>
          <p:spPr bwMode="auto">
            <a:xfrm>
              <a:off x="2067" y="2928"/>
              <a:ext cx="720" cy="205"/>
            </a:xfrm>
            <a:prstGeom prst="rect">
              <a:avLst/>
            </a:prstGeom>
            <a:noFill/>
            <a:ln w="9525" algn="ctr">
              <a:noFill/>
              <a:miter lim="800000"/>
              <a:headEnd/>
              <a:tailEnd/>
            </a:ln>
            <a:effectLst/>
          </p:spPr>
          <p:txBody>
            <a:bodyPr>
              <a:spAutoFit/>
            </a:bodyPr>
            <a:lstStyle/>
            <a:p>
              <a:pPr eaLnBrk="0" hangingPunct="0"/>
              <a:r>
                <a:rPr lang="en-US" sz="1300" b="0" dirty="0">
                  <a:solidFill>
                    <a:schemeClr val="tx2"/>
                  </a:solidFill>
                  <a:latin typeface="+mn-lt"/>
                </a:rPr>
                <a:t>Page</a:t>
              </a:r>
            </a:p>
          </p:txBody>
        </p:sp>
      </p:grpSp>
      <p:grpSp>
        <p:nvGrpSpPr>
          <p:cNvPr id="239" name="Group 20"/>
          <p:cNvGrpSpPr>
            <a:grpSpLocks/>
          </p:cNvGrpSpPr>
          <p:nvPr/>
        </p:nvGrpSpPr>
        <p:grpSpPr bwMode="auto">
          <a:xfrm>
            <a:off x="6537960" y="2266471"/>
            <a:ext cx="2606040" cy="2811780"/>
            <a:chOff x="2784" y="1056"/>
            <a:chExt cx="1824" cy="1968"/>
          </a:xfrm>
        </p:grpSpPr>
        <p:sp>
          <p:nvSpPr>
            <p:cNvPr id="240" name="Oval 21"/>
            <p:cNvSpPr>
              <a:spLocks noChangeArrowheads="1"/>
            </p:cNvSpPr>
            <p:nvPr/>
          </p:nvSpPr>
          <p:spPr bwMode="auto">
            <a:xfrm>
              <a:off x="2784" y="1344"/>
              <a:ext cx="524" cy="1680"/>
            </a:xfrm>
            <a:prstGeom prst="ellipse">
              <a:avLst/>
            </a:prstGeom>
            <a:solidFill>
              <a:schemeClr val="hlink">
                <a:alpha val="48000"/>
              </a:schemeClr>
            </a:solidFill>
            <a:ln w="9525" algn="ctr">
              <a:solidFill>
                <a:schemeClr val="tx1"/>
              </a:solidFill>
              <a:round/>
              <a:headEnd/>
              <a:tailEnd/>
            </a:ln>
            <a:effectLst/>
          </p:spPr>
          <p:txBody>
            <a:bodyPr wrap="none" anchor="ctr"/>
            <a:lstStyle/>
            <a:p>
              <a:endParaRPr lang="en-US" b="0">
                <a:latin typeface="+mn-lt"/>
              </a:endParaRPr>
            </a:p>
          </p:txBody>
        </p:sp>
        <p:sp>
          <p:nvSpPr>
            <p:cNvPr id="241" name="Line 22"/>
            <p:cNvSpPr>
              <a:spLocks noChangeShapeType="1"/>
            </p:cNvSpPr>
            <p:nvPr/>
          </p:nvSpPr>
          <p:spPr bwMode="auto">
            <a:xfrm flipH="1">
              <a:off x="3216" y="1152"/>
              <a:ext cx="816" cy="306"/>
            </a:xfrm>
            <a:prstGeom prst="line">
              <a:avLst/>
            </a:prstGeom>
            <a:noFill/>
            <a:ln w="9525">
              <a:solidFill>
                <a:schemeClr val="tx1"/>
              </a:solidFill>
              <a:round/>
              <a:headEnd/>
              <a:tailEnd type="triangle" w="med" len="med"/>
            </a:ln>
            <a:effectLst/>
          </p:spPr>
          <p:txBody>
            <a:bodyPr anchor="ctr"/>
            <a:lstStyle/>
            <a:p>
              <a:endParaRPr lang="en-US" b="0">
                <a:latin typeface="+mn-lt"/>
              </a:endParaRPr>
            </a:p>
          </p:txBody>
        </p:sp>
        <p:sp>
          <p:nvSpPr>
            <p:cNvPr id="242" name="Text Box 23"/>
            <p:cNvSpPr txBox="1">
              <a:spLocks noChangeArrowheads="1"/>
            </p:cNvSpPr>
            <p:nvPr/>
          </p:nvSpPr>
          <p:spPr bwMode="auto">
            <a:xfrm>
              <a:off x="3888" y="1056"/>
              <a:ext cx="720" cy="205"/>
            </a:xfrm>
            <a:prstGeom prst="rect">
              <a:avLst/>
            </a:prstGeom>
            <a:noFill/>
            <a:ln w="9525" algn="ctr">
              <a:noFill/>
              <a:miter lim="800000"/>
              <a:headEnd/>
              <a:tailEnd/>
            </a:ln>
            <a:effectLst/>
          </p:spPr>
          <p:txBody>
            <a:bodyPr>
              <a:spAutoFit/>
            </a:bodyPr>
            <a:lstStyle/>
            <a:p>
              <a:pPr eaLnBrk="0" hangingPunct="0"/>
              <a:r>
                <a:rPr lang="en-US" sz="1300" b="0" dirty="0">
                  <a:solidFill>
                    <a:schemeClr val="tx2"/>
                  </a:solidFill>
                  <a:latin typeface="+mn-lt"/>
                </a:rPr>
                <a:t>String</a:t>
              </a:r>
            </a:p>
          </p:txBody>
        </p:sp>
      </p:grpSp>
      <p:grpSp>
        <p:nvGrpSpPr>
          <p:cNvPr id="243" name="Group 24"/>
          <p:cNvGrpSpPr>
            <a:grpSpLocks/>
          </p:cNvGrpSpPr>
          <p:nvPr/>
        </p:nvGrpSpPr>
        <p:grpSpPr bwMode="auto">
          <a:xfrm>
            <a:off x="4537710" y="2992277"/>
            <a:ext cx="1620203" cy="1373029"/>
            <a:chOff x="2208" y="1564"/>
            <a:chExt cx="1134" cy="961"/>
          </a:xfrm>
        </p:grpSpPr>
        <p:sp>
          <p:nvSpPr>
            <p:cNvPr id="244" name="Oval 25"/>
            <p:cNvSpPr>
              <a:spLocks noChangeArrowheads="1"/>
            </p:cNvSpPr>
            <p:nvPr/>
          </p:nvSpPr>
          <p:spPr bwMode="auto">
            <a:xfrm>
              <a:off x="3294" y="1936"/>
              <a:ext cx="48" cy="338"/>
            </a:xfrm>
            <a:prstGeom prst="ellipse">
              <a:avLst/>
            </a:prstGeom>
            <a:solidFill>
              <a:srgbClr val="FF0000">
                <a:alpha val="37000"/>
              </a:srgbClr>
            </a:solidFill>
            <a:ln w="9525" algn="ctr">
              <a:solidFill>
                <a:schemeClr val="tx1"/>
              </a:solidFill>
              <a:round/>
              <a:headEnd/>
              <a:tailEnd/>
            </a:ln>
            <a:effectLst/>
          </p:spPr>
          <p:txBody>
            <a:bodyPr wrap="none" anchor="ctr"/>
            <a:lstStyle/>
            <a:p>
              <a:endParaRPr lang="en-US" b="0">
                <a:latin typeface="+mn-lt"/>
              </a:endParaRPr>
            </a:p>
          </p:txBody>
        </p:sp>
        <p:sp>
          <p:nvSpPr>
            <p:cNvPr id="245" name="Oval 26"/>
            <p:cNvSpPr>
              <a:spLocks noChangeArrowheads="1"/>
            </p:cNvSpPr>
            <p:nvPr/>
          </p:nvSpPr>
          <p:spPr bwMode="auto">
            <a:xfrm>
              <a:off x="3294" y="1564"/>
              <a:ext cx="48" cy="338"/>
            </a:xfrm>
            <a:prstGeom prst="ellipse">
              <a:avLst/>
            </a:prstGeom>
            <a:solidFill>
              <a:srgbClr val="FF0000">
                <a:alpha val="37000"/>
              </a:srgbClr>
            </a:solidFill>
            <a:ln w="9525" algn="ctr">
              <a:solidFill>
                <a:schemeClr val="tx1"/>
              </a:solidFill>
              <a:round/>
              <a:headEnd/>
              <a:tailEnd/>
            </a:ln>
            <a:effectLst/>
          </p:spPr>
          <p:txBody>
            <a:bodyPr wrap="none" anchor="ctr"/>
            <a:lstStyle/>
            <a:p>
              <a:endParaRPr lang="en-US" b="0">
                <a:latin typeface="+mn-lt"/>
              </a:endParaRPr>
            </a:p>
          </p:txBody>
        </p:sp>
        <p:sp>
          <p:nvSpPr>
            <p:cNvPr id="246" name="Line 27"/>
            <p:cNvSpPr>
              <a:spLocks noChangeShapeType="1"/>
            </p:cNvSpPr>
            <p:nvPr/>
          </p:nvSpPr>
          <p:spPr bwMode="auto">
            <a:xfrm flipV="1">
              <a:off x="2794" y="1880"/>
              <a:ext cx="493" cy="453"/>
            </a:xfrm>
            <a:prstGeom prst="line">
              <a:avLst/>
            </a:prstGeom>
            <a:noFill/>
            <a:ln w="9525">
              <a:solidFill>
                <a:schemeClr val="tx1"/>
              </a:solidFill>
              <a:round/>
              <a:headEnd/>
              <a:tailEnd type="triangle" w="med" len="med"/>
            </a:ln>
            <a:effectLst/>
          </p:spPr>
          <p:txBody>
            <a:bodyPr anchor="ctr"/>
            <a:lstStyle/>
            <a:p>
              <a:endParaRPr lang="en-US" b="0">
                <a:latin typeface="+mn-lt"/>
              </a:endParaRPr>
            </a:p>
          </p:txBody>
        </p:sp>
        <p:sp>
          <p:nvSpPr>
            <p:cNvPr id="247" name="Line 28"/>
            <p:cNvSpPr>
              <a:spLocks noChangeShapeType="1"/>
            </p:cNvSpPr>
            <p:nvPr/>
          </p:nvSpPr>
          <p:spPr bwMode="auto">
            <a:xfrm flipV="1">
              <a:off x="2791" y="2256"/>
              <a:ext cx="519" cy="79"/>
            </a:xfrm>
            <a:prstGeom prst="line">
              <a:avLst/>
            </a:prstGeom>
            <a:noFill/>
            <a:ln w="9525">
              <a:solidFill>
                <a:schemeClr val="tx1"/>
              </a:solidFill>
              <a:round/>
              <a:headEnd/>
              <a:tailEnd type="triangle" w="med" len="med"/>
            </a:ln>
            <a:effectLst/>
          </p:spPr>
          <p:txBody>
            <a:bodyPr anchor="ctr"/>
            <a:lstStyle/>
            <a:p>
              <a:endParaRPr lang="en-US" b="0">
                <a:latin typeface="+mn-lt"/>
              </a:endParaRPr>
            </a:p>
          </p:txBody>
        </p:sp>
        <p:sp>
          <p:nvSpPr>
            <p:cNvPr id="248" name="Line 29"/>
            <p:cNvSpPr>
              <a:spLocks noChangeShapeType="1"/>
            </p:cNvSpPr>
            <p:nvPr/>
          </p:nvSpPr>
          <p:spPr bwMode="auto">
            <a:xfrm>
              <a:off x="2643" y="2332"/>
              <a:ext cx="148" cy="3"/>
            </a:xfrm>
            <a:prstGeom prst="line">
              <a:avLst/>
            </a:prstGeom>
            <a:noFill/>
            <a:ln w="9525">
              <a:solidFill>
                <a:schemeClr val="tx1"/>
              </a:solidFill>
              <a:round/>
              <a:headEnd/>
              <a:tailEnd/>
            </a:ln>
            <a:effectLst/>
          </p:spPr>
          <p:txBody>
            <a:bodyPr anchor="ctr"/>
            <a:lstStyle/>
            <a:p>
              <a:endParaRPr lang="en-US" b="0">
                <a:latin typeface="+mn-lt"/>
              </a:endParaRPr>
            </a:p>
          </p:txBody>
        </p:sp>
        <p:sp>
          <p:nvSpPr>
            <p:cNvPr id="249" name="Text Box 30"/>
            <p:cNvSpPr txBox="1">
              <a:spLocks noChangeArrowheads="1"/>
            </p:cNvSpPr>
            <p:nvPr/>
          </p:nvSpPr>
          <p:spPr bwMode="auto">
            <a:xfrm>
              <a:off x="2208" y="2170"/>
              <a:ext cx="720" cy="355"/>
            </a:xfrm>
            <a:prstGeom prst="rect">
              <a:avLst/>
            </a:prstGeom>
            <a:noFill/>
            <a:ln w="9525" algn="ctr">
              <a:noFill/>
              <a:miter lim="800000"/>
              <a:headEnd/>
              <a:tailEnd/>
            </a:ln>
            <a:effectLst/>
          </p:spPr>
          <p:txBody>
            <a:bodyPr>
              <a:spAutoFit/>
            </a:bodyPr>
            <a:lstStyle/>
            <a:p>
              <a:pPr eaLnBrk="0" hangingPunct="0"/>
              <a:r>
                <a:rPr lang="en-US" sz="1300" b="0" dirty="0">
                  <a:solidFill>
                    <a:schemeClr val="tx2"/>
                  </a:solidFill>
                  <a:latin typeface="+mn-lt"/>
                </a:rPr>
                <a:t>Float </a:t>
              </a:r>
            </a:p>
            <a:p>
              <a:pPr eaLnBrk="0" hangingPunct="0"/>
              <a:r>
                <a:rPr lang="en-US" sz="1300" b="0" dirty="0">
                  <a:solidFill>
                    <a:schemeClr val="tx2"/>
                  </a:solidFill>
                  <a:latin typeface="+mn-lt"/>
                </a:rPr>
                <a:t>Gate</a:t>
              </a:r>
            </a:p>
          </p:txBody>
        </p:sp>
      </p:grpSp>
      <p:grpSp>
        <p:nvGrpSpPr>
          <p:cNvPr id="250" name="Group 35"/>
          <p:cNvGrpSpPr>
            <a:grpSpLocks/>
          </p:cNvGrpSpPr>
          <p:nvPr/>
        </p:nvGrpSpPr>
        <p:grpSpPr bwMode="auto">
          <a:xfrm>
            <a:off x="4469130" y="2266472"/>
            <a:ext cx="1028700" cy="1734503"/>
            <a:chOff x="2160" y="1056"/>
            <a:chExt cx="720" cy="1214"/>
          </a:xfrm>
        </p:grpSpPr>
        <p:sp>
          <p:nvSpPr>
            <p:cNvPr id="251" name="Oval 36"/>
            <p:cNvSpPr>
              <a:spLocks noChangeArrowheads="1"/>
            </p:cNvSpPr>
            <p:nvPr/>
          </p:nvSpPr>
          <p:spPr bwMode="auto">
            <a:xfrm>
              <a:off x="2810" y="1932"/>
              <a:ext cx="48" cy="338"/>
            </a:xfrm>
            <a:prstGeom prst="ellipse">
              <a:avLst/>
            </a:prstGeom>
            <a:solidFill>
              <a:srgbClr val="99CC00">
                <a:alpha val="37000"/>
              </a:srgbClr>
            </a:solidFill>
            <a:ln w="9525" algn="ctr">
              <a:solidFill>
                <a:schemeClr val="tx1"/>
              </a:solidFill>
              <a:round/>
              <a:headEnd/>
              <a:tailEnd/>
            </a:ln>
            <a:effectLst/>
          </p:spPr>
          <p:txBody>
            <a:bodyPr wrap="none" anchor="ctr"/>
            <a:lstStyle/>
            <a:p>
              <a:endParaRPr lang="en-US" b="0">
                <a:latin typeface="+mn-lt"/>
              </a:endParaRPr>
            </a:p>
          </p:txBody>
        </p:sp>
        <p:sp>
          <p:nvSpPr>
            <p:cNvPr id="252" name="Oval 37"/>
            <p:cNvSpPr>
              <a:spLocks noChangeArrowheads="1"/>
            </p:cNvSpPr>
            <p:nvPr/>
          </p:nvSpPr>
          <p:spPr bwMode="auto">
            <a:xfrm>
              <a:off x="2810" y="1560"/>
              <a:ext cx="48" cy="338"/>
            </a:xfrm>
            <a:prstGeom prst="ellipse">
              <a:avLst/>
            </a:prstGeom>
            <a:solidFill>
              <a:srgbClr val="99CC00">
                <a:alpha val="37000"/>
              </a:srgbClr>
            </a:solidFill>
            <a:ln w="9525" algn="ctr">
              <a:solidFill>
                <a:schemeClr val="tx1"/>
              </a:solidFill>
              <a:round/>
              <a:headEnd/>
              <a:tailEnd/>
            </a:ln>
            <a:effectLst/>
          </p:spPr>
          <p:txBody>
            <a:bodyPr wrap="none" anchor="ctr"/>
            <a:lstStyle/>
            <a:p>
              <a:endParaRPr lang="en-US" b="0">
                <a:latin typeface="+mn-lt"/>
              </a:endParaRPr>
            </a:p>
          </p:txBody>
        </p:sp>
        <p:sp>
          <p:nvSpPr>
            <p:cNvPr id="253" name="Line 38"/>
            <p:cNvSpPr>
              <a:spLocks noChangeShapeType="1"/>
            </p:cNvSpPr>
            <p:nvPr/>
          </p:nvSpPr>
          <p:spPr bwMode="auto">
            <a:xfrm>
              <a:off x="2486" y="1550"/>
              <a:ext cx="301" cy="49"/>
            </a:xfrm>
            <a:prstGeom prst="line">
              <a:avLst/>
            </a:prstGeom>
            <a:noFill/>
            <a:ln w="9525">
              <a:solidFill>
                <a:schemeClr val="tx1"/>
              </a:solidFill>
              <a:round/>
              <a:headEnd/>
              <a:tailEnd type="triangle" w="med" len="med"/>
            </a:ln>
            <a:effectLst/>
          </p:spPr>
          <p:txBody>
            <a:bodyPr anchor="ctr"/>
            <a:lstStyle/>
            <a:p>
              <a:endParaRPr lang="en-US" b="0">
                <a:latin typeface="+mn-lt"/>
              </a:endParaRPr>
            </a:p>
          </p:txBody>
        </p:sp>
        <p:sp>
          <p:nvSpPr>
            <p:cNvPr id="254" name="Line 39"/>
            <p:cNvSpPr>
              <a:spLocks noChangeShapeType="1"/>
            </p:cNvSpPr>
            <p:nvPr/>
          </p:nvSpPr>
          <p:spPr bwMode="auto">
            <a:xfrm>
              <a:off x="2486" y="1551"/>
              <a:ext cx="304" cy="429"/>
            </a:xfrm>
            <a:prstGeom prst="line">
              <a:avLst/>
            </a:prstGeom>
            <a:noFill/>
            <a:ln w="9525">
              <a:solidFill>
                <a:schemeClr val="tx1"/>
              </a:solidFill>
              <a:round/>
              <a:headEnd/>
              <a:tailEnd type="triangle" w="med" len="med"/>
            </a:ln>
            <a:effectLst/>
          </p:spPr>
          <p:txBody>
            <a:bodyPr anchor="ctr"/>
            <a:lstStyle/>
            <a:p>
              <a:endParaRPr lang="en-US" b="0">
                <a:latin typeface="+mn-lt"/>
              </a:endParaRPr>
            </a:p>
          </p:txBody>
        </p:sp>
        <p:sp>
          <p:nvSpPr>
            <p:cNvPr id="255" name="Line 40"/>
            <p:cNvSpPr>
              <a:spLocks noChangeShapeType="1"/>
            </p:cNvSpPr>
            <p:nvPr/>
          </p:nvSpPr>
          <p:spPr bwMode="auto">
            <a:xfrm>
              <a:off x="2484" y="1344"/>
              <a:ext cx="0" cy="205"/>
            </a:xfrm>
            <a:prstGeom prst="line">
              <a:avLst/>
            </a:prstGeom>
            <a:noFill/>
            <a:ln w="9525">
              <a:solidFill>
                <a:schemeClr val="tx1"/>
              </a:solidFill>
              <a:round/>
              <a:headEnd/>
              <a:tailEnd/>
            </a:ln>
            <a:effectLst/>
          </p:spPr>
          <p:txBody>
            <a:bodyPr anchor="ctr"/>
            <a:lstStyle/>
            <a:p>
              <a:endParaRPr lang="en-US" b="0">
                <a:latin typeface="+mn-lt"/>
              </a:endParaRPr>
            </a:p>
          </p:txBody>
        </p:sp>
        <p:sp>
          <p:nvSpPr>
            <p:cNvPr id="256" name="Text Box 41"/>
            <p:cNvSpPr txBox="1">
              <a:spLocks noChangeArrowheads="1"/>
            </p:cNvSpPr>
            <p:nvPr/>
          </p:nvSpPr>
          <p:spPr bwMode="auto">
            <a:xfrm>
              <a:off x="2160" y="1056"/>
              <a:ext cx="720" cy="355"/>
            </a:xfrm>
            <a:prstGeom prst="rect">
              <a:avLst/>
            </a:prstGeom>
            <a:noFill/>
            <a:ln w="9525" algn="ctr">
              <a:noFill/>
              <a:miter lim="800000"/>
              <a:headEnd/>
              <a:tailEnd/>
            </a:ln>
            <a:effectLst/>
          </p:spPr>
          <p:txBody>
            <a:bodyPr>
              <a:spAutoFit/>
            </a:bodyPr>
            <a:lstStyle/>
            <a:p>
              <a:pPr eaLnBrk="0" hangingPunct="0"/>
              <a:r>
                <a:rPr lang="en-US" sz="1300" b="0" dirty="0">
                  <a:solidFill>
                    <a:schemeClr val="tx2"/>
                  </a:solidFill>
                  <a:latin typeface="+mn-lt"/>
                </a:rPr>
                <a:t>Control </a:t>
              </a:r>
            </a:p>
            <a:p>
              <a:pPr eaLnBrk="0" hangingPunct="0"/>
              <a:r>
                <a:rPr lang="en-US" sz="1300" b="0" dirty="0">
                  <a:solidFill>
                    <a:schemeClr val="tx2"/>
                  </a:solidFill>
                  <a:latin typeface="+mn-lt"/>
                </a:rPr>
                <a:t>Gate</a:t>
              </a:r>
            </a:p>
          </p:txBody>
        </p:sp>
      </p:grpSp>
      <p:grpSp>
        <p:nvGrpSpPr>
          <p:cNvPr id="257" name="Group 42"/>
          <p:cNvGrpSpPr>
            <a:grpSpLocks/>
          </p:cNvGrpSpPr>
          <p:nvPr/>
        </p:nvGrpSpPr>
        <p:grpSpPr bwMode="auto">
          <a:xfrm>
            <a:off x="5234940" y="1992152"/>
            <a:ext cx="2743200" cy="3634740"/>
            <a:chOff x="912" y="720"/>
            <a:chExt cx="1920" cy="2544"/>
          </a:xfrm>
        </p:grpSpPr>
        <p:sp>
          <p:nvSpPr>
            <p:cNvPr id="258" name="Line 43"/>
            <p:cNvSpPr>
              <a:spLocks noChangeShapeType="1"/>
            </p:cNvSpPr>
            <p:nvPr/>
          </p:nvSpPr>
          <p:spPr bwMode="auto">
            <a:xfrm>
              <a:off x="912" y="1200"/>
              <a:ext cx="1632" cy="0"/>
            </a:xfrm>
            <a:prstGeom prst="line">
              <a:avLst/>
            </a:prstGeom>
            <a:noFill/>
            <a:ln w="12700">
              <a:solidFill>
                <a:schemeClr val="tx1"/>
              </a:solidFill>
              <a:round/>
              <a:headEnd/>
              <a:tailEnd/>
            </a:ln>
            <a:effectLst/>
          </p:spPr>
          <p:txBody>
            <a:bodyPr anchor="ctr"/>
            <a:lstStyle/>
            <a:p>
              <a:endParaRPr lang="en-US" b="0">
                <a:latin typeface="+mn-lt"/>
              </a:endParaRPr>
            </a:p>
          </p:txBody>
        </p:sp>
        <p:sp>
          <p:nvSpPr>
            <p:cNvPr id="259" name="Line 44"/>
            <p:cNvSpPr>
              <a:spLocks noChangeShapeType="1"/>
            </p:cNvSpPr>
            <p:nvPr/>
          </p:nvSpPr>
          <p:spPr bwMode="auto">
            <a:xfrm>
              <a:off x="912" y="1584"/>
              <a:ext cx="1578" cy="0"/>
            </a:xfrm>
            <a:prstGeom prst="line">
              <a:avLst/>
            </a:prstGeom>
            <a:noFill/>
            <a:ln w="12700">
              <a:solidFill>
                <a:schemeClr val="tx1"/>
              </a:solidFill>
              <a:round/>
              <a:headEnd/>
              <a:tailEnd/>
            </a:ln>
            <a:effectLst/>
          </p:spPr>
          <p:txBody>
            <a:bodyPr anchor="ctr"/>
            <a:lstStyle/>
            <a:p>
              <a:endParaRPr lang="en-US" b="0">
                <a:latin typeface="+mn-lt"/>
              </a:endParaRPr>
            </a:p>
          </p:txBody>
        </p:sp>
        <p:sp>
          <p:nvSpPr>
            <p:cNvPr id="260" name="Line 45"/>
            <p:cNvSpPr>
              <a:spLocks noChangeShapeType="1"/>
            </p:cNvSpPr>
            <p:nvPr/>
          </p:nvSpPr>
          <p:spPr bwMode="auto">
            <a:xfrm>
              <a:off x="912" y="1968"/>
              <a:ext cx="1584" cy="0"/>
            </a:xfrm>
            <a:prstGeom prst="line">
              <a:avLst/>
            </a:prstGeom>
            <a:noFill/>
            <a:ln w="12700">
              <a:solidFill>
                <a:schemeClr val="tx1"/>
              </a:solidFill>
              <a:round/>
              <a:headEnd/>
              <a:tailEnd/>
            </a:ln>
            <a:effectLst/>
          </p:spPr>
          <p:txBody>
            <a:bodyPr anchor="ctr"/>
            <a:lstStyle/>
            <a:p>
              <a:endParaRPr lang="en-US" b="0">
                <a:latin typeface="+mn-lt"/>
              </a:endParaRPr>
            </a:p>
          </p:txBody>
        </p:sp>
        <p:sp>
          <p:nvSpPr>
            <p:cNvPr id="261" name="Line 46"/>
            <p:cNvSpPr>
              <a:spLocks noChangeShapeType="1"/>
            </p:cNvSpPr>
            <p:nvPr/>
          </p:nvSpPr>
          <p:spPr bwMode="auto">
            <a:xfrm>
              <a:off x="912" y="2592"/>
              <a:ext cx="1584" cy="0"/>
            </a:xfrm>
            <a:prstGeom prst="line">
              <a:avLst/>
            </a:prstGeom>
            <a:noFill/>
            <a:ln w="12700">
              <a:solidFill>
                <a:schemeClr val="tx1"/>
              </a:solidFill>
              <a:round/>
              <a:headEnd/>
              <a:tailEnd/>
            </a:ln>
            <a:effectLst/>
          </p:spPr>
          <p:txBody>
            <a:bodyPr anchor="ctr"/>
            <a:lstStyle/>
            <a:p>
              <a:endParaRPr lang="en-US" b="0">
                <a:latin typeface="+mn-lt"/>
              </a:endParaRPr>
            </a:p>
          </p:txBody>
        </p:sp>
        <p:sp>
          <p:nvSpPr>
            <p:cNvPr id="262" name="Line 47"/>
            <p:cNvSpPr>
              <a:spLocks noChangeShapeType="1"/>
            </p:cNvSpPr>
            <p:nvPr/>
          </p:nvSpPr>
          <p:spPr bwMode="auto">
            <a:xfrm>
              <a:off x="912" y="2976"/>
              <a:ext cx="1624" cy="0"/>
            </a:xfrm>
            <a:prstGeom prst="line">
              <a:avLst/>
            </a:prstGeom>
            <a:noFill/>
            <a:ln w="12700">
              <a:solidFill>
                <a:schemeClr val="tx1"/>
              </a:solidFill>
              <a:round/>
              <a:headEnd/>
              <a:tailEnd/>
            </a:ln>
            <a:effectLst/>
          </p:spPr>
          <p:txBody>
            <a:bodyPr anchor="ctr"/>
            <a:lstStyle/>
            <a:p>
              <a:endParaRPr lang="en-US" b="0">
                <a:latin typeface="+mn-lt"/>
              </a:endParaRPr>
            </a:p>
          </p:txBody>
        </p:sp>
        <p:grpSp>
          <p:nvGrpSpPr>
            <p:cNvPr id="263" name="Group 48"/>
            <p:cNvGrpSpPr>
              <a:grpSpLocks/>
            </p:cNvGrpSpPr>
            <p:nvPr/>
          </p:nvGrpSpPr>
          <p:grpSpPr bwMode="auto">
            <a:xfrm>
              <a:off x="2496" y="720"/>
              <a:ext cx="336" cy="2544"/>
              <a:chOff x="2496" y="720"/>
              <a:chExt cx="336" cy="2544"/>
            </a:xfrm>
          </p:grpSpPr>
          <p:grpSp>
            <p:nvGrpSpPr>
              <p:cNvPr id="394" name="Group 49"/>
              <p:cNvGrpSpPr>
                <a:grpSpLocks/>
              </p:cNvGrpSpPr>
              <p:nvPr/>
            </p:nvGrpSpPr>
            <p:grpSpPr bwMode="auto">
              <a:xfrm>
                <a:off x="2496" y="1296"/>
                <a:ext cx="192" cy="384"/>
                <a:chOff x="960" y="1008"/>
                <a:chExt cx="192" cy="384"/>
              </a:xfrm>
            </p:grpSpPr>
            <p:sp>
              <p:nvSpPr>
                <p:cNvPr id="428" name="Line 50"/>
                <p:cNvSpPr>
                  <a:spLocks noChangeShapeType="1"/>
                </p:cNvSpPr>
                <p:nvPr/>
              </p:nvSpPr>
              <p:spPr bwMode="auto">
                <a:xfrm>
                  <a:off x="1152" y="1008"/>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29" name="Line 51"/>
                <p:cNvSpPr>
                  <a:spLocks noChangeShapeType="1"/>
                </p:cNvSpPr>
                <p:nvPr/>
              </p:nvSpPr>
              <p:spPr bwMode="auto">
                <a:xfrm>
                  <a:off x="1056"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30" name="Line 52"/>
                <p:cNvSpPr>
                  <a:spLocks noChangeShapeType="1"/>
                </p:cNvSpPr>
                <p:nvPr/>
              </p:nvSpPr>
              <p:spPr bwMode="auto">
                <a:xfrm>
                  <a:off x="1056" y="139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31" name="Line 53"/>
                <p:cNvSpPr>
                  <a:spLocks noChangeShapeType="1"/>
                </p:cNvSpPr>
                <p:nvPr/>
              </p:nvSpPr>
              <p:spPr bwMode="auto">
                <a:xfrm>
                  <a:off x="1056" y="120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32" name="Line 54"/>
                <p:cNvSpPr>
                  <a:spLocks noChangeShapeType="1"/>
                </p:cNvSpPr>
                <p:nvPr/>
              </p:nvSpPr>
              <p:spPr bwMode="auto">
                <a:xfrm>
                  <a:off x="1008"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33" name="Line 55"/>
                <p:cNvSpPr>
                  <a:spLocks noChangeShapeType="1"/>
                </p:cNvSpPr>
                <p:nvPr/>
              </p:nvSpPr>
              <p:spPr bwMode="auto">
                <a:xfrm>
                  <a:off x="960"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395" name="Group 56"/>
              <p:cNvGrpSpPr>
                <a:grpSpLocks/>
              </p:cNvGrpSpPr>
              <p:nvPr/>
            </p:nvGrpSpPr>
            <p:grpSpPr bwMode="auto">
              <a:xfrm>
                <a:off x="2496" y="1680"/>
                <a:ext cx="192" cy="384"/>
                <a:chOff x="960" y="1392"/>
                <a:chExt cx="192" cy="384"/>
              </a:xfrm>
            </p:grpSpPr>
            <p:sp>
              <p:nvSpPr>
                <p:cNvPr id="422" name="Line 57"/>
                <p:cNvSpPr>
                  <a:spLocks noChangeShapeType="1"/>
                </p:cNvSpPr>
                <p:nvPr/>
              </p:nvSpPr>
              <p:spPr bwMode="auto">
                <a:xfrm>
                  <a:off x="1152" y="1392"/>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23" name="Line 58"/>
                <p:cNvSpPr>
                  <a:spLocks noChangeShapeType="1"/>
                </p:cNvSpPr>
                <p:nvPr/>
              </p:nvSpPr>
              <p:spPr bwMode="auto">
                <a:xfrm>
                  <a:off x="1056"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24" name="Line 59"/>
                <p:cNvSpPr>
                  <a:spLocks noChangeShapeType="1"/>
                </p:cNvSpPr>
                <p:nvPr/>
              </p:nvSpPr>
              <p:spPr bwMode="auto">
                <a:xfrm>
                  <a:off x="1056" y="1776"/>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25" name="Line 60"/>
                <p:cNvSpPr>
                  <a:spLocks noChangeShapeType="1"/>
                </p:cNvSpPr>
                <p:nvPr/>
              </p:nvSpPr>
              <p:spPr bwMode="auto">
                <a:xfrm>
                  <a:off x="1056" y="1584"/>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26" name="Line 61"/>
                <p:cNvSpPr>
                  <a:spLocks noChangeShapeType="1"/>
                </p:cNvSpPr>
                <p:nvPr/>
              </p:nvSpPr>
              <p:spPr bwMode="auto">
                <a:xfrm>
                  <a:off x="1008"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27" name="Line 62"/>
                <p:cNvSpPr>
                  <a:spLocks noChangeShapeType="1"/>
                </p:cNvSpPr>
                <p:nvPr/>
              </p:nvSpPr>
              <p:spPr bwMode="auto">
                <a:xfrm>
                  <a:off x="960"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396" name="Group 63"/>
              <p:cNvGrpSpPr>
                <a:grpSpLocks/>
              </p:cNvGrpSpPr>
              <p:nvPr/>
            </p:nvGrpSpPr>
            <p:grpSpPr bwMode="auto">
              <a:xfrm>
                <a:off x="2496" y="2400"/>
                <a:ext cx="192" cy="288"/>
                <a:chOff x="960" y="2544"/>
                <a:chExt cx="192" cy="288"/>
              </a:xfrm>
            </p:grpSpPr>
            <p:sp>
              <p:nvSpPr>
                <p:cNvPr id="416" name="Line 64"/>
                <p:cNvSpPr>
                  <a:spLocks noChangeShapeType="1"/>
                </p:cNvSpPr>
                <p:nvPr/>
              </p:nvSpPr>
              <p:spPr bwMode="auto">
                <a:xfrm>
                  <a:off x="1152" y="2544"/>
                  <a:ext cx="0" cy="96"/>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17" name="Line 65"/>
                <p:cNvSpPr>
                  <a:spLocks noChangeShapeType="1"/>
                </p:cNvSpPr>
                <p:nvPr/>
              </p:nvSpPr>
              <p:spPr bwMode="auto">
                <a:xfrm>
                  <a:off x="1056"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18" name="Line 66"/>
                <p:cNvSpPr>
                  <a:spLocks noChangeShapeType="1"/>
                </p:cNvSpPr>
                <p:nvPr/>
              </p:nvSpPr>
              <p:spPr bwMode="auto">
                <a:xfrm>
                  <a:off x="1056" y="283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19" name="Line 67"/>
                <p:cNvSpPr>
                  <a:spLocks noChangeShapeType="1"/>
                </p:cNvSpPr>
                <p:nvPr/>
              </p:nvSpPr>
              <p:spPr bwMode="auto">
                <a:xfrm>
                  <a:off x="1056" y="264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20" name="Line 68"/>
                <p:cNvSpPr>
                  <a:spLocks noChangeShapeType="1"/>
                </p:cNvSpPr>
                <p:nvPr/>
              </p:nvSpPr>
              <p:spPr bwMode="auto">
                <a:xfrm>
                  <a:off x="1008"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21" name="Line 69"/>
                <p:cNvSpPr>
                  <a:spLocks noChangeShapeType="1"/>
                </p:cNvSpPr>
                <p:nvPr/>
              </p:nvSpPr>
              <p:spPr bwMode="auto">
                <a:xfrm>
                  <a:off x="960"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sp>
            <p:nvSpPr>
              <p:cNvPr id="397" name="Line 70"/>
              <p:cNvSpPr>
                <a:spLocks noChangeShapeType="1"/>
              </p:cNvSpPr>
              <p:nvPr/>
            </p:nvSpPr>
            <p:spPr bwMode="auto">
              <a:xfrm flipH="1">
                <a:off x="2688" y="2064"/>
                <a:ext cx="0" cy="98"/>
              </a:xfrm>
              <a:prstGeom prst="line">
                <a:avLst/>
              </a:prstGeom>
              <a:noFill/>
              <a:ln w="19050">
                <a:solidFill>
                  <a:schemeClr val="tx1"/>
                </a:solidFill>
                <a:round/>
                <a:headEnd/>
                <a:tailEnd/>
              </a:ln>
              <a:effectLst/>
            </p:spPr>
            <p:txBody>
              <a:bodyPr anchor="ctr"/>
              <a:lstStyle/>
              <a:p>
                <a:endParaRPr lang="en-US" b="0">
                  <a:latin typeface="+mn-lt"/>
                </a:endParaRPr>
              </a:p>
            </p:txBody>
          </p:sp>
          <p:grpSp>
            <p:nvGrpSpPr>
              <p:cNvPr id="398" name="Group 71"/>
              <p:cNvGrpSpPr>
                <a:grpSpLocks/>
              </p:cNvGrpSpPr>
              <p:nvPr/>
            </p:nvGrpSpPr>
            <p:grpSpPr bwMode="auto">
              <a:xfrm>
                <a:off x="2544" y="912"/>
                <a:ext cx="144" cy="384"/>
                <a:chOff x="1008" y="624"/>
                <a:chExt cx="144" cy="384"/>
              </a:xfrm>
            </p:grpSpPr>
            <p:sp>
              <p:nvSpPr>
                <p:cNvPr id="411" name="Line 72"/>
                <p:cNvSpPr>
                  <a:spLocks noChangeShapeType="1"/>
                </p:cNvSpPr>
                <p:nvPr/>
              </p:nvSpPr>
              <p:spPr bwMode="auto">
                <a:xfrm>
                  <a:off x="1152" y="62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12" name="Line 73"/>
                <p:cNvSpPr>
                  <a:spLocks noChangeShapeType="1"/>
                </p:cNvSpPr>
                <p:nvPr/>
              </p:nvSpPr>
              <p:spPr bwMode="auto">
                <a:xfrm>
                  <a:off x="1056" y="816"/>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13" name="Line 74"/>
                <p:cNvSpPr>
                  <a:spLocks noChangeShapeType="1"/>
                </p:cNvSpPr>
                <p:nvPr/>
              </p:nvSpPr>
              <p:spPr bwMode="auto">
                <a:xfrm>
                  <a:off x="1056" y="1008"/>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14" name="Line 75"/>
                <p:cNvSpPr>
                  <a:spLocks noChangeShapeType="1"/>
                </p:cNvSpPr>
                <p:nvPr/>
              </p:nvSpPr>
              <p:spPr bwMode="auto">
                <a:xfrm>
                  <a:off x="1056" y="816"/>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15" name="Line 76"/>
                <p:cNvSpPr>
                  <a:spLocks noChangeShapeType="1"/>
                </p:cNvSpPr>
                <p:nvPr/>
              </p:nvSpPr>
              <p:spPr bwMode="auto">
                <a:xfrm>
                  <a:off x="1008" y="816"/>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399" name="Group 77"/>
              <p:cNvGrpSpPr>
                <a:grpSpLocks/>
              </p:cNvGrpSpPr>
              <p:nvPr/>
            </p:nvGrpSpPr>
            <p:grpSpPr bwMode="auto">
              <a:xfrm>
                <a:off x="2536" y="2688"/>
                <a:ext cx="144" cy="384"/>
                <a:chOff x="1000" y="2928"/>
                <a:chExt cx="144" cy="384"/>
              </a:xfrm>
            </p:grpSpPr>
            <p:sp>
              <p:nvSpPr>
                <p:cNvPr id="406" name="Line 78"/>
                <p:cNvSpPr>
                  <a:spLocks noChangeShapeType="1"/>
                </p:cNvSpPr>
                <p:nvPr/>
              </p:nvSpPr>
              <p:spPr bwMode="auto">
                <a:xfrm>
                  <a:off x="1144" y="2928"/>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07" name="Line 79"/>
                <p:cNvSpPr>
                  <a:spLocks noChangeShapeType="1"/>
                </p:cNvSpPr>
                <p:nvPr/>
              </p:nvSpPr>
              <p:spPr bwMode="auto">
                <a:xfrm>
                  <a:off x="1048" y="312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08" name="Line 80"/>
                <p:cNvSpPr>
                  <a:spLocks noChangeShapeType="1"/>
                </p:cNvSpPr>
                <p:nvPr/>
              </p:nvSpPr>
              <p:spPr bwMode="auto">
                <a:xfrm>
                  <a:off x="1048" y="331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09" name="Line 81"/>
                <p:cNvSpPr>
                  <a:spLocks noChangeShapeType="1"/>
                </p:cNvSpPr>
                <p:nvPr/>
              </p:nvSpPr>
              <p:spPr bwMode="auto">
                <a:xfrm>
                  <a:off x="1048" y="312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410" name="Line 82"/>
                <p:cNvSpPr>
                  <a:spLocks noChangeShapeType="1"/>
                </p:cNvSpPr>
                <p:nvPr/>
              </p:nvSpPr>
              <p:spPr bwMode="auto">
                <a:xfrm>
                  <a:off x="1000" y="312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sp>
            <p:nvSpPr>
              <p:cNvPr id="400" name="Line 83"/>
              <p:cNvSpPr>
                <a:spLocks noChangeShapeType="1"/>
              </p:cNvSpPr>
              <p:nvPr/>
            </p:nvSpPr>
            <p:spPr bwMode="auto">
              <a:xfrm>
                <a:off x="2676" y="3072"/>
                <a:ext cx="0" cy="192"/>
              </a:xfrm>
              <a:prstGeom prst="line">
                <a:avLst/>
              </a:prstGeom>
              <a:noFill/>
              <a:ln w="19050">
                <a:solidFill>
                  <a:schemeClr val="tx1"/>
                </a:solidFill>
                <a:round/>
                <a:headEnd/>
                <a:tailEnd type="triangle" w="lg" len="lg"/>
              </a:ln>
              <a:effectLst/>
            </p:spPr>
            <p:txBody>
              <a:bodyPr anchor="ctr"/>
              <a:lstStyle/>
              <a:p>
                <a:endParaRPr lang="en-US" b="0">
                  <a:latin typeface="+mn-lt"/>
                </a:endParaRPr>
              </a:p>
            </p:txBody>
          </p:sp>
          <p:sp>
            <p:nvSpPr>
              <p:cNvPr id="401" name="Rectangle 84"/>
              <p:cNvSpPr>
                <a:spLocks noChangeArrowheads="1"/>
              </p:cNvSpPr>
              <p:nvPr/>
            </p:nvSpPr>
            <p:spPr bwMode="auto">
              <a:xfrm>
                <a:off x="2496" y="720"/>
                <a:ext cx="336" cy="192"/>
              </a:xfrm>
              <a:prstGeom prst="rect">
                <a:avLst/>
              </a:prstGeom>
              <a:noFill/>
              <a:ln w="19050" algn="ctr">
                <a:solidFill>
                  <a:schemeClr val="tx1"/>
                </a:solidFill>
                <a:miter lim="800000"/>
                <a:headEnd/>
                <a:tailEnd/>
              </a:ln>
              <a:effectLst/>
            </p:spPr>
            <p:txBody>
              <a:bodyPr wrap="none" anchor="ctr"/>
              <a:lstStyle/>
              <a:p>
                <a:pPr eaLnBrk="0" hangingPunct="0"/>
                <a:r>
                  <a:rPr lang="en-US" sz="1100" b="0" dirty="0">
                    <a:solidFill>
                      <a:schemeClr val="tx2"/>
                    </a:solidFill>
                    <a:latin typeface="+mn-lt"/>
                  </a:rPr>
                  <a:t>I/O</a:t>
                </a:r>
              </a:p>
            </p:txBody>
          </p:sp>
          <p:grpSp>
            <p:nvGrpSpPr>
              <p:cNvPr id="402" name="Group 85"/>
              <p:cNvGrpSpPr>
                <a:grpSpLocks noChangeAspect="1"/>
              </p:cNvGrpSpPr>
              <p:nvPr/>
            </p:nvGrpSpPr>
            <p:grpSpPr bwMode="auto">
              <a:xfrm>
                <a:off x="2653" y="2236"/>
                <a:ext cx="35" cy="141"/>
                <a:chOff x="2658" y="2208"/>
                <a:chExt cx="48" cy="192"/>
              </a:xfrm>
            </p:grpSpPr>
            <p:sp>
              <p:nvSpPr>
                <p:cNvPr id="403" name="Oval 86"/>
                <p:cNvSpPr>
                  <a:spLocks noChangeAspect="1" noChangeArrowheads="1"/>
                </p:cNvSpPr>
                <p:nvPr/>
              </p:nvSpPr>
              <p:spPr bwMode="auto">
                <a:xfrm>
                  <a:off x="2658" y="2208"/>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404" name="Oval 87"/>
                <p:cNvSpPr>
                  <a:spLocks noChangeAspect="1" noChangeArrowheads="1"/>
                </p:cNvSpPr>
                <p:nvPr/>
              </p:nvSpPr>
              <p:spPr bwMode="auto">
                <a:xfrm>
                  <a:off x="2658" y="2280"/>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405" name="Oval 88"/>
                <p:cNvSpPr>
                  <a:spLocks noChangeAspect="1" noChangeArrowheads="1"/>
                </p:cNvSpPr>
                <p:nvPr/>
              </p:nvSpPr>
              <p:spPr bwMode="auto">
                <a:xfrm>
                  <a:off x="2658" y="2352"/>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grpSp>
        </p:grpSp>
        <p:grpSp>
          <p:nvGrpSpPr>
            <p:cNvPr id="264" name="Group 89"/>
            <p:cNvGrpSpPr>
              <a:grpSpLocks/>
            </p:cNvGrpSpPr>
            <p:nvPr/>
          </p:nvGrpSpPr>
          <p:grpSpPr bwMode="auto">
            <a:xfrm>
              <a:off x="2256" y="1369"/>
              <a:ext cx="115" cy="1438"/>
              <a:chOff x="2256" y="1369"/>
              <a:chExt cx="115" cy="1438"/>
            </a:xfrm>
          </p:grpSpPr>
          <p:sp>
            <p:nvSpPr>
              <p:cNvPr id="388" name="Oval 90"/>
              <p:cNvSpPr>
                <a:spLocks noChangeAspect="1" noChangeArrowheads="1"/>
              </p:cNvSpPr>
              <p:nvPr/>
            </p:nvSpPr>
            <p:spPr bwMode="auto">
              <a:xfrm>
                <a:off x="2256" y="2784"/>
                <a:ext cx="23" cy="23"/>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389" name="Oval 91"/>
              <p:cNvSpPr>
                <a:spLocks noChangeAspect="1" noChangeArrowheads="1"/>
              </p:cNvSpPr>
              <p:nvPr/>
            </p:nvSpPr>
            <p:spPr bwMode="auto">
              <a:xfrm>
                <a:off x="2302" y="2784"/>
                <a:ext cx="23" cy="23"/>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390" name="Oval 92"/>
              <p:cNvSpPr>
                <a:spLocks noChangeAspect="1" noChangeArrowheads="1"/>
              </p:cNvSpPr>
              <p:nvPr/>
            </p:nvSpPr>
            <p:spPr bwMode="auto">
              <a:xfrm>
                <a:off x="2348" y="2784"/>
                <a:ext cx="23" cy="23"/>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391" name="Oval 93"/>
              <p:cNvSpPr>
                <a:spLocks noChangeAspect="1" noChangeArrowheads="1"/>
              </p:cNvSpPr>
              <p:nvPr/>
            </p:nvSpPr>
            <p:spPr bwMode="auto">
              <a:xfrm>
                <a:off x="2256" y="1369"/>
                <a:ext cx="23" cy="23"/>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392" name="Oval 94"/>
              <p:cNvSpPr>
                <a:spLocks noChangeAspect="1" noChangeArrowheads="1"/>
              </p:cNvSpPr>
              <p:nvPr/>
            </p:nvSpPr>
            <p:spPr bwMode="auto">
              <a:xfrm>
                <a:off x="2302" y="1369"/>
                <a:ext cx="23" cy="23"/>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393" name="Oval 95"/>
              <p:cNvSpPr>
                <a:spLocks noChangeAspect="1" noChangeArrowheads="1"/>
              </p:cNvSpPr>
              <p:nvPr/>
            </p:nvSpPr>
            <p:spPr bwMode="auto">
              <a:xfrm>
                <a:off x="2348" y="1369"/>
                <a:ext cx="23" cy="23"/>
              </a:xfrm>
              <a:prstGeom prst="ellipse">
                <a:avLst/>
              </a:prstGeom>
              <a:solidFill>
                <a:schemeClr val="tx2"/>
              </a:solidFill>
              <a:ln w="0" algn="ctr">
                <a:noFill/>
                <a:round/>
                <a:headEnd/>
                <a:tailEnd/>
              </a:ln>
              <a:effectLst/>
            </p:spPr>
            <p:txBody>
              <a:bodyPr wrap="none" anchor="ctr"/>
              <a:lstStyle/>
              <a:p>
                <a:endParaRPr lang="en-US" b="0">
                  <a:latin typeface="+mn-lt"/>
                </a:endParaRPr>
              </a:p>
            </p:txBody>
          </p:sp>
        </p:grpSp>
        <p:grpSp>
          <p:nvGrpSpPr>
            <p:cNvPr id="265" name="Group 96"/>
            <p:cNvGrpSpPr>
              <a:grpSpLocks/>
            </p:cNvGrpSpPr>
            <p:nvPr/>
          </p:nvGrpSpPr>
          <p:grpSpPr bwMode="auto">
            <a:xfrm>
              <a:off x="1920" y="720"/>
              <a:ext cx="336" cy="2544"/>
              <a:chOff x="2496" y="720"/>
              <a:chExt cx="336" cy="2544"/>
            </a:xfrm>
          </p:grpSpPr>
          <p:grpSp>
            <p:nvGrpSpPr>
              <p:cNvPr id="348" name="Group 97"/>
              <p:cNvGrpSpPr>
                <a:grpSpLocks/>
              </p:cNvGrpSpPr>
              <p:nvPr/>
            </p:nvGrpSpPr>
            <p:grpSpPr bwMode="auto">
              <a:xfrm>
                <a:off x="2496" y="1296"/>
                <a:ext cx="192" cy="384"/>
                <a:chOff x="960" y="1008"/>
                <a:chExt cx="192" cy="384"/>
              </a:xfrm>
            </p:grpSpPr>
            <p:sp>
              <p:nvSpPr>
                <p:cNvPr id="382" name="Line 98"/>
                <p:cNvSpPr>
                  <a:spLocks noChangeShapeType="1"/>
                </p:cNvSpPr>
                <p:nvPr/>
              </p:nvSpPr>
              <p:spPr bwMode="auto">
                <a:xfrm>
                  <a:off x="1152" y="1008"/>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83" name="Line 99"/>
                <p:cNvSpPr>
                  <a:spLocks noChangeShapeType="1"/>
                </p:cNvSpPr>
                <p:nvPr/>
              </p:nvSpPr>
              <p:spPr bwMode="auto">
                <a:xfrm>
                  <a:off x="1056"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84" name="Line 100"/>
                <p:cNvSpPr>
                  <a:spLocks noChangeShapeType="1"/>
                </p:cNvSpPr>
                <p:nvPr/>
              </p:nvSpPr>
              <p:spPr bwMode="auto">
                <a:xfrm>
                  <a:off x="1056" y="139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85" name="Line 101"/>
                <p:cNvSpPr>
                  <a:spLocks noChangeShapeType="1"/>
                </p:cNvSpPr>
                <p:nvPr/>
              </p:nvSpPr>
              <p:spPr bwMode="auto">
                <a:xfrm>
                  <a:off x="1056" y="120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86" name="Line 102"/>
                <p:cNvSpPr>
                  <a:spLocks noChangeShapeType="1"/>
                </p:cNvSpPr>
                <p:nvPr/>
              </p:nvSpPr>
              <p:spPr bwMode="auto">
                <a:xfrm>
                  <a:off x="1008"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87" name="Line 103"/>
                <p:cNvSpPr>
                  <a:spLocks noChangeShapeType="1"/>
                </p:cNvSpPr>
                <p:nvPr/>
              </p:nvSpPr>
              <p:spPr bwMode="auto">
                <a:xfrm>
                  <a:off x="960"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349" name="Group 104"/>
              <p:cNvGrpSpPr>
                <a:grpSpLocks/>
              </p:cNvGrpSpPr>
              <p:nvPr/>
            </p:nvGrpSpPr>
            <p:grpSpPr bwMode="auto">
              <a:xfrm>
                <a:off x="2496" y="1680"/>
                <a:ext cx="192" cy="384"/>
                <a:chOff x="960" y="1392"/>
                <a:chExt cx="192" cy="384"/>
              </a:xfrm>
            </p:grpSpPr>
            <p:sp>
              <p:nvSpPr>
                <p:cNvPr id="376" name="Line 105"/>
                <p:cNvSpPr>
                  <a:spLocks noChangeShapeType="1"/>
                </p:cNvSpPr>
                <p:nvPr/>
              </p:nvSpPr>
              <p:spPr bwMode="auto">
                <a:xfrm>
                  <a:off x="1152" y="1392"/>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77" name="Line 106"/>
                <p:cNvSpPr>
                  <a:spLocks noChangeShapeType="1"/>
                </p:cNvSpPr>
                <p:nvPr/>
              </p:nvSpPr>
              <p:spPr bwMode="auto">
                <a:xfrm>
                  <a:off x="1056"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78" name="Line 107"/>
                <p:cNvSpPr>
                  <a:spLocks noChangeShapeType="1"/>
                </p:cNvSpPr>
                <p:nvPr/>
              </p:nvSpPr>
              <p:spPr bwMode="auto">
                <a:xfrm>
                  <a:off x="1056" y="1776"/>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79" name="Line 108"/>
                <p:cNvSpPr>
                  <a:spLocks noChangeShapeType="1"/>
                </p:cNvSpPr>
                <p:nvPr/>
              </p:nvSpPr>
              <p:spPr bwMode="auto">
                <a:xfrm>
                  <a:off x="1056" y="1584"/>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80" name="Line 109"/>
                <p:cNvSpPr>
                  <a:spLocks noChangeShapeType="1"/>
                </p:cNvSpPr>
                <p:nvPr/>
              </p:nvSpPr>
              <p:spPr bwMode="auto">
                <a:xfrm>
                  <a:off x="1008"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81" name="Line 110"/>
                <p:cNvSpPr>
                  <a:spLocks noChangeShapeType="1"/>
                </p:cNvSpPr>
                <p:nvPr/>
              </p:nvSpPr>
              <p:spPr bwMode="auto">
                <a:xfrm>
                  <a:off x="960"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350" name="Group 111"/>
              <p:cNvGrpSpPr>
                <a:grpSpLocks/>
              </p:cNvGrpSpPr>
              <p:nvPr/>
            </p:nvGrpSpPr>
            <p:grpSpPr bwMode="auto">
              <a:xfrm>
                <a:off x="2496" y="2400"/>
                <a:ext cx="192" cy="288"/>
                <a:chOff x="960" y="2544"/>
                <a:chExt cx="192" cy="288"/>
              </a:xfrm>
            </p:grpSpPr>
            <p:sp>
              <p:nvSpPr>
                <p:cNvPr id="370" name="Line 112"/>
                <p:cNvSpPr>
                  <a:spLocks noChangeShapeType="1"/>
                </p:cNvSpPr>
                <p:nvPr/>
              </p:nvSpPr>
              <p:spPr bwMode="auto">
                <a:xfrm>
                  <a:off x="1152" y="2544"/>
                  <a:ext cx="0" cy="96"/>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71" name="Line 113"/>
                <p:cNvSpPr>
                  <a:spLocks noChangeShapeType="1"/>
                </p:cNvSpPr>
                <p:nvPr/>
              </p:nvSpPr>
              <p:spPr bwMode="auto">
                <a:xfrm>
                  <a:off x="1056"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72" name="Line 114"/>
                <p:cNvSpPr>
                  <a:spLocks noChangeShapeType="1"/>
                </p:cNvSpPr>
                <p:nvPr/>
              </p:nvSpPr>
              <p:spPr bwMode="auto">
                <a:xfrm>
                  <a:off x="1056" y="283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73" name="Line 115"/>
                <p:cNvSpPr>
                  <a:spLocks noChangeShapeType="1"/>
                </p:cNvSpPr>
                <p:nvPr/>
              </p:nvSpPr>
              <p:spPr bwMode="auto">
                <a:xfrm>
                  <a:off x="1056" y="264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74" name="Line 116"/>
                <p:cNvSpPr>
                  <a:spLocks noChangeShapeType="1"/>
                </p:cNvSpPr>
                <p:nvPr/>
              </p:nvSpPr>
              <p:spPr bwMode="auto">
                <a:xfrm>
                  <a:off x="1008"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75" name="Line 117"/>
                <p:cNvSpPr>
                  <a:spLocks noChangeShapeType="1"/>
                </p:cNvSpPr>
                <p:nvPr/>
              </p:nvSpPr>
              <p:spPr bwMode="auto">
                <a:xfrm>
                  <a:off x="960"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sp>
            <p:nvSpPr>
              <p:cNvPr id="351" name="Line 118"/>
              <p:cNvSpPr>
                <a:spLocks noChangeShapeType="1"/>
              </p:cNvSpPr>
              <p:nvPr/>
            </p:nvSpPr>
            <p:spPr bwMode="auto">
              <a:xfrm flipH="1">
                <a:off x="2688" y="2064"/>
                <a:ext cx="0" cy="98"/>
              </a:xfrm>
              <a:prstGeom prst="line">
                <a:avLst/>
              </a:prstGeom>
              <a:noFill/>
              <a:ln w="19050">
                <a:solidFill>
                  <a:schemeClr val="tx1"/>
                </a:solidFill>
                <a:round/>
                <a:headEnd/>
                <a:tailEnd/>
              </a:ln>
              <a:effectLst/>
            </p:spPr>
            <p:txBody>
              <a:bodyPr anchor="ctr"/>
              <a:lstStyle/>
              <a:p>
                <a:endParaRPr lang="en-US" b="0">
                  <a:latin typeface="+mn-lt"/>
                </a:endParaRPr>
              </a:p>
            </p:txBody>
          </p:sp>
          <p:grpSp>
            <p:nvGrpSpPr>
              <p:cNvPr id="352" name="Group 119"/>
              <p:cNvGrpSpPr>
                <a:grpSpLocks/>
              </p:cNvGrpSpPr>
              <p:nvPr/>
            </p:nvGrpSpPr>
            <p:grpSpPr bwMode="auto">
              <a:xfrm>
                <a:off x="2544" y="912"/>
                <a:ext cx="144" cy="384"/>
                <a:chOff x="1008" y="624"/>
                <a:chExt cx="144" cy="384"/>
              </a:xfrm>
            </p:grpSpPr>
            <p:sp>
              <p:nvSpPr>
                <p:cNvPr id="365" name="Line 120"/>
                <p:cNvSpPr>
                  <a:spLocks noChangeShapeType="1"/>
                </p:cNvSpPr>
                <p:nvPr/>
              </p:nvSpPr>
              <p:spPr bwMode="auto">
                <a:xfrm>
                  <a:off x="1152" y="62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66" name="Line 121"/>
                <p:cNvSpPr>
                  <a:spLocks noChangeShapeType="1"/>
                </p:cNvSpPr>
                <p:nvPr/>
              </p:nvSpPr>
              <p:spPr bwMode="auto">
                <a:xfrm>
                  <a:off x="1056" y="816"/>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67" name="Line 122"/>
                <p:cNvSpPr>
                  <a:spLocks noChangeShapeType="1"/>
                </p:cNvSpPr>
                <p:nvPr/>
              </p:nvSpPr>
              <p:spPr bwMode="auto">
                <a:xfrm>
                  <a:off x="1056" y="1008"/>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68" name="Line 123"/>
                <p:cNvSpPr>
                  <a:spLocks noChangeShapeType="1"/>
                </p:cNvSpPr>
                <p:nvPr/>
              </p:nvSpPr>
              <p:spPr bwMode="auto">
                <a:xfrm>
                  <a:off x="1056" y="816"/>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69" name="Line 124"/>
                <p:cNvSpPr>
                  <a:spLocks noChangeShapeType="1"/>
                </p:cNvSpPr>
                <p:nvPr/>
              </p:nvSpPr>
              <p:spPr bwMode="auto">
                <a:xfrm>
                  <a:off x="1008" y="816"/>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353" name="Group 125"/>
              <p:cNvGrpSpPr>
                <a:grpSpLocks/>
              </p:cNvGrpSpPr>
              <p:nvPr/>
            </p:nvGrpSpPr>
            <p:grpSpPr bwMode="auto">
              <a:xfrm>
                <a:off x="2536" y="2688"/>
                <a:ext cx="144" cy="384"/>
                <a:chOff x="1000" y="2928"/>
                <a:chExt cx="144" cy="384"/>
              </a:xfrm>
            </p:grpSpPr>
            <p:sp>
              <p:nvSpPr>
                <p:cNvPr id="360" name="Line 126"/>
                <p:cNvSpPr>
                  <a:spLocks noChangeShapeType="1"/>
                </p:cNvSpPr>
                <p:nvPr/>
              </p:nvSpPr>
              <p:spPr bwMode="auto">
                <a:xfrm>
                  <a:off x="1144" y="2928"/>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61" name="Line 127"/>
                <p:cNvSpPr>
                  <a:spLocks noChangeShapeType="1"/>
                </p:cNvSpPr>
                <p:nvPr/>
              </p:nvSpPr>
              <p:spPr bwMode="auto">
                <a:xfrm>
                  <a:off x="1048" y="312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62" name="Line 128"/>
                <p:cNvSpPr>
                  <a:spLocks noChangeShapeType="1"/>
                </p:cNvSpPr>
                <p:nvPr/>
              </p:nvSpPr>
              <p:spPr bwMode="auto">
                <a:xfrm>
                  <a:off x="1048" y="331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63" name="Line 129"/>
                <p:cNvSpPr>
                  <a:spLocks noChangeShapeType="1"/>
                </p:cNvSpPr>
                <p:nvPr/>
              </p:nvSpPr>
              <p:spPr bwMode="auto">
                <a:xfrm>
                  <a:off x="1048" y="312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64" name="Line 130"/>
                <p:cNvSpPr>
                  <a:spLocks noChangeShapeType="1"/>
                </p:cNvSpPr>
                <p:nvPr/>
              </p:nvSpPr>
              <p:spPr bwMode="auto">
                <a:xfrm>
                  <a:off x="1000" y="312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sp>
            <p:nvSpPr>
              <p:cNvPr id="354" name="Line 131"/>
              <p:cNvSpPr>
                <a:spLocks noChangeShapeType="1"/>
              </p:cNvSpPr>
              <p:nvPr/>
            </p:nvSpPr>
            <p:spPr bwMode="auto">
              <a:xfrm>
                <a:off x="2676" y="3072"/>
                <a:ext cx="0" cy="192"/>
              </a:xfrm>
              <a:prstGeom prst="line">
                <a:avLst/>
              </a:prstGeom>
              <a:noFill/>
              <a:ln w="19050">
                <a:solidFill>
                  <a:schemeClr val="tx1"/>
                </a:solidFill>
                <a:round/>
                <a:headEnd/>
                <a:tailEnd type="triangle" w="lg" len="lg"/>
              </a:ln>
              <a:effectLst/>
            </p:spPr>
            <p:txBody>
              <a:bodyPr anchor="ctr"/>
              <a:lstStyle/>
              <a:p>
                <a:endParaRPr lang="en-US" b="0">
                  <a:latin typeface="+mn-lt"/>
                </a:endParaRPr>
              </a:p>
            </p:txBody>
          </p:sp>
          <p:sp>
            <p:nvSpPr>
              <p:cNvPr id="355" name="Rectangle 132"/>
              <p:cNvSpPr>
                <a:spLocks noChangeArrowheads="1"/>
              </p:cNvSpPr>
              <p:nvPr/>
            </p:nvSpPr>
            <p:spPr bwMode="auto">
              <a:xfrm>
                <a:off x="2496" y="720"/>
                <a:ext cx="336" cy="192"/>
              </a:xfrm>
              <a:prstGeom prst="rect">
                <a:avLst/>
              </a:prstGeom>
              <a:noFill/>
              <a:ln w="19050" algn="ctr">
                <a:solidFill>
                  <a:schemeClr val="tx1"/>
                </a:solidFill>
                <a:miter lim="800000"/>
                <a:headEnd/>
                <a:tailEnd/>
              </a:ln>
              <a:effectLst/>
            </p:spPr>
            <p:txBody>
              <a:bodyPr wrap="none" anchor="ctr"/>
              <a:lstStyle/>
              <a:p>
                <a:pPr eaLnBrk="0" hangingPunct="0"/>
                <a:r>
                  <a:rPr lang="en-US" sz="1100" b="0" dirty="0">
                    <a:solidFill>
                      <a:schemeClr val="tx2"/>
                    </a:solidFill>
                    <a:latin typeface="+mn-lt"/>
                  </a:rPr>
                  <a:t>I/O</a:t>
                </a:r>
              </a:p>
            </p:txBody>
          </p:sp>
          <p:grpSp>
            <p:nvGrpSpPr>
              <p:cNvPr id="356" name="Group 133"/>
              <p:cNvGrpSpPr>
                <a:grpSpLocks noChangeAspect="1"/>
              </p:cNvGrpSpPr>
              <p:nvPr/>
            </p:nvGrpSpPr>
            <p:grpSpPr bwMode="auto">
              <a:xfrm>
                <a:off x="2653" y="2236"/>
                <a:ext cx="35" cy="141"/>
                <a:chOff x="2658" y="2208"/>
                <a:chExt cx="48" cy="192"/>
              </a:xfrm>
            </p:grpSpPr>
            <p:sp>
              <p:nvSpPr>
                <p:cNvPr id="357" name="Oval 134"/>
                <p:cNvSpPr>
                  <a:spLocks noChangeAspect="1" noChangeArrowheads="1"/>
                </p:cNvSpPr>
                <p:nvPr/>
              </p:nvSpPr>
              <p:spPr bwMode="auto">
                <a:xfrm>
                  <a:off x="2658" y="2208"/>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358" name="Oval 135"/>
                <p:cNvSpPr>
                  <a:spLocks noChangeAspect="1" noChangeArrowheads="1"/>
                </p:cNvSpPr>
                <p:nvPr/>
              </p:nvSpPr>
              <p:spPr bwMode="auto">
                <a:xfrm>
                  <a:off x="2658" y="2280"/>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359" name="Oval 136"/>
                <p:cNvSpPr>
                  <a:spLocks noChangeAspect="1" noChangeArrowheads="1"/>
                </p:cNvSpPr>
                <p:nvPr/>
              </p:nvSpPr>
              <p:spPr bwMode="auto">
                <a:xfrm>
                  <a:off x="2658" y="2352"/>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grpSp>
        </p:grpSp>
        <p:grpSp>
          <p:nvGrpSpPr>
            <p:cNvPr id="266" name="Group 137"/>
            <p:cNvGrpSpPr>
              <a:grpSpLocks/>
            </p:cNvGrpSpPr>
            <p:nvPr/>
          </p:nvGrpSpPr>
          <p:grpSpPr bwMode="auto">
            <a:xfrm>
              <a:off x="1488" y="720"/>
              <a:ext cx="336" cy="2544"/>
              <a:chOff x="2496" y="720"/>
              <a:chExt cx="336" cy="2544"/>
            </a:xfrm>
          </p:grpSpPr>
          <p:grpSp>
            <p:nvGrpSpPr>
              <p:cNvPr id="308" name="Group 138"/>
              <p:cNvGrpSpPr>
                <a:grpSpLocks/>
              </p:cNvGrpSpPr>
              <p:nvPr/>
            </p:nvGrpSpPr>
            <p:grpSpPr bwMode="auto">
              <a:xfrm>
                <a:off x="2496" y="1296"/>
                <a:ext cx="192" cy="384"/>
                <a:chOff x="960" y="1008"/>
                <a:chExt cx="192" cy="384"/>
              </a:xfrm>
            </p:grpSpPr>
            <p:sp>
              <p:nvSpPr>
                <p:cNvPr id="342" name="Line 139"/>
                <p:cNvSpPr>
                  <a:spLocks noChangeShapeType="1"/>
                </p:cNvSpPr>
                <p:nvPr/>
              </p:nvSpPr>
              <p:spPr bwMode="auto">
                <a:xfrm>
                  <a:off x="1152" y="1008"/>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43" name="Line 140"/>
                <p:cNvSpPr>
                  <a:spLocks noChangeShapeType="1"/>
                </p:cNvSpPr>
                <p:nvPr/>
              </p:nvSpPr>
              <p:spPr bwMode="auto">
                <a:xfrm>
                  <a:off x="1056"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44" name="Line 141"/>
                <p:cNvSpPr>
                  <a:spLocks noChangeShapeType="1"/>
                </p:cNvSpPr>
                <p:nvPr/>
              </p:nvSpPr>
              <p:spPr bwMode="auto">
                <a:xfrm>
                  <a:off x="1056" y="139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45" name="Line 142"/>
                <p:cNvSpPr>
                  <a:spLocks noChangeShapeType="1"/>
                </p:cNvSpPr>
                <p:nvPr/>
              </p:nvSpPr>
              <p:spPr bwMode="auto">
                <a:xfrm>
                  <a:off x="1056" y="120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46" name="Line 143"/>
                <p:cNvSpPr>
                  <a:spLocks noChangeShapeType="1"/>
                </p:cNvSpPr>
                <p:nvPr/>
              </p:nvSpPr>
              <p:spPr bwMode="auto">
                <a:xfrm>
                  <a:off x="1008"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47" name="Line 144"/>
                <p:cNvSpPr>
                  <a:spLocks noChangeShapeType="1"/>
                </p:cNvSpPr>
                <p:nvPr/>
              </p:nvSpPr>
              <p:spPr bwMode="auto">
                <a:xfrm>
                  <a:off x="960"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309" name="Group 145"/>
              <p:cNvGrpSpPr>
                <a:grpSpLocks/>
              </p:cNvGrpSpPr>
              <p:nvPr/>
            </p:nvGrpSpPr>
            <p:grpSpPr bwMode="auto">
              <a:xfrm>
                <a:off x="2496" y="1680"/>
                <a:ext cx="192" cy="384"/>
                <a:chOff x="960" y="1392"/>
                <a:chExt cx="192" cy="384"/>
              </a:xfrm>
            </p:grpSpPr>
            <p:sp>
              <p:nvSpPr>
                <p:cNvPr id="336" name="Line 146"/>
                <p:cNvSpPr>
                  <a:spLocks noChangeShapeType="1"/>
                </p:cNvSpPr>
                <p:nvPr/>
              </p:nvSpPr>
              <p:spPr bwMode="auto">
                <a:xfrm>
                  <a:off x="1152" y="1392"/>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37" name="Line 147"/>
                <p:cNvSpPr>
                  <a:spLocks noChangeShapeType="1"/>
                </p:cNvSpPr>
                <p:nvPr/>
              </p:nvSpPr>
              <p:spPr bwMode="auto">
                <a:xfrm>
                  <a:off x="1056"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38" name="Line 148"/>
                <p:cNvSpPr>
                  <a:spLocks noChangeShapeType="1"/>
                </p:cNvSpPr>
                <p:nvPr/>
              </p:nvSpPr>
              <p:spPr bwMode="auto">
                <a:xfrm>
                  <a:off x="1056" y="1776"/>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39" name="Line 149"/>
                <p:cNvSpPr>
                  <a:spLocks noChangeShapeType="1"/>
                </p:cNvSpPr>
                <p:nvPr/>
              </p:nvSpPr>
              <p:spPr bwMode="auto">
                <a:xfrm>
                  <a:off x="1056" y="1584"/>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40" name="Line 150"/>
                <p:cNvSpPr>
                  <a:spLocks noChangeShapeType="1"/>
                </p:cNvSpPr>
                <p:nvPr/>
              </p:nvSpPr>
              <p:spPr bwMode="auto">
                <a:xfrm>
                  <a:off x="1008"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41" name="Line 151"/>
                <p:cNvSpPr>
                  <a:spLocks noChangeShapeType="1"/>
                </p:cNvSpPr>
                <p:nvPr/>
              </p:nvSpPr>
              <p:spPr bwMode="auto">
                <a:xfrm>
                  <a:off x="960"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310" name="Group 152"/>
              <p:cNvGrpSpPr>
                <a:grpSpLocks/>
              </p:cNvGrpSpPr>
              <p:nvPr/>
            </p:nvGrpSpPr>
            <p:grpSpPr bwMode="auto">
              <a:xfrm>
                <a:off x="2496" y="2400"/>
                <a:ext cx="192" cy="288"/>
                <a:chOff x="960" y="2544"/>
                <a:chExt cx="192" cy="288"/>
              </a:xfrm>
            </p:grpSpPr>
            <p:sp>
              <p:nvSpPr>
                <p:cNvPr id="330" name="Line 153"/>
                <p:cNvSpPr>
                  <a:spLocks noChangeShapeType="1"/>
                </p:cNvSpPr>
                <p:nvPr/>
              </p:nvSpPr>
              <p:spPr bwMode="auto">
                <a:xfrm>
                  <a:off x="1152" y="2544"/>
                  <a:ext cx="0" cy="96"/>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31" name="Line 154"/>
                <p:cNvSpPr>
                  <a:spLocks noChangeShapeType="1"/>
                </p:cNvSpPr>
                <p:nvPr/>
              </p:nvSpPr>
              <p:spPr bwMode="auto">
                <a:xfrm>
                  <a:off x="1056"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32" name="Line 155"/>
                <p:cNvSpPr>
                  <a:spLocks noChangeShapeType="1"/>
                </p:cNvSpPr>
                <p:nvPr/>
              </p:nvSpPr>
              <p:spPr bwMode="auto">
                <a:xfrm>
                  <a:off x="1056" y="283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33" name="Line 156"/>
                <p:cNvSpPr>
                  <a:spLocks noChangeShapeType="1"/>
                </p:cNvSpPr>
                <p:nvPr/>
              </p:nvSpPr>
              <p:spPr bwMode="auto">
                <a:xfrm>
                  <a:off x="1056" y="264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34" name="Line 157"/>
                <p:cNvSpPr>
                  <a:spLocks noChangeShapeType="1"/>
                </p:cNvSpPr>
                <p:nvPr/>
              </p:nvSpPr>
              <p:spPr bwMode="auto">
                <a:xfrm>
                  <a:off x="1008"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35" name="Line 158"/>
                <p:cNvSpPr>
                  <a:spLocks noChangeShapeType="1"/>
                </p:cNvSpPr>
                <p:nvPr/>
              </p:nvSpPr>
              <p:spPr bwMode="auto">
                <a:xfrm>
                  <a:off x="960"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sp>
            <p:nvSpPr>
              <p:cNvPr id="311" name="Line 159"/>
              <p:cNvSpPr>
                <a:spLocks noChangeShapeType="1"/>
              </p:cNvSpPr>
              <p:nvPr/>
            </p:nvSpPr>
            <p:spPr bwMode="auto">
              <a:xfrm flipH="1">
                <a:off x="2688" y="2064"/>
                <a:ext cx="0" cy="98"/>
              </a:xfrm>
              <a:prstGeom prst="line">
                <a:avLst/>
              </a:prstGeom>
              <a:noFill/>
              <a:ln w="19050">
                <a:solidFill>
                  <a:schemeClr val="tx1"/>
                </a:solidFill>
                <a:round/>
                <a:headEnd/>
                <a:tailEnd/>
              </a:ln>
              <a:effectLst/>
            </p:spPr>
            <p:txBody>
              <a:bodyPr anchor="ctr"/>
              <a:lstStyle/>
              <a:p>
                <a:endParaRPr lang="en-US" b="0">
                  <a:latin typeface="+mn-lt"/>
                </a:endParaRPr>
              </a:p>
            </p:txBody>
          </p:sp>
          <p:grpSp>
            <p:nvGrpSpPr>
              <p:cNvPr id="312" name="Group 160"/>
              <p:cNvGrpSpPr>
                <a:grpSpLocks/>
              </p:cNvGrpSpPr>
              <p:nvPr/>
            </p:nvGrpSpPr>
            <p:grpSpPr bwMode="auto">
              <a:xfrm>
                <a:off x="2544" y="912"/>
                <a:ext cx="144" cy="384"/>
                <a:chOff x="1008" y="624"/>
                <a:chExt cx="144" cy="384"/>
              </a:xfrm>
            </p:grpSpPr>
            <p:sp>
              <p:nvSpPr>
                <p:cNvPr id="325" name="Line 161"/>
                <p:cNvSpPr>
                  <a:spLocks noChangeShapeType="1"/>
                </p:cNvSpPr>
                <p:nvPr/>
              </p:nvSpPr>
              <p:spPr bwMode="auto">
                <a:xfrm>
                  <a:off x="1152" y="62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26" name="Line 162"/>
                <p:cNvSpPr>
                  <a:spLocks noChangeShapeType="1"/>
                </p:cNvSpPr>
                <p:nvPr/>
              </p:nvSpPr>
              <p:spPr bwMode="auto">
                <a:xfrm>
                  <a:off x="1056" y="816"/>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27" name="Line 163"/>
                <p:cNvSpPr>
                  <a:spLocks noChangeShapeType="1"/>
                </p:cNvSpPr>
                <p:nvPr/>
              </p:nvSpPr>
              <p:spPr bwMode="auto">
                <a:xfrm>
                  <a:off x="1056" y="1008"/>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28" name="Line 164"/>
                <p:cNvSpPr>
                  <a:spLocks noChangeShapeType="1"/>
                </p:cNvSpPr>
                <p:nvPr/>
              </p:nvSpPr>
              <p:spPr bwMode="auto">
                <a:xfrm>
                  <a:off x="1056" y="816"/>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29" name="Line 165"/>
                <p:cNvSpPr>
                  <a:spLocks noChangeShapeType="1"/>
                </p:cNvSpPr>
                <p:nvPr/>
              </p:nvSpPr>
              <p:spPr bwMode="auto">
                <a:xfrm>
                  <a:off x="1008" y="816"/>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313" name="Group 166"/>
              <p:cNvGrpSpPr>
                <a:grpSpLocks/>
              </p:cNvGrpSpPr>
              <p:nvPr/>
            </p:nvGrpSpPr>
            <p:grpSpPr bwMode="auto">
              <a:xfrm>
                <a:off x="2536" y="2688"/>
                <a:ext cx="144" cy="384"/>
                <a:chOff x="1000" y="2928"/>
                <a:chExt cx="144" cy="384"/>
              </a:xfrm>
            </p:grpSpPr>
            <p:sp>
              <p:nvSpPr>
                <p:cNvPr id="320" name="Line 167"/>
                <p:cNvSpPr>
                  <a:spLocks noChangeShapeType="1"/>
                </p:cNvSpPr>
                <p:nvPr/>
              </p:nvSpPr>
              <p:spPr bwMode="auto">
                <a:xfrm>
                  <a:off x="1144" y="2928"/>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21" name="Line 168"/>
                <p:cNvSpPr>
                  <a:spLocks noChangeShapeType="1"/>
                </p:cNvSpPr>
                <p:nvPr/>
              </p:nvSpPr>
              <p:spPr bwMode="auto">
                <a:xfrm>
                  <a:off x="1048" y="312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22" name="Line 169"/>
                <p:cNvSpPr>
                  <a:spLocks noChangeShapeType="1"/>
                </p:cNvSpPr>
                <p:nvPr/>
              </p:nvSpPr>
              <p:spPr bwMode="auto">
                <a:xfrm>
                  <a:off x="1048" y="331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23" name="Line 170"/>
                <p:cNvSpPr>
                  <a:spLocks noChangeShapeType="1"/>
                </p:cNvSpPr>
                <p:nvPr/>
              </p:nvSpPr>
              <p:spPr bwMode="auto">
                <a:xfrm>
                  <a:off x="1048" y="312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24" name="Line 171"/>
                <p:cNvSpPr>
                  <a:spLocks noChangeShapeType="1"/>
                </p:cNvSpPr>
                <p:nvPr/>
              </p:nvSpPr>
              <p:spPr bwMode="auto">
                <a:xfrm>
                  <a:off x="1000" y="312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sp>
            <p:nvSpPr>
              <p:cNvPr id="314" name="Line 172"/>
              <p:cNvSpPr>
                <a:spLocks noChangeShapeType="1"/>
              </p:cNvSpPr>
              <p:nvPr/>
            </p:nvSpPr>
            <p:spPr bwMode="auto">
              <a:xfrm>
                <a:off x="2676" y="3072"/>
                <a:ext cx="0" cy="192"/>
              </a:xfrm>
              <a:prstGeom prst="line">
                <a:avLst/>
              </a:prstGeom>
              <a:noFill/>
              <a:ln w="19050">
                <a:solidFill>
                  <a:schemeClr val="tx1"/>
                </a:solidFill>
                <a:round/>
                <a:headEnd/>
                <a:tailEnd type="triangle" w="lg" len="lg"/>
              </a:ln>
              <a:effectLst/>
            </p:spPr>
            <p:txBody>
              <a:bodyPr anchor="ctr"/>
              <a:lstStyle/>
              <a:p>
                <a:endParaRPr lang="en-US" b="0">
                  <a:latin typeface="+mn-lt"/>
                </a:endParaRPr>
              </a:p>
            </p:txBody>
          </p:sp>
          <p:sp>
            <p:nvSpPr>
              <p:cNvPr id="315" name="Rectangle 173"/>
              <p:cNvSpPr>
                <a:spLocks noChangeArrowheads="1"/>
              </p:cNvSpPr>
              <p:nvPr/>
            </p:nvSpPr>
            <p:spPr bwMode="auto">
              <a:xfrm>
                <a:off x="2496" y="720"/>
                <a:ext cx="336" cy="192"/>
              </a:xfrm>
              <a:prstGeom prst="rect">
                <a:avLst/>
              </a:prstGeom>
              <a:noFill/>
              <a:ln w="19050" algn="ctr">
                <a:solidFill>
                  <a:schemeClr val="tx1"/>
                </a:solidFill>
                <a:miter lim="800000"/>
                <a:headEnd/>
                <a:tailEnd/>
              </a:ln>
              <a:effectLst/>
            </p:spPr>
            <p:txBody>
              <a:bodyPr wrap="none" anchor="ctr"/>
              <a:lstStyle/>
              <a:p>
                <a:pPr eaLnBrk="0" hangingPunct="0"/>
                <a:r>
                  <a:rPr lang="en-US" sz="1100" b="0" dirty="0">
                    <a:solidFill>
                      <a:schemeClr val="tx2"/>
                    </a:solidFill>
                    <a:latin typeface="+mn-lt"/>
                  </a:rPr>
                  <a:t>I/O</a:t>
                </a:r>
              </a:p>
            </p:txBody>
          </p:sp>
          <p:grpSp>
            <p:nvGrpSpPr>
              <p:cNvPr id="316" name="Group 174"/>
              <p:cNvGrpSpPr>
                <a:grpSpLocks noChangeAspect="1"/>
              </p:cNvGrpSpPr>
              <p:nvPr/>
            </p:nvGrpSpPr>
            <p:grpSpPr bwMode="auto">
              <a:xfrm>
                <a:off x="2653" y="2236"/>
                <a:ext cx="35" cy="141"/>
                <a:chOff x="2658" y="2208"/>
                <a:chExt cx="48" cy="192"/>
              </a:xfrm>
            </p:grpSpPr>
            <p:sp>
              <p:nvSpPr>
                <p:cNvPr id="317" name="Oval 175"/>
                <p:cNvSpPr>
                  <a:spLocks noChangeAspect="1" noChangeArrowheads="1"/>
                </p:cNvSpPr>
                <p:nvPr/>
              </p:nvSpPr>
              <p:spPr bwMode="auto">
                <a:xfrm>
                  <a:off x="2658" y="2208"/>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318" name="Oval 176"/>
                <p:cNvSpPr>
                  <a:spLocks noChangeAspect="1" noChangeArrowheads="1"/>
                </p:cNvSpPr>
                <p:nvPr/>
              </p:nvSpPr>
              <p:spPr bwMode="auto">
                <a:xfrm>
                  <a:off x="2658" y="2280"/>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319" name="Oval 177"/>
                <p:cNvSpPr>
                  <a:spLocks noChangeAspect="1" noChangeArrowheads="1"/>
                </p:cNvSpPr>
                <p:nvPr/>
              </p:nvSpPr>
              <p:spPr bwMode="auto">
                <a:xfrm>
                  <a:off x="2658" y="2352"/>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grpSp>
        </p:grpSp>
        <p:grpSp>
          <p:nvGrpSpPr>
            <p:cNvPr id="267" name="Group 178"/>
            <p:cNvGrpSpPr>
              <a:grpSpLocks/>
            </p:cNvGrpSpPr>
            <p:nvPr/>
          </p:nvGrpSpPr>
          <p:grpSpPr bwMode="auto">
            <a:xfrm>
              <a:off x="1056" y="720"/>
              <a:ext cx="336" cy="2544"/>
              <a:chOff x="2496" y="720"/>
              <a:chExt cx="336" cy="2544"/>
            </a:xfrm>
          </p:grpSpPr>
          <p:grpSp>
            <p:nvGrpSpPr>
              <p:cNvPr id="268" name="Group 179"/>
              <p:cNvGrpSpPr>
                <a:grpSpLocks/>
              </p:cNvGrpSpPr>
              <p:nvPr/>
            </p:nvGrpSpPr>
            <p:grpSpPr bwMode="auto">
              <a:xfrm>
                <a:off x="2496" y="1296"/>
                <a:ext cx="192" cy="384"/>
                <a:chOff x="960" y="1008"/>
                <a:chExt cx="192" cy="384"/>
              </a:xfrm>
            </p:grpSpPr>
            <p:sp>
              <p:nvSpPr>
                <p:cNvPr id="302" name="Line 180"/>
                <p:cNvSpPr>
                  <a:spLocks noChangeShapeType="1"/>
                </p:cNvSpPr>
                <p:nvPr/>
              </p:nvSpPr>
              <p:spPr bwMode="auto">
                <a:xfrm>
                  <a:off x="1152" y="1008"/>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03" name="Line 181"/>
                <p:cNvSpPr>
                  <a:spLocks noChangeShapeType="1"/>
                </p:cNvSpPr>
                <p:nvPr/>
              </p:nvSpPr>
              <p:spPr bwMode="auto">
                <a:xfrm>
                  <a:off x="1056"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04" name="Line 182"/>
                <p:cNvSpPr>
                  <a:spLocks noChangeShapeType="1"/>
                </p:cNvSpPr>
                <p:nvPr/>
              </p:nvSpPr>
              <p:spPr bwMode="auto">
                <a:xfrm>
                  <a:off x="1056" y="139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05" name="Line 183"/>
                <p:cNvSpPr>
                  <a:spLocks noChangeShapeType="1"/>
                </p:cNvSpPr>
                <p:nvPr/>
              </p:nvSpPr>
              <p:spPr bwMode="auto">
                <a:xfrm>
                  <a:off x="1056" y="120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06" name="Line 184"/>
                <p:cNvSpPr>
                  <a:spLocks noChangeShapeType="1"/>
                </p:cNvSpPr>
                <p:nvPr/>
              </p:nvSpPr>
              <p:spPr bwMode="auto">
                <a:xfrm>
                  <a:off x="1008"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07" name="Line 185"/>
                <p:cNvSpPr>
                  <a:spLocks noChangeShapeType="1"/>
                </p:cNvSpPr>
                <p:nvPr/>
              </p:nvSpPr>
              <p:spPr bwMode="auto">
                <a:xfrm>
                  <a:off x="960" y="120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269" name="Group 186"/>
              <p:cNvGrpSpPr>
                <a:grpSpLocks/>
              </p:cNvGrpSpPr>
              <p:nvPr/>
            </p:nvGrpSpPr>
            <p:grpSpPr bwMode="auto">
              <a:xfrm>
                <a:off x="2496" y="1680"/>
                <a:ext cx="192" cy="384"/>
                <a:chOff x="960" y="1392"/>
                <a:chExt cx="192" cy="384"/>
              </a:xfrm>
            </p:grpSpPr>
            <p:sp>
              <p:nvSpPr>
                <p:cNvPr id="296" name="Line 187"/>
                <p:cNvSpPr>
                  <a:spLocks noChangeShapeType="1"/>
                </p:cNvSpPr>
                <p:nvPr/>
              </p:nvSpPr>
              <p:spPr bwMode="auto">
                <a:xfrm>
                  <a:off x="1152" y="1392"/>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97" name="Line 188"/>
                <p:cNvSpPr>
                  <a:spLocks noChangeShapeType="1"/>
                </p:cNvSpPr>
                <p:nvPr/>
              </p:nvSpPr>
              <p:spPr bwMode="auto">
                <a:xfrm>
                  <a:off x="1056"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98" name="Line 189"/>
                <p:cNvSpPr>
                  <a:spLocks noChangeShapeType="1"/>
                </p:cNvSpPr>
                <p:nvPr/>
              </p:nvSpPr>
              <p:spPr bwMode="auto">
                <a:xfrm>
                  <a:off x="1056" y="1776"/>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99" name="Line 190"/>
                <p:cNvSpPr>
                  <a:spLocks noChangeShapeType="1"/>
                </p:cNvSpPr>
                <p:nvPr/>
              </p:nvSpPr>
              <p:spPr bwMode="auto">
                <a:xfrm>
                  <a:off x="1056" y="1584"/>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00" name="Line 191"/>
                <p:cNvSpPr>
                  <a:spLocks noChangeShapeType="1"/>
                </p:cNvSpPr>
                <p:nvPr/>
              </p:nvSpPr>
              <p:spPr bwMode="auto">
                <a:xfrm>
                  <a:off x="1008"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301" name="Line 192"/>
                <p:cNvSpPr>
                  <a:spLocks noChangeShapeType="1"/>
                </p:cNvSpPr>
                <p:nvPr/>
              </p:nvSpPr>
              <p:spPr bwMode="auto">
                <a:xfrm>
                  <a:off x="960" y="1584"/>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270" name="Group 193"/>
              <p:cNvGrpSpPr>
                <a:grpSpLocks/>
              </p:cNvGrpSpPr>
              <p:nvPr/>
            </p:nvGrpSpPr>
            <p:grpSpPr bwMode="auto">
              <a:xfrm>
                <a:off x="2496" y="2400"/>
                <a:ext cx="192" cy="288"/>
                <a:chOff x="960" y="2544"/>
                <a:chExt cx="192" cy="288"/>
              </a:xfrm>
            </p:grpSpPr>
            <p:sp>
              <p:nvSpPr>
                <p:cNvPr id="290" name="Line 194"/>
                <p:cNvSpPr>
                  <a:spLocks noChangeShapeType="1"/>
                </p:cNvSpPr>
                <p:nvPr/>
              </p:nvSpPr>
              <p:spPr bwMode="auto">
                <a:xfrm>
                  <a:off x="1152" y="2544"/>
                  <a:ext cx="0" cy="96"/>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91" name="Line 195"/>
                <p:cNvSpPr>
                  <a:spLocks noChangeShapeType="1"/>
                </p:cNvSpPr>
                <p:nvPr/>
              </p:nvSpPr>
              <p:spPr bwMode="auto">
                <a:xfrm>
                  <a:off x="1056"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92" name="Line 196"/>
                <p:cNvSpPr>
                  <a:spLocks noChangeShapeType="1"/>
                </p:cNvSpPr>
                <p:nvPr/>
              </p:nvSpPr>
              <p:spPr bwMode="auto">
                <a:xfrm>
                  <a:off x="1056" y="283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93" name="Line 197"/>
                <p:cNvSpPr>
                  <a:spLocks noChangeShapeType="1"/>
                </p:cNvSpPr>
                <p:nvPr/>
              </p:nvSpPr>
              <p:spPr bwMode="auto">
                <a:xfrm>
                  <a:off x="1056" y="264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94" name="Line 198"/>
                <p:cNvSpPr>
                  <a:spLocks noChangeShapeType="1"/>
                </p:cNvSpPr>
                <p:nvPr/>
              </p:nvSpPr>
              <p:spPr bwMode="auto">
                <a:xfrm>
                  <a:off x="1008"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95" name="Line 199"/>
                <p:cNvSpPr>
                  <a:spLocks noChangeShapeType="1"/>
                </p:cNvSpPr>
                <p:nvPr/>
              </p:nvSpPr>
              <p:spPr bwMode="auto">
                <a:xfrm>
                  <a:off x="960" y="264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sp>
            <p:nvSpPr>
              <p:cNvPr id="271" name="Line 200"/>
              <p:cNvSpPr>
                <a:spLocks noChangeShapeType="1"/>
              </p:cNvSpPr>
              <p:nvPr/>
            </p:nvSpPr>
            <p:spPr bwMode="auto">
              <a:xfrm flipH="1">
                <a:off x="2688" y="2064"/>
                <a:ext cx="0" cy="98"/>
              </a:xfrm>
              <a:prstGeom prst="line">
                <a:avLst/>
              </a:prstGeom>
              <a:noFill/>
              <a:ln w="19050">
                <a:solidFill>
                  <a:schemeClr val="tx1"/>
                </a:solidFill>
                <a:round/>
                <a:headEnd/>
                <a:tailEnd/>
              </a:ln>
              <a:effectLst/>
            </p:spPr>
            <p:txBody>
              <a:bodyPr anchor="ctr"/>
              <a:lstStyle/>
              <a:p>
                <a:endParaRPr lang="en-US" b="0">
                  <a:latin typeface="+mn-lt"/>
                </a:endParaRPr>
              </a:p>
            </p:txBody>
          </p:sp>
          <p:grpSp>
            <p:nvGrpSpPr>
              <p:cNvPr id="272" name="Group 201"/>
              <p:cNvGrpSpPr>
                <a:grpSpLocks/>
              </p:cNvGrpSpPr>
              <p:nvPr/>
            </p:nvGrpSpPr>
            <p:grpSpPr bwMode="auto">
              <a:xfrm>
                <a:off x="2544" y="912"/>
                <a:ext cx="144" cy="384"/>
                <a:chOff x="1008" y="624"/>
                <a:chExt cx="144" cy="384"/>
              </a:xfrm>
            </p:grpSpPr>
            <p:sp>
              <p:nvSpPr>
                <p:cNvPr id="285" name="Line 202"/>
                <p:cNvSpPr>
                  <a:spLocks noChangeShapeType="1"/>
                </p:cNvSpPr>
                <p:nvPr/>
              </p:nvSpPr>
              <p:spPr bwMode="auto">
                <a:xfrm>
                  <a:off x="1152" y="624"/>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86" name="Line 203"/>
                <p:cNvSpPr>
                  <a:spLocks noChangeShapeType="1"/>
                </p:cNvSpPr>
                <p:nvPr/>
              </p:nvSpPr>
              <p:spPr bwMode="auto">
                <a:xfrm>
                  <a:off x="1056" y="816"/>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87" name="Line 204"/>
                <p:cNvSpPr>
                  <a:spLocks noChangeShapeType="1"/>
                </p:cNvSpPr>
                <p:nvPr/>
              </p:nvSpPr>
              <p:spPr bwMode="auto">
                <a:xfrm>
                  <a:off x="1056" y="1008"/>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88" name="Line 205"/>
                <p:cNvSpPr>
                  <a:spLocks noChangeShapeType="1"/>
                </p:cNvSpPr>
                <p:nvPr/>
              </p:nvSpPr>
              <p:spPr bwMode="auto">
                <a:xfrm>
                  <a:off x="1056" y="816"/>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89" name="Line 206"/>
                <p:cNvSpPr>
                  <a:spLocks noChangeShapeType="1"/>
                </p:cNvSpPr>
                <p:nvPr/>
              </p:nvSpPr>
              <p:spPr bwMode="auto">
                <a:xfrm>
                  <a:off x="1008" y="816"/>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grpSp>
            <p:nvGrpSpPr>
              <p:cNvPr id="273" name="Group 207"/>
              <p:cNvGrpSpPr>
                <a:grpSpLocks/>
              </p:cNvGrpSpPr>
              <p:nvPr/>
            </p:nvGrpSpPr>
            <p:grpSpPr bwMode="auto">
              <a:xfrm>
                <a:off x="2536" y="2688"/>
                <a:ext cx="144" cy="384"/>
                <a:chOff x="1000" y="2928"/>
                <a:chExt cx="144" cy="384"/>
              </a:xfrm>
            </p:grpSpPr>
            <p:sp>
              <p:nvSpPr>
                <p:cNvPr id="280" name="Line 208"/>
                <p:cNvSpPr>
                  <a:spLocks noChangeShapeType="1"/>
                </p:cNvSpPr>
                <p:nvPr/>
              </p:nvSpPr>
              <p:spPr bwMode="auto">
                <a:xfrm>
                  <a:off x="1144" y="2928"/>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81" name="Line 209"/>
                <p:cNvSpPr>
                  <a:spLocks noChangeShapeType="1"/>
                </p:cNvSpPr>
                <p:nvPr/>
              </p:nvSpPr>
              <p:spPr bwMode="auto">
                <a:xfrm>
                  <a:off x="1048" y="3120"/>
                  <a:ext cx="0" cy="192"/>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82" name="Line 210"/>
                <p:cNvSpPr>
                  <a:spLocks noChangeShapeType="1"/>
                </p:cNvSpPr>
                <p:nvPr/>
              </p:nvSpPr>
              <p:spPr bwMode="auto">
                <a:xfrm>
                  <a:off x="1048" y="3312"/>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83" name="Line 211"/>
                <p:cNvSpPr>
                  <a:spLocks noChangeShapeType="1"/>
                </p:cNvSpPr>
                <p:nvPr/>
              </p:nvSpPr>
              <p:spPr bwMode="auto">
                <a:xfrm>
                  <a:off x="1048" y="3120"/>
                  <a:ext cx="96" cy="0"/>
                </a:xfrm>
                <a:prstGeom prst="line">
                  <a:avLst/>
                </a:prstGeom>
                <a:noFill/>
                <a:ln w="19050">
                  <a:solidFill>
                    <a:schemeClr val="tx1"/>
                  </a:solidFill>
                  <a:round/>
                  <a:headEnd/>
                  <a:tailEnd/>
                </a:ln>
                <a:effectLst/>
              </p:spPr>
              <p:txBody>
                <a:bodyPr anchor="ctr"/>
                <a:lstStyle/>
                <a:p>
                  <a:endParaRPr lang="en-US" b="0">
                    <a:latin typeface="+mn-lt"/>
                  </a:endParaRPr>
                </a:p>
              </p:txBody>
            </p:sp>
            <p:sp>
              <p:nvSpPr>
                <p:cNvPr id="284" name="Line 212"/>
                <p:cNvSpPr>
                  <a:spLocks noChangeShapeType="1"/>
                </p:cNvSpPr>
                <p:nvPr/>
              </p:nvSpPr>
              <p:spPr bwMode="auto">
                <a:xfrm>
                  <a:off x="1000" y="3120"/>
                  <a:ext cx="0" cy="192"/>
                </a:xfrm>
                <a:prstGeom prst="line">
                  <a:avLst/>
                </a:prstGeom>
                <a:noFill/>
                <a:ln w="19050">
                  <a:solidFill>
                    <a:schemeClr val="tx1"/>
                  </a:solidFill>
                  <a:round/>
                  <a:headEnd/>
                  <a:tailEnd/>
                </a:ln>
                <a:effectLst/>
              </p:spPr>
              <p:txBody>
                <a:bodyPr anchor="ctr"/>
                <a:lstStyle/>
                <a:p>
                  <a:endParaRPr lang="en-US" b="0">
                    <a:latin typeface="+mn-lt"/>
                  </a:endParaRPr>
                </a:p>
              </p:txBody>
            </p:sp>
          </p:grpSp>
          <p:sp>
            <p:nvSpPr>
              <p:cNvPr id="274" name="Line 213"/>
              <p:cNvSpPr>
                <a:spLocks noChangeShapeType="1"/>
              </p:cNvSpPr>
              <p:nvPr/>
            </p:nvSpPr>
            <p:spPr bwMode="auto">
              <a:xfrm>
                <a:off x="2676" y="3072"/>
                <a:ext cx="0" cy="192"/>
              </a:xfrm>
              <a:prstGeom prst="line">
                <a:avLst/>
              </a:prstGeom>
              <a:noFill/>
              <a:ln w="19050">
                <a:solidFill>
                  <a:schemeClr val="tx1"/>
                </a:solidFill>
                <a:round/>
                <a:headEnd/>
                <a:tailEnd type="triangle" w="lg" len="lg"/>
              </a:ln>
              <a:effectLst/>
            </p:spPr>
            <p:txBody>
              <a:bodyPr anchor="ctr"/>
              <a:lstStyle/>
              <a:p>
                <a:endParaRPr lang="en-US" b="0">
                  <a:latin typeface="+mn-lt"/>
                </a:endParaRPr>
              </a:p>
            </p:txBody>
          </p:sp>
          <p:sp>
            <p:nvSpPr>
              <p:cNvPr id="275" name="Rectangle 214"/>
              <p:cNvSpPr>
                <a:spLocks noChangeArrowheads="1"/>
              </p:cNvSpPr>
              <p:nvPr/>
            </p:nvSpPr>
            <p:spPr bwMode="auto">
              <a:xfrm>
                <a:off x="2496" y="720"/>
                <a:ext cx="336" cy="192"/>
              </a:xfrm>
              <a:prstGeom prst="rect">
                <a:avLst/>
              </a:prstGeom>
              <a:noFill/>
              <a:ln w="19050" algn="ctr">
                <a:solidFill>
                  <a:schemeClr val="tx1"/>
                </a:solidFill>
                <a:miter lim="800000"/>
                <a:headEnd/>
                <a:tailEnd/>
              </a:ln>
              <a:effectLst/>
            </p:spPr>
            <p:txBody>
              <a:bodyPr wrap="none" anchor="ctr"/>
              <a:lstStyle/>
              <a:p>
                <a:pPr eaLnBrk="0" hangingPunct="0"/>
                <a:r>
                  <a:rPr lang="en-US" sz="1100" b="0" dirty="0">
                    <a:solidFill>
                      <a:schemeClr val="tx2"/>
                    </a:solidFill>
                    <a:latin typeface="+mn-lt"/>
                  </a:rPr>
                  <a:t>I/O</a:t>
                </a:r>
              </a:p>
            </p:txBody>
          </p:sp>
          <p:grpSp>
            <p:nvGrpSpPr>
              <p:cNvPr id="276" name="Group 215"/>
              <p:cNvGrpSpPr>
                <a:grpSpLocks noChangeAspect="1"/>
              </p:cNvGrpSpPr>
              <p:nvPr/>
            </p:nvGrpSpPr>
            <p:grpSpPr bwMode="auto">
              <a:xfrm>
                <a:off x="2653" y="2236"/>
                <a:ext cx="35" cy="141"/>
                <a:chOff x="2658" y="2208"/>
                <a:chExt cx="48" cy="192"/>
              </a:xfrm>
            </p:grpSpPr>
            <p:sp>
              <p:nvSpPr>
                <p:cNvPr id="277" name="Oval 216"/>
                <p:cNvSpPr>
                  <a:spLocks noChangeAspect="1" noChangeArrowheads="1"/>
                </p:cNvSpPr>
                <p:nvPr/>
              </p:nvSpPr>
              <p:spPr bwMode="auto">
                <a:xfrm>
                  <a:off x="2658" y="2208"/>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278" name="Oval 217"/>
                <p:cNvSpPr>
                  <a:spLocks noChangeAspect="1" noChangeArrowheads="1"/>
                </p:cNvSpPr>
                <p:nvPr/>
              </p:nvSpPr>
              <p:spPr bwMode="auto">
                <a:xfrm>
                  <a:off x="2658" y="2280"/>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sp>
              <p:nvSpPr>
                <p:cNvPr id="279" name="Oval 218"/>
                <p:cNvSpPr>
                  <a:spLocks noChangeAspect="1" noChangeArrowheads="1"/>
                </p:cNvSpPr>
                <p:nvPr/>
              </p:nvSpPr>
              <p:spPr bwMode="auto">
                <a:xfrm>
                  <a:off x="2658" y="2352"/>
                  <a:ext cx="48" cy="48"/>
                </a:xfrm>
                <a:prstGeom prst="ellipse">
                  <a:avLst/>
                </a:prstGeom>
                <a:solidFill>
                  <a:schemeClr val="tx2"/>
                </a:solidFill>
                <a:ln w="0" algn="ctr">
                  <a:noFill/>
                  <a:round/>
                  <a:headEnd/>
                  <a:tailEnd/>
                </a:ln>
                <a:effectLst/>
              </p:spPr>
              <p:txBody>
                <a:bodyPr wrap="none" anchor="ctr"/>
                <a:lstStyle/>
                <a:p>
                  <a:endParaRPr lang="en-US" b="0">
                    <a:latin typeface="+mn-lt"/>
                  </a:endParaRPr>
                </a:p>
              </p:txBody>
            </p:sp>
          </p:grpSp>
        </p:grpSp>
      </p:grpSp>
      <p:sp>
        <p:nvSpPr>
          <p:cNvPr id="434" name="Text Box 219"/>
          <p:cNvSpPr txBox="1">
            <a:spLocks noChangeArrowheads="1"/>
          </p:cNvSpPr>
          <p:nvPr/>
        </p:nvSpPr>
        <p:spPr bwMode="auto">
          <a:xfrm>
            <a:off x="5497830" y="1662111"/>
            <a:ext cx="2263140" cy="360099"/>
          </a:xfrm>
          <a:prstGeom prst="rect">
            <a:avLst/>
          </a:prstGeom>
          <a:noFill/>
          <a:ln w="9525" algn="ctr">
            <a:noFill/>
            <a:miter lim="800000"/>
            <a:headEnd/>
            <a:tailEnd/>
          </a:ln>
          <a:effectLst/>
        </p:spPr>
        <p:txBody>
          <a:bodyPr lIns="82296" tIns="41148" rIns="82296" bIns="41148">
            <a:spAutoFit/>
          </a:bodyPr>
          <a:lstStyle/>
          <a:p>
            <a:pPr eaLnBrk="0" hangingPunct="0">
              <a:spcBef>
                <a:spcPct val="50000"/>
              </a:spcBef>
            </a:pPr>
            <a:r>
              <a:rPr lang="en-US" b="0">
                <a:solidFill>
                  <a:schemeClr val="tx2"/>
                </a:solidFill>
                <a:latin typeface="+mn-lt"/>
              </a:rPr>
              <a:t>Block Architecture</a:t>
            </a:r>
          </a:p>
        </p:txBody>
      </p:sp>
      <p:sp>
        <p:nvSpPr>
          <p:cNvPr id="435" name="Text Box 220"/>
          <p:cNvSpPr txBox="1">
            <a:spLocks noChangeArrowheads="1"/>
          </p:cNvSpPr>
          <p:nvPr/>
        </p:nvSpPr>
        <p:spPr bwMode="auto">
          <a:xfrm>
            <a:off x="4826317" y="6106952"/>
            <a:ext cx="2797493" cy="220028"/>
          </a:xfrm>
          <a:prstGeom prst="rect">
            <a:avLst/>
          </a:prstGeom>
          <a:noFill/>
          <a:ln w="9525" algn="ctr">
            <a:noFill/>
            <a:miter lim="800000"/>
            <a:headEnd/>
            <a:tailEnd/>
          </a:ln>
          <a:effectLst/>
        </p:spPr>
        <p:txBody>
          <a:bodyPr lIns="82296" tIns="41148" rIns="82296" bIns="41148">
            <a:spAutoFit/>
          </a:bodyPr>
          <a:lstStyle/>
          <a:p>
            <a:pPr algn="l" eaLnBrk="0" hangingPunct="0">
              <a:spcBef>
                <a:spcPct val="50000"/>
              </a:spcBef>
            </a:pPr>
            <a:r>
              <a:rPr lang="en-US" sz="900" b="0" dirty="0">
                <a:latin typeface="+mn-lt"/>
              </a:rPr>
              <a:t>* Typical for 4Gb SLC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15" name="Picture 15" descr="Figure 6"/>
          <p:cNvPicPr>
            <a:picLocks noChangeAspect="1" noChangeArrowheads="1"/>
          </p:cNvPicPr>
          <p:nvPr/>
        </p:nvPicPr>
        <p:blipFill>
          <a:blip r:embed="rId3"/>
          <a:srcRect r="27655"/>
          <a:stretch>
            <a:fillRect/>
          </a:stretch>
        </p:blipFill>
        <p:spPr bwMode="auto">
          <a:xfrm>
            <a:off x="184224" y="2197100"/>
            <a:ext cx="6113463" cy="3427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2802" name="Rectangle 2"/>
          <p:cNvSpPr>
            <a:spLocks noGrp="1" noChangeArrowheads="1"/>
          </p:cNvSpPr>
          <p:nvPr>
            <p:ph type="title"/>
          </p:nvPr>
        </p:nvSpPr>
        <p:spPr/>
        <p:txBody>
          <a:bodyPr/>
          <a:lstStyle/>
          <a:p>
            <a:r>
              <a:rPr lang="en-US" smtClean="0"/>
              <a:t>2Gb, SLC 72nm, 2K Page</a:t>
            </a:r>
            <a:br>
              <a:rPr lang="en-US" smtClean="0"/>
            </a:br>
            <a:r>
              <a:rPr lang="en-US" smtClean="0"/>
              <a:t>Performance</a:t>
            </a:r>
            <a:endParaRPr lang="en-US" dirty="0"/>
          </a:p>
        </p:txBody>
      </p:sp>
      <p:pic>
        <p:nvPicPr>
          <p:cNvPr id="332804" name="Picture 4"/>
          <p:cNvPicPr>
            <a:picLocks noChangeAspect="1" noChangeArrowheads="1"/>
          </p:cNvPicPr>
          <p:nvPr/>
        </p:nvPicPr>
        <p:blipFill>
          <a:blip r:embed="rId4"/>
          <a:srcRect/>
          <a:stretch>
            <a:fillRect/>
          </a:stretch>
        </p:blipFill>
        <p:spPr bwMode="auto">
          <a:xfrm>
            <a:off x="6492949" y="1631950"/>
            <a:ext cx="2428875" cy="3906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2805" name="Oval 5"/>
          <p:cNvSpPr>
            <a:spLocks noChangeArrowheads="1"/>
          </p:cNvSpPr>
          <p:nvPr/>
        </p:nvSpPr>
        <p:spPr bwMode="auto">
          <a:xfrm>
            <a:off x="7302574" y="1900238"/>
            <a:ext cx="614363" cy="242887"/>
          </a:xfrm>
          <a:prstGeom prst="ellipse">
            <a:avLst/>
          </a:prstGeom>
          <a:solidFill>
            <a:schemeClr val="bg2">
              <a:alpha val="39000"/>
            </a:schemeClr>
          </a:solidFill>
          <a:ln w="9525" algn="ctr">
            <a:solidFill>
              <a:schemeClr val="tx1"/>
            </a:solidFill>
            <a:round/>
            <a:headEnd/>
            <a:tailEnd/>
          </a:ln>
          <a:effectLst>
            <a:glow rad="101600">
              <a:srgbClr val="FFFFFF">
                <a:alpha val="47059"/>
              </a:srgbClr>
            </a:glow>
          </a:effectLst>
        </p:spPr>
        <p:txBody>
          <a:bodyPr wrap="none" anchor="ctr"/>
          <a:lstStyle/>
          <a:p>
            <a:endParaRPr lang="en-US" dirty="0">
              <a:latin typeface="Segoe" pitchFamily="34" charset="0"/>
            </a:endParaRPr>
          </a:p>
        </p:txBody>
      </p:sp>
      <p:sp>
        <p:nvSpPr>
          <p:cNvPr id="332806" name="Oval 6"/>
          <p:cNvSpPr>
            <a:spLocks noChangeArrowheads="1"/>
          </p:cNvSpPr>
          <p:nvPr/>
        </p:nvSpPr>
        <p:spPr bwMode="auto">
          <a:xfrm>
            <a:off x="7345437" y="2689225"/>
            <a:ext cx="614362" cy="501650"/>
          </a:xfrm>
          <a:prstGeom prst="ellipse">
            <a:avLst/>
          </a:prstGeom>
          <a:solidFill>
            <a:schemeClr val="bg2">
              <a:alpha val="39000"/>
            </a:schemeClr>
          </a:solidFill>
          <a:ln w="9525" algn="ctr">
            <a:solidFill>
              <a:schemeClr val="tx1"/>
            </a:solidFill>
            <a:round/>
            <a:headEnd/>
            <a:tailEnd/>
          </a:ln>
          <a:effectLst>
            <a:glow rad="101600">
              <a:srgbClr val="FFFFFF">
                <a:alpha val="47059"/>
              </a:srgbClr>
            </a:glow>
          </a:effectLst>
        </p:spPr>
        <p:txBody>
          <a:bodyPr wrap="none" anchor="ctr"/>
          <a:lstStyle/>
          <a:p>
            <a:endParaRPr lang="en-US" dirty="0">
              <a:latin typeface="Segoe" pitchFamily="34" charset="0"/>
            </a:endParaRPr>
          </a:p>
        </p:txBody>
      </p:sp>
      <p:sp>
        <p:nvSpPr>
          <p:cNvPr id="332807" name="Oval 7"/>
          <p:cNvSpPr>
            <a:spLocks noChangeArrowheads="1"/>
          </p:cNvSpPr>
          <p:nvPr/>
        </p:nvSpPr>
        <p:spPr bwMode="auto">
          <a:xfrm>
            <a:off x="7402587" y="3462338"/>
            <a:ext cx="614362" cy="257175"/>
          </a:xfrm>
          <a:prstGeom prst="ellipse">
            <a:avLst/>
          </a:prstGeom>
          <a:solidFill>
            <a:schemeClr val="bg2">
              <a:alpha val="39000"/>
            </a:schemeClr>
          </a:solidFill>
          <a:ln w="9525" algn="ctr">
            <a:solidFill>
              <a:schemeClr val="tx1"/>
            </a:solidFill>
            <a:round/>
            <a:headEnd/>
            <a:tailEnd/>
          </a:ln>
          <a:effectLst>
            <a:glow rad="101600">
              <a:srgbClr val="FFFFFF">
                <a:alpha val="47059"/>
              </a:srgbClr>
            </a:glow>
          </a:effectLst>
        </p:spPr>
        <p:txBody>
          <a:bodyPr wrap="none" anchor="ctr"/>
          <a:lstStyle/>
          <a:p>
            <a:endParaRPr lang="en-US" dirty="0">
              <a:latin typeface="Segoe" pitchFamily="34" charset="0"/>
            </a:endParaRPr>
          </a:p>
        </p:txBody>
      </p:sp>
      <p:sp>
        <p:nvSpPr>
          <p:cNvPr id="332808" name="Oval 8"/>
          <p:cNvSpPr>
            <a:spLocks noChangeArrowheads="1"/>
          </p:cNvSpPr>
          <p:nvPr/>
        </p:nvSpPr>
        <p:spPr bwMode="auto">
          <a:xfrm>
            <a:off x="7332737" y="4249738"/>
            <a:ext cx="614362" cy="501650"/>
          </a:xfrm>
          <a:prstGeom prst="ellipse">
            <a:avLst/>
          </a:prstGeom>
          <a:solidFill>
            <a:schemeClr val="bg2">
              <a:alpha val="39000"/>
            </a:schemeClr>
          </a:solidFill>
          <a:ln w="9525" algn="ctr">
            <a:solidFill>
              <a:schemeClr val="tx1"/>
            </a:solidFill>
            <a:round/>
            <a:headEnd/>
            <a:tailEnd/>
          </a:ln>
          <a:effectLst>
            <a:glow rad="101600">
              <a:srgbClr val="FFFFFF">
                <a:alpha val="47059"/>
              </a:srgbClr>
            </a:glow>
          </a:effectLst>
        </p:spPr>
        <p:txBody>
          <a:bodyPr wrap="none" anchor="ctr"/>
          <a:lstStyle/>
          <a:p>
            <a:endParaRPr lang="en-US" dirty="0">
              <a:latin typeface="Segoe" pitchFamily="34" charset="0"/>
            </a:endParaRPr>
          </a:p>
        </p:txBody>
      </p:sp>
      <p:sp>
        <p:nvSpPr>
          <p:cNvPr id="332809" name="Rectangle 9"/>
          <p:cNvSpPr>
            <a:spLocks noChangeArrowheads="1"/>
          </p:cNvSpPr>
          <p:nvPr/>
        </p:nvSpPr>
        <p:spPr bwMode="auto">
          <a:xfrm>
            <a:off x="858912" y="2570163"/>
            <a:ext cx="2570162" cy="1533525"/>
          </a:xfrm>
          <a:prstGeom prst="rect">
            <a:avLst/>
          </a:prstGeom>
          <a:solidFill>
            <a:schemeClr val="accent4">
              <a:alpha val="48000"/>
            </a:schemeClr>
          </a:solidFill>
          <a:ln w="9525" algn="ctr">
            <a:solidFill>
              <a:schemeClr val="tx1"/>
            </a:solidFill>
            <a:miter lim="800000"/>
            <a:headEnd/>
            <a:tailEnd/>
          </a:ln>
          <a:effectLst/>
        </p:spPr>
        <p:txBody>
          <a:bodyPr wrap="none" anchor="ctr"/>
          <a:lstStyle/>
          <a:p>
            <a:endParaRPr lang="en-US" dirty="0">
              <a:latin typeface="Segoe" pitchFamily="34" charset="0"/>
            </a:endParaRPr>
          </a:p>
        </p:txBody>
      </p:sp>
      <p:sp>
        <p:nvSpPr>
          <p:cNvPr id="332810" name="Rectangle 10"/>
          <p:cNvSpPr>
            <a:spLocks noChangeArrowheads="1"/>
          </p:cNvSpPr>
          <p:nvPr/>
        </p:nvSpPr>
        <p:spPr bwMode="auto">
          <a:xfrm>
            <a:off x="3562424" y="3473450"/>
            <a:ext cx="2582863" cy="1489075"/>
          </a:xfrm>
          <a:prstGeom prst="rect">
            <a:avLst/>
          </a:prstGeom>
          <a:solidFill>
            <a:schemeClr val="accent4">
              <a:alpha val="48000"/>
            </a:schemeClr>
          </a:solidFill>
          <a:ln w="9525" algn="ctr">
            <a:solidFill>
              <a:schemeClr val="tx1"/>
            </a:solidFill>
            <a:miter lim="800000"/>
            <a:headEnd/>
            <a:tailEnd/>
          </a:ln>
          <a:effectLst/>
        </p:spPr>
        <p:txBody>
          <a:bodyPr wrap="none" anchor="ctr"/>
          <a:lstStyle/>
          <a:p>
            <a:endParaRPr lang="en-US" dirty="0">
              <a:latin typeface="Segoe" pitchFamily="34" charset="0"/>
            </a:endParaRPr>
          </a:p>
        </p:txBody>
      </p:sp>
      <p:sp>
        <p:nvSpPr>
          <p:cNvPr id="332811" name="Line 11"/>
          <p:cNvSpPr>
            <a:spLocks noChangeShapeType="1"/>
          </p:cNvSpPr>
          <p:nvPr/>
        </p:nvSpPr>
        <p:spPr bwMode="auto">
          <a:xfrm flipV="1">
            <a:off x="3451299" y="2028825"/>
            <a:ext cx="3952875" cy="960438"/>
          </a:xfrm>
          <a:prstGeom prst="line">
            <a:avLst/>
          </a:prstGeom>
          <a:ln>
            <a:headEnd/>
            <a:tailEn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32812" name="Line 12"/>
          <p:cNvSpPr>
            <a:spLocks noChangeShapeType="1"/>
          </p:cNvSpPr>
          <p:nvPr/>
        </p:nvSpPr>
        <p:spPr bwMode="auto">
          <a:xfrm flipV="1">
            <a:off x="3451299" y="2946400"/>
            <a:ext cx="3767138" cy="42863"/>
          </a:xfrm>
          <a:prstGeom prst="line">
            <a:avLst/>
          </a:prstGeom>
          <a:ln>
            <a:headEnd/>
            <a:tailEn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32813" name="Line 13"/>
          <p:cNvSpPr>
            <a:spLocks noChangeShapeType="1"/>
          </p:cNvSpPr>
          <p:nvPr/>
        </p:nvSpPr>
        <p:spPr bwMode="auto">
          <a:xfrm>
            <a:off x="6308799" y="4175125"/>
            <a:ext cx="1100138" cy="257175"/>
          </a:xfrm>
          <a:prstGeom prst="line">
            <a:avLst/>
          </a:prstGeom>
          <a:ln>
            <a:headEnd/>
            <a:tailEn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32814" name="Line 14"/>
          <p:cNvSpPr>
            <a:spLocks noChangeShapeType="1"/>
          </p:cNvSpPr>
          <p:nvPr/>
        </p:nvSpPr>
        <p:spPr bwMode="auto">
          <a:xfrm flipV="1">
            <a:off x="6308799" y="3629025"/>
            <a:ext cx="1200150" cy="546100"/>
          </a:xfrm>
          <a:prstGeom prst="line">
            <a:avLst/>
          </a:prstGeom>
          <a:ln>
            <a:headEnd/>
            <a:tailEn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32817" name="Rectangle 17"/>
          <p:cNvSpPr>
            <a:spLocks noChangeArrowheads="1"/>
          </p:cNvSpPr>
          <p:nvPr/>
        </p:nvSpPr>
        <p:spPr bwMode="auto">
          <a:xfrm>
            <a:off x="6153224" y="4051300"/>
            <a:ext cx="114300" cy="393700"/>
          </a:xfrm>
          <a:prstGeom prst="rect">
            <a:avLst/>
          </a:prstGeom>
          <a:solidFill>
            <a:schemeClr val="tx1"/>
          </a:solidFill>
          <a:ln w="12700">
            <a:solidFill>
              <a:schemeClr val="tx1"/>
            </a:solidFill>
            <a:miter lim="800000"/>
            <a:headEnd/>
            <a:tailEnd/>
          </a:ln>
          <a:effectLst/>
        </p:spPr>
        <p:txBody>
          <a:bodyPr wrap="none" anchor="ctr"/>
          <a:lstStyle/>
          <a:p>
            <a:endParaRPr lang="en-US" dirty="0">
              <a:latin typeface="Segoe" pitchFamily="34" charset="0"/>
            </a:endParaRPr>
          </a:p>
        </p:txBody>
      </p:sp>
      <p:sp>
        <p:nvSpPr>
          <p:cNvPr id="332818" name="Rectangle 18"/>
          <p:cNvSpPr>
            <a:spLocks noChangeArrowheads="1"/>
          </p:cNvSpPr>
          <p:nvPr/>
        </p:nvSpPr>
        <p:spPr bwMode="auto">
          <a:xfrm>
            <a:off x="6165924" y="2603500"/>
            <a:ext cx="114300" cy="393700"/>
          </a:xfrm>
          <a:prstGeom prst="rect">
            <a:avLst/>
          </a:prstGeom>
          <a:solidFill>
            <a:schemeClr val="tx1"/>
          </a:solidFill>
          <a:ln w="12700">
            <a:solidFill>
              <a:schemeClr val="tx1"/>
            </a:solidFill>
            <a:miter lim="800000"/>
            <a:headEnd/>
            <a:tailEnd/>
          </a:ln>
          <a:effectLst/>
        </p:spPr>
        <p:txBody>
          <a:bodyPr wrap="none" anchor="ctr"/>
          <a:lstStyle/>
          <a:p>
            <a:endParaRPr lang="en-US" dirty="0">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2809"/>
                                        </p:tgtEl>
                                        <p:attrNameLst>
                                          <p:attrName>style.visibility</p:attrName>
                                        </p:attrNameLst>
                                      </p:cBhvr>
                                      <p:to>
                                        <p:strVal val="visible"/>
                                      </p:to>
                                    </p:set>
                                    <p:anim calcmode="lin" valueType="num">
                                      <p:cBhvr additive="base">
                                        <p:cTn id="7" dur="500" fill="hold"/>
                                        <p:tgtEl>
                                          <p:spTgt spid="332809"/>
                                        </p:tgtEl>
                                        <p:attrNameLst>
                                          <p:attrName>ppt_x</p:attrName>
                                        </p:attrNameLst>
                                      </p:cBhvr>
                                      <p:tavLst>
                                        <p:tav tm="0">
                                          <p:val>
                                            <p:strVal val="0-#ppt_w/2"/>
                                          </p:val>
                                        </p:tav>
                                        <p:tav tm="100000">
                                          <p:val>
                                            <p:strVal val="#ppt_x"/>
                                          </p:val>
                                        </p:tav>
                                      </p:tavLst>
                                    </p:anim>
                                    <p:anim calcmode="lin" valueType="num">
                                      <p:cBhvr additive="base">
                                        <p:cTn id="8" dur="500" fill="hold"/>
                                        <p:tgtEl>
                                          <p:spTgt spid="33280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2806"/>
                                        </p:tgtEl>
                                        <p:attrNameLst>
                                          <p:attrName>style.visibility</p:attrName>
                                        </p:attrNameLst>
                                      </p:cBhvr>
                                      <p:to>
                                        <p:strVal val="visible"/>
                                      </p:to>
                                    </p:set>
                                    <p:anim calcmode="lin" valueType="num">
                                      <p:cBhvr additive="base">
                                        <p:cTn id="11" dur="500" fill="hold"/>
                                        <p:tgtEl>
                                          <p:spTgt spid="332806"/>
                                        </p:tgtEl>
                                        <p:attrNameLst>
                                          <p:attrName>ppt_x</p:attrName>
                                        </p:attrNameLst>
                                      </p:cBhvr>
                                      <p:tavLst>
                                        <p:tav tm="0">
                                          <p:val>
                                            <p:strVal val="0-#ppt_w/2"/>
                                          </p:val>
                                        </p:tav>
                                        <p:tav tm="100000">
                                          <p:val>
                                            <p:strVal val="#ppt_x"/>
                                          </p:val>
                                        </p:tav>
                                      </p:tavLst>
                                    </p:anim>
                                    <p:anim calcmode="lin" valueType="num">
                                      <p:cBhvr additive="base">
                                        <p:cTn id="12" dur="500" fill="hold"/>
                                        <p:tgtEl>
                                          <p:spTgt spid="33280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2805"/>
                                        </p:tgtEl>
                                        <p:attrNameLst>
                                          <p:attrName>style.visibility</p:attrName>
                                        </p:attrNameLst>
                                      </p:cBhvr>
                                      <p:to>
                                        <p:strVal val="visible"/>
                                      </p:to>
                                    </p:set>
                                    <p:anim calcmode="lin" valueType="num">
                                      <p:cBhvr additive="base">
                                        <p:cTn id="15" dur="500" fill="hold"/>
                                        <p:tgtEl>
                                          <p:spTgt spid="332805"/>
                                        </p:tgtEl>
                                        <p:attrNameLst>
                                          <p:attrName>ppt_x</p:attrName>
                                        </p:attrNameLst>
                                      </p:cBhvr>
                                      <p:tavLst>
                                        <p:tav tm="0">
                                          <p:val>
                                            <p:strVal val="0-#ppt_w/2"/>
                                          </p:val>
                                        </p:tav>
                                        <p:tav tm="100000">
                                          <p:val>
                                            <p:strVal val="#ppt_x"/>
                                          </p:val>
                                        </p:tav>
                                      </p:tavLst>
                                    </p:anim>
                                    <p:anim calcmode="lin" valueType="num">
                                      <p:cBhvr additive="base">
                                        <p:cTn id="16" dur="500" fill="hold"/>
                                        <p:tgtEl>
                                          <p:spTgt spid="33280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2811"/>
                                        </p:tgtEl>
                                        <p:attrNameLst>
                                          <p:attrName>style.visibility</p:attrName>
                                        </p:attrNameLst>
                                      </p:cBhvr>
                                      <p:to>
                                        <p:strVal val="visible"/>
                                      </p:to>
                                    </p:set>
                                    <p:anim calcmode="lin" valueType="num">
                                      <p:cBhvr additive="base">
                                        <p:cTn id="19" dur="500" fill="hold"/>
                                        <p:tgtEl>
                                          <p:spTgt spid="332811"/>
                                        </p:tgtEl>
                                        <p:attrNameLst>
                                          <p:attrName>ppt_x</p:attrName>
                                        </p:attrNameLst>
                                      </p:cBhvr>
                                      <p:tavLst>
                                        <p:tav tm="0">
                                          <p:val>
                                            <p:strVal val="0-#ppt_w/2"/>
                                          </p:val>
                                        </p:tav>
                                        <p:tav tm="100000">
                                          <p:val>
                                            <p:strVal val="#ppt_x"/>
                                          </p:val>
                                        </p:tav>
                                      </p:tavLst>
                                    </p:anim>
                                    <p:anim calcmode="lin" valueType="num">
                                      <p:cBhvr additive="base">
                                        <p:cTn id="20" dur="500" fill="hold"/>
                                        <p:tgtEl>
                                          <p:spTgt spid="3328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32812"/>
                                        </p:tgtEl>
                                        <p:attrNameLst>
                                          <p:attrName>style.visibility</p:attrName>
                                        </p:attrNameLst>
                                      </p:cBhvr>
                                      <p:to>
                                        <p:strVal val="visible"/>
                                      </p:to>
                                    </p:set>
                                    <p:anim calcmode="lin" valueType="num">
                                      <p:cBhvr additive="base">
                                        <p:cTn id="23" dur="500" fill="hold"/>
                                        <p:tgtEl>
                                          <p:spTgt spid="332812"/>
                                        </p:tgtEl>
                                        <p:attrNameLst>
                                          <p:attrName>ppt_x</p:attrName>
                                        </p:attrNameLst>
                                      </p:cBhvr>
                                      <p:tavLst>
                                        <p:tav tm="0">
                                          <p:val>
                                            <p:strVal val="0-#ppt_w/2"/>
                                          </p:val>
                                        </p:tav>
                                        <p:tav tm="100000">
                                          <p:val>
                                            <p:strVal val="#ppt_x"/>
                                          </p:val>
                                        </p:tav>
                                      </p:tavLst>
                                    </p:anim>
                                    <p:anim calcmode="lin" valueType="num">
                                      <p:cBhvr additive="base">
                                        <p:cTn id="24" dur="500" fill="hold"/>
                                        <p:tgtEl>
                                          <p:spTgt spid="3328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2810"/>
                                        </p:tgtEl>
                                        <p:attrNameLst>
                                          <p:attrName>style.visibility</p:attrName>
                                        </p:attrNameLst>
                                      </p:cBhvr>
                                      <p:to>
                                        <p:strVal val="visible"/>
                                      </p:to>
                                    </p:set>
                                    <p:anim calcmode="lin" valueType="num">
                                      <p:cBhvr additive="base">
                                        <p:cTn id="29" dur="500" fill="hold"/>
                                        <p:tgtEl>
                                          <p:spTgt spid="332810"/>
                                        </p:tgtEl>
                                        <p:attrNameLst>
                                          <p:attrName>ppt_x</p:attrName>
                                        </p:attrNameLst>
                                      </p:cBhvr>
                                      <p:tavLst>
                                        <p:tav tm="0">
                                          <p:val>
                                            <p:strVal val="#ppt_x"/>
                                          </p:val>
                                        </p:tav>
                                        <p:tav tm="100000">
                                          <p:val>
                                            <p:strVal val="#ppt_x"/>
                                          </p:val>
                                        </p:tav>
                                      </p:tavLst>
                                    </p:anim>
                                    <p:anim calcmode="lin" valueType="num">
                                      <p:cBhvr additive="base">
                                        <p:cTn id="30" dur="500" fill="hold"/>
                                        <p:tgtEl>
                                          <p:spTgt spid="3328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2808"/>
                                        </p:tgtEl>
                                        <p:attrNameLst>
                                          <p:attrName>style.visibility</p:attrName>
                                        </p:attrNameLst>
                                      </p:cBhvr>
                                      <p:to>
                                        <p:strVal val="visible"/>
                                      </p:to>
                                    </p:set>
                                    <p:anim calcmode="lin" valueType="num">
                                      <p:cBhvr additive="base">
                                        <p:cTn id="33" dur="500" fill="hold"/>
                                        <p:tgtEl>
                                          <p:spTgt spid="332808"/>
                                        </p:tgtEl>
                                        <p:attrNameLst>
                                          <p:attrName>ppt_x</p:attrName>
                                        </p:attrNameLst>
                                      </p:cBhvr>
                                      <p:tavLst>
                                        <p:tav tm="0">
                                          <p:val>
                                            <p:strVal val="#ppt_x"/>
                                          </p:val>
                                        </p:tav>
                                        <p:tav tm="100000">
                                          <p:val>
                                            <p:strVal val="#ppt_x"/>
                                          </p:val>
                                        </p:tav>
                                      </p:tavLst>
                                    </p:anim>
                                    <p:anim calcmode="lin" valueType="num">
                                      <p:cBhvr additive="base">
                                        <p:cTn id="34" dur="500" fill="hold"/>
                                        <p:tgtEl>
                                          <p:spTgt spid="33280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2807"/>
                                        </p:tgtEl>
                                        <p:attrNameLst>
                                          <p:attrName>style.visibility</p:attrName>
                                        </p:attrNameLst>
                                      </p:cBhvr>
                                      <p:to>
                                        <p:strVal val="visible"/>
                                      </p:to>
                                    </p:set>
                                    <p:anim calcmode="lin" valueType="num">
                                      <p:cBhvr additive="base">
                                        <p:cTn id="37" dur="500" fill="hold"/>
                                        <p:tgtEl>
                                          <p:spTgt spid="332807"/>
                                        </p:tgtEl>
                                        <p:attrNameLst>
                                          <p:attrName>ppt_x</p:attrName>
                                        </p:attrNameLst>
                                      </p:cBhvr>
                                      <p:tavLst>
                                        <p:tav tm="0">
                                          <p:val>
                                            <p:strVal val="#ppt_x"/>
                                          </p:val>
                                        </p:tav>
                                        <p:tav tm="100000">
                                          <p:val>
                                            <p:strVal val="#ppt_x"/>
                                          </p:val>
                                        </p:tav>
                                      </p:tavLst>
                                    </p:anim>
                                    <p:anim calcmode="lin" valueType="num">
                                      <p:cBhvr additive="base">
                                        <p:cTn id="38" dur="500" fill="hold"/>
                                        <p:tgtEl>
                                          <p:spTgt spid="33280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32814"/>
                                        </p:tgtEl>
                                        <p:attrNameLst>
                                          <p:attrName>style.visibility</p:attrName>
                                        </p:attrNameLst>
                                      </p:cBhvr>
                                      <p:to>
                                        <p:strVal val="visible"/>
                                      </p:to>
                                    </p:set>
                                    <p:anim calcmode="lin" valueType="num">
                                      <p:cBhvr additive="base">
                                        <p:cTn id="41" dur="500" fill="hold"/>
                                        <p:tgtEl>
                                          <p:spTgt spid="332814"/>
                                        </p:tgtEl>
                                        <p:attrNameLst>
                                          <p:attrName>ppt_x</p:attrName>
                                        </p:attrNameLst>
                                      </p:cBhvr>
                                      <p:tavLst>
                                        <p:tav tm="0">
                                          <p:val>
                                            <p:strVal val="#ppt_x"/>
                                          </p:val>
                                        </p:tav>
                                        <p:tav tm="100000">
                                          <p:val>
                                            <p:strVal val="#ppt_x"/>
                                          </p:val>
                                        </p:tav>
                                      </p:tavLst>
                                    </p:anim>
                                    <p:anim calcmode="lin" valueType="num">
                                      <p:cBhvr additive="base">
                                        <p:cTn id="42" dur="500" fill="hold"/>
                                        <p:tgtEl>
                                          <p:spTgt spid="3328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2813"/>
                                        </p:tgtEl>
                                        <p:attrNameLst>
                                          <p:attrName>style.visibility</p:attrName>
                                        </p:attrNameLst>
                                      </p:cBhvr>
                                      <p:to>
                                        <p:strVal val="visible"/>
                                      </p:to>
                                    </p:set>
                                    <p:anim calcmode="lin" valueType="num">
                                      <p:cBhvr additive="base">
                                        <p:cTn id="45" dur="500" fill="hold"/>
                                        <p:tgtEl>
                                          <p:spTgt spid="332813"/>
                                        </p:tgtEl>
                                        <p:attrNameLst>
                                          <p:attrName>ppt_x</p:attrName>
                                        </p:attrNameLst>
                                      </p:cBhvr>
                                      <p:tavLst>
                                        <p:tav tm="0">
                                          <p:val>
                                            <p:strVal val="#ppt_x"/>
                                          </p:val>
                                        </p:tav>
                                        <p:tav tm="100000">
                                          <p:val>
                                            <p:strVal val="#ppt_x"/>
                                          </p:val>
                                        </p:tav>
                                      </p:tavLst>
                                    </p:anim>
                                    <p:anim calcmode="lin" valueType="num">
                                      <p:cBhvr additive="base">
                                        <p:cTn id="46" dur="500" fill="hold"/>
                                        <p:tgtEl>
                                          <p:spTgt spid="3328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animBg="1"/>
      <p:bldP spid="332806" grpId="0" animBg="1"/>
      <p:bldP spid="332807" grpId="0" animBg="1"/>
      <p:bldP spid="332808" grpId="0" animBg="1"/>
      <p:bldP spid="332809" grpId="0" animBg="1"/>
      <p:bldP spid="332810" grpId="0" animBg="1"/>
      <p:bldP spid="332811" grpId="0" animBg="1"/>
      <p:bldP spid="332812" grpId="0" animBg="1"/>
      <p:bldP spid="332813" grpId="0" animBg="1"/>
      <p:bldP spid="3328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1819275" y="1108075"/>
            <a:ext cx="6684963" cy="1371600"/>
          </a:xfrm>
          <a:prstGeom prst="rect">
            <a:avLst/>
          </a:prstGeom>
          <a:noFill/>
          <a:ln w="9525">
            <a:noFill/>
            <a:miter lim="800000"/>
            <a:headEnd/>
            <a:tailEnd/>
          </a:ln>
          <a:effectLst/>
        </p:spPr>
        <p:txBody>
          <a:bodyPr lIns="92075" tIns="46038" rIns="92075" bIns="46038" anchor="ctr"/>
          <a:lstStyle/>
          <a:p>
            <a:pPr algn="r" defTabSz="885825">
              <a:lnSpc>
                <a:spcPct val="80000"/>
              </a:lnSpc>
            </a:pPr>
            <a:r>
              <a:rPr lang="en-US" sz="4800" dirty="0">
                <a:solidFill>
                  <a:schemeClr val="tx2"/>
                </a:solidFill>
                <a:effectLst>
                  <a:outerShdw blurRad="38100" dist="38100" dir="2700000" algn="tl">
                    <a:srgbClr val="000000"/>
                  </a:outerShdw>
                </a:effectLst>
                <a:latin typeface="Segoe" pitchFamily="34" charset="0"/>
              </a:rPr>
              <a:t/>
            </a:r>
            <a:br>
              <a:rPr lang="en-US" sz="4800" dirty="0">
                <a:solidFill>
                  <a:schemeClr val="tx2"/>
                </a:solidFill>
                <a:effectLst>
                  <a:outerShdw blurRad="38100" dist="38100" dir="2700000" algn="tl">
                    <a:srgbClr val="000000"/>
                  </a:outerShdw>
                </a:effectLst>
                <a:latin typeface="Segoe" pitchFamily="34" charset="0"/>
              </a:rPr>
            </a:br>
            <a:endParaRPr lang="en-US" sz="4000" b="0" dirty="0">
              <a:solidFill>
                <a:schemeClr val="tx2"/>
              </a:solidFill>
              <a:effectLst>
                <a:outerShdw blurRad="38100" dist="38100" dir="2700000" algn="tl">
                  <a:srgbClr val="000000"/>
                </a:outerShdw>
              </a:effectLst>
              <a:latin typeface="Segoe" pitchFamily="34" charset="0"/>
            </a:endParaRPr>
          </a:p>
        </p:txBody>
      </p:sp>
      <p:sp>
        <p:nvSpPr>
          <p:cNvPr id="333827" name="Rectangle 3"/>
          <p:cNvSpPr>
            <a:spLocks noGrp="1" noChangeArrowheads="1"/>
          </p:cNvSpPr>
          <p:nvPr>
            <p:ph type="title"/>
          </p:nvPr>
        </p:nvSpPr>
        <p:spPr/>
        <p:txBody>
          <a:bodyPr/>
          <a:lstStyle/>
          <a:p>
            <a:r>
              <a:rPr lang="en-US" dirty="0" err="1" smtClean="0"/>
              <a:t>Two­Plane</a:t>
            </a:r>
            <a:r>
              <a:rPr lang="en-US" dirty="0" smtClean="0"/>
              <a:t> Features</a:t>
            </a:r>
            <a:endParaRPr lang="en-US" dirty="0"/>
          </a:p>
        </p:txBody>
      </p:sp>
      <p:sp>
        <p:nvSpPr>
          <p:cNvPr id="333828" name="Rectangle 4"/>
          <p:cNvSpPr>
            <a:spLocks noGrp="1" noChangeArrowheads="1"/>
          </p:cNvSpPr>
          <p:nvPr>
            <p:ph idx="1"/>
          </p:nvPr>
        </p:nvSpPr>
        <p:spPr>
          <a:xfrm>
            <a:off x="382588" y="1414464"/>
            <a:ext cx="8380412" cy="4719754"/>
          </a:xfrm>
        </p:spPr>
        <p:txBody>
          <a:bodyPr/>
          <a:lstStyle/>
          <a:p>
            <a:r>
              <a:rPr lang="en-US" dirty="0" smtClean="0"/>
              <a:t>Device is divided into two physical planes, odd/even blocks</a:t>
            </a:r>
          </a:p>
          <a:p>
            <a:r>
              <a:rPr lang="en-US" dirty="0" smtClean="0"/>
              <a:t>Provides ability to</a:t>
            </a:r>
          </a:p>
          <a:p>
            <a:pPr lvl="1"/>
            <a:r>
              <a:rPr lang="en-US" dirty="0" smtClean="0"/>
              <a:t>Concurrently access two pages for read,</a:t>
            </a:r>
          </a:p>
          <a:p>
            <a:pPr lvl="1"/>
            <a:r>
              <a:rPr lang="en-US" dirty="0" smtClean="0"/>
              <a:t>Erase two blocks concurrently, or</a:t>
            </a:r>
          </a:p>
          <a:p>
            <a:pPr lvl="1"/>
            <a:r>
              <a:rPr lang="en-US" dirty="0" smtClean="0"/>
              <a:t>Program two pages concurrently</a:t>
            </a:r>
          </a:p>
          <a:p>
            <a:r>
              <a:rPr lang="en-US" dirty="0" smtClean="0"/>
              <a:t>The page addresses of blocks from both planes must be the same during </a:t>
            </a:r>
            <a:r>
              <a:rPr lang="en-US" dirty="0" err="1" smtClean="0"/>
              <a:t>two­plane</a:t>
            </a:r>
            <a:r>
              <a:rPr lang="en-US" dirty="0" smtClean="0"/>
              <a:t> READ / PROGRAM / ERASE operations</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smtClean="0"/>
              <a:t>4Gb, Two­Plane 2K Page SLC NAND Architecture</a:t>
            </a:r>
            <a:endParaRPr lang="en-US" dirty="0"/>
          </a:p>
        </p:txBody>
      </p:sp>
      <p:pic>
        <p:nvPicPr>
          <p:cNvPr id="334851" name="Picture 3"/>
          <p:cNvPicPr>
            <a:picLocks noChangeAspect="1" noChangeArrowheads="1"/>
          </p:cNvPicPr>
          <p:nvPr/>
        </p:nvPicPr>
        <p:blipFill>
          <a:blip r:embed="rId3"/>
          <a:srcRect/>
          <a:stretch>
            <a:fillRect/>
          </a:stretch>
        </p:blipFill>
        <p:spPr bwMode="auto">
          <a:xfrm>
            <a:off x="381000" y="1905000"/>
            <a:ext cx="8393658"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smtClean="0"/>
              <a:t>4Gb, 2K Page SLC NAND Performance</a:t>
            </a:r>
            <a:endParaRPr lang="en-US" dirty="0"/>
          </a:p>
        </p:txBody>
      </p:sp>
      <p:pic>
        <p:nvPicPr>
          <p:cNvPr id="335876" name="Picture 4"/>
          <p:cNvPicPr>
            <a:picLocks noChangeAspect="1" noChangeArrowheads="1"/>
          </p:cNvPicPr>
          <p:nvPr/>
        </p:nvPicPr>
        <p:blipFill>
          <a:blip r:embed="rId3"/>
          <a:srcRect/>
          <a:stretch>
            <a:fillRect/>
          </a:stretch>
        </p:blipFill>
        <p:spPr bwMode="auto">
          <a:xfrm>
            <a:off x="6526213" y="1941513"/>
            <a:ext cx="2444750" cy="3976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5879" name="Picture 7" descr="Figure 8"/>
          <p:cNvPicPr>
            <a:picLocks noChangeAspect="1" noChangeArrowheads="1"/>
          </p:cNvPicPr>
          <p:nvPr/>
        </p:nvPicPr>
        <p:blipFill>
          <a:blip r:embed="rId4"/>
          <a:srcRect r="28325"/>
          <a:stretch>
            <a:fillRect/>
          </a:stretch>
        </p:blipFill>
        <p:spPr bwMode="auto">
          <a:xfrm>
            <a:off x="228600" y="2260600"/>
            <a:ext cx="6100763" cy="3452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5877" name="Rectangle 5"/>
          <p:cNvSpPr>
            <a:spLocks noChangeArrowheads="1"/>
          </p:cNvSpPr>
          <p:nvPr/>
        </p:nvSpPr>
        <p:spPr bwMode="auto">
          <a:xfrm>
            <a:off x="5600700" y="3713163"/>
            <a:ext cx="585788" cy="314325"/>
          </a:xfrm>
          <a:prstGeom prst="rect">
            <a:avLst/>
          </a:prstGeom>
          <a:solidFill>
            <a:srgbClr val="FF0000">
              <a:alpha val="44000"/>
            </a:srgbClr>
          </a:solidFill>
          <a:ln w="9525" algn="ctr">
            <a:noFill/>
            <a:miter lim="800000"/>
            <a:headEnd/>
            <a:tailEnd/>
          </a:ln>
          <a:effectLst/>
        </p:spPr>
        <p:txBody>
          <a:bodyPr wrap="none" anchor="ctr"/>
          <a:lstStyle/>
          <a:p>
            <a:endParaRPr lang="en-US" dirty="0">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smtClean="0"/>
              <a:t>8Gb, Two­Plane 2K Page MLC NAND Architecture</a:t>
            </a:r>
            <a:endParaRPr lang="en-US" dirty="0"/>
          </a:p>
        </p:txBody>
      </p:sp>
      <p:pic>
        <p:nvPicPr>
          <p:cNvPr id="336899" name="Picture 3"/>
          <p:cNvPicPr>
            <a:picLocks noChangeAspect="1" noChangeArrowheads="1"/>
          </p:cNvPicPr>
          <p:nvPr/>
        </p:nvPicPr>
        <p:blipFill>
          <a:blip r:embed="rId3"/>
          <a:srcRect/>
          <a:stretch>
            <a:fillRect/>
          </a:stretch>
        </p:blipFill>
        <p:spPr bwMode="auto">
          <a:xfrm>
            <a:off x="381000" y="1905000"/>
            <a:ext cx="8391525" cy="4111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4" name="Rectangle 4"/>
          <p:cNvSpPr>
            <a:spLocks noGrp="1" noChangeArrowheads="1"/>
          </p:cNvSpPr>
          <p:nvPr>
            <p:ph type="title"/>
          </p:nvPr>
        </p:nvSpPr>
        <p:spPr/>
        <p:txBody>
          <a:bodyPr/>
          <a:lstStyle/>
          <a:p>
            <a:r>
              <a:rPr lang="en-US" smtClean="0"/>
              <a:t>8Gb, 2K Page MLC Performance</a:t>
            </a:r>
            <a:endParaRPr lang="en-US" dirty="0"/>
          </a:p>
        </p:txBody>
      </p:sp>
      <p:pic>
        <p:nvPicPr>
          <p:cNvPr id="337922" name="Picture 2"/>
          <p:cNvPicPr preferRelativeResize="0">
            <a:picLocks noGrp="1" noChangeArrowheads="1"/>
          </p:cNvPicPr>
          <p:nvPr>
            <p:ph sz="half" idx="4294967295"/>
          </p:nvPr>
        </p:nvPicPr>
        <p:blipFill>
          <a:blip r:embed="rId3"/>
          <a:stretch>
            <a:fillRect/>
          </a:stretch>
        </p:blipFill>
        <p:spPr>
          <a:xfrm>
            <a:off x="6537325" y="1706563"/>
            <a:ext cx="2606675" cy="374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7932" name="Picture 12" descr="Figure 9B"/>
          <p:cNvPicPr>
            <a:picLocks noChangeAspect="1" noChangeArrowheads="1"/>
          </p:cNvPicPr>
          <p:nvPr/>
        </p:nvPicPr>
        <p:blipFill>
          <a:blip r:embed="rId4"/>
          <a:srcRect/>
          <a:stretch>
            <a:fillRect/>
          </a:stretch>
        </p:blipFill>
        <p:spPr bwMode="auto">
          <a:xfrm>
            <a:off x="381000" y="1910146"/>
            <a:ext cx="5890162" cy="3339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74" name="Rectangle 78"/>
          <p:cNvSpPr>
            <a:spLocks noGrp="1" noChangeArrowheads="1"/>
          </p:cNvSpPr>
          <p:nvPr>
            <p:ph type="title"/>
          </p:nvPr>
        </p:nvSpPr>
        <p:spPr/>
        <p:txBody>
          <a:bodyPr/>
          <a:lstStyle/>
          <a:p>
            <a:r>
              <a:rPr lang="en-US" dirty="0" smtClean="0"/>
              <a:t>SSD Versus HDD </a:t>
            </a:r>
            <a:endParaRPr lang="en-US" dirty="0"/>
          </a:p>
        </p:txBody>
      </p:sp>
      <p:sp>
        <p:nvSpPr>
          <p:cNvPr id="55" name="Content Placeholder 54"/>
          <p:cNvSpPr>
            <a:spLocks noGrp="1"/>
          </p:cNvSpPr>
          <p:nvPr>
            <p:ph idx="1"/>
          </p:nvPr>
        </p:nvSpPr>
        <p:spPr>
          <a:xfrm>
            <a:off x="5283200" y="1890117"/>
            <a:ext cx="3441700" cy="3077766"/>
          </a:xfrm>
        </p:spPr>
        <p:txBody>
          <a:bodyPr/>
          <a:lstStyle/>
          <a:p>
            <a:r>
              <a:rPr lang="en-US" sz="2000" dirty="0" smtClean="0"/>
              <a:t>Based on recent advances in NAND lithography, SSD densities reach capacities for mass market appeal</a:t>
            </a:r>
          </a:p>
          <a:p>
            <a:r>
              <a:rPr lang="en-US" sz="2000" dirty="0" smtClean="0"/>
              <a:t>SSD offers many features that lead to improved user experiences</a:t>
            </a:r>
          </a:p>
          <a:p>
            <a:r>
              <a:rPr lang="en-US" sz="2000" dirty="0" smtClean="0"/>
              <a:t>Early shortcomings for reliability and endurance have been overcome</a:t>
            </a:r>
            <a:endParaRPr lang="en-US" sz="2000" dirty="0"/>
          </a:p>
        </p:txBody>
      </p:sp>
      <p:graphicFrame>
        <p:nvGraphicFramePr>
          <p:cNvPr id="311376" name="Group 80"/>
          <p:cNvGraphicFramePr>
            <a:graphicFrameLocks noGrp="1"/>
          </p:cNvGraphicFramePr>
          <p:nvPr/>
        </p:nvGraphicFramePr>
        <p:xfrm>
          <a:off x="381001" y="1417667"/>
          <a:ext cx="4584700" cy="3803904"/>
        </p:xfrm>
        <a:graphic>
          <a:graphicData uri="http://schemas.openxmlformats.org/drawingml/2006/table">
            <a:tbl>
              <a:tblPr firstRow="1">
                <a:effectLst>
                  <a:outerShdw blurRad="609600" sx="102000" sy="102000" algn="ctr" rotWithShape="0">
                    <a:prstClr val="black">
                      <a:alpha val="99000"/>
                    </a:prstClr>
                  </a:outerShdw>
                </a:effectLst>
                <a:tableStyleId>{793D81CF-94F2-401A-BA57-92F5A7B2D0C5}</a:tableStyleId>
              </a:tblPr>
              <a:tblGrid>
                <a:gridCol w="2248061"/>
                <a:gridCol w="1180538"/>
                <a:gridCol w="1156101"/>
              </a:tblGrid>
              <a:tr h="35904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u="none" strike="noStrike" cap="none" normalizeH="0" baseline="0" dirty="0" smtClean="0">
                          <a:ln>
                            <a:noFill/>
                          </a:ln>
                          <a:effectLst>
                            <a:outerShdw blurRad="38100" dist="38100" dir="2700000" algn="tl">
                              <a:srgbClr val="000000"/>
                            </a:outerShdw>
                          </a:effectLst>
                        </a:rPr>
                        <a:t>SSD</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u="none" strike="noStrike" cap="none" normalizeH="0" baseline="0" dirty="0" smtClean="0">
                          <a:ln>
                            <a:noFill/>
                          </a:ln>
                          <a:effectLst>
                            <a:outerShdw blurRad="38100" dist="38100" dir="2700000" algn="tl">
                              <a:srgbClr val="000000"/>
                            </a:outerShdw>
                          </a:effectLst>
                        </a:rPr>
                        <a:t>HDD</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Segoe" pitchFamily="34" charset="0"/>
                      </a:endParaRPr>
                    </a:p>
                  </a:txBody>
                  <a:tcPr horzOverflow="overflow"/>
                </a:tc>
              </a:tr>
              <a:tr h="3089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rPr>
                        <a:t>Capacity</a:t>
                      </a: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r>
              <a:tr h="30624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rPr>
                        <a:t>Performance</a:t>
                      </a: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r>
              <a:tr h="30760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rPr>
                        <a:t>Reliability</a:t>
                      </a: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r>
              <a:tr h="30760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rPr>
                        <a:t>Endurance</a:t>
                      </a: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r>
              <a:tr h="30760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rPr>
                        <a:t>Power</a:t>
                      </a: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r>
              <a:tr h="30760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rPr>
                        <a:t>Size</a:t>
                      </a: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r>
              <a:tr h="30760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rPr>
                        <a:t>Weight</a:t>
                      </a: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r>
              <a:tr h="30760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rPr>
                        <a:t>Shock</a:t>
                      </a: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r>
              <a:tr h="30760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rPr>
                        <a:t>Temperature</a:t>
                      </a: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r>
              <a:tr h="30624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rPr>
                        <a:t>Cost per bit</a:t>
                      </a:r>
                      <a:endParaRPr kumimoji="0" lang="en-US" sz="1800" b="0" i="0" u="none" strike="noStrike" cap="none" normalizeH="0" baseline="0" dirty="0" smtClean="0">
                        <a:ln>
                          <a:noFill/>
                        </a:ln>
                        <a:solidFill>
                          <a:schemeClr val="tx1"/>
                        </a:solidFill>
                        <a:effectLst/>
                        <a:latin typeface="Segoe" pitchFamily="34" charset="0"/>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Segoe" pitchFamily="34" charset="0"/>
                        <a:sym typeface="Wingdings" pitchFamily="2" charset="2"/>
                      </a:endParaRPr>
                    </a:p>
                  </a:txBody>
                  <a:tcPr horzOverflow="overflow"/>
                </a:tc>
              </a:tr>
            </a:tbl>
          </a:graphicData>
        </a:graphic>
      </p:graphicFrame>
      <p:sp>
        <p:nvSpPr>
          <p:cNvPr id="311427" name="Text Box 131"/>
          <p:cNvSpPr txBox="1">
            <a:spLocks noChangeArrowheads="1"/>
          </p:cNvSpPr>
          <p:nvPr/>
        </p:nvSpPr>
        <p:spPr bwMode="auto">
          <a:xfrm>
            <a:off x="381000" y="5561609"/>
            <a:ext cx="8382000" cy="830961"/>
          </a:xfrm>
          <a:prstGeom prst="roundRect">
            <a:avLst>
              <a:gd name="adj" fmla="val 50000"/>
            </a:avLst>
          </a:prstGeom>
        </p:spPr>
        <p:style>
          <a:lnRef idx="0">
            <a:schemeClr val="accent4"/>
          </a:lnRef>
          <a:fillRef idx="3">
            <a:schemeClr val="accent4"/>
          </a:fillRef>
          <a:effectRef idx="3">
            <a:schemeClr val="accent4"/>
          </a:effectRef>
          <a:fontRef idx="minor">
            <a:schemeClr val="lt1"/>
          </a:fontRef>
        </p:style>
        <p:txBody>
          <a:bodyPr wrap="square" lIns="0" tIns="0" rIns="0" bIns="0" anchor="ctr" anchorCtr="0">
            <a:spAutoFit/>
          </a:bodyPr>
          <a:lstStyle/>
          <a:p>
            <a:pPr fontAlgn="auto">
              <a:lnSpc>
                <a:spcPct val="80000"/>
              </a:lnSpc>
              <a:spcBef>
                <a:spcPts val="0"/>
              </a:spcBef>
              <a:spcAft>
                <a:spcPts val="0"/>
              </a:spcAft>
              <a:defRPr/>
            </a:pPr>
            <a:r>
              <a:rPr lang="en-US" sz="2400" b="0"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NAND Solid State Storage Devices are ready for deployment in many applications</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smtClean="0"/>
              <a:t>16Gb, Two­Plane 4K Page MLC NAND Architecture</a:t>
            </a:r>
            <a:endParaRPr lang="en-US" dirty="0"/>
          </a:p>
        </p:txBody>
      </p:sp>
      <p:pic>
        <p:nvPicPr>
          <p:cNvPr id="338947" name="Picture 3"/>
          <p:cNvPicPr>
            <a:picLocks noChangeAspect="1" noChangeArrowheads="1"/>
          </p:cNvPicPr>
          <p:nvPr/>
        </p:nvPicPr>
        <p:blipFill>
          <a:blip r:embed="rId3"/>
          <a:srcRect/>
          <a:stretch>
            <a:fillRect/>
          </a:stretch>
        </p:blipFill>
        <p:spPr bwMode="auto">
          <a:xfrm>
            <a:off x="381000" y="1905001"/>
            <a:ext cx="8341893" cy="3962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smtClean="0"/>
              <a:t>Two­Plane, 4K Page MLC NAND Architecture</a:t>
            </a:r>
            <a:endParaRPr lang="en-US" dirty="0"/>
          </a:p>
        </p:txBody>
      </p:sp>
      <p:pic>
        <p:nvPicPr>
          <p:cNvPr id="339972" name="Picture 4"/>
          <p:cNvPicPr>
            <a:picLocks noChangeAspect="1" noChangeArrowheads="1"/>
          </p:cNvPicPr>
          <p:nvPr/>
        </p:nvPicPr>
        <p:blipFill>
          <a:blip r:embed="rId3"/>
          <a:srcRect/>
          <a:stretch>
            <a:fillRect/>
          </a:stretch>
        </p:blipFill>
        <p:spPr bwMode="auto">
          <a:xfrm>
            <a:off x="6382612" y="1583024"/>
            <a:ext cx="2603500" cy="4024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9976" name="Picture 8" descr="Figure 10B"/>
          <p:cNvPicPr>
            <a:picLocks noChangeAspect="1" noChangeArrowheads="1"/>
          </p:cNvPicPr>
          <p:nvPr/>
        </p:nvPicPr>
        <p:blipFill>
          <a:blip r:embed="rId4"/>
          <a:srcRect/>
          <a:stretch>
            <a:fillRect/>
          </a:stretch>
        </p:blipFill>
        <p:spPr bwMode="auto">
          <a:xfrm>
            <a:off x="381000" y="1932274"/>
            <a:ext cx="5867400" cy="3325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nip Single Corner Rectangle 14"/>
          <p:cNvSpPr/>
          <p:nvPr/>
        </p:nvSpPr>
        <p:spPr bwMode="auto">
          <a:xfrm>
            <a:off x="6059277" y="1375156"/>
            <a:ext cx="3084723" cy="5438776"/>
          </a:xfrm>
          <a:prstGeom prst="snip1Rect">
            <a:avLst/>
          </a:prstGeom>
          <a:ln>
            <a:headEnd type="none" w="med" len="med"/>
            <a:tailEnd type="none" w="med" len="med"/>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340994" name="Rectangle 2"/>
          <p:cNvSpPr>
            <a:spLocks noGrp="1" noChangeArrowheads="1"/>
          </p:cNvSpPr>
          <p:nvPr>
            <p:ph type="title"/>
          </p:nvPr>
        </p:nvSpPr>
        <p:spPr/>
        <p:txBody>
          <a:bodyPr/>
          <a:lstStyle/>
          <a:p>
            <a:r>
              <a:rPr lang="en-US" dirty="0" smtClean="0"/>
              <a:t>Open NAND Flash Interface</a:t>
            </a:r>
            <a:endParaRPr lang="en-US" dirty="0"/>
          </a:p>
        </p:txBody>
      </p:sp>
      <p:sp>
        <p:nvSpPr>
          <p:cNvPr id="340995" name="Rectangle 3"/>
          <p:cNvSpPr>
            <a:spLocks noGrp="1" noChangeArrowheads="1"/>
          </p:cNvSpPr>
          <p:nvPr>
            <p:ph idx="1"/>
          </p:nvPr>
        </p:nvSpPr>
        <p:spPr>
          <a:xfrm>
            <a:off x="381000" y="1414464"/>
            <a:ext cx="5094383" cy="2369879"/>
          </a:xfrm>
        </p:spPr>
        <p:txBody>
          <a:bodyPr/>
          <a:lstStyle/>
          <a:p>
            <a:r>
              <a:rPr lang="en-US" dirty="0" smtClean="0"/>
              <a:t>Future Micron NAND Flash devices support the Open NAND Flash Interface (ONFI) specification</a:t>
            </a:r>
          </a:p>
          <a:p>
            <a:r>
              <a:rPr lang="en-US" dirty="0" smtClean="0"/>
              <a:t>Micron is a founding member of ONFI</a:t>
            </a:r>
          </a:p>
          <a:p>
            <a:r>
              <a:rPr lang="en-US" dirty="0" smtClean="0"/>
              <a:t>The ONFI 1.0 specification is available at </a:t>
            </a:r>
            <a:r>
              <a:rPr lang="en-US" dirty="0" smtClean="0">
                <a:hlinkClick r:id="rId3"/>
              </a:rPr>
              <a:t>http://www.onfi.org/</a:t>
            </a:r>
            <a:endParaRPr lang="en-US" dirty="0"/>
          </a:p>
        </p:txBody>
      </p:sp>
      <p:sp>
        <p:nvSpPr>
          <p:cNvPr id="340997" name="Text Box 5"/>
          <p:cNvSpPr txBox="1">
            <a:spLocks noChangeArrowheads="1"/>
          </p:cNvSpPr>
          <p:nvPr/>
        </p:nvSpPr>
        <p:spPr bwMode="auto">
          <a:xfrm>
            <a:off x="6391275" y="2948445"/>
            <a:ext cx="2381250" cy="492443"/>
          </a:xfrm>
          <a:prstGeom prst="rect">
            <a:avLst/>
          </a:prstGeom>
          <a:noFill/>
          <a:ln w="9525" algn="ctr">
            <a:noFill/>
            <a:miter lim="800000"/>
            <a:headEnd/>
            <a:tailEnd/>
          </a:ln>
          <a:effectLst/>
        </p:spPr>
        <p:txBody>
          <a:bodyPr>
            <a:spAutoFit/>
          </a:bodyPr>
          <a:lstStyle/>
          <a:p>
            <a:pPr>
              <a:spcBef>
                <a:spcPct val="50000"/>
              </a:spcBef>
            </a:pPr>
            <a:r>
              <a:rPr lang="en-US" sz="2600" b="0" spc="-125" dirty="0">
                <a:ln w="3175">
                  <a:noFill/>
                </a:ln>
                <a:solidFill>
                  <a:schemeClr val="accent1"/>
                </a:solidFill>
                <a:effectLst>
                  <a:outerShdw blurRad="88900" dist="12700" dir="2700000" algn="tl" rotWithShape="0">
                    <a:prstClr val="black"/>
                  </a:outerShdw>
                </a:effectLst>
                <a:latin typeface="Segoe" pitchFamily="34" charset="0"/>
                <a:cs typeface="Arial" charset="0"/>
              </a:rPr>
              <a:t>ONFI Founders</a:t>
            </a:r>
          </a:p>
        </p:txBody>
      </p:sp>
      <p:pic>
        <p:nvPicPr>
          <p:cNvPr id="34099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44562" y="3591391"/>
            <a:ext cx="1024985" cy="686147"/>
          </a:xfrm>
          <a:prstGeom prst="rect">
            <a:avLst/>
          </a:prstGeom>
          <a:noFill/>
        </p:spPr>
      </p:pic>
      <p:pic>
        <p:nvPicPr>
          <p:cNvPr id="341000" name="Picture 8" descr="CIS_120dpi"/>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22256" y="5946775"/>
            <a:ext cx="1919288" cy="412750"/>
          </a:xfrm>
          <a:prstGeom prst="rect">
            <a:avLst/>
          </a:prstGeom>
          <a:noFill/>
        </p:spPr>
      </p:pic>
      <p:pic>
        <p:nvPicPr>
          <p:cNvPr id="341001" name="Picture 9" descr="sth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95320" y="3602516"/>
            <a:ext cx="1122400" cy="660734"/>
          </a:xfrm>
          <a:prstGeom prst="rect">
            <a:avLst/>
          </a:prstGeom>
          <a:noFill/>
        </p:spPr>
      </p:pic>
      <p:pic>
        <p:nvPicPr>
          <p:cNvPr id="341005" name="Picture 13" descr="white-logo"/>
          <p:cNvPicPr>
            <a:picLocks noChangeAspect="1" noChangeArrowheads="1"/>
          </p:cNvPicPr>
          <p:nvPr/>
        </p:nvPicPr>
        <p:blipFill>
          <a:blip r:embed="rId7">
            <a:lum bright="-100000"/>
          </a:blip>
          <a:srcRect/>
          <a:stretch>
            <a:fillRect/>
          </a:stretch>
        </p:blipFill>
        <p:spPr bwMode="auto">
          <a:xfrm>
            <a:off x="6772275" y="4332288"/>
            <a:ext cx="1619250" cy="463550"/>
          </a:xfrm>
          <a:prstGeom prst="rect">
            <a:avLst/>
          </a:prstGeom>
          <a:noFill/>
        </p:spPr>
      </p:pic>
      <p:pic>
        <p:nvPicPr>
          <p:cNvPr id="341006" name="Picture 14" descr="Hynix logo white"/>
          <p:cNvPicPr>
            <a:picLocks noChangeAspect="1" noChangeArrowheads="1"/>
          </p:cNvPicPr>
          <p:nvPr/>
        </p:nvPicPr>
        <p:blipFill>
          <a:blip r:embed="rId8">
            <a:lum bright="-100000"/>
          </a:blip>
          <a:srcRect/>
          <a:stretch>
            <a:fillRect/>
          </a:stretch>
        </p:blipFill>
        <p:spPr bwMode="auto">
          <a:xfrm>
            <a:off x="6912769" y="4887913"/>
            <a:ext cx="1338263" cy="465137"/>
          </a:xfrm>
          <a:prstGeom prst="rect">
            <a:avLst/>
          </a:prstGeom>
          <a:noFill/>
        </p:spPr>
      </p:pic>
      <p:pic>
        <p:nvPicPr>
          <p:cNvPr id="341007" name="Picture 15" descr="ONFI-logo-white"/>
          <p:cNvPicPr>
            <a:picLocks noChangeAspect="1" noChangeArrowheads="1"/>
          </p:cNvPicPr>
          <p:nvPr/>
        </p:nvPicPr>
        <p:blipFill>
          <a:blip r:embed="rId9">
            <a:lum bright="-100000"/>
          </a:blip>
          <a:srcRect/>
          <a:stretch>
            <a:fillRect/>
          </a:stretch>
        </p:blipFill>
        <p:spPr bwMode="auto">
          <a:xfrm>
            <a:off x="6629400" y="1496344"/>
            <a:ext cx="1905000" cy="1333500"/>
          </a:xfrm>
          <a:prstGeom prst="rect">
            <a:avLst/>
          </a:prstGeom>
          <a:noFill/>
        </p:spPr>
      </p:pic>
      <p:pic>
        <p:nvPicPr>
          <p:cNvPr id="341008" name="Picture 16" descr="Sony"/>
          <p:cNvPicPr>
            <a:picLocks noChangeAspect="1" noChangeArrowheads="1"/>
          </p:cNvPicPr>
          <p:nvPr/>
        </p:nvPicPr>
        <p:blipFill>
          <a:blip r:embed="rId10">
            <a:lum bright="-100000"/>
          </a:blip>
          <a:srcRect/>
          <a:stretch>
            <a:fillRect/>
          </a:stretch>
        </p:blipFill>
        <p:spPr bwMode="auto">
          <a:xfrm>
            <a:off x="6818313" y="5419725"/>
            <a:ext cx="1527175" cy="35560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smtClean="0"/>
              <a:t>NAND Error Modes</a:t>
            </a:r>
            <a:endParaRPr lang="en-US" dirty="0"/>
          </a:p>
        </p:txBody>
      </p:sp>
      <p:sp>
        <p:nvSpPr>
          <p:cNvPr id="357379" name="Rectangle 3"/>
          <p:cNvSpPr>
            <a:spLocks noGrp="1" noChangeArrowheads="1"/>
          </p:cNvSpPr>
          <p:nvPr>
            <p:ph idx="1"/>
          </p:nvPr>
        </p:nvSpPr>
        <p:spPr/>
        <p:txBody>
          <a:bodyPr/>
          <a:lstStyle/>
          <a:p>
            <a:r>
              <a:rPr lang="en-US" smtClean="0"/>
              <a:t>Program Disturb</a:t>
            </a:r>
          </a:p>
          <a:p>
            <a:r>
              <a:rPr lang="en-US" smtClean="0"/>
              <a:t>Read Disturb</a:t>
            </a:r>
          </a:p>
          <a:p>
            <a:r>
              <a:rPr lang="en-US" smtClean="0"/>
              <a:t>Data Retention</a:t>
            </a:r>
          </a:p>
          <a:p>
            <a:r>
              <a:rPr lang="en-US" smtClean="0"/>
              <a:t>Endurance</a:t>
            </a:r>
            <a:br>
              <a:rPr lang="en-US" smtClean="0"/>
            </a:br>
            <a:endParaRPr lang="en-US" smtClean="0"/>
          </a:p>
          <a:p>
            <a:r>
              <a:rPr lang="en-US" smtClean="0"/>
              <a:t>All of the above issues are well understood and can be addressed </a:t>
            </a:r>
            <a:endParaRPr 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382588" y="228600"/>
            <a:ext cx="8380412" cy="1191095"/>
          </a:xfrm>
        </p:spPr>
        <p:txBody>
          <a:bodyPr/>
          <a:lstStyle/>
          <a:p>
            <a:r>
              <a:rPr lang="en-US" dirty="0" smtClean="0"/>
              <a:t>ECC Can Fix Everything</a:t>
            </a:r>
            <a:br>
              <a:rPr lang="en-US" dirty="0" smtClean="0"/>
            </a:br>
            <a:r>
              <a:rPr lang="en-US" sz="3600" dirty="0" smtClean="0">
                <a:solidFill>
                  <a:schemeClr val="accent1"/>
                </a:solidFill>
              </a:rPr>
              <a:t>(Well Almost)</a:t>
            </a:r>
            <a:endParaRPr lang="en-US" sz="3600" dirty="0">
              <a:solidFill>
                <a:schemeClr val="accent1"/>
              </a:solidFill>
            </a:endParaRPr>
          </a:p>
        </p:txBody>
      </p:sp>
      <p:sp>
        <p:nvSpPr>
          <p:cNvPr id="358403" name="Rectangle 3"/>
          <p:cNvSpPr>
            <a:spLocks noGrp="1" noChangeArrowheads="1"/>
          </p:cNvSpPr>
          <p:nvPr>
            <p:ph idx="1"/>
          </p:nvPr>
        </p:nvSpPr>
        <p:spPr>
          <a:xfrm>
            <a:off x="381000" y="1905000"/>
            <a:ext cx="8380412" cy="2369879"/>
          </a:xfrm>
        </p:spPr>
        <p:txBody>
          <a:bodyPr/>
          <a:lstStyle/>
          <a:p>
            <a:r>
              <a:rPr lang="en-US" dirty="0" smtClean="0"/>
              <a:t>You must understand your target data-error rate for your particular system</a:t>
            </a:r>
          </a:p>
          <a:p>
            <a:r>
              <a:rPr lang="en-US" dirty="0" smtClean="0"/>
              <a:t>Understand the use model that you intend for your system</a:t>
            </a:r>
          </a:p>
          <a:p>
            <a:r>
              <a:rPr lang="en-US" dirty="0" smtClean="0"/>
              <a:t>Design the ECC circuit to improve the </a:t>
            </a:r>
            <a:r>
              <a:rPr lang="en-US" dirty="0" err="1" smtClean="0"/>
              <a:t>raw­bit</a:t>
            </a:r>
            <a:r>
              <a:rPr lang="en-US" dirty="0" smtClean="0"/>
              <a:t> error rate (BER) of the NAND Flash, under your use conditions, to meet the system’s target BER</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47" descr="glass rectangle"/>
          <p:cNvPicPr>
            <a:picLocks noChangeAspect="1" noChangeArrowheads="1"/>
          </p:cNvPicPr>
          <p:nvPr/>
        </p:nvPicPr>
        <p:blipFill>
          <a:blip r:embed="rId3">
            <a:lum bright="-100000"/>
          </a:blip>
          <a:srcRect t="2888" b="8159"/>
          <a:stretch>
            <a:fillRect/>
          </a:stretch>
        </p:blipFill>
        <p:spPr bwMode="auto">
          <a:xfrm rot="16200000" flipH="1">
            <a:off x="2538927" y="-786326"/>
            <a:ext cx="4066143" cy="9448799"/>
          </a:xfrm>
          <a:prstGeom prst="rect">
            <a:avLst/>
          </a:prstGeom>
          <a:noFill/>
          <a:ln w="9525">
            <a:noFill/>
            <a:miter lim="800000"/>
            <a:headEnd/>
            <a:tailEnd/>
          </a:ln>
        </p:spPr>
      </p:pic>
      <p:sp>
        <p:nvSpPr>
          <p:cNvPr id="344149" name="Rectangle 85"/>
          <p:cNvSpPr>
            <a:spLocks noChangeArrowheads="1"/>
          </p:cNvSpPr>
          <p:nvPr/>
        </p:nvSpPr>
        <p:spPr bwMode="auto">
          <a:xfrm>
            <a:off x="4038600" y="1991549"/>
            <a:ext cx="679450" cy="3263900"/>
          </a:xfrm>
          <a:prstGeom prst="rect">
            <a:avLst/>
          </a:prstGeom>
          <a:solidFill>
            <a:schemeClr val="accent2">
              <a:alpha val="45000"/>
            </a:schemeClr>
          </a:solidFill>
          <a:ln w="9525" algn="ctr">
            <a:solidFill>
              <a:schemeClr val="tx1"/>
            </a:solidFill>
            <a:miter lim="800000"/>
            <a:headEnd/>
            <a:tailEnd/>
          </a:ln>
          <a:effectLst/>
        </p:spPr>
        <p:txBody>
          <a:bodyPr wrap="none" anchor="ctr"/>
          <a:lstStyle/>
          <a:p>
            <a:endParaRPr lang="en-US" dirty="0">
              <a:latin typeface="Segoe" pitchFamily="34" charset="0"/>
            </a:endParaRPr>
          </a:p>
        </p:txBody>
      </p:sp>
      <p:sp>
        <p:nvSpPr>
          <p:cNvPr id="344066" name="Rectangle 2"/>
          <p:cNvSpPr>
            <a:spLocks noGrp="1" noChangeArrowheads="1"/>
          </p:cNvSpPr>
          <p:nvPr>
            <p:ph type="title"/>
          </p:nvPr>
        </p:nvSpPr>
        <p:spPr>
          <a:xfrm>
            <a:off x="382588" y="228600"/>
            <a:ext cx="8380412" cy="1191095"/>
          </a:xfrm>
        </p:spPr>
        <p:txBody>
          <a:bodyPr/>
          <a:lstStyle/>
          <a:p>
            <a:r>
              <a:rPr lang="en-US" dirty="0" smtClean="0"/>
              <a:t>ECC Code Selection Becoming </a:t>
            </a:r>
            <a:br>
              <a:rPr lang="en-US" dirty="0" smtClean="0"/>
            </a:br>
            <a:r>
              <a:rPr sz="3600" smtClean="0">
                <a:solidFill>
                  <a:schemeClr val="accent1"/>
                </a:solidFill>
              </a:rPr>
              <a:t>More Important</a:t>
            </a:r>
            <a:endParaRPr sz="3600">
              <a:solidFill>
                <a:schemeClr val="accent1"/>
              </a:solidFill>
            </a:endParaRPr>
          </a:p>
        </p:txBody>
      </p:sp>
      <p:sp>
        <p:nvSpPr>
          <p:cNvPr id="344067" name="Rectangle 3"/>
          <p:cNvSpPr>
            <a:spLocks noGrp="1" noChangeArrowheads="1"/>
          </p:cNvSpPr>
          <p:nvPr>
            <p:ph sz="half" idx="4294967295"/>
          </p:nvPr>
        </p:nvSpPr>
        <p:spPr>
          <a:xfrm>
            <a:off x="0" y="6075363"/>
            <a:ext cx="8307388" cy="554037"/>
          </a:xfrm>
          <a:prstGeom prst="rect">
            <a:avLst/>
          </a:prstGeom>
        </p:spPr>
        <p:txBody>
          <a:bodyPr/>
          <a:lstStyle/>
          <a:p>
            <a:r>
              <a:rPr lang="en-US" sz="2000" dirty="0" smtClean="0"/>
              <a:t>As the raw NAND Flash BER increases, matching the ECC to the application’s target BER becomes more important</a:t>
            </a:r>
            <a:endParaRPr lang="en-US" sz="2000" dirty="0"/>
          </a:p>
        </p:txBody>
      </p:sp>
      <p:grpSp>
        <p:nvGrpSpPr>
          <p:cNvPr id="344069" name="Group 5"/>
          <p:cNvGrpSpPr>
            <a:grpSpLocks/>
          </p:cNvGrpSpPr>
          <p:nvPr/>
        </p:nvGrpSpPr>
        <p:grpSpPr bwMode="auto">
          <a:xfrm>
            <a:off x="1192212" y="2813874"/>
            <a:ext cx="4918075" cy="1093787"/>
            <a:chOff x="2359" y="1134"/>
            <a:chExt cx="3098" cy="806"/>
          </a:xfrm>
        </p:grpSpPr>
        <p:sp>
          <p:nvSpPr>
            <p:cNvPr id="344070" name="Rectangle 6"/>
            <p:cNvSpPr>
              <a:spLocks noChangeArrowheads="1"/>
            </p:cNvSpPr>
            <p:nvPr/>
          </p:nvSpPr>
          <p:spPr bwMode="auto">
            <a:xfrm>
              <a:off x="2359" y="1134"/>
              <a:ext cx="3098" cy="806"/>
            </a:xfrm>
            <a:prstGeom prst="rect">
              <a:avLst/>
            </a:prstGeom>
            <a:solidFill>
              <a:srgbClr val="FFCC99">
                <a:alpha val="56000"/>
              </a:srgbClr>
            </a:solidFill>
            <a:ln w="9525" algn="ctr">
              <a:solidFill>
                <a:schemeClr val="tx1"/>
              </a:solidFill>
              <a:miter lim="800000"/>
              <a:headEnd/>
              <a:tailEnd/>
            </a:ln>
            <a:effectLst/>
          </p:spPr>
          <p:txBody>
            <a:bodyPr wrap="none" anchor="ctr"/>
            <a:lstStyle/>
            <a:p>
              <a:endParaRPr lang="en-US" dirty="0">
                <a:latin typeface="Segoe" pitchFamily="34" charset="0"/>
              </a:endParaRPr>
            </a:p>
          </p:txBody>
        </p:sp>
        <p:sp>
          <p:nvSpPr>
            <p:cNvPr id="344071" name="WordArt 7"/>
            <p:cNvSpPr>
              <a:spLocks noChangeArrowheads="1" noChangeShapeType="1" noTextEdit="1"/>
            </p:cNvSpPr>
            <p:nvPr/>
          </p:nvSpPr>
          <p:spPr bwMode="auto">
            <a:xfrm rot="-651651">
              <a:off x="2676" y="1368"/>
              <a:ext cx="2238" cy="270"/>
            </a:xfrm>
            <a:prstGeom prst="rect">
              <a:avLst/>
            </a:prstGeom>
          </p:spPr>
          <p:txBody>
            <a:bodyPr wrap="none" fromWordArt="1">
              <a:prstTxWarp prst="textPlain">
                <a:avLst>
                  <a:gd name="adj" fmla="val 50000"/>
                </a:avLst>
              </a:prstTxWarp>
            </a:bodyPr>
            <a:lstStyle/>
            <a:p>
              <a:r>
                <a:rPr lang="en-US" sz="2400" kern="10" dirty="0">
                  <a:ln w="9525">
                    <a:solidFill>
                      <a:srgbClr val="000000"/>
                    </a:solidFill>
                    <a:round/>
                    <a:headEnd/>
                    <a:tailEnd/>
                  </a:ln>
                  <a:solidFill>
                    <a:schemeClr val="hlink">
                      <a:alpha val="55000"/>
                    </a:schemeClr>
                  </a:solidFill>
                  <a:effectLst/>
                  <a:latin typeface="Segoe" pitchFamily="34" charset="0"/>
                </a:rPr>
                <a:t>App's Target BER Zone</a:t>
              </a:r>
            </a:p>
          </p:txBody>
        </p:sp>
      </p:grpSp>
      <p:sp>
        <p:nvSpPr>
          <p:cNvPr id="344073" name="Rectangle 9"/>
          <p:cNvSpPr>
            <a:spLocks noChangeArrowheads="1"/>
          </p:cNvSpPr>
          <p:nvPr/>
        </p:nvSpPr>
        <p:spPr bwMode="auto">
          <a:xfrm>
            <a:off x="1192212" y="1997899"/>
            <a:ext cx="4911725" cy="3267075"/>
          </a:xfrm>
          <a:prstGeom prst="rect">
            <a:avLst/>
          </a:prstGeom>
          <a:noFill/>
          <a:ln w="9525">
            <a:noFill/>
            <a:miter lim="800000"/>
            <a:headEnd/>
            <a:tailEnd/>
          </a:ln>
        </p:spPr>
        <p:txBody>
          <a:bodyPr/>
          <a:lstStyle/>
          <a:p>
            <a:endParaRPr lang="en-US" dirty="0">
              <a:latin typeface="Segoe" pitchFamily="34" charset="0"/>
            </a:endParaRPr>
          </a:p>
        </p:txBody>
      </p:sp>
      <p:sp>
        <p:nvSpPr>
          <p:cNvPr id="344074" name="Line 10"/>
          <p:cNvSpPr>
            <a:spLocks noChangeShapeType="1"/>
          </p:cNvSpPr>
          <p:nvPr/>
        </p:nvSpPr>
        <p:spPr bwMode="auto">
          <a:xfrm>
            <a:off x="1192212" y="1997899"/>
            <a:ext cx="4911725" cy="1587"/>
          </a:xfrm>
          <a:prstGeom prst="line">
            <a:avLst/>
          </a:prstGeom>
          <a:noFill/>
          <a:ln w="0">
            <a:solidFill>
              <a:srgbClr val="000000"/>
            </a:solidFill>
            <a:round/>
            <a:headEnd/>
            <a:tailEnd/>
          </a:ln>
        </p:spPr>
        <p:txBody>
          <a:bodyPr/>
          <a:lstStyle/>
          <a:p>
            <a:endParaRPr lang="en-US" dirty="0">
              <a:latin typeface="Segoe" pitchFamily="34" charset="0"/>
            </a:endParaRPr>
          </a:p>
        </p:txBody>
      </p:sp>
      <p:sp>
        <p:nvSpPr>
          <p:cNvPr id="344075" name="Line 11"/>
          <p:cNvSpPr>
            <a:spLocks noChangeShapeType="1"/>
          </p:cNvSpPr>
          <p:nvPr/>
        </p:nvSpPr>
        <p:spPr bwMode="auto">
          <a:xfrm>
            <a:off x="1192212" y="2269361"/>
            <a:ext cx="4911725"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76" name="Line 12"/>
          <p:cNvSpPr>
            <a:spLocks noChangeShapeType="1"/>
          </p:cNvSpPr>
          <p:nvPr/>
        </p:nvSpPr>
        <p:spPr bwMode="auto">
          <a:xfrm>
            <a:off x="1192212" y="2545586"/>
            <a:ext cx="4911725"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77" name="Line 13"/>
          <p:cNvSpPr>
            <a:spLocks noChangeShapeType="1"/>
          </p:cNvSpPr>
          <p:nvPr/>
        </p:nvSpPr>
        <p:spPr bwMode="auto">
          <a:xfrm>
            <a:off x="1192212" y="2817049"/>
            <a:ext cx="4911725"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78" name="Line 14"/>
          <p:cNvSpPr>
            <a:spLocks noChangeShapeType="1"/>
          </p:cNvSpPr>
          <p:nvPr/>
        </p:nvSpPr>
        <p:spPr bwMode="auto">
          <a:xfrm>
            <a:off x="1192212" y="3086924"/>
            <a:ext cx="4911725"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79" name="Line 15"/>
          <p:cNvSpPr>
            <a:spLocks noChangeShapeType="1"/>
          </p:cNvSpPr>
          <p:nvPr/>
        </p:nvSpPr>
        <p:spPr bwMode="auto">
          <a:xfrm>
            <a:off x="1192212" y="3358386"/>
            <a:ext cx="4911725"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80" name="Line 16"/>
          <p:cNvSpPr>
            <a:spLocks noChangeShapeType="1"/>
          </p:cNvSpPr>
          <p:nvPr/>
        </p:nvSpPr>
        <p:spPr bwMode="auto">
          <a:xfrm>
            <a:off x="1192212" y="3634611"/>
            <a:ext cx="4911725"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81" name="Line 17"/>
          <p:cNvSpPr>
            <a:spLocks noChangeShapeType="1"/>
          </p:cNvSpPr>
          <p:nvPr/>
        </p:nvSpPr>
        <p:spPr bwMode="auto">
          <a:xfrm>
            <a:off x="1192212" y="3906074"/>
            <a:ext cx="4911725"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82" name="Line 18"/>
          <p:cNvSpPr>
            <a:spLocks noChangeShapeType="1"/>
          </p:cNvSpPr>
          <p:nvPr/>
        </p:nvSpPr>
        <p:spPr bwMode="auto">
          <a:xfrm>
            <a:off x="1192212" y="4175949"/>
            <a:ext cx="4911725"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83" name="Line 19"/>
          <p:cNvSpPr>
            <a:spLocks noChangeShapeType="1"/>
          </p:cNvSpPr>
          <p:nvPr/>
        </p:nvSpPr>
        <p:spPr bwMode="auto">
          <a:xfrm>
            <a:off x="1192212" y="4447411"/>
            <a:ext cx="4911725"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84" name="Line 20"/>
          <p:cNvSpPr>
            <a:spLocks noChangeShapeType="1"/>
          </p:cNvSpPr>
          <p:nvPr/>
        </p:nvSpPr>
        <p:spPr bwMode="auto">
          <a:xfrm>
            <a:off x="1192212" y="4723636"/>
            <a:ext cx="4911725"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85" name="Line 21"/>
          <p:cNvSpPr>
            <a:spLocks noChangeShapeType="1"/>
          </p:cNvSpPr>
          <p:nvPr/>
        </p:nvSpPr>
        <p:spPr bwMode="auto">
          <a:xfrm>
            <a:off x="1192212" y="4995099"/>
            <a:ext cx="4911725"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86" name="Rectangle 22"/>
          <p:cNvSpPr>
            <a:spLocks noChangeArrowheads="1"/>
          </p:cNvSpPr>
          <p:nvPr/>
        </p:nvSpPr>
        <p:spPr bwMode="auto">
          <a:xfrm>
            <a:off x="1192212" y="1997899"/>
            <a:ext cx="4911725" cy="3267075"/>
          </a:xfrm>
          <a:prstGeom prst="rect">
            <a:avLst/>
          </a:prstGeom>
          <a:noFill/>
          <a:ln w="6350">
            <a:solidFill>
              <a:schemeClr val="tx1"/>
            </a:solidFill>
            <a:miter lim="800000"/>
            <a:headEnd/>
            <a:tailEnd/>
          </a:ln>
        </p:spPr>
        <p:txBody>
          <a:bodyPr/>
          <a:lstStyle/>
          <a:p>
            <a:endParaRPr lang="en-US" dirty="0">
              <a:latin typeface="Segoe" pitchFamily="34" charset="0"/>
            </a:endParaRPr>
          </a:p>
        </p:txBody>
      </p:sp>
      <p:sp>
        <p:nvSpPr>
          <p:cNvPr id="344087" name="Line 23"/>
          <p:cNvSpPr>
            <a:spLocks noChangeShapeType="1"/>
          </p:cNvSpPr>
          <p:nvPr/>
        </p:nvSpPr>
        <p:spPr bwMode="auto">
          <a:xfrm>
            <a:off x="1192212" y="1997899"/>
            <a:ext cx="1588" cy="3267075"/>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88" name="Line 24"/>
          <p:cNvSpPr>
            <a:spLocks noChangeShapeType="1"/>
          </p:cNvSpPr>
          <p:nvPr/>
        </p:nvSpPr>
        <p:spPr bwMode="auto">
          <a:xfrm>
            <a:off x="1152525" y="1997899"/>
            <a:ext cx="39687"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89" name="Line 25"/>
          <p:cNvSpPr>
            <a:spLocks noChangeShapeType="1"/>
          </p:cNvSpPr>
          <p:nvPr/>
        </p:nvSpPr>
        <p:spPr bwMode="auto">
          <a:xfrm>
            <a:off x="1152525" y="2269361"/>
            <a:ext cx="39687"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90" name="Line 26"/>
          <p:cNvSpPr>
            <a:spLocks noChangeShapeType="1"/>
          </p:cNvSpPr>
          <p:nvPr/>
        </p:nvSpPr>
        <p:spPr bwMode="auto">
          <a:xfrm>
            <a:off x="1152525" y="2545586"/>
            <a:ext cx="39687"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91" name="Line 27"/>
          <p:cNvSpPr>
            <a:spLocks noChangeShapeType="1"/>
          </p:cNvSpPr>
          <p:nvPr/>
        </p:nvSpPr>
        <p:spPr bwMode="auto">
          <a:xfrm>
            <a:off x="1152525" y="2817049"/>
            <a:ext cx="39687"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92" name="Line 28"/>
          <p:cNvSpPr>
            <a:spLocks noChangeShapeType="1"/>
          </p:cNvSpPr>
          <p:nvPr/>
        </p:nvSpPr>
        <p:spPr bwMode="auto">
          <a:xfrm>
            <a:off x="1152525" y="3086924"/>
            <a:ext cx="39687"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93" name="Line 29"/>
          <p:cNvSpPr>
            <a:spLocks noChangeShapeType="1"/>
          </p:cNvSpPr>
          <p:nvPr/>
        </p:nvSpPr>
        <p:spPr bwMode="auto">
          <a:xfrm>
            <a:off x="1152525" y="3358386"/>
            <a:ext cx="39687"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94" name="Line 30"/>
          <p:cNvSpPr>
            <a:spLocks noChangeShapeType="1"/>
          </p:cNvSpPr>
          <p:nvPr/>
        </p:nvSpPr>
        <p:spPr bwMode="auto">
          <a:xfrm>
            <a:off x="1152525" y="3634611"/>
            <a:ext cx="39687"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95" name="Line 31"/>
          <p:cNvSpPr>
            <a:spLocks noChangeShapeType="1"/>
          </p:cNvSpPr>
          <p:nvPr/>
        </p:nvSpPr>
        <p:spPr bwMode="auto">
          <a:xfrm>
            <a:off x="1152525" y="3906074"/>
            <a:ext cx="39687"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96" name="Line 32"/>
          <p:cNvSpPr>
            <a:spLocks noChangeShapeType="1"/>
          </p:cNvSpPr>
          <p:nvPr/>
        </p:nvSpPr>
        <p:spPr bwMode="auto">
          <a:xfrm>
            <a:off x="1152525" y="4175949"/>
            <a:ext cx="39687"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97" name="Line 33"/>
          <p:cNvSpPr>
            <a:spLocks noChangeShapeType="1"/>
          </p:cNvSpPr>
          <p:nvPr/>
        </p:nvSpPr>
        <p:spPr bwMode="auto">
          <a:xfrm>
            <a:off x="1152525" y="4447411"/>
            <a:ext cx="39687"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98" name="Line 34"/>
          <p:cNvSpPr>
            <a:spLocks noChangeShapeType="1"/>
          </p:cNvSpPr>
          <p:nvPr/>
        </p:nvSpPr>
        <p:spPr bwMode="auto">
          <a:xfrm>
            <a:off x="1152525" y="4723636"/>
            <a:ext cx="39687" cy="1588"/>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099" name="Line 35"/>
          <p:cNvSpPr>
            <a:spLocks noChangeShapeType="1"/>
          </p:cNvSpPr>
          <p:nvPr/>
        </p:nvSpPr>
        <p:spPr bwMode="auto">
          <a:xfrm>
            <a:off x="1152525" y="4995099"/>
            <a:ext cx="39687"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100" name="Freeform 36"/>
          <p:cNvSpPr>
            <a:spLocks/>
          </p:cNvSpPr>
          <p:nvPr/>
        </p:nvSpPr>
        <p:spPr bwMode="auto">
          <a:xfrm>
            <a:off x="1152525" y="5264974"/>
            <a:ext cx="4951412" cy="1587"/>
          </a:xfrm>
          <a:custGeom>
            <a:avLst/>
            <a:gdLst/>
            <a:ahLst/>
            <a:cxnLst>
              <a:cxn ang="0">
                <a:pos x="0" y="0"/>
              </a:cxn>
              <a:cxn ang="0">
                <a:pos x="6" y="0"/>
              </a:cxn>
              <a:cxn ang="0">
                <a:pos x="750" y="0"/>
              </a:cxn>
            </a:cxnLst>
            <a:rect l="0" t="0" r="r" b="b"/>
            <a:pathLst>
              <a:path w="750">
                <a:moveTo>
                  <a:pt x="0" y="0"/>
                </a:moveTo>
                <a:lnTo>
                  <a:pt x="6" y="0"/>
                </a:lnTo>
                <a:lnTo>
                  <a:pt x="750" y="0"/>
                </a:lnTo>
              </a:path>
            </a:pathLst>
          </a:custGeom>
          <a:noFill/>
          <a:ln w="0">
            <a:solidFill>
              <a:schemeClr val="tx1"/>
            </a:solidFill>
            <a:prstDash val="solid"/>
            <a:round/>
            <a:headEnd/>
            <a:tailEnd/>
          </a:ln>
        </p:spPr>
        <p:txBody>
          <a:bodyPr/>
          <a:lstStyle/>
          <a:p>
            <a:endParaRPr lang="en-US" dirty="0">
              <a:latin typeface="Segoe" pitchFamily="34" charset="0"/>
            </a:endParaRPr>
          </a:p>
        </p:txBody>
      </p:sp>
      <p:sp>
        <p:nvSpPr>
          <p:cNvPr id="344101" name="Line 37"/>
          <p:cNvSpPr>
            <a:spLocks noChangeShapeType="1"/>
          </p:cNvSpPr>
          <p:nvPr/>
        </p:nvSpPr>
        <p:spPr bwMode="auto">
          <a:xfrm flipV="1">
            <a:off x="6103937" y="5264974"/>
            <a:ext cx="1588" cy="396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102" name="Line 38"/>
          <p:cNvSpPr>
            <a:spLocks noChangeShapeType="1"/>
          </p:cNvSpPr>
          <p:nvPr/>
        </p:nvSpPr>
        <p:spPr bwMode="auto">
          <a:xfrm flipV="1">
            <a:off x="5405437" y="5264974"/>
            <a:ext cx="1588" cy="396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103" name="Line 39"/>
          <p:cNvSpPr>
            <a:spLocks noChangeShapeType="1"/>
          </p:cNvSpPr>
          <p:nvPr/>
        </p:nvSpPr>
        <p:spPr bwMode="auto">
          <a:xfrm flipV="1">
            <a:off x="4699000" y="5264974"/>
            <a:ext cx="1587" cy="396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104" name="Line 40"/>
          <p:cNvSpPr>
            <a:spLocks noChangeShapeType="1"/>
          </p:cNvSpPr>
          <p:nvPr/>
        </p:nvSpPr>
        <p:spPr bwMode="auto">
          <a:xfrm flipV="1">
            <a:off x="3998912" y="5264974"/>
            <a:ext cx="1588" cy="396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105" name="Line 41"/>
          <p:cNvSpPr>
            <a:spLocks noChangeShapeType="1"/>
          </p:cNvSpPr>
          <p:nvPr/>
        </p:nvSpPr>
        <p:spPr bwMode="auto">
          <a:xfrm flipV="1">
            <a:off x="3298825" y="5264974"/>
            <a:ext cx="1587" cy="396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106" name="Line 42"/>
          <p:cNvSpPr>
            <a:spLocks noChangeShapeType="1"/>
          </p:cNvSpPr>
          <p:nvPr/>
        </p:nvSpPr>
        <p:spPr bwMode="auto">
          <a:xfrm flipV="1">
            <a:off x="2598737" y="5264974"/>
            <a:ext cx="1588" cy="396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107" name="Line 43"/>
          <p:cNvSpPr>
            <a:spLocks noChangeShapeType="1"/>
          </p:cNvSpPr>
          <p:nvPr/>
        </p:nvSpPr>
        <p:spPr bwMode="auto">
          <a:xfrm flipV="1">
            <a:off x="1892300" y="5264974"/>
            <a:ext cx="1587" cy="396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108" name="Line 44"/>
          <p:cNvSpPr>
            <a:spLocks noChangeShapeType="1"/>
          </p:cNvSpPr>
          <p:nvPr/>
        </p:nvSpPr>
        <p:spPr bwMode="auto">
          <a:xfrm flipV="1">
            <a:off x="1192212" y="5264974"/>
            <a:ext cx="1588" cy="396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44109" name="Freeform 45"/>
          <p:cNvSpPr>
            <a:spLocks/>
          </p:cNvSpPr>
          <p:nvPr/>
        </p:nvSpPr>
        <p:spPr bwMode="auto">
          <a:xfrm>
            <a:off x="1192212" y="3352036"/>
            <a:ext cx="4913313" cy="1912938"/>
          </a:xfrm>
          <a:custGeom>
            <a:avLst/>
            <a:gdLst/>
            <a:ahLst/>
            <a:cxnLst>
              <a:cxn ang="0">
                <a:pos x="0" y="1205"/>
              </a:cxn>
              <a:cxn ang="0">
                <a:pos x="67" y="1180"/>
              </a:cxn>
              <a:cxn ang="0">
                <a:pos x="133" y="1155"/>
              </a:cxn>
              <a:cxn ang="0">
                <a:pos x="195" y="1126"/>
              </a:cxn>
              <a:cxn ang="0">
                <a:pos x="266" y="1101"/>
              </a:cxn>
              <a:cxn ang="0">
                <a:pos x="333" y="1076"/>
              </a:cxn>
              <a:cxn ang="0">
                <a:pos x="395" y="1047"/>
              </a:cxn>
              <a:cxn ang="0">
                <a:pos x="466" y="1018"/>
              </a:cxn>
              <a:cxn ang="0">
                <a:pos x="532" y="997"/>
              </a:cxn>
              <a:cxn ang="0">
                <a:pos x="595" y="972"/>
              </a:cxn>
              <a:cxn ang="0">
                <a:pos x="665" y="947"/>
              </a:cxn>
              <a:cxn ang="0">
                <a:pos x="732" y="922"/>
              </a:cxn>
              <a:cxn ang="0">
                <a:pos x="799" y="893"/>
              </a:cxn>
              <a:cxn ang="0">
                <a:pos x="865" y="868"/>
              </a:cxn>
              <a:cxn ang="0">
                <a:pos x="932" y="843"/>
              </a:cxn>
              <a:cxn ang="0">
                <a:pos x="998" y="818"/>
              </a:cxn>
              <a:cxn ang="0">
                <a:pos x="1065" y="793"/>
              </a:cxn>
              <a:cxn ang="0">
                <a:pos x="1131" y="764"/>
              </a:cxn>
              <a:cxn ang="0">
                <a:pos x="1198" y="739"/>
              </a:cxn>
              <a:cxn ang="0">
                <a:pos x="1264" y="714"/>
              </a:cxn>
              <a:cxn ang="0">
                <a:pos x="1331" y="689"/>
              </a:cxn>
              <a:cxn ang="0">
                <a:pos x="1397" y="665"/>
              </a:cxn>
              <a:cxn ang="0">
                <a:pos x="1464" y="635"/>
              </a:cxn>
              <a:cxn ang="0">
                <a:pos x="1531" y="611"/>
              </a:cxn>
              <a:cxn ang="0">
                <a:pos x="1597" y="586"/>
              </a:cxn>
              <a:cxn ang="0">
                <a:pos x="1664" y="561"/>
              </a:cxn>
              <a:cxn ang="0">
                <a:pos x="1730" y="536"/>
              </a:cxn>
              <a:cxn ang="0">
                <a:pos x="1797" y="507"/>
              </a:cxn>
              <a:cxn ang="0">
                <a:pos x="1863" y="482"/>
              </a:cxn>
              <a:cxn ang="0">
                <a:pos x="1926" y="457"/>
              </a:cxn>
              <a:cxn ang="0">
                <a:pos x="1996" y="432"/>
              </a:cxn>
              <a:cxn ang="0">
                <a:pos x="2063" y="407"/>
              </a:cxn>
              <a:cxn ang="0">
                <a:pos x="2129" y="378"/>
              </a:cxn>
              <a:cxn ang="0">
                <a:pos x="2192" y="353"/>
              </a:cxn>
              <a:cxn ang="0">
                <a:pos x="2262" y="328"/>
              </a:cxn>
              <a:cxn ang="0">
                <a:pos x="2329" y="303"/>
              </a:cxn>
              <a:cxn ang="0">
                <a:pos x="2391" y="274"/>
              </a:cxn>
              <a:cxn ang="0">
                <a:pos x="2462" y="249"/>
              </a:cxn>
              <a:cxn ang="0">
                <a:pos x="2529" y="224"/>
              </a:cxn>
              <a:cxn ang="0">
                <a:pos x="2595" y="199"/>
              </a:cxn>
              <a:cxn ang="0">
                <a:pos x="2662" y="174"/>
              </a:cxn>
              <a:cxn ang="0">
                <a:pos x="2728" y="145"/>
              </a:cxn>
              <a:cxn ang="0">
                <a:pos x="2795" y="120"/>
              </a:cxn>
              <a:cxn ang="0">
                <a:pos x="2866" y="95"/>
              </a:cxn>
              <a:cxn ang="0">
                <a:pos x="2928" y="70"/>
              </a:cxn>
              <a:cxn ang="0">
                <a:pos x="2994" y="45"/>
              </a:cxn>
              <a:cxn ang="0">
                <a:pos x="3095" y="0"/>
              </a:cxn>
            </a:cxnLst>
            <a:rect l="0" t="0" r="r" b="b"/>
            <a:pathLst>
              <a:path w="3095" h="1205">
                <a:moveTo>
                  <a:pt x="0" y="1205"/>
                </a:moveTo>
                <a:lnTo>
                  <a:pt x="67" y="1180"/>
                </a:lnTo>
                <a:lnTo>
                  <a:pt x="133" y="1155"/>
                </a:lnTo>
                <a:lnTo>
                  <a:pt x="195" y="1126"/>
                </a:lnTo>
                <a:lnTo>
                  <a:pt x="266" y="1101"/>
                </a:lnTo>
                <a:lnTo>
                  <a:pt x="333" y="1076"/>
                </a:lnTo>
                <a:lnTo>
                  <a:pt x="395" y="1047"/>
                </a:lnTo>
                <a:lnTo>
                  <a:pt x="466" y="1018"/>
                </a:lnTo>
                <a:lnTo>
                  <a:pt x="532" y="997"/>
                </a:lnTo>
                <a:lnTo>
                  <a:pt x="595" y="972"/>
                </a:lnTo>
                <a:lnTo>
                  <a:pt x="665" y="947"/>
                </a:lnTo>
                <a:lnTo>
                  <a:pt x="732" y="922"/>
                </a:lnTo>
                <a:lnTo>
                  <a:pt x="799" y="893"/>
                </a:lnTo>
                <a:lnTo>
                  <a:pt x="865" y="868"/>
                </a:lnTo>
                <a:lnTo>
                  <a:pt x="932" y="843"/>
                </a:lnTo>
                <a:lnTo>
                  <a:pt x="998" y="818"/>
                </a:lnTo>
                <a:lnTo>
                  <a:pt x="1065" y="793"/>
                </a:lnTo>
                <a:lnTo>
                  <a:pt x="1131" y="764"/>
                </a:lnTo>
                <a:lnTo>
                  <a:pt x="1198" y="739"/>
                </a:lnTo>
                <a:lnTo>
                  <a:pt x="1264" y="714"/>
                </a:lnTo>
                <a:lnTo>
                  <a:pt x="1331" y="689"/>
                </a:lnTo>
                <a:lnTo>
                  <a:pt x="1397" y="665"/>
                </a:lnTo>
                <a:lnTo>
                  <a:pt x="1464" y="635"/>
                </a:lnTo>
                <a:lnTo>
                  <a:pt x="1531" y="611"/>
                </a:lnTo>
                <a:lnTo>
                  <a:pt x="1597" y="586"/>
                </a:lnTo>
                <a:lnTo>
                  <a:pt x="1664" y="561"/>
                </a:lnTo>
                <a:lnTo>
                  <a:pt x="1730" y="536"/>
                </a:lnTo>
                <a:lnTo>
                  <a:pt x="1797" y="507"/>
                </a:lnTo>
                <a:lnTo>
                  <a:pt x="1863" y="482"/>
                </a:lnTo>
                <a:lnTo>
                  <a:pt x="1926" y="457"/>
                </a:lnTo>
                <a:lnTo>
                  <a:pt x="1996" y="432"/>
                </a:lnTo>
                <a:lnTo>
                  <a:pt x="2063" y="407"/>
                </a:lnTo>
                <a:lnTo>
                  <a:pt x="2129" y="378"/>
                </a:lnTo>
                <a:lnTo>
                  <a:pt x="2192" y="353"/>
                </a:lnTo>
                <a:lnTo>
                  <a:pt x="2262" y="328"/>
                </a:lnTo>
                <a:lnTo>
                  <a:pt x="2329" y="303"/>
                </a:lnTo>
                <a:lnTo>
                  <a:pt x="2391" y="274"/>
                </a:lnTo>
                <a:lnTo>
                  <a:pt x="2462" y="249"/>
                </a:lnTo>
                <a:lnTo>
                  <a:pt x="2529" y="224"/>
                </a:lnTo>
                <a:lnTo>
                  <a:pt x="2595" y="199"/>
                </a:lnTo>
                <a:lnTo>
                  <a:pt x="2662" y="174"/>
                </a:lnTo>
                <a:lnTo>
                  <a:pt x="2728" y="145"/>
                </a:lnTo>
                <a:lnTo>
                  <a:pt x="2795" y="120"/>
                </a:lnTo>
                <a:lnTo>
                  <a:pt x="2866" y="95"/>
                </a:lnTo>
                <a:lnTo>
                  <a:pt x="2928" y="70"/>
                </a:lnTo>
                <a:lnTo>
                  <a:pt x="2994" y="45"/>
                </a:lnTo>
                <a:lnTo>
                  <a:pt x="3095" y="0"/>
                </a:lnTo>
              </a:path>
            </a:pathLst>
          </a:custGeom>
          <a:noFill/>
          <a:ln w="38100">
            <a:solidFill>
              <a:srgbClr val="000080"/>
            </a:solidFill>
            <a:prstDash val="solid"/>
            <a:round/>
            <a:headEnd/>
            <a:tailEnd/>
          </a:ln>
        </p:spPr>
        <p:txBody>
          <a:bodyPr/>
          <a:lstStyle/>
          <a:p>
            <a:endParaRPr lang="en-US" dirty="0">
              <a:latin typeface="Segoe" pitchFamily="34" charset="0"/>
            </a:endParaRPr>
          </a:p>
        </p:txBody>
      </p:sp>
      <p:sp>
        <p:nvSpPr>
          <p:cNvPr id="344110" name="Freeform 46"/>
          <p:cNvSpPr>
            <a:spLocks/>
          </p:cNvSpPr>
          <p:nvPr/>
        </p:nvSpPr>
        <p:spPr bwMode="auto">
          <a:xfrm>
            <a:off x="1192212" y="1999486"/>
            <a:ext cx="4648200" cy="3265488"/>
          </a:xfrm>
          <a:custGeom>
            <a:avLst/>
            <a:gdLst/>
            <a:ahLst/>
            <a:cxnLst>
              <a:cxn ang="0">
                <a:pos x="0" y="2057"/>
              </a:cxn>
              <a:cxn ang="0">
                <a:pos x="67" y="2032"/>
              </a:cxn>
              <a:cxn ang="0">
                <a:pos x="133" y="2007"/>
              </a:cxn>
              <a:cxn ang="0">
                <a:pos x="195" y="1982"/>
              </a:cxn>
              <a:cxn ang="0">
                <a:pos x="266" y="1957"/>
              </a:cxn>
              <a:cxn ang="0">
                <a:pos x="333" y="1932"/>
              </a:cxn>
              <a:cxn ang="0">
                <a:pos x="395" y="1907"/>
              </a:cxn>
              <a:cxn ang="0">
                <a:pos x="466" y="1866"/>
              </a:cxn>
              <a:cxn ang="0">
                <a:pos x="532" y="1841"/>
              </a:cxn>
              <a:cxn ang="0">
                <a:pos x="595" y="1799"/>
              </a:cxn>
              <a:cxn ang="0">
                <a:pos x="665" y="1749"/>
              </a:cxn>
              <a:cxn ang="0">
                <a:pos x="732" y="1700"/>
              </a:cxn>
              <a:cxn ang="0">
                <a:pos x="799" y="1650"/>
              </a:cxn>
              <a:cxn ang="0">
                <a:pos x="865" y="1600"/>
              </a:cxn>
              <a:cxn ang="0">
                <a:pos x="932" y="1550"/>
              </a:cxn>
              <a:cxn ang="0">
                <a:pos x="998" y="1496"/>
              </a:cxn>
              <a:cxn ang="0">
                <a:pos x="1065" y="1446"/>
              </a:cxn>
              <a:cxn ang="0">
                <a:pos x="1131" y="1392"/>
              </a:cxn>
              <a:cxn ang="0">
                <a:pos x="1198" y="1342"/>
              </a:cxn>
              <a:cxn ang="0">
                <a:pos x="1264" y="1292"/>
              </a:cxn>
              <a:cxn ang="0">
                <a:pos x="1331" y="1238"/>
              </a:cxn>
              <a:cxn ang="0">
                <a:pos x="1397" y="1188"/>
              </a:cxn>
              <a:cxn ang="0">
                <a:pos x="1464" y="1134"/>
              </a:cxn>
              <a:cxn ang="0">
                <a:pos x="1531" y="1085"/>
              </a:cxn>
              <a:cxn ang="0">
                <a:pos x="1597" y="1035"/>
              </a:cxn>
              <a:cxn ang="0">
                <a:pos x="1664" y="981"/>
              </a:cxn>
              <a:cxn ang="0">
                <a:pos x="1730" y="931"/>
              </a:cxn>
              <a:cxn ang="0">
                <a:pos x="1797" y="877"/>
              </a:cxn>
              <a:cxn ang="0">
                <a:pos x="1863" y="827"/>
              </a:cxn>
              <a:cxn ang="0">
                <a:pos x="1926" y="773"/>
              </a:cxn>
              <a:cxn ang="0">
                <a:pos x="1996" y="723"/>
              </a:cxn>
              <a:cxn ang="0">
                <a:pos x="2063" y="673"/>
              </a:cxn>
              <a:cxn ang="0">
                <a:pos x="2129" y="619"/>
              </a:cxn>
              <a:cxn ang="0">
                <a:pos x="2192" y="569"/>
              </a:cxn>
              <a:cxn ang="0">
                <a:pos x="2262" y="515"/>
              </a:cxn>
              <a:cxn ang="0">
                <a:pos x="2329" y="465"/>
              </a:cxn>
              <a:cxn ang="0">
                <a:pos x="2391" y="415"/>
              </a:cxn>
              <a:cxn ang="0">
                <a:pos x="2462" y="361"/>
              </a:cxn>
              <a:cxn ang="0">
                <a:pos x="2529" y="312"/>
              </a:cxn>
              <a:cxn ang="0">
                <a:pos x="2595" y="258"/>
              </a:cxn>
              <a:cxn ang="0">
                <a:pos x="2662" y="208"/>
              </a:cxn>
              <a:cxn ang="0">
                <a:pos x="2728" y="154"/>
              </a:cxn>
              <a:cxn ang="0">
                <a:pos x="2795" y="104"/>
              </a:cxn>
              <a:cxn ang="0">
                <a:pos x="2866" y="54"/>
              </a:cxn>
              <a:cxn ang="0">
                <a:pos x="2928" y="0"/>
              </a:cxn>
            </a:cxnLst>
            <a:rect l="0" t="0" r="r" b="b"/>
            <a:pathLst>
              <a:path w="2928" h="2057">
                <a:moveTo>
                  <a:pt x="0" y="2057"/>
                </a:moveTo>
                <a:lnTo>
                  <a:pt x="67" y="2032"/>
                </a:lnTo>
                <a:lnTo>
                  <a:pt x="133" y="2007"/>
                </a:lnTo>
                <a:lnTo>
                  <a:pt x="195" y="1982"/>
                </a:lnTo>
                <a:lnTo>
                  <a:pt x="266" y="1957"/>
                </a:lnTo>
                <a:lnTo>
                  <a:pt x="333" y="1932"/>
                </a:lnTo>
                <a:lnTo>
                  <a:pt x="395" y="1907"/>
                </a:lnTo>
                <a:lnTo>
                  <a:pt x="466" y="1866"/>
                </a:lnTo>
                <a:lnTo>
                  <a:pt x="532" y="1841"/>
                </a:lnTo>
                <a:lnTo>
                  <a:pt x="595" y="1799"/>
                </a:lnTo>
                <a:lnTo>
                  <a:pt x="665" y="1749"/>
                </a:lnTo>
                <a:lnTo>
                  <a:pt x="732" y="1700"/>
                </a:lnTo>
                <a:lnTo>
                  <a:pt x="799" y="1650"/>
                </a:lnTo>
                <a:lnTo>
                  <a:pt x="865" y="1600"/>
                </a:lnTo>
                <a:lnTo>
                  <a:pt x="932" y="1550"/>
                </a:lnTo>
                <a:lnTo>
                  <a:pt x="998" y="1496"/>
                </a:lnTo>
                <a:lnTo>
                  <a:pt x="1065" y="1446"/>
                </a:lnTo>
                <a:lnTo>
                  <a:pt x="1131" y="1392"/>
                </a:lnTo>
                <a:lnTo>
                  <a:pt x="1198" y="1342"/>
                </a:lnTo>
                <a:lnTo>
                  <a:pt x="1264" y="1292"/>
                </a:lnTo>
                <a:lnTo>
                  <a:pt x="1331" y="1238"/>
                </a:lnTo>
                <a:lnTo>
                  <a:pt x="1397" y="1188"/>
                </a:lnTo>
                <a:lnTo>
                  <a:pt x="1464" y="1134"/>
                </a:lnTo>
                <a:lnTo>
                  <a:pt x="1531" y="1085"/>
                </a:lnTo>
                <a:lnTo>
                  <a:pt x="1597" y="1035"/>
                </a:lnTo>
                <a:lnTo>
                  <a:pt x="1664" y="981"/>
                </a:lnTo>
                <a:lnTo>
                  <a:pt x="1730" y="931"/>
                </a:lnTo>
                <a:lnTo>
                  <a:pt x="1797" y="877"/>
                </a:lnTo>
                <a:lnTo>
                  <a:pt x="1863" y="827"/>
                </a:lnTo>
                <a:lnTo>
                  <a:pt x="1926" y="773"/>
                </a:lnTo>
                <a:lnTo>
                  <a:pt x="1996" y="723"/>
                </a:lnTo>
                <a:lnTo>
                  <a:pt x="2063" y="673"/>
                </a:lnTo>
                <a:lnTo>
                  <a:pt x="2129" y="619"/>
                </a:lnTo>
                <a:lnTo>
                  <a:pt x="2192" y="569"/>
                </a:lnTo>
                <a:lnTo>
                  <a:pt x="2262" y="515"/>
                </a:lnTo>
                <a:lnTo>
                  <a:pt x="2329" y="465"/>
                </a:lnTo>
                <a:lnTo>
                  <a:pt x="2391" y="415"/>
                </a:lnTo>
                <a:lnTo>
                  <a:pt x="2462" y="361"/>
                </a:lnTo>
                <a:lnTo>
                  <a:pt x="2529" y="312"/>
                </a:lnTo>
                <a:lnTo>
                  <a:pt x="2595" y="258"/>
                </a:lnTo>
                <a:lnTo>
                  <a:pt x="2662" y="208"/>
                </a:lnTo>
                <a:lnTo>
                  <a:pt x="2728" y="154"/>
                </a:lnTo>
                <a:lnTo>
                  <a:pt x="2795" y="104"/>
                </a:lnTo>
                <a:lnTo>
                  <a:pt x="2866" y="54"/>
                </a:lnTo>
                <a:lnTo>
                  <a:pt x="2928" y="0"/>
                </a:lnTo>
              </a:path>
            </a:pathLst>
          </a:custGeom>
          <a:noFill/>
          <a:ln w="38100">
            <a:solidFill>
              <a:srgbClr val="FF00FF"/>
            </a:solidFill>
            <a:prstDash val="solid"/>
            <a:round/>
            <a:headEnd/>
            <a:tailEnd/>
          </a:ln>
        </p:spPr>
        <p:txBody>
          <a:bodyPr/>
          <a:lstStyle/>
          <a:p>
            <a:endParaRPr lang="en-US" dirty="0">
              <a:latin typeface="Segoe" pitchFamily="34" charset="0"/>
            </a:endParaRPr>
          </a:p>
        </p:txBody>
      </p:sp>
      <p:sp>
        <p:nvSpPr>
          <p:cNvPr id="344111" name="Freeform 47"/>
          <p:cNvSpPr>
            <a:spLocks/>
          </p:cNvSpPr>
          <p:nvPr/>
        </p:nvSpPr>
        <p:spPr bwMode="auto">
          <a:xfrm>
            <a:off x="1192212" y="1996311"/>
            <a:ext cx="3341688" cy="3268663"/>
          </a:xfrm>
          <a:custGeom>
            <a:avLst/>
            <a:gdLst/>
            <a:ahLst/>
            <a:cxnLst>
              <a:cxn ang="0">
                <a:pos x="0" y="2059"/>
              </a:cxn>
              <a:cxn ang="0">
                <a:pos x="67" y="2034"/>
              </a:cxn>
              <a:cxn ang="0">
                <a:pos x="133" y="2009"/>
              </a:cxn>
              <a:cxn ang="0">
                <a:pos x="195" y="1984"/>
              </a:cxn>
              <a:cxn ang="0">
                <a:pos x="266" y="1959"/>
              </a:cxn>
              <a:cxn ang="0">
                <a:pos x="333" y="1938"/>
              </a:cxn>
              <a:cxn ang="0">
                <a:pos x="395" y="1905"/>
              </a:cxn>
              <a:cxn ang="0">
                <a:pos x="466" y="1851"/>
              </a:cxn>
              <a:cxn ang="0">
                <a:pos x="532" y="1810"/>
              </a:cxn>
              <a:cxn ang="0">
                <a:pos x="595" y="1743"/>
              </a:cxn>
              <a:cxn ang="0">
                <a:pos x="665" y="1672"/>
              </a:cxn>
              <a:cxn ang="0">
                <a:pos x="732" y="1598"/>
              </a:cxn>
              <a:cxn ang="0">
                <a:pos x="799" y="1519"/>
              </a:cxn>
              <a:cxn ang="0">
                <a:pos x="865" y="1444"/>
              </a:cxn>
              <a:cxn ang="0">
                <a:pos x="932" y="1365"/>
              </a:cxn>
              <a:cxn ang="0">
                <a:pos x="998" y="1290"/>
              </a:cxn>
              <a:cxn ang="0">
                <a:pos x="1065" y="1211"/>
              </a:cxn>
              <a:cxn ang="0">
                <a:pos x="1131" y="1136"/>
              </a:cxn>
              <a:cxn ang="0">
                <a:pos x="1198" y="1057"/>
              </a:cxn>
              <a:cxn ang="0">
                <a:pos x="1264" y="978"/>
              </a:cxn>
              <a:cxn ang="0">
                <a:pos x="1331" y="903"/>
              </a:cxn>
              <a:cxn ang="0">
                <a:pos x="1397" y="824"/>
              </a:cxn>
              <a:cxn ang="0">
                <a:pos x="1464" y="745"/>
              </a:cxn>
              <a:cxn ang="0">
                <a:pos x="1531" y="670"/>
              </a:cxn>
              <a:cxn ang="0">
                <a:pos x="1597" y="591"/>
              </a:cxn>
              <a:cxn ang="0">
                <a:pos x="1664" y="517"/>
              </a:cxn>
              <a:cxn ang="0">
                <a:pos x="1730" y="438"/>
              </a:cxn>
              <a:cxn ang="0">
                <a:pos x="1797" y="359"/>
              </a:cxn>
              <a:cxn ang="0">
                <a:pos x="1863" y="284"/>
              </a:cxn>
              <a:cxn ang="0">
                <a:pos x="1926" y="205"/>
              </a:cxn>
              <a:cxn ang="0">
                <a:pos x="1996" y="126"/>
              </a:cxn>
              <a:cxn ang="0">
                <a:pos x="2063" y="51"/>
              </a:cxn>
              <a:cxn ang="0">
                <a:pos x="2105" y="0"/>
              </a:cxn>
            </a:cxnLst>
            <a:rect l="0" t="0" r="r" b="b"/>
            <a:pathLst>
              <a:path w="2105" h="2059">
                <a:moveTo>
                  <a:pt x="0" y="2059"/>
                </a:moveTo>
                <a:lnTo>
                  <a:pt x="67" y="2034"/>
                </a:lnTo>
                <a:lnTo>
                  <a:pt x="133" y="2009"/>
                </a:lnTo>
                <a:lnTo>
                  <a:pt x="195" y="1984"/>
                </a:lnTo>
                <a:lnTo>
                  <a:pt x="266" y="1959"/>
                </a:lnTo>
                <a:lnTo>
                  <a:pt x="333" y="1938"/>
                </a:lnTo>
                <a:lnTo>
                  <a:pt x="395" y="1905"/>
                </a:lnTo>
                <a:lnTo>
                  <a:pt x="466" y="1851"/>
                </a:lnTo>
                <a:lnTo>
                  <a:pt x="532" y="1810"/>
                </a:lnTo>
                <a:lnTo>
                  <a:pt x="595" y="1743"/>
                </a:lnTo>
                <a:lnTo>
                  <a:pt x="665" y="1672"/>
                </a:lnTo>
                <a:lnTo>
                  <a:pt x="732" y="1598"/>
                </a:lnTo>
                <a:lnTo>
                  <a:pt x="799" y="1519"/>
                </a:lnTo>
                <a:lnTo>
                  <a:pt x="865" y="1444"/>
                </a:lnTo>
                <a:lnTo>
                  <a:pt x="932" y="1365"/>
                </a:lnTo>
                <a:lnTo>
                  <a:pt x="998" y="1290"/>
                </a:lnTo>
                <a:lnTo>
                  <a:pt x="1065" y="1211"/>
                </a:lnTo>
                <a:lnTo>
                  <a:pt x="1131" y="1136"/>
                </a:lnTo>
                <a:lnTo>
                  <a:pt x="1198" y="1057"/>
                </a:lnTo>
                <a:lnTo>
                  <a:pt x="1264" y="978"/>
                </a:lnTo>
                <a:lnTo>
                  <a:pt x="1331" y="903"/>
                </a:lnTo>
                <a:lnTo>
                  <a:pt x="1397" y="824"/>
                </a:lnTo>
                <a:lnTo>
                  <a:pt x="1464" y="745"/>
                </a:lnTo>
                <a:lnTo>
                  <a:pt x="1531" y="670"/>
                </a:lnTo>
                <a:lnTo>
                  <a:pt x="1597" y="591"/>
                </a:lnTo>
                <a:lnTo>
                  <a:pt x="1664" y="517"/>
                </a:lnTo>
                <a:lnTo>
                  <a:pt x="1730" y="438"/>
                </a:lnTo>
                <a:lnTo>
                  <a:pt x="1797" y="359"/>
                </a:lnTo>
                <a:lnTo>
                  <a:pt x="1863" y="284"/>
                </a:lnTo>
                <a:lnTo>
                  <a:pt x="1926" y="205"/>
                </a:lnTo>
                <a:lnTo>
                  <a:pt x="1996" y="126"/>
                </a:lnTo>
                <a:lnTo>
                  <a:pt x="2063" y="51"/>
                </a:lnTo>
                <a:lnTo>
                  <a:pt x="2105" y="0"/>
                </a:lnTo>
              </a:path>
            </a:pathLst>
          </a:custGeom>
          <a:noFill/>
          <a:ln w="38100">
            <a:solidFill>
              <a:srgbClr val="FFFF00"/>
            </a:solidFill>
            <a:prstDash val="solid"/>
            <a:round/>
            <a:headEnd/>
            <a:tailEnd/>
          </a:ln>
        </p:spPr>
        <p:txBody>
          <a:bodyPr/>
          <a:lstStyle/>
          <a:p>
            <a:endParaRPr lang="en-US" dirty="0">
              <a:latin typeface="Segoe" pitchFamily="34" charset="0"/>
            </a:endParaRPr>
          </a:p>
        </p:txBody>
      </p:sp>
      <p:sp>
        <p:nvSpPr>
          <p:cNvPr id="344112" name="Freeform 48"/>
          <p:cNvSpPr>
            <a:spLocks/>
          </p:cNvSpPr>
          <p:nvPr/>
        </p:nvSpPr>
        <p:spPr bwMode="auto">
          <a:xfrm>
            <a:off x="1192212" y="1996311"/>
            <a:ext cx="2670175" cy="3268663"/>
          </a:xfrm>
          <a:custGeom>
            <a:avLst/>
            <a:gdLst/>
            <a:ahLst/>
            <a:cxnLst>
              <a:cxn ang="0">
                <a:pos x="0" y="2059"/>
              </a:cxn>
              <a:cxn ang="0">
                <a:pos x="67" y="2034"/>
              </a:cxn>
              <a:cxn ang="0">
                <a:pos x="133" y="2009"/>
              </a:cxn>
              <a:cxn ang="0">
                <a:pos x="195" y="1984"/>
              </a:cxn>
              <a:cxn ang="0">
                <a:pos x="266" y="1963"/>
              </a:cxn>
              <a:cxn ang="0">
                <a:pos x="333" y="1938"/>
              </a:cxn>
              <a:cxn ang="0">
                <a:pos x="395" y="1897"/>
              </a:cxn>
              <a:cxn ang="0">
                <a:pos x="466" y="1826"/>
              </a:cxn>
              <a:cxn ang="0">
                <a:pos x="532" y="1764"/>
              </a:cxn>
              <a:cxn ang="0">
                <a:pos x="595" y="1668"/>
              </a:cxn>
              <a:cxn ang="0">
                <a:pos x="665" y="1573"/>
              </a:cxn>
              <a:cxn ang="0">
                <a:pos x="732" y="1473"/>
              </a:cxn>
              <a:cxn ang="0">
                <a:pos x="799" y="1369"/>
              </a:cxn>
              <a:cxn ang="0">
                <a:pos x="865" y="1269"/>
              </a:cxn>
              <a:cxn ang="0">
                <a:pos x="932" y="1165"/>
              </a:cxn>
              <a:cxn ang="0">
                <a:pos x="998" y="1061"/>
              </a:cxn>
              <a:cxn ang="0">
                <a:pos x="1065" y="958"/>
              </a:cxn>
              <a:cxn ang="0">
                <a:pos x="1131" y="858"/>
              </a:cxn>
              <a:cxn ang="0">
                <a:pos x="1198" y="754"/>
              </a:cxn>
              <a:cxn ang="0">
                <a:pos x="1264" y="650"/>
              </a:cxn>
              <a:cxn ang="0">
                <a:pos x="1331" y="546"/>
              </a:cxn>
              <a:cxn ang="0">
                <a:pos x="1397" y="442"/>
              </a:cxn>
              <a:cxn ang="0">
                <a:pos x="1464" y="338"/>
              </a:cxn>
              <a:cxn ang="0">
                <a:pos x="1531" y="238"/>
              </a:cxn>
              <a:cxn ang="0">
                <a:pos x="1597" y="135"/>
              </a:cxn>
              <a:cxn ang="0">
                <a:pos x="1682" y="0"/>
              </a:cxn>
            </a:cxnLst>
            <a:rect l="0" t="0" r="r" b="b"/>
            <a:pathLst>
              <a:path w="1682" h="2059">
                <a:moveTo>
                  <a:pt x="0" y="2059"/>
                </a:moveTo>
                <a:lnTo>
                  <a:pt x="67" y="2034"/>
                </a:lnTo>
                <a:lnTo>
                  <a:pt x="133" y="2009"/>
                </a:lnTo>
                <a:lnTo>
                  <a:pt x="195" y="1984"/>
                </a:lnTo>
                <a:lnTo>
                  <a:pt x="266" y="1963"/>
                </a:lnTo>
                <a:lnTo>
                  <a:pt x="333" y="1938"/>
                </a:lnTo>
                <a:lnTo>
                  <a:pt x="395" y="1897"/>
                </a:lnTo>
                <a:lnTo>
                  <a:pt x="466" y="1826"/>
                </a:lnTo>
                <a:lnTo>
                  <a:pt x="532" y="1764"/>
                </a:lnTo>
                <a:lnTo>
                  <a:pt x="595" y="1668"/>
                </a:lnTo>
                <a:lnTo>
                  <a:pt x="665" y="1573"/>
                </a:lnTo>
                <a:lnTo>
                  <a:pt x="732" y="1473"/>
                </a:lnTo>
                <a:lnTo>
                  <a:pt x="799" y="1369"/>
                </a:lnTo>
                <a:lnTo>
                  <a:pt x="865" y="1269"/>
                </a:lnTo>
                <a:lnTo>
                  <a:pt x="932" y="1165"/>
                </a:lnTo>
                <a:lnTo>
                  <a:pt x="998" y="1061"/>
                </a:lnTo>
                <a:lnTo>
                  <a:pt x="1065" y="958"/>
                </a:lnTo>
                <a:lnTo>
                  <a:pt x="1131" y="858"/>
                </a:lnTo>
                <a:lnTo>
                  <a:pt x="1198" y="754"/>
                </a:lnTo>
                <a:lnTo>
                  <a:pt x="1264" y="650"/>
                </a:lnTo>
                <a:lnTo>
                  <a:pt x="1331" y="546"/>
                </a:lnTo>
                <a:lnTo>
                  <a:pt x="1397" y="442"/>
                </a:lnTo>
                <a:lnTo>
                  <a:pt x="1464" y="338"/>
                </a:lnTo>
                <a:lnTo>
                  <a:pt x="1531" y="238"/>
                </a:lnTo>
                <a:lnTo>
                  <a:pt x="1597" y="135"/>
                </a:lnTo>
                <a:lnTo>
                  <a:pt x="1682" y="0"/>
                </a:lnTo>
              </a:path>
            </a:pathLst>
          </a:custGeom>
          <a:noFill/>
          <a:ln w="38100">
            <a:solidFill>
              <a:srgbClr val="800080"/>
            </a:solidFill>
            <a:prstDash val="solid"/>
            <a:round/>
            <a:headEnd/>
            <a:tailEnd/>
          </a:ln>
        </p:spPr>
        <p:txBody>
          <a:bodyPr/>
          <a:lstStyle/>
          <a:p>
            <a:endParaRPr lang="en-US" dirty="0">
              <a:latin typeface="Segoe" pitchFamily="34" charset="0"/>
            </a:endParaRPr>
          </a:p>
        </p:txBody>
      </p:sp>
      <p:sp>
        <p:nvSpPr>
          <p:cNvPr id="344113" name="Freeform 49"/>
          <p:cNvSpPr>
            <a:spLocks/>
          </p:cNvSpPr>
          <p:nvPr/>
        </p:nvSpPr>
        <p:spPr bwMode="auto">
          <a:xfrm>
            <a:off x="1192212" y="1994724"/>
            <a:ext cx="2257425" cy="3270250"/>
          </a:xfrm>
          <a:custGeom>
            <a:avLst/>
            <a:gdLst/>
            <a:ahLst/>
            <a:cxnLst>
              <a:cxn ang="0">
                <a:pos x="0" y="2060"/>
              </a:cxn>
              <a:cxn ang="0">
                <a:pos x="67" y="2035"/>
              </a:cxn>
              <a:cxn ang="0">
                <a:pos x="133" y="2010"/>
              </a:cxn>
              <a:cxn ang="0">
                <a:pos x="195" y="1989"/>
              </a:cxn>
              <a:cxn ang="0">
                <a:pos x="266" y="1969"/>
              </a:cxn>
              <a:cxn ang="0">
                <a:pos x="333" y="1939"/>
              </a:cxn>
              <a:cxn ang="0">
                <a:pos x="395" y="1881"/>
              </a:cxn>
              <a:cxn ang="0">
                <a:pos x="466" y="1790"/>
              </a:cxn>
              <a:cxn ang="0">
                <a:pos x="532" y="1703"/>
              </a:cxn>
              <a:cxn ang="0">
                <a:pos x="595" y="1586"/>
              </a:cxn>
              <a:cxn ang="0">
                <a:pos x="665" y="1466"/>
              </a:cxn>
              <a:cxn ang="0">
                <a:pos x="732" y="1337"/>
              </a:cxn>
              <a:cxn ang="0">
                <a:pos x="799" y="1212"/>
              </a:cxn>
              <a:cxn ang="0">
                <a:pos x="865" y="1083"/>
              </a:cxn>
              <a:cxn ang="0">
                <a:pos x="932" y="954"/>
              </a:cxn>
              <a:cxn ang="0">
                <a:pos x="998" y="826"/>
              </a:cxn>
              <a:cxn ang="0">
                <a:pos x="1065" y="697"/>
              </a:cxn>
              <a:cxn ang="0">
                <a:pos x="1131" y="568"/>
              </a:cxn>
              <a:cxn ang="0">
                <a:pos x="1198" y="439"/>
              </a:cxn>
              <a:cxn ang="0">
                <a:pos x="1264" y="310"/>
              </a:cxn>
              <a:cxn ang="0">
                <a:pos x="1331" y="181"/>
              </a:cxn>
              <a:cxn ang="0">
                <a:pos x="1422" y="0"/>
              </a:cxn>
            </a:cxnLst>
            <a:rect l="0" t="0" r="r" b="b"/>
            <a:pathLst>
              <a:path w="1422" h="2060">
                <a:moveTo>
                  <a:pt x="0" y="2060"/>
                </a:moveTo>
                <a:lnTo>
                  <a:pt x="67" y="2035"/>
                </a:lnTo>
                <a:lnTo>
                  <a:pt x="133" y="2010"/>
                </a:lnTo>
                <a:lnTo>
                  <a:pt x="195" y="1989"/>
                </a:lnTo>
                <a:lnTo>
                  <a:pt x="266" y="1969"/>
                </a:lnTo>
                <a:lnTo>
                  <a:pt x="333" y="1939"/>
                </a:lnTo>
                <a:lnTo>
                  <a:pt x="395" y="1881"/>
                </a:lnTo>
                <a:lnTo>
                  <a:pt x="466" y="1790"/>
                </a:lnTo>
                <a:lnTo>
                  <a:pt x="532" y="1703"/>
                </a:lnTo>
                <a:lnTo>
                  <a:pt x="595" y="1586"/>
                </a:lnTo>
                <a:lnTo>
                  <a:pt x="665" y="1466"/>
                </a:lnTo>
                <a:lnTo>
                  <a:pt x="732" y="1337"/>
                </a:lnTo>
                <a:lnTo>
                  <a:pt x="799" y="1212"/>
                </a:lnTo>
                <a:lnTo>
                  <a:pt x="865" y="1083"/>
                </a:lnTo>
                <a:lnTo>
                  <a:pt x="932" y="954"/>
                </a:lnTo>
                <a:lnTo>
                  <a:pt x="998" y="826"/>
                </a:lnTo>
                <a:lnTo>
                  <a:pt x="1065" y="697"/>
                </a:lnTo>
                <a:lnTo>
                  <a:pt x="1131" y="568"/>
                </a:lnTo>
                <a:lnTo>
                  <a:pt x="1198" y="439"/>
                </a:lnTo>
                <a:lnTo>
                  <a:pt x="1264" y="310"/>
                </a:lnTo>
                <a:lnTo>
                  <a:pt x="1331" y="181"/>
                </a:lnTo>
                <a:lnTo>
                  <a:pt x="1422" y="0"/>
                </a:lnTo>
              </a:path>
            </a:pathLst>
          </a:custGeom>
          <a:noFill/>
          <a:ln w="38100">
            <a:solidFill>
              <a:srgbClr val="008080"/>
            </a:solidFill>
            <a:prstDash val="solid"/>
            <a:round/>
            <a:headEnd/>
            <a:tailEnd/>
          </a:ln>
        </p:spPr>
        <p:txBody>
          <a:bodyPr/>
          <a:lstStyle/>
          <a:p>
            <a:endParaRPr lang="en-US" dirty="0">
              <a:latin typeface="Segoe" pitchFamily="34" charset="0"/>
            </a:endParaRPr>
          </a:p>
        </p:txBody>
      </p:sp>
      <p:sp>
        <p:nvSpPr>
          <p:cNvPr id="344114" name="Freeform 50"/>
          <p:cNvSpPr>
            <a:spLocks/>
          </p:cNvSpPr>
          <p:nvPr/>
        </p:nvSpPr>
        <p:spPr bwMode="auto">
          <a:xfrm>
            <a:off x="1192212" y="1991549"/>
            <a:ext cx="1976438" cy="3273425"/>
          </a:xfrm>
          <a:custGeom>
            <a:avLst/>
            <a:gdLst/>
            <a:ahLst/>
            <a:cxnLst>
              <a:cxn ang="0">
                <a:pos x="0" y="2062"/>
              </a:cxn>
              <a:cxn ang="0">
                <a:pos x="67" y="2037"/>
              </a:cxn>
              <a:cxn ang="0">
                <a:pos x="133" y="2012"/>
              </a:cxn>
              <a:cxn ang="0">
                <a:pos x="195" y="1991"/>
              </a:cxn>
              <a:cxn ang="0">
                <a:pos x="266" y="1971"/>
              </a:cxn>
              <a:cxn ang="0">
                <a:pos x="333" y="1937"/>
              </a:cxn>
              <a:cxn ang="0">
                <a:pos x="395" y="1862"/>
              </a:cxn>
              <a:cxn ang="0">
                <a:pos x="466" y="1750"/>
              </a:cxn>
              <a:cxn ang="0">
                <a:pos x="532" y="1638"/>
              </a:cxn>
              <a:cxn ang="0">
                <a:pos x="595" y="1497"/>
              </a:cxn>
              <a:cxn ang="0">
                <a:pos x="665" y="1347"/>
              </a:cxn>
              <a:cxn ang="0">
                <a:pos x="732" y="1197"/>
              </a:cxn>
              <a:cxn ang="0">
                <a:pos x="799" y="1044"/>
              </a:cxn>
              <a:cxn ang="0">
                <a:pos x="865" y="890"/>
              </a:cxn>
              <a:cxn ang="0">
                <a:pos x="932" y="736"/>
              </a:cxn>
              <a:cxn ang="0">
                <a:pos x="998" y="578"/>
              </a:cxn>
              <a:cxn ang="0">
                <a:pos x="1065" y="424"/>
              </a:cxn>
              <a:cxn ang="0">
                <a:pos x="1131" y="270"/>
              </a:cxn>
              <a:cxn ang="0">
                <a:pos x="1198" y="117"/>
              </a:cxn>
              <a:cxn ang="0">
                <a:pos x="1245" y="0"/>
              </a:cxn>
            </a:cxnLst>
            <a:rect l="0" t="0" r="r" b="b"/>
            <a:pathLst>
              <a:path w="1245" h="2062">
                <a:moveTo>
                  <a:pt x="0" y="2062"/>
                </a:moveTo>
                <a:lnTo>
                  <a:pt x="67" y="2037"/>
                </a:lnTo>
                <a:lnTo>
                  <a:pt x="133" y="2012"/>
                </a:lnTo>
                <a:lnTo>
                  <a:pt x="195" y="1991"/>
                </a:lnTo>
                <a:lnTo>
                  <a:pt x="266" y="1971"/>
                </a:lnTo>
                <a:lnTo>
                  <a:pt x="333" y="1937"/>
                </a:lnTo>
                <a:lnTo>
                  <a:pt x="395" y="1862"/>
                </a:lnTo>
                <a:lnTo>
                  <a:pt x="466" y="1750"/>
                </a:lnTo>
                <a:lnTo>
                  <a:pt x="532" y="1638"/>
                </a:lnTo>
                <a:lnTo>
                  <a:pt x="595" y="1497"/>
                </a:lnTo>
                <a:lnTo>
                  <a:pt x="665" y="1347"/>
                </a:lnTo>
                <a:lnTo>
                  <a:pt x="732" y="1197"/>
                </a:lnTo>
                <a:lnTo>
                  <a:pt x="799" y="1044"/>
                </a:lnTo>
                <a:lnTo>
                  <a:pt x="865" y="890"/>
                </a:lnTo>
                <a:lnTo>
                  <a:pt x="932" y="736"/>
                </a:lnTo>
                <a:lnTo>
                  <a:pt x="998" y="578"/>
                </a:lnTo>
                <a:lnTo>
                  <a:pt x="1065" y="424"/>
                </a:lnTo>
                <a:lnTo>
                  <a:pt x="1131" y="270"/>
                </a:lnTo>
                <a:lnTo>
                  <a:pt x="1198" y="117"/>
                </a:lnTo>
                <a:lnTo>
                  <a:pt x="1245" y="0"/>
                </a:lnTo>
              </a:path>
            </a:pathLst>
          </a:custGeom>
          <a:noFill/>
          <a:ln w="38100">
            <a:solidFill>
              <a:srgbClr val="00CCFF"/>
            </a:solidFill>
            <a:prstDash val="solid"/>
            <a:round/>
            <a:headEnd/>
            <a:tailEnd/>
          </a:ln>
        </p:spPr>
        <p:txBody>
          <a:bodyPr/>
          <a:lstStyle/>
          <a:p>
            <a:endParaRPr lang="en-US" dirty="0">
              <a:latin typeface="Segoe" pitchFamily="34" charset="0"/>
            </a:endParaRPr>
          </a:p>
        </p:txBody>
      </p:sp>
      <p:sp>
        <p:nvSpPr>
          <p:cNvPr id="344115" name="Freeform 51"/>
          <p:cNvSpPr>
            <a:spLocks/>
          </p:cNvSpPr>
          <p:nvPr/>
        </p:nvSpPr>
        <p:spPr bwMode="auto">
          <a:xfrm>
            <a:off x="1192212" y="1994724"/>
            <a:ext cx="1774825" cy="3270250"/>
          </a:xfrm>
          <a:custGeom>
            <a:avLst/>
            <a:gdLst/>
            <a:ahLst/>
            <a:cxnLst>
              <a:cxn ang="0">
                <a:pos x="0" y="2060"/>
              </a:cxn>
              <a:cxn ang="0">
                <a:pos x="67" y="2035"/>
              </a:cxn>
              <a:cxn ang="0">
                <a:pos x="133" y="2014"/>
              </a:cxn>
              <a:cxn ang="0">
                <a:pos x="195" y="1989"/>
              </a:cxn>
              <a:cxn ang="0">
                <a:pos x="266" y="1969"/>
              </a:cxn>
              <a:cxn ang="0">
                <a:pos x="333" y="1927"/>
              </a:cxn>
              <a:cxn ang="0">
                <a:pos x="395" y="1831"/>
              </a:cxn>
              <a:cxn ang="0">
                <a:pos x="466" y="1694"/>
              </a:cxn>
              <a:cxn ang="0">
                <a:pos x="532" y="1561"/>
              </a:cxn>
              <a:cxn ang="0">
                <a:pos x="595" y="1395"/>
              </a:cxn>
              <a:cxn ang="0">
                <a:pos x="665" y="1220"/>
              </a:cxn>
              <a:cxn ang="0">
                <a:pos x="732" y="1042"/>
              </a:cxn>
              <a:cxn ang="0">
                <a:pos x="799" y="863"/>
              </a:cxn>
              <a:cxn ang="0">
                <a:pos x="865" y="684"/>
              </a:cxn>
              <a:cxn ang="0">
                <a:pos x="932" y="505"/>
              </a:cxn>
              <a:cxn ang="0">
                <a:pos x="998" y="322"/>
              </a:cxn>
              <a:cxn ang="0">
                <a:pos x="1065" y="144"/>
              </a:cxn>
              <a:cxn ang="0">
                <a:pos x="1118" y="0"/>
              </a:cxn>
            </a:cxnLst>
            <a:rect l="0" t="0" r="r" b="b"/>
            <a:pathLst>
              <a:path w="1118" h="2060">
                <a:moveTo>
                  <a:pt x="0" y="2060"/>
                </a:moveTo>
                <a:lnTo>
                  <a:pt x="67" y="2035"/>
                </a:lnTo>
                <a:lnTo>
                  <a:pt x="133" y="2014"/>
                </a:lnTo>
                <a:lnTo>
                  <a:pt x="195" y="1989"/>
                </a:lnTo>
                <a:lnTo>
                  <a:pt x="266" y="1969"/>
                </a:lnTo>
                <a:lnTo>
                  <a:pt x="333" y="1927"/>
                </a:lnTo>
                <a:lnTo>
                  <a:pt x="395" y="1831"/>
                </a:lnTo>
                <a:lnTo>
                  <a:pt x="466" y="1694"/>
                </a:lnTo>
                <a:lnTo>
                  <a:pt x="532" y="1561"/>
                </a:lnTo>
                <a:lnTo>
                  <a:pt x="595" y="1395"/>
                </a:lnTo>
                <a:lnTo>
                  <a:pt x="665" y="1220"/>
                </a:lnTo>
                <a:lnTo>
                  <a:pt x="732" y="1042"/>
                </a:lnTo>
                <a:lnTo>
                  <a:pt x="799" y="863"/>
                </a:lnTo>
                <a:lnTo>
                  <a:pt x="865" y="684"/>
                </a:lnTo>
                <a:lnTo>
                  <a:pt x="932" y="505"/>
                </a:lnTo>
                <a:lnTo>
                  <a:pt x="998" y="322"/>
                </a:lnTo>
                <a:lnTo>
                  <a:pt x="1065" y="144"/>
                </a:lnTo>
                <a:lnTo>
                  <a:pt x="1118" y="0"/>
                </a:lnTo>
              </a:path>
            </a:pathLst>
          </a:custGeom>
          <a:noFill/>
          <a:ln w="38100">
            <a:solidFill>
              <a:srgbClr val="CCFFCC"/>
            </a:solidFill>
            <a:prstDash val="solid"/>
            <a:round/>
            <a:headEnd/>
            <a:tailEnd/>
          </a:ln>
        </p:spPr>
        <p:txBody>
          <a:bodyPr/>
          <a:lstStyle/>
          <a:p>
            <a:endParaRPr lang="en-US" dirty="0">
              <a:latin typeface="Segoe" pitchFamily="34" charset="0"/>
            </a:endParaRPr>
          </a:p>
        </p:txBody>
      </p:sp>
      <p:sp>
        <p:nvSpPr>
          <p:cNvPr id="344116" name="Rectangle 52"/>
          <p:cNvSpPr>
            <a:spLocks noChangeArrowheads="1"/>
          </p:cNvSpPr>
          <p:nvPr/>
        </p:nvSpPr>
        <p:spPr bwMode="auto">
          <a:xfrm rot="20340000">
            <a:off x="5135638" y="3465835"/>
            <a:ext cx="312586" cy="169277"/>
          </a:xfrm>
          <a:prstGeom prst="rect">
            <a:avLst/>
          </a:prstGeom>
          <a:noFill/>
          <a:ln w="9525">
            <a:noFill/>
            <a:miter lim="800000"/>
            <a:headEnd/>
            <a:tailEnd/>
          </a:ln>
        </p:spPr>
        <p:txBody>
          <a:bodyPr wrap="none" lIns="0" tIns="0" rIns="0" bIns="0">
            <a:spAutoFit/>
          </a:bodyPr>
          <a:lstStyle/>
          <a:p>
            <a:pPr eaLnBrk="0" hangingPunct="0"/>
            <a:r>
              <a:rPr lang="en-US" sz="1100" dirty="0">
                <a:effectLst/>
                <a:latin typeface="Segoe" pitchFamily="34" charset="0"/>
              </a:rPr>
              <a:t>t = 0</a:t>
            </a:r>
            <a:endParaRPr lang="en-US" dirty="0">
              <a:effectLst/>
              <a:latin typeface="Lucida Sans Unicode" pitchFamily="34" charset="0"/>
            </a:endParaRPr>
          </a:p>
        </p:txBody>
      </p:sp>
      <p:sp>
        <p:nvSpPr>
          <p:cNvPr id="344117" name="Rectangle 53"/>
          <p:cNvSpPr>
            <a:spLocks noChangeArrowheads="1"/>
          </p:cNvSpPr>
          <p:nvPr/>
        </p:nvSpPr>
        <p:spPr bwMode="auto">
          <a:xfrm rot="19140000">
            <a:off x="5137226" y="2178373"/>
            <a:ext cx="312586" cy="169277"/>
          </a:xfrm>
          <a:prstGeom prst="rect">
            <a:avLst/>
          </a:prstGeom>
          <a:noFill/>
          <a:ln w="9525">
            <a:noFill/>
            <a:miter lim="800000"/>
            <a:headEnd/>
            <a:tailEnd/>
          </a:ln>
        </p:spPr>
        <p:txBody>
          <a:bodyPr wrap="none" lIns="0" tIns="0" rIns="0" bIns="0">
            <a:spAutoFit/>
          </a:bodyPr>
          <a:lstStyle/>
          <a:p>
            <a:pPr eaLnBrk="0" hangingPunct="0"/>
            <a:r>
              <a:rPr lang="en-US" sz="1100" dirty="0">
                <a:effectLst/>
                <a:latin typeface="Segoe" pitchFamily="34" charset="0"/>
              </a:rPr>
              <a:t>t = 1</a:t>
            </a:r>
            <a:endParaRPr lang="en-US" dirty="0">
              <a:effectLst/>
              <a:latin typeface="Lucida Sans Unicode" pitchFamily="34" charset="0"/>
            </a:endParaRPr>
          </a:p>
        </p:txBody>
      </p:sp>
      <p:sp>
        <p:nvSpPr>
          <p:cNvPr id="344118" name="Rectangle 54"/>
          <p:cNvSpPr>
            <a:spLocks noChangeArrowheads="1"/>
          </p:cNvSpPr>
          <p:nvPr/>
        </p:nvSpPr>
        <p:spPr bwMode="auto">
          <a:xfrm rot="18720000">
            <a:off x="4001370" y="2171229"/>
            <a:ext cx="312586" cy="169277"/>
          </a:xfrm>
          <a:prstGeom prst="rect">
            <a:avLst/>
          </a:prstGeom>
          <a:noFill/>
          <a:ln w="9525">
            <a:noFill/>
            <a:miter lim="800000"/>
            <a:headEnd/>
            <a:tailEnd/>
          </a:ln>
        </p:spPr>
        <p:txBody>
          <a:bodyPr wrap="none" lIns="0" tIns="0" rIns="0" bIns="0">
            <a:spAutoFit/>
          </a:bodyPr>
          <a:lstStyle/>
          <a:p>
            <a:pPr eaLnBrk="0" hangingPunct="0"/>
            <a:r>
              <a:rPr lang="en-US" sz="1100" dirty="0">
                <a:effectLst/>
                <a:latin typeface="Segoe" pitchFamily="34" charset="0"/>
              </a:rPr>
              <a:t>t = 2</a:t>
            </a:r>
            <a:endParaRPr lang="en-US" dirty="0">
              <a:effectLst/>
              <a:latin typeface="Lucida Sans Unicode" pitchFamily="34" charset="0"/>
            </a:endParaRPr>
          </a:p>
        </p:txBody>
      </p:sp>
      <p:sp>
        <p:nvSpPr>
          <p:cNvPr id="344119" name="Rectangle 55"/>
          <p:cNvSpPr>
            <a:spLocks noChangeArrowheads="1"/>
          </p:cNvSpPr>
          <p:nvPr/>
        </p:nvSpPr>
        <p:spPr bwMode="auto">
          <a:xfrm rot="17880000">
            <a:off x="3418757" y="2128366"/>
            <a:ext cx="312586" cy="169277"/>
          </a:xfrm>
          <a:prstGeom prst="rect">
            <a:avLst/>
          </a:prstGeom>
          <a:noFill/>
          <a:ln w="9525">
            <a:noFill/>
            <a:miter lim="800000"/>
            <a:headEnd/>
            <a:tailEnd/>
          </a:ln>
        </p:spPr>
        <p:txBody>
          <a:bodyPr wrap="none" lIns="0" tIns="0" rIns="0" bIns="0">
            <a:spAutoFit/>
          </a:bodyPr>
          <a:lstStyle/>
          <a:p>
            <a:pPr eaLnBrk="0" hangingPunct="0"/>
            <a:r>
              <a:rPr lang="en-US" sz="1100" dirty="0">
                <a:effectLst/>
                <a:latin typeface="Segoe" pitchFamily="34" charset="0"/>
              </a:rPr>
              <a:t>t = 3</a:t>
            </a:r>
            <a:endParaRPr lang="en-US" dirty="0">
              <a:effectLst/>
              <a:latin typeface="Lucida Sans Unicode" pitchFamily="34" charset="0"/>
            </a:endParaRPr>
          </a:p>
        </p:txBody>
      </p:sp>
      <p:sp>
        <p:nvSpPr>
          <p:cNvPr id="344120" name="Rectangle 56"/>
          <p:cNvSpPr>
            <a:spLocks noChangeArrowheads="1"/>
          </p:cNvSpPr>
          <p:nvPr/>
        </p:nvSpPr>
        <p:spPr bwMode="auto">
          <a:xfrm rot="17400000">
            <a:off x="3075857" y="2137891"/>
            <a:ext cx="312586" cy="169277"/>
          </a:xfrm>
          <a:prstGeom prst="rect">
            <a:avLst/>
          </a:prstGeom>
          <a:noFill/>
          <a:ln w="9525">
            <a:noFill/>
            <a:miter lim="800000"/>
            <a:headEnd/>
            <a:tailEnd/>
          </a:ln>
        </p:spPr>
        <p:txBody>
          <a:bodyPr wrap="none" lIns="0" tIns="0" rIns="0" bIns="0">
            <a:spAutoFit/>
          </a:bodyPr>
          <a:lstStyle/>
          <a:p>
            <a:pPr eaLnBrk="0" hangingPunct="0"/>
            <a:r>
              <a:rPr lang="en-US" sz="1100" dirty="0">
                <a:effectLst/>
                <a:latin typeface="Segoe" pitchFamily="34" charset="0"/>
              </a:rPr>
              <a:t>t = 4</a:t>
            </a:r>
            <a:endParaRPr lang="en-US" dirty="0">
              <a:effectLst/>
              <a:latin typeface="Lucida Sans Unicode" pitchFamily="34" charset="0"/>
            </a:endParaRPr>
          </a:p>
        </p:txBody>
      </p:sp>
      <p:sp>
        <p:nvSpPr>
          <p:cNvPr id="344121" name="Rectangle 57"/>
          <p:cNvSpPr>
            <a:spLocks noChangeArrowheads="1"/>
          </p:cNvSpPr>
          <p:nvPr/>
        </p:nvSpPr>
        <p:spPr bwMode="auto">
          <a:xfrm rot="17340000">
            <a:off x="2823445" y="2128366"/>
            <a:ext cx="312586" cy="169277"/>
          </a:xfrm>
          <a:prstGeom prst="rect">
            <a:avLst/>
          </a:prstGeom>
          <a:noFill/>
          <a:ln w="9525">
            <a:noFill/>
            <a:miter lim="800000"/>
            <a:headEnd/>
            <a:tailEnd/>
          </a:ln>
        </p:spPr>
        <p:txBody>
          <a:bodyPr wrap="none" lIns="0" tIns="0" rIns="0" bIns="0">
            <a:spAutoFit/>
          </a:bodyPr>
          <a:lstStyle/>
          <a:p>
            <a:pPr eaLnBrk="0" hangingPunct="0"/>
            <a:r>
              <a:rPr lang="en-US" sz="1100" dirty="0">
                <a:effectLst/>
                <a:latin typeface="Segoe" pitchFamily="34" charset="0"/>
              </a:rPr>
              <a:t>t = 5</a:t>
            </a:r>
            <a:endParaRPr lang="en-US" dirty="0">
              <a:effectLst/>
              <a:latin typeface="Lucida Sans Unicode" pitchFamily="34" charset="0"/>
            </a:endParaRPr>
          </a:p>
        </p:txBody>
      </p:sp>
      <p:sp>
        <p:nvSpPr>
          <p:cNvPr id="344122" name="Rectangle 58"/>
          <p:cNvSpPr>
            <a:spLocks noChangeArrowheads="1"/>
          </p:cNvSpPr>
          <p:nvPr/>
        </p:nvSpPr>
        <p:spPr bwMode="auto">
          <a:xfrm rot="17160000">
            <a:off x="2616407" y="2143205"/>
            <a:ext cx="285335" cy="153888"/>
          </a:xfrm>
          <a:prstGeom prst="rect">
            <a:avLst/>
          </a:prstGeom>
          <a:noFill/>
          <a:ln w="9525">
            <a:noFill/>
            <a:miter lim="800000"/>
            <a:headEnd/>
            <a:tailEnd/>
          </a:ln>
        </p:spPr>
        <p:txBody>
          <a:bodyPr wrap="none" lIns="0" tIns="0" rIns="0" bIns="0">
            <a:spAutoFit/>
          </a:bodyPr>
          <a:lstStyle/>
          <a:p>
            <a:pPr eaLnBrk="0" hangingPunct="0"/>
            <a:r>
              <a:rPr lang="en-US" sz="1000" dirty="0">
                <a:effectLst/>
                <a:latin typeface="Segoe" pitchFamily="34" charset="0"/>
              </a:rPr>
              <a:t>t = 6</a:t>
            </a:r>
            <a:endParaRPr lang="en-US" dirty="0">
              <a:effectLst/>
              <a:latin typeface="Lucida Sans Unicode" pitchFamily="34" charset="0"/>
            </a:endParaRPr>
          </a:p>
        </p:txBody>
      </p:sp>
      <p:sp>
        <p:nvSpPr>
          <p:cNvPr id="344123" name="Rectangle 59"/>
          <p:cNvSpPr>
            <a:spLocks noChangeArrowheads="1"/>
          </p:cNvSpPr>
          <p:nvPr/>
        </p:nvSpPr>
        <p:spPr bwMode="auto">
          <a:xfrm>
            <a:off x="687387" y="1926461"/>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1.0E-25</a:t>
            </a:r>
            <a:endParaRPr lang="en-US" dirty="0">
              <a:effectLst/>
              <a:latin typeface="Lucida Sans Unicode" pitchFamily="34" charset="0"/>
            </a:endParaRPr>
          </a:p>
        </p:txBody>
      </p:sp>
      <p:sp>
        <p:nvSpPr>
          <p:cNvPr id="344124" name="Rectangle 60"/>
          <p:cNvSpPr>
            <a:spLocks noChangeArrowheads="1"/>
          </p:cNvSpPr>
          <p:nvPr/>
        </p:nvSpPr>
        <p:spPr bwMode="auto">
          <a:xfrm>
            <a:off x="687387" y="219633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1.0E-23</a:t>
            </a:r>
            <a:endParaRPr lang="en-US" dirty="0">
              <a:effectLst/>
              <a:latin typeface="Lucida Sans Unicode" pitchFamily="34" charset="0"/>
            </a:endParaRPr>
          </a:p>
        </p:txBody>
      </p:sp>
      <p:sp>
        <p:nvSpPr>
          <p:cNvPr id="344125" name="Rectangle 61"/>
          <p:cNvSpPr>
            <a:spLocks noChangeArrowheads="1"/>
          </p:cNvSpPr>
          <p:nvPr/>
        </p:nvSpPr>
        <p:spPr bwMode="auto">
          <a:xfrm>
            <a:off x="687387" y="2474149"/>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1.0E-21</a:t>
            </a:r>
            <a:endParaRPr lang="en-US" dirty="0">
              <a:effectLst/>
              <a:latin typeface="Lucida Sans Unicode" pitchFamily="34" charset="0"/>
            </a:endParaRPr>
          </a:p>
        </p:txBody>
      </p:sp>
      <p:sp>
        <p:nvSpPr>
          <p:cNvPr id="344126" name="Rectangle 62"/>
          <p:cNvSpPr>
            <a:spLocks noChangeArrowheads="1"/>
          </p:cNvSpPr>
          <p:nvPr/>
        </p:nvSpPr>
        <p:spPr bwMode="auto">
          <a:xfrm>
            <a:off x="687387" y="2744024"/>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1.0E-19</a:t>
            </a:r>
            <a:endParaRPr lang="en-US" dirty="0">
              <a:effectLst/>
              <a:latin typeface="Lucida Sans Unicode" pitchFamily="34" charset="0"/>
            </a:endParaRPr>
          </a:p>
        </p:txBody>
      </p:sp>
      <p:sp>
        <p:nvSpPr>
          <p:cNvPr id="344127" name="Rectangle 63"/>
          <p:cNvSpPr>
            <a:spLocks noChangeArrowheads="1"/>
          </p:cNvSpPr>
          <p:nvPr/>
        </p:nvSpPr>
        <p:spPr bwMode="auto">
          <a:xfrm>
            <a:off x="687387" y="301548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1.0E-17</a:t>
            </a:r>
            <a:endParaRPr lang="en-US" dirty="0">
              <a:effectLst/>
              <a:latin typeface="Lucida Sans Unicode" pitchFamily="34" charset="0"/>
            </a:endParaRPr>
          </a:p>
        </p:txBody>
      </p:sp>
      <p:sp>
        <p:nvSpPr>
          <p:cNvPr id="344128" name="Rectangle 64"/>
          <p:cNvSpPr>
            <a:spLocks noChangeArrowheads="1"/>
          </p:cNvSpPr>
          <p:nvPr/>
        </p:nvSpPr>
        <p:spPr bwMode="auto">
          <a:xfrm>
            <a:off x="687387" y="3285361"/>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1.0E-15</a:t>
            </a:r>
            <a:endParaRPr lang="en-US" dirty="0">
              <a:effectLst/>
              <a:latin typeface="Lucida Sans Unicode" pitchFamily="34" charset="0"/>
            </a:endParaRPr>
          </a:p>
        </p:txBody>
      </p:sp>
      <p:sp>
        <p:nvSpPr>
          <p:cNvPr id="344129" name="Rectangle 65"/>
          <p:cNvSpPr>
            <a:spLocks noChangeArrowheads="1"/>
          </p:cNvSpPr>
          <p:nvPr/>
        </p:nvSpPr>
        <p:spPr bwMode="auto">
          <a:xfrm>
            <a:off x="687387" y="3563174"/>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1.0E-13</a:t>
            </a:r>
            <a:endParaRPr lang="en-US" dirty="0">
              <a:effectLst/>
              <a:latin typeface="Lucida Sans Unicode" pitchFamily="34" charset="0"/>
            </a:endParaRPr>
          </a:p>
        </p:txBody>
      </p:sp>
      <p:sp>
        <p:nvSpPr>
          <p:cNvPr id="344130" name="Rectangle 66"/>
          <p:cNvSpPr>
            <a:spLocks noChangeArrowheads="1"/>
          </p:cNvSpPr>
          <p:nvPr/>
        </p:nvSpPr>
        <p:spPr bwMode="auto">
          <a:xfrm>
            <a:off x="687387" y="3833049"/>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1.0E-11</a:t>
            </a:r>
            <a:endParaRPr lang="en-US" dirty="0">
              <a:effectLst/>
              <a:latin typeface="Lucida Sans Unicode" pitchFamily="34" charset="0"/>
            </a:endParaRPr>
          </a:p>
        </p:txBody>
      </p:sp>
      <p:sp>
        <p:nvSpPr>
          <p:cNvPr id="344131" name="Rectangle 67"/>
          <p:cNvSpPr>
            <a:spLocks noChangeArrowheads="1"/>
          </p:cNvSpPr>
          <p:nvPr/>
        </p:nvSpPr>
        <p:spPr bwMode="auto">
          <a:xfrm>
            <a:off x="687387" y="4104511"/>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1.0E-09</a:t>
            </a:r>
            <a:endParaRPr lang="en-US" dirty="0">
              <a:effectLst/>
              <a:latin typeface="Lucida Sans Unicode" pitchFamily="34" charset="0"/>
            </a:endParaRPr>
          </a:p>
        </p:txBody>
      </p:sp>
      <p:sp>
        <p:nvSpPr>
          <p:cNvPr id="344132" name="Rectangle 68"/>
          <p:cNvSpPr>
            <a:spLocks noChangeArrowheads="1"/>
          </p:cNvSpPr>
          <p:nvPr/>
        </p:nvSpPr>
        <p:spPr bwMode="auto">
          <a:xfrm>
            <a:off x="687387" y="437438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1.0E-07</a:t>
            </a:r>
            <a:endParaRPr lang="en-US" dirty="0">
              <a:effectLst/>
              <a:latin typeface="Lucida Sans Unicode" pitchFamily="34" charset="0"/>
            </a:endParaRPr>
          </a:p>
        </p:txBody>
      </p:sp>
      <p:sp>
        <p:nvSpPr>
          <p:cNvPr id="344133" name="Rectangle 69"/>
          <p:cNvSpPr>
            <a:spLocks noChangeArrowheads="1"/>
          </p:cNvSpPr>
          <p:nvPr/>
        </p:nvSpPr>
        <p:spPr bwMode="auto">
          <a:xfrm>
            <a:off x="687387" y="4652199"/>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1.0E-05</a:t>
            </a:r>
            <a:endParaRPr lang="en-US" dirty="0">
              <a:effectLst/>
              <a:latin typeface="Lucida Sans Unicode" pitchFamily="34" charset="0"/>
            </a:endParaRPr>
          </a:p>
        </p:txBody>
      </p:sp>
      <p:sp>
        <p:nvSpPr>
          <p:cNvPr id="344134" name="Rectangle 70"/>
          <p:cNvSpPr>
            <a:spLocks noChangeArrowheads="1"/>
          </p:cNvSpPr>
          <p:nvPr/>
        </p:nvSpPr>
        <p:spPr bwMode="auto">
          <a:xfrm>
            <a:off x="687387" y="4922074"/>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1.0E-03</a:t>
            </a:r>
            <a:endParaRPr lang="en-US" dirty="0">
              <a:effectLst/>
              <a:latin typeface="Lucida Sans Unicode" pitchFamily="34" charset="0"/>
            </a:endParaRPr>
          </a:p>
        </p:txBody>
      </p:sp>
      <p:sp>
        <p:nvSpPr>
          <p:cNvPr id="344135" name="Rectangle 71"/>
          <p:cNvSpPr>
            <a:spLocks noChangeArrowheads="1"/>
          </p:cNvSpPr>
          <p:nvPr/>
        </p:nvSpPr>
        <p:spPr bwMode="auto">
          <a:xfrm>
            <a:off x="687387" y="5191949"/>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1.0E-01</a:t>
            </a:r>
            <a:endParaRPr lang="en-US" dirty="0">
              <a:effectLst/>
              <a:latin typeface="Lucida Sans Unicode" pitchFamily="34" charset="0"/>
            </a:endParaRPr>
          </a:p>
        </p:txBody>
      </p:sp>
      <p:sp>
        <p:nvSpPr>
          <p:cNvPr id="344136" name="Rectangle 72"/>
          <p:cNvSpPr>
            <a:spLocks noChangeArrowheads="1"/>
          </p:cNvSpPr>
          <p:nvPr/>
        </p:nvSpPr>
        <p:spPr bwMode="auto">
          <a:xfrm>
            <a:off x="5929312" y="537768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1.0E-15</a:t>
            </a:r>
            <a:endParaRPr lang="en-US" dirty="0">
              <a:effectLst/>
              <a:latin typeface="Lucida Sans Unicode" pitchFamily="34" charset="0"/>
            </a:endParaRPr>
          </a:p>
        </p:txBody>
      </p:sp>
      <p:sp>
        <p:nvSpPr>
          <p:cNvPr id="344137" name="Rectangle 73"/>
          <p:cNvSpPr>
            <a:spLocks noChangeArrowheads="1"/>
          </p:cNvSpPr>
          <p:nvPr/>
        </p:nvSpPr>
        <p:spPr bwMode="auto">
          <a:xfrm>
            <a:off x="5229225" y="537768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1.0E-13</a:t>
            </a:r>
            <a:endParaRPr lang="en-US" dirty="0">
              <a:effectLst/>
              <a:latin typeface="Lucida Sans Unicode" pitchFamily="34" charset="0"/>
            </a:endParaRPr>
          </a:p>
        </p:txBody>
      </p:sp>
      <p:sp>
        <p:nvSpPr>
          <p:cNvPr id="344138" name="Rectangle 74"/>
          <p:cNvSpPr>
            <a:spLocks noChangeArrowheads="1"/>
          </p:cNvSpPr>
          <p:nvPr/>
        </p:nvSpPr>
        <p:spPr bwMode="auto">
          <a:xfrm>
            <a:off x="4522787" y="537768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1.0E-11</a:t>
            </a:r>
            <a:endParaRPr lang="en-US" dirty="0">
              <a:effectLst/>
              <a:latin typeface="Lucida Sans Unicode" pitchFamily="34" charset="0"/>
            </a:endParaRPr>
          </a:p>
        </p:txBody>
      </p:sp>
      <p:sp>
        <p:nvSpPr>
          <p:cNvPr id="344139" name="Rectangle 75"/>
          <p:cNvSpPr>
            <a:spLocks noChangeArrowheads="1"/>
          </p:cNvSpPr>
          <p:nvPr/>
        </p:nvSpPr>
        <p:spPr bwMode="auto">
          <a:xfrm>
            <a:off x="3822700" y="537768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1.0E-09</a:t>
            </a:r>
            <a:endParaRPr lang="en-US" dirty="0">
              <a:effectLst/>
              <a:latin typeface="Lucida Sans Unicode" pitchFamily="34" charset="0"/>
            </a:endParaRPr>
          </a:p>
        </p:txBody>
      </p:sp>
      <p:sp>
        <p:nvSpPr>
          <p:cNvPr id="344140" name="Rectangle 76"/>
          <p:cNvSpPr>
            <a:spLocks noChangeArrowheads="1"/>
          </p:cNvSpPr>
          <p:nvPr/>
        </p:nvSpPr>
        <p:spPr bwMode="auto">
          <a:xfrm>
            <a:off x="3122612" y="537768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1.0E-07</a:t>
            </a:r>
            <a:endParaRPr lang="en-US" dirty="0">
              <a:effectLst/>
              <a:latin typeface="Lucida Sans Unicode" pitchFamily="34" charset="0"/>
            </a:endParaRPr>
          </a:p>
        </p:txBody>
      </p:sp>
      <p:sp>
        <p:nvSpPr>
          <p:cNvPr id="344141" name="Rectangle 77"/>
          <p:cNvSpPr>
            <a:spLocks noChangeArrowheads="1"/>
          </p:cNvSpPr>
          <p:nvPr/>
        </p:nvSpPr>
        <p:spPr bwMode="auto">
          <a:xfrm>
            <a:off x="2424112" y="537768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1.0E-05</a:t>
            </a:r>
            <a:endParaRPr lang="en-US" dirty="0">
              <a:effectLst/>
              <a:latin typeface="Lucida Sans Unicode" pitchFamily="34" charset="0"/>
            </a:endParaRPr>
          </a:p>
        </p:txBody>
      </p:sp>
      <p:sp>
        <p:nvSpPr>
          <p:cNvPr id="344142" name="Rectangle 78"/>
          <p:cNvSpPr>
            <a:spLocks noChangeArrowheads="1"/>
          </p:cNvSpPr>
          <p:nvPr/>
        </p:nvSpPr>
        <p:spPr bwMode="auto">
          <a:xfrm>
            <a:off x="1717675" y="537768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1.0E-03</a:t>
            </a:r>
            <a:endParaRPr lang="en-US" dirty="0">
              <a:effectLst/>
              <a:latin typeface="Lucida Sans Unicode" pitchFamily="34" charset="0"/>
            </a:endParaRPr>
          </a:p>
        </p:txBody>
      </p:sp>
      <p:sp>
        <p:nvSpPr>
          <p:cNvPr id="344143" name="Rectangle 79"/>
          <p:cNvSpPr>
            <a:spLocks noChangeArrowheads="1"/>
          </p:cNvSpPr>
          <p:nvPr/>
        </p:nvSpPr>
        <p:spPr bwMode="auto">
          <a:xfrm>
            <a:off x="1017587" y="5377686"/>
            <a:ext cx="418384" cy="153888"/>
          </a:xfrm>
          <a:prstGeom prst="rect">
            <a:avLst/>
          </a:prstGeom>
          <a:noFill/>
          <a:ln w="9525">
            <a:noFill/>
            <a:miter lim="800000"/>
            <a:headEnd/>
            <a:tailEnd/>
          </a:ln>
        </p:spPr>
        <p:txBody>
          <a:bodyPr wrap="none" lIns="0" tIns="0" rIns="0" bIns="0">
            <a:spAutoFit/>
          </a:bodyPr>
          <a:lstStyle/>
          <a:p>
            <a:pPr eaLnBrk="0" hangingPunct="0"/>
            <a:r>
              <a:rPr lang="en-US" sz="1000" b="0" dirty="0">
                <a:effectLst/>
                <a:latin typeface="Segoe" pitchFamily="34" charset="0"/>
              </a:rPr>
              <a:t>1.0E-01</a:t>
            </a:r>
            <a:endParaRPr lang="en-US" dirty="0">
              <a:effectLst/>
              <a:latin typeface="Lucida Sans Unicode" pitchFamily="34" charset="0"/>
            </a:endParaRPr>
          </a:p>
        </p:txBody>
      </p:sp>
      <p:sp>
        <p:nvSpPr>
          <p:cNvPr id="344144" name="Rectangle 80"/>
          <p:cNvSpPr>
            <a:spLocks noChangeArrowheads="1"/>
          </p:cNvSpPr>
          <p:nvPr/>
        </p:nvSpPr>
        <p:spPr bwMode="auto">
          <a:xfrm>
            <a:off x="2713037" y="5628511"/>
            <a:ext cx="1744837" cy="184666"/>
          </a:xfrm>
          <a:prstGeom prst="rect">
            <a:avLst/>
          </a:prstGeom>
          <a:noFill/>
          <a:ln w="9525">
            <a:noFill/>
            <a:miter lim="800000"/>
            <a:headEnd/>
            <a:tailEnd/>
          </a:ln>
        </p:spPr>
        <p:txBody>
          <a:bodyPr wrap="none" lIns="0" tIns="0" rIns="0" bIns="0">
            <a:spAutoFit/>
          </a:bodyPr>
          <a:lstStyle/>
          <a:p>
            <a:pPr eaLnBrk="0" hangingPunct="0"/>
            <a:r>
              <a:rPr lang="en-US" sz="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Raw NAND Bit Error Rate</a:t>
            </a:r>
          </a:p>
        </p:txBody>
      </p:sp>
      <p:sp>
        <p:nvSpPr>
          <p:cNvPr id="344145" name="Rectangle 81"/>
          <p:cNvSpPr>
            <a:spLocks noChangeArrowheads="1"/>
          </p:cNvSpPr>
          <p:nvPr/>
        </p:nvSpPr>
        <p:spPr bwMode="auto">
          <a:xfrm rot="16200000">
            <a:off x="-942888" y="3671414"/>
            <a:ext cx="2647776" cy="276999"/>
          </a:xfrm>
          <a:prstGeom prst="rect">
            <a:avLst/>
          </a:prstGeom>
          <a:noFill/>
          <a:ln w="9525">
            <a:noFill/>
            <a:miter lim="800000"/>
            <a:headEnd/>
            <a:tailEnd/>
          </a:ln>
        </p:spPr>
        <p:txBody>
          <a:bodyPr wrap="none" lIns="0" tIns="0" rIns="0" bIns="0">
            <a:spAutoFit/>
          </a:bodyPr>
          <a:lstStyle/>
          <a:p>
            <a:pPr eaLnBrk="0" hangingPunct="0"/>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Application Bit Error Rate</a:t>
            </a:r>
          </a:p>
        </p:txBody>
      </p:sp>
      <p:sp>
        <p:nvSpPr>
          <p:cNvPr id="344146" name="Rectangle 82"/>
          <p:cNvSpPr>
            <a:spLocks noChangeArrowheads="1"/>
          </p:cNvSpPr>
          <p:nvPr/>
        </p:nvSpPr>
        <p:spPr bwMode="auto">
          <a:xfrm>
            <a:off x="4030662" y="1993136"/>
            <a:ext cx="679450" cy="3263900"/>
          </a:xfrm>
          <a:prstGeom prst="rect">
            <a:avLst/>
          </a:prstGeom>
          <a:solidFill>
            <a:schemeClr val="accent2">
              <a:alpha val="44000"/>
            </a:schemeClr>
          </a:solidFill>
          <a:ln w="9525" algn="ctr">
            <a:solidFill>
              <a:schemeClr val="tx1"/>
            </a:solidFill>
            <a:miter lim="800000"/>
            <a:headEnd/>
            <a:tailEnd/>
          </a:ln>
          <a:effectLst/>
        </p:spPr>
        <p:txBody>
          <a:bodyPr wrap="none" anchor="ctr"/>
          <a:lstStyle/>
          <a:p>
            <a:endParaRPr lang="en-US" dirty="0">
              <a:latin typeface="Segoe" pitchFamily="34" charset="0"/>
            </a:endParaRPr>
          </a:p>
        </p:txBody>
      </p:sp>
      <p:sp>
        <p:nvSpPr>
          <p:cNvPr id="344147" name="AutoShape 83"/>
          <p:cNvSpPr>
            <a:spLocks/>
          </p:cNvSpPr>
          <p:nvPr/>
        </p:nvSpPr>
        <p:spPr bwMode="auto">
          <a:xfrm>
            <a:off x="6284912" y="2778949"/>
            <a:ext cx="2859088" cy="975652"/>
          </a:xfrm>
          <a:prstGeom prst="borderCallout2">
            <a:avLst>
              <a:gd name="adj1" fmla="val 10361"/>
              <a:gd name="adj2" fmla="val -2667"/>
              <a:gd name="adj3" fmla="val 10361"/>
              <a:gd name="adj4" fmla="val -26819"/>
              <a:gd name="adj5" fmla="val 63741"/>
              <a:gd name="adj6" fmla="val -53417"/>
            </a:avLst>
          </a:prstGeom>
          <a:ln>
            <a:headEnd/>
            <a:tailEnd type="stealth" w="lg" len="lg"/>
          </a:ln>
        </p:spPr>
        <p:style>
          <a:lnRef idx="3">
            <a:schemeClr val="lt1"/>
          </a:lnRef>
          <a:fillRef idx="1">
            <a:schemeClr val="dk1"/>
          </a:fillRef>
          <a:effectRef idx="1">
            <a:schemeClr val="dk1"/>
          </a:effectRef>
          <a:fontRef idx="minor">
            <a:schemeClr val="lt1"/>
          </a:fontRef>
        </p:style>
        <p:txBody>
          <a:bodyPr anchor="ctr">
            <a:spAutoFit/>
          </a:bodyPr>
          <a:lstStyle/>
          <a:p>
            <a:pPr>
              <a:lnSpc>
                <a:spcPct val="130000"/>
              </a:lnSpc>
              <a:spcBef>
                <a:spcPct val="20000"/>
              </a:spcBef>
              <a:buFont typeface="Times" pitchFamily="18" charset="0"/>
              <a:buNone/>
            </a:pPr>
            <a:r>
              <a:rPr lang="en-US" sz="1400" dirty="0">
                <a:effectLst/>
                <a:latin typeface="Lucida Sans Unicode" pitchFamily="34" charset="0"/>
              </a:rPr>
              <a:t>For SLC</a:t>
            </a:r>
          </a:p>
          <a:p>
            <a:pPr algn="l">
              <a:lnSpc>
                <a:spcPct val="130000"/>
              </a:lnSpc>
              <a:spcBef>
                <a:spcPct val="20000"/>
              </a:spcBef>
              <a:buFont typeface="Times" pitchFamily="18" charset="0"/>
              <a:buNone/>
            </a:pPr>
            <a:r>
              <a:rPr lang="en-US" sz="1400" dirty="0">
                <a:effectLst/>
                <a:latin typeface="Lucida Sans Unicode" pitchFamily="34" charset="0"/>
              </a:rPr>
              <a:t>A code with correction threshold of 1 is sufficient</a:t>
            </a:r>
            <a:r>
              <a:rPr lang="en-US" sz="1400" dirty="0">
                <a:solidFill>
                  <a:schemeClr val="tx2"/>
                </a:solidFill>
                <a:effectLst/>
                <a:latin typeface="Lucida Sans Unicode" pitchFamily="34" charset="0"/>
              </a:rPr>
              <a:t> </a:t>
            </a:r>
            <a:endParaRPr lang="en-US" sz="1600" dirty="0">
              <a:solidFill>
                <a:schemeClr val="tx2"/>
              </a:solidFill>
              <a:effectLst/>
              <a:latin typeface="Lucida Sans Unicode" pitchFamily="34" charset="0"/>
            </a:endParaRPr>
          </a:p>
        </p:txBody>
      </p:sp>
      <p:sp>
        <p:nvSpPr>
          <p:cNvPr id="344148" name="AutoShape 84"/>
          <p:cNvSpPr>
            <a:spLocks/>
          </p:cNvSpPr>
          <p:nvPr/>
        </p:nvSpPr>
        <p:spPr bwMode="auto">
          <a:xfrm>
            <a:off x="6292850" y="3963224"/>
            <a:ext cx="2846387" cy="636328"/>
          </a:xfrm>
          <a:prstGeom prst="borderCallout2">
            <a:avLst>
              <a:gd name="adj1" fmla="val 15519"/>
              <a:gd name="adj2" fmla="val -2676"/>
              <a:gd name="adj3" fmla="val 15519"/>
              <a:gd name="adj4" fmla="val -26157"/>
              <a:gd name="adj5" fmla="val 84051"/>
              <a:gd name="adj6" fmla="val -106583"/>
            </a:avLst>
          </a:prstGeom>
          <a:ln>
            <a:headEnd/>
            <a:tailEnd type="stealth" w="lg" len="lg"/>
          </a:ln>
        </p:spPr>
        <p:style>
          <a:lnRef idx="3">
            <a:schemeClr val="lt1"/>
          </a:lnRef>
          <a:fillRef idx="1">
            <a:schemeClr val="dk1"/>
          </a:fillRef>
          <a:effectRef idx="1">
            <a:schemeClr val="dk1"/>
          </a:effectRef>
          <a:fontRef idx="minor">
            <a:schemeClr val="lt1"/>
          </a:fontRef>
        </p:style>
        <p:txBody>
          <a:bodyPr anchor="ctr">
            <a:spAutoFit/>
          </a:bodyPr>
          <a:lstStyle/>
          <a:p>
            <a:pPr>
              <a:lnSpc>
                <a:spcPct val="130000"/>
              </a:lnSpc>
              <a:spcBef>
                <a:spcPct val="20000"/>
              </a:spcBef>
              <a:buFont typeface="Times" pitchFamily="18" charset="0"/>
              <a:buNone/>
            </a:pPr>
            <a:r>
              <a:rPr lang="en-US" sz="1400">
                <a:effectLst/>
                <a:latin typeface="Lucida Sans Unicode" pitchFamily="34" charset="0"/>
              </a:rPr>
              <a:t>t = 4 required (as a minimum) for MLC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4069"/>
                                        </p:tgtEl>
                                        <p:attrNameLst>
                                          <p:attrName>style.visibility</p:attrName>
                                        </p:attrNameLst>
                                      </p:cBhvr>
                                      <p:to>
                                        <p:strVal val="visible"/>
                                      </p:to>
                                    </p:set>
                                    <p:animEffect transition="in" filter="fade">
                                      <p:cBhvr>
                                        <p:cTn id="7" dur="500"/>
                                        <p:tgtEl>
                                          <p:spTgt spid="3440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4146"/>
                                        </p:tgtEl>
                                        <p:attrNameLst>
                                          <p:attrName>style.visibility</p:attrName>
                                        </p:attrNameLst>
                                      </p:cBhvr>
                                      <p:to>
                                        <p:strVal val="visible"/>
                                      </p:to>
                                    </p:set>
                                    <p:animEffect transition="in" filter="fade">
                                      <p:cBhvr>
                                        <p:cTn id="12" dur="500"/>
                                        <p:tgtEl>
                                          <p:spTgt spid="3441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4147"/>
                                        </p:tgtEl>
                                        <p:attrNameLst>
                                          <p:attrName>style.visibility</p:attrName>
                                        </p:attrNameLst>
                                      </p:cBhvr>
                                      <p:to>
                                        <p:strVal val="visible"/>
                                      </p:to>
                                    </p:set>
                                    <p:animEffect transition="in" filter="fade">
                                      <p:cBhvr>
                                        <p:cTn id="15" dur="500"/>
                                        <p:tgtEl>
                                          <p:spTgt spid="344147"/>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2.22222E-6 -4.07407E-6 L -0.15209 -4.07407E-6 " pathEditMode="relative" rAng="0" ptsTypes="AA">
                                      <p:cBhvr>
                                        <p:cTn id="19" dur="3000" fill="hold"/>
                                        <p:tgtEl>
                                          <p:spTgt spid="344146"/>
                                        </p:tgtEl>
                                        <p:attrNameLst>
                                          <p:attrName>ppt_x</p:attrName>
                                          <p:attrName>ppt_y</p:attrName>
                                        </p:attrNameLst>
                                      </p:cBhvr>
                                      <p:rCtr x="-76" y="0"/>
                                    </p:animMotion>
                                  </p:childTnLst>
                                </p:cTn>
                              </p:par>
                              <p:par>
                                <p:cTn id="20" presetID="10" presetClass="entr" presetSubtype="0" fill="hold" grpId="0" nodeType="withEffect">
                                  <p:stCondLst>
                                    <p:cond delay="0"/>
                                  </p:stCondLst>
                                  <p:childTnLst>
                                    <p:set>
                                      <p:cBhvr>
                                        <p:cTn id="21" dur="1" fill="hold">
                                          <p:stCondLst>
                                            <p:cond delay="0"/>
                                          </p:stCondLst>
                                        </p:cTn>
                                        <p:tgtEl>
                                          <p:spTgt spid="344149"/>
                                        </p:tgtEl>
                                        <p:attrNameLst>
                                          <p:attrName>style.visibility</p:attrName>
                                        </p:attrNameLst>
                                      </p:cBhvr>
                                      <p:to>
                                        <p:strVal val="visible"/>
                                      </p:to>
                                    </p:set>
                                    <p:animEffect transition="in" filter="fade">
                                      <p:cBhvr>
                                        <p:cTn id="22" dur="500"/>
                                        <p:tgtEl>
                                          <p:spTgt spid="344149"/>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344148"/>
                                        </p:tgtEl>
                                        <p:attrNameLst>
                                          <p:attrName>style.visibility</p:attrName>
                                        </p:attrNameLst>
                                      </p:cBhvr>
                                      <p:to>
                                        <p:strVal val="visible"/>
                                      </p:to>
                                    </p:set>
                                    <p:animEffect transition="in" filter="fade">
                                      <p:cBhvr>
                                        <p:cTn id="26" dur="500"/>
                                        <p:tgtEl>
                                          <p:spTgt spid="34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149" grpId="0" animBg="1"/>
      <p:bldP spid="344146" grpId="0" animBg="1"/>
      <p:bldP spid="344146" grpId="1" animBg="1"/>
      <p:bldP spid="344147" grpId="0" animBg="1"/>
      <p:bldP spid="34414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smtClean="0"/>
              <a:t>Reducing Program Disturb</a:t>
            </a:r>
            <a:endParaRPr lang="en-US" dirty="0"/>
          </a:p>
        </p:txBody>
      </p:sp>
      <p:sp>
        <p:nvSpPr>
          <p:cNvPr id="351235" name="Rectangle 3"/>
          <p:cNvSpPr>
            <a:spLocks noGrp="1" noChangeArrowheads="1"/>
          </p:cNvSpPr>
          <p:nvPr>
            <p:ph idx="1"/>
          </p:nvPr>
        </p:nvSpPr>
        <p:spPr>
          <a:xfrm>
            <a:off x="382588" y="1414464"/>
            <a:ext cx="8380412" cy="4575099"/>
          </a:xfrm>
        </p:spPr>
        <p:txBody>
          <a:bodyPr/>
          <a:lstStyle/>
          <a:p>
            <a:r>
              <a:rPr lang="en-US" dirty="0" smtClean="0"/>
              <a:t>Program pages in a block sequentially,</a:t>
            </a:r>
            <a:br>
              <a:rPr lang="en-US" dirty="0" smtClean="0"/>
            </a:br>
            <a:r>
              <a:rPr lang="en-US" dirty="0" smtClean="0"/>
              <a:t>from page 0 to page 63 (SLC) or 127 (MLC)</a:t>
            </a:r>
          </a:p>
          <a:p>
            <a:r>
              <a:rPr lang="en-US" dirty="0" smtClean="0"/>
              <a:t>Minimize </a:t>
            </a:r>
            <a:r>
              <a:rPr lang="en-US" dirty="0" err="1" smtClean="0"/>
              <a:t>partial­page</a:t>
            </a:r>
            <a:r>
              <a:rPr lang="en-US" dirty="0" smtClean="0"/>
              <a:t> programming operations (SLC)</a:t>
            </a:r>
          </a:p>
          <a:p>
            <a:r>
              <a:rPr lang="en-US" dirty="0" smtClean="0"/>
              <a:t>It is mandatory to restrict page programming to one single operation (MLC)</a:t>
            </a:r>
          </a:p>
          <a:p>
            <a:r>
              <a:rPr lang="en-US" dirty="0" smtClean="0"/>
              <a:t>Use ECC to recover from program disturb errors</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smtClean="0"/>
              <a:t>Reducing Read Disturb</a:t>
            </a:r>
            <a:endParaRPr lang="en-US" dirty="0"/>
          </a:p>
        </p:txBody>
      </p:sp>
      <p:sp>
        <p:nvSpPr>
          <p:cNvPr id="352259" name="Rectangle 3"/>
          <p:cNvSpPr>
            <a:spLocks noGrp="1" noChangeArrowheads="1"/>
          </p:cNvSpPr>
          <p:nvPr>
            <p:ph idx="1"/>
          </p:nvPr>
        </p:nvSpPr>
        <p:spPr>
          <a:xfrm>
            <a:off x="382588" y="1414464"/>
            <a:ext cx="8380412" cy="5052665"/>
          </a:xfrm>
        </p:spPr>
        <p:txBody>
          <a:bodyPr/>
          <a:lstStyle/>
          <a:p>
            <a:r>
              <a:rPr lang="en-US" sz="2800" dirty="0" smtClean="0"/>
              <a:t>“Rule of thumb” for excessive reads per block between ERASE operations</a:t>
            </a:r>
          </a:p>
          <a:p>
            <a:pPr lvl="1"/>
            <a:r>
              <a:rPr lang="en-US" sz="2400" dirty="0" smtClean="0"/>
              <a:t>SLC – 1,000,000 READ cycles</a:t>
            </a:r>
          </a:p>
          <a:p>
            <a:pPr lvl="1"/>
            <a:r>
              <a:rPr lang="en-US" sz="2400" dirty="0" smtClean="0"/>
              <a:t>MLC – 100,000 READ cycles</a:t>
            </a:r>
          </a:p>
          <a:p>
            <a:r>
              <a:rPr lang="en-US" sz="2800" dirty="0" smtClean="0"/>
              <a:t>If possible, read equally from pages within the block</a:t>
            </a:r>
          </a:p>
          <a:p>
            <a:r>
              <a:rPr lang="en-US" sz="2800" dirty="0" smtClean="0"/>
              <a:t>If exceeding the “rule of thumb” cycle count, then move the block to another location and erase the original block</a:t>
            </a:r>
          </a:p>
          <a:p>
            <a:r>
              <a:rPr lang="en-US" sz="2800" dirty="0" smtClean="0"/>
              <a:t>Erase resets the READ DISTURB cycle count</a:t>
            </a:r>
          </a:p>
          <a:p>
            <a:r>
              <a:rPr lang="en-US" sz="2800" dirty="0" smtClean="0"/>
              <a:t>Use ECC to recover from read disturb errors</a:t>
            </a:r>
            <a:endParaRPr lang="en-US" sz="28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7" descr="glass rectangle"/>
          <p:cNvPicPr>
            <a:picLocks noChangeAspect="1" noChangeArrowheads="1"/>
          </p:cNvPicPr>
          <p:nvPr/>
        </p:nvPicPr>
        <p:blipFill>
          <a:blip r:embed="rId3">
            <a:lum bright="-100000"/>
          </a:blip>
          <a:srcRect t="2888" b="8159"/>
          <a:stretch>
            <a:fillRect/>
          </a:stretch>
        </p:blipFill>
        <p:spPr bwMode="auto">
          <a:xfrm rot="16200000" flipH="1">
            <a:off x="2865761" y="198763"/>
            <a:ext cx="3412477" cy="9448799"/>
          </a:xfrm>
          <a:prstGeom prst="rect">
            <a:avLst/>
          </a:prstGeom>
          <a:noFill/>
          <a:ln w="9525">
            <a:noFill/>
            <a:miter lim="800000"/>
            <a:headEnd/>
            <a:tailEnd/>
          </a:ln>
        </p:spPr>
      </p:pic>
      <p:sp>
        <p:nvSpPr>
          <p:cNvPr id="353282" name="Rectangle 2"/>
          <p:cNvSpPr>
            <a:spLocks noGrp="1" noChangeArrowheads="1"/>
          </p:cNvSpPr>
          <p:nvPr>
            <p:ph type="title"/>
          </p:nvPr>
        </p:nvSpPr>
        <p:spPr/>
        <p:txBody>
          <a:bodyPr/>
          <a:lstStyle/>
          <a:p>
            <a:r>
              <a:rPr lang="en-US" smtClean="0"/>
              <a:t>Improving Data Retention</a:t>
            </a:r>
            <a:endParaRPr lang="en-US" dirty="0"/>
          </a:p>
        </p:txBody>
      </p:sp>
      <p:sp>
        <p:nvSpPr>
          <p:cNvPr id="353283" name="Rectangle 3"/>
          <p:cNvSpPr>
            <a:spLocks noGrp="1" noChangeArrowheads="1"/>
          </p:cNvSpPr>
          <p:nvPr>
            <p:ph idx="1"/>
          </p:nvPr>
        </p:nvSpPr>
        <p:spPr>
          <a:xfrm>
            <a:off x="382588" y="1414464"/>
            <a:ext cx="8380412" cy="1525033"/>
          </a:xfrm>
        </p:spPr>
        <p:txBody>
          <a:bodyPr/>
          <a:lstStyle/>
          <a:p>
            <a:r>
              <a:rPr lang="en-US" dirty="0" smtClean="0"/>
              <a:t>Limit PROGRAM/ERASE cycles in blocks that require long retention</a:t>
            </a:r>
          </a:p>
          <a:p>
            <a:r>
              <a:rPr lang="en-US" dirty="0" smtClean="0"/>
              <a:t>Limit reads to reduce read disturb</a:t>
            </a:r>
            <a:endParaRPr lang="en-US" dirty="0"/>
          </a:p>
        </p:txBody>
      </p:sp>
      <p:grpSp>
        <p:nvGrpSpPr>
          <p:cNvPr id="353284" name="Group 4"/>
          <p:cNvGrpSpPr>
            <a:grpSpLocks/>
          </p:cNvGrpSpPr>
          <p:nvPr/>
        </p:nvGrpSpPr>
        <p:grpSpPr bwMode="auto">
          <a:xfrm>
            <a:off x="658813" y="3906840"/>
            <a:ext cx="8113713" cy="2405063"/>
            <a:chOff x="1011" y="2377"/>
            <a:chExt cx="5111" cy="1515"/>
          </a:xfrm>
        </p:grpSpPr>
        <p:sp>
          <p:nvSpPr>
            <p:cNvPr id="353285" name="Line 5"/>
            <p:cNvSpPr>
              <a:spLocks noChangeShapeType="1"/>
            </p:cNvSpPr>
            <p:nvPr/>
          </p:nvSpPr>
          <p:spPr bwMode="auto">
            <a:xfrm>
              <a:off x="3316" y="3086"/>
              <a:ext cx="0" cy="354"/>
            </a:xfrm>
            <a:prstGeom prst="line">
              <a:avLst/>
            </a:prstGeom>
            <a:noFill/>
            <a:ln w="28575">
              <a:solidFill>
                <a:schemeClr val="hlink"/>
              </a:solidFill>
              <a:round/>
              <a:headEnd/>
              <a:tailEnd/>
            </a:ln>
            <a:effectLst/>
          </p:spPr>
          <p:txBody>
            <a:bodyPr anchor="ctr"/>
            <a:lstStyle/>
            <a:p>
              <a:endParaRPr lang="en-US" dirty="0">
                <a:latin typeface="Segoe" pitchFamily="34" charset="0"/>
              </a:endParaRPr>
            </a:p>
          </p:txBody>
        </p:sp>
        <p:sp>
          <p:nvSpPr>
            <p:cNvPr id="353286" name="Line 6"/>
            <p:cNvSpPr>
              <a:spLocks noChangeShapeType="1"/>
            </p:cNvSpPr>
            <p:nvPr/>
          </p:nvSpPr>
          <p:spPr bwMode="auto">
            <a:xfrm>
              <a:off x="3316" y="3448"/>
              <a:ext cx="609" cy="0"/>
            </a:xfrm>
            <a:prstGeom prst="line">
              <a:avLst/>
            </a:prstGeom>
            <a:noFill/>
            <a:ln w="28575">
              <a:solidFill>
                <a:schemeClr val="hlink"/>
              </a:solidFill>
              <a:round/>
              <a:headEnd/>
              <a:tailEnd/>
            </a:ln>
            <a:effectLst/>
          </p:spPr>
          <p:txBody>
            <a:bodyPr anchor="ctr"/>
            <a:lstStyle/>
            <a:p>
              <a:endParaRPr lang="en-US" dirty="0">
                <a:latin typeface="Segoe" pitchFamily="34" charset="0"/>
              </a:endParaRPr>
            </a:p>
          </p:txBody>
        </p:sp>
        <p:sp>
          <p:nvSpPr>
            <p:cNvPr id="353287" name="Rectangle 7" descr="Light downward diagonal"/>
            <p:cNvSpPr>
              <a:spLocks noChangeArrowheads="1"/>
            </p:cNvSpPr>
            <p:nvPr/>
          </p:nvSpPr>
          <p:spPr bwMode="auto">
            <a:xfrm>
              <a:off x="2584" y="2379"/>
              <a:ext cx="509" cy="1234"/>
            </a:xfrm>
            <a:prstGeom prst="rect">
              <a:avLst/>
            </a:prstGeom>
            <a:pattFill prst="ltDnDiag">
              <a:fgClr>
                <a:srgbClr val="000000"/>
              </a:fgClr>
              <a:bgClr>
                <a:schemeClr val="bg1"/>
              </a:bgClr>
            </a:pattFill>
            <a:ln w="28575" algn="ctr">
              <a:solidFill>
                <a:schemeClr val="hlink"/>
              </a:solidFill>
              <a:miter lim="800000"/>
              <a:headEnd/>
              <a:tailEnd/>
            </a:ln>
            <a:effectLst/>
          </p:spPr>
          <p:txBody>
            <a:bodyPr wrap="none" anchor="ctr"/>
            <a:lstStyle/>
            <a:p>
              <a:endParaRPr lang="en-US" dirty="0">
                <a:latin typeface="Segoe" pitchFamily="34" charset="0"/>
              </a:endParaRPr>
            </a:p>
          </p:txBody>
        </p:sp>
        <p:sp>
          <p:nvSpPr>
            <p:cNvPr id="353288" name="Rectangle 8" descr="20%"/>
            <p:cNvSpPr>
              <a:spLocks noChangeArrowheads="1"/>
            </p:cNvSpPr>
            <p:nvPr/>
          </p:nvSpPr>
          <p:spPr bwMode="auto">
            <a:xfrm>
              <a:off x="3086" y="2946"/>
              <a:ext cx="683" cy="667"/>
            </a:xfrm>
            <a:prstGeom prst="rect">
              <a:avLst/>
            </a:prstGeom>
            <a:pattFill prst="pct20">
              <a:fgClr>
                <a:srgbClr val="000000"/>
              </a:fgClr>
              <a:bgClr>
                <a:schemeClr val="bg1"/>
              </a:bgClr>
            </a:pattFill>
            <a:ln w="28575" algn="ctr">
              <a:solidFill>
                <a:schemeClr val="hlink"/>
              </a:solidFill>
              <a:miter lim="800000"/>
              <a:headEnd/>
              <a:tailEnd/>
            </a:ln>
            <a:effectLst/>
          </p:spPr>
          <p:txBody>
            <a:bodyPr wrap="none" anchor="ctr"/>
            <a:lstStyle/>
            <a:p>
              <a:endParaRPr lang="en-US" dirty="0">
                <a:latin typeface="Segoe" pitchFamily="34" charset="0"/>
              </a:endParaRPr>
            </a:p>
          </p:txBody>
        </p:sp>
        <p:sp>
          <p:nvSpPr>
            <p:cNvPr id="353289" name="Rectangle 9" descr="Light downward diagonal"/>
            <p:cNvSpPr>
              <a:spLocks noChangeArrowheads="1"/>
            </p:cNvSpPr>
            <p:nvPr/>
          </p:nvSpPr>
          <p:spPr bwMode="auto">
            <a:xfrm>
              <a:off x="3761" y="3276"/>
              <a:ext cx="617" cy="337"/>
            </a:xfrm>
            <a:prstGeom prst="rect">
              <a:avLst/>
            </a:prstGeom>
            <a:pattFill prst="ltDnDiag">
              <a:fgClr>
                <a:srgbClr val="000000"/>
              </a:fgClr>
              <a:bgClr>
                <a:schemeClr val="bg1"/>
              </a:bgClr>
            </a:pattFill>
            <a:ln w="28575" algn="ctr">
              <a:solidFill>
                <a:schemeClr val="hlink"/>
              </a:solidFill>
              <a:miter lim="800000"/>
              <a:headEnd/>
              <a:tailEnd/>
            </a:ln>
            <a:effectLst/>
          </p:spPr>
          <p:txBody>
            <a:bodyPr wrap="none" anchor="ctr"/>
            <a:lstStyle/>
            <a:p>
              <a:endParaRPr lang="en-US" dirty="0">
                <a:latin typeface="Segoe" pitchFamily="34" charset="0"/>
              </a:endParaRPr>
            </a:p>
          </p:txBody>
        </p:sp>
        <p:sp>
          <p:nvSpPr>
            <p:cNvPr id="353290" name="Line 10"/>
            <p:cNvSpPr>
              <a:spLocks noChangeShapeType="1"/>
            </p:cNvSpPr>
            <p:nvPr/>
          </p:nvSpPr>
          <p:spPr bwMode="auto">
            <a:xfrm flipH="1" flipV="1">
              <a:off x="2582" y="2945"/>
              <a:ext cx="1185" cy="8"/>
            </a:xfrm>
            <a:prstGeom prst="line">
              <a:avLst/>
            </a:prstGeom>
            <a:noFill/>
            <a:ln w="28575">
              <a:solidFill>
                <a:schemeClr val="hlink"/>
              </a:solidFill>
              <a:round/>
              <a:headEnd/>
              <a:tailEnd/>
            </a:ln>
            <a:effectLst/>
          </p:spPr>
          <p:txBody>
            <a:bodyPr anchor="ctr"/>
            <a:lstStyle/>
            <a:p>
              <a:endParaRPr lang="en-US" dirty="0">
                <a:latin typeface="Segoe" pitchFamily="34" charset="0"/>
              </a:endParaRPr>
            </a:p>
          </p:txBody>
        </p:sp>
        <p:sp>
          <p:nvSpPr>
            <p:cNvPr id="353291" name="Line 11"/>
            <p:cNvSpPr>
              <a:spLocks noChangeShapeType="1"/>
            </p:cNvSpPr>
            <p:nvPr/>
          </p:nvSpPr>
          <p:spPr bwMode="auto">
            <a:xfrm flipH="1">
              <a:off x="2583" y="3282"/>
              <a:ext cx="1195" cy="0"/>
            </a:xfrm>
            <a:prstGeom prst="line">
              <a:avLst/>
            </a:prstGeom>
            <a:noFill/>
            <a:ln w="28575">
              <a:solidFill>
                <a:schemeClr val="hlink"/>
              </a:solidFill>
              <a:round/>
              <a:headEnd/>
              <a:tailEnd/>
            </a:ln>
            <a:effectLst/>
          </p:spPr>
          <p:txBody>
            <a:bodyPr anchor="ctr"/>
            <a:lstStyle/>
            <a:p>
              <a:endParaRPr lang="en-US" dirty="0">
                <a:latin typeface="Segoe" pitchFamily="34" charset="0"/>
              </a:endParaRPr>
            </a:p>
          </p:txBody>
        </p:sp>
        <p:sp>
          <p:nvSpPr>
            <p:cNvPr id="353292" name="Text Box 12"/>
            <p:cNvSpPr txBox="1">
              <a:spLocks noChangeArrowheads="1"/>
            </p:cNvSpPr>
            <p:nvPr/>
          </p:nvSpPr>
          <p:spPr bwMode="auto">
            <a:xfrm>
              <a:off x="2599" y="3711"/>
              <a:ext cx="1557" cy="136"/>
            </a:xfrm>
            <a:prstGeom prst="rect">
              <a:avLst/>
            </a:prstGeom>
            <a:noFill/>
            <a:ln w="9525">
              <a:noFill/>
              <a:miter lim="800000"/>
              <a:headEnd/>
              <a:tailEnd/>
            </a:ln>
          </p:spPr>
          <p:txBody>
            <a:bodyPr wrap="none" lIns="0" tIns="0" rIns="0" bIns="0">
              <a:spAutoFit/>
            </a:bodyPr>
            <a:lstStyle/>
            <a:p>
              <a:pPr eaLnBrk="0" hangingPunct="0"/>
              <a:r>
                <a:rPr lang="en-US" sz="14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10 cyc    1,000 cyc   10,000 cyc</a:t>
              </a:r>
            </a:p>
          </p:txBody>
        </p:sp>
        <p:sp>
          <p:nvSpPr>
            <p:cNvPr id="353293" name="Text Box 13"/>
            <p:cNvSpPr txBox="1">
              <a:spLocks noChangeArrowheads="1"/>
            </p:cNvSpPr>
            <p:nvPr/>
          </p:nvSpPr>
          <p:spPr bwMode="auto">
            <a:xfrm>
              <a:off x="2159" y="2600"/>
              <a:ext cx="365" cy="872"/>
            </a:xfrm>
            <a:prstGeom prst="rect">
              <a:avLst/>
            </a:prstGeom>
            <a:noFill/>
            <a:ln w="9525">
              <a:noFill/>
              <a:miter lim="800000"/>
              <a:headEnd/>
              <a:tailEnd/>
            </a:ln>
          </p:spPr>
          <p:txBody>
            <a:bodyPr wrap="none" lIns="0" tIns="0" rIns="0" bIns="0">
              <a:spAutoFit/>
            </a:bodyPr>
            <a:lstStyle/>
            <a:p>
              <a:pPr algn="r" eaLnBrk="0" hangingPunct="0"/>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5 yr</a:t>
              </a:r>
            </a:p>
            <a:p>
              <a:pPr algn="r" eaLnBrk="0" hangingPunct="0"/>
              <a:endPar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a:p>
              <a:pPr algn="r" eaLnBrk="0" hangingPunct="0"/>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2 yr</a:t>
              </a:r>
            </a:p>
            <a:p>
              <a:pPr algn="r" eaLnBrk="0" hangingPunct="0"/>
              <a:endPar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a:p>
              <a:pPr algn="r" eaLnBrk="0" hangingPunct="0"/>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0.5 yr</a:t>
              </a:r>
            </a:p>
          </p:txBody>
        </p:sp>
        <p:sp>
          <p:nvSpPr>
            <p:cNvPr id="353294" name="Text Box 14"/>
            <p:cNvSpPr txBox="1">
              <a:spLocks noChangeArrowheads="1"/>
            </p:cNvSpPr>
            <p:nvPr/>
          </p:nvSpPr>
          <p:spPr bwMode="auto">
            <a:xfrm>
              <a:off x="1011" y="2930"/>
              <a:ext cx="963" cy="271"/>
            </a:xfrm>
            <a:prstGeom prst="rect">
              <a:avLst/>
            </a:prstGeom>
            <a:noFill/>
            <a:ln w="9525">
              <a:noFill/>
              <a:miter lim="800000"/>
              <a:headEnd/>
              <a:tailEnd/>
            </a:ln>
          </p:spPr>
          <p:txBody>
            <a:bodyPr wrap="none" lIns="0" tIns="0" rIns="0" bIns="0">
              <a:spAutoFit/>
            </a:bodyPr>
            <a:lstStyle/>
            <a:p>
              <a:pPr eaLnBrk="0" hangingPunct="0"/>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Retention required</a:t>
              </a:r>
            </a:p>
            <a:p>
              <a:pPr eaLnBrk="0" hangingPunct="0"/>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(arbitrary time)</a:t>
              </a:r>
            </a:p>
          </p:txBody>
        </p:sp>
        <p:sp>
          <p:nvSpPr>
            <p:cNvPr id="353295" name="Text Box 15"/>
            <p:cNvSpPr txBox="1">
              <a:spLocks noChangeArrowheads="1"/>
            </p:cNvSpPr>
            <p:nvPr/>
          </p:nvSpPr>
          <p:spPr bwMode="auto">
            <a:xfrm>
              <a:off x="4205" y="3621"/>
              <a:ext cx="848" cy="271"/>
            </a:xfrm>
            <a:prstGeom prst="rect">
              <a:avLst/>
            </a:prstGeom>
            <a:noFill/>
            <a:ln w="9525">
              <a:noFill/>
              <a:miter lim="800000"/>
              <a:headEnd/>
              <a:tailEnd/>
            </a:ln>
          </p:spPr>
          <p:txBody>
            <a:bodyPr wrap="none" lIns="0" tIns="0" rIns="0" bIns="0">
              <a:spAutoFit/>
            </a:bodyPr>
            <a:lstStyle/>
            <a:p>
              <a:pPr eaLnBrk="0" hangingPunct="0"/>
              <a:r>
                <a:rPr lang="en-US" sz="14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Block Cycles</a:t>
              </a:r>
            </a:p>
            <a:p>
              <a:pPr eaLnBrk="0" hangingPunct="0"/>
              <a:r>
                <a:rPr lang="en-US" sz="14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(arbitrary cycles)</a:t>
              </a:r>
            </a:p>
          </p:txBody>
        </p:sp>
        <p:sp>
          <p:nvSpPr>
            <p:cNvPr id="353296" name="Line 16"/>
            <p:cNvSpPr>
              <a:spLocks noChangeShapeType="1"/>
            </p:cNvSpPr>
            <p:nvPr/>
          </p:nvSpPr>
          <p:spPr bwMode="auto">
            <a:xfrm flipV="1">
              <a:off x="2844" y="2603"/>
              <a:ext cx="0" cy="919"/>
            </a:xfrm>
            <a:prstGeom prst="line">
              <a:avLst/>
            </a:prstGeom>
            <a:noFill/>
            <a:ln w="57150">
              <a:solidFill>
                <a:schemeClr val="tx1"/>
              </a:solidFill>
              <a:round/>
              <a:headEnd/>
              <a:tailEnd type="triangle" w="med" len="med"/>
            </a:ln>
            <a:effectLst/>
          </p:spPr>
          <p:txBody>
            <a:bodyPr anchor="ctr"/>
            <a:lstStyle/>
            <a:p>
              <a:endParaRPr lang="en-US" dirty="0">
                <a:latin typeface="Segoe" pitchFamily="34" charset="0"/>
              </a:endParaRPr>
            </a:p>
          </p:txBody>
        </p:sp>
        <p:sp>
          <p:nvSpPr>
            <p:cNvPr id="353297" name="Line 17"/>
            <p:cNvSpPr>
              <a:spLocks noChangeShapeType="1"/>
            </p:cNvSpPr>
            <p:nvPr/>
          </p:nvSpPr>
          <p:spPr bwMode="auto">
            <a:xfrm>
              <a:off x="2858" y="3514"/>
              <a:ext cx="1210" cy="0"/>
            </a:xfrm>
            <a:prstGeom prst="line">
              <a:avLst/>
            </a:prstGeom>
            <a:noFill/>
            <a:ln w="57150">
              <a:solidFill>
                <a:schemeClr val="tx1"/>
              </a:solidFill>
              <a:round/>
              <a:headEnd/>
              <a:tailEnd type="triangle" w="med" len="med"/>
            </a:ln>
            <a:effectLst/>
          </p:spPr>
          <p:txBody>
            <a:bodyPr anchor="ctr"/>
            <a:lstStyle/>
            <a:p>
              <a:endParaRPr lang="en-US" dirty="0">
                <a:latin typeface="Segoe" pitchFamily="34" charset="0"/>
              </a:endParaRPr>
            </a:p>
          </p:txBody>
        </p:sp>
        <p:sp>
          <p:nvSpPr>
            <p:cNvPr id="353298" name="Text Box 18"/>
            <p:cNvSpPr txBox="1">
              <a:spLocks noChangeArrowheads="1"/>
            </p:cNvSpPr>
            <p:nvPr/>
          </p:nvSpPr>
          <p:spPr bwMode="auto">
            <a:xfrm>
              <a:off x="3230" y="2377"/>
              <a:ext cx="2483" cy="136"/>
            </a:xfrm>
            <a:prstGeom prst="rect">
              <a:avLst/>
            </a:prstGeom>
            <a:noFill/>
            <a:ln w="9525">
              <a:noFill/>
              <a:miter lim="800000"/>
              <a:headEnd/>
              <a:tailEnd/>
            </a:ln>
          </p:spPr>
          <p:txBody>
            <a:bodyPr wrap="none" lIns="0" tIns="0" rIns="0" bIns="0">
              <a:spAutoFit/>
            </a:bodyPr>
            <a:lstStyle/>
            <a:p>
              <a:pPr eaLnBrk="0" hangingPunct="0"/>
              <a:r>
                <a:rPr lang="en-US" sz="14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Infrequently cycled blocks have longer retention</a:t>
              </a:r>
            </a:p>
          </p:txBody>
        </p:sp>
        <p:sp>
          <p:nvSpPr>
            <p:cNvPr id="353299" name="Text Box 19"/>
            <p:cNvSpPr txBox="1">
              <a:spLocks noChangeArrowheads="1"/>
            </p:cNvSpPr>
            <p:nvPr/>
          </p:nvSpPr>
          <p:spPr bwMode="auto">
            <a:xfrm>
              <a:off x="4253" y="2875"/>
              <a:ext cx="1869" cy="271"/>
            </a:xfrm>
            <a:prstGeom prst="rect">
              <a:avLst/>
            </a:prstGeom>
            <a:noFill/>
            <a:ln w="9525">
              <a:noFill/>
              <a:miter lim="800000"/>
              <a:headEnd/>
              <a:tailEnd/>
            </a:ln>
          </p:spPr>
          <p:txBody>
            <a:bodyPr wrap="square" lIns="0" tIns="0" rIns="0" bIns="0">
              <a:spAutoFit/>
            </a:bodyPr>
            <a:lstStyle/>
            <a:p>
              <a:pPr algn="l" eaLnBrk="0" hangingPunct="0"/>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Frequently cycled blocks have shorter retention</a:t>
              </a:r>
            </a:p>
          </p:txBody>
        </p:sp>
        <p:sp>
          <p:nvSpPr>
            <p:cNvPr id="353300" name="Freeform 20"/>
            <p:cNvSpPr>
              <a:spLocks/>
            </p:cNvSpPr>
            <p:nvPr/>
          </p:nvSpPr>
          <p:spPr bwMode="auto">
            <a:xfrm>
              <a:off x="2858" y="2545"/>
              <a:ext cx="474" cy="236"/>
            </a:xfrm>
            <a:custGeom>
              <a:avLst/>
              <a:gdLst/>
              <a:ahLst/>
              <a:cxnLst>
                <a:cxn ang="0">
                  <a:pos x="474" y="0"/>
                </a:cxn>
                <a:cxn ang="0">
                  <a:pos x="394" y="58"/>
                </a:cxn>
                <a:cxn ang="0">
                  <a:pos x="336" y="102"/>
                </a:cxn>
                <a:cxn ang="0">
                  <a:pos x="270" y="145"/>
                </a:cxn>
                <a:cxn ang="0">
                  <a:pos x="102" y="189"/>
                </a:cxn>
                <a:cxn ang="0">
                  <a:pos x="58" y="204"/>
                </a:cxn>
                <a:cxn ang="0">
                  <a:pos x="0" y="233"/>
                </a:cxn>
              </a:cxnLst>
              <a:rect l="0" t="0" r="r" b="b"/>
              <a:pathLst>
                <a:path w="474" h="236">
                  <a:moveTo>
                    <a:pt x="474" y="0"/>
                  </a:moveTo>
                  <a:cubicBezTo>
                    <a:pt x="453" y="30"/>
                    <a:pt x="428" y="47"/>
                    <a:pt x="394" y="58"/>
                  </a:cubicBezTo>
                  <a:cubicBezTo>
                    <a:pt x="376" y="85"/>
                    <a:pt x="363" y="87"/>
                    <a:pt x="336" y="102"/>
                  </a:cubicBezTo>
                  <a:cubicBezTo>
                    <a:pt x="313" y="115"/>
                    <a:pt x="296" y="140"/>
                    <a:pt x="270" y="145"/>
                  </a:cubicBezTo>
                  <a:cubicBezTo>
                    <a:pt x="214" y="155"/>
                    <a:pt x="157" y="172"/>
                    <a:pt x="102" y="189"/>
                  </a:cubicBezTo>
                  <a:cubicBezTo>
                    <a:pt x="96" y="191"/>
                    <a:pt x="63" y="201"/>
                    <a:pt x="58" y="204"/>
                  </a:cubicBezTo>
                  <a:cubicBezTo>
                    <a:pt x="2" y="236"/>
                    <a:pt x="35" y="233"/>
                    <a:pt x="0" y="233"/>
                  </a:cubicBezTo>
                </a:path>
              </a:pathLst>
            </a:custGeom>
            <a:noFill/>
            <a:ln w="19050" cap="flat" cmpd="sng">
              <a:solidFill>
                <a:schemeClr val="tx2"/>
              </a:solidFill>
              <a:prstDash val="solid"/>
              <a:round/>
              <a:headEnd/>
              <a:tailEnd/>
            </a:ln>
            <a:effectLst/>
          </p:spPr>
          <p:txBody>
            <a:bodyPr anchor="ctr"/>
            <a:lstStyle/>
            <a:p>
              <a:endParaRPr lang="en-US" dirty="0">
                <a:latin typeface="Segoe" pitchFamily="34" charset="0"/>
              </a:endParaRPr>
            </a:p>
          </p:txBody>
        </p:sp>
        <p:sp>
          <p:nvSpPr>
            <p:cNvPr id="353301" name="Freeform 21"/>
            <p:cNvSpPr>
              <a:spLocks/>
            </p:cNvSpPr>
            <p:nvPr/>
          </p:nvSpPr>
          <p:spPr bwMode="auto">
            <a:xfrm>
              <a:off x="3850" y="3064"/>
              <a:ext cx="347" cy="436"/>
            </a:xfrm>
            <a:custGeom>
              <a:avLst/>
              <a:gdLst/>
              <a:ahLst/>
              <a:cxnLst>
                <a:cxn ang="0">
                  <a:pos x="342" y="6"/>
                </a:cxn>
                <a:cxn ang="0">
                  <a:pos x="306" y="35"/>
                </a:cxn>
                <a:cxn ang="0">
                  <a:pos x="240" y="86"/>
                </a:cxn>
                <a:cxn ang="0">
                  <a:pos x="167" y="188"/>
                </a:cxn>
                <a:cxn ang="0">
                  <a:pos x="102" y="224"/>
                </a:cxn>
                <a:cxn ang="0">
                  <a:pos x="36" y="312"/>
                </a:cxn>
                <a:cxn ang="0">
                  <a:pos x="14" y="356"/>
                </a:cxn>
                <a:cxn ang="0">
                  <a:pos x="0" y="399"/>
                </a:cxn>
                <a:cxn ang="0">
                  <a:pos x="7" y="436"/>
                </a:cxn>
              </a:cxnLst>
              <a:rect l="0" t="0" r="r" b="b"/>
              <a:pathLst>
                <a:path w="347" h="436">
                  <a:moveTo>
                    <a:pt x="342" y="6"/>
                  </a:moveTo>
                  <a:cubicBezTo>
                    <a:pt x="295" y="22"/>
                    <a:pt x="347" y="0"/>
                    <a:pt x="306" y="35"/>
                  </a:cubicBezTo>
                  <a:cubicBezTo>
                    <a:pt x="259" y="75"/>
                    <a:pt x="271" y="48"/>
                    <a:pt x="240" y="86"/>
                  </a:cubicBezTo>
                  <a:cubicBezTo>
                    <a:pt x="213" y="119"/>
                    <a:pt x="197" y="158"/>
                    <a:pt x="167" y="188"/>
                  </a:cubicBezTo>
                  <a:cubicBezTo>
                    <a:pt x="150" y="205"/>
                    <a:pt x="122" y="211"/>
                    <a:pt x="102" y="224"/>
                  </a:cubicBezTo>
                  <a:cubicBezTo>
                    <a:pt x="82" y="255"/>
                    <a:pt x="66" y="292"/>
                    <a:pt x="36" y="312"/>
                  </a:cubicBezTo>
                  <a:cubicBezTo>
                    <a:pt x="12" y="388"/>
                    <a:pt x="50" y="275"/>
                    <a:pt x="14" y="356"/>
                  </a:cubicBezTo>
                  <a:cubicBezTo>
                    <a:pt x="8" y="370"/>
                    <a:pt x="0" y="399"/>
                    <a:pt x="0" y="399"/>
                  </a:cubicBezTo>
                  <a:cubicBezTo>
                    <a:pt x="9" y="426"/>
                    <a:pt x="7" y="413"/>
                    <a:pt x="7" y="436"/>
                  </a:cubicBezTo>
                </a:path>
              </a:pathLst>
            </a:custGeom>
            <a:noFill/>
            <a:ln w="19050" cap="flat" cmpd="sng">
              <a:solidFill>
                <a:schemeClr val="tx2"/>
              </a:solidFill>
              <a:prstDash val="solid"/>
              <a:round/>
              <a:headEnd/>
              <a:tailEnd/>
            </a:ln>
            <a:effectLst/>
          </p:spPr>
          <p:txBody>
            <a:bodyPr anchor="ctr"/>
            <a:lstStyle/>
            <a:p>
              <a:endParaRPr lang="en-US" dirty="0">
                <a:latin typeface="Segoe" pitchFamily="34" charset="0"/>
              </a:endParaRPr>
            </a:p>
          </p:txBody>
        </p:sp>
      </p:grpSp>
      <p:sp>
        <p:nvSpPr>
          <p:cNvPr id="25" name="Rectangle 24"/>
          <p:cNvSpPr/>
          <p:nvPr/>
        </p:nvSpPr>
        <p:spPr>
          <a:xfrm>
            <a:off x="381000" y="3267769"/>
            <a:ext cx="1382110" cy="424732"/>
          </a:xfrm>
          <a:prstGeom prst="rect">
            <a:avLst/>
          </a:prstGeom>
        </p:spPr>
        <p:txBody>
          <a:bodyPr wrap="none">
            <a:spAutoFit/>
          </a:bodyPr>
          <a:lstStyle/>
          <a:p>
            <a:pPr marL="382573" lvl="0" indent="-382573" algn="l" defTabSz="912777">
              <a:lnSpc>
                <a:spcPct val="90000"/>
              </a:lnSpc>
              <a:spcBef>
                <a:spcPts val="1167"/>
              </a:spcBef>
              <a:buClr>
                <a:srgbClr val="FFFFFF"/>
              </a:buClr>
              <a:buSzPct val="95000"/>
            </a:pPr>
            <a:r>
              <a:rPr lang="en-US" sz="2400" b="0" kern="0" dirty="0" smtClean="0">
                <a:solidFill>
                  <a:srgbClr val="FFFFFF"/>
                </a:solidFill>
                <a:latin typeface="Segoe"/>
              </a:rPr>
              <a:t>Example:</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82588" y="228600"/>
            <a:ext cx="8380412" cy="1191095"/>
          </a:xfrm>
        </p:spPr>
        <p:txBody>
          <a:bodyPr/>
          <a:lstStyle/>
          <a:p>
            <a:r>
              <a:rPr lang="en-US" dirty="0" smtClean="0"/>
              <a:t>Endurance </a:t>
            </a:r>
            <a:br>
              <a:rPr lang="en-US" dirty="0" smtClean="0"/>
            </a:br>
            <a:r>
              <a:rPr lang="en-US" sz="3600" dirty="0" smtClean="0">
                <a:solidFill>
                  <a:schemeClr val="accent1"/>
                </a:solidFill>
              </a:rPr>
              <a:t>Recommendations</a:t>
            </a:r>
            <a:endParaRPr lang="en-US" sz="3600" dirty="0">
              <a:solidFill>
                <a:schemeClr val="accent1"/>
              </a:solidFill>
            </a:endParaRPr>
          </a:p>
        </p:txBody>
      </p:sp>
      <p:sp>
        <p:nvSpPr>
          <p:cNvPr id="354307" name="Rectangle 3"/>
          <p:cNvSpPr>
            <a:spLocks noGrp="1" noChangeArrowheads="1"/>
          </p:cNvSpPr>
          <p:nvPr>
            <p:ph idx="1"/>
          </p:nvPr>
        </p:nvSpPr>
        <p:spPr>
          <a:xfrm>
            <a:off x="392113" y="1905000"/>
            <a:ext cx="8380412" cy="4579202"/>
          </a:xfrm>
        </p:spPr>
        <p:txBody>
          <a:bodyPr/>
          <a:lstStyle/>
          <a:p>
            <a:r>
              <a:rPr lang="en-US" sz="2800" dirty="0" smtClean="0"/>
              <a:t>Always check pass/fail status (SR0) for PROGRAM and ERASE operations</a:t>
            </a:r>
          </a:p>
          <a:p>
            <a:pPr lvl="1"/>
            <a:r>
              <a:rPr lang="en-US" sz="2400" dirty="0" smtClean="0"/>
              <a:t>Note:  READ operations do not set SR0 to fail status</a:t>
            </a:r>
          </a:p>
          <a:p>
            <a:r>
              <a:rPr lang="en-US" sz="2800" dirty="0" smtClean="0"/>
              <a:t>If fail status after program, move all block data to an available block and mark the failed block bad</a:t>
            </a:r>
          </a:p>
          <a:p>
            <a:r>
              <a:rPr lang="en-US" sz="2800" dirty="0" smtClean="0"/>
              <a:t>Use ECC to recover from errors</a:t>
            </a:r>
          </a:p>
          <a:p>
            <a:r>
              <a:rPr lang="en-US" sz="2800" dirty="0" smtClean="0"/>
              <a:t>Write data equally to all good blocks </a:t>
            </a:r>
            <a:br>
              <a:rPr lang="en-US" sz="2800" dirty="0" smtClean="0"/>
            </a:br>
            <a:r>
              <a:rPr lang="en-US" sz="2800" dirty="0" smtClean="0"/>
              <a:t>(wear leveling)</a:t>
            </a:r>
          </a:p>
          <a:p>
            <a:r>
              <a:rPr lang="en-US" sz="2800" dirty="0" smtClean="0"/>
              <a:t>Protect block management/metadata in spare area with ECC</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dirty="0" smtClean="0"/>
              <a:t>Why Add NAND To The PC?</a:t>
            </a:r>
            <a:endParaRPr lang="en-US" dirty="0"/>
          </a:p>
        </p:txBody>
      </p:sp>
      <p:sp>
        <p:nvSpPr>
          <p:cNvPr id="367619" name="Rectangle 3"/>
          <p:cNvSpPr>
            <a:spLocks noGrp="1" noChangeArrowheads="1"/>
          </p:cNvSpPr>
          <p:nvPr>
            <p:ph idx="1"/>
          </p:nvPr>
        </p:nvSpPr>
        <p:spPr>
          <a:xfrm>
            <a:off x="382588" y="1414464"/>
            <a:ext cx="8380412" cy="4966488"/>
          </a:xfrm>
        </p:spPr>
        <p:txBody>
          <a:bodyPr/>
          <a:lstStyle/>
          <a:p>
            <a:r>
              <a:rPr lang="en-US" dirty="0" smtClean="0"/>
              <a:t>Issues in PC architecture today</a:t>
            </a:r>
          </a:p>
          <a:p>
            <a:pPr lvl="1"/>
            <a:r>
              <a:rPr lang="en-US" dirty="0" smtClean="0"/>
              <a:t>Long boot times for OS and applications</a:t>
            </a:r>
          </a:p>
          <a:p>
            <a:pPr lvl="2"/>
            <a:r>
              <a:rPr lang="en-US" dirty="0" smtClean="0"/>
              <a:t>Unacceptable boot-up times for applications</a:t>
            </a:r>
          </a:p>
          <a:p>
            <a:pPr lvl="1"/>
            <a:r>
              <a:rPr lang="en-US" dirty="0" smtClean="0"/>
              <a:t>Hard Disk Drive (HDD) latency falling behind processor performance</a:t>
            </a:r>
          </a:p>
          <a:p>
            <a:pPr lvl="2"/>
            <a:r>
              <a:rPr lang="en-US" dirty="0" smtClean="0"/>
              <a:t>HDD maximizes GB, not performance</a:t>
            </a:r>
          </a:p>
          <a:p>
            <a:pPr lvl="1"/>
            <a:r>
              <a:rPr lang="en-US" dirty="0" smtClean="0"/>
              <a:t>Industry wants extended notebook battery lifetime</a:t>
            </a:r>
          </a:p>
          <a:p>
            <a:pPr lvl="2"/>
            <a:r>
              <a:rPr lang="en-US" dirty="0" smtClean="0"/>
              <a:t>HDD access (and motors) degrade battery life</a:t>
            </a:r>
          </a:p>
          <a:p>
            <a:pPr lvl="2"/>
            <a:r>
              <a:rPr lang="en-US" dirty="0" smtClean="0"/>
              <a:t>NAND accesses save power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76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76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761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smtClean="0"/>
              <a:t>Wear Leveling	</a:t>
            </a:r>
            <a:endParaRPr lang="en-US" dirty="0"/>
          </a:p>
        </p:txBody>
      </p:sp>
      <p:sp>
        <p:nvSpPr>
          <p:cNvPr id="355331" name="Rectangle 3"/>
          <p:cNvSpPr>
            <a:spLocks noGrp="1" noChangeArrowheads="1"/>
          </p:cNvSpPr>
          <p:nvPr>
            <p:ph idx="1"/>
          </p:nvPr>
        </p:nvSpPr>
        <p:spPr>
          <a:xfrm>
            <a:off x="382588" y="1414464"/>
            <a:ext cx="8380412" cy="4881336"/>
          </a:xfrm>
        </p:spPr>
        <p:txBody>
          <a:bodyPr/>
          <a:lstStyle/>
          <a:p>
            <a:r>
              <a:rPr lang="en-US" sz="2800" dirty="0" smtClean="0"/>
              <a:t>Wear leveling is a plus on SLC devices where blocks can support up to 100,000 PROGRAM/ERASE cycles</a:t>
            </a:r>
          </a:p>
          <a:p>
            <a:r>
              <a:rPr lang="en-US" sz="2800" dirty="0" smtClean="0"/>
              <a:t>Wear leveling is imperative on MLC devices where blocks can typically support less than 10,000 cycles</a:t>
            </a:r>
          </a:p>
          <a:p>
            <a:r>
              <a:rPr lang="en-US" sz="2800" dirty="0" smtClean="0"/>
              <a:t>If you erased and reprogrammed a block every minute, you would exceed the 10,000 cycling limit in just 7 days!</a:t>
            </a:r>
          </a:p>
          <a:p>
            <a:r>
              <a:rPr lang="en-US" sz="2800" dirty="0" smtClean="0"/>
              <a:t>			60 x 24 x 7 = 10,080</a:t>
            </a:r>
          </a:p>
          <a:p>
            <a:r>
              <a:rPr lang="en-US" sz="2800" dirty="0" smtClean="0"/>
              <a:t>Rather than cycling the same block, wear leveling involves distributing the number of blocks that are cycled</a:t>
            </a:r>
            <a:endParaRPr lang="en-US" sz="280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7" descr="glass rectangle"/>
          <p:cNvPicPr>
            <a:picLocks noChangeAspect="1" noChangeArrowheads="1"/>
          </p:cNvPicPr>
          <p:nvPr/>
        </p:nvPicPr>
        <p:blipFill>
          <a:blip r:embed="rId3">
            <a:lum bright="-100000"/>
          </a:blip>
          <a:srcRect t="2888" b="8159"/>
          <a:stretch>
            <a:fillRect/>
          </a:stretch>
        </p:blipFill>
        <p:spPr bwMode="auto">
          <a:xfrm rot="16200000" flipH="1">
            <a:off x="3668615" y="1001616"/>
            <a:ext cx="1806769" cy="9448799"/>
          </a:xfrm>
          <a:prstGeom prst="rect">
            <a:avLst/>
          </a:prstGeom>
          <a:noFill/>
          <a:ln w="9525">
            <a:noFill/>
            <a:miter lim="800000"/>
            <a:headEnd/>
            <a:tailEnd/>
          </a:ln>
        </p:spPr>
      </p:pic>
      <p:sp>
        <p:nvSpPr>
          <p:cNvPr id="356354" name="Rectangle 2"/>
          <p:cNvSpPr>
            <a:spLocks noGrp="1" noChangeArrowheads="1"/>
          </p:cNvSpPr>
          <p:nvPr>
            <p:ph type="title"/>
          </p:nvPr>
        </p:nvSpPr>
        <p:spPr/>
        <p:txBody>
          <a:bodyPr/>
          <a:lstStyle/>
          <a:p>
            <a:r>
              <a:rPr lang="en-US" dirty="0" smtClean="0"/>
              <a:t>Wear Leveling</a:t>
            </a:r>
            <a:endParaRPr lang="en-US" dirty="0"/>
          </a:p>
        </p:txBody>
      </p:sp>
      <p:sp>
        <p:nvSpPr>
          <p:cNvPr id="356355" name="Rectangle 3"/>
          <p:cNvSpPr>
            <a:spLocks noGrp="1" noChangeArrowheads="1"/>
          </p:cNvSpPr>
          <p:nvPr>
            <p:ph idx="1"/>
          </p:nvPr>
        </p:nvSpPr>
        <p:spPr>
          <a:xfrm>
            <a:off x="382588" y="1414464"/>
            <a:ext cx="8380412" cy="4803366"/>
          </a:xfrm>
        </p:spPr>
        <p:txBody>
          <a:bodyPr/>
          <a:lstStyle/>
          <a:p>
            <a:r>
              <a:rPr lang="en-US" sz="2400" dirty="0" smtClean="0"/>
              <a:t>An 8Gb MLC device contains 4,096 independent blocks</a:t>
            </a:r>
          </a:p>
          <a:p>
            <a:r>
              <a:rPr lang="en-US" sz="2400" dirty="0" smtClean="0"/>
              <a:t>If we took the previous example and distributed the cycles over all 4,096 blocks, each block would have been programmed less than 3 times (vs. the 10,800 cycles when you cycle the same block)</a:t>
            </a:r>
          </a:p>
          <a:p>
            <a:r>
              <a:rPr lang="en-US" sz="2400" dirty="0" smtClean="0"/>
              <a:t>If you provided perfect wear leveling on a 4,096 block device, you could erase and program a block every minute, every day for 77 years!</a:t>
            </a:r>
          </a:p>
          <a:p>
            <a:endParaRPr lang="en-US" sz="2400" dirty="0" smtClean="0"/>
          </a:p>
          <a:p>
            <a:pPr>
              <a:buNone/>
            </a:pPr>
            <a:r>
              <a:rPr lang="en-US" sz="2400" dirty="0" smtClean="0"/>
              <a:t>   10,000 X 4,096     40,960,00</a:t>
            </a:r>
          </a:p>
          <a:p>
            <a:pPr>
              <a:buNone/>
            </a:pPr>
            <a:r>
              <a:rPr lang="en-US" sz="2400" dirty="0" smtClean="0"/>
              <a:t>    ---------------------   = ---------- = 28,444 days = 77.9 Years</a:t>
            </a:r>
          </a:p>
          <a:p>
            <a:pPr lvl="2"/>
            <a:r>
              <a:rPr lang="en-US" sz="1800" dirty="0" smtClean="0"/>
              <a:t>60 X 24             1,440</a:t>
            </a:r>
            <a:endParaRPr lang="en-US" sz="18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382588" y="228600"/>
            <a:ext cx="8380412" cy="1191095"/>
          </a:xfrm>
        </p:spPr>
        <p:txBody>
          <a:bodyPr/>
          <a:lstStyle/>
          <a:p>
            <a:r>
              <a:rPr lang="en-US" dirty="0" smtClean="0"/>
              <a:t>Another Option </a:t>
            </a:r>
            <a:br>
              <a:rPr lang="en-US" dirty="0" smtClean="0"/>
            </a:br>
            <a:r>
              <a:rPr lang="en-US" sz="3600" dirty="0" smtClean="0">
                <a:solidFill>
                  <a:schemeClr val="accent1"/>
                </a:solidFill>
              </a:rPr>
              <a:t>Embedded MMC (</a:t>
            </a:r>
            <a:r>
              <a:rPr lang="en-US" sz="3600" dirty="0" err="1" smtClean="0">
                <a:solidFill>
                  <a:schemeClr val="accent1"/>
                </a:solidFill>
              </a:rPr>
              <a:t>eMMC</a:t>
            </a:r>
            <a:r>
              <a:rPr lang="en-US" sz="3600" dirty="0" smtClean="0">
                <a:solidFill>
                  <a:schemeClr val="accent1"/>
                </a:solidFill>
              </a:rPr>
              <a:t>)</a:t>
            </a:r>
            <a:endParaRPr lang="en-US" sz="3600" dirty="0">
              <a:solidFill>
                <a:schemeClr val="accent1"/>
              </a:solidFill>
            </a:endParaRPr>
          </a:p>
        </p:txBody>
      </p:sp>
      <p:sp>
        <p:nvSpPr>
          <p:cNvPr id="9" name="Content Placeholder 8"/>
          <p:cNvSpPr>
            <a:spLocks noGrp="1"/>
          </p:cNvSpPr>
          <p:nvPr>
            <p:ph idx="1"/>
          </p:nvPr>
        </p:nvSpPr>
        <p:spPr>
          <a:xfrm>
            <a:off x="381794" y="1905000"/>
            <a:ext cx="8380412" cy="4206280"/>
          </a:xfrm>
        </p:spPr>
        <p:txBody>
          <a:bodyPr/>
          <a:lstStyle/>
          <a:p>
            <a:r>
              <a:rPr lang="en-US" sz="2000" dirty="0" smtClean="0"/>
              <a:t>Direct NAND interface will always provide the lowest cost solution</a:t>
            </a:r>
          </a:p>
          <a:p>
            <a:r>
              <a:rPr lang="en-US" sz="2000" dirty="0" smtClean="0"/>
              <a:t>The complexities of future MLC require increased attention</a:t>
            </a:r>
          </a:p>
          <a:p>
            <a:pPr lvl="1"/>
            <a:r>
              <a:rPr lang="en-US" sz="1800" dirty="0" smtClean="0"/>
              <a:t>For example, ECC algorithm is becoming more and more complex, moving from 4+ bits to 8+ bits in the future</a:t>
            </a:r>
          </a:p>
          <a:p>
            <a:r>
              <a:rPr lang="en-US" sz="2000" dirty="0" smtClean="0"/>
              <a:t>A managed interface addresses the complexities of current and future NAND Flash devices</a:t>
            </a:r>
          </a:p>
          <a:p>
            <a:pPr lvl="1"/>
            <a:r>
              <a:rPr lang="en-US" sz="1800" dirty="0" smtClean="0"/>
              <a:t>This means the host does not need to know the details of NAND Flash block sizes, page sizes, planes, new features, process generation, MLC vs. SLC, wear leveling, ECC requirements, etc. </a:t>
            </a:r>
          </a:p>
          <a:p>
            <a:r>
              <a:rPr lang="en-US" sz="2000" dirty="0" smtClean="0"/>
              <a:t>Embedded MMC (</a:t>
            </a:r>
            <a:r>
              <a:rPr lang="en-US" sz="2000" dirty="0" err="1" smtClean="0"/>
              <a:t>eMMC</a:t>
            </a:r>
            <a:r>
              <a:rPr lang="en-US" sz="2000" dirty="0" smtClean="0"/>
              <a:t>) is the next logical step in the NAND Flash evolution for embedded applications because it turns a program/ erase/read device with bad blocks and bad bits (NAND Flash) into a simple write/read memory</a:t>
            </a:r>
            <a:endParaRPr lang="en-US" sz="2000"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382588" y="228600"/>
            <a:ext cx="8380412" cy="1384995"/>
          </a:xfrm>
        </p:spPr>
        <p:txBody>
          <a:bodyPr/>
          <a:lstStyle/>
          <a:p>
            <a:r>
              <a:rPr lang="en-US" dirty="0" smtClean="0"/>
              <a:t>The Need For A Managed Solution</a:t>
            </a:r>
            <a:endParaRPr lang="en-US" dirty="0"/>
          </a:p>
        </p:txBody>
      </p:sp>
      <p:sp>
        <p:nvSpPr>
          <p:cNvPr id="363523" name="Rectangle 3"/>
          <p:cNvSpPr>
            <a:spLocks noGrp="1" noChangeArrowheads="1"/>
          </p:cNvSpPr>
          <p:nvPr>
            <p:ph idx="1"/>
          </p:nvPr>
        </p:nvSpPr>
        <p:spPr>
          <a:xfrm>
            <a:off x="381794" y="1905000"/>
            <a:ext cx="8380412" cy="2369879"/>
          </a:xfrm>
        </p:spPr>
        <p:txBody>
          <a:bodyPr/>
          <a:lstStyle/>
          <a:p>
            <a:r>
              <a:rPr lang="en-US" altLang="ja-JP" dirty="0" smtClean="0"/>
              <a:t>NAND page size, number of planes, and block size are technology dependent</a:t>
            </a:r>
          </a:p>
          <a:p>
            <a:r>
              <a:rPr lang="en-US" altLang="ja-JP" dirty="0" smtClean="0"/>
              <a:t>ECC and number of partial page program operations are technology and vendor dependent</a:t>
            </a:r>
          </a:p>
          <a:p>
            <a:r>
              <a:rPr lang="en-US" altLang="ja-JP" dirty="0" smtClean="0"/>
              <a:t>Commands and interface inconsistencies between vendors</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026227" y="-297455"/>
            <a:ext cx="3254910" cy="7987228"/>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62498" name="Rectangle 2"/>
          <p:cNvSpPr>
            <a:spLocks noGrp="1" noChangeArrowheads="1"/>
          </p:cNvSpPr>
          <p:nvPr>
            <p:ph type="title"/>
          </p:nvPr>
        </p:nvSpPr>
        <p:spPr/>
        <p:txBody>
          <a:bodyPr/>
          <a:lstStyle/>
          <a:p>
            <a:r>
              <a:rPr lang="en-US" dirty="0" smtClean="0"/>
              <a:t>What Is </a:t>
            </a:r>
            <a:r>
              <a:rPr lang="en-US" dirty="0" err="1" smtClean="0"/>
              <a:t>eMMC</a:t>
            </a:r>
            <a:r>
              <a:rPr lang="en-US" dirty="0" smtClean="0"/>
              <a:t>?</a:t>
            </a:r>
            <a:endParaRPr lang="en-US" dirty="0"/>
          </a:p>
        </p:txBody>
      </p:sp>
      <p:sp>
        <p:nvSpPr>
          <p:cNvPr id="362499" name="Rectangle 3"/>
          <p:cNvSpPr>
            <a:spLocks noGrp="1" noChangeArrowheads="1"/>
          </p:cNvSpPr>
          <p:nvPr>
            <p:ph idx="1"/>
          </p:nvPr>
        </p:nvSpPr>
        <p:spPr>
          <a:xfrm>
            <a:off x="382588" y="1414464"/>
            <a:ext cx="5467369" cy="2369879"/>
          </a:xfrm>
        </p:spPr>
        <p:txBody>
          <a:bodyPr/>
          <a:lstStyle/>
          <a:p>
            <a:r>
              <a:rPr lang="en-US" dirty="0" smtClean="0"/>
              <a:t>MLC NAND + MMC 4.2 Version Controller Device</a:t>
            </a:r>
          </a:p>
          <a:p>
            <a:r>
              <a:rPr lang="en-US" dirty="0" err="1" smtClean="0"/>
              <a:t>High­speed</a:t>
            </a:r>
            <a:r>
              <a:rPr lang="en-US" dirty="0" smtClean="0"/>
              <a:t> solution </a:t>
            </a:r>
          </a:p>
          <a:p>
            <a:pPr lvl="1"/>
            <a:r>
              <a:rPr lang="en-US" altLang="ja-JP" dirty="0" smtClean="0"/>
              <a:t>Host selectable x1, x4, and x8 I/Os</a:t>
            </a:r>
          </a:p>
          <a:p>
            <a:pPr lvl="1"/>
            <a:r>
              <a:rPr lang="en-US" altLang="ja-JP" dirty="0" smtClean="0"/>
              <a:t>52 MHz clock speed (MAX) </a:t>
            </a:r>
          </a:p>
          <a:p>
            <a:r>
              <a:rPr lang="en-US" altLang="ja-JP" dirty="0" smtClean="0"/>
              <a:t>Backwards compatible with previous MMC systems </a:t>
            </a:r>
          </a:p>
          <a:p>
            <a:r>
              <a:rPr lang="en-US" altLang="ja-JP" dirty="0" smtClean="0"/>
              <a:t>Handles ECC, wear leveling, and block management</a:t>
            </a:r>
            <a:endParaRPr lang="en-US" dirty="0" smtClean="0"/>
          </a:p>
          <a:p>
            <a:endParaRPr lang="en-US" dirty="0"/>
          </a:p>
        </p:txBody>
      </p:sp>
      <p:pic>
        <p:nvPicPr>
          <p:cNvPr id="362500" name="Picture 4"/>
          <p:cNvPicPr>
            <a:picLocks noChangeAspect="1" noChangeArrowheads="1"/>
          </p:cNvPicPr>
          <p:nvPr/>
        </p:nvPicPr>
        <p:blipFill>
          <a:blip r:embed="rId3"/>
          <a:srcRect/>
          <a:stretch>
            <a:fillRect/>
          </a:stretch>
        </p:blipFill>
        <p:spPr bwMode="auto">
          <a:xfrm>
            <a:off x="6269038" y="1366838"/>
            <a:ext cx="2724150" cy="2384425"/>
          </a:xfrm>
          <a:prstGeom prst="rect">
            <a:avLst/>
          </a:prstGeom>
          <a:noFill/>
          <a:ln w="9525">
            <a:noFill/>
            <a:miter lim="800000"/>
            <a:headEnd/>
            <a:tailEnd/>
          </a:ln>
          <a:effectLst/>
        </p:spPr>
      </p:pic>
      <p:pic>
        <p:nvPicPr>
          <p:cNvPr id="362501" name="Picture 5" descr="Managed NAND"/>
          <p:cNvPicPr>
            <a:picLocks noChangeAspect="1" noChangeArrowheads="1"/>
          </p:cNvPicPr>
          <p:nvPr/>
        </p:nvPicPr>
        <p:blipFill>
          <a:blip r:embed="rId4" cstate="print"/>
          <a:srcRect/>
          <a:stretch>
            <a:fillRect/>
          </a:stretch>
        </p:blipFill>
        <p:spPr bwMode="auto">
          <a:xfrm>
            <a:off x="6249988" y="3968751"/>
            <a:ext cx="2743200" cy="1851025"/>
          </a:xfrm>
          <a:prstGeom prst="rect">
            <a:avLst/>
          </a:prstGeom>
          <a:noFill/>
        </p:spPr>
      </p:pic>
      <p:sp>
        <p:nvSpPr>
          <p:cNvPr id="362502" name="Rectangle 6"/>
          <p:cNvSpPr>
            <a:spLocks noChangeArrowheads="1"/>
          </p:cNvSpPr>
          <p:nvPr/>
        </p:nvSpPr>
        <p:spPr bwMode="auto">
          <a:xfrm>
            <a:off x="6430963" y="5854701"/>
            <a:ext cx="2474908" cy="222882"/>
          </a:xfrm>
          <a:prstGeom prst="rect">
            <a:avLst/>
          </a:prstGeom>
          <a:noFill/>
          <a:ln w="9525">
            <a:noFill/>
            <a:miter lim="800000"/>
            <a:headEnd/>
            <a:tailEnd/>
          </a:ln>
        </p:spPr>
        <p:txBody>
          <a:bodyPr wrap="none" lIns="0" tIns="0" rIns="0" bIns="0">
            <a:spAutoFit/>
          </a:bodyPr>
          <a:lstStyle/>
          <a:p>
            <a:pPr eaLnBrk="0" hangingPunct="0">
              <a:lnSpc>
                <a:spcPct val="110000"/>
              </a:lnSpc>
              <a:buClr>
                <a:srgbClr val="072A5E"/>
              </a:buClr>
              <a:buFont typeface="Times" pitchFamily="18" charset="0"/>
              <a:buNone/>
            </a:pPr>
            <a:r>
              <a:rPr lang="en-US" altLang="ja-JP"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12 x 16 x 1.3mm BGA package</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Rectangle 4"/>
          <p:cNvSpPr>
            <a:spLocks noGrp="1" noChangeArrowheads="1"/>
          </p:cNvSpPr>
          <p:nvPr>
            <p:ph type="title"/>
          </p:nvPr>
        </p:nvSpPr>
        <p:spPr/>
        <p:txBody>
          <a:bodyPr/>
          <a:lstStyle/>
          <a:p>
            <a:r>
              <a:rPr lang="en-US" altLang="ja-JP" dirty="0" smtClean="0"/>
              <a:t>What Is </a:t>
            </a:r>
            <a:r>
              <a:rPr lang="en-US" altLang="ja-JP" dirty="0" err="1" smtClean="0"/>
              <a:t>eMMC</a:t>
            </a:r>
            <a:r>
              <a:rPr lang="en-US" altLang="ja-JP" dirty="0" smtClean="0"/>
              <a:t>?</a:t>
            </a:r>
            <a:endParaRPr lang="en-US" altLang="ja-JP" dirty="0"/>
          </a:p>
        </p:txBody>
      </p:sp>
      <p:pic>
        <p:nvPicPr>
          <p:cNvPr id="361547" name="Picture 75" descr="Figure 11"/>
          <p:cNvPicPr>
            <a:picLocks noChangeAspect="1" noChangeArrowheads="1"/>
          </p:cNvPicPr>
          <p:nvPr/>
        </p:nvPicPr>
        <p:blipFill>
          <a:blip r:embed="rId3"/>
          <a:srcRect/>
          <a:stretch>
            <a:fillRect/>
          </a:stretch>
        </p:blipFill>
        <p:spPr bwMode="auto">
          <a:xfrm>
            <a:off x="1466850" y="1430338"/>
            <a:ext cx="6210300" cy="4718050"/>
          </a:xfrm>
          <a:prstGeom prst="rect">
            <a:avLst/>
          </a:prstGeom>
          <a:noFill/>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smtClean="0"/>
              <a:t>Conclusions</a:t>
            </a:r>
            <a:endParaRPr lang="en-US" dirty="0"/>
          </a:p>
        </p:txBody>
      </p:sp>
      <p:sp>
        <p:nvSpPr>
          <p:cNvPr id="348163" name="Rectangle 3"/>
          <p:cNvSpPr>
            <a:spLocks noGrp="1" noChangeArrowheads="1"/>
          </p:cNvSpPr>
          <p:nvPr>
            <p:ph idx="1"/>
          </p:nvPr>
        </p:nvSpPr>
        <p:spPr>
          <a:xfrm>
            <a:off x="382588" y="1414464"/>
            <a:ext cx="8380412" cy="5186035"/>
          </a:xfrm>
        </p:spPr>
        <p:txBody>
          <a:bodyPr/>
          <a:lstStyle/>
          <a:p>
            <a:r>
              <a:rPr lang="en-US" dirty="0" smtClean="0"/>
              <a:t>NAND Flash is the lowest cost, non­volatile memory available today</a:t>
            </a:r>
          </a:p>
          <a:p>
            <a:r>
              <a:rPr lang="en-US" dirty="0" smtClean="0"/>
              <a:t>Major applications are SSD and mobile devices</a:t>
            </a:r>
          </a:p>
          <a:p>
            <a:r>
              <a:rPr lang="en-US" dirty="0" smtClean="0"/>
              <a:t>Complexities of MLC NAND require increased hardware and software design</a:t>
            </a:r>
          </a:p>
          <a:p>
            <a:r>
              <a:rPr lang="en-US" dirty="0" smtClean="0"/>
              <a:t>For embedded applications, all of these complexities are addressed through the use of the controller included with </a:t>
            </a:r>
            <a:r>
              <a:rPr lang="en-US" dirty="0" err="1" smtClean="0"/>
              <a:t>eMMC</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 name="Rectangle 183"/>
          <p:cNvSpPr/>
          <p:nvPr/>
        </p:nvSpPr>
        <p:spPr bwMode="auto">
          <a:xfrm>
            <a:off x="4165600" y="241300"/>
            <a:ext cx="4978400" cy="6616700"/>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69666" name="Rectangle 2"/>
          <p:cNvSpPr>
            <a:spLocks noGrp="1" noChangeArrowheads="1"/>
          </p:cNvSpPr>
          <p:nvPr>
            <p:ph type="title"/>
          </p:nvPr>
        </p:nvSpPr>
        <p:spPr/>
        <p:txBody>
          <a:bodyPr/>
          <a:lstStyle/>
          <a:p>
            <a:r>
              <a:rPr lang="en-US" dirty="0" smtClean="0"/>
              <a:t>PC Opportunities For NAND</a:t>
            </a:r>
            <a:endParaRPr lang="en-US" dirty="0"/>
          </a:p>
        </p:txBody>
      </p:sp>
      <p:sp>
        <p:nvSpPr>
          <p:cNvPr id="369667" name="Rectangle 3"/>
          <p:cNvSpPr>
            <a:spLocks noGrp="1" noChangeArrowheads="1"/>
          </p:cNvSpPr>
          <p:nvPr>
            <p:ph idx="1"/>
          </p:nvPr>
        </p:nvSpPr>
        <p:spPr>
          <a:xfrm>
            <a:off x="382588" y="1414464"/>
            <a:ext cx="3998912" cy="4226285"/>
          </a:xfrm>
        </p:spPr>
        <p:txBody>
          <a:bodyPr/>
          <a:lstStyle/>
          <a:p>
            <a:pPr marL="514350" indent="-514350">
              <a:buFont typeface="+mj-lt"/>
              <a:buAutoNum type="arabicPeriod"/>
            </a:pPr>
            <a:r>
              <a:rPr lang="en-US" sz="2400" dirty="0" smtClean="0"/>
              <a:t>PC chipset/add-in card </a:t>
            </a:r>
          </a:p>
          <a:p>
            <a:pPr lvl="1"/>
            <a:r>
              <a:rPr lang="en-US" sz="2000" dirty="0" smtClean="0"/>
              <a:t>Intel “Robson” in future platforms</a:t>
            </a:r>
          </a:p>
          <a:p>
            <a:pPr lvl="1"/>
            <a:r>
              <a:rPr lang="en-US" sz="2000" dirty="0" smtClean="0"/>
              <a:t>Card or soldered onto motherboard</a:t>
            </a:r>
          </a:p>
          <a:p>
            <a:pPr marL="514350" indent="-514350">
              <a:buFont typeface="+mj-lt"/>
              <a:buAutoNum type="arabicPeriod"/>
            </a:pPr>
            <a:r>
              <a:rPr lang="en-US" sz="2400" dirty="0" smtClean="0"/>
              <a:t>Hybrid HDD w/cache</a:t>
            </a:r>
          </a:p>
          <a:p>
            <a:pPr lvl="1"/>
            <a:r>
              <a:rPr lang="en-US" sz="2000" dirty="0" smtClean="0"/>
              <a:t>Add NAND to the HDD chipset</a:t>
            </a:r>
          </a:p>
          <a:p>
            <a:pPr lvl="1"/>
            <a:r>
              <a:rPr lang="en-US" sz="2000" dirty="0" smtClean="0"/>
              <a:t>Microsoft approach</a:t>
            </a:r>
          </a:p>
          <a:p>
            <a:pPr marL="514350" indent="-514350">
              <a:buFont typeface="+mj-lt"/>
              <a:buAutoNum type="arabicPeriod"/>
            </a:pPr>
            <a:r>
              <a:rPr lang="en-US" sz="2400" dirty="0" smtClean="0"/>
              <a:t>Solid State Disk (SSD)</a:t>
            </a:r>
          </a:p>
          <a:p>
            <a:pPr lvl="1"/>
            <a:r>
              <a:rPr lang="en-US" sz="2000" dirty="0" smtClean="0"/>
              <a:t>Flash replacement of HDD</a:t>
            </a:r>
          </a:p>
        </p:txBody>
      </p:sp>
      <p:sp>
        <p:nvSpPr>
          <p:cNvPr id="181" name="AutoShape 4"/>
          <p:cNvSpPr>
            <a:spLocks noChangeAspect="1" noChangeArrowheads="1" noTextEdit="1"/>
          </p:cNvSpPr>
          <p:nvPr/>
        </p:nvSpPr>
        <p:spPr bwMode="auto">
          <a:xfrm>
            <a:off x="4266247" y="1419225"/>
            <a:ext cx="4877753" cy="4832033"/>
          </a:xfrm>
          <a:prstGeom prst="rect">
            <a:avLst/>
          </a:prstGeom>
          <a:noFill/>
          <a:ln w="9525">
            <a:noFill/>
            <a:miter lim="800000"/>
            <a:headEnd/>
            <a:tailEnd/>
          </a:ln>
        </p:spPr>
        <p:txBody>
          <a:bodyPr lIns="82296" tIns="41148" rIns="82296" bIns="41148"/>
          <a:lstStyle/>
          <a:p>
            <a:endParaRPr lang="en-US" dirty="0">
              <a:latin typeface="Segoe" pitchFamily="34" charset="0"/>
            </a:endParaRPr>
          </a:p>
        </p:txBody>
      </p:sp>
      <p:pic>
        <p:nvPicPr>
          <p:cNvPr id="182" name="Picture 5"/>
          <p:cNvPicPr>
            <a:picLocks noChangeAspect="1" noChangeArrowheads="1"/>
          </p:cNvPicPr>
          <p:nvPr/>
        </p:nvPicPr>
        <p:blipFill>
          <a:blip r:embed="rId3"/>
          <a:srcRect/>
          <a:stretch>
            <a:fillRect/>
          </a:stretch>
        </p:blipFill>
        <p:spPr bwMode="auto">
          <a:xfrm>
            <a:off x="7045484" y="2360772"/>
            <a:ext cx="954405" cy="380048"/>
          </a:xfrm>
          <a:prstGeom prst="rect">
            <a:avLst/>
          </a:prstGeom>
          <a:noFill/>
          <a:ln w="9525">
            <a:noFill/>
            <a:miter lim="800000"/>
            <a:headEnd/>
            <a:tailEnd/>
          </a:ln>
        </p:spPr>
      </p:pic>
      <p:sp>
        <p:nvSpPr>
          <p:cNvPr id="187" name="Rectangle 9"/>
          <p:cNvSpPr>
            <a:spLocks noChangeArrowheads="1"/>
          </p:cNvSpPr>
          <p:nvPr/>
        </p:nvSpPr>
        <p:spPr bwMode="auto">
          <a:xfrm>
            <a:off x="6026785" y="2392205"/>
            <a:ext cx="742950" cy="710088"/>
          </a:xfrm>
          <a:prstGeom prst="rect">
            <a:avLst/>
          </a:prstGeom>
          <a:solidFill>
            <a:srgbClr val="E8EEF7"/>
          </a:solidFill>
          <a:ln w="9525">
            <a:noFill/>
            <a:miter lim="800000"/>
            <a:headEnd/>
            <a:tailEnd/>
          </a:ln>
        </p:spPr>
        <p:txBody>
          <a:bodyPr lIns="82296" tIns="41148" rIns="82296" bIns="41148"/>
          <a:lstStyle/>
          <a:p>
            <a:endParaRPr lang="en-US" dirty="0">
              <a:latin typeface="Segoe" pitchFamily="34" charset="0"/>
            </a:endParaRPr>
          </a:p>
        </p:txBody>
      </p:sp>
      <p:sp>
        <p:nvSpPr>
          <p:cNvPr id="188" name="Rectangle 10"/>
          <p:cNvSpPr>
            <a:spLocks noChangeArrowheads="1"/>
          </p:cNvSpPr>
          <p:nvPr/>
        </p:nvSpPr>
        <p:spPr bwMode="auto">
          <a:xfrm>
            <a:off x="6026785" y="2392205"/>
            <a:ext cx="742950" cy="710088"/>
          </a:xfrm>
          <a:prstGeom prst="rect">
            <a:avLst/>
          </a:prstGeom>
          <a:noFill/>
          <a:ln w="6350" cap="rnd">
            <a:solidFill>
              <a:srgbClr val="000000"/>
            </a:solidFill>
            <a:round/>
            <a:headEnd/>
            <a:tailEnd/>
          </a:ln>
        </p:spPr>
        <p:txBody>
          <a:bodyPr lIns="82296" tIns="41148" rIns="82296" bIns="41148"/>
          <a:lstStyle/>
          <a:p>
            <a:endParaRPr lang="en-US" dirty="0">
              <a:latin typeface="Segoe" pitchFamily="34" charset="0"/>
            </a:endParaRPr>
          </a:p>
        </p:txBody>
      </p:sp>
      <p:sp>
        <p:nvSpPr>
          <p:cNvPr id="189" name="Rectangle 11"/>
          <p:cNvSpPr>
            <a:spLocks noChangeArrowheads="1"/>
          </p:cNvSpPr>
          <p:nvPr/>
        </p:nvSpPr>
        <p:spPr bwMode="auto">
          <a:xfrm>
            <a:off x="6125369" y="2612232"/>
            <a:ext cx="626775" cy="138499"/>
          </a:xfrm>
          <a:prstGeom prst="rect">
            <a:avLst/>
          </a:prstGeom>
          <a:noFill/>
          <a:ln w="9525">
            <a:noFill/>
            <a:miter lim="800000"/>
            <a:headEnd/>
            <a:tailEnd/>
          </a:ln>
        </p:spPr>
        <p:txBody>
          <a:bodyPr wrap="none" lIns="0" tIns="0" rIns="0" bIns="0">
            <a:spAutoFit/>
          </a:bodyPr>
          <a:lstStyle/>
          <a:p>
            <a:pPr eaLnBrk="0" hangingPunct="0"/>
            <a:r>
              <a:rPr lang="en-US" sz="900" b="0" dirty="0">
                <a:solidFill>
                  <a:schemeClr val="bg2"/>
                </a:solidFill>
                <a:effectLst/>
                <a:latin typeface="Segoe" pitchFamily="34" charset="0"/>
              </a:rPr>
              <a:t>Northbridge</a:t>
            </a:r>
            <a:endParaRPr lang="en-US" dirty="0">
              <a:solidFill>
                <a:schemeClr val="bg2"/>
              </a:solidFill>
              <a:effectLst/>
              <a:latin typeface="Lucida Sans Unicode" pitchFamily="34" charset="0"/>
            </a:endParaRPr>
          </a:p>
        </p:txBody>
      </p:sp>
      <p:sp>
        <p:nvSpPr>
          <p:cNvPr id="190" name="Rectangle 12"/>
          <p:cNvSpPr>
            <a:spLocks noChangeArrowheads="1"/>
          </p:cNvSpPr>
          <p:nvPr/>
        </p:nvSpPr>
        <p:spPr bwMode="auto">
          <a:xfrm>
            <a:off x="6259672" y="2749392"/>
            <a:ext cx="35266" cy="138499"/>
          </a:xfrm>
          <a:prstGeom prst="rect">
            <a:avLst/>
          </a:prstGeom>
          <a:noFill/>
          <a:ln w="9525">
            <a:noFill/>
            <a:miter lim="800000"/>
            <a:headEnd/>
            <a:tailEnd/>
          </a:ln>
        </p:spPr>
        <p:txBody>
          <a:bodyPr wrap="none" lIns="0" tIns="0" rIns="0" bIns="0">
            <a:spAutoFit/>
          </a:bodyPr>
          <a:lstStyle/>
          <a:p>
            <a:pPr eaLnBrk="0" hangingPunct="0"/>
            <a:r>
              <a:rPr lang="en-US" sz="900" b="0" dirty="0">
                <a:solidFill>
                  <a:srgbClr val="000000"/>
                </a:solidFill>
                <a:effectLst/>
                <a:latin typeface="Segoe" pitchFamily="34" charset="0"/>
              </a:rPr>
              <a:t>(</a:t>
            </a:r>
            <a:endParaRPr lang="en-US" dirty="0">
              <a:solidFill>
                <a:schemeClr val="tx2"/>
              </a:solidFill>
              <a:effectLst/>
              <a:latin typeface="Lucida Sans Unicode" pitchFamily="34" charset="0"/>
            </a:endParaRPr>
          </a:p>
        </p:txBody>
      </p:sp>
      <p:sp>
        <p:nvSpPr>
          <p:cNvPr id="191" name="Rectangle 13"/>
          <p:cNvSpPr>
            <a:spLocks noChangeArrowheads="1"/>
          </p:cNvSpPr>
          <p:nvPr/>
        </p:nvSpPr>
        <p:spPr bwMode="auto">
          <a:xfrm>
            <a:off x="6292533" y="2749392"/>
            <a:ext cx="261462" cy="137160"/>
          </a:xfrm>
          <a:prstGeom prst="rect">
            <a:avLst/>
          </a:prstGeom>
          <a:noFill/>
          <a:ln w="9525">
            <a:noFill/>
            <a:miter lim="800000"/>
            <a:headEnd/>
            <a:tailEnd/>
          </a:ln>
        </p:spPr>
        <p:txBody>
          <a:bodyPr wrap="none" lIns="0" tIns="0" rIns="0" bIns="0">
            <a:spAutoFit/>
          </a:bodyPr>
          <a:lstStyle/>
          <a:p>
            <a:pPr eaLnBrk="0" hangingPunct="0"/>
            <a:r>
              <a:rPr lang="en-US" sz="900" b="0" dirty="0">
                <a:solidFill>
                  <a:schemeClr val="bg2"/>
                </a:solidFill>
                <a:effectLst/>
                <a:latin typeface="Segoe" pitchFamily="34" charset="0"/>
              </a:rPr>
              <a:t>MCH</a:t>
            </a:r>
            <a:endParaRPr lang="en-US" dirty="0">
              <a:solidFill>
                <a:schemeClr val="bg2"/>
              </a:solidFill>
              <a:effectLst/>
              <a:latin typeface="Lucida Sans Unicode" pitchFamily="34" charset="0"/>
            </a:endParaRPr>
          </a:p>
        </p:txBody>
      </p:sp>
      <p:sp>
        <p:nvSpPr>
          <p:cNvPr id="192" name="Rectangle 14"/>
          <p:cNvSpPr>
            <a:spLocks noChangeArrowheads="1"/>
          </p:cNvSpPr>
          <p:nvPr/>
        </p:nvSpPr>
        <p:spPr bwMode="auto">
          <a:xfrm>
            <a:off x="6541135" y="2749392"/>
            <a:ext cx="35266" cy="138499"/>
          </a:xfrm>
          <a:prstGeom prst="rect">
            <a:avLst/>
          </a:prstGeom>
          <a:noFill/>
          <a:ln w="9525">
            <a:noFill/>
            <a:miter lim="800000"/>
            <a:headEnd/>
            <a:tailEnd/>
          </a:ln>
        </p:spPr>
        <p:txBody>
          <a:bodyPr wrap="none" lIns="0" tIns="0" rIns="0" bIns="0">
            <a:spAutoFit/>
          </a:bodyPr>
          <a:lstStyle/>
          <a:p>
            <a:pPr eaLnBrk="0" hangingPunct="0"/>
            <a:r>
              <a:rPr lang="en-US" sz="900" b="0" dirty="0">
                <a:solidFill>
                  <a:srgbClr val="000000"/>
                </a:solidFill>
                <a:effectLst/>
                <a:latin typeface="Segoe" pitchFamily="34" charset="0"/>
              </a:rPr>
              <a:t>)</a:t>
            </a:r>
            <a:endParaRPr lang="en-US" dirty="0">
              <a:solidFill>
                <a:schemeClr val="tx2"/>
              </a:solidFill>
              <a:effectLst/>
              <a:latin typeface="Lucida Sans Unicode" pitchFamily="34" charset="0"/>
            </a:endParaRPr>
          </a:p>
        </p:txBody>
      </p:sp>
      <p:sp>
        <p:nvSpPr>
          <p:cNvPr id="193" name="Rectangle 15"/>
          <p:cNvSpPr>
            <a:spLocks noChangeArrowheads="1"/>
          </p:cNvSpPr>
          <p:nvPr/>
        </p:nvSpPr>
        <p:spPr bwMode="auto">
          <a:xfrm>
            <a:off x="6026785" y="3815240"/>
            <a:ext cx="742950" cy="710088"/>
          </a:xfrm>
          <a:prstGeom prst="rect">
            <a:avLst/>
          </a:prstGeom>
          <a:solidFill>
            <a:srgbClr val="E8EEF7"/>
          </a:solidFill>
          <a:ln w="9525">
            <a:noFill/>
            <a:miter lim="800000"/>
            <a:headEnd/>
            <a:tailEnd/>
          </a:ln>
        </p:spPr>
        <p:txBody>
          <a:bodyPr lIns="82296" tIns="41148" rIns="82296" bIns="41148"/>
          <a:lstStyle/>
          <a:p>
            <a:endParaRPr lang="en-US" dirty="0">
              <a:latin typeface="Segoe" pitchFamily="34" charset="0"/>
            </a:endParaRPr>
          </a:p>
        </p:txBody>
      </p:sp>
      <p:sp>
        <p:nvSpPr>
          <p:cNvPr id="194" name="Rectangle 16"/>
          <p:cNvSpPr>
            <a:spLocks noChangeArrowheads="1"/>
          </p:cNvSpPr>
          <p:nvPr/>
        </p:nvSpPr>
        <p:spPr bwMode="auto">
          <a:xfrm>
            <a:off x="6026785" y="3815240"/>
            <a:ext cx="742950" cy="710088"/>
          </a:xfrm>
          <a:prstGeom prst="rect">
            <a:avLst/>
          </a:prstGeom>
          <a:noFill/>
          <a:ln w="6350" cap="rnd">
            <a:solidFill>
              <a:srgbClr val="000000"/>
            </a:solidFill>
            <a:round/>
            <a:headEnd/>
            <a:tailEnd/>
          </a:ln>
        </p:spPr>
        <p:txBody>
          <a:bodyPr lIns="82296" tIns="41148" rIns="82296" bIns="41148"/>
          <a:lstStyle/>
          <a:p>
            <a:endParaRPr lang="en-US" dirty="0">
              <a:latin typeface="Segoe" pitchFamily="34" charset="0"/>
            </a:endParaRPr>
          </a:p>
        </p:txBody>
      </p:sp>
      <p:sp>
        <p:nvSpPr>
          <p:cNvPr id="195" name="Rectangle 17"/>
          <p:cNvSpPr>
            <a:spLocks noChangeArrowheads="1"/>
          </p:cNvSpPr>
          <p:nvPr/>
        </p:nvSpPr>
        <p:spPr bwMode="auto">
          <a:xfrm>
            <a:off x="6116797" y="4032409"/>
            <a:ext cx="621966" cy="138499"/>
          </a:xfrm>
          <a:prstGeom prst="rect">
            <a:avLst/>
          </a:prstGeom>
          <a:noFill/>
          <a:ln w="9525">
            <a:noFill/>
            <a:miter lim="800000"/>
            <a:headEnd/>
            <a:tailEnd/>
          </a:ln>
        </p:spPr>
        <p:txBody>
          <a:bodyPr wrap="none" lIns="0" tIns="0" rIns="0" bIns="0">
            <a:spAutoFit/>
          </a:bodyPr>
          <a:lstStyle/>
          <a:p>
            <a:pPr eaLnBrk="0" hangingPunct="0"/>
            <a:r>
              <a:rPr lang="en-US" sz="900" b="0" dirty="0">
                <a:solidFill>
                  <a:schemeClr val="bg2"/>
                </a:solidFill>
                <a:effectLst/>
                <a:latin typeface="Segoe" pitchFamily="34" charset="0"/>
              </a:rPr>
              <a:t>Southbridge</a:t>
            </a:r>
            <a:endParaRPr lang="en-US" dirty="0">
              <a:solidFill>
                <a:schemeClr val="bg2"/>
              </a:solidFill>
              <a:effectLst/>
              <a:latin typeface="Lucida Sans Unicode" pitchFamily="34" charset="0"/>
            </a:endParaRPr>
          </a:p>
        </p:txBody>
      </p:sp>
      <p:sp>
        <p:nvSpPr>
          <p:cNvPr id="196" name="Rectangle 18"/>
          <p:cNvSpPr>
            <a:spLocks noChangeArrowheads="1"/>
          </p:cNvSpPr>
          <p:nvPr/>
        </p:nvSpPr>
        <p:spPr bwMode="auto">
          <a:xfrm>
            <a:off x="6292533" y="4175284"/>
            <a:ext cx="35266" cy="138499"/>
          </a:xfrm>
          <a:prstGeom prst="rect">
            <a:avLst/>
          </a:prstGeom>
          <a:noFill/>
          <a:ln w="9525">
            <a:noFill/>
            <a:miter lim="800000"/>
            <a:headEnd/>
            <a:tailEnd/>
          </a:ln>
        </p:spPr>
        <p:txBody>
          <a:bodyPr wrap="none" lIns="0" tIns="0" rIns="0" bIns="0">
            <a:spAutoFit/>
          </a:bodyPr>
          <a:lstStyle/>
          <a:p>
            <a:pPr eaLnBrk="0" hangingPunct="0"/>
            <a:r>
              <a:rPr lang="en-US" sz="900" b="0" dirty="0">
                <a:solidFill>
                  <a:srgbClr val="000000"/>
                </a:solidFill>
                <a:effectLst/>
                <a:latin typeface="Segoe" pitchFamily="34" charset="0"/>
              </a:rPr>
              <a:t>(</a:t>
            </a:r>
            <a:endParaRPr lang="en-US" dirty="0">
              <a:solidFill>
                <a:schemeClr val="tx2"/>
              </a:solidFill>
              <a:effectLst/>
              <a:latin typeface="Lucida Sans Unicode" pitchFamily="34" charset="0"/>
            </a:endParaRPr>
          </a:p>
        </p:txBody>
      </p:sp>
      <p:sp>
        <p:nvSpPr>
          <p:cNvPr id="197" name="Rectangle 19"/>
          <p:cNvSpPr>
            <a:spLocks noChangeArrowheads="1"/>
          </p:cNvSpPr>
          <p:nvPr/>
        </p:nvSpPr>
        <p:spPr bwMode="auto">
          <a:xfrm>
            <a:off x="6321108" y="4175284"/>
            <a:ext cx="184346" cy="138499"/>
          </a:xfrm>
          <a:prstGeom prst="rect">
            <a:avLst/>
          </a:prstGeom>
          <a:noFill/>
          <a:ln w="9525">
            <a:noFill/>
            <a:miter lim="800000"/>
            <a:headEnd/>
            <a:tailEnd/>
          </a:ln>
        </p:spPr>
        <p:txBody>
          <a:bodyPr wrap="none" lIns="0" tIns="0" rIns="0" bIns="0">
            <a:spAutoFit/>
          </a:bodyPr>
          <a:lstStyle/>
          <a:p>
            <a:pPr eaLnBrk="0" hangingPunct="0"/>
            <a:r>
              <a:rPr lang="en-US" sz="900" b="0" dirty="0">
                <a:solidFill>
                  <a:schemeClr val="bg2"/>
                </a:solidFill>
                <a:effectLst/>
                <a:latin typeface="Segoe" pitchFamily="34" charset="0"/>
              </a:rPr>
              <a:t>ICH</a:t>
            </a:r>
            <a:endParaRPr lang="en-US" dirty="0">
              <a:solidFill>
                <a:schemeClr val="bg2"/>
              </a:solidFill>
              <a:effectLst/>
              <a:latin typeface="Lucida Sans Unicode" pitchFamily="34" charset="0"/>
            </a:endParaRPr>
          </a:p>
        </p:txBody>
      </p:sp>
      <p:sp>
        <p:nvSpPr>
          <p:cNvPr id="198" name="Rectangle 20"/>
          <p:cNvSpPr>
            <a:spLocks noChangeArrowheads="1"/>
          </p:cNvSpPr>
          <p:nvPr/>
        </p:nvSpPr>
        <p:spPr bwMode="auto">
          <a:xfrm>
            <a:off x="6513989" y="4175284"/>
            <a:ext cx="35266" cy="138499"/>
          </a:xfrm>
          <a:prstGeom prst="rect">
            <a:avLst/>
          </a:prstGeom>
          <a:noFill/>
          <a:ln w="9525">
            <a:noFill/>
            <a:miter lim="800000"/>
            <a:headEnd/>
            <a:tailEnd/>
          </a:ln>
        </p:spPr>
        <p:txBody>
          <a:bodyPr wrap="none" lIns="0" tIns="0" rIns="0" bIns="0">
            <a:spAutoFit/>
          </a:bodyPr>
          <a:lstStyle/>
          <a:p>
            <a:pPr eaLnBrk="0" hangingPunct="0"/>
            <a:r>
              <a:rPr lang="en-US" sz="900" b="0" dirty="0">
                <a:solidFill>
                  <a:srgbClr val="000000"/>
                </a:solidFill>
                <a:effectLst/>
                <a:latin typeface="Segoe" pitchFamily="34" charset="0"/>
              </a:rPr>
              <a:t>)</a:t>
            </a:r>
            <a:endParaRPr lang="en-US" dirty="0">
              <a:solidFill>
                <a:schemeClr val="tx2"/>
              </a:solidFill>
              <a:effectLst/>
              <a:latin typeface="Lucida Sans Unicode" pitchFamily="34" charset="0"/>
            </a:endParaRPr>
          </a:p>
        </p:txBody>
      </p:sp>
      <p:sp>
        <p:nvSpPr>
          <p:cNvPr id="199" name="Freeform 21"/>
          <p:cNvSpPr>
            <a:spLocks/>
          </p:cNvSpPr>
          <p:nvPr/>
        </p:nvSpPr>
        <p:spPr bwMode="auto">
          <a:xfrm>
            <a:off x="6849745" y="2519363"/>
            <a:ext cx="162878" cy="1429"/>
          </a:xfrm>
          <a:custGeom>
            <a:avLst/>
            <a:gdLst/>
            <a:ahLst/>
            <a:cxnLst>
              <a:cxn ang="0">
                <a:pos x="0" y="0"/>
              </a:cxn>
              <a:cxn ang="0">
                <a:pos x="114" y="0"/>
              </a:cxn>
            </a:cxnLst>
            <a:rect l="0" t="0" r="r" b="b"/>
            <a:pathLst>
              <a:path w="114">
                <a:moveTo>
                  <a:pt x="0" y="0"/>
                </a:moveTo>
                <a:cubicBezTo>
                  <a:pt x="36" y="0"/>
                  <a:pt x="78" y="0"/>
                  <a:pt x="114" y="0"/>
                </a:cubicBezTo>
              </a:path>
            </a:pathLst>
          </a:custGeom>
          <a:noFill/>
          <a:ln w="6350" cap="rnd">
            <a:solidFill>
              <a:srgbClr val="4677BF"/>
            </a:solidFill>
            <a:prstDash val="solid"/>
            <a:round/>
            <a:headEnd/>
            <a:tailEnd/>
          </a:ln>
        </p:spPr>
        <p:txBody>
          <a:bodyPr lIns="82296" tIns="41148" rIns="82296" bIns="41148"/>
          <a:lstStyle/>
          <a:p>
            <a:endParaRPr lang="en-US" dirty="0">
              <a:latin typeface="Segoe" pitchFamily="34" charset="0"/>
            </a:endParaRPr>
          </a:p>
        </p:txBody>
      </p:sp>
      <p:sp>
        <p:nvSpPr>
          <p:cNvPr id="200" name="Freeform 22"/>
          <p:cNvSpPr>
            <a:spLocks/>
          </p:cNvSpPr>
          <p:nvPr/>
        </p:nvSpPr>
        <p:spPr bwMode="auto">
          <a:xfrm>
            <a:off x="6769735" y="2487930"/>
            <a:ext cx="87154" cy="61437"/>
          </a:xfrm>
          <a:custGeom>
            <a:avLst/>
            <a:gdLst/>
            <a:ahLst/>
            <a:cxnLst>
              <a:cxn ang="0">
                <a:pos x="61" y="43"/>
              </a:cxn>
              <a:cxn ang="0">
                <a:pos x="0" y="22"/>
              </a:cxn>
              <a:cxn ang="0">
                <a:pos x="61" y="0"/>
              </a:cxn>
              <a:cxn ang="0">
                <a:pos x="61" y="43"/>
              </a:cxn>
            </a:cxnLst>
            <a:rect l="0" t="0" r="r" b="b"/>
            <a:pathLst>
              <a:path w="61" h="43">
                <a:moveTo>
                  <a:pt x="61" y="43"/>
                </a:moveTo>
                <a:lnTo>
                  <a:pt x="0" y="22"/>
                </a:lnTo>
                <a:lnTo>
                  <a:pt x="61" y="0"/>
                </a:lnTo>
                <a:lnTo>
                  <a:pt x="61" y="43"/>
                </a:lnTo>
                <a:close/>
              </a:path>
            </a:pathLst>
          </a:custGeom>
          <a:solidFill>
            <a:srgbClr val="4677BF"/>
          </a:solidFill>
          <a:ln w="9525">
            <a:noFill/>
            <a:round/>
            <a:headEnd/>
            <a:tailEnd/>
          </a:ln>
        </p:spPr>
        <p:txBody>
          <a:bodyPr lIns="82296" tIns="41148" rIns="82296" bIns="41148"/>
          <a:lstStyle/>
          <a:p>
            <a:endParaRPr lang="en-US" dirty="0">
              <a:latin typeface="Segoe" pitchFamily="34" charset="0"/>
            </a:endParaRPr>
          </a:p>
        </p:txBody>
      </p:sp>
      <p:sp>
        <p:nvSpPr>
          <p:cNvPr id="201" name="Freeform 23"/>
          <p:cNvSpPr>
            <a:spLocks/>
          </p:cNvSpPr>
          <p:nvPr/>
        </p:nvSpPr>
        <p:spPr bwMode="auto">
          <a:xfrm>
            <a:off x="7005480" y="2487930"/>
            <a:ext cx="87153" cy="61437"/>
          </a:xfrm>
          <a:custGeom>
            <a:avLst/>
            <a:gdLst/>
            <a:ahLst/>
            <a:cxnLst>
              <a:cxn ang="0">
                <a:pos x="0" y="0"/>
              </a:cxn>
              <a:cxn ang="0">
                <a:pos x="61" y="22"/>
              </a:cxn>
              <a:cxn ang="0">
                <a:pos x="0" y="43"/>
              </a:cxn>
              <a:cxn ang="0">
                <a:pos x="0" y="0"/>
              </a:cxn>
            </a:cxnLst>
            <a:rect l="0" t="0" r="r" b="b"/>
            <a:pathLst>
              <a:path w="61" h="43">
                <a:moveTo>
                  <a:pt x="0" y="0"/>
                </a:moveTo>
                <a:lnTo>
                  <a:pt x="61" y="22"/>
                </a:lnTo>
                <a:lnTo>
                  <a:pt x="0" y="43"/>
                </a:lnTo>
                <a:lnTo>
                  <a:pt x="0" y="0"/>
                </a:lnTo>
                <a:close/>
              </a:path>
            </a:pathLst>
          </a:custGeom>
          <a:solidFill>
            <a:srgbClr val="4677BF"/>
          </a:solidFill>
          <a:ln w="9525">
            <a:noFill/>
            <a:round/>
            <a:headEnd/>
            <a:tailEnd/>
          </a:ln>
        </p:spPr>
        <p:txBody>
          <a:bodyPr lIns="82296" tIns="41148" rIns="82296" bIns="41148"/>
          <a:lstStyle/>
          <a:p>
            <a:endParaRPr lang="en-US" dirty="0">
              <a:latin typeface="Segoe" pitchFamily="34" charset="0"/>
            </a:endParaRPr>
          </a:p>
        </p:txBody>
      </p:sp>
      <p:sp>
        <p:nvSpPr>
          <p:cNvPr id="202" name="Line 24"/>
          <p:cNvSpPr>
            <a:spLocks noChangeShapeType="1"/>
          </p:cNvSpPr>
          <p:nvPr/>
        </p:nvSpPr>
        <p:spPr bwMode="auto">
          <a:xfrm>
            <a:off x="6382545" y="2213610"/>
            <a:ext cx="1428" cy="94298"/>
          </a:xfrm>
          <a:prstGeom prst="line">
            <a:avLst/>
          </a:prstGeom>
          <a:noFill/>
          <a:ln w="6350" cap="rnd">
            <a:solidFill>
              <a:srgbClr val="0000FF"/>
            </a:solidFill>
            <a:round/>
            <a:headEnd/>
            <a:tailEnd/>
          </a:ln>
        </p:spPr>
        <p:txBody>
          <a:bodyPr lIns="82296" tIns="41148" rIns="82296" bIns="41148"/>
          <a:lstStyle/>
          <a:p>
            <a:endParaRPr lang="en-US" dirty="0">
              <a:latin typeface="Segoe" pitchFamily="34" charset="0"/>
            </a:endParaRPr>
          </a:p>
        </p:txBody>
      </p:sp>
      <p:sp>
        <p:nvSpPr>
          <p:cNvPr id="203" name="Freeform 25"/>
          <p:cNvSpPr>
            <a:spLocks/>
          </p:cNvSpPr>
          <p:nvPr/>
        </p:nvSpPr>
        <p:spPr bwMode="auto">
          <a:xfrm>
            <a:off x="6353969" y="2127885"/>
            <a:ext cx="57150" cy="92869"/>
          </a:xfrm>
          <a:custGeom>
            <a:avLst/>
            <a:gdLst/>
            <a:ahLst/>
            <a:cxnLst>
              <a:cxn ang="0">
                <a:pos x="0" y="65"/>
              </a:cxn>
              <a:cxn ang="0">
                <a:pos x="20" y="0"/>
              </a:cxn>
              <a:cxn ang="0">
                <a:pos x="40" y="65"/>
              </a:cxn>
              <a:cxn ang="0">
                <a:pos x="0" y="65"/>
              </a:cxn>
            </a:cxnLst>
            <a:rect l="0" t="0" r="r" b="b"/>
            <a:pathLst>
              <a:path w="40" h="65">
                <a:moveTo>
                  <a:pt x="0" y="65"/>
                </a:moveTo>
                <a:lnTo>
                  <a:pt x="20" y="0"/>
                </a:lnTo>
                <a:lnTo>
                  <a:pt x="40" y="65"/>
                </a:lnTo>
                <a:lnTo>
                  <a:pt x="0" y="65"/>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04" name="Freeform 26"/>
          <p:cNvSpPr>
            <a:spLocks/>
          </p:cNvSpPr>
          <p:nvPr/>
        </p:nvSpPr>
        <p:spPr bwMode="auto">
          <a:xfrm>
            <a:off x="6353969" y="2299335"/>
            <a:ext cx="57150" cy="92869"/>
          </a:xfrm>
          <a:custGeom>
            <a:avLst/>
            <a:gdLst/>
            <a:ahLst/>
            <a:cxnLst>
              <a:cxn ang="0">
                <a:pos x="40" y="0"/>
              </a:cxn>
              <a:cxn ang="0">
                <a:pos x="20" y="65"/>
              </a:cxn>
              <a:cxn ang="0">
                <a:pos x="0" y="0"/>
              </a:cxn>
              <a:cxn ang="0">
                <a:pos x="40" y="0"/>
              </a:cxn>
            </a:cxnLst>
            <a:rect l="0" t="0" r="r" b="b"/>
            <a:pathLst>
              <a:path w="40" h="65">
                <a:moveTo>
                  <a:pt x="40" y="0"/>
                </a:moveTo>
                <a:lnTo>
                  <a:pt x="20" y="65"/>
                </a:lnTo>
                <a:lnTo>
                  <a:pt x="0" y="0"/>
                </a:lnTo>
                <a:lnTo>
                  <a:pt x="40" y="0"/>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05" name="Line 27"/>
          <p:cNvSpPr>
            <a:spLocks noChangeShapeType="1"/>
          </p:cNvSpPr>
          <p:nvPr/>
        </p:nvSpPr>
        <p:spPr bwMode="auto">
          <a:xfrm>
            <a:off x="6382545" y="3188018"/>
            <a:ext cx="1428" cy="541497"/>
          </a:xfrm>
          <a:prstGeom prst="line">
            <a:avLst/>
          </a:prstGeom>
          <a:noFill/>
          <a:ln w="6350" cap="rnd">
            <a:solidFill>
              <a:srgbClr val="0000FF"/>
            </a:solidFill>
            <a:round/>
            <a:headEnd/>
            <a:tailEnd/>
          </a:ln>
        </p:spPr>
        <p:txBody>
          <a:bodyPr lIns="82296" tIns="41148" rIns="82296" bIns="41148"/>
          <a:lstStyle/>
          <a:p>
            <a:endParaRPr lang="en-US" dirty="0">
              <a:latin typeface="Segoe" pitchFamily="34" charset="0"/>
            </a:endParaRPr>
          </a:p>
        </p:txBody>
      </p:sp>
      <p:sp>
        <p:nvSpPr>
          <p:cNvPr id="206" name="Freeform 28"/>
          <p:cNvSpPr>
            <a:spLocks/>
          </p:cNvSpPr>
          <p:nvPr/>
        </p:nvSpPr>
        <p:spPr bwMode="auto">
          <a:xfrm>
            <a:off x="6353969" y="3102293"/>
            <a:ext cx="57150" cy="92869"/>
          </a:xfrm>
          <a:custGeom>
            <a:avLst/>
            <a:gdLst/>
            <a:ahLst/>
            <a:cxnLst>
              <a:cxn ang="0">
                <a:pos x="0" y="65"/>
              </a:cxn>
              <a:cxn ang="0">
                <a:pos x="20" y="0"/>
              </a:cxn>
              <a:cxn ang="0">
                <a:pos x="40" y="65"/>
              </a:cxn>
              <a:cxn ang="0">
                <a:pos x="0" y="65"/>
              </a:cxn>
            </a:cxnLst>
            <a:rect l="0" t="0" r="r" b="b"/>
            <a:pathLst>
              <a:path w="40" h="65">
                <a:moveTo>
                  <a:pt x="0" y="65"/>
                </a:moveTo>
                <a:lnTo>
                  <a:pt x="20" y="0"/>
                </a:lnTo>
                <a:lnTo>
                  <a:pt x="40" y="65"/>
                </a:lnTo>
                <a:lnTo>
                  <a:pt x="0" y="65"/>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07" name="Freeform 29"/>
          <p:cNvSpPr>
            <a:spLocks/>
          </p:cNvSpPr>
          <p:nvPr/>
        </p:nvSpPr>
        <p:spPr bwMode="auto">
          <a:xfrm>
            <a:off x="6353969" y="3722370"/>
            <a:ext cx="57150" cy="92869"/>
          </a:xfrm>
          <a:custGeom>
            <a:avLst/>
            <a:gdLst/>
            <a:ahLst/>
            <a:cxnLst>
              <a:cxn ang="0">
                <a:pos x="40" y="0"/>
              </a:cxn>
              <a:cxn ang="0">
                <a:pos x="20" y="65"/>
              </a:cxn>
              <a:cxn ang="0">
                <a:pos x="0" y="0"/>
              </a:cxn>
              <a:cxn ang="0">
                <a:pos x="40" y="0"/>
              </a:cxn>
            </a:cxnLst>
            <a:rect l="0" t="0" r="r" b="b"/>
            <a:pathLst>
              <a:path w="40" h="65">
                <a:moveTo>
                  <a:pt x="40" y="0"/>
                </a:moveTo>
                <a:lnTo>
                  <a:pt x="20" y="65"/>
                </a:lnTo>
                <a:lnTo>
                  <a:pt x="0" y="0"/>
                </a:lnTo>
                <a:lnTo>
                  <a:pt x="40" y="0"/>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08" name="Rectangle 30"/>
          <p:cNvSpPr>
            <a:spLocks noChangeArrowheads="1"/>
          </p:cNvSpPr>
          <p:nvPr/>
        </p:nvSpPr>
        <p:spPr bwMode="auto">
          <a:xfrm>
            <a:off x="5330984" y="2842260"/>
            <a:ext cx="294954" cy="138499"/>
          </a:xfrm>
          <a:prstGeom prst="rect">
            <a:avLst/>
          </a:prstGeom>
          <a:noFill/>
          <a:ln w="9525">
            <a:noFill/>
            <a:miter lim="800000"/>
            <a:headEnd/>
            <a:tailEnd/>
          </a:ln>
        </p:spPr>
        <p:txBody>
          <a:bodyPr wrap="none" lIns="0" tIns="0" rIns="0" bIns="0">
            <a:spAutoFit/>
          </a:bodyPr>
          <a:lstStyle/>
          <a:p>
            <a:pPr eaLnBrk="0" hangingPunct="0"/>
            <a:r>
              <a:rPr lang="en-US" sz="900" b="0" dirty="0">
                <a:effectLst/>
                <a:latin typeface="Segoe" pitchFamily="34" charset="0"/>
              </a:rPr>
              <a:t>Video</a:t>
            </a:r>
            <a:endParaRPr lang="en-US" dirty="0">
              <a:effectLst/>
              <a:latin typeface="Lucida Sans Unicode" pitchFamily="34" charset="0"/>
            </a:endParaRPr>
          </a:p>
        </p:txBody>
      </p:sp>
      <p:sp>
        <p:nvSpPr>
          <p:cNvPr id="209" name="Rectangle 31"/>
          <p:cNvSpPr>
            <a:spLocks noChangeArrowheads="1"/>
          </p:cNvSpPr>
          <p:nvPr/>
        </p:nvSpPr>
        <p:spPr bwMode="auto">
          <a:xfrm>
            <a:off x="5218113" y="2977992"/>
            <a:ext cx="532198" cy="138499"/>
          </a:xfrm>
          <a:prstGeom prst="rect">
            <a:avLst/>
          </a:prstGeom>
          <a:noFill/>
          <a:ln w="9525">
            <a:noFill/>
            <a:miter lim="800000"/>
            <a:headEnd/>
            <a:tailEnd/>
          </a:ln>
        </p:spPr>
        <p:txBody>
          <a:bodyPr wrap="none" lIns="0" tIns="0" rIns="0" bIns="0">
            <a:spAutoFit/>
          </a:bodyPr>
          <a:lstStyle/>
          <a:p>
            <a:pPr eaLnBrk="0" hangingPunct="0"/>
            <a:r>
              <a:rPr lang="en-US" sz="900" b="0" dirty="0">
                <a:effectLst/>
                <a:latin typeface="Segoe" pitchFamily="34" charset="0"/>
              </a:rPr>
              <a:t>Connector</a:t>
            </a:r>
            <a:endParaRPr lang="en-US" dirty="0">
              <a:effectLst/>
              <a:latin typeface="Lucida Sans Unicode" pitchFamily="34" charset="0"/>
            </a:endParaRPr>
          </a:p>
        </p:txBody>
      </p:sp>
      <p:sp>
        <p:nvSpPr>
          <p:cNvPr id="210" name="Rectangle 32"/>
          <p:cNvSpPr>
            <a:spLocks noChangeArrowheads="1"/>
          </p:cNvSpPr>
          <p:nvPr/>
        </p:nvSpPr>
        <p:spPr bwMode="auto">
          <a:xfrm>
            <a:off x="5308124" y="4175284"/>
            <a:ext cx="123431" cy="138499"/>
          </a:xfrm>
          <a:prstGeom prst="rect">
            <a:avLst/>
          </a:prstGeom>
          <a:noFill/>
          <a:ln w="9525">
            <a:noFill/>
            <a:miter lim="800000"/>
            <a:headEnd/>
            <a:tailEnd/>
          </a:ln>
        </p:spPr>
        <p:txBody>
          <a:bodyPr wrap="none" lIns="0" tIns="0" rIns="0" bIns="0">
            <a:spAutoFit/>
          </a:bodyPr>
          <a:lstStyle/>
          <a:p>
            <a:pPr eaLnBrk="0" hangingPunct="0"/>
            <a:r>
              <a:rPr lang="en-US" sz="900" b="0" dirty="0">
                <a:effectLst/>
                <a:latin typeface="Segoe" pitchFamily="34" charset="0"/>
              </a:rPr>
              <a:t>RS</a:t>
            </a:r>
            <a:endParaRPr lang="en-US" dirty="0">
              <a:effectLst/>
              <a:latin typeface="Lucida Sans Unicode" pitchFamily="34" charset="0"/>
            </a:endParaRPr>
          </a:p>
        </p:txBody>
      </p:sp>
      <p:sp>
        <p:nvSpPr>
          <p:cNvPr id="211" name="Rectangle 33"/>
          <p:cNvSpPr>
            <a:spLocks noChangeArrowheads="1"/>
          </p:cNvSpPr>
          <p:nvPr/>
        </p:nvSpPr>
        <p:spPr bwMode="auto">
          <a:xfrm>
            <a:off x="5463858" y="4175284"/>
            <a:ext cx="192361" cy="138499"/>
          </a:xfrm>
          <a:prstGeom prst="rect">
            <a:avLst/>
          </a:prstGeom>
          <a:noFill/>
          <a:ln w="9525">
            <a:noFill/>
            <a:miter lim="800000"/>
            <a:headEnd/>
            <a:tailEnd/>
          </a:ln>
        </p:spPr>
        <p:txBody>
          <a:bodyPr wrap="none" lIns="0" tIns="0" rIns="0" bIns="0">
            <a:spAutoFit/>
          </a:bodyPr>
          <a:lstStyle/>
          <a:p>
            <a:pPr eaLnBrk="0" hangingPunct="0"/>
            <a:r>
              <a:rPr lang="en-US" sz="900" b="0" dirty="0">
                <a:effectLst/>
                <a:latin typeface="Segoe" pitchFamily="34" charset="0"/>
              </a:rPr>
              <a:t>232</a:t>
            </a:r>
            <a:endParaRPr lang="en-US" dirty="0">
              <a:effectLst/>
              <a:latin typeface="Lucida Sans Unicode" pitchFamily="34" charset="0"/>
            </a:endParaRPr>
          </a:p>
        </p:txBody>
      </p:sp>
      <p:sp>
        <p:nvSpPr>
          <p:cNvPr id="212" name="Rectangle 34"/>
          <p:cNvSpPr>
            <a:spLocks noChangeArrowheads="1"/>
          </p:cNvSpPr>
          <p:nvPr/>
        </p:nvSpPr>
        <p:spPr bwMode="auto">
          <a:xfrm>
            <a:off x="5359559" y="4311015"/>
            <a:ext cx="201978" cy="138499"/>
          </a:xfrm>
          <a:prstGeom prst="rect">
            <a:avLst/>
          </a:prstGeom>
          <a:noFill/>
          <a:ln w="9525">
            <a:noFill/>
            <a:miter lim="800000"/>
            <a:headEnd/>
            <a:tailEnd/>
          </a:ln>
        </p:spPr>
        <p:txBody>
          <a:bodyPr wrap="none" lIns="0" tIns="0" rIns="0" bIns="0">
            <a:spAutoFit/>
          </a:bodyPr>
          <a:lstStyle/>
          <a:p>
            <a:pPr eaLnBrk="0" hangingPunct="0"/>
            <a:r>
              <a:rPr lang="en-US" sz="900" b="0" dirty="0">
                <a:effectLst/>
                <a:latin typeface="Segoe" pitchFamily="34" charset="0"/>
              </a:rPr>
              <a:t>USB</a:t>
            </a:r>
            <a:endParaRPr lang="en-US" dirty="0">
              <a:effectLst/>
              <a:latin typeface="Lucida Sans Unicode" pitchFamily="34" charset="0"/>
            </a:endParaRPr>
          </a:p>
        </p:txBody>
      </p:sp>
      <p:sp>
        <p:nvSpPr>
          <p:cNvPr id="213" name="Rectangle 35"/>
          <p:cNvSpPr>
            <a:spLocks noChangeArrowheads="1"/>
          </p:cNvSpPr>
          <p:nvPr/>
        </p:nvSpPr>
        <p:spPr bwMode="auto">
          <a:xfrm>
            <a:off x="5289550" y="4448175"/>
            <a:ext cx="360676" cy="138499"/>
          </a:xfrm>
          <a:prstGeom prst="rect">
            <a:avLst/>
          </a:prstGeom>
          <a:noFill/>
          <a:ln w="9525">
            <a:noFill/>
            <a:miter lim="800000"/>
            <a:headEnd/>
            <a:tailEnd/>
          </a:ln>
        </p:spPr>
        <p:txBody>
          <a:bodyPr wrap="none" lIns="0" tIns="0" rIns="0" bIns="0">
            <a:spAutoFit/>
          </a:bodyPr>
          <a:lstStyle/>
          <a:p>
            <a:pPr eaLnBrk="0" hangingPunct="0"/>
            <a:r>
              <a:rPr lang="en-US" sz="900" b="0" dirty="0">
                <a:effectLst/>
                <a:latin typeface="Segoe" pitchFamily="34" charset="0"/>
              </a:rPr>
              <a:t>Parallel</a:t>
            </a:r>
            <a:endParaRPr lang="en-US" dirty="0">
              <a:effectLst/>
              <a:latin typeface="Lucida Sans Unicode" pitchFamily="34" charset="0"/>
            </a:endParaRPr>
          </a:p>
        </p:txBody>
      </p:sp>
      <p:sp>
        <p:nvSpPr>
          <p:cNvPr id="214" name="Line 36"/>
          <p:cNvSpPr>
            <a:spLocks noChangeShapeType="1"/>
          </p:cNvSpPr>
          <p:nvPr/>
        </p:nvSpPr>
        <p:spPr bwMode="auto">
          <a:xfrm flipH="1">
            <a:off x="5729605" y="4491038"/>
            <a:ext cx="228600" cy="1429"/>
          </a:xfrm>
          <a:prstGeom prst="line">
            <a:avLst/>
          </a:prstGeom>
          <a:noFill/>
          <a:ln w="6350" cap="rnd">
            <a:solidFill>
              <a:srgbClr val="0000FF"/>
            </a:solidFill>
            <a:round/>
            <a:headEnd/>
            <a:tailEnd/>
          </a:ln>
        </p:spPr>
        <p:txBody>
          <a:bodyPr lIns="82296" tIns="41148" rIns="82296" bIns="41148"/>
          <a:lstStyle/>
          <a:p>
            <a:endParaRPr lang="en-US" dirty="0">
              <a:latin typeface="Segoe" pitchFamily="34" charset="0"/>
            </a:endParaRPr>
          </a:p>
        </p:txBody>
      </p:sp>
      <p:sp>
        <p:nvSpPr>
          <p:cNvPr id="215" name="Freeform 37"/>
          <p:cNvSpPr>
            <a:spLocks/>
          </p:cNvSpPr>
          <p:nvPr/>
        </p:nvSpPr>
        <p:spPr bwMode="auto">
          <a:xfrm>
            <a:off x="5951062" y="4459605"/>
            <a:ext cx="87153" cy="61437"/>
          </a:xfrm>
          <a:custGeom>
            <a:avLst/>
            <a:gdLst/>
            <a:ahLst/>
            <a:cxnLst>
              <a:cxn ang="0">
                <a:pos x="0" y="0"/>
              </a:cxn>
              <a:cxn ang="0">
                <a:pos x="61" y="22"/>
              </a:cxn>
              <a:cxn ang="0">
                <a:pos x="0" y="43"/>
              </a:cxn>
              <a:cxn ang="0">
                <a:pos x="0" y="0"/>
              </a:cxn>
            </a:cxnLst>
            <a:rect l="0" t="0" r="r" b="b"/>
            <a:pathLst>
              <a:path w="61" h="43">
                <a:moveTo>
                  <a:pt x="0" y="0"/>
                </a:moveTo>
                <a:lnTo>
                  <a:pt x="61" y="22"/>
                </a:lnTo>
                <a:lnTo>
                  <a:pt x="0" y="43"/>
                </a:lnTo>
                <a:lnTo>
                  <a:pt x="0" y="0"/>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16" name="Freeform 38"/>
          <p:cNvSpPr>
            <a:spLocks/>
          </p:cNvSpPr>
          <p:nvPr/>
        </p:nvSpPr>
        <p:spPr bwMode="auto">
          <a:xfrm>
            <a:off x="5649595" y="4459605"/>
            <a:ext cx="87154" cy="61437"/>
          </a:xfrm>
          <a:custGeom>
            <a:avLst/>
            <a:gdLst/>
            <a:ahLst/>
            <a:cxnLst>
              <a:cxn ang="0">
                <a:pos x="61" y="43"/>
              </a:cxn>
              <a:cxn ang="0">
                <a:pos x="0" y="22"/>
              </a:cxn>
              <a:cxn ang="0">
                <a:pos x="61" y="0"/>
              </a:cxn>
              <a:cxn ang="0">
                <a:pos x="61" y="43"/>
              </a:cxn>
            </a:cxnLst>
            <a:rect l="0" t="0" r="r" b="b"/>
            <a:pathLst>
              <a:path w="61" h="43">
                <a:moveTo>
                  <a:pt x="61" y="43"/>
                </a:moveTo>
                <a:lnTo>
                  <a:pt x="0" y="22"/>
                </a:lnTo>
                <a:lnTo>
                  <a:pt x="61" y="0"/>
                </a:lnTo>
                <a:lnTo>
                  <a:pt x="61" y="43"/>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17" name="Line 39"/>
          <p:cNvSpPr>
            <a:spLocks noChangeShapeType="1"/>
          </p:cNvSpPr>
          <p:nvPr/>
        </p:nvSpPr>
        <p:spPr bwMode="auto">
          <a:xfrm flipH="1">
            <a:off x="5719604" y="2955132"/>
            <a:ext cx="227171" cy="1428"/>
          </a:xfrm>
          <a:prstGeom prst="line">
            <a:avLst/>
          </a:prstGeom>
          <a:noFill/>
          <a:ln w="6350" cap="rnd">
            <a:solidFill>
              <a:srgbClr val="0000FF"/>
            </a:solidFill>
            <a:round/>
            <a:headEnd/>
            <a:tailEnd/>
          </a:ln>
        </p:spPr>
        <p:txBody>
          <a:bodyPr lIns="82296" tIns="41148" rIns="82296" bIns="41148"/>
          <a:lstStyle/>
          <a:p>
            <a:endParaRPr lang="en-US" dirty="0">
              <a:latin typeface="Segoe" pitchFamily="34" charset="0"/>
            </a:endParaRPr>
          </a:p>
        </p:txBody>
      </p:sp>
      <p:sp>
        <p:nvSpPr>
          <p:cNvPr id="218" name="Freeform 40"/>
          <p:cNvSpPr>
            <a:spLocks/>
          </p:cNvSpPr>
          <p:nvPr/>
        </p:nvSpPr>
        <p:spPr bwMode="auto">
          <a:xfrm>
            <a:off x="5939632" y="2923699"/>
            <a:ext cx="87153" cy="61436"/>
          </a:xfrm>
          <a:custGeom>
            <a:avLst/>
            <a:gdLst/>
            <a:ahLst/>
            <a:cxnLst>
              <a:cxn ang="0">
                <a:pos x="0" y="0"/>
              </a:cxn>
              <a:cxn ang="0">
                <a:pos x="61" y="22"/>
              </a:cxn>
              <a:cxn ang="0">
                <a:pos x="0" y="43"/>
              </a:cxn>
              <a:cxn ang="0">
                <a:pos x="0" y="0"/>
              </a:cxn>
            </a:cxnLst>
            <a:rect l="0" t="0" r="r" b="b"/>
            <a:pathLst>
              <a:path w="61" h="43">
                <a:moveTo>
                  <a:pt x="0" y="0"/>
                </a:moveTo>
                <a:lnTo>
                  <a:pt x="61" y="22"/>
                </a:lnTo>
                <a:lnTo>
                  <a:pt x="0" y="43"/>
                </a:lnTo>
                <a:lnTo>
                  <a:pt x="0" y="0"/>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19" name="Freeform 41"/>
          <p:cNvSpPr>
            <a:spLocks/>
          </p:cNvSpPr>
          <p:nvPr/>
        </p:nvSpPr>
        <p:spPr bwMode="auto">
          <a:xfrm>
            <a:off x="5639595" y="2923699"/>
            <a:ext cx="87153" cy="61436"/>
          </a:xfrm>
          <a:custGeom>
            <a:avLst/>
            <a:gdLst/>
            <a:ahLst/>
            <a:cxnLst>
              <a:cxn ang="0">
                <a:pos x="61" y="43"/>
              </a:cxn>
              <a:cxn ang="0">
                <a:pos x="0" y="22"/>
              </a:cxn>
              <a:cxn ang="0">
                <a:pos x="61" y="0"/>
              </a:cxn>
              <a:cxn ang="0">
                <a:pos x="61" y="43"/>
              </a:cxn>
            </a:cxnLst>
            <a:rect l="0" t="0" r="r" b="b"/>
            <a:pathLst>
              <a:path w="61" h="43">
                <a:moveTo>
                  <a:pt x="61" y="43"/>
                </a:moveTo>
                <a:lnTo>
                  <a:pt x="0" y="22"/>
                </a:lnTo>
                <a:lnTo>
                  <a:pt x="61" y="0"/>
                </a:lnTo>
                <a:lnTo>
                  <a:pt x="61" y="43"/>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20" name="Rectangle 42"/>
          <p:cNvSpPr>
            <a:spLocks noChangeArrowheads="1"/>
          </p:cNvSpPr>
          <p:nvPr/>
        </p:nvSpPr>
        <p:spPr bwMode="auto">
          <a:xfrm>
            <a:off x="6026785" y="4525328"/>
            <a:ext cx="742950" cy="205740"/>
          </a:xfrm>
          <a:prstGeom prst="rect">
            <a:avLst/>
          </a:prstGeom>
          <a:solidFill>
            <a:srgbClr val="E8EEF7"/>
          </a:solidFill>
          <a:ln w="9525">
            <a:noFill/>
            <a:miter lim="800000"/>
            <a:headEnd/>
            <a:tailEnd/>
          </a:ln>
        </p:spPr>
        <p:txBody>
          <a:bodyPr lIns="82296" tIns="41148" rIns="82296" bIns="41148"/>
          <a:lstStyle/>
          <a:p>
            <a:endParaRPr lang="en-US" dirty="0">
              <a:latin typeface="Segoe" pitchFamily="34" charset="0"/>
            </a:endParaRPr>
          </a:p>
        </p:txBody>
      </p:sp>
      <p:sp>
        <p:nvSpPr>
          <p:cNvPr id="221" name="Rectangle 43"/>
          <p:cNvSpPr>
            <a:spLocks noChangeArrowheads="1"/>
          </p:cNvSpPr>
          <p:nvPr/>
        </p:nvSpPr>
        <p:spPr bwMode="auto">
          <a:xfrm>
            <a:off x="6026785" y="4525328"/>
            <a:ext cx="742950" cy="205740"/>
          </a:xfrm>
          <a:prstGeom prst="rect">
            <a:avLst/>
          </a:prstGeom>
          <a:noFill/>
          <a:ln w="6350" cap="rnd">
            <a:solidFill>
              <a:srgbClr val="000000"/>
            </a:solidFill>
            <a:round/>
            <a:headEnd/>
            <a:tailEnd/>
          </a:ln>
        </p:spPr>
        <p:txBody>
          <a:bodyPr lIns="82296" tIns="41148" rIns="82296" bIns="41148"/>
          <a:lstStyle/>
          <a:p>
            <a:endParaRPr lang="en-US" dirty="0">
              <a:latin typeface="Segoe" pitchFamily="34" charset="0"/>
            </a:endParaRPr>
          </a:p>
        </p:txBody>
      </p:sp>
      <p:sp>
        <p:nvSpPr>
          <p:cNvPr id="222" name="Rectangle 44"/>
          <p:cNvSpPr>
            <a:spLocks noChangeArrowheads="1"/>
          </p:cNvSpPr>
          <p:nvPr/>
        </p:nvSpPr>
        <p:spPr bwMode="auto">
          <a:xfrm>
            <a:off x="6273959" y="4562475"/>
            <a:ext cx="266098" cy="138499"/>
          </a:xfrm>
          <a:prstGeom prst="rect">
            <a:avLst/>
          </a:prstGeom>
          <a:noFill/>
          <a:ln w="9525">
            <a:noFill/>
            <a:miter lim="800000"/>
            <a:headEnd/>
            <a:tailEnd/>
          </a:ln>
        </p:spPr>
        <p:txBody>
          <a:bodyPr wrap="none" lIns="0" tIns="0" rIns="0" bIns="0">
            <a:spAutoFit/>
          </a:bodyPr>
          <a:lstStyle/>
          <a:p>
            <a:pPr eaLnBrk="0" hangingPunct="0"/>
            <a:r>
              <a:rPr lang="en-US" sz="900" b="0" dirty="0">
                <a:solidFill>
                  <a:schemeClr val="bg2"/>
                </a:solidFill>
                <a:effectLst/>
                <a:latin typeface="Segoe" pitchFamily="34" charset="0"/>
              </a:rPr>
              <a:t>SATA</a:t>
            </a:r>
            <a:endParaRPr lang="en-US" dirty="0">
              <a:solidFill>
                <a:schemeClr val="bg2"/>
              </a:solidFill>
              <a:effectLst/>
              <a:latin typeface="Lucida Sans Unicode" pitchFamily="34" charset="0"/>
            </a:endParaRPr>
          </a:p>
        </p:txBody>
      </p:sp>
      <p:sp>
        <p:nvSpPr>
          <p:cNvPr id="223" name="Rectangle 45"/>
          <p:cNvSpPr>
            <a:spLocks noChangeArrowheads="1"/>
          </p:cNvSpPr>
          <p:nvPr/>
        </p:nvSpPr>
        <p:spPr bwMode="auto">
          <a:xfrm>
            <a:off x="7149783" y="2225040"/>
            <a:ext cx="711733" cy="138499"/>
          </a:xfrm>
          <a:prstGeom prst="rect">
            <a:avLst/>
          </a:prstGeom>
          <a:noFill/>
          <a:ln w="9525">
            <a:noFill/>
            <a:miter lim="800000"/>
            <a:headEnd/>
            <a:tailEnd/>
          </a:ln>
        </p:spPr>
        <p:txBody>
          <a:bodyPr wrap="none" lIns="0" tIns="0" rIns="0" bIns="0">
            <a:spAutoFit/>
          </a:bodyPr>
          <a:lstStyle/>
          <a:p>
            <a:pPr eaLnBrk="0" hangingPunct="0"/>
            <a:r>
              <a:rPr lang="en-US" sz="900" b="0" dirty="0">
                <a:effectLst/>
                <a:latin typeface="Segoe" pitchFamily="34" charset="0"/>
              </a:rPr>
              <a:t>System DRAM</a:t>
            </a:r>
            <a:endParaRPr lang="en-US" dirty="0">
              <a:effectLst/>
              <a:latin typeface="Segoe" pitchFamily="34" charset="0"/>
            </a:endParaRPr>
          </a:p>
        </p:txBody>
      </p:sp>
      <p:sp>
        <p:nvSpPr>
          <p:cNvPr id="224" name="Line 46"/>
          <p:cNvSpPr>
            <a:spLocks noChangeShapeType="1"/>
          </p:cNvSpPr>
          <p:nvPr/>
        </p:nvSpPr>
        <p:spPr bwMode="auto">
          <a:xfrm flipH="1">
            <a:off x="5719604" y="4239578"/>
            <a:ext cx="227171" cy="1429"/>
          </a:xfrm>
          <a:prstGeom prst="line">
            <a:avLst/>
          </a:prstGeom>
          <a:noFill/>
          <a:ln w="6350" cap="rnd">
            <a:solidFill>
              <a:srgbClr val="0000FF"/>
            </a:solidFill>
            <a:round/>
            <a:headEnd/>
            <a:tailEnd/>
          </a:ln>
        </p:spPr>
        <p:txBody>
          <a:bodyPr lIns="82296" tIns="41148" rIns="82296" bIns="41148"/>
          <a:lstStyle/>
          <a:p>
            <a:endParaRPr lang="en-US" dirty="0">
              <a:latin typeface="Segoe" pitchFamily="34" charset="0"/>
            </a:endParaRPr>
          </a:p>
        </p:txBody>
      </p:sp>
      <p:sp>
        <p:nvSpPr>
          <p:cNvPr id="225" name="Freeform 47"/>
          <p:cNvSpPr>
            <a:spLocks/>
          </p:cNvSpPr>
          <p:nvPr/>
        </p:nvSpPr>
        <p:spPr bwMode="auto">
          <a:xfrm>
            <a:off x="5939632" y="4209574"/>
            <a:ext cx="87153" cy="61436"/>
          </a:xfrm>
          <a:custGeom>
            <a:avLst/>
            <a:gdLst/>
            <a:ahLst/>
            <a:cxnLst>
              <a:cxn ang="0">
                <a:pos x="0" y="0"/>
              </a:cxn>
              <a:cxn ang="0">
                <a:pos x="61" y="21"/>
              </a:cxn>
              <a:cxn ang="0">
                <a:pos x="0" y="43"/>
              </a:cxn>
              <a:cxn ang="0">
                <a:pos x="0" y="0"/>
              </a:cxn>
            </a:cxnLst>
            <a:rect l="0" t="0" r="r" b="b"/>
            <a:pathLst>
              <a:path w="61" h="43">
                <a:moveTo>
                  <a:pt x="0" y="0"/>
                </a:moveTo>
                <a:lnTo>
                  <a:pt x="61" y="21"/>
                </a:lnTo>
                <a:lnTo>
                  <a:pt x="0" y="43"/>
                </a:lnTo>
                <a:lnTo>
                  <a:pt x="0" y="0"/>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26" name="Freeform 48"/>
          <p:cNvSpPr>
            <a:spLocks/>
          </p:cNvSpPr>
          <p:nvPr/>
        </p:nvSpPr>
        <p:spPr bwMode="auto">
          <a:xfrm>
            <a:off x="5639595" y="4209574"/>
            <a:ext cx="87153" cy="61436"/>
          </a:xfrm>
          <a:custGeom>
            <a:avLst/>
            <a:gdLst/>
            <a:ahLst/>
            <a:cxnLst>
              <a:cxn ang="0">
                <a:pos x="61" y="43"/>
              </a:cxn>
              <a:cxn ang="0">
                <a:pos x="0" y="21"/>
              </a:cxn>
              <a:cxn ang="0">
                <a:pos x="61" y="0"/>
              </a:cxn>
              <a:cxn ang="0">
                <a:pos x="61" y="43"/>
              </a:cxn>
            </a:cxnLst>
            <a:rect l="0" t="0" r="r" b="b"/>
            <a:pathLst>
              <a:path w="61" h="43">
                <a:moveTo>
                  <a:pt x="61" y="43"/>
                </a:moveTo>
                <a:lnTo>
                  <a:pt x="0" y="21"/>
                </a:lnTo>
                <a:lnTo>
                  <a:pt x="61" y="0"/>
                </a:lnTo>
                <a:lnTo>
                  <a:pt x="61" y="43"/>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27" name="Line 49"/>
          <p:cNvSpPr>
            <a:spLocks noChangeShapeType="1"/>
          </p:cNvSpPr>
          <p:nvPr/>
        </p:nvSpPr>
        <p:spPr bwMode="auto">
          <a:xfrm flipH="1">
            <a:off x="5719604" y="4378167"/>
            <a:ext cx="227171" cy="1428"/>
          </a:xfrm>
          <a:prstGeom prst="line">
            <a:avLst/>
          </a:prstGeom>
          <a:noFill/>
          <a:ln w="6350" cap="rnd">
            <a:solidFill>
              <a:srgbClr val="0000FF"/>
            </a:solidFill>
            <a:round/>
            <a:headEnd/>
            <a:tailEnd/>
          </a:ln>
        </p:spPr>
        <p:txBody>
          <a:bodyPr lIns="82296" tIns="41148" rIns="82296" bIns="41148"/>
          <a:lstStyle/>
          <a:p>
            <a:endParaRPr lang="en-US" dirty="0">
              <a:latin typeface="Segoe" pitchFamily="34" charset="0"/>
            </a:endParaRPr>
          </a:p>
        </p:txBody>
      </p:sp>
      <p:sp>
        <p:nvSpPr>
          <p:cNvPr id="228" name="Freeform 50"/>
          <p:cNvSpPr>
            <a:spLocks/>
          </p:cNvSpPr>
          <p:nvPr/>
        </p:nvSpPr>
        <p:spPr bwMode="auto">
          <a:xfrm>
            <a:off x="5939632" y="4346734"/>
            <a:ext cx="87153" cy="61436"/>
          </a:xfrm>
          <a:custGeom>
            <a:avLst/>
            <a:gdLst/>
            <a:ahLst/>
            <a:cxnLst>
              <a:cxn ang="0">
                <a:pos x="0" y="0"/>
              </a:cxn>
              <a:cxn ang="0">
                <a:pos x="61" y="22"/>
              </a:cxn>
              <a:cxn ang="0">
                <a:pos x="0" y="43"/>
              </a:cxn>
              <a:cxn ang="0">
                <a:pos x="0" y="0"/>
              </a:cxn>
            </a:cxnLst>
            <a:rect l="0" t="0" r="r" b="b"/>
            <a:pathLst>
              <a:path w="61" h="43">
                <a:moveTo>
                  <a:pt x="0" y="0"/>
                </a:moveTo>
                <a:lnTo>
                  <a:pt x="61" y="22"/>
                </a:lnTo>
                <a:lnTo>
                  <a:pt x="0" y="43"/>
                </a:lnTo>
                <a:lnTo>
                  <a:pt x="0" y="0"/>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29" name="Freeform 51"/>
          <p:cNvSpPr>
            <a:spLocks/>
          </p:cNvSpPr>
          <p:nvPr/>
        </p:nvSpPr>
        <p:spPr bwMode="auto">
          <a:xfrm>
            <a:off x="5639595" y="4346734"/>
            <a:ext cx="87153" cy="61436"/>
          </a:xfrm>
          <a:custGeom>
            <a:avLst/>
            <a:gdLst/>
            <a:ahLst/>
            <a:cxnLst>
              <a:cxn ang="0">
                <a:pos x="61" y="43"/>
              </a:cxn>
              <a:cxn ang="0">
                <a:pos x="0" y="22"/>
              </a:cxn>
              <a:cxn ang="0">
                <a:pos x="61" y="0"/>
              </a:cxn>
              <a:cxn ang="0">
                <a:pos x="61" y="43"/>
              </a:cxn>
            </a:cxnLst>
            <a:rect l="0" t="0" r="r" b="b"/>
            <a:pathLst>
              <a:path w="61" h="43">
                <a:moveTo>
                  <a:pt x="61" y="43"/>
                </a:moveTo>
                <a:lnTo>
                  <a:pt x="0" y="22"/>
                </a:lnTo>
                <a:lnTo>
                  <a:pt x="61" y="0"/>
                </a:lnTo>
                <a:lnTo>
                  <a:pt x="61" y="43"/>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30" name="Line 53"/>
          <p:cNvSpPr>
            <a:spLocks noChangeShapeType="1"/>
          </p:cNvSpPr>
          <p:nvPr/>
        </p:nvSpPr>
        <p:spPr bwMode="auto">
          <a:xfrm>
            <a:off x="6849745" y="4253865"/>
            <a:ext cx="787242" cy="1429"/>
          </a:xfrm>
          <a:prstGeom prst="line">
            <a:avLst/>
          </a:prstGeom>
          <a:noFill/>
          <a:ln w="6350" cap="rnd">
            <a:solidFill>
              <a:srgbClr val="0000FF"/>
            </a:solidFill>
            <a:round/>
            <a:headEnd/>
            <a:tailEnd/>
          </a:ln>
        </p:spPr>
        <p:txBody>
          <a:bodyPr lIns="82296" tIns="41148" rIns="82296" bIns="41148"/>
          <a:lstStyle/>
          <a:p>
            <a:endParaRPr lang="en-US" dirty="0">
              <a:latin typeface="Segoe" pitchFamily="34" charset="0"/>
            </a:endParaRPr>
          </a:p>
        </p:txBody>
      </p:sp>
      <p:sp>
        <p:nvSpPr>
          <p:cNvPr id="231" name="Freeform 54"/>
          <p:cNvSpPr>
            <a:spLocks/>
          </p:cNvSpPr>
          <p:nvPr/>
        </p:nvSpPr>
        <p:spPr bwMode="auto">
          <a:xfrm>
            <a:off x="6769735" y="4222433"/>
            <a:ext cx="87154" cy="62865"/>
          </a:xfrm>
          <a:custGeom>
            <a:avLst/>
            <a:gdLst/>
            <a:ahLst/>
            <a:cxnLst>
              <a:cxn ang="0">
                <a:pos x="61" y="44"/>
              </a:cxn>
              <a:cxn ang="0">
                <a:pos x="0" y="22"/>
              </a:cxn>
              <a:cxn ang="0">
                <a:pos x="61" y="0"/>
              </a:cxn>
              <a:cxn ang="0">
                <a:pos x="61" y="44"/>
              </a:cxn>
            </a:cxnLst>
            <a:rect l="0" t="0" r="r" b="b"/>
            <a:pathLst>
              <a:path w="61" h="44">
                <a:moveTo>
                  <a:pt x="61" y="44"/>
                </a:moveTo>
                <a:lnTo>
                  <a:pt x="0" y="22"/>
                </a:lnTo>
                <a:lnTo>
                  <a:pt x="61" y="0"/>
                </a:lnTo>
                <a:lnTo>
                  <a:pt x="61" y="44"/>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32" name="Freeform 55"/>
          <p:cNvSpPr>
            <a:spLocks/>
          </p:cNvSpPr>
          <p:nvPr/>
        </p:nvSpPr>
        <p:spPr bwMode="auto">
          <a:xfrm>
            <a:off x="7629843" y="4222433"/>
            <a:ext cx="87154" cy="62865"/>
          </a:xfrm>
          <a:custGeom>
            <a:avLst/>
            <a:gdLst/>
            <a:ahLst/>
            <a:cxnLst>
              <a:cxn ang="0">
                <a:pos x="0" y="0"/>
              </a:cxn>
              <a:cxn ang="0">
                <a:pos x="61" y="22"/>
              </a:cxn>
              <a:cxn ang="0">
                <a:pos x="0" y="44"/>
              </a:cxn>
              <a:cxn ang="0">
                <a:pos x="0" y="0"/>
              </a:cxn>
            </a:cxnLst>
            <a:rect l="0" t="0" r="r" b="b"/>
            <a:pathLst>
              <a:path w="61" h="44">
                <a:moveTo>
                  <a:pt x="0" y="0"/>
                </a:moveTo>
                <a:lnTo>
                  <a:pt x="61" y="22"/>
                </a:lnTo>
                <a:lnTo>
                  <a:pt x="0" y="44"/>
                </a:lnTo>
                <a:lnTo>
                  <a:pt x="0" y="0"/>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233" name="Rectangle 56"/>
          <p:cNvSpPr>
            <a:spLocks noChangeArrowheads="1"/>
          </p:cNvSpPr>
          <p:nvPr/>
        </p:nvSpPr>
        <p:spPr bwMode="auto">
          <a:xfrm>
            <a:off x="6965474" y="4278154"/>
            <a:ext cx="256480" cy="138499"/>
          </a:xfrm>
          <a:prstGeom prst="rect">
            <a:avLst/>
          </a:prstGeom>
          <a:noFill/>
          <a:ln w="9525">
            <a:noFill/>
            <a:miter lim="800000"/>
            <a:headEnd/>
            <a:tailEnd/>
          </a:ln>
        </p:spPr>
        <p:txBody>
          <a:bodyPr wrap="none" lIns="0" tIns="0" rIns="0" bIns="0">
            <a:spAutoFit/>
          </a:bodyPr>
          <a:lstStyle/>
          <a:p>
            <a:pPr eaLnBrk="0" hangingPunct="0"/>
            <a:r>
              <a:rPr lang="en-US" sz="900" b="0" dirty="0">
                <a:effectLst/>
                <a:latin typeface="Segoe" pitchFamily="34" charset="0"/>
              </a:rPr>
              <a:t>PCI E</a:t>
            </a:r>
            <a:endParaRPr lang="en-US" dirty="0">
              <a:effectLst/>
              <a:latin typeface="Lucida Sans Unicode" pitchFamily="34" charset="0"/>
            </a:endParaRPr>
          </a:p>
        </p:txBody>
      </p:sp>
      <p:sp>
        <p:nvSpPr>
          <p:cNvPr id="234" name="Rectangle 57"/>
          <p:cNvSpPr>
            <a:spLocks noChangeArrowheads="1"/>
          </p:cNvSpPr>
          <p:nvPr/>
        </p:nvSpPr>
        <p:spPr bwMode="auto">
          <a:xfrm>
            <a:off x="7202647" y="4265295"/>
            <a:ext cx="46488" cy="138499"/>
          </a:xfrm>
          <a:prstGeom prst="rect">
            <a:avLst/>
          </a:prstGeom>
          <a:noFill/>
          <a:ln w="9525">
            <a:noFill/>
            <a:miter lim="800000"/>
            <a:headEnd/>
            <a:tailEnd/>
          </a:ln>
        </p:spPr>
        <p:txBody>
          <a:bodyPr wrap="none" lIns="0" tIns="0" rIns="0" bIns="0">
            <a:spAutoFit/>
          </a:bodyPr>
          <a:lstStyle/>
          <a:p>
            <a:pPr eaLnBrk="0" hangingPunct="0"/>
            <a:r>
              <a:rPr lang="en-US" sz="900" b="0" dirty="0">
                <a:effectLst/>
                <a:latin typeface="Segoe" pitchFamily="34" charset="0"/>
              </a:rPr>
              <a:t>-</a:t>
            </a:r>
            <a:endParaRPr lang="en-US" dirty="0">
              <a:effectLst/>
              <a:latin typeface="Lucida Sans Unicode" pitchFamily="34" charset="0"/>
            </a:endParaRPr>
          </a:p>
        </p:txBody>
      </p:sp>
      <p:sp>
        <p:nvSpPr>
          <p:cNvPr id="235" name="Rectangle 59"/>
          <p:cNvSpPr>
            <a:spLocks noChangeArrowheads="1"/>
          </p:cNvSpPr>
          <p:nvPr/>
        </p:nvSpPr>
        <p:spPr bwMode="auto">
          <a:xfrm>
            <a:off x="7346950" y="4282440"/>
            <a:ext cx="810102" cy="110014"/>
          </a:xfrm>
          <a:prstGeom prst="rect">
            <a:avLst/>
          </a:prstGeom>
          <a:noFill/>
          <a:ln w="9525">
            <a:noFill/>
            <a:miter lim="800000"/>
            <a:headEnd/>
            <a:tailEnd/>
          </a:ln>
        </p:spPr>
        <p:txBody>
          <a:bodyPr wrap="none" lIns="0" tIns="0" rIns="0" bIns="0">
            <a:spAutoFit/>
          </a:bodyPr>
          <a:lstStyle/>
          <a:p>
            <a:pPr eaLnBrk="0" hangingPunct="0"/>
            <a:r>
              <a:rPr lang="en-US" sz="700" b="0" dirty="0">
                <a:effectLst/>
                <a:latin typeface="Segoe" pitchFamily="34" charset="0"/>
              </a:rPr>
              <a:t>(optionally on MCH)</a:t>
            </a:r>
            <a:endParaRPr lang="en-US" dirty="0">
              <a:effectLst/>
              <a:latin typeface="Lucida Sans Unicode" pitchFamily="34" charset="0"/>
            </a:endParaRPr>
          </a:p>
        </p:txBody>
      </p:sp>
      <p:sp>
        <p:nvSpPr>
          <p:cNvPr id="236" name="Rectangle 60"/>
          <p:cNvSpPr>
            <a:spLocks noChangeArrowheads="1"/>
          </p:cNvSpPr>
          <p:nvPr/>
        </p:nvSpPr>
        <p:spPr bwMode="auto">
          <a:xfrm>
            <a:off x="7011195" y="3185160"/>
            <a:ext cx="7143" cy="702945"/>
          </a:xfrm>
          <a:prstGeom prst="rect">
            <a:avLst/>
          </a:prstGeom>
          <a:solidFill>
            <a:srgbClr val="008200"/>
          </a:solidFill>
          <a:ln w="9525">
            <a:noFill/>
            <a:miter lim="800000"/>
            <a:headEnd/>
            <a:tailEnd/>
          </a:ln>
        </p:spPr>
        <p:txBody>
          <a:bodyPr lIns="82296" tIns="41148" rIns="82296" bIns="41148"/>
          <a:lstStyle/>
          <a:p>
            <a:endParaRPr lang="en-US" dirty="0">
              <a:latin typeface="Segoe" pitchFamily="34" charset="0"/>
            </a:endParaRPr>
          </a:p>
        </p:txBody>
      </p:sp>
      <p:sp>
        <p:nvSpPr>
          <p:cNvPr id="237" name="Rectangle 61"/>
          <p:cNvSpPr>
            <a:spLocks noChangeArrowheads="1"/>
          </p:cNvSpPr>
          <p:nvPr/>
        </p:nvSpPr>
        <p:spPr bwMode="auto">
          <a:xfrm>
            <a:off x="7018338" y="3185160"/>
            <a:ext cx="7144" cy="702945"/>
          </a:xfrm>
          <a:prstGeom prst="rect">
            <a:avLst/>
          </a:prstGeom>
          <a:solidFill>
            <a:srgbClr val="008100"/>
          </a:solidFill>
          <a:ln w="9525">
            <a:noFill/>
            <a:miter lim="800000"/>
            <a:headEnd/>
            <a:tailEnd/>
          </a:ln>
        </p:spPr>
        <p:txBody>
          <a:bodyPr lIns="82296" tIns="41148" rIns="82296" bIns="41148"/>
          <a:lstStyle/>
          <a:p>
            <a:endParaRPr lang="en-US" dirty="0">
              <a:latin typeface="Segoe" pitchFamily="34" charset="0"/>
            </a:endParaRPr>
          </a:p>
        </p:txBody>
      </p:sp>
      <p:sp>
        <p:nvSpPr>
          <p:cNvPr id="238" name="Rectangle 62"/>
          <p:cNvSpPr>
            <a:spLocks noChangeArrowheads="1"/>
          </p:cNvSpPr>
          <p:nvPr/>
        </p:nvSpPr>
        <p:spPr bwMode="auto">
          <a:xfrm>
            <a:off x="7025482" y="3185160"/>
            <a:ext cx="5715" cy="702945"/>
          </a:xfrm>
          <a:prstGeom prst="rect">
            <a:avLst/>
          </a:prstGeom>
          <a:solidFill>
            <a:srgbClr val="008500"/>
          </a:solidFill>
          <a:ln w="9525">
            <a:noFill/>
            <a:miter lim="800000"/>
            <a:headEnd/>
            <a:tailEnd/>
          </a:ln>
        </p:spPr>
        <p:txBody>
          <a:bodyPr lIns="82296" tIns="41148" rIns="82296" bIns="41148"/>
          <a:lstStyle/>
          <a:p>
            <a:endParaRPr lang="en-US" dirty="0">
              <a:latin typeface="Segoe" pitchFamily="34" charset="0"/>
            </a:endParaRPr>
          </a:p>
        </p:txBody>
      </p:sp>
      <p:sp>
        <p:nvSpPr>
          <p:cNvPr id="239" name="Rectangle 63"/>
          <p:cNvSpPr>
            <a:spLocks noChangeArrowheads="1"/>
          </p:cNvSpPr>
          <p:nvPr/>
        </p:nvSpPr>
        <p:spPr bwMode="auto">
          <a:xfrm>
            <a:off x="7031197" y="3185160"/>
            <a:ext cx="7143" cy="702945"/>
          </a:xfrm>
          <a:prstGeom prst="rect">
            <a:avLst/>
          </a:prstGeom>
          <a:solidFill>
            <a:srgbClr val="008800"/>
          </a:solidFill>
          <a:ln w="9525">
            <a:noFill/>
            <a:miter lim="800000"/>
            <a:headEnd/>
            <a:tailEnd/>
          </a:ln>
        </p:spPr>
        <p:txBody>
          <a:bodyPr lIns="82296" tIns="41148" rIns="82296" bIns="41148"/>
          <a:lstStyle/>
          <a:p>
            <a:endParaRPr lang="en-US" dirty="0">
              <a:latin typeface="Segoe" pitchFamily="34" charset="0"/>
            </a:endParaRPr>
          </a:p>
        </p:txBody>
      </p:sp>
      <p:sp>
        <p:nvSpPr>
          <p:cNvPr id="240" name="Rectangle 64"/>
          <p:cNvSpPr>
            <a:spLocks noChangeArrowheads="1"/>
          </p:cNvSpPr>
          <p:nvPr/>
        </p:nvSpPr>
        <p:spPr bwMode="auto">
          <a:xfrm>
            <a:off x="7038340" y="3185160"/>
            <a:ext cx="7144" cy="702945"/>
          </a:xfrm>
          <a:prstGeom prst="rect">
            <a:avLst/>
          </a:prstGeom>
          <a:solidFill>
            <a:srgbClr val="008C00"/>
          </a:solidFill>
          <a:ln w="9525">
            <a:noFill/>
            <a:miter lim="800000"/>
            <a:headEnd/>
            <a:tailEnd/>
          </a:ln>
        </p:spPr>
        <p:txBody>
          <a:bodyPr lIns="82296" tIns="41148" rIns="82296" bIns="41148"/>
          <a:lstStyle/>
          <a:p>
            <a:endParaRPr lang="en-US" dirty="0">
              <a:latin typeface="Segoe" pitchFamily="34" charset="0"/>
            </a:endParaRPr>
          </a:p>
        </p:txBody>
      </p:sp>
      <p:sp>
        <p:nvSpPr>
          <p:cNvPr id="241" name="Rectangle 65"/>
          <p:cNvSpPr>
            <a:spLocks noChangeArrowheads="1"/>
          </p:cNvSpPr>
          <p:nvPr/>
        </p:nvSpPr>
        <p:spPr bwMode="auto">
          <a:xfrm>
            <a:off x="7045484" y="3185160"/>
            <a:ext cx="5715" cy="702945"/>
          </a:xfrm>
          <a:prstGeom prst="rect">
            <a:avLst/>
          </a:prstGeom>
          <a:solidFill>
            <a:srgbClr val="008F00"/>
          </a:solidFill>
          <a:ln w="9525">
            <a:noFill/>
            <a:miter lim="800000"/>
            <a:headEnd/>
            <a:tailEnd/>
          </a:ln>
        </p:spPr>
        <p:txBody>
          <a:bodyPr lIns="82296" tIns="41148" rIns="82296" bIns="41148"/>
          <a:lstStyle/>
          <a:p>
            <a:endParaRPr lang="en-US" dirty="0">
              <a:latin typeface="Segoe" pitchFamily="34" charset="0"/>
            </a:endParaRPr>
          </a:p>
        </p:txBody>
      </p:sp>
      <p:sp>
        <p:nvSpPr>
          <p:cNvPr id="242" name="Rectangle 66"/>
          <p:cNvSpPr>
            <a:spLocks noChangeArrowheads="1"/>
          </p:cNvSpPr>
          <p:nvPr/>
        </p:nvSpPr>
        <p:spPr bwMode="auto">
          <a:xfrm>
            <a:off x="7051200" y="3185160"/>
            <a:ext cx="7143" cy="702945"/>
          </a:xfrm>
          <a:prstGeom prst="rect">
            <a:avLst/>
          </a:prstGeom>
          <a:solidFill>
            <a:srgbClr val="009200"/>
          </a:solidFill>
          <a:ln w="9525">
            <a:noFill/>
            <a:miter lim="800000"/>
            <a:headEnd/>
            <a:tailEnd/>
          </a:ln>
        </p:spPr>
        <p:txBody>
          <a:bodyPr lIns="82296" tIns="41148" rIns="82296" bIns="41148"/>
          <a:lstStyle/>
          <a:p>
            <a:endParaRPr lang="en-US" dirty="0">
              <a:latin typeface="Segoe" pitchFamily="34" charset="0"/>
            </a:endParaRPr>
          </a:p>
        </p:txBody>
      </p:sp>
      <p:sp>
        <p:nvSpPr>
          <p:cNvPr id="243" name="Rectangle 67"/>
          <p:cNvSpPr>
            <a:spLocks noChangeArrowheads="1"/>
          </p:cNvSpPr>
          <p:nvPr/>
        </p:nvSpPr>
        <p:spPr bwMode="auto">
          <a:xfrm>
            <a:off x="7058343" y="3185160"/>
            <a:ext cx="7144" cy="702945"/>
          </a:xfrm>
          <a:prstGeom prst="rect">
            <a:avLst/>
          </a:prstGeom>
          <a:solidFill>
            <a:srgbClr val="009600"/>
          </a:solidFill>
          <a:ln w="9525">
            <a:noFill/>
            <a:miter lim="800000"/>
            <a:headEnd/>
            <a:tailEnd/>
          </a:ln>
        </p:spPr>
        <p:txBody>
          <a:bodyPr lIns="82296" tIns="41148" rIns="82296" bIns="41148"/>
          <a:lstStyle/>
          <a:p>
            <a:endParaRPr lang="en-US" dirty="0">
              <a:latin typeface="Segoe" pitchFamily="34" charset="0"/>
            </a:endParaRPr>
          </a:p>
        </p:txBody>
      </p:sp>
      <p:sp>
        <p:nvSpPr>
          <p:cNvPr id="244" name="Rectangle 68"/>
          <p:cNvSpPr>
            <a:spLocks noChangeArrowheads="1"/>
          </p:cNvSpPr>
          <p:nvPr/>
        </p:nvSpPr>
        <p:spPr bwMode="auto">
          <a:xfrm>
            <a:off x="7065487" y="3185160"/>
            <a:ext cx="7143" cy="702945"/>
          </a:xfrm>
          <a:prstGeom prst="rect">
            <a:avLst/>
          </a:prstGeom>
          <a:solidFill>
            <a:srgbClr val="009900"/>
          </a:solidFill>
          <a:ln w="9525">
            <a:noFill/>
            <a:miter lim="800000"/>
            <a:headEnd/>
            <a:tailEnd/>
          </a:ln>
        </p:spPr>
        <p:txBody>
          <a:bodyPr lIns="82296" tIns="41148" rIns="82296" bIns="41148"/>
          <a:lstStyle/>
          <a:p>
            <a:endParaRPr lang="en-US" dirty="0">
              <a:latin typeface="Segoe" pitchFamily="34" charset="0"/>
            </a:endParaRPr>
          </a:p>
        </p:txBody>
      </p:sp>
      <p:sp>
        <p:nvSpPr>
          <p:cNvPr id="245" name="Rectangle 69"/>
          <p:cNvSpPr>
            <a:spLocks noChangeArrowheads="1"/>
          </p:cNvSpPr>
          <p:nvPr/>
        </p:nvSpPr>
        <p:spPr bwMode="auto">
          <a:xfrm>
            <a:off x="7072630" y="3185160"/>
            <a:ext cx="5715" cy="702945"/>
          </a:xfrm>
          <a:prstGeom prst="rect">
            <a:avLst/>
          </a:prstGeom>
          <a:solidFill>
            <a:srgbClr val="009D00"/>
          </a:solidFill>
          <a:ln w="9525">
            <a:noFill/>
            <a:miter lim="800000"/>
            <a:headEnd/>
            <a:tailEnd/>
          </a:ln>
        </p:spPr>
        <p:txBody>
          <a:bodyPr lIns="82296" tIns="41148" rIns="82296" bIns="41148"/>
          <a:lstStyle/>
          <a:p>
            <a:endParaRPr lang="en-US" dirty="0">
              <a:latin typeface="Segoe" pitchFamily="34" charset="0"/>
            </a:endParaRPr>
          </a:p>
        </p:txBody>
      </p:sp>
      <p:sp>
        <p:nvSpPr>
          <p:cNvPr id="246" name="Rectangle 70"/>
          <p:cNvSpPr>
            <a:spLocks noChangeArrowheads="1"/>
          </p:cNvSpPr>
          <p:nvPr/>
        </p:nvSpPr>
        <p:spPr bwMode="auto">
          <a:xfrm>
            <a:off x="7078345" y="3185160"/>
            <a:ext cx="7144" cy="702945"/>
          </a:xfrm>
          <a:prstGeom prst="rect">
            <a:avLst/>
          </a:prstGeom>
          <a:solidFill>
            <a:srgbClr val="00A000"/>
          </a:solidFill>
          <a:ln w="9525">
            <a:noFill/>
            <a:miter lim="800000"/>
            <a:headEnd/>
            <a:tailEnd/>
          </a:ln>
        </p:spPr>
        <p:txBody>
          <a:bodyPr lIns="82296" tIns="41148" rIns="82296" bIns="41148"/>
          <a:lstStyle/>
          <a:p>
            <a:endParaRPr lang="en-US" dirty="0">
              <a:latin typeface="Segoe" pitchFamily="34" charset="0"/>
            </a:endParaRPr>
          </a:p>
        </p:txBody>
      </p:sp>
      <p:sp>
        <p:nvSpPr>
          <p:cNvPr id="247" name="Rectangle 71"/>
          <p:cNvSpPr>
            <a:spLocks noChangeArrowheads="1"/>
          </p:cNvSpPr>
          <p:nvPr/>
        </p:nvSpPr>
        <p:spPr bwMode="auto">
          <a:xfrm>
            <a:off x="7085490" y="3185160"/>
            <a:ext cx="7143" cy="702945"/>
          </a:xfrm>
          <a:prstGeom prst="rect">
            <a:avLst/>
          </a:prstGeom>
          <a:solidFill>
            <a:srgbClr val="00A400"/>
          </a:solidFill>
          <a:ln w="9525">
            <a:noFill/>
            <a:miter lim="800000"/>
            <a:headEnd/>
            <a:tailEnd/>
          </a:ln>
        </p:spPr>
        <p:txBody>
          <a:bodyPr lIns="82296" tIns="41148" rIns="82296" bIns="41148"/>
          <a:lstStyle/>
          <a:p>
            <a:endParaRPr lang="en-US" dirty="0">
              <a:latin typeface="Segoe" pitchFamily="34" charset="0"/>
            </a:endParaRPr>
          </a:p>
        </p:txBody>
      </p:sp>
      <p:sp>
        <p:nvSpPr>
          <p:cNvPr id="248" name="Rectangle 72"/>
          <p:cNvSpPr>
            <a:spLocks noChangeArrowheads="1"/>
          </p:cNvSpPr>
          <p:nvPr/>
        </p:nvSpPr>
        <p:spPr bwMode="auto">
          <a:xfrm>
            <a:off x="7092633" y="3185160"/>
            <a:ext cx="5715" cy="702945"/>
          </a:xfrm>
          <a:prstGeom prst="rect">
            <a:avLst/>
          </a:prstGeom>
          <a:solidFill>
            <a:srgbClr val="00A700"/>
          </a:solidFill>
          <a:ln w="9525">
            <a:noFill/>
            <a:miter lim="800000"/>
            <a:headEnd/>
            <a:tailEnd/>
          </a:ln>
        </p:spPr>
        <p:txBody>
          <a:bodyPr lIns="82296" tIns="41148" rIns="82296" bIns="41148"/>
          <a:lstStyle/>
          <a:p>
            <a:endParaRPr lang="en-US" dirty="0">
              <a:latin typeface="Segoe" pitchFamily="34" charset="0"/>
            </a:endParaRPr>
          </a:p>
        </p:txBody>
      </p:sp>
      <p:sp>
        <p:nvSpPr>
          <p:cNvPr id="249" name="Rectangle 73"/>
          <p:cNvSpPr>
            <a:spLocks noChangeArrowheads="1"/>
          </p:cNvSpPr>
          <p:nvPr/>
        </p:nvSpPr>
        <p:spPr bwMode="auto">
          <a:xfrm>
            <a:off x="7098348" y="3185160"/>
            <a:ext cx="7144" cy="702945"/>
          </a:xfrm>
          <a:prstGeom prst="rect">
            <a:avLst/>
          </a:prstGeom>
          <a:solidFill>
            <a:srgbClr val="00AB00"/>
          </a:solidFill>
          <a:ln w="9525">
            <a:noFill/>
            <a:miter lim="800000"/>
            <a:headEnd/>
            <a:tailEnd/>
          </a:ln>
        </p:spPr>
        <p:txBody>
          <a:bodyPr lIns="82296" tIns="41148" rIns="82296" bIns="41148"/>
          <a:lstStyle/>
          <a:p>
            <a:endParaRPr lang="en-US" dirty="0">
              <a:latin typeface="Segoe" pitchFamily="34" charset="0"/>
            </a:endParaRPr>
          </a:p>
        </p:txBody>
      </p:sp>
      <p:sp>
        <p:nvSpPr>
          <p:cNvPr id="250" name="Rectangle 74"/>
          <p:cNvSpPr>
            <a:spLocks noChangeArrowheads="1"/>
          </p:cNvSpPr>
          <p:nvPr/>
        </p:nvSpPr>
        <p:spPr bwMode="auto">
          <a:xfrm>
            <a:off x="7105492" y="3185160"/>
            <a:ext cx="7143" cy="702945"/>
          </a:xfrm>
          <a:prstGeom prst="rect">
            <a:avLst/>
          </a:prstGeom>
          <a:solidFill>
            <a:srgbClr val="00AE00"/>
          </a:solidFill>
          <a:ln w="9525">
            <a:noFill/>
            <a:miter lim="800000"/>
            <a:headEnd/>
            <a:tailEnd/>
          </a:ln>
        </p:spPr>
        <p:txBody>
          <a:bodyPr lIns="82296" tIns="41148" rIns="82296" bIns="41148"/>
          <a:lstStyle/>
          <a:p>
            <a:endParaRPr lang="en-US" dirty="0">
              <a:latin typeface="Segoe" pitchFamily="34" charset="0"/>
            </a:endParaRPr>
          </a:p>
        </p:txBody>
      </p:sp>
      <p:sp>
        <p:nvSpPr>
          <p:cNvPr id="251" name="Rectangle 75"/>
          <p:cNvSpPr>
            <a:spLocks noChangeArrowheads="1"/>
          </p:cNvSpPr>
          <p:nvPr/>
        </p:nvSpPr>
        <p:spPr bwMode="auto">
          <a:xfrm>
            <a:off x="7112635" y="3185160"/>
            <a:ext cx="5715" cy="702945"/>
          </a:xfrm>
          <a:prstGeom prst="rect">
            <a:avLst/>
          </a:prstGeom>
          <a:solidFill>
            <a:srgbClr val="00B200"/>
          </a:solidFill>
          <a:ln w="9525">
            <a:noFill/>
            <a:miter lim="800000"/>
            <a:headEnd/>
            <a:tailEnd/>
          </a:ln>
        </p:spPr>
        <p:txBody>
          <a:bodyPr lIns="82296" tIns="41148" rIns="82296" bIns="41148"/>
          <a:lstStyle/>
          <a:p>
            <a:endParaRPr lang="en-US" dirty="0">
              <a:latin typeface="Segoe" pitchFamily="34" charset="0"/>
            </a:endParaRPr>
          </a:p>
        </p:txBody>
      </p:sp>
      <p:sp>
        <p:nvSpPr>
          <p:cNvPr id="252" name="Rectangle 76"/>
          <p:cNvSpPr>
            <a:spLocks noChangeArrowheads="1"/>
          </p:cNvSpPr>
          <p:nvPr/>
        </p:nvSpPr>
        <p:spPr bwMode="auto">
          <a:xfrm>
            <a:off x="7118350" y="3185160"/>
            <a:ext cx="7144" cy="702945"/>
          </a:xfrm>
          <a:prstGeom prst="rect">
            <a:avLst/>
          </a:prstGeom>
          <a:solidFill>
            <a:srgbClr val="00B500"/>
          </a:solidFill>
          <a:ln w="9525">
            <a:noFill/>
            <a:miter lim="800000"/>
            <a:headEnd/>
            <a:tailEnd/>
          </a:ln>
        </p:spPr>
        <p:txBody>
          <a:bodyPr lIns="82296" tIns="41148" rIns="82296" bIns="41148"/>
          <a:lstStyle/>
          <a:p>
            <a:endParaRPr lang="en-US" dirty="0">
              <a:latin typeface="Segoe" pitchFamily="34" charset="0"/>
            </a:endParaRPr>
          </a:p>
        </p:txBody>
      </p:sp>
      <p:sp>
        <p:nvSpPr>
          <p:cNvPr id="253" name="Rectangle 77"/>
          <p:cNvSpPr>
            <a:spLocks noChangeArrowheads="1"/>
          </p:cNvSpPr>
          <p:nvPr/>
        </p:nvSpPr>
        <p:spPr bwMode="auto">
          <a:xfrm>
            <a:off x="7125495" y="3185160"/>
            <a:ext cx="7143" cy="702945"/>
          </a:xfrm>
          <a:prstGeom prst="rect">
            <a:avLst/>
          </a:prstGeom>
          <a:solidFill>
            <a:srgbClr val="00B900"/>
          </a:solidFill>
          <a:ln w="9525">
            <a:noFill/>
            <a:miter lim="800000"/>
            <a:headEnd/>
            <a:tailEnd/>
          </a:ln>
        </p:spPr>
        <p:txBody>
          <a:bodyPr lIns="82296" tIns="41148" rIns="82296" bIns="41148"/>
          <a:lstStyle/>
          <a:p>
            <a:endParaRPr lang="en-US" dirty="0">
              <a:latin typeface="Segoe" pitchFamily="34" charset="0"/>
            </a:endParaRPr>
          </a:p>
        </p:txBody>
      </p:sp>
      <p:sp>
        <p:nvSpPr>
          <p:cNvPr id="254" name="Rectangle 78"/>
          <p:cNvSpPr>
            <a:spLocks noChangeArrowheads="1"/>
          </p:cNvSpPr>
          <p:nvPr/>
        </p:nvSpPr>
        <p:spPr bwMode="auto">
          <a:xfrm>
            <a:off x="7132638" y="3185160"/>
            <a:ext cx="7144" cy="702945"/>
          </a:xfrm>
          <a:prstGeom prst="rect">
            <a:avLst/>
          </a:prstGeom>
          <a:solidFill>
            <a:srgbClr val="00BC00"/>
          </a:solidFill>
          <a:ln w="9525">
            <a:noFill/>
            <a:miter lim="800000"/>
            <a:headEnd/>
            <a:tailEnd/>
          </a:ln>
        </p:spPr>
        <p:txBody>
          <a:bodyPr lIns="82296" tIns="41148" rIns="82296" bIns="41148"/>
          <a:lstStyle/>
          <a:p>
            <a:endParaRPr lang="en-US" dirty="0">
              <a:latin typeface="Segoe" pitchFamily="34" charset="0"/>
            </a:endParaRPr>
          </a:p>
        </p:txBody>
      </p:sp>
      <p:sp>
        <p:nvSpPr>
          <p:cNvPr id="255" name="Rectangle 79"/>
          <p:cNvSpPr>
            <a:spLocks noChangeArrowheads="1"/>
          </p:cNvSpPr>
          <p:nvPr/>
        </p:nvSpPr>
        <p:spPr bwMode="auto">
          <a:xfrm>
            <a:off x="7139782" y="3185160"/>
            <a:ext cx="5715" cy="702945"/>
          </a:xfrm>
          <a:prstGeom prst="rect">
            <a:avLst/>
          </a:prstGeom>
          <a:solidFill>
            <a:srgbClr val="00BF00"/>
          </a:solidFill>
          <a:ln w="9525">
            <a:noFill/>
            <a:miter lim="800000"/>
            <a:headEnd/>
            <a:tailEnd/>
          </a:ln>
        </p:spPr>
        <p:txBody>
          <a:bodyPr lIns="82296" tIns="41148" rIns="82296" bIns="41148"/>
          <a:lstStyle/>
          <a:p>
            <a:endParaRPr lang="en-US" dirty="0">
              <a:latin typeface="Segoe" pitchFamily="34" charset="0"/>
            </a:endParaRPr>
          </a:p>
        </p:txBody>
      </p:sp>
      <p:sp>
        <p:nvSpPr>
          <p:cNvPr id="256" name="Rectangle 80"/>
          <p:cNvSpPr>
            <a:spLocks noChangeArrowheads="1"/>
          </p:cNvSpPr>
          <p:nvPr/>
        </p:nvSpPr>
        <p:spPr bwMode="auto">
          <a:xfrm>
            <a:off x="7145497" y="3185160"/>
            <a:ext cx="7143" cy="702945"/>
          </a:xfrm>
          <a:prstGeom prst="rect">
            <a:avLst/>
          </a:prstGeom>
          <a:solidFill>
            <a:srgbClr val="00C300"/>
          </a:solidFill>
          <a:ln w="9525">
            <a:noFill/>
            <a:miter lim="800000"/>
            <a:headEnd/>
            <a:tailEnd/>
          </a:ln>
        </p:spPr>
        <p:txBody>
          <a:bodyPr lIns="82296" tIns="41148" rIns="82296" bIns="41148"/>
          <a:lstStyle/>
          <a:p>
            <a:endParaRPr lang="en-US" dirty="0">
              <a:latin typeface="Segoe" pitchFamily="34" charset="0"/>
            </a:endParaRPr>
          </a:p>
        </p:txBody>
      </p:sp>
      <p:sp>
        <p:nvSpPr>
          <p:cNvPr id="257" name="Rectangle 81"/>
          <p:cNvSpPr>
            <a:spLocks noChangeArrowheads="1"/>
          </p:cNvSpPr>
          <p:nvPr/>
        </p:nvSpPr>
        <p:spPr bwMode="auto">
          <a:xfrm>
            <a:off x="7152640" y="3185160"/>
            <a:ext cx="7144" cy="702945"/>
          </a:xfrm>
          <a:prstGeom prst="rect">
            <a:avLst/>
          </a:prstGeom>
          <a:solidFill>
            <a:srgbClr val="00C600"/>
          </a:solidFill>
          <a:ln w="9525">
            <a:noFill/>
            <a:miter lim="800000"/>
            <a:headEnd/>
            <a:tailEnd/>
          </a:ln>
        </p:spPr>
        <p:txBody>
          <a:bodyPr lIns="82296" tIns="41148" rIns="82296" bIns="41148"/>
          <a:lstStyle/>
          <a:p>
            <a:endParaRPr lang="en-US" dirty="0">
              <a:latin typeface="Segoe" pitchFamily="34" charset="0"/>
            </a:endParaRPr>
          </a:p>
        </p:txBody>
      </p:sp>
      <p:sp>
        <p:nvSpPr>
          <p:cNvPr id="258" name="Rectangle 82"/>
          <p:cNvSpPr>
            <a:spLocks noChangeArrowheads="1"/>
          </p:cNvSpPr>
          <p:nvPr/>
        </p:nvSpPr>
        <p:spPr bwMode="auto">
          <a:xfrm>
            <a:off x="7159784" y="3185160"/>
            <a:ext cx="5715" cy="702945"/>
          </a:xfrm>
          <a:prstGeom prst="rect">
            <a:avLst/>
          </a:prstGeom>
          <a:solidFill>
            <a:srgbClr val="00C900"/>
          </a:solidFill>
          <a:ln w="9525">
            <a:noFill/>
            <a:miter lim="800000"/>
            <a:headEnd/>
            <a:tailEnd/>
          </a:ln>
        </p:spPr>
        <p:txBody>
          <a:bodyPr lIns="82296" tIns="41148" rIns="82296" bIns="41148"/>
          <a:lstStyle/>
          <a:p>
            <a:endParaRPr lang="en-US" dirty="0">
              <a:latin typeface="Segoe" pitchFamily="34" charset="0"/>
            </a:endParaRPr>
          </a:p>
        </p:txBody>
      </p:sp>
      <p:sp>
        <p:nvSpPr>
          <p:cNvPr id="259" name="Rectangle 83"/>
          <p:cNvSpPr>
            <a:spLocks noChangeArrowheads="1"/>
          </p:cNvSpPr>
          <p:nvPr/>
        </p:nvSpPr>
        <p:spPr bwMode="auto">
          <a:xfrm>
            <a:off x="7165500" y="3185160"/>
            <a:ext cx="7143" cy="702945"/>
          </a:xfrm>
          <a:prstGeom prst="rect">
            <a:avLst/>
          </a:prstGeom>
          <a:solidFill>
            <a:srgbClr val="00CC00"/>
          </a:solidFill>
          <a:ln w="9525">
            <a:noFill/>
            <a:miter lim="800000"/>
            <a:headEnd/>
            <a:tailEnd/>
          </a:ln>
        </p:spPr>
        <p:txBody>
          <a:bodyPr lIns="82296" tIns="41148" rIns="82296" bIns="41148"/>
          <a:lstStyle/>
          <a:p>
            <a:endParaRPr lang="en-US" dirty="0">
              <a:latin typeface="Segoe" pitchFamily="34" charset="0"/>
            </a:endParaRPr>
          </a:p>
        </p:txBody>
      </p:sp>
      <p:sp>
        <p:nvSpPr>
          <p:cNvPr id="260" name="Rectangle 84"/>
          <p:cNvSpPr>
            <a:spLocks noChangeArrowheads="1"/>
          </p:cNvSpPr>
          <p:nvPr/>
        </p:nvSpPr>
        <p:spPr bwMode="auto">
          <a:xfrm>
            <a:off x="7172643" y="3185160"/>
            <a:ext cx="7144" cy="702945"/>
          </a:xfrm>
          <a:prstGeom prst="rect">
            <a:avLst/>
          </a:prstGeom>
          <a:solidFill>
            <a:srgbClr val="00D000"/>
          </a:solidFill>
          <a:ln w="9525">
            <a:noFill/>
            <a:miter lim="800000"/>
            <a:headEnd/>
            <a:tailEnd/>
          </a:ln>
        </p:spPr>
        <p:txBody>
          <a:bodyPr lIns="82296" tIns="41148" rIns="82296" bIns="41148"/>
          <a:lstStyle/>
          <a:p>
            <a:endParaRPr lang="en-US" dirty="0">
              <a:latin typeface="Segoe" pitchFamily="34" charset="0"/>
            </a:endParaRPr>
          </a:p>
        </p:txBody>
      </p:sp>
      <p:sp>
        <p:nvSpPr>
          <p:cNvPr id="261" name="Rectangle 85"/>
          <p:cNvSpPr>
            <a:spLocks noChangeArrowheads="1"/>
          </p:cNvSpPr>
          <p:nvPr/>
        </p:nvSpPr>
        <p:spPr bwMode="auto">
          <a:xfrm>
            <a:off x="7179787" y="3185160"/>
            <a:ext cx="7143" cy="702945"/>
          </a:xfrm>
          <a:prstGeom prst="rect">
            <a:avLst/>
          </a:prstGeom>
          <a:solidFill>
            <a:srgbClr val="00D300"/>
          </a:solidFill>
          <a:ln w="9525">
            <a:noFill/>
            <a:miter lim="800000"/>
            <a:headEnd/>
            <a:tailEnd/>
          </a:ln>
        </p:spPr>
        <p:txBody>
          <a:bodyPr lIns="82296" tIns="41148" rIns="82296" bIns="41148"/>
          <a:lstStyle/>
          <a:p>
            <a:endParaRPr lang="en-US" dirty="0">
              <a:latin typeface="Segoe" pitchFamily="34" charset="0"/>
            </a:endParaRPr>
          </a:p>
        </p:txBody>
      </p:sp>
      <p:sp>
        <p:nvSpPr>
          <p:cNvPr id="262" name="Rectangle 86"/>
          <p:cNvSpPr>
            <a:spLocks noChangeArrowheads="1"/>
          </p:cNvSpPr>
          <p:nvPr/>
        </p:nvSpPr>
        <p:spPr bwMode="auto">
          <a:xfrm>
            <a:off x="7186930" y="3185160"/>
            <a:ext cx="5715" cy="702945"/>
          </a:xfrm>
          <a:prstGeom prst="rect">
            <a:avLst/>
          </a:prstGeom>
          <a:solidFill>
            <a:srgbClr val="00D700"/>
          </a:solidFill>
          <a:ln w="9525">
            <a:noFill/>
            <a:miter lim="800000"/>
            <a:headEnd/>
            <a:tailEnd/>
          </a:ln>
        </p:spPr>
        <p:txBody>
          <a:bodyPr lIns="82296" tIns="41148" rIns="82296" bIns="41148"/>
          <a:lstStyle/>
          <a:p>
            <a:endParaRPr lang="en-US" dirty="0">
              <a:latin typeface="Segoe" pitchFamily="34" charset="0"/>
            </a:endParaRPr>
          </a:p>
        </p:txBody>
      </p:sp>
      <p:sp>
        <p:nvSpPr>
          <p:cNvPr id="263" name="Rectangle 87"/>
          <p:cNvSpPr>
            <a:spLocks noChangeArrowheads="1"/>
          </p:cNvSpPr>
          <p:nvPr/>
        </p:nvSpPr>
        <p:spPr bwMode="auto">
          <a:xfrm>
            <a:off x="7192645" y="3185160"/>
            <a:ext cx="7144" cy="702945"/>
          </a:xfrm>
          <a:prstGeom prst="rect">
            <a:avLst/>
          </a:prstGeom>
          <a:solidFill>
            <a:srgbClr val="00DA00"/>
          </a:solidFill>
          <a:ln w="9525">
            <a:noFill/>
            <a:miter lim="800000"/>
            <a:headEnd/>
            <a:tailEnd/>
          </a:ln>
        </p:spPr>
        <p:txBody>
          <a:bodyPr lIns="82296" tIns="41148" rIns="82296" bIns="41148"/>
          <a:lstStyle/>
          <a:p>
            <a:endParaRPr lang="en-US" dirty="0">
              <a:latin typeface="Segoe" pitchFamily="34" charset="0"/>
            </a:endParaRPr>
          </a:p>
        </p:txBody>
      </p:sp>
      <p:sp>
        <p:nvSpPr>
          <p:cNvPr id="264" name="Rectangle 88"/>
          <p:cNvSpPr>
            <a:spLocks noChangeArrowheads="1"/>
          </p:cNvSpPr>
          <p:nvPr/>
        </p:nvSpPr>
        <p:spPr bwMode="auto">
          <a:xfrm>
            <a:off x="7199790" y="3185160"/>
            <a:ext cx="7143" cy="702945"/>
          </a:xfrm>
          <a:prstGeom prst="rect">
            <a:avLst/>
          </a:prstGeom>
          <a:solidFill>
            <a:srgbClr val="00DE00"/>
          </a:solidFill>
          <a:ln w="9525">
            <a:noFill/>
            <a:miter lim="800000"/>
            <a:headEnd/>
            <a:tailEnd/>
          </a:ln>
        </p:spPr>
        <p:txBody>
          <a:bodyPr lIns="82296" tIns="41148" rIns="82296" bIns="41148"/>
          <a:lstStyle/>
          <a:p>
            <a:endParaRPr lang="en-US" dirty="0">
              <a:latin typeface="Segoe" pitchFamily="34" charset="0"/>
            </a:endParaRPr>
          </a:p>
        </p:txBody>
      </p:sp>
      <p:sp>
        <p:nvSpPr>
          <p:cNvPr id="265" name="Rectangle 89"/>
          <p:cNvSpPr>
            <a:spLocks noChangeArrowheads="1"/>
          </p:cNvSpPr>
          <p:nvPr/>
        </p:nvSpPr>
        <p:spPr bwMode="auto">
          <a:xfrm>
            <a:off x="7206933" y="3185160"/>
            <a:ext cx="5715" cy="702945"/>
          </a:xfrm>
          <a:prstGeom prst="rect">
            <a:avLst/>
          </a:prstGeom>
          <a:solidFill>
            <a:srgbClr val="00E100"/>
          </a:solidFill>
          <a:ln w="9525">
            <a:noFill/>
            <a:miter lim="800000"/>
            <a:headEnd/>
            <a:tailEnd/>
          </a:ln>
        </p:spPr>
        <p:txBody>
          <a:bodyPr lIns="82296" tIns="41148" rIns="82296" bIns="41148"/>
          <a:lstStyle/>
          <a:p>
            <a:endParaRPr lang="en-US" dirty="0">
              <a:latin typeface="Segoe" pitchFamily="34" charset="0"/>
            </a:endParaRPr>
          </a:p>
        </p:txBody>
      </p:sp>
      <p:sp>
        <p:nvSpPr>
          <p:cNvPr id="266" name="Rectangle 90"/>
          <p:cNvSpPr>
            <a:spLocks noChangeArrowheads="1"/>
          </p:cNvSpPr>
          <p:nvPr/>
        </p:nvSpPr>
        <p:spPr bwMode="auto">
          <a:xfrm>
            <a:off x="7212648" y="3185160"/>
            <a:ext cx="7144" cy="702945"/>
          </a:xfrm>
          <a:prstGeom prst="rect">
            <a:avLst/>
          </a:prstGeom>
          <a:solidFill>
            <a:srgbClr val="00E500"/>
          </a:solidFill>
          <a:ln w="9525">
            <a:noFill/>
            <a:miter lim="800000"/>
            <a:headEnd/>
            <a:tailEnd/>
          </a:ln>
        </p:spPr>
        <p:txBody>
          <a:bodyPr lIns="82296" tIns="41148" rIns="82296" bIns="41148"/>
          <a:lstStyle/>
          <a:p>
            <a:endParaRPr lang="en-US" dirty="0">
              <a:latin typeface="Segoe" pitchFamily="34" charset="0"/>
            </a:endParaRPr>
          </a:p>
        </p:txBody>
      </p:sp>
      <p:sp>
        <p:nvSpPr>
          <p:cNvPr id="267" name="Rectangle 91"/>
          <p:cNvSpPr>
            <a:spLocks noChangeArrowheads="1"/>
          </p:cNvSpPr>
          <p:nvPr/>
        </p:nvSpPr>
        <p:spPr bwMode="auto">
          <a:xfrm>
            <a:off x="7219792" y="3185160"/>
            <a:ext cx="7143" cy="702945"/>
          </a:xfrm>
          <a:prstGeom prst="rect">
            <a:avLst/>
          </a:prstGeom>
          <a:solidFill>
            <a:srgbClr val="00E800"/>
          </a:solidFill>
          <a:ln w="9525">
            <a:noFill/>
            <a:miter lim="800000"/>
            <a:headEnd/>
            <a:tailEnd/>
          </a:ln>
        </p:spPr>
        <p:txBody>
          <a:bodyPr lIns="82296" tIns="41148" rIns="82296" bIns="41148"/>
          <a:lstStyle/>
          <a:p>
            <a:endParaRPr lang="en-US" dirty="0">
              <a:latin typeface="Segoe" pitchFamily="34" charset="0"/>
            </a:endParaRPr>
          </a:p>
        </p:txBody>
      </p:sp>
      <p:sp>
        <p:nvSpPr>
          <p:cNvPr id="268" name="Rectangle 92"/>
          <p:cNvSpPr>
            <a:spLocks noChangeArrowheads="1"/>
          </p:cNvSpPr>
          <p:nvPr/>
        </p:nvSpPr>
        <p:spPr bwMode="auto">
          <a:xfrm>
            <a:off x="7226935" y="3185160"/>
            <a:ext cx="7144" cy="702945"/>
          </a:xfrm>
          <a:prstGeom prst="rect">
            <a:avLst/>
          </a:prstGeom>
          <a:solidFill>
            <a:srgbClr val="00EB00"/>
          </a:solidFill>
          <a:ln w="9525">
            <a:noFill/>
            <a:miter lim="800000"/>
            <a:headEnd/>
            <a:tailEnd/>
          </a:ln>
        </p:spPr>
        <p:txBody>
          <a:bodyPr lIns="82296" tIns="41148" rIns="82296" bIns="41148"/>
          <a:lstStyle/>
          <a:p>
            <a:endParaRPr lang="en-US" dirty="0">
              <a:latin typeface="Segoe" pitchFamily="34" charset="0"/>
            </a:endParaRPr>
          </a:p>
        </p:txBody>
      </p:sp>
      <p:sp>
        <p:nvSpPr>
          <p:cNvPr id="269" name="Rectangle 93"/>
          <p:cNvSpPr>
            <a:spLocks noChangeArrowheads="1"/>
          </p:cNvSpPr>
          <p:nvPr/>
        </p:nvSpPr>
        <p:spPr bwMode="auto">
          <a:xfrm>
            <a:off x="7234079" y="3185160"/>
            <a:ext cx="5715" cy="702945"/>
          </a:xfrm>
          <a:prstGeom prst="rect">
            <a:avLst/>
          </a:prstGeom>
          <a:solidFill>
            <a:srgbClr val="00EF00"/>
          </a:solidFill>
          <a:ln w="9525">
            <a:noFill/>
            <a:miter lim="800000"/>
            <a:headEnd/>
            <a:tailEnd/>
          </a:ln>
        </p:spPr>
        <p:txBody>
          <a:bodyPr lIns="82296" tIns="41148" rIns="82296" bIns="41148"/>
          <a:lstStyle/>
          <a:p>
            <a:endParaRPr lang="en-US" dirty="0">
              <a:latin typeface="Segoe" pitchFamily="34" charset="0"/>
            </a:endParaRPr>
          </a:p>
        </p:txBody>
      </p:sp>
      <p:sp>
        <p:nvSpPr>
          <p:cNvPr id="270" name="Rectangle 94"/>
          <p:cNvSpPr>
            <a:spLocks noChangeArrowheads="1"/>
          </p:cNvSpPr>
          <p:nvPr/>
        </p:nvSpPr>
        <p:spPr bwMode="auto">
          <a:xfrm>
            <a:off x="7239795" y="3185160"/>
            <a:ext cx="7143" cy="702945"/>
          </a:xfrm>
          <a:prstGeom prst="rect">
            <a:avLst/>
          </a:prstGeom>
          <a:solidFill>
            <a:srgbClr val="00F200"/>
          </a:solidFill>
          <a:ln w="9525">
            <a:noFill/>
            <a:miter lim="800000"/>
            <a:headEnd/>
            <a:tailEnd/>
          </a:ln>
        </p:spPr>
        <p:txBody>
          <a:bodyPr lIns="82296" tIns="41148" rIns="82296" bIns="41148"/>
          <a:lstStyle/>
          <a:p>
            <a:endParaRPr lang="en-US" dirty="0">
              <a:latin typeface="Segoe" pitchFamily="34" charset="0"/>
            </a:endParaRPr>
          </a:p>
        </p:txBody>
      </p:sp>
      <p:sp>
        <p:nvSpPr>
          <p:cNvPr id="271" name="Rectangle 95"/>
          <p:cNvSpPr>
            <a:spLocks noChangeArrowheads="1"/>
          </p:cNvSpPr>
          <p:nvPr/>
        </p:nvSpPr>
        <p:spPr bwMode="auto">
          <a:xfrm>
            <a:off x="7246938" y="3185160"/>
            <a:ext cx="7144" cy="702945"/>
          </a:xfrm>
          <a:prstGeom prst="rect">
            <a:avLst/>
          </a:prstGeom>
          <a:solidFill>
            <a:srgbClr val="00F600"/>
          </a:solidFill>
          <a:ln w="9525">
            <a:noFill/>
            <a:miter lim="800000"/>
            <a:headEnd/>
            <a:tailEnd/>
          </a:ln>
        </p:spPr>
        <p:txBody>
          <a:bodyPr lIns="82296" tIns="41148" rIns="82296" bIns="41148"/>
          <a:lstStyle/>
          <a:p>
            <a:endParaRPr lang="en-US" dirty="0">
              <a:latin typeface="Segoe" pitchFamily="34" charset="0"/>
            </a:endParaRPr>
          </a:p>
        </p:txBody>
      </p:sp>
      <p:sp>
        <p:nvSpPr>
          <p:cNvPr id="272" name="Rectangle 96"/>
          <p:cNvSpPr>
            <a:spLocks noChangeArrowheads="1"/>
          </p:cNvSpPr>
          <p:nvPr/>
        </p:nvSpPr>
        <p:spPr bwMode="auto">
          <a:xfrm>
            <a:off x="7254082" y="3185160"/>
            <a:ext cx="5715" cy="702945"/>
          </a:xfrm>
          <a:prstGeom prst="rect">
            <a:avLst/>
          </a:prstGeom>
          <a:solidFill>
            <a:srgbClr val="00F900"/>
          </a:solidFill>
          <a:ln w="9525">
            <a:noFill/>
            <a:miter lim="800000"/>
            <a:headEnd/>
            <a:tailEnd/>
          </a:ln>
        </p:spPr>
        <p:txBody>
          <a:bodyPr lIns="82296" tIns="41148" rIns="82296" bIns="41148"/>
          <a:lstStyle/>
          <a:p>
            <a:endParaRPr lang="en-US" dirty="0">
              <a:latin typeface="Segoe" pitchFamily="34" charset="0"/>
            </a:endParaRPr>
          </a:p>
        </p:txBody>
      </p:sp>
      <p:sp>
        <p:nvSpPr>
          <p:cNvPr id="273" name="Rectangle 97"/>
          <p:cNvSpPr>
            <a:spLocks noChangeArrowheads="1"/>
          </p:cNvSpPr>
          <p:nvPr/>
        </p:nvSpPr>
        <p:spPr bwMode="auto">
          <a:xfrm>
            <a:off x="7259797" y="3185160"/>
            <a:ext cx="7143" cy="702945"/>
          </a:xfrm>
          <a:prstGeom prst="rect">
            <a:avLst/>
          </a:prstGeom>
          <a:solidFill>
            <a:srgbClr val="00FD00"/>
          </a:solidFill>
          <a:ln w="9525">
            <a:noFill/>
            <a:miter lim="800000"/>
            <a:headEnd/>
            <a:tailEnd/>
          </a:ln>
        </p:spPr>
        <p:txBody>
          <a:bodyPr lIns="82296" tIns="41148" rIns="82296" bIns="41148"/>
          <a:lstStyle/>
          <a:p>
            <a:endParaRPr lang="en-US" dirty="0">
              <a:latin typeface="Segoe" pitchFamily="34" charset="0"/>
            </a:endParaRPr>
          </a:p>
        </p:txBody>
      </p:sp>
      <p:sp>
        <p:nvSpPr>
          <p:cNvPr id="274" name="Rectangle 98"/>
          <p:cNvSpPr>
            <a:spLocks noChangeArrowheads="1"/>
          </p:cNvSpPr>
          <p:nvPr/>
        </p:nvSpPr>
        <p:spPr bwMode="auto">
          <a:xfrm>
            <a:off x="7266940" y="3185160"/>
            <a:ext cx="7144" cy="702945"/>
          </a:xfrm>
          <a:prstGeom prst="rect">
            <a:avLst/>
          </a:prstGeom>
          <a:solidFill>
            <a:srgbClr val="00FE00"/>
          </a:solidFill>
          <a:ln w="9525">
            <a:noFill/>
            <a:miter lim="800000"/>
            <a:headEnd/>
            <a:tailEnd/>
          </a:ln>
        </p:spPr>
        <p:txBody>
          <a:bodyPr lIns="82296" tIns="41148" rIns="82296" bIns="41148"/>
          <a:lstStyle/>
          <a:p>
            <a:endParaRPr lang="en-US" dirty="0">
              <a:latin typeface="Segoe" pitchFamily="34" charset="0"/>
            </a:endParaRPr>
          </a:p>
        </p:txBody>
      </p:sp>
      <p:sp>
        <p:nvSpPr>
          <p:cNvPr id="275" name="Rectangle 99"/>
          <p:cNvSpPr>
            <a:spLocks noChangeArrowheads="1"/>
          </p:cNvSpPr>
          <p:nvPr/>
        </p:nvSpPr>
        <p:spPr bwMode="auto">
          <a:xfrm>
            <a:off x="7274085" y="3185160"/>
            <a:ext cx="7143" cy="702945"/>
          </a:xfrm>
          <a:prstGeom prst="rect">
            <a:avLst/>
          </a:prstGeom>
          <a:solidFill>
            <a:srgbClr val="00FA00"/>
          </a:solidFill>
          <a:ln w="9525">
            <a:noFill/>
            <a:miter lim="800000"/>
            <a:headEnd/>
            <a:tailEnd/>
          </a:ln>
        </p:spPr>
        <p:txBody>
          <a:bodyPr lIns="82296" tIns="41148" rIns="82296" bIns="41148"/>
          <a:lstStyle/>
          <a:p>
            <a:endParaRPr lang="en-US" dirty="0">
              <a:latin typeface="Segoe" pitchFamily="34" charset="0"/>
            </a:endParaRPr>
          </a:p>
        </p:txBody>
      </p:sp>
      <p:sp>
        <p:nvSpPr>
          <p:cNvPr id="276" name="Rectangle 100"/>
          <p:cNvSpPr>
            <a:spLocks noChangeArrowheads="1"/>
          </p:cNvSpPr>
          <p:nvPr/>
        </p:nvSpPr>
        <p:spPr bwMode="auto">
          <a:xfrm>
            <a:off x="7281228" y="3185160"/>
            <a:ext cx="5715" cy="702945"/>
          </a:xfrm>
          <a:prstGeom prst="rect">
            <a:avLst/>
          </a:prstGeom>
          <a:solidFill>
            <a:srgbClr val="00F700"/>
          </a:solidFill>
          <a:ln w="9525">
            <a:noFill/>
            <a:miter lim="800000"/>
            <a:headEnd/>
            <a:tailEnd/>
          </a:ln>
        </p:spPr>
        <p:txBody>
          <a:bodyPr lIns="82296" tIns="41148" rIns="82296" bIns="41148"/>
          <a:lstStyle/>
          <a:p>
            <a:endParaRPr lang="en-US" dirty="0">
              <a:latin typeface="Segoe" pitchFamily="34" charset="0"/>
            </a:endParaRPr>
          </a:p>
        </p:txBody>
      </p:sp>
      <p:sp>
        <p:nvSpPr>
          <p:cNvPr id="277" name="Rectangle 101"/>
          <p:cNvSpPr>
            <a:spLocks noChangeArrowheads="1"/>
          </p:cNvSpPr>
          <p:nvPr/>
        </p:nvSpPr>
        <p:spPr bwMode="auto">
          <a:xfrm>
            <a:off x="7286943" y="3185160"/>
            <a:ext cx="7144" cy="702945"/>
          </a:xfrm>
          <a:prstGeom prst="rect">
            <a:avLst/>
          </a:prstGeom>
          <a:solidFill>
            <a:srgbClr val="00F400"/>
          </a:solidFill>
          <a:ln w="9525">
            <a:noFill/>
            <a:miter lim="800000"/>
            <a:headEnd/>
            <a:tailEnd/>
          </a:ln>
        </p:spPr>
        <p:txBody>
          <a:bodyPr lIns="82296" tIns="41148" rIns="82296" bIns="41148"/>
          <a:lstStyle/>
          <a:p>
            <a:endParaRPr lang="en-US" dirty="0">
              <a:latin typeface="Segoe" pitchFamily="34" charset="0"/>
            </a:endParaRPr>
          </a:p>
        </p:txBody>
      </p:sp>
      <p:sp>
        <p:nvSpPr>
          <p:cNvPr id="278" name="Rectangle 102"/>
          <p:cNvSpPr>
            <a:spLocks noChangeArrowheads="1"/>
          </p:cNvSpPr>
          <p:nvPr/>
        </p:nvSpPr>
        <p:spPr bwMode="auto">
          <a:xfrm>
            <a:off x="7294087" y="3185160"/>
            <a:ext cx="7143" cy="702945"/>
          </a:xfrm>
          <a:prstGeom prst="rect">
            <a:avLst/>
          </a:prstGeom>
          <a:solidFill>
            <a:srgbClr val="00F000"/>
          </a:solidFill>
          <a:ln w="9525">
            <a:noFill/>
            <a:miter lim="800000"/>
            <a:headEnd/>
            <a:tailEnd/>
          </a:ln>
        </p:spPr>
        <p:txBody>
          <a:bodyPr lIns="82296" tIns="41148" rIns="82296" bIns="41148"/>
          <a:lstStyle/>
          <a:p>
            <a:endParaRPr lang="en-US" dirty="0">
              <a:latin typeface="Segoe" pitchFamily="34" charset="0"/>
            </a:endParaRPr>
          </a:p>
        </p:txBody>
      </p:sp>
      <p:sp>
        <p:nvSpPr>
          <p:cNvPr id="279" name="Rectangle 103"/>
          <p:cNvSpPr>
            <a:spLocks noChangeArrowheads="1"/>
          </p:cNvSpPr>
          <p:nvPr/>
        </p:nvSpPr>
        <p:spPr bwMode="auto">
          <a:xfrm>
            <a:off x="7301230" y="3185160"/>
            <a:ext cx="5715" cy="702945"/>
          </a:xfrm>
          <a:prstGeom prst="rect">
            <a:avLst/>
          </a:prstGeom>
          <a:solidFill>
            <a:srgbClr val="00ED00"/>
          </a:solidFill>
          <a:ln w="9525">
            <a:noFill/>
            <a:miter lim="800000"/>
            <a:headEnd/>
            <a:tailEnd/>
          </a:ln>
        </p:spPr>
        <p:txBody>
          <a:bodyPr lIns="82296" tIns="41148" rIns="82296" bIns="41148"/>
          <a:lstStyle/>
          <a:p>
            <a:endParaRPr lang="en-US" dirty="0">
              <a:latin typeface="Segoe" pitchFamily="34" charset="0"/>
            </a:endParaRPr>
          </a:p>
        </p:txBody>
      </p:sp>
      <p:sp>
        <p:nvSpPr>
          <p:cNvPr id="280" name="Rectangle 104"/>
          <p:cNvSpPr>
            <a:spLocks noChangeArrowheads="1"/>
          </p:cNvSpPr>
          <p:nvPr/>
        </p:nvSpPr>
        <p:spPr bwMode="auto">
          <a:xfrm>
            <a:off x="7306945" y="3185160"/>
            <a:ext cx="7144" cy="702945"/>
          </a:xfrm>
          <a:prstGeom prst="rect">
            <a:avLst/>
          </a:prstGeom>
          <a:solidFill>
            <a:srgbClr val="00E900"/>
          </a:solidFill>
          <a:ln w="9525">
            <a:noFill/>
            <a:miter lim="800000"/>
            <a:headEnd/>
            <a:tailEnd/>
          </a:ln>
        </p:spPr>
        <p:txBody>
          <a:bodyPr lIns="82296" tIns="41148" rIns="82296" bIns="41148"/>
          <a:lstStyle/>
          <a:p>
            <a:endParaRPr lang="en-US" dirty="0">
              <a:latin typeface="Segoe" pitchFamily="34" charset="0"/>
            </a:endParaRPr>
          </a:p>
        </p:txBody>
      </p:sp>
      <p:sp>
        <p:nvSpPr>
          <p:cNvPr id="281" name="Rectangle 105"/>
          <p:cNvSpPr>
            <a:spLocks noChangeArrowheads="1"/>
          </p:cNvSpPr>
          <p:nvPr/>
        </p:nvSpPr>
        <p:spPr bwMode="auto">
          <a:xfrm>
            <a:off x="7314090" y="3185160"/>
            <a:ext cx="7143" cy="702945"/>
          </a:xfrm>
          <a:prstGeom prst="rect">
            <a:avLst/>
          </a:prstGeom>
          <a:solidFill>
            <a:srgbClr val="00E600"/>
          </a:solidFill>
          <a:ln w="9525">
            <a:noFill/>
            <a:miter lim="800000"/>
            <a:headEnd/>
            <a:tailEnd/>
          </a:ln>
        </p:spPr>
        <p:txBody>
          <a:bodyPr lIns="82296" tIns="41148" rIns="82296" bIns="41148"/>
          <a:lstStyle/>
          <a:p>
            <a:endParaRPr lang="en-US" dirty="0">
              <a:latin typeface="Segoe" pitchFamily="34" charset="0"/>
            </a:endParaRPr>
          </a:p>
        </p:txBody>
      </p:sp>
      <p:sp>
        <p:nvSpPr>
          <p:cNvPr id="282" name="Rectangle 106"/>
          <p:cNvSpPr>
            <a:spLocks noChangeArrowheads="1"/>
          </p:cNvSpPr>
          <p:nvPr/>
        </p:nvSpPr>
        <p:spPr bwMode="auto">
          <a:xfrm>
            <a:off x="7321233" y="3185160"/>
            <a:ext cx="5715" cy="702945"/>
          </a:xfrm>
          <a:prstGeom prst="rect">
            <a:avLst/>
          </a:prstGeom>
          <a:solidFill>
            <a:srgbClr val="00E200"/>
          </a:solidFill>
          <a:ln w="9525">
            <a:noFill/>
            <a:miter lim="800000"/>
            <a:headEnd/>
            <a:tailEnd/>
          </a:ln>
        </p:spPr>
        <p:txBody>
          <a:bodyPr lIns="82296" tIns="41148" rIns="82296" bIns="41148"/>
          <a:lstStyle/>
          <a:p>
            <a:endParaRPr lang="en-US" dirty="0">
              <a:latin typeface="Segoe" pitchFamily="34" charset="0"/>
            </a:endParaRPr>
          </a:p>
        </p:txBody>
      </p:sp>
      <p:sp>
        <p:nvSpPr>
          <p:cNvPr id="283" name="Rectangle 107"/>
          <p:cNvSpPr>
            <a:spLocks noChangeArrowheads="1"/>
          </p:cNvSpPr>
          <p:nvPr/>
        </p:nvSpPr>
        <p:spPr bwMode="auto">
          <a:xfrm>
            <a:off x="7326948" y="3185160"/>
            <a:ext cx="7144" cy="702945"/>
          </a:xfrm>
          <a:prstGeom prst="rect">
            <a:avLst/>
          </a:prstGeom>
          <a:solidFill>
            <a:srgbClr val="00DF00"/>
          </a:solidFill>
          <a:ln w="9525">
            <a:noFill/>
            <a:miter lim="800000"/>
            <a:headEnd/>
            <a:tailEnd/>
          </a:ln>
        </p:spPr>
        <p:txBody>
          <a:bodyPr lIns="82296" tIns="41148" rIns="82296" bIns="41148"/>
          <a:lstStyle/>
          <a:p>
            <a:endParaRPr lang="en-US" dirty="0">
              <a:latin typeface="Segoe" pitchFamily="34" charset="0"/>
            </a:endParaRPr>
          </a:p>
        </p:txBody>
      </p:sp>
      <p:sp>
        <p:nvSpPr>
          <p:cNvPr id="284" name="Rectangle 108"/>
          <p:cNvSpPr>
            <a:spLocks noChangeArrowheads="1"/>
          </p:cNvSpPr>
          <p:nvPr/>
        </p:nvSpPr>
        <p:spPr bwMode="auto">
          <a:xfrm>
            <a:off x="7334092" y="3185160"/>
            <a:ext cx="7143" cy="702945"/>
          </a:xfrm>
          <a:prstGeom prst="rect">
            <a:avLst/>
          </a:prstGeom>
          <a:solidFill>
            <a:srgbClr val="00DB00"/>
          </a:solidFill>
          <a:ln w="9525">
            <a:noFill/>
            <a:miter lim="800000"/>
            <a:headEnd/>
            <a:tailEnd/>
          </a:ln>
        </p:spPr>
        <p:txBody>
          <a:bodyPr lIns="82296" tIns="41148" rIns="82296" bIns="41148"/>
          <a:lstStyle/>
          <a:p>
            <a:endParaRPr lang="en-US" dirty="0">
              <a:latin typeface="Segoe" pitchFamily="34" charset="0"/>
            </a:endParaRPr>
          </a:p>
        </p:txBody>
      </p:sp>
      <p:sp>
        <p:nvSpPr>
          <p:cNvPr id="285" name="Rectangle 109"/>
          <p:cNvSpPr>
            <a:spLocks noChangeArrowheads="1"/>
          </p:cNvSpPr>
          <p:nvPr/>
        </p:nvSpPr>
        <p:spPr bwMode="auto">
          <a:xfrm>
            <a:off x="7341235" y="3185160"/>
            <a:ext cx="7144" cy="702945"/>
          </a:xfrm>
          <a:prstGeom prst="rect">
            <a:avLst/>
          </a:prstGeom>
          <a:solidFill>
            <a:srgbClr val="00D800"/>
          </a:solidFill>
          <a:ln w="9525">
            <a:noFill/>
            <a:miter lim="800000"/>
            <a:headEnd/>
            <a:tailEnd/>
          </a:ln>
        </p:spPr>
        <p:txBody>
          <a:bodyPr lIns="82296" tIns="41148" rIns="82296" bIns="41148"/>
          <a:lstStyle/>
          <a:p>
            <a:endParaRPr lang="en-US" dirty="0">
              <a:latin typeface="Segoe" pitchFamily="34" charset="0"/>
            </a:endParaRPr>
          </a:p>
        </p:txBody>
      </p:sp>
      <p:sp>
        <p:nvSpPr>
          <p:cNvPr id="286" name="Rectangle 110"/>
          <p:cNvSpPr>
            <a:spLocks noChangeArrowheads="1"/>
          </p:cNvSpPr>
          <p:nvPr/>
        </p:nvSpPr>
        <p:spPr bwMode="auto">
          <a:xfrm>
            <a:off x="7348379" y="3185160"/>
            <a:ext cx="5715" cy="702945"/>
          </a:xfrm>
          <a:prstGeom prst="rect">
            <a:avLst/>
          </a:prstGeom>
          <a:solidFill>
            <a:srgbClr val="00D400"/>
          </a:solidFill>
          <a:ln w="9525">
            <a:noFill/>
            <a:miter lim="800000"/>
            <a:headEnd/>
            <a:tailEnd/>
          </a:ln>
        </p:spPr>
        <p:txBody>
          <a:bodyPr lIns="82296" tIns="41148" rIns="82296" bIns="41148"/>
          <a:lstStyle/>
          <a:p>
            <a:endParaRPr lang="en-US" dirty="0">
              <a:latin typeface="Segoe" pitchFamily="34" charset="0"/>
            </a:endParaRPr>
          </a:p>
        </p:txBody>
      </p:sp>
      <p:sp>
        <p:nvSpPr>
          <p:cNvPr id="287" name="Rectangle 111"/>
          <p:cNvSpPr>
            <a:spLocks noChangeArrowheads="1"/>
          </p:cNvSpPr>
          <p:nvPr/>
        </p:nvSpPr>
        <p:spPr bwMode="auto">
          <a:xfrm>
            <a:off x="7354095" y="3185160"/>
            <a:ext cx="7143" cy="702945"/>
          </a:xfrm>
          <a:prstGeom prst="rect">
            <a:avLst/>
          </a:prstGeom>
          <a:solidFill>
            <a:srgbClr val="00D100"/>
          </a:solidFill>
          <a:ln w="9525">
            <a:noFill/>
            <a:miter lim="800000"/>
            <a:headEnd/>
            <a:tailEnd/>
          </a:ln>
        </p:spPr>
        <p:txBody>
          <a:bodyPr lIns="82296" tIns="41148" rIns="82296" bIns="41148"/>
          <a:lstStyle/>
          <a:p>
            <a:endParaRPr lang="en-US" dirty="0">
              <a:latin typeface="Segoe" pitchFamily="34" charset="0"/>
            </a:endParaRPr>
          </a:p>
        </p:txBody>
      </p:sp>
      <p:sp>
        <p:nvSpPr>
          <p:cNvPr id="288" name="Rectangle 112"/>
          <p:cNvSpPr>
            <a:spLocks noChangeArrowheads="1"/>
          </p:cNvSpPr>
          <p:nvPr/>
        </p:nvSpPr>
        <p:spPr bwMode="auto">
          <a:xfrm>
            <a:off x="7361238" y="3185160"/>
            <a:ext cx="7144" cy="702945"/>
          </a:xfrm>
          <a:prstGeom prst="rect">
            <a:avLst/>
          </a:prstGeom>
          <a:solidFill>
            <a:srgbClr val="00CE00"/>
          </a:solidFill>
          <a:ln w="9525">
            <a:noFill/>
            <a:miter lim="800000"/>
            <a:headEnd/>
            <a:tailEnd/>
          </a:ln>
        </p:spPr>
        <p:txBody>
          <a:bodyPr lIns="82296" tIns="41148" rIns="82296" bIns="41148"/>
          <a:lstStyle/>
          <a:p>
            <a:endParaRPr lang="en-US" dirty="0">
              <a:latin typeface="Segoe" pitchFamily="34" charset="0"/>
            </a:endParaRPr>
          </a:p>
        </p:txBody>
      </p:sp>
      <p:sp>
        <p:nvSpPr>
          <p:cNvPr id="289" name="Rectangle 113"/>
          <p:cNvSpPr>
            <a:spLocks noChangeArrowheads="1"/>
          </p:cNvSpPr>
          <p:nvPr/>
        </p:nvSpPr>
        <p:spPr bwMode="auto">
          <a:xfrm>
            <a:off x="7368382" y="3185160"/>
            <a:ext cx="5715" cy="702945"/>
          </a:xfrm>
          <a:prstGeom prst="rect">
            <a:avLst/>
          </a:prstGeom>
          <a:solidFill>
            <a:srgbClr val="00CA00"/>
          </a:solidFill>
          <a:ln w="9525">
            <a:noFill/>
            <a:miter lim="800000"/>
            <a:headEnd/>
            <a:tailEnd/>
          </a:ln>
        </p:spPr>
        <p:txBody>
          <a:bodyPr lIns="82296" tIns="41148" rIns="82296" bIns="41148"/>
          <a:lstStyle/>
          <a:p>
            <a:endParaRPr lang="en-US" dirty="0">
              <a:latin typeface="Segoe" pitchFamily="34" charset="0"/>
            </a:endParaRPr>
          </a:p>
        </p:txBody>
      </p:sp>
      <p:sp>
        <p:nvSpPr>
          <p:cNvPr id="290" name="Rectangle 114"/>
          <p:cNvSpPr>
            <a:spLocks noChangeArrowheads="1"/>
          </p:cNvSpPr>
          <p:nvPr/>
        </p:nvSpPr>
        <p:spPr bwMode="auto">
          <a:xfrm>
            <a:off x="7374097" y="3185160"/>
            <a:ext cx="7143" cy="702945"/>
          </a:xfrm>
          <a:prstGeom prst="rect">
            <a:avLst/>
          </a:prstGeom>
          <a:solidFill>
            <a:srgbClr val="00C700"/>
          </a:solidFill>
          <a:ln w="9525">
            <a:noFill/>
            <a:miter lim="800000"/>
            <a:headEnd/>
            <a:tailEnd/>
          </a:ln>
        </p:spPr>
        <p:txBody>
          <a:bodyPr lIns="82296" tIns="41148" rIns="82296" bIns="41148"/>
          <a:lstStyle/>
          <a:p>
            <a:endParaRPr lang="en-US" dirty="0">
              <a:latin typeface="Segoe" pitchFamily="34" charset="0"/>
            </a:endParaRPr>
          </a:p>
        </p:txBody>
      </p:sp>
      <p:sp>
        <p:nvSpPr>
          <p:cNvPr id="291" name="Rectangle 115"/>
          <p:cNvSpPr>
            <a:spLocks noChangeArrowheads="1"/>
          </p:cNvSpPr>
          <p:nvPr/>
        </p:nvSpPr>
        <p:spPr bwMode="auto">
          <a:xfrm>
            <a:off x="7381240" y="3185160"/>
            <a:ext cx="7144" cy="702945"/>
          </a:xfrm>
          <a:prstGeom prst="rect">
            <a:avLst/>
          </a:prstGeom>
          <a:solidFill>
            <a:srgbClr val="00C400"/>
          </a:solidFill>
          <a:ln w="9525">
            <a:noFill/>
            <a:miter lim="800000"/>
            <a:headEnd/>
            <a:tailEnd/>
          </a:ln>
        </p:spPr>
        <p:txBody>
          <a:bodyPr lIns="82296" tIns="41148" rIns="82296" bIns="41148"/>
          <a:lstStyle/>
          <a:p>
            <a:endParaRPr lang="en-US" dirty="0">
              <a:latin typeface="Segoe" pitchFamily="34" charset="0"/>
            </a:endParaRPr>
          </a:p>
        </p:txBody>
      </p:sp>
      <p:sp>
        <p:nvSpPr>
          <p:cNvPr id="292" name="Rectangle 116"/>
          <p:cNvSpPr>
            <a:spLocks noChangeArrowheads="1"/>
          </p:cNvSpPr>
          <p:nvPr/>
        </p:nvSpPr>
        <p:spPr bwMode="auto">
          <a:xfrm>
            <a:off x="7388385" y="3185160"/>
            <a:ext cx="7143" cy="702945"/>
          </a:xfrm>
          <a:prstGeom prst="rect">
            <a:avLst/>
          </a:prstGeom>
          <a:solidFill>
            <a:srgbClr val="00C100"/>
          </a:solidFill>
          <a:ln w="9525">
            <a:noFill/>
            <a:miter lim="800000"/>
            <a:headEnd/>
            <a:tailEnd/>
          </a:ln>
        </p:spPr>
        <p:txBody>
          <a:bodyPr lIns="82296" tIns="41148" rIns="82296" bIns="41148"/>
          <a:lstStyle/>
          <a:p>
            <a:endParaRPr lang="en-US" dirty="0">
              <a:latin typeface="Segoe" pitchFamily="34" charset="0"/>
            </a:endParaRPr>
          </a:p>
        </p:txBody>
      </p:sp>
      <p:sp>
        <p:nvSpPr>
          <p:cNvPr id="293" name="Rectangle 117"/>
          <p:cNvSpPr>
            <a:spLocks noChangeArrowheads="1"/>
          </p:cNvSpPr>
          <p:nvPr/>
        </p:nvSpPr>
        <p:spPr bwMode="auto">
          <a:xfrm>
            <a:off x="7395528" y="3185160"/>
            <a:ext cx="5715" cy="702945"/>
          </a:xfrm>
          <a:prstGeom prst="rect">
            <a:avLst/>
          </a:prstGeom>
          <a:solidFill>
            <a:srgbClr val="00BD00"/>
          </a:solidFill>
          <a:ln w="9525">
            <a:noFill/>
            <a:miter lim="800000"/>
            <a:headEnd/>
            <a:tailEnd/>
          </a:ln>
        </p:spPr>
        <p:txBody>
          <a:bodyPr lIns="82296" tIns="41148" rIns="82296" bIns="41148"/>
          <a:lstStyle/>
          <a:p>
            <a:endParaRPr lang="en-US" dirty="0">
              <a:latin typeface="Segoe" pitchFamily="34" charset="0"/>
            </a:endParaRPr>
          </a:p>
        </p:txBody>
      </p:sp>
      <p:sp>
        <p:nvSpPr>
          <p:cNvPr id="294" name="Rectangle 118"/>
          <p:cNvSpPr>
            <a:spLocks noChangeArrowheads="1"/>
          </p:cNvSpPr>
          <p:nvPr/>
        </p:nvSpPr>
        <p:spPr bwMode="auto">
          <a:xfrm>
            <a:off x="7401243" y="3185160"/>
            <a:ext cx="7144" cy="702945"/>
          </a:xfrm>
          <a:prstGeom prst="rect">
            <a:avLst/>
          </a:prstGeom>
          <a:solidFill>
            <a:srgbClr val="00BA00"/>
          </a:solidFill>
          <a:ln w="9525">
            <a:noFill/>
            <a:miter lim="800000"/>
            <a:headEnd/>
            <a:tailEnd/>
          </a:ln>
        </p:spPr>
        <p:txBody>
          <a:bodyPr lIns="82296" tIns="41148" rIns="82296" bIns="41148"/>
          <a:lstStyle/>
          <a:p>
            <a:endParaRPr lang="en-US" dirty="0">
              <a:latin typeface="Segoe" pitchFamily="34" charset="0"/>
            </a:endParaRPr>
          </a:p>
        </p:txBody>
      </p:sp>
      <p:sp>
        <p:nvSpPr>
          <p:cNvPr id="295" name="Rectangle 119"/>
          <p:cNvSpPr>
            <a:spLocks noChangeArrowheads="1"/>
          </p:cNvSpPr>
          <p:nvPr/>
        </p:nvSpPr>
        <p:spPr bwMode="auto">
          <a:xfrm>
            <a:off x="7408387" y="3185160"/>
            <a:ext cx="7143" cy="702945"/>
          </a:xfrm>
          <a:prstGeom prst="rect">
            <a:avLst/>
          </a:prstGeom>
          <a:solidFill>
            <a:srgbClr val="00B600"/>
          </a:solidFill>
          <a:ln w="9525">
            <a:noFill/>
            <a:miter lim="800000"/>
            <a:headEnd/>
            <a:tailEnd/>
          </a:ln>
        </p:spPr>
        <p:txBody>
          <a:bodyPr lIns="82296" tIns="41148" rIns="82296" bIns="41148"/>
          <a:lstStyle/>
          <a:p>
            <a:endParaRPr lang="en-US" dirty="0">
              <a:latin typeface="Segoe" pitchFamily="34" charset="0"/>
            </a:endParaRPr>
          </a:p>
        </p:txBody>
      </p:sp>
      <p:sp>
        <p:nvSpPr>
          <p:cNvPr id="296" name="Rectangle 120"/>
          <p:cNvSpPr>
            <a:spLocks noChangeArrowheads="1"/>
          </p:cNvSpPr>
          <p:nvPr/>
        </p:nvSpPr>
        <p:spPr bwMode="auto">
          <a:xfrm>
            <a:off x="7415530" y="3185160"/>
            <a:ext cx="5715" cy="702945"/>
          </a:xfrm>
          <a:prstGeom prst="rect">
            <a:avLst/>
          </a:prstGeom>
          <a:solidFill>
            <a:srgbClr val="00B300"/>
          </a:solidFill>
          <a:ln w="9525">
            <a:noFill/>
            <a:miter lim="800000"/>
            <a:headEnd/>
            <a:tailEnd/>
          </a:ln>
        </p:spPr>
        <p:txBody>
          <a:bodyPr lIns="82296" tIns="41148" rIns="82296" bIns="41148"/>
          <a:lstStyle/>
          <a:p>
            <a:endParaRPr lang="en-US" dirty="0">
              <a:latin typeface="Segoe" pitchFamily="34" charset="0"/>
            </a:endParaRPr>
          </a:p>
        </p:txBody>
      </p:sp>
      <p:sp>
        <p:nvSpPr>
          <p:cNvPr id="297" name="Rectangle 121"/>
          <p:cNvSpPr>
            <a:spLocks noChangeArrowheads="1"/>
          </p:cNvSpPr>
          <p:nvPr/>
        </p:nvSpPr>
        <p:spPr bwMode="auto">
          <a:xfrm>
            <a:off x="7421245" y="3185160"/>
            <a:ext cx="7144" cy="702945"/>
          </a:xfrm>
          <a:prstGeom prst="rect">
            <a:avLst/>
          </a:prstGeom>
          <a:solidFill>
            <a:srgbClr val="00AF00"/>
          </a:solidFill>
          <a:ln w="9525">
            <a:noFill/>
            <a:miter lim="800000"/>
            <a:headEnd/>
            <a:tailEnd/>
          </a:ln>
        </p:spPr>
        <p:txBody>
          <a:bodyPr lIns="82296" tIns="41148" rIns="82296" bIns="41148"/>
          <a:lstStyle/>
          <a:p>
            <a:endParaRPr lang="en-US" dirty="0">
              <a:latin typeface="Segoe" pitchFamily="34" charset="0"/>
            </a:endParaRPr>
          </a:p>
        </p:txBody>
      </p:sp>
      <p:sp>
        <p:nvSpPr>
          <p:cNvPr id="298" name="Rectangle 122"/>
          <p:cNvSpPr>
            <a:spLocks noChangeArrowheads="1"/>
          </p:cNvSpPr>
          <p:nvPr/>
        </p:nvSpPr>
        <p:spPr bwMode="auto">
          <a:xfrm>
            <a:off x="7428390" y="3185160"/>
            <a:ext cx="7143" cy="702945"/>
          </a:xfrm>
          <a:prstGeom prst="rect">
            <a:avLst/>
          </a:prstGeom>
          <a:solidFill>
            <a:srgbClr val="00AC00"/>
          </a:solidFill>
          <a:ln w="9525">
            <a:noFill/>
            <a:miter lim="800000"/>
            <a:headEnd/>
            <a:tailEnd/>
          </a:ln>
        </p:spPr>
        <p:txBody>
          <a:bodyPr lIns="82296" tIns="41148" rIns="82296" bIns="41148"/>
          <a:lstStyle/>
          <a:p>
            <a:endParaRPr lang="en-US" dirty="0">
              <a:latin typeface="Segoe" pitchFamily="34" charset="0"/>
            </a:endParaRPr>
          </a:p>
        </p:txBody>
      </p:sp>
      <p:sp>
        <p:nvSpPr>
          <p:cNvPr id="299" name="Rectangle 123"/>
          <p:cNvSpPr>
            <a:spLocks noChangeArrowheads="1"/>
          </p:cNvSpPr>
          <p:nvPr/>
        </p:nvSpPr>
        <p:spPr bwMode="auto">
          <a:xfrm>
            <a:off x="7435533" y="3185160"/>
            <a:ext cx="7144" cy="702945"/>
          </a:xfrm>
          <a:prstGeom prst="rect">
            <a:avLst/>
          </a:prstGeom>
          <a:solidFill>
            <a:srgbClr val="00A800"/>
          </a:solidFill>
          <a:ln w="9525">
            <a:noFill/>
            <a:miter lim="800000"/>
            <a:headEnd/>
            <a:tailEnd/>
          </a:ln>
        </p:spPr>
        <p:txBody>
          <a:bodyPr lIns="82296" tIns="41148" rIns="82296" bIns="41148"/>
          <a:lstStyle/>
          <a:p>
            <a:endParaRPr lang="en-US" dirty="0">
              <a:latin typeface="Segoe" pitchFamily="34" charset="0"/>
            </a:endParaRPr>
          </a:p>
        </p:txBody>
      </p:sp>
      <p:sp>
        <p:nvSpPr>
          <p:cNvPr id="300" name="Rectangle 124"/>
          <p:cNvSpPr>
            <a:spLocks noChangeArrowheads="1"/>
          </p:cNvSpPr>
          <p:nvPr/>
        </p:nvSpPr>
        <p:spPr bwMode="auto">
          <a:xfrm>
            <a:off x="7442677" y="3185160"/>
            <a:ext cx="5715" cy="702945"/>
          </a:xfrm>
          <a:prstGeom prst="rect">
            <a:avLst/>
          </a:prstGeom>
          <a:solidFill>
            <a:srgbClr val="00A500"/>
          </a:solidFill>
          <a:ln w="9525">
            <a:noFill/>
            <a:miter lim="800000"/>
            <a:headEnd/>
            <a:tailEnd/>
          </a:ln>
        </p:spPr>
        <p:txBody>
          <a:bodyPr lIns="82296" tIns="41148" rIns="82296" bIns="41148"/>
          <a:lstStyle/>
          <a:p>
            <a:endParaRPr lang="en-US" dirty="0">
              <a:latin typeface="Segoe" pitchFamily="34" charset="0"/>
            </a:endParaRPr>
          </a:p>
        </p:txBody>
      </p:sp>
      <p:sp>
        <p:nvSpPr>
          <p:cNvPr id="301" name="Rectangle 125"/>
          <p:cNvSpPr>
            <a:spLocks noChangeArrowheads="1"/>
          </p:cNvSpPr>
          <p:nvPr/>
        </p:nvSpPr>
        <p:spPr bwMode="auto">
          <a:xfrm>
            <a:off x="7448392" y="3185160"/>
            <a:ext cx="7143" cy="702945"/>
          </a:xfrm>
          <a:prstGeom prst="rect">
            <a:avLst/>
          </a:prstGeom>
          <a:solidFill>
            <a:srgbClr val="00A100"/>
          </a:solidFill>
          <a:ln w="9525">
            <a:noFill/>
            <a:miter lim="800000"/>
            <a:headEnd/>
            <a:tailEnd/>
          </a:ln>
        </p:spPr>
        <p:txBody>
          <a:bodyPr lIns="82296" tIns="41148" rIns="82296" bIns="41148"/>
          <a:lstStyle/>
          <a:p>
            <a:endParaRPr lang="en-US" dirty="0">
              <a:latin typeface="Segoe" pitchFamily="34" charset="0"/>
            </a:endParaRPr>
          </a:p>
        </p:txBody>
      </p:sp>
      <p:sp>
        <p:nvSpPr>
          <p:cNvPr id="302" name="Rectangle 126"/>
          <p:cNvSpPr>
            <a:spLocks noChangeArrowheads="1"/>
          </p:cNvSpPr>
          <p:nvPr/>
        </p:nvSpPr>
        <p:spPr bwMode="auto">
          <a:xfrm>
            <a:off x="7455535" y="3185160"/>
            <a:ext cx="7144" cy="702945"/>
          </a:xfrm>
          <a:prstGeom prst="rect">
            <a:avLst/>
          </a:prstGeom>
          <a:solidFill>
            <a:srgbClr val="009E00"/>
          </a:solidFill>
          <a:ln w="9525">
            <a:noFill/>
            <a:miter lim="800000"/>
            <a:headEnd/>
            <a:tailEnd/>
          </a:ln>
        </p:spPr>
        <p:txBody>
          <a:bodyPr lIns="82296" tIns="41148" rIns="82296" bIns="41148"/>
          <a:lstStyle/>
          <a:p>
            <a:endParaRPr lang="en-US" dirty="0">
              <a:latin typeface="Segoe" pitchFamily="34" charset="0"/>
            </a:endParaRPr>
          </a:p>
        </p:txBody>
      </p:sp>
      <p:sp>
        <p:nvSpPr>
          <p:cNvPr id="303" name="Rectangle 127"/>
          <p:cNvSpPr>
            <a:spLocks noChangeArrowheads="1"/>
          </p:cNvSpPr>
          <p:nvPr/>
        </p:nvSpPr>
        <p:spPr bwMode="auto">
          <a:xfrm>
            <a:off x="7462679" y="3185160"/>
            <a:ext cx="5715" cy="702945"/>
          </a:xfrm>
          <a:prstGeom prst="rect">
            <a:avLst/>
          </a:prstGeom>
          <a:solidFill>
            <a:srgbClr val="009B00"/>
          </a:solidFill>
          <a:ln w="9525">
            <a:noFill/>
            <a:miter lim="800000"/>
            <a:headEnd/>
            <a:tailEnd/>
          </a:ln>
        </p:spPr>
        <p:txBody>
          <a:bodyPr lIns="82296" tIns="41148" rIns="82296" bIns="41148"/>
          <a:lstStyle/>
          <a:p>
            <a:endParaRPr lang="en-US" dirty="0">
              <a:latin typeface="Segoe" pitchFamily="34" charset="0"/>
            </a:endParaRPr>
          </a:p>
        </p:txBody>
      </p:sp>
      <p:sp>
        <p:nvSpPr>
          <p:cNvPr id="304" name="Rectangle 128"/>
          <p:cNvSpPr>
            <a:spLocks noChangeArrowheads="1"/>
          </p:cNvSpPr>
          <p:nvPr/>
        </p:nvSpPr>
        <p:spPr bwMode="auto">
          <a:xfrm>
            <a:off x="7468395" y="3185160"/>
            <a:ext cx="7143" cy="702945"/>
          </a:xfrm>
          <a:prstGeom prst="rect">
            <a:avLst/>
          </a:prstGeom>
          <a:solidFill>
            <a:srgbClr val="009700"/>
          </a:solidFill>
          <a:ln w="9525">
            <a:noFill/>
            <a:miter lim="800000"/>
            <a:headEnd/>
            <a:tailEnd/>
          </a:ln>
        </p:spPr>
        <p:txBody>
          <a:bodyPr lIns="82296" tIns="41148" rIns="82296" bIns="41148"/>
          <a:lstStyle/>
          <a:p>
            <a:endParaRPr lang="en-US" dirty="0">
              <a:latin typeface="Segoe" pitchFamily="34" charset="0"/>
            </a:endParaRPr>
          </a:p>
        </p:txBody>
      </p:sp>
      <p:sp>
        <p:nvSpPr>
          <p:cNvPr id="305" name="Rectangle 129"/>
          <p:cNvSpPr>
            <a:spLocks noChangeArrowheads="1"/>
          </p:cNvSpPr>
          <p:nvPr/>
        </p:nvSpPr>
        <p:spPr bwMode="auto">
          <a:xfrm>
            <a:off x="7475538" y="3185160"/>
            <a:ext cx="7144" cy="702945"/>
          </a:xfrm>
          <a:prstGeom prst="rect">
            <a:avLst/>
          </a:prstGeom>
          <a:solidFill>
            <a:srgbClr val="009400"/>
          </a:solidFill>
          <a:ln w="9525">
            <a:noFill/>
            <a:miter lim="800000"/>
            <a:headEnd/>
            <a:tailEnd/>
          </a:ln>
        </p:spPr>
        <p:txBody>
          <a:bodyPr lIns="82296" tIns="41148" rIns="82296" bIns="41148"/>
          <a:lstStyle/>
          <a:p>
            <a:endParaRPr lang="en-US" dirty="0">
              <a:latin typeface="Segoe" pitchFamily="34" charset="0"/>
            </a:endParaRPr>
          </a:p>
        </p:txBody>
      </p:sp>
      <p:sp>
        <p:nvSpPr>
          <p:cNvPr id="306" name="Rectangle 130"/>
          <p:cNvSpPr>
            <a:spLocks noChangeArrowheads="1"/>
          </p:cNvSpPr>
          <p:nvPr/>
        </p:nvSpPr>
        <p:spPr bwMode="auto">
          <a:xfrm>
            <a:off x="7482682" y="3185160"/>
            <a:ext cx="5715" cy="702945"/>
          </a:xfrm>
          <a:prstGeom prst="rect">
            <a:avLst/>
          </a:prstGeom>
          <a:solidFill>
            <a:srgbClr val="009000"/>
          </a:solidFill>
          <a:ln w="9525">
            <a:noFill/>
            <a:miter lim="800000"/>
            <a:headEnd/>
            <a:tailEnd/>
          </a:ln>
        </p:spPr>
        <p:txBody>
          <a:bodyPr lIns="82296" tIns="41148" rIns="82296" bIns="41148"/>
          <a:lstStyle/>
          <a:p>
            <a:endParaRPr lang="en-US" dirty="0">
              <a:latin typeface="Segoe" pitchFamily="34" charset="0"/>
            </a:endParaRPr>
          </a:p>
        </p:txBody>
      </p:sp>
      <p:sp>
        <p:nvSpPr>
          <p:cNvPr id="307" name="Rectangle 131"/>
          <p:cNvSpPr>
            <a:spLocks noChangeArrowheads="1"/>
          </p:cNvSpPr>
          <p:nvPr/>
        </p:nvSpPr>
        <p:spPr bwMode="auto">
          <a:xfrm>
            <a:off x="7488397" y="3185160"/>
            <a:ext cx="7143" cy="702945"/>
          </a:xfrm>
          <a:prstGeom prst="rect">
            <a:avLst/>
          </a:prstGeom>
          <a:solidFill>
            <a:srgbClr val="008D00"/>
          </a:solidFill>
          <a:ln w="9525">
            <a:noFill/>
            <a:miter lim="800000"/>
            <a:headEnd/>
            <a:tailEnd/>
          </a:ln>
        </p:spPr>
        <p:txBody>
          <a:bodyPr lIns="82296" tIns="41148" rIns="82296" bIns="41148"/>
          <a:lstStyle/>
          <a:p>
            <a:endParaRPr lang="en-US" dirty="0">
              <a:latin typeface="Segoe" pitchFamily="34" charset="0"/>
            </a:endParaRPr>
          </a:p>
        </p:txBody>
      </p:sp>
      <p:sp>
        <p:nvSpPr>
          <p:cNvPr id="308" name="Rectangle 132"/>
          <p:cNvSpPr>
            <a:spLocks noChangeArrowheads="1"/>
          </p:cNvSpPr>
          <p:nvPr/>
        </p:nvSpPr>
        <p:spPr bwMode="auto">
          <a:xfrm>
            <a:off x="7495540" y="3185160"/>
            <a:ext cx="7144" cy="702945"/>
          </a:xfrm>
          <a:prstGeom prst="rect">
            <a:avLst/>
          </a:prstGeom>
          <a:solidFill>
            <a:srgbClr val="008900"/>
          </a:solidFill>
          <a:ln w="9525">
            <a:noFill/>
            <a:miter lim="800000"/>
            <a:headEnd/>
            <a:tailEnd/>
          </a:ln>
        </p:spPr>
        <p:txBody>
          <a:bodyPr lIns="82296" tIns="41148" rIns="82296" bIns="41148"/>
          <a:lstStyle/>
          <a:p>
            <a:endParaRPr lang="en-US" dirty="0">
              <a:latin typeface="Segoe" pitchFamily="34" charset="0"/>
            </a:endParaRPr>
          </a:p>
        </p:txBody>
      </p:sp>
      <p:sp>
        <p:nvSpPr>
          <p:cNvPr id="309" name="Rectangle 133"/>
          <p:cNvSpPr>
            <a:spLocks noChangeArrowheads="1"/>
          </p:cNvSpPr>
          <p:nvPr/>
        </p:nvSpPr>
        <p:spPr bwMode="auto">
          <a:xfrm>
            <a:off x="7502685" y="3185160"/>
            <a:ext cx="7143" cy="702945"/>
          </a:xfrm>
          <a:prstGeom prst="rect">
            <a:avLst/>
          </a:prstGeom>
          <a:solidFill>
            <a:srgbClr val="008600"/>
          </a:solidFill>
          <a:ln w="9525">
            <a:noFill/>
            <a:miter lim="800000"/>
            <a:headEnd/>
            <a:tailEnd/>
          </a:ln>
        </p:spPr>
        <p:txBody>
          <a:bodyPr lIns="82296" tIns="41148" rIns="82296" bIns="41148"/>
          <a:lstStyle/>
          <a:p>
            <a:endParaRPr lang="en-US" dirty="0">
              <a:latin typeface="Segoe" pitchFamily="34" charset="0"/>
            </a:endParaRPr>
          </a:p>
        </p:txBody>
      </p:sp>
      <p:sp>
        <p:nvSpPr>
          <p:cNvPr id="310" name="Rectangle 134"/>
          <p:cNvSpPr>
            <a:spLocks noChangeArrowheads="1"/>
          </p:cNvSpPr>
          <p:nvPr/>
        </p:nvSpPr>
        <p:spPr bwMode="auto">
          <a:xfrm>
            <a:off x="7022624" y="3195162"/>
            <a:ext cx="484346" cy="688658"/>
          </a:xfrm>
          <a:prstGeom prst="rect">
            <a:avLst/>
          </a:prstGeom>
          <a:solidFill>
            <a:schemeClr val="hlink">
              <a:alpha val="64999"/>
            </a:schemeClr>
          </a:solidFill>
          <a:ln w="6350" cap="rnd">
            <a:solidFill>
              <a:srgbClr val="000000"/>
            </a:solidFill>
            <a:round/>
            <a:headEnd/>
            <a:tailEnd/>
          </a:ln>
        </p:spPr>
        <p:txBody>
          <a:bodyPr lIns="82296" tIns="41148" rIns="82296" bIns="41148"/>
          <a:lstStyle/>
          <a:p>
            <a:endParaRPr lang="en-US" dirty="0">
              <a:latin typeface="Segoe" pitchFamily="34" charset="0"/>
            </a:endParaRPr>
          </a:p>
        </p:txBody>
      </p:sp>
      <p:sp>
        <p:nvSpPr>
          <p:cNvPr id="311" name="Rectangle 135"/>
          <p:cNvSpPr>
            <a:spLocks noChangeArrowheads="1"/>
          </p:cNvSpPr>
          <p:nvPr/>
        </p:nvSpPr>
        <p:spPr bwMode="auto">
          <a:xfrm>
            <a:off x="7088347" y="3322320"/>
            <a:ext cx="307777" cy="138499"/>
          </a:xfrm>
          <a:prstGeom prst="rect">
            <a:avLst/>
          </a:prstGeom>
          <a:noFill/>
          <a:ln w="9525">
            <a:noFill/>
            <a:miter lim="800000"/>
            <a:headEnd/>
            <a:tailEnd/>
          </a:ln>
        </p:spPr>
        <p:txBody>
          <a:bodyPr wrap="none" lIns="0" tIns="0" rIns="0" bIns="0">
            <a:spAutoFit/>
          </a:bodyPr>
          <a:lstStyle/>
          <a:p>
            <a:pPr eaLnBrk="0" hangingPunct="0"/>
            <a:r>
              <a:rPr lang="en-US" sz="900" b="0" dirty="0">
                <a:solidFill>
                  <a:schemeClr val="bg1"/>
                </a:solidFill>
                <a:effectLst/>
                <a:latin typeface="Segoe" pitchFamily="34" charset="0"/>
              </a:rPr>
              <a:t>Cache</a:t>
            </a:r>
            <a:endParaRPr lang="en-US" dirty="0">
              <a:solidFill>
                <a:schemeClr val="bg1"/>
              </a:solidFill>
              <a:effectLst/>
              <a:latin typeface="Lucida Sans Unicode" pitchFamily="34" charset="0"/>
            </a:endParaRPr>
          </a:p>
        </p:txBody>
      </p:sp>
      <p:sp>
        <p:nvSpPr>
          <p:cNvPr id="312" name="Rectangle 136"/>
          <p:cNvSpPr>
            <a:spLocks noChangeArrowheads="1"/>
          </p:cNvSpPr>
          <p:nvPr/>
        </p:nvSpPr>
        <p:spPr bwMode="auto">
          <a:xfrm>
            <a:off x="7129780" y="3602355"/>
            <a:ext cx="208390" cy="138499"/>
          </a:xfrm>
          <a:prstGeom prst="rect">
            <a:avLst/>
          </a:prstGeom>
          <a:noFill/>
          <a:ln w="9525">
            <a:noFill/>
            <a:miter lim="800000"/>
            <a:headEnd/>
            <a:tailEnd/>
          </a:ln>
        </p:spPr>
        <p:txBody>
          <a:bodyPr wrap="none" lIns="0" tIns="0" rIns="0" bIns="0">
            <a:spAutoFit/>
          </a:bodyPr>
          <a:lstStyle/>
          <a:p>
            <a:pPr eaLnBrk="0" hangingPunct="0"/>
            <a:r>
              <a:rPr lang="en-US" sz="900" b="0" dirty="0">
                <a:solidFill>
                  <a:schemeClr val="bg1"/>
                </a:solidFill>
                <a:effectLst/>
                <a:latin typeface="Segoe" pitchFamily="34" charset="0"/>
              </a:rPr>
              <a:t>Add</a:t>
            </a:r>
            <a:endParaRPr lang="en-US" dirty="0">
              <a:solidFill>
                <a:schemeClr val="bg1"/>
              </a:solidFill>
              <a:effectLst/>
              <a:latin typeface="Lucida Sans Unicode" pitchFamily="34" charset="0"/>
            </a:endParaRPr>
          </a:p>
        </p:txBody>
      </p:sp>
      <p:sp>
        <p:nvSpPr>
          <p:cNvPr id="313" name="Rectangle 137"/>
          <p:cNvSpPr>
            <a:spLocks noChangeArrowheads="1"/>
          </p:cNvSpPr>
          <p:nvPr/>
        </p:nvSpPr>
        <p:spPr bwMode="auto">
          <a:xfrm>
            <a:off x="7322662" y="3602355"/>
            <a:ext cx="46488" cy="138499"/>
          </a:xfrm>
          <a:prstGeom prst="rect">
            <a:avLst/>
          </a:prstGeom>
          <a:noFill/>
          <a:ln w="9525">
            <a:noFill/>
            <a:miter lim="800000"/>
            <a:headEnd/>
            <a:tailEnd/>
          </a:ln>
        </p:spPr>
        <p:txBody>
          <a:bodyPr wrap="none" lIns="0" tIns="0" rIns="0" bIns="0">
            <a:spAutoFit/>
          </a:bodyPr>
          <a:lstStyle/>
          <a:p>
            <a:pPr eaLnBrk="0" hangingPunct="0"/>
            <a:r>
              <a:rPr lang="en-US" sz="900" b="0" dirty="0">
                <a:solidFill>
                  <a:schemeClr val="bg1"/>
                </a:solidFill>
                <a:effectLst/>
                <a:latin typeface="Segoe" pitchFamily="34" charset="0"/>
              </a:rPr>
              <a:t>-</a:t>
            </a:r>
            <a:endParaRPr lang="en-US" dirty="0">
              <a:solidFill>
                <a:schemeClr val="bg1"/>
              </a:solidFill>
              <a:effectLst/>
              <a:latin typeface="Lucida Sans Unicode" pitchFamily="34" charset="0"/>
            </a:endParaRPr>
          </a:p>
        </p:txBody>
      </p:sp>
      <p:sp>
        <p:nvSpPr>
          <p:cNvPr id="314" name="Rectangle 138"/>
          <p:cNvSpPr>
            <a:spLocks noChangeArrowheads="1"/>
          </p:cNvSpPr>
          <p:nvPr/>
        </p:nvSpPr>
        <p:spPr bwMode="auto">
          <a:xfrm>
            <a:off x="7356952" y="3602355"/>
            <a:ext cx="92975" cy="138499"/>
          </a:xfrm>
          <a:prstGeom prst="rect">
            <a:avLst/>
          </a:prstGeom>
          <a:noFill/>
          <a:ln w="9525">
            <a:noFill/>
            <a:miter lim="800000"/>
            <a:headEnd/>
            <a:tailEnd/>
          </a:ln>
        </p:spPr>
        <p:txBody>
          <a:bodyPr wrap="none" lIns="0" tIns="0" rIns="0" bIns="0">
            <a:spAutoFit/>
          </a:bodyPr>
          <a:lstStyle/>
          <a:p>
            <a:pPr eaLnBrk="0" hangingPunct="0"/>
            <a:r>
              <a:rPr lang="en-US" sz="900" b="0" dirty="0">
                <a:solidFill>
                  <a:schemeClr val="bg1"/>
                </a:solidFill>
                <a:effectLst/>
                <a:latin typeface="Segoe" pitchFamily="34" charset="0"/>
              </a:rPr>
              <a:t>in</a:t>
            </a:r>
            <a:endParaRPr lang="en-US" dirty="0">
              <a:solidFill>
                <a:schemeClr val="bg1"/>
              </a:solidFill>
              <a:effectLst/>
              <a:latin typeface="Lucida Sans Unicode" pitchFamily="34" charset="0"/>
            </a:endParaRPr>
          </a:p>
        </p:txBody>
      </p:sp>
      <p:sp>
        <p:nvSpPr>
          <p:cNvPr id="315" name="Rectangle 139"/>
          <p:cNvSpPr>
            <a:spLocks noChangeArrowheads="1"/>
          </p:cNvSpPr>
          <p:nvPr/>
        </p:nvSpPr>
        <p:spPr bwMode="auto">
          <a:xfrm>
            <a:off x="7124065" y="3738087"/>
            <a:ext cx="237244" cy="138499"/>
          </a:xfrm>
          <a:prstGeom prst="rect">
            <a:avLst/>
          </a:prstGeom>
          <a:noFill/>
          <a:ln w="9525">
            <a:noFill/>
            <a:miter lim="800000"/>
            <a:headEnd/>
            <a:tailEnd/>
          </a:ln>
        </p:spPr>
        <p:txBody>
          <a:bodyPr wrap="none" lIns="0" tIns="0" rIns="0" bIns="0">
            <a:spAutoFit/>
          </a:bodyPr>
          <a:lstStyle/>
          <a:p>
            <a:pPr eaLnBrk="0" hangingPunct="0"/>
            <a:r>
              <a:rPr lang="en-US" sz="900" b="0" dirty="0">
                <a:solidFill>
                  <a:schemeClr val="bg1"/>
                </a:solidFill>
                <a:effectLst/>
                <a:latin typeface="Segoe" pitchFamily="34" charset="0"/>
              </a:rPr>
              <a:t>Card</a:t>
            </a:r>
            <a:endParaRPr lang="en-US" dirty="0">
              <a:solidFill>
                <a:schemeClr val="bg1"/>
              </a:solidFill>
              <a:effectLst/>
              <a:latin typeface="Lucida Sans Unicode" pitchFamily="34" charset="0"/>
            </a:endParaRPr>
          </a:p>
        </p:txBody>
      </p:sp>
      <p:sp>
        <p:nvSpPr>
          <p:cNvPr id="316" name="Line 140"/>
          <p:cNvSpPr>
            <a:spLocks noChangeShapeType="1"/>
          </p:cNvSpPr>
          <p:nvPr/>
        </p:nvSpPr>
        <p:spPr bwMode="auto">
          <a:xfrm>
            <a:off x="7256940" y="3986689"/>
            <a:ext cx="1428" cy="174308"/>
          </a:xfrm>
          <a:prstGeom prst="line">
            <a:avLst/>
          </a:prstGeom>
          <a:noFill/>
          <a:ln w="6350" cap="rnd">
            <a:solidFill>
              <a:srgbClr val="0000FF"/>
            </a:solidFill>
            <a:round/>
            <a:headEnd/>
            <a:tailEnd/>
          </a:ln>
        </p:spPr>
        <p:txBody>
          <a:bodyPr lIns="82296" tIns="41148" rIns="82296" bIns="41148"/>
          <a:lstStyle/>
          <a:p>
            <a:endParaRPr lang="en-US" dirty="0">
              <a:latin typeface="Segoe" pitchFamily="34" charset="0"/>
            </a:endParaRPr>
          </a:p>
        </p:txBody>
      </p:sp>
      <p:sp>
        <p:nvSpPr>
          <p:cNvPr id="317" name="Freeform 141"/>
          <p:cNvSpPr>
            <a:spLocks/>
          </p:cNvSpPr>
          <p:nvPr/>
        </p:nvSpPr>
        <p:spPr bwMode="auto">
          <a:xfrm>
            <a:off x="7231222" y="3892392"/>
            <a:ext cx="58578" cy="92868"/>
          </a:xfrm>
          <a:custGeom>
            <a:avLst/>
            <a:gdLst/>
            <a:ahLst/>
            <a:cxnLst>
              <a:cxn ang="0">
                <a:pos x="0" y="65"/>
              </a:cxn>
              <a:cxn ang="0">
                <a:pos x="21" y="0"/>
              </a:cxn>
              <a:cxn ang="0">
                <a:pos x="41" y="65"/>
              </a:cxn>
              <a:cxn ang="0">
                <a:pos x="0" y="65"/>
              </a:cxn>
            </a:cxnLst>
            <a:rect l="0" t="0" r="r" b="b"/>
            <a:pathLst>
              <a:path w="41" h="65">
                <a:moveTo>
                  <a:pt x="0" y="65"/>
                </a:moveTo>
                <a:lnTo>
                  <a:pt x="21" y="0"/>
                </a:lnTo>
                <a:lnTo>
                  <a:pt x="41" y="65"/>
                </a:lnTo>
                <a:lnTo>
                  <a:pt x="0" y="65"/>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318" name="Freeform 142"/>
          <p:cNvSpPr>
            <a:spLocks/>
          </p:cNvSpPr>
          <p:nvPr/>
        </p:nvSpPr>
        <p:spPr bwMode="auto">
          <a:xfrm>
            <a:off x="7226935" y="4152425"/>
            <a:ext cx="58579" cy="92868"/>
          </a:xfrm>
          <a:custGeom>
            <a:avLst/>
            <a:gdLst/>
            <a:ahLst/>
            <a:cxnLst>
              <a:cxn ang="0">
                <a:pos x="41" y="0"/>
              </a:cxn>
              <a:cxn ang="0">
                <a:pos x="21" y="65"/>
              </a:cxn>
              <a:cxn ang="0">
                <a:pos x="0" y="0"/>
              </a:cxn>
              <a:cxn ang="0">
                <a:pos x="41" y="0"/>
              </a:cxn>
            </a:cxnLst>
            <a:rect l="0" t="0" r="r" b="b"/>
            <a:pathLst>
              <a:path w="41" h="65">
                <a:moveTo>
                  <a:pt x="41" y="0"/>
                </a:moveTo>
                <a:lnTo>
                  <a:pt x="21" y="65"/>
                </a:lnTo>
                <a:lnTo>
                  <a:pt x="0" y="0"/>
                </a:lnTo>
                <a:lnTo>
                  <a:pt x="41" y="0"/>
                </a:lnTo>
                <a:close/>
              </a:path>
            </a:pathLst>
          </a:custGeom>
          <a:solidFill>
            <a:srgbClr val="0000FF"/>
          </a:solidFill>
          <a:ln w="9525">
            <a:noFill/>
            <a:round/>
            <a:headEnd/>
            <a:tailEnd/>
          </a:ln>
        </p:spPr>
        <p:txBody>
          <a:bodyPr lIns="82296" tIns="41148" rIns="82296" bIns="41148"/>
          <a:lstStyle/>
          <a:p>
            <a:endParaRPr lang="en-US" dirty="0">
              <a:latin typeface="Segoe" pitchFamily="34" charset="0"/>
            </a:endParaRPr>
          </a:p>
        </p:txBody>
      </p:sp>
      <p:sp>
        <p:nvSpPr>
          <p:cNvPr id="319" name="Freeform 143"/>
          <p:cNvSpPr>
            <a:spLocks noEditPoints="1"/>
          </p:cNvSpPr>
          <p:nvPr/>
        </p:nvSpPr>
        <p:spPr bwMode="auto">
          <a:xfrm>
            <a:off x="6866890" y="3059430"/>
            <a:ext cx="1700213" cy="984409"/>
          </a:xfrm>
          <a:custGeom>
            <a:avLst/>
            <a:gdLst/>
            <a:ahLst/>
            <a:cxnLst>
              <a:cxn ang="0">
                <a:pos x="23" y="415"/>
              </a:cxn>
              <a:cxn ang="0">
                <a:pos x="23" y="46"/>
              </a:cxn>
              <a:cxn ang="0">
                <a:pos x="46" y="945"/>
              </a:cxn>
              <a:cxn ang="0">
                <a:pos x="0" y="622"/>
              </a:cxn>
              <a:cxn ang="0">
                <a:pos x="46" y="1175"/>
              </a:cxn>
              <a:cxn ang="0">
                <a:pos x="0" y="1498"/>
              </a:cxn>
              <a:cxn ang="0">
                <a:pos x="46" y="1175"/>
              </a:cxn>
              <a:cxn ang="0">
                <a:pos x="23" y="2074"/>
              </a:cxn>
              <a:cxn ang="0">
                <a:pos x="23" y="1705"/>
              </a:cxn>
              <a:cxn ang="0">
                <a:pos x="454" y="2151"/>
              </a:cxn>
              <a:cxn ang="0">
                <a:pos x="131" y="2197"/>
              </a:cxn>
              <a:cxn ang="0">
                <a:pos x="684" y="2151"/>
              </a:cxn>
              <a:cxn ang="0">
                <a:pos x="1006" y="2197"/>
              </a:cxn>
              <a:cxn ang="0">
                <a:pos x="684" y="2151"/>
              </a:cxn>
              <a:cxn ang="0">
                <a:pos x="1582" y="2174"/>
              </a:cxn>
              <a:cxn ang="0">
                <a:pos x="1214" y="2174"/>
              </a:cxn>
              <a:cxn ang="0">
                <a:pos x="2112" y="2151"/>
              </a:cxn>
              <a:cxn ang="0">
                <a:pos x="1790" y="2197"/>
              </a:cxn>
              <a:cxn ang="0">
                <a:pos x="2343" y="2151"/>
              </a:cxn>
              <a:cxn ang="0">
                <a:pos x="2665" y="2197"/>
              </a:cxn>
              <a:cxn ang="0">
                <a:pos x="2343" y="2151"/>
              </a:cxn>
              <a:cxn ang="0">
                <a:pos x="3241" y="2174"/>
              </a:cxn>
              <a:cxn ang="0">
                <a:pos x="2873" y="2174"/>
              </a:cxn>
              <a:cxn ang="0">
                <a:pos x="3771" y="2151"/>
              </a:cxn>
              <a:cxn ang="0">
                <a:pos x="3449" y="2197"/>
              </a:cxn>
              <a:cxn ang="0">
                <a:pos x="4002" y="2151"/>
              </a:cxn>
              <a:cxn ang="0">
                <a:pos x="3994" y="1866"/>
              </a:cxn>
              <a:cxn ang="0">
                <a:pos x="4040" y="2174"/>
              </a:cxn>
              <a:cxn ang="0">
                <a:pos x="3979" y="2174"/>
              </a:cxn>
              <a:cxn ang="0">
                <a:pos x="3994" y="1313"/>
              </a:cxn>
              <a:cxn ang="0">
                <a:pos x="4040" y="1636"/>
              </a:cxn>
              <a:cxn ang="0">
                <a:pos x="3994" y="1083"/>
              </a:cxn>
              <a:cxn ang="0">
                <a:pos x="4040" y="761"/>
              </a:cxn>
              <a:cxn ang="0">
                <a:pos x="3994" y="1083"/>
              </a:cxn>
              <a:cxn ang="0">
                <a:pos x="4017" y="185"/>
              </a:cxn>
              <a:cxn ang="0">
                <a:pos x="4017" y="553"/>
              </a:cxn>
              <a:cxn ang="0">
                <a:pos x="3648" y="46"/>
              </a:cxn>
              <a:cxn ang="0">
                <a:pos x="3971" y="0"/>
              </a:cxn>
              <a:cxn ang="0">
                <a:pos x="3418" y="46"/>
              </a:cxn>
              <a:cxn ang="0">
                <a:pos x="3095" y="0"/>
              </a:cxn>
              <a:cxn ang="0">
                <a:pos x="3418" y="46"/>
              </a:cxn>
              <a:cxn ang="0">
                <a:pos x="2519" y="23"/>
              </a:cxn>
              <a:cxn ang="0">
                <a:pos x="2888" y="23"/>
              </a:cxn>
              <a:cxn ang="0">
                <a:pos x="1990" y="46"/>
              </a:cxn>
              <a:cxn ang="0">
                <a:pos x="2312" y="0"/>
              </a:cxn>
              <a:cxn ang="0">
                <a:pos x="1759" y="46"/>
              </a:cxn>
              <a:cxn ang="0">
                <a:pos x="1437" y="0"/>
              </a:cxn>
              <a:cxn ang="0">
                <a:pos x="1759" y="46"/>
              </a:cxn>
              <a:cxn ang="0">
                <a:pos x="861" y="23"/>
              </a:cxn>
              <a:cxn ang="0">
                <a:pos x="1229" y="23"/>
              </a:cxn>
              <a:cxn ang="0">
                <a:pos x="331" y="46"/>
              </a:cxn>
              <a:cxn ang="0">
                <a:pos x="653" y="0"/>
              </a:cxn>
              <a:cxn ang="0">
                <a:pos x="100" y="46"/>
              </a:cxn>
              <a:cxn ang="0">
                <a:pos x="23" y="0"/>
              </a:cxn>
              <a:cxn ang="0">
                <a:pos x="100" y="46"/>
              </a:cxn>
            </a:cxnLst>
            <a:rect l="0" t="0" r="r" b="b"/>
            <a:pathLst>
              <a:path w="4040" h="2197">
                <a:moveTo>
                  <a:pt x="46" y="69"/>
                </a:moveTo>
                <a:lnTo>
                  <a:pt x="46" y="392"/>
                </a:lnTo>
                <a:cubicBezTo>
                  <a:pt x="46" y="405"/>
                  <a:pt x="36" y="415"/>
                  <a:pt x="23" y="415"/>
                </a:cubicBezTo>
                <a:cubicBezTo>
                  <a:pt x="11" y="415"/>
                  <a:pt x="0" y="405"/>
                  <a:pt x="0" y="392"/>
                </a:cubicBezTo>
                <a:lnTo>
                  <a:pt x="0" y="69"/>
                </a:lnTo>
                <a:cubicBezTo>
                  <a:pt x="0" y="57"/>
                  <a:pt x="11" y="46"/>
                  <a:pt x="23" y="46"/>
                </a:cubicBezTo>
                <a:cubicBezTo>
                  <a:pt x="36" y="46"/>
                  <a:pt x="46" y="57"/>
                  <a:pt x="46" y="69"/>
                </a:cubicBezTo>
                <a:close/>
                <a:moveTo>
                  <a:pt x="46" y="622"/>
                </a:moveTo>
                <a:lnTo>
                  <a:pt x="46" y="945"/>
                </a:lnTo>
                <a:cubicBezTo>
                  <a:pt x="46" y="958"/>
                  <a:pt x="36" y="968"/>
                  <a:pt x="23" y="968"/>
                </a:cubicBezTo>
                <a:cubicBezTo>
                  <a:pt x="11" y="968"/>
                  <a:pt x="0" y="958"/>
                  <a:pt x="0" y="945"/>
                </a:cubicBezTo>
                <a:lnTo>
                  <a:pt x="0" y="622"/>
                </a:lnTo>
                <a:cubicBezTo>
                  <a:pt x="0" y="610"/>
                  <a:pt x="11" y="599"/>
                  <a:pt x="23" y="599"/>
                </a:cubicBezTo>
                <a:cubicBezTo>
                  <a:pt x="36" y="599"/>
                  <a:pt x="46" y="610"/>
                  <a:pt x="46" y="622"/>
                </a:cubicBezTo>
                <a:close/>
                <a:moveTo>
                  <a:pt x="46" y="1175"/>
                </a:moveTo>
                <a:lnTo>
                  <a:pt x="46" y="1498"/>
                </a:lnTo>
                <a:cubicBezTo>
                  <a:pt x="46" y="1511"/>
                  <a:pt x="36" y="1521"/>
                  <a:pt x="23" y="1521"/>
                </a:cubicBezTo>
                <a:cubicBezTo>
                  <a:pt x="11" y="1521"/>
                  <a:pt x="0" y="1511"/>
                  <a:pt x="0" y="1498"/>
                </a:cubicBezTo>
                <a:lnTo>
                  <a:pt x="0" y="1175"/>
                </a:lnTo>
                <a:cubicBezTo>
                  <a:pt x="0" y="1163"/>
                  <a:pt x="11" y="1152"/>
                  <a:pt x="23" y="1152"/>
                </a:cubicBezTo>
                <a:cubicBezTo>
                  <a:pt x="36" y="1152"/>
                  <a:pt x="46" y="1163"/>
                  <a:pt x="46" y="1175"/>
                </a:cubicBezTo>
                <a:close/>
                <a:moveTo>
                  <a:pt x="46" y="1728"/>
                </a:moveTo>
                <a:lnTo>
                  <a:pt x="46" y="2051"/>
                </a:lnTo>
                <a:cubicBezTo>
                  <a:pt x="46" y="2063"/>
                  <a:pt x="36" y="2074"/>
                  <a:pt x="23" y="2074"/>
                </a:cubicBezTo>
                <a:cubicBezTo>
                  <a:pt x="11" y="2074"/>
                  <a:pt x="0" y="2063"/>
                  <a:pt x="0" y="2051"/>
                </a:cubicBezTo>
                <a:lnTo>
                  <a:pt x="0" y="1728"/>
                </a:lnTo>
                <a:cubicBezTo>
                  <a:pt x="0" y="1715"/>
                  <a:pt x="11" y="1705"/>
                  <a:pt x="23" y="1705"/>
                </a:cubicBezTo>
                <a:cubicBezTo>
                  <a:pt x="36" y="1705"/>
                  <a:pt x="46" y="1715"/>
                  <a:pt x="46" y="1728"/>
                </a:cubicBezTo>
                <a:close/>
                <a:moveTo>
                  <a:pt x="131" y="2151"/>
                </a:moveTo>
                <a:lnTo>
                  <a:pt x="454" y="2151"/>
                </a:lnTo>
                <a:cubicBezTo>
                  <a:pt x="466" y="2151"/>
                  <a:pt x="477" y="2161"/>
                  <a:pt x="477" y="2174"/>
                </a:cubicBezTo>
                <a:cubicBezTo>
                  <a:pt x="477" y="2186"/>
                  <a:pt x="466" y="2197"/>
                  <a:pt x="454" y="2197"/>
                </a:cubicBezTo>
                <a:lnTo>
                  <a:pt x="131" y="2197"/>
                </a:lnTo>
                <a:cubicBezTo>
                  <a:pt x="118" y="2197"/>
                  <a:pt x="108" y="2186"/>
                  <a:pt x="108" y="2174"/>
                </a:cubicBezTo>
                <a:cubicBezTo>
                  <a:pt x="108" y="2161"/>
                  <a:pt x="118" y="2151"/>
                  <a:pt x="131" y="2151"/>
                </a:cubicBezTo>
                <a:close/>
                <a:moveTo>
                  <a:pt x="684" y="2151"/>
                </a:moveTo>
                <a:lnTo>
                  <a:pt x="1006" y="2151"/>
                </a:lnTo>
                <a:cubicBezTo>
                  <a:pt x="1019" y="2151"/>
                  <a:pt x="1030" y="2161"/>
                  <a:pt x="1030" y="2174"/>
                </a:cubicBezTo>
                <a:cubicBezTo>
                  <a:pt x="1030" y="2186"/>
                  <a:pt x="1019" y="2197"/>
                  <a:pt x="1006" y="2197"/>
                </a:cubicBezTo>
                <a:lnTo>
                  <a:pt x="684" y="2197"/>
                </a:lnTo>
                <a:cubicBezTo>
                  <a:pt x="671" y="2197"/>
                  <a:pt x="661" y="2186"/>
                  <a:pt x="661" y="2174"/>
                </a:cubicBezTo>
                <a:cubicBezTo>
                  <a:pt x="661" y="2161"/>
                  <a:pt x="671" y="2151"/>
                  <a:pt x="684" y="2151"/>
                </a:cubicBezTo>
                <a:close/>
                <a:moveTo>
                  <a:pt x="1237" y="2151"/>
                </a:moveTo>
                <a:lnTo>
                  <a:pt x="1559" y="2151"/>
                </a:lnTo>
                <a:cubicBezTo>
                  <a:pt x="1572" y="2151"/>
                  <a:pt x="1582" y="2161"/>
                  <a:pt x="1582" y="2174"/>
                </a:cubicBezTo>
                <a:cubicBezTo>
                  <a:pt x="1582" y="2186"/>
                  <a:pt x="1572" y="2197"/>
                  <a:pt x="1559" y="2197"/>
                </a:cubicBezTo>
                <a:lnTo>
                  <a:pt x="1237" y="2197"/>
                </a:lnTo>
                <a:cubicBezTo>
                  <a:pt x="1224" y="2197"/>
                  <a:pt x="1214" y="2186"/>
                  <a:pt x="1214" y="2174"/>
                </a:cubicBezTo>
                <a:cubicBezTo>
                  <a:pt x="1214" y="2161"/>
                  <a:pt x="1224" y="2151"/>
                  <a:pt x="1237" y="2151"/>
                </a:cubicBezTo>
                <a:close/>
                <a:moveTo>
                  <a:pt x="1790" y="2151"/>
                </a:moveTo>
                <a:lnTo>
                  <a:pt x="2112" y="2151"/>
                </a:lnTo>
                <a:cubicBezTo>
                  <a:pt x="2125" y="2151"/>
                  <a:pt x="2135" y="2161"/>
                  <a:pt x="2135" y="2174"/>
                </a:cubicBezTo>
                <a:cubicBezTo>
                  <a:pt x="2135" y="2186"/>
                  <a:pt x="2125" y="2197"/>
                  <a:pt x="2112" y="2197"/>
                </a:cubicBezTo>
                <a:lnTo>
                  <a:pt x="1790" y="2197"/>
                </a:lnTo>
                <a:cubicBezTo>
                  <a:pt x="1777" y="2197"/>
                  <a:pt x="1767" y="2186"/>
                  <a:pt x="1767" y="2174"/>
                </a:cubicBezTo>
                <a:cubicBezTo>
                  <a:pt x="1767" y="2161"/>
                  <a:pt x="1777" y="2151"/>
                  <a:pt x="1790" y="2151"/>
                </a:cubicBezTo>
                <a:close/>
                <a:moveTo>
                  <a:pt x="2343" y="2151"/>
                </a:moveTo>
                <a:lnTo>
                  <a:pt x="2665" y="2151"/>
                </a:lnTo>
                <a:cubicBezTo>
                  <a:pt x="2678" y="2151"/>
                  <a:pt x="2688" y="2161"/>
                  <a:pt x="2688" y="2174"/>
                </a:cubicBezTo>
                <a:cubicBezTo>
                  <a:pt x="2688" y="2186"/>
                  <a:pt x="2678" y="2197"/>
                  <a:pt x="2665" y="2197"/>
                </a:cubicBezTo>
                <a:lnTo>
                  <a:pt x="2343" y="2197"/>
                </a:lnTo>
                <a:cubicBezTo>
                  <a:pt x="2330" y="2197"/>
                  <a:pt x="2320" y="2186"/>
                  <a:pt x="2320" y="2174"/>
                </a:cubicBezTo>
                <a:cubicBezTo>
                  <a:pt x="2320" y="2161"/>
                  <a:pt x="2330" y="2151"/>
                  <a:pt x="2343" y="2151"/>
                </a:cubicBezTo>
                <a:close/>
                <a:moveTo>
                  <a:pt x="2896" y="2151"/>
                </a:moveTo>
                <a:lnTo>
                  <a:pt x="3218" y="2151"/>
                </a:lnTo>
                <a:cubicBezTo>
                  <a:pt x="3231" y="2151"/>
                  <a:pt x="3241" y="2161"/>
                  <a:pt x="3241" y="2174"/>
                </a:cubicBezTo>
                <a:cubicBezTo>
                  <a:pt x="3241" y="2186"/>
                  <a:pt x="3231" y="2197"/>
                  <a:pt x="3218" y="2197"/>
                </a:cubicBezTo>
                <a:lnTo>
                  <a:pt x="2896" y="2197"/>
                </a:lnTo>
                <a:cubicBezTo>
                  <a:pt x="2883" y="2197"/>
                  <a:pt x="2873" y="2186"/>
                  <a:pt x="2873" y="2174"/>
                </a:cubicBezTo>
                <a:cubicBezTo>
                  <a:pt x="2873" y="2161"/>
                  <a:pt x="2883" y="2151"/>
                  <a:pt x="2896" y="2151"/>
                </a:cubicBezTo>
                <a:close/>
                <a:moveTo>
                  <a:pt x="3449" y="2151"/>
                </a:moveTo>
                <a:lnTo>
                  <a:pt x="3771" y="2151"/>
                </a:lnTo>
                <a:cubicBezTo>
                  <a:pt x="3784" y="2151"/>
                  <a:pt x="3794" y="2161"/>
                  <a:pt x="3794" y="2174"/>
                </a:cubicBezTo>
                <a:cubicBezTo>
                  <a:pt x="3794" y="2186"/>
                  <a:pt x="3784" y="2197"/>
                  <a:pt x="3771" y="2197"/>
                </a:cubicBezTo>
                <a:lnTo>
                  <a:pt x="3449" y="2197"/>
                </a:lnTo>
                <a:cubicBezTo>
                  <a:pt x="3436" y="2197"/>
                  <a:pt x="3426" y="2186"/>
                  <a:pt x="3426" y="2174"/>
                </a:cubicBezTo>
                <a:cubicBezTo>
                  <a:pt x="3426" y="2161"/>
                  <a:pt x="3436" y="2151"/>
                  <a:pt x="3449" y="2151"/>
                </a:cubicBezTo>
                <a:close/>
                <a:moveTo>
                  <a:pt x="4002" y="2151"/>
                </a:moveTo>
                <a:lnTo>
                  <a:pt x="4017" y="2151"/>
                </a:lnTo>
                <a:lnTo>
                  <a:pt x="3994" y="2174"/>
                </a:lnTo>
                <a:lnTo>
                  <a:pt x="3994" y="1866"/>
                </a:lnTo>
                <a:cubicBezTo>
                  <a:pt x="3994" y="1854"/>
                  <a:pt x="4004" y="1843"/>
                  <a:pt x="4017" y="1843"/>
                </a:cubicBezTo>
                <a:cubicBezTo>
                  <a:pt x="4030" y="1843"/>
                  <a:pt x="4040" y="1854"/>
                  <a:pt x="4040" y="1866"/>
                </a:cubicBezTo>
                <a:lnTo>
                  <a:pt x="4040" y="2174"/>
                </a:lnTo>
                <a:cubicBezTo>
                  <a:pt x="4040" y="2186"/>
                  <a:pt x="4030" y="2197"/>
                  <a:pt x="4017" y="2197"/>
                </a:cubicBezTo>
                <a:lnTo>
                  <a:pt x="4002" y="2197"/>
                </a:lnTo>
                <a:cubicBezTo>
                  <a:pt x="3989" y="2197"/>
                  <a:pt x="3979" y="2186"/>
                  <a:pt x="3979" y="2174"/>
                </a:cubicBezTo>
                <a:cubicBezTo>
                  <a:pt x="3979" y="2161"/>
                  <a:pt x="3989" y="2151"/>
                  <a:pt x="4002" y="2151"/>
                </a:cubicBezTo>
                <a:close/>
                <a:moveTo>
                  <a:pt x="3994" y="1636"/>
                </a:moveTo>
                <a:lnTo>
                  <a:pt x="3994" y="1313"/>
                </a:lnTo>
                <a:cubicBezTo>
                  <a:pt x="3994" y="1301"/>
                  <a:pt x="4004" y="1290"/>
                  <a:pt x="4017" y="1290"/>
                </a:cubicBezTo>
                <a:cubicBezTo>
                  <a:pt x="4030" y="1290"/>
                  <a:pt x="4040" y="1301"/>
                  <a:pt x="4040" y="1313"/>
                </a:cubicBezTo>
                <a:lnTo>
                  <a:pt x="4040" y="1636"/>
                </a:lnTo>
                <a:cubicBezTo>
                  <a:pt x="4040" y="1649"/>
                  <a:pt x="4030" y="1659"/>
                  <a:pt x="4017" y="1659"/>
                </a:cubicBezTo>
                <a:cubicBezTo>
                  <a:pt x="4004" y="1659"/>
                  <a:pt x="3994" y="1649"/>
                  <a:pt x="3994" y="1636"/>
                </a:cubicBezTo>
                <a:close/>
                <a:moveTo>
                  <a:pt x="3994" y="1083"/>
                </a:moveTo>
                <a:lnTo>
                  <a:pt x="3994" y="761"/>
                </a:lnTo>
                <a:cubicBezTo>
                  <a:pt x="3994" y="748"/>
                  <a:pt x="4004" y="737"/>
                  <a:pt x="4017" y="737"/>
                </a:cubicBezTo>
                <a:cubicBezTo>
                  <a:pt x="4030" y="737"/>
                  <a:pt x="4040" y="748"/>
                  <a:pt x="4040" y="761"/>
                </a:cubicBezTo>
                <a:lnTo>
                  <a:pt x="4040" y="1083"/>
                </a:lnTo>
                <a:cubicBezTo>
                  <a:pt x="4040" y="1096"/>
                  <a:pt x="4030" y="1106"/>
                  <a:pt x="4017" y="1106"/>
                </a:cubicBezTo>
                <a:cubicBezTo>
                  <a:pt x="4004" y="1106"/>
                  <a:pt x="3994" y="1096"/>
                  <a:pt x="3994" y="1083"/>
                </a:cubicBezTo>
                <a:close/>
                <a:moveTo>
                  <a:pt x="3994" y="530"/>
                </a:moveTo>
                <a:lnTo>
                  <a:pt x="3994" y="208"/>
                </a:lnTo>
                <a:cubicBezTo>
                  <a:pt x="3994" y="195"/>
                  <a:pt x="4004" y="185"/>
                  <a:pt x="4017" y="185"/>
                </a:cubicBezTo>
                <a:cubicBezTo>
                  <a:pt x="4030" y="185"/>
                  <a:pt x="4040" y="195"/>
                  <a:pt x="4040" y="208"/>
                </a:cubicBezTo>
                <a:lnTo>
                  <a:pt x="4040" y="530"/>
                </a:lnTo>
                <a:cubicBezTo>
                  <a:pt x="4040" y="543"/>
                  <a:pt x="4030" y="553"/>
                  <a:pt x="4017" y="553"/>
                </a:cubicBezTo>
                <a:cubicBezTo>
                  <a:pt x="4004" y="553"/>
                  <a:pt x="3994" y="543"/>
                  <a:pt x="3994" y="530"/>
                </a:cubicBezTo>
                <a:close/>
                <a:moveTo>
                  <a:pt x="3971" y="46"/>
                </a:moveTo>
                <a:lnTo>
                  <a:pt x="3648" y="46"/>
                </a:lnTo>
                <a:cubicBezTo>
                  <a:pt x="3636" y="46"/>
                  <a:pt x="3625" y="36"/>
                  <a:pt x="3625" y="23"/>
                </a:cubicBezTo>
                <a:cubicBezTo>
                  <a:pt x="3625" y="11"/>
                  <a:pt x="3636" y="0"/>
                  <a:pt x="3648" y="0"/>
                </a:cubicBezTo>
                <a:lnTo>
                  <a:pt x="3971" y="0"/>
                </a:lnTo>
                <a:cubicBezTo>
                  <a:pt x="3984" y="0"/>
                  <a:pt x="3994" y="11"/>
                  <a:pt x="3994" y="23"/>
                </a:cubicBezTo>
                <a:cubicBezTo>
                  <a:pt x="3994" y="36"/>
                  <a:pt x="3984" y="46"/>
                  <a:pt x="3971" y="46"/>
                </a:cubicBezTo>
                <a:close/>
                <a:moveTo>
                  <a:pt x="3418" y="46"/>
                </a:moveTo>
                <a:lnTo>
                  <a:pt x="3095" y="46"/>
                </a:lnTo>
                <a:cubicBezTo>
                  <a:pt x="3083" y="46"/>
                  <a:pt x="3072" y="36"/>
                  <a:pt x="3072" y="23"/>
                </a:cubicBezTo>
                <a:cubicBezTo>
                  <a:pt x="3072" y="11"/>
                  <a:pt x="3083" y="0"/>
                  <a:pt x="3095" y="0"/>
                </a:cubicBezTo>
                <a:lnTo>
                  <a:pt x="3418" y="0"/>
                </a:lnTo>
                <a:cubicBezTo>
                  <a:pt x="3431" y="0"/>
                  <a:pt x="3441" y="11"/>
                  <a:pt x="3441" y="23"/>
                </a:cubicBezTo>
                <a:cubicBezTo>
                  <a:pt x="3441" y="36"/>
                  <a:pt x="3431" y="46"/>
                  <a:pt x="3418" y="46"/>
                </a:cubicBezTo>
                <a:close/>
                <a:moveTo>
                  <a:pt x="2865" y="46"/>
                </a:moveTo>
                <a:lnTo>
                  <a:pt x="2542" y="46"/>
                </a:lnTo>
                <a:cubicBezTo>
                  <a:pt x="2530" y="46"/>
                  <a:pt x="2519" y="36"/>
                  <a:pt x="2519" y="23"/>
                </a:cubicBezTo>
                <a:cubicBezTo>
                  <a:pt x="2519" y="11"/>
                  <a:pt x="2530" y="0"/>
                  <a:pt x="2542" y="0"/>
                </a:cubicBezTo>
                <a:lnTo>
                  <a:pt x="2865" y="0"/>
                </a:lnTo>
                <a:cubicBezTo>
                  <a:pt x="2878" y="0"/>
                  <a:pt x="2888" y="11"/>
                  <a:pt x="2888" y="23"/>
                </a:cubicBezTo>
                <a:cubicBezTo>
                  <a:pt x="2888" y="36"/>
                  <a:pt x="2878" y="46"/>
                  <a:pt x="2865" y="46"/>
                </a:cubicBezTo>
                <a:close/>
                <a:moveTo>
                  <a:pt x="2312" y="46"/>
                </a:moveTo>
                <a:lnTo>
                  <a:pt x="1990" y="46"/>
                </a:lnTo>
                <a:cubicBezTo>
                  <a:pt x="1977" y="46"/>
                  <a:pt x="1966" y="36"/>
                  <a:pt x="1966" y="23"/>
                </a:cubicBezTo>
                <a:cubicBezTo>
                  <a:pt x="1966" y="11"/>
                  <a:pt x="1977" y="0"/>
                  <a:pt x="1990" y="0"/>
                </a:cubicBezTo>
                <a:lnTo>
                  <a:pt x="2312" y="0"/>
                </a:lnTo>
                <a:cubicBezTo>
                  <a:pt x="2325" y="0"/>
                  <a:pt x="2335" y="11"/>
                  <a:pt x="2335" y="23"/>
                </a:cubicBezTo>
                <a:cubicBezTo>
                  <a:pt x="2335" y="36"/>
                  <a:pt x="2325" y="46"/>
                  <a:pt x="2312" y="46"/>
                </a:cubicBezTo>
                <a:close/>
                <a:moveTo>
                  <a:pt x="1759" y="46"/>
                </a:moveTo>
                <a:lnTo>
                  <a:pt x="1437" y="46"/>
                </a:lnTo>
                <a:cubicBezTo>
                  <a:pt x="1424" y="46"/>
                  <a:pt x="1414" y="36"/>
                  <a:pt x="1414" y="23"/>
                </a:cubicBezTo>
                <a:cubicBezTo>
                  <a:pt x="1414" y="11"/>
                  <a:pt x="1424" y="0"/>
                  <a:pt x="1437" y="0"/>
                </a:cubicBezTo>
                <a:lnTo>
                  <a:pt x="1759" y="0"/>
                </a:lnTo>
                <a:cubicBezTo>
                  <a:pt x="1772" y="0"/>
                  <a:pt x="1782" y="11"/>
                  <a:pt x="1782" y="23"/>
                </a:cubicBezTo>
                <a:cubicBezTo>
                  <a:pt x="1782" y="36"/>
                  <a:pt x="1772" y="46"/>
                  <a:pt x="1759" y="46"/>
                </a:cubicBezTo>
                <a:close/>
                <a:moveTo>
                  <a:pt x="1206" y="46"/>
                </a:moveTo>
                <a:lnTo>
                  <a:pt x="884" y="46"/>
                </a:lnTo>
                <a:cubicBezTo>
                  <a:pt x="871" y="46"/>
                  <a:pt x="861" y="36"/>
                  <a:pt x="861" y="23"/>
                </a:cubicBezTo>
                <a:cubicBezTo>
                  <a:pt x="861" y="11"/>
                  <a:pt x="871" y="0"/>
                  <a:pt x="884" y="0"/>
                </a:cubicBezTo>
                <a:lnTo>
                  <a:pt x="1206" y="0"/>
                </a:lnTo>
                <a:cubicBezTo>
                  <a:pt x="1219" y="0"/>
                  <a:pt x="1229" y="11"/>
                  <a:pt x="1229" y="23"/>
                </a:cubicBezTo>
                <a:cubicBezTo>
                  <a:pt x="1229" y="36"/>
                  <a:pt x="1219" y="46"/>
                  <a:pt x="1206" y="46"/>
                </a:cubicBezTo>
                <a:close/>
                <a:moveTo>
                  <a:pt x="653" y="46"/>
                </a:moveTo>
                <a:lnTo>
                  <a:pt x="331" y="46"/>
                </a:lnTo>
                <a:cubicBezTo>
                  <a:pt x="318" y="46"/>
                  <a:pt x="308" y="36"/>
                  <a:pt x="308" y="23"/>
                </a:cubicBezTo>
                <a:cubicBezTo>
                  <a:pt x="308" y="11"/>
                  <a:pt x="318" y="0"/>
                  <a:pt x="331" y="0"/>
                </a:cubicBezTo>
                <a:lnTo>
                  <a:pt x="653" y="0"/>
                </a:lnTo>
                <a:cubicBezTo>
                  <a:pt x="666" y="0"/>
                  <a:pt x="676" y="11"/>
                  <a:pt x="676" y="23"/>
                </a:cubicBezTo>
                <a:cubicBezTo>
                  <a:pt x="676" y="36"/>
                  <a:pt x="666" y="46"/>
                  <a:pt x="653" y="46"/>
                </a:cubicBezTo>
                <a:close/>
                <a:moveTo>
                  <a:pt x="100" y="46"/>
                </a:moveTo>
                <a:lnTo>
                  <a:pt x="23" y="46"/>
                </a:lnTo>
                <a:cubicBezTo>
                  <a:pt x="11" y="46"/>
                  <a:pt x="0" y="36"/>
                  <a:pt x="0" y="23"/>
                </a:cubicBezTo>
                <a:cubicBezTo>
                  <a:pt x="0" y="11"/>
                  <a:pt x="11" y="0"/>
                  <a:pt x="23" y="0"/>
                </a:cubicBezTo>
                <a:lnTo>
                  <a:pt x="100" y="0"/>
                </a:lnTo>
                <a:cubicBezTo>
                  <a:pt x="113" y="0"/>
                  <a:pt x="123" y="11"/>
                  <a:pt x="123" y="23"/>
                </a:cubicBezTo>
                <a:cubicBezTo>
                  <a:pt x="123" y="36"/>
                  <a:pt x="113" y="46"/>
                  <a:pt x="100" y="46"/>
                </a:cubicBezTo>
                <a:close/>
              </a:path>
            </a:pathLst>
          </a:custGeom>
          <a:ln>
            <a:headEnd/>
            <a:tailEnd/>
          </a:ln>
        </p:spPr>
        <p:style>
          <a:lnRef idx="0">
            <a:schemeClr val="accent6"/>
          </a:lnRef>
          <a:fillRef idx="3">
            <a:schemeClr val="accent6"/>
          </a:fillRef>
          <a:effectRef idx="3">
            <a:schemeClr val="accent6"/>
          </a:effectRef>
          <a:fontRef idx="minor">
            <a:schemeClr val="lt1"/>
          </a:fontRef>
        </p:style>
        <p:txBody>
          <a:bodyPr lIns="82296" tIns="41148" rIns="82296" bIns="41148"/>
          <a:lstStyle/>
          <a:p>
            <a:endParaRPr lang="en-US"/>
          </a:p>
        </p:txBody>
      </p:sp>
      <p:sp>
        <p:nvSpPr>
          <p:cNvPr id="320" name="Rectangle 144"/>
          <p:cNvSpPr>
            <a:spLocks noChangeArrowheads="1"/>
          </p:cNvSpPr>
          <p:nvPr/>
        </p:nvSpPr>
        <p:spPr bwMode="auto">
          <a:xfrm>
            <a:off x="7614127" y="3135154"/>
            <a:ext cx="820738" cy="138499"/>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Build Option 1 </a:t>
            </a:r>
            <a:endParaRPr lang="en-US" dirty="0">
              <a:effectLst/>
              <a:latin typeface="Lucida Sans Unicode" pitchFamily="34" charset="0"/>
            </a:endParaRPr>
          </a:p>
        </p:txBody>
      </p:sp>
      <p:sp>
        <p:nvSpPr>
          <p:cNvPr id="321" name="Rectangle 145"/>
          <p:cNvSpPr>
            <a:spLocks noChangeArrowheads="1"/>
          </p:cNvSpPr>
          <p:nvPr/>
        </p:nvSpPr>
        <p:spPr bwMode="auto">
          <a:xfrm>
            <a:off x="8387080" y="3135155"/>
            <a:ext cx="65" cy="276999"/>
          </a:xfrm>
          <a:prstGeom prst="rect">
            <a:avLst/>
          </a:prstGeom>
          <a:noFill/>
          <a:ln w="9525">
            <a:noFill/>
            <a:miter lim="800000"/>
            <a:headEnd/>
            <a:tailEnd/>
          </a:ln>
        </p:spPr>
        <p:txBody>
          <a:bodyPr wrap="none" lIns="0" tIns="0" rIns="0" bIns="0">
            <a:spAutoFit/>
          </a:bodyPr>
          <a:lstStyle/>
          <a:p>
            <a:pPr eaLnBrk="0" hangingPunct="0"/>
            <a:endParaRPr lang="en-US">
              <a:solidFill>
                <a:schemeClr val="tx2"/>
              </a:solidFill>
              <a:effectLst/>
              <a:latin typeface="Lucida Sans Unicode" pitchFamily="34" charset="0"/>
            </a:endParaRPr>
          </a:p>
        </p:txBody>
      </p:sp>
      <p:sp>
        <p:nvSpPr>
          <p:cNvPr id="322" name="Rectangle 146"/>
          <p:cNvSpPr>
            <a:spLocks noChangeArrowheads="1"/>
          </p:cNvSpPr>
          <p:nvPr/>
        </p:nvSpPr>
        <p:spPr bwMode="auto">
          <a:xfrm>
            <a:off x="7639845" y="3408045"/>
            <a:ext cx="412908" cy="137160"/>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PC Add</a:t>
            </a:r>
            <a:endParaRPr lang="en-US" dirty="0">
              <a:effectLst/>
              <a:latin typeface="Lucida Sans Unicode" pitchFamily="34" charset="0"/>
            </a:endParaRPr>
          </a:p>
        </p:txBody>
      </p:sp>
      <p:sp>
        <p:nvSpPr>
          <p:cNvPr id="323" name="Rectangle 147"/>
          <p:cNvSpPr>
            <a:spLocks noChangeArrowheads="1"/>
          </p:cNvSpPr>
          <p:nvPr/>
        </p:nvSpPr>
        <p:spPr bwMode="auto">
          <a:xfrm>
            <a:off x="8038465" y="3408045"/>
            <a:ext cx="46488" cy="138499"/>
          </a:xfrm>
          <a:prstGeom prst="rect">
            <a:avLst/>
          </a:prstGeom>
          <a:noFill/>
          <a:ln w="9525">
            <a:noFill/>
            <a:miter lim="800000"/>
            <a:headEnd/>
            <a:tailEnd/>
          </a:ln>
        </p:spPr>
        <p:txBody>
          <a:bodyPr wrap="none" lIns="0" tIns="0" rIns="0" bIns="0">
            <a:spAutoFit/>
          </a:bodyPr>
          <a:lstStyle/>
          <a:p>
            <a:pPr eaLnBrk="0" hangingPunct="0"/>
            <a:r>
              <a:rPr lang="en-US" sz="900" dirty="0">
                <a:solidFill>
                  <a:srgbClr val="008000"/>
                </a:solidFill>
                <a:effectLst/>
                <a:latin typeface="Segoe" pitchFamily="34" charset="0"/>
              </a:rPr>
              <a:t>-</a:t>
            </a:r>
            <a:endParaRPr lang="en-US" dirty="0">
              <a:solidFill>
                <a:schemeClr val="tx2"/>
              </a:solidFill>
              <a:effectLst/>
              <a:latin typeface="Lucida Sans Unicode" pitchFamily="34" charset="0"/>
            </a:endParaRPr>
          </a:p>
        </p:txBody>
      </p:sp>
      <p:sp>
        <p:nvSpPr>
          <p:cNvPr id="324" name="Rectangle 148"/>
          <p:cNvSpPr>
            <a:spLocks noChangeArrowheads="1"/>
          </p:cNvSpPr>
          <p:nvPr/>
        </p:nvSpPr>
        <p:spPr bwMode="auto">
          <a:xfrm>
            <a:off x="8069898" y="3408045"/>
            <a:ext cx="397545" cy="138499"/>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in Card</a:t>
            </a:r>
            <a:endParaRPr lang="en-US" dirty="0">
              <a:effectLst/>
              <a:latin typeface="Lucida Sans Unicode" pitchFamily="34" charset="0"/>
            </a:endParaRPr>
          </a:p>
        </p:txBody>
      </p:sp>
      <p:sp>
        <p:nvSpPr>
          <p:cNvPr id="325" name="Rectangle 149"/>
          <p:cNvSpPr>
            <a:spLocks noChangeArrowheads="1"/>
          </p:cNvSpPr>
          <p:nvPr/>
        </p:nvSpPr>
        <p:spPr bwMode="auto">
          <a:xfrm>
            <a:off x="7929880" y="3543777"/>
            <a:ext cx="46488" cy="138499"/>
          </a:xfrm>
          <a:prstGeom prst="rect">
            <a:avLst/>
          </a:prstGeom>
          <a:noFill/>
          <a:ln w="9525">
            <a:noFill/>
            <a:miter lim="800000"/>
            <a:headEnd/>
            <a:tailEnd/>
          </a:ln>
        </p:spPr>
        <p:txBody>
          <a:bodyPr wrap="none" lIns="0" tIns="0" rIns="0" bIns="0">
            <a:spAutoFit/>
          </a:bodyPr>
          <a:lstStyle/>
          <a:p>
            <a:pPr eaLnBrk="0" hangingPunct="0"/>
            <a:r>
              <a:rPr lang="en-US" sz="900" dirty="0">
                <a:solidFill>
                  <a:srgbClr val="008000"/>
                </a:solidFill>
                <a:effectLst/>
                <a:latin typeface="Segoe" pitchFamily="34" charset="0"/>
              </a:rPr>
              <a:t>-</a:t>
            </a:r>
            <a:endParaRPr lang="en-US" dirty="0">
              <a:solidFill>
                <a:schemeClr val="tx2"/>
              </a:solidFill>
              <a:effectLst/>
              <a:latin typeface="Lucida Sans Unicode" pitchFamily="34" charset="0"/>
            </a:endParaRPr>
          </a:p>
        </p:txBody>
      </p:sp>
      <p:sp>
        <p:nvSpPr>
          <p:cNvPr id="326" name="Rectangle 150"/>
          <p:cNvSpPr>
            <a:spLocks noChangeArrowheads="1"/>
          </p:cNvSpPr>
          <p:nvPr/>
        </p:nvSpPr>
        <p:spPr bwMode="auto">
          <a:xfrm>
            <a:off x="7995603" y="3543777"/>
            <a:ext cx="149080" cy="138499"/>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or </a:t>
            </a:r>
            <a:endParaRPr lang="en-US" dirty="0">
              <a:effectLst/>
              <a:latin typeface="Lucida Sans Unicode" pitchFamily="34" charset="0"/>
            </a:endParaRPr>
          </a:p>
        </p:txBody>
      </p:sp>
      <p:sp>
        <p:nvSpPr>
          <p:cNvPr id="327" name="Rectangle 151"/>
          <p:cNvSpPr>
            <a:spLocks noChangeArrowheads="1"/>
          </p:cNvSpPr>
          <p:nvPr/>
        </p:nvSpPr>
        <p:spPr bwMode="auto">
          <a:xfrm>
            <a:off x="8132763" y="3543777"/>
            <a:ext cx="46488" cy="138499"/>
          </a:xfrm>
          <a:prstGeom prst="rect">
            <a:avLst/>
          </a:prstGeom>
          <a:noFill/>
          <a:ln w="9525">
            <a:noFill/>
            <a:miter lim="800000"/>
            <a:headEnd/>
            <a:tailEnd/>
          </a:ln>
        </p:spPr>
        <p:txBody>
          <a:bodyPr wrap="none" lIns="0" tIns="0" rIns="0" bIns="0">
            <a:spAutoFit/>
          </a:bodyPr>
          <a:lstStyle/>
          <a:p>
            <a:pPr eaLnBrk="0" hangingPunct="0"/>
            <a:r>
              <a:rPr lang="en-US" sz="900" dirty="0">
                <a:solidFill>
                  <a:srgbClr val="008000"/>
                </a:solidFill>
                <a:effectLst/>
                <a:latin typeface="Segoe" pitchFamily="34" charset="0"/>
              </a:rPr>
              <a:t>-</a:t>
            </a:r>
            <a:endParaRPr lang="en-US" dirty="0">
              <a:solidFill>
                <a:schemeClr val="tx2"/>
              </a:solidFill>
              <a:effectLst/>
              <a:latin typeface="Lucida Sans Unicode" pitchFamily="34" charset="0"/>
            </a:endParaRPr>
          </a:p>
        </p:txBody>
      </p:sp>
      <p:sp>
        <p:nvSpPr>
          <p:cNvPr id="328" name="Rectangle 152"/>
          <p:cNvSpPr>
            <a:spLocks noChangeArrowheads="1"/>
          </p:cNvSpPr>
          <p:nvPr/>
        </p:nvSpPr>
        <p:spPr bwMode="auto">
          <a:xfrm>
            <a:off x="7738428" y="3680937"/>
            <a:ext cx="666850" cy="138499"/>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Soldered to </a:t>
            </a:r>
            <a:endParaRPr lang="en-US" dirty="0">
              <a:effectLst/>
              <a:latin typeface="Lucida Sans Unicode" pitchFamily="34" charset="0"/>
            </a:endParaRPr>
          </a:p>
        </p:txBody>
      </p:sp>
      <p:sp>
        <p:nvSpPr>
          <p:cNvPr id="329" name="Rectangle 153"/>
          <p:cNvSpPr>
            <a:spLocks noChangeArrowheads="1"/>
          </p:cNvSpPr>
          <p:nvPr/>
        </p:nvSpPr>
        <p:spPr bwMode="auto">
          <a:xfrm>
            <a:off x="7704138" y="3823812"/>
            <a:ext cx="727764" cy="138499"/>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Motherboard</a:t>
            </a:r>
            <a:endParaRPr lang="en-US" dirty="0">
              <a:effectLst/>
              <a:latin typeface="Lucida Sans Unicode" pitchFamily="34" charset="0"/>
            </a:endParaRPr>
          </a:p>
        </p:txBody>
      </p:sp>
      <p:grpSp>
        <p:nvGrpSpPr>
          <p:cNvPr id="330" name="Group 154"/>
          <p:cNvGrpSpPr>
            <a:grpSpLocks/>
          </p:cNvGrpSpPr>
          <p:nvPr/>
        </p:nvGrpSpPr>
        <p:grpSpPr bwMode="auto">
          <a:xfrm>
            <a:off x="4418013" y="4731068"/>
            <a:ext cx="1843088" cy="1445895"/>
            <a:chOff x="2441" y="2906"/>
            <a:chExt cx="1339" cy="1012"/>
          </a:xfrm>
        </p:grpSpPr>
        <p:pic>
          <p:nvPicPr>
            <p:cNvPr id="331" name="Picture 155"/>
            <p:cNvPicPr>
              <a:picLocks noChangeAspect="1" noChangeArrowheads="1"/>
            </p:cNvPicPr>
            <p:nvPr/>
          </p:nvPicPr>
          <p:blipFill>
            <a:blip r:embed="rId4"/>
            <a:srcRect/>
            <a:stretch>
              <a:fillRect/>
            </a:stretch>
          </p:blipFill>
          <p:spPr bwMode="auto">
            <a:xfrm>
              <a:off x="3165" y="3214"/>
              <a:ext cx="462" cy="652"/>
            </a:xfrm>
            <a:prstGeom prst="rect">
              <a:avLst/>
            </a:prstGeom>
            <a:noFill/>
            <a:ln w="9525">
              <a:noFill/>
              <a:miter lim="800000"/>
              <a:headEnd/>
              <a:tailEnd/>
            </a:ln>
          </p:spPr>
        </p:pic>
        <p:sp>
          <p:nvSpPr>
            <p:cNvPr id="332" name="Rectangle 156"/>
            <p:cNvSpPr>
              <a:spLocks noChangeArrowheads="1"/>
            </p:cNvSpPr>
            <p:nvPr/>
          </p:nvSpPr>
          <p:spPr bwMode="auto">
            <a:xfrm>
              <a:off x="3172" y="3221"/>
              <a:ext cx="452" cy="64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333" name="Rectangle 157"/>
            <p:cNvSpPr>
              <a:spLocks noChangeArrowheads="1"/>
            </p:cNvSpPr>
            <p:nvPr/>
          </p:nvSpPr>
          <p:spPr bwMode="auto">
            <a:xfrm>
              <a:off x="3279" y="3470"/>
              <a:ext cx="222" cy="151"/>
            </a:xfrm>
            <a:prstGeom prst="rect">
              <a:avLst/>
            </a:prstGeom>
            <a:noFill/>
            <a:ln w="9525">
              <a:noFill/>
              <a:miter lim="800000"/>
              <a:headEnd/>
              <a:tailEnd/>
            </a:ln>
          </p:spPr>
          <p:txBody>
            <a:bodyPr wrap="none" lIns="0" tIns="0" rIns="0" bIns="0">
              <a:spAutoFit/>
            </a:bodyPr>
            <a:lstStyle/>
            <a:p>
              <a:pPr eaLnBrk="0" hangingPunct="0"/>
              <a:r>
                <a:rPr lang="en-US" sz="1400" b="0" dirty="0">
                  <a:solidFill>
                    <a:schemeClr val="bg1"/>
                  </a:solidFill>
                  <a:effectLst/>
                  <a:latin typeface="Segoe" pitchFamily="34" charset="0"/>
                </a:rPr>
                <a:t>SSD</a:t>
              </a:r>
              <a:endParaRPr lang="en-US" dirty="0">
                <a:solidFill>
                  <a:schemeClr val="bg1"/>
                </a:solidFill>
                <a:effectLst/>
                <a:latin typeface="Lucida Sans Unicode" pitchFamily="34" charset="0"/>
              </a:endParaRPr>
            </a:p>
          </p:txBody>
        </p:sp>
        <p:sp>
          <p:nvSpPr>
            <p:cNvPr id="334" name="Freeform 158"/>
            <p:cNvSpPr>
              <a:spLocks/>
            </p:cNvSpPr>
            <p:nvPr/>
          </p:nvSpPr>
          <p:spPr bwMode="auto">
            <a:xfrm>
              <a:off x="3398" y="3044"/>
              <a:ext cx="1" cy="117"/>
            </a:xfrm>
            <a:custGeom>
              <a:avLst/>
              <a:gdLst/>
              <a:ahLst/>
              <a:cxnLst>
                <a:cxn ang="0">
                  <a:pos x="0" y="117"/>
                </a:cxn>
                <a:cxn ang="0">
                  <a:pos x="0" y="0"/>
                </a:cxn>
              </a:cxnLst>
              <a:rect l="0" t="0" r="r" b="b"/>
              <a:pathLst>
                <a:path h="117">
                  <a:moveTo>
                    <a:pt x="0" y="117"/>
                  </a:moveTo>
                  <a:cubicBezTo>
                    <a:pt x="0" y="75"/>
                    <a:pt x="0" y="28"/>
                    <a:pt x="0" y="0"/>
                  </a:cubicBezTo>
                </a:path>
              </a:pathLst>
            </a:custGeom>
            <a:noFill/>
            <a:ln w="6350" cap="rnd">
              <a:solidFill>
                <a:srgbClr val="0000FF"/>
              </a:solidFill>
              <a:prstDash val="solid"/>
              <a:round/>
              <a:headEnd/>
              <a:tailEnd/>
            </a:ln>
          </p:spPr>
          <p:txBody>
            <a:bodyPr/>
            <a:lstStyle/>
            <a:p>
              <a:endParaRPr lang="en-US" dirty="0">
                <a:latin typeface="Segoe" pitchFamily="34" charset="0"/>
              </a:endParaRPr>
            </a:p>
          </p:txBody>
        </p:sp>
        <p:sp>
          <p:nvSpPr>
            <p:cNvPr id="335" name="Freeform 159"/>
            <p:cNvSpPr>
              <a:spLocks/>
            </p:cNvSpPr>
            <p:nvPr/>
          </p:nvSpPr>
          <p:spPr bwMode="auto">
            <a:xfrm>
              <a:off x="3377" y="3156"/>
              <a:ext cx="41" cy="65"/>
            </a:xfrm>
            <a:custGeom>
              <a:avLst/>
              <a:gdLst/>
              <a:ahLst/>
              <a:cxnLst>
                <a:cxn ang="0">
                  <a:pos x="41" y="0"/>
                </a:cxn>
                <a:cxn ang="0">
                  <a:pos x="21" y="65"/>
                </a:cxn>
                <a:cxn ang="0">
                  <a:pos x="0" y="0"/>
                </a:cxn>
                <a:cxn ang="0">
                  <a:pos x="41" y="0"/>
                </a:cxn>
              </a:cxnLst>
              <a:rect l="0" t="0" r="r" b="b"/>
              <a:pathLst>
                <a:path w="41" h="65">
                  <a:moveTo>
                    <a:pt x="41" y="0"/>
                  </a:moveTo>
                  <a:lnTo>
                    <a:pt x="21" y="65"/>
                  </a:lnTo>
                  <a:lnTo>
                    <a:pt x="0" y="0"/>
                  </a:lnTo>
                  <a:lnTo>
                    <a:pt x="41" y="0"/>
                  </a:lnTo>
                  <a:close/>
                </a:path>
              </a:pathLst>
            </a:custGeom>
            <a:solidFill>
              <a:srgbClr val="0000FF"/>
            </a:solidFill>
            <a:ln w="9525">
              <a:noFill/>
              <a:round/>
              <a:headEnd/>
              <a:tailEnd/>
            </a:ln>
          </p:spPr>
          <p:txBody>
            <a:bodyPr/>
            <a:lstStyle/>
            <a:p>
              <a:endParaRPr lang="en-US" dirty="0">
                <a:latin typeface="Segoe" pitchFamily="34" charset="0"/>
              </a:endParaRPr>
            </a:p>
          </p:txBody>
        </p:sp>
        <p:sp>
          <p:nvSpPr>
            <p:cNvPr id="336" name="Freeform 160"/>
            <p:cNvSpPr>
              <a:spLocks/>
            </p:cNvSpPr>
            <p:nvPr/>
          </p:nvSpPr>
          <p:spPr bwMode="auto">
            <a:xfrm>
              <a:off x="3398" y="3044"/>
              <a:ext cx="361" cy="1"/>
            </a:xfrm>
            <a:custGeom>
              <a:avLst/>
              <a:gdLst/>
              <a:ahLst/>
              <a:cxnLst>
                <a:cxn ang="0">
                  <a:pos x="0" y="0"/>
                </a:cxn>
                <a:cxn ang="0">
                  <a:pos x="361" y="0"/>
                </a:cxn>
              </a:cxnLst>
              <a:rect l="0" t="0" r="r" b="b"/>
              <a:pathLst>
                <a:path w="361">
                  <a:moveTo>
                    <a:pt x="0" y="0"/>
                  </a:moveTo>
                  <a:cubicBezTo>
                    <a:pt x="90" y="0"/>
                    <a:pt x="271" y="0"/>
                    <a:pt x="361" y="0"/>
                  </a:cubicBezTo>
                </a:path>
              </a:pathLst>
            </a:custGeom>
            <a:noFill/>
            <a:ln w="6350" cap="rnd">
              <a:solidFill>
                <a:srgbClr val="0000FF"/>
              </a:solidFill>
              <a:prstDash val="solid"/>
              <a:round/>
              <a:headEnd/>
              <a:tailEnd/>
            </a:ln>
          </p:spPr>
          <p:txBody>
            <a:bodyPr/>
            <a:lstStyle/>
            <a:p>
              <a:endParaRPr lang="en-US" dirty="0">
                <a:latin typeface="Segoe" pitchFamily="34" charset="0"/>
              </a:endParaRPr>
            </a:p>
          </p:txBody>
        </p:sp>
        <p:sp>
          <p:nvSpPr>
            <p:cNvPr id="337" name="Freeform 161"/>
            <p:cNvSpPr>
              <a:spLocks/>
            </p:cNvSpPr>
            <p:nvPr/>
          </p:nvSpPr>
          <p:spPr bwMode="auto">
            <a:xfrm>
              <a:off x="3759" y="2966"/>
              <a:ext cx="1" cy="78"/>
            </a:xfrm>
            <a:custGeom>
              <a:avLst/>
              <a:gdLst/>
              <a:ahLst/>
              <a:cxnLst>
                <a:cxn ang="0">
                  <a:pos x="0" y="78"/>
                </a:cxn>
                <a:cxn ang="0">
                  <a:pos x="0" y="0"/>
                </a:cxn>
              </a:cxnLst>
              <a:rect l="0" t="0" r="r" b="b"/>
              <a:pathLst>
                <a:path h="78">
                  <a:moveTo>
                    <a:pt x="0" y="78"/>
                  </a:moveTo>
                  <a:cubicBezTo>
                    <a:pt x="0" y="59"/>
                    <a:pt x="0" y="29"/>
                    <a:pt x="0" y="0"/>
                  </a:cubicBezTo>
                </a:path>
              </a:pathLst>
            </a:custGeom>
            <a:noFill/>
            <a:ln w="6350" cap="rnd">
              <a:solidFill>
                <a:srgbClr val="0000FF"/>
              </a:solidFill>
              <a:prstDash val="solid"/>
              <a:round/>
              <a:headEnd/>
              <a:tailEnd/>
            </a:ln>
          </p:spPr>
          <p:txBody>
            <a:bodyPr/>
            <a:lstStyle/>
            <a:p>
              <a:endParaRPr lang="en-US" dirty="0">
                <a:latin typeface="Segoe" pitchFamily="34" charset="0"/>
              </a:endParaRPr>
            </a:p>
          </p:txBody>
        </p:sp>
        <p:sp>
          <p:nvSpPr>
            <p:cNvPr id="338" name="Freeform 162"/>
            <p:cNvSpPr>
              <a:spLocks/>
            </p:cNvSpPr>
            <p:nvPr/>
          </p:nvSpPr>
          <p:spPr bwMode="auto">
            <a:xfrm>
              <a:off x="3739" y="2906"/>
              <a:ext cx="41" cy="65"/>
            </a:xfrm>
            <a:custGeom>
              <a:avLst/>
              <a:gdLst/>
              <a:ahLst/>
              <a:cxnLst>
                <a:cxn ang="0">
                  <a:pos x="0" y="65"/>
                </a:cxn>
                <a:cxn ang="0">
                  <a:pos x="20" y="0"/>
                </a:cxn>
                <a:cxn ang="0">
                  <a:pos x="41" y="65"/>
                </a:cxn>
                <a:cxn ang="0">
                  <a:pos x="0" y="65"/>
                </a:cxn>
              </a:cxnLst>
              <a:rect l="0" t="0" r="r" b="b"/>
              <a:pathLst>
                <a:path w="41" h="65">
                  <a:moveTo>
                    <a:pt x="0" y="65"/>
                  </a:moveTo>
                  <a:lnTo>
                    <a:pt x="20" y="0"/>
                  </a:lnTo>
                  <a:lnTo>
                    <a:pt x="41" y="65"/>
                  </a:lnTo>
                  <a:lnTo>
                    <a:pt x="0" y="65"/>
                  </a:lnTo>
                  <a:close/>
                </a:path>
              </a:pathLst>
            </a:custGeom>
            <a:solidFill>
              <a:srgbClr val="0000FF"/>
            </a:solidFill>
            <a:ln w="9525">
              <a:noFill/>
              <a:round/>
              <a:headEnd/>
              <a:tailEnd/>
            </a:ln>
          </p:spPr>
          <p:txBody>
            <a:bodyPr/>
            <a:lstStyle/>
            <a:p>
              <a:endParaRPr lang="en-US" dirty="0">
                <a:latin typeface="Segoe" pitchFamily="34" charset="0"/>
              </a:endParaRPr>
            </a:p>
          </p:txBody>
        </p:sp>
        <p:sp>
          <p:nvSpPr>
            <p:cNvPr id="339" name="Freeform 163"/>
            <p:cNvSpPr>
              <a:spLocks noEditPoints="1"/>
            </p:cNvSpPr>
            <p:nvPr/>
          </p:nvSpPr>
          <p:spPr bwMode="auto">
            <a:xfrm>
              <a:off x="2441" y="3085"/>
              <a:ext cx="1280" cy="833"/>
            </a:xfrm>
            <a:custGeom>
              <a:avLst/>
              <a:gdLst/>
              <a:ahLst/>
              <a:cxnLst>
                <a:cxn ang="0">
                  <a:pos x="23" y="415"/>
                </a:cxn>
                <a:cxn ang="0">
                  <a:pos x="23" y="46"/>
                </a:cxn>
                <a:cxn ang="0">
                  <a:pos x="46" y="945"/>
                </a:cxn>
                <a:cxn ang="0">
                  <a:pos x="0" y="622"/>
                </a:cxn>
                <a:cxn ang="0">
                  <a:pos x="46" y="1175"/>
                </a:cxn>
                <a:cxn ang="0">
                  <a:pos x="0" y="1498"/>
                </a:cxn>
                <a:cxn ang="0">
                  <a:pos x="46" y="1175"/>
                </a:cxn>
                <a:cxn ang="0">
                  <a:pos x="23" y="2074"/>
                </a:cxn>
                <a:cxn ang="0">
                  <a:pos x="23" y="1705"/>
                </a:cxn>
                <a:cxn ang="0">
                  <a:pos x="46" y="2604"/>
                </a:cxn>
                <a:cxn ang="0">
                  <a:pos x="0" y="2281"/>
                </a:cxn>
                <a:cxn ang="0">
                  <a:pos x="223" y="2611"/>
                </a:cxn>
                <a:cxn ang="0">
                  <a:pos x="545" y="2657"/>
                </a:cxn>
                <a:cxn ang="0">
                  <a:pos x="223" y="2611"/>
                </a:cxn>
                <a:cxn ang="0">
                  <a:pos x="1121" y="2634"/>
                </a:cxn>
                <a:cxn ang="0">
                  <a:pos x="753" y="2634"/>
                </a:cxn>
                <a:cxn ang="0">
                  <a:pos x="1651" y="2611"/>
                </a:cxn>
                <a:cxn ang="0">
                  <a:pos x="1329" y="2657"/>
                </a:cxn>
                <a:cxn ang="0">
                  <a:pos x="1882" y="2611"/>
                </a:cxn>
                <a:cxn ang="0">
                  <a:pos x="2204" y="2657"/>
                </a:cxn>
                <a:cxn ang="0">
                  <a:pos x="1882" y="2611"/>
                </a:cxn>
                <a:cxn ang="0">
                  <a:pos x="2780" y="2634"/>
                </a:cxn>
                <a:cxn ang="0">
                  <a:pos x="2412" y="2634"/>
                </a:cxn>
                <a:cxn ang="0">
                  <a:pos x="3310" y="2611"/>
                </a:cxn>
                <a:cxn ang="0">
                  <a:pos x="2988" y="2657"/>
                </a:cxn>
                <a:cxn ang="0">
                  <a:pos x="3540" y="2611"/>
                </a:cxn>
                <a:cxn ang="0">
                  <a:pos x="3863" y="2657"/>
                </a:cxn>
                <a:cxn ang="0">
                  <a:pos x="3540" y="2611"/>
                </a:cxn>
                <a:cxn ang="0">
                  <a:pos x="4301" y="2634"/>
                </a:cxn>
                <a:cxn ang="0">
                  <a:pos x="4347" y="2542"/>
                </a:cxn>
                <a:cxn ang="0">
                  <a:pos x="4093" y="2657"/>
                </a:cxn>
                <a:cxn ang="0">
                  <a:pos x="4301" y="2312"/>
                </a:cxn>
                <a:cxn ang="0">
                  <a:pos x="4347" y="1989"/>
                </a:cxn>
                <a:cxn ang="0">
                  <a:pos x="4301" y="2312"/>
                </a:cxn>
                <a:cxn ang="0">
                  <a:pos x="4324" y="1413"/>
                </a:cxn>
                <a:cxn ang="0">
                  <a:pos x="4324" y="1782"/>
                </a:cxn>
                <a:cxn ang="0">
                  <a:pos x="4301" y="883"/>
                </a:cxn>
                <a:cxn ang="0">
                  <a:pos x="4347" y="1206"/>
                </a:cxn>
                <a:cxn ang="0">
                  <a:pos x="4301" y="653"/>
                </a:cxn>
                <a:cxn ang="0">
                  <a:pos x="4347" y="330"/>
                </a:cxn>
                <a:cxn ang="0">
                  <a:pos x="4301" y="653"/>
                </a:cxn>
                <a:cxn ang="0">
                  <a:pos x="4324" y="46"/>
                </a:cxn>
                <a:cxn ang="0">
                  <a:pos x="4078" y="0"/>
                </a:cxn>
                <a:cxn ang="0">
                  <a:pos x="4347" y="100"/>
                </a:cxn>
                <a:cxn ang="0">
                  <a:pos x="3848" y="46"/>
                </a:cxn>
                <a:cxn ang="0">
                  <a:pos x="3525" y="0"/>
                </a:cxn>
                <a:cxn ang="0">
                  <a:pos x="3848" y="46"/>
                </a:cxn>
                <a:cxn ang="0">
                  <a:pos x="2949" y="23"/>
                </a:cxn>
                <a:cxn ang="0">
                  <a:pos x="3318" y="23"/>
                </a:cxn>
                <a:cxn ang="0">
                  <a:pos x="2419" y="46"/>
                </a:cxn>
                <a:cxn ang="0">
                  <a:pos x="2742" y="0"/>
                </a:cxn>
                <a:cxn ang="0">
                  <a:pos x="2189" y="46"/>
                </a:cxn>
                <a:cxn ang="0">
                  <a:pos x="1866" y="0"/>
                </a:cxn>
                <a:cxn ang="0">
                  <a:pos x="2189" y="46"/>
                </a:cxn>
                <a:cxn ang="0">
                  <a:pos x="1290" y="23"/>
                </a:cxn>
                <a:cxn ang="0">
                  <a:pos x="1659" y="23"/>
                </a:cxn>
                <a:cxn ang="0">
                  <a:pos x="760" y="46"/>
                </a:cxn>
                <a:cxn ang="0">
                  <a:pos x="1083" y="0"/>
                </a:cxn>
                <a:cxn ang="0">
                  <a:pos x="530" y="46"/>
                </a:cxn>
                <a:cxn ang="0">
                  <a:pos x="207" y="0"/>
                </a:cxn>
                <a:cxn ang="0">
                  <a:pos x="530" y="46"/>
                </a:cxn>
              </a:cxnLst>
              <a:rect l="0" t="0" r="r" b="b"/>
              <a:pathLst>
                <a:path w="4347" h="2657">
                  <a:moveTo>
                    <a:pt x="46" y="69"/>
                  </a:moveTo>
                  <a:lnTo>
                    <a:pt x="46" y="392"/>
                  </a:lnTo>
                  <a:cubicBezTo>
                    <a:pt x="46" y="404"/>
                    <a:pt x="36" y="415"/>
                    <a:pt x="23" y="415"/>
                  </a:cubicBezTo>
                  <a:cubicBezTo>
                    <a:pt x="10" y="415"/>
                    <a:pt x="0" y="404"/>
                    <a:pt x="0" y="392"/>
                  </a:cubicBezTo>
                  <a:lnTo>
                    <a:pt x="0" y="69"/>
                  </a:lnTo>
                  <a:cubicBezTo>
                    <a:pt x="0" y="56"/>
                    <a:pt x="10" y="46"/>
                    <a:pt x="23" y="46"/>
                  </a:cubicBezTo>
                  <a:cubicBezTo>
                    <a:pt x="36" y="46"/>
                    <a:pt x="46" y="56"/>
                    <a:pt x="46" y="69"/>
                  </a:cubicBezTo>
                  <a:close/>
                  <a:moveTo>
                    <a:pt x="46" y="622"/>
                  </a:moveTo>
                  <a:lnTo>
                    <a:pt x="46" y="945"/>
                  </a:lnTo>
                  <a:cubicBezTo>
                    <a:pt x="46" y="957"/>
                    <a:pt x="36" y="968"/>
                    <a:pt x="23" y="968"/>
                  </a:cubicBezTo>
                  <a:cubicBezTo>
                    <a:pt x="10" y="968"/>
                    <a:pt x="0" y="957"/>
                    <a:pt x="0" y="945"/>
                  </a:cubicBezTo>
                  <a:lnTo>
                    <a:pt x="0" y="622"/>
                  </a:lnTo>
                  <a:cubicBezTo>
                    <a:pt x="0" y="609"/>
                    <a:pt x="10" y="599"/>
                    <a:pt x="23" y="599"/>
                  </a:cubicBezTo>
                  <a:cubicBezTo>
                    <a:pt x="36" y="599"/>
                    <a:pt x="46" y="609"/>
                    <a:pt x="46" y="622"/>
                  </a:cubicBezTo>
                  <a:close/>
                  <a:moveTo>
                    <a:pt x="46" y="1175"/>
                  </a:moveTo>
                  <a:lnTo>
                    <a:pt x="46" y="1498"/>
                  </a:lnTo>
                  <a:cubicBezTo>
                    <a:pt x="46" y="1510"/>
                    <a:pt x="36" y="1521"/>
                    <a:pt x="23" y="1521"/>
                  </a:cubicBezTo>
                  <a:cubicBezTo>
                    <a:pt x="10" y="1521"/>
                    <a:pt x="0" y="1510"/>
                    <a:pt x="0" y="1498"/>
                  </a:cubicBezTo>
                  <a:lnTo>
                    <a:pt x="0" y="1175"/>
                  </a:lnTo>
                  <a:cubicBezTo>
                    <a:pt x="0" y="1162"/>
                    <a:pt x="10" y="1152"/>
                    <a:pt x="23" y="1152"/>
                  </a:cubicBezTo>
                  <a:cubicBezTo>
                    <a:pt x="36" y="1152"/>
                    <a:pt x="46" y="1162"/>
                    <a:pt x="46" y="1175"/>
                  </a:cubicBezTo>
                  <a:close/>
                  <a:moveTo>
                    <a:pt x="46" y="1728"/>
                  </a:moveTo>
                  <a:lnTo>
                    <a:pt x="46" y="2051"/>
                  </a:lnTo>
                  <a:cubicBezTo>
                    <a:pt x="46" y="2063"/>
                    <a:pt x="36" y="2074"/>
                    <a:pt x="23" y="2074"/>
                  </a:cubicBezTo>
                  <a:cubicBezTo>
                    <a:pt x="10" y="2074"/>
                    <a:pt x="0" y="2063"/>
                    <a:pt x="0" y="2051"/>
                  </a:cubicBezTo>
                  <a:lnTo>
                    <a:pt x="0" y="1728"/>
                  </a:lnTo>
                  <a:cubicBezTo>
                    <a:pt x="0" y="1715"/>
                    <a:pt x="10" y="1705"/>
                    <a:pt x="23" y="1705"/>
                  </a:cubicBezTo>
                  <a:cubicBezTo>
                    <a:pt x="36" y="1705"/>
                    <a:pt x="46" y="1715"/>
                    <a:pt x="46" y="1728"/>
                  </a:cubicBezTo>
                  <a:close/>
                  <a:moveTo>
                    <a:pt x="46" y="2281"/>
                  </a:moveTo>
                  <a:lnTo>
                    <a:pt x="46" y="2604"/>
                  </a:lnTo>
                  <a:cubicBezTo>
                    <a:pt x="46" y="2616"/>
                    <a:pt x="36" y="2627"/>
                    <a:pt x="23" y="2627"/>
                  </a:cubicBezTo>
                  <a:cubicBezTo>
                    <a:pt x="10" y="2627"/>
                    <a:pt x="0" y="2616"/>
                    <a:pt x="0" y="2604"/>
                  </a:cubicBezTo>
                  <a:lnTo>
                    <a:pt x="0" y="2281"/>
                  </a:lnTo>
                  <a:cubicBezTo>
                    <a:pt x="0" y="2268"/>
                    <a:pt x="10" y="2258"/>
                    <a:pt x="23" y="2258"/>
                  </a:cubicBezTo>
                  <a:cubicBezTo>
                    <a:pt x="36" y="2258"/>
                    <a:pt x="46" y="2268"/>
                    <a:pt x="46" y="2281"/>
                  </a:cubicBezTo>
                  <a:close/>
                  <a:moveTo>
                    <a:pt x="223" y="2611"/>
                  </a:moveTo>
                  <a:lnTo>
                    <a:pt x="545" y="2611"/>
                  </a:lnTo>
                  <a:cubicBezTo>
                    <a:pt x="558" y="2611"/>
                    <a:pt x="568" y="2622"/>
                    <a:pt x="568" y="2634"/>
                  </a:cubicBezTo>
                  <a:cubicBezTo>
                    <a:pt x="568" y="2647"/>
                    <a:pt x="558" y="2657"/>
                    <a:pt x="545" y="2657"/>
                  </a:cubicBezTo>
                  <a:lnTo>
                    <a:pt x="223" y="2657"/>
                  </a:lnTo>
                  <a:cubicBezTo>
                    <a:pt x="210" y="2657"/>
                    <a:pt x="200" y="2647"/>
                    <a:pt x="200" y="2634"/>
                  </a:cubicBezTo>
                  <a:cubicBezTo>
                    <a:pt x="200" y="2622"/>
                    <a:pt x="210" y="2611"/>
                    <a:pt x="223" y="2611"/>
                  </a:cubicBezTo>
                  <a:close/>
                  <a:moveTo>
                    <a:pt x="776" y="2611"/>
                  </a:moveTo>
                  <a:lnTo>
                    <a:pt x="1098" y="2611"/>
                  </a:lnTo>
                  <a:cubicBezTo>
                    <a:pt x="1111" y="2611"/>
                    <a:pt x="1121" y="2622"/>
                    <a:pt x="1121" y="2634"/>
                  </a:cubicBezTo>
                  <a:cubicBezTo>
                    <a:pt x="1121" y="2647"/>
                    <a:pt x="1111" y="2657"/>
                    <a:pt x="1098" y="2657"/>
                  </a:cubicBezTo>
                  <a:lnTo>
                    <a:pt x="776" y="2657"/>
                  </a:lnTo>
                  <a:cubicBezTo>
                    <a:pt x="763" y="2657"/>
                    <a:pt x="753" y="2647"/>
                    <a:pt x="753" y="2634"/>
                  </a:cubicBezTo>
                  <a:cubicBezTo>
                    <a:pt x="753" y="2622"/>
                    <a:pt x="763" y="2611"/>
                    <a:pt x="776" y="2611"/>
                  </a:cubicBezTo>
                  <a:close/>
                  <a:moveTo>
                    <a:pt x="1329" y="2611"/>
                  </a:moveTo>
                  <a:lnTo>
                    <a:pt x="1651" y="2611"/>
                  </a:lnTo>
                  <a:cubicBezTo>
                    <a:pt x="1664" y="2611"/>
                    <a:pt x="1674" y="2622"/>
                    <a:pt x="1674" y="2634"/>
                  </a:cubicBezTo>
                  <a:cubicBezTo>
                    <a:pt x="1674" y="2647"/>
                    <a:pt x="1664" y="2657"/>
                    <a:pt x="1651" y="2657"/>
                  </a:cubicBezTo>
                  <a:lnTo>
                    <a:pt x="1329" y="2657"/>
                  </a:lnTo>
                  <a:cubicBezTo>
                    <a:pt x="1316" y="2657"/>
                    <a:pt x="1306" y="2647"/>
                    <a:pt x="1306" y="2634"/>
                  </a:cubicBezTo>
                  <a:cubicBezTo>
                    <a:pt x="1306" y="2622"/>
                    <a:pt x="1316" y="2611"/>
                    <a:pt x="1329" y="2611"/>
                  </a:cubicBezTo>
                  <a:close/>
                  <a:moveTo>
                    <a:pt x="1882" y="2611"/>
                  </a:moveTo>
                  <a:lnTo>
                    <a:pt x="2204" y="2611"/>
                  </a:lnTo>
                  <a:cubicBezTo>
                    <a:pt x="2217" y="2611"/>
                    <a:pt x="2227" y="2622"/>
                    <a:pt x="2227" y="2634"/>
                  </a:cubicBezTo>
                  <a:cubicBezTo>
                    <a:pt x="2227" y="2647"/>
                    <a:pt x="2217" y="2657"/>
                    <a:pt x="2204" y="2657"/>
                  </a:cubicBezTo>
                  <a:lnTo>
                    <a:pt x="1882" y="2657"/>
                  </a:lnTo>
                  <a:cubicBezTo>
                    <a:pt x="1869" y="2657"/>
                    <a:pt x="1859" y="2647"/>
                    <a:pt x="1859" y="2634"/>
                  </a:cubicBezTo>
                  <a:cubicBezTo>
                    <a:pt x="1859" y="2622"/>
                    <a:pt x="1869" y="2611"/>
                    <a:pt x="1882" y="2611"/>
                  </a:cubicBezTo>
                  <a:close/>
                  <a:moveTo>
                    <a:pt x="2435" y="2611"/>
                  </a:moveTo>
                  <a:lnTo>
                    <a:pt x="2757" y="2611"/>
                  </a:lnTo>
                  <a:cubicBezTo>
                    <a:pt x="2770" y="2611"/>
                    <a:pt x="2780" y="2622"/>
                    <a:pt x="2780" y="2634"/>
                  </a:cubicBezTo>
                  <a:cubicBezTo>
                    <a:pt x="2780" y="2647"/>
                    <a:pt x="2770" y="2657"/>
                    <a:pt x="2757" y="2657"/>
                  </a:cubicBezTo>
                  <a:lnTo>
                    <a:pt x="2435" y="2657"/>
                  </a:lnTo>
                  <a:cubicBezTo>
                    <a:pt x="2422" y="2657"/>
                    <a:pt x="2412" y="2647"/>
                    <a:pt x="2412" y="2634"/>
                  </a:cubicBezTo>
                  <a:cubicBezTo>
                    <a:pt x="2412" y="2622"/>
                    <a:pt x="2422" y="2611"/>
                    <a:pt x="2435" y="2611"/>
                  </a:cubicBezTo>
                  <a:close/>
                  <a:moveTo>
                    <a:pt x="2988" y="2611"/>
                  </a:moveTo>
                  <a:lnTo>
                    <a:pt x="3310" y="2611"/>
                  </a:lnTo>
                  <a:cubicBezTo>
                    <a:pt x="3323" y="2611"/>
                    <a:pt x="3333" y="2622"/>
                    <a:pt x="3333" y="2634"/>
                  </a:cubicBezTo>
                  <a:cubicBezTo>
                    <a:pt x="3333" y="2647"/>
                    <a:pt x="3323" y="2657"/>
                    <a:pt x="3310" y="2657"/>
                  </a:cubicBezTo>
                  <a:lnTo>
                    <a:pt x="2988" y="2657"/>
                  </a:lnTo>
                  <a:cubicBezTo>
                    <a:pt x="2975" y="2657"/>
                    <a:pt x="2964" y="2647"/>
                    <a:pt x="2964" y="2634"/>
                  </a:cubicBezTo>
                  <a:cubicBezTo>
                    <a:pt x="2964" y="2622"/>
                    <a:pt x="2975" y="2611"/>
                    <a:pt x="2988" y="2611"/>
                  </a:cubicBezTo>
                  <a:close/>
                  <a:moveTo>
                    <a:pt x="3540" y="2611"/>
                  </a:moveTo>
                  <a:lnTo>
                    <a:pt x="3863" y="2611"/>
                  </a:lnTo>
                  <a:cubicBezTo>
                    <a:pt x="3876" y="2611"/>
                    <a:pt x="3886" y="2622"/>
                    <a:pt x="3886" y="2634"/>
                  </a:cubicBezTo>
                  <a:cubicBezTo>
                    <a:pt x="3886" y="2647"/>
                    <a:pt x="3876" y="2657"/>
                    <a:pt x="3863" y="2657"/>
                  </a:cubicBezTo>
                  <a:lnTo>
                    <a:pt x="3540" y="2657"/>
                  </a:lnTo>
                  <a:cubicBezTo>
                    <a:pt x="3528" y="2657"/>
                    <a:pt x="3517" y="2647"/>
                    <a:pt x="3517" y="2634"/>
                  </a:cubicBezTo>
                  <a:cubicBezTo>
                    <a:pt x="3517" y="2622"/>
                    <a:pt x="3528" y="2611"/>
                    <a:pt x="3540" y="2611"/>
                  </a:cubicBezTo>
                  <a:close/>
                  <a:moveTo>
                    <a:pt x="4093" y="2611"/>
                  </a:moveTo>
                  <a:lnTo>
                    <a:pt x="4324" y="2611"/>
                  </a:lnTo>
                  <a:lnTo>
                    <a:pt x="4301" y="2634"/>
                  </a:lnTo>
                  <a:lnTo>
                    <a:pt x="4301" y="2542"/>
                  </a:lnTo>
                  <a:cubicBezTo>
                    <a:pt x="4301" y="2529"/>
                    <a:pt x="4311" y="2519"/>
                    <a:pt x="4324" y="2519"/>
                  </a:cubicBezTo>
                  <a:cubicBezTo>
                    <a:pt x="4337" y="2519"/>
                    <a:pt x="4347" y="2529"/>
                    <a:pt x="4347" y="2542"/>
                  </a:cubicBezTo>
                  <a:lnTo>
                    <a:pt x="4347" y="2634"/>
                  </a:lnTo>
                  <a:cubicBezTo>
                    <a:pt x="4347" y="2647"/>
                    <a:pt x="4337" y="2657"/>
                    <a:pt x="4324" y="2657"/>
                  </a:cubicBezTo>
                  <a:lnTo>
                    <a:pt x="4093" y="2657"/>
                  </a:lnTo>
                  <a:cubicBezTo>
                    <a:pt x="4081" y="2657"/>
                    <a:pt x="4070" y="2647"/>
                    <a:pt x="4070" y="2634"/>
                  </a:cubicBezTo>
                  <a:cubicBezTo>
                    <a:pt x="4070" y="2622"/>
                    <a:pt x="4081" y="2611"/>
                    <a:pt x="4093" y="2611"/>
                  </a:cubicBezTo>
                  <a:close/>
                  <a:moveTo>
                    <a:pt x="4301" y="2312"/>
                  </a:moveTo>
                  <a:lnTo>
                    <a:pt x="4301" y="1989"/>
                  </a:lnTo>
                  <a:cubicBezTo>
                    <a:pt x="4301" y="1976"/>
                    <a:pt x="4311" y="1966"/>
                    <a:pt x="4324" y="1966"/>
                  </a:cubicBezTo>
                  <a:cubicBezTo>
                    <a:pt x="4337" y="1966"/>
                    <a:pt x="4347" y="1976"/>
                    <a:pt x="4347" y="1989"/>
                  </a:cubicBezTo>
                  <a:lnTo>
                    <a:pt x="4347" y="2312"/>
                  </a:lnTo>
                  <a:cubicBezTo>
                    <a:pt x="4347" y="2324"/>
                    <a:pt x="4337" y="2335"/>
                    <a:pt x="4324" y="2335"/>
                  </a:cubicBezTo>
                  <a:cubicBezTo>
                    <a:pt x="4311" y="2335"/>
                    <a:pt x="4301" y="2324"/>
                    <a:pt x="4301" y="2312"/>
                  </a:cubicBezTo>
                  <a:close/>
                  <a:moveTo>
                    <a:pt x="4301" y="1759"/>
                  </a:moveTo>
                  <a:lnTo>
                    <a:pt x="4301" y="1436"/>
                  </a:lnTo>
                  <a:cubicBezTo>
                    <a:pt x="4301" y="1423"/>
                    <a:pt x="4311" y="1413"/>
                    <a:pt x="4324" y="1413"/>
                  </a:cubicBezTo>
                  <a:cubicBezTo>
                    <a:pt x="4337" y="1413"/>
                    <a:pt x="4347" y="1423"/>
                    <a:pt x="4347" y="1436"/>
                  </a:cubicBezTo>
                  <a:lnTo>
                    <a:pt x="4347" y="1759"/>
                  </a:lnTo>
                  <a:cubicBezTo>
                    <a:pt x="4347" y="1771"/>
                    <a:pt x="4337" y="1782"/>
                    <a:pt x="4324" y="1782"/>
                  </a:cubicBezTo>
                  <a:cubicBezTo>
                    <a:pt x="4311" y="1782"/>
                    <a:pt x="4301" y="1771"/>
                    <a:pt x="4301" y="1759"/>
                  </a:cubicBezTo>
                  <a:close/>
                  <a:moveTo>
                    <a:pt x="4301" y="1206"/>
                  </a:moveTo>
                  <a:lnTo>
                    <a:pt x="4301" y="883"/>
                  </a:lnTo>
                  <a:cubicBezTo>
                    <a:pt x="4301" y="870"/>
                    <a:pt x="4311" y="860"/>
                    <a:pt x="4324" y="860"/>
                  </a:cubicBezTo>
                  <a:cubicBezTo>
                    <a:pt x="4337" y="860"/>
                    <a:pt x="4347" y="870"/>
                    <a:pt x="4347" y="883"/>
                  </a:cubicBezTo>
                  <a:lnTo>
                    <a:pt x="4347" y="1206"/>
                  </a:lnTo>
                  <a:cubicBezTo>
                    <a:pt x="4347" y="1218"/>
                    <a:pt x="4337" y="1229"/>
                    <a:pt x="4324" y="1229"/>
                  </a:cubicBezTo>
                  <a:cubicBezTo>
                    <a:pt x="4311" y="1229"/>
                    <a:pt x="4301" y="1218"/>
                    <a:pt x="4301" y="1206"/>
                  </a:cubicBezTo>
                  <a:close/>
                  <a:moveTo>
                    <a:pt x="4301" y="653"/>
                  </a:moveTo>
                  <a:lnTo>
                    <a:pt x="4301" y="330"/>
                  </a:lnTo>
                  <a:cubicBezTo>
                    <a:pt x="4301" y="317"/>
                    <a:pt x="4311" y="307"/>
                    <a:pt x="4324" y="307"/>
                  </a:cubicBezTo>
                  <a:cubicBezTo>
                    <a:pt x="4337" y="307"/>
                    <a:pt x="4347" y="317"/>
                    <a:pt x="4347" y="330"/>
                  </a:cubicBezTo>
                  <a:lnTo>
                    <a:pt x="4347" y="653"/>
                  </a:lnTo>
                  <a:cubicBezTo>
                    <a:pt x="4347" y="666"/>
                    <a:pt x="4337" y="676"/>
                    <a:pt x="4324" y="676"/>
                  </a:cubicBezTo>
                  <a:cubicBezTo>
                    <a:pt x="4311" y="676"/>
                    <a:pt x="4301" y="666"/>
                    <a:pt x="4301" y="653"/>
                  </a:cubicBezTo>
                  <a:close/>
                  <a:moveTo>
                    <a:pt x="4301" y="100"/>
                  </a:moveTo>
                  <a:lnTo>
                    <a:pt x="4301" y="23"/>
                  </a:lnTo>
                  <a:lnTo>
                    <a:pt x="4324" y="46"/>
                  </a:lnTo>
                  <a:lnTo>
                    <a:pt x="4078" y="46"/>
                  </a:lnTo>
                  <a:cubicBezTo>
                    <a:pt x="4065" y="46"/>
                    <a:pt x="4055" y="36"/>
                    <a:pt x="4055" y="23"/>
                  </a:cubicBezTo>
                  <a:cubicBezTo>
                    <a:pt x="4055" y="10"/>
                    <a:pt x="4065" y="0"/>
                    <a:pt x="4078" y="0"/>
                  </a:cubicBezTo>
                  <a:lnTo>
                    <a:pt x="4324" y="0"/>
                  </a:lnTo>
                  <a:cubicBezTo>
                    <a:pt x="4337" y="0"/>
                    <a:pt x="4347" y="10"/>
                    <a:pt x="4347" y="23"/>
                  </a:cubicBezTo>
                  <a:lnTo>
                    <a:pt x="4347" y="100"/>
                  </a:lnTo>
                  <a:cubicBezTo>
                    <a:pt x="4347" y="113"/>
                    <a:pt x="4337" y="123"/>
                    <a:pt x="4324" y="123"/>
                  </a:cubicBezTo>
                  <a:cubicBezTo>
                    <a:pt x="4311" y="123"/>
                    <a:pt x="4301" y="113"/>
                    <a:pt x="4301" y="100"/>
                  </a:cubicBezTo>
                  <a:close/>
                  <a:moveTo>
                    <a:pt x="3848" y="46"/>
                  </a:moveTo>
                  <a:lnTo>
                    <a:pt x="3525" y="46"/>
                  </a:lnTo>
                  <a:cubicBezTo>
                    <a:pt x="3512" y="46"/>
                    <a:pt x="3502" y="36"/>
                    <a:pt x="3502" y="23"/>
                  </a:cubicBezTo>
                  <a:cubicBezTo>
                    <a:pt x="3502" y="10"/>
                    <a:pt x="3512" y="0"/>
                    <a:pt x="3525" y="0"/>
                  </a:cubicBezTo>
                  <a:lnTo>
                    <a:pt x="3848" y="0"/>
                  </a:lnTo>
                  <a:cubicBezTo>
                    <a:pt x="3860" y="0"/>
                    <a:pt x="3871" y="10"/>
                    <a:pt x="3871" y="23"/>
                  </a:cubicBezTo>
                  <a:cubicBezTo>
                    <a:pt x="3871" y="36"/>
                    <a:pt x="3860" y="46"/>
                    <a:pt x="3848" y="46"/>
                  </a:cubicBezTo>
                  <a:close/>
                  <a:moveTo>
                    <a:pt x="3295" y="46"/>
                  </a:moveTo>
                  <a:lnTo>
                    <a:pt x="2972" y="46"/>
                  </a:lnTo>
                  <a:cubicBezTo>
                    <a:pt x="2959" y="46"/>
                    <a:pt x="2949" y="36"/>
                    <a:pt x="2949" y="23"/>
                  </a:cubicBezTo>
                  <a:cubicBezTo>
                    <a:pt x="2949" y="10"/>
                    <a:pt x="2959" y="0"/>
                    <a:pt x="2972" y="0"/>
                  </a:cubicBezTo>
                  <a:lnTo>
                    <a:pt x="3295" y="0"/>
                  </a:lnTo>
                  <a:cubicBezTo>
                    <a:pt x="3307" y="0"/>
                    <a:pt x="3318" y="10"/>
                    <a:pt x="3318" y="23"/>
                  </a:cubicBezTo>
                  <a:cubicBezTo>
                    <a:pt x="3318" y="36"/>
                    <a:pt x="3307" y="46"/>
                    <a:pt x="3295" y="46"/>
                  </a:cubicBezTo>
                  <a:close/>
                  <a:moveTo>
                    <a:pt x="2742" y="46"/>
                  </a:moveTo>
                  <a:lnTo>
                    <a:pt x="2419" y="46"/>
                  </a:lnTo>
                  <a:cubicBezTo>
                    <a:pt x="2406" y="46"/>
                    <a:pt x="2396" y="36"/>
                    <a:pt x="2396" y="23"/>
                  </a:cubicBezTo>
                  <a:cubicBezTo>
                    <a:pt x="2396" y="10"/>
                    <a:pt x="2406" y="0"/>
                    <a:pt x="2419" y="0"/>
                  </a:cubicBezTo>
                  <a:lnTo>
                    <a:pt x="2742" y="0"/>
                  </a:lnTo>
                  <a:cubicBezTo>
                    <a:pt x="2754" y="0"/>
                    <a:pt x="2765" y="10"/>
                    <a:pt x="2765" y="23"/>
                  </a:cubicBezTo>
                  <a:cubicBezTo>
                    <a:pt x="2765" y="36"/>
                    <a:pt x="2754" y="46"/>
                    <a:pt x="2742" y="46"/>
                  </a:cubicBezTo>
                  <a:close/>
                  <a:moveTo>
                    <a:pt x="2189" y="46"/>
                  </a:moveTo>
                  <a:lnTo>
                    <a:pt x="1866" y="46"/>
                  </a:lnTo>
                  <a:cubicBezTo>
                    <a:pt x="1853" y="46"/>
                    <a:pt x="1843" y="36"/>
                    <a:pt x="1843" y="23"/>
                  </a:cubicBezTo>
                  <a:cubicBezTo>
                    <a:pt x="1843" y="10"/>
                    <a:pt x="1853" y="0"/>
                    <a:pt x="1866" y="0"/>
                  </a:cubicBezTo>
                  <a:lnTo>
                    <a:pt x="2189" y="0"/>
                  </a:lnTo>
                  <a:cubicBezTo>
                    <a:pt x="2202" y="0"/>
                    <a:pt x="2212" y="10"/>
                    <a:pt x="2212" y="23"/>
                  </a:cubicBezTo>
                  <a:cubicBezTo>
                    <a:pt x="2212" y="36"/>
                    <a:pt x="2202" y="46"/>
                    <a:pt x="2189" y="46"/>
                  </a:cubicBezTo>
                  <a:close/>
                  <a:moveTo>
                    <a:pt x="1636" y="46"/>
                  </a:moveTo>
                  <a:lnTo>
                    <a:pt x="1313" y="46"/>
                  </a:lnTo>
                  <a:cubicBezTo>
                    <a:pt x="1301" y="46"/>
                    <a:pt x="1290" y="36"/>
                    <a:pt x="1290" y="23"/>
                  </a:cubicBezTo>
                  <a:cubicBezTo>
                    <a:pt x="1290" y="10"/>
                    <a:pt x="1301" y="0"/>
                    <a:pt x="1313" y="0"/>
                  </a:cubicBezTo>
                  <a:lnTo>
                    <a:pt x="1636" y="0"/>
                  </a:lnTo>
                  <a:cubicBezTo>
                    <a:pt x="1649" y="0"/>
                    <a:pt x="1659" y="10"/>
                    <a:pt x="1659" y="23"/>
                  </a:cubicBezTo>
                  <a:cubicBezTo>
                    <a:pt x="1659" y="36"/>
                    <a:pt x="1649" y="46"/>
                    <a:pt x="1636" y="46"/>
                  </a:cubicBezTo>
                  <a:close/>
                  <a:moveTo>
                    <a:pt x="1083" y="46"/>
                  </a:moveTo>
                  <a:lnTo>
                    <a:pt x="760" y="46"/>
                  </a:lnTo>
                  <a:cubicBezTo>
                    <a:pt x="748" y="46"/>
                    <a:pt x="737" y="36"/>
                    <a:pt x="737" y="23"/>
                  </a:cubicBezTo>
                  <a:cubicBezTo>
                    <a:pt x="737" y="10"/>
                    <a:pt x="748" y="0"/>
                    <a:pt x="760" y="0"/>
                  </a:cubicBezTo>
                  <a:lnTo>
                    <a:pt x="1083" y="0"/>
                  </a:lnTo>
                  <a:cubicBezTo>
                    <a:pt x="1096" y="0"/>
                    <a:pt x="1106" y="10"/>
                    <a:pt x="1106" y="23"/>
                  </a:cubicBezTo>
                  <a:cubicBezTo>
                    <a:pt x="1106" y="36"/>
                    <a:pt x="1096" y="46"/>
                    <a:pt x="1083" y="46"/>
                  </a:cubicBezTo>
                  <a:close/>
                  <a:moveTo>
                    <a:pt x="530" y="46"/>
                  </a:moveTo>
                  <a:lnTo>
                    <a:pt x="207" y="46"/>
                  </a:lnTo>
                  <a:cubicBezTo>
                    <a:pt x="195" y="46"/>
                    <a:pt x="184" y="36"/>
                    <a:pt x="184" y="23"/>
                  </a:cubicBezTo>
                  <a:cubicBezTo>
                    <a:pt x="184" y="10"/>
                    <a:pt x="195" y="0"/>
                    <a:pt x="207" y="0"/>
                  </a:cubicBezTo>
                  <a:lnTo>
                    <a:pt x="530" y="0"/>
                  </a:lnTo>
                  <a:cubicBezTo>
                    <a:pt x="543" y="0"/>
                    <a:pt x="553" y="10"/>
                    <a:pt x="553" y="23"/>
                  </a:cubicBezTo>
                  <a:cubicBezTo>
                    <a:pt x="553" y="36"/>
                    <a:pt x="543" y="46"/>
                    <a:pt x="530" y="46"/>
                  </a:cubicBez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340" name="Rectangle 164"/>
            <p:cNvSpPr>
              <a:spLocks noChangeArrowheads="1"/>
            </p:cNvSpPr>
            <p:nvPr/>
          </p:nvSpPr>
          <p:spPr bwMode="auto">
            <a:xfrm>
              <a:off x="2520" y="3134"/>
              <a:ext cx="573" cy="97"/>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Build Option 3</a:t>
              </a:r>
              <a:endParaRPr lang="en-US" dirty="0">
                <a:effectLst/>
                <a:latin typeface="Lucida Sans Unicode" pitchFamily="34" charset="0"/>
              </a:endParaRPr>
            </a:p>
          </p:txBody>
        </p:sp>
        <p:sp>
          <p:nvSpPr>
            <p:cNvPr id="341" name="Rectangle 165"/>
            <p:cNvSpPr>
              <a:spLocks noChangeArrowheads="1"/>
            </p:cNvSpPr>
            <p:nvPr/>
          </p:nvSpPr>
          <p:spPr bwMode="auto">
            <a:xfrm>
              <a:off x="3059" y="3134"/>
              <a:ext cx="0" cy="194"/>
            </a:xfrm>
            <a:prstGeom prst="rect">
              <a:avLst/>
            </a:prstGeom>
            <a:noFill/>
            <a:ln w="9525">
              <a:noFill/>
              <a:miter lim="800000"/>
              <a:headEnd/>
              <a:tailEnd/>
            </a:ln>
          </p:spPr>
          <p:txBody>
            <a:bodyPr wrap="none" lIns="0" tIns="0" rIns="0" bIns="0">
              <a:spAutoFit/>
            </a:bodyPr>
            <a:lstStyle/>
            <a:p>
              <a:pPr eaLnBrk="0" hangingPunct="0"/>
              <a:endParaRPr lang="en-US">
                <a:solidFill>
                  <a:schemeClr val="accent2"/>
                </a:solidFill>
                <a:effectLst/>
                <a:latin typeface="Lucida Sans Unicode" pitchFamily="34" charset="0"/>
              </a:endParaRPr>
            </a:p>
          </p:txBody>
        </p:sp>
        <p:sp>
          <p:nvSpPr>
            <p:cNvPr id="342" name="Rectangle 166"/>
            <p:cNvSpPr>
              <a:spLocks noChangeArrowheads="1"/>
            </p:cNvSpPr>
            <p:nvPr/>
          </p:nvSpPr>
          <p:spPr bwMode="auto">
            <a:xfrm>
              <a:off x="2512" y="3325"/>
              <a:ext cx="634" cy="97"/>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Solid State Disk</a:t>
              </a:r>
              <a:endParaRPr lang="en-US" dirty="0">
                <a:effectLst/>
                <a:latin typeface="Lucida Sans Unicode" pitchFamily="34" charset="0"/>
              </a:endParaRPr>
            </a:p>
          </p:txBody>
        </p:sp>
      </p:grpSp>
      <p:grpSp>
        <p:nvGrpSpPr>
          <p:cNvPr id="343" name="Group 167"/>
          <p:cNvGrpSpPr>
            <a:grpSpLocks/>
          </p:cNvGrpSpPr>
          <p:nvPr/>
        </p:nvGrpSpPr>
        <p:grpSpPr bwMode="auto">
          <a:xfrm>
            <a:off x="6461125" y="4731068"/>
            <a:ext cx="2428875" cy="1480185"/>
            <a:chOff x="3920" y="2906"/>
            <a:chExt cx="1700" cy="1036"/>
          </a:xfrm>
        </p:grpSpPr>
        <p:pic>
          <p:nvPicPr>
            <p:cNvPr id="344" name="Picture 168"/>
            <p:cNvPicPr>
              <a:picLocks noChangeAspect="1" noChangeArrowheads="1"/>
            </p:cNvPicPr>
            <p:nvPr/>
          </p:nvPicPr>
          <p:blipFill>
            <a:blip r:embed="rId5"/>
            <a:srcRect/>
            <a:stretch>
              <a:fillRect/>
            </a:stretch>
          </p:blipFill>
          <p:spPr bwMode="auto">
            <a:xfrm>
              <a:off x="4121" y="3149"/>
              <a:ext cx="490" cy="763"/>
            </a:xfrm>
            <a:prstGeom prst="rect">
              <a:avLst/>
            </a:prstGeom>
            <a:noFill/>
            <a:ln w="9525">
              <a:noFill/>
              <a:miter lim="800000"/>
              <a:headEnd/>
              <a:tailEnd/>
            </a:ln>
          </p:spPr>
        </p:pic>
        <p:sp>
          <p:nvSpPr>
            <p:cNvPr id="345" name="Freeform 169"/>
            <p:cNvSpPr>
              <a:spLocks/>
            </p:cNvSpPr>
            <p:nvPr/>
          </p:nvSpPr>
          <p:spPr bwMode="auto">
            <a:xfrm>
              <a:off x="3940" y="2966"/>
              <a:ext cx="1" cy="78"/>
            </a:xfrm>
            <a:custGeom>
              <a:avLst/>
              <a:gdLst/>
              <a:ahLst/>
              <a:cxnLst>
                <a:cxn ang="0">
                  <a:pos x="0" y="0"/>
                </a:cxn>
                <a:cxn ang="0">
                  <a:pos x="0" y="78"/>
                </a:cxn>
              </a:cxnLst>
              <a:rect l="0" t="0" r="r" b="b"/>
              <a:pathLst>
                <a:path h="78">
                  <a:moveTo>
                    <a:pt x="0" y="0"/>
                  </a:moveTo>
                  <a:cubicBezTo>
                    <a:pt x="0" y="29"/>
                    <a:pt x="0" y="59"/>
                    <a:pt x="0" y="78"/>
                  </a:cubicBezTo>
                </a:path>
              </a:pathLst>
            </a:custGeom>
            <a:noFill/>
            <a:ln w="6350" cap="rnd">
              <a:solidFill>
                <a:srgbClr val="0000FF"/>
              </a:solidFill>
              <a:prstDash val="solid"/>
              <a:round/>
              <a:headEnd/>
              <a:tailEnd/>
            </a:ln>
          </p:spPr>
          <p:txBody>
            <a:bodyPr/>
            <a:lstStyle/>
            <a:p>
              <a:endParaRPr lang="en-US" dirty="0">
                <a:latin typeface="Segoe" pitchFamily="34" charset="0"/>
              </a:endParaRPr>
            </a:p>
          </p:txBody>
        </p:sp>
        <p:sp>
          <p:nvSpPr>
            <p:cNvPr id="346" name="Freeform 170"/>
            <p:cNvSpPr>
              <a:spLocks/>
            </p:cNvSpPr>
            <p:nvPr/>
          </p:nvSpPr>
          <p:spPr bwMode="auto">
            <a:xfrm>
              <a:off x="3920" y="2906"/>
              <a:ext cx="40" cy="65"/>
            </a:xfrm>
            <a:custGeom>
              <a:avLst/>
              <a:gdLst/>
              <a:ahLst/>
              <a:cxnLst>
                <a:cxn ang="0">
                  <a:pos x="0" y="65"/>
                </a:cxn>
                <a:cxn ang="0">
                  <a:pos x="20" y="0"/>
                </a:cxn>
                <a:cxn ang="0">
                  <a:pos x="40" y="65"/>
                </a:cxn>
                <a:cxn ang="0">
                  <a:pos x="0" y="65"/>
                </a:cxn>
              </a:cxnLst>
              <a:rect l="0" t="0" r="r" b="b"/>
              <a:pathLst>
                <a:path w="40" h="65">
                  <a:moveTo>
                    <a:pt x="0" y="65"/>
                  </a:moveTo>
                  <a:lnTo>
                    <a:pt x="20" y="0"/>
                  </a:lnTo>
                  <a:lnTo>
                    <a:pt x="40" y="65"/>
                  </a:lnTo>
                  <a:lnTo>
                    <a:pt x="0" y="65"/>
                  </a:lnTo>
                  <a:close/>
                </a:path>
              </a:pathLst>
            </a:custGeom>
            <a:solidFill>
              <a:srgbClr val="0000FF"/>
            </a:solidFill>
            <a:ln w="9525">
              <a:noFill/>
              <a:round/>
              <a:headEnd/>
              <a:tailEnd/>
            </a:ln>
          </p:spPr>
          <p:txBody>
            <a:bodyPr/>
            <a:lstStyle/>
            <a:p>
              <a:endParaRPr lang="en-US" dirty="0">
                <a:latin typeface="Segoe" pitchFamily="34" charset="0"/>
              </a:endParaRPr>
            </a:p>
          </p:txBody>
        </p:sp>
        <p:sp>
          <p:nvSpPr>
            <p:cNvPr id="347" name="Freeform 171"/>
            <p:cNvSpPr>
              <a:spLocks/>
            </p:cNvSpPr>
            <p:nvPr/>
          </p:nvSpPr>
          <p:spPr bwMode="auto">
            <a:xfrm>
              <a:off x="3940" y="3044"/>
              <a:ext cx="407" cy="1"/>
            </a:xfrm>
            <a:custGeom>
              <a:avLst/>
              <a:gdLst/>
              <a:ahLst/>
              <a:cxnLst>
                <a:cxn ang="0">
                  <a:pos x="0" y="0"/>
                </a:cxn>
                <a:cxn ang="0">
                  <a:pos x="407" y="0"/>
                </a:cxn>
              </a:cxnLst>
              <a:rect l="0" t="0" r="r" b="b"/>
              <a:pathLst>
                <a:path w="407">
                  <a:moveTo>
                    <a:pt x="0" y="0"/>
                  </a:moveTo>
                  <a:cubicBezTo>
                    <a:pt x="102" y="0"/>
                    <a:pt x="305" y="0"/>
                    <a:pt x="407" y="0"/>
                  </a:cubicBezTo>
                </a:path>
              </a:pathLst>
            </a:custGeom>
            <a:noFill/>
            <a:ln w="6350" cap="rnd">
              <a:solidFill>
                <a:srgbClr val="0000FF"/>
              </a:solidFill>
              <a:prstDash val="solid"/>
              <a:round/>
              <a:headEnd/>
              <a:tailEnd/>
            </a:ln>
          </p:spPr>
          <p:txBody>
            <a:bodyPr/>
            <a:lstStyle/>
            <a:p>
              <a:endParaRPr lang="en-US" dirty="0">
                <a:latin typeface="Segoe" pitchFamily="34" charset="0"/>
              </a:endParaRPr>
            </a:p>
          </p:txBody>
        </p:sp>
        <p:sp>
          <p:nvSpPr>
            <p:cNvPr id="348" name="Freeform 172"/>
            <p:cNvSpPr>
              <a:spLocks/>
            </p:cNvSpPr>
            <p:nvPr/>
          </p:nvSpPr>
          <p:spPr bwMode="auto">
            <a:xfrm>
              <a:off x="4347" y="3044"/>
              <a:ext cx="1" cy="48"/>
            </a:xfrm>
            <a:custGeom>
              <a:avLst/>
              <a:gdLst/>
              <a:ahLst/>
              <a:cxnLst>
                <a:cxn ang="0">
                  <a:pos x="0" y="0"/>
                </a:cxn>
                <a:cxn ang="0">
                  <a:pos x="0" y="48"/>
                </a:cxn>
              </a:cxnLst>
              <a:rect l="0" t="0" r="r" b="b"/>
              <a:pathLst>
                <a:path h="48">
                  <a:moveTo>
                    <a:pt x="0" y="0"/>
                  </a:moveTo>
                  <a:cubicBezTo>
                    <a:pt x="0" y="12"/>
                    <a:pt x="0" y="30"/>
                    <a:pt x="0" y="48"/>
                  </a:cubicBezTo>
                </a:path>
              </a:pathLst>
            </a:custGeom>
            <a:noFill/>
            <a:ln w="6350" cap="rnd">
              <a:solidFill>
                <a:srgbClr val="0000FF"/>
              </a:solidFill>
              <a:prstDash val="solid"/>
              <a:round/>
              <a:headEnd/>
              <a:tailEnd/>
            </a:ln>
          </p:spPr>
          <p:txBody>
            <a:bodyPr/>
            <a:lstStyle/>
            <a:p>
              <a:endParaRPr lang="en-US" dirty="0">
                <a:latin typeface="Segoe" pitchFamily="34" charset="0"/>
              </a:endParaRPr>
            </a:p>
          </p:txBody>
        </p:sp>
        <p:sp>
          <p:nvSpPr>
            <p:cNvPr id="349" name="Freeform 173"/>
            <p:cNvSpPr>
              <a:spLocks/>
            </p:cNvSpPr>
            <p:nvPr/>
          </p:nvSpPr>
          <p:spPr bwMode="auto">
            <a:xfrm>
              <a:off x="4327" y="3086"/>
              <a:ext cx="40" cy="65"/>
            </a:xfrm>
            <a:custGeom>
              <a:avLst/>
              <a:gdLst/>
              <a:ahLst/>
              <a:cxnLst>
                <a:cxn ang="0">
                  <a:pos x="40" y="0"/>
                </a:cxn>
                <a:cxn ang="0">
                  <a:pos x="20" y="65"/>
                </a:cxn>
                <a:cxn ang="0">
                  <a:pos x="0" y="0"/>
                </a:cxn>
                <a:cxn ang="0">
                  <a:pos x="40" y="0"/>
                </a:cxn>
              </a:cxnLst>
              <a:rect l="0" t="0" r="r" b="b"/>
              <a:pathLst>
                <a:path w="40" h="65">
                  <a:moveTo>
                    <a:pt x="40" y="0"/>
                  </a:moveTo>
                  <a:lnTo>
                    <a:pt x="20" y="65"/>
                  </a:lnTo>
                  <a:lnTo>
                    <a:pt x="0" y="0"/>
                  </a:lnTo>
                  <a:lnTo>
                    <a:pt x="40" y="0"/>
                  </a:lnTo>
                  <a:close/>
                </a:path>
              </a:pathLst>
            </a:custGeom>
            <a:solidFill>
              <a:srgbClr val="0000FF"/>
            </a:solidFill>
            <a:ln w="9525">
              <a:noFill/>
              <a:round/>
              <a:headEnd/>
              <a:tailEnd/>
            </a:ln>
          </p:spPr>
          <p:txBody>
            <a:bodyPr/>
            <a:lstStyle/>
            <a:p>
              <a:endParaRPr lang="en-US" dirty="0">
                <a:latin typeface="Segoe" pitchFamily="34" charset="0"/>
              </a:endParaRPr>
            </a:p>
          </p:txBody>
        </p:sp>
        <p:sp>
          <p:nvSpPr>
            <p:cNvPr id="350" name="Freeform 174"/>
            <p:cNvSpPr>
              <a:spLocks noEditPoints="1"/>
            </p:cNvSpPr>
            <p:nvPr/>
          </p:nvSpPr>
          <p:spPr bwMode="auto">
            <a:xfrm>
              <a:off x="4024" y="2989"/>
              <a:ext cx="1596" cy="953"/>
            </a:xfrm>
            <a:custGeom>
              <a:avLst/>
              <a:gdLst/>
              <a:ahLst/>
              <a:cxnLst>
                <a:cxn ang="0">
                  <a:pos x="0" y="391"/>
                </a:cxn>
                <a:cxn ang="0">
                  <a:pos x="46" y="622"/>
                </a:cxn>
                <a:cxn ang="0">
                  <a:pos x="0" y="622"/>
                </a:cxn>
                <a:cxn ang="0">
                  <a:pos x="46" y="1497"/>
                </a:cxn>
                <a:cxn ang="0">
                  <a:pos x="23" y="1152"/>
                </a:cxn>
                <a:cxn ang="0">
                  <a:pos x="23" y="2073"/>
                </a:cxn>
                <a:cxn ang="0">
                  <a:pos x="46" y="1728"/>
                </a:cxn>
                <a:cxn ang="0">
                  <a:pos x="0" y="2603"/>
                </a:cxn>
                <a:cxn ang="0">
                  <a:pos x="46" y="2834"/>
                </a:cxn>
                <a:cxn ang="0">
                  <a:pos x="184" y="3018"/>
                </a:cxn>
                <a:cxn ang="0">
                  <a:pos x="0" y="2834"/>
                </a:cxn>
                <a:cxn ang="0">
                  <a:pos x="714" y="2995"/>
                </a:cxn>
                <a:cxn ang="0">
                  <a:pos x="369" y="3018"/>
                </a:cxn>
                <a:cxn ang="0">
                  <a:pos x="1290" y="3018"/>
                </a:cxn>
                <a:cxn ang="0">
                  <a:pos x="945" y="2995"/>
                </a:cxn>
                <a:cxn ang="0">
                  <a:pos x="1820" y="3041"/>
                </a:cxn>
                <a:cxn ang="0">
                  <a:pos x="2051" y="2995"/>
                </a:cxn>
                <a:cxn ang="0">
                  <a:pos x="2051" y="3041"/>
                </a:cxn>
                <a:cxn ang="0">
                  <a:pos x="2926" y="2995"/>
                </a:cxn>
                <a:cxn ang="0">
                  <a:pos x="2580" y="3018"/>
                </a:cxn>
                <a:cxn ang="0">
                  <a:pos x="3502" y="3018"/>
                </a:cxn>
                <a:cxn ang="0">
                  <a:pos x="3156" y="2995"/>
                </a:cxn>
                <a:cxn ang="0">
                  <a:pos x="4032" y="3041"/>
                </a:cxn>
                <a:cxn ang="0">
                  <a:pos x="4262" y="2995"/>
                </a:cxn>
                <a:cxn ang="0">
                  <a:pos x="4262" y="3041"/>
                </a:cxn>
                <a:cxn ang="0">
                  <a:pos x="5138" y="2995"/>
                </a:cxn>
                <a:cxn ang="0">
                  <a:pos x="4792" y="3018"/>
                </a:cxn>
                <a:cxn ang="0">
                  <a:pos x="5376" y="3018"/>
                </a:cxn>
                <a:cxn ang="0">
                  <a:pos x="5422" y="3018"/>
                </a:cxn>
                <a:cxn ang="0">
                  <a:pos x="5368" y="2995"/>
                </a:cxn>
                <a:cxn ang="0">
                  <a:pos x="5422" y="2173"/>
                </a:cxn>
                <a:cxn ang="0">
                  <a:pos x="5376" y="1943"/>
                </a:cxn>
                <a:cxn ang="0">
                  <a:pos x="5422" y="1943"/>
                </a:cxn>
                <a:cxn ang="0">
                  <a:pos x="5376" y="1067"/>
                </a:cxn>
                <a:cxn ang="0">
                  <a:pos x="5399" y="1413"/>
                </a:cxn>
                <a:cxn ang="0">
                  <a:pos x="5399" y="491"/>
                </a:cxn>
                <a:cxn ang="0">
                  <a:pos x="5376" y="837"/>
                </a:cxn>
                <a:cxn ang="0">
                  <a:pos x="5338" y="46"/>
                </a:cxn>
                <a:cxn ang="0">
                  <a:pos x="5422" y="23"/>
                </a:cxn>
                <a:cxn ang="0">
                  <a:pos x="5107" y="46"/>
                </a:cxn>
                <a:cxn ang="0">
                  <a:pos x="5107" y="0"/>
                </a:cxn>
                <a:cxn ang="0">
                  <a:pos x="4232" y="46"/>
                </a:cxn>
                <a:cxn ang="0">
                  <a:pos x="4577" y="23"/>
                </a:cxn>
                <a:cxn ang="0">
                  <a:pos x="3656" y="23"/>
                </a:cxn>
                <a:cxn ang="0">
                  <a:pos x="4001" y="46"/>
                </a:cxn>
                <a:cxn ang="0">
                  <a:pos x="3126" y="0"/>
                </a:cxn>
                <a:cxn ang="0">
                  <a:pos x="2895" y="46"/>
                </a:cxn>
                <a:cxn ang="0">
                  <a:pos x="2895" y="0"/>
                </a:cxn>
                <a:cxn ang="0">
                  <a:pos x="2020" y="46"/>
                </a:cxn>
                <a:cxn ang="0">
                  <a:pos x="2365" y="23"/>
                </a:cxn>
                <a:cxn ang="0">
                  <a:pos x="1444" y="23"/>
                </a:cxn>
                <a:cxn ang="0">
                  <a:pos x="1789" y="46"/>
                </a:cxn>
                <a:cxn ang="0">
                  <a:pos x="914" y="0"/>
                </a:cxn>
                <a:cxn ang="0">
                  <a:pos x="683" y="46"/>
                </a:cxn>
                <a:cxn ang="0">
                  <a:pos x="683" y="0"/>
                </a:cxn>
                <a:cxn ang="0">
                  <a:pos x="23" y="46"/>
                </a:cxn>
                <a:cxn ang="0">
                  <a:pos x="154" y="23"/>
                </a:cxn>
              </a:cxnLst>
              <a:rect l="0" t="0" r="r" b="b"/>
              <a:pathLst>
                <a:path w="5422" h="3041">
                  <a:moveTo>
                    <a:pt x="46" y="69"/>
                  </a:moveTo>
                  <a:lnTo>
                    <a:pt x="46" y="391"/>
                  </a:lnTo>
                  <a:cubicBezTo>
                    <a:pt x="46" y="404"/>
                    <a:pt x="36" y="415"/>
                    <a:pt x="23" y="415"/>
                  </a:cubicBezTo>
                  <a:cubicBezTo>
                    <a:pt x="10" y="415"/>
                    <a:pt x="0" y="404"/>
                    <a:pt x="0" y="391"/>
                  </a:cubicBezTo>
                  <a:lnTo>
                    <a:pt x="0" y="69"/>
                  </a:lnTo>
                  <a:cubicBezTo>
                    <a:pt x="0" y="56"/>
                    <a:pt x="10" y="46"/>
                    <a:pt x="23" y="46"/>
                  </a:cubicBezTo>
                  <a:cubicBezTo>
                    <a:pt x="36" y="46"/>
                    <a:pt x="46" y="56"/>
                    <a:pt x="46" y="69"/>
                  </a:cubicBezTo>
                  <a:close/>
                  <a:moveTo>
                    <a:pt x="46" y="622"/>
                  </a:moveTo>
                  <a:lnTo>
                    <a:pt x="46" y="944"/>
                  </a:lnTo>
                  <a:cubicBezTo>
                    <a:pt x="46" y="957"/>
                    <a:pt x="36" y="967"/>
                    <a:pt x="23" y="967"/>
                  </a:cubicBezTo>
                  <a:cubicBezTo>
                    <a:pt x="10" y="967"/>
                    <a:pt x="0" y="957"/>
                    <a:pt x="0" y="944"/>
                  </a:cubicBezTo>
                  <a:lnTo>
                    <a:pt x="0" y="622"/>
                  </a:lnTo>
                  <a:cubicBezTo>
                    <a:pt x="0" y="609"/>
                    <a:pt x="10" y="599"/>
                    <a:pt x="23" y="599"/>
                  </a:cubicBezTo>
                  <a:cubicBezTo>
                    <a:pt x="36" y="599"/>
                    <a:pt x="46" y="609"/>
                    <a:pt x="46" y="622"/>
                  </a:cubicBezTo>
                  <a:close/>
                  <a:moveTo>
                    <a:pt x="46" y="1175"/>
                  </a:moveTo>
                  <a:lnTo>
                    <a:pt x="46" y="1497"/>
                  </a:lnTo>
                  <a:cubicBezTo>
                    <a:pt x="46" y="1510"/>
                    <a:pt x="36" y="1520"/>
                    <a:pt x="23" y="1520"/>
                  </a:cubicBezTo>
                  <a:cubicBezTo>
                    <a:pt x="10" y="1520"/>
                    <a:pt x="0" y="1510"/>
                    <a:pt x="0" y="1497"/>
                  </a:cubicBezTo>
                  <a:lnTo>
                    <a:pt x="0" y="1175"/>
                  </a:lnTo>
                  <a:cubicBezTo>
                    <a:pt x="0" y="1162"/>
                    <a:pt x="10" y="1152"/>
                    <a:pt x="23" y="1152"/>
                  </a:cubicBezTo>
                  <a:cubicBezTo>
                    <a:pt x="36" y="1152"/>
                    <a:pt x="46" y="1162"/>
                    <a:pt x="46" y="1175"/>
                  </a:cubicBezTo>
                  <a:close/>
                  <a:moveTo>
                    <a:pt x="46" y="1728"/>
                  </a:moveTo>
                  <a:lnTo>
                    <a:pt x="46" y="2050"/>
                  </a:lnTo>
                  <a:cubicBezTo>
                    <a:pt x="46" y="2063"/>
                    <a:pt x="36" y="2073"/>
                    <a:pt x="23" y="2073"/>
                  </a:cubicBezTo>
                  <a:cubicBezTo>
                    <a:pt x="10" y="2073"/>
                    <a:pt x="0" y="2063"/>
                    <a:pt x="0" y="2050"/>
                  </a:cubicBezTo>
                  <a:lnTo>
                    <a:pt x="0" y="1728"/>
                  </a:lnTo>
                  <a:cubicBezTo>
                    <a:pt x="0" y="1715"/>
                    <a:pt x="10" y="1705"/>
                    <a:pt x="23" y="1705"/>
                  </a:cubicBezTo>
                  <a:cubicBezTo>
                    <a:pt x="36" y="1705"/>
                    <a:pt x="46" y="1715"/>
                    <a:pt x="46" y="1728"/>
                  </a:cubicBezTo>
                  <a:close/>
                  <a:moveTo>
                    <a:pt x="46" y="2281"/>
                  </a:moveTo>
                  <a:lnTo>
                    <a:pt x="46" y="2603"/>
                  </a:lnTo>
                  <a:cubicBezTo>
                    <a:pt x="46" y="2616"/>
                    <a:pt x="36" y="2626"/>
                    <a:pt x="23" y="2626"/>
                  </a:cubicBezTo>
                  <a:cubicBezTo>
                    <a:pt x="10" y="2626"/>
                    <a:pt x="0" y="2616"/>
                    <a:pt x="0" y="2603"/>
                  </a:cubicBezTo>
                  <a:lnTo>
                    <a:pt x="0" y="2281"/>
                  </a:lnTo>
                  <a:cubicBezTo>
                    <a:pt x="0" y="2268"/>
                    <a:pt x="10" y="2258"/>
                    <a:pt x="23" y="2258"/>
                  </a:cubicBezTo>
                  <a:cubicBezTo>
                    <a:pt x="36" y="2258"/>
                    <a:pt x="46" y="2268"/>
                    <a:pt x="46" y="2281"/>
                  </a:cubicBezTo>
                  <a:close/>
                  <a:moveTo>
                    <a:pt x="46" y="2834"/>
                  </a:moveTo>
                  <a:lnTo>
                    <a:pt x="46" y="3018"/>
                  </a:lnTo>
                  <a:lnTo>
                    <a:pt x="23" y="2995"/>
                  </a:lnTo>
                  <a:lnTo>
                    <a:pt x="161" y="2995"/>
                  </a:lnTo>
                  <a:cubicBezTo>
                    <a:pt x="174" y="2995"/>
                    <a:pt x="184" y="3005"/>
                    <a:pt x="184" y="3018"/>
                  </a:cubicBezTo>
                  <a:cubicBezTo>
                    <a:pt x="184" y="3031"/>
                    <a:pt x="174" y="3041"/>
                    <a:pt x="161" y="3041"/>
                  </a:cubicBezTo>
                  <a:lnTo>
                    <a:pt x="23" y="3041"/>
                  </a:lnTo>
                  <a:cubicBezTo>
                    <a:pt x="10" y="3041"/>
                    <a:pt x="0" y="3031"/>
                    <a:pt x="0" y="3018"/>
                  </a:cubicBezTo>
                  <a:lnTo>
                    <a:pt x="0" y="2834"/>
                  </a:lnTo>
                  <a:cubicBezTo>
                    <a:pt x="0" y="2821"/>
                    <a:pt x="10" y="2811"/>
                    <a:pt x="23" y="2811"/>
                  </a:cubicBezTo>
                  <a:cubicBezTo>
                    <a:pt x="36" y="2811"/>
                    <a:pt x="46" y="2821"/>
                    <a:pt x="46" y="2834"/>
                  </a:cubicBezTo>
                  <a:close/>
                  <a:moveTo>
                    <a:pt x="392" y="2995"/>
                  </a:moveTo>
                  <a:lnTo>
                    <a:pt x="714" y="2995"/>
                  </a:lnTo>
                  <a:cubicBezTo>
                    <a:pt x="727" y="2995"/>
                    <a:pt x="737" y="3005"/>
                    <a:pt x="737" y="3018"/>
                  </a:cubicBezTo>
                  <a:cubicBezTo>
                    <a:pt x="737" y="3031"/>
                    <a:pt x="727" y="3041"/>
                    <a:pt x="714" y="3041"/>
                  </a:cubicBezTo>
                  <a:lnTo>
                    <a:pt x="392" y="3041"/>
                  </a:lnTo>
                  <a:cubicBezTo>
                    <a:pt x="379" y="3041"/>
                    <a:pt x="369" y="3031"/>
                    <a:pt x="369" y="3018"/>
                  </a:cubicBezTo>
                  <a:cubicBezTo>
                    <a:pt x="369" y="3005"/>
                    <a:pt x="379" y="2995"/>
                    <a:pt x="392" y="2995"/>
                  </a:cubicBezTo>
                  <a:close/>
                  <a:moveTo>
                    <a:pt x="945" y="2995"/>
                  </a:moveTo>
                  <a:lnTo>
                    <a:pt x="1267" y="2995"/>
                  </a:lnTo>
                  <a:cubicBezTo>
                    <a:pt x="1280" y="2995"/>
                    <a:pt x="1290" y="3005"/>
                    <a:pt x="1290" y="3018"/>
                  </a:cubicBezTo>
                  <a:cubicBezTo>
                    <a:pt x="1290" y="3031"/>
                    <a:pt x="1280" y="3041"/>
                    <a:pt x="1267" y="3041"/>
                  </a:cubicBezTo>
                  <a:lnTo>
                    <a:pt x="945" y="3041"/>
                  </a:lnTo>
                  <a:cubicBezTo>
                    <a:pt x="932" y="3041"/>
                    <a:pt x="922" y="3031"/>
                    <a:pt x="922" y="3018"/>
                  </a:cubicBezTo>
                  <a:cubicBezTo>
                    <a:pt x="922" y="3005"/>
                    <a:pt x="932" y="2995"/>
                    <a:pt x="945" y="2995"/>
                  </a:cubicBezTo>
                  <a:close/>
                  <a:moveTo>
                    <a:pt x="1498" y="2995"/>
                  </a:moveTo>
                  <a:lnTo>
                    <a:pt x="1820" y="2995"/>
                  </a:lnTo>
                  <a:cubicBezTo>
                    <a:pt x="1833" y="2995"/>
                    <a:pt x="1843" y="3005"/>
                    <a:pt x="1843" y="3018"/>
                  </a:cubicBezTo>
                  <a:cubicBezTo>
                    <a:pt x="1843" y="3031"/>
                    <a:pt x="1833" y="3041"/>
                    <a:pt x="1820" y="3041"/>
                  </a:cubicBezTo>
                  <a:lnTo>
                    <a:pt x="1498" y="3041"/>
                  </a:lnTo>
                  <a:cubicBezTo>
                    <a:pt x="1485" y="3041"/>
                    <a:pt x="1475" y="3031"/>
                    <a:pt x="1475" y="3018"/>
                  </a:cubicBezTo>
                  <a:cubicBezTo>
                    <a:pt x="1475" y="3005"/>
                    <a:pt x="1485" y="2995"/>
                    <a:pt x="1498" y="2995"/>
                  </a:cubicBezTo>
                  <a:close/>
                  <a:moveTo>
                    <a:pt x="2051" y="2995"/>
                  </a:moveTo>
                  <a:lnTo>
                    <a:pt x="2373" y="2995"/>
                  </a:lnTo>
                  <a:cubicBezTo>
                    <a:pt x="2386" y="2995"/>
                    <a:pt x="2396" y="3005"/>
                    <a:pt x="2396" y="3018"/>
                  </a:cubicBezTo>
                  <a:cubicBezTo>
                    <a:pt x="2396" y="3031"/>
                    <a:pt x="2386" y="3041"/>
                    <a:pt x="2373" y="3041"/>
                  </a:cubicBezTo>
                  <a:lnTo>
                    <a:pt x="2051" y="3041"/>
                  </a:lnTo>
                  <a:cubicBezTo>
                    <a:pt x="2038" y="3041"/>
                    <a:pt x="2028" y="3031"/>
                    <a:pt x="2028" y="3018"/>
                  </a:cubicBezTo>
                  <a:cubicBezTo>
                    <a:pt x="2028" y="3005"/>
                    <a:pt x="2038" y="2995"/>
                    <a:pt x="2051" y="2995"/>
                  </a:cubicBezTo>
                  <a:close/>
                  <a:moveTo>
                    <a:pt x="2604" y="2995"/>
                  </a:moveTo>
                  <a:lnTo>
                    <a:pt x="2926" y="2995"/>
                  </a:lnTo>
                  <a:cubicBezTo>
                    <a:pt x="2939" y="2995"/>
                    <a:pt x="2949" y="3005"/>
                    <a:pt x="2949" y="3018"/>
                  </a:cubicBezTo>
                  <a:cubicBezTo>
                    <a:pt x="2949" y="3031"/>
                    <a:pt x="2939" y="3041"/>
                    <a:pt x="2926" y="3041"/>
                  </a:cubicBezTo>
                  <a:lnTo>
                    <a:pt x="2604" y="3041"/>
                  </a:lnTo>
                  <a:cubicBezTo>
                    <a:pt x="2591" y="3041"/>
                    <a:pt x="2580" y="3031"/>
                    <a:pt x="2580" y="3018"/>
                  </a:cubicBezTo>
                  <a:cubicBezTo>
                    <a:pt x="2580" y="3005"/>
                    <a:pt x="2591" y="2995"/>
                    <a:pt x="2604" y="2995"/>
                  </a:cubicBezTo>
                  <a:close/>
                  <a:moveTo>
                    <a:pt x="3156" y="2995"/>
                  </a:moveTo>
                  <a:lnTo>
                    <a:pt x="3479" y="2995"/>
                  </a:lnTo>
                  <a:cubicBezTo>
                    <a:pt x="3492" y="2995"/>
                    <a:pt x="3502" y="3005"/>
                    <a:pt x="3502" y="3018"/>
                  </a:cubicBezTo>
                  <a:cubicBezTo>
                    <a:pt x="3502" y="3031"/>
                    <a:pt x="3492" y="3041"/>
                    <a:pt x="3479" y="3041"/>
                  </a:cubicBezTo>
                  <a:lnTo>
                    <a:pt x="3156" y="3041"/>
                  </a:lnTo>
                  <a:cubicBezTo>
                    <a:pt x="3144" y="3041"/>
                    <a:pt x="3133" y="3031"/>
                    <a:pt x="3133" y="3018"/>
                  </a:cubicBezTo>
                  <a:cubicBezTo>
                    <a:pt x="3133" y="3005"/>
                    <a:pt x="3144" y="2995"/>
                    <a:pt x="3156" y="2995"/>
                  </a:cubicBezTo>
                  <a:close/>
                  <a:moveTo>
                    <a:pt x="3709" y="2995"/>
                  </a:moveTo>
                  <a:lnTo>
                    <a:pt x="4032" y="2995"/>
                  </a:lnTo>
                  <a:cubicBezTo>
                    <a:pt x="4045" y="2995"/>
                    <a:pt x="4055" y="3005"/>
                    <a:pt x="4055" y="3018"/>
                  </a:cubicBezTo>
                  <a:cubicBezTo>
                    <a:pt x="4055" y="3031"/>
                    <a:pt x="4045" y="3041"/>
                    <a:pt x="4032" y="3041"/>
                  </a:cubicBezTo>
                  <a:lnTo>
                    <a:pt x="3709" y="3041"/>
                  </a:lnTo>
                  <a:cubicBezTo>
                    <a:pt x="3697" y="3041"/>
                    <a:pt x="3686" y="3031"/>
                    <a:pt x="3686" y="3018"/>
                  </a:cubicBezTo>
                  <a:cubicBezTo>
                    <a:pt x="3686" y="3005"/>
                    <a:pt x="3697" y="2995"/>
                    <a:pt x="3709" y="2995"/>
                  </a:cubicBezTo>
                  <a:close/>
                  <a:moveTo>
                    <a:pt x="4262" y="2995"/>
                  </a:moveTo>
                  <a:lnTo>
                    <a:pt x="4585" y="2995"/>
                  </a:lnTo>
                  <a:cubicBezTo>
                    <a:pt x="4598" y="2995"/>
                    <a:pt x="4608" y="3005"/>
                    <a:pt x="4608" y="3018"/>
                  </a:cubicBezTo>
                  <a:cubicBezTo>
                    <a:pt x="4608" y="3031"/>
                    <a:pt x="4598" y="3041"/>
                    <a:pt x="4585" y="3041"/>
                  </a:cubicBezTo>
                  <a:lnTo>
                    <a:pt x="4262" y="3041"/>
                  </a:lnTo>
                  <a:cubicBezTo>
                    <a:pt x="4250" y="3041"/>
                    <a:pt x="4239" y="3031"/>
                    <a:pt x="4239" y="3018"/>
                  </a:cubicBezTo>
                  <a:cubicBezTo>
                    <a:pt x="4239" y="3005"/>
                    <a:pt x="4250" y="2995"/>
                    <a:pt x="4262" y="2995"/>
                  </a:cubicBezTo>
                  <a:close/>
                  <a:moveTo>
                    <a:pt x="4815" y="2995"/>
                  </a:moveTo>
                  <a:lnTo>
                    <a:pt x="5138" y="2995"/>
                  </a:lnTo>
                  <a:cubicBezTo>
                    <a:pt x="5151" y="2995"/>
                    <a:pt x="5161" y="3005"/>
                    <a:pt x="5161" y="3018"/>
                  </a:cubicBezTo>
                  <a:cubicBezTo>
                    <a:pt x="5161" y="3031"/>
                    <a:pt x="5151" y="3041"/>
                    <a:pt x="5138" y="3041"/>
                  </a:cubicBezTo>
                  <a:lnTo>
                    <a:pt x="4815" y="3041"/>
                  </a:lnTo>
                  <a:cubicBezTo>
                    <a:pt x="4803" y="3041"/>
                    <a:pt x="4792" y="3031"/>
                    <a:pt x="4792" y="3018"/>
                  </a:cubicBezTo>
                  <a:cubicBezTo>
                    <a:pt x="4792" y="3005"/>
                    <a:pt x="4803" y="2995"/>
                    <a:pt x="4815" y="2995"/>
                  </a:cubicBezTo>
                  <a:close/>
                  <a:moveTo>
                    <a:pt x="5368" y="2995"/>
                  </a:moveTo>
                  <a:lnTo>
                    <a:pt x="5399" y="2995"/>
                  </a:lnTo>
                  <a:lnTo>
                    <a:pt x="5376" y="3018"/>
                  </a:lnTo>
                  <a:lnTo>
                    <a:pt x="5376" y="2726"/>
                  </a:lnTo>
                  <a:cubicBezTo>
                    <a:pt x="5376" y="2713"/>
                    <a:pt x="5386" y="2703"/>
                    <a:pt x="5399" y="2703"/>
                  </a:cubicBezTo>
                  <a:cubicBezTo>
                    <a:pt x="5412" y="2703"/>
                    <a:pt x="5422" y="2713"/>
                    <a:pt x="5422" y="2726"/>
                  </a:cubicBezTo>
                  <a:lnTo>
                    <a:pt x="5422" y="3018"/>
                  </a:lnTo>
                  <a:cubicBezTo>
                    <a:pt x="5422" y="3031"/>
                    <a:pt x="5412" y="3041"/>
                    <a:pt x="5399" y="3041"/>
                  </a:cubicBezTo>
                  <a:lnTo>
                    <a:pt x="5368" y="3041"/>
                  </a:lnTo>
                  <a:cubicBezTo>
                    <a:pt x="5356" y="3041"/>
                    <a:pt x="5345" y="3031"/>
                    <a:pt x="5345" y="3018"/>
                  </a:cubicBezTo>
                  <a:cubicBezTo>
                    <a:pt x="5345" y="3005"/>
                    <a:pt x="5356" y="2995"/>
                    <a:pt x="5368" y="2995"/>
                  </a:cubicBezTo>
                  <a:close/>
                  <a:moveTo>
                    <a:pt x="5376" y="2496"/>
                  </a:moveTo>
                  <a:lnTo>
                    <a:pt x="5376" y="2173"/>
                  </a:lnTo>
                  <a:cubicBezTo>
                    <a:pt x="5376" y="2160"/>
                    <a:pt x="5386" y="2150"/>
                    <a:pt x="5399" y="2150"/>
                  </a:cubicBezTo>
                  <a:cubicBezTo>
                    <a:pt x="5412" y="2150"/>
                    <a:pt x="5422" y="2160"/>
                    <a:pt x="5422" y="2173"/>
                  </a:cubicBezTo>
                  <a:lnTo>
                    <a:pt x="5422" y="2496"/>
                  </a:lnTo>
                  <a:cubicBezTo>
                    <a:pt x="5422" y="2509"/>
                    <a:pt x="5412" y="2519"/>
                    <a:pt x="5399" y="2519"/>
                  </a:cubicBezTo>
                  <a:cubicBezTo>
                    <a:pt x="5386" y="2519"/>
                    <a:pt x="5376" y="2509"/>
                    <a:pt x="5376" y="2496"/>
                  </a:cubicBezTo>
                  <a:close/>
                  <a:moveTo>
                    <a:pt x="5376" y="1943"/>
                  </a:moveTo>
                  <a:lnTo>
                    <a:pt x="5376" y="1620"/>
                  </a:lnTo>
                  <a:cubicBezTo>
                    <a:pt x="5376" y="1608"/>
                    <a:pt x="5386" y="1597"/>
                    <a:pt x="5399" y="1597"/>
                  </a:cubicBezTo>
                  <a:cubicBezTo>
                    <a:pt x="5412" y="1597"/>
                    <a:pt x="5422" y="1608"/>
                    <a:pt x="5422" y="1620"/>
                  </a:cubicBezTo>
                  <a:lnTo>
                    <a:pt x="5422" y="1943"/>
                  </a:lnTo>
                  <a:cubicBezTo>
                    <a:pt x="5422" y="1956"/>
                    <a:pt x="5412" y="1966"/>
                    <a:pt x="5399" y="1966"/>
                  </a:cubicBezTo>
                  <a:cubicBezTo>
                    <a:pt x="5386" y="1966"/>
                    <a:pt x="5376" y="1956"/>
                    <a:pt x="5376" y="1943"/>
                  </a:cubicBezTo>
                  <a:close/>
                  <a:moveTo>
                    <a:pt x="5376" y="1390"/>
                  </a:moveTo>
                  <a:lnTo>
                    <a:pt x="5376" y="1067"/>
                  </a:lnTo>
                  <a:cubicBezTo>
                    <a:pt x="5376" y="1055"/>
                    <a:pt x="5386" y="1044"/>
                    <a:pt x="5399" y="1044"/>
                  </a:cubicBezTo>
                  <a:cubicBezTo>
                    <a:pt x="5412" y="1044"/>
                    <a:pt x="5422" y="1055"/>
                    <a:pt x="5422" y="1067"/>
                  </a:cubicBezTo>
                  <a:lnTo>
                    <a:pt x="5422" y="1390"/>
                  </a:lnTo>
                  <a:cubicBezTo>
                    <a:pt x="5422" y="1403"/>
                    <a:pt x="5412" y="1413"/>
                    <a:pt x="5399" y="1413"/>
                  </a:cubicBezTo>
                  <a:cubicBezTo>
                    <a:pt x="5386" y="1413"/>
                    <a:pt x="5376" y="1403"/>
                    <a:pt x="5376" y="1390"/>
                  </a:cubicBezTo>
                  <a:close/>
                  <a:moveTo>
                    <a:pt x="5376" y="837"/>
                  </a:moveTo>
                  <a:lnTo>
                    <a:pt x="5376" y="514"/>
                  </a:lnTo>
                  <a:cubicBezTo>
                    <a:pt x="5376" y="502"/>
                    <a:pt x="5386" y="491"/>
                    <a:pt x="5399" y="491"/>
                  </a:cubicBezTo>
                  <a:cubicBezTo>
                    <a:pt x="5412" y="491"/>
                    <a:pt x="5422" y="502"/>
                    <a:pt x="5422" y="514"/>
                  </a:cubicBezTo>
                  <a:lnTo>
                    <a:pt x="5422" y="837"/>
                  </a:lnTo>
                  <a:cubicBezTo>
                    <a:pt x="5422" y="850"/>
                    <a:pt x="5412" y="860"/>
                    <a:pt x="5399" y="860"/>
                  </a:cubicBezTo>
                  <a:cubicBezTo>
                    <a:pt x="5386" y="860"/>
                    <a:pt x="5376" y="850"/>
                    <a:pt x="5376" y="837"/>
                  </a:cubicBezTo>
                  <a:close/>
                  <a:moveTo>
                    <a:pt x="5376" y="284"/>
                  </a:moveTo>
                  <a:lnTo>
                    <a:pt x="5376" y="23"/>
                  </a:lnTo>
                  <a:lnTo>
                    <a:pt x="5399" y="46"/>
                  </a:lnTo>
                  <a:lnTo>
                    <a:pt x="5338" y="46"/>
                  </a:lnTo>
                  <a:cubicBezTo>
                    <a:pt x="5325" y="46"/>
                    <a:pt x="5315" y="36"/>
                    <a:pt x="5315" y="23"/>
                  </a:cubicBezTo>
                  <a:cubicBezTo>
                    <a:pt x="5315" y="10"/>
                    <a:pt x="5325" y="0"/>
                    <a:pt x="5338" y="0"/>
                  </a:cubicBezTo>
                  <a:lnTo>
                    <a:pt x="5399" y="0"/>
                  </a:lnTo>
                  <a:cubicBezTo>
                    <a:pt x="5412" y="0"/>
                    <a:pt x="5422" y="10"/>
                    <a:pt x="5422" y="23"/>
                  </a:cubicBezTo>
                  <a:lnTo>
                    <a:pt x="5422" y="284"/>
                  </a:lnTo>
                  <a:cubicBezTo>
                    <a:pt x="5422" y="297"/>
                    <a:pt x="5412" y="307"/>
                    <a:pt x="5399" y="307"/>
                  </a:cubicBezTo>
                  <a:cubicBezTo>
                    <a:pt x="5386" y="307"/>
                    <a:pt x="5376" y="297"/>
                    <a:pt x="5376" y="284"/>
                  </a:cubicBezTo>
                  <a:close/>
                  <a:moveTo>
                    <a:pt x="5107" y="46"/>
                  </a:moveTo>
                  <a:lnTo>
                    <a:pt x="4785" y="46"/>
                  </a:lnTo>
                  <a:cubicBezTo>
                    <a:pt x="4772" y="46"/>
                    <a:pt x="4762" y="36"/>
                    <a:pt x="4762" y="23"/>
                  </a:cubicBezTo>
                  <a:cubicBezTo>
                    <a:pt x="4762" y="10"/>
                    <a:pt x="4772" y="0"/>
                    <a:pt x="4785" y="0"/>
                  </a:cubicBezTo>
                  <a:lnTo>
                    <a:pt x="5107" y="0"/>
                  </a:lnTo>
                  <a:cubicBezTo>
                    <a:pt x="5120" y="0"/>
                    <a:pt x="5130" y="10"/>
                    <a:pt x="5130" y="23"/>
                  </a:cubicBezTo>
                  <a:cubicBezTo>
                    <a:pt x="5130" y="36"/>
                    <a:pt x="5120" y="46"/>
                    <a:pt x="5107" y="46"/>
                  </a:cubicBezTo>
                  <a:close/>
                  <a:moveTo>
                    <a:pt x="4554" y="46"/>
                  </a:moveTo>
                  <a:lnTo>
                    <a:pt x="4232" y="46"/>
                  </a:lnTo>
                  <a:cubicBezTo>
                    <a:pt x="4219" y="46"/>
                    <a:pt x="4209" y="36"/>
                    <a:pt x="4209" y="23"/>
                  </a:cubicBezTo>
                  <a:cubicBezTo>
                    <a:pt x="4209" y="10"/>
                    <a:pt x="4219" y="0"/>
                    <a:pt x="4232" y="0"/>
                  </a:cubicBezTo>
                  <a:lnTo>
                    <a:pt x="4554" y="0"/>
                  </a:lnTo>
                  <a:cubicBezTo>
                    <a:pt x="4567" y="0"/>
                    <a:pt x="4577" y="10"/>
                    <a:pt x="4577" y="23"/>
                  </a:cubicBezTo>
                  <a:cubicBezTo>
                    <a:pt x="4577" y="36"/>
                    <a:pt x="4567" y="46"/>
                    <a:pt x="4554" y="46"/>
                  </a:cubicBezTo>
                  <a:close/>
                  <a:moveTo>
                    <a:pt x="4001" y="46"/>
                  </a:moveTo>
                  <a:lnTo>
                    <a:pt x="3679" y="46"/>
                  </a:lnTo>
                  <a:cubicBezTo>
                    <a:pt x="3666" y="46"/>
                    <a:pt x="3656" y="36"/>
                    <a:pt x="3656" y="23"/>
                  </a:cubicBezTo>
                  <a:cubicBezTo>
                    <a:pt x="3656" y="10"/>
                    <a:pt x="3666" y="0"/>
                    <a:pt x="3679" y="0"/>
                  </a:cubicBezTo>
                  <a:lnTo>
                    <a:pt x="4001" y="0"/>
                  </a:lnTo>
                  <a:cubicBezTo>
                    <a:pt x="4014" y="0"/>
                    <a:pt x="4024" y="10"/>
                    <a:pt x="4024" y="23"/>
                  </a:cubicBezTo>
                  <a:cubicBezTo>
                    <a:pt x="4024" y="36"/>
                    <a:pt x="4014" y="46"/>
                    <a:pt x="4001" y="46"/>
                  </a:cubicBezTo>
                  <a:close/>
                  <a:moveTo>
                    <a:pt x="3448" y="46"/>
                  </a:moveTo>
                  <a:lnTo>
                    <a:pt x="3126" y="46"/>
                  </a:lnTo>
                  <a:cubicBezTo>
                    <a:pt x="3113" y="46"/>
                    <a:pt x="3103" y="36"/>
                    <a:pt x="3103" y="23"/>
                  </a:cubicBezTo>
                  <a:cubicBezTo>
                    <a:pt x="3103" y="10"/>
                    <a:pt x="3113" y="0"/>
                    <a:pt x="3126" y="0"/>
                  </a:cubicBezTo>
                  <a:lnTo>
                    <a:pt x="3448" y="0"/>
                  </a:lnTo>
                  <a:cubicBezTo>
                    <a:pt x="3461" y="0"/>
                    <a:pt x="3471" y="10"/>
                    <a:pt x="3471" y="23"/>
                  </a:cubicBezTo>
                  <a:cubicBezTo>
                    <a:pt x="3471" y="36"/>
                    <a:pt x="3461" y="46"/>
                    <a:pt x="3448" y="46"/>
                  </a:cubicBezTo>
                  <a:close/>
                  <a:moveTo>
                    <a:pt x="2895" y="46"/>
                  </a:moveTo>
                  <a:lnTo>
                    <a:pt x="2573" y="46"/>
                  </a:lnTo>
                  <a:cubicBezTo>
                    <a:pt x="2560" y="46"/>
                    <a:pt x="2550" y="36"/>
                    <a:pt x="2550" y="23"/>
                  </a:cubicBezTo>
                  <a:cubicBezTo>
                    <a:pt x="2550" y="10"/>
                    <a:pt x="2560" y="0"/>
                    <a:pt x="2573" y="0"/>
                  </a:cubicBezTo>
                  <a:lnTo>
                    <a:pt x="2895" y="0"/>
                  </a:lnTo>
                  <a:cubicBezTo>
                    <a:pt x="2908" y="0"/>
                    <a:pt x="2918" y="10"/>
                    <a:pt x="2918" y="23"/>
                  </a:cubicBezTo>
                  <a:cubicBezTo>
                    <a:pt x="2918" y="36"/>
                    <a:pt x="2908" y="46"/>
                    <a:pt x="2895" y="46"/>
                  </a:cubicBezTo>
                  <a:close/>
                  <a:moveTo>
                    <a:pt x="2342" y="46"/>
                  </a:moveTo>
                  <a:lnTo>
                    <a:pt x="2020" y="46"/>
                  </a:lnTo>
                  <a:cubicBezTo>
                    <a:pt x="2007" y="46"/>
                    <a:pt x="1997" y="36"/>
                    <a:pt x="1997" y="23"/>
                  </a:cubicBezTo>
                  <a:cubicBezTo>
                    <a:pt x="1997" y="10"/>
                    <a:pt x="2007" y="0"/>
                    <a:pt x="2020" y="0"/>
                  </a:cubicBezTo>
                  <a:lnTo>
                    <a:pt x="2342" y="0"/>
                  </a:lnTo>
                  <a:cubicBezTo>
                    <a:pt x="2355" y="0"/>
                    <a:pt x="2365" y="10"/>
                    <a:pt x="2365" y="23"/>
                  </a:cubicBezTo>
                  <a:cubicBezTo>
                    <a:pt x="2365" y="36"/>
                    <a:pt x="2355" y="46"/>
                    <a:pt x="2342" y="46"/>
                  </a:cubicBezTo>
                  <a:close/>
                  <a:moveTo>
                    <a:pt x="1789" y="46"/>
                  </a:moveTo>
                  <a:lnTo>
                    <a:pt x="1467" y="46"/>
                  </a:lnTo>
                  <a:cubicBezTo>
                    <a:pt x="1454" y="46"/>
                    <a:pt x="1444" y="36"/>
                    <a:pt x="1444" y="23"/>
                  </a:cubicBezTo>
                  <a:cubicBezTo>
                    <a:pt x="1444" y="10"/>
                    <a:pt x="1454" y="0"/>
                    <a:pt x="1467" y="0"/>
                  </a:cubicBezTo>
                  <a:lnTo>
                    <a:pt x="1789" y="0"/>
                  </a:lnTo>
                  <a:cubicBezTo>
                    <a:pt x="1802" y="0"/>
                    <a:pt x="1812" y="10"/>
                    <a:pt x="1812" y="23"/>
                  </a:cubicBezTo>
                  <a:cubicBezTo>
                    <a:pt x="1812" y="36"/>
                    <a:pt x="1802" y="46"/>
                    <a:pt x="1789" y="46"/>
                  </a:cubicBezTo>
                  <a:close/>
                  <a:moveTo>
                    <a:pt x="1236" y="46"/>
                  </a:moveTo>
                  <a:lnTo>
                    <a:pt x="914" y="46"/>
                  </a:lnTo>
                  <a:cubicBezTo>
                    <a:pt x="901" y="46"/>
                    <a:pt x="891" y="36"/>
                    <a:pt x="891" y="23"/>
                  </a:cubicBezTo>
                  <a:cubicBezTo>
                    <a:pt x="891" y="10"/>
                    <a:pt x="901" y="0"/>
                    <a:pt x="914" y="0"/>
                  </a:cubicBezTo>
                  <a:lnTo>
                    <a:pt x="1236" y="0"/>
                  </a:lnTo>
                  <a:cubicBezTo>
                    <a:pt x="1249" y="0"/>
                    <a:pt x="1259" y="10"/>
                    <a:pt x="1259" y="23"/>
                  </a:cubicBezTo>
                  <a:cubicBezTo>
                    <a:pt x="1259" y="36"/>
                    <a:pt x="1249" y="46"/>
                    <a:pt x="1236" y="46"/>
                  </a:cubicBezTo>
                  <a:close/>
                  <a:moveTo>
                    <a:pt x="683" y="46"/>
                  </a:moveTo>
                  <a:lnTo>
                    <a:pt x="361" y="46"/>
                  </a:lnTo>
                  <a:cubicBezTo>
                    <a:pt x="348" y="46"/>
                    <a:pt x="338" y="36"/>
                    <a:pt x="338" y="23"/>
                  </a:cubicBezTo>
                  <a:cubicBezTo>
                    <a:pt x="338" y="10"/>
                    <a:pt x="348" y="0"/>
                    <a:pt x="361" y="0"/>
                  </a:cubicBezTo>
                  <a:lnTo>
                    <a:pt x="683" y="0"/>
                  </a:lnTo>
                  <a:cubicBezTo>
                    <a:pt x="696" y="0"/>
                    <a:pt x="707" y="10"/>
                    <a:pt x="707" y="23"/>
                  </a:cubicBezTo>
                  <a:cubicBezTo>
                    <a:pt x="707" y="36"/>
                    <a:pt x="696" y="46"/>
                    <a:pt x="683" y="46"/>
                  </a:cubicBezTo>
                  <a:close/>
                  <a:moveTo>
                    <a:pt x="131" y="46"/>
                  </a:moveTo>
                  <a:lnTo>
                    <a:pt x="23" y="46"/>
                  </a:lnTo>
                  <a:cubicBezTo>
                    <a:pt x="10" y="46"/>
                    <a:pt x="0" y="36"/>
                    <a:pt x="0" y="23"/>
                  </a:cubicBezTo>
                  <a:cubicBezTo>
                    <a:pt x="0" y="10"/>
                    <a:pt x="10" y="0"/>
                    <a:pt x="23" y="0"/>
                  </a:cubicBezTo>
                  <a:lnTo>
                    <a:pt x="131" y="0"/>
                  </a:lnTo>
                  <a:cubicBezTo>
                    <a:pt x="143" y="0"/>
                    <a:pt x="154" y="10"/>
                    <a:pt x="154" y="23"/>
                  </a:cubicBezTo>
                  <a:cubicBezTo>
                    <a:pt x="154" y="36"/>
                    <a:pt x="143" y="46"/>
                    <a:pt x="131" y="46"/>
                  </a:cubicBez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351" name="Rectangle 175"/>
            <p:cNvSpPr>
              <a:spLocks noChangeArrowheads="1"/>
            </p:cNvSpPr>
            <p:nvPr/>
          </p:nvSpPr>
          <p:spPr bwMode="auto">
            <a:xfrm>
              <a:off x="4981" y="3049"/>
              <a:ext cx="552" cy="97"/>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Build Option 2</a:t>
              </a:r>
              <a:endParaRPr lang="en-US" dirty="0">
                <a:effectLst/>
                <a:latin typeface="Lucida Sans Unicode" pitchFamily="34" charset="0"/>
              </a:endParaRPr>
            </a:p>
          </p:txBody>
        </p:sp>
        <p:sp>
          <p:nvSpPr>
            <p:cNvPr id="352" name="Rectangle 176"/>
            <p:cNvSpPr>
              <a:spLocks noChangeArrowheads="1"/>
            </p:cNvSpPr>
            <p:nvPr/>
          </p:nvSpPr>
          <p:spPr bwMode="auto">
            <a:xfrm>
              <a:off x="5511" y="3049"/>
              <a:ext cx="0" cy="194"/>
            </a:xfrm>
            <a:prstGeom prst="rect">
              <a:avLst/>
            </a:prstGeom>
            <a:noFill/>
            <a:ln w="9525">
              <a:noFill/>
              <a:miter lim="800000"/>
              <a:headEnd/>
              <a:tailEnd/>
            </a:ln>
          </p:spPr>
          <p:txBody>
            <a:bodyPr wrap="none" lIns="0" tIns="0" rIns="0" bIns="0">
              <a:spAutoFit/>
            </a:bodyPr>
            <a:lstStyle/>
            <a:p>
              <a:pPr eaLnBrk="0" hangingPunct="0"/>
              <a:endParaRPr lang="en-US">
                <a:solidFill>
                  <a:schemeClr val="tx2"/>
                </a:solidFill>
                <a:effectLst/>
                <a:latin typeface="Lucida Sans Unicode" pitchFamily="34" charset="0"/>
              </a:endParaRPr>
            </a:p>
          </p:txBody>
        </p:sp>
        <p:sp>
          <p:nvSpPr>
            <p:cNvPr id="353" name="Rectangle 177"/>
            <p:cNvSpPr>
              <a:spLocks noChangeArrowheads="1"/>
            </p:cNvSpPr>
            <p:nvPr/>
          </p:nvSpPr>
          <p:spPr bwMode="auto">
            <a:xfrm>
              <a:off x="5051" y="3245"/>
              <a:ext cx="487" cy="97"/>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Hybrid HDD </a:t>
              </a:r>
              <a:endParaRPr lang="en-US" dirty="0">
                <a:effectLst/>
                <a:latin typeface="Lucida Sans Unicode" pitchFamily="34" charset="0"/>
              </a:endParaRPr>
            </a:p>
          </p:txBody>
        </p:sp>
        <p:sp>
          <p:nvSpPr>
            <p:cNvPr id="354" name="Rectangle 178"/>
            <p:cNvSpPr>
              <a:spLocks noChangeArrowheads="1"/>
            </p:cNvSpPr>
            <p:nvPr/>
          </p:nvSpPr>
          <p:spPr bwMode="auto">
            <a:xfrm>
              <a:off x="5058" y="3340"/>
              <a:ext cx="440" cy="97"/>
            </a:xfrm>
            <a:prstGeom prst="rect">
              <a:avLst/>
            </a:prstGeom>
            <a:noFill/>
            <a:ln w="9525">
              <a:noFill/>
              <a:miter lim="800000"/>
              <a:headEnd/>
              <a:tailEnd/>
            </a:ln>
          </p:spPr>
          <p:txBody>
            <a:bodyPr wrap="none" lIns="0" tIns="0" rIns="0" bIns="0">
              <a:spAutoFit/>
            </a:bodyPr>
            <a:lstStyle/>
            <a:p>
              <a:pPr eaLnBrk="0" hangingPunct="0"/>
              <a:r>
                <a:rPr lang="en-US" sz="900" dirty="0">
                  <a:effectLst/>
                  <a:latin typeface="Segoe" pitchFamily="34" charset="0"/>
                </a:rPr>
                <a:t>With Cache</a:t>
              </a:r>
              <a:endParaRPr lang="en-US" dirty="0">
                <a:effectLst/>
                <a:latin typeface="Lucida Sans Unicode" pitchFamily="34" charset="0"/>
              </a:endParaRPr>
            </a:p>
          </p:txBody>
        </p:sp>
        <p:pic>
          <p:nvPicPr>
            <p:cNvPr id="355" name="Picture 179" descr="Hybrid HDD"/>
            <p:cNvPicPr>
              <a:picLocks noChangeAspect="1" noChangeArrowheads="1"/>
            </p:cNvPicPr>
            <p:nvPr/>
          </p:nvPicPr>
          <p:blipFill>
            <a:blip r:embed="rId6" cstate="print"/>
            <a:srcRect/>
            <a:stretch>
              <a:fillRect/>
            </a:stretch>
          </p:blipFill>
          <p:spPr bwMode="auto">
            <a:xfrm>
              <a:off x="4166" y="3168"/>
              <a:ext cx="475" cy="690"/>
            </a:xfrm>
            <a:prstGeom prst="rect">
              <a:avLst/>
            </a:prstGeom>
            <a:noFill/>
          </p:spPr>
        </p:pic>
        <p:sp>
          <p:nvSpPr>
            <p:cNvPr id="356" name="Rectangle 180"/>
            <p:cNvSpPr>
              <a:spLocks noChangeArrowheads="1"/>
            </p:cNvSpPr>
            <p:nvPr/>
          </p:nvSpPr>
          <p:spPr bwMode="auto">
            <a:xfrm>
              <a:off x="4687" y="3520"/>
              <a:ext cx="236" cy="160"/>
            </a:xfrm>
            <a:prstGeom prst="rect">
              <a:avLst/>
            </a:prstGeom>
            <a:noFill/>
            <a:ln w="9525" algn="ctr">
              <a:solidFill>
                <a:schemeClr val="tx1"/>
              </a:solidFill>
              <a:miter lim="800000"/>
              <a:headEnd/>
              <a:tailEnd/>
            </a:ln>
            <a:effectLst/>
          </p:spPr>
          <p:txBody>
            <a:bodyPr wrap="none" anchor="ctr"/>
            <a:lstStyle/>
            <a:p>
              <a:pPr eaLnBrk="0" hangingPunct="0"/>
              <a:r>
                <a:rPr lang="en-US" sz="800" dirty="0">
                  <a:solidFill>
                    <a:schemeClr val="tx2"/>
                  </a:solidFill>
                  <a:effectLst/>
                  <a:latin typeface="Lucida Sans Unicode" pitchFamily="34" charset="0"/>
                </a:rPr>
                <a:t>NAND</a:t>
              </a:r>
            </a:p>
          </p:txBody>
        </p:sp>
        <p:sp>
          <p:nvSpPr>
            <p:cNvPr id="357" name="Arc 181"/>
            <p:cNvSpPr>
              <a:spLocks/>
            </p:cNvSpPr>
            <p:nvPr/>
          </p:nvSpPr>
          <p:spPr bwMode="auto">
            <a:xfrm>
              <a:off x="4672" y="3328"/>
              <a:ext cx="132" cy="1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a:ln>
            <a:effectLst/>
          </p:spPr>
          <p:txBody>
            <a:bodyPr wrap="none" anchor="ctr"/>
            <a:lstStyle/>
            <a:p>
              <a:endParaRPr lang="en-US" dirty="0">
                <a:latin typeface="Segoe" pitchFamily="34" charset="0"/>
              </a:endParaRPr>
            </a:p>
          </p:txBody>
        </p:sp>
      </p:grpSp>
      <p:pic>
        <p:nvPicPr>
          <p:cNvPr id="403457" name="Picture 1" descr="C:\Program Files\Microsoft Resource DVD Artwork\DVD_ART\Artwork_Imagery\HARDWARE_IMAGERY\Illustration - Misc Hardware\Windows Vista Illustration Icons\CPU.png"/>
          <p:cNvPicPr>
            <a:picLocks noChangeAspect="1" noChangeArrowheads="1"/>
          </p:cNvPicPr>
          <p:nvPr/>
        </p:nvPicPr>
        <p:blipFill>
          <a:blip r:embed="rId7"/>
          <a:srcRect/>
          <a:stretch>
            <a:fillRect/>
          </a:stretch>
        </p:blipFill>
        <p:spPr bwMode="auto">
          <a:xfrm>
            <a:off x="6083300" y="1039166"/>
            <a:ext cx="914400" cy="1157934"/>
          </a:xfrm>
          <a:prstGeom prst="rect">
            <a:avLst/>
          </a:prstGeom>
          <a:noFill/>
        </p:spPr>
      </p:pic>
      <p:sp>
        <p:nvSpPr>
          <p:cNvPr id="186" name="Rectangle 8"/>
          <p:cNvSpPr>
            <a:spLocks noChangeArrowheads="1"/>
          </p:cNvSpPr>
          <p:nvPr/>
        </p:nvSpPr>
        <p:spPr bwMode="auto">
          <a:xfrm>
            <a:off x="6302535" y="1419225"/>
            <a:ext cx="588302" cy="369332"/>
          </a:xfrm>
          <a:prstGeom prst="rect">
            <a:avLst/>
          </a:prstGeom>
          <a:noFill/>
          <a:ln w="9525">
            <a:noFill/>
            <a:miter lim="800000"/>
            <a:headEnd/>
            <a:tailEnd/>
          </a:ln>
        </p:spPr>
        <p:txBody>
          <a:bodyPr wrap="none" lIns="0" tIns="0" rIns="0" bIns="0">
            <a:spAutoFit/>
          </a:bodyPr>
          <a:lstStyle/>
          <a:p>
            <a:pPr eaLnBrk="0" hangingPunct="0"/>
            <a:r>
              <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CPU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9667">
                                            <p:txEl>
                                              <p:pRg st="1" end="1"/>
                                            </p:txEl>
                                          </p:spTgt>
                                        </p:tgtEl>
                                        <p:attrNameLst>
                                          <p:attrName>style.visibility</p:attrName>
                                        </p:attrNameLst>
                                      </p:cBhvr>
                                      <p:to>
                                        <p:strVal val="visible"/>
                                      </p:to>
                                    </p:set>
                                    <p:anim calcmode="lin" valueType="num">
                                      <p:cBhvr additive="base">
                                        <p:cTn id="7" dur="500" fill="hold"/>
                                        <p:tgtEl>
                                          <p:spTgt spid="3696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7">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69667">
                                            <p:txEl>
                                              <p:pRg st="2" end="2"/>
                                            </p:txEl>
                                          </p:spTgt>
                                        </p:tgtEl>
                                        <p:attrNameLst>
                                          <p:attrName>style.visibility</p:attrName>
                                        </p:attrNameLst>
                                      </p:cBhvr>
                                      <p:to>
                                        <p:strVal val="visible"/>
                                      </p:to>
                                    </p:set>
                                    <p:anim calcmode="lin" valueType="num">
                                      <p:cBhvr additive="base">
                                        <p:cTn id="12" dur="500" fill="hold"/>
                                        <p:tgtEl>
                                          <p:spTgt spid="36966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69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69667">
                                            <p:txEl>
                                              <p:pRg st="4" end="4"/>
                                            </p:txEl>
                                          </p:spTgt>
                                        </p:tgtEl>
                                        <p:attrNameLst>
                                          <p:attrName>style.visibility</p:attrName>
                                        </p:attrNameLst>
                                      </p:cBhvr>
                                      <p:to>
                                        <p:strVal val="visible"/>
                                      </p:to>
                                    </p:set>
                                    <p:anim calcmode="lin" valueType="num">
                                      <p:cBhvr additive="base">
                                        <p:cTn id="18" dur="500" fill="hold"/>
                                        <p:tgtEl>
                                          <p:spTgt spid="369667">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69667">
                                            <p:txEl>
                                              <p:pRg st="4" end="4"/>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69667">
                                            <p:txEl>
                                              <p:pRg st="5" end="5"/>
                                            </p:txEl>
                                          </p:spTgt>
                                        </p:tgtEl>
                                        <p:attrNameLst>
                                          <p:attrName>style.visibility</p:attrName>
                                        </p:attrNameLst>
                                      </p:cBhvr>
                                      <p:to>
                                        <p:strVal val="visible"/>
                                      </p:to>
                                    </p:set>
                                    <p:anim calcmode="lin" valueType="num">
                                      <p:cBhvr additive="base">
                                        <p:cTn id="23" dur="500" fill="hold"/>
                                        <p:tgtEl>
                                          <p:spTgt spid="36966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9667">
                                            <p:txEl>
                                              <p:pRg st="5" end="5"/>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43"/>
                                        </p:tgtEl>
                                        <p:attrNameLst>
                                          <p:attrName>style.visibility</p:attrName>
                                        </p:attrNameLst>
                                      </p:cBhvr>
                                      <p:to>
                                        <p:strVal val="visible"/>
                                      </p:to>
                                    </p:set>
                                    <p:animEffect transition="in" filter="fade">
                                      <p:cBhvr>
                                        <p:cTn id="28" dur="1000"/>
                                        <p:tgtEl>
                                          <p:spTgt spid="34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69667">
                                            <p:txEl>
                                              <p:pRg st="7" end="7"/>
                                            </p:txEl>
                                          </p:spTgt>
                                        </p:tgtEl>
                                        <p:attrNameLst>
                                          <p:attrName>style.visibility</p:attrName>
                                        </p:attrNameLst>
                                      </p:cBhvr>
                                      <p:to>
                                        <p:strVal val="visible"/>
                                      </p:to>
                                    </p:set>
                                    <p:anim calcmode="lin" valueType="num">
                                      <p:cBhvr additive="base">
                                        <p:cTn id="33" dur="500" fill="hold"/>
                                        <p:tgtEl>
                                          <p:spTgt spid="369667">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9667">
                                            <p:txEl>
                                              <p:pRg st="7" end="7"/>
                                            </p:txEl>
                                          </p:spTgt>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30"/>
                                        </p:tgtEl>
                                        <p:attrNameLst>
                                          <p:attrName>style.visibility</p:attrName>
                                        </p:attrNameLst>
                                      </p:cBhvr>
                                      <p:to>
                                        <p:strVal val="visible"/>
                                      </p:to>
                                    </p:set>
                                    <p:animEffect transition="in" filter="fade">
                                      <p:cBhvr>
                                        <p:cTn id="38"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dirty="0"/>
              <a:t>Hard Disk Drive</a:t>
            </a:r>
          </a:p>
        </p:txBody>
      </p:sp>
      <p:sp>
        <p:nvSpPr>
          <p:cNvPr id="299011" name="Rectangle 3"/>
          <p:cNvSpPr>
            <a:spLocks noGrp="1" noChangeArrowheads="1"/>
          </p:cNvSpPr>
          <p:nvPr>
            <p:ph idx="1"/>
          </p:nvPr>
        </p:nvSpPr>
        <p:spPr/>
        <p:txBody>
          <a:bodyPr/>
          <a:lstStyle/>
          <a:p>
            <a:r>
              <a:rPr lang="en-US" sz="2800"/>
              <a:t>Rotational Latency </a:t>
            </a:r>
          </a:p>
          <a:p>
            <a:endParaRPr lang="en-US" sz="2800"/>
          </a:p>
          <a:p>
            <a:r>
              <a:rPr lang="en-US" sz="2800"/>
              <a:t>Seek Latency</a:t>
            </a:r>
          </a:p>
          <a:p>
            <a:pPr>
              <a:buFont typeface="Wingdings" pitchFamily="2" charset="2"/>
              <a:buNone/>
            </a:pPr>
            <a:endParaRPr lang="en-US" sz="2800"/>
          </a:p>
        </p:txBody>
      </p:sp>
      <p:pic>
        <p:nvPicPr>
          <p:cNvPr id="299012" name="Picture 4" descr="Hard Drive2"/>
          <p:cNvPicPr>
            <a:picLocks noChangeAspect="1" noChangeArrowheads="1"/>
          </p:cNvPicPr>
          <p:nvPr/>
        </p:nvPicPr>
        <p:blipFill>
          <a:blip r:embed="rId3"/>
          <a:srcRect/>
          <a:stretch>
            <a:fillRect/>
          </a:stretch>
        </p:blipFill>
        <p:spPr bwMode="auto">
          <a:xfrm>
            <a:off x="4094163" y="787400"/>
            <a:ext cx="4697412" cy="3749675"/>
          </a:xfrm>
          <a:prstGeom prst="rect">
            <a:avLst/>
          </a:prstGeom>
          <a:noFill/>
          <a:effectLst>
            <a:outerShdw blurRad="76200" dist="12700" dir="2700000" sy="-23000" kx="-800400" algn="bl" rotWithShape="0">
              <a:prstClr val="black">
                <a:alpha val="20000"/>
              </a:prstClr>
            </a:outerShdw>
          </a:effectLst>
        </p:spPr>
      </p:pic>
      <p:pic>
        <p:nvPicPr>
          <p:cNvPr id="299013" name="Picture 5"/>
          <p:cNvPicPr>
            <a:picLocks noChangeAspect="1" noChangeArrowheads="1"/>
          </p:cNvPicPr>
          <p:nvPr/>
        </p:nvPicPr>
        <p:blipFill>
          <a:blip r:embed="rId4"/>
          <a:srcRect/>
          <a:stretch>
            <a:fillRect/>
          </a:stretch>
        </p:blipFill>
        <p:spPr bwMode="auto">
          <a:xfrm>
            <a:off x="517525" y="5086350"/>
            <a:ext cx="7042150" cy="1409700"/>
          </a:xfrm>
          <a:prstGeom prst="rect">
            <a:avLst/>
          </a:prstGeom>
          <a:noFill/>
          <a:ln w="12700">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type="title"/>
          </p:nvPr>
        </p:nvSpPr>
        <p:spPr>
          <a:xfrm>
            <a:off x="382588" y="228600"/>
            <a:ext cx="8380412" cy="1191095"/>
          </a:xfrm>
        </p:spPr>
        <p:txBody>
          <a:bodyPr/>
          <a:lstStyle/>
          <a:p>
            <a:r>
              <a:rPr lang="en-US" dirty="0" smtClean="0"/>
              <a:t>Hybrid Hard Drives Represent </a:t>
            </a:r>
            <a:r>
              <a:rPr lang="en-US" sz="3600" dirty="0" smtClean="0">
                <a:solidFill>
                  <a:schemeClr val="accent1"/>
                </a:solidFill>
              </a:rPr>
              <a:t>An Incremental Upgrade to HDDs</a:t>
            </a:r>
            <a:endParaRPr lang="en-US" sz="3600" dirty="0">
              <a:solidFill>
                <a:schemeClr val="accent1"/>
              </a:solidFill>
            </a:endParaRPr>
          </a:p>
        </p:txBody>
      </p:sp>
      <p:sp>
        <p:nvSpPr>
          <p:cNvPr id="300034" name="Rectangle 2"/>
          <p:cNvSpPr>
            <a:spLocks noGrp="1" noChangeArrowheads="1"/>
          </p:cNvSpPr>
          <p:nvPr>
            <p:ph idx="1"/>
          </p:nvPr>
        </p:nvSpPr>
        <p:spPr>
          <a:xfrm>
            <a:off x="381000" y="4660143"/>
            <a:ext cx="8380412" cy="1969257"/>
          </a:xfrm>
        </p:spPr>
        <p:txBody>
          <a:bodyPr/>
          <a:lstStyle/>
          <a:p>
            <a:r>
              <a:rPr lang="en-US" sz="2800" dirty="0" smtClean="0"/>
              <a:t>Hybrid Hard Drives have the same basic structure of a standard HDD but with the addition of a non-volatile cache</a:t>
            </a:r>
          </a:p>
          <a:p>
            <a:pPr lvl="1"/>
            <a:r>
              <a:rPr lang="en-US" sz="2400" dirty="0" smtClean="0"/>
              <a:t>This feature allows for near instantaneous read/write capability even when the spindle has stopped</a:t>
            </a:r>
            <a:endParaRPr lang="en-US" sz="2400" dirty="0"/>
          </a:p>
        </p:txBody>
      </p:sp>
      <p:pic>
        <p:nvPicPr>
          <p:cNvPr id="300036" name="Picture 4"/>
          <p:cNvPicPr>
            <a:picLocks noChangeAspect="1" noChangeArrowheads="1"/>
          </p:cNvPicPr>
          <p:nvPr/>
        </p:nvPicPr>
        <p:blipFill>
          <a:blip r:embed="rId3"/>
          <a:srcRect/>
          <a:stretch>
            <a:fillRect/>
          </a:stretch>
        </p:blipFill>
        <p:spPr bwMode="auto">
          <a:xfrm>
            <a:off x="2443162" y="1905000"/>
            <a:ext cx="4257675" cy="2581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382588" y="228600"/>
            <a:ext cx="8380412" cy="1384995"/>
          </a:xfrm>
        </p:spPr>
        <p:txBody>
          <a:bodyPr/>
          <a:lstStyle/>
          <a:p>
            <a:r>
              <a:rPr lang="en-US" dirty="0" smtClean="0"/>
              <a:t>Other Ways NAND Flash Can Boost Performance</a:t>
            </a:r>
            <a:endParaRPr lang="en-US" dirty="0"/>
          </a:p>
        </p:txBody>
      </p:sp>
      <p:sp>
        <p:nvSpPr>
          <p:cNvPr id="273411" name="Rectangle 3"/>
          <p:cNvSpPr>
            <a:spLocks noGrp="1" noChangeArrowheads="1"/>
          </p:cNvSpPr>
          <p:nvPr>
            <p:ph idx="1"/>
          </p:nvPr>
        </p:nvSpPr>
        <p:spPr>
          <a:xfrm>
            <a:off x="382588" y="1905000"/>
            <a:ext cx="8380412" cy="2369879"/>
          </a:xfrm>
        </p:spPr>
        <p:txBody>
          <a:bodyPr/>
          <a:lstStyle/>
          <a:p>
            <a:r>
              <a:rPr lang="en-US" dirty="0" err="1" smtClean="0"/>
              <a:t>ReadyBoost</a:t>
            </a:r>
            <a:endParaRPr lang="en-US" dirty="0" smtClean="0"/>
          </a:p>
          <a:p>
            <a:pPr lvl="1"/>
            <a:r>
              <a:rPr lang="en-US" dirty="0" smtClean="0"/>
              <a:t>Can be implemented as</a:t>
            </a:r>
          </a:p>
          <a:p>
            <a:pPr lvl="2"/>
            <a:r>
              <a:rPr lang="en-US" dirty="0" smtClean="0"/>
              <a:t>Add-on USB Flash disk</a:t>
            </a:r>
          </a:p>
          <a:p>
            <a:pPr lvl="2"/>
            <a:r>
              <a:rPr lang="en-US" dirty="0" smtClean="0"/>
              <a:t>Add-on </a:t>
            </a:r>
            <a:r>
              <a:rPr lang="en-US" dirty="0" err="1" smtClean="0"/>
              <a:t>ExpressCard</a:t>
            </a:r>
            <a:endParaRPr lang="en-US" dirty="0" smtClean="0"/>
          </a:p>
          <a:p>
            <a:pPr lvl="2"/>
            <a:r>
              <a:rPr lang="en-US" dirty="0" smtClean="0"/>
              <a:t>Add-on SD/MMC card or any other media</a:t>
            </a:r>
          </a:p>
          <a:p>
            <a:pPr lvl="1"/>
            <a:r>
              <a:rPr lang="en-US" dirty="0" smtClean="0"/>
              <a:t>User can determine how much of the Flash is used as a performance cache </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5027</TotalTime>
  <Words>8255</Words>
  <Application>Microsoft PowerPoint</Application>
  <PresentationFormat>On-screen Show (4:3)</PresentationFormat>
  <Paragraphs>817</Paragraphs>
  <Slides>57</Slides>
  <Notes>57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7" baseType="lpstr">
      <vt:lpstr>Arial</vt:lpstr>
      <vt:lpstr>Segoe</vt:lpstr>
      <vt:lpstr>Wingdings</vt:lpstr>
      <vt:lpstr>Lucida Sans Unicode</vt:lpstr>
      <vt:lpstr>Segoe Black</vt:lpstr>
      <vt:lpstr>Segoe Semibold</vt:lpstr>
      <vt:lpstr>Times New Roman</vt:lpstr>
      <vt:lpstr>Times</vt:lpstr>
      <vt:lpstr>WinHec 2007 WEB Template</vt:lpstr>
      <vt:lpstr>Chart</vt:lpstr>
      <vt:lpstr>Flash Memory Technology Direction </vt:lpstr>
      <vt:lpstr>Agenda </vt:lpstr>
      <vt:lpstr>Disk Drive Definitions </vt:lpstr>
      <vt:lpstr>SSD Versus HDD </vt:lpstr>
      <vt:lpstr>Why Add NAND To The PC?</vt:lpstr>
      <vt:lpstr>PC Opportunities For NAND</vt:lpstr>
      <vt:lpstr>Hard Disk Drive</vt:lpstr>
      <vt:lpstr>Hybrid Hard Drives Represent An Incremental Upgrade to HDDs</vt:lpstr>
      <vt:lpstr>Other Ways NAND Flash Can Boost Performance</vt:lpstr>
      <vt:lpstr>ReadyBoost Setup</vt:lpstr>
      <vt:lpstr>Intel’s Robson</vt:lpstr>
      <vt:lpstr>Attach Rate By Year Of NAND Caching Solutions With Vista-equipped Portable Pcs </vt:lpstr>
      <vt:lpstr>NAND Chipset Adoption In Notebook PCs (2007-2010) </vt:lpstr>
      <vt:lpstr>NAND Chipset Adoption In Desktop PCs (2007-2010) </vt:lpstr>
      <vt:lpstr>Forecast Of Hybrid HDDs In PCs And Associated NAND Flash Consumption</vt:lpstr>
      <vt:lpstr>The Memory To Storage Gap</vt:lpstr>
      <vt:lpstr>Solid State Drives Are   Significantly Different   </vt:lpstr>
      <vt:lpstr>One Of The Biggest Advantages Of Solid State Drives Is Their Ruggedness  </vt:lpstr>
      <vt:lpstr>SSDs Are Forecasted To Grow At A 146% CAGR From 2005 To 2010</vt:lpstr>
      <vt:lpstr>Data Processing Applications Are Expected To Drive A Majority Of SSD Unit Shipments </vt:lpstr>
      <vt:lpstr>2.5” Is The ‘Sweet Spot’ Form Factor For SSDs </vt:lpstr>
      <vt:lpstr>SSDs And HDDs In Portable Computers Unit Demand</vt:lpstr>
      <vt:lpstr>HDD Versus SSD</vt:lpstr>
      <vt:lpstr>Slide 24</vt:lpstr>
      <vt:lpstr>Solid-State Drive Meets Or Exceeds HDD Reliability</vt:lpstr>
      <vt:lpstr>Key Takeaways</vt:lpstr>
      <vt:lpstr>Slide 27</vt:lpstr>
      <vt:lpstr>A Look At The NAND Market</vt:lpstr>
      <vt:lpstr>MLC Versus SLC</vt:lpstr>
      <vt:lpstr>What Is MLC NAND? </vt:lpstr>
      <vt:lpstr>Slide 31</vt:lpstr>
      <vt:lpstr>2Gb, 2K Page SLC NAND Architecture</vt:lpstr>
      <vt:lpstr>Let’s Get Oriented  NAND Architecture</vt:lpstr>
      <vt:lpstr>2Gb, SLC 72nm, 2K Page Performance</vt:lpstr>
      <vt:lpstr>Two­Plane Features</vt:lpstr>
      <vt:lpstr>4Gb, Two­Plane 2K Page SLC NAND Architecture</vt:lpstr>
      <vt:lpstr>4Gb, 2K Page SLC NAND Performance</vt:lpstr>
      <vt:lpstr>8Gb, Two­Plane 2K Page MLC NAND Architecture</vt:lpstr>
      <vt:lpstr>8Gb, 2K Page MLC Performance</vt:lpstr>
      <vt:lpstr>16Gb, Two­Plane 4K Page MLC NAND Architecture</vt:lpstr>
      <vt:lpstr>Two­Plane, 4K Page MLC NAND Architecture</vt:lpstr>
      <vt:lpstr>Open NAND Flash Interface</vt:lpstr>
      <vt:lpstr>NAND Error Modes</vt:lpstr>
      <vt:lpstr>ECC Can Fix Everything (Well Almost)</vt:lpstr>
      <vt:lpstr>ECC Code Selection Becoming  More Important</vt:lpstr>
      <vt:lpstr>Reducing Program Disturb</vt:lpstr>
      <vt:lpstr>Reducing Read Disturb</vt:lpstr>
      <vt:lpstr>Improving Data Retention</vt:lpstr>
      <vt:lpstr>Endurance  Recommendations</vt:lpstr>
      <vt:lpstr>Wear Leveling </vt:lpstr>
      <vt:lpstr>Wear Leveling</vt:lpstr>
      <vt:lpstr>Another Option  Embedded MMC (eMMC)</vt:lpstr>
      <vt:lpstr>The Need For A Managed Solution</vt:lpstr>
      <vt:lpstr>What Is eMMC?</vt:lpstr>
      <vt:lpstr>What Is eMMC?</vt:lpstr>
      <vt:lpstr>Conclusions</vt:lpstr>
      <vt:lpstr>Slide 57</vt:lpstr>
    </vt:vector>
  </TitlesOfParts>
  <Company>Micron Technology,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 Memory Technology Direction </dc:title>
  <dc:subject>WinHEC 2007</dc:subject>
  <dc:creator>Jim Cooke </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87</cp:revision>
  <dcterms:created xsi:type="dcterms:W3CDTF">2007-03-07T16:12:50Z</dcterms:created>
  <dcterms:modified xsi:type="dcterms:W3CDTF">2007-05-29T21:05:05Z</dcterms:modified>
</cp:coreProperties>
</file>