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Default Extension="emf" ContentType="image/x-emf"/>
  <Override PartName="/ppt/notesSlides/notesSlide1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tags/tag62.xml" ContentType="application/vnd.openxmlformats-officedocument.presentationml.tags+xml"/>
  <Override PartName="/ppt/tags/tag71.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xls" ContentType="application/vnd.ms-exce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tags/tag65.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66.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Lst>
  <p:notesMasterIdLst>
    <p:notesMasterId r:id="rId35"/>
  </p:notesMasterIdLst>
  <p:handoutMasterIdLst>
    <p:handoutMasterId r:id="rId36"/>
  </p:handoutMasterIdLst>
  <p:sldIdLst>
    <p:sldId id="257" r:id="rId2"/>
    <p:sldId id="288" r:id="rId3"/>
    <p:sldId id="289" r:id="rId4"/>
    <p:sldId id="290" r:id="rId5"/>
    <p:sldId id="309" r:id="rId6"/>
    <p:sldId id="310" r:id="rId7"/>
    <p:sldId id="312" r:id="rId8"/>
    <p:sldId id="313" r:id="rId9"/>
    <p:sldId id="314" r:id="rId10"/>
    <p:sldId id="292" r:id="rId11"/>
    <p:sldId id="293" r:id="rId12"/>
    <p:sldId id="311" r:id="rId13"/>
    <p:sldId id="295" r:id="rId14"/>
    <p:sldId id="317" r:id="rId15"/>
    <p:sldId id="297" r:id="rId16"/>
    <p:sldId id="296" r:id="rId17"/>
    <p:sldId id="298" r:id="rId18"/>
    <p:sldId id="299" r:id="rId19"/>
    <p:sldId id="300" r:id="rId20"/>
    <p:sldId id="326" r:id="rId21"/>
    <p:sldId id="301" r:id="rId22"/>
    <p:sldId id="324" r:id="rId23"/>
    <p:sldId id="318" r:id="rId24"/>
    <p:sldId id="319" r:id="rId25"/>
    <p:sldId id="320" r:id="rId26"/>
    <p:sldId id="321" r:id="rId27"/>
    <p:sldId id="322" r:id="rId28"/>
    <p:sldId id="323" r:id="rId29"/>
    <p:sldId id="305" r:id="rId30"/>
    <p:sldId id="306" r:id="rId31"/>
    <p:sldId id="307" r:id="rId32"/>
    <p:sldId id="308" r:id="rId33"/>
    <p:sldId id="286" r:id="rId34"/>
  </p:sldIdLst>
  <p:sldSz cx="9144000" cy="6858000" type="screen4x3"/>
  <p:notesSz cx="6858000" cy="9144000"/>
  <p:embeddedFontLst>
    <p:embeddedFont>
      <p:font typeface="Tahoma" pitchFamily="34" charset="0"/>
      <p:regular r:id="rId37"/>
      <p:bold r:id="rId38"/>
    </p:embeddedFont>
    <p:embeddedFont>
      <p:font typeface="돋움" charset="-127"/>
      <p:regular r:id="rId39"/>
    </p:embeddedFont>
    <p:embeddedFont>
      <p:font typeface="굴림" charset="-127"/>
      <p:regular r:id="rId40"/>
    </p:embeddedFont>
    <p:embeddedFont>
      <p:font typeface="바탕체" charset="-127"/>
      <p:regular r:id="rId41"/>
    </p:embeddedFont>
    <p:embeddedFont>
      <p:font typeface="宋体" charset="-122"/>
      <p:regular r:id="rId42"/>
    </p:embeddedFont>
    <p:embeddedFont>
      <p:font typeface="Trebuchet MS" pitchFamily="34" charset="0"/>
      <p:regular r:id="rId43"/>
      <p:bold r:id="rId44"/>
      <p:italic r:id="rId45"/>
      <p:boldItalic r:id="rId46"/>
    </p:embeddedFont>
  </p:embeddedFontLst>
  <p:defaultTextStyle>
    <a:defPPr>
      <a:defRPr lang="en-US"/>
    </a:defPPr>
    <a:lvl1pPr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4572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9144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3716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1828800" algn="ctr" rtl="0" fontAlgn="base">
      <a:spcBef>
        <a:spcPct val="0"/>
      </a:spcBef>
      <a:spcAft>
        <a:spcPct val="0"/>
      </a:spcAft>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b="1" kern="1200">
        <a:solidFill>
          <a:schemeClr val="tx1"/>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p:present/>
    <p:sldAll/>
    <p:penClr>
      <a:srgbClr val="FF0000"/>
    </p:penClr>
  </p:showPr>
  <p:clrMru>
    <a:srgbClr val="000000"/>
    <a:srgbClr val="FDE399"/>
    <a:srgbClr val="CCFFFF"/>
    <a:srgbClr val="26357E"/>
    <a:srgbClr val="92D050"/>
    <a:srgbClr val="FFFF66"/>
    <a:srgbClr val="6699FF"/>
    <a:srgbClr val="3366FF"/>
    <a:srgbClr val="0033CC"/>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886" autoAdjust="0"/>
    <p:restoredTop sz="80073" autoAdjust="0"/>
  </p:normalViewPr>
  <p:slideViewPr>
    <p:cSldViewPr snapToGrid="0" showGuides="1">
      <p:cViewPr varScale="1">
        <p:scale>
          <a:sx n="55" d="100"/>
          <a:sy n="55" d="100"/>
        </p:scale>
        <p:origin x="-518" y="-77"/>
      </p:cViewPr>
      <p:guideLst>
        <p:guide orient="horz" pos="2151"/>
        <p:guide orient="horz" pos="144"/>
        <p:guide orient="horz" pos="894"/>
        <p:guide orient="horz" pos="1201"/>
        <p:guide orient="horz" pos="4167"/>
        <p:guide pos="2880"/>
        <p:guide pos="240"/>
        <p:guide pos="462"/>
        <p:guide pos="5520"/>
      </p:guideLst>
    </p:cSldViewPr>
  </p:slideViewPr>
  <p:notesTextViewPr>
    <p:cViewPr>
      <p:scale>
        <a:sx n="100" d="100"/>
        <a:sy n="100" d="100"/>
      </p:scale>
      <p:origin x="0" y="0"/>
    </p:cViewPr>
  </p:notesTextViewPr>
  <p:sorterViewPr>
    <p:cViewPr>
      <p:scale>
        <a:sx n="50" d="100"/>
        <a:sy n="50" d="100"/>
      </p:scale>
      <p:origin x="0" y="714"/>
    </p:cViewPr>
  </p:sorterViewPr>
  <p:notesViewPr>
    <p:cSldViewPr snapToGrid="0" showGuides="1">
      <p:cViewPr>
        <p:scale>
          <a:sx n="125" d="100"/>
          <a:sy n="125" d="100"/>
        </p:scale>
        <p:origin x="-1254" y="256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endParaRPr 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fld id="{467D7FB5-B7F6-46AE-9AB5-CFA579E659CF}" type="datetime8">
              <a:rPr lang="en-US"/>
              <a:pPr/>
              <a:t>6/4/2007 7:59 AM</a:t>
            </a:fld>
            <a:endParaRPr lang="en-US"/>
          </a:p>
        </p:txBody>
      </p:sp>
      <p:sp>
        <p:nvSpPr>
          <p:cNvPr id="19460" name="Rectangle 4"/>
          <p:cNvSpPr>
            <a:spLocks noGrp="1" noChangeArrowheads="1"/>
          </p:cNvSpPr>
          <p:nvPr>
            <p:ph type="ftr" sz="quarter" idx="2"/>
          </p:nvPr>
        </p:nvSpPr>
        <p:spPr bwMode="auto">
          <a:xfrm>
            <a:off x="0" y="8686800"/>
            <a:ext cx="6184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cs typeface="Arial" pitchFamily="34" charset="0"/>
              </a:defRPr>
            </a:lvl1p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21F1E2EF-5C08-4D93-B9D1-FE158513069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ffectLst/>
                <a:latin typeface="Times New Roman" pitchFamily="18"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ffectLst/>
                <a:latin typeface="Times New Roman" pitchFamily="18" charset="0"/>
              </a:defRPr>
            </a:lvl1pPr>
          </a:lstStyle>
          <a:p>
            <a:fld id="{01A953D7-7CE3-42DB-AA86-AF551BCB4A87}" type="datetime8">
              <a:rPr lang="en-US"/>
              <a:pPr/>
              <a:t>6/4/2007 7:59 AM</a:t>
            </a:fld>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686800"/>
            <a:ext cx="61579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500" b="0">
                <a:effectLst/>
                <a:cs typeface="Arial" pitchFamily="34" charset="0"/>
              </a:defRPr>
            </a:lvl1p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762625" y="8685213"/>
            <a:ext cx="10937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ffectLst/>
                <a:latin typeface="Times New Roman" pitchFamily="18" charset="0"/>
              </a:defRPr>
            </a:lvl1pPr>
          </a:lstStyle>
          <a:p>
            <a:fld id="{D7820B65-DC0A-4086-83D7-68CA376A732C}" type="slidenum">
              <a:rPr lang="en-US"/>
              <a:pPr/>
              <a:t>‹#›</a:t>
            </a:fld>
            <a:endParaRPr 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7A3B567-0F8A-4A18-A81E-A333AE54474B}"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28DED7DE-895F-4784-B0F3-F03C18AEAF4B}" type="slidenum">
              <a:rPr lang="en-US"/>
              <a:pPr/>
              <a:t>1</a:t>
            </a:fld>
            <a:endParaRPr lang="en-US"/>
          </a:p>
        </p:txBody>
      </p:sp>
      <p:sp>
        <p:nvSpPr>
          <p:cNvPr id="48132" name="Rectangle 4"/>
          <p:cNvSpPr>
            <a:spLocks noGrp="1" noRot="1" noChangeAspect="1" noChangeArrowheads="1" noTextEdit="1"/>
          </p:cNvSpPr>
          <p:nvPr>
            <p:ph type="sldImg"/>
          </p:nvPr>
        </p:nvSpPr>
        <p:spPr>
          <a:ln/>
        </p:spPr>
      </p:sp>
      <p:sp>
        <p:nvSpPr>
          <p:cNvPr id="48133" name="Rectangle 5"/>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682DF91-76DB-453E-A282-86BE3B48C218}"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6907CC9E-E11E-4B09-A6DB-F0DD938128B1}" type="slidenum">
              <a:rPr lang="en-US"/>
              <a:pPr/>
              <a:t>10</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xfrm>
            <a:off x="687388" y="4341813"/>
            <a:ext cx="5483225" cy="4116387"/>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21DBFBB-552B-4324-806F-E8272748B9BC}"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9E06573A-5F3D-4403-AA03-9E0F632BE160}" type="slidenum">
              <a:rPr lang="en-US"/>
              <a:pPr/>
              <a:t>11</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a:xfrm>
            <a:off x="685800" y="4341813"/>
            <a:ext cx="5486400" cy="4116387"/>
          </a:xfrm>
        </p:spPr>
        <p:txBody>
          <a:bodyPr/>
          <a:lstStyle/>
          <a:p>
            <a:endParaRPr lang="zh-CN" altLang="en-US">
              <a:ea typeface="Vernada"/>
              <a:cs typeface="Vernad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F7AE6FF-712C-408D-B673-7798835BEA56}"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5B33522-85DD-45B4-AA90-7676AFDE8821}" type="slidenum">
              <a:rPr lang="en-US"/>
              <a:pPr/>
              <a:t>15</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a:xfrm>
            <a:off x="685800" y="4344988"/>
            <a:ext cx="5486400" cy="4113212"/>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00818E4-DA34-4B6A-A20E-C2D34763D950}"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32F08C14-D2F1-4BA7-89CB-1099A728FC79}" type="slidenum">
              <a:rPr lang="en-US"/>
              <a:pPr/>
              <a:t>16</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xfrm>
            <a:off x="685800" y="4344988"/>
            <a:ext cx="5486400" cy="4113212"/>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46238E1-D1AB-4877-BC58-3FE27E8234AE}"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9816FDC9-77F5-4E04-B947-D9A0B8A74F21}" type="slidenum">
              <a:rPr lang="en-US"/>
              <a:pPr/>
              <a:t>18</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xfrm>
            <a:off x="687388" y="4341813"/>
            <a:ext cx="5483225" cy="4116387"/>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996608AB-8AA9-40FD-ABBE-9629206EEDC8}"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6D8368EA-B137-4071-B814-F50CD3B2997D}" type="slidenum">
              <a:rPr lang="en-US"/>
              <a:pPr/>
              <a:t>23</a:t>
            </a:fld>
            <a:endParaRPr lang="en-US"/>
          </a:p>
        </p:txBody>
      </p:sp>
      <p:sp>
        <p:nvSpPr>
          <p:cNvPr id="305154" name="Rectangle 2"/>
          <p:cNvSpPr>
            <a:spLocks noGrp="1" noRot="1" noChangeAspect="1" noChangeArrowheads="1" noTextEdit="1"/>
          </p:cNvSpPr>
          <p:nvPr>
            <p:ph type="sldImg"/>
          </p:nvPr>
        </p:nvSpPr>
        <p:spPr>
          <a:xfrm>
            <a:off x="-1795463" y="1177925"/>
            <a:ext cx="10415588" cy="7812088"/>
          </a:xfrm>
          <a:ln/>
        </p:spPr>
      </p:sp>
      <p:sp>
        <p:nvSpPr>
          <p:cNvPr id="305155" name="Rectangle 3"/>
          <p:cNvSpPr>
            <a:spLocks noGrp="1" noChangeArrowheads="1"/>
          </p:cNvSpPr>
          <p:nvPr>
            <p:ph type="body" idx="1"/>
          </p:nvPr>
        </p:nvSpPr>
        <p:spPr>
          <a:xfrm>
            <a:off x="817563" y="338138"/>
            <a:ext cx="5846762" cy="217487"/>
          </a:xfrm>
        </p:spPr>
        <p:txBody>
          <a:bodyPr/>
          <a:lstStyle/>
          <a:p>
            <a:endParaRPr lang="ko-KR" altLang="en-US">
              <a:ea typeface="굴림" pitchFamily="34"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CE7534A-1DFB-44A0-BA0B-9F3ECC938D4D}"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AC7194A0-E2EB-40A7-A11B-65A61CB8A3A5}" type="slidenum">
              <a:rPr lang="en-US"/>
              <a:pPr/>
              <a:t>3</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xfrm>
            <a:off x="687388" y="4341813"/>
            <a:ext cx="5483225" cy="4116387"/>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D0B8CCA-5CC7-463C-A1E1-F9E06267BACD}"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E7C284E0-D643-4B52-B373-3208FDA3E967}" type="slidenum">
              <a:rPr lang="en-US"/>
              <a:pPr/>
              <a:t>31</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xfrm>
            <a:off x="687388" y="4341813"/>
            <a:ext cx="5483225" cy="4116387"/>
          </a:xfrm>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5EB63D9-A1DB-42AD-9A63-2040FC864AC5}"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E07E8EAE-42BE-497A-847D-73427AD6B2C3}" type="slidenum">
              <a:rPr lang="en-US"/>
              <a:pPr/>
              <a:t>33</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01F3253-30D1-4D4A-B5D0-84314D6073FE}"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556D8F8E-9373-4D77-8712-EA03159CF4F0}" type="slidenum">
              <a:rPr lang="en-US"/>
              <a:pPr/>
              <a:t>5</a:t>
            </a:fld>
            <a:endParaRPr lang="en-US"/>
          </a:p>
        </p:txBody>
      </p:sp>
      <p:sp>
        <p:nvSpPr>
          <p:cNvPr id="289794" name="Rectangle 2"/>
          <p:cNvSpPr>
            <a:spLocks noGrp="1" noRot="1" noChangeAspect="1" noChangeArrowheads="1" noTextEdit="1"/>
          </p:cNvSpPr>
          <p:nvPr>
            <p:ph type="sldImg"/>
          </p:nvPr>
        </p:nvSpPr>
        <p:spPr>
          <a:xfrm>
            <a:off x="1146175" y="685800"/>
            <a:ext cx="4572000" cy="3429000"/>
          </a:xfrm>
          <a:ln/>
        </p:spPr>
      </p:sp>
      <p:sp>
        <p:nvSpPr>
          <p:cNvPr id="289795" name="Rectangle 3"/>
          <p:cNvSpPr>
            <a:spLocks noGrp="1" noChangeArrowheads="1"/>
          </p:cNvSpPr>
          <p:nvPr>
            <p:ph type="body" idx="1"/>
          </p:nvPr>
        </p:nvSpPr>
        <p:spPr>
          <a:xfrm>
            <a:off x="685800" y="4344988"/>
            <a:ext cx="5486400" cy="4113212"/>
          </a:xfrm>
        </p:spPr>
        <p:txBody>
          <a:bodyPr/>
          <a:lstStyle/>
          <a:p>
            <a:pPr>
              <a:lnSpc>
                <a:spcPct val="90000"/>
              </a:lnSpc>
            </a:pPr>
            <a:endParaRPr lang="en-US" sz="9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D71C3A7D-DA72-4F0E-8C88-775EEC1D5801}" type="datetime8">
              <a:rPr lang="en-US"/>
              <a:pPr/>
              <a:t>6/4/2007 7:59 AM</a:t>
            </a:fld>
            <a:endParaRPr lang="en-US"/>
          </a:p>
        </p:txBody>
      </p:sp>
      <p:sp>
        <p:nvSpPr>
          <p:cNvPr id="6" name="Rectangle 6"/>
          <p:cNvSpPr>
            <a:spLocks noGrp="1" noChangeArrowheads="1"/>
          </p:cNvSpPr>
          <p:nvPr>
            <p:ph type="ftr" sz="quarter" idx="4"/>
          </p:nvPr>
        </p:nvSpPr>
        <p:spPr>
          <a:ln/>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6B66E6C0-1820-4D52-BD48-B76FD4EECD47}" type="slidenum">
              <a:rPr lang="en-US"/>
              <a:pPr/>
              <a:t>6</a:t>
            </a:fld>
            <a:endParaRPr lang="en-US"/>
          </a:p>
        </p:txBody>
      </p:sp>
      <p:sp>
        <p:nvSpPr>
          <p:cNvPr id="291842" name="Rectangle 2"/>
          <p:cNvSpPr>
            <a:spLocks noGrp="1" noRot="1" noChangeAspect="1" noChangeArrowheads="1" noTextEdit="1"/>
          </p:cNvSpPr>
          <p:nvPr>
            <p:ph type="sldImg"/>
          </p:nvPr>
        </p:nvSpPr>
        <p:spPr>
          <a:xfrm>
            <a:off x="1144588" y="685800"/>
            <a:ext cx="4572000" cy="3429000"/>
          </a:xfrm>
          <a:ln/>
        </p:spPr>
      </p:sp>
      <p:sp>
        <p:nvSpPr>
          <p:cNvPr id="291843" name="Rectangle 3"/>
          <p:cNvSpPr>
            <a:spLocks noGrp="1" noChangeArrowheads="1"/>
          </p:cNvSpPr>
          <p:nvPr>
            <p:ph type="body" idx="1"/>
          </p:nvPr>
        </p:nvSpPr>
        <p:spPr>
          <a:xfrm>
            <a:off x="685800" y="4344988"/>
            <a:ext cx="5486400" cy="4113212"/>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1A953D7-7CE3-42DB-AA86-AF551BCB4A87}" type="datetime8">
              <a:rPr lang="en-US" smtClean="0"/>
              <a:pPr/>
              <a:t>6/4/2007 7:59 AM</a:t>
            </a:fld>
            <a:endParaRPr lang="en-US"/>
          </a:p>
        </p:txBody>
      </p:sp>
      <p:sp>
        <p:nvSpPr>
          <p:cNvPr id="5" name="Footer Placeholder 4"/>
          <p:cNvSpPr>
            <a:spLocks noGrp="1"/>
          </p:cNvSpPr>
          <p:nvPr>
            <p:ph type="ftr" sz="quarter" idx="11"/>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fld id="{D7820B65-DC0A-4086-83D7-68CA376A732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93113" cy="750888"/>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420813"/>
            <a:ext cx="8388350" cy="2214562"/>
          </a:xfrm>
          <a:prstGeom prst="rect">
            <a:avLst/>
          </a:prstGeom>
        </p:spPr>
        <p:txBody>
          <a:body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4"/>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5"/>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5"/>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5"/>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hyperlink" Target="http://www.jp.sonystyle.com/Business/Vaio/Product/G_vista/closeup.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1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emf"/><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3" Type="http://schemas.openxmlformats.org/officeDocument/2006/relationships/tags" Target="../tags/tag58.xml"/><Relationship Id="rId21" Type="http://schemas.openxmlformats.org/officeDocument/2006/relationships/image" Target="../media/image2.png"/><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notesSlide" Target="../notesSlides/notesSlide23.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tags" Target="../tags/tag70.xml"/><Relationship Id="rId10" Type="http://schemas.openxmlformats.org/officeDocument/2006/relationships/tags" Target="../tags/tag65.xml"/><Relationship Id="rId19" Type="http://schemas.openxmlformats.org/officeDocument/2006/relationships/slideLayout" Target="../slideLayouts/slideLayout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53.emf"/></Relationships>
</file>

<file path=ppt/slides/_rels/slide2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image" Target="../media/image2.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notesSlide" Target="../notesSlides/notesSlide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slideLayout" Target="../slideLayouts/slideLayout3.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ctrTitle"/>
          </p:nvPr>
        </p:nvSpPr>
        <p:spPr/>
        <p:txBody>
          <a:bodyPr/>
          <a:lstStyle/>
          <a:p>
            <a:r>
              <a:rPr lang="en-US" dirty="0" smtClean="0"/>
              <a:t>SSD:  The Next Wave In NAND Flash</a:t>
            </a:r>
            <a:endParaRPr lang="en-US" dirty="0"/>
          </a:p>
        </p:txBody>
      </p:sp>
      <p:sp>
        <p:nvSpPr>
          <p:cNvPr id="3098" name="Rectangle 26"/>
          <p:cNvSpPr>
            <a:spLocks noGrp="1" noChangeArrowheads="1"/>
          </p:cNvSpPr>
          <p:nvPr>
            <p:ph type="subTitle" idx="1"/>
          </p:nvPr>
        </p:nvSpPr>
        <p:spPr/>
        <p:txBody>
          <a:bodyPr/>
          <a:lstStyle/>
          <a:p>
            <a:r>
              <a:rPr lang="en-US" smtClean="0"/>
              <a:t>Jim Elliott</a:t>
            </a:r>
          </a:p>
          <a:p>
            <a:r>
              <a:rPr lang="en-US" smtClean="0"/>
              <a:t>Director of Flash Marketing</a:t>
            </a:r>
          </a:p>
          <a:p>
            <a:r>
              <a:rPr lang="en-US" smtClean="0"/>
              <a:t>Samsung Semiconductor, Inc.</a:t>
            </a:r>
            <a:endParaRPr lang="en-US"/>
          </a:p>
        </p:txBody>
      </p:sp>
      <p:pic>
        <p:nvPicPr>
          <p:cNvPr id="3099" name="Picture 27" descr="DSCF0007"/>
          <p:cNvPicPr>
            <a:picLocks noChangeAspect="1" noChangeArrowheads="1"/>
          </p:cNvPicPr>
          <p:nvPr/>
        </p:nvPicPr>
        <p:blipFill>
          <a:blip r:embed="rId3" cstate="print">
            <a:clrChange>
              <a:clrFrom>
                <a:srgbClr val="A1A5B0"/>
              </a:clrFrom>
              <a:clrTo>
                <a:srgbClr val="A1A5B0">
                  <a:alpha val="0"/>
                </a:srgbClr>
              </a:clrTo>
            </a:clrChange>
            <a:lum bright="12000" contrast="6000"/>
          </a:blip>
          <a:srcRect l="27051" t="26819" r="30109" b="26466"/>
          <a:stretch>
            <a:fillRect/>
          </a:stretch>
        </p:blipFill>
        <p:spPr bwMode="auto">
          <a:xfrm>
            <a:off x="7253288" y="228600"/>
            <a:ext cx="1509712" cy="1098550"/>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146" name="Rectangle 2"/>
          <p:cNvSpPr>
            <a:spLocks noChangeArrowheads="1"/>
          </p:cNvSpPr>
          <p:nvPr/>
        </p:nvSpPr>
        <p:spPr bwMode="auto">
          <a:xfrm>
            <a:off x="369888" y="1443732"/>
            <a:ext cx="8015287" cy="4129087"/>
          </a:xfrm>
          <a:prstGeom prst="rect">
            <a:avLst/>
          </a:prstGeom>
          <a:solidFill>
            <a:srgbClr val="CCFF66"/>
          </a:solidFill>
          <a:ln w="9525">
            <a:noFill/>
            <a:miter lim="800000"/>
            <a:headEnd/>
            <a:tailEnd/>
          </a:ln>
          <a:effectLst/>
        </p:spPr>
        <p:txBody>
          <a:bodyPr wrap="none" anchor="ctr"/>
          <a:lstStyle/>
          <a:p>
            <a:endParaRPr lang="en-US">
              <a:latin typeface="+mn-lt"/>
            </a:endParaRPr>
          </a:p>
        </p:txBody>
      </p:sp>
      <p:sp>
        <p:nvSpPr>
          <p:cNvPr id="262149" name="AutoShape 5"/>
          <p:cNvSpPr>
            <a:spLocks noChangeArrowheads="1"/>
          </p:cNvSpPr>
          <p:nvPr/>
        </p:nvSpPr>
        <p:spPr bwMode="auto">
          <a:xfrm rot="5400000">
            <a:off x="2197894" y="-385862"/>
            <a:ext cx="2759075" cy="6418263"/>
          </a:xfrm>
          <a:prstGeom prst="rtTriangle">
            <a:avLst/>
          </a:prstGeom>
          <a:solidFill>
            <a:srgbClr val="FFCCFF"/>
          </a:solidFill>
          <a:ln w="9525">
            <a:noFill/>
            <a:miter lim="800000"/>
            <a:headEnd/>
            <a:tailEnd/>
          </a:ln>
          <a:effectLst/>
        </p:spPr>
        <p:txBody>
          <a:bodyPr wrap="none" anchor="ctr"/>
          <a:lstStyle/>
          <a:p>
            <a:endParaRPr lang="en-US">
              <a:latin typeface="+mn-lt"/>
            </a:endParaRPr>
          </a:p>
        </p:txBody>
      </p:sp>
      <p:sp>
        <p:nvSpPr>
          <p:cNvPr id="262150" name="AutoShape 6"/>
          <p:cNvSpPr>
            <a:spLocks noChangeArrowheads="1"/>
          </p:cNvSpPr>
          <p:nvPr/>
        </p:nvSpPr>
        <p:spPr bwMode="auto">
          <a:xfrm rot="16200000">
            <a:off x="2670969" y="-166787"/>
            <a:ext cx="3436937" cy="8016875"/>
          </a:xfrm>
          <a:prstGeom prst="rtTriangle">
            <a:avLst/>
          </a:prstGeom>
          <a:solidFill>
            <a:srgbClr val="CCECFF"/>
          </a:solidFill>
          <a:ln w="9525">
            <a:noFill/>
            <a:miter lim="800000"/>
            <a:headEnd/>
            <a:tailEnd/>
          </a:ln>
          <a:effectLst/>
        </p:spPr>
        <p:txBody>
          <a:bodyPr wrap="none" anchor="ctr"/>
          <a:lstStyle/>
          <a:p>
            <a:endParaRPr lang="en-US">
              <a:latin typeface="+mn-lt"/>
            </a:endParaRPr>
          </a:p>
        </p:txBody>
      </p:sp>
      <p:sp>
        <p:nvSpPr>
          <p:cNvPr id="262151" name="Rectangle 7"/>
          <p:cNvSpPr>
            <a:spLocks noChangeArrowheads="1"/>
          </p:cNvSpPr>
          <p:nvPr/>
        </p:nvSpPr>
        <p:spPr bwMode="auto">
          <a:xfrm>
            <a:off x="722313" y="5918894"/>
            <a:ext cx="897682" cy="462307"/>
          </a:xfrm>
          <a:prstGeom prst="rect">
            <a:avLst/>
          </a:prstGeom>
          <a:noFill/>
          <a:ln w="9525">
            <a:noFill/>
            <a:miter lim="800000"/>
            <a:headEnd/>
            <a:tailEnd/>
          </a:ln>
          <a:effectLst/>
        </p:spPr>
        <p:txBody>
          <a:bodyPr wrap="none" lIns="92075" tIns="46038" rIns="92075" bIns="46038">
            <a:spAutoFit/>
          </a:bodyPr>
          <a:lstStyle/>
          <a:p>
            <a:r>
              <a:rPr kumimoji="1" lang="en-US" altLang="ko-KR" sz="2400">
                <a:effectLst/>
                <a:latin typeface="+mn-lt"/>
                <a:ea typeface="굴림" pitchFamily="34" charset="-127"/>
              </a:rPr>
              <a:t>2006</a:t>
            </a:r>
            <a:endParaRPr kumimoji="1" lang="en-US" altLang="ja-JP" sz="2400">
              <a:effectLst/>
              <a:latin typeface="+mn-lt"/>
              <a:ea typeface="굴림" pitchFamily="34" charset="-127"/>
            </a:endParaRPr>
          </a:p>
        </p:txBody>
      </p:sp>
      <p:sp>
        <p:nvSpPr>
          <p:cNvPr id="262152" name="Rectangle 8"/>
          <p:cNvSpPr>
            <a:spLocks noChangeArrowheads="1"/>
          </p:cNvSpPr>
          <p:nvPr/>
        </p:nvSpPr>
        <p:spPr bwMode="auto">
          <a:xfrm>
            <a:off x="7035800" y="5918894"/>
            <a:ext cx="1127125" cy="462307"/>
          </a:xfrm>
          <a:prstGeom prst="rect">
            <a:avLst/>
          </a:prstGeom>
          <a:noFill/>
          <a:ln w="9525">
            <a:noFill/>
            <a:miter lim="800000"/>
            <a:headEnd/>
            <a:tailEnd/>
          </a:ln>
          <a:effectLst/>
        </p:spPr>
        <p:txBody>
          <a:bodyPr lIns="92075" tIns="46038" rIns="92075" bIns="46038">
            <a:spAutoFit/>
          </a:bodyPr>
          <a:lstStyle/>
          <a:p>
            <a:r>
              <a:rPr kumimoji="1" lang="en-US" altLang="ko-KR" sz="2400">
                <a:effectLst/>
                <a:latin typeface="+mn-lt"/>
                <a:ea typeface="굴림" pitchFamily="34" charset="-127"/>
              </a:rPr>
              <a:t>2010</a:t>
            </a:r>
            <a:endParaRPr kumimoji="1" lang="en-US" altLang="ja-JP" sz="2400">
              <a:effectLst/>
              <a:latin typeface="+mn-lt"/>
              <a:ea typeface="굴림" pitchFamily="34" charset="-127"/>
            </a:endParaRPr>
          </a:p>
        </p:txBody>
      </p:sp>
      <p:sp>
        <p:nvSpPr>
          <p:cNvPr id="262153" name="Rectangle 9"/>
          <p:cNvSpPr>
            <a:spLocks noChangeArrowheads="1"/>
          </p:cNvSpPr>
          <p:nvPr/>
        </p:nvSpPr>
        <p:spPr bwMode="auto">
          <a:xfrm>
            <a:off x="2300288" y="5918894"/>
            <a:ext cx="897682" cy="462307"/>
          </a:xfrm>
          <a:prstGeom prst="rect">
            <a:avLst/>
          </a:prstGeom>
          <a:noFill/>
          <a:ln w="9525">
            <a:noFill/>
            <a:miter lim="800000"/>
            <a:headEnd/>
            <a:tailEnd/>
          </a:ln>
          <a:effectLst/>
        </p:spPr>
        <p:txBody>
          <a:bodyPr wrap="none" lIns="92075" tIns="46038" rIns="92075" bIns="46038">
            <a:spAutoFit/>
          </a:bodyPr>
          <a:lstStyle/>
          <a:p>
            <a:r>
              <a:rPr kumimoji="1" lang="en-US" altLang="ko-KR" sz="2400">
                <a:effectLst/>
                <a:latin typeface="+mn-lt"/>
                <a:ea typeface="굴림" pitchFamily="34" charset="-127"/>
              </a:rPr>
              <a:t>2007</a:t>
            </a:r>
            <a:endParaRPr kumimoji="1" lang="en-US" altLang="ja-JP" sz="2400">
              <a:effectLst/>
              <a:latin typeface="+mn-lt"/>
              <a:ea typeface="굴림" pitchFamily="34" charset="-127"/>
            </a:endParaRPr>
          </a:p>
        </p:txBody>
      </p:sp>
      <p:sp>
        <p:nvSpPr>
          <p:cNvPr id="262154" name="Rectangle 10"/>
          <p:cNvSpPr>
            <a:spLocks noChangeArrowheads="1"/>
          </p:cNvSpPr>
          <p:nvPr/>
        </p:nvSpPr>
        <p:spPr bwMode="auto">
          <a:xfrm>
            <a:off x="3878263" y="5918894"/>
            <a:ext cx="897682" cy="462307"/>
          </a:xfrm>
          <a:prstGeom prst="rect">
            <a:avLst/>
          </a:prstGeom>
          <a:noFill/>
          <a:ln w="9525">
            <a:noFill/>
            <a:miter lim="800000"/>
            <a:headEnd/>
            <a:tailEnd/>
          </a:ln>
          <a:effectLst/>
        </p:spPr>
        <p:txBody>
          <a:bodyPr wrap="none" lIns="92075" tIns="46038" rIns="92075" bIns="46038">
            <a:spAutoFit/>
          </a:bodyPr>
          <a:lstStyle/>
          <a:p>
            <a:r>
              <a:rPr kumimoji="1" lang="en-US" altLang="ko-KR" sz="2400">
                <a:effectLst/>
                <a:latin typeface="+mn-lt"/>
                <a:ea typeface="굴림" pitchFamily="34" charset="-127"/>
              </a:rPr>
              <a:t>2008</a:t>
            </a:r>
            <a:endParaRPr kumimoji="1" lang="en-US" altLang="ja-JP" sz="2400">
              <a:effectLst/>
              <a:latin typeface="+mn-lt"/>
              <a:ea typeface="굴림" pitchFamily="34" charset="-127"/>
            </a:endParaRPr>
          </a:p>
        </p:txBody>
      </p:sp>
      <p:sp>
        <p:nvSpPr>
          <p:cNvPr id="262155" name="Rectangle 11"/>
          <p:cNvSpPr>
            <a:spLocks noChangeArrowheads="1"/>
          </p:cNvSpPr>
          <p:nvPr/>
        </p:nvSpPr>
        <p:spPr bwMode="auto">
          <a:xfrm>
            <a:off x="5454650" y="5918894"/>
            <a:ext cx="897682" cy="462307"/>
          </a:xfrm>
          <a:prstGeom prst="rect">
            <a:avLst/>
          </a:prstGeom>
          <a:noFill/>
          <a:ln w="9525">
            <a:noFill/>
            <a:miter lim="800000"/>
            <a:headEnd/>
            <a:tailEnd/>
          </a:ln>
          <a:effectLst/>
        </p:spPr>
        <p:txBody>
          <a:bodyPr wrap="none" lIns="92075" tIns="46038" rIns="92075" bIns="46038">
            <a:spAutoFit/>
          </a:bodyPr>
          <a:lstStyle/>
          <a:p>
            <a:r>
              <a:rPr kumimoji="1" lang="en-US" altLang="ko-KR" sz="2400">
                <a:effectLst/>
                <a:latin typeface="+mn-lt"/>
                <a:ea typeface="굴림" pitchFamily="34" charset="-127"/>
              </a:rPr>
              <a:t>2009</a:t>
            </a:r>
            <a:endParaRPr kumimoji="1" lang="en-US" altLang="ja-JP" sz="2400">
              <a:effectLst/>
              <a:latin typeface="+mn-lt"/>
              <a:ea typeface="굴림" pitchFamily="34" charset="-127"/>
            </a:endParaRPr>
          </a:p>
        </p:txBody>
      </p:sp>
      <p:sp>
        <p:nvSpPr>
          <p:cNvPr id="262158" name="Rectangle 14"/>
          <p:cNvSpPr>
            <a:spLocks noChangeArrowheads="1"/>
          </p:cNvSpPr>
          <p:nvPr/>
        </p:nvSpPr>
        <p:spPr bwMode="auto">
          <a:xfrm>
            <a:off x="369888" y="1443732"/>
            <a:ext cx="8026400" cy="4129087"/>
          </a:xfrm>
          <a:prstGeom prst="rect">
            <a:avLst/>
          </a:prstGeom>
          <a:noFill/>
          <a:ln w="38100" algn="ctr">
            <a:solidFill>
              <a:schemeClr val="bg2"/>
            </a:solidFill>
            <a:miter lim="800000"/>
            <a:headEnd/>
            <a:tailEnd/>
          </a:ln>
          <a:effectLst/>
        </p:spPr>
        <p:txBody>
          <a:bodyPr/>
          <a:lstStyle/>
          <a:p>
            <a:endParaRPr lang="en-US">
              <a:latin typeface="+mn-lt"/>
            </a:endParaRPr>
          </a:p>
        </p:txBody>
      </p:sp>
      <p:grpSp>
        <p:nvGrpSpPr>
          <p:cNvPr id="262159" name="Group 15"/>
          <p:cNvGrpSpPr>
            <a:grpSpLocks/>
          </p:cNvGrpSpPr>
          <p:nvPr/>
        </p:nvGrpSpPr>
        <p:grpSpPr bwMode="auto">
          <a:xfrm>
            <a:off x="1974850" y="1443732"/>
            <a:ext cx="4827588" cy="4144962"/>
            <a:chOff x="1733" y="981"/>
            <a:chExt cx="2727" cy="2599"/>
          </a:xfrm>
        </p:grpSpPr>
        <p:grpSp>
          <p:nvGrpSpPr>
            <p:cNvPr id="262160" name="Group 16"/>
            <p:cNvGrpSpPr>
              <a:grpSpLocks/>
            </p:cNvGrpSpPr>
            <p:nvPr/>
          </p:nvGrpSpPr>
          <p:grpSpPr bwMode="auto">
            <a:xfrm>
              <a:off x="2643" y="981"/>
              <a:ext cx="3" cy="2598"/>
              <a:chOff x="2112" y="1453"/>
              <a:chExt cx="3" cy="2192"/>
            </a:xfrm>
          </p:grpSpPr>
          <p:sp>
            <p:nvSpPr>
              <p:cNvPr id="262161" name="Line 17"/>
              <p:cNvSpPr>
                <a:spLocks noChangeShapeType="1"/>
              </p:cNvSpPr>
              <p:nvPr/>
            </p:nvSpPr>
            <p:spPr bwMode="auto">
              <a:xfrm flipV="1">
                <a:off x="2115" y="3513"/>
                <a:ext cx="0" cy="132"/>
              </a:xfrm>
              <a:prstGeom prst="line">
                <a:avLst/>
              </a:prstGeom>
              <a:noFill/>
              <a:ln w="9525">
                <a:solidFill>
                  <a:srgbClr val="333333"/>
                </a:solidFill>
                <a:round/>
                <a:headEnd/>
                <a:tailEnd/>
              </a:ln>
              <a:effectLst/>
            </p:spPr>
            <p:txBody>
              <a:bodyPr>
                <a:spAutoFit/>
              </a:bodyPr>
              <a:lstStyle/>
              <a:p>
                <a:endParaRPr lang="en-US">
                  <a:latin typeface="+mn-lt"/>
                </a:endParaRPr>
              </a:p>
            </p:txBody>
          </p:sp>
          <p:sp>
            <p:nvSpPr>
              <p:cNvPr id="262162" name="Line 18"/>
              <p:cNvSpPr>
                <a:spLocks noChangeShapeType="1"/>
              </p:cNvSpPr>
              <p:nvPr/>
            </p:nvSpPr>
            <p:spPr bwMode="auto">
              <a:xfrm>
                <a:off x="2112" y="1453"/>
                <a:ext cx="0" cy="2160"/>
              </a:xfrm>
              <a:prstGeom prst="line">
                <a:avLst/>
              </a:prstGeom>
              <a:noFill/>
              <a:ln w="9525" cap="rnd">
                <a:solidFill>
                  <a:schemeClr val="folHlink"/>
                </a:solidFill>
                <a:prstDash val="sysDot"/>
                <a:round/>
                <a:headEnd/>
                <a:tailEnd/>
              </a:ln>
              <a:effectLst/>
            </p:spPr>
            <p:txBody>
              <a:bodyPr wrap="none" anchor="ctr"/>
              <a:lstStyle/>
              <a:p>
                <a:endParaRPr lang="en-US">
                  <a:latin typeface="+mn-lt"/>
                </a:endParaRPr>
              </a:p>
            </p:txBody>
          </p:sp>
        </p:grpSp>
        <p:grpSp>
          <p:nvGrpSpPr>
            <p:cNvPr id="262163" name="Group 19"/>
            <p:cNvGrpSpPr>
              <a:grpSpLocks/>
            </p:cNvGrpSpPr>
            <p:nvPr/>
          </p:nvGrpSpPr>
          <p:grpSpPr bwMode="auto">
            <a:xfrm>
              <a:off x="4460" y="981"/>
              <a:ext cx="0" cy="2599"/>
              <a:chOff x="3451" y="1453"/>
              <a:chExt cx="0" cy="2193"/>
            </a:xfrm>
          </p:grpSpPr>
          <p:sp>
            <p:nvSpPr>
              <p:cNvPr id="262164" name="Line 20"/>
              <p:cNvSpPr>
                <a:spLocks noChangeShapeType="1"/>
              </p:cNvSpPr>
              <p:nvPr/>
            </p:nvSpPr>
            <p:spPr bwMode="auto">
              <a:xfrm flipV="1">
                <a:off x="3451" y="3513"/>
                <a:ext cx="0" cy="133"/>
              </a:xfrm>
              <a:prstGeom prst="line">
                <a:avLst/>
              </a:prstGeom>
              <a:noFill/>
              <a:ln w="9525">
                <a:solidFill>
                  <a:srgbClr val="333333"/>
                </a:solidFill>
                <a:round/>
                <a:headEnd/>
                <a:tailEnd/>
              </a:ln>
              <a:effectLst/>
            </p:spPr>
            <p:txBody>
              <a:bodyPr>
                <a:spAutoFit/>
              </a:bodyPr>
              <a:lstStyle/>
              <a:p>
                <a:endParaRPr lang="en-US">
                  <a:latin typeface="+mn-lt"/>
                </a:endParaRPr>
              </a:p>
            </p:txBody>
          </p:sp>
          <p:sp>
            <p:nvSpPr>
              <p:cNvPr id="262165" name="Line 21"/>
              <p:cNvSpPr>
                <a:spLocks noChangeShapeType="1"/>
              </p:cNvSpPr>
              <p:nvPr/>
            </p:nvSpPr>
            <p:spPr bwMode="auto">
              <a:xfrm>
                <a:off x="3451" y="1453"/>
                <a:ext cx="0" cy="2160"/>
              </a:xfrm>
              <a:prstGeom prst="line">
                <a:avLst/>
              </a:prstGeom>
              <a:noFill/>
              <a:ln w="9525" cap="rnd">
                <a:solidFill>
                  <a:schemeClr val="folHlink"/>
                </a:solidFill>
                <a:prstDash val="sysDot"/>
                <a:round/>
                <a:headEnd/>
                <a:tailEnd/>
              </a:ln>
              <a:effectLst/>
            </p:spPr>
            <p:txBody>
              <a:bodyPr wrap="none" anchor="ctr"/>
              <a:lstStyle/>
              <a:p>
                <a:endParaRPr lang="en-US">
                  <a:latin typeface="+mn-lt"/>
                </a:endParaRPr>
              </a:p>
            </p:txBody>
          </p:sp>
        </p:grpSp>
        <p:grpSp>
          <p:nvGrpSpPr>
            <p:cNvPr id="262166" name="Group 22"/>
            <p:cNvGrpSpPr>
              <a:grpSpLocks/>
            </p:cNvGrpSpPr>
            <p:nvPr/>
          </p:nvGrpSpPr>
          <p:grpSpPr bwMode="auto">
            <a:xfrm>
              <a:off x="1733" y="981"/>
              <a:ext cx="3" cy="2598"/>
              <a:chOff x="1519" y="1453"/>
              <a:chExt cx="3" cy="2192"/>
            </a:xfrm>
          </p:grpSpPr>
          <p:sp>
            <p:nvSpPr>
              <p:cNvPr id="262167" name="Line 23"/>
              <p:cNvSpPr>
                <a:spLocks noChangeShapeType="1"/>
              </p:cNvSpPr>
              <p:nvPr/>
            </p:nvSpPr>
            <p:spPr bwMode="auto">
              <a:xfrm flipV="1">
                <a:off x="1522" y="3513"/>
                <a:ext cx="0" cy="132"/>
              </a:xfrm>
              <a:prstGeom prst="line">
                <a:avLst/>
              </a:prstGeom>
              <a:noFill/>
              <a:ln w="9525">
                <a:solidFill>
                  <a:srgbClr val="333333"/>
                </a:solidFill>
                <a:round/>
                <a:headEnd/>
                <a:tailEnd/>
              </a:ln>
              <a:effectLst/>
            </p:spPr>
            <p:txBody>
              <a:bodyPr>
                <a:spAutoFit/>
              </a:bodyPr>
              <a:lstStyle/>
              <a:p>
                <a:endParaRPr lang="en-US">
                  <a:latin typeface="+mn-lt"/>
                </a:endParaRPr>
              </a:p>
            </p:txBody>
          </p:sp>
          <p:sp>
            <p:nvSpPr>
              <p:cNvPr id="262168" name="Line 24"/>
              <p:cNvSpPr>
                <a:spLocks noChangeShapeType="1"/>
              </p:cNvSpPr>
              <p:nvPr/>
            </p:nvSpPr>
            <p:spPr bwMode="auto">
              <a:xfrm>
                <a:off x="1519" y="1453"/>
                <a:ext cx="0" cy="2160"/>
              </a:xfrm>
              <a:prstGeom prst="line">
                <a:avLst/>
              </a:prstGeom>
              <a:noFill/>
              <a:ln w="9525" cap="rnd">
                <a:solidFill>
                  <a:schemeClr val="folHlink"/>
                </a:solidFill>
                <a:prstDash val="sysDot"/>
                <a:round/>
                <a:headEnd/>
                <a:tailEnd/>
              </a:ln>
              <a:effectLst/>
            </p:spPr>
            <p:txBody>
              <a:bodyPr wrap="none" anchor="ctr"/>
              <a:lstStyle/>
              <a:p>
                <a:endParaRPr lang="en-US">
                  <a:latin typeface="+mn-lt"/>
                </a:endParaRPr>
              </a:p>
            </p:txBody>
          </p:sp>
        </p:grpSp>
        <p:grpSp>
          <p:nvGrpSpPr>
            <p:cNvPr id="262169" name="Group 25"/>
            <p:cNvGrpSpPr>
              <a:grpSpLocks/>
            </p:cNvGrpSpPr>
            <p:nvPr/>
          </p:nvGrpSpPr>
          <p:grpSpPr bwMode="auto">
            <a:xfrm>
              <a:off x="3553" y="981"/>
              <a:ext cx="0" cy="2599"/>
              <a:chOff x="2858" y="1453"/>
              <a:chExt cx="0" cy="2193"/>
            </a:xfrm>
          </p:grpSpPr>
          <p:sp>
            <p:nvSpPr>
              <p:cNvPr id="262170" name="Line 26"/>
              <p:cNvSpPr>
                <a:spLocks noChangeShapeType="1"/>
              </p:cNvSpPr>
              <p:nvPr/>
            </p:nvSpPr>
            <p:spPr bwMode="auto">
              <a:xfrm flipV="1">
                <a:off x="2858" y="3513"/>
                <a:ext cx="0" cy="133"/>
              </a:xfrm>
              <a:prstGeom prst="line">
                <a:avLst/>
              </a:prstGeom>
              <a:noFill/>
              <a:ln w="9525">
                <a:solidFill>
                  <a:srgbClr val="333333"/>
                </a:solidFill>
                <a:round/>
                <a:headEnd/>
                <a:tailEnd/>
              </a:ln>
              <a:effectLst/>
            </p:spPr>
            <p:txBody>
              <a:bodyPr>
                <a:spAutoFit/>
              </a:bodyPr>
              <a:lstStyle/>
              <a:p>
                <a:endParaRPr lang="en-US">
                  <a:latin typeface="+mn-lt"/>
                </a:endParaRPr>
              </a:p>
            </p:txBody>
          </p:sp>
          <p:sp>
            <p:nvSpPr>
              <p:cNvPr id="262171" name="Line 27"/>
              <p:cNvSpPr>
                <a:spLocks noChangeShapeType="1"/>
              </p:cNvSpPr>
              <p:nvPr/>
            </p:nvSpPr>
            <p:spPr bwMode="auto">
              <a:xfrm>
                <a:off x="2858" y="1453"/>
                <a:ext cx="0" cy="2160"/>
              </a:xfrm>
              <a:prstGeom prst="line">
                <a:avLst/>
              </a:prstGeom>
              <a:noFill/>
              <a:ln w="9525" cap="rnd">
                <a:solidFill>
                  <a:schemeClr val="folHlink"/>
                </a:solidFill>
                <a:prstDash val="sysDot"/>
                <a:round/>
                <a:headEnd/>
                <a:tailEnd/>
              </a:ln>
              <a:effectLst/>
            </p:spPr>
            <p:txBody>
              <a:bodyPr wrap="none" anchor="ctr"/>
              <a:lstStyle/>
              <a:p>
                <a:endParaRPr lang="en-US">
                  <a:latin typeface="+mn-lt"/>
                </a:endParaRPr>
              </a:p>
            </p:txBody>
          </p:sp>
        </p:grpSp>
      </p:grpSp>
      <p:grpSp>
        <p:nvGrpSpPr>
          <p:cNvPr id="262172" name="Group 28"/>
          <p:cNvGrpSpPr>
            <a:grpSpLocks/>
          </p:cNvGrpSpPr>
          <p:nvPr/>
        </p:nvGrpSpPr>
        <p:grpSpPr bwMode="auto">
          <a:xfrm>
            <a:off x="8407400" y="2148582"/>
            <a:ext cx="0" cy="3440112"/>
            <a:chOff x="8407400" y="2148582"/>
            <a:chExt cx="0" cy="3440112"/>
          </a:xfrm>
        </p:grpSpPr>
        <p:sp>
          <p:nvSpPr>
            <p:cNvPr id="262173" name="Line 29"/>
            <p:cNvSpPr>
              <a:spLocks noChangeShapeType="1"/>
            </p:cNvSpPr>
            <p:nvPr/>
          </p:nvSpPr>
          <p:spPr bwMode="auto">
            <a:xfrm flipV="1">
              <a:off x="3451" y="3513"/>
              <a:ext cx="0" cy="133"/>
            </a:xfrm>
            <a:prstGeom prst="line">
              <a:avLst/>
            </a:prstGeom>
            <a:noFill/>
            <a:ln w="9525">
              <a:solidFill>
                <a:srgbClr val="333333"/>
              </a:solidFill>
              <a:round/>
              <a:headEnd/>
              <a:tailEnd/>
            </a:ln>
            <a:effectLst/>
          </p:spPr>
          <p:txBody>
            <a:bodyPr>
              <a:spAutoFit/>
            </a:bodyPr>
            <a:lstStyle/>
            <a:p>
              <a:endParaRPr lang="en-US">
                <a:latin typeface="+mn-lt"/>
              </a:endParaRPr>
            </a:p>
          </p:txBody>
        </p:sp>
        <p:sp>
          <p:nvSpPr>
            <p:cNvPr id="262174" name="Line 30"/>
            <p:cNvSpPr>
              <a:spLocks noChangeShapeType="1"/>
            </p:cNvSpPr>
            <p:nvPr/>
          </p:nvSpPr>
          <p:spPr bwMode="auto">
            <a:xfrm>
              <a:off x="3451" y="1453"/>
              <a:ext cx="0" cy="2160"/>
            </a:xfrm>
            <a:prstGeom prst="line">
              <a:avLst/>
            </a:prstGeom>
            <a:noFill/>
            <a:ln w="9525" cap="rnd">
              <a:solidFill>
                <a:schemeClr val="folHlink"/>
              </a:solidFill>
              <a:prstDash val="sysDot"/>
              <a:round/>
              <a:headEnd/>
              <a:tailEnd/>
            </a:ln>
            <a:effectLst/>
          </p:spPr>
          <p:txBody>
            <a:bodyPr wrap="none" anchor="ctr"/>
            <a:lstStyle/>
            <a:p>
              <a:endParaRPr lang="en-US">
                <a:latin typeface="+mn-lt"/>
              </a:endParaRPr>
            </a:p>
          </p:txBody>
        </p:sp>
      </p:grpSp>
      <p:grpSp>
        <p:nvGrpSpPr>
          <p:cNvPr id="262175" name="Group 31"/>
          <p:cNvGrpSpPr>
            <a:grpSpLocks/>
          </p:cNvGrpSpPr>
          <p:nvPr/>
        </p:nvGrpSpPr>
        <p:grpSpPr bwMode="auto">
          <a:xfrm>
            <a:off x="1190625" y="5185469"/>
            <a:ext cx="1758950" cy="327025"/>
            <a:chOff x="1288" y="2946"/>
            <a:chExt cx="1399" cy="206"/>
          </a:xfrm>
        </p:grpSpPr>
        <p:sp>
          <p:nvSpPr>
            <p:cNvPr id="262176" name="AutoShape 32"/>
            <p:cNvSpPr>
              <a:spLocks noChangeArrowheads="1"/>
            </p:cNvSpPr>
            <p:nvPr/>
          </p:nvSpPr>
          <p:spPr bwMode="auto">
            <a:xfrm>
              <a:off x="1288" y="2946"/>
              <a:ext cx="1399" cy="206"/>
            </a:xfrm>
            <a:prstGeom prst="roundRect">
              <a:avLst>
                <a:gd name="adj" fmla="val 16667"/>
              </a:avLst>
            </a:prstGeom>
            <a:solidFill>
              <a:srgbClr val="99CCFF"/>
            </a:solidFill>
            <a:ln w="9525">
              <a:solidFill>
                <a:srgbClr val="969696"/>
              </a:solidFill>
              <a:round/>
              <a:headEnd/>
              <a:tailEnd/>
            </a:ln>
            <a:effectLst/>
          </p:spPr>
          <p:txBody>
            <a:bodyPr wrap="none" anchor="ctr"/>
            <a:lstStyle/>
            <a:p>
              <a:pPr latinLnBrk="1"/>
              <a:r>
                <a:rPr kumimoji="1" lang="en-US" altLang="ko-KR" sz="1600">
                  <a:solidFill>
                    <a:schemeClr val="bg2"/>
                  </a:solidFill>
                  <a:effectLst/>
                  <a:latin typeface="+mn-lt"/>
                  <a:ea typeface="굴림" pitchFamily="34" charset="-127"/>
                </a:rPr>
                <a:t>PATA</a:t>
              </a:r>
            </a:p>
            <a:p>
              <a:pPr latinLnBrk="1"/>
              <a:r>
                <a:rPr kumimoji="1" lang="en-US" altLang="ko-KR" sz="1200">
                  <a:solidFill>
                    <a:schemeClr val="bg2"/>
                  </a:solidFill>
                  <a:effectLst/>
                  <a:latin typeface="+mn-lt"/>
                  <a:ea typeface="굴림" pitchFamily="34" charset="-127"/>
                </a:rPr>
                <a:t>4/8/16/32GB</a:t>
              </a:r>
            </a:p>
          </p:txBody>
        </p:sp>
        <p:sp>
          <p:nvSpPr>
            <p:cNvPr id="262177" name="Line 33"/>
            <p:cNvSpPr>
              <a:spLocks noChangeShapeType="1"/>
            </p:cNvSpPr>
            <p:nvPr/>
          </p:nvSpPr>
          <p:spPr bwMode="auto">
            <a:xfrm flipH="1">
              <a:off x="2091" y="2946"/>
              <a:ext cx="230" cy="206"/>
            </a:xfrm>
            <a:prstGeom prst="line">
              <a:avLst/>
            </a:prstGeom>
            <a:noFill/>
            <a:ln w="9525">
              <a:solidFill>
                <a:srgbClr val="969696"/>
              </a:solidFill>
              <a:round/>
              <a:headEnd/>
              <a:tailEnd/>
            </a:ln>
            <a:effectLst/>
          </p:spPr>
          <p:txBody>
            <a:bodyPr wrap="none" anchor="ctr"/>
            <a:lstStyle/>
            <a:p>
              <a:endParaRPr lang="en-US">
                <a:latin typeface="+mn-lt"/>
              </a:endParaRPr>
            </a:p>
          </p:txBody>
        </p:sp>
      </p:grpSp>
      <p:sp>
        <p:nvSpPr>
          <p:cNvPr id="262178" name="AutoShape 34"/>
          <p:cNvSpPr>
            <a:spLocks noChangeArrowheads="1"/>
          </p:cNvSpPr>
          <p:nvPr/>
        </p:nvSpPr>
        <p:spPr bwMode="auto">
          <a:xfrm>
            <a:off x="2039815" y="4758432"/>
            <a:ext cx="1262185" cy="362208"/>
          </a:xfrm>
          <a:prstGeom prst="roundRect">
            <a:avLst>
              <a:gd name="adj" fmla="val 16667"/>
            </a:avLst>
          </a:prstGeom>
          <a:solidFill>
            <a:srgbClr val="00CCFF"/>
          </a:solidFill>
          <a:ln w="9525">
            <a:solidFill>
              <a:srgbClr val="969696"/>
            </a:solidFill>
            <a:round/>
            <a:headEnd/>
            <a:tailEnd/>
          </a:ln>
          <a:effectLst/>
        </p:spPr>
        <p:txBody>
          <a:bodyPr wrap="none" anchor="ctr"/>
          <a:lstStyle/>
          <a:p>
            <a:pPr latinLnBrk="1"/>
            <a:r>
              <a:rPr kumimoji="1" lang="en-US" altLang="ko-KR" sz="1600" dirty="0">
                <a:solidFill>
                  <a:schemeClr val="bg2"/>
                </a:solidFill>
                <a:effectLst/>
                <a:latin typeface="+mn-lt"/>
                <a:ea typeface="굴림" pitchFamily="34" charset="-127"/>
              </a:rPr>
              <a:t>SATA-I</a:t>
            </a:r>
          </a:p>
          <a:p>
            <a:pPr latinLnBrk="1"/>
            <a:r>
              <a:rPr kumimoji="1" lang="en-US" altLang="ko-KR" sz="1200" dirty="0">
                <a:solidFill>
                  <a:schemeClr val="bg2"/>
                </a:solidFill>
                <a:effectLst/>
                <a:latin typeface="+mn-lt"/>
                <a:ea typeface="굴림" pitchFamily="34" charset="-127"/>
              </a:rPr>
              <a:t>8/16/32/48/64GB</a:t>
            </a:r>
          </a:p>
        </p:txBody>
      </p:sp>
      <p:sp>
        <p:nvSpPr>
          <p:cNvPr id="262179" name="Line 35"/>
          <p:cNvSpPr>
            <a:spLocks noChangeShapeType="1"/>
          </p:cNvSpPr>
          <p:nvPr/>
        </p:nvSpPr>
        <p:spPr bwMode="auto">
          <a:xfrm flipH="1">
            <a:off x="2701925" y="4796532"/>
            <a:ext cx="222250" cy="344487"/>
          </a:xfrm>
          <a:prstGeom prst="line">
            <a:avLst/>
          </a:prstGeom>
          <a:noFill/>
          <a:ln w="9525">
            <a:solidFill>
              <a:srgbClr val="969696"/>
            </a:solidFill>
            <a:round/>
            <a:headEnd/>
            <a:tailEnd/>
          </a:ln>
          <a:effectLst/>
        </p:spPr>
        <p:txBody>
          <a:bodyPr wrap="none" anchor="ctr"/>
          <a:lstStyle/>
          <a:p>
            <a:endParaRPr lang="en-US">
              <a:latin typeface="+mn-lt"/>
            </a:endParaRPr>
          </a:p>
        </p:txBody>
      </p:sp>
      <p:grpSp>
        <p:nvGrpSpPr>
          <p:cNvPr id="262180" name="Group 36"/>
          <p:cNvGrpSpPr>
            <a:grpSpLocks/>
          </p:cNvGrpSpPr>
          <p:nvPr/>
        </p:nvGrpSpPr>
        <p:grpSpPr bwMode="auto">
          <a:xfrm>
            <a:off x="3429000" y="4737794"/>
            <a:ext cx="1832317" cy="346075"/>
            <a:chOff x="2838" y="2969"/>
            <a:chExt cx="586" cy="218"/>
          </a:xfrm>
        </p:grpSpPr>
        <p:sp>
          <p:nvSpPr>
            <p:cNvPr id="262181" name="AutoShape 37"/>
            <p:cNvSpPr>
              <a:spLocks noChangeArrowheads="1"/>
            </p:cNvSpPr>
            <p:nvPr/>
          </p:nvSpPr>
          <p:spPr bwMode="auto">
            <a:xfrm>
              <a:off x="2838" y="2975"/>
              <a:ext cx="586" cy="212"/>
            </a:xfrm>
            <a:prstGeom prst="roundRect">
              <a:avLst>
                <a:gd name="adj" fmla="val 16667"/>
              </a:avLst>
            </a:prstGeom>
            <a:solidFill>
              <a:srgbClr val="3366FF"/>
            </a:solidFill>
            <a:ln w="9525">
              <a:solidFill>
                <a:srgbClr val="969696"/>
              </a:solidFill>
              <a:prstDash val="dash"/>
              <a:round/>
              <a:headEnd/>
              <a:tailEnd/>
            </a:ln>
            <a:effectLst/>
          </p:spPr>
          <p:txBody>
            <a:bodyPr wrap="none" anchor="ctr"/>
            <a:lstStyle/>
            <a:p>
              <a:pPr latinLnBrk="1"/>
              <a:r>
                <a:rPr kumimoji="1" lang="en-US" altLang="ko-KR" sz="1600" dirty="0">
                  <a:effectLst/>
                  <a:latin typeface="+mn-lt"/>
                  <a:ea typeface="굴림" pitchFamily="34" charset="-127"/>
                </a:rPr>
                <a:t>SATA-II</a:t>
              </a:r>
            </a:p>
            <a:p>
              <a:pPr latinLnBrk="1"/>
              <a:r>
                <a:rPr kumimoji="1" lang="en-US" altLang="ko-KR" sz="1200" dirty="0">
                  <a:effectLst/>
                  <a:latin typeface="+mn-lt"/>
                  <a:ea typeface="굴림" pitchFamily="34" charset="-127"/>
                </a:rPr>
                <a:t>8/16/32/48/64GB</a:t>
              </a:r>
            </a:p>
          </p:txBody>
        </p:sp>
        <p:sp>
          <p:nvSpPr>
            <p:cNvPr id="262182" name="Line 38"/>
            <p:cNvSpPr>
              <a:spLocks noChangeShapeType="1"/>
            </p:cNvSpPr>
            <p:nvPr/>
          </p:nvSpPr>
          <p:spPr bwMode="auto">
            <a:xfrm flipH="1">
              <a:off x="3046" y="2969"/>
              <a:ext cx="156" cy="213"/>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sp>
        <p:nvSpPr>
          <p:cNvPr id="262183" name="Text Box 39"/>
          <p:cNvSpPr txBox="1">
            <a:spLocks noChangeArrowheads="1"/>
          </p:cNvSpPr>
          <p:nvPr/>
        </p:nvSpPr>
        <p:spPr bwMode="auto">
          <a:xfrm>
            <a:off x="433388" y="1472307"/>
            <a:ext cx="1803400" cy="763587"/>
          </a:xfrm>
          <a:prstGeom prst="rect">
            <a:avLst/>
          </a:prstGeom>
          <a:noFill/>
          <a:ln w="9525">
            <a:noFill/>
            <a:miter lim="800000"/>
            <a:headEnd/>
            <a:tailEnd/>
          </a:ln>
          <a:effectLst/>
        </p:spPr>
        <p:txBody>
          <a:bodyPr wrap="none">
            <a:spAutoFit/>
          </a:bodyPr>
          <a:lstStyle/>
          <a:p>
            <a:pPr algn="l" latinLnBrk="1"/>
            <a:r>
              <a:rPr kumimoji="1" lang="en-US" altLang="ko-KR" sz="2800">
                <a:solidFill>
                  <a:schemeClr val="bg2"/>
                </a:solidFill>
                <a:effectLst/>
                <a:latin typeface="+mn-lt"/>
                <a:ea typeface="굴림" pitchFamily="34" charset="-127"/>
              </a:rPr>
              <a:t>MLC</a:t>
            </a:r>
          </a:p>
          <a:p>
            <a:pPr algn="l" latinLnBrk="1"/>
            <a:r>
              <a:rPr kumimoji="1" lang="en-US" altLang="ko-KR" sz="1600">
                <a:solidFill>
                  <a:schemeClr val="bg2"/>
                </a:solidFill>
                <a:effectLst/>
                <a:latin typeface="+mn-lt"/>
                <a:ea typeface="굴림" pitchFamily="34" charset="-127"/>
              </a:rPr>
              <a:t>(Multi Level Cell)</a:t>
            </a:r>
          </a:p>
        </p:txBody>
      </p:sp>
      <p:sp>
        <p:nvSpPr>
          <p:cNvPr id="262184" name="Text Box 40"/>
          <p:cNvSpPr txBox="1">
            <a:spLocks noChangeArrowheads="1"/>
          </p:cNvSpPr>
          <p:nvPr/>
        </p:nvSpPr>
        <p:spPr bwMode="auto">
          <a:xfrm>
            <a:off x="957263" y="3623369"/>
            <a:ext cx="2019912" cy="954107"/>
          </a:xfrm>
          <a:prstGeom prst="rect">
            <a:avLst/>
          </a:prstGeom>
          <a:noFill/>
          <a:ln w="9525">
            <a:noFill/>
            <a:miter lim="800000"/>
            <a:headEnd/>
            <a:tailEnd/>
          </a:ln>
          <a:effectLst/>
        </p:spPr>
        <p:txBody>
          <a:bodyPr wrap="none">
            <a:spAutoFit/>
          </a:bodyPr>
          <a:lstStyle/>
          <a:p>
            <a:pPr latinLnBrk="1"/>
            <a:r>
              <a:rPr kumimoji="1" lang="en-US" altLang="ko-KR" sz="2800">
                <a:solidFill>
                  <a:schemeClr val="bg2"/>
                </a:solidFill>
                <a:effectLst/>
                <a:latin typeface="+mn-lt"/>
                <a:ea typeface="굴림" pitchFamily="34" charset="-127"/>
              </a:rPr>
              <a:t>Combo</a:t>
            </a:r>
          </a:p>
          <a:p>
            <a:pPr latinLnBrk="1"/>
            <a:r>
              <a:rPr kumimoji="1" lang="en-US" altLang="ko-KR" sz="2800">
                <a:solidFill>
                  <a:schemeClr val="bg2"/>
                </a:solidFill>
                <a:effectLst/>
                <a:latin typeface="+mn-lt"/>
                <a:ea typeface="굴림" pitchFamily="34" charset="-127"/>
              </a:rPr>
              <a:t>(SLC+MLC)</a:t>
            </a:r>
          </a:p>
        </p:txBody>
      </p:sp>
      <p:sp>
        <p:nvSpPr>
          <p:cNvPr id="262185" name="Text Box 41"/>
          <p:cNvSpPr txBox="1">
            <a:spLocks noChangeArrowheads="1"/>
          </p:cNvSpPr>
          <p:nvPr/>
        </p:nvSpPr>
        <p:spPr bwMode="auto">
          <a:xfrm>
            <a:off x="6310313" y="4791769"/>
            <a:ext cx="2070100" cy="763588"/>
          </a:xfrm>
          <a:prstGeom prst="rect">
            <a:avLst/>
          </a:prstGeom>
          <a:noFill/>
          <a:ln w="9525">
            <a:noFill/>
            <a:miter lim="800000"/>
            <a:headEnd/>
            <a:tailEnd/>
          </a:ln>
          <a:effectLst/>
        </p:spPr>
        <p:txBody>
          <a:bodyPr>
            <a:spAutoFit/>
          </a:bodyPr>
          <a:lstStyle/>
          <a:p>
            <a:pPr algn="r" latinLnBrk="1"/>
            <a:r>
              <a:rPr kumimoji="1" lang="en-US" altLang="ko-KR" sz="2800" dirty="0">
                <a:solidFill>
                  <a:schemeClr val="bg1"/>
                </a:solidFill>
                <a:effectLst/>
                <a:latin typeface="+mn-lt"/>
                <a:ea typeface="굴림" pitchFamily="34" charset="-127"/>
              </a:rPr>
              <a:t>SLC</a:t>
            </a:r>
          </a:p>
          <a:p>
            <a:pPr algn="r" latinLnBrk="1"/>
            <a:r>
              <a:rPr kumimoji="1" lang="en-US" altLang="ko-KR" sz="1600" dirty="0">
                <a:solidFill>
                  <a:schemeClr val="bg1"/>
                </a:solidFill>
                <a:effectLst/>
                <a:latin typeface="+mn-lt"/>
                <a:ea typeface="굴림" pitchFamily="34" charset="-127"/>
              </a:rPr>
              <a:t>(Single Level Cell)</a:t>
            </a:r>
          </a:p>
        </p:txBody>
      </p:sp>
      <p:grpSp>
        <p:nvGrpSpPr>
          <p:cNvPr id="262186" name="Group 42"/>
          <p:cNvGrpSpPr>
            <a:grpSpLocks/>
          </p:cNvGrpSpPr>
          <p:nvPr/>
        </p:nvGrpSpPr>
        <p:grpSpPr bwMode="auto">
          <a:xfrm>
            <a:off x="4178106" y="3847207"/>
            <a:ext cx="1444820" cy="527845"/>
            <a:chOff x="2838" y="2969"/>
            <a:chExt cx="586" cy="218"/>
          </a:xfrm>
        </p:grpSpPr>
        <p:sp>
          <p:nvSpPr>
            <p:cNvPr id="262187" name="AutoShape 43"/>
            <p:cNvSpPr>
              <a:spLocks noChangeArrowheads="1"/>
            </p:cNvSpPr>
            <p:nvPr/>
          </p:nvSpPr>
          <p:spPr bwMode="auto">
            <a:xfrm>
              <a:off x="2838" y="2975"/>
              <a:ext cx="586" cy="212"/>
            </a:xfrm>
            <a:prstGeom prst="roundRect">
              <a:avLst>
                <a:gd name="adj" fmla="val 16667"/>
              </a:avLst>
            </a:prstGeom>
            <a:solidFill>
              <a:srgbClr val="3366FF"/>
            </a:solidFill>
            <a:ln w="9525">
              <a:solidFill>
                <a:srgbClr val="969696"/>
              </a:solidFill>
              <a:prstDash val="dash"/>
              <a:round/>
              <a:headEnd/>
              <a:tailEnd/>
            </a:ln>
            <a:effectLst/>
          </p:spPr>
          <p:txBody>
            <a:bodyPr wrap="none" anchor="ctr"/>
            <a:lstStyle/>
            <a:p>
              <a:pPr latinLnBrk="1"/>
              <a:r>
                <a:rPr kumimoji="1" lang="en-US" altLang="ko-KR" sz="1600" dirty="0">
                  <a:effectLst/>
                  <a:latin typeface="+mn-lt"/>
                  <a:ea typeface="굴림" pitchFamily="34" charset="-127"/>
                </a:rPr>
                <a:t>SATA-II</a:t>
              </a:r>
            </a:p>
            <a:p>
              <a:pPr latinLnBrk="1"/>
              <a:r>
                <a:rPr kumimoji="1" lang="en-US" altLang="ko-KR" sz="1200" dirty="0">
                  <a:effectLst/>
                  <a:latin typeface="+mn-lt"/>
                  <a:ea typeface="굴림" pitchFamily="34" charset="-127"/>
                </a:rPr>
                <a:t>16/32/64/96/128GB</a:t>
              </a:r>
              <a:endParaRPr kumimoji="1" lang="en-US" altLang="ko-KR" sz="1600" dirty="0">
                <a:effectLst/>
                <a:latin typeface="+mn-lt"/>
                <a:ea typeface="굴림" pitchFamily="34" charset="-127"/>
              </a:endParaRPr>
            </a:p>
          </p:txBody>
        </p:sp>
        <p:sp>
          <p:nvSpPr>
            <p:cNvPr id="262188" name="Line 44"/>
            <p:cNvSpPr>
              <a:spLocks noChangeShapeType="1"/>
            </p:cNvSpPr>
            <p:nvPr/>
          </p:nvSpPr>
          <p:spPr bwMode="auto">
            <a:xfrm flipH="1">
              <a:off x="3046" y="2969"/>
              <a:ext cx="156" cy="213"/>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grpSp>
        <p:nvGrpSpPr>
          <p:cNvPr id="262189" name="Group 45"/>
          <p:cNvGrpSpPr>
            <a:grpSpLocks/>
          </p:cNvGrpSpPr>
          <p:nvPr/>
        </p:nvGrpSpPr>
        <p:grpSpPr bwMode="auto">
          <a:xfrm>
            <a:off x="6313488" y="2118419"/>
            <a:ext cx="963612" cy="346075"/>
            <a:chOff x="4058" y="2065"/>
            <a:chExt cx="490" cy="218"/>
          </a:xfrm>
        </p:grpSpPr>
        <p:sp>
          <p:nvSpPr>
            <p:cNvPr id="262190" name="AutoShape 46"/>
            <p:cNvSpPr>
              <a:spLocks noChangeArrowheads="1"/>
            </p:cNvSpPr>
            <p:nvPr/>
          </p:nvSpPr>
          <p:spPr bwMode="auto">
            <a:xfrm>
              <a:off x="4058" y="2071"/>
              <a:ext cx="490" cy="212"/>
            </a:xfrm>
            <a:prstGeom prst="roundRect">
              <a:avLst>
                <a:gd name="adj" fmla="val 16667"/>
              </a:avLst>
            </a:prstGeom>
            <a:solidFill>
              <a:srgbClr val="66FF33"/>
            </a:solidFill>
            <a:ln w="9525">
              <a:solidFill>
                <a:srgbClr val="969696"/>
              </a:solidFill>
              <a:prstDash val="dash"/>
              <a:round/>
              <a:headEnd/>
              <a:tailEnd/>
            </a:ln>
            <a:effectLst/>
          </p:spPr>
          <p:txBody>
            <a:bodyPr wrap="none" anchor="ctr"/>
            <a:lstStyle/>
            <a:p>
              <a:pPr latinLnBrk="1"/>
              <a:r>
                <a:rPr kumimoji="1" lang="en-US" altLang="ko-KR" sz="1600">
                  <a:solidFill>
                    <a:schemeClr val="bg2"/>
                  </a:solidFill>
                  <a:effectLst/>
                  <a:latin typeface="+mn-lt"/>
                  <a:ea typeface="굴림" pitchFamily="34" charset="-127"/>
                </a:rPr>
                <a:t>SATA-III</a:t>
              </a:r>
            </a:p>
            <a:p>
              <a:pPr latinLnBrk="1"/>
              <a:r>
                <a:rPr kumimoji="1" lang="en-US" altLang="ko-KR" sz="1200">
                  <a:solidFill>
                    <a:schemeClr val="bg2"/>
                  </a:solidFill>
                  <a:effectLst/>
                  <a:latin typeface="+mn-lt"/>
                  <a:ea typeface="굴림" pitchFamily="34" charset="-127"/>
                </a:rPr>
                <a:t>56/112/224/336/448GB</a:t>
              </a:r>
            </a:p>
          </p:txBody>
        </p:sp>
        <p:sp>
          <p:nvSpPr>
            <p:cNvPr id="262191" name="Line 47"/>
            <p:cNvSpPr>
              <a:spLocks noChangeShapeType="1"/>
            </p:cNvSpPr>
            <p:nvPr/>
          </p:nvSpPr>
          <p:spPr bwMode="auto">
            <a:xfrm flipH="1">
              <a:off x="4269" y="2065"/>
              <a:ext cx="130" cy="213"/>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grpSp>
        <p:nvGrpSpPr>
          <p:cNvPr id="262192" name="Group 48"/>
          <p:cNvGrpSpPr>
            <a:grpSpLocks/>
          </p:cNvGrpSpPr>
          <p:nvPr/>
        </p:nvGrpSpPr>
        <p:grpSpPr bwMode="auto">
          <a:xfrm>
            <a:off x="2855742" y="3432869"/>
            <a:ext cx="1687684" cy="346075"/>
            <a:chOff x="4058" y="2065"/>
            <a:chExt cx="490" cy="218"/>
          </a:xfrm>
        </p:grpSpPr>
        <p:sp>
          <p:nvSpPr>
            <p:cNvPr id="262193" name="AutoShape 49"/>
            <p:cNvSpPr>
              <a:spLocks noChangeArrowheads="1"/>
            </p:cNvSpPr>
            <p:nvPr/>
          </p:nvSpPr>
          <p:spPr bwMode="auto">
            <a:xfrm>
              <a:off x="4058" y="2071"/>
              <a:ext cx="490" cy="212"/>
            </a:xfrm>
            <a:prstGeom prst="roundRect">
              <a:avLst>
                <a:gd name="adj" fmla="val 16667"/>
              </a:avLst>
            </a:prstGeom>
            <a:solidFill>
              <a:srgbClr val="99CC00"/>
            </a:solidFill>
            <a:ln w="9525">
              <a:solidFill>
                <a:srgbClr val="969696"/>
              </a:solidFill>
              <a:prstDash val="dash"/>
              <a:round/>
              <a:headEnd/>
              <a:tailEnd/>
            </a:ln>
            <a:effectLst/>
          </p:spPr>
          <p:txBody>
            <a:bodyPr wrap="none" anchor="ctr"/>
            <a:lstStyle/>
            <a:p>
              <a:pPr latinLnBrk="1"/>
              <a:r>
                <a:rPr kumimoji="1" lang="en-US" altLang="ko-KR" sz="1600" dirty="0">
                  <a:solidFill>
                    <a:schemeClr val="bg2"/>
                  </a:solidFill>
                  <a:effectLst/>
                  <a:latin typeface="+mn-lt"/>
                  <a:ea typeface="굴림" pitchFamily="34" charset="-127"/>
                </a:rPr>
                <a:t>SATA-II</a:t>
              </a:r>
            </a:p>
            <a:p>
              <a:pPr latinLnBrk="1"/>
              <a:r>
                <a:rPr kumimoji="1" lang="en-US" altLang="ko-KR" sz="1200" dirty="0">
                  <a:solidFill>
                    <a:schemeClr val="bg2"/>
                  </a:solidFill>
                  <a:effectLst/>
                  <a:latin typeface="+mn-lt"/>
                  <a:ea typeface="굴림" pitchFamily="34" charset="-127"/>
                </a:rPr>
                <a:t>14/28/56/84/112GB</a:t>
              </a:r>
            </a:p>
          </p:txBody>
        </p:sp>
        <p:sp>
          <p:nvSpPr>
            <p:cNvPr id="262194" name="Line 50"/>
            <p:cNvSpPr>
              <a:spLocks noChangeShapeType="1"/>
            </p:cNvSpPr>
            <p:nvPr/>
          </p:nvSpPr>
          <p:spPr bwMode="auto">
            <a:xfrm flipH="1">
              <a:off x="4269" y="2065"/>
              <a:ext cx="130" cy="213"/>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grpSp>
        <p:nvGrpSpPr>
          <p:cNvPr id="262195" name="Group 51"/>
          <p:cNvGrpSpPr>
            <a:grpSpLocks/>
          </p:cNvGrpSpPr>
          <p:nvPr/>
        </p:nvGrpSpPr>
        <p:grpSpPr bwMode="auto">
          <a:xfrm>
            <a:off x="5500469" y="3145532"/>
            <a:ext cx="1645920" cy="455797"/>
            <a:chOff x="4058" y="2065"/>
            <a:chExt cx="490" cy="218"/>
          </a:xfrm>
        </p:grpSpPr>
        <p:sp>
          <p:nvSpPr>
            <p:cNvPr id="262196" name="AutoShape 52"/>
            <p:cNvSpPr>
              <a:spLocks noChangeArrowheads="1"/>
            </p:cNvSpPr>
            <p:nvPr/>
          </p:nvSpPr>
          <p:spPr bwMode="auto">
            <a:xfrm>
              <a:off x="4058" y="2071"/>
              <a:ext cx="490" cy="212"/>
            </a:xfrm>
            <a:prstGeom prst="roundRect">
              <a:avLst>
                <a:gd name="adj" fmla="val 16667"/>
              </a:avLst>
            </a:prstGeom>
            <a:solidFill>
              <a:srgbClr val="0066FF"/>
            </a:solidFill>
            <a:ln w="9525">
              <a:solidFill>
                <a:srgbClr val="969696"/>
              </a:solidFill>
              <a:prstDash val="dash"/>
              <a:round/>
              <a:headEnd/>
              <a:tailEnd/>
            </a:ln>
            <a:effectLst/>
          </p:spPr>
          <p:txBody>
            <a:bodyPr wrap="none" anchor="ctr"/>
            <a:lstStyle/>
            <a:p>
              <a:pPr latinLnBrk="1"/>
              <a:r>
                <a:rPr kumimoji="1" lang="en-US" altLang="ko-KR" sz="1600">
                  <a:effectLst/>
                  <a:latin typeface="+mn-lt"/>
                  <a:ea typeface="굴림" pitchFamily="34" charset="-127"/>
                </a:rPr>
                <a:t>SATA-III</a:t>
              </a:r>
            </a:p>
            <a:p>
              <a:pPr latinLnBrk="1"/>
              <a:r>
                <a:rPr kumimoji="1" lang="en-US" altLang="ko-KR" sz="1200">
                  <a:effectLst/>
                  <a:latin typeface="+mn-lt"/>
                  <a:ea typeface="굴림" pitchFamily="34" charset="-127"/>
                </a:rPr>
                <a:t>32/64/128/192/256GB</a:t>
              </a:r>
              <a:endParaRPr kumimoji="1" lang="en-US" altLang="ko-KR" sz="1600">
                <a:effectLst/>
                <a:latin typeface="+mn-lt"/>
                <a:ea typeface="굴림" pitchFamily="34" charset="-127"/>
              </a:endParaRPr>
            </a:p>
          </p:txBody>
        </p:sp>
        <p:sp>
          <p:nvSpPr>
            <p:cNvPr id="262197" name="Line 53"/>
            <p:cNvSpPr>
              <a:spLocks noChangeShapeType="1"/>
            </p:cNvSpPr>
            <p:nvPr/>
          </p:nvSpPr>
          <p:spPr bwMode="auto">
            <a:xfrm flipH="1">
              <a:off x="4269" y="2065"/>
              <a:ext cx="130" cy="213"/>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sp>
        <p:nvSpPr>
          <p:cNvPr id="262199" name="AutoShape 55"/>
          <p:cNvSpPr>
            <a:spLocks noChangeArrowheads="1"/>
          </p:cNvSpPr>
          <p:nvPr/>
        </p:nvSpPr>
        <p:spPr bwMode="auto">
          <a:xfrm>
            <a:off x="6353175" y="1281807"/>
            <a:ext cx="962025" cy="336550"/>
          </a:xfrm>
          <a:prstGeom prst="roundRect">
            <a:avLst>
              <a:gd name="adj" fmla="val 16667"/>
            </a:avLst>
          </a:prstGeom>
          <a:solidFill>
            <a:srgbClr val="FF0000"/>
          </a:solidFill>
          <a:ln w="9525">
            <a:solidFill>
              <a:srgbClr val="969696"/>
            </a:solidFill>
            <a:prstDash val="dash"/>
            <a:round/>
            <a:headEnd/>
            <a:tailEnd/>
          </a:ln>
          <a:effectLst>
            <a:outerShdw dist="35921" dir="2700000" algn="ctr" rotWithShape="0">
              <a:schemeClr val="bg2"/>
            </a:outerShdw>
          </a:effectLst>
        </p:spPr>
        <p:txBody>
          <a:bodyPr wrap="none" anchor="ctr"/>
          <a:lstStyle/>
          <a:p>
            <a:pPr latinLnBrk="1"/>
            <a:endParaRPr kumimoji="1" lang="en-US" altLang="ko-KR" sz="3600">
              <a:solidFill>
                <a:schemeClr val="bg2"/>
              </a:solidFill>
              <a:effectLst/>
              <a:latin typeface="+mn-lt"/>
              <a:ea typeface="굴림" pitchFamily="34" charset="-127"/>
            </a:endParaRPr>
          </a:p>
        </p:txBody>
      </p:sp>
      <p:sp>
        <p:nvSpPr>
          <p:cNvPr id="262200" name="Line 56"/>
          <p:cNvSpPr>
            <a:spLocks noChangeShapeType="1"/>
          </p:cNvSpPr>
          <p:nvPr/>
        </p:nvSpPr>
        <p:spPr bwMode="auto">
          <a:xfrm flipH="1">
            <a:off x="6767513" y="1272282"/>
            <a:ext cx="255587" cy="338137"/>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nvGrpSpPr>
          <p:cNvPr id="262201" name="Group 57"/>
          <p:cNvGrpSpPr>
            <a:grpSpLocks/>
          </p:cNvGrpSpPr>
          <p:nvPr/>
        </p:nvGrpSpPr>
        <p:grpSpPr bwMode="auto">
          <a:xfrm>
            <a:off x="2644726" y="1991419"/>
            <a:ext cx="1898699" cy="346075"/>
            <a:chOff x="4058" y="2065"/>
            <a:chExt cx="490" cy="218"/>
          </a:xfrm>
        </p:grpSpPr>
        <p:sp>
          <p:nvSpPr>
            <p:cNvPr id="262202" name="AutoShape 58"/>
            <p:cNvSpPr>
              <a:spLocks noChangeArrowheads="1"/>
            </p:cNvSpPr>
            <p:nvPr/>
          </p:nvSpPr>
          <p:spPr bwMode="auto">
            <a:xfrm>
              <a:off x="4058" y="2071"/>
              <a:ext cx="490" cy="212"/>
            </a:xfrm>
            <a:prstGeom prst="roundRect">
              <a:avLst>
                <a:gd name="adj" fmla="val 16667"/>
              </a:avLst>
            </a:prstGeom>
            <a:solidFill>
              <a:srgbClr val="FF00FF"/>
            </a:solidFill>
            <a:ln w="9525">
              <a:solidFill>
                <a:srgbClr val="969696"/>
              </a:solidFill>
              <a:prstDash val="dash"/>
              <a:round/>
              <a:headEnd/>
              <a:tailEnd/>
            </a:ln>
            <a:effectLst/>
          </p:spPr>
          <p:txBody>
            <a:bodyPr wrap="none" anchor="ctr"/>
            <a:lstStyle/>
            <a:p>
              <a:pPr latinLnBrk="1"/>
              <a:r>
                <a:rPr kumimoji="1" lang="en-US" altLang="ko-KR" sz="1600" dirty="0">
                  <a:solidFill>
                    <a:schemeClr val="bg2"/>
                  </a:solidFill>
                  <a:effectLst/>
                  <a:latin typeface="+mn-lt"/>
                  <a:ea typeface="굴림" pitchFamily="34" charset="-127"/>
                </a:rPr>
                <a:t>SATA-II</a:t>
              </a:r>
            </a:p>
            <a:p>
              <a:pPr latinLnBrk="1"/>
              <a:r>
                <a:rPr kumimoji="1" lang="en-US" altLang="ko-KR" sz="1200" dirty="0">
                  <a:solidFill>
                    <a:schemeClr val="bg2"/>
                  </a:solidFill>
                  <a:effectLst/>
                  <a:latin typeface="+mn-lt"/>
                  <a:ea typeface="굴림" pitchFamily="34" charset="-127"/>
                </a:rPr>
                <a:t>16/32/48/64/96/128GB</a:t>
              </a:r>
            </a:p>
          </p:txBody>
        </p:sp>
        <p:sp>
          <p:nvSpPr>
            <p:cNvPr id="262203" name="Line 59"/>
            <p:cNvSpPr>
              <a:spLocks noChangeShapeType="1"/>
            </p:cNvSpPr>
            <p:nvPr/>
          </p:nvSpPr>
          <p:spPr bwMode="auto">
            <a:xfrm flipH="1">
              <a:off x="4269" y="2065"/>
              <a:ext cx="130" cy="213"/>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grpSp>
        <p:nvGrpSpPr>
          <p:cNvPr id="262204" name="Group 60"/>
          <p:cNvGrpSpPr>
            <a:grpSpLocks/>
          </p:cNvGrpSpPr>
          <p:nvPr/>
        </p:nvGrpSpPr>
        <p:grpSpPr bwMode="auto">
          <a:xfrm>
            <a:off x="4924425" y="1713607"/>
            <a:ext cx="963613" cy="346075"/>
            <a:chOff x="4058" y="2065"/>
            <a:chExt cx="490" cy="218"/>
          </a:xfrm>
        </p:grpSpPr>
        <p:sp>
          <p:nvSpPr>
            <p:cNvPr id="262205" name="AutoShape 61"/>
            <p:cNvSpPr>
              <a:spLocks noChangeArrowheads="1"/>
            </p:cNvSpPr>
            <p:nvPr/>
          </p:nvSpPr>
          <p:spPr bwMode="auto">
            <a:xfrm>
              <a:off x="4058" y="2071"/>
              <a:ext cx="490" cy="212"/>
            </a:xfrm>
            <a:prstGeom prst="roundRect">
              <a:avLst>
                <a:gd name="adj" fmla="val 16667"/>
              </a:avLst>
            </a:prstGeom>
            <a:solidFill>
              <a:srgbClr val="FF00FF"/>
            </a:solidFill>
            <a:ln w="9525">
              <a:solidFill>
                <a:srgbClr val="969696"/>
              </a:solidFill>
              <a:prstDash val="dash"/>
              <a:round/>
              <a:headEnd/>
              <a:tailEnd/>
            </a:ln>
            <a:effectLst/>
          </p:spPr>
          <p:txBody>
            <a:bodyPr wrap="none" anchor="ctr"/>
            <a:lstStyle/>
            <a:p>
              <a:pPr latinLnBrk="1"/>
              <a:r>
                <a:rPr kumimoji="1" lang="en-US" altLang="ko-KR" sz="1600" dirty="0">
                  <a:solidFill>
                    <a:schemeClr val="bg2"/>
                  </a:solidFill>
                  <a:effectLst/>
                  <a:latin typeface="+mn-lt"/>
                  <a:ea typeface="굴림" pitchFamily="34" charset="-127"/>
                </a:rPr>
                <a:t>SATA-II</a:t>
              </a:r>
            </a:p>
            <a:p>
              <a:pPr latinLnBrk="1"/>
              <a:r>
                <a:rPr kumimoji="1" lang="en-US" altLang="ko-KR" sz="1200" dirty="0">
                  <a:solidFill>
                    <a:schemeClr val="bg2"/>
                  </a:solidFill>
                  <a:effectLst/>
                  <a:latin typeface="+mn-lt"/>
                  <a:ea typeface="굴림" pitchFamily="34" charset="-127"/>
                </a:rPr>
                <a:t>32/48/64/128/256GB</a:t>
              </a:r>
            </a:p>
          </p:txBody>
        </p:sp>
        <p:sp>
          <p:nvSpPr>
            <p:cNvPr id="262206" name="Line 62"/>
            <p:cNvSpPr>
              <a:spLocks noChangeShapeType="1"/>
            </p:cNvSpPr>
            <p:nvPr/>
          </p:nvSpPr>
          <p:spPr bwMode="auto">
            <a:xfrm flipH="1">
              <a:off x="4269" y="2065"/>
              <a:ext cx="130" cy="213"/>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grpSp>
        <p:nvGrpSpPr>
          <p:cNvPr id="262207" name="Group 63"/>
          <p:cNvGrpSpPr>
            <a:grpSpLocks/>
          </p:cNvGrpSpPr>
          <p:nvPr/>
        </p:nvGrpSpPr>
        <p:grpSpPr bwMode="auto">
          <a:xfrm>
            <a:off x="4135903" y="2723257"/>
            <a:ext cx="1771186" cy="346075"/>
            <a:chOff x="4058" y="2065"/>
            <a:chExt cx="490" cy="218"/>
          </a:xfrm>
        </p:grpSpPr>
        <p:sp>
          <p:nvSpPr>
            <p:cNvPr id="262208" name="AutoShape 64"/>
            <p:cNvSpPr>
              <a:spLocks noChangeArrowheads="1"/>
            </p:cNvSpPr>
            <p:nvPr/>
          </p:nvSpPr>
          <p:spPr bwMode="auto">
            <a:xfrm>
              <a:off x="4058" y="2071"/>
              <a:ext cx="490" cy="212"/>
            </a:xfrm>
            <a:prstGeom prst="roundRect">
              <a:avLst>
                <a:gd name="adj" fmla="val 16667"/>
              </a:avLst>
            </a:prstGeom>
            <a:solidFill>
              <a:srgbClr val="99CC00"/>
            </a:solidFill>
            <a:ln w="9525">
              <a:solidFill>
                <a:srgbClr val="969696"/>
              </a:solidFill>
              <a:prstDash val="dash"/>
              <a:round/>
              <a:headEnd/>
              <a:tailEnd/>
            </a:ln>
            <a:effectLst/>
          </p:spPr>
          <p:txBody>
            <a:bodyPr wrap="none" anchor="ctr"/>
            <a:lstStyle/>
            <a:p>
              <a:pPr latinLnBrk="1"/>
              <a:r>
                <a:rPr kumimoji="1" lang="en-US" altLang="ko-KR" sz="1600">
                  <a:solidFill>
                    <a:schemeClr val="bg2"/>
                  </a:solidFill>
                  <a:effectLst/>
                  <a:latin typeface="+mn-lt"/>
                  <a:ea typeface="굴림" pitchFamily="34" charset="-127"/>
                </a:rPr>
                <a:t>SATA-II</a:t>
              </a:r>
            </a:p>
            <a:p>
              <a:pPr latinLnBrk="1"/>
              <a:r>
                <a:rPr kumimoji="1" lang="en-US" altLang="ko-KR" sz="1200">
                  <a:solidFill>
                    <a:schemeClr val="bg2"/>
                  </a:solidFill>
                  <a:effectLst/>
                  <a:latin typeface="+mn-lt"/>
                  <a:ea typeface="굴림" pitchFamily="34" charset="-127"/>
                </a:rPr>
                <a:t>28/56/112/168/224GB</a:t>
              </a:r>
            </a:p>
          </p:txBody>
        </p:sp>
        <p:sp>
          <p:nvSpPr>
            <p:cNvPr id="262209" name="Line 65"/>
            <p:cNvSpPr>
              <a:spLocks noChangeShapeType="1"/>
            </p:cNvSpPr>
            <p:nvPr/>
          </p:nvSpPr>
          <p:spPr bwMode="auto">
            <a:xfrm flipH="1">
              <a:off x="4269" y="2065"/>
              <a:ext cx="130" cy="213"/>
            </a:xfrm>
            <a:prstGeom prst="line">
              <a:avLst/>
            </a:prstGeom>
            <a:noFill/>
            <a:ln w="9525">
              <a:solidFill>
                <a:srgbClr val="969696"/>
              </a:solidFill>
              <a:prstDash val="dash"/>
              <a:round/>
              <a:headEnd/>
              <a:tailEnd/>
            </a:ln>
            <a:effectLst/>
          </p:spPr>
          <p:txBody>
            <a:bodyPr wrap="none" anchor="ctr"/>
            <a:lstStyle/>
            <a:p>
              <a:endParaRPr lang="en-US">
                <a:latin typeface="+mn-lt"/>
              </a:endParaRPr>
            </a:p>
          </p:txBody>
        </p:sp>
      </p:grpSp>
      <p:sp>
        <p:nvSpPr>
          <p:cNvPr id="262213" name="AutoShape 69"/>
          <p:cNvSpPr>
            <a:spLocks noChangeArrowheads="1"/>
          </p:cNvSpPr>
          <p:nvPr/>
        </p:nvSpPr>
        <p:spPr bwMode="auto">
          <a:xfrm>
            <a:off x="346075" y="5588694"/>
            <a:ext cx="8764588" cy="296863"/>
          </a:xfrm>
          <a:prstGeom prst="homePlate">
            <a:avLst>
              <a:gd name="adj" fmla="val 73400"/>
            </a:avLst>
          </a:prstGeom>
          <a:solidFill>
            <a:srgbClr val="800080"/>
          </a:solidFill>
          <a:ln w="9525">
            <a:noFill/>
            <a:miter lim="800000"/>
            <a:headEnd/>
            <a:tailEnd/>
          </a:ln>
          <a:effectLst/>
        </p:spPr>
        <p:txBody>
          <a:bodyPr wrap="none" anchor="ctr"/>
          <a:lstStyle/>
          <a:p>
            <a:pPr latinLnBrk="1">
              <a:lnSpc>
                <a:spcPct val="85000"/>
              </a:lnSpc>
              <a:buClr>
                <a:schemeClr val="accent2"/>
              </a:buClr>
              <a:buSzPct val="75000"/>
              <a:buFont typeface="Wingdings" pitchFamily="2" charset="2"/>
              <a:buNone/>
            </a:pPr>
            <a:endParaRPr kumimoji="1" lang="ko-KR" altLang="en-GB" sz="1000">
              <a:solidFill>
                <a:srgbClr val="FFFF00"/>
              </a:solidFill>
              <a:effectLst/>
              <a:latin typeface="+mn-lt"/>
              <a:ea typeface="Vernada"/>
              <a:cs typeface="Vernada"/>
            </a:endParaRPr>
          </a:p>
        </p:txBody>
      </p:sp>
      <p:sp>
        <p:nvSpPr>
          <p:cNvPr id="262214" name="Text Box 70"/>
          <p:cNvSpPr txBox="1">
            <a:spLocks noChangeArrowheads="1"/>
          </p:cNvSpPr>
          <p:nvPr/>
        </p:nvSpPr>
        <p:spPr bwMode="auto">
          <a:xfrm>
            <a:off x="1697038" y="5647432"/>
            <a:ext cx="741362" cy="192087"/>
          </a:xfrm>
          <a:prstGeom prst="rect">
            <a:avLst/>
          </a:prstGeom>
          <a:noFill/>
          <a:ln w="9525">
            <a:noFill/>
            <a:miter lim="800000"/>
            <a:headEnd/>
            <a:tailEnd/>
          </a:ln>
          <a:effectLst/>
        </p:spPr>
        <p:txBody>
          <a:bodyPr lIns="0" tIns="0" rIns="0" bIns="0">
            <a:spAutoFit/>
          </a:bodyPr>
          <a:lstStyle/>
          <a:p>
            <a:pPr latinLnBrk="1">
              <a:lnSpc>
                <a:spcPct val="90000"/>
              </a:lnSpc>
              <a:spcBef>
                <a:spcPct val="50000"/>
              </a:spcBef>
              <a:buFont typeface="Wingdings" pitchFamily="2" charset="2"/>
              <a:buNone/>
            </a:pPr>
            <a:r>
              <a:rPr kumimoji="1" lang="en-US" altLang="ko-KR" sz="1400">
                <a:solidFill>
                  <a:srgbClr val="FFFF00"/>
                </a:solidFill>
                <a:effectLst/>
                <a:latin typeface="+mn-lt"/>
                <a:ea typeface="Vernada"/>
                <a:cs typeface="Vernada"/>
              </a:rPr>
              <a:t>57/32</a:t>
            </a:r>
          </a:p>
        </p:txBody>
      </p:sp>
      <p:grpSp>
        <p:nvGrpSpPr>
          <p:cNvPr id="262215" name="Group 71"/>
          <p:cNvGrpSpPr>
            <a:grpSpLocks/>
          </p:cNvGrpSpPr>
          <p:nvPr/>
        </p:nvGrpSpPr>
        <p:grpSpPr bwMode="auto">
          <a:xfrm>
            <a:off x="2441575" y="5588694"/>
            <a:ext cx="150813" cy="284163"/>
            <a:chOff x="3606" y="1945"/>
            <a:chExt cx="94" cy="132"/>
          </a:xfrm>
        </p:grpSpPr>
        <p:sp>
          <p:nvSpPr>
            <p:cNvPr id="262216" name="Line 72"/>
            <p:cNvSpPr>
              <a:spLocks noChangeShapeType="1"/>
            </p:cNvSpPr>
            <p:nvPr/>
          </p:nvSpPr>
          <p:spPr bwMode="auto">
            <a:xfrm>
              <a:off x="3606" y="1945"/>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sp>
          <p:nvSpPr>
            <p:cNvPr id="262217" name="Line 73"/>
            <p:cNvSpPr>
              <a:spLocks noChangeShapeType="1"/>
            </p:cNvSpPr>
            <p:nvPr/>
          </p:nvSpPr>
          <p:spPr bwMode="auto">
            <a:xfrm flipH="1">
              <a:off x="3610" y="2009"/>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grpSp>
      <p:grpSp>
        <p:nvGrpSpPr>
          <p:cNvPr id="262218" name="Group 74"/>
          <p:cNvGrpSpPr>
            <a:grpSpLocks/>
          </p:cNvGrpSpPr>
          <p:nvPr/>
        </p:nvGrpSpPr>
        <p:grpSpPr bwMode="auto">
          <a:xfrm>
            <a:off x="3446463" y="5588694"/>
            <a:ext cx="150812" cy="284163"/>
            <a:chOff x="3606" y="1945"/>
            <a:chExt cx="94" cy="132"/>
          </a:xfrm>
        </p:grpSpPr>
        <p:sp>
          <p:nvSpPr>
            <p:cNvPr id="262219" name="Line 75"/>
            <p:cNvSpPr>
              <a:spLocks noChangeShapeType="1"/>
            </p:cNvSpPr>
            <p:nvPr/>
          </p:nvSpPr>
          <p:spPr bwMode="auto">
            <a:xfrm>
              <a:off x="3606" y="1945"/>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sp>
          <p:nvSpPr>
            <p:cNvPr id="262220" name="Line 76"/>
            <p:cNvSpPr>
              <a:spLocks noChangeShapeType="1"/>
            </p:cNvSpPr>
            <p:nvPr/>
          </p:nvSpPr>
          <p:spPr bwMode="auto">
            <a:xfrm flipH="1">
              <a:off x="3610" y="2009"/>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grpSp>
      <p:sp>
        <p:nvSpPr>
          <p:cNvPr id="262221" name="Text Box 77"/>
          <p:cNvSpPr txBox="1">
            <a:spLocks noChangeArrowheads="1"/>
          </p:cNvSpPr>
          <p:nvPr/>
        </p:nvSpPr>
        <p:spPr bwMode="auto">
          <a:xfrm>
            <a:off x="2667000" y="5645844"/>
            <a:ext cx="741363" cy="192088"/>
          </a:xfrm>
          <a:prstGeom prst="rect">
            <a:avLst/>
          </a:prstGeom>
          <a:noFill/>
          <a:ln w="9525">
            <a:noFill/>
            <a:miter lim="800000"/>
            <a:headEnd/>
            <a:tailEnd/>
          </a:ln>
          <a:effectLst/>
        </p:spPr>
        <p:txBody>
          <a:bodyPr lIns="0" tIns="0" rIns="0" bIns="0">
            <a:spAutoFit/>
          </a:bodyPr>
          <a:lstStyle/>
          <a:p>
            <a:pPr latinLnBrk="1">
              <a:lnSpc>
                <a:spcPct val="90000"/>
              </a:lnSpc>
              <a:spcBef>
                <a:spcPct val="50000"/>
              </a:spcBef>
              <a:buFont typeface="Wingdings" pitchFamily="2" charset="2"/>
              <a:buNone/>
            </a:pPr>
            <a:r>
              <a:rPr kumimoji="1" lang="en-US" altLang="ko-KR" sz="1400">
                <a:solidFill>
                  <a:srgbClr val="FFFF00"/>
                </a:solidFill>
                <a:effectLst/>
                <a:latin typeface="+mn-lt"/>
                <a:ea typeface="Vernada"/>
                <a:cs typeface="Vernada"/>
              </a:rPr>
              <a:t>64/45</a:t>
            </a:r>
          </a:p>
        </p:txBody>
      </p:sp>
      <p:sp>
        <p:nvSpPr>
          <p:cNvPr id="262222" name="Text Box 78"/>
          <p:cNvSpPr txBox="1">
            <a:spLocks noChangeArrowheads="1"/>
          </p:cNvSpPr>
          <p:nvPr/>
        </p:nvSpPr>
        <p:spPr bwMode="auto">
          <a:xfrm>
            <a:off x="3630613" y="5647432"/>
            <a:ext cx="741362" cy="192087"/>
          </a:xfrm>
          <a:prstGeom prst="rect">
            <a:avLst/>
          </a:prstGeom>
          <a:noFill/>
          <a:ln w="9525">
            <a:noFill/>
            <a:miter lim="800000"/>
            <a:headEnd/>
            <a:tailEnd/>
          </a:ln>
          <a:effectLst/>
        </p:spPr>
        <p:txBody>
          <a:bodyPr lIns="0" tIns="0" rIns="0" bIns="0">
            <a:spAutoFit/>
          </a:bodyPr>
          <a:lstStyle/>
          <a:p>
            <a:pPr latinLnBrk="1">
              <a:lnSpc>
                <a:spcPct val="90000"/>
              </a:lnSpc>
              <a:spcBef>
                <a:spcPct val="50000"/>
              </a:spcBef>
              <a:buFont typeface="Wingdings" pitchFamily="2" charset="2"/>
              <a:buNone/>
            </a:pPr>
            <a:r>
              <a:rPr kumimoji="1" lang="en-US" altLang="ko-KR" sz="1400">
                <a:solidFill>
                  <a:srgbClr val="FFFF00"/>
                </a:solidFill>
                <a:effectLst/>
                <a:latin typeface="+mn-lt"/>
                <a:ea typeface="Vernada"/>
                <a:cs typeface="Vernada"/>
              </a:rPr>
              <a:t>100/80</a:t>
            </a:r>
          </a:p>
        </p:txBody>
      </p:sp>
      <p:grpSp>
        <p:nvGrpSpPr>
          <p:cNvPr id="262223" name="Group 79"/>
          <p:cNvGrpSpPr>
            <a:grpSpLocks/>
          </p:cNvGrpSpPr>
          <p:nvPr/>
        </p:nvGrpSpPr>
        <p:grpSpPr bwMode="auto">
          <a:xfrm>
            <a:off x="4354513" y="5588694"/>
            <a:ext cx="150812" cy="284163"/>
            <a:chOff x="3606" y="1945"/>
            <a:chExt cx="94" cy="132"/>
          </a:xfrm>
        </p:grpSpPr>
        <p:sp>
          <p:nvSpPr>
            <p:cNvPr id="262224" name="Line 80"/>
            <p:cNvSpPr>
              <a:spLocks noChangeShapeType="1"/>
            </p:cNvSpPr>
            <p:nvPr/>
          </p:nvSpPr>
          <p:spPr bwMode="auto">
            <a:xfrm>
              <a:off x="3606" y="1945"/>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sp>
          <p:nvSpPr>
            <p:cNvPr id="262225" name="Line 81"/>
            <p:cNvSpPr>
              <a:spLocks noChangeShapeType="1"/>
            </p:cNvSpPr>
            <p:nvPr/>
          </p:nvSpPr>
          <p:spPr bwMode="auto">
            <a:xfrm flipH="1">
              <a:off x="3610" y="2009"/>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grpSp>
      <p:grpSp>
        <p:nvGrpSpPr>
          <p:cNvPr id="262226" name="Group 82"/>
          <p:cNvGrpSpPr>
            <a:grpSpLocks/>
          </p:cNvGrpSpPr>
          <p:nvPr/>
        </p:nvGrpSpPr>
        <p:grpSpPr bwMode="auto">
          <a:xfrm>
            <a:off x="5908675" y="5588694"/>
            <a:ext cx="150813" cy="284163"/>
            <a:chOff x="3606" y="1945"/>
            <a:chExt cx="94" cy="132"/>
          </a:xfrm>
        </p:grpSpPr>
        <p:sp>
          <p:nvSpPr>
            <p:cNvPr id="262227" name="Line 83"/>
            <p:cNvSpPr>
              <a:spLocks noChangeShapeType="1"/>
            </p:cNvSpPr>
            <p:nvPr/>
          </p:nvSpPr>
          <p:spPr bwMode="auto">
            <a:xfrm>
              <a:off x="3606" y="1945"/>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sp>
          <p:nvSpPr>
            <p:cNvPr id="262228" name="Line 84"/>
            <p:cNvSpPr>
              <a:spLocks noChangeShapeType="1"/>
            </p:cNvSpPr>
            <p:nvPr/>
          </p:nvSpPr>
          <p:spPr bwMode="auto">
            <a:xfrm flipH="1">
              <a:off x="3610" y="2009"/>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grpSp>
      <p:sp>
        <p:nvSpPr>
          <p:cNvPr id="262229" name="Text Box 85"/>
          <p:cNvSpPr txBox="1">
            <a:spLocks noChangeArrowheads="1"/>
          </p:cNvSpPr>
          <p:nvPr/>
        </p:nvSpPr>
        <p:spPr bwMode="auto">
          <a:xfrm>
            <a:off x="4737100" y="5647432"/>
            <a:ext cx="741363" cy="192087"/>
          </a:xfrm>
          <a:prstGeom prst="rect">
            <a:avLst/>
          </a:prstGeom>
          <a:noFill/>
          <a:ln w="9525">
            <a:noFill/>
            <a:miter lim="800000"/>
            <a:headEnd/>
            <a:tailEnd/>
          </a:ln>
          <a:effectLst/>
        </p:spPr>
        <p:txBody>
          <a:bodyPr lIns="0" tIns="0" rIns="0" bIns="0">
            <a:spAutoFit/>
          </a:bodyPr>
          <a:lstStyle/>
          <a:p>
            <a:pPr latinLnBrk="1">
              <a:lnSpc>
                <a:spcPct val="90000"/>
              </a:lnSpc>
              <a:spcBef>
                <a:spcPct val="50000"/>
              </a:spcBef>
              <a:buFont typeface="Wingdings" pitchFamily="2" charset="2"/>
              <a:buNone/>
            </a:pPr>
            <a:r>
              <a:rPr kumimoji="1" lang="en-US" altLang="ko-KR" sz="1400">
                <a:solidFill>
                  <a:srgbClr val="FFFF00"/>
                </a:solidFill>
                <a:effectLst/>
                <a:latin typeface="+mn-lt"/>
                <a:ea typeface="Vernada"/>
                <a:cs typeface="Vernada"/>
              </a:rPr>
              <a:t>160/160</a:t>
            </a:r>
          </a:p>
        </p:txBody>
      </p:sp>
      <p:sp>
        <p:nvSpPr>
          <p:cNvPr id="262230" name="Text Box 86"/>
          <p:cNvSpPr txBox="1">
            <a:spLocks noChangeArrowheads="1"/>
          </p:cNvSpPr>
          <p:nvPr/>
        </p:nvSpPr>
        <p:spPr bwMode="auto">
          <a:xfrm>
            <a:off x="6508750" y="5647432"/>
            <a:ext cx="741363" cy="192087"/>
          </a:xfrm>
          <a:prstGeom prst="rect">
            <a:avLst/>
          </a:prstGeom>
          <a:noFill/>
          <a:ln w="9525">
            <a:noFill/>
            <a:miter lim="800000"/>
            <a:headEnd/>
            <a:tailEnd/>
          </a:ln>
          <a:effectLst/>
        </p:spPr>
        <p:txBody>
          <a:bodyPr lIns="0" tIns="0" rIns="0" bIns="0">
            <a:spAutoFit/>
          </a:bodyPr>
          <a:lstStyle/>
          <a:p>
            <a:pPr latinLnBrk="1">
              <a:lnSpc>
                <a:spcPct val="90000"/>
              </a:lnSpc>
              <a:spcBef>
                <a:spcPct val="50000"/>
              </a:spcBef>
              <a:buFont typeface="Wingdings" pitchFamily="2" charset="2"/>
              <a:buNone/>
            </a:pPr>
            <a:r>
              <a:rPr kumimoji="1" lang="en-US" altLang="ko-KR" sz="1400">
                <a:solidFill>
                  <a:srgbClr val="FFFF00"/>
                </a:solidFill>
                <a:effectLst/>
                <a:latin typeface="+mn-lt"/>
                <a:ea typeface="Vernada"/>
                <a:cs typeface="Vernada"/>
              </a:rPr>
              <a:t>800/800</a:t>
            </a:r>
          </a:p>
        </p:txBody>
      </p:sp>
      <p:grpSp>
        <p:nvGrpSpPr>
          <p:cNvPr id="262231" name="Group 87"/>
          <p:cNvGrpSpPr>
            <a:grpSpLocks/>
          </p:cNvGrpSpPr>
          <p:nvPr/>
        </p:nvGrpSpPr>
        <p:grpSpPr bwMode="auto">
          <a:xfrm>
            <a:off x="7877175" y="5588694"/>
            <a:ext cx="150813" cy="284163"/>
            <a:chOff x="3606" y="1945"/>
            <a:chExt cx="94" cy="132"/>
          </a:xfrm>
        </p:grpSpPr>
        <p:sp>
          <p:nvSpPr>
            <p:cNvPr id="262232" name="Line 88"/>
            <p:cNvSpPr>
              <a:spLocks noChangeShapeType="1"/>
            </p:cNvSpPr>
            <p:nvPr/>
          </p:nvSpPr>
          <p:spPr bwMode="auto">
            <a:xfrm>
              <a:off x="3606" y="1945"/>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sp>
          <p:nvSpPr>
            <p:cNvPr id="262233" name="Line 89"/>
            <p:cNvSpPr>
              <a:spLocks noChangeShapeType="1"/>
            </p:cNvSpPr>
            <p:nvPr/>
          </p:nvSpPr>
          <p:spPr bwMode="auto">
            <a:xfrm flipH="1">
              <a:off x="3610" y="2009"/>
              <a:ext cx="90" cy="68"/>
            </a:xfrm>
            <a:prstGeom prst="line">
              <a:avLst/>
            </a:prstGeom>
            <a:noFill/>
            <a:ln w="28575">
              <a:solidFill>
                <a:srgbClr val="FFFF00"/>
              </a:solidFill>
              <a:round/>
              <a:headEnd/>
              <a:tailEnd/>
            </a:ln>
            <a:effectLst/>
          </p:spPr>
          <p:txBody>
            <a:bodyPr wrap="none" lIns="54000" tIns="46800" rIns="54000" bIns="46800" anchor="ctr"/>
            <a:lstStyle/>
            <a:p>
              <a:endParaRPr lang="en-US">
                <a:latin typeface="+mn-lt"/>
              </a:endParaRPr>
            </a:p>
          </p:txBody>
        </p:sp>
      </p:grpSp>
      <p:sp>
        <p:nvSpPr>
          <p:cNvPr id="262234" name="Text Box 90"/>
          <p:cNvSpPr txBox="1">
            <a:spLocks noChangeArrowheads="1"/>
          </p:cNvSpPr>
          <p:nvPr/>
        </p:nvSpPr>
        <p:spPr bwMode="auto">
          <a:xfrm>
            <a:off x="7929563" y="5647432"/>
            <a:ext cx="1074737" cy="192087"/>
          </a:xfrm>
          <a:prstGeom prst="rect">
            <a:avLst/>
          </a:prstGeom>
          <a:noFill/>
          <a:ln w="9525">
            <a:noFill/>
            <a:miter lim="800000"/>
            <a:headEnd/>
            <a:tailEnd/>
          </a:ln>
          <a:effectLst/>
        </p:spPr>
        <p:txBody>
          <a:bodyPr lIns="0" tIns="0" rIns="0" bIns="0">
            <a:spAutoFit/>
          </a:bodyPr>
          <a:lstStyle/>
          <a:p>
            <a:pPr algn="r" latinLnBrk="1">
              <a:lnSpc>
                <a:spcPct val="90000"/>
              </a:lnSpc>
              <a:spcBef>
                <a:spcPct val="50000"/>
              </a:spcBef>
              <a:buFont typeface="Wingdings" pitchFamily="2" charset="2"/>
              <a:buNone/>
            </a:pPr>
            <a:r>
              <a:rPr kumimoji="1" lang="en-US" altLang="ko-KR" sz="1400">
                <a:solidFill>
                  <a:srgbClr val="FFFF00"/>
                </a:solidFill>
                <a:effectLst/>
                <a:latin typeface="+mn-lt"/>
                <a:ea typeface="Vernada"/>
                <a:cs typeface="Vernada"/>
              </a:rPr>
              <a:t>1300/1300</a:t>
            </a:r>
          </a:p>
        </p:txBody>
      </p:sp>
      <p:sp>
        <p:nvSpPr>
          <p:cNvPr id="262236" name="Text Box 92"/>
          <p:cNvSpPr txBox="1">
            <a:spLocks noChangeArrowheads="1"/>
          </p:cNvSpPr>
          <p:nvPr/>
        </p:nvSpPr>
        <p:spPr bwMode="auto">
          <a:xfrm>
            <a:off x="273050" y="5549007"/>
            <a:ext cx="2001838" cy="366712"/>
          </a:xfrm>
          <a:prstGeom prst="rect">
            <a:avLst/>
          </a:prstGeom>
          <a:noFill/>
          <a:ln w="12700">
            <a:noFill/>
            <a:miter lim="800000"/>
            <a:headEnd/>
            <a:tailEnd/>
          </a:ln>
          <a:effectLst/>
        </p:spPr>
        <p:txBody>
          <a:bodyPr>
            <a:spAutoFit/>
          </a:bodyPr>
          <a:lstStyle/>
          <a:p>
            <a:pPr algn="l">
              <a:spcBef>
                <a:spcPct val="50000"/>
              </a:spcBef>
            </a:pPr>
            <a:r>
              <a:rPr lang="en-US" dirty="0">
                <a:effectLst>
                  <a:outerShdw blurRad="38100" dist="38100" dir="2700000" algn="tl">
                    <a:srgbClr val="000000"/>
                  </a:outerShdw>
                </a:effectLst>
                <a:latin typeface="+mn-lt"/>
              </a:rPr>
              <a:t>R/W Speed:</a:t>
            </a:r>
          </a:p>
        </p:txBody>
      </p:sp>
      <p:sp>
        <p:nvSpPr>
          <p:cNvPr id="262237" name="Text Box 93"/>
          <p:cNvSpPr txBox="1">
            <a:spLocks noChangeArrowheads="1"/>
          </p:cNvSpPr>
          <p:nvPr/>
        </p:nvSpPr>
        <p:spPr bwMode="auto">
          <a:xfrm>
            <a:off x="5737225" y="1353244"/>
            <a:ext cx="2187575" cy="519113"/>
          </a:xfrm>
          <a:prstGeom prst="rect">
            <a:avLst/>
          </a:prstGeom>
          <a:noFill/>
          <a:ln w="12700">
            <a:noFill/>
            <a:miter lim="800000"/>
            <a:headEnd/>
            <a:tailEnd/>
          </a:ln>
          <a:effectLst/>
        </p:spPr>
        <p:txBody>
          <a:bodyPr>
            <a:spAutoFit/>
          </a:bodyPr>
          <a:lstStyle/>
          <a:p>
            <a:pPr>
              <a:spcBef>
                <a:spcPct val="50000"/>
              </a:spcBef>
            </a:pPr>
            <a:r>
              <a:rPr lang="en-US" sz="1600" dirty="0">
                <a:solidFill>
                  <a:schemeClr val="bg2"/>
                </a:solidFill>
                <a:effectLst>
                  <a:outerShdw blurRad="38100" dist="38100" dir="2700000" algn="tl">
                    <a:srgbClr val="FFFFFF"/>
                  </a:outerShdw>
                </a:effectLst>
                <a:latin typeface="+mn-lt"/>
              </a:rPr>
              <a:t>SATA-III </a:t>
            </a:r>
            <a:r>
              <a:rPr lang="en-US" sz="1200" dirty="0">
                <a:solidFill>
                  <a:schemeClr val="bg2"/>
                </a:solidFill>
                <a:effectLst>
                  <a:outerShdw blurRad="38100" dist="38100" dir="2700000" algn="tl">
                    <a:srgbClr val="FFFFFF"/>
                  </a:outerShdw>
                </a:effectLst>
                <a:latin typeface="+mn-lt"/>
              </a:rPr>
              <a:t>48/64/128/256/512GB</a:t>
            </a:r>
          </a:p>
        </p:txBody>
      </p:sp>
      <p:sp>
        <p:nvSpPr>
          <p:cNvPr id="86" name="Title 85"/>
          <p:cNvSpPr>
            <a:spLocks noGrp="1"/>
          </p:cNvSpPr>
          <p:nvPr>
            <p:ph type="title"/>
          </p:nvPr>
        </p:nvSpPr>
        <p:spPr>
          <a:xfrm>
            <a:off x="382588" y="228600"/>
            <a:ext cx="8380412" cy="609398"/>
          </a:xfrm>
        </p:spPr>
        <p:txBody>
          <a:bodyPr/>
          <a:lstStyle/>
          <a:p>
            <a:r>
              <a:rPr lang="en-US" altLang="ko-KR" sz="4400" smtClean="0"/>
              <a:t>Samsung SSD Long-Term Roadmap</a:t>
            </a:r>
            <a:endParaRPr lang="en-US" sz="44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6243" name="Group 3"/>
          <p:cNvGraphicFramePr>
            <a:graphicFrameLocks noGrp="1"/>
          </p:cNvGraphicFramePr>
          <p:nvPr/>
        </p:nvGraphicFramePr>
        <p:xfrm>
          <a:off x="233412" y="1419225"/>
          <a:ext cx="8677176" cy="5049840"/>
        </p:xfrm>
        <a:graphic>
          <a:graphicData uri="http://schemas.openxmlformats.org/drawingml/2006/table">
            <a:tbl>
              <a:tblPr/>
              <a:tblGrid>
                <a:gridCol w="1319774"/>
                <a:gridCol w="1401352"/>
                <a:gridCol w="1488624"/>
                <a:gridCol w="1488625"/>
                <a:gridCol w="1488624"/>
                <a:gridCol w="1490177"/>
              </a:tblGrid>
              <a:tr h="365125">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altLang="ko-KR"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a typeface="굴림" pitchFamily="34" charset="-127"/>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gridSpan="2">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Standard FF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196"/>
                      </a:srgbClr>
                    </a:solidFill>
                  </a:tcPr>
                </a:tc>
                <a:tc hMerge="1">
                  <a:txBody>
                    <a:bodyPr/>
                    <a:lstStyle/>
                    <a:p>
                      <a:endParaRPr lang="en-US"/>
                    </a:p>
                  </a:txBody>
                  <a:tcPr/>
                </a:tc>
                <a:tc gridSpan="3">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Special FF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hMerge="1">
                  <a:txBody>
                    <a:bodyPr/>
                    <a:lstStyle/>
                    <a:p>
                      <a:endParaRPr lang="en-US"/>
                    </a:p>
                  </a:txBody>
                  <a:tcPr/>
                </a:tc>
                <a:tc hMerge="1">
                  <a:txBody>
                    <a:bodyPr/>
                    <a:lstStyle/>
                    <a:p>
                      <a:endParaRPr lang="en-US"/>
                    </a:p>
                  </a:txBody>
                  <a:tcPr/>
                </a:tc>
              </a:tr>
              <a:tr h="365125">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altLang="ko-KR"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ea typeface="굴림" pitchFamily="34" charset="-127"/>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2.5’’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alpha val="50196"/>
                      </a:srgb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Slim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Half Slim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So DIMM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1450975">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CN" altLang="en-US" sz="14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ea typeface="Vernada"/>
                        <a:cs typeface="Vernad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CN" altLang="en-US" sz="1400" b="0" i="0" u="none" strike="noStrike" cap="none" normalizeH="0" baseline="0" dirty="0" smtClean="0">
                        <a:ln>
                          <a:noFill/>
                        </a:ln>
                        <a:solidFill>
                          <a:schemeClr val="tx1"/>
                        </a:solidFill>
                        <a:effectLst>
                          <a:outerShdw blurRad="38100" dist="38100" dir="2700000" algn="tl">
                            <a:srgbClr val="000000"/>
                          </a:outerShdw>
                        </a:effectLst>
                        <a:latin typeface="+mn-lt"/>
                        <a:ea typeface="Vernada"/>
                        <a:cs typeface="Vernad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CN" altLang="en-US" sz="1400" b="0" i="0" u="none" strike="noStrike" cap="none" normalizeH="0" baseline="0" smtClean="0">
                        <a:ln>
                          <a:noFill/>
                        </a:ln>
                        <a:solidFill>
                          <a:schemeClr val="tx1"/>
                        </a:solidFill>
                        <a:effectLst>
                          <a:outerShdw blurRad="38100" dist="38100" dir="2700000" algn="tl">
                            <a:srgbClr val="000000"/>
                          </a:outerShdw>
                        </a:effectLst>
                        <a:latin typeface="+mn-lt"/>
                        <a:ea typeface="Vernada"/>
                        <a:cs typeface="Vernad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CN" altLang="en-US" sz="1400" b="0" i="0" u="none" strike="noStrike" cap="none" normalizeH="0" baseline="0" smtClean="0">
                        <a:ln>
                          <a:noFill/>
                        </a:ln>
                        <a:solidFill>
                          <a:schemeClr val="tx1"/>
                        </a:solidFill>
                        <a:effectLst>
                          <a:outerShdw blurRad="38100" dist="38100" dir="2700000" algn="tl">
                            <a:srgbClr val="000000"/>
                          </a:outerShdw>
                        </a:effectLst>
                        <a:latin typeface="+mn-lt"/>
                        <a:ea typeface="Vernada"/>
                        <a:cs typeface="Vernad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CN" altLang="en-US" sz="1400" b="0" i="0" u="none" strike="noStrike" cap="none" normalizeH="0" baseline="0" smtClean="0">
                        <a:ln>
                          <a:noFill/>
                        </a:ln>
                        <a:solidFill>
                          <a:schemeClr val="tx1"/>
                        </a:solidFill>
                        <a:effectLst>
                          <a:outerShdw blurRad="38100" dist="38100" dir="2700000" algn="tl">
                            <a:srgbClr val="000000"/>
                          </a:outerShdw>
                        </a:effectLst>
                        <a:latin typeface="+mn-lt"/>
                        <a:ea typeface="Vernada"/>
                        <a:cs typeface="Vernad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zh-CN" altLang="en-US" sz="1400" b="0" i="0" u="none" strike="noStrike" cap="none" normalizeH="0" baseline="0" smtClean="0">
                        <a:ln>
                          <a:noFill/>
                        </a:ln>
                        <a:solidFill>
                          <a:schemeClr val="tx1"/>
                        </a:solidFill>
                        <a:effectLst>
                          <a:outerShdw blurRad="38100" dist="38100" dir="2700000" algn="tl">
                            <a:srgbClr val="000000"/>
                          </a:outerShdw>
                        </a:effectLst>
                        <a:latin typeface="+mn-lt"/>
                        <a:ea typeface="Vernada"/>
                        <a:cs typeface="Vernada"/>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6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Density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4/8/16/32GB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4/8/16/32GB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8/16/32GB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4/8/16/32GB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8/16GB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4388">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6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Dimension</a:t>
                      </a:r>
                    </a:p>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6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(H x W x 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78.5x54x8.0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100.2x70x9.5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70.6x53.6x:</a:t>
                      </a:r>
                    </a:p>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3.0:  16/32GB</a:t>
                      </a:r>
                    </a:p>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2.5:  4~8GB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45.0x53.6x3.8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53.6x70.6x3.0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6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Connector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50pin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44pin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ZIF 40pin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ZIF 40pin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200pin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6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Weight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44g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46g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20g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Market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Notebook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Sub-Note / Tablet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UMPC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Custom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Custom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Availability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Now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Now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Now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smtClean="0">
                          <a:ln>
                            <a:noFill/>
                          </a:ln>
                          <a:solidFill>
                            <a:schemeClr val="tx1"/>
                          </a:solidFill>
                          <a:effectLst>
                            <a:outerShdw blurRad="38100" dist="38100" dir="2700000" algn="tl">
                              <a:srgbClr val="000000">
                                <a:alpha val="43137"/>
                              </a:srgbClr>
                            </a:outerShdw>
                          </a:effectLst>
                          <a:latin typeface="+mn-lt"/>
                          <a:ea typeface="굴림" pitchFamily="34" charset="-127"/>
                        </a:rPr>
                        <a:t>ES Jun’07 CS Aug‘07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mn-lt"/>
                          <a:ea typeface="굴림" pitchFamily="34" charset="-127"/>
                        </a:rPr>
                        <a:t>Now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321" name="Picture 81" descr="DSCF0007"/>
          <p:cNvPicPr>
            <a:picLocks noChangeAspect="1" noChangeArrowheads="1"/>
          </p:cNvPicPr>
          <p:nvPr/>
        </p:nvPicPr>
        <p:blipFill>
          <a:blip r:embed="rId3" cstate="print">
            <a:clrChange>
              <a:clrFrom>
                <a:srgbClr val="A1A5B0"/>
              </a:clrFrom>
              <a:clrTo>
                <a:srgbClr val="A1A5B0">
                  <a:alpha val="0"/>
                </a:srgbClr>
              </a:clrTo>
            </a:clrChange>
            <a:lum bright="12000" contrast="6000"/>
          </a:blip>
          <a:srcRect l="26466" t="27051" r="26819" b="30109"/>
          <a:stretch>
            <a:fillRect/>
          </a:stretch>
        </p:blipFill>
        <p:spPr bwMode="auto">
          <a:xfrm>
            <a:off x="1773067" y="2234845"/>
            <a:ext cx="936625" cy="1287463"/>
          </a:xfrm>
          <a:prstGeom prst="rect">
            <a:avLst/>
          </a:prstGeom>
          <a:noFill/>
          <a:effectLst>
            <a:outerShdw blurRad="50800" dist="38100" dir="2700000" algn="tl" rotWithShape="0">
              <a:prstClr val="black">
                <a:alpha val="40000"/>
              </a:prstClr>
            </a:outerShdw>
          </a:effectLst>
        </p:spPr>
      </p:pic>
      <p:pic>
        <p:nvPicPr>
          <p:cNvPr id="266322" name="Picture 82" descr="Flash SSD-0603"/>
          <p:cNvPicPr>
            <a:picLocks noChangeAspect="1" noChangeArrowheads="1"/>
          </p:cNvPicPr>
          <p:nvPr/>
        </p:nvPicPr>
        <p:blipFill>
          <a:blip r:embed="rId4" cstate="print"/>
          <a:srcRect l="18512" t="8113" r="18512" b="7054"/>
          <a:stretch>
            <a:fillRect/>
          </a:stretch>
        </p:blipFill>
        <p:spPr bwMode="auto">
          <a:xfrm>
            <a:off x="3069128" y="2234052"/>
            <a:ext cx="1293812" cy="1289050"/>
          </a:xfrm>
          <a:prstGeom prst="rect">
            <a:avLst/>
          </a:prstGeom>
          <a:noFill/>
        </p:spPr>
      </p:pic>
      <p:pic>
        <p:nvPicPr>
          <p:cNvPr id="266323" name="Picture 83" descr="P1010217"/>
          <p:cNvPicPr>
            <a:picLocks noChangeAspect="1" noChangeArrowheads="1"/>
          </p:cNvPicPr>
          <p:nvPr/>
        </p:nvPicPr>
        <p:blipFill>
          <a:blip r:embed="rId5" cstate="print">
            <a:lum bright="12000"/>
          </a:blip>
          <a:srcRect l="28397" t="18404" r="30873" b="10744"/>
          <a:stretch>
            <a:fillRect/>
          </a:stretch>
        </p:blipFill>
        <p:spPr bwMode="auto">
          <a:xfrm>
            <a:off x="4681269" y="2304780"/>
            <a:ext cx="931863" cy="1216025"/>
          </a:xfrm>
          <a:prstGeom prst="rect">
            <a:avLst/>
          </a:prstGeom>
          <a:noFill/>
          <a:effectLst>
            <a:outerShdw blurRad="50800" dist="38100" dir="2700000" algn="tl" rotWithShape="0">
              <a:prstClr val="black">
                <a:alpha val="40000"/>
              </a:prstClr>
            </a:outerShdw>
          </a:effectLst>
        </p:spPr>
      </p:pic>
      <p:pic>
        <p:nvPicPr>
          <p:cNvPr id="266324" name="Picture 84" descr="P1010217"/>
          <p:cNvPicPr>
            <a:picLocks noChangeAspect="1" noChangeArrowheads="1"/>
          </p:cNvPicPr>
          <p:nvPr/>
        </p:nvPicPr>
        <p:blipFill>
          <a:blip r:embed="rId6" cstate="print">
            <a:lum bright="12000"/>
          </a:blip>
          <a:srcRect l="28397" t="18404" r="30873" b="36670"/>
          <a:stretch>
            <a:fillRect/>
          </a:stretch>
        </p:blipFill>
        <p:spPr bwMode="auto">
          <a:xfrm>
            <a:off x="6173859" y="2495280"/>
            <a:ext cx="963612" cy="835025"/>
          </a:xfrm>
          <a:prstGeom prst="rect">
            <a:avLst/>
          </a:prstGeom>
          <a:noFill/>
          <a:effectLst>
            <a:outerShdw blurRad="50800" dist="38100" dir="2700000" algn="tl" rotWithShape="0">
              <a:prstClr val="black">
                <a:alpha val="40000"/>
              </a:prstClr>
            </a:outerShdw>
          </a:effectLst>
        </p:spPr>
      </p:pic>
      <p:grpSp>
        <p:nvGrpSpPr>
          <p:cNvPr id="266325" name="Group 85"/>
          <p:cNvGrpSpPr>
            <a:grpSpLocks/>
          </p:cNvGrpSpPr>
          <p:nvPr/>
        </p:nvGrpSpPr>
        <p:grpSpPr bwMode="auto">
          <a:xfrm>
            <a:off x="7824810" y="2400030"/>
            <a:ext cx="530225" cy="1025525"/>
            <a:chOff x="4857" y="1184"/>
            <a:chExt cx="334" cy="646"/>
          </a:xfrm>
          <a:effectLst>
            <a:outerShdw blurRad="50800" dist="38100" dir="2700000" algn="tl" rotWithShape="0">
              <a:prstClr val="black">
                <a:alpha val="40000"/>
              </a:prstClr>
            </a:outerShdw>
          </a:effectLst>
        </p:grpSpPr>
        <p:pic>
          <p:nvPicPr>
            <p:cNvPr id="266326" name="Picture 86"/>
            <p:cNvPicPr>
              <a:picLocks noChangeAspect="1" noChangeArrowheads="1"/>
            </p:cNvPicPr>
            <p:nvPr/>
          </p:nvPicPr>
          <p:blipFill>
            <a:blip r:embed="rId7" cstate="print"/>
            <a:srcRect l="42592" t="32639" r="36111" b="32639"/>
            <a:stretch>
              <a:fillRect/>
            </a:stretch>
          </p:blipFill>
          <p:spPr bwMode="auto">
            <a:xfrm>
              <a:off x="4857" y="1184"/>
              <a:ext cx="334" cy="646"/>
            </a:xfrm>
            <a:prstGeom prst="rect">
              <a:avLst/>
            </a:prstGeom>
            <a:noFill/>
            <a:ln w="9525">
              <a:noFill/>
              <a:miter lim="800000"/>
              <a:headEnd/>
              <a:tailEnd/>
            </a:ln>
            <a:effectLst/>
          </p:spPr>
        </p:pic>
        <p:sp>
          <p:nvSpPr>
            <p:cNvPr id="266327" name="Rectangle 87"/>
            <p:cNvSpPr>
              <a:spLocks noChangeArrowheads="1"/>
            </p:cNvSpPr>
            <p:nvPr/>
          </p:nvSpPr>
          <p:spPr bwMode="auto">
            <a:xfrm rot="5400000">
              <a:off x="4747" y="1374"/>
              <a:ext cx="580" cy="254"/>
            </a:xfrm>
            <a:prstGeom prst="rect">
              <a:avLst/>
            </a:prstGeom>
            <a:solidFill>
              <a:srgbClr val="729B70">
                <a:alpha val="53999"/>
              </a:srgbClr>
            </a:solidFill>
            <a:ln w="9525">
              <a:noFill/>
              <a:miter lim="800000"/>
              <a:headEnd/>
              <a:tailEnd/>
            </a:ln>
            <a:effectLst/>
          </p:spPr>
          <p:txBody>
            <a:bodyPr wrap="none" anchor="ctr"/>
            <a:lstStyle/>
            <a:p>
              <a:endParaRPr lang="en-US"/>
            </a:p>
          </p:txBody>
        </p:sp>
        <p:pic>
          <p:nvPicPr>
            <p:cNvPr id="266328" name="Picture 88" descr="P1010005"/>
            <p:cNvPicPr>
              <a:picLocks noChangeAspect="1" noChangeArrowheads="1"/>
            </p:cNvPicPr>
            <p:nvPr/>
          </p:nvPicPr>
          <p:blipFill>
            <a:blip r:embed="rId8"/>
            <a:srcRect l="56691" t="27324" r="31929" b="61874"/>
            <a:stretch>
              <a:fillRect/>
            </a:stretch>
          </p:blipFill>
          <p:spPr bwMode="auto">
            <a:xfrm>
              <a:off x="4962" y="1245"/>
              <a:ext cx="146" cy="89"/>
            </a:xfrm>
            <a:prstGeom prst="rect">
              <a:avLst/>
            </a:prstGeom>
            <a:noFill/>
            <a:ln w="28575">
              <a:solidFill>
                <a:schemeClr val="tx1"/>
              </a:solidFill>
              <a:miter lim="800000"/>
              <a:headEnd/>
              <a:tailEnd/>
            </a:ln>
          </p:spPr>
        </p:pic>
        <p:pic>
          <p:nvPicPr>
            <p:cNvPr id="266329" name="Picture 89" descr="P1010005"/>
            <p:cNvPicPr>
              <a:picLocks noChangeAspect="1" noChangeArrowheads="1"/>
            </p:cNvPicPr>
            <p:nvPr/>
          </p:nvPicPr>
          <p:blipFill>
            <a:blip r:embed="rId8"/>
            <a:srcRect l="56691" t="27324" r="31929" b="61874"/>
            <a:stretch>
              <a:fillRect/>
            </a:stretch>
          </p:blipFill>
          <p:spPr bwMode="auto">
            <a:xfrm>
              <a:off x="4962" y="1382"/>
              <a:ext cx="146" cy="89"/>
            </a:xfrm>
            <a:prstGeom prst="rect">
              <a:avLst/>
            </a:prstGeom>
            <a:noFill/>
            <a:ln w="28575">
              <a:solidFill>
                <a:schemeClr val="tx1"/>
              </a:solidFill>
              <a:miter lim="800000"/>
              <a:headEnd/>
              <a:tailEnd/>
            </a:ln>
          </p:spPr>
        </p:pic>
        <p:pic>
          <p:nvPicPr>
            <p:cNvPr id="266330" name="Picture 90" descr="P1010005"/>
            <p:cNvPicPr>
              <a:picLocks noChangeAspect="1" noChangeArrowheads="1"/>
            </p:cNvPicPr>
            <p:nvPr/>
          </p:nvPicPr>
          <p:blipFill>
            <a:blip r:embed="rId8"/>
            <a:srcRect l="56691" t="27324" r="31929" b="61874"/>
            <a:stretch>
              <a:fillRect/>
            </a:stretch>
          </p:blipFill>
          <p:spPr bwMode="auto">
            <a:xfrm>
              <a:off x="4962" y="1535"/>
              <a:ext cx="146" cy="89"/>
            </a:xfrm>
            <a:prstGeom prst="rect">
              <a:avLst/>
            </a:prstGeom>
            <a:noFill/>
            <a:ln w="28575">
              <a:solidFill>
                <a:schemeClr val="tx1"/>
              </a:solidFill>
              <a:miter lim="800000"/>
              <a:headEnd/>
              <a:tailEnd/>
            </a:ln>
          </p:spPr>
        </p:pic>
        <p:pic>
          <p:nvPicPr>
            <p:cNvPr id="266331" name="Picture 91" descr="P1010005"/>
            <p:cNvPicPr>
              <a:picLocks noChangeAspect="1" noChangeArrowheads="1"/>
            </p:cNvPicPr>
            <p:nvPr/>
          </p:nvPicPr>
          <p:blipFill>
            <a:blip r:embed="rId8"/>
            <a:srcRect l="56691" t="27324" r="31929" b="61874"/>
            <a:stretch>
              <a:fillRect/>
            </a:stretch>
          </p:blipFill>
          <p:spPr bwMode="auto">
            <a:xfrm>
              <a:off x="4962" y="1680"/>
              <a:ext cx="146" cy="88"/>
            </a:xfrm>
            <a:prstGeom prst="rect">
              <a:avLst/>
            </a:prstGeom>
            <a:noFill/>
            <a:ln w="28575">
              <a:solidFill>
                <a:schemeClr val="tx1"/>
              </a:solidFill>
              <a:miter lim="800000"/>
              <a:headEnd/>
              <a:tailEnd/>
            </a:ln>
          </p:spPr>
        </p:pic>
      </p:grpSp>
      <p:sp>
        <p:nvSpPr>
          <p:cNvPr id="15" name="Title 14"/>
          <p:cNvSpPr>
            <a:spLocks noGrp="1"/>
          </p:cNvSpPr>
          <p:nvPr>
            <p:ph type="title"/>
          </p:nvPr>
        </p:nvSpPr>
        <p:spPr/>
        <p:txBody>
          <a:bodyPr/>
          <a:lstStyle/>
          <a:p>
            <a:r>
              <a:rPr lang="en-US" altLang="ko-KR" dirty="0" smtClean="0"/>
              <a:t>Samsung SSD Form Factors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 name="TextBox 57"/>
          <p:cNvSpPr txBox="1"/>
          <p:nvPr/>
        </p:nvSpPr>
        <p:spPr>
          <a:xfrm>
            <a:off x="5836920" y="2236763"/>
            <a:ext cx="2730818" cy="1530375"/>
          </a:xfrm>
          <a:prstGeom prst="rect">
            <a:avLst/>
          </a:prstGeom>
          <a:solidFill>
            <a:srgbClr val="FDE399">
              <a:alpha val="50196"/>
            </a:srgbClr>
          </a:solidFill>
        </p:spPr>
        <p:txBody>
          <a:bodyPr wrap="square" rtlCol="0">
            <a:noAutofit/>
          </a:bodyPr>
          <a:lstStyle/>
          <a:p>
            <a:endParaRPr lang="en-US" sz="1000" dirty="0" err="1" smtClean="0">
              <a:solidFill>
                <a:schemeClr val="tx1"/>
              </a:solidFill>
              <a:latin typeface="Segoe" pitchFamily="34" charset="0"/>
            </a:endParaRPr>
          </a:p>
        </p:txBody>
      </p:sp>
      <p:graphicFrame>
        <p:nvGraphicFramePr>
          <p:cNvPr id="296964" name="Object 4"/>
          <p:cNvGraphicFramePr>
            <a:graphicFrameLocks noChangeAspect="1"/>
          </p:cNvGraphicFramePr>
          <p:nvPr/>
        </p:nvGraphicFramePr>
        <p:xfrm>
          <a:off x="5648325" y="2170113"/>
          <a:ext cx="3114675" cy="1960562"/>
        </p:xfrm>
        <a:graphic>
          <a:graphicData uri="http://schemas.openxmlformats.org/presentationml/2006/ole">
            <p:oleObj spid="_x0000_s296964" name="Chart" r:id="rId4" imgW="6838868" imgH="3943460" progId="MSGraph.Chart.8">
              <p:embed followColorScheme="full"/>
            </p:oleObj>
          </a:graphicData>
        </a:graphic>
      </p:graphicFrame>
      <p:sp>
        <p:nvSpPr>
          <p:cNvPr id="57" name="TextBox 56"/>
          <p:cNvSpPr txBox="1"/>
          <p:nvPr/>
        </p:nvSpPr>
        <p:spPr>
          <a:xfrm>
            <a:off x="5855531" y="4586067"/>
            <a:ext cx="2755069" cy="1509933"/>
          </a:xfrm>
          <a:prstGeom prst="rect">
            <a:avLst/>
          </a:prstGeom>
          <a:solidFill>
            <a:srgbClr val="FDE399">
              <a:alpha val="50196"/>
            </a:srgbClr>
          </a:solidFill>
        </p:spPr>
        <p:txBody>
          <a:bodyPr wrap="square" rtlCol="0">
            <a:noAutofit/>
          </a:bodyPr>
          <a:lstStyle/>
          <a:p>
            <a:endParaRPr lang="en-US" sz="1000" dirty="0" err="1" smtClean="0">
              <a:solidFill>
                <a:schemeClr val="tx1"/>
              </a:solidFill>
              <a:latin typeface="Segoe" pitchFamily="34" charset="0"/>
            </a:endParaRPr>
          </a:p>
        </p:txBody>
      </p:sp>
      <p:graphicFrame>
        <p:nvGraphicFramePr>
          <p:cNvPr id="296966" name="Object 6"/>
          <p:cNvGraphicFramePr>
            <a:graphicFrameLocks noChangeAspect="1"/>
          </p:cNvGraphicFramePr>
          <p:nvPr/>
        </p:nvGraphicFramePr>
        <p:xfrm>
          <a:off x="5704597" y="4513263"/>
          <a:ext cx="3058403" cy="1946275"/>
        </p:xfrm>
        <a:graphic>
          <a:graphicData uri="http://schemas.openxmlformats.org/presentationml/2006/ole">
            <p:oleObj spid="_x0000_s296966" name="Chart" r:id="rId5" imgW="6838868" imgH="3924294" progId="MSGraph.Chart.8">
              <p:embed followColorScheme="full"/>
            </p:oleObj>
          </a:graphicData>
        </a:graphic>
      </p:graphicFrame>
      <p:sp>
        <p:nvSpPr>
          <p:cNvPr id="56" name="TextBox 55"/>
          <p:cNvSpPr txBox="1"/>
          <p:nvPr/>
        </p:nvSpPr>
        <p:spPr>
          <a:xfrm>
            <a:off x="1266753" y="4576763"/>
            <a:ext cx="3273552" cy="1527048"/>
          </a:xfrm>
          <a:prstGeom prst="rect">
            <a:avLst/>
          </a:prstGeom>
          <a:solidFill>
            <a:srgbClr val="FDE399">
              <a:alpha val="50196"/>
            </a:srgbClr>
          </a:solidFill>
        </p:spPr>
        <p:txBody>
          <a:bodyPr wrap="square" rtlCol="0">
            <a:noAutofit/>
          </a:bodyPr>
          <a:lstStyle/>
          <a:p>
            <a:endParaRPr lang="en-US" sz="1000" dirty="0" err="1" smtClean="0">
              <a:solidFill>
                <a:schemeClr val="tx1"/>
              </a:solidFill>
              <a:latin typeface="Segoe" pitchFamily="34" charset="0"/>
            </a:endParaRPr>
          </a:p>
        </p:txBody>
      </p:sp>
      <p:graphicFrame>
        <p:nvGraphicFramePr>
          <p:cNvPr id="296965" name="Object 5"/>
          <p:cNvGraphicFramePr>
            <a:graphicFrameLocks noChangeAspect="1"/>
          </p:cNvGraphicFramePr>
          <p:nvPr/>
        </p:nvGraphicFramePr>
        <p:xfrm>
          <a:off x="1039981" y="4506913"/>
          <a:ext cx="3728967" cy="1960562"/>
        </p:xfrm>
        <a:graphic>
          <a:graphicData uri="http://schemas.openxmlformats.org/presentationml/2006/ole">
            <p:oleObj spid="_x0000_s296965" name="Chart" r:id="rId6" imgW="6838868" imgH="3924294" progId="MSGraph.Chart.8">
              <p:embed followColorScheme="full"/>
            </p:oleObj>
          </a:graphicData>
        </a:graphic>
      </p:graphicFrame>
      <p:sp>
        <p:nvSpPr>
          <p:cNvPr id="54" name="TextBox 53"/>
          <p:cNvSpPr txBox="1"/>
          <p:nvPr/>
        </p:nvSpPr>
        <p:spPr>
          <a:xfrm>
            <a:off x="1256784" y="2190750"/>
            <a:ext cx="3262829" cy="1715084"/>
          </a:xfrm>
          <a:prstGeom prst="rect">
            <a:avLst/>
          </a:prstGeom>
          <a:solidFill>
            <a:srgbClr val="FDE399">
              <a:alpha val="50196"/>
            </a:srgbClr>
          </a:solidFill>
        </p:spPr>
        <p:txBody>
          <a:bodyPr wrap="square" rtlCol="0">
            <a:noAutofit/>
          </a:bodyPr>
          <a:lstStyle/>
          <a:p>
            <a:endParaRPr lang="en-US" sz="1000" dirty="0" err="1" smtClean="0">
              <a:solidFill>
                <a:schemeClr val="tx1"/>
              </a:solidFill>
              <a:latin typeface="Segoe" pitchFamily="34" charset="0"/>
            </a:endParaRPr>
          </a:p>
        </p:txBody>
      </p:sp>
      <p:sp>
        <p:nvSpPr>
          <p:cNvPr id="296997" name="Rectangle 37"/>
          <p:cNvSpPr>
            <a:spLocks noGrp="1" noChangeArrowheads="1"/>
          </p:cNvSpPr>
          <p:nvPr>
            <p:ph type="title"/>
          </p:nvPr>
        </p:nvSpPr>
        <p:spPr>
          <a:xfrm>
            <a:off x="381000" y="228600"/>
            <a:ext cx="8393113" cy="692497"/>
          </a:xfrm>
        </p:spPr>
        <p:txBody>
          <a:bodyPr/>
          <a:lstStyle/>
          <a:p>
            <a:r>
              <a:rPr lang="en-US" altLang="ko-KR" dirty="0" smtClean="0"/>
              <a:t>SSD Versus HDD Performance</a:t>
            </a:r>
            <a:endParaRPr lang="en-US" altLang="ko-KR" dirty="0"/>
          </a:p>
        </p:txBody>
      </p:sp>
      <p:graphicFrame>
        <p:nvGraphicFramePr>
          <p:cNvPr id="296963" name="Object 3"/>
          <p:cNvGraphicFramePr>
            <a:graphicFrameLocks noChangeAspect="1"/>
          </p:cNvGraphicFramePr>
          <p:nvPr>
            <p:ph type="chart" idx="1"/>
          </p:nvPr>
        </p:nvGraphicFramePr>
        <p:xfrm>
          <a:off x="1030831" y="2110480"/>
          <a:ext cx="3724049" cy="2214562"/>
        </p:xfrm>
        <a:graphic>
          <a:graphicData uri="http://schemas.openxmlformats.org/presentationml/2006/ole">
            <p:oleObj spid="_x0000_s296963" name="Chart" r:id="rId7" imgW="6848594" imgH="3924294" progId="MSGraph.Chart.8">
              <p:embed followColorScheme="full"/>
            </p:oleObj>
          </a:graphicData>
        </a:graphic>
      </p:graphicFrame>
      <p:sp>
        <p:nvSpPr>
          <p:cNvPr id="296962" name="Rectangle 2"/>
          <p:cNvSpPr>
            <a:spLocks noChangeArrowheads="1"/>
          </p:cNvSpPr>
          <p:nvPr/>
        </p:nvSpPr>
        <p:spPr bwMode="auto">
          <a:xfrm>
            <a:off x="381000" y="6368892"/>
            <a:ext cx="4279900"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algn="l" latinLnBrk="1"/>
            <a:r>
              <a:rPr kumimoji="1" lang="en-US" altLang="ko-KR" sz="1000" b="0" dirty="0">
                <a:latin typeface="+mn-lt"/>
                <a:ea typeface="견고딕" pitchFamily="18" charset="-127"/>
              </a:rPr>
              <a:t>Performance in </a:t>
            </a:r>
            <a:r>
              <a:rPr kumimoji="1" lang="en-US" altLang="ko-KR" sz="1000" b="0" dirty="0" err="1">
                <a:latin typeface="+mn-lt"/>
                <a:ea typeface="견고딕" pitchFamily="18" charset="-127"/>
              </a:rPr>
              <a:t>IOMeter</a:t>
            </a:r>
            <a:r>
              <a:rPr kumimoji="1" lang="en-US" altLang="ko-KR" sz="1000" b="0" dirty="0">
                <a:latin typeface="+mn-lt"/>
                <a:ea typeface="견고딕" pitchFamily="18" charset="-127"/>
              </a:rPr>
              <a:t>, Chunk size: 128KB </a:t>
            </a:r>
          </a:p>
        </p:txBody>
      </p:sp>
      <p:sp>
        <p:nvSpPr>
          <p:cNvPr id="296967" name="Rectangle 7"/>
          <p:cNvSpPr>
            <a:spLocks noChangeArrowheads="1"/>
          </p:cNvSpPr>
          <p:nvPr/>
        </p:nvSpPr>
        <p:spPr bwMode="auto">
          <a:xfrm>
            <a:off x="8161720" y="2018419"/>
            <a:ext cx="657552"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latinLnBrk="1"/>
            <a:r>
              <a:rPr kumimoji="1" lang="en-US" altLang="ko-KR" sz="1000" dirty="0">
                <a:latin typeface="+mn-lt"/>
                <a:ea typeface="견고딕" pitchFamily="18" charset="-127"/>
              </a:rPr>
              <a:t>[ MB/s ]</a:t>
            </a:r>
          </a:p>
        </p:txBody>
      </p:sp>
      <p:sp>
        <p:nvSpPr>
          <p:cNvPr id="296968" name="Rectangle 8"/>
          <p:cNvSpPr>
            <a:spLocks noChangeArrowheads="1"/>
          </p:cNvSpPr>
          <p:nvPr/>
        </p:nvSpPr>
        <p:spPr bwMode="auto">
          <a:xfrm>
            <a:off x="233579" y="5838825"/>
            <a:ext cx="1048685"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solidFill>
                  <a:schemeClr val="accent1"/>
                </a:solidFill>
                <a:latin typeface="+mn-lt"/>
                <a:ea typeface="견고딕" pitchFamily="18" charset="-127"/>
              </a:rPr>
              <a:t>HDD </a:t>
            </a:r>
            <a:r>
              <a:rPr kumimoji="1" lang="en-US" altLang="ko-KR" sz="1000" dirty="0" smtClean="0">
                <a:solidFill>
                  <a:schemeClr val="accent1"/>
                </a:solidFill>
                <a:latin typeface="+mn-lt"/>
                <a:ea typeface="견고딕" pitchFamily="18" charset="-127"/>
              </a:rPr>
              <a:t>5400rpm</a:t>
            </a:r>
            <a:endParaRPr kumimoji="1" lang="en-US" altLang="ko-KR" sz="1000" dirty="0">
              <a:solidFill>
                <a:schemeClr val="accent1"/>
              </a:solidFill>
              <a:latin typeface="+mn-lt"/>
              <a:ea typeface="견고딕" pitchFamily="18" charset="-127"/>
            </a:endParaRPr>
          </a:p>
        </p:txBody>
      </p:sp>
      <p:sp>
        <p:nvSpPr>
          <p:cNvPr id="296969" name="Rectangle 9"/>
          <p:cNvSpPr>
            <a:spLocks noChangeArrowheads="1"/>
          </p:cNvSpPr>
          <p:nvPr/>
        </p:nvSpPr>
        <p:spPr bwMode="auto">
          <a:xfrm>
            <a:off x="159838" y="5538788"/>
            <a:ext cx="1122423"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solidFill>
                  <a:schemeClr val="accent1"/>
                </a:solidFill>
                <a:latin typeface="+mn-lt"/>
                <a:ea typeface="견고딕" pitchFamily="18" charset="-127"/>
              </a:rPr>
              <a:t>HDD 10000rpm</a:t>
            </a:r>
          </a:p>
        </p:txBody>
      </p:sp>
      <p:sp>
        <p:nvSpPr>
          <p:cNvPr id="296970" name="Rectangle 10"/>
          <p:cNvSpPr>
            <a:spLocks noChangeArrowheads="1"/>
          </p:cNvSpPr>
          <p:nvPr/>
        </p:nvSpPr>
        <p:spPr bwMode="auto">
          <a:xfrm>
            <a:off x="124572" y="4905375"/>
            <a:ext cx="1157689"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a:latin typeface="+mn-lt"/>
                <a:ea typeface="견고딕" pitchFamily="18" charset="-127"/>
              </a:rPr>
              <a:t>S</a:t>
            </a:r>
            <a:r>
              <a:rPr kumimoji="1" lang="en-US" sz="1000">
                <a:latin typeface="+mn-lt"/>
                <a:ea typeface="견고딕" pitchFamily="18" charset="-127"/>
              </a:rPr>
              <a:t>SD </a:t>
            </a:r>
            <a:r>
              <a:rPr kumimoji="1" lang="en-US" altLang="ko-KR" sz="1000">
                <a:latin typeface="+mn-lt"/>
                <a:ea typeface="견고딕" pitchFamily="18" charset="-127"/>
              </a:rPr>
              <a:t>SATA2(SLC)</a:t>
            </a:r>
          </a:p>
        </p:txBody>
      </p:sp>
      <p:sp>
        <p:nvSpPr>
          <p:cNvPr id="296971" name="Rectangle 11"/>
          <p:cNvSpPr>
            <a:spLocks noChangeArrowheads="1"/>
          </p:cNvSpPr>
          <p:nvPr/>
        </p:nvSpPr>
        <p:spPr bwMode="auto">
          <a:xfrm>
            <a:off x="70070" y="4610100"/>
            <a:ext cx="1212191"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latin typeface="+mn-lt"/>
                <a:ea typeface="견고딕" pitchFamily="18" charset="-127"/>
              </a:rPr>
              <a:t>S</a:t>
            </a:r>
            <a:r>
              <a:rPr kumimoji="1" lang="en-US" sz="1000" dirty="0">
                <a:latin typeface="+mn-lt"/>
                <a:ea typeface="견고딕" pitchFamily="18" charset="-127"/>
              </a:rPr>
              <a:t>SD </a:t>
            </a:r>
            <a:r>
              <a:rPr kumimoji="1" lang="en-US" altLang="ko-KR" sz="1000" dirty="0">
                <a:latin typeface="+mn-lt"/>
                <a:ea typeface="견고딕" pitchFamily="18" charset="-127"/>
              </a:rPr>
              <a:t>SATA2(MLC)</a:t>
            </a:r>
          </a:p>
        </p:txBody>
      </p:sp>
      <p:sp>
        <p:nvSpPr>
          <p:cNvPr id="296972" name="Text Box 12"/>
          <p:cNvSpPr txBox="1">
            <a:spLocks noChangeArrowheads="1"/>
          </p:cNvSpPr>
          <p:nvPr/>
        </p:nvSpPr>
        <p:spPr bwMode="auto">
          <a:xfrm>
            <a:off x="1747516" y="4275138"/>
            <a:ext cx="1846263" cy="246221"/>
          </a:xfrm>
          <a:prstGeom prst="rect">
            <a:avLst/>
          </a:prstGeom>
          <a:noFill/>
          <a:ln w="9525">
            <a:noFill/>
            <a:miter lim="800000"/>
            <a:headEnd/>
            <a:tailEnd/>
          </a:ln>
          <a:effectLst/>
        </p:spPr>
        <p:txBody>
          <a:bodyPr>
            <a:spAutoFit/>
          </a:bodyPr>
          <a:lstStyle/>
          <a:p>
            <a:pPr latinLnBrk="1">
              <a:spcBef>
                <a:spcPct val="50000"/>
              </a:spcBef>
            </a:pPr>
            <a:r>
              <a:rPr kumimoji="1" lang="en-US" altLang="ko-KR" sz="1000" dirty="0">
                <a:latin typeface="+mn-lt"/>
                <a:ea typeface="견고딕" pitchFamily="18" charset="-127"/>
              </a:rPr>
              <a:t>Random Read</a:t>
            </a:r>
          </a:p>
        </p:txBody>
      </p:sp>
      <p:sp>
        <p:nvSpPr>
          <p:cNvPr id="296973" name="Text Box 13"/>
          <p:cNvSpPr txBox="1">
            <a:spLocks noChangeArrowheads="1"/>
          </p:cNvSpPr>
          <p:nvPr/>
        </p:nvSpPr>
        <p:spPr bwMode="auto">
          <a:xfrm>
            <a:off x="1747516" y="1895475"/>
            <a:ext cx="1846263" cy="336550"/>
          </a:xfrm>
          <a:prstGeom prst="rect">
            <a:avLst/>
          </a:prstGeom>
          <a:noFill/>
          <a:ln w="9525">
            <a:noFill/>
            <a:miter lim="800000"/>
            <a:headEnd/>
            <a:tailEnd/>
          </a:ln>
          <a:effectLst/>
        </p:spPr>
        <p:txBody>
          <a:bodyPr>
            <a:spAutoFit/>
          </a:bodyPr>
          <a:lstStyle/>
          <a:p>
            <a:pPr latinLnBrk="1">
              <a:spcBef>
                <a:spcPct val="50000"/>
              </a:spcBef>
            </a:pPr>
            <a:r>
              <a:rPr kumimoji="1" lang="en-US" altLang="ko-KR" sz="1600">
                <a:latin typeface="+mn-lt"/>
                <a:ea typeface="견고딕" pitchFamily="18" charset="-127"/>
              </a:rPr>
              <a:t>Sequential Read</a:t>
            </a:r>
          </a:p>
        </p:txBody>
      </p:sp>
      <p:sp>
        <p:nvSpPr>
          <p:cNvPr id="296974" name="Text Box 14"/>
          <p:cNvSpPr txBox="1">
            <a:spLocks noChangeArrowheads="1"/>
          </p:cNvSpPr>
          <p:nvPr/>
        </p:nvSpPr>
        <p:spPr bwMode="auto">
          <a:xfrm>
            <a:off x="6473825" y="4275138"/>
            <a:ext cx="1846263" cy="246221"/>
          </a:xfrm>
          <a:prstGeom prst="rect">
            <a:avLst/>
          </a:prstGeom>
          <a:noFill/>
          <a:ln w="9525">
            <a:noFill/>
            <a:miter lim="800000"/>
            <a:headEnd/>
            <a:tailEnd/>
          </a:ln>
          <a:effectLst/>
        </p:spPr>
        <p:txBody>
          <a:bodyPr>
            <a:spAutoFit/>
          </a:bodyPr>
          <a:lstStyle/>
          <a:p>
            <a:pPr latinLnBrk="1">
              <a:spcBef>
                <a:spcPct val="50000"/>
              </a:spcBef>
            </a:pPr>
            <a:r>
              <a:rPr kumimoji="1" lang="en-US" altLang="ko-KR" sz="1000">
                <a:latin typeface="+mn-lt"/>
                <a:ea typeface="견고딕" pitchFamily="18" charset="-127"/>
              </a:rPr>
              <a:t>Random Write</a:t>
            </a:r>
          </a:p>
        </p:txBody>
      </p:sp>
      <p:sp>
        <p:nvSpPr>
          <p:cNvPr id="296975" name="Text Box 15"/>
          <p:cNvSpPr txBox="1">
            <a:spLocks noChangeArrowheads="1"/>
          </p:cNvSpPr>
          <p:nvPr/>
        </p:nvSpPr>
        <p:spPr bwMode="auto">
          <a:xfrm>
            <a:off x="6473825" y="1895475"/>
            <a:ext cx="1846263" cy="336550"/>
          </a:xfrm>
          <a:prstGeom prst="rect">
            <a:avLst/>
          </a:prstGeom>
          <a:noFill/>
          <a:ln w="9525">
            <a:noFill/>
            <a:miter lim="800000"/>
            <a:headEnd/>
            <a:tailEnd/>
          </a:ln>
          <a:effectLst/>
        </p:spPr>
        <p:txBody>
          <a:bodyPr>
            <a:spAutoFit/>
          </a:bodyPr>
          <a:lstStyle/>
          <a:p>
            <a:pPr latinLnBrk="1">
              <a:spcBef>
                <a:spcPct val="50000"/>
              </a:spcBef>
            </a:pPr>
            <a:r>
              <a:rPr kumimoji="1" lang="en-US" altLang="ko-KR" sz="1600">
                <a:latin typeface="+mn-lt"/>
                <a:ea typeface="견고딕" pitchFamily="18" charset="-127"/>
              </a:rPr>
              <a:t>Sequential Write</a:t>
            </a:r>
          </a:p>
        </p:txBody>
      </p:sp>
      <p:sp>
        <p:nvSpPr>
          <p:cNvPr id="296976" name="Rectangle 16"/>
          <p:cNvSpPr>
            <a:spLocks noChangeArrowheads="1"/>
          </p:cNvSpPr>
          <p:nvPr/>
        </p:nvSpPr>
        <p:spPr bwMode="auto">
          <a:xfrm>
            <a:off x="3527705" y="4589463"/>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73MB/s</a:t>
            </a:r>
          </a:p>
        </p:txBody>
      </p:sp>
      <p:sp>
        <p:nvSpPr>
          <p:cNvPr id="296977" name="Rectangle 17"/>
          <p:cNvSpPr>
            <a:spLocks noChangeArrowheads="1"/>
          </p:cNvSpPr>
          <p:nvPr/>
        </p:nvSpPr>
        <p:spPr bwMode="auto">
          <a:xfrm>
            <a:off x="3217563" y="4885666"/>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92MB/s</a:t>
            </a:r>
          </a:p>
        </p:txBody>
      </p:sp>
      <p:sp>
        <p:nvSpPr>
          <p:cNvPr id="296978" name="Rectangle 18"/>
          <p:cNvSpPr>
            <a:spLocks noChangeArrowheads="1"/>
          </p:cNvSpPr>
          <p:nvPr/>
        </p:nvSpPr>
        <p:spPr bwMode="auto">
          <a:xfrm>
            <a:off x="1564346" y="5508625"/>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solidFill>
                  <a:schemeClr val="accent6"/>
                </a:solidFill>
                <a:effectLst/>
                <a:latin typeface="+mn-lt"/>
                <a:ea typeface="견고딕" pitchFamily="18" charset="-127"/>
              </a:rPr>
              <a:t>12MB/s</a:t>
            </a:r>
          </a:p>
        </p:txBody>
      </p:sp>
      <p:sp>
        <p:nvSpPr>
          <p:cNvPr id="296979" name="Rectangle 19"/>
          <p:cNvSpPr>
            <a:spLocks noChangeArrowheads="1"/>
          </p:cNvSpPr>
          <p:nvPr/>
        </p:nvSpPr>
        <p:spPr bwMode="auto">
          <a:xfrm>
            <a:off x="1388353" y="5817968"/>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solidFill>
                  <a:schemeClr val="accent6"/>
                </a:solidFill>
                <a:effectLst/>
                <a:latin typeface="+mn-lt"/>
                <a:ea typeface="견고딕" pitchFamily="18" charset="-127"/>
              </a:rPr>
              <a:t>8MB/s</a:t>
            </a:r>
          </a:p>
        </p:txBody>
      </p:sp>
      <p:sp>
        <p:nvSpPr>
          <p:cNvPr id="296980" name="Rectangle 20"/>
          <p:cNvSpPr>
            <a:spLocks noChangeArrowheads="1"/>
          </p:cNvSpPr>
          <p:nvPr/>
        </p:nvSpPr>
        <p:spPr bwMode="auto">
          <a:xfrm>
            <a:off x="3240344" y="5213399"/>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effectLst/>
                <a:latin typeface="+mn-lt"/>
                <a:ea typeface="견고딕" pitchFamily="18" charset="-127"/>
              </a:rPr>
              <a:t>64MB/s</a:t>
            </a:r>
          </a:p>
        </p:txBody>
      </p:sp>
      <p:sp>
        <p:nvSpPr>
          <p:cNvPr id="296981" name="Rectangle 21"/>
          <p:cNvSpPr>
            <a:spLocks noChangeArrowheads="1"/>
          </p:cNvSpPr>
          <p:nvPr/>
        </p:nvSpPr>
        <p:spPr bwMode="auto">
          <a:xfrm>
            <a:off x="5726113" y="4589463"/>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1MB/s</a:t>
            </a:r>
          </a:p>
        </p:txBody>
      </p:sp>
      <p:sp>
        <p:nvSpPr>
          <p:cNvPr id="296982" name="Rectangle 22"/>
          <p:cNvSpPr>
            <a:spLocks noChangeArrowheads="1"/>
          </p:cNvSpPr>
          <p:nvPr/>
        </p:nvSpPr>
        <p:spPr bwMode="auto">
          <a:xfrm>
            <a:off x="7661494" y="4900222"/>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27MB/s</a:t>
            </a:r>
          </a:p>
        </p:txBody>
      </p:sp>
      <p:sp>
        <p:nvSpPr>
          <p:cNvPr id="296983" name="Rectangle 23"/>
          <p:cNvSpPr>
            <a:spLocks noChangeArrowheads="1"/>
          </p:cNvSpPr>
          <p:nvPr/>
        </p:nvSpPr>
        <p:spPr bwMode="auto">
          <a:xfrm>
            <a:off x="7506747" y="5506818"/>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solidFill>
                  <a:schemeClr val="accent6"/>
                </a:solidFill>
                <a:effectLst/>
                <a:latin typeface="+mn-lt"/>
                <a:ea typeface="견고딕" pitchFamily="18" charset="-127"/>
              </a:rPr>
              <a:t>19MB/s</a:t>
            </a:r>
          </a:p>
        </p:txBody>
      </p:sp>
      <p:sp>
        <p:nvSpPr>
          <p:cNvPr id="296984" name="Rectangle 24"/>
          <p:cNvSpPr>
            <a:spLocks noChangeArrowheads="1"/>
          </p:cNvSpPr>
          <p:nvPr/>
        </p:nvSpPr>
        <p:spPr bwMode="auto">
          <a:xfrm>
            <a:off x="6837092" y="5802093"/>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solidFill>
                  <a:schemeClr val="accent6"/>
                </a:solidFill>
                <a:effectLst/>
                <a:latin typeface="+mn-lt"/>
                <a:ea typeface="견고딕" pitchFamily="18" charset="-127"/>
              </a:rPr>
              <a:t>12MB/s</a:t>
            </a:r>
          </a:p>
        </p:txBody>
      </p:sp>
      <p:sp>
        <p:nvSpPr>
          <p:cNvPr id="296986" name="Rectangle 26"/>
          <p:cNvSpPr>
            <a:spLocks noChangeArrowheads="1"/>
          </p:cNvSpPr>
          <p:nvPr/>
        </p:nvSpPr>
        <p:spPr bwMode="auto">
          <a:xfrm>
            <a:off x="5976938" y="5205193"/>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3MB/s</a:t>
            </a:r>
          </a:p>
        </p:txBody>
      </p:sp>
      <p:sp>
        <p:nvSpPr>
          <p:cNvPr id="296987" name="Rectangle 27"/>
          <p:cNvSpPr>
            <a:spLocks noChangeArrowheads="1"/>
          </p:cNvSpPr>
          <p:nvPr/>
        </p:nvSpPr>
        <p:spPr bwMode="auto">
          <a:xfrm>
            <a:off x="2065726" y="3590757"/>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solidFill>
                  <a:schemeClr val="accent6"/>
                </a:solidFill>
                <a:effectLst/>
                <a:latin typeface="+mn-lt"/>
                <a:ea typeface="견고딕" pitchFamily="18" charset="-127"/>
              </a:rPr>
              <a:t>38MB/s</a:t>
            </a:r>
          </a:p>
        </p:txBody>
      </p:sp>
      <p:sp>
        <p:nvSpPr>
          <p:cNvPr id="296988" name="Rectangle 28"/>
          <p:cNvSpPr>
            <a:spLocks noChangeArrowheads="1"/>
          </p:cNvSpPr>
          <p:nvPr/>
        </p:nvSpPr>
        <p:spPr bwMode="auto">
          <a:xfrm>
            <a:off x="3119116" y="3274844"/>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a:solidFill>
                  <a:schemeClr val="accent6"/>
                </a:solidFill>
                <a:effectLst/>
                <a:latin typeface="+mn-lt"/>
                <a:ea typeface="견고딕" pitchFamily="18" charset="-127"/>
              </a:rPr>
              <a:t>83MB/s</a:t>
            </a:r>
          </a:p>
        </p:txBody>
      </p:sp>
      <p:sp>
        <p:nvSpPr>
          <p:cNvPr id="296989" name="Rectangle 29"/>
          <p:cNvSpPr>
            <a:spLocks noChangeArrowheads="1"/>
          </p:cNvSpPr>
          <p:nvPr/>
        </p:nvSpPr>
        <p:spPr bwMode="auto">
          <a:xfrm>
            <a:off x="2655566" y="2915140"/>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64MB/s</a:t>
            </a:r>
          </a:p>
        </p:txBody>
      </p:sp>
      <p:sp>
        <p:nvSpPr>
          <p:cNvPr id="296990" name="Rectangle 30"/>
          <p:cNvSpPr>
            <a:spLocks noChangeArrowheads="1"/>
          </p:cNvSpPr>
          <p:nvPr/>
        </p:nvSpPr>
        <p:spPr bwMode="auto">
          <a:xfrm>
            <a:off x="3541391" y="2552700"/>
            <a:ext cx="854075"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a:latin typeface="+mn-lt"/>
                <a:ea typeface="견고딕" pitchFamily="18" charset="-127"/>
              </a:rPr>
              <a:t>100MB/s</a:t>
            </a:r>
          </a:p>
        </p:txBody>
      </p:sp>
      <p:sp>
        <p:nvSpPr>
          <p:cNvPr id="296991" name="Rectangle 31"/>
          <p:cNvSpPr>
            <a:spLocks noChangeArrowheads="1"/>
          </p:cNvSpPr>
          <p:nvPr/>
        </p:nvSpPr>
        <p:spPr bwMode="auto">
          <a:xfrm>
            <a:off x="3117529" y="2251075"/>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a:latin typeface="+mn-lt"/>
                <a:ea typeface="견고딕" pitchFamily="18" charset="-127"/>
              </a:rPr>
              <a:t>82MB/s</a:t>
            </a:r>
          </a:p>
        </p:txBody>
      </p:sp>
      <p:sp>
        <p:nvSpPr>
          <p:cNvPr id="296992" name="Rectangle 32"/>
          <p:cNvSpPr>
            <a:spLocks noChangeArrowheads="1"/>
          </p:cNvSpPr>
          <p:nvPr/>
        </p:nvSpPr>
        <p:spPr bwMode="auto">
          <a:xfrm>
            <a:off x="6545212" y="2254250"/>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30MB/s</a:t>
            </a:r>
          </a:p>
        </p:txBody>
      </p:sp>
      <p:sp>
        <p:nvSpPr>
          <p:cNvPr id="296993" name="Rectangle 33"/>
          <p:cNvSpPr>
            <a:spLocks noChangeArrowheads="1"/>
          </p:cNvSpPr>
          <p:nvPr/>
        </p:nvSpPr>
        <p:spPr bwMode="auto">
          <a:xfrm>
            <a:off x="7918787" y="2560418"/>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80MB/s</a:t>
            </a:r>
          </a:p>
        </p:txBody>
      </p:sp>
      <p:sp>
        <p:nvSpPr>
          <p:cNvPr id="296994" name="Rectangle 34"/>
          <p:cNvSpPr>
            <a:spLocks noChangeArrowheads="1"/>
          </p:cNvSpPr>
          <p:nvPr/>
        </p:nvSpPr>
        <p:spPr bwMode="auto">
          <a:xfrm>
            <a:off x="6956813" y="2870200"/>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latin typeface="+mn-lt"/>
                <a:ea typeface="견고딕" pitchFamily="18" charset="-127"/>
              </a:rPr>
              <a:t>45MB/s</a:t>
            </a:r>
          </a:p>
        </p:txBody>
      </p:sp>
      <p:sp>
        <p:nvSpPr>
          <p:cNvPr id="296995" name="Rectangle 35"/>
          <p:cNvSpPr>
            <a:spLocks noChangeArrowheads="1"/>
          </p:cNvSpPr>
          <p:nvPr/>
        </p:nvSpPr>
        <p:spPr bwMode="auto">
          <a:xfrm>
            <a:off x="7993619" y="3179543"/>
            <a:ext cx="792163"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smtClean="0">
                <a:solidFill>
                  <a:schemeClr val="accent6"/>
                </a:solidFill>
                <a:effectLst/>
                <a:latin typeface="+mn-lt"/>
                <a:ea typeface="견고딕" pitchFamily="18" charset="-127"/>
              </a:rPr>
              <a:t>83MB/s</a:t>
            </a:r>
            <a:endParaRPr kumimoji="1" lang="en-US" altLang="ko-KR" sz="1000" dirty="0">
              <a:solidFill>
                <a:schemeClr val="accent6"/>
              </a:solidFill>
              <a:effectLst/>
              <a:latin typeface="+mn-lt"/>
              <a:ea typeface="견고딕" pitchFamily="18" charset="-127"/>
            </a:endParaRPr>
          </a:p>
        </p:txBody>
      </p:sp>
      <p:sp>
        <p:nvSpPr>
          <p:cNvPr id="296996" name="Rectangle 36"/>
          <p:cNvSpPr>
            <a:spLocks noChangeArrowheads="1"/>
          </p:cNvSpPr>
          <p:nvPr/>
        </p:nvSpPr>
        <p:spPr bwMode="auto">
          <a:xfrm>
            <a:off x="6762919" y="3481168"/>
            <a:ext cx="792162" cy="246221"/>
          </a:xfrm>
          <a:prstGeom prst="rect">
            <a:avLst/>
          </a:prstGeom>
          <a:noFill/>
          <a:ln w="19050" algn="ctr">
            <a:noFill/>
            <a:miter lim="800000"/>
            <a:headEnd/>
            <a:tailEnd/>
          </a:ln>
          <a:effectLst>
            <a:outerShdw dist="17961" dir="2700000" algn="ctr" rotWithShape="0">
              <a:schemeClr val="bg1"/>
            </a:outerShdw>
          </a:effectLst>
        </p:spPr>
        <p:txBody>
          <a:bodyPr>
            <a:spAutoFit/>
          </a:bodyPr>
          <a:lstStyle/>
          <a:p>
            <a:pPr latinLnBrk="1"/>
            <a:r>
              <a:rPr kumimoji="1" lang="en-US" altLang="ko-KR" sz="1000" dirty="0">
                <a:solidFill>
                  <a:schemeClr val="accent6"/>
                </a:solidFill>
                <a:effectLst/>
                <a:latin typeface="+mn-lt"/>
                <a:ea typeface="견고딕" pitchFamily="18" charset="-127"/>
              </a:rPr>
              <a:t>38MB/s</a:t>
            </a:r>
          </a:p>
        </p:txBody>
      </p:sp>
      <p:sp>
        <p:nvSpPr>
          <p:cNvPr id="296998" name="Text Box 38"/>
          <p:cNvSpPr txBox="1">
            <a:spLocks noChangeArrowheads="1"/>
          </p:cNvSpPr>
          <p:nvPr/>
        </p:nvSpPr>
        <p:spPr bwMode="auto">
          <a:xfrm>
            <a:off x="381001" y="942171"/>
            <a:ext cx="8382000" cy="954107"/>
          </a:xfrm>
          <a:prstGeom prst="rect">
            <a:avLst/>
          </a:prstGeom>
          <a:noFill/>
          <a:ln w="9525">
            <a:noFill/>
            <a:miter lim="800000"/>
            <a:headEnd/>
            <a:tailEnd/>
          </a:ln>
          <a:effectLst/>
        </p:spPr>
        <p:txBody>
          <a:bodyPr wrap="square">
            <a:spAutoFit/>
          </a:bodyPr>
          <a:lstStyle/>
          <a:p>
            <a:pPr marL="266700" indent="-266700" algn="l" latinLnBrk="1">
              <a:lnSpc>
                <a:spcPct val="110000"/>
              </a:lnSpc>
              <a:spcBef>
                <a:spcPct val="10000"/>
              </a:spcBef>
              <a:buFont typeface="Wingdings" pitchFamily="2" charset="2"/>
              <a:buNone/>
            </a:pPr>
            <a:r>
              <a:rPr kumimoji="1" lang="en-US" altLang="ko-KR" sz="1600" dirty="0">
                <a:latin typeface="+mn-lt"/>
                <a:ea typeface="견고딕" pitchFamily="18" charset="-127"/>
              </a:rPr>
              <a:t>Sequential </a:t>
            </a:r>
            <a:r>
              <a:rPr kumimoji="1" lang="en-US" altLang="ko-KR" sz="1600" dirty="0" smtClean="0">
                <a:latin typeface="+mn-lt"/>
                <a:ea typeface="견고딕" pitchFamily="18" charset="-127"/>
              </a:rPr>
              <a:t>read/write</a:t>
            </a:r>
            <a:r>
              <a:rPr kumimoji="1" lang="en-US" altLang="ko-KR" sz="1600" dirty="0">
                <a:latin typeface="+mn-lt"/>
                <a:ea typeface="견고딕" pitchFamily="18" charset="-127"/>
              </a:rPr>
              <a:t>: </a:t>
            </a:r>
            <a:r>
              <a:rPr kumimoji="1" lang="en-US" altLang="ko-KR" sz="1600" dirty="0" smtClean="0">
                <a:latin typeface="+mn-lt"/>
                <a:ea typeface="견고딕" pitchFamily="18" charset="-127"/>
              </a:rPr>
              <a:t> SATA1 </a:t>
            </a:r>
            <a:r>
              <a:rPr kumimoji="1" lang="en-US" altLang="ko-KR" sz="1600" dirty="0">
                <a:latin typeface="+mn-lt"/>
                <a:ea typeface="견고딕" pitchFamily="18" charset="-127"/>
              </a:rPr>
              <a:t>SSD already comparable to 10K RPM HDD</a:t>
            </a:r>
          </a:p>
          <a:p>
            <a:pPr marL="266700" indent="-266700" algn="l" latinLnBrk="1">
              <a:lnSpc>
                <a:spcPct val="110000"/>
              </a:lnSpc>
              <a:spcBef>
                <a:spcPct val="10000"/>
              </a:spcBef>
              <a:buFont typeface="Wingdings" pitchFamily="2" charset="2"/>
              <a:buNone/>
            </a:pPr>
            <a:r>
              <a:rPr kumimoji="1" lang="en-US" altLang="ko-KR" sz="1600" dirty="0">
                <a:latin typeface="+mn-lt"/>
                <a:ea typeface="견고딕" pitchFamily="18" charset="-127"/>
              </a:rPr>
              <a:t>			     </a:t>
            </a:r>
            <a:r>
              <a:rPr kumimoji="1" lang="en-US" altLang="ko-KR" sz="1600" dirty="0" smtClean="0">
                <a:latin typeface="+mn-lt"/>
                <a:ea typeface="견고딕" pitchFamily="18" charset="-127"/>
              </a:rPr>
              <a:t>  SATA1 </a:t>
            </a:r>
            <a:r>
              <a:rPr kumimoji="1" lang="en-US" altLang="ko-KR" sz="1600" dirty="0">
                <a:latin typeface="+mn-lt"/>
                <a:ea typeface="견고딕" pitchFamily="18" charset="-127"/>
              </a:rPr>
              <a:t>SSD outperforms 5400 NB HDD </a:t>
            </a:r>
            <a:r>
              <a:rPr kumimoji="1" lang="en-US" altLang="ko-KR" sz="1600" dirty="0" smtClean="0">
                <a:latin typeface="+mn-lt"/>
                <a:ea typeface="견고딕" pitchFamily="18" charset="-127"/>
              </a:rPr>
              <a:t>(business </a:t>
            </a:r>
            <a:r>
              <a:rPr kumimoji="1" lang="en-US" altLang="ko-KR" sz="1600" dirty="0">
                <a:latin typeface="+mn-lt"/>
                <a:ea typeface="견고딕" pitchFamily="18" charset="-127"/>
              </a:rPr>
              <a:t>NB</a:t>
            </a:r>
            <a:r>
              <a:rPr kumimoji="1" lang="en-US" altLang="ko-KR" sz="1600" dirty="0" smtClean="0">
                <a:latin typeface="+mn-lt"/>
                <a:ea typeface="견고딕" pitchFamily="18" charset="-127"/>
              </a:rPr>
              <a:t>)</a:t>
            </a:r>
            <a:endParaRPr kumimoji="1" lang="en-US" altLang="ko-KR" sz="1600" dirty="0">
              <a:latin typeface="+mn-lt"/>
              <a:ea typeface="견고딕" pitchFamily="18" charset="-127"/>
            </a:endParaRPr>
          </a:p>
          <a:p>
            <a:pPr marL="266700" indent="-266700" algn="l" latinLnBrk="1">
              <a:lnSpc>
                <a:spcPct val="110000"/>
              </a:lnSpc>
              <a:spcBef>
                <a:spcPct val="10000"/>
              </a:spcBef>
              <a:buFont typeface="Wingdings" pitchFamily="2" charset="2"/>
              <a:buNone/>
            </a:pPr>
            <a:r>
              <a:rPr kumimoji="1" lang="en-US" altLang="ko-KR" sz="1600" dirty="0">
                <a:latin typeface="+mn-lt"/>
                <a:ea typeface="견고딕" pitchFamily="18" charset="-127"/>
              </a:rPr>
              <a:t>Random </a:t>
            </a:r>
            <a:r>
              <a:rPr kumimoji="1" lang="en-US" altLang="ko-KR" sz="1600" dirty="0" smtClean="0">
                <a:latin typeface="+mn-lt"/>
                <a:ea typeface="견고딕" pitchFamily="18" charset="-127"/>
              </a:rPr>
              <a:t>read:  </a:t>
            </a:r>
            <a:r>
              <a:rPr kumimoji="1" lang="en-US" altLang="ko-KR" sz="1600" dirty="0">
                <a:latin typeface="+mn-lt"/>
                <a:ea typeface="견고딕" pitchFamily="18" charset="-127"/>
              </a:rPr>
              <a:t>SSD </a:t>
            </a:r>
            <a:r>
              <a:rPr kumimoji="1" lang="en-US" altLang="ko-KR" sz="1600" dirty="0" smtClean="0">
                <a:latin typeface="+mn-lt"/>
                <a:ea typeface="견고딕" pitchFamily="18" charset="-127"/>
              </a:rPr>
              <a:t>far superior </a:t>
            </a:r>
            <a:r>
              <a:rPr kumimoji="1" lang="en-US" altLang="ko-KR" sz="1600" dirty="0">
                <a:latin typeface="+mn-lt"/>
                <a:ea typeface="견고딕" pitchFamily="18" charset="-127"/>
              </a:rPr>
              <a:t>to all HDD </a:t>
            </a:r>
            <a:r>
              <a:rPr kumimoji="1" lang="en-US" altLang="ko-KR" sz="1600" dirty="0" smtClean="0">
                <a:latin typeface="+mn-lt"/>
                <a:ea typeface="견고딕" pitchFamily="18" charset="-127"/>
              </a:rPr>
              <a:t>(read cache </a:t>
            </a:r>
            <a:r>
              <a:rPr kumimoji="1" lang="en-US" altLang="ko-KR" sz="1600" dirty="0">
                <a:latin typeface="+mn-lt"/>
                <a:ea typeface="견고딕" pitchFamily="18" charset="-127"/>
              </a:rPr>
              <a:t>for </a:t>
            </a:r>
            <a:r>
              <a:rPr kumimoji="1" lang="en-US" altLang="ko-KR" sz="1600" dirty="0" smtClean="0">
                <a:latin typeface="+mn-lt"/>
                <a:ea typeface="견고딕" pitchFamily="18" charset="-127"/>
              </a:rPr>
              <a:t>web-servers</a:t>
            </a:r>
            <a:r>
              <a:rPr kumimoji="1" lang="en-US" altLang="ko-KR" sz="1600" dirty="0">
                <a:latin typeface="+mn-lt"/>
                <a:ea typeface="견고딕" pitchFamily="18" charset="-127"/>
              </a:rPr>
              <a:t>)</a:t>
            </a:r>
          </a:p>
        </p:txBody>
      </p:sp>
      <p:sp>
        <p:nvSpPr>
          <p:cNvPr id="296999" name="Rectangle 39"/>
          <p:cNvSpPr>
            <a:spLocks noChangeArrowheads="1"/>
          </p:cNvSpPr>
          <p:nvPr/>
        </p:nvSpPr>
        <p:spPr bwMode="auto">
          <a:xfrm>
            <a:off x="233576" y="3603784"/>
            <a:ext cx="1048685"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solidFill>
                  <a:schemeClr val="accent1"/>
                </a:solidFill>
                <a:latin typeface="+mn-lt"/>
                <a:ea typeface="견고딕" pitchFamily="18" charset="-127"/>
              </a:rPr>
              <a:t>HDD 5400rpm</a:t>
            </a:r>
          </a:p>
        </p:txBody>
      </p:sp>
      <p:sp>
        <p:nvSpPr>
          <p:cNvPr id="297000" name="Rectangle 40"/>
          <p:cNvSpPr>
            <a:spLocks noChangeArrowheads="1"/>
          </p:cNvSpPr>
          <p:nvPr/>
        </p:nvSpPr>
        <p:spPr bwMode="auto">
          <a:xfrm>
            <a:off x="159838" y="3287872"/>
            <a:ext cx="1122423"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solidFill>
                  <a:schemeClr val="accent1"/>
                </a:solidFill>
                <a:latin typeface="+mn-lt"/>
                <a:ea typeface="견고딕" pitchFamily="18" charset="-127"/>
              </a:rPr>
              <a:t>HDD 10000rpm</a:t>
            </a:r>
          </a:p>
        </p:txBody>
      </p:sp>
      <p:sp>
        <p:nvSpPr>
          <p:cNvPr id="297001" name="Rectangle 41"/>
          <p:cNvSpPr>
            <a:spLocks noChangeArrowheads="1"/>
          </p:cNvSpPr>
          <p:nvPr/>
        </p:nvSpPr>
        <p:spPr bwMode="auto">
          <a:xfrm>
            <a:off x="432348" y="2928168"/>
            <a:ext cx="849913"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latin typeface="+mn-lt"/>
                <a:ea typeface="견고딕" pitchFamily="18" charset="-127"/>
              </a:rPr>
              <a:t>S</a:t>
            </a:r>
            <a:r>
              <a:rPr kumimoji="1" lang="en-US" sz="1000" dirty="0">
                <a:latin typeface="+mn-lt"/>
                <a:ea typeface="견고딕" pitchFamily="18" charset="-127"/>
              </a:rPr>
              <a:t>SD </a:t>
            </a:r>
            <a:r>
              <a:rPr kumimoji="1" lang="en-US" altLang="ko-KR" sz="1000" dirty="0">
                <a:latin typeface="+mn-lt"/>
                <a:ea typeface="견고딕" pitchFamily="18" charset="-127"/>
              </a:rPr>
              <a:t>SATA1</a:t>
            </a:r>
          </a:p>
        </p:txBody>
      </p:sp>
      <p:sp>
        <p:nvSpPr>
          <p:cNvPr id="297002" name="Rectangle 42"/>
          <p:cNvSpPr>
            <a:spLocks noChangeArrowheads="1"/>
          </p:cNvSpPr>
          <p:nvPr/>
        </p:nvSpPr>
        <p:spPr bwMode="auto">
          <a:xfrm>
            <a:off x="124572" y="2565728"/>
            <a:ext cx="1157689"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latin typeface="+mn-lt"/>
                <a:ea typeface="견고딕" pitchFamily="18" charset="-127"/>
              </a:rPr>
              <a:t>S</a:t>
            </a:r>
            <a:r>
              <a:rPr kumimoji="1" lang="en-US" sz="1000" dirty="0">
                <a:latin typeface="+mn-lt"/>
                <a:ea typeface="견고딕" pitchFamily="18" charset="-127"/>
              </a:rPr>
              <a:t>SD </a:t>
            </a:r>
            <a:r>
              <a:rPr kumimoji="1" lang="en-US" altLang="ko-KR" sz="1000" dirty="0">
                <a:latin typeface="+mn-lt"/>
                <a:ea typeface="견고딕" pitchFamily="18" charset="-127"/>
              </a:rPr>
              <a:t>SATA2(SLC)</a:t>
            </a:r>
          </a:p>
        </p:txBody>
      </p:sp>
      <p:sp>
        <p:nvSpPr>
          <p:cNvPr id="297003" name="Rectangle 43"/>
          <p:cNvSpPr>
            <a:spLocks noChangeArrowheads="1"/>
          </p:cNvSpPr>
          <p:nvPr/>
        </p:nvSpPr>
        <p:spPr bwMode="auto">
          <a:xfrm>
            <a:off x="70070" y="2265363"/>
            <a:ext cx="1212191"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latin typeface="+mn-lt"/>
                <a:ea typeface="견고딕" pitchFamily="18" charset="-127"/>
              </a:rPr>
              <a:t>S</a:t>
            </a:r>
            <a:r>
              <a:rPr kumimoji="1" lang="en-US" sz="1000" dirty="0">
                <a:latin typeface="+mn-lt"/>
                <a:ea typeface="견고딕" pitchFamily="18" charset="-127"/>
              </a:rPr>
              <a:t>SD </a:t>
            </a:r>
            <a:r>
              <a:rPr kumimoji="1" lang="en-US" altLang="ko-KR" sz="1000" dirty="0">
                <a:latin typeface="+mn-lt"/>
                <a:ea typeface="견고딕" pitchFamily="18" charset="-127"/>
              </a:rPr>
              <a:t>SATA2(MLC)</a:t>
            </a:r>
          </a:p>
        </p:txBody>
      </p:sp>
      <p:sp>
        <p:nvSpPr>
          <p:cNvPr id="297004" name="Rectangle 44"/>
          <p:cNvSpPr>
            <a:spLocks noChangeArrowheads="1"/>
          </p:cNvSpPr>
          <p:nvPr/>
        </p:nvSpPr>
        <p:spPr bwMode="auto">
          <a:xfrm>
            <a:off x="4788183" y="5838825"/>
            <a:ext cx="1048685"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solidFill>
                  <a:schemeClr val="accent1"/>
                </a:solidFill>
                <a:latin typeface="+mn-lt"/>
                <a:ea typeface="견고딕" pitchFamily="18" charset="-127"/>
              </a:rPr>
              <a:t>HDD </a:t>
            </a:r>
            <a:r>
              <a:rPr kumimoji="1" lang="en-US" altLang="ko-KR" sz="1000" dirty="0" smtClean="0">
                <a:solidFill>
                  <a:schemeClr val="accent1"/>
                </a:solidFill>
                <a:latin typeface="+mn-lt"/>
                <a:ea typeface="견고딕" pitchFamily="18" charset="-127"/>
              </a:rPr>
              <a:t>5400rpm</a:t>
            </a:r>
            <a:endParaRPr kumimoji="1" lang="en-US" altLang="ko-KR" sz="1000" dirty="0">
              <a:solidFill>
                <a:schemeClr val="accent1"/>
              </a:solidFill>
              <a:latin typeface="+mn-lt"/>
              <a:ea typeface="견고딕" pitchFamily="18" charset="-127"/>
            </a:endParaRPr>
          </a:p>
        </p:txBody>
      </p:sp>
      <p:sp>
        <p:nvSpPr>
          <p:cNvPr id="297005" name="Rectangle 45"/>
          <p:cNvSpPr>
            <a:spLocks noChangeArrowheads="1"/>
          </p:cNvSpPr>
          <p:nvPr/>
        </p:nvSpPr>
        <p:spPr bwMode="auto">
          <a:xfrm>
            <a:off x="4714442" y="5526088"/>
            <a:ext cx="1122423"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a:solidFill>
                  <a:schemeClr val="accent1"/>
                </a:solidFill>
                <a:latin typeface="+mn-lt"/>
                <a:ea typeface="견고딕" pitchFamily="18" charset="-127"/>
              </a:rPr>
              <a:t>HDD 10000rpm</a:t>
            </a:r>
          </a:p>
        </p:txBody>
      </p:sp>
      <p:sp>
        <p:nvSpPr>
          <p:cNvPr id="297006" name="Rectangle 46"/>
          <p:cNvSpPr>
            <a:spLocks noChangeArrowheads="1"/>
          </p:cNvSpPr>
          <p:nvPr/>
        </p:nvSpPr>
        <p:spPr bwMode="auto">
          <a:xfrm>
            <a:off x="4679176" y="4905375"/>
            <a:ext cx="1157689"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a:latin typeface="+mn-lt"/>
                <a:ea typeface="견고딕" pitchFamily="18" charset="-127"/>
              </a:rPr>
              <a:t>S</a:t>
            </a:r>
            <a:r>
              <a:rPr kumimoji="1" lang="en-US" sz="1000">
                <a:latin typeface="+mn-lt"/>
                <a:ea typeface="견고딕" pitchFamily="18" charset="-127"/>
              </a:rPr>
              <a:t>SD </a:t>
            </a:r>
            <a:r>
              <a:rPr kumimoji="1" lang="en-US" altLang="ko-KR" sz="1000">
                <a:latin typeface="+mn-lt"/>
                <a:ea typeface="견고딕" pitchFamily="18" charset="-127"/>
              </a:rPr>
              <a:t>SATA2(SLC)</a:t>
            </a:r>
          </a:p>
        </p:txBody>
      </p:sp>
      <p:sp>
        <p:nvSpPr>
          <p:cNvPr id="297007" name="Rectangle 47"/>
          <p:cNvSpPr>
            <a:spLocks noChangeArrowheads="1"/>
          </p:cNvSpPr>
          <p:nvPr/>
        </p:nvSpPr>
        <p:spPr bwMode="auto">
          <a:xfrm>
            <a:off x="4624674" y="4605338"/>
            <a:ext cx="1212191"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latin typeface="+mn-lt"/>
                <a:ea typeface="견고딕" pitchFamily="18" charset="-127"/>
              </a:rPr>
              <a:t>S</a:t>
            </a:r>
            <a:r>
              <a:rPr kumimoji="1" lang="en-US" sz="1000" dirty="0">
                <a:latin typeface="+mn-lt"/>
                <a:ea typeface="견고딕" pitchFamily="18" charset="-127"/>
              </a:rPr>
              <a:t>SD </a:t>
            </a:r>
            <a:r>
              <a:rPr kumimoji="1" lang="en-US" altLang="ko-KR" sz="1000" dirty="0">
                <a:latin typeface="+mn-lt"/>
                <a:ea typeface="견고딕" pitchFamily="18" charset="-127"/>
              </a:rPr>
              <a:t>SATA2(MLC)</a:t>
            </a:r>
          </a:p>
        </p:txBody>
      </p:sp>
      <p:sp>
        <p:nvSpPr>
          <p:cNvPr id="297008" name="Rectangle 48"/>
          <p:cNvSpPr>
            <a:spLocks noChangeArrowheads="1"/>
          </p:cNvSpPr>
          <p:nvPr/>
        </p:nvSpPr>
        <p:spPr bwMode="auto">
          <a:xfrm>
            <a:off x="4788180" y="3489325"/>
            <a:ext cx="1048685"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dirty="0">
                <a:solidFill>
                  <a:schemeClr val="accent1"/>
                </a:solidFill>
                <a:latin typeface="+mn-lt"/>
                <a:ea typeface="견고딕" pitchFamily="18" charset="-127"/>
              </a:rPr>
              <a:t>HDD 5400rpm</a:t>
            </a:r>
          </a:p>
        </p:txBody>
      </p:sp>
      <p:sp>
        <p:nvSpPr>
          <p:cNvPr id="297009" name="Rectangle 49"/>
          <p:cNvSpPr>
            <a:spLocks noChangeArrowheads="1"/>
          </p:cNvSpPr>
          <p:nvPr/>
        </p:nvSpPr>
        <p:spPr bwMode="auto">
          <a:xfrm>
            <a:off x="4714442" y="3201988"/>
            <a:ext cx="1122423"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l" latinLnBrk="1"/>
            <a:r>
              <a:rPr kumimoji="1" lang="en-US" altLang="ko-KR" sz="1000">
                <a:solidFill>
                  <a:schemeClr val="accent1"/>
                </a:solidFill>
                <a:latin typeface="+mn-lt"/>
                <a:ea typeface="견고딕" pitchFamily="18" charset="-127"/>
              </a:rPr>
              <a:t>HDD 10000rpm</a:t>
            </a:r>
          </a:p>
        </p:txBody>
      </p:sp>
      <p:sp>
        <p:nvSpPr>
          <p:cNvPr id="297010" name="Rectangle 50"/>
          <p:cNvSpPr>
            <a:spLocks noChangeArrowheads="1"/>
          </p:cNvSpPr>
          <p:nvPr/>
        </p:nvSpPr>
        <p:spPr bwMode="auto">
          <a:xfrm>
            <a:off x="4986952" y="2892425"/>
            <a:ext cx="849913"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l" latinLnBrk="1"/>
            <a:r>
              <a:rPr kumimoji="1" lang="en-US" altLang="ko-KR" sz="1000">
                <a:latin typeface="+mn-lt"/>
                <a:ea typeface="견고딕" pitchFamily="18" charset="-127"/>
              </a:rPr>
              <a:t>S</a:t>
            </a:r>
            <a:r>
              <a:rPr kumimoji="1" lang="en-US" sz="1000">
                <a:latin typeface="+mn-lt"/>
                <a:ea typeface="견고딕" pitchFamily="18" charset="-127"/>
              </a:rPr>
              <a:t>SD SATA1</a:t>
            </a:r>
            <a:endParaRPr kumimoji="1" lang="en-US" altLang="ko-KR" sz="1000">
              <a:latin typeface="+mn-lt"/>
              <a:ea typeface="견고딕" pitchFamily="18" charset="-127"/>
            </a:endParaRPr>
          </a:p>
        </p:txBody>
      </p:sp>
      <p:sp>
        <p:nvSpPr>
          <p:cNvPr id="297011" name="Rectangle 51"/>
          <p:cNvSpPr>
            <a:spLocks noChangeArrowheads="1"/>
          </p:cNvSpPr>
          <p:nvPr/>
        </p:nvSpPr>
        <p:spPr bwMode="auto">
          <a:xfrm>
            <a:off x="4679176" y="2581275"/>
            <a:ext cx="1157689"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l" latinLnBrk="1"/>
            <a:r>
              <a:rPr kumimoji="1" lang="en-US" altLang="ko-KR" sz="1000">
                <a:latin typeface="+mn-lt"/>
                <a:ea typeface="견고딕" pitchFamily="18" charset="-127"/>
              </a:rPr>
              <a:t>S</a:t>
            </a:r>
            <a:r>
              <a:rPr kumimoji="1" lang="en-US" sz="1000">
                <a:latin typeface="+mn-lt"/>
                <a:ea typeface="견고딕" pitchFamily="18" charset="-127"/>
              </a:rPr>
              <a:t>SD </a:t>
            </a:r>
            <a:r>
              <a:rPr kumimoji="1" lang="en-US" altLang="ko-KR" sz="1000">
                <a:latin typeface="+mn-lt"/>
                <a:ea typeface="견고딕" pitchFamily="18" charset="-127"/>
              </a:rPr>
              <a:t>SATA2(SLC)</a:t>
            </a:r>
          </a:p>
        </p:txBody>
      </p:sp>
      <p:sp>
        <p:nvSpPr>
          <p:cNvPr id="297012" name="Rectangle 52"/>
          <p:cNvSpPr>
            <a:spLocks noChangeArrowheads="1"/>
          </p:cNvSpPr>
          <p:nvPr/>
        </p:nvSpPr>
        <p:spPr bwMode="auto">
          <a:xfrm>
            <a:off x="4624674" y="2281238"/>
            <a:ext cx="1212191"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l" latinLnBrk="1"/>
            <a:r>
              <a:rPr kumimoji="1" lang="en-US" altLang="ko-KR" sz="1000">
                <a:latin typeface="+mn-lt"/>
                <a:ea typeface="견고딕" pitchFamily="18" charset="-127"/>
              </a:rPr>
              <a:t>S</a:t>
            </a:r>
            <a:r>
              <a:rPr kumimoji="1" lang="en-US" sz="1000">
                <a:latin typeface="+mn-lt"/>
                <a:ea typeface="견고딕" pitchFamily="18" charset="-127"/>
              </a:rPr>
              <a:t>SD </a:t>
            </a:r>
            <a:r>
              <a:rPr kumimoji="1" lang="en-US" altLang="ko-KR" sz="1000">
                <a:latin typeface="+mn-lt"/>
                <a:ea typeface="견고딕" pitchFamily="18" charset="-127"/>
              </a:rPr>
              <a:t>SATA2(MLC)</a:t>
            </a:r>
          </a:p>
        </p:txBody>
      </p:sp>
      <p:sp>
        <p:nvSpPr>
          <p:cNvPr id="297013" name="Rectangle 53"/>
          <p:cNvSpPr>
            <a:spLocks noChangeArrowheads="1"/>
          </p:cNvSpPr>
          <p:nvPr/>
        </p:nvSpPr>
        <p:spPr bwMode="auto">
          <a:xfrm>
            <a:off x="432348" y="5227638"/>
            <a:ext cx="849913"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a:latin typeface="+mn-lt"/>
                <a:ea typeface="견고딕" pitchFamily="18" charset="-127"/>
              </a:rPr>
              <a:t>S</a:t>
            </a:r>
            <a:r>
              <a:rPr kumimoji="1" lang="en-US" sz="1000">
                <a:latin typeface="+mn-lt"/>
                <a:ea typeface="견고딕" pitchFamily="18" charset="-127"/>
              </a:rPr>
              <a:t>SD </a:t>
            </a:r>
            <a:r>
              <a:rPr kumimoji="1" lang="en-US" altLang="ko-KR" sz="1000">
                <a:latin typeface="+mn-lt"/>
                <a:ea typeface="견고딕" pitchFamily="18" charset="-127"/>
              </a:rPr>
              <a:t>SATA1</a:t>
            </a:r>
          </a:p>
        </p:txBody>
      </p:sp>
      <p:sp>
        <p:nvSpPr>
          <p:cNvPr id="297014" name="Rectangle 54"/>
          <p:cNvSpPr>
            <a:spLocks noChangeArrowheads="1"/>
          </p:cNvSpPr>
          <p:nvPr/>
        </p:nvSpPr>
        <p:spPr bwMode="auto">
          <a:xfrm>
            <a:off x="4986952" y="5226050"/>
            <a:ext cx="849913" cy="246221"/>
          </a:xfrm>
          <a:prstGeom prst="rect">
            <a:avLst/>
          </a:prstGeom>
          <a:noFill/>
          <a:ln w="19050" algn="ctr">
            <a:noFill/>
            <a:miter lim="800000"/>
            <a:headEnd/>
            <a:tailEnd/>
          </a:ln>
          <a:effectLst>
            <a:outerShdw dist="17961" dir="2700000" algn="ctr" rotWithShape="0">
              <a:schemeClr val="bg1"/>
            </a:outerShdw>
          </a:effectLst>
        </p:spPr>
        <p:txBody>
          <a:bodyPr wrap="none">
            <a:spAutoFit/>
          </a:bodyPr>
          <a:lstStyle/>
          <a:p>
            <a:pPr algn="r" latinLnBrk="1"/>
            <a:r>
              <a:rPr kumimoji="1" lang="en-US" altLang="ko-KR" sz="1000">
                <a:latin typeface="+mn-lt"/>
                <a:ea typeface="견고딕" pitchFamily="18" charset="-127"/>
              </a:rPr>
              <a:t>S</a:t>
            </a:r>
            <a:r>
              <a:rPr kumimoji="1" lang="en-US" sz="1000">
                <a:latin typeface="+mn-lt"/>
                <a:ea typeface="견고딕" pitchFamily="18" charset="-127"/>
              </a:rPr>
              <a:t>SD SATA1</a:t>
            </a:r>
            <a:endParaRPr kumimoji="1" lang="en-US" altLang="ko-KR" sz="1000">
              <a:latin typeface="+mn-lt"/>
              <a:ea typeface="견고딕" pitchFamily="18" charset="-127"/>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Object 2"/>
          <p:cNvGraphicFramePr>
            <a:graphicFrameLocks noChangeAspect="1"/>
          </p:cNvGraphicFramePr>
          <p:nvPr/>
        </p:nvGraphicFramePr>
        <p:xfrm>
          <a:off x="4428365" y="2021546"/>
          <a:ext cx="4560887" cy="3398838"/>
        </p:xfrm>
        <a:graphic>
          <a:graphicData uri="http://schemas.openxmlformats.org/presentationml/2006/ole">
            <p:oleObj spid="_x0000_s269314" name="Chart" r:id="rId4" imgW="5610346" imgH="4181541" progId="MSGraph.Chart.8">
              <p:embed followColorScheme="full"/>
            </p:oleObj>
          </a:graphicData>
        </a:graphic>
      </p:graphicFrame>
      <p:graphicFrame>
        <p:nvGraphicFramePr>
          <p:cNvPr id="269315" name="Object 3"/>
          <p:cNvGraphicFramePr>
            <a:graphicFrameLocks noChangeAspect="1"/>
          </p:cNvGraphicFramePr>
          <p:nvPr/>
        </p:nvGraphicFramePr>
        <p:xfrm>
          <a:off x="58738" y="2054884"/>
          <a:ext cx="4395787" cy="3141662"/>
        </p:xfrm>
        <a:graphic>
          <a:graphicData uri="http://schemas.openxmlformats.org/presentationml/2006/ole">
            <p:oleObj spid="_x0000_s269315" name="Chart" r:id="rId5" imgW="5667355" imgH="4048194" progId="MSGraph.Chart.8">
              <p:embed followColorScheme="full"/>
            </p:oleObj>
          </a:graphicData>
        </a:graphic>
      </p:graphicFrame>
      <p:graphicFrame>
        <p:nvGraphicFramePr>
          <p:cNvPr id="269316" name="Group 4"/>
          <p:cNvGraphicFramePr>
            <a:graphicFrameLocks noGrp="1"/>
          </p:cNvGraphicFramePr>
          <p:nvPr/>
        </p:nvGraphicFramePr>
        <p:xfrm>
          <a:off x="2911475" y="5380378"/>
          <a:ext cx="3321050" cy="1234735"/>
        </p:xfrm>
        <a:graphic>
          <a:graphicData uri="http://schemas.openxmlformats.org/drawingml/2006/table">
            <a:tbl>
              <a:tblPr/>
              <a:tblGrid>
                <a:gridCol w="1014413"/>
                <a:gridCol w="2306637"/>
              </a:tblGrid>
              <a:tr h="231775">
                <a:tc>
                  <a:txBody>
                    <a:bodyPr/>
                    <a:lstStyle/>
                    <a:p>
                      <a:pPr marL="457200" marR="0" lvl="0" indent="-457200" algn="ctr"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dirty="0" smtClean="0">
                          <a:ln>
                            <a:noFill/>
                          </a:ln>
                          <a:solidFill>
                            <a:schemeClr val="tx1"/>
                          </a:solidFill>
                          <a:effectLst>
                            <a:outerShdw blurRad="38100" dist="38100" dir="2700000" algn="tl">
                              <a:srgbClr val="000000"/>
                            </a:outerShdw>
                          </a:effectLst>
                          <a:latin typeface="+mn-lt"/>
                          <a:ea typeface="돋움" pitchFamily="34" charset="-127"/>
                        </a:rPr>
                        <a:t>RPM</a:t>
                      </a:r>
                      <a:endParaRPr kumimoji="0" lang="en-US" altLang="ko-KR" sz="24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alpha val="50000"/>
                      </a:schemeClr>
                    </a:solidFill>
                  </a:tcPr>
                </a:tc>
                <a:tc>
                  <a:txBody>
                    <a:bodyPr/>
                    <a:lstStyle/>
                    <a:p>
                      <a:pPr marL="457200" marR="0" lvl="0" indent="-457200" algn="ctr"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dirty="0" smtClean="0">
                          <a:ln>
                            <a:noFill/>
                          </a:ln>
                          <a:solidFill>
                            <a:schemeClr val="tx1"/>
                          </a:solidFill>
                          <a:effectLst>
                            <a:outerShdw blurRad="38100" dist="38100" dir="2700000" algn="tl">
                              <a:srgbClr val="000000"/>
                            </a:outerShdw>
                          </a:effectLst>
                          <a:latin typeface="+mn-lt"/>
                          <a:ea typeface="돋움" pitchFamily="34" charset="-127"/>
                        </a:rPr>
                        <a:t>Drive</a:t>
                      </a:r>
                      <a:endParaRPr kumimoji="0" lang="en-US" altLang="ko-KR" sz="24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alpha val="50000"/>
                      </a:schemeClr>
                    </a:solidFill>
                  </a:tcPr>
                </a:tc>
              </a:tr>
              <a:tr h="171450">
                <a:tc>
                  <a:txBody>
                    <a:bodyPr/>
                    <a:lstStyle/>
                    <a:p>
                      <a:pPr marL="457200" marR="0" lvl="0" indent="-457200" algn="ctr"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dirty="0" smtClean="0">
                          <a:ln>
                            <a:noFill/>
                          </a:ln>
                          <a:solidFill>
                            <a:schemeClr val="tx1"/>
                          </a:solidFill>
                          <a:effectLst>
                            <a:outerShdw blurRad="38100" dist="38100" dir="2700000" algn="tl">
                              <a:srgbClr val="000000"/>
                            </a:outerShdw>
                          </a:effectLst>
                          <a:latin typeface="+mn-lt"/>
                          <a:ea typeface="돋움" pitchFamily="34" charset="-127"/>
                        </a:rPr>
                        <a:t>4200</a:t>
                      </a:r>
                      <a:endParaRPr kumimoji="0" lang="en-US" altLang="ko-KR" sz="24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c>
                  <a:txBody>
                    <a:bodyPr/>
                    <a:lstStyle/>
                    <a:p>
                      <a:pPr marL="457200" marR="0" lvl="0" indent="-457200" algn="l"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smtClean="0">
                          <a:ln>
                            <a:noFill/>
                          </a:ln>
                          <a:solidFill>
                            <a:schemeClr val="tx1"/>
                          </a:solidFill>
                          <a:effectLst>
                            <a:outerShdw blurRad="38100" dist="38100" dir="2700000" algn="tl">
                              <a:srgbClr val="000000"/>
                            </a:outerShdw>
                          </a:effectLst>
                          <a:latin typeface="+mn-lt"/>
                          <a:ea typeface="돋움" pitchFamily="34" charset="-127"/>
                        </a:rPr>
                        <a:t>Hitachi GST Travelstar 4k120</a:t>
                      </a:r>
                      <a:endParaRPr kumimoji="0" lang="en-US" altLang="ko-KR" sz="2400" b="1" i="0" u="none" strike="noStrike" cap="none" normalizeH="0" baseline="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r>
              <a:tr h="171450">
                <a:tc>
                  <a:txBody>
                    <a:bodyPr/>
                    <a:lstStyle/>
                    <a:p>
                      <a:pPr marL="457200" marR="0" lvl="0" indent="-457200" algn="ctr"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smtClean="0">
                          <a:ln>
                            <a:noFill/>
                          </a:ln>
                          <a:solidFill>
                            <a:schemeClr val="tx1"/>
                          </a:solidFill>
                          <a:effectLst>
                            <a:outerShdw blurRad="38100" dist="38100" dir="2700000" algn="tl">
                              <a:srgbClr val="000000"/>
                            </a:outerShdw>
                          </a:effectLst>
                          <a:latin typeface="+mn-lt"/>
                          <a:ea typeface="돋움" pitchFamily="34" charset="-127"/>
                        </a:rPr>
                        <a:t>5400</a:t>
                      </a:r>
                      <a:endParaRPr kumimoji="0" lang="en-US" altLang="ko-KR" sz="2400" b="1" i="0" u="none" strike="noStrike" cap="none" normalizeH="0" baseline="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c>
                  <a:txBody>
                    <a:bodyPr/>
                    <a:lstStyle/>
                    <a:p>
                      <a:pPr marL="457200" marR="0" lvl="0" indent="-457200" algn="l"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smtClean="0">
                          <a:ln>
                            <a:noFill/>
                          </a:ln>
                          <a:solidFill>
                            <a:schemeClr val="tx1"/>
                          </a:solidFill>
                          <a:effectLst>
                            <a:outerShdw blurRad="38100" dist="38100" dir="2700000" algn="tl">
                              <a:srgbClr val="000000"/>
                            </a:outerShdw>
                          </a:effectLst>
                          <a:latin typeface="+mn-lt"/>
                          <a:ea typeface="돋움" pitchFamily="34" charset="-127"/>
                        </a:rPr>
                        <a:t>Toshiba MK1032GSX</a:t>
                      </a:r>
                      <a:endParaRPr kumimoji="0" lang="en-US" altLang="ko-KR" sz="2400" b="1" i="0" u="none" strike="noStrike" cap="none" normalizeH="0" baseline="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r>
              <a:tr h="171450">
                <a:tc>
                  <a:txBody>
                    <a:bodyPr/>
                    <a:lstStyle/>
                    <a:p>
                      <a:pPr marL="457200" marR="0" lvl="0" indent="-457200" algn="ctr"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smtClean="0">
                          <a:ln>
                            <a:noFill/>
                          </a:ln>
                          <a:solidFill>
                            <a:schemeClr val="tx1"/>
                          </a:solidFill>
                          <a:effectLst>
                            <a:outerShdw blurRad="38100" dist="38100" dir="2700000" algn="tl">
                              <a:srgbClr val="000000"/>
                            </a:outerShdw>
                          </a:effectLst>
                          <a:latin typeface="+mn-lt"/>
                          <a:ea typeface="돋움" pitchFamily="34" charset="-127"/>
                        </a:rPr>
                        <a:t>7200</a:t>
                      </a:r>
                      <a:endParaRPr kumimoji="0" lang="en-US" altLang="ko-KR" sz="2400" b="1" i="0" u="none" strike="noStrike" cap="none" normalizeH="0" baseline="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c>
                  <a:txBody>
                    <a:bodyPr/>
                    <a:lstStyle/>
                    <a:p>
                      <a:pPr marL="457200" marR="0" lvl="0" indent="-457200" algn="l"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smtClean="0">
                          <a:ln>
                            <a:noFill/>
                          </a:ln>
                          <a:solidFill>
                            <a:schemeClr val="tx1"/>
                          </a:solidFill>
                          <a:effectLst>
                            <a:outerShdw blurRad="38100" dist="38100" dir="2700000" algn="tl">
                              <a:srgbClr val="000000"/>
                            </a:outerShdw>
                          </a:effectLst>
                          <a:latin typeface="+mn-lt"/>
                          <a:ea typeface="돋움" pitchFamily="34" charset="-127"/>
                        </a:rPr>
                        <a:t>Hitachi GST Travelstar 7k100</a:t>
                      </a:r>
                      <a:endParaRPr kumimoji="0" lang="en-US" altLang="ko-KR" sz="2400" b="1" i="0" u="none" strike="noStrike" cap="none" normalizeH="0" baseline="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r>
              <a:tr h="171450">
                <a:tc>
                  <a:txBody>
                    <a:bodyPr/>
                    <a:lstStyle/>
                    <a:p>
                      <a:pPr marL="457200" marR="0" lvl="0" indent="-457200" algn="ctr"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smtClean="0">
                          <a:ln>
                            <a:noFill/>
                          </a:ln>
                          <a:solidFill>
                            <a:schemeClr val="tx1"/>
                          </a:solidFill>
                          <a:effectLst>
                            <a:outerShdw blurRad="38100" dist="38100" dir="2700000" algn="tl">
                              <a:srgbClr val="000000"/>
                            </a:outerShdw>
                          </a:effectLst>
                          <a:latin typeface="+mn-lt"/>
                          <a:ea typeface="돋움" pitchFamily="34" charset="-127"/>
                        </a:rPr>
                        <a:t>10000</a:t>
                      </a:r>
                      <a:endParaRPr kumimoji="0" lang="en-US" altLang="ko-KR" sz="2400" b="1" i="0" u="none" strike="noStrike" cap="none" normalizeH="0" baseline="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c>
                  <a:txBody>
                    <a:bodyPr/>
                    <a:lstStyle/>
                    <a:p>
                      <a:pPr marL="457200" marR="0" lvl="0" indent="-457200" algn="l"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smtClean="0">
                          <a:ln>
                            <a:noFill/>
                          </a:ln>
                          <a:solidFill>
                            <a:schemeClr val="tx1"/>
                          </a:solidFill>
                          <a:effectLst>
                            <a:outerShdw blurRad="38100" dist="38100" dir="2700000" algn="tl">
                              <a:srgbClr val="000000"/>
                            </a:outerShdw>
                          </a:effectLst>
                          <a:latin typeface="+mn-lt"/>
                          <a:ea typeface="돋움" pitchFamily="34" charset="-127"/>
                        </a:rPr>
                        <a:t>Seagate Savvio 10K.1</a:t>
                      </a:r>
                      <a:endParaRPr kumimoji="0" lang="en-US" altLang="ko-KR" sz="2400" b="1" i="0" u="none" strike="noStrike" cap="none" normalizeH="0" baseline="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r>
              <a:tr h="171450">
                <a:tc>
                  <a:txBody>
                    <a:bodyPr/>
                    <a:lstStyle/>
                    <a:p>
                      <a:pPr marL="457200" marR="0" lvl="0" indent="-457200" algn="ctr"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smtClean="0">
                          <a:ln>
                            <a:noFill/>
                          </a:ln>
                          <a:solidFill>
                            <a:schemeClr val="tx1"/>
                          </a:solidFill>
                          <a:effectLst>
                            <a:outerShdw blurRad="38100" dist="38100" dir="2700000" algn="tl">
                              <a:srgbClr val="000000"/>
                            </a:outerShdw>
                          </a:effectLst>
                          <a:latin typeface="+mn-lt"/>
                          <a:ea typeface="돋움" pitchFamily="34" charset="-127"/>
                        </a:rPr>
                        <a:t>15000</a:t>
                      </a:r>
                      <a:endParaRPr kumimoji="0" lang="en-US" altLang="ko-KR" sz="2400" b="1" i="0" u="none" strike="noStrike" cap="none" normalizeH="0" baseline="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c>
                  <a:txBody>
                    <a:bodyPr/>
                    <a:lstStyle/>
                    <a:p>
                      <a:pPr marL="457200" marR="0" lvl="0" indent="-457200" algn="l" defTabSz="914400" rtl="0" eaLnBrk="1" fontAlgn="ctr" latinLnBrk="0" hangingPunct="1">
                        <a:lnSpc>
                          <a:spcPct val="90000"/>
                        </a:lnSpc>
                        <a:spcBef>
                          <a:spcPct val="0"/>
                        </a:spcBef>
                        <a:spcAft>
                          <a:spcPct val="0"/>
                        </a:spcAft>
                        <a:buClr>
                          <a:schemeClr val="bg1"/>
                        </a:buClr>
                        <a:buSzPct val="95000"/>
                        <a:buFontTx/>
                        <a:buNone/>
                        <a:tabLst/>
                      </a:pPr>
                      <a:r>
                        <a:rPr kumimoji="0" lang="en-US" altLang="ko-KR" sz="1200" b="0" i="0" u="none" strike="noStrike" cap="none" normalizeH="0" baseline="0" dirty="0" smtClean="0">
                          <a:ln>
                            <a:noFill/>
                          </a:ln>
                          <a:solidFill>
                            <a:schemeClr val="tx1"/>
                          </a:solidFill>
                          <a:effectLst>
                            <a:outerShdw blurRad="38100" dist="38100" dir="2700000" algn="tl">
                              <a:srgbClr val="000000"/>
                            </a:outerShdw>
                          </a:effectLst>
                          <a:latin typeface="+mn-lt"/>
                          <a:ea typeface="돋움" pitchFamily="34" charset="-127"/>
                        </a:rPr>
                        <a:t>Seagate Cheetah 15K.4</a:t>
                      </a:r>
                      <a:endParaRPr kumimoji="0" lang="en-US" altLang="ko-KR" sz="2400" b="1" i="0" u="none" strike="noStrike" cap="none" normalizeH="0" baseline="0" dirty="0" smtClean="0">
                        <a:ln>
                          <a:noFill/>
                        </a:ln>
                        <a:solidFill>
                          <a:schemeClr val="tx1"/>
                        </a:solidFill>
                        <a:effectLst>
                          <a:outerShdw blurRad="38100" dist="38100" dir="2700000" algn="tl">
                            <a:srgbClr val="000000"/>
                          </a:outerShdw>
                        </a:effectLst>
                        <a:latin typeface="+mn-lt"/>
                        <a:ea typeface="굴림" pitchFamily="34" charset="-127"/>
                      </a:endParaRPr>
                    </a:p>
                  </a:txBody>
                  <a:tcPr marL="90000" marR="90000" marT="18000" marB="1800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26357E">
                        <a:alpha val="50196"/>
                      </a:srgbClr>
                    </a:solidFill>
                  </a:tcPr>
                </a:tc>
              </a:tr>
            </a:tbl>
          </a:graphicData>
        </a:graphic>
      </p:graphicFrame>
      <p:sp>
        <p:nvSpPr>
          <p:cNvPr id="269339" name="Text Box 27"/>
          <p:cNvSpPr txBox="1">
            <a:spLocks noChangeArrowheads="1"/>
          </p:cNvSpPr>
          <p:nvPr/>
        </p:nvSpPr>
        <p:spPr bwMode="auto">
          <a:xfrm>
            <a:off x="381000" y="6284913"/>
            <a:ext cx="3233738" cy="308802"/>
          </a:xfrm>
          <a:prstGeom prst="rect">
            <a:avLst/>
          </a:prstGeom>
          <a:noFill/>
          <a:ln w="9525">
            <a:noFill/>
            <a:miter lim="800000"/>
            <a:headEnd/>
            <a:tailEnd/>
          </a:ln>
          <a:effectLst/>
        </p:spPr>
        <p:txBody>
          <a:bodyPr>
            <a:spAutoFit/>
          </a:bodyPr>
          <a:lstStyle/>
          <a:p>
            <a:pPr algn="l" latinLnBrk="1">
              <a:lnSpc>
                <a:spcPct val="130000"/>
              </a:lnSpc>
              <a:buFont typeface="Wingdings" pitchFamily="2" charset="2"/>
              <a:buNone/>
            </a:pPr>
            <a:r>
              <a:rPr kumimoji="1" lang="en-US" altLang="ko-KR" sz="1200" dirty="0">
                <a:latin typeface="+mn-lt"/>
                <a:ea typeface="굴림" pitchFamily="34" charset="-127"/>
              </a:rPr>
              <a:t>* HDD DATA background</a:t>
            </a:r>
          </a:p>
        </p:txBody>
      </p:sp>
      <p:sp>
        <p:nvSpPr>
          <p:cNvPr id="269340" name="Rectangle 28"/>
          <p:cNvSpPr>
            <a:spLocks noChangeArrowheads="1"/>
          </p:cNvSpPr>
          <p:nvPr/>
        </p:nvSpPr>
        <p:spPr bwMode="auto">
          <a:xfrm>
            <a:off x="381000" y="852488"/>
            <a:ext cx="8718550" cy="1052512"/>
          </a:xfrm>
          <a:prstGeom prst="rect">
            <a:avLst/>
          </a:prstGeom>
          <a:noFill/>
          <a:ln w="9525">
            <a:noFill/>
            <a:miter lim="800000"/>
            <a:headEnd/>
            <a:tailEnd/>
          </a:ln>
          <a:effectLst/>
        </p:spPr>
        <p:txBody>
          <a:bodyPr/>
          <a:lstStyle/>
          <a:p>
            <a:pPr marL="280988" indent="-280988" algn="l">
              <a:lnSpc>
                <a:spcPct val="90000"/>
              </a:lnSpc>
              <a:spcBef>
                <a:spcPct val="30000"/>
              </a:spcBef>
              <a:buClr>
                <a:schemeClr val="tx2"/>
              </a:buClr>
              <a:buSzPct val="95000"/>
              <a:buFont typeface="Wingdings" pitchFamily="2" charset="2"/>
              <a:buBlip>
                <a:blip r:embed="rId6"/>
              </a:buBlip>
            </a:pPr>
            <a:r>
              <a:rPr lang="en-US" altLang="ko-KR" sz="2400" b="0" dirty="0">
                <a:latin typeface="+mn-lt"/>
                <a:ea typeface="굴림" pitchFamily="34" charset="-127"/>
              </a:rPr>
              <a:t>HDD</a:t>
            </a:r>
            <a:r>
              <a:rPr lang="en-US" altLang="ko-KR" sz="2400" b="0" dirty="0" smtClean="0">
                <a:latin typeface="+mn-lt"/>
                <a:ea typeface="굴림" pitchFamily="34" charset="-127"/>
              </a:rPr>
              <a:t>:  </a:t>
            </a:r>
            <a:r>
              <a:rPr lang="en-US" altLang="ko-KR" sz="2400" b="0" dirty="0">
                <a:latin typeface="+mn-lt"/>
                <a:ea typeface="굴림" pitchFamily="34" charset="-127"/>
              </a:rPr>
              <a:t>Higher RPM = </a:t>
            </a:r>
            <a:r>
              <a:rPr lang="en-US" altLang="ko-KR" sz="2400" b="0" dirty="0" smtClean="0">
                <a:latin typeface="+mn-lt"/>
                <a:ea typeface="굴림" pitchFamily="34" charset="-127"/>
              </a:rPr>
              <a:t>higher power</a:t>
            </a:r>
            <a:endParaRPr lang="en-US" altLang="ko-KR" sz="2400" b="0" dirty="0">
              <a:latin typeface="+mn-lt"/>
              <a:ea typeface="굴림" pitchFamily="34" charset="-127"/>
            </a:endParaRPr>
          </a:p>
          <a:p>
            <a:pPr marL="280988" indent="-280988" algn="l">
              <a:lnSpc>
                <a:spcPct val="90000"/>
              </a:lnSpc>
              <a:spcBef>
                <a:spcPct val="30000"/>
              </a:spcBef>
              <a:buClr>
                <a:schemeClr val="tx2"/>
              </a:buClr>
              <a:buSzPct val="95000"/>
              <a:buFont typeface="Wingdings" pitchFamily="2" charset="2"/>
              <a:buBlip>
                <a:blip r:embed="rId6"/>
              </a:buBlip>
            </a:pPr>
            <a:r>
              <a:rPr lang="en-US" altLang="ko-KR" sz="2400" b="0" dirty="0">
                <a:latin typeface="+mn-lt"/>
                <a:ea typeface="굴림" pitchFamily="34" charset="-127"/>
              </a:rPr>
              <a:t>SSD: </a:t>
            </a:r>
            <a:r>
              <a:rPr lang="en-US" altLang="ko-KR" sz="2400" b="0" dirty="0" smtClean="0">
                <a:latin typeface="+mn-lt"/>
                <a:ea typeface="굴림" pitchFamily="34" charset="-127"/>
              </a:rPr>
              <a:t> Less power saves lifetime energy costs</a:t>
            </a:r>
            <a:r>
              <a:rPr lang="en-US" altLang="ko-KR" sz="2400" b="0" dirty="0">
                <a:latin typeface="+mn-lt"/>
                <a:ea typeface="굴림" pitchFamily="34" charset="-127"/>
              </a:rPr>
              <a:t>… </a:t>
            </a:r>
          </a:p>
        </p:txBody>
      </p:sp>
      <p:sp>
        <p:nvSpPr>
          <p:cNvPr id="269341" name="Rectangle 29"/>
          <p:cNvSpPr>
            <a:spLocks noGrp="1" noChangeArrowheads="1"/>
          </p:cNvSpPr>
          <p:nvPr>
            <p:ph type="title"/>
          </p:nvPr>
        </p:nvSpPr>
        <p:spPr/>
        <p:txBody>
          <a:bodyPr/>
          <a:lstStyle/>
          <a:p>
            <a:r>
              <a:rPr lang="en-US" altLang="ko-KR" smtClean="0"/>
              <a:t>SSD Power Savings Comparison</a:t>
            </a:r>
            <a:endParaRPr lang="en-US" altLang="ko-KR"/>
          </a:p>
        </p:txBody>
      </p:sp>
      <p:sp>
        <p:nvSpPr>
          <p:cNvPr id="269346" name="Text Box 34"/>
          <p:cNvSpPr txBox="1">
            <a:spLocks noChangeArrowheads="1"/>
          </p:cNvSpPr>
          <p:nvPr/>
        </p:nvSpPr>
        <p:spPr bwMode="auto">
          <a:xfrm>
            <a:off x="271463" y="1927225"/>
            <a:ext cx="4041775" cy="312330"/>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sz="2000" dirty="0">
                <a:latin typeface="+mn-lt"/>
                <a:ea typeface="굴림" pitchFamily="34" charset="-127"/>
              </a:rPr>
              <a:t>Watts used in </a:t>
            </a:r>
            <a:r>
              <a:rPr lang="en-US" sz="2000" dirty="0" smtClean="0">
                <a:latin typeface="+mn-lt"/>
                <a:ea typeface="굴림" pitchFamily="34" charset="-127"/>
              </a:rPr>
              <a:t>operation mode</a:t>
            </a:r>
            <a:endParaRPr lang="en-US" sz="2000" dirty="0">
              <a:latin typeface="+mn-lt"/>
              <a:ea typeface="굴림" pitchFamily="34" charset="-127"/>
            </a:endParaRPr>
          </a:p>
        </p:txBody>
      </p:sp>
      <p:sp>
        <p:nvSpPr>
          <p:cNvPr id="269347" name="Text Box 35"/>
          <p:cNvSpPr txBox="1">
            <a:spLocks noChangeArrowheads="1"/>
          </p:cNvSpPr>
          <p:nvPr/>
        </p:nvSpPr>
        <p:spPr bwMode="auto">
          <a:xfrm>
            <a:off x="4777615" y="1905000"/>
            <a:ext cx="4041775" cy="312330"/>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sz="2000" dirty="0">
                <a:latin typeface="+mn-lt"/>
                <a:ea typeface="굴림" pitchFamily="34" charset="-127"/>
              </a:rPr>
              <a:t>Watts used </a:t>
            </a:r>
            <a:r>
              <a:rPr lang="en-US" sz="2000" dirty="0" smtClean="0">
                <a:latin typeface="+mn-lt"/>
                <a:ea typeface="굴림" pitchFamily="34" charset="-127"/>
              </a:rPr>
              <a:t>in idle </a:t>
            </a:r>
            <a:r>
              <a:rPr lang="en-US" sz="2000" dirty="0">
                <a:latin typeface="+mn-lt"/>
                <a:ea typeface="굴림" pitchFamily="34" charset="-127"/>
              </a:rPr>
              <a:t>Mode</a:t>
            </a:r>
          </a:p>
        </p:txBody>
      </p:sp>
      <p:sp>
        <p:nvSpPr>
          <p:cNvPr id="269348" name="AutoShape 36"/>
          <p:cNvSpPr>
            <a:spLocks/>
          </p:cNvSpPr>
          <p:nvPr/>
        </p:nvSpPr>
        <p:spPr bwMode="auto">
          <a:xfrm rot="16200000">
            <a:off x="1718470" y="3632723"/>
            <a:ext cx="284162" cy="2644775"/>
          </a:xfrm>
          <a:prstGeom prst="leftBrace">
            <a:avLst>
              <a:gd name="adj1" fmla="val 77561"/>
              <a:gd name="adj2" fmla="val 50000"/>
            </a:avLst>
          </a:prstGeom>
          <a:noFill/>
          <a:ln w="19050">
            <a:solidFill>
              <a:schemeClr val="tx1"/>
            </a:solidFill>
            <a:round/>
            <a:headEnd/>
            <a:tailEnd/>
          </a:ln>
          <a:effectLst/>
        </p:spPr>
        <p:txBody>
          <a:bodyPr wrap="none" anchor="ctr"/>
          <a:lstStyle/>
          <a:p>
            <a:endParaRPr lang="en-US">
              <a:latin typeface="+mn-lt"/>
            </a:endParaRPr>
          </a:p>
        </p:txBody>
      </p:sp>
      <p:sp>
        <p:nvSpPr>
          <p:cNvPr id="269349" name="Text Box 37"/>
          <p:cNvSpPr txBox="1">
            <a:spLocks noChangeArrowheads="1"/>
          </p:cNvSpPr>
          <p:nvPr/>
        </p:nvSpPr>
        <p:spPr bwMode="auto">
          <a:xfrm>
            <a:off x="1100138" y="5127355"/>
            <a:ext cx="1482725" cy="292388"/>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dirty="0">
                <a:latin typeface="+mn-lt"/>
                <a:ea typeface="굴림" pitchFamily="34" charset="-127"/>
              </a:rPr>
              <a:t>HDD RPM</a:t>
            </a:r>
          </a:p>
        </p:txBody>
      </p:sp>
      <p:sp>
        <p:nvSpPr>
          <p:cNvPr id="269350" name="AutoShape 38"/>
          <p:cNvSpPr>
            <a:spLocks/>
          </p:cNvSpPr>
          <p:nvPr/>
        </p:nvSpPr>
        <p:spPr bwMode="auto">
          <a:xfrm rot="16200000">
            <a:off x="6172234" y="3654948"/>
            <a:ext cx="284162" cy="2657475"/>
          </a:xfrm>
          <a:prstGeom prst="leftBrace">
            <a:avLst>
              <a:gd name="adj1" fmla="val 77933"/>
              <a:gd name="adj2" fmla="val 50000"/>
            </a:avLst>
          </a:prstGeom>
          <a:noFill/>
          <a:ln w="19050">
            <a:solidFill>
              <a:schemeClr val="tx1"/>
            </a:solidFill>
            <a:round/>
            <a:headEnd/>
            <a:tailEnd/>
          </a:ln>
          <a:effectLst/>
        </p:spPr>
        <p:txBody>
          <a:bodyPr wrap="none" anchor="ctr"/>
          <a:lstStyle/>
          <a:p>
            <a:endParaRPr lang="en-US">
              <a:latin typeface="+mn-lt"/>
            </a:endParaRPr>
          </a:p>
        </p:txBody>
      </p:sp>
      <p:sp>
        <p:nvSpPr>
          <p:cNvPr id="269351" name="Text Box 39"/>
          <p:cNvSpPr txBox="1">
            <a:spLocks noChangeArrowheads="1"/>
          </p:cNvSpPr>
          <p:nvPr/>
        </p:nvSpPr>
        <p:spPr bwMode="auto">
          <a:xfrm>
            <a:off x="5558665" y="5127355"/>
            <a:ext cx="1482725" cy="292388"/>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a:latin typeface="+mn-lt"/>
                <a:ea typeface="굴림" pitchFamily="34" charset="-127"/>
              </a:rPr>
              <a:t>HDD RPM</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3232" name="Text Box 128"/>
          <p:cNvSpPr txBox="1">
            <a:spLocks noChangeArrowheads="1"/>
          </p:cNvSpPr>
          <p:nvPr/>
        </p:nvSpPr>
        <p:spPr bwMode="auto">
          <a:xfrm>
            <a:off x="1663700" y="3862321"/>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4.1x</a:t>
            </a:r>
          </a:p>
        </p:txBody>
      </p:sp>
      <p:grpSp>
        <p:nvGrpSpPr>
          <p:cNvPr id="303106" name="Group 2"/>
          <p:cNvGrpSpPr>
            <a:grpSpLocks/>
          </p:cNvGrpSpPr>
          <p:nvPr/>
        </p:nvGrpSpPr>
        <p:grpSpPr bwMode="auto">
          <a:xfrm>
            <a:off x="1651000" y="5427596"/>
            <a:ext cx="3432175" cy="652463"/>
            <a:chOff x="1118" y="3248"/>
            <a:chExt cx="2162" cy="1353"/>
          </a:xfrm>
        </p:grpSpPr>
        <p:sp>
          <p:nvSpPr>
            <p:cNvPr id="303107" name="Line 3"/>
            <p:cNvSpPr>
              <a:spLocks noChangeShapeType="1"/>
            </p:cNvSpPr>
            <p:nvPr/>
          </p:nvSpPr>
          <p:spPr bwMode="auto">
            <a:xfrm>
              <a:off x="1122"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08" name="Line 4"/>
            <p:cNvSpPr>
              <a:spLocks noChangeShapeType="1"/>
            </p:cNvSpPr>
            <p:nvPr/>
          </p:nvSpPr>
          <p:spPr bwMode="auto">
            <a:xfrm>
              <a:off x="1360"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09" name="Line 5"/>
            <p:cNvSpPr>
              <a:spLocks noChangeShapeType="1"/>
            </p:cNvSpPr>
            <p:nvPr/>
          </p:nvSpPr>
          <p:spPr bwMode="auto">
            <a:xfrm>
              <a:off x="1598"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0" name="Line 6"/>
            <p:cNvSpPr>
              <a:spLocks noChangeShapeType="1"/>
            </p:cNvSpPr>
            <p:nvPr/>
          </p:nvSpPr>
          <p:spPr bwMode="auto">
            <a:xfrm>
              <a:off x="1844"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1" name="Line 7"/>
            <p:cNvSpPr>
              <a:spLocks noChangeShapeType="1"/>
            </p:cNvSpPr>
            <p:nvPr/>
          </p:nvSpPr>
          <p:spPr bwMode="auto">
            <a:xfrm>
              <a:off x="2082"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2" name="Line 8"/>
            <p:cNvSpPr>
              <a:spLocks noChangeShapeType="1"/>
            </p:cNvSpPr>
            <p:nvPr/>
          </p:nvSpPr>
          <p:spPr bwMode="auto">
            <a:xfrm>
              <a:off x="2321"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3" name="Line 9"/>
            <p:cNvSpPr>
              <a:spLocks noChangeShapeType="1"/>
            </p:cNvSpPr>
            <p:nvPr/>
          </p:nvSpPr>
          <p:spPr bwMode="auto">
            <a:xfrm>
              <a:off x="2563"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4" name="Line 10"/>
            <p:cNvSpPr>
              <a:spLocks noChangeShapeType="1"/>
            </p:cNvSpPr>
            <p:nvPr/>
          </p:nvSpPr>
          <p:spPr bwMode="auto">
            <a:xfrm>
              <a:off x="2802"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5" name="Line 11"/>
            <p:cNvSpPr>
              <a:spLocks noChangeShapeType="1"/>
            </p:cNvSpPr>
            <p:nvPr/>
          </p:nvSpPr>
          <p:spPr bwMode="auto">
            <a:xfrm>
              <a:off x="3040"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6" name="Line 12"/>
            <p:cNvSpPr>
              <a:spLocks noChangeShapeType="1"/>
            </p:cNvSpPr>
            <p:nvPr/>
          </p:nvSpPr>
          <p:spPr bwMode="auto">
            <a:xfrm>
              <a:off x="3272"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7" name="Line 13"/>
            <p:cNvSpPr>
              <a:spLocks noChangeShapeType="1"/>
            </p:cNvSpPr>
            <p:nvPr/>
          </p:nvSpPr>
          <p:spPr bwMode="auto">
            <a:xfrm>
              <a:off x="1121" y="4588"/>
              <a:ext cx="2159" cy="6"/>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18" name="Line 14"/>
            <p:cNvSpPr>
              <a:spLocks noChangeShapeType="1"/>
            </p:cNvSpPr>
            <p:nvPr/>
          </p:nvSpPr>
          <p:spPr bwMode="auto">
            <a:xfrm>
              <a:off x="1118" y="3248"/>
              <a:ext cx="2154" cy="6"/>
            </a:xfrm>
            <a:prstGeom prst="line">
              <a:avLst/>
            </a:prstGeom>
            <a:noFill/>
            <a:ln w="3175">
              <a:solidFill>
                <a:srgbClr val="5F5F5F"/>
              </a:solidFill>
              <a:round/>
              <a:headEnd/>
              <a:tailEnd/>
            </a:ln>
            <a:effectLst/>
          </p:spPr>
          <p:txBody>
            <a:bodyPr wrap="none" anchor="ctr"/>
            <a:lstStyle/>
            <a:p>
              <a:endParaRPr lang="en-US">
                <a:latin typeface="+mn-lt"/>
              </a:endParaRPr>
            </a:p>
          </p:txBody>
        </p:sp>
      </p:grpSp>
      <p:sp>
        <p:nvSpPr>
          <p:cNvPr id="303119" name="Rectangle 15"/>
          <p:cNvSpPr>
            <a:spLocks noChangeArrowheads="1"/>
          </p:cNvSpPr>
          <p:nvPr/>
        </p:nvSpPr>
        <p:spPr bwMode="auto">
          <a:xfrm>
            <a:off x="1597025" y="61641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0</a:t>
            </a:r>
          </a:p>
        </p:txBody>
      </p:sp>
      <p:sp>
        <p:nvSpPr>
          <p:cNvPr id="303120" name="Rectangle 16"/>
          <p:cNvSpPr>
            <a:spLocks noChangeArrowheads="1"/>
          </p:cNvSpPr>
          <p:nvPr/>
        </p:nvSpPr>
        <p:spPr bwMode="auto">
          <a:xfrm>
            <a:off x="1927225" y="61610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30</a:t>
            </a:r>
          </a:p>
        </p:txBody>
      </p:sp>
      <p:sp>
        <p:nvSpPr>
          <p:cNvPr id="303121" name="Rectangle 17"/>
          <p:cNvSpPr>
            <a:spLocks noChangeArrowheads="1"/>
          </p:cNvSpPr>
          <p:nvPr/>
        </p:nvSpPr>
        <p:spPr bwMode="auto">
          <a:xfrm>
            <a:off x="2324100" y="615784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60</a:t>
            </a:r>
          </a:p>
        </p:txBody>
      </p:sp>
      <p:sp>
        <p:nvSpPr>
          <p:cNvPr id="303122" name="Rectangle 18"/>
          <p:cNvSpPr>
            <a:spLocks noChangeArrowheads="1"/>
          </p:cNvSpPr>
          <p:nvPr/>
        </p:nvSpPr>
        <p:spPr bwMode="auto">
          <a:xfrm>
            <a:off x="2701925" y="61546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90</a:t>
            </a:r>
          </a:p>
        </p:txBody>
      </p:sp>
      <p:sp>
        <p:nvSpPr>
          <p:cNvPr id="303123" name="Rectangle 19"/>
          <p:cNvSpPr>
            <a:spLocks noChangeArrowheads="1"/>
          </p:cNvSpPr>
          <p:nvPr/>
        </p:nvSpPr>
        <p:spPr bwMode="auto">
          <a:xfrm>
            <a:off x="3089275" y="61610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120</a:t>
            </a:r>
          </a:p>
        </p:txBody>
      </p:sp>
      <p:sp>
        <p:nvSpPr>
          <p:cNvPr id="303124" name="Rectangle 20"/>
          <p:cNvSpPr>
            <a:spLocks noChangeArrowheads="1"/>
          </p:cNvSpPr>
          <p:nvPr/>
        </p:nvSpPr>
        <p:spPr bwMode="auto">
          <a:xfrm>
            <a:off x="3476625" y="615784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150</a:t>
            </a:r>
          </a:p>
        </p:txBody>
      </p:sp>
      <p:sp>
        <p:nvSpPr>
          <p:cNvPr id="303125" name="Rectangle 21"/>
          <p:cNvSpPr>
            <a:spLocks noChangeArrowheads="1"/>
          </p:cNvSpPr>
          <p:nvPr/>
        </p:nvSpPr>
        <p:spPr bwMode="auto">
          <a:xfrm>
            <a:off x="3854450" y="61546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180</a:t>
            </a:r>
          </a:p>
        </p:txBody>
      </p:sp>
      <p:sp>
        <p:nvSpPr>
          <p:cNvPr id="303126" name="Rectangle 22"/>
          <p:cNvSpPr>
            <a:spLocks noChangeArrowheads="1"/>
          </p:cNvSpPr>
          <p:nvPr/>
        </p:nvSpPr>
        <p:spPr bwMode="auto">
          <a:xfrm>
            <a:off x="4232275" y="61610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210</a:t>
            </a:r>
          </a:p>
        </p:txBody>
      </p:sp>
      <p:sp>
        <p:nvSpPr>
          <p:cNvPr id="303127" name="Rectangle 23"/>
          <p:cNvSpPr>
            <a:spLocks noChangeArrowheads="1"/>
          </p:cNvSpPr>
          <p:nvPr/>
        </p:nvSpPr>
        <p:spPr bwMode="auto">
          <a:xfrm>
            <a:off x="4610100" y="615784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240</a:t>
            </a:r>
          </a:p>
        </p:txBody>
      </p:sp>
      <p:sp>
        <p:nvSpPr>
          <p:cNvPr id="303128" name="Rectangle 24"/>
          <p:cNvSpPr>
            <a:spLocks noChangeArrowheads="1"/>
          </p:cNvSpPr>
          <p:nvPr/>
        </p:nvSpPr>
        <p:spPr bwMode="auto">
          <a:xfrm>
            <a:off x="4968875" y="614514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270</a:t>
            </a:r>
          </a:p>
        </p:txBody>
      </p:sp>
      <p:sp>
        <p:nvSpPr>
          <p:cNvPr id="303129" name="Rectangle 25"/>
          <p:cNvSpPr>
            <a:spLocks noChangeArrowheads="1"/>
          </p:cNvSpPr>
          <p:nvPr/>
        </p:nvSpPr>
        <p:spPr bwMode="auto">
          <a:xfrm>
            <a:off x="2692400" y="6335646"/>
            <a:ext cx="1257300" cy="238125"/>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(min)</a:t>
            </a:r>
          </a:p>
        </p:txBody>
      </p:sp>
      <p:sp>
        <p:nvSpPr>
          <p:cNvPr id="303130" name="Line 26"/>
          <p:cNvSpPr>
            <a:spLocks noChangeShapeType="1"/>
          </p:cNvSpPr>
          <p:nvPr/>
        </p:nvSpPr>
        <p:spPr bwMode="auto">
          <a:xfrm>
            <a:off x="1631950"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1" name="Line 27"/>
          <p:cNvSpPr>
            <a:spLocks noChangeShapeType="1"/>
          </p:cNvSpPr>
          <p:nvPr/>
        </p:nvSpPr>
        <p:spPr bwMode="auto">
          <a:xfrm>
            <a:off x="2009775"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2" name="Line 28"/>
          <p:cNvSpPr>
            <a:spLocks noChangeShapeType="1"/>
          </p:cNvSpPr>
          <p:nvPr/>
        </p:nvSpPr>
        <p:spPr bwMode="auto">
          <a:xfrm>
            <a:off x="2387600"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3" name="Line 29"/>
          <p:cNvSpPr>
            <a:spLocks noChangeShapeType="1"/>
          </p:cNvSpPr>
          <p:nvPr/>
        </p:nvSpPr>
        <p:spPr bwMode="auto">
          <a:xfrm>
            <a:off x="2778125"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4" name="Line 30"/>
          <p:cNvSpPr>
            <a:spLocks noChangeShapeType="1"/>
          </p:cNvSpPr>
          <p:nvPr/>
        </p:nvSpPr>
        <p:spPr bwMode="auto">
          <a:xfrm>
            <a:off x="3155950"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5" name="Line 31"/>
          <p:cNvSpPr>
            <a:spLocks noChangeShapeType="1"/>
          </p:cNvSpPr>
          <p:nvPr/>
        </p:nvSpPr>
        <p:spPr bwMode="auto">
          <a:xfrm>
            <a:off x="3535363"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6" name="Line 32"/>
          <p:cNvSpPr>
            <a:spLocks noChangeShapeType="1"/>
          </p:cNvSpPr>
          <p:nvPr/>
        </p:nvSpPr>
        <p:spPr bwMode="auto">
          <a:xfrm>
            <a:off x="3919538"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7" name="Line 33"/>
          <p:cNvSpPr>
            <a:spLocks noChangeShapeType="1"/>
          </p:cNvSpPr>
          <p:nvPr/>
        </p:nvSpPr>
        <p:spPr bwMode="auto">
          <a:xfrm>
            <a:off x="4298950"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8" name="Line 34"/>
          <p:cNvSpPr>
            <a:spLocks noChangeShapeType="1"/>
          </p:cNvSpPr>
          <p:nvPr/>
        </p:nvSpPr>
        <p:spPr bwMode="auto">
          <a:xfrm>
            <a:off x="4676775"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39" name="Line 35"/>
          <p:cNvSpPr>
            <a:spLocks noChangeShapeType="1"/>
          </p:cNvSpPr>
          <p:nvPr/>
        </p:nvSpPr>
        <p:spPr bwMode="auto">
          <a:xfrm>
            <a:off x="5045075" y="2616134"/>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40" name="Line 36"/>
          <p:cNvSpPr>
            <a:spLocks noChangeShapeType="1"/>
          </p:cNvSpPr>
          <p:nvPr/>
        </p:nvSpPr>
        <p:spPr bwMode="auto">
          <a:xfrm>
            <a:off x="1630363" y="4729096"/>
            <a:ext cx="3427412" cy="9525"/>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41" name="Line 37"/>
          <p:cNvSpPr>
            <a:spLocks noChangeShapeType="1"/>
          </p:cNvSpPr>
          <p:nvPr/>
        </p:nvSpPr>
        <p:spPr bwMode="auto">
          <a:xfrm>
            <a:off x="1625600" y="2601846"/>
            <a:ext cx="3419475" cy="9525"/>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42" name="Rectangle 38"/>
          <p:cNvSpPr>
            <a:spLocks noChangeArrowheads="1"/>
          </p:cNvSpPr>
          <p:nvPr/>
        </p:nvSpPr>
        <p:spPr bwMode="auto">
          <a:xfrm>
            <a:off x="1562100" y="48338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0</a:t>
            </a:r>
          </a:p>
        </p:txBody>
      </p:sp>
      <p:sp>
        <p:nvSpPr>
          <p:cNvPr id="303143" name="Rectangle 39"/>
          <p:cNvSpPr>
            <a:spLocks noChangeArrowheads="1"/>
          </p:cNvSpPr>
          <p:nvPr/>
        </p:nvSpPr>
        <p:spPr bwMode="auto">
          <a:xfrm>
            <a:off x="1892300" y="48306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10</a:t>
            </a:r>
          </a:p>
        </p:txBody>
      </p:sp>
      <p:sp>
        <p:nvSpPr>
          <p:cNvPr id="303144" name="Rectangle 40"/>
          <p:cNvSpPr>
            <a:spLocks noChangeArrowheads="1"/>
          </p:cNvSpPr>
          <p:nvPr/>
        </p:nvSpPr>
        <p:spPr bwMode="auto">
          <a:xfrm>
            <a:off x="2289175" y="48275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20</a:t>
            </a:r>
          </a:p>
        </p:txBody>
      </p:sp>
      <p:sp>
        <p:nvSpPr>
          <p:cNvPr id="303145" name="Rectangle 41"/>
          <p:cNvSpPr>
            <a:spLocks noChangeArrowheads="1"/>
          </p:cNvSpPr>
          <p:nvPr/>
        </p:nvSpPr>
        <p:spPr bwMode="auto">
          <a:xfrm>
            <a:off x="2667000" y="482434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30</a:t>
            </a:r>
          </a:p>
        </p:txBody>
      </p:sp>
      <p:sp>
        <p:nvSpPr>
          <p:cNvPr id="303146" name="Rectangle 42"/>
          <p:cNvSpPr>
            <a:spLocks noChangeArrowheads="1"/>
          </p:cNvSpPr>
          <p:nvPr/>
        </p:nvSpPr>
        <p:spPr bwMode="auto">
          <a:xfrm>
            <a:off x="3054350" y="48306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40</a:t>
            </a:r>
          </a:p>
        </p:txBody>
      </p:sp>
      <p:sp>
        <p:nvSpPr>
          <p:cNvPr id="303147" name="Rectangle 43"/>
          <p:cNvSpPr>
            <a:spLocks noChangeArrowheads="1"/>
          </p:cNvSpPr>
          <p:nvPr/>
        </p:nvSpPr>
        <p:spPr bwMode="auto">
          <a:xfrm>
            <a:off x="3441700" y="48275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50</a:t>
            </a:r>
          </a:p>
        </p:txBody>
      </p:sp>
      <p:sp>
        <p:nvSpPr>
          <p:cNvPr id="303148" name="Rectangle 44"/>
          <p:cNvSpPr>
            <a:spLocks noChangeArrowheads="1"/>
          </p:cNvSpPr>
          <p:nvPr/>
        </p:nvSpPr>
        <p:spPr bwMode="auto">
          <a:xfrm>
            <a:off x="3819525" y="482434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60</a:t>
            </a:r>
          </a:p>
        </p:txBody>
      </p:sp>
      <p:sp>
        <p:nvSpPr>
          <p:cNvPr id="303149" name="Rectangle 45"/>
          <p:cNvSpPr>
            <a:spLocks noChangeArrowheads="1"/>
          </p:cNvSpPr>
          <p:nvPr/>
        </p:nvSpPr>
        <p:spPr bwMode="auto">
          <a:xfrm>
            <a:off x="4197350" y="48306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70</a:t>
            </a:r>
          </a:p>
        </p:txBody>
      </p:sp>
      <p:sp>
        <p:nvSpPr>
          <p:cNvPr id="303150" name="Rectangle 46"/>
          <p:cNvSpPr>
            <a:spLocks noChangeArrowheads="1"/>
          </p:cNvSpPr>
          <p:nvPr/>
        </p:nvSpPr>
        <p:spPr bwMode="auto">
          <a:xfrm>
            <a:off x="4575175" y="48275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80</a:t>
            </a:r>
          </a:p>
        </p:txBody>
      </p:sp>
      <p:sp>
        <p:nvSpPr>
          <p:cNvPr id="303151" name="Rectangle 47"/>
          <p:cNvSpPr>
            <a:spLocks noChangeArrowheads="1"/>
          </p:cNvSpPr>
          <p:nvPr/>
        </p:nvSpPr>
        <p:spPr bwMode="auto">
          <a:xfrm>
            <a:off x="4933950" y="48275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90</a:t>
            </a:r>
          </a:p>
        </p:txBody>
      </p:sp>
      <p:sp>
        <p:nvSpPr>
          <p:cNvPr id="303152" name="Rectangle 48"/>
          <p:cNvSpPr>
            <a:spLocks noChangeArrowheads="1"/>
          </p:cNvSpPr>
          <p:nvPr/>
        </p:nvSpPr>
        <p:spPr bwMode="auto">
          <a:xfrm>
            <a:off x="2743200" y="5014846"/>
            <a:ext cx="1257300" cy="238125"/>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(sec)</a:t>
            </a:r>
          </a:p>
        </p:txBody>
      </p:sp>
      <p:sp>
        <p:nvSpPr>
          <p:cNvPr id="303154" name="Rectangle 50"/>
          <p:cNvSpPr>
            <a:spLocks noChangeArrowheads="1"/>
          </p:cNvSpPr>
          <p:nvPr/>
        </p:nvSpPr>
        <p:spPr bwMode="auto">
          <a:xfrm>
            <a:off x="155575" y="3243196"/>
            <a:ext cx="1447800" cy="257175"/>
          </a:xfrm>
          <a:prstGeom prst="rect">
            <a:avLst/>
          </a:prstGeom>
          <a:noFill/>
          <a:ln w="9525" algn="ctr">
            <a:noFill/>
            <a:miter lim="800000"/>
            <a:headEnd/>
            <a:tailEnd/>
          </a:ln>
          <a:effectLst/>
        </p:spPr>
        <p:txBody>
          <a:bodyPr wrap="none" anchor="ctr"/>
          <a:lstStyle/>
          <a:p>
            <a:pPr algn="r" latinLnBrk="1"/>
            <a:r>
              <a:rPr kumimoji="1" lang="en-US" altLang="ko-KR" sz="1200">
                <a:latin typeface="+mn-lt"/>
                <a:ea typeface="굴림" pitchFamily="34" charset="-127"/>
              </a:rPr>
              <a:t>Powerpoint</a:t>
            </a:r>
          </a:p>
          <a:p>
            <a:pPr algn="r" latinLnBrk="1"/>
            <a:r>
              <a:rPr kumimoji="1" lang="en-US" altLang="ko-KR" sz="1200">
                <a:latin typeface="+mn-lt"/>
                <a:ea typeface="굴림" pitchFamily="34" charset="-127"/>
              </a:rPr>
              <a:t>(17MB,</a:t>
            </a:r>
          </a:p>
          <a:p>
            <a:pPr algn="r" latinLnBrk="1"/>
            <a:r>
              <a:rPr kumimoji="1" lang="en-US" altLang="ko-KR" sz="1200">
                <a:latin typeface="+mn-lt"/>
                <a:ea typeface="굴림" pitchFamily="34" charset="-127"/>
              </a:rPr>
              <a:t>135 slides)</a:t>
            </a:r>
          </a:p>
        </p:txBody>
      </p:sp>
      <p:sp>
        <p:nvSpPr>
          <p:cNvPr id="303155" name="Rectangle 51"/>
          <p:cNvSpPr>
            <a:spLocks noChangeArrowheads="1"/>
          </p:cNvSpPr>
          <p:nvPr/>
        </p:nvSpPr>
        <p:spPr bwMode="auto">
          <a:xfrm>
            <a:off x="152400" y="3792471"/>
            <a:ext cx="1447800" cy="238125"/>
          </a:xfrm>
          <a:prstGeom prst="rect">
            <a:avLst/>
          </a:prstGeom>
          <a:noFill/>
          <a:ln w="9525" algn="ctr">
            <a:noFill/>
            <a:miter lim="800000"/>
            <a:headEnd/>
            <a:tailEnd/>
          </a:ln>
          <a:effectLst/>
        </p:spPr>
        <p:txBody>
          <a:bodyPr wrap="none" anchor="ctr"/>
          <a:lstStyle/>
          <a:p>
            <a:pPr algn="r" latinLnBrk="1"/>
            <a:r>
              <a:rPr kumimoji="1" lang="en-US" altLang="ko-KR" sz="1200">
                <a:latin typeface="+mn-lt"/>
                <a:ea typeface="굴림" pitchFamily="34" charset="-127"/>
              </a:rPr>
              <a:t>Outlook</a:t>
            </a:r>
          </a:p>
          <a:p>
            <a:pPr algn="r" latinLnBrk="1"/>
            <a:r>
              <a:rPr kumimoji="1" lang="en-US" altLang="ko-KR" sz="1200">
                <a:latin typeface="+mn-lt"/>
                <a:ea typeface="굴림" pitchFamily="34" charset="-127"/>
              </a:rPr>
              <a:t>(650 mails)</a:t>
            </a:r>
          </a:p>
        </p:txBody>
      </p:sp>
      <p:sp>
        <p:nvSpPr>
          <p:cNvPr id="303156" name="Rectangle 52"/>
          <p:cNvSpPr>
            <a:spLocks noChangeArrowheads="1"/>
          </p:cNvSpPr>
          <p:nvPr/>
        </p:nvSpPr>
        <p:spPr bwMode="auto">
          <a:xfrm>
            <a:off x="142875" y="4256021"/>
            <a:ext cx="1447800" cy="438150"/>
          </a:xfrm>
          <a:prstGeom prst="rect">
            <a:avLst/>
          </a:prstGeom>
          <a:noFill/>
          <a:ln w="9525" algn="ctr">
            <a:noFill/>
            <a:miter lim="800000"/>
            <a:headEnd/>
            <a:tailEnd/>
          </a:ln>
          <a:effectLst/>
        </p:spPr>
        <p:txBody>
          <a:bodyPr wrap="none" anchor="ctr"/>
          <a:lstStyle/>
          <a:p>
            <a:pPr algn="r" latinLnBrk="1"/>
            <a:r>
              <a:rPr kumimoji="1" lang="en-US" altLang="ko-KR" sz="1200">
                <a:latin typeface="+mn-lt"/>
                <a:ea typeface="굴림" pitchFamily="34" charset="-127"/>
              </a:rPr>
              <a:t>Searching files</a:t>
            </a:r>
          </a:p>
          <a:p>
            <a:pPr algn="r" latinLnBrk="1"/>
            <a:r>
              <a:rPr kumimoji="1" lang="en-US" altLang="ko-KR" sz="1200">
                <a:latin typeface="+mn-lt"/>
                <a:ea typeface="굴림" pitchFamily="34" charset="-127"/>
              </a:rPr>
              <a:t>including “a”</a:t>
            </a:r>
          </a:p>
          <a:p>
            <a:pPr algn="r" latinLnBrk="1"/>
            <a:r>
              <a:rPr kumimoji="1" lang="en-US" altLang="ko-KR" sz="1200">
                <a:latin typeface="+mn-lt"/>
                <a:ea typeface="굴림" pitchFamily="34" charset="-127"/>
              </a:rPr>
              <a:t>in C Drive</a:t>
            </a:r>
          </a:p>
        </p:txBody>
      </p:sp>
      <p:sp>
        <p:nvSpPr>
          <p:cNvPr id="303157" name="Rectangle 53"/>
          <p:cNvSpPr>
            <a:spLocks noChangeArrowheads="1"/>
          </p:cNvSpPr>
          <p:nvPr/>
        </p:nvSpPr>
        <p:spPr bwMode="auto">
          <a:xfrm>
            <a:off x="152400" y="2725671"/>
            <a:ext cx="1447800" cy="238125"/>
          </a:xfrm>
          <a:prstGeom prst="rect">
            <a:avLst/>
          </a:prstGeom>
          <a:noFill/>
          <a:ln w="9525" algn="ctr">
            <a:noFill/>
            <a:miter lim="800000"/>
            <a:headEnd/>
            <a:tailEnd/>
          </a:ln>
          <a:effectLst/>
        </p:spPr>
        <p:txBody>
          <a:bodyPr wrap="none" anchor="ctr"/>
          <a:lstStyle/>
          <a:p>
            <a:pPr algn="r" latinLnBrk="1"/>
            <a:r>
              <a:rPr kumimoji="1" lang="en-US" altLang="ko-KR" sz="1200">
                <a:latin typeface="+mn-lt"/>
                <a:ea typeface="굴림" pitchFamily="34" charset="-127"/>
              </a:rPr>
              <a:t>Windows XP</a:t>
            </a:r>
          </a:p>
          <a:p>
            <a:pPr algn="r" latinLnBrk="1"/>
            <a:r>
              <a:rPr kumimoji="1" lang="en-US" altLang="ko-KR" sz="1200">
                <a:latin typeface="+mn-lt"/>
                <a:ea typeface="굴림" pitchFamily="34" charset="-127"/>
              </a:rPr>
              <a:t>Boot</a:t>
            </a:r>
          </a:p>
        </p:txBody>
      </p:sp>
      <p:sp>
        <p:nvSpPr>
          <p:cNvPr id="303158" name="Rectangle 54"/>
          <p:cNvSpPr>
            <a:spLocks noChangeArrowheads="1"/>
          </p:cNvSpPr>
          <p:nvPr/>
        </p:nvSpPr>
        <p:spPr bwMode="auto">
          <a:xfrm>
            <a:off x="1628775" y="3371784"/>
            <a:ext cx="522288" cy="1825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59" name="Rectangle 55"/>
          <p:cNvSpPr>
            <a:spLocks noChangeArrowheads="1"/>
          </p:cNvSpPr>
          <p:nvPr/>
        </p:nvSpPr>
        <p:spPr bwMode="auto">
          <a:xfrm>
            <a:off x="1628775" y="3197159"/>
            <a:ext cx="1141413" cy="1730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160" name="Line 56"/>
          <p:cNvSpPr>
            <a:spLocks noChangeShapeType="1"/>
          </p:cNvSpPr>
          <p:nvPr/>
        </p:nvSpPr>
        <p:spPr bwMode="auto">
          <a:xfrm>
            <a:off x="5353050"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1" name="Line 57"/>
          <p:cNvSpPr>
            <a:spLocks noChangeShapeType="1"/>
          </p:cNvSpPr>
          <p:nvPr/>
        </p:nvSpPr>
        <p:spPr bwMode="auto">
          <a:xfrm>
            <a:off x="5730875"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2" name="Line 58"/>
          <p:cNvSpPr>
            <a:spLocks noChangeShapeType="1"/>
          </p:cNvSpPr>
          <p:nvPr/>
        </p:nvSpPr>
        <p:spPr bwMode="auto">
          <a:xfrm>
            <a:off x="6108700"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3" name="Line 59"/>
          <p:cNvSpPr>
            <a:spLocks noChangeShapeType="1"/>
          </p:cNvSpPr>
          <p:nvPr/>
        </p:nvSpPr>
        <p:spPr bwMode="auto">
          <a:xfrm>
            <a:off x="6499225"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4" name="Line 60"/>
          <p:cNvSpPr>
            <a:spLocks noChangeShapeType="1"/>
          </p:cNvSpPr>
          <p:nvPr/>
        </p:nvSpPr>
        <p:spPr bwMode="auto">
          <a:xfrm>
            <a:off x="6877050"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5" name="Line 61"/>
          <p:cNvSpPr>
            <a:spLocks noChangeShapeType="1"/>
          </p:cNvSpPr>
          <p:nvPr/>
        </p:nvSpPr>
        <p:spPr bwMode="auto">
          <a:xfrm>
            <a:off x="7256463"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6" name="Line 62"/>
          <p:cNvSpPr>
            <a:spLocks noChangeShapeType="1"/>
          </p:cNvSpPr>
          <p:nvPr/>
        </p:nvSpPr>
        <p:spPr bwMode="auto">
          <a:xfrm>
            <a:off x="7640638"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7" name="Line 63"/>
          <p:cNvSpPr>
            <a:spLocks noChangeShapeType="1"/>
          </p:cNvSpPr>
          <p:nvPr/>
        </p:nvSpPr>
        <p:spPr bwMode="auto">
          <a:xfrm>
            <a:off x="8020050"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8" name="Line 64"/>
          <p:cNvSpPr>
            <a:spLocks noChangeShapeType="1"/>
          </p:cNvSpPr>
          <p:nvPr/>
        </p:nvSpPr>
        <p:spPr bwMode="auto">
          <a:xfrm>
            <a:off x="8397875"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69" name="Line 65"/>
          <p:cNvSpPr>
            <a:spLocks noChangeShapeType="1"/>
          </p:cNvSpPr>
          <p:nvPr/>
        </p:nvSpPr>
        <p:spPr bwMode="auto">
          <a:xfrm>
            <a:off x="8766175" y="2632009"/>
            <a:ext cx="0" cy="2133600"/>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70" name="Line 66"/>
          <p:cNvSpPr>
            <a:spLocks noChangeShapeType="1"/>
          </p:cNvSpPr>
          <p:nvPr/>
        </p:nvSpPr>
        <p:spPr bwMode="auto">
          <a:xfrm>
            <a:off x="5351463" y="4744971"/>
            <a:ext cx="3427412" cy="9525"/>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71" name="Line 67"/>
          <p:cNvSpPr>
            <a:spLocks noChangeShapeType="1"/>
          </p:cNvSpPr>
          <p:nvPr/>
        </p:nvSpPr>
        <p:spPr bwMode="auto">
          <a:xfrm>
            <a:off x="5346700" y="2617721"/>
            <a:ext cx="3419475" cy="9525"/>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172" name="Rectangle 68"/>
          <p:cNvSpPr>
            <a:spLocks noChangeArrowheads="1"/>
          </p:cNvSpPr>
          <p:nvPr/>
        </p:nvSpPr>
        <p:spPr bwMode="auto">
          <a:xfrm>
            <a:off x="5283200" y="484974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0</a:t>
            </a:r>
          </a:p>
        </p:txBody>
      </p:sp>
      <p:sp>
        <p:nvSpPr>
          <p:cNvPr id="303173" name="Rectangle 69"/>
          <p:cNvSpPr>
            <a:spLocks noChangeArrowheads="1"/>
          </p:cNvSpPr>
          <p:nvPr/>
        </p:nvSpPr>
        <p:spPr bwMode="auto">
          <a:xfrm>
            <a:off x="5613400" y="48465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10</a:t>
            </a:r>
          </a:p>
        </p:txBody>
      </p:sp>
      <p:sp>
        <p:nvSpPr>
          <p:cNvPr id="303174" name="Rectangle 70"/>
          <p:cNvSpPr>
            <a:spLocks noChangeArrowheads="1"/>
          </p:cNvSpPr>
          <p:nvPr/>
        </p:nvSpPr>
        <p:spPr bwMode="auto">
          <a:xfrm>
            <a:off x="6010275" y="48433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20</a:t>
            </a:r>
          </a:p>
        </p:txBody>
      </p:sp>
      <p:sp>
        <p:nvSpPr>
          <p:cNvPr id="303175" name="Rectangle 71"/>
          <p:cNvSpPr>
            <a:spLocks noChangeArrowheads="1"/>
          </p:cNvSpPr>
          <p:nvPr/>
        </p:nvSpPr>
        <p:spPr bwMode="auto">
          <a:xfrm>
            <a:off x="6388100" y="48402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30</a:t>
            </a:r>
          </a:p>
        </p:txBody>
      </p:sp>
      <p:sp>
        <p:nvSpPr>
          <p:cNvPr id="303176" name="Rectangle 72"/>
          <p:cNvSpPr>
            <a:spLocks noChangeArrowheads="1"/>
          </p:cNvSpPr>
          <p:nvPr/>
        </p:nvSpPr>
        <p:spPr bwMode="auto">
          <a:xfrm>
            <a:off x="6775450" y="48465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40</a:t>
            </a:r>
          </a:p>
        </p:txBody>
      </p:sp>
      <p:sp>
        <p:nvSpPr>
          <p:cNvPr id="303177" name="Rectangle 73"/>
          <p:cNvSpPr>
            <a:spLocks noChangeArrowheads="1"/>
          </p:cNvSpPr>
          <p:nvPr/>
        </p:nvSpPr>
        <p:spPr bwMode="auto">
          <a:xfrm>
            <a:off x="7162800" y="48433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50</a:t>
            </a:r>
          </a:p>
        </p:txBody>
      </p:sp>
      <p:sp>
        <p:nvSpPr>
          <p:cNvPr id="303178" name="Rectangle 74"/>
          <p:cNvSpPr>
            <a:spLocks noChangeArrowheads="1"/>
          </p:cNvSpPr>
          <p:nvPr/>
        </p:nvSpPr>
        <p:spPr bwMode="auto">
          <a:xfrm>
            <a:off x="7540625" y="48402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60</a:t>
            </a:r>
          </a:p>
        </p:txBody>
      </p:sp>
      <p:sp>
        <p:nvSpPr>
          <p:cNvPr id="303179" name="Rectangle 75"/>
          <p:cNvSpPr>
            <a:spLocks noChangeArrowheads="1"/>
          </p:cNvSpPr>
          <p:nvPr/>
        </p:nvSpPr>
        <p:spPr bwMode="auto">
          <a:xfrm>
            <a:off x="7918450" y="48465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70</a:t>
            </a:r>
          </a:p>
        </p:txBody>
      </p:sp>
      <p:sp>
        <p:nvSpPr>
          <p:cNvPr id="303180" name="Rectangle 76"/>
          <p:cNvSpPr>
            <a:spLocks noChangeArrowheads="1"/>
          </p:cNvSpPr>
          <p:nvPr/>
        </p:nvSpPr>
        <p:spPr bwMode="auto">
          <a:xfrm>
            <a:off x="8296275" y="48433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80</a:t>
            </a:r>
          </a:p>
        </p:txBody>
      </p:sp>
      <p:sp>
        <p:nvSpPr>
          <p:cNvPr id="303181" name="Rectangle 77"/>
          <p:cNvSpPr>
            <a:spLocks noChangeArrowheads="1"/>
          </p:cNvSpPr>
          <p:nvPr/>
        </p:nvSpPr>
        <p:spPr bwMode="auto">
          <a:xfrm>
            <a:off x="8655050" y="48433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90</a:t>
            </a:r>
          </a:p>
        </p:txBody>
      </p:sp>
      <p:sp>
        <p:nvSpPr>
          <p:cNvPr id="303182" name="Rectangle 78"/>
          <p:cNvSpPr>
            <a:spLocks noChangeArrowheads="1"/>
          </p:cNvSpPr>
          <p:nvPr/>
        </p:nvSpPr>
        <p:spPr bwMode="auto">
          <a:xfrm>
            <a:off x="6464300" y="5011671"/>
            <a:ext cx="1257300" cy="238125"/>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(sec)</a:t>
            </a:r>
          </a:p>
        </p:txBody>
      </p:sp>
      <p:sp>
        <p:nvSpPr>
          <p:cNvPr id="303183" name="Rectangle 79"/>
          <p:cNvSpPr>
            <a:spLocks noChangeArrowheads="1"/>
          </p:cNvSpPr>
          <p:nvPr/>
        </p:nvSpPr>
        <p:spPr bwMode="auto">
          <a:xfrm>
            <a:off x="1628775" y="3911534"/>
            <a:ext cx="112713" cy="1825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84" name="Rectangle 80"/>
          <p:cNvSpPr>
            <a:spLocks noChangeArrowheads="1"/>
          </p:cNvSpPr>
          <p:nvPr/>
        </p:nvSpPr>
        <p:spPr bwMode="auto">
          <a:xfrm>
            <a:off x="1628775" y="3727384"/>
            <a:ext cx="550863" cy="182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185" name="Rectangle 81"/>
          <p:cNvSpPr>
            <a:spLocks noChangeArrowheads="1"/>
          </p:cNvSpPr>
          <p:nvPr/>
        </p:nvSpPr>
        <p:spPr bwMode="auto">
          <a:xfrm>
            <a:off x="1628775" y="2854259"/>
            <a:ext cx="760413" cy="1825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86" name="Rectangle 82"/>
          <p:cNvSpPr>
            <a:spLocks noChangeArrowheads="1"/>
          </p:cNvSpPr>
          <p:nvPr/>
        </p:nvSpPr>
        <p:spPr bwMode="auto">
          <a:xfrm>
            <a:off x="1628775" y="2660584"/>
            <a:ext cx="1169988" cy="1920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187" name="Rectangle 83"/>
          <p:cNvSpPr>
            <a:spLocks noChangeArrowheads="1"/>
          </p:cNvSpPr>
          <p:nvPr/>
        </p:nvSpPr>
        <p:spPr bwMode="auto">
          <a:xfrm>
            <a:off x="1628775" y="4463984"/>
            <a:ext cx="674688" cy="1730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88" name="Rectangle 84"/>
          <p:cNvSpPr>
            <a:spLocks noChangeArrowheads="1"/>
          </p:cNvSpPr>
          <p:nvPr/>
        </p:nvSpPr>
        <p:spPr bwMode="auto">
          <a:xfrm>
            <a:off x="1628775" y="4279834"/>
            <a:ext cx="2036763" cy="182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189" name="Rectangle 85"/>
          <p:cNvSpPr>
            <a:spLocks noChangeArrowheads="1"/>
          </p:cNvSpPr>
          <p:nvPr/>
        </p:nvSpPr>
        <p:spPr bwMode="auto">
          <a:xfrm>
            <a:off x="5356225" y="3378134"/>
            <a:ext cx="417513" cy="1825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90" name="Rectangle 86"/>
          <p:cNvSpPr>
            <a:spLocks noChangeArrowheads="1"/>
          </p:cNvSpPr>
          <p:nvPr/>
        </p:nvSpPr>
        <p:spPr bwMode="auto">
          <a:xfrm>
            <a:off x="5353050" y="3203509"/>
            <a:ext cx="1350963" cy="182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191" name="Rectangle 87"/>
          <p:cNvSpPr>
            <a:spLocks noChangeArrowheads="1"/>
          </p:cNvSpPr>
          <p:nvPr/>
        </p:nvSpPr>
        <p:spPr bwMode="auto">
          <a:xfrm>
            <a:off x="5353050" y="3908359"/>
            <a:ext cx="73025" cy="1635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92" name="Rectangle 88"/>
          <p:cNvSpPr>
            <a:spLocks noChangeArrowheads="1"/>
          </p:cNvSpPr>
          <p:nvPr/>
        </p:nvSpPr>
        <p:spPr bwMode="auto">
          <a:xfrm>
            <a:off x="5349875" y="3733734"/>
            <a:ext cx="379413" cy="182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193" name="Rectangle 89"/>
          <p:cNvSpPr>
            <a:spLocks noChangeArrowheads="1"/>
          </p:cNvSpPr>
          <p:nvPr/>
        </p:nvSpPr>
        <p:spPr bwMode="auto">
          <a:xfrm>
            <a:off x="5353050" y="2841559"/>
            <a:ext cx="912813" cy="1825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94" name="Rectangle 90"/>
          <p:cNvSpPr>
            <a:spLocks noChangeArrowheads="1"/>
          </p:cNvSpPr>
          <p:nvPr/>
        </p:nvSpPr>
        <p:spPr bwMode="auto">
          <a:xfrm>
            <a:off x="5349875" y="2666934"/>
            <a:ext cx="1722438" cy="182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195" name="Rectangle 91"/>
          <p:cNvSpPr>
            <a:spLocks noChangeArrowheads="1"/>
          </p:cNvSpPr>
          <p:nvPr/>
        </p:nvSpPr>
        <p:spPr bwMode="auto">
          <a:xfrm>
            <a:off x="5353050" y="4470334"/>
            <a:ext cx="836613" cy="1825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96" name="Rectangle 92"/>
          <p:cNvSpPr>
            <a:spLocks noChangeArrowheads="1"/>
          </p:cNvSpPr>
          <p:nvPr/>
        </p:nvSpPr>
        <p:spPr bwMode="auto">
          <a:xfrm>
            <a:off x="5349875" y="4295709"/>
            <a:ext cx="3236913" cy="1730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197" name="Rectangle 93"/>
          <p:cNvSpPr>
            <a:spLocks noChangeArrowheads="1"/>
          </p:cNvSpPr>
          <p:nvPr/>
        </p:nvSpPr>
        <p:spPr bwMode="auto">
          <a:xfrm>
            <a:off x="1651000" y="5749859"/>
            <a:ext cx="2570163" cy="1730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198" name="Rectangle 94"/>
          <p:cNvSpPr>
            <a:spLocks noChangeArrowheads="1"/>
          </p:cNvSpPr>
          <p:nvPr/>
        </p:nvSpPr>
        <p:spPr bwMode="auto">
          <a:xfrm>
            <a:off x="1657350" y="5575234"/>
            <a:ext cx="2055813" cy="1730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grpSp>
        <p:nvGrpSpPr>
          <p:cNvPr id="303199" name="Group 95"/>
          <p:cNvGrpSpPr>
            <a:grpSpLocks/>
          </p:cNvGrpSpPr>
          <p:nvPr/>
        </p:nvGrpSpPr>
        <p:grpSpPr bwMode="auto">
          <a:xfrm>
            <a:off x="5353050" y="5433946"/>
            <a:ext cx="3432175" cy="652463"/>
            <a:chOff x="1118" y="3248"/>
            <a:chExt cx="2162" cy="1353"/>
          </a:xfrm>
        </p:grpSpPr>
        <p:sp>
          <p:nvSpPr>
            <p:cNvPr id="303200" name="Line 96"/>
            <p:cNvSpPr>
              <a:spLocks noChangeShapeType="1"/>
            </p:cNvSpPr>
            <p:nvPr/>
          </p:nvSpPr>
          <p:spPr bwMode="auto">
            <a:xfrm>
              <a:off x="1122"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1" name="Line 97"/>
            <p:cNvSpPr>
              <a:spLocks noChangeShapeType="1"/>
            </p:cNvSpPr>
            <p:nvPr/>
          </p:nvSpPr>
          <p:spPr bwMode="auto">
            <a:xfrm>
              <a:off x="1360"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2" name="Line 98"/>
            <p:cNvSpPr>
              <a:spLocks noChangeShapeType="1"/>
            </p:cNvSpPr>
            <p:nvPr/>
          </p:nvSpPr>
          <p:spPr bwMode="auto">
            <a:xfrm>
              <a:off x="1598"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3" name="Line 99"/>
            <p:cNvSpPr>
              <a:spLocks noChangeShapeType="1"/>
            </p:cNvSpPr>
            <p:nvPr/>
          </p:nvSpPr>
          <p:spPr bwMode="auto">
            <a:xfrm>
              <a:off x="1844"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4" name="Line 100"/>
            <p:cNvSpPr>
              <a:spLocks noChangeShapeType="1"/>
            </p:cNvSpPr>
            <p:nvPr/>
          </p:nvSpPr>
          <p:spPr bwMode="auto">
            <a:xfrm>
              <a:off x="2082"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5" name="Line 101"/>
            <p:cNvSpPr>
              <a:spLocks noChangeShapeType="1"/>
            </p:cNvSpPr>
            <p:nvPr/>
          </p:nvSpPr>
          <p:spPr bwMode="auto">
            <a:xfrm>
              <a:off x="2321"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6" name="Line 102"/>
            <p:cNvSpPr>
              <a:spLocks noChangeShapeType="1"/>
            </p:cNvSpPr>
            <p:nvPr/>
          </p:nvSpPr>
          <p:spPr bwMode="auto">
            <a:xfrm>
              <a:off x="2563"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7" name="Line 103"/>
            <p:cNvSpPr>
              <a:spLocks noChangeShapeType="1"/>
            </p:cNvSpPr>
            <p:nvPr/>
          </p:nvSpPr>
          <p:spPr bwMode="auto">
            <a:xfrm>
              <a:off x="2802"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8" name="Line 104"/>
            <p:cNvSpPr>
              <a:spLocks noChangeShapeType="1"/>
            </p:cNvSpPr>
            <p:nvPr/>
          </p:nvSpPr>
          <p:spPr bwMode="auto">
            <a:xfrm>
              <a:off x="3040"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09" name="Line 105"/>
            <p:cNvSpPr>
              <a:spLocks noChangeShapeType="1"/>
            </p:cNvSpPr>
            <p:nvPr/>
          </p:nvSpPr>
          <p:spPr bwMode="auto">
            <a:xfrm>
              <a:off x="3272" y="3257"/>
              <a:ext cx="0" cy="1344"/>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10" name="Line 106"/>
            <p:cNvSpPr>
              <a:spLocks noChangeShapeType="1"/>
            </p:cNvSpPr>
            <p:nvPr/>
          </p:nvSpPr>
          <p:spPr bwMode="auto">
            <a:xfrm>
              <a:off x="1121" y="4588"/>
              <a:ext cx="2159" cy="6"/>
            </a:xfrm>
            <a:prstGeom prst="line">
              <a:avLst/>
            </a:prstGeom>
            <a:noFill/>
            <a:ln w="3175">
              <a:solidFill>
                <a:srgbClr val="5F5F5F"/>
              </a:solidFill>
              <a:round/>
              <a:headEnd/>
              <a:tailEnd/>
            </a:ln>
            <a:effectLst/>
          </p:spPr>
          <p:txBody>
            <a:bodyPr wrap="none" anchor="ctr"/>
            <a:lstStyle/>
            <a:p>
              <a:endParaRPr lang="en-US">
                <a:latin typeface="+mn-lt"/>
              </a:endParaRPr>
            </a:p>
          </p:txBody>
        </p:sp>
        <p:sp>
          <p:nvSpPr>
            <p:cNvPr id="303211" name="Line 107"/>
            <p:cNvSpPr>
              <a:spLocks noChangeShapeType="1"/>
            </p:cNvSpPr>
            <p:nvPr/>
          </p:nvSpPr>
          <p:spPr bwMode="auto">
            <a:xfrm>
              <a:off x="1118" y="3248"/>
              <a:ext cx="2154" cy="6"/>
            </a:xfrm>
            <a:prstGeom prst="line">
              <a:avLst/>
            </a:prstGeom>
            <a:noFill/>
            <a:ln w="3175">
              <a:solidFill>
                <a:srgbClr val="5F5F5F"/>
              </a:solidFill>
              <a:round/>
              <a:headEnd/>
              <a:tailEnd/>
            </a:ln>
            <a:effectLst/>
          </p:spPr>
          <p:txBody>
            <a:bodyPr wrap="none" anchor="ctr"/>
            <a:lstStyle/>
            <a:p>
              <a:endParaRPr lang="en-US">
                <a:latin typeface="+mn-lt"/>
              </a:endParaRPr>
            </a:p>
          </p:txBody>
        </p:sp>
      </p:grpSp>
      <p:sp>
        <p:nvSpPr>
          <p:cNvPr id="303212" name="Rectangle 108"/>
          <p:cNvSpPr>
            <a:spLocks noChangeArrowheads="1"/>
          </p:cNvSpPr>
          <p:nvPr/>
        </p:nvSpPr>
        <p:spPr bwMode="auto">
          <a:xfrm>
            <a:off x="5299075" y="617054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0</a:t>
            </a:r>
          </a:p>
        </p:txBody>
      </p:sp>
      <p:sp>
        <p:nvSpPr>
          <p:cNvPr id="303213" name="Rectangle 109"/>
          <p:cNvSpPr>
            <a:spLocks noChangeArrowheads="1"/>
          </p:cNvSpPr>
          <p:nvPr/>
        </p:nvSpPr>
        <p:spPr bwMode="auto">
          <a:xfrm>
            <a:off x="5629275" y="61673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30</a:t>
            </a:r>
          </a:p>
        </p:txBody>
      </p:sp>
      <p:sp>
        <p:nvSpPr>
          <p:cNvPr id="303214" name="Rectangle 110"/>
          <p:cNvSpPr>
            <a:spLocks noChangeArrowheads="1"/>
          </p:cNvSpPr>
          <p:nvPr/>
        </p:nvSpPr>
        <p:spPr bwMode="auto">
          <a:xfrm>
            <a:off x="6026150" y="61641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60</a:t>
            </a:r>
          </a:p>
        </p:txBody>
      </p:sp>
      <p:sp>
        <p:nvSpPr>
          <p:cNvPr id="303215" name="Rectangle 111"/>
          <p:cNvSpPr>
            <a:spLocks noChangeArrowheads="1"/>
          </p:cNvSpPr>
          <p:nvPr/>
        </p:nvSpPr>
        <p:spPr bwMode="auto">
          <a:xfrm>
            <a:off x="6403975" y="61610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90</a:t>
            </a:r>
          </a:p>
        </p:txBody>
      </p:sp>
      <p:sp>
        <p:nvSpPr>
          <p:cNvPr id="303216" name="Rectangle 112"/>
          <p:cNvSpPr>
            <a:spLocks noChangeArrowheads="1"/>
          </p:cNvSpPr>
          <p:nvPr/>
        </p:nvSpPr>
        <p:spPr bwMode="auto">
          <a:xfrm>
            <a:off x="6791325" y="61673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120</a:t>
            </a:r>
          </a:p>
        </p:txBody>
      </p:sp>
      <p:sp>
        <p:nvSpPr>
          <p:cNvPr id="303217" name="Rectangle 113"/>
          <p:cNvSpPr>
            <a:spLocks noChangeArrowheads="1"/>
          </p:cNvSpPr>
          <p:nvPr/>
        </p:nvSpPr>
        <p:spPr bwMode="auto">
          <a:xfrm>
            <a:off x="7178675" y="61641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150</a:t>
            </a:r>
          </a:p>
        </p:txBody>
      </p:sp>
      <p:sp>
        <p:nvSpPr>
          <p:cNvPr id="303218" name="Rectangle 114"/>
          <p:cNvSpPr>
            <a:spLocks noChangeArrowheads="1"/>
          </p:cNvSpPr>
          <p:nvPr/>
        </p:nvSpPr>
        <p:spPr bwMode="auto">
          <a:xfrm>
            <a:off x="7556500" y="616102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180</a:t>
            </a:r>
          </a:p>
        </p:txBody>
      </p:sp>
      <p:sp>
        <p:nvSpPr>
          <p:cNvPr id="303219" name="Rectangle 115"/>
          <p:cNvSpPr>
            <a:spLocks noChangeArrowheads="1"/>
          </p:cNvSpPr>
          <p:nvPr/>
        </p:nvSpPr>
        <p:spPr bwMode="auto">
          <a:xfrm>
            <a:off x="7934325" y="6167371"/>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210</a:t>
            </a:r>
          </a:p>
        </p:txBody>
      </p:sp>
      <p:sp>
        <p:nvSpPr>
          <p:cNvPr id="303220" name="Rectangle 116"/>
          <p:cNvSpPr>
            <a:spLocks noChangeArrowheads="1"/>
          </p:cNvSpPr>
          <p:nvPr/>
        </p:nvSpPr>
        <p:spPr bwMode="auto">
          <a:xfrm>
            <a:off x="8312150" y="61641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240</a:t>
            </a:r>
          </a:p>
        </p:txBody>
      </p:sp>
      <p:sp>
        <p:nvSpPr>
          <p:cNvPr id="303221" name="Rectangle 117"/>
          <p:cNvSpPr>
            <a:spLocks noChangeArrowheads="1"/>
          </p:cNvSpPr>
          <p:nvPr/>
        </p:nvSpPr>
        <p:spPr bwMode="auto">
          <a:xfrm>
            <a:off x="8670925" y="6151496"/>
            <a:ext cx="171450" cy="152400"/>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270</a:t>
            </a:r>
          </a:p>
        </p:txBody>
      </p:sp>
      <p:sp>
        <p:nvSpPr>
          <p:cNvPr id="303222" name="Rectangle 118"/>
          <p:cNvSpPr>
            <a:spLocks noChangeArrowheads="1"/>
          </p:cNvSpPr>
          <p:nvPr/>
        </p:nvSpPr>
        <p:spPr bwMode="auto">
          <a:xfrm>
            <a:off x="6394450" y="6341996"/>
            <a:ext cx="1257300" cy="238125"/>
          </a:xfrm>
          <a:prstGeom prst="rect">
            <a:avLst/>
          </a:prstGeom>
          <a:noFill/>
          <a:ln w="9525" algn="ctr">
            <a:noFill/>
            <a:miter lim="800000"/>
            <a:headEnd/>
            <a:tailEnd/>
          </a:ln>
          <a:effectLst/>
        </p:spPr>
        <p:txBody>
          <a:bodyPr wrap="none" anchor="ctr"/>
          <a:lstStyle/>
          <a:p>
            <a:pPr latinLnBrk="1"/>
            <a:r>
              <a:rPr kumimoji="1" lang="en-US" altLang="ko-KR" sz="1200">
                <a:latin typeface="+mn-lt"/>
                <a:ea typeface="宋体" pitchFamily="2" charset="-122"/>
              </a:rPr>
              <a:t>(min)</a:t>
            </a:r>
          </a:p>
        </p:txBody>
      </p:sp>
      <p:sp>
        <p:nvSpPr>
          <p:cNvPr id="303223" name="Rectangle 119"/>
          <p:cNvSpPr>
            <a:spLocks noChangeArrowheads="1"/>
          </p:cNvSpPr>
          <p:nvPr/>
        </p:nvSpPr>
        <p:spPr bwMode="auto">
          <a:xfrm>
            <a:off x="38100" y="5630796"/>
            <a:ext cx="1533525" cy="257175"/>
          </a:xfrm>
          <a:prstGeom prst="rect">
            <a:avLst/>
          </a:prstGeom>
          <a:noFill/>
          <a:ln w="9525" algn="ctr">
            <a:noFill/>
            <a:miter lim="800000"/>
            <a:headEnd/>
            <a:tailEnd/>
          </a:ln>
          <a:effectLst/>
        </p:spPr>
        <p:txBody>
          <a:bodyPr wrap="none" anchor="ctr"/>
          <a:lstStyle/>
          <a:p>
            <a:pPr latinLnBrk="1"/>
            <a:r>
              <a:rPr kumimoji="1" lang="en-US" altLang="ko-KR" sz="1200">
                <a:latin typeface="+mn-lt"/>
                <a:ea typeface="굴림" pitchFamily="34" charset="-127"/>
              </a:rPr>
              <a:t>Battery Life</a:t>
            </a:r>
          </a:p>
        </p:txBody>
      </p:sp>
      <p:sp>
        <p:nvSpPr>
          <p:cNvPr id="303224" name="Rectangle 120"/>
          <p:cNvSpPr>
            <a:spLocks noChangeArrowheads="1"/>
          </p:cNvSpPr>
          <p:nvPr/>
        </p:nvSpPr>
        <p:spPr bwMode="auto">
          <a:xfrm>
            <a:off x="5353050" y="5775259"/>
            <a:ext cx="3036888" cy="18256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mn-lt"/>
            </a:endParaRPr>
          </a:p>
        </p:txBody>
      </p:sp>
      <p:sp>
        <p:nvSpPr>
          <p:cNvPr id="303225" name="Rectangle 121"/>
          <p:cNvSpPr>
            <a:spLocks noChangeArrowheads="1"/>
          </p:cNvSpPr>
          <p:nvPr/>
        </p:nvSpPr>
        <p:spPr bwMode="auto">
          <a:xfrm>
            <a:off x="5349875" y="5591109"/>
            <a:ext cx="2646363" cy="18256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latin typeface="+mn-lt"/>
            </a:endParaRPr>
          </a:p>
        </p:txBody>
      </p:sp>
      <p:sp>
        <p:nvSpPr>
          <p:cNvPr id="303226" name="Text Box 122"/>
          <p:cNvSpPr txBox="1">
            <a:spLocks noChangeArrowheads="1"/>
          </p:cNvSpPr>
          <p:nvPr/>
        </p:nvSpPr>
        <p:spPr bwMode="auto">
          <a:xfrm>
            <a:off x="3563938" y="3541646"/>
            <a:ext cx="1454244"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Samsung Sens Q1</a:t>
            </a:r>
          </a:p>
        </p:txBody>
      </p:sp>
      <p:sp>
        <p:nvSpPr>
          <p:cNvPr id="303227" name="Text Box 123"/>
          <p:cNvSpPr txBox="1">
            <a:spLocks noChangeArrowheads="1"/>
          </p:cNvSpPr>
          <p:nvPr/>
        </p:nvSpPr>
        <p:spPr bwMode="auto">
          <a:xfrm>
            <a:off x="7543800" y="3522596"/>
            <a:ext cx="1301750" cy="274638"/>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Sony UMPC UX</a:t>
            </a:r>
          </a:p>
        </p:txBody>
      </p:sp>
      <p:sp>
        <p:nvSpPr>
          <p:cNvPr id="303228" name="Text Box 124"/>
          <p:cNvSpPr txBox="1">
            <a:spLocks noChangeArrowheads="1"/>
          </p:cNvSpPr>
          <p:nvPr/>
        </p:nvSpPr>
        <p:spPr bwMode="auto">
          <a:xfrm>
            <a:off x="1554163" y="2608196"/>
            <a:ext cx="859531" cy="276999"/>
          </a:xfrm>
          <a:prstGeom prst="rect">
            <a:avLst/>
          </a:prstGeom>
          <a:noFill/>
          <a:ln w="9525" algn="ctr">
            <a:noFill/>
            <a:miter lim="800000"/>
            <a:headEnd/>
            <a:tailEnd/>
          </a:ln>
          <a:effectLst/>
        </p:spPr>
        <p:txBody>
          <a:bodyPr wrap="none">
            <a:spAutoFit/>
          </a:bodyPr>
          <a:lstStyle/>
          <a:p>
            <a:pPr latinLnBrk="1"/>
            <a:r>
              <a:rPr kumimoji="1" lang="en-US" altLang="ko-KR" sz="1200">
                <a:solidFill>
                  <a:schemeClr val="bg2"/>
                </a:solidFill>
                <a:effectLst/>
                <a:latin typeface="+mn-lt"/>
                <a:ea typeface="宋体" pitchFamily="2" charset="-122"/>
              </a:rPr>
              <a:t>1.8” HDD</a:t>
            </a:r>
          </a:p>
        </p:txBody>
      </p:sp>
      <p:sp>
        <p:nvSpPr>
          <p:cNvPr id="303229" name="Text Box 125"/>
          <p:cNvSpPr txBox="1">
            <a:spLocks noChangeArrowheads="1"/>
          </p:cNvSpPr>
          <p:nvPr/>
        </p:nvSpPr>
        <p:spPr bwMode="auto">
          <a:xfrm>
            <a:off x="1570038" y="2808221"/>
            <a:ext cx="46519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SSD</a:t>
            </a:r>
          </a:p>
        </p:txBody>
      </p:sp>
      <p:sp>
        <p:nvSpPr>
          <p:cNvPr id="303230" name="Text Box 126"/>
          <p:cNvSpPr txBox="1">
            <a:spLocks noChangeArrowheads="1"/>
          </p:cNvSpPr>
          <p:nvPr/>
        </p:nvSpPr>
        <p:spPr bwMode="auto">
          <a:xfrm>
            <a:off x="2322513" y="2800284"/>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1.5x</a:t>
            </a:r>
          </a:p>
        </p:txBody>
      </p:sp>
      <p:sp>
        <p:nvSpPr>
          <p:cNvPr id="303231" name="Text Box 127"/>
          <p:cNvSpPr txBox="1">
            <a:spLocks noChangeArrowheads="1"/>
          </p:cNvSpPr>
          <p:nvPr/>
        </p:nvSpPr>
        <p:spPr bwMode="auto">
          <a:xfrm>
            <a:off x="2097088" y="3320984"/>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2.3x</a:t>
            </a:r>
          </a:p>
        </p:txBody>
      </p:sp>
      <p:sp>
        <p:nvSpPr>
          <p:cNvPr id="303233" name="Text Box 129"/>
          <p:cNvSpPr txBox="1">
            <a:spLocks noChangeArrowheads="1"/>
          </p:cNvSpPr>
          <p:nvPr/>
        </p:nvSpPr>
        <p:spPr bwMode="auto">
          <a:xfrm>
            <a:off x="2247900" y="4405246"/>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2.9x</a:t>
            </a:r>
          </a:p>
        </p:txBody>
      </p:sp>
      <p:sp>
        <p:nvSpPr>
          <p:cNvPr id="303234" name="Text Box 130"/>
          <p:cNvSpPr txBox="1">
            <a:spLocks noChangeArrowheads="1"/>
          </p:cNvSpPr>
          <p:nvPr/>
        </p:nvSpPr>
        <p:spPr bwMode="auto">
          <a:xfrm>
            <a:off x="6191250" y="2793934"/>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1.9x</a:t>
            </a:r>
          </a:p>
        </p:txBody>
      </p:sp>
      <p:sp>
        <p:nvSpPr>
          <p:cNvPr id="303235" name="Text Box 131"/>
          <p:cNvSpPr txBox="1">
            <a:spLocks noChangeArrowheads="1"/>
          </p:cNvSpPr>
          <p:nvPr/>
        </p:nvSpPr>
        <p:spPr bwMode="auto">
          <a:xfrm>
            <a:off x="5702300" y="3330509"/>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3.5x</a:t>
            </a:r>
          </a:p>
        </p:txBody>
      </p:sp>
      <p:sp>
        <p:nvSpPr>
          <p:cNvPr id="303236" name="Text Box 132"/>
          <p:cNvSpPr txBox="1">
            <a:spLocks noChangeArrowheads="1"/>
          </p:cNvSpPr>
          <p:nvPr/>
        </p:nvSpPr>
        <p:spPr bwMode="auto">
          <a:xfrm>
            <a:off x="5338763" y="3862321"/>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6.0x</a:t>
            </a:r>
          </a:p>
        </p:txBody>
      </p:sp>
      <p:sp>
        <p:nvSpPr>
          <p:cNvPr id="303237" name="Text Box 133"/>
          <p:cNvSpPr txBox="1">
            <a:spLocks noChangeArrowheads="1"/>
          </p:cNvSpPr>
          <p:nvPr/>
        </p:nvSpPr>
        <p:spPr bwMode="auto">
          <a:xfrm>
            <a:off x="6111875" y="4417946"/>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3.8x</a:t>
            </a:r>
          </a:p>
        </p:txBody>
      </p:sp>
      <p:sp>
        <p:nvSpPr>
          <p:cNvPr id="303238" name="Text Box 134"/>
          <p:cNvSpPr txBox="1">
            <a:spLocks noChangeArrowheads="1"/>
          </p:cNvSpPr>
          <p:nvPr/>
        </p:nvSpPr>
        <p:spPr bwMode="auto">
          <a:xfrm>
            <a:off x="4152900" y="5675246"/>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1.3x</a:t>
            </a:r>
          </a:p>
        </p:txBody>
      </p:sp>
      <p:sp>
        <p:nvSpPr>
          <p:cNvPr id="303239" name="Text Box 135"/>
          <p:cNvSpPr txBox="1">
            <a:spLocks noChangeArrowheads="1"/>
          </p:cNvSpPr>
          <p:nvPr/>
        </p:nvSpPr>
        <p:spPr bwMode="auto">
          <a:xfrm>
            <a:off x="8312150" y="5711759"/>
            <a:ext cx="48603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1.2x</a:t>
            </a:r>
          </a:p>
        </p:txBody>
      </p:sp>
      <p:sp>
        <p:nvSpPr>
          <p:cNvPr id="303240" name="Text Box 136"/>
          <p:cNvSpPr txBox="1">
            <a:spLocks noChangeArrowheads="1"/>
          </p:cNvSpPr>
          <p:nvPr/>
        </p:nvSpPr>
        <p:spPr bwMode="auto">
          <a:xfrm>
            <a:off x="6165850" y="2331971"/>
            <a:ext cx="2713038" cy="274638"/>
          </a:xfrm>
          <a:prstGeom prst="rect">
            <a:avLst/>
          </a:prstGeom>
          <a:noFill/>
          <a:ln w="9525" algn="ctr">
            <a:noFill/>
            <a:miter lim="800000"/>
            <a:headEnd/>
            <a:tailEnd/>
          </a:ln>
          <a:effectLst/>
        </p:spPr>
        <p:txBody>
          <a:bodyPr wrap="none">
            <a:spAutoFit/>
          </a:bodyPr>
          <a:lstStyle/>
          <a:p>
            <a:pPr latinLnBrk="1"/>
            <a:r>
              <a:rPr kumimoji="1" lang="en-US" altLang="ko-KR" sz="1200" dirty="0">
                <a:latin typeface="+mn-lt"/>
                <a:ea typeface="宋体" pitchFamily="2" charset="-122"/>
              </a:rPr>
              <a:t>(Source: </a:t>
            </a:r>
            <a:r>
              <a:rPr kumimoji="1" lang="en-US" altLang="ko-KR" sz="1200" dirty="0" smtClean="0">
                <a:latin typeface="+mn-lt"/>
                <a:ea typeface="宋体" pitchFamily="2" charset="-122"/>
              </a:rPr>
              <a:t> Nikkei </a:t>
            </a:r>
            <a:r>
              <a:rPr kumimoji="1" lang="en-US" altLang="ko-KR" sz="1200" dirty="0">
                <a:latin typeface="+mn-lt"/>
                <a:ea typeface="굴림" pitchFamily="34" charset="-127"/>
              </a:rPr>
              <a:t>Electronics 2006.7</a:t>
            </a:r>
            <a:r>
              <a:rPr kumimoji="1" lang="en-US" altLang="ko-KR" sz="1200" dirty="0">
                <a:latin typeface="+mn-lt"/>
                <a:ea typeface="宋体" pitchFamily="2" charset="-122"/>
              </a:rPr>
              <a:t>)</a:t>
            </a:r>
          </a:p>
        </p:txBody>
      </p:sp>
      <p:sp>
        <p:nvSpPr>
          <p:cNvPr id="614410" name="Rectangle 10"/>
          <p:cNvSpPr>
            <a:spLocks noChangeArrowheads="1"/>
          </p:cNvSpPr>
          <p:nvPr/>
        </p:nvSpPr>
        <p:spPr bwMode="auto">
          <a:xfrm>
            <a:off x="0" y="0"/>
            <a:ext cx="9144000" cy="692150"/>
          </a:xfrm>
          <a:prstGeom prst="rect">
            <a:avLst/>
          </a:prstGeom>
          <a:noFill/>
          <a:ln w="9525">
            <a:noFill/>
            <a:miter lim="800000"/>
            <a:headEnd/>
            <a:tailEnd/>
          </a:ln>
          <a:effectLst>
            <a:outerShdw dist="17961" dir="2700000" algn="ctr" rotWithShape="0">
              <a:srgbClr val="000000"/>
            </a:outerShdw>
          </a:effectLst>
        </p:spPr>
        <p:txBody>
          <a:bodyPr lIns="0" tIns="47105" rIns="0" bIns="47105" anchor="ctr"/>
          <a:lstStyle/>
          <a:p>
            <a:pPr defTabSz="936625"/>
            <a:endParaRPr lang="en-US" altLang="ko-KR" sz="4400" dirty="0">
              <a:solidFill>
                <a:schemeClr val="accent2"/>
              </a:solidFill>
              <a:effectLst/>
              <a:ea typeface="宋体" pitchFamily="2" charset="-122"/>
            </a:endParaRPr>
          </a:p>
        </p:txBody>
      </p:sp>
      <p:pic>
        <p:nvPicPr>
          <p:cNvPr id="303242" name="Picture 138" descr="센스q1"/>
          <p:cNvPicPr>
            <a:picLocks noChangeAspect="1" noChangeArrowheads="1"/>
          </p:cNvPicPr>
          <p:nvPr/>
        </p:nvPicPr>
        <p:blipFill>
          <a:blip r:embed="rId3">
            <a:clrChange>
              <a:clrFrom>
                <a:srgbClr val="FFFFFF"/>
              </a:clrFrom>
              <a:clrTo>
                <a:srgbClr val="FFFFFF">
                  <a:alpha val="0"/>
                </a:srgbClr>
              </a:clrTo>
            </a:clrChange>
          </a:blip>
          <a:srcRect b="59433"/>
          <a:stretch>
            <a:fillRect/>
          </a:stretch>
        </p:blipFill>
        <p:spPr bwMode="auto">
          <a:xfrm>
            <a:off x="3743325" y="2730434"/>
            <a:ext cx="1081088" cy="82391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3243" name="Picture 139" descr="vaio_ux_02-rrww"/>
          <p:cNvPicPr>
            <a:picLocks noChangeAspect="1" noChangeArrowheads="1"/>
          </p:cNvPicPr>
          <p:nvPr/>
        </p:nvPicPr>
        <p:blipFill>
          <a:blip r:embed="rId4" cstate="print">
            <a:clrChange>
              <a:clrFrom>
                <a:srgbClr val="FFFFFF"/>
              </a:clrFrom>
              <a:clrTo>
                <a:srgbClr val="FFFFFF">
                  <a:alpha val="0"/>
                </a:srgbClr>
              </a:clrTo>
            </a:clrChange>
          </a:blip>
          <a:srcRect b="55858"/>
          <a:stretch>
            <a:fillRect/>
          </a:stretch>
        </p:blipFill>
        <p:spPr bwMode="auto">
          <a:xfrm>
            <a:off x="7596188" y="2693921"/>
            <a:ext cx="1074737" cy="798513"/>
          </a:xfrm>
          <a:prstGeom prst="rect">
            <a:avLst/>
          </a:prstGeom>
          <a:noFill/>
          <a:effectLst>
            <a:outerShdw blurRad="50800" dist="38100" dir="2700000" algn="tl" rotWithShape="0">
              <a:prstClr val="black">
                <a:alpha val="40000"/>
              </a:prstClr>
            </a:outerShdw>
          </a:effectLst>
        </p:spPr>
      </p:pic>
      <p:sp>
        <p:nvSpPr>
          <p:cNvPr id="303244" name="Text Box 140"/>
          <p:cNvSpPr txBox="1">
            <a:spLocks noChangeArrowheads="1"/>
          </p:cNvSpPr>
          <p:nvPr/>
        </p:nvSpPr>
        <p:spPr bwMode="auto">
          <a:xfrm>
            <a:off x="5275263" y="2625659"/>
            <a:ext cx="859531" cy="276999"/>
          </a:xfrm>
          <a:prstGeom prst="rect">
            <a:avLst/>
          </a:prstGeom>
          <a:noFill/>
          <a:ln w="9525" algn="ctr">
            <a:noFill/>
            <a:miter lim="800000"/>
            <a:headEnd/>
            <a:tailEnd/>
          </a:ln>
          <a:effectLst/>
        </p:spPr>
        <p:txBody>
          <a:bodyPr wrap="none">
            <a:spAutoFit/>
          </a:bodyPr>
          <a:lstStyle/>
          <a:p>
            <a:pPr latinLnBrk="1"/>
            <a:r>
              <a:rPr kumimoji="1" lang="en-US" altLang="ko-KR" sz="1200">
                <a:solidFill>
                  <a:schemeClr val="bg2"/>
                </a:solidFill>
                <a:effectLst/>
                <a:latin typeface="+mn-lt"/>
                <a:ea typeface="宋体" pitchFamily="2" charset="-122"/>
              </a:rPr>
              <a:t>1.8” HDD</a:t>
            </a:r>
          </a:p>
        </p:txBody>
      </p:sp>
      <p:sp>
        <p:nvSpPr>
          <p:cNvPr id="303245" name="Text Box 141"/>
          <p:cNvSpPr txBox="1">
            <a:spLocks noChangeArrowheads="1"/>
          </p:cNvSpPr>
          <p:nvPr/>
        </p:nvSpPr>
        <p:spPr bwMode="auto">
          <a:xfrm>
            <a:off x="5278438" y="2812984"/>
            <a:ext cx="46519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SSD</a:t>
            </a:r>
          </a:p>
        </p:txBody>
      </p:sp>
      <p:sp>
        <p:nvSpPr>
          <p:cNvPr id="303246" name="Text Box 142"/>
          <p:cNvSpPr txBox="1">
            <a:spLocks noChangeArrowheads="1"/>
          </p:cNvSpPr>
          <p:nvPr/>
        </p:nvSpPr>
        <p:spPr bwMode="auto">
          <a:xfrm>
            <a:off x="1581150" y="5508559"/>
            <a:ext cx="859531" cy="276999"/>
          </a:xfrm>
          <a:prstGeom prst="rect">
            <a:avLst/>
          </a:prstGeom>
          <a:noFill/>
          <a:ln w="9525" algn="ctr">
            <a:noFill/>
            <a:miter lim="800000"/>
            <a:headEnd/>
            <a:tailEnd/>
          </a:ln>
          <a:effectLst/>
        </p:spPr>
        <p:txBody>
          <a:bodyPr wrap="none">
            <a:spAutoFit/>
          </a:bodyPr>
          <a:lstStyle/>
          <a:p>
            <a:pPr latinLnBrk="1"/>
            <a:r>
              <a:rPr kumimoji="1" lang="en-US" altLang="ko-KR" sz="1200" dirty="0">
                <a:solidFill>
                  <a:schemeClr val="bg2"/>
                </a:solidFill>
                <a:effectLst/>
                <a:latin typeface="+mn-lt"/>
                <a:ea typeface="宋体" pitchFamily="2" charset="-122"/>
              </a:rPr>
              <a:t>1.8” HDD</a:t>
            </a:r>
          </a:p>
        </p:txBody>
      </p:sp>
      <p:sp>
        <p:nvSpPr>
          <p:cNvPr id="303247" name="Text Box 143"/>
          <p:cNvSpPr txBox="1">
            <a:spLocks noChangeArrowheads="1"/>
          </p:cNvSpPr>
          <p:nvPr/>
        </p:nvSpPr>
        <p:spPr bwMode="auto">
          <a:xfrm>
            <a:off x="1597025" y="5708584"/>
            <a:ext cx="46519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SSD</a:t>
            </a:r>
          </a:p>
        </p:txBody>
      </p:sp>
      <p:sp>
        <p:nvSpPr>
          <p:cNvPr id="303248" name="Text Box 144"/>
          <p:cNvSpPr txBox="1">
            <a:spLocks noChangeArrowheads="1"/>
          </p:cNvSpPr>
          <p:nvPr/>
        </p:nvSpPr>
        <p:spPr bwMode="auto">
          <a:xfrm>
            <a:off x="5276850" y="5532371"/>
            <a:ext cx="859531" cy="276999"/>
          </a:xfrm>
          <a:prstGeom prst="rect">
            <a:avLst/>
          </a:prstGeom>
          <a:noFill/>
          <a:ln w="9525" algn="ctr">
            <a:noFill/>
            <a:miter lim="800000"/>
            <a:headEnd/>
            <a:tailEnd/>
          </a:ln>
          <a:effectLst/>
        </p:spPr>
        <p:txBody>
          <a:bodyPr wrap="none">
            <a:spAutoFit/>
          </a:bodyPr>
          <a:lstStyle/>
          <a:p>
            <a:pPr latinLnBrk="1"/>
            <a:r>
              <a:rPr kumimoji="1" lang="en-US" altLang="ko-KR" sz="1200">
                <a:solidFill>
                  <a:schemeClr val="bg2"/>
                </a:solidFill>
                <a:effectLst/>
                <a:latin typeface="+mn-lt"/>
                <a:ea typeface="宋体" pitchFamily="2" charset="-122"/>
              </a:rPr>
              <a:t>1.8” HDD</a:t>
            </a:r>
          </a:p>
        </p:txBody>
      </p:sp>
      <p:sp>
        <p:nvSpPr>
          <p:cNvPr id="303249" name="Text Box 145"/>
          <p:cNvSpPr txBox="1">
            <a:spLocks noChangeArrowheads="1"/>
          </p:cNvSpPr>
          <p:nvPr/>
        </p:nvSpPr>
        <p:spPr bwMode="auto">
          <a:xfrm>
            <a:off x="5292725" y="5732396"/>
            <a:ext cx="465191" cy="276999"/>
          </a:xfrm>
          <a:prstGeom prst="rect">
            <a:avLst/>
          </a:prstGeom>
          <a:noFill/>
          <a:ln w="9525" algn="ctr">
            <a:noFill/>
            <a:miter lim="800000"/>
            <a:headEnd/>
            <a:tailEnd/>
          </a:ln>
          <a:effectLst/>
        </p:spPr>
        <p:txBody>
          <a:bodyPr wrap="none">
            <a:spAutoFit/>
          </a:bodyPr>
          <a:lstStyle/>
          <a:p>
            <a:pPr latinLnBrk="1"/>
            <a:r>
              <a:rPr kumimoji="1" lang="en-US" altLang="ko-KR" sz="1200">
                <a:latin typeface="+mn-lt"/>
                <a:ea typeface="宋体" pitchFamily="2" charset="-122"/>
              </a:rPr>
              <a:t>SSD</a:t>
            </a:r>
          </a:p>
        </p:txBody>
      </p:sp>
      <p:sp>
        <p:nvSpPr>
          <p:cNvPr id="146" name="Title 145"/>
          <p:cNvSpPr>
            <a:spLocks noGrp="1"/>
          </p:cNvSpPr>
          <p:nvPr>
            <p:ph type="title"/>
          </p:nvPr>
        </p:nvSpPr>
        <p:spPr>
          <a:xfrm>
            <a:off x="382588" y="228600"/>
            <a:ext cx="8380412" cy="1163395"/>
          </a:xfrm>
        </p:spPr>
        <p:txBody>
          <a:bodyPr/>
          <a:lstStyle/>
          <a:p>
            <a:r>
              <a:rPr lang="en-US" altLang="ko-KR" sz="4800" dirty="0" smtClean="0"/>
              <a:t>SSD- User Benefits</a:t>
            </a:r>
            <a:br>
              <a:rPr lang="en-US" altLang="ko-KR" sz="4800" dirty="0" smtClean="0"/>
            </a:br>
            <a:r>
              <a:rPr lang="en-US" altLang="ko-KR" sz="3600" dirty="0" smtClean="0">
                <a:solidFill>
                  <a:schemeClr val="accent1"/>
                </a:solidFill>
                <a:effectLst/>
              </a:rPr>
              <a:t>SSD optimizes mobile user experience</a:t>
            </a:r>
            <a:endParaRPr lang="en-US" sz="4800" dirty="0">
              <a:solidFill>
                <a:schemeClr val="accent1"/>
              </a:solidFill>
              <a:effectLst/>
            </a:endParaRPr>
          </a:p>
        </p:txBody>
      </p:sp>
      <p:sp>
        <p:nvSpPr>
          <p:cNvPr id="151" name="Text Placeholder 150"/>
          <p:cNvSpPr>
            <a:spLocks noGrp="1"/>
          </p:cNvSpPr>
          <p:nvPr>
            <p:ph type="body" idx="1"/>
          </p:nvPr>
        </p:nvSpPr>
        <p:spPr>
          <a:xfrm>
            <a:off x="382588" y="1653620"/>
            <a:ext cx="8380412" cy="683713"/>
          </a:xfrm>
        </p:spPr>
        <p:txBody>
          <a:bodyPr/>
          <a:lstStyle/>
          <a:p>
            <a:pPr marL="338138" indent="-338138">
              <a:lnSpc>
                <a:spcPct val="70000"/>
              </a:lnSpc>
            </a:pPr>
            <a:r>
              <a:rPr kumimoji="1" lang="en-US" altLang="ko-KR" sz="2400" dirty="0" smtClean="0">
                <a:effectLst/>
                <a:ea typeface="굴림" pitchFamily="34" charset="-127"/>
                <a:sym typeface="Wingdings" pitchFamily="2" charset="2"/>
              </a:rPr>
              <a:t>Fast Booting/Resume/Application launching</a:t>
            </a:r>
          </a:p>
          <a:p>
            <a:pPr marL="338138" indent="-338138">
              <a:lnSpc>
                <a:spcPct val="70000"/>
              </a:lnSpc>
            </a:pPr>
            <a:r>
              <a:rPr kumimoji="1" lang="en-US" altLang="ko-KR" sz="2400" dirty="0" smtClean="0">
                <a:effectLst/>
                <a:ea typeface="굴림" pitchFamily="34" charset="-127"/>
                <a:sym typeface="Wingdings" pitchFamily="2" charset="2"/>
              </a:rPr>
              <a:t>Longer battery life with SSD</a:t>
            </a:r>
            <a:endParaRPr lang="en-US" sz="2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AutoShape 2"/>
          <p:cNvSpPr>
            <a:spLocks noChangeArrowheads="1"/>
          </p:cNvSpPr>
          <p:nvPr/>
        </p:nvSpPr>
        <p:spPr bwMode="auto">
          <a:xfrm>
            <a:off x="366712" y="4562475"/>
            <a:ext cx="4205288" cy="13239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l">
              <a:lnSpc>
                <a:spcPct val="80000"/>
              </a:lnSpc>
              <a:spcBef>
                <a:spcPct val="50000"/>
              </a:spcBef>
              <a:buSzPct val="125000"/>
            </a:pPr>
            <a:endParaRPr lang="en-US" altLang="ko-KR" sz="2000">
              <a:effectLst/>
              <a:ea typeface="굴림" pitchFamily="34" charset="-127"/>
            </a:endParaRPr>
          </a:p>
        </p:txBody>
      </p:sp>
      <p:sp>
        <p:nvSpPr>
          <p:cNvPr id="272388" name="Rectangle 4"/>
          <p:cNvSpPr>
            <a:spLocks noGrp="1" noChangeArrowheads="1"/>
          </p:cNvSpPr>
          <p:nvPr>
            <p:ph type="title"/>
          </p:nvPr>
        </p:nvSpPr>
        <p:spPr>
          <a:xfrm>
            <a:off x="381000" y="228600"/>
            <a:ext cx="9144000" cy="553998"/>
          </a:xfrm>
        </p:spPr>
        <p:txBody>
          <a:bodyPr/>
          <a:lstStyle/>
          <a:p>
            <a:r>
              <a:rPr lang="en-US" altLang="ko-KR" sz="4000" dirty="0">
                <a:ea typeface="굴림" pitchFamily="34" charset="-127"/>
              </a:rPr>
              <a:t>SSD: </a:t>
            </a:r>
            <a:r>
              <a:rPr lang="en-US" altLang="ko-KR" sz="4000" dirty="0" smtClean="0">
                <a:ea typeface="굴림" pitchFamily="34" charset="-127"/>
              </a:rPr>
              <a:t> Faster</a:t>
            </a:r>
            <a:r>
              <a:rPr lang="en-US" altLang="ko-KR" sz="4000" dirty="0">
                <a:ea typeface="굴림" pitchFamily="34" charset="-127"/>
              </a:rPr>
              <a:t>, Lighter, More Mobility… </a:t>
            </a:r>
          </a:p>
        </p:txBody>
      </p:sp>
      <p:graphicFrame>
        <p:nvGraphicFramePr>
          <p:cNvPr id="272428" name="Group 44"/>
          <p:cNvGraphicFramePr>
            <a:graphicFrameLocks noGrp="1"/>
          </p:cNvGraphicFramePr>
          <p:nvPr/>
        </p:nvGraphicFramePr>
        <p:xfrm>
          <a:off x="342900" y="974725"/>
          <a:ext cx="8420100" cy="3230564"/>
        </p:xfrm>
        <a:graphic>
          <a:graphicData uri="http://schemas.openxmlformats.org/drawingml/2006/table">
            <a:tbl>
              <a:tblPr/>
              <a:tblGrid>
                <a:gridCol w="1976210"/>
                <a:gridCol w="1313284"/>
                <a:gridCol w="1773563"/>
                <a:gridCol w="3357043"/>
              </a:tblGrid>
              <a:tr h="582613">
                <a:tc>
                  <a:txBody>
                    <a:bodyPr/>
                    <a:lstStyle/>
                    <a:p>
                      <a:pPr marL="0" marR="0" lvl="0" indent="0" algn="ctr" defTabSz="914400" rtl="0" eaLnBrk="1" fontAlgn="base" latinLnBrk="0" hangingPunct="1">
                        <a:lnSpc>
                          <a:spcPct val="115000"/>
                        </a:lnSpc>
                        <a:spcBef>
                          <a:spcPct val="30000"/>
                        </a:spcBef>
                        <a:spcAft>
                          <a:spcPct val="0"/>
                        </a:spcAft>
                        <a:buClr>
                          <a:schemeClr val="tx2"/>
                        </a:buClr>
                        <a:buSzPct val="95000"/>
                        <a:buFont typeface="Wingdings" pitchFamily="2" charset="2"/>
                        <a:buNone/>
                        <a:tabLst/>
                      </a:pPr>
                      <a:r>
                        <a:rPr kumimoji="0" lang="en-US" altLang="ko-KR"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Item</a:t>
                      </a:r>
                    </a:p>
                  </a:txBody>
                  <a:tcPr marL="90000" marR="90000" marT="46800" marB="46800" anchor="ct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15000"/>
                        </a:lnSpc>
                        <a:spcBef>
                          <a:spcPct val="30000"/>
                        </a:spcBef>
                        <a:spcAft>
                          <a:spcPct val="0"/>
                        </a:spcAft>
                        <a:buClr>
                          <a:schemeClr val="tx2"/>
                        </a:buClr>
                        <a:buSzPct val="95000"/>
                        <a:buFont typeface="Wingdings" pitchFamily="2" charset="2"/>
                        <a:buNone/>
                        <a:tabLst/>
                      </a:pPr>
                      <a:r>
                        <a:rPr kumimoji="0" lang="en-US" altLang="ko-KR" sz="20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1.8” SSD</a:t>
                      </a:r>
                    </a:p>
                  </a:txBody>
                  <a:tcPr marL="90000" marR="90000" marT="46800" marB="4680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15000"/>
                        </a:lnSpc>
                        <a:spcBef>
                          <a:spcPct val="30000"/>
                        </a:spcBef>
                        <a:spcAft>
                          <a:spcPct val="0"/>
                        </a:spcAft>
                        <a:buClr>
                          <a:schemeClr val="tx2"/>
                        </a:buClr>
                        <a:buSzPct val="95000"/>
                        <a:buFont typeface="Wingdings" pitchFamily="2" charset="2"/>
                        <a:buNone/>
                        <a:tabLst/>
                      </a:pPr>
                      <a:r>
                        <a:rPr kumimoji="0" lang="en-US" altLang="ko-KR" sz="2000" b="1" i="0" u="none" strike="noStrike" cap="none" normalizeH="0" baseline="0" dirty="0" smtClean="0">
                          <a:ln>
                            <a:noFill/>
                          </a:ln>
                          <a:solidFill>
                            <a:schemeClr val="accent1"/>
                          </a:solidFill>
                          <a:effectLst>
                            <a:outerShdw blurRad="38100" dist="38100" dir="2700000" algn="tl">
                              <a:srgbClr val="000000">
                                <a:alpha val="43137"/>
                              </a:srgbClr>
                            </a:outerShdw>
                          </a:effectLst>
                          <a:latin typeface="Arial" pitchFamily="34" charset="0"/>
                          <a:ea typeface="굴림" pitchFamily="34" charset="-127"/>
                        </a:rPr>
                        <a:t>1.8” HDD</a:t>
                      </a:r>
                    </a:p>
                  </a:txBody>
                  <a:tcPr marL="90000" marR="90000" marT="46800" marB="4680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15000"/>
                        </a:lnSpc>
                        <a:spcBef>
                          <a:spcPct val="30000"/>
                        </a:spcBef>
                        <a:spcAft>
                          <a:spcPct val="0"/>
                        </a:spcAft>
                        <a:buClr>
                          <a:schemeClr val="tx2"/>
                        </a:buClr>
                        <a:buSzPct val="95000"/>
                        <a:buFont typeface="Wingdings" pitchFamily="2" charset="2"/>
                        <a:buNone/>
                        <a:tabLst/>
                      </a:pPr>
                      <a:r>
                        <a:rPr kumimoji="0" lang="en-US" altLang="ko-KR"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ea typeface="굴림" pitchFamily="34" charset="-127"/>
                        </a:rPr>
                        <a:t>Customer Benefits</a:t>
                      </a:r>
                    </a:p>
                  </a:txBody>
                  <a:tcPr marL="90000" marR="90000" marT="46800" marB="46800"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930275">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Speed</a:t>
                      </a:r>
                    </a:p>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(Vista Launch)</a:t>
                      </a: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1’54”</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smtClean="0">
                          <a:ln>
                            <a:noFill/>
                          </a:ln>
                          <a:solidFill>
                            <a:schemeClr val="accent1"/>
                          </a:solidFill>
                          <a:effectLst>
                            <a:outerShdw blurRad="38100" dist="38100" dir="2700000" algn="tl">
                              <a:srgbClr val="000000">
                                <a:alpha val="43137"/>
                              </a:srgbClr>
                            </a:outerShdw>
                          </a:effectLst>
                          <a:latin typeface="Arial" pitchFamily="34" charset="0"/>
                          <a:ea typeface="굴림" pitchFamily="34" charset="-127"/>
                        </a:rPr>
                        <a:t>2’17”</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600" b="0" i="1"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r>
              <a:tr h="893763">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Weight</a:t>
                      </a: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859 grams</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accent1"/>
                          </a:solidFill>
                          <a:effectLst>
                            <a:outerShdw blurRad="38100" dist="38100" dir="2700000" algn="tl">
                              <a:srgbClr val="000000">
                                <a:alpha val="43137"/>
                              </a:srgbClr>
                            </a:outerShdw>
                          </a:effectLst>
                          <a:latin typeface="Arial" pitchFamily="34" charset="0"/>
                          <a:ea typeface="굴림" pitchFamily="34" charset="-127"/>
                        </a:rPr>
                        <a:t>898 grams</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600" b="0" i="1"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r>
              <a:tr h="823913">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Mobility</a:t>
                      </a:r>
                    </a:p>
                  </a:txBody>
                  <a:tcPr marL="90000" marR="90000" marT="46800" marB="46800" anchor="ct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굴림" pitchFamily="34" charset="-127"/>
                        </a:rPr>
                        <a:t>12 Hours</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r>
                        <a:rPr kumimoji="0" lang="en-US" altLang="ko-KR" sz="1800" b="1" i="0" u="none" strike="noStrike" cap="none" normalizeH="0" baseline="0" dirty="0" smtClean="0">
                          <a:ln>
                            <a:noFill/>
                          </a:ln>
                          <a:solidFill>
                            <a:schemeClr val="accent1"/>
                          </a:solidFill>
                          <a:effectLst>
                            <a:outerShdw blurRad="38100" dist="38100" dir="2700000" algn="tl">
                              <a:srgbClr val="000000">
                                <a:alpha val="43137"/>
                              </a:srgbClr>
                            </a:outerShdw>
                          </a:effectLst>
                          <a:latin typeface="Arial" pitchFamily="34" charset="0"/>
                          <a:ea typeface="굴림" pitchFamily="34" charset="-127"/>
                        </a:rPr>
                        <a:t>11.5 Hours</a:t>
                      </a:r>
                    </a:p>
                  </a:txBody>
                  <a:tcPr marL="90000" marR="90000" marT="46800" marB="4680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Pct val="95000"/>
                        <a:buFont typeface="Wingdings" pitchFamily="2" charset="2"/>
                        <a:buNone/>
                        <a:tabLst/>
                      </a:pPr>
                      <a:endParaRPr kumimoji="0" lang="en-US" sz="1600" b="0" i="1"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90000" marR="90000" marT="46800" marB="46800" anchor="ct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alpha val="20000"/>
                      </a:schemeClr>
                    </a:solidFill>
                  </a:tcPr>
                </a:tc>
              </a:tr>
            </a:tbl>
          </a:graphicData>
        </a:graphic>
      </p:graphicFrame>
      <p:sp>
        <p:nvSpPr>
          <p:cNvPr id="272417" name="Rectangle 33"/>
          <p:cNvSpPr>
            <a:spLocks noChangeArrowheads="1"/>
          </p:cNvSpPr>
          <p:nvPr/>
        </p:nvSpPr>
        <p:spPr bwMode="auto">
          <a:xfrm>
            <a:off x="1393825" y="3257550"/>
            <a:ext cx="996950" cy="754063"/>
          </a:xfrm>
          <a:prstGeom prst="rect">
            <a:avLst/>
          </a:prstGeom>
          <a:noFill/>
          <a:ln w="9525">
            <a:noFill/>
            <a:miter lim="800000"/>
            <a:headEnd/>
            <a:tailEnd/>
          </a:ln>
          <a:effectLst/>
        </p:spPr>
        <p:txBody>
          <a:bodyPr>
            <a:spAutoFit/>
          </a:bodyPr>
          <a:lstStyle/>
          <a:p>
            <a:pPr latinLnBrk="1">
              <a:lnSpc>
                <a:spcPct val="125000"/>
              </a:lnSpc>
              <a:spcBef>
                <a:spcPct val="20000"/>
              </a:spcBef>
              <a:buFont typeface="Wingdings" pitchFamily="2" charset="2"/>
              <a:buNone/>
            </a:pPr>
            <a:endParaRPr kumimoji="1" lang="en-US" altLang="ko-KR" sz="1600" b="0" i="1">
              <a:solidFill>
                <a:schemeClr val="accent2"/>
              </a:solidFill>
              <a:effectLst/>
              <a:ea typeface="HY헤드라인M" pitchFamily="18" charset="-127"/>
            </a:endParaRPr>
          </a:p>
          <a:p>
            <a:pPr latinLnBrk="1">
              <a:lnSpc>
                <a:spcPct val="125000"/>
              </a:lnSpc>
              <a:spcBef>
                <a:spcPct val="20000"/>
              </a:spcBef>
              <a:buFont typeface="Wingdings" pitchFamily="2" charset="2"/>
              <a:buNone/>
            </a:pPr>
            <a:endParaRPr kumimoji="1" lang="en-US" altLang="ko-KR" sz="1600" b="0" i="1">
              <a:solidFill>
                <a:schemeClr val="accent2"/>
              </a:solidFill>
              <a:effectLst/>
              <a:ea typeface="HY헤드라인M" pitchFamily="18" charset="-127"/>
            </a:endParaRPr>
          </a:p>
        </p:txBody>
      </p:sp>
      <p:sp>
        <p:nvSpPr>
          <p:cNvPr id="272418" name="Rectangle 34"/>
          <p:cNvSpPr>
            <a:spLocks noChangeArrowheads="1"/>
          </p:cNvSpPr>
          <p:nvPr/>
        </p:nvSpPr>
        <p:spPr bwMode="auto">
          <a:xfrm>
            <a:off x="5762625" y="1617392"/>
            <a:ext cx="3381375" cy="900246"/>
          </a:xfrm>
          <a:prstGeom prst="rect">
            <a:avLst/>
          </a:prstGeom>
          <a:noFill/>
          <a:ln w="9525">
            <a:noFill/>
            <a:miter lim="800000"/>
            <a:headEnd/>
            <a:tailEnd/>
          </a:ln>
          <a:effectLst/>
        </p:spPr>
        <p:txBody>
          <a:bodyPr>
            <a:spAutoFit/>
          </a:bodyPr>
          <a:lstStyle/>
          <a:p>
            <a:pPr algn="l" latinLnBrk="1">
              <a:lnSpc>
                <a:spcPct val="125000"/>
              </a:lnSpc>
              <a:spcBef>
                <a:spcPct val="20000"/>
              </a:spcBef>
              <a:buFont typeface="Wingdings" pitchFamily="2" charset="2"/>
              <a:buNone/>
            </a:pPr>
            <a:r>
              <a:rPr kumimoji="1" lang="en-US" altLang="ko-KR" sz="1400" dirty="0">
                <a:latin typeface="+mn-lt"/>
                <a:ea typeface="HY헤드라인M" pitchFamily="18" charset="-127"/>
              </a:rPr>
              <a:t>No seek time and latency reduces application launch time </a:t>
            </a:r>
            <a:r>
              <a:rPr kumimoji="1" lang="en-US" altLang="ko-KR" sz="1400" dirty="0" smtClean="0">
                <a:latin typeface="+mn-lt"/>
                <a:ea typeface="HY헤드라인M" pitchFamily="18" charset="-127"/>
              </a:rPr>
              <a:t/>
            </a:r>
            <a:br>
              <a:rPr kumimoji="1" lang="en-US" altLang="ko-KR" sz="1400" dirty="0" smtClean="0">
                <a:latin typeface="+mn-lt"/>
                <a:ea typeface="HY헤드라인M" pitchFamily="18" charset="-127"/>
              </a:rPr>
            </a:br>
            <a:r>
              <a:rPr kumimoji="1" lang="en-US" altLang="ko-KR" sz="1400" dirty="0" smtClean="0">
                <a:latin typeface="+mn-lt"/>
                <a:ea typeface="HY헤드라인M" pitchFamily="18" charset="-127"/>
              </a:rPr>
              <a:t>(</a:t>
            </a:r>
            <a:r>
              <a:rPr kumimoji="1" lang="en-US" altLang="ko-KR" sz="1400" dirty="0">
                <a:latin typeface="+mn-lt"/>
                <a:ea typeface="HY헤드라인M" pitchFamily="18" charset="-127"/>
              </a:rPr>
              <a:t>23 seconds)</a:t>
            </a:r>
          </a:p>
        </p:txBody>
      </p:sp>
      <p:sp>
        <p:nvSpPr>
          <p:cNvPr id="272419" name="Rectangle 35"/>
          <p:cNvSpPr>
            <a:spLocks noChangeArrowheads="1"/>
          </p:cNvSpPr>
          <p:nvPr/>
        </p:nvSpPr>
        <p:spPr bwMode="auto">
          <a:xfrm>
            <a:off x="5762625" y="2642749"/>
            <a:ext cx="3125788" cy="625475"/>
          </a:xfrm>
          <a:prstGeom prst="rect">
            <a:avLst/>
          </a:prstGeom>
          <a:noFill/>
          <a:ln w="9525">
            <a:noFill/>
            <a:miter lim="800000"/>
            <a:headEnd/>
            <a:tailEnd/>
          </a:ln>
          <a:effectLst/>
        </p:spPr>
        <p:txBody>
          <a:bodyPr>
            <a:spAutoFit/>
          </a:bodyPr>
          <a:lstStyle/>
          <a:p>
            <a:pPr algn="l" latinLnBrk="1">
              <a:lnSpc>
                <a:spcPct val="125000"/>
              </a:lnSpc>
              <a:spcBef>
                <a:spcPct val="20000"/>
              </a:spcBef>
              <a:buFont typeface="Wingdings" pitchFamily="2" charset="2"/>
              <a:buNone/>
            </a:pPr>
            <a:r>
              <a:rPr kumimoji="1" lang="en-US" altLang="ko-KR" sz="1400" dirty="0">
                <a:latin typeface="+mn-lt"/>
                <a:ea typeface="HY헤드라인M" pitchFamily="18" charset="-127"/>
              </a:rPr>
              <a:t>Notebook with SSD weighs 39 grams less than HDD</a:t>
            </a:r>
          </a:p>
        </p:txBody>
      </p:sp>
      <p:sp>
        <p:nvSpPr>
          <p:cNvPr id="272420" name="Rectangle 36"/>
          <p:cNvSpPr>
            <a:spLocks noChangeArrowheads="1"/>
          </p:cNvSpPr>
          <p:nvPr/>
        </p:nvSpPr>
        <p:spPr bwMode="auto">
          <a:xfrm>
            <a:off x="5762625" y="3484343"/>
            <a:ext cx="3125788" cy="625475"/>
          </a:xfrm>
          <a:prstGeom prst="rect">
            <a:avLst/>
          </a:prstGeom>
          <a:noFill/>
          <a:ln w="9525">
            <a:noFill/>
            <a:miter lim="800000"/>
            <a:headEnd/>
            <a:tailEnd/>
          </a:ln>
          <a:effectLst/>
        </p:spPr>
        <p:txBody>
          <a:bodyPr>
            <a:spAutoFit/>
          </a:bodyPr>
          <a:lstStyle/>
          <a:p>
            <a:pPr algn="l" latinLnBrk="1">
              <a:lnSpc>
                <a:spcPct val="125000"/>
              </a:lnSpc>
              <a:spcBef>
                <a:spcPct val="20000"/>
              </a:spcBef>
              <a:buFont typeface="Wingdings" pitchFamily="2" charset="2"/>
              <a:buNone/>
            </a:pPr>
            <a:r>
              <a:rPr kumimoji="1" lang="en-US" altLang="ko-KR" sz="1400" dirty="0">
                <a:latin typeface="+mn-lt"/>
                <a:ea typeface="HY헤드라인M" pitchFamily="18" charset="-127"/>
              </a:rPr>
              <a:t>Battery life is 30 Minutes longer due to no moving parts  </a:t>
            </a:r>
          </a:p>
        </p:txBody>
      </p:sp>
      <p:sp>
        <p:nvSpPr>
          <p:cNvPr id="272421" name="AutoShape 37"/>
          <p:cNvSpPr>
            <a:spLocks noChangeArrowheads="1"/>
          </p:cNvSpPr>
          <p:nvPr/>
        </p:nvSpPr>
        <p:spPr bwMode="auto">
          <a:xfrm rot="5400000">
            <a:off x="5504656" y="1901032"/>
            <a:ext cx="252413" cy="215900"/>
          </a:xfrm>
          <a:prstGeom prst="triangle">
            <a:avLst>
              <a:gd name="adj" fmla="val 50000"/>
            </a:avLst>
          </a:prstGeom>
          <a:solidFill>
            <a:srgbClr val="00CC00"/>
          </a:solidFill>
          <a:ln w="9525">
            <a:noFill/>
            <a:miter lim="800000"/>
            <a:headEnd/>
            <a:tailEnd/>
          </a:ln>
          <a:effectLst/>
        </p:spPr>
        <p:txBody>
          <a:bodyPr wrap="none" anchor="ctr"/>
          <a:lstStyle/>
          <a:p>
            <a:endParaRPr lang="en-US"/>
          </a:p>
        </p:txBody>
      </p:sp>
      <p:sp>
        <p:nvSpPr>
          <p:cNvPr id="272422" name="AutoShape 38"/>
          <p:cNvSpPr>
            <a:spLocks noChangeArrowheads="1"/>
          </p:cNvSpPr>
          <p:nvPr/>
        </p:nvSpPr>
        <p:spPr bwMode="auto">
          <a:xfrm rot="5400000">
            <a:off x="5504656" y="2869407"/>
            <a:ext cx="252413" cy="215900"/>
          </a:xfrm>
          <a:prstGeom prst="triangle">
            <a:avLst>
              <a:gd name="adj" fmla="val 50000"/>
            </a:avLst>
          </a:prstGeom>
          <a:solidFill>
            <a:srgbClr val="00CC00"/>
          </a:solidFill>
          <a:ln w="9525">
            <a:noFill/>
            <a:miter lim="800000"/>
            <a:headEnd/>
            <a:tailEnd/>
          </a:ln>
          <a:effectLst/>
        </p:spPr>
        <p:txBody>
          <a:bodyPr wrap="none" anchor="ctr"/>
          <a:lstStyle/>
          <a:p>
            <a:endParaRPr lang="en-US"/>
          </a:p>
        </p:txBody>
      </p:sp>
      <p:sp>
        <p:nvSpPr>
          <p:cNvPr id="272423" name="AutoShape 39"/>
          <p:cNvSpPr>
            <a:spLocks noChangeArrowheads="1"/>
          </p:cNvSpPr>
          <p:nvPr/>
        </p:nvSpPr>
        <p:spPr bwMode="auto">
          <a:xfrm rot="5400000">
            <a:off x="5504657" y="3661569"/>
            <a:ext cx="252412" cy="215900"/>
          </a:xfrm>
          <a:prstGeom prst="triangle">
            <a:avLst>
              <a:gd name="adj" fmla="val 50000"/>
            </a:avLst>
          </a:prstGeom>
          <a:solidFill>
            <a:srgbClr val="00CC00"/>
          </a:solidFill>
          <a:ln w="9525">
            <a:noFill/>
            <a:miter lim="800000"/>
            <a:headEnd/>
            <a:tailEnd/>
          </a:ln>
          <a:effectLst/>
        </p:spPr>
        <p:txBody>
          <a:bodyPr wrap="none" anchor="ctr"/>
          <a:lstStyle/>
          <a:p>
            <a:endParaRPr lang="en-US"/>
          </a:p>
        </p:txBody>
      </p:sp>
      <p:sp>
        <p:nvSpPr>
          <p:cNvPr id="272424" name="Rectangle 40"/>
          <p:cNvSpPr>
            <a:spLocks noChangeArrowheads="1"/>
          </p:cNvSpPr>
          <p:nvPr/>
        </p:nvSpPr>
        <p:spPr bwMode="auto">
          <a:xfrm>
            <a:off x="519113" y="4676775"/>
            <a:ext cx="4029075" cy="1069975"/>
          </a:xfrm>
          <a:prstGeom prst="rect">
            <a:avLst/>
          </a:prstGeom>
          <a:noFill/>
          <a:ln w="9525">
            <a:noFill/>
            <a:miter lim="800000"/>
            <a:headEnd/>
            <a:tailEnd/>
          </a:ln>
          <a:effectLst/>
        </p:spPr>
        <p:txBody>
          <a:bodyPr>
            <a:spAutoFit/>
          </a:bodyPr>
          <a:lstStyle/>
          <a:p>
            <a:pPr algn="l" latinLnBrk="1"/>
            <a:r>
              <a:rPr kumimoji="1" lang="en-US" altLang="ko-KR" sz="1600" dirty="0">
                <a:solidFill>
                  <a:schemeClr val="bg1"/>
                </a:solidFill>
                <a:effectLst/>
                <a:ea typeface="굴림" pitchFamily="34" charset="-127"/>
              </a:rPr>
              <a:t>* Test System: Sony VAIO type G</a:t>
            </a:r>
          </a:p>
          <a:p>
            <a:pPr algn="l" latinLnBrk="1"/>
            <a:r>
              <a:rPr kumimoji="1" lang="en-US" altLang="ko-KR" sz="1600" dirty="0">
                <a:solidFill>
                  <a:schemeClr val="bg1"/>
                </a:solidFill>
                <a:effectLst/>
                <a:ea typeface="굴림" pitchFamily="34" charset="-127"/>
              </a:rPr>
              <a:t>* source: </a:t>
            </a:r>
            <a:r>
              <a:rPr kumimoji="1" lang="en-US" altLang="ko-KR" sz="1600" dirty="0">
                <a:solidFill>
                  <a:schemeClr val="bg1"/>
                </a:solidFill>
                <a:ea typeface="굴림" pitchFamily="34" charset="-127"/>
                <a:hlinkClick r:id="rId3"/>
              </a:rPr>
              <a:t>http://www.jp.sonystyle.com/Business/Vaio/Product/G_vista/closeup.html#c1</a:t>
            </a:r>
            <a:endParaRPr kumimoji="1" lang="en-US" altLang="ko-KR" sz="1600" dirty="0">
              <a:solidFill>
                <a:schemeClr val="bg1"/>
              </a:solidFill>
              <a:ea typeface="굴림" pitchFamily="34" charset="-127"/>
            </a:endParaRPr>
          </a:p>
        </p:txBody>
      </p:sp>
      <p:pic>
        <p:nvPicPr>
          <p:cNvPr id="14" name="Picture 13" descr="Picture1.png"/>
          <p:cNvPicPr>
            <a:picLocks noChangeAspect="1"/>
          </p:cNvPicPr>
          <p:nvPr/>
        </p:nvPicPr>
        <p:blipFill>
          <a:blip r:embed="rId4"/>
          <a:stretch>
            <a:fillRect/>
          </a:stretch>
        </p:blipFill>
        <p:spPr>
          <a:xfrm>
            <a:off x="4611825" y="4310743"/>
            <a:ext cx="4151175" cy="230437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38" name="AutoShape 2"/>
          <p:cNvSpPr>
            <a:spLocks noChangeArrowheads="1"/>
          </p:cNvSpPr>
          <p:nvPr/>
        </p:nvSpPr>
        <p:spPr bwMode="auto">
          <a:xfrm>
            <a:off x="265112" y="3994151"/>
            <a:ext cx="8623300" cy="2620962"/>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l">
              <a:lnSpc>
                <a:spcPct val="80000"/>
              </a:lnSpc>
              <a:spcBef>
                <a:spcPct val="50000"/>
              </a:spcBef>
              <a:buSzPct val="125000"/>
            </a:pPr>
            <a:endParaRPr lang="en-US" altLang="ko-KR" sz="2000">
              <a:effectLst/>
              <a:latin typeface="+mn-lt"/>
              <a:ea typeface="굴림" pitchFamily="34" charset="-127"/>
            </a:endParaRPr>
          </a:p>
        </p:txBody>
      </p:sp>
      <p:sp>
        <p:nvSpPr>
          <p:cNvPr id="270339" name="AutoShape 3"/>
          <p:cNvSpPr>
            <a:spLocks noChangeArrowheads="1"/>
          </p:cNvSpPr>
          <p:nvPr/>
        </p:nvSpPr>
        <p:spPr bwMode="auto">
          <a:xfrm>
            <a:off x="263525" y="1237957"/>
            <a:ext cx="8616950" cy="2683169"/>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l">
              <a:lnSpc>
                <a:spcPct val="80000"/>
              </a:lnSpc>
              <a:spcBef>
                <a:spcPct val="50000"/>
              </a:spcBef>
              <a:buSzPct val="125000"/>
            </a:pPr>
            <a:endParaRPr lang="en-US" altLang="ko-KR" sz="2000">
              <a:effectLst/>
              <a:ea typeface="굴림" pitchFamily="34" charset="-127"/>
            </a:endParaRPr>
          </a:p>
        </p:txBody>
      </p:sp>
      <p:sp>
        <p:nvSpPr>
          <p:cNvPr id="270340" name="Rectangle 4"/>
          <p:cNvSpPr>
            <a:spLocks noGrp="1" noChangeArrowheads="1"/>
          </p:cNvSpPr>
          <p:nvPr>
            <p:ph type="title"/>
          </p:nvPr>
        </p:nvSpPr>
        <p:spPr/>
        <p:txBody>
          <a:bodyPr/>
          <a:lstStyle/>
          <a:p>
            <a:r>
              <a:rPr lang="en-US" altLang="ko-KR" smtClean="0"/>
              <a:t>SSD Is Ready For Vista</a:t>
            </a:r>
            <a:br>
              <a:rPr lang="en-US" altLang="ko-KR" smtClean="0"/>
            </a:br>
            <a:r>
              <a:rPr lang="en-US" altLang="ko-KR" smtClean="0"/>
              <a:t/>
            </a:r>
            <a:br>
              <a:rPr lang="en-US" altLang="ko-KR" smtClean="0"/>
            </a:br>
            <a:endParaRPr lang="en-US" altLang="ko-KR" dirty="0"/>
          </a:p>
        </p:txBody>
      </p:sp>
      <p:sp>
        <p:nvSpPr>
          <p:cNvPr id="43" name="Content Placeholder 42"/>
          <p:cNvSpPr>
            <a:spLocks noGrp="1"/>
          </p:cNvSpPr>
          <p:nvPr>
            <p:ph idx="4294967295"/>
          </p:nvPr>
        </p:nvSpPr>
        <p:spPr>
          <a:xfrm>
            <a:off x="763588" y="1414463"/>
            <a:ext cx="8380412" cy="1066800"/>
          </a:xfrm>
          <a:prstGeom prst="rect">
            <a:avLst/>
          </a:prstGeom>
        </p:spPr>
        <p:txBody>
          <a:bodyPr/>
          <a:lstStyle/>
          <a:p>
            <a:pPr marL="280988" lvl="0" indent="-280988">
              <a:lnSpc>
                <a:spcPct val="60000"/>
              </a:lnSpc>
              <a:buNone/>
            </a:pPr>
            <a:r>
              <a:rPr lang="en-US" altLang="ko-KR" sz="1600" b="1" dirty="0" smtClean="0">
                <a:solidFill>
                  <a:schemeClr val="bg2"/>
                </a:solidFill>
                <a:effectLst/>
              </a:rPr>
              <a:t>Window Experience Index*</a:t>
            </a:r>
          </a:p>
          <a:p>
            <a:pPr marL="280988" lvl="0" indent="-280988">
              <a:lnSpc>
                <a:spcPct val="60000"/>
              </a:lnSpc>
            </a:pPr>
            <a:r>
              <a:rPr lang="en-US" altLang="ko-KR" sz="1600" dirty="0" smtClean="0">
                <a:solidFill>
                  <a:schemeClr val="bg2"/>
                </a:solidFill>
                <a:effectLst/>
              </a:rPr>
              <a:t>Standard Performance Diagnostic for Vista OS</a:t>
            </a:r>
          </a:p>
          <a:p>
            <a:pPr marL="280988" lvl="0" indent="-280988">
              <a:lnSpc>
                <a:spcPct val="60000"/>
              </a:lnSpc>
            </a:pPr>
            <a:r>
              <a:rPr lang="en-US" altLang="ko-KR" sz="1600" dirty="0" smtClean="0">
                <a:solidFill>
                  <a:schemeClr val="bg2"/>
                </a:solidFill>
                <a:effectLst/>
              </a:rPr>
              <a:t>1.8” SSD Clearly outperformed HDD.</a:t>
            </a:r>
          </a:p>
          <a:p>
            <a:pPr marL="280988" lvl="0" indent="-280988">
              <a:lnSpc>
                <a:spcPct val="60000"/>
              </a:lnSpc>
            </a:pPr>
            <a:r>
              <a:rPr lang="en-US" altLang="ko-KR" sz="1600" dirty="0" smtClean="0">
                <a:solidFill>
                  <a:schemeClr val="bg2"/>
                </a:solidFill>
                <a:effectLst/>
              </a:rPr>
              <a:t>HDD needs higher RPM + Bigger Form Factor to Compete (3.5” 7200rpm HDD)</a:t>
            </a:r>
          </a:p>
        </p:txBody>
      </p:sp>
      <p:sp>
        <p:nvSpPr>
          <p:cNvPr id="270343" name="Rectangle 7"/>
          <p:cNvSpPr>
            <a:spLocks noChangeArrowheads="1"/>
          </p:cNvSpPr>
          <p:nvPr/>
        </p:nvSpPr>
        <p:spPr bwMode="auto">
          <a:xfrm>
            <a:off x="5454650" y="2711451"/>
            <a:ext cx="2412392" cy="1126462"/>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b="0" dirty="0">
                <a:solidFill>
                  <a:schemeClr val="bg2"/>
                </a:solidFill>
                <a:effectLst/>
                <a:latin typeface="+mn-lt"/>
                <a:ea typeface="HY헤드라인M" pitchFamily="18" charset="-127"/>
              </a:rPr>
              <a:t>System: </a:t>
            </a:r>
            <a:r>
              <a:rPr kumimoji="1" lang="en-US" altLang="ko-KR" sz="1200" b="0" dirty="0" smtClean="0">
                <a:solidFill>
                  <a:schemeClr val="bg2"/>
                </a:solidFill>
                <a:effectLst/>
                <a:latin typeface="+mn-lt"/>
                <a:ea typeface="HY헤드라인M" pitchFamily="18" charset="-127"/>
              </a:rPr>
              <a:t> Sony </a:t>
            </a:r>
            <a:r>
              <a:rPr kumimoji="1" lang="en-US" altLang="ko-KR" sz="1200" b="0" dirty="0">
                <a:solidFill>
                  <a:schemeClr val="bg2"/>
                </a:solidFill>
                <a:effectLst/>
                <a:latin typeface="+mn-lt"/>
                <a:ea typeface="HY헤드라인M" pitchFamily="18" charset="-127"/>
              </a:rPr>
              <a:t>VAIO type G</a:t>
            </a:r>
          </a:p>
          <a:p>
            <a:pPr algn="l" latinLnBrk="1">
              <a:lnSpc>
                <a:spcPct val="140000"/>
              </a:lnSpc>
            </a:pPr>
            <a:r>
              <a:rPr kumimoji="1" lang="en-US" altLang="ko-KR" sz="1200" b="0" dirty="0">
                <a:solidFill>
                  <a:schemeClr val="bg2"/>
                </a:solidFill>
                <a:effectLst/>
                <a:latin typeface="+mn-lt"/>
                <a:ea typeface="HY헤드라인M" pitchFamily="18" charset="-127"/>
              </a:rPr>
              <a:t>CPU: </a:t>
            </a:r>
            <a:r>
              <a:rPr kumimoji="1" lang="en-US" altLang="ko-KR" sz="1200" b="0" dirty="0" smtClean="0">
                <a:solidFill>
                  <a:schemeClr val="bg2"/>
                </a:solidFill>
                <a:effectLst/>
                <a:latin typeface="+mn-lt"/>
                <a:ea typeface="HY헤드라인M" pitchFamily="18" charset="-127"/>
              </a:rPr>
              <a:t> Core </a:t>
            </a:r>
            <a:r>
              <a:rPr kumimoji="1" lang="en-US" altLang="ko-KR" sz="1200" b="0" dirty="0">
                <a:solidFill>
                  <a:schemeClr val="bg2"/>
                </a:solidFill>
                <a:effectLst/>
                <a:latin typeface="+mn-lt"/>
                <a:ea typeface="HY헤드라인M" pitchFamily="18" charset="-127"/>
              </a:rPr>
              <a:t>Solo U1400(1.2 GHz), </a:t>
            </a:r>
          </a:p>
          <a:p>
            <a:pPr algn="l" latinLnBrk="1">
              <a:lnSpc>
                <a:spcPct val="140000"/>
              </a:lnSpc>
            </a:pPr>
            <a:r>
              <a:rPr kumimoji="1" lang="en-US" altLang="ko-KR" sz="1200" b="0" dirty="0">
                <a:solidFill>
                  <a:schemeClr val="bg2"/>
                </a:solidFill>
                <a:effectLst/>
                <a:latin typeface="+mn-lt"/>
                <a:ea typeface="HY헤드라인M" pitchFamily="18" charset="-127"/>
              </a:rPr>
              <a:t>OS: </a:t>
            </a:r>
            <a:r>
              <a:rPr kumimoji="1" lang="en-US" altLang="ko-KR" sz="1200" b="0" dirty="0" smtClean="0">
                <a:solidFill>
                  <a:schemeClr val="bg2"/>
                </a:solidFill>
                <a:effectLst/>
                <a:latin typeface="+mn-lt"/>
                <a:ea typeface="HY헤드라인M" pitchFamily="18" charset="-127"/>
              </a:rPr>
              <a:t> Windows </a:t>
            </a:r>
            <a:r>
              <a:rPr kumimoji="1" lang="en-US" altLang="ko-KR" sz="1200" b="0" dirty="0">
                <a:solidFill>
                  <a:schemeClr val="bg2"/>
                </a:solidFill>
                <a:effectLst/>
                <a:latin typeface="+mn-lt"/>
                <a:ea typeface="HY헤드라인M" pitchFamily="18" charset="-127"/>
              </a:rPr>
              <a:t>Vista Business</a:t>
            </a:r>
          </a:p>
          <a:p>
            <a:pPr algn="l" latinLnBrk="1">
              <a:lnSpc>
                <a:spcPct val="140000"/>
              </a:lnSpc>
            </a:pPr>
            <a:r>
              <a:rPr kumimoji="1" lang="en-US" altLang="ko-KR" sz="1200" b="0" dirty="0">
                <a:solidFill>
                  <a:schemeClr val="bg2"/>
                </a:solidFill>
                <a:effectLst/>
                <a:latin typeface="+mn-lt"/>
                <a:ea typeface="HY헤드라인M" pitchFamily="18" charset="-127"/>
              </a:rPr>
              <a:t>SSD: </a:t>
            </a:r>
            <a:r>
              <a:rPr kumimoji="1" lang="en-US" altLang="ko-KR" sz="1200" b="0" dirty="0" smtClean="0">
                <a:solidFill>
                  <a:schemeClr val="bg2"/>
                </a:solidFill>
                <a:effectLst/>
                <a:latin typeface="+mn-lt"/>
                <a:ea typeface="HY헤드라인M" pitchFamily="18" charset="-127"/>
              </a:rPr>
              <a:t> 32GB</a:t>
            </a:r>
            <a:r>
              <a:rPr kumimoji="1" lang="en-US" altLang="ko-KR" sz="1200" b="0" dirty="0">
                <a:solidFill>
                  <a:schemeClr val="bg2"/>
                </a:solidFill>
                <a:effectLst/>
                <a:latin typeface="+mn-lt"/>
                <a:ea typeface="HY헤드라인M" pitchFamily="18" charset="-127"/>
              </a:rPr>
              <a:t>, HDD: 60GB</a:t>
            </a:r>
          </a:p>
        </p:txBody>
      </p:sp>
      <p:sp>
        <p:nvSpPr>
          <p:cNvPr id="270344" name="Rectangle 8"/>
          <p:cNvSpPr>
            <a:spLocks noChangeArrowheads="1"/>
          </p:cNvSpPr>
          <p:nvPr/>
        </p:nvSpPr>
        <p:spPr bwMode="auto">
          <a:xfrm>
            <a:off x="5454650" y="2449513"/>
            <a:ext cx="1853071" cy="399468"/>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600" dirty="0">
                <a:solidFill>
                  <a:schemeClr val="bg2"/>
                </a:solidFill>
                <a:effectLst/>
                <a:latin typeface="+mn-lt"/>
                <a:ea typeface="HY헤드라인M" pitchFamily="18" charset="-127"/>
              </a:rPr>
              <a:t>Test Environment</a:t>
            </a:r>
          </a:p>
        </p:txBody>
      </p:sp>
      <p:sp>
        <p:nvSpPr>
          <p:cNvPr id="270345" name="Rectangle 9"/>
          <p:cNvSpPr>
            <a:spLocks noChangeArrowheads="1"/>
          </p:cNvSpPr>
          <p:nvPr/>
        </p:nvSpPr>
        <p:spPr bwMode="auto">
          <a:xfrm>
            <a:off x="1211262" y="2513013"/>
            <a:ext cx="3816350" cy="119856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p>
        </p:txBody>
      </p:sp>
      <p:sp>
        <p:nvSpPr>
          <p:cNvPr id="270346" name="Rectangle 10"/>
          <p:cNvSpPr>
            <a:spLocks noChangeArrowheads="1"/>
          </p:cNvSpPr>
          <p:nvPr/>
        </p:nvSpPr>
        <p:spPr bwMode="auto">
          <a:xfrm>
            <a:off x="1211262" y="3024188"/>
            <a:ext cx="3097213" cy="274638"/>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270347" name="Rectangle 11"/>
          <p:cNvSpPr>
            <a:spLocks noChangeArrowheads="1"/>
          </p:cNvSpPr>
          <p:nvPr/>
        </p:nvSpPr>
        <p:spPr bwMode="auto">
          <a:xfrm>
            <a:off x="1211262" y="3349626"/>
            <a:ext cx="2168525" cy="28733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p>
        </p:txBody>
      </p:sp>
      <p:sp>
        <p:nvSpPr>
          <p:cNvPr id="270348" name="Rectangle 12"/>
          <p:cNvSpPr>
            <a:spLocks noChangeArrowheads="1"/>
          </p:cNvSpPr>
          <p:nvPr/>
        </p:nvSpPr>
        <p:spPr bwMode="auto">
          <a:xfrm>
            <a:off x="3667125" y="3333751"/>
            <a:ext cx="401072" cy="350865"/>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dirty="0">
                <a:solidFill>
                  <a:schemeClr val="accent1"/>
                </a:solidFill>
                <a:latin typeface="+mn-lt"/>
                <a:ea typeface="HY헤드라인M" pitchFamily="18" charset="-127"/>
              </a:rPr>
              <a:t>3.4</a:t>
            </a:r>
          </a:p>
        </p:txBody>
      </p:sp>
      <p:sp>
        <p:nvSpPr>
          <p:cNvPr id="270349" name="Rectangle 13"/>
          <p:cNvSpPr>
            <a:spLocks noChangeArrowheads="1"/>
          </p:cNvSpPr>
          <p:nvPr/>
        </p:nvSpPr>
        <p:spPr bwMode="auto">
          <a:xfrm>
            <a:off x="4471987" y="2974976"/>
            <a:ext cx="401072" cy="350865"/>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a:solidFill>
                  <a:srgbClr val="FF0000"/>
                </a:solidFill>
                <a:effectLst/>
                <a:latin typeface="+mn-lt"/>
                <a:ea typeface="HY헤드라인M" pitchFamily="18" charset="-127"/>
              </a:rPr>
              <a:t>5.2</a:t>
            </a:r>
          </a:p>
        </p:txBody>
      </p:sp>
      <p:sp>
        <p:nvSpPr>
          <p:cNvPr id="270350" name="Rectangle 14"/>
          <p:cNvSpPr>
            <a:spLocks noChangeArrowheads="1"/>
          </p:cNvSpPr>
          <p:nvPr/>
        </p:nvSpPr>
        <p:spPr bwMode="auto">
          <a:xfrm>
            <a:off x="1066800" y="3598863"/>
            <a:ext cx="272832" cy="350865"/>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a:solidFill>
                  <a:schemeClr val="bg2"/>
                </a:solidFill>
                <a:effectLst/>
                <a:latin typeface="+mn-lt"/>
                <a:ea typeface="HY헤드라인M" pitchFamily="18" charset="-127"/>
              </a:rPr>
              <a:t>1</a:t>
            </a:r>
          </a:p>
        </p:txBody>
      </p:sp>
      <p:sp>
        <p:nvSpPr>
          <p:cNvPr id="270351" name="Rectangle 15"/>
          <p:cNvSpPr>
            <a:spLocks noChangeArrowheads="1"/>
          </p:cNvSpPr>
          <p:nvPr/>
        </p:nvSpPr>
        <p:spPr bwMode="auto">
          <a:xfrm>
            <a:off x="4764087" y="3598863"/>
            <a:ext cx="401072" cy="350865"/>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a:solidFill>
                  <a:schemeClr val="bg2"/>
                </a:solidFill>
                <a:effectLst/>
                <a:latin typeface="+mn-lt"/>
                <a:ea typeface="HY헤드라인M" pitchFamily="18" charset="-127"/>
              </a:rPr>
              <a:t>6.0</a:t>
            </a:r>
          </a:p>
        </p:txBody>
      </p:sp>
      <p:sp>
        <p:nvSpPr>
          <p:cNvPr id="270352" name="Rectangle 16"/>
          <p:cNvSpPr>
            <a:spLocks noChangeArrowheads="1"/>
          </p:cNvSpPr>
          <p:nvPr/>
        </p:nvSpPr>
        <p:spPr bwMode="auto">
          <a:xfrm>
            <a:off x="1174750" y="2454276"/>
            <a:ext cx="2813591" cy="435760"/>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dirty="0">
                <a:latin typeface="+mn-lt"/>
                <a:ea typeface="HY헤드라인M" pitchFamily="18" charset="-127"/>
              </a:rPr>
              <a:t>Primary hard disk score</a:t>
            </a:r>
          </a:p>
        </p:txBody>
      </p:sp>
      <p:sp>
        <p:nvSpPr>
          <p:cNvPr id="270353" name="Rectangle 17"/>
          <p:cNvSpPr>
            <a:spLocks noChangeArrowheads="1"/>
          </p:cNvSpPr>
          <p:nvPr/>
        </p:nvSpPr>
        <p:spPr bwMode="auto">
          <a:xfrm>
            <a:off x="355600" y="3016251"/>
            <a:ext cx="1250950" cy="274637"/>
          </a:xfrm>
          <a:prstGeom prst="rect">
            <a:avLst/>
          </a:prstGeom>
          <a:noFill/>
          <a:ln w="12700" algn="ctr">
            <a:noFill/>
            <a:miter lim="800000"/>
            <a:headEnd/>
            <a:tailEnd/>
          </a:ln>
          <a:effectLst/>
        </p:spPr>
        <p:txBody>
          <a:bodyPr>
            <a:spAutoFit/>
          </a:bodyPr>
          <a:lstStyle/>
          <a:p>
            <a:pPr algn="l" latinLnBrk="1"/>
            <a:r>
              <a:rPr kumimoji="1" lang="en-US" altLang="ko-KR" sz="1200" dirty="0">
                <a:solidFill>
                  <a:schemeClr val="bg2"/>
                </a:solidFill>
                <a:effectLst/>
                <a:latin typeface="+mn-lt"/>
                <a:ea typeface="HY헤드라인M" pitchFamily="18" charset="-127"/>
              </a:rPr>
              <a:t>1.8” SSD</a:t>
            </a:r>
          </a:p>
        </p:txBody>
      </p:sp>
      <p:sp>
        <p:nvSpPr>
          <p:cNvPr id="270354" name="Rectangle 18"/>
          <p:cNvSpPr>
            <a:spLocks noChangeArrowheads="1"/>
          </p:cNvSpPr>
          <p:nvPr/>
        </p:nvSpPr>
        <p:spPr bwMode="auto">
          <a:xfrm>
            <a:off x="355600" y="3375026"/>
            <a:ext cx="1250950" cy="274637"/>
          </a:xfrm>
          <a:prstGeom prst="rect">
            <a:avLst/>
          </a:prstGeom>
          <a:noFill/>
          <a:ln w="12700" algn="ctr">
            <a:noFill/>
            <a:miter lim="800000"/>
            <a:headEnd/>
            <a:tailEnd/>
          </a:ln>
          <a:effectLst/>
        </p:spPr>
        <p:txBody>
          <a:bodyPr>
            <a:spAutoFit/>
          </a:bodyPr>
          <a:lstStyle/>
          <a:p>
            <a:pPr algn="l" latinLnBrk="1"/>
            <a:r>
              <a:rPr kumimoji="1" lang="en-US" altLang="ko-KR" sz="1200" dirty="0">
                <a:solidFill>
                  <a:schemeClr val="bg2"/>
                </a:solidFill>
                <a:effectLst/>
                <a:latin typeface="+mn-lt"/>
                <a:ea typeface="HY헤드라인M" pitchFamily="18" charset="-127"/>
              </a:rPr>
              <a:t>1.8” HDD</a:t>
            </a:r>
          </a:p>
        </p:txBody>
      </p:sp>
      <p:sp>
        <p:nvSpPr>
          <p:cNvPr id="270356" name="Rectangle 20"/>
          <p:cNvSpPr>
            <a:spLocks noChangeArrowheads="1"/>
          </p:cNvSpPr>
          <p:nvPr/>
        </p:nvSpPr>
        <p:spPr bwMode="auto">
          <a:xfrm>
            <a:off x="4833937" y="5075238"/>
            <a:ext cx="3730625" cy="14636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latin typeface="+mn-lt"/>
            </a:endParaRPr>
          </a:p>
        </p:txBody>
      </p:sp>
      <p:sp>
        <p:nvSpPr>
          <p:cNvPr id="270357" name="Rectangle 21"/>
          <p:cNvSpPr>
            <a:spLocks noChangeArrowheads="1"/>
          </p:cNvSpPr>
          <p:nvPr/>
        </p:nvSpPr>
        <p:spPr bwMode="auto">
          <a:xfrm>
            <a:off x="4833937" y="5092701"/>
            <a:ext cx="2174185" cy="437812"/>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dirty="0">
                <a:effectLst/>
                <a:latin typeface="+mn-lt"/>
                <a:ea typeface="HY헤드라인M" pitchFamily="18" charset="-127"/>
              </a:rPr>
              <a:t>All task tray ready</a:t>
            </a:r>
          </a:p>
        </p:txBody>
      </p:sp>
      <p:sp>
        <p:nvSpPr>
          <p:cNvPr id="270358" name="Rectangle 22"/>
          <p:cNvSpPr>
            <a:spLocks noChangeArrowheads="1"/>
          </p:cNvSpPr>
          <p:nvPr/>
        </p:nvSpPr>
        <p:spPr bwMode="auto">
          <a:xfrm>
            <a:off x="355600" y="6170613"/>
            <a:ext cx="1060450" cy="274638"/>
          </a:xfrm>
          <a:prstGeom prst="rect">
            <a:avLst/>
          </a:prstGeom>
          <a:noFill/>
          <a:ln w="12700" algn="ctr">
            <a:noFill/>
            <a:miter lim="800000"/>
            <a:headEnd/>
            <a:tailEnd/>
          </a:ln>
          <a:effectLst/>
        </p:spPr>
        <p:txBody>
          <a:bodyPr>
            <a:spAutoFit/>
          </a:bodyPr>
          <a:lstStyle/>
          <a:p>
            <a:pPr algn="l" latinLnBrk="1"/>
            <a:r>
              <a:rPr kumimoji="1" lang="en-US" altLang="ko-KR" sz="1200" dirty="0">
                <a:solidFill>
                  <a:schemeClr val="bg2"/>
                </a:solidFill>
                <a:effectLst/>
                <a:latin typeface="+mn-lt"/>
                <a:ea typeface="HY헤드라인M" pitchFamily="18" charset="-127"/>
              </a:rPr>
              <a:t>1.8“ HDD</a:t>
            </a:r>
          </a:p>
        </p:txBody>
      </p:sp>
      <p:sp>
        <p:nvSpPr>
          <p:cNvPr id="270359" name="Rectangle 23"/>
          <p:cNvSpPr>
            <a:spLocks noChangeArrowheads="1"/>
          </p:cNvSpPr>
          <p:nvPr/>
        </p:nvSpPr>
        <p:spPr bwMode="auto">
          <a:xfrm>
            <a:off x="374650" y="5599113"/>
            <a:ext cx="1031875" cy="274638"/>
          </a:xfrm>
          <a:prstGeom prst="rect">
            <a:avLst/>
          </a:prstGeom>
          <a:noFill/>
          <a:ln w="12700" algn="ctr">
            <a:noFill/>
            <a:miter lim="800000"/>
            <a:headEnd/>
            <a:tailEnd/>
          </a:ln>
          <a:effectLst/>
        </p:spPr>
        <p:txBody>
          <a:bodyPr>
            <a:spAutoFit/>
          </a:bodyPr>
          <a:lstStyle/>
          <a:p>
            <a:pPr algn="l" latinLnBrk="1"/>
            <a:r>
              <a:rPr kumimoji="1" lang="en-US" altLang="ko-KR" sz="1200" dirty="0">
                <a:solidFill>
                  <a:schemeClr val="bg2"/>
                </a:solidFill>
                <a:effectLst/>
                <a:latin typeface="+mn-lt"/>
                <a:ea typeface="HY헤드라인M" pitchFamily="18" charset="-127"/>
              </a:rPr>
              <a:t>1.8“ SSD</a:t>
            </a:r>
          </a:p>
        </p:txBody>
      </p:sp>
      <p:sp>
        <p:nvSpPr>
          <p:cNvPr id="270360" name="Rectangle 24"/>
          <p:cNvSpPr>
            <a:spLocks noChangeArrowheads="1"/>
          </p:cNvSpPr>
          <p:nvPr/>
        </p:nvSpPr>
        <p:spPr bwMode="auto">
          <a:xfrm>
            <a:off x="1211262" y="5075238"/>
            <a:ext cx="3508375" cy="14636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endParaRPr lang="en-US">
              <a:latin typeface="+mn-lt"/>
            </a:endParaRPr>
          </a:p>
        </p:txBody>
      </p:sp>
      <p:sp>
        <p:nvSpPr>
          <p:cNvPr id="270361" name="Rectangle 25"/>
          <p:cNvSpPr>
            <a:spLocks noChangeArrowheads="1"/>
          </p:cNvSpPr>
          <p:nvPr/>
        </p:nvSpPr>
        <p:spPr bwMode="auto">
          <a:xfrm>
            <a:off x="1211262" y="5586413"/>
            <a:ext cx="1454150" cy="288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mn-lt"/>
            </a:endParaRPr>
          </a:p>
        </p:txBody>
      </p:sp>
      <p:sp>
        <p:nvSpPr>
          <p:cNvPr id="270362" name="Rectangle 26"/>
          <p:cNvSpPr>
            <a:spLocks noChangeArrowheads="1"/>
          </p:cNvSpPr>
          <p:nvPr/>
        </p:nvSpPr>
        <p:spPr bwMode="auto">
          <a:xfrm>
            <a:off x="1211262" y="6115051"/>
            <a:ext cx="2181225" cy="2730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mn-lt"/>
            </a:endParaRPr>
          </a:p>
        </p:txBody>
      </p:sp>
      <p:sp>
        <p:nvSpPr>
          <p:cNvPr id="270363" name="Rectangle 27"/>
          <p:cNvSpPr>
            <a:spLocks noChangeArrowheads="1"/>
          </p:cNvSpPr>
          <p:nvPr/>
        </p:nvSpPr>
        <p:spPr bwMode="auto">
          <a:xfrm>
            <a:off x="1211262" y="5092701"/>
            <a:ext cx="3265574" cy="437812"/>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dirty="0">
                <a:effectLst/>
                <a:latin typeface="+mn-lt"/>
                <a:ea typeface="HY헤드라인M" pitchFamily="18" charset="-127"/>
              </a:rPr>
              <a:t>Window front page show up</a:t>
            </a:r>
          </a:p>
        </p:txBody>
      </p:sp>
      <p:sp>
        <p:nvSpPr>
          <p:cNvPr id="270364" name="Rectangle 28"/>
          <p:cNvSpPr>
            <a:spLocks noChangeArrowheads="1"/>
          </p:cNvSpPr>
          <p:nvPr/>
        </p:nvSpPr>
        <p:spPr bwMode="auto">
          <a:xfrm>
            <a:off x="4843462" y="5602288"/>
            <a:ext cx="1866900" cy="28892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latin typeface="+mn-lt"/>
            </a:endParaRPr>
          </a:p>
        </p:txBody>
      </p:sp>
      <p:sp>
        <p:nvSpPr>
          <p:cNvPr id="270365" name="Rectangle 29"/>
          <p:cNvSpPr>
            <a:spLocks noChangeArrowheads="1"/>
          </p:cNvSpPr>
          <p:nvPr/>
        </p:nvSpPr>
        <p:spPr bwMode="auto">
          <a:xfrm>
            <a:off x="4843462" y="6116638"/>
            <a:ext cx="3243263" cy="2476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mn-lt"/>
            </a:endParaRPr>
          </a:p>
        </p:txBody>
      </p:sp>
      <p:sp>
        <p:nvSpPr>
          <p:cNvPr id="270366" name="Rectangle 30"/>
          <p:cNvSpPr>
            <a:spLocks noChangeArrowheads="1"/>
          </p:cNvSpPr>
          <p:nvPr/>
        </p:nvSpPr>
        <p:spPr bwMode="auto">
          <a:xfrm>
            <a:off x="2727325" y="5500688"/>
            <a:ext cx="585417" cy="322652"/>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dirty="0">
                <a:solidFill>
                  <a:srgbClr val="FF0000"/>
                </a:solidFill>
                <a:effectLst/>
                <a:latin typeface="+mn-lt"/>
                <a:ea typeface="HY헤드라인M" pitchFamily="18" charset="-127"/>
              </a:rPr>
              <a:t>50sec</a:t>
            </a:r>
          </a:p>
        </p:txBody>
      </p:sp>
      <p:sp>
        <p:nvSpPr>
          <p:cNvPr id="270367" name="Rectangle 31"/>
          <p:cNvSpPr>
            <a:spLocks noChangeArrowheads="1"/>
          </p:cNvSpPr>
          <p:nvPr/>
        </p:nvSpPr>
        <p:spPr bwMode="auto">
          <a:xfrm>
            <a:off x="3390900" y="6062663"/>
            <a:ext cx="992579" cy="322652"/>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a:latin typeface="+mn-lt"/>
                <a:ea typeface="HY헤드라인M" pitchFamily="18" charset="-127"/>
              </a:rPr>
              <a:t>1min 40sec</a:t>
            </a:r>
          </a:p>
        </p:txBody>
      </p:sp>
      <p:sp>
        <p:nvSpPr>
          <p:cNvPr id="270368" name="Rectangle 32"/>
          <p:cNvSpPr>
            <a:spLocks noChangeArrowheads="1"/>
          </p:cNvSpPr>
          <p:nvPr/>
        </p:nvSpPr>
        <p:spPr bwMode="auto">
          <a:xfrm>
            <a:off x="6815137" y="5532438"/>
            <a:ext cx="992579" cy="322652"/>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a:solidFill>
                  <a:srgbClr val="FF0000"/>
                </a:solidFill>
                <a:effectLst/>
                <a:latin typeface="+mn-lt"/>
                <a:ea typeface="HY헤드라인M" pitchFamily="18" charset="-127"/>
              </a:rPr>
              <a:t>1min 30sec</a:t>
            </a:r>
          </a:p>
        </p:txBody>
      </p:sp>
      <p:sp>
        <p:nvSpPr>
          <p:cNvPr id="270369" name="Rectangle 33"/>
          <p:cNvSpPr>
            <a:spLocks noChangeArrowheads="1"/>
          </p:cNvSpPr>
          <p:nvPr/>
        </p:nvSpPr>
        <p:spPr bwMode="auto">
          <a:xfrm>
            <a:off x="8015287" y="6062663"/>
            <a:ext cx="591829" cy="322652"/>
          </a:xfrm>
          <a:prstGeom prst="rect">
            <a:avLst/>
          </a:prstGeom>
          <a:noFill/>
          <a:ln w="12700" algn="ctr">
            <a:noFill/>
            <a:miter lim="800000"/>
            <a:headEnd/>
            <a:tailEnd/>
          </a:ln>
          <a:effectLst/>
        </p:spPr>
        <p:txBody>
          <a:bodyPr wrap="none">
            <a:spAutoFit/>
          </a:bodyPr>
          <a:lstStyle/>
          <a:p>
            <a:pPr algn="l" latinLnBrk="1">
              <a:lnSpc>
                <a:spcPct val="140000"/>
              </a:lnSpc>
            </a:pPr>
            <a:r>
              <a:rPr kumimoji="1" lang="en-US" altLang="ko-KR" sz="1200" dirty="0">
                <a:latin typeface="+mn-lt"/>
                <a:ea typeface="HY헤드라인M" pitchFamily="18" charset="-127"/>
              </a:rPr>
              <a:t>3 min</a:t>
            </a:r>
          </a:p>
        </p:txBody>
      </p:sp>
      <p:sp>
        <p:nvSpPr>
          <p:cNvPr id="270371" name="Rectangle 35"/>
          <p:cNvSpPr>
            <a:spLocks noChangeArrowheads="1"/>
          </p:cNvSpPr>
          <p:nvPr/>
        </p:nvSpPr>
        <p:spPr bwMode="auto">
          <a:xfrm>
            <a:off x="6626225" y="4748213"/>
            <a:ext cx="1968039" cy="307777"/>
          </a:xfrm>
          <a:prstGeom prst="rect">
            <a:avLst/>
          </a:prstGeom>
          <a:noFill/>
          <a:ln w="9525">
            <a:noFill/>
            <a:miter lim="800000"/>
            <a:headEnd/>
            <a:tailEnd/>
          </a:ln>
          <a:effectLst/>
        </p:spPr>
        <p:txBody>
          <a:bodyPr wrap="none">
            <a:spAutoFit/>
          </a:bodyPr>
          <a:lstStyle/>
          <a:p>
            <a:pPr algn="l" latinLnBrk="1"/>
            <a:r>
              <a:rPr kumimoji="1" lang="en-US" altLang="ko-KR" sz="1400" b="0" dirty="0">
                <a:solidFill>
                  <a:schemeClr val="bg2"/>
                </a:solidFill>
                <a:effectLst/>
                <a:latin typeface="+mn-lt"/>
                <a:ea typeface="굴림" pitchFamily="34" charset="-127"/>
              </a:rPr>
              <a:t>(</a:t>
            </a:r>
            <a:r>
              <a:rPr kumimoji="1" lang="en-US" altLang="ko-KR" sz="1400" b="0" dirty="0" smtClean="0">
                <a:solidFill>
                  <a:schemeClr val="bg2"/>
                </a:solidFill>
                <a:effectLst/>
                <a:latin typeface="+mn-lt"/>
                <a:ea typeface="굴림" pitchFamily="34" charset="-127"/>
              </a:rPr>
              <a:t>Source:  </a:t>
            </a:r>
            <a:r>
              <a:rPr kumimoji="1" lang="en-US" altLang="ko-KR" sz="1400" b="0" dirty="0" err="1">
                <a:solidFill>
                  <a:schemeClr val="bg2"/>
                </a:solidFill>
                <a:effectLst/>
                <a:latin typeface="+mn-lt"/>
                <a:ea typeface="굴림" pitchFamily="34" charset="-127"/>
              </a:rPr>
              <a:t>Itmedia.co.jp</a:t>
            </a:r>
            <a:r>
              <a:rPr kumimoji="1" lang="en-US" altLang="ko-KR" sz="1400" b="0" dirty="0">
                <a:solidFill>
                  <a:schemeClr val="bg2"/>
                </a:solidFill>
                <a:effectLst/>
                <a:latin typeface="+mn-lt"/>
                <a:ea typeface="굴림" pitchFamily="34" charset="-127"/>
              </a:rPr>
              <a:t>)</a:t>
            </a:r>
          </a:p>
        </p:txBody>
      </p:sp>
      <p:pic>
        <p:nvPicPr>
          <p:cNvPr id="360449" name="Picture 1"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3" cstate="print"/>
          <a:srcRect/>
          <a:stretch>
            <a:fillRect/>
          </a:stretch>
        </p:blipFill>
        <p:spPr bwMode="auto">
          <a:xfrm>
            <a:off x="7663520" y="1264920"/>
            <a:ext cx="1106424" cy="1104211"/>
          </a:xfrm>
          <a:prstGeom prst="rect">
            <a:avLst/>
          </a:prstGeom>
          <a:noFill/>
        </p:spPr>
      </p:pic>
      <p:sp>
        <p:nvSpPr>
          <p:cNvPr id="46" name="Content Placeholder 42"/>
          <p:cNvSpPr txBox="1">
            <a:spLocks/>
          </p:cNvSpPr>
          <p:nvPr/>
        </p:nvSpPr>
        <p:spPr bwMode="auto">
          <a:xfrm>
            <a:off x="733425" y="4165630"/>
            <a:ext cx="8380412" cy="7509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0988" lvl="0" indent="-280988" algn="l" defTabSz="912777">
              <a:lnSpc>
                <a:spcPct val="60000"/>
              </a:lnSpc>
              <a:spcBef>
                <a:spcPts val="1167"/>
              </a:spcBef>
              <a:buClr>
                <a:schemeClr val="tx2"/>
              </a:buClr>
              <a:buSzPct val="95000"/>
            </a:pPr>
            <a:r>
              <a:rPr lang="en-US" altLang="ko-KR" sz="1600" kern="0" dirty="0" smtClean="0">
                <a:solidFill>
                  <a:schemeClr val="bg2"/>
                </a:solidFill>
                <a:effectLst/>
                <a:latin typeface="+mn-lt"/>
              </a:rPr>
              <a:t>Boot Time Comparison</a:t>
            </a:r>
          </a:p>
          <a:p>
            <a:pPr marL="280988" lvl="0" indent="-280988" algn="l" defTabSz="912777">
              <a:lnSpc>
                <a:spcPct val="60000"/>
              </a:lnSpc>
              <a:spcBef>
                <a:spcPts val="1167"/>
              </a:spcBef>
              <a:buClr>
                <a:schemeClr val="tx2"/>
              </a:buClr>
              <a:buSzPct val="95000"/>
              <a:buBlip>
                <a:blip r:embed="rId4"/>
              </a:buBlip>
            </a:pPr>
            <a:r>
              <a:rPr lang="en-US" altLang="ko-KR" sz="1600" b="0" kern="0" dirty="0" smtClean="0">
                <a:solidFill>
                  <a:schemeClr val="bg2"/>
                </a:solidFill>
                <a:effectLst/>
                <a:latin typeface="+mn-lt"/>
              </a:rPr>
              <a:t>50% Improvement on Windows Front Page Appearance</a:t>
            </a:r>
          </a:p>
          <a:p>
            <a:pPr marL="280988" lvl="0" indent="-280988" algn="l" defTabSz="912777">
              <a:lnSpc>
                <a:spcPct val="60000"/>
              </a:lnSpc>
              <a:spcBef>
                <a:spcPts val="1167"/>
              </a:spcBef>
              <a:buClr>
                <a:schemeClr val="tx2"/>
              </a:buClr>
              <a:buSzPct val="95000"/>
              <a:buBlip>
                <a:blip r:embed="rId4"/>
              </a:buBlip>
            </a:pPr>
            <a:r>
              <a:rPr lang="en-US" altLang="ko-KR" sz="1600" b="0" kern="0" dirty="0" smtClean="0">
                <a:solidFill>
                  <a:schemeClr val="bg2"/>
                </a:solidFill>
                <a:effectLst/>
                <a:latin typeface="+mn-lt"/>
              </a:rPr>
              <a:t>50% Improvement on All Task Ready Tray</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82588" y="228600"/>
            <a:ext cx="8380412" cy="664797"/>
          </a:xfrm>
        </p:spPr>
        <p:txBody>
          <a:bodyPr/>
          <a:lstStyle/>
          <a:p>
            <a:r>
              <a:rPr lang="en-US" sz="4800" dirty="0" smtClean="0"/>
              <a:t>Counter-Acting SSD FUD Factors</a:t>
            </a:r>
            <a:endParaRPr lang="en-US" sz="4800" dirty="0"/>
          </a:p>
        </p:txBody>
      </p:sp>
      <p:sp>
        <p:nvSpPr>
          <p:cNvPr id="274435" name="Rectangle 3"/>
          <p:cNvSpPr>
            <a:spLocks noGrp="1" noChangeArrowheads="1"/>
          </p:cNvSpPr>
          <p:nvPr>
            <p:ph idx="1"/>
          </p:nvPr>
        </p:nvSpPr>
        <p:spPr>
          <a:xfrm>
            <a:off x="382588" y="1414464"/>
            <a:ext cx="8380412" cy="2900794"/>
          </a:xfrm>
        </p:spPr>
        <p:txBody>
          <a:bodyPr/>
          <a:lstStyle/>
          <a:p>
            <a:pPr>
              <a:buNone/>
            </a:pPr>
            <a:r>
              <a:rPr lang="en-US" dirty="0" smtClean="0"/>
              <a:t>Myth #1:</a:t>
            </a:r>
          </a:p>
          <a:p>
            <a:r>
              <a:rPr lang="en-US" dirty="0" smtClean="0"/>
              <a:t>“SSD Density Points are too Low”</a:t>
            </a:r>
          </a:p>
          <a:p>
            <a:endParaRPr lang="en-US" dirty="0" smtClean="0"/>
          </a:p>
          <a:p>
            <a:pPr>
              <a:buNone/>
            </a:pPr>
            <a:r>
              <a:rPr lang="en-US" dirty="0" smtClean="0"/>
              <a:t>Myth #2:</a:t>
            </a:r>
          </a:p>
          <a:p>
            <a:r>
              <a:rPr lang="en-US" dirty="0" smtClean="0"/>
              <a:t>“SSD Costs to Much”</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382588" y="228600"/>
            <a:ext cx="8380412" cy="1994392"/>
          </a:xfrm>
        </p:spPr>
        <p:txBody>
          <a:bodyPr/>
          <a:lstStyle/>
          <a:p>
            <a:r>
              <a:rPr lang="en-US" dirty="0" smtClean="0"/>
              <a:t>HDD Capacity Growth</a:t>
            </a:r>
            <a:r>
              <a:rPr smtClean="0"/>
              <a:t/>
            </a:r>
            <a:br>
              <a:rPr smtClean="0"/>
            </a:br>
            <a:r>
              <a:rPr sz="4000" smtClean="0">
                <a:solidFill>
                  <a:schemeClr val="accent1"/>
                </a:solidFill>
                <a:effectLst/>
              </a:rPr>
              <a:t>HDD MB per platter</a:t>
            </a:r>
            <a:r>
              <a:rPr smtClean="0"/>
              <a:t/>
            </a:r>
            <a:br>
              <a:rPr smtClean="0"/>
            </a:br>
            <a:endParaRPr lang="en-US" dirty="0"/>
          </a:p>
        </p:txBody>
      </p:sp>
      <p:graphicFrame>
        <p:nvGraphicFramePr>
          <p:cNvPr id="275459" name="Object 3"/>
          <p:cNvGraphicFramePr>
            <a:graphicFrameLocks noChangeAspect="1"/>
          </p:cNvGraphicFramePr>
          <p:nvPr/>
        </p:nvGraphicFramePr>
        <p:xfrm>
          <a:off x="381000" y="1419225"/>
          <a:ext cx="8382000" cy="5078412"/>
        </p:xfrm>
        <a:graphic>
          <a:graphicData uri="http://schemas.openxmlformats.org/presentationml/2006/ole">
            <p:oleObj spid="_x0000_s275459" name="Worksheet" r:id="rId4" imgW="4781702" imgH="2390851" progId="Excel.Sheet.8">
              <p:embed/>
            </p:oleObj>
          </a:graphicData>
        </a:graphic>
      </p:graphicFrame>
      <p:sp>
        <p:nvSpPr>
          <p:cNvPr id="275460" name="Text Box 4"/>
          <p:cNvSpPr txBox="1">
            <a:spLocks noChangeArrowheads="1"/>
          </p:cNvSpPr>
          <p:nvPr/>
        </p:nvSpPr>
        <p:spPr bwMode="auto">
          <a:xfrm>
            <a:off x="381000" y="6357938"/>
            <a:ext cx="2309928" cy="259175"/>
          </a:xfrm>
          <a:prstGeom prst="rect">
            <a:avLst/>
          </a:prstGeom>
          <a:noFill/>
          <a:ln w="9525" algn="ctr">
            <a:noFill/>
            <a:miter lim="800000"/>
            <a:headEnd/>
            <a:tailEnd/>
          </a:ln>
          <a:effectLst/>
        </p:spPr>
        <p:txBody>
          <a:bodyPr wrap="none" lIns="92075" tIns="46038" rIns="92075" bIns="46038">
            <a:spAutoFit/>
          </a:bodyPr>
          <a:lstStyle/>
          <a:p>
            <a:pPr eaLnBrk="0" hangingPunct="0">
              <a:lnSpc>
                <a:spcPct val="90000"/>
              </a:lnSpc>
            </a:pPr>
            <a:r>
              <a:rPr kumimoji="1" lang="en-US" sz="1200" dirty="0">
                <a:effectLst/>
                <a:ea typeface="Trebuchet MS" pitchFamily="34" charset="0"/>
                <a:cs typeface="Trebuchet MS" pitchFamily="34" charset="0"/>
              </a:rPr>
              <a:t>Source</a:t>
            </a:r>
            <a:r>
              <a:rPr kumimoji="1" lang="en-US" sz="1200" dirty="0" smtClean="0">
                <a:effectLst/>
                <a:ea typeface="Trebuchet MS" pitchFamily="34" charset="0"/>
                <a:cs typeface="Trebuchet MS" pitchFamily="34" charset="0"/>
              </a:rPr>
              <a:t>:  </a:t>
            </a:r>
            <a:r>
              <a:rPr kumimoji="1" lang="en-US" sz="1200" dirty="0">
                <a:effectLst/>
                <a:ea typeface="Trebuchet MS" pitchFamily="34" charset="0"/>
                <a:cs typeface="Trebuchet MS" pitchFamily="34" charset="0"/>
              </a:rPr>
              <a:t>IBM, Intel</a:t>
            </a:r>
            <a:r>
              <a:rPr kumimoji="1" lang="en-US" sz="1200" dirty="0" smtClean="0">
                <a:effectLst/>
                <a:ea typeface="Trebuchet MS" pitchFamily="34" charset="0"/>
                <a:cs typeface="Trebuchet MS" pitchFamily="34" charset="0"/>
              </a:rPr>
              <a:t>, Samsung</a:t>
            </a:r>
            <a:endParaRPr kumimoji="1" lang="en-US" sz="1200" dirty="0">
              <a:effectLst/>
              <a:ea typeface="Trebuchet MS" pitchFamily="34" charset="0"/>
              <a:cs typeface="Trebuchet MS" pitchFamily="34" charset="0"/>
            </a:endParaRPr>
          </a:p>
        </p:txBody>
      </p:sp>
      <p:sp>
        <p:nvSpPr>
          <p:cNvPr id="275461" name="Rectangle 5"/>
          <p:cNvSpPr>
            <a:spLocks noChangeArrowheads="1"/>
          </p:cNvSpPr>
          <p:nvPr/>
        </p:nvSpPr>
        <p:spPr bwMode="auto">
          <a:xfrm>
            <a:off x="5129213" y="2913062"/>
            <a:ext cx="889000" cy="346075"/>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flatTx/>
          </a:bodyPr>
          <a:lstStyle/>
          <a:p>
            <a:pPr>
              <a:lnSpc>
                <a:spcPct val="70000"/>
              </a:lnSpc>
              <a:spcBef>
                <a:spcPct val="50000"/>
              </a:spcBef>
              <a:buSzPct val="125000"/>
            </a:pPr>
            <a:r>
              <a:rPr lang="en-US" sz="2400" dirty="0">
                <a:ea typeface="굴림" pitchFamily="34" charset="-127"/>
              </a:rPr>
              <a:t>2.5”</a:t>
            </a:r>
          </a:p>
        </p:txBody>
      </p:sp>
      <p:sp>
        <p:nvSpPr>
          <p:cNvPr id="275462" name="Rectangle 6"/>
          <p:cNvSpPr>
            <a:spLocks noChangeArrowheads="1"/>
          </p:cNvSpPr>
          <p:nvPr/>
        </p:nvSpPr>
        <p:spPr bwMode="auto">
          <a:xfrm>
            <a:off x="6346825" y="1941512"/>
            <a:ext cx="889000" cy="346075"/>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flatTx/>
          </a:bodyPr>
          <a:lstStyle/>
          <a:p>
            <a:pPr>
              <a:lnSpc>
                <a:spcPct val="70000"/>
              </a:lnSpc>
              <a:spcBef>
                <a:spcPct val="50000"/>
              </a:spcBef>
              <a:buSzPct val="125000"/>
            </a:pPr>
            <a:r>
              <a:rPr lang="en-US" sz="2400">
                <a:ea typeface="굴림" pitchFamily="34" charset="-127"/>
              </a:rPr>
              <a:t>3.5”</a:t>
            </a:r>
          </a:p>
        </p:txBody>
      </p:sp>
      <p:sp>
        <p:nvSpPr>
          <p:cNvPr id="275463" name="Oval 7"/>
          <p:cNvSpPr>
            <a:spLocks noChangeArrowheads="1"/>
          </p:cNvSpPr>
          <p:nvPr/>
        </p:nvSpPr>
        <p:spPr bwMode="auto">
          <a:xfrm>
            <a:off x="1436688" y="2055812"/>
            <a:ext cx="889000" cy="871538"/>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nSpc>
                <a:spcPct val="60000"/>
              </a:lnSpc>
              <a:spcBef>
                <a:spcPct val="50000"/>
              </a:spcBef>
              <a:buSzPct val="125000"/>
            </a:pPr>
            <a:r>
              <a:rPr lang="en-US" altLang="ko-KR" sz="2000">
                <a:solidFill>
                  <a:schemeClr val="bg1"/>
                </a:solidFill>
                <a:effectLst/>
                <a:ea typeface="굴림" pitchFamily="34" charset="-127"/>
              </a:rPr>
              <a:t>100GB</a:t>
            </a:r>
          </a:p>
        </p:txBody>
      </p:sp>
      <p:sp>
        <p:nvSpPr>
          <p:cNvPr id="275465" name="AutoShape 9"/>
          <p:cNvSpPr>
            <a:spLocks noChangeArrowheads="1"/>
          </p:cNvSpPr>
          <p:nvPr/>
        </p:nvSpPr>
        <p:spPr bwMode="auto">
          <a:xfrm>
            <a:off x="3573463" y="4141787"/>
            <a:ext cx="4960937" cy="114617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l">
              <a:lnSpc>
                <a:spcPct val="80000"/>
              </a:lnSpc>
              <a:spcBef>
                <a:spcPct val="50000"/>
              </a:spcBef>
              <a:buSzPct val="125000"/>
            </a:pPr>
            <a:r>
              <a:rPr lang="en-US" altLang="ko-KR" sz="2000" dirty="0">
                <a:solidFill>
                  <a:schemeClr val="bg2"/>
                </a:solidFill>
                <a:effectLst/>
                <a:ea typeface="굴림" pitchFamily="34" charset="-127"/>
              </a:rPr>
              <a:t>Increased 35M Times Over 35 years…</a:t>
            </a:r>
          </a:p>
          <a:p>
            <a:pPr algn="l">
              <a:lnSpc>
                <a:spcPct val="80000"/>
              </a:lnSpc>
              <a:spcBef>
                <a:spcPct val="50000"/>
              </a:spcBef>
              <a:buSzPct val="125000"/>
            </a:pPr>
            <a:r>
              <a:rPr lang="en-US" altLang="ko-KR" sz="2000" dirty="0">
                <a:solidFill>
                  <a:schemeClr val="bg2"/>
                </a:solidFill>
                <a:effectLst/>
                <a:ea typeface="굴림" pitchFamily="34" charset="-127"/>
              </a:rPr>
              <a:t>Diminishing Marginal Returns?</a:t>
            </a:r>
          </a:p>
          <a:p>
            <a:pPr algn="l">
              <a:lnSpc>
                <a:spcPct val="80000"/>
              </a:lnSpc>
              <a:spcBef>
                <a:spcPct val="50000"/>
              </a:spcBef>
              <a:buSzPct val="125000"/>
            </a:pPr>
            <a:r>
              <a:rPr lang="en-US" altLang="ko-KR" sz="2000" dirty="0">
                <a:solidFill>
                  <a:schemeClr val="bg2"/>
                </a:solidFill>
                <a:effectLst/>
                <a:ea typeface="굴림" pitchFamily="34" charset="-127"/>
              </a:rPr>
              <a:t>Who Wants to De-</a:t>
            </a:r>
            <a:r>
              <a:rPr lang="en-US" altLang="ko-KR" sz="2000" dirty="0" err="1">
                <a:solidFill>
                  <a:schemeClr val="bg2"/>
                </a:solidFill>
                <a:effectLst/>
                <a:ea typeface="굴림" pitchFamily="34" charset="-127"/>
              </a:rPr>
              <a:t>Frag</a:t>
            </a:r>
            <a:r>
              <a:rPr lang="en-US" altLang="ko-KR" sz="2000" dirty="0">
                <a:solidFill>
                  <a:schemeClr val="bg2"/>
                </a:solidFill>
                <a:effectLst/>
                <a:ea typeface="굴림" pitchFamily="34" charset="-127"/>
              </a:rPr>
              <a:t> 1TB?</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7506" name="Picture 2"/>
          <p:cNvPicPr>
            <a:picLocks noChangeAspect="1" noChangeArrowheads="1"/>
          </p:cNvPicPr>
          <p:nvPr/>
        </p:nvPicPr>
        <p:blipFill>
          <a:blip r:embed="rId3"/>
          <a:srcRect/>
          <a:stretch>
            <a:fillRect/>
          </a:stretch>
        </p:blipFill>
        <p:spPr bwMode="auto">
          <a:xfrm>
            <a:off x="241300" y="1245236"/>
            <a:ext cx="8521700" cy="5583237"/>
          </a:xfrm>
          <a:prstGeom prst="rect">
            <a:avLst/>
          </a:prstGeom>
          <a:noFill/>
          <a:ln w="19050" algn="ctr">
            <a:noFill/>
            <a:miter lim="800000"/>
            <a:headEnd/>
            <a:tailEnd/>
          </a:ln>
          <a:effectLst/>
        </p:spPr>
      </p:pic>
      <p:sp>
        <p:nvSpPr>
          <p:cNvPr id="277507" name="Rectangle 3"/>
          <p:cNvSpPr>
            <a:spLocks noGrp="1" noChangeArrowheads="1"/>
          </p:cNvSpPr>
          <p:nvPr>
            <p:ph type="title"/>
          </p:nvPr>
        </p:nvSpPr>
        <p:spPr>
          <a:xfrm>
            <a:off x="382588" y="228600"/>
            <a:ext cx="8380412" cy="1855893"/>
          </a:xfrm>
        </p:spPr>
        <p:txBody>
          <a:bodyPr/>
          <a:lstStyle/>
          <a:p>
            <a:r>
              <a:rPr lang="en-US" sz="4800" dirty="0" smtClean="0"/>
              <a:t>How Much Storage Is Needed?</a:t>
            </a:r>
            <a:br>
              <a:rPr lang="en-US" sz="4800" dirty="0" smtClean="0"/>
            </a:br>
            <a:r>
              <a:rPr sz="3600" smtClean="0">
                <a:solidFill>
                  <a:schemeClr val="accent1"/>
                </a:solidFill>
                <a:effectLst/>
              </a:rPr>
              <a:t>Percent</a:t>
            </a:r>
            <a:r>
              <a:rPr lang="en-US" sz="3600" dirty="0" smtClean="0">
                <a:solidFill>
                  <a:schemeClr val="accent1"/>
                </a:solidFill>
                <a:effectLst/>
              </a:rPr>
              <a:t> of HDD capacity used</a:t>
            </a:r>
            <a:r>
              <a:rPr lang="en-US" sz="4800" dirty="0" smtClean="0"/>
              <a:t/>
            </a:r>
            <a:br>
              <a:rPr lang="en-US" sz="4800" dirty="0" smtClean="0"/>
            </a:br>
            <a:endParaRPr lang="en-US" sz="4800" dirty="0"/>
          </a:p>
        </p:txBody>
      </p:sp>
      <p:grpSp>
        <p:nvGrpSpPr>
          <p:cNvPr id="277525" name="Group 21"/>
          <p:cNvGrpSpPr>
            <a:grpSpLocks/>
          </p:cNvGrpSpPr>
          <p:nvPr/>
        </p:nvGrpSpPr>
        <p:grpSpPr bwMode="auto">
          <a:xfrm>
            <a:off x="3335338" y="3869374"/>
            <a:ext cx="5368925" cy="1500188"/>
            <a:chOff x="2101" y="2303"/>
            <a:chExt cx="3382" cy="945"/>
          </a:xfrm>
        </p:grpSpPr>
        <p:sp>
          <p:nvSpPr>
            <p:cNvPr id="277526" name="AutoShape 22"/>
            <p:cNvSpPr>
              <a:spLocks noChangeArrowheads="1"/>
            </p:cNvSpPr>
            <p:nvPr/>
          </p:nvSpPr>
          <p:spPr bwMode="auto">
            <a:xfrm>
              <a:off x="2101" y="2303"/>
              <a:ext cx="801" cy="553"/>
            </a:xfrm>
            <a:prstGeom prst="wedgeRoundRectCallout">
              <a:avLst>
                <a:gd name="adj1" fmla="val -135894"/>
                <a:gd name="adj2" fmla="val 160306"/>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nSpc>
                  <a:spcPct val="70000"/>
                </a:lnSpc>
                <a:spcBef>
                  <a:spcPct val="50000"/>
                </a:spcBef>
                <a:buSzPct val="125000"/>
              </a:pPr>
              <a:endParaRPr lang="en-US" b="0">
                <a:effectLst/>
                <a:ea typeface="굴림" pitchFamily="34" charset="-127"/>
              </a:endParaRPr>
            </a:p>
          </p:txBody>
        </p:sp>
        <p:sp>
          <p:nvSpPr>
            <p:cNvPr id="277528" name="AutoShape 24"/>
            <p:cNvSpPr>
              <a:spLocks noChangeArrowheads="1"/>
            </p:cNvSpPr>
            <p:nvPr/>
          </p:nvSpPr>
          <p:spPr bwMode="auto">
            <a:xfrm>
              <a:off x="3108" y="2695"/>
              <a:ext cx="801" cy="553"/>
            </a:xfrm>
            <a:prstGeom prst="wedgeRoundRectCallout">
              <a:avLst>
                <a:gd name="adj1" fmla="val -132148"/>
                <a:gd name="adj2" fmla="val 95569"/>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nSpc>
                  <a:spcPct val="70000"/>
                </a:lnSpc>
                <a:spcBef>
                  <a:spcPct val="50000"/>
                </a:spcBef>
                <a:buSzPct val="125000"/>
              </a:pPr>
              <a:endParaRPr lang="en-US" b="0">
                <a:effectLst/>
                <a:ea typeface="굴림" pitchFamily="34" charset="-127"/>
              </a:endParaRPr>
            </a:p>
          </p:txBody>
        </p:sp>
        <p:sp>
          <p:nvSpPr>
            <p:cNvPr id="277529" name="AutoShape 25"/>
            <p:cNvSpPr>
              <a:spLocks noChangeArrowheads="1"/>
            </p:cNvSpPr>
            <p:nvPr/>
          </p:nvSpPr>
          <p:spPr bwMode="auto">
            <a:xfrm>
              <a:off x="4682" y="2619"/>
              <a:ext cx="801" cy="553"/>
            </a:xfrm>
            <a:prstGeom prst="wedgeRoundRectCallout">
              <a:avLst>
                <a:gd name="adj1" fmla="val -68852"/>
                <a:gd name="adj2" fmla="val 119620"/>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nSpc>
                  <a:spcPct val="70000"/>
                </a:lnSpc>
                <a:spcBef>
                  <a:spcPct val="50000"/>
                </a:spcBef>
                <a:buSzPct val="125000"/>
              </a:pPr>
              <a:endParaRPr lang="en-US" b="0">
                <a:effectLst/>
                <a:ea typeface="굴림" pitchFamily="34" charset="-127"/>
              </a:endParaRPr>
            </a:p>
          </p:txBody>
        </p:sp>
      </p:grpSp>
      <p:pic>
        <p:nvPicPr>
          <p:cNvPr id="368641" name="Picture 1" descr="C:\Program Files\Microsoft Resource DVD Artwork\DVD_ART\BoxShots_Logos\Windows Vista\Windows Vista button.png"/>
          <p:cNvPicPr>
            <a:picLocks noChangeAspect="1" noChangeArrowheads="1"/>
          </p:cNvPicPr>
          <p:nvPr/>
        </p:nvPicPr>
        <p:blipFill>
          <a:blip r:embed="rId4" cstate="print"/>
          <a:srcRect/>
          <a:stretch>
            <a:fillRect/>
          </a:stretch>
        </p:blipFill>
        <p:spPr bwMode="auto">
          <a:xfrm>
            <a:off x="7633225" y="4388464"/>
            <a:ext cx="916233" cy="914400"/>
          </a:xfrm>
          <a:prstGeom prst="rect">
            <a:avLst/>
          </a:prstGeom>
          <a:noFill/>
        </p:spPr>
      </p:pic>
      <p:pic>
        <p:nvPicPr>
          <p:cNvPr id="368642" name="Picture 2" descr="C:\Program Files\Microsoft Resource DVD Artwork\DVD_ART\BoxShots_Logos\Windows XP\Windows XP v logo.png"/>
          <p:cNvPicPr>
            <a:picLocks noChangeAspect="1" noChangeArrowheads="1"/>
          </p:cNvPicPr>
          <p:nvPr/>
        </p:nvPicPr>
        <p:blipFill>
          <a:blip r:embed="rId5" cstate="print"/>
          <a:srcRect/>
          <a:stretch>
            <a:fillRect/>
          </a:stretch>
        </p:blipFill>
        <p:spPr bwMode="auto">
          <a:xfrm>
            <a:off x="5029200" y="4590097"/>
            <a:ext cx="1097280" cy="651298"/>
          </a:xfrm>
          <a:prstGeom prst="rect">
            <a:avLst/>
          </a:prstGeom>
          <a:noFill/>
          <a:effectLst>
            <a:outerShdw blurRad="50800" dist="38100" dir="2700000" algn="tl" rotWithShape="0">
              <a:prstClr val="black">
                <a:alpha val="40000"/>
              </a:prstClr>
            </a:outerShdw>
          </a:effectLst>
        </p:spPr>
      </p:pic>
      <p:pic>
        <p:nvPicPr>
          <p:cNvPr id="368643" name="Picture 3" descr="C:\Program Files\Microsoft Resource DVD Artwork\DVD_ART\BoxShots_Logos\Windows 95\Windows 95.png"/>
          <p:cNvPicPr>
            <a:picLocks noChangeAspect="1" noChangeArrowheads="1"/>
          </p:cNvPicPr>
          <p:nvPr/>
        </p:nvPicPr>
        <p:blipFill>
          <a:blip r:embed="rId6" cstate="print"/>
          <a:srcRect/>
          <a:stretch>
            <a:fillRect/>
          </a:stretch>
        </p:blipFill>
        <p:spPr bwMode="auto">
          <a:xfrm>
            <a:off x="3429000" y="4188726"/>
            <a:ext cx="1097280" cy="216344"/>
          </a:xfrm>
          <a:prstGeom prst="rect">
            <a:avLst/>
          </a:prstGeom>
          <a:noFill/>
        </p:spPr>
      </p:pic>
      <p:sp>
        <p:nvSpPr>
          <p:cNvPr id="19" name="AutoShape 11"/>
          <p:cNvSpPr>
            <a:spLocks noChangeArrowheads="1"/>
          </p:cNvSpPr>
          <p:nvPr/>
        </p:nvSpPr>
        <p:spPr bwMode="auto">
          <a:xfrm>
            <a:off x="4814497" y="1595315"/>
            <a:ext cx="3600450" cy="2435225"/>
          </a:xfrm>
          <a:prstGeom prst="roundRect">
            <a:avLst>
              <a:gd name="adj" fmla="val 16667"/>
            </a:avLst>
          </a:prstGeom>
          <a:noFill/>
          <a:ln>
            <a:noFill/>
            <a:headEnd/>
            <a:tailEnd/>
          </a:ln>
        </p:spPr>
        <p:style>
          <a:lnRef idx="1">
            <a:schemeClr val="accent4"/>
          </a:lnRef>
          <a:fillRef idx="3">
            <a:schemeClr val="accent4"/>
          </a:fillRef>
          <a:effectRef idx="2">
            <a:schemeClr val="accent4"/>
          </a:effectRef>
          <a:fontRef idx="minor">
            <a:schemeClr val="lt1"/>
          </a:fontRef>
        </p:style>
        <p:txBody>
          <a:bodyPr/>
          <a:lstStyle/>
          <a:p>
            <a:pPr>
              <a:lnSpc>
                <a:spcPct val="90000"/>
              </a:lnSpc>
              <a:spcBef>
                <a:spcPct val="50000"/>
              </a:spcBef>
              <a:buSzPct val="125000"/>
            </a:pPr>
            <a:r>
              <a:rPr lang="en-US" altLang="ko-KR" sz="2400" dirty="0">
                <a:solidFill>
                  <a:schemeClr val="bg2"/>
                </a:solidFill>
                <a:effectLst/>
                <a:ea typeface="굴림" pitchFamily="34" charset="-127"/>
              </a:rPr>
              <a:t>Why the </a:t>
            </a:r>
            <a:r>
              <a:rPr lang="en-US" altLang="ko-KR" sz="2400" dirty="0" smtClean="0">
                <a:solidFill>
                  <a:schemeClr val="bg2"/>
                </a:solidFill>
                <a:effectLst/>
                <a:ea typeface="굴림" pitchFamily="34" charset="-127"/>
              </a:rPr>
              <a:t>need </a:t>
            </a:r>
            <a:r>
              <a:rPr lang="en-US" altLang="ko-KR" sz="2400" dirty="0">
                <a:solidFill>
                  <a:schemeClr val="bg2"/>
                </a:solidFill>
                <a:effectLst/>
                <a:ea typeface="굴림" pitchFamily="34" charset="-127"/>
              </a:rPr>
              <a:t>for so </a:t>
            </a:r>
            <a:r>
              <a:rPr lang="en-US" altLang="ko-KR" sz="2400" dirty="0" smtClean="0">
                <a:solidFill>
                  <a:schemeClr val="bg2"/>
                </a:solidFill>
                <a:effectLst/>
                <a:ea typeface="굴림" pitchFamily="34" charset="-127"/>
              </a:rPr>
              <a:t>much capacity</a:t>
            </a:r>
            <a:r>
              <a:rPr lang="en-US" altLang="ko-KR" sz="2400" dirty="0">
                <a:solidFill>
                  <a:schemeClr val="bg2"/>
                </a:solidFill>
                <a:effectLst/>
                <a:ea typeface="굴림" pitchFamily="34" charset="-127"/>
              </a:rPr>
              <a: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smtClean="0"/>
              <a:t>Agenda</a:t>
            </a:r>
            <a:endParaRPr lang="en-US"/>
          </a:p>
        </p:txBody>
      </p:sp>
      <p:sp>
        <p:nvSpPr>
          <p:cNvPr id="257027" name="Rectangle 3"/>
          <p:cNvSpPr>
            <a:spLocks noGrp="1" noChangeArrowheads="1"/>
          </p:cNvSpPr>
          <p:nvPr>
            <p:ph idx="1"/>
          </p:nvPr>
        </p:nvSpPr>
        <p:spPr>
          <a:xfrm>
            <a:off x="382588" y="1414464"/>
            <a:ext cx="8380412" cy="4570482"/>
          </a:xfrm>
        </p:spPr>
        <p:txBody>
          <a:bodyPr/>
          <a:lstStyle/>
          <a:p>
            <a:r>
              <a:rPr lang="en-US" dirty="0" smtClean="0"/>
              <a:t>NAND flash market overview</a:t>
            </a:r>
          </a:p>
          <a:p>
            <a:r>
              <a:rPr lang="en-US" dirty="0" smtClean="0"/>
              <a:t>SSD technology overview</a:t>
            </a:r>
          </a:p>
          <a:p>
            <a:r>
              <a:rPr lang="en-US" dirty="0" smtClean="0"/>
              <a:t>SSD value proposition</a:t>
            </a:r>
          </a:p>
          <a:p>
            <a:pPr lvl="1"/>
            <a:r>
              <a:rPr lang="en-US" dirty="0" smtClean="0"/>
              <a:t>SSD versus HDD performance metrics</a:t>
            </a:r>
          </a:p>
          <a:p>
            <a:r>
              <a:rPr lang="en-US" dirty="0" smtClean="0"/>
              <a:t>Tackling SSD perception barriers</a:t>
            </a:r>
          </a:p>
          <a:p>
            <a:pPr lvl="1"/>
            <a:r>
              <a:rPr lang="en-US" dirty="0" smtClean="0"/>
              <a:t>Cost</a:t>
            </a:r>
          </a:p>
          <a:p>
            <a:pPr lvl="1"/>
            <a:r>
              <a:rPr lang="en-US" dirty="0" smtClean="0"/>
              <a:t>Density</a:t>
            </a:r>
          </a:p>
          <a:p>
            <a:r>
              <a:rPr lang="en-US" dirty="0" smtClean="0"/>
              <a:t>Concluding remarks</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7506" name="Picture 2"/>
          <p:cNvPicPr>
            <a:picLocks noChangeAspect="1" noChangeArrowheads="1"/>
          </p:cNvPicPr>
          <p:nvPr/>
        </p:nvPicPr>
        <p:blipFill>
          <a:blip r:embed="rId3"/>
          <a:srcRect/>
          <a:stretch>
            <a:fillRect/>
          </a:stretch>
        </p:blipFill>
        <p:spPr bwMode="auto">
          <a:xfrm>
            <a:off x="241300" y="1245236"/>
            <a:ext cx="8521700" cy="5583237"/>
          </a:xfrm>
          <a:prstGeom prst="rect">
            <a:avLst/>
          </a:prstGeom>
          <a:noFill/>
          <a:ln w="19050" algn="ctr">
            <a:noFill/>
            <a:miter lim="800000"/>
            <a:headEnd/>
            <a:tailEnd/>
          </a:ln>
          <a:effectLst/>
        </p:spPr>
      </p:pic>
      <p:sp>
        <p:nvSpPr>
          <p:cNvPr id="277507" name="Rectangle 3"/>
          <p:cNvSpPr>
            <a:spLocks noGrp="1" noChangeArrowheads="1"/>
          </p:cNvSpPr>
          <p:nvPr>
            <p:ph type="title"/>
          </p:nvPr>
        </p:nvSpPr>
        <p:spPr>
          <a:xfrm>
            <a:off x="382588" y="228600"/>
            <a:ext cx="8380412" cy="1855893"/>
          </a:xfrm>
        </p:spPr>
        <p:txBody>
          <a:bodyPr/>
          <a:lstStyle/>
          <a:p>
            <a:r>
              <a:rPr lang="en-US" sz="4800" dirty="0" smtClean="0"/>
              <a:t>How Much Storage Is Needed?</a:t>
            </a:r>
            <a:br>
              <a:rPr lang="en-US" sz="4800" dirty="0" smtClean="0"/>
            </a:br>
            <a:r>
              <a:rPr sz="3600" smtClean="0">
                <a:solidFill>
                  <a:schemeClr val="accent1"/>
                </a:solidFill>
                <a:effectLst/>
              </a:rPr>
              <a:t>Percent</a:t>
            </a:r>
            <a:r>
              <a:rPr lang="en-US" sz="3600" dirty="0" smtClean="0">
                <a:solidFill>
                  <a:schemeClr val="accent1"/>
                </a:solidFill>
                <a:effectLst/>
              </a:rPr>
              <a:t> of HDD capacity used</a:t>
            </a:r>
            <a:r>
              <a:rPr lang="en-US" sz="4800" dirty="0" smtClean="0"/>
              <a:t/>
            </a:r>
            <a:br>
              <a:rPr lang="en-US" sz="4800" dirty="0" smtClean="0"/>
            </a:br>
            <a:endParaRPr lang="en-US" sz="4800" dirty="0"/>
          </a:p>
        </p:txBody>
      </p:sp>
      <p:grpSp>
        <p:nvGrpSpPr>
          <p:cNvPr id="2" name="Group 21"/>
          <p:cNvGrpSpPr>
            <a:grpSpLocks/>
          </p:cNvGrpSpPr>
          <p:nvPr/>
        </p:nvGrpSpPr>
        <p:grpSpPr bwMode="auto">
          <a:xfrm>
            <a:off x="3335338" y="3869374"/>
            <a:ext cx="5368925" cy="1500188"/>
            <a:chOff x="2101" y="2303"/>
            <a:chExt cx="3382" cy="945"/>
          </a:xfrm>
        </p:grpSpPr>
        <p:sp>
          <p:nvSpPr>
            <p:cNvPr id="277526" name="AutoShape 22"/>
            <p:cNvSpPr>
              <a:spLocks noChangeArrowheads="1"/>
            </p:cNvSpPr>
            <p:nvPr/>
          </p:nvSpPr>
          <p:spPr bwMode="auto">
            <a:xfrm>
              <a:off x="2101" y="2303"/>
              <a:ext cx="801" cy="553"/>
            </a:xfrm>
            <a:prstGeom prst="wedgeRoundRectCallout">
              <a:avLst>
                <a:gd name="adj1" fmla="val -135894"/>
                <a:gd name="adj2" fmla="val 160306"/>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nSpc>
                  <a:spcPct val="70000"/>
                </a:lnSpc>
                <a:spcBef>
                  <a:spcPct val="50000"/>
                </a:spcBef>
                <a:buSzPct val="125000"/>
              </a:pPr>
              <a:endParaRPr lang="en-US" b="0">
                <a:effectLst/>
                <a:ea typeface="굴림" pitchFamily="34" charset="-127"/>
              </a:endParaRPr>
            </a:p>
          </p:txBody>
        </p:sp>
        <p:sp>
          <p:nvSpPr>
            <p:cNvPr id="277528" name="AutoShape 24"/>
            <p:cNvSpPr>
              <a:spLocks noChangeArrowheads="1"/>
            </p:cNvSpPr>
            <p:nvPr/>
          </p:nvSpPr>
          <p:spPr bwMode="auto">
            <a:xfrm>
              <a:off x="3108" y="2695"/>
              <a:ext cx="801" cy="553"/>
            </a:xfrm>
            <a:prstGeom prst="wedgeRoundRectCallout">
              <a:avLst>
                <a:gd name="adj1" fmla="val -132148"/>
                <a:gd name="adj2" fmla="val 95569"/>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nSpc>
                  <a:spcPct val="70000"/>
                </a:lnSpc>
                <a:spcBef>
                  <a:spcPct val="50000"/>
                </a:spcBef>
                <a:buSzPct val="125000"/>
              </a:pPr>
              <a:endParaRPr lang="en-US" b="0">
                <a:effectLst/>
                <a:ea typeface="굴림" pitchFamily="34" charset="-127"/>
              </a:endParaRPr>
            </a:p>
          </p:txBody>
        </p:sp>
        <p:sp>
          <p:nvSpPr>
            <p:cNvPr id="277529" name="AutoShape 25"/>
            <p:cNvSpPr>
              <a:spLocks noChangeArrowheads="1"/>
            </p:cNvSpPr>
            <p:nvPr/>
          </p:nvSpPr>
          <p:spPr bwMode="auto">
            <a:xfrm>
              <a:off x="4682" y="2619"/>
              <a:ext cx="801" cy="553"/>
            </a:xfrm>
            <a:prstGeom prst="wedgeRoundRectCallout">
              <a:avLst>
                <a:gd name="adj1" fmla="val -68852"/>
                <a:gd name="adj2" fmla="val 119620"/>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nSpc>
                  <a:spcPct val="70000"/>
                </a:lnSpc>
                <a:spcBef>
                  <a:spcPct val="50000"/>
                </a:spcBef>
                <a:buSzPct val="125000"/>
              </a:pPr>
              <a:endParaRPr lang="en-US" b="0">
                <a:effectLst/>
                <a:ea typeface="굴림" pitchFamily="34" charset="-127"/>
              </a:endParaRPr>
            </a:p>
          </p:txBody>
        </p:sp>
      </p:grpSp>
      <p:pic>
        <p:nvPicPr>
          <p:cNvPr id="368641" name="Picture 1" descr="C:\Program Files\Microsoft Resource DVD Artwork\DVD_ART\BoxShots_Logos\Windows Vista\Windows Vista button.png"/>
          <p:cNvPicPr>
            <a:picLocks noChangeAspect="1" noChangeArrowheads="1"/>
          </p:cNvPicPr>
          <p:nvPr/>
        </p:nvPicPr>
        <p:blipFill>
          <a:blip r:embed="rId4" cstate="print"/>
          <a:srcRect/>
          <a:stretch>
            <a:fillRect/>
          </a:stretch>
        </p:blipFill>
        <p:spPr bwMode="auto">
          <a:xfrm>
            <a:off x="7633225" y="4388464"/>
            <a:ext cx="916233" cy="914400"/>
          </a:xfrm>
          <a:prstGeom prst="rect">
            <a:avLst/>
          </a:prstGeom>
          <a:noFill/>
        </p:spPr>
      </p:pic>
      <p:pic>
        <p:nvPicPr>
          <p:cNvPr id="368642" name="Picture 2" descr="C:\Program Files\Microsoft Resource DVD Artwork\DVD_ART\BoxShots_Logos\Windows XP\Windows XP v logo.png"/>
          <p:cNvPicPr>
            <a:picLocks noChangeAspect="1" noChangeArrowheads="1"/>
          </p:cNvPicPr>
          <p:nvPr/>
        </p:nvPicPr>
        <p:blipFill>
          <a:blip r:embed="rId5" cstate="print"/>
          <a:srcRect/>
          <a:stretch>
            <a:fillRect/>
          </a:stretch>
        </p:blipFill>
        <p:spPr bwMode="auto">
          <a:xfrm>
            <a:off x="5029200" y="4590097"/>
            <a:ext cx="1097280" cy="651298"/>
          </a:xfrm>
          <a:prstGeom prst="rect">
            <a:avLst/>
          </a:prstGeom>
          <a:noFill/>
          <a:effectLst>
            <a:outerShdw blurRad="50800" dist="38100" dir="2700000" algn="tl" rotWithShape="0">
              <a:prstClr val="black">
                <a:alpha val="40000"/>
              </a:prstClr>
            </a:outerShdw>
          </a:effectLst>
        </p:spPr>
      </p:pic>
      <p:pic>
        <p:nvPicPr>
          <p:cNvPr id="368643" name="Picture 3" descr="C:\Program Files\Microsoft Resource DVD Artwork\DVD_ART\BoxShots_Logos\Windows 95\Windows 95.png"/>
          <p:cNvPicPr>
            <a:picLocks noChangeAspect="1" noChangeArrowheads="1"/>
          </p:cNvPicPr>
          <p:nvPr/>
        </p:nvPicPr>
        <p:blipFill>
          <a:blip r:embed="rId6" cstate="print"/>
          <a:srcRect/>
          <a:stretch>
            <a:fillRect/>
          </a:stretch>
        </p:blipFill>
        <p:spPr bwMode="auto">
          <a:xfrm>
            <a:off x="3429000" y="4188726"/>
            <a:ext cx="1097280" cy="216344"/>
          </a:xfrm>
          <a:prstGeom prst="rect">
            <a:avLst/>
          </a:prstGeom>
          <a:noFill/>
        </p:spPr>
      </p:pic>
      <p:grpSp>
        <p:nvGrpSpPr>
          <p:cNvPr id="31" name="Group 30"/>
          <p:cNvGrpSpPr/>
          <p:nvPr/>
        </p:nvGrpSpPr>
        <p:grpSpPr>
          <a:xfrm>
            <a:off x="4814497" y="1595315"/>
            <a:ext cx="3600450" cy="2435225"/>
            <a:chOff x="4814497" y="1717235"/>
            <a:chExt cx="3600450" cy="2435225"/>
          </a:xfrm>
        </p:grpSpPr>
        <p:sp>
          <p:nvSpPr>
            <p:cNvPr id="12" name="AutoShape 11"/>
            <p:cNvSpPr>
              <a:spLocks noChangeArrowheads="1"/>
            </p:cNvSpPr>
            <p:nvPr/>
          </p:nvSpPr>
          <p:spPr bwMode="auto">
            <a:xfrm>
              <a:off x="4814497" y="1717235"/>
              <a:ext cx="3600450" cy="2435225"/>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a:lstStyle/>
            <a:p>
              <a:pPr>
                <a:lnSpc>
                  <a:spcPct val="90000"/>
                </a:lnSpc>
                <a:spcBef>
                  <a:spcPct val="50000"/>
                </a:spcBef>
                <a:buSzPct val="125000"/>
              </a:pPr>
              <a:r>
                <a:rPr lang="en-US" altLang="ko-KR" sz="2400" dirty="0">
                  <a:solidFill>
                    <a:schemeClr val="bg2"/>
                  </a:solidFill>
                  <a:effectLst/>
                  <a:ea typeface="굴림" pitchFamily="34" charset="-127"/>
                </a:rPr>
                <a:t>Why the </a:t>
              </a:r>
              <a:r>
                <a:rPr lang="en-US" altLang="ko-KR" sz="2400" dirty="0" smtClean="0">
                  <a:solidFill>
                    <a:schemeClr val="bg2"/>
                  </a:solidFill>
                  <a:effectLst/>
                  <a:ea typeface="굴림" pitchFamily="34" charset="-127"/>
                </a:rPr>
                <a:t>need </a:t>
              </a:r>
              <a:r>
                <a:rPr lang="en-US" altLang="ko-KR" sz="2400" dirty="0">
                  <a:solidFill>
                    <a:schemeClr val="bg2"/>
                  </a:solidFill>
                  <a:effectLst/>
                  <a:ea typeface="굴림" pitchFamily="34" charset="-127"/>
                </a:rPr>
                <a:t>for so </a:t>
              </a:r>
              <a:r>
                <a:rPr lang="en-US" altLang="ko-KR" sz="2400" dirty="0" smtClean="0">
                  <a:solidFill>
                    <a:schemeClr val="bg2"/>
                  </a:solidFill>
                  <a:effectLst/>
                  <a:ea typeface="굴림" pitchFamily="34" charset="-127"/>
                </a:rPr>
                <a:t>much capacity</a:t>
              </a:r>
              <a:r>
                <a:rPr lang="en-US" altLang="ko-KR" sz="2400" dirty="0">
                  <a:solidFill>
                    <a:schemeClr val="bg2"/>
                  </a:solidFill>
                  <a:effectLst/>
                  <a:ea typeface="굴림" pitchFamily="34" charset="-127"/>
                </a:rPr>
                <a:t>?</a:t>
              </a:r>
            </a:p>
          </p:txBody>
        </p:sp>
        <p:grpSp>
          <p:nvGrpSpPr>
            <p:cNvPr id="28" name="Group 27"/>
            <p:cNvGrpSpPr/>
            <p:nvPr/>
          </p:nvGrpSpPr>
          <p:grpSpPr>
            <a:xfrm>
              <a:off x="6059854" y="2757240"/>
              <a:ext cx="1097280" cy="1165241"/>
              <a:chOff x="6126480" y="2757240"/>
              <a:chExt cx="1097280" cy="1165241"/>
            </a:xfrm>
          </p:grpSpPr>
          <p:sp>
            <p:nvSpPr>
              <p:cNvPr id="18" name="Rectangle 17"/>
              <p:cNvSpPr/>
              <p:nvPr/>
            </p:nvSpPr>
            <p:spPr>
              <a:xfrm>
                <a:off x="6191655" y="2757240"/>
                <a:ext cx="966931" cy="369332"/>
              </a:xfrm>
              <a:prstGeom prst="rect">
                <a:avLst/>
              </a:prstGeom>
            </p:spPr>
            <p:txBody>
              <a:bodyPr wrap="none">
                <a:spAutoFit/>
              </a:bodyPr>
              <a:lstStyle/>
              <a:p>
                <a:r>
                  <a:rPr lang="en-US" dirty="0" smtClean="0">
                    <a:ea typeface="굴림" pitchFamily="34" charset="-127"/>
                  </a:rPr>
                  <a:t>Photos</a:t>
                </a:r>
                <a:endParaRPr lang="en-US" dirty="0"/>
              </a:p>
            </p:txBody>
          </p:sp>
          <p:pic>
            <p:nvPicPr>
              <p:cNvPr id="378882" name="Picture 2" descr="C:\Program Files\Microsoft Resource DVD Artwork\DVD_ART\Artwork_Imagery\HARDWARE_IMAGERY\Photos - OEM Hardware\Cameras\Digital Camera\Sony Cybershot digital camera.png"/>
              <p:cNvPicPr>
                <a:picLocks noChangeAspect="1" noChangeArrowheads="1"/>
              </p:cNvPicPr>
              <p:nvPr/>
            </p:nvPicPr>
            <p:blipFill>
              <a:blip r:embed="rId7" cstate="print"/>
              <a:srcRect/>
              <a:stretch>
                <a:fillRect/>
              </a:stretch>
            </p:blipFill>
            <p:spPr bwMode="auto">
              <a:xfrm>
                <a:off x="6126480" y="3230253"/>
                <a:ext cx="1097280" cy="692228"/>
              </a:xfrm>
              <a:prstGeom prst="rect">
                <a:avLst/>
              </a:prstGeom>
              <a:noFill/>
              <a:effectLst>
                <a:outerShdw blurRad="50800" dist="38100" dir="2700000" algn="tl" rotWithShape="0">
                  <a:prstClr val="black">
                    <a:alpha val="40000"/>
                  </a:prstClr>
                </a:outerShdw>
              </a:effectLst>
            </p:spPr>
          </p:pic>
        </p:grpSp>
        <p:grpSp>
          <p:nvGrpSpPr>
            <p:cNvPr id="30" name="Group 29"/>
            <p:cNvGrpSpPr/>
            <p:nvPr/>
          </p:nvGrpSpPr>
          <p:grpSpPr>
            <a:xfrm>
              <a:off x="7227739" y="2757240"/>
              <a:ext cx="1005840" cy="1322047"/>
              <a:chOff x="7227739" y="2757240"/>
              <a:chExt cx="1005840" cy="1322047"/>
            </a:xfrm>
          </p:grpSpPr>
          <p:sp>
            <p:nvSpPr>
              <p:cNvPr id="21" name="Rectangle 20"/>
              <p:cNvSpPr/>
              <p:nvPr/>
            </p:nvSpPr>
            <p:spPr>
              <a:xfrm>
                <a:off x="7311314" y="2757240"/>
                <a:ext cx="838691" cy="369332"/>
              </a:xfrm>
              <a:prstGeom prst="rect">
                <a:avLst/>
              </a:prstGeom>
            </p:spPr>
            <p:txBody>
              <a:bodyPr wrap="none">
                <a:spAutoFit/>
              </a:bodyPr>
              <a:lstStyle/>
              <a:p>
                <a:r>
                  <a:rPr lang="en-US" dirty="0" smtClean="0">
                    <a:ea typeface="굴림" pitchFamily="34" charset="-127"/>
                  </a:rPr>
                  <a:t>Music</a:t>
                </a:r>
                <a:endParaRPr lang="en-US" dirty="0"/>
              </a:p>
            </p:txBody>
          </p:sp>
          <p:pic>
            <p:nvPicPr>
              <p:cNvPr id="378883" name="Picture 3" descr="C:\Program Files\Microsoft Resource DVD Artwork\DVD_ART\BoxShots_Logos\Windows Media Player 10\media player play button.png"/>
              <p:cNvPicPr>
                <a:picLocks noChangeAspect="1" noChangeArrowheads="1"/>
              </p:cNvPicPr>
              <p:nvPr/>
            </p:nvPicPr>
            <p:blipFill>
              <a:blip r:embed="rId8" cstate="print"/>
              <a:srcRect/>
              <a:stretch>
                <a:fillRect/>
              </a:stretch>
            </p:blipFill>
            <p:spPr bwMode="auto">
              <a:xfrm>
                <a:off x="7227739" y="3073447"/>
                <a:ext cx="1005840" cy="1005840"/>
              </a:xfrm>
              <a:prstGeom prst="rect">
                <a:avLst/>
              </a:prstGeom>
              <a:noFill/>
              <a:effectLst>
                <a:outerShdw blurRad="50800" dist="38100" dir="2700000" algn="tl" rotWithShape="0">
                  <a:prstClr val="black">
                    <a:alpha val="40000"/>
                  </a:prstClr>
                </a:outerShdw>
              </a:effectLst>
            </p:spPr>
          </p:pic>
        </p:grpSp>
        <p:grpSp>
          <p:nvGrpSpPr>
            <p:cNvPr id="29" name="Group 28"/>
            <p:cNvGrpSpPr/>
            <p:nvPr/>
          </p:nvGrpSpPr>
          <p:grpSpPr>
            <a:xfrm>
              <a:off x="5074850" y="2757240"/>
              <a:ext cx="914400" cy="1292093"/>
              <a:chOff x="5074850" y="2757240"/>
              <a:chExt cx="914400" cy="1292093"/>
            </a:xfrm>
          </p:grpSpPr>
          <p:sp>
            <p:nvSpPr>
              <p:cNvPr id="17" name="Rectangle 16"/>
              <p:cNvSpPr/>
              <p:nvPr/>
            </p:nvSpPr>
            <p:spPr>
              <a:xfrm>
                <a:off x="5095552" y="2757240"/>
                <a:ext cx="872996" cy="369332"/>
              </a:xfrm>
              <a:prstGeom prst="rect">
                <a:avLst/>
              </a:prstGeom>
            </p:spPr>
            <p:txBody>
              <a:bodyPr wrap="none">
                <a:spAutoFit/>
              </a:bodyPr>
              <a:lstStyle/>
              <a:p>
                <a:r>
                  <a:rPr lang="en-US" dirty="0" smtClean="0">
                    <a:ea typeface="굴림" pitchFamily="34" charset="-127"/>
                  </a:rPr>
                  <a:t>Video </a:t>
                </a:r>
                <a:endParaRPr lang="en-US" dirty="0"/>
              </a:p>
            </p:txBody>
          </p:sp>
          <p:pic>
            <p:nvPicPr>
              <p:cNvPr id="378884" name="Picture 4" descr="C:\Program Files\Microsoft Resource DVD Artwork\DVD_ART\Artwork_Imagery\HARDWARE_IMAGERY\Illustration - Misc Hardware\Windows Vista Illustration Icons\Screen.png"/>
              <p:cNvPicPr>
                <a:picLocks noChangeAspect="1" noChangeArrowheads="1"/>
              </p:cNvPicPr>
              <p:nvPr/>
            </p:nvPicPr>
            <p:blipFill>
              <a:blip r:embed="rId9"/>
              <a:srcRect/>
              <a:stretch>
                <a:fillRect/>
              </a:stretch>
            </p:blipFill>
            <p:spPr bwMode="auto">
              <a:xfrm>
                <a:off x="5074850" y="3103402"/>
                <a:ext cx="914400" cy="945931"/>
              </a:xfrm>
              <a:prstGeom prst="rect">
                <a:avLst/>
              </a:prstGeom>
              <a:noFill/>
              <a:effectLst>
                <a:outerShdw blurRad="50800" dist="38100" dir="2700000" algn="tl" rotWithShape="0">
                  <a:prstClr val="black">
                    <a:alpha val="40000"/>
                  </a:prstClr>
                </a:outerShdw>
              </a:effectLst>
            </p:spPr>
          </p:pic>
        </p:grpSp>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smtClean="0"/>
              <a:t>Work Notebook Challenge…</a:t>
            </a:r>
            <a:endParaRPr lang="en-US"/>
          </a:p>
        </p:txBody>
      </p:sp>
      <p:sp>
        <p:nvSpPr>
          <p:cNvPr id="278531" name="Rectangle 3"/>
          <p:cNvSpPr>
            <a:spLocks noGrp="1" noChangeArrowheads="1"/>
          </p:cNvSpPr>
          <p:nvPr>
            <p:ph idx="4294967295"/>
          </p:nvPr>
        </p:nvSpPr>
        <p:spPr>
          <a:xfrm>
            <a:off x="4826000" y="1419225"/>
            <a:ext cx="4318000" cy="4422775"/>
          </a:xfrm>
          <a:prstGeom prst="rect">
            <a:avLst/>
          </a:prstGeom>
          <a:noFill/>
          <a:ln w="38100">
            <a:noFill/>
          </a:ln>
        </p:spPr>
        <p:txBody>
          <a:bodyPr/>
          <a:lstStyle/>
          <a:p>
            <a:pPr>
              <a:buFont typeface="Wingdings" pitchFamily="2" charset="2"/>
              <a:buNone/>
            </a:pPr>
            <a:r>
              <a:rPr lang="en-US" sz="2400" dirty="0" smtClean="0"/>
              <a:t>Jim Elliott’s Work Notebook</a:t>
            </a:r>
          </a:p>
          <a:p>
            <a:pPr marL="338138" lvl="1" indent="-338138"/>
            <a:r>
              <a:rPr lang="en-US" sz="2000" dirty="0" smtClean="0">
                <a:solidFill>
                  <a:schemeClr val="accent1"/>
                </a:solidFill>
              </a:rPr>
              <a:t>17.5GB Used Total</a:t>
            </a:r>
          </a:p>
          <a:p>
            <a:pPr marL="338138" lvl="1" indent="-338138"/>
            <a:r>
              <a:rPr lang="en-US" sz="2000" dirty="0" smtClean="0"/>
              <a:t>Windows XP + Office</a:t>
            </a:r>
          </a:p>
          <a:p>
            <a:pPr marL="338138" lvl="1" indent="-338138"/>
            <a:r>
              <a:rPr lang="en-US" sz="2000" dirty="0" smtClean="0"/>
              <a:t>6 Years at Samsung</a:t>
            </a:r>
          </a:p>
          <a:p>
            <a:pPr marL="338138" lvl="1" indent="-338138"/>
            <a:r>
              <a:rPr lang="en-US" sz="2000" dirty="0" smtClean="0"/>
              <a:t>Extensive Presentations</a:t>
            </a:r>
          </a:p>
          <a:p>
            <a:pPr marL="0" indent="0">
              <a:buFont typeface="Wingdings" pitchFamily="2" charset="2"/>
              <a:buNone/>
            </a:pPr>
            <a:r>
              <a:rPr lang="en-US" sz="2400" dirty="0" smtClean="0">
                <a:solidFill>
                  <a:schemeClr val="accent1"/>
                </a:solidFill>
              </a:rPr>
              <a:t>32-64GB SSD is Sufficient for </a:t>
            </a:r>
            <a:br>
              <a:rPr lang="en-US" sz="2400" dirty="0" smtClean="0">
                <a:solidFill>
                  <a:schemeClr val="accent1"/>
                </a:solidFill>
              </a:rPr>
            </a:br>
            <a:r>
              <a:rPr lang="en-US" sz="2400" dirty="0" smtClean="0">
                <a:solidFill>
                  <a:schemeClr val="accent1"/>
                </a:solidFill>
              </a:rPr>
              <a:t>Business Notebooks</a:t>
            </a:r>
          </a:p>
          <a:p>
            <a:pPr>
              <a:buFont typeface="Wingdings" pitchFamily="2" charset="2"/>
              <a:buNone/>
            </a:pPr>
            <a:r>
              <a:rPr lang="en-US" sz="2400" dirty="0" err="1" smtClean="0"/>
              <a:t>CTO’s</a:t>
            </a:r>
            <a:r>
              <a:rPr lang="en-US" sz="2400" dirty="0" smtClean="0"/>
              <a:t> Prefer</a:t>
            </a:r>
          </a:p>
          <a:p>
            <a:pPr marL="338138" lvl="1" indent="-338138"/>
            <a:r>
              <a:rPr lang="en-US" sz="2000" dirty="0" smtClean="0"/>
              <a:t>Centralized Data Storage</a:t>
            </a:r>
          </a:p>
          <a:p>
            <a:pPr marL="338138" lvl="1" indent="-338138"/>
            <a:r>
              <a:rPr lang="en-US" sz="2000" dirty="0" smtClean="0"/>
              <a:t>No Personal Files:  Video, Music, Photos, etc.</a:t>
            </a:r>
            <a:endParaRPr lang="en-US" sz="2000" dirty="0"/>
          </a:p>
        </p:txBody>
      </p:sp>
      <p:pic>
        <p:nvPicPr>
          <p:cNvPr id="278532" name="Picture 4"/>
          <p:cNvPicPr>
            <a:picLocks noChangeAspect="1" noChangeArrowheads="1"/>
          </p:cNvPicPr>
          <p:nvPr/>
        </p:nvPicPr>
        <p:blipFill>
          <a:blip r:embed="rId3"/>
          <a:srcRect l="54980" t="15039" r="9114" b="22136"/>
          <a:stretch>
            <a:fillRect/>
          </a:stretch>
        </p:blipFill>
        <p:spPr bwMode="auto">
          <a:xfrm>
            <a:off x="381000" y="1419225"/>
            <a:ext cx="3749040" cy="4918345"/>
          </a:xfrm>
          <a:prstGeom prst="rect">
            <a:avLst/>
          </a:prstGeom>
          <a:noFill/>
          <a:ln w="19050" algn="ctr">
            <a:noFill/>
            <a:miter lim="800000"/>
            <a:headEnd/>
            <a:tailEnd/>
          </a:ln>
          <a:effectLst>
            <a:outerShdw blurRad="50800" dist="38100" dir="2700000" algn="tl" rotWithShape="0">
              <a:prstClr val="black">
                <a:alpha val="40000"/>
              </a:prstClr>
            </a:outerShdw>
            <a:softEdge rad="31750"/>
          </a:effectLst>
        </p:spPr>
      </p:pic>
      <p:sp>
        <p:nvSpPr>
          <p:cNvPr id="278533" name="Oval 5"/>
          <p:cNvSpPr>
            <a:spLocks noChangeArrowheads="1"/>
          </p:cNvSpPr>
          <p:nvPr/>
        </p:nvSpPr>
        <p:spPr bwMode="auto">
          <a:xfrm>
            <a:off x="2954655" y="3074035"/>
            <a:ext cx="717550" cy="284163"/>
          </a:xfrm>
          <a:prstGeom prst="ellipse">
            <a:avLst/>
          </a:prstGeom>
          <a:noFill/>
          <a:ln w="57150" algn="ctr">
            <a:solidFill>
              <a:srgbClr val="FF0000"/>
            </a:solidFill>
            <a:round/>
            <a:headEnd/>
            <a:tailEnd/>
          </a:ln>
          <a:effectLst/>
        </p:spPr>
        <p:txBody>
          <a:bodyPr wrap="none" anchor="ctr"/>
          <a:lstStyle/>
          <a:p>
            <a:endParaRPr lang="en-US"/>
          </a:p>
        </p:txBody>
      </p:sp>
      <p:sp>
        <p:nvSpPr>
          <p:cNvPr id="278534" name="Line 6"/>
          <p:cNvSpPr>
            <a:spLocks noChangeShapeType="1"/>
          </p:cNvSpPr>
          <p:nvPr/>
        </p:nvSpPr>
        <p:spPr bwMode="auto">
          <a:xfrm flipV="1">
            <a:off x="3599180" y="2096086"/>
            <a:ext cx="1169768" cy="1041448"/>
          </a:xfrm>
          <a:prstGeom prst="line">
            <a:avLst/>
          </a:prstGeom>
          <a:noFill/>
          <a:ln w="57150">
            <a:solidFill>
              <a:srgbClr val="FF0000"/>
            </a:solidFill>
            <a:round/>
            <a:headEnd/>
            <a:tailEnd/>
          </a:ln>
          <a:effectLst/>
        </p:spPr>
        <p:txBody>
          <a:bodyPr wrap="none" anchor="ctr"/>
          <a:lstStyle/>
          <a:p>
            <a:endParaRPr lang="en-US"/>
          </a:p>
        </p:txBody>
      </p:sp>
      <p:sp>
        <p:nvSpPr>
          <p:cNvPr id="278535" name="Text Box 7"/>
          <p:cNvSpPr txBox="1">
            <a:spLocks noChangeArrowheads="1"/>
          </p:cNvSpPr>
          <p:nvPr/>
        </p:nvSpPr>
        <p:spPr bwMode="auto">
          <a:xfrm>
            <a:off x="5772150" y="6351588"/>
            <a:ext cx="2990850" cy="273152"/>
          </a:xfrm>
          <a:prstGeom prst="rect">
            <a:avLst/>
          </a:prstGeom>
          <a:noFill/>
          <a:ln w="19050" algn="ctr">
            <a:noFill/>
            <a:miter lim="800000"/>
            <a:headEnd/>
            <a:tailEnd/>
          </a:ln>
          <a:effectLst/>
        </p:spPr>
        <p:txBody>
          <a:bodyPr>
            <a:spAutoFit/>
          </a:bodyPr>
          <a:lstStyle/>
          <a:p>
            <a:pPr algn="r">
              <a:lnSpc>
                <a:spcPct val="70000"/>
              </a:lnSpc>
              <a:spcBef>
                <a:spcPct val="50000"/>
              </a:spcBef>
              <a:buSzPct val="125000"/>
            </a:pPr>
            <a:r>
              <a:rPr lang="en-US" sz="1600" b="0" dirty="0">
                <a:latin typeface="+mn-lt"/>
                <a:ea typeface="굴림" pitchFamily="34" charset="-127"/>
              </a:rPr>
              <a:t>Source: </a:t>
            </a:r>
            <a:r>
              <a:rPr lang="en-US" sz="1600" b="0" dirty="0" smtClean="0">
                <a:latin typeface="+mn-lt"/>
                <a:ea typeface="굴림" pitchFamily="34" charset="-127"/>
              </a:rPr>
              <a:t> Jim </a:t>
            </a:r>
            <a:r>
              <a:rPr lang="en-US" sz="1600" b="0" dirty="0">
                <a:latin typeface="+mn-lt"/>
                <a:ea typeface="굴림" pitchFamily="34" charset="-127"/>
              </a:rPr>
              <a:t>Elliott - May ‘07</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smtClean="0">
                <a:sym typeface="Wingdings" pitchFamily="2" charset="2"/>
              </a:rPr>
              <a:t>Introducing TCO Concept</a:t>
            </a:r>
            <a:endParaRPr lang="en-US"/>
          </a:p>
        </p:txBody>
      </p:sp>
      <p:sp>
        <p:nvSpPr>
          <p:cNvPr id="311299" name="Rectangle 3"/>
          <p:cNvSpPr>
            <a:spLocks noGrp="1" noChangeArrowheads="1"/>
          </p:cNvSpPr>
          <p:nvPr>
            <p:ph idx="1"/>
          </p:nvPr>
        </p:nvSpPr>
        <p:spPr>
          <a:xfrm>
            <a:off x="382588" y="1414464"/>
            <a:ext cx="8380412" cy="2737673"/>
          </a:xfrm>
        </p:spPr>
        <p:txBody>
          <a:bodyPr/>
          <a:lstStyle/>
          <a:p>
            <a:r>
              <a:rPr lang="en-US" dirty="0" smtClean="0"/>
              <a:t>Hybrid automobiles…</a:t>
            </a:r>
          </a:p>
          <a:p>
            <a:pPr lvl="1"/>
            <a:r>
              <a:rPr lang="en-US" dirty="0" smtClean="0"/>
              <a:t>Acquisition cost is higher</a:t>
            </a:r>
          </a:p>
          <a:p>
            <a:r>
              <a:rPr lang="en-US" dirty="0" smtClean="0"/>
              <a:t>Total cost of ownership value:</a:t>
            </a:r>
          </a:p>
          <a:p>
            <a:pPr lvl="1"/>
            <a:r>
              <a:rPr lang="en-US" dirty="0" smtClean="0"/>
              <a:t>Less gas at $4.00 per gallon</a:t>
            </a:r>
          </a:p>
          <a:p>
            <a:pPr lvl="1"/>
            <a:r>
              <a:rPr lang="en-US" dirty="0" smtClean="0"/>
              <a:t>Carpool lane </a:t>
            </a:r>
            <a:r>
              <a:rPr lang="en-US" dirty="0" smtClean="0">
                <a:sym typeface="Wingdings" pitchFamily="2" charset="2"/>
              </a:rPr>
              <a:t> time = money…</a:t>
            </a:r>
            <a:endParaRPr lang="en-US" dirty="0"/>
          </a:p>
        </p:txBody>
      </p:sp>
      <p:pic>
        <p:nvPicPr>
          <p:cNvPr id="311301" name="Picture 5" descr="gasprices"/>
          <p:cNvPicPr>
            <a:picLocks noChangeAspect="1" noChangeArrowheads="1"/>
          </p:cNvPicPr>
          <p:nvPr/>
        </p:nvPicPr>
        <p:blipFill>
          <a:blip r:embed="rId3"/>
          <a:srcRect l="27500" r="7202" b="17101"/>
          <a:stretch>
            <a:fillRect/>
          </a:stretch>
        </p:blipFill>
        <p:spPr bwMode="auto">
          <a:xfrm>
            <a:off x="6849794" y="1419225"/>
            <a:ext cx="1913206" cy="3138707"/>
          </a:xfrm>
          <a:prstGeom prst="rect">
            <a:avLst/>
          </a:prstGeom>
          <a:noFill/>
          <a:effectLst>
            <a:outerShdw blurRad="50800" dist="38100" dir="2700000" algn="tl" rotWithShape="0">
              <a:prstClr val="black">
                <a:alpha val="40000"/>
              </a:prstClr>
            </a:outerShdw>
            <a:softEdge rad="63500"/>
          </a:effectLst>
        </p:spPr>
      </p:pic>
      <p:pic>
        <p:nvPicPr>
          <p:cNvPr id="311303" name="Picture 7" descr="embedded"/>
          <p:cNvPicPr>
            <a:picLocks noChangeAspect="1" noChangeArrowheads="1"/>
          </p:cNvPicPr>
          <p:nvPr/>
        </p:nvPicPr>
        <p:blipFill>
          <a:blip r:embed="rId4"/>
          <a:srcRect/>
          <a:stretch>
            <a:fillRect/>
          </a:stretch>
        </p:blipFill>
        <p:spPr bwMode="auto">
          <a:xfrm>
            <a:off x="733425" y="4357688"/>
            <a:ext cx="3582988" cy="2257425"/>
          </a:xfrm>
          <a:prstGeom prst="rect">
            <a:avLst/>
          </a:prstGeom>
          <a:noFill/>
          <a:effectLst>
            <a:softEdge rad="12700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custDataLst>
              <p:tags r:id="rId1"/>
            </p:custDataLst>
          </p:nvPr>
        </p:nvSpPr>
        <p:spPr>
          <a:xfrm>
            <a:off x="382588" y="228600"/>
            <a:ext cx="8380412" cy="664797"/>
          </a:xfrm>
        </p:spPr>
        <p:txBody>
          <a:bodyPr/>
          <a:lstStyle/>
          <a:p>
            <a:r>
              <a:rPr lang="en-US" altLang="ko-KR" sz="4800" dirty="0" smtClean="0">
                <a:effectLst>
                  <a:outerShdw blurRad="38100" dist="38100" dir="2700000" algn="tl">
                    <a:srgbClr val="000000">
                      <a:alpha val="43137"/>
                    </a:srgbClr>
                  </a:outerShdw>
                </a:effectLst>
                <a:latin typeface="+mn-lt"/>
              </a:rPr>
              <a:t>Business Notebook TCO Analysis</a:t>
            </a:r>
            <a:endParaRPr lang="en-US" altLang="ko-KR" sz="4800" dirty="0">
              <a:effectLst>
                <a:outerShdw blurRad="38100" dist="38100" dir="2700000" algn="tl">
                  <a:srgbClr val="000000">
                    <a:alpha val="43137"/>
                  </a:srgbClr>
                </a:outerShdw>
              </a:effectLst>
              <a:latin typeface="+mn-lt"/>
            </a:endParaRPr>
          </a:p>
        </p:txBody>
      </p:sp>
      <p:sp>
        <p:nvSpPr>
          <p:cNvPr id="304131" name="McK Footnote"/>
          <p:cNvSpPr txBox="1">
            <a:spLocks noChangeArrowheads="1"/>
          </p:cNvSpPr>
          <p:nvPr>
            <p:custDataLst>
              <p:tags r:id="rId2"/>
            </p:custDataLst>
          </p:nvPr>
        </p:nvSpPr>
        <p:spPr bwMode="auto">
          <a:xfrm>
            <a:off x="381000" y="6446838"/>
            <a:ext cx="8332787" cy="168275"/>
          </a:xfrm>
          <a:prstGeom prst="rect">
            <a:avLst/>
          </a:prstGeom>
          <a:noFill/>
          <a:ln w="9525">
            <a:noFill/>
            <a:miter lim="800000"/>
            <a:headEnd/>
            <a:tailEnd/>
          </a:ln>
          <a:effectLst/>
        </p:spPr>
        <p:txBody>
          <a:bodyPr lIns="0" tIns="0" rIns="0" bIns="0" anchor="b">
            <a:spAutoFit/>
          </a:bodyPr>
          <a:lstStyle/>
          <a:p>
            <a:pPr marL="585788" indent="-585788" algn="l" defTabSz="912813">
              <a:spcBef>
                <a:spcPct val="20000"/>
              </a:spcBef>
              <a:tabLst>
                <a:tab pos="544513" algn="r"/>
              </a:tabLst>
            </a:pPr>
            <a:r>
              <a:rPr lang="en-US" altLang="ko-KR" sz="500" b="0" dirty="0">
                <a:solidFill>
                  <a:srgbClr val="000000"/>
                </a:solidFill>
                <a:latin typeface="+mn-lt"/>
                <a:ea typeface="굴림" pitchFamily="34" charset="-127"/>
              </a:rPr>
              <a:t>(1) Based on 2009 SSD pricing</a:t>
            </a:r>
          </a:p>
          <a:p>
            <a:pPr marL="585788" indent="-585788" algn="l" defTabSz="912813">
              <a:spcBef>
                <a:spcPct val="20000"/>
              </a:spcBef>
              <a:tabLst>
                <a:tab pos="544513" algn="r"/>
              </a:tabLst>
            </a:pPr>
            <a:r>
              <a:rPr lang="en-US" altLang="ko-KR" sz="500" b="0" dirty="0">
                <a:solidFill>
                  <a:srgbClr val="000000"/>
                </a:solidFill>
                <a:latin typeface="+mn-lt"/>
                <a:ea typeface="굴림" pitchFamily="34" charset="-127"/>
              </a:rPr>
              <a:t>Source:	  McKinsey Analysis</a:t>
            </a:r>
          </a:p>
        </p:txBody>
      </p:sp>
      <p:sp>
        <p:nvSpPr>
          <p:cNvPr id="304132" name="Line 4"/>
          <p:cNvSpPr>
            <a:spLocks noChangeShapeType="1"/>
          </p:cNvSpPr>
          <p:nvPr>
            <p:custDataLst>
              <p:tags r:id="rId3"/>
            </p:custDataLst>
          </p:nvPr>
        </p:nvSpPr>
        <p:spPr bwMode="auto">
          <a:xfrm>
            <a:off x="2427288" y="2543007"/>
            <a:ext cx="0" cy="331787"/>
          </a:xfrm>
          <a:prstGeom prst="line">
            <a:avLst/>
          </a:prstGeom>
          <a:noFill/>
          <a:ln w="3175">
            <a:solidFill>
              <a:schemeClr val="tx1"/>
            </a:solidFill>
            <a:prstDash val="lgDash"/>
            <a:round/>
            <a:headEnd/>
            <a:tailEnd/>
          </a:ln>
          <a:effectLst/>
        </p:spPr>
        <p:txBody>
          <a:bodyPr wrap="none" anchor="ctr"/>
          <a:lstStyle/>
          <a:p>
            <a:endParaRPr lang="en-US">
              <a:latin typeface="+mn-lt"/>
            </a:endParaRPr>
          </a:p>
        </p:txBody>
      </p:sp>
      <p:sp>
        <p:nvSpPr>
          <p:cNvPr id="304133" name="Line 5"/>
          <p:cNvSpPr>
            <a:spLocks noChangeShapeType="1"/>
          </p:cNvSpPr>
          <p:nvPr>
            <p:custDataLst>
              <p:tags r:id="rId4"/>
            </p:custDataLst>
          </p:nvPr>
        </p:nvSpPr>
        <p:spPr bwMode="auto">
          <a:xfrm>
            <a:off x="4011613" y="3243094"/>
            <a:ext cx="0" cy="330200"/>
          </a:xfrm>
          <a:prstGeom prst="line">
            <a:avLst/>
          </a:prstGeom>
          <a:noFill/>
          <a:ln w="3175">
            <a:solidFill>
              <a:schemeClr val="tx1"/>
            </a:solidFill>
            <a:prstDash val="lgDash"/>
            <a:round/>
            <a:headEnd/>
            <a:tailEnd/>
          </a:ln>
          <a:effectLst/>
        </p:spPr>
        <p:txBody>
          <a:bodyPr wrap="none" anchor="ctr"/>
          <a:lstStyle/>
          <a:p>
            <a:endParaRPr lang="en-US">
              <a:latin typeface="+mn-lt"/>
            </a:endParaRPr>
          </a:p>
        </p:txBody>
      </p:sp>
      <p:sp>
        <p:nvSpPr>
          <p:cNvPr id="304134" name="Line 6"/>
          <p:cNvSpPr>
            <a:spLocks noChangeShapeType="1"/>
          </p:cNvSpPr>
          <p:nvPr>
            <p:custDataLst>
              <p:tags r:id="rId5"/>
            </p:custDataLst>
          </p:nvPr>
        </p:nvSpPr>
        <p:spPr bwMode="auto">
          <a:xfrm>
            <a:off x="4011613" y="3952707"/>
            <a:ext cx="0" cy="144462"/>
          </a:xfrm>
          <a:prstGeom prst="line">
            <a:avLst/>
          </a:prstGeom>
          <a:noFill/>
          <a:ln w="3175">
            <a:solidFill>
              <a:schemeClr val="tx1"/>
            </a:solidFill>
            <a:prstDash val="lgDash"/>
            <a:round/>
            <a:headEnd/>
            <a:tailEnd/>
          </a:ln>
          <a:effectLst/>
        </p:spPr>
        <p:txBody>
          <a:bodyPr wrap="none" anchor="ctr"/>
          <a:lstStyle/>
          <a:p>
            <a:endParaRPr lang="en-US">
              <a:latin typeface="+mn-lt"/>
            </a:endParaRPr>
          </a:p>
        </p:txBody>
      </p:sp>
      <p:sp>
        <p:nvSpPr>
          <p:cNvPr id="304135" name="Rectangle 7"/>
          <p:cNvSpPr>
            <a:spLocks noChangeArrowheads="1"/>
          </p:cNvSpPr>
          <p:nvPr>
            <p:custDataLst>
              <p:tags r:id="rId6"/>
            </p:custDataLst>
          </p:nvPr>
        </p:nvSpPr>
        <p:spPr bwMode="auto">
          <a:xfrm>
            <a:off x="2916238" y="2966869"/>
            <a:ext cx="604837" cy="185738"/>
          </a:xfrm>
          <a:prstGeom prst="rect">
            <a:avLst/>
          </a:prstGeom>
          <a:noFill/>
          <a:ln w="9525">
            <a:noFill/>
            <a:miter lim="800000"/>
            <a:headEnd/>
            <a:tailEnd/>
          </a:ln>
          <a:effectLst/>
        </p:spPr>
        <p:txBody>
          <a:bodyPr wrap="none" lIns="19435" tIns="0" rIns="19435" bIns="0" anchor="ctr"/>
          <a:lstStyle/>
          <a:p>
            <a:pPr marL="571500" indent="-571500">
              <a:lnSpc>
                <a:spcPct val="90000"/>
              </a:lnSpc>
              <a:spcBef>
                <a:spcPct val="30000"/>
              </a:spcBef>
              <a:buClr>
                <a:schemeClr val="tx2"/>
              </a:buClr>
              <a:buSzPct val="95000"/>
              <a:buFont typeface="Wingdings" pitchFamily="2" charset="2"/>
              <a:buNone/>
            </a:pPr>
            <a:r>
              <a:rPr lang="en-US" altLang="ko-KR" sz="1200" b="0">
                <a:latin typeface="+mn-lt"/>
                <a:ea typeface="굴림" pitchFamily="34" charset="-127"/>
              </a:rPr>
              <a:t>180-200</a:t>
            </a:r>
          </a:p>
        </p:txBody>
      </p:sp>
      <p:sp>
        <p:nvSpPr>
          <p:cNvPr id="304136" name="Rectangle 8"/>
          <p:cNvSpPr>
            <a:spLocks noChangeArrowheads="1"/>
          </p:cNvSpPr>
          <p:nvPr>
            <p:custDataLst>
              <p:tags r:id="rId7"/>
            </p:custDataLst>
          </p:nvPr>
        </p:nvSpPr>
        <p:spPr bwMode="auto">
          <a:xfrm>
            <a:off x="2452688" y="2262019"/>
            <a:ext cx="433387" cy="185738"/>
          </a:xfrm>
          <a:prstGeom prst="rect">
            <a:avLst/>
          </a:prstGeom>
          <a:noFill/>
          <a:ln w="9525">
            <a:noFill/>
            <a:miter lim="800000"/>
            <a:headEnd/>
            <a:tailEnd/>
          </a:ln>
          <a:effectLst/>
        </p:spPr>
        <p:txBody>
          <a:bodyPr wrap="none" lIns="19435" tIns="0" rIns="19435" bIns="0" anchor="ctr"/>
          <a:lstStyle/>
          <a:p>
            <a:pPr marL="571500" indent="-571500" algn="l">
              <a:lnSpc>
                <a:spcPct val="90000"/>
              </a:lnSpc>
              <a:spcBef>
                <a:spcPct val="30000"/>
              </a:spcBef>
              <a:buClr>
                <a:schemeClr val="tx2"/>
              </a:buClr>
              <a:buSzPct val="95000"/>
              <a:buFont typeface="Wingdings" pitchFamily="2" charset="2"/>
              <a:buNone/>
            </a:pPr>
            <a:r>
              <a:rPr lang="en-US" altLang="ko-KR" sz="1600">
                <a:latin typeface="+mn-lt"/>
                <a:ea typeface="굴림" pitchFamily="34" charset="-127"/>
              </a:rPr>
              <a:t>$60</a:t>
            </a:r>
          </a:p>
        </p:txBody>
      </p:sp>
      <p:sp>
        <p:nvSpPr>
          <p:cNvPr id="304137" name="Rectangle 9"/>
          <p:cNvSpPr>
            <a:spLocks noChangeArrowheads="1"/>
          </p:cNvSpPr>
          <p:nvPr>
            <p:custDataLst>
              <p:tags r:id="rId8"/>
            </p:custDataLst>
          </p:nvPr>
        </p:nvSpPr>
        <p:spPr bwMode="auto">
          <a:xfrm>
            <a:off x="381000" y="2138289"/>
            <a:ext cx="852487" cy="371475"/>
          </a:xfrm>
          <a:prstGeom prst="rect">
            <a:avLst/>
          </a:prstGeom>
          <a:noFill/>
          <a:ln w="9525">
            <a:noFill/>
            <a:miter lim="800000"/>
            <a:headEnd/>
            <a:tailEnd/>
          </a:ln>
          <a:effectLst/>
        </p:spPr>
        <p:txBody>
          <a:bodyPr wrap="none" lIns="0" tIns="0" rIns="0" bIns="0" anchor="ctr"/>
          <a:lstStyle/>
          <a:p>
            <a:pPr marL="571500" indent="-571500" algn="l">
              <a:lnSpc>
                <a:spcPct val="90000"/>
              </a:lnSpc>
              <a:spcBef>
                <a:spcPct val="30000"/>
              </a:spcBef>
              <a:buClr>
                <a:schemeClr val="tx2"/>
              </a:buClr>
              <a:buSzPct val="95000"/>
              <a:buFont typeface="Wingdings" pitchFamily="2" charset="2"/>
              <a:buNone/>
            </a:pPr>
            <a:fld id="{7CA9ADCE-8933-4263-BA7A-CAAF9EC01632}" type="datetime'HDD'' ''''F''''a''i''l''u''re&#10;Reducti''''''''o''''''''n'''">
              <a:rPr lang="en-US" altLang="ko-KR" sz="1400">
                <a:latin typeface="+mn-lt"/>
                <a:ea typeface="굴림" pitchFamily="34" charset="-127"/>
              </a:rPr>
              <a:pPr marL="571500" indent="-571500" algn="l">
                <a:lnSpc>
                  <a:spcPct val="90000"/>
                </a:lnSpc>
                <a:spcBef>
                  <a:spcPct val="30000"/>
                </a:spcBef>
                <a:buClr>
                  <a:schemeClr val="tx2"/>
                </a:buClr>
                <a:buSzPct val="95000"/>
                <a:buFont typeface="Wingdings" pitchFamily="2" charset="2"/>
                <a:buNone/>
              </a:pPr>
              <a:t>HDD Failure
Reduction</a:t>
            </a:fld>
            <a:endParaRPr lang="en-US" altLang="ko-KR" sz="1400" dirty="0">
              <a:latin typeface="+mn-lt"/>
              <a:ea typeface="굴림" pitchFamily="34" charset="-127"/>
            </a:endParaRPr>
          </a:p>
        </p:txBody>
      </p:sp>
      <p:sp>
        <p:nvSpPr>
          <p:cNvPr id="304138" name="Rectangle 10"/>
          <p:cNvSpPr>
            <a:spLocks noChangeArrowheads="1"/>
          </p:cNvSpPr>
          <p:nvPr>
            <p:custDataLst>
              <p:tags r:id="rId9"/>
            </p:custDataLst>
          </p:nvPr>
        </p:nvSpPr>
        <p:spPr bwMode="auto">
          <a:xfrm>
            <a:off x="381000" y="2873208"/>
            <a:ext cx="1370012" cy="371475"/>
          </a:xfrm>
          <a:prstGeom prst="rect">
            <a:avLst/>
          </a:prstGeom>
          <a:noFill/>
          <a:ln w="9525">
            <a:noFill/>
            <a:miter lim="800000"/>
            <a:headEnd/>
            <a:tailEnd/>
          </a:ln>
          <a:effectLst/>
        </p:spPr>
        <p:txBody>
          <a:bodyPr wrap="none" lIns="0" tIns="0" rIns="0" bIns="0" anchor="ctr"/>
          <a:lstStyle/>
          <a:p>
            <a:pPr algn="l">
              <a:lnSpc>
                <a:spcPct val="90000"/>
              </a:lnSpc>
              <a:spcBef>
                <a:spcPct val="30000"/>
              </a:spcBef>
              <a:buClr>
                <a:schemeClr val="tx2"/>
              </a:buClr>
              <a:buSzPct val="95000"/>
              <a:buFont typeface="Wingdings" pitchFamily="2" charset="2"/>
              <a:buNone/>
            </a:pPr>
            <a:r>
              <a:rPr lang="en-US" altLang="ko-KR" sz="1400" dirty="0">
                <a:latin typeface="+mn-lt"/>
                <a:ea typeface="굴림" pitchFamily="34" charset="-127"/>
              </a:rPr>
              <a:t>Lifetime </a:t>
            </a:r>
            <a:r>
              <a:rPr lang="en-US" altLang="ko-KR" sz="1400" dirty="0" smtClean="0">
                <a:latin typeface="+mn-lt"/>
                <a:ea typeface="굴림" pitchFamily="34" charset="-127"/>
              </a:rPr>
              <a:t/>
            </a:r>
            <a:br>
              <a:rPr lang="en-US" altLang="ko-KR" sz="1400" dirty="0" smtClean="0">
                <a:latin typeface="+mn-lt"/>
                <a:ea typeface="굴림" pitchFamily="34" charset="-127"/>
              </a:rPr>
            </a:br>
            <a:r>
              <a:rPr lang="en-US" altLang="ko-KR" sz="1400" dirty="0" smtClean="0">
                <a:latin typeface="+mn-lt"/>
                <a:ea typeface="굴림" pitchFamily="34" charset="-127"/>
              </a:rPr>
              <a:t>productivity</a:t>
            </a:r>
            <a:r>
              <a:rPr lang="en-US" altLang="ko-KR" sz="1400" dirty="0">
                <a:latin typeface="+mn-lt"/>
                <a:ea typeface="굴림" pitchFamily="34" charset="-127"/>
              </a:rPr>
              <a:t/>
            </a:r>
            <a:br>
              <a:rPr lang="en-US" altLang="ko-KR" sz="1400" dirty="0">
                <a:latin typeface="+mn-lt"/>
                <a:ea typeface="굴림" pitchFamily="34" charset="-127"/>
              </a:rPr>
            </a:br>
            <a:r>
              <a:rPr lang="en-US" altLang="ko-KR" sz="1400" dirty="0" smtClean="0">
                <a:latin typeface="+mn-lt"/>
                <a:ea typeface="굴림" pitchFamily="34" charset="-127"/>
              </a:rPr>
              <a:t>improvement</a:t>
            </a:r>
            <a:endParaRPr lang="en-US" altLang="ko-KR" sz="1400" dirty="0">
              <a:latin typeface="+mn-lt"/>
              <a:ea typeface="굴림" pitchFamily="34" charset="-127"/>
            </a:endParaRPr>
          </a:p>
        </p:txBody>
      </p:sp>
      <p:sp>
        <p:nvSpPr>
          <p:cNvPr id="304140" name="Rectangle 12"/>
          <p:cNvSpPr>
            <a:spLocks noChangeArrowheads="1"/>
          </p:cNvSpPr>
          <p:nvPr>
            <p:custDataLst>
              <p:tags r:id="rId10"/>
            </p:custDataLst>
          </p:nvPr>
        </p:nvSpPr>
        <p:spPr bwMode="auto">
          <a:xfrm>
            <a:off x="381000" y="3597816"/>
            <a:ext cx="801687" cy="373063"/>
          </a:xfrm>
          <a:prstGeom prst="rect">
            <a:avLst/>
          </a:prstGeom>
          <a:noFill/>
          <a:ln w="9525">
            <a:noFill/>
            <a:miter lim="800000"/>
            <a:headEnd/>
            <a:tailEnd/>
          </a:ln>
          <a:effectLst/>
        </p:spPr>
        <p:txBody>
          <a:bodyPr wrap="none" lIns="0" tIns="0" rIns="0" bIns="0" anchor="ctr"/>
          <a:lstStyle/>
          <a:p>
            <a:pPr algn="l">
              <a:lnSpc>
                <a:spcPct val="90000"/>
              </a:lnSpc>
              <a:spcBef>
                <a:spcPct val="30000"/>
              </a:spcBef>
              <a:buClr>
                <a:schemeClr val="tx2"/>
              </a:buClr>
              <a:buSzPct val="95000"/>
              <a:buFont typeface="Wingdings" pitchFamily="2" charset="2"/>
              <a:buNone/>
            </a:pPr>
            <a:r>
              <a:rPr lang="en-US" altLang="ko-KR" dirty="0">
                <a:solidFill>
                  <a:schemeClr val="accent1"/>
                </a:solidFill>
                <a:latin typeface="+mn-lt"/>
                <a:ea typeface="굴림" pitchFamily="34" charset="-127"/>
              </a:rPr>
              <a:t>Total Value </a:t>
            </a:r>
            <a:r>
              <a:rPr lang="en-US" altLang="ko-KR" dirty="0" smtClean="0">
                <a:solidFill>
                  <a:schemeClr val="accent1"/>
                </a:solidFill>
                <a:latin typeface="+mn-lt"/>
                <a:ea typeface="굴림" pitchFamily="34" charset="-127"/>
              </a:rPr>
              <a:t/>
            </a:r>
            <a:br>
              <a:rPr lang="en-US" altLang="ko-KR" dirty="0" smtClean="0">
                <a:solidFill>
                  <a:schemeClr val="accent1"/>
                </a:solidFill>
                <a:latin typeface="+mn-lt"/>
                <a:ea typeface="굴림" pitchFamily="34" charset="-127"/>
              </a:rPr>
            </a:br>
            <a:r>
              <a:rPr lang="en-US" altLang="ko-KR" dirty="0" smtClean="0">
                <a:solidFill>
                  <a:schemeClr val="accent1"/>
                </a:solidFill>
                <a:latin typeface="+mn-lt"/>
                <a:ea typeface="굴림" pitchFamily="34" charset="-127"/>
              </a:rPr>
              <a:t>Benefit</a:t>
            </a:r>
            <a:endParaRPr lang="en-US" altLang="ko-KR" dirty="0">
              <a:solidFill>
                <a:schemeClr val="accent1"/>
              </a:solidFill>
              <a:latin typeface="+mn-lt"/>
              <a:ea typeface="굴림" pitchFamily="34" charset="-127"/>
            </a:endParaRPr>
          </a:p>
        </p:txBody>
      </p:sp>
      <p:sp>
        <p:nvSpPr>
          <p:cNvPr id="304142" name="Rectangle 14"/>
          <p:cNvSpPr>
            <a:spLocks noChangeArrowheads="1"/>
          </p:cNvSpPr>
          <p:nvPr>
            <p:custDataLst>
              <p:tags r:id="rId11"/>
            </p:custDataLst>
          </p:nvPr>
        </p:nvSpPr>
        <p:spPr bwMode="auto">
          <a:xfrm>
            <a:off x="381000" y="1425575"/>
            <a:ext cx="4549775" cy="923330"/>
          </a:xfrm>
          <a:prstGeom prst="rect">
            <a:avLst/>
          </a:prstGeom>
          <a:noFill/>
          <a:ln w="9525">
            <a:noFill/>
            <a:miter lim="800000"/>
            <a:headEnd/>
            <a:tailEnd/>
          </a:ln>
          <a:effectLst/>
        </p:spPr>
        <p:txBody>
          <a:bodyPr lIns="0" tIns="0" rIns="0" bIns="0">
            <a:spAutoFit/>
          </a:bodyPr>
          <a:lstStyle/>
          <a:p>
            <a:pPr algn="l">
              <a:lnSpc>
                <a:spcPct val="90000"/>
              </a:lnSpc>
              <a:spcBef>
                <a:spcPct val="30000"/>
              </a:spcBef>
              <a:buClr>
                <a:schemeClr val="tx2"/>
              </a:buClr>
              <a:buSzPct val="95000"/>
              <a:buFont typeface="Wingdings" pitchFamily="2" charset="2"/>
              <a:buNone/>
            </a:pPr>
            <a:r>
              <a:rPr lang="en-US" altLang="ko-KR" sz="2000" dirty="0">
                <a:solidFill>
                  <a:schemeClr val="accent1"/>
                </a:solidFill>
                <a:latin typeface="+mn-lt"/>
                <a:ea typeface="굴림" pitchFamily="34" charset="-127"/>
              </a:rPr>
              <a:t>Laptop </a:t>
            </a:r>
            <a:r>
              <a:rPr lang="en-US" altLang="ko-KR" sz="2000" dirty="0" smtClean="0">
                <a:solidFill>
                  <a:schemeClr val="accent1"/>
                </a:solidFill>
                <a:latin typeface="+mn-lt"/>
                <a:ea typeface="굴림" pitchFamily="34" charset="-127"/>
              </a:rPr>
              <a:t>lifetime </a:t>
            </a:r>
            <a:r>
              <a:rPr lang="en-US" altLang="ko-KR" sz="2000" dirty="0">
                <a:solidFill>
                  <a:schemeClr val="accent1"/>
                </a:solidFill>
                <a:latin typeface="+mn-lt"/>
                <a:ea typeface="굴림" pitchFamily="34" charset="-127"/>
              </a:rPr>
              <a:t>TCO </a:t>
            </a:r>
            <a:r>
              <a:rPr lang="en-US" altLang="ko-KR" sz="2000" dirty="0" smtClean="0">
                <a:solidFill>
                  <a:schemeClr val="accent1"/>
                </a:solidFill>
                <a:latin typeface="+mn-lt"/>
                <a:ea typeface="굴림" pitchFamily="34" charset="-127"/>
              </a:rPr>
              <a:t>benefit </a:t>
            </a:r>
            <a:br>
              <a:rPr lang="en-US" altLang="ko-KR" sz="2000" dirty="0" smtClean="0">
                <a:solidFill>
                  <a:schemeClr val="accent1"/>
                </a:solidFill>
                <a:latin typeface="+mn-lt"/>
                <a:ea typeface="굴림" pitchFamily="34" charset="-127"/>
              </a:rPr>
            </a:br>
            <a:r>
              <a:rPr lang="en-US" altLang="ko-KR" sz="2000" dirty="0" smtClean="0">
                <a:solidFill>
                  <a:schemeClr val="accent1"/>
                </a:solidFill>
                <a:latin typeface="+mn-lt"/>
                <a:ea typeface="굴림" pitchFamily="34" charset="-127"/>
              </a:rPr>
              <a:t>from </a:t>
            </a:r>
            <a:r>
              <a:rPr lang="en-US" altLang="ko-KR" sz="2000" dirty="0">
                <a:solidFill>
                  <a:schemeClr val="accent1"/>
                </a:solidFill>
                <a:latin typeface="+mn-lt"/>
                <a:ea typeface="굴림" pitchFamily="34" charset="-127"/>
              </a:rPr>
              <a:t>SSD</a:t>
            </a:r>
          </a:p>
          <a:p>
            <a:pPr marL="571500" indent="-571500" algn="l">
              <a:lnSpc>
                <a:spcPct val="90000"/>
              </a:lnSpc>
              <a:spcBef>
                <a:spcPct val="30000"/>
              </a:spcBef>
              <a:buClr>
                <a:schemeClr val="tx2"/>
              </a:buClr>
              <a:buSzPct val="95000"/>
              <a:buFont typeface="Wingdings" pitchFamily="2" charset="2"/>
              <a:buNone/>
            </a:pPr>
            <a:endParaRPr lang="en-US" altLang="ko-KR" sz="2000" b="0" dirty="0">
              <a:solidFill>
                <a:schemeClr val="accent1"/>
              </a:solidFill>
              <a:latin typeface="+mn-lt"/>
              <a:ea typeface="굴림" pitchFamily="34" charset="-127"/>
            </a:endParaRPr>
          </a:p>
        </p:txBody>
      </p:sp>
      <p:sp>
        <p:nvSpPr>
          <p:cNvPr id="304144" name="Rectangle 16"/>
          <p:cNvSpPr>
            <a:spLocks noChangeArrowheads="1"/>
          </p:cNvSpPr>
          <p:nvPr>
            <p:custDataLst>
              <p:tags r:id="rId12"/>
            </p:custDataLst>
          </p:nvPr>
        </p:nvSpPr>
        <p:spPr bwMode="auto">
          <a:xfrm>
            <a:off x="5080000" y="1419225"/>
            <a:ext cx="3538538" cy="276999"/>
          </a:xfrm>
          <a:prstGeom prst="rect">
            <a:avLst/>
          </a:prstGeom>
          <a:noFill/>
          <a:ln w="9525">
            <a:noFill/>
            <a:miter lim="800000"/>
            <a:headEnd/>
            <a:tailEnd/>
          </a:ln>
          <a:effectLst/>
        </p:spPr>
        <p:txBody>
          <a:bodyPr lIns="0" tIns="0" rIns="0" bIns="0">
            <a:spAutoFit/>
          </a:bodyPr>
          <a:lstStyle/>
          <a:p>
            <a:pPr marL="571500" indent="-571500" algn="l">
              <a:lnSpc>
                <a:spcPct val="90000"/>
              </a:lnSpc>
              <a:spcBef>
                <a:spcPct val="30000"/>
              </a:spcBef>
              <a:buClr>
                <a:schemeClr val="tx2"/>
              </a:buClr>
              <a:buSzPct val="95000"/>
              <a:buFont typeface="Wingdings" pitchFamily="2" charset="2"/>
              <a:buNone/>
            </a:pPr>
            <a:r>
              <a:rPr lang="en-US" altLang="ko-KR" sz="2000" dirty="0">
                <a:solidFill>
                  <a:schemeClr val="accent1"/>
                </a:solidFill>
                <a:latin typeface="+mn-lt"/>
                <a:ea typeface="굴림" pitchFamily="34" charset="-127"/>
              </a:rPr>
              <a:t>Assumptions (3 </a:t>
            </a:r>
            <a:r>
              <a:rPr lang="en-US" altLang="ko-KR" sz="2000" dirty="0" smtClean="0">
                <a:solidFill>
                  <a:schemeClr val="accent1"/>
                </a:solidFill>
                <a:latin typeface="+mn-lt"/>
                <a:ea typeface="굴림" pitchFamily="34" charset="-127"/>
              </a:rPr>
              <a:t>year lifetime</a:t>
            </a:r>
            <a:r>
              <a:rPr lang="en-US" altLang="ko-KR" sz="2000" dirty="0">
                <a:solidFill>
                  <a:schemeClr val="accent1"/>
                </a:solidFill>
                <a:latin typeface="+mn-lt"/>
                <a:ea typeface="굴림" pitchFamily="34" charset="-127"/>
              </a:rPr>
              <a:t>)</a:t>
            </a:r>
          </a:p>
        </p:txBody>
      </p:sp>
      <p:sp>
        <p:nvSpPr>
          <p:cNvPr id="304145" name="Rectangle 17"/>
          <p:cNvSpPr>
            <a:spLocks noChangeArrowheads="1"/>
          </p:cNvSpPr>
          <p:nvPr>
            <p:custDataLst>
              <p:tags r:id="rId13"/>
            </p:custDataLst>
          </p:nvPr>
        </p:nvSpPr>
        <p:spPr bwMode="auto">
          <a:xfrm>
            <a:off x="5080000" y="2138289"/>
            <a:ext cx="3683000" cy="384175"/>
          </a:xfrm>
          <a:prstGeom prst="rect">
            <a:avLst/>
          </a:prstGeom>
          <a:noFill/>
          <a:ln w="9525">
            <a:noFill/>
            <a:miter lim="800000"/>
            <a:headEnd/>
            <a:tailEnd/>
          </a:ln>
          <a:effectLst/>
        </p:spPr>
        <p:txBody>
          <a:bodyPr wrap="square" lIns="0" tIns="0" rIns="0" bIns="0">
            <a:spAutoFit/>
          </a:bodyPr>
          <a:lstStyle/>
          <a:p>
            <a:pPr marL="463550" lvl="1" indent="-463550" algn="l">
              <a:lnSpc>
                <a:spcPct val="90000"/>
              </a:lnSpc>
              <a:spcBef>
                <a:spcPct val="30000"/>
              </a:spcBef>
              <a:buClr>
                <a:schemeClr val="tx2"/>
              </a:buClr>
              <a:buSzPct val="95000"/>
              <a:buFont typeface="Wingdings" pitchFamily="2" charset="2"/>
              <a:buNone/>
            </a:pPr>
            <a:r>
              <a:rPr lang="en-US" altLang="ko-KR" sz="1400" dirty="0">
                <a:latin typeface="+mn-lt"/>
                <a:ea typeface="굴림" pitchFamily="34" charset="-127"/>
              </a:rPr>
              <a:t>50x </a:t>
            </a:r>
            <a:r>
              <a:rPr lang="en-US" altLang="ko-KR" sz="1400" dirty="0" smtClean="0">
                <a:latin typeface="+mn-lt"/>
                <a:ea typeface="굴림" pitchFamily="34" charset="-127"/>
              </a:rPr>
              <a:t>  reduction </a:t>
            </a:r>
            <a:r>
              <a:rPr lang="en-US" altLang="ko-KR" sz="1400" dirty="0">
                <a:latin typeface="+mn-lt"/>
                <a:ea typeface="굴림" pitchFamily="34" charset="-127"/>
              </a:rPr>
              <a:t>in the incidence of HDD failure rate</a:t>
            </a:r>
          </a:p>
        </p:txBody>
      </p:sp>
      <p:sp>
        <p:nvSpPr>
          <p:cNvPr id="304146" name="Rectangle 18"/>
          <p:cNvSpPr>
            <a:spLocks noChangeArrowheads="1"/>
          </p:cNvSpPr>
          <p:nvPr>
            <p:custDataLst>
              <p:tags r:id="rId14"/>
            </p:custDataLst>
          </p:nvPr>
        </p:nvSpPr>
        <p:spPr bwMode="auto">
          <a:xfrm>
            <a:off x="5080000" y="2717726"/>
            <a:ext cx="3683000" cy="775597"/>
          </a:xfrm>
          <a:prstGeom prst="rect">
            <a:avLst/>
          </a:prstGeom>
          <a:noFill/>
          <a:ln w="9525">
            <a:noFill/>
            <a:miter lim="800000"/>
            <a:headEnd/>
            <a:tailEnd/>
          </a:ln>
          <a:effectLst/>
        </p:spPr>
        <p:txBody>
          <a:bodyPr wrap="square" lIns="0" tIns="0" rIns="0" bIns="0">
            <a:spAutoFit/>
          </a:bodyPr>
          <a:lstStyle/>
          <a:p>
            <a:pPr marL="463550" lvl="1" indent="-463550" algn="l">
              <a:lnSpc>
                <a:spcPct val="90000"/>
              </a:lnSpc>
              <a:spcBef>
                <a:spcPct val="30000"/>
              </a:spcBef>
              <a:buClr>
                <a:schemeClr val="tx2"/>
              </a:buClr>
              <a:buSzPct val="95000"/>
              <a:buFont typeface="Wingdings" pitchFamily="2" charset="2"/>
              <a:buNone/>
            </a:pPr>
            <a:r>
              <a:rPr lang="en-US" altLang="ko-KR" sz="1400" dirty="0">
                <a:latin typeface="+mn-lt"/>
                <a:ea typeface="굴림" pitchFamily="34" charset="-127"/>
              </a:rPr>
              <a:t>20% </a:t>
            </a:r>
            <a:r>
              <a:rPr lang="en-US" altLang="ko-KR" sz="1400" dirty="0" smtClean="0">
                <a:latin typeface="+mn-lt"/>
                <a:ea typeface="굴림" pitchFamily="34" charset="-127"/>
              </a:rPr>
              <a:t> Improvement </a:t>
            </a:r>
            <a:r>
              <a:rPr lang="en-US" altLang="ko-KR" sz="1400" dirty="0">
                <a:latin typeface="+mn-lt"/>
                <a:ea typeface="굴림" pitchFamily="34" charset="-127"/>
              </a:rPr>
              <a:t>in device lifetime productivity due to reliability </a:t>
            </a:r>
            <a:r>
              <a:rPr lang="en-US" altLang="ko-KR" sz="1400" dirty="0" smtClean="0">
                <a:latin typeface="+mn-lt"/>
                <a:ea typeface="굴림" pitchFamily="34" charset="-127"/>
              </a:rPr>
              <a:t>and </a:t>
            </a:r>
            <a:r>
              <a:rPr lang="en-US" altLang="ko-KR" sz="1400" dirty="0">
                <a:latin typeface="+mn-lt"/>
                <a:ea typeface="굴림" pitchFamily="34" charset="-127"/>
              </a:rPr>
              <a:t>performance consistency characteristics (Source: </a:t>
            </a:r>
            <a:r>
              <a:rPr lang="en-US" altLang="ko-KR" sz="1400" dirty="0" smtClean="0">
                <a:latin typeface="+mn-lt"/>
                <a:ea typeface="굴림" pitchFamily="34" charset="-127"/>
              </a:rPr>
              <a:t> IDC</a:t>
            </a:r>
            <a:r>
              <a:rPr lang="en-US" altLang="ko-KR" sz="1400" dirty="0">
                <a:latin typeface="+mn-lt"/>
                <a:ea typeface="굴림" pitchFamily="34" charset="-127"/>
              </a:rPr>
              <a:t>)</a:t>
            </a:r>
          </a:p>
        </p:txBody>
      </p:sp>
      <p:sp>
        <p:nvSpPr>
          <p:cNvPr id="304149" name="Rectangle 21"/>
          <p:cNvSpPr>
            <a:spLocks noChangeArrowheads="1"/>
          </p:cNvSpPr>
          <p:nvPr/>
        </p:nvSpPr>
        <p:spPr bwMode="auto">
          <a:xfrm>
            <a:off x="1939925" y="2163594"/>
            <a:ext cx="485775" cy="379413"/>
          </a:xfrm>
          <a:prstGeom prst="rect">
            <a:avLst/>
          </a:prstGeom>
          <a:gradFill rotWithShape="1">
            <a:gsLst>
              <a:gs pos="0">
                <a:srgbClr val="00FF00">
                  <a:gamma/>
                  <a:shade val="46275"/>
                  <a:invGamma/>
                </a:srgbClr>
              </a:gs>
              <a:gs pos="50000">
                <a:srgbClr val="00FF00"/>
              </a:gs>
              <a:gs pos="100000">
                <a:srgbClr val="00FF00">
                  <a:gamma/>
                  <a:shade val="46275"/>
                  <a:invGamma/>
                </a:srgbClr>
              </a:gs>
            </a:gsLst>
            <a:lin ang="5400000" scaled="1"/>
          </a:gradFill>
          <a:ln w="9525">
            <a:solidFill>
              <a:srgbClr val="000000"/>
            </a:solidFill>
            <a:miter lim="800000"/>
            <a:headEnd/>
            <a:tailEnd/>
          </a:ln>
        </p:spPr>
        <p:txBody>
          <a:bodyPr/>
          <a:lstStyle/>
          <a:p>
            <a:endParaRPr lang="en-US">
              <a:latin typeface="+mn-lt"/>
            </a:endParaRPr>
          </a:p>
        </p:txBody>
      </p:sp>
      <p:sp>
        <p:nvSpPr>
          <p:cNvPr id="304150" name="Rectangle 22"/>
          <p:cNvSpPr>
            <a:spLocks noChangeArrowheads="1"/>
          </p:cNvSpPr>
          <p:nvPr/>
        </p:nvSpPr>
        <p:spPr bwMode="auto">
          <a:xfrm>
            <a:off x="2425700" y="2873207"/>
            <a:ext cx="1584325" cy="369887"/>
          </a:xfrm>
          <a:prstGeom prst="rect">
            <a:avLst/>
          </a:prstGeom>
          <a:gradFill rotWithShape="1">
            <a:gsLst>
              <a:gs pos="0">
                <a:srgbClr val="00FF00">
                  <a:gamma/>
                  <a:shade val="46275"/>
                  <a:invGamma/>
                </a:srgbClr>
              </a:gs>
              <a:gs pos="50000">
                <a:srgbClr val="00FF00"/>
              </a:gs>
              <a:gs pos="100000">
                <a:srgbClr val="00FF00">
                  <a:gamma/>
                  <a:shade val="46275"/>
                  <a:invGamma/>
                </a:srgbClr>
              </a:gs>
            </a:gsLst>
            <a:lin ang="5400000" scaled="1"/>
          </a:gradFill>
          <a:ln w="9525">
            <a:solidFill>
              <a:srgbClr val="000000"/>
            </a:solidFill>
            <a:miter lim="800000"/>
            <a:headEnd/>
            <a:tailEnd/>
          </a:ln>
        </p:spPr>
        <p:txBody>
          <a:bodyPr/>
          <a:lstStyle/>
          <a:p>
            <a:endParaRPr lang="en-US">
              <a:latin typeface="+mn-lt"/>
            </a:endParaRPr>
          </a:p>
        </p:txBody>
      </p:sp>
      <p:sp>
        <p:nvSpPr>
          <p:cNvPr id="304151" name="Rectangle 23"/>
          <p:cNvSpPr>
            <a:spLocks noChangeArrowheads="1"/>
          </p:cNvSpPr>
          <p:nvPr/>
        </p:nvSpPr>
        <p:spPr bwMode="auto">
          <a:xfrm>
            <a:off x="1939925" y="3573294"/>
            <a:ext cx="2070100" cy="377825"/>
          </a:xfrm>
          <a:prstGeom prst="rect">
            <a:avLst/>
          </a:prstGeom>
          <a:gradFill rotWithShape="1">
            <a:gsLst>
              <a:gs pos="0">
                <a:srgbClr val="00FF00">
                  <a:gamma/>
                  <a:shade val="46275"/>
                  <a:invGamma/>
                </a:srgbClr>
              </a:gs>
              <a:gs pos="50000">
                <a:srgbClr val="00FF00"/>
              </a:gs>
              <a:gs pos="100000">
                <a:srgbClr val="00FF00">
                  <a:gamma/>
                  <a:shade val="46275"/>
                  <a:invGamma/>
                </a:srgbClr>
              </a:gs>
            </a:gsLst>
            <a:lin ang="5400000" scaled="1"/>
          </a:gradFill>
          <a:ln w="9525">
            <a:solidFill>
              <a:srgbClr val="000000"/>
            </a:solidFill>
            <a:miter lim="800000"/>
            <a:headEnd/>
            <a:tailEnd/>
          </a:ln>
        </p:spPr>
        <p:txBody>
          <a:bodyPr/>
          <a:lstStyle/>
          <a:p>
            <a:endParaRPr lang="en-US">
              <a:latin typeface="+mn-lt"/>
            </a:endParaRPr>
          </a:p>
        </p:txBody>
      </p:sp>
      <p:sp>
        <p:nvSpPr>
          <p:cNvPr id="304152" name="Line 24"/>
          <p:cNvSpPr>
            <a:spLocks noChangeShapeType="1"/>
          </p:cNvSpPr>
          <p:nvPr/>
        </p:nvSpPr>
        <p:spPr bwMode="auto">
          <a:xfrm>
            <a:off x="1939925" y="2036594"/>
            <a:ext cx="0" cy="2055813"/>
          </a:xfrm>
          <a:prstGeom prst="line">
            <a:avLst/>
          </a:prstGeom>
          <a:noFill/>
          <a:ln w="28575">
            <a:solidFill>
              <a:srgbClr val="000000"/>
            </a:solidFill>
            <a:round/>
            <a:headEnd/>
            <a:tailEnd/>
          </a:ln>
        </p:spPr>
        <p:txBody>
          <a:bodyPr/>
          <a:lstStyle/>
          <a:p>
            <a:endParaRPr lang="en-US">
              <a:latin typeface="+mn-lt"/>
            </a:endParaRPr>
          </a:p>
        </p:txBody>
      </p:sp>
      <p:sp>
        <p:nvSpPr>
          <p:cNvPr id="304153" name="Rectangle 25"/>
          <p:cNvSpPr>
            <a:spLocks noChangeArrowheads="1"/>
          </p:cNvSpPr>
          <p:nvPr>
            <p:custDataLst>
              <p:tags r:id="rId15"/>
            </p:custDataLst>
          </p:nvPr>
        </p:nvSpPr>
        <p:spPr bwMode="auto">
          <a:xfrm>
            <a:off x="5080000" y="3673401"/>
            <a:ext cx="3683000" cy="581698"/>
          </a:xfrm>
          <a:prstGeom prst="rect">
            <a:avLst/>
          </a:prstGeom>
          <a:noFill/>
          <a:ln w="9525">
            <a:noFill/>
            <a:miter lim="800000"/>
            <a:headEnd/>
            <a:tailEnd/>
          </a:ln>
          <a:effectLst/>
        </p:spPr>
        <p:txBody>
          <a:bodyPr wrap="square" lIns="0" tIns="0" rIns="0" bIns="0">
            <a:spAutoFit/>
          </a:bodyPr>
          <a:lstStyle/>
          <a:p>
            <a:pPr marL="463550" lvl="1" indent="-463550" algn="l">
              <a:lnSpc>
                <a:spcPct val="90000"/>
              </a:lnSpc>
              <a:spcBef>
                <a:spcPct val="30000"/>
              </a:spcBef>
              <a:buClr>
                <a:schemeClr val="tx2"/>
              </a:buClr>
              <a:buSzPct val="95000"/>
              <a:buFont typeface="Wingdings" pitchFamily="2" charset="2"/>
              <a:buNone/>
            </a:pPr>
            <a:r>
              <a:rPr lang="en-US" altLang="ko-KR" sz="1400" dirty="0">
                <a:latin typeface="+mn-lt"/>
                <a:ea typeface="굴림" pitchFamily="34" charset="-127"/>
              </a:rPr>
              <a:t>~15 </a:t>
            </a:r>
            <a:r>
              <a:rPr lang="en-US" altLang="ko-KR" sz="1400" dirty="0" smtClean="0">
                <a:latin typeface="+mn-lt"/>
                <a:ea typeface="굴림" pitchFamily="34" charset="-127"/>
              </a:rPr>
              <a:t> Minutes</a:t>
            </a:r>
            <a:r>
              <a:rPr lang="en-US" altLang="ko-KR" sz="1400" dirty="0">
                <a:latin typeface="+mn-lt"/>
                <a:ea typeface="굴림" pitchFamily="34" charset="-127"/>
              </a:rPr>
              <a:t>: average time per day spent waiting for your NB PC to execute </a:t>
            </a:r>
            <a:r>
              <a:rPr lang="en-US" altLang="ko-KR" sz="1400" dirty="0" smtClean="0">
                <a:latin typeface="+mn-lt"/>
                <a:ea typeface="굴림" pitchFamily="34" charset="-127"/>
              </a:rPr>
              <a:t>commands</a:t>
            </a:r>
            <a:endParaRPr lang="en-US" altLang="ko-KR" sz="1400" dirty="0">
              <a:latin typeface="+mn-lt"/>
              <a:ea typeface="굴림" pitchFamily="34" charset="-127"/>
            </a:endParaRPr>
          </a:p>
        </p:txBody>
      </p:sp>
      <p:sp>
        <p:nvSpPr>
          <p:cNvPr id="304154" name="McK Footnote"/>
          <p:cNvSpPr txBox="1">
            <a:spLocks noChangeArrowheads="1"/>
          </p:cNvSpPr>
          <p:nvPr>
            <p:custDataLst>
              <p:tags r:id="rId16"/>
            </p:custDataLst>
          </p:nvPr>
        </p:nvSpPr>
        <p:spPr bwMode="auto">
          <a:xfrm>
            <a:off x="381000" y="6155850"/>
            <a:ext cx="3040063" cy="278410"/>
          </a:xfrm>
          <a:prstGeom prst="rect">
            <a:avLst/>
          </a:prstGeom>
          <a:noFill/>
          <a:ln w="9525">
            <a:noFill/>
            <a:miter lim="800000"/>
            <a:headEnd/>
            <a:tailEnd/>
          </a:ln>
          <a:effectLst/>
        </p:spPr>
        <p:txBody>
          <a:bodyPr lIns="0" tIns="0" rIns="0" bIns="0" anchor="b">
            <a:spAutoFit/>
          </a:bodyPr>
          <a:lstStyle/>
          <a:p>
            <a:pPr marL="574675" indent="-574675" algn="l" defTabSz="895350">
              <a:lnSpc>
                <a:spcPct val="80000"/>
              </a:lnSpc>
              <a:spcBef>
                <a:spcPct val="20000"/>
              </a:spcBef>
              <a:tabLst>
                <a:tab pos="533400" algn="r"/>
              </a:tabLst>
            </a:pPr>
            <a:r>
              <a:rPr lang="en-US" altLang="ko-KR" sz="1000" b="0" dirty="0" smtClean="0">
                <a:solidFill>
                  <a:srgbClr val="000000"/>
                </a:solidFill>
                <a:latin typeface="+mn-lt"/>
                <a:ea typeface="굴림" pitchFamily="34" charset="-127"/>
              </a:rPr>
              <a:t>Source::  IDC</a:t>
            </a:r>
            <a:r>
              <a:rPr lang="en-US" altLang="ko-KR" sz="1000" b="0" dirty="0">
                <a:solidFill>
                  <a:srgbClr val="000000"/>
                </a:solidFill>
                <a:latin typeface="+mn-lt"/>
                <a:ea typeface="굴림" pitchFamily="34" charset="-127"/>
              </a:rPr>
              <a:t>, Gartner, McKinsey Analysis</a:t>
            </a:r>
          </a:p>
          <a:p>
            <a:pPr marL="574675" indent="-574675" algn="l" defTabSz="895350">
              <a:lnSpc>
                <a:spcPct val="80000"/>
              </a:lnSpc>
              <a:spcBef>
                <a:spcPct val="20000"/>
              </a:spcBef>
              <a:tabLst>
                <a:tab pos="533400" algn="r"/>
              </a:tabLst>
            </a:pPr>
            <a:r>
              <a:rPr lang="en-US" altLang="ko-KR" sz="1000" b="0" dirty="0">
                <a:solidFill>
                  <a:srgbClr val="000000"/>
                </a:solidFill>
                <a:latin typeface="+mn-lt"/>
                <a:ea typeface="굴림" pitchFamily="34" charset="-127"/>
              </a:rPr>
              <a:t>3 Year Product Use Basis</a:t>
            </a:r>
          </a:p>
        </p:txBody>
      </p:sp>
      <p:sp>
        <p:nvSpPr>
          <p:cNvPr id="304155" name="Rectangle 27"/>
          <p:cNvSpPr>
            <a:spLocks noChangeArrowheads="1"/>
          </p:cNvSpPr>
          <p:nvPr>
            <p:custDataLst>
              <p:tags r:id="rId17"/>
            </p:custDataLst>
          </p:nvPr>
        </p:nvSpPr>
        <p:spPr bwMode="auto">
          <a:xfrm>
            <a:off x="4011613" y="2946232"/>
            <a:ext cx="619125" cy="185737"/>
          </a:xfrm>
          <a:prstGeom prst="rect">
            <a:avLst/>
          </a:prstGeom>
          <a:noFill/>
          <a:ln w="9525">
            <a:noFill/>
            <a:miter lim="800000"/>
            <a:headEnd/>
            <a:tailEnd/>
          </a:ln>
          <a:effectLst/>
        </p:spPr>
        <p:txBody>
          <a:bodyPr wrap="none" lIns="25914" tIns="0" rIns="25914" bIns="0" anchor="ctr"/>
          <a:lstStyle/>
          <a:p>
            <a:pPr marL="571500" indent="-571500" algn="l">
              <a:lnSpc>
                <a:spcPct val="90000"/>
              </a:lnSpc>
              <a:spcBef>
                <a:spcPct val="30000"/>
              </a:spcBef>
              <a:buClr>
                <a:schemeClr val="tx2"/>
              </a:buClr>
              <a:buSzPct val="95000"/>
              <a:buFont typeface="Wingdings" pitchFamily="2" charset="2"/>
              <a:buNone/>
            </a:pPr>
            <a:r>
              <a:rPr lang="en-US" altLang="ko-KR" sz="1600">
                <a:latin typeface="+mn-lt"/>
                <a:ea typeface="굴림" pitchFamily="34" charset="-127"/>
              </a:rPr>
              <a:t>$200</a:t>
            </a:r>
          </a:p>
        </p:txBody>
      </p:sp>
      <p:sp>
        <p:nvSpPr>
          <p:cNvPr id="304157" name="AutoShape 29"/>
          <p:cNvSpPr>
            <a:spLocks noChangeArrowheads="1"/>
          </p:cNvSpPr>
          <p:nvPr/>
        </p:nvSpPr>
        <p:spPr bwMode="auto">
          <a:xfrm>
            <a:off x="360363" y="4584700"/>
            <a:ext cx="5461000" cy="1544638"/>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l"/>
            <a:endParaRPr lang="en-US" dirty="0">
              <a:solidFill>
                <a:schemeClr val="bg2"/>
              </a:solidFill>
              <a:effectLst/>
            </a:endParaRPr>
          </a:p>
        </p:txBody>
      </p:sp>
      <p:sp>
        <p:nvSpPr>
          <p:cNvPr id="304158" name="AutoShape 30"/>
          <p:cNvSpPr>
            <a:spLocks noChangeArrowheads="1"/>
          </p:cNvSpPr>
          <p:nvPr/>
        </p:nvSpPr>
        <p:spPr bwMode="auto">
          <a:xfrm>
            <a:off x="3792538" y="3336757"/>
            <a:ext cx="1150937" cy="914400"/>
          </a:xfrm>
          <a:prstGeom prst="irregularSeal1">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304139" name="Rectangle 11"/>
          <p:cNvSpPr>
            <a:spLocks noChangeArrowheads="1"/>
          </p:cNvSpPr>
          <p:nvPr>
            <p:custDataLst>
              <p:tags r:id="rId18"/>
            </p:custDataLst>
          </p:nvPr>
        </p:nvSpPr>
        <p:spPr bwMode="auto">
          <a:xfrm>
            <a:off x="4037013" y="3671719"/>
            <a:ext cx="619125" cy="185738"/>
          </a:xfrm>
          <a:prstGeom prst="rect">
            <a:avLst/>
          </a:prstGeom>
          <a:noFill/>
          <a:ln w="9525">
            <a:noFill/>
            <a:miter lim="800000"/>
            <a:headEnd/>
            <a:tailEnd/>
          </a:ln>
          <a:effectLst/>
        </p:spPr>
        <p:txBody>
          <a:bodyPr wrap="none" lIns="25914" tIns="0" rIns="25914" bIns="0" anchor="ctr"/>
          <a:lstStyle/>
          <a:p>
            <a:pPr marL="571500" indent="-571500" algn="l">
              <a:lnSpc>
                <a:spcPct val="90000"/>
              </a:lnSpc>
              <a:spcBef>
                <a:spcPct val="30000"/>
              </a:spcBef>
              <a:buClr>
                <a:schemeClr val="tx2"/>
              </a:buClr>
              <a:buSzPct val="95000"/>
              <a:buFont typeface="Wingdings" pitchFamily="2" charset="2"/>
              <a:buNone/>
            </a:pPr>
            <a:r>
              <a:rPr lang="en-US" altLang="ko-KR" sz="2000">
                <a:solidFill>
                  <a:srgbClr val="FFFF66"/>
                </a:solidFill>
                <a:latin typeface="+mn-lt"/>
                <a:ea typeface="굴림" pitchFamily="34" charset="-127"/>
              </a:rPr>
              <a:t>$260</a:t>
            </a:r>
          </a:p>
        </p:txBody>
      </p:sp>
      <p:sp>
        <p:nvSpPr>
          <p:cNvPr id="31" name="Rectangle 3"/>
          <p:cNvSpPr txBox="1">
            <a:spLocks noChangeArrowheads="1"/>
          </p:cNvSpPr>
          <p:nvPr/>
        </p:nvSpPr>
        <p:spPr>
          <a:xfrm>
            <a:off x="381000" y="4688141"/>
            <a:ext cx="5288280" cy="1417238"/>
          </a:xfrm>
          <a:prstGeom prst="rect">
            <a:avLst/>
          </a:prstGeom>
        </p:spPr>
        <p:txBody>
          <a:bodyPr/>
          <a:lstStyle/>
          <a:p>
            <a:pPr marL="382573" lvl="0" indent="-382573" algn="l" defTabSz="912777">
              <a:lnSpc>
                <a:spcPct val="50000"/>
              </a:lnSpc>
              <a:spcBef>
                <a:spcPts val="1167"/>
              </a:spcBef>
              <a:buClr>
                <a:schemeClr val="tx2"/>
              </a:buClr>
              <a:buSzPct val="95000"/>
            </a:pPr>
            <a:r>
              <a:rPr lang="en-US" sz="1600" kern="0" dirty="0" smtClean="0">
                <a:solidFill>
                  <a:schemeClr val="bg2"/>
                </a:solidFill>
                <a:effectLst/>
                <a:latin typeface="+mn-lt"/>
              </a:rPr>
              <a:t>Typical corporate notebook scenario:</a:t>
            </a:r>
          </a:p>
          <a:p>
            <a:pPr marL="225425" lvl="0" indent="-225425" algn="l" defTabSz="912777">
              <a:lnSpc>
                <a:spcPct val="50000"/>
              </a:lnSpc>
              <a:spcBef>
                <a:spcPts val="1167"/>
              </a:spcBef>
              <a:buClr>
                <a:schemeClr val="tx2"/>
              </a:buClr>
              <a:buSzPct val="95000"/>
              <a:buBlip>
                <a:blip r:embed="rId21"/>
              </a:buBlip>
            </a:pPr>
            <a:r>
              <a:rPr lang="en-US" sz="1600" b="0" kern="0" dirty="0" smtClean="0">
                <a:solidFill>
                  <a:schemeClr val="bg2"/>
                </a:solidFill>
                <a:effectLst/>
                <a:latin typeface="+mn-lt"/>
              </a:rPr>
              <a:t>100’s of NB’s deployed for mobile workforce</a:t>
            </a:r>
          </a:p>
          <a:p>
            <a:pPr marL="225425" lvl="0" indent="-225425" algn="l" defTabSz="912777">
              <a:lnSpc>
                <a:spcPct val="50000"/>
              </a:lnSpc>
              <a:spcBef>
                <a:spcPts val="1167"/>
              </a:spcBef>
              <a:buClr>
                <a:schemeClr val="tx2"/>
              </a:buClr>
              <a:buSzPct val="95000"/>
              <a:buBlip>
                <a:blip r:embed="rId21"/>
              </a:buBlip>
            </a:pPr>
            <a:r>
              <a:rPr lang="en-US" sz="1600" b="0" kern="0" dirty="0" smtClean="0">
                <a:solidFill>
                  <a:schemeClr val="bg2"/>
                </a:solidFill>
                <a:effectLst/>
                <a:latin typeface="+mn-lt"/>
              </a:rPr>
              <a:t>Efficiency/productivity gains via SSD</a:t>
            </a:r>
          </a:p>
          <a:p>
            <a:pPr marL="225425" lvl="0" indent="-225425" algn="l" defTabSz="912777">
              <a:lnSpc>
                <a:spcPct val="50000"/>
              </a:lnSpc>
              <a:spcBef>
                <a:spcPts val="1167"/>
              </a:spcBef>
              <a:buClr>
                <a:schemeClr val="tx2"/>
              </a:buClr>
              <a:buSzPct val="95000"/>
              <a:buBlip>
                <a:blip r:embed="rId21"/>
              </a:buBlip>
            </a:pPr>
            <a:r>
              <a:rPr lang="en-US" sz="1600" b="0" kern="0" dirty="0" smtClean="0">
                <a:solidFill>
                  <a:schemeClr val="bg2"/>
                </a:solidFill>
                <a:effectLst/>
                <a:latin typeface="+mn-lt"/>
              </a:rPr>
              <a:t>Imagine ~5% HDD failure rate over 3 years</a:t>
            </a:r>
          </a:p>
          <a:p>
            <a:pPr marL="225425" lvl="0" indent="-225425" algn="l" defTabSz="912777">
              <a:lnSpc>
                <a:spcPct val="50000"/>
              </a:lnSpc>
              <a:spcBef>
                <a:spcPts val="1167"/>
              </a:spcBef>
              <a:buClr>
                <a:schemeClr val="tx2"/>
              </a:buClr>
              <a:buSzPct val="95000"/>
              <a:buBlip>
                <a:blip r:embed="rId21"/>
              </a:buBlip>
            </a:pPr>
            <a:r>
              <a:rPr lang="en-US" sz="1600" b="0" kern="0" dirty="0" smtClean="0">
                <a:solidFill>
                  <a:schemeClr val="bg2"/>
                </a:solidFill>
                <a:effectLst/>
                <a:latin typeface="+mn-lt"/>
              </a:rPr>
              <a:t>Costs:  Downtime, MIS, data recovery, etc…</a:t>
            </a:r>
          </a:p>
        </p:txBody>
      </p:sp>
      <p:sp>
        <p:nvSpPr>
          <p:cNvPr id="32" name="Rectangle 31"/>
          <p:cNvSpPr/>
          <p:nvPr/>
        </p:nvSpPr>
        <p:spPr>
          <a:xfrm>
            <a:off x="7680909" y="4320317"/>
            <a:ext cx="1082091" cy="276999"/>
          </a:xfrm>
          <a:prstGeom prst="rect">
            <a:avLst/>
          </a:prstGeom>
        </p:spPr>
        <p:txBody>
          <a:bodyPr wrap="none">
            <a:spAutoFit/>
          </a:bodyPr>
          <a:lstStyle/>
          <a:p>
            <a:pPr algn="r"/>
            <a:r>
              <a:rPr lang="en-US" altLang="ko-KR" sz="1200" dirty="0" smtClean="0">
                <a:latin typeface="+mn-lt"/>
                <a:ea typeface="굴림" pitchFamily="34" charset="-127"/>
              </a:rPr>
              <a:t>(Source SEC)</a:t>
            </a:r>
            <a:endParaRPr lang="en-US" sz="1200" dirty="0">
              <a:latin typeface="+mn-l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82" name="Rectangle 6"/>
          <p:cNvSpPr>
            <a:spLocks noChangeArrowheads="1"/>
          </p:cNvSpPr>
          <p:nvPr/>
        </p:nvSpPr>
        <p:spPr bwMode="auto">
          <a:xfrm>
            <a:off x="381000" y="1354931"/>
            <a:ext cx="8302625" cy="1074738"/>
          </a:xfrm>
          <a:prstGeom prst="rect">
            <a:avLst/>
          </a:prstGeom>
          <a:solidFill>
            <a:schemeClr val="tx1"/>
          </a:solidFill>
          <a:ln w="12700">
            <a:noFill/>
            <a:miter lim="800000"/>
            <a:headEnd/>
            <a:tailEnd/>
          </a:ln>
          <a:effectLst/>
        </p:spPr>
        <p:txBody>
          <a:bodyPr wrap="none" anchor="ctr"/>
          <a:lstStyle/>
          <a:p>
            <a:endParaRPr lang="en-US"/>
          </a:p>
        </p:txBody>
      </p:sp>
      <p:sp>
        <p:nvSpPr>
          <p:cNvPr id="306178" name="Rectangle 2"/>
          <p:cNvSpPr>
            <a:spLocks noGrp="1" noChangeArrowheads="1"/>
          </p:cNvSpPr>
          <p:nvPr>
            <p:ph type="title"/>
          </p:nvPr>
        </p:nvSpPr>
        <p:spPr/>
        <p:txBody>
          <a:bodyPr/>
          <a:lstStyle/>
          <a:p>
            <a:r>
              <a:rPr lang="en-US" smtClean="0"/>
              <a:t>Notebook TCO Analysis</a:t>
            </a:r>
            <a:endParaRPr lang="en-US"/>
          </a:p>
        </p:txBody>
      </p:sp>
      <p:pic>
        <p:nvPicPr>
          <p:cNvPr id="306179" name="Picture 3"/>
          <p:cNvPicPr>
            <a:picLocks noChangeAspect="1" noChangeArrowheads="1"/>
          </p:cNvPicPr>
          <p:nvPr/>
        </p:nvPicPr>
        <p:blipFill>
          <a:blip r:embed="rId3"/>
          <a:srcRect/>
          <a:stretch>
            <a:fillRect/>
          </a:stretch>
        </p:blipFill>
        <p:spPr bwMode="auto">
          <a:xfrm>
            <a:off x="381000" y="1333500"/>
            <a:ext cx="8305800" cy="1117600"/>
          </a:xfrm>
          <a:prstGeom prst="rect">
            <a:avLst/>
          </a:prstGeom>
          <a:noFill/>
          <a:ln w="19050" algn="ctr">
            <a:noFill/>
            <a:miter lim="800000"/>
            <a:headEnd/>
            <a:tailEnd/>
          </a:ln>
          <a:effectLst/>
        </p:spPr>
      </p:pic>
      <p:pic>
        <p:nvPicPr>
          <p:cNvPr id="306180" name="Picture 4"/>
          <p:cNvPicPr>
            <a:picLocks noChangeAspect="1" noChangeArrowheads="1"/>
          </p:cNvPicPr>
          <p:nvPr/>
        </p:nvPicPr>
        <p:blipFill>
          <a:blip r:embed="rId4"/>
          <a:srcRect/>
          <a:stretch>
            <a:fillRect/>
          </a:stretch>
        </p:blipFill>
        <p:spPr bwMode="auto">
          <a:xfrm>
            <a:off x="655637" y="2541588"/>
            <a:ext cx="7832725" cy="4073525"/>
          </a:xfrm>
          <a:prstGeom prst="rect">
            <a:avLst/>
          </a:prstGeom>
          <a:noFill/>
          <a:ln w="19050" algn="ctr">
            <a:noFill/>
            <a:miter lim="800000"/>
            <a:headEnd/>
            <a:tailEnd/>
          </a:ln>
          <a:effectLst>
            <a:outerShdw blurRad="50800" dist="38100" dir="2700000" algn="tl" rotWithShape="0">
              <a:prstClr val="black">
                <a:alpha val="40000"/>
              </a:prstClr>
            </a:outerShdw>
          </a:effectLst>
        </p:spPr>
      </p:pic>
      <p:sp>
        <p:nvSpPr>
          <p:cNvPr id="306181" name="Oval 5"/>
          <p:cNvSpPr>
            <a:spLocks noChangeArrowheads="1"/>
          </p:cNvSpPr>
          <p:nvPr/>
        </p:nvSpPr>
        <p:spPr bwMode="auto">
          <a:xfrm>
            <a:off x="3836866" y="3414713"/>
            <a:ext cx="4496430" cy="640080"/>
          </a:xfrm>
          <a:prstGeom prst="wedgeEllipseCallout">
            <a:avLst>
              <a:gd name="adj1" fmla="val -29429"/>
              <a:gd name="adj2" fmla="val 84591"/>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nSpc>
                <a:spcPct val="60000"/>
              </a:lnSpc>
              <a:spcBef>
                <a:spcPct val="50000"/>
              </a:spcBef>
              <a:buSzPct val="125000"/>
            </a:pPr>
            <a:r>
              <a:rPr lang="en-US" altLang="ko-KR" sz="2000" dirty="0">
                <a:solidFill>
                  <a:schemeClr val="bg2"/>
                </a:solidFill>
                <a:effectLst/>
                <a:ea typeface="굴림" pitchFamily="34" charset="-127"/>
              </a:rPr>
              <a:t>3 </a:t>
            </a:r>
            <a:r>
              <a:rPr lang="en-US" altLang="ko-KR" sz="2000" dirty="0" smtClean="0">
                <a:solidFill>
                  <a:schemeClr val="bg2"/>
                </a:solidFill>
                <a:effectLst/>
                <a:ea typeface="굴림" pitchFamily="34" charset="-127"/>
              </a:rPr>
              <a:t>year breakeven </a:t>
            </a:r>
            <a:r>
              <a:rPr lang="en-US" altLang="ko-KR" sz="2000" dirty="0">
                <a:solidFill>
                  <a:schemeClr val="bg2"/>
                </a:solidFill>
                <a:effectLst/>
                <a:ea typeface="굴림" pitchFamily="34" charset="-127"/>
              </a:rPr>
              <a:t>at </a:t>
            </a:r>
            <a:r>
              <a:rPr lang="en-US" altLang="ko-KR" sz="2000" dirty="0" smtClean="0">
                <a:solidFill>
                  <a:schemeClr val="bg2"/>
                </a:solidFill>
                <a:effectLst/>
                <a:ea typeface="굴림" pitchFamily="34" charset="-127"/>
              </a:rPr>
              <a:t>today’s price</a:t>
            </a:r>
            <a:endParaRPr lang="en-US" altLang="ko-KR" sz="2000" dirty="0">
              <a:solidFill>
                <a:schemeClr val="bg2"/>
              </a:solidFill>
              <a:effectLst/>
              <a:ea typeface="굴림" pitchFamily="34" charset="-127"/>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r="5563"/>
          <a:stretch>
            <a:fillRect/>
          </a:stretch>
        </p:blipFill>
        <p:spPr bwMode="auto">
          <a:xfrm>
            <a:off x="234950" y="471488"/>
            <a:ext cx="8191500" cy="5919787"/>
          </a:xfrm>
          <a:prstGeom prst="rect">
            <a:avLst/>
          </a:prstGeom>
          <a:noFill/>
          <a:ln w="19050" algn="ctr">
            <a:noFill/>
            <a:miter lim="800000"/>
            <a:headEnd/>
            <a:tailEnd/>
          </a:ln>
          <a:effectLst/>
        </p:spPr>
      </p:pic>
      <p:sp>
        <p:nvSpPr>
          <p:cNvPr id="307203" name="Rectangle 3"/>
          <p:cNvSpPr>
            <a:spLocks noGrp="1" noChangeArrowheads="1"/>
          </p:cNvSpPr>
          <p:nvPr>
            <p:ph type="title"/>
          </p:nvPr>
        </p:nvSpPr>
        <p:spPr>
          <a:xfrm>
            <a:off x="457200" y="228600"/>
            <a:ext cx="8229600" cy="530225"/>
          </a:xfrm>
        </p:spPr>
        <p:txBody>
          <a:bodyPr/>
          <a:lstStyle/>
          <a:p>
            <a:pPr algn="ctr"/>
            <a:r>
              <a:rPr lang="en-US" sz="3200" dirty="0"/>
              <a:t>NB SSD Cross-Over Points</a:t>
            </a:r>
          </a:p>
        </p:txBody>
      </p:sp>
      <p:sp>
        <p:nvSpPr>
          <p:cNvPr id="307204" name="Text Box 4"/>
          <p:cNvSpPr txBox="1">
            <a:spLocks noChangeArrowheads="1"/>
          </p:cNvSpPr>
          <p:nvPr/>
        </p:nvSpPr>
        <p:spPr bwMode="auto">
          <a:xfrm>
            <a:off x="555625" y="6292850"/>
            <a:ext cx="8178800" cy="252413"/>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sz="1500">
                <a:solidFill>
                  <a:schemeClr val="bg1"/>
                </a:solidFill>
                <a:effectLst/>
                <a:ea typeface="굴림" pitchFamily="34" charset="-127"/>
              </a:rPr>
              <a:t>01           02           03           04           05           06           07           08           09</a:t>
            </a:r>
          </a:p>
        </p:txBody>
      </p:sp>
      <p:sp>
        <p:nvSpPr>
          <p:cNvPr id="307205" name="Text Box 5"/>
          <p:cNvSpPr txBox="1">
            <a:spLocks noChangeArrowheads="1"/>
          </p:cNvSpPr>
          <p:nvPr/>
        </p:nvSpPr>
        <p:spPr bwMode="auto">
          <a:xfrm>
            <a:off x="57150" y="295275"/>
            <a:ext cx="2655888" cy="284163"/>
          </a:xfrm>
          <a:prstGeom prst="rect">
            <a:avLst/>
          </a:prstGeom>
          <a:noFill/>
          <a:ln w="19050" algn="ctr">
            <a:noFill/>
            <a:miter lim="800000"/>
            <a:headEnd/>
            <a:tailEnd/>
          </a:ln>
          <a:effectLst/>
        </p:spPr>
        <p:txBody>
          <a:bodyPr>
            <a:spAutoFit/>
          </a:bodyPr>
          <a:lstStyle/>
          <a:p>
            <a:pPr algn="l">
              <a:lnSpc>
                <a:spcPct val="70000"/>
              </a:lnSpc>
              <a:spcBef>
                <a:spcPct val="50000"/>
              </a:spcBef>
              <a:buSzPct val="125000"/>
            </a:pPr>
            <a:r>
              <a:rPr lang="en-US">
                <a:solidFill>
                  <a:srgbClr val="FF0000"/>
                </a:solidFill>
                <a:effectLst/>
                <a:ea typeface="굴림" pitchFamily="34" charset="-127"/>
              </a:rPr>
              <a:t>2.5” HDD Cost</a:t>
            </a:r>
          </a:p>
        </p:txBody>
      </p:sp>
      <p:sp>
        <p:nvSpPr>
          <p:cNvPr id="307206" name="Rectangle 6"/>
          <p:cNvSpPr>
            <a:spLocks noChangeArrowheads="1"/>
          </p:cNvSpPr>
          <p:nvPr/>
        </p:nvSpPr>
        <p:spPr bwMode="auto">
          <a:xfrm>
            <a:off x="1427163" y="3482975"/>
            <a:ext cx="1860550" cy="334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r>
              <a:rPr lang="en-US" b="0">
                <a:solidFill>
                  <a:schemeClr val="lt1"/>
                </a:solidFill>
                <a:latin typeface="+mn-lt"/>
                <a:ea typeface="굴림" pitchFamily="34" charset="-127"/>
              </a:rPr>
              <a:t>HDD Fixed Cost</a:t>
            </a:r>
          </a:p>
        </p:txBody>
      </p:sp>
      <p:sp>
        <p:nvSpPr>
          <p:cNvPr id="307207" name="Rectangle 7"/>
          <p:cNvSpPr>
            <a:spLocks noChangeArrowheads="1"/>
          </p:cNvSpPr>
          <p:nvPr/>
        </p:nvSpPr>
        <p:spPr bwMode="auto">
          <a:xfrm>
            <a:off x="2305050" y="857250"/>
            <a:ext cx="1860550" cy="334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r>
              <a:rPr lang="en-US" b="0">
                <a:solidFill>
                  <a:schemeClr val="lt1"/>
                </a:solidFill>
                <a:latin typeface="+mn-lt"/>
                <a:ea typeface="굴림" pitchFamily="34" charset="-127"/>
              </a:rPr>
              <a:t>HDD Typical Cost</a:t>
            </a:r>
          </a:p>
        </p:txBody>
      </p:sp>
      <p:sp>
        <p:nvSpPr>
          <p:cNvPr id="307208" name="AutoShape 8"/>
          <p:cNvSpPr>
            <a:spLocks noChangeArrowheads="1"/>
          </p:cNvSpPr>
          <p:nvPr/>
        </p:nvSpPr>
        <p:spPr bwMode="auto">
          <a:xfrm>
            <a:off x="1608138" y="1395413"/>
            <a:ext cx="531812" cy="1366837"/>
          </a:xfrm>
          <a:prstGeom prst="upDownArrow">
            <a:avLst>
              <a:gd name="adj1" fmla="val 50000"/>
              <a:gd name="adj2" fmla="val 51403"/>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endParaRPr lang="en-US" b="0">
              <a:solidFill>
                <a:schemeClr val="lt1"/>
              </a:solidFill>
              <a:latin typeface="+mn-lt"/>
              <a:ea typeface="굴림" pitchFamily="34" charset="-127"/>
            </a:endParaRPr>
          </a:p>
        </p:txBody>
      </p:sp>
      <p:sp>
        <p:nvSpPr>
          <p:cNvPr id="307209" name="Text Box 9"/>
          <p:cNvSpPr txBox="1">
            <a:spLocks noChangeArrowheads="1"/>
          </p:cNvSpPr>
          <p:nvPr/>
        </p:nvSpPr>
        <p:spPr bwMode="auto">
          <a:xfrm>
            <a:off x="2122488" y="2014538"/>
            <a:ext cx="2220912" cy="614362"/>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b="0">
                <a:solidFill>
                  <a:schemeClr val="bg2"/>
                </a:solidFill>
                <a:effectLst/>
                <a:ea typeface="굴림" pitchFamily="34" charset="-127"/>
              </a:rPr>
              <a:t>HDD Margin</a:t>
            </a:r>
          </a:p>
          <a:p>
            <a:pPr>
              <a:lnSpc>
                <a:spcPct val="70000"/>
              </a:lnSpc>
              <a:spcBef>
                <a:spcPct val="50000"/>
              </a:spcBef>
              <a:buSzPct val="125000"/>
            </a:pPr>
            <a:r>
              <a:rPr lang="en-US" b="0">
                <a:solidFill>
                  <a:schemeClr val="bg2"/>
                </a:solidFill>
                <a:effectLst/>
                <a:ea typeface="굴림" pitchFamily="34" charset="-127"/>
              </a:rPr>
              <a:t>+ Density “Up-Sell”</a:t>
            </a:r>
          </a:p>
        </p:txBody>
      </p:sp>
      <p:sp>
        <p:nvSpPr>
          <p:cNvPr id="307210" name="Freeform 10"/>
          <p:cNvSpPr>
            <a:spLocks/>
          </p:cNvSpPr>
          <p:nvPr/>
        </p:nvSpPr>
        <p:spPr bwMode="auto">
          <a:xfrm>
            <a:off x="1412875" y="2913063"/>
            <a:ext cx="6469063" cy="892175"/>
          </a:xfrm>
          <a:custGeom>
            <a:avLst/>
            <a:gdLst/>
            <a:ahLst/>
            <a:cxnLst>
              <a:cxn ang="0">
                <a:pos x="0" y="0"/>
              </a:cxn>
              <a:cxn ang="0">
                <a:pos x="1057" y="292"/>
              </a:cxn>
              <a:cxn ang="0">
                <a:pos x="2194" y="445"/>
              </a:cxn>
              <a:cxn ang="0">
                <a:pos x="3237" y="533"/>
              </a:cxn>
              <a:cxn ang="0">
                <a:pos x="4075" y="562"/>
              </a:cxn>
            </a:cxnLst>
            <a:rect l="0" t="0" r="r" b="b"/>
            <a:pathLst>
              <a:path w="4075" h="562">
                <a:moveTo>
                  <a:pt x="0" y="0"/>
                </a:moveTo>
                <a:cubicBezTo>
                  <a:pt x="176" y="49"/>
                  <a:pt x="691" y="218"/>
                  <a:pt x="1057" y="292"/>
                </a:cubicBezTo>
                <a:cubicBezTo>
                  <a:pt x="1423" y="366"/>
                  <a:pt x="1831" y="405"/>
                  <a:pt x="2194" y="445"/>
                </a:cubicBezTo>
                <a:cubicBezTo>
                  <a:pt x="2557" y="485"/>
                  <a:pt x="2924" y="514"/>
                  <a:pt x="3237" y="533"/>
                </a:cubicBezTo>
                <a:cubicBezTo>
                  <a:pt x="3550" y="552"/>
                  <a:pt x="3901" y="556"/>
                  <a:pt x="4075" y="562"/>
                </a:cubicBezTo>
              </a:path>
            </a:pathLst>
          </a:custGeom>
          <a:noFill/>
          <a:ln w="38100" cap="flat" cmpd="sng">
            <a:solidFill>
              <a:srgbClr val="FF0000"/>
            </a:solidFill>
            <a:prstDash val="solid"/>
            <a:round/>
            <a:headEnd/>
            <a:tailEnd/>
          </a:ln>
          <a:effectLst/>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555625" y="6292850"/>
            <a:ext cx="8178800" cy="252413"/>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sz="1500">
                <a:solidFill>
                  <a:schemeClr val="bg1"/>
                </a:solidFill>
                <a:effectLst/>
                <a:ea typeface="굴림" pitchFamily="34" charset="-127"/>
              </a:rPr>
              <a:t>01           02           03           04           05           06           07           08           09</a:t>
            </a:r>
          </a:p>
        </p:txBody>
      </p:sp>
      <p:sp>
        <p:nvSpPr>
          <p:cNvPr id="308228" name="Text Box 4"/>
          <p:cNvSpPr txBox="1">
            <a:spLocks noChangeArrowheads="1"/>
          </p:cNvSpPr>
          <p:nvPr/>
        </p:nvSpPr>
        <p:spPr bwMode="auto">
          <a:xfrm>
            <a:off x="6705600" y="257175"/>
            <a:ext cx="2311400" cy="284163"/>
          </a:xfrm>
          <a:prstGeom prst="rect">
            <a:avLst/>
          </a:prstGeom>
          <a:noFill/>
          <a:ln w="19050" algn="ctr">
            <a:noFill/>
            <a:miter lim="800000"/>
            <a:headEnd/>
            <a:tailEnd/>
          </a:ln>
          <a:effectLst/>
        </p:spPr>
        <p:txBody>
          <a:bodyPr>
            <a:spAutoFit/>
          </a:bodyPr>
          <a:lstStyle/>
          <a:p>
            <a:pPr algn="r">
              <a:lnSpc>
                <a:spcPct val="70000"/>
              </a:lnSpc>
              <a:spcBef>
                <a:spcPct val="50000"/>
              </a:spcBef>
              <a:buSzPct val="125000"/>
            </a:pPr>
            <a:r>
              <a:rPr lang="en-US">
                <a:effectLst/>
                <a:ea typeface="굴림" pitchFamily="34" charset="-127"/>
              </a:rPr>
              <a:t>NAND GB</a:t>
            </a:r>
          </a:p>
        </p:txBody>
      </p:sp>
      <p:pic>
        <p:nvPicPr>
          <p:cNvPr id="308229" name="Picture 5"/>
          <p:cNvPicPr>
            <a:picLocks noChangeAspect="1" noChangeArrowheads="1"/>
          </p:cNvPicPr>
          <p:nvPr/>
        </p:nvPicPr>
        <p:blipFill>
          <a:blip r:embed="rId3"/>
          <a:srcRect/>
          <a:stretch>
            <a:fillRect/>
          </a:stretch>
        </p:blipFill>
        <p:spPr bwMode="auto">
          <a:xfrm>
            <a:off x="234950" y="471488"/>
            <a:ext cx="8674100" cy="5919787"/>
          </a:xfrm>
          <a:prstGeom prst="rect">
            <a:avLst/>
          </a:prstGeom>
          <a:noFill/>
          <a:ln w="19050" algn="ctr">
            <a:noFill/>
            <a:miter lim="800000"/>
            <a:headEnd/>
            <a:tailEnd/>
          </a:ln>
          <a:effectLst/>
        </p:spPr>
      </p:pic>
      <p:sp>
        <p:nvSpPr>
          <p:cNvPr id="308230" name="Rectangle 6"/>
          <p:cNvSpPr>
            <a:spLocks noChangeArrowheads="1"/>
          </p:cNvSpPr>
          <p:nvPr/>
        </p:nvSpPr>
        <p:spPr bwMode="auto">
          <a:xfrm>
            <a:off x="1427163" y="3482975"/>
            <a:ext cx="1860550" cy="334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r>
              <a:rPr lang="en-US" b="0" dirty="0">
                <a:latin typeface="+mn-lt"/>
                <a:ea typeface="굴림" pitchFamily="34" charset="-127"/>
              </a:rPr>
              <a:t>HDD Fixed Cost</a:t>
            </a:r>
          </a:p>
        </p:txBody>
      </p:sp>
      <p:sp>
        <p:nvSpPr>
          <p:cNvPr id="308231" name="Rectangle 7"/>
          <p:cNvSpPr>
            <a:spLocks noChangeArrowheads="1"/>
          </p:cNvSpPr>
          <p:nvPr/>
        </p:nvSpPr>
        <p:spPr bwMode="auto">
          <a:xfrm>
            <a:off x="2305050" y="857250"/>
            <a:ext cx="1860550" cy="334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r>
              <a:rPr lang="en-US" b="0" dirty="0">
                <a:latin typeface="+mn-lt"/>
                <a:ea typeface="굴림" pitchFamily="34" charset="-127"/>
              </a:rPr>
              <a:t>HDD Typical Cost</a:t>
            </a:r>
          </a:p>
        </p:txBody>
      </p:sp>
      <p:sp>
        <p:nvSpPr>
          <p:cNvPr id="308232" name="AutoShape 8"/>
          <p:cNvSpPr>
            <a:spLocks noChangeArrowheads="1"/>
          </p:cNvSpPr>
          <p:nvPr/>
        </p:nvSpPr>
        <p:spPr bwMode="auto">
          <a:xfrm>
            <a:off x="1608138" y="1395413"/>
            <a:ext cx="531812" cy="1366837"/>
          </a:xfrm>
          <a:prstGeom prst="upDownArrow">
            <a:avLst>
              <a:gd name="adj1" fmla="val 50000"/>
              <a:gd name="adj2" fmla="val 51403"/>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endParaRPr lang="en-US" b="0">
              <a:latin typeface="+mn-lt"/>
              <a:ea typeface="굴림" pitchFamily="34" charset="-127"/>
            </a:endParaRPr>
          </a:p>
        </p:txBody>
      </p:sp>
      <p:sp>
        <p:nvSpPr>
          <p:cNvPr id="308233" name="Text Box 9"/>
          <p:cNvSpPr txBox="1">
            <a:spLocks noChangeArrowheads="1"/>
          </p:cNvSpPr>
          <p:nvPr/>
        </p:nvSpPr>
        <p:spPr bwMode="auto">
          <a:xfrm>
            <a:off x="2122488" y="2014538"/>
            <a:ext cx="2220912" cy="614362"/>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b="0">
                <a:solidFill>
                  <a:schemeClr val="bg2"/>
                </a:solidFill>
                <a:effectLst/>
                <a:ea typeface="굴림" pitchFamily="34" charset="-127"/>
              </a:rPr>
              <a:t>HDD Margin</a:t>
            </a:r>
          </a:p>
          <a:p>
            <a:pPr>
              <a:lnSpc>
                <a:spcPct val="70000"/>
              </a:lnSpc>
              <a:spcBef>
                <a:spcPct val="50000"/>
              </a:spcBef>
              <a:buSzPct val="125000"/>
            </a:pPr>
            <a:r>
              <a:rPr lang="en-US" b="0">
                <a:solidFill>
                  <a:schemeClr val="bg2"/>
                </a:solidFill>
                <a:effectLst/>
                <a:ea typeface="굴림" pitchFamily="34" charset="-127"/>
              </a:rPr>
              <a:t>+ Density “Up-Sell”</a:t>
            </a:r>
          </a:p>
        </p:txBody>
      </p:sp>
      <p:sp>
        <p:nvSpPr>
          <p:cNvPr id="308234" name="Freeform 10"/>
          <p:cNvSpPr>
            <a:spLocks/>
          </p:cNvSpPr>
          <p:nvPr/>
        </p:nvSpPr>
        <p:spPr bwMode="auto">
          <a:xfrm>
            <a:off x="1412875" y="2913063"/>
            <a:ext cx="6469063" cy="892175"/>
          </a:xfrm>
          <a:custGeom>
            <a:avLst/>
            <a:gdLst/>
            <a:ahLst/>
            <a:cxnLst>
              <a:cxn ang="0">
                <a:pos x="0" y="0"/>
              </a:cxn>
              <a:cxn ang="0">
                <a:pos x="1057" y="292"/>
              </a:cxn>
              <a:cxn ang="0">
                <a:pos x="2194" y="445"/>
              </a:cxn>
              <a:cxn ang="0">
                <a:pos x="3237" y="533"/>
              </a:cxn>
              <a:cxn ang="0">
                <a:pos x="4075" y="562"/>
              </a:cxn>
            </a:cxnLst>
            <a:rect l="0" t="0" r="r" b="b"/>
            <a:pathLst>
              <a:path w="4075" h="562">
                <a:moveTo>
                  <a:pt x="0" y="0"/>
                </a:moveTo>
                <a:cubicBezTo>
                  <a:pt x="176" y="49"/>
                  <a:pt x="691" y="218"/>
                  <a:pt x="1057" y="292"/>
                </a:cubicBezTo>
                <a:cubicBezTo>
                  <a:pt x="1423" y="366"/>
                  <a:pt x="1831" y="405"/>
                  <a:pt x="2194" y="445"/>
                </a:cubicBezTo>
                <a:cubicBezTo>
                  <a:pt x="2557" y="485"/>
                  <a:pt x="2924" y="514"/>
                  <a:pt x="3237" y="533"/>
                </a:cubicBezTo>
                <a:cubicBezTo>
                  <a:pt x="3550" y="552"/>
                  <a:pt x="3901" y="556"/>
                  <a:pt x="4075" y="562"/>
                </a:cubicBezTo>
              </a:path>
            </a:pathLst>
          </a:custGeom>
          <a:noFill/>
          <a:ln w="38100" cap="flat" cmpd="sng">
            <a:solidFill>
              <a:srgbClr val="FF0000"/>
            </a:solidFill>
            <a:prstDash val="solid"/>
            <a:round/>
            <a:headEnd/>
            <a:tailEnd/>
          </a:ln>
          <a:effectLst/>
        </p:spPr>
        <p:txBody>
          <a:bodyPr wrap="none" anchor="ctr"/>
          <a:lstStyle/>
          <a:p>
            <a:endParaRPr lang="en-US"/>
          </a:p>
        </p:txBody>
      </p:sp>
      <p:sp>
        <p:nvSpPr>
          <p:cNvPr id="308235" name="Text Box 11"/>
          <p:cNvSpPr txBox="1">
            <a:spLocks noChangeArrowheads="1"/>
          </p:cNvSpPr>
          <p:nvPr/>
        </p:nvSpPr>
        <p:spPr bwMode="auto">
          <a:xfrm>
            <a:off x="57150" y="295275"/>
            <a:ext cx="2655888" cy="284163"/>
          </a:xfrm>
          <a:prstGeom prst="rect">
            <a:avLst/>
          </a:prstGeom>
          <a:noFill/>
          <a:ln w="19050" algn="ctr">
            <a:noFill/>
            <a:miter lim="800000"/>
            <a:headEnd/>
            <a:tailEnd/>
          </a:ln>
          <a:effectLst/>
        </p:spPr>
        <p:txBody>
          <a:bodyPr>
            <a:spAutoFit/>
          </a:bodyPr>
          <a:lstStyle/>
          <a:p>
            <a:pPr algn="l">
              <a:lnSpc>
                <a:spcPct val="70000"/>
              </a:lnSpc>
              <a:spcBef>
                <a:spcPct val="50000"/>
              </a:spcBef>
              <a:buSzPct val="125000"/>
            </a:pPr>
            <a:r>
              <a:rPr lang="en-US">
                <a:solidFill>
                  <a:srgbClr val="FF0000"/>
                </a:solidFill>
                <a:effectLst/>
                <a:ea typeface="굴림" pitchFamily="34" charset="-127"/>
              </a:rPr>
              <a:t>2.5” HDD Cost</a:t>
            </a:r>
          </a:p>
        </p:txBody>
      </p:sp>
      <p:sp>
        <p:nvSpPr>
          <p:cNvPr id="308237" name="Oval 13"/>
          <p:cNvSpPr>
            <a:spLocks noChangeArrowheads="1"/>
          </p:cNvSpPr>
          <p:nvPr/>
        </p:nvSpPr>
        <p:spPr bwMode="auto">
          <a:xfrm>
            <a:off x="5970588" y="1482725"/>
            <a:ext cx="673100" cy="46355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60000"/>
              </a:lnSpc>
              <a:spcBef>
                <a:spcPct val="50000"/>
              </a:spcBef>
              <a:buSzPct val="125000"/>
            </a:pPr>
            <a:r>
              <a:rPr lang="en-US" altLang="ko-KR" sz="2000">
                <a:solidFill>
                  <a:schemeClr val="bg2"/>
                </a:solidFill>
                <a:effectLst/>
                <a:latin typeface="+mn-lt"/>
                <a:ea typeface="굴림" pitchFamily="34" charset="-127"/>
              </a:rPr>
              <a:t>$60</a:t>
            </a:r>
          </a:p>
        </p:txBody>
      </p:sp>
      <p:sp>
        <p:nvSpPr>
          <p:cNvPr id="308238" name="Oval 14"/>
          <p:cNvSpPr>
            <a:spLocks noChangeArrowheads="1"/>
          </p:cNvSpPr>
          <p:nvPr/>
        </p:nvSpPr>
        <p:spPr bwMode="auto">
          <a:xfrm>
            <a:off x="5851525" y="5367338"/>
            <a:ext cx="673100" cy="46355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60000"/>
              </a:lnSpc>
              <a:spcBef>
                <a:spcPct val="50000"/>
              </a:spcBef>
              <a:buSzPct val="125000"/>
            </a:pPr>
            <a:r>
              <a:rPr lang="en-US" altLang="ko-KR" sz="2000">
                <a:solidFill>
                  <a:schemeClr val="bg2"/>
                </a:solidFill>
                <a:effectLst/>
                <a:latin typeface="+mn-lt"/>
                <a:ea typeface="굴림" pitchFamily="34" charset="-127"/>
              </a:rPr>
              <a:t>6GB</a:t>
            </a:r>
          </a:p>
        </p:txBody>
      </p:sp>
      <p:sp>
        <p:nvSpPr>
          <p:cNvPr id="308241" name="Text Box 17"/>
          <p:cNvSpPr txBox="1">
            <a:spLocks noChangeArrowheads="1"/>
          </p:cNvSpPr>
          <p:nvPr/>
        </p:nvSpPr>
        <p:spPr bwMode="auto">
          <a:xfrm>
            <a:off x="8351838" y="2336800"/>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80</a:t>
            </a:r>
          </a:p>
        </p:txBody>
      </p:sp>
      <p:sp>
        <p:nvSpPr>
          <p:cNvPr id="308242" name="Text Box 18"/>
          <p:cNvSpPr txBox="1">
            <a:spLocks noChangeArrowheads="1"/>
          </p:cNvSpPr>
          <p:nvPr/>
        </p:nvSpPr>
        <p:spPr bwMode="auto">
          <a:xfrm>
            <a:off x="8342313" y="3243263"/>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60</a:t>
            </a:r>
          </a:p>
        </p:txBody>
      </p:sp>
      <p:sp>
        <p:nvSpPr>
          <p:cNvPr id="308243" name="Text Box 19"/>
          <p:cNvSpPr txBox="1">
            <a:spLocks noChangeArrowheads="1"/>
          </p:cNvSpPr>
          <p:nvPr/>
        </p:nvSpPr>
        <p:spPr bwMode="auto">
          <a:xfrm>
            <a:off x="8342313" y="4157663"/>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40</a:t>
            </a:r>
          </a:p>
        </p:txBody>
      </p:sp>
      <p:sp>
        <p:nvSpPr>
          <p:cNvPr id="308244" name="Text Box 20"/>
          <p:cNvSpPr txBox="1">
            <a:spLocks noChangeArrowheads="1"/>
          </p:cNvSpPr>
          <p:nvPr/>
        </p:nvSpPr>
        <p:spPr bwMode="auto">
          <a:xfrm>
            <a:off x="8347075" y="5076825"/>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20</a:t>
            </a:r>
          </a:p>
        </p:txBody>
      </p:sp>
      <p:sp>
        <p:nvSpPr>
          <p:cNvPr id="308245" name="Text Box 21"/>
          <p:cNvSpPr txBox="1">
            <a:spLocks noChangeArrowheads="1"/>
          </p:cNvSpPr>
          <p:nvPr/>
        </p:nvSpPr>
        <p:spPr bwMode="auto">
          <a:xfrm>
            <a:off x="8289925" y="1427163"/>
            <a:ext cx="727075"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100</a:t>
            </a:r>
          </a:p>
        </p:txBody>
      </p:sp>
      <p:sp>
        <p:nvSpPr>
          <p:cNvPr id="308246" name="Text Box 22"/>
          <p:cNvSpPr txBox="1">
            <a:spLocks noChangeArrowheads="1"/>
          </p:cNvSpPr>
          <p:nvPr/>
        </p:nvSpPr>
        <p:spPr bwMode="auto">
          <a:xfrm>
            <a:off x="8281988" y="517525"/>
            <a:ext cx="727075"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120</a:t>
            </a:r>
          </a:p>
        </p:txBody>
      </p:sp>
      <p:sp>
        <p:nvSpPr>
          <p:cNvPr id="308247" name="Text Box 23"/>
          <p:cNvSpPr txBox="1">
            <a:spLocks noChangeArrowheads="1"/>
          </p:cNvSpPr>
          <p:nvPr/>
        </p:nvSpPr>
        <p:spPr bwMode="auto">
          <a:xfrm>
            <a:off x="8289925" y="5983288"/>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0</a:t>
            </a:r>
          </a:p>
        </p:txBody>
      </p:sp>
      <p:sp>
        <p:nvSpPr>
          <p:cNvPr id="308248" name="Text Box 24"/>
          <p:cNvSpPr txBox="1">
            <a:spLocks noChangeArrowheads="1"/>
          </p:cNvSpPr>
          <p:nvPr/>
        </p:nvSpPr>
        <p:spPr bwMode="auto">
          <a:xfrm>
            <a:off x="1019175" y="5389563"/>
            <a:ext cx="2870200" cy="481012"/>
          </a:xfrm>
          <a:prstGeom prst="rect">
            <a:avLst/>
          </a:prstGeom>
          <a:noFill/>
          <a:ln w="19050" algn="ctr">
            <a:noFill/>
            <a:miter lim="800000"/>
            <a:headEnd/>
            <a:tailEnd/>
          </a:ln>
          <a:effectLst/>
        </p:spPr>
        <p:txBody>
          <a:bodyPr>
            <a:spAutoFit/>
          </a:bodyPr>
          <a:lstStyle/>
          <a:p>
            <a:pPr>
              <a:lnSpc>
                <a:spcPct val="80000"/>
              </a:lnSpc>
              <a:spcBef>
                <a:spcPct val="50000"/>
              </a:spcBef>
              <a:buSzPct val="125000"/>
            </a:pPr>
            <a:r>
              <a:rPr lang="en-US" b="0">
                <a:solidFill>
                  <a:schemeClr val="bg2"/>
                </a:solidFill>
                <a:effectLst/>
                <a:ea typeface="굴림" pitchFamily="34" charset="-127"/>
              </a:rPr>
              <a:t>NAND GB Cross-Over     </a:t>
            </a:r>
            <a:r>
              <a:rPr lang="en-US" sz="1400" b="0">
                <a:solidFill>
                  <a:schemeClr val="bg2"/>
                </a:solidFill>
                <a:effectLst/>
                <a:ea typeface="굴림" pitchFamily="34" charset="-127"/>
              </a:rPr>
              <a:t>(-50% $/GB / Year)</a:t>
            </a:r>
          </a:p>
        </p:txBody>
      </p:sp>
      <p:sp>
        <p:nvSpPr>
          <p:cNvPr id="23" name="Rectangle 3"/>
          <p:cNvSpPr txBox="1">
            <a:spLocks noChangeArrowheads="1"/>
          </p:cNvSpPr>
          <p:nvPr/>
        </p:nvSpPr>
        <p:spPr bwMode="auto">
          <a:xfrm>
            <a:off x="457200" y="228600"/>
            <a:ext cx="8229600" cy="5302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NB SSD Cross-Over Points</a:t>
            </a:r>
            <a:endParaRPr kumimoji="0" lang="en-US" sz="3200" b="0" i="0" u="none" strike="noStrike" kern="0" cap="none" spc="-125"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250" name="Text Box 2"/>
          <p:cNvSpPr txBox="1">
            <a:spLocks noChangeArrowheads="1"/>
          </p:cNvSpPr>
          <p:nvPr/>
        </p:nvSpPr>
        <p:spPr bwMode="auto">
          <a:xfrm>
            <a:off x="555625" y="6292850"/>
            <a:ext cx="8178800" cy="252413"/>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sz="1500">
                <a:solidFill>
                  <a:schemeClr val="bg1"/>
                </a:solidFill>
                <a:effectLst/>
                <a:ea typeface="굴림" pitchFamily="34" charset="-127"/>
              </a:rPr>
              <a:t>01           02           03           04           05           06           07           08           09</a:t>
            </a:r>
          </a:p>
        </p:txBody>
      </p:sp>
      <p:sp>
        <p:nvSpPr>
          <p:cNvPr id="309252" name="Text Box 4"/>
          <p:cNvSpPr txBox="1">
            <a:spLocks noChangeArrowheads="1"/>
          </p:cNvSpPr>
          <p:nvPr/>
        </p:nvSpPr>
        <p:spPr bwMode="auto">
          <a:xfrm>
            <a:off x="6705600" y="257175"/>
            <a:ext cx="2311400" cy="284163"/>
          </a:xfrm>
          <a:prstGeom prst="rect">
            <a:avLst/>
          </a:prstGeom>
          <a:noFill/>
          <a:ln w="19050" algn="ctr">
            <a:noFill/>
            <a:miter lim="800000"/>
            <a:headEnd/>
            <a:tailEnd/>
          </a:ln>
          <a:effectLst/>
        </p:spPr>
        <p:txBody>
          <a:bodyPr>
            <a:spAutoFit/>
          </a:bodyPr>
          <a:lstStyle/>
          <a:p>
            <a:pPr algn="r">
              <a:lnSpc>
                <a:spcPct val="70000"/>
              </a:lnSpc>
              <a:spcBef>
                <a:spcPct val="50000"/>
              </a:spcBef>
              <a:buSzPct val="125000"/>
            </a:pPr>
            <a:r>
              <a:rPr lang="en-US">
                <a:effectLst/>
                <a:ea typeface="굴림" pitchFamily="34" charset="-127"/>
              </a:rPr>
              <a:t>NAND GB</a:t>
            </a:r>
          </a:p>
        </p:txBody>
      </p:sp>
      <p:pic>
        <p:nvPicPr>
          <p:cNvPr id="309253" name="Picture 5"/>
          <p:cNvPicPr>
            <a:picLocks noChangeAspect="1" noChangeArrowheads="1"/>
          </p:cNvPicPr>
          <p:nvPr/>
        </p:nvPicPr>
        <p:blipFill>
          <a:blip r:embed="rId3"/>
          <a:srcRect/>
          <a:stretch>
            <a:fillRect/>
          </a:stretch>
        </p:blipFill>
        <p:spPr bwMode="auto">
          <a:xfrm>
            <a:off x="234950" y="471488"/>
            <a:ext cx="8674100" cy="5919787"/>
          </a:xfrm>
          <a:prstGeom prst="rect">
            <a:avLst/>
          </a:prstGeom>
          <a:noFill/>
          <a:ln w="19050" algn="ctr">
            <a:noFill/>
            <a:miter lim="800000"/>
            <a:headEnd/>
            <a:tailEnd/>
          </a:ln>
          <a:effectLst/>
        </p:spPr>
      </p:pic>
      <p:sp>
        <p:nvSpPr>
          <p:cNvPr id="309254" name="Rectangle 6"/>
          <p:cNvSpPr>
            <a:spLocks noChangeArrowheads="1"/>
          </p:cNvSpPr>
          <p:nvPr/>
        </p:nvSpPr>
        <p:spPr bwMode="auto">
          <a:xfrm>
            <a:off x="1427163" y="3482975"/>
            <a:ext cx="1860550" cy="334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r>
              <a:rPr lang="en-US" b="0" dirty="0">
                <a:latin typeface="+mn-lt"/>
                <a:ea typeface="굴림" pitchFamily="34" charset="-127"/>
              </a:rPr>
              <a:t>HDD Fixed Cost</a:t>
            </a:r>
          </a:p>
        </p:txBody>
      </p:sp>
      <p:sp>
        <p:nvSpPr>
          <p:cNvPr id="309255" name="Rectangle 7"/>
          <p:cNvSpPr>
            <a:spLocks noChangeArrowheads="1"/>
          </p:cNvSpPr>
          <p:nvPr/>
        </p:nvSpPr>
        <p:spPr bwMode="auto">
          <a:xfrm>
            <a:off x="2305050" y="857250"/>
            <a:ext cx="1860550" cy="334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r>
              <a:rPr lang="en-US" b="0">
                <a:latin typeface="+mn-lt"/>
                <a:ea typeface="굴림" pitchFamily="34" charset="-127"/>
              </a:rPr>
              <a:t>HDD Typical Cost</a:t>
            </a:r>
          </a:p>
        </p:txBody>
      </p:sp>
      <p:sp>
        <p:nvSpPr>
          <p:cNvPr id="309256" name="AutoShape 8"/>
          <p:cNvSpPr>
            <a:spLocks noChangeArrowheads="1"/>
          </p:cNvSpPr>
          <p:nvPr/>
        </p:nvSpPr>
        <p:spPr bwMode="auto">
          <a:xfrm>
            <a:off x="1608138" y="1395413"/>
            <a:ext cx="531812" cy="1366837"/>
          </a:xfrm>
          <a:prstGeom prst="upDownArrow">
            <a:avLst>
              <a:gd name="adj1" fmla="val 50000"/>
              <a:gd name="adj2" fmla="val 51403"/>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endParaRPr lang="en-US" b="0">
              <a:latin typeface="+mn-lt"/>
              <a:ea typeface="굴림" pitchFamily="34" charset="-127"/>
            </a:endParaRPr>
          </a:p>
        </p:txBody>
      </p:sp>
      <p:sp>
        <p:nvSpPr>
          <p:cNvPr id="309257" name="Text Box 9"/>
          <p:cNvSpPr txBox="1">
            <a:spLocks noChangeArrowheads="1"/>
          </p:cNvSpPr>
          <p:nvPr/>
        </p:nvSpPr>
        <p:spPr bwMode="auto">
          <a:xfrm>
            <a:off x="2122488" y="2014538"/>
            <a:ext cx="2220912" cy="614362"/>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b="0">
                <a:solidFill>
                  <a:schemeClr val="bg2"/>
                </a:solidFill>
                <a:effectLst/>
                <a:ea typeface="굴림" pitchFamily="34" charset="-127"/>
              </a:rPr>
              <a:t>HDD Margin</a:t>
            </a:r>
          </a:p>
          <a:p>
            <a:pPr>
              <a:lnSpc>
                <a:spcPct val="70000"/>
              </a:lnSpc>
              <a:spcBef>
                <a:spcPct val="50000"/>
              </a:spcBef>
              <a:buSzPct val="125000"/>
            </a:pPr>
            <a:r>
              <a:rPr lang="en-US" b="0">
                <a:solidFill>
                  <a:schemeClr val="bg2"/>
                </a:solidFill>
                <a:effectLst/>
                <a:ea typeface="굴림" pitchFamily="34" charset="-127"/>
              </a:rPr>
              <a:t>+ Density “Up-Sell”</a:t>
            </a:r>
          </a:p>
        </p:txBody>
      </p:sp>
      <p:sp>
        <p:nvSpPr>
          <p:cNvPr id="309258" name="Freeform 10"/>
          <p:cNvSpPr>
            <a:spLocks/>
          </p:cNvSpPr>
          <p:nvPr/>
        </p:nvSpPr>
        <p:spPr bwMode="auto">
          <a:xfrm>
            <a:off x="1412875" y="2913063"/>
            <a:ext cx="6469063" cy="892175"/>
          </a:xfrm>
          <a:custGeom>
            <a:avLst/>
            <a:gdLst/>
            <a:ahLst/>
            <a:cxnLst>
              <a:cxn ang="0">
                <a:pos x="0" y="0"/>
              </a:cxn>
              <a:cxn ang="0">
                <a:pos x="1057" y="292"/>
              </a:cxn>
              <a:cxn ang="0">
                <a:pos x="2194" y="445"/>
              </a:cxn>
              <a:cxn ang="0">
                <a:pos x="3237" y="533"/>
              </a:cxn>
              <a:cxn ang="0">
                <a:pos x="4075" y="562"/>
              </a:cxn>
            </a:cxnLst>
            <a:rect l="0" t="0" r="r" b="b"/>
            <a:pathLst>
              <a:path w="4075" h="562">
                <a:moveTo>
                  <a:pt x="0" y="0"/>
                </a:moveTo>
                <a:cubicBezTo>
                  <a:pt x="176" y="49"/>
                  <a:pt x="691" y="218"/>
                  <a:pt x="1057" y="292"/>
                </a:cubicBezTo>
                <a:cubicBezTo>
                  <a:pt x="1423" y="366"/>
                  <a:pt x="1831" y="405"/>
                  <a:pt x="2194" y="445"/>
                </a:cubicBezTo>
                <a:cubicBezTo>
                  <a:pt x="2557" y="485"/>
                  <a:pt x="2924" y="514"/>
                  <a:pt x="3237" y="533"/>
                </a:cubicBezTo>
                <a:cubicBezTo>
                  <a:pt x="3550" y="552"/>
                  <a:pt x="3901" y="556"/>
                  <a:pt x="4075" y="562"/>
                </a:cubicBezTo>
              </a:path>
            </a:pathLst>
          </a:custGeom>
          <a:noFill/>
          <a:ln w="38100" cap="flat" cmpd="sng">
            <a:solidFill>
              <a:srgbClr val="FF0000"/>
            </a:solidFill>
            <a:prstDash val="solid"/>
            <a:round/>
            <a:headEnd/>
            <a:tailEnd/>
          </a:ln>
          <a:effectLst/>
        </p:spPr>
        <p:txBody>
          <a:bodyPr wrap="none" anchor="ctr"/>
          <a:lstStyle/>
          <a:p>
            <a:endParaRPr lang="en-US"/>
          </a:p>
        </p:txBody>
      </p:sp>
      <p:sp>
        <p:nvSpPr>
          <p:cNvPr id="309259" name="Text Box 11"/>
          <p:cNvSpPr txBox="1">
            <a:spLocks noChangeArrowheads="1"/>
          </p:cNvSpPr>
          <p:nvPr/>
        </p:nvSpPr>
        <p:spPr bwMode="auto">
          <a:xfrm>
            <a:off x="57150" y="295275"/>
            <a:ext cx="2655888" cy="284163"/>
          </a:xfrm>
          <a:prstGeom prst="rect">
            <a:avLst/>
          </a:prstGeom>
          <a:noFill/>
          <a:ln w="19050" algn="ctr">
            <a:noFill/>
            <a:miter lim="800000"/>
            <a:headEnd/>
            <a:tailEnd/>
          </a:ln>
          <a:effectLst/>
        </p:spPr>
        <p:txBody>
          <a:bodyPr>
            <a:spAutoFit/>
          </a:bodyPr>
          <a:lstStyle/>
          <a:p>
            <a:pPr algn="l">
              <a:lnSpc>
                <a:spcPct val="70000"/>
              </a:lnSpc>
              <a:spcBef>
                <a:spcPct val="50000"/>
              </a:spcBef>
              <a:buSzPct val="125000"/>
            </a:pPr>
            <a:r>
              <a:rPr lang="en-US">
                <a:solidFill>
                  <a:srgbClr val="FF0000"/>
                </a:solidFill>
                <a:effectLst/>
                <a:ea typeface="굴림" pitchFamily="34" charset="-127"/>
              </a:rPr>
              <a:t>2.5” HDD Cost</a:t>
            </a:r>
          </a:p>
        </p:txBody>
      </p:sp>
      <p:sp>
        <p:nvSpPr>
          <p:cNvPr id="309261" name="Oval 13"/>
          <p:cNvSpPr>
            <a:spLocks noChangeArrowheads="1"/>
          </p:cNvSpPr>
          <p:nvPr/>
        </p:nvSpPr>
        <p:spPr bwMode="auto">
          <a:xfrm>
            <a:off x="5970588" y="1482725"/>
            <a:ext cx="673100" cy="46355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60000"/>
              </a:lnSpc>
              <a:spcBef>
                <a:spcPct val="50000"/>
              </a:spcBef>
              <a:buSzPct val="125000"/>
            </a:pPr>
            <a:r>
              <a:rPr lang="en-US" altLang="ko-KR" sz="2000">
                <a:solidFill>
                  <a:schemeClr val="bg2"/>
                </a:solidFill>
                <a:effectLst/>
                <a:latin typeface="+mn-lt"/>
                <a:ea typeface="굴림" pitchFamily="34" charset="-127"/>
              </a:rPr>
              <a:t>$60</a:t>
            </a:r>
          </a:p>
        </p:txBody>
      </p:sp>
      <p:sp>
        <p:nvSpPr>
          <p:cNvPr id="309262" name="Oval 14"/>
          <p:cNvSpPr>
            <a:spLocks noChangeArrowheads="1"/>
          </p:cNvSpPr>
          <p:nvPr/>
        </p:nvSpPr>
        <p:spPr bwMode="auto">
          <a:xfrm>
            <a:off x="5851525" y="5367338"/>
            <a:ext cx="673100" cy="46355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60000"/>
              </a:lnSpc>
              <a:spcBef>
                <a:spcPct val="50000"/>
              </a:spcBef>
              <a:buSzPct val="125000"/>
            </a:pPr>
            <a:r>
              <a:rPr lang="en-US" altLang="ko-KR" sz="2000" dirty="0">
                <a:solidFill>
                  <a:schemeClr val="bg2"/>
                </a:solidFill>
                <a:effectLst/>
                <a:latin typeface="+mn-lt"/>
                <a:ea typeface="굴림" pitchFamily="34" charset="-127"/>
              </a:rPr>
              <a:t>6GB</a:t>
            </a:r>
          </a:p>
        </p:txBody>
      </p:sp>
      <p:sp>
        <p:nvSpPr>
          <p:cNvPr id="309263" name="Oval 15"/>
          <p:cNvSpPr>
            <a:spLocks noChangeArrowheads="1"/>
          </p:cNvSpPr>
          <p:nvPr/>
        </p:nvSpPr>
        <p:spPr bwMode="auto">
          <a:xfrm>
            <a:off x="6042025" y="4197350"/>
            <a:ext cx="746125" cy="46355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60000"/>
              </a:lnSpc>
              <a:spcBef>
                <a:spcPct val="50000"/>
              </a:spcBef>
              <a:buSzPct val="125000"/>
            </a:pPr>
            <a:r>
              <a:rPr lang="en-US" altLang="ko-KR" sz="2000">
                <a:solidFill>
                  <a:schemeClr val="bg2"/>
                </a:solidFill>
                <a:effectLst/>
                <a:latin typeface="+mn-lt"/>
                <a:ea typeface="굴림" pitchFamily="34" charset="-127"/>
              </a:rPr>
              <a:t>32GB</a:t>
            </a:r>
          </a:p>
        </p:txBody>
      </p:sp>
      <p:sp>
        <p:nvSpPr>
          <p:cNvPr id="309266" name="Text Box 18"/>
          <p:cNvSpPr txBox="1">
            <a:spLocks noChangeArrowheads="1"/>
          </p:cNvSpPr>
          <p:nvPr/>
        </p:nvSpPr>
        <p:spPr bwMode="auto">
          <a:xfrm>
            <a:off x="8351838" y="2336800"/>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80</a:t>
            </a:r>
          </a:p>
        </p:txBody>
      </p:sp>
      <p:sp>
        <p:nvSpPr>
          <p:cNvPr id="309267" name="Text Box 19"/>
          <p:cNvSpPr txBox="1">
            <a:spLocks noChangeArrowheads="1"/>
          </p:cNvSpPr>
          <p:nvPr/>
        </p:nvSpPr>
        <p:spPr bwMode="auto">
          <a:xfrm>
            <a:off x="8342313" y="3243263"/>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60</a:t>
            </a:r>
          </a:p>
        </p:txBody>
      </p:sp>
      <p:sp>
        <p:nvSpPr>
          <p:cNvPr id="309268" name="Text Box 20"/>
          <p:cNvSpPr txBox="1">
            <a:spLocks noChangeArrowheads="1"/>
          </p:cNvSpPr>
          <p:nvPr/>
        </p:nvSpPr>
        <p:spPr bwMode="auto">
          <a:xfrm>
            <a:off x="8342313" y="4157663"/>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40</a:t>
            </a:r>
          </a:p>
        </p:txBody>
      </p:sp>
      <p:sp>
        <p:nvSpPr>
          <p:cNvPr id="309269" name="Text Box 21"/>
          <p:cNvSpPr txBox="1">
            <a:spLocks noChangeArrowheads="1"/>
          </p:cNvSpPr>
          <p:nvPr/>
        </p:nvSpPr>
        <p:spPr bwMode="auto">
          <a:xfrm>
            <a:off x="8347075" y="5076825"/>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20</a:t>
            </a:r>
          </a:p>
        </p:txBody>
      </p:sp>
      <p:sp>
        <p:nvSpPr>
          <p:cNvPr id="309270" name="Text Box 22"/>
          <p:cNvSpPr txBox="1">
            <a:spLocks noChangeArrowheads="1"/>
          </p:cNvSpPr>
          <p:nvPr/>
        </p:nvSpPr>
        <p:spPr bwMode="auto">
          <a:xfrm>
            <a:off x="8289925" y="1427163"/>
            <a:ext cx="727075"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100</a:t>
            </a:r>
          </a:p>
        </p:txBody>
      </p:sp>
      <p:sp>
        <p:nvSpPr>
          <p:cNvPr id="309271" name="Text Box 23"/>
          <p:cNvSpPr txBox="1">
            <a:spLocks noChangeArrowheads="1"/>
          </p:cNvSpPr>
          <p:nvPr/>
        </p:nvSpPr>
        <p:spPr bwMode="auto">
          <a:xfrm>
            <a:off x="8281988" y="517525"/>
            <a:ext cx="727075"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120</a:t>
            </a:r>
          </a:p>
        </p:txBody>
      </p:sp>
      <p:sp>
        <p:nvSpPr>
          <p:cNvPr id="309272" name="Text Box 24"/>
          <p:cNvSpPr txBox="1">
            <a:spLocks noChangeArrowheads="1"/>
          </p:cNvSpPr>
          <p:nvPr/>
        </p:nvSpPr>
        <p:spPr bwMode="auto">
          <a:xfrm>
            <a:off x="8289925" y="5983288"/>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0</a:t>
            </a:r>
          </a:p>
        </p:txBody>
      </p:sp>
      <p:sp>
        <p:nvSpPr>
          <p:cNvPr id="309273" name="Text Box 25"/>
          <p:cNvSpPr txBox="1">
            <a:spLocks noChangeArrowheads="1"/>
          </p:cNvSpPr>
          <p:nvPr/>
        </p:nvSpPr>
        <p:spPr bwMode="auto">
          <a:xfrm>
            <a:off x="1019175" y="5389563"/>
            <a:ext cx="2870200" cy="481012"/>
          </a:xfrm>
          <a:prstGeom prst="rect">
            <a:avLst/>
          </a:prstGeom>
          <a:noFill/>
          <a:ln w="19050" algn="ctr">
            <a:noFill/>
            <a:miter lim="800000"/>
            <a:headEnd/>
            <a:tailEnd/>
          </a:ln>
          <a:effectLst/>
        </p:spPr>
        <p:txBody>
          <a:bodyPr>
            <a:spAutoFit/>
          </a:bodyPr>
          <a:lstStyle/>
          <a:p>
            <a:pPr>
              <a:lnSpc>
                <a:spcPct val="80000"/>
              </a:lnSpc>
              <a:spcBef>
                <a:spcPct val="50000"/>
              </a:spcBef>
              <a:buSzPct val="125000"/>
            </a:pPr>
            <a:r>
              <a:rPr lang="en-US" b="0">
                <a:solidFill>
                  <a:schemeClr val="bg2"/>
                </a:solidFill>
                <a:effectLst/>
                <a:ea typeface="굴림" pitchFamily="34" charset="-127"/>
              </a:rPr>
              <a:t>NAND GB Cross-Over     </a:t>
            </a:r>
            <a:r>
              <a:rPr lang="en-US" sz="1400" b="0">
                <a:solidFill>
                  <a:schemeClr val="bg2"/>
                </a:solidFill>
                <a:effectLst/>
                <a:ea typeface="굴림" pitchFamily="34" charset="-127"/>
              </a:rPr>
              <a:t>(-50% $/GB / Year)</a:t>
            </a:r>
          </a:p>
        </p:txBody>
      </p:sp>
      <p:sp>
        <p:nvSpPr>
          <p:cNvPr id="24" name="Rectangle 3"/>
          <p:cNvSpPr txBox="1">
            <a:spLocks noChangeArrowheads="1"/>
          </p:cNvSpPr>
          <p:nvPr/>
        </p:nvSpPr>
        <p:spPr bwMode="auto">
          <a:xfrm>
            <a:off x="457200" y="228600"/>
            <a:ext cx="8229600" cy="5302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NB SSD Cross-Over Points</a:t>
            </a:r>
            <a:endParaRPr kumimoji="0" lang="en-US" sz="3200" b="0" i="0" u="none" strike="noStrike" kern="0" cap="none" spc="-125"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555625" y="6292850"/>
            <a:ext cx="8178800" cy="252413"/>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sz="1500">
                <a:solidFill>
                  <a:schemeClr val="bg1"/>
                </a:solidFill>
                <a:effectLst/>
                <a:ea typeface="굴림" pitchFamily="34" charset="-127"/>
              </a:rPr>
              <a:t>01           02           03           04           05           06           07           08           09</a:t>
            </a:r>
          </a:p>
        </p:txBody>
      </p:sp>
      <p:sp>
        <p:nvSpPr>
          <p:cNvPr id="310276" name="Text Box 4"/>
          <p:cNvSpPr txBox="1">
            <a:spLocks noChangeArrowheads="1"/>
          </p:cNvSpPr>
          <p:nvPr/>
        </p:nvSpPr>
        <p:spPr bwMode="auto">
          <a:xfrm>
            <a:off x="6705600" y="257175"/>
            <a:ext cx="2311400" cy="284163"/>
          </a:xfrm>
          <a:prstGeom prst="rect">
            <a:avLst/>
          </a:prstGeom>
          <a:noFill/>
          <a:ln w="19050" algn="ctr">
            <a:noFill/>
            <a:miter lim="800000"/>
            <a:headEnd/>
            <a:tailEnd/>
          </a:ln>
          <a:effectLst/>
        </p:spPr>
        <p:txBody>
          <a:bodyPr>
            <a:spAutoFit/>
          </a:bodyPr>
          <a:lstStyle/>
          <a:p>
            <a:pPr algn="r">
              <a:lnSpc>
                <a:spcPct val="70000"/>
              </a:lnSpc>
              <a:spcBef>
                <a:spcPct val="50000"/>
              </a:spcBef>
              <a:buSzPct val="125000"/>
            </a:pPr>
            <a:r>
              <a:rPr lang="en-US">
                <a:effectLst/>
                <a:ea typeface="굴림" pitchFamily="34" charset="-127"/>
              </a:rPr>
              <a:t>NAND GB</a:t>
            </a:r>
          </a:p>
        </p:txBody>
      </p:sp>
      <p:pic>
        <p:nvPicPr>
          <p:cNvPr id="310277" name="Picture 5"/>
          <p:cNvPicPr>
            <a:picLocks noChangeAspect="1" noChangeArrowheads="1"/>
          </p:cNvPicPr>
          <p:nvPr/>
        </p:nvPicPr>
        <p:blipFill>
          <a:blip r:embed="rId3"/>
          <a:srcRect/>
          <a:stretch>
            <a:fillRect/>
          </a:stretch>
        </p:blipFill>
        <p:spPr bwMode="auto">
          <a:xfrm>
            <a:off x="234950" y="471488"/>
            <a:ext cx="8674100" cy="5919787"/>
          </a:xfrm>
          <a:prstGeom prst="rect">
            <a:avLst/>
          </a:prstGeom>
          <a:noFill/>
          <a:ln w="19050" algn="ctr">
            <a:noFill/>
            <a:miter lim="800000"/>
            <a:headEnd/>
            <a:tailEnd/>
          </a:ln>
          <a:effectLst/>
        </p:spPr>
      </p:pic>
      <p:sp>
        <p:nvSpPr>
          <p:cNvPr id="310278" name="Rectangle 6"/>
          <p:cNvSpPr>
            <a:spLocks noChangeArrowheads="1"/>
          </p:cNvSpPr>
          <p:nvPr/>
        </p:nvSpPr>
        <p:spPr bwMode="auto">
          <a:xfrm>
            <a:off x="1427163" y="3482975"/>
            <a:ext cx="1860550" cy="334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r>
              <a:rPr lang="en-US" b="0" dirty="0">
                <a:solidFill>
                  <a:schemeClr val="tx1"/>
                </a:solidFill>
                <a:ea typeface="굴림" pitchFamily="34" charset="-127"/>
              </a:rPr>
              <a:t>HDD Fixed Cost</a:t>
            </a:r>
          </a:p>
        </p:txBody>
      </p:sp>
      <p:sp>
        <p:nvSpPr>
          <p:cNvPr id="310279" name="Rectangle 7"/>
          <p:cNvSpPr>
            <a:spLocks noChangeArrowheads="1"/>
          </p:cNvSpPr>
          <p:nvPr/>
        </p:nvSpPr>
        <p:spPr bwMode="auto">
          <a:xfrm>
            <a:off x="2305050" y="857250"/>
            <a:ext cx="1860550" cy="3349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nSpc>
                <a:spcPct val="70000"/>
              </a:lnSpc>
              <a:spcBef>
                <a:spcPct val="50000"/>
              </a:spcBef>
              <a:buSzPct val="125000"/>
            </a:pPr>
            <a:r>
              <a:rPr lang="en-US" b="0">
                <a:solidFill>
                  <a:schemeClr val="tx1"/>
                </a:solidFill>
                <a:ea typeface="굴림" pitchFamily="34" charset="-127"/>
              </a:rPr>
              <a:t>HDD Typical Cost</a:t>
            </a:r>
          </a:p>
        </p:txBody>
      </p:sp>
      <p:sp>
        <p:nvSpPr>
          <p:cNvPr id="310280" name="AutoShape 8"/>
          <p:cNvSpPr>
            <a:spLocks noChangeArrowheads="1"/>
          </p:cNvSpPr>
          <p:nvPr/>
        </p:nvSpPr>
        <p:spPr bwMode="auto">
          <a:xfrm>
            <a:off x="1608138" y="1395413"/>
            <a:ext cx="531812" cy="1366837"/>
          </a:xfrm>
          <a:prstGeom prst="upDownArrow">
            <a:avLst>
              <a:gd name="adj1" fmla="val 50000"/>
              <a:gd name="adj2" fmla="val 51403"/>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310281" name="Text Box 9"/>
          <p:cNvSpPr txBox="1">
            <a:spLocks noChangeArrowheads="1"/>
          </p:cNvSpPr>
          <p:nvPr/>
        </p:nvSpPr>
        <p:spPr bwMode="auto">
          <a:xfrm>
            <a:off x="2122488" y="2014538"/>
            <a:ext cx="2220912" cy="614362"/>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b="0">
                <a:solidFill>
                  <a:schemeClr val="bg2"/>
                </a:solidFill>
                <a:effectLst/>
                <a:ea typeface="굴림" pitchFamily="34" charset="-127"/>
              </a:rPr>
              <a:t>HDD Margin</a:t>
            </a:r>
          </a:p>
          <a:p>
            <a:pPr>
              <a:lnSpc>
                <a:spcPct val="70000"/>
              </a:lnSpc>
              <a:spcBef>
                <a:spcPct val="50000"/>
              </a:spcBef>
              <a:buSzPct val="125000"/>
            </a:pPr>
            <a:r>
              <a:rPr lang="en-US" b="0">
                <a:solidFill>
                  <a:schemeClr val="bg2"/>
                </a:solidFill>
                <a:effectLst/>
                <a:ea typeface="굴림" pitchFamily="34" charset="-127"/>
              </a:rPr>
              <a:t>+ Density “Up-Sell”</a:t>
            </a:r>
          </a:p>
        </p:txBody>
      </p:sp>
      <p:sp>
        <p:nvSpPr>
          <p:cNvPr id="310282" name="Freeform 10"/>
          <p:cNvSpPr>
            <a:spLocks/>
          </p:cNvSpPr>
          <p:nvPr/>
        </p:nvSpPr>
        <p:spPr bwMode="auto">
          <a:xfrm>
            <a:off x="1412875" y="2913063"/>
            <a:ext cx="6469063" cy="892175"/>
          </a:xfrm>
          <a:custGeom>
            <a:avLst/>
            <a:gdLst/>
            <a:ahLst/>
            <a:cxnLst>
              <a:cxn ang="0">
                <a:pos x="0" y="0"/>
              </a:cxn>
              <a:cxn ang="0">
                <a:pos x="1057" y="292"/>
              </a:cxn>
              <a:cxn ang="0">
                <a:pos x="2194" y="445"/>
              </a:cxn>
              <a:cxn ang="0">
                <a:pos x="3237" y="533"/>
              </a:cxn>
              <a:cxn ang="0">
                <a:pos x="4075" y="562"/>
              </a:cxn>
            </a:cxnLst>
            <a:rect l="0" t="0" r="r" b="b"/>
            <a:pathLst>
              <a:path w="4075" h="562">
                <a:moveTo>
                  <a:pt x="0" y="0"/>
                </a:moveTo>
                <a:cubicBezTo>
                  <a:pt x="176" y="49"/>
                  <a:pt x="691" y="218"/>
                  <a:pt x="1057" y="292"/>
                </a:cubicBezTo>
                <a:cubicBezTo>
                  <a:pt x="1423" y="366"/>
                  <a:pt x="1831" y="405"/>
                  <a:pt x="2194" y="445"/>
                </a:cubicBezTo>
                <a:cubicBezTo>
                  <a:pt x="2557" y="485"/>
                  <a:pt x="2924" y="514"/>
                  <a:pt x="3237" y="533"/>
                </a:cubicBezTo>
                <a:cubicBezTo>
                  <a:pt x="3550" y="552"/>
                  <a:pt x="3901" y="556"/>
                  <a:pt x="4075" y="562"/>
                </a:cubicBezTo>
              </a:path>
            </a:pathLst>
          </a:custGeom>
          <a:noFill/>
          <a:ln w="38100" cap="flat" cmpd="sng">
            <a:solidFill>
              <a:srgbClr val="FF0000"/>
            </a:solidFill>
            <a:prstDash val="solid"/>
            <a:round/>
            <a:headEnd/>
            <a:tailEnd/>
          </a:ln>
          <a:effectLst/>
        </p:spPr>
        <p:txBody>
          <a:bodyPr wrap="none" anchor="ctr"/>
          <a:lstStyle/>
          <a:p>
            <a:endParaRPr lang="en-US"/>
          </a:p>
        </p:txBody>
      </p:sp>
      <p:sp>
        <p:nvSpPr>
          <p:cNvPr id="310283" name="Text Box 11"/>
          <p:cNvSpPr txBox="1">
            <a:spLocks noChangeArrowheads="1"/>
          </p:cNvSpPr>
          <p:nvPr/>
        </p:nvSpPr>
        <p:spPr bwMode="auto">
          <a:xfrm>
            <a:off x="3719513" y="4737100"/>
            <a:ext cx="2457450" cy="558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nSpc>
                <a:spcPct val="85000"/>
              </a:lnSpc>
              <a:spcBef>
                <a:spcPct val="50000"/>
              </a:spcBef>
              <a:buSzPct val="125000"/>
            </a:pPr>
            <a:r>
              <a:rPr lang="en-US" dirty="0">
                <a:solidFill>
                  <a:schemeClr val="bg2"/>
                </a:solidFill>
                <a:effectLst/>
                <a:ea typeface="굴림" pitchFamily="34" charset="-127"/>
              </a:rPr>
              <a:t>2007</a:t>
            </a:r>
            <a:r>
              <a:rPr lang="en-US" b="0" dirty="0">
                <a:solidFill>
                  <a:schemeClr val="bg2"/>
                </a:solidFill>
                <a:effectLst/>
                <a:ea typeface="굴림" pitchFamily="34" charset="-127"/>
              </a:rPr>
              <a:t>: 32GB SSD Rivals 40~60GB HDD</a:t>
            </a:r>
          </a:p>
        </p:txBody>
      </p:sp>
      <p:sp>
        <p:nvSpPr>
          <p:cNvPr id="310284" name="Text Box 12"/>
          <p:cNvSpPr txBox="1">
            <a:spLocks noChangeArrowheads="1"/>
          </p:cNvSpPr>
          <p:nvPr/>
        </p:nvSpPr>
        <p:spPr bwMode="auto">
          <a:xfrm>
            <a:off x="5159375" y="2663825"/>
            <a:ext cx="2655888" cy="558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nSpc>
                <a:spcPct val="85000"/>
              </a:lnSpc>
              <a:spcBef>
                <a:spcPct val="50000"/>
              </a:spcBef>
              <a:buSzPct val="125000"/>
            </a:pPr>
            <a:r>
              <a:rPr lang="en-US" dirty="0">
                <a:solidFill>
                  <a:schemeClr val="bg2"/>
                </a:solidFill>
                <a:effectLst/>
                <a:latin typeface="+mn-lt"/>
                <a:ea typeface="굴림" pitchFamily="34" charset="-127"/>
              </a:rPr>
              <a:t>2008: </a:t>
            </a:r>
            <a:r>
              <a:rPr lang="en-US" b="0" dirty="0">
                <a:solidFill>
                  <a:schemeClr val="bg2"/>
                </a:solidFill>
                <a:effectLst/>
                <a:latin typeface="+mn-lt"/>
                <a:ea typeface="굴림" pitchFamily="34" charset="-127"/>
              </a:rPr>
              <a:t>64GB SSD Rivals 60GB~80GB HDD</a:t>
            </a:r>
          </a:p>
        </p:txBody>
      </p:sp>
      <p:sp>
        <p:nvSpPr>
          <p:cNvPr id="310285" name="Text Box 13"/>
          <p:cNvSpPr txBox="1">
            <a:spLocks noChangeArrowheads="1"/>
          </p:cNvSpPr>
          <p:nvPr/>
        </p:nvSpPr>
        <p:spPr bwMode="auto">
          <a:xfrm>
            <a:off x="5932488" y="534988"/>
            <a:ext cx="2359025" cy="558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lnSpc>
                <a:spcPct val="85000"/>
              </a:lnSpc>
              <a:spcBef>
                <a:spcPct val="50000"/>
              </a:spcBef>
              <a:buSzPct val="125000"/>
            </a:pPr>
            <a:r>
              <a:rPr lang="en-US" dirty="0">
                <a:solidFill>
                  <a:schemeClr val="bg2"/>
                </a:solidFill>
                <a:effectLst/>
                <a:latin typeface="+mn-lt"/>
                <a:ea typeface="굴림" pitchFamily="34" charset="-127"/>
              </a:rPr>
              <a:t>2009: </a:t>
            </a:r>
            <a:r>
              <a:rPr lang="en-US" b="0" dirty="0">
                <a:solidFill>
                  <a:schemeClr val="bg2"/>
                </a:solidFill>
                <a:effectLst/>
                <a:latin typeface="+mn-lt"/>
                <a:ea typeface="굴림" pitchFamily="34" charset="-127"/>
              </a:rPr>
              <a:t>128GB SSD Rivals &lt;150GB HDD</a:t>
            </a:r>
          </a:p>
        </p:txBody>
      </p:sp>
      <p:sp>
        <p:nvSpPr>
          <p:cNvPr id="310286" name="Text Box 14"/>
          <p:cNvSpPr txBox="1">
            <a:spLocks noChangeArrowheads="1"/>
          </p:cNvSpPr>
          <p:nvPr/>
        </p:nvSpPr>
        <p:spPr bwMode="auto">
          <a:xfrm>
            <a:off x="3784600" y="5326063"/>
            <a:ext cx="1712913" cy="284162"/>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b="0">
                <a:solidFill>
                  <a:schemeClr val="bg2"/>
                </a:solidFill>
                <a:effectLst/>
                <a:ea typeface="굴림" pitchFamily="34" charset="-127"/>
              </a:rPr>
              <a:t>Biz NB</a:t>
            </a:r>
          </a:p>
        </p:txBody>
      </p:sp>
      <p:sp>
        <p:nvSpPr>
          <p:cNvPr id="310287" name="Text Box 15"/>
          <p:cNvSpPr txBox="1">
            <a:spLocks noChangeArrowheads="1"/>
          </p:cNvSpPr>
          <p:nvPr/>
        </p:nvSpPr>
        <p:spPr bwMode="auto">
          <a:xfrm>
            <a:off x="5391150" y="3262313"/>
            <a:ext cx="1712913" cy="476250"/>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b="0">
                <a:solidFill>
                  <a:schemeClr val="bg2"/>
                </a:solidFill>
                <a:effectLst/>
                <a:ea typeface="굴림" pitchFamily="34" charset="-127"/>
              </a:rPr>
              <a:t>Biz + Some Consumer NB</a:t>
            </a:r>
          </a:p>
        </p:txBody>
      </p:sp>
      <p:sp>
        <p:nvSpPr>
          <p:cNvPr id="310288" name="Text Box 16"/>
          <p:cNvSpPr txBox="1">
            <a:spLocks noChangeArrowheads="1"/>
          </p:cNvSpPr>
          <p:nvPr/>
        </p:nvSpPr>
        <p:spPr bwMode="auto">
          <a:xfrm>
            <a:off x="6000750" y="1117600"/>
            <a:ext cx="1712913" cy="284163"/>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b="0">
                <a:solidFill>
                  <a:schemeClr val="bg2"/>
                </a:solidFill>
                <a:effectLst/>
                <a:ea typeface="굴림" pitchFamily="34" charset="-127"/>
              </a:rPr>
              <a:t>NB + DT</a:t>
            </a:r>
          </a:p>
        </p:txBody>
      </p:sp>
      <p:sp>
        <p:nvSpPr>
          <p:cNvPr id="310289" name="Text Box 17"/>
          <p:cNvSpPr txBox="1">
            <a:spLocks noChangeArrowheads="1"/>
          </p:cNvSpPr>
          <p:nvPr/>
        </p:nvSpPr>
        <p:spPr bwMode="auto">
          <a:xfrm>
            <a:off x="57150" y="295275"/>
            <a:ext cx="2655888" cy="284163"/>
          </a:xfrm>
          <a:prstGeom prst="rect">
            <a:avLst/>
          </a:prstGeom>
          <a:noFill/>
          <a:ln w="19050" algn="ctr">
            <a:noFill/>
            <a:miter lim="800000"/>
            <a:headEnd/>
            <a:tailEnd/>
          </a:ln>
          <a:effectLst/>
        </p:spPr>
        <p:txBody>
          <a:bodyPr>
            <a:spAutoFit/>
          </a:bodyPr>
          <a:lstStyle/>
          <a:p>
            <a:pPr algn="l">
              <a:lnSpc>
                <a:spcPct val="70000"/>
              </a:lnSpc>
              <a:spcBef>
                <a:spcPct val="50000"/>
              </a:spcBef>
              <a:buSzPct val="125000"/>
            </a:pPr>
            <a:r>
              <a:rPr lang="en-US">
                <a:solidFill>
                  <a:srgbClr val="FF0000"/>
                </a:solidFill>
                <a:effectLst/>
                <a:ea typeface="굴림" pitchFamily="34" charset="-127"/>
              </a:rPr>
              <a:t>2.5” HDD Cost</a:t>
            </a:r>
          </a:p>
        </p:txBody>
      </p:sp>
      <p:sp>
        <p:nvSpPr>
          <p:cNvPr id="310290" name="Text Box 18"/>
          <p:cNvSpPr txBox="1">
            <a:spLocks noChangeArrowheads="1"/>
          </p:cNvSpPr>
          <p:nvPr/>
        </p:nvSpPr>
        <p:spPr bwMode="auto">
          <a:xfrm>
            <a:off x="1019175" y="5389563"/>
            <a:ext cx="2870200" cy="481012"/>
          </a:xfrm>
          <a:prstGeom prst="rect">
            <a:avLst/>
          </a:prstGeom>
          <a:noFill/>
          <a:ln w="19050" algn="ctr">
            <a:noFill/>
            <a:miter lim="800000"/>
            <a:headEnd/>
            <a:tailEnd/>
          </a:ln>
          <a:effectLst/>
        </p:spPr>
        <p:txBody>
          <a:bodyPr>
            <a:spAutoFit/>
          </a:bodyPr>
          <a:lstStyle/>
          <a:p>
            <a:pPr>
              <a:lnSpc>
                <a:spcPct val="80000"/>
              </a:lnSpc>
              <a:spcBef>
                <a:spcPct val="50000"/>
              </a:spcBef>
              <a:buSzPct val="125000"/>
            </a:pPr>
            <a:r>
              <a:rPr lang="en-US" b="0">
                <a:solidFill>
                  <a:schemeClr val="bg2"/>
                </a:solidFill>
                <a:effectLst/>
                <a:ea typeface="굴림" pitchFamily="34" charset="-127"/>
              </a:rPr>
              <a:t>NAND GB Cross-Over     </a:t>
            </a:r>
            <a:r>
              <a:rPr lang="en-US" sz="1400" b="0">
                <a:solidFill>
                  <a:schemeClr val="bg2"/>
                </a:solidFill>
                <a:effectLst/>
                <a:ea typeface="굴림" pitchFamily="34" charset="-127"/>
              </a:rPr>
              <a:t>(-50% $/GB / Year)</a:t>
            </a:r>
          </a:p>
        </p:txBody>
      </p:sp>
      <p:sp>
        <p:nvSpPr>
          <p:cNvPr id="310291" name="Oval 19"/>
          <p:cNvSpPr>
            <a:spLocks noChangeArrowheads="1"/>
          </p:cNvSpPr>
          <p:nvPr/>
        </p:nvSpPr>
        <p:spPr bwMode="auto">
          <a:xfrm>
            <a:off x="5970588" y="1482725"/>
            <a:ext cx="673100" cy="46355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60000"/>
              </a:lnSpc>
              <a:spcBef>
                <a:spcPct val="50000"/>
              </a:spcBef>
              <a:buSzPct val="125000"/>
            </a:pPr>
            <a:r>
              <a:rPr lang="en-US" altLang="ko-KR" sz="2000" dirty="0">
                <a:solidFill>
                  <a:schemeClr val="bg2"/>
                </a:solidFill>
                <a:effectLst/>
                <a:ea typeface="굴림" pitchFamily="34" charset="-127"/>
              </a:rPr>
              <a:t>$60</a:t>
            </a:r>
          </a:p>
        </p:txBody>
      </p:sp>
      <p:sp>
        <p:nvSpPr>
          <p:cNvPr id="310292" name="Oval 20"/>
          <p:cNvSpPr>
            <a:spLocks noChangeArrowheads="1"/>
          </p:cNvSpPr>
          <p:nvPr/>
        </p:nvSpPr>
        <p:spPr bwMode="auto">
          <a:xfrm>
            <a:off x="5851525" y="5367338"/>
            <a:ext cx="673100" cy="46355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60000"/>
              </a:lnSpc>
              <a:spcBef>
                <a:spcPct val="50000"/>
              </a:spcBef>
              <a:buSzPct val="125000"/>
            </a:pPr>
            <a:r>
              <a:rPr lang="en-US" altLang="ko-KR" sz="2000" dirty="0">
                <a:solidFill>
                  <a:schemeClr val="bg2"/>
                </a:solidFill>
                <a:effectLst/>
                <a:ea typeface="굴림" pitchFamily="34" charset="-127"/>
              </a:rPr>
              <a:t>6GB</a:t>
            </a:r>
          </a:p>
        </p:txBody>
      </p:sp>
      <p:sp>
        <p:nvSpPr>
          <p:cNvPr id="310293" name="Oval 21"/>
          <p:cNvSpPr>
            <a:spLocks noChangeArrowheads="1"/>
          </p:cNvSpPr>
          <p:nvPr/>
        </p:nvSpPr>
        <p:spPr bwMode="auto">
          <a:xfrm>
            <a:off x="6042025" y="4197350"/>
            <a:ext cx="746125" cy="46355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none" anchor="ctr"/>
          <a:lstStyle/>
          <a:p>
            <a:pPr>
              <a:lnSpc>
                <a:spcPct val="60000"/>
              </a:lnSpc>
              <a:spcBef>
                <a:spcPct val="50000"/>
              </a:spcBef>
              <a:buSzPct val="125000"/>
            </a:pPr>
            <a:r>
              <a:rPr lang="en-US" altLang="ko-KR" sz="2000" dirty="0">
                <a:solidFill>
                  <a:schemeClr val="bg2"/>
                </a:solidFill>
                <a:effectLst/>
                <a:ea typeface="굴림" pitchFamily="34" charset="-127"/>
              </a:rPr>
              <a:t>32GB</a:t>
            </a:r>
          </a:p>
        </p:txBody>
      </p:sp>
      <p:sp>
        <p:nvSpPr>
          <p:cNvPr id="310296" name="Text Box 24"/>
          <p:cNvSpPr txBox="1">
            <a:spLocks noChangeArrowheads="1"/>
          </p:cNvSpPr>
          <p:nvPr/>
        </p:nvSpPr>
        <p:spPr bwMode="auto">
          <a:xfrm>
            <a:off x="8351838" y="2336800"/>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80</a:t>
            </a:r>
          </a:p>
        </p:txBody>
      </p:sp>
      <p:sp>
        <p:nvSpPr>
          <p:cNvPr id="310297" name="Text Box 25"/>
          <p:cNvSpPr txBox="1">
            <a:spLocks noChangeArrowheads="1"/>
          </p:cNvSpPr>
          <p:nvPr/>
        </p:nvSpPr>
        <p:spPr bwMode="auto">
          <a:xfrm>
            <a:off x="8342313" y="3243263"/>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60</a:t>
            </a:r>
          </a:p>
        </p:txBody>
      </p:sp>
      <p:sp>
        <p:nvSpPr>
          <p:cNvPr id="310298" name="Text Box 26"/>
          <p:cNvSpPr txBox="1">
            <a:spLocks noChangeArrowheads="1"/>
          </p:cNvSpPr>
          <p:nvPr/>
        </p:nvSpPr>
        <p:spPr bwMode="auto">
          <a:xfrm>
            <a:off x="8342313" y="4157663"/>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40</a:t>
            </a:r>
          </a:p>
        </p:txBody>
      </p:sp>
      <p:sp>
        <p:nvSpPr>
          <p:cNvPr id="310299" name="Text Box 27"/>
          <p:cNvSpPr txBox="1">
            <a:spLocks noChangeArrowheads="1"/>
          </p:cNvSpPr>
          <p:nvPr/>
        </p:nvSpPr>
        <p:spPr bwMode="auto">
          <a:xfrm>
            <a:off x="8347075" y="5076825"/>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20</a:t>
            </a:r>
          </a:p>
        </p:txBody>
      </p:sp>
      <p:sp>
        <p:nvSpPr>
          <p:cNvPr id="310300" name="Text Box 28"/>
          <p:cNvSpPr txBox="1">
            <a:spLocks noChangeArrowheads="1"/>
          </p:cNvSpPr>
          <p:nvPr/>
        </p:nvSpPr>
        <p:spPr bwMode="auto">
          <a:xfrm>
            <a:off x="8289925" y="1427163"/>
            <a:ext cx="727075"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100</a:t>
            </a:r>
          </a:p>
        </p:txBody>
      </p:sp>
      <p:sp>
        <p:nvSpPr>
          <p:cNvPr id="310301" name="Text Box 29"/>
          <p:cNvSpPr txBox="1">
            <a:spLocks noChangeArrowheads="1"/>
          </p:cNvSpPr>
          <p:nvPr/>
        </p:nvSpPr>
        <p:spPr bwMode="auto">
          <a:xfrm>
            <a:off x="8281988" y="517525"/>
            <a:ext cx="727075"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120</a:t>
            </a:r>
          </a:p>
        </p:txBody>
      </p:sp>
      <p:sp>
        <p:nvSpPr>
          <p:cNvPr id="310302" name="Text Box 30"/>
          <p:cNvSpPr txBox="1">
            <a:spLocks noChangeArrowheads="1"/>
          </p:cNvSpPr>
          <p:nvPr/>
        </p:nvSpPr>
        <p:spPr bwMode="auto">
          <a:xfrm>
            <a:off x="8289925" y="5983288"/>
            <a:ext cx="495300" cy="336550"/>
          </a:xfrm>
          <a:prstGeom prst="rect">
            <a:avLst/>
          </a:prstGeom>
          <a:noFill/>
          <a:ln w="12700">
            <a:noFill/>
            <a:miter lim="800000"/>
            <a:headEnd/>
            <a:tailEnd/>
          </a:ln>
          <a:effectLst/>
        </p:spPr>
        <p:txBody>
          <a:bodyPr>
            <a:spAutoFit/>
          </a:bodyPr>
          <a:lstStyle/>
          <a:p>
            <a:pPr>
              <a:spcBef>
                <a:spcPct val="50000"/>
              </a:spcBef>
            </a:pPr>
            <a:r>
              <a:rPr lang="en-US" sz="1600">
                <a:effectLst>
                  <a:outerShdw blurRad="38100" dist="38100" dir="2700000" algn="tl">
                    <a:srgbClr val="000000"/>
                  </a:outerShdw>
                </a:effectLst>
              </a:rPr>
              <a:t>0</a:t>
            </a:r>
          </a:p>
        </p:txBody>
      </p:sp>
      <p:sp>
        <p:nvSpPr>
          <p:cNvPr id="30" name="Rectangle 3"/>
          <p:cNvSpPr txBox="1">
            <a:spLocks noChangeArrowheads="1"/>
          </p:cNvSpPr>
          <p:nvPr/>
        </p:nvSpPr>
        <p:spPr bwMode="auto">
          <a:xfrm>
            <a:off x="457200" y="228600"/>
            <a:ext cx="8229600" cy="5302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3200" b="0" i="0" u="none" strike="noStrike" kern="0" cap="none" spc="-125"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NB SSD Cross-Over Points</a:t>
            </a:r>
            <a:endParaRPr kumimoji="0" lang="en-US" sz="3200" b="0" i="0" u="none" strike="noStrike" kern="0" cap="none" spc="-125"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AutoShape 2"/>
          <p:cNvSpPr>
            <a:spLocks noChangeArrowheads="1"/>
          </p:cNvSpPr>
          <p:nvPr/>
        </p:nvSpPr>
        <p:spPr bwMode="auto">
          <a:xfrm>
            <a:off x="338932" y="2727259"/>
            <a:ext cx="4494212" cy="1271587"/>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anchor="ctr"/>
          <a:lstStyle/>
          <a:p>
            <a:pPr algn="l">
              <a:lnSpc>
                <a:spcPct val="80000"/>
              </a:lnSpc>
              <a:spcBef>
                <a:spcPct val="50000"/>
              </a:spcBef>
              <a:buSzPct val="125000"/>
            </a:pPr>
            <a:endParaRPr lang="en-US" altLang="ko-KR" sz="2000">
              <a:latin typeface="+mn-lt"/>
              <a:ea typeface="굴림" pitchFamily="34" charset="-127"/>
            </a:endParaRPr>
          </a:p>
        </p:txBody>
      </p:sp>
      <p:sp>
        <p:nvSpPr>
          <p:cNvPr id="282627" name="AutoShape 3"/>
          <p:cNvSpPr>
            <a:spLocks noChangeArrowheads="1"/>
          </p:cNvSpPr>
          <p:nvPr/>
        </p:nvSpPr>
        <p:spPr bwMode="auto">
          <a:xfrm>
            <a:off x="338932" y="1386513"/>
            <a:ext cx="4494213" cy="12255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l">
              <a:lnSpc>
                <a:spcPct val="80000"/>
              </a:lnSpc>
              <a:spcBef>
                <a:spcPct val="50000"/>
              </a:spcBef>
              <a:buSzPct val="125000"/>
            </a:pPr>
            <a:endParaRPr lang="en-US" altLang="ko-KR" sz="2000">
              <a:effectLst/>
              <a:latin typeface="+mn-lt"/>
              <a:ea typeface="굴림" pitchFamily="34" charset="-127"/>
            </a:endParaRPr>
          </a:p>
        </p:txBody>
      </p:sp>
      <p:sp>
        <p:nvSpPr>
          <p:cNvPr id="123" name="Title 122"/>
          <p:cNvSpPr>
            <a:spLocks noGrp="1"/>
          </p:cNvSpPr>
          <p:nvPr>
            <p:ph type="title"/>
          </p:nvPr>
        </p:nvSpPr>
        <p:spPr>
          <a:xfrm>
            <a:off x="382588" y="228600"/>
            <a:ext cx="8380412" cy="941796"/>
          </a:xfrm>
        </p:spPr>
        <p:txBody>
          <a:bodyPr/>
          <a:lstStyle/>
          <a:p>
            <a:r>
              <a:rPr lang="en-US" altLang="ko-KR" sz="4000" dirty="0" smtClean="0"/>
              <a:t>SSD TAM Outlook</a:t>
            </a:r>
            <a:br>
              <a:rPr lang="en-US" altLang="ko-KR" sz="4000" dirty="0" smtClean="0"/>
            </a:br>
            <a:r>
              <a:rPr lang="en-US" altLang="ko-KR" sz="2800" dirty="0" smtClean="0">
                <a:solidFill>
                  <a:schemeClr val="accent1"/>
                </a:solidFill>
                <a:effectLst/>
              </a:rPr>
              <a:t>~50M notebooks in 2007</a:t>
            </a:r>
            <a:endParaRPr lang="en-US" sz="4000" dirty="0">
              <a:solidFill>
                <a:schemeClr val="accent1"/>
              </a:solidFill>
              <a:effectLst/>
            </a:endParaRPr>
          </a:p>
        </p:txBody>
      </p:sp>
      <p:sp>
        <p:nvSpPr>
          <p:cNvPr id="282629" name="Text Box 5"/>
          <p:cNvSpPr txBox="1">
            <a:spLocks noChangeArrowheads="1"/>
          </p:cNvSpPr>
          <p:nvPr/>
        </p:nvSpPr>
        <p:spPr bwMode="auto">
          <a:xfrm>
            <a:off x="0" y="69850"/>
            <a:ext cx="8839200" cy="579438"/>
          </a:xfrm>
          <a:prstGeom prst="rect">
            <a:avLst/>
          </a:prstGeom>
          <a:noFill/>
          <a:ln w="9525" algn="ctr">
            <a:noFill/>
            <a:miter lim="800000"/>
            <a:headEnd/>
            <a:tailEnd/>
          </a:ln>
          <a:effectLst/>
        </p:spPr>
        <p:txBody>
          <a:bodyPr/>
          <a:lstStyle/>
          <a:p>
            <a:pPr latinLnBrk="1"/>
            <a:endParaRPr kumimoji="1" lang="en-US" altLang="ko-KR" sz="3200" dirty="0">
              <a:solidFill>
                <a:schemeClr val="accent2"/>
              </a:solidFill>
              <a:effectLst/>
              <a:ea typeface="HY헤드라인M" pitchFamily="18" charset="-127"/>
            </a:endParaRPr>
          </a:p>
        </p:txBody>
      </p:sp>
      <p:sp>
        <p:nvSpPr>
          <p:cNvPr id="282630" name="Freeform 6"/>
          <p:cNvSpPr>
            <a:spLocks/>
          </p:cNvSpPr>
          <p:nvPr/>
        </p:nvSpPr>
        <p:spPr bwMode="auto">
          <a:xfrm>
            <a:off x="1346588" y="5121816"/>
            <a:ext cx="80963" cy="809625"/>
          </a:xfrm>
          <a:custGeom>
            <a:avLst/>
            <a:gdLst/>
            <a:ahLst/>
            <a:cxnLst>
              <a:cxn ang="0">
                <a:pos x="0" y="528"/>
              </a:cxn>
              <a:cxn ang="0">
                <a:pos x="0" y="36"/>
              </a:cxn>
              <a:cxn ang="0">
                <a:pos x="48" y="0"/>
              </a:cxn>
              <a:cxn ang="0">
                <a:pos x="48" y="492"/>
              </a:cxn>
              <a:cxn ang="0">
                <a:pos x="0" y="528"/>
              </a:cxn>
            </a:cxnLst>
            <a:rect l="0" t="0" r="r" b="b"/>
            <a:pathLst>
              <a:path w="48" h="528">
                <a:moveTo>
                  <a:pt x="0" y="528"/>
                </a:moveTo>
                <a:lnTo>
                  <a:pt x="0" y="36"/>
                </a:lnTo>
                <a:lnTo>
                  <a:pt x="48" y="0"/>
                </a:lnTo>
                <a:lnTo>
                  <a:pt x="48" y="492"/>
                </a:lnTo>
                <a:lnTo>
                  <a:pt x="0" y="528"/>
                </a:lnTo>
                <a:close/>
              </a:path>
            </a:pathLst>
          </a:custGeom>
          <a:solidFill>
            <a:srgbClr val="548040"/>
          </a:solidFill>
          <a:ln w="9525">
            <a:noFill/>
            <a:round/>
            <a:headEnd/>
            <a:tailEnd/>
          </a:ln>
        </p:spPr>
        <p:txBody>
          <a:bodyPr/>
          <a:lstStyle/>
          <a:p>
            <a:endParaRPr lang="en-US">
              <a:latin typeface="+mn-lt"/>
            </a:endParaRPr>
          </a:p>
        </p:txBody>
      </p:sp>
      <p:sp>
        <p:nvSpPr>
          <p:cNvPr id="282631" name="Rectangle 7"/>
          <p:cNvSpPr>
            <a:spLocks noChangeArrowheads="1"/>
          </p:cNvSpPr>
          <p:nvPr/>
        </p:nvSpPr>
        <p:spPr bwMode="auto">
          <a:xfrm>
            <a:off x="1067188" y="5177379"/>
            <a:ext cx="279400" cy="754062"/>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32" name="Freeform 8"/>
          <p:cNvSpPr>
            <a:spLocks/>
          </p:cNvSpPr>
          <p:nvPr/>
        </p:nvSpPr>
        <p:spPr bwMode="auto">
          <a:xfrm>
            <a:off x="1067188" y="5121816"/>
            <a:ext cx="360363"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633" name="Freeform 9"/>
          <p:cNvSpPr>
            <a:spLocks/>
          </p:cNvSpPr>
          <p:nvPr/>
        </p:nvSpPr>
        <p:spPr bwMode="auto">
          <a:xfrm>
            <a:off x="1346588" y="4964654"/>
            <a:ext cx="80963" cy="212725"/>
          </a:xfrm>
          <a:custGeom>
            <a:avLst/>
            <a:gdLst/>
            <a:ahLst/>
            <a:cxnLst>
              <a:cxn ang="0">
                <a:pos x="0" y="138"/>
              </a:cxn>
              <a:cxn ang="0">
                <a:pos x="0" y="36"/>
              </a:cxn>
              <a:cxn ang="0">
                <a:pos x="48" y="0"/>
              </a:cxn>
              <a:cxn ang="0">
                <a:pos x="48" y="102"/>
              </a:cxn>
              <a:cxn ang="0">
                <a:pos x="0" y="138"/>
              </a:cxn>
            </a:cxnLst>
            <a:rect l="0" t="0" r="r" b="b"/>
            <a:pathLst>
              <a:path w="48" h="138">
                <a:moveTo>
                  <a:pt x="0" y="138"/>
                </a:moveTo>
                <a:lnTo>
                  <a:pt x="0" y="36"/>
                </a:lnTo>
                <a:lnTo>
                  <a:pt x="48" y="0"/>
                </a:lnTo>
                <a:lnTo>
                  <a:pt x="48" y="102"/>
                </a:lnTo>
                <a:lnTo>
                  <a:pt x="0" y="138"/>
                </a:lnTo>
                <a:close/>
              </a:path>
            </a:pathLst>
          </a:custGeom>
          <a:solidFill>
            <a:srgbClr val="948254"/>
          </a:solidFill>
          <a:ln w="9525">
            <a:noFill/>
            <a:round/>
            <a:headEnd/>
            <a:tailEnd/>
          </a:ln>
        </p:spPr>
        <p:txBody>
          <a:bodyPr/>
          <a:lstStyle/>
          <a:p>
            <a:endParaRPr lang="en-US">
              <a:latin typeface="+mn-lt"/>
            </a:endParaRPr>
          </a:p>
        </p:txBody>
      </p:sp>
      <p:sp>
        <p:nvSpPr>
          <p:cNvPr id="282634" name="Rectangle 10"/>
          <p:cNvSpPr>
            <a:spLocks noChangeArrowheads="1"/>
          </p:cNvSpPr>
          <p:nvPr/>
        </p:nvSpPr>
        <p:spPr bwMode="auto">
          <a:xfrm>
            <a:off x="1067188" y="5020216"/>
            <a:ext cx="279400" cy="157163"/>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35" name="Freeform 11"/>
          <p:cNvSpPr>
            <a:spLocks/>
          </p:cNvSpPr>
          <p:nvPr/>
        </p:nvSpPr>
        <p:spPr bwMode="auto">
          <a:xfrm>
            <a:off x="1067188" y="4964654"/>
            <a:ext cx="360363" cy="55562"/>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48254"/>
          </a:solidFill>
          <a:ln w="9525">
            <a:noFill/>
            <a:round/>
            <a:headEnd/>
            <a:tailEnd/>
          </a:ln>
        </p:spPr>
        <p:txBody>
          <a:bodyPr/>
          <a:lstStyle/>
          <a:p>
            <a:endParaRPr lang="en-US">
              <a:latin typeface="+mn-lt"/>
            </a:endParaRPr>
          </a:p>
        </p:txBody>
      </p:sp>
      <p:sp>
        <p:nvSpPr>
          <p:cNvPr id="282636" name="Rectangle 12"/>
          <p:cNvSpPr>
            <a:spLocks noChangeArrowheads="1"/>
          </p:cNvSpPr>
          <p:nvPr/>
        </p:nvSpPr>
        <p:spPr bwMode="auto">
          <a:xfrm>
            <a:off x="1102693" y="5479004"/>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68</a:t>
            </a:r>
            <a:endParaRPr kumimoji="1" lang="en-US" altLang="ko-KR" sz="1400" dirty="0">
              <a:latin typeface="+mn-lt"/>
              <a:ea typeface="굴림" pitchFamily="34" charset="-127"/>
            </a:endParaRPr>
          </a:p>
        </p:txBody>
      </p:sp>
      <p:sp>
        <p:nvSpPr>
          <p:cNvPr id="282637" name="Rectangle 13"/>
          <p:cNvSpPr>
            <a:spLocks noChangeArrowheads="1"/>
          </p:cNvSpPr>
          <p:nvPr/>
        </p:nvSpPr>
        <p:spPr bwMode="auto">
          <a:xfrm>
            <a:off x="1078301" y="4985291"/>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14</a:t>
            </a:r>
            <a:endParaRPr kumimoji="1" lang="en-US" altLang="ko-KR" sz="1400">
              <a:latin typeface="+mn-lt"/>
              <a:ea typeface="굴림" pitchFamily="34" charset="-127"/>
            </a:endParaRPr>
          </a:p>
        </p:txBody>
      </p:sp>
      <p:sp>
        <p:nvSpPr>
          <p:cNvPr id="282638" name="Freeform 14"/>
          <p:cNvSpPr>
            <a:spLocks/>
          </p:cNvSpPr>
          <p:nvPr/>
        </p:nvSpPr>
        <p:spPr bwMode="auto">
          <a:xfrm>
            <a:off x="1997463" y="5002754"/>
            <a:ext cx="80963" cy="928687"/>
          </a:xfrm>
          <a:custGeom>
            <a:avLst/>
            <a:gdLst/>
            <a:ahLst/>
            <a:cxnLst>
              <a:cxn ang="0">
                <a:pos x="0" y="606"/>
              </a:cxn>
              <a:cxn ang="0">
                <a:pos x="0" y="36"/>
              </a:cxn>
              <a:cxn ang="0">
                <a:pos x="48" y="0"/>
              </a:cxn>
              <a:cxn ang="0">
                <a:pos x="48" y="570"/>
              </a:cxn>
              <a:cxn ang="0">
                <a:pos x="0" y="606"/>
              </a:cxn>
            </a:cxnLst>
            <a:rect l="0" t="0" r="r" b="b"/>
            <a:pathLst>
              <a:path w="48" h="606">
                <a:moveTo>
                  <a:pt x="0" y="606"/>
                </a:moveTo>
                <a:lnTo>
                  <a:pt x="0" y="36"/>
                </a:lnTo>
                <a:lnTo>
                  <a:pt x="48" y="0"/>
                </a:lnTo>
                <a:lnTo>
                  <a:pt x="48" y="570"/>
                </a:lnTo>
                <a:lnTo>
                  <a:pt x="0" y="606"/>
                </a:lnTo>
                <a:close/>
              </a:path>
            </a:pathLst>
          </a:custGeom>
          <a:solidFill>
            <a:srgbClr val="548040"/>
          </a:solidFill>
          <a:ln w="9525">
            <a:noFill/>
            <a:round/>
            <a:headEnd/>
            <a:tailEnd/>
          </a:ln>
        </p:spPr>
        <p:txBody>
          <a:bodyPr/>
          <a:lstStyle/>
          <a:p>
            <a:endParaRPr lang="en-US">
              <a:latin typeface="+mn-lt"/>
            </a:endParaRPr>
          </a:p>
        </p:txBody>
      </p:sp>
      <p:sp>
        <p:nvSpPr>
          <p:cNvPr id="282639" name="Rectangle 15"/>
          <p:cNvSpPr>
            <a:spLocks noChangeArrowheads="1"/>
          </p:cNvSpPr>
          <p:nvPr/>
        </p:nvSpPr>
        <p:spPr bwMode="auto">
          <a:xfrm>
            <a:off x="1718063" y="5056729"/>
            <a:ext cx="279400" cy="874712"/>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40" name="Freeform 16"/>
          <p:cNvSpPr>
            <a:spLocks/>
          </p:cNvSpPr>
          <p:nvPr/>
        </p:nvSpPr>
        <p:spPr bwMode="auto">
          <a:xfrm>
            <a:off x="1718063" y="5002754"/>
            <a:ext cx="360363" cy="53975"/>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641" name="Freeform 17"/>
          <p:cNvSpPr>
            <a:spLocks/>
          </p:cNvSpPr>
          <p:nvPr/>
        </p:nvSpPr>
        <p:spPr bwMode="auto">
          <a:xfrm>
            <a:off x="1997463" y="4826541"/>
            <a:ext cx="80963" cy="230188"/>
          </a:xfrm>
          <a:custGeom>
            <a:avLst/>
            <a:gdLst/>
            <a:ahLst/>
            <a:cxnLst>
              <a:cxn ang="0">
                <a:pos x="0" y="150"/>
              </a:cxn>
              <a:cxn ang="0">
                <a:pos x="0" y="36"/>
              </a:cxn>
              <a:cxn ang="0">
                <a:pos x="48" y="0"/>
              </a:cxn>
              <a:cxn ang="0">
                <a:pos x="48" y="114"/>
              </a:cxn>
              <a:cxn ang="0">
                <a:pos x="0" y="150"/>
              </a:cxn>
            </a:cxnLst>
            <a:rect l="0" t="0" r="r" b="b"/>
            <a:pathLst>
              <a:path w="48" h="150">
                <a:moveTo>
                  <a:pt x="0" y="150"/>
                </a:moveTo>
                <a:lnTo>
                  <a:pt x="0" y="36"/>
                </a:lnTo>
                <a:lnTo>
                  <a:pt x="48" y="0"/>
                </a:lnTo>
                <a:lnTo>
                  <a:pt x="48" y="114"/>
                </a:lnTo>
                <a:lnTo>
                  <a:pt x="0" y="150"/>
                </a:lnTo>
                <a:close/>
              </a:path>
            </a:pathLst>
          </a:custGeom>
          <a:solidFill>
            <a:srgbClr val="948254"/>
          </a:solidFill>
          <a:ln w="9525">
            <a:noFill/>
            <a:round/>
            <a:headEnd/>
            <a:tailEnd/>
          </a:ln>
        </p:spPr>
        <p:txBody>
          <a:bodyPr/>
          <a:lstStyle/>
          <a:p>
            <a:endParaRPr lang="en-US">
              <a:latin typeface="+mn-lt"/>
            </a:endParaRPr>
          </a:p>
        </p:txBody>
      </p:sp>
      <p:sp>
        <p:nvSpPr>
          <p:cNvPr id="282642" name="Rectangle 18"/>
          <p:cNvSpPr>
            <a:spLocks noChangeArrowheads="1"/>
          </p:cNvSpPr>
          <p:nvPr/>
        </p:nvSpPr>
        <p:spPr bwMode="auto">
          <a:xfrm>
            <a:off x="1718063" y="4882104"/>
            <a:ext cx="279400" cy="174625"/>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43" name="Freeform 19"/>
          <p:cNvSpPr>
            <a:spLocks/>
          </p:cNvSpPr>
          <p:nvPr/>
        </p:nvSpPr>
        <p:spPr bwMode="auto">
          <a:xfrm>
            <a:off x="1718063" y="4826541"/>
            <a:ext cx="360363"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48254"/>
          </a:solidFill>
          <a:ln w="9525">
            <a:noFill/>
            <a:round/>
            <a:headEnd/>
            <a:tailEnd/>
          </a:ln>
        </p:spPr>
        <p:txBody>
          <a:bodyPr/>
          <a:lstStyle/>
          <a:p>
            <a:endParaRPr lang="en-US">
              <a:latin typeface="+mn-lt"/>
            </a:endParaRPr>
          </a:p>
        </p:txBody>
      </p:sp>
      <p:sp>
        <p:nvSpPr>
          <p:cNvPr id="282644" name="Rectangle 20"/>
          <p:cNvSpPr>
            <a:spLocks noChangeArrowheads="1"/>
          </p:cNvSpPr>
          <p:nvPr/>
        </p:nvSpPr>
        <p:spPr bwMode="auto">
          <a:xfrm>
            <a:off x="1753568" y="5423441"/>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79</a:t>
            </a:r>
            <a:endParaRPr kumimoji="1" lang="en-US" altLang="ko-KR" sz="1400" dirty="0">
              <a:latin typeface="+mn-lt"/>
              <a:ea typeface="굴림" pitchFamily="34" charset="-127"/>
            </a:endParaRPr>
          </a:p>
        </p:txBody>
      </p:sp>
      <p:sp>
        <p:nvSpPr>
          <p:cNvPr id="282645" name="Rectangle 21"/>
          <p:cNvSpPr>
            <a:spLocks noChangeArrowheads="1"/>
          </p:cNvSpPr>
          <p:nvPr/>
        </p:nvSpPr>
        <p:spPr bwMode="auto">
          <a:xfrm>
            <a:off x="1729176" y="4856704"/>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16</a:t>
            </a:r>
            <a:endParaRPr kumimoji="1" lang="en-US" altLang="ko-KR" sz="1400">
              <a:latin typeface="+mn-lt"/>
              <a:ea typeface="굴림" pitchFamily="34" charset="-127"/>
            </a:endParaRPr>
          </a:p>
        </p:txBody>
      </p:sp>
      <p:sp>
        <p:nvSpPr>
          <p:cNvPr id="282646" name="Freeform 22"/>
          <p:cNvSpPr>
            <a:spLocks/>
          </p:cNvSpPr>
          <p:nvPr/>
        </p:nvSpPr>
        <p:spPr bwMode="auto">
          <a:xfrm>
            <a:off x="2657863" y="4799554"/>
            <a:ext cx="73025" cy="1131887"/>
          </a:xfrm>
          <a:custGeom>
            <a:avLst/>
            <a:gdLst/>
            <a:ahLst/>
            <a:cxnLst>
              <a:cxn ang="0">
                <a:pos x="0" y="738"/>
              </a:cxn>
              <a:cxn ang="0">
                <a:pos x="0" y="36"/>
              </a:cxn>
              <a:cxn ang="0">
                <a:pos x="42" y="0"/>
              </a:cxn>
              <a:cxn ang="0">
                <a:pos x="42" y="702"/>
              </a:cxn>
              <a:cxn ang="0">
                <a:pos x="0" y="738"/>
              </a:cxn>
            </a:cxnLst>
            <a:rect l="0" t="0" r="r" b="b"/>
            <a:pathLst>
              <a:path w="42" h="738">
                <a:moveTo>
                  <a:pt x="0" y="738"/>
                </a:moveTo>
                <a:lnTo>
                  <a:pt x="0" y="36"/>
                </a:lnTo>
                <a:lnTo>
                  <a:pt x="42" y="0"/>
                </a:lnTo>
                <a:lnTo>
                  <a:pt x="42" y="702"/>
                </a:lnTo>
                <a:lnTo>
                  <a:pt x="0" y="738"/>
                </a:lnTo>
                <a:close/>
              </a:path>
            </a:pathLst>
          </a:custGeom>
          <a:solidFill>
            <a:srgbClr val="548040"/>
          </a:solidFill>
          <a:ln w="9525">
            <a:noFill/>
            <a:round/>
            <a:headEnd/>
            <a:tailEnd/>
          </a:ln>
        </p:spPr>
        <p:txBody>
          <a:bodyPr/>
          <a:lstStyle/>
          <a:p>
            <a:endParaRPr lang="en-US">
              <a:latin typeface="+mn-lt"/>
            </a:endParaRPr>
          </a:p>
        </p:txBody>
      </p:sp>
      <p:sp>
        <p:nvSpPr>
          <p:cNvPr id="282647" name="Rectangle 23"/>
          <p:cNvSpPr>
            <a:spLocks noChangeArrowheads="1"/>
          </p:cNvSpPr>
          <p:nvPr/>
        </p:nvSpPr>
        <p:spPr bwMode="auto">
          <a:xfrm>
            <a:off x="2387550" y="4855116"/>
            <a:ext cx="287337" cy="1076325"/>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48" name="Freeform 24"/>
          <p:cNvSpPr>
            <a:spLocks/>
          </p:cNvSpPr>
          <p:nvPr/>
        </p:nvSpPr>
        <p:spPr bwMode="auto">
          <a:xfrm>
            <a:off x="2370526" y="4799554"/>
            <a:ext cx="360362" cy="55562"/>
          </a:xfrm>
          <a:custGeom>
            <a:avLst/>
            <a:gdLst/>
            <a:ahLst/>
            <a:cxnLst>
              <a:cxn ang="0">
                <a:pos x="168" y="36"/>
              </a:cxn>
              <a:cxn ang="0">
                <a:pos x="210" y="0"/>
              </a:cxn>
              <a:cxn ang="0">
                <a:pos x="48" y="0"/>
              </a:cxn>
              <a:cxn ang="0">
                <a:pos x="0" y="36"/>
              </a:cxn>
              <a:cxn ang="0">
                <a:pos x="168" y="36"/>
              </a:cxn>
            </a:cxnLst>
            <a:rect l="0" t="0" r="r" b="b"/>
            <a:pathLst>
              <a:path w="210" h="36">
                <a:moveTo>
                  <a:pt x="168" y="36"/>
                </a:moveTo>
                <a:lnTo>
                  <a:pt x="210" y="0"/>
                </a:lnTo>
                <a:lnTo>
                  <a:pt x="48"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649" name="Freeform 25"/>
          <p:cNvSpPr>
            <a:spLocks/>
          </p:cNvSpPr>
          <p:nvPr/>
        </p:nvSpPr>
        <p:spPr bwMode="auto">
          <a:xfrm>
            <a:off x="2657863" y="4578891"/>
            <a:ext cx="73025" cy="276225"/>
          </a:xfrm>
          <a:custGeom>
            <a:avLst/>
            <a:gdLst/>
            <a:ahLst/>
            <a:cxnLst>
              <a:cxn ang="0">
                <a:pos x="0" y="180"/>
              </a:cxn>
              <a:cxn ang="0">
                <a:pos x="0" y="36"/>
              </a:cxn>
              <a:cxn ang="0">
                <a:pos x="42" y="0"/>
              </a:cxn>
              <a:cxn ang="0">
                <a:pos x="42" y="144"/>
              </a:cxn>
              <a:cxn ang="0">
                <a:pos x="0" y="180"/>
              </a:cxn>
            </a:cxnLst>
            <a:rect l="0" t="0" r="r" b="b"/>
            <a:pathLst>
              <a:path w="42" h="180">
                <a:moveTo>
                  <a:pt x="0" y="180"/>
                </a:moveTo>
                <a:lnTo>
                  <a:pt x="0" y="36"/>
                </a:lnTo>
                <a:lnTo>
                  <a:pt x="42" y="0"/>
                </a:lnTo>
                <a:lnTo>
                  <a:pt x="42" y="144"/>
                </a:lnTo>
                <a:lnTo>
                  <a:pt x="0" y="180"/>
                </a:lnTo>
                <a:close/>
              </a:path>
            </a:pathLst>
          </a:custGeom>
          <a:solidFill>
            <a:srgbClr val="948254"/>
          </a:solidFill>
          <a:ln w="9525">
            <a:noFill/>
            <a:round/>
            <a:headEnd/>
            <a:tailEnd/>
          </a:ln>
        </p:spPr>
        <p:txBody>
          <a:bodyPr/>
          <a:lstStyle/>
          <a:p>
            <a:endParaRPr lang="en-US">
              <a:latin typeface="+mn-lt"/>
            </a:endParaRPr>
          </a:p>
        </p:txBody>
      </p:sp>
      <p:sp>
        <p:nvSpPr>
          <p:cNvPr id="282650" name="Rectangle 26"/>
          <p:cNvSpPr>
            <a:spLocks noChangeArrowheads="1"/>
          </p:cNvSpPr>
          <p:nvPr/>
        </p:nvSpPr>
        <p:spPr bwMode="auto">
          <a:xfrm>
            <a:off x="2370526" y="4634454"/>
            <a:ext cx="287337" cy="220662"/>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51" name="Freeform 27"/>
          <p:cNvSpPr>
            <a:spLocks/>
          </p:cNvSpPr>
          <p:nvPr/>
        </p:nvSpPr>
        <p:spPr bwMode="auto">
          <a:xfrm>
            <a:off x="2370526" y="4578891"/>
            <a:ext cx="360362" cy="55563"/>
          </a:xfrm>
          <a:custGeom>
            <a:avLst/>
            <a:gdLst/>
            <a:ahLst/>
            <a:cxnLst>
              <a:cxn ang="0">
                <a:pos x="168" y="36"/>
              </a:cxn>
              <a:cxn ang="0">
                <a:pos x="210" y="0"/>
              </a:cxn>
              <a:cxn ang="0">
                <a:pos x="48" y="0"/>
              </a:cxn>
              <a:cxn ang="0">
                <a:pos x="0" y="36"/>
              </a:cxn>
              <a:cxn ang="0">
                <a:pos x="168" y="36"/>
              </a:cxn>
            </a:cxnLst>
            <a:rect l="0" t="0" r="r" b="b"/>
            <a:pathLst>
              <a:path w="210" h="36">
                <a:moveTo>
                  <a:pt x="168" y="36"/>
                </a:moveTo>
                <a:lnTo>
                  <a:pt x="210" y="0"/>
                </a:lnTo>
                <a:lnTo>
                  <a:pt x="48" y="0"/>
                </a:lnTo>
                <a:lnTo>
                  <a:pt x="0" y="36"/>
                </a:lnTo>
                <a:lnTo>
                  <a:pt x="168" y="36"/>
                </a:lnTo>
                <a:close/>
              </a:path>
            </a:pathLst>
          </a:custGeom>
          <a:solidFill>
            <a:srgbClr val="948254"/>
          </a:solidFill>
          <a:ln w="9525">
            <a:noFill/>
            <a:round/>
            <a:headEnd/>
            <a:tailEnd/>
          </a:ln>
        </p:spPr>
        <p:txBody>
          <a:bodyPr/>
          <a:lstStyle/>
          <a:p>
            <a:endParaRPr lang="en-US">
              <a:latin typeface="+mn-lt"/>
            </a:endParaRPr>
          </a:p>
        </p:txBody>
      </p:sp>
      <p:sp>
        <p:nvSpPr>
          <p:cNvPr id="282652" name="Rectangle 28"/>
          <p:cNvSpPr>
            <a:spLocks noChangeArrowheads="1"/>
          </p:cNvSpPr>
          <p:nvPr/>
        </p:nvSpPr>
        <p:spPr bwMode="auto">
          <a:xfrm>
            <a:off x="2427023" y="5332954"/>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98</a:t>
            </a:r>
            <a:endParaRPr kumimoji="1" lang="en-US" altLang="ko-KR" sz="1400" dirty="0">
              <a:latin typeface="+mn-lt"/>
              <a:ea typeface="굴림" pitchFamily="34" charset="-127"/>
            </a:endParaRPr>
          </a:p>
        </p:txBody>
      </p:sp>
      <p:sp>
        <p:nvSpPr>
          <p:cNvPr id="282653" name="Rectangle 29"/>
          <p:cNvSpPr>
            <a:spLocks noChangeArrowheads="1"/>
          </p:cNvSpPr>
          <p:nvPr/>
        </p:nvSpPr>
        <p:spPr bwMode="auto">
          <a:xfrm>
            <a:off x="2370526" y="4645566"/>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20</a:t>
            </a:r>
            <a:endParaRPr kumimoji="1" lang="en-US" altLang="ko-KR" sz="1400">
              <a:latin typeface="+mn-lt"/>
              <a:ea typeface="굴림" pitchFamily="34" charset="-127"/>
            </a:endParaRPr>
          </a:p>
        </p:txBody>
      </p:sp>
      <p:sp>
        <p:nvSpPr>
          <p:cNvPr id="282654" name="Freeform 30"/>
          <p:cNvSpPr>
            <a:spLocks/>
          </p:cNvSpPr>
          <p:nvPr/>
        </p:nvSpPr>
        <p:spPr bwMode="auto">
          <a:xfrm>
            <a:off x="3310326" y="4661441"/>
            <a:ext cx="71437" cy="1270000"/>
          </a:xfrm>
          <a:custGeom>
            <a:avLst/>
            <a:gdLst/>
            <a:ahLst/>
            <a:cxnLst>
              <a:cxn ang="0">
                <a:pos x="0" y="828"/>
              </a:cxn>
              <a:cxn ang="0">
                <a:pos x="0" y="36"/>
              </a:cxn>
              <a:cxn ang="0">
                <a:pos x="42" y="0"/>
              </a:cxn>
              <a:cxn ang="0">
                <a:pos x="42" y="792"/>
              </a:cxn>
              <a:cxn ang="0">
                <a:pos x="0" y="828"/>
              </a:cxn>
            </a:cxnLst>
            <a:rect l="0" t="0" r="r" b="b"/>
            <a:pathLst>
              <a:path w="42" h="828">
                <a:moveTo>
                  <a:pt x="0" y="828"/>
                </a:moveTo>
                <a:lnTo>
                  <a:pt x="0" y="36"/>
                </a:lnTo>
                <a:lnTo>
                  <a:pt x="42" y="0"/>
                </a:lnTo>
                <a:lnTo>
                  <a:pt x="42" y="792"/>
                </a:lnTo>
                <a:lnTo>
                  <a:pt x="0" y="828"/>
                </a:lnTo>
                <a:close/>
              </a:path>
            </a:pathLst>
          </a:custGeom>
          <a:solidFill>
            <a:srgbClr val="548040"/>
          </a:solidFill>
          <a:ln w="9525">
            <a:noFill/>
            <a:round/>
            <a:headEnd/>
            <a:tailEnd/>
          </a:ln>
        </p:spPr>
        <p:txBody>
          <a:bodyPr/>
          <a:lstStyle/>
          <a:p>
            <a:endParaRPr lang="en-US">
              <a:latin typeface="+mn-lt"/>
            </a:endParaRPr>
          </a:p>
        </p:txBody>
      </p:sp>
      <p:sp>
        <p:nvSpPr>
          <p:cNvPr id="282655" name="Rectangle 31"/>
          <p:cNvSpPr>
            <a:spLocks noChangeArrowheads="1"/>
          </p:cNvSpPr>
          <p:nvPr/>
        </p:nvSpPr>
        <p:spPr bwMode="auto">
          <a:xfrm>
            <a:off x="3020962" y="4717004"/>
            <a:ext cx="288925" cy="1214437"/>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56" name="Freeform 32"/>
          <p:cNvSpPr>
            <a:spLocks/>
          </p:cNvSpPr>
          <p:nvPr/>
        </p:nvSpPr>
        <p:spPr bwMode="auto">
          <a:xfrm>
            <a:off x="3021401" y="4661441"/>
            <a:ext cx="360362" cy="55563"/>
          </a:xfrm>
          <a:custGeom>
            <a:avLst/>
            <a:gdLst/>
            <a:ahLst/>
            <a:cxnLst>
              <a:cxn ang="0">
                <a:pos x="168" y="36"/>
              </a:cxn>
              <a:cxn ang="0">
                <a:pos x="210" y="0"/>
              </a:cxn>
              <a:cxn ang="0">
                <a:pos x="42" y="0"/>
              </a:cxn>
              <a:cxn ang="0">
                <a:pos x="0" y="36"/>
              </a:cxn>
              <a:cxn ang="0">
                <a:pos x="168" y="36"/>
              </a:cxn>
            </a:cxnLst>
            <a:rect l="0" t="0" r="r" b="b"/>
            <a:pathLst>
              <a:path w="210" h="36">
                <a:moveTo>
                  <a:pt x="168" y="36"/>
                </a:moveTo>
                <a:lnTo>
                  <a:pt x="210" y="0"/>
                </a:lnTo>
                <a:lnTo>
                  <a:pt x="42"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657" name="Freeform 33"/>
          <p:cNvSpPr>
            <a:spLocks/>
          </p:cNvSpPr>
          <p:nvPr/>
        </p:nvSpPr>
        <p:spPr bwMode="auto">
          <a:xfrm>
            <a:off x="3310326" y="4375691"/>
            <a:ext cx="71437" cy="341313"/>
          </a:xfrm>
          <a:custGeom>
            <a:avLst/>
            <a:gdLst/>
            <a:ahLst/>
            <a:cxnLst>
              <a:cxn ang="0">
                <a:pos x="0" y="222"/>
              </a:cxn>
              <a:cxn ang="0">
                <a:pos x="0" y="30"/>
              </a:cxn>
              <a:cxn ang="0">
                <a:pos x="42" y="0"/>
              </a:cxn>
              <a:cxn ang="0">
                <a:pos x="42" y="186"/>
              </a:cxn>
              <a:cxn ang="0">
                <a:pos x="0" y="222"/>
              </a:cxn>
            </a:cxnLst>
            <a:rect l="0" t="0" r="r" b="b"/>
            <a:pathLst>
              <a:path w="42" h="222">
                <a:moveTo>
                  <a:pt x="0" y="222"/>
                </a:moveTo>
                <a:lnTo>
                  <a:pt x="0" y="30"/>
                </a:lnTo>
                <a:lnTo>
                  <a:pt x="42" y="0"/>
                </a:lnTo>
                <a:lnTo>
                  <a:pt x="42" y="186"/>
                </a:lnTo>
                <a:lnTo>
                  <a:pt x="0" y="222"/>
                </a:lnTo>
                <a:close/>
              </a:path>
            </a:pathLst>
          </a:custGeom>
          <a:solidFill>
            <a:srgbClr val="948254"/>
          </a:solidFill>
          <a:ln w="9525">
            <a:noFill/>
            <a:round/>
            <a:headEnd/>
            <a:tailEnd/>
          </a:ln>
        </p:spPr>
        <p:txBody>
          <a:bodyPr/>
          <a:lstStyle/>
          <a:p>
            <a:endParaRPr lang="en-US">
              <a:latin typeface="+mn-lt"/>
            </a:endParaRPr>
          </a:p>
        </p:txBody>
      </p:sp>
      <p:sp>
        <p:nvSpPr>
          <p:cNvPr id="282658" name="Rectangle 34"/>
          <p:cNvSpPr>
            <a:spLocks noChangeArrowheads="1"/>
          </p:cNvSpPr>
          <p:nvPr/>
        </p:nvSpPr>
        <p:spPr bwMode="auto">
          <a:xfrm>
            <a:off x="3021401" y="4421729"/>
            <a:ext cx="288925" cy="295275"/>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59" name="Freeform 35"/>
          <p:cNvSpPr>
            <a:spLocks/>
          </p:cNvSpPr>
          <p:nvPr/>
        </p:nvSpPr>
        <p:spPr bwMode="auto">
          <a:xfrm>
            <a:off x="3021401" y="4375691"/>
            <a:ext cx="360362" cy="46038"/>
          </a:xfrm>
          <a:custGeom>
            <a:avLst/>
            <a:gdLst/>
            <a:ahLst/>
            <a:cxnLst>
              <a:cxn ang="0">
                <a:pos x="168" y="30"/>
              </a:cxn>
              <a:cxn ang="0">
                <a:pos x="210" y="0"/>
              </a:cxn>
              <a:cxn ang="0">
                <a:pos x="42" y="0"/>
              </a:cxn>
              <a:cxn ang="0">
                <a:pos x="0" y="30"/>
              </a:cxn>
              <a:cxn ang="0">
                <a:pos x="168" y="30"/>
              </a:cxn>
            </a:cxnLst>
            <a:rect l="0" t="0" r="r" b="b"/>
            <a:pathLst>
              <a:path w="210" h="30">
                <a:moveTo>
                  <a:pt x="168" y="30"/>
                </a:moveTo>
                <a:lnTo>
                  <a:pt x="210" y="0"/>
                </a:lnTo>
                <a:lnTo>
                  <a:pt x="42" y="0"/>
                </a:lnTo>
                <a:lnTo>
                  <a:pt x="0" y="30"/>
                </a:lnTo>
                <a:lnTo>
                  <a:pt x="168" y="30"/>
                </a:lnTo>
                <a:close/>
              </a:path>
            </a:pathLst>
          </a:custGeom>
          <a:solidFill>
            <a:srgbClr val="948254"/>
          </a:solidFill>
          <a:ln w="9525">
            <a:noFill/>
            <a:round/>
            <a:headEnd/>
            <a:tailEnd/>
          </a:ln>
        </p:spPr>
        <p:txBody>
          <a:bodyPr/>
          <a:lstStyle/>
          <a:p>
            <a:endParaRPr lang="en-US">
              <a:latin typeface="+mn-lt"/>
            </a:endParaRPr>
          </a:p>
        </p:txBody>
      </p:sp>
      <p:sp>
        <p:nvSpPr>
          <p:cNvPr id="282660" name="Rectangle 36"/>
          <p:cNvSpPr>
            <a:spLocks noChangeArrowheads="1"/>
          </p:cNvSpPr>
          <p:nvPr/>
        </p:nvSpPr>
        <p:spPr bwMode="auto">
          <a:xfrm>
            <a:off x="3009131" y="5259929"/>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110</a:t>
            </a:r>
            <a:endParaRPr kumimoji="1" lang="en-US" altLang="ko-KR" sz="1400" dirty="0">
              <a:latin typeface="+mn-lt"/>
              <a:ea typeface="굴림" pitchFamily="34" charset="-127"/>
            </a:endParaRPr>
          </a:p>
        </p:txBody>
      </p:sp>
      <p:sp>
        <p:nvSpPr>
          <p:cNvPr id="282661" name="Rectangle 37"/>
          <p:cNvSpPr>
            <a:spLocks noChangeArrowheads="1"/>
          </p:cNvSpPr>
          <p:nvPr/>
        </p:nvSpPr>
        <p:spPr bwMode="auto">
          <a:xfrm>
            <a:off x="3032513" y="4463004"/>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27</a:t>
            </a:r>
            <a:endParaRPr kumimoji="1" lang="en-US" altLang="ko-KR" sz="1400">
              <a:latin typeface="+mn-lt"/>
              <a:ea typeface="굴림" pitchFamily="34" charset="-127"/>
            </a:endParaRPr>
          </a:p>
        </p:txBody>
      </p:sp>
      <p:sp>
        <p:nvSpPr>
          <p:cNvPr id="282662" name="Freeform 38"/>
          <p:cNvSpPr>
            <a:spLocks/>
          </p:cNvSpPr>
          <p:nvPr/>
        </p:nvSpPr>
        <p:spPr bwMode="auto">
          <a:xfrm>
            <a:off x="3940563" y="4743991"/>
            <a:ext cx="80963" cy="1187450"/>
          </a:xfrm>
          <a:custGeom>
            <a:avLst/>
            <a:gdLst/>
            <a:ahLst/>
            <a:cxnLst>
              <a:cxn ang="0">
                <a:pos x="0" y="774"/>
              </a:cxn>
              <a:cxn ang="0">
                <a:pos x="0" y="36"/>
              </a:cxn>
              <a:cxn ang="0">
                <a:pos x="48" y="0"/>
              </a:cxn>
              <a:cxn ang="0">
                <a:pos x="48" y="738"/>
              </a:cxn>
              <a:cxn ang="0">
                <a:pos x="0" y="774"/>
              </a:cxn>
            </a:cxnLst>
            <a:rect l="0" t="0" r="r" b="b"/>
            <a:pathLst>
              <a:path w="48" h="774">
                <a:moveTo>
                  <a:pt x="0" y="774"/>
                </a:moveTo>
                <a:lnTo>
                  <a:pt x="0" y="36"/>
                </a:lnTo>
                <a:lnTo>
                  <a:pt x="48" y="0"/>
                </a:lnTo>
                <a:lnTo>
                  <a:pt x="48" y="738"/>
                </a:lnTo>
                <a:lnTo>
                  <a:pt x="0" y="774"/>
                </a:lnTo>
                <a:close/>
              </a:path>
            </a:pathLst>
          </a:custGeom>
          <a:solidFill>
            <a:srgbClr val="548040"/>
          </a:solidFill>
          <a:ln w="9525">
            <a:noFill/>
            <a:round/>
            <a:headEnd/>
            <a:tailEnd/>
          </a:ln>
        </p:spPr>
        <p:txBody>
          <a:bodyPr/>
          <a:lstStyle/>
          <a:p>
            <a:endParaRPr lang="en-US">
              <a:latin typeface="+mn-lt"/>
            </a:endParaRPr>
          </a:p>
        </p:txBody>
      </p:sp>
      <p:sp>
        <p:nvSpPr>
          <p:cNvPr id="282663" name="Rectangle 39"/>
          <p:cNvSpPr>
            <a:spLocks noChangeArrowheads="1"/>
          </p:cNvSpPr>
          <p:nvPr/>
        </p:nvSpPr>
        <p:spPr bwMode="auto">
          <a:xfrm>
            <a:off x="3667074" y="4799554"/>
            <a:ext cx="279400" cy="1131887"/>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64" name="Freeform 40"/>
          <p:cNvSpPr>
            <a:spLocks/>
          </p:cNvSpPr>
          <p:nvPr/>
        </p:nvSpPr>
        <p:spPr bwMode="auto">
          <a:xfrm>
            <a:off x="3661163" y="4743991"/>
            <a:ext cx="360363"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665" name="Freeform 41"/>
          <p:cNvSpPr>
            <a:spLocks/>
          </p:cNvSpPr>
          <p:nvPr/>
        </p:nvSpPr>
        <p:spPr bwMode="auto">
          <a:xfrm>
            <a:off x="3940563" y="4440779"/>
            <a:ext cx="80963" cy="358775"/>
          </a:xfrm>
          <a:custGeom>
            <a:avLst/>
            <a:gdLst/>
            <a:ahLst/>
            <a:cxnLst>
              <a:cxn ang="0">
                <a:pos x="0" y="234"/>
              </a:cxn>
              <a:cxn ang="0">
                <a:pos x="0" y="30"/>
              </a:cxn>
              <a:cxn ang="0">
                <a:pos x="48" y="0"/>
              </a:cxn>
              <a:cxn ang="0">
                <a:pos x="48" y="198"/>
              </a:cxn>
              <a:cxn ang="0">
                <a:pos x="0" y="234"/>
              </a:cxn>
            </a:cxnLst>
            <a:rect l="0" t="0" r="r" b="b"/>
            <a:pathLst>
              <a:path w="48" h="234">
                <a:moveTo>
                  <a:pt x="0" y="234"/>
                </a:moveTo>
                <a:lnTo>
                  <a:pt x="0" y="30"/>
                </a:lnTo>
                <a:lnTo>
                  <a:pt x="48" y="0"/>
                </a:lnTo>
                <a:lnTo>
                  <a:pt x="48" y="198"/>
                </a:lnTo>
                <a:lnTo>
                  <a:pt x="0" y="234"/>
                </a:lnTo>
                <a:close/>
              </a:path>
            </a:pathLst>
          </a:custGeom>
          <a:solidFill>
            <a:srgbClr val="948254"/>
          </a:solidFill>
          <a:ln w="9525">
            <a:noFill/>
            <a:round/>
            <a:headEnd/>
            <a:tailEnd/>
          </a:ln>
        </p:spPr>
        <p:txBody>
          <a:bodyPr/>
          <a:lstStyle/>
          <a:p>
            <a:endParaRPr lang="en-US">
              <a:latin typeface="+mn-lt"/>
            </a:endParaRPr>
          </a:p>
        </p:txBody>
      </p:sp>
      <p:sp>
        <p:nvSpPr>
          <p:cNvPr id="282666" name="Rectangle 42"/>
          <p:cNvSpPr>
            <a:spLocks noChangeArrowheads="1"/>
          </p:cNvSpPr>
          <p:nvPr/>
        </p:nvSpPr>
        <p:spPr bwMode="auto">
          <a:xfrm>
            <a:off x="3661163" y="4486816"/>
            <a:ext cx="279400" cy="312738"/>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67" name="Freeform 43"/>
          <p:cNvSpPr>
            <a:spLocks/>
          </p:cNvSpPr>
          <p:nvPr/>
        </p:nvSpPr>
        <p:spPr bwMode="auto">
          <a:xfrm>
            <a:off x="3661163" y="4440779"/>
            <a:ext cx="360363" cy="46037"/>
          </a:xfrm>
          <a:custGeom>
            <a:avLst/>
            <a:gdLst/>
            <a:ahLst/>
            <a:cxnLst>
              <a:cxn ang="0">
                <a:pos x="168" y="30"/>
              </a:cxn>
              <a:cxn ang="0">
                <a:pos x="216" y="0"/>
              </a:cxn>
              <a:cxn ang="0">
                <a:pos x="48" y="0"/>
              </a:cxn>
              <a:cxn ang="0">
                <a:pos x="0" y="30"/>
              </a:cxn>
              <a:cxn ang="0">
                <a:pos x="168" y="30"/>
              </a:cxn>
            </a:cxnLst>
            <a:rect l="0" t="0" r="r" b="b"/>
            <a:pathLst>
              <a:path w="216" h="30">
                <a:moveTo>
                  <a:pt x="168" y="30"/>
                </a:moveTo>
                <a:lnTo>
                  <a:pt x="216" y="0"/>
                </a:lnTo>
                <a:lnTo>
                  <a:pt x="48" y="0"/>
                </a:lnTo>
                <a:lnTo>
                  <a:pt x="0" y="30"/>
                </a:lnTo>
                <a:lnTo>
                  <a:pt x="168" y="30"/>
                </a:lnTo>
                <a:close/>
              </a:path>
            </a:pathLst>
          </a:custGeom>
          <a:solidFill>
            <a:srgbClr val="948254"/>
          </a:solidFill>
          <a:ln w="9525">
            <a:noFill/>
            <a:round/>
            <a:headEnd/>
            <a:tailEnd/>
          </a:ln>
        </p:spPr>
        <p:txBody>
          <a:bodyPr/>
          <a:lstStyle/>
          <a:p>
            <a:endParaRPr lang="en-US">
              <a:latin typeface="+mn-lt"/>
            </a:endParaRPr>
          </a:p>
        </p:txBody>
      </p:sp>
      <p:sp>
        <p:nvSpPr>
          <p:cNvPr id="282668" name="Rectangle 44"/>
          <p:cNvSpPr>
            <a:spLocks noChangeArrowheads="1"/>
          </p:cNvSpPr>
          <p:nvPr/>
        </p:nvSpPr>
        <p:spPr bwMode="auto">
          <a:xfrm>
            <a:off x="3650481" y="5305966"/>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102</a:t>
            </a:r>
            <a:endParaRPr kumimoji="1" lang="en-US" altLang="ko-KR" sz="1400" dirty="0">
              <a:latin typeface="+mn-lt"/>
              <a:ea typeface="굴림" pitchFamily="34" charset="-127"/>
            </a:endParaRPr>
          </a:p>
        </p:txBody>
      </p:sp>
      <p:sp>
        <p:nvSpPr>
          <p:cNvPr id="282669" name="Rectangle 45"/>
          <p:cNvSpPr>
            <a:spLocks noChangeArrowheads="1"/>
          </p:cNvSpPr>
          <p:nvPr/>
        </p:nvSpPr>
        <p:spPr bwMode="auto">
          <a:xfrm>
            <a:off x="3684976" y="4545554"/>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28</a:t>
            </a:r>
            <a:endParaRPr kumimoji="1" lang="en-US" altLang="ko-KR" sz="1400">
              <a:latin typeface="+mn-lt"/>
              <a:ea typeface="굴림" pitchFamily="34" charset="-127"/>
            </a:endParaRPr>
          </a:p>
        </p:txBody>
      </p:sp>
      <p:sp>
        <p:nvSpPr>
          <p:cNvPr id="282670" name="Freeform 46"/>
          <p:cNvSpPr>
            <a:spLocks/>
          </p:cNvSpPr>
          <p:nvPr/>
        </p:nvSpPr>
        <p:spPr bwMode="auto">
          <a:xfrm>
            <a:off x="4594613" y="4726529"/>
            <a:ext cx="79375" cy="1204912"/>
          </a:xfrm>
          <a:custGeom>
            <a:avLst/>
            <a:gdLst/>
            <a:ahLst/>
            <a:cxnLst>
              <a:cxn ang="0">
                <a:pos x="0" y="786"/>
              </a:cxn>
              <a:cxn ang="0">
                <a:pos x="0" y="36"/>
              </a:cxn>
              <a:cxn ang="0">
                <a:pos x="48" y="0"/>
              </a:cxn>
              <a:cxn ang="0">
                <a:pos x="48" y="750"/>
              </a:cxn>
              <a:cxn ang="0">
                <a:pos x="0" y="786"/>
              </a:cxn>
            </a:cxnLst>
            <a:rect l="0" t="0" r="r" b="b"/>
            <a:pathLst>
              <a:path w="48" h="786">
                <a:moveTo>
                  <a:pt x="0" y="786"/>
                </a:moveTo>
                <a:lnTo>
                  <a:pt x="0" y="36"/>
                </a:lnTo>
                <a:lnTo>
                  <a:pt x="48" y="0"/>
                </a:lnTo>
                <a:lnTo>
                  <a:pt x="48" y="750"/>
                </a:lnTo>
                <a:lnTo>
                  <a:pt x="0" y="786"/>
                </a:lnTo>
                <a:close/>
              </a:path>
            </a:pathLst>
          </a:custGeom>
          <a:solidFill>
            <a:srgbClr val="548040"/>
          </a:solidFill>
          <a:ln w="9525">
            <a:noFill/>
            <a:round/>
            <a:headEnd/>
            <a:tailEnd/>
          </a:ln>
        </p:spPr>
        <p:txBody>
          <a:bodyPr/>
          <a:lstStyle/>
          <a:p>
            <a:endParaRPr lang="en-US">
              <a:latin typeface="+mn-lt"/>
            </a:endParaRPr>
          </a:p>
        </p:txBody>
      </p:sp>
      <p:sp>
        <p:nvSpPr>
          <p:cNvPr id="282671" name="Rectangle 47"/>
          <p:cNvSpPr>
            <a:spLocks noChangeArrowheads="1"/>
          </p:cNvSpPr>
          <p:nvPr/>
        </p:nvSpPr>
        <p:spPr bwMode="auto">
          <a:xfrm>
            <a:off x="4332811" y="4780504"/>
            <a:ext cx="280987" cy="1150937"/>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72" name="Freeform 48"/>
          <p:cNvSpPr>
            <a:spLocks/>
          </p:cNvSpPr>
          <p:nvPr/>
        </p:nvSpPr>
        <p:spPr bwMode="auto">
          <a:xfrm>
            <a:off x="4313626" y="4726529"/>
            <a:ext cx="360362" cy="53975"/>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673" name="Freeform 49"/>
          <p:cNvSpPr>
            <a:spLocks/>
          </p:cNvSpPr>
          <p:nvPr/>
        </p:nvSpPr>
        <p:spPr bwMode="auto">
          <a:xfrm>
            <a:off x="4594613" y="4385216"/>
            <a:ext cx="79375" cy="395288"/>
          </a:xfrm>
          <a:custGeom>
            <a:avLst/>
            <a:gdLst/>
            <a:ahLst/>
            <a:cxnLst>
              <a:cxn ang="0">
                <a:pos x="0" y="258"/>
              </a:cxn>
              <a:cxn ang="0">
                <a:pos x="0" y="36"/>
              </a:cxn>
              <a:cxn ang="0">
                <a:pos x="48" y="0"/>
              </a:cxn>
              <a:cxn ang="0">
                <a:pos x="48" y="222"/>
              </a:cxn>
              <a:cxn ang="0">
                <a:pos x="0" y="258"/>
              </a:cxn>
            </a:cxnLst>
            <a:rect l="0" t="0" r="r" b="b"/>
            <a:pathLst>
              <a:path w="48" h="258">
                <a:moveTo>
                  <a:pt x="0" y="258"/>
                </a:moveTo>
                <a:lnTo>
                  <a:pt x="0" y="36"/>
                </a:lnTo>
                <a:lnTo>
                  <a:pt x="48" y="0"/>
                </a:lnTo>
                <a:lnTo>
                  <a:pt x="48" y="222"/>
                </a:lnTo>
                <a:lnTo>
                  <a:pt x="0" y="258"/>
                </a:lnTo>
                <a:close/>
              </a:path>
            </a:pathLst>
          </a:custGeom>
          <a:solidFill>
            <a:srgbClr val="948254"/>
          </a:solidFill>
          <a:ln w="9525">
            <a:noFill/>
            <a:round/>
            <a:headEnd/>
            <a:tailEnd/>
          </a:ln>
        </p:spPr>
        <p:txBody>
          <a:bodyPr/>
          <a:lstStyle/>
          <a:p>
            <a:endParaRPr lang="en-US">
              <a:latin typeface="+mn-lt"/>
            </a:endParaRPr>
          </a:p>
        </p:txBody>
      </p:sp>
      <p:sp>
        <p:nvSpPr>
          <p:cNvPr id="282674" name="Rectangle 50"/>
          <p:cNvSpPr>
            <a:spLocks noChangeArrowheads="1"/>
          </p:cNvSpPr>
          <p:nvPr/>
        </p:nvSpPr>
        <p:spPr bwMode="auto">
          <a:xfrm>
            <a:off x="4313626" y="4440779"/>
            <a:ext cx="280987" cy="339725"/>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75" name="Freeform 51"/>
          <p:cNvSpPr>
            <a:spLocks/>
          </p:cNvSpPr>
          <p:nvPr/>
        </p:nvSpPr>
        <p:spPr bwMode="auto">
          <a:xfrm>
            <a:off x="4313626" y="4385216"/>
            <a:ext cx="360362"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48254"/>
          </a:solidFill>
          <a:ln w="9525">
            <a:noFill/>
            <a:round/>
            <a:headEnd/>
            <a:tailEnd/>
          </a:ln>
        </p:spPr>
        <p:txBody>
          <a:bodyPr/>
          <a:lstStyle/>
          <a:p>
            <a:endParaRPr lang="en-US">
              <a:latin typeface="+mn-lt"/>
            </a:endParaRPr>
          </a:p>
        </p:txBody>
      </p:sp>
      <p:sp>
        <p:nvSpPr>
          <p:cNvPr id="282676" name="Rectangle 52"/>
          <p:cNvSpPr>
            <a:spLocks noChangeArrowheads="1"/>
          </p:cNvSpPr>
          <p:nvPr/>
        </p:nvSpPr>
        <p:spPr bwMode="auto">
          <a:xfrm>
            <a:off x="4317011" y="5296441"/>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104</a:t>
            </a:r>
            <a:endParaRPr kumimoji="1" lang="en-US" altLang="ko-KR" sz="1400" dirty="0">
              <a:latin typeface="+mn-lt"/>
              <a:ea typeface="굴림" pitchFamily="34" charset="-127"/>
            </a:endParaRPr>
          </a:p>
        </p:txBody>
      </p:sp>
      <p:sp>
        <p:nvSpPr>
          <p:cNvPr id="282677" name="Rectangle 53"/>
          <p:cNvSpPr>
            <a:spLocks noChangeArrowheads="1"/>
          </p:cNvSpPr>
          <p:nvPr/>
        </p:nvSpPr>
        <p:spPr bwMode="auto">
          <a:xfrm>
            <a:off x="4335851" y="4509041"/>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31</a:t>
            </a:r>
            <a:endParaRPr kumimoji="1" lang="en-US" altLang="ko-KR" sz="1400">
              <a:latin typeface="+mn-lt"/>
              <a:ea typeface="굴림" pitchFamily="34" charset="-127"/>
            </a:endParaRPr>
          </a:p>
        </p:txBody>
      </p:sp>
      <p:sp>
        <p:nvSpPr>
          <p:cNvPr id="282678" name="Freeform 54"/>
          <p:cNvSpPr>
            <a:spLocks/>
          </p:cNvSpPr>
          <p:nvPr/>
        </p:nvSpPr>
        <p:spPr bwMode="auto">
          <a:xfrm>
            <a:off x="5243901" y="4643979"/>
            <a:ext cx="80962" cy="1287462"/>
          </a:xfrm>
          <a:custGeom>
            <a:avLst/>
            <a:gdLst/>
            <a:ahLst/>
            <a:cxnLst>
              <a:cxn ang="0">
                <a:pos x="0" y="840"/>
              </a:cxn>
              <a:cxn ang="0">
                <a:pos x="0" y="36"/>
              </a:cxn>
              <a:cxn ang="0">
                <a:pos x="48" y="0"/>
              </a:cxn>
              <a:cxn ang="0">
                <a:pos x="48" y="804"/>
              </a:cxn>
              <a:cxn ang="0">
                <a:pos x="0" y="840"/>
              </a:cxn>
            </a:cxnLst>
            <a:rect l="0" t="0" r="r" b="b"/>
            <a:pathLst>
              <a:path w="48" h="840">
                <a:moveTo>
                  <a:pt x="0" y="840"/>
                </a:moveTo>
                <a:lnTo>
                  <a:pt x="0" y="36"/>
                </a:lnTo>
                <a:lnTo>
                  <a:pt x="48" y="0"/>
                </a:lnTo>
                <a:lnTo>
                  <a:pt x="48" y="804"/>
                </a:lnTo>
                <a:lnTo>
                  <a:pt x="0" y="840"/>
                </a:lnTo>
                <a:close/>
              </a:path>
            </a:pathLst>
          </a:custGeom>
          <a:solidFill>
            <a:srgbClr val="548040"/>
          </a:solidFill>
          <a:ln w="9525">
            <a:noFill/>
            <a:round/>
            <a:headEnd/>
            <a:tailEnd/>
          </a:ln>
        </p:spPr>
        <p:txBody>
          <a:bodyPr/>
          <a:lstStyle/>
          <a:p>
            <a:endParaRPr lang="en-US">
              <a:latin typeface="+mn-lt"/>
            </a:endParaRPr>
          </a:p>
        </p:txBody>
      </p:sp>
      <p:sp>
        <p:nvSpPr>
          <p:cNvPr id="282679" name="Rectangle 55"/>
          <p:cNvSpPr>
            <a:spLocks noChangeArrowheads="1"/>
          </p:cNvSpPr>
          <p:nvPr/>
        </p:nvSpPr>
        <p:spPr bwMode="auto">
          <a:xfrm>
            <a:off x="4970412" y="4697954"/>
            <a:ext cx="279400" cy="1233487"/>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80" name="Freeform 56"/>
          <p:cNvSpPr>
            <a:spLocks/>
          </p:cNvSpPr>
          <p:nvPr/>
        </p:nvSpPr>
        <p:spPr bwMode="auto">
          <a:xfrm>
            <a:off x="4964501" y="4643979"/>
            <a:ext cx="360362" cy="53975"/>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681" name="Freeform 57"/>
          <p:cNvSpPr>
            <a:spLocks/>
          </p:cNvSpPr>
          <p:nvPr/>
        </p:nvSpPr>
        <p:spPr bwMode="auto">
          <a:xfrm>
            <a:off x="5243901" y="4210591"/>
            <a:ext cx="80962" cy="487363"/>
          </a:xfrm>
          <a:custGeom>
            <a:avLst/>
            <a:gdLst/>
            <a:ahLst/>
            <a:cxnLst>
              <a:cxn ang="0">
                <a:pos x="0" y="318"/>
              </a:cxn>
              <a:cxn ang="0">
                <a:pos x="0" y="36"/>
              </a:cxn>
              <a:cxn ang="0">
                <a:pos x="48" y="0"/>
              </a:cxn>
              <a:cxn ang="0">
                <a:pos x="48" y="282"/>
              </a:cxn>
              <a:cxn ang="0">
                <a:pos x="0" y="318"/>
              </a:cxn>
            </a:cxnLst>
            <a:rect l="0" t="0" r="r" b="b"/>
            <a:pathLst>
              <a:path w="48" h="318">
                <a:moveTo>
                  <a:pt x="0" y="318"/>
                </a:moveTo>
                <a:lnTo>
                  <a:pt x="0" y="36"/>
                </a:lnTo>
                <a:lnTo>
                  <a:pt x="48" y="0"/>
                </a:lnTo>
                <a:lnTo>
                  <a:pt x="48" y="282"/>
                </a:lnTo>
                <a:lnTo>
                  <a:pt x="0" y="318"/>
                </a:lnTo>
                <a:close/>
              </a:path>
            </a:pathLst>
          </a:custGeom>
          <a:solidFill>
            <a:srgbClr val="948254"/>
          </a:solidFill>
          <a:ln w="9525">
            <a:noFill/>
            <a:round/>
            <a:headEnd/>
            <a:tailEnd/>
          </a:ln>
        </p:spPr>
        <p:txBody>
          <a:bodyPr/>
          <a:lstStyle/>
          <a:p>
            <a:endParaRPr lang="en-US">
              <a:latin typeface="+mn-lt"/>
            </a:endParaRPr>
          </a:p>
        </p:txBody>
      </p:sp>
      <p:sp>
        <p:nvSpPr>
          <p:cNvPr id="282682" name="Rectangle 58"/>
          <p:cNvSpPr>
            <a:spLocks noChangeArrowheads="1"/>
          </p:cNvSpPr>
          <p:nvPr/>
        </p:nvSpPr>
        <p:spPr bwMode="auto">
          <a:xfrm>
            <a:off x="4964501" y="4266154"/>
            <a:ext cx="279400" cy="431800"/>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83" name="Freeform 59"/>
          <p:cNvSpPr>
            <a:spLocks/>
          </p:cNvSpPr>
          <p:nvPr/>
        </p:nvSpPr>
        <p:spPr bwMode="auto">
          <a:xfrm>
            <a:off x="4964501" y="4210591"/>
            <a:ext cx="360362"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48254"/>
          </a:solidFill>
          <a:ln w="9525">
            <a:noFill/>
            <a:round/>
            <a:headEnd/>
            <a:tailEnd/>
          </a:ln>
        </p:spPr>
        <p:txBody>
          <a:bodyPr/>
          <a:lstStyle/>
          <a:p>
            <a:endParaRPr lang="en-US">
              <a:latin typeface="+mn-lt"/>
            </a:endParaRPr>
          </a:p>
        </p:txBody>
      </p:sp>
      <p:sp>
        <p:nvSpPr>
          <p:cNvPr id="282684" name="Rectangle 60"/>
          <p:cNvSpPr>
            <a:spLocks noChangeArrowheads="1"/>
          </p:cNvSpPr>
          <p:nvPr/>
        </p:nvSpPr>
        <p:spPr bwMode="auto">
          <a:xfrm>
            <a:off x="4953819" y="5250404"/>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112</a:t>
            </a:r>
            <a:endParaRPr kumimoji="1" lang="en-US" altLang="ko-KR" sz="1400" dirty="0">
              <a:latin typeface="+mn-lt"/>
              <a:ea typeface="굴림" pitchFamily="34" charset="-127"/>
            </a:endParaRPr>
          </a:p>
        </p:txBody>
      </p:sp>
      <p:sp>
        <p:nvSpPr>
          <p:cNvPr id="282685" name="Rectangle 61"/>
          <p:cNvSpPr>
            <a:spLocks noChangeArrowheads="1"/>
          </p:cNvSpPr>
          <p:nvPr/>
        </p:nvSpPr>
        <p:spPr bwMode="auto">
          <a:xfrm>
            <a:off x="4986726" y="4421729"/>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39</a:t>
            </a:r>
            <a:endParaRPr kumimoji="1" lang="en-US" altLang="ko-KR" sz="1400">
              <a:latin typeface="+mn-lt"/>
              <a:ea typeface="굴림" pitchFamily="34" charset="-127"/>
            </a:endParaRPr>
          </a:p>
        </p:txBody>
      </p:sp>
      <p:sp>
        <p:nvSpPr>
          <p:cNvPr id="282686" name="Freeform 62"/>
          <p:cNvSpPr>
            <a:spLocks/>
          </p:cNvSpPr>
          <p:nvPr/>
        </p:nvSpPr>
        <p:spPr bwMode="auto">
          <a:xfrm>
            <a:off x="5902713" y="4505866"/>
            <a:ext cx="73025" cy="1425575"/>
          </a:xfrm>
          <a:custGeom>
            <a:avLst/>
            <a:gdLst/>
            <a:ahLst/>
            <a:cxnLst>
              <a:cxn ang="0">
                <a:pos x="0" y="930"/>
              </a:cxn>
              <a:cxn ang="0">
                <a:pos x="0" y="30"/>
              </a:cxn>
              <a:cxn ang="0">
                <a:pos x="42" y="0"/>
              </a:cxn>
              <a:cxn ang="0">
                <a:pos x="42" y="894"/>
              </a:cxn>
              <a:cxn ang="0">
                <a:pos x="0" y="930"/>
              </a:cxn>
            </a:cxnLst>
            <a:rect l="0" t="0" r="r" b="b"/>
            <a:pathLst>
              <a:path w="42" h="930">
                <a:moveTo>
                  <a:pt x="0" y="930"/>
                </a:moveTo>
                <a:lnTo>
                  <a:pt x="0" y="30"/>
                </a:lnTo>
                <a:lnTo>
                  <a:pt x="42" y="0"/>
                </a:lnTo>
                <a:lnTo>
                  <a:pt x="42" y="894"/>
                </a:lnTo>
                <a:lnTo>
                  <a:pt x="0" y="930"/>
                </a:lnTo>
                <a:close/>
              </a:path>
            </a:pathLst>
          </a:custGeom>
          <a:solidFill>
            <a:srgbClr val="548040"/>
          </a:solidFill>
          <a:ln w="9525">
            <a:noFill/>
            <a:round/>
            <a:headEnd/>
            <a:tailEnd/>
          </a:ln>
        </p:spPr>
        <p:txBody>
          <a:bodyPr/>
          <a:lstStyle/>
          <a:p>
            <a:endParaRPr lang="en-US">
              <a:latin typeface="+mn-lt"/>
            </a:endParaRPr>
          </a:p>
        </p:txBody>
      </p:sp>
      <p:sp>
        <p:nvSpPr>
          <p:cNvPr id="282687" name="Rectangle 63"/>
          <p:cNvSpPr>
            <a:spLocks noChangeArrowheads="1"/>
          </p:cNvSpPr>
          <p:nvPr/>
        </p:nvSpPr>
        <p:spPr bwMode="auto">
          <a:xfrm>
            <a:off x="5621287" y="4551904"/>
            <a:ext cx="287337" cy="1379537"/>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88" name="Freeform 64"/>
          <p:cNvSpPr>
            <a:spLocks/>
          </p:cNvSpPr>
          <p:nvPr/>
        </p:nvSpPr>
        <p:spPr bwMode="auto">
          <a:xfrm>
            <a:off x="5615376" y="4505866"/>
            <a:ext cx="360362" cy="46038"/>
          </a:xfrm>
          <a:custGeom>
            <a:avLst/>
            <a:gdLst/>
            <a:ahLst/>
            <a:cxnLst>
              <a:cxn ang="0">
                <a:pos x="168" y="30"/>
              </a:cxn>
              <a:cxn ang="0">
                <a:pos x="210" y="0"/>
              </a:cxn>
              <a:cxn ang="0">
                <a:pos x="42" y="0"/>
              </a:cxn>
              <a:cxn ang="0">
                <a:pos x="0" y="30"/>
              </a:cxn>
              <a:cxn ang="0">
                <a:pos x="168" y="30"/>
              </a:cxn>
            </a:cxnLst>
            <a:rect l="0" t="0" r="r" b="b"/>
            <a:pathLst>
              <a:path w="210" h="30">
                <a:moveTo>
                  <a:pt x="168" y="30"/>
                </a:moveTo>
                <a:lnTo>
                  <a:pt x="210" y="0"/>
                </a:lnTo>
                <a:lnTo>
                  <a:pt x="42" y="0"/>
                </a:lnTo>
                <a:lnTo>
                  <a:pt x="0" y="30"/>
                </a:lnTo>
                <a:lnTo>
                  <a:pt x="168" y="30"/>
                </a:lnTo>
                <a:close/>
              </a:path>
            </a:pathLst>
          </a:custGeom>
          <a:solidFill>
            <a:srgbClr val="9999BF"/>
          </a:solidFill>
          <a:ln w="9525">
            <a:noFill/>
            <a:round/>
            <a:headEnd/>
            <a:tailEnd/>
          </a:ln>
        </p:spPr>
        <p:txBody>
          <a:bodyPr/>
          <a:lstStyle/>
          <a:p>
            <a:endParaRPr lang="en-US">
              <a:latin typeface="+mn-lt"/>
            </a:endParaRPr>
          </a:p>
        </p:txBody>
      </p:sp>
      <p:sp>
        <p:nvSpPr>
          <p:cNvPr id="282689" name="Freeform 65"/>
          <p:cNvSpPr>
            <a:spLocks/>
          </p:cNvSpPr>
          <p:nvPr/>
        </p:nvSpPr>
        <p:spPr bwMode="auto">
          <a:xfrm>
            <a:off x="5902713" y="3962941"/>
            <a:ext cx="73025" cy="588963"/>
          </a:xfrm>
          <a:custGeom>
            <a:avLst/>
            <a:gdLst/>
            <a:ahLst/>
            <a:cxnLst>
              <a:cxn ang="0">
                <a:pos x="0" y="384"/>
              </a:cxn>
              <a:cxn ang="0">
                <a:pos x="0" y="36"/>
              </a:cxn>
              <a:cxn ang="0">
                <a:pos x="42" y="0"/>
              </a:cxn>
              <a:cxn ang="0">
                <a:pos x="42" y="354"/>
              </a:cxn>
              <a:cxn ang="0">
                <a:pos x="0" y="384"/>
              </a:cxn>
            </a:cxnLst>
            <a:rect l="0" t="0" r="r" b="b"/>
            <a:pathLst>
              <a:path w="42" h="384">
                <a:moveTo>
                  <a:pt x="0" y="384"/>
                </a:moveTo>
                <a:lnTo>
                  <a:pt x="0" y="36"/>
                </a:lnTo>
                <a:lnTo>
                  <a:pt x="42" y="0"/>
                </a:lnTo>
                <a:lnTo>
                  <a:pt x="42" y="354"/>
                </a:lnTo>
                <a:lnTo>
                  <a:pt x="0" y="384"/>
                </a:lnTo>
                <a:close/>
              </a:path>
            </a:pathLst>
          </a:custGeom>
          <a:solidFill>
            <a:srgbClr val="948254"/>
          </a:solidFill>
          <a:ln w="9525">
            <a:noFill/>
            <a:round/>
            <a:headEnd/>
            <a:tailEnd/>
          </a:ln>
        </p:spPr>
        <p:txBody>
          <a:bodyPr/>
          <a:lstStyle/>
          <a:p>
            <a:endParaRPr lang="en-US">
              <a:latin typeface="+mn-lt"/>
            </a:endParaRPr>
          </a:p>
        </p:txBody>
      </p:sp>
      <p:sp>
        <p:nvSpPr>
          <p:cNvPr id="282690" name="Rectangle 66"/>
          <p:cNvSpPr>
            <a:spLocks noChangeArrowheads="1"/>
          </p:cNvSpPr>
          <p:nvPr/>
        </p:nvSpPr>
        <p:spPr bwMode="auto">
          <a:xfrm>
            <a:off x="5615376" y="4016916"/>
            <a:ext cx="287337" cy="534988"/>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91" name="Freeform 67"/>
          <p:cNvSpPr>
            <a:spLocks/>
          </p:cNvSpPr>
          <p:nvPr/>
        </p:nvSpPr>
        <p:spPr bwMode="auto">
          <a:xfrm>
            <a:off x="5615376" y="3962941"/>
            <a:ext cx="360362" cy="53975"/>
          </a:xfrm>
          <a:custGeom>
            <a:avLst/>
            <a:gdLst/>
            <a:ahLst/>
            <a:cxnLst>
              <a:cxn ang="0">
                <a:pos x="168" y="36"/>
              </a:cxn>
              <a:cxn ang="0">
                <a:pos x="210" y="0"/>
              </a:cxn>
              <a:cxn ang="0">
                <a:pos x="42" y="0"/>
              </a:cxn>
              <a:cxn ang="0">
                <a:pos x="0" y="36"/>
              </a:cxn>
              <a:cxn ang="0">
                <a:pos x="168" y="36"/>
              </a:cxn>
            </a:cxnLst>
            <a:rect l="0" t="0" r="r" b="b"/>
            <a:pathLst>
              <a:path w="210" h="36">
                <a:moveTo>
                  <a:pt x="168" y="36"/>
                </a:moveTo>
                <a:lnTo>
                  <a:pt x="210" y="0"/>
                </a:lnTo>
                <a:lnTo>
                  <a:pt x="42" y="0"/>
                </a:lnTo>
                <a:lnTo>
                  <a:pt x="0" y="36"/>
                </a:lnTo>
                <a:lnTo>
                  <a:pt x="168" y="36"/>
                </a:lnTo>
                <a:close/>
              </a:path>
            </a:pathLst>
          </a:custGeom>
          <a:solidFill>
            <a:srgbClr val="948254"/>
          </a:solidFill>
          <a:ln w="9525">
            <a:noFill/>
            <a:round/>
            <a:headEnd/>
            <a:tailEnd/>
          </a:ln>
        </p:spPr>
        <p:txBody>
          <a:bodyPr/>
          <a:lstStyle/>
          <a:p>
            <a:endParaRPr lang="en-US">
              <a:latin typeface="+mn-lt"/>
            </a:endParaRPr>
          </a:p>
        </p:txBody>
      </p:sp>
      <p:sp>
        <p:nvSpPr>
          <p:cNvPr id="282692" name="Rectangle 68"/>
          <p:cNvSpPr>
            <a:spLocks noChangeArrowheads="1"/>
          </p:cNvSpPr>
          <p:nvPr/>
        </p:nvSpPr>
        <p:spPr bwMode="auto">
          <a:xfrm>
            <a:off x="5608662" y="5177379"/>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125</a:t>
            </a:r>
            <a:endParaRPr kumimoji="1" lang="en-US" altLang="ko-KR" sz="1400" dirty="0">
              <a:latin typeface="+mn-lt"/>
              <a:ea typeface="굴림" pitchFamily="34" charset="-127"/>
            </a:endParaRPr>
          </a:p>
        </p:txBody>
      </p:sp>
      <p:sp>
        <p:nvSpPr>
          <p:cNvPr id="282693" name="Rectangle 69"/>
          <p:cNvSpPr>
            <a:spLocks noChangeArrowheads="1"/>
          </p:cNvSpPr>
          <p:nvPr/>
        </p:nvSpPr>
        <p:spPr bwMode="auto">
          <a:xfrm>
            <a:off x="5637601" y="4220116"/>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49</a:t>
            </a:r>
            <a:endParaRPr kumimoji="1" lang="en-US" altLang="ko-KR" sz="1400">
              <a:latin typeface="+mn-lt"/>
              <a:ea typeface="굴림" pitchFamily="34" charset="-127"/>
            </a:endParaRPr>
          </a:p>
        </p:txBody>
      </p:sp>
      <p:sp>
        <p:nvSpPr>
          <p:cNvPr id="282694" name="Freeform 70"/>
          <p:cNvSpPr>
            <a:spLocks/>
          </p:cNvSpPr>
          <p:nvPr/>
        </p:nvSpPr>
        <p:spPr bwMode="auto">
          <a:xfrm>
            <a:off x="6544063" y="4367754"/>
            <a:ext cx="82550" cy="1563687"/>
          </a:xfrm>
          <a:custGeom>
            <a:avLst/>
            <a:gdLst/>
            <a:ahLst/>
            <a:cxnLst>
              <a:cxn ang="0">
                <a:pos x="0" y="1020"/>
              </a:cxn>
              <a:cxn ang="0">
                <a:pos x="0" y="36"/>
              </a:cxn>
              <a:cxn ang="0">
                <a:pos x="48" y="0"/>
              </a:cxn>
              <a:cxn ang="0">
                <a:pos x="48" y="984"/>
              </a:cxn>
              <a:cxn ang="0">
                <a:pos x="0" y="1020"/>
              </a:cxn>
            </a:cxnLst>
            <a:rect l="0" t="0" r="r" b="b"/>
            <a:pathLst>
              <a:path w="48" h="1020">
                <a:moveTo>
                  <a:pt x="0" y="1020"/>
                </a:moveTo>
                <a:lnTo>
                  <a:pt x="0" y="36"/>
                </a:lnTo>
                <a:lnTo>
                  <a:pt x="48" y="0"/>
                </a:lnTo>
                <a:lnTo>
                  <a:pt x="48" y="984"/>
                </a:lnTo>
                <a:lnTo>
                  <a:pt x="0" y="1020"/>
                </a:lnTo>
                <a:close/>
              </a:path>
            </a:pathLst>
          </a:custGeom>
          <a:solidFill>
            <a:srgbClr val="548040"/>
          </a:solidFill>
          <a:ln w="9525">
            <a:noFill/>
            <a:round/>
            <a:headEnd/>
            <a:tailEnd/>
          </a:ln>
        </p:spPr>
        <p:txBody>
          <a:bodyPr/>
          <a:lstStyle/>
          <a:p>
            <a:endParaRPr lang="en-US">
              <a:latin typeface="+mn-lt"/>
            </a:endParaRPr>
          </a:p>
        </p:txBody>
      </p:sp>
      <p:sp>
        <p:nvSpPr>
          <p:cNvPr id="282695" name="Rectangle 71"/>
          <p:cNvSpPr>
            <a:spLocks noChangeArrowheads="1"/>
          </p:cNvSpPr>
          <p:nvPr/>
        </p:nvSpPr>
        <p:spPr bwMode="auto">
          <a:xfrm>
            <a:off x="6266605" y="4421729"/>
            <a:ext cx="277812" cy="1509712"/>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696" name="Freeform 72"/>
          <p:cNvSpPr>
            <a:spLocks/>
          </p:cNvSpPr>
          <p:nvPr/>
        </p:nvSpPr>
        <p:spPr bwMode="auto">
          <a:xfrm>
            <a:off x="6266251" y="4367754"/>
            <a:ext cx="360362" cy="53975"/>
          </a:xfrm>
          <a:custGeom>
            <a:avLst/>
            <a:gdLst/>
            <a:ahLst/>
            <a:cxnLst>
              <a:cxn ang="0">
                <a:pos x="162" y="36"/>
              </a:cxn>
              <a:cxn ang="0">
                <a:pos x="210" y="0"/>
              </a:cxn>
              <a:cxn ang="0">
                <a:pos x="42" y="0"/>
              </a:cxn>
              <a:cxn ang="0">
                <a:pos x="0" y="36"/>
              </a:cxn>
              <a:cxn ang="0">
                <a:pos x="162" y="36"/>
              </a:cxn>
            </a:cxnLst>
            <a:rect l="0" t="0" r="r" b="b"/>
            <a:pathLst>
              <a:path w="210" h="36">
                <a:moveTo>
                  <a:pt x="162" y="36"/>
                </a:moveTo>
                <a:lnTo>
                  <a:pt x="210" y="0"/>
                </a:lnTo>
                <a:lnTo>
                  <a:pt x="42" y="0"/>
                </a:lnTo>
                <a:lnTo>
                  <a:pt x="0" y="36"/>
                </a:lnTo>
                <a:lnTo>
                  <a:pt x="162" y="36"/>
                </a:lnTo>
                <a:close/>
              </a:path>
            </a:pathLst>
          </a:custGeom>
          <a:solidFill>
            <a:srgbClr val="9999BF"/>
          </a:solidFill>
          <a:ln w="9525">
            <a:noFill/>
            <a:round/>
            <a:headEnd/>
            <a:tailEnd/>
          </a:ln>
        </p:spPr>
        <p:txBody>
          <a:bodyPr/>
          <a:lstStyle/>
          <a:p>
            <a:endParaRPr lang="en-US">
              <a:latin typeface="+mn-lt"/>
            </a:endParaRPr>
          </a:p>
        </p:txBody>
      </p:sp>
      <p:sp>
        <p:nvSpPr>
          <p:cNvPr id="282697" name="Freeform 73"/>
          <p:cNvSpPr>
            <a:spLocks/>
          </p:cNvSpPr>
          <p:nvPr/>
        </p:nvSpPr>
        <p:spPr bwMode="auto">
          <a:xfrm>
            <a:off x="6544063" y="3658141"/>
            <a:ext cx="82550" cy="763588"/>
          </a:xfrm>
          <a:custGeom>
            <a:avLst/>
            <a:gdLst/>
            <a:ahLst/>
            <a:cxnLst>
              <a:cxn ang="0">
                <a:pos x="0" y="498"/>
              </a:cxn>
              <a:cxn ang="0">
                <a:pos x="0" y="30"/>
              </a:cxn>
              <a:cxn ang="0">
                <a:pos x="48" y="0"/>
              </a:cxn>
              <a:cxn ang="0">
                <a:pos x="48" y="462"/>
              </a:cxn>
              <a:cxn ang="0">
                <a:pos x="0" y="498"/>
              </a:cxn>
            </a:cxnLst>
            <a:rect l="0" t="0" r="r" b="b"/>
            <a:pathLst>
              <a:path w="48" h="498">
                <a:moveTo>
                  <a:pt x="0" y="498"/>
                </a:moveTo>
                <a:lnTo>
                  <a:pt x="0" y="30"/>
                </a:lnTo>
                <a:lnTo>
                  <a:pt x="48" y="0"/>
                </a:lnTo>
                <a:lnTo>
                  <a:pt x="48" y="462"/>
                </a:lnTo>
                <a:lnTo>
                  <a:pt x="0" y="498"/>
                </a:lnTo>
                <a:close/>
              </a:path>
            </a:pathLst>
          </a:custGeom>
          <a:solidFill>
            <a:srgbClr val="948254"/>
          </a:solidFill>
          <a:ln w="9525">
            <a:noFill/>
            <a:round/>
            <a:headEnd/>
            <a:tailEnd/>
          </a:ln>
        </p:spPr>
        <p:txBody>
          <a:bodyPr/>
          <a:lstStyle/>
          <a:p>
            <a:endParaRPr lang="en-US">
              <a:latin typeface="+mn-lt"/>
            </a:endParaRPr>
          </a:p>
        </p:txBody>
      </p:sp>
      <p:sp>
        <p:nvSpPr>
          <p:cNvPr id="282698" name="Rectangle 74"/>
          <p:cNvSpPr>
            <a:spLocks noChangeArrowheads="1"/>
          </p:cNvSpPr>
          <p:nvPr/>
        </p:nvSpPr>
        <p:spPr bwMode="auto">
          <a:xfrm>
            <a:off x="6266251" y="3704179"/>
            <a:ext cx="277812" cy="717550"/>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699" name="Freeform 75"/>
          <p:cNvSpPr>
            <a:spLocks/>
          </p:cNvSpPr>
          <p:nvPr/>
        </p:nvSpPr>
        <p:spPr bwMode="auto">
          <a:xfrm>
            <a:off x="6266251" y="3658141"/>
            <a:ext cx="360362" cy="46038"/>
          </a:xfrm>
          <a:custGeom>
            <a:avLst/>
            <a:gdLst/>
            <a:ahLst/>
            <a:cxnLst>
              <a:cxn ang="0">
                <a:pos x="162" y="30"/>
              </a:cxn>
              <a:cxn ang="0">
                <a:pos x="210" y="0"/>
              </a:cxn>
              <a:cxn ang="0">
                <a:pos x="42" y="0"/>
              </a:cxn>
              <a:cxn ang="0">
                <a:pos x="0" y="30"/>
              </a:cxn>
              <a:cxn ang="0">
                <a:pos x="162" y="30"/>
              </a:cxn>
            </a:cxnLst>
            <a:rect l="0" t="0" r="r" b="b"/>
            <a:pathLst>
              <a:path w="210" h="30">
                <a:moveTo>
                  <a:pt x="162" y="30"/>
                </a:moveTo>
                <a:lnTo>
                  <a:pt x="210" y="0"/>
                </a:lnTo>
                <a:lnTo>
                  <a:pt x="42" y="0"/>
                </a:lnTo>
                <a:lnTo>
                  <a:pt x="0" y="30"/>
                </a:lnTo>
                <a:lnTo>
                  <a:pt x="162" y="30"/>
                </a:lnTo>
                <a:close/>
              </a:path>
            </a:pathLst>
          </a:custGeom>
          <a:solidFill>
            <a:srgbClr val="948254"/>
          </a:solidFill>
          <a:ln w="9525">
            <a:noFill/>
            <a:round/>
            <a:headEnd/>
            <a:tailEnd/>
          </a:ln>
        </p:spPr>
        <p:txBody>
          <a:bodyPr/>
          <a:lstStyle/>
          <a:p>
            <a:endParaRPr lang="en-US">
              <a:latin typeface="+mn-lt"/>
            </a:endParaRPr>
          </a:p>
        </p:txBody>
      </p:sp>
      <p:sp>
        <p:nvSpPr>
          <p:cNvPr id="282700" name="Rectangle 76"/>
          <p:cNvSpPr>
            <a:spLocks noChangeArrowheads="1"/>
          </p:cNvSpPr>
          <p:nvPr/>
        </p:nvSpPr>
        <p:spPr bwMode="auto">
          <a:xfrm>
            <a:off x="6249218" y="5112291"/>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136</a:t>
            </a:r>
            <a:endParaRPr kumimoji="1" lang="en-US" altLang="ko-KR" sz="1400" dirty="0">
              <a:latin typeface="+mn-lt"/>
              <a:ea typeface="굴림" pitchFamily="34" charset="-127"/>
            </a:endParaRPr>
          </a:p>
        </p:txBody>
      </p:sp>
      <p:sp>
        <p:nvSpPr>
          <p:cNvPr id="282701" name="Rectangle 77"/>
          <p:cNvSpPr>
            <a:spLocks noChangeArrowheads="1"/>
          </p:cNvSpPr>
          <p:nvPr/>
        </p:nvSpPr>
        <p:spPr bwMode="auto">
          <a:xfrm>
            <a:off x="6310701" y="3999454"/>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65</a:t>
            </a:r>
            <a:endParaRPr kumimoji="1" lang="en-US" altLang="ko-KR" sz="1400">
              <a:latin typeface="+mn-lt"/>
              <a:ea typeface="굴림" pitchFamily="34" charset="-127"/>
            </a:endParaRPr>
          </a:p>
        </p:txBody>
      </p:sp>
      <p:sp>
        <p:nvSpPr>
          <p:cNvPr id="282702" name="Freeform 78"/>
          <p:cNvSpPr>
            <a:spLocks/>
          </p:cNvSpPr>
          <p:nvPr/>
        </p:nvSpPr>
        <p:spPr bwMode="auto">
          <a:xfrm>
            <a:off x="7185413" y="4312191"/>
            <a:ext cx="80963" cy="1619250"/>
          </a:xfrm>
          <a:custGeom>
            <a:avLst/>
            <a:gdLst/>
            <a:ahLst/>
            <a:cxnLst>
              <a:cxn ang="0">
                <a:pos x="0" y="1056"/>
              </a:cxn>
              <a:cxn ang="0">
                <a:pos x="0" y="36"/>
              </a:cxn>
              <a:cxn ang="0">
                <a:pos x="48" y="0"/>
              </a:cxn>
              <a:cxn ang="0">
                <a:pos x="48" y="1020"/>
              </a:cxn>
              <a:cxn ang="0">
                <a:pos x="0" y="1056"/>
              </a:cxn>
            </a:cxnLst>
            <a:rect l="0" t="0" r="r" b="b"/>
            <a:pathLst>
              <a:path w="48" h="1056">
                <a:moveTo>
                  <a:pt x="0" y="1056"/>
                </a:moveTo>
                <a:lnTo>
                  <a:pt x="0" y="36"/>
                </a:lnTo>
                <a:lnTo>
                  <a:pt x="48" y="0"/>
                </a:lnTo>
                <a:lnTo>
                  <a:pt x="48" y="1020"/>
                </a:lnTo>
                <a:lnTo>
                  <a:pt x="0" y="1056"/>
                </a:lnTo>
                <a:close/>
              </a:path>
            </a:pathLst>
          </a:custGeom>
          <a:solidFill>
            <a:srgbClr val="548040"/>
          </a:solidFill>
          <a:ln w="9525">
            <a:noFill/>
            <a:round/>
            <a:headEnd/>
            <a:tailEnd/>
          </a:ln>
        </p:spPr>
        <p:txBody>
          <a:bodyPr/>
          <a:lstStyle/>
          <a:p>
            <a:endParaRPr lang="en-US">
              <a:latin typeface="+mn-lt"/>
            </a:endParaRPr>
          </a:p>
        </p:txBody>
      </p:sp>
      <p:sp>
        <p:nvSpPr>
          <p:cNvPr id="282703" name="Rectangle 79"/>
          <p:cNvSpPr>
            <a:spLocks noChangeArrowheads="1"/>
          </p:cNvSpPr>
          <p:nvPr/>
        </p:nvSpPr>
        <p:spPr bwMode="auto">
          <a:xfrm>
            <a:off x="6906368" y="4367754"/>
            <a:ext cx="279400" cy="1563687"/>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704" name="Freeform 80"/>
          <p:cNvSpPr>
            <a:spLocks/>
          </p:cNvSpPr>
          <p:nvPr/>
        </p:nvSpPr>
        <p:spPr bwMode="auto">
          <a:xfrm>
            <a:off x="6906013" y="4312191"/>
            <a:ext cx="360363"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705" name="Freeform 81"/>
          <p:cNvSpPr>
            <a:spLocks/>
          </p:cNvSpPr>
          <p:nvPr/>
        </p:nvSpPr>
        <p:spPr bwMode="auto">
          <a:xfrm>
            <a:off x="7185413" y="3410491"/>
            <a:ext cx="80963" cy="957263"/>
          </a:xfrm>
          <a:custGeom>
            <a:avLst/>
            <a:gdLst/>
            <a:ahLst/>
            <a:cxnLst>
              <a:cxn ang="0">
                <a:pos x="0" y="624"/>
              </a:cxn>
              <a:cxn ang="0">
                <a:pos x="0" y="36"/>
              </a:cxn>
              <a:cxn ang="0">
                <a:pos x="48" y="0"/>
              </a:cxn>
              <a:cxn ang="0">
                <a:pos x="48" y="588"/>
              </a:cxn>
              <a:cxn ang="0">
                <a:pos x="0" y="624"/>
              </a:cxn>
            </a:cxnLst>
            <a:rect l="0" t="0" r="r" b="b"/>
            <a:pathLst>
              <a:path w="48" h="624">
                <a:moveTo>
                  <a:pt x="0" y="624"/>
                </a:moveTo>
                <a:lnTo>
                  <a:pt x="0" y="36"/>
                </a:lnTo>
                <a:lnTo>
                  <a:pt x="48" y="0"/>
                </a:lnTo>
                <a:lnTo>
                  <a:pt x="48" y="588"/>
                </a:lnTo>
                <a:lnTo>
                  <a:pt x="0" y="624"/>
                </a:lnTo>
                <a:close/>
              </a:path>
            </a:pathLst>
          </a:custGeom>
          <a:solidFill>
            <a:srgbClr val="948254"/>
          </a:solidFill>
          <a:ln w="9525">
            <a:noFill/>
            <a:round/>
            <a:headEnd/>
            <a:tailEnd/>
          </a:ln>
        </p:spPr>
        <p:txBody>
          <a:bodyPr/>
          <a:lstStyle/>
          <a:p>
            <a:endParaRPr lang="en-US">
              <a:latin typeface="+mn-lt"/>
            </a:endParaRPr>
          </a:p>
        </p:txBody>
      </p:sp>
      <p:sp>
        <p:nvSpPr>
          <p:cNvPr id="282706" name="Rectangle 82"/>
          <p:cNvSpPr>
            <a:spLocks noChangeArrowheads="1"/>
          </p:cNvSpPr>
          <p:nvPr/>
        </p:nvSpPr>
        <p:spPr bwMode="auto">
          <a:xfrm>
            <a:off x="6906013" y="3466054"/>
            <a:ext cx="279400" cy="901700"/>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707" name="Freeform 83"/>
          <p:cNvSpPr>
            <a:spLocks/>
          </p:cNvSpPr>
          <p:nvPr/>
        </p:nvSpPr>
        <p:spPr bwMode="auto">
          <a:xfrm>
            <a:off x="6906013" y="3410491"/>
            <a:ext cx="360363"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48254"/>
          </a:solidFill>
          <a:ln w="9525">
            <a:noFill/>
            <a:round/>
            <a:headEnd/>
            <a:tailEnd/>
          </a:ln>
        </p:spPr>
        <p:txBody>
          <a:bodyPr/>
          <a:lstStyle/>
          <a:p>
            <a:endParaRPr lang="en-US">
              <a:latin typeface="+mn-lt"/>
            </a:endParaRPr>
          </a:p>
        </p:txBody>
      </p:sp>
      <p:sp>
        <p:nvSpPr>
          <p:cNvPr id="282708" name="Rectangle 84"/>
          <p:cNvSpPr>
            <a:spLocks noChangeArrowheads="1"/>
          </p:cNvSpPr>
          <p:nvPr/>
        </p:nvSpPr>
        <p:spPr bwMode="auto">
          <a:xfrm>
            <a:off x="6889775" y="5085304"/>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142</a:t>
            </a:r>
            <a:endParaRPr kumimoji="1" lang="en-US" altLang="ko-KR" sz="1400" dirty="0">
              <a:latin typeface="+mn-lt"/>
              <a:ea typeface="굴림" pitchFamily="34" charset="-127"/>
            </a:endParaRPr>
          </a:p>
        </p:txBody>
      </p:sp>
      <p:sp>
        <p:nvSpPr>
          <p:cNvPr id="282709" name="Rectangle 85"/>
          <p:cNvSpPr>
            <a:spLocks noChangeArrowheads="1"/>
          </p:cNvSpPr>
          <p:nvPr/>
        </p:nvSpPr>
        <p:spPr bwMode="auto">
          <a:xfrm>
            <a:off x="6950463" y="3851816"/>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81</a:t>
            </a:r>
            <a:endParaRPr kumimoji="1" lang="en-US" altLang="ko-KR" sz="1400">
              <a:latin typeface="+mn-lt"/>
              <a:ea typeface="굴림" pitchFamily="34" charset="-127"/>
            </a:endParaRPr>
          </a:p>
        </p:txBody>
      </p:sp>
      <p:sp>
        <p:nvSpPr>
          <p:cNvPr id="282710" name="Freeform 86"/>
          <p:cNvSpPr>
            <a:spLocks/>
          </p:cNvSpPr>
          <p:nvPr/>
        </p:nvSpPr>
        <p:spPr bwMode="auto">
          <a:xfrm>
            <a:off x="7837876" y="4201066"/>
            <a:ext cx="80962" cy="1730375"/>
          </a:xfrm>
          <a:custGeom>
            <a:avLst/>
            <a:gdLst/>
            <a:ahLst/>
            <a:cxnLst>
              <a:cxn ang="0">
                <a:pos x="0" y="1128"/>
              </a:cxn>
              <a:cxn ang="0">
                <a:pos x="0" y="36"/>
              </a:cxn>
              <a:cxn ang="0">
                <a:pos x="48" y="0"/>
              </a:cxn>
              <a:cxn ang="0">
                <a:pos x="48" y="1092"/>
              </a:cxn>
              <a:cxn ang="0">
                <a:pos x="0" y="1128"/>
              </a:cxn>
            </a:cxnLst>
            <a:rect l="0" t="0" r="r" b="b"/>
            <a:pathLst>
              <a:path w="48" h="1128">
                <a:moveTo>
                  <a:pt x="0" y="1128"/>
                </a:moveTo>
                <a:lnTo>
                  <a:pt x="0" y="36"/>
                </a:lnTo>
                <a:lnTo>
                  <a:pt x="48" y="0"/>
                </a:lnTo>
                <a:lnTo>
                  <a:pt x="48" y="1092"/>
                </a:lnTo>
                <a:lnTo>
                  <a:pt x="0" y="1128"/>
                </a:lnTo>
                <a:close/>
              </a:path>
            </a:pathLst>
          </a:custGeom>
          <a:solidFill>
            <a:srgbClr val="548040"/>
          </a:solidFill>
          <a:ln w="9525">
            <a:noFill/>
            <a:round/>
            <a:headEnd/>
            <a:tailEnd/>
          </a:ln>
        </p:spPr>
        <p:txBody>
          <a:bodyPr/>
          <a:lstStyle/>
          <a:p>
            <a:endParaRPr lang="en-US">
              <a:latin typeface="+mn-lt"/>
            </a:endParaRPr>
          </a:p>
        </p:txBody>
      </p:sp>
      <p:sp>
        <p:nvSpPr>
          <p:cNvPr id="282711" name="Rectangle 87"/>
          <p:cNvSpPr>
            <a:spLocks noChangeArrowheads="1"/>
          </p:cNvSpPr>
          <p:nvPr/>
        </p:nvSpPr>
        <p:spPr bwMode="auto">
          <a:xfrm>
            <a:off x="7558037" y="4256629"/>
            <a:ext cx="279400" cy="1674812"/>
          </a:xfrm>
          <a:prstGeom prst="rect">
            <a:avLst/>
          </a:prstGeom>
          <a:gradFill rotWithShape="1">
            <a:gsLst>
              <a:gs pos="0">
                <a:srgbClr val="99CC00">
                  <a:gamma/>
                  <a:shade val="84314"/>
                  <a:invGamma/>
                </a:srgbClr>
              </a:gs>
              <a:gs pos="50000">
                <a:srgbClr val="99CC00"/>
              </a:gs>
              <a:gs pos="100000">
                <a:srgbClr val="99CC00">
                  <a:gamma/>
                  <a:shade val="84314"/>
                  <a:invGamma/>
                </a:srgbClr>
              </a:gs>
            </a:gsLst>
            <a:lin ang="0" scaled="1"/>
          </a:gradFill>
          <a:ln w="9525">
            <a:noFill/>
            <a:miter lim="800000"/>
            <a:headEnd/>
            <a:tailEnd/>
          </a:ln>
        </p:spPr>
        <p:txBody>
          <a:bodyPr/>
          <a:lstStyle/>
          <a:p>
            <a:endParaRPr lang="en-US">
              <a:latin typeface="+mn-lt"/>
            </a:endParaRPr>
          </a:p>
        </p:txBody>
      </p:sp>
      <p:sp>
        <p:nvSpPr>
          <p:cNvPr id="282712" name="Freeform 88"/>
          <p:cNvSpPr>
            <a:spLocks/>
          </p:cNvSpPr>
          <p:nvPr/>
        </p:nvSpPr>
        <p:spPr bwMode="auto">
          <a:xfrm>
            <a:off x="7558476" y="4201066"/>
            <a:ext cx="360362"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999BF"/>
          </a:solidFill>
          <a:ln w="9525">
            <a:noFill/>
            <a:round/>
            <a:headEnd/>
            <a:tailEnd/>
          </a:ln>
        </p:spPr>
        <p:txBody>
          <a:bodyPr/>
          <a:lstStyle/>
          <a:p>
            <a:endParaRPr lang="en-US">
              <a:latin typeface="+mn-lt"/>
            </a:endParaRPr>
          </a:p>
        </p:txBody>
      </p:sp>
      <p:sp>
        <p:nvSpPr>
          <p:cNvPr id="282713" name="Freeform 89"/>
          <p:cNvSpPr>
            <a:spLocks/>
          </p:cNvSpPr>
          <p:nvPr/>
        </p:nvSpPr>
        <p:spPr bwMode="auto">
          <a:xfrm>
            <a:off x="7837876" y="3124741"/>
            <a:ext cx="80962" cy="1131888"/>
          </a:xfrm>
          <a:custGeom>
            <a:avLst/>
            <a:gdLst/>
            <a:ahLst/>
            <a:cxnLst>
              <a:cxn ang="0">
                <a:pos x="0" y="738"/>
              </a:cxn>
              <a:cxn ang="0">
                <a:pos x="0" y="36"/>
              </a:cxn>
              <a:cxn ang="0">
                <a:pos x="48" y="0"/>
              </a:cxn>
              <a:cxn ang="0">
                <a:pos x="48" y="702"/>
              </a:cxn>
              <a:cxn ang="0">
                <a:pos x="0" y="738"/>
              </a:cxn>
            </a:cxnLst>
            <a:rect l="0" t="0" r="r" b="b"/>
            <a:pathLst>
              <a:path w="48" h="738">
                <a:moveTo>
                  <a:pt x="0" y="738"/>
                </a:moveTo>
                <a:lnTo>
                  <a:pt x="0" y="36"/>
                </a:lnTo>
                <a:lnTo>
                  <a:pt x="48" y="0"/>
                </a:lnTo>
                <a:lnTo>
                  <a:pt x="48" y="702"/>
                </a:lnTo>
                <a:lnTo>
                  <a:pt x="0" y="738"/>
                </a:lnTo>
                <a:close/>
              </a:path>
            </a:pathLst>
          </a:custGeom>
          <a:solidFill>
            <a:srgbClr val="948254"/>
          </a:solidFill>
          <a:ln w="9525">
            <a:noFill/>
            <a:round/>
            <a:headEnd/>
            <a:tailEnd/>
          </a:ln>
        </p:spPr>
        <p:txBody>
          <a:bodyPr/>
          <a:lstStyle/>
          <a:p>
            <a:endParaRPr lang="en-US">
              <a:latin typeface="+mn-lt"/>
            </a:endParaRPr>
          </a:p>
        </p:txBody>
      </p:sp>
      <p:sp>
        <p:nvSpPr>
          <p:cNvPr id="282714" name="Rectangle 90"/>
          <p:cNvSpPr>
            <a:spLocks noChangeArrowheads="1"/>
          </p:cNvSpPr>
          <p:nvPr/>
        </p:nvSpPr>
        <p:spPr bwMode="auto">
          <a:xfrm>
            <a:off x="7558476" y="3180304"/>
            <a:ext cx="279400" cy="1076325"/>
          </a:xfrm>
          <a:prstGeom prst="rect">
            <a:avLst/>
          </a:prstGeom>
          <a:gradFill rotWithShape="1">
            <a:gsLst>
              <a:gs pos="0">
                <a:srgbClr val="FF9900">
                  <a:gamma/>
                  <a:shade val="80784"/>
                  <a:invGamma/>
                </a:srgbClr>
              </a:gs>
              <a:gs pos="50000">
                <a:srgbClr val="FF9900"/>
              </a:gs>
              <a:gs pos="100000">
                <a:srgbClr val="FF9900">
                  <a:gamma/>
                  <a:shade val="80784"/>
                  <a:invGamma/>
                </a:srgbClr>
              </a:gs>
            </a:gsLst>
            <a:lin ang="0" scaled="1"/>
          </a:gradFill>
          <a:ln w="9525">
            <a:noFill/>
            <a:miter lim="800000"/>
            <a:headEnd/>
            <a:tailEnd/>
          </a:ln>
        </p:spPr>
        <p:txBody>
          <a:bodyPr/>
          <a:lstStyle/>
          <a:p>
            <a:endParaRPr lang="en-US">
              <a:latin typeface="+mn-lt"/>
            </a:endParaRPr>
          </a:p>
        </p:txBody>
      </p:sp>
      <p:sp>
        <p:nvSpPr>
          <p:cNvPr id="282715" name="Freeform 91"/>
          <p:cNvSpPr>
            <a:spLocks/>
          </p:cNvSpPr>
          <p:nvPr/>
        </p:nvSpPr>
        <p:spPr bwMode="auto">
          <a:xfrm>
            <a:off x="7558476" y="3124741"/>
            <a:ext cx="360362" cy="55563"/>
          </a:xfrm>
          <a:custGeom>
            <a:avLst/>
            <a:gdLst/>
            <a:ahLst/>
            <a:cxnLst>
              <a:cxn ang="0">
                <a:pos x="168" y="36"/>
              </a:cxn>
              <a:cxn ang="0">
                <a:pos x="216" y="0"/>
              </a:cxn>
              <a:cxn ang="0">
                <a:pos x="48" y="0"/>
              </a:cxn>
              <a:cxn ang="0">
                <a:pos x="0" y="36"/>
              </a:cxn>
              <a:cxn ang="0">
                <a:pos x="168" y="36"/>
              </a:cxn>
            </a:cxnLst>
            <a:rect l="0" t="0" r="r" b="b"/>
            <a:pathLst>
              <a:path w="216" h="36">
                <a:moveTo>
                  <a:pt x="168" y="36"/>
                </a:moveTo>
                <a:lnTo>
                  <a:pt x="216" y="0"/>
                </a:lnTo>
                <a:lnTo>
                  <a:pt x="48" y="0"/>
                </a:lnTo>
                <a:lnTo>
                  <a:pt x="0" y="36"/>
                </a:lnTo>
                <a:lnTo>
                  <a:pt x="168" y="36"/>
                </a:lnTo>
                <a:close/>
              </a:path>
            </a:pathLst>
          </a:custGeom>
          <a:solidFill>
            <a:srgbClr val="948254"/>
          </a:solidFill>
          <a:ln w="9525">
            <a:noFill/>
            <a:round/>
            <a:headEnd/>
            <a:tailEnd/>
          </a:ln>
        </p:spPr>
        <p:txBody>
          <a:bodyPr/>
          <a:lstStyle/>
          <a:p>
            <a:endParaRPr lang="en-US">
              <a:latin typeface="+mn-lt"/>
            </a:endParaRPr>
          </a:p>
        </p:txBody>
      </p:sp>
      <p:sp>
        <p:nvSpPr>
          <p:cNvPr id="282716" name="Rectangle 92"/>
          <p:cNvSpPr>
            <a:spLocks noChangeArrowheads="1"/>
          </p:cNvSpPr>
          <p:nvPr/>
        </p:nvSpPr>
        <p:spPr bwMode="auto">
          <a:xfrm>
            <a:off x="7541444" y="5029741"/>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000000"/>
                </a:solidFill>
                <a:latin typeface="+mn-lt"/>
                <a:ea typeface="돋움" pitchFamily="34" charset="-127"/>
              </a:rPr>
              <a:t>152</a:t>
            </a:r>
            <a:endParaRPr kumimoji="1" lang="en-US" altLang="ko-KR" sz="1400" dirty="0">
              <a:latin typeface="+mn-lt"/>
              <a:ea typeface="굴림" pitchFamily="34" charset="-127"/>
            </a:endParaRPr>
          </a:p>
        </p:txBody>
      </p:sp>
      <p:sp>
        <p:nvSpPr>
          <p:cNvPr id="282717" name="Rectangle 93"/>
          <p:cNvSpPr>
            <a:spLocks noChangeArrowheads="1"/>
          </p:cNvSpPr>
          <p:nvPr/>
        </p:nvSpPr>
        <p:spPr bwMode="auto">
          <a:xfrm>
            <a:off x="7602926" y="3658141"/>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latin typeface="+mn-lt"/>
                <a:ea typeface="돋움" pitchFamily="34" charset="-127"/>
              </a:rPr>
              <a:t>97</a:t>
            </a:r>
            <a:endParaRPr kumimoji="1" lang="en-US" altLang="ko-KR" sz="1400">
              <a:latin typeface="+mn-lt"/>
              <a:ea typeface="굴림" pitchFamily="34" charset="-127"/>
            </a:endParaRPr>
          </a:p>
        </p:txBody>
      </p:sp>
      <p:sp>
        <p:nvSpPr>
          <p:cNvPr id="282718" name="Rectangle 94"/>
          <p:cNvSpPr>
            <a:spLocks noChangeArrowheads="1"/>
          </p:cNvSpPr>
          <p:nvPr/>
        </p:nvSpPr>
        <p:spPr bwMode="auto">
          <a:xfrm>
            <a:off x="1122751" y="4737641"/>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82</a:t>
            </a:r>
            <a:endParaRPr kumimoji="1" lang="en-US" altLang="ko-KR" sz="1400">
              <a:latin typeface="+mn-lt"/>
              <a:ea typeface="굴림" pitchFamily="34" charset="-127"/>
            </a:endParaRPr>
          </a:p>
        </p:txBody>
      </p:sp>
      <p:sp>
        <p:nvSpPr>
          <p:cNvPr id="282719" name="Rectangle 95"/>
          <p:cNvSpPr>
            <a:spLocks noChangeArrowheads="1"/>
          </p:cNvSpPr>
          <p:nvPr/>
        </p:nvSpPr>
        <p:spPr bwMode="auto">
          <a:xfrm>
            <a:off x="1773626" y="4564604"/>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95</a:t>
            </a:r>
            <a:endParaRPr kumimoji="1" lang="en-US" altLang="ko-KR" sz="1400">
              <a:latin typeface="+mn-lt"/>
              <a:ea typeface="굴림" pitchFamily="34" charset="-127"/>
            </a:endParaRPr>
          </a:p>
        </p:txBody>
      </p:sp>
      <p:sp>
        <p:nvSpPr>
          <p:cNvPr id="282720" name="Rectangle 96"/>
          <p:cNvSpPr>
            <a:spLocks noChangeArrowheads="1"/>
          </p:cNvSpPr>
          <p:nvPr/>
        </p:nvSpPr>
        <p:spPr bwMode="auto">
          <a:xfrm>
            <a:off x="2359413" y="4343941"/>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118</a:t>
            </a:r>
            <a:endParaRPr kumimoji="1" lang="en-US" altLang="ko-KR" sz="1400">
              <a:latin typeface="+mn-lt"/>
              <a:ea typeface="굴림" pitchFamily="34" charset="-127"/>
            </a:endParaRPr>
          </a:p>
        </p:txBody>
      </p:sp>
      <p:sp>
        <p:nvSpPr>
          <p:cNvPr id="282721" name="Rectangle 97"/>
          <p:cNvSpPr>
            <a:spLocks noChangeArrowheads="1"/>
          </p:cNvSpPr>
          <p:nvPr/>
        </p:nvSpPr>
        <p:spPr bwMode="auto">
          <a:xfrm>
            <a:off x="3010288" y="4159791"/>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136</a:t>
            </a:r>
            <a:endParaRPr kumimoji="1" lang="en-US" altLang="ko-KR" sz="1400">
              <a:latin typeface="+mn-lt"/>
              <a:ea typeface="굴림" pitchFamily="34" charset="-127"/>
            </a:endParaRPr>
          </a:p>
        </p:txBody>
      </p:sp>
      <p:sp>
        <p:nvSpPr>
          <p:cNvPr id="282722" name="Rectangle 98"/>
          <p:cNvSpPr>
            <a:spLocks noChangeArrowheads="1"/>
          </p:cNvSpPr>
          <p:nvPr/>
        </p:nvSpPr>
        <p:spPr bwMode="auto">
          <a:xfrm>
            <a:off x="3653226" y="4204241"/>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130</a:t>
            </a:r>
            <a:endParaRPr kumimoji="1" lang="en-US" altLang="ko-KR" sz="1400">
              <a:latin typeface="+mn-lt"/>
              <a:ea typeface="굴림" pitchFamily="34" charset="-127"/>
            </a:endParaRPr>
          </a:p>
        </p:txBody>
      </p:sp>
      <p:sp>
        <p:nvSpPr>
          <p:cNvPr id="282723" name="Rectangle 99"/>
          <p:cNvSpPr>
            <a:spLocks noChangeArrowheads="1"/>
          </p:cNvSpPr>
          <p:nvPr/>
        </p:nvSpPr>
        <p:spPr bwMode="auto">
          <a:xfrm>
            <a:off x="4313626" y="4162966"/>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135</a:t>
            </a:r>
            <a:endParaRPr kumimoji="1" lang="en-US" altLang="ko-KR" sz="1400">
              <a:latin typeface="+mn-lt"/>
              <a:ea typeface="굴림" pitchFamily="34" charset="-127"/>
            </a:endParaRPr>
          </a:p>
        </p:txBody>
      </p:sp>
      <p:sp>
        <p:nvSpPr>
          <p:cNvPr id="282724" name="Rectangle 100"/>
          <p:cNvSpPr>
            <a:spLocks noChangeArrowheads="1"/>
          </p:cNvSpPr>
          <p:nvPr/>
        </p:nvSpPr>
        <p:spPr bwMode="auto">
          <a:xfrm>
            <a:off x="4924813" y="4002629"/>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151</a:t>
            </a:r>
            <a:endParaRPr kumimoji="1" lang="en-US" altLang="ko-KR" sz="1400">
              <a:latin typeface="+mn-lt"/>
              <a:ea typeface="굴림" pitchFamily="34" charset="-127"/>
            </a:endParaRPr>
          </a:p>
        </p:txBody>
      </p:sp>
      <p:sp>
        <p:nvSpPr>
          <p:cNvPr id="282725" name="Rectangle 101"/>
          <p:cNvSpPr>
            <a:spLocks noChangeArrowheads="1"/>
          </p:cNvSpPr>
          <p:nvPr/>
        </p:nvSpPr>
        <p:spPr bwMode="auto">
          <a:xfrm>
            <a:off x="5589976" y="3745454"/>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174</a:t>
            </a:r>
            <a:endParaRPr kumimoji="1" lang="en-US" altLang="ko-KR" sz="1400">
              <a:latin typeface="+mn-lt"/>
              <a:ea typeface="굴림" pitchFamily="34" charset="-127"/>
            </a:endParaRPr>
          </a:p>
        </p:txBody>
      </p:sp>
      <p:sp>
        <p:nvSpPr>
          <p:cNvPr id="282726" name="Rectangle 102"/>
          <p:cNvSpPr>
            <a:spLocks noChangeArrowheads="1"/>
          </p:cNvSpPr>
          <p:nvPr/>
        </p:nvSpPr>
        <p:spPr bwMode="auto">
          <a:xfrm>
            <a:off x="6255138" y="3427954"/>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201</a:t>
            </a:r>
            <a:endParaRPr kumimoji="1" lang="en-US" altLang="ko-KR" sz="1400">
              <a:latin typeface="+mn-lt"/>
              <a:ea typeface="굴림" pitchFamily="34" charset="-127"/>
            </a:endParaRPr>
          </a:p>
        </p:txBody>
      </p:sp>
      <p:sp>
        <p:nvSpPr>
          <p:cNvPr id="282727" name="Rectangle 103"/>
          <p:cNvSpPr>
            <a:spLocks noChangeArrowheads="1"/>
          </p:cNvSpPr>
          <p:nvPr/>
        </p:nvSpPr>
        <p:spPr bwMode="auto">
          <a:xfrm>
            <a:off x="7561651" y="2850104"/>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249</a:t>
            </a:r>
            <a:endParaRPr kumimoji="1" lang="en-US" altLang="ko-KR" sz="1400">
              <a:latin typeface="+mn-lt"/>
              <a:ea typeface="굴림" pitchFamily="34" charset="-127"/>
            </a:endParaRPr>
          </a:p>
        </p:txBody>
      </p:sp>
      <p:sp>
        <p:nvSpPr>
          <p:cNvPr id="282728" name="Rectangle 104"/>
          <p:cNvSpPr>
            <a:spLocks noChangeArrowheads="1"/>
          </p:cNvSpPr>
          <p:nvPr/>
        </p:nvSpPr>
        <p:spPr bwMode="auto">
          <a:xfrm>
            <a:off x="6929826" y="3207291"/>
            <a:ext cx="31258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223</a:t>
            </a:r>
            <a:endParaRPr kumimoji="1" lang="en-US" altLang="ko-KR" sz="1400">
              <a:latin typeface="+mn-lt"/>
              <a:ea typeface="굴림" pitchFamily="34" charset="-127"/>
            </a:endParaRPr>
          </a:p>
        </p:txBody>
      </p:sp>
      <p:sp>
        <p:nvSpPr>
          <p:cNvPr id="282729" name="Rectangle 105"/>
          <p:cNvSpPr>
            <a:spLocks noChangeArrowheads="1"/>
          </p:cNvSpPr>
          <p:nvPr/>
        </p:nvSpPr>
        <p:spPr bwMode="auto">
          <a:xfrm>
            <a:off x="1079888" y="6220366"/>
            <a:ext cx="473075" cy="215444"/>
          </a:xfrm>
          <a:prstGeom prst="rect">
            <a:avLst/>
          </a:prstGeom>
          <a:noFill/>
          <a:ln w="9525">
            <a:noFill/>
            <a:miter lim="800000"/>
            <a:headEnd/>
            <a:tailEnd/>
          </a:ln>
        </p:spPr>
        <p:txBody>
          <a:bodyPr lIns="0" tIns="0" rIns="0" bIns="0">
            <a:spAutoFit/>
          </a:bodyPr>
          <a:lstStyle/>
          <a:p>
            <a:pPr algn="l" latinLnBrk="1"/>
            <a:r>
              <a:rPr kumimoji="1" lang="en-US" altLang="ko-KR" sz="1400">
                <a:latin typeface="+mn-lt"/>
                <a:ea typeface="돋움" pitchFamily="34" charset="-127"/>
              </a:rPr>
              <a:t>`97</a:t>
            </a:r>
            <a:endParaRPr kumimoji="1" lang="en-US" altLang="ko-KR" sz="1400">
              <a:latin typeface="+mn-lt"/>
              <a:ea typeface="굴림" pitchFamily="34" charset="-127"/>
            </a:endParaRPr>
          </a:p>
        </p:txBody>
      </p:sp>
      <p:sp>
        <p:nvSpPr>
          <p:cNvPr id="282730" name="Rectangle 106"/>
          <p:cNvSpPr>
            <a:spLocks noChangeArrowheads="1"/>
          </p:cNvSpPr>
          <p:nvPr/>
        </p:nvSpPr>
        <p:spPr bwMode="auto">
          <a:xfrm>
            <a:off x="1724413"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`98</a:t>
            </a:r>
            <a:endParaRPr kumimoji="1" lang="en-US" altLang="ko-KR" sz="1400">
              <a:latin typeface="+mn-lt"/>
              <a:ea typeface="굴림" pitchFamily="34" charset="-127"/>
            </a:endParaRPr>
          </a:p>
        </p:txBody>
      </p:sp>
      <p:sp>
        <p:nvSpPr>
          <p:cNvPr id="282731" name="Rectangle 107"/>
          <p:cNvSpPr>
            <a:spLocks noChangeArrowheads="1"/>
          </p:cNvSpPr>
          <p:nvPr/>
        </p:nvSpPr>
        <p:spPr bwMode="auto">
          <a:xfrm>
            <a:off x="2376876"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`99</a:t>
            </a:r>
            <a:endParaRPr kumimoji="1" lang="en-US" altLang="ko-KR" sz="1400">
              <a:latin typeface="+mn-lt"/>
              <a:ea typeface="굴림" pitchFamily="34" charset="-127"/>
            </a:endParaRPr>
          </a:p>
        </p:txBody>
      </p:sp>
      <p:sp>
        <p:nvSpPr>
          <p:cNvPr id="282732" name="Rectangle 108"/>
          <p:cNvSpPr>
            <a:spLocks noChangeArrowheads="1"/>
          </p:cNvSpPr>
          <p:nvPr/>
        </p:nvSpPr>
        <p:spPr bwMode="auto">
          <a:xfrm>
            <a:off x="3034101"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`00</a:t>
            </a:r>
            <a:endParaRPr kumimoji="1" lang="en-US" altLang="ko-KR" sz="1400">
              <a:latin typeface="+mn-lt"/>
              <a:ea typeface="굴림" pitchFamily="34" charset="-127"/>
            </a:endParaRPr>
          </a:p>
        </p:txBody>
      </p:sp>
      <p:sp>
        <p:nvSpPr>
          <p:cNvPr id="282733" name="Rectangle 109"/>
          <p:cNvSpPr>
            <a:spLocks noChangeArrowheads="1"/>
          </p:cNvSpPr>
          <p:nvPr/>
        </p:nvSpPr>
        <p:spPr bwMode="auto">
          <a:xfrm>
            <a:off x="3691326"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`01</a:t>
            </a:r>
            <a:endParaRPr kumimoji="1" lang="en-US" altLang="ko-KR" sz="1400">
              <a:latin typeface="+mn-lt"/>
              <a:ea typeface="굴림" pitchFamily="34" charset="-127"/>
            </a:endParaRPr>
          </a:p>
        </p:txBody>
      </p:sp>
      <p:sp>
        <p:nvSpPr>
          <p:cNvPr id="282734" name="Rectangle 110"/>
          <p:cNvSpPr>
            <a:spLocks noChangeArrowheads="1"/>
          </p:cNvSpPr>
          <p:nvPr/>
        </p:nvSpPr>
        <p:spPr bwMode="auto">
          <a:xfrm>
            <a:off x="4308863"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`02</a:t>
            </a:r>
            <a:endParaRPr kumimoji="1" lang="en-US" altLang="ko-KR" sz="1400">
              <a:latin typeface="+mn-lt"/>
              <a:ea typeface="굴림" pitchFamily="34" charset="-127"/>
            </a:endParaRPr>
          </a:p>
        </p:txBody>
      </p:sp>
      <p:sp>
        <p:nvSpPr>
          <p:cNvPr id="282735" name="Rectangle 111"/>
          <p:cNvSpPr>
            <a:spLocks noChangeArrowheads="1"/>
          </p:cNvSpPr>
          <p:nvPr/>
        </p:nvSpPr>
        <p:spPr bwMode="auto">
          <a:xfrm>
            <a:off x="4964501"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`03</a:t>
            </a:r>
            <a:endParaRPr kumimoji="1" lang="en-US" altLang="ko-KR" sz="1400">
              <a:latin typeface="+mn-lt"/>
              <a:ea typeface="굴림" pitchFamily="34" charset="-127"/>
            </a:endParaRPr>
          </a:p>
        </p:txBody>
      </p:sp>
      <p:sp>
        <p:nvSpPr>
          <p:cNvPr id="282736" name="Rectangle 112"/>
          <p:cNvSpPr>
            <a:spLocks noChangeArrowheads="1"/>
          </p:cNvSpPr>
          <p:nvPr/>
        </p:nvSpPr>
        <p:spPr bwMode="auto">
          <a:xfrm>
            <a:off x="5593151"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`04</a:t>
            </a:r>
            <a:endParaRPr kumimoji="1" lang="en-US" altLang="ko-KR" sz="1400">
              <a:latin typeface="+mn-lt"/>
              <a:ea typeface="굴림" pitchFamily="34" charset="-127"/>
            </a:endParaRPr>
          </a:p>
        </p:txBody>
      </p:sp>
      <p:sp>
        <p:nvSpPr>
          <p:cNvPr id="282737" name="Rectangle 113"/>
          <p:cNvSpPr>
            <a:spLocks noChangeArrowheads="1"/>
          </p:cNvSpPr>
          <p:nvPr/>
        </p:nvSpPr>
        <p:spPr bwMode="auto">
          <a:xfrm>
            <a:off x="6250376"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`05</a:t>
            </a:r>
            <a:endParaRPr kumimoji="1" lang="en-US" altLang="ko-KR" sz="1400">
              <a:latin typeface="+mn-lt"/>
              <a:ea typeface="굴림" pitchFamily="34" charset="-127"/>
            </a:endParaRPr>
          </a:p>
        </p:txBody>
      </p:sp>
      <p:sp>
        <p:nvSpPr>
          <p:cNvPr id="282738" name="Rectangle 114"/>
          <p:cNvSpPr>
            <a:spLocks noChangeArrowheads="1"/>
          </p:cNvSpPr>
          <p:nvPr/>
        </p:nvSpPr>
        <p:spPr bwMode="auto">
          <a:xfrm>
            <a:off x="6877438" y="6220366"/>
            <a:ext cx="431800" cy="215444"/>
          </a:xfrm>
          <a:prstGeom prst="rect">
            <a:avLst/>
          </a:prstGeom>
          <a:noFill/>
          <a:ln w="9525">
            <a:noFill/>
            <a:miter lim="800000"/>
            <a:headEnd/>
            <a:tailEnd/>
          </a:ln>
        </p:spPr>
        <p:txBody>
          <a:bodyPr lIns="0" tIns="0" rIns="0" bIns="0">
            <a:spAutoFit/>
          </a:bodyPr>
          <a:lstStyle/>
          <a:p>
            <a:pPr algn="l" latinLnBrk="1"/>
            <a:r>
              <a:rPr kumimoji="1" lang="en-US" altLang="ko-KR" sz="1400">
                <a:latin typeface="+mn-lt"/>
                <a:ea typeface="돋움" pitchFamily="34" charset="-127"/>
              </a:rPr>
              <a:t>`06</a:t>
            </a:r>
            <a:endParaRPr kumimoji="1" lang="en-US" altLang="ko-KR" sz="1400">
              <a:latin typeface="+mn-lt"/>
              <a:ea typeface="굴림" pitchFamily="34" charset="-127"/>
            </a:endParaRPr>
          </a:p>
        </p:txBody>
      </p:sp>
      <p:sp>
        <p:nvSpPr>
          <p:cNvPr id="282739" name="Rectangle 115"/>
          <p:cNvSpPr>
            <a:spLocks noChangeArrowheads="1"/>
          </p:cNvSpPr>
          <p:nvPr/>
        </p:nvSpPr>
        <p:spPr bwMode="auto">
          <a:xfrm>
            <a:off x="7507676" y="6220366"/>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돋움" pitchFamily="34" charset="-127"/>
              </a:rPr>
              <a:t>`07</a:t>
            </a:r>
            <a:endParaRPr kumimoji="1" lang="en-US" altLang="ko-KR" sz="1400">
              <a:latin typeface="+mn-lt"/>
              <a:ea typeface="굴림" pitchFamily="34" charset="-127"/>
            </a:endParaRPr>
          </a:p>
        </p:txBody>
      </p:sp>
      <p:sp>
        <p:nvSpPr>
          <p:cNvPr id="282740" name="Rectangle 116"/>
          <p:cNvSpPr>
            <a:spLocks noChangeArrowheads="1"/>
          </p:cNvSpPr>
          <p:nvPr/>
        </p:nvSpPr>
        <p:spPr bwMode="auto">
          <a:xfrm>
            <a:off x="817951" y="4434429"/>
            <a:ext cx="815929"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(M units) </a:t>
            </a:r>
          </a:p>
        </p:txBody>
      </p:sp>
      <p:sp>
        <p:nvSpPr>
          <p:cNvPr id="282741" name="Rectangle 117"/>
          <p:cNvSpPr>
            <a:spLocks noChangeArrowheads="1"/>
          </p:cNvSpPr>
          <p:nvPr/>
        </p:nvSpPr>
        <p:spPr bwMode="auto">
          <a:xfrm>
            <a:off x="8076001" y="4996404"/>
            <a:ext cx="318998" cy="215444"/>
          </a:xfrm>
          <a:prstGeom prst="rect">
            <a:avLst/>
          </a:prstGeom>
          <a:noFill/>
          <a:ln w="9525">
            <a:noFill/>
            <a:miter lim="800000"/>
            <a:headEnd/>
            <a:tailEnd/>
          </a:ln>
        </p:spPr>
        <p:txBody>
          <a:bodyPr wrap="none" lIns="0" tIns="0" rIns="0" bIns="0">
            <a:spAutoFit/>
          </a:bodyPr>
          <a:lstStyle/>
          <a:p>
            <a:pPr latinLnBrk="1"/>
            <a:r>
              <a:rPr kumimoji="1" lang="en-US" altLang="ko-KR" sz="1400">
                <a:latin typeface="+mn-lt"/>
                <a:ea typeface="굴림" pitchFamily="34" charset="-127"/>
              </a:rPr>
              <a:t>D/T</a:t>
            </a:r>
          </a:p>
        </p:txBody>
      </p:sp>
      <p:sp>
        <p:nvSpPr>
          <p:cNvPr id="282742" name="Rectangle 118"/>
          <p:cNvSpPr>
            <a:spLocks noChangeArrowheads="1"/>
          </p:cNvSpPr>
          <p:nvPr/>
        </p:nvSpPr>
        <p:spPr bwMode="auto">
          <a:xfrm>
            <a:off x="8071238" y="3627979"/>
            <a:ext cx="336631" cy="215444"/>
          </a:xfrm>
          <a:prstGeom prst="rect">
            <a:avLst/>
          </a:prstGeom>
          <a:noFill/>
          <a:ln w="9525">
            <a:noFill/>
            <a:miter lim="800000"/>
            <a:headEnd/>
            <a:tailEnd/>
          </a:ln>
        </p:spPr>
        <p:txBody>
          <a:bodyPr wrap="none" lIns="0" tIns="0" rIns="0" bIns="0">
            <a:spAutoFit/>
          </a:bodyPr>
          <a:lstStyle/>
          <a:p>
            <a:pPr latinLnBrk="1"/>
            <a:r>
              <a:rPr kumimoji="1" lang="en-US" altLang="ko-KR" sz="1400">
                <a:latin typeface="+mn-lt"/>
                <a:ea typeface="굴림" pitchFamily="34" charset="-127"/>
              </a:rPr>
              <a:t>N/B</a:t>
            </a:r>
          </a:p>
        </p:txBody>
      </p:sp>
      <p:sp>
        <p:nvSpPr>
          <p:cNvPr id="282745" name="Text Box 121"/>
          <p:cNvSpPr txBox="1">
            <a:spLocks noChangeArrowheads="1"/>
          </p:cNvSpPr>
          <p:nvPr/>
        </p:nvSpPr>
        <p:spPr bwMode="auto">
          <a:xfrm>
            <a:off x="5201334" y="2432099"/>
            <a:ext cx="3111500" cy="314573"/>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sz="2000" dirty="0">
                <a:solidFill>
                  <a:schemeClr val="accent1"/>
                </a:solidFill>
                <a:latin typeface="+mn-lt"/>
                <a:ea typeface="굴림" pitchFamily="34" charset="-127"/>
              </a:rPr>
              <a:t>Total PC Sales Forecast</a:t>
            </a:r>
          </a:p>
        </p:txBody>
      </p:sp>
      <p:sp>
        <p:nvSpPr>
          <p:cNvPr id="282747" name="Rectangle 123"/>
          <p:cNvSpPr>
            <a:spLocks noChangeArrowheads="1"/>
          </p:cNvSpPr>
          <p:nvPr/>
        </p:nvSpPr>
        <p:spPr bwMode="auto">
          <a:xfrm>
            <a:off x="7440613" y="6462713"/>
            <a:ext cx="1322387" cy="152400"/>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000" dirty="0">
                <a:latin typeface="+mn-lt"/>
                <a:ea typeface="바탕체" pitchFamily="49" charset="-127"/>
              </a:rPr>
              <a:t> * Source : IDC(`06.08)</a:t>
            </a:r>
            <a:endParaRPr kumimoji="1" lang="en-US" altLang="ko-KR" sz="900" dirty="0">
              <a:latin typeface="+mn-lt"/>
              <a:ea typeface="바탕체" pitchFamily="49" charset="-127"/>
            </a:endParaRPr>
          </a:p>
        </p:txBody>
      </p:sp>
      <p:sp>
        <p:nvSpPr>
          <p:cNvPr id="282748" name="Text Box 124"/>
          <p:cNvSpPr txBox="1">
            <a:spLocks noChangeArrowheads="1"/>
          </p:cNvSpPr>
          <p:nvPr/>
        </p:nvSpPr>
        <p:spPr bwMode="auto">
          <a:xfrm>
            <a:off x="381000" y="1394450"/>
            <a:ext cx="3905250" cy="1220788"/>
          </a:xfrm>
          <a:prstGeom prst="rect">
            <a:avLst/>
          </a:prstGeom>
          <a:noFill/>
          <a:ln w="19050" algn="ctr">
            <a:noFill/>
            <a:miter lim="800000"/>
            <a:headEnd/>
            <a:tailEnd/>
          </a:ln>
          <a:effectLst/>
        </p:spPr>
        <p:txBody>
          <a:bodyPr>
            <a:spAutoFit/>
          </a:bodyPr>
          <a:lstStyle/>
          <a:p>
            <a:pPr algn="l">
              <a:lnSpc>
                <a:spcPct val="90000"/>
              </a:lnSpc>
              <a:spcBef>
                <a:spcPct val="50000"/>
              </a:spcBef>
              <a:buSzPct val="125000"/>
            </a:pPr>
            <a:r>
              <a:rPr lang="en-US" dirty="0">
                <a:solidFill>
                  <a:schemeClr val="bg2"/>
                </a:solidFill>
                <a:effectLst/>
                <a:latin typeface="+mn-lt"/>
                <a:ea typeface="굴림" pitchFamily="34" charset="-127"/>
              </a:rPr>
              <a:t>Consumer Space:</a:t>
            </a:r>
            <a:r>
              <a:rPr lang="en-US" b="0" dirty="0">
                <a:solidFill>
                  <a:schemeClr val="bg2"/>
                </a:solidFill>
                <a:effectLst/>
                <a:latin typeface="+mn-lt"/>
                <a:ea typeface="굴림" pitchFamily="34" charset="-127"/>
              </a:rPr>
              <a:t>                       </a:t>
            </a:r>
            <a:r>
              <a:rPr lang="en-US" b="0" dirty="0" smtClean="0">
                <a:solidFill>
                  <a:schemeClr val="bg2"/>
                </a:solidFill>
                <a:effectLst/>
                <a:latin typeface="+mn-lt"/>
                <a:ea typeface="굴림" pitchFamily="34" charset="-127"/>
              </a:rPr>
              <a:t/>
            </a:r>
            <a:br>
              <a:rPr lang="en-US" b="0" dirty="0" smtClean="0">
                <a:solidFill>
                  <a:schemeClr val="bg2"/>
                </a:solidFill>
                <a:effectLst/>
                <a:latin typeface="+mn-lt"/>
                <a:ea typeface="굴림" pitchFamily="34" charset="-127"/>
              </a:rPr>
            </a:br>
            <a:r>
              <a:rPr lang="en-US" b="0" dirty="0" smtClean="0">
                <a:solidFill>
                  <a:schemeClr val="bg2"/>
                </a:solidFill>
                <a:effectLst/>
                <a:latin typeface="+mn-lt"/>
                <a:ea typeface="굴림" pitchFamily="34" charset="-127"/>
              </a:rPr>
              <a:t>Rich media content (video</a:t>
            </a:r>
            <a:r>
              <a:rPr lang="en-US" b="0" dirty="0">
                <a:solidFill>
                  <a:schemeClr val="bg2"/>
                </a:solidFill>
                <a:effectLst/>
                <a:latin typeface="+mn-lt"/>
                <a:ea typeface="굴림" pitchFamily="34" charset="-127"/>
              </a:rPr>
              <a:t>, etc</a:t>
            </a:r>
            <a:r>
              <a:rPr lang="en-US" b="0" dirty="0" smtClean="0">
                <a:solidFill>
                  <a:schemeClr val="bg2"/>
                </a:solidFill>
                <a:effectLst/>
                <a:latin typeface="+mn-lt"/>
                <a:ea typeface="굴림" pitchFamily="34" charset="-127"/>
              </a:rPr>
              <a:t>.,)          </a:t>
            </a:r>
            <a:r>
              <a:rPr lang="en-US" b="0" dirty="0">
                <a:solidFill>
                  <a:schemeClr val="bg2"/>
                </a:solidFill>
                <a:effectLst/>
                <a:latin typeface="+mn-lt"/>
                <a:ea typeface="굴림" pitchFamily="34" charset="-127"/>
              </a:rPr>
              <a:t>HDD </a:t>
            </a:r>
            <a:r>
              <a:rPr lang="en-US" b="0" dirty="0" smtClean="0">
                <a:solidFill>
                  <a:schemeClr val="bg2"/>
                </a:solidFill>
                <a:effectLst/>
                <a:latin typeface="+mn-lt"/>
                <a:ea typeface="굴림" pitchFamily="34" charset="-127"/>
              </a:rPr>
              <a:t>survives – for now</a:t>
            </a:r>
            <a:r>
              <a:rPr lang="en-US" b="0" dirty="0">
                <a:solidFill>
                  <a:schemeClr val="bg2"/>
                </a:solidFill>
                <a:effectLst/>
                <a:latin typeface="+mn-lt"/>
                <a:ea typeface="굴림" pitchFamily="34" charset="-127"/>
              </a:rPr>
              <a:t>…</a:t>
            </a:r>
          </a:p>
          <a:p>
            <a:pPr algn="l">
              <a:lnSpc>
                <a:spcPct val="90000"/>
              </a:lnSpc>
              <a:spcBef>
                <a:spcPct val="50000"/>
              </a:spcBef>
              <a:buSzPct val="125000"/>
            </a:pPr>
            <a:r>
              <a:rPr lang="en-US" b="0" dirty="0">
                <a:solidFill>
                  <a:schemeClr val="bg2"/>
                </a:solidFill>
                <a:effectLst/>
                <a:latin typeface="+mn-lt"/>
                <a:ea typeface="굴림" pitchFamily="34" charset="-127"/>
              </a:rPr>
              <a:t>SSD </a:t>
            </a:r>
            <a:r>
              <a:rPr lang="en-US" b="0" dirty="0" smtClean="0">
                <a:solidFill>
                  <a:schemeClr val="bg2"/>
                </a:solidFill>
                <a:effectLst/>
                <a:latin typeface="+mn-lt"/>
                <a:ea typeface="굴림" pitchFamily="34" charset="-127"/>
              </a:rPr>
              <a:t>breaks </a:t>
            </a:r>
            <a:r>
              <a:rPr lang="en-US" b="0" dirty="0">
                <a:solidFill>
                  <a:schemeClr val="bg2"/>
                </a:solidFill>
                <a:effectLst/>
                <a:latin typeface="+mn-lt"/>
                <a:ea typeface="굴림" pitchFamily="34" charset="-127"/>
              </a:rPr>
              <a:t>in with 128GB+</a:t>
            </a:r>
          </a:p>
        </p:txBody>
      </p:sp>
      <p:sp>
        <p:nvSpPr>
          <p:cNvPr id="282749" name="Text Box 125"/>
          <p:cNvSpPr txBox="1">
            <a:spLocks noChangeArrowheads="1"/>
          </p:cNvSpPr>
          <p:nvPr/>
        </p:nvSpPr>
        <p:spPr bwMode="auto">
          <a:xfrm>
            <a:off x="371475" y="2755834"/>
            <a:ext cx="4343400" cy="1220787"/>
          </a:xfrm>
          <a:prstGeom prst="rect">
            <a:avLst/>
          </a:prstGeom>
          <a:noFill/>
          <a:ln w="19050" algn="ctr">
            <a:noFill/>
            <a:miter lim="800000"/>
            <a:headEnd/>
            <a:tailEnd/>
          </a:ln>
          <a:effectLst/>
        </p:spPr>
        <p:txBody>
          <a:bodyPr>
            <a:spAutoFit/>
          </a:bodyPr>
          <a:lstStyle/>
          <a:p>
            <a:pPr algn="l">
              <a:lnSpc>
                <a:spcPct val="90000"/>
              </a:lnSpc>
              <a:spcBef>
                <a:spcPct val="50000"/>
              </a:spcBef>
              <a:buSzPct val="125000"/>
            </a:pPr>
            <a:r>
              <a:rPr lang="en-US" dirty="0">
                <a:solidFill>
                  <a:schemeClr val="bg2"/>
                </a:solidFill>
                <a:effectLst/>
                <a:latin typeface="+mn-lt"/>
                <a:ea typeface="굴림" pitchFamily="34" charset="-127"/>
              </a:rPr>
              <a:t>Business Notebook:</a:t>
            </a:r>
            <a:r>
              <a:rPr lang="en-US" b="0" dirty="0">
                <a:solidFill>
                  <a:schemeClr val="bg2"/>
                </a:solidFill>
                <a:effectLst/>
                <a:latin typeface="+mn-lt"/>
                <a:ea typeface="굴림" pitchFamily="34" charset="-127"/>
              </a:rPr>
              <a:t>  </a:t>
            </a:r>
            <a:r>
              <a:rPr lang="en-US" b="0" dirty="0" smtClean="0">
                <a:solidFill>
                  <a:schemeClr val="bg2"/>
                </a:solidFill>
                <a:effectLst/>
                <a:latin typeface="+mn-lt"/>
                <a:ea typeface="굴림" pitchFamily="34" charset="-127"/>
              </a:rPr>
              <a:t>   (</a:t>
            </a:r>
            <a:r>
              <a:rPr lang="en-US" b="0" dirty="0">
                <a:solidFill>
                  <a:schemeClr val="bg2"/>
                </a:solidFill>
                <a:effectLst/>
                <a:latin typeface="+mn-lt"/>
                <a:ea typeface="굴림" pitchFamily="34" charset="-127"/>
              </a:rPr>
              <a:t>50% of </a:t>
            </a:r>
            <a:r>
              <a:rPr lang="en-US" b="0" dirty="0" smtClean="0">
                <a:solidFill>
                  <a:schemeClr val="bg2"/>
                </a:solidFill>
                <a:effectLst/>
                <a:latin typeface="+mn-lt"/>
                <a:ea typeface="굴림" pitchFamily="34" charset="-127"/>
              </a:rPr>
              <a:t>total </a:t>
            </a:r>
            <a:r>
              <a:rPr lang="en-US" b="0" dirty="0">
                <a:solidFill>
                  <a:schemeClr val="bg2"/>
                </a:solidFill>
                <a:effectLst/>
                <a:latin typeface="+mn-lt"/>
                <a:ea typeface="굴림" pitchFamily="34" charset="-127"/>
              </a:rPr>
              <a:t>NB)    Little to no </a:t>
            </a:r>
            <a:r>
              <a:rPr lang="en-US" b="0" dirty="0" smtClean="0">
                <a:solidFill>
                  <a:schemeClr val="bg2"/>
                </a:solidFill>
                <a:effectLst/>
                <a:latin typeface="+mn-lt"/>
                <a:ea typeface="굴림" pitchFamily="34" charset="-127"/>
              </a:rPr>
              <a:t>media files                        </a:t>
            </a:r>
            <a:br>
              <a:rPr lang="en-US" b="0" dirty="0" smtClean="0">
                <a:solidFill>
                  <a:schemeClr val="bg2"/>
                </a:solidFill>
                <a:effectLst/>
                <a:latin typeface="+mn-lt"/>
                <a:ea typeface="굴림" pitchFamily="34" charset="-127"/>
              </a:rPr>
            </a:br>
            <a:r>
              <a:rPr lang="en-US" b="0" dirty="0" smtClean="0">
                <a:solidFill>
                  <a:schemeClr val="bg2"/>
                </a:solidFill>
                <a:effectLst/>
                <a:latin typeface="+mn-lt"/>
                <a:ea typeface="굴림" pitchFamily="34" charset="-127"/>
              </a:rPr>
              <a:t>SSD takes over</a:t>
            </a:r>
            <a:endParaRPr lang="en-US" b="0" dirty="0">
              <a:solidFill>
                <a:schemeClr val="bg2"/>
              </a:solidFill>
              <a:effectLst/>
              <a:latin typeface="+mn-lt"/>
              <a:ea typeface="굴림" pitchFamily="34" charset="-127"/>
            </a:endParaRPr>
          </a:p>
          <a:p>
            <a:pPr algn="l">
              <a:lnSpc>
                <a:spcPct val="90000"/>
              </a:lnSpc>
              <a:spcBef>
                <a:spcPct val="50000"/>
              </a:spcBef>
              <a:buSzPct val="125000"/>
            </a:pPr>
            <a:r>
              <a:rPr lang="en-US" b="0" dirty="0">
                <a:solidFill>
                  <a:schemeClr val="bg2"/>
                </a:solidFill>
                <a:effectLst/>
                <a:latin typeface="+mn-lt"/>
                <a:ea typeface="굴림" pitchFamily="34" charset="-127"/>
              </a:rPr>
              <a:t>2% </a:t>
            </a:r>
            <a:r>
              <a:rPr lang="en-US" b="0" dirty="0" smtClean="0">
                <a:solidFill>
                  <a:schemeClr val="bg2"/>
                </a:solidFill>
                <a:effectLst/>
                <a:latin typeface="+mn-lt"/>
                <a:ea typeface="굴림" pitchFamily="34" charset="-127"/>
              </a:rPr>
              <a:t>attachment rate </a:t>
            </a:r>
            <a:r>
              <a:rPr lang="en-US" b="0" dirty="0">
                <a:solidFill>
                  <a:schemeClr val="bg2"/>
                </a:solidFill>
                <a:effectLst/>
                <a:latin typeface="+mn-lt"/>
                <a:ea typeface="굴림" pitchFamily="34" charset="-127"/>
              </a:rPr>
              <a:t>= 1M </a:t>
            </a:r>
            <a:r>
              <a:rPr lang="en-US" b="0" dirty="0" smtClean="0">
                <a:solidFill>
                  <a:schemeClr val="bg2"/>
                </a:solidFill>
                <a:effectLst/>
                <a:latin typeface="+mn-lt"/>
                <a:ea typeface="굴림" pitchFamily="34" charset="-127"/>
              </a:rPr>
              <a:t>units </a:t>
            </a:r>
            <a:r>
              <a:rPr lang="en-US" b="0" dirty="0">
                <a:solidFill>
                  <a:schemeClr val="bg2"/>
                </a:solidFill>
                <a:effectLst/>
                <a:latin typeface="+mn-lt"/>
                <a:ea typeface="굴림" pitchFamily="34" charset="-127"/>
              </a:rPr>
              <a:t>in ‘07</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82588" y="228600"/>
            <a:ext cx="8380412" cy="1107996"/>
          </a:xfrm>
        </p:spPr>
        <p:txBody>
          <a:bodyPr/>
          <a:lstStyle/>
          <a:p>
            <a:r>
              <a:rPr lang="en-US" altLang="ko-KR" sz="4000" dirty="0" smtClean="0"/>
              <a:t>NAND – Scaling Faster Than </a:t>
            </a:r>
            <a:br>
              <a:rPr lang="en-US" altLang="ko-KR" sz="4000" dirty="0" smtClean="0"/>
            </a:br>
            <a:r>
              <a:rPr lang="en-US" altLang="ko-KR" sz="4000" dirty="0" smtClean="0"/>
              <a:t>Moore’s Law</a:t>
            </a:r>
            <a:endParaRPr lang="en-US" altLang="ko-KR" sz="4000" dirty="0"/>
          </a:p>
        </p:txBody>
      </p:sp>
      <p:sp>
        <p:nvSpPr>
          <p:cNvPr id="258051" name="Freeform 3"/>
          <p:cNvSpPr>
            <a:spLocks/>
          </p:cNvSpPr>
          <p:nvPr/>
        </p:nvSpPr>
        <p:spPr bwMode="auto">
          <a:xfrm>
            <a:off x="376238" y="1413181"/>
            <a:ext cx="8515350" cy="4157663"/>
          </a:xfrm>
          <a:custGeom>
            <a:avLst/>
            <a:gdLst/>
            <a:ahLst/>
            <a:cxnLst>
              <a:cxn ang="0">
                <a:pos x="4236" y="0"/>
              </a:cxn>
              <a:cxn ang="0">
                <a:pos x="4416" y="192"/>
              </a:cxn>
              <a:cxn ang="0">
                <a:pos x="2364" y="1536"/>
              </a:cxn>
              <a:cxn ang="0">
                <a:pos x="36" y="2340"/>
              </a:cxn>
              <a:cxn ang="0">
                <a:pos x="24" y="2508"/>
              </a:cxn>
              <a:cxn ang="0">
                <a:pos x="3036" y="1944"/>
              </a:cxn>
              <a:cxn ang="0">
                <a:pos x="5076" y="744"/>
              </a:cxn>
              <a:cxn ang="0">
                <a:pos x="5232" y="876"/>
              </a:cxn>
              <a:cxn ang="0">
                <a:pos x="5196" y="12"/>
              </a:cxn>
              <a:cxn ang="0">
                <a:pos x="4236" y="0"/>
              </a:cxn>
            </a:cxnLst>
            <a:rect l="0" t="0" r="r" b="b"/>
            <a:pathLst>
              <a:path w="5232" h="2532">
                <a:moveTo>
                  <a:pt x="4236" y="0"/>
                </a:moveTo>
                <a:cubicBezTo>
                  <a:pt x="4404" y="156"/>
                  <a:pt x="4395" y="157"/>
                  <a:pt x="4416" y="192"/>
                </a:cubicBezTo>
                <a:cubicBezTo>
                  <a:pt x="4294" y="349"/>
                  <a:pt x="3058" y="1209"/>
                  <a:pt x="2364" y="1536"/>
                </a:cubicBezTo>
                <a:cubicBezTo>
                  <a:pt x="1608" y="1920"/>
                  <a:pt x="552" y="2304"/>
                  <a:pt x="36" y="2340"/>
                </a:cubicBezTo>
                <a:cubicBezTo>
                  <a:pt x="48" y="2532"/>
                  <a:pt x="0" y="2364"/>
                  <a:pt x="24" y="2508"/>
                </a:cubicBezTo>
                <a:cubicBezTo>
                  <a:pt x="498" y="2472"/>
                  <a:pt x="1932" y="2316"/>
                  <a:pt x="3036" y="1944"/>
                </a:cubicBezTo>
                <a:cubicBezTo>
                  <a:pt x="4140" y="1572"/>
                  <a:pt x="4908" y="857"/>
                  <a:pt x="5076" y="744"/>
                </a:cubicBezTo>
                <a:cubicBezTo>
                  <a:pt x="5116" y="772"/>
                  <a:pt x="5156" y="804"/>
                  <a:pt x="5232" y="876"/>
                </a:cubicBezTo>
                <a:cubicBezTo>
                  <a:pt x="5212" y="716"/>
                  <a:pt x="5204" y="204"/>
                  <a:pt x="5196" y="12"/>
                </a:cubicBezTo>
                <a:cubicBezTo>
                  <a:pt x="4796" y="12"/>
                  <a:pt x="4356" y="12"/>
                  <a:pt x="4236" y="0"/>
                </a:cubicBezTo>
                <a:close/>
              </a:path>
            </a:pathLst>
          </a:custGeom>
          <a:gradFill rotWithShape="1">
            <a:gsLst>
              <a:gs pos="0">
                <a:srgbClr val="FFFFFF">
                  <a:alpha val="66000"/>
                </a:srgbClr>
              </a:gs>
              <a:gs pos="100000">
                <a:srgbClr val="FFCC66"/>
              </a:gs>
            </a:gsLst>
            <a:lin ang="0" scaled="1"/>
          </a:gradFill>
          <a:ln w="9525">
            <a:noFill/>
            <a:round/>
            <a:headEnd/>
            <a:tailEnd/>
          </a:ln>
        </p:spPr>
        <p:txBody>
          <a:bodyPr/>
          <a:lstStyle/>
          <a:p>
            <a:endParaRPr lang="en-US"/>
          </a:p>
        </p:txBody>
      </p:sp>
      <p:grpSp>
        <p:nvGrpSpPr>
          <p:cNvPr id="258052" name="Group 4"/>
          <p:cNvGrpSpPr>
            <a:grpSpLocks/>
          </p:cNvGrpSpPr>
          <p:nvPr/>
        </p:nvGrpSpPr>
        <p:grpSpPr bwMode="auto">
          <a:xfrm>
            <a:off x="250825" y="5229531"/>
            <a:ext cx="1393825" cy="862013"/>
            <a:chOff x="317" y="3385"/>
            <a:chExt cx="878" cy="543"/>
          </a:xfrm>
        </p:grpSpPr>
        <p:grpSp>
          <p:nvGrpSpPr>
            <p:cNvPr id="258053" name="Group 5"/>
            <p:cNvGrpSpPr>
              <a:grpSpLocks/>
            </p:cNvGrpSpPr>
            <p:nvPr/>
          </p:nvGrpSpPr>
          <p:grpSpPr bwMode="auto">
            <a:xfrm>
              <a:off x="317" y="3385"/>
              <a:ext cx="512" cy="459"/>
              <a:chOff x="317" y="3385"/>
              <a:chExt cx="512" cy="459"/>
            </a:xfrm>
          </p:grpSpPr>
          <p:pic>
            <p:nvPicPr>
              <p:cNvPr id="258054" name="Picture 6" descr="M-3"/>
              <p:cNvPicPr>
                <a:picLocks noChangeAspect="1" noChangeArrowheads="1"/>
              </p:cNvPicPr>
              <p:nvPr/>
            </p:nvPicPr>
            <p:blipFill>
              <a:blip r:embed="rId3" cstate="print"/>
              <a:srcRect/>
              <a:stretch>
                <a:fillRect/>
              </a:stretch>
            </p:blipFill>
            <p:spPr bwMode="auto">
              <a:xfrm>
                <a:off x="340" y="3385"/>
                <a:ext cx="315" cy="300"/>
              </a:xfrm>
              <a:prstGeom prst="rect">
                <a:avLst/>
              </a:prstGeom>
              <a:noFill/>
            </p:spPr>
          </p:pic>
          <p:sp>
            <p:nvSpPr>
              <p:cNvPr id="258055" name="Rectangle 7"/>
              <p:cNvSpPr>
                <a:spLocks noChangeArrowheads="1"/>
              </p:cNvSpPr>
              <p:nvPr/>
            </p:nvSpPr>
            <p:spPr bwMode="auto">
              <a:xfrm>
                <a:off x="317" y="3612"/>
                <a:ext cx="512" cy="232"/>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300" dirty="0">
                    <a:latin typeface="Tahoma" pitchFamily="34" charset="0"/>
                    <a:ea typeface="돋움" pitchFamily="34" charset="-127"/>
                  </a:rPr>
                  <a:t>256Mb</a:t>
                </a:r>
              </a:p>
            </p:txBody>
          </p:sp>
        </p:grpSp>
        <p:sp>
          <p:nvSpPr>
            <p:cNvPr id="258056" name="Rectangle 8"/>
            <p:cNvSpPr>
              <a:spLocks noChangeArrowheads="1"/>
            </p:cNvSpPr>
            <p:nvPr/>
          </p:nvSpPr>
          <p:spPr bwMode="auto">
            <a:xfrm>
              <a:off x="336" y="3764"/>
              <a:ext cx="859" cy="164"/>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100">
                  <a:latin typeface="Tahoma" pitchFamily="34" charset="0"/>
                  <a:ea typeface="돋움" pitchFamily="34" charset="-127"/>
                </a:rPr>
                <a:t>220nm</a:t>
              </a:r>
            </a:p>
          </p:txBody>
        </p:sp>
      </p:grpSp>
      <p:grpSp>
        <p:nvGrpSpPr>
          <p:cNvPr id="258057" name="Group 9"/>
          <p:cNvGrpSpPr>
            <a:grpSpLocks/>
          </p:cNvGrpSpPr>
          <p:nvPr/>
        </p:nvGrpSpPr>
        <p:grpSpPr bwMode="auto">
          <a:xfrm>
            <a:off x="1655763" y="4846944"/>
            <a:ext cx="1150937" cy="1023937"/>
            <a:chOff x="1202" y="3144"/>
            <a:chExt cx="725" cy="645"/>
          </a:xfrm>
        </p:grpSpPr>
        <p:pic>
          <p:nvPicPr>
            <p:cNvPr id="258058" name="Picture 10" descr="M-3"/>
            <p:cNvPicPr>
              <a:picLocks noChangeAspect="1" noChangeArrowheads="1"/>
            </p:cNvPicPr>
            <p:nvPr/>
          </p:nvPicPr>
          <p:blipFill>
            <a:blip r:embed="rId4" cstate="print"/>
            <a:srcRect/>
            <a:stretch>
              <a:fillRect/>
            </a:stretch>
          </p:blipFill>
          <p:spPr bwMode="auto">
            <a:xfrm>
              <a:off x="1202" y="3144"/>
              <a:ext cx="394" cy="377"/>
            </a:xfrm>
            <a:prstGeom prst="rect">
              <a:avLst/>
            </a:prstGeom>
            <a:noFill/>
          </p:spPr>
        </p:pic>
        <p:sp>
          <p:nvSpPr>
            <p:cNvPr id="258059" name="Rectangle 11"/>
            <p:cNvSpPr>
              <a:spLocks noChangeArrowheads="1"/>
            </p:cNvSpPr>
            <p:nvPr/>
          </p:nvSpPr>
          <p:spPr bwMode="auto">
            <a:xfrm>
              <a:off x="1306" y="3470"/>
              <a:ext cx="512" cy="232"/>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400">
                  <a:latin typeface="Tahoma" pitchFamily="34" charset="0"/>
                  <a:ea typeface="돋움" pitchFamily="34" charset="-127"/>
                </a:rPr>
                <a:t>1Gb</a:t>
              </a:r>
            </a:p>
          </p:txBody>
        </p:sp>
        <p:sp>
          <p:nvSpPr>
            <p:cNvPr id="258060" name="Rectangle 12"/>
            <p:cNvSpPr>
              <a:spLocks noChangeArrowheads="1"/>
            </p:cNvSpPr>
            <p:nvPr/>
          </p:nvSpPr>
          <p:spPr bwMode="auto">
            <a:xfrm>
              <a:off x="1388" y="3616"/>
              <a:ext cx="539" cy="173"/>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200">
                  <a:latin typeface="Tahoma" pitchFamily="34" charset="0"/>
                  <a:ea typeface="돋움" pitchFamily="34" charset="-127"/>
                </a:rPr>
                <a:t>120nm</a:t>
              </a:r>
            </a:p>
          </p:txBody>
        </p:sp>
      </p:grpSp>
      <p:grpSp>
        <p:nvGrpSpPr>
          <p:cNvPr id="258061" name="Group 13"/>
          <p:cNvGrpSpPr>
            <a:grpSpLocks/>
          </p:cNvGrpSpPr>
          <p:nvPr/>
        </p:nvGrpSpPr>
        <p:grpSpPr bwMode="auto">
          <a:xfrm>
            <a:off x="2519363" y="4572306"/>
            <a:ext cx="958850" cy="1160463"/>
            <a:chOff x="1746" y="2971"/>
            <a:chExt cx="604" cy="731"/>
          </a:xfrm>
        </p:grpSpPr>
        <p:pic>
          <p:nvPicPr>
            <p:cNvPr id="258062" name="Picture 14" descr="M-3"/>
            <p:cNvPicPr>
              <a:picLocks noChangeAspect="1" noChangeArrowheads="1"/>
            </p:cNvPicPr>
            <p:nvPr/>
          </p:nvPicPr>
          <p:blipFill>
            <a:blip r:embed="rId5" cstate="print"/>
            <a:srcRect/>
            <a:stretch>
              <a:fillRect/>
            </a:stretch>
          </p:blipFill>
          <p:spPr bwMode="auto">
            <a:xfrm>
              <a:off x="1746" y="2971"/>
              <a:ext cx="431" cy="414"/>
            </a:xfrm>
            <a:prstGeom prst="rect">
              <a:avLst/>
            </a:prstGeom>
            <a:noFill/>
          </p:spPr>
        </p:pic>
        <p:sp>
          <p:nvSpPr>
            <p:cNvPr id="258063" name="Rectangle 15"/>
            <p:cNvSpPr>
              <a:spLocks noChangeArrowheads="1"/>
            </p:cNvSpPr>
            <p:nvPr/>
          </p:nvSpPr>
          <p:spPr bwMode="auto">
            <a:xfrm>
              <a:off x="1837" y="3380"/>
              <a:ext cx="513" cy="232"/>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400">
                  <a:latin typeface="Tahoma" pitchFamily="34" charset="0"/>
                  <a:ea typeface="돋움" pitchFamily="34" charset="-127"/>
                </a:rPr>
                <a:t>2Gb</a:t>
              </a:r>
            </a:p>
          </p:txBody>
        </p:sp>
        <p:sp>
          <p:nvSpPr>
            <p:cNvPr id="258064" name="Rectangle 16"/>
            <p:cNvSpPr>
              <a:spLocks noChangeArrowheads="1"/>
            </p:cNvSpPr>
            <p:nvPr/>
          </p:nvSpPr>
          <p:spPr bwMode="auto">
            <a:xfrm>
              <a:off x="1915" y="3528"/>
              <a:ext cx="421" cy="174"/>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200">
                  <a:latin typeface="Tahoma" pitchFamily="34" charset="0"/>
                  <a:ea typeface="돋움" pitchFamily="34" charset="-127"/>
                </a:rPr>
                <a:t>90nm</a:t>
              </a:r>
            </a:p>
          </p:txBody>
        </p:sp>
      </p:grpSp>
      <p:grpSp>
        <p:nvGrpSpPr>
          <p:cNvPr id="258065" name="Group 17"/>
          <p:cNvGrpSpPr>
            <a:grpSpLocks/>
          </p:cNvGrpSpPr>
          <p:nvPr/>
        </p:nvGrpSpPr>
        <p:grpSpPr bwMode="auto">
          <a:xfrm>
            <a:off x="3382963" y="4165906"/>
            <a:ext cx="1223962" cy="1344613"/>
            <a:chOff x="2290" y="2715"/>
            <a:chExt cx="771" cy="847"/>
          </a:xfrm>
        </p:grpSpPr>
        <p:pic>
          <p:nvPicPr>
            <p:cNvPr id="258066" name="Picture 18" descr="M-3"/>
            <p:cNvPicPr>
              <a:picLocks noChangeAspect="1" noChangeArrowheads="1"/>
            </p:cNvPicPr>
            <p:nvPr/>
          </p:nvPicPr>
          <p:blipFill>
            <a:blip r:embed="rId6" cstate="print"/>
            <a:srcRect/>
            <a:stretch>
              <a:fillRect/>
            </a:stretch>
          </p:blipFill>
          <p:spPr bwMode="auto">
            <a:xfrm rot="-168896">
              <a:off x="2290" y="2715"/>
              <a:ext cx="513" cy="488"/>
            </a:xfrm>
            <a:prstGeom prst="rect">
              <a:avLst/>
            </a:prstGeom>
            <a:noFill/>
          </p:spPr>
        </p:pic>
        <p:sp>
          <p:nvSpPr>
            <p:cNvPr id="258067" name="Rectangle 19"/>
            <p:cNvSpPr>
              <a:spLocks noChangeArrowheads="1"/>
            </p:cNvSpPr>
            <p:nvPr/>
          </p:nvSpPr>
          <p:spPr bwMode="auto">
            <a:xfrm>
              <a:off x="2492" y="3249"/>
              <a:ext cx="512" cy="232"/>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400">
                  <a:latin typeface="Tahoma" pitchFamily="34" charset="0"/>
                  <a:ea typeface="돋움" pitchFamily="34" charset="-127"/>
                </a:rPr>
                <a:t>4Gb</a:t>
              </a:r>
            </a:p>
          </p:txBody>
        </p:sp>
        <p:sp>
          <p:nvSpPr>
            <p:cNvPr id="258068" name="Rectangle 20"/>
            <p:cNvSpPr>
              <a:spLocks noChangeArrowheads="1"/>
            </p:cNvSpPr>
            <p:nvPr/>
          </p:nvSpPr>
          <p:spPr bwMode="auto">
            <a:xfrm>
              <a:off x="2583" y="3389"/>
              <a:ext cx="478" cy="173"/>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200">
                  <a:latin typeface="Tahoma" pitchFamily="34" charset="0"/>
                  <a:ea typeface="돋움" pitchFamily="34" charset="-127"/>
                </a:rPr>
                <a:t>70nm</a:t>
              </a:r>
            </a:p>
          </p:txBody>
        </p:sp>
      </p:grpSp>
      <p:grpSp>
        <p:nvGrpSpPr>
          <p:cNvPr id="258069" name="Group 21"/>
          <p:cNvGrpSpPr>
            <a:grpSpLocks/>
          </p:cNvGrpSpPr>
          <p:nvPr/>
        </p:nvGrpSpPr>
        <p:grpSpPr bwMode="auto">
          <a:xfrm>
            <a:off x="1006475" y="5112056"/>
            <a:ext cx="814388" cy="923925"/>
            <a:chOff x="793" y="3311"/>
            <a:chExt cx="513" cy="582"/>
          </a:xfrm>
        </p:grpSpPr>
        <p:sp>
          <p:nvSpPr>
            <p:cNvPr id="258070" name="Rectangle 22"/>
            <p:cNvSpPr>
              <a:spLocks noChangeArrowheads="1"/>
            </p:cNvSpPr>
            <p:nvPr/>
          </p:nvSpPr>
          <p:spPr bwMode="auto">
            <a:xfrm>
              <a:off x="793" y="3591"/>
              <a:ext cx="513" cy="235"/>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300">
                  <a:latin typeface="Tahoma" pitchFamily="34" charset="0"/>
                  <a:ea typeface="돋움" pitchFamily="34" charset="-127"/>
                </a:rPr>
                <a:t>512Mb</a:t>
              </a:r>
            </a:p>
          </p:txBody>
        </p:sp>
        <p:sp>
          <p:nvSpPr>
            <p:cNvPr id="258071" name="Rectangle 23"/>
            <p:cNvSpPr>
              <a:spLocks noChangeArrowheads="1"/>
            </p:cNvSpPr>
            <p:nvPr/>
          </p:nvSpPr>
          <p:spPr bwMode="auto">
            <a:xfrm>
              <a:off x="793" y="3729"/>
              <a:ext cx="454" cy="164"/>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100">
                  <a:latin typeface="Tahoma" pitchFamily="34" charset="0"/>
                  <a:ea typeface="돋움" pitchFamily="34" charset="-127"/>
                </a:rPr>
                <a:t>150nm</a:t>
              </a:r>
            </a:p>
          </p:txBody>
        </p:sp>
        <p:pic>
          <p:nvPicPr>
            <p:cNvPr id="258072" name="Picture 24" descr="M-3"/>
            <p:cNvPicPr>
              <a:picLocks noChangeAspect="1" noChangeArrowheads="1"/>
            </p:cNvPicPr>
            <p:nvPr/>
          </p:nvPicPr>
          <p:blipFill>
            <a:blip r:embed="rId3" cstate="print"/>
            <a:srcRect/>
            <a:stretch>
              <a:fillRect/>
            </a:stretch>
          </p:blipFill>
          <p:spPr bwMode="auto">
            <a:xfrm>
              <a:off x="793" y="3311"/>
              <a:ext cx="315" cy="301"/>
            </a:xfrm>
            <a:prstGeom prst="rect">
              <a:avLst/>
            </a:prstGeom>
            <a:noFill/>
          </p:spPr>
        </p:pic>
      </p:grpSp>
      <p:grpSp>
        <p:nvGrpSpPr>
          <p:cNvPr id="258073" name="Group 25"/>
          <p:cNvGrpSpPr>
            <a:grpSpLocks/>
          </p:cNvGrpSpPr>
          <p:nvPr/>
        </p:nvGrpSpPr>
        <p:grpSpPr bwMode="auto">
          <a:xfrm>
            <a:off x="4248150" y="3716644"/>
            <a:ext cx="1511300" cy="1512887"/>
            <a:chOff x="2835" y="2432"/>
            <a:chExt cx="952" cy="953"/>
          </a:xfrm>
        </p:grpSpPr>
        <p:pic>
          <p:nvPicPr>
            <p:cNvPr id="258074" name="Picture 26" descr="M-3"/>
            <p:cNvPicPr>
              <a:picLocks noChangeAspect="1" noChangeArrowheads="1"/>
            </p:cNvPicPr>
            <p:nvPr/>
          </p:nvPicPr>
          <p:blipFill>
            <a:blip r:embed="rId7" cstate="print"/>
            <a:srcRect/>
            <a:stretch>
              <a:fillRect/>
            </a:stretch>
          </p:blipFill>
          <p:spPr bwMode="auto">
            <a:xfrm rot="-389984">
              <a:off x="2835" y="2432"/>
              <a:ext cx="591" cy="564"/>
            </a:xfrm>
            <a:prstGeom prst="rect">
              <a:avLst/>
            </a:prstGeom>
            <a:noFill/>
          </p:spPr>
        </p:pic>
        <p:sp>
          <p:nvSpPr>
            <p:cNvPr id="258075" name="Rectangle 27"/>
            <p:cNvSpPr>
              <a:spLocks noChangeArrowheads="1"/>
            </p:cNvSpPr>
            <p:nvPr/>
          </p:nvSpPr>
          <p:spPr bwMode="auto">
            <a:xfrm>
              <a:off x="3217" y="3067"/>
              <a:ext cx="512" cy="232"/>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400">
                  <a:latin typeface="Tahoma" pitchFamily="34" charset="0"/>
                  <a:ea typeface="돋움" pitchFamily="34" charset="-127"/>
                </a:rPr>
                <a:t>8Gb</a:t>
              </a:r>
            </a:p>
          </p:txBody>
        </p:sp>
        <p:sp>
          <p:nvSpPr>
            <p:cNvPr id="258076" name="Rectangle 28"/>
            <p:cNvSpPr>
              <a:spLocks noChangeArrowheads="1"/>
            </p:cNvSpPr>
            <p:nvPr/>
          </p:nvSpPr>
          <p:spPr bwMode="auto">
            <a:xfrm>
              <a:off x="3308" y="3212"/>
              <a:ext cx="479" cy="173"/>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200">
                  <a:latin typeface="Tahoma" pitchFamily="34" charset="0"/>
                  <a:ea typeface="돋움" pitchFamily="34" charset="-127"/>
                </a:rPr>
                <a:t>60nm</a:t>
              </a:r>
            </a:p>
          </p:txBody>
        </p:sp>
      </p:grpSp>
      <p:grpSp>
        <p:nvGrpSpPr>
          <p:cNvPr id="258077" name="Group 29"/>
          <p:cNvGrpSpPr>
            <a:grpSpLocks/>
          </p:cNvGrpSpPr>
          <p:nvPr/>
        </p:nvGrpSpPr>
        <p:grpSpPr bwMode="auto">
          <a:xfrm>
            <a:off x="5111750" y="3121331"/>
            <a:ext cx="1730375" cy="1743075"/>
            <a:chOff x="3379" y="2057"/>
            <a:chExt cx="1090" cy="1098"/>
          </a:xfrm>
        </p:grpSpPr>
        <p:sp>
          <p:nvSpPr>
            <p:cNvPr id="258078" name="Rectangle 30"/>
            <p:cNvSpPr>
              <a:spLocks noChangeArrowheads="1"/>
            </p:cNvSpPr>
            <p:nvPr/>
          </p:nvSpPr>
          <p:spPr bwMode="auto">
            <a:xfrm>
              <a:off x="3828" y="2840"/>
              <a:ext cx="641" cy="191"/>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600">
                  <a:latin typeface="Tahoma" pitchFamily="34" charset="0"/>
                  <a:ea typeface="돋움" pitchFamily="34" charset="-127"/>
                </a:rPr>
                <a:t>16Gb</a:t>
              </a:r>
            </a:p>
          </p:txBody>
        </p:sp>
        <p:sp>
          <p:nvSpPr>
            <p:cNvPr id="258079" name="Rectangle 31"/>
            <p:cNvSpPr>
              <a:spLocks noChangeArrowheads="1"/>
            </p:cNvSpPr>
            <p:nvPr/>
          </p:nvSpPr>
          <p:spPr bwMode="auto">
            <a:xfrm>
              <a:off x="3902" y="2982"/>
              <a:ext cx="566" cy="173"/>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200" dirty="0">
                  <a:latin typeface="Tahoma" pitchFamily="34" charset="0"/>
                  <a:ea typeface="돋움" pitchFamily="34" charset="-127"/>
                </a:rPr>
                <a:t>50nm</a:t>
              </a:r>
            </a:p>
          </p:txBody>
        </p:sp>
        <p:pic>
          <p:nvPicPr>
            <p:cNvPr id="258080" name="Picture 32" descr="M-3"/>
            <p:cNvPicPr>
              <a:picLocks noChangeAspect="1" noChangeArrowheads="1"/>
            </p:cNvPicPr>
            <p:nvPr/>
          </p:nvPicPr>
          <p:blipFill>
            <a:blip r:embed="rId8" cstate="print"/>
            <a:srcRect/>
            <a:stretch>
              <a:fillRect/>
            </a:stretch>
          </p:blipFill>
          <p:spPr bwMode="auto">
            <a:xfrm rot="-464701">
              <a:off x="3379" y="2057"/>
              <a:ext cx="726" cy="693"/>
            </a:xfrm>
            <a:prstGeom prst="rect">
              <a:avLst/>
            </a:prstGeom>
            <a:noFill/>
          </p:spPr>
        </p:pic>
      </p:grpSp>
      <p:sp>
        <p:nvSpPr>
          <p:cNvPr id="258081" name="WordArt 33"/>
          <p:cNvSpPr>
            <a:spLocks noChangeArrowheads="1" noChangeShapeType="1" noTextEdit="1"/>
          </p:cNvSpPr>
          <p:nvPr/>
        </p:nvSpPr>
        <p:spPr bwMode="auto">
          <a:xfrm>
            <a:off x="403225" y="6337606"/>
            <a:ext cx="352425" cy="217488"/>
          </a:xfrm>
          <a:prstGeom prst="rect">
            <a:avLst/>
          </a:prstGeom>
        </p:spPr>
        <p:txBody>
          <a:bodyPr wrap="none" fromWordArt="1">
            <a:prstTxWarp prst="textPlain">
              <a:avLst>
                <a:gd name="adj" fmla="val 50000"/>
              </a:avLst>
            </a:prstTxWarp>
          </a:bodyPr>
          <a:lstStyle/>
          <a:p>
            <a:r>
              <a:rPr lang="en-US" kern="10" dirty="0">
                <a:ln w="9525">
                  <a:noFill/>
                  <a:round/>
                  <a:headEnd/>
                  <a:tailEnd/>
                </a:ln>
                <a:latin typeface="Tahoma"/>
                <a:ea typeface="Tahoma"/>
                <a:cs typeface="Tahoma"/>
              </a:rPr>
              <a:t>'00</a:t>
            </a:r>
          </a:p>
        </p:txBody>
      </p:sp>
      <p:sp>
        <p:nvSpPr>
          <p:cNvPr id="258082" name="WordArt 34"/>
          <p:cNvSpPr>
            <a:spLocks noChangeArrowheads="1" noChangeShapeType="1" noTextEdit="1"/>
          </p:cNvSpPr>
          <p:nvPr/>
        </p:nvSpPr>
        <p:spPr bwMode="auto">
          <a:xfrm>
            <a:off x="1150938" y="6337606"/>
            <a:ext cx="352425" cy="217488"/>
          </a:xfrm>
          <a:prstGeom prst="rect">
            <a:avLst/>
          </a:prstGeom>
        </p:spPr>
        <p:txBody>
          <a:bodyPr wrap="none" fromWordArt="1">
            <a:prstTxWarp prst="textPlain">
              <a:avLst>
                <a:gd name="adj" fmla="val 50000"/>
              </a:avLst>
            </a:prstTxWarp>
          </a:bodyPr>
          <a:lstStyle/>
          <a:p>
            <a:r>
              <a:rPr lang="en-US" kern="10">
                <a:ln w="9525">
                  <a:noFill/>
                  <a:round/>
                  <a:headEnd/>
                  <a:tailEnd/>
                </a:ln>
                <a:latin typeface="Tahoma"/>
                <a:ea typeface="Tahoma"/>
                <a:cs typeface="Tahoma"/>
              </a:rPr>
              <a:t>'01</a:t>
            </a:r>
          </a:p>
        </p:txBody>
      </p:sp>
      <p:sp>
        <p:nvSpPr>
          <p:cNvPr id="258083" name="WordArt 35"/>
          <p:cNvSpPr>
            <a:spLocks noChangeArrowheads="1" noChangeShapeType="1" noTextEdit="1"/>
          </p:cNvSpPr>
          <p:nvPr/>
        </p:nvSpPr>
        <p:spPr bwMode="auto">
          <a:xfrm>
            <a:off x="2014538" y="6337606"/>
            <a:ext cx="352425" cy="217488"/>
          </a:xfrm>
          <a:prstGeom prst="rect">
            <a:avLst/>
          </a:prstGeom>
        </p:spPr>
        <p:txBody>
          <a:bodyPr wrap="none" fromWordArt="1">
            <a:prstTxWarp prst="textPlain">
              <a:avLst>
                <a:gd name="adj" fmla="val 50000"/>
              </a:avLst>
            </a:prstTxWarp>
          </a:bodyPr>
          <a:lstStyle/>
          <a:p>
            <a:r>
              <a:rPr lang="en-US" kern="10">
                <a:ln w="9525">
                  <a:noFill/>
                  <a:round/>
                  <a:headEnd/>
                  <a:tailEnd/>
                </a:ln>
                <a:latin typeface="Tahoma"/>
                <a:ea typeface="Tahoma"/>
                <a:cs typeface="Tahoma"/>
              </a:rPr>
              <a:t>'02</a:t>
            </a:r>
          </a:p>
        </p:txBody>
      </p:sp>
      <p:sp>
        <p:nvSpPr>
          <p:cNvPr id="258084" name="WordArt 36"/>
          <p:cNvSpPr>
            <a:spLocks noChangeArrowheads="1" noChangeShapeType="1" noTextEdit="1"/>
          </p:cNvSpPr>
          <p:nvPr/>
        </p:nvSpPr>
        <p:spPr bwMode="auto">
          <a:xfrm>
            <a:off x="2959100" y="6337606"/>
            <a:ext cx="352425" cy="217488"/>
          </a:xfrm>
          <a:prstGeom prst="rect">
            <a:avLst/>
          </a:prstGeom>
        </p:spPr>
        <p:txBody>
          <a:bodyPr wrap="none" fromWordArt="1">
            <a:prstTxWarp prst="textPlain">
              <a:avLst>
                <a:gd name="adj" fmla="val 50000"/>
              </a:avLst>
            </a:prstTxWarp>
          </a:bodyPr>
          <a:lstStyle/>
          <a:p>
            <a:r>
              <a:rPr lang="en-US" kern="10">
                <a:ln w="9525">
                  <a:noFill/>
                  <a:round/>
                  <a:headEnd/>
                  <a:tailEnd/>
                </a:ln>
                <a:latin typeface="Tahoma"/>
                <a:ea typeface="Tahoma"/>
                <a:cs typeface="Tahoma"/>
              </a:rPr>
              <a:t>'03</a:t>
            </a:r>
          </a:p>
        </p:txBody>
      </p:sp>
      <p:sp>
        <p:nvSpPr>
          <p:cNvPr id="258085" name="WordArt 37"/>
          <p:cNvSpPr>
            <a:spLocks noChangeArrowheads="1" noChangeShapeType="1" noTextEdit="1"/>
          </p:cNvSpPr>
          <p:nvPr/>
        </p:nvSpPr>
        <p:spPr bwMode="auto">
          <a:xfrm>
            <a:off x="3975100" y="6337606"/>
            <a:ext cx="352425" cy="217488"/>
          </a:xfrm>
          <a:prstGeom prst="rect">
            <a:avLst/>
          </a:prstGeom>
        </p:spPr>
        <p:txBody>
          <a:bodyPr wrap="none" fromWordArt="1">
            <a:prstTxWarp prst="textPlain">
              <a:avLst>
                <a:gd name="adj" fmla="val 50000"/>
              </a:avLst>
            </a:prstTxWarp>
          </a:bodyPr>
          <a:lstStyle/>
          <a:p>
            <a:r>
              <a:rPr lang="en-US" kern="10">
                <a:ln w="9525">
                  <a:noFill/>
                  <a:round/>
                  <a:headEnd/>
                  <a:tailEnd/>
                </a:ln>
                <a:latin typeface="Tahoma"/>
                <a:ea typeface="Tahoma"/>
                <a:cs typeface="Tahoma"/>
              </a:rPr>
              <a:t>'04</a:t>
            </a:r>
          </a:p>
        </p:txBody>
      </p:sp>
      <p:sp>
        <p:nvSpPr>
          <p:cNvPr id="258086" name="WordArt 38"/>
          <p:cNvSpPr>
            <a:spLocks noChangeArrowheads="1" noChangeShapeType="1" noTextEdit="1"/>
          </p:cNvSpPr>
          <p:nvPr/>
        </p:nvSpPr>
        <p:spPr bwMode="auto">
          <a:xfrm>
            <a:off x="6199188" y="6337606"/>
            <a:ext cx="352425" cy="217488"/>
          </a:xfrm>
          <a:prstGeom prst="rect">
            <a:avLst/>
          </a:prstGeom>
        </p:spPr>
        <p:txBody>
          <a:bodyPr wrap="none" fromWordArt="1">
            <a:prstTxWarp prst="textPlain">
              <a:avLst>
                <a:gd name="adj" fmla="val 50000"/>
              </a:avLst>
            </a:prstTxWarp>
          </a:bodyPr>
          <a:lstStyle/>
          <a:p>
            <a:r>
              <a:rPr lang="en-US" kern="10">
                <a:ln w="9525">
                  <a:noFill/>
                  <a:round/>
                  <a:headEnd/>
                  <a:tailEnd/>
                </a:ln>
                <a:latin typeface="Tahoma"/>
                <a:ea typeface="Tahoma"/>
                <a:cs typeface="Tahoma"/>
              </a:rPr>
              <a:t>'06</a:t>
            </a:r>
          </a:p>
        </p:txBody>
      </p:sp>
      <p:sp>
        <p:nvSpPr>
          <p:cNvPr id="258087" name="Line 39"/>
          <p:cNvSpPr>
            <a:spLocks noChangeShapeType="1"/>
          </p:cNvSpPr>
          <p:nvPr/>
        </p:nvSpPr>
        <p:spPr bwMode="auto">
          <a:xfrm>
            <a:off x="287338" y="6237594"/>
            <a:ext cx="8424862" cy="0"/>
          </a:xfrm>
          <a:prstGeom prst="line">
            <a:avLst/>
          </a:prstGeom>
          <a:noFill/>
          <a:ln w="28575">
            <a:solidFill>
              <a:srgbClr val="EAEAEA"/>
            </a:solidFill>
            <a:round/>
            <a:headEnd/>
            <a:tailEnd/>
          </a:ln>
          <a:effectLst/>
        </p:spPr>
        <p:txBody>
          <a:bodyPr/>
          <a:lstStyle/>
          <a:p>
            <a:endParaRPr lang="en-US"/>
          </a:p>
        </p:txBody>
      </p:sp>
      <p:sp>
        <p:nvSpPr>
          <p:cNvPr id="258088" name="WordArt 40"/>
          <p:cNvSpPr>
            <a:spLocks noChangeArrowheads="1" noChangeShapeType="1" noTextEdit="1"/>
          </p:cNvSpPr>
          <p:nvPr/>
        </p:nvSpPr>
        <p:spPr bwMode="auto">
          <a:xfrm>
            <a:off x="7315200" y="6337606"/>
            <a:ext cx="352425" cy="217488"/>
          </a:xfrm>
          <a:prstGeom prst="rect">
            <a:avLst/>
          </a:prstGeom>
        </p:spPr>
        <p:txBody>
          <a:bodyPr wrap="none" fromWordArt="1">
            <a:prstTxWarp prst="textPlain">
              <a:avLst>
                <a:gd name="adj" fmla="val 50000"/>
              </a:avLst>
            </a:prstTxWarp>
          </a:bodyPr>
          <a:lstStyle/>
          <a:p>
            <a:r>
              <a:rPr lang="en-US" kern="10">
                <a:ln w="9525">
                  <a:noFill/>
                  <a:round/>
                  <a:headEnd/>
                  <a:tailEnd/>
                </a:ln>
                <a:latin typeface="Tahoma"/>
                <a:ea typeface="Tahoma"/>
                <a:cs typeface="Tahoma"/>
              </a:rPr>
              <a:t>'07</a:t>
            </a:r>
          </a:p>
        </p:txBody>
      </p:sp>
      <p:grpSp>
        <p:nvGrpSpPr>
          <p:cNvPr id="258089" name="Group 41"/>
          <p:cNvGrpSpPr>
            <a:grpSpLocks/>
          </p:cNvGrpSpPr>
          <p:nvPr/>
        </p:nvGrpSpPr>
        <p:grpSpPr bwMode="auto">
          <a:xfrm>
            <a:off x="6840538" y="1700519"/>
            <a:ext cx="2192337" cy="1728787"/>
            <a:chOff x="4468" y="1162"/>
            <a:chExt cx="1381" cy="1089"/>
          </a:xfrm>
        </p:grpSpPr>
        <p:pic>
          <p:nvPicPr>
            <p:cNvPr id="258090" name="Picture 42" descr="Untitled-1 copy"/>
            <p:cNvPicPr>
              <a:picLocks noChangeAspect="1" noChangeArrowheads="1"/>
            </p:cNvPicPr>
            <p:nvPr/>
          </p:nvPicPr>
          <p:blipFill>
            <a:blip r:embed="rId9"/>
            <a:srcRect/>
            <a:stretch>
              <a:fillRect/>
            </a:stretch>
          </p:blipFill>
          <p:spPr bwMode="auto">
            <a:xfrm rot="-494501">
              <a:off x="4468" y="1162"/>
              <a:ext cx="1134" cy="815"/>
            </a:xfrm>
            <a:prstGeom prst="rect">
              <a:avLst/>
            </a:prstGeom>
            <a:noFill/>
          </p:spPr>
        </p:pic>
        <p:sp>
          <p:nvSpPr>
            <p:cNvPr id="258091" name="Rectangle 43"/>
            <p:cNvSpPr>
              <a:spLocks noChangeArrowheads="1"/>
            </p:cNvSpPr>
            <p:nvPr/>
          </p:nvSpPr>
          <p:spPr bwMode="auto">
            <a:xfrm>
              <a:off x="5211" y="1937"/>
              <a:ext cx="638" cy="192"/>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600">
                  <a:latin typeface="Tahoma" pitchFamily="34" charset="0"/>
                  <a:ea typeface="돋움" pitchFamily="34" charset="-127"/>
                </a:rPr>
                <a:t>64Gb</a:t>
              </a:r>
            </a:p>
          </p:txBody>
        </p:sp>
        <p:sp>
          <p:nvSpPr>
            <p:cNvPr id="258092" name="Rectangle 44"/>
            <p:cNvSpPr>
              <a:spLocks noChangeArrowheads="1"/>
            </p:cNvSpPr>
            <p:nvPr/>
          </p:nvSpPr>
          <p:spPr bwMode="auto">
            <a:xfrm>
              <a:off x="5310" y="2078"/>
              <a:ext cx="450" cy="173"/>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200">
                  <a:latin typeface="Tahoma" pitchFamily="34" charset="0"/>
                  <a:ea typeface="돋움" pitchFamily="34" charset="-127"/>
                </a:rPr>
                <a:t>3xnm</a:t>
              </a:r>
            </a:p>
          </p:txBody>
        </p:sp>
      </p:grpSp>
      <p:sp>
        <p:nvSpPr>
          <p:cNvPr id="258093" name="WordArt 45"/>
          <p:cNvSpPr>
            <a:spLocks noChangeArrowheads="1" noChangeShapeType="1" noTextEdit="1"/>
          </p:cNvSpPr>
          <p:nvPr/>
        </p:nvSpPr>
        <p:spPr bwMode="auto">
          <a:xfrm>
            <a:off x="5099050" y="6324906"/>
            <a:ext cx="350838" cy="215900"/>
          </a:xfrm>
          <a:prstGeom prst="rect">
            <a:avLst/>
          </a:prstGeom>
        </p:spPr>
        <p:txBody>
          <a:bodyPr wrap="none" fromWordArt="1">
            <a:prstTxWarp prst="textPlain">
              <a:avLst>
                <a:gd name="adj" fmla="val 50000"/>
              </a:avLst>
            </a:prstTxWarp>
          </a:bodyPr>
          <a:lstStyle/>
          <a:p>
            <a:r>
              <a:rPr lang="en-US" kern="10">
                <a:ln w="9525">
                  <a:noFill/>
                  <a:round/>
                  <a:headEnd/>
                  <a:tailEnd/>
                </a:ln>
                <a:latin typeface="Tahoma"/>
                <a:ea typeface="Tahoma"/>
                <a:cs typeface="Tahoma"/>
              </a:rPr>
              <a:t>'05</a:t>
            </a:r>
          </a:p>
        </p:txBody>
      </p:sp>
      <p:grpSp>
        <p:nvGrpSpPr>
          <p:cNvPr id="258094" name="Group 46"/>
          <p:cNvGrpSpPr>
            <a:grpSpLocks/>
          </p:cNvGrpSpPr>
          <p:nvPr/>
        </p:nvGrpSpPr>
        <p:grpSpPr bwMode="auto">
          <a:xfrm>
            <a:off x="5932488" y="2506968"/>
            <a:ext cx="1974850" cy="1549003"/>
            <a:chOff x="4468" y="1162"/>
            <a:chExt cx="1381" cy="1115"/>
          </a:xfrm>
        </p:grpSpPr>
        <p:pic>
          <p:nvPicPr>
            <p:cNvPr id="258095" name="Picture 47" descr="Untitled-1 copy"/>
            <p:cNvPicPr>
              <a:picLocks noChangeAspect="1" noChangeArrowheads="1"/>
            </p:cNvPicPr>
            <p:nvPr/>
          </p:nvPicPr>
          <p:blipFill>
            <a:blip r:embed="rId9"/>
            <a:srcRect/>
            <a:stretch>
              <a:fillRect/>
            </a:stretch>
          </p:blipFill>
          <p:spPr bwMode="auto">
            <a:xfrm rot="-494501">
              <a:off x="4468" y="1162"/>
              <a:ext cx="1134" cy="815"/>
            </a:xfrm>
            <a:prstGeom prst="rect">
              <a:avLst/>
            </a:prstGeom>
            <a:noFill/>
          </p:spPr>
        </p:pic>
        <p:sp>
          <p:nvSpPr>
            <p:cNvPr id="258096" name="Rectangle 48"/>
            <p:cNvSpPr>
              <a:spLocks noChangeArrowheads="1"/>
            </p:cNvSpPr>
            <p:nvPr/>
          </p:nvSpPr>
          <p:spPr bwMode="auto">
            <a:xfrm>
              <a:off x="5211" y="1937"/>
              <a:ext cx="638" cy="192"/>
            </a:xfrm>
            <a:prstGeom prst="rect">
              <a:avLst/>
            </a:prstGeom>
            <a:noFill/>
            <a:ln w="38100">
              <a:noFill/>
              <a:miter lim="800000"/>
              <a:headEnd/>
              <a:tailEnd/>
            </a:ln>
            <a:effectLst/>
          </p:spPr>
          <p:txBody>
            <a:bodyPr wrap="none" lIns="91420" tIns="45711" rIns="91420" bIns="45711" anchor="ctr"/>
            <a:lstStyle/>
            <a:p>
              <a:pPr defTabSz="912813" latinLnBrk="1">
                <a:spcBef>
                  <a:spcPct val="30000"/>
                </a:spcBef>
              </a:pPr>
              <a:r>
                <a:rPr kumimoji="1" lang="en-US" altLang="ko-KR" sz="1600">
                  <a:latin typeface="Tahoma" pitchFamily="34" charset="0"/>
                  <a:ea typeface="돋움" pitchFamily="34" charset="-127"/>
                </a:rPr>
                <a:t>32Gb</a:t>
              </a:r>
            </a:p>
          </p:txBody>
        </p:sp>
        <p:sp>
          <p:nvSpPr>
            <p:cNvPr id="258097" name="Rectangle 49"/>
            <p:cNvSpPr>
              <a:spLocks noChangeArrowheads="1"/>
            </p:cNvSpPr>
            <p:nvPr/>
          </p:nvSpPr>
          <p:spPr bwMode="auto">
            <a:xfrm>
              <a:off x="5309" y="2078"/>
              <a:ext cx="452" cy="199"/>
            </a:xfrm>
            <a:prstGeom prst="rect">
              <a:avLst/>
            </a:prstGeom>
            <a:noFill/>
            <a:ln w="28575">
              <a:noFill/>
              <a:miter lim="800000"/>
              <a:headEnd/>
              <a:tailEnd/>
            </a:ln>
            <a:effectLst/>
          </p:spPr>
          <p:txBody>
            <a:bodyPr lIns="91420" tIns="45711" rIns="91420" bIns="45711">
              <a:spAutoFit/>
            </a:bodyPr>
            <a:lstStyle/>
            <a:p>
              <a:pPr algn="l" defTabSz="912813" latinLnBrk="1"/>
              <a:r>
                <a:rPr kumimoji="1" lang="en-US" altLang="ko-KR" sz="1200">
                  <a:latin typeface="Tahoma" pitchFamily="34" charset="0"/>
                  <a:ea typeface="돋움" pitchFamily="34" charset="-127"/>
                </a:rPr>
                <a:t>4xnm</a:t>
              </a:r>
            </a:p>
          </p:txBody>
        </p:sp>
      </p:grpSp>
      <p:sp>
        <p:nvSpPr>
          <p:cNvPr id="258098" name="AutoShape 50"/>
          <p:cNvSpPr>
            <a:spLocks noChangeArrowheads="1"/>
          </p:cNvSpPr>
          <p:nvPr/>
        </p:nvSpPr>
        <p:spPr bwMode="auto">
          <a:xfrm>
            <a:off x="250825" y="4380219"/>
            <a:ext cx="3291840" cy="548640"/>
          </a:xfrm>
          <a:prstGeom prst="homePlate">
            <a:avLst>
              <a:gd name="adj" fmla="val 65888"/>
            </a:avLst>
          </a:prstGeom>
          <a:solidFill>
            <a:srgbClr val="FFCC99">
              <a:alpha val="60001"/>
            </a:srgbClr>
          </a:solidFill>
          <a:ln w="9525">
            <a:solidFill>
              <a:schemeClr val="tx1"/>
            </a:solidFill>
            <a:miter lim="800000"/>
            <a:headEnd/>
            <a:tailEnd/>
          </a:ln>
          <a:effectLst/>
        </p:spPr>
        <p:txBody>
          <a:bodyPr wrap="none" anchor="ctr"/>
          <a:lstStyle/>
          <a:p>
            <a:pPr latinLnBrk="1"/>
            <a:r>
              <a:rPr kumimoji="1" lang="en-US" altLang="ko-KR" dirty="0">
                <a:solidFill>
                  <a:schemeClr val="bg2"/>
                </a:solidFill>
                <a:effectLst/>
                <a:latin typeface="+mn-lt"/>
                <a:ea typeface="굴림" pitchFamily="34" charset="-127"/>
              </a:rPr>
              <a:t>Card for Digital Still Camera</a:t>
            </a:r>
          </a:p>
          <a:p>
            <a:pPr latinLnBrk="1"/>
            <a:r>
              <a:rPr kumimoji="1" lang="en-US" altLang="ko-KR" dirty="0">
                <a:solidFill>
                  <a:schemeClr val="bg2"/>
                </a:solidFill>
                <a:effectLst/>
                <a:latin typeface="+mn-lt"/>
                <a:ea typeface="굴림" pitchFamily="34" charset="-127"/>
              </a:rPr>
              <a:t>32MB ~ 2GB </a:t>
            </a:r>
          </a:p>
        </p:txBody>
      </p:sp>
      <p:sp>
        <p:nvSpPr>
          <p:cNvPr id="258099" name="AutoShape 51"/>
          <p:cNvSpPr>
            <a:spLocks noChangeArrowheads="1"/>
          </p:cNvSpPr>
          <p:nvPr/>
        </p:nvSpPr>
        <p:spPr bwMode="auto">
          <a:xfrm>
            <a:off x="1610061" y="3515031"/>
            <a:ext cx="3291840" cy="548640"/>
          </a:xfrm>
          <a:prstGeom prst="homePlate">
            <a:avLst>
              <a:gd name="adj" fmla="val 64441"/>
            </a:avLst>
          </a:prstGeom>
          <a:solidFill>
            <a:srgbClr val="CCFFCC">
              <a:alpha val="60001"/>
            </a:srgbClr>
          </a:solidFill>
          <a:ln w="9525">
            <a:solidFill>
              <a:schemeClr val="tx1"/>
            </a:solidFill>
            <a:miter lim="800000"/>
            <a:headEnd/>
            <a:tailEnd/>
          </a:ln>
          <a:effectLst/>
        </p:spPr>
        <p:txBody>
          <a:bodyPr wrap="none" anchor="ctr"/>
          <a:lstStyle/>
          <a:p>
            <a:pPr latinLnBrk="1"/>
            <a:r>
              <a:rPr kumimoji="1" lang="en-US" altLang="ko-KR" dirty="0">
                <a:solidFill>
                  <a:schemeClr val="bg2"/>
                </a:solidFill>
                <a:effectLst/>
                <a:latin typeface="+mn-lt"/>
                <a:ea typeface="굴림" pitchFamily="34" charset="-127"/>
              </a:rPr>
              <a:t>USB Flash Drive</a:t>
            </a:r>
          </a:p>
          <a:p>
            <a:pPr latinLnBrk="1"/>
            <a:r>
              <a:rPr kumimoji="1" lang="en-US" altLang="ko-KR" dirty="0">
                <a:solidFill>
                  <a:schemeClr val="bg2"/>
                </a:solidFill>
                <a:effectLst/>
                <a:latin typeface="+mn-lt"/>
                <a:ea typeface="굴림" pitchFamily="34" charset="-127"/>
              </a:rPr>
              <a:t>64MB ~ 4GB</a:t>
            </a:r>
          </a:p>
        </p:txBody>
      </p:sp>
      <p:sp>
        <p:nvSpPr>
          <p:cNvPr id="258100" name="AutoShape 52"/>
          <p:cNvSpPr>
            <a:spLocks noChangeArrowheads="1"/>
          </p:cNvSpPr>
          <p:nvPr/>
        </p:nvSpPr>
        <p:spPr bwMode="auto">
          <a:xfrm>
            <a:off x="3119070" y="2641208"/>
            <a:ext cx="3291840" cy="548640"/>
          </a:xfrm>
          <a:prstGeom prst="homePlate">
            <a:avLst>
              <a:gd name="adj" fmla="val 58837"/>
            </a:avLst>
          </a:prstGeom>
          <a:solidFill>
            <a:srgbClr val="CC99FF">
              <a:alpha val="60001"/>
            </a:srgbClr>
          </a:solidFill>
          <a:ln w="9525">
            <a:solidFill>
              <a:schemeClr val="tx1"/>
            </a:solidFill>
            <a:miter lim="800000"/>
            <a:headEnd/>
            <a:tailEnd/>
          </a:ln>
          <a:effectLst/>
        </p:spPr>
        <p:txBody>
          <a:bodyPr wrap="none" anchor="ctr"/>
          <a:lstStyle/>
          <a:p>
            <a:pPr latinLnBrk="1"/>
            <a:r>
              <a:rPr kumimoji="1" lang="en-US" altLang="ko-KR">
                <a:effectLst/>
                <a:latin typeface="+mn-lt"/>
                <a:ea typeface="굴림" pitchFamily="34" charset="-127"/>
              </a:rPr>
              <a:t>Digital Audio Player</a:t>
            </a:r>
          </a:p>
          <a:p>
            <a:pPr latinLnBrk="1"/>
            <a:r>
              <a:rPr kumimoji="1" lang="en-US" altLang="ko-KR">
                <a:effectLst/>
                <a:latin typeface="+mn-lt"/>
                <a:ea typeface="굴림" pitchFamily="34" charset="-127"/>
              </a:rPr>
              <a:t>128MB ~ 8GB </a:t>
            </a:r>
          </a:p>
        </p:txBody>
      </p:sp>
      <p:sp>
        <p:nvSpPr>
          <p:cNvPr id="258101" name="WordArt 53"/>
          <p:cNvSpPr>
            <a:spLocks noChangeArrowheads="1" noChangeShapeType="1" noTextEdit="1"/>
          </p:cNvSpPr>
          <p:nvPr/>
        </p:nvSpPr>
        <p:spPr bwMode="auto">
          <a:xfrm>
            <a:off x="8316913" y="6324906"/>
            <a:ext cx="352425" cy="217488"/>
          </a:xfrm>
          <a:prstGeom prst="rect">
            <a:avLst/>
          </a:prstGeom>
        </p:spPr>
        <p:txBody>
          <a:bodyPr wrap="none" fromWordArt="1">
            <a:prstTxWarp prst="textPlain">
              <a:avLst>
                <a:gd name="adj" fmla="val 50000"/>
              </a:avLst>
            </a:prstTxWarp>
          </a:bodyPr>
          <a:lstStyle/>
          <a:p>
            <a:r>
              <a:rPr lang="en-US" kern="10">
                <a:ln w="9525">
                  <a:noFill/>
                  <a:round/>
                  <a:headEnd/>
                  <a:tailEnd/>
                </a:ln>
                <a:latin typeface="Tahoma"/>
                <a:ea typeface="Tahoma"/>
                <a:cs typeface="Tahoma"/>
              </a:rPr>
              <a:t>'08</a:t>
            </a:r>
          </a:p>
        </p:txBody>
      </p:sp>
      <p:grpSp>
        <p:nvGrpSpPr>
          <p:cNvPr id="258102" name="Group 54"/>
          <p:cNvGrpSpPr>
            <a:grpSpLocks/>
          </p:cNvGrpSpPr>
          <p:nvPr/>
        </p:nvGrpSpPr>
        <p:grpSpPr bwMode="auto">
          <a:xfrm>
            <a:off x="152397" y="1502086"/>
            <a:ext cx="4332289" cy="2736850"/>
            <a:chOff x="96" y="574"/>
            <a:chExt cx="2729" cy="1724"/>
          </a:xfrm>
        </p:grpSpPr>
        <p:sp>
          <p:nvSpPr>
            <p:cNvPr id="258103" name="Text Box 55"/>
            <p:cNvSpPr txBox="1">
              <a:spLocks noChangeArrowheads="1"/>
            </p:cNvSpPr>
            <p:nvPr/>
          </p:nvSpPr>
          <p:spPr bwMode="auto">
            <a:xfrm rot="19653854">
              <a:off x="154" y="1132"/>
              <a:ext cx="2671" cy="252"/>
            </a:xfrm>
            <a:prstGeom prst="rect">
              <a:avLst/>
            </a:prstGeom>
            <a:noFill/>
            <a:ln w="9525">
              <a:noFill/>
              <a:miter lim="800000"/>
              <a:headEnd/>
              <a:tailEnd/>
            </a:ln>
            <a:effectLst/>
          </p:spPr>
          <p:txBody>
            <a:bodyPr wrap="none">
              <a:spAutoFit/>
            </a:bodyPr>
            <a:lstStyle/>
            <a:p>
              <a:pPr algn="l" latinLnBrk="1"/>
              <a:r>
                <a:rPr kumimoji="1" lang="en-US" altLang="ko-KR" sz="2000" dirty="0">
                  <a:solidFill>
                    <a:srgbClr val="FFFF66"/>
                  </a:solidFill>
                  <a:effectLst/>
                  <a:latin typeface="+mn-lt"/>
                  <a:ea typeface="굴림" pitchFamily="34" charset="-127"/>
                </a:rPr>
                <a:t>Major Market Driving Application</a:t>
              </a:r>
            </a:p>
          </p:txBody>
        </p:sp>
        <p:sp>
          <p:nvSpPr>
            <p:cNvPr id="258104" name="Line 56"/>
            <p:cNvSpPr>
              <a:spLocks noChangeShapeType="1"/>
            </p:cNvSpPr>
            <p:nvPr/>
          </p:nvSpPr>
          <p:spPr bwMode="auto">
            <a:xfrm flipV="1">
              <a:off x="96" y="574"/>
              <a:ext cx="2722" cy="1724"/>
            </a:xfrm>
            <a:prstGeom prst="line">
              <a:avLst/>
            </a:prstGeom>
            <a:ln w="57150">
              <a:headEnd/>
              <a:tailEnd type="stealth" w="med" len="med"/>
            </a:ln>
          </p:spPr>
          <p:style>
            <a:lnRef idx="3">
              <a:schemeClr val="accent3"/>
            </a:lnRef>
            <a:fillRef idx="0">
              <a:schemeClr val="accent3"/>
            </a:fillRef>
            <a:effectRef idx="2">
              <a:schemeClr val="accent3"/>
            </a:effectRef>
            <a:fontRef idx="minor">
              <a:schemeClr val="tx1"/>
            </a:fontRef>
          </p:style>
          <p:txBody>
            <a:bodyPr/>
            <a:lstStyle/>
            <a:p>
              <a:endParaRPr lang="en-US"/>
            </a:p>
          </p:txBody>
        </p:sp>
      </p:grpSp>
      <p:sp>
        <p:nvSpPr>
          <p:cNvPr id="258105" name="AutoShape 57"/>
          <p:cNvSpPr>
            <a:spLocks noChangeArrowheads="1"/>
          </p:cNvSpPr>
          <p:nvPr/>
        </p:nvSpPr>
        <p:spPr bwMode="auto">
          <a:xfrm>
            <a:off x="4220307" y="1715088"/>
            <a:ext cx="3291840" cy="548640"/>
          </a:xfrm>
          <a:prstGeom prst="homePlate">
            <a:avLst>
              <a:gd name="adj" fmla="val 46285"/>
            </a:avLst>
          </a:prstGeom>
          <a:solidFill>
            <a:srgbClr val="FF0000">
              <a:alpha val="60001"/>
            </a:srgbClr>
          </a:solidFill>
          <a:ln w="9525">
            <a:solidFill>
              <a:schemeClr val="tx1"/>
            </a:solidFill>
            <a:miter lim="800000"/>
            <a:headEnd/>
            <a:tailEnd/>
          </a:ln>
          <a:effectLst/>
        </p:spPr>
        <p:txBody>
          <a:bodyPr wrap="none" anchor="ctr"/>
          <a:lstStyle/>
          <a:p>
            <a:pPr latinLnBrk="1"/>
            <a:r>
              <a:rPr kumimoji="1" lang="en-US" altLang="ko-KR" dirty="0">
                <a:effectLst/>
                <a:latin typeface="+mn-lt"/>
                <a:ea typeface="굴림" pitchFamily="34" charset="-127"/>
              </a:rPr>
              <a:t>PC Era</a:t>
            </a:r>
          </a:p>
          <a:p>
            <a:pPr latinLnBrk="1"/>
            <a:r>
              <a:rPr kumimoji="1" lang="en-US" altLang="ko-KR" dirty="0">
                <a:effectLst/>
                <a:latin typeface="+mn-lt"/>
                <a:ea typeface="굴림" pitchFamily="34" charset="-127"/>
              </a:rPr>
              <a:t>256MB ~ 64GB</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mtClean="0"/>
              <a:t>SSD Forecast: &gt;100% CAGR</a:t>
            </a:r>
            <a:endParaRPr lang="en-US"/>
          </a:p>
        </p:txBody>
      </p:sp>
      <p:graphicFrame>
        <p:nvGraphicFramePr>
          <p:cNvPr id="283651" name="Object 3"/>
          <p:cNvGraphicFramePr>
            <a:graphicFrameLocks noChangeAspect="1"/>
          </p:cNvGraphicFramePr>
          <p:nvPr>
            <p:ph type="chart" idx="4294967295"/>
          </p:nvPr>
        </p:nvGraphicFramePr>
        <p:xfrm>
          <a:off x="0" y="1189038"/>
          <a:ext cx="8110538" cy="4283075"/>
        </p:xfrm>
        <a:graphic>
          <a:graphicData uri="http://schemas.openxmlformats.org/presentationml/2006/ole">
            <p:oleObj spid="_x0000_s283651" name="Chart" r:id="rId4" imgW="8153307" imgH="4305171" progId="MSGraph.Chart.8">
              <p:embed followColorScheme="full"/>
            </p:oleObj>
          </a:graphicData>
        </a:graphic>
      </p:graphicFrame>
      <p:sp>
        <p:nvSpPr>
          <p:cNvPr id="283652" name="Rectangle 4"/>
          <p:cNvSpPr>
            <a:spLocks noChangeArrowheads="1"/>
          </p:cNvSpPr>
          <p:nvPr/>
        </p:nvSpPr>
        <p:spPr bwMode="auto">
          <a:xfrm>
            <a:off x="381000" y="5233181"/>
            <a:ext cx="8620125" cy="1381931"/>
          </a:xfrm>
          <a:prstGeom prst="rect">
            <a:avLst/>
          </a:prstGeom>
          <a:noFill/>
          <a:ln w="9525">
            <a:noFill/>
            <a:miter lim="800000"/>
            <a:headEnd/>
            <a:tailEnd/>
          </a:ln>
          <a:effectLst/>
        </p:spPr>
        <p:txBody>
          <a:bodyPr/>
          <a:lstStyle/>
          <a:p>
            <a:pPr marL="338138" indent="-338138" algn="l">
              <a:lnSpc>
                <a:spcPct val="90000"/>
              </a:lnSpc>
              <a:spcBef>
                <a:spcPct val="30000"/>
              </a:spcBef>
              <a:buClr>
                <a:schemeClr val="tx2"/>
              </a:buClr>
              <a:buSzPct val="95000"/>
              <a:buFont typeface="Wingdings" pitchFamily="2" charset="2"/>
              <a:buBlip>
                <a:blip r:embed="rId5"/>
              </a:buBlip>
            </a:pPr>
            <a:r>
              <a:rPr lang="en-US" sz="2400" dirty="0">
                <a:latin typeface="+mn-lt"/>
              </a:rPr>
              <a:t>SSD TAM: </a:t>
            </a:r>
            <a:r>
              <a:rPr lang="en-US" sz="2400" dirty="0" smtClean="0">
                <a:latin typeface="+mn-lt"/>
              </a:rPr>
              <a:t> ~$</a:t>
            </a:r>
            <a:r>
              <a:rPr lang="en-US" sz="2400" dirty="0">
                <a:latin typeface="+mn-lt"/>
              </a:rPr>
              <a:t>5B by 2010</a:t>
            </a:r>
          </a:p>
          <a:p>
            <a:pPr marL="633413" lvl="1" indent="-295275" algn="l">
              <a:lnSpc>
                <a:spcPct val="90000"/>
              </a:lnSpc>
              <a:spcBef>
                <a:spcPct val="30000"/>
              </a:spcBef>
              <a:buClr>
                <a:schemeClr val="tx2"/>
              </a:buClr>
              <a:buSzPct val="95000"/>
              <a:buFont typeface="Wingdings" pitchFamily="2" charset="2"/>
              <a:buBlip>
                <a:blip r:embed="rId6"/>
              </a:buBlip>
            </a:pPr>
            <a:r>
              <a:rPr lang="en-US" sz="2000" dirty="0">
                <a:latin typeface="+mn-lt"/>
              </a:rPr>
              <a:t>Estimates range from $4~7B</a:t>
            </a:r>
          </a:p>
          <a:p>
            <a:pPr marL="338138" indent="-338138" algn="l">
              <a:lnSpc>
                <a:spcPct val="90000"/>
              </a:lnSpc>
              <a:spcBef>
                <a:spcPct val="30000"/>
              </a:spcBef>
              <a:buClr>
                <a:schemeClr val="tx2"/>
              </a:buClr>
              <a:buSzPct val="95000"/>
              <a:buFont typeface="Wingdings" pitchFamily="2" charset="2"/>
              <a:buBlip>
                <a:blip r:embed="rId5"/>
              </a:buBlip>
            </a:pPr>
            <a:r>
              <a:rPr lang="en-US" sz="2400" dirty="0">
                <a:latin typeface="+mn-lt"/>
              </a:rPr>
              <a:t>SSD to </a:t>
            </a:r>
            <a:r>
              <a:rPr lang="en-US" sz="2400" dirty="0" smtClean="0">
                <a:latin typeface="+mn-lt"/>
              </a:rPr>
              <a:t>represent </a:t>
            </a:r>
            <a:r>
              <a:rPr lang="en-US" sz="2400" dirty="0">
                <a:latin typeface="+mn-lt"/>
              </a:rPr>
              <a:t>~25% of </a:t>
            </a:r>
            <a:r>
              <a:rPr lang="en-US" sz="2400" dirty="0" smtClean="0">
                <a:latin typeface="+mn-lt"/>
              </a:rPr>
              <a:t>total </a:t>
            </a:r>
            <a:r>
              <a:rPr lang="en-US" sz="2400" dirty="0">
                <a:latin typeface="+mn-lt"/>
              </a:rPr>
              <a:t>NAND TAM by 2010</a:t>
            </a:r>
          </a:p>
        </p:txBody>
      </p:sp>
      <p:sp>
        <p:nvSpPr>
          <p:cNvPr id="283653" name="Text Box 5"/>
          <p:cNvSpPr txBox="1">
            <a:spLocks noChangeArrowheads="1"/>
          </p:cNvSpPr>
          <p:nvPr/>
        </p:nvSpPr>
        <p:spPr bwMode="auto">
          <a:xfrm>
            <a:off x="620881" y="1104652"/>
            <a:ext cx="938212" cy="314573"/>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sz="2000">
                <a:latin typeface="+mn-lt"/>
                <a:ea typeface="굴림" pitchFamily="34" charset="-127"/>
              </a:rPr>
              <a:t>$B</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type="title"/>
          </p:nvPr>
        </p:nvSpPr>
        <p:spPr/>
        <p:txBody>
          <a:bodyPr/>
          <a:lstStyle/>
          <a:p>
            <a:r>
              <a:rPr lang="en-US" smtClean="0"/>
              <a:t>Concluding Thoughts</a:t>
            </a:r>
            <a:endParaRPr lang="en-US"/>
          </a:p>
        </p:txBody>
      </p:sp>
      <p:sp>
        <p:nvSpPr>
          <p:cNvPr id="284674" name="Rectangle 2"/>
          <p:cNvSpPr>
            <a:spLocks noGrp="1" noChangeArrowheads="1"/>
          </p:cNvSpPr>
          <p:nvPr>
            <p:ph idx="1"/>
          </p:nvPr>
        </p:nvSpPr>
        <p:spPr>
          <a:xfrm>
            <a:off x="382588" y="1414464"/>
            <a:ext cx="8380412" cy="5519331"/>
          </a:xfrm>
        </p:spPr>
        <p:txBody>
          <a:bodyPr/>
          <a:lstStyle/>
          <a:p>
            <a:pPr>
              <a:lnSpc>
                <a:spcPct val="80000"/>
              </a:lnSpc>
            </a:pPr>
            <a:r>
              <a:rPr lang="en-US" sz="2400" dirty="0" smtClean="0"/>
              <a:t>High storage demand:  NAND flash will cache HDD</a:t>
            </a:r>
          </a:p>
          <a:p>
            <a:pPr lvl="1">
              <a:lnSpc>
                <a:spcPct val="80000"/>
              </a:lnSpc>
            </a:pPr>
            <a:r>
              <a:rPr lang="en-US" sz="2000" dirty="0" smtClean="0"/>
              <a:t>System performance improvements</a:t>
            </a:r>
          </a:p>
          <a:p>
            <a:pPr lvl="1">
              <a:lnSpc>
                <a:spcPct val="80000"/>
              </a:lnSpc>
            </a:pPr>
            <a:r>
              <a:rPr lang="en-US" sz="2000" dirty="0" smtClean="0"/>
              <a:t>Less power consumption (battery life and energy savings)</a:t>
            </a:r>
          </a:p>
          <a:p>
            <a:pPr>
              <a:lnSpc>
                <a:spcPct val="80000"/>
              </a:lnSpc>
            </a:pPr>
            <a:r>
              <a:rPr lang="en-US" sz="2400" dirty="0" smtClean="0"/>
              <a:t>Market segments</a:t>
            </a:r>
          </a:p>
          <a:p>
            <a:pPr lvl="1">
              <a:lnSpc>
                <a:spcPct val="80000"/>
              </a:lnSpc>
            </a:pPr>
            <a:r>
              <a:rPr lang="en-US" sz="2000" dirty="0" smtClean="0"/>
              <a:t>Mid ~ High consumer desktop and notebook</a:t>
            </a:r>
          </a:p>
          <a:p>
            <a:pPr lvl="1">
              <a:lnSpc>
                <a:spcPct val="80000"/>
              </a:lnSpc>
            </a:pPr>
            <a:r>
              <a:rPr lang="en-US" sz="2000" dirty="0" smtClean="0"/>
              <a:t>Server – read cache</a:t>
            </a:r>
          </a:p>
          <a:p>
            <a:pPr>
              <a:lnSpc>
                <a:spcPct val="80000"/>
              </a:lnSpc>
            </a:pPr>
            <a:r>
              <a:rPr lang="en-US" sz="2400" dirty="0" smtClean="0"/>
              <a:t>Moderate storage demand:  NAND conversion is </a:t>
            </a:r>
            <a:r>
              <a:rPr lang="en-US" sz="2400" dirty="0" smtClean="0">
                <a:solidFill>
                  <a:schemeClr val="accent1"/>
                </a:solidFill>
              </a:rPr>
              <a:t>inevitable </a:t>
            </a:r>
          </a:p>
          <a:p>
            <a:pPr lvl="1">
              <a:lnSpc>
                <a:spcPct val="80000"/>
              </a:lnSpc>
            </a:pPr>
            <a:r>
              <a:rPr lang="en-US" sz="2000" dirty="0" smtClean="0"/>
              <a:t>Overall system performance improvements</a:t>
            </a:r>
          </a:p>
          <a:p>
            <a:pPr lvl="1">
              <a:lnSpc>
                <a:spcPct val="80000"/>
              </a:lnSpc>
            </a:pPr>
            <a:r>
              <a:rPr lang="en-US" sz="2000" dirty="0" smtClean="0"/>
              <a:t>Smaller form factor</a:t>
            </a:r>
          </a:p>
          <a:p>
            <a:pPr lvl="1">
              <a:lnSpc>
                <a:spcPct val="80000"/>
              </a:lnSpc>
            </a:pPr>
            <a:r>
              <a:rPr lang="en-US" sz="2000" dirty="0" smtClean="0"/>
              <a:t>TCO benefits</a:t>
            </a:r>
          </a:p>
          <a:p>
            <a:pPr>
              <a:lnSpc>
                <a:spcPct val="80000"/>
              </a:lnSpc>
            </a:pPr>
            <a:r>
              <a:rPr lang="en-US" sz="2400" dirty="0" smtClean="0"/>
              <a:t>Market segments</a:t>
            </a:r>
          </a:p>
          <a:p>
            <a:pPr lvl="1">
              <a:lnSpc>
                <a:spcPct val="80000"/>
              </a:lnSpc>
            </a:pPr>
            <a:r>
              <a:rPr lang="en-US" sz="2000" dirty="0" smtClean="0"/>
              <a:t>Business notebooks in ‘07</a:t>
            </a:r>
          </a:p>
          <a:p>
            <a:pPr lvl="1">
              <a:lnSpc>
                <a:spcPct val="80000"/>
              </a:lnSpc>
            </a:pPr>
            <a:r>
              <a:rPr lang="en-US" sz="2000" dirty="0" smtClean="0"/>
              <a:t>Consumer applications as density increases</a:t>
            </a:r>
          </a:p>
          <a:p>
            <a:pPr lvl="1">
              <a:lnSpc>
                <a:spcPct val="80000"/>
              </a:lnSpc>
            </a:pPr>
            <a:endParaRPr lang="en-US" sz="20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727605" y="1903678"/>
            <a:ext cx="7692761" cy="4570482"/>
          </a:xfrm>
        </p:spPr>
        <p:txBody>
          <a:bodyPr/>
          <a:lstStyle/>
          <a:p>
            <a:r>
              <a:rPr lang="en-US" dirty="0" smtClean="0"/>
              <a:t>Final thought:</a:t>
            </a:r>
            <a:br>
              <a:rPr lang="en-US" dirty="0" smtClean="0"/>
            </a:br>
            <a:r>
              <a:rPr lang="en-US" dirty="0" smtClean="0"/>
              <a:t/>
            </a:r>
            <a:br>
              <a:rPr lang="en-US" dirty="0" smtClean="0"/>
            </a:br>
            <a:r>
              <a:rPr lang="en-US" dirty="0" smtClean="0"/>
              <a:t>“Better to design up the technology </a:t>
            </a:r>
            <a:r>
              <a:rPr smtClean="0"/>
              <a:t>c</a:t>
            </a:r>
            <a:r>
              <a:rPr lang="en-US" dirty="0" err="1" smtClean="0"/>
              <a:t>urve</a:t>
            </a:r>
            <a:r>
              <a:rPr lang="en-US" dirty="0" smtClean="0"/>
              <a:t> than down the cost curve…”</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bwMode="ltGray">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Freeform 3"/>
          <p:cNvSpPr>
            <a:spLocks/>
          </p:cNvSpPr>
          <p:nvPr/>
        </p:nvSpPr>
        <p:spPr bwMode="auto">
          <a:xfrm>
            <a:off x="300038" y="1738195"/>
            <a:ext cx="184150" cy="3968750"/>
          </a:xfrm>
          <a:custGeom>
            <a:avLst/>
            <a:gdLst/>
            <a:ahLst/>
            <a:cxnLst>
              <a:cxn ang="0">
                <a:pos x="0" y="1632"/>
              </a:cxn>
              <a:cxn ang="0">
                <a:pos x="0" y="66"/>
              </a:cxn>
              <a:cxn ang="0">
                <a:pos x="84" y="0"/>
              </a:cxn>
              <a:cxn ang="0">
                <a:pos x="84" y="1566"/>
              </a:cxn>
              <a:cxn ang="0">
                <a:pos x="0" y="1632"/>
              </a:cxn>
            </a:cxnLst>
            <a:rect l="0" t="0" r="r" b="b"/>
            <a:pathLst>
              <a:path w="84" h="1632">
                <a:moveTo>
                  <a:pt x="0" y="1632"/>
                </a:moveTo>
                <a:lnTo>
                  <a:pt x="0" y="66"/>
                </a:lnTo>
                <a:lnTo>
                  <a:pt x="84" y="0"/>
                </a:lnTo>
                <a:lnTo>
                  <a:pt x="84" y="1566"/>
                </a:lnTo>
                <a:lnTo>
                  <a:pt x="0" y="1632"/>
                </a:lnTo>
                <a:close/>
              </a:path>
            </a:pathLst>
          </a:custGeom>
          <a:noFill/>
          <a:ln w="9525">
            <a:noFill/>
            <a:round/>
            <a:headEnd/>
            <a:tailEnd/>
          </a:ln>
        </p:spPr>
        <p:txBody>
          <a:bodyPr/>
          <a:lstStyle/>
          <a:p>
            <a:endParaRPr lang="en-US">
              <a:effectLst/>
              <a:latin typeface="+mn-lt"/>
            </a:endParaRPr>
          </a:p>
        </p:txBody>
      </p:sp>
      <p:sp>
        <p:nvSpPr>
          <p:cNvPr id="260100" name="Rectangle 4"/>
          <p:cNvSpPr>
            <a:spLocks noChangeArrowheads="1"/>
          </p:cNvSpPr>
          <p:nvPr/>
        </p:nvSpPr>
        <p:spPr bwMode="auto">
          <a:xfrm>
            <a:off x="484188" y="1738195"/>
            <a:ext cx="7164387" cy="3808413"/>
          </a:xfrm>
          <a:prstGeom prst="rect">
            <a:avLst/>
          </a:prstGeom>
          <a:noFill/>
          <a:ln w="9525">
            <a:noFill/>
            <a:miter lim="800000"/>
            <a:headEnd/>
            <a:tailEnd/>
          </a:ln>
        </p:spPr>
        <p:txBody>
          <a:bodyPr/>
          <a:lstStyle/>
          <a:p>
            <a:endParaRPr lang="en-US">
              <a:effectLst/>
              <a:latin typeface="+mn-lt"/>
            </a:endParaRPr>
          </a:p>
        </p:txBody>
      </p:sp>
      <p:sp>
        <p:nvSpPr>
          <p:cNvPr id="260101" name="Freeform 5"/>
          <p:cNvSpPr>
            <a:spLocks/>
          </p:cNvSpPr>
          <p:nvPr/>
        </p:nvSpPr>
        <p:spPr bwMode="auto">
          <a:xfrm>
            <a:off x="777875" y="5535495"/>
            <a:ext cx="7348538" cy="160338"/>
          </a:xfrm>
          <a:custGeom>
            <a:avLst/>
            <a:gdLst/>
            <a:ahLst/>
            <a:cxnLst>
              <a:cxn ang="0">
                <a:pos x="0" y="66"/>
              </a:cxn>
              <a:cxn ang="0">
                <a:pos x="84" y="0"/>
              </a:cxn>
              <a:cxn ang="0">
                <a:pos x="3348" y="0"/>
              </a:cxn>
              <a:cxn ang="0">
                <a:pos x="3264" y="66"/>
              </a:cxn>
              <a:cxn ang="0">
                <a:pos x="0" y="66"/>
              </a:cxn>
            </a:cxnLst>
            <a:rect l="0" t="0" r="r" b="b"/>
            <a:pathLst>
              <a:path w="3348" h="66">
                <a:moveTo>
                  <a:pt x="0" y="66"/>
                </a:moveTo>
                <a:lnTo>
                  <a:pt x="84" y="0"/>
                </a:lnTo>
                <a:lnTo>
                  <a:pt x="3348" y="0"/>
                </a:lnTo>
                <a:lnTo>
                  <a:pt x="3264" y="66"/>
                </a:lnTo>
                <a:lnTo>
                  <a:pt x="0" y="66"/>
                </a:lnTo>
                <a:close/>
              </a:path>
            </a:pathLst>
          </a:custGeom>
          <a:noFill/>
          <a:ln w="9525">
            <a:noFill/>
            <a:round/>
            <a:headEnd/>
            <a:tailEnd/>
          </a:ln>
        </p:spPr>
        <p:txBody>
          <a:bodyPr/>
          <a:lstStyle/>
          <a:p>
            <a:endParaRPr lang="en-US">
              <a:effectLst/>
              <a:latin typeface="+mn-lt"/>
            </a:endParaRPr>
          </a:p>
        </p:txBody>
      </p:sp>
      <p:sp>
        <p:nvSpPr>
          <p:cNvPr id="260102" name="Freeform 6"/>
          <p:cNvSpPr>
            <a:spLocks/>
          </p:cNvSpPr>
          <p:nvPr/>
        </p:nvSpPr>
        <p:spPr bwMode="auto">
          <a:xfrm>
            <a:off x="777875" y="1725495"/>
            <a:ext cx="185738" cy="3970338"/>
          </a:xfrm>
          <a:custGeom>
            <a:avLst/>
            <a:gdLst/>
            <a:ahLst/>
            <a:cxnLst>
              <a:cxn ang="0">
                <a:pos x="0" y="1632"/>
              </a:cxn>
              <a:cxn ang="0">
                <a:pos x="0" y="66"/>
              </a:cxn>
              <a:cxn ang="0">
                <a:pos x="84" y="0"/>
              </a:cxn>
              <a:cxn ang="0">
                <a:pos x="84" y="1566"/>
              </a:cxn>
              <a:cxn ang="0">
                <a:pos x="0" y="1632"/>
              </a:cxn>
            </a:cxnLst>
            <a:rect l="0" t="0" r="r" b="b"/>
            <a:pathLst>
              <a:path w="84" h="1632">
                <a:moveTo>
                  <a:pt x="0" y="1632"/>
                </a:moveTo>
                <a:lnTo>
                  <a:pt x="0" y="66"/>
                </a:lnTo>
                <a:lnTo>
                  <a:pt x="84" y="0"/>
                </a:lnTo>
                <a:lnTo>
                  <a:pt x="84" y="1566"/>
                </a:lnTo>
                <a:lnTo>
                  <a:pt x="0" y="1632"/>
                </a:lnTo>
                <a:close/>
              </a:path>
            </a:pathLst>
          </a:custGeom>
          <a:noFill/>
          <a:ln w="9525">
            <a:noFill/>
            <a:round/>
            <a:headEnd/>
            <a:tailEnd/>
          </a:ln>
        </p:spPr>
        <p:txBody>
          <a:bodyPr/>
          <a:lstStyle/>
          <a:p>
            <a:endParaRPr lang="en-US">
              <a:effectLst/>
              <a:latin typeface="+mn-lt"/>
            </a:endParaRPr>
          </a:p>
        </p:txBody>
      </p:sp>
      <p:sp>
        <p:nvSpPr>
          <p:cNvPr id="260103" name="Freeform 7"/>
          <p:cNvSpPr>
            <a:spLocks/>
          </p:cNvSpPr>
          <p:nvPr/>
        </p:nvSpPr>
        <p:spPr bwMode="auto">
          <a:xfrm>
            <a:off x="777875" y="5535495"/>
            <a:ext cx="7348538" cy="160338"/>
          </a:xfrm>
          <a:custGeom>
            <a:avLst/>
            <a:gdLst/>
            <a:ahLst/>
            <a:cxnLst>
              <a:cxn ang="0">
                <a:pos x="3348" y="0"/>
              </a:cxn>
              <a:cxn ang="0">
                <a:pos x="3264" y="66"/>
              </a:cxn>
              <a:cxn ang="0">
                <a:pos x="0" y="66"/>
              </a:cxn>
              <a:cxn ang="0">
                <a:pos x="84" y="0"/>
              </a:cxn>
              <a:cxn ang="0">
                <a:pos x="3348" y="0"/>
              </a:cxn>
            </a:cxnLst>
            <a:rect l="0" t="0" r="r" b="b"/>
            <a:pathLst>
              <a:path w="3348" h="66">
                <a:moveTo>
                  <a:pt x="3348" y="0"/>
                </a:moveTo>
                <a:lnTo>
                  <a:pt x="3264" y="66"/>
                </a:lnTo>
                <a:lnTo>
                  <a:pt x="0" y="66"/>
                </a:lnTo>
                <a:lnTo>
                  <a:pt x="84" y="0"/>
                </a:lnTo>
                <a:lnTo>
                  <a:pt x="3348" y="0"/>
                </a:lnTo>
                <a:close/>
              </a:path>
            </a:pathLst>
          </a:custGeom>
          <a:noFill/>
          <a:ln w="9525">
            <a:noFill/>
            <a:round/>
            <a:headEnd/>
            <a:tailEnd/>
          </a:ln>
        </p:spPr>
        <p:txBody>
          <a:bodyPr/>
          <a:lstStyle/>
          <a:p>
            <a:endParaRPr lang="en-US">
              <a:effectLst/>
              <a:latin typeface="+mn-lt"/>
            </a:endParaRPr>
          </a:p>
        </p:txBody>
      </p:sp>
      <p:sp>
        <p:nvSpPr>
          <p:cNvPr id="260104" name="Line 8"/>
          <p:cNvSpPr>
            <a:spLocks noChangeShapeType="1"/>
          </p:cNvSpPr>
          <p:nvPr/>
        </p:nvSpPr>
        <p:spPr bwMode="auto">
          <a:xfrm flipV="1">
            <a:off x="777875" y="1885833"/>
            <a:ext cx="3175" cy="3810000"/>
          </a:xfrm>
          <a:prstGeom prst="line">
            <a:avLst/>
          </a:prstGeom>
          <a:noFill/>
          <a:ln w="0">
            <a:solidFill>
              <a:srgbClr val="000000"/>
            </a:solidFill>
            <a:round/>
            <a:headEnd/>
            <a:tailEnd/>
          </a:ln>
        </p:spPr>
        <p:txBody>
          <a:bodyPr/>
          <a:lstStyle/>
          <a:p>
            <a:endParaRPr lang="en-US">
              <a:effectLst/>
              <a:latin typeface="+mn-lt"/>
            </a:endParaRPr>
          </a:p>
        </p:txBody>
      </p:sp>
      <p:sp>
        <p:nvSpPr>
          <p:cNvPr id="260105" name="Line 9"/>
          <p:cNvSpPr>
            <a:spLocks noChangeShapeType="1"/>
          </p:cNvSpPr>
          <p:nvPr/>
        </p:nvSpPr>
        <p:spPr bwMode="auto">
          <a:xfrm flipH="1">
            <a:off x="777875" y="5716470"/>
            <a:ext cx="53975" cy="1588"/>
          </a:xfrm>
          <a:prstGeom prst="line">
            <a:avLst/>
          </a:prstGeom>
          <a:noFill/>
          <a:ln w="0">
            <a:solidFill>
              <a:srgbClr val="000000"/>
            </a:solidFill>
            <a:round/>
            <a:headEnd/>
            <a:tailEnd/>
          </a:ln>
        </p:spPr>
        <p:txBody>
          <a:bodyPr/>
          <a:lstStyle/>
          <a:p>
            <a:endParaRPr lang="en-US">
              <a:effectLst/>
              <a:latin typeface="+mn-lt"/>
            </a:endParaRPr>
          </a:p>
        </p:txBody>
      </p:sp>
      <p:sp>
        <p:nvSpPr>
          <p:cNvPr id="260106" name="Line 10"/>
          <p:cNvSpPr>
            <a:spLocks noChangeShapeType="1"/>
          </p:cNvSpPr>
          <p:nvPr/>
        </p:nvSpPr>
        <p:spPr bwMode="auto">
          <a:xfrm flipH="1">
            <a:off x="777875" y="5156083"/>
            <a:ext cx="53975" cy="1587"/>
          </a:xfrm>
          <a:prstGeom prst="line">
            <a:avLst/>
          </a:prstGeom>
          <a:noFill/>
          <a:ln w="0">
            <a:solidFill>
              <a:srgbClr val="000000"/>
            </a:solidFill>
            <a:round/>
            <a:headEnd/>
            <a:tailEnd/>
          </a:ln>
        </p:spPr>
        <p:txBody>
          <a:bodyPr/>
          <a:lstStyle/>
          <a:p>
            <a:endParaRPr lang="en-US">
              <a:effectLst/>
              <a:latin typeface="+mn-lt"/>
            </a:endParaRPr>
          </a:p>
        </p:txBody>
      </p:sp>
      <p:sp>
        <p:nvSpPr>
          <p:cNvPr id="260107" name="Line 11"/>
          <p:cNvSpPr>
            <a:spLocks noChangeShapeType="1"/>
          </p:cNvSpPr>
          <p:nvPr/>
        </p:nvSpPr>
        <p:spPr bwMode="auto">
          <a:xfrm flipH="1">
            <a:off x="777875" y="4600458"/>
            <a:ext cx="53975" cy="3175"/>
          </a:xfrm>
          <a:prstGeom prst="line">
            <a:avLst/>
          </a:prstGeom>
          <a:noFill/>
          <a:ln w="0">
            <a:solidFill>
              <a:srgbClr val="000000"/>
            </a:solidFill>
            <a:round/>
            <a:headEnd/>
            <a:tailEnd/>
          </a:ln>
        </p:spPr>
        <p:txBody>
          <a:bodyPr/>
          <a:lstStyle/>
          <a:p>
            <a:endParaRPr lang="en-US">
              <a:effectLst/>
              <a:latin typeface="+mn-lt"/>
            </a:endParaRPr>
          </a:p>
        </p:txBody>
      </p:sp>
      <p:sp>
        <p:nvSpPr>
          <p:cNvPr id="260108" name="Line 12"/>
          <p:cNvSpPr>
            <a:spLocks noChangeShapeType="1"/>
          </p:cNvSpPr>
          <p:nvPr/>
        </p:nvSpPr>
        <p:spPr bwMode="auto">
          <a:xfrm flipH="1">
            <a:off x="777875" y="4060708"/>
            <a:ext cx="53975" cy="3175"/>
          </a:xfrm>
          <a:prstGeom prst="line">
            <a:avLst/>
          </a:prstGeom>
          <a:noFill/>
          <a:ln w="0">
            <a:solidFill>
              <a:srgbClr val="000000"/>
            </a:solidFill>
            <a:round/>
            <a:headEnd/>
            <a:tailEnd/>
          </a:ln>
        </p:spPr>
        <p:txBody>
          <a:bodyPr/>
          <a:lstStyle/>
          <a:p>
            <a:endParaRPr lang="en-US">
              <a:effectLst/>
              <a:latin typeface="+mn-lt"/>
            </a:endParaRPr>
          </a:p>
        </p:txBody>
      </p:sp>
      <p:sp>
        <p:nvSpPr>
          <p:cNvPr id="260109" name="Line 13"/>
          <p:cNvSpPr>
            <a:spLocks noChangeShapeType="1"/>
          </p:cNvSpPr>
          <p:nvPr/>
        </p:nvSpPr>
        <p:spPr bwMode="auto">
          <a:xfrm flipH="1">
            <a:off x="777875" y="3520958"/>
            <a:ext cx="53975" cy="1587"/>
          </a:xfrm>
          <a:prstGeom prst="line">
            <a:avLst/>
          </a:prstGeom>
          <a:noFill/>
          <a:ln w="0">
            <a:solidFill>
              <a:srgbClr val="000000"/>
            </a:solidFill>
            <a:round/>
            <a:headEnd/>
            <a:tailEnd/>
          </a:ln>
        </p:spPr>
        <p:txBody>
          <a:bodyPr/>
          <a:lstStyle/>
          <a:p>
            <a:endParaRPr lang="en-US">
              <a:effectLst/>
              <a:latin typeface="+mn-lt"/>
            </a:endParaRPr>
          </a:p>
        </p:txBody>
      </p:sp>
      <p:sp>
        <p:nvSpPr>
          <p:cNvPr id="260110" name="Line 14"/>
          <p:cNvSpPr>
            <a:spLocks noChangeShapeType="1"/>
          </p:cNvSpPr>
          <p:nvPr/>
        </p:nvSpPr>
        <p:spPr bwMode="auto">
          <a:xfrm flipH="1">
            <a:off x="777875" y="2965333"/>
            <a:ext cx="53975" cy="3175"/>
          </a:xfrm>
          <a:prstGeom prst="line">
            <a:avLst/>
          </a:prstGeom>
          <a:noFill/>
          <a:ln w="0">
            <a:solidFill>
              <a:srgbClr val="000000"/>
            </a:solidFill>
            <a:round/>
            <a:headEnd/>
            <a:tailEnd/>
          </a:ln>
        </p:spPr>
        <p:txBody>
          <a:bodyPr/>
          <a:lstStyle/>
          <a:p>
            <a:endParaRPr lang="en-US">
              <a:effectLst/>
              <a:latin typeface="+mn-lt"/>
            </a:endParaRPr>
          </a:p>
        </p:txBody>
      </p:sp>
      <p:sp>
        <p:nvSpPr>
          <p:cNvPr id="260111" name="Line 15"/>
          <p:cNvSpPr>
            <a:spLocks noChangeShapeType="1"/>
          </p:cNvSpPr>
          <p:nvPr/>
        </p:nvSpPr>
        <p:spPr bwMode="auto">
          <a:xfrm flipH="1">
            <a:off x="777875" y="2425583"/>
            <a:ext cx="53975" cy="3175"/>
          </a:xfrm>
          <a:prstGeom prst="line">
            <a:avLst/>
          </a:prstGeom>
          <a:noFill/>
          <a:ln w="0">
            <a:solidFill>
              <a:srgbClr val="000000"/>
            </a:solidFill>
            <a:round/>
            <a:headEnd/>
            <a:tailEnd/>
          </a:ln>
        </p:spPr>
        <p:txBody>
          <a:bodyPr/>
          <a:lstStyle/>
          <a:p>
            <a:endParaRPr lang="en-US">
              <a:effectLst/>
              <a:latin typeface="+mn-lt"/>
            </a:endParaRPr>
          </a:p>
        </p:txBody>
      </p:sp>
      <p:sp>
        <p:nvSpPr>
          <p:cNvPr id="260112" name="Line 16"/>
          <p:cNvSpPr>
            <a:spLocks noChangeShapeType="1"/>
          </p:cNvSpPr>
          <p:nvPr/>
        </p:nvSpPr>
        <p:spPr bwMode="auto">
          <a:xfrm flipH="1">
            <a:off x="777875" y="1885833"/>
            <a:ext cx="53975" cy="3175"/>
          </a:xfrm>
          <a:prstGeom prst="line">
            <a:avLst/>
          </a:prstGeom>
          <a:noFill/>
          <a:ln w="0">
            <a:solidFill>
              <a:srgbClr val="000000"/>
            </a:solidFill>
            <a:round/>
            <a:headEnd/>
            <a:tailEnd/>
          </a:ln>
        </p:spPr>
        <p:txBody>
          <a:bodyPr/>
          <a:lstStyle/>
          <a:p>
            <a:endParaRPr lang="en-US">
              <a:effectLst/>
              <a:latin typeface="+mn-lt"/>
            </a:endParaRPr>
          </a:p>
        </p:txBody>
      </p:sp>
      <p:sp>
        <p:nvSpPr>
          <p:cNvPr id="260113" name="Rectangle 17"/>
          <p:cNvSpPr>
            <a:spLocks noChangeArrowheads="1"/>
          </p:cNvSpPr>
          <p:nvPr/>
        </p:nvSpPr>
        <p:spPr bwMode="auto">
          <a:xfrm>
            <a:off x="528638" y="5630745"/>
            <a:ext cx="1041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a:t>
            </a:r>
            <a:endParaRPr kumimoji="1" lang="en-US" altLang="ko-KR" sz="1400">
              <a:effectLst/>
              <a:latin typeface="+mn-lt"/>
              <a:ea typeface="굴림" pitchFamily="34" charset="-127"/>
            </a:endParaRPr>
          </a:p>
        </p:txBody>
      </p:sp>
      <p:sp>
        <p:nvSpPr>
          <p:cNvPr id="260114" name="Rectangle 18"/>
          <p:cNvSpPr>
            <a:spLocks noChangeArrowheads="1"/>
          </p:cNvSpPr>
          <p:nvPr/>
        </p:nvSpPr>
        <p:spPr bwMode="auto">
          <a:xfrm>
            <a:off x="484188" y="5067183"/>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10</a:t>
            </a:r>
            <a:endParaRPr kumimoji="1" lang="en-US" altLang="ko-KR" sz="1400">
              <a:effectLst/>
              <a:latin typeface="+mn-lt"/>
              <a:ea typeface="굴림" pitchFamily="34" charset="-127"/>
            </a:endParaRPr>
          </a:p>
        </p:txBody>
      </p:sp>
      <p:sp>
        <p:nvSpPr>
          <p:cNvPr id="260115" name="Rectangle 19"/>
          <p:cNvSpPr>
            <a:spLocks noChangeArrowheads="1"/>
          </p:cNvSpPr>
          <p:nvPr/>
        </p:nvSpPr>
        <p:spPr bwMode="auto">
          <a:xfrm>
            <a:off x="484188" y="4513145"/>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20</a:t>
            </a:r>
            <a:endParaRPr kumimoji="1" lang="en-US" altLang="ko-KR" sz="1400">
              <a:effectLst/>
              <a:latin typeface="+mn-lt"/>
              <a:ea typeface="굴림" pitchFamily="34" charset="-127"/>
            </a:endParaRPr>
          </a:p>
        </p:txBody>
      </p:sp>
      <p:sp>
        <p:nvSpPr>
          <p:cNvPr id="260116" name="Rectangle 20"/>
          <p:cNvSpPr>
            <a:spLocks noChangeArrowheads="1"/>
          </p:cNvSpPr>
          <p:nvPr/>
        </p:nvSpPr>
        <p:spPr bwMode="auto">
          <a:xfrm>
            <a:off x="484188" y="3973395"/>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30</a:t>
            </a:r>
            <a:endParaRPr kumimoji="1" lang="en-US" altLang="ko-KR" sz="1400">
              <a:effectLst/>
              <a:latin typeface="+mn-lt"/>
              <a:ea typeface="굴림" pitchFamily="34" charset="-127"/>
            </a:endParaRPr>
          </a:p>
        </p:txBody>
      </p:sp>
      <p:sp>
        <p:nvSpPr>
          <p:cNvPr id="260117" name="Rectangle 21"/>
          <p:cNvSpPr>
            <a:spLocks noChangeArrowheads="1"/>
          </p:cNvSpPr>
          <p:nvPr/>
        </p:nvSpPr>
        <p:spPr bwMode="auto">
          <a:xfrm>
            <a:off x="484188" y="3433645"/>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40</a:t>
            </a:r>
            <a:endParaRPr kumimoji="1" lang="en-US" altLang="ko-KR" sz="1400">
              <a:effectLst/>
              <a:latin typeface="+mn-lt"/>
              <a:ea typeface="굴림" pitchFamily="34" charset="-127"/>
            </a:endParaRPr>
          </a:p>
        </p:txBody>
      </p:sp>
      <p:sp>
        <p:nvSpPr>
          <p:cNvPr id="260118" name="Rectangle 22"/>
          <p:cNvSpPr>
            <a:spLocks noChangeArrowheads="1"/>
          </p:cNvSpPr>
          <p:nvPr/>
        </p:nvSpPr>
        <p:spPr bwMode="auto">
          <a:xfrm>
            <a:off x="484188" y="2878020"/>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50</a:t>
            </a:r>
            <a:endParaRPr kumimoji="1" lang="en-US" altLang="ko-KR" sz="1400">
              <a:effectLst/>
              <a:latin typeface="+mn-lt"/>
              <a:ea typeface="굴림" pitchFamily="34" charset="-127"/>
            </a:endParaRPr>
          </a:p>
        </p:txBody>
      </p:sp>
      <p:sp>
        <p:nvSpPr>
          <p:cNvPr id="260119" name="Rectangle 23"/>
          <p:cNvSpPr>
            <a:spLocks noChangeArrowheads="1"/>
          </p:cNvSpPr>
          <p:nvPr/>
        </p:nvSpPr>
        <p:spPr bwMode="auto">
          <a:xfrm>
            <a:off x="484188" y="2338270"/>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60</a:t>
            </a:r>
            <a:endParaRPr kumimoji="1" lang="en-US" altLang="ko-KR" sz="1400">
              <a:effectLst/>
              <a:latin typeface="+mn-lt"/>
              <a:ea typeface="굴림" pitchFamily="34" charset="-127"/>
            </a:endParaRPr>
          </a:p>
        </p:txBody>
      </p:sp>
      <p:sp>
        <p:nvSpPr>
          <p:cNvPr id="260120" name="Rectangle 24"/>
          <p:cNvSpPr>
            <a:spLocks noChangeArrowheads="1"/>
          </p:cNvSpPr>
          <p:nvPr/>
        </p:nvSpPr>
        <p:spPr bwMode="auto">
          <a:xfrm>
            <a:off x="484188" y="1798520"/>
            <a:ext cx="208390"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70</a:t>
            </a:r>
            <a:endParaRPr kumimoji="1" lang="en-US" altLang="ko-KR" sz="1400">
              <a:effectLst/>
              <a:latin typeface="+mn-lt"/>
              <a:ea typeface="굴림" pitchFamily="34" charset="-127"/>
            </a:endParaRPr>
          </a:p>
        </p:txBody>
      </p:sp>
      <p:sp>
        <p:nvSpPr>
          <p:cNvPr id="260121" name="Line 25"/>
          <p:cNvSpPr>
            <a:spLocks noChangeShapeType="1"/>
          </p:cNvSpPr>
          <p:nvPr/>
        </p:nvSpPr>
        <p:spPr bwMode="auto">
          <a:xfrm>
            <a:off x="777875" y="5716470"/>
            <a:ext cx="7164388" cy="1588"/>
          </a:xfrm>
          <a:prstGeom prst="line">
            <a:avLst/>
          </a:prstGeom>
          <a:noFill/>
          <a:ln w="0">
            <a:solidFill>
              <a:srgbClr val="000000"/>
            </a:solidFill>
            <a:round/>
            <a:headEnd/>
            <a:tailEnd/>
          </a:ln>
        </p:spPr>
        <p:txBody>
          <a:bodyPr/>
          <a:lstStyle/>
          <a:p>
            <a:endParaRPr lang="en-US">
              <a:effectLst/>
              <a:latin typeface="+mn-lt"/>
            </a:endParaRPr>
          </a:p>
        </p:txBody>
      </p:sp>
      <p:sp>
        <p:nvSpPr>
          <p:cNvPr id="260122" name="Line 26"/>
          <p:cNvSpPr>
            <a:spLocks noChangeShapeType="1"/>
          </p:cNvSpPr>
          <p:nvPr/>
        </p:nvSpPr>
        <p:spPr bwMode="auto">
          <a:xfrm>
            <a:off x="777875" y="5637095"/>
            <a:ext cx="3175" cy="58738"/>
          </a:xfrm>
          <a:prstGeom prst="line">
            <a:avLst/>
          </a:prstGeom>
          <a:noFill/>
          <a:ln w="0">
            <a:solidFill>
              <a:srgbClr val="000000"/>
            </a:solidFill>
            <a:round/>
            <a:headEnd/>
            <a:tailEnd/>
          </a:ln>
        </p:spPr>
        <p:txBody>
          <a:bodyPr/>
          <a:lstStyle/>
          <a:p>
            <a:endParaRPr lang="en-US">
              <a:effectLst/>
              <a:latin typeface="+mn-lt"/>
            </a:endParaRPr>
          </a:p>
        </p:txBody>
      </p:sp>
      <p:sp>
        <p:nvSpPr>
          <p:cNvPr id="260123" name="Rectangle 27"/>
          <p:cNvSpPr>
            <a:spLocks noChangeArrowheads="1"/>
          </p:cNvSpPr>
          <p:nvPr/>
        </p:nvSpPr>
        <p:spPr bwMode="auto">
          <a:xfrm>
            <a:off x="963613" y="1725495"/>
            <a:ext cx="7162800" cy="3810000"/>
          </a:xfrm>
          <a:prstGeom prst="rect">
            <a:avLst/>
          </a:prstGeom>
          <a:noFill/>
          <a:ln w="9525">
            <a:noFill/>
            <a:miter lim="800000"/>
            <a:headEnd/>
            <a:tailEnd/>
          </a:ln>
        </p:spPr>
        <p:txBody>
          <a:bodyPr/>
          <a:lstStyle/>
          <a:p>
            <a:endParaRPr lang="en-US">
              <a:effectLst/>
              <a:latin typeface="+mn-lt"/>
            </a:endParaRPr>
          </a:p>
        </p:txBody>
      </p:sp>
      <p:sp>
        <p:nvSpPr>
          <p:cNvPr id="260124" name="Freeform 28"/>
          <p:cNvSpPr>
            <a:spLocks/>
          </p:cNvSpPr>
          <p:nvPr/>
        </p:nvSpPr>
        <p:spPr bwMode="auto">
          <a:xfrm>
            <a:off x="1147763" y="4921133"/>
            <a:ext cx="65087" cy="730250"/>
          </a:xfrm>
          <a:custGeom>
            <a:avLst/>
            <a:gdLst/>
            <a:ahLst/>
            <a:cxnLst>
              <a:cxn ang="0">
                <a:pos x="0" y="300"/>
              </a:cxn>
              <a:cxn ang="0">
                <a:pos x="0" y="24"/>
              </a:cxn>
              <a:cxn ang="0">
                <a:pos x="30" y="0"/>
              </a:cxn>
              <a:cxn ang="0">
                <a:pos x="30" y="270"/>
              </a:cxn>
              <a:cxn ang="0">
                <a:pos x="0" y="300"/>
              </a:cxn>
            </a:cxnLst>
            <a:rect l="0" t="0" r="r" b="b"/>
            <a:pathLst>
              <a:path w="30" h="300">
                <a:moveTo>
                  <a:pt x="0" y="300"/>
                </a:moveTo>
                <a:lnTo>
                  <a:pt x="0" y="24"/>
                </a:lnTo>
                <a:lnTo>
                  <a:pt x="30" y="0"/>
                </a:lnTo>
                <a:lnTo>
                  <a:pt x="30" y="270"/>
                </a:lnTo>
                <a:lnTo>
                  <a:pt x="0" y="30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25" name="Rectangle 29"/>
          <p:cNvSpPr>
            <a:spLocks noChangeArrowheads="1"/>
          </p:cNvSpPr>
          <p:nvPr/>
        </p:nvSpPr>
        <p:spPr bwMode="auto">
          <a:xfrm>
            <a:off x="923925" y="4979870"/>
            <a:ext cx="223838" cy="67151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26" name="Freeform 30"/>
          <p:cNvSpPr>
            <a:spLocks/>
          </p:cNvSpPr>
          <p:nvPr/>
        </p:nvSpPr>
        <p:spPr bwMode="auto">
          <a:xfrm>
            <a:off x="923925" y="4921133"/>
            <a:ext cx="288925" cy="58737"/>
          </a:xfrm>
          <a:custGeom>
            <a:avLst/>
            <a:gdLst/>
            <a:ahLst/>
            <a:cxnLst>
              <a:cxn ang="0">
                <a:pos x="102" y="24"/>
              </a:cxn>
              <a:cxn ang="0">
                <a:pos x="132" y="0"/>
              </a:cxn>
              <a:cxn ang="0">
                <a:pos x="36" y="0"/>
              </a:cxn>
              <a:cxn ang="0">
                <a:pos x="0" y="24"/>
              </a:cxn>
              <a:cxn ang="0">
                <a:pos x="102" y="24"/>
              </a:cxn>
            </a:cxnLst>
            <a:rect l="0" t="0" r="r" b="b"/>
            <a:pathLst>
              <a:path w="132" h="24">
                <a:moveTo>
                  <a:pt x="102" y="24"/>
                </a:moveTo>
                <a:lnTo>
                  <a:pt x="132" y="0"/>
                </a:lnTo>
                <a:lnTo>
                  <a:pt x="36"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27" name="Freeform 31"/>
          <p:cNvSpPr>
            <a:spLocks/>
          </p:cNvSpPr>
          <p:nvPr/>
        </p:nvSpPr>
        <p:spPr bwMode="auto">
          <a:xfrm>
            <a:off x="1541463" y="4775083"/>
            <a:ext cx="79375" cy="876300"/>
          </a:xfrm>
          <a:custGeom>
            <a:avLst/>
            <a:gdLst/>
            <a:ahLst/>
            <a:cxnLst>
              <a:cxn ang="0">
                <a:pos x="0" y="360"/>
              </a:cxn>
              <a:cxn ang="0">
                <a:pos x="0" y="24"/>
              </a:cxn>
              <a:cxn ang="0">
                <a:pos x="36" y="0"/>
              </a:cxn>
              <a:cxn ang="0">
                <a:pos x="36" y="330"/>
              </a:cxn>
              <a:cxn ang="0">
                <a:pos x="0" y="360"/>
              </a:cxn>
            </a:cxnLst>
            <a:rect l="0" t="0" r="r" b="b"/>
            <a:pathLst>
              <a:path w="36" h="360">
                <a:moveTo>
                  <a:pt x="0" y="360"/>
                </a:moveTo>
                <a:lnTo>
                  <a:pt x="0" y="24"/>
                </a:lnTo>
                <a:lnTo>
                  <a:pt x="36" y="0"/>
                </a:lnTo>
                <a:lnTo>
                  <a:pt x="36" y="330"/>
                </a:lnTo>
                <a:lnTo>
                  <a:pt x="0" y="36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28" name="Rectangle 32"/>
          <p:cNvSpPr>
            <a:spLocks noChangeArrowheads="1"/>
          </p:cNvSpPr>
          <p:nvPr/>
        </p:nvSpPr>
        <p:spPr bwMode="auto">
          <a:xfrm>
            <a:off x="1317625" y="4833820"/>
            <a:ext cx="223838" cy="81756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29" name="Freeform 33"/>
          <p:cNvSpPr>
            <a:spLocks/>
          </p:cNvSpPr>
          <p:nvPr/>
        </p:nvSpPr>
        <p:spPr bwMode="auto">
          <a:xfrm>
            <a:off x="1317625" y="4775083"/>
            <a:ext cx="303213" cy="58737"/>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30" name="Freeform 34"/>
          <p:cNvSpPr>
            <a:spLocks/>
          </p:cNvSpPr>
          <p:nvPr/>
        </p:nvSpPr>
        <p:spPr bwMode="auto">
          <a:xfrm>
            <a:off x="1936750" y="4425833"/>
            <a:ext cx="79375" cy="1225550"/>
          </a:xfrm>
          <a:custGeom>
            <a:avLst/>
            <a:gdLst/>
            <a:ahLst/>
            <a:cxnLst>
              <a:cxn ang="0">
                <a:pos x="0" y="504"/>
              </a:cxn>
              <a:cxn ang="0">
                <a:pos x="0" y="24"/>
              </a:cxn>
              <a:cxn ang="0">
                <a:pos x="36" y="0"/>
              </a:cxn>
              <a:cxn ang="0">
                <a:pos x="36" y="474"/>
              </a:cxn>
              <a:cxn ang="0">
                <a:pos x="0" y="504"/>
              </a:cxn>
            </a:cxnLst>
            <a:rect l="0" t="0" r="r" b="b"/>
            <a:pathLst>
              <a:path w="36" h="504">
                <a:moveTo>
                  <a:pt x="0" y="504"/>
                </a:moveTo>
                <a:lnTo>
                  <a:pt x="0" y="24"/>
                </a:lnTo>
                <a:lnTo>
                  <a:pt x="36" y="0"/>
                </a:lnTo>
                <a:lnTo>
                  <a:pt x="36" y="474"/>
                </a:lnTo>
                <a:lnTo>
                  <a:pt x="0" y="50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31" name="Rectangle 35"/>
          <p:cNvSpPr>
            <a:spLocks noChangeArrowheads="1"/>
          </p:cNvSpPr>
          <p:nvPr/>
        </p:nvSpPr>
        <p:spPr bwMode="auto">
          <a:xfrm>
            <a:off x="1712913" y="4484570"/>
            <a:ext cx="223837" cy="116681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32" name="Freeform 36"/>
          <p:cNvSpPr>
            <a:spLocks/>
          </p:cNvSpPr>
          <p:nvPr/>
        </p:nvSpPr>
        <p:spPr bwMode="auto">
          <a:xfrm>
            <a:off x="1712913" y="4425833"/>
            <a:ext cx="303212" cy="58737"/>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33" name="Freeform 37"/>
          <p:cNvSpPr>
            <a:spLocks/>
          </p:cNvSpPr>
          <p:nvPr/>
        </p:nvSpPr>
        <p:spPr bwMode="auto">
          <a:xfrm>
            <a:off x="2332038" y="3813058"/>
            <a:ext cx="79375" cy="1838325"/>
          </a:xfrm>
          <a:custGeom>
            <a:avLst/>
            <a:gdLst/>
            <a:ahLst/>
            <a:cxnLst>
              <a:cxn ang="0">
                <a:pos x="0" y="756"/>
              </a:cxn>
              <a:cxn ang="0">
                <a:pos x="0" y="30"/>
              </a:cxn>
              <a:cxn ang="0">
                <a:pos x="36" y="0"/>
              </a:cxn>
              <a:cxn ang="0">
                <a:pos x="36" y="726"/>
              </a:cxn>
              <a:cxn ang="0">
                <a:pos x="0" y="756"/>
              </a:cxn>
            </a:cxnLst>
            <a:rect l="0" t="0" r="r" b="b"/>
            <a:pathLst>
              <a:path w="36" h="756">
                <a:moveTo>
                  <a:pt x="0" y="756"/>
                </a:moveTo>
                <a:lnTo>
                  <a:pt x="0" y="30"/>
                </a:lnTo>
                <a:lnTo>
                  <a:pt x="36" y="0"/>
                </a:lnTo>
                <a:lnTo>
                  <a:pt x="36" y="726"/>
                </a:lnTo>
                <a:lnTo>
                  <a:pt x="0" y="756"/>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34" name="Rectangle 38"/>
          <p:cNvSpPr>
            <a:spLocks noChangeArrowheads="1"/>
          </p:cNvSpPr>
          <p:nvPr/>
        </p:nvSpPr>
        <p:spPr bwMode="auto">
          <a:xfrm>
            <a:off x="2108200" y="3886083"/>
            <a:ext cx="223838" cy="1765300"/>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35" name="Freeform 39"/>
          <p:cNvSpPr>
            <a:spLocks/>
          </p:cNvSpPr>
          <p:nvPr/>
        </p:nvSpPr>
        <p:spPr bwMode="auto">
          <a:xfrm>
            <a:off x="2108200" y="3813058"/>
            <a:ext cx="303213" cy="73025"/>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36" name="Freeform 40"/>
          <p:cNvSpPr>
            <a:spLocks/>
          </p:cNvSpPr>
          <p:nvPr/>
        </p:nvSpPr>
        <p:spPr bwMode="auto">
          <a:xfrm>
            <a:off x="2740025" y="2674820"/>
            <a:ext cx="66675" cy="2976563"/>
          </a:xfrm>
          <a:custGeom>
            <a:avLst/>
            <a:gdLst/>
            <a:ahLst/>
            <a:cxnLst>
              <a:cxn ang="0">
                <a:pos x="0" y="1224"/>
              </a:cxn>
              <a:cxn ang="0">
                <a:pos x="0" y="24"/>
              </a:cxn>
              <a:cxn ang="0">
                <a:pos x="30" y="0"/>
              </a:cxn>
              <a:cxn ang="0">
                <a:pos x="30" y="1194"/>
              </a:cxn>
              <a:cxn ang="0">
                <a:pos x="0" y="1224"/>
              </a:cxn>
            </a:cxnLst>
            <a:rect l="0" t="0" r="r" b="b"/>
            <a:pathLst>
              <a:path w="30" h="1224">
                <a:moveTo>
                  <a:pt x="0" y="1224"/>
                </a:moveTo>
                <a:lnTo>
                  <a:pt x="0" y="24"/>
                </a:lnTo>
                <a:lnTo>
                  <a:pt x="30" y="0"/>
                </a:lnTo>
                <a:lnTo>
                  <a:pt x="30" y="1194"/>
                </a:lnTo>
                <a:lnTo>
                  <a:pt x="0" y="12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37" name="Rectangle 41"/>
          <p:cNvSpPr>
            <a:spLocks noChangeArrowheads="1"/>
          </p:cNvSpPr>
          <p:nvPr/>
        </p:nvSpPr>
        <p:spPr bwMode="auto">
          <a:xfrm>
            <a:off x="2516188" y="2731970"/>
            <a:ext cx="223837" cy="291941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38" name="Freeform 42"/>
          <p:cNvSpPr>
            <a:spLocks/>
          </p:cNvSpPr>
          <p:nvPr/>
        </p:nvSpPr>
        <p:spPr bwMode="auto">
          <a:xfrm>
            <a:off x="2516188" y="2674820"/>
            <a:ext cx="290512" cy="57150"/>
          </a:xfrm>
          <a:custGeom>
            <a:avLst/>
            <a:gdLst/>
            <a:ahLst/>
            <a:cxnLst>
              <a:cxn ang="0">
                <a:pos x="102" y="24"/>
              </a:cxn>
              <a:cxn ang="0">
                <a:pos x="132" y="0"/>
              </a:cxn>
              <a:cxn ang="0">
                <a:pos x="30" y="0"/>
              </a:cxn>
              <a:cxn ang="0">
                <a:pos x="0" y="24"/>
              </a:cxn>
              <a:cxn ang="0">
                <a:pos x="102" y="24"/>
              </a:cxn>
            </a:cxnLst>
            <a:rect l="0" t="0" r="r" b="b"/>
            <a:pathLst>
              <a:path w="132" h="24">
                <a:moveTo>
                  <a:pt x="102" y="24"/>
                </a:moveTo>
                <a:lnTo>
                  <a:pt x="132" y="0"/>
                </a:lnTo>
                <a:lnTo>
                  <a:pt x="30"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39" name="Freeform 43"/>
          <p:cNvSpPr>
            <a:spLocks/>
          </p:cNvSpPr>
          <p:nvPr/>
        </p:nvSpPr>
        <p:spPr bwMode="auto">
          <a:xfrm>
            <a:off x="3135313" y="3622558"/>
            <a:ext cx="66675" cy="2028825"/>
          </a:xfrm>
          <a:custGeom>
            <a:avLst/>
            <a:gdLst/>
            <a:ahLst/>
            <a:cxnLst>
              <a:cxn ang="0">
                <a:pos x="0" y="834"/>
              </a:cxn>
              <a:cxn ang="0">
                <a:pos x="0" y="24"/>
              </a:cxn>
              <a:cxn ang="0">
                <a:pos x="30" y="0"/>
              </a:cxn>
              <a:cxn ang="0">
                <a:pos x="30" y="804"/>
              </a:cxn>
              <a:cxn ang="0">
                <a:pos x="0" y="834"/>
              </a:cxn>
            </a:cxnLst>
            <a:rect l="0" t="0" r="r" b="b"/>
            <a:pathLst>
              <a:path w="30" h="834">
                <a:moveTo>
                  <a:pt x="0" y="834"/>
                </a:moveTo>
                <a:lnTo>
                  <a:pt x="0" y="24"/>
                </a:lnTo>
                <a:lnTo>
                  <a:pt x="30" y="0"/>
                </a:lnTo>
                <a:lnTo>
                  <a:pt x="30" y="804"/>
                </a:lnTo>
                <a:lnTo>
                  <a:pt x="0" y="83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40" name="Rectangle 44"/>
          <p:cNvSpPr>
            <a:spLocks noChangeArrowheads="1"/>
          </p:cNvSpPr>
          <p:nvPr/>
        </p:nvSpPr>
        <p:spPr bwMode="auto">
          <a:xfrm>
            <a:off x="2911475" y="3681295"/>
            <a:ext cx="223838" cy="1970088"/>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41" name="Freeform 45"/>
          <p:cNvSpPr>
            <a:spLocks/>
          </p:cNvSpPr>
          <p:nvPr/>
        </p:nvSpPr>
        <p:spPr bwMode="auto">
          <a:xfrm>
            <a:off x="2911475" y="3622558"/>
            <a:ext cx="290513" cy="58737"/>
          </a:xfrm>
          <a:custGeom>
            <a:avLst/>
            <a:gdLst/>
            <a:ahLst/>
            <a:cxnLst>
              <a:cxn ang="0">
                <a:pos x="102" y="24"/>
              </a:cxn>
              <a:cxn ang="0">
                <a:pos x="132" y="0"/>
              </a:cxn>
              <a:cxn ang="0">
                <a:pos x="36" y="0"/>
              </a:cxn>
              <a:cxn ang="0">
                <a:pos x="0" y="24"/>
              </a:cxn>
              <a:cxn ang="0">
                <a:pos x="102" y="24"/>
              </a:cxn>
            </a:cxnLst>
            <a:rect l="0" t="0" r="r" b="b"/>
            <a:pathLst>
              <a:path w="132" h="24">
                <a:moveTo>
                  <a:pt x="102" y="24"/>
                </a:moveTo>
                <a:lnTo>
                  <a:pt x="132" y="0"/>
                </a:lnTo>
                <a:lnTo>
                  <a:pt x="36"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42" name="Freeform 46"/>
          <p:cNvSpPr>
            <a:spLocks/>
          </p:cNvSpPr>
          <p:nvPr/>
        </p:nvSpPr>
        <p:spPr bwMode="auto">
          <a:xfrm>
            <a:off x="3530600" y="3987683"/>
            <a:ext cx="79375" cy="1663700"/>
          </a:xfrm>
          <a:custGeom>
            <a:avLst/>
            <a:gdLst/>
            <a:ahLst/>
            <a:cxnLst>
              <a:cxn ang="0">
                <a:pos x="0" y="684"/>
              </a:cxn>
              <a:cxn ang="0">
                <a:pos x="0" y="24"/>
              </a:cxn>
              <a:cxn ang="0">
                <a:pos x="36" y="0"/>
              </a:cxn>
              <a:cxn ang="0">
                <a:pos x="36" y="654"/>
              </a:cxn>
              <a:cxn ang="0">
                <a:pos x="0" y="684"/>
              </a:cxn>
            </a:cxnLst>
            <a:rect l="0" t="0" r="r" b="b"/>
            <a:pathLst>
              <a:path w="36" h="684">
                <a:moveTo>
                  <a:pt x="0" y="684"/>
                </a:moveTo>
                <a:lnTo>
                  <a:pt x="0" y="24"/>
                </a:lnTo>
                <a:lnTo>
                  <a:pt x="36" y="0"/>
                </a:lnTo>
                <a:lnTo>
                  <a:pt x="36" y="654"/>
                </a:lnTo>
                <a:lnTo>
                  <a:pt x="0" y="68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43" name="Rectangle 47"/>
          <p:cNvSpPr>
            <a:spLocks noChangeArrowheads="1"/>
          </p:cNvSpPr>
          <p:nvPr/>
        </p:nvSpPr>
        <p:spPr bwMode="auto">
          <a:xfrm>
            <a:off x="3306763" y="4046420"/>
            <a:ext cx="223837" cy="160496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44" name="Freeform 48"/>
          <p:cNvSpPr>
            <a:spLocks/>
          </p:cNvSpPr>
          <p:nvPr/>
        </p:nvSpPr>
        <p:spPr bwMode="auto">
          <a:xfrm>
            <a:off x="3306763" y="3987683"/>
            <a:ext cx="303212" cy="58737"/>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45" name="Freeform 49"/>
          <p:cNvSpPr>
            <a:spLocks/>
          </p:cNvSpPr>
          <p:nvPr/>
        </p:nvSpPr>
        <p:spPr bwMode="auto">
          <a:xfrm>
            <a:off x="3925888" y="4338520"/>
            <a:ext cx="79375" cy="1312863"/>
          </a:xfrm>
          <a:custGeom>
            <a:avLst/>
            <a:gdLst/>
            <a:ahLst/>
            <a:cxnLst>
              <a:cxn ang="0">
                <a:pos x="0" y="540"/>
              </a:cxn>
              <a:cxn ang="0">
                <a:pos x="0" y="24"/>
              </a:cxn>
              <a:cxn ang="0">
                <a:pos x="36" y="0"/>
              </a:cxn>
              <a:cxn ang="0">
                <a:pos x="36" y="510"/>
              </a:cxn>
              <a:cxn ang="0">
                <a:pos x="0" y="540"/>
              </a:cxn>
            </a:cxnLst>
            <a:rect l="0" t="0" r="r" b="b"/>
            <a:pathLst>
              <a:path w="36" h="540">
                <a:moveTo>
                  <a:pt x="0" y="540"/>
                </a:moveTo>
                <a:lnTo>
                  <a:pt x="0" y="24"/>
                </a:lnTo>
                <a:lnTo>
                  <a:pt x="36" y="0"/>
                </a:lnTo>
                <a:lnTo>
                  <a:pt x="36" y="510"/>
                </a:lnTo>
                <a:lnTo>
                  <a:pt x="0" y="54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46" name="Rectangle 50"/>
          <p:cNvSpPr>
            <a:spLocks noChangeArrowheads="1"/>
          </p:cNvSpPr>
          <p:nvPr/>
        </p:nvSpPr>
        <p:spPr bwMode="auto">
          <a:xfrm>
            <a:off x="3702050" y="4395670"/>
            <a:ext cx="223838" cy="125571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47" name="Freeform 51"/>
          <p:cNvSpPr>
            <a:spLocks/>
          </p:cNvSpPr>
          <p:nvPr/>
        </p:nvSpPr>
        <p:spPr bwMode="auto">
          <a:xfrm>
            <a:off x="3702050" y="4338520"/>
            <a:ext cx="303213" cy="5715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48" name="Freeform 52"/>
          <p:cNvSpPr>
            <a:spLocks/>
          </p:cNvSpPr>
          <p:nvPr/>
        </p:nvSpPr>
        <p:spPr bwMode="auto">
          <a:xfrm>
            <a:off x="4321175" y="3827345"/>
            <a:ext cx="79375" cy="1824038"/>
          </a:xfrm>
          <a:custGeom>
            <a:avLst/>
            <a:gdLst/>
            <a:ahLst/>
            <a:cxnLst>
              <a:cxn ang="0">
                <a:pos x="0" y="750"/>
              </a:cxn>
              <a:cxn ang="0">
                <a:pos x="0" y="24"/>
              </a:cxn>
              <a:cxn ang="0">
                <a:pos x="36" y="0"/>
              </a:cxn>
              <a:cxn ang="0">
                <a:pos x="36" y="720"/>
              </a:cxn>
              <a:cxn ang="0">
                <a:pos x="0" y="750"/>
              </a:cxn>
            </a:cxnLst>
            <a:rect l="0" t="0" r="r" b="b"/>
            <a:pathLst>
              <a:path w="36" h="750">
                <a:moveTo>
                  <a:pt x="0" y="750"/>
                </a:moveTo>
                <a:lnTo>
                  <a:pt x="0" y="24"/>
                </a:lnTo>
                <a:lnTo>
                  <a:pt x="36" y="0"/>
                </a:lnTo>
                <a:lnTo>
                  <a:pt x="36" y="720"/>
                </a:lnTo>
                <a:lnTo>
                  <a:pt x="0" y="75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49" name="Rectangle 53"/>
          <p:cNvSpPr>
            <a:spLocks noChangeArrowheads="1"/>
          </p:cNvSpPr>
          <p:nvPr/>
        </p:nvSpPr>
        <p:spPr bwMode="auto">
          <a:xfrm>
            <a:off x="4110038" y="3886083"/>
            <a:ext cx="211137" cy="1765300"/>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50" name="Freeform 54"/>
          <p:cNvSpPr>
            <a:spLocks/>
          </p:cNvSpPr>
          <p:nvPr/>
        </p:nvSpPr>
        <p:spPr bwMode="auto">
          <a:xfrm>
            <a:off x="4110038" y="3827345"/>
            <a:ext cx="290512" cy="58738"/>
          </a:xfrm>
          <a:custGeom>
            <a:avLst/>
            <a:gdLst/>
            <a:ahLst/>
            <a:cxnLst>
              <a:cxn ang="0">
                <a:pos x="96" y="24"/>
              </a:cxn>
              <a:cxn ang="0">
                <a:pos x="132" y="0"/>
              </a:cxn>
              <a:cxn ang="0">
                <a:pos x="30" y="0"/>
              </a:cxn>
              <a:cxn ang="0">
                <a:pos x="0" y="24"/>
              </a:cxn>
              <a:cxn ang="0">
                <a:pos x="96" y="24"/>
              </a:cxn>
            </a:cxnLst>
            <a:rect l="0" t="0" r="r" b="b"/>
            <a:pathLst>
              <a:path w="132" h="24">
                <a:moveTo>
                  <a:pt x="96" y="24"/>
                </a:moveTo>
                <a:lnTo>
                  <a:pt x="132" y="0"/>
                </a:lnTo>
                <a:lnTo>
                  <a:pt x="30" y="0"/>
                </a:lnTo>
                <a:lnTo>
                  <a:pt x="0" y="24"/>
                </a:lnTo>
                <a:lnTo>
                  <a:pt x="96"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51" name="Freeform 55"/>
          <p:cNvSpPr>
            <a:spLocks/>
          </p:cNvSpPr>
          <p:nvPr/>
        </p:nvSpPr>
        <p:spPr bwMode="auto">
          <a:xfrm>
            <a:off x="4729163" y="2908183"/>
            <a:ext cx="65087" cy="2743200"/>
          </a:xfrm>
          <a:custGeom>
            <a:avLst/>
            <a:gdLst/>
            <a:ahLst/>
            <a:cxnLst>
              <a:cxn ang="0">
                <a:pos x="0" y="1128"/>
              </a:cxn>
              <a:cxn ang="0">
                <a:pos x="0" y="24"/>
              </a:cxn>
              <a:cxn ang="0">
                <a:pos x="30" y="0"/>
              </a:cxn>
              <a:cxn ang="0">
                <a:pos x="30" y="1098"/>
              </a:cxn>
              <a:cxn ang="0">
                <a:pos x="0" y="1128"/>
              </a:cxn>
            </a:cxnLst>
            <a:rect l="0" t="0" r="r" b="b"/>
            <a:pathLst>
              <a:path w="30" h="1128">
                <a:moveTo>
                  <a:pt x="0" y="1128"/>
                </a:moveTo>
                <a:lnTo>
                  <a:pt x="0" y="24"/>
                </a:lnTo>
                <a:lnTo>
                  <a:pt x="30" y="0"/>
                </a:lnTo>
                <a:lnTo>
                  <a:pt x="30" y="1098"/>
                </a:lnTo>
                <a:lnTo>
                  <a:pt x="0" y="1128"/>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52" name="Rectangle 56"/>
          <p:cNvSpPr>
            <a:spLocks noChangeArrowheads="1"/>
          </p:cNvSpPr>
          <p:nvPr/>
        </p:nvSpPr>
        <p:spPr bwMode="auto">
          <a:xfrm>
            <a:off x="4505325" y="2965333"/>
            <a:ext cx="223838" cy="2686050"/>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53" name="Freeform 57"/>
          <p:cNvSpPr>
            <a:spLocks/>
          </p:cNvSpPr>
          <p:nvPr/>
        </p:nvSpPr>
        <p:spPr bwMode="auto">
          <a:xfrm>
            <a:off x="4505325" y="2908183"/>
            <a:ext cx="288925" cy="57150"/>
          </a:xfrm>
          <a:custGeom>
            <a:avLst/>
            <a:gdLst/>
            <a:ahLst/>
            <a:cxnLst>
              <a:cxn ang="0">
                <a:pos x="102" y="24"/>
              </a:cxn>
              <a:cxn ang="0">
                <a:pos x="132" y="0"/>
              </a:cxn>
              <a:cxn ang="0">
                <a:pos x="36" y="0"/>
              </a:cxn>
              <a:cxn ang="0">
                <a:pos x="0" y="24"/>
              </a:cxn>
              <a:cxn ang="0">
                <a:pos x="102" y="24"/>
              </a:cxn>
            </a:cxnLst>
            <a:rect l="0" t="0" r="r" b="b"/>
            <a:pathLst>
              <a:path w="132" h="24">
                <a:moveTo>
                  <a:pt x="102" y="24"/>
                </a:moveTo>
                <a:lnTo>
                  <a:pt x="132" y="0"/>
                </a:lnTo>
                <a:lnTo>
                  <a:pt x="36"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54" name="Freeform 58"/>
          <p:cNvSpPr>
            <a:spLocks/>
          </p:cNvSpPr>
          <p:nvPr/>
        </p:nvSpPr>
        <p:spPr bwMode="auto">
          <a:xfrm>
            <a:off x="5124450" y="4235333"/>
            <a:ext cx="79375" cy="1416050"/>
          </a:xfrm>
          <a:custGeom>
            <a:avLst/>
            <a:gdLst/>
            <a:ahLst/>
            <a:cxnLst>
              <a:cxn ang="0">
                <a:pos x="0" y="582"/>
              </a:cxn>
              <a:cxn ang="0">
                <a:pos x="0" y="24"/>
              </a:cxn>
              <a:cxn ang="0">
                <a:pos x="36" y="0"/>
              </a:cxn>
              <a:cxn ang="0">
                <a:pos x="36" y="552"/>
              </a:cxn>
              <a:cxn ang="0">
                <a:pos x="0" y="582"/>
              </a:cxn>
            </a:cxnLst>
            <a:rect l="0" t="0" r="r" b="b"/>
            <a:pathLst>
              <a:path w="36" h="582">
                <a:moveTo>
                  <a:pt x="0" y="582"/>
                </a:moveTo>
                <a:lnTo>
                  <a:pt x="0" y="24"/>
                </a:lnTo>
                <a:lnTo>
                  <a:pt x="36" y="0"/>
                </a:lnTo>
                <a:lnTo>
                  <a:pt x="36" y="552"/>
                </a:lnTo>
                <a:lnTo>
                  <a:pt x="0" y="582"/>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55" name="Rectangle 59"/>
          <p:cNvSpPr>
            <a:spLocks noChangeArrowheads="1"/>
          </p:cNvSpPr>
          <p:nvPr/>
        </p:nvSpPr>
        <p:spPr bwMode="auto">
          <a:xfrm>
            <a:off x="4900613" y="4294070"/>
            <a:ext cx="223837" cy="135731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56" name="Freeform 60"/>
          <p:cNvSpPr>
            <a:spLocks/>
          </p:cNvSpPr>
          <p:nvPr/>
        </p:nvSpPr>
        <p:spPr bwMode="auto">
          <a:xfrm>
            <a:off x="5519738" y="4119445"/>
            <a:ext cx="77787" cy="1531938"/>
          </a:xfrm>
          <a:custGeom>
            <a:avLst/>
            <a:gdLst/>
            <a:ahLst/>
            <a:cxnLst>
              <a:cxn ang="0">
                <a:pos x="0" y="630"/>
              </a:cxn>
              <a:cxn ang="0">
                <a:pos x="0" y="24"/>
              </a:cxn>
              <a:cxn ang="0">
                <a:pos x="36" y="0"/>
              </a:cxn>
              <a:cxn ang="0">
                <a:pos x="36" y="600"/>
              </a:cxn>
              <a:cxn ang="0">
                <a:pos x="0" y="630"/>
              </a:cxn>
            </a:cxnLst>
            <a:rect l="0" t="0" r="r" b="b"/>
            <a:pathLst>
              <a:path w="36" h="630">
                <a:moveTo>
                  <a:pt x="0" y="630"/>
                </a:moveTo>
                <a:lnTo>
                  <a:pt x="0" y="24"/>
                </a:lnTo>
                <a:lnTo>
                  <a:pt x="36" y="0"/>
                </a:lnTo>
                <a:lnTo>
                  <a:pt x="36" y="600"/>
                </a:lnTo>
                <a:lnTo>
                  <a:pt x="0" y="63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57" name="Rectangle 61"/>
          <p:cNvSpPr>
            <a:spLocks noChangeArrowheads="1"/>
          </p:cNvSpPr>
          <p:nvPr/>
        </p:nvSpPr>
        <p:spPr bwMode="auto">
          <a:xfrm>
            <a:off x="5295900" y="4178183"/>
            <a:ext cx="223838" cy="1473200"/>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58" name="Freeform 62"/>
          <p:cNvSpPr>
            <a:spLocks/>
          </p:cNvSpPr>
          <p:nvPr/>
        </p:nvSpPr>
        <p:spPr bwMode="auto">
          <a:xfrm>
            <a:off x="5913438" y="3813058"/>
            <a:ext cx="79375" cy="1838325"/>
          </a:xfrm>
          <a:custGeom>
            <a:avLst/>
            <a:gdLst/>
            <a:ahLst/>
            <a:cxnLst>
              <a:cxn ang="0">
                <a:pos x="0" y="756"/>
              </a:cxn>
              <a:cxn ang="0">
                <a:pos x="0" y="24"/>
              </a:cxn>
              <a:cxn ang="0">
                <a:pos x="36" y="0"/>
              </a:cxn>
              <a:cxn ang="0">
                <a:pos x="36" y="726"/>
              </a:cxn>
              <a:cxn ang="0">
                <a:pos x="0" y="756"/>
              </a:cxn>
            </a:cxnLst>
            <a:rect l="0" t="0" r="r" b="b"/>
            <a:pathLst>
              <a:path w="36" h="756">
                <a:moveTo>
                  <a:pt x="0" y="756"/>
                </a:moveTo>
                <a:lnTo>
                  <a:pt x="0" y="24"/>
                </a:lnTo>
                <a:lnTo>
                  <a:pt x="36" y="0"/>
                </a:lnTo>
                <a:lnTo>
                  <a:pt x="36" y="726"/>
                </a:lnTo>
                <a:lnTo>
                  <a:pt x="0" y="756"/>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59" name="Rectangle 63"/>
          <p:cNvSpPr>
            <a:spLocks noChangeArrowheads="1"/>
          </p:cNvSpPr>
          <p:nvPr/>
        </p:nvSpPr>
        <p:spPr bwMode="auto">
          <a:xfrm>
            <a:off x="5703888" y="3870208"/>
            <a:ext cx="209550" cy="1781175"/>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60" name="Freeform 64"/>
          <p:cNvSpPr>
            <a:spLocks/>
          </p:cNvSpPr>
          <p:nvPr/>
        </p:nvSpPr>
        <p:spPr bwMode="auto">
          <a:xfrm>
            <a:off x="5703888" y="3813058"/>
            <a:ext cx="288925" cy="57150"/>
          </a:xfrm>
          <a:custGeom>
            <a:avLst/>
            <a:gdLst/>
            <a:ahLst/>
            <a:cxnLst>
              <a:cxn ang="0">
                <a:pos x="96" y="24"/>
              </a:cxn>
              <a:cxn ang="0">
                <a:pos x="132" y="0"/>
              </a:cxn>
              <a:cxn ang="0">
                <a:pos x="30" y="0"/>
              </a:cxn>
              <a:cxn ang="0">
                <a:pos x="0" y="24"/>
              </a:cxn>
              <a:cxn ang="0">
                <a:pos x="96" y="24"/>
              </a:cxn>
            </a:cxnLst>
            <a:rect l="0" t="0" r="r" b="b"/>
            <a:pathLst>
              <a:path w="132" h="24">
                <a:moveTo>
                  <a:pt x="96" y="24"/>
                </a:moveTo>
                <a:lnTo>
                  <a:pt x="132" y="0"/>
                </a:lnTo>
                <a:lnTo>
                  <a:pt x="30" y="0"/>
                </a:lnTo>
                <a:lnTo>
                  <a:pt x="0" y="24"/>
                </a:lnTo>
                <a:lnTo>
                  <a:pt x="96"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61" name="Freeform 65"/>
          <p:cNvSpPr>
            <a:spLocks/>
          </p:cNvSpPr>
          <p:nvPr/>
        </p:nvSpPr>
        <p:spPr bwMode="auto">
          <a:xfrm>
            <a:off x="6323013" y="3024070"/>
            <a:ext cx="65087" cy="2627313"/>
          </a:xfrm>
          <a:custGeom>
            <a:avLst/>
            <a:gdLst/>
            <a:ahLst/>
            <a:cxnLst>
              <a:cxn ang="0">
                <a:pos x="0" y="1080"/>
              </a:cxn>
              <a:cxn ang="0">
                <a:pos x="0" y="24"/>
              </a:cxn>
              <a:cxn ang="0">
                <a:pos x="30" y="0"/>
              </a:cxn>
              <a:cxn ang="0">
                <a:pos x="30" y="1050"/>
              </a:cxn>
              <a:cxn ang="0">
                <a:pos x="0" y="1080"/>
              </a:cxn>
            </a:cxnLst>
            <a:rect l="0" t="0" r="r" b="b"/>
            <a:pathLst>
              <a:path w="30" h="1080">
                <a:moveTo>
                  <a:pt x="0" y="1080"/>
                </a:moveTo>
                <a:lnTo>
                  <a:pt x="0" y="24"/>
                </a:lnTo>
                <a:lnTo>
                  <a:pt x="30" y="0"/>
                </a:lnTo>
                <a:lnTo>
                  <a:pt x="30" y="1050"/>
                </a:lnTo>
                <a:lnTo>
                  <a:pt x="0" y="108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62" name="Rectangle 66"/>
          <p:cNvSpPr>
            <a:spLocks noChangeArrowheads="1"/>
          </p:cNvSpPr>
          <p:nvPr/>
        </p:nvSpPr>
        <p:spPr bwMode="auto">
          <a:xfrm>
            <a:off x="6099175" y="3082808"/>
            <a:ext cx="223838" cy="2568575"/>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63" name="Freeform 67"/>
          <p:cNvSpPr>
            <a:spLocks/>
          </p:cNvSpPr>
          <p:nvPr/>
        </p:nvSpPr>
        <p:spPr bwMode="auto">
          <a:xfrm>
            <a:off x="6099175" y="3024070"/>
            <a:ext cx="288925" cy="58738"/>
          </a:xfrm>
          <a:custGeom>
            <a:avLst/>
            <a:gdLst/>
            <a:ahLst/>
            <a:cxnLst>
              <a:cxn ang="0">
                <a:pos x="102" y="24"/>
              </a:cxn>
              <a:cxn ang="0">
                <a:pos x="132" y="0"/>
              </a:cxn>
              <a:cxn ang="0">
                <a:pos x="30" y="0"/>
              </a:cxn>
              <a:cxn ang="0">
                <a:pos x="0" y="24"/>
              </a:cxn>
              <a:cxn ang="0">
                <a:pos x="102" y="24"/>
              </a:cxn>
            </a:cxnLst>
            <a:rect l="0" t="0" r="r" b="b"/>
            <a:pathLst>
              <a:path w="132" h="24">
                <a:moveTo>
                  <a:pt x="102" y="24"/>
                </a:moveTo>
                <a:lnTo>
                  <a:pt x="132" y="0"/>
                </a:lnTo>
                <a:lnTo>
                  <a:pt x="30"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64" name="Freeform 68"/>
          <p:cNvSpPr>
            <a:spLocks/>
          </p:cNvSpPr>
          <p:nvPr/>
        </p:nvSpPr>
        <p:spPr bwMode="auto">
          <a:xfrm>
            <a:off x="6716713" y="2936758"/>
            <a:ext cx="79375" cy="2714625"/>
          </a:xfrm>
          <a:custGeom>
            <a:avLst/>
            <a:gdLst/>
            <a:ahLst/>
            <a:cxnLst>
              <a:cxn ang="0">
                <a:pos x="0" y="1116"/>
              </a:cxn>
              <a:cxn ang="0">
                <a:pos x="0" y="30"/>
              </a:cxn>
              <a:cxn ang="0">
                <a:pos x="36" y="0"/>
              </a:cxn>
              <a:cxn ang="0">
                <a:pos x="36" y="1086"/>
              </a:cxn>
              <a:cxn ang="0">
                <a:pos x="0" y="1116"/>
              </a:cxn>
            </a:cxnLst>
            <a:rect l="0" t="0" r="r" b="b"/>
            <a:pathLst>
              <a:path w="36" h="1116">
                <a:moveTo>
                  <a:pt x="0" y="1116"/>
                </a:moveTo>
                <a:lnTo>
                  <a:pt x="0" y="30"/>
                </a:lnTo>
                <a:lnTo>
                  <a:pt x="36" y="0"/>
                </a:lnTo>
                <a:lnTo>
                  <a:pt x="36" y="1086"/>
                </a:lnTo>
                <a:lnTo>
                  <a:pt x="0" y="1116"/>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65" name="Rectangle 69"/>
          <p:cNvSpPr>
            <a:spLocks noChangeArrowheads="1"/>
          </p:cNvSpPr>
          <p:nvPr/>
        </p:nvSpPr>
        <p:spPr bwMode="auto">
          <a:xfrm>
            <a:off x="6492875" y="3009783"/>
            <a:ext cx="223838" cy="2641600"/>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66" name="Freeform 70"/>
          <p:cNvSpPr>
            <a:spLocks/>
          </p:cNvSpPr>
          <p:nvPr/>
        </p:nvSpPr>
        <p:spPr bwMode="auto">
          <a:xfrm>
            <a:off x="6492875" y="2936758"/>
            <a:ext cx="303213" cy="73025"/>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67" name="Freeform 71"/>
          <p:cNvSpPr>
            <a:spLocks/>
          </p:cNvSpPr>
          <p:nvPr/>
        </p:nvSpPr>
        <p:spPr bwMode="auto">
          <a:xfrm>
            <a:off x="7112000" y="2776420"/>
            <a:ext cx="79375" cy="2874963"/>
          </a:xfrm>
          <a:custGeom>
            <a:avLst/>
            <a:gdLst/>
            <a:ahLst/>
            <a:cxnLst>
              <a:cxn ang="0">
                <a:pos x="0" y="1182"/>
              </a:cxn>
              <a:cxn ang="0">
                <a:pos x="0" y="30"/>
              </a:cxn>
              <a:cxn ang="0">
                <a:pos x="36" y="0"/>
              </a:cxn>
              <a:cxn ang="0">
                <a:pos x="36" y="1152"/>
              </a:cxn>
              <a:cxn ang="0">
                <a:pos x="0" y="1182"/>
              </a:cxn>
            </a:cxnLst>
            <a:rect l="0" t="0" r="r" b="b"/>
            <a:pathLst>
              <a:path w="36" h="1182">
                <a:moveTo>
                  <a:pt x="0" y="1182"/>
                </a:moveTo>
                <a:lnTo>
                  <a:pt x="0" y="30"/>
                </a:lnTo>
                <a:lnTo>
                  <a:pt x="36" y="0"/>
                </a:lnTo>
                <a:lnTo>
                  <a:pt x="36" y="1152"/>
                </a:lnTo>
                <a:lnTo>
                  <a:pt x="0" y="1182"/>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68" name="Rectangle 72"/>
          <p:cNvSpPr>
            <a:spLocks noChangeArrowheads="1"/>
          </p:cNvSpPr>
          <p:nvPr/>
        </p:nvSpPr>
        <p:spPr bwMode="auto">
          <a:xfrm>
            <a:off x="6888163" y="2849445"/>
            <a:ext cx="223837" cy="2801938"/>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69" name="Freeform 73"/>
          <p:cNvSpPr>
            <a:spLocks/>
          </p:cNvSpPr>
          <p:nvPr/>
        </p:nvSpPr>
        <p:spPr bwMode="auto">
          <a:xfrm>
            <a:off x="6888163" y="2776420"/>
            <a:ext cx="303212" cy="73025"/>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70" name="Freeform 74"/>
          <p:cNvSpPr>
            <a:spLocks/>
          </p:cNvSpPr>
          <p:nvPr/>
        </p:nvSpPr>
        <p:spPr bwMode="auto">
          <a:xfrm>
            <a:off x="7507288" y="2470033"/>
            <a:ext cx="79375" cy="3181350"/>
          </a:xfrm>
          <a:custGeom>
            <a:avLst/>
            <a:gdLst/>
            <a:ahLst/>
            <a:cxnLst>
              <a:cxn ang="0">
                <a:pos x="0" y="1308"/>
              </a:cxn>
              <a:cxn ang="0">
                <a:pos x="0" y="24"/>
              </a:cxn>
              <a:cxn ang="0">
                <a:pos x="36" y="0"/>
              </a:cxn>
              <a:cxn ang="0">
                <a:pos x="36" y="1278"/>
              </a:cxn>
              <a:cxn ang="0">
                <a:pos x="0" y="1308"/>
              </a:cxn>
            </a:cxnLst>
            <a:rect l="0" t="0" r="r" b="b"/>
            <a:pathLst>
              <a:path w="36" h="1308">
                <a:moveTo>
                  <a:pt x="0" y="1308"/>
                </a:moveTo>
                <a:lnTo>
                  <a:pt x="0" y="24"/>
                </a:lnTo>
                <a:lnTo>
                  <a:pt x="36" y="0"/>
                </a:lnTo>
                <a:lnTo>
                  <a:pt x="36" y="1278"/>
                </a:lnTo>
                <a:lnTo>
                  <a:pt x="0" y="1308"/>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71" name="Rectangle 75"/>
          <p:cNvSpPr>
            <a:spLocks noChangeArrowheads="1"/>
          </p:cNvSpPr>
          <p:nvPr/>
        </p:nvSpPr>
        <p:spPr bwMode="auto">
          <a:xfrm>
            <a:off x="7283450" y="2528770"/>
            <a:ext cx="223838" cy="312261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72" name="Freeform 76"/>
          <p:cNvSpPr>
            <a:spLocks/>
          </p:cNvSpPr>
          <p:nvPr/>
        </p:nvSpPr>
        <p:spPr bwMode="auto">
          <a:xfrm>
            <a:off x="7283450" y="2470033"/>
            <a:ext cx="303213" cy="58737"/>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73" name="Freeform 77"/>
          <p:cNvSpPr>
            <a:spLocks/>
          </p:cNvSpPr>
          <p:nvPr/>
        </p:nvSpPr>
        <p:spPr bwMode="auto">
          <a:xfrm>
            <a:off x="7902575" y="2003308"/>
            <a:ext cx="79375" cy="3648075"/>
          </a:xfrm>
          <a:custGeom>
            <a:avLst/>
            <a:gdLst/>
            <a:ahLst/>
            <a:cxnLst>
              <a:cxn ang="0">
                <a:pos x="0" y="1500"/>
              </a:cxn>
              <a:cxn ang="0">
                <a:pos x="0" y="30"/>
              </a:cxn>
              <a:cxn ang="0">
                <a:pos x="36" y="0"/>
              </a:cxn>
              <a:cxn ang="0">
                <a:pos x="36" y="1470"/>
              </a:cxn>
              <a:cxn ang="0">
                <a:pos x="0" y="1500"/>
              </a:cxn>
            </a:cxnLst>
            <a:rect l="0" t="0" r="r" b="b"/>
            <a:pathLst>
              <a:path w="36" h="1500">
                <a:moveTo>
                  <a:pt x="0" y="1500"/>
                </a:moveTo>
                <a:lnTo>
                  <a:pt x="0" y="30"/>
                </a:lnTo>
                <a:lnTo>
                  <a:pt x="36" y="0"/>
                </a:lnTo>
                <a:lnTo>
                  <a:pt x="36" y="1470"/>
                </a:lnTo>
                <a:lnTo>
                  <a:pt x="0" y="150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74" name="Rectangle 78"/>
          <p:cNvSpPr>
            <a:spLocks noChangeArrowheads="1"/>
          </p:cNvSpPr>
          <p:nvPr/>
        </p:nvSpPr>
        <p:spPr bwMode="auto">
          <a:xfrm>
            <a:off x="7691438" y="2076333"/>
            <a:ext cx="211137" cy="3575050"/>
          </a:xfrm>
          <a:prstGeom prst="rect">
            <a:avLst/>
          </a:prstGeom>
          <a:noFill/>
          <a:ln w="9525">
            <a:solidFill>
              <a:srgbClr val="969696"/>
            </a:solidFill>
            <a:miter lim="800000"/>
            <a:headEnd/>
            <a:tailEnd/>
          </a:ln>
        </p:spPr>
        <p:txBody>
          <a:bodyPr/>
          <a:lstStyle/>
          <a:p>
            <a:endParaRPr lang="en-US">
              <a:effectLst/>
              <a:latin typeface="+mn-lt"/>
            </a:endParaRPr>
          </a:p>
        </p:txBody>
      </p:sp>
      <p:sp>
        <p:nvSpPr>
          <p:cNvPr id="260175" name="Freeform 79"/>
          <p:cNvSpPr>
            <a:spLocks/>
          </p:cNvSpPr>
          <p:nvPr/>
        </p:nvSpPr>
        <p:spPr bwMode="auto">
          <a:xfrm>
            <a:off x="7691438" y="2003308"/>
            <a:ext cx="290512" cy="73025"/>
          </a:xfrm>
          <a:custGeom>
            <a:avLst/>
            <a:gdLst/>
            <a:ahLst/>
            <a:cxnLst>
              <a:cxn ang="0">
                <a:pos x="96" y="30"/>
              </a:cxn>
              <a:cxn ang="0">
                <a:pos x="132" y="0"/>
              </a:cxn>
              <a:cxn ang="0">
                <a:pos x="30" y="0"/>
              </a:cxn>
              <a:cxn ang="0">
                <a:pos x="0" y="30"/>
              </a:cxn>
              <a:cxn ang="0">
                <a:pos x="96" y="30"/>
              </a:cxn>
            </a:cxnLst>
            <a:rect l="0" t="0" r="r" b="b"/>
            <a:pathLst>
              <a:path w="132" h="30">
                <a:moveTo>
                  <a:pt x="96" y="30"/>
                </a:moveTo>
                <a:lnTo>
                  <a:pt x="132" y="0"/>
                </a:lnTo>
                <a:lnTo>
                  <a:pt x="30" y="0"/>
                </a:lnTo>
                <a:lnTo>
                  <a:pt x="0" y="30"/>
                </a:lnTo>
                <a:lnTo>
                  <a:pt x="96" y="30"/>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176" name="Line 80"/>
          <p:cNvSpPr>
            <a:spLocks noChangeShapeType="1"/>
          </p:cNvSpPr>
          <p:nvPr/>
        </p:nvSpPr>
        <p:spPr bwMode="auto">
          <a:xfrm>
            <a:off x="1173163" y="5637095"/>
            <a:ext cx="3175" cy="58738"/>
          </a:xfrm>
          <a:prstGeom prst="line">
            <a:avLst/>
          </a:prstGeom>
          <a:noFill/>
          <a:ln w="0">
            <a:solidFill>
              <a:srgbClr val="000000"/>
            </a:solidFill>
            <a:round/>
            <a:headEnd/>
            <a:tailEnd/>
          </a:ln>
        </p:spPr>
        <p:txBody>
          <a:bodyPr/>
          <a:lstStyle/>
          <a:p>
            <a:endParaRPr lang="en-US">
              <a:effectLst/>
              <a:latin typeface="+mn-lt"/>
            </a:endParaRPr>
          </a:p>
        </p:txBody>
      </p:sp>
      <p:sp>
        <p:nvSpPr>
          <p:cNvPr id="260177" name="Line 81"/>
          <p:cNvSpPr>
            <a:spLocks noChangeShapeType="1"/>
          </p:cNvSpPr>
          <p:nvPr/>
        </p:nvSpPr>
        <p:spPr bwMode="auto">
          <a:xfrm>
            <a:off x="1568450" y="5637095"/>
            <a:ext cx="1588" cy="58738"/>
          </a:xfrm>
          <a:prstGeom prst="line">
            <a:avLst/>
          </a:prstGeom>
          <a:noFill/>
          <a:ln w="0">
            <a:solidFill>
              <a:srgbClr val="000000"/>
            </a:solidFill>
            <a:round/>
            <a:headEnd/>
            <a:tailEnd/>
          </a:ln>
        </p:spPr>
        <p:txBody>
          <a:bodyPr/>
          <a:lstStyle/>
          <a:p>
            <a:endParaRPr lang="en-US">
              <a:effectLst/>
              <a:latin typeface="+mn-lt"/>
            </a:endParaRPr>
          </a:p>
        </p:txBody>
      </p:sp>
      <p:sp>
        <p:nvSpPr>
          <p:cNvPr id="260178" name="Line 82"/>
          <p:cNvSpPr>
            <a:spLocks noChangeShapeType="1"/>
          </p:cNvSpPr>
          <p:nvPr/>
        </p:nvSpPr>
        <p:spPr bwMode="auto">
          <a:xfrm>
            <a:off x="1963738" y="5637095"/>
            <a:ext cx="1587" cy="58738"/>
          </a:xfrm>
          <a:prstGeom prst="line">
            <a:avLst/>
          </a:prstGeom>
          <a:noFill/>
          <a:ln w="0">
            <a:solidFill>
              <a:srgbClr val="000000"/>
            </a:solidFill>
            <a:round/>
            <a:headEnd/>
            <a:tailEnd/>
          </a:ln>
        </p:spPr>
        <p:txBody>
          <a:bodyPr/>
          <a:lstStyle/>
          <a:p>
            <a:endParaRPr lang="en-US">
              <a:effectLst/>
              <a:latin typeface="+mn-lt"/>
            </a:endParaRPr>
          </a:p>
        </p:txBody>
      </p:sp>
      <p:sp>
        <p:nvSpPr>
          <p:cNvPr id="260179" name="Line 83"/>
          <p:cNvSpPr>
            <a:spLocks noChangeShapeType="1"/>
          </p:cNvSpPr>
          <p:nvPr/>
        </p:nvSpPr>
        <p:spPr bwMode="auto">
          <a:xfrm>
            <a:off x="2371725" y="5637095"/>
            <a:ext cx="1588" cy="58738"/>
          </a:xfrm>
          <a:prstGeom prst="line">
            <a:avLst/>
          </a:prstGeom>
          <a:noFill/>
          <a:ln w="0">
            <a:solidFill>
              <a:srgbClr val="000000"/>
            </a:solidFill>
            <a:round/>
            <a:headEnd/>
            <a:tailEnd/>
          </a:ln>
        </p:spPr>
        <p:txBody>
          <a:bodyPr/>
          <a:lstStyle/>
          <a:p>
            <a:endParaRPr lang="en-US">
              <a:effectLst/>
              <a:latin typeface="+mn-lt"/>
            </a:endParaRPr>
          </a:p>
        </p:txBody>
      </p:sp>
      <p:sp>
        <p:nvSpPr>
          <p:cNvPr id="260180" name="Line 84"/>
          <p:cNvSpPr>
            <a:spLocks noChangeShapeType="1"/>
          </p:cNvSpPr>
          <p:nvPr/>
        </p:nvSpPr>
        <p:spPr bwMode="auto">
          <a:xfrm>
            <a:off x="2767013" y="5637095"/>
            <a:ext cx="1587" cy="58738"/>
          </a:xfrm>
          <a:prstGeom prst="line">
            <a:avLst/>
          </a:prstGeom>
          <a:noFill/>
          <a:ln w="0">
            <a:solidFill>
              <a:srgbClr val="000000"/>
            </a:solidFill>
            <a:round/>
            <a:headEnd/>
            <a:tailEnd/>
          </a:ln>
        </p:spPr>
        <p:txBody>
          <a:bodyPr/>
          <a:lstStyle/>
          <a:p>
            <a:endParaRPr lang="en-US">
              <a:effectLst/>
              <a:latin typeface="+mn-lt"/>
            </a:endParaRPr>
          </a:p>
        </p:txBody>
      </p:sp>
      <p:sp>
        <p:nvSpPr>
          <p:cNvPr id="260181" name="Line 85"/>
          <p:cNvSpPr>
            <a:spLocks noChangeShapeType="1"/>
          </p:cNvSpPr>
          <p:nvPr/>
        </p:nvSpPr>
        <p:spPr bwMode="auto">
          <a:xfrm>
            <a:off x="3162300" y="5637095"/>
            <a:ext cx="1588" cy="58738"/>
          </a:xfrm>
          <a:prstGeom prst="line">
            <a:avLst/>
          </a:prstGeom>
          <a:noFill/>
          <a:ln w="0">
            <a:solidFill>
              <a:srgbClr val="000000"/>
            </a:solidFill>
            <a:round/>
            <a:headEnd/>
            <a:tailEnd/>
          </a:ln>
        </p:spPr>
        <p:txBody>
          <a:bodyPr/>
          <a:lstStyle/>
          <a:p>
            <a:endParaRPr lang="en-US">
              <a:effectLst/>
              <a:latin typeface="+mn-lt"/>
            </a:endParaRPr>
          </a:p>
        </p:txBody>
      </p:sp>
      <p:sp>
        <p:nvSpPr>
          <p:cNvPr id="260182" name="Line 86"/>
          <p:cNvSpPr>
            <a:spLocks noChangeShapeType="1"/>
          </p:cNvSpPr>
          <p:nvPr/>
        </p:nvSpPr>
        <p:spPr bwMode="auto">
          <a:xfrm>
            <a:off x="3557588" y="5637095"/>
            <a:ext cx="1587" cy="58738"/>
          </a:xfrm>
          <a:prstGeom prst="line">
            <a:avLst/>
          </a:prstGeom>
          <a:noFill/>
          <a:ln w="0">
            <a:solidFill>
              <a:srgbClr val="000000"/>
            </a:solidFill>
            <a:round/>
            <a:headEnd/>
            <a:tailEnd/>
          </a:ln>
        </p:spPr>
        <p:txBody>
          <a:bodyPr/>
          <a:lstStyle/>
          <a:p>
            <a:endParaRPr lang="en-US">
              <a:effectLst/>
              <a:latin typeface="+mn-lt"/>
            </a:endParaRPr>
          </a:p>
        </p:txBody>
      </p:sp>
      <p:sp>
        <p:nvSpPr>
          <p:cNvPr id="260183" name="Line 87"/>
          <p:cNvSpPr>
            <a:spLocks noChangeShapeType="1"/>
          </p:cNvSpPr>
          <p:nvPr/>
        </p:nvSpPr>
        <p:spPr bwMode="auto">
          <a:xfrm>
            <a:off x="3965575" y="5637095"/>
            <a:ext cx="1588" cy="58738"/>
          </a:xfrm>
          <a:prstGeom prst="line">
            <a:avLst/>
          </a:prstGeom>
          <a:noFill/>
          <a:ln w="0">
            <a:solidFill>
              <a:srgbClr val="000000"/>
            </a:solidFill>
            <a:round/>
            <a:headEnd/>
            <a:tailEnd/>
          </a:ln>
        </p:spPr>
        <p:txBody>
          <a:bodyPr/>
          <a:lstStyle/>
          <a:p>
            <a:endParaRPr lang="en-US">
              <a:effectLst/>
              <a:latin typeface="+mn-lt"/>
            </a:endParaRPr>
          </a:p>
        </p:txBody>
      </p:sp>
      <p:sp>
        <p:nvSpPr>
          <p:cNvPr id="260184" name="Line 88"/>
          <p:cNvSpPr>
            <a:spLocks noChangeShapeType="1"/>
          </p:cNvSpPr>
          <p:nvPr/>
        </p:nvSpPr>
        <p:spPr bwMode="auto">
          <a:xfrm>
            <a:off x="4360863" y="5637095"/>
            <a:ext cx="1587" cy="58738"/>
          </a:xfrm>
          <a:prstGeom prst="line">
            <a:avLst/>
          </a:prstGeom>
          <a:noFill/>
          <a:ln w="0">
            <a:solidFill>
              <a:srgbClr val="000000"/>
            </a:solidFill>
            <a:round/>
            <a:headEnd/>
            <a:tailEnd/>
          </a:ln>
        </p:spPr>
        <p:txBody>
          <a:bodyPr/>
          <a:lstStyle/>
          <a:p>
            <a:endParaRPr lang="en-US">
              <a:effectLst/>
              <a:latin typeface="+mn-lt"/>
            </a:endParaRPr>
          </a:p>
        </p:txBody>
      </p:sp>
      <p:sp>
        <p:nvSpPr>
          <p:cNvPr id="260185" name="Line 89"/>
          <p:cNvSpPr>
            <a:spLocks noChangeShapeType="1"/>
          </p:cNvSpPr>
          <p:nvPr/>
        </p:nvSpPr>
        <p:spPr bwMode="auto">
          <a:xfrm>
            <a:off x="4754563" y="5637095"/>
            <a:ext cx="3175" cy="58738"/>
          </a:xfrm>
          <a:prstGeom prst="line">
            <a:avLst/>
          </a:prstGeom>
          <a:noFill/>
          <a:ln w="0">
            <a:solidFill>
              <a:srgbClr val="000000"/>
            </a:solidFill>
            <a:round/>
            <a:headEnd/>
            <a:tailEnd/>
          </a:ln>
        </p:spPr>
        <p:txBody>
          <a:bodyPr/>
          <a:lstStyle/>
          <a:p>
            <a:endParaRPr lang="en-US">
              <a:effectLst/>
              <a:latin typeface="+mn-lt"/>
            </a:endParaRPr>
          </a:p>
        </p:txBody>
      </p:sp>
      <p:sp>
        <p:nvSpPr>
          <p:cNvPr id="260186" name="Line 90"/>
          <p:cNvSpPr>
            <a:spLocks noChangeShapeType="1"/>
          </p:cNvSpPr>
          <p:nvPr/>
        </p:nvSpPr>
        <p:spPr bwMode="auto">
          <a:xfrm>
            <a:off x="5149850" y="5637095"/>
            <a:ext cx="3175" cy="58738"/>
          </a:xfrm>
          <a:prstGeom prst="line">
            <a:avLst/>
          </a:prstGeom>
          <a:noFill/>
          <a:ln w="0">
            <a:solidFill>
              <a:srgbClr val="000000"/>
            </a:solidFill>
            <a:round/>
            <a:headEnd/>
            <a:tailEnd/>
          </a:ln>
        </p:spPr>
        <p:txBody>
          <a:bodyPr/>
          <a:lstStyle/>
          <a:p>
            <a:endParaRPr lang="en-US">
              <a:effectLst/>
              <a:latin typeface="+mn-lt"/>
            </a:endParaRPr>
          </a:p>
        </p:txBody>
      </p:sp>
      <p:sp>
        <p:nvSpPr>
          <p:cNvPr id="260187" name="Line 91"/>
          <p:cNvSpPr>
            <a:spLocks noChangeShapeType="1"/>
          </p:cNvSpPr>
          <p:nvPr/>
        </p:nvSpPr>
        <p:spPr bwMode="auto">
          <a:xfrm>
            <a:off x="5545138" y="5637095"/>
            <a:ext cx="3175" cy="58738"/>
          </a:xfrm>
          <a:prstGeom prst="line">
            <a:avLst/>
          </a:prstGeom>
          <a:noFill/>
          <a:ln w="0">
            <a:solidFill>
              <a:srgbClr val="000000"/>
            </a:solidFill>
            <a:round/>
            <a:headEnd/>
            <a:tailEnd/>
          </a:ln>
        </p:spPr>
        <p:txBody>
          <a:bodyPr/>
          <a:lstStyle/>
          <a:p>
            <a:endParaRPr lang="en-US">
              <a:effectLst/>
              <a:latin typeface="+mn-lt"/>
            </a:endParaRPr>
          </a:p>
        </p:txBody>
      </p:sp>
      <p:sp>
        <p:nvSpPr>
          <p:cNvPr id="260188" name="Line 92"/>
          <p:cNvSpPr>
            <a:spLocks noChangeShapeType="1"/>
          </p:cNvSpPr>
          <p:nvPr/>
        </p:nvSpPr>
        <p:spPr bwMode="auto">
          <a:xfrm>
            <a:off x="5953125" y="5637095"/>
            <a:ext cx="3175" cy="58738"/>
          </a:xfrm>
          <a:prstGeom prst="line">
            <a:avLst/>
          </a:prstGeom>
          <a:noFill/>
          <a:ln w="0">
            <a:solidFill>
              <a:srgbClr val="000000"/>
            </a:solidFill>
            <a:round/>
            <a:headEnd/>
            <a:tailEnd/>
          </a:ln>
        </p:spPr>
        <p:txBody>
          <a:bodyPr/>
          <a:lstStyle/>
          <a:p>
            <a:endParaRPr lang="en-US">
              <a:effectLst/>
              <a:latin typeface="+mn-lt"/>
            </a:endParaRPr>
          </a:p>
        </p:txBody>
      </p:sp>
      <p:sp>
        <p:nvSpPr>
          <p:cNvPr id="260189" name="Line 93"/>
          <p:cNvSpPr>
            <a:spLocks noChangeShapeType="1"/>
          </p:cNvSpPr>
          <p:nvPr/>
        </p:nvSpPr>
        <p:spPr bwMode="auto">
          <a:xfrm>
            <a:off x="6348413" y="5637095"/>
            <a:ext cx="3175" cy="58738"/>
          </a:xfrm>
          <a:prstGeom prst="line">
            <a:avLst/>
          </a:prstGeom>
          <a:noFill/>
          <a:ln w="0">
            <a:solidFill>
              <a:srgbClr val="000000"/>
            </a:solidFill>
            <a:round/>
            <a:headEnd/>
            <a:tailEnd/>
          </a:ln>
        </p:spPr>
        <p:txBody>
          <a:bodyPr/>
          <a:lstStyle/>
          <a:p>
            <a:endParaRPr lang="en-US">
              <a:effectLst/>
              <a:latin typeface="+mn-lt"/>
            </a:endParaRPr>
          </a:p>
        </p:txBody>
      </p:sp>
      <p:sp>
        <p:nvSpPr>
          <p:cNvPr id="260190" name="Line 94"/>
          <p:cNvSpPr>
            <a:spLocks noChangeShapeType="1"/>
          </p:cNvSpPr>
          <p:nvPr/>
        </p:nvSpPr>
        <p:spPr bwMode="auto">
          <a:xfrm>
            <a:off x="6743700" y="5637095"/>
            <a:ext cx="1588" cy="58738"/>
          </a:xfrm>
          <a:prstGeom prst="line">
            <a:avLst/>
          </a:prstGeom>
          <a:noFill/>
          <a:ln w="0">
            <a:solidFill>
              <a:srgbClr val="000000"/>
            </a:solidFill>
            <a:round/>
            <a:headEnd/>
            <a:tailEnd/>
          </a:ln>
        </p:spPr>
        <p:txBody>
          <a:bodyPr/>
          <a:lstStyle/>
          <a:p>
            <a:endParaRPr lang="en-US">
              <a:effectLst/>
              <a:latin typeface="+mn-lt"/>
            </a:endParaRPr>
          </a:p>
        </p:txBody>
      </p:sp>
      <p:sp>
        <p:nvSpPr>
          <p:cNvPr id="260191" name="Line 95"/>
          <p:cNvSpPr>
            <a:spLocks noChangeShapeType="1"/>
          </p:cNvSpPr>
          <p:nvPr/>
        </p:nvSpPr>
        <p:spPr bwMode="auto">
          <a:xfrm>
            <a:off x="7138988" y="5637095"/>
            <a:ext cx="1587" cy="58738"/>
          </a:xfrm>
          <a:prstGeom prst="line">
            <a:avLst/>
          </a:prstGeom>
          <a:noFill/>
          <a:ln w="0">
            <a:solidFill>
              <a:srgbClr val="000000"/>
            </a:solidFill>
            <a:round/>
            <a:headEnd/>
            <a:tailEnd/>
          </a:ln>
        </p:spPr>
        <p:txBody>
          <a:bodyPr/>
          <a:lstStyle/>
          <a:p>
            <a:endParaRPr lang="en-US">
              <a:effectLst/>
              <a:latin typeface="+mn-lt"/>
            </a:endParaRPr>
          </a:p>
        </p:txBody>
      </p:sp>
      <p:sp>
        <p:nvSpPr>
          <p:cNvPr id="260192" name="Line 96"/>
          <p:cNvSpPr>
            <a:spLocks noChangeShapeType="1"/>
          </p:cNvSpPr>
          <p:nvPr/>
        </p:nvSpPr>
        <p:spPr bwMode="auto">
          <a:xfrm>
            <a:off x="7546975" y="5637095"/>
            <a:ext cx="1588" cy="58738"/>
          </a:xfrm>
          <a:prstGeom prst="line">
            <a:avLst/>
          </a:prstGeom>
          <a:noFill/>
          <a:ln w="0">
            <a:solidFill>
              <a:srgbClr val="000000"/>
            </a:solidFill>
            <a:round/>
            <a:headEnd/>
            <a:tailEnd/>
          </a:ln>
        </p:spPr>
        <p:txBody>
          <a:bodyPr/>
          <a:lstStyle/>
          <a:p>
            <a:endParaRPr lang="en-US">
              <a:effectLst/>
              <a:latin typeface="+mn-lt"/>
            </a:endParaRPr>
          </a:p>
        </p:txBody>
      </p:sp>
      <p:sp>
        <p:nvSpPr>
          <p:cNvPr id="260193" name="Line 97"/>
          <p:cNvSpPr>
            <a:spLocks noChangeShapeType="1"/>
          </p:cNvSpPr>
          <p:nvPr/>
        </p:nvSpPr>
        <p:spPr bwMode="auto">
          <a:xfrm>
            <a:off x="7942263" y="5637095"/>
            <a:ext cx="1587" cy="58738"/>
          </a:xfrm>
          <a:prstGeom prst="line">
            <a:avLst/>
          </a:prstGeom>
          <a:noFill/>
          <a:ln w="0">
            <a:solidFill>
              <a:srgbClr val="000000"/>
            </a:solidFill>
            <a:round/>
            <a:headEnd/>
            <a:tailEnd/>
          </a:ln>
        </p:spPr>
        <p:txBody>
          <a:bodyPr/>
          <a:lstStyle/>
          <a:p>
            <a:endParaRPr lang="en-US">
              <a:effectLst/>
              <a:latin typeface="+mn-lt"/>
            </a:endParaRPr>
          </a:p>
        </p:txBody>
      </p:sp>
      <p:sp>
        <p:nvSpPr>
          <p:cNvPr id="260194" name="Rectangle 98"/>
          <p:cNvSpPr>
            <a:spLocks noChangeArrowheads="1"/>
          </p:cNvSpPr>
          <p:nvPr/>
        </p:nvSpPr>
        <p:spPr bwMode="auto">
          <a:xfrm>
            <a:off x="869950"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`91</a:t>
            </a:r>
            <a:endParaRPr kumimoji="1" lang="en-US" altLang="ko-KR" sz="1400">
              <a:effectLst/>
              <a:latin typeface="+mn-lt"/>
              <a:ea typeface="굴림" pitchFamily="34" charset="-127"/>
            </a:endParaRPr>
          </a:p>
        </p:txBody>
      </p:sp>
      <p:sp>
        <p:nvSpPr>
          <p:cNvPr id="260195" name="Rectangle 99"/>
          <p:cNvSpPr>
            <a:spLocks noChangeArrowheads="1"/>
          </p:cNvSpPr>
          <p:nvPr/>
        </p:nvSpPr>
        <p:spPr bwMode="auto">
          <a:xfrm>
            <a:off x="1265238"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`92</a:t>
            </a:r>
            <a:endParaRPr kumimoji="1" lang="en-US" altLang="ko-KR" sz="1400">
              <a:effectLst/>
              <a:latin typeface="+mn-lt"/>
              <a:ea typeface="굴림" pitchFamily="34" charset="-127"/>
            </a:endParaRPr>
          </a:p>
        </p:txBody>
      </p:sp>
      <p:sp>
        <p:nvSpPr>
          <p:cNvPr id="260196" name="Rectangle 100"/>
          <p:cNvSpPr>
            <a:spLocks noChangeArrowheads="1"/>
          </p:cNvSpPr>
          <p:nvPr/>
        </p:nvSpPr>
        <p:spPr bwMode="auto">
          <a:xfrm>
            <a:off x="1660525"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`93</a:t>
            </a:r>
            <a:endParaRPr kumimoji="1" lang="en-US" altLang="ko-KR" sz="1400">
              <a:effectLst/>
              <a:latin typeface="+mn-lt"/>
              <a:ea typeface="굴림" pitchFamily="34" charset="-127"/>
            </a:endParaRPr>
          </a:p>
        </p:txBody>
      </p:sp>
      <p:sp>
        <p:nvSpPr>
          <p:cNvPr id="260197" name="Rectangle 101"/>
          <p:cNvSpPr>
            <a:spLocks noChangeArrowheads="1"/>
          </p:cNvSpPr>
          <p:nvPr/>
        </p:nvSpPr>
        <p:spPr bwMode="auto">
          <a:xfrm>
            <a:off x="2068513"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`94</a:t>
            </a:r>
            <a:endParaRPr kumimoji="1" lang="en-US" altLang="ko-KR" sz="1400">
              <a:effectLst/>
              <a:latin typeface="+mn-lt"/>
              <a:ea typeface="굴림" pitchFamily="34" charset="-127"/>
            </a:endParaRPr>
          </a:p>
        </p:txBody>
      </p:sp>
      <p:sp>
        <p:nvSpPr>
          <p:cNvPr id="260198" name="Rectangle 102"/>
          <p:cNvSpPr>
            <a:spLocks noChangeArrowheads="1"/>
          </p:cNvSpPr>
          <p:nvPr/>
        </p:nvSpPr>
        <p:spPr bwMode="auto">
          <a:xfrm>
            <a:off x="2463800"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`95</a:t>
            </a:r>
            <a:endParaRPr kumimoji="1" lang="en-US" altLang="ko-KR" sz="1400">
              <a:effectLst/>
              <a:latin typeface="+mn-lt"/>
              <a:ea typeface="굴림" pitchFamily="34" charset="-127"/>
            </a:endParaRPr>
          </a:p>
        </p:txBody>
      </p:sp>
      <p:sp>
        <p:nvSpPr>
          <p:cNvPr id="260199" name="Rectangle 103"/>
          <p:cNvSpPr>
            <a:spLocks noChangeArrowheads="1"/>
          </p:cNvSpPr>
          <p:nvPr/>
        </p:nvSpPr>
        <p:spPr bwMode="auto">
          <a:xfrm>
            <a:off x="2859088"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`96</a:t>
            </a:r>
            <a:endParaRPr kumimoji="1" lang="en-US" altLang="ko-KR" sz="1400">
              <a:effectLst/>
              <a:latin typeface="+mn-lt"/>
              <a:ea typeface="굴림" pitchFamily="34" charset="-127"/>
            </a:endParaRPr>
          </a:p>
        </p:txBody>
      </p:sp>
      <p:sp>
        <p:nvSpPr>
          <p:cNvPr id="260200" name="Rectangle 104"/>
          <p:cNvSpPr>
            <a:spLocks noChangeArrowheads="1"/>
          </p:cNvSpPr>
          <p:nvPr/>
        </p:nvSpPr>
        <p:spPr bwMode="auto">
          <a:xfrm>
            <a:off x="3254375"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`97</a:t>
            </a:r>
            <a:endParaRPr kumimoji="1" lang="en-US" altLang="ko-KR" sz="1400">
              <a:effectLst/>
              <a:latin typeface="+mn-lt"/>
              <a:ea typeface="굴림" pitchFamily="34" charset="-127"/>
            </a:endParaRPr>
          </a:p>
        </p:txBody>
      </p:sp>
      <p:sp>
        <p:nvSpPr>
          <p:cNvPr id="260201" name="Rectangle 105"/>
          <p:cNvSpPr>
            <a:spLocks noChangeArrowheads="1"/>
          </p:cNvSpPr>
          <p:nvPr/>
        </p:nvSpPr>
        <p:spPr bwMode="auto">
          <a:xfrm>
            <a:off x="3649663"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`98</a:t>
            </a:r>
            <a:endParaRPr kumimoji="1" lang="en-US" altLang="ko-KR" sz="1400">
              <a:effectLst/>
              <a:latin typeface="+mn-lt"/>
              <a:ea typeface="굴림" pitchFamily="34" charset="-127"/>
            </a:endParaRPr>
          </a:p>
        </p:txBody>
      </p:sp>
      <p:sp>
        <p:nvSpPr>
          <p:cNvPr id="260202" name="Rectangle 106"/>
          <p:cNvSpPr>
            <a:spLocks noChangeArrowheads="1"/>
          </p:cNvSpPr>
          <p:nvPr/>
        </p:nvSpPr>
        <p:spPr bwMode="auto">
          <a:xfrm>
            <a:off x="4057650"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`99</a:t>
            </a:r>
            <a:endParaRPr kumimoji="1" lang="en-US" altLang="ko-KR" sz="1400">
              <a:effectLst/>
              <a:latin typeface="+mn-lt"/>
              <a:ea typeface="굴림" pitchFamily="34" charset="-127"/>
            </a:endParaRPr>
          </a:p>
        </p:txBody>
      </p:sp>
      <p:sp>
        <p:nvSpPr>
          <p:cNvPr id="260203" name="Rectangle 107"/>
          <p:cNvSpPr>
            <a:spLocks noChangeArrowheads="1"/>
          </p:cNvSpPr>
          <p:nvPr/>
        </p:nvSpPr>
        <p:spPr bwMode="auto">
          <a:xfrm>
            <a:off x="4452938"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`00</a:t>
            </a:r>
            <a:endParaRPr kumimoji="1" lang="en-US" altLang="ko-KR" sz="1400">
              <a:effectLst/>
              <a:latin typeface="+mn-lt"/>
              <a:ea typeface="굴림" pitchFamily="34" charset="-127"/>
            </a:endParaRPr>
          </a:p>
        </p:txBody>
      </p:sp>
      <p:sp>
        <p:nvSpPr>
          <p:cNvPr id="260204" name="Rectangle 108"/>
          <p:cNvSpPr>
            <a:spLocks noChangeArrowheads="1"/>
          </p:cNvSpPr>
          <p:nvPr/>
        </p:nvSpPr>
        <p:spPr bwMode="auto">
          <a:xfrm>
            <a:off x="4848225"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`01</a:t>
            </a:r>
            <a:endParaRPr kumimoji="1" lang="en-US" altLang="ko-KR" sz="1400">
              <a:effectLst/>
              <a:latin typeface="+mn-lt"/>
              <a:ea typeface="굴림" pitchFamily="34" charset="-127"/>
            </a:endParaRPr>
          </a:p>
        </p:txBody>
      </p:sp>
      <p:sp>
        <p:nvSpPr>
          <p:cNvPr id="260205" name="Rectangle 109"/>
          <p:cNvSpPr>
            <a:spLocks noChangeArrowheads="1"/>
          </p:cNvSpPr>
          <p:nvPr/>
        </p:nvSpPr>
        <p:spPr bwMode="auto">
          <a:xfrm>
            <a:off x="5241925"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`02</a:t>
            </a:r>
            <a:endParaRPr kumimoji="1" lang="en-US" altLang="ko-KR" sz="1400">
              <a:effectLst/>
              <a:latin typeface="+mn-lt"/>
              <a:ea typeface="굴림" pitchFamily="34" charset="-127"/>
            </a:endParaRPr>
          </a:p>
        </p:txBody>
      </p:sp>
      <p:sp>
        <p:nvSpPr>
          <p:cNvPr id="260206" name="Rectangle 110"/>
          <p:cNvSpPr>
            <a:spLocks noChangeArrowheads="1"/>
          </p:cNvSpPr>
          <p:nvPr/>
        </p:nvSpPr>
        <p:spPr bwMode="auto">
          <a:xfrm>
            <a:off x="5651500"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`03</a:t>
            </a:r>
            <a:endParaRPr kumimoji="1" lang="en-US" altLang="ko-KR" sz="1400">
              <a:effectLst/>
              <a:latin typeface="+mn-lt"/>
              <a:ea typeface="굴림" pitchFamily="34" charset="-127"/>
            </a:endParaRPr>
          </a:p>
        </p:txBody>
      </p:sp>
      <p:sp>
        <p:nvSpPr>
          <p:cNvPr id="260207" name="Rectangle 111"/>
          <p:cNvSpPr>
            <a:spLocks noChangeArrowheads="1"/>
          </p:cNvSpPr>
          <p:nvPr/>
        </p:nvSpPr>
        <p:spPr bwMode="auto">
          <a:xfrm>
            <a:off x="6045200"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`04</a:t>
            </a:r>
            <a:endParaRPr kumimoji="1" lang="en-US" altLang="ko-KR" sz="1400">
              <a:effectLst/>
              <a:latin typeface="+mn-lt"/>
              <a:ea typeface="굴림" pitchFamily="34" charset="-127"/>
            </a:endParaRPr>
          </a:p>
        </p:txBody>
      </p:sp>
      <p:sp>
        <p:nvSpPr>
          <p:cNvPr id="260208" name="Rectangle 112"/>
          <p:cNvSpPr>
            <a:spLocks noChangeArrowheads="1"/>
          </p:cNvSpPr>
          <p:nvPr/>
        </p:nvSpPr>
        <p:spPr bwMode="auto">
          <a:xfrm>
            <a:off x="6440488"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`05</a:t>
            </a:r>
            <a:endParaRPr kumimoji="1" lang="en-US" altLang="ko-KR" sz="1400">
              <a:effectLst/>
              <a:latin typeface="+mn-lt"/>
              <a:ea typeface="굴림" pitchFamily="34" charset="-127"/>
            </a:endParaRPr>
          </a:p>
        </p:txBody>
      </p:sp>
      <p:sp>
        <p:nvSpPr>
          <p:cNvPr id="260209" name="Rectangle 113"/>
          <p:cNvSpPr>
            <a:spLocks noChangeArrowheads="1"/>
          </p:cNvSpPr>
          <p:nvPr/>
        </p:nvSpPr>
        <p:spPr bwMode="auto">
          <a:xfrm>
            <a:off x="6835775"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`06</a:t>
            </a:r>
            <a:endParaRPr kumimoji="1" lang="en-US" altLang="ko-KR" sz="1400">
              <a:effectLst/>
              <a:latin typeface="+mn-lt"/>
              <a:ea typeface="굴림" pitchFamily="34" charset="-127"/>
            </a:endParaRPr>
          </a:p>
        </p:txBody>
      </p:sp>
      <p:sp>
        <p:nvSpPr>
          <p:cNvPr id="260210" name="Rectangle 114"/>
          <p:cNvSpPr>
            <a:spLocks noChangeArrowheads="1"/>
          </p:cNvSpPr>
          <p:nvPr/>
        </p:nvSpPr>
        <p:spPr bwMode="auto">
          <a:xfrm>
            <a:off x="7243763"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`07</a:t>
            </a:r>
            <a:endParaRPr kumimoji="1" lang="en-US" altLang="ko-KR" sz="1400">
              <a:effectLst/>
              <a:latin typeface="+mn-lt"/>
              <a:ea typeface="굴림" pitchFamily="34" charset="-127"/>
            </a:endParaRPr>
          </a:p>
        </p:txBody>
      </p:sp>
      <p:sp>
        <p:nvSpPr>
          <p:cNvPr id="260211" name="Rectangle 115"/>
          <p:cNvSpPr>
            <a:spLocks noChangeArrowheads="1"/>
          </p:cNvSpPr>
          <p:nvPr/>
        </p:nvSpPr>
        <p:spPr bwMode="auto">
          <a:xfrm>
            <a:off x="7639050" y="5795845"/>
            <a:ext cx="264496" cy="215444"/>
          </a:xfrm>
          <a:prstGeom prst="rect">
            <a:avLst/>
          </a:prstGeom>
          <a:noFill/>
          <a:ln w="9525">
            <a:noFill/>
            <a:miter lim="800000"/>
            <a:headEnd/>
            <a:tailEnd/>
          </a:ln>
        </p:spPr>
        <p:txBody>
          <a:bodyPr wrap="none" lIns="0" tIns="0" rIns="0" bIns="0">
            <a:spAutoFit/>
          </a:bodyPr>
          <a:lstStyle/>
          <a:p>
            <a:pPr algn="l" latinLnBrk="1"/>
            <a:r>
              <a:rPr kumimoji="1" lang="en-US" altLang="ko-KR" sz="1400">
                <a:solidFill>
                  <a:srgbClr val="000000"/>
                </a:solidFill>
                <a:effectLst/>
                <a:latin typeface="+mn-lt"/>
                <a:ea typeface="돋움" pitchFamily="34" charset="-127"/>
              </a:rPr>
              <a:t>`08</a:t>
            </a:r>
            <a:endParaRPr kumimoji="1" lang="en-US" altLang="ko-KR" sz="1400">
              <a:effectLst/>
              <a:latin typeface="+mn-lt"/>
              <a:ea typeface="굴림" pitchFamily="34" charset="-127"/>
            </a:endParaRPr>
          </a:p>
        </p:txBody>
      </p:sp>
      <p:sp>
        <p:nvSpPr>
          <p:cNvPr id="260212" name="Rectangle 116"/>
          <p:cNvSpPr>
            <a:spLocks noChangeArrowheads="1"/>
          </p:cNvSpPr>
          <p:nvPr/>
        </p:nvSpPr>
        <p:spPr bwMode="auto">
          <a:xfrm>
            <a:off x="538163" y="6216533"/>
            <a:ext cx="1971117"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effectLst/>
                <a:latin typeface="+mn-lt"/>
                <a:ea typeface="바탕체" pitchFamily="49" charset="-127"/>
              </a:rPr>
              <a:t>* Source: WSTS (`06.10)</a:t>
            </a:r>
          </a:p>
        </p:txBody>
      </p:sp>
      <p:sp>
        <p:nvSpPr>
          <p:cNvPr id="260213" name="Freeform 117"/>
          <p:cNvSpPr>
            <a:spLocks/>
          </p:cNvSpPr>
          <p:nvPr/>
        </p:nvSpPr>
        <p:spPr bwMode="auto">
          <a:xfrm>
            <a:off x="814388" y="5522795"/>
            <a:ext cx="7305675" cy="174625"/>
          </a:xfrm>
          <a:custGeom>
            <a:avLst/>
            <a:gdLst/>
            <a:ahLst/>
            <a:cxnLst>
              <a:cxn ang="0">
                <a:pos x="0" y="66"/>
              </a:cxn>
              <a:cxn ang="0">
                <a:pos x="84" y="0"/>
              </a:cxn>
              <a:cxn ang="0">
                <a:pos x="3348" y="0"/>
              </a:cxn>
              <a:cxn ang="0">
                <a:pos x="3264" y="66"/>
              </a:cxn>
              <a:cxn ang="0">
                <a:pos x="0" y="66"/>
              </a:cxn>
            </a:cxnLst>
            <a:rect l="0" t="0" r="r" b="b"/>
            <a:pathLst>
              <a:path w="3348" h="66">
                <a:moveTo>
                  <a:pt x="0" y="66"/>
                </a:moveTo>
                <a:lnTo>
                  <a:pt x="84" y="0"/>
                </a:lnTo>
                <a:lnTo>
                  <a:pt x="3348" y="0"/>
                </a:lnTo>
                <a:lnTo>
                  <a:pt x="3264" y="66"/>
                </a:lnTo>
                <a:lnTo>
                  <a:pt x="0" y="66"/>
                </a:lnTo>
                <a:close/>
              </a:path>
            </a:pathLst>
          </a:custGeom>
          <a:noFill/>
          <a:ln w="9525">
            <a:noFill/>
            <a:round/>
            <a:headEnd/>
            <a:tailEnd/>
          </a:ln>
        </p:spPr>
        <p:txBody>
          <a:bodyPr/>
          <a:lstStyle/>
          <a:p>
            <a:endParaRPr lang="en-US">
              <a:effectLst/>
              <a:latin typeface="+mn-lt"/>
            </a:endParaRPr>
          </a:p>
        </p:txBody>
      </p:sp>
      <p:sp>
        <p:nvSpPr>
          <p:cNvPr id="260214" name="Freeform 118"/>
          <p:cNvSpPr>
            <a:spLocks/>
          </p:cNvSpPr>
          <p:nvPr/>
        </p:nvSpPr>
        <p:spPr bwMode="auto">
          <a:xfrm>
            <a:off x="814388" y="5522795"/>
            <a:ext cx="7305675" cy="174625"/>
          </a:xfrm>
          <a:custGeom>
            <a:avLst/>
            <a:gdLst/>
            <a:ahLst/>
            <a:cxnLst>
              <a:cxn ang="0">
                <a:pos x="3348" y="0"/>
              </a:cxn>
              <a:cxn ang="0">
                <a:pos x="3264" y="66"/>
              </a:cxn>
              <a:cxn ang="0">
                <a:pos x="0" y="66"/>
              </a:cxn>
              <a:cxn ang="0">
                <a:pos x="84" y="0"/>
              </a:cxn>
              <a:cxn ang="0">
                <a:pos x="3348" y="0"/>
              </a:cxn>
            </a:cxnLst>
            <a:rect l="0" t="0" r="r" b="b"/>
            <a:pathLst>
              <a:path w="3348" h="66">
                <a:moveTo>
                  <a:pt x="3348" y="0"/>
                </a:moveTo>
                <a:lnTo>
                  <a:pt x="3264" y="66"/>
                </a:lnTo>
                <a:lnTo>
                  <a:pt x="0" y="66"/>
                </a:lnTo>
                <a:lnTo>
                  <a:pt x="84" y="0"/>
                </a:lnTo>
                <a:lnTo>
                  <a:pt x="3348" y="0"/>
                </a:lnTo>
                <a:close/>
              </a:path>
            </a:pathLst>
          </a:custGeom>
          <a:noFill/>
          <a:ln w="9525">
            <a:noFill/>
            <a:round/>
            <a:headEnd/>
            <a:tailEnd/>
          </a:ln>
        </p:spPr>
        <p:txBody>
          <a:bodyPr/>
          <a:lstStyle/>
          <a:p>
            <a:endParaRPr lang="en-US">
              <a:effectLst/>
              <a:latin typeface="+mn-lt"/>
            </a:endParaRPr>
          </a:p>
        </p:txBody>
      </p:sp>
      <p:sp>
        <p:nvSpPr>
          <p:cNvPr id="260215" name="Freeform 119"/>
          <p:cNvSpPr>
            <a:spLocks/>
          </p:cNvSpPr>
          <p:nvPr/>
        </p:nvSpPr>
        <p:spPr bwMode="auto">
          <a:xfrm>
            <a:off x="1966913" y="5570420"/>
            <a:ext cx="79375" cy="79375"/>
          </a:xfrm>
          <a:custGeom>
            <a:avLst/>
            <a:gdLst/>
            <a:ahLst/>
            <a:cxnLst>
              <a:cxn ang="0">
                <a:pos x="0" y="30"/>
              </a:cxn>
              <a:cxn ang="0">
                <a:pos x="0" y="24"/>
              </a:cxn>
              <a:cxn ang="0">
                <a:pos x="36" y="0"/>
              </a:cxn>
              <a:cxn ang="0">
                <a:pos x="36" y="0"/>
              </a:cxn>
              <a:cxn ang="0">
                <a:pos x="0" y="30"/>
              </a:cxn>
            </a:cxnLst>
            <a:rect l="0" t="0" r="r" b="b"/>
            <a:pathLst>
              <a:path w="36" h="30">
                <a:moveTo>
                  <a:pt x="0" y="30"/>
                </a:moveTo>
                <a:lnTo>
                  <a:pt x="0" y="24"/>
                </a:lnTo>
                <a:lnTo>
                  <a:pt x="36" y="0"/>
                </a:lnTo>
                <a:lnTo>
                  <a:pt x="36" y="0"/>
                </a:lnTo>
                <a:lnTo>
                  <a:pt x="0" y="30"/>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16" name="Freeform 120"/>
          <p:cNvSpPr>
            <a:spLocks/>
          </p:cNvSpPr>
          <p:nvPr/>
        </p:nvSpPr>
        <p:spPr bwMode="auto">
          <a:xfrm>
            <a:off x="1744663" y="5570420"/>
            <a:ext cx="77787" cy="79375"/>
          </a:xfrm>
          <a:custGeom>
            <a:avLst/>
            <a:gdLst/>
            <a:ahLst/>
            <a:cxnLst>
              <a:cxn ang="0">
                <a:pos x="36" y="0"/>
              </a:cxn>
              <a:cxn ang="0">
                <a:pos x="36" y="0"/>
              </a:cxn>
              <a:cxn ang="0">
                <a:pos x="0" y="24"/>
              </a:cxn>
              <a:cxn ang="0">
                <a:pos x="0" y="30"/>
              </a:cxn>
              <a:cxn ang="0">
                <a:pos x="36" y="0"/>
              </a:cxn>
            </a:cxnLst>
            <a:rect l="0" t="0" r="r" b="b"/>
            <a:pathLst>
              <a:path w="36" h="30">
                <a:moveTo>
                  <a:pt x="36" y="0"/>
                </a:moveTo>
                <a:lnTo>
                  <a:pt x="36" y="0"/>
                </a:lnTo>
                <a:lnTo>
                  <a:pt x="0" y="24"/>
                </a:lnTo>
                <a:lnTo>
                  <a:pt x="0" y="30"/>
                </a:lnTo>
                <a:lnTo>
                  <a:pt x="36" y="0"/>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sp>
        <p:nvSpPr>
          <p:cNvPr id="260217" name="Rectangle 121"/>
          <p:cNvSpPr>
            <a:spLocks noChangeArrowheads="1"/>
          </p:cNvSpPr>
          <p:nvPr/>
        </p:nvSpPr>
        <p:spPr bwMode="auto">
          <a:xfrm>
            <a:off x="1822450" y="5570420"/>
            <a:ext cx="223838" cy="3175"/>
          </a:xfrm>
          <a:prstGeom prst="rect">
            <a:avLst/>
          </a:prstGeom>
          <a:solidFill>
            <a:srgbClr val="806600"/>
          </a:solidFill>
          <a:ln w="9525">
            <a:solidFill>
              <a:srgbClr val="969696"/>
            </a:solidFill>
            <a:miter lim="800000"/>
            <a:headEnd/>
            <a:tailEnd/>
          </a:ln>
        </p:spPr>
        <p:txBody>
          <a:bodyPr/>
          <a:lstStyle/>
          <a:p>
            <a:endParaRPr lang="en-US">
              <a:effectLst/>
              <a:latin typeface="+mn-lt"/>
            </a:endParaRPr>
          </a:p>
        </p:txBody>
      </p:sp>
      <p:sp>
        <p:nvSpPr>
          <p:cNvPr id="260218" name="Freeform 122"/>
          <p:cNvSpPr>
            <a:spLocks/>
          </p:cNvSpPr>
          <p:nvPr/>
        </p:nvSpPr>
        <p:spPr bwMode="auto">
          <a:xfrm>
            <a:off x="1744663" y="5570420"/>
            <a:ext cx="301625" cy="6350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sp>
        <p:nvSpPr>
          <p:cNvPr id="260219" name="Freeform 123"/>
          <p:cNvSpPr>
            <a:spLocks/>
          </p:cNvSpPr>
          <p:nvPr/>
        </p:nvSpPr>
        <p:spPr bwMode="auto">
          <a:xfrm>
            <a:off x="2360613" y="5522795"/>
            <a:ext cx="77787" cy="127000"/>
          </a:xfrm>
          <a:custGeom>
            <a:avLst/>
            <a:gdLst/>
            <a:ahLst/>
            <a:cxnLst>
              <a:cxn ang="0">
                <a:pos x="0" y="48"/>
              </a:cxn>
              <a:cxn ang="0">
                <a:pos x="0" y="30"/>
              </a:cxn>
              <a:cxn ang="0">
                <a:pos x="36" y="0"/>
              </a:cxn>
              <a:cxn ang="0">
                <a:pos x="36" y="18"/>
              </a:cxn>
              <a:cxn ang="0">
                <a:pos x="0" y="48"/>
              </a:cxn>
            </a:cxnLst>
            <a:rect l="0" t="0" r="r" b="b"/>
            <a:pathLst>
              <a:path w="36" h="48">
                <a:moveTo>
                  <a:pt x="0" y="48"/>
                </a:moveTo>
                <a:lnTo>
                  <a:pt x="0" y="30"/>
                </a:lnTo>
                <a:lnTo>
                  <a:pt x="36" y="0"/>
                </a:lnTo>
                <a:lnTo>
                  <a:pt x="36" y="18"/>
                </a:lnTo>
                <a:lnTo>
                  <a:pt x="0" y="48"/>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20" name="Rectangle 124"/>
          <p:cNvSpPr>
            <a:spLocks noChangeArrowheads="1"/>
          </p:cNvSpPr>
          <p:nvPr/>
        </p:nvSpPr>
        <p:spPr bwMode="auto">
          <a:xfrm>
            <a:off x="2136775" y="5602170"/>
            <a:ext cx="223838" cy="47625"/>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21" name="Freeform 125"/>
          <p:cNvSpPr>
            <a:spLocks/>
          </p:cNvSpPr>
          <p:nvPr/>
        </p:nvSpPr>
        <p:spPr bwMode="auto">
          <a:xfrm>
            <a:off x="2136775" y="5522795"/>
            <a:ext cx="301625" cy="79375"/>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nvGrpSpPr>
          <p:cNvPr id="260222" name="Group 126"/>
          <p:cNvGrpSpPr>
            <a:grpSpLocks/>
          </p:cNvGrpSpPr>
          <p:nvPr/>
        </p:nvGrpSpPr>
        <p:grpSpPr bwMode="auto">
          <a:xfrm>
            <a:off x="2543175" y="5497395"/>
            <a:ext cx="287338" cy="152400"/>
            <a:chOff x="1722" y="3538"/>
            <a:chExt cx="181" cy="120"/>
          </a:xfrm>
        </p:grpSpPr>
        <p:sp>
          <p:nvSpPr>
            <p:cNvPr id="260223" name="Freeform 127"/>
            <p:cNvSpPr>
              <a:spLocks/>
            </p:cNvSpPr>
            <p:nvPr/>
          </p:nvSpPr>
          <p:spPr bwMode="auto">
            <a:xfrm>
              <a:off x="1862" y="3538"/>
              <a:ext cx="41" cy="120"/>
            </a:xfrm>
            <a:custGeom>
              <a:avLst/>
              <a:gdLst/>
              <a:ahLst/>
              <a:cxnLst>
                <a:cxn ang="0">
                  <a:pos x="0" y="72"/>
                </a:cxn>
                <a:cxn ang="0">
                  <a:pos x="0" y="30"/>
                </a:cxn>
                <a:cxn ang="0">
                  <a:pos x="30" y="0"/>
                </a:cxn>
                <a:cxn ang="0">
                  <a:pos x="30" y="42"/>
                </a:cxn>
                <a:cxn ang="0">
                  <a:pos x="0" y="72"/>
                </a:cxn>
              </a:cxnLst>
              <a:rect l="0" t="0" r="r" b="b"/>
              <a:pathLst>
                <a:path w="30" h="72">
                  <a:moveTo>
                    <a:pt x="0" y="72"/>
                  </a:moveTo>
                  <a:lnTo>
                    <a:pt x="0" y="30"/>
                  </a:lnTo>
                  <a:lnTo>
                    <a:pt x="30" y="0"/>
                  </a:lnTo>
                  <a:lnTo>
                    <a:pt x="30" y="42"/>
                  </a:lnTo>
                  <a:lnTo>
                    <a:pt x="0" y="72"/>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24" name="Rectangle 128"/>
            <p:cNvSpPr>
              <a:spLocks noChangeArrowheads="1"/>
            </p:cNvSpPr>
            <p:nvPr/>
          </p:nvSpPr>
          <p:spPr bwMode="auto">
            <a:xfrm>
              <a:off x="1722" y="3588"/>
              <a:ext cx="140" cy="7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25" name="Freeform 129"/>
            <p:cNvSpPr>
              <a:spLocks/>
            </p:cNvSpPr>
            <p:nvPr/>
          </p:nvSpPr>
          <p:spPr bwMode="auto">
            <a:xfrm>
              <a:off x="1722" y="3538"/>
              <a:ext cx="181" cy="50"/>
            </a:xfrm>
            <a:custGeom>
              <a:avLst/>
              <a:gdLst/>
              <a:ahLst/>
              <a:cxnLst>
                <a:cxn ang="0">
                  <a:pos x="102" y="30"/>
                </a:cxn>
                <a:cxn ang="0">
                  <a:pos x="132" y="0"/>
                </a:cxn>
                <a:cxn ang="0">
                  <a:pos x="30" y="0"/>
                </a:cxn>
                <a:cxn ang="0">
                  <a:pos x="0" y="30"/>
                </a:cxn>
                <a:cxn ang="0">
                  <a:pos x="102" y="30"/>
                </a:cxn>
              </a:cxnLst>
              <a:rect l="0" t="0" r="r" b="b"/>
              <a:pathLst>
                <a:path w="132" h="30">
                  <a:moveTo>
                    <a:pt x="102" y="30"/>
                  </a:moveTo>
                  <a:lnTo>
                    <a:pt x="132" y="0"/>
                  </a:lnTo>
                  <a:lnTo>
                    <a:pt x="30" y="0"/>
                  </a:lnTo>
                  <a:lnTo>
                    <a:pt x="0" y="30"/>
                  </a:lnTo>
                  <a:lnTo>
                    <a:pt x="102" y="30"/>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26" name="Group 130"/>
          <p:cNvGrpSpPr>
            <a:grpSpLocks/>
          </p:cNvGrpSpPr>
          <p:nvPr/>
        </p:nvGrpSpPr>
        <p:grpSpPr bwMode="auto">
          <a:xfrm>
            <a:off x="2935288" y="5471995"/>
            <a:ext cx="288925" cy="177800"/>
            <a:chOff x="1969" y="3518"/>
            <a:chExt cx="182" cy="140"/>
          </a:xfrm>
        </p:grpSpPr>
        <p:sp>
          <p:nvSpPr>
            <p:cNvPr id="260227" name="Freeform 131"/>
            <p:cNvSpPr>
              <a:spLocks/>
            </p:cNvSpPr>
            <p:nvPr/>
          </p:nvSpPr>
          <p:spPr bwMode="auto">
            <a:xfrm>
              <a:off x="2110" y="3518"/>
              <a:ext cx="41" cy="140"/>
            </a:xfrm>
            <a:custGeom>
              <a:avLst/>
              <a:gdLst/>
              <a:ahLst/>
              <a:cxnLst>
                <a:cxn ang="0">
                  <a:pos x="0" y="84"/>
                </a:cxn>
                <a:cxn ang="0">
                  <a:pos x="0" y="24"/>
                </a:cxn>
                <a:cxn ang="0">
                  <a:pos x="30" y="0"/>
                </a:cxn>
                <a:cxn ang="0">
                  <a:pos x="30" y="54"/>
                </a:cxn>
                <a:cxn ang="0">
                  <a:pos x="0" y="84"/>
                </a:cxn>
              </a:cxnLst>
              <a:rect l="0" t="0" r="r" b="b"/>
              <a:pathLst>
                <a:path w="30" h="84">
                  <a:moveTo>
                    <a:pt x="0" y="84"/>
                  </a:moveTo>
                  <a:lnTo>
                    <a:pt x="0" y="24"/>
                  </a:lnTo>
                  <a:lnTo>
                    <a:pt x="30" y="0"/>
                  </a:lnTo>
                  <a:lnTo>
                    <a:pt x="30" y="54"/>
                  </a:lnTo>
                  <a:lnTo>
                    <a:pt x="0" y="84"/>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28" name="Rectangle 132"/>
            <p:cNvSpPr>
              <a:spLocks noChangeArrowheads="1"/>
            </p:cNvSpPr>
            <p:nvPr/>
          </p:nvSpPr>
          <p:spPr bwMode="auto">
            <a:xfrm>
              <a:off x="1969" y="3558"/>
              <a:ext cx="141" cy="10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29" name="Freeform 133"/>
            <p:cNvSpPr>
              <a:spLocks/>
            </p:cNvSpPr>
            <p:nvPr/>
          </p:nvSpPr>
          <p:spPr bwMode="auto">
            <a:xfrm>
              <a:off x="1969" y="3518"/>
              <a:ext cx="182" cy="40"/>
            </a:xfrm>
            <a:custGeom>
              <a:avLst/>
              <a:gdLst/>
              <a:ahLst/>
              <a:cxnLst>
                <a:cxn ang="0">
                  <a:pos x="102" y="24"/>
                </a:cxn>
                <a:cxn ang="0">
                  <a:pos x="132" y="0"/>
                </a:cxn>
                <a:cxn ang="0">
                  <a:pos x="36" y="0"/>
                </a:cxn>
                <a:cxn ang="0">
                  <a:pos x="0" y="24"/>
                </a:cxn>
                <a:cxn ang="0">
                  <a:pos x="102" y="24"/>
                </a:cxn>
              </a:cxnLst>
              <a:rect l="0" t="0" r="r" b="b"/>
              <a:pathLst>
                <a:path w="132" h="24">
                  <a:moveTo>
                    <a:pt x="102" y="24"/>
                  </a:moveTo>
                  <a:lnTo>
                    <a:pt x="132" y="0"/>
                  </a:lnTo>
                  <a:lnTo>
                    <a:pt x="36" y="0"/>
                  </a:lnTo>
                  <a:lnTo>
                    <a:pt x="0" y="24"/>
                  </a:lnTo>
                  <a:lnTo>
                    <a:pt x="102"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30" name="Group 134"/>
          <p:cNvGrpSpPr>
            <a:grpSpLocks/>
          </p:cNvGrpSpPr>
          <p:nvPr/>
        </p:nvGrpSpPr>
        <p:grpSpPr bwMode="auto">
          <a:xfrm>
            <a:off x="3328988" y="5459295"/>
            <a:ext cx="301625" cy="190500"/>
            <a:chOff x="2217" y="3508"/>
            <a:chExt cx="190" cy="150"/>
          </a:xfrm>
        </p:grpSpPr>
        <p:sp>
          <p:nvSpPr>
            <p:cNvPr id="260231" name="Freeform 135"/>
            <p:cNvSpPr>
              <a:spLocks/>
            </p:cNvSpPr>
            <p:nvPr/>
          </p:nvSpPr>
          <p:spPr bwMode="auto">
            <a:xfrm>
              <a:off x="2357" y="3508"/>
              <a:ext cx="50" cy="150"/>
            </a:xfrm>
            <a:custGeom>
              <a:avLst/>
              <a:gdLst/>
              <a:ahLst/>
              <a:cxnLst>
                <a:cxn ang="0">
                  <a:pos x="0" y="90"/>
                </a:cxn>
                <a:cxn ang="0">
                  <a:pos x="0" y="30"/>
                </a:cxn>
                <a:cxn ang="0">
                  <a:pos x="36" y="0"/>
                </a:cxn>
                <a:cxn ang="0">
                  <a:pos x="36" y="60"/>
                </a:cxn>
                <a:cxn ang="0">
                  <a:pos x="0" y="90"/>
                </a:cxn>
              </a:cxnLst>
              <a:rect l="0" t="0" r="r" b="b"/>
              <a:pathLst>
                <a:path w="36" h="90">
                  <a:moveTo>
                    <a:pt x="0" y="90"/>
                  </a:moveTo>
                  <a:lnTo>
                    <a:pt x="0" y="30"/>
                  </a:lnTo>
                  <a:lnTo>
                    <a:pt x="36" y="0"/>
                  </a:lnTo>
                  <a:lnTo>
                    <a:pt x="36" y="60"/>
                  </a:lnTo>
                  <a:lnTo>
                    <a:pt x="0" y="90"/>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32" name="Rectangle 136"/>
            <p:cNvSpPr>
              <a:spLocks noChangeArrowheads="1"/>
            </p:cNvSpPr>
            <p:nvPr/>
          </p:nvSpPr>
          <p:spPr bwMode="auto">
            <a:xfrm>
              <a:off x="2217" y="3558"/>
              <a:ext cx="140" cy="10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33" name="Freeform 137"/>
            <p:cNvSpPr>
              <a:spLocks/>
            </p:cNvSpPr>
            <p:nvPr/>
          </p:nvSpPr>
          <p:spPr bwMode="auto">
            <a:xfrm>
              <a:off x="2217" y="3508"/>
              <a:ext cx="190" cy="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34" name="Group 138"/>
          <p:cNvGrpSpPr>
            <a:grpSpLocks/>
          </p:cNvGrpSpPr>
          <p:nvPr/>
        </p:nvGrpSpPr>
        <p:grpSpPr bwMode="auto">
          <a:xfrm>
            <a:off x="3721100" y="5471995"/>
            <a:ext cx="301625" cy="177800"/>
            <a:chOff x="2464" y="3518"/>
            <a:chExt cx="190" cy="140"/>
          </a:xfrm>
        </p:grpSpPr>
        <p:sp>
          <p:nvSpPr>
            <p:cNvPr id="260235" name="Freeform 139"/>
            <p:cNvSpPr>
              <a:spLocks/>
            </p:cNvSpPr>
            <p:nvPr/>
          </p:nvSpPr>
          <p:spPr bwMode="auto">
            <a:xfrm>
              <a:off x="2604" y="3518"/>
              <a:ext cx="50" cy="140"/>
            </a:xfrm>
            <a:custGeom>
              <a:avLst/>
              <a:gdLst/>
              <a:ahLst/>
              <a:cxnLst>
                <a:cxn ang="0">
                  <a:pos x="0" y="84"/>
                </a:cxn>
                <a:cxn ang="0">
                  <a:pos x="0" y="24"/>
                </a:cxn>
                <a:cxn ang="0">
                  <a:pos x="36" y="0"/>
                </a:cxn>
                <a:cxn ang="0">
                  <a:pos x="36" y="54"/>
                </a:cxn>
                <a:cxn ang="0">
                  <a:pos x="0" y="84"/>
                </a:cxn>
              </a:cxnLst>
              <a:rect l="0" t="0" r="r" b="b"/>
              <a:pathLst>
                <a:path w="36" h="84">
                  <a:moveTo>
                    <a:pt x="0" y="84"/>
                  </a:moveTo>
                  <a:lnTo>
                    <a:pt x="0" y="24"/>
                  </a:lnTo>
                  <a:lnTo>
                    <a:pt x="36" y="0"/>
                  </a:lnTo>
                  <a:lnTo>
                    <a:pt x="36" y="54"/>
                  </a:lnTo>
                  <a:lnTo>
                    <a:pt x="0" y="84"/>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36" name="Rectangle 140"/>
            <p:cNvSpPr>
              <a:spLocks noChangeArrowheads="1"/>
            </p:cNvSpPr>
            <p:nvPr/>
          </p:nvSpPr>
          <p:spPr bwMode="auto">
            <a:xfrm>
              <a:off x="2464" y="3558"/>
              <a:ext cx="140" cy="10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37" name="Freeform 141"/>
            <p:cNvSpPr>
              <a:spLocks/>
            </p:cNvSpPr>
            <p:nvPr/>
          </p:nvSpPr>
          <p:spPr bwMode="auto">
            <a:xfrm>
              <a:off x="2464" y="3518"/>
              <a:ext cx="190" cy="4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38" name="Group 142"/>
          <p:cNvGrpSpPr>
            <a:grpSpLocks/>
          </p:cNvGrpSpPr>
          <p:nvPr/>
        </p:nvGrpSpPr>
        <p:grpSpPr bwMode="auto">
          <a:xfrm>
            <a:off x="4127500" y="5370395"/>
            <a:ext cx="287338" cy="279400"/>
            <a:chOff x="2720" y="3438"/>
            <a:chExt cx="181" cy="220"/>
          </a:xfrm>
        </p:grpSpPr>
        <p:sp>
          <p:nvSpPr>
            <p:cNvPr id="260239" name="Freeform 143"/>
            <p:cNvSpPr>
              <a:spLocks/>
            </p:cNvSpPr>
            <p:nvPr/>
          </p:nvSpPr>
          <p:spPr bwMode="auto">
            <a:xfrm>
              <a:off x="2852" y="3438"/>
              <a:ext cx="49" cy="220"/>
            </a:xfrm>
            <a:custGeom>
              <a:avLst/>
              <a:gdLst/>
              <a:ahLst/>
              <a:cxnLst>
                <a:cxn ang="0">
                  <a:pos x="0" y="132"/>
                </a:cxn>
                <a:cxn ang="0">
                  <a:pos x="0" y="30"/>
                </a:cxn>
                <a:cxn ang="0">
                  <a:pos x="36" y="0"/>
                </a:cxn>
                <a:cxn ang="0">
                  <a:pos x="36" y="102"/>
                </a:cxn>
                <a:cxn ang="0">
                  <a:pos x="0" y="132"/>
                </a:cxn>
              </a:cxnLst>
              <a:rect l="0" t="0" r="r" b="b"/>
              <a:pathLst>
                <a:path w="36" h="132">
                  <a:moveTo>
                    <a:pt x="0" y="132"/>
                  </a:moveTo>
                  <a:lnTo>
                    <a:pt x="0" y="30"/>
                  </a:lnTo>
                  <a:lnTo>
                    <a:pt x="36" y="0"/>
                  </a:lnTo>
                  <a:lnTo>
                    <a:pt x="36" y="102"/>
                  </a:lnTo>
                  <a:lnTo>
                    <a:pt x="0" y="132"/>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40" name="Rectangle 144"/>
            <p:cNvSpPr>
              <a:spLocks noChangeArrowheads="1"/>
            </p:cNvSpPr>
            <p:nvPr/>
          </p:nvSpPr>
          <p:spPr bwMode="auto">
            <a:xfrm>
              <a:off x="2720" y="3488"/>
              <a:ext cx="132" cy="17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41" name="Freeform 145"/>
            <p:cNvSpPr>
              <a:spLocks/>
            </p:cNvSpPr>
            <p:nvPr/>
          </p:nvSpPr>
          <p:spPr bwMode="auto">
            <a:xfrm>
              <a:off x="2720" y="3438"/>
              <a:ext cx="181" cy="50"/>
            </a:xfrm>
            <a:custGeom>
              <a:avLst/>
              <a:gdLst/>
              <a:ahLst/>
              <a:cxnLst>
                <a:cxn ang="0">
                  <a:pos x="96" y="30"/>
                </a:cxn>
                <a:cxn ang="0">
                  <a:pos x="132" y="0"/>
                </a:cxn>
                <a:cxn ang="0">
                  <a:pos x="30" y="0"/>
                </a:cxn>
                <a:cxn ang="0">
                  <a:pos x="0" y="30"/>
                </a:cxn>
                <a:cxn ang="0">
                  <a:pos x="96" y="30"/>
                </a:cxn>
              </a:cxnLst>
              <a:rect l="0" t="0" r="r" b="b"/>
              <a:pathLst>
                <a:path w="132" h="30">
                  <a:moveTo>
                    <a:pt x="96" y="30"/>
                  </a:moveTo>
                  <a:lnTo>
                    <a:pt x="132" y="0"/>
                  </a:lnTo>
                  <a:lnTo>
                    <a:pt x="30" y="0"/>
                  </a:lnTo>
                  <a:lnTo>
                    <a:pt x="0" y="30"/>
                  </a:lnTo>
                  <a:lnTo>
                    <a:pt x="96" y="30"/>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42" name="Group 146"/>
          <p:cNvGrpSpPr>
            <a:grpSpLocks/>
          </p:cNvGrpSpPr>
          <p:nvPr/>
        </p:nvGrpSpPr>
        <p:grpSpPr bwMode="auto">
          <a:xfrm>
            <a:off x="4519613" y="5092583"/>
            <a:ext cx="288925" cy="557212"/>
            <a:chOff x="2967" y="3218"/>
            <a:chExt cx="182" cy="440"/>
          </a:xfrm>
        </p:grpSpPr>
        <p:sp>
          <p:nvSpPr>
            <p:cNvPr id="260243" name="Freeform 147"/>
            <p:cNvSpPr>
              <a:spLocks/>
            </p:cNvSpPr>
            <p:nvPr/>
          </p:nvSpPr>
          <p:spPr bwMode="auto">
            <a:xfrm>
              <a:off x="3108" y="3218"/>
              <a:ext cx="41" cy="440"/>
            </a:xfrm>
            <a:custGeom>
              <a:avLst/>
              <a:gdLst/>
              <a:ahLst/>
              <a:cxnLst>
                <a:cxn ang="0">
                  <a:pos x="0" y="264"/>
                </a:cxn>
                <a:cxn ang="0">
                  <a:pos x="0" y="24"/>
                </a:cxn>
                <a:cxn ang="0">
                  <a:pos x="30" y="0"/>
                </a:cxn>
                <a:cxn ang="0">
                  <a:pos x="30" y="234"/>
                </a:cxn>
                <a:cxn ang="0">
                  <a:pos x="0" y="264"/>
                </a:cxn>
              </a:cxnLst>
              <a:rect l="0" t="0" r="r" b="b"/>
              <a:pathLst>
                <a:path w="30" h="264">
                  <a:moveTo>
                    <a:pt x="0" y="264"/>
                  </a:moveTo>
                  <a:lnTo>
                    <a:pt x="0" y="24"/>
                  </a:lnTo>
                  <a:lnTo>
                    <a:pt x="30" y="0"/>
                  </a:lnTo>
                  <a:lnTo>
                    <a:pt x="30" y="234"/>
                  </a:lnTo>
                  <a:lnTo>
                    <a:pt x="0" y="264"/>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44" name="Rectangle 148"/>
            <p:cNvSpPr>
              <a:spLocks noChangeArrowheads="1"/>
            </p:cNvSpPr>
            <p:nvPr/>
          </p:nvSpPr>
          <p:spPr bwMode="auto">
            <a:xfrm>
              <a:off x="2967" y="3258"/>
              <a:ext cx="141" cy="40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45" name="Freeform 149"/>
            <p:cNvSpPr>
              <a:spLocks/>
            </p:cNvSpPr>
            <p:nvPr/>
          </p:nvSpPr>
          <p:spPr bwMode="auto">
            <a:xfrm>
              <a:off x="2967" y="3218"/>
              <a:ext cx="182" cy="40"/>
            </a:xfrm>
            <a:custGeom>
              <a:avLst/>
              <a:gdLst/>
              <a:ahLst/>
              <a:cxnLst>
                <a:cxn ang="0">
                  <a:pos x="102" y="24"/>
                </a:cxn>
                <a:cxn ang="0">
                  <a:pos x="132" y="0"/>
                </a:cxn>
                <a:cxn ang="0">
                  <a:pos x="36" y="0"/>
                </a:cxn>
                <a:cxn ang="0">
                  <a:pos x="0" y="24"/>
                </a:cxn>
                <a:cxn ang="0">
                  <a:pos x="102" y="24"/>
                </a:cxn>
              </a:cxnLst>
              <a:rect l="0" t="0" r="r" b="b"/>
              <a:pathLst>
                <a:path w="132" h="24">
                  <a:moveTo>
                    <a:pt x="102" y="24"/>
                  </a:moveTo>
                  <a:lnTo>
                    <a:pt x="132" y="0"/>
                  </a:lnTo>
                  <a:lnTo>
                    <a:pt x="36" y="0"/>
                  </a:lnTo>
                  <a:lnTo>
                    <a:pt x="0" y="24"/>
                  </a:lnTo>
                  <a:lnTo>
                    <a:pt x="102"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46" name="Group 150"/>
          <p:cNvGrpSpPr>
            <a:grpSpLocks/>
          </p:cNvGrpSpPr>
          <p:nvPr/>
        </p:nvGrpSpPr>
        <p:grpSpPr bwMode="auto">
          <a:xfrm>
            <a:off x="4913313" y="5232283"/>
            <a:ext cx="300037" cy="417512"/>
            <a:chOff x="3215" y="3328"/>
            <a:chExt cx="189" cy="330"/>
          </a:xfrm>
        </p:grpSpPr>
        <p:sp>
          <p:nvSpPr>
            <p:cNvPr id="260247" name="Freeform 151"/>
            <p:cNvSpPr>
              <a:spLocks/>
            </p:cNvSpPr>
            <p:nvPr/>
          </p:nvSpPr>
          <p:spPr bwMode="auto">
            <a:xfrm>
              <a:off x="3355" y="3328"/>
              <a:ext cx="49" cy="330"/>
            </a:xfrm>
            <a:custGeom>
              <a:avLst/>
              <a:gdLst/>
              <a:ahLst/>
              <a:cxnLst>
                <a:cxn ang="0">
                  <a:pos x="0" y="198"/>
                </a:cxn>
                <a:cxn ang="0">
                  <a:pos x="0" y="24"/>
                </a:cxn>
                <a:cxn ang="0">
                  <a:pos x="36" y="0"/>
                </a:cxn>
                <a:cxn ang="0">
                  <a:pos x="36" y="168"/>
                </a:cxn>
                <a:cxn ang="0">
                  <a:pos x="0" y="198"/>
                </a:cxn>
              </a:cxnLst>
              <a:rect l="0" t="0" r="r" b="b"/>
              <a:pathLst>
                <a:path w="36" h="198">
                  <a:moveTo>
                    <a:pt x="0" y="198"/>
                  </a:moveTo>
                  <a:lnTo>
                    <a:pt x="0" y="24"/>
                  </a:lnTo>
                  <a:lnTo>
                    <a:pt x="36" y="0"/>
                  </a:lnTo>
                  <a:lnTo>
                    <a:pt x="36" y="168"/>
                  </a:lnTo>
                  <a:lnTo>
                    <a:pt x="0" y="198"/>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48" name="Rectangle 152"/>
            <p:cNvSpPr>
              <a:spLocks noChangeArrowheads="1"/>
            </p:cNvSpPr>
            <p:nvPr/>
          </p:nvSpPr>
          <p:spPr bwMode="auto">
            <a:xfrm>
              <a:off x="3215" y="3368"/>
              <a:ext cx="140" cy="29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49" name="Freeform 153"/>
            <p:cNvSpPr>
              <a:spLocks/>
            </p:cNvSpPr>
            <p:nvPr/>
          </p:nvSpPr>
          <p:spPr bwMode="auto">
            <a:xfrm>
              <a:off x="3215" y="3328"/>
              <a:ext cx="189" cy="4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50" name="Group 154"/>
          <p:cNvGrpSpPr>
            <a:grpSpLocks/>
          </p:cNvGrpSpPr>
          <p:nvPr/>
        </p:nvGrpSpPr>
        <p:grpSpPr bwMode="auto">
          <a:xfrm>
            <a:off x="5305425" y="5219583"/>
            <a:ext cx="301625" cy="430212"/>
            <a:chOff x="3462" y="3318"/>
            <a:chExt cx="190" cy="340"/>
          </a:xfrm>
        </p:grpSpPr>
        <p:sp>
          <p:nvSpPr>
            <p:cNvPr id="260251" name="Freeform 155"/>
            <p:cNvSpPr>
              <a:spLocks/>
            </p:cNvSpPr>
            <p:nvPr/>
          </p:nvSpPr>
          <p:spPr bwMode="auto">
            <a:xfrm>
              <a:off x="3602" y="3318"/>
              <a:ext cx="50" cy="340"/>
            </a:xfrm>
            <a:custGeom>
              <a:avLst/>
              <a:gdLst/>
              <a:ahLst/>
              <a:cxnLst>
                <a:cxn ang="0">
                  <a:pos x="0" y="204"/>
                </a:cxn>
                <a:cxn ang="0">
                  <a:pos x="0" y="30"/>
                </a:cxn>
                <a:cxn ang="0">
                  <a:pos x="36" y="0"/>
                </a:cxn>
                <a:cxn ang="0">
                  <a:pos x="36" y="174"/>
                </a:cxn>
                <a:cxn ang="0">
                  <a:pos x="0" y="204"/>
                </a:cxn>
              </a:cxnLst>
              <a:rect l="0" t="0" r="r" b="b"/>
              <a:pathLst>
                <a:path w="36" h="204">
                  <a:moveTo>
                    <a:pt x="0" y="204"/>
                  </a:moveTo>
                  <a:lnTo>
                    <a:pt x="0" y="30"/>
                  </a:lnTo>
                  <a:lnTo>
                    <a:pt x="36" y="0"/>
                  </a:lnTo>
                  <a:lnTo>
                    <a:pt x="36" y="174"/>
                  </a:lnTo>
                  <a:lnTo>
                    <a:pt x="0" y="204"/>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52" name="Rectangle 156"/>
            <p:cNvSpPr>
              <a:spLocks noChangeArrowheads="1"/>
            </p:cNvSpPr>
            <p:nvPr/>
          </p:nvSpPr>
          <p:spPr bwMode="auto">
            <a:xfrm>
              <a:off x="3462" y="3368"/>
              <a:ext cx="140" cy="29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53" name="Freeform 157"/>
            <p:cNvSpPr>
              <a:spLocks/>
            </p:cNvSpPr>
            <p:nvPr/>
          </p:nvSpPr>
          <p:spPr bwMode="auto">
            <a:xfrm>
              <a:off x="3462" y="3318"/>
              <a:ext cx="190" cy="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54" name="Group 158"/>
          <p:cNvGrpSpPr>
            <a:grpSpLocks/>
          </p:cNvGrpSpPr>
          <p:nvPr/>
        </p:nvGrpSpPr>
        <p:grpSpPr bwMode="auto">
          <a:xfrm>
            <a:off x="5711825" y="5041783"/>
            <a:ext cx="287338" cy="608012"/>
            <a:chOff x="3718" y="3178"/>
            <a:chExt cx="181" cy="480"/>
          </a:xfrm>
        </p:grpSpPr>
        <p:sp>
          <p:nvSpPr>
            <p:cNvPr id="260255" name="Freeform 159"/>
            <p:cNvSpPr>
              <a:spLocks/>
            </p:cNvSpPr>
            <p:nvPr/>
          </p:nvSpPr>
          <p:spPr bwMode="auto">
            <a:xfrm>
              <a:off x="3850" y="3178"/>
              <a:ext cx="49" cy="480"/>
            </a:xfrm>
            <a:custGeom>
              <a:avLst/>
              <a:gdLst/>
              <a:ahLst/>
              <a:cxnLst>
                <a:cxn ang="0">
                  <a:pos x="0" y="288"/>
                </a:cxn>
                <a:cxn ang="0">
                  <a:pos x="0" y="24"/>
                </a:cxn>
                <a:cxn ang="0">
                  <a:pos x="36" y="0"/>
                </a:cxn>
                <a:cxn ang="0">
                  <a:pos x="36" y="258"/>
                </a:cxn>
                <a:cxn ang="0">
                  <a:pos x="0" y="288"/>
                </a:cxn>
              </a:cxnLst>
              <a:rect l="0" t="0" r="r" b="b"/>
              <a:pathLst>
                <a:path w="36" h="288">
                  <a:moveTo>
                    <a:pt x="0" y="288"/>
                  </a:moveTo>
                  <a:lnTo>
                    <a:pt x="0" y="24"/>
                  </a:lnTo>
                  <a:lnTo>
                    <a:pt x="36" y="0"/>
                  </a:lnTo>
                  <a:lnTo>
                    <a:pt x="36" y="258"/>
                  </a:lnTo>
                  <a:lnTo>
                    <a:pt x="0" y="288"/>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56" name="Rectangle 160"/>
            <p:cNvSpPr>
              <a:spLocks noChangeArrowheads="1"/>
            </p:cNvSpPr>
            <p:nvPr/>
          </p:nvSpPr>
          <p:spPr bwMode="auto">
            <a:xfrm>
              <a:off x="3718" y="3218"/>
              <a:ext cx="132" cy="440"/>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57" name="Freeform 161"/>
            <p:cNvSpPr>
              <a:spLocks/>
            </p:cNvSpPr>
            <p:nvPr/>
          </p:nvSpPr>
          <p:spPr bwMode="auto">
            <a:xfrm>
              <a:off x="3718" y="3178"/>
              <a:ext cx="181" cy="40"/>
            </a:xfrm>
            <a:custGeom>
              <a:avLst/>
              <a:gdLst/>
              <a:ahLst/>
              <a:cxnLst>
                <a:cxn ang="0">
                  <a:pos x="96" y="24"/>
                </a:cxn>
                <a:cxn ang="0">
                  <a:pos x="132" y="0"/>
                </a:cxn>
                <a:cxn ang="0">
                  <a:pos x="30" y="0"/>
                </a:cxn>
                <a:cxn ang="0">
                  <a:pos x="0" y="24"/>
                </a:cxn>
                <a:cxn ang="0">
                  <a:pos x="96" y="24"/>
                </a:cxn>
              </a:cxnLst>
              <a:rect l="0" t="0" r="r" b="b"/>
              <a:pathLst>
                <a:path w="132" h="24">
                  <a:moveTo>
                    <a:pt x="96" y="24"/>
                  </a:moveTo>
                  <a:lnTo>
                    <a:pt x="132" y="0"/>
                  </a:lnTo>
                  <a:lnTo>
                    <a:pt x="30" y="0"/>
                  </a:lnTo>
                  <a:lnTo>
                    <a:pt x="0" y="24"/>
                  </a:lnTo>
                  <a:lnTo>
                    <a:pt x="96"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58" name="Group 162"/>
          <p:cNvGrpSpPr>
            <a:grpSpLocks/>
          </p:cNvGrpSpPr>
          <p:nvPr/>
        </p:nvGrpSpPr>
        <p:grpSpPr bwMode="auto">
          <a:xfrm>
            <a:off x="6103938" y="4852870"/>
            <a:ext cx="288925" cy="796925"/>
            <a:chOff x="3965" y="3029"/>
            <a:chExt cx="182" cy="629"/>
          </a:xfrm>
        </p:grpSpPr>
        <p:sp>
          <p:nvSpPr>
            <p:cNvPr id="260259" name="Freeform 163"/>
            <p:cNvSpPr>
              <a:spLocks/>
            </p:cNvSpPr>
            <p:nvPr/>
          </p:nvSpPr>
          <p:spPr bwMode="auto">
            <a:xfrm>
              <a:off x="4105" y="3029"/>
              <a:ext cx="42" cy="629"/>
            </a:xfrm>
            <a:custGeom>
              <a:avLst/>
              <a:gdLst/>
              <a:ahLst/>
              <a:cxnLst>
                <a:cxn ang="0">
                  <a:pos x="0" y="378"/>
                </a:cxn>
                <a:cxn ang="0">
                  <a:pos x="0" y="30"/>
                </a:cxn>
                <a:cxn ang="0">
                  <a:pos x="30" y="0"/>
                </a:cxn>
                <a:cxn ang="0">
                  <a:pos x="30" y="348"/>
                </a:cxn>
                <a:cxn ang="0">
                  <a:pos x="0" y="378"/>
                </a:cxn>
              </a:cxnLst>
              <a:rect l="0" t="0" r="r" b="b"/>
              <a:pathLst>
                <a:path w="30" h="378">
                  <a:moveTo>
                    <a:pt x="0" y="378"/>
                  </a:moveTo>
                  <a:lnTo>
                    <a:pt x="0" y="30"/>
                  </a:lnTo>
                  <a:lnTo>
                    <a:pt x="30" y="0"/>
                  </a:lnTo>
                  <a:lnTo>
                    <a:pt x="30" y="348"/>
                  </a:lnTo>
                  <a:lnTo>
                    <a:pt x="0" y="378"/>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60" name="Rectangle 164"/>
            <p:cNvSpPr>
              <a:spLocks noChangeArrowheads="1"/>
            </p:cNvSpPr>
            <p:nvPr/>
          </p:nvSpPr>
          <p:spPr bwMode="auto">
            <a:xfrm>
              <a:off x="3965" y="3079"/>
              <a:ext cx="140" cy="579"/>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61" name="Freeform 165"/>
            <p:cNvSpPr>
              <a:spLocks/>
            </p:cNvSpPr>
            <p:nvPr/>
          </p:nvSpPr>
          <p:spPr bwMode="auto">
            <a:xfrm>
              <a:off x="3965" y="3029"/>
              <a:ext cx="182" cy="50"/>
            </a:xfrm>
            <a:custGeom>
              <a:avLst/>
              <a:gdLst/>
              <a:ahLst/>
              <a:cxnLst>
                <a:cxn ang="0">
                  <a:pos x="102" y="30"/>
                </a:cxn>
                <a:cxn ang="0">
                  <a:pos x="132" y="0"/>
                </a:cxn>
                <a:cxn ang="0">
                  <a:pos x="30" y="0"/>
                </a:cxn>
                <a:cxn ang="0">
                  <a:pos x="0" y="30"/>
                </a:cxn>
                <a:cxn ang="0">
                  <a:pos x="102" y="30"/>
                </a:cxn>
              </a:cxnLst>
              <a:rect l="0" t="0" r="r" b="b"/>
              <a:pathLst>
                <a:path w="132" h="30">
                  <a:moveTo>
                    <a:pt x="102" y="30"/>
                  </a:moveTo>
                  <a:lnTo>
                    <a:pt x="132" y="0"/>
                  </a:lnTo>
                  <a:lnTo>
                    <a:pt x="30" y="0"/>
                  </a:lnTo>
                  <a:lnTo>
                    <a:pt x="0" y="30"/>
                  </a:lnTo>
                  <a:lnTo>
                    <a:pt x="102" y="30"/>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62" name="Group 166"/>
          <p:cNvGrpSpPr>
            <a:grpSpLocks/>
          </p:cNvGrpSpPr>
          <p:nvPr/>
        </p:nvGrpSpPr>
        <p:grpSpPr bwMode="auto">
          <a:xfrm>
            <a:off x="6497638" y="4713170"/>
            <a:ext cx="300037" cy="936625"/>
            <a:chOff x="4213" y="2919"/>
            <a:chExt cx="189" cy="739"/>
          </a:xfrm>
        </p:grpSpPr>
        <p:sp>
          <p:nvSpPr>
            <p:cNvPr id="260263" name="Freeform 167"/>
            <p:cNvSpPr>
              <a:spLocks/>
            </p:cNvSpPr>
            <p:nvPr/>
          </p:nvSpPr>
          <p:spPr bwMode="auto">
            <a:xfrm>
              <a:off x="4353" y="2919"/>
              <a:ext cx="49" cy="739"/>
            </a:xfrm>
            <a:custGeom>
              <a:avLst/>
              <a:gdLst/>
              <a:ahLst/>
              <a:cxnLst>
                <a:cxn ang="0">
                  <a:pos x="0" y="444"/>
                </a:cxn>
                <a:cxn ang="0">
                  <a:pos x="0" y="24"/>
                </a:cxn>
                <a:cxn ang="0">
                  <a:pos x="36" y="0"/>
                </a:cxn>
                <a:cxn ang="0">
                  <a:pos x="36" y="414"/>
                </a:cxn>
                <a:cxn ang="0">
                  <a:pos x="0" y="444"/>
                </a:cxn>
              </a:cxnLst>
              <a:rect l="0" t="0" r="r" b="b"/>
              <a:pathLst>
                <a:path w="36" h="444">
                  <a:moveTo>
                    <a:pt x="0" y="444"/>
                  </a:moveTo>
                  <a:lnTo>
                    <a:pt x="0" y="24"/>
                  </a:lnTo>
                  <a:lnTo>
                    <a:pt x="36" y="0"/>
                  </a:lnTo>
                  <a:lnTo>
                    <a:pt x="36" y="414"/>
                  </a:lnTo>
                  <a:lnTo>
                    <a:pt x="0" y="444"/>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64" name="Rectangle 168"/>
            <p:cNvSpPr>
              <a:spLocks noChangeArrowheads="1"/>
            </p:cNvSpPr>
            <p:nvPr/>
          </p:nvSpPr>
          <p:spPr bwMode="auto">
            <a:xfrm>
              <a:off x="4213" y="2959"/>
              <a:ext cx="140" cy="699"/>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65" name="Freeform 169"/>
            <p:cNvSpPr>
              <a:spLocks/>
            </p:cNvSpPr>
            <p:nvPr/>
          </p:nvSpPr>
          <p:spPr bwMode="auto">
            <a:xfrm>
              <a:off x="4213" y="2919"/>
              <a:ext cx="189" cy="4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66" name="Group 170"/>
          <p:cNvGrpSpPr>
            <a:grpSpLocks/>
          </p:cNvGrpSpPr>
          <p:nvPr/>
        </p:nvGrpSpPr>
        <p:grpSpPr bwMode="auto">
          <a:xfrm>
            <a:off x="6889750" y="4484570"/>
            <a:ext cx="301625" cy="1165225"/>
            <a:chOff x="4460" y="2739"/>
            <a:chExt cx="190" cy="919"/>
          </a:xfrm>
        </p:grpSpPr>
        <p:sp>
          <p:nvSpPr>
            <p:cNvPr id="260267" name="Freeform 171"/>
            <p:cNvSpPr>
              <a:spLocks/>
            </p:cNvSpPr>
            <p:nvPr/>
          </p:nvSpPr>
          <p:spPr bwMode="auto">
            <a:xfrm>
              <a:off x="4600" y="2739"/>
              <a:ext cx="50" cy="919"/>
            </a:xfrm>
            <a:custGeom>
              <a:avLst/>
              <a:gdLst/>
              <a:ahLst/>
              <a:cxnLst>
                <a:cxn ang="0">
                  <a:pos x="0" y="552"/>
                </a:cxn>
                <a:cxn ang="0">
                  <a:pos x="0" y="30"/>
                </a:cxn>
                <a:cxn ang="0">
                  <a:pos x="36" y="0"/>
                </a:cxn>
                <a:cxn ang="0">
                  <a:pos x="36" y="522"/>
                </a:cxn>
                <a:cxn ang="0">
                  <a:pos x="0" y="552"/>
                </a:cxn>
              </a:cxnLst>
              <a:rect l="0" t="0" r="r" b="b"/>
              <a:pathLst>
                <a:path w="36" h="552">
                  <a:moveTo>
                    <a:pt x="0" y="552"/>
                  </a:moveTo>
                  <a:lnTo>
                    <a:pt x="0" y="30"/>
                  </a:lnTo>
                  <a:lnTo>
                    <a:pt x="36" y="0"/>
                  </a:lnTo>
                  <a:lnTo>
                    <a:pt x="36" y="522"/>
                  </a:lnTo>
                  <a:lnTo>
                    <a:pt x="0" y="552"/>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68" name="Rectangle 172"/>
            <p:cNvSpPr>
              <a:spLocks noChangeArrowheads="1"/>
            </p:cNvSpPr>
            <p:nvPr/>
          </p:nvSpPr>
          <p:spPr bwMode="auto">
            <a:xfrm>
              <a:off x="4460" y="2789"/>
              <a:ext cx="140" cy="869"/>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69" name="Freeform 173"/>
            <p:cNvSpPr>
              <a:spLocks/>
            </p:cNvSpPr>
            <p:nvPr/>
          </p:nvSpPr>
          <p:spPr bwMode="auto">
            <a:xfrm>
              <a:off x="4460" y="2739"/>
              <a:ext cx="190" cy="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nvGrpSpPr>
          <p:cNvPr id="260270" name="Group 174"/>
          <p:cNvGrpSpPr>
            <a:grpSpLocks/>
          </p:cNvGrpSpPr>
          <p:nvPr/>
        </p:nvGrpSpPr>
        <p:grpSpPr bwMode="auto">
          <a:xfrm>
            <a:off x="7281863" y="4371858"/>
            <a:ext cx="301625" cy="1277937"/>
            <a:chOff x="4707" y="2649"/>
            <a:chExt cx="190" cy="1009"/>
          </a:xfrm>
        </p:grpSpPr>
        <p:sp>
          <p:nvSpPr>
            <p:cNvPr id="260271" name="Freeform 175"/>
            <p:cNvSpPr>
              <a:spLocks/>
            </p:cNvSpPr>
            <p:nvPr/>
          </p:nvSpPr>
          <p:spPr bwMode="auto">
            <a:xfrm>
              <a:off x="4848" y="2649"/>
              <a:ext cx="49" cy="1009"/>
            </a:xfrm>
            <a:custGeom>
              <a:avLst/>
              <a:gdLst/>
              <a:ahLst/>
              <a:cxnLst>
                <a:cxn ang="0">
                  <a:pos x="0" y="606"/>
                </a:cxn>
                <a:cxn ang="0">
                  <a:pos x="0" y="24"/>
                </a:cxn>
                <a:cxn ang="0">
                  <a:pos x="36" y="0"/>
                </a:cxn>
                <a:cxn ang="0">
                  <a:pos x="36" y="576"/>
                </a:cxn>
                <a:cxn ang="0">
                  <a:pos x="0" y="606"/>
                </a:cxn>
              </a:cxnLst>
              <a:rect l="0" t="0" r="r" b="b"/>
              <a:pathLst>
                <a:path w="36" h="606">
                  <a:moveTo>
                    <a:pt x="0" y="606"/>
                  </a:moveTo>
                  <a:lnTo>
                    <a:pt x="0" y="24"/>
                  </a:lnTo>
                  <a:lnTo>
                    <a:pt x="36" y="0"/>
                  </a:lnTo>
                  <a:lnTo>
                    <a:pt x="36" y="576"/>
                  </a:lnTo>
                  <a:lnTo>
                    <a:pt x="0" y="606"/>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grpSp>
          <p:nvGrpSpPr>
            <p:cNvPr id="260272" name="Group 176"/>
            <p:cNvGrpSpPr>
              <a:grpSpLocks/>
            </p:cNvGrpSpPr>
            <p:nvPr/>
          </p:nvGrpSpPr>
          <p:grpSpPr bwMode="auto">
            <a:xfrm>
              <a:off x="4707" y="2649"/>
              <a:ext cx="190" cy="1009"/>
              <a:chOff x="4707" y="2649"/>
              <a:chExt cx="190" cy="1009"/>
            </a:xfrm>
          </p:grpSpPr>
          <p:sp>
            <p:nvSpPr>
              <p:cNvPr id="260273" name="Rectangle 177"/>
              <p:cNvSpPr>
                <a:spLocks noChangeArrowheads="1"/>
              </p:cNvSpPr>
              <p:nvPr/>
            </p:nvSpPr>
            <p:spPr bwMode="auto">
              <a:xfrm>
                <a:off x="4707" y="2689"/>
                <a:ext cx="141" cy="969"/>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74" name="Freeform 178"/>
              <p:cNvSpPr>
                <a:spLocks/>
              </p:cNvSpPr>
              <p:nvPr/>
            </p:nvSpPr>
            <p:spPr bwMode="auto">
              <a:xfrm>
                <a:off x="4707" y="2649"/>
                <a:ext cx="190" cy="4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grpSp>
      <p:grpSp>
        <p:nvGrpSpPr>
          <p:cNvPr id="260275" name="Group 179"/>
          <p:cNvGrpSpPr>
            <a:grpSpLocks/>
          </p:cNvGrpSpPr>
          <p:nvPr/>
        </p:nvGrpSpPr>
        <p:grpSpPr bwMode="auto">
          <a:xfrm>
            <a:off x="7688263" y="4136908"/>
            <a:ext cx="287337" cy="1512887"/>
            <a:chOff x="4963" y="2523"/>
            <a:chExt cx="181" cy="1149"/>
          </a:xfrm>
        </p:grpSpPr>
        <p:sp>
          <p:nvSpPr>
            <p:cNvPr id="260276" name="Freeform 180"/>
            <p:cNvSpPr>
              <a:spLocks/>
            </p:cNvSpPr>
            <p:nvPr/>
          </p:nvSpPr>
          <p:spPr bwMode="auto">
            <a:xfrm>
              <a:off x="5095" y="2523"/>
              <a:ext cx="49" cy="1149"/>
            </a:xfrm>
            <a:custGeom>
              <a:avLst/>
              <a:gdLst/>
              <a:ahLst/>
              <a:cxnLst>
                <a:cxn ang="0">
                  <a:pos x="0" y="690"/>
                </a:cxn>
                <a:cxn ang="0">
                  <a:pos x="0" y="24"/>
                </a:cxn>
                <a:cxn ang="0">
                  <a:pos x="36" y="0"/>
                </a:cxn>
                <a:cxn ang="0">
                  <a:pos x="36" y="660"/>
                </a:cxn>
                <a:cxn ang="0">
                  <a:pos x="0" y="690"/>
                </a:cxn>
              </a:cxnLst>
              <a:rect l="0" t="0" r="r" b="b"/>
              <a:pathLst>
                <a:path w="36" h="690">
                  <a:moveTo>
                    <a:pt x="0" y="690"/>
                  </a:moveTo>
                  <a:lnTo>
                    <a:pt x="0" y="24"/>
                  </a:lnTo>
                  <a:lnTo>
                    <a:pt x="36" y="0"/>
                  </a:lnTo>
                  <a:lnTo>
                    <a:pt x="36" y="660"/>
                  </a:lnTo>
                  <a:lnTo>
                    <a:pt x="0" y="690"/>
                  </a:lnTo>
                  <a:close/>
                </a:path>
              </a:pathLst>
            </a:custGeom>
            <a:solidFill>
              <a:srgbClr val="806600"/>
            </a:solidFill>
            <a:ln w="9525">
              <a:solidFill>
                <a:srgbClr val="969696"/>
              </a:solidFill>
              <a:prstDash val="solid"/>
              <a:round/>
              <a:headEnd/>
              <a:tailEnd/>
            </a:ln>
          </p:spPr>
          <p:txBody>
            <a:bodyPr/>
            <a:lstStyle/>
            <a:p>
              <a:endParaRPr lang="en-US">
                <a:effectLst/>
                <a:latin typeface="+mn-lt"/>
              </a:endParaRPr>
            </a:p>
          </p:txBody>
        </p:sp>
        <p:sp>
          <p:nvSpPr>
            <p:cNvPr id="260277" name="Rectangle 181"/>
            <p:cNvSpPr>
              <a:spLocks noChangeArrowheads="1"/>
            </p:cNvSpPr>
            <p:nvPr/>
          </p:nvSpPr>
          <p:spPr bwMode="auto">
            <a:xfrm>
              <a:off x="4963" y="2563"/>
              <a:ext cx="132" cy="1109"/>
            </a:xfrm>
            <a:prstGeom prst="rect">
              <a:avLst/>
            </a:prstGeom>
            <a:solidFill>
              <a:srgbClr val="FFCC00"/>
            </a:solidFill>
            <a:ln w="9525">
              <a:solidFill>
                <a:srgbClr val="969696"/>
              </a:solidFill>
              <a:miter lim="800000"/>
              <a:headEnd/>
              <a:tailEnd/>
            </a:ln>
          </p:spPr>
          <p:txBody>
            <a:bodyPr/>
            <a:lstStyle/>
            <a:p>
              <a:endParaRPr lang="en-US">
                <a:effectLst/>
                <a:latin typeface="+mn-lt"/>
              </a:endParaRPr>
            </a:p>
          </p:txBody>
        </p:sp>
        <p:sp>
          <p:nvSpPr>
            <p:cNvPr id="260278" name="Freeform 182"/>
            <p:cNvSpPr>
              <a:spLocks/>
            </p:cNvSpPr>
            <p:nvPr/>
          </p:nvSpPr>
          <p:spPr bwMode="auto">
            <a:xfrm>
              <a:off x="4963" y="2523"/>
              <a:ext cx="181" cy="40"/>
            </a:xfrm>
            <a:custGeom>
              <a:avLst/>
              <a:gdLst/>
              <a:ahLst/>
              <a:cxnLst>
                <a:cxn ang="0">
                  <a:pos x="96" y="24"/>
                </a:cxn>
                <a:cxn ang="0">
                  <a:pos x="132" y="0"/>
                </a:cxn>
                <a:cxn ang="0">
                  <a:pos x="30" y="0"/>
                </a:cxn>
                <a:cxn ang="0">
                  <a:pos x="0" y="24"/>
                </a:cxn>
                <a:cxn ang="0">
                  <a:pos x="96" y="24"/>
                </a:cxn>
              </a:cxnLst>
              <a:rect l="0" t="0" r="r" b="b"/>
              <a:pathLst>
                <a:path w="132" h="24">
                  <a:moveTo>
                    <a:pt x="96" y="24"/>
                  </a:moveTo>
                  <a:lnTo>
                    <a:pt x="132" y="0"/>
                  </a:lnTo>
                  <a:lnTo>
                    <a:pt x="30" y="0"/>
                  </a:lnTo>
                  <a:lnTo>
                    <a:pt x="0" y="24"/>
                  </a:lnTo>
                  <a:lnTo>
                    <a:pt x="96" y="24"/>
                  </a:lnTo>
                  <a:close/>
                </a:path>
              </a:pathLst>
            </a:custGeom>
            <a:solidFill>
              <a:srgbClr val="BF9900"/>
            </a:solidFill>
            <a:ln w="9525">
              <a:solidFill>
                <a:srgbClr val="969696"/>
              </a:solidFill>
              <a:prstDash val="solid"/>
              <a:round/>
              <a:headEnd/>
              <a:tailEnd/>
            </a:ln>
          </p:spPr>
          <p:txBody>
            <a:bodyPr/>
            <a:lstStyle/>
            <a:p>
              <a:endParaRPr lang="en-US">
                <a:effectLst/>
                <a:latin typeface="+mn-lt"/>
              </a:endParaRPr>
            </a:p>
          </p:txBody>
        </p:sp>
      </p:grpSp>
      <p:sp>
        <p:nvSpPr>
          <p:cNvPr id="260279" name="Rectangle 183"/>
          <p:cNvSpPr>
            <a:spLocks noChangeArrowheads="1"/>
          </p:cNvSpPr>
          <p:nvPr/>
        </p:nvSpPr>
        <p:spPr bwMode="auto">
          <a:xfrm>
            <a:off x="6067425" y="3792420"/>
            <a:ext cx="1497013"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MP3 Player</a:t>
            </a:r>
            <a:endParaRPr kumimoji="1" lang="en-US" altLang="ko-KR" sz="1400" b="0">
              <a:effectLst/>
              <a:latin typeface="+mn-lt"/>
              <a:ea typeface="HY견고딕" pitchFamily="18" charset="-127"/>
            </a:endParaRPr>
          </a:p>
        </p:txBody>
      </p:sp>
      <p:pic>
        <p:nvPicPr>
          <p:cNvPr id="260280" name="Picture 184" descr="Untitled-1 copy"/>
          <p:cNvPicPr>
            <a:picLocks noChangeAspect="1" noChangeArrowheads="1"/>
          </p:cNvPicPr>
          <p:nvPr/>
        </p:nvPicPr>
        <p:blipFill>
          <a:blip r:embed="rId3"/>
          <a:srcRect/>
          <a:stretch>
            <a:fillRect/>
          </a:stretch>
        </p:blipFill>
        <p:spPr bwMode="auto">
          <a:xfrm>
            <a:off x="6343650" y="3263783"/>
            <a:ext cx="644525" cy="425450"/>
          </a:xfrm>
          <a:prstGeom prst="rect">
            <a:avLst/>
          </a:prstGeom>
          <a:noFill/>
        </p:spPr>
      </p:pic>
      <p:pic>
        <p:nvPicPr>
          <p:cNvPr id="260281" name="Picture 185" descr="voice"/>
          <p:cNvPicPr>
            <a:picLocks noChangeAspect="1" noChangeArrowheads="1"/>
          </p:cNvPicPr>
          <p:nvPr/>
        </p:nvPicPr>
        <p:blipFill>
          <a:blip r:embed="rId4"/>
          <a:srcRect/>
          <a:stretch>
            <a:fillRect/>
          </a:stretch>
        </p:blipFill>
        <p:spPr bwMode="auto">
          <a:xfrm>
            <a:off x="7031038" y="3219333"/>
            <a:ext cx="268287" cy="527050"/>
          </a:xfrm>
          <a:prstGeom prst="rect">
            <a:avLst/>
          </a:prstGeom>
          <a:noFill/>
        </p:spPr>
      </p:pic>
      <p:sp>
        <p:nvSpPr>
          <p:cNvPr id="260282" name="Rectangle 186"/>
          <p:cNvSpPr>
            <a:spLocks noChangeArrowheads="1"/>
          </p:cNvSpPr>
          <p:nvPr/>
        </p:nvSpPr>
        <p:spPr bwMode="auto">
          <a:xfrm>
            <a:off x="6659563" y="2868495"/>
            <a:ext cx="1268412"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Cell Phone</a:t>
            </a:r>
            <a:endParaRPr kumimoji="1" lang="en-US" altLang="ko-KR" sz="1400" b="0">
              <a:effectLst/>
              <a:latin typeface="+mn-lt"/>
              <a:ea typeface="HY견고딕" pitchFamily="18" charset="-127"/>
            </a:endParaRPr>
          </a:p>
        </p:txBody>
      </p:sp>
      <p:pic>
        <p:nvPicPr>
          <p:cNvPr id="260283" name="Picture 187" descr="phone"/>
          <p:cNvPicPr>
            <a:picLocks noChangeAspect="1" noChangeArrowheads="1"/>
          </p:cNvPicPr>
          <p:nvPr/>
        </p:nvPicPr>
        <p:blipFill>
          <a:blip r:embed="rId5" cstate="print"/>
          <a:srcRect/>
          <a:stretch>
            <a:fillRect/>
          </a:stretch>
        </p:blipFill>
        <p:spPr bwMode="auto">
          <a:xfrm>
            <a:off x="6746875" y="2387483"/>
            <a:ext cx="376238" cy="542925"/>
          </a:xfrm>
          <a:prstGeom prst="rect">
            <a:avLst/>
          </a:prstGeom>
          <a:noFill/>
        </p:spPr>
      </p:pic>
      <p:sp>
        <p:nvSpPr>
          <p:cNvPr id="260284" name="Rectangle 188"/>
          <p:cNvSpPr>
            <a:spLocks noChangeArrowheads="1"/>
          </p:cNvSpPr>
          <p:nvPr/>
        </p:nvSpPr>
        <p:spPr bwMode="auto">
          <a:xfrm>
            <a:off x="4468813" y="4900495"/>
            <a:ext cx="974725"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USB Drives</a:t>
            </a:r>
            <a:endParaRPr kumimoji="1" lang="en-US" altLang="ko-KR" sz="1400" b="0">
              <a:effectLst/>
              <a:latin typeface="+mn-lt"/>
              <a:ea typeface="HY견고딕" pitchFamily="18" charset="-127"/>
            </a:endParaRPr>
          </a:p>
        </p:txBody>
      </p:sp>
      <p:pic>
        <p:nvPicPr>
          <p:cNvPr id="260285" name="Picture 189" descr="Untitled-1 copy"/>
          <p:cNvPicPr>
            <a:picLocks noChangeAspect="1" noChangeArrowheads="1"/>
          </p:cNvPicPr>
          <p:nvPr/>
        </p:nvPicPr>
        <p:blipFill>
          <a:blip r:embed="rId6" cstate="print"/>
          <a:srcRect/>
          <a:stretch>
            <a:fillRect/>
          </a:stretch>
        </p:blipFill>
        <p:spPr bwMode="auto">
          <a:xfrm>
            <a:off x="4511675" y="4448058"/>
            <a:ext cx="514350" cy="436562"/>
          </a:xfrm>
          <a:prstGeom prst="rect">
            <a:avLst/>
          </a:prstGeom>
          <a:noFill/>
        </p:spPr>
      </p:pic>
      <p:pic>
        <p:nvPicPr>
          <p:cNvPr id="260286" name="Picture 190" descr="usb"/>
          <p:cNvPicPr>
            <a:picLocks noChangeAspect="1" noChangeArrowheads="1"/>
          </p:cNvPicPr>
          <p:nvPr/>
        </p:nvPicPr>
        <p:blipFill>
          <a:blip r:embed="rId7"/>
          <a:srcRect/>
          <a:stretch>
            <a:fillRect/>
          </a:stretch>
        </p:blipFill>
        <p:spPr bwMode="auto">
          <a:xfrm>
            <a:off x="4918075" y="4392495"/>
            <a:ext cx="487363" cy="484188"/>
          </a:xfrm>
          <a:prstGeom prst="rect">
            <a:avLst/>
          </a:prstGeom>
          <a:noFill/>
        </p:spPr>
      </p:pic>
      <p:sp>
        <p:nvSpPr>
          <p:cNvPr id="260287" name="Rectangle 191"/>
          <p:cNvSpPr>
            <a:spLocks noChangeArrowheads="1"/>
          </p:cNvSpPr>
          <p:nvPr/>
        </p:nvSpPr>
        <p:spPr bwMode="auto">
          <a:xfrm>
            <a:off x="4940300" y="3255845"/>
            <a:ext cx="1319213"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Memory Card</a:t>
            </a:r>
            <a:endParaRPr kumimoji="1" lang="en-US" altLang="ko-KR" sz="1400" b="0">
              <a:effectLst/>
              <a:latin typeface="+mn-lt"/>
              <a:ea typeface="HY견고딕" pitchFamily="18" charset="-127"/>
            </a:endParaRPr>
          </a:p>
        </p:txBody>
      </p:sp>
      <p:pic>
        <p:nvPicPr>
          <p:cNvPr id="260288" name="Picture 192" descr="Untitled-1 copy"/>
          <p:cNvPicPr>
            <a:picLocks noChangeAspect="1" noChangeArrowheads="1"/>
          </p:cNvPicPr>
          <p:nvPr/>
        </p:nvPicPr>
        <p:blipFill>
          <a:blip r:embed="rId8" cstate="print"/>
          <a:srcRect/>
          <a:stretch>
            <a:fillRect/>
          </a:stretch>
        </p:blipFill>
        <p:spPr bwMode="auto">
          <a:xfrm>
            <a:off x="5056188" y="3538420"/>
            <a:ext cx="411162" cy="458788"/>
          </a:xfrm>
          <a:prstGeom prst="rect">
            <a:avLst/>
          </a:prstGeom>
          <a:noFill/>
        </p:spPr>
      </p:pic>
      <p:pic>
        <p:nvPicPr>
          <p:cNvPr id="260289" name="Picture 193" descr="ms"/>
          <p:cNvPicPr>
            <a:picLocks noChangeAspect="1" noChangeArrowheads="1"/>
          </p:cNvPicPr>
          <p:nvPr/>
        </p:nvPicPr>
        <p:blipFill>
          <a:blip r:embed="rId9"/>
          <a:srcRect t="4703" b="5225"/>
          <a:stretch>
            <a:fillRect/>
          </a:stretch>
        </p:blipFill>
        <p:spPr bwMode="auto">
          <a:xfrm>
            <a:off x="5508625" y="3549533"/>
            <a:ext cx="282575" cy="457200"/>
          </a:xfrm>
          <a:prstGeom prst="rect">
            <a:avLst/>
          </a:prstGeom>
          <a:noFill/>
        </p:spPr>
      </p:pic>
      <p:sp>
        <p:nvSpPr>
          <p:cNvPr id="260292" name="Rectangle 196"/>
          <p:cNvSpPr>
            <a:spLocks noChangeArrowheads="1"/>
          </p:cNvSpPr>
          <p:nvPr/>
        </p:nvSpPr>
        <p:spPr bwMode="auto">
          <a:xfrm>
            <a:off x="8072438" y="1982670"/>
            <a:ext cx="371897" cy="246221"/>
          </a:xfrm>
          <a:prstGeom prst="rect">
            <a:avLst/>
          </a:prstGeom>
          <a:noFill/>
          <a:ln w="9525">
            <a:noFill/>
            <a:miter lim="800000"/>
            <a:headEnd/>
            <a:tailEnd/>
          </a:ln>
        </p:spPr>
        <p:txBody>
          <a:bodyPr wrap="none" lIns="0" tIns="0" rIns="0" bIns="0">
            <a:spAutoFit/>
          </a:bodyPr>
          <a:lstStyle/>
          <a:p>
            <a:pPr defTabSz="912813" latinLnBrk="1">
              <a:spcBef>
                <a:spcPct val="30000"/>
              </a:spcBef>
            </a:pPr>
            <a:r>
              <a:rPr kumimoji="1" lang="en-US" altLang="ko-KR" sz="1600">
                <a:effectLst/>
                <a:latin typeface="+mn-lt"/>
                <a:ea typeface="HY견고딕" pitchFamily="18" charset="-127"/>
              </a:rPr>
              <a:t>SSD</a:t>
            </a:r>
            <a:endParaRPr kumimoji="1" lang="en-US" altLang="ko-KR" sz="1600" b="0">
              <a:effectLst/>
              <a:latin typeface="+mn-lt"/>
              <a:ea typeface="HY견고딕" pitchFamily="18" charset="-127"/>
            </a:endParaRPr>
          </a:p>
        </p:txBody>
      </p:sp>
      <p:pic>
        <p:nvPicPr>
          <p:cNvPr id="260293" name="Picture 197" descr="n gage"/>
          <p:cNvPicPr>
            <a:picLocks noChangeAspect="1" noChangeArrowheads="1"/>
          </p:cNvPicPr>
          <p:nvPr/>
        </p:nvPicPr>
        <p:blipFill>
          <a:blip r:embed="rId10"/>
          <a:srcRect/>
          <a:stretch>
            <a:fillRect/>
          </a:stretch>
        </p:blipFill>
        <p:spPr bwMode="auto">
          <a:xfrm>
            <a:off x="7170738" y="2577983"/>
            <a:ext cx="569912" cy="338137"/>
          </a:xfrm>
          <a:prstGeom prst="rect">
            <a:avLst/>
          </a:prstGeom>
          <a:noFill/>
        </p:spPr>
      </p:pic>
      <p:sp>
        <p:nvSpPr>
          <p:cNvPr id="260294" name="Rectangle 198"/>
          <p:cNvSpPr>
            <a:spLocks noChangeArrowheads="1"/>
          </p:cNvSpPr>
          <p:nvPr/>
        </p:nvSpPr>
        <p:spPr bwMode="auto">
          <a:xfrm>
            <a:off x="8064500" y="1160345"/>
            <a:ext cx="742950" cy="609600"/>
          </a:xfrm>
          <a:prstGeom prst="rect">
            <a:avLst/>
          </a:prstGeom>
          <a:noFill/>
          <a:ln w="9525">
            <a:noFill/>
            <a:miter lim="800000"/>
            <a:headEnd/>
            <a:tailEnd/>
          </a:ln>
        </p:spPr>
        <p:txBody>
          <a:bodyPr lIns="0" tIns="0" rIns="0" bIns="0">
            <a:spAutoFit/>
          </a:bodyPr>
          <a:lstStyle/>
          <a:p>
            <a:pPr latinLnBrk="1"/>
            <a:r>
              <a:rPr kumimoji="1" lang="en-US" altLang="ko-KR" sz="2000">
                <a:effectLst/>
                <a:latin typeface="+mn-lt"/>
                <a:ea typeface="HY견고딕" pitchFamily="18" charset="-127"/>
              </a:rPr>
              <a:t>Flash %</a:t>
            </a:r>
          </a:p>
        </p:txBody>
      </p:sp>
      <p:sp>
        <p:nvSpPr>
          <p:cNvPr id="260295" name="Rectangle 199"/>
          <p:cNvSpPr>
            <a:spLocks noChangeArrowheads="1"/>
          </p:cNvSpPr>
          <p:nvPr/>
        </p:nvSpPr>
        <p:spPr bwMode="auto">
          <a:xfrm>
            <a:off x="925513" y="2216033"/>
            <a:ext cx="307975" cy="196850"/>
          </a:xfrm>
          <a:prstGeom prst="rect">
            <a:avLst/>
          </a:prstGeom>
          <a:solidFill>
            <a:srgbClr val="FFCC00"/>
          </a:solidFill>
          <a:ln w="9525">
            <a:solidFill>
              <a:srgbClr val="808080"/>
            </a:solidFill>
            <a:miter lim="800000"/>
            <a:headEnd/>
            <a:tailEnd/>
          </a:ln>
        </p:spPr>
        <p:txBody>
          <a:bodyPr/>
          <a:lstStyle/>
          <a:p>
            <a:endParaRPr lang="en-US">
              <a:effectLst/>
              <a:latin typeface="+mn-lt"/>
            </a:endParaRPr>
          </a:p>
        </p:txBody>
      </p:sp>
      <p:sp>
        <p:nvSpPr>
          <p:cNvPr id="260296" name="Rectangle 200"/>
          <p:cNvSpPr>
            <a:spLocks noChangeArrowheads="1"/>
          </p:cNvSpPr>
          <p:nvPr/>
        </p:nvSpPr>
        <p:spPr bwMode="auto">
          <a:xfrm>
            <a:off x="925513" y="1849320"/>
            <a:ext cx="307975" cy="195263"/>
          </a:xfrm>
          <a:prstGeom prst="rect">
            <a:avLst/>
          </a:prstGeom>
          <a:noFill/>
          <a:ln w="9525">
            <a:solidFill>
              <a:srgbClr val="969696"/>
            </a:solidFill>
            <a:miter lim="800000"/>
            <a:headEnd/>
            <a:tailEnd/>
          </a:ln>
        </p:spPr>
        <p:txBody>
          <a:bodyPr/>
          <a:lstStyle/>
          <a:p>
            <a:endParaRPr lang="en-US">
              <a:effectLst/>
              <a:latin typeface="+mn-lt"/>
            </a:endParaRPr>
          </a:p>
        </p:txBody>
      </p:sp>
      <p:sp>
        <p:nvSpPr>
          <p:cNvPr id="260297" name="Rectangle 201"/>
          <p:cNvSpPr>
            <a:spLocks noChangeArrowheads="1"/>
          </p:cNvSpPr>
          <p:nvPr/>
        </p:nvSpPr>
        <p:spPr bwMode="auto">
          <a:xfrm>
            <a:off x="1343025" y="1849320"/>
            <a:ext cx="1969001" cy="215444"/>
          </a:xfrm>
          <a:prstGeom prst="rect">
            <a:avLst/>
          </a:prstGeom>
          <a:noFill/>
          <a:ln w="9525">
            <a:noFill/>
            <a:miter lim="800000"/>
            <a:headEnd/>
            <a:tailEnd/>
          </a:ln>
        </p:spPr>
        <p:txBody>
          <a:bodyPr wrap="none" lIns="0" tIns="0" rIns="0" bIns="0">
            <a:spAutoFit/>
          </a:bodyPr>
          <a:lstStyle/>
          <a:p>
            <a:pPr algn="l" latinLnBrk="1"/>
            <a:r>
              <a:rPr kumimoji="1" lang="en-US" altLang="ko-KR" sz="1400">
                <a:effectLst/>
                <a:latin typeface="+mn-lt"/>
                <a:ea typeface="HY견고딕" pitchFamily="18" charset="-127"/>
              </a:rPr>
              <a:t>W/W Memory Revenue</a:t>
            </a:r>
          </a:p>
        </p:txBody>
      </p:sp>
      <p:sp>
        <p:nvSpPr>
          <p:cNvPr id="260298" name="Rectangle 202"/>
          <p:cNvSpPr>
            <a:spLocks noChangeArrowheads="1"/>
          </p:cNvSpPr>
          <p:nvPr/>
        </p:nvSpPr>
        <p:spPr bwMode="auto">
          <a:xfrm>
            <a:off x="1343025" y="2214445"/>
            <a:ext cx="1957524" cy="430887"/>
          </a:xfrm>
          <a:prstGeom prst="rect">
            <a:avLst/>
          </a:prstGeom>
          <a:noFill/>
          <a:ln w="9525">
            <a:noFill/>
            <a:miter lim="800000"/>
            <a:headEnd/>
            <a:tailEnd/>
          </a:ln>
        </p:spPr>
        <p:txBody>
          <a:bodyPr wrap="none" lIns="0" tIns="0" rIns="0" bIns="0">
            <a:spAutoFit/>
          </a:bodyPr>
          <a:lstStyle/>
          <a:p>
            <a:pPr algn="l" latinLnBrk="1"/>
            <a:r>
              <a:rPr kumimoji="1" lang="en-US" altLang="ko-KR" sz="1400" dirty="0">
                <a:solidFill>
                  <a:srgbClr val="FFCC00"/>
                </a:solidFill>
                <a:effectLst/>
                <a:latin typeface="+mn-lt"/>
                <a:ea typeface="HY견고딕" pitchFamily="18" charset="-127"/>
              </a:rPr>
              <a:t>Total ’07 Flash Revenue</a:t>
            </a:r>
          </a:p>
          <a:p>
            <a:pPr algn="l" latinLnBrk="1"/>
            <a:r>
              <a:rPr kumimoji="1" lang="en-US" altLang="ko-KR" sz="1400" dirty="0">
                <a:solidFill>
                  <a:srgbClr val="FFCC00"/>
                </a:solidFill>
                <a:effectLst/>
                <a:latin typeface="+mn-lt"/>
                <a:ea typeface="HY견고딕" pitchFamily="18" charset="-127"/>
              </a:rPr>
              <a:t>NAND = $14B</a:t>
            </a:r>
          </a:p>
        </p:txBody>
      </p:sp>
      <p:sp>
        <p:nvSpPr>
          <p:cNvPr id="260299" name="Rectangle 203"/>
          <p:cNvSpPr>
            <a:spLocks noChangeArrowheads="1"/>
          </p:cNvSpPr>
          <p:nvPr/>
        </p:nvSpPr>
        <p:spPr bwMode="auto">
          <a:xfrm>
            <a:off x="458788" y="1461970"/>
            <a:ext cx="485775" cy="274638"/>
          </a:xfrm>
          <a:prstGeom prst="rect">
            <a:avLst/>
          </a:prstGeom>
          <a:noFill/>
          <a:ln w="9525">
            <a:noFill/>
            <a:miter lim="800000"/>
            <a:headEnd/>
            <a:tailEnd/>
          </a:ln>
        </p:spPr>
        <p:txBody>
          <a:bodyPr lIns="0" tIns="0" rIns="0" bIns="0">
            <a:spAutoFit/>
          </a:bodyPr>
          <a:lstStyle/>
          <a:p>
            <a:pPr algn="l" latinLnBrk="1"/>
            <a:r>
              <a:rPr kumimoji="1" lang="en-US" altLang="ko-KR">
                <a:effectLst/>
                <a:latin typeface="+mn-lt"/>
                <a:ea typeface="HY견고딕" pitchFamily="18" charset="-127"/>
              </a:rPr>
              <a:t>($B)</a:t>
            </a:r>
          </a:p>
        </p:txBody>
      </p:sp>
      <p:sp>
        <p:nvSpPr>
          <p:cNvPr id="260300" name="Freeform 204"/>
          <p:cNvSpPr>
            <a:spLocks/>
          </p:cNvSpPr>
          <p:nvPr/>
        </p:nvSpPr>
        <p:spPr bwMode="auto">
          <a:xfrm>
            <a:off x="1046163" y="5573595"/>
            <a:ext cx="403225" cy="1588"/>
          </a:xfrm>
          <a:custGeom>
            <a:avLst/>
            <a:gdLst/>
            <a:ahLst/>
            <a:cxnLst>
              <a:cxn ang="0">
                <a:pos x="0" y="0"/>
              </a:cxn>
              <a:cxn ang="0">
                <a:pos x="102" y="0"/>
              </a:cxn>
              <a:cxn ang="0">
                <a:pos x="198" y="0"/>
              </a:cxn>
            </a:cxnLst>
            <a:rect l="0" t="0" r="r" b="b"/>
            <a:pathLst>
              <a:path w="198">
                <a:moveTo>
                  <a:pt x="0" y="0"/>
                </a:moveTo>
                <a:lnTo>
                  <a:pt x="102" y="0"/>
                </a:lnTo>
                <a:lnTo>
                  <a:pt x="198"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1" name="Freeform 205"/>
          <p:cNvSpPr>
            <a:spLocks/>
          </p:cNvSpPr>
          <p:nvPr/>
        </p:nvSpPr>
        <p:spPr bwMode="auto">
          <a:xfrm>
            <a:off x="1449388" y="5502158"/>
            <a:ext cx="390525" cy="71437"/>
          </a:xfrm>
          <a:custGeom>
            <a:avLst/>
            <a:gdLst/>
            <a:ahLst/>
            <a:cxnLst>
              <a:cxn ang="0">
                <a:pos x="0" y="24"/>
              </a:cxn>
              <a:cxn ang="0">
                <a:pos x="96" y="18"/>
              </a:cxn>
              <a:cxn ang="0">
                <a:pos x="192" y="0"/>
              </a:cxn>
            </a:cxnLst>
            <a:rect l="0" t="0" r="r" b="b"/>
            <a:pathLst>
              <a:path w="192" h="24">
                <a:moveTo>
                  <a:pt x="0" y="24"/>
                </a:moveTo>
                <a:lnTo>
                  <a:pt x="96" y="18"/>
                </a:lnTo>
                <a:lnTo>
                  <a:pt x="192"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2" name="Freeform 206"/>
          <p:cNvSpPr>
            <a:spLocks/>
          </p:cNvSpPr>
          <p:nvPr/>
        </p:nvSpPr>
        <p:spPr bwMode="auto">
          <a:xfrm>
            <a:off x="1839913" y="5324358"/>
            <a:ext cx="403225" cy="177800"/>
          </a:xfrm>
          <a:custGeom>
            <a:avLst/>
            <a:gdLst/>
            <a:ahLst/>
            <a:cxnLst>
              <a:cxn ang="0">
                <a:pos x="0" y="60"/>
              </a:cxn>
              <a:cxn ang="0">
                <a:pos x="48" y="48"/>
              </a:cxn>
              <a:cxn ang="0">
                <a:pos x="96" y="30"/>
              </a:cxn>
              <a:cxn ang="0">
                <a:pos x="150" y="12"/>
              </a:cxn>
              <a:cxn ang="0">
                <a:pos x="198" y="0"/>
              </a:cxn>
            </a:cxnLst>
            <a:rect l="0" t="0" r="r" b="b"/>
            <a:pathLst>
              <a:path w="198" h="60">
                <a:moveTo>
                  <a:pt x="0" y="60"/>
                </a:moveTo>
                <a:lnTo>
                  <a:pt x="48" y="48"/>
                </a:lnTo>
                <a:lnTo>
                  <a:pt x="96" y="30"/>
                </a:lnTo>
                <a:lnTo>
                  <a:pt x="150" y="12"/>
                </a:lnTo>
                <a:lnTo>
                  <a:pt x="198"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3" name="Freeform 207"/>
          <p:cNvSpPr>
            <a:spLocks/>
          </p:cNvSpPr>
          <p:nvPr/>
        </p:nvSpPr>
        <p:spPr bwMode="auto">
          <a:xfrm>
            <a:off x="2243138" y="5254508"/>
            <a:ext cx="390525" cy="69850"/>
          </a:xfrm>
          <a:custGeom>
            <a:avLst/>
            <a:gdLst/>
            <a:ahLst/>
            <a:cxnLst>
              <a:cxn ang="0">
                <a:pos x="0" y="24"/>
              </a:cxn>
              <a:cxn ang="0">
                <a:pos x="48" y="18"/>
              </a:cxn>
              <a:cxn ang="0">
                <a:pos x="96" y="18"/>
              </a:cxn>
              <a:cxn ang="0">
                <a:pos x="144" y="12"/>
              </a:cxn>
              <a:cxn ang="0">
                <a:pos x="192" y="0"/>
              </a:cxn>
            </a:cxnLst>
            <a:rect l="0" t="0" r="r" b="b"/>
            <a:pathLst>
              <a:path w="192" h="24">
                <a:moveTo>
                  <a:pt x="0" y="24"/>
                </a:moveTo>
                <a:lnTo>
                  <a:pt x="48" y="18"/>
                </a:lnTo>
                <a:lnTo>
                  <a:pt x="96" y="18"/>
                </a:lnTo>
                <a:lnTo>
                  <a:pt x="144" y="12"/>
                </a:lnTo>
                <a:lnTo>
                  <a:pt x="192"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4" name="Freeform 208"/>
          <p:cNvSpPr>
            <a:spLocks/>
          </p:cNvSpPr>
          <p:nvPr/>
        </p:nvSpPr>
        <p:spPr bwMode="auto">
          <a:xfrm>
            <a:off x="2633663" y="4917958"/>
            <a:ext cx="403225" cy="336550"/>
          </a:xfrm>
          <a:custGeom>
            <a:avLst/>
            <a:gdLst/>
            <a:ahLst/>
            <a:cxnLst>
              <a:cxn ang="0">
                <a:pos x="0" y="114"/>
              </a:cxn>
              <a:cxn ang="0">
                <a:pos x="48" y="90"/>
              </a:cxn>
              <a:cxn ang="0">
                <a:pos x="96" y="60"/>
              </a:cxn>
              <a:cxn ang="0">
                <a:pos x="150" y="24"/>
              </a:cxn>
              <a:cxn ang="0">
                <a:pos x="198" y="0"/>
              </a:cxn>
            </a:cxnLst>
            <a:rect l="0" t="0" r="r" b="b"/>
            <a:pathLst>
              <a:path w="198" h="114">
                <a:moveTo>
                  <a:pt x="0" y="114"/>
                </a:moveTo>
                <a:lnTo>
                  <a:pt x="48" y="90"/>
                </a:lnTo>
                <a:lnTo>
                  <a:pt x="96" y="60"/>
                </a:lnTo>
                <a:lnTo>
                  <a:pt x="150" y="24"/>
                </a:lnTo>
                <a:lnTo>
                  <a:pt x="198"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5" name="Freeform 209"/>
          <p:cNvSpPr>
            <a:spLocks/>
          </p:cNvSpPr>
          <p:nvPr/>
        </p:nvSpPr>
        <p:spPr bwMode="auto">
          <a:xfrm>
            <a:off x="3036888" y="4741745"/>
            <a:ext cx="390525" cy="176213"/>
          </a:xfrm>
          <a:custGeom>
            <a:avLst/>
            <a:gdLst/>
            <a:ahLst/>
            <a:cxnLst>
              <a:cxn ang="0">
                <a:pos x="0" y="60"/>
              </a:cxn>
              <a:cxn ang="0">
                <a:pos x="48" y="42"/>
              </a:cxn>
              <a:cxn ang="0">
                <a:pos x="96" y="24"/>
              </a:cxn>
              <a:cxn ang="0">
                <a:pos x="192" y="0"/>
              </a:cxn>
            </a:cxnLst>
            <a:rect l="0" t="0" r="r" b="b"/>
            <a:pathLst>
              <a:path w="192" h="60">
                <a:moveTo>
                  <a:pt x="0" y="60"/>
                </a:moveTo>
                <a:lnTo>
                  <a:pt x="48" y="42"/>
                </a:lnTo>
                <a:lnTo>
                  <a:pt x="96" y="24"/>
                </a:lnTo>
                <a:lnTo>
                  <a:pt x="192"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6" name="Freeform 210"/>
          <p:cNvSpPr>
            <a:spLocks/>
          </p:cNvSpPr>
          <p:nvPr/>
        </p:nvSpPr>
        <p:spPr bwMode="auto">
          <a:xfrm>
            <a:off x="3427413" y="4598870"/>
            <a:ext cx="403225" cy="142875"/>
          </a:xfrm>
          <a:custGeom>
            <a:avLst/>
            <a:gdLst/>
            <a:ahLst/>
            <a:cxnLst>
              <a:cxn ang="0">
                <a:pos x="0" y="48"/>
              </a:cxn>
              <a:cxn ang="0">
                <a:pos x="48" y="36"/>
              </a:cxn>
              <a:cxn ang="0">
                <a:pos x="96" y="24"/>
              </a:cxn>
              <a:cxn ang="0">
                <a:pos x="150" y="18"/>
              </a:cxn>
              <a:cxn ang="0">
                <a:pos x="198" y="0"/>
              </a:cxn>
            </a:cxnLst>
            <a:rect l="0" t="0" r="r" b="b"/>
            <a:pathLst>
              <a:path w="198" h="48">
                <a:moveTo>
                  <a:pt x="0" y="48"/>
                </a:moveTo>
                <a:lnTo>
                  <a:pt x="48" y="36"/>
                </a:lnTo>
                <a:lnTo>
                  <a:pt x="96" y="24"/>
                </a:lnTo>
                <a:lnTo>
                  <a:pt x="150" y="18"/>
                </a:lnTo>
                <a:lnTo>
                  <a:pt x="198"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7" name="Freeform 211"/>
          <p:cNvSpPr>
            <a:spLocks/>
          </p:cNvSpPr>
          <p:nvPr/>
        </p:nvSpPr>
        <p:spPr bwMode="auto">
          <a:xfrm>
            <a:off x="3830638" y="4298833"/>
            <a:ext cx="390525" cy="300037"/>
          </a:xfrm>
          <a:custGeom>
            <a:avLst/>
            <a:gdLst/>
            <a:ahLst/>
            <a:cxnLst>
              <a:cxn ang="0">
                <a:pos x="0" y="102"/>
              </a:cxn>
              <a:cxn ang="0">
                <a:pos x="48" y="84"/>
              </a:cxn>
              <a:cxn ang="0">
                <a:pos x="96" y="60"/>
              </a:cxn>
              <a:cxn ang="0">
                <a:pos x="144" y="36"/>
              </a:cxn>
              <a:cxn ang="0">
                <a:pos x="192" y="0"/>
              </a:cxn>
            </a:cxnLst>
            <a:rect l="0" t="0" r="r" b="b"/>
            <a:pathLst>
              <a:path w="192" h="102">
                <a:moveTo>
                  <a:pt x="0" y="102"/>
                </a:moveTo>
                <a:lnTo>
                  <a:pt x="48" y="84"/>
                </a:lnTo>
                <a:lnTo>
                  <a:pt x="96" y="60"/>
                </a:lnTo>
                <a:lnTo>
                  <a:pt x="144" y="36"/>
                </a:lnTo>
                <a:lnTo>
                  <a:pt x="192"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8" name="Freeform 212"/>
          <p:cNvSpPr>
            <a:spLocks/>
          </p:cNvSpPr>
          <p:nvPr/>
        </p:nvSpPr>
        <p:spPr bwMode="auto">
          <a:xfrm>
            <a:off x="4221163" y="3643195"/>
            <a:ext cx="403225" cy="655638"/>
          </a:xfrm>
          <a:custGeom>
            <a:avLst/>
            <a:gdLst/>
            <a:ahLst/>
            <a:cxnLst>
              <a:cxn ang="0">
                <a:pos x="0" y="222"/>
              </a:cxn>
              <a:cxn ang="0">
                <a:pos x="48" y="174"/>
              </a:cxn>
              <a:cxn ang="0">
                <a:pos x="96" y="120"/>
              </a:cxn>
              <a:cxn ang="0">
                <a:pos x="150" y="60"/>
              </a:cxn>
              <a:cxn ang="0">
                <a:pos x="198" y="0"/>
              </a:cxn>
            </a:cxnLst>
            <a:rect l="0" t="0" r="r" b="b"/>
            <a:pathLst>
              <a:path w="198" h="222">
                <a:moveTo>
                  <a:pt x="0" y="222"/>
                </a:moveTo>
                <a:lnTo>
                  <a:pt x="48" y="174"/>
                </a:lnTo>
                <a:lnTo>
                  <a:pt x="96" y="120"/>
                </a:lnTo>
                <a:lnTo>
                  <a:pt x="150" y="60"/>
                </a:lnTo>
                <a:lnTo>
                  <a:pt x="198"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09" name="Freeform 213"/>
          <p:cNvSpPr>
            <a:spLocks/>
          </p:cNvSpPr>
          <p:nvPr/>
        </p:nvSpPr>
        <p:spPr bwMode="auto">
          <a:xfrm>
            <a:off x="4624388" y="2830395"/>
            <a:ext cx="392112" cy="812800"/>
          </a:xfrm>
          <a:custGeom>
            <a:avLst/>
            <a:gdLst/>
            <a:ahLst/>
            <a:cxnLst>
              <a:cxn ang="0">
                <a:pos x="0" y="276"/>
              </a:cxn>
              <a:cxn ang="0">
                <a:pos x="24" y="240"/>
              </a:cxn>
              <a:cxn ang="0">
                <a:pos x="48" y="204"/>
              </a:cxn>
              <a:cxn ang="0">
                <a:pos x="96" y="120"/>
              </a:cxn>
              <a:cxn ang="0">
                <a:pos x="120" y="84"/>
              </a:cxn>
              <a:cxn ang="0">
                <a:pos x="144" y="48"/>
              </a:cxn>
              <a:cxn ang="0">
                <a:pos x="168" y="18"/>
              </a:cxn>
              <a:cxn ang="0">
                <a:pos x="192" y="0"/>
              </a:cxn>
            </a:cxnLst>
            <a:rect l="0" t="0" r="r" b="b"/>
            <a:pathLst>
              <a:path w="192" h="276">
                <a:moveTo>
                  <a:pt x="0" y="276"/>
                </a:moveTo>
                <a:lnTo>
                  <a:pt x="24" y="240"/>
                </a:lnTo>
                <a:lnTo>
                  <a:pt x="48" y="204"/>
                </a:lnTo>
                <a:lnTo>
                  <a:pt x="96" y="120"/>
                </a:lnTo>
                <a:lnTo>
                  <a:pt x="120" y="84"/>
                </a:lnTo>
                <a:lnTo>
                  <a:pt x="144" y="48"/>
                </a:lnTo>
                <a:lnTo>
                  <a:pt x="168" y="18"/>
                </a:lnTo>
                <a:lnTo>
                  <a:pt x="192"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10" name="Freeform 214"/>
          <p:cNvSpPr>
            <a:spLocks/>
          </p:cNvSpPr>
          <p:nvPr/>
        </p:nvSpPr>
        <p:spPr bwMode="auto">
          <a:xfrm>
            <a:off x="5016500" y="2811345"/>
            <a:ext cx="401638" cy="212725"/>
          </a:xfrm>
          <a:custGeom>
            <a:avLst/>
            <a:gdLst/>
            <a:ahLst/>
            <a:cxnLst>
              <a:cxn ang="0">
                <a:pos x="0" y="6"/>
              </a:cxn>
              <a:cxn ang="0">
                <a:pos x="24" y="0"/>
              </a:cxn>
              <a:cxn ang="0">
                <a:pos x="48" y="6"/>
              </a:cxn>
              <a:cxn ang="0">
                <a:pos x="72" y="18"/>
              </a:cxn>
              <a:cxn ang="0">
                <a:pos x="96" y="30"/>
              </a:cxn>
              <a:cxn ang="0">
                <a:pos x="126" y="48"/>
              </a:cxn>
              <a:cxn ang="0">
                <a:pos x="150" y="66"/>
              </a:cxn>
              <a:cxn ang="0">
                <a:pos x="174" y="72"/>
              </a:cxn>
              <a:cxn ang="0">
                <a:pos x="198" y="66"/>
              </a:cxn>
            </a:cxnLst>
            <a:rect l="0" t="0" r="r" b="b"/>
            <a:pathLst>
              <a:path w="198" h="72">
                <a:moveTo>
                  <a:pt x="0" y="6"/>
                </a:moveTo>
                <a:lnTo>
                  <a:pt x="24" y="0"/>
                </a:lnTo>
                <a:lnTo>
                  <a:pt x="48" y="6"/>
                </a:lnTo>
                <a:lnTo>
                  <a:pt x="72" y="18"/>
                </a:lnTo>
                <a:lnTo>
                  <a:pt x="96" y="30"/>
                </a:lnTo>
                <a:lnTo>
                  <a:pt x="126" y="48"/>
                </a:lnTo>
                <a:lnTo>
                  <a:pt x="150" y="66"/>
                </a:lnTo>
                <a:lnTo>
                  <a:pt x="174" y="72"/>
                </a:lnTo>
                <a:lnTo>
                  <a:pt x="198" y="66"/>
                </a:lnTo>
              </a:path>
            </a:pathLst>
          </a:custGeom>
          <a:noFill/>
          <a:ln w="19050">
            <a:solidFill>
              <a:srgbClr val="333399"/>
            </a:solidFill>
            <a:prstDash val="solid"/>
            <a:round/>
            <a:headEnd/>
            <a:tailEnd/>
          </a:ln>
        </p:spPr>
        <p:txBody>
          <a:bodyPr/>
          <a:lstStyle/>
          <a:p>
            <a:endParaRPr lang="en-US">
              <a:effectLst/>
              <a:latin typeface="+mn-lt"/>
            </a:endParaRPr>
          </a:p>
        </p:txBody>
      </p:sp>
      <p:sp>
        <p:nvSpPr>
          <p:cNvPr id="260311" name="Freeform 215"/>
          <p:cNvSpPr>
            <a:spLocks/>
          </p:cNvSpPr>
          <p:nvPr/>
        </p:nvSpPr>
        <p:spPr bwMode="auto">
          <a:xfrm>
            <a:off x="5418138" y="2333508"/>
            <a:ext cx="392112" cy="673100"/>
          </a:xfrm>
          <a:custGeom>
            <a:avLst/>
            <a:gdLst/>
            <a:ahLst/>
            <a:cxnLst>
              <a:cxn ang="0">
                <a:pos x="0" y="228"/>
              </a:cxn>
              <a:cxn ang="0">
                <a:pos x="24" y="210"/>
              </a:cxn>
              <a:cxn ang="0">
                <a:pos x="48" y="186"/>
              </a:cxn>
              <a:cxn ang="0">
                <a:pos x="72" y="150"/>
              </a:cxn>
              <a:cxn ang="0">
                <a:pos x="96" y="114"/>
              </a:cxn>
              <a:cxn ang="0">
                <a:pos x="120" y="72"/>
              </a:cxn>
              <a:cxn ang="0">
                <a:pos x="144" y="42"/>
              </a:cxn>
              <a:cxn ang="0">
                <a:pos x="168" y="18"/>
              </a:cxn>
              <a:cxn ang="0">
                <a:pos x="192" y="0"/>
              </a:cxn>
            </a:cxnLst>
            <a:rect l="0" t="0" r="r" b="b"/>
            <a:pathLst>
              <a:path w="192" h="228">
                <a:moveTo>
                  <a:pt x="0" y="228"/>
                </a:moveTo>
                <a:lnTo>
                  <a:pt x="24" y="210"/>
                </a:lnTo>
                <a:lnTo>
                  <a:pt x="48" y="186"/>
                </a:lnTo>
                <a:lnTo>
                  <a:pt x="72" y="150"/>
                </a:lnTo>
                <a:lnTo>
                  <a:pt x="96" y="114"/>
                </a:lnTo>
                <a:lnTo>
                  <a:pt x="120" y="72"/>
                </a:lnTo>
                <a:lnTo>
                  <a:pt x="144" y="42"/>
                </a:lnTo>
                <a:lnTo>
                  <a:pt x="168" y="18"/>
                </a:lnTo>
                <a:lnTo>
                  <a:pt x="192" y="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12" name="Freeform 216"/>
          <p:cNvSpPr>
            <a:spLocks/>
          </p:cNvSpPr>
          <p:nvPr/>
        </p:nvSpPr>
        <p:spPr bwMode="auto">
          <a:xfrm>
            <a:off x="5810250" y="2333508"/>
            <a:ext cx="403225" cy="266700"/>
          </a:xfrm>
          <a:custGeom>
            <a:avLst/>
            <a:gdLst/>
            <a:ahLst/>
            <a:cxnLst>
              <a:cxn ang="0">
                <a:pos x="0" y="0"/>
              </a:cxn>
              <a:cxn ang="0">
                <a:pos x="24" y="0"/>
              </a:cxn>
              <a:cxn ang="0">
                <a:pos x="48" y="6"/>
              </a:cxn>
              <a:cxn ang="0">
                <a:pos x="72" y="24"/>
              </a:cxn>
              <a:cxn ang="0">
                <a:pos x="96" y="42"/>
              </a:cxn>
              <a:cxn ang="0">
                <a:pos x="126" y="60"/>
              </a:cxn>
              <a:cxn ang="0">
                <a:pos x="150" y="78"/>
              </a:cxn>
              <a:cxn ang="0">
                <a:pos x="174" y="90"/>
              </a:cxn>
              <a:cxn ang="0">
                <a:pos x="198" y="90"/>
              </a:cxn>
            </a:cxnLst>
            <a:rect l="0" t="0" r="r" b="b"/>
            <a:pathLst>
              <a:path w="198" h="90">
                <a:moveTo>
                  <a:pt x="0" y="0"/>
                </a:moveTo>
                <a:lnTo>
                  <a:pt x="24" y="0"/>
                </a:lnTo>
                <a:lnTo>
                  <a:pt x="48" y="6"/>
                </a:lnTo>
                <a:lnTo>
                  <a:pt x="72" y="24"/>
                </a:lnTo>
                <a:lnTo>
                  <a:pt x="96" y="42"/>
                </a:lnTo>
                <a:lnTo>
                  <a:pt x="126" y="60"/>
                </a:lnTo>
                <a:lnTo>
                  <a:pt x="150" y="78"/>
                </a:lnTo>
                <a:lnTo>
                  <a:pt x="174" y="90"/>
                </a:lnTo>
                <a:lnTo>
                  <a:pt x="198" y="90"/>
                </a:lnTo>
              </a:path>
            </a:pathLst>
          </a:custGeom>
          <a:noFill/>
          <a:ln w="19050">
            <a:solidFill>
              <a:srgbClr val="333399"/>
            </a:solidFill>
            <a:prstDash val="solid"/>
            <a:round/>
            <a:headEnd/>
            <a:tailEnd/>
          </a:ln>
        </p:spPr>
        <p:txBody>
          <a:bodyPr/>
          <a:lstStyle/>
          <a:p>
            <a:endParaRPr lang="en-US">
              <a:effectLst/>
              <a:latin typeface="+mn-lt"/>
            </a:endParaRPr>
          </a:p>
        </p:txBody>
      </p:sp>
      <p:sp>
        <p:nvSpPr>
          <p:cNvPr id="260313" name="Oval 217"/>
          <p:cNvSpPr>
            <a:spLocks noChangeArrowheads="1"/>
          </p:cNvSpPr>
          <p:nvPr/>
        </p:nvSpPr>
        <p:spPr bwMode="auto">
          <a:xfrm>
            <a:off x="996950" y="5502158"/>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14" name="Oval 218"/>
          <p:cNvSpPr>
            <a:spLocks noChangeArrowheads="1"/>
          </p:cNvSpPr>
          <p:nvPr/>
        </p:nvSpPr>
        <p:spPr bwMode="auto">
          <a:xfrm>
            <a:off x="1400175" y="5502158"/>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15" name="Oval 219"/>
          <p:cNvSpPr>
            <a:spLocks noChangeArrowheads="1"/>
          </p:cNvSpPr>
          <p:nvPr/>
        </p:nvSpPr>
        <p:spPr bwMode="auto">
          <a:xfrm>
            <a:off x="1790700" y="5430720"/>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16" name="Oval 220"/>
          <p:cNvSpPr>
            <a:spLocks noChangeArrowheads="1"/>
          </p:cNvSpPr>
          <p:nvPr/>
        </p:nvSpPr>
        <p:spPr bwMode="auto">
          <a:xfrm>
            <a:off x="2193925" y="5254508"/>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17" name="Oval 221"/>
          <p:cNvSpPr>
            <a:spLocks noChangeArrowheads="1"/>
          </p:cNvSpPr>
          <p:nvPr/>
        </p:nvSpPr>
        <p:spPr bwMode="auto">
          <a:xfrm>
            <a:off x="2584450" y="5183070"/>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18" name="Oval 222"/>
          <p:cNvSpPr>
            <a:spLocks noChangeArrowheads="1"/>
          </p:cNvSpPr>
          <p:nvPr/>
        </p:nvSpPr>
        <p:spPr bwMode="auto">
          <a:xfrm>
            <a:off x="2987675" y="4846520"/>
            <a:ext cx="85725" cy="125413"/>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19" name="Oval 223"/>
          <p:cNvSpPr>
            <a:spLocks noChangeArrowheads="1"/>
          </p:cNvSpPr>
          <p:nvPr/>
        </p:nvSpPr>
        <p:spPr bwMode="auto">
          <a:xfrm>
            <a:off x="3378200" y="4670308"/>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20" name="Oval 224"/>
          <p:cNvSpPr>
            <a:spLocks noChangeArrowheads="1"/>
          </p:cNvSpPr>
          <p:nvPr/>
        </p:nvSpPr>
        <p:spPr bwMode="auto">
          <a:xfrm>
            <a:off x="3781425" y="4529020"/>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21" name="Oval 225"/>
          <p:cNvSpPr>
            <a:spLocks noChangeArrowheads="1"/>
          </p:cNvSpPr>
          <p:nvPr/>
        </p:nvSpPr>
        <p:spPr bwMode="auto">
          <a:xfrm>
            <a:off x="4173538" y="4227395"/>
            <a:ext cx="84137"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22" name="Oval 226"/>
          <p:cNvSpPr>
            <a:spLocks noChangeArrowheads="1"/>
          </p:cNvSpPr>
          <p:nvPr/>
        </p:nvSpPr>
        <p:spPr bwMode="auto">
          <a:xfrm>
            <a:off x="4576763" y="3573345"/>
            <a:ext cx="84137"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23" name="Oval 227"/>
          <p:cNvSpPr>
            <a:spLocks noChangeArrowheads="1"/>
          </p:cNvSpPr>
          <p:nvPr/>
        </p:nvSpPr>
        <p:spPr bwMode="auto">
          <a:xfrm>
            <a:off x="4967288" y="2758958"/>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24" name="Oval 228"/>
          <p:cNvSpPr>
            <a:spLocks noChangeArrowheads="1"/>
          </p:cNvSpPr>
          <p:nvPr/>
        </p:nvSpPr>
        <p:spPr bwMode="auto">
          <a:xfrm>
            <a:off x="5370513" y="2935170"/>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25" name="Oval 229"/>
          <p:cNvSpPr>
            <a:spLocks noChangeArrowheads="1"/>
          </p:cNvSpPr>
          <p:nvPr/>
        </p:nvSpPr>
        <p:spPr bwMode="auto">
          <a:xfrm>
            <a:off x="5761038" y="2263658"/>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26" name="Oval 230"/>
          <p:cNvSpPr>
            <a:spLocks noChangeArrowheads="1"/>
          </p:cNvSpPr>
          <p:nvPr/>
        </p:nvSpPr>
        <p:spPr bwMode="auto">
          <a:xfrm>
            <a:off x="6164263" y="2528770"/>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27" name="Rectangle 231"/>
          <p:cNvSpPr>
            <a:spLocks noChangeArrowheads="1"/>
          </p:cNvSpPr>
          <p:nvPr/>
        </p:nvSpPr>
        <p:spPr bwMode="auto">
          <a:xfrm>
            <a:off x="3949700" y="3970220"/>
            <a:ext cx="504825"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14%</a:t>
            </a:r>
            <a:endParaRPr kumimoji="1" lang="en-US" altLang="ko-KR" sz="1400" b="0">
              <a:effectLst/>
              <a:latin typeface="+mn-lt"/>
              <a:ea typeface="HY견고딕" pitchFamily="18" charset="-127"/>
            </a:endParaRPr>
          </a:p>
        </p:txBody>
      </p:sp>
      <p:sp>
        <p:nvSpPr>
          <p:cNvPr id="260328" name="Rectangle 232"/>
          <p:cNvSpPr>
            <a:spLocks noChangeArrowheads="1"/>
          </p:cNvSpPr>
          <p:nvPr/>
        </p:nvSpPr>
        <p:spPr bwMode="auto">
          <a:xfrm>
            <a:off x="4886325" y="2482733"/>
            <a:ext cx="504825"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31%</a:t>
            </a:r>
            <a:endParaRPr kumimoji="1" lang="en-US" altLang="ko-KR" sz="1400" b="0">
              <a:effectLst/>
              <a:latin typeface="+mn-lt"/>
              <a:ea typeface="HY견고딕" pitchFamily="18" charset="-127"/>
            </a:endParaRPr>
          </a:p>
        </p:txBody>
      </p:sp>
      <p:sp>
        <p:nvSpPr>
          <p:cNvPr id="260329" name="Rectangle 233"/>
          <p:cNvSpPr>
            <a:spLocks noChangeArrowheads="1"/>
          </p:cNvSpPr>
          <p:nvPr/>
        </p:nvSpPr>
        <p:spPr bwMode="auto">
          <a:xfrm>
            <a:off x="5676900" y="2025533"/>
            <a:ext cx="504825"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36%</a:t>
            </a:r>
            <a:endParaRPr kumimoji="1" lang="en-US" altLang="ko-KR" sz="1400" b="0">
              <a:effectLst/>
              <a:latin typeface="+mn-lt"/>
              <a:ea typeface="HY견고딕" pitchFamily="18" charset="-127"/>
            </a:endParaRPr>
          </a:p>
        </p:txBody>
      </p:sp>
      <p:sp>
        <p:nvSpPr>
          <p:cNvPr id="260330" name="Rectangle 234"/>
          <p:cNvSpPr>
            <a:spLocks noChangeArrowheads="1"/>
          </p:cNvSpPr>
          <p:nvPr/>
        </p:nvSpPr>
        <p:spPr bwMode="auto">
          <a:xfrm>
            <a:off x="6789738" y="1911233"/>
            <a:ext cx="504825"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36%</a:t>
            </a:r>
            <a:endParaRPr kumimoji="1" lang="en-US" altLang="ko-KR" sz="1400" b="0">
              <a:effectLst/>
              <a:latin typeface="+mn-lt"/>
              <a:ea typeface="HY견고딕" pitchFamily="18" charset="-127"/>
            </a:endParaRPr>
          </a:p>
        </p:txBody>
      </p:sp>
      <p:sp>
        <p:nvSpPr>
          <p:cNvPr id="260331" name="Rectangle 235"/>
          <p:cNvSpPr>
            <a:spLocks noChangeArrowheads="1"/>
          </p:cNvSpPr>
          <p:nvPr/>
        </p:nvSpPr>
        <p:spPr bwMode="auto">
          <a:xfrm>
            <a:off x="5605463" y="4824295"/>
            <a:ext cx="504825" cy="244475"/>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600">
                <a:solidFill>
                  <a:srgbClr val="FFFF66"/>
                </a:solidFill>
                <a:effectLst/>
                <a:latin typeface="+mn-lt"/>
                <a:ea typeface="HY견고딕" pitchFamily="18" charset="-127"/>
              </a:rPr>
              <a:t>12</a:t>
            </a:r>
            <a:endParaRPr kumimoji="1" lang="en-US" altLang="ko-KR" sz="1600" b="0">
              <a:solidFill>
                <a:srgbClr val="FFFF66"/>
              </a:solidFill>
              <a:effectLst/>
              <a:latin typeface="+mn-lt"/>
              <a:ea typeface="HY견고딕" pitchFamily="18" charset="-127"/>
            </a:endParaRPr>
          </a:p>
        </p:txBody>
      </p:sp>
      <p:sp>
        <p:nvSpPr>
          <p:cNvPr id="260332" name="Rectangle 236"/>
          <p:cNvSpPr>
            <a:spLocks noChangeArrowheads="1"/>
          </p:cNvSpPr>
          <p:nvPr/>
        </p:nvSpPr>
        <p:spPr bwMode="auto">
          <a:xfrm>
            <a:off x="6397625" y="4490920"/>
            <a:ext cx="504825" cy="244475"/>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600">
                <a:solidFill>
                  <a:srgbClr val="FFFF66"/>
                </a:solidFill>
                <a:effectLst/>
                <a:latin typeface="+mn-lt"/>
                <a:ea typeface="HY견고딕" pitchFamily="18" charset="-127"/>
              </a:rPr>
              <a:t>19</a:t>
            </a:r>
            <a:endParaRPr kumimoji="1" lang="en-US" altLang="ko-KR" sz="1600" b="0">
              <a:solidFill>
                <a:srgbClr val="FFFF66"/>
              </a:solidFill>
              <a:effectLst/>
              <a:latin typeface="+mn-lt"/>
              <a:ea typeface="HY견고딕" pitchFamily="18" charset="-127"/>
            </a:endParaRPr>
          </a:p>
        </p:txBody>
      </p:sp>
      <p:sp>
        <p:nvSpPr>
          <p:cNvPr id="260333" name="Rectangle 237"/>
          <p:cNvSpPr>
            <a:spLocks noChangeArrowheads="1"/>
          </p:cNvSpPr>
          <p:nvPr/>
        </p:nvSpPr>
        <p:spPr bwMode="auto">
          <a:xfrm>
            <a:off x="6789738" y="4260733"/>
            <a:ext cx="504825" cy="244475"/>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600">
                <a:solidFill>
                  <a:srgbClr val="FFFF66"/>
                </a:solidFill>
                <a:effectLst/>
                <a:latin typeface="+mn-lt"/>
                <a:ea typeface="HY견고딕" pitchFamily="18" charset="-127"/>
              </a:rPr>
              <a:t>21</a:t>
            </a:r>
            <a:endParaRPr kumimoji="1" lang="en-US" altLang="ko-KR" sz="1600" b="0">
              <a:solidFill>
                <a:srgbClr val="FFFF66"/>
              </a:solidFill>
              <a:effectLst/>
              <a:latin typeface="+mn-lt"/>
              <a:ea typeface="HY견고딕" pitchFamily="18" charset="-127"/>
            </a:endParaRPr>
          </a:p>
        </p:txBody>
      </p:sp>
      <p:sp>
        <p:nvSpPr>
          <p:cNvPr id="260334" name="Rectangle 238"/>
          <p:cNvSpPr>
            <a:spLocks noChangeArrowheads="1"/>
          </p:cNvSpPr>
          <p:nvPr/>
        </p:nvSpPr>
        <p:spPr bwMode="auto">
          <a:xfrm>
            <a:off x="7189788" y="4154370"/>
            <a:ext cx="504825" cy="244475"/>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600">
                <a:solidFill>
                  <a:srgbClr val="FFFF66"/>
                </a:solidFill>
                <a:effectLst/>
                <a:latin typeface="+mn-lt"/>
                <a:ea typeface="HY견고딕" pitchFamily="18" charset="-127"/>
              </a:rPr>
              <a:t>23</a:t>
            </a:r>
            <a:endParaRPr kumimoji="1" lang="en-US" altLang="ko-KR" sz="1600" b="0">
              <a:solidFill>
                <a:srgbClr val="FFFF66"/>
              </a:solidFill>
              <a:effectLst/>
              <a:latin typeface="+mn-lt"/>
              <a:ea typeface="HY견고딕" pitchFamily="18" charset="-127"/>
            </a:endParaRPr>
          </a:p>
        </p:txBody>
      </p:sp>
      <p:sp>
        <p:nvSpPr>
          <p:cNvPr id="260335" name="Rectangle 239"/>
          <p:cNvSpPr>
            <a:spLocks noChangeArrowheads="1"/>
          </p:cNvSpPr>
          <p:nvPr/>
        </p:nvSpPr>
        <p:spPr bwMode="auto">
          <a:xfrm>
            <a:off x="7621588" y="3878145"/>
            <a:ext cx="504825" cy="244475"/>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600">
                <a:solidFill>
                  <a:srgbClr val="FFFF66"/>
                </a:solidFill>
                <a:effectLst/>
                <a:latin typeface="+mn-lt"/>
                <a:ea typeface="HY견고딕" pitchFamily="18" charset="-127"/>
              </a:rPr>
              <a:t>27</a:t>
            </a:r>
            <a:endParaRPr kumimoji="1" lang="en-US" altLang="ko-KR" sz="1600" b="0">
              <a:solidFill>
                <a:srgbClr val="FFFF66"/>
              </a:solidFill>
              <a:effectLst/>
              <a:latin typeface="+mn-lt"/>
              <a:ea typeface="HY견고딕" pitchFamily="18" charset="-127"/>
            </a:endParaRPr>
          </a:p>
        </p:txBody>
      </p:sp>
      <p:sp>
        <p:nvSpPr>
          <p:cNvPr id="260336" name="Rectangle 240"/>
          <p:cNvSpPr>
            <a:spLocks noChangeArrowheads="1"/>
          </p:cNvSpPr>
          <p:nvPr/>
        </p:nvSpPr>
        <p:spPr bwMode="auto">
          <a:xfrm>
            <a:off x="5965825" y="4632208"/>
            <a:ext cx="504825" cy="244475"/>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600">
                <a:solidFill>
                  <a:srgbClr val="FFFF66"/>
                </a:solidFill>
                <a:effectLst/>
                <a:latin typeface="+mn-lt"/>
                <a:ea typeface="HY견고딕" pitchFamily="18" charset="-127"/>
              </a:rPr>
              <a:t>16</a:t>
            </a:r>
            <a:endParaRPr kumimoji="1" lang="en-US" altLang="ko-KR" sz="1600" b="0">
              <a:solidFill>
                <a:srgbClr val="FFFF66"/>
              </a:solidFill>
              <a:effectLst/>
              <a:latin typeface="+mn-lt"/>
              <a:ea typeface="HY견고딕" pitchFamily="18" charset="-127"/>
            </a:endParaRPr>
          </a:p>
        </p:txBody>
      </p:sp>
      <p:sp>
        <p:nvSpPr>
          <p:cNvPr id="260337" name="Rectangle 241"/>
          <p:cNvSpPr>
            <a:spLocks noChangeArrowheads="1"/>
          </p:cNvSpPr>
          <p:nvPr/>
        </p:nvSpPr>
        <p:spPr bwMode="auto">
          <a:xfrm>
            <a:off x="6269038" y="1758833"/>
            <a:ext cx="504825"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38%</a:t>
            </a:r>
            <a:endParaRPr kumimoji="1" lang="en-US" altLang="ko-KR" sz="1400" b="0">
              <a:effectLst/>
              <a:latin typeface="+mn-lt"/>
              <a:ea typeface="HY견고딕" pitchFamily="18" charset="-127"/>
            </a:endParaRPr>
          </a:p>
        </p:txBody>
      </p:sp>
      <p:sp>
        <p:nvSpPr>
          <p:cNvPr id="260338" name="Rectangle 242"/>
          <p:cNvSpPr>
            <a:spLocks noChangeArrowheads="1"/>
          </p:cNvSpPr>
          <p:nvPr/>
        </p:nvSpPr>
        <p:spPr bwMode="auto">
          <a:xfrm>
            <a:off x="7134225" y="1719145"/>
            <a:ext cx="504825"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37%</a:t>
            </a:r>
            <a:endParaRPr kumimoji="1" lang="en-US" altLang="ko-KR" sz="1400" b="0">
              <a:effectLst/>
              <a:latin typeface="+mn-lt"/>
              <a:ea typeface="HY견고딕" pitchFamily="18" charset="-127"/>
            </a:endParaRPr>
          </a:p>
        </p:txBody>
      </p:sp>
      <p:sp>
        <p:nvSpPr>
          <p:cNvPr id="260339" name="Rectangle 243"/>
          <p:cNvSpPr>
            <a:spLocks noChangeArrowheads="1"/>
          </p:cNvSpPr>
          <p:nvPr/>
        </p:nvSpPr>
        <p:spPr bwMode="auto">
          <a:xfrm>
            <a:off x="7613650" y="1534995"/>
            <a:ext cx="504825" cy="215444"/>
          </a:xfrm>
          <a:prstGeom prst="rect">
            <a:avLst/>
          </a:prstGeom>
          <a:noFill/>
          <a:ln w="9525">
            <a:noFill/>
            <a:miter lim="800000"/>
            <a:headEnd/>
            <a:tailEnd/>
          </a:ln>
        </p:spPr>
        <p:txBody>
          <a:bodyPr lIns="0" tIns="0" rIns="0" bIns="0">
            <a:spAutoFit/>
          </a:bodyPr>
          <a:lstStyle/>
          <a:p>
            <a:pPr defTabSz="912813" latinLnBrk="1">
              <a:spcBef>
                <a:spcPct val="30000"/>
              </a:spcBef>
            </a:pPr>
            <a:r>
              <a:rPr kumimoji="1" lang="en-US" altLang="ko-KR" sz="1400">
                <a:effectLst/>
                <a:latin typeface="+mn-lt"/>
                <a:ea typeface="HY견고딕" pitchFamily="18" charset="-127"/>
              </a:rPr>
              <a:t>39%</a:t>
            </a:r>
            <a:endParaRPr kumimoji="1" lang="en-US" altLang="ko-KR" sz="1400" b="0">
              <a:effectLst/>
              <a:latin typeface="+mn-lt"/>
              <a:ea typeface="HY견고딕" pitchFamily="18" charset="-127"/>
            </a:endParaRPr>
          </a:p>
        </p:txBody>
      </p:sp>
      <p:sp>
        <p:nvSpPr>
          <p:cNvPr id="260340" name="Freeform 244"/>
          <p:cNvSpPr>
            <a:spLocks/>
          </p:cNvSpPr>
          <p:nvPr/>
        </p:nvSpPr>
        <p:spPr bwMode="auto">
          <a:xfrm>
            <a:off x="6181725" y="1831858"/>
            <a:ext cx="1584325" cy="792162"/>
          </a:xfrm>
          <a:custGeom>
            <a:avLst/>
            <a:gdLst/>
            <a:ahLst/>
            <a:cxnLst>
              <a:cxn ang="0">
                <a:pos x="0" y="499"/>
              </a:cxn>
              <a:cxn ang="0">
                <a:pos x="272" y="136"/>
              </a:cxn>
              <a:cxn ang="0">
                <a:pos x="499" y="227"/>
              </a:cxn>
              <a:cxn ang="0">
                <a:pos x="771" y="136"/>
              </a:cxn>
              <a:cxn ang="0">
                <a:pos x="998" y="0"/>
              </a:cxn>
            </a:cxnLst>
            <a:rect l="0" t="0" r="r" b="b"/>
            <a:pathLst>
              <a:path w="998" h="499">
                <a:moveTo>
                  <a:pt x="0" y="499"/>
                </a:moveTo>
                <a:cubicBezTo>
                  <a:pt x="94" y="340"/>
                  <a:pt x="189" y="181"/>
                  <a:pt x="272" y="136"/>
                </a:cubicBezTo>
                <a:cubicBezTo>
                  <a:pt x="355" y="91"/>
                  <a:pt x="416" y="227"/>
                  <a:pt x="499" y="227"/>
                </a:cubicBezTo>
                <a:cubicBezTo>
                  <a:pt x="582" y="227"/>
                  <a:pt x="688" y="174"/>
                  <a:pt x="771" y="136"/>
                </a:cubicBezTo>
                <a:cubicBezTo>
                  <a:pt x="854" y="98"/>
                  <a:pt x="926" y="49"/>
                  <a:pt x="998" y="0"/>
                </a:cubicBezTo>
              </a:path>
            </a:pathLst>
          </a:custGeom>
          <a:noFill/>
          <a:ln w="19050">
            <a:solidFill>
              <a:srgbClr val="000080"/>
            </a:solidFill>
            <a:round/>
            <a:headEnd/>
            <a:tailEnd/>
          </a:ln>
          <a:effectLst/>
        </p:spPr>
        <p:txBody>
          <a:bodyPr/>
          <a:lstStyle/>
          <a:p>
            <a:endParaRPr lang="en-US">
              <a:effectLst/>
              <a:latin typeface="+mn-lt"/>
            </a:endParaRPr>
          </a:p>
        </p:txBody>
      </p:sp>
      <p:sp>
        <p:nvSpPr>
          <p:cNvPr id="260341" name="Oval 245"/>
          <p:cNvSpPr>
            <a:spLocks noChangeArrowheads="1"/>
          </p:cNvSpPr>
          <p:nvPr/>
        </p:nvSpPr>
        <p:spPr bwMode="auto">
          <a:xfrm>
            <a:off x="7348538" y="1992195"/>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42" name="Oval 246"/>
          <p:cNvSpPr>
            <a:spLocks noChangeArrowheads="1"/>
          </p:cNvSpPr>
          <p:nvPr/>
        </p:nvSpPr>
        <p:spPr bwMode="auto">
          <a:xfrm>
            <a:off x="7751763" y="1766770"/>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43" name="Oval 247"/>
          <p:cNvSpPr>
            <a:spLocks noChangeArrowheads="1"/>
          </p:cNvSpPr>
          <p:nvPr/>
        </p:nvSpPr>
        <p:spPr bwMode="auto">
          <a:xfrm>
            <a:off x="6958013" y="2152533"/>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44" name="Oval 248"/>
          <p:cNvSpPr>
            <a:spLocks noChangeArrowheads="1"/>
          </p:cNvSpPr>
          <p:nvPr/>
        </p:nvSpPr>
        <p:spPr bwMode="auto">
          <a:xfrm>
            <a:off x="6554788" y="1973145"/>
            <a:ext cx="85725" cy="123825"/>
          </a:xfrm>
          <a:prstGeom prst="ellipse">
            <a:avLst/>
          </a:prstGeom>
          <a:solidFill>
            <a:srgbClr val="333399"/>
          </a:solidFill>
          <a:ln w="9525">
            <a:solidFill>
              <a:srgbClr val="333399"/>
            </a:solidFill>
            <a:round/>
            <a:headEnd/>
            <a:tailEnd/>
          </a:ln>
        </p:spPr>
        <p:txBody>
          <a:bodyPr/>
          <a:lstStyle/>
          <a:p>
            <a:endParaRPr lang="en-US">
              <a:effectLst/>
              <a:latin typeface="+mn-lt"/>
            </a:endParaRPr>
          </a:p>
        </p:txBody>
      </p:sp>
      <p:sp>
        <p:nvSpPr>
          <p:cNvPr id="260345" name="Freeform 249"/>
          <p:cNvSpPr>
            <a:spLocks/>
          </p:cNvSpPr>
          <p:nvPr/>
        </p:nvSpPr>
        <p:spPr bwMode="auto">
          <a:xfrm>
            <a:off x="5305425" y="4116270"/>
            <a:ext cx="288925" cy="58738"/>
          </a:xfrm>
          <a:custGeom>
            <a:avLst/>
            <a:gdLst/>
            <a:ahLst/>
            <a:cxnLst>
              <a:cxn ang="0">
                <a:pos x="102" y="24"/>
              </a:cxn>
              <a:cxn ang="0">
                <a:pos x="132" y="0"/>
              </a:cxn>
              <a:cxn ang="0">
                <a:pos x="30" y="0"/>
              </a:cxn>
              <a:cxn ang="0">
                <a:pos x="0" y="24"/>
              </a:cxn>
              <a:cxn ang="0">
                <a:pos x="102" y="24"/>
              </a:cxn>
            </a:cxnLst>
            <a:rect l="0" t="0" r="r" b="b"/>
            <a:pathLst>
              <a:path w="132" h="24">
                <a:moveTo>
                  <a:pt x="102" y="24"/>
                </a:moveTo>
                <a:lnTo>
                  <a:pt x="132" y="0"/>
                </a:lnTo>
                <a:lnTo>
                  <a:pt x="30"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sp>
        <p:nvSpPr>
          <p:cNvPr id="260346" name="Freeform 250"/>
          <p:cNvSpPr>
            <a:spLocks/>
          </p:cNvSpPr>
          <p:nvPr/>
        </p:nvSpPr>
        <p:spPr bwMode="auto">
          <a:xfrm>
            <a:off x="4905375" y="4236920"/>
            <a:ext cx="288925" cy="58738"/>
          </a:xfrm>
          <a:custGeom>
            <a:avLst/>
            <a:gdLst/>
            <a:ahLst/>
            <a:cxnLst>
              <a:cxn ang="0">
                <a:pos x="102" y="24"/>
              </a:cxn>
              <a:cxn ang="0">
                <a:pos x="132" y="0"/>
              </a:cxn>
              <a:cxn ang="0">
                <a:pos x="30" y="0"/>
              </a:cxn>
              <a:cxn ang="0">
                <a:pos x="0" y="24"/>
              </a:cxn>
              <a:cxn ang="0">
                <a:pos x="102" y="24"/>
              </a:cxn>
            </a:cxnLst>
            <a:rect l="0" t="0" r="r" b="b"/>
            <a:pathLst>
              <a:path w="132" h="24">
                <a:moveTo>
                  <a:pt x="102" y="24"/>
                </a:moveTo>
                <a:lnTo>
                  <a:pt x="132" y="0"/>
                </a:lnTo>
                <a:lnTo>
                  <a:pt x="30" y="0"/>
                </a:lnTo>
                <a:lnTo>
                  <a:pt x="0" y="24"/>
                </a:lnTo>
                <a:lnTo>
                  <a:pt x="102" y="24"/>
                </a:lnTo>
                <a:close/>
              </a:path>
            </a:pathLst>
          </a:custGeom>
          <a:noFill/>
          <a:ln w="9525">
            <a:solidFill>
              <a:srgbClr val="969696"/>
            </a:solidFill>
            <a:prstDash val="solid"/>
            <a:round/>
            <a:headEnd/>
            <a:tailEnd/>
          </a:ln>
        </p:spPr>
        <p:txBody>
          <a:bodyPr/>
          <a:lstStyle/>
          <a:p>
            <a:endParaRPr lang="en-US">
              <a:effectLst/>
              <a:latin typeface="+mn-lt"/>
            </a:endParaRPr>
          </a:p>
        </p:txBody>
      </p:sp>
      <p:pic>
        <p:nvPicPr>
          <p:cNvPr id="260347" name="Picture 251" descr="DSCF0007"/>
          <p:cNvPicPr>
            <a:picLocks noChangeAspect="1" noChangeArrowheads="1"/>
          </p:cNvPicPr>
          <p:nvPr/>
        </p:nvPicPr>
        <p:blipFill>
          <a:blip r:embed="rId11" cstate="print">
            <a:clrChange>
              <a:clrFrom>
                <a:srgbClr val="A1A5B0"/>
              </a:clrFrom>
              <a:clrTo>
                <a:srgbClr val="A1A5B0">
                  <a:alpha val="0"/>
                </a:srgbClr>
              </a:clrTo>
            </a:clrChange>
            <a:lum bright="12000" contrast="6000"/>
          </a:blip>
          <a:srcRect l="27051" t="26819" r="30109" b="26466"/>
          <a:stretch>
            <a:fillRect/>
          </a:stretch>
        </p:blipFill>
        <p:spPr bwMode="auto">
          <a:xfrm>
            <a:off x="7862888" y="2166820"/>
            <a:ext cx="804862" cy="585788"/>
          </a:xfrm>
          <a:prstGeom prst="rect">
            <a:avLst/>
          </a:prstGeom>
          <a:noFill/>
        </p:spPr>
      </p:pic>
      <p:sp>
        <p:nvSpPr>
          <p:cNvPr id="254" name="Title 253"/>
          <p:cNvSpPr>
            <a:spLocks noGrp="1"/>
          </p:cNvSpPr>
          <p:nvPr>
            <p:ph type="title"/>
          </p:nvPr>
        </p:nvSpPr>
        <p:spPr/>
        <p:txBody>
          <a:bodyPr/>
          <a:lstStyle/>
          <a:p>
            <a:r>
              <a:rPr altLang="ko-KR" smtClean="0"/>
              <a:t>NAND Flash Growth Trends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Text Box 3"/>
          <p:cNvSpPr txBox="1">
            <a:spLocks noChangeArrowheads="1"/>
          </p:cNvSpPr>
          <p:nvPr/>
        </p:nvSpPr>
        <p:spPr bwMode="auto">
          <a:xfrm>
            <a:off x="5495925" y="1538288"/>
            <a:ext cx="3489325" cy="396875"/>
          </a:xfrm>
          <a:prstGeom prst="rect">
            <a:avLst/>
          </a:prstGeom>
          <a:noFill/>
          <a:ln w="9525">
            <a:noFill/>
            <a:miter lim="800000"/>
            <a:headEnd/>
            <a:tailEnd/>
          </a:ln>
          <a:effectLst/>
        </p:spPr>
        <p:txBody>
          <a:bodyPr>
            <a:spAutoFit/>
          </a:bodyPr>
          <a:lstStyle/>
          <a:p>
            <a:pPr latinLnBrk="1">
              <a:spcBef>
                <a:spcPct val="50000"/>
              </a:spcBef>
            </a:pPr>
            <a:r>
              <a:rPr kumimoji="1" lang="en-US" altLang="ko-KR" sz="2000" dirty="0">
                <a:latin typeface="+mn-lt"/>
                <a:ea typeface="굴림" pitchFamily="34" charset="-127"/>
              </a:rPr>
              <a:t>NAND Application Trend</a:t>
            </a:r>
          </a:p>
        </p:txBody>
      </p:sp>
      <p:grpSp>
        <p:nvGrpSpPr>
          <p:cNvPr id="288772" name="Group 4"/>
          <p:cNvGrpSpPr>
            <a:grpSpLocks/>
          </p:cNvGrpSpPr>
          <p:nvPr/>
        </p:nvGrpSpPr>
        <p:grpSpPr bwMode="auto">
          <a:xfrm>
            <a:off x="6013450" y="2447925"/>
            <a:ext cx="2838450" cy="2813050"/>
            <a:chOff x="2643" y="1030"/>
            <a:chExt cx="1428" cy="1434"/>
          </a:xfrm>
        </p:grpSpPr>
        <p:sp>
          <p:nvSpPr>
            <p:cNvPr id="288773" name="Freeform 5"/>
            <p:cNvSpPr>
              <a:spLocks/>
            </p:cNvSpPr>
            <p:nvPr/>
          </p:nvSpPr>
          <p:spPr bwMode="auto">
            <a:xfrm>
              <a:off x="3357" y="1030"/>
              <a:ext cx="714" cy="948"/>
            </a:xfrm>
            <a:custGeom>
              <a:avLst/>
              <a:gdLst/>
              <a:ahLst/>
              <a:cxnLst>
                <a:cxn ang="0">
                  <a:pos x="36" y="0"/>
                </a:cxn>
                <a:cxn ang="0">
                  <a:pos x="84" y="6"/>
                </a:cxn>
                <a:cxn ang="0">
                  <a:pos x="132" y="12"/>
                </a:cxn>
                <a:cxn ang="0">
                  <a:pos x="186" y="24"/>
                </a:cxn>
                <a:cxn ang="0">
                  <a:pos x="228" y="36"/>
                </a:cxn>
                <a:cxn ang="0">
                  <a:pos x="276" y="54"/>
                </a:cxn>
                <a:cxn ang="0">
                  <a:pos x="324" y="78"/>
                </a:cxn>
                <a:cxn ang="0">
                  <a:pos x="366" y="102"/>
                </a:cxn>
                <a:cxn ang="0">
                  <a:pos x="408" y="126"/>
                </a:cxn>
                <a:cxn ang="0">
                  <a:pos x="450" y="156"/>
                </a:cxn>
                <a:cxn ang="0">
                  <a:pos x="486" y="192"/>
                </a:cxn>
                <a:cxn ang="0">
                  <a:pos x="522" y="228"/>
                </a:cxn>
                <a:cxn ang="0">
                  <a:pos x="552" y="264"/>
                </a:cxn>
                <a:cxn ang="0">
                  <a:pos x="582" y="306"/>
                </a:cxn>
                <a:cxn ang="0">
                  <a:pos x="612" y="348"/>
                </a:cxn>
                <a:cxn ang="0">
                  <a:pos x="636" y="390"/>
                </a:cxn>
                <a:cxn ang="0">
                  <a:pos x="654" y="438"/>
                </a:cxn>
                <a:cxn ang="0">
                  <a:pos x="672" y="480"/>
                </a:cxn>
                <a:cxn ang="0">
                  <a:pos x="690" y="528"/>
                </a:cxn>
                <a:cxn ang="0">
                  <a:pos x="702" y="576"/>
                </a:cxn>
                <a:cxn ang="0">
                  <a:pos x="708" y="630"/>
                </a:cxn>
                <a:cxn ang="0">
                  <a:pos x="714" y="678"/>
                </a:cxn>
                <a:cxn ang="0">
                  <a:pos x="714" y="726"/>
                </a:cxn>
                <a:cxn ang="0">
                  <a:pos x="708" y="780"/>
                </a:cxn>
                <a:cxn ang="0">
                  <a:pos x="702" y="828"/>
                </a:cxn>
                <a:cxn ang="0">
                  <a:pos x="696" y="876"/>
                </a:cxn>
                <a:cxn ang="0">
                  <a:pos x="684" y="924"/>
                </a:cxn>
                <a:cxn ang="0">
                  <a:pos x="336" y="828"/>
                </a:cxn>
                <a:cxn ang="0">
                  <a:pos x="342" y="804"/>
                </a:cxn>
                <a:cxn ang="0">
                  <a:pos x="348" y="780"/>
                </a:cxn>
                <a:cxn ang="0">
                  <a:pos x="348" y="750"/>
                </a:cxn>
                <a:cxn ang="0">
                  <a:pos x="354" y="726"/>
                </a:cxn>
                <a:cxn ang="0">
                  <a:pos x="354" y="702"/>
                </a:cxn>
                <a:cxn ang="0">
                  <a:pos x="348" y="678"/>
                </a:cxn>
                <a:cxn ang="0">
                  <a:pos x="348" y="654"/>
                </a:cxn>
                <a:cxn ang="0">
                  <a:pos x="342" y="630"/>
                </a:cxn>
                <a:cxn ang="0">
                  <a:pos x="336" y="606"/>
                </a:cxn>
                <a:cxn ang="0">
                  <a:pos x="324" y="582"/>
                </a:cxn>
                <a:cxn ang="0">
                  <a:pos x="318" y="558"/>
                </a:cxn>
                <a:cxn ang="0">
                  <a:pos x="306" y="534"/>
                </a:cxn>
                <a:cxn ang="0">
                  <a:pos x="294" y="516"/>
                </a:cxn>
                <a:cxn ang="0">
                  <a:pos x="276" y="498"/>
                </a:cxn>
                <a:cxn ang="0">
                  <a:pos x="264" y="474"/>
                </a:cxn>
                <a:cxn ang="0">
                  <a:pos x="246" y="456"/>
                </a:cxn>
                <a:cxn ang="0">
                  <a:pos x="228" y="444"/>
                </a:cxn>
                <a:cxn ang="0">
                  <a:pos x="204" y="426"/>
                </a:cxn>
                <a:cxn ang="0">
                  <a:pos x="186" y="414"/>
                </a:cxn>
                <a:cxn ang="0">
                  <a:pos x="162" y="402"/>
                </a:cxn>
                <a:cxn ang="0">
                  <a:pos x="144" y="390"/>
                </a:cxn>
                <a:cxn ang="0">
                  <a:pos x="120" y="378"/>
                </a:cxn>
                <a:cxn ang="0">
                  <a:pos x="96" y="372"/>
                </a:cxn>
                <a:cxn ang="0">
                  <a:pos x="72" y="366"/>
                </a:cxn>
                <a:cxn ang="0">
                  <a:pos x="48" y="360"/>
                </a:cxn>
                <a:cxn ang="0">
                  <a:pos x="24" y="360"/>
                </a:cxn>
                <a:cxn ang="0">
                  <a:pos x="0" y="360"/>
                </a:cxn>
              </a:cxnLst>
              <a:rect l="0" t="0" r="r" b="b"/>
              <a:pathLst>
                <a:path w="714" h="948">
                  <a:moveTo>
                    <a:pt x="0" y="0"/>
                  </a:moveTo>
                  <a:lnTo>
                    <a:pt x="12" y="0"/>
                  </a:lnTo>
                  <a:lnTo>
                    <a:pt x="24" y="0"/>
                  </a:lnTo>
                  <a:lnTo>
                    <a:pt x="36" y="0"/>
                  </a:lnTo>
                  <a:lnTo>
                    <a:pt x="48" y="0"/>
                  </a:lnTo>
                  <a:lnTo>
                    <a:pt x="60" y="0"/>
                  </a:lnTo>
                  <a:lnTo>
                    <a:pt x="72" y="0"/>
                  </a:lnTo>
                  <a:lnTo>
                    <a:pt x="84" y="6"/>
                  </a:lnTo>
                  <a:lnTo>
                    <a:pt x="96" y="6"/>
                  </a:lnTo>
                  <a:lnTo>
                    <a:pt x="108" y="6"/>
                  </a:lnTo>
                  <a:lnTo>
                    <a:pt x="120" y="12"/>
                  </a:lnTo>
                  <a:lnTo>
                    <a:pt x="132" y="12"/>
                  </a:lnTo>
                  <a:lnTo>
                    <a:pt x="144" y="12"/>
                  </a:lnTo>
                  <a:lnTo>
                    <a:pt x="162" y="18"/>
                  </a:lnTo>
                  <a:lnTo>
                    <a:pt x="174" y="18"/>
                  </a:lnTo>
                  <a:lnTo>
                    <a:pt x="186" y="24"/>
                  </a:lnTo>
                  <a:lnTo>
                    <a:pt x="198" y="24"/>
                  </a:lnTo>
                  <a:lnTo>
                    <a:pt x="210" y="30"/>
                  </a:lnTo>
                  <a:lnTo>
                    <a:pt x="222" y="36"/>
                  </a:lnTo>
                  <a:lnTo>
                    <a:pt x="228" y="36"/>
                  </a:lnTo>
                  <a:lnTo>
                    <a:pt x="240" y="42"/>
                  </a:lnTo>
                  <a:lnTo>
                    <a:pt x="252" y="48"/>
                  </a:lnTo>
                  <a:lnTo>
                    <a:pt x="264" y="48"/>
                  </a:lnTo>
                  <a:lnTo>
                    <a:pt x="276" y="54"/>
                  </a:lnTo>
                  <a:lnTo>
                    <a:pt x="288" y="60"/>
                  </a:lnTo>
                  <a:lnTo>
                    <a:pt x="300" y="66"/>
                  </a:lnTo>
                  <a:lnTo>
                    <a:pt x="312" y="72"/>
                  </a:lnTo>
                  <a:lnTo>
                    <a:pt x="324" y="78"/>
                  </a:lnTo>
                  <a:lnTo>
                    <a:pt x="336" y="84"/>
                  </a:lnTo>
                  <a:lnTo>
                    <a:pt x="342" y="90"/>
                  </a:lnTo>
                  <a:lnTo>
                    <a:pt x="354" y="96"/>
                  </a:lnTo>
                  <a:lnTo>
                    <a:pt x="366" y="102"/>
                  </a:lnTo>
                  <a:lnTo>
                    <a:pt x="378" y="108"/>
                  </a:lnTo>
                  <a:lnTo>
                    <a:pt x="390" y="114"/>
                  </a:lnTo>
                  <a:lnTo>
                    <a:pt x="396" y="120"/>
                  </a:lnTo>
                  <a:lnTo>
                    <a:pt x="408" y="126"/>
                  </a:lnTo>
                  <a:lnTo>
                    <a:pt x="420" y="138"/>
                  </a:lnTo>
                  <a:lnTo>
                    <a:pt x="426" y="144"/>
                  </a:lnTo>
                  <a:lnTo>
                    <a:pt x="438" y="150"/>
                  </a:lnTo>
                  <a:lnTo>
                    <a:pt x="450" y="156"/>
                  </a:lnTo>
                  <a:lnTo>
                    <a:pt x="456" y="168"/>
                  </a:lnTo>
                  <a:lnTo>
                    <a:pt x="468" y="174"/>
                  </a:lnTo>
                  <a:lnTo>
                    <a:pt x="474" y="180"/>
                  </a:lnTo>
                  <a:lnTo>
                    <a:pt x="486" y="192"/>
                  </a:lnTo>
                  <a:lnTo>
                    <a:pt x="492" y="198"/>
                  </a:lnTo>
                  <a:lnTo>
                    <a:pt x="504" y="210"/>
                  </a:lnTo>
                  <a:lnTo>
                    <a:pt x="510" y="216"/>
                  </a:lnTo>
                  <a:lnTo>
                    <a:pt x="522" y="228"/>
                  </a:lnTo>
                  <a:lnTo>
                    <a:pt x="528" y="234"/>
                  </a:lnTo>
                  <a:lnTo>
                    <a:pt x="540" y="246"/>
                  </a:lnTo>
                  <a:lnTo>
                    <a:pt x="546" y="252"/>
                  </a:lnTo>
                  <a:lnTo>
                    <a:pt x="552" y="264"/>
                  </a:lnTo>
                  <a:lnTo>
                    <a:pt x="564" y="276"/>
                  </a:lnTo>
                  <a:lnTo>
                    <a:pt x="570" y="282"/>
                  </a:lnTo>
                  <a:lnTo>
                    <a:pt x="576" y="294"/>
                  </a:lnTo>
                  <a:lnTo>
                    <a:pt x="582" y="306"/>
                  </a:lnTo>
                  <a:lnTo>
                    <a:pt x="588" y="312"/>
                  </a:lnTo>
                  <a:lnTo>
                    <a:pt x="600" y="324"/>
                  </a:lnTo>
                  <a:lnTo>
                    <a:pt x="606" y="336"/>
                  </a:lnTo>
                  <a:lnTo>
                    <a:pt x="612" y="348"/>
                  </a:lnTo>
                  <a:lnTo>
                    <a:pt x="618" y="354"/>
                  </a:lnTo>
                  <a:lnTo>
                    <a:pt x="624" y="366"/>
                  </a:lnTo>
                  <a:lnTo>
                    <a:pt x="630" y="378"/>
                  </a:lnTo>
                  <a:lnTo>
                    <a:pt x="636" y="390"/>
                  </a:lnTo>
                  <a:lnTo>
                    <a:pt x="642" y="402"/>
                  </a:lnTo>
                  <a:lnTo>
                    <a:pt x="648" y="414"/>
                  </a:lnTo>
                  <a:lnTo>
                    <a:pt x="648" y="426"/>
                  </a:lnTo>
                  <a:lnTo>
                    <a:pt x="654" y="438"/>
                  </a:lnTo>
                  <a:lnTo>
                    <a:pt x="660" y="444"/>
                  </a:lnTo>
                  <a:lnTo>
                    <a:pt x="666" y="456"/>
                  </a:lnTo>
                  <a:lnTo>
                    <a:pt x="672" y="468"/>
                  </a:lnTo>
                  <a:lnTo>
                    <a:pt x="672" y="480"/>
                  </a:lnTo>
                  <a:lnTo>
                    <a:pt x="678" y="492"/>
                  </a:lnTo>
                  <a:lnTo>
                    <a:pt x="684" y="504"/>
                  </a:lnTo>
                  <a:lnTo>
                    <a:pt x="684" y="516"/>
                  </a:lnTo>
                  <a:lnTo>
                    <a:pt x="690" y="528"/>
                  </a:lnTo>
                  <a:lnTo>
                    <a:pt x="690" y="540"/>
                  </a:lnTo>
                  <a:lnTo>
                    <a:pt x="696" y="552"/>
                  </a:lnTo>
                  <a:lnTo>
                    <a:pt x="696" y="564"/>
                  </a:lnTo>
                  <a:lnTo>
                    <a:pt x="702" y="576"/>
                  </a:lnTo>
                  <a:lnTo>
                    <a:pt x="702" y="588"/>
                  </a:lnTo>
                  <a:lnTo>
                    <a:pt x="702" y="606"/>
                  </a:lnTo>
                  <a:lnTo>
                    <a:pt x="708" y="618"/>
                  </a:lnTo>
                  <a:lnTo>
                    <a:pt x="708" y="630"/>
                  </a:lnTo>
                  <a:lnTo>
                    <a:pt x="708" y="642"/>
                  </a:lnTo>
                  <a:lnTo>
                    <a:pt x="708" y="654"/>
                  </a:lnTo>
                  <a:lnTo>
                    <a:pt x="708" y="666"/>
                  </a:lnTo>
                  <a:lnTo>
                    <a:pt x="714" y="678"/>
                  </a:lnTo>
                  <a:lnTo>
                    <a:pt x="714" y="690"/>
                  </a:lnTo>
                  <a:lnTo>
                    <a:pt x="714" y="702"/>
                  </a:lnTo>
                  <a:lnTo>
                    <a:pt x="714" y="714"/>
                  </a:lnTo>
                  <a:lnTo>
                    <a:pt x="714" y="726"/>
                  </a:lnTo>
                  <a:lnTo>
                    <a:pt x="714" y="738"/>
                  </a:lnTo>
                  <a:lnTo>
                    <a:pt x="714" y="756"/>
                  </a:lnTo>
                  <a:lnTo>
                    <a:pt x="708" y="768"/>
                  </a:lnTo>
                  <a:lnTo>
                    <a:pt x="708" y="780"/>
                  </a:lnTo>
                  <a:lnTo>
                    <a:pt x="708" y="792"/>
                  </a:lnTo>
                  <a:lnTo>
                    <a:pt x="708" y="804"/>
                  </a:lnTo>
                  <a:lnTo>
                    <a:pt x="708" y="816"/>
                  </a:lnTo>
                  <a:lnTo>
                    <a:pt x="702" y="828"/>
                  </a:lnTo>
                  <a:lnTo>
                    <a:pt x="702" y="840"/>
                  </a:lnTo>
                  <a:lnTo>
                    <a:pt x="702" y="852"/>
                  </a:lnTo>
                  <a:lnTo>
                    <a:pt x="696" y="864"/>
                  </a:lnTo>
                  <a:lnTo>
                    <a:pt x="696" y="876"/>
                  </a:lnTo>
                  <a:lnTo>
                    <a:pt x="690" y="888"/>
                  </a:lnTo>
                  <a:lnTo>
                    <a:pt x="690" y="900"/>
                  </a:lnTo>
                  <a:lnTo>
                    <a:pt x="684" y="912"/>
                  </a:lnTo>
                  <a:lnTo>
                    <a:pt x="684" y="924"/>
                  </a:lnTo>
                  <a:lnTo>
                    <a:pt x="678" y="936"/>
                  </a:lnTo>
                  <a:lnTo>
                    <a:pt x="672" y="948"/>
                  </a:lnTo>
                  <a:lnTo>
                    <a:pt x="336" y="834"/>
                  </a:lnTo>
                  <a:lnTo>
                    <a:pt x="336" y="828"/>
                  </a:lnTo>
                  <a:lnTo>
                    <a:pt x="336" y="822"/>
                  </a:lnTo>
                  <a:lnTo>
                    <a:pt x="336" y="816"/>
                  </a:lnTo>
                  <a:lnTo>
                    <a:pt x="342" y="810"/>
                  </a:lnTo>
                  <a:lnTo>
                    <a:pt x="342" y="804"/>
                  </a:lnTo>
                  <a:lnTo>
                    <a:pt x="342" y="798"/>
                  </a:lnTo>
                  <a:lnTo>
                    <a:pt x="342" y="792"/>
                  </a:lnTo>
                  <a:lnTo>
                    <a:pt x="348" y="786"/>
                  </a:lnTo>
                  <a:lnTo>
                    <a:pt x="348" y="780"/>
                  </a:lnTo>
                  <a:lnTo>
                    <a:pt x="348" y="774"/>
                  </a:lnTo>
                  <a:lnTo>
                    <a:pt x="348" y="768"/>
                  </a:lnTo>
                  <a:lnTo>
                    <a:pt x="348" y="762"/>
                  </a:lnTo>
                  <a:lnTo>
                    <a:pt x="348" y="750"/>
                  </a:lnTo>
                  <a:lnTo>
                    <a:pt x="354" y="744"/>
                  </a:lnTo>
                  <a:lnTo>
                    <a:pt x="354" y="738"/>
                  </a:lnTo>
                  <a:lnTo>
                    <a:pt x="354" y="732"/>
                  </a:lnTo>
                  <a:lnTo>
                    <a:pt x="354" y="726"/>
                  </a:lnTo>
                  <a:lnTo>
                    <a:pt x="354" y="720"/>
                  </a:lnTo>
                  <a:lnTo>
                    <a:pt x="354" y="714"/>
                  </a:lnTo>
                  <a:lnTo>
                    <a:pt x="354" y="708"/>
                  </a:lnTo>
                  <a:lnTo>
                    <a:pt x="354" y="702"/>
                  </a:lnTo>
                  <a:lnTo>
                    <a:pt x="354" y="696"/>
                  </a:lnTo>
                  <a:lnTo>
                    <a:pt x="354" y="690"/>
                  </a:lnTo>
                  <a:lnTo>
                    <a:pt x="354" y="684"/>
                  </a:lnTo>
                  <a:lnTo>
                    <a:pt x="348" y="678"/>
                  </a:lnTo>
                  <a:lnTo>
                    <a:pt x="348" y="672"/>
                  </a:lnTo>
                  <a:lnTo>
                    <a:pt x="348" y="666"/>
                  </a:lnTo>
                  <a:lnTo>
                    <a:pt x="348" y="660"/>
                  </a:lnTo>
                  <a:lnTo>
                    <a:pt x="348" y="654"/>
                  </a:lnTo>
                  <a:lnTo>
                    <a:pt x="348" y="648"/>
                  </a:lnTo>
                  <a:lnTo>
                    <a:pt x="342" y="642"/>
                  </a:lnTo>
                  <a:lnTo>
                    <a:pt x="342" y="636"/>
                  </a:lnTo>
                  <a:lnTo>
                    <a:pt x="342" y="630"/>
                  </a:lnTo>
                  <a:lnTo>
                    <a:pt x="342" y="624"/>
                  </a:lnTo>
                  <a:lnTo>
                    <a:pt x="336" y="618"/>
                  </a:lnTo>
                  <a:lnTo>
                    <a:pt x="336" y="612"/>
                  </a:lnTo>
                  <a:lnTo>
                    <a:pt x="336" y="606"/>
                  </a:lnTo>
                  <a:lnTo>
                    <a:pt x="336" y="600"/>
                  </a:lnTo>
                  <a:lnTo>
                    <a:pt x="330" y="594"/>
                  </a:lnTo>
                  <a:lnTo>
                    <a:pt x="330" y="588"/>
                  </a:lnTo>
                  <a:lnTo>
                    <a:pt x="324" y="582"/>
                  </a:lnTo>
                  <a:lnTo>
                    <a:pt x="324" y="576"/>
                  </a:lnTo>
                  <a:lnTo>
                    <a:pt x="324" y="570"/>
                  </a:lnTo>
                  <a:lnTo>
                    <a:pt x="318" y="564"/>
                  </a:lnTo>
                  <a:lnTo>
                    <a:pt x="318" y="558"/>
                  </a:lnTo>
                  <a:lnTo>
                    <a:pt x="312" y="552"/>
                  </a:lnTo>
                  <a:lnTo>
                    <a:pt x="312" y="546"/>
                  </a:lnTo>
                  <a:lnTo>
                    <a:pt x="306" y="540"/>
                  </a:lnTo>
                  <a:lnTo>
                    <a:pt x="306" y="534"/>
                  </a:lnTo>
                  <a:lnTo>
                    <a:pt x="300" y="534"/>
                  </a:lnTo>
                  <a:lnTo>
                    <a:pt x="300" y="528"/>
                  </a:lnTo>
                  <a:lnTo>
                    <a:pt x="294" y="522"/>
                  </a:lnTo>
                  <a:lnTo>
                    <a:pt x="294" y="516"/>
                  </a:lnTo>
                  <a:lnTo>
                    <a:pt x="288" y="510"/>
                  </a:lnTo>
                  <a:lnTo>
                    <a:pt x="282" y="504"/>
                  </a:lnTo>
                  <a:lnTo>
                    <a:pt x="282" y="498"/>
                  </a:lnTo>
                  <a:lnTo>
                    <a:pt x="276" y="498"/>
                  </a:lnTo>
                  <a:lnTo>
                    <a:pt x="276" y="492"/>
                  </a:lnTo>
                  <a:lnTo>
                    <a:pt x="270" y="486"/>
                  </a:lnTo>
                  <a:lnTo>
                    <a:pt x="264" y="480"/>
                  </a:lnTo>
                  <a:lnTo>
                    <a:pt x="264" y="474"/>
                  </a:lnTo>
                  <a:lnTo>
                    <a:pt x="258" y="474"/>
                  </a:lnTo>
                  <a:lnTo>
                    <a:pt x="252" y="468"/>
                  </a:lnTo>
                  <a:lnTo>
                    <a:pt x="246" y="462"/>
                  </a:lnTo>
                  <a:lnTo>
                    <a:pt x="246" y="456"/>
                  </a:lnTo>
                  <a:lnTo>
                    <a:pt x="240" y="456"/>
                  </a:lnTo>
                  <a:lnTo>
                    <a:pt x="234" y="450"/>
                  </a:lnTo>
                  <a:lnTo>
                    <a:pt x="228" y="444"/>
                  </a:lnTo>
                  <a:lnTo>
                    <a:pt x="228" y="444"/>
                  </a:lnTo>
                  <a:lnTo>
                    <a:pt x="222" y="438"/>
                  </a:lnTo>
                  <a:lnTo>
                    <a:pt x="216" y="432"/>
                  </a:lnTo>
                  <a:lnTo>
                    <a:pt x="210" y="432"/>
                  </a:lnTo>
                  <a:lnTo>
                    <a:pt x="204" y="426"/>
                  </a:lnTo>
                  <a:lnTo>
                    <a:pt x="204" y="426"/>
                  </a:lnTo>
                  <a:lnTo>
                    <a:pt x="198" y="420"/>
                  </a:lnTo>
                  <a:lnTo>
                    <a:pt x="192" y="414"/>
                  </a:lnTo>
                  <a:lnTo>
                    <a:pt x="186" y="414"/>
                  </a:lnTo>
                  <a:lnTo>
                    <a:pt x="180" y="408"/>
                  </a:lnTo>
                  <a:lnTo>
                    <a:pt x="174" y="408"/>
                  </a:lnTo>
                  <a:lnTo>
                    <a:pt x="168" y="402"/>
                  </a:lnTo>
                  <a:lnTo>
                    <a:pt x="162" y="402"/>
                  </a:lnTo>
                  <a:lnTo>
                    <a:pt x="162" y="396"/>
                  </a:lnTo>
                  <a:lnTo>
                    <a:pt x="156" y="396"/>
                  </a:lnTo>
                  <a:lnTo>
                    <a:pt x="150" y="390"/>
                  </a:lnTo>
                  <a:lnTo>
                    <a:pt x="144" y="390"/>
                  </a:lnTo>
                  <a:lnTo>
                    <a:pt x="138" y="384"/>
                  </a:lnTo>
                  <a:lnTo>
                    <a:pt x="132" y="384"/>
                  </a:lnTo>
                  <a:lnTo>
                    <a:pt x="126" y="384"/>
                  </a:lnTo>
                  <a:lnTo>
                    <a:pt x="120" y="378"/>
                  </a:lnTo>
                  <a:lnTo>
                    <a:pt x="114" y="378"/>
                  </a:lnTo>
                  <a:lnTo>
                    <a:pt x="108" y="378"/>
                  </a:lnTo>
                  <a:lnTo>
                    <a:pt x="102" y="372"/>
                  </a:lnTo>
                  <a:lnTo>
                    <a:pt x="96" y="372"/>
                  </a:lnTo>
                  <a:lnTo>
                    <a:pt x="90" y="372"/>
                  </a:lnTo>
                  <a:lnTo>
                    <a:pt x="84" y="372"/>
                  </a:lnTo>
                  <a:lnTo>
                    <a:pt x="78" y="366"/>
                  </a:lnTo>
                  <a:lnTo>
                    <a:pt x="72" y="366"/>
                  </a:lnTo>
                  <a:lnTo>
                    <a:pt x="66" y="366"/>
                  </a:lnTo>
                  <a:lnTo>
                    <a:pt x="60" y="366"/>
                  </a:lnTo>
                  <a:lnTo>
                    <a:pt x="54" y="360"/>
                  </a:lnTo>
                  <a:lnTo>
                    <a:pt x="48" y="360"/>
                  </a:lnTo>
                  <a:lnTo>
                    <a:pt x="42" y="360"/>
                  </a:lnTo>
                  <a:lnTo>
                    <a:pt x="36" y="360"/>
                  </a:lnTo>
                  <a:lnTo>
                    <a:pt x="30" y="360"/>
                  </a:lnTo>
                  <a:lnTo>
                    <a:pt x="24" y="360"/>
                  </a:lnTo>
                  <a:lnTo>
                    <a:pt x="18" y="360"/>
                  </a:lnTo>
                  <a:lnTo>
                    <a:pt x="12" y="360"/>
                  </a:lnTo>
                  <a:lnTo>
                    <a:pt x="6" y="360"/>
                  </a:lnTo>
                  <a:lnTo>
                    <a:pt x="0" y="360"/>
                  </a:lnTo>
                  <a:lnTo>
                    <a:pt x="0" y="0"/>
                  </a:lnTo>
                  <a:close/>
                </a:path>
              </a:pathLst>
            </a:custGeom>
            <a:solidFill>
              <a:srgbClr val="9999FF"/>
            </a:solidFill>
            <a:ln w="9525">
              <a:noFill/>
              <a:round/>
              <a:headEnd/>
              <a:tailEnd/>
            </a:ln>
          </p:spPr>
          <p:txBody>
            <a:bodyPr/>
            <a:lstStyle/>
            <a:p>
              <a:endParaRPr lang="en-US"/>
            </a:p>
          </p:txBody>
        </p:sp>
        <p:sp>
          <p:nvSpPr>
            <p:cNvPr id="288774" name="Freeform 6"/>
            <p:cNvSpPr>
              <a:spLocks/>
            </p:cNvSpPr>
            <p:nvPr/>
          </p:nvSpPr>
          <p:spPr bwMode="auto">
            <a:xfrm>
              <a:off x="3063" y="1864"/>
              <a:ext cx="966" cy="600"/>
            </a:xfrm>
            <a:custGeom>
              <a:avLst/>
              <a:gdLst/>
              <a:ahLst/>
              <a:cxnLst>
                <a:cxn ang="0">
                  <a:pos x="954" y="150"/>
                </a:cxn>
                <a:cxn ang="0">
                  <a:pos x="936" y="198"/>
                </a:cxn>
                <a:cxn ang="0">
                  <a:pos x="912" y="240"/>
                </a:cxn>
                <a:cxn ang="0">
                  <a:pos x="882" y="282"/>
                </a:cxn>
                <a:cxn ang="0">
                  <a:pos x="858" y="324"/>
                </a:cxn>
                <a:cxn ang="0">
                  <a:pos x="822" y="360"/>
                </a:cxn>
                <a:cxn ang="0">
                  <a:pos x="786" y="396"/>
                </a:cxn>
                <a:cxn ang="0">
                  <a:pos x="750" y="432"/>
                </a:cxn>
                <a:cxn ang="0">
                  <a:pos x="714" y="462"/>
                </a:cxn>
                <a:cxn ang="0">
                  <a:pos x="672" y="492"/>
                </a:cxn>
                <a:cxn ang="0">
                  <a:pos x="630" y="516"/>
                </a:cxn>
                <a:cxn ang="0">
                  <a:pos x="582" y="534"/>
                </a:cxn>
                <a:cxn ang="0">
                  <a:pos x="534" y="558"/>
                </a:cxn>
                <a:cxn ang="0">
                  <a:pos x="492" y="570"/>
                </a:cxn>
                <a:cxn ang="0">
                  <a:pos x="438" y="582"/>
                </a:cxn>
                <a:cxn ang="0">
                  <a:pos x="390" y="594"/>
                </a:cxn>
                <a:cxn ang="0">
                  <a:pos x="342" y="594"/>
                </a:cxn>
                <a:cxn ang="0">
                  <a:pos x="294" y="600"/>
                </a:cxn>
                <a:cxn ang="0">
                  <a:pos x="240" y="594"/>
                </a:cxn>
                <a:cxn ang="0">
                  <a:pos x="192" y="594"/>
                </a:cxn>
                <a:cxn ang="0">
                  <a:pos x="144" y="582"/>
                </a:cxn>
                <a:cxn ang="0">
                  <a:pos x="96" y="570"/>
                </a:cxn>
                <a:cxn ang="0">
                  <a:pos x="48" y="558"/>
                </a:cxn>
                <a:cxn ang="0">
                  <a:pos x="0" y="534"/>
                </a:cxn>
                <a:cxn ang="0">
                  <a:pos x="168" y="216"/>
                </a:cxn>
                <a:cxn ang="0">
                  <a:pos x="192" y="222"/>
                </a:cxn>
                <a:cxn ang="0">
                  <a:pos x="210" y="228"/>
                </a:cxn>
                <a:cxn ang="0">
                  <a:pos x="240" y="234"/>
                </a:cxn>
                <a:cxn ang="0">
                  <a:pos x="264" y="240"/>
                </a:cxn>
                <a:cxn ang="0">
                  <a:pos x="288" y="240"/>
                </a:cxn>
                <a:cxn ang="0">
                  <a:pos x="312" y="240"/>
                </a:cxn>
                <a:cxn ang="0">
                  <a:pos x="336" y="234"/>
                </a:cxn>
                <a:cxn ang="0">
                  <a:pos x="360" y="234"/>
                </a:cxn>
                <a:cxn ang="0">
                  <a:pos x="384" y="228"/>
                </a:cxn>
                <a:cxn ang="0">
                  <a:pos x="408" y="222"/>
                </a:cxn>
                <a:cxn ang="0">
                  <a:pos x="432" y="210"/>
                </a:cxn>
                <a:cxn ang="0">
                  <a:pos x="456" y="198"/>
                </a:cxn>
                <a:cxn ang="0">
                  <a:pos x="474" y="186"/>
                </a:cxn>
                <a:cxn ang="0">
                  <a:pos x="498" y="174"/>
                </a:cxn>
                <a:cxn ang="0">
                  <a:pos x="516" y="156"/>
                </a:cxn>
                <a:cxn ang="0">
                  <a:pos x="534" y="144"/>
                </a:cxn>
                <a:cxn ang="0">
                  <a:pos x="552" y="126"/>
                </a:cxn>
                <a:cxn ang="0">
                  <a:pos x="570" y="108"/>
                </a:cxn>
                <a:cxn ang="0">
                  <a:pos x="582" y="84"/>
                </a:cxn>
                <a:cxn ang="0">
                  <a:pos x="594" y="66"/>
                </a:cxn>
                <a:cxn ang="0">
                  <a:pos x="606" y="42"/>
                </a:cxn>
                <a:cxn ang="0">
                  <a:pos x="618" y="18"/>
                </a:cxn>
                <a:cxn ang="0">
                  <a:pos x="630" y="0"/>
                </a:cxn>
              </a:cxnLst>
              <a:rect l="0" t="0" r="r" b="b"/>
              <a:pathLst>
                <a:path w="966" h="600">
                  <a:moveTo>
                    <a:pt x="966" y="114"/>
                  </a:moveTo>
                  <a:lnTo>
                    <a:pt x="966" y="126"/>
                  </a:lnTo>
                  <a:lnTo>
                    <a:pt x="960" y="138"/>
                  </a:lnTo>
                  <a:lnTo>
                    <a:pt x="954" y="150"/>
                  </a:lnTo>
                  <a:lnTo>
                    <a:pt x="948" y="162"/>
                  </a:lnTo>
                  <a:lnTo>
                    <a:pt x="942" y="174"/>
                  </a:lnTo>
                  <a:lnTo>
                    <a:pt x="942" y="186"/>
                  </a:lnTo>
                  <a:lnTo>
                    <a:pt x="936" y="198"/>
                  </a:lnTo>
                  <a:lnTo>
                    <a:pt x="930" y="210"/>
                  </a:lnTo>
                  <a:lnTo>
                    <a:pt x="924" y="216"/>
                  </a:lnTo>
                  <a:lnTo>
                    <a:pt x="918" y="228"/>
                  </a:lnTo>
                  <a:lnTo>
                    <a:pt x="912" y="240"/>
                  </a:lnTo>
                  <a:lnTo>
                    <a:pt x="906" y="252"/>
                  </a:lnTo>
                  <a:lnTo>
                    <a:pt x="900" y="264"/>
                  </a:lnTo>
                  <a:lnTo>
                    <a:pt x="894" y="270"/>
                  </a:lnTo>
                  <a:lnTo>
                    <a:pt x="882" y="282"/>
                  </a:lnTo>
                  <a:lnTo>
                    <a:pt x="876" y="294"/>
                  </a:lnTo>
                  <a:lnTo>
                    <a:pt x="870" y="300"/>
                  </a:lnTo>
                  <a:lnTo>
                    <a:pt x="864" y="312"/>
                  </a:lnTo>
                  <a:lnTo>
                    <a:pt x="858" y="324"/>
                  </a:lnTo>
                  <a:lnTo>
                    <a:pt x="846" y="330"/>
                  </a:lnTo>
                  <a:lnTo>
                    <a:pt x="840" y="342"/>
                  </a:lnTo>
                  <a:lnTo>
                    <a:pt x="834" y="354"/>
                  </a:lnTo>
                  <a:lnTo>
                    <a:pt x="822" y="360"/>
                  </a:lnTo>
                  <a:lnTo>
                    <a:pt x="816" y="372"/>
                  </a:lnTo>
                  <a:lnTo>
                    <a:pt x="804" y="378"/>
                  </a:lnTo>
                  <a:lnTo>
                    <a:pt x="798" y="390"/>
                  </a:lnTo>
                  <a:lnTo>
                    <a:pt x="786" y="396"/>
                  </a:lnTo>
                  <a:lnTo>
                    <a:pt x="780" y="408"/>
                  </a:lnTo>
                  <a:lnTo>
                    <a:pt x="768" y="414"/>
                  </a:lnTo>
                  <a:lnTo>
                    <a:pt x="762" y="420"/>
                  </a:lnTo>
                  <a:lnTo>
                    <a:pt x="750" y="432"/>
                  </a:lnTo>
                  <a:lnTo>
                    <a:pt x="744" y="438"/>
                  </a:lnTo>
                  <a:lnTo>
                    <a:pt x="732" y="444"/>
                  </a:lnTo>
                  <a:lnTo>
                    <a:pt x="720" y="456"/>
                  </a:lnTo>
                  <a:lnTo>
                    <a:pt x="714" y="462"/>
                  </a:lnTo>
                  <a:lnTo>
                    <a:pt x="702" y="468"/>
                  </a:lnTo>
                  <a:lnTo>
                    <a:pt x="690" y="474"/>
                  </a:lnTo>
                  <a:lnTo>
                    <a:pt x="684" y="480"/>
                  </a:lnTo>
                  <a:lnTo>
                    <a:pt x="672" y="492"/>
                  </a:lnTo>
                  <a:lnTo>
                    <a:pt x="660" y="498"/>
                  </a:lnTo>
                  <a:lnTo>
                    <a:pt x="648" y="504"/>
                  </a:lnTo>
                  <a:lnTo>
                    <a:pt x="636" y="510"/>
                  </a:lnTo>
                  <a:lnTo>
                    <a:pt x="630" y="516"/>
                  </a:lnTo>
                  <a:lnTo>
                    <a:pt x="618" y="522"/>
                  </a:lnTo>
                  <a:lnTo>
                    <a:pt x="606" y="528"/>
                  </a:lnTo>
                  <a:lnTo>
                    <a:pt x="594" y="534"/>
                  </a:lnTo>
                  <a:lnTo>
                    <a:pt x="582" y="534"/>
                  </a:lnTo>
                  <a:lnTo>
                    <a:pt x="570" y="540"/>
                  </a:lnTo>
                  <a:lnTo>
                    <a:pt x="558" y="546"/>
                  </a:lnTo>
                  <a:lnTo>
                    <a:pt x="546" y="552"/>
                  </a:lnTo>
                  <a:lnTo>
                    <a:pt x="534" y="558"/>
                  </a:lnTo>
                  <a:lnTo>
                    <a:pt x="522" y="558"/>
                  </a:lnTo>
                  <a:lnTo>
                    <a:pt x="516" y="564"/>
                  </a:lnTo>
                  <a:lnTo>
                    <a:pt x="504" y="570"/>
                  </a:lnTo>
                  <a:lnTo>
                    <a:pt x="492" y="570"/>
                  </a:lnTo>
                  <a:lnTo>
                    <a:pt x="480" y="576"/>
                  </a:lnTo>
                  <a:lnTo>
                    <a:pt x="468" y="576"/>
                  </a:lnTo>
                  <a:lnTo>
                    <a:pt x="456" y="582"/>
                  </a:lnTo>
                  <a:lnTo>
                    <a:pt x="438" y="582"/>
                  </a:lnTo>
                  <a:lnTo>
                    <a:pt x="426" y="588"/>
                  </a:lnTo>
                  <a:lnTo>
                    <a:pt x="414" y="588"/>
                  </a:lnTo>
                  <a:lnTo>
                    <a:pt x="402" y="588"/>
                  </a:lnTo>
                  <a:lnTo>
                    <a:pt x="390" y="594"/>
                  </a:lnTo>
                  <a:lnTo>
                    <a:pt x="378" y="594"/>
                  </a:lnTo>
                  <a:lnTo>
                    <a:pt x="366" y="594"/>
                  </a:lnTo>
                  <a:lnTo>
                    <a:pt x="354" y="594"/>
                  </a:lnTo>
                  <a:lnTo>
                    <a:pt x="342" y="594"/>
                  </a:lnTo>
                  <a:lnTo>
                    <a:pt x="330" y="600"/>
                  </a:lnTo>
                  <a:lnTo>
                    <a:pt x="318" y="600"/>
                  </a:lnTo>
                  <a:lnTo>
                    <a:pt x="306" y="600"/>
                  </a:lnTo>
                  <a:lnTo>
                    <a:pt x="294" y="600"/>
                  </a:lnTo>
                  <a:lnTo>
                    <a:pt x="282" y="600"/>
                  </a:lnTo>
                  <a:lnTo>
                    <a:pt x="270" y="600"/>
                  </a:lnTo>
                  <a:lnTo>
                    <a:pt x="258" y="600"/>
                  </a:lnTo>
                  <a:lnTo>
                    <a:pt x="240" y="594"/>
                  </a:lnTo>
                  <a:lnTo>
                    <a:pt x="228" y="594"/>
                  </a:lnTo>
                  <a:lnTo>
                    <a:pt x="216" y="594"/>
                  </a:lnTo>
                  <a:lnTo>
                    <a:pt x="204" y="594"/>
                  </a:lnTo>
                  <a:lnTo>
                    <a:pt x="192" y="594"/>
                  </a:lnTo>
                  <a:lnTo>
                    <a:pt x="180" y="588"/>
                  </a:lnTo>
                  <a:lnTo>
                    <a:pt x="168" y="588"/>
                  </a:lnTo>
                  <a:lnTo>
                    <a:pt x="156" y="588"/>
                  </a:lnTo>
                  <a:lnTo>
                    <a:pt x="144" y="582"/>
                  </a:lnTo>
                  <a:lnTo>
                    <a:pt x="132" y="582"/>
                  </a:lnTo>
                  <a:lnTo>
                    <a:pt x="120" y="576"/>
                  </a:lnTo>
                  <a:lnTo>
                    <a:pt x="108" y="576"/>
                  </a:lnTo>
                  <a:lnTo>
                    <a:pt x="96" y="570"/>
                  </a:lnTo>
                  <a:lnTo>
                    <a:pt x="84" y="570"/>
                  </a:lnTo>
                  <a:lnTo>
                    <a:pt x="72" y="564"/>
                  </a:lnTo>
                  <a:lnTo>
                    <a:pt x="60" y="558"/>
                  </a:lnTo>
                  <a:lnTo>
                    <a:pt x="48" y="558"/>
                  </a:lnTo>
                  <a:lnTo>
                    <a:pt x="36" y="552"/>
                  </a:lnTo>
                  <a:lnTo>
                    <a:pt x="24" y="546"/>
                  </a:lnTo>
                  <a:lnTo>
                    <a:pt x="12" y="540"/>
                  </a:lnTo>
                  <a:lnTo>
                    <a:pt x="0" y="534"/>
                  </a:lnTo>
                  <a:lnTo>
                    <a:pt x="150" y="210"/>
                  </a:lnTo>
                  <a:lnTo>
                    <a:pt x="156" y="210"/>
                  </a:lnTo>
                  <a:lnTo>
                    <a:pt x="162" y="210"/>
                  </a:lnTo>
                  <a:lnTo>
                    <a:pt x="168" y="216"/>
                  </a:lnTo>
                  <a:lnTo>
                    <a:pt x="174" y="216"/>
                  </a:lnTo>
                  <a:lnTo>
                    <a:pt x="180" y="222"/>
                  </a:lnTo>
                  <a:lnTo>
                    <a:pt x="186" y="222"/>
                  </a:lnTo>
                  <a:lnTo>
                    <a:pt x="192" y="222"/>
                  </a:lnTo>
                  <a:lnTo>
                    <a:pt x="192" y="222"/>
                  </a:lnTo>
                  <a:lnTo>
                    <a:pt x="198" y="228"/>
                  </a:lnTo>
                  <a:lnTo>
                    <a:pt x="204" y="228"/>
                  </a:lnTo>
                  <a:lnTo>
                    <a:pt x="210" y="228"/>
                  </a:lnTo>
                  <a:lnTo>
                    <a:pt x="216" y="228"/>
                  </a:lnTo>
                  <a:lnTo>
                    <a:pt x="222" y="234"/>
                  </a:lnTo>
                  <a:lnTo>
                    <a:pt x="234" y="234"/>
                  </a:lnTo>
                  <a:lnTo>
                    <a:pt x="240" y="234"/>
                  </a:lnTo>
                  <a:lnTo>
                    <a:pt x="246" y="234"/>
                  </a:lnTo>
                  <a:lnTo>
                    <a:pt x="252" y="234"/>
                  </a:lnTo>
                  <a:lnTo>
                    <a:pt x="258" y="234"/>
                  </a:lnTo>
                  <a:lnTo>
                    <a:pt x="264" y="240"/>
                  </a:lnTo>
                  <a:lnTo>
                    <a:pt x="270" y="240"/>
                  </a:lnTo>
                  <a:lnTo>
                    <a:pt x="276" y="240"/>
                  </a:lnTo>
                  <a:lnTo>
                    <a:pt x="282" y="240"/>
                  </a:lnTo>
                  <a:lnTo>
                    <a:pt x="288" y="240"/>
                  </a:lnTo>
                  <a:lnTo>
                    <a:pt x="294" y="240"/>
                  </a:lnTo>
                  <a:lnTo>
                    <a:pt x="300" y="240"/>
                  </a:lnTo>
                  <a:lnTo>
                    <a:pt x="306" y="240"/>
                  </a:lnTo>
                  <a:lnTo>
                    <a:pt x="312" y="240"/>
                  </a:lnTo>
                  <a:lnTo>
                    <a:pt x="318" y="240"/>
                  </a:lnTo>
                  <a:lnTo>
                    <a:pt x="324" y="240"/>
                  </a:lnTo>
                  <a:lnTo>
                    <a:pt x="330" y="234"/>
                  </a:lnTo>
                  <a:lnTo>
                    <a:pt x="336" y="234"/>
                  </a:lnTo>
                  <a:lnTo>
                    <a:pt x="342" y="234"/>
                  </a:lnTo>
                  <a:lnTo>
                    <a:pt x="348" y="234"/>
                  </a:lnTo>
                  <a:lnTo>
                    <a:pt x="354" y="234"/>
                  </a:lnTo>
                  <a:lnTo>
                    <a:pt x="360" y="234"/>
                  </a:lnTo>
                  <a:lnTo>
                    <a:pt x="366" y="228"/>
                  </a:lnTo>
                  <a:lnTo>
                    <a:pt x="372" y="228"/>
                  </a:lnTo>
                  <a:lnTo>
                    <a:pt x="378" y="228"/>
                  </a:lnTo>
                  <a:lnTo>
                    <a:pt x="384" y="228"/>
                  </a:lnTo>
                  <a:lnTo>
                    <a:pt x="390" y="222"/>
                  </a:lnTo>
                  <a:lnTo>
                    <a:pt x="396" y="222"/>
                  </a:lnTo>
                  <a:lnTo>
                    <a:pt x="402" y="222"/>
                  </a:lnTo>
                  <a:lnTo>
                    <a:pt x="408" y="222"/>
                  </a:lnTo>
                  <a:lnTo>
                    <a:pt x="414" y="216"/>
                  </a:lnTo>
                  <a:lnTo>
                    <a:pt x="420" y="216"/>
                  </a:lnTo>
                  <a:lnTo>
                    <a:pt x="426" y="210"/>
                  </a:lnTo>
                  <a:lnTo>
                    <a:pt x="432" y="210"/>
                  </a:lnTo>
                  <a:lnTo>
                    <a:pt x="438" y="210"/>
                  </a:lnTo>
                  <a:lnTo>
                    <a:pt x="444" y="204"/>
                  </a:lnTo>
                  <a:lnTo>
                    <a:pt x="450" y="204"/>
                  </a:lnTo>
                  <a:lnTo>
                    <a:pt x="456" y="198"/>
                  </a:lnTo>
                  <a:lnTo>
                    <a:pt x="456" y="198"/>
                  </a:lnTo>
                  <a:lnTo>
                    <a:pt x="462" y="192"/>
                  </a:lnTo>
                  <a:lnTo>
                    <a:pt x="468" y="192"/>
                  </a:lnTo>
                  <a:lnTo>
                    <a:pt x="474" y="186"/>
                  </a:lnTo>
                  <a:lnTo>
                    <a:pt x="480" y="186"/>
                  </a:lnTo>
                  <a:lnTo>
                    <a:pt x="486" y="180"/>
                  </a:lnTo>
                  <a:lnTo>
                    <a:pt x="492" y="180"/>
                  </a:lnTo>
                  <a:lnTo>
                    <a:pt x="498" y="174"/>
                  </a:lnTo>
                  <a:lnTo>
                    <a:pt x="498" y="168"/>
                  </a:lnTo>
                  <a:lnTo>
                    <a:pt x="504" y="168"/>
                  </a:lnTo>
                  <a:lnTo>
                    <a:pt x="510" y="162"/>
                  </a:lnTo>
                  <a:lnTo>
                    <a:pt x="516" y="156"/>
                  </a:lnTo>
                  <a:lnTo>
                    <a:pt x="522" y="156"/>
                  </a:lnTo>
                  <a:lnTo>
                    <a:pt x="522" y="150"/>
                  </a:lnTo>
                  <a:lnTo>
                    <a:pt x="528" y="144"/>
                  </a:lnTo>
                  <a:lnTo>
                    <a:pt x="534" y="144"/>
                  </a:lnTo>
                  <a:lnTo>
                    <a:pt x="540" y="138"/>
                  </a:lnTo>
                  <a:lnTo>
                    <a:pt x="540" y="132"/>
                  </a:lnTo>
                  <a:lnTo>
                    <a:pt x="546" y="132"/>
                  </a:lnTo>
                  <a:lnTo>
                    <a:pt x="552" y="126"/>
                  </a:lnTo>
                  <a:lnTo>
                    <a:pt x="558" y="120"/>
                  </a:lnTo>
                  <a:lnTo>
                    <a:pt x="558" y="114"/>
                  </a:lnTo>
                  <a:lnTo>
                    <a:pt x="564" y="108"/>
                  </a:lnTo>
                  <a:lnTo>
                    <a:pt x="570" y="108"/>
                  </a:lnTo>
                  <a:lnTo>
                    <a:pt x="570" y="102"/>
                  </a:lnTo>
                  <a:lnTo>
                    <a:pt x="576" y="96"/>
                  </a:lnTo>
                  <a:lnTo>
                    <a:pt x="576" y="90"/>
                  </a:lnTo>
                  <a:lnTo>
                    <a:pt x="582" y="84"/>
                  </a:lnTo>
                  <a:lnTo>
                    <a:pt x="588" y="84"/>
                  </a:lnTo>
                  <a:lnTo>
                    <a:pt x="588" y="78"/>
                  </a:lnTo>
                  <a:lnTo>
                    <a:pt x="594" y="72"/>
                  </a:lnTo>
                  <a:lnTo>
                    <a:pt x="594" y="66"/>
                  </a:lnTo>
                  <a:lnTo>
                    <a:pt x="600" y="60"/>
                  </a:lnTo>
                  <a:lnTo>
                    <a:pt x="600" y="54"/>
                  </a:lnTo>
                  <a:lnTo>
                    <a:pt x="606" y="48"/>
                  </a:lnTo>
                  <a:lnTo>
                    <a:pt x="606" y="42"/>
                  </a:lnTo>
                  <a:lnTo>
                    <a:pt x="612" y="36"/>
                  </a:lnTo>
                  <a:lnTo>
                    <a:pt x="612" y="30"/>
                  </a:lnTo>
                  <a:lnTo>
                    <a:pt x="618" y="24"/>
                  </a:lnTo>
                  <a:lnTo>
                    <a:pt x="618" y="18"/>
                  </a:lnTo>
                  <a:lnTo>
                    <a:pt x="618" y="18"/>
                  </a:lnTo>
                  <a:lnTo>
                    <a:pt x="624" y="12"/>
                  </a:lnTo>
                  <a:lnTo>
                    <a:pt x="624" y="6"/>
                  </a:lnTo>
                  <a:lnTo>
                    <a:pt x="630" y="0"/>
                  </a:lnTo>
                  <a:lnTo>
                    <a:pt x="966" y="114"/>
                  </a:lnTo>
                  <a:close/>
                </a:path>
              </a:pathLst>
            </a:custGeom>
            <a:solidFill>
              <a:srgbClr val="800080"/>
            </a:solidFill>
            <a:ln w="28575">
              <a:solidFill>
                <a:srgbClr val="FF00FF"/>
              </a:solidFill>
              <a:round/>
              <a:headEnd/>
              <a:tailEnd/>
            </a:ln>
          </p:spPr>
          <p:txBody>
            <a:bodyPr/>
            <a:lstStyle/>
            <a:p>
              <a:endParaRPr lang="en-US"/>
            </a:p>
          </p:txBody>
        </p:sp>
        <p:sp>
          <p:nvSpPr>
            <p:cNvPr id="288775" name="Freeform 7"/>
            <p:cNvSpPr>
              <a:spLocks/>
            </p:cNvSpPr>
            <p:nvPr/>
          </p:nvSpPr>
          <p:spPr bwMode="auto">
            <a:xfrm>
              <a:off x="2679" y="1864"/>
              <a:ext cx="534" cy="534"/>
            </a:xfrm>
            <a:custGeom>
              <a:avLst/>
              <a:gdLst/>
              <a:ahLst/>
              <a:cxnLst>
                <a:cxn ang="0">
                  <a:pos x="372" y="534"/>
                </a:cxn>
                <a:cxn ang="0">
                  <a:pos x="354" y="522"/>
                </a:cxn>
                <a:cxn ang="0">
                  <a:pos x="330" y="510"/>
                </a:cxn>
                <a:cxn ang="0">
                  <a:pos x="306" y="498"/>
                </a:cxn>
                <a:cxn ang="0">
                  <a:pos x="288" y="480"/>
                </a:cxn>
                <a:cxn ang="0">
                  <a:pos x="264" y="468"/>
                </a:cxn>
                <a:cxn ang="0">
                  <a:pos x="246" y="456"/>
                </a:cxn>
                <a:cxn ang="0">
                  <a:pos x="228" y="438"/>
                </a:cxn>
                <a:cxn ang="0">
                  <a:pos x="210" y="420"/>
                </a:cxn>
                <a:cxn ang="0">
                  <a:pos x="192" y="408"/>
                </a:cxn>
                <a:cxn ang="0">
                  <a:pos x="174" y="390"/>
                </a:cxn>
                <a:cxn ang="0">
                  <a:pos x="156" y="372"/>
                </a:cxn>
                <a:cxn ang="0">
                  <a:pos x="138" y="354"/>
                </a:cxn>
                <a:cxn ang="0">
                  <a:pos x="120" y="330"/>
                </a:cxn>
                <a:cxn ang="0">
                  <a:pos x="108" y="312"/>
                </a:cxn>
                <a:cxn ang="0">
                  <a:pos x="90" y="294"/>
                </a:cxn>
                <a:cxn ang="0">
                  <a:pos x="78" y="270"/>
                </a:cxn>
                <a:cxn ang="0">
                  <a:pos x="66" y="252"/>
                </a:cxn>
                <a:cxn ang="0">
                  <a:pos x="54" y="228"/>
                </a:cxn>
                <a:cxn ang="0">
                  <a:pos x="42" y="210"/>
                </a:cxn>
                <a:cxn ang="0">
                  <a:pos x="30" y="186"/>
                </a:cxn>
                <a:cxn ang="0">
                  <a:pos x="18" y="162"/>
                </a:cxn>
                <a:cxn ang="0">
                  <a:pos x="12" y="138"/>
                </a:cxn>
                <a:cxn ang="0">
                  <a:pos x="0" y="114"/>
                </a:cxn>
                <a:cxn ang="0">
                  <a:pos x="342" y="6"/>
                </a:cxn>
                <a:cxn ang="0">
                  <a:pos x="348" y="18"/>
                </a:cxn>
                <a:cxn ang="0">
                  <a:pos x="354" y="24"/>
                </a:cxn>
                <a:cxn ang="0">
                  <a:pos x="360" y="36"/>
                </a:cxn>
                <a:cxn ang="0">
                  <a:pos x="366" y="48"/>
                </a:cxn>
                <a:cxn ang="0">
                  <a:pos x="372" y="60"/>
                </a:cxn>
                <a:cxn ang="0">
                  <a:pos x="378" y="72"/>
                </a:cxn>
                <a:cxn ang="0">
                  <a:pos x="384" y="84"/>
                </a:cxn>
                <a:cxn ang="0">
                  <a:pos x="390" y="90"/>
                </a:cxn>
                <a:cxn ang="0">
                  <a:pos x="396" y="102"/>
                </a:cxn>
                <a:cxn ang="0">
                  <a:pos x="408" y="108"/>
                </a:cxn>
                <a:cxn ang="0">
                  <a:pos x="414" y="120"/>
                </a:cxn>
                <a:cxn ang="0">
                  <a:pos x="420" y="132"/>
                </a:cxn>
                <a:cxn ang="0">
                  <a:pos x="432" y="138"/>
                </a:cxn>
                <a:cxn ang="0">
                  <a:pos x="438" y="144"/>
                </a:cxn>
                <a:cxn ang="0">
                  <a:pos x="450" y="156"/>
                </a:cxn>
                <a:cxn ang="0">
                  <a:pos x="456" y="162"/>
                </a:cxn>
                <a:cxn ang="0">
                  <a:pos x="468" y="168"/>
                </a:cxn>
                <a:cxn ang="0">
                  <a:pos x="480" y="180"/>
                </a:cxn>
                <a:cxn ang="0">
                  <a:pos x="486" y="186"/>
                </a:cxn>
                <a:cxn ang="0">
                  <a:pos x="498" y="192"/>
                </a:cxn>
                <a:cxn ang="0">
                  <a:pos x="510" y="198"/>
                </a:cxn>
                <a:cxn ang="0">
                  <a:pos x="522" y="204"/>
                </a:cxn>
                <a:cxn ang="0">
                  <a:pos x="534" y="210"/>
                </a:cxn>
              </a:cxnLst>
              <a:rect l="0" t="0" r="r" b="b"/>
              <a:pathLst>
                <a:path w="534" h="534">
                  <a:moveTo>
                    <a:pt x="384" y="534"/>
                  </a:moveTo>
                  <a:lnTo>
                    <a:pt x="372" y="534"/>
                  </a:lnTo>
                  <a:lnTo>
                    <a:pt x="366" y="528"/>
                  </a:lnTo>
                  <a:lnTo>
                    <a:pt x="354" y="522"/>
                  </a:lnTo>
                  <a:lnTo>
                    <a:pt x="342" y="516"/>
                  </a:lnTo>
                  <a:lnTo>
                    <a:pt x="330" y="510"/>
                  </a:lnTo>
                  <a:lnTo>
                    <a:pt x="318" y="504"/>
                  </a:lnTo>
                  <a:lnTo>
                    <a:pt x="306" y="498"/>
                  </a:lnTo>
                  <a:lnTo>
                    <a:pt x="300" y="492"/>
                  </a:lnTo>
                  <a:lnTo>
                    <a:pt x="288" y="480"/>
                  </a:lnTo>
                  <a:lnTo>
                    <a:pt x="276" y="474"/>
                  </a:lnTo>
                  <a:lnTo>
                    <a:pt x="264" y="468"/>
                  </a:lnTo>
                  <a:lnTo>
                    <a:pt x="258" y="462"/>
                  </a:lnTo>
                  <a:lnTo>
                    <a:pt x="246" y="456"/>
                  </a:lnTo>
                  <a:lnTo>
                    <a:pt x="234" y="444"/>
                  </a:lnTo>
                  <a:lnTo>
                    <a:pt x="228" y="438"/>
                  </a:lnTo>
                  <a:lnTo>
                    <a:pt x="216" y="432"/>
                  </a:lnTo>
                  <a:lnTo>
                    <a:pt x="210" y="420"/>
                  </a:lnTo>
                  <a:lnTo>
                    <a:pt x="198" y="414"/>
                  </a:lnTo>
                  <a:lnTo>
                    <a:pt x="192" y="408"/>
                  </a:lnTo>
                  <a:lnTo>
                    <a:pt x="180" y="396"/>
                  </a:lnTo>
                  <a:lnTo>
                    <a:pt x="174" y="390"/>
                  </a:lnTo>
                  <a:lnTo>
                    <a:pt x="162" y="378"/>
                  </a:lnTo>
                  <a:lnTo>
                    <a:pt x="156" y="372"/>
                  </a:lnTo>
                  <a:lnTo>
                    <a:pt x="144" y="360"/>
                  </a:lnTo>
                  <a:lnTo>
                    <a:pt x="138" y="354"/>
                  </a:lnTo>
                  <a:lnTo>
                    <a:pt x="132" y="342"/>
                  </a:lnTo>
                  <a:lnTo>
                    <a:pt x="120" y="330"/>
                  </a:lnTo>
                  <a:lnTo>
                    <a:pt x="114" y="324"/>
                  </a:lnTo>
                  <a:lnTo>
                    <a:pt x="108" y="312"/>
                  </a:lnTo>
                  <a:lnTo>
                    <a:pt x="96" y="300"/>
                  </a:lnTo>
                  <a:lnTo>
                    <a:pt x="90" y="294"/>
                  </a:lnTo>
                  <a:lnTo>
                    <a:pt x="84" y="282"/>
                  </a:lnTo>
                  <a:lnTo>
                    <a:pt x="78" y="270"/>
                  </a:lnTo>
                  <a:lnTo>
                    <a:pt x="72" y="264"/>
                  </a:lnTo>
                  <a:lnTo>
                    <a:pt x="66" y="252"/>
                  </a:lnTo>
                  <a:lnTo>
                    <a:pt x="60" y="240"/>
                  </a:lnTo>
                  <a:lnTo>
                    <a:pt x="54" y="228"/>
                  </a:lnTo>
                  <a:lnTo>
                    <a:pt x="48" y="216"/>
                  </a:lnTo>
                  <a:lnTo>
                    <a:pt x="42" y="210"/>
                  </a:lnTo>
                  <a:lnTo>
                    <a:pt x="36" y="198"/>
                  </a:lnTo>
                  <a:lnTo>
                    <a:pt x="30" y="186"/>
                  </a:lnTo>
                  <a:lnTo>
                    <a:pt x="24" y="174"/>
                  </a:lnTo>
                  <a:lnTo>
                    <a:pt x="18" y="162"/>
                  </a:lnTo>
                  <a:lnTo>
                    <a:pt x="12" y="150"/>
                  </a:lnTo>
                  <a:lnTo>
                    <a:pt x="12" y="138"/>
                  </a:lnTo>
                  <a:lnTo>
                    <a:pt x="6" y="126"/>
                  </a:lnTo>
                  <a:lnTo>
                    <a:pt x="0" y="114"/>
                  </a:lnTo>
                  <a:lnTo>
                    <a:pt x="342" y="0"/>
                  </a:lnTo>
                  <a:lnTo>
                    <a:pt x="342" y="6"/>
                  </a:lnTo>
                  <a:lnTo>
                    <a:pt x="348" y="12"/>
                  </a:lnTo>
                  <a:lnTo>
                    <a:pt x="348" y="18"/>
                  </a:lnTo>
                  <a:lnTo>
                    <a:pt x="348" y="18"/>
                  </a:lnTo>
                  <a:lnTo>
                    <a:pt x="354" y="24"/>
                  </a:lnTo>
                  <a:lnTo>
                    <a:pt x="354" y="30"/>
                  </a:lnTo>
                  <a:lnTo>
                    <a:pt x="360" y="36"/>
                  </a:lnTo>
                  <a:lnTo>
                    <a:pt x="360" y="42"/>
                  </a:lnTo>
                  <a:lnTo>
                    <a:pt x="366" y="48"/>
                  </a:lnTo>
                  <a:lnTo>
                    <a:pt x="366" y="54"/>
                  </a:lnTo>
                  <a:lnTo>
                    <a:pt x="372" y="60"/>
                  </a:lnTo>
                  <a:lnTo>
                    <a:pt x="372" y="66"/>
                  </a:lnTo>
                  <a:lnTo>
                    <a:pt x="378" y="72"/>
                  </a:lnTo>
                  <a:lnTo>
                    <a:pt x="378" y="78"/>
                  </a:lnTo>
                  <a:lnTo>
                    <a:pt x="384" y="84"/>
                  </a:lnTo>
                  <a:lnTo>
                    <a:pt x="384" y="84"/>
                  </a:lnTo>
                  <a:lnTo>
                    <a:pt x="390" y="90"/>
                  </a:lnTo>
                  <a:lnTo>
                    <a:pt x="396" y="96"/>
                  </a:lnTo>
                  <a:lnTo>
                    <a:pt x="396" y="102"/>
                  </a:lnTo>
                  <a:lnTo>
                    <a:pt x="402" y="108"/>
                  </a:lnTo>
                  <a:lnTo>
                    <a:pt x="408" y="108"/>
                  </a:lnTo>
                  <a:lnTo>
                    <a:pt x="408" y="114"/>
                  </a:lnTo>
                  <a:lnTo>
                    <a:pt x="414" y="120"/>
                  </a:lnTo>
                  <a:lnTo>
                    <a:pt x="420" y="126"/>
                  </a:lnTo>
                  <a:lnTo>
                    <a:pt x="420" y="132"/>
                  </a:lnTo>
                  <a:lnTo>
                    <a:pt x="426" y="132"/>
                  </a:lnTo>
                  <a:lnTo>
                    <a:pt x="432" y="138"/>
                  </a:lnTo>
                  <a:lnTo>
                    <a:pt x="438" y="144"/>
                  </a:lnTo>
                  <a:lnTo>
                    <a:pt x="438" y="144"/>
                  </a:lnTo>
                  <a:lnTo>
                    <a:pt x="444" y="150"/>
                  </a:lnTo>
                  <a:lnTo>
                    <a:pt x="450" y="156"/>
                  </a:lnTo>
                  <a:lnTo>
                    <a:pt x="456" y="156"/>
                  </a:lnTo>
                  <a:lnTo>
                    <a:pt x="456" y="162"/>
                  </a:lnTo>
                  <a:lnTo>
                    <a:pt x="462" y="168"/>
                  </a:lnTo>
                  <a:lnTo>
                    <a:pt x="468" y="168"/>
                  </a:lnTo>
                  <a:lnTo>
                    <a:pt x="474" y="174"/>
                  </a:lnTo>
                  <a:lnTo>
                    <a:pt x="480" y="180"/>
                  </a:lnTo>
                  <a:lnTo>
                    <a:pt x="486" y="180"/>
                  </a:lnTo>
                  <a:lnTo>
                    <a:pt x="486" y="186"/>
                  </a:lnTo>
                  <a:lnTo>
                    <a:pt x="492" y="186"/>
                  </a:lnTo>
                  <a:lnTo>
                    <a:pt x="498" y="192"/>
                  </a:lnTo>
                  <a:lnTo>
                    <a:pt x="504" y="192"/>
                  </a:lnTo>
                  <a:lnTo>
                    <a:pt x="510" y="198"/>
                  </a:lnTo>
                  <a:lnTo>
                    <a:pt x="516" y="198"/>
                  </a:lnTo>
                  <a:lnTo>
                    <a:pt x="522" y="204"/>
                  </a:lnTo>
                  <a:lnTo>
                    <a:pt x="528" y="204"/>
                  </a:lnTo>
                  <a:lnTo>
                    <a:pt x="534" y="210"/>
                  </a:lnTo>
                  <a:lnTo>
                    <a:pt x="384" y="534"/>
                  </a:lnTo>
                  <a:close/>
                </a:path>
              </a:pathLst>
            </a:custGeom>
            <a:solidFill>
              <a:srgbClr val="99CC00"/>
            </a:solidFill>
            <a:ln w="9525">
              <a:noFill/>
              <a:round/>
              <a:headEnd/>
              <a:tailEnd/>
            </a:ln>
          </p:spPr>
          <p:txBody>
            <a:bodyPr/>
            <a:lstStyle/>
            <a:p>
              <a:endParaRPr lang="en-US"/>
            </a:p>
          </p:txBody>
        </p:sp>
        <p:sp>
          <p:nvSpPr>
            <p:cNvPr id="288776" name="Freeform 8"/>
            <p:cNvSpPr>
              <a:spLocks/>
            </p:cNvSpPr>
            <p:nvPr/>
          </p:nvSpPr>
          <p:spPr bwMode="auto">
            <a:xfrm>
              <a:off x="2643" y="1618"/>
              <a:ext cx="378" cy="360"/>
            </a:xfrm>
            <a:custGeom>
              <a:avLst/>
              <a:gdLst/>
              <a:ahLst/>
              <a:cxnLst>
                <a:cxn ang="0">
                  <a:pos x="36" y="360"/>
                </a:cxn>
                <a:cxn ang="0">
                  <a:pos x="36" y="348"/>
                </a:cxn>
                <a:cxn ang="0">
                  <a:pos x="30" y="336"/>
                </a:cxn>
                <a:cxn ang="0">
                  <a:pos x="24" y="324"/>
                </a:cxn>
                <a:cxn ang="0">
                  <a:pos x="24" y="312"/>
                </a:cxn>
                <a:cxn ang="0">
                  <a:pos x="18" y="300"/>
                </a:cxn>
                <a:cxn ang="0">
                  <a:pos x="18" y="288"/>
                </a:cxn>
                <a:cxn ang="0">
                  <a:pos x="12" y="276"/>
                </a:cxn>
                <a:cxn ang="0">
                  <a:pos x="12" y="264"/>
                </a:cxn>
                <a:cxn ang="0">
                  <a:pos x="12" y="252"/>
                </a:cxn>
                <a:cxn ang="0">
                  <a:pos x="6" y="240"/>
                </a:cxn>
                <a:cxn ang="0">
                  <a:pos x="6" y="228"/>
                </a:cxn>
                <a:cxn ang="0">
                  <a:pos x="6" y="216"/>
                </a:cxn>
                <a:cxn ang="0">
                  <a:pos x="0" y="204"/>
                </a:cxn>
                <a:cxn ang="0">
                  <a:pos x="0" y="192"/>
                </a:cxn>
                <a:cxn ang="0">
                  <a:pos x="0" y="180"/>
                </a:cxn>
                <a:cxn ang="0">
                  <a:pos x="0" y="168"/>
                </a:cxn>
                <a:cxn ang="0">
                  <a:pos x="0" y="150"/>
                </a:cxn>
                <a:cxn ang="0">
                  <a:pos x="0" y="138"/>
                </a:cxn>
                <a:cxn ang="0">
                  <a:pos x="0" y="126"/>
                </a:cxn>
                <a:cxn ang="0">
                  <a:pos x="0" y="114"/>
                </a:cxn>
                <a:cxn ang="0">
                  <a:pos x="0" y="102"/>
                </a:cxn>
                <a:cxn ang="0">
                  <a:pos x="0" y="90"/>
                </a:cxn>
                <a:cxn ang="0">
                  <a:pos x="0" y="78"/>
                </a:cxn>
                <a:cxn ang="0">
                  <a:pos x="0" y="66"/>
                </a:cxn>
                <a:cxn ang="0">
                  <a:pos x="0" y="54"/>
                </a:cxn>
                <a:cxn ang="0">
                  <a:pos x="6" y="42"/>
                </a:cxn>
                <a:cxn ang="0">
                  <a:pos x="6" y="30"/>
                </a:cxn>
                <a:cxn ang="0">
                  <a:pos x="6" y="18"/>
                </a:cxn>
                <a:cxn ang="0">
                  <a:pos x="12" y="0"/>
                </a:cxn>
                <a:cxn ang="0">
                  <a:pos x="366" y="66"/>
                </a:cxn>
                <a:cxn ang="0">
                  <a:pos x="360" y="72"/>
                </a:cxn>
                <a:cxn ang="0">
                  <a:pos x="360" y="78"/>
                </a:cxn>
                <a:cxn ang="0">
                  <a:pos x="360" y="84"/>
                </a:cxn>
                <a:cxn ang="0">
                  <a:pos x="360" y="90"/>
                </a:cxn>
                <a:cxn ang="0">
                  <a:pos x="360" y="96"/>
                </a:cxn>
                <a:cxn ang="0">
                  <a:pos x="360" y="102"/>
                </a:cxn>
                <a:cxn ang="0">
                  <a:pos x="360" y="108"/>
                </a:cxn>
                <a:cxn ang="0">
                  <a:pos x="360" y="114"/>
                </a:cxn>
                <a:cxn ang="0">
                  <a:pos x="360" y="120"/>
                </a:cxn>
                <a:cxn ang="0">
                  <a:pos x="360" y="126"/>
                </a:cxn>
                <a:cxn ang="0">
                  <a:pos x="360" y="132"/>
                </a:cxn>
                <a:cxn ang="0">
                  <a:pos x="360" y="138"/>
                </a:cxn>
                <a:cxn ang="0">
                  <a:pos x="360" y="144"/>
                </a:cxn>
                <a:cxn ang="0">
                  <a:pos x="360" y="150"/>
                </a:cxn>
                <a:cxn ang="0">
                  <a:pos x="360" y="156"/>
                </a:cxn>
                <a:cxn ang="0">
                  <a:pos x="360" y="162"/>
                </a:cxn>
                <a:cxn ang="0">
                  <a:pos x="360" y="174"/>
                </a:cxn>
                <a:cxn ang="0">
                  <a:pos x="360" y="180"/>
                </a:cxn>
                <a:cxn ang="0">
                  <a:pos x="360" y="186"/>
                </a:cxn>
                <a:cxn ang="0">
                  <a:pos x="366" y="192"/>
                </a:cxn>
                <a:cxn ang="0">
                  <a:pos x="366" y="198"/>
                </a:cxn>
                <a:cxn ang="0">
                  <a:pos x="366" y="204"/>
                </a:cxn>
                <a:cxn ang="0">
                  <a:pos x="366" y="210"/>
                </a:cxn>
                <a:cxn ang="0">
                  <a:pos x="372" y="216"/>
                </a:cxn>
                <a:cxn ang="0">
                  <a:pos x="372" y="222"/>
                </a:cxn>
                <a:cxn ang="0">
                  <a:pos x="372" y="228"/>
                </a:cxn>
                <a:cxn ang="0">
                  <a:pos x="372" y="234"/>
                </a:cxn>
                <a:cxn ang="0">
                  <a:pos x="378" y="240"/>
                </a:cxn>
                <a:cxn ang="0">
                  <a:pos x="378" y="246"/>
                </a:cxn>
                <a:cxn ang="0">
                  <a:pos x="36" y="360"/>
                </a:cxn>
              </a:cxnLst>
              <a:rect l="0" t="0" r="r" b="b"/>
              <a:pathLst>
                <a:path w="378" h="360">
                  <a:moveTo>
                    <a:pt x="36" y="360"/>
                  </a:moveTo>
                  <a:lnTo>
                    <a:pt x="36" y="348"/>
                  </a:lnTo>
                  <a:lnTo>
                    <a:pt x="30" y="336"/>
                  </a:lnTo>
                  <a:lnTo>
                    <a:pt x="24" y="324"/>
                  </a:lnTo>
                  <a:lnTo>
                    <a:pt x="24" y="312"/>
                  </a:lnTo>
                  <a:lnTo>
                    <a:pt x="18" y="300"/>
                  </a:lnTo>
                  <a:lnTo>
                    <a:pt x="18" y="288"/>
                  </a:lnTo>
                  <a:lnTo>
                    <a:pt x="12" y="276"/>
                  </a:lnTo>
                  <a:lnTo>
                    <a:pt x="12" y="264"/>
                  </a:lnTo>
                  <a:lnTo>
                    <a:pt x="12" y="252"/>
                  </a:lnTo>
                  <a:lnTo>
                    <a:pt x="6" y="240"/>
                  </a:lnTo>
                  <a:lnTo>
                    <a:pt x="6" y="228"/>
                  </a:lnTo>
                  <a:lnTo>
                    <a:pt x="6" y="216"/>
                  </a:lnTo>
                  <a:lnTo>
                    <a:pt x="0" y="204"/>
                  </a:lnTo>
                  <a:lnTo>
                    <a:pt x="0" y="192"/>
                  </a:lnTo>
                  <a:lnTo>
                    <a:pt x="0" y="180"/>
                  </a:lnTo>
                  <a:lnTo>
                    <a:pt x="0" y="168"/>
                  </a:lnTo>
                  <a:lnTo>
                    <a:pt x="0" y="150"/>
                  </a:lnTo>
                  <a:lnTo>
                    <a:pt x="0" y="138"/>
                  </a:lnTo>
                  <a:lnTo>
                    <a:pt x="0" y="126"/>
                  </a:lnTo>
                  <a:lnTo>
                    <a:pt x="0" y="114"/>
                  </a:lnTo>
                  <a:lnTo>
                    <a:pt x="0" y="102"/>
                  </a:lnTo>
                  <a:lnTo>
                    <a:pt x="0" y="90"/>
                  </a:lnTo>
                  <a:lnTo>
                    <a:pt x="0" y="78"/>
                  </a:lnTo>
                  <a:lnTo>
                    <a:pt x="0" y="66"/>
                  </a:lnTo>
                  <a:lnTo>
                    <a:pt x="0" y="54"/>
                  </a:lnTo>
                  <a:lnTo>
                    <a:pt x="6" y="42"/>
                  </a:lnTo>
                  <a:lnTo>
                    <a:pt x="6" y="30"/>
                  </a:lnTo>
                  <a:lnTo>
                    <a:pt x="6" y="18"/>
                  </a:lnTo>
                  <a:lnTo>
                    <a:pt x="12" y="0"/>
                  </a:lnTo>
                  <a:lnTo>
                    <a:pt x="366" y="66"/>
                  </a:lnTo>
                  <a:lnTo>
                    <a:pt x="360" y="72"/>
                  </a:lnTo>
                  <a:lnTo>
                    <a:pt x="360" y="78"/>
                  </a:lnTo>
                  <a:lnTo>
                    <a:pt x="360" y="84"/>
                  </a:lnTo>
                  <a:lnTo>
                    <a:pt x="360" y="90"/>
                  </a:lnTo>
                  <a:lnTo>
                    <a:pt x="360" y="96"/>
                  </a:lnTo>
                  <a:lnTo>
                    <a:pt x="360" y="102"/>
                  </a:lnTo>
                  <a:lnTo>
                    <a:pt x="360" y="108"/>
                  </a:lnTo>
                  <a:lnTo>
                    <a:pt x="360" y="114"/>
                  </a:lnTo>
                  <a:lnTo>
                    <a:pt x="360" y="120"/>
                  </a:lnTo>
                  <a:lnTo>
                    <a:pt x="360" y="126"/>
                  </a:lnTo>
                  <a:lnTo>
                    <a:pt x="360" y="132"/>
                  </a:lnTo>
                  <a:lnTo>
                    <a:pt x="360" y="138"/>
                  </a:lnTo>
                  <a:lnTo>
                    <a:pt x="360" y="144"/>
                  </a:lnTo>
                  <a:lnTo>
                    <a:pt x="360" y="150"/>
                  </a:lnTo>
                  <a:lnTo>
                    <a:pt x="360" y="156"/>
                  </a:lnTo>
                  <a:lnTo>
                    <a:pt x="360" y="162"/>
                  </a:lnTo>
                  <a:lnTo>
                    <a:pt x="360" y="174"/>
                  </a:lnTo>
                  <a:lnTo>
                    <a:pt x="360" y="180"/>
                  </a:lnTo>
                  <a:lnTo>
                    <a:pt x="360" y="186"/>
                  </a:lnTo>
                  <a:lnTo>
                    <a:pt x="366" y="192"/>
                  </a:lnTo>
                  <a:lnTo>
                    <a:pt x="366" y="198"/>
                  </a:lnTo>
                  <a:lnTo>
                    <a:pt x="366" y="204"/>
                  </a:lnTo>
                  <a:lnTo>
                    <a:pt x="366" y="210"/>
                  </a:lnTo>
                  <a:lnTo>
                    <a:pt x="372" y="216"/>
                  </a:lnTo>
                  <a:lnTo>
                    <a:pt x="372" y="222"/>
                  </a:lnTo>
                  <a:lnTo>
                    <a:pt x="372" y="228"/>
                  </a:lnTo>
                  <a:lnTo>
                    <a:pt x="372" y="234"/>
                  </a:lnTo>
                  <a:lnTo>
                    <a:pt x="378" y="240"/>
                  </a:lnTo>
                  <a:lnTo>
                    <a:pt x="378" y="246"/>
                  </a:lnTo>
                  <a:lnTo>
                    <a:pt x="36" y="360"/>
                  </a:lnTo>
                  <a:close/>
                </a:path>
              </a:pathLst>
            </a:custGeom>
            <a:solidFill>
              <a:srgbClr val="FF6600"/>
            </a:solidFill>
            <a:ln w="9525">
              <a:noFill/>
              <a:round/>
              <a:headEnd/>
              <a:tailEnd/>
            </a:ln>
          </p:spPr>
          <p:txBody>
            <a:bodyPr/>
            <a:lstStyle/>
            <a:p>
              <a:endParaRPr lang="en-US"/>
            </a:p>
          </p:txBody>
        </p:sp>
        <p:sp>
          <p:nvSpPr>
            <p:cNvPr id="288777" name="Freeform 9"/>
            <p:cNvSpPr>
              <a:spLocks/>
            </p:cNvSpPr>
            <p:nvPr/>
          </p:nvSpPr>
          <p:spPr bwMode="auto">
            <a:xfrm>
              <a:off x="2655" y="1144"/>
              <a:ext cx="510" cy="540"/>
            </a:xfrm>
            <a:custGeom>
              <a:avLst/>
              <a:gdLst/>
              <a:ahLst/>
              <a:cxnLst>
                <a:cxn ang="0">
                  <a:pos x="0" y="462"/>
                </a:cxn>
                <a:cxn ang="0">
                  <a:pos x="6" y="438"/>
                </a:cxn>
                <a:cxn ang="0">
                  <a:pos x="12" y="414"/>
                </a:cxn>
                <a:cxn ang="0">
                  <a:pos x="18" y="390"/>
                </a:cxn>
                <a:cxn ang="0">
                  <a:pos x="24" y="366"/>
                </a:cxn>
                <a:cxn ang="0">
                  <a:pos x="36" y="342"/>
                </a:cxn>
                <a:cxn ang="0">
                  <a:pos x="42" y="324"/>
                </a:cxn>
                <a:cxn ang="0">
                  <a:pos x="54" y="300"/>
                </a:cxn>
                <a:cxn ang="0">
                  <a:pos x="66" y="276"/>
                </a:cxn>
                <a:cxn ang="0">
                  <a:pos x="78" y="252"/>
                </a:cxn>
                <a:cxn ang="0">
                  <a:pos x="90" y="234"/>
                </a:cxn>
                <a:cxn ang="0">
                  <a:pos x="102" y="210"/>
                </a:cxn>
                <a:cxn ang="0">
                  <a:pos x="114" y="192"/>
                </a:cxn>
                <a:cxn ang="0">
                  <a:pos x="132" y="168"/>
                </a:cxn>
                <a:cxn ang="0">
                  <a:pos x="144" y="150"/>
                </a:cxn>
                <a:cxn ang="0">
                  <a:pos x="162" y="132"/>
                </a:cxn>
                <a:cxn ang="0">
                  <a:pos x="180" y="114"/>
                </a:cxn>
                <a:cxn ang="0">
                  <a:pos x="198" y="96"/>
                </a:cxn>
                <a:cxn ang="0">
                  <a:pos x="216" y="78"/>
                </a:cxn>
                <a:cxn ang="0">
                  <a:pos x="234" y="60"/>
                </a:cxn>
                <a:cxn ang="0">
                  <a:pos x="252" y="42"/>
                </a:cxn>
                <a:cxn ang="0">
                  <a:pos x="270" y="30"/>
                </a:cxn>
                <a:cxn ang="0">
                  <a:pos x="288" y="12"/>
                </a:cxn>
                <a:cxn ang="0">
                  <a:pos x="312" y="0"/>
                </a:cxn>
                <a:cxn ang="0">
                  <a:pos x="504" y="306"/>
                </a:cxn>
                <a:cxn ang="0">
                  <a:pos x="492" y="312"/>
                </a:cxn>
                <a:cxn ang="0">
                  <a:pos x="480" y="318"/>
                </a:cxn>
                <a:cxn ang="0">
                  <a:pos x="474" y="330"/>
                </a:cxn>
                <a:cxn ang="0">
                  <a:pos x="462" y="336"/>
                </a:cxn>
                <a:cxn ang="0">
                  <a:pos x="456" y="342"/>
                </a:cxn>
                <a:cxn ang="0">
                  <a:pos x="444" y="354"/>
                </a:cxn>
                <a:cxn ang="0">
                  <a:pos x="438" y="360"/>
                </a:cxn>
                <a:cxn ang="0">
                  <a:pos x="432" y="372"/>
                </a:cxn>
                <a:cxn ang="0">
                  <a:pos x="420" y="384"/>
                </a:cxn>
                <a:cxn ang="0">
                  <a:pos x="414" y="390"/>
                </a:cxn>
                <a:cxn ang="0">
                  <a:pos x="408" y="402"/>
                </a:cxn>
                <a:cxn ang="0">
                  <a:pos x="402" y="414"/>
                </a:cxn>
                <a:cxn ang="0">
                  <a:pos x="396" y="420"/>
                </a:cxn>
                <a:cxn ang="0">
                  <a:pos x="390" y="432"/>
                </a:cxn>
                <a:cxn ang="0">
                  <a:pos x="384" y="444"/>
                </a:cxn>
                <a:cxn ang="0">
                  <a:pos x="378" y="456"/>
                </a:cxn>
                <a:cxn ang="0">
                  <a:pos x="372" y="468"/>
                </a:cxn>
                <a:cxn ang="0">
                  <a:pos x="366" y="480"/>
                </a:cxn>
                <a:cxn ang="0">
                  <a:pos x="366" y="492"/>
                </a:cxn>
                <a:cxn ang="0">
                  <a:pos x="360" y="504"/>
                </a:cxn>
                <a:cxn ang="0">
                  <a:pos x="360" y="516"/>
                </a:cxn>
                <a:cxn ang="0">
                  <a:pos x="354" y="528"/>
                </a:cxn>
                <a:cxn ang="0">
                  <a:pos x="354" y="540"/>
                </a:cxn>
              </a:cxnLst>
              <a:rect l="0" t="0" r="r" b="b"/>
              <a:pathLst>
                <a:path w="510" h="540">
                  <a:moveTo>
                    <a:pt x="0" y="474"/>
                  </a:moveTo>
                  <a:lnTo>
                    <a:pt x="0" y="462"/>
                  </a:lnTo>
                  <a:lnTo>
                    <a:pt x="0" y="450"/>
                  </a:lnTo>
                  <a:lnTo>
                    <a:pt x="6" y="438"/>
                  </a:lnTo>
                  <a:lnTo>
                    <a:pt x="6" y="426"/>
                  </a:lnTo>
                  <a:lnTo>
                    <a:pt x="12" y="414"/>
                  </a:lnTo>
                  <a:lnTo>
                    <a:pt x="12" y="402"/>
                  </a:lnTo>
                  <a:lnTo>
                    <a:pt x="18" y="390"/>
                  </a:lnTo>
                  <a:lnTo>
                    <a:pt x="24" y="378"/>
                  </a:lnTo>
                  <a:lnTo>
                    <a:pt x="24" y="366"/>
                  </a:lnTo>
                  <a:lnTo>
                    <a:pt x="30" y="354"/>
                  </a:lnTo>
                  <a:lnTo>
                    <a:pt x="36" y="342"/>
                  </a:lnTo>
                  <a:lnTo>
                    <a:pt x="36" y="330"/>
                  </a:lnTo>
                  <a:lnTo>
                    <a:pt x="42" y="324"/>
                  </a:lnTo>
                  <a:lnTo>
                    <a:pt x="48" y="312"/>
                  </a:lnTo>
                  <a:lnTo>
                    <a:pt x="54" y="300"/>
                  </a:lnTo>
                  <a:lnTo>
                    <a:pt x="60" y="288"/>
                  </a:lnTo>
                  <a:lnTo>
                    <a:pt x="66" y="276"/>
                  </a:lnTo>
                  <a:lnTo>
                    <a:pt x="72" y="264"/>
                  </a:lnTo>
                  <a:lnTo>
                    <a:pt x="78" y="252"/>
                  </a:lnTo>
                  <a:lnTo>
                    <a:pt x="84" y="240"/>
                  </a:lnTo>
                  <a:lnTo>
                    <a:pt x="90" y="234"/>
                  </a:lnTo>
                  <a:lnTo>
                    <a:pt x="96" y="222"/>
                  </a:lnTo>
                  <a:lnTo>
                    <a:pt x="102" y="210"/>
                  </a:lnTo>
                  <a:lnTo>
                    <a:pt x="108" y="198"/>
                  </a:lnTo>
                  <a:lnTo>
                    <a:pt x="114" y="192"/>
                  </a:lnTo>
                  <a:lnTo>
                    <a:pt x="120" y="180"/>
                  </a:lnTo>
                  <a:lnTo>
                    <a:pt x="132" y="168"/>
                  </a:lnTo>
                  <a:lnTo>
                    <a:pt x="138" y="162"/>
                  </a:lnTo>
                  <a:lnTo>
                    <a:pt x="144" y="150"/>
                  </a:lnTo>
                  <a:lnTo>
                    <a:pt x="156" y="138"/>
                  </a:lnTo>
                  <a:lnTo>
                    <a:pt x="162" y="132"/>
                  </a:lnTo>
                  <a:lnTo>
                    <a:pt x="168" y="120"/>
                  </a:lnTo>
                  <a:lnTo>
                    <a:pt x="180" y="114"/>
                  </a:lnTo>
                  <a:lnTo>
                    <a:pt x="186" y="102"/>
                  </a:lnTo>
                  <a:lnTo>
                    <a:pt x="198" y="96"/>
                  </a:lnTo>
                  <a:lnTo>
                    <a:pt x="204" y="84"/>
                  </a:lnTo>
                  <a:lnTo>
                    <a:pt x="216" y="78"/>
                  </a:lnTo>
                  <a:lnTo>
                    <a:pt x="222" y="66"/>
                  </a:lnTo>
                  <a:lnTo>
                    <a:pt x="234" y="60"/>
                  </a:lnTo>
                  <a:lnTo>
                    <a:pt x="240" y="54"/>
                  </a:lnTo>
                  <a:lnTo>
                    <a:pt x="252" y="42"/>
                  </a:lnTo>
                  <a:lnTo>
                    <a:pt x="258" y="36"/>
                  </a:lnTo>
                  <a:lnTo>
                    <a:pt x="270" y="30"/>
                  </a:lnTo>
                  <a:lnTo>
                    <a:pt x="282" y="24"/>
                  </a:lnTo>
                  <a:lnTo>
                    <a:pt x="288" y="12"/>
                  </a:lnTo>
                  <a:lnTo>
                    <a:pt x="300" y="6"/>
                  </a:lnTo>
                  <a:lnTo>
                    <a:pt x="312" y="0"/>
                  </a:lnTo>
                  <a:lnTo>
                    <a:pt x="510" y="300"/>
                  </a:lnTo>
                  <a:lnTo>
                    <a:pt x="504" y="306"/>
                  </a:lnTo>
                  <a:lnTo>
                    <a:pt x="498" y="312"/>
                  </a:lnTo>
                  <a:lnTo>
                    <a:pt x="492" y="312"/>
                  </a:lnTo>
                  <a:lnTo>
                    <a:pt x="486" y="318"/>
                  </a:lnTo>
                  <a:lnTo>
                    <a:pt x="480" y="318"/>
                  </a:lnTo>
                  <a:lnTo>
                    <a:pt x="480" y="324"/>
                  </a:lnTo>
                  <a:lnTo>
                    <a:pt x="474" y="330"/>
                  </a:lnTo>
                  <a:lnTo>
                    <a:pt x="468" y="330"/>
                  </a:lnTo>
                  <a:lnTo>
                    <a:pt x="462" y="336"/>
                  </a:lnTo>
                  <a:lnTo>
                    <a:pt x="462" y="342"/>
                  </a:lnTo>
                  <a:lnTo>
                    <a:pt x="456" y="342"/>
                  </a:lnTo>
                  <a:lnTo>
                    <a:pt x="450" y="348"/>
                  </a:lnTo>
                  <a:lnTo>
                    <a:pt x="444" y="354"/>
                  </a:lnTo>
                  <a:lnTo>
                    <a:pt x="444" y="360"/>
                  </a:lnTo>
                  <a:lnTo>
                    <a:pt x="438" y="360"/>
                  </a:lnTo>
                  <a:lnTo>
                    <a:pt x="432" y="366"/>
                  </a:lnTo>
                  <a:lnTo>
                    <a:pt x="432" y="372"/>
                  </a:lnTo>
                  <a:lnTo>
                    <a:pt x="426" y="378"/>
                  </a:lnTo>
                  <a:lnTo>
                    <a:pt x="420" y="384"/>
                  </a:lnTo>
                  <a:lnTo>
                    <a:pt x="420" y="384"/>
                  </a:lnTo>
                  <a:lnTo>
                    <a:pt x="414" y="390"/>
                  </a:lnTo>
                  <a:lnTo>
                    <a:pt x="408" y="396"/>
                  </a:lnTo>
                  <a:lnTo>
                    <a:pt x="408" y="402"/>
                  </a:lnTo>
                  <a:lnTo>
                    <a:pt x="402" y="408"/>
                  </a:lnTo>
                  <a:lnTo>
                    <a:pt x="402" y="414"/>
                  </a:lnTo>
                  <a:lnTo>
                    <a:pt x="396" y="420"/>
                  </a:lnTo>
                  <a:lnTo>
                    <a:pt x="396" y="420"/>
                  </a:lnTo>
                  <a:lnTo>
                    <a:pt x="390" y="426"/>
                  </a:lnTo>
                  <a:lnTo>
                    <a:pt x="390" y="432"/>
                  </a:lnTo>
                  <a:lnTo>
                    <a:pt x="384" y="438"/>
                  </a:lnTo>
                  <a:lnTo>
                    <a:pt x="384" y="444"/>
                  </a:lnTo>
                  <a:lnTo>
                    <a:pt x="378" y="450"/>
                  </a:lnTo>
                  <a:lnTo>
                    <a:pt x="378" y="456"/>
                  </a:lnTo>
                  <a:lnTo>
                    <a:pt x="372" y="462"/>
                  </a:lnTo>
                  <a:lnTo>
                    <a:pt x="372" y="468"/>
                  </a:lnTo>
                  <a:lnTo>
                    <a:pt x="372" y="474"/>
                  </a:lnTo>
                  <a:lnTo>
                    <a:pt x="366" y="480"/>
                  </a:lnTo>
                  <a:lnTo>
                    <a:pt x="366" y="486"/>
                  </a:lnTo>
                  <a:lnTo>
                    <a:pt x="366" y="492"/>
                  </a:lnTo>
                  <a:lnTo>
                    <a:pt x="360" y="498"/>
                  </a:lnTo>
                  <a:lnTo>
                    <a:pt x="360" y="504"/>
                  </a:lnTo>
                  <a:lnTo>
                    <a:pt x="360" y="510"/>
                  </a:lnTo>
                  <a:lnTo>
                    <a:pt x="360" y="516"/>
                  </a:lnTo>
                  <a:lnTo>
                    <a:pt x="354" y="522"/>
                  </a:lnTo>
                  <a:lnTo>
                    <a:pt x="354" y="528"/>
                  </a:lnTo>
                  <a:lnTo>
                    <a:pt x="354" y="534"/>
                  </a:lnTo>
                  <a:lnTo>
                    <a:pt x="354" y="540"/>
                  </a:lnTo>
                  <a:lnTo>
                    <a:pt x="0" y="474"/>
                  </a:lnTo>
                  <a:close/>
                </a:path>
              </a:pathLst>
            </a:custGeom>
            <a:solidFill>
              <a:srgbClr val="00CCFF"/>
            </a:solidFill>
            <a:ln w="9525">
              <a:noFill/>
              <a:round/>
              <a:headEnd/>
              <a:tailEnd/>
            </a:ln>
          </p:spPr>
          <p:txBody>
            <a:bodyPr/>
            <a:lstStyle/>
            <a:p>
              <a:endParaRPr lang="en-US"/>
            </a:p>
          </p:txBody>
        </p:sp>
        <p:sp>
          <p:nvSpPr>
            <p:cNvPr id="288778" name="Freeform 10"/>
            <p:cNvSpPr>
              <a:spLocks/>
            </p:cNvSpPr>
            <p:nvPr/>
          </p:nvSpPr>
          <p:spPr bwMode="auto">
            <a:xfrm>
              <a:off x="2967" y="1030"/>
              <a:ext cx="390" cy="414"/>
            </a:xfrm>
            <a:custGeom>
              <a:avLst/>
              <a:gdLst/>
              <a:ahLst/>
              <a:cxnLst>
                <a:cxn ang="0">
                  <a:pos x="12" y="108"/>
                </a:cxn>
                <a:cxn ang="0">
                  <a:pos x="30" y="96"/>
                </a:cxn>
                <a:cxn ang="0">
                  <a:pos x="54" y="84"/>
                </a:cxn>
                <a:cxn ang="0">
                  <a:pos x="78" y="72"/>
                </a:cxn>
                <a:cxn ang="0">
                  <a:pos x="96" y="60"/>
                </a:cxn>
                <a:cxn ang="0">
                  <a:pos x="120" y="48"/>
                </a:cxn>
                <a:cxn ang="0">
                  <a:pos x="144" y="42"/>
                </a:cxn>
                <a:cxn ang="0">
                  <a:pos x="168" y="36"/>
                </a:cxn>
                <a:cxn ang="0">
                  <a:pos x="192" y="24"/>
                </a:cxn>
                <a:cxn ang="0">
                  <a:pos x="216" y="18"/>
                </a:cxn>
                <a:cxn ang="0">
                  <a:pos x="240" y="12"/>
                </a:cxn>
                <a:cxn ang="0">
                  <a:pos x="264" y="12"/>
                </a:cxn>
                <a:cxn ang="0">
                  <a:pos x="288" y="6"/>
                </a:cxn>
                <a:cxn ang="0">
                  <a:pos x="312" y="0"/>
                </a:cxn>
                <a:cxn ang="0">
                  <a:pos x="336" y="0"/>
                </a:cxn>
                <a:cxn ang="0">
                  <a:pos x="366" y="0"/>
                </a:cxn>
                <a:cxn ang="0">
                  <a:pos x="390" y="0"/>
                </a:cxn>
                <a:cxn ang="0">
                  <a:pos x="384" y="360"/>
                </a:cxn>
                <a:cxn ang="0">
                  <a:pos x="372" y="360"/>
                </a:cxn>
                <a:cxn ang="0">
                  <a:pos x="360" y="360"/>
                </a:cxn>
                <a:cxn ang="0">
                  <a:pos x="348" y="360"/>
                </a:cxn>
                <a:cxn ang="0">
                  <a:pos x="336" y="360"/>
                </a:cxn>
                <a:cxn ang="0">
                  <a:pos x="318" y="366"/>
                </a:cxn>
                <a:cxn ang="0">
                  <a:pos x="306" y="366"/>
                </a:cxn>
                <a:cxn ang="0">
                  <a:pos x="294" y="372"/>
                </a:cxn>
                <a:cxn ang="0">
                  <a:pos x="288" y="372"/>
                </a:cxn>
                <a:cxn ang="0">
                  <a:pos x="276" y="378"/>
                </a:cxn>
                <a:cxn ang="0">
                  <a:pos x="264" y="384"/>
                </a:cxn>
                <a:cxn ang="0">
                  <a:pos x="252" y="384"/>
                </a:cxn>
                <a:cxn ang="0">
                  <a:pos x="240" y="390"/>
                </a:cxn>
                <a:cxn ang="0">
                  <a:pos x="228" y="396"/>
                </a:cxn>
                <a:cxn ang="0">
                  <a:pos x="216" y="402"/>
                </a:cxn>
                <a:cxn ang="0">
                  <a:pos x="204" y="408"/>
                </a:cxn>
                <a:cxn ang="0">
                  <a:pos x="198" y="414"/>
                </a:cxn>
              </a:cxnLst>
              <a:rect l="0" t="0" r="r" b="b"/>
              <a:pathLst>
                <a:path w="390" h="414">
                  <a:moveTo>
                    <a:pt x="0" y="114"/>
                  </a:moveTo>
                  <a:lnTo>
                    <a:pt x="12" y="108"/>
                  </a:lnTo>
                  <a:lnTo>
                    <a:pt x="18" y="102"/>
                  </a:lnTo>
                  <a:lnTo>
                    <a:pt x="30" y="96"/>
                  </a:lnTo>
                  <a:lnTo>
                    <a:pt x="42" y="90"/>
                  </a:lnTo>
                  <a:lnTo>
                    <a:pt x="54" y="84"/>
                  </a:lnTo>
                  <a:lnTo>
                    <a:pt x="66" y="78"/>
                  </a:lnTo>
                  <a:lnTo>
                    <a:pt x="78" y="72"/>
                  </a:lnTo>
                  <a:lnTo>
                    <a:pt x="84" y="66"/>
                  </a:lnTo>
                  <a:lnTo>
                    <a:pt x="96" y="60"/>
                  </a:lnTo>
                  <a:lnTo>
                    <a:pt x="108" y="54"/>
                  </a:lnTo>
                  <a:lnTo>
                    <a:pt x="120" y="48"/>
                  </a:lnTo>
                  <a:lnTo>
                    <a:pt x="132" y="48"/>
                  </a:lnTo>
                  <a:lnTo>
                    <a:pt x="144" y="42"/>
                  </a:lnTo>
                  <a:lnTo>
                    <a:pt x="156" y="36"/>
                  </a:lnTo>
                  <a:lnTo>
                    <a:pt x="168" y="36"/>
                  </a:lnTo>
                  <a:lnTo>
                    <a:pt x="180" y="30"/>
                  </a:lnTo>
                  <a:lnTo>
                    <a:pt x="192" y="24"/>
                  </a:lnTo>
                  <a:lnTo>
                    <a:pt x="204" y="24"/>
                  </a:lnTo>
                  <a:lnTo>
                    <a:pt x="216" y="18"/>
                  </a:lnTo>
                  <a:lnTo>
                    <a:pt x="228" y="18"/>
                  </a:lnTo>
                  <a:lnTo>
                    <a:pt x="240" y="12"/>
                  </a:lnTo>
                  <a:lnTo>
                    <a:pt x="252" y="12"/>
                  </a:lnTo>
                  <a:lnTo>
                    <a:pt x="264" y="12"/>
                  </a:lnTo>
                  <a:lnTo>
                    <a:pt x="276" y="6"/>
                  </a:lnTo>
                  <a:lnTo>
                    <a:pt x="288" y="6"/>
                  </a:lnTo>
                  <a:lnTo>
                    <a:pt x="300" y="6"/>
                  </a:lnTo>
                  <a:lnTo>
                    <a:pt x="312" y="0"/>
                  </a:lnTo>
                  <a:lnTo>
                    <a:pt x="324" y="0"/>
                  </a:lnTo>
                  <a:lnTo>
                    <a:pt x="336" y="0"/>
                  </a:lnTo>
                  <a:lnTo>
                    <a:pt x="354" y="0"/>
                  </a:lnTo>
                  <a:lnTo>
                    <a:pt x="366" y="0"/>
                  </a:lnTo>
                  <a:lnTo>
                    <a:pt x="378" y="0"/>
                  </a:lnTo>
                  <a:lnTo>
                    <a:pt x="390" y="0"/>
                  </a:lnTo>
                  <a:lnTo>
                    <a:pt x="390" y="360"/>
                  </a:lnTo>
                  <a:lnTo>
                    <a:pt x="384" y="360"/>
                  </a:lnTo>
                  <a:lnTo>
                    <a:pt x="378" y="360"/>
                  </a:lnTo>
                  <a:lnTo>
                    <a:pt x="372" y="360"/>
                  </a:lnTo>
                  <a:lnTo>
                    <a:pt x="366" y="360"/>
                  </a:lnTo>
                  <a:lnTo>
                    <a:pt x="360" y="360"/>
                  </a:lnTo>
                  <a:lnTo>
                    <a:pt x="354" y="360"/>
                  </a:lnTo>
                  <a:lnTo>
                    <a:pt x="348" y="360"/>
                  </a:lnTo>
                  <a:lnTo>
                    <a:pt x="342" y="360"/>
                  </a:lnTo>
                  <a:lnTo>
                    <a:pt x="336" y="360"/>
                  </a:lnTo>
                  <a:lnTo>
                    <a:pt x="330" y="366"/>
                  </a:lnTo>
                  <a:lnTo>
                    <a:pt x="318" y="366"/>
                  </a:lnTo>
                  <a:lnTo>
                    <a:pt x="312" y="366"/>
                  </a:lnTo>
                  <a:lnTo>
                    <a:pt x="306" y="366"/>
                  </a:lnTo>
                  <a:lnTo>
                    <a:pt x="300" y="372"/>
                  </a:lnTo>
                  <a:lnTo>
                    <a:pt x="294" y="372"/>
                  </a:lnTo>
                  <a:lnTo>
                    <a:pt x="288" y="372"/>
                  </a:lnTo>
                  <a:lnTo>
                    <a:pt x="288" y="372"/>
                  </a:lnTo>
                  <a:lnTo>
                    <a:pt x="282" y="378"/>
                  </a:lnTo>
                  <a:lnTo>
                    <a:pt x="276" y="378"/>
                  </a:lnTo>
                  <a:lnTo>
                    <a:pt x="270" y="378"/>
                  </a:lnTo>
                  <a:lnTo>
                    <a:pt x="264" y="384"/>
                  </a:lnTo>
                  <a:lnTo>
                    <a:pt x="258" y="384"/>
                  </a:lnTo>
                  <a:lnTo>
                    <a:pt x="252" y="384"/>
                  </a:lnTo>
                  <a:lnTo>
                    <a:pt x="246" y="390"/>
                  </a:lnTo>
                  <a:lnTo>
                    <a:pt x="240" y="390"/>
                  </a:lnTo>
                  <a:lnTo>
                    <a:pt x="234" y="396"/>
                  </a:lnTo>
                  <a:lnTo>
                    <a:pt x="228" y="396"/>
                  </a:lnTo>
                  <a:lnTo>
                    <a:pt x="222" y="402"/>
                  </a:lnTo>
                  <a:lnTo>
                    <a:pt x="216" y="402"/>
                  </a:lnTo>
                  <a:lnTo>
                    <a:pt x="210" y="408"/>
                  </a:lnTo>
                  <a:lnTo>
                    <a:pt x="204" y="408"/>
                  </a:lnTo>
                  <a:lnTo>
                    <a:pt x="198" y="414"/>
                  </a:lnTo>
                  <a:lnTo>
                    <a:pt x="198" y="414"/>
                  </a:lnTo>
                  <a:lnTo>
                    <a:pt x="0" y="114"/>
                  </a:lnTo>
                  <a:close/>
                </a:path>
              </a:pathLst>
            </a:custGeom>
            <a:solidFill>
              <a:srgbClr val="FF8080"/>
            </a:solidFill>
            <a:ln w="9525">
              <a:noFill/>
              <a:round/>
              <a:headEnd/>
              <a:tailEnd/>
            </a:ln>
          </p:spPr>
          <p:txBody>
            <a:bodyPr/>
            <a:lstStyle/>
            <a:p>
              <a:endParaRPr lang="en-US"/>
            </a:p>
          </p:txBody>
        </p:sp>
      </p:grpSp>
      <p:grpSp>
        <p:nvGrpSpPr>
          <p:cNvPr id="288779" name="Group 11"/>
          <p:cNvGrpSpPr>
            <a:grpSpLocks/>
          </p:cNvGrpSpPr>
          <p:nvPr/>
        </p:nvGrpSpPr>
        <p:grpSpPr bwMode="auto">
          <a:xfrm>
            <a:off x="6621463" y="3022600"/>
            <a:ext cx="1646237" cy="1630363"/>
            <a:chOff x="2754" y="1885"/>
            <a:chExt cx="918" cy="907"/>
          </a:xfrm>
        </p:grpSpPr>
        <p:grpSp>
          <p:nvGrpSpPr>
            <p:cNvPr id="288780" name="Group 12"/>
            <p:cNvGrpSpPr>
              <a:grpSpLocks/>
            </p:cNvGrpSpPr>
            <p:nvPr/>
          </p:nvGrpSpPr>
          <p:grpSpPr bwMode="auto">
            <a:xfrm>
              <a:off x="2758" y="1885"/>
              <a:ext cx="907" cy="907"/>
              <a:chOff x="1671" y="392"/>
              <a:chExt cx="1392" cy="1476"/>
            </a:xfrm>
          </p:grpSpPr>
          <p:sp>
            <p:nvSpPr>
              <p:cNvPr id="288781" name="Freeform 13"/>
              <p:cNvSpPr>
                <a:spLocks/>
              </p:cNvSpPr>
              <p:nvPr/>
            </p:nvSpPr>
            <p:spPr bwMode="auto">
              <a:xfrm>
                <a:off x="2367" y="392"/>
                <a:ext cx="696" cy="1450"/>
              </a:xfrm>
              <a:custGeom>
                <a:avLst/>
                <a:gdLst/>
                <a:ahLst/>
                <a:cxnLst>
                  <a:cxn ang="0">
                    <a:pos x="32" y="227"/>
                  </a:cxn>
                  <a:cxn ang="0">
                    <a:pos x="116" y="116"/>
                  </a:cxn>
                  <a:cxn ang="0">
                    <a:pos x="0" y="1"/>
                  </a:cxn>
                  <a:cxn ang="0">
                    <a:pos x="0" y="1"/>
                  </a:cxn>
                  <a:cxn ang="0">
                    <a:pos x="0" y="116"/>
                  </a:cxn>
                  <a:cxn ang="0">
                    <a:pos x="32" y="227"/>
                  </a:cxn>
                </a:cxnLst>
                <a:rect l="0" t="0" r="r" b="b"/>
                <a:pathLst>
                  <a:path w="116" h="227">
                    <a:moveTo>
                      <a:pt x="32" y="227"/>
                    </a:moveTo>
                    <a:cubicBezTo>
                      <a:pt x="81" y="213"/>
                      <a:pt x="116" y="168"/>
                      <a:pt x="116" y="116"/>
                    </a:cubicBezTo>
                    <a:cubicBezTo>
                      <a:pt x="116" y="52"/>
                      <a:pt x="64" y="1"/>
                      <a:pt x="0" y="1"/>
                    </a:cubicBezTo>
                    <a:cubicBezTo>
                      <a:pt x="0" y="0"/>
                      <a:pt x="0" y="1"/>
                      <a:pt x="0" y="1"/>
                    </a:cubicBezTo>
                    <a:lnTo>
                      <a:pt x="0" y="116"/>
                    </a:lnTo>
                    <a:lnTo>
                      <a:pt x="32" y="227"/>
                    </a:lnTo>
                    <a:close/>
                  </a:path>
                </a:pathLst>
              </a:custGeom>
              <a:solidFill>
                <a:srgbClr val="9999FF"/>
              </a:solidFill>
              <a:ln w="9525">
                <a:noFill/>
                <a:round/>
                <a:headEnd/>
                <a:tailEnd/>
              </a:ln>
            </p:spPr>
            <p:txBody>
              <a:bodyPr/>
              <a:lstStyle/>
              <a:p>
                <a:endParaRPr lang="en-US"/>
              </a:p>
            </p:txBody>
          </p:sp>
          <p:sp>
            <p:nvSpPr>
              <p:cNvPr id="288782" name="Freeform 14"/>
              <p:cNvSpPr>
                <a:spLocks/>
              </p:cNvSpPr>
              <p:nvPr/>
            </p:nvSpPr>
            <p:spPr bwMode="auto">
              <a:xfrm>
                <a:off x="1725" y="1133"/>
                <a:ext cx="834" cy="735"/>
              </a:xfrm>
              <a:custGeom>
                <a:avLst/>
                <a:gdLst/>
                <a:ahLst/>
                <a:cxnLst>
                  <a:cxn ang="0">
                    <a:pos x="0" y="45"/>
                  </a:cxn>
                  <a:cxn ang="0">
                    <a:pos x="107" y="115"/>
                  </a:cxn>
                  <a:cxn ang="0">
                    <a:pos x="139" y="111"/>
                  </a:cxn>
                  <a:cxn ang="0">
                    <a:pos x="107" y="0"/>
                  </a:cxn>
                  <a:cxn ang="0">
                    <a:pos x="0" y="45"/>
                  </a:cxn>
                </a:cxnLst>
                <a:rect l="0" t="0" r="r" b="b"/>
                <a:pathLst>
                  <a:path w="139" h="115">
                    <a:moveTo>
                      <a:pt x="0" y="45"/>
                    </a:moveTo>
                    <a:cubicBezTo>
                      <a:pt x="18" y="88"/>
                      <a:pt x="60" y="115"/>
                      <a:pt x="107" y="115"/>
                    </a:cubicBezTo>
                    <a:cubicBezTo>
                      <a:pt x="118" y="115"/>
                      <a:pt x="128" y="114"/>
                      <a:pt x="139" y="111"/>
                    </a:cubicBezTo>
                    <a:lnTo>
                      <a:pt x="107" y="0"/>
                    </a:lnTo>
                    <a:lnTo>
                      <a:pt x="0" y="45"/>
                    </a:lnTo>
                    <a:close/>
                  </a:path>
                </a:pathLst>
              </a:custGeom>
              <a:solidFill>
                <a:srgbClr val="99CC00"/>
              </a:solidFill>
              <a:ln w="9525">
                <a:noFill/>
                <a:round/>
                <a:headEnd/>
                <a:tailEnd/>
              </a:ln>
            </p:spPr>
            <p:txBody>
              <a:bodyPr/>
              <a:lstStyle/>
              <a:p>
                <a:endParaRPr lang="en-US"/>
              </a:p>
            </p:txBody>
          </p:sp>
          <p:sp>
            <p:nvSpPr>
              <p:cNvPr id="288783" name="Freeform 15"/>
              <p:cNvSpPr>
                <a:spLocks/>
              </p:cNvSpPr>
              <p:nvPr/>
            </p:nvSpPr>
            <p:spPr bwMode="auto">
              <a:xfrm>
                <a:off x="1671" y="762"/>
                <a:ext cx="696" cy="659"/>
              </a:xfrm>
              <a:custGeom>
                <a:avLst/>
                <a:gdLst/>
                <a:ahLst/>
                <a:cxnLst>
                  <a:cxn ang="0">
                    <a:pos x="16" y="0"/>
                  </a:cxn>
                  <a:cxn ang="0">
                    <a:pos x="1" y="58"/>
                  </a:cxn>
                  <a:cxn ang="0">
                    <a:pos x="9" y="103"/>
                  </a:cxn>
                  <a:cxn ang="0">
                    <a:pos x="116" y="58"/>
                  </a:cxn>
                  <a:cxn ang="0">
                    <a:pos x="16" y="0"/>
                  </a:cxn>
                </a:cxnLst>
                <a:rect l="0" t="0" r="r" b="b"/>
                <a:pathLst>
                  <a:path w="116" h="103">
                    <a:moveTo>
                      <a:pt x="16" y="0"/>
                    </a:moveTo>
                    <a:cubicBezTo>
                      <a:pt x="6" y="18"/>
                      <a:pt x="1" y="38"/>
                      <a:pt x="1" y="58"/>
                    </a:cubicBezTo>
                    <a:cubicBezTo>
                      <a:pt x="0" y="73"/>
                      <a:pt x="4" y="88"/>
                      <a:pt x="9" y="103"/>
                    </a:cubicBezTo>
                    <a:lnTo>
                      <a:pt x="116" y="58"/>
                    </a:lnTo>
                    <a:lnTo>
                      <a:pt x="16" y="0"/>
                    </a:lnTo>
                    <a:close/>
                  </a:path>
                </a:pathLst>
              </a:custGeom>
              <a:solidFill>
                <a:srgbClr val="FF6600"/>
              </a:solidFill>
              <a:ln w="9525">
                <a:noFill/>
                <a:round/>
                <a:headEnd/>
                <a:tailEnd/>
              </a:ln>
            </p:spPr>
            <p:txBody>
              <a:bodyPr/>
              <a:lstStyle/>
              <a:p>
                <a:endParaRPr lang="en-US"/>
              </a:p>
            </p:txBody>
          </p:sp>
          <p:sp>
            <p:nvSpPr>
              <p:cNvPr id="288784" name="Freeform 16"/>
              <p:cNvSpPr>
                <a:spLocks/>
              </p:cNvSpPr>
              <p:nvPr/>
            </p:nvSpPr>
            <p:spPr bwMode="auto">
              <a:xfrm>
                <a:off x="1767" y="494"/>
                <a:ext cx="600" cy="639"/>
              </a:xfrm>
              <a:custGeom>
                <a:avLst/>
                <a:gdLst/>
                <a:ahLst/>
                <a:cxnLst>
                  <a:cxn ang="0">
                    <a:pos x="42" y="0"/>
                  </a:cxn>
                  <a:cxn ang="0">
                    <a:pos x="0" y="42"/>
                  </a:cxn>
                  <a:cxn ang="0">
                    <a:pos x="100" y="100"/>
                  </a:cxn>
                  <a:cxn ang="0">
                    <a:pos x="42" y="0"/>
                  </a:cxn>
                </a:cxnLst>
                <a:rect l="0" t="0" r="r" b="b"/>
                <a:pathLst>
                  <a:path w="100" h="100">
                    <a:moveTo>
                      <a:pt x="42" y="0"/>
                    </a:moveTo>
                    <a:cubicBezTo>
                      <a:pt x="25" y="10"/>
                      <a:pt x="10" y="25"/>
                      <a:pt x="0" y="42"/>
                    </a:cubicBezTo>
                    <a:lnTo>
                      <a:pt x="100" y="100"/>
                    </a:lnTo>
                    <a:lnTo>
                      <a:pt x="42" y="0"/>
                    </a:lnTo>
                    <a:close/>
                  </a:path>
                </a:pathLst>
              </a:custGeom>
              <a:solidFill>
                <a:srgbClr val="00CCFF"/>
              </a:solidFill>
              <a:ln w="9525">
                <a:noFill/>
                <a:round/>
                <a:headEnd/>
                <a:tailEnd/>
              </a:ln>
            </p:spPr>
            <p:txBody>
              <a:bodyPr/>
              <a:lstStyle/>
              <a:p>
                <a:endParaRPr lang="en-US"/>
              </a:p>
            </p:txBody>
          </p:sp>
          <p:sp>
            <p:nvSpPr>
              <p:cNvPr id="288785" name="Freeform 17"/>
              <p:cNvSpPr>
                <a:spLocks/>
              </p:cNvSpPr>
              <p:nvPr/>
            </p:nvSpPr>
            <p:spPr bwMode="auto">
              <a:xfrm>
                <a:off x="2019" y="398"/>
                <a:ext cx="348" cy="735"/>
              </a:xfrm>
              <a:custGeom>
                <a:avLst/>
                <a:gdLst/>
                <a:ahLst/>
                <a:cxnLst>
                  <a:cxn ang="0">
                    <a:pos x="58" y="0"/>
                  </a:cxn>
                  <a:cxn ang="0">
                    <a:pos x="0" y="15"/>
                  </a:cxn>
                  <a:cxn ang="0">
                    <a:pos x="58" y="115"/>
                  </a:cxn>
                  <a:cxn ang="0">
                    <a:pos x="58" y="0"/>
                  </a:cxn>
                </a:cxnLst>
                <a:rect l="0" t="0" r="r" b="b"/>
                <a:pathLst>
                  <a:path w="58" h="115">
                    <a:moveTo>
                      <a:pt x="58" y="0"/>
                    </a:moveTo>
                    <a:cubicBezTo>
                      <a:pt x="37" y="0"/>
                      <a:pt x="17" y="5"/>
                      <a:pt x="0" y="15"/>
                    </a:cubicBezTo>
                    <a:lnTo>
                      <a:pt x="58" y="115"/>
                    </a:lnTo>
                    <a:lnTo>
                      <a:pt x="58" y="0"/>
                    </a:lnTo>
                    <a:close/>
                  </a:path>
                </a:pathLst>
              </a:custGeom>
              <a:solidFill>
                <a:srgbClr val="FF8080"/>
              </a:solidFill>
              <a:ln w="9525">
                <a:noFill/>
                <a:round/>
                <a:headEnd/>
                <a:tailEnd/>
              </a:ln>
            </p:spPr>
            <p:txBody>
              <a:bodyPr/>
              <a:lstStyle/>
              <a:p>
                <a:endParaRPr lang="en-US"/>
              </a:p>
            </p:txBody>
          </p:sp>
        </p:grpSp>
        <p:sp>
          <p:nvSpPr>
            <p:cNvPr id="288786" name="Oval 18"/>
            <p:cNvSpPr>
              <a:spLocks noChangeArrowheads="1"/>
            </p:cNvSpPr>
            <p:nvPr/>
          </p:nvSpPr>
          <p:spPr bwMode="auto">
            <a:xfrm>
              <a:off x="2754" y="1892"/>
              <a:ext cx="918" cy="895"/>
            </a:xfrm>
            <a:prstGeom prst="ellipse">
              <a:avLst/>
            </a:prstGeom>
            <a:noFill/>
            <a:ln w="28575">
              <a:solidFill>
                <a:schemeClr val="bg1"/>
              </a:solidFill>
              <a:round/>
              <a:headEnd/>
              <a:tailEnd/>
            </a:ln>
            <a:effectLst/>
          </p:spPr>
          <p:txBody>
            <a:bodyPr wrap="none" anchor="ctr"/>
            <a:lstStyle/>
            <a:p>
              <a:endParaRPr lang="en-US"/>
            </a:p>
          </p:txBody>
        </p:sp>
      </p:grpSp>
      <p:sp>
        <p:nvSpPr>
          <p:cNvPr id="288787" name="Text Box 19"/>
          <p:cNvSpPr txBox="1">
            <a:spLocks noChangeArrowheads="1"/>
          </p:cNvSpPr>
          <p:nvPr/>
        </p:nvSpPr>
        <p:spPr bwMode="auto">
          <a:xfrm>
            <a:off x="7729538" y="3589338"/>
            <a:ext cx="652462"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46%</a:t>
            </a:r>
          </a:p>
        </p:txBody>
      </p:sp>
      <p:sp>
        <p:nvSpPr>
          <p:cNvPr id="288788" name="Text Box 20"/>
          <p:cNvSpPr txBox="1">
            <a:spLocks noChangeArrowheads="1"/>
          </p:cNvSpPr>
          <p:nvPr/>
        </p:nvSpPr>
        <p:spPr bwMode="auto">
          <a:xfrm>
            <a:off x="8183563" y="3149600"/>
            <a:ext cx="665162"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30%</a:t>
            </a:r>
          </a:p>
        </p:txBody>
      </p:sp>
      <p:sp>
        <p:nvSpPr>
          <p:cNvPr id="288789" name="Text Box 21"/>
          <p:cNvSpPr txBox="1">
            <a:spLocks noChangeArrowheads="1"/>
          </p:cNvSpPr>
          <p:nvPr/>
        </p:nvSpPr>
        <p:spPr bwMode="auto">
          <a:xfrm>
            <a:off x="6927850" y="4219575"/>
            <a:ext cx="628650"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23%</a:t>
            </a:r>
          </a:p>
        </p:txBody>
      </p:sp>
      <p:sp>
        <p:nvSpPr>
          <p:cNvPr id="288790" name="Text Box 22"/>
          <p:cNvSpPr txBox="1">
            <a:spLocks noChangeArrowheads="1"/>
          </p:cNvSpPr>
          <p:nvPr/>
        </p:nvSpPr>
        <p:spPr bwMode="auto">
          <a:xfrm>
            <a:off x="6578600" y="3692525"/>
            <a:ext cx="641350"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15%</a:t>
            </a:r>
          </a:p>
        </p:txBody>
      </p:sp>
      <p:sp>
        <p:nvSpPr>
          <p:cNvPr id="288791" name="Text Box 23"/>
          <p:cNvSpPr txBox="1">
            <a:spLocks noChangeArrowheads="1"/>
          </p:cNvSpPr>
          <p:nvPr/>
        </p:nvSpPr>
        <p:spPr bwMode="auto">
          <a:xfrm>
            <a:off x="6802438" y="3236913"/>
            <a:ext cx="555625"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8%</a:t>
            </a:r>
          </a:p>
        </p:txBody>
      </p:sp>
      <p:sp>
        <p:nvSpPr>
          <p:cNvPr id="288792" name="Text Box 24"/>
          <p:cNvSpPr txBox="1">
            <a:spLocks noChangeArrowheads="1"/>
          </p:cNvSpPr>
          <p:nvPr/>
        </p:nvSpPr>
        <p:spPr bwMode="auto">
          <a:xfrm>
            <a:off x="7094538" y="3084513"/>
            <a:ext cx="555625"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8%</a:t>
            </a:r>
          </a:p>
        </p:txBody>
      </p:sp>
      <p:sp>
        <p:nvSpPr>
          <p:cNvPr id="288793" name="Text Box 25"/>
          <p:cNvSpPr txBox="1">
            <a:spLocks noChangeArrowheads="1"/>
          </p:cNvSpPr>
          <p:nvPr/>
        </p:nvSpPr>
        <p:spPr bwMode="auto">
          <a:xfrm>
            <a:off x="6354763" y="4418013"/>
            <a:ext cx="603250"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13%</a:t>
            </a:r>
          </a:p>
        </p:txBody>
      </p:sp>
      <p:sp>
        <p:nvSpPr>
          <p:cNvPr id="288794" name="Text Box 26"/>
          <p:cNvSpPr txBox="1">
            <a:spLocks noChangeArrowheads="1"/>
          </p:cNvSpPr>
          <p:nvPr/>
        </p:nvSpPr>
        <p:spPr bwMode="auto">
          <a:xfrm>
            <a:off x="6078538" y="3779838"/>
            <a:ext cx="555625"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8%</a:t>
            </a:r>
          </a:p>
        </p:txBody>
      </p:sp>
      <p:sp>
        <p:nvSpPr>
          <p:cNvPr id="288795" name="Text Box 27"/>
          <p:cNvSpPr txBox="1">
            <a:spLocks noChangeArrowheads="1"/>
          </p:cNvSpPr>
          <p:nvPr/>
        </p:nvSpPr>
        <p:spPr bwMode="auto">
          <a:xfrm>
            <a:off x="7672388" y="4614863"/>
            <a:ext cx="639762"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27%</a:t>
            </a:r>
          </a:p>
        </p:txBody>
      </p:sp>
      <p:sp>
        <p:nvSpPr>
          <p:cNvPr id="288796" name="Text Box 28"/>
          <p:cNvSpPr txBox="1">
            <a:spLocks noChangeArrowheads="1"/>
          </p:cNvSpPr>
          <p:nvPr/>
        </p:nvSpPr>
        <p:spPr bwMode="auto">
          <a:xfrm>
            <a:off x="6254750" y="3146425"/>
            <a:ext cx="603250"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13%</a:t>
            </a:r>
          </a:p>
        </p:txBody>
      </p:sp>
      <p:sp>
        <p:nvSpPr>
          <p:cNvPr id="288797" name="Text Box 29"/>
          <p:cNvSpPr txBox="1">
            <a:spLocks noChangeArrowheads="1"/>
          </p:cNvSpPr>
          <p:nvPr/>
        </p:nvSpPr>
        <p:spPr bwMode="auto">
          <a:xfrm>
            <a:off x="6884988" y="2709863"/>
            <a:ext cx="557212"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9%</a:t>
            </a:r>
          </a:p>
        </p:txBody>
      </p:sp>
      <p:sp>
        <p:nvSpPr>
          <p:cNvPr id="288798" name="Text Box 30"/>
          <p:cNvSpPr txBox="1">
            <a:spLocks noChangeArrowheads="1"/>
          </p:cNvSpPr>
          <p:nvPr/>
        </p:nvSpPr>
        <p:spPr bwMode="auto">
          <a:xfrm>
            <a:off x="7943850" y="2722563"/>
            <a:ext cx="1089025"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Card</a:t>
            </a:r>
          </a:p>
        </p:txBody>
      </p:sp>
      <p:sp>
        <p:nvSpPr>
          <p:cNvPr id="288800" name="Text Box 32"/>
          <p:cNvSpPr txBox="1">
            <a:spLocks noChangeArrowheads="1"/>
          </p:cNvSpPr>
          <p:nvPr/>
        </p:nvSpPr>
        <p:spPr bwMode="auto">
          <a:xfrm>
            <a:off x="5340350" y="4595813"/>
            <a:ext cx="1312863"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dirty="0">
                <a:ea typeface="宋体" pitchFamily="2" charset="-122"/>
              </a:rPr>
              <a:t>MP3 &amp; PMP</a:t>
            </a:r>
          </a:p>
        </p:txBody>
      </p:sp>
      <p:sp>
        <p:nvSpPr>
          <p:cNvPr id="288801" name="Text Box 33"/>
          <p:cNvSpPr txBox="1">
            <a:spLocks noChangeArrowheads="1"/>
          </p:cNvSpPr>
          <p:nvPr/>
        </p:nvSpPr>
        <p:spPr bwMode="auto">
          <a:xfrm>
            <a:off x="5011738" y="3787775"/>
            <a:ext cx="1225550"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USB Drive</a:t>
            </a:r>
          </a:p>
        </p:txBody>
      </p:sp>
      <p:sp>
        <p:nvSpPr>
          <p:cNvPr id="288802" name="Text Box 34"/>
          <p:cNvSpPr txBox="1">
            <a:spLocks noChangeArrowheads="1"/>
          </p:cNvSpPr>
          <p:nvPr/>
        </p:nvSpPr>
        <p:spPr bwMode="auto">
          <a:xfrm>
            <a:off x="4938713" y="2941638"/>
            <a:ext cx="1717675"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Communication</a:t>
            </a:r>
          </a:p>
        </p:txBody>
      </p:sp>
      <p:sp>
        <p:nvSpPr>
          <p:cNvPr id="288803" name="Text Box 35"/>
          <p:cNvSpPr txBox="1">
            <a:spLocks noChangeArrowheads="1"/>
          </p:cNvSpPr>
          <p:nvPr/>
        </p:nvSpPr>
        <p:spPr bwMode="auto">
          <a:xfrm>
            <a:off x="6550025" y="2365375"/>
            <a:ext cx="862013" cy="304800"/>
          </a:xfrm>
          <a:prstGeom prst="rect">
            <a:avLst/>
          </a:prstGeom>
          <a:noFill/>
          <a:ln w="9525">
            <a:noFill/>
            <a:miter lim="800000"/>
            <a:headEnd/>
            <a:tailEnd/>
          </a:ln>
          <a:effectLst/>
        </p:spPr>
        <p:txBody>
          <a:bodyPr>
            <a:spAutoFit/>
          </a:bodyPr>
          <a:lstStyle/>
          <a:p>
            <a:pPr algn="l" latinLnBrk="1">
              <a:spcBef>
                <a:spcPct val="50000"/>
              </a:spcBef>
            </a:pPr>
            <a:r>
              <a:rPr kumimoji="1" lang="en-US" altLang="ko-KR" sz="1400">
                <a:ea typeface="宋体" pitchFamily="2" charset="-122"/>
              </a:rPr>
              <a:t>Others</a:t>
            </a:r>
          </a:p>
        </p:txBody>
      </p:sp>
      <p:sp>
        <p:nvSpPr>
          <p:cNvPr id="288804" name="Oval 36"/>
          <p:cNvSpPr>
            <a:spLocks noChangeArrowheads="1"/>
          </p:cNvSpPr>
          <p:nvPr/>
        </p:nvSpPr>
        <p:spPr bwMode="auto">
          <a:xfrm>
            <a:off x="7100888" y="3524250"/>
            <a:ext cx="698500" cy="650875"/>
          </a:xfrm>
          <a:prstGeom prst="ellipse">
            <a:avLst/>
          </a:prstGeom>
          <a:solidFill>
            <a:schemeClr val="bg1"/>
          </a:solidFill>
          <a:ln w="9525">
            <a:noFill/>
            <a:round/>
            <a:headEnd/>
            <a:tailEnd/>
          </a:ln>
          <a:effectLst/>
        </p:spPr>
        <p:txBody>
          <a:bodyPr wrap="none" anchor="ctr"/>
          <a:lstStyle/>
          <a:p>
            <a:endParaRPr lang="en-US"/>
          </a:p>
        </p:txBody>
      </p:sp>
      <p:sp>
        <p:nvSpPr>
          <p:cNvPr id="288805" name="Text Box 37"/>
          <p:cNvSpPr txBox="1">
            <a:spLocks noChangeArrowheads="1"/>
          </p:cNvSpPr>
          <p:nvPr/>
        </p:nvSpPr>
        <p:spPr bwMode="auto">
          <a:xfrm>
            <a:off x="6972300" y="3646488"/>
            <a:ext cx="949325" cy="396875"/>
          </a:xfrm>
          <a:prstGeom prst="rect">
            <a:avLst/>
          </a:prstGeom>
          <a:noFill/>
          <a:ln w="9525">
            <a:noFill/>
            <a:miter lim="800000"/>
            <a:headEnd/>
            <a:tailEnd/>
          </a:ln>
          <a:effectLst/>
        </p:spPr>
        <p:txBody>
          <a:bodyPr>
            <a:spAutoFit/>
          </a:bodyPr>
          <a:lstStyle/>
          <a:p>
            <a:pPr latinLnBrk="1"/>
            <a:r>
              <a:rPr kumimoji="1" lang="en-US" altLang="ko-KR" sz="2000">
                <a:solidFill>
                  <a:srgbClr val="FF0000"/>
                </a:solidFill>
                <a:ea typeface="宋体" pitchFamily="2" charset="-122"/>
              </a:rPr>
              <a:t>2006</a:t>
            </a:r>
          </a:p>
        </p:txBody>
      </p:sp>
      <p:sp>
        <p:nvSpPr>
          <p:cNvPr id="288806" name="Text Box 38"/>
          <p:cNvSpPr txBox="1">
            <a:spLocks noChangeArrowheads="1"/>
          </p:cNvSpPr>
          <p:nvPr/>
        </p:nvSpPr>
        <p:spPr bwMode="auto">
          <a:xfrm>
            <a:off x="7315200" y="2078038"/>
            <a:ext cx="1597025" cy="457200"/>
          </a:xfrm>
          <a:prstGeom prst="rect">
            <a:avLst/>
          </a:prstGeom>
          <a:noFill/>
          <a:ln w="9525" algn="ctr">
            <a:noFill/>
            <a:miter lim="800000"/>
            <a:headEnd/>
            <a:tailEnd/>
          </a:ln>
          <a:effectLst/>
        </p:spPr>
        <p:txBody>
          <a:bodyPr>
            <a:spAutoFit/>
          </a:bodyPr>
          <a:lstStyle/>
          <a:p>
            <a:pPr latinLnBrk="1">
              <a:spcBef>
                <a:spcPct val="50000"/>
              </a:spcBef>
            </a:pPr>
            <a:r>
              <a:rPr kumimoji="1" lang="en-US" altLang="ko-KR" sz="1200">
                <a:ea typeface="宋体" pitchFamily="2" charset="-122"/>
              </a:rPr>
              <a:t>(Source : SEC Marketing)</a:t>
            </a:r>
          </a:p>
        </p:txBody>
      </p:sp>
      <p:sp>
        <p:nvSpPr>
          <p:cNvPr id="288808" name="Text Box 40"/>
          <p:cNvSpPr txBox="1">
            <a:spLocks noChangeArrowheads="1"/>
          </p:cNvSpPr>
          <p:nvPr/>
        </p:nvSpPr>
        <p:spPr bwMode="auto">
          <a:xfrm>
            <a:off x="649288" y="1528763"/>
            <a:ext cx="3754437" cy="396875"/>
          </a:xfrm>
          <a:prstGeom prst="rect">
            <a:avLst/>
          </a:prstGeom>
          <a:noFill/>
          <a:ln w="9525">
            <a:noFill/>
            <a:miter lim="800000"/>
            <a:headEnd/>
            <a:tailEnd/>
          </a:ln>
          <a:effectLst/>
        </p:spPr>
        <p:txBody>
          <a:bodyPr>
            <a:spAutoFit/>
          </a:bodyPr>
          <a:lstStyle/>
          <a:p>
            <a:pPr latinLnBrk="1">
              <a:spcBef>
                <a:spcPct val="50000"/>
              </a:spcBef>
            </a:pPr>
            <a:r>
              <a:rPr kumimoji="1" lang="en-US" altLang="ko-KR" sz="2000">
                <a:latin typeface="+mn-lt"/>
                <a:ea typeface="굴림" pitchFamily="34" charset="-127"/>
              </a:rPr>
              <a:t>NAND Revenue Growth</a:t>
            </a:r>
          </a:p>
        </p:txBody>
      </p:sp>
      <p:sp>
        <p:nvSpPr>
          <p:cNvPr id="288809" name="Text Box 41"/>
          <p:cNvSpPr txBox="1">
            <a:spLocks noChangeArrowheads="1"/>
          </p:cNvSpPr>
          <p:nvPr/>
        </p:nvSpPr>
        <p:spPr bwMode="auto">
          <a:xfrm>
            <a:off x="381000" y="6340476"/>
            <a:ext cx="1625600" cy="274637"/>
          </a:xfrm>
          <a:prstGeom prst="rect">
            <a:avLst/>
          </a:prstGeom>
          <a:noFill/>
          <a:ln w="9525" algn="ctr">
            <a:noFill/>
            <a:miter lim="800000"/>
            <a:headEnd/>
            <a:tailEnd/>
          </a:ln>
          <a:effectLst/>
        </p:spPr>
        <p:txBody>
          <a:bodyPr>
            <a:spAutoFit/>
          </a:bodyPr>
          <a:lstStyle/>
          <a:p>
            <a:pPr algn="l" latinLnBrk="1">
              <a:spcBef>
                <a:spcPct val="50000"/>
              </a:spcBef>
            </a:pPr>
            <a:r>
              <a:rPr kumimoji="1" lang="en-US" altLang="ko-KR" sz="1200" dirty="0" smtClean="0">
                <a:effectLst/>
                <a:ea typeface="宋体" pitchFamily="2" charset="-122"/>
              </a:rPr>
              <a:t>Source:  WSTS</a:t>
            </a:r>
            <a:endParaRPr kumimoji="1" lang="en-US" altLang="ko-KR" sz="1200" dirty="0">
              <a:effectLst/>
              <a:ea typeface="宋体" pitchFamily="2" charset="-122"/>
            </a:endParaRPr>
          </a:p>
        </p:txBody>
      </p:sp>
      <p:sp>
        <p:nvSpPr>
          <p:cNvPr id="288810" name="Text Box 42"/>
          <p:cNvSpPr txBox="1">
            <a:spLocks noChangeArrowheads="1"/>
          </p:cNvSpPr>
          <p:nvPr/>
        </p:nvSpPr>
        <p:spPr bwMode="auto">
          <a:xfrm>
            <a:off x="98425" y="1812925"/>
            <a:ext cx="542925" cy="336550"/>
          </a:xfrm>
          <a:prstGeom prst="rect">
            <a:avLst/>
          </a:prstGeom>
          <a:noFill/>
          <a:ln w="9525" algn="ctr">
            <a:noFill/>
            <a:miter lim="800000"/>
            <a:headEnd/>
            <a:tailEnd/>
          </a:ln>
          <a:effectLst/>
        </p:spPr>
        <p:txBody>
          <a:bodyPr>
            <a:spAutoFit/>
          </a:bodyPr>
          <a:lstStyle/>
          <a:p>
            <a:pPr latinLnBrk="1">
              <a:spcBef>
                <a:spcPct val="50000"/>
              </a:spcBef>
            </a:pPr>
            <a:r>
              <a:rPr kumimoji="1" lang="en-US" altLang="ko-KR" sz="1600">
                <a:effectLst/>
                <a:ea typeface="宋体" pitchFamily="2" charset="-122"/>
              </a:rPr>
              <a:t>M$</a:t>
            </a:r>
          </a:p>
        </p:txBody>
      </p:sp>
      <p:sp>
        <p:nvSpPr>
          <p:cNvPr id="288811" name="Line 43"/>
          <p:cNvSpPr>
            <a:spLocks noChangeShapeType="1"/>
          </p:cNvSpPr>
          <p:nvPr/>
        </p:nvSpPr>
        <p:spPr bwMode="auto">
          <a:xfrm flipV="1">
            <a:off x="1195388" y="2212975"/>
            <a:ext cx="0" cy="2940050"/>
          </a:xfrm>
          <a:prstGeom prst="line">
            <a:avLst/>
          </a:prstGeom>
          <a:noFill/>
          <a:ln w="9525">
            <a:solidFill>
              <a:schemeClr val="bg2"/>
            </a:solidFill>
            <a:round/>
            <a:headEnd/>
            <a:tailEnd/>
          </a:ln>
          <a:effectLst/>
        </p:spPr>
        <p:txBody>
          <a:bodyPr wrap="none" anchor="ctr">
            <a:spAutoFit/>
          </a:bodyPr>
          <a:lstStyle/>
          <a:p>
            <a:endParaRPr lang="en-US"/>
          </a:p>
        </p:txBody>
      </p:sp>
      <p:sp>
        <p:nvSpPr>
          <p:cNvPr id="288812" name="Line 44"/>
          <p:cNvSpPr>
            <a:spLocks noChangeShapeType="1"/>
          </p:cNvSpPr>
          <p:nvPr/>
        </p:nvSpPr>
        <p:spPr bwMode="auto">
          <a:xfrm flipV="1">
            <a:off x="1755775" y="2212975"/>
            <a:ext cx="0" cy="2940050"/>
          </a:xfrm>
          <a:prstGeom prst="line">
            <a:avLst/>
          </a:prstGeom>
          <a:noFill/>
          <a:ln w="9525">
            <a:solidFill>
              <a:schemeClr val="bg2"/>
            </a:solidFill>
            <a:round/>
            <a:headEnd/>
            <a:tailEnd/>
          </a:ln>
          <a:effectLst/>
        </p:spPr>
        <p:txBody>
          <a:bodyPr wrap="none" anchor="ctr">
            <a:spAutoFit/>
          </a:bodyPr>
          <a:lstStyle/>
          <a:p>
            <a:endParaRPr lang="en-US"/>
          </a:p>
        </p:txBody>
      </p:sp>
      <p:sp>
        <p:nvSpPr>
          <p:cNvPr id="288813" name="Line 45"/>
          <p:cNvSpPr>
            <a:spLocks noChangeShapeType="1"/>
          </p:cNvSpPr>
          <p:nvPr/>
        </p:nvSpPr>
        <p:spPr bwMode="auto">
          <a:xfrm flipV="1">
            <a:off x="2297113" y="2212975"/>
            <a:ext cx="0" cy="2940050"/>
          </a:xfrm>
          <a:prstGeom prst="line">
            <a:avLst/>
          </a:prstGeom>
          <a:noFill/>
          <a:ln w="9525">
            <a:solidFill>
              <a:schemeClr val="bg2"/>
            </a:solidFill>
            <a:round/>
            <a:headEnd/>
            <a:tailEnd/>
          </a:ln>
          <a:effectLst/>
        </p:spPr>
        <p:txBody>
          <a:bodyPr wrap="none" anchor="ctr">
            <a:spAutoFit/>
          </a:bodyPr>
          <a:lstStyle/>
          <a:p>
            <a:endParaRPr lang="en-US"/>
          </a:p>
        </p:txBody>
      </p:sp>
      <p:sp>
        <p:nvSpPr>
          <p:cNvPr id="288814" name="Line 46"/>
          <p:cNvSpPr>
            <a:spLocks noChangeShapeType="1"/>
          </p:cNvSpPr>
          <p:nvPr/>
        </p:nvSpPr>
        <p:spPr bwMode="auto">
          <a:xfrm flipV="1">
            <a:off x="2847975" y="2212975"/>
            <a:ext cx="0" cy="2940050"/>
          </a:xfrm>
          <a:prstGeom prst="line">
            <a:avLst/>
          </a:prstGeom>
          <a:noFill/>
          <a:ln w="9525">
            <a:solidFill>
              <a:schemeClr val="bg2"/>
            </a:solidFill>
            <a:round/>
            <a:headEnd/>
            <a:tailEnd/>
          </a:ln>
          <a:effectLst/>
        </p:spPr>
        <p:txBody>
          <a:bodyPr wrap="none" anchor="ctr">
            <a:spAutoFit/>
          </a:bodyPr>
          <a:lstStyle/>
          <a:p>
            <a:endParaRPr lang="en-US"/>
          </a:p>
        </p:txBody>
      </p:sp>
      <p:sp>
        <p:nvSpPr>
          <p:cNvPr id="288815" name="Line 47"/>
          <p:cNvSpPr>
            <a:spLocks noChangeShapeType="1"/>
          </p:cNvSpPr>
          <p:nvPr/>
        </p:nvSpPr>
        <p:spPr bwMode="auto">
          <a:xfrm flipV="1">
            <a:off x="3398838" y="2212975"/>
            <a:ext cx="0" cy="2940050"/>
          </a:xfrm>
          <a:prstGeom prst="line">
            <a:avLst/>
          </a:prstGeom>
          <a:noFill/>
          <a:ln w="9525">
            <a:solidFill>
              <a:schemeClr val="bg2"/>
            </a:solidFill>
            <a:round/>
            <a:headEnd/>
            <a:tailEnd/>
          </a:ln>
          <a:effectLst/>
        </p:spPr>
        <p:txBody>
          <a:bodyPr wrap="none" anchor="ctr">
            <a:spAutoFit/>
          </a:bodyPr>
          <a:lstStyle/>
          <a:p>
            <a:endParaRPr lang="en-US"/>
          </a:p>
        </p:txBody>
      </p:sp>
      <p:sp>
        <p:nvSpPr>
          <p:cNvPr id="288816" name="Line 48"/>
          <p:cNvSpPr>
            <a:spLocks noChangeShapeType="1"/>
          </p:cNvSpPr>
          <p:nvPr/>
        </p:nvSpPr>
        <p:spPr bwMode="auto">
          <a:xfrm flipV="1">
            <a:off x="3949700" y="2212975"/>
            <a:ext cx="0" cy="2940050"/>
          </a:xfrm>
          <a:prstGeom prst="line">
            <a:avLst/>
          </a:prstGeom>
          <a:noFill/>
          <a:ln w="9525">
            <a:solidFill>
              <a:schemeClr val="bg2"/>
            </a:solidFill>
            <a:round/>
            <a:headEnd/>
            <a:tailEnd/>
          </a:ln>
          <a:effectLst/>
        </p:spPr>
        <p:txBody>
          <a:bodyPr wrap="none" anchor="ctr">
            <a:spAutoFit/>
          </a:bodyPr>
          <a:lstStyle/>
          <a:p>
            <a:endParaRPr lang="en-US"/>
          </a:p>
        </p:txBody>
      </p:sp>
      <p:sp>
        <p:nvSpPr>
          <p:cNvPr id="288817" name="Text Box 49"/>
          <p:cNvSpPr txBox="1">
            <a:spLocks noChangeArrowheads="1"/>
          </p:cNvSpPr>
          <p:nvPr/>
        </p:nvSpPr>
        <p:spPr bwMode="auto">
          <a:xfrm>
            <a:off x="608013" y="2246313"/>
            <a:ext cx="620712" cy="276225"/>
          </a:xfrm>
          <a:prstGeom prst="rect">
            <a:avLst/>
          </a:prstGeom>
          <a:noFill/>
          <a:ln w="9525" algn="ctr">
            <a:noFill/>
            <a:miter lim="800000"/>
            <a:headEnd/>
            <a:tailEnd/>
          </a:ln>
          <a:effectLst/>
        </p:spPr>
        <p:txBody>
          <a:bodyPr>
            <a:spAutoFit/>
          </a:bodyPr>
          <a:lstStyle/>
          <a:p>
            <a:pPr latinLnBrk="1">
              <a:spcBef>
                <a:spcPct val="50000"/>
              </a:spcBef>
            </a:pPr>
            <a:r>
              <a:rPr kumimoji="1" lang="en-US" altLang="ko-KR" sz="1200">
                <a:effectLst/>
                <a:ea typeface="宋体" pitchFamily="2" charset="-122"/>
              </a:rPr>
              <a:t>2000</a:t>
            </a:r>
          </a:p>
        </p:txBody>
      </p:sp>
      <p:sp>
        <p:nvSpPr>
          <p:cNvPr id="288818" name="Text Box 50"/>
          <p:cNvSpPr txBox="1">
            <a:spLocks noChangeArrowheads="1"/>
          </p:cNvSpPr>
          <p:nvPr/>
        </p:nvSpPr>
        <p:spPr bwMode="auto">
          <a:xfrm>
            <a:off x="1163638" y="2246313"/>
            <a:ext cx="622300" cy="276225"/>
          </a:xfrm>
          <a:prstGeom prst="rect">
            <a:avLst/>
          </a:prstGeom>
          <a:noFill/>
          <a:ln w="9525" algn="ctr">
            <a:noFill/>
            <a:miter lim="800000"/>
            <a:headEnd/>
            <a:tailEnd/>
          </a:ln>
          <a:effectLst/>
        </p:spPr>
        <p:txBody>
          <a:bodyPr>
            <a:spAutoFit/>
          </a:bodyPr>
          <a:lstStyle/>
          <a:p>
            <a:pPr latinLnBrk="1">
              <a:spcBef>
                <a:spcPct val="50000"/>
              </a:spcBef>
            </a:pPr>
            <a:r>
              <a:rPr kumimoji="1" lang="en-US" altLang="ko-KR" sz="1200">
                <a:effectLst/>
                <a:ea typeface="宋体" pitchFamily="2" charset="-122"/>
              </a:rPr>
              <a:t>2001</a:t>
            </a:r>
          </a:p>
        </p:txBody>
      </p:sp>
      <p:sp>
        <p:nvSpPr>
          <p:cNvPr id="288819" name="Text Box 51"/>
          <p:cNvSpPr txBox="1">
            <a:spLocks noChangeArrowheads="1"/>
          </p:cNvSpPr>
          <p:nvPr/>
        </p:nvSpPr>
        <p:spPr bwMode="auto">
          <a:xfrm>
            <a:off x="1719263" y="2246313"/>
            <a:ext cx="622300" cy="276225"/>
          </a:xfrm>
          <a:prstGeom prst="rect">
            <a:avLst/>
          </a:prstGeom>
          <a:noFill/>
          <a:ln w="9525" algn="ctr">
            <a:noFill/>
            <a:miter lim="800000"/>
            <a:headEnd/>
            <a:tailEnd/>
          </a:ln>
          <a:effectLst/>
        </p:spPr>
        <p:txBody>
          <a:bodyPr>
            <a:spAutoFit/>
          </a:bodyPr>
          <a:lstStyle/>
          <a:p>
            <a:pPr latinLnBrk="1">
              <a:spcBef>
                <a:spcPct val="50000"/>
              </a:spcBef>
            </a:pPr>
            <a:r>
              <a:rPr kumimoji="1" lang="en-US" altLang="ko-KR" sz="1200">
                <a:effectLst/>
                <a:ea typeface="宋体" pitchFamily="2" charset="-122"/>
              </a:rPr>
              <a:t>2002</a:t>
            </a:r>
          </a:p>
        </p:txBody>
      </p:sp>
      <p:sp>
        <p:nvSpPr>
          <p:cNvPr id="288820" name="Text Box 52"/>
          <p:cNvSpPr txBox="1">
            <a:spLocks noChangeArrowheads="1"/>
          </p:cNvSpPr>
          <p:nvPr/>
        </p:nvSpPr>
        <p:spPr bwMode="auto">
          <a:xfrm>
            <a:off x="2274888" y="2246313"/>
            <a:ext cx="620712" cy="276225"/>
          </a:xfrm>
          <a:prstGeom prst="rect">
            <a:avLst/>
          </a:prstGeom>
          <a:noFill/>
          <a:ln w="9525" algn="ctr">
            <a:noFill/>
            <a:miter lim="800000"/>
            <a:headEnd/>
            <a:tailEnd/>
          </a:ln>
          <a:effectLst/>
        </p:spPr>
        <p:txBody>
          <a:bodyPr>
            <a:spAutoFit/>
          </a:bodyPr>
          <a:lstStyle/>
          <a:p>
            <a:pPr latinLnBrk="1">
              <a:spcBef>
                <a:spcPct val="50000"/>
              </a:spcBef>
            </a:pPr>
            <a:r>
              <a:rPr kumimoji="1" lang="en-US" altLang="ko-KR" sz="1200">
                <a:effectLst/>
                <a:ea typeface="宋体" pitchFamily="2" charset="-122"/>
              </a:rPr>
              <a:t>2003</a:t>
            </a:r>
          </a:p>
        </p:txBody>
      </p:sp>
      <p:sp>
        <p:nvSpPr>
          <p:cNvPr id="288821" name="Text Box 53"/>
          <p:cNvSpPr txBox="1">
            <a:spLocks noChangeArrowheads="1"/>
          </p:cNvSpPr>
          <p:nvPr/>
        </p:nvSpPr>
        <p:spPr bwMode="auto">
          <a:xfrm>
            <a:off x="2830513" y="2246313"/>
            <a:ext cx="622300" cy="276225"/>
          </a:xfrm>
          <a:prstGeom prst="rect">
            <a:avLst/>
          </a:prstGeom>
          <a:noFill/>
          <a:ln w="9525" algn="ctr">
            <a:noFill/>
            <a:miter lim="800000"/>
            <a:headEnd/>
            <a:tailEnd/>
          </a:ln>
          <a:effectLst/>
        </p:spPr>
        <p:txBody>
          <a:bodyPr>
            <a:spAutoFit/>
          </a:bodyPr>
          <a:lstStyle/>
          <a:p>
            <a:pPr latinLnBrk="1">
              <a:spcBef>
                <a:spcPct val="50000"/>
              </a:spcBef>
            </a:pPr>
            <a:r>
              <a:rPr kumimoji="1" lang="en-US" altLang="ko-KR" sz="1200">
                <a:effectLst/>
                <a:ea typeface="宋体" pitchFamily="2" charset="-122"/>
              </a:rPr>
              <a:t>2004</a:t>
            </a:r>
          </a:p>
        </p:txBody>
      </p:sp>
      <p:sp>
        <p:nvSpPr>
          <p:cNvPr id="288822" name="Text Box 54"/>
          <p:cNvSpPr txBox="1">
            <a:spLocks noChangeArrowheads="1"/>
          </p:cNvSpPr>
          <p:nvPr/>
        </p:nvSpPr>
        <p:spPr bwMode="auto">
          <a:xfrm>
            <a:off x="3386138" y="2246313"/>
            <a:ext cx="622300" cy="276225"/>
          </a:xfrm>
          <a:prstGeom prst="rect">
            <a:avLst/>
          </a:prstGeom>
          <a:noFill/>
          <a:ln w="9525" algn="ctr">
            <a:noFill/>
            <a:miter lim="800000"/>
            <a:headEnd/>
            <a:tailEnd/>
          </a:ln>
          <a:effectLst/>
        </p:spPr>
        <p:txBody>
          <a:bodyPr>
            <a:spAutoFit/>
          </a:bodyPr>
          <a:lstStyle/>
          <a:p>
            <a:pPr latinLnBrk="1">
              <a:spcBef>
                <a:spcPct val="50000"/>
              </a:spcBef>
            </a:pPr>
            <a:r>
              <a:rPr kumimoji="1" lang="en-US" altLang="ko-KR" sz="1200">
                <a:effectLst/>
                <a:ea typeface="宋体" pitchFamily="2" charset="-122"/>
              </a:rPr>
              <a:t>2005</a:t>
            </a:r>
          </a:p>
        </p:txBody>
      </p:sp>
      <p:sp>
        <p:nvSpPr>
          <p:cNvPr id="288823" name="Text Box 55"/>
          <p:cNvSpPr txBox="1">
            <a:spLocks noChangeArrowheads="1"/>
          </p:cNvSpPr>
          <p:nvPr/>
        </p:nvSpPr>
        <p:spPr bwMode="auto">
          <a:xfrm>
            <a:off x="3941763" y="2246313"/>
            <a:ext cx="622300" cy="276225"/>
          </a:xfrm>
          <a:prstGeom prst="rect">
            <a:avLst/>
          </a:prstGeom>
          <a:noFill/>
          <a:ln w="9525" algn="ctr">
            <a:noFill/>
            <a:miter lim="800000"/>
            <a:headEnd/>
            <a:tailEnd/>
          </a:ln>
          <a:effectLst/>
        </p:spPr>
        <p:txBody>
          <a:bodyPr>
            <a:spAutoFit/>
          </a:bodyPr>
          <a:lstStyle/>
          <a:p>
            <a:pPr latinLnBrk="1">
              <a:spcBef>
                <a:spcPct val="50000"/>
              </a:spcBef>
            </a:pPr>
            <a:r>
              <a:rPr kumimoji="1" lang="en-US" altLang="ko-KR" sz="1200">
                <a:effectLst/>
                <a:ea typeface="宋体" pitchFamily="2" charset="-122"/>
              </a:rPr>
              <a:t>2006</a:t>
            </a:r>
          </a:p>
        </p:txBody>
      </p:sp>
      <p:sp>
        <p:nvSpPr>
          <p:cNvPr id="288824" name="Oval 56"/>
          <p:cNvSpPr>
            <a:spLocks noChangeArrowheads="1"/>
          </p:cNvSpPr>
          <p:nvPr/>
        </p:nvSpPr>
        <p:spPr bwMode="auto">
          <a:xfrm>
            <a:off x="2744788" y="4657725"/>
            <a:ext cx="463550" cy="454025"/>
          </a:xfrm>
          <a:prstGeom prst="ellipse">
            <a:avLst/>
          </a:prstGeom>
          <a:solidFill>
            <a:srgbClr val="FFFF00">
              <a:alpha val="10001"/>
            </a:srgbClr>
          </a:solidFill>
          <a:ln w="57150" algn="ctr">
            <a:solidFill>
              <a:srgbClr val="FFFF00"/>
            </a:solidFill>
            <a:round/>
            <a:headEnd/>
            <a:tailEnd/>
          </a:ln>
          <a:effectLst/>
        </p:spPr>
        <p:txBody>
          <a:bodyPr wrap="none" anchor="ctr">
            <a:spAutoFit/>
          </a:bodyPr>
          <a:lstStyle/>
          <a:p>
            <a:endParaRPr lang="en-US"/>
          </a:p>
        </p:txBody>
      </p:sp>
      <p:sp>
        <p:nvSpPr>
          <p:cNvPr id="288825" name="Oval 57"/>
          <p:cNvSpPr>
            <a:spLocks noChangeArrowheads="1"/>
          </p:cNvSpPr>
          <p:nvPr/>
        </p:nvSpPr>
        <p:spPr bwMode="auto">
          <a:xfrm>
            <a:off x="3363913" y="4205288"/>
            <a:ext cx="465137" cy="454025"/>
          </a:xfrm>
          <a:prstGeom prst="ellipse">
            <a:avLst/>
          </a:prstGeom>
          <a:solidFill>
            <a:srgbClr val="FFFF00">
              <a:alpha val="10001"/>
            </a:srgbClr>
          </a:solidFill>
          <a:ln w="57150" algn="ctr">
            <a:solidFill>
              <a:srgbClr val="FFFF00"/>
            </a:solidFill>
            <a:round/>
            <a:headEnd/>
            <a:tailEnd/>
          </a:ln>
          <a:effectLst/>
        </p:spPr>
        <p:txBody>
          <a:bodyPr wrap="none" anchor="ctr">
            <a:spAutoFit/>
          </a:bodyPr>
          <a:lstStyle/>
          <a:p>
            <a:endParaRPr lang="en-US"/>
          </a:p>
        </p:txBody>
      </p:sp>
      <p:sp>
        <p:nvSpPr>
          <p:cNvPr id="288826" name="Oval 58"/>
          <p:cNvSpPr>
            <a:spLocks noChangeArrowheads="1"/>
          </p:cNvSpPr>
          <p:nvPr/>
        </p:nvSpPr>
        <p:spPr bwMode="auto">
          <a:xfrm>
            <a:off x="3829050" y="4808538"/>
            <a:ext cx="465138" cy="454025"/>
          </a:xfrm>
          <a:prstGeom prst="ellipse">
            <a:avLst/>
          </a:prstGeom>
          <a:solidFill>
            <a:srgbClr val="FFFF00">
              <a:alpha val="10001"/>
            </a:srgbClr>
          </a:solidFill>
          <a:ln w="57150" algn="ctr">
            <a:solidFill>
              <a:srgbClr val="FFFF00"/>
            </a:solidFill>
            <a:round/>
            <a:headEnd/>
            <a:tailEnd/>
          </a:ln>
          <a:effectLst/>
        </p:spPr>
        <p:txBody>
          <a:bodyPr wrap="none" anchor="ctr">
            <a:spAutoFit/>
          </a:bodyPr>
          <a:lstStyle/>
          <a:p>
            <a:endParaRPr lang="en-US"/>
          </a:p>
        </p:txBody>
      </p:sp>
      <p:sp>
        <p:nvSpPr>
          <p:cNvPr id="288827" name="Rectangle 59"/>
          <p:cNvSpPr>
            <a:spLocks noGrp="1" noChangeArrowheads="1"/>
          </p:cNvSpPr>
          <p:nvPr>
            <p:ph type="title"/>
          </p:nvPr>
        </p:nvSpPr>
        <p:spPr>
          <a:xfrm>
            <a:off x="382588" y="228600"/>
            <a:ext cx="8380412" cy="1329595"/>
          </a:xfrm>
        </p:spPr>
        <p:txBody>
          <a:bodyPr/>
          <a:lstStyle/>
          <a:p>
            <a:r>
              <a:rPr lang="en-US" sz="3600" dirty="0" smtClean="0"/>
              <a:t>NAND Seasonality And Application Trends</a:t>
            </a:r>
            <a:br>
              <a:rPr lang="en-US" sz="3600" dirty="0" smtClean="0"/>
            </a:br>
            <a:r>
              <a:rPr lang="en-US" altLang="ko-KR" sz="2400" dirty="0" smtClean="0">
                <a:solidFill>
                  <a:schemeClr val="accent1"/>
                </a:solidFill>
                <a:sym typeface="Wingdings" pitchFamily="2" charset="2"/>
              </a:rPr>
              <a:t>1H/2H imbalance due to over-dependence on CE (black </a:t>
            </a:r>
            <a:r>
              <a:rPr lang="en-US" altLang="ko-KR" sz="2400" dirty="0" err="1" smtClean="0">
                <a:solidFill>
                  <a:schemeClr val="accent1"/>
                </a:solidFill>
                <a:sym typeface="Wingdings" pitchFamily="2" charset="2"/>
              </a:rPr>
              <a:t>friday</a:t>
            </a:r>
            <a:r>
              <a:rPr lang="en-US" altLang="ko-KR" sz="2400" dirty="0" smtClean="0">
                <a:solidFill>
                  <a:schemeClr val="accent1"/>
                </a:solidFill>
                <a:sym typeface="Wingdings" pitchFamily="2" charset="2"/>
              </a:rPr>
              <a:t>)</a:t>
            </a:r>
            <a:r>
              <a:rPr lang="en-US" altLang="ko-KR" sz="3600" dirty="0" smtClean="0">
                <a:sym typeface="Wingdings" pitchFamily="2" charset="2"/>
              </a:rPr>
              <a:t/>
            </a:r>
            <a:br>
              <a:rPr lang="en-US" altLang="ko-KR" sz="3600" dirty="0" smtClean="0">
                <a:sym typeface="Wingdings" pitchFamily="2" charset="2"/>
              </a:rPr>
            </a:br>
            <a:endParaRPr lang="en-US" sz="3600" dirty="0"/>
          </a:p>
        </p:txBody>
      </p:sp>
      <p:sp>
        <p:nvSpPr>
          <p:cNvPr id="288828" name="Text Box 60"/>
          <p:cNvSpPr txBox="1">
            <a:spLocks noChangeArrowheads="1"/>
          </p:cNvSpPr>
          <p:nvPr/>
        </p:nvSpPr>
        <p:spPr bwMode="auto">
          <a:xfrm>
            <a:off x="6327775" y="5126038"/>
            <a:ext cx="1284288" cy="519112"/>
          </a:xfrm>
          <a:prstGeom prst="rect">
            <a:avLst/>
          </a:prstGeom>
          <a:noFill/>
          <a:ln w="9525">
            <a:noFill/>
            <a:miter lim="800000"/>
            <a:headEnd/>
            <a:tailEnd/>
          </a:ln>
          <a:effectLst/>
        </p:spPr>
        <p:txBody>
          <a:bodyPr>
            <a:spAutoFit/>
          </a:bodyPr>
          <a:lstStyle/>
          <a:p>
            <a:pPr latinLnBrk="1"/>
            <a:r>
              <a:rPr kumimoji="1" lang="en-US" altLang="ko-KR" sz="2800" dirty="0">
                <a:solidFill>
                  <a:srgbClr val="FF0000"/>
                </a:solidFill>
                <a:effectLst/>
                <a:ea typeface="宋体" pitchFamily="2" charset="-122"/>
              </a:rPr>
              <a:t>2011</a:t>
            </a:r>
          </a:p>
        </p:txBody>
      </p:sp>
      <p:sp>
        <p:nvSpPr>
          <p:cNvPr id="288829" name="Text Box 61"/>
          <p:cNvSpPr txBox="1">
            <a:spLocks noChangeArrowheads="1"/>
          </p:cNvSpPr>
          <p:nvPr/>
        </p:nvSpPr>
        <p:spPr bwMode="auto">
          <a:xfrm>
            <a:off x="4268788" y="1855788"/>
            <a:ext cx="982662" cy="284162"/>
          </a:xfrm>
          <a:prstGeom prst="rect">
            <a:avLst/>
          </a:prstGeom>
          <a:noFill/>
          <a:ln w="19050" algn="ctr">
            <a:noFill/>
            <a:miter lim="800000"/>
            <a:headEnd/>
            <a:tailEnd/>
          </a:ln>
          <a:effectLst/>
        </p:spPr>
        <p:txBody>
          <a:bodyPr>
            <a:spAutoFit/>
          </a:bodyPr>
          <a:lstStyle/>
          <a:p>
            <a:pPr>
              <a:lnSpc>
                <a:spcPct val="70000"/>
              </a:lnSpc>
              <a:spcBef>
                <a:spcPct val="50000"/>
              </a:spcBef>
              <a:buSzPct val="125000"/>
            </a:pPr>
            <a:r>
              <a:rPr lang="en-US">
                <a:effectLst/>
                <a:ea typeface="굴림" pitchFamily="34" charset="-127"/>
              </a:rPr>
              <a:t>Q/Q</a:t>
            </a:r>
          </a:p>
        </p:txBody>
      </p:sp>
      <p:sp>
        <p:nvSpPr>
          <p:cNvPr id="288831" name="AutoShape 63"/>
          <p:cNvSpPr>
            <a:spLocks noChangeArrowheads="1"/>
          </p:cNvSpPr>
          <p:nvPr/>
        </p:nvSpPr>
        <p:spPr bwMode="auto">
          <a:xfrm>
            <a:off x="7631113" y="4841875"/>
            <a:ext cx="1249362" cy="914400"/>
          </a:xfrm>
          <a:prstGeom prst="irregularSeal1">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sz="2800" dirty="0">
                <a:solidFill>
                  <a:schemeClr val="bg2"/>
                </a:solidFill>
                <a:effectLst/>
              </a:rPr>
              <a:t>PC</a:t>
            </a:r>
          </a:p>
        </p:txBody>
      </p:sp>
      <p:sp>
        <p:nvSpPr>
          <p:cNvPr id="288832" name="AutoShape 64"/>
          <p:cNvSpPr>
            <a:spLocks noChangeAspect="1" noChangeArrowheads="1" noTextEdit="1"/>
          </p:cNvSpPr>
          <p:nvPr/>
        </p:nvSpPr>
        <p:spPr bwMode="auto">
          <a:xfrm>
            <a:off x="-12700" y="1941513"/>
            <a:ext cx="5081588" cy="3962400"/>
          </a:xfrm>
          <a:prstGeom prst="rect">
            <a:avLst/>
          </a:prstGeom>
          <a:noFill/>
          <a:ln w="9525">
            <a:noFill/>
            <a:miter lim="800000"/>
            <a:headEnd/>
            <a:tailEnd/>
          </a:ln>
        </p:spPr>
        <p:txBody>
          <a:bodyPr/>
          <a:lstStyle/>
          <a:p>
            <a:endParaRPr lang="en-US"/>
          </a:p>
        </p:txBody>
      </p:sp>
      <p:sp>
        <p:nvSpPr>
          <p:cNvPr id="288834" name="Rectangle 66"/>
          <p:cNvSpPr>
            <a:spLocks noChangeArrowheads="1"/>
          </p:cNvSpPr>
          <p:nvPr/>
        </p:nvSpPr>
        <p:spPr bwMode="auto">
          <a:xfrm>
            <a:off x="635000" y="2201863"/>
            <a:ext cx="3878263" cy="2971800"/>
          </a:xfrm>
          <a:prstGeom prst="rect">
            <a:avLst/>
          </a:prstGeom>
          <a:noFill/>
          <a:ln w="9525">
            <a:noFill/>
            <a:miter lim="800000"/>
            <a:headEnd/>
            <a:tailEnd/>
          </a:ln>
        </p:spPr>
        <p:txBody>
          <a:bodyPr/>
          <a:lstStyle/>
          <a:p>
            <a:endParaRPr lang="en-US"/>
          </a:p>
        </p:txBody>
      </p:sp>
      <p:sp>
        <p:nvSpPr>
          <p:cNvPr id="288835" name="Rectangle 67"/>
          <p:cNvSpPr>
            <a:spLocks noChangeArrowheads="1"/>
          </p:cNvSpPr>
          <p:nvPr/>
        </p:nvSpPr>
        <p:spPr bwMode="auto">
          <a:xfrm>
            <a:off x="635000" y="2201863"/>
            <a:ext cx="3878263" cy="2971800"/>
          </a:xfrm>
          <a:prstGeom prst="rect">
            <a:avLst/>
          </a:prstGeom>
          <a:noFill/>
          <a:ln w="9525">
            <a:solidFill>
              <a:srgbClr val="FFFFFF"/>
            </a:solidFill>
            <a:miter lim="800000"/>
            <a:headEnd/>
            <a:tailEnd/>
          </a:ln>
        </p:spPr>
        <p:txBody>
          <a:bodyPr/>
          <a:lstStyle/>
          <a:p>
            <a:endParaRPr lang="en-US"/>
          </a:p>
        </p:txBody>
      </p:sp>
      <p:sp>
        <p:nvSpPr>
          <p:cNvPr id="288836" name="Rectangle 68"/>
          <p:cNvSpPr>
            <a:spLocks noChangeArrowheads="1"/>
          </p:cNvSpPr>
          <p:nvPr/>
        </p:nvSpPr>
        <p:spPr bwMode="auto">
          <a:xfrm>
            <a:off x="655638" y="5164138"/>
            <a:ext cx="82550" cy="9525"/>
          </a:xfrm>
          <a:prstGeom prst="rect">
            <a:avLst/>
          </a:prstGeom>
          <a:solidFill>
            <a:srgbClr val="3366FF"/>
          </a:solidFill>
          <a:ln w="9525">
            <a:solidFill>
              <a:srgbClr val="FFFFFF"/>
            </a:solidFill>
            <a:miter lim="800000"/>
            <a:headEnd/>
            <a:tailEnd/>
          </a:ln>
        </p:spPr>
        <p:txBody>
          <a:bodyPr/>
          <a:lstStyle/>
          <a:p>
            <a:endParaRPr lang="en-US"/>
          </a:p>
        </p:txBody>
      </p:sp>
      <p:sp>
        <p:nvSpPr>
          <p:cNvPr id="288837" name="Rectangle 69"/>
          <p:cNvSpPr>
            <a:spLocks noChangeArrowheads="1"/>
          </p:cNvSpPr>
          <p:nvPr/>
        </p:nvSpPr>
        <p:spPr bwMode="auto">
          <a:xfrm>
            <a:off x="788988" y="5113338"/>
            <a:ext cx="93662" cy="60325"/>
          </a:xfrm>
          <a:prstGeom prst="rect">
            <a:avLst/>
          </a:prstGeom>
          <a:solidFill>
            <a:srgbClr val="3366FF"/>
          </a:solidFill>
          <a:ln w="9525">
            <a:solidFill>
              <a:srgbClr val="FFFFFF"/>
            </a:solidFill>
            <a:miter lim="800000"/>
            <a:headEnd/>
            <a:tailEnd/>
          </a:ln>
        </p:spPr>
        <p:txBody>
          <a:bodyPr/>
          <a:lstStyle/>
          <a:p>
            <a:endParaRPr lang="en-US"/>
          </a:p>
        </p:txBody>
      </p:sp>
      <p:sp>
        <p:nvSpPr>
          <p:cNvPr id="288838" name="Rectangle 70"/>
          <p:cNvSpPr>
            <a:spLocks noChangeArrowheads="1"/>
          </p:cNvSpPr>
          <p:nvPr/>
        </p:nvSpPr>
        <p:spPr bwMode="auto">
          <a:xfrm>
            <a:off x="933450" y="5103813"/>
            <a:ext cx="82550" cy="69850"/>
          </a:xfrm>
          <a:prstGeom prst="rect">
            <a:avLst/>
          </a:prstGeom>
          <a:solidFill>
            <a:srgbClr val="3366FF"/>
          </a:solidFill>
          <a:ln w="9525">
            <a:solidFill>
              <a:srgbClr val="FFFFFF"/>
            </a:solidFill>
            <a:miter lim="800000"/>
            <a:headEnd/>
            <a:tailEnd/>
          </a:ln>
        </p:spPr>
        <p:txBody>
          <a:bodyPr/>
          <a:lstStyle/>
          <a:p>
            <a:endParaRPr lang="en-US"/>
          </a:p>
        </p:txBody>
      </p:sp>
      <p:sp>
        <p:nvSpPr>
          <p:cNvPr id="288839" name="Rectangle 71"/>
          <p:cNvSpPr>
            <a:spLocks noChangeArrowheads="1"/>
          </p:cNvSpPr>
          <p:nvPr/>
        </p:nvSpPr>
        <p:spPr bwMode="auto">
          <a:xfrm>
            <a:off x="1066800" y="5043488"/>
            <a:ext cx="93663" cy="130175"/>
          </a:xfrm>
          <a:prstGeom prst="rect">
            <a:avLst/>
          </a:prstGeom>
          <a:solidFill>
            <a:srgbClr val="3366FF"/>
          </a:solidFill>
          <a:ln w="9525">
            <a:solidFill>
              <a:srgbClr val="FFFFFF"/>
            </a:solidFill>
            <a:miter lim="800000"/>
            <a:headEnd/>
            <a:tailEnd/>
          </a:ln>
        </p:spPr>
        <p:txBody>
          <a:bodyPr/>
          <a:lstStyle/>
          <a:p>
            <a:endParaRPr lang="en-US"/>
          </a:p>
        </p:txBody>
      </p:sp>
      <p:sp>
        <p:nvSpPr>
          <p:cNvPr id="288840" name="Rectangle 72"/>
          <p:cNvSpPr>
            <a:spLocks noChangeArrowheads="1"/>
          </p:cNvSpPr>
          <p:nvPr/>
        </p:nvSpPr>
        <p:spPr bwMode="auto">
          <a:xfrm>
            <a:off x="1211263" y="4992688"/>
            <a:ext cx="82550" cy="180975"/>
          </a:xfrm>
          <a:prstGeom prst="rect">
            <a:avLst/>
          </a:prstGeom>
          <a:solidFill>
            <a:srgbClr val="3366FF"/>
          </a:solidFill>
          <a:ln w="9525">
            <a:solidFill>
              <a:srgbClr val="FFFFFF"/>
            </a:solidFill>
            <a:miter lim="800000"/>
            <a:headEnd/>
            <a:tailEnd/>
          </a:ln>
        </p:spPr>
        <p:txBody>
          <a:bodyPr/>
          <a:lstStyle/>
          <a:p>
            <a:endParaRPr lang="en-US"/>
          </a:p>
        </p:txBody>
      </p:sp>
      <p:sp>
        <p:nvSpPr>
          <p:cNvPr id="288841" name="Rectangle 73"/>
          <p:cNvSpPr>
            <a:spLocks noChangeArrowheads="1"/>
          </p:cNvSpPr>
          <p:nvPr/>
        </p:nvSpPr>
        <p:spPr bwMode="auto">
          <a:xfrm>
            <a:off x="1344613" y="5033963"/>
            <a:ext cx="93662" cy="139700"/>
          </a:xfrm>
          <a:prstGeom prst="rect">
            <a:avLst/>
          </a:prstGeom>
          <a:solidFill>
            <a:srgbClr val="3366FF"/>
          </a:solidFill>
          <a:ln w="9525">
            <a:solidFill>
              <a:srgbClr val="FFFFFF"/>
            </a:solidFill>
            <a:miter lim="800000"/>
            <a:headEnd/>
            <a:tailEnd/>
          </a:ln>
        </p:spPr>
        <p:txBody>
          <a:bodyPr/>
          <a:lstStyle/>
          <a:p>
            <a:endParaRPr lang="en-US"/>
          </a:p>
        </p:txBody>
      </p:sp>
      <p:sp>
        <p:nvSpPr>
          <p:cNvPr id="288842" name="Rectangle 74"/>
          <p:cNvSpPr>
            <a:spLocks noChangeArrowheads="1"/>
          </p:cNvSpPr>
          <p:nvPr/>
        </p:nvSpPr>
        <p:spPr bwMode="auto">
          <a:xfrm>
            <a:off x="1489075" y="5013325"/>
            <a:ext cx="82550" cy="160338"/>
          </a:xfrm>
          <a:prstGeom prst="rect">
            <a:avLst/>
          </a:prstGeom>
          <a:solidFill>
            <a:srgbClr val="3366FF"/>
          </a:solidFill>
          <a:ln w="9525">
            <a:solidFill>
              <a:srgbClr val="FFFFFF"/>
            </a:solidFill>
            <a:miter lim="800000"/>
            <a:headEnd/>
            <a:tailEnd/>
          </a:ln>
        </p:spPr>
        <p:txBody>
          <a:bodyPr/>
          <a:lstStyle/>
          <a:p>
            <a:endParaRPr lang="en-US"/>
          </a:p>
        </p:txBody>
      </p:sp>
      <p:sp>
        <p:nvSpPr>
          <p:cNvPr id="288843" name="Rectangle 75"/>
          <p:cNvSpPr>
            <a:spLocks noChangeArrowheads="1"/>
          </p:cNvSpPr>
          <p:nvPr/>
        </p:nvSpPr>
        <p:spPr bwMode="auto">
          <a:xfrm>
            <a:off x="1622425" y="5003800"/>
            <a:ext cx="93663" cy="169863"/>
          </a:xfrm>
          <a:prstGeom prst="rect">
            <a:avLst/>
          </a:prstGeom>
          <a:solidFill>
            <a:srgbClr val="3366FF"/>
          </a:solidFill>
          <a:ln w="9525">
            <a:solidFill>
              <a:srgbClr val="FFFFFF"/>
            </a:solidFill>
            <a:miter lim="800000"/>
            <a:headEnd/>
            <a:tailEnd/>
          </a:ln>
        </p:spPr>
        <p:txBody>
          <a:bodyPr/>
          <a:lstStyle/>
          <a:p>
            <a:endParaRPr lang="en-US"/>
          </a:p>
        </p:txBody>
      </p:sp>
      <p:sp>
        <p:nvSpPr>
          <p:cNvPr id="288844" name="Rectangle 76"/>
          <p:cNvSpPr>
            <a:spLocks noChangeArrowheads="1"/>
          </p:cNvSpPr>
          <p:nvPr/>
        </p:nvSpPr>
        <p:spPr bwMode="auto">
          <a:xfrm>
            <a:off x="1766888" y="4933950"/>
            <a:ext cx="82550" cy="239713"/>
          </a:xfrm>
          <a:prstGeom prst="rect">
            <a:avLst/>
          </a:prstGeom>
          <a:solidFill>
            <a:srgbClr val="3366FF"/>
          </a:solidFill>
          <a:ln w="9525">
            <a:solidFill>
              <a:srgbClr val="FFFFFF"/>
            </a:solidFill>
            <a:miter lim="800000"/>
            <a:headEnd/>
            <a:tailEnd/>
          </a:ln>
        </p:spPr>
        <p:txBody>
          <a:bodyPr/>
          <a:lstStyle/>
          <a:p>
            <a:endParaRPr lang="en-US"/>
          </a:p>
        </p:txBody>
      </p:sp>
      <p:sp>
        <p:nvSpPr>
          <p:cNvPr id="288845" name="Rectangle 77"/>
          <p:cNvSpPr>
            <a:spLocks noChangeArrowheads="1"/>
          </p:cNvSpPr>
          <p:nvPr/>
        </p:nvSpPr>
        <p:spPr bwMode="auto">
          <a:xfrm>
            <a:off x="1900238" y="4773613"/>
            <a:ext cx="93662" cy="400050"/>
          </a:xfrm>
          <a:prstGeom prst="rect">
            <a:avLst/>
          </a:prstGeom>
          <a:solidFill>
            <a:srgbClr val="3366FF"/>
          </a:solidFill>
          <a:ln w="9525">
            <a:solidFill>
              <a:srgbClr val="FFFFFF"/>
            </a:solidFill>
            <a:miter lim="800000"/>
            <a:headEnd/>
            <a:tailEnd/>
          </a:ln>
        </p:spPr>
        <p:txBody>
          <a:bodyPr/>
          <a:lstStyle/>
          <a:p>
            <a:endParaRPr lang="en-US"/>
          </a:p>
        </p:txBody>
      </p:sp>
      <p:sp>
        <p:nvSpPr>
          <p:cNvPr id="288846" name="Rectangle 78"/>
          <p:cNvSpPr>
            <a:spLocks noChangeArrowheads="1"/>
          </p:cNvSpPr>
          <p:nvPr/>
        </p:nvSpPr>
        <p:spPr bwMode="auto">
          <a:xfrm>
            <a:off x="2044700" y="4713288"/>
            <a:ext cx="82550" cy="460375"/>
          </a:xfrm>
          <a:prstGeom prst="rect">
            <a:avLst/>
          </a:prstGeom>
          <a:solidFill>
            <a:srgbClr val="3366FF"/>
          </a:solidFill>
          <a:ln w="9525">
            <a:solidFill>
              <a:srgbClr val="FFFFFF"/>
            </a:solidFill>
            <a:miter lim="800000"/>
            <a:headEnd/>
            <a:tailEnd/>
          </a:ln>
        </p:spPr>
        <p:txBody>
          <a:bodyPr/>
          <a:lstStyle/>
          <a:p>
            <a:endParaRPr lang="en-US"/>
          </a:p>
        </p:txBody>
      </p:sp>
      <p:sp>
        <p:nvSpPr>
          <p:cNvPr id="288847" name="Rectangle 79"/>
          <p:cNvSpPr>
            <a:spLocks noChangeArrowheads="1"/>
          </p:cNvSpPr>
          <p:nvPr/>
        </p:nvSpPr>
        <p:spPr bwMode="auto">
          <a:xfrm>
            <a:off x="2178050" y="4633913"/>
            <a:ext cx="92075" cy="539750"/>
          </a:xfrm>
          <a:prstGeom prst="rect">
            <a:avLst/>
          </a:prstGeom>
          <a:solidFill>
            <a:srgbClr val="3366FF"/>
          </a:solidFill>
          <a:ln w="9525">
            <a:solidFill>
              <a:srgbClr val="FFFFFF"/>
            </a:solidFill>
            <a:miter lim="800000"/>
            <a:headEnd/>
            <a:tailEnd/>
          </a:ln>
        </p:spPr>
        <p:txBody>
          <a:bodyPr/>
          <a:lstStyle/>
          <a:p>
            <a:endParaRPr lang="en-US"/>
          </a:p>
        </p:txBody>
      </p:sp>
      <p:sp>
        <p:nvSpPr>
          <p:cNvPr id="288848" name="Rectangle 80"/>
          <p:cNvSpPr>
            <a:spLocks noChangeArrowheads="1"/>
          </p:cNvSpPr>
          <p:nvPr/>
        </p:nvSpPr>
        <p:spPr bwMode="auto">
          <a:xfrm>
            <a:off x="2322513" y="4652963"/>
            <a:ext cx="82550" cy="520700"/>
          </a:xfrm>
          <a:prstGeom prst="rect">
            <a:avLst/>
          </a:prstGeom>
          <a:solidFill>
            <a:srgbClr val="3366FF"/>
          </a:solidFill>
          <a:ln w="9525">
            <a:solidFill>
              <a:srgbClr val="FFFFFF"/>
            </a:solidFill>
            <a:miter lim="800000"/>
            <a:headEnd/>
            <a:tailEnd/>
          </a:ln>
        </p:spPr>
        <p:txBody>
          <a:bodyPr/>
          <a:lstStyle/>
          <a:p>
            <a:endParaRPr lang="en-US"/>
          </a:p>
        </p:txBody>
      </p:sp>
      <p:sp>
        <p:nvSpPr>
          <p:cNvPr id="288849" name="Rectangle 81"/>
          <p:cNvSpPr>
            <a:spLocks noChangeArrowheads="1"/>
          </p:cNvSpPr>
          <p:nvPr/>
        </p:nvSpPr>
        <p:spPr bwMode="auto">
          <a:xfrm>
            <a:off x="2455863" y="4592638"/>
            <a:ext cx="92075" cy="581025"/>
          </a:xfrm>
          <a:prstGeom prst="rect">
            <a:avLst/>
          </a:prstGeom>
          <a:solidFill>
            <a:srgbClr val="3366FF"/>
          </a:solidFill>
          <a:ln w="9525">
            <a:solidFill>
              <a:srgbClr val="FFFFFF"/>
            </a:solidFill>
            <a:miter lim="800000"/>
            <a:headEnd/>
            <a:tailEnd/>
          </a:ln>
        </p:spPr>
        <p:txBody>
          <a:bodyPr/>
          <a:lstStyle/>
          <a:p>
            <a:endParaRPr lang="en-US"/>
          </a:p>
        </p:txBody>
      </p:sp>
      <p:sp>
        <p:nvSpPr>
          <p:cNvPr id="288850" name="Rectangle 82"/>
          <p:cNvSpPr>
            <a:spLocks noChangeArrowheads="1"/>
          </p:cNvSpPr>
          <p:nvPr/>
        </p:nvSpPr>
        <p:spPr bwMode="auto">
          <a:xfrm>
            <a:off x="2600325" y="4232275"/>
            <a:ext cx="82550" cy="941388"/>
          </a:xfrm>
          <a:prstGeom prst="rect">
            <a:avLst/>
          </a:prstGeom>
          <a:solidFill>
            <a:srgbClr val="3366FF"/>
          </a:solidFill>
          <a:ln w="9525">
            <a:solidFill>
              <a:srgbClr val="FFFFFF"/>
            </a:solidFill>
            <a:miter lim="800000"/>
            <a:headEnd/>
            <a:tailEnd/>
          </a:ln>
        </p:spPr>
        <p:txBody>
          <a:bodyPr/>
          <a:lstStyle/>
          <a:p>
            <a:endParaRPr lang="en-US"/>
          </a:p>
        </p:txBody>
      </p:sp>
      <p:sp>
        <p:nvSpPr>
          <p:cNvPr id="288851" name="Rectangle 83"/>
          <p:cNvSpPr>
            <a:spLocks noChangeArrowheads="1"/>
          </p:cNvSpPr>
          <p:nvPr/>
        </p:nvSpPr>
        <p:spPr bwMode="auto">
          <a:xfrm>
            <a:off x="2733675" y="3862388"/>
            <a:ext cx="82550" cy="1311275"/>
          </a:xfrm>
          <a:prstGeom prst="rect">
            <a:avLst/>
          </a:prstGeom>
          <a:solidFill>
            <a:srgbClr val="3366FF"/>
          </a:solidFill>
          <a:ln w="9525">
            <a:solidFill>
              <a:srgbClr val="FFFFFF"/>
            </a:solidFill>
            <a:miter lim="800000"/>
            <a:headEnd/>
            <a:tailEnd/>
          </a:ln>
        </p:spPr>
        <p:txBody>
          <a:bodyPr/>
          <a:lstStyle/>
          <a:p>
            <a:endParaRPr lang="en-US"/>
          </a:p>
        </p:txBody>
      </p:sp>
      <p:sp>
        <p:nvSpPr>
          <p:cNvPr id="288852" name="Rectangle 84"/>
          <p:cNvSpPr>
            <a:spLocks noChangeArrowheads="1"/>
          </p:cNvSpPr>
          <p:nvPr/>
        </p:nvSpPr>
        <p:spPr bwMode="auto">
          <a:xfrm>
            <a:off x="2867025" y="3932238"/>
            <a:ext cx="93663" cy="1241425"/>
          </a:xfrm>
          <a:prstGeom prst="rect">
            <a:avLst/>
          </a:prstGeom>
          <a:solidFill>
            <a:srgbClr val="3366FF"/>
          </a:solidFill>
          <a:ln w="9525">
            <a:solidFill>
              <a:srgbClr val="FFFFFF"/>
            </a:solidFill>
            <a:miter lim="800000"/>
            <a:headEnd/>
            <a:tailEnd/>
          </a:ln>
        </p:spPr>
        <p:txBody>
          <a:bodyPr/>
          <a:lstStyle/>
          <a:p>
            <a:endParaRPr lang="en-US"/>
          </a:p>
        </p:txBody>
      </p:sp>
      <p:sp>
        <p:nvSpPr>
          <p:cNvPr id="288853" name="Rectangle 85"/>
          <p:cNvSpPr>
            <a:spLocks noChangeArrowheads="1"/>
          </p:cNvSpPr>
          <p:nvPr/>
        </p:nvSpPr>
        <p:spPr bwMode="auto">
          <a:xfrm>
            <a:off x="3011488" y="4043363"/>
            <a:ext cx="82550" cy="1130300"/>
          </a:xfrm>
          <a:prstGeom prst="rect">
            <a:avLst/>
          </a:prstGeom>
          <a:solidFill>
            <a:srgbClr val="3366FF"/>
          </a:solidFill>
          <a:ln w="9525">
            <a:solidFill>
              <a:srgbClr val="FFFFFF"/>
            </a:solidFill>
            <a:miter lim="800000"/>
            <a:headEnd/>
            <a:tailEnd/>
          </a:ln>
        </p:spPr>
        <p:txBody>
          <a:bodyPr/>
          <a:lstStyle/>
          <a:p>
            <a:endParaRPr lang="en-US"/>
          </a:p>
        </p:txBody>
      </p:sp>
      <p:sp>
        <p:nvSpPr>
          <p:cNvPr id="288854" name="Rectangle 86"/>
          <p:cNvSpPr>
            <a:spLocks noChangeArrowheads="1"/>
          </p:cNvSpPr>
          <p:nvPr/>
        </p:nvSpPr>
        <p:spPr bwMode="auto">
          <a:xfrm>
            <a:off x="3144838" y="3992563"/>
            <a:ext cx="93662" cy="1181100"/>
          </a:xfrm>
          <a:prstGeom prst="rect">
            <a:avLst/>
          </a:prstGeom>
          <a:solidFill>
            <a:srgbClr val="3366FF"/>
          </a:solidFill>
          <a:ln w="9525">
            <a:solidFill>
              <a:srgbClr val="FFFFFF"/>
            </a:solidFill>
            <a:miter lim="800000"/>
            <a:headEnd/>
            <a:tailEnd/>
          </a:ln>
        </p:spPr>
        <p:txBody>
          <a:bodyPr/>
          <a:lstStyle/>
          <a:p>
            <a:endParaRPr lang="en-US"/>
          </a:p>
        </p:txBody>
      </p:sp>
      <p:sp>
        <p:nvSpPr>
          <p:cNvPr id="288855" name="Rectangle 87"/>
          <p:cNvSpPr>
            <a:spLocks noChangeArrowheads="1"/>
          </p:cNvSpPr>
          <p:nvPr/>
        </p:nvSpPr>
        <p:spPr bwMode="auto">
          <a:xfrm>
            <a:off x="3289300" y="3913188"/>
            <a:ext cx="82550" cy="1260475"/>
          </a:xfrm>
          <a:prstGeom prst="rect">
            <a:avLst/>
          </a:prstGeom>
          <a:solidFill>
            <a:srgbClr val="3366FF"/>
          </a:solidFill>
          <a:ln w="9525">
            <a:solidFill>
              <a:srgbClr val="FFFFFF"/>
            </a:solidFill>
            <a:miter lim="800000"/>
            <a:headEnd/>
            <a:tailEnd/>
          </a:ln>
        </p:spPr>
        <p:txBody>
          <a:bodyPr/>
          <a:lstStyle/>
          <a:p>
            <a:endParaRPr lang="en-US"/>
          </a:p>
        </p:txBody>
      </p:sp>
      <p:sp>
        <p:nvSpPr>
          <p:cNvPr id="288856" name="Rectangle 88"/>
          <p:cNvSpPr>
            <a:spLocks noChangeArrowheads="1"/>
          </p:cNvSpPr>
          <p:nvPr/>
        </p:nvSpPr>
        <p:spPr bwMode="auto">
          <a:xfrm>
            <a:off x="3422650" y="3632200"/>
            <a:ext cx="92075" cy="1541463"/>
          </a:xfrm>
          <a:prstGeom prst="rect">
            <a:avLst/>
          </a:prstGeom>
          <a:solidFill>
            <a:srgbClr val="3366FF"/>
          </a:solidFill>
          <a:ln w="9525">
            <a:solidFill>
              <a:srgbClr val="FFFFFF"/>
            </a:solidFill>
            <a:miter lim="800000"/>
            <a:headEnd/>
            <a:tailEnd/>
          </a:ln>
        </p:spPr>
        <p:txBody>
          <a:bodyPr/>
          <a:lstStyle/>
          <a:p>
            <a:endParaRPr lang="en-US"/>
          </a:p>
        </p:txBody>
      </p:sp>
      <p:sp>
        <p:nvSpPr>
          <p:cNvPr id="288857" name="Rectangle 89"/>
          <p:cNvSpPr>
            <a:spLocks noChangeArrowheads="1"/>
          </p:cNvSpPr>
          <p:nvPr/>
        </p:nvSpPr>
        <p:spPr bwMode="auto">
          <a:xfrm>
            <a:off x="3567113" y="3522663"/>
            <a:ext cx="82550" cy="1651000"/>
          </a:xfrm>
          <a:prstGeom prst="rect">
            <a:avLst/>
          </a:prstGeom>
          <a:solidFill>
            <a:srgbClr val="3366FF"/>
          </a:solidFill>
          <a:ln w="9525">
            <a:solidFill>
              <a:srgbClr val="FFFFFF"/>
            </a:solidFill>
            <a:miter lim="800000"/>
            <a:headEnd/>
            <a:tailEnd/>
          </a:ln>
        </p:spPr>
        <p:txBody>
          <a:bodyPr/>
          <a:lstStyle/>
          <a:p>
            <a:endParaRPr lang="en-US"/>
          </a:p>
        </p:txBody>
      </p:sp>
      <p:sp>
        <p:nvSpPr>
          <p:cNvPr id="288858" name="Rectangle 90"/>
          <p:cNvSpPr>
            <a:spLocks noChangeArrowheads="1"/>
          </p:cNvSpPr>
          <p:nvPr/>
        </p:nvSpPr>
        <p:spPr bwMode="auto">
          <a:xfrm>
            <a:off x="3700463" y="3062288"/>
            <a:ext cx="92075" cy="2111375"/>
          </a:xfrm>
          <a:prstGeom prst="rect">
            <a:avLst/>
          </a:prstGeom>
          <a:solidFill>
            <a:srgbClr val="3366FF"/>
          </a:solidFill>
          <a:ln w="9525">
            <a:solidFill>
              <a:srgbClr val="FFFFFF"/>
            </a:solidFill>
            <a:miter lim="800000"/>
            <a:headEnd/>
            <a:tailEnd/>
          </a:ln>
        </p:spPr>
        <p:txBody>
          <a:bodyPr/>
          <a:lstStyle/>
          <a:p>
            <a:endParaRPr lang="en-US"/>
          </a:p>
        </p:txBody>
      </p:sp>
      <p:sp>
        <p:nvSpPr>
          <p:cNvPr id="288859" name="Rectangle 91"/>
          <p:cNvSpPr>
            <a:spLocks noChangeArrowheads="1"/>
          </p:cNvSpPr>
          <p:nvPr/>
        </p:nvSpPr>
        <p:spPr bwMode="auto">
          <a:xfrm>
            <a:off x="3844925" y="2601913"/>
            <a:ext cx="82550" cy="2571750"/>
          </a:xfrm>
          <a:prstGeom prst="rect">
            <a:avLst/>
          </a:prstGeom>
          <a:solidFill>
            <a:srgbClr val="3366FF"/>
          </a:solidFill>
          <a:ln w="9525">
            <a:solidFill>
              <a:srgbClr val="FFFFFF"/>
            </a:solidFill>
            <a:miter lim="800000"/>
            <a:headEnd/>
            <a:tailEnd/>
          </a:ln>
        </p:spPr>
        <p:txBody>
          <a:bodyPr/>
          <a:lstStyle/>
          <a:p>
            <a:endParaRPr lang="en-US"/>
          </a:p>
        </p:txBody>
      </p:sp>
      <p:sp>
        <p:nvSpPr>
          <p:cNvPr id="288860" name="Rectangle 92"/>
          <p:cNvSpPr>
            <a:spLocks noChangeArrowheads="1"/>
          </p:cNvSpPr>
          <p:nvPr/>
        </p:nvSpPr>
        <p:spPr bwMode="auto">
          <a:xfrm>
            <a:off x="3978275" y="2911475"/>
            <a:ext cx="92075" cy="2262188"/>
          </a:xfrm>
          <a:prstGeom prst="rect">
            <a:avLst/>
          </a:prstGeom>
          <a:solidFill>
            <a:srgbClr val="3366FF"/>
          </a:solidFill>
          <a:ln w="9525">
            <a:solidFill>
              <a:srgbClr val="FFFFFF"/>
            </a:solidFill>
            <a:miter lim="800000"/>
            <a:headEnd/>
            <a:tailEnd/>
          </a:ln>
        </p:spPr>
        <p:txBody>
          <a:bodyPr/>
          <a:lstStyle/>
          <a:p>
            <a:endParaRPr lang="en-US"/>
          </a:p>
        </p:txBody>
      </p:sp>
      <p:sp>
        <p:nvSpPr>
          <p:cNvPr id="288861" name="Rectangle 93"/>
          <p:cNvSpPr>
            <a:spLocks noChangeArrowheads="1"/>
          </p:cNvSpPr>
          <p:nvPr/>
        </p:nvSpPr>
        <p:spPr bwMode="auto">
          <a:xfrm>
            <a:off x="4122738" y="3222625"/>
            <a:ext cx="82550" cy="1951038"/>
          </a:xfrm>
          <a:prstGeom prst="rect">
            <a:avLst/>
          </a:prstGeom>
          <a:solidFill>
            <a:srgbClr val="3366FF"/>
          </a:solidFill>
          <a:ln w="9525">
            <a:solidFill>
              <a:srgbClr val="FFFFFF"/>
            </a:solidFill>
            <a:miter lim="800000"/>
            <a:headEnd/>
            <a:tailEnd/>
          </a:ln>
        </p:spPr>
        <p:txBody>
          <a:bodyPr/>
          <a:lstStyle/>
          <a:p>
            <a:endParaRPr lang="en-US"/>
          </a:p>
        </p:txBody>
      </p:sp>
      <p:sp>
        <p:nvSpPr>
          <p:cNvPr id="288862" name="Rectangle 94"/>
          <p:cNvSpPr>
            <a:spLocks noChangeArrowheads="1"/>
          </p:cNvSpPr>
          <p:nvPr/>
        </p:nvSpPr>
        <p:spPr bwMode="auto">
          <a:xfrm>
            <a:off x="4256088" y="3001963"/>
            <a:ext cx="92075" cy="2171700"/>
          </a:xfrm>
          <a:prstGeom prst="rect">
            <a:avLst/>
          </a:prstGeom>
          <a:solidFill>
            <a:srgbClr val="3366FF"/>
          </a:solidFill>
          <a:ln w="9525">
            <a:solidFill>
              <a:srgbClr val="FFFFFF"/>
            </a:solidFill>
            <a:miter lim="800000"/>
            <a:headEnd/>
            <a:tailEnd/>
          </a:ln>
        </p:spPr>
        <p:txBody>
          <a:bodyPr/>
          <a:lstStyle/>
          <a:p>
            <a:endParaRPr lang="en-US"/>
          </a:p>
        </p:txBody>
      </p:sp>
      <p:sp>
        <p:nvSpPr>
          <p:cNvPr id="288863" name="Rectangle 95"/>
          <p:cNvSpPr>
            <a:spLocks noChangeArrowheads="1"/>
          </p:cNvSpPr>
          <p:nvPr/>
        </p:nvSpPr>
        <p:spPr bwMode="auto">
          <a:xfrm>
            <a:off x="4400550" y="3001963"/>
            <a:ext cx="82550" cy="2171700"/>
          </a:xfrm>
          <a:prstGeom prst="rect">
            <a:avLst/>
          </a:prstGeom>
          <a:solidFill>
            <a:srgbClr val="3366FF"/>
          </a:solidFill>
          <a:ln w="9525">
            <a:solidFill>
              <a:srgbClr val="FFFFFF"/>
            </a:solidFill>
            <a:miter lim="800000"/>
            <a:headEnd/>
            <a:tailEnd/>
          </a:ln>
        </p:spPr>
        <p:txBody>
          <a:bodyPr/>
          <a:lstStyle/>
          <a:p>
            <a:endParaRPr lang="en-US"/>
          </a:p>
        </p:txBody>
      </p:sp>
      <p:sp>
        <p:nvSpPr>
          <p:cNvPr id="288864" name="Line 96"/>
          <p:cNvSpPr>
            <a:spLocks noChangeShapeType="1"/>
          </p:cNvSpPr>
          <p:nvPr/>
        </p:nvSpPr>
        <p:spPr bwMode="auto">
          <a:xfrm>
            <a:off x="635000" y="2201863"/>
            <a:ext cx="0" cy="2971800"/>
          </a:xfrm>
          <a:prstGeom prst="line">
            <a:avLst/>
          </a:prstGeom>
          <a:noFill/>
          <a:ln w="9525">
            <a:solidFill>
              <a:srgbClr val="FFFFFF"/>
            </a:solidFill>
            <a:round/>
            <a:headEnd/>
            <a:tailEnd/>
          </a:ln>
        </p:spPr>
        <p:txBody>
          <a:bodyPr/>
          <a:lstStyle/>
          <a:p>
            <a:endParaRPr lang="en-US"/>
          </a:p>
        </p:txBody>
      </p:sp>
      <p:sp>
        <p:nvSpPr>
          <p:cNvPr id="288865" name="Line 97"/>
          <p:cNvSpPr>
            <a:spLocks noChangeShapeType="1"/>
          </p:cNvSpPr>
          <p:nvPr/>
        </p:nvSpPr>
        <p:spPr bwMode="auto">
          <a:xfrm>
            <a:off x="593725" y="5173663"/>
            <a:ext cx="82550" cy="0"/>
          </a:xfrm>
          <a:prstGeom prst="line">
            <a:avLst/>
          </a:prstGeom>
          <a:noFill/>
          <a:ln w="9525">
            <a:solidFill>
              <a:srgbClr val="FFFFFF"/>
            </a:solidFill>
            <a:round/>
            <a:headEnd/>
            <a:tailEnd/>
          </a:ln>
        </p:spPr>
        <p:txBody>
          <a:bodyPr/>
          <a:lstStyle/>
          <a:p>
            <a:endParaRPr lang="en-US"/>
          </a:p>
        </p:txBody>
      </p:sp>
      <p:sp>
        <p:nvSpPr>
          <p:cNvPr id="288866" name="Line 98"/>
          <p:cNvSpPr>
            <a:spLocks noChangeShapeType="1"/>
          </p:cNvSpPr>
          <p:nvPr/>
        </p:nvSpPr>
        <p:spPr bwMode="auto">
          <a:xfrm>
            <a:off x="593725" y="4432300"/>
            <a:ext cx="82550" cy="0"/>
          </a:xfrm>
          <a:prstGeom prst="line">
            <a:avLst/>
          </a:prstGeom>
          <a:noFill/>
          <a:ln w="9525">
            <a:solidFill>
              <a:srgbClr val="FFFFFF"/>
            </a:solidFill>
            <a:round/>
            <a:headEnd/>
            <a:tailEnd/>
          </a:ln>
        </p:spPr>
        <p:txBody>
          <a:bodyPr/>
          <a:lstStyle/>
          <a:p>
            <a:endParaRPr lang="en-US"/>
          </a:p>
        </p:txBody>
      </p:sp>
      <p:sp>
        <p:nvSpPr>
          <p:cNvPr id="288867" name="Line 99"/>
          <p:cNvSpPr>
            <a:spLocks noChangeShapeType="1"/>
          </p:cNvSpPr>
          <p:nvPr/>
        </p:nvSpPr>
        <p:spPr bwMode="auto">
          <a:xfrm>
            <a:off x="593725" y="3692525"/>
            <a:ext cx="82550" cy="0"/>
          </a:xfrm>
          <a:prstGeom prst="line">
            <a:avLst/>
          </a:prstGeom>
          <a:noFill/>
          <a:ln w="9525">
            <a:solidFill>
              <a:srgbClr val="FFFFFF"/>
            </a:solidFill>
            <a:round/>
            <a:headEnd/>
            <a:tailEnd/>
          </a:ln>
        </p:spPr>
        <p:txBody>
          <a:bodyPr/>
          <a:lstStyle/>
          <a:p>
            <a:endParaRPr lang="en-US"/>
          </a:p>
        </p:txBody>
      </p:sp>
      <p:sp>
        <p:nvSpPr>
          <p:cNvPr id="288868" name="Line 100"/>
          <p:cNvSpPr>
            <a:spLocks noChangeShapeType="1"/>
          </p:cNvSpPr>
          <p:nvPr/>
        </p:nvSpPr>
        <p:spPr bwMode="auto">
          <a:xfrm>
            <a:off x="593725" y="2941638"/>
            <a:ext cx="82550" cy="0"/>
          </a:xfrm>
          <a:prstGeom prst="line">
            <a:avLst/>
          </a:prstGeom>
          <a:noFill/>
          <a:ln w="9525">
            <a:solidFill>
              <a:srgbClr val="FFFFFF"/>
            </a:solidFill>
            <a:round/>
            <a:headEnd/>
            <a:tailEnd/>
          </a:ln>
        </p:spPr>
        <p:txBody>
          <a:bodyPr/>
          <a:lstStyle/>
          <a:p>
            <a:endParaRPr lang="en-US"/>
          </a:p>
        </p:txBody>
      </p:sp>
      <p:sp>
        <p:nvSpPr>
          <p:cNvPr id="288869" name="Line 101"/>
          <p:cNvSpPr>
            <a:spLocks noChangeShapeType="1"/>
          </p:cNvSpPr>
          <p:nvPr/>
        </p:nvSpPr>
        <p:spPr bwMode="auto">
          <a:xfrm>
            <a:off x="593725" y="2201863"/>
            <a:ext cx="82550" cy="0"/>
          </a:xfrm>
          <a:prstGeom prst="line">
            <a:avLst/>
          </a:prstGeom>
          <a:noFill/>
          <a:ln w="9525">
            <a:solidFill>
              <a:srgbClr val="FFFFFF"/>
            </a:solidFill>
            <a:round/>
            <a:headEnd/>
            <a:tailEnd/>
          </a:ln>
        </p:spPr>
        <p:txBody>
          <a:bodyPr/>
          <a:lstStyle/>
          <a:p>
            <a:endParaRPr lang="en-US"/>
          </a:p>
        </p:txBody>
      </p:sp>
      <p:sp>
        <p:nvSpPr>
          <p:cNvPr id="288870" name="Line 102"/>
          <p:cNvSpPr>
            <a:spLocks noChangeShapeType="1"/>
          </p:cNvSpPr>
          <p:nvPr/>
        </p:nvSpPr>
        <p:spPr bwMode="auto">
          <a:xfrm>
            <a:off x="635000" y="5173663"/>
            <a:ext cx="3878263" cy="0"/>
          </a:xfrm>
          <a:prstGeom prst="line">
            <a:avLst/>
          </a:prstGeom>
          <a:noFill/>
          <a:ln w="9525">
            <a:solidFill>
              <a:srgbClr val="FFFFFF"/>
            </a:solidFill>
            <a:round/>
            <a:headEnd/>
            <a:tailEnd/>
          </a:ln>
        </p:spPr>
        <p:txBody>
          <a:bodyPr/>
          <a:lstStyle/>
          <a:p>
            <a:endParaRPr lang="en-US"/>
          </a:p>
        </p:txBody>
      </p:sp>
      <p:sp>
        <p:nvSpPr>
          <p:cNvPr id="288871" name="Line 103"/>
          <p:cNvSpPr>
            <a:spLocks noChangeShapeType="1"/>
          </p:cNvSpPr>
          <p:nvPr/>
        </p:nvSpPr>
        <p:spPr bwMode="auto">
          <a:xfrm flipV="1">
            <a:off x="635000" y="5133975"/>
            <a:ext cx="0" cy="79375"/>
          </a:xfrm>
          <a:prstGeom prst="line">
            <a:avLst/>
          </a:prstGeom>
          <a:noFill/>
          <a:ln w="9525">
            <a:solidFill>
              <a:srgbClr val="FFFFFF"/>
            </a:solidFill>
            <a:round/>
            <a:headEnd/>
            <a:tailEnd/>
          </a:ln>
        </p:spPr>
        <p:txBody>
          <a:bodyPr/>
          <a:lstStyle/>
          <a:p>
            <a:endParaRPr lang="en-US"/>
          </a:p>
        </p:txBody>
      </p:sp>
      <p:sp>
        <p:nvSpPr>
          <p:cNvPr id="288872" name="Line 104"/>
          <p:cNvSpPr>
            <a:spLocks noChangeShapeType="1"/>
          </p:cNvSpPr>
          <p:nvPr/>
        </p:nvSpPr>
        <p:spPr bwMode="auto">
          <a:xfrm flipV="1">
            <a:off x="768350" y="5133975"/>
            <a:ext cx="0" cy="79375"/>
          </a:xfrm>
          <a:prstGeom prst="line">
            <a:avLst/>
          </a:prstGeom>
          <a:noFill/>
          <a:ln w="9525">
            <a:solidFill>
              <a:srgbClr val="FFFFFF"/>
            </a:solidFill>
            <a:round/>
            <a:headEnd/>
            <a:tailEnd/>
          </a:ln>
        </p:spPr>
        <p:txBody>
          <a:bodyPr/>
          <a:lstStyle/>
          <a:p>
            <a:endParaRPr lang="en-US"/>
          </a:p>
        </p:txBody>
      </p:sp>
      <p:sp>
        <p:nvSpPr>
          <p:cNvPr id="288873" name="Line 105"/>
          <p:cNvSpPr>
            <a:spLocks noChangeShapeType="1"/>
          </p:cNvSpPr>
          <p:nvPr/>
        </p:nvSpPr>
        <p:spPr bwMode="auto">
          <a:xfrm flipV="1">
            <a:off x="912813" y="5133975"/>
            <a:ext cx="0" cy="79375"/>
          </a:xfrm>
          <a:prstGeom prst="line">
            <a:avLst/>
          </a:prstGeom>
          <a:noFill/>
          <a:ln w="9525">
            <a:solidFill>
              <a:srgbClr val="FFFFFF"/>
            </a:solidFill>
            <a:round/>
            <a:headEnd/>
            <a:tailEnd/>
          </a:ln>
        </p:spPr>
        <p:txBody>
          <a:bodyPr/>
          <a:lstStyle/>
          <a:p>
            <a:endParaRPr lang="en-US"/>
          </a:p>
        </p:txBody>
      </p:sp>
      <p:sp>
        <p:nvSpPr>
          <p:cNvPr id="288874" name="Line 106"/>
          <p:cNvSpPr>
            <a:spLocks noChangeShapeType="1"/>
          </p:cNvSpPr>
          <p:nvPr/>
        </p:nvSpPr>
        <p:spPr bwMode="auto">
          <a:xfrm flipV="1">
            <a:off x="1046163" y="5133975"/>
            <a:ext cx="0" cy="79375"/>
          </a:xfrm>
          <a:prstGeom prst="line">
            <a:avLst/>
          </a:prstGeom>
          <a:noFill/>
          <a:ln w="9525">
            <a:solidFill>
              <a:srgbClr val="FFFFFF"/>
            </a:solidFill>
            <a:round/>
            <a:headEnd/>
            <a:tailEnd/>
          </a:ln>
        </p:spPr>
        <p:txBody>
          <a:bodyPr/>
          <a:lstStyle/>
          <a:p>
            <a:endParaRPr lang="en-US"/>
          </a:p>
        </p:txBody>
      </p:sp>
      <p:sp>
        <p:nvSpPr>
          <p:cNvPr id="288875" name="Line 107"/>
          <p:cNvSpPr>
            <a:spLocks noChangeShapeType="1"/>
          </p:cNvSpPr>
          <p:nvPr/>
        </p:nvSpPr>
        <p:spPr bwMode="auto">
          <a:xfrm flipV="1">
            <a:off x="1190625" y="5133975"/>
            <a:ext cx="0" cy="79375"/>
          </a:xfrm>
          <a:prstGeom prst="line">
            <a:avLst/>
          </a:prstGeom>
          <a:noFill/>
          <a:ln w="9525">
            <a:solidFill>
              <a:srgbClr val="FFFFFF"/>
            </a:solidFill>
            <a:round/>
            <a:headEnd/>
            <a:tailEnd/>
          </a:ln>
        </p:spPr>
        <p:txBody>
          <a:bodyPr/>
          <a:lstStyle/>
          <a:p>
            <a:endParaRPr lang="en-US"/>
          </a:p>
        </p:txBody>
      </p:sp>
      <p:sp>
        <p:nvSpPr>
          <p:cNvPr id="288876" name="Line 108"/>
          <p:cNvSpPr>
            <a:spLocks noChangeShapeType="1"/>
          </p:cNvSpPr>
          <p:nvPr/>
        </p:nvSpPr>
        <p:spPr bwMode="auto">
          <a:xfrm flipV="1">
            <a:off x="1323975" y="5133975"/>
            <a:ext cx="0" cy="79375"/>
          </a:xfrm>
          <a:prstGeom prst="line">
            <a:avLst/>
          </a:prstGeom>
          <a:noFill/>
          <a:ln w="9525">
            <a:solidFill>
              <a:srgbClr val="FFFFFF"/>
            </a:solidFill>
            <a:round/>
            <a:headEnd/>
            <a:tailEnd/>
          </a:ln>
        </p:spPr>
        <p:txBody>
          <a:bodyPr/>
          <a:lstStyle/>
          <a:p>
            <a:endParaRPr lang="en-US"/>
          </a:p>
        </p:txBody>
      </p:sp>
      <p:sp>
        <p:nvSpPr>
          <p:cNvPr id="288877" name="Line 109"/>
          <p:cNvSpPr>
            <a:spLocks noChangeShapeType="1"/>
          </p:cNvSpPr>
          <p:nvPr/>
        </p:nvSpPr>
        <p:spPr bwMode="auto">
          <a:xfrm flipV="1">
            <a:off x="1468438" y="5133975"/>
            <a:ext cx="0" cy="79375"/>
          </a:xfrm>
          <a:prstGeom prst="line">
            <a:avLst/>
          </a:prstGeom>
          <a:noFill/>
          <a:ln w="9525">
            <a:solidFill>
              <a:srgbClr val="FFFFFF"/>
            </a:solidFill>
            <a:round/>
            <a:headEnd/>
            <a:tailEnd/>
          </a:ln>
        </p:spPr>
        <p:txBody>
          <a:bodyPr/>
          <a:lstStyle/>
          <a:p>
            <a:endParaRPr lang="en-US"/>
          </a:p>
        </p:txBody>
      </p:sp>
      <p:sp>
        <p:nvSpPr>
          <p:cNvPr id="288878" name="Line 110"/>
          <p:cNvSpPr>
            <a:spLocks noChangeShapeType="1"/>
          </p:cNvSpPr>
          <p:nvPr/>
        </p:nvSpPr>
        <p:spPr bwMode="auto">
          <a:xfrm flipV="1">
            <a:off x="1601788" y="5133975"/>
            <a:ext cx="0" cy="79375"/>
          </a:xfrm>
          <a:prstGeom prst="line">
            <a:avLst/>
          </a:prstGeom>
          <a:noFill/>
          <a:ln w="9525">
            <a:solidFill>
              <a:srgbClr val="FFFFFF"/>
            </a:solidFill>
            <a:round/>
            <a:headEnd/>
            <a:tailEnd/>
          </a:ln>
        </p:spPr>
        <p:txBody>
          <a:bodyPr/>
          <a:lstStyle/>
          <a:p>
            <a:endParaRPr lang="en-US"/>
          </a:p>
        </p:txBody>
      </p:sp>
      <p:sp>
        <p:nvSpPr>
          <p:cNvPr id="288879" name="Line 111"/>
          <p:cNvSpPr>
            <a:spLocks noChangeShapeType="1"/>
          </p:cNvSpPr>
          <p:nvPr/>
        </p:nvSpPr>
        <p:spPr bwMode="auto">
          <a:xfrm flipV="1">
            <a:off x="1746250" y="5133975"/>
            <a:ext cx="0" cy="79375"/>
          </a:xfrm>
          <a:prstGeom prst="line">
            <a:avLst/>
          </a:prstGeom>
          <a:noFill/>
          <a:ln w="9525">
            <a:solidFill>
              <a:srgbClr val="FFFFFF"/>
            </a:solidFill>
            <a:round/>
            <a:headEnd/>
            <a:tailEnd/>
          </a:ln>
        </p:spPr>
        <p:txBody>
          <a:bodyPr/>
          <a:lstStyle/>
          <a:p>
            <a:endParaRPr lang="en-US"/>
          </a:p>
        </p:txBody>
      </p:sp>
      <p:sp>
        <p:nvSpPr>
          <p:cNvPr id="288880" name="Line 112"/>
          <p:cNvSpPr>
            <a:spLocks noChangeShapeType="1"/>
          </p:cNvSpPr>
          <p:nvPr/>
        </p:nvSpPr>
        <p:spPr bwMode="auto">
          <a:xfrm flipV="1">
            <a:off x="1879600" y="5133975"/>
            <a:ext cx="0" cy="79375"/>
          </a:xfrm>
          <a:prstGeom prst="line">
            <a:avLst/>
          </a:prstGeom>
          <a:noFill/>
          <a:ln w="9525">
            <a:solidFill>
              <a:srgbClr val="FFFFFF"/>
            </a:solidFill>
            <a:round/>
            <a:headEnd/>
            <a:tailEnd/>
          </a:ln>
        </p:spPr>
        <p:txBody>
          <a:bodyPr/>
          <a:lstStyle/>
          <a:p>
            <a:endParaRPr lang="en-US"/>
          </a:p>
        </p:txBody>
      </p:sp>
      <p:sp>
        <p:nvSpPr>
          <p:cNvPr id="288881" name="Line 113"/>
          <p:cNvSpPr>
            <a:spLocks noChangeShapeType="1"/>
          </p:cNvSpPr>
          <p:nvPr/>
        </p:nvSpPr>
        <p:spPr bwMode="auto">
          <a:xfrm flipV="1">
            <a:off x="2024063" y="5133975"/>
            <a:ext cx="0" cy="79375"/>
          </a:xfrm>
          <a:prstGeom prst="line">
            <a:avLst/>
          </a:prstGeom>
          <a:noFill/>
          <a:ln w="9525">
            <a:solidFill>
              <a:srgbClr val="FFFFFF"/>
            </a:solidFill>
            <a:round/>
            <a:headEnd/>
            <a:tailEnd/>
          </a:ln>
        </p:spPr>
        <p:txBody>
          <a:bodyPr/>
          <a:lstStyle/>
          <a:p>
            <a:endParaRPr lang="en-US"/>
          </a:p>
        </p:txBody>
      </p:sp>
      <p:sp>
        <p:nvSpPr>
          <p:cNvPr id="288882" name="Line 114"/>
          <p:cNvSpPr>
            <a:spLocks noChangeShapeType="1"/>
          </p:cNvSpPr>
          <p:nvPr/>
        </p:nvSpPr>
        <p:spPr bwMode="auto">
          <a:xfrm flipV="1">
            <a:off x="2157413" y="5133975"/>
            <a:ext cx="0" cy="79375"/>
          </a:xfrm>
          <a:prstGeom prst="line">
            <a:avLst/>
          </a:prstGeom>
          <a:noFill/>
          <a:ln w="9525">
            <a:solidFill>
              <a:srgbClr val="FFFFFF"/>
            </a:solidFill>
            <a:round/>
            <a:headEnd/>
            <a:tailEnd/>
          </a:ln>
        </p:spPr>
        <p:txBody>
          <a:bodyPr/>
          <a:lstStyle/>
          <a:p>
            <a:endParaRPr lang="en-US"/>
          </a:p>
        </p:txBody>
      </p:sp>
      <p:sp>
        <p:nvSpPr>
          <p:cNvPr id="288883" name="Line 115"/>
          <p:cNvSpPr>
            <a:spLocks noChangeShapeType="1"/>
          </p:cNvSpPr>
          <p:nvPr/>
        </p:nvSpPr>
        <p:spPr bwMode="auto">
          <a:xfrm flipV="1">
            <a:off x="2301875" y="5133975"/>
            <a:ext cx="0" cy="79375"/>
          </a:xfrm>
          <a:prstGeom prst="line">
            <a:avLst/>
          </a:prstGeom>
          <a:noFill/>
          <a:ln w="9525">
            <a:solidFill>
              <a:srgbClr val="FFFFFF"/>
            </a:solidFill>
            <a:round/>
            <a:headEnd/>
            <a:tailEnd/>
          </a:ln>
        </p:spPr>
        <p:txBody>
          <a:bodyPr/>
          <a:lstStyle/>
          <a:p>
            <a:endParaRPr lang="en-US"/>
          </a:p>
        </p:txBody>
      </p:sp>
      <p:sp>
        <p:nvSpPr>
          <p:cNvPr id="288884" name="Line 116"/>
          <p:cNvSpPr>
            <a:spLocks noChangeShapeType="1"/>
          </p:cNvSpPr>
          <p:nvPr/>
        </p:nvSpPr>
        <p:spPr bwMode="auto">
          <a:xfrm flipV="1">
            <a:off x="2435225" y="5133975"/>
            <a:ext cx="0" cy="79375"/>
          </a:xfrm>
          <a:prstGeom prst="line">
            <a:avLst/>
          </a:prstGeom>
          <a:noFill/>
          <a:ln w="9525">
            <a:solidFill>
              <a:srgbClr val="FFFFFF"/>
            </a:solidFill>
            <a:round/>
            <a:headEnd/>
            <a:tailEnd/>
          </a:ln>
        </p:spPr>
        <p:txBody>
          <a:bodyPr/>
          <a:lstStyle/>
          <a:p>
            <a:endParaRPr lang="en-US"/>
          </a:p>
        </p:txBody>
      </p:sp>
      <p:sp>
        <p:nvSpPr>
          <p:cNvPr id="288885" name="Line 117"/>
          <p:cNvSpPr>
            <a:spLocks noChangeShapeType="1"/>
          </p:cNvSpPr>
          <p:nvPr/>
        </p:nvSpPr>
        <p:spPr bwMode="auto">
          <a:xfrm flipV="1">
            <a:off x="2579688" y="5133975"/>
            <a:ext cx="0" cy="79375"/>
          </a:xfrm>
          <a:prstGeom prst="line">
            <a:avLst/>
          </a:prstGeom>
          <a:noFill/>
          <a:ln w="9525">
            <a:solidFill>
              <a:srgbClr val="FFFFFF"/>
            </a:solidFill>
            <a:round/>
            <a:headEnd/>
            <a:tailEnd/>
          </a:ln>
        </p:spPr>
        <p:txBody>
          <a:bodyPr/>
          <a:lstStyle/>
          <a:p>
            <a:endParaRPr lang="en-US"/>
          </a:p>
        </p:txBody>
      </p:sp>
      <p:sp>
        <p:nvSpPr>
          <p:cNvPr id="288886" name="Line 118"/>
          <p:cNvSpPr>
            <a:spLocks noChangeShapeType="1"/>
          </p:cNvSpPr>
          <p:nvPr/>
        </p:nvSpPr>
        <p:spPr bwMode="auto">
          <a:xfrm flipV="1">
            <a:off x="2713038" y="5133975"/>
            <a:ext cx="0" cy="79375"/>
          </a:xfrm>
          <a:prstGeom prst="line">
            <a:avLst/>
          </a:prstGeom>
          <a:noFill/>
          <a:ln w="9525">
            <a:solidFill>
              <a:srgbClr val="FFFFFF"/>
            </a:solidFill>
            <a:round/>
            <a:headEnd/>
            <a:tailEnd/>
          </a:ln>
        </p:spPr>
        <p:txBody>
          <a:bodyPr/>
          <a:lstStyle/>
          <a:p>
            <a:endParaRPr lang="en-US"/>
          </a:p>
        </p:txBody>
      </p:sp>
      <p:sp>
        <p:nvSpPr>
          <p:cNvPr id="288887" name="Line 119"/>
          <p:cNvSpPr>
            <a:spLocks noChangeShapeType="1"/>
          </p:cNvSpPr>
          <p:nvPr/>
        </p:nvSpPr>
        <p:spPr bwMode="auto">
          <a:xfrm flipV="1">
            <a:off x="2846388" y="5133975"/>
            <a:ext cx="0" cy="79375"/>
          </a:xfrm>
          <a:prstGeom prst="line">
            <a:avLst/>
          </a:prstGeom>
          <a:noFill/>
          <a:ln w="9525">
            <a:solidFill>
              <a:srgbClr val="FFFFFF"/>
            </a:solidFill>
            <a:round/>
            <a:headEnd/>
            <a:tailEnd/>
          </a:ln>
        </p:spPr>
        <p:txBody>
          <a:bodyPr/>
          <a:lstStyle/>
          <a:p>
            <a:endParaRPr lang="en-US"/>
          </a:p>
        </p:txBody>
      </p:sp>
      <p:sp>
        <p:nvSpPr>
          <p:cNvPr id="288888" name="Line 120"/>
          <p:cNvSpPr>
            <a:spLocks noChangeShapeType="1"/>
          </p:cNvSpPr>
          <p:nvPr/>
        </p:nvSpPr>
        <p:spPr bwMode="auto">
          <a:xfrm flipV="1">
            <a:off x="2990850" y="5133975"/>
            <a:ext cx="0" cy="79375"/>
          </a:xfrm>
          <a:prstGeom prst="line">
            <a:avLst/>
          </a:prstGeom>
          <a:noFill/>
          <a:ln w="9525">
            <a:solidFill>
              <a:srgbClr val="FFFFFF"/>
            </a:solidFill>
            <a:round/>
            <a:headEnd/>
            <a:tailEnd/>
          </a:ln>
        </p:spPr>
        <p:txBody>
          <a:bodyPr/>
          <a:lstStyle/>
          <a:p>
            <a:endParaRPr lang="en-US"/>
          </a:p>
        </p:txBody>
      </p:sp>
      <p:sp>
        <p:nvSpPr>
          <p:cNvPr id="288889" name="Line 121"/>
          <p:cNvSpPr>
            <a:spLocks noChangeShapeType="1"/>
          </p:cNvSpPr>
          <p:nvPr/>
        </p:nvSpPr>
        <p:spPr bwMode="auto">
          <a:xfrm flipV="1">
            <a:off x="3124200" y="5133975"/>
            <a:ext cx="0" cy="79375"/>
          </a:xfrm>
          <a:prstGeom prst="line">
            <a:avLst/>
          </a:prstGeom>
          <a:noFill/>
          <a:ln w="9525">
            <a:solidFill>
              <a:srgbClr val="FFFFFF"/>
            </a:solidFill>
            <a:round/>
            <a:headEnd/>
            <a:tailEnd/>
          </a:ln>
        </p:spPr>
        <p:txBody>
          <a:bodyPr/>
          <a:lstStyle/>
          <a:p>
            <a:endParaRPr lang="en-US"/>
          </a:p>
        </p:txBody>
      </p:sp>
      <p:sp>
        <p:nvSpPr>
          <p:cNvPr id="288890" name="Line 122"/>
          <p:cNvSpPr>
            <a:spLocks noChangeShapeType="1"/>
          </p:cNvSpPr>
          <p:nvPr/>
        </p:nvSpPr>
        <p:spPr bwMode="auto">
          <a:xfrm flipV="1">
            <a:off x="3268663" y="5133975"/>
            <a:ext cx="0" cy="79375"/>
          </a:xfrm>
          <a:prstGeom prst="line">
            <a:avLst/>
          </a:prstGeom>
          <a:noFill/>
          <a:ln w="9525">
            <a:solidFill>
              <a:srgbClr val="FFFFFF"/>
            </a:solidFill>
            <a:round/>
            <a:headEnd/>
            <a:tailEnd/>
          </a:ln>
        </p:spPr>
        <p:txBody>
          <a:bodyPr/>
          <a:lstStyle/>
          <a:p>
            <a:endParaRPr lang="en-US"/>
          </a:p>
        </p:txBody>
      </p:sp>
      <p:sp>
        <p:nvSpPr>
          <p:cNvPr id="288891" name="Line 123"/>
          <p:cNvSpPr>
            <a:spLocks noChangeShapeType="1"/>
          </p:cNvSpPr>
          <p:nvPr/>
        </p:nvSpPr>
        <p:spPr bwMode="auto">
          <a:xfrm flipV="1">
            <a:off x="3402013" y="5133975"/>
            <a:ext cx="0" cy="79375"/>
          </a:xfrm>
          <a:prstGeom prst="line">
            <a:avLst/>
          </a:prstGeom>
          <a:noFill/>
          <a:ln w="9525">
            <a:solidFill>
              <a:srgbClr val="FFFFFF"/>
            </a:solidFill>
            <a:round/>
            <a:headEnd/>
            <a:tailEnd/>
          </a:ln>
        </p:spPr>
        <p:txBody>
          <a:bodyPr/>
          <a:lstStyle/>
          <a:p>
            <a:endParaRPr lang="en-US"/>
          </a:p>
        </p:txBody>
      </p:sp>
      <p:sp>
        <p:nvSpPr>
          <p:cNvPr id="288892" name="Line 124"/>
          <p:cNvSpPr>
            <a:spLocks noChangeShapeType="1"/>
          </p:cNvSpPr>
          <p:nvPr/>
        </p:nvSpPr>
        <p:spPr bwMode="auto">
          <a:xfrm flipV="1">
            <a:off x="3546475" y="5133975"/>
            <a:ext cx="0" cy="79375"/>
          </a:xfrm>
          <a:prstGeom prst="line">
            <a:avLst/>
          </a:prstGeom>
          <a:noFill/>
          <a:ln w="9525">
            <a:solidFill>
              <a:srgbClr val="FFFFFF"/>
            </a:solidFill>
            <a:round/>
            <a:headEnd/>
            <a:tailEnd/>
          </a:ln>
        </p:spPr>
        <p:txBody>
          <a:bodyPr/>
          <a:lstStyle/>
          <a:p>
            <a:endParaRPr lang="en-US"/>
          </a:p>
        </p:txBody>
      </p:sp>
      <p:sp>
        <p:nvSpPr>
          <p:cNvPr id="288893" name="Line 125"/>
          <p:cNvSpPr>
            <a:spLocks noChangeShapeType="1"/>
          </p:cNvSpPr>
          <p:nvPr/>
        </p:nvSpPr>
        <p:spPr bwMode="auto">
          <a:xfrm flipV="1">
            <a:off x="3679825" y="5133975"/>
            <a:ext cx="0" cy="79375"/>
          </a:xfrm>
          <a:prstGeom prst="line">
            <a:avLst/>
          </a:prstGeom>
          <a:noFill/>
          <a:ln w="9525">
            <a:solidFill>
              <a:srgbClr val="FFFFFF"/>
            </a:solidFill>
            <a:round/>
            <a:headEnd/>
            <a:tailEnd/>
          </a:ln>
        </p:spPr>
        <p:txBody>
          <a:bodyPr/>
          <a:lstStyle/>
          <a:p>
            <a:endParaRPr lang="en-US"/>
          </a:p>
        </p:txBody>
      </p:sp>
      <p:sp>
        <p:nvSpPr>
          <p:cNvPr id="288894" name="Line 126"/>
          <p:cNvSpPr>
            <a:spLocks noChangeShapeType="1"/>
          </p:cNvSpPr>
          <p:nvPr/>
        </p:nvSpPr>
        <p:spPr bwMode="auto">
          <a:xfrm flipV="1">
            <a:off x="3824288" y="5133975"/>
            <a:ext cx="0" cy="79375"/>
          </a:xfrm>
          <a:prstGeom prst="line">
            <a:avLst/>
          </a:prstGeom>
          <a:noFill/>
          <a:ln w="9525">
            <a:solidFill>
              <a:srgbClr val="FFFFFF"/>
            </a:solidFill>
            <a:round/>
            <a:headEnd/>
            <a:tailEnd/>
          </a:ln>
        </p:spPr>
        <p:txBody>
          <a:bodyPr/>
          <a:lstStyle/>
          <a:p>
            <a:endParaRPr lang="en-US"/>
          </a:p>
        </p:txBody>
      </p:sp>
      <p:sp>
        <p:nvSpPr>
          <p:cNvPr id="288895" name="Line 127"/>
          <p:cNvSpPr>
            <a:spLocks noChangeShapeType="1"/>
          </p:cNvSpPr>
          <p:nvPr/>
        </p:nvSpPr>
        <p:spPr bwMode="auto">
          <a:xfrm flipV="1">
            <a:off x="3957638" y="5133975"/>
            <a:ext cx="0" cy="79375"/>
          </a:xfrm>
          <a:prstGeom prst="line">
            <a:avLst/>
          </a:prstGeom>
          <a:noFill/>
          <a:ln w="9525">
            <a:solidFill>
              <a:srgbClr val="FFFFFF"/>
            </a:solidFill>
            <a:round/>
            <a:headEnd/>
            <a:tailEnd/>
          </a:ln>
        </p:spPr>
        <p:txBody>
          <a:bodyPr/>
          <a:lstStyle/>
          <a:p>
            <a:endParaRPr lang="en-US"/>
          </a:p>
        </p:txBody>
      </p:sp>
      <p:sp>
        <p:nvSpPr>
          <p:cNvPr id="288896" name="Line 128"/>
          <p:cNvSpPr>
            <a:spLocks noChangeShapeType="1"/>
          </p:cNvSpPr>
          <p:nvPr/>
        </p:nvSpPr>
        <p:spPr bwMode="auto">
          <a:xfrm flipV="1">
            <a:off x="4102100" y="5133975"/>
            <a:ext cx="0" cy="79375"/>
          </a:xfrm>
          <a:prstGeom prst="line">
            <a:avLst/>
          </a:prstGeom>
          <a:noFill/>
          <a:ln w="9525">
            <a:solidFill>
              <a:srgbClr val="FFFFFF"/>
            </a:solidFill>
            <a:round/>
            <a:headEnd/>
            <a:tailEnd/>
          </a:ln>
        </p:spPr>
        <p:txBody>
          <a:bodyPr/>
          <a:lstStyle/>
          <a:p>
            <a:endParaRPr lang="en-US"/>
          </a:p>
        </p:txBody>
      </p:sp>
      <p:sp>
        <p:nvSpPr>
          <p:cNvPr id="288897" name="Line 129"/>
          <p:cNvSpPr>
            <a:spLocks noChangeShapeType="1"/>
          </p:cNvSpPr>
          <p:nvPr/>
        </p:nvSpPr>
        <p:spPr bwMode="auto">
          <a:xfrm flipV="1">
            <a:off x="4235450" y="5133975"/>
            <a:ext cx="0" cy="79375"/>
          </a:xfrm>
          <a:prstGeom prst="line">
            <a:avLst/>
          </a:prstGeom>
          <a:noFill/>
          <a:ln w="9525">
            <a:solidFill>
              <a:srgbClr val="FFFFFF"/>
            </a:solidFill>
            <a:round/>
            <a:headEnd/>
            <a:tailEnd/>
          </a:ln>
        </p:spPr>
        <p:txBody>
          <a:bodyPr/>
          <a:lstStyle/>
          <a:p>
            <a:endParaRPr lang="en-US"/>
          </a:p>
        </p:txBody>
      </p:sp>
      <p:sp>
        <p:nvSpPr>
          <p:cNvPr id="288898" name="Line 130"/>
          <p:cNvSpPr>
            <a:spLocks noChangeShapeType="1"/>
          </p:cNvSpPr>
          <p:nvPr/>
        </p:nvSpPr>
        <p:spPr bwMode="auto">
          <a:xfrm flipV="1">
            <a:off x="4379913" y="5133975"/>
            <a:ext cx="0" cy="79375"/>
          </a:xfrm>
          <a:prstGeom prst="line">
            <a:avLst/>
          </a:prstGeom>
          <a:noFill/>
          <a:ln w="9525">
            <a:solidFill>
              <a:srgbClr val="FFFFFF"/>
            </a:solidFill>
            <a:round/>
            <a:headEnd/>
            <a:tailEnd/>
          </a:ln>
        </p:spPr>
        <p:txBody>
          <a:bodyPr/>
          <a:lstStyle/>
          <a:p>
            <a:endParaRPr lang="en-US"/>
          </a:p>
        </p:txBody>
      </p:sp>
      <p:sp>
        <p:nvSpPr>
          <p:cNvPr id="288899" name="Line 131"/>
          <p:cNvSpPr>
            <a:spLocks noChangeShapeType="1"/>
          </p:cNvSpPr>
          <p:nvPr/>
        </p:nvSpPr>
        <p:spPr bwMode="auto">
          <a:xfrm flipV="1">
            <a:off x="4513263" y="5133975"/>
            <a:ext cx="0" cy="79375"/>
          </a:xfrm>
          <a:prstGeom prst="line">
            <a:avLst/>
          </a:prstGeom>
          <a:noFill/>
          <a:ln w="9525">
            <a:solidFill>
              <a:srgbClr val="FFFFFF"/>
            </a:solidFill>
            <a:round/>
            <a:headEnd/>
            <a:tailEnd/>
          </a:ln>
        </p:spPr>
        <p:txBody>
          <a:bodyPr/>
          <a:lstStyle/>
          <a:p>
            <a:endParaRPr lang="en-US"/>
          </a:p>
        </p:txBody>
      </p:sp>
      <p:sp>
        <p:nvSpPr>
          <p:cNvPr id="288900" name="Line 132"/>
          <p:cNvSpPr>
            <a:spLocks noChangeShapeType="1"/>
          </p:cNvSpPr>
          <p:nvPr/>
        </p:nvSpPr>
        <p:spPr bwMode="auto">
          <a:xfrm>
            <a:off x="4513263" y="2201863"/>
            <a:ext cx="0" cy="2971800"/>
          </a:xfrm>
          <a:prstGeom prst="line">
            <a:avLst/>
          </a:prstGeom>
          <a:noFill/>
          <a:ln w="9525">
            <a:solidFill>
              <a:srgbClr val="FFFFFF"/>
            </a:solidFill>
            <a:round/>
            <a:headEnd/>
            <a:tailEnd/>
          </a:ln>
        </p:spPr>
        <p:txBody>
          <a:bodyPr/>
          <a:lstStyle/>
          <a:p>
            <a:endParaRPr lang="en-US"/>
          </a:p>
        </p:txBody>
      </p:sp>
      <p:sp>
        <p:nvSpPr>
          <p:cNvPr id="288901" name="Line 133"/>
          <p:cNvSpPr>
            <a:spLocks noChangeShapeType="1"/>
          </p:cNvSpPr>
          <p:nvPr/>
        </p:nvSpPr>
        <p:spPr bwMode="auto">
          <a:xfrm>
            <a:off x="4471988" y="5173663"/>
            <a:ext cx="82550" cy="0"/>
          </a:xfrm>
          <a:prstGeom prst="line">
            <a:avLst/>
          </a:prstGeom>
          <a:noFill/>
          <a:ln w="9525">
            <a:solidFill>
              <a:srgbClr val="FFFFFF"/>
            </a:solidFill>
            <a:round/>
            <a:headEnd/>
            <a:tailEnd/>
          </a:ln>
        </p:spPr>
        <p:txBody>
          <a:bodyPr/>
          <a:lstStyle/>
          <a:p>
            <a:endParaRPr lang="en-US"/>
          </a:p>
        </p:txBody>
      </p:sp>
      <p:sp>
        <p:nvSpPr>
          <p:cNvPr id="288902" name="Line 134"/>
          <p:cNvSpPr>
            <a:spLocks noChangeShapeType="1"/>
          </p:cNvSpPr>
          <p:nvPr/>
        </p:nvSpPr>
        <p:spPr bwMode="auto">
          <a:xfrm>
            <a:off x="4471988" y="4683125"/>
            <a:ext cx="82550" cy="0"/>
          </a:xfrm>
          <a:prstGeom prst="line">
            <a:avLst/>
          </a:prstGeom>
          <a:noFill/>
          <a:ln w="9525">
            <a:solidFill>
              <a:srgbClr val="FFFFFF"/>
            </a:solidFill>
            <a:round/>
            <a:headEnd/>
            <a:tailEnd/>
          </a:ln>
        </p:spPr>
        <p:txBody>
          <a:bodyPr/>
          <a:lstStyle/>
          <a:p>
            <a:endParaRPr lang="en-US"/>
          </a:p>
        </p:txBody>
      </p:sp>
      <p:sp>
        <p:nvSpPr>
          <p:cNvPr id="288903" name="Line 135"/>
          <p:cNvSpPr>
            <a:spLocks noChangeShapeType="1"/>
          </p:cNvSpPr>
          <p:nvPr/>
        </p:nvSpPr>
        <p:spPr bwMode="auto">
          <a:xfrm>
            <a:off x="4471988" y="4183063"/>
            <a:ext cx="82550" cy="0"/>
          </a:xfrm>
          <a:prstGeom prst="line">
            <a:avLst/>
          </a:prstGeom>
          <a:noFill/>
          <a:ln w="9525">
            <a:solidFill>
              <a:srgbClr val="FFFFFF"/>
            </a:solidFill>
            <a:round/>
            <a:headEnd/>
            <a:tailEnd/>
          </a:ln>
        </p:spPr>
        <p:txBody>
          <a:bodyPr/>
          <a:lstStyle/>
          <a:p>
            <a:endParaRPr lang="en-US"/>
          </a:p>
        </p:txBody>
      </p:sp>
      <p:sp>
        <p:nvSpPr>
          <p:cNvPr id="288904" name="Line 136"/>
          <p:cNvSpPr>
            <a:spLocks noChangeShapeType="1"/>
          </p:cNvSpPr>
          <p:nvPr/>
        </p:nvSpPr>
        <p:spPr bwMode="auto">
          <a:xfrm>
            <a:off x="4471988" y="3692525"/>
            <a:ext cx="82550" cy="0"/>
          </a:xfrm>
          <a:prstGeom prst="line">
            <a:avLst/>
          </a:prstGeom>
          <a:noFill/>
          <a:ln w="9525">
            <a:solidFill>
              <a:srgbClr val="FFFFFF"/>
            </a:solidFill>
            <a:round/>
            <a:headEnd/>
            <a:tailEnd/>
          </a:ln>
        </p:spPr>
        <p:txBody>
          <a:bodyPr/>
          <a:lstStyle/>
          <a:p>
            <a:endParaRPr lang="en-US"/>
          </a:p>
        </p:txBody>
      </p:sp>
      <p:sp>
        <p:nvSpPr>
          <p:cNvPr id="288905" name="Line 137"/>
          <p:cNvSpPr>
            <a:spLocks noChangeShapeType="1"/>
          </p:cNvSpPr>
          <p:nvPr/>
        </p:nvSpPr>
        <p:spPr bwMode="auto">
          <a:xfrm>
            <a:off x="4471988" y="3192463"/>
            <a:ext cx="82550" cy="0"/>
          </a:xfrm>
          <a:prstGeom prst="line">
            <a:avLst/>
          </a:prstGeom>
          <a:noFill/>
          <a:ln w="9525">
            <a:solidFill>
              <a:srgbClr val="FFFFFF"/>
            </a:solidFill>
            <a:round/>
            <a:headEnd/>
            <a:tailEnd/>
          </a:ln>
        </p:spPr>
        <p:txBody>
          <a:bodyPr/>
          <a:lstStyle/>
          <a:p>
            <a:endParaRPr lang="en-US"/>
          </a:p>
        </p:txBody>
      </p:sp>
      <p:sp>
        <p:nvSpPr>
          <p:cNvPr id="288906" name="Line 138"/>
          <p:cNvSpPr>
            <a:spLocks noChangeShapeType="1"/>
          </p:cNvSpPr>
          <p:nvPr/>
        </p:nvSpPr>
        <p:spPr bwMode="auto">
          <a:xfrm>
            <a:off x="4471988" y="2701925"/>
            <a:ext cx="82550" cy="0"/>
          </a:xfrm>
          <a:prstGeom prst="line">
            <a:avLst/>
          </a:prstGeom>
          <a:noFill/>
          <a:ln w="9525">
            <a:solidFill>
              <a:srgbClr val="FFFFFF"/>
            </a:solidFill>
            <a:round/>
            <a:headEnd/>
            <a:tailEnd/>
          </a:ln>
        </p:spPr>
        <p:txBody>
          <a:bodyPr/>
          <a:lstStyle/>
          <a:p>
            <a:endParaRPr lang="en-US"/>
          </a:p>
        </p:txBody>
      </p:sp>
      <p:sp>
        <p:nvSpPr>
          <p:cNvPr id="288907" name="Line 139"/>
          <p:cNvSpPr>
            <a:spLocks noChangeShapeType="1"/>
          </p:cNvSpPr>
          <p:nvPr/>
        </p:nvSpPr>
        <p:spPr bwMode="auto">
          <a:xfrm>
            <a:off x="4471988" y="2201863"/>
            <a:ext cx="82550" cy="0"/>
          </a:xfrm>
          <a:prstGeom prst="line">
            <a:avLst/>
          </a:prstGeom>
          <a:noFill/>
          <a:ln w="9525">
            <a:solidFill>
              <a:srgbClr val="FFFFFF"/>
            </a:solidFill>
            <a:round/>
            <a:headEnd/>
            <a:tailEnd/>
          </a:ln>
        </p:spPr>
        <p:txBody>
          <a:bodyPr/>
          <a:lstStyle/>
          <a:p>
            <a:endParaRPr lang="en-US"/>
          </a:p>
        </p:txBody>
      </p:sp>
      <p:sp>
        <p:nvSpPr>
          <p:cNvPr id="288908" name="Freeform 140"/>
          <p:cNvSpPr>
            <a:spLocks/>
          </p:cNvSpPr>
          <p:nvPr/>
        </p:nvSpPr>
        <p:spPr bwMode="auto">
          <a:xfrm>
            <a:off x="985838" y="2571750"/>
            <a:ext cx="3455987" cy="2581275"/>
          </a:xfrm>
          <a:custGeom>
            <a:avLst/>
            <a:gdLst/>
            <a:ahLst/>
            <a:cxnLst>
              <a:cxn ang="0">
                <a:pos x="0" y="159"/>
              </a:cxn>
              <a:cxn ang="0">
                <a:pos x="13" y="0"/>
              </a:cxn>
              <a:cxn ang="0">
                <a:pos x="27" y="129"/>
              </a:cxn>
              <a:cxn ang="0">
                <a:pos x="40" y="258"/>
              </a:cxn>
              <a:cxn ang="0">
                <a:pos x="54" y="176"/>
              </a:cxn>
              <a:cxn ang="0">
                <a:pos x="67" y="198"/>
              </a:cxn>
              <a:cxn ang="0">
                <a:pos x="80" y="112"/>
              </a:cxn>
              <a:cxn ang="0">
                <a:pos x="94" y="50"/>
              </a:cxn>
              <a:cxn ang="0">
                <a:pos x="107" y="173"/>
              </a:cxn>
              <a:cxn ang="0">
                <a:pos x="121" y="166"/>
              </a:cxn>
              <a:cxn ang="0">
                <a:pos x="134" y="220"/>
              </a:cxn>
              <a:cxn ang="0">
                <a:pos x="148" y="178"/>
              </a:cxn>
              <a:cxn ang="0">
                <a:pos x="161" y="60"/>
              </a:cxn>
              <a:cxn ang="0">
                <a:pos x="175" y="112"/>
              </a:cxn>
              <a:cxn ang="0">
                <a:pos x="188" y="225"/>
              </a:cxn>
              <a:cxn ang="0">
                <a:pos x="202" y="233"/>
              </a:cxn>
              <a:cxn ang="0">
                <a:pos x="215" y="201"/>
              </a:cxn>
              <a:cxn ang="0">
                <a:pos x="229" y="193"/>
              </a:cxn>
              <a:cxn ang="0">
                <a:pos x="242" y="154"/>
              </a:cxn>
              <a:cxn ang="0">
                <a:pos x="255" y="193"/>
              </a:cxn>
              <a:cxn ang="0">
                <a:pos x="269" y="144"/>
              </a:cxn>
              <a:cxn ang="0">
                <a:pos x="282" y="156"/>
              </a:cxn>
              <a:cxn ang="0">
                <a:pos x="296" y="240"/>
              </a:cxn>
              <a:cxn ang="0">
                <a:pos x="309" y="243"/>
              </a:cxn>
              <a:cxn ang="0">
                <a:pos x="323" y="183"/>
              </a:cxn>
              <a:cxn ang="0">
                <a:pos x="336" y="211"/>
              </a:cxn>
            </a:cxnLst>
            <a:rect l="0" t="0" r="r" b="b"/>
            <a:pathLst>
              <a:path w="336" h="258">
                <a:moveTo>
                  <a:pt x="0" y="159"/>
                </a:moveTo>
                <a:lnTo>
                  <a:pt x="13" y="0"/>
                </a:lnTo>
                <a:lnTo>
                  <a:pt x="27" y="129"/>
                </a:lnTo>
                <a:lnTo>
                  <a:pt x="40" y="258"/>
                </a:lnTo>
                <a:lnTo>
                  <a:pt x="54" y="176"/>
                </a:lnTo>
                <a:lnTo>
                  <a:pt x="67" y="198"/>
                </a:lnTo>
                <a:lnTo>
                  <a:pt x="80" y="112"/>
                </a:lnTo>
                <a:lnTo>
                  <a:pt x="94" y="50"/>
                </a:lnTo>
                <a:lnTo>
                  <a:pt x="107" y="173"/>
                </a:lnTo>
                <a:lnTo>
                  <a:pt x="121" y="166"/>
                </a:lnTo>
                <a:lnTo>
                  <a:pt x="134" y="220"/>
                </a:lnTo>
                <a:lnTo>
                  <a:pt x="148" y="178"/>
                </a:lnTo>
                <a:lnTo>
                  <a:pt x="161" y="60"/>
                </a:lnTo>
                <a:lnTo>
                  <a:pt x="175" y="112"/>
                </a:lnTo>
                <a:lnTo>
                  <a:pt x="188" y="225"/>
                </a:lnTo>
                <a:lnTo>
                  <a:pt x="202" y="233"/>
                </a:lnTo>
                <a:lnTo>
                  <a:pt x="215" y="201"/>
                </a:lnTo>
                <a:lnTo>
                  <a:pt x="229" y="193"/>
                </a:lnTo>
                <a:lnTo>
                  <a:pt x="242" y="154"/>
                </a:lnTo>
                <a:lnTo>
                  <a:pt x="255" y="193"/>
                </a:lnTo>
                <a:lnTo>
                  <a:pt x="269" y="144"/>
                </a:lnTo>
                <a:lnTo>
                  <a:pt x="282" y="156"/>
                </a:lnTo>
                <a:lnTo>
                  <a:pt x="296" y="240"/>
                </a:lnTo>
                <a:lnTo>
                  <a:pt x="309" y="243"/>
                </a:lnTo>
                <a:lnTo>
                  <a:pt x="323" y="183"/>
                </a:lnTo>
                <a:lnTo>
                  <a:pt x="336" y="211"/>
                </a:lnTo>
              </a:path>
            </a:pathLst>
          </a:custGeom>
          <a:noFill/>
          <a:ln w="20638">
            <a:solidFill>
              <a:srgbClr val="FF0000"/>
            </a:solidFill>
            <a:prstDash val="solid"/>
            <a:round/>
            <a:headEnd/>
            <a:tailEnd/>
          </a:ln>
        </p:spPr>
        <p:txBody>
          <a:bodyPr/>
          <a:lstStyle/>
          <a:p>
            <a:endParaRPr lang="en-US"/>
          </a:p>
        </p:txBody>
      </p:sp>
      <p:sp>
        <p:nvSpPr>
          <p:cNvPr id="288909" name="Freeform 141"/>
          <p:cNvSpPr>
            <a:spLocks/>
          </p:cNvSpPr>
          <p:nvPr/>
        </p:nvSpPr>
        <p:spPr bwMode="auto">
          <a:xfrm>
            <a:off x="944563" y="4122738"/>
            <a:ext cx="80962" cy="79375"/>
          </a:xfrm>
          <a:custGeom>
            <a:avLst/>
            <a:gdLst/>
            <a:ahLst/>
            <a:cxnLst>
              <a:cxn ang="0">
                <a:pos x="26" y="0"/>
              </a:cxn>
              <a:cxn ang="0">
                <a:pos x="51" y="25"/>
              </a:cxn>
              <a:cxn ang="0">
                <a:pos x="26" y="50"/>
              </a:cxn>
              <a:cxn ang="0">
                <a:pos x="0" y="25"/>
              </a:cxn>
              <a:cxn ang="0">
                <a:pos x="26" y="0"/>
              </a:cxn>
            </a:cxnLst>
            <a:rect l="0" t="0" r="r" b="b"/>
            <a:pathLst>
              <a:path w="51" h="50">
                <a:moveTo>
                  <a:pt x="26" y="0"/>
                </a:moveTo>
                <a:lnTo>
                  <a:pt x="51"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0" name="Freeform 142"/>
          <p:cNvSpPr>
            <a:spLocks/>
          </p:cNvSpPr>
          <p:nvPr/>
        </p:nvSpPr>
        <p:spPr bwMode="auto">
          <a:xfrm>
            <a:off x="1077913" y="2532063"/>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1" name="Freeform 143"/>
          <p:cNvSpPr>
            <a:spLocks/>
          </p:cNvSpPr>
          <p:nvPr/>
        </p:nvSpPr>
        <p:spPr bwMode="auto">
          <a:xfrm>
            <a:off x="1222375" y="3822700"/>
            <a:ext cx="80963" cy="79375"/>
          </a:xfrm>
          <a:custGeom>
            <a:avLst/>
            <a:gdLst/>
            <a:ahLst/>
            <a:cxnLst>
              <a:cxn ang="0">
                <a:pos x="25" y="0"/>
              </a:cxn>
              <a:cxn ang="0">
                <a:pos x="51" y="25"/>
              </a:cxn>
              <a:cxn ang="0">
                <a:pos x="25" y="50"/>
              </a:cxn>
              <a:cxn ang="0">
                <a:pos x="0" y="25"/>
              </a:cxn>
              <a:cxn ang="0">
                <a:pos x="25" y="0"/>
              </a:cxn>
            </a:cxnLst>
            <a:rect l="0" t="0" r="r" b="b"/>
            <a:pathLst>
              <a:path w="51" h="50">
                <a:moveTo>
                  <a:pt x="25" y="0"/>
                </a:moveTo>
                <a:lnTo>
                  <a:pt x="51" y="25"/>
                </a:lnTo>
                <a:lnTo>
                  <a:pt x="25" y="50"/>
                </a:lnTo>
                <a:lnTo>
                  <a:pt x="0" y="25"/>
                </a:lnTo>
                <a:lnTo>
                  <a:pt x="25" y="0"/>
                </a:lnTo>
                <a:close/>
              </a:path>
            </a:pathLst>
          </a:custGeom>
          <a:solidFill>
            <a:srgbClr val="FF0000"/>
          </a:solidFill>
          <a:ln w="9525">
            <a:solidFill>
              <a:srgbClr val="FF0000"/>
            </a:solidFill>
            <a:prstDash val="solid"/>
            <a:round/>
            <a:headEnd/>
            <a:tailEnd/>
          </a:ln>
        </p:spPr>
        <p:txBody>
          <a:bodyPr/>
          <a:lstStyle/>
          <a:p>
            <a:endParaRPr lang="en-US"/>
          </a:p>
        </p:txBody>
      </p:sp>
      <p:sp>
        <p:nvSpPr>
          <p:cNvPr id="288912" name="Freeform 144"/>
          <p:cNvSpPr>
            <a:spLocks/>
          </p:cNvSpPr>
          <p:nvPr/>
        </p:nvSpPr>
        <p:spPr bwMode="auto">
          <a:xfrm>
            <a:off x="1355725" y="5113338"/>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3" name="Freeform 145"/>
          <p:cNvSpPr>
            <a:spLocks/>
          </p:cNvSpPr>
          <p:nvPr/>
        </p:nvSpPr>
        <p:spPr bwMode="auto">
          <a:xfrm>
            <a:off x="1498600" y="4292600"/>
            <a:ext cx="82550" cy="80963"/>
          </a:xfrm>
          <a:custGeom>
            <a:avLst/>
            <a:gdLst/>
            <a:ahLst/>
            <a:cxnLst>
              <a:cxn ang="0">
                <a:pos x="26" y="0"/>
              </a:cxn>
              <a:cxn ang="0">
                <a:pos x="52" y="25"/>
              </a:cxn>
              <a:cxn ang="0">
                <a:pos x="26" y="51"/>
              </a:cxn>
              <a:cxn ang="0">
                <a:pos x="0" y="25"/>
              </a:cxn>
              <a:cxn ang="0">
                <a:pos x="26" y="0"/>
              </a:cxn>
            </a:cxnLst>
            <a:rect l="0" t="0" r="r" b="b"/>
            <a:pathLst>
              <a:path w="52" h="51">
                <a:moveTo>
                  <a:pt x="26" y="0"/>
                </a:moveTo>
                <a:lnTo>
                  <a:pt x="52" y="25"/>
                </a:lnTo>
                <a:lnTo>
                  <a:pt x="26" y="51"/>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4" name="Freeform 146"/>
          <p:cNvSpPr>
            <a:spLocks/>
          </p:cNvSpPr>
          <p:nvPr/>
        </p:nvSpPr>
        <p:spPr bwMode="auto">
          <a:xfrm>
            <a:off x="1633538" y="4513263"/>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5" name="Freeform 147"/>
          <p:cNvSpPr>
            <a:spLocks/>
          </p:cNvSpPr>
          <p:nvPr/>
        </p:nvSpPr>
        <p:spPr bwMode="auto">
          <a:xfrm>
            <a:off x="1766888" y="3652838"/>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6" name="Freeform 148"/>
          <p:cNvSpPr>
            <a:spLocks/>
          </p:cNvSpPr>
          <p:nvPr/>
        </p:nvSpPr>
        <p:spPr bwMode="auto">
          <a:xfrm>
            <a:off x="1911350" y="3032125"/>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7" name="Freeform 149"/>
          <p:cNvSpPr>
            <a:spLocks/>
          </p:cNvSpPr>
          <p:nvPr/>
        </p:nvSpPr>
        <p:spPr bwMode="auto">
          <a:xfrm>
            <a:off x="2044700" y="4262438"/>
            <a:ext cx="82550" cy="80962"/>
          </a:xfrm>
          <a:custGeom>
            <a:avLst/>
            <a:gdLst/>
            <a:ahLst/>
            <a:cxnLst>
              <a:cxn ang="0">
                <a:pos x="26" y="0"/>
              </a:cxn>
              <a:cxn ang="0">
                <a:pos x="52" y="26"/>
              </a:cxn>
              <a:cxn ang="0">
                <a:pos x="26" y="51"/>
              </a:cxn>
              <a:cxn ang="0">
                <a:pos x="0" y="26"/>
              </a:cxn>
              <a:cxn ang="0">
                <a:pos x="26" y="0"/>
              </a:cxn>
            </a:cxnLst>
            <a:rect l="0" t="0" r="r" b="b"/>
            <a:pathLst>
              <a:path w="52" h="51">
                <a:moveTo>
                  <a:pt x="26" y="0"/>
                </a:moveTo>
                <a:lnTo>
                  <a:pt x="52" y="26"/>
                </a:lnTo>
                <a:lnTo>
                  <a:pt x="26" y="51"/>
                </a:lnTo>
                <a:lnTo>
                  <a:pt x="0" y="26"/>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8" name="Freeform 150"/>
          <p:cNvSpPr>
            <a:spLocks/>
          </p:cNvSpPr>
          <p:nvPr/>
        </p:nvSpPr>
        <p:spPr bwMode="auto">
          <a:xfrm>
            <a:off x="2189163" y="4192588"/>
            <a:ext cx="80962" cy="80962"/>
          </a:xfrm>
          <a:custGeom>
            <a:avLst/>
            <a:gdLst/>
            <a:ahLst/>
            <a:cxnLst>
              <a:cxn ang="0">
                <a:pos x="26" y="0"/>
              </a:cxn>
              <a:cxn ang="0">
                <a:pos x="51" y="25"/>
              </a:cxn>
              <a:cxn ang="0">
                <a:pos x="26" y="51"/>
              </a:cxn>
              <a:cxn ang="0">
                <a:pos x="0" y="25"/>
              </a:cxn>
              <a:cxn ang="0">
                <a:pos x="26" y="0"/>
              </a:cxn>
            </a:cxnLst>
            <a:rect l="0" t="0" r="r" b="b"/>
            <a:pathLst>
              <a:path w="51" h="51">
                <a:moveTo>
                  <a:pt x="26" y="0"/>
                </a:moveTo>
                <a:lnTo>
                  <a:pt x="51" y="25"/>
                </a:lnTo>
                <a:lnTo>
                  <a:pt x="26" y="51"/>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19" name="Freeform 151"/>
          <p:cNvSpPr>
            <a:spLocks/>
          </p:cNvSpPr>
          <p:nvPr/>
        </p:nvSpPr>
        <p:spPr bwMode="auto">
          <a:xfrm>
            <a:off x="2322513" y="4733925"/>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20" name="Freeform 152"/>
          <p:cNvSpPr>
            <a:spLocks/>
          </p:cNvSpPr>
          <p:nvPr/>
        </p:nvSpPr>
        <p:spPr bwMode="auto">
          <a:xfrm>
            <a:off x="2466975" y="4313238"/>
            <a:ext cx="80963" cy="79375"/>
          </a:xfrm>
          <a:custGeom>
            <a:avLst/>
            <a:gdLst/>
            <a:ahLst/>
            <a:cxnLst>
              <a:cxn ang="0">
                <a:pos x="25" y="0"/>
              </a:cxn>
              <a:cxn ang="0">
                <a:pos x="51" y="25"/>
              </a:cxn>
              <a:cxn ang="0">
                <a:pos x="25" y="50"/>
              </a:cxn>
              <a:cxn ang="0">
                <a:pos x="0" y="25"/>
              </a:cxn>
              <a:cxn ang="0">
                <a:pos x="25" y="0"/>
              </a:cxn>
            </a:cxnLst>
            <a:rect l="0" t="0" r="r" b="b"/>
            <a:pathLst>
              <a:path w="51" h="50">
                <a:moveTo>
                  <a:pt x="25" y="0"/>
                </a:moveTo>
                <a:lnTo>
                  <a:pt x="51" y="25"/>
                </a:lnTo>
                <a:lnTo>
                  <a:pt x="25" y="50"/>
                </a:lnTo>
                <a:lnTo>
                  <a:pt x="0" y="25"/>
                </a:lnTo>
                <a:lnTo>
                  <a:pt x="25" y="0"/>
                </a:lnTo>
                <a:close/>
              </a:path>
            </a:pathLst>
          </a:custGeom>
          <a:solidFill>
            <a:srgbClr val="FF0000"/>
          </a:solidFill>
          <a:ln w="9525">
            <a:solidFill>
              <a:srgbClr val="FF0000"/>
            </a:solidFill>
            <a:prstDash val="solid"/>
            <a:round/>
            <a:headEnd/>
            <a:tailEnd/>
          </a:ln>
        </p:spPr>
        <p:txBody>
          <a:bodyPr/>
          <a:lstStyle/>
          <a:p>
            <a:endParaRPr lang="en-US"/>
          </a:p>
        </p:txBody>
      </p:sp>
      <p:sp>
        <p:nvSpPr>
          <p:cNvPr id="288921" name="Freeform 153"/>
          <p:cNvSpPr>
            <a:spLocks/>
          </p:cNvSpPr>
          <p:nvPr/>
        </p:nvSpPr>
        <p:spPr bwMode="auto">
          <a:xfrm>
            <a:off x="2600325" y="3132138"/>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22" name="Freeform 154"/>
          <p:cNvSpPr>
            <a:spLocks/>
          </p:cNvSpPr>
          <p:nvPr/>
        </p:nvSpPr>
        <p:spPr bwMode="auto">
          <a:xfrm>
            <a:off x="2744788" y="3652838"/>
            <a:ext cx="80962" cy="79375"/>
          </a:xfrm>
          <a:custGeom>
            <a:avLst/>
            <a:gdLst/>
            <a:ahLst/>
            <a:cxnLst>
              <a:cxn ang="0">
                <a:pos x="25" y="0"/>
              </a:cxn>
              <a:cxn ang="0">
                <a:pos x="51" y="25"/>
              </a:cxn>
              <a:cxn ang="0">
                <a:pos x="25" y="50"/>
              </a:cxn>
              <a:cxn ang="0">
                <a:pos x="0" y="25"/>
              </a:cxn>
              <a:cxn ang="0">
                <a:pos x="25" y="0"/>
              </a:cxn>
            </a:cxnLst>
            <a:rect l="0" t="0" r="r" b="b"/>
            <a:pathLst>
              <a:path w="51" h="50">
                <a:moveTo>
                  <a:pt x="25" y="0"/>
                </a:moveTo>
                <a:lnTo>
                  <a:pt x="51" y="25"/>
                </a:lnTo>
                <a:lnTo>
                  <a:pt x="25" y="50"/>
                </a:lnTo>
                <a:lnTo>
                  <a:pt x="0" y="25"/>
                </a:lnTo>
                <a:lnTo>
                  <a:pt x="25" y="0"/>
                </a:lnTo>
                <a:close/>
              </a:path>
            </a:pathLst>
          </a:custGeom>
          <a:solidFill>
            <a:srgbClr val="FF0000"/>
          </a:solidFill>
          <a:ln w="9525">
            <a:solidFill>
              <a:srgbClr val="FF0000"/>
            </a:solidFill>
            <a:prstDash val="solid"/>
            <a:round/>
            <a:headEnd/>
            <a:tailEnd/>
          </a:ln>
        </p:spPr>
        <p:txBody>
          <a:bodyPr/>
          <a:lstStyle/>
          <a:p>
            <a:endParaRPr lang="en-US"/>
          </a:p>
        </p:txBody>
      </p:sp>
      <p:sp>
        <p:nvSpPr>
          <p:cNvPr id="288923" name="Freeform 155"/>
          <p:cNvSpPr>
            <a:spLocks/>
          </p:cNvSpPr>
          <p:nvPr/>
        </p:nvSpPr>
        <p:spPr bwMode="auto">
          <a:xfrm>
            <a:off x="2878138" y="4783138"/>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24" name="Freeform 156"/>
          <p:cNvSpPr>
            <a:spLocks/>
          </p:cNvSpPr>
          <p:nvPr/>
        </p:nvSpPr>
        <p:spPr bwMode="auto">
          <a:xfrm>
            <a:off x="3021013" y="4862513"/>
            <a:ext cx="82550" cy="80962"/>
          </a:xfrm>
          <a:custGeom>
            <a:avLst/>
            <a:gdLst/>
            <a:ahLst/>
            <a:cxnLst>
              <a:cxn ang="0">
                <a:pos x="26" y="0"/>
              </a:cxn>
              <a:cxn ang="0">
                <a:pos x="52" y="26"/>
              </a:cxn>
              <a:cxn ang="0">
                <a:pos x="26" y="51"/>
              </a:cxn>
              <a:cxn ang="0">
                <a:pos x="0" y="26"/>
              </a:cxn>
              <a:cxn ang="0">
                <a:pos x="26" y="0"/>
              </a:cxn>
            </a:cxnLst>
            <a:rect l="0" t="0" r="r" b="b"/>
            <a:pathLst>
              <a:path w="52" h="51">
                <a:moveTo>
                  <a:pt x="26" y="0"/>
                </a:moveTo>
                <a:lnTo>
                  <a:pt x="52" y="26"/>
                </a:lnTo>
                <a:lnTo>
                  <a:pt x="26" y="51"/>
                </a:lnTo>
                <a:lnTo>
                  <a:pt x="0" y="26"/>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25" name="Freeform 157"/>
          <p:cNvSpPr>
            <a:spLocks/>
          </p:cNvSpPr>
          <p:nvPr/>
        </p:nvSpPr>
        <p:spPr bwMode="auto">
          <a:xfrm>
            <a:off x="3155950" y="4543425"/>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26" name="Freeform 158"/>
          <p:cNvSpPr>
            <a:spLocks/>
          </p:cNvSpPr>
          <p:nvPr/>
        </p:nvSpPr>
        <p:spPr bwMode="auto">
          <a:xfrm>
            <a:off x="3298825" y="4462463"/>
            <a:ext cx="82550" cy="80962"/>
          </a:xfrm>
          <a:custGeom>
            <a:avLst/>
            <a:gdLst/>
            <a:ahLst/>
            <a:cxnLst>
              <a:cxn ang="0">
                <a:pos x="26" y="0"/>
              </a:cxn>
              <a:cxn ang="0">
                <a:pos x="52" y="26"/>
              </a:cxn>
              <a:cxn ang="0">
                <a:pos x="26" y="51"/>
              </a:cxn>
              <a:cxn ang="0">
                <a:pos x="0" y="26"/>
              </a:cxn>
              <a:cxn ang="0">
                <a:pos x="26" y="0"/>
              </a:cxn>
            </a:cxnLst>
            <a:rect l="0" t="0" r="r" b="b"/>
            <a:pathLst>
              <a:path w="52" h="51">
                <a:moveTo>
                  <a:pt x="26" y="0"/>
                </a:moveTo>
                <a:lnTo>
                  <a:pt x="52" y="26"/>
                </a:lnTo>
                <a:lnTo>
                  <a:pt x="26" y="51"/>
                </a:lnTo>
                <a:lnTo>
                  <a:pt x="0" y="26"/>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27" name="Freeform 159"/>
          <p:cNvSpPr>
            <a:spLocks/>
          </p:cNvSpPr>
          <p:nvPr/>
        </p:nvSpPr>
        <p:spPr bwMode="auto">
          <a:xfrm>
            <a:off x="3433763" y="4073525"/>
            <a:ext cx="80962" cy="79375"/>
          </a:xfrm>
          <a:custGeom>
            <a:avLst/>
            <a:gdLst/>
            <a:ahLst/>
            <a:cxnLst>
              <a:cxn ang="0">
                <a:pos x="26" y="0"/>
              </a:cxn>
              <a:cxn ang="0">
                <a:pos x="51" y="25"/>
              </a:cxn>
              <a:cxn ang="0">
                <a:pos x="26" y="50"/>
              </a:cxn>
              <a:cxn ang="0">
                <a:pos x="0" y="25"/>
              </a:cxn>
              <a:cxn ang="0">
                <a:pos x="26" y="0"/>
              </a:cxn>
            </a:cxnLst>
            <a:rect l="0" t="0" r="r" b="b"/>
            <a:pathLst>
              <a:path w="51" h="50">
                <a:moveTo>
                  <a:pt x="26" y="0"/>
                </a:moveTo>
                <a:lnTo>
                  <a:pt x="51"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28" name="Freeform 160"/>
          <p:cNvSpPr>
            <a:spLocks/>
          </p:cNvSpPr>
          <p:nvPr/>
        </p:nvSpPr>
        <p:spPr bwMode="auto">
          <a:xfrm>
            <a:off x="3567113" y="4462463"/>
            <a:ext cx="82550" cy="80962"/>
          </a:xfrm>
          <a:custGeom>
            <a:avLst/>
            <a:gdLst/>
            <a:ahLst/>
            <a:cxnLst>
              <a:cxn ang="0">
                <a:pos x="26" y="0"/>
              </a:cxn>
              <a:cxn ang="0">
                <a:pos x="52" y="26"/>
              </a:cxn>
              <a:cxn ang="0">
                <a:pos x="26" y="51"/>
              </a:cxn>
              <a:cxn ang="0">
                <a:pos x="0" y="26"/>
              </a:cxn>
              <a:cxn ang="0">
                <a:pos x="26" y="0"/>
              </a:cxn>
            </a:cxnLst>
            <a:rect l="0" t="0" r="r" b="b"/>
            <a:pathLst>
              <a:path w="52" h="51">
                <a:moveTo>
                  <a:pt x="26" y="0"/>
                </a:moveTo>
                <a:lnTo>
                  <a:pt x="52" y="26"/>
                </a:lnTo>
                <a:lnTo>
                  <a:pt x="26" y="51"/>
                </a:lnTo>
                <a:lnTo>
                  <a:pt x="0" y="26"/>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29" name="Freeform 161"/>
          <p:cNvSpPr>
            <a:spLocks/>
          </p:cNvSpPr>
          <p:nvPr/>
        </p:nvSpPr>
        <p:spPr bwMode="auto">
          <a:xfrm>
            <a:off x="3711575" y="3973513"/>
            <a:ext cx="80963" cy="79375"/>
          </a:xfrm>
          <a:custGeom>
            <a:avLst/>
            <a:gdLst/>
            <a:ahLst/>
            <a:cxnLst>
              <a:cxn ang="0">
                <a:pos x="26" y="0"/>
              </a:cxn>
              <a:cxn ang="0">
                <a:pos x="51" y="25"/>
              </a:cxn>
              <a:cxn ang="0">
                <a:pos x="26" y="50"/>
              </a:cxn>
              <a:cxn ang="0">
                <a:pos x="0" y="25"/>
              </a:cxn>
              <a:cxn ang="0">
                <a:pos x="26" y="0"/>
              </a:cxn>
            </a:cxnLst>
            <a:rect l="0" t="0" r="r" b="b"/>
            <a:pathLst>
              <a:path w="51" h="50">
                <a:moveTo>
                  <a:pt x="26" y="0"/>
                </a:moveTo>
                <a:lnTo>
                  <a:pt x="51"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30" name="Freeform 162"/>
          <p:cNvSpPr>
            <a:spLocks/>
          </p:cNvSpPr>
          <p:nvPr/>
        </p:nvSpPr>
        <p:spPr bwMode="auto">
          <a:xfrm>
            <a:off x="3844925" y="4092575"/>
            <a:ext cx="82550" cy="80963"/>
          </a:xfrm>
          <a:custGeom>
            <a:avLst/>
            <a:gdLst/>
            <a:ahLst/>
            <a:cxnLst>
              <a:cxn ang="0">
                <a:pos x="26" y="0"/>
              </a:cxn>
              <a:cxn ang="0">
                <a:pos x="52" y="25"/>
              </a:cxn>
              <a:cxn ang="0">
                <a:pos x="26" y="51"/>
              </a:cxn>
              <a:cxn ang="0">
                <a:pos x="0" y="25"/>
              </a:cxn>
              <a:cxn ang="0">
                <a:pos x="26" y="0"/>
              </a:cxn>
            </a:cxnLst>
            <a:rect l="0" t="0" r="r" b="b"/>
            <a:pathLst>
              <a:path w="52" h="51">
                <a:moveTo>
                  <a:pt x="26" y="0"/>
                </a:moveTo>
                <a:lnTo>
                  <a:pt x="52" y="25"/>
                </a:lnTo>
                <a:lnTo>
                  <a:pt x="26" y="51"/>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31" name="Freeform 163"/>
          <p:cNvSpPr>
            <a:spLocks/>
          </p:cNvSpPr>
          <p:nvPr/>
        </p:nvSpPr>
        <p:spPr bwMode="auto">
          <a:xfrm>
            <a:off x="3989388" y="4933950"/>
            <a:ext cx="80962" cy="79375"/>
          </a:xfrm>
          <a:custGeom>
            <a:avLst/>
            <a:gdLst/>
            <a:ahLst/>
            <a:cxnLst>
              <a:cxn ang="0">
                <a:pos x="25" y="0"/>
              </a:cxn>
              <a:cxn ang="0">
                <a:pos x="51" y="25"/>
              </a:cxn>
              <a:cxn ang="0">
                <a:pos x="25" y="50"/>
              </a:cxn>
              <a:cxn ang="0">
                <a:pos x="0" y="25"/>
              </a:cxn>
              <a:cxn ang="0">
                <a:pos x="25" y="0"/>
              </a:cxn>
            </a:cxnLst>
            <a:rect l="0" t="0" r="r" b="b"/>
            <a:pathLst>
              <a:path w="51" h="50">
                <a:moveTo>
                  <a:pt x="25" y="0"/>
                </a:moveTo>
                <a:lnTo>
                  <a:pt x="51" y="25"/>
                </a:lnTo>
                <a:lnTo>
                  <a:pt x="25" y="50"/>
                </a:lnTo>
                <a:lnTo>
                  <a:pt x="0" y="25"/>
                </a:lnTo>
                <a:lnTo>
                  <a:pt x="25" y="0"/>
                </a:lnTo>
                <a:close/>
              </a:path>
            </a:pathLst>
          </a:custGeom>
          <a:solidFill>
            <a:srgbClr val="FF0000"/>
          </a:solidFill>
          <a:ln w="9525">
            <a:solidFill>
              <a:srgbClr val="FF0000"/>
            </a:solidFill>
            <a:prstDash val="solid"/>
            <a:round/>
            <a:headEnd/>
            <a:tailEnd/>
          </a:ln>
        </p:spPr>
        <p:txBody>
          <a:bodyPr/>
          <a:lstStyle/>
          <a:p>
            <a:endParaRPr lang="en-US"/>
          </a:p>
        </p:txBody>
      </p:sp>
      <p:sp>
        <p:nvSpPr>
          <p:cNvPr id="288932" name="Freeform 164"/>
          <p:cNvSpPr>
            <a:spLocks/>
          </p:cNvSpPr>
          <p:nvPr/>
        </p:nvSpPr>
        <p:spPr bwMode="auto">
          <a:xfrm>
            <a:off x="4122738" y="4964113"/>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33" name="Freeform 165"/>
          <p:cNvSpPr>
            <a:spLocks/>
          </p:cNvSpPr>
          <p:nvPr/>
        </p:nvSpPr>
        <p:spPr bwMode="auto">
          <a:xfrm>
            <a:off x="4265613" y="4362450"/>
            <a:ext cx="82550" cy="80963"/>
          </a:xfrm>
          <a:custGeom>
            <a:avLst/>
            <a:gdLst/>
            <a:ahLst/>
            <a:cxnLst>
              <a:cxn ang="0">
                <a:pos x="26" y="0"/>
              </a:cxn>
              <a:cxn ang="0">
                <a:pos x="52" y="26"/>
              </a:cxn>
              <a:cxn ang="0">
                <a:pos x="26" y="51"/>
              </a:cxn>
              <a:cxn ang="0">
                <a:pos x="0" y="26"/>
              </a:cxn>
              <a:cxn ang="0">
                <a:pos x="26" y="0"/>
              </a:cxn>
            </a:cxnLst>
            <a:rect l="0" t="0" r="r" b="b"/>
            <a:pathLst>
              <a:path w="52" h="51">
                <a:moveTo>
                  <a:pt x="26" y="0"/>
                </a:moveTo>
                <a:lnTo>
                  <a:pt x="52" y="26"/>
                </a:lnTo>
                <a:lnTo>
                  <a:pt x="26" y="51"/>
                </a:lnTo>
                <a:lnTo>
                  <a:pt x="0" y="26"/>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34" name="Freeform 166"/>
          <p:cNvSpPr>
            <a:spLocks/>
          </p:cNvSpPr>
          <p:nvPr/>
        </p:nvSpPr>
        <p:spPr bwMode="auto">
          <a:xfrm>
            <a:off x="4400550" y="4643438"/>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35" name="Rectangle 167"/>
          <p:cNvSpPr>
            <a:spLocks noChangeArrowheads="1"/>
          </p:cNvSpPr>
          <p:nvPr/>
        </p:nvSpPr>
        <p:spPr bwMode="auto">
          <a:xfrm>
            <a:off x="454025" y="5092700"/>
            <a:ext cx="84138"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0</a:t>
            </a:r>
            <a:endParaRPr lang="en-US" sz="2000">
              <a:effectLst>
                <a:outerShdw blurRad="38100" dist="38100" dir="2700000" algn="tl">
                  <a:srgbClr val="000000"/>
                </a:outerShdw>
              </a:effectLst>
            </a:endParaRPr>
          </a:p>
        </p:txBody>
      </p:sp>
      <p:sp>
        <p:nvSpPr>
          <p:cNvPr id="288936" name="Rectangle 168"/>
          <p:cNvSpPr>
            <a:spLocks noChangeArrowheads="1"/>
          </p:cNvSpPr>
          <p:nvPr/>
        </p:nvSpPr>
        <p:spPr bwMode="auto">
          <a:xfrm>
            <a:off x="188913" y="4352925"/>
            <a:ext cx="379412"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1,000</a:t>
            </a:r>
            <a:endParaRPr lang="en-US" sz="2000">
              <a:effectLst>
                <a:outerShdw blurRad="38100" dist="38100" dir="2700000" algn="tl">
                  <a:srgbClr val="000000"/>
                </a:outerShdw>
              </a:effectLst>
            </a:endParaRPr>
          </a:p>
        </p:txBody>
      </p:sp>
      <p:sp>
        <p:nvSpPr>
          <p:cNvPr id="288937" name="Rectangle 169"/>
          <p:cNvSpPr>
            <a:spLocks noChangeArrowheads="1"/>
          </p:cNvSpPr>
          <p:nvPr/>
        </p:nvSpPr>
        <p:spPr bwMode="auto">
          <a:xfrm>
            <a:off x="188913" y="3613150"/>
            <a:ext cx="379412"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2,000</a:t>
            </a:r>
            <a:endParaRPr lang="en-US" sz="2000">
              <a:effectLst>
                <a:outerShdw blurRad="38100" dist="38100" dir="2700000" algn="tl">
                  <a:srgbClr val="000000"/>
                </a:outerShdw>
              </a:effectLst>
            </a:endParaRPr>
          </a:p>
        </p:txBody>
      </p:sp>
      <p:sp>
        <p:nvSpPr>
          <p:cNvPr id="288938" name="Rectangle 170"/>
          <p:cNvSpPr>
            <a:spLocks noChangeArrowheads="1"/>
          </p:cNvSpPr>
          <p:nvPr/>
        </p:nvSpPr>
        <p:spPr bwMode="auto">
          <a:xfrm>
            <a:off x="188913" y="2862263"/>
            <a:ext cx="379412" cy="182562"/>
          </a:xfrm>
          <a:prstGeom prst="rect">
            <a:avLst/>
          </a:prstGeom>
          <a:noFill/>
          <a:ln w="9525">
            <a:noFill/>
            <a:miter lim="800000"/>
            <a:headEnd/>
            <a:tailEnd/>
          </a:ln>
        </p:spPr>
        <p:txBody>
          <a:bodyPr wrap="none" lIns="0" tIns="0" rIns="0" bIns="0">
            <a:spAutoFit/>
          </a:bodyPr>
          <a:lstStyle/>
          <a:p>
            <a:r>
              <a:rPr lang="en-US" sz="1200">
                <a:solidFill>
                  <a:srgbClr val="FFFFFF"/>
                </a:solidFill>
                <a:effectLst/>
              </a:rPr>
              <a:t>3,000</a:t>
            </a:r>
            <a:endParaRPr lang="en-US" sz="2000">
              <a:effectLst>
                <a:outerShdw blurRad="38100" dist="38100" dir="2700000" algn="tl">
                  <a:srgbClr val="000000"/>
                </a:outerShdw>
              </a:effectLst>
            </a:endParaRPr>
          </a:p>
        </p:txBody>
      </p:sp>
      <p:sp>
        <p:nvSpPr>
          <p:cNvPr id="288939" name="Rectangle 171"/>
          <p:cNvSpPr>
            <a:spLocks noChangeArrowheads="1"/>
          </p:cNvSpPr>
          <p:nvPr/>
        </p:nvSpPr>
        <p:spPr bwMode="auto">
          <a:xfrm>
            <a:off x="188913" y="2120900"/>
            <a:ext cx="379412"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4,000</a:t>
            </a:r>
            <a:endParaRPr lang="en-US" sz="2000">
              <a:effectLst>
                <a:outerShdw blurRad="38100" dist="38100" dir="2700000" algn="tl">
                  <a:srgbClr val="000000"/>
                </a:outerShdw>
              </a:effectLst>
            </a:endParaRPr>
          </a:p>
        </p:txBody>
      </p:sp>
      <p:sp>
        <p:nvSpPr>
          <p:cNvPr id="288940" name="Rectangle 172"/>
          <p:cNvSpPr>
            <a:spLocks noChangeArrowheads="1"/>
          </p:cNvSpPr>
          <p:nvPr/>
        </p:nvSpPr>
        <p:spPr bwMode="auto">
          <a:xfrm>
            <a:off x="657225"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Q1</a:t>
            </a:r>
            <a:endParaRPr lang="en-US" sz="2000">
              <a:effectLst>
                <a:outerShdw blurRad="38100" dist="38100" dir="2700000" algn="tl">
                  <a:srgbClr val="000000"/>
                </a:outerShdw>
              </a:effectLst>
            </a:endParaRPr>
          </a:p>
        </p:txBody>
      </p:sp>
      <p:sp>
        <p:nvSpPr>
          <p:cNvPr id="288941" name="Rectangle 173"/>
          <p:cNvSpPr>
            <a:spLocks noChangeArrowheads="1"/>
          </p:cNvSpPr>
          <p:nvPr/>
        </p:nvSpPr>
        <p:spPr bwMode="auto">
          <a:xfrm>
            <a:off x="1068388"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Q4</a:t>
            </a:r>
            <a:endParaRPr lang="en-US" sz="2000">
              <a:effectLst>
                <a:outerShdw blurRad="38100" dist="38100" dir="2700000" algn="tl">
                  <a:srgbClr val="000000"/>
                </a:outerShdw>
              </a:effectLst>
            </a:endParaRPr>
          </a:p>
        </p:txBody>
      </p:sp>
      <p:sp>
        <p:nvSpPr>
          <p:cNvPr id="288942" name="Rectangle 174"/>
          <p:cNvSpPr>
            <a:spLocks noChangeArrowheads="1"/>
          </p:cNvSpPr>
          <p:nvPr/>
        </p:nvSpPr>
        <p:spPr bwMode="auto">
          <a:xfrm>
            <a:off x="1490663"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Q3</a:t>
            </a:r>
            <a:endParaRPr lang="en-US" sz="2000">
              <a:effectLst>
                <a:outerShdw blurRad="38100" dist="38100" dir="2700000" algn="tl">
                  <a:srgbClr val="000000"/>
                </a:outerShdw>
              </a:effectLst>
            </a:endParaRPr>
          </a:p>
        </p:txBody>
      </p:sp>
      <p:sp>
        <p:nvSpPr>
          <p:cNvPr id="288943" name="Rectangle 175"/>
          <p:cNvSpPr>
            <a:spLocks noChangeArrowheads="1"/>
          </p:cNvSpPr>
          <p:nvPr/>
        </p:nvSpPr>
        <p:spPr bwMode="auto">
          <a:xfrm>
            <a:off x="1901825"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Q2</a:t>
            </a:r>
            <a:endParaRPr lang="en-US" sz="2000">
              <a:effectLst>
                <a:outerShdw blurRad="38100" dist="38100" dir="2700000" algn="tl">
                  <a:srgbClr val="000000"/>
                </a:outerShdw>
              </a:effectLst>
            </a:endParaRPr>
          </a:p>
        </p:txBody>
      </p:sp>
      <p:sp>
        <p:nvSpPr>
          <p:cNvPr id="288944" name="Rectangle 176"/>
          <p:cNvSpPr>
            <a:spLocks noChangeArrowheads="1"/>
          </p:cNvSpPr>
          <p:nvPr/>
        </p:nvSpPr>
        <p:spPr bwMode="auto">
          <a:xfrm>
            <a:off x="2312988"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Q1</a:t>
            </a:r>
            <a:endParaRPr lang="en-US" sz="2000">
              <a:effectLst>
                <a:outerShdw blurRad="38100" dist="38100" dir="2700000" algn="tl">
                  <a:srgbClr val="000000"/>
                </a:outerShdw>
              </a:effectLst>
            </a:endParaRPr>
          </a:p>
        </p:txBody>
      </p:sp>
      <p:sp>
        <p:nvSpPr>
          <p:cNvPr id="288945" name="Rectangle 177"/>
          <p:cNvSpPr>
            <a:spLocks noChangeArrowheads="1"/>
          </p:cNvSpPr>
          <p:nvPr/>
        </p:nvSpPr>
        <p:spPr bwMode="auto">
          <a:xfrm>
            <a:off x="2735263"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Q4</a:t>
            </a:r>
            <a:endParaRPr lang="en-US" sz="2000">
              <a:effectLst>
                <a:outerShdw blurRad="38100" dist="38100" dir="2700000" algn="tl">
                  <a:srgbClr val="000000"/>
                </a:outerShdw>
              </a:effectLst>
            </a:endParaRPr>
          </a:p>
        </p:txBody>
      </p:sp>
      <p:sp>
        <p:nvSpPr>
          <p:cNvPr id="288946" name="Rectangle 178"/>
          <p:cNvSpPr>
            <a:spLocks noChangeArrowheads="1"/>
          </p:cNvSpPr>
          <p:nvPr/>
        </p:nvSpPr>
        <p:spPr bwMode="auto">
          <a:xfrm>
            <a:off x="3146425"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Q3</a:t>
            </a:r>
            <a:endParaRPr lang="en-US" sz="2000">
              <a:effectLst>
                <a:outerShdw blurRad="38100" dist="38100" dir="2700000" algn="tl">
                  <a:srgbClr val="000000"/>
                </a:outerShdw>
              </a:effectLst>
            </a:endParaRPr>
          </a:p>
        </p:txBody>
      </p:sp>
      <p:sp>
        <p:nvSpPr>
          <p:cNvPr id="288947" name="Rectangle 179"/>
          <p:cNvSpPr>
            <a:spLocks noChangeArrowheads="1"/>
          </p:cNvSpPr>
          <p:nvPr/>
        </p:nvSpPr>
        <p:spPr bwMode="auto">
          <a:xfrm>
            <a:off x="3557588"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Q2</a:t>
            </a:r>
            <a:endParaRPr lang="en-US" sz="2000">
              <a:effectLst>
                <a:outerShdw blurRad="38100" dist="38100" dir="2700000" algn="tl">
                  <a:srgbClr val="000000"/>
                </a:outerShdw>
              </a:effectLst>
            </a:endParaRPr>
          </a:p>
        </p:txBody>
      </p:sp>
      <p:sp>
        <p:nvSpPr>
          <p:cNvPr id="288948" name="Rectangle 180"/>
          <p:cNvSpPr>
            <a:spLocks noChangeArrowheads="1"/>
          </p:cNvSpPr>
          <p:nvPr/>
        </p:nvSpPr>
        <p:spPr bwMode="auto">
          <a:xfrm>
            <a:off x="3979863"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Q1</a:t>
            </a:r>
            <a:endParaRPr lang="en-US" sz="2000">
              <a:effectLst>
                <a:outerShdw blurRad="38100" dist="38100" dir="2700000" algn="tl">
                  <a:srgbClr val="000000"/>
                </a:outerShdw>
              </a:effectLst>
            </a:endParaRPr>
          </a:p>
        </p:txBody>
      </p:sp>
      <p:sp>
        <p:nvSpPr>
          <p:cNvPr id="288949" name="Rectangle 181"/>
          <p:cNvSpPr>
            <a:spLocks noChangeArrowheads="1"/>
          </p:cNvSpPr>
          <p:nvPr/>
        </p:nvSpPr>
        <p:spPr bwMode="auto">
          <a:xfrm>
            <a:off x="4391025" y="5283200"/>
            <a:ext cx="20320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Q4</a:t>
            </a:r>
            <a:endParaRPr lang="en-US" sz="2000">
              <a:effectLst>
                <a:outerShdw blurRad="38100" dist="38100" dir="2700000" algn="tl">
                  <a:srgbClr val="000000"/>
                </a:outerShdw>
              </a:effectLst>
            </a:endParaRPr>
          </a:p>
        </p:txBody>
      </p:sp>
      <p:sp>
        <p:nvSpPr>
          <p:cNvPr id="288950" name="Rectangle 182"/>
          <p:cNvSpPr>
            <a:spLocks noChangeArrowheads="1"/>
          </p:cNvSpPr>
          <p:nvPr/>
        </p:nvSpPr>
        <p:spPr bwMode="auto">
          <a:xfrm>
            <a:off x="4640263" y="5092700"/>
            <a:ext cx="354012"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-20%</a:t>
            </a:r>
            <a:endParaRPr lang="en-US" sz="2000">
              <a:effectLst>
                <a:outerShdw blurRad="38100" dist="38100" dir="2700000" algn="tl">
                  <a:srgbClr val="000000"/>
                </a:outerShdw>
              </a:effectLst>
            </a:endParaRPr>
          </a:p>
        </p:txBody>
      </p:sp>
      <p:sp>
        <p:nvSpPr>
          <p:cNvPr id="288951" name="Rectangle 183"/>
          <p:cNvSpPr>
            <a:spLocks noChangeArrowheads="1"/>
          </p:cNvSpPr>
          <p:nvPr/>
        </p:nvSpPr>
        <p:spPr bwMode="auto">
          <a:xfrm>
            <a:off x="4605338" y="4540250"/>
            <a:ext cx="330200" cy="274638"/>
          </a:xfrm>
          <a:prstGeom prst="rect">
            <a:avLst/>
          </a:prstGeom>
          <a:noFill/>
          <a:ln w="9525">
            <a:noFill/>
            <a:miter lim="800000"/>
            <a:headEnd/>
            <a:tailEnd/>
          </a:ln>
        </p:spPr>
        <p:txBody>
          <a:bodyPr wrap="none" lIns="0" tIns="0" rIns="0" bIns="0">
            <a:spAutoFit/>
          </a:bodyPr>
          <a:lstStyle/>
          <a:p>
            <a:r>
              <a:rPr lang="en-US">
                <a:solidFill>
                  <a:srgbClr val="FFFFFF"/>
                </a:solidFill>
                <a:effectLst/>
              </a:rPr>
              <a:t>0%</a:t>
            </a:r>
            <a:endParaRPr lang="en-US" sz="3200">
              <a:effectLst>
                <a:outerShdw blurRad="38100" dist="38100" dir="2700000" algn="tl">
                  <a:srgbClr val="000000"/>
                </a:outerShdw>
              </a:effectLst>
            </a:endParaRPr>
          </a:p>
        </p:txBody>
      </p:sp>
      <p:sp>
        <p:nvSpPr>
          <p:cNvPr id="288952" name="Rectangle 184"/>
          <p:cNvSpPr>
            <a:spLocks noChangeArrowheads="1"/>
          </p:cNvSpPr>
          <p:nvPr/>
        </p:nvSpPr>
        <p:spPr bwMode="auto">
          <a:xfrm>
            <a:off x="4645025" y="4102100"/>
            <a:ext cx="303213"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20%</a:t>
            </a:r>
            <a:endParaRPr lang="en-US" sz="2000">
              <a:effectLst>
                <a:outerShdw blurRad="38100" dist="38100" dir="2700000" algn="tl">
                  <a:srgbClr val="000000"/>
                </a:outerShdw>
              </a:effectLst>
            </a:endParaRPr>
          </a:p>
        </p:txBody>
      </p:sp>
      <p:sp>
        <p:nvSpPr>
          <p:cNvPr id="288953" name="Rectangle 185"/>
          <p:cNvSpPr>
            <a:spLocks noChangeArrowheads="1"/>
          </p:cNvSpPr>
          <p:nvPr/>
        </p:nvSpPr>
        <p:spPr bwMode="auto">
          <a:xfrm>
            <a:off x="4645025" y="3613150"/>
            <a:ext cx="303213"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40%</a:t>
            </a:r>
            <a:endParaRPr lang="en-US" sz="2000">
              <a:effectLst>
                <a:outerShdw blurRad="38100" dist="38100" dir="2700000" algn="tl">
                  <a:srgbClr val="000000"/>
                </a:outerShdw>
              </a:effectLst>
            </a:endParaRPr>
          </a:p>
        </p:txBody>
      </p:sp>
      <p:sp>
        <p:nvSpPr>
          <p:cNvPr id="288954" name="Rectangle 186"/>
          <p:cNvSpPr>
            <a:spLocks noChangeArrowheads="1"/>
          </p:cNvSpPr>
          <p:nvPr/>
        </p:nvSpPr>
        <p:spPr bwMode="auto">
          <a:xfrm>
            <a:off x="4645025" y="3111500"/>
            <a:ext cx="303213"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60%</a:t>
            </a:r>
            <a:endParaRPr lang="en-US" sz="2000">
              <a:effectLst>
                <a:outerShdw blurRad="38100" dist="38100" dir="2700000" algn="tl">
                  <a:srgbClr val="000000"/>
                </a:outerShdw>
              </a:effectLst>
            </a:endParaRPr>
          </a:p>
        </p:txBody>
      </p:sp>
      <p:sp>
        <p:nvSpPr>
          <p:cNvPr id="288955" name="Rectangle 187"/>
          <p:cNvSpPr>
            <a:spLocks noChangeArrowheads="1"/>
          </p:cNvSpPr>
          <p:nvPr/>
        </p:nvSpPr>
        <p:spPr bwMode="auto">
          <a:xfrm>
            <a:off x="4645025" y="2622550"/>
            <a:ext cx="303213"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80%</a:t>
            </a:r>
            <a:endParaRPr lang="en-US" sz="2000">
              <a:effectLst>
                <a:outerShdw blurRad="38100" dist="38100" dir="2700000" algn="tl">
                  <a:srgbClr val="000000"/>
                </a:outerShdw>
              </a:effectLst>
            </a:endParaRPr>
          </a:p>
        </p:txBody>
      </p:sp>
      <p:sp>
        <p:nvSpPr>
          <p:cNvPr id="288956" name="Rectangle 188"/>
          <p:cNvSpPr>
            <a:spLocks noChangeArrowheads="1"/>
          </p:cNvSpPr>
          <p:nvPr/>
        </p:nvSpPr>
        <p:spPr bwMode="auto">
          <a:xfrm>
            <a:off x="4638675" y="2120900"/>
            <a:ext cx="38735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100%</a:t>
            </a:r>
            <a:endParaRPr lang="en-US" sz="2000">
              <a:effectLst>
                <a:outerShdw blurRad="38100" dist="38100" dir="2700000" algn="tl">
                  <a:srgbClr val="000000"/>
                </a:outerShdw>
              </a:effectLst>
            </a:endParaRPr>
          </a:p>
        </p:txBody>
      </p:sp>
      <p:sp>
        <p:nvSpPr>
          <p:cNvPr id="288957" name="Rectangle 189"/>
          <p:cNvSpPr>
            <a:spLocks noChangeArrowheads="1"/>
          </p:cNvSpPr>
          <p:nvPr/>
        </p:nvSpPr>
        <p:spPr bwMode="auto">
          <a:xfrm>
            <a:off x="1654175" y="5594350"/>
            <a:ext cx="1841500" cy="230188"/>
          </a:xfrm>
          <a:prstGeom prst="rect">
            <a:avLst/>
          </a:prstGeom>
          <a:solidFill>
            <a:srgbClr val="00478E"/>
          </a:solidFill>
          <a:ln w="9525">
            <a:solidFill>
              <a:srgbClr val="FFFFFF"/>
            </a:solidFill>
            <a:miter lim="800000"/>
            <a:headEnd/>
            <a:tailEnd/>
          </a:ln>
        </p:spPr>
        <p:txBody>
          <a:bodyPr/>
          <a:lstStyle/>
          <a:p>
            <a:endParaRPr lang="en-US"/>
          </a:p>
        </p:txBody>
      </p:sp>
      <p:sp>
        <p:nvSpPr>
          <p:cNvPr id="288958" name="Rectangle 190"/>
          <p:cNvSpPr>
            <a:spLocks noChangeArrowheads="1"/>
          </p:cNvSpPr>
          <p:nvPr/>
        </p:nvSpPr>
        <p:spPr bwMode="auto">
          <a:xfrm>
            <a:off x="1682750" y="5673725"/>
            <a:ext cx="277813" cy="69850"/>
          </a:xfrm>
          <a:prstGeom prst="rect">
            <a:avLst/>
          </a:prstGeom>
          <a:solidFill>
            <a:srgbClr val="3366FF"/>
          </a:solidFill>
          <a:ln w="9525">
            <a:solidFill>
              <a:srgbClr val="FFFFFF"/>
            </a:solidFill>
            <a:miter lim="800000"/>
            <a:headEnd/>
            <a:tailEnd/>
          </a:ln>
        </p:spPr>
        <p:txBody>
          <a:bodyPr/>
          <a:lstStyle/>
          <a:p>
            <a:endParaRPr lang="en-US"/>
          </a:p>
        </p:txBody>
      </p:sp>
      <p:sp>
        <p:nvSpPr>
          <p:cNvPr id="288959" name="Rectangle 191"/>
          <p:cNvSpPr>
            <a:spLocks noChangeArrowheads="1"/>
          </p:cNvSpPr>
          <p:nvPr/>
        </p:nvSpPr>
        <p:spPr bwMode="auto">
          <a:xfrm>
            <a:off x="2001838" y="5632450"/>
            <a:ext cx="565150"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NAND $</a:t>
            </a:r>
            <a:endParaRPr lang="en-US" sz="2000">
              <a:effectLst>
                <a:outerShdw blurRad="38100" dist="38100" dir="2700000" algn="tl">
                  <a:srgbClr val="000000"/>
                </a:outerShdw>
              </a:effectLst>
            </a:endParaRPr>
          </a:p>
        </p:txBody>
      </p:sp>
      <p:sp>
        <p:nvSpPr>
          <p:cNvPr id="288960" name="Line 192"/>
          <p:cNvSpPr>
            <a:spLocks noChangeShapeType="1"/>
          </p:cNvSpPr>
          <p:nvPr/>
        </p:nvSpPr>
        <p:spPr bwMode="auto">
          <a:xfrm>
            <a:off x="2651125" y="5713413"/>
            <a:ext cx="288925" cy="0"/>
          </a:xfrm>
          <a:prstGeom prst="line">
            <a:avLst/>
          </a:prstGeom>
          <a:noFill/>
          <a:ln w="20638">
            <a:solidFill>
              <a:srgbClr val="FF0000"/>
            </a:solidFill>
            <a:round/>
            <a:headEnd/>
            <a:tailEnd/>
          </a:ln>
        </p:spPr>
        <p:txBody>
          <a:bodyPr/>
          <a:lstStyle/>
          <a:p>
            <a:endParaRPr lang="en-US"/>
          </a:p>
        </p:txBody>
      </p:sp>
      <p:sp>
        <p:nvSpPr>
          <p:cNvPr id="288961" name="Freeform 193"/>
          <p:cNvSpPr>
            <a:spLocks/>
          </p:cNvSpPr>
          <p:nvPr/>
        </p:nvSpPr>
        <p:spPr bwMode="auto">
          <a:xfrm>
            <a:off x="2754313" y="5673725"/>
            <a:ext cx="82550" cy="79375"/>
          </a:xfrm>
          <a:custGeom>
            <a:avLst/>
            <a:gdLst/>
            <a:ahLst/>
            <a:cxnLst>
              <a:cxn ang="0">
                <a:pos x="26" y="0"/>
              </a:cxn>
              <a:cxn ang="0">
                <a:pos x="52" y="25"/>
              </a:cxn>
              <a:cxn ang="0">
                <a:pos x="26" y="50"/>
              </a:cxn>
              <a:cxn ang="0">
                <a:pos x="0" y="25"/>
              </a:cxn>
              <a:cxn ang="0">
                <a:pos x="26" y="0"/>
              </a:cxn>
            </a:cxnLst>
            <a:rect l="0" t="0" r="r" b="b"/>
            <a:pathLst>
              <a:path w="52" h="50">
                <a:moveTo>
                  <a:pt x="26" y="0"/>
                </a:moveTo>
                <a:lnTo>
                  <a:pt x="52" y="25"/>
                </a:lnTo>
                <a:lnTo>
                  <a:pt x="26" y="50"/>
                </a:lnTo>
                <a:lnTo>
                  <a:pt x="0" y="25"/>
                </a:lnTo>
                <a:lnTo>
                  <a:pt x="26" y="0"/>
                </a:lnTo>
                <a:close/>
              </a:path>
            </a:pathLst>
          </a:custGeom>
          <a:solidFill>
            <a:srgbClr val="FF0000"/>
          </a:solidFill>
          <a:ln w="9525">
            <a:solidFill>
              <a:srgbClr val="FF0000"/>
            </a:solidFill>
            <a:prstDash val="solid"/>
            <a:round/>
            <a:headEnd/>
            <a:tailEnd/>
          </a:ln>
        </p:spPr>
        <p:txBody>
          <a:bodyPr/>
          <a:lstStyle/>
          <a:p>
            <a:endParaRPr lang="en-US"/>
          </a:p>
        </p:txBody>
      </p:sp>
      <p:sp>
        <p:nvSpPr>
          <p:cNvPr id="288962" name="Rectangle 194"/>
          <p:cNvSpPr>
            <a:spLocks noChangeArrowheads="1"/>
          </p:cNvSpPr>
          <p:nvPr/>
        </p:nvSpPr>
        <p:spPr bwMode="auto">
          <a:xfrm>
            <a:off x="2990850" y="5632450"/>
            <a:ext cx="534988" cy="182563"/>
          </a:xfrm>
          <a:prstGeom prst="rect">
            <a:avLst/>
          </a:prstGeom>
          <a:noFill/>
          <a:ln w="9525">
            <a:noFill/>
            <a:miter lim="800000"/>
            <a:headEnd/>
            <a:tailEnd/>
          </a:ln>
        </p:spPr>
        <p:txBody>
          <a:bodyPr wrap="none" lIns="0" tIns="0" rIns="0" bIns="0">
            <a:spAutoFit/>
          </a:bodyPr>
          <a:lstStyle/>
          <a:p>
            <a:r>
              <a:rPr lang="en-US" sz="1200">
                <a:solidFill>
                  <a:srgbClr val="FFFFFF"/>
                </a:solidFill>
                <a:effectLst/>
              </a:rPr>
              <a:t>Growth</a:t>
            </a:r>
            <a:endParaRPr lang="en-US" sz="2000">
              <a:effectLst>
                <a:outerShdw blurRad="38100" dist="38100" dir="2700000" algn="tl">
                  <a:srgbClr val="000000"/>
                </a:outerShdw>
              </a:effectLst>
            </a:endParaRPr>
          </a:p>
        </p:txBody>
      </p:sp>
      <p:sp>
        <p:nvSpPr>
          <p:cNvPr id="288963" name="Oval 195"/>
          <p:cNvSpPr>
            <a:spLocks noChangeArrowheads="1"/>
          </p:cNvSpPr>
          <p:nvPr/>
        </p:nvSpPr>
        <p:spPr bwMode="auto">
          <a:xfrm>
            <a:off x="2744788" y="4657725"/>
            <a:ext cx="463550" cy="454025"/>
          </a:xfrm>
          <a:prstGeom prst="ellipse">
            <a:avLst/>
          </a:prstGeom>
          <a:solidFill>
            <a:srgbClr val="FFFF00">
              <a:alpha val="10001"/>
            </a:srgbClr>
          </a:solidFill>
          <a:ln w="57150" algn="ctr">
            <a:solidFill>
              <a:srgbClr val="FFFF00"/>
            </a:solidFill>
            <a:round/>
            <a:headEnd/>
            <a:tailEnd/>
          </a:ln>
          <a:effectLst/>
        </p:spPr>
        <p:txBody>
          <a:bodyPr wrap="none" anchor="ctr">
            <a:spAutoFit/>
          </a:bodyPr>
          <a:lstStyle/>
          <a:p>
            <a:endParaRPr lang="en-US"/>
          </a:p>
        </p:txBody>
      </p:sp>
      <p:sp>
        <p:nvSpPr>
          <p:cNvPr id="288964" name="Oval 196"/>
          <p:cNvSpPr>
            <a:spLocks noChangeArrowheads="1"/>
          </p:cNvSpPr>
          <p:nvPr/>
        </p:nvSpPr>
        <p:spPr bwMode="auto">
          <a:xfrm>
            <a:off x="3363913" y="4205288"/>
            <a:ext cx="465137" cy="454025"/>
          </a:xfrm>
          <a:prstGeom prst="ellipse">
            <a:avLst/>
          </a:prstGeom>
          <a:solidFill>
            <a:srgbClr val="FFFF00">
              <a:alpha val="10001"/>
            </a:srgbClr>
          </a:solidFill>
          <a:ln w="57150" algn="ctr">
            <a:solidFill>
              <a:srgbClr val="FFFF00"/>
            </a:solidFill>
            <a:round/>
            <a:headEnd/>
            <a:tailEnd/>
          </a:ln>
          <a:effectLst/>
        </p:spPr>
        <p:txBody>
          <a:bodyPr wrap="none" anchor="ctr">
            <a:spAutoFit/>
          </a:bodyPr>
          <a:lstStyle/>
          <a:p>
            <a:endParaRPr lang="en-US"/>
          </a:p>
        </p:txBody>
      </p:sp>
      <p:sp>
        <p:nvSpPr>
          <p:cNvPr id="288965" name="Oval 197"/>
          <p:cNvSpPr>
            <a:spLocks noChangeArrowheads="1"/>
          </p:cNvSpPr>
          <p:nvPr/>
        </p:nvSpPr>
        <p:spPr bwMode="auto">
          <a:xfrm>
            <a:off x="3829050" y="4808538"/>
            <a:ext cx="465138" cy="454025"/>
          </a:xfrm>
          <a:prstGeom prst="ellipse">
            <a:avLst/>
          </a:prstGeom>
          <a:solidFill>
            <a:srgbClr val="FFFF00">
              <a:alpha val="10001"/>
            </a:srgbClr>
          </a:solidFill>
          <a:ln w="57150" algn="ctr">
            <a:solidFill>
              <a:srgbClr val="FFFF00"/>
            </a:solidFill>
            <a:round/>
            <a:headEnd/>
            <a:tailEnd/>
          </a:ln>
          <a:effectLst/>
        </p:spPr>
        <p:txBody>
          <a:bodyPr wrap="none" anchor="ctr">
            <a:spAutoFit/>
          </a:bodyPr>
          <a:lstStyle/>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0818" name="Picture 2" descr="Untitled-4"/>
          <p:cNvPicPr>
            <a:picLocks noChangeAspect="1" noChangeArrowheads="1"/>
          </p:cNvPicPr>
          <p:nvPr/>
        </p:nvPicPr>
        <p:blipFill>
          <a:blip r:embed="rId3"/>
          <a:srcRect/>
          <a:stretch>
            <a:fillRect/>
          </a:stretch>
        </p:blipFill>
        <p:spPr bwMode="auto">
          <a:xfrm>
            <a:off x="490538" y="5340350"/>
            <a:ext cx="8229600" cy="647700"/>
          </a:xfrm>
          <a:prstGeom prst="rect">
            <a:avLst/>
          </a:prstGeom>
          <a:noFill/>
          <a:ln w="9525">
            <a:noFill/>
            <a:miter lim="800000"/>
            <a:headEnd/>
            <a:tailEnd/>
          </a:ln>
          <a:effectLst/>
        </p:spPr>
      </p:pic>
      <p:sp>
        <p:nvSpPr>
          <p:cNvPr id="290819" name="Rectangle 3"/>
          <p:cNvSpPr>
            <a:spLocks noChangeArrowheads="1"/>
          </p:cNvSpPr>
          <p:nvPr/>
        </p:nvSpPr>
        <p:spPr bwMode="auto">
          <a:xfrm>
            <a:off x="381000" y="6384925"/>
            <a:ext cx="2497138" cy="244475"/>
          </a:xfrm>
          <a:prstGeom prst="rect">
            <a:avLst/>
          </a:prstGeom>
          <a:noFill/>
          <a:ln w="9525">
            <a:noFill/>
            <a:miter lim="800000"/>
            <a:headEnd/>
            <a:tailEnd/>
          </a:ln>
        </p:spPr>
        <p:txBody>
          <a:bodyPr wrap="none" lIns="0" tIns="0" rIns="0" bIns="0">
            <a:spAutoFit/>
          </a:bodyPr>
          <a:lstStyle/>
          <a:p>
            <a:pPr algn="l" defTabSz="762000" eaLnBrk="0" hangingPunct="0"/>
            <a:r>
              <a:rPr kumimoji="1" lang="en-US" altLang="ko-KR" sz="1600" dirty="0">
                <a:latin typeface="+mn-lt"/>
                <a:ea typeface="바탕체" pitchFamily="49" charset="-127"/>
              </a:rPr>
              <a:t>* </a:t>
            </a:r>
            <a:r>
              <a:rPr kumimoji="1" lang="en-US" altLang="ko-KR" sz="1600" dirty="0" smtClean="0">
                <a:latin typeface="+mn-lt"/>
                <a:ea typeface="바탕체" pitchFamily="49" charset="-127"/>
              </a:rPr>
              <a:t>Source:  </a:t>
            </a:r>
            <a:r>
              <a:rPr kumimoji="1" lang="en-US" altLang="ko-KR" sz="1600" dirty="0">
                <a:latin typeface="+mn-lt"/>
                <a:ea typeface="바탕체" pitchFamily="49" charset="-127"/>
              </a:rPr>
              <a:t>SEC Marketing </a:t>
            </a:r>
          </a:p>
        </p:txBody>
      </p:sp>
      <p:sp>
        <p:nvSpPr>
          <p:cNvPr id="290820" name="Rectangle 4"/>
          <p:cNvSpPr>
            <a:spLocks noChangeArrowheads="1"/>
          </p:cNvSpPr>
          <p:nvPr/>
        </p:nvSpPr>
        <p:spPr bwMode="auto">
          <a:xfrm>
            <a:off x="2211388" y="5588000"/>
            <a:ext cx="476250" cy="1587"/>
          </a:xfrm>
          <a:prstGeom prst="rect">
            <a:avLst/>
          </a:prstGeom>
          <a:solidFill>
            <a:srgbClr val="806600"/>
          </a:solidFill>
          <a:ln w="9525">
            <a:noFill/>
            <a:miter lim="800000"/>
            <a:headEnd/>
            <a:tailEnd/>
          </a:ln>
        </p:spPr>
        <p:txBody>
          <a:bodyPr/>
          <a:lstStyle/>
          <a:p>
            <a:endParaRPr lang="en-US">
              <a:latin typeface="+mn-lt"/>
            </a:endParaRPr>
          </a:p>
        </p:txBody>
      </p:sp>
      <p:sp>
        <p:nvSpPr>
          <p:cNvPr id="290821" name="Rectangle 5"/>
          <p:cNvSpPr>
            <a:spLocks noChangeArrowheads="1"/>
          </p:cNvSpPr>
          <p:nvPr/>
        </p:nvSpPr>
        <p:spPr bwMode="auto">
          <a:xfrm>
            <a:off x="1062038" y="2030412"/>
            <a:ext cx="7192962" cy="3406775"/>
          </a:xfrm>
          <a:prstGeom prst="rect">
            <a:avLst/>
          </a:prstGeom>
          <a:noFill/>
          <a:ln w="9525">
            <a:noFill/>
            <a:miter lim="800000"/>
            <a:headEnd/>
            <a:tailEnd/>
          </a:ln>
        </p:spPr>
        <p:txBody>
          <a:bodyPr/>
          <a:lstStyle/>
          <a:p>
            <a:endParaRPr lang="en-US">
              <a:latin typeface="+mn-lt"/>
            </a:endParaRPr>
          </a:p>
        </p:txBody>
      </p:sp>
      <p:sp>
        <p:nvSpPr>
          <p:cNvPr id="290822" name="Freeform 6"/>
          <p:cNvSpPr>
            <a:spLocks/>
          </p:cNvSpPr>
          <p:nvPr/>
        </p:nvSpPr>
        <p:spPr bwMode="auto">
          <a:xfrm>
            <a:off x="1054100" y="5403850"/>
            <a:ext cx="7200900" cy="33337"/>
          </a:xfrm>
          <a:custGeom>
            <a:avLst/>
            <a:gdLst/>
            <a:ahLst/>
            <a:cxnLst>
              <a:cxn ang="0">
                <a:pos x="0" y="0"/>
              </a:cxn>
              <a:cxn ang="0">
                <a:pos x="3" y="16"/>
              </a:cxn>
              <a:cxn ang="0">
                <a:pos x="3201" y="16"/>
              </a:cxn>
            </a:cxnLst>
            <a:rect l="0" t="0" r="r" b="b"/>
            <a:pathLst>
              <a:path w="3201" h="16">
                <a:moveTo>
                  <a:pt x="0" y="0"/>
                </a:moveTo>
                <a:lnTo>
                  <a:pt x="3" y="16"/>
                </a:lnTo>
                <a:lnTo>
                  <a:pt x="3201" y="16"/>
                </a:lnTo>
              </a:path>
            </a:pathLst>
          </a:custGeom>
          <a:noFill/>
          <a:ln w="0">
            <a:solidFill>
              <a:srgbClr val="969696"/>
            </a:solidFill>
            <a:prstDash val="sysDot"/>
            <a:round/>
            <a:headEnd/>
            <a:tailEnd/>
          </a:ln>
        </p:spPr>
        <p:txBody>
          <a:bodyPr/>
          <a:lstStyle/>
          <a:p>
            <a:endParaRPr lang="en-US">
              <a:latin typeface="+mn-lt"/>
            </a:endParaRPr>
          </a:p>
        </p:txBody>
      </p:sp>
      <p:sp>
        <p:nvSpPr>
          <p:cNvPr id="290823" name="Freeform 7"/>
          <p:cNvSpPr>
            <a:spLocks/>
          </p:cNvSpPr>
          <p:nvPr/>
        </p:nvSpPr>
        <p:spPr bwMode="auto">
          <a:xfrm>
            <a:off x="1038225" y="4732337"/>
            <a:ext cx="7216775" cy="15875"/>
          </a:xfrm>
          <a:custGeom>
            <a:avLst/>
            <a:gdLst/>
            <a:ahLst/>
            <a:cxnLst>
              <a:cxn ang="0">
                <a:pos x="0" y="0"/>
              </a:cxn>
              <a:cxn ang="0">
                <a:pos x="10" y="8"/>
              </a:cxn>
              <a:cxn ang="0">
                <a:pos x="3208" y="8"/>
              </a:cxn>
            </a:cxnLst>
            <a:rect l="0" t="0" r="r" b="b"/>
            <a:pathLst>
              <a:path w="3208" h="8">
                <a:moveTo>
                  <a:pt x="0" y="0"/>
                </a:moveTo>
                <a:lnTo>
                  <a:pt x="10" y="8"/>
                </a:lnTo>
                <a:lnTo>
                  <a:pt x="3208" y="8"/>
                </a:lnTo>
              </a:path>
            </a:pathLst>
          </a:custGeom>
          <a:noFill/>
          <a:ln w="0">
            <a:solidFill>
              <a:srgbClr val="969696"/>
            </a:solidFill>
            <a:prstDash val="sysDot"/>
            <a:round/>
            <a:headEnd/>
            <a:tailEnd/>
          </a:ln>
        </p:spPr>
        <p:txBody>
          <a:bodyPr/>
          <a:lstStyle/>
          <a:p>
            <a:endParaRPr lang="en-US">
              <a:latin typeface="+mn-lt"/>
            </a:endParaRPr>
          </a:p>
        </p:txBody>
      </p:sp>
      <p:sp>
        <p:nvSpPr>
          <p:cNvPr id="290824" name="Freeform 8"/>
          <p:cNvSpPr>
            <a:spLocks/>
          </p:cNvSpPr>
          <p:nvPr/>
        </p:nvSpPr>
        <p:spPr bwMode="auto">
          <a:xfrm>
            <a:off x="1038225" y="4071937"/>
            <a:ext cx="7216775" cy="14288"/>
          </a:xfrm>
          <a:custGeom>
            <a:avLst/>
            <a:gdLst/>
            <a:ahLst/>
            <a:cxnLst>
              <a:cxn ang="0">
                <a:pos x="0" y="7"/>
              </a:cxn>
              <a:cxn ang="0">
                <a:pos x="10" y="0"/>
              </a:cxn>
              <a:cxn ang="0">
                <a:pos x="3208" y="0"/>
              </a:cxn>
            </a:cxnLst>
            <a:rect l="0" t="0" r="r" b="b"/>
            <a:pathLst>
              <a:path w="3208" h="7">
                <a:moveTo>
                  <a:pt x="0" y="7"/>
                </a:moveTo>
                <a:lnTo>
                  <a:pt x="10" y="0"/>
                </a:lnTo>
                <a:lnTo>
                  <a:pt x="3208" y="0"/>
                </a:lnTo>
              </a:path>
            </a:pathLst>
          </a:custGeom>
          <a:noFill/>
          <a:ln w="0">
            <a:solidFill>
              <a:srgbClr val="969696"/>
            </a:solidFill>
            <a:prstDash val="sysDot"/>
            <a:round/>
            <a:headEnd/>
            <a:tailEnd/>
          </a:ln>
        </p:spPr>
        <p:txBody>
          <a:bodyPr/>
          <a:lstStyle/>
          <a:p>
            <a:endParaRPr lang="en-US">
              <a:latin typeface="+mn-lt"/>
            </a:endParaRPr>
          </a:p>
        </p:txBody>
      </p:sp>
      <p:sp>
        <p:nvSpPr>
          <p:cNvPr id="290825" name="Freeform 9"/>
          <p:cNvSpPr>
            <a:spLocks/>
          </p:cNvSpPr>
          <p:nvPr/>
        </p:nvSpPr>
        <p:spPr bwMode="auto">
          <a:xfrm>
            <a:off x="1054100" y="3373437"/>
            <a:ext cx="7200900" cy="9525"/>
          </a:xfrm>
          <a:custGeom>
            <a:avLst/>
            <a:gdLst/>
            <a:ahLst/>
            <a:cxnLst>
              <a:cxn ang="0">
                <a:pos x="0" y="0"/>
              </a:cxn>
              <a:cxn ang="0">
                <a:pos x="3" y="5"/>
              </a:cxn>
              <a:cxn ang="0">
                <a:pos x="3201" y="5"/>
              </a:cxn>
            </a:cxnLst>
            <a:rect l="0" t="0" r="r" b="b"/>
            <a:pathLst>
              <a:path w="3201" h="5">
                <a:moveTo>
                  <a:pt x="0" y="0"/>
                </a:moveTo>
                <a:lnTo>
                  <a:pt x="3" y="5"/>
                </a:lnTo>
                <a:lnTo>
                  <a:pt x="3201" y="5"/>
                </a:lnTo>
              </a:path>
            </a:pathLst>
          </a:custGeom>
          <a:noFill/>
          <a:ln w="0">
            <a:solidFill>
              <a:srgbClr val="969696"/>
            </a:solidFill>
            <a:prstDash val="sysDot"/>
            <a:round/>
            <a:headEnd/>
            <a:tailEnd/>
          </a:ln>
        </p:spPr>
        <p:txBody>
          <a:bodyPr/>
          <a:lstStyle/>
          <a:p>
            <a:endParaRPr lang="en-US">
              <a:latin typeface="+mn-lt"/>
            </a:endParaRPr>
          </a:p>
        </p:txBody>
      </p:sp>
      <p:sp>
        <p:nvSpPr>
          <p:cNvPr id="290826" name="Freeform 10"/>
          <p:cNvSpPr>
            <a:spLocks/>
          </p:cNvSpPr>
          <p:nvPr/>
        </p:nvSpPr>
        <p:spPr bwMode="auto">
          <a:xfrm>
            <a:off x="1054100" y="2660650"/>
            <a:ext cx="7200900" cy="46037"/>
          </a:xfrm>
          <a:custGeom>
            <a:avLst/>
            <a:gdLst/>
            <a:ahLst/>
            <a:cxnLst>
              <a:cxn ang="0">
                <a:pos x="0" y="0"/>
              </a:cxn>
              <a:cxn ang="0">
                <a:pos x="3" y="23"/>
              </a:cxn>
              <a:cxn ang="0">
                <a:pos x="3201" y="23"/>
              </a:cxn>
            </a:cxnLst>
            <a:rect l="0" t="0" r="r" b="b"/>
            <a:pathLst>
              <a:path w="3201" h="23">
                <a:moveTo>
                  <a:pt x="0" y="0"/>
                </a:moveTo>
                <a:lnTo>
                  <a:pt x="3" y="23"/>
                </a:lnTo>
                <a:lnTo>
                  <a:pt x="3201" y="23"/>
                </a:lnTo>
              </a:path>
            </a:pathLst>
          </a:custGeom>
          <a:noFill/>
          <a:ln w="0">
            <a:solidFill>
              <a:srgbClr val="969696"/>
            </a:solidFill>
            <a:prstDash val="sysDot"/>
            <a:round/>
            <a:headEnd/>
            <a:tailEnd/>
          </a:ln>
        </p:spPr>
        <p:txBody>
          <a:bodyPr/>
          <a:lstStyle/>
          <a:p>
            <a:endParaRPr lang="en-US">
              <a:latin typeface="+mn-lt"/>
            </a:endParaRPr>
          </a:p>
        </p:txBody>
      </p:sp>
      <p:sp>
        <p:nvSpPr>
          <p:cNvPr id="290827" name="Freeform 11"/>
          <p:cNvSpPr>
            <a:spLocks/>
          </p:cNvSpPr>
          <p:nvPr/>
        </p:nvSpPr>
        <p:spPr bwMode="auto">
          <a:xfrm>
            <a:off x="1038225" y="2028825"/>
            <a:ext cx="7216775" cy="1587"/>
          </a:xfrm>
          <a:custGeom>
            <a:avLst/>
            <a:gdLst/>
            <a:ahLst/>
            <a:cxnLst>
              <a:cxn ang="0">
                <a:pos x="0" y="0"/>
              </a:cxn>
              <a:cxn ang="0">
                <a:pos x="10" y="1"/>
              </a:cxn>
              <a:cxn ang="0">
                <a:pos x="3208" y="1"/>
              </a:cxn>
            </a:cxnLst>
            <a:rect l="0" t="0" r="r" b="b"/>
            <a:pathLst>
              <a:path w="3208" h="1">
                <a:moveTo>
                  <a:pt x="0" y="0"/>
                </a:moveTo>
                <a:lnTo>
                  <a:pt x="10" y="1"/>
                </a:lnTo>
                <a:lnTo>
                  <a:pt x="3208" y="1"/>
                </a:lnTo>
              </a:path>
            </a:pathLst>
          </a:custGeom>
          <a:noFill/>
          <a:ln w="0">
            <a:solidFill>
              <a:srgbClr val="969696"/>
            </a:solidFill>
            <a:prstDash val="sysDot"/>
            <a:round/>
            <a:headEnd/>
            <a:tailEnd/>
          </a:ln>
        </p:spPr>
        <p:txBody>
          <a:bodyPr/>
          <a:lstStyle/>
          <a:p>
            <a:endParaRPr lang="en-US">
              <a:latin typeface="+mn-lt"/>
            </a:endParaRPr>
          </a:p>
        </p:txBody>
      </p:sp>
      <p:sp>
        <p:nvSpPr>
          <p:cNvPr id="290901" name="Text Box 85"/>
          <p:cNvSpPr txBox="1">
            <a:spLocks noChangeArrowheads="1"/>
          </p:cNvSpPr>
          <p:nvPr/>
        </p:nvSpPr>
        <p:spPr bwMode="auto">
          <a:xfrm>
            <a:off x="8039100" y="4738687"/>
            <a:ext cx="971550" cy="396875"/>
          </a:xfrm>
          <a:prstGeom prst="rect">
            <a:avLst/>
          </a:prstGeom>
          <a:noFill/>
          <a:ln w="9525">
            <a:noFill/>
            <a:miter lim="800000"/>
            <a:headEnd/>
            <a:tailEnd/>
          </a:ln>
          <a:effectLst/>
        </p:spPr>
        <p:txBody>
          <a:bodyPr>
            <a:spAutoFit/>
          </a:bodyPr>
          <a:lstStyle/>
          <a:p>
            <a:pPr algn="l" latinLnBrk="1">
              <a:spcBef>
                <a:spcPct val="50000"/>
              </a:spcBef>
            </a:pPr>
            <a:r>
              <a:rPr kumimoji="1" lang="en-US" altLang="ko-KR" sz="2000">
                <a:latin typeface="+mn-lt"/>
                <a:ea typeface="굴림" pitchFamily="34" charset="-127"/>
              </a:rPr>
              <a:t>16Gb</a:t>
            </a:r>
          </a:p>
        </p:txBody>
      </p:sp>
      <p:sp>
        <p:nvSpPr>
          <p:cNvPr id="290902" name="Text Box 86"/>
          <p:cNvSpPr txBox="1">
            <a:spLocks noChangeArrowheads="1"/>
          </p:cNvSpPr>
          <p:nvPr/>
        </p:nvSpPr>
        <p:spPr bwMode="auto">
          <a:xfrm>
            <a:off x="8089900" y="3235325"/>
            <a:ext cx="811213" cy="396875"/>
          </a:xfrm>
          <a:prstGeom prst="rect">
            <a:avLst/>
          </a:prstGeom>
          <a:noFill/>
          <a:ln w="9525">
            <a:noFill/>
            <a:miter lim="800000"/>
            <a:headEnd/>
            <a:tailEnd/>
          </a:ln>
          <a:effectLst/>
        </p:spPr>
        <p:txBody>
          <a:bodyPr>
            <a:spAutoFit/>
          </a:bodyPr>
          <a:lstStyle/>
          <a:p>
            <a:pPr algn="l" latinLnBrk="1">
              <a:spcBef>
                <a:spcPct val="50000"/>
              </a:spcBef>
            </a:pPr>
            <a:r>
              <a:rPr kumimoji="1" lang="en-US" altLang="ko-KR" sz="2000">
                <a:latin typeface="+mn-lt"/>
                <a:ea typeface="굴림" pitchFamily="34" charset="-127"/>
              </a:rPr>
              <a:t>8Gb</a:t>
            </a:r>
          </a:p>
        </p:txBody>
      </p:sp>
      <p:sp>
        <p:nvSpPr>
          <p:cNvPr id="290903" name="Text Box 87"/>
          <p:cNvSpPr txBox="1">
            <a:spLocks noChangeArrowheads="1"/>
          </p:cNvSpPr>
          <p:nvPr/>
        </p:nvSpPr>
        <p:spPr bwMode="auto">
          <a:xfrm>
            <a:off x="8089900" y="2347912"/>
            <a:ext cx="811213" cy="396875"/>
          </a:xfrm>
          <a:prstGeom prst="rect">
            <a:avLst/>
          </a:prstGeom>
          <a:noFill/>
          <a:ln w="9525">
            <a:noFill/>
            <a:miter lim="800000"/>
            <a:headEnd/>
            <a:tailEnd/>
          </a:ln>
          <a:effectLst/>
        </p:spPr>
        <p:txBody>
          <a:bodyPr>
            <a:spAutoFit/>
          </a:bodyPr>
          <a:lstStyle/>
          <a:p>
            <a:pPr algn="l" latinLnBrk="1">
              <a:spcBef>
                <a:spcPct val="50000"/>
              </a:spcBef>
            </a:pPr>
            <a:r>
              <a:rPr kumimoji="1" lang="en-US" altLang="ko-KR" sz="2000">
                <a:latin typeface="+mn-lt"/>
                <a:ea typeface="굴림" pitchFamily="34" charset="-127"/>
              </a:rPr>
              <a:t>4Gb</a:t>
            </a:r>
          </a:p>
        </p:txBody>
      </p:sp>
      <p:grpSp>
        <p:nvGrpSpPr>
          <p:cNvPr id="255" name="Group 254"/>
          <p:cNvGrpSpPr/>
          <p:nvPr/>
        </p:nvGrpSpPr>
        <p:grpSpPr>
          <a:xfrm>
            <a:off x="933450" y="2068512"/>
            <a:ext cx="474489" cy="4188143"/>
            <a:chOff x="933450" y="2068512"/>
            <a:chExt cx="474489" cy="4188143"/>
          </a:xfrm>
        </p:grpSpPr>
        <p:grpSp>
          <p:nvGrpSpPr>
            <p:cNvPr id="254" name="Group 253"/>
            <p:cNvGrpSpPr/>
            <p:nvPr/>
          </p:nvGrpSpPr>
          <p:grpSpPr>
            <a:xfrm>
              <a:off x="1013447" y="2068512"/>
              <a:ext cx="363882" cy="3467100"/>
              <a:chOff x="1013447" y="2068512"/>
              <a:chExt cx="363882" cy="3467100"/>
            </a:xfrm>
          </p:grpSpPr>
          <p:grpSp>
            <p:nvGrpSpPr>
              <p:cNvPr id="290828" name="Group 12"/>
              <p:cNvGrpSpPr>
                <a:grpSpLocks/>
              </p:cNvGrpSpPr>
              <p:nvPr/>
            </p:nvGrpSpPr>
            <p:grpSpPr bwMode="auto">
              <a:xfrm>
                <a:off x="1015207" y="2068512"/>
                <a:ext cx="360363" cy="3467100"/>
                <a:chOff x="744" y="1414"/>
                <a:chExt cx="264" cy="2184"/>
              </a:xfrm>
            </p:grpSpPr>
            <p:sp>
              <p:nvSpPr>
                <p:cNvPr id="290829" name="Freeform 13"/>
                <p:cNvSpPr>
                  <a:spLocks/>
                </p:cNvSpPr>
                <p:nvPr/>
              </p:nvSpPr>
              <p:spPr bwMode="auto">
                <a:xfrm>
                  <a:off x="744" y="3559"/>
                  <a:ext cx="264" cy="39"/>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BF9900"/>
                </a:solidFill>
                <a:ln w="9525">
                  <a:noFill/>
                  <a:round/>
                  <a:headEnd/>
                  <a:tailEnd/>
                </a:ln>
              </p:spPr>
              <p:txBody>
                <a:bodyPr/>
                <a:lstStyle/>
                <a:p>
                  <a:endParaRPr lang="en-US">
                    <a:latin typeface="+mn-lt"/>
                  </a:endParaRPr>
                </a:p>
              </p:txBody>
            </p:sp>
            <p:sp>
              <p:nvSpPr>
                <p:cNvPr id="290830" name="Freeform 14"/>
                <p:cNvSpPr>
                  <a:spLocks/>
                </p:cNvSpPr>
                <p:nvPr/>
              </p:nvSpPr>
              <p:spPr bwMode="auto">
                <a:xfrm>
                  <a:off x="744" y="3559"/>
                  <a:ext cx="264" cy="39"/>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739900"/>
                </a:solidFill>
                <a:ln w="9525">
                  <a:noFill/>
                  <a:round/>
                  <a:headEnd/>
                  <a:tailEnd/>
                </a:ln>
              </p:spPr>
              <p:txBody>
                <a:bodyPr/>
                <a:lstStyle/>
                <a:p>
                  <a:endParaRPr lang="en-US">
                    <a:latin typeface="+mn-lt"/>
                  </a:endParaRPr>
                </a:p>
              </p:txBody>
            </p:sp>
            <p:sp>
              <p:nvSpPr>
                <p:cNvPr id="290831" name="Freeform 15"/>
                <p:cNvSpPr>
                  <a:spLocks/>
                </p:cNvSpPr>
                <p:nvPr/>
              </p:nvSpPr>
              <p:spPr bwMode="auto">
                <a:xfrm>
                  <a:off x="744" y="3559"/>
                  <a:ext cx="264" cy="39"/>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7399BF"/>
                </a:solidFill>
                <a:ln w="9525">
                  <a:noFill/>
                  <a:round/>
                  <a:headEnd/>
                  <a:tailEnd/>
                </a:ln>
              </p:spPr>
              <p:txBody>
                <a:bodyPr/>
                <a:lstStyle/>
                <a:p>
                  <a:endParaRPr lang="en-US">
                    <a:latin typeface="+mn-lt"/>
                  </a:endParaRPr>
                </a:p>
              </p:txBody>
            </p:sp>
            <p:sp>
              <p:nvSpPr>
                <p:cNvPr id="290832" name="Freeform 16"/>
                <p:cNvSpPr>
                  <a:spLocks/>
                </p:cNvSpPr>
                <p:nvPr/>
              </p:nvSpPr>
              <p:spPr bwMode="auto">
                <a:xfrm>
                  <a:off x="957" y="1832"/>
                  <a:ext cx="51" cy="1766"/>
                </a:xfrm>
                <a:custGeom>
                  <a:avLst/>
                  <a:gdLst/>
                  <a:ahLst/>
                  <a:cxnLst>
                    <a:cxn ang="0">
                      <a:pos x="0" y="1368"/>
                    </a:cxn>
                    <a:cxn ang="0">
                      <a:pos x="0" y="24"/>
                    </a:cxn>
                    <a:cxn ang="0">
                      <a:pos x="36" y="0"/>
                    </a:cxn>
                    <a:cxn ang="0">
                      <a:pos x="36" y="1338"/>
                    </a:cxn>
                    <a:cxn ang="0">
                      <a:pos x="0" y="1368"/>
                    </a:cxn>
                  </a:cxnLst>
                  <a:rect l="0" t="0" r="r" b="b"/>
                  <a:pathLst>
                    <a:path w="36" h="1368">
                      <a:moveTo>
                        <a:pt x="0" y="1368"/>
                      </a:moveTo>
                      <a:lnTo>
                        <a:pt x="0" y="24"/>
                      </a:lnTo>
                      <a:lnTo>
                        <a:pt x="36" y="0"/>
                      </a:lnTo>
                      <a:lnTo>
                        <a:pt x="36" y="1338"/>
                      </a:lnTo>
                      <a:lnTo>
                        <a:pt x="0" y="1368"/>
                      </a:lnTo>
                      <a:close/>
                    </a:path>
                  </a:pathLst>
                </a:custGeom>
                <a:solidFill>
                  <a:srgbClr val="33334D"/>
                </a:solidFill>
                <a:ln w="9525">
                  <a:noFill/>
                  <a:round/>
                  <a:headEnd/>
                  <a:tailEnd/>
                </a:ln>
              </p:spPr>
              <p:txBody>
                <a:bodyPr/>
                <a:lstStyle/>
                <a:p>
                  <a:endParaRPr lang="en-US">
                    <a:latin typeface="+mn-lt"/>
                  </a:endParaRPr>
                </a:p>
              </p:txBody>
            </p:sp>
            <p:sp>
              <p:nvSpPr>
                <p:cNvPr id="290833" name="Rectangle 17"/>
                <p:cNvSpPr>
                  <a:spLocks noChangeArrowheads="1"/>
                </p:cNvSpPr>
                <p:nvPr/>
              </p:nvSpPr>
              <p:spPr bwMode="auto">
                <a:xfrm>
                  <a:off x="744" y="1863"/>
                  <a:ext cx="213" cy="1735"/>
                </a:xfrm>
                <a:prstGeom prst="rect">
                  <a:avLst/>
                </a:prstGeom>
                <a:solidFill>
                  <a:srgbClr val="666699"/>
                </a:solidFill>
                <a:ln w="9525">
                  <a:noFill/>
                  <a:miter lim="800000"/>
                  <a:headEnd/>
                  <a:tailEnd/>
                </a:ln>
              </p:spPr>
              <p:txBody>
                <a:bodyPr/>
                <a:lstStyle/>
                <a:p>
                  <a:endParaRPr lang="en-US">
                    <a:latin typeface="+mn-lt"/>
                  </a:endParaRPr>
                </a:p>
              </p:txBody>
            </p:sp>
            <p:sp>
              <p:nvSpPr>
                <p:cNvPr id="290834" name="Freeform 18"/>
                <p:cNvSpPr>
                  <a:spLocks/>
                </p:cNvSpPr>
                <p:nvPr/>
              </p:nvSpPr>
              <p:spPr bwMode="auto">
                <a:xfrm>
                  <a:off x="744" y="1832"/>
                  <a:ext cx="264" cy="31"/>
                </a:xfrm>
                <a:custGeom>
                  <a:avLst/>
                  <a:gdLst/>
                  <a:ahLst/>
                  <a:cxnLst>
                    <a:cxn ang="0">
                      <a:pos x="150" y="24"/>
                    </a:cxn>
                    <a:cxn ang="0">
                      <a:pos x="186" y="0"/>
                    </a:cxn>
                    <a:cxn ang="0">
                      <a:pos x="36" y="0"/>
                    </a:cxn>
                    <a:cxn ang="0">
                      <a:pos x="0" y="24"/>
                    </a:cxn>
                    <a:cxn ang="0">
                      <a:pos x="150" y="24"/>
                    </a:cxn>
                  </a:cxnLst>
                  <a:rect l="0" t="0" r="r" b="b"/>
                  <a:pathLst>
                    <a:path w="186" h="24">
                      <a:moveTo>
                        <a:pt x="150" y="24"/>
                      </a:moveTo>
                      <a:lnTo>
                        <a:pt x="186" y="0"/>
                      </a:lnTo>
                      <a:lnTo>
                        <a:pt x="36" y="0"/>
                      </a:lnTo>
                      <a:lnTo>
                        <a:pt x="0" y="24"/>
                      </a:lnTo>
                      <a:lnTo>
                        <a:pt x="150" y="24"/>
                      </a:lnTo>
                      <a:close/>
                    </a:path>
                  </a:pathLst>
                </a:custGeom>
                <a:solidFill>
                  <a:srgbClr val="4D4D73"/>
                </a:solidFill>
                <a:ln w="9525">
                  <a:noFill/>
                  <a:round/>
                  <a:headEnd/>
                  <a:tailEnd/>
                </a:ln>
              </p:spPr>
              <p:txBody>
                <a:bodyPr/>
                <a:lstStyle/>
                <a:p>
                  <a:endParaRPr lang="en-US">
                    <a:latin typeface="+mn-lt"/>
                  </a:endParaRPr>
                </a:p>
              </p:txBody>
            </p:sp>
            <p:sp>
              <p:nvSpPr>
                <p:cNvPr id="290835" name="Freeform 19"/>
                <p:cNvSpPr>
                  <a:spLocks/>
                </p:cNvSpPr>
                <p:nvPr/>
              </p:nvSpPr>
              <p:spPr bwMode="auto">
                <a:xfrm>
                  <a:off x="957" y="1646"/>
                  <a:ext cx="51" cy="217"/>
                </a:xfrm>
                <a:custGeom>
                  <a:avLst/>
                  <a:gdLst/>
                  <a:ahLst/>
                  <a:cxnLst>
                    <a:cxn ang="0">
                      <a:pos x="0" y="168"/>
                    </a:cxn>
                    <a:cxn ang="0">
                      <a:pos x="0" y="30"/>
                    </a:cxn>
                    <a:cxn ang="0">
                      <a:pos x="36" y="0"/>
                    </a:cxn>
                    <a:cxn ang="0">
                      <a:pos x="36" y="144"/>
                    </a:cxn>
                    <a:cxn ang="0">
                      <a:pos x="0" y="168"/>
                    </a:cxn>
                  </a:cxnLst>
                  <a:rect l="0" t="0" r="r" b="b"/>
                  <a:pathLst>
                    <a:path w="36" h="168">
                      <a:moveTo>
                        <a:pt x="0" y="168"/>
                      </a:moveTo>
                      <a:lnTo>
                        <a:pt x="0" y="30"/>
                      </a:lnTo>
                      <a:lnTo>
                        <a:pt x="36" y="0"/>
                      </a:lnTo>
                      <a:lnTo>
                        <a:pt x="36" y="144"/>
                      </a:lnTo>
                      <a:lnTo>
                        <a:pt x="0" y="168"/>
                      </a:lnTo>
                      <a:close/>
                    </a:path>
                  </a:pathLst>
                </a:custGeom>
                <a:solidFill>
                  <a:srgbClr val="668080"/>
                </a:solidFill>
                <a:ln w="9525">
                  <a:noFill/>
                  <a:round/>
                  <a:headEnd/>
                  <a:tailEnd/>
                </a:ln>
              </p:spPr>
              <p:txBody>
                <a:bodyPr/>
                <a:lstStyle/>
                <a:p>
                  <a:endParaRPr lang="en-US">
                    <a:latin typeface="+mn-lt"/>
                  </a:endParaRPr>
                </a:p>
              </p:txBody>
            </p:sp>
            <p:sp>
              <p:nvSpPr>
                <p:cNvPr id="290836" name="Rectangle 20"/>
                <p:cNvSpPr>
                  <a:spLocks noChangeArrowheads="1"/>
                </p:cNvSpPr>
                <p:nvPr/>
              </p:nvSpPr>
              <p:spPr bwMode="auto">
                <a:xfrm>
                  <a:off x="744" y="1685"/>
                  <a:ext cx="213" cy="178"/>
                </a:xfrm>
                <a:prstGeom prst="rect">
                  <a:avLst/>
                </a:prstGeom>
                <a:solidFill>
                  <a:srgbClr val="CCFFFF"/>
                </a:solidFill>
                <a:ln w="9525">
                  <a:noFill/>
                  <a:miter lim="800000"/>
                  <a:headEnd/>
                  <a:tailEnd/>
                </a:ln>
              </p:spPr>
              <p:txBody>
                <a:bodyPr/>
                <a:lstStyle/>
                <a:p>
                  <a:endParaRPr lang="en-US">
                    <a:latin typeface="+mn-lt"/>
                  </a:endParaRPr>
                </a:p>
              </p:txBody>
            </p:sp>
            <p:sp>
              <p:nvSpPr>
                <p:cNvPr id="290837" name="Freeform 21"/>
                <p:cNvSpPr>
                  <a:spLocks/>
                </p:cNvSpPr>
                <p:nvPr/>
              </p:nvSpPr>
              <p:spPr bwMode="auto">
                <a:xfrm>
                  <a:off x="744" y="1646"/>
                  <a:ext cx="264" cy="39"/>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99BFBF"/>
                </a:solidFill>
                <a:ln w="9525">
                  <a:noFill/>
                  <a:round/>
                  <a:headEnd/>
                  <a:tailEnd/>
                </a:ln>
              </p:spPr>
              <p:txBody>
                <a:bodyPr/>
                <a:lstStyle/>
                <a:p>
                  <a:endParaRPr lang="en-US">
                    <a:latin typeface="+mn-lt"/>
                  </a:endParaRPr>
                </a:p>
              </p:txBody>
            </p:sp>
            <p:sp>
              <p:nvSpPr>
                <p:cNvPr id="290838" name="Freeform 22"/>
                <p:cNvSpPr>
                  <a:spLocks/>
                </p:cNvSpPr>
                <p:nvPr/>
              </p:nvSpPr>
              <p:spPr bwMode="auto">
                <a:xfrm>
                  <a:off x="957" y="1545"/>
                  <a:ext cx="51" cy="140"/>
                </a:xfrm>
                <a:custGeom>
                  <a:avLst/>
                  <a:gdLst/>
                  <a:ahLst/>
                  <a:cxnLst>
                    <a:cxn ang="0">
                      <a:pos x="0" y="108"/>
                    </a:cxn>
                    <a:cxn ang="0">
                      <a:pos x="0" y="30"/>
                    </a:cxn>
                    <a:cxn ang="0">
                      <a:pos x="36" y="0"/>
                    </a:cxn>
                    <a:cxn ang="0">
                      <a:pos x="36" y="78"/>
                    </a:cxn>
                    <a:cxn ang="0">
                      <a:pos x="0" y="108"/>
                    </a:cxn>
                  </a:cxnLst>
                  <a:rect l="0" t="0" r="r" b="b"/>
                  <a:pathLst>
                    <a:path w="36" h="108">
                      <a:moveTo>
                        <a:pt x="0" y="108"/>
                      </a:moveTo>
                      <a:lnTo>
                        <a:pt x="0" y="30"/>
                      </a:lnTo>
                      <a:lnTo>
                        <a:pt x="36" y="0"/>
                      </a:lnTo>
                      <a:lnTo>
                        <a:pt x="36" y="78"/>
                      </a:lnTo>
                      <a:lnTo>
                        <a:pt x="0" y="108"/>
                      </a:lnTo>
                      <a:close/>
                    </a:path>
                  </a:pathLst>
                </a:custGeom>
                <a:solidFill>
                  <a:srgbClr val="4D1A33"/>
                </a:solidFill>
                <a:ln w="9525">
                  <a:noFill/>
                  <a:round/>
                  <a:headEnd/>
                  <a:tailEnd/>
                </a:ln>
              </p:spPr>
              <p:txBody>
                <a:bodyPr/>
                <a:lstStyle/>
                <a:p>
                  <a:endParaRPr lang="en-US">
                    <a:latin typeface="+mn-lt"/>
                  </a:endParaRPr>
                </a:p>
              </p:txBody>
            </p:sp>
            <p:sp>
              <p:nvSpPr>
                <p:cNvPr id="290839" name="Rectangle 23"/>
                <p:cNvSpPr>
                  <a:spLocks noChangeArrowheads="1"/>
                </p:cNvSpPr>
                <p:nvPr/>
              </p:nvSpPr>
              <p:spPr bwMode="auto">
                <a:xfrm>
                  <a:off x="744" y="1584"/>
                  <a:ext cx="213" cy="101"/>
                </a:xfrm>
                <a:prstGeom prst="rect">
                  <a:avLst/>
                </a:prstGeom>
                <a:solidFill>
                  <a:srgbClr val="993366"/>
                </a:solidFill>
                <a:ln w="9525">
                  <a:noFill/>
                  <a:miter lim="800000"/>
                  <a:headEnd/>
                  <a:tailEnd/>
                </a:ln>
              </p:spPr>
              <p:txBody>
                <a:bodyPr/>
                <a:lstStyle/>
                <a:p>
                  <a:endParaRPr lang="en-US">
                    <a:latin typeface="+mn-lt"/>
                  </a:endParaRPr>
                </a:p>
              </p:txBody>
            </p:sp>
            <p:sp>
              <p:nvSpPr>
                <p:cNvPr id="290840" name="Freeform 24"/>
                <p:cNvSpPr>
                  <a:spLocks/>
                </p:cNvSpPr>
                <p:nvPr/>
              </p:nvSpPr>
              <p:spPr bwMode="auto">
                <a:xfrm>
                  <a:off x="744" y="1545"/>
                  <a:ext cx="264" cy="39"/>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73264D"/>
                </a:solidFill>
                <a:ln w="9525">
                  <a:noFill/>
                  <a:round/>
                  <a:headEnd/>
                  <a:tailEnd/>
                </a:ln>
              </p:spPr>
              <p:txBody>
                <a:bodyPr/>
                <a:lstStyle/>
                <a:p>
                  <a:endParaRPr lang="en-US">
                    <a:latin typeface="+mn-lt"/>
                  </a:endParaRPr>
                </a:p>
              </p:txBody>
            </p:sp>
            <p:sp>
              <p:nvSpPr>
                <p:cNvPr id="290841" name="Freeform 25"/>
                <p:cNvSpPr>
                  <a:spLocks/>
                </p:cNvSpPr>
                <p:nvPr/>
              </p:nvSpPr>
              <p:spPr bwMode="auto">
                <a:xfrm>
                  <a:off x="957" y="1414"/>
                  <a:ext cx="51" cy="170"/>
                </a:xfrm>
                <a:custGeom>
                  <a:avLst/>
                  <a:gdLst/>
                  <a:ahLst/>
                  <a:cxnLst>
                    <a:cxn ang="0">
                      <a:pos x="0" y="132"/>
                    </a:cxn>
                    <a:cxn ang="0">
                      <a:pos x="0" y="30"/>
                    </a:cxn>
                    <a:cxn ang="0">
                      <a:pos x="36" y="0"/>
                    </a:cxn>
                    <a:cxn ang="0">
                      <a:pos x="36" y="102"/>
                    </a:cxn>
                    <a:cxn ang="0">
                      <a:pos x="0" y="132"/>
                    </a:cxn>
                  </a:cxnLst>
                  <a:rect l="0" t="0" r="r" b="b"/>
                  <a:pathLst>
                    <a:path w="36" h="132">
                      <a:moveTo>
                        <a:pt x="0" y="132"/>
                      </a:moveTo>
                      <a:lnTo>
                        <a:pt x="0" y="30"/>
                      </a:lnTo>
                      <a:lnTo>
                        <a:pt x="36" y="0"/>
                      </a:lnTo>
                      <a:lnTo>
                        <a:pt x="36" y="102"/>
                      </a:lnTo>
                      <a:lnTo>
                        <a:pt x="0" y="132"/>
                      </a:lnTo>
                      <a:close/>
                    </a:path>
                  </a:pathLst>
                </a:custGeom>
                <a:solidFill>
                  <a:srgbClr val="606060"/>
                </a:solidFill>
                <a:ln w="9525">
                  <a:noFill/>
                  <a:round/>
                  <a:headEnd/>
                  <a:tailEnd/>
                </a:ln>
              </p:spPr>
              <p:txBody>
                <a:bodyPr/>
                <a:lstStyle/>
                <a:p>
                  <a:endParaRPr lang="en-US">
                    <a:latin typeface="+mn-lt"/>
                  </a:endParaRPr>
                </a:p>
              </p:txBody>
            </p:sp>
            <p:sp>
              <p:nvSpPr>
                <p:cNvPr id="290842" name="Rectangle 26"/>
                <p:cNvSpPr>
                  <a:spLocks noChangeArrowheads="1"/>
                </p:cNvSpPr>
                <p:nvPr/>
              </p:nvSpPr>
              <p:spPr bwMode="auto">
                <a:xfrm>
                  <a:off x="744" y="1452"/>
                  <a:ext cx="213" cy="132"/>
                </a:xfrm>
                <a:prstGeom prst="rect">
                  <a:avLst/>
                </a:prstGeom>
                <a:solidFill>
                  <a:srgbClr val="C0C0C0"/>
                </a:solidFill>
                <a:ln w="9525">
                  <a:noFill/>
                  <a:miter lim="800000"/>
                  <a:headEnd/>
                  <a:tailEnd/>
                </a:ln>
              </p:spPr>
              <p:txBody>
                <a:bodyPr/>
                <a:lstStyle/>
                <a:p>
                  <a:endParaRPr lang="en-US">
                    <a:latin typeface="+mn-lt"/>
                  </a:endParaRPr>
                </a:p>
              </p:txBody>
            </p:sp>
            <p:sp>
              <p:nvSpPr>
                <p:cNvPr id="290843" name="Freeform 27"/>
                <p:cNvSpPr>
                  <a:spLocks/>
                </p:cNvSpPr>
                <p:nvPr/>
              </p:nvSpPr>
              <p:spPr bwMode="auto">
                <a:xfrm>
                  <a:off x="744" y="1414"/>
                  <a:ext cx="264" cy="38"/>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808080"/>
                </a:solidFill>
                <a:ln w="9525">
                  <a:noFill/>
                  <a:round/>
                  <a:headEnd/>
                  <a:tailEnd/>
                </a:ln>
              </p:spPr>
              <p:txBody>
                <a:bodyPr/>
                <a:lstStyle/>
                <a:p>
                  <a:endParaRPr lang="en-US">
                    <a:latin typeface="+mn-lt"/>
                  </a:endParaRPr>
                </a:p>
              </p:txBody>
            </p:sp>
          </p:grpSp>
          <p:sp>
            <p:nvSpPr>
              <p:cNvPr id="290878" name="Rectangle 62"/>
              <p:cNvSpPr>
                <a:spLocks noChangeArrowheads="1"/>
              </p:cNvSpPr>
              <p:nvPr/>
            </p:nvSpPr>
            <p:spPr bwMode="auto">
              <a:xfrm>
                <a:off x="1013447" y="3773487"/>
                <a:ext cx="363882"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latin typeface="+mn-lt"/>
                    <a:ea typeface="굴림" pitchFamily="34" charset="-127"/>
                    <a:cs typeface="Times New Roman" pitchFamily="18" charset="0"/>
                  </a:rPr>
                  <a:t>81%</a:t>
                </a:r>
              </a:p>
            </p:txBody>
          </p:sp>
        </p:grpSp>
        <p:sp>
          <p:nvSpPr>
            <p:cNvPr id="290904" name="Rectangle 88"/>
            <p:cNvSpPr>
              <a:spLocks noChangeArrowheads="1"/>
            </p:cNvSpPr>
            <p:nvPr/>
          </p:nvSpPr>
          <p:spPr bwMode="auto">
            <a:xfrm>
              <a:off x="933450" y="5764212"/>
              <a:ext cx="474489" cy="492443"/>
            </a:xfrm>
            <a:prstGeom prst="rect">
              <a:avLst/>
            </a:prstGeom>
            <a:noFill/>
            <a:ln w="9525">
              <a:noFill/>
              <a:miter lim="800000"/>
              <a:headEnd/>
              <a:tailEnd/>
            </a:ln>
          </p:spPr>
          <p:txBody>
            <a:bodyPr wrap="none" lIns="0" tIns="0" rIns="0" bIns="0">
              <a:spAutoFit/>
            </a:bodyPr>
            <a:lstStyle/>
            <a:p>
              <a:pPr latinLnBrk="1"/>
              <a:r>
                <a:rPr kumimoji="1" lang="en-US" altLang="ko-KR" sz="1600">
                  <a:latin typeface="+mn-lt"/>
                  <a:ea typeface="굴림" pitchFamily="34" charset="-127"/>
                  <a:cs typeface="Times New Roman" pitchFamily="18" charset="0"/>
                </a:rPr>
                <a:t>1Q</a:t>
              </a:r>
            </a:p>
            <a:p>
              <a:pPr latinLnBrk="1"/>
              <a:r>
                <a:rPr kumimoji="1" lang="en-US" altLang="ko-KR" sz="1600">
                  <a:latin typeface="+mn-lt"/>
                  <a:ea typeface="굴림" pitchFamily="34" charset="-127"/>
                  <a:cs typeface="Times New Roman" pitchFamily="18" charset="0"/>
                </a:rPr>
                <a:t>2005</a:t>
              </a:r>
            </a:p>
          </p:txBody>
        </p:sp>
      </p:grpSp>
      <p:grpSp>
        <p:nvGrpSpPr>
          <p:cNvPr id="256" name="Group 255"/>
          <p:cNvGrpSpPr/>
          <p:nvPr/>
        </p:nvGrpSpPr>
        <p:grpSpPr>
          <a:xfrm>
            <a:off x="1617490" y="2068512"/>
            <a:ext cx="363882" cy="3941921"/>
            <a:chOff x="1617490" y="2068512"/>
            <a:chExt cx="363882" cy="3941921"/>
          </a:xfrm>
        </p:grpSpPr>
        <p:grpSp>
          <p:nvGrpSpPr>
            <p:cNvPr id="253" name="Group 252"/>
            <p:cNvGrpSpPr/>
            <p:nvPr/>
          </p:nvGrpSpPr>
          <p:grpSpPr>
            <a:xfrm>
              <a:off x="1617490" y="2068512"/>
              <a:ext cx="363882" cy="3467100"/>
              <a:chOff x="1617490" y="2068512"/>
              <a:chExt cx="363882" cy="3467100"/>
            </a:xfrm>
          </p:grpSpPr>
          <p:grpSp>
            <p:nvGrpSpPr>
              <p:cNvPr id="290844" name="Group 28"/>
              <p:cNvGrpSpPr>
                <a:grpSpLocks/>
              </p:cNvGrpSpPr>
              <p:nvPr/>
            </p:nvGrpSpPr>
            <p:grpSpPr bwMode="auto">
              <a:xfrm>
                <a:off x="1619250" y="2068512"/>
                <a:ext cx="360363" cy="3467100"/>
                <a:chOff x="1118" y="1414"/>
                <a:chExt cx="264" cy="2184"/>
              </a:xfrm>
            </p:grpSpPr>
            <p:sp>
              <p:nvSpPr>
                <p:cNvPr id="290845" name="Freeform 29"/>
                <p:cNvSpPr>
                  <a:spLocks/>
                </p:cNvSpPr>
                <p:nvPr/>
              </p:nvSpPr>
              <p:spPr bwMode="auto">
                <a:xfrm>
                  <a:off x="1118" y="3559"/>
                  <a:ext cx="264" cy="39"/>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BF9900"/>
                </a:solidFill>
                <a:ln w="9525">
                  <a:noFill/>
                  <a:round/>
                  <a:headEnd/>
                  <a:tailEnd/>
                </a:ln>
              </p:spPr>
              <p:txBody>
                <a:bodyPr/>
                <a:lstStyle/>
                <a:p>
                  <a:endParaRPr lang="en-US">
                    <a:latin typeface="+mn-lt"/>
                  </a:endParaRPr>
                </a:p>
              </p:txBody>
            </p:sp>
            <p:sp>
              <p:nvSpPr>
                <p:cNvPr id="290846" name="Freeform 30"/>
                <p:cNvSpPr>
                  <a:spLocks/>
                </p:cNvSpPr>
                <p:nvPr/>
              </p:nvSpPr>
              <p:spPr bwMode="auto">
                <a:xfrm>
                  <a:off x="1118" y="3559"/>
                  <a:ext cx="264" cy="39"/>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739900"/>
                </a:solidFill>
                <a:ln w="9525">
                  <a:noFill/>
                  <a:round/>
                  <a:headEnd/>
                  <a:tailEnd/>
                </a:ln>
              </p:spPr>
              <p:txBody>
                <a:bodyPr/>
                <a:lstStyle/>
                <a:p>
                  <a:endParaRPr lang="en-US">
                    <a:latin typeface="+mn-lt"/>
                  </a:endParaRPr>
                </a:p>
              </p:txBody>
            </p:sp>
            <p:sp>
              <p:nvSpPr>
                <p:cNvPr id="290847" name="Freeform 31"/>
                <p:cNvSpPr>
                  <a:spLocks/>
                </p:cNvSpPr>
                <p:nvPr/>
              </p:nvSpPr>
              <p:spPr bwMode="auto">
                <a:xfrm>
                  <a:off x="1118" y="3559"/>
                  <a:ext cx="264" cy="39"/>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7399BF"/>
                </a:solidFill>
                <a:ln w="9525">
                  <a:noFill/>
                  <a:round/>
                  <a:headEnd/>
                  <a:tailEnd/>
                </a:ln>
              </p:spPr>
              <p:txBody>
                <a:bodyPr/>
                <a:lstStyle/>
                <a:p>
                  <a:endParaRPr lang="en-US">
                    <a:latin typeface="+mn-lt"/>
                  </a:endParaRPr>
                </a:p>
              </p:txBody>
            </p:sp>
            <p:sp>
              <p:nvSpPr>
                <p:cNvPr id="290848" name="Freeform 32"/>
                <p:cNvSpPr>
                  <a:spLocks/>
                </p:cNvSpPr>
                <p:nvPr/>
              </p:nvSpPr>
              <p:spPr bwMode="auto">
                <a:xfrm>
                  <a:off x="1331" y="1778"/>
                  <a:ext cx="51" cy="1820"/>
                </a:xfrm>
                <a:custGeom>
                  <a:avLst/>
                  <a:gdLst/>
                  <a:ahLst/>
                  <a:cxnLst>
                    <a:cxn ang="0">
                      <a:pos x="0" y="1410"/>
                    </a:cxn>
                    <a:cxn ang="0">
                      <a:pos x="0" y="30"/>
                    </a:cxn>
                    <a:cxn ang="0">
                      <a:pos x="36" y="0"/>
                    </a:cxn>
                    <a:cxn ang="0">
                      <a:pos x="36" y="1380"/>
                    </a:cxn>
                    <a:cxn ang="0">
                      <a:pos x="0" y="1410"/>
                    </a:cxn>
                  </a:cxnLst>
                  <a:rect l="0" t="0" r="r" b="b"/>
                  <a:pathLst>
                    <a:path w="36" h="1410">
                      <a:moveTo>
                        <a:pt x="0" y="1410"/>
                      </a:moveTo>
                      <a:lnTo>
                        <a:pt x="0" y="30"/>
                      </a:lnTo>
                      <a:lnTo>
                        <a:pt x="36" y="0"/>
                      </a:lnTo>
                      <a:lnTo>
                        <a:pt x="36" y="1380"/>
                      </a:lnTo>
                      <a:lnTo>
                        <a:pt x="0" y="1410"/>
                      </a:lnTo>
                      <a:close/>
                    </a:path>
                  </a:pathLst>
                </a:custGeom>
                <a:solidFill>
                  <a:srgbClr val="33334D"/>
                </a:solidFill>
                <a:ln w="9525">
                  <a:noFill/>
                  <a:round/>
                  <a:headEnd/>
                  <a:tailEnd/>
                </a:ln>
              </p:spPr>
              <p:txBody>
                <a:bodyPr/>
                <a:lstStyle/>
                <a:p>
                  <a:endParaRPr lang="en-US">
                    <a:latin typeface="+mn-lt"/>
                  </a:endParaRPr>
                </a:p>
              </p:txBody>
            </p:sp>
            <p:sp>
              <p:nvSpPr>
                <p:cNvPr id="290849" name="Rectangle 33"/>
                <p:cNvSpPr>
                  <a:spLocks noChangeArrowheads="1"/>
                </p:cNvSpPr>
                <p:nvPr/>
              </p:nvSpPr>
              <p:spPr bwMode="auto">
                <a:xfrm>
                  <a:off x="1118" y="1816"/>
                  <a:ext cx="213" cy="1782"/>
                </a:xfrm>
                <a:prstGeom prst="rect">
                  <a:avLst/>
                </a:prstGeom>
                <a:solidFill>
                  <a:srgbClr val="666699"/>
                </a:solidFill>
                <a:ln w="9525">
                  <a:noFill/>
                  <a:miter lim="800000"/>
                  <a:headEnd/>
                  <a:tailEnd/>
                </a:ln>
              </p:spPr>
              <p:txBody>
                <a:bodyPr/>
                <a:lstStyle/>
                <a:p>
                  <a:endParaRPr lang="en-US">
                    <a:latin typeface="+mn-lt"/>
                  </a:endParaRPr>
                </a:p>
              </p:txBody>
            </p:sp>
            <p:sp>
              <p:nvSpPr>
                <p:cNvPr id="290850" name="Freeform 34"/>
                <p:cNvSpPr>
                  <a:spLocks/>
                </p:cNvSpPr>
                <p:nvPr/>
              </p:nvSpPr>
              <p:spPr bwMode="auto">
                <a:xfrm>
                  <a:off x="1118" y="1778"/>
                  <a:ext cx="264" cy="38"/>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4D4D73"/>
                </a:solidFill>
                <a:ln w="9525">
                  <a:noFill/>
                  <a:round/>
                  <a:headEnd/>
                  <a:tailEnd/>
                </a:ln>
              </p:spPr>
              <p:txBody>
                <a:bodyPr/>
                <a:lstStyle/>
                <a:p>
                  <a:endParaRPr lang="en-US">
                    <a:latin typeface="+mn-lt"/>
                  </a:endParaRPr>
                </a:p>
              </p:txBody>
            </p:sp>
            <p:sp>
              <p:nvSpPr>
                <p:cNvPr id="290851" name="Freeform 35"/>
                <p:cNvSpPr>
                  <a:spLocks/>
                </p:cNvSpPr>
                <p:nvPr/>
              </p:nvSpPr>
              <p:spPr bwMode="auto">
                <a:xfrm>
                  <a:off x="1331" y="1646"/>
                  <a:ext cx="51" cy="170"/>
                </a:xfrm>
                <a:custGeom>
                  <a:avLst/>
                  <a:gdLst/>
                  <a:ahLst/>
                  <a:cxnLst>
                    <a:cxn ang="0">
                      <a:pos x="0" y="132"/>
                    </a:cxn>
                    <a:cxn ang="0">
                      <a:pos x="0" y="24"/>
                    </a:cxn>
                    <a:cxn ang="0">
                      <a:pos x="36" y="0"/>
                    </a:cxn>
                    <a:cxn ang="0">
                      <a:pos x="36" y="102"/>
                    </a:cxn>
                    <a:cxn ang="0">
                      <a:pos x="0" y="132"/>
                    </a:cxn>
                  </a:cxnLst>
                  <a:rect l="0" t="0" r="r" b="b"/>
                  <a:pathLst>
                    <a:path w="36" h="132">
                      <a:moveTo>
                        <a:pt x="0" y="132"/>
                      </a:moveTo>
                      <a:lnTo>
                        <a:pt x="0" y="24"/>
                      </a:lnTo>
                      <a:lnTo>
                        <a:pt x="36" y="0"/>
                      </a:lnTo>
                      <a:lnTo>
                        <a:pt x="36" y="102"/>
                      </a:lnTo>
                      <a:lnTo>
                        <a:pt x="0" y="132"/>
                      </a:lnTo>
                      <a:close/>
                    </a:path>
                  </a:pathLst>
                </a:custGeom>
                <a:solidFill>
                  <a:srgbClr val="668080"/>
                </a:solidFill>
                <a:ln w="9525">
                  <a:noFill/>
                  <a:round/>
                  <a:headEnd/>
                  <a:tailEnd/>
                </a:ln>
              </p:spPr>
              <p:txBody>
                <a:bodyPr/>
                <a:lstStyle/>
                <a:p>
                  <a:endParaRPr lang="en-US">
                    <a:latin typeface="+mn-lt"/>
                  </a:endParaRPr>
                </a:p>
              </p:txBody>
            </p:sp>
            <p:sp>
              <p:nvSpPr>
                <p:cNvPr id="290852" name="Rectangle 36"/>
                <p:cNvSpPr>
                  <a:spLocks noChangeArrowheads="1"/>
                </p:cNvSpPr>
                <p:nvPr/>
              </p:nvSpPr>
              <p:spPr bwMode="auto">
                <a:xfrm>
                  <a:off x="1118" y="1677"/>
                  <a:ext cx="213" cy="139"/>
                </a:xfrm>
                <a:prstGeom prst="rect">
                  <a:avLst/>
                </a:prstGeom>
                <a:solidFill>
                  <a:srgbClr val="CCFFFF"/>
                </a:solidFill>
                <a:ln w="9525">
                  <a:noFill/>
                  <a:miter lim="800000"/>
                  <a:headEnd/>
                  <a:tailEnd/>
                </a:ln>
              </p:spPr>
              <p:txBody>
                <a:bodyPr/>
                <a:lstStyle/>
                <a:p>
                  <a:endParaRPr lang="en-US">
                    <a:latin typeface="+mn-lt"/>
                  </a:endParaRPr>
                </a:p>
              </p:txBody>
            </p:sp>
            <p:sp>
              <p:nvSpPr>
                <p:cNvPr id="290853" name="Freeform 37"/>
                <p:cNvSpPr>
                  <a:spLocks/>
                </p:cNvSpPr>
                <p:nvPr/>
              </p:nvSpPr>
              <p:spPr bwMode="auto">
                <a:xfrm>
                  <a:off x="1118" y="1646"/>
                  <a:ext cx="264" cy="31"/>
                </a:xfrm>
                <a:custGeom>
                  <a:avLst/>
                  <a:gdLst/>
                  <a:ahLst/>
                  <a:cxnLst>
                    <a:cxn ang="0">
                      <a:pos x="150" y="24"/>
                    </a:cxn>
                    <a:cxn ang="0">
                      <a:pos x="186" y="0"/>
                    </a:cxn>
                    <a:cxn ang="0">
                      <a:pos x="42" y="0"/>
                    </a:cxn>
                    <a:cxn ang="0">
                      <a:pos x="0" y="24"/>
                    </a:cxn>
                    <a:cxn ang="0">
                      <a:pos x="150" y="24"/>
                    </a:cxn>
                  </a:cxnLst>
                  <a:rect l="0" t="0" r="r" b="b"/>
                  <a:pathLst>
                    <a:path w="186" h="24">
                      <a:moveTo>
                        <a:pt x="150" y="24"/>
                      </a:moveTo>
                      <a:lnTo>
                        <a:pt x="186" y="0"/>
                      </a:lnTo>
                      <a:lnTo>
                        <a:pt x="42" y="0"/>
                      </a:lnTo>
                      <a:lnTo>
                        <a:pt x="0" y="24"/>
                      </a:lnTo>
                      <a:lnTo>
                        <a:pt x="150" y="24"/>
                      </a:lnTo>
                      <a:close/>
                    </a:path>
                  </a:pathLst>
                </a:custGeom>
                <a:solidFill>
                  <a:srgbClr val="99BFBF"/>
                </a:solidFill>
                <a:ln w="9525">
                  <a:noFill/>
                  <a:round/>
                  <a:headEnd/>
                  <a:tailEnd/>
                </a:ln>
              </p:spPr>
              <p:txBody>
                <a:bodyPr/>
                <a:lstStyle/>
                <a:p>
                  <a:endParaRPr lang="en-US">
                    <a:latin typeface="+mn-lt"/>
                  </a:endParaRPr>
                </a:p>
              </p:txBody>
            </p:sp>
            <p:sp>
              <p:nvSpPr>
                <p:cNvPr id="290854" name="Freeform 38"/>
                <p:cNvSpPr>
                  <a:spLocks/>
                </p:cNvSpPr>
                <p:nvPr/>
              </p:nvSpPr>
              <p:spPr bwMode="auto">
                <a:xfrm>
                  <a:off x="1331" y="1553"/>
                  <a:ext cx="51" cy="124"/>
                </a:xfrm>
                <a:custGeom>
                  <a:avLst/>
                  <a:gdLst/>
                  <a:ahLst/>
                  <a:cxnLst>
                    <a:cxn ang="0">
                      <a:pos x="0" y="96"/>
                    </a:cxn>
                    <a:cxn ang="0">
                      <a:pos x="0" y="24"/>
                    </a:cxn>
                    <a:cxn ang="0">
                      <a:pos x="36" y="0"/>
                    </a:cxn>
                    <a:cxn ang="0">
                      <a:pos x="36" y="72"/>
                    </a:cxn>
                    <a:cxn ang="0">
                      <a:pos x="0" y="96"/>
                    </a:cxn>
                  </a:cxnLst>
                  <a:rect l="0" t="0" r="r" b="b"/>
                  <a:pathLst>
                    <a:path w="36" h="96">
                      <a:moveTo>
                        <a:pt x="0" y="96"/>
                      </a:moveTo>
                      <a:lnTo>
                        <a:pt x="0" y="24"/>
                      </a:lnTo>
                      <a:lnTo>
                        <a:pt x="36" y="0"/>
                      </a:lnTo>
                      <a:lnTo>
                        <a:pt x="36" y="72"/>
                      </a:lnTo>
                      <a:lnTo>
                        <a:pt x="0" y="96"/>
                      </a:lnTo>
                      <a:close/>
                    </a:path>
                  </a:pathLst>
                </a:custGeom>
                <a:solidFill>
                  <a:srgbClr val="4D1A33"/>
                </a:solidFill>
                <a:ln w="9525">
                  <a:noFill/>
                  <a:round/>
                  <a:headEnd/>
                  <a:tailEnd/>
                </a:ln>
              </p:spPr>
              <p:txBody>
                <a:bodyPr/>
                <a:lstStyle/>
                <a:p>
                  <a:endParaRPr lang="en-US">
                    <a:latin typeface="+mn-lt"/>
                  </a:endParaRPr>
                </a:p>
              </p:txBody>
            </p:sp>
            <p:sp>
              <p:nvSpPr>
                <p:cNvPr id="290855" name="Rectangle 39"/>
                <p:cNvSpPr>
                  <a:spLocks noChangeArrowheads="1"/>
                </p:cNvSpPr>
                <p:nvPr/>
              </p:nvSpPr>
              <p:spPr bwMode="auto">
                <a:xfrm>
                  <a:off x="1118" y="1584"/>
                  <a:ext cx="213" cy="93"/>
                </a:xfrm>
                <a:prstGeom prst="rect">
                  <a:avLst/>
                </a:prstGeom>
                <a:solidFill>
                  <a:srgbClr val="993366"/>
                </a:solidFill>
                <a:ln w="9525">
                  <a:noFill/>
                  <a:miter lim="800000"/>
                  <a:headEnd/>
                  <a:tailEnd/>
                </a:ln>
              </p:spPr>
              <p:txBody>
                <a:bodyPr/>
                <a:lstStyle/>
                <a:p>
                  <a:endParaRPr lang="en-US">
                    <a:latin typeface="+mn-lt"/>
                  </a:endParaRPr>
                </a:p>
              </p:txBody>
            </p:sp>
            <p:sp>
              <p:nvSpPr>
                <p:cNvPr id="290856" name="Freeform 40"/>
                <p:cNvSpPr>
                  <a:spLocks/>
                </p:cNvSpPr>
                <p:nvPr/>
              </p:nvSpPr>
              <p:spPr bwMode="auto">
                <a:xfrm>
                  <a:off x="1118" y="1553"/>
                  <a:ext cx="264" cy="31"/>
                </a:xfrm>
                <a:custGeom>
                  <a:avLst/>
                  <a:gdLst/>
                  <a:ahLst/>
                  <a:cxnLst>
                    <a:cxn ang="0">
                      <a:pos x="150" y="24"/>
                    </a:cxn>
                    <a:cxn ang="0">
                      <a:pos x="186" y="0"/>
                    </a:cxn>
                    <a:cxn ang="0">
                      <a:pos x="42" y="0"/>
                    </a:cxn>
                    <a:cxn ang="0">
                      <a:pos x="0" y="24"/>
                    </a:cxn>
                    <a:cxn ang="0">
                      <a:pos x="150" y="24"/>
                    </a:cxn>
                  </a:cxnLst>
                  <a:rect l="0" t="0" r="r" b="b"/>
                  <a:pathLst>
                    <a:path w="186" h="24">
                      <a:moveTo>
                        <a:pt x="150" y="24"/>
                      </a:moveTo>
                      <a:lnTo>
                        <a:pt x="186" y="0"/>
                      </a:lnTo>
                      <a:lnTo>
                        <a:pt x="42" y="0"/>
                      </a:lnTo>
                      <a:lnTo>
                        <a:pt x="0" y="24"/>
                      </a:lnTo>
                      <a:lnTo>
                        <a:pt x="150" y="24"/>
                      </a:lnTo>
                      <a:close/>
                    </a:path>
                  </a:pathLst>
                </a:custGeom>
                <a:solidFill>
                  <a:srgbClr val="73264D"/>
                </a:solidFill>
                <a:ln w="9525">
                  <a:noFill/>
                  <a:round/>
                  <a:headEnd/>
                  <a:tailEnd/>
                </a:ln>
              </p:spPr>
              <p:txBody>
                <a:bodyPr/>
                <a:lstStyle/>
                <a:p>
                  <a:endParaRPr lang="en-US">
                    <a:latin typeface="+mn-lt"/>
                  </a:endParaRPr>
                </a:p>
              </p:txBody>
            </p:sp>
            <p:sp>
              <p:nvSpPr>
                <p:cNvPr id="290857" name="Freeform 41"/>
                <p:cNvSpPr>
                  <a:spLocks/>
                </p:cNvSpPr>
                <p:nvPr/>
              </p:nvSpPr>
              <p:spPr bwMode="auto">
                <a:xfrm>
                  <a:off x="1331" y="1414"/>
                  <a:ext cx="51" cy="170"/>
                </a:xfrm>
                <a:custGeom>
                  <a:avLst/>
                  <a:gdLst/>
                  <a:ahLst/>
                  <a:cxnLst>
                    <a:cxn ang="0">
                      <a:pos x="0" y="132"/>
                    </a:cxn>
                    <a:cxn ang="0">
                      <a:pos x="0" y="30"/>
                    </a:cxn>
                    <a:cxn ang="0">
                      <a:pos x="36" y="0"/>
                    </a:cxn>
                    <a:cxn ang="0">
                      <a:pos x="36" y="108"/>
                    </a:cxn>
                    <a:cxn ang="0">
                      <a:pos x="0" y="132"/>
                    </a:cxn>
                  </a:cxnLst>
                  <a:rect l="0" t="0" r="r" b="b"/>
                  <a:pathLst>
                    <a:path w="36" h="132">
                      <a:moveTo>
                        <a:pt x="0" y="132"/>
                      </a:moveTo>
                      <a:lnTo>
                        <a:pt x="0" y="30"/>
                      </a:lnTo>
                      <a:lnTo>
                        <a:pt x="36" y="0"/>
                      </a:lnTo>
                      <a:lnTo>
                        <a:pt x="36" y="108"/>
                      </a:lnTo>
                      <a:lnTo>
                        <a:pt x="0" y="132"/>
                      </a:lnTo>
                      <a:close/>
                    </a:path>
                  </a:pathLst>
                </a:custGeom>
                <a:solidFill>
                  <a:srgbClr val="606060"/>
                </a:solidFill>
                <a:ln w="9525">
                  <a:noFill/>
                  <a:round/>
                  <a:headEnd/>
                  <a:tailEnd/>
                </a:ln>
              </p:spPr>
              <p:txBody>
                <a:bodyPr/>
                <a:lstStyle/>
                <a:p>
                  <a:endParaRPr lang="en-US">
                    <a:latin typeface="+mn-lt"/>
                  </a:endParaRPr>
                </a:p>
              </p:txBody>
            </p:sp>
            <p:sp>
              <p:nvSpPr>
                <p:cNvPr id="290858" name="Rectangle 42"/>
                <p:cNvSpPr>
                  <a:spLocks noChangeArrowheads="1"/>
                </p:cNvSpPr>
                <p:nvPr/>
              </p:nvSpPr>
              <p:spPr bwMode="auto">
                <a:xfrm>
                  <a:off x="1118" y="1452"/>
                  <a:ext cx="213" cy="132"/>
                </a:xfrm>
                <a:prstGeom prst="rect">
                  <a:avLst/>
                </a:prstGeom>
                <a:solidFill>
                  <a:srgbClr val="C0C0C0"/>
                </a:solidFill>
                <a:ln w="9525">
                  <a:noFill/>
                  <a:miter lim="800000"/>
                  <a:headEnd/>
                  <a:tailEnd/>
                </a:ln>
              </p:spPr>
              <p:txBody>
                <a:bodyPr/>
                <a:lstStyle/>
                <a:p>
                  <a:endParaRPr lang="en-US">
                    <a:latin typeface="+mn-lt"/>
                  </a:endParaRPr>
                </a:p>
              </p:txBody>
            </p:sp>
            <p:sp>
              <p:nvSpPr>
                <p:cNvPr id="290859" name="Freeform 43"/>
                <p:cNvSpPr>
                  <a:spLocks/>
                </p:cNvSpPr>
                <p:nvPr/>
              </p:nvSpPr>
              <p:spPr bwMode="auto">
                <a:xfrm>
                  <a:off x="1118" y="1414"/>
                  <a:ext cx="264" cy="38"/>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909090"/>
                </a:solidFill>
                <a:ln w="9525">
                  <a:noFill/>
                  <a:round/>
                  <a:headEnd/>
                  <a:tailEnd/>
                </a:ln>
              </p:spPr>
              <p:txBody>
                <a:bodyPr/>
                <a:lstStyle/>
                <a:p>
                  <a:endParaRPr lang="en-US">
                    <a:latin typeface="+mn-lt"/>
                  </a:endParaRPr>
                </a:p>
              </p:txBody>
            </p:sp>
          </p:grpSp>
          <p:sp>
            <p:nvSpPr>
              <p:cNvPr id="290898" name="Rectangle 82"/>
              <p:cNvSpPr>
                <a:spLocks noChangeArrowheads="1"/>
              </p:cNvSpPr>
              <p:nvPr/>
            </p:nvSpPr>
            <p:spPr bwMode="auto">
              <a:xfrm>
                <a:off x="1617490" y="3681412"/>
                <a:ext cx="363882"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latin typeface="+mn-lt"/>
                    <a:ea typeface="굴림" pitchFamily="34" charset="-127"/>
                    <a:cs typeface="Times New Roman" pitchFamily="18" charset="0"/>
                  </a:rPr>
                  <a:t>83%</a:t>
                </a:r>
              </a:p>
            </p:txBody>
          </p:sp>
        </p:grpSp>
        <p:sp>
          <p:nvSpPr>
            <p:cNvPr id="290905" name="Rectangle 89"/>
            <p:cNvSpPr>
              <a:spLocks noChangeArrowheads="1"/>
            </p:cNvSpPr>
            <p:nvPr/>
          </p:nvSpPr>
          <p:spPr bwMode="auto">
            <a:xfrm>
              <a:off x="1662374" y="5764212"/>
              <a:ext cx="274114" cy="246221"/>
            </a:xfrm>
            <a:prstGeom prst="rect">
              <a:avLst/>
            </a:prstGeom>
            <a:noFill/>
            <a:ln w="9525">
              <a:noFill/>
              <a:miter lim="800000"/>
              <a:headEnd/>
              <a:tailEnd/>
            </a:ln>
          </p:spPr>
          <p:txBody>
            <a:bodyPr wrap="none" lIns="0" tIns="0" rIns="0" bIns="0">
              <a:spAutoFit/>
            </a:bodyPr>
            <a:lstStyle/>
            <a:p>
              <a:pPr algn="l" latinLnBrk="1"/>
              <a:r>
                <a:rPr kumimoji="1" lang="en-US" altLang="ko-KR" sz="1600" dirty="0">
                  <a:latin typeface="+mn-lt"/>
                  <a:ea typeface="굴림" pitchFamily="34" charset="-127"/>
                  <a:cs typeface="Times New Roman" pitchFamily="18" charset="0"/>
                </a:rPr>
                <a:t>2Q</a:t>
              </a:r>
            </a:p>
          </p:txBody>
        </p:sp>
      </p:grpSp>
      <p:grpSp>
        <p:nvGrpSpPr>
          <p:cNvPr id="252" name="Group 251"/>
          <p:cNvGrpSpPr/>
          <p:nvPr/>
        </p:nvGrpSpPr>
        <p:grpSpPr>
          <a:xfrm>
            <a:off x="2211215" y="2068512"/>
            <a:ext cx="363882" cy="3940175"/>
            <a:chOff x="2211215" y="2068512"/>
            <a:chExt cx="363882" cy="3940175"/>
          </a:xfrm>
        </p:grpSpPr>
        <p:grpSp>
          <p:nvGrpSpPr>
            <p:cNvPr id="290860" name="Group 44"/>
            <p:cNvGrpSpPr>
              <a:grpSpLocks/>
            </p:cNvGrpSpPr>
            <p:nvPr/>
          </p:nvGrpSpPr>
          <p:grpSpPr bwMode="auto">
            <a:xfrm>
              <a:off x="2212975" y="2068512"/>
              <a:ext cx="360362" cy="3467100"/>
              <a:chOff x="1501" y="1414"/>
              <a:chExt cx="263" cy="2184"/>
            </a:xfrm>
          </p:grpSpPr>
          <p:sp>
            <p:nvSpPr>
              <p:cNvPr id="290861" name="Freeform 45"/>
              <p:cNvSpPr>
                <a:spLocks/>
              </p:cNvSpPr>
              <p:nvPr/>
            </p:nvSpPr>
            <p:spPr bwMode="auto">
              <a:xfrm>
                <a:off x="1501" y="3559"/>
                <a:ext cx="263" cy="39"/>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BF9900"/>
              </a:solidFill>
              <a:ln w="9525">
                <a:noFill/>
                <a:round/>
                <a:headEnd/>
                <a:tailEnd/>
              </a:ln>
            </p:spPr>
            <p:txBody>
              <a:bodyPr/>
              <a:lstStyle/>
              <a:p>
                <a:endParaRPr lang="en-US">
                  <a:latin typeface="+mn-lt"/>
                </a:endParaRPr>
              </a:p>
            </p:txBody>
          </p:sp>
          <p:sp>
            <p:nvSpPr>
              <p:cNvPr id="290862" name="Freeform 46"/>
              <p:cNvSpPr>
                <a:spLocks/>
              </p:cNvSpPr>
              <p:nvPr/>
            </p:nvSpPr>
            <p:spPr bwMode="auto">
              <a:xfrm>
                <a:off x="1501" y="3559"/>
                <a:ext cx="263" cy="39"/>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739900"/>
              </a:solidFill>
              <a:ln w="9525">
                <a:noFill/>
                <a:round/>
                <a:headEnd/>
                <a:tailEnd/>
              </a:ln>
            </p:spPr>
            <p:txBody>
              <a:bodyPr/>
              <a:lstStyle/>
              <a:p>
                <a:endParaRPr lang="en-US">
                  <a:latin typeface="+mn-lt"/>
                </a:endParaRPr>
              </a:p>
            </p:txBody>
          </p:sp>
          <p:sp>
            <p:nvSpPr>
              <p:cNvPr id="290863" name="Freeform 47"/>
              <p:cNvSpPr>
                <a:spLocks/>
              </p:cNvSpPr>
              <p:nvPr/>
            </p:nvSpPr>
            <p:spPr bwMode="auto">
              <a:xfrm>
                <a:off x="1713" y="3094"/>
                <a:ext cx="51" cy="504"/>
              </a:xfrm>
              <a:custGeom>
                <a:avLst/>
                <a:gdLst/>
                <a:ahLst/>
                <a:cxnLst>
                  <a:cxn ang="0">
                    <a:pos x="0" y="390"/>
                  </a:cxn>
                  <a:cxn ang="0">
                    <a:pos x="0" y="24"/>
                  </a:cxn>
                  <a:cxn ang="0">
                    <a:pos x="36" y="0"/>
                  </a:cxn>
                  <a:cxn ang="0">
                    <a:pos x="36" y="360"/>
                  </a:cxn>
                  <a:cxn ang="0">
                    <a:pos x="0" y="390"/>
                  </a:cxn>
                </a:cxnLst>
                <a:rect l="0" t="0" r="r" b="b"/>
                <a:pathLst>
                  <a:path w="36" h="390">
                    <a:moveTo>
                      <a:pt x="0" y="390"/>
                    </a:moveTo>
                    <a:lnTo>
                      <a:pt x="0" y="24"/>
                    </a:lnTo>
                    <a:lnTo>
                      <a:pt x="36" y="0"/>
                    </a:lnTo>
                    <a:lnTo>
                      <a:pt x="36" y="360"/>
                    </a:lnTo>
                    <a:lnTo>
                      <a:pt x="0" y="390"/>
                    </a:lnTo>
                    <a:close/>
                  </a:path>
                </a:pathLst>
              </a:custGeom>
              <a:solidFill>
                <a:srgbClr val="4D6680"/>
              </a:solidFill>
              <a:ln w="9525">
                <a:noFill/>
                <a:round/>
                <a:headEnd/>
                <a:tailEnd/>
              </a:ln>
            </p:spPr>
            <p:txBody>
              <a:bodyPr/>
              <a:lstStyle/>
              <a:p>
                <a:endParaRPr lang="en-US">
                  <a:latin typeface="+mn-lt"/>
                </a:endParaRPr>
              </a:p>
            </p:txBody>
          </p:sp>
          <p:sp>
            <p:nvSpPr>
              <p:cNvPr id="290864" name="Rectangle 48"/>
              <p:cNvSpPr>
                <a:spLocks noChangeArrowheads="1"/>
              </p:cNvSpPr>
              <p:nvPr/>
            </p:nvSpPr>
            <p:spPr bwMode="auto">
              <a:xfrm>
                <a:off x="1501" y="3125"/>
                <a:ext cx="212" cy="473"/>
              </a:xfrm>
              <a:prstGeom prst="rect">
                <a:avLst/>
              </a:prstGeom>
              <a:solidFill>
                <a:srgbClr val="99CCFF"/>
              </a:solidFill>
              <a:ln w="9525">
                <a:noFill/>
                <a:miter lim="800000"/>
                <a:headEnd/>
                <a:tailEnd/>
              </a:ln>
            </p:spPr>
            <p:txBody>
              <a:bodyPr/>
              <a:lstStyle/>
              <a:p>
                <a:endParaRPr lang="en-US">
                  <a:latin typeface="+mn-lt"/>
                </a:endParaRPr>
              </a:p>
            </p:txBody>
          </p:sp>
          <p:sp>
            <p:nvSpPr>
              <p:cNvPr id="290865" name="Freeform 49"/>
              <p:cNvSpPr>
                <a:spLocks/>
              </p:cNvSpPr>
              <p:nvPr/>
            </p:nvSpPr>
            <p:spPr bwMode="auto">
              <a:xfrm>
                <a:off x="1501" y="3094"/>
                <a:ext cx="263" cy="31"/>
              </a:xfrm>
              <a:custGeom>
                <a:avLst/>
                <a:gdLst/>
                <a:ahLst/>
                <a:cxnLst>
                  <a:cxn ang="0">
                    <a:pos x="150" y="24"/>
                  </a:cxn>
                  <a:cxn ang="0">
                    <a:pos x="186" y="0"/>
                  </a:cxn>
                  <a:cxn ang="0">
                    <a:pos x="36" y="0"/>
                  </a:cxn>
                  <a:cxn ang="0">
                    <a:pos x="0" y="24"/>
                  </a:cxn>
                  <a:cxn ang="0">
                    <a:pos x="150" y="24"/>
                  </a:cxn>
                </a:cxnLst>
                <a:rect l="0" t="0" r="r" b="b"/>
                <a:pathLst>
                  <a:path w="186" h="24">
                    <a:moveTo>
                      <a:pt x="150" y="24"/>
                    </a:moveTo>
                    <a:lnTo>
                      <a:pt x="186" y="0"/>
                    </a:lnTo>
                    <a:lnTo>
                      <a:pt x="36" y="0"/>
                    </a:lnTo>
                    <a:lnTo>
                      <a:pt x="0" y="24"/>
                    </a:lnTo>
                    <a:lnTo>
                      <a:pt x="150" y="24"/>
                    </a:lnTo>
                    <a:close/>
                  </a:path>
                </a:pathLst>
              </a:custGeom>
              <a:solidFill>
                <a:srgbClr val="7399BF"/>
              </a:solidFill>
              <a:ln w="9525">
                <a:noFill/>
                <a:round/>
                <a:headEnd/>
                <a:tailEnd/>
              </a:ln>
            </p:spPr>
            <p:txBody>
              <a:bodyPr/>
              <a:lstStyle/>
              <a:p>
                <a:endParaRPr lang="en-US">
                  <a:latin typeface="+mn-lt"/>
                </a:endParaRPr>
              </a:p>
            </p:txBody>
          </p:sp>
          <p:sp>
            <p:nvSpPr>
              <p:cNvPr id="290866" name="Freeform 50"/>
              <p:cNvSpPr>
                <a:spLocks/>
              </p:cNvSpPr>
              <p:nvPr/>
            </p:nvSpPr>
            <p:spPr bwMode="auto">
              <a:xfrm>
                <a:off x="1713" y="1847"/>
                <a:ext cx="51" cy="1278"/>
              </a:xfrm>
              <a:custGeom>
                <a:avLst/>
                <a:gdLst/>
                <a:ahLst/>
                <a:cxnLst>
                  <a:cxn ang="0">
                    <a:pos x="0" y="990"/>
                  </a:cxn>
                  <a:cxn ang="0">
                    <a:pos x="0" y="30"/>
                  </a:cxn>
                  <a:cxn ang="0">
                    <a:pos x="36" y="0"/>
                  </a:cxn>
                  <a:cxn ang="0">
                    <a:pos x="36" y="966"/>
                  </a:cxn>
                  <a:cxn ang="0">
                    <a:pos x="0" y="990"/>
                  </a:cxn>
                </a:cxnLst>
                <a:rect l="0" t="0" r="r" b="b"/>
                <a:pathLst>
                  <a:path w="36" h="990">
                    <a:moveTo>
                      <a:pt x="0" y="990"/>
                    </a:moveTo>
                    <a:lnTo>
                      <a:pt x="0" y="30"/>
                    </a:lnTo>
                    <a:lnTo>
                      <a:pt x="36" y="0"/>
                    </a:lnTo>
                    <a:lnTo>
                      <a:pt x="36" y="966"/>
                    </a:lnTo>
                    <a:lnTo>
                      <a:pt x="0" y="990"/>
                    </a:lnTo>
                    <a:close/>
                  </a:path>
                </a:pathLst>
              </a:custGeom>
              <a:solidFill>
                <a:srgbClr val="33334D"/>
              </a:solidFill>
              <a:ln w="9525">
                <a:noFill/>
                <a:round/>
                <a:headEnd/>
                <a:tailEnd/>
              </a:ln>
            </p:spPr>
            <p:txBody>
              <a:bodyPr/>
              <a:lstStyle/>
              <a:p>
                <a:endParaRPr lang="en-US">
                  <a:latin typeface="+mn-lt"/>
                </a:endParaRPr>
              </a:p>
            </p:txBody>
          </p:sp>
          <p:sp>
            <p:nvSpPr>
              <p:cNvPr id="290867" name="Rectangle 51"/>
              <p:cNvSpPr>
                <a:spLocks noChangeArrowheads="1"/>
              </p:cNvSpPr>
              <p:nvPr/>
            </p:nvSpPr>
            <p:spPr bwMode="auto">
              <a:xfrm>
                <a:off x="1501" y="1886"/>
                <a:ext cx="212" cy="1239"/>
              </a:xfrm>
              <a:prstGeom prst="rect">
                <a:avLst/>
              </a:prstGeom>
              <a:solidFill>
                <a:srgbClr val="666699"/>
              </a:solidFill>
              <a:ln w="9525">
                <a:noFill/>
                <a:miter lim="800000"/>
                <a:headEnd/>
                <a:tailEnd/>
              </a:ln>
            </p:spPr>
            <p:txBody>
              <a:bodyPr/>
              <a:lstStyle/>
              <a:p>
                <a:endParaRPr lang="en-US">
                  <a:latin typeface="+mn-lt"/>
                </a:endParaRPr>
              </a:p>
            </p:txBody>
          </p:sp>
          <p:sp>
            <p:nvSpPr>
              <p:cNvPr id="290868" name="Freeform 52"/>
              <p:cNvSpPr>
                <a:spLocks/>
              </p:cNvSpPr>
              <p:nvPr/>
            </p:nvSpPr>
            <p:spPr bwMode="auto">
              <a:xfrm>
                <a:off x="1501" y="1847"/>
                <a:ext cx="263" cy="39"/>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4D4D73"/>
              </a:solidFill>
              <a:ln w="9525">
                <a:noFill/>
                <a:round/>
                <a:headEnd/>
                <a:tailEnd/>
              </a:ln>
            </p:spPr>
            <p:txBody>
              <a:bodyPr/>
              <a:lstStyle/>
              <a:p>
                <a:endParaRPr lang="en-US">
                  <a:latin typeface="+mn-lt"/>
                </a:endParaRPr>
              </a:p>
            </p:txBody>
          </p:sp>
          <p:sp>
            <p:nvSpPr>
              <p:cNvPr id="290869" name="Freeform 53"/>
              <p:cNvSpPr>
                <a:spLocks/>
              </p:cNvSpPr>
              <p:nvPr/>
            </p:nvSpPr>
            <p:spPr bwMode="auto">
              <a:xfrm>
                <a:off x="1713" y="1654"/>
                <a:ext cx="51" cy="232"/>
              </a:xfrm>
              <a:custGeom>
                <a:avLst/>
                <a:gdLst/>
                <a:ahLst/>
                <a:cxnLst>
                  <a:cxn ang="0">
                    <a:pos x="0" y="180"/>
                  </a:cxn>
                  <a:cxn ang="0">
                    <a:pos x="0" y="24"/>
                  </a:cxn>
                  <a:cxn ang="0">
                    <a:pos x="36" y="0"/>
                  </a:cxn>
                  <a:cxn ang="0">
                    <a:pos x="36" y="150"/>
                  </a:cxn>
                  <a:cxn ang="0">
                    <a:pos x="0" y="180"/>
                  </a:cxn>
                </a:cxnLst>
                <a:rect l="0" t="0" r="r" b="b"/>
                <a:pathLst>
                  <a:path w="36" h="180">
                    <a:moveTo>
                      <a:pt x="0" y="180"/>
                    </a:moveTo>
                    <a:lnTo>
                      <a:pt x="0" y="24"/>
                    </a:lnTo>
                    <a:lnTo>
                      <a:pt x="36" y="0"/>
                    </a:lnTo>
                    <a:lnTo>
                      <a:pt x="36" y="150"/>
                    </a:lnTo>
                    <a:lnTo>
                      <a:pt x="0" y="180"/>
                    </a:lnTo>
                    <a:close/>
                  </a:path>
                </a:pathLst>
              </a:custGeom>
              <a:solidFill>
                <a:srgbClr val="668080"/>
              </a:solidFill>
              <a:ln w="9525">
                <a:noFill/>
                <a:round/>
                <a:headEnd/>
                <a:tailEnd/>
              </a:ln>
            </p:spPr>
            <p:txBody>
              <a:bodyPr/>
              <a:lstStyle/>
              <a:p>
                <a:endParaRPr lang="en-US">
                  <a:latin typeface="+mn-lt"/>
                </a:endParaRPr>
              </a:p>
            </p:txBody>
          </p:sp>
          <p:sp>
            <p:nvSpPr>
              <p:cNvPr id="290870" name="Rectangle 54"/>
              <p:cNvSpPr>
                <a:spLocks noChangeArrowheads="1"/>
              </p:cNvSpPr>
              <p:nvPr/>
            </p:nvSpPr>
            <p:spPr bwMode="auto">
              <a:xfrm>
                <a:off x="1501" y="1685"/>
                <a:ext cx="212" cy="201"/>
              </a:xfrm>
              <a:prstGeom prst="rect">
                <a:avLst/>
              </a:prstGeom>
              <a:solidFill>
                <a:srgbClr val="CCFFFF"/>
              </a:solidFill>
              <a:ln w="9525">
                <a:noFill/>
                <a:miter lim="800000"/>
                <a:headEnd/>
                <a:tailEnd/>
              </a:ln>
            </p:spPr>
            <p:txBody>
              <a:bodyPr/>
              <a:lstStyle/>
              <a:p>
                <a:endParaRPr lang="en-US">
                  <a:latin typeface="+mn-lt"/>
                </a:endParaRPr>
              </a:p>
            </p:txBody>
          </p:sp>
          <p:sp>
            <p:nvSpPr>
              <p:cNvPr id="290871" name="Freeform 55"/>
              <p:cNvSpPr>
                <a:spLocks/>
              </p:cNvSpPr>
              <p:nvPr/>
            </p:nvSpPr>
            <p:spPr bwMode="auto">
              <a:xfrm>
                <a:off x="1501" y="1654"/>
                <a:ext cx="263" cy="31"/>
              </a:xfrm>
              <a:custGeom>
                <a:avLst/>
                <a:gdLst/>
                <a:ahLst/>
                <a:cxnLst>
                  <a:cxn ang="0">
                    <a:pos x="150" y="24"/>
                  </a:cxn>
                  <a:cxn ang="0">
                    <a:pos x="186" y="0"/>
                  </a:cxn>
                  <a:cxn ang="0">
                    <a:pos x="36" y="0"/>
                  </a:cxn>
                  <a:cxn ang="0">
                    <a:pos x="0" y="24"/>
                  </a:cxn>
                  <a:cxn ang="0">
                    <a:pos x="150" y="24"/>
                  </a:cxn>
                </a:cxnLst>
                <a:rect l="0" t="0" r="r" b="b"/>
                <a:pathLst>
                  <a:path w="186" h="24">
                    <a:moveTo>
                      <a:pt x="150" y="24"/>
                    </a:moveTo>
                    <a:lnTo>
                      <a:pt x="186" y="0"/>
                    </a:lnTo>
                    <a:lnTo>
                      <a:pt x="36" y="0"/>
                    </a:lnTo>
                    <a:lnTo>
                      <a:pt x="0" y="24"/>
                    </a:lnTo>
                    <a:lnTo>
                      <a:pt x="150" y="24"/>
                    </a:lnTo>
                    <a:close/>
                  </a:path>
                </a:pathLst>
              </a:custGeom>
              <a:solidFill>
                <a:srgbClr val="99BFBF"/>
              </a:solidFill>
              <a:ln w="9525">
                <a:noFill/>
                <a:round/>
                <a:headEnd/>
                <a:tailEnd/>
              </a:ln>
            </p:spPr>
            <p:txBody>
              <a:bodyPr/>
              <a:lstStyle/>
              <a:p>
                <a:endParaRPr lang="en-US">
                  <a:latin typeface="+mn-lt"/>
                </a:endParaRPr>
              </a:p>
            </p:txBody>
          </p:sp>
          <p:sp>
            <p:nvSpPr>
              <p:cNvPr id="290872" name="Freeform 56"/>
              <p:cNvSpPr>
                <a:spLocks/>
              </p:cNvSpPr>
              <p:nvPr/>
            </p:nvSpPr>
            <p:spPr bwMode="auto">
              <a:xfrm>
                <a:off x="1713" y="1537"/>
                <a:ext cx="51" cy="148"/>
              </a:xfrm>
              <a:custGeom>
                <a:avLst/>
                <a:gdLst/>
                <a:ahLst/>
                <a:cxnLst>
                  <a:cxn ang="0">
                    <a:pos x="0" y="114"/>
                  </a:cxn>
                  <a:cxn ang="0">
                    <a:pos x="0" y="24"/>
                  </a:cxn>
                  <a:cxn ang="0">
                    <a:pos x="36" y="0"/>
                  </a:cxn>
                  <a:cxn ang="0">
                    <a:pos x="36" y="90"/>
                  </a:cxn>
                  <a:cxn ang="0">
                    <a:pos x="0" y="114"/>
                  </a:cxn>
                </a:cxnLst>
                <a:rect l="0" t="0" r="r" b="b"/>
                <a:pathLst>
                  <a:path w="36" h="114">
                    <a:moveTo>
                      <a:pt x="0" y="114"/>
                    </a:moveTo>
                    <a:lnTo>
                      <a:pt x="0" y="24"/>
                    </a:lnTo>
                    <a:lnTo>
                      <a:pt x="36" y="0"/>
                    </a:lnTo>
                    <a:lnTo>
                      <a:pt x="36" y="90"/>
                    </a:lnTo>
                    <a:lnTo>
                      <a:pt x="0" y="114"/>
                    </a:lnTo>
                    <a:close/>
                  </a:path>
                </a:pathLst>
              </a:custGeom>
              <a:solidFill>
                <a:srgbClr val="4D1A33"/>
              </a:solidFill>
              <a:ln w="9525">
                <a:noFill/>
                <a:round/>
                <a:headEnd/>
                <a:tailEnd/>
              </a:ln>
            </p:spPr>
            <p:txBody>
              <a:bodyPr/>
              <a:lstStyle/>
              <a:p>
                <a:endParaRPr lang="en-US">
                  <a:latin typeface="+mn-lt"/>
                </a:endParaRPr>
              </a:p>
            </p:txBody>
          </p:sp>
          <p:sp>
            <p:nvSpPr>
              <p:cNvPr id="290873" name="Rectangle 57"/>
              <p:cNvSpPr>
                <a:spLocks noChangeArrowheads="1"/>
              </p:cNvSpPr>
              <p:nvPr/>
            </p:nvSpPr>
            <p:spPr bwMode="auto">
              <a:xfrm>
                <a:off x="1501" y="1568"/>
                <a:ext cx="212" cy="117"/>
              </a:xfrm>
              <a:prstGeom prst="rect">
                <a:avLst/>
              </a:prstGeom>
              <a:solidFill>
                <a:srgbClr val="993366"/>
              </a:solidFill>
              <a:ln w="9525">
                <a:noFill/>
                <a:miter lim="800000"/>
                <a:headEnd/>
                <a:tailEnd/>
              </a:ln>
            </p:spPr>
            <p:txBody>
              <a:bodyPr/>
              <a:lstStyle/>
              <a:p>
                <a:endParaRPr lang="en-US">
                  <a:latin typeface="+mn-lt"/>
                </a:endParaRPr>
              </a:p>
            </p:txBody>
          </p:sp>
          <p:sp>
            <p:nvSpPr>
              <p:cNvPr id="290874" name="Freeform 58"/>
              <p:cNvSpPr>
                <a:spLocks/>
              </p:cNvSpPr>
              <p:nvPr/>
            </p:nvSpPr>
            <p:spPr bwMode="auto">
              <a:xfrm>
                <a:off x="1501" y="1537"/>
                <a:ext cx="263" cy="31"/>
              </a:xfrm>
              <a:custGeom>
                <a:avLst/>
                <a:gdLst/>
                <a:ahLst/>
                <a:cxnLst>
                  <a:cxn ang="0">
                    <a:pos x="150" y="24"/>
                  </a:cxn>
                  <a:cxn ang="0">
                    <a:pos x="186" y="0"/>
                  </a:cxn>
                  <a:cxn ang="0">
                    <a:pos x="36" y="0"/>
                  </a:cxn>
                  <a:cxn ang="0">
                    <a:pos x="0" y="24"/>
                  </a:cxn>
                  <a:cxn ang="0">
                    <a:pos x="150" y="24"/>
                  </a:cxn>
                </a:cxnLst>
                <a:rect l="0" t="0" r="r" b="b"/>
                <a:pathLst>
                  <a:path w="186" h="24">
                    <a:moveTo>
                      <a:pt x="150" y="24"/>
                    </a:moveTo>
                    <a:lnTo>
                      <a:pt x="186" y="0"/>
                    </a:lnTo>
                    <a:lnTo>
                      <a:pt x="36" y="0"/>
                    </a:lnTo>
                    <a:lnTo>
                      <a:pt x="0" y="24"/>
                    </a:lnTo>
                    <a:lnTo>
                      <a:pt x="150" y="24"/>
                    </a:lnTo>
                    <a:close/>
                  </a:path>
                </a:pathLst>
              </a:custGeom>
              <a:solidFill>
                <a:srgbClr val="73264D"/>
              </a:solidFill>
              <a:ln w="9525">
                <a:noFill/>
                <a:round/>
                <a:headEnd/>
                <a:tailEnd/>
              </a:ln>
            </p:spPr>
            <p:txBody>
              <a:bodyPr/>
              <a:lstStyle/>
              <a:p>
                <a:endParaRPr lang="en-US">
                  <a:latin typeface="+mn-lt"/>
                </a:endParaRPr>
              </a:p>
            </p:txBody>
          </p:sp>
          <p:sp>
            <p:nvSpPr>
              <p:cNvPr id="290875" name="Freeform 59"/>
              <p:cNvSpPr>
                <a:spLocks/>
              </p:cNvSpPr>
              <p:nvPr/>
            </p:nvSpPr>
            <p:spPr bwMode="auto">
              <a:xfrm>
                <a:off x="1713" y="1414"/>
                <a:ext cx="51" cy="154"/>
              </a:xfrm>
              <a:custGeom>
                <a:avLst/>
                <a:gdLst/>
                <a:ahLst/>
                <a:cxnLst>
                  <a:cxn ang="0">
                    <a:pos x="0" y="120"/>
                  </a:cxn>
                  <a:cxn ang="0">
                    <a:pos x="0" y="30"/>
                  </a:cxn>
                  <a:cxn ang="0">
                    <a:pos x="36" y="0"/>
                  </a:cxn>
                  <a:cxn ang="0">
                    <a:pos x="36" y="96"/>
                  </a:cxn>
                  <a:cxn ang="0">
                    <a:pos x="0" y="120"/>
                  </a:cxn>
                </a:cxnLst>
                <a:rect l="0" t="0" r="r" b="b"/>
                <a:pathLst>
                  <a:path w="36" h="120">
                    <a:moveTo>
                      <a:pt x="0" y="120"/>
                    </a:moveTo>
                    <a:lnTo>
                      <a:pt x="0" y="30"/>
                    </a:lnTo>
                    <a:lnTo>
                      <a:pt x="36" y="0"/>
                    </a:lnTo>
                    <a:lnTo>
                      <a:pt x="36" y="96"/>
                    </a:lnTo>
                    <a:lnTo>
                      <a:pt x="0" y="120"/>
                    </a:lnTo>
                    <a:close/>
                  </a:path>
                </a:pathLst>
              </a:custGeom>
              <a:solidFill>
                <a:srgbClr val="606060"/>
              </a:solidFill>
              <a:ln w="9525">
                <a:noFill/>
                <a:round/>
                <a:headEnd/>
                <a:tailEnd/>
              </a:ln>
            </p:spPr>
            <p:txBody>
              <a:bodyPr/>
              <a:lstStyle/>
              <a:p>
                <a:endParaRPr lang="en-US">
                  <a:latin typeface="+mn-lt"/>
                </a:endParaRPr>
              </a:p>
            </p:txBody>
          </p:sp>
          <p:sp>
            <p:nvSpPr>
              <p:cNvPr id="290876" name="Rectangle 60"/>
              <p:cNvSpPr>
                <a:spLocks noChangeArrowheads="1"/>
              </p:cNvSpPr>
              <p:nvPr/>
            </p:nvSpPr>
            <p:spPr bwMode="auto">
              <a:xfrm>
                <a:off x="1501" y="1452"/>
                <a:ext cx="212" cy="116"/>
              </a:xfrm>
              <a:prstGeom prst="rect">
                <a:avLst/>
              </a:prstGeom>
              <a:solidFill>
                <a:srgbClr val="C0C0C0"/>
              </a:solidFill>
              <a:ln w="9525">
                <a:noFill/>
                <a:miter lim="800000"/>
                <a:headEnd/>
                <a:tailEnd/>
              </a:ln>
            </p:spPr>
            <p:txBody>
              <a:bodyPr/>
              <a:lstStyle/>
              <a:p>
                <a:endParaRPr lang="en-US">
                  <a:latin typeface="+mn-lt"/>
                </a:endParaRPr>
              </a:p>
            </p:txBody>
          </p:sp>
          <p:sp>
            <p:nvSpPr>
              <p:cNvPr id="290877" name="Freeform 61"/>
              <p:cNvSpPr>
                <a:spLocks/>
              </p:cNvSpPr>
              <p:nvPr/>
            </p:nvSpPr>
            <p:spPr bwMode="auto">
              <a:xfrm>
                <a:off x="1501" y="1414"/>
                <a:ext cx="263" cy="38"/>
              </a:xfrm>
              <a:custGeom>
                <a:avLst/>
                <a:gdLst/>
                <a:ahLst/>
                <a:cxnLst>
                  <a:cxn ang="0">
                    <a:pos x="150" y="30"/>
                  </a:cxn>
                  <a:cxn ang="0">
                    <a:pos x="186" y="0"/>
                  </a:cxn>
                  <a:cxn ang="0">
                    <a:pos x="36" y="0"/>
                  </a:cxn>
                  <a:cxn ang="0">
                    <a:pos x="0" y="30"/>
                  </a:cxn>
                  <a:cxn ang="0">
                    <a:pos x="150" y="30"/>
                  </a:cxn>
                </a:cxnLst>
                <a:rect l="0" t="0" r="r" b="b"/>
                <a:pathLst>
                  <a:path w="186" h="30">
                    <a:moveTo>
                      <a:pt x="150" y="30"/>
                    </a:moveTo>
                    <a:lnTo>
                      <a:pt x="186" y="0"/>
                    </a:lnTo>
                    <a:lnTo>
                      <a:pt x="36" y="0"/>
                    </a:lnTo>
                    <a:lnTo>
                      <a:pt x="0" y="30"/>
                    </a:lnTo>
                    <a:lnTo>
                      <a:pt x="150" y="30"/>
                    </a:lnTo>
                    <a:close/>
                  </a:path>
                </a:pathLst>
              </a:custGeom>
              <a:solidFill>
                <a:srgbClr val="909090"/>
              </a:solidFill>
              <a:ln w="9525">
                <a:noFill/>
                <a:round/>
                <a:headEnd/>
                <a:tailEnd/>
              </a:ln>
            </p:spPr>
            <p:txBody>
              <a:bodyPr/>
              <a:lstStyle/>
              <a:p>
                <a:endParaRPr lang="en-US">
                  <a:latin typeface="+mn-lt"/>
                </a:endParaRPr>
              </a:p>
            </p:txBody>
          </p:sp>
        </p:grpSp>
        <p:sp>
          <p:nvSpPr>
            <p:cNvPr id="290899" name="Rectangle 83"/>
            <p:cNvSpPr>
              <a:spLocks noChangeArrowheads="1"/>
            </p:cNvSpPr>
            <p:nvPr/>
          </p:nvSpPr>
          <p:spPr bwMode="auto">
            <a:xfrm>
              <a:off x="2211215" y="3402012"/>
              <a:ext cx="363882" cy="215444"/>
            </a:xfrm>
            <a:prstGeom prst="rect">
              <a:avLst/>
            </a:prstGeom>
            <a:noFill/>
            <a:ln w="9525">
              <a:noFill/>
              <a:miter lim="800000"/>
              <a:headEnd/>
              <a:tailEnd/>
            </a:ln>
          </p:spPr>
          <p:txBody>
            <a:bodyPr wrap="none" lIns="0" tIns="0" rIns="0" bIns="0">
              <a:spAutoFit/>
            </a:bodyPr>
            <a:lstStyle/>
            <a:p>
              <a:pPr algn="l" latinLnBrk="1"/>
              <a:r>
                <a:rPr kumimoji="1" lang="en-US" altLang="ko-KR" sz="1400" dirty="0">
                  <a:latin typeface="+mn-lt"/>
                  <a:ea typeface="굴림" pitchFamily="34" charset="-127"/>
                  <a:cs typeface="Times New Roman" pitchFamily="18" charset="0"/>
                </a:rPr>
                <a:t>58%</a:t>
              </a:r>
            </a:p>
          </p:txBody>
        </p:sp>
        <p:sp>
          <p:nvSpPr>
            <p:cNvPr id="290906" name="Rectangle 90"/>
            <p:cNvSpPr>
              <a:spLocks noChangeArrowheads="1"/>
            </p:cNvSpPr>
            <p:nvPr/>
          </p:nvSpPr>
          <p:spPr bwMode="auto">
            <a:xfrm>
              <a:off x="2257425" y="5764212"/>
              <a:ext cx="271463" cy="244475"/>
            </a:xfrm>
            <a:prstGeom prst="rect">
              <a:avLst/>
            </a:prstGeom>
            <a:noFill/>
            <a:ln w="9525">
              <a:noFill/>
              <a:miter lim="800000"/>
              <a:headEnd/>
              <a:tailEnd/>
            </a:ln>
          </p:spPr>
          <p:txBody>
            <a:bodyPr wrap="none" lIns="0" tIns="0" rIns="0" bIns="0">
              <a:spAutoFit/>
            </a:bodyPr>
            <a:lstStyle/>
            <a:p>
              <a:pPr algn="l" latinLnBrk="1"/>
              <a:r>
                <a:rPr kumimoji="1" lang="en-US" altLang="ko-KR" sz="1600" dirty="0">
                  <a:latin typeface="+mn-lt"/>
                  <a:ea typeface="굴림" pitchFamily="34" charset="-127"/>
                  <a:cs typeface="Times New Roman" pitchFamily="18" charset="0"/>
                </a:rPr>
                <a:t>3Q</a:t>
              </a:r>
            </a:p>
          </p:txBody>
        </p:sp>
      </p:grpSp>
      <p:grpSp>
        <p:nvGrpSpPr>
          <p:cNvPr id="251" name="Group 250"/>
          <p:cNvGrpSpPr/>
          <p:nvPr/>
        </p:nvGrpSpPr>
        <p:grpSpPr>
          <a:xfrm>
            <a:off x="2816846" y="2068512"/>
            <a:ext cx="363882" cy="3941921"/>
            <a:chOff x="2816846" y="2068512"/>
            <a:chExt cx="363882" cy="3941921"/>
          </a:xfrm>
        </p:grpSpPr>
        <p:grpSp>
          <p:nvGrpSpPr>
            <p:cNvPr id="290879" name="Group 63"/>
            <p:cNvGrpSpPr>
              <a:grpSpLocks/>
            </p:cNvGrpSpPr>
            <p:nvPr/>
          </p:nvGrpSpPr>
          <p:grpSpPr bwMode="auto">
            <a:xfrm>
              <a:off x="2818606" y="2068512"/>
              <a:ext cx="360362" cy="3467100"/>
              <a:chOff x="1875" y="1414"/>
              <a:chExt cx="263" cy="2184"/>
            </a:xfrm>
          </p:grpSpPr>
          <p:sp>
            <p:nvSpPr>
              <p:cNvPr id="290880" name="Freeform 64"/>
              <p:cNvSpPr>
                <a:spLocks/>
              </p:cNvSpPr>
              <p:nvPr/>
            </p:nvSpPr>
            <p:spPr bwMode="auto">
              <a:xfrm>
                <a:off x="1875" y="3559"/>
                <a:ext cx="263" cy="39"/>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BF9900"/>
              </a:solidFill>
              <a:ln w="9525">
                <a:noFill/>
                <a:round/>
                <a:headEnd/>
                <a:tailEnd/>
              </a:ln>
            </p:spPr>
            <p:txBody>
              <a:bodyPr/>
              <a:lstStyle/>
              <a:p>
                <a:endParaRPr lang="en-US">
                  <a:latin typeface="+mn-lt"/>
                </a:endParaRPr>
              </a:p>
            </p:txBody>
          </p:sp>
          <p:sp>
            <p:nvSpPr>
              <p:cNvPr id="290881" name="Freeform 65"/>
              <p:cNvSpPr>
                <a:spLocks/>
              </p:cNvSpPr>
              <p:nvPr/>
            </p:nvSpPr>
            <p:spPr bwMode="auto">
              <a:xfrm>
                <a:off x="1875" y="3559"/>
                <a:ext cx="263" cy="39"/>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739900"/>
              </a:solidFill>
              <a:ln w="9525">
                <a:noFill/>
                <a:round/>
                <a:headEnd/>
                <a:tailEnd/>
              </a:ln>
            </p:spPr>
            <p:txBody>
              <a:bodyPr/>
              <a:lstStyle/>
              <a:p>
                <a:endParaRPr lang="en-US">
                  <a:latin typeface="+mn-lt"/>
                </a:endParaRPr>
              </a:p>
            </p:txBody>
          </p:sp>
          <p:sp>
            <p:nvSpPr>
              <p:cNvPr id="290882" name="Freeform 66"/>
              <p:cNvSpPr>
                <a:spLocks/>
              </p:cNvSpPr>
              <p:nvPr/>
            </p:nvSpPr>
            <p:spPr bwMode="auto">
              <a:xfrm>
                <a:off x="2087" y="2312"/>
                <a:ext cx="51" cy="1286"/>
              </a:xfrm>
              <a:custGeom>
                <a:avLst/>
                <a:gdLst/>
                <a:ahLst/>
                <a:cxnLst>
                  <a:cxn ang="0">
                    <a:pos x="0" y="996"/>
                  </a:cxn>
                  <a:cxn ang="0">
                    <a:pos x="0" y="30"/>
                  </a:cxn>
                  <a:cxn ang="0">
                    <a:pos x="36" y="0"/>
                  </a:cxn>
                  <a:cxn ang="0">
                    <a:pos x="36" y="966"/>
                  </a:cxn>
                  <a:cxn ang="0">
                    <a:pos x="0" y="996"/>
                  </a:cxn>
                </a:cxnLst>
                <a:rect l="0" t="0" r="r" b="b"/>
                <a:pathLst>
                  <a:path w="36" h="996">
                    <a:moveTo>
                      <a:pt x="0" y="996"/>
                    </a:moveTo>
                    <a:lnTo>
                      <a:pt x="0" y="30"/>
                    </a:lnTo>
                    <a:lnTo>
                      <a:pt x="36" y="0"/>
                    </a:lnTo>
                    <a:lnTo>
                      <a:pt x="36" y="966"/>
                    </a:lnTo>
                    <a:lnTo>
                      <a:pt x="0" y="996"/>
                    </a:lnTo>
                    <a:close/>
                  </a:path>
                </a:pathLst>
              </a:custGeom>
              <a:solidFill>
                <a:srgbClr val="4D6680"/>
              </a:solidFill>
              <a:ln w="9525">
                <a:noFill/>
                <a:round/>
                <a:headEnd/>
                <a:tailEnd/>
              </a:ln>
            </p:spPr>
            <p:txBody>
              <a:bodyPr/>
              <a:lstStyle/>
              <a:p>
                <a:endParaRPr lang="en-US">
                  <a:latin typeface="+mn-lt"/>
                </a:endParaRPr>
              </a:p>
            </p:txBody>
          </p:sp>
          <p:sp>
            <p:nvSpPr>
              <p:cNvPr id="290883" name="Rectangle 67"/>
              <p:cNvSpPr>
                <a:spLocks noChangeArrowheads="1"/>
              </p:cNvSpPr>
              <p:nvPr/>
            </p:nvSpPr>
            <p:spPr bwMode="auto">
              <a:xfrm>
                <a:off x="1875" y="2351"/>
                <a:ext cx="212" cy="1247"/>
              </a:xfrm>
              <a:prstGeom prst="rect">
                <a:avLst/>
              </a:prstGeom>
              <a:solidFill>
                <a:srgbClr val="99CCFF"/>
              </a:solidFill>
              <a:ln w="9525">
                <a:noFill/>
                <a:miter lim="800000"/>
                <a:headEnd/>
                <a:tailEnd/>
              </a:ln>
            </p:spPr>
            <p:txBody>
              <a:bodyPr/>
              <a:lstStyle/>
              <a:p>
                <a:endParaRPr lang="en-US">
                  <a:latin typeface="+mn-lt"/>
                </a:endParaRPr>
              </a:p>
            </p:txBody>
          </p:sp>
          <p:sp>
            <p:nvSpPr>
              <p:cNvPr id="290884" name="Freeform 68"/>
              <p:cNvSpPr>
                <a:spLocks/>
              </p:cNvSpPr>
              <p:nvPr/>
            </p:nvSpPr>
            <p:spPr bwMode="auto">
              <a:xfrm>
                <a:off x="1875" y="2312"/>
                <a:ext cx="263" cy="39"/>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7399BF"/>
              </a:solidFill>
              <a:ln w="9525">
                <a:noFill/>
                <a:round/>
                <a:headEnd/>
                <a:tailEnd/>
              </a:ln>
            </p:spPr>
            <p:txBody>
              <a:bodyPr/>
              <a:lstStyle/>
              <a:p>
                <a:endParaRPr lang="en-US">
                  <a:latin typeface="+mn-lt"/>
                </a:endParaRPr>
              </a:p>
            </p:txBody>
          </p:sp>
          <p:sp>
            <p:nvSpPr>
              <p:cNvPr id="290885" name="Freeform 69"/>
              <p:cNvSpPr>
                <a:spLocks/>
              </p:cNvSpPr>
              <p:nvPr/>
            </p:nvSpPr>
            <p:spPr bwMode="auto">
              <a:xfrm>
                <a:off x="2087" y="1723"/>
                <a:ext cx="51" cy="628"/>
              </a:xfrm>
              <a:custGeom>
                <a:avLst/>
                <a:gdLst/>
                <a:ahLst/>
                <a:cxnLst>
                  <a:cxn ang="0">
                    <a:pos x="0" y="486"/>
                  </a:cxn>
                  <a:cxn ang="0">
                    <a:pos x="0" y="24"/>
                  </a:cxn>
                  <a:cxn ang="0">
                    <a:pos x="36" y="0"/>
                  </a:cxn>
                  <a:cxn ang="0">
                    <a:pos x="36" y="456"/>
                  </a:cxn>
                  <a:cxn ang="0">
                    <a:pos x="0" y="486"/>
                  </a:cxn>
                </a:cxnLst>
                <a:rect l="0" t="0" r="r" b="b"/>
                <a:pathLst>
                  <a:path w="36" h="486">
                    <a:moveTo>
                      <a:pt x="0" y="486"/>
                    </a:moveTo>
                    <a:lnTo>
                      <a:pt x="0" y="24"/>
                    </a:lnTo>
                    <a:lnTo>
                      <a:pt x="36" y="0"/>
                    </a:lnTo>
                    <a:lnTo>
                      <a:pt x="36" y="456"/>
                    </a:lnTo>
                    <a:lnTo>
                      <a:pt x="0" y="486"/>
                    </a:lnTo>
                    <a:close/>
                  </a:path>
                </a:pathLst>
              </a:custGeom>
              <a:solidFill>
                <a:srgbClr val="33334D"/>
              </a:solidFill>
              <a:ln w="9525">
                <a:noFill/>
                <a:round/>
                <a:headEnd/>
                <a:tailEnd/>
              </a:ln>
            </p:spPr>
            <p:txBody>
              <a:bodyPr/>
              <a:lstStyle/>
              <a:p>
                <a:endParaRPr lang="en-US">
                  <a:latin typeface="+mn-lt"/>
                </a:endParaRPr>
              </a:p>
            </p:txBody>
          </p:sp>
          <p:sp>
            <p:nvSpPr>
              <p:cNvPr id="290886" name="Rectangle 70"/>
              <p:cNvSpPr>
                <a:spLocks noChangeArrowheads="1"/>
              </p:cNvSpPr>
              <p:nvPr/>
            </p:nvSpPr>
            <p:spPr bwMode="auto">
              <a:xfrm>
                <a:off x="1875" y="1754"/>
                <a:ext cx="212" cy="597"/>
              </a:xfrm>
              <a:prstGeom prst="rect">
                <a:avLst/>
              </a:prstGeom>
              <a:solidFill>
                <a:srgbClr val="666699"/>
              </a:solidFill>
              <a:ln w="9525">
                <a:noFill/>
                <a:miter lim="800000"/>
                <a:headEnd/>
                <a:tailEnd/>
              </a:ln>
            </p:spPr>
            <p:txBody>
              <a:bodyPr/>
              <a:lstStyle/>
              <a:p>
                <a:endParaRPr lang="en-US">
                  <a:latin typeface="+mn-lt"/>
                </a:endParaRPr>
              </a:p>
            </p:txBody>
          </p:sp>
          <p:sp>
            <p:nvSpPr>
              <p:cNvPr id="290887" name="Freeform 71"/>
              <p:cNvSpPr>
                <a:spLocks/>
              </p:cNvSpPr>
              <p:nvPr/>
            </p:nvSpPr>
            <p:spPr bwMode="auto">
              <a:xfrm>
                <a:off x="1875" y="1723"/>
                <a:ext cx="263" cy="31"/>
              </a:xfrm>
              <a:custGeom>
                <a:avLst/>
                <a:gdLst/>
                <a:ahLst/>
                <a:cxnLst>
                  <a:cxn ang="0">
                    <a:pos x="150" y="24"/>
                  </a:cxn>
                  <a:cxn ang="0">
                    <a:pos x="186" y="0"/>
                  </a:cxn>
                  <a:cxn ang="0">
                    <a:pos x="42" y="0"/>
                  </a:cxn>
                  <a:cxn ang="0">
                    <a:pos x="0" y="24"/>
                  </a:cxn>
                  <a:cxn ang="0">
                    <a:pos x="150" y="24"/>
                  </a:cxn>
                </a:cxnLst>
                <a:rect l="0" t="0" r="r" b="b"/>
                <a:pathLst>
                  <a:path w="186" h="24">
                    <a:moveTo>
                      <a:pt x="150" y="24"/>
                    </a:moveTo>
                    <a:lnTo>
                      <a:pt x="186" y="0"/>
                    </a:lnTo>
                    <a:lnTo>
                      <a:pt x="42" y="0"/>
                    </a:lnTo>
                    <a:lnTo>
                      <a:pt x="0" y="24"/>
                    </a:lnTo>
                    <a:lnTo>
                      <a:pt x="150" y="24"/>
                    </a:lnTo>
                    <a:close/>
                  </a:path>
                </a:pathLst>
              </a:custGeom>
              <a:solidFill>
                <a:srgbClr val="4D4D73"/>
              </a:solidFill>
              <a:ln w="9525">
                <a:noFill/>
                <a:round/>
                <a:headEnd/>
                <a:tailEnd/>
              </a:ln>
            </p:spPr>
            <p:txBody>
              <a:bodyPr/>
              <a:lstStyle/>
              <a:p>
                <a:endParaRPr lang="en-US">
                  <a:latin typeface="+mn-lt"/>
                </a:endParaRPr>
              </a:p>
            </p:txBody>
          </p:sp>
          <p:sp>
            <p:nvSpPr>
              <p:cNvPr id="290888" name="Freeform 72"/>
              <p:cNvSpPr>
                <a:spLocks/>
              </p:cNvSpPr>
              <p:nvPr/>
            </p:nvSpPr>
            <p:spPr bwMode="auto">
              <a:xfrm>
                <a:off x="2087" y="1584"/>
                <a:ext cx="51" cy="170"/>
              </a:xfrm>
              <a:custGeom>
                <a:avLst/>
                <a:gdLst/>
                <a:ahLst/>
                <a:cxnLst>
                  <a:cxn ang="0">
                    <a:pos x="0" y="132"/>
                  </a:cxn>
                  <a:cxn ang="0">
                    <a:pos x="0" y="30"/>
                  </a:cxn>
                  <a:cxn ang="0">
                    <a:pos x="36" y="0"/>
                  </a:cxn>
                  <a:cxn ang="0">
                    <a:pos x="36" y="108"/>
                  </a:cxn>
                  <a:cxn ang="0">
                    <a:pos x="0" y="132"/>
                  </a:cxn>
                </a:cxnLst>
                <a:rect l="0" t="0" r="r" b="b"/>
                <a:pathLst>
                  <a:path w="36" h="132">
                    <a:moveTo>
                      <a:pt x="0" y="132"/>
                    </a:moveTo>
                    <a:lnTo>
                      <a:pt x="0" y="30"/>
                    </a:lnTo>
                    <a:lnTo>
                      <a:pt x="36" y="0"/>
                    </a:lnTo>
                    <a:lnTo>
                      <a:pt x="36" y="108"/>
                    </a:lnTo>
                    <a:lnTo>
                      <a:pt x="0" y="132"/>
                    </a:lnTo>
                    <a:close/>
                  </a:path>
                </a:pathLst>
              </a:custGeom>
              <a:solidFill>
                <a:srgbClr val="668080"/>
              </a:solidFill>
              <a:ln w="9525">
                <a:noFill/>
                <a:round/>
                <a:headEnd/>
                <a:tailEnd/>
              </a:ln>
            </p:spPr>
            <p:txBody>
              <a:bodyPr/>
              <a:lstStyle/>
              <a:p>
                <a:endParaRPr lang="en-US">
                  <a:latin typeface="+mn-lt"/>
                </a:endParaRPr>
              </a:p>
            </p:txBody>
          </p:sp>
          <p:sp>
            <p:nvSpPr>
              <p:cNvPr id="290889" name="Rectangle 73"/>
              <p:cNvSpPr>
                <a:spLocks noChangeArrowheads="1"/>
              </p:cNvSpPr>
              <p:nvPr/>
            </p:nvSpPr>
            <p:spPr bwMode="auto">
              <a:xfrm>
                <a:off x="1875" y="1623"/>
                <a:ext cx="212" cy="131"/>
              </a:xfrm>
              <a:prstGeom prst="rect">
                <a:avLst/>
              </a:prstGeom>
              <a:solidFill>
                <a:srgbClr val="CCFFFF"/>
              </a:solidFill>
              <a:ln w="9525">
                <a:noFill/>
                <a:miter lim="800000"/>
                <a:headEnd/>
                <a:tailEnd/>
              </a:ln>
            </p:spPr>
            <p:txBody>
              <a:bodyPr/>
              <a:lstStyle/>
              <a:p>
                <a:endParaRPr lang="en-US">
                  <a:latin typeface="+mn-lt"/>
                </a:endParaRPr>
              </a:p>
            </p:txBody>
          </p:sp>
          <p:sp>
            <p:nvSpPr>
              <p:cNvPr id="290890" name="Freeform 74"/>
              <p:cNvSpPr>
                <a:spLocks/>
              </p:cNvSpPr>
              <p:nvPr/>
            </p:nvSpPr>
            <p:spPr bwMode="auto">
              <a:xfrm>
                <a:off x="1875" y="1584"/>
                <a:ext cx="263" cy="39"/>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99BFBF"/>
              </a:solidFill>
              <a:ln w="9525">
                <a:noFill/>
                <a:round/>
                <a:headEnd/>
                <a:tailEnd/>
              </a:ln>
            </p:spPr>
            <p:txBody>
              <a:bodyPr/>
              <a:lstStyle/>
              <a:p>
                <a:endParaRPr lang="en-US">
                  <a:latin typeface="+mn-lt"/>
                </a:endParaRPr>
              </a:p>
            </p:txBody>
          </p:sp>
          <p:sp>
            <p:nvSpPr>
              <p:cNvPr id="290891" name="Freeform 75"/>
              <p:cNvSpPr>
                <a:spLocks/>
              </p:cNvSpPr>
              <p:nvPr/>
            </p:nvSpPr>
            <p:spPr bwMode="auto">
              <a:xfrm>
                <a:off x="2087" y="1483"/>
                <a:ext cx="51" cy="140"/>
              </a:xfrm>
              <a:custGeom>
                <a:avLst/>
                <a:gdLst/>
                <a:ahLst/>
                <a:cxnLst>
                  <a:cxn ang="0">
                    <a:pos x="0" y="108"/>
                  </a:cxn>
                  <a:cxn ang="0">
                    <a:pos x="0" y="30"/>
                  </a:cxn>
                  <a:cxn ang="0">
                    <a:pos x="36" y="0"/>
                  </a:cxn>
                  <a:cxn ang="0">
                    <a:pos x="36" y="78"/>
                  </a:cxn>
                  <a:cxn ang="0">
                    <a:pos x="0" y="108"/>
                  </a:cxn>
                </a:cxnLst>
                <a:rect l="0" t="0" r="r" b="b"/>
                <a:pathLst>
                  <a:path w="36" h="108">
                    <a:moveTo>
                      <a:pt x="0" y="108"/>
                    </a:moveTo>
                    <a:lnTo>
                      <a:pt x="0" y="30"/>
                    </a:lnTo>
                    <a:lnTo>
                      <a:pt x="36" y="0"/>
                    </a:lnTo>
                    <a:lnTo>
                      <a:pt x="36" y="78"/>
                    </a:lnTo>
                    <a:lnTo>
                      <a:pt x="0" y="108"/>
                    </a:lnTo>
                    <a:close/>
                  </a:path>
                </a:pathLst>
              </a:custGeom>
              <a:solidFill>
                <a:srgbClr val="4D1A33"/>
              </a:solidFill>
              <a:ln w="9525">
                <a:noFill/>
                <a:round/>
                <a:headEnd/>
                <a:tailEnd/>
              </a:ln>
            </p:spPr>
            <p:txBody>
              <a:bodyPr/>
              <a:lstStyle/>
              <a:p>
                <a:endParaRPr lang="en-US">
                  <a:latin typeface="+mn-lt"/>
                </a:endParaRPr>
              </a:p>
            </p:txBody>
          </p:sp>
          <p:sp>
            <p:nvSpPr>
              <p:cNvPr id="290892" name="Rectangle 76"/>
              <p:cNvSpPr>
                <a:spLocks noChangeArrowheads="1"/>
              </p:cNvSpPr>
              <p:nvPr/>
            </p:nvSpPr>
            <p:spPr bwMode="auto">
              <a:xfrm>
                <a:off x="1875" y="1522"/>
                <a:ext cx="212" cy="101"/>
              </a:xfrm>
              <a:prstGeom prst="rect">
                <a:avLst/>
              </a:prstGeom>
              <a:solidFill>
                <a:srgbClr val="993366"/>
              </a:solidFill>
              <a:ln w="9525">
                <a:noFill/>
                <a:miter lim="800000"/>
                <a:headEnd/>
                <a:tailEnd/>
              </a:ln>
            </p:spPr>
            <p:txBody>
              <a:bodyPr/>
              <a:lstStyle/>
              <a:p>
                <a:endParaRPr lang="en-US">
                  <a:latin typeface="+mn-lt"/>
                </a:endParaRPr>
              </a:p>
            </p:txBody>
          </p:sp>
          <p:sp>
            <p:nvSpPr>
              <p:cNvPr id="290893" name="Freeform 77"/>
              <p:cNvSpPr>
                <a:spLocks/>
              </p:cNvSpPr>
              <p:nvPr/>
            </p:nvSpPr>
            <p:spPr bwMode="auto">
              <a:xfrm>
                <a:off x="1875" y="1483"/>
                <a:ext cx="263" cy="39"/>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73264D"/>
              </a:solidFill>
              <a:ln w="9525">
                <a:noFill/>
                <a:round/>
                <a:headEnd/>
                <a:tailEnd/>
              </a:ln>
            </p:spPr>
            <p:txBody>
              <a:bodyPr/>
              <a:lstStyle/>
              <a:p>
                <a:endParaRPr lang="en-US">
                  <a:latin typeface="+mn-lt"/>
                </a:endParaRPr>
              </a:p>
            </p:txBody>
          </p:sp>
          <p:sp>
            <p:nvSpPr>
              <p:cNvPr id="290894" name="Freeform 78"/>
              <p:cNvSpPr>
                <a:spLocks/>
              </p:cNvSpPr>
              <p:nvPr/>
            </p:nvSpPr>
            <p:spPr bwMode="auto">
              <a:xfrm>
                <a:off x="2087" y="1414"/>
                <a:ext cx="51" cy="108"/>
              </a:xfrm>
              <a:custGeom>
                <a:avLst/>
                <a:gdLst/>
                <a:ahLst/>
                <a:cxnLst>
                  <a:cxn ang="0">
                    <a:pos x="0" y="84"/>
                  </a:cxn>
                  <a:cxn ang="0">
                    <a:pos x="0" y="30"/>
                  </a:cxn>
                  <a:cxn ang="0">
                    <a:pos x="36" y="0"/>
                  </a:cxn>
                  <a:cxn ang="0">
                    <a:pos x="36" y="54"/>
                  </a:cxn>
                  <a:cxn ang="0">
                    <a:pos x="0" y="84"/>
                  </a:cxn>
                </a:cxnLst>
                <a:rect l="0" t="0" r="r" b="b"/>
                <a:pathLst>
                  <a:path w="36" h="84">
                    <a:moveTo>
                      <a:pt x="0" y="84"/>
                    </a:moveTo>
                    <a:lnTo>
                      <a:pt x="0" y="30"/>
                    </a:lnTo>
                    <a:lnTo>
                      <a:pt x="36" y="0"/>
                    </a:lnTo>
                    <a:lnTo>
                      <a:pt x="36" y="54"/>
                    </a:lnTo>
                    <a:lnTo>
                      <a:pt x="0" y="84"/>
                    </a:lnTo>
                    <a:close/>
                  </a:path>
                </a:pathLst>
              </a:custGeom>
              <a:solidFill>
                <a:srgbClr val="606060"/>
              </a:solidFill>
              <a:ln w="9525">
                <a:noFill/>
                <a:round/>
                <a:headEnd/>
                <a:tailEnd/>
              </a:ln>
            </p:spPr>
            <p:txBody>
              <a:bodyPr/>
              <a:lstStyle/>
              <a:p>
                <a:endParaRPr lang="en-US">
                  <a:latin typeface="+mn-lt"/>
                </a:endParaRPr>
              </a:p>
            </p:txBody>
          </p:sp>
          <p:sp>
            <p:nvSpPr>
              <p:cNvPr id="290895" name="Rectangle 79"/>
              <p:cNvSpPr>
                <a:spLocks noChangeArrowheads="1"/>
              </p:cNvSpPr>
              <p:nvPr/>
            </p:nvSpPr>
            <p:spPr bwMode="auto">
              <a:xfrm>
                <a:off x="1875" y="1452"/>
                <a:ext cx="212" cy="70"/>
              </a:xfrm>
              <a:prstGeom prst="rect">
                <a:avLst/>
              </a:prstGeom>
              <a:solidFill>
                <a:srgbClr val="C0C0C0"/>
              </a:solidFill>
              <a:ln w="9525">
                <a:noFill/>
                <a:miter lim="800000"/>
                <a:headEnd/>
                <a:tailEnd/>
              </a:ln>
            </p:spPr>
            <p:txBody>
              <a:bodyPr/>
              <a:lstStyle/>
              <a:p>
                <a:endParaRPr lang="en-US">
                  <a:latin typeface="+mn-lt"/>
                </a:endParaRPr>
              </a:p>
            </p:txBody>
          </p:sp>
          <p:sp>
            <p:nvSpPr>
              <p:cNvPr id="290896" name="Freeform 80"/>
              <p:cNvSpPr>
                <a:spLocks/>
              </p:cNvSpPr>
              <p:nvPr/>
            </p:nvSpPr>
            <p:spPr bwMode="auto">
              <a:xfrm>
                <a:off x="1875" y="1414"/>
                <a:ext cx="263" cy="38"/>
              </a:xfrm>
              <a:custGeom>
                <a:avLst/>
                <a:gdLst/>
                <a:ahLst/>
                <a:cxnLst>
                  <a:cxn ang="0">
                    <a:pos x="150" y="30"/>
                  </a:cxn>
                  <a:cxn ang="0">
                    <a:pos x="186" y="0"/>
                  </a:cxn>
                  <a:cxn ang="0">
                    <a:pos x="42" y="0"/>
                  </a:cxn>
                  <a:cxn ang="0">
                    <a:pos x="0" y="30"/>
                  </a:cxn>
                  <a:cxn ang="0">
                    <a:pos x="150" y="30"/>
                  </a:cxn>
                </a:cxnLst>
                <a:rect l="0" t="0" r="r" b="b"/>
                <a:pathLst>
                  <a:path w="186" h="30">
                    <a:moveTo>
                      <a:pt x="150" y="30"/>
                    </a:moveTo>
                    <a:lnTo>
                      <a:pt x="186" y="0"/>
                    </a:lnTo>
                    <a:lnTo>
                      <a:pt x="42" y="0"/>
                    </a:lnTo>
                    <a:lnTo>
                      <a:pt x="0" y="30"/>
                    </a:lnTo>
                    <a:lnTo>
                      <a:pt x="150" y="30"/>
                    </a:lnTo>
                    <a:close/>
                  </a:path>
                </a:pathLst>
              </a:custGeom>
              <a:solidFill>
                <a:srgbClr val="909090"/>
              </a:solidFill>
              <a:ln w="9525">
                <a:noFill/>
                <a:round/>
                <a:headEnd/>
                <a:tailEnd/>
              </a:ln>
            </p:spPr>
            <p:txBody>
              <a:bodyPr/>
              <a:lstStyle/>
              <a:p>
                <a:endParaRPr lang="en-US">
                  <a:latin typeface="+mn-lt"/>
                </a:endParaRPr>
              </a:p>
            </p:txBody>
          </p:sp>
        </p:grpSp>
        <p:sp>
          <p:nvSpPr>
            <p:cNvPr id="290897" name="Rectangle 81"/>
            <p:cNvSpPr>
              <a:spLocks noChangeArrowheads="1"/>
            </p:cNvSpPr>
            <p:nvPr/>
          </p:nvSpPr>
          <p:spPr bwMode="auto">
            <a:xfrm>
              <a:off x="2816846" y="4465637"/>
              <a:ext cx="363882"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굴림" pitchFamily="34" charset="-127"/>
                  <a:cs typeface="Times New Roman" pitchFamily="18" charset="0"/>
                </a:rPr>
                <a:t>58%</a:t>
              </a:r>
            </a:p>
          </p:txBody>
        </p:sp>
        <p:sp>
          <p:nvSpPr>
            <p:cNvPr id="290900" name="Rectangle 84"/>
            <p:cNvSpPr>
              <a:spLocks noChangeArrowheads="1"/>
            </p:cNvSpPr>
            <p:nvPr/>
          </p:nvSpPr>
          <p:spPr bwMode="auto">
            <a:xfrm>
              <a:off x="2816846" y="3028950"/>
              <a:ext cx="363882" cy="215444"/>
            </a:xfrm>
            <a:prstGeom prst="rect">
              <a:avLst/>
            </a:prstGeom>
            <a:noFill/>
            <a:ln w="9525">
              <a:noFill/>
              <a:miter lim="800000"/>
              <a:headEnd/>
              <a:tailEnd/>
            </a:ln>
          </p:spPr>
          <p:txBody>
            <a:bodyPr wrap="none" lIns="0" tIns="0" rIns="0" bIns="0">
              <a:spAutoFit/>
            </a:bodyPr>
            <a:lstStyle/>
            <a:p>
              <a:pPr algn="l" latinLnBrk="1"/>
              <a:r>
                <a:rPr kumimoji="1" lang="en-US" altLang="ko-KR" sz="1400">
                  <a:latin typeface="+mn-lt"/>
                  <a:ea typeface="굴림" pitchFamily="34" charset="-127"/>
                  <a:cs typeface="Times New Roman" pitchFamily="18" charset="0"/>
                </a:rPr>
                <a:t>28%</a:t>
              </a:r>
            </a:p>
          </p:txBody>
        </p:sp>
        <p:sp>
          <p:nvSpPr>
            <p:cNvPr id="290907" name="Rectangle 91"/>
            <p:cNvSpPr>
              <a:spLocks noChangeArrowheads="1"/>
            </p:cNvSpPr>
            <p:nvPr/>
          </p:nvSpPr>
          <p:spPr bwMode="auto">
            <a:xfrm>
              <a:off x="2861730" y="5764212"/>
              <a:ext cx="274114" cy="246221"/>
            </a:xfrm>
            <a:prstGeom prst="rect">
              <a:avLst/>
            </a:prstGeom>
            <a:noFill/>
            <a:ln w="9525">
              <a:noFill/>
              <a:miter lim="800000"/>
              <a:headEnd/>
              <a:tailEnd/>
            </a:ln>
          </p:spPr>
          <p:txBody>
            <a:bodyPr wrap="none" lIns="0" tIns="0" rIns="0" bIns="0">
              <a:spAutoFit/>
            </a:bodyPr>
            <a:lstStyle/>
            <a:p>
              <a:pPr algn="l" latinLnBrk="1"/>
              <a:r>
                <a:rPr kumimoji="1" lang="en-US" altLang="ko-KR" sz="1600" dirty="0">
                  <a:latin typeface="+mn-lt"/>
                  <a:ea typeface="굴림" pitchFamily="34" charset="-127"/>
                  <a:cs typeface="Times New Roman" pitchFamily="18" charset="0"/>
                </a:rPr>
                <a:t>4Q</a:t>
              </a:r>
            </a:p>
          </p:txBody>
        </p:sp>
      </p:grpSp>
      <p:sp>
        <p:nvSpPr>
          <p:cNvPr id="290910" name="Rectangle 94"/>
          <p:cNvSpPr>
            <a:spLocks noChangeArrowheads="1"/>
          </p:cNvSpPr>
          <p:nvPr/>
        </p:nvSpPr>
        <p:spPr bwMode="auto">
          <a:xfrm>
            <a:off x="4675360" y="5764212"/>
            <a:ext cx="271463" cy="244475"/>
          </a:xfrm>
          <a:prstGeom prst="rect">
            <a:avLst/>
          </a:prstGeom>
          <a:noFill/>
          <a:ln w="9525">
            <a:noFill/>
            <a:miter lim="800000"/>
            <a:headEnd/>
            <a:tailEnd/>
          </a:ln>
        </p:spPr>
        <p:txBody>
          <a:bodyPr wrap="none" lIns="0" tIns="0" rIns="0" bIns="0">
            <a:spAutoFit/>
          </a:bodyPr>
          <a:lstStyle/>
          <a:p>
            <a:pPr algn="l" latinLnBrk="1"/>
            <a:r>
              <a:rPr kumimoji="1" lang="en-US" altLang="ko-KR" sz="1600">
                <a:latin typeface="+mn-lt"/>
                <a:ea typeface="굴림" pitchFamily="34" charset="-127"/>
                <a:cs typeface="Times New Roman" pitchFamily="18" charset="0"/>
              </a:rPr>
              <a:t>3Q</a:t>
            </a:r>
          </a:p>
        </p:txBody>
      </p:sp>
      <p:sp>
        <p:nvSpPr>
          <p:cNvPr id="290911" name="Rectangle 95"/>
          <p:cNvSpPr>
            <a:spLocks noChangeArrowheads="1"/>
          </p:cNvSpPr>
          <p:nvPr/>
        </p:nvSpPr>
        <p:spPr bwMode="auto">
          <a:xfrm>
            <a:off x="5233988" y="5764212"/>
            <a:ext cx="274114" cy="246221"/>
          </a:xfrm>
          <a:prstGeom prst="rect">
            <a:avLst/>
          </a:prstGeom>
          <a:noFill/>
          <a:ln w="9525">
            <a:noFill/>
            <a:miter lim="800000"/>
            <a:headEnd/>
            <a:tailEnd/>
          </a:ln>
        </p:spPr>
        <p:txBody>
          <a:bodyPr wrap="none" lIns="0" tIns="0" rIns="0" bIns="0">
            <a:spAutoFit/>
          </a:bodyPr>
          <a:lstStyle/>
          <a:p>
            <a:pPr algn="l" latinLnBrk="1"/>
            <a:r>
              <a:rPr kumimoji="1" lang="en-US" altLang="ko-KR" sz="1600">
                <a:latin typeface="+mn-lt"/>
                <a:ea typeface="굴림" pitchFamily="34" charset="-127"/>
                <a:cs typeface="Times New Roman" pitchFamily="18" charset="0"/>
              </a:rPr>
              <a:t>4Q</a:t>
            </a:r>
          </a:p>
        </p:txBody>
      </p:sp>
      <p:sp>
        <p:nvSpPr>
          <p:cNvPr id="290912" name="Rectangle 96"/>
          <p:cNvSpPr>
            <a:spLocks noChangeArrowheads="1"/>
          </p:cNvSpPr>
          <p:nvPr/>
        </p:nvSpPr>
        <p:spPr bwMode="auto">
          <a:xfrm>
            <a:off x="5791200" y="5764212"/>
            <a:ext cx="474489" cy="492443"/>
          </a:xfrm>
          <a:prstGeom prst="rect">
            <a:avLst/>
          </a:prstGeom>
          <a:noFill/>
          <a:ln w="9525">
            <a:noFill/>
            <a:miter lim="800000"/>
            <a:headEnd/>
            <a:tailEnd/>
          </a:ln>
        </p:spPr>
        <p:txBody>
          <a:bodyPr wrap="none" lIns="0" tIns="0" rIns="0" bIns="0">
            <a:spAutoFit/>
          </a:bodyPr>
          <a:lstStyle/>
          <a:p>
            <a:pPr latinLnBrk="1"/>
            <a:r>
              <a:rPr kumimoji="1" lang="en-US" altLang="ko-KR" sz="1600">
                <a:latin typeface="+mn-lt"/>
                <a:ea typeface="굴림" pitchFamily="34" charset="-127"/>
                <a:cs typeface="Times New Roman" pitchFamily="18" charset="0"/>
              </a:rPr>
              <a:t>1Q</a:t>
            </a:r>
          </a:p>
          <a:p>
            <a:pPr latinLnBrk="1"/>
            <a:r>
              <a:rPr kumimoji="1" lang="en-US" altLang="ko-KR" sz="1600">
                <a:latin typeface="+mn-lt"/>
                <a:ea typeface="굴림" pitchFamily="34" charset="-127"/>
                <a:cs typeface="Times New Roman" pitchFamily="18" charset="0"/>
              </a:rPr>
              <a:t>2007</a:t>
            </a:r>
          </a:p>
        </p:txBody>
      </p:sp>
      <p:sp>
        <p:nvSpPr>
          <p:cNvPr id="290913" name="Rectangle 97"/>
          <p:cNvSpPr>
            <a:spLocks noChangeArrowheads="1"/>
          </p:cNvSpPr>
          <p:nvPr/>
        </p:nvSpPr>
        <p:spPr bwMode="auto">
          <a:xfrm>
            <a:off x="6550025" y="5764212"/>
            <a:ext cx="271463" cy="244475"/>
          </a:xfrm>
          <a:prstGeom prst="rect">
            <a:avLst/>
          </a:prstGeom>
          <a:noFill/>
          <a:ln w="9525">
            <a:noFill/>
            <a:miter lim="800000"/>
            <a:headEnd/>
            <a:tailEnd/>
          </a:ln>
        </p:spPr>
        <p:txBody>
          <a:bodyPr wrap="none" lIns="0" tIns="0" rIns="0" bIns="0">
            <a:spAutoFit/>
          </a:bodyPr>
          <a:lstStyle/>
          <a:p>
            <a:pPr algn="l" latinLnBrk="1"/>
            <a:r>
              <a:rPr kumimoji="1" lang="en-US" altLang="ko-KR" sz="1600">
                <a:latin typeface="+mn-lt"/>
                <a:ea typeface="굴림" pitchFamily="34" charset="-127"/>
                <a:cs typeface="Times New Roman" pitchFamily="18" charset="0"/>
              </a:rPr>
              <a:t>2Q</a:t>
            </a:r>
          </a:p>
        </p:txBody>
      </p:sp>
      <p:sp>
        <p:nvSpPr>
          <p:cNvPr id="290914" name="Rectangle 98"/>
          <p:cNvSpPr>
            <a:spLocks noChangeArrowheads="1"/>
          </p:cNvSpPr>
          <p:nvPr/>
        </p:nvSpPr>
        <p:spPr bwMode="auto">
          <a:xfrm>
            <a:off x="7107238" y="5764212"/>
            <a:ext cx="274114" cy="246221"/>
          </a:xfrm>
          <a:prstGeom prst="rect">
            <a:avLst/>
          </a:prstGeom>
          <a:noFill/>
          <a:ln w="9525">
            <a:noFill/>
            <a:miter lim="800000"/>
            <a:headEnd/>
            <a:tailEnd/>
          </a:ln>
        </p:spPr>
        <p:txBody>
          <a:bodyPr wrap="none" lIns="0" tIns="0" rIns="0" bIns="0">
            <a:spAutoFit/>
          </a:bodyPr>
          <a:lstStyle/>
          <a:p>
            <a:pPr algn="l" latinLnBrk="1"/>
            <a:r>
              <a:rPr kumimoji="1" lang="en-US" altLang="ko-KR" sz="1600">
                <a:latin typeface="+mn-lt"/>
                <a:ea typeface="굴림" pitchFamily="34" charset="-127"/>
                <a:cs typeface="Times New Roman" pitchFamily="18" charset="0"/>
              </a:rPr>
              <a:t>3Q</a:t>
            </a:r>
          </a:p>
        </p:txBody>
      </p:sp>
      <p:sp>
        <p:nvSpPr>
          <p:cNvPr id="290915" name="Rectangle 99"/>
          <p:cNvSpPr>
            <a:spLocks noChangeArrowheads="1"/>
          </p:cNvSpPr>
          <p:nvPr/>
        </p:nvSpPr>
        <p:spPr bwMode="auto">
          <a:xfrm>
            <a:off x="7664450" y="5764212"/>
            <a:ext cx="271463" cy="244475"/>
          </a:xfrm>
          <a:prstGeom prst="rect">
            <a:avLst/>
          </a:prstGeom>
          <a:noFill/>
          <a:ln w="9525">
            <a:noFill/>
            <a:miter lim="800000"/>
            <a:headEnd/>
            <a:tailEnd/>
          </a:ln>
        </p:spPr>
        <p:txBody>
          <a:bodyPr wrap="none" lIns="0" tIns="0" rIns="0" bIns="0">
            <a:spAutoFit/>
          </a:bodyPr>
          <a:lstStyle/>
          <a:p>
            <a:pPr algn="l" latinLnBrk="1"/>
            <a:r>
              <a:rPr kumimoji="1" lang="en-US" altLang="ko-KR" sz="1600">
                <a:latin typeface="+mn-lt"/>
                <a:ea typeface="굴림" pitchFamily="34" charset="-127"/>
                <a:cs typeface="Times New Roman" pitchFamily="18" charset="0"/>
              </a:rPr>
              <a:t>4Q</a:t>
            </a:r>
          </a:p>
        </p:txBody>
      </p:sp>
      <p:sp>
        <p:nvSpPr>
          <p:cNvPr id="290916" name="Freeform 100"/>
          <p:cNvSpPr>
            <a:spLocks/>
          </p:cNvSpPr>
          <p:nvPr/>
        </p:nvSpPr>
        <p:spPr bwMode="auto">
          <a:xfrm>
            <a:off x="3689350" y="3230562"/>
            <a:ext cx="90488" cy="2308225"/>
          </a:xfrm>
          <a:custGeom>
            <a:avLst/>
            <a:gdLst/>
            <a:ahLst/>
            <a:cxnLst>
              <a:cxn ang="0">
                <a:pos x="0" y="990"/>
              </a:cxn>
              <a:cxn ang="0">
                <a:pos x="0" y="24"/>
              </a:cxn>
              <a:cxn ang="0">
                <a:pos x="36" y="0"/>
              </a:cxn>
              <a:cxn ang="0">
                <a:pos x="36" y="966"/>
              </a:cxn>
              <a:cxn ang="0">
                <a:pos x="0" y="990"/>
              </a:cxn>
            </a:cxnLst>
            <a:rect l="0" t="0" r="r" b="b"/>
            <a:pathLst>
              <a:path w="36" h="990">
                <a:moveTo>
                  <a:pt x="0" y="990"/>
                </a:moveTo>
                <a:lnTo>
                  <a:pt x="0" y="24"/>
                </a:lnTo>
                <a:lnTo>
                  <a:pt x="36" y="0"/>
                </a:lnTo>
                <a:lnTo>
                  <a:pt x="36" y="966"/>
                </a:lnTo>
                <a:lnTo>
                  <a:pt x="0" y="990"/>
                </a:lnTo>
                <a:close/>
              </a:path>
            </a:pathLst>
          </a:custGeom>
          <a:solidFill>
            <a:srgbClr val="4D6680"/>
          </a:solidFill>
          <a:ln w="9525">
            <a:noFill/>
            <a:round/>
            <a:headEnd/>
            <a:tailEnd/>
          </a:ln>
        </p:spPr>
        <p:txBody>
          <a:bodyPr/>
          <a:lstStyle/>
          <a:p>
            <a:endParaRPr lang="en-US">
              <a:latin typeface="+mn-lt"/>
            </a:endParaRPr>
          </a:p>
        </p:txBody>
      </p:sp>
      <p:sp>
        <p:nvSpPr>
          <p:cNvPr id="290918" name="Freeform 102"/>
          <p:cNvSpPr>
            <a:spLocks/>
          </p:cNvSpPr>
          <p:nvPr/>
        </p:nvSpPr>
        <p:spPr bwMode="auto">
          <a:xfrm>
            <a:off x="3432175" y="3230562"/>
            <a:ext cx="347663" cy="5715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7399BF"/>
          </a:solidFill>
          <a:ln w="9525">
            <a:noFill/>
            <a:round/>
            <a:headEnd/>
            <a:tailEnd/>
          </a:ln>
        </p:spPr>
        <p:txBody>
          <a:bodyPr/>
          <a:lstStyle/>
          <a:p>
            <a:endParaRPr lang="en-US">
              <a:latin typeface="+mn-lt"/>
            </a:endParaRPr>
          </a:p>
        </p:txBody>
      </p:sp>
      <p:sp>
        <p:nvSpPr>
          <p:cNvPr id="290919" name="Freeform 103"/>
          <p:cNvSpPr>
            <a:spLocks/>
          </p:cNvSpPr>
          <p:nvPr/>
        </p:nvSpPr>
        <p:spPr bwMode="auto">
          <a:xfrm>
            <a:off x="3689350" y="2587625"/>
            <a:ext cx="90488" cy="700087"/>
          </a:xfrm>
          <a:custGeom>
            <a:avLst/>
            <a:gdLst/>
            <a:ahLst/>
            <a:cxnLst>
              <a:cxn ang="0">
                <a:pos x="0" y="300"/>
              </a:cxn>
              <a:cxn ang="0">
                <a:pos x="0" y="24"/>
              </a:cxn>
              <a:cxn ang="0">
                <a:pos x="36" y="0"/>
              </a:cxn>
              <a:cxn ang="0">
                <a:pos x="36" y="276"/>
              </a:cxn>
              <a:cxn ang="0">
                <a:pos x="0" y="300"/>
              </a:cxn>
            </a:cxnLst>
            <a:rect l="0" t="0" r="r" b="b"/>
            <a:pathLst>
              <a:path w="36" h="300">
                <a:moveTo>
                  <a:pt x="0" y="300"/>
                </a:moveTo>
                <a:lnTo>
                  <a:pt x="0" y="24"/>
                </a:lnTo>
                <a:lnTo>
                  <a:pt x="36" y="0"/>
                </a:lnTo>
                <a:lnTo>
                  <a:pt x="36" y="276"/>
                </a:lnTo>
                <a:lnTo>
                  <a:pt x="0" y="300"/>
                </a:lnTo>
                <a:close/>
              </a:path>
            </a:pathLst>
          </a:custGeom>
          <a:solidFill>
            <a:srgbClr val="33334D"/>
          </a:solidFill>
          <a:ln w="9525">
            <a:noFill/>
            <a:round/>
            <a:headEnd/>
            <a:tailEnd/>
          </a:ln>
        </p:spPr>
        <p:txBody>
          <a:bodyPr/>
          <a:lstStyle/>
          <a:p>
            <a:endParaRPr lang="en-US">
              <a:latin typeface="+mn-lt"/>
            </a:endParaRPr>
          </a:p>
        </p:txBody>
      </p:sp>
      <p:sp>
        <p:nvSpPr>
          <p:cNvPr id="290921" name="Freeform 105"/>
          <p:cNvSpPr>
            <a:spLocks/>
          </p:cNvSpPr>
          <p:nvPr/>
        </p:nvSpPr>
        <p:spPr bwMode="auto">
          <a:xfrm>
            <a:off x="3432175" y="2587625"/>
            <a:ext cx="347663" cy="55562"/>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4D4D73"/>
          </a:solidFill>
          <a:ln w="9525">
            <a:noFill/>
            <a:round/>
            <a:headEnd/>
            <a:tailEnd/>
          </a:ln>
        </p:spPr>
        <p:txBody>
          <a:bodyPr/>
          <a:lstStyle/>
          <a:p>
            <a:endParaRPr lang="en-US">
              <a:latin typeface="+mn-lt"/>
            </a:endParaRPr>
          </a:p>
        </p:txBody>
      </p:sp>
      <p:sp>
        <p:nvSpPr>
          <p:cNvPr id="290922" name="Freeform 106"/>
          <p:cNvSpPr>
            <a:spLocks/>
          </p:cNvSpPr>
          <p:nvPr/>
        </p:nvSpPr>
        <p:spPr bwMode="auto">
          <a:xfrm>
            <a:off x="3689350" y="2279650"/>
            <a:ext cx="90488" cy="363537"/>
          </a:xfrm>
          <a:custGeom>
            <a:avLst/>
            <a:gdLst/>
            <a:ahLst/>
            <a:cxnLst>
              <a:cxn ang="0">
                <a:pos x="0" y="156"/>
              </a:cxn>
              <a:cxn ang="0">
                <a:pos x="0" y="30"/>
              </a:cxn>
              <a:cxn ang="0">
                <a:pos x="36" y="0"/>
              </a:cxn>
              <a:cxn ang="0">
                <a:pos x="36" y="132"/>
              </a:cxn>
              <a:cxn ang="0">
                <a:pos x="0" y="156"/>
              </a:cxn>
            </a:cxnLst>
            <a:rect l="0" t="0" r="r" b="b"/>
            <a:pathLst>
              <a:path w="36" h="156">
                <a:moveTo>
                  <a:pt x="0" y="156"/>
                </a:moveTo>
                <a:lnTo>
                  <a:pt x="0" y="30"/>
                </a:lnTo>
                <a:lnTo>
                  <a:pt x="36" y="0"/>
                </a:lnTo>
                <a:lnTo>
                  <a:pt x="36" y="132"/>
                </a:lnTo>
                <a:lnTo>
                  <a:pt x="0" y="156"/>
                </a:lnTo>
                <a:close/>
              </a:path>
            </a:pathLst>
          </a:custGeom>
          <a:solidFill>
            <a:srgbClr val="668080"/>
          </a:solidFill>
          <a:ln w="9525">
            <a:noFill/>
            <a:round/>
            <a:headEnd/>
            <a:tailEnd/>
          </a:ln>
        </p:spPr>
        <p:txBody>
          <a:bodyPr/>
          <a:lstStyle/>
          <a:p>
            <a:endParaRPr lang="en-US">
              <a:latin typeface="+mn-lt"/>
            </a:endParaRPr>
          </a:p>
        </p:txBody>
      </p:sp>
      <p:sp>
        <p:nvSpPr>
          <p:cNvPr id="290924" name="Freeform 108"/>
          <p:cNvSpPr>
            <a:spLocks/>
          </p:cNvSpPr>
          <p:nvPr/>
        </p:nvSpPr>
        <p:spPr bwMode="auto">
          <a:xfrm>
            <a:off x="3432175" y="2279650"/>
            <a:ext cx="347663"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99BFBF"/>
          </a:solidFill>
          <a:ln w="9525">
            <a:noFill/>
            <a:round/>
            <a:headEnd/>
            <a:tailEnd/>
          </a:ln>
        </p:spPr>
        <p:txBody>
          <a:bodyPr/>
          <a:lstStyle/>
          <a:p>
            <a:endParaRPr lang="en-US">
              <a:latin typeface="+mn-lt"/>
            </a:endParaRPr>
          </a:p>
        </p:txBody>
      </p:sp>
      <p:sp>
        <p:nvSpPr>
          <p:cNvPr id="290925" name="Freeform 109"/>
          <p:cNvSpPr>
            <a:spLocks/>
          </p:cNvSpPr>
          <p:nvPr/>
        </p:nvSpPr>
        <p:spPr bwMode="auto">
          <a:xfrm>
            <a:off x="3689350" y="2070100"/>
            <a:ext cx="90488" cy="279400"/>
          </a:xfrm>
          <a:custGeom>
            <a:avLst/>
            <a:gdLst/>
            <a:ahLst/>
            <a:cxnLst>
              <a:cxn ang="0">
                <a:pos x="0" y="120"/>
              </a:cxn>
              <a:cxn ang="0">
                <a:pos x="0" y="24"/>
              </a:cxn>
              <a:cxn ang="0">
                <a:pos x="36" y="0"/>
              </a:cxn>
              <a:cxn ang="0">
                <a:pos x="36" y="90"/>
              </a:cxn>
              <a:cxn ang="0">
                <a:pos x="0" y="120"/>
              </a:cxn>
            </a:cxnLst>
            <a:rect l="0" t="0" r="r" b="b"/>
            <a:pathLst>
              <a:path w="36" h="120">
                <a:moveTo>
                  <a:pt x="0" y="120"/>
                </a:moveTo>
                <a:lnTo>
                  <a:pt x="0" y="24"/>
                </a:lnTo>
                <a:lnTo>
                  <a:pt x="36" y="0"/>
                </a:lnTo>
                <a:lnTo>
                  <a:pt x="36" y="90"/>
                </a:lnTo>
                <a:lnTo>
                  <a:pt x="0" y="120"/>
                </a:lnTo>
                <a:close/>
              </a:path>
            </a:pathLst>
          </a:custGeom>
          <a:solidFill>
            <a:srgbClr val="606060"/>
          </a:solidFill>
          <a:ln w="9525">
            <a:noFill/>
            <a:round/>
            <a:headEnd/>
            <a:tailEnd/>
          </a:ln>
        </p:spPr>
        <p:txBody>
          <a:bodyPr/>
          <a:lstStyle/>
          <a:p>
            <a:endParaRPr lang="en-US">
              <a:latin typeface="+mn-lt"/>
            </a:endParaRPr>
          </a:p>
        </p:txBody>
      </p:sp>
      <p:grpSp>
        <p:nvGrpSpPr>
          <p:cNvPr id="258" name="Group 257"/>
          <p:cNvGrpSpPr/>
          <p:nvPr/>
        </p:nvGrpSpPr>
        <p:grpSpPr>
          <a:xfrm>
            <a:off x="3362325" y="2070100"/>
            <a:ext cx="474489" cy="4186555"/>
            <a:chOff x="3362325" y="2070100"/>
            <a:chExt cx="474489" cy="4186555"/>
          </a:xfrm>
        </p:grpSpPr>
        <p:sp>
          <p:nvSpPr>
            <p:cNvPr id="290908" name="Rectangle 92"/>
            <p:cNvSpPr>
              <a:spLocks noChangeArrowheads="1"/>
            </p:cNvSpPr>
            <p:nvPr/>
          </p:nvSpPr>
          <p:spPr bwMode="auto">
            <a:xfrm>
              <a:off x="3362325" y="5764212"/>
              <a:ext cx="474489" cy="492443"/>
            </a:xfrm>
            <a:prstGeom prst="rect">
              <a:avLst/>
            </a:prstGeom>
            <a:noFill/>
            <a:ln w="9525">
              <a:noFill/>
              <a:miter lim="800000"/>
              <a:headEnd/>
              <a:tailEnd/>
            </a:ln>
          </p:spPr>
          <p:txBody>
            <a:bodyPr wrap="none" lIns="0" tIns="0" rIns="0" bIns="0">
              <a:spAutoFit/>
            </a:bodyPr>
            <a:lstStyle/>
            <a:p>
              <a:pPr latinLnBrk="1"/>
              <a:r>
                <a:rPr kumimoji="1" lang="en-US" altLang="ko-KR" sz="1600" dirty="0">
                  <a:latin typeface="+mn-lt"/>
                  <a:ea typeface="굴림" pitchFamily="34" charset="-127"/>
                  <a:cs typeface="Times New Roman" pitchFamily="18" charset="0"/>
                </a:rPr>
                <a:t>1Q</a:t>
              </a:r>
            </a:p>
            <a:p>
              <a:pPr latinLnBrk="1"/>
              <a:r>
                <a:rPr kumimoji="1" lang="en-US" altLang="ko-KR" sz="1600" dirty="0">
                  <a:latin typeface="+mn-lt"/>
                  <a:ea typeface="굴림" pitchFamily="34" charset="-127"/>
                  <a:cs typeface="Times New Roman" pitchFamily="18" charset="0"/>
                </a:rPr>
                <a:t>2006</a:t>
              </a:r>
            </a:p>
          </p:txBody>
        </p:sp>
        <p:sp>
          <p:nvSpPr>
            <p:cNvPr id="290917" name="Rectangle 101"/>
            <p:cNvSpPr>
              <a:spLocks noChangeArrowheads="1"/>
            </p:cNvSpPr>
            <p:nvPr/>
          </p:nvSpPr>
          <p:spPr bwMode="auto">
            <a:xfrm>
              <a:off x="3470982" y="3287712"/>
              <a:ext cx="257175" cy="2251075"/>
            </a:xfrm>
            <a:prstGeom prst="rect">
              <a:avLst/>
            </a:prstGeom>
            <a:solidFill>
              <a:srgbClr val="99CCFF"/>
            </a:solidFill>
            <a:ln w="9525">
              <a:noFill/>
              <a:miter lim="800000"/>
              <a:headEnd/>
              <a:tailEnd/>
            </a:ln>
          </p:spPr>
          <p:txBody>
            <a:bodyPr/>
            <a:lstStyle/>
            <a:p>
              <a:endParaRPr lang="en-US">
                <a:latin typeface="+mn-lt"/>
              </a:endParaRPr>
            </a:p>
          </p:txBody>
        </p:sp>
        <p:sp>
          <p:nvSpPr>
            <p:cNvPr id="290920" name="Rectangle 104"/>
            <p:cNvSpPr>
              <a:spLocks noChangeArrowheads="1"/>
            </p:cNvSpPr>
            <p:nvPr/>
          </p:nvSpPr>
          <p:spPr bwMode="auto">
            <a:xfrm>
              <a:off x="3470982" y="2643187"/>
              <a:ext cx="257175" cy="644525"/>
            </a:xfrm>
            <a:prstGeom prst="rect">
              <a:avLst/>
            </a:prstGeom>
            <a:solidFill>
              <a:srgbClr val="666699"/>
            </a:solidFill>
            <a:ln w="9525">
              <a:noFill/>
              <a:miter lim="800000"/>
              <a:headEnd/>
              <a:tailEnd/>
            </a:ln>
          </p:spPr>
          <p:txBody>
            <a:bodyPr/>
            <a:lstStyle/>
            <a:p>
              <a:endParaRPr lang="en-US">
                <a:latin typeface="+mn-lt"/>
              </a:endParaRPr>
            </a:p>
          </p:txBody>
        </p:sp>
        <p:sp>
          <p:nvSpPr>
            <p:cNvPr id="290923" name="Rectangle 107"/>
            <p:cNvSpPr>
              <a:spLocks noChangeArrowheads="1"/>
            </p:cNvSpPr>
            <p:nvPr/>
          </p:nvSpPr>
          <p:spPr bwMode="auto">
            <a:xfrm>
              <a:off x="3470982" y="2349500"/>
              <a:ext cx="257175" cy="293687"/>
            </a:xfrm>
            <a:prstGeom prst="rect">
              <a:avLst/>
            </a:prstGeom>
            <a:solidFill>
              <a:srgbClr val="CCFFFF"/>
            </a:solidFill>
            <a:ln w="9525">
              <a:noFill/>
              <a:miter lim="800000"/>
              <a:headEnd/>
              <a:tailEnd/>
            </a:ln>
          </p:spPr>
          <p:txBody>
            <a:bodyPr/>
            <a:lstStyle/>
            <a:p>
              <a:endParaRPr lang="en-US">
                <a:latin typeface="+mn-lt"/>
              </a:endParaRPr>
            </a:p>
          </p:txBody>
        </p:sp>
        <p:sp>
          <p:nvSpPr>
            <p:cNvPr id="290926" name="Rectangle 110"/>
            <p:cNvSpPr>
              <a:spLocks noChangeArrowheads="1"/>
            </p:cNvSpPr>
            <p:nvPr/>
          </p:nvSpPr>
          <p:spPr bwMode="auto">
            <a:xfrm>
              <a:off x="3470982" y="2125662"/>
              <a:ext cx="257175" cy="223838"/>
            </a:xfrm>
            <a:prstGeom prst="rect">
              <a:avLst/>
            </a:prstGeom>
            <a:solidFill>
              <a:srgbClr val="C0C0C0"/>
            </a:solidFill>
            <a:ln w="9525">
              <a:noFill/>
              <a:miter lim="800000"/>
              <a:headEnd/>
              <a:tailEnd/>
            </a:ln>
          </p:spPr>
          <p:txBody>
            <a:bodyPr/>
            <a:lstStyle/>
            <a:p>
              <a:endParaRPr lang="en-US">
                <a:latin typeface="+mn-lt"/>
              </a:endParaRPr>
            </a:p>
          </p:txBody>
        </p:sp>
        <p:sp>
          <p:nvSpPr>
            <p:cNvPr id="290927" name="Freeform 111"/>
            <p:cNvSpPr>
              <a:spLocks/>
            </p:cNvSpPr>
            <p:nvPr/>
          </p:nvSpPr>
          <p:spPr bwMode="auto">
            <a:xfrm>
              <a:off x="3425738" y="2070100"/>
              <a:ext cx="347663" cy="55562"/>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909090"/>
            </a:solidFill>
            <a:ln w="9525">
              <a:noFill/>
              <a:round/>
              <a:headEnd/>
              <a:tailEnd/>
            </a:ln>
          </p:spPr>
          <p:txBody>
            <a:bodyPr/>
            <a:lstStyle/>
            <a:p>
              <a:endParaRPr lang="en-US">
                <a:latin typeface="+mn-lt"/>
              </a:endParaRPr>
            </a:p>
          </p:txBody>
        </p:sp>
        <p:sp>
          <p:nvSpPr>
            <p:cNvPr id="290928" name="Rectangle 112"/>
            <p:cNvSpPr>
              <a:spLocks noChangeArrowheads="1"/>
            </p:cNvSpPr>
            <p:nvPr/>
          </p:nvSpPr>
          <p:spPr bwMode="auto">
            <a:xfrm>
              <a:off x="3417628" y="4279900"/>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66%</a:t>
              </a:r>
            </a:p>
          </p:txBody>
        </p:sp>
        <p:sp>
          <p:nvSpPr>
            <p:cNvPr id="290929" name="Rectangle 113"/>
            <p:cNvSpPr>
              <a:spLocks noChangeArrowheads="1"/>
            </p:cNvSpPr>
            <p:nvPr/>
          </p:nvSpPr>
          <p:spPr bwMode="auto">
            <a:xfrm>
              <a:off x="3417628" y="2840037"/>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19%</a:t>
              </a:r>
            </a:p>
          </p:txBody>
        </p:sp>
      </p:grpSp>
      <p:grpSp>
        <p:nvGrpSpPr>
          <p:cNvPr id="262" name="Group 261"/>
          <p:cNvGrpSpPr/>
          <p:nvPr/>
        </p:nvGrpSpPr>
        <p:grpSpPr>
          <a:xfrm>
            <a:off x="4033837" y="2070100"/>
            <a:ext cx="363882" cy="3938587"/>
            <a:chOff x="4033837" y="2070100"/>
            <a:chExt cx="363882" cy="3938587"/>
          </a:xfrm>
        </p:grpSpPr>
        <p:sp>
          <p:nvSpPr>
            <p:cNvPr id="290909" name="Rectangle 93"/>
            <p:cNvSpPr>
              <a:spLocks noChangeArrowheads="1"/>
            </p:cNvSpPr>
            <p:nvPr/>
          </p:nvSpPr>
          <p:spPr bwMode="auto">
            <a:xfrm>
              <a:off x="4080047" y="5764212"/>
              <a:ext cx="271463" cy="244475"/>
            </a:xfrm>
            <a:prstGeom prst="rect">
              <a:avLst/>
            </a:prstGeom>
            <a:noFill/>
            <a:ln w="9525">
              <a:noFill/>
              <a:miter lim="800000"/>
              <a:headEnd/>
              <a:tailEnd/>
            </a:ln>
          </p:spPr>
          <p:txBody>
            <a:bodyPr wrap="none" lIns="0" tIns="0" rIns="0" bIns="0">
              <a:spAutoFit/>
            </a:bodyPr>
            <a:lstStyle/>
            <a:p>
              <a:pPr algn="l" latinLnBrk="1"/>
              <a:r>
                <a:rPr kumimoji="1" lang="en-US" altLang="ko-KR" sz="1600" dirty="0">
                  <a:latin typeface="+mn-lt"/>
                  <a:ea typeface="굴림" pitchFamily="34" charset="-127"/>
                  <a:cs typeface="Times New Roman" pitchFamily="18" charset="0"/>
                </a:rPr>
                <a:t>2Q</a:t>
              </a:r>
            </a:p>
          </p:txBody>
        </p:sp>
        <p:sp>
          <p:nvSpPr>
            <p:cNvPr id="290930" name="Freeform 114"/>
            <p:cNvSpPr>
              <a:spLocks/>
            </p:cNvSpPr>
            <p:nvPr/>
          </p:nvSpPr>
          <p:spPr bwMode="auto">
            <a:xfrm>
              <a:off x="4170535" y="2881312"/>
              <a:ext cx="90487" cy="2657475"/>
            </a:xfrm>
            <a:custGeom>
              <a:avLst/>
              <a:gdLst/>
              <a:ahLst/>
              <a:cxnLst>
                <a:cxn ang="0">
                  <a:pos x="0" y="1140"/>
                </a:cxn>
                <a:cxn ang="0">
                  <a:pos x="0" y="30"/>
                </a:cxn>
                <a:cxn ang="0">
                  <a:pos x="36" y="0"/>
                </a:cxn>
                <a:cxn ang="0">
                  <a:pos x="36" y="1116"/>
                </a:cxn>
                <a:cxn ang="0">
                  <a:pos x="0" y="1140"/>
                </a:cxn>
              </a:cxnLst>
              <a:rect l="0" t="0" r="r" b="b"/>
              <a:pathLst>
                <a:path w="36" h="1140">
                  <a:moveTo>
                    <a:pt x="0" y="1140"/>
                  </a:moveTo>
                  <a:lnTo>
                    <a:pt x="0" y="30"/>
                  </a:lnTo>
                  <a:lnTo>
                    <a:pt x="36" y="0"/>
                  </a:lnTo>
                  <a:lnTo>
                    <a:pt x="36" y="1116"/>
                  </a:lnTo>
                  <a:lnTo>
                    <a:pt x="0" y="1140"/>
                  </a:lnTo>
                  <a:close/>
                </a:path>
              </a:pathLst>
            </a:custGeom>
            <a:solidFill>
              <a:srgbClr val="4D6680"/>
            </a:solidFill>
            <a:ln w="9525">
              <a:noFill/>
              <a:round/>
              <a:headEnd/>
              <a:tailEnd/>
            </a:ln>
          </p:spPr>
          <p:txBody>
            <a:bodyPr/>
            <a:lstStyle/>
            <a:p>
              <a:endParaRPr lang="en-US">
                <a:latin typeface="+mn-lt"/>
              </a:endParaRPr>
            </a:p>
          </p:txBody>
        </p:sp>
        <p:sp>
          <p:nvSpPr>
            <p:cNvPr id="290931" name="Rectangle 115"/>
            <p:cNvSpPr>
              <a:spLocks noChangeArrowheads="1"/>
            </p:cNvSpPr>
            <p:nvPr/>
          </p:nvSpPr>
          <p:spPr bwMode="auto">
            <a:xfrm>
              <a:off x="4087984" y="2951162"/>
              <a:ext cx="255588" cy="2587625"/>
            </a:xfrm>
            <a:prstGeom prst="rect">
              <a:avLst/>
            </a:prstGeom>
            <a:solidFill>
              <a:srgbClr val="99CCFF"/>
            </a:solidFill>
            <a:ln w="9525">
              <a:noFill/>
              <a:miter lim="800000"/>
              <a:headEnd/>
              <a:tailEnd/>
            </a:ln>
          </p:spPr>
          <p:txBody>
            <a:bodyPr/>
            <a:lstStyle/>
            <a:p>
              <a:endParaRPr lang="en-US">
                <a:latin typeface="+mn-lt"/>
              </a:endParaRPr>
            </a:p>
          </p:txBody>
        </p:sp>
        <p:sp>
          <p:nvSpPr>
            <p:cNvPr id="290932" name="Freeform 116"/>
            <p:cNvSpPr>
              <a:spLocks/>
            </p:cNvSpPr>
            <p:nvPr/>
          </p:nvSpPr>
          <p:spPr bwMode="auto">
            <a:xfrm>
              <a:off x="4042741" y="2881312"/>
              <a:ext cx="346075" cy="69850"/>
            </a:xfrm>
            <a:custGeom>
              <a:avLst/>
              <a:gdLst/>
              <a:ahLst/>
              <a:cxnLst>
                <a:cxn ang="0">
                  <a:pos x="102" y="30"/>
                </a:cxn>
                <a:cxn ang="0">
                  <a:pos x="138" y="0"/>
                </a:cxn>
                <a:cxn ang="0">
                  <a:pos x="30" y="0"/>
                </a:cxn>
                <a:cxn ang="0">
                  <a:pos x="0" y="30"/>
                </a:cxn>
                <a:cxn ang="0">
                  <a:pos x="102" y="30"/>
                </a:cxn>
              </a:cxnLst>
              <a:rect l="0" t="0" r="r" b="b"/>
              <a:pathLst>
                <a:path w="138" h="30">
                  <a:moveTo>
                    <a:pt x="102" y="30"/>
                  </a:moveTo>
                  <a:lnTo>
                    <a:pt x="138" y="0"/>
                  </a:lnTo>
                  <a:lnTo>
                    <a:pt x="30" y="0"/>
                  </a:lnTo>
                  <a:lnTo>
                    <a:pt x="0" y="30"/>
                  </a:lnTo>
                  <a:lnTo>
                    <a:pt x="102" y="30"/>
                  </a:lnTo>
                  <a:close/>
                </a:path>
              </a:pathLst>
            </a:custGeom>
            <a:solidFill>
              <a:srgbClr val="7399BF"/>
            </a:solidFill>
            <a:ln w="9525">
              <a:noFill/>
              <a:round/>
              <a:headEnd/>
              <a:tailEnd/>
            </a:ln>
          </p:spPr>
          <p:txBody>
            <a:bodyPr/>
            <a:lstStyle/>
            <a:p>
              <a:endParaRPr lang="en-US">
                <a:latin typeface="+mn-lt"/>
              </a:endParaRPr>
            </a:p>
          </p:txBody>
        </p:sp>
        <p:sp>
          <p:nvSpPr>
            <p:cNvPr id="290933" name="Freeform 117"/>
            <p:cNvSpPr>
              <a:spLocks/>
            </p:cNvSpPr>
            <p:nvPr/>
          </p:nvSpPr>
          <p:spPr bwMode="auto">
            <a:xfrm>
              <a:off x="4170535" y="2476500"/>
              <a:ext cx="90487" cy="474662"/>
            </a:xfrm>
            <a:custGeom>
              <a:avLst/>
              <a:gdLst/>
              <a:ahLst/>
              <a:cxnLst>
                <a:cxn ang="0">
                  <a:pos x="0" y="204"/>
                </a:cxn>
                <a:cxn ang="0">
                  <a:pos x="0" y="30"/>
                </a:cxn>
                <a:cxn ang="0">
                  <a:pos x="36" y="0"/>
                </a:cxn>
                <a:cxn ang="0">
                  <a:pos x="36" y="174"/>
                </a:cxn>
                <a:cxn ang="0">
                  <a:pos x="0" y="204"/>
                </a:cxn>
              </a:cxnLst>
              <a:rect l="0" t="0" r="r" b="b"/>
              <a:pathLst>
                <a:path w="36" h="204">
                  <a:moveTo>
                    <a:pt x="0" y="204"/>
                  </a:moveTo>
                  <a:lnTo>
                    <a:pt x="0" y="30"/>
                  </a:lnTo>
                  <a:lnTo>
                    <a:pt x="36" y="0"/>
                  </a:lnTo>
                  <a:lnTo>
                    <a:pt x="36" y="174"/>
                  </a:lnTo>
                  <a:lnTo>
                    <a:pt x="0" y="204"/>
                  </a:lnTo>
                  <a:close/>
                </a:path>
              </a:pathLst>
            </a:custGeom>
            <a:solidFill>
              <a:srgbClr val="33334D"/>
            </a:solidFill>
            <a:ln w="9525">
              <a:noFill/>
              <a:round/>
              <a:headEnd/>
              <a:tailEnd/>
            </a:ln>
          </p:spPr>
          <p:txBody>
            <a:bodyPr/>
            <a:lstStyle/>
            <a:p>
              <a:endParaRPr lang="en-US">
                <a:latin typeface="+mn-lt"/>
              </a:endParaRPr>
            </a:p>
          </p:txBody>
        </p:sp>
        <p:sp>
          <p:nvSpPr>
            <p:cNvPr id="290934" name="Rectangle 118"/>
            <p:cNvSpPr>
              <a:spLocks noChangeArrowheads="1"/>
            </p:cNvSpPr>
            <p:nvPr/>
          </p:nvSpPr>
          <p:spPr bwMode="auto">
            <a:xfrm>
              <a:off x="4087984" y="2546350"/>
              <a:ext cx="255588" cy="404812"/>
            </a:xfrm>
            <a:prstGeom prst="rect">
              <a:avLst/>
            </a:prstGeom>
            <a:solidFill>
              <a:srgbClr val="666699"/>
            </a:solidFill>
            <a:ln w="9525">
              <a:noFill/>
              <a:miter lim="800000"/>
              <a:headEnd/>
              <a:tailEnd/>
            </a:ln>
          </p:spPr>
          <p:txBody>
            <a:bodyPr/>
            <a:lstStyle/>
            <a:p>
              <a:endParaRPr lang="en-US">
                <a:latin typeface="+mn-lt"/>
              </a:endParaRPr>
            </a:p>
          </p:txBody>
        </p:sp>
        <p:sp>
          <p:nvSpPr>
            <p:cNvPr id="290935" name="Freeform 119"/>
            <p:cNvSpPr>
              <a:spLocks/>
            </p:cNvSpPr>
            <p:nvPr/>
          </p:nvSpPr>
          <p:spPr bwMode="auto">
            <a:xfrm>
              <a:off x="4042741" y="2476500"/>
              <a:ext cx="346075" cy="69850"/>
            </a:xfrm>
            <a:custGeom>
              <a:avLst/>
              <a:gdLst/>
              <a:ahLst/>
              <a:cxnLst>
                <a:cxn ang="0">
                  <a:pos x="102" y="30"/>
                </a:cxn>
                <a:cxn ang="0">
                  <a:pos x="138" y="0"/>
                </a:cxn>
                <a:cxn ang="0">
                  <a:pos x="30" y="0"/>
                </a:cxn>
                <a:cxn ang="0">
                  <a:pos x="0" y="30"/>
                </a:cxn>
                <a:cxn ang="0">
                  <a:pos x="102" y="30"/>
                </a:cxn>
              </a:cxnLst>
              <a:rect l="0" t="0" r="r" b="b"/>
              <a:pathLst>
                <a:path w="138" h="30">
                  <a:moveTo>
                    <a:pt x="102" y="30"/>
                  </a:moveTo>
                  <a:lnTo>
                    <a:pt x="138" y="0"/>
                  </a:lnTo>
                  <a:lnTo>
                    <a:pt x="30" y="0"/>
                  </a:lnTo>
                  <a:lnTo>
                    <a:pt x="0" y="30"/>
                  </a:lnTo>
                  <a:lnTo>
                    <a:pt x="102" y="30"/>
                  </a:lnTo>
                  <a:close/>
                </a:path>
              </a:pathLst>
            </a:custGeom>
            <a:solidFill>
              <a:srgbClr val="4D4D73"/>
            </a:solidFill>
            <a:ln w="9525">
              <a:noFill/>
              <a:round/>
              <a:headEnd/>
              <a:tailEnd/>
            </a:ln>
          </p:spPr>
          <p:txBody>
            <a:bodyPr/>
            <a:lstStyle/>
            <a:p>
              <a:endParaRPr lang="en-US">
                <a:latin typeface="+mn-lt"/>
              </a:endParaRPr>
            </a:p>
          </p:txBody>
        </p:sp>
        <p:sp>
          <p:nvSpPr>
            <p:cNvPr id="290936" name="Freeform 120"/>
            <p:cNvSpPr>
              <a:spLocks/>
            </p:cNvSpPr>
            <p:nvPr/>
          </p:nvSpPr>
          <p:spPr bwMode="auto">
            <a:xfrm>
              <a:off x="4170535" y="2224087"/>
              <a:ext cx="90487" cy="322263"/>
            </a:xfrm>
            <a:custGeom>
              <a:avLst/>
              <a:gdLst/>
              <a:ahLst/>
              <a:cxnLst>
                <a:cxn ang="0">
                  <a:pos x="0" y="138"/>
                </a:cxn>
                <a:cxn ang="0">
                  <a:pos x="0" y="30"/>
                </a:cxn>
                <a:cxn ang="0">
                  <a:pos x="36" y="0"/>
                </a:cxn>
                <a:cxn ang="0">
                  <a:pos x="36" y="108"/>
                </a:cxn>
                <a:cxn ang="0">
                  <a:pos x="0" y="138"/>
                </a:cxn>
              </a:cxnLst>
              <a:rect l="0" t="0" r="r" b="b"/>
              <a:pathLst>
                <a:path w="36" h="138">
                  <a:moveTo>
                    <a:pt x="0" y="138"/>
                  </a:moveTo>
                  <a:lnTo>
                    <a:pt x="0" y="30"/>
                  </a:lnTo>
                  <a:lnTo>
                    <a:pt x="36" y="0"/>
                  </a:lnTo>
                  <a:lnTo>
                    <a:pt x="36" y="108"/>
                  </a:lnTo>
                  <a:lnTo>
                    <a:pt x="0" y="138"/>
                  </a:lnTo>
                  <a:close/>
                </a:path>
              </a:pathLst>
            </a:custGeom>
            <a:solidFill>
              <a:srgbClr val="668080"/>
            </a:solidFill>
            <a:ln w="9525">
              <a:noFill/>
              <a:round/>
              <a:headEnd/>
              <a:tailEnd/>
            </a:ln>
          </p:spPr>
          <p:txBody>
            <a:bodyPr/>
            <a:lstStyle/>
            <a:p>
              <a:endParaRPr lang="en-US">
                <a:latin typeface="+mn-lt"/>
              </a:endParaRPr>
            </a:p>
          </p:txBody>
        </p:sp>
        <p:sp>
          <p:nvSpPr>
            <p:cNvPr id="290937" name="Rectangle 121"/>
            <p:cNvSpPr>
              <a:spLocks noChangeArrowheads="1"/>
            </p:cNvSpPr>
            <p:nvPr/>
          </p:nvSpPr>
          <p:spPr bwMode="auto">
            <a:xfrm>
              <a:off x="4087984" y="2293937"/>
              <a:ext cx="255588" cy="252413"/>
            </a:xfrm>
            <a:prstGeom prst="rect">
              <a:avLst/>
            </a:prstGeom>
            <a:solidFill>
              <a:srgbClr val="CCFFFF"/>
            </a:solidFill>
            <a:ln w="9525">
              <a:noFill/>
              <a:miter lim="800000"/>
              <a:headEnd/>
              <a:tailEnd/>
            </a:ln>
          </p:spPr>
          <p:txBody>
            <a:bodyPr/>
            <a:lstStyle/>
            <a:p>
              <a:endParaRPr lang="en-US">
                <a:latin typeface="+mn-lt"/>
              </a:endParaRPr>
            </a:p>
          </p:txBody>
        </p:sp>
        <p:sp>
          <p:nvSpPr>
            <p:cNvPr id="290938" name="Freeform 122"/>
            <p:cNvSpPr>
              <a:spLocks/>
            </p:cNvSpPr>
            <p:nvPr/>
          </p:nvSpPr>
          <p:spPr bwMode="auto">
            <a:xfrm>
              <a:off x="4042741" y="2224087"/>
              <a:ext cx="346075" cy="69850"/>
            </a:xfrm>
            <a:custGeom>
              <a:avLst/>
              <a:gdLst/>
              <a:ahLst/>
              <a:cxnLst>
                <a:cxn ang="0">
                  <a:pos x="102" y="30"/>
                </a:cxn>
                <a:cxn ang="0">
                  <a:pos x="138" y="0"/>
                </a:cxn>
                <a:cxn ang="0">
                  <a:pos x="30" y="0"/>
                </a:cxn>
                <a:cxn ang="0">
                  <a:pos x="0" y="30"/>
                </a:cxn>
                <a:cxn ang="0">
                  <a:pos x="102" y="30"/>
                </a:cxn>
              </a:cxnLst>
              <a:rect l="0" t="0" r="r" b="b"/>
              <a:pathLst>
                <a:path w="138" h="30">
                  <a:moveTo>
                    <a:pt x="102" y="30"/>
                  </a:moveTo>
                  <a:lnTo>
                    <a:pt x="138" y="0"/>
                  </a:lnTo>
                  <a:lnTo>
                    <a:pt x="30" y="0"/>
                  </a:lnTo>
                  <a:lnTo>
                    <a:pt x="0" y="30"/>
                  </a:lnTo>
                  <a:lnTo>
                    <a:pt x="102" y="30"/>
                  </a:lnTo>
                  <a:close/>
                </a:path>
              </a:pathLst>
            </a:custGeom>
            <a:solidFill>
              <a:srgbClr val="99BFBF"/>
            </a:solidFill>
            <a:ln w="9525">
              <a:noFill/>
              <a:round/>
              <a:headEnd/>
              <a:tailEnd/>
            </a:ln>
          </p:spPr>
          <p:txBody>
            <a:bodyPr/>
            <a:lstStyle/>
            <a:p>
              <a:endParaRPr lang="en-US">
                <a:latin typeface="+mn-lt"/>
              </a:endParaRPr>
            </a:p>
          </p:txBody>
        </p:sp>
        <p:sp>
          <p:nvSpPr>
            <p:cNvPr id="290939" name="Freeform 123"/>
            <p:cNvSpPr>
              <a:spLocks/>
            </p:cNvSpPr>
            <p:nvPr/>
          </p:nvSpPr>
          <p:spPr bwMode="auto">
            <a:xfrm>
              <a:off x="4170535" y="2070100"/>
              <a:ext cx="90487" cy="223837"/>
            </a:xfrm>
            <a:custGeom>
              <a:avLst/>
              <a:gdLst/>
              <a:ahLst/>
              <a:cxnLst>
                <a:cxn ang="0">
                  <a:pos x="0" y="96"/>
                </a:cxn>
                <a:cxn ang="0">
                  <a:pos x="0" y="24"/>
                </a:cxn>
                <a:cxn ang="0">
                  <a:pos x="36" y="0"/>
                </a:cxn>
                <a:cxn ang="0">
                  <a:pos x="36" y="66"/>
                </a:cxn>
                <a:cxn ang="0">
                  <a:pos x="0" y="96"/>
                </a:cxn>
              </a:cxnLst>
              <a:rect l="0" t="0" r="r" b="b"/>
              <a:pathLst>
                <a:path w="36" h="96">
                  <a:moveTo>
                    <a:pt x="0" y="96"/>
                  </a:moveTo>
                  <a:lnTo>
                    <a:pt x="0" y="24"/>
                  </a:lnTo>
                  <a:lnTo>
                    <a:pt x="36" y="0"/>
                  </a:lnTo>
                  <a:lnTo>
                    <a:pt x="36" y="66"/>
                  </a:lnTo>
                  <a:lnTo>
                    <a:pt x="0" y="96"/>
                  </a:lnTo>
                  <a:close/>
                </a:path>
              </a:pathLst>
            </a:custGeom>
            <a:solidFill>
              <a:srgbClr val="606060"/>
            </a:solidFill>
            <a:ln w="9525">
              <a:noFill/>
              <a:round/>
              <a:headEnd/>
              <a:tailEnd/>
            </a:ln>
          </p:spPr>
          <p:txBody>
            <a:bodyPr/>
            <a:lstStyle/>
            <a:p>
              <a:endParaRPr lang="en-US">
                <a:latin typeface="+mn-lt"/>
              </a:endParaRPr>
            </a:p>
          </p:txBody>
        </p:sp>
        <p:sp>
          <p:nvSpPr>
            <p:cNvPr id="290940" name="Rectangle 124"/>
            <p:cNvSpPr>
              <a:spLocks noChangeArrowheads="1"/>
            </p:cNvSpPr>
            <p:nvPr/>
          </p:nvSpPr>
          <p:spPr bwMode="auto">
            <a:xfrm>
              <a:off x="4087984" y="2125662"/>
              <a:ext cx="255588" cy="168275"/>
            </a:xfrm>
            <a:prstGeom prst="rect">
              <a:avLst/>
            </a:prstGeom>
            <a:solidFill>
              <a:srgbClr val="C0C0C0"/>
            </a:solidFill>
            <a:ln w="9525">
              <a:noFill/>
              <a:miter lim="800000"/>
              <a:headEnd/>
              <a:tailEnd/>
            </a:ln>
          </p:spPr>
          <p:txBody>
            <a:bodyPr/>
            <a:lstStyle/>
            <a:p>
              <a:endParaRPr lang="en-US">
                <a:latin typeface="+mn-lt"/>
              </a:endParaRPr>
            </a:p>
          </p:txBody>
        </p:sp>
        <p:sp>
          <p:nvSpPr>
            <p:cNvPr id="290941" name="Freeform 125"/>
            <p:cNvSpPr>
              <a:spLocks/>
            </p:cNvSpPr>
            <p:nvPr/>
          </p:nvSpPr>
          <p:spPr bwMode="auto">
            <a:xfrm>
              <a:off x="4042741" y="2070100"/>
              <a:ext cx="346075" cy="55562"/>
            </a:xfrm>
            <a:custGeom>
              <a:avLst/>
              <a:gdLst/>
              <a:ahLst/>
              <a:cxnLst>
                <a:cxn ang="0">
                  <a:pos x="102" y="24"/>
                </a:cxn>
                <a:cxn ang="0">
                  <a:pos x="138" y="0"/>
                </a:cxn>
                <a:cxn ang="0">
                  <a:pos x="30" y="0"/>
                </a:cxn>
                <a:cxn ang="0">
                  <a:pos x="0" y="24"/>
                </a:cxn>
                <a:cxn ang="0">
                  <a:pos x="102" y="24"/>
                </a:cxn>
              </a:cxnLst>
              <a:rect l="0" t="0" r="r" b="b"/>
              <a:pathLst>
                <a:path w="138" h="24">
                  <a:moveTo>
                    <a:pt x="102" y="24"/>
                  </a:moveTo>
                  <a:lnTo>
                    <a:pt x="138" y="0"/>
                  </a:lnTo>
                  <a:lnTo>
                    <a:pt x="30" y="0"/>
                  </a:lnTo>
                  <a:lnTo>
                    <a:pt x="0" y="24"/>
                  </a:lnTo>
                  <a:lnTo>
                    <a:pt x="102" y="24"/>
                  </a:lnTo>
                  <a:close/>
                </a:path>
              </a:pathLst>
            </a:custGeom>
            <a:solidFill>
              <a:srgbClr val="909090"/>
            </a:solidFill>
            <a:ln w="9525">
              <a:noFill/>
              <a:round/>
              <a:headEnd/>
              <a:tailEnd/>
            </a:ln>
          </p:spPr>
          <p:txBody>
            <a:bodyPr/>
            <a:lstStyle/>
            <a:p>
              <a:endParaRPr lang="en-US">
                <a:latin typeface="+mn-lt"/>
              </a:endParaRPr>
            </a:p>
          </p:txBody>
        </p:sp>
        <p:sp>
          <p:nvSpPr>
            <p:cNvPr id="290942" name="Rectangle 126"/>
            <p:cNvSpPr>
              <a:spLocks noChangeArrowheads="1"/>
            </p:cNvSpPr>
            <p:nvPr/>
          </p:nvSpPr>
          <p:spPr bwMode="auto">
            <a:xfrm>
              <a:off x="4033837" y="4111625"/>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76%</a:t>
              </a:r>
            </a:p>
          </p:txBody>
        </p:sp>
        <p:sp>
          <p:nvSpPr>
            <p:cNvPr id="290943" name="Rectangle 127"/>
            <p:cNvSpPr>
              <a:spLocks noChangeArrowheads="1"/>
            </p:cNvSpPr>
            <p:nvPr/>
          </p:nvSpPr>
          <p:spPr bwMode="auto">
            <a:xfrm>
              <a:off x="4033837" y="2616200"/>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12%</a:t>
              </a:r>
            </a:p>
          </p:txBody>
        </p:sp>
      </p:grpSp>
      <p:sp>
        <p:nvSpPr>
          <p:cNvPr id="290944" name="Freeform 128"/>
          <p:cNvSpPr>
            <a:spLocks/>
          </p:cNvSpPr>
          <p:nvPr/>
        </p:nvSpPr>
        <p:spPr bwMode="auto">
          <a:xfrm>
            <a:off x="4765847" y="4686300"/>
            <a:ext cx="90488" cy="852487"/>
          </a:xfrm>
          <a:custGeom>
            <a:avLst/>
            <a:gdLst/>
            <a:ahLst/>
            <a:cxnLst>
              <a:cxn ang="0">
                <a:pos x="0" y="366"/>
              </a:cxn>
              <a:cxn ang="0">
                <a:pos x="0" y="30"/>
              </a:cxn>
              <a:cxn ang="0">
                <a:pos x="36" y="0"/>
              </a:cxn>
              <a:cxn ang="0">
                <a:pos x="36" y="342"/>
              </a:cxn>
              <a:cxn ang="0">
                <a:pos x="0" y="366"/>
              </a:cxn>
            </a:cxnLst>
            <a:rect l="0" t="0" r="r" b="b"/>
            <a:pathLst>
              <a:path w="36" h="366">
                <a:moveTo>
                  <a:pt x="0" y="366"/>
                </a:moveTo>
                <a:lnTo>
                  <a:pt x="0" y="30"/>
                </a:lnTo>
                <a:lnTo>
                  <a:pt x="36" y="0"/>
                </a:lnTo>
                <a:lnTo>
                  <a:pt x="36" y="342"/>
                </a:lnTo>
                <a:lnTo>
                  <a:pt x="0" y="366"/>
                </a:lnTo>
                <a:close/>
              </a:path>
            </a:pathLst>
          </a:custGeom>
          <a:solidFill>
            <a:srgbClr val="806600"/>
          </a:solidFill>
          <a:ln w="9525">
            <a:noFill/>
            <a:round/>
            <a:headEnd/>
            <a:tailEnd/>
          </a:ln>
        </p:spPr>
        <p:txBody>
          <a:bodyPr/>
          <a:lstStyle/>
          <a:p>
            <a:endParaRPr lang="en-US">
              <a:latin typeface="+mn-lt"/>
            </a:endParaRPr>
          </a:p>
        </p:txBody>
      </p:sp>
      <p:sp>
        <p:nvSpPr>
          <p:cNvPr id="290945" name="Rectangle 129"/>
          <p:cNvSpPr>
            <a:spLocks noChangeArrowheads="1"/>
          </p:cNvSpPr>
          <p:nvPr/>
        </p:nvSpPr>
        <p:spPr bwMode="auto">
          <a:xfrm>
            <a:off x="4682504" y="4756150"/>
            <a:ext cx="257175" cy="782637"/>
          </a:xfrm>
          <a:prstGeom prst="rect">
            <a:avLst/>
          </a:prstGeom>
          <a:solidFill>
            <a:srgbClr val="FFCC00"/>
          </a:solidFill>
          <a:ln w="9525">
            <a:noFill/>
            <a:miter lim="800000"/>
            <a:headEnd/>
            <a:tailEnd/>
          </a:ln>
        </p:spPr>
        <p:txBody>
          <a:bodyPr/>
          <a:lstStyle/>
          <a:p>
            <a:endParaRPr lang="en-US">
              <a:latin typeface="+mn-lt"/>
            </a:endParaRPr>
          </a:p>
        </p:txBody>
      </p:sp>
      <p:sp>
        <p:nvSpPr>
          <p:cNvPr id="290946" name="Freeform 130"/>
          <p:cNvSpPr>
            <a:spLocks/>
          </p:cNvSpPr>
          <p:nvPr/>
        </p:nvSpPr>
        <p:spPr bwMode="auto">
          <a:xfrm>
            <a:off x="4637260" y="4686300"/>
            <a:ext cx="347663"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BF9900"/>
          </a:solidFill>
          <a:ln w="9525">
            <a:noFill/>
            <a:round/>
            <a:headEnd/>
            <a:tailEnd/>
          </a:ln>
        </p:spPr>
        <p:txBody>
          <a:bodyPr/>
          <a:lstStyle/>
          <a:p>
            <a:endParaRPr lang="en-US">
              <a:latin typeface="+mn-lt"/>
            </a:endParaRPr>
          </a:p>
        </p:txBody>
      </p:sp>
      <p:sp>
        <p:nvSpPr>
          <p:cNvPr id="290947" name="Freeform 131"/>
          <p:cNvSpPr>
            <a:spLocks/>
          </p:cNvSpPr>
          <p:nvPr/>
        </p:nvSpPr>
        <p:spPr bwMode="auto">
          <a:xfrm>
            <a:off x="4765847" y="2700337"/>
            <a:ext cx="90488" cy="2055813"/>
          </a:xfrm>
          <a:custGeom>
            <a:avLst/>
            <a:gdLst/>
            <a:ahLst/>
            <a:cxnLst>
              <a:cxn ang="0">
                <a:pos x="0" y="882"/>
              </a:cxn>
              <a:cxn ang="0">
                <a:pos x="0" y="30"/>
              </a:cxn>
              <a:cxn ang="0">
                <a:pos x="36" y="0"/>
              </a:cxn>
              <a:cxn ang="0">
                <a:pos x="36" y="852"/>
              </a:cxn>
              <a:cxn ang="0">
                <a:pos x="0" y="882"/>
              </a:cxn>
            </a:cxnLst>
            <a:rect l="0" t="0" r="r" b="b"/>
            <a:pathLst>
              <a:path w="36" h="882">
                <a:moveTo>
                  <a:pt x="0" y="882"/>
                </a:moveTo>
                <a:lnTo>
                  <a:pt x="0" y="30"/>
                </a:lnTo>
                <a:lnTo>
                  <a:pt x="36" y="0"/>
                </a:lnTo>
                <a:lnTo>
                  <a:pt x="36" y="852"/>
                </a:lnTo>
                <a:lnTo>
                  <a:pt x="0" y="882"/>
                </a:lnTo>
                <a:close/>
              </a:path>
            </a:pathLst>
          </a:custGeom>
          <a:solidFill>
            <a:srgbClr val="4D6680"/>
          </a:solidFill>
          <a:ln w="9525">
            <a:noFill/>
            <a:round/>
            <a:headEnd/>
            <a:tailEnd/>
          </a:ln>
        </p:spPr>
        <p:txBody>
          <a:bodyPr/>
          <a:lstStyle/>
          <a:p>
            <a:endParaRPr lang="en-US">
              <a:latin typeface="+mn-lt"/>
            </a:endParaRPr>
          </a:p>
        </p:txBody>
      </p:sp>
      <p:sp>
        <p:nvSpPr>
          <p:cNvPr id="290948" name="Rectangle 132"/>
          <p:cNvSpPr>
            <a:spLocks noChangeArrowheads="1"/>
          </p:cNvSpPr>
          <p:nvPr/>
        </p:nvSpPr>
        <p:spPr bwMode="auto">
          <a:xfrm>
            <a:off x="4682504" y="2770187"/>
            <a:ext cx="257175" cy="1985963"/>
          </a:xfrm>
          <a:prstGeom prst="rect">
            <a:avLst/>
          </a:prstGeom>
          <a:solidFill>
            <a:srgbClr val="99CCFF"/>
          </a:solidFill>
          <a:ln w="9525">
            <a:noFill/>
            <a:miter lim="800000"/>
            <a:headEnd/>
            <a:tailEnd/>
          </a:ln>
        </p:spPr>
        <p:txBody>
          <a:bodyPr/>
          <a:lstStyle/>
          <a:p>
            <a:endParaRPr lang="en-US">
              <a:latin typeface="+mn-lt"/>
            </a:endParaRPr>
          </a:p>
        </p:txBody>
      </p:sp>
      <p:sp>
        <p:nvSpPr>
          <p:cNvPr id="290949" name="Freeform 133"/>
          <p:cNvSpPr>
            <a:spLocks/>
          </p:cNvSpPr>
          <p:nvPr/>
        </p:nvSpPr>
        <p:spPr bwMode="auto">
          <a:xfrm>
            <a:off x="4637260" y="2700337"/>
            <a:ext cx="347663"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7399BF"/>
          </a:solidFill>
          <a:ln w="9525">
            <a:noFill/>
            <a:round/>
            <a:headEnd/>
            <a:tailEnd/>
          </a:ln>
        </p:spPr>
        <p:txBody>
          <a:bodyPr/>
          <a:lstStyle/>
          <a:p>
            <a:endParaRPr lang="en-US">
              <a:latin typeface="+mn-lt"/>
            </a:endParaRPr>
          </a:p>
        </p:txBody>
      </p:sp>
      <p:sp>
        <p:nvSpPr>
          <p:cNvPr id="290950" name="Freeform 134"/>
          <p:cNvSpPr>
            <a:spLocks/>
          </p:cNvSpPr>
          <p:nvPr/>
        </p:nvSpPr>
        <p:spPr bwMode="auto">
          <a:xfrm>
            <a:off x="4765847" y="2378075"/>
            <a:ext cx="90488" cy="392112"/>
          </a:xfrm>
          <a:custGeom>
            <a:avLst/>
            <a:gdLst/>
            <a:ahLst/>
            <a:cxnLst>
              <a:cxn ang="0">
                <a:pos x="0" y="168"/>
              </a:cxn>
              <a:cxn ang="0">
                <a:pos x="0" y="30"/>
              </a:cxn>
              <a:cxn ang="0">
                <a:pos x="36" y="0"/>
              </a:cxn>
              <a:cxn ang="0">
                <a:pos x="36" y="138"/>
              </a:cxn>
              <a:cxn ang="0">
                <a:pos x="0" y="168"/>
              </a:cxn>
            </a:cxnLst>
            <a:rect l="0" t="0" r="r" b="b"/>
            <a:pathLst>
              <a:path w="36" h="168">
                <a:moveTo>
                  <a:pt x="0" y="168"/>
                </a:moveTo>
                <a:lnTo>
                  <a:pt x="0" y="30"/>
                </a:lnTo>
                <a:lnTo>
                  <a:pt x="36" y="0"/>
                </a:lnTo>
                <a:lnTo>
                  <a:pt x="36" y="138"/>
                </a:lnTo>
                <a:lnTo>
                  <a:pt x="0" y="168"/>
                </a:lnTo>
                <a:close/>
              </a:path>
            </a:pathLst>
          </a:custGeom>
          <a:solidFill>
            <a:srgbClr val="33334D"/>
          </a:solidFill>
          <a:ln w="9525">
            <a:noFill/>
            <a:round/>
            <a:headEnd/>
            <a:tailEnd/>
          </a:ln>
        </p:spPr>
        <p:txBody>
          <a:bodyPr/>
          <a:lstStyle/>
          <a:p>
            <a:endParaRPr lang="en-US">
              <a:latin typeface="+mn-lt"/>
            </a:endParaRPr>
          </a:p>
        </p:txBody>
      </p:sp>
      <p:sp>
        <p:nvSpPr>
          <p:cNvPr id="290951" name="Rectangle 135"/>
          <p:cNvSpPr>
            <a:spLocks noChangeArrowheads="1"/>
          </p:cNvSpPr>
          <p:nvPr/>
        </p:nvSpPr>
        <p:spPr bwMode="auto">
          <a:xfrm>
            <a:off x="4682504" y="2447925"/>
            <a:ext cx="257175" cy="322262"/>
          </a:xfrm>
          <a:prstGeom prst="rect">
            <a:avLst/>
          </a:prstGeom>
          <a:solidFill>
            <a:srgbClr val="666699"/>
          </a:solidFill>
          <a:ln w="9525">
            <a:noFill/>
            <a:miter lim="800000"/>
            <a:headEnd/>
            <a:tailEnd/>
          </a:ln>
        </p:spPr>
        <p:txBody>
          <a:bodyPr/>
          <a:lstStyle/>
          <a:p>
            <a:endParaRPr lang="en-US">
              <a:latin typeface="+mn-lt"/>
            </a:endParaRPr>
          </a:p>
        </p:txBody>
      </p:sp>
      <p:sp>
        <p:nvSpPr>
          <p:cNvPr id="290952" name="Freeform 136"/>
          <p:cNvSpPr>
            <a:spLocks/>
          </p:cNvSpPr>
          <p:nvPr/>
        </p:nvSpPr>
        <p:spPr bwMode="auto">
          <a:xfrm>
            <a:off x="4637260" y="2378075"/>
            <a:ext cx="347663"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4D4D73"/>
          </a:solidFill>
          <a:ln w="9525">
            <a:noFill/>
            <a:round/>
            <a:headEnd/>
            <a:tailEnd/>
          </a:ln>
        </p:spPr>
        <p:txBody>
          <a:bodyPr/>
          <a:lstStyle/>
          <a:p>
            <a:endParaRPr lang="en-US">
              <a:latin typeface="+mn-lt"/>
            </a:endParaRPr>
          </a:p>
        </p:txBody>
      </p:sp>
      <p:sp>
        <p:nvSpPr>
          <p:cNvPr id="290953" name="Freeform 137"/>
          <p:cNvSpPr>
            <a:spLocks/>
          </p:cNvSpPr>
          <p:nvPr/>
        </p:nvSpPr>
        <p:spPr bwMode="auto">
          <a:xfrm>
            <a:off x="4765847" y="2168525"/>
            <a:ext cx="90488" cy="279400"/>
          </a:xfrm>
          <a:custGeom>
            <a:avLst/>
            <a:gdLst/>
            <a:ahLst/>
            <a:cxnLst>
              <a:cxn ang="0">
                <a:pos x="0" y="120"/>
              </a:cxn>
              <a:cxn ang="0">
                <a:pos x="0" y="30"/>
              </a:cxn>
              <a:cxn ang="0">
                <a:pos x="36" y="0"/>
              </a:cxn>
              <a:cxn ang="0">
                <a:pos x="36" y="90"/>
              </a:cxn>
              <a:cxn ang="0">
                <a:pos x="0" y="120"/>
              </a:cxn>
            </a:cxnLst>
            <a:rect l="0" t="0" r="r" b="b"/>
            <a:pathLst>
              <a:path w="36" h="120">
                <a:moveTo>
                  <a:pt x="0" y="120"/>
                </a:moveTo>
                <a:lnTo>
                  <a:pt x="0" y="30"/>
                </a:lnTo>
                <a:lnTo>
                  <a:pt x="36" y="0"/>
                </a:lnTo>
                <a:lnTo>
                  <a:pt x="36" y="90"/>
                </a:lnTo>
                <a:lnTo>
                  <a:pt x="0" y="120"/>
                </a:lnTo>
                <a:close/>
              </a:path>
            </a:pathLst>
          </a:custGeom>
          <a:solidFill>
            <a:srgbClr val="668080"/>
          </a:solidFill>
          <a:ln w="9525">
            <a:noFill/>
            <a:round/>
            <a:headEnd/>
            <a:tailEnd/>
          </a:ln>
        </p:spPr>
        <p:txBody>
          <a:bodyPr/>
          <a:lstStyle/>
          <a:p>
            <a:endParaRPr lang="en-US">
              <a:latin typeface="+mn-lt"/>
            </a:endParaRPr>
          </a:p>
        </p:txBody>
      </p:sp>
      <p:sp>
        <p:nvSpPr>
          <p:cNvPr id="290954" name="Rectangle 138"/>
          <p:cNvSpPr>
            <a:spLocks noChangeArrowheads="1"/>
          </p:cNvSpPr>
          <p:nvPr/>
        </p:nvSpPr>
        <p:spPr bwMode="auto">
          <a:xfrm>
            <a:off x="4682504" y="2238375"/>
            <a:ext cx="257175" cy="209550"/>
          </a:xfrm>
          <a:prstGeom prst="rect">
            <a:avLst/>
          </a:prstGeom>
          <a:solidFill>
            <a:srgbClr val="CCFFFF"/>
          </a:solidFill>
          <a:ln w="9525">
            <a:noFill/>
            <a:miter lim="800000"/>
            <a:headEnd/>
            <a:tailEnd/>
          </a:ln>
        </p:spPr>
        <p:txBody>
          <a:bodyPr/>
          <a:lstStyle/>
          <a:p>
            <a:endParaRPr lang="en-US">
              <a:latin typeface="+mn-lt"/>
            </a:endParaRPr>
          </a:p>
        </p:txBody>
      </p:sp>
      <p:sp>
        <p:nvSpPr>
          <p:cNvPr id="290955" name="Freeform 139"/>
          <p:cNvSpPr>
            <a:spLocks/>
          </p:cNvSpPr>
          <p:nvPr/>
        </p:nvSpPr>
        <p:spPr bwMode="auto">
          <a:xfrm>
            <a:off x="4637260" y="2168525"/>
            <a:ext cx="347663"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99BFBF"/>
          </a:solidFill>
          <a:ln w="9525">
            <a:noFill/>
            <a:round/>
            <a:headEnd/>
            <a:tailEnd/>
          </a:ln>
        </p:spPr>
        <p:txBody>
          <a:bodyPr/>
          <a:lstStyle/>
          <a:p>
            <a:endParaRPr lang="en-US">
              <a:latin typeface="+mn-lt"/>
            </a:endParaRPr>
          </a:p>
        </p:txBody>
      </p:sp>
      <p:sp>
        <p:nvSpPr>
          <p:cNvPr id="290956" name="Freeform 140"/>
          <p:cNvSpPr>
            <a:spLocks/>
          </p:cNvSpPr>
          <p:nvPr/>
        </p:nvSpPr>
        <p:spPr bwMode="auto">
          <a:xfrm>
            <a:off x="4765847" y="2071687"/>
            <a:ext cx="90488" cy="166688"/>
          </a:xfrm>
          <a:custGeom>
            <a:avLst/>
            <a:gdLst/>
            <a:ahLst/>
            <a:cxnLst>
              <a:cxn ang="0">
                <a:pos x="0" y="72"/>
              </a:cxn>
              <a:cxn ang="0">
                <a:pos x="0" y="24"/>
              </a:cxn>
              <a:cxn ang="0">
                <a:pos x="36" y="0"/>
              </a:cxn>
              <a:cxn ang="0">
                <a:pos x="36" y="42"/>
              </a:cxn>
              <a:cxn ang="0">
                <a:pos x="0" y="72"/>
              </a:cxn>
            </a:cxnLst>
            <a:rect l="0" t="0" r="r" b="b"/>
            <a:pathLst>
              <a:path w="36" h="72">
                <a:moveTo>
                  <a:pt x="0" y="72"/>
                </a:moveTo>
                <a:lnTo>
                  <a:pt x="0" y="24"/>
                </a:lnTo>
                <a:lnTo>
                  <a:pt x="36" y="0"/>
                </a:lnTo>
                <a:lnTo>
                  <a:pt x="36" y="42"/>
                </a:lnTo>
                <a:lnTo>
                  <a:pt x="0" y="72"/>
                </a:lnTo>
                <a:close/>
              </a:path>
            </a:pathLst>
          </a:custGeom>
          <a:solidFill>
            <a:srgbClr val="606060"/>
          </a:solidFill>
          <a:ln w="9525">
            <a:noFill/>
            <a:round/>
            <a:headEnd/>
            <a:tailEnd/>
          </a:ln>
        </p:spPr>
        <p:txBody>
          <a:bodyPr/>
          <a:lstStyle/>
          <a:p>
            <a:endParaRPr lang="en-US">
              <a:latin typeface="+mn-lt"/>
            </a:endParaRPr>
          </a:p>
        </p:txBody>
      </p:sp>
      <p:sp>
        <p:nvSpPr>
          <p:cNvPr id="290957" name="Rectangle 141"/>
          <p:cNvSpPr>
            <a:spLocks noChangeArrowheads="1"/>
          </p:cNvSpPr>
          <p:nvPr/>
        </p:nvSpPr>
        <p:spPr bwMode="auto">
          <a:xfrm>
            <a:off x="4682504" y="2127250"/>
            <a:ext cx="257175" cy="111125"/>
          </a:xfrm>
          <a:prstGeom prst="rect">
            <a:avLst/>
          </a:prstGeom>
          <a:solidFill>
            <a:srgbClr val="C0C0C0"/>
          </a:solidFill>
          <a:ln w="9525">
            <a:noFill/>
            <a:miter lim="800000"/>
            <a:headEnd/>
            <a:tailEnd/>
          </a:ln>
        </p:spPr>
        <p:txBody>
          <a:bodyPr/>
          <a:lstStyle/>
          <a:p>
            <a:endParaRPr lang="en-US">
              <a:latin typeface="+mn-lt"/>
            </a:endParaRPr>
          </a:p>
        </p:txBody>
      </p:sp>
      <p:sp>
        <p:nvSpPr>
          <p:cNvPr id="290958" name="Freeform 142"/>
          <p:cNvSpPr>
            <a:spLocks/>
          </p:cNvSpPr>
          <p:nvPr/>
        </p:nvSpPr>
        <p:spPr bwMode="auto">
          <a:xfrm>
            <a:off x="4637260" y="2071687"/>
            <a:ext cx="347663" cy="55563"/>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909090"/>
          </a:solidFill>
          <a:ln w="9525">
            <a:noFill/>
            <a:round/>
            <a:headEnd/>
            <a:tailEnd/>
          </a:ln>
        </p:spPr>
        <p:txBody>
          <a:bodyPr/>
          <a:lstStyle/>
          <a:p>
            <a:endParaRPr lang="en-US">
              <a:latin typeface="+mn-lt"/>
            </a:endParaRPr>
          </a:p>
        </p:txBody>
      </p:sp>
      <p:sp>
        <p:nvSpPr>
          <p:cNvPr id="290959" name="Rectangle 143"/>
          <p:cNvSpPr>
            <a:spLocks noChangeArrowheads="1"/>
          </p:cNvSpPr>
          <p:nvPr/>
        </p:nvSpPr>
        <p:spPr bwMode="auto">
          <a:xfrm>
            <a:off x="4629150" y="5006975"/>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23%</a:t>
            </a:r>
          </a:p>
        </p:txBody>
      </p:sp>
      <p:sp>
        <p:nvSpPr>
          <p:cNvPr id="290960" name="Rectangle 144"/>
          <p:cNvSpPr>
            <a:spLocks noChangeArrowheads="1"/>
          </p:cNvSpPr>
          <p:nvPr/>
        </p:nvSpPr>
        <p:spPr bwMode="auto">
          <a:xfrm>
            <a:off x="4629150" y="3622675"/>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58%</a:t>
            </a:r>
          </a:p>
        </p:txBody>
      </p:sp>
      <p:sp>
        <p:nvSpPr>
          <p:cNvPr id="290961" name="Rectangle 145"/>
          <p:cNvSpPr>
            <a:spLocks noChangeArrowheads="1"/>
          </p:cNvSpPr>
          <p:nvPr/>
        </p:nvSpPr>
        <p:spPr bwMode="auto">
          <a:xfrm>
            <a:off x="4681248" y="2476500"/>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9%</a:t>
            </a:r>
          </a:p>
        </p:txBody>
      </p:sp>
      <p:sp>
        <p:nvSpPr>
          <p:cNvPr id="290962" name="Freeform 146"/>
          <p:cNvSpPr>
            <a:spLocks/>
          </p:cNvSpPr>
          <p:nvPr/>
        </p:nvSpPr>
        <p:spPr bwMode="auto">
          <a:xfrm>
            <a:off x="5478463" y="3497262"/>
            <a:ext cx="90487" cy="2041525"/>
          </a:xfrm>
          <a:custGeom>
            <a:avLst/>
            <a:gdLst/>
            <a:ahLst/>
            <a:cxnLst>
              <a:cxn ang="0">
                <a:pos x="0" y="876"/>
              </a:cxn>
              <a:cxn ang="0">
                <a:pos x="0" y="24"/>
              </a:cxn>
              <a:cxn ang="0">
                <a:pos x="36" y="0"/>
              </a:cxn>
              <a:cxn ang="0">
                <a:pos x="36" y="852"/>
              </a:cxn>
              <a:cxn ang="0">
                <a:pos x="0" y="876"/>
              </a:cxn>
            </a:cxnLst>
            <a:rect l="0" t="0" r="r" b="b"/>
            <a:pathLst>
              <a:path w="36" h="876">
                <a:moveTo>
                  <a:pt x="0" y="876"/>
                </a:moveTo>
                <a:lnTo>
                  <a:pt x="0" y="24"/>
                </a:lnTo>
                <a:lnTo>
                  <a:pt x="36" y="0"/>
                </a:lnTo>
                <a:lnTo>
                  <a:pt x="36" y="852"/>
                </a:lnTo>
                <a:lnTo>
                  <a:pt x="0" y="876"/>
                </a:lnTo>
                <a:close/>
              </a:path>
            </a:pathLst>
          </a:custGeom>
          <a:solidFill>
            <a:srgbClr val="806600"/>
          </a:solidFill>
          <a:ln w="9525">
            <a:noFill/>
            <a:round/>
            <a:headEnd/>
            <a:tailEnd/>
          </a:ln>
        </p:spPr>
        <p:txBody>
          <a:bodyPr/>
          <a:lstStyle/>
          <a:p>
            <a:endParaRPr lang="en-US">
              <a:latin typeface="+mn-lt"/>
            </a:endParaRPr>
          </a:p>
        </p:txBody>
      </p:sp>
      <p:sp>
        <p:nvSpPr>
          <p:cNvPr id="290963" name="Rectangle 147"/>
          <p:cNvSpPr>
            <a:spLocks noChangeArrowheads="1"/>
          </p:cNvSpPr>
          <p:nvPr/>
        </p:nvSpPr>
        <p:spPr bwMode="auto">
          <a:xfrm>
            <a:off x="5221288" y="3552825"/>
            <a:ext cx="257175" cy="1985962"/>
          </a:xfrm>
          <a:prstGeom prst="rect">
            <a:avLst/>
          </a:prstGeom>
          <a:solidFill>
            <a:srgbClr val="FFCC00"/>
          </a:solidFill>
          <a:ln w="9525">
            <a:noFill/>
            <a:miter lim="800000"/>
            <a:headEnd/>
            <a:tailEnd/>
          </a:ln>
        </p:spPr>
        <p:txBody>
          <a:bodyPr/>
          <a:lstStyle/>
          <a:p>
            <a:endParaRPr lang="en-US">
              <a:latin typeface="+mn-lt"/>
            </a:endParaRPr>
          </a:p>
        </p:txBody>
      </p:sp>
      <p:sp>
        <p:nvSpPr>
          <p:cNvPr id="290964" name="Freeform 148"/>
          <p:cNvSpPr>
            <a:spLocks/>
          </p:cNvSpPr>
          <p:nvPr/>
        </p:nvSpPr>
        <p:spPr bwMode="auto">
          <a:xfrm>
            <a:off x="5221288" y="3497262"/>
            <a:ext cx="347662" cy="55563"/>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BF9900"/>
          </a:solidFill>
          <a:ln w="9525">
            <a:noFill/>
            <a:round/>
            <a:headEnd/>
            <a:tailEnd/>
          </a:ln>
        </p:spPr>
        <p:txBody>
          <a:bodyPr/>
          <a:lstStyle/>
          <a:p>
            <a:endParaRPr lang="en-US">
              <a:latin typeface="+mn-lt"/>
            </a:endParaRPr>
          </a:p>
        </p:txBody>
      </p:sp>
      <p:sp>
        <p:nvSpPr>
          <p:cNvPr id="290965" name="Freeform 149"/>
          <p:cNvSpPr>
            <a:spLocks/>
          </p:cNvSpPr>
          <p:nvPr/>
        </p:nvSpPr>
        <p:spPr bwMode="auto">
          <a:xfrm>
            <a:off x="5478463" y="2503487"/>
            <a:ext cx="90487" cy="1049338"/>
          </a:xfrm>
          <a:custGeom>
            <a:avLst/>
            <a:gdLst/>
            <a:ahLst/>
            <a:cxnLst>
              <a:cxn ang="0">
                <a:pos x="0" y="450"/>
              </a:cxn>
              <a:cxn ang="0">
                <a:pos x="0" y="30"/>
              </a:cxn>
              <a:cxn ang="0">
                <a:pos x="36" y="0"/>
              </a:cxn>
              <a:cxn ang="0">
                <a:pos x="36" y="426"/>
              </a:cxn>
              <a:cxn ang="0">
                <a:pos x="0" y="450"/>
              </a:cxn>
            </a:cxnLst>
            <a:rect l="0" t="0" r="r" b="b"/>
            <a:pathLst>
              <a:path w="36" h="450">
                <a:moveTo>
                  <a:pt x="0" y="450"/>
                </a:moveTo>
                <a:lnTo>
                  <a:pt x="0" y="30"/>
                </a:lnTo>
                <a:lnTo>
                  <a:pt x="36" y="0"/>
                </a:lnTo>
                <a:lnTo>
                  <a:pt x="36" y="426"/>
                </a:lnTo>
                <a:lnTo>
                  <a:pt x="0" y="450"/>
                </a:lnTo>
                <a:close/>
              </a:path>
            </a:pathLst>
          </a:custGeom>
          <a:solidFill>
            <a:srgbClr val="4D6680"/>
          </a:solidFill>
          <a:ln w="9525">
            <a:noFill/>
            <a:round/>
            <a:headEnd/>
            <a:tailEnd/>
          </a:ln>
        </p:spPr>
        <p:txBody>
          <a:bodyPr/>
          <a:lstStyle/>
          <a:p>
            <a:endParaRPr lang="en-US">
              <a:latin typeface="+mn-lt"/>
            </a:endParaRPr>
          </a:p>
        </p:txBody>
      </p:sp>
      <p:sp>
        <p:nvSpPr>
          <p:cNvPr id="290966" name="Rectangle 150"/>
          <p:cNvSpPr>
            <a:spLocks noChangeArrowheads="1"/>
          </p:cNvSpPr>
          <p:nvPr/>
        </p:nvSpPr>
        <p:spPr bwMode="auto">
          <a:xfrm>
            <a:off x="5221288" y="2574925"/>
            <a:ext cx="257175" cy="977900"/>
          </a:xfrm>
          <a:prstGeom prst="rect">
            <a:avLst/>
          </a:prstGeom>
          <a:solidFill>
            <a:srgbClr val="99CCFF"/>
          </a:solidFill>
          <a:ln w="9525">
            <a:noFill/>
            <a:miter lim="800000"/>
            <a:headEnd/>
            <a:tailEnd/>
          </a:ln>
        </p:spPr>
        <p:txBody>
          <a:bodyPr/>
          <a:lstStyle/>
          <a:p>
            <a:endParaRPr lang="en-US">
              <a:latin typeface="+mn-lt"/>
            </a:endParaRPr>
          </a:p>
        </p:txBody>
      </p:sp>
      <p:sp>
        <p:nvSpPr>
          <p:cNvPr id="290967" name="Freeform 151"/>
          <p:cNvSpPr>
            <a:spLocks/>
          </p:cNvSpPr>
          <p:nvPr/>
        </p:nvSpPr>
        <p:spPr bwMode="auto">
          <a:xfrm>
            <a:off x="5221288" y="2503487"/>
            <a:ext cx="347662" cy="71438"/>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7399BF"/>
          </a:solidFill>
          <a:ln w="9525">
            <a:noFill/>
            <a:round/>
            <a:headEnd/>
            <a:tailEnd/>
          </a:ln>
        </p:spPr>
        <p:txBody>
          <a:bodyPr/>
          <a:lstStyle/>
          <a:p>
            <a:endParaRPr lang="en-US">
              <a:latin typeface="+mn-lt"/>
            </a:endParaRPr>
          </a:p>
        </p:txBody>
      </p:sp>
      <p:sp>
        <p:nvSpPr>
          <p:cNvPr id="290968" name="Freeform 152"/>
          <p:cNvSpPr>
            <a:spLocks/>
          </p:cNvSpPr>
          <p:nvPr/>
        </p:nvSpPr>
        <p:spPr bwMode="auto">
          <a:xfrm>
            <a:off x="5478463" y="2281237"/>
            <a:ext cx="90487" cy="293688"/>
          </a:xfrm>
          <a:custGeom>
            <a:avLst/>
            <a:gdLst/>
            <a:ahLst/>
            <a:cxnLst>
              <a:cxn ang="0">
                <a:pos x="0" y="126"/>
              </a:cxn>
              <a:cxn ang="0">
                <a:pos x="0" y="30"/>
              </a:cxn>
              <a:cxn ang="0">
                <a:pos x="36" y="0"/>
              </a:cxn>
              <a:cxn ang="0">
                <a:pos x="36" y="96"/>
              </a:cxn>
              <a:cxn ang="0">
                <a:pos x="0" y="126"/>
              </a:cxn>
            </a:cxnLst>
            <a:rect l="0" t="0" r="r" b="b"/>
            <a:pathLst>
              <a:path w="36" h="126">
                <a:moveTo>
                  <a:pt x="0" y="126"/>
                </a:moveTo>
                <a:lnTo>
                  <a:pt x="0" y="30"/>
                </a:lnTo>
                <a:lnTo>
                  <a:pt x="36" y="0"/>
                </a:lnTo>
                <a:lnTo>
                  <a:pt x="36" y="96"/>
                </a:lnTo>
                <a:lnTo>
                  <a:pt x="0" y="126"/>
                </a:lnTo>
                <a:close/>
              </a:path>
            </a:pathLst>
          </a:custGeom>
          <a:solidFill>
            <a:srgbClr val="33334D"/>
          </a:solidFill>
          <a:ln w="9525">
            <a:noFill/>
            <a:round/>
            <a:headEnd/>
            <a:tailEnd/>
          </a:ln>
        </p:spPr>
        <p:txBody>
          <a:bodyPr/>
          <a:lstStyle/>
          <a:p>
            <a:endParaRPr lang="en-US">
              <a:latin typeface="+mn-lt"/>
            </a:endParaRPr>
          </a:p>
        </p:txBody>
      </p:sp>
      <p:sp>
        <p:nvSpPr>
          <p:cNvPr id="290969" name="Rectangle 153"/>
          <p:cNvSpPr>
            <a:spLocks noChangeArrowheads="1"/>
          </p:cNvSpPr>
          <p:nvPr/>
        </p:nvSpPr>
        <p:spPr bwMode="auto">
          <a:xfrm>
            <a:off x="5221288" y="2351087"/>
            <a:ext cx="257175" cy="223838"/>
          </a:xfrm>
          <a:prstGeom prst="rect">
            <a:avLst/>
          </a:prstGeom>
          <a:solidFill>
            <a:srgbClr val="666699"/>
          </a:solidFill>
          <a:ln w="9525">
            <a:noFill/>
            <a:miter lim="800000"/>
            <a:headEnd/>
            <a:tailEnd/>
          </a:ln>
        </p:spPr>
        <p:txBody>
          <a:bodyPr/>
          <a:lstStyle/>
          <a:p>
            <a:endParaRPr lang="en-US">
              <a:latin typeface="+mn-lt"/>
            </a:endParaRPr>
          </a:p>
        </p:txBody>
      </p:sp>
      <p:sp>
        <p:nvSpPr>
          <p:cNvPr id="290970" name="Freeform 154"/>
          <p:cNvSpPr>
            <a:spLocks/>
          </p:cNvSpPr>
          <p:nvPr/>
        </p:nvSpPr>
        <p:spPr bwMode="auto">
          <a:xfrm>
            <a:off x="5221288" y="2281237"/>
            <a:ext cx="347662"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4D4D73"/>
          </a:solidFill>
          <a:ln w="9525">
            <a:noFill/>
            <a:round/>
            <a:headEnd/>
            <a:tailEnd/>
          </a:ln>
        </p:spPr>
        <p:txBody>
          <a:bodyPr/>
          <a:lstStyle/>
          <a:p>
            <a:endParaRPr lang="en-US">
              <a:latin typeface="+mn-lt"/>
            </a:endParaRPr>
          </a:p>
        </p:txBody>
      </p:sp>
      <p:sp>
        <p:nvSpPr>
          <p:cNvPr id="290971" name="Freeform 155"/>
          <p:cNvSpPr>
            <a:spLocks/>
          </p:cNvSpPr>
          <p:nvPr/>
        </p:nvSpPr>
        <p:spPr bwMode="auto">
          <a:xfrm>
            <a:off x="5478463" y="2139950"/>
            <a:ext cx="90487" cy="211137"/>
          </a:xfrm>
          <a:custGeom>
            <a:avLst/>
            <a:gdLst/>
            <a:ahLst/>
            <a:cxnLst>
              <a:cxn ang="0">
                <a:pos x="0" y="90"/>
              </a:cxn>
              <a:cxn ang="0">
                <a:pos x="0" y="30"/>
              </a:cxn>
              <a:cxn ang="0">
                <a:pos x="36" y="0"/>
              </a:cxn>
              <a:cxn ang="0">
                <a:pos x="36" y="60"/>
              </a:cxn>
              <a:cxn ang="0">
                <a:pos x="0" y="90"/>
              </a:cxn>
            </a:cxnLst>
            <a:rect l="0" t="0" r="r" b="b"/>
            <a:pathLst>
              <a:path w="36" h="90">
                <a:moveTo>
                  <a:pt x="0" y="90"/>
                </a:moveTo>
                <a:lnTo>
                  <a:pt x="0" y="30"/>
                </a:lnTo>
                <a:lnTo>
                  <a:pt x="36" y="0"/>
                </a:lnTo>
                <a:lnTo>
                  <a:pt x="36" y="60"/>
                </a:lnTo>
                <a:lnTo>
                  <a:pt x="0" y="90"/>
                </a:lnTo>
                <a:close/>
              </a:path>
            </a:pathLst>
          </a:custGeom>
          <a:solidFill>
            <a:srgbClr val="668080"/>
          </a:solidFill>
          <a:ln w="9525">
            <a:noFill/>
            <a:round/>
            <a:headEnd/>
            <a:tailEnd/>
          </a:ln>
        </p:spPr>
        <p:txBody>
          <a:bodyPr/>
          <a:lstStyle/>
          <a:p>
            <a:endParaRPr lang="en-US">
              <a:latin typeface="+mn-lt"/>
            </a:endParaRPr>
          </a:p>
        </p:txBody>
      </p:sp>
      <p:sp>
        <p:nvSpPr>
          <p:cNvPr id="290972" name="Rectangle 156"/>
          <p:cNvSpPr>
            <a:spLocks noChangeArrowheads="1"/>
          </p:cNvSpPr>
          <p:nvPr/>
        </p:nvSpPr>
        <p:spPr bwMode="auto">
          <a:xfrm>
            <a:off x="5221288" y="2211387"/>
            <a:ext cx="257175" cy="139700"/>
          </a:xfrm>
          <a:prstGeom prst="rect">
            <a:avLst/>
          </a:prstGeom>
          <a:solidFill>
            <a:srgbClr val="CCFFFF"/>
          </a:solidFill>
          <a:ln w="9525">
            <a:noFill/>
            <a:miter lim="800000"/>
            <a:headEnd/>
            <a:tailEnd/>
          </a:ln>
        </p:spPr>
        <p:txBody>
          <a:bodyPr/>
          <a:lstStyle/>
          <a:p>
            <a:endParaRPr lang="en-US">
              <a:latin typeface="+mn-lt"/>
            </a:endParaRPr>
          </a:p>
        </p:txBody>
      </p:sp>
      <p:sp>
        <p:nvSpPr>
          <p:cNvPr id="290973" name="Freeform 157"/>
          <p:cNvSpPr>
            <a:spLocks/>
          </p:cNvSpPr>
          <p:nvPr/>
        </p:nvSpPr>
        <p:spPr bwMode="auto">
          <a:xfrm>
            <a:off x="5221288" y="2139950"/>
            <a:ext cx="347662" cy="71437"/>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99BFBF"/>
          </a:solidFill>
          <a:ln w="9525">
            <a:noFill/>
            <a:round/>
            <a:headEnd/>
            <a:tailEnd/>
          </a:ln>
        </p:spPr>
        <p:txBody>
          <a:bodyPr/>
          <a:lstStyle/>
          <a:p>
            <a:endParaRPr lang="en-US">
              <a:latin typeface="+mn-lt"/>
            </a:endParaRPr>
          </a:p>
        </p:txBody>
      </p:sp>
      <p:sp>
        <p:nvSpPr>
          <p:cNvPr id="290974" name="Freeform 158"/>
          <p:cNvSpPr>
            <a:spLocks/>
          </p:cNvSpPr>
          <p:nvPr/>
        </p:nvSpPr>
        <p:spPr bwMode="auto">
          <a:xfrm>
            <a:off x="5478463" y="2070100"/>
            <a:ext cx="90487" cy="141287"/>
          </a:xfrm>
          <a:custGeom>
            <a:avLst/>
            <a:gdLst/>
            <a:ahLst/>
            <a:cxnLst>
              <a:cxn ang="0">
                <a:pos x="0" y="60"/>
              </a:cxn>
              <a:cxn ang="0">
                <a:pos x="0" y="24"/>
              </a:cxn>
              <a:cxn ang="0">
                <a:pos x="36" y="0"/>
              </a:cxn>
              <a:cxn ang="0">
                <a:pos x="36" y="30"/>
              </a:cxn>
              <a:cxn ang="0">
                <a:pos x="0" y="60"/>
              </a:cxn>
            </a:cxnLst>
            <a:rect l="0" t="0" r="r" b="b"/>
            <a:pathLst>
              <a:path w="36" h="60">
                <a:moveTo>
                  <a:pt x="0" y="60"/>
                </a:moveTo>
                <a:lnTo>
                  <a:pt x="0" y="24"/>
                </a:lnTo>
                <a:lnTo>
                  <a:pt x="36" y="0"/>
                </a:lnTo>
                <a:lnTo>
                  <a:pt x="36" y="30"/>
                </a:lnTo>
                <a:lnTo>
                  <a:pt x="0" y="60"/>
                </a:lnTo>
                <a:close/>
              </a:path>
            </a:pathLst>
          </a:custGeom>
          <a:solidFill>
            <a:srgbClr val="606060"/>
          </a:solidFill>
          <a:ln w="9525">
            <a:noFill/>
            <a:round/>
            <a:headEnd/>
            <a:tailEnd/>
          </a:ln>
        </p:spPr>
        <p:txBody>
          <a:bodyPr/>
          <a:lstStyle/>
          <a:p>
            <a:endParaRPr lang="en-US">
              <a:latin typeface="+mn-lt"/>
            </a:endParaRPr>
          </a:p>
        </p:txBody>
      </p:sp>
      <p:sp>
        <p:nvSpPr>
          <p:cNvPr id="290975" name="Rectangle 159"/>
          <p:cNvSpPr>
            <a:spLocks noChangeArrowheads="1"/>
          </p:cNvSpPr>
          <p:nvPr/>
        </p:nvSpPr>
        <p:spPr bwMode="auto">
          <a:xfrm>
            <a:off x="5221288" y="2127250"/>
            <a:ext cx="257175" cy="84137"/>
          </a:xfrm>
          <a:prstGeom prst="rect">
            <a:avLst/>
          </a:prstGeom>
          <a:solidFill>
            <a:srgbClr val="C0C0C0"/>
          </a:solidFill>
          <a:ln w="9525">
            <a:noFill/>
            <a:miter lim="800000"/>
            <a:headEnd/>
            <a:tailEnd/>
          </a:ln>
        </p:spPr>
        <p:txBody>
          <a:bodyPr/>
          <a:lstStyle/>
          <a:p>
            <a:endParaRPr lang="en-US">
              <a:latin typeface="+mn-lt"/>
            </a:endParaRPr>
          </a:p>
        </p:txBody>
      </p:sp>
      <p:sp>
        <p:nvSpPr>
          <p:cNvPr id="290976" name="Freeform 160"/>
          <p:cNvSpPr>
            <a:spLocks/>
          </p:cNvSpPr>
          <p:nvPr/>
        </p:nvSpPr>
        <p:spPr bwMode="auto">
          <a:xfrm>
            <a:off x="5221288" y="2070100"/>
            <a:ext cx="347662" cy="5715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909090"/>
          </a:solidFill>
          <a:ln w="9525">
            <a:noFill/>
            <a:round/>
            <a:headEnd/>
            <a:tailEnd/>
          </a:ln>
        </p:spPr>
        <p:txBody>
          <a:bodyPr/>
          <a:lstStyle/>
          <a:p>
            <a:endParaRPr lang="en-US">
              <a:latin typeface="+mn-lt"/>
            </a:endParaRPr>
          </a:p>
        </p:txBody>
      </p:sp>
      <p:sp>
        <p:nvSpPr>
          <p:cNvPr id="290977" name="Rectangle 161"/>
          <p:cNvSpPr>
            <a:spLocks noChangeArrowheads="1"/>
          </p:cNvSpPr>
          <p:nvPr/>
        </p:nvSpPr>
        <p:spPr bwMode="auto">
          <a:xfrm>
            <a:off x="5229225" y="4405312"/>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58%</a:t>
            </a:r>
          </a:p>
        </p:txBody>
      </p:sp>
      <p:sp>
        <p:nvSpPr>
          <p:cNvPr id="290978" name="Rectangle 162"/>
          <p:cNvSpPr>
            <a:spLocks noChangeArrowheads="1"/>
          </p:cNvSpPr>
          <p:nvPr/>
        </p:nvSpPr>
        <p:spPr bwMode="auto">
          <a:xfrm>
            <a:off x="5229225" y="2924175"/>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29%</a:t>
            </a:r>
          </a:p>
        </p:txBody>
      </p:sp>
      <p:sp>
        <p:nvSpPr>
          <p:cNvPr id="290979" name="Rectangle 163"/>
          <p:cNvSpPr>
            <a:spLocks noChangeArrowheads="1"/>
          </p:cNvSpPr>
          <p:nvPr/>
        </p:nvSpPr>
        <p:spPr bwMode="auto">
          <a:xfrm>
            <a:off x="5283200" y="2363787"/>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7%</a:t>
            </a:r>
          </a:p>
        </p:txBody>
      </p:sp>
      <p:sp>
        <p:nvSpPr>
          <p:cNvPr id="290980" name="Freeform 164"/>
          <p:cNvSpPr>
            <a:spLocks/>
          </p:cNvSpPr>
          <p:nvPr/>
        </p:nvSpPr>
        <p:spPr bwMode="auto">
          <a:xfrm>
            <a:off x="6072188" y="3413125"/>
            <a:ext cx="90487" cy="2125662"/>
          </a:xfrm>
          <a:custGeom>
            <a:avLst/>
            <a:gdLst/>
            <a:ahLst/>
            <a:cxnLst>
              <a:cxn ang="0">
                <a:pos x="0" y="912"/>
              </a:cxn>
              <a:cxn ang="0">
                <a:pos x="0" y="30"/>
              </a:cxn>
              <a:cxn ang="0">
                <a:pos x="36" y="0"/>
              </a:cxn>
              <a:cxn ang="0">
                <a:pos x="36" y="888"/>
              </a:cxn>
              <a:cxn ang="0">
                <a:pos x="0" y="912"/>
              </a:cxn>
            </a:cxnLst>
            <a:rect l="0" t="0" r="r" b="b"/>
            <a:pathLst>
              <a:path w="36" h="912">
                <a:moveTo>
                  <a:pt x="0" y="912"/>
                </a:moveTo>
                <a:lnTo>
                  <a:pt x="0" y="30"/>
                </a:lnTo>
                <a:lnTo>
                  <a:pt x="36" y="0"/>
                </a:lnTo>
                <a:lnTo>
                  <a:pt x="36" y="888"/>
                </a:lnTo>
                <a:lnTo>
                  <a:pt x="0" y="912"/>
                </a:lnTo>
                <a:close/>
              </a:path>
            </a:pathLst>
          </a:custGeom>
          <a:solidFill>
            <a:srgbClr val="806600"/>
          </a:solidFill>
          <a:ln w="9525">
            <a:noFill/>
            <a:round/>
            <a:headEnd/>
            <a:tailEnd/>
          </a:ln>
        </p:spPr>
        <p:txBody>
          <a:bodyPr/>
          <a:lstStyle/>
          <a:p>
            <a:endParaRPr lang="en-US">
              <a:latin typeface="+mn-lt"/>
            </a:endParaRPr>
          </a:p>
        </p:txBody>
      </p:sp>
      <p:sp>
        <p:nvSpPr>
          <p:cNvPr id="290981" name="Rectangle 165"/>
          <p:cNvSpPr>
            <a:spLocks noChangeArrowheads="1"/>
          </p:cNvSpPr>
          <p:nvPr/>
        </p:nvSpPr>
        <p:spPr bwMode="auto">
          <a:xfrm>
            <a:off x="5815013" y="3482975"/>
            <a:ext cx="257175" cy="2055812"/>
          </a:xfrm>
          <a:prstGeom prst="rect">
            <a:avLst/>
          </a:prstGeom>
          <a:solidFill>
            <a:srgbClr val="FFCC00"/>
          </a:solidFill>
          <a:ln w="9525">
            <a:noFill/>
            <a:miter lim="800000"/>
            <a:headEnd/>
            <a:tailEnd/>
          </a:ln>
        </p:spPr>
        <p:txBody>
          <a:bodyPr/>
          <a:lstStyle/>
          <a:p>
            <a:endParaRPr lang="en-US">
              <a:latin typeface="+mn-lt"/>
            </a:endParaRPr>
          </a:p>
        </p:txBody>
      </p:sp>
      <p:sp>
        <p:nvSpPr>
          <p:cNvPr id="290982" name="Freeform 166"/>
          <p:cNvSpPr>
            <a:spLocks/>
          </p:cNvSpPr>
          <p:nvPr/>
        </p:nvSpPr>
        <p:spPr bwMode="auto">
          <a:xfrm>
            <a:off x="5815013" y="3413125"/>
            <a:ext cx="347662"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BF9900"/>
          </a:solidFill>
          <a:ln w="9525">
            <a:noFill/>
            <a:round/>
            <a:headEnd/>
            <a:tailEnd/>
          </a:ln>
        </p:spPr>
        <p:txBody>
          <a:bodyPr/>
          <a:lstStyle/>
          <a:p>
            <a:endParaRPr lang="en-US">
              <a:latin typeface="+mn-lt"/>
            </a:endParaRPr>
          </a:p>
        </p:txBody>
      </p:sp>
      <p:sp>
        <p:nvSpPr>
          <p:cNvPr id="290983" name="Freeform 167"/>
          <p:cNvSpPr>
            <a:spLocks/>
          </p:cNvSpPr>
          <p:nvPr/>
        </p:nvSpPr>
        <p:spPr bwMode="auto">
          <a:xfrm>
            <a:off x="6072188" y="2406650"/>
            <a:ext cx="90487" cy="1076325"/>
          </a:xfrm>
          <a:custGeom>
            <a:avLst/>
            <a:gdLst/>
            <a:ahLst/>
            <a:cxnLst>
              <a:cxn ang="0">
                <a:pos x="0" y="462"/>
              </a:cxn>
              <a:cxn ang="0">
                <a:pos x="0" y="30"/>
              </a:cxn>
              <a:cxn ang="0">
                <a:pos x="36" y="0"/>
              </a:cxn>
              <a:cxn ang="0">
                <a:pos x="36" y="432"/>
              </a:cxn>
              <a:cxn ang="0">
                <a:pos x="0" y="462"/>
              </a:cxn>
            </a:cxnLst>
            <a:rect l="0" t="0" r="r" b="b"/>
            <a:pathLst>
              <a:path w="36" h="462">
                <a:moveTo>
                  <a:pt x="0" y="462"/>
                </a:moveTo>
                <a:lnTo>
                  <a:pt x="0" y="30"/>
                </a:lnTo>
                <a:lnTo>
                  <a:pt x="36" y="0"/>
                </a:lnTo>
                <a:lnTo>
                  <a:pt x="36" y="432"/>
                </a:lnTo>
                <a:lnTo>
                  <a:pt x="0" y="462"/>
                </a:lnTo>
                <a:close/>
              </a:path>
            </a:pathLst>
          </a:custGeom>
          <a:solidFill>
            <a:srgbClr val="4D6680"/>
          </a:solidFill>
          <a:ln w="9525">
            <a:noFill/>
            <a:round/>
            <a:headEnd/>
            <a:tailEnd/>
          </a:ln>
        </p:spPr>
        <p:txBody>
          <a:bodyPr/>
          <a:lstStyle/>
          <a:p>
            <a:endParaRPr lang="en-US">
              <a:latin typeface="+mn-lt"/>
            </a:endParaRPr>
          </a:p>
        </p:txBody>
      </p:sp>
      <p:sp>
        <p:nvSpPr>
          <p:cNvPr id="290984" name="Rectangle 168"/>
          <p:cNvSpPr>
            <a:spLocks noChangeArrowheads="1"/>
          </p:cNvSpPr>
          <p:nvPr/>
        </p:nvSpPr>
        <p:spPr bwMode="auto">
          <a:xfrm>
            <a:off x="5815013" y="2476500"/>
            <a:ext cx="257175" cy="1006475"/>
          </a:xfrm>
          <a:prstGeom prst="rect">
            <a:avLst/>
          </a:prstGeom>
          <a:solidFill>
            <a:srgbClr val="99CCFF"/>
          </a:solidFill>
          <a:ln w="9525">
            <a:noFill/>
            <a:miter lim="800000"/>
            <a:headEnd/>
            <a:tailEnd/>
          </a:ln>
        </p:spPr>
        <p:txBody>
          <a:bodyPr/>
          <a:lstStyle/>
          <a:p>
            <a:endParaRPr lang="en-US">
              <a:latin typeface="+mn-lt"/>
            </a:endParaRPr>
          </a:p>
        </p:txBody>
      </p:sp>
      <p:sp>
        <p:nvSpPr>
          <p:cNvPr id="290985" name="Freeform 169"/>
          <p:cNvSpPr>
            <a:spLocks/>
          </p:cNvSpPr>
          <p:nvPr/>
        </p:nvSpPr>
        <p:spPr bwMode="auto">
          <a:xfrm>
            <a:off x="5815013" y="2406650"/>
            <a:ext cx="347662"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7399BF"/>
          </a:solidFill>
          <a:ln w="9525">
            <a:noFill/>
            <a:round/>
            <a:headEnd/>
            <a:tailEnd/>
          </a:ln>
        </p:spPr>
        <p:txBody>
          <a:bodyPr/>
          <a:lstStyle/>
          <a:p>
            <a:endParaRPr lang="en-US">
              <a:latin typeface="+mn-lt"/>
            </a:endParaRPr>
          </a:p>
        </p:txBody>
      </p:sp>
      <p:sp>
        <p:nvSpPr>
          <p:cNvPr id="290986" name="Freeform 170"/>
          <p:cNvSpPr>
            <a:spLocks/>
          </p:cNvSpPr>
          <p:nvPr/>
        </p:nvSpPr>
        <p:spPr bwMode="auto">
          <a:xfrm>
            <a:off x="6072188" y="2281237"/>
            <a:ext cx="90487" cy="195263"/>
          </a:xfrm>
          <a:custGeom>
            <a:avLst/>
            <a:gdLst/>
            <a:ahLst/>
            <a:cxnLst>
              <a:cxn ang="0">
                <a:pos x="0" y="84"/>
              </a:cxn>
              <a:cxn ang="0">
                <a:pos x="0" y="24"/>
              </a:cxn>
              <a:cxn ang="0">
                <a:pos x="36" y="0"/>
              </a:cxn>
              <a:cxn ang="0">
                <a:pos x="36" y="54"/>
              </a:cxn>
              <a:cxn ang="0">
                <a:pos x="0" y="84"/>
              </a:cxn>
            </a:cxnLst>
            <a:rect l="0" t="0" r="r" b="b"/>
            <a:pathLst>
              <a:path w="36" h="84">
                <a:moveTo>
                  <a:pt x="0" y="84"/>
                </a:moveTo>
                <a:lnTo>
                  <a:pt x="0" y="24"/>
                </a:lnTo>
                <a:lnTo>
                  <a:pt x="36" y="0"/>
                </a:lnTo>
                <a:lnTo>
                  <a:pt x="36" y="54"/>
                </a:lnTo>
                <a:lnTo>
                  <a:pt x="0" y="84"/>
                </a:lnTo>
                <a:close/>
              </a:path>
            </a:pathLst>
          </a:custGeom>
          <a:solidFill>
            <a:srgbClr val="33334D"/>
          </a:solidFill>
          <a:ln w="9525">
            <a:noFill/>
            <a:round/>
            <a:headEnd/>
            <a:tailEnd/>
          </a:ln>
        </p:spPr>
        <p:txBody>
          <a:bodyPr/>
          <a:lstStyle/>
          <a:p>
            <a:endParaRPr lang="en-US">
              <a:latin typeface="+mn-lt"/>
            </a:endParaRPr>
          </a:p>
        </p:txBody>
      </p:sp>
      <p:sp>
        <p:nvSpPr>
          <p:cNvPr id="290987" name="Rectangle 171"/>
          <p:cNvSpPr>
            <a:spLocks noChangeArrowheads="1"/>
          </p:cNvSpPr>
          <p:nvPr/>
        </p:nvSpPr>
        <p:spPr bwMode="auto">
          <a:xfrm>
            <a:off x="5815013" y="2336800"/>
            <a:ext cx="257175" cy="139700"/>
          </a:xfrm>
          <a:prstGeom prst="rect">
            <a:avLst/>
          </a:prstGeom>
          <a:solidFill>
            <a:srgbClr val="666699"/>
          </a:solidFill>
          <a:ln w="9525">
            <a:noFill/>
            <a:miter lim="800000"/>
            <a:headEnd/>
            <a:tailEnd/>
          </a:ln>
        </p:spPr>
        <p:txBody>
          <a:bodyPr/>
          <a:lstStyle/>
          <a:p>
            <a:endParaRPr lang="en-US">
              <a:latin typeface="+mn-lt"/>
            </a:endParaRPr>
          </a:p>
        </p:txBody>
      </p:sp>
      <p:sp>
        <p:nvSpPr>
          <p:cNvPr id="290988" name="Freeform 172"/>
          <p:cNvSpPr>
            <a:spLocks/>
          </p:cNvSpPr>
          <p:nvPr/>
        </p:nvSpPr>
        <p:spPr bwMode="auto">
          <a:xfrm>
            <a:off x="5815013" y="2281237"/>
            <a:ext cx="347662" cy="55563"/>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4D4D73"/>
          </a:solidFill>
          <a:ln w="9525">
            <a:noFill/>
            <a:round/>
            <a:headEnd/>
            <a:tailEnd/>
          </a:ln>
        </p:spPr>
        <p:txBody>
          <a:bodyPr/>
          <a:lstStyle/>
          <a:p>
            <a:endParaRPr lang="en-US">
              <a:latin typeface="+mn-lt"/>
            </a:endParaRPr>
          </a:p>
        </p:txBody>
      </p:sp>
      <p:sp>
        <p:nvSpPr>
          <p:cNvPr id="290989" name="Freeform 173"/>
          <p:cNvSpPr>
            <a:spLocks/>
          </p:cNvSpPr>
          <p:nvPr/>
        </p:nvSpPr>
        <p:spPr bwMode="auto">
          <a:xfrm>
            <a:off x="6072188" y="2139950"/>
            <a:ext cx="90487" cy="196850"/>
          </a:xfrm>
          <a:custGeom>
            <a:avLst/>
            <a:gdLst/>
            <a:ahLst/>
            <a:cxnLst>
              <a:cxn ang="0">
                <a:pos x="0" y="84"/>
              </a:cxn>
              <a:cxn ang="0">
                <a:pos x="0" y="24"/>
              </a:cxn>
              <a:cxn ang="0">
                <a:pos x="36" y="0"/>
              </a:cxn>
              <a:cxn ang="0">
                <a:pos x="36" y="60"/>
              </a:cxn>
              <a:cxn ang="0">
                <a:pos x="0" y="84"/>
              </a:cxn>
            </a:cxnLst>
            <a:rect l="0" t="0" r="r" b="b"/>
            <a:pathLst>
              <a:path w="36" h="84">
                <a:moveTo>
                  <a:pt x="0" y="84"/>
                </a:moveTo>
                <a:lnTo>
                  <a:pt x="0" y="24"/>
                </a:lnTo>
                <a:lnTo>
                  <a:pt x="36" y="0"/>
                </a:lnTo>
                <a:lnTo>
                  <a:pt x="36" y="60"/>
                </a:lnTo>
                <a:lnTo>
                  <a:pt x="0" y="84"/>
                </a:lnTo>
                <a:close/>
              </a:path>
            </a:pathLst>
          </a:custGeom>
          <a:solidFill>
            <a:srgbClr val="668080"/>
          </a:solidFill>
          <a:ln w="9525">
            <a:noFill/>
            <a:round/>
            <a:headEnd/>
            <a:tailEnd/>
          </a:ln>
        </p:spPr>
        <p:txBody>
          <a:bodyPr/>
          <a:lstStyle/>
          <a:p>
            <a:endParaRPr lang="en-US">
              <a:latin typeface="+mn-lt"/>
            </a:endParaRPr>
          </a:p>
        </p:txBody>
      </p:sp>
      <p:sp>
        <p:nvSpPr>
          <p:cNvPr id="290990" name="Rectangle 174"/>
          <p:cNvSpPr>
            <a:spLocks noChangeArrowheads="1"/>
          </p:cNvSpPr>
          <p:nvPr/>
        </p:nvSpPr>
        <p:spPr bwMode="auto">
          <a:xfrm>
            <a:off x="5815013" y="2197100"/>
            <a:ext cx="257175" cy="139700"/>
          </a:xfrm>
          <a:prstGeom prst="rect">
            <a:avLst/>
          </a:prstGeom>
          <a:solidFill>
            <a:srgbClr val="CCFFFF"/>
          </a:solidFill>
          <a:ln w="9525">
            <a:noFill/>
            <a:miter lim="800000"/>
            <a:headEnd/>
            <a:tailEnd/>
          </a:ln>
        </p:spPr>
        <p:txBody>
          <a:bodyPr/>
          <a:lstStyle/>
          <a:p>
            <a:endParaRPr lang="en-US">
              <a:latin typeface="+mn-lt"/>
            </a:endParaRPr>
          </a:p>
        </p:txBody>
      </p:sp>
      <p:sp>
        <p:nvSpPr>
          <p:cNvPr id="290991" name="Freeform 175"/>
          <p:cNvSpPr>
            <a:spLocks/>
          </p:cNvSpPr>
          <p:nvPr/>
        </p:nvSpPr>
        <p:spPr bwMode="auto">
          <a:xfrm>
            <a:off x="5815013" y="2139950"/>
            <a:ext cx="347662" cy="5715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99BFBF"/>
          </a:solidFill>
          <a:ln w="9525">
            <a:noFill/>
            <a:round/>
            <a:headEnd/>
            <a:tailEnd/>
          </a:ln>
        </p:spPr>
        <p:txBody>
          <a:bodyPr/>
          <a:lstStyle/>
          <a:p>
            <a:endParaRPr lang="en-US">
              <a:latin typeface="+mn-lt"/>
            </a:endParaRPr>
          </a:p>
        </p:txBody>
      </p:sp>
      <p:sp>
        <p:nvSpPr>
          <p:cNvPr id="290992" name="Freeform 176"/>
          <p:cNvSpPr>
            <a:spLocks/>
          </p:cNvSpPr>
          <p:nvPr/>
        </p:nvSpPr>
        <p:spPr bwMode="auto">
          <a:xfrm>
            <a:off x="6072188" y="2070100"/>
            <a:ext cx="90487" cy="127000"/>
          </a:xfrm>
          <a:custGeom>
            <a:avLst/>
            <a:gdLst/>
            <a:ahLst/>
            <a:cxnLst>
              <a:cxn ang="0">
                <a:pos x="0" y="54"/>
              </a:cxn>
              <a:cxn ang="0">
                <a:pos x="0" y="24"/>
              </a:cxn>
              <a:cxn ang="0">
                <a:pos x="36" y="0"/>
              </a:cxn>
              <a:cxn ang="0">
                <a:pos x="36" y="30"/>
              </a:cxn>
              <a:cxn ang="0">
                <a:pos x="0" y="54"/>
              </a:cxn>
            </a:cxnLst>
            <a:rect l="0" t="0" r="r" b="b"/>
            <a:pathLst>
              <a:path w="36" h="54">
                <a:moveTo>
                  <a:pt x="0" y="54"/>
                </a:moveTo>
                <a:lnTo>
                  <a:pt x="0" y="24"/>
                </a:lnTo>
                <a:lnTo>
                  <a:pt x="36" y="0"/>
                </a:lnTo>
                <a:lnTo>
                  <a:pt x="36" y="30"/>
                </a:lnTo>
                <a:lnTo>
                  <a:pt x="0" y="54"/>
                </a:lnTo>
                <a:close/>
              </a:path>
            </a:pathLst>
          </a:custGeom>
          <a:solidFill>
            <a:srgbClr val="606060"/>
          </a:solidFill>
          <a:ln w="9525">
            <a:noFill/>
            <a:round/>
            <a:headEnd/>
            <a:tailEnd/>
          </a:ln>
        </p:spPr>
        <p:txBody>
          <a:bodyPr/>
          <a:lstStyle/>
          <a:p>
            <a:endParaRPr lang="en-US">
              <a:latin typeface="+mn-lt"/>
            </a:endParaRPr>
          </a:p>
        </p:txBody>
      </p:sp>
      <p:sp>
        <p:nvSpPr>
          <p:cNvPr id="290993" name="Rectangle 177"/>
          <p:cNvSpPr>
            <a:spLocks noChangeArrowheads="1"/>
          </p:cNvSpPr>
          <p:nvPr/>
        </p:nvSpPr>
        <p:spPr bwMode="auto">
          <a:xfrm>
            <a:off x="5815013" y="2127250"/>
            <a:ext cx="257175" cy="69850"/>
          </a:xfrm>
          <a:prstGeom prst="rect">
            <a:avLst/>
          </a:prstGeom>
          <a:solidFill>
            <a:srgbClr val="C0C0C0"/>
          </a:solidFill>
          <a:ln w="9525">
            <a:noFill/>
            <a:miter lim="800000"/>
            <a:headEnd/>
            <a:tailEnd/>
          </a:ln>
        </p:spPr>
        <p:txBody>
          <a:bodyPr/>
          <a:lstStyle/>
          <a:p>
            <a:endParaRPr lang="en-US">
              <a:latin typeface="+mn-lt"/>
            </a:endParaRPr>
          </a:p>
        </p:txBody>
      </p:sp>
      <p:sp>
        <p:nvSpPr>
          <p:cNvPr id="290994" name="Freeform 178"/>
          <p:cNvSpPr>
            <a:spLocks/>
          </p:cNvSpPr>
          <p:nvPr/>
        </p:nvSpPr>
        <p:spPr bwMode="auto">
          <a:xfrm>
            <a:off x="5815013" y="2070100"/>
            <a:ext cx="347662" cy="5715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909090"/>
          </a:solidFill>
          <a:ln w="9525">
            <a:noFill/>
            <a:round/>
            <a:headEnd/>
            <a:tailEnd/>
          </a:ln>
        </p:spPr>
        <p:txBody>
          <a:bodyPr/>
          <a:lstStyle/>
          <a:p>
            <a:endParaRPr lang="en-US">
              <a:latin typeface="+mn-lt"/>
            </a:endParaRPr>
          </a:p>
        </p:txBody>
      </p:sp>
      <p:sp>
        <p:nvSpPr>
          <p:cNvPr id="290995" name="Rectangle 179"/>
          <p:cNvSpPr>
            <a:spLocks noChangeArrowheads="1"/>
          </p:cNvSpPr>
          <p:nvPr/>
        </p:nvSpPr>
        <p:spPr bwMode="auto">
          <a:xfrm>
            <a:off x="5826125" y="4378325"/>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60%</a:t>
            </a:r>
          </a:p>
        </p:txBody>
      </p:sp>
      <p:sp>
        <p:nvSpPr>
          <p:cNvPr id="290996" name="Rectangle 180"/>
          <p:cNvSpPr>
            <a:spLocks noChangeArrowheads="1"/>
          </p:cNvSpPr>
          <p:nvPr/>
        </p:nvSpPr>
        <p:spPr bwMode="auto">
          <a:xfrm>
            <a:off x="5826125" y="2854325"/>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30%</a:t>
            </a:r>
          </a:p>
        </p:txBody>
      </p:sp>
      <p:sp>
        <p:nvSpPr>
          <p:cNvPr id="290997" name="Rectangle 181"/>
          <p:cNvSpPr>
            <a:spLocks noChangeArrowheads="1"/>
          </p:cNvSpPr>
          <p:nvPr/>
        </p:nvSpPr>
        <p:spPr bwMode="auto">
          <a:xfrm>
            <a:off x="5873750" y="2316162"/>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4%</a:t>
            </a:r>
          </a:p>
        </p:txBody>
      </p:sp>
      <p:sp>
        <p:nvSpPr>
          <p:cNvPr id="290998" name="Freeform 182"/>
          <p:cNvSpPr>
            <a:spLocks/>
          </p:cNvSpPr>
          <p:nvPr/>
        </p:nvSpPr>
        <p:spPr bwMode="auto">
          <a:xfrm>
            <a:off x="6670675" y="5245100"/>
            <a:ext cx="90488" cy="293687"/>
          </a:xfrm>
          <a:custGeom>
            <a:avLst/>
            <a:gdLst/>
            <a:ahLst/>
            <a:cxnLst>
              <a:cxn ang="0">
                <a:pos x="0" y="126"/>
              </a:cxn>
              <a:cxn ang="0">
                <a:pos x="0" y="24"/>
              </a:cxn>
              <a:cxn ang="0">
                <a:pos x="36" y="0"/>
              </a:cxn>
              <a:cxn ang="0">
                <a:pos x="36" y="102"/>
              </a:cxn>
              <a:cxn ang="0">
                <a:pos x="0" y="126"/>
              </a:cxn>
            </a:cxnLst>
            <a:rect l="0" t="0" r="r" b="b"/>
            <a:pathLst>
              <a:path w="36" h="126">
                <a:moveTo>
                  <a:pt x="0" y="126"/>
                </a:moveTo>
                <a:lnTo>
                  <a:pt x="0" y="24"/>
                </a:lnTo>
                <a:lnTo>
                  <a:pt x="36" y="0"/>
                </a:lnTo>
                <a:lnTo>
                  <a:pt x="36" y="102"/>
                </a:lnTo>
                <a:lnTo>
                  <a:pt x="0" y="126"/>
                </a:lnTo>
                <a:close/>
              </a:path>
            </a:pathLst>
          </a:custGeom>
          <a:solidFill>
            <a:srgbClr val="4D6600"/>
          </a:solidFill>
          <a:ln w="9525">
            <a:noFill/>
            <a:round/>
            <a:headEnd/>
            <a:tailEnd/>
          </a:ln>
        </p:spPr>
        <p:txBody>
          <a:bodyPr/>
          <a:lstStyle/>
          <a:p>
            <a:endParaRPr lang="en-US">
              <a:latin typeface="+mn-lt"/>
            </a:endParaRPr>
          </a:p>
        </p:txBody>
      </p:sp>
      <p:sp>
        <p:nvSpPr>
          <p:cNvPr id="290999" name="Rectangle 183"/>
          <p:cNvSpPr>
            <a:spLocks noChangeArrowheads="1"/>
          </p:cNvSpPr>
          <p:nvPr/>
        </p:nvSpPr>
        <p:spPr bwMode="auto">
          <a:xfrm>
            <a:off x="6413500" y="5300662"/>
            <a:ext cx="257175" cy="238125"/>
          </a:xfrm>
          <a:prstGeom prst="rect">
            <a:avLst/>
          </a:prstGeom>
          <a:solidFill>
            <a:srgbClr val="99CC00"/>
          </a:solidFill>
          <a:ln w="9525">
            <a:noFill/>
            <a:miter lim="800000"/>
            <a:headEnd/>
            <a:tailEnd/>
          </a:ln>
        </p:spPr>
        <p:txBody>
          <a:bodyPr/>
          <a:lstStyle/>
          <a:p>
            <a:endParaRPr lang="en-US">
              <a:latin typeface="+mn-lt"/>
            </a:endParaRPr>
          </a:p>
        </p:txBody>
      </p:sp>
      <p:sp>
        <p:nvSpPr>
          <p:cNvPr id="291000" name="Freeform 184"/>
          <p:cNvSpPr>
            <a:spLocks/>
          </p:cNvSpPr>
          <p:nvPr/>
        </p:nvSpPr>
        <p:spPr bwMode="auto">
          <a:xfrm>
            <a:off x="6413500" y="5245100"/>
            <a:ext cx="347663" cy="55562"/>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739900"/>
          </a:solidFill>
          <a:ln w="9525">
            <a:noFill/>
            <a:round/>
            <a:headEnd/>
            <a:tailEnd/>
          </a:ln>
        </p:spPr>
        <p:txBody>
          <a:bodyPr/>
          <a:lstStyle/>
          <a:p>
            <a:endParaRPr lang="en-US">
              <a:latin typeface="+mn-lt"/>
            </a:endParaRPr>
          </a:p>
        </p:txBody>
      </p:sp>
      <p:sp>
        <p:nvSpPr>
          <p:cNvPr id="291001" name="Freeform 185"/>
          <p:cNvSpPr>
            <a:spLocks/>
          </p:cNvSpPr>
          <p:nvPr/>
        </p:nvSpPr>
        <p:spPr bwMode="auto">
          <a:xfrm>
            <a:off x="6670675" y="3105150"/>
            <a:ext cx="90488" cy="2195512"/>
          </a:xfrm>
          <a:custGeom>
            <a:avLst/>
            <a:gdLst/>
            <a:ahLst/>
            <a:cxnLst>
              <a:cxn ang="0">
                <a:pos x="0" y="942"/>
              </a:cxn>
              <a:cxn ang="0">
                <a:pos x="0" y="30"/>
              </a:cxn>
              <a:cxn ang="0">
                <a:pos x="36" y="0"/>
              </a:cxn>
              <a:cxn ang="0">
                <a:pos x="36" y="918"/>
              </a:cxn>
              <a:cxn ang="0">
                <a:pos x="0" y="942"/>
              </a:cxn>
            </a:cxnLst>
            <a:rect l="0" t="0" r="r" b="b"/>
            <a:pathLst>
              <a:path w="36" h="942">
                <a:moveTo>
                  <a:pt x="0" y="942"/>
                </a:moveTo>
                <a:lnTo>
                  <a:pt x="0" y="30"/>
                </a:lnTo>
                <a:lnTo>
                  <a:pt x="36" y="0"/>
                </a:lnTo>
                <a:lnTo>
                  <a:pt x="36" y="918"/>
                </a:lnTo>
                <a:lnTo>
                  <a:pt x="0" y="942"/>
                </a:lnTo>
                <a:close/>
              </a:path>
            </a:pathLst>
          </a:custGeom>
          <a:solidFill>
            <a:srgbClr val="806600"/>
          </a:solidFill>
          <a:ln w="9525">
            <a:noFill/>
            <a:round/>
            <a:headEnd/>
            <a:tailEnd/>
          </a:ln>
        </p:spPr>
        <p:txBody>
          <a:bodyPr/>
          <a:lstStyle/>
          <a:p>
            <a:endParaRPr lang="en-US">
              <a:latin typeface="+mn-lt"/>
            </a:endParaRPr>
          </a:p>
        </p:txBody>
      </p:sp>
      <p:sp>
        <p:nvSpPr>
          <p:cNvPr id="291002" name="Rectangle 186"/>
          <p:cNvSpPr>
            <a:spLocks noChangeArrowheads="1"/>
          </p:cNvSpPr>
          <p:nvPr/>
        </p:nvSpPr>
        <p:spPr bwMode="auto">
          <a:xfrm>
            <a:off x="6413500" y="3175000"/>
            <a:ext cx="257175" cy="2125662"/>
          </a:xfrm>
          <a:prstGeom prst="rect">
            <a:avLst/>
          </a:prstGeom>
          <a:solidFill>
            <a:srgbClr val="FFCC00"/>
          </a:solidFill>
          <a:ln w="9525">
            <a:noFill/>
            <a:miter lim="800000"/>
            <a:headEnd/>
            <a:tailEnd/>
          </a:ln>
        </p:spPr>
        <p:txBody>
          <a:bodyPr/>
          <a:lstStyle/>
          <a:p>
            <a:endParaRPr lang="en-US">
              <a:latin typeface="+mn-lt"/>
            </a:endParaRPr>
          </a:p>
        </p:txBody>
      </p:sp>
      <p:sp>
        <p:nvSpPr>
          <p:cNvPr id="291003" name="Freeform 187"/>
          <p:cNvSpPr>
            <a:spLocks/>
          </p:cNvSpPr>
          <p:nvPr/>
        </p:nvSpPr>
        <p:spPr bwMode="auto">
          <a:xfrm>
            <a:off x="6413500" y="3105150"/>
            <a:ext cx="347663"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BF9900"/>
          </a:solidFill>
          <a:ln w="9525">
            <a:noFill/>
            <a:round/>
            <a:headEnd/>
            <a:tailEnd/>
          </a:ln>
        </p:spPr>
        <p:txBody>
          <a:bodyPr/>
          <a:lstStyle/>
          <a:p>
            <a:endParaRPr lang="en-US">
              <a:latin typeface="+mn-lt"/>
            </a:endParaRPr>
          </a:p>
        </p:txBody>
      </p:sp>
      <p:sp>
        <p:nvSpPr>
          <p:cNvPr id="291004" name="Freeform 188"/>
          <p:cNvSpPr>
            <a:spLocks/>
          </p:cNvSpPr>
          <p:nvPr/>
        </p:nvSpPr>
        <p:spPr bwMode="auto">
          <a:xfrm>
            <a:off x="6670675" y="2447925"/>
            <a:ext cx="90488" cy="727075"/>
          </a:xfrm>
          <a:custGeom>
            <a:avLst/>
            <a:gdLst/>
            <a:ahLst/>
            <a:cxnLst>
              <a:cxn ang="0">
                <a:pos x="0" y="312"/>
              </a:cxn>
              <a:cxn ang="0">
                <a:pos x="0" y="30"/>
              </a:cxn>
              <a:cxn ang="0">
                <a:pos x="36" y="0"/>
              </a:cxn>
              <a:cxn ang="0">
                <a:pos x="36" y="282"/>
              </a:cxn>
              <a:cxn ang="0">
                <a:pos x="0" y="312"/>
              </a:cxn>
            </a:cxnLst>
            <a:rect l="0" t="0" r="r" b="b"/>
            <a:pathLst>
              <a:path w="36" h="312">
                <a:moveTo>
                  <a:pt x="0" y="312"/>
                </a:moveTo>
                <a:lnTo>
                  <a:pt x="0" y="30"/>
                </a:lnTo>
                <a:lnTo>
                  <a:pt x="36" y="0"/>
                </a:lnTo>
                <a:lnTo>
                  <a:pt x="36" y="282"/>
                </a:lnTo>
                <a:lnTo>
                  <a:pt x="0" y="312"/>
                </a:lnTo>
                <a:close/>
              </a:path>
            </a:pathLst>
          </a:custGeom>
          <a:solidFill>
            <a:srgbClr val="4D6680"/>
          </a:solidFill>
          <a:ln w="9525">
            <a:noFill/>
            <a:round/>
            <a:headEnd/>
            <a:tailEnd/>
          </a:ln>
        </p:spPr>
        <p:txBody>
          <a:bodyPr/>
          <a:lstStyle/>
          <a:p>
            <a:endParaRPr lang="en-US">
              <a:latin typeface="+mn-lt"/>
            </a:endParaRPr>
          </a:p>
        </p:txBody>
      </p:sp>
      <p:sp>
        <p:nvSpPr>
          <p:cNvPr id="291005" name="Rectangle 189"/>
          <p:cNvSpPr>
            <a:spLocks noChangeArrowheads="1"/>
          </p:cNvSpPr>
          <p:nvPr/>
        </p:nvSpPr>
        <p:spPr bwMode="auto">
          <a:xfrm>
            <a:off x="6413500" y="2517775"/>
            <a:ext cx="257175" cy="657225"/>
          </a:xfrm>
          <a:prstGeom prst="rect">
            <a:avLst/>
          </a:prstGeom>
          <a:solidFill>
            <a:srgbClr val="99CCFF"/>
          </a:solidFill>
          <a:ln w="9525">
            <a:noFill/>
            <a:miter lim="800000"/>
            <a:headEnd/>
            <a:tailEnd/>
          </a:ln>
        </p:spPr>
        <p:txBody>
          <a:bodyPr/>
          <a:lstStyle/>
          <a:p>
            <a:endParaRPr lang="en-US">
              <a:latin typeface="+mn-lt"/>
            </a:endParaRPr>
          </a:p>
        </p:txBody>
      </p:sp>
      <p:sp>
        <p:nvSpPr>
          <p:cNvPr id="291006" name="Freeform 190"/>
          <p:cNvSpPr>
            <a:spLocks/>
          </p:cNvSpPr>
          <p:nvPr/>
        </p:nvSpPr>
        <p:spPr bwMode="auto">
          <a:xfrm>
            <a:off x="6413500" y="2447925"/>
            <a:ext cx="347663"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7399BF"/>
          </a:solidFill>
          <a:ln w="9525">
            <a:noFill/>
            <a:round/>
            <a:headEnd/>
            <a:tailEnd/>
          </a:ln>
        </p:spPr>
        <p:txBody>
          <a:bodyPr/>
          <a:lstStyle/>
          <a:p>
            <a:endParaRPr lang="en-US">
              <a:latin typeface="+mn-lt"/>
            </a:endParaRPr>
          </a:p>
        </p:txBody>
      </p:sp>
      <p:sp>
        <p:nvSpPr>
          <p:cNvPr id="291007" name="Freeform 191"/>
          <p:cNvSpPr>
            <a:spLocks/>
          </p:cNvSpPr>
          <p:nvPr/>
        </p:nvSpPr>
        <p:spPr bwMode="auto">
          <a:xfrm>
            <a:off x="6670675" y="2322512"/>
            <a:ext cx="90488" cy="195263"/>
          </a:xfrm>
          <a:custGeom>
            <a:avLst/>
            <a:gdLst/>
            <a:ahLst/>
            <a:cxnLst>
              <a:cxn ang="0">
                <a:pos x="0" y="84"/>
              </a:cxn>
              <a:cxn ang="0">
                <a:pos x="0" y="24"/>
              </a:cxn>
              <a:cxn ang="0">
                <a:pos x="36" y="0"/>
              </a:cxn>
              <a:cxn ang="0">
                <a:pos x="36" y="54"/>
              </a:cxn>
              <a:cxn ang="0">
                <a:pos x="0" y="84"/>
              </a:cxn>
            </a:cxnLst>
            <a:rect l="0" t="0" r="r" b="b"/>
            <a:pathLst>
              <a:path w="36" h="84">
                <a:moveTo>
                  <a:pt x="0" y="84"/>
                </a:moveTo>
                <a:lnTo>
                  <a:pt x="0" y="24"/>
                </a:lnTo>
                <a:lnTo>
                  <a:pt x="36" y="0"/>
                </a:lnTo>
                <a:lnTo>
                  <a:pt x="36" y="54"/>
                </a:lnTo>
                <a:lnTo>
                  <a:pt x="0" y="84"/>
                </a:lnTo>
                <a:close/>
              </a:path>
            </a:pathLst>
          </a:custGeom>
          <a:solidFill>
            <a:srgbClr val="33334D"/>
          </a:solidFill>
          <a:ln w="9525">
            <a:noFill/>
            <a:round/>
            <a:headEnd/>
            <a:tailEnd/>
          </a:ln>
        </p:spPr>
        <p:txBody>
          <a:bodyPr/>
          <a:lstStyle/>
          <a:p>
            <a:endParaRPr lang="en-US">
              <a:latin typeface="+mn-lt"/>
            </a:endParaRPr>
          </a:p>
        </p:txBody>
      </p:sp>
      <p:sp>
        <p:nvSpPr>
          <p:cNvPr id="291008" name="Rectangle 192"/>
          <p:cNvSpPr>
            <a:spLocks noChangeArrowheads="1"/>
          </p:cNvSpPr>
          <p:nvPr/>
        </p:nvSpPr>
        <p:spPr bwMode="auto">
          <a:xfrm>
            <a:off x="6413500" y="2378075"/>
            <a:ext cx="257175" cy="139700"/>
          </a:xfrm>
          <a:prstGeom prst="rect">
            <a:avLst/>
          </a:prstGeom>
          <a:solidFill>
            <a:srgbClr val="666699"/>
          </a:solidFill>
          <a:ln w="9525">
            <a:noFill/>
            <a:miter lim="800000"/>
            <a:headEnd/>
            <a:tailEnd/>
          </a:ln>
        </p:spPr>
        <p:txBody>
          <a:bodyPr/>
          <a:lstStyle/>
          <a:p>
            <a:endParaRPr lang="en-US">
              <a:latin typeface="+mn-lt"/>
            </a:endParaRPr>
          </a:p>
        </p:txBody>
      </p:sp>
      <p:sp>
        <p:nvSpPr>
          <p:cNvPr id="291009" name="Freeform 193"/>
          <p:cNvSpPr>
            <a:spLocks/>
          </p:cNvSpPr>
          <p:nvPr/>
        </p:nvSpPr>
        <p:spPr bwMode="auto">
          <a:xfrm>
            <a:off x="6413500" y="2322512"/>
            <a:ext cx="347663" cy="55563"/>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4D4D73"/>
          </a:solidFill>
          <a:ln w="9525">
            <a:noFill/>
            <a:round/>
            <a:headEnd/>
            <a:tailEnd/>
          </a:ln>
        </p:spPr>
        <p:txBody>
          <a:bodyPr/>
          <a:lstStyle/>
          <a:p>
            <a:endParaRPr lang="en-US">
              <a:latin typeface="+mn-lt"/>
            </a:endParaRPr>
          </a:p>
        </p:txBody>
      </p:sp>
      <p:sp>
        <p:nvSpPr>
          <p:cNvPr id="291010" name="Freeform 194"/>
          <p:cNvSpPr>
            <a:spLocks/>
          </p:cNvSpPr>
          <p:nvPr/>
        </p:nvSpPr>
        <p:spPr bwMode="auto">
          <a:xfrm>
            <a:off x="6670675" y="2139950"/>
            <a:ext cx="90488" cy="238125"/>
          </a:xfrm>
          <a:custGeom>
            <a:avLst/>
            <a:gdLst/>
            <a:ahLst/>
            <a:cxnLst>
              <a:cxn ang="0">
                <a:pos x="0" y="102"/>
              </a:cxn>
              <a:cxn ang="0">
                <a:pos x="0" y="30"/>
              </a:cxn>
              <a:cxn ang="0">
                <a:pos x="36" y="0"/>
              </a:cxn>
              <a:cxn ang="0">
                <a:pos x="36" y="78"/>
              </a:cxn>
              <a:cxn ang="0">
                <a:pos x="0" y="102"/>
              </a:cxn>
            </a:cxnLst>
            <a:rect l="0" t="0" r="r" b="b"/>
            <a:pathLst>
              <a:path w="36" h="102">
                <a:moveTo>
                  <a:pt x="0" y="102"/>
                </a:moveTo>
                <a:lnTo>
                  <a:pt x="0" y="30"/>
                </a:lnTo>
                <a:lnTo>
                  <a:pt x="36" y="0"/>
                </a:lnTo>
                <a:lnTo>
                  <a:pt x="36" y="78"/>
                </a:lnTo>
                <a:lnTo>
                  <a:pt x="0" y="102"/>
                </a:lnTo>
                <a:close/>
              </a:path>
            </a:pathLst>
          </a:custGeom>
          <a:solidFill>
            <a:srgbClr val="668080"/>
          </a:solidFill>
          <a:ln w="9525">
            <a:noFill/>
            <a:round/>
            <a:headEnd/>
            <a:tailEnd/>
          </a:ln>
        </p:spPr>
        <p:txBody>
          <a:bodyPr/>
          <a:lstStyle/>
          <a:p>
            <a:endParaRPr lang="en-US">
              <a:latin typeface="+mn-lt"/>
            </a:endParaRPr>
          </a:p>
        </p:txBody>
      </p:sp>
      <p:sp>
        <p:nvSpPr>
          <p:cNvPr id="291011" name="Rectangle 195"/>
          <p:cNvSpPr>
            <a:spLocks noChangeArrowheads="1"/>
          </p:cNvSpPr>
          <p:nvPr/>
        </p:nvSpPr>
        <p:spPr bwMode="auto">
          <a:xfrm>
            <a:off x="6413500" y="2211387"/>
            <a:ext cx="257175" cy="166688"/>
          </a:xfrm>
          <a:prstGeom prst="rect">
            <a:avLst/>
          </a:prstGeom>
          <a:solidFill>
            <a:srgbClr val="CCFFFF"/>
          </a:solidFill>
          <a:ln w="9525">
            <a:noFill/>
            <a:miter lim="800000"/>
            <a:headEnd/>
            <a:tailEnd/>
          </a:ln>
        </p:spPr>
        <p:txBody>
          <a:bodyPr/>
          <a:lstStyle/>
          <a:p>
            <a:endParaRPr lang="en-US">
              <a:latin typeface="+mn-lt"/>
            </a:endParaRPr>
          </a:p>
        </p:txBody>
      </p:sp>
      <p:sp>
        <p:nvSpPr>
          <p:cNvPr id="291012" name="Freeform 196"/>
          <p:cNvSpPr>
            <a:spLocks/>
          </p:cNvSpPr>
          <p:nvPr/>
        </p:nvSpPr>
        <p:spPr bwMode="auto">
          <a:xfrm>
            <a:off x="6413500" y="2139950"/>
            <a:ext cx="347663" cy="71437"/>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99BFBF"/>
          </a:solidFill>
          <a:ln w="9525">
            <a:noFill/>
            <a:round/>
            <a:headEnd/>
            <a:tailEnd/>
          </a:ln>
        </p:spPr>
        <p:txBody>
          <a:bodyPr/>
          <a:lstStyle/>
          <a:p>
            <a:endParaRPr lang="en-US">
              <a:latin typeface="+mn-lt"/>
            </a:endParaRPr>
          </a:p>
        </p:txBody>
      </p:sp>
      <p:sp>
        <p:nvSpPr>
          <p:cNvPr id="291013" name="Freeform 197"/>
          <p:cNvSpPr>
            <a:spLocks/>
          </p:cNvSpPr>
          <p:nvPr/>
        </p:nvSpPr>
        <p:spPr bwMode="auto">
          <a:xfrm>
            <a:off x="6670675" y="2070100"/>
            <a:ext cx="90488" cy="141287"/>
          </a:xfrm>
          <a:custGeom>
            <a:avLst/>
            <a:gdLst/>
            <a:ahLst/>
            <a:cxnLst>
              <a:cxn ang="0">
                <a:pos x="0" y="60"/>
              </a:cxn>
              <a:cxn ang="0">
                <a:pos x="0" y="24"/>
              </a:cxn>
              <a:cxn ang="0">
                <a:pos x="36" y="0"/>
              </a:cxn>
              <a:cxn ang="0">
                <a:pos x="36" y="30"/>
              </a:cxn>
              <a:cxn ang="0">
                <a:pos x="0" y="60"/>
              </a:cxn>
            </a:cxnLst>
            <a:rect l="0" t="0" r="r" b="b"/>
            <a:pathLst>
              <a:path w="36" h="60">
                <a:moveTo>
                  <a:pt x="0" y="60"/>
                </a:moveTo>
                <a:lnTo>
                  <a:pt x="0" y="24"/>
                </a:lnTo>
                <a:lnTo>
                  <a:pt x="36" y="0"/>
                </a:lnTo>
                <a:lnTo>
                  <a:pt x="36" y="30"/>
                </a:lnTo>
                <a:lnTo>
                  <a:pt x="0" y="60"/>
                </a:lnTo>
                <a:close/>
              </a:path>
            </a:pathLst>
          </a:custGeom>
          <a:solidFill>
            <a:srgbClr val="606060"/>
          </a:solidFill>
          <a:ln w="9525">
            <a:noFill/>
            <a:round/>
            <a:headEnd/>
            <a:tailEnd/>
          </a:ln>
        </p:spPr>
        <p:txBody>
          <a:bodyPr/>
          <a:lstStyle/>
          <a:p>
            <a:endParaRPr lang="en-US">
              <a:latin typeface="+mn-lt"/>
            </a:endParaRPr>
          </a:p>
        </p:txBody>
      </p:sp>
      <p:sp>
        <p:nvSpPr>
          <p:cNvPr id="291014" name="Rectangle 198"/>
          <p:cNvSpPr>
            <a:spLocks noChangeArrowheads="1"/>
          </p:cNvSpPr>
          <p:nvPr/>
        </p:nvSpPr>
        <p:spPr bwMode="auto">
          <a:xfrm>
            <a:off x="6413500" y="2127250"/>
            <a:ext cx="257175" cy="84137"/>
          </a:xfrm>
          <a:prstGeom prst="rect">
            <a:avLst/>
          </a:prstGeom>
          <a:solidFill>
            <a:srgbClr val="C0C0C0"/>
          </a:solidFill>
          <a:ln w="9525">
            <a:noFill/>
            <a:miter lim="800000"/>
            <a:headEnd/>
            <a:tailEnd/>
          </a:ln>
        </p:spPr>
        <p:txBody>
          <a:bodyPr/>
          <a:lstStyle/>
          <a:p>
            <a:endParaRPr lang="en-US">
              <a:latin typeface="+mn-lt"/>
            </a:endParaRPr>
          </a:p>
        </p:txBody>
      </p:sp>
      <p:sp>
        <p:nvSpPr>
          <p:cNvPr id="291015" name="Freeform 199"/>
          <p:cNvSpPr>
            <a:spLocks/>
          </p:cNvSpPr>
          <p:nvPr/>
        </p:nvSpPr>
        <p:spPr bwMode="auto">
          <a:xfrm>
            <a:off x="6413500" y="2070100"/>
            <a:ext cx="347663" cy="5715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909090"/>
          </a:solidFill>
          <a:ln w="9525">
            <a:noFill/>
            <a:round/>
            <a:headEnd/>
            <a:tailEnd/>
          </a:ln>
        </p:spPr>
        <p:txBody>
          <a:bodyPr/>
          <a:lstStyle/>
          <a:p>
            <a:endParaRPr lang="en-US">
              <a:latin typeface="+mn-lt"/>
            </a:endParaRPr>
          </a:p>
        </p:txBody>
      </p:sp>
      <p:sp>
        <p:nvSpPr>
          <p:cNvPr id="291016" name="Rectangle 200"/>
          <p:cNvSpPr>
            <a:spLocks noChangeArrowheads="1"/>
          </p:cNvSpPr>
          <p:nvPr/>
        </p:nvSpPr>
        <p:spPr bwMode="auto">
          <a:xfrm>
            <a:off x="6472238" y="5286375"/>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7%</a:t>
            </a:r>
          </a:p>
        </p:txBody>
      </p:sp>
      <p:sp>
        <p:nvSpPr>
          <p:cNvPr id="291017" name="Rectangle 201"/>
          <p:cNvSpPr>
            <a:spLocks noChangeArrowheads="1"/>
          </p:cNvSpPr>
          <p:nvPr/>
        </p:nvSpPr>
        <p:spPr bwMode="auto">
          <a:xfrm>
            <a:off x="6423025" y="4113212"/>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62%</a:t>
            </a:r>
          </a:p>
        </p:txBody>
      </p:sp>
      <p:sp>
        <p:nvSpPr>
          <p:cNvPr id="291018" name="Rectangle 202"/>
          <p:cNvSpPr>
            <a:spLocks noChangeArrowheads="1"/>
          </p:cNvSpPr>
          <p:nvPr/>
        </p:nvSpPr>
        <p:spPr bwMode="auto">
          <a:xfrm>
            <a:off x="6423025" y="2714625"/>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19%</a:t>
            </a:r>
          </a:p>
        </p:txBody>
      </p:sp>
      <p:sp>
        <p:nvSpPr>
          <p:cNvPr id="291019" name="Rectangle 203"/>
          <p:cNvSpPr>
            <a:spLocks noChangeArrowheads="1"/>
          </p:cNvSpPr>
          <p:nvPr/>
        </p:nvSpPr>
        <p:spPr bwMode="auto">
          <a:xfrm>
            <a:off x="6469063" y="2363787"/>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4%</a:t>
            </a:r>
          </a:p>
        </p:txBody>
      </p:sp>
      <p:sp>
        <p:nvSpPr>
          <p:cNvPr id="291020" name="Freeform 204"/>
          <p:cNvSpPr>
            <a:spLocks/>
          </p:cNvSpPr>
          <p:nvPr/>
        </p:nvSpPr>
        <p:spPr bwMode="auto">
          <a:xfrm>
            <a:off x="7283450" y="4279900"/>
            <a:ext cx="76200" cy="1258887"/>
          </a:xfrm>
          <a:custGeom>
            <a:avLst/>
            <a:gdLst/>
            <a:ahLst/>
            <a:cxnLst>
              <a:cxn ang="0">
                <a:pos x="0" y="540"/>
              </a:cxn>
              <a:cxn ang="0">
                <a:pos x="0" y="30"/>
              </a:cxn>
              <a:cxn ang="0">
                <a:pos x="30" y="0"/>
              </a:cxn>
              <a:cxn ang="0">
                <a:pos x="30" y="516"/>
              </a:cxn>
              <a:cxn ang="0">
                <a:pos x="0" y="540"/>
              </a:cxn>
            </a:cxnLst>
            <a:rect l="0" t="0" r="r" b="b"/>
            <a:pathLst>
              <a:path w="30" h="540">
                <a:moveTo>
                  <a:pt x="0" y="540"/>
                </a:moveTo>
                <a:lnTo>
                  <a:pt x="0" y="30"/>
                </a:lnTo>
                <a:lnTo>
                  <a:pt x="30" y="0"/>
                </a:lnTo>
                <a:lnTo>
                  <a:pt x="30" y="516"/>
                </a:lnTo>
                <a:lnTo>
                  <a:pt x="0" y="540"/>
                </a:lnTo>
                <a:close/>
              </a:path>
            </a:pathLst>
          </a:custGeom>
          <a:solidFill>
            <a:srgbClr val="4D6600"/>
          </a:solidFill>
          <a:ln w="9525">
            <a:noFill/>
            <a:round/>
            <a:headEnd/>
            <a:tailEnd/>
          </a:ln>
        </p:spPr>
        <p:txBody>
          <a:bodyPr/>
          <a:lstStyle/>
          <a:p>
            <a:endParaRPr lang="en-US">
              <a:latin typeface="+mn-lt"/>
            </a:endParaRPr>
          </a:p>
        </p:txBody>
      </p:sp>
      <p:sp>
        <p:nvSpPr>
          <p:cNvPr id="291021" name="Rectangle 205"/>
          <p:cNvSpPr>
            <a:spLocks noChangeArrowheads="1"/>
          </p:cNvSpPr>
          <p:nvPr/>
        </p:nvSpPr>
        <p:spPr bwMode="auto">
          <a:xfrm>
            <a:off x="7011988" y="4349750"/>
            <a:ext cx="271462" cy="1189037"/>
          </a:xfrm>
          <a:prstGeom prst="rect">
            <a:avLst/>
          </a:prstGeom>
          <a:solidFill>
            <a:srgbClr val="99CC00"/>
          </a:solidFill>
          <a:ln w="9525">
            <a:noFill/>
            <a:miter lim="800000"/>
            <a:headEnd/>
            <a:tailEnd/>
          </a:ln>
        </p:spPr>
        <p:txBody>
          <a:bodyPr/>
          <a:lstStyle/>
          <a:p>
            <a:endParaRPr lang="en-US">
              <a:latin typeface="+mn-lt"/>
            </a:endParaRPr>
          </a:p>
        </p:txBody>
      </p:sp>
      <p:sp>
        <p:nvSpPr>
          <p:cNvPr id="291022" name="Freeform 206"/>
          <p:cNvSpPr>
            <a:spLocks/>
          </p:cNvSpPr>
          <p:nvPr/>
        </p:nvSpPr>
        <p:spPr bwMode="auto">
          <a:xfrm>
            <a:off x="7011988" y="4279900"/>
            <a:ext cx="347662" cy="69850"/>
          </a:xfrm>
          <a:custGeom>
            <a:avLst/>
            <a:gdLst/>
            <a:ahLst/>
            <a:cxnLst>
              <a:cxn ang="0">
                <a:pos x="108" y="30"/>
              </a:cxn>
              <a:cxn ang="0">
                <a:pos x="138" y="0"/>
              </a:cxn>
              <a:cxn ang="0">
                <a:pos x="36" y="0"/>
              </a:cxn>
              <a:cxn ang="0">
                <a:pos x="0" y="30"/>
              </a:cxn>
              <a:cxn ang="0">
                <a:pos x="108" y="30"/>
              </a:cxn>
            </a:cxnLst>
            <a:rect l="0" t="0" r="r" b="b"/>
            <a:pathLst>
              <a:path w="138" h="30">
                <a:moveTo>
                  <a:pt x="108" y="30"/>
                </a:moveTo>
                <a:lnTo>
                  <a:pt x="138" y="0"/>
                </a:lnTo>
                <a:lnTo>
                  <a:pt x="36" y="0"/>
                </a:lnTo>
                <a:lnTo>
                  <a:pt x="0" y="30"/>
                </a:lnTo>
                <a:lnTo>
                  <a:pt x="108" y="30"/>
                </a:lnTo>
                <a:close/>
              </a:path>
            </a:pathLst>
          </a:custGeom>
          <a:solidFill>
            <a:srgbClr val="739900"/>
          </a:solidFill>
          <a:ln w="9525">
            <a:noFill/>
            <a:round/>
            <a:headEnd/>
            <a:tailEnd/>
          </a:ln>
        </p:spPr>
        <p:txBody>
          <a:bodyPr/>
          <a:lstStyle/>
          <a:p>
            <a:endParaRPr lang="en-US">
              <a:latin typeface="+mn-lt"/>
            </a:endParaRPr>
          </a:p>
        </p:txBody>
      </p:sp>
      <p:sp>
        <p:nvSpPr>
          <p:cNvPr id="291023" name="Freeform 207"/>
          <p:cNvSpPr>
            <a:spLocks/>
          </p:cNvSpPr>
          <p:nvPr/>
        </p:nvSpPr>
        <p:spPr bwMode="auto">
          <a:xfrm>
            <a:off x="7283450" y="2714625"/>
            <a:ext cx="76200" cy="1635125"/>
          </a:xfrm>
          <a:custGeom>
            <a:avLst/>
            <a:gdLst/>
            <a:ahLst/>
            <a:cxnLst>
              <a:cxn ang="0">
                <a:pos x="0" y="702"/>
              </a:cxn>
              <a:cxn ang="0">
                <a:pos x="0" y="24"/>
              </a:cxn>
              <a:cxn ang="0">
                <a:pos x="30" y="0"/>
              </a:cxn>
              <a:cxn ang="0">
                <a:pos x="30" y="672"/>
              </a:cxn>
              <a:cxn ang="0">
                <a:pos x="0" y="702"/>
              </a:cxn>
            </a:cxnLst>
            <a:rect l="0" t="0" r="r" b="b"/>
            <a:pathLst>
              <a:path w="30" h="702">
                <a:moveTo>
                  <a:pt x="0" y="702"/>
                </a:moveTo>
                <a:lnTo>
                  <a:pt x="0" y="24"/>
                </a:lnTo>
                <a:lnTo>
                  <a:pt x="30" y="0"/>
                </a:lnTo>
                <a:lnTo>
                  <a:pt x="30" y="672"/>
                </a:lnTo>
                <a:lnTo>
                  <a:pt x="0" y="702"/>
                </a:lnTo>
                <a:close/>
              </a:path>
            </a:pathLst>
          </a:custGeom>
          <a:solidFill>
            <a:srgbClr val="806600"/>
          </a:solidFill>
          <a:ln w="9525">
            <a:noFill/>
            <a:round/>
            <a:headEnd/>
            <a:tailEnd/>
          </a:ln>
        </p:spPr>
        <p:txBody>
          <a:bodyPr/>
          <a:lstStyle/>
          <a:p>
            <a:endParaRPr lang="en-US">
              <a:latin typeface="+mn-lt"/>
            </a:endParaRPr>
          </a:p>
        </p:txBody>
      </p:sp>
      <p:sp>
        <p:nvSpPr>
          <p:cNvPr id="291024" name="Rectangle 208"/>
          <p:cNvSpPr>
            <a:spLocks noChangeArrowheads="1"/>
          </p:cNvSpPr>
          <p:nvPr/>
        </p:nvSpPr>
        <p:spPr bwMode="auto">
          <a:xfrm>
            <a:off x="7011988" y="2770187"/>
            <a:ext cx="271462" cy="1579563"/>
          </a:xfrm>
          <a:prstGeom prst="rect">
            <a:avLst/>
          </a:prstGeom>
          <a:solidFill>
            <a:srgbClr val="FFCC00"/>
          </a:solidFill>
          <a:ln w="9525">
            <a:noFill/>
            <a:miter lim="800000"/>
            <a:headEnd/>
            <a:tailEnd/>
          </a:ln>
        </p:spPr>
        <p:txBody>
          <a:bodyPr/>
          <a:lstStyle/>
          <a:p>
            <a:endParaRPr lang="en-US">
              <a:latin typeface="+mn-lt"/>
            </a:endParaRPr>
          </a:p>
        </p:txBody>
      </p:sp>
      <p:sp>
        <p:nvSpPr>
          <p:cNvPr id="291025" name="Freeform 209"/>
          <p:cNvSpPr>
            <a:spLocks/>
          </p:cNvSpPr>
          <p:nvPr/>
        </p:nvSpPr>
        <p:spPr bwMode="auto">
          <a:xfrm>
            <a:off x="7011988" y="2714625"/>
            <a:ext cx="347662" cy="55562"/>
          </a:xfrm>
          <a:custGeom>
            <a:avLst/>
            <a:gdLst/>
            <a:ahLst/>
            <a:cxnLst>
              <a:cxn ang="0">
                <a:pos x="108" y="24"/>
              </a:cxn>
              <a:cxn ang="0">
                <a:pos x="138" y="0"/>
              </a:cxn>
              <a:cxn ang="0">
                <a:pos x="36" y="0"/>
              </a:cxn>
              <a:cxn ang="0">
                <a:pos x="0" y="24"/>
              </a:cxn>
              <a:cxn ang="0">
                <a:pos x="108" y="24"/>
              </a:cxn>
            </a:cxnLst>
            <a:rect l="0" t="0" r="r" b="b"/>
            <a:pathLst>
              <a:path w="138" h="24">
                <a:moveTo>
                  <a:pt x="108" y="24"/>
                </a:moveTo>
                <a:lnTo>
                  <a:pt x="138" y="0"/>
                </a:lnTo>
                <a:lnTo>
                  <a:pt x="36" y="0"/>
                </a:lnTo>
                <a:lnTo>
                  <a:pt x="0" y="24"/>
                </a:lnTo>
                <a:lnTo>
                  <a:pt x="108" y="24"/>
                </a:lnTo>
                <a:close/>
              </a:path>
            </a:pathLst>
          </a:custGeom>
          <a:solidFill>
            <a:srgbClr val="BF9900"/>
          </a:solidFill>
          <a:ln w="9525">
            <a:noFill/>
            <a:round/>
            <a:headEnd/>
            <a:tailEnd/>
          </a:ln>
        </p:spPr>
        <p:txBody>
          <a:bodyPr/>
          <a:lstStyle/>
          <a:p>
            <a:endParaRPr lang="en-US">
              <a:latin typeface="+mn-lt"/>
            </a:endParaRPr>
          </a:p>
        </p:txBody>
      </p:sp>
      <p:sp>
        <p:nvSpPr>
          <p:cNvPr id="291026" name="Freeform 210"/>
          <p:cNvSpPr>
            <a:spLocks/>
          </p:cNvSpPr>
          <p:nvPr/>
        </p:nvSpPr>
        <p:spPr bwMode="auto">
          <a:xfrm>
            <a:off x="7283450" y="2433637"/>
            <a:ext cx="76200" cy="336550"/>
          </a:xfrm>
          <a:custGeom>
            <a:avLst/>
            <a:gdLst/>
            <a:ahLst/>
            <a:cxnLst>
              <a:cxn ang="0">
                <a:pos x="0" y="144"/>
              </a:cxn>
              <a:cxn ang="0">
                <a:pos x="0" y="24"/>
              </a:cxn>
              <a:cxn ang="0">
                <a:pos x="30" y="0"/>
              </a:cxn>
              <a:cxn ang="0">
                <a:pos x="30" y="120"/>
              </a:cxn>
              <a:cxn ang="0">
                <a:pos x="0" y="144"/>
              </a:cxn>
            </a:cxnLst>
            <a:rect l="0" t="0" r="r" b="b"/>
            <a:pathLst>
              <a:path w="30" h="144">
                <a:moveTo>
                  <a:pt x="0" y="144"/>
                </a:moveTo>
                <a:lnTo>
                  <a:pt x="0" y="24"/>
                </a:lnTo>
                <a:lnTo>
                  <a:pt x="30" y="0"/>
                </a:lnTo>
                <a:lnTo>
                  <a:pt x="30" y="120"/>
                </a:lnTo>
                <a:lnTo>
                  <a:pt x="0" y="144"/>
                </a:lnTo>
                <a:close/>
              </a:path>
            </a:pathLst>
          </a:custGeom>
          <a:solidFill>
            <a:srgbClr val="4D6680"/>
          </a:solidFill>
          <a:ln w="9525">
            <a:noFill/>
            <a:round/>
            <a:headEnd/>
            <a:tailEnd/>
          </a:ln>
        </p:spPr>
        <p:txBody>
          <a:bodyPr/>
          <a:lstStyle/>
          <a:p>
            <a:endParaRPr lang="en-US">
              <a:latin typeface="+mn-lt"/>
            </a:endParaRPr>
          </a:p>
        </p:txBody>
      </p:sp>
      <p:sp>
        <p:nvSpPr>
          <p:cNvPr id="291027" name="Rectangle 211"/>
          <p:cNvSpPr>
            <a:spLocks noChangeArrowheads="1"/>
          </p:cNvSpPr>
          <p:nvPr/>
        </p:nvSpPr>
        <p:spPr bwMode="auto">
          <a:xfrm>
            <a:off x="7011988" y="2490787"/>
            <a:ext cx="271462" cy="279400"/>
          </a:xfrm>
          <a:prstGeom prst="rect">
            <a:avLst/>
          </a:prstGeom>
          <a:solidFill>
            <a:srgbClr val="99CCFF"/>
          </a:solidFill>
          <a:ln w="9525">
            <a:noFill/>
            <a:miter lim="800000"/>
            <a:headEnd/>
            <a:tailEnd/>
          </a:ln>
        </p:spPr>
        <p:txBody>
          <a:bodyPr/>
          <a:lstStyle/>
          <a:p>
            <a:endParaRPr lang="en-US">
              <a:latin typeface="+mn-lt"/>
            </a:endParaRPr>
          </a:p>
        </p:txBody>
      </p:sp>
      <p:sp>
        <p:nvSpPr>
          <p:cNvPr id="291028" name="Freeform 212"/>
          <p:cNvSpPr>
            <a:spLocks/>
          </p:cNvSpPr>
          <p:nvPr/>
        </p:nvSpPr>
        <p:spPr bwMode="auto">
          <a:xfrm>
            <a:off x="7011988" y="2433637"/>
            <a:ext cx="347662" cy="57150"/>
          </a:xfrm>
          <a:custGeom>
            <a:avLst/>
            <a:gdLst/>
            <a:ahLst/>
            <a:cxnLst>
              <a:cxn ang="0">
                <a:pos x="108" y="24"/>
              </a:cxn>
              <a:cxn ang="0">
                <a:pos x="138" y="0"/>
              </a:cxn>
              <a:cxn ang="0">
                <a:pos x="36" y="0"/>
              </a:cxn>
              <a:cxn ang="0">
                <a:pos x="0" y="24"/>
              </a:cxn>
              <a:cxn ang="0">
                <a:pos x="108" y="24"/>
              </a:cxn>
            </a:cxnLst>
            <a:rect l="0" t="0" r="r" b="b"/>
            <a:pathLst>
              <a:path w="138" h="24">
                <a:moveTo>
                  <a:pt x="108" y="24"/>
                </a:moveTo>
                <a:lnTo>
                  <a:pt x="138" y="0"/>
                </a:lnTo>
                <a:lnTo>
                  <a:pt x="36" y="0"/>
                </a:lnTo>
                <a:lnTo>
                  <a:pt x="0" y="24"/>
                </a:lnTo>
                <a:lnTo>
                  <a:pt x="108" y="24"/>
                </a:lnTo>
                <a:close/>
              </a:path>
            </a:pathLst>
          </a:custGeom>
          <a:solidFill>
            <a:srgbClr val="7399BF"/>
          </a:solidFill>
          <a:ln w="9525">
            <a:noFill/>
            <a:round/>
            <a:headEnd/>
            <a:tailEnd/>
          </a:ln>
        </p:spPr>
        <p:txBody>
          <a:bodyPr/>
          <a:lstStyle/>
          <a:p>
            <a:endParaRPr lang="en-US">
              <a:latin typeface="+mn-lt"/>
            </a:endParaRPr>
          </a:p>
        </p:txBody>
      </p:sp>
      <p:sp>
        <p:nvSpPr>
          <p:cNvPr id="291029" name="Freeform 213"/>
          <p:cNvSpPr>
            <a:spLocks/>
          </p:cNvSpPr>
          <p:nvPr/>
        </p:nvSpPr>
        <p:spPr bwMode="auto">
          <a:xfrm>
            <a:off x="7283450" y="2308225"/>
            <a:ext cx="76200" cy="182562"/>
          </a:xfrm>
          <a:custGeom>
            <a:avLst/>
            <a:gdLst/>
            <a:ahLst/>
            <a:cxnLst>
              <a:cxn ang="0">
                <a:pos x="0" y="78"/>
              </a:cxn>
              <a:cxn ang="0">
                <a:pos x="0" y="24"/>
              </a:cxn>
              <a:cxn ang="0">
                <a:pos x="30" y="0"/>
              </a:cxn>
              <a:cxn ang="0">
                <a:pos x="30" y="54"/>
              </a:cxn>
              <a:cxn ang="0">
                <a:pos x="0" y="78"/>
              </a:cxn>
            </a:cxnLst>
            <a:rect l="0" t="0" r="r" b="b"/>
            <a:pathLst>
              <a:path w="30" h="78">
                <a:moveTo>
                  <a:pt x="0" y="78"/>
                </a:moveTo>
                <a:lnTo>
                  <a:pt x="0" y="24"/>
                </a:lnTo>
                <a:lnTo>
                  <a:pt x="30" y="0"/>
                </a:lnTo>
                <a:lnTo>
                  <a:pt x="30" y="54"/>
                </a:lnTo>
                <a:lnTo>
                  <a:pt x="0" y="78"/>
                </a:lnTo>
                <a:close/>
              </a:path>
            </a:pathLst>
          </a:custGeom>
          <a:solidFill>
            <a:srgbClr val="33334D"/>
          </a:solidFill>
          <a:ln w="9525">
            <a:noFill/>
            <a:round/>
            <a:headEnd/>
            <a:tailEnd/>
          </a:ln>
        </p:spPr>
        <p:txBody>
          <a:bodyPr/>
          <a:lstStyle/>
          <a:p>
            <a:endParaRPr lang="en-US">
              <a:latin typeface="+mn-lt"/>
            </a:endParaRPr>
          </a:p>
        </p:txBody>
      </p:sp>
      <p:sp>
        <p:nvSpPr>
          <p:cNvPr id="291030" name="Rectangle 214"/>
          <p:cNvSpPr>
            <a:spLocks noChangeArrowheads="1"/>
          </p:cNvSpPr>
          <p:nvPr/>
        </p:nvSpPr>
        <p:spPr bwMode="auto">
          <a:xfrm>
            <a:off x="7011988" y="2363787"/>
            <a:ext cx="271462" cy="127000"/>
          </a:xfrm>
          <a:prstGeom prst="rect">
            <a:avLst/>
          </a:prstGeom>
          <a:solidFill>
            <a:srgbClr val="666699"/>
          </a:solidFill>
          <a:ln w="9525">
            <a:noFill/>
            <a:miter lim="800000"/>
            <a:headEnd/>
            <a:tailEnd/>
          </a:ln>
        </p:spPr>
        <p:txBody>
          <a:bodyPr/>
          <a:lstStyle/>
          <a:p>
            <a:endParaRPr lang="en-US">
              <a:latin typeface="+mn-lt"/>
            </a:endParaRPr>
          </a:p>
        </p:txBody>
      </p:sp>
      <p:sp>
        <p:nvSpPr>
          <p:cNvPr id="291031" name="Freeform 215"/>
          <p:cNvSpPr>
            <a:spLocks/>
          </p:cNvSpPr>
          <p:nvPr/>
        </p:nvSpPr>
        <p:spPr bwMode="auto">
          <a:xfrm>
            <a:off x="7011988" y="2308225"/>
            <a:ext cx="347662" cy="55562"/>
          </a:xfrm>
          <a:custGeom>
            <a:avLst/>
            <a:gdLst/>
            <a:ahLst/>
            <a:cxnLst>
              <a:cxn ang="0">
                <a:pos x="108" y="24"/>
              </a:cxn>
              <a:cxn ang="0">
                <a:pos x="138" y="0"/>
              </a:cxn>
              <a:cxn ang="0">
                <a:pos x="36" y="0"/>
              </a:cxn>
              <a:cxn ang="0">
                <a:pos x="0" y="24"/>
              </a:cxn>
              <a:cxn ang="0">
                <a:pos x="108" y="24"/>
              </a:cxn>
            </a:cxnLst>
            <a:rect l="0" t="0" r="r" b="b"/>
            <a:pathLst>
              <a:path w="138" h="24">
                <a:moveTo>
                  <a:pt x="108" y="24"/>
                </a:moveTo>
                <a:lnTo>
                  <a:pt x="138" y="0"/>
                </a:lnTo>
                <a:lnTo>
                  <a:pt x="36" y="0"/>
                </a:lnTo>
                <a:lnTo>
                  <a:pt x="0" y="24"/>
                </a:lnTo>
                <a:lnTo>
                  <a:pt x="108" y="24"/>
                </a:lnTo>
                <a:close/>
              </a:path>
            </a:pathLst>
          </a:custGeom>
          <a:solidFill>
            <a:srgbClr val="4D4D73"/>
          </a:solidFill>
          <a:ln w="9525">
            <a:noFill/>
            <a:round/>
            <a:headEnd/>
            <a:tailEnd/>
          </a:ln>
        </p:spPr>
        <p:txBody>
          <a:bodyPr/>
          <a:lstStyle/>
          <a:p>
            <a:endParaRPr lang="en-US">
              <a:latin typeface="+mn-lt"/>
            </a:endParaRPr>
          </a:p>
        </p:txBody>
      </p:sp>
      <p:sp>
        <p:nvSpPr>
          <p:cNvPr id="291032" name="Freeform 216"/>
          <p:cNvSpPr>
            <a:spLocks/>
          </p:cNvSpPr>
          <p:nvPr/>
        </p:nvSpPr>
        <p:spPr bwMode="auto">
          <a:xfrm>
            <a:off x="7283450" y="2139950"/>
            <a:ext cx="76200" cy="223837"/>
          </a:xfrm>
          <a:custGeom>
            <a:avLst/>
            <a:gdLst/>
            <a:ahLst/>
            <a:cxnLst>
              <a:cxn ang="0">
                <a:pos x="0" y="96"/>
              </a:cxn>
              <a:cxn ang="0">
                <a:pos x="0" y="30"/>
              </a:cxn>
              <a:cxn ang="0">
                <a:pos x="30" y="0"/>
              </a:cxn>
              <a:cxn ang="0">
                <a:pos x="30" y="72"/>
              </a:cxn>
              <a:cxn ang="0">
                <a:pos x="0" y="96"/>
              </a:cxn>
            </a:cxnLst>
            <a:rect l="0" t="0" r="r" b="b"/>
            <a:pathLst>
              <a:path w="30" h="96">
                <a:moveTo>
                  <a:pt x="0" y="96"/>
                </a:moveTo>
                <a:lnTo>
                  <a:pt x="0" y="30"/>
                </a:lnTo>
                <a:lnTo>
                  <a:pt x="30" y="0"/>
                </a:lnTo>
                <a:lnTo>
                  <a:pt x="30" y="72"/>
                </a:lnTo>
                <a:lnTo>
                  <a:pt x="0" y="96"/>
                </a:lnTo>
                <a:close/>
              </a:path>
            </a:pathLst>
          </a:custGeom>
          <a:solidFill>
            <a:srgbClr val="668080"/>
          </a:solidFill>
          <a:ln w="9525">
            <a:noFill/>
            <a:round/>
            <a:headEnd/>
            <a:tailEnd/>
          </a:ln>
        </p:spPr>
        <p:txBody>
          <a:bodyPr/>
          <a:lstStyle/>
          <a:p>
            <a:endParaRPr lang="en-US">
              <a:latin typeface="+mn-lt"/>
            </a:endParaRPr>
          </a:p>
        </p:txBody>
      </p:sp>
      <p:sp>
        <p:nvSpPr>
          <p:cNvPr id="291033" name="Rectangle 217"/>
          <p:cNvSpPr>
            <a:spLocks noChangeArrowheads="1"/>
          </p:cNvSpPr>
          <p:nvPr/>
        </p:nvSpPr>
        <p:spPr bwMode="auto">
          <a:xfrm>
            <a:off x="7011988" y="2211387"/>
            <a:ext cx="271462" cy="152400"/>
          </a:xfrm>
          <a:prstGeom prst="rect">
            <a:avLst/>
          </a:prstGeom>
          <a:solidFill>
            <a:srgbClr val="CCFFFF"/>
          </a:solidFill>
          <a:ln w="9525">
            <a:noFill/>
            <a:miter lim="800000"/>
            <a:headEnd/>
            <a:tailEnd/>
          </a:ln>
        </p:spPr>
        <p:txBody>
          <a:bodyPr/>
          <a:lstStyle/>
          <a:p>
            <a:endParaRPr lang="en-US">
              <a:latin typeface="+mn-lt"/>
            </a:endParaRPr>
          </a:p>
        </p:txBody>
      </p:sp>
      <p:sp>
        <p:nvSpPr>
          <p:cNvPr id="291034" name="Freeform 218"/>
          <p:cNvSpPr>
            <a:spLocks/>
          </p:cNvSpPr>
          <p:nvPr/>
        </p:nvSpPr>
        <p:spPr bwMode="auto">
          <a:xfrm>
            <a:off x="7011988" y="2139950"/>
            <a:ext cx="347662" cy="71437"/>
          </a:xfrm>
          <a:custGeom>
            <a:avLst/>
            <a:gdLst/>
            <a:ahLst/>
            <a:cxnLst>
              <a:cxn ang="0">
                <a:pos x="108" y="30"/>
              </a:cxn>
              <a:cxn ang="0">
                <a:pos x="138" y="0"/>
              </a:cxn>
              <a:cxn ang="0">
                <a:pos x="36" y="0"/>
              </a:cxn>
              <a:cxn ang="0">
                <a:pos x="0" y="30"/>
              </a:cxn>
              <a:cxn ang="0">
                <a:pos x="108" y="30"/>
              </a:cxn>
            </a:cxnLst>
            <a:rect l="0" t="0" r="r" b="b"/>
            <a:pathLst>
              <a:path w="138" h="30">
                <a:moveTo>
                  <a:pt x="108" y="30"/>
                </a:moveTo>
                <a:lnTo>
                  <a:pt x="138" y="0"/>
                </a:lnTo>
                <a:lnTo>
                  <a:pt x="36" y="0"/>
                </a:lnTo>
                <a:lnTo>
                  <a:pt x="0" y="30"/>
                </a:lnTo>
                <a:lnTo>
                  <a:pt x="108" y="30"/>
                </a:lnTo>
                <a:close/>
              </a:path>
            </a:pathLst>
          </a:custGeom>
          <a:solidFill>
            <a:srgbClr val="99BFBF"/>
          </a:solidFill>
          <a:ln w="9525">
            <a:noFill/>
            <a:round/>
            <a:headEnd/>
            <a:tailEnd/>
          </a:ln>
        </p:spPr>
        <p:txBody>
          <a:bodyPr/>
          <a:lstStyle/>
          <a:p>
            <a:endParaRPr lang="en-US">
              <a:latin typeface="+mn-lt"/>
            </a:endParaRPr>
          </a:p>
        </p:txBody>
      </p:sp>
      <p:sp>
        <p:nvSpPr>
          <p:cNvPr id="291035" name="Freeform 219"/>
          <p:cNvSpPr>
            <a:spLocks/>
          </p:cNvSpPr>
          <p:nvPr/>
        </p:nvSpPr>
        <p:spPr bwMode="auto">
          <a:xfrm>
            <a:off x="7283450" y="2070100"/>
            <a:ext cx="76200" cy="141287"/>
          </a:xfrm>
          <a:custGeom>
            <a:avLst/>
            <a:gdLst/>
            <a:ahLst/>
            <a:cxnLst>
              <a:cxn ang="0">
                <a:pos x="0" y="60"/>
              </a:cxn>
              <a:cxn ang="0">
                <a:pos x="0" y="24"/>
              </a:cxn>
              <a:cxn ang="0">
                <a:pos x="30" y="0"/>
              </a:cxn>
              <a:cxn ang="0">
                <a:pos x="30" y="30"/>
              </a:cxn>
              <a:cxn ang="0">
                <a:pos x="0" y="60"/>
              </a:cxn>
            </a:cxnLst>
            <a:rect l="0" t="0" r="r" b="b"/>
            <a:pathLst>
              <a:path w="30" h="60">
                <a:moveTo>
                  <a:pt x="0" y="60"/>
                </a:moveTo>
                <a:lnTo>
                  <a:pt x="0" y="24"/>
                </a:lnTo>
                <a:lnTo>
                  <a:pt x="30" y="0"/>
                </a:lnTo>
                <a:lnTo>
                  <a:pt x="30" y="30"/>
                </a:lnTo>
                <a:lnTo>
                  <a:pt x="0" y="60"/>
                </a:lnTo>
                <a:close/>
              </a:path>
            </a:pathLst>
          </a:custGeom>
          <a:solidFill>
            <a:srgbClr val="606060"/>
          </a:solidFill>
          <a:ln w="9525">
            <a:noFill/>
            <a:round/>
            <a:headEnd/>
            <a:tailEnd/>
          </a:ln>
        </p:spPr>
        <p:txBody>
          <a:bodyPr/>
          <a:lstStyle/>
          <a:p>
            <a:endParaRPr lang="en-US">
              <a:latin typeface="+mn-lt"/>
            </a:endParaRPr>
          </a:p>
        </p:txBody>
      </p:sp>
      <p:sp>
        <p:nvSpPr>
          <p:cNvPr id="291036" name="Rectangle 220"/>
          <p:cNvSpPr>
            <a:spLocks noChangeArrowheads="1"/>
          </p:cNvSpPr>
          <p:nvPr/>
        </p:nvSpPr>
        <p:spPr bwMode="auto">
          <a:xfrm>
            <a:off x="7011988" y="2127250"/>
            <a:ext cx="271462" cy="84137"/>
          </a:xfrm>
          <a:prstGeom prst="rect">
            <a:avLst/>
          </a:prstGeom>
          <a:solidFill>
            <a:srgbClr val="C0C0C0"/>
          </a:solidFill>
          <a:ln w="9525">
            <a:noFill/>
            <a:miter lim="800000"/>
            <a:headEnd/>
            <a:tailEnd/>
          </a:ln>
        </p:spPr>
        <p:txBody>
          <a:bodyPr/>
          <a:lstStyle/>
          <a:p>
            <a:endParaRPr lang="en-US">
              <a:latin typeface="+mn-lt"/>
            </a:endParaRPr>
          </a:p>
        </p:txBody>
      </p:sp>
      <p:sp>
        <p:nvSpPr>
          <p:cNvPr id="291037" name="Freeform 221"/>
          <p:cNvSpPr>
            <a:spLocks/>
          </p:cNvSpPr>
          <p:nvPr/>
        </p:nvSpPr>
        <p:spPr bwMode="auto">
          <a:xfrm>
            <a:off x="7011988" y="2070100"/>
            <a:ext cx="347662" cy="57150"/>
          </a:xfrm>
          <a:custGeom>
            <a:avLst/>
            <a:gdLst/>
            <a:ahLst/>
            <a:cxnLst>
              <a:cxn ang="0">
                <a:pos x="108" y="24"/>
              </a:cxn>
              <a:cxn ang="0">
                <a:pos x="138" y="0"/>
              </a:cxn>
              <a:cxn ang="0">
                <a:pos x="36" y="0"/>
              </a:cxn>
              <a:cxn ang="0">
                <a:pos x="0" y="24"/>
              </a:cxn>
              <a:cxn ang="0">
                <a:pos x="108" y="24"/>
              </a:cxn>
            </a:cxnLst>
            <a:rect l="0" t="0" r="r" b="b"/>
            <a:pathLst>
              <a:path w="138" h="24">
                <a:moveTo>
                  <a:pt x="108" y="24"/>
                </a:moveTo>
                <a:lnTo>
                  <a:pt x="138" y="0"/>
                </a:lnTo>
                <a:lnTo>
                  <a:pt x="36" y="0"/>
                </a:lnTo>
                <a:lnTo>
                  <a:pt x="0" y="24"/>
                </a:lnTo>
                <a:lnTo>
                  <a:pt x="108" y="24"/>
                </a:lnTo>
                <a:close/>
              </a:path>
            </a:pathLst>
          </a:custGeom>
          <a:solidFill>
            <a:srgbClr val="909090"/>
          </a:solidFill>
          <a:ln w="9525">
            <a:noFill/>
            <a:round/>
            <a:headEnd/>
            <a:tailEnd/>
          </a:ln>
        </p:spPr>
        <p:txBody>
          <a:bodyPr/>
          <a:lstStyle/>
          <a:p>
            <a:endParaRPr lang="en-US">
              <a:latin typeface="+mn-lt"/>
            </a:endParaRPr>
          </a:p>
        </p:txBody>
      </p:sp>
      <p:sp>
        <p:nvSpPr>
          <p:cNvPr id="291038" name="Rectangle 222"/>
          <p:cNvSpPr>
            <a:spLocks noChangeArrowheads="1"/>
          </p:cNvSpPr>
          <p:nvPr/>
        </p:nvSpPr>
        <p:spPr bwMode="auto">
          <a:xfrm>
            <a:off x="7019925" y="4811712"/>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35%</a:t>
            </a:r>
          </a:p>
        </p:txBody>
      </p:sp>
      <p:sp>
        <p:nvSpPr>
          <p:cNvPr id="291039" name="Rectangle 223"/>
          <p:cNvSpPr>
            <a:spLocks noChangeArrowheads="1"/>
          </p:cNvSpPr>
          <p:nvPr/>
        </p:nvSpPr>
        <p:spPr bwMode="auto">
          <a:xfrm>
            <a:off x="7019925" y="3427412"/>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46%</a:t>
            </a:r>
          </a:p>
        </p:txBody>
      </p:sp>
      <p:sp>
        <p:nvSpPr>
          <p:cNvPr id="291040" name="Rectangle 224"/>
          <p:cNvSpPr>
            <a:spLocks noChangeArrowheads="1"/>
          </p:cNvSpPr>
          <p:nvPr/>
        </p:nvSpPr>
        <p:spPr bwMode="auto">
          <a:xfrm>
            <a:off x="7073900" y="2490787"/>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8%</a:t>
            </a:r>
          </a:p>
        </p:txBody>
      </p:sp>
      <p:sp>
        <p:nvSpPr>
          <p:cNvPr id="291041" name="Rectangle 225"/>
          <p:cNvSpPr>
            <a:spLocks noChangeArrowheads="1"/>
          </p:cNvSpPr>
          <p:nvPr/>
        </p:nvSpPr>
        <p:spPr bwMode="auto">
          <a:xfrm>
            <a:off x="7073900" y="2335212"/>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4%</a:t>
            </a:r>
          </a:p>
        </p:txBody>
      </p:sp>
      <p:sp>
        <p:nvSpPr>
          <p:cNvPr id="291042" name="Freeform 226"/>
          <p:cNvSpPr>
            <a:spLocks/>
          </p:cNvSpPr>
          <p:nvPr/>
        </p:nvSpPr>
        <p:spPr bwMode="auto">
          <a:xfrm>
            <a:off x="7862888" y="4154487"/>
            <a:ext cx="90487" cy="1384300"/>
          </a:xfrm>
          <a:custGeom>
            <a:avLst/>
            <a:gdLst/>
            <a:ahLst/>
            <a:cxnLst>
              <a:cxn ang="0">
                <a:pos x="0" y="594"/>
              </a:cxn>
              <a:cxn ang="0">
                <a:pos x="0" y="24"/>
              </a:cxn>
              <a:cxn ang="0">
                <a:pos x="36" y="0"/>
              </a:cxn>
              <a:cxn ang="0">
                <a:pos x="36" y="570"/>
              </a:cxn>
              <a:cxn ang="0">
                <a:pos x="0" y="594"/>
              </a:cxn>
            </a:cxnLst>
            <a:rect l="0" t="0" r="r" b="b"/>
            <a:pathLst>
              <a:path w="36" h="594">
                <a:moveTo>
                  <a:pt x="0" y="594"/>
                </a:moveTo>
                <a:lnTo>
                  <a:pt x="0" y="24"/>
                </a:lnTo>
                <a:lnTo>
                  <a:pt x="36" y="0"/>
                </a:lnTo>
                <a:lnTo>
                  <a:pt x="36" y="570"/>
                </a:lnTo>
                <a:lnTo>
                  <a:pt x="0" y="594"/>
                </a:lnTo>
                <a:close/>
              </a:path>
            </a:pathLst>
          </a:custGeom>
          <a:solidFill>
            <a:srgbClr val="4D6600"/>
          </a:solidFill>
          <a:ln w="9525">
            <a:noFill/>
            <a:round/>
            <a:headEnd/>
            <a:tailEnd/>
          </a:ln>
        </p:spPr>
        <p:txBody>
          <a:bodyPr/>
          <a:lstStyle/>
          <a:p>
            <a:endParaRPr lang="en-US">
              <a:latin typeface="+mn-lt"/>
            </a:endParaRPr>
          </a:p>
        </p:txBody>
      </p:sp>
      <p:sp>
        <p:nvSpPr>
          <p:cNvPr id="291043" name="Rectangle 227"/>
          <p:cNvSpPr>
            <a:spLocks noChangeArrowheads="1"/>
          </p:cNvSpPr>
          <p:nvPr/>
        </p:nvSpPr>
        <p:spPr bwMode="auto">
          <a:xfrm>
            <a:off x="7607300" y="4210050"/>
            <a:ext cx="255588" cy="1328737"/>
          </a:xfrm>
          <a:prstGeom prst="rect">
            <a:avLst/>
          </a:prstGeom>
          <a:solidFill>
            <a:srgbClr val="99CC00"/>
          </a:solidFill>
          <a:ln w="9525">
            <a:noFill/>
            <a:miter lim="800000"/>
            <a:headEnd/>
            <a:tailEnd/>
          </a:ln>
        </p:spPr>
        <p:txBody>
          <a:bodyPr/>
          <a:lstStyle/>
          <a:p>
            <a:endParaRPr lang="en-US">
              <a:latin typeface="+mn-lt"/>
            </a:endParaRPr>
          </a:p>
        </p:txBody>
      </p:sp>
      <p:sp>
        <p:nvSpPr>
          <p:cNvPr id="291044" name="Freeform 228"/>
          <p:cNvSpPr>
            <a:spLocks/>
          </p:cNvSpPr>
          <p:nvPr/>
        </p:nvSpPr>
        <p:spPr bwMode="auto">
          <a:xfrm>
            <a:off x="7607300" y="4154487"/>
            <a:ext cx="346075" cy="55563"/>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739900"/>
          </a:solidFill>
          <a:ln w="9525">
            <a:noFill/>
            <a:round/>
            <a:headEnd/>
            <a:tailEnd/>
          </a:ln>
        </p:spPr>
        <p:txBody>
          <a:bodyPr/>
          <a:lstStyle/>
          <a:p>
            <a:endParaRPr lang="en-US">
              <a:latin typeface="+mn-lt"/>
            </a:endParaRPr>
          </a:p>
        </p:txBody>
      </p:sp>
      <p:sp>
        <p:nvSpPr>
          <p:cNvPr id="291045" name="Freeform 229"/>
          <p:cNvSpPr>
            <a:spLocks/>
          </p:cNvSpPr>
          <p:nvPr/>
        </p:nvSpPr>
        <p:spPr bwMode="auto">
          <a:xfrm>
            <a:off x="7862888" y="2546350"/>
            <a:ext cx="90487" cy="1663700"/>
          </a:xfrm>
          <a:custGeom>
            <a:avLst/>
            <a:gdLst/>
            <a:ahLst/>
            <a:cxnLst>
              <a:cxn ang="0">
                <a:pos x="0" y="714"/>
              </a:cxn>
              <a:cxn ang="0">
                <a:pos x="0" y="30"/>
              </a:cxn>
              <a:cxn ang="0">
                <a:pos x="36" y="0"/>
              </a:cxn>
              <a:cxn ang="0">
                <a:pos x="36" y="690"/>
              </a:cxn>
              <a:cxn ang="0">
                <a:pos x="0" y="714"/>
              </a:cxn>
            </a:cxnLst>
            <a:rect l="0" t="0" r="r" b="b"/>
            <a:pathLst>
              <a:path w="36" h="714">
                <a:moveTo>
                  <a:pt x="0" y="714"/>
                </a:moveTo>
                <a:lnTo>
                  <a:pt x="0" y="30"/>
                </a:lnTo>
                <a:lnTo>
                  <a:pt x="36" y="0"/>
                </a:lnTo>
                <a:lnTo>
                  <a:pt x="36" y="690"/>
                </a:lnTo>
                <a:lnTo>
                  <a:pt x="0" y="714"/>
                </a:lnTo>
                <a:close/>
              </a:path>
            </a:pathLst>
          </a:custGeom>
          <a:solidFill>
            <a:srgbClr val="806600"/>
          </a:solidFill>
          <a:ln w="9525">
            <a:noFill/>
            <a:round/>
            <a:headEnd/>
            <a:tailEnd/>
          </a:ln>
        </p:spPr>
        <p:txBody>
          <a:bodyPr/>
          <a:lstStyle/>
          <a:p>
            <a:endParaRPr lang="en-US">
              <a:latin typeface="+mn-lt"/>
            </a:endParaRPr>
          </a:p>
        </p:txBody>
      </p:sp>
      <p:sp>
        <p:nvSpPr>
          <p:cNvPr id="291046" name="Rectangle 230"/>
          <p:cNvSpPr>
            <a:spLocks noChangeArrowheads="1"/>
          </p:cNvSpPr>
          <p:nvPr/>
        </p:nvSpPr>
        <p:spPr bwMode="auto">
          <a:xfrm>
            <a:off x="7607300" y="2616200"/>
            <a:ext cx="255588" cy="1593850"/>
          </a:xfrm>
          <a:prstGeom prst="rect">
            <a:avLst/>
          </a:prstGeom>
          <a:solidFill>
            <a:srgbClr val="FFCC00"/>
          </a:solidFill>
          <a:ln w="9525">
            <a:noFill/>
            <a:miter lim="800000"/>
            <a:headEnd/>
            <a:tailEnd/>
          </a:ln>
        </p:spPr>
        <p:txBody>
          <a:bodyPr/>
          <a:lstStyle/>
          <a:p>
            <a:endParaRPr lang="en-US">
              <a:latin typeface="+mn-lt"/>
            </a:endParaRPr>
          </a:p>
        </p:txBody>
      </p:sp>
      <p:sp>
        <p:nvSpPr>
          <p:cNvPr id="291047" name="Freeform 231"/>
          <p:cNvSpPr>
            <a:spLocks/>
          </p:cNvSpPr>
          <p:nvPr/>
        </p:nvSpPr>
        <p:spPr bwMode="auto">
          <a:xfrm>
            <a:off x="7607300" y="2546350"/>
            <a:ext cx="346075"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BF9900"/>
          </a:solidFill>
          <a:ln w="9525">
            <a:noFill/>
            <a:round/>
            <a:headEnd/>
            <a:tailEnd/>
          </a:ln>
        </p:spPr>
        <p:txBody>
          <a:bodyPr/>
          <a:lstStyle/>
          <a:p>
            <a:endParaRPr lang="en-US">
              <a:latin typeface="+mn-lt"/>
            </a:endParaRPr>
          </a:p>
        </p:txBody>
      </p:sp>
      <p:sp>
        <p:nvSpPr>
          <p:cNvPr id="291048" name="Freeform 232"/>
          <p:cNvSpPr>
            <a:spLocks/>
          </p:cNvSpPr>
          <p:nvPr/>
        </p:nvSpPr>
        <p:spPr bwMode="auto">
          <a:xfrm>
            <a:off x="7862888" y="2378075"/>
            <a:ext cx="90487" cy="238125"/>
          </a:xfrm>
          <a:custGeom>
            <a:avLst/>
            <a:gdLst/>
            <a:ahLst/>
            <a:cxnLst>
              <a:cxn ang="0">
                <a:pos x="0" y="102"/>
              </a:cxn>
              <a:cxn ang="0">
                <a:pos x="0" y="30"/>
              </a:cxn>
              <a:cxn ang="0">
                <a:pos x="36" y="0"/>
              </a:cxn>
              <a:cxn ang="0">
                <a:pos x="36" y="72"/>
              </a:cxn>
              <a:cxn ang="0">
                <a:pos x="0" y="102"/>
              </a:cxn>
            </a:cxnLst>
            <a:rect l="0" t="0" r="r" b="b"/>
            <a:pathLst>
              <a:path w="36" h="102">
                <a:moveTo>
                  <a:pt x="0" y="102"/>
                </a:moveTo>
                <a:lnTo>
                  <a:pt x="0" y="30"/>
                </a:lnTo>
                <a:lnTo>
                  <a:pt x="36" y="0"/>
                </a:lnTo>
                <a:lnTo>
                  <a:pt x="36" y="72"/>
                </a:lnTo>
                <a:lnTo>
                  <a:pt x="0" y="102"/>
                </a:lnTo>
                <a:close/>
              </a:path>
            </a:pathLst>
          </a:custGeom>
          <a:solidFill>
            <a:srgbClr val="4D6680"/>
          </a:solidFill>
          <a:ln w="9525">
            <a:noFill/>
            <a:round/>
            <a:headEnd/>
            <a:tailEnd/>
          </a:ln>
        </p:spPr>
        <p:txBody>
          <a:bodyPr/>
          <a:lstStyle/>
          <a:p>
            <a:endParaRPr lang="en-US">
              <a:latin typeface="+mn-lt"/>
            </a:endParaRPr>
          </a:p>
        </p:txBody>
      </p:sp>
      <p:sp>
        <p:nvSpPr>
          <p:cNvPr id="291049" name="Rectangle 233"/>
          <p:cNvSpPr>
            <a:spLocks noChangeArrowheads="1"/>
          </p:cNvSpPr>
          <p:nvPr/>
        </p:nvSpPr>
        <p:spPr bwMode="auto">
          <a:xfrm>
            <a:off x="7607300" y="2447925"/>
            <a:ext cx="255588" cy="168275"/>
          </a:xfrm>
          <a:prstGeom prst="rect">
            <a:avLst/>
          </a:prstGeom>
          <a:solidFill>
            <a:srgbClr val="99CCFF"/>
          </a:solidFill>
          <a:ln w="9525">
            <a:noFill/>
            <a:miter lim="800000"/>
            <a:headEnd/>
            <a:tailEnd/>
          </a:ln>
        </p:spPr>
        <p:txBody>
          <a:bodyPr/>
          <a:lstStyle/>
          <a:p>
            <a:endParaRPr lang="en-US">
              <a:latin typeface="+mn-lt"/>
            </a:endParaRPr>
          </a:p>
        </p:txBody>
      </p:sp>
      <p:sp>
        <p:nvSpPr>
          <p:cNvPr id="291050" name="Freeform 234"/>
          <p:cNvSpPr>
            <a:spLocks/>
          </p:cNvSpPr>
          <p:nvPr/>
        </p:nvSpPr>
        <p:spPr bwMode="auto">
          <a:xfrm>
            <a:off x="7607300" y="2378075"/>
            <a:ext cx="346075"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7399BF"/>
          </a:solidFill>
          <a:ln w="9525">
            <a:noFill/>
            <a:round/>
            <a:headEnd/>
            <a:tailEnd/>
          </a:ln>
        </p:spPr>
        <p:txBody>
          <a:bodyPr/>
          <a:lstStyle/>
          <a:p>
            <a:endParaRPr lang="en-US">
              <a:latin typeface="+mn-lt"/>
            </a:endParaRPr>
          </a:p>
        </p:txBody>
      </p:sp>
      <p:sp>
        <p:nvSpPr>
          <p:cNvPr id="291051" name="Freeform 235"/>
          <p:cNvSpPr>
            <a:spLocks/>
          </p:cNvSpPr>
          <p:nvPr/>
        </p:nvSpPr>
        <p:spPr bwMode="auto">
          <a:xfrm>
            <a:off x="7862888" y="2266950"/>
            <a:ext cx="90487" cy="180975"/>
          </a:xfrm>
          <a:custGeom>
            <a:avLst/>
            <a:gdLst/>
            <a:ahLst/>
            <a:cxnLst>
              <a:cxn ang="0">
                <a:pos x="0" y="78"/>
              </a:cxn>
              <a:cxn ang="0">
                <a:pos x="0" y="30"/>
              </a:cxn>
              <a:cxn ang="0">
                <a:pos x="36" y="0"/>
              </a:cxn>
              <a:cxn ang="0">
                <a:pos x="36" y="48"/>
              </a:cxn>
              <a:cxn ang="0">
                <a:pos x="0" y="78"/>
              </a:cxn>
            </a:cxnLst>
            <a:rect l="0" t="0" r="r" b="b"/>
            <a:pathLst>
              <a:path w="36" h="78">
                <a:moveTo>
                  <a:pt x="0" y="78"/>
                </a:moveTo>
                <a:lnTo>
                  <a:pt x="0" y="30"/>
                </a:lnTo>
                <a:lnTo>
                  <a:pt x="36" y="0"/>
                </a:lnTo>
                <a:lnTo>
                  <a:pt x="36" y="48"/>
                </a:lnTo>
                <a:lnTo>
                  <a:pt x="0" y="78"/>
                </a:lnTo>
                <a:close/>
              </a:path>
            </a:pathLst>
          </a:custGeom>
          <a:solidFill>
            <a:srgbClr val="33334D"/>
          </a:solidFill>
          <a:ln w="9525">
            <a:noFill/>
            <a:round/>
            <a:headEnd/>
            <a:tailEnd/>
          </a:ln>
        </p:spPr>
        <p:txBody>
          <a:bodyPr/>
          <a:lstStyle/>
          <a:p>
            <a:endParaRPr lang="en-US">
              <a:latin typeface="+mn-lt"/>
            </a:endParaRPr>
          </a:p>
        </p:txBody>
      </p:sp>
      <p:sp>
        <p:nvSpPr>
          <p:cNvPr id="291052" name="Rectangle 236"/>
          <p:cNvSpPr>
            <a:spLocks noChangeArrowheads="1"/>
          </p:cNvSpPr>
          <p:nvPr/>
        </p:nvSpPr>
        <p:spPr bwMode="auto">
          <a:xfrm>
            <a:off x="7607300" y="2336800"/>
            <a:ext cx="255588" cy="111125"/>
          </a:xfrm>
          <a:prstGeom prst="rect">
            <a:avLst/>
          </a:prstGeom>
          <a:solidFill>
            <a:srgbClr val="666699"/>
          </a:solidFill>
          <a:ln w="9525">
            <a:noFill/>
            <a:miter lim="800000"/>
            <a:headEnd/>
            <a:tailEnd/>
          </a:ln>
        </p:spPr>
        <p:txBody>
          <a:bodyPr/>
          <a:lstStyle/>
          <a:p>
            <a:endParaRPr lang="en-US">
              <a:latin typeface="+mn-lt"/>
            </a:endParaRPr>
          </a:p>
        </p:txBody>
      </p:sp>
      <p:sp>
        <p:nvSpPr>
          <p:cNvPr id="291053" name="Freeform 237"/>
          <p:cNvSpPr>
            <a:spLocks/>
          </p:cNvSpPr>
          <p:nvPr/>
        </p:nvSpPr>
        <p:spPr bwMode="auto">
          <a:xfrm>
            <a:off x="7607300" y="2266950"/>
            <a:ext cx="346075" cy="69850"/>
          </a:xfrm>
          <a:custGeom>
            <a:avLst/>
            <a:gdLst/>
            <a:ahLst/>
            <a:cxnLst>
              <a:cxn ang="0">
                <a:pos x="102" y="30"/>
              </a:cxn>
              <a:cxn ang="0">
                <a:pos x="138" y="0"/>
              </a:cxn>
              <a:cxn ang="0">
                <a:pos x="36" y="0"/>
              </a:cxn>
              <a:cxn ang="0">
                <a:pos x="0" y="30"/>
              </a:cxn>
              <a:cxn ang="0">
                <a:pos x="102" y="30"/>
              </a:cxn>
            </a:cxnLst>
            <a:rect l="0" t="0" r="r" b="b"/>
            <a:pathLst>
              <a:path w="138" h="30">
                <a:moveTo>
                  <a:pt x="102" y="30"/>
                </a:moveTo>
                <a:lnTo>
                  <a:pt x="138" y="0"/>
                </a:lnTo>
                <a:lnTo>
                  <a:pt x="36" y="0"/>
                </a:lnTo>
                <a:lnTo>
                  <a:pt x="0" y="30"/>
                </a:lnTo>
                <a:lnTo>
                  <a:pt x="102" y="30"/>
                </a:lnTo>
                <a:close/>
              </a:path>
            </a:pathLst>
          </a:custGeom>
          <a:solidFill>
            <a:srgbClr val="4D4D73"/>
          </a:solidFill>
          <a:ln w="9525">
            <a:noFill/>
            <a:round/>
            <a:headEnd/>
            <a:tailEnd/>
          </a:ln>
        </p:spPr>
        <p:txBody>
          <a:bodyPr/>
          <a:lstStyle/>
          <a:p>
            <a:endParaRPr lang="en-US">
              <a:latin typeface="+mn-lt"/>
            </a:endParaRPr>
          </a:p>
        </p:txBody>
      </p:sp>
      <p:sp>
        <p:nvSpPr>
          <p:cNvPr id="291054" name="Freeform 238"/>
          <p:cNvSpPr>
            <a:spLocks/>
          </p:cNvSpPr>
          <p:nvPr/>
        </p:nvSpPr>
        <p:spPr bwMode="auto">
          <a:xfrm>
            <a:off x="7862888" y="2139950"/>
            <a:ext cx="90487" cy="196850"/>
          </a:xfrm>
          <a:custGeom>
            <a:avLst/>
            <a:gdLst/>
            <a:ahLst/>
            <a:cxnLst>
              <a:cxn ang="0">
                <a:pos x="0" y="84"/>
              </a:cxn>
              <a:cxn ang="0">
                <a:pos x="0" y="24"/>
              </a:cxn>
              <a:cxn ang="0">
                <a:pos x="36" y="0"/>
              </a:cxn>
              <a:cxn ang="0">
                <a:pos x="36" y="54"/>
              </a:cxn>
              <a:cxn ang="0">
                <a:pos x="0" y="84"/>
              </a:cxn>
            </a:cxnLst>
            <a:rect l="0" t="0" r="r" b="b"/>
            <a:pathLst>
              <a:path w="36" h="84">
                <a:moveTo>
                  <a:pt x="0" y="84"/>
                </a:moveTo>
                <a:lnTo>
                  <a:pt x="0" y="24"/>
                </a:lnTo>
                <a:lnTo>
                  <a:pt x="36" y="0"/>
                </a:lnTo>
                <a:lnTo>
                  <a:pt x="36" y="54"/>
                </a:lnTo>
                <a:lnTo>
                  <a:pt x="0" y="84"/>
                </a:lnTo>
                <a:close/>
              </a:path>
            </a:pathLst>
          </a:custGeom>
          <a:solidFill>
            <a:srgbClr val="668080"/>
          </a:solidFill>
          <a:ln w="9525">
            <a:noFill/>
            <a:round/>
            <a:headEnd/>
            <a:tailEnd/>
          </a:ln>
        </p:spPr>
        <p:txBody>
          <a:bodyPr/>
          <a:lstStyle/>
          <a:p>
            <a:endParaRPr lang="en-US">
              <a:latin typeface="+mn-lt"/>
            </a:endParaRPr>
          </a:p>
        </p:txBody>
      </p:sp>
      <p:sp>
        <p:nvSpPr>
          <p:cNvPr id="291055" name="Rectangle 239"/>
          <p:cNvSpPr>
            <a:spLocks noChangeArrowheads="1"/>
          </p:cNvSpPr>
          <p:nvPr/>
        </p:nvSpPr>
        <p:spPr bwMode="auto">
          <a:xfrm>
            <a:off x="7607300" y="2197100"/>
            <a:ext cx="255588" cy="139700"/>
          </a:xfrm>
          <a:prstGeom prst="rect">
            <a:avLst/>
          </a:prstGeom>
          <a:solidFill>
            <a:srgbClr val="CCFFFF"/>
          </a:solidFill>
          <a:ln w="9525">
            <a:noFill/>
            <a:miter lim="800000"/>
            <a:headEnd/>
            <a:tailEnd/>
          </a:ln>
        </p:spPr>
        <p:txBody>
          <a:bodyPr/>
          <a:lstStyle/>
          <a:p>
            <a:endParaRPr lang="en-US">
              <a:latin typeface="+mn-lt"/>
            </a:endParaRPr>
          </a:p>
        </p:txBody>
      </p:sp>
      <p:sp>
        <p:nvSpPr>
          <p:cNvPr id="291056" name="Freeform 240"/>
          <p:cNvSpPr>
            <a:spLocks/>
          </p:cNvSpPr>
          <p:nvPr/>
        </p:nvSpPr>
        <p:spPr bwMode="auto">
          <a:xfrm>
            <a:off x="7607300" y="2139950"/>
            <a:ext cx="346075" cy="5715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99BFBF"/>
          </a:solidFill>
          <a:ln w="9525">
            <a:noFill/>
            <a:round/>
            <a:headEnd/>
            <a:tailEnd/>
          </a:ln>
        </p:spPr>
        <p:txBody>
          <a:bodyPr/>
          <a:lstStyle/>
          <a:p>
            <a:endParaRPr lang="en-US">
              <a:latin typeface="+mn-lt"/>
            </a:endParaRPr>
          </a:p>
        </p:txBody>
      </p:sp>
      <p:sp>
        <p:nvSpPr>
          <p:cNvPr id="291057" name="Freeform 241"/>
          <p:cNvSpPr>
            <a:spLocks/>
          </p:cNvSpPr>
          <p:nvPr/>
        </p:nvSpPr>
        <p:spPr bwMode="auto">
          <a:xfrm>
            <a:off x="7862888" y="2070100"/>
            <a:ext cx="90487" cy="127000"/>
          </a:xfrm>
          <a:custGeom>
            <a:avLst/>
            <a:gdLst/>
            <a:ahLst/>
            <a:cxnLst>
              <a:cxn ang="0">
                <a:pos x="0" y="54"/>
              </a:cxn>
              <a:cxn ang="0">
                <a:pos x="0" y="24"/>
              </a:cxn>
              <a:cxn ang="0">
                <a:pos x="36" y="0"/>
              </a:cxn>
              <a:cxn ang="0">
                <a:pos x="36" y="30"/>
              </a:cxn>
              <a:cxn ang="0">
                <a:pos x="0" y="54"/>
              </a:cxn>
            </a:cxnLst>
            <a:rect l="0" t="0" r="r" b="b"/>
            <a:pathLst>
              <a:path w="36" h="54">
                <a:moveTo>
                  <a:pt x="0" y="54"/>
                </a:moveTo>
                <a:lnTo>
                  <a:pt x="0" y="24"/>
                </a:lnTo>
                <a:lnTo>
                  <a:pt x="36" y="0"/>
                </a:lnTo>
                <a:lnTo>
                  <a:pt x="36" y="30"/>
                </a:lnTo>
                <a:lnTo>
                  <a:pt x="0" y="54"/>
                </a:lnTo>
                <a:close/>
              </a:path>
            </a:pathLst>
          </a:custGeom>
          <a:solidFill>
            <a:srgbClr val="606060"/>
          </a:solidFill>
          <a:ln w="9525">
            <a:noFill/>
            <a:round/>
            <a:headEnd/>
            <a:tailEnd/>
          </a:ln>
        </p:spPr>
        <p:txBody>
          <a:bodyPr/>
          <a:lstStyle/>
          <a:p>
            <a:endParaRPr lang="en-US">
              <a:latin typeface="+mn-lt"/>
            </a:endParaRPr>
          </a:p>
        </p:txBody>
      </p:sp>
      <p:sp>
        <p:nvSpPr>
          <p:cNvPr id="291058" name="Rectangle 242"/>
          <p:cNvSpPr>
            <a:spLocks noChangeArrowheads="1"/>
          </p:cNvSpPr>
          <p:nvPr/>
        </p:nvSpPr>
        <p:spPr bwMode="auto">
          <a:xfrm>
            <a:off x="7607300" y="2127250"/>
            <a:ext cx="255588" cy="69850"/>
          </a:xfrm>
          <a:prstGeom prst="rect">
            <a:avLst/>
          </a:prstGeom>
          <a:solidFill>
            <a:srgbClr val="C0C0C0"/>
          </a:solidFill>
          <a:ln w="9525">
            <a:noFill/>
            <a:miter lim="800000"/>
            <a:headEnd/>
            <a:tailEnd/>
          </a:ln>
        </p:spPr>
        <p:txBody>
          <a:bodyPr/>
          <a:lstStyle/>
          <a:p>
            <a:endParaRPr lang="en-US">
              <a:latin typeface="+mn-lt"/>
            </a:endParaRPr>
          </a:p>
        </p:txBody>
      </p:sp>
      <p:sp>
        <p:nvSpPr>
          <p:cNvPr id="291059" name="Freeform 243"/>
          <p:cNvSpPr>
            <a:spLocks/>
          </p:cNvSpPr>
          <p:nvPr/>
        </p:nvSpPr>
        <p:spPr bwMode="auto">
          <a:xfrm>
            <a:off x="7607300" y="2070100"/>
            <a:ext cx="346075" cy="57150"/>
          </a:xfrm>
          <a:custGeom>
            <a:avLst/>
            <a:gdLst/>
            <a:ahLst/>
            <a:cxnLst>
              <a:cxn ang="0">
                <a:pos x="102" y="24"/>
              </a:cxn>
              <a:cxn ang="0">
                <a:pos x="138" y="0"/>
              </a:cxn>
              <a:cxn ang="0">
                <a:pos x="36" y="0"/>
              </a:cxn>
              <a:cxn ang="0">
                <a:pos x="0" y="24"/>
              </a:cxn>
              <a:cxn ang="0">
                <a:pos x="102" y="24"/>
              </a:cxn>
            </a:cxnLst>
            <a:rect l="0" t="0" r="r" b="b"/>
            <a:pathLst>
              <a:path w="138" h="24">
                <a:moveTo>
                  <a:pt x="102" y="24"/>
                </a:moveTo>
                <a:lnTo>
                  <a:pt x="138" y="0"/>
                </a:lnTo>
                <a:lnTo>
                  <a:pt x="36" y="0"/>
                </a:lnTo>
                <a:lnTo>
                  <a:pt x="0" y="24"/>
                </a:lnTo>
                <a:lnTo>
                  <a:pt x="102" y="24"/>
                </a:lnTo>
                <a:close/>
              </a:path>
            </a:pathLst>
          </a:custGeom>
          <a:solidFill>
            <a:srgbClr val="909090"/>
          </a:solidFill>
          <a:ln w="9525">
            <a:noFill/>
            <a:round/>
            <a:headEnd/>
            <a:tailEnd/>
          </a:ln>
        </p:spPr>
        <p:txBody>
          <a:bodyPr/>
          <a:lstStyle/>
          <a:p>
            <a:endParaRPr lang="en-US">
              <a:latin typeface="+mn-lt"/>
            </a:endParaRPr>
          </a:p>
        </p:txBody>
      </p:sp>
      <p:sp>
        <p:nvSpPr>
          <p:cNvPr id="291060" name="Rectangle 244"/>
          <p:cNvSpPr>
            <a:spLocks noChangeArrowheads="1"/>
          </p:cNvSpPr>
          <p:nvPr/>
        </p:nvSpPr>
        <p:spPr bwMode="auto">
          <a:xfrm>
            <a:off x="7662863" y="2444750"/>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5%</a:t>
            </a:r>
          </a:p>
        </p:txBody>
      </p:sp>
      <p:sp>
        <p:nvSpPr>
          <p:cNvPr id="291061" name="Rectangle 245"/>
          <p:cNvSpPr>
            <a:spLocks noChangeArrowheads="1"/>
          </p:cNvSpPr>
          <p:nvPr/>
        </p:nvSpPr>
        <p:spPr bwMode="auto">
          <a:xfrm>
            <a:off x="7662863" y="2314575"/>
            <a:ext cx="259686"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3%</a:t>
            </a:r>
          </a:p>
        </p:txBody>
      </p:sp>
      <p:sp>
        <p:nvSpPr>
          <p:cNvPr id="291062" name="Rectangle 246"/>
          <p:cNvSpPr>
            <a:spLocks noChangeArrowheads="1"/>
          </p:cNvSpPr>
          <p:nvPr/>
        </p:nvSpPr>
        <p:spPr bwMode="auto">
          <a:xfrm>
            <a:off x="7618413" y="4741862"/>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39%</a:t>
            </a:r>
          </a:p>
        </p:txBody>
      </p:sp>
      <p:sp>
        <p:nvSpPr>
          <p:cNvPr id="291063" name="Rectangle 247"/>
          <p:cNvSpPr>
            <a:spLocks noChangeArrowheads="1"/>
          </p:cNvSpPr>
          <p:nvPr/>
        </p:nvSpPr>
        <p:spPr bwMode="auto">
          <a:xfrm>
            <a:off x="7618413" y="3287712"/>
            <a:ext cx="363882" cy="215444"/>
          </a:xfrm>
          <a:prstGeom prst="rect">
            <a:avLst/>
          </a:prstGeom>
          <a:noFill/>
          <a:ln w="9525">
            <a:noFill/>
            <a:miter lim="800000"/>
            <a:headEnd/>
            <a:tailEnd/>
          </a:ln>
        </p:spPr>
        <p:txBody>
          <a:bodyPr wrap="none" lIns="0" tIns="0" rIns="0" bIns="0">
            <a:spAutoFit/>
          </a:bodyPr>
          <a:lstStyle/>
          <a:p>
            <a:pPr defTabSz="762000" eaLnBrk="0" hangingPunct="0"/>
            <a:r>
              <a:rPr kumimoji="1" lang="en-US" altLang="ko-KR" sz="1400">
                <a:latin typeface="+mn-lt"/>
                <a:ea typeface="바탕체" pitchFamily="49" charset="-127"/>
              </a:rPr>
              <a:t>47%</a:t>
            </a:r>
          </a:p>
        </p:txBody>
      </p:sp>
      <p:sp>
        <p:nvSpPr>
          <p:cNvPr id="291064" name="Oval 248"/>
          <p:cNvSpPr>
            <a:spLocks noChangeArrowheads="1"/>
          </p:cNvSpPr>
          <p:nvPr/>
        </p:nvSpPr>
        <p:spPr bwMode="auto">
          <a:xfrm>
            <a:off x="6302375" y="2936875"/>
            <a:ext cx="552450" cy="2767012"/>
          </a:xfrm>
          <a:prstGeom prst="ellipse">
            <a:avLst/>
          </a:prstGeom>
          <a:noFill/>
          <a:ln w="28575" algn="ctr">
            <a:solidFill>
              <a:srgbClr val="FF0000"/>
            </a:solidFill>
            <a:round/>
            <a:headEnd/>
            <a:tailEnd/>
          </a:ln>
          <a:effectLst/>
        </p:spPr>
        <p:txBody>
          <a:bodyPr wrap="none" anchor="ctr"/>
          <a:lstStyle/>
          <a:p>
            <a:endParaRPr lang="en-US">
              <a:latin typeface="+mn-lt"/>
            </a:endParaRPr>
          </a:p>
        </p:txBody>
      </p:sp>
      <p:sp>
        <p:nvSpPr>
          <p:cNvPr id="291066" name="Text Box 250"/>
          <p:cNvSpPr txBox="1">
            <a:spLocks noChangeArrowheads="1"/>
          </p:cNvSpPr>
          <p:nvPr/>
        </p:nvSpPr>
        <p:spPr bwMode="auto">
          <a:xfrm>
            <a:off x="381000" y="1419225"/>
            <a:ext cx="8342313" cy="369332"/>
          </a:xfrm>
          <a:prstGeom prst="rect">
            <a:avLst/>
          </a:prstGeom>
          <a:noFill/>
          <a:ln w="9525" algn="ctr">
            <a:noFill/>
            <a:miter lim="800000"/>
            <a:headEnd/>
            <a:tailEnd/>
          </a:ln>
          <a:effectLst/>
        </p:spPr>
        <p:txBody>
          <a:bodyPr>
            <a:spAutoFit/>
          </a:bodyPr>
          <a:lstStyle/>
          <a:p>
            <a:pPr algn="l" latinLnBrk="1">
              <a:spcBef>
                <a:spcPct val="50000"/>
              </a:spcBef>
            </a:pPr>
            <a:r>
              <a:rPr kumimoji="1" lang="en-US" altLang="ko-KR" dirty="0">
                <a:latin typeface="+mn-lt"/>
                <a:ea typeface="굴림" pitchFamily="34" charset="-127"/>
              </a:rPr>
              <a:t>▶ </a:t>
            </a:r>
            <a:r>
              <a:rPr kumimoji="1" lang="en-US" altLang="ko-KR" dirty="0" smtClean="0">
                <a:latin typeface="+mn-lt"/>
                <a:ea typeface="굴림" pitchFamily="34" charset="-127"/>
              </a:rPr>
              <a:t> Starting </a:t>
            </a:r>
            <a:r>
              <a:rPr kumimoji="1" lang="en-US" altLang="ko-KR" dirty="0">
                <a:latin typeface="+mn-lt"/>
                <a:ea typeface="굴림" pitchFamily="34" charset="-127"/>
              </a:rPr>
              <a:t>16Gb Production in Q2 2007</a:t>
            </a:r>
          </a:p>
        </p:txBody>
      </p:sp>
      <p:sp>
        <p:nvSpPr>
          <p:cNvPr id="291067" name="Rectangle 251"/>
          <p:cNvSpPr>
            <a:spLocks noGrp="1" noChangeArrowheads="1"/>
          </p:cNvSpPr>
          <p:nvPr>
            <p:ph type="title"/>
          </p:nvPr>
        </p:nvSpPr>
        <p:spPr>
          <a:xfrm>
            <a:off x="382588" y="228600"/>
            <a:ext cx="8380412" cy="941796"/>
          </a:xfrm>
        </p:spPr>
        <p:txBody>
          <a:bodyPr/>
          <a:lstStyle/>
          <a:p>
            <a:r>
              <a:rPr lang="en-US" sz="4000" dirty="0" smtClean="0"/>
              <a:t>Samsung NAND Density Outlook</a:t>
            </a:r>
            <a:br>
              <a:rPr lang="en-US" sz="4000" dirty="0" smtClean="0"/>
            </a:br>
            <a:r>
              <a:rPr kumimoji="1" altLang="ko-KR" sz="2800" smtClean="0">
                <a:solidFill>
                  <a:schemeClr val="accent1"/>
                </a:solidFill>
                <a:effectLst/>
                <a:ea typeface="굴림" pitchFamily="34" charset="-127"/>
              </a:rPr>
              <a:t>Focus on high density with rapid technology transition </a:t>
            </a:r>
            <a:endParaRPr lang="en-US" sz="4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AutoShape 10"/>
          <p:cNvSpPr>
            <a:spLocks noChangeArrowheads="1"/>
          </p:cNvSpPr>
          <p:nvPr/>
        </p:nvSpPr>
        <p:spPr bwMode="auto">
          <a:xfrm>
            <a:off x="985043" y="4468812"/>
            <a:ext cx="7173913" cy="2160588"/>
          </a:xfrm>
          <a:prstGeom prst="roundRect">
            <a:avLst>
              <a:gd name="adj" fmla="val 6792"/>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latinLnBrk="1"/>
            <a:endParaRPr kumimoji="1" lang="ko-KR" altLang="ko-KR" sz="1400">
              <a:solidFill>
                <a:srgbClr val="FFFF00"/>
              </a:solidFill>
              <a:effectLst/>
              <a:latin typeface="Arial" pitchFamily="34" charset="0"/>
              <a:ea typeface="Vernada"/>
              <a:cs typeface="Vernada"/>
            </a:endParaRPr>
          </a:p>
        </p:txBody>
      </p:sp>
      <p:pic>
        <p:nvPicPr>
          <p:cNvPr id="297987" name="Picture 4" descr="P10_010_Samsung_Flash_SSD"/>
          <p:cNvPicPr>
            <a:picLocks noChangeAspect="1" noChangeArrowheads="1"/>
          </p:cNvPicPr>
          <p:nvPr/>
        </p:nvPicPr>
        <p:blipFill>
          <a:blip r:embed="rId3">
            <a:clrChange>
              <a:clrFrom>
                <a:srgbClr val="F9F9F9"/>
              </a:clrFrom>
              <a:clrTo>
                <a:srgbClr val="F9F9F9">
                  <a:alpha val="0"/>
                </a:srgbClr>
              </a:clrTo>
            </a:clrChange>
          </a:blip>
          <a:srcRect t="19402" r="6473" b="12695"/>
          <a:stretch>
            <a:fillRect/>
          </a:stretch>
        </p:blipFill>
        <p:spPr bwMode="auto">
          <a:xfrm>
            <a:off x="5176043" y="4608952"/>
            <a:ext cx="2592388" cy="18780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364" name="Picture 5" descr="P10_010_Samsung_Flash_2"/>
          <p:cNvPicPr>
            <a:picLocks noChangeAspect="1" noChangeArrowheads="1"/>
          </p:cNvPicPr>
          <p:nvPr/>
        </p:nvPicPr>
        <p:blipFill>
          <a:blip r:embed="rId4"/>
          <a:srcRect/>
          <a:stretch>
            <a:fillRect/>
          </a:stretch>
        </p:blipFill>
        <p:spPr bwMode="auto">
          <a:xfrm>
            <a:off x="733425" y="1419225"/>
            <a:ext cx="2583961" cy="2613558"/>
          </a:xfrm>
          <a:prstGeom prst="rect">
            <a:avLst/>
          </a:prstGeom>
          <a:noFill/>
        </p:spPr>
      </p:pic>
      <p:sp>
        <p:nvSpPr>
          <p:cNvPr id="297989" name="Rectangle 6"/>
          <p:cNvSpPr>
            <a:spLocks noChangeArrowheads="1"/>
          </p:cNvSpPr>
          <p:nvPr/>
        </p:nvSpPr>
        <p:spPr bwMode="auto">
          <a:xfrm>
            <a:off x="3722688" y="1419225"/>
            <a:ext cx="4965944" cy="1421928"/>
          </a:xfrm>
          <a:prstGeom prst="rect">
            <a:avLst/>
          </a:prstGeom>
          <a:noFill/>
          <a:ln w="9525" algn="ctr">
            <a:noFill/>
            <a:miter lim="800000"/>
            <a:headEnd/>
            <a:tailEnd/>
          </a:ln>
        </p:spPr>
        <p:txBody>
          <a:bodyPr wrap="square">
            <a:spAutoFit/>
          </a:bodyPr>
          <a:lstStyle/>
          <a:p>
            <a:pPr algn="l" latinLnBrk="1">
              <a:lnSpc>
                <a:spcPct val="120000"/>
              </a:lnSpc>
            </a:pPr>
            <a:r>
              <a:rPr kumimoji="1" lang="en-US" altLang="ko-KR" sz="2400" dirty="0">
                <a:solidFill>
                  <a:schemeClr val="accent1"/>
                </a:solidFill>
                <a:effectLst/>
                <a:latin typeface="+mn-lt"/>
                <a:ea typeface="Vernada"/>
                <a:cs typeface="Vernada"/>
              </a:rPr>
              <a:t>S</a:t>
            </a:r>
            <a:r>
              <a:rPr kumimoji="1" lang="en-US" altLang="ko-KR" sz="2400" dirty="0">
                <a:effectLst/>
                <a:latin typeface="+mn-lt"/>
                <a:ea typeface="Vernada"/>
                <a:cs typeface="Vernada"/>
              </a:rPr>
              <a:t>olid </a:t>
            </a:r>
            <a:r>
              <a:rPr kumimoji="1" lang="en-US" altLang="ko-KR" sz="2400" dirty="0">
                <a:solidFill>
                  <a:schemeClr val="accent1"/>
                </a:solidFill>
                <a:effectLst/>
                <a:latin typeface="+mn-lt"/>
                <a:ea typeface="Vernada"/>
                <a:cs typeface="Vernada"/>
              </a:rPr>
              <a:t>S</a:t>
            </a:r>
            <a:r>
              <a:rPr kumimoji="1" lang="en-US" altLang="ko-KR" sz="2400" dirty="0">
                <a:effectLst/>
                <a:latin typeface="+mn-lt"/>
                <a:ea typeface="Vernada"/>
                <a:cs typeface="Vernada"/>
              </a:rPr>
              <a:t>tate </a:t>
            </a:r>
            <a:r>
              <a:rPr kumimoji="1" lang="en-US" altLang="ko-KR" sz="2400" dirty="0">
                <a:solidFill>
                  <a:schemeClr val="accent1"/>
                </a:solidFill>
                <a:effectLst/>
                <a:latin typeface="+mn-lt"/>
                <a:ea typeface="Vernada"/>
                <a:cs typeface="Vernada"/>
              </a:rPr>
              <a:t>D</a:t>
            </a:r>
            <a:r>
              <a:rPr kumimoji="1" lang="en-US" altLang="ko-KR" sz="2400" dirty="0">
                <a:effectLst/>
                <a:latin typeface="+mn-lt"/>
                <a:ea typeface="Vernada"/>
                <a:cs typeface="Vernada"/>
              </a:rPr>
              <a:t>rive is a device </a:t>
            </a:r>
          </a:p>
          <a:p>
            <a:pPr algn="l" latinLnBrk="1">
              <a:lnSpc>
                <a:spcPct val="120000"/>
              </a:lnSpc>
            </a:pPr>
            <a:r>
              <a:rPr kumimoji="1" lang="en-US" altLang="ko-KR" sz="2400" dirty="0">
                <a:effectLst/>
                <a:latin typeface="+mn-lt"/>
                <a:ea typeface="Vernada"/>
                <a:cs typeface="Vernada"/>
              </a:rPr>
              <a:t>that uses </a:t>
            </a:r>
            <a:r>
              <a:rPr kumimoji="1" lang="en-US" altLang="ko-KR" sz="2400" dirty="0" smtClean="0">
                <a:effectLst/>
                <a:latin typeface="+mn-lt"/>
                <a:ea typeface="Vernada"/>
                <a:cs typeface="Vernada"/>
              </a:rPr>
              <a:t>memory components </a:t>
            </a:r>
            <a:r>
              <a:rPr kumimoji="1" lang="en-US" altLang="ko-KR" sz="2400" dirty="0">
                <a:effectLst/>
                <a:latin typeface="+mn-lt"/>
                <a:ea typeface="Vernada"/>
                <a:cs typeface="Vernada"/>
              </a:rPr>
              <a:t>to store DIGITAL DATA</a:t>
            </a:r>
          </a:p>
        </p:txBody>
      </p:sp>
      <p:sp>
        <p:nvSpPr>
          <p:cNvPr id="297990" name="Rectangle 7"/>
          <p:cNvSpPr>
            <a:spLocks noChangeArrowheads="1"/>
          </p:cNvSpPr>
          <p:nvPr/>
        </p:nvSpPr>
        <p:spPr bwMode="auto">
          <a:xfrm>
            <a:off x="3722688" y="3006969"/>
            <a:ext cx="5421312" cy="552972"/>
          </a:xfrm>
          <a:prstGeom prst="rect">
            <a:avLst/>
          </a:prstGeom>
          <a:noFill/>
          <a:ln w="9525" algn="ctr">
            <a:noFill/>
            <a:miter lim="800000"/>
            <a:headEnd/>
            <a:tailEnd/>
          </a:ln>
        </p:spPr>
        <p:txBody>
          <a:bodyPr>
            <a:spAutoFit/>
          </a:bodyPr>
          <a:lstStyle/>
          <a:p>
            <a:pPr algn="l" latinLnBrk="1">
              <a:lnSpc>
                <a:spcPct val="140000"/>
              </a:lnSpc>
            </a:pPr>
            <a:r>
              <a:rPr kumimoji="1" lang="en-US" altLang="ko-KR" sz="2400" dirty="0" smtClean="0">
                <a:effectLst/>
                <a:latin typeface="+mn-lt"/>
                <a:ea typeface="Vernada"/>
                <a:cs typeface="Vernada"/>
              </a:rPr>
              <a:t>Consists </a:t>
            </a:r>
            <a:r>
              <a:rPr kumimoji="1" lang="en-US" altLang="ko-KR" sz="2400" dirty="0">
                <a:effectLst/>
                <a:latin typeface="+mn-lt"/>
                <a:ea typeface="Vernada"/>
                <a:cs typeface="Vernada"/>
              </a:rPr>
              <a:t>of NAND FLASH Memory </a:t>
            </a:r>
          </a:p>
        </p:txBody>
      </p:sp>
      <p:sp>
        <p:nvSpPr>
          <p:cNvPr id="297991" name="Rectangle 8"/>
          <p:cNvSpPr>
            <a:spLocks noChangeArrowheads="1"/>
          </p:cNvSpPr>
          <p:nvPr/>
        </p:nvSpPr>
        <p:spPr bwMode="auto">
          <a:xfrm>
            <a:off x="939006" y="4565235"/>
            <a:ext cx="4198937" cy="1643527"/>
          </a:xfrm>
          <a:prstGeom prst="rect">
            <a:avLst/>
          </a:prstGeom>
          <a:noFill/>
          <a:ln w="9525" algn="ctr">
            <a:noFill/>
            <a:miter lim="800000"/>
            <a:headEnd/>
            <a:tailEnd/>
          </a:ln>
        </p:spPr>
        <p:txBody>
          <a:bodyPr wrap="square">
            <a:spAutoFit/>
          </a:bodyPr>
          <a:lstStyle/>
          <a:p>
            <a:pPr lvl="1" algn="l" latinLnBrk="1">
              <a:lnSpc>
                <a:spcPct val="120000"/>
              </a:lnSpc>
              <a:buFontTx/>
              <a:buChar char="•"/>
            </a:pPr>
            <a:r>
              <a:rPr kumimoji="1" lang="en-US" altLang="ko-KR" sz="1200" dirty="0">
                <a:solidFill>
                  <a:schemeClr val="bg2"/>
                </a:solidFill>
                <a:effectLst/>
                <a:ea typeface="Vernada"/>
                <a:cs typeface="Vernada"/>
              </a:rPr>
              <a:t> Extreme Ruggedness</a:t>
            </a:r>
          </a:p>
          <a:p>
            <a:pPr lvl="1" algn="l" latinLnBrk="1">
              <a:lnSpc>
                <a:spcPct val="120000"/>
              </a:lnSpc>
              <a:buFontTx/>
              <a:buChar char="•"/>
            </a:pPr>
            <a:endParaRPr kumimoji="1" lang="en-US" altLang="ko-KR" sz="1200" dirty="0" smtClean="0">
              <a:solidFill>
                <a:schemeClr val="bg2"/>
              </a:solidFill>
              <a:effectLst/>
              <a:ea typeface="Vernada"/>
              <a:cs typeface="Vernada"/>
            </a:endParaRPr>
          </a:p>
          <a:p>
            <a:pPr lvl="1" algn="l" latinLnBrk="1">
              <a:lnSpc>
                <a:spcPct val="120000"/>
              </a:lnSpc>
              <a:buFontTx/>
              <a:buChar char="•"/>
            </a:pPr>
            <a:r>
              <a:rPr kumimoji="1" lang="en-US" altLang="ko-KR" sz="2000" dirty="0" smtClean="0">
                <a:solidFill>
                  <a:schemeClr val="bg2"/>
                </a:solidFill>
                <a:effectLst/>
                <a:ea typeface="Vernada"/>
                <a:cs typeface="Vernada"/>
              </a:rPr>
              <a:t> </a:t>
            </a:r>
            <a:r>
              <a:rPr kumimoji="1" lang="en-US" altLang="ko-KR" sz="2000" dirty="0">
                <a:solidFill>
                  <a:schemeClr val="bg2"/>
                </a:solidFill>
                <a:effectLst/>
                <a:ea typeface="Vernada"/>
                <a:cs typeface="Vernada"/>
              </a:rPr>
              <a:t>High Performance</a:t>
            </a:r>
          </a:p>
          <a:p>
            <a:pPr lvl="1" algn="l" latinLnBrk="1">
              <a:lnSpc>
                <a:spcPct val="120000"/>
              </a:lnSpc>
              <a:buFontTx/>
              <a:buChar char="•"/>
            </a:pPr>
            <a:r>
              <a:rPr kumimoji="1" lang="en-US" altLang="ko-KR" sz="2000" dirty="0">
                <a:solidFill>
                  <a:schemeClr val="bg2"/>
                </a:solidFill>
                <a:effectLst/>
                <a:ea typeface="Vernada"/>
                <a:cs typeface="Vernada"/>
              </a:rPr>
              <a:t> High Reliability</a:t>
            </a:r>
          </a:p>
          <a:p>
            <a:pPr lvl="1" algn="l" latinLnBrk="1">
              <a:lnSpc>
                <a:spcPct val="120000"/>
              </a:lnSpc>
              <a:buFontTx/>
              <a:buChar char="•"/>
            </a:pPr>
            <a:r>
              <a:rPr kumimoji="1" lang="en-US" altLang="ko-KR" sz="2000" dirty="0">
                <a:solidFill>
                  <a:schemeClr val="bg2"/>
                </a:solidFill>
                <a:effectLst/>
                <a:ea typeface="Vernada"/>
                <a:cs typeface="Vernada"/>
              </a:rPr>
              <a:t> Low Power Consumption</a:t>
            </a:r>
          </a:p>
        </p:txBody>
      </p:sp>
      <p:sp>
        <p:nvSpPr>
          <p:cNvPr id="297992" name="Rectangle 9"/>
          <p:cNvSpPr>
            <a:spLocks noChangeArrowheads="1"/>
          </p:cNvSpPr>
          <p:nvPr/>
        </p:nvSpPr>
        <p:spPr bwMode="auto">
          <a:xfrm>
            <a:off x="180975" y="46038"/>
            <a:ext cx="8742363" cy="576262"/>
          </a:xfrm>
          <a:prstGeom prst="rect">
            <a:avLst/>
          </a:prstGeom>
          <a:noFill/>
          <a:ln w="9525" algn="ctr">
            <a:noFill/>
            <a:miter lim="800000"/>
            <a:headEnd/>
            <a:tailEnd/>
          </a:ln>
        </p:spPr>
        <p:txBody>
          <a:bodyPr lIns="91420" tIns="45711" rIns="91420" bIns="45711" anchor="ctr"/>
          <a:lstStyle/>
          <a:p>
            <a:pPr defTabSz="912813" latinLnBrk="1"/>
            <a:endParaRPr kumimoji="1" lang="en-US" altLang="ko-KR" sz="4000" dirty="0">
              <a:solidFill>
                <a:schemeClr val="accent2"/>
              </a:solidFill>
              <a:effectLst/>
              <a:ea typeface="Vernada"/>
              <a:cs typeface="Vernada"/>
            </a:endParaRPr>
          </a:p>
        </p:txBody>
      </p:sp>
      <p:sp>
        <p:nvSpPr>
          <p:cNvPr id="10" name="AutoShape 11"/>
          <p:cNvSpPr>
            <a:spLocks noChangeArrowheads="1"/>
          </p:cNvSpPr>
          <p:nvPr/>
        </p:nvSpPr>
        <p:spPr bwMode="auto">
          <a:xfrm>
            <a:off x="1142623" y="4563143"/>
            <a:ext cx="3918457" cy="457200"/>
          </a:xfrm>
          <a:prstGeom prst="roundRect">
            <a:avLst>
              <a:gd name="adj" fmla="val 34241"/>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latinLnBrk="1"/>
            <a:r>
              <a:rPr kumimoji="1" lang="en-US" altLang="ko-KR" sz="2400" dirty="0">
                <a:solidFill>
                  <a:srgbClr val="222268"/>
                </a:solidFill>
                <a:effectLst/>
                <a:latin typeface="Arial" pitchFamily="34" charset="0"/>
                <a:ea typeface="Vernada"/>
                <a:cs typeface="Vernada"/>
              </a:rPr>
              <a:t>Key SSD Advantages…</a:t>
            </a:r>
          </a:p>
        </p:txBody>
      </p:sp>
      <p:sp>
        <p:nvSpPr>
          <p:cNvPr id="11" name="Title 10"/>
          <p:cNvSpPr>
            <a:spLocks noGrp="1"/>
          </p:cNvSpPr>
          <p:nvPr>
            <p:ph type="title"/>
          </p:nvPr>
        </p:nvSpPr>
        <p:spPr/>
        <p:txBody>
          <a:bodyPr/>
          <a:lstStyle/>
          <a:p>
            <a:r>
              <a:rPr lang="en-US" altLang="ko-KR" dirty="0" smtClean="0"/>
              <a:t>Definition Of SSD</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Rectangle 4"/>
          <p:cNvSpPr>
            <a:spLocks noChangeArrowheads="1"/>
          </p:cNvSpPr>
          <p:nvPr/>
        </p:nvSpPr>
        <p:spPr bwMode="auto">
          <a:xfrm>
            <a:off x="34925" y="44450"/>
            <a:ext cx="9109075" cy="576263"/>
          </a:xfrm>
          <a:prstGeom prst="rect">
            <a:avLst/>
          </a:prstGeom>
          <a:noFill/>
          <a:ln w="9525" algn="ctr">
            <a:noFill/>
            <a:miter lim="800000"/>
            <a:headEnd/>
            <a:tailEnd/>
          </a:ln>
        </p:spPr>
        <p:txBody>
          <a:bodyPr lIns="91420" tIns="45711" rIns="91420" bIns="45711" anchor="ctr"/>
          <a:lstStyle/>
          <a:p>
            <a:pPr defTabSz="912813" latinLnBrk="1"/>
            <a:endParaRPr kumimoji="1" lang="en-US" altLang="ko-KR" sz="4000" dirty="0">
              <a:solidFill>
                <a:schemeClr val="accent2"/>
              </a:solidFill>
              <a:effectLst/>
              <a:ea typeface="Vernada"/>
              <a:cs typeface="Vernada"/>
            </a:endParaRPr>
          </a:p>
        </p:txBody>
      </p:sp>
      <p:sp>
        <p:nvSpPr>
          <p:cNvPr id="13" name="Title 12"/>
          <p:cNvSpPr>
            <a:spLocks noGrp="1"/>
          </p:cNvSpPr>
          <p:nvPr>
            <p:ph type="title"/>
          </p:nvPr>
        </p:nvSpPr>
        <p:spPr/>
        <p:txBody>
          <a:bodyPr/>
          <a:lstStyle/>
          <a:p>
            <a:r>
              <a:rPr smtClean="0"/>
              <a:t>SSD Distinguishing Features</a:t>
            </a:r>
            <a:endParaRPr lang="en-US" dirty="0"/>
          </a:p>
        </p:txBody>
      </p:sp>
      <p:sp>
        <p:nvSpPr>
          <p:cNvPr id="9" name="AutoShape 11"/>
          <p:cNvSpPr>
            <a:spLocks noChangeArrowheads="1"/>
          </p:cNvSpPr>
          <p:nvPr/>
        </p:nvSpPr>
        <p:spPr bwMode="auto">
          <a:xfrm>
            <a:off x="733425" y="1270245"/>
            <a:ext cx="3840480" cy="360000"/>
          </a:xfrm>
          <a:prstGeom prst="roundRect">
            <a:avLst>
              <a:gd name="adj" fmla="val 34241"/>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latinLnBrk="1"/>
            <a:r>
              <a:rPr kumimoji="1" lang="en-US" altLang="ko-KR" sz="2200">
                <a:solidFill>
                  <a:srgbClr val="222268"/>
                </a:solidFill>
                <a:effectLst/>
                <a:latin typeface="Arial" pitchFamily="34" charset="0"/>
                <a:ea typeface="Vernada"/>
                <a:cs typeface="Vernada"/>
              </a:rPr>
              <a:t>Extreme Ruggedness</a:t>
            </a:r>
          </a:p>
        </p:txBody>
      </p:sp>
      <p:sp>
        <p:nvSpPr>
          <p:cNvPr id="10" name="AutoShape 11"/>
          <p:cNvSpPr>
            <a:spLocks noChangeArrowheads="1"/>
          </p:cNvSpPr>
          <p:nvPr/>
        </p:nvSpPr>
        <p:spPr bwMode="auto">
          <a:xfrm>
            <a:off x="733425" y="3403748"/>
            <a:ext cx="3838575" cy="360000"/>
          </a:xfrm>
          <a:prstGeom prst="roundRect">
            <a:avLst>
              <a:gd name="adj" fmla="val 34241"/>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latinLnBrk="1"/>
            <a:r>
              <a:rPr kumimoji="1" lang="en-US" altLang="ko-KR" sz="2200">
                <a:solidFill>
                  <a:srgbClr val="222268"/>
                </a:solidFill>
                <a:effectLst/>
                <a:latin typeface="Arial" pitchFamily="34" charset="0"/>
                <a:ea typeface="Vernada"/>
                <a:cs typeface="Vernada"/>
              </a:rPr>
              <a:t>Improved Performance</a:t>
            </a:r>
          </a:p>
        </p:txBody>
      </p:sp>
      <p:sp>
        <p:nvSpPr>
          <p:cNvPr id="11" name="AutoShape 10"/>
          <p:cNvSpPr>
            <a:spLocks noChangeArrowheads="1"/>
          </p:cNvSpPr>
          <p:nvPr/>
        </p:nvSpPr>
        <p:spPr bwMode="auto">
          <a:xfrm>
            <a:off x="381000" y="1114308"/>
            <a:ext cx="8382000" cy="1970087"/>
          </a:xfrm>
          <a:prstGeom prst="roundRect">
            <a:avLst>
              <a:gd name="adj" fmla="val 6792"/>
            </a:avLst>
          </a:prstGeom>
          <a:noFill/>
          <a:ln w="28575">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latinLnBrk="1"/>
            <a:endParaRPr kumimoji="1" lang="ko-KR" altLang="ko-KR" sz="1400">
              <a:solidFill>
                <a:srgbClr val="222268"/>
              </a:solidFill>
              <a:effectLst/>
              <a:latin typeface="Arial" pitchFamily="34" charset="0"/>
              <a:ea typeface="Vernada"/>
              <a:cs typeface="Vernada"/>
            </a:endParaRPr>
          </a:p>
        </p:txBody>
      </p:sp>
      <p:sp>
        <p:nvSpPr>
          <p:cNvPr id="12" name="AutoShape 10"/>
          <p:cNvSpPr>
            <a:spLocks noChangeArrowheads="1"/>
          </p:cNvSpPr>
          <p:nvPr/>
        </p:nvSpPr>
        <p:spPr bwMode="auto">
          <a:xfrm>
            <a:off x="381000" y="3221501"/>
            <a:ext cx="8382000" cy="3393611"/>
          </a:xfrm>
          <a:prstGeom prst="roundRect">
            <a:avLst>
              <a:gd name="adj" fmla="val 6792"/>
            </a:avLst>
          </a:prstGeom>
          <a:noFill/>
          <a:ln w="28575">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pPr latinLnBrk="1"/>
            <a:endParaRPr kumimoji="1" lang="ko-KR" altLang="ko-KR" sz="1400">
              <a:solidFill>
                <a:srgbClr val="222268"/>
              </a:solidFill>
              <a:effectLst/>
              <a:latin typeface="Arial" pitchFamily="34" charset="0"/>
              <a:ea typeface="Vernada"/>
              <a:cs typeface="Vernada"/>
            </a:endParaRPr>
          </a:p>
        </p:txBody>
      </p:sp>
      <p:sp>
        <p:nvSpPr>
          <p:cNvPr id="14" name="Rectangle 3"/>
          <p:cNvSpPr txBox="1">
            <a:spLocks noChangeArrowheads="1"/>
          </p:cNvSpPr>
          <p:nvPr/>
        </p:nvSpPr>
        <p:spPr>
          <a:xfrm>
            <a:off x="733425" y="1721316"/>
            <a:ext cx="8029575" cy="1450584"/>
          </a:xfrm>
          <a:prstGeom prst="rect">
            <a:avLst/>
          </a:prstGeom>
        </p:spPr>
        <p:txBody>
          <a:bodyPr/>
          <a:lstStyle/>
          <a:p>
            <a:pPr marL="280988" lvl="0" indent="-280988" algn="l" defTabSz="912777">
              <a:lnSpc>
                <a:spcPct val="70000"/>
              </a:lnSpc>
              <a:spcBef>
                <a:spcPts val="1167"/>
              </a:spcBef>
              <a:buClr>
                <a:schemeClr val="tx2"/>
              </a:buClr>
              <a:buSzPct val="95000"/>
              <a:buBlip>
                <a:blip r:embed="rId3"/>
              </a:buBlip>
            </a:pPr>
            <a:r>
              <a:rPr lang="en-US" b="0" kern="0" dirty="0" smtClean="0">
                <a:latin typeface="+mn-lt"/>
              </a:rPr>
              <a:t>Substantial resistance against impact: &gt; 1500G </a:t>
            </a:r>
          </a:p>
          <a:p>
            <a:pPr marL="280988" lvl="0" indent="-280988" algn="l" defTabSz="912777">
              <a:lnSpc>
                <a:spcPct val="70000"/>
              </a:lnSpc>
              <a:spcBef>
                <a:spcPts val="1167"/>
              </a:spcBef>
              <a:buClr>
                <a:schemeClr val="tx2"/>
              </a:buClr>
              <a:buSzPct val="95000"/>
              <a:buBlip>
                <a:blip r:embed="rId3"/>
              </a:buBlip>
            </a:pPr>
            <a:r>
              <a:rPr lang="en-US" b="0" kern="0" dirty="0" smtClean="0">
                <a:latin typeface="+mn-lt"/>
              </a:rPr>
              <a:t>No mechanical parts</a:t>
            </a:r>
          </a:p>
          <a:p>
            <a:pPr marL="280988" lvl="0" indent="-280988" algn="l" defTabSz="912777">
              <a:lnSpc>
                <a:spcPct val="70000"/>
              </a:lnSpc>
              <a:spcBef>
                <a:spcPts val="1167"/>
              </a:spcBef>
              <a:buClr>
                <a:schemeClr val="tx2"/>
              </a:buClr>
              <a:buSzPct val="95000"/>
              <a:buBlip>
                <a:blip r:embed="rId3"/>
              </a:buBlip>
            </a:pPr>
            <a:r>
              <a:rPr lang="en-US" b="0" kern="0" dirty="0" smtClean="0">
                <a:latin typeface="+mn-lt"/>
              </a:rPr>
              <a:t>Extended operation temperature range:  -20°C to 85°C </a:t>
            </a:r>
          </a:p>
          <a:p>
            <a:pPr marL="280988" lvl="0" indent="-280988" algn="l" defTabSz="912777">
              <a:lnSpc>
                <a:spcPct val="70000"/>
              </a:lnSpc>
              <a:spcBef>
                <a:spcPts val="1167"/>
              </a:spcBef>
              <a:buClr>
                <a:schemeClr val="tx2"/>
              </a:buClr>
              <a:buSzPct val="95000"/>
              <a:buBlip>
                <a:blip r:embed="rId3"/>
              </a:buBlip>
            </a:pPr>
            <a:r>
              <a:rPr lang="en-US" b="0" kern="0" dirty="0" smtClean="0">
                <a:latin typeface="+mn-lt"/>
              </a:rPr>
              <a:t>The lightest storage solution available</a:t>
            </a:r>
            <a:endParaRPr kumimoji="0" lang="en-US"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5" name="Rectangle 3"/>
          <p:cNvSpPr txBox="1">
            <a:spLocks noChangeArrowheads="1"/>
          </p:cNvSpPr>
          <p:nvPr/>
        </p:nvSpPr>
        <p:spPr>
          <a:xfrm>
            <a:off x="733425" y="3859173"/>
            <a:ext cx="8380412" cy="2910687"/>
          </a:xfrm>
          <a:prstGeom prst="rect">
            <a:avLst/>
          </a:prstGeom>
        </p:spPr>
        <p:txBody>
          <a:bodyPr/>
          <a:lstStyle/>
          <a:p>
            <a:pPr marL="280988" lvl="0" indent="-280988" algn="l" defTabSz="912777">
              <a:lnSpc>
                <a:spcPct val="70000"/>
              </a:lnSpc>
              <a:spcBef>
                <a:spcPts val="1167"/>
              </a:spcBef>
              <a:buClr>
                <a:schemeClr val="tx2"/>
              </a:buClr>
              <a:buSzPct val="95000"/>
              <a:buBlip>
                <a:blip r:embed="rId3"/>
              </a:buBlip>
            </a:pPr>
            <a:r>
              <a:rPr lang="en-US" b="0" kern="0" dirty="0" smtClean="0">
                <a:solidFill>
                  <a:schemeClr val="accent1"/>
                </a:solidFill>
                <a:latin typeface="+mn-lt"/>
              </a:rPr>
              <a:t>Faster</a:t>
            </a:r>
            <a:r>
              <a:rPr lang="en-US" b="0" kern="0" dirty="0" smtClean="0">
                <a:latin typeface="+mn-lt"/>
              </a:rPr>
              <a:t> access time and sequential read/write speed</a:t>
            </a:r>
          </a:p>
          <a:p>
            <a:pPr marL="738188" lvl="1" indent="-280988" algn="l" defTabSz="912777">
              <a:lnSpc>
                <a:spcPct val="70000"/>
              </a:lnSpc>
              <a:spcBef>
                <a:spcPts val="1167"/>
              </a:spcBef>
              <a:buClr>
                <a:schemeClr val="tx2"/>
              </a:buClr>
              <a:buSzPct val="95000"/>
              <a:buBlip>
                <a:blip r:embed="rId3"/>
              </a:buBlip>
            </a:pPr>
            <a:r>
              <a:rPr lang="en-US" b="0" kern="0" dirty="0" smtClean="0">
                <a:latin typeface="+mn-lt"/>
              </a:rPr>
              <a:t>Virtually </a:t>
            </a:r>
            <a:r>
              <a:rPr lang="en-US" b="0" kern="0" dirty="0" smtClean="0">
                <a:solidFill>
                  <a:schemeClr val="accent1"/>
                </a:solidFill>
                <a:latin typeface="+mn-lt"/>
              </a:rPr>
              <a:t>no latency</a:t>
            </a:r>
            <a:r>
              <a:rPr lang="en-US" b="0" kern="0" dirty="0" smtClean="0">
                <a:latin typeface="+mn-lt"/>
              </a:rPr>
              <a:t>: &gt; 1msec</a:t>
            </a:r>
          </a:p>
          <a:p>
            <a:pPr marL="738188" lvl="1" indent="-280988" algn="l" defTabSz="912777">
              <a:lnSpc>
                <a:spcPct val="70000"/>
              </a:lnSpc>
              <a:spcBef>
                <a:spcPts val="1167"/>
              </a:spcBef>
              <a:buClr>
                <a:schemeClr val="tx2"/>
              </a:buClr>
              <a:buSzPct val="95000"/>
              <a:buBlip>
                <a:blip r:embed="rId3"/>
              </a:buBlip>
            </a:pPr>
            <a:r>
              <a:rPr lang="en-US" b="0" kern="0" dirty="0" smtClean="0">
                <a:latin typeface="+mn-lt"/>
              </a:rPr>
              <a:t>Sequential reads:  Up to 64MB/sec (8Gb SLC)</a:t>
            </a:r>
          </a:p>
          <a:p>
            <a:pPr marL="738188" lvl="1" indent="-280988" algn="l" defTabSz="912777">
              <a:lnSpc>
                <a:spcPct val="70000"/>
              </a:lnSpc>
              <a:spcBef>
                <a:spcPts val="1167"/>
              </a:spcBef>
              <a:buClr>
                <a:schemeClr val="tx2"/>
              </a:buClr>
              <a:buSzPct val="95000"/>
              <a:buBlip>
                <a:blip r:embed="rId3"/>
              </a:buBlip>
            </a:pPr>
            <a:r>
              <a:rPr lang="en-US" b="0" kern="0" dirty="0" smtClean="0">
                <a:latin typeface="+mn-lt"/>
              </a:rPr>
              <a:t>Sequential writes:  Up to 45MB/sec (8Gb SLC)</a:t>
            </a:r>
          </a:p>
          <a:p>
            <a:pPr marL="280988" lvl="0" indent="-280988" algn="l" defTabSz="912777">
              <a:lnSpc>
                <a:spcPct val="70000"/>
              </a:lnSpc>
              <a:spcBef>
                <a:spcPts val="1167"/>
              </a:spcBef>
              <a:buClr>
                <a:schemeClr val="tx2"/>
              </a:buClr>
              <a:buSzPct val="95000"/>
              <a:buBlip>
                <a:blip r:embed="rId3"/>
              </a:buBlip>
            </a:pPr>
            <a:r>
              <a:rPr lang="en-US" b="0" kern="0" dirty="0" smtClean="0">
                <a:solidFill>
                  <a:schemeClr val="accent1"/>
                </a:solidFill>
                <a:latin typeface="+mn-lt"/>
              </a:rPr>
              <a:t>Low power</a:t>
            </a:r>
            <a:r>
              <a:rPr lang="en-US" b="0" kern="0" dirty="0" smtClean="0">
                <a:latin typeface="+mn-lt"/>
              </a:rPr>
              <a:t> consumption</a:t>
            </a:r>
          </a:p>
          <a:p>
            <a:pPr marL="280988" lvl="0" indent="-280988" algn="l" defTabSz="912777">
              <a:lnSpc>
                <a:spcPct val="70000"/>
              </a:lnSpc>
              <a:spcBef>
                <a:spcPts val="1167"/>
              </a:spcBef>
              <a:buClr>
                <a:schemeClr val="tx2"/>
              </a:buClr>
              <a:buSzPct val="95000"/>
              <a:buBlip>
                <a:blip r:embed="rId3"/>
              </a:buBlip>
            </a:pPr>
            <a:r>
              <a:rPr lang="en-US" b="0" kern="0" dirty="0" smtClean="0">
                <a:latin typeface="+mn-lt"/>
              </a:rPr>
              <a:t>Operation :  0.5W, Sleep:  0.06W, Idle:  0W (PATA)</a:t>
            </a:r>
          </a:p>
          <a:p>
            <a:pPr marL="280988" lvl="0" indent="-280988" algn="l" defTabSz="912777">
              <a:lnSpc>
                <a:spcPct val="70000"/>
              </a:lnSpc>
              <a:spcBef>
                <a:spcPts val="1167"/>
              </a:spcBef>
              <a:buClr>
                <a:schemeClr val="tx2"/>
              </a:buClr>
              <a:buSzPct val="95000"/>
              <a:buBlip>
                <a:blip r:embed="rId3"/>
              </a:buBlip>
            </a:pPr>
            <a:r>
              <a:rPr lang="en-US" b="0" kern="0" dirty="0" smtClean="0">
                <a:latin typeface="+mn-lt"/>
              </a:rPr>
              <a:t>Virtually </a:t>
            </a:r>
            <a:r>
              <a:rPr lang="en-US" b="0" kern="0" dirty="0" smtClean="0">
                <a:solidFill>
                  <a:schemeClr val="accent1"/>
                </a:solidFill>
                <a:latin typeface="+mn-lt"/>
              </a:rPr>
              <a:t>no heat</a:t>
            </a:r>
            <a:r>
              <a:rPr lang="en-US" b="0" kern="0" dirty="0" smtClean="0">
                <a:latin typeface="+mn-lt"/>
              </a:rPr>
              <a:t> generation</a:t>
            </a:r>
          </a:p>
          <a:p>
            <a:pPr marL="280988" lvl="0" indent="-280988" algn="l" defTabSz="912777">
              <a:lnSpc>
                <a:spcPct val="70000"/>
              </a:lnSpc>
              <a:spcBef>
                <a:spcPts val="1167"/>
              </a:spcBef>
              <a:buClr>
                <a:schemeClr val="tx2"/>
              </a:buClr>
              <a:buSzPct val="95000"/>
              <a:buBlip>
                <a:blip r:embed="rId3"/>
              </a:buBlip>
            </a:pPr>
            <a:r>
              <a:rPr lang="en-US" b="0" kern="0" dirty="0" smtClean="0">
                <a:latin typeface="+mn-lt"/>
              </a:rPr>
              <a:t>No noise:  No moving parts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92" name="Rectangle 60"/>
          <p:cNvSpPr>
            <a:spLocks noChangeArrowheads="1"/>
          </p:cNvSpPr>
          <p:nvPr/>
        </p:nvSpPr>
        <p:spPr bwMode="auto">
          <a:xfrm>
            <a:off x="4754563" y="4671793"/>
            <a:ext cx="2841625" cy="1430338"/>
          </a:xfrm>
          <a:prstGeom prst="rect">
            <a:avLst/>
          </a:prstGeom>
          <a:solidFill>
            <a:srgbClr val="000000">
              <a:alpha val="30196"/>
            </a:srgbClr>
          </a:solidFill>
          <a:ln w="28575">
            <a:solidFill>
              <a:schemeClr val="accent1"/>
            </a:solidFill>
            <a:prstDash val="dash"/>
            <a:miter lim="800000"/>
            <a:headEnd/>
            <a:tailEnd/>
          </a:ln>
          <a:effectLst/>
        </p:spPr>
        <p:txBody>
          <a:bodyPr wrap="none" anchor="ctr"/>
          <a:lstStyle/>
          <a:p>
            <a:endParaRPr lang="en-US">
              <a:latin typeface="+mn-lt"/>
            </a:endParaRPr>
          </a:p>
        </p:txBody>
      </p:sp>
      <p:sp>
        <p:nvSpPr>
          <p:cNvPr id="300091" name="Rectangle 59"/>
          <p:cNvSpPr>
            <a:spLocks noChangeArrowheads="1"/>
          </p:cNvSpPr>
          <p:nvPr/>
        </p:nvSpPr>
        <p:spPr bwMode="auto">
          <a:xfrm>
            <a:off x="4748213" y="2819400"/>
            <a:ext cx="2847975" cy="1812925"/>
          </a:xfrm>
          <a:prstGeom prst="rect">
            <a:avLst/>
          </a:prstGeom>
          <a:solidFill>
            <a:srgbClr val="000000">
              <a:alpha val="30196"/>
            </a:srgbClr>
          </a:solidFill>
          <a:ln w="28575">
            <a:solidFill>
              <a:schemeClr val="tx1"/>
            </a:solidFill>
            <a:prstDash val="dash"/>
            <a:miter lim="800000"/>
            <a:headEnd/>
            <a:tailEnd/>
          </a:ln>
          <a:effectLst/>
        </p:spPr>
        <p:txBody>
          <a:bodyPr wrap="none" anchor="ctr"/>
          <a:lstStyle/>
          <a:p>
            <a:endParaRPr lang="en-US">
              <a:latin typeface="+mn-lt"/>
            </a:endParaRPr>
          </a:p>
        </p:txBody>
      </p:sp>
      <p:sp>
        <p:nvSpPr>
          <p:cNvPr id="300050" name="Rectangle 18"/>
          <p:cNvSpPr>
            <a:spLocks noChangeArrowheads="1"/>
          </p:cNvSpPr>
          <p:nvPr>
            <p:custDataLst>
              <p:tags r:id="rId1"/>
            </p:custDataLst>
          </p:nvPr>
        </p:nvSpPr>
        <p:spPr bwMode="gray">
          <a:xfrm>
            <a:off x="3695700" y="5732463"/>
            <a:ext cx="877888" cy="45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spAutoFit/>
          </a:bodyPr>
          <a:lstStyle/>
          <a:p>
            <a:endParaRPr lang="en-US">
              <a:effectLst/>
            </a:endParaRPr>
          </a:p>
        </p:txBody>
      </p:sp>
      <p:sp>
        <p:nvSpPr>
          <p:cNvPr id="64" name="Rectangle 18"/>
          <p:cNvSpPr>
            <a:spLocks noChangeArrowheads="1"/>
          </p:cNvSpPr>
          <p:nvPr>
            <p:custDataLst>
              <p:tags r:id="rId2"/>
            </p:custDataLst>
          </p:nvPr>
        </p:nvSpPr>
        <p:spPr bwMode="gray">
          <a:xfrm>
            <a:off x="3694112" y="6027884"/>
            <a:ext cx="877888" cy="457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spAutoFit/>
          </a:bodyPr>
          <a:lstStyle/>
          <a:p>
            <a:endParaRPr lang="en-US">
              <a:effectLst/>
            </a:endParaRPr>
          </a:p>
        </p:txBody>
      </p:sp>
      <p:sp>
        <p:nvSpPr>
          <p:cNvPr id="300034" name="Freeform 2"/>
          <p:cNvSpPr>
            <a:spLocks/>
          </p:cNvSpPr>
          <p:nvPr>
            <p:custDataLst>
              <p:tags r:id="rId3"/>
            </p:custDataLst>
          </p:nvPr>
        </p:nvSpPr>
        <p:spPr bwMode="gray">
          <a:xfrm>
            <a:off x="1746250" y="3683000"/>
            <a:ext cx="2830513" cy="276225"/>
          </a:xfrm>
          <a:custGeom>
            <a:avLst/>
            <a:gdLst/>
            <a:ahLst/>
            <a:cxnLst>
              <a:cxn ang="0">
                <a:pos x="0" y="453"/>
              </a:cxn>
              <a:cxn ang="0">
                <a:pos x="130" y="444"/>
              </a:cxn>
              <a:cxn ang="0">
                <a:pos x="260" y="407"/>
              </a:cxn>
              <a:cxn ang="0">
                <a:pos x="530" y="351"/>
              </a:cxn>
              <a:cxn ang="0">
                <a:pos x="743" y="305"/>
              </a:cxn>
              <a:cxn ang="0">
                <a:pos x="1062" y="190"/>
              </a:cxn>
              <a:cxn ang="0">
                <a:pos x="1352" y="78"/>
              </a:cxn>
              <a:cxn ang="0">
                <a:pos x="1536" y="0"/>
              </a:cxn>
              <a:cxn ang="0">
                <a:pos x="1534" y="531"/>
              </a:cxn>
              <a:cxn ang="0">
                <a:pos x="13" y="531"/>
              </a:cxn>
              <a:cxn ang="0">
                <a:pos x="0" y="453"/>
              </a:cxn>
            </a:cxnLst>
            <a:rect l="0" t="0" r="r" b="b"/>
            <a:pathLst>
              <a:path w="1536" h="531">
                <a:moveTo>
                  <a:pt x="0" y="453"/>
                </a:moveTo>
                <a:lnTo>
                  <a:pt x="130" y="444"/>
                </a:lnTo>
                <a:cubicBezTo>
                  <a:pt x="173" y="436"/>
                  <a:pt x="194" y="422"/>
                  <a:pt x="260" y="407"/>
                </a:cubicBezTo>
                <a:cubicBezTo>
                  <a:pt x="335" y="407"/>
                  <a:pt x="443" y="366"/>
                  <a:pt x="530" y="351"/>
                </a:cubicBezTo>
                <a:cubicBezTo>
                  <a:pt x="617" y="336"/>
                  <a:pt x="650" y="333"/>
                  <a:pt x="743" y="305"/>
                </a:cubicBezTo>
                <a:cubicBezTo>
                  <a:pt x="836" y="277"/>
                  <a:pt x="958" y="227"/>
                  <a:pt x="1062" y="190"/>
                </a:cubicBezTo>
                <a:cubicBezTo>
                  <a:pt x="1166" y="153"/>
                  <a:pt x="1274" y="109"/>
                  <a:pt x="1352" y="78"/>
                </a:cubicBezTo>
                <a:lnTo>
                  <a:pt x="1536" y="0"/>
                </a:lnTo>
                <a:lnTo>
                  <a:pt x="1534" y="531"/>
                </a:lnTo>
                <a:lnTo>
                  <a:pt x="13" y="531"/>
                </a:lnTo>
                <a:lnTo>
                  <a:pt x="0" y="453"/>
                </a:ln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endParaRPr lang="en-US">
              <a:effectLst/>
            </a:endParaRPr>
          </a:p>
        </p:txBody>
      </p:sp>
      <p:sp>
        <p:nvSpPr>
          <p:cNvPr id="300035" name="Freeform 3"/>
          <p:cNvSpPr>
            <a:spLocks/>
          </p:cNvSpPr>
          <p:nvPr>
            <p:custDataLst>
              <p:tags r:id="rId4"/>
            </p:custDataLst>
          </p:nvPr>
        </p:nvSpPr>
        <p:spPr bwMode="gray">
          <a:xfrm>
            <a:off x="2808288" y="5103813"/>
            <a:ext cx="1768475" cy="53975"/>
          </a:xfrm>
          <a:custGeom>
            <a:avLst/>
            <a:gdLst/>
            <a:ahLst/>
            <a:cxnLst>
              <a:cxn ang="0">
                <a:pos x="0" y="19"/>
              </a:cxn>
              <a:cxn ang="0">
                <a:pos x="65" y="16"/>
              </a:cxn>
              <a:cxn ang="0">
                <a:pos x="163" y="8"/>
              </a:cxn>
              <a:cxn ang="0">
                <a:pos x="325" y="11"/>
              </a:cxn>
              <a:cxn ang="0">
                <a:pos x="481" y="11"/>
              </a:cxn>
              <a:cxn ang="0">
                <a:pos x="679" y="8"/>
              </a:cxn>
              <a:cxn ang="0">
                <a:pos x="863" y="3"/>
              </a:cxn>
              <a:cxn ang="0">
                <a:pos x="979" y="0"/>
              </a:cxn>
              <a:cxn ang="0">
                <a:pos x="978" y="40"/>
              </a:cxn>
              <a:cxn ang="0">
                <a:pos x="1" y="40"/>
              </a:cxn>
              <a:cxn ang="0">
                <a:pos x="0" y="19"/>
              </a:cxn>
            </a:cxnLst>
            <a:rect l="0" t="0" r="r" b="b"/>
            <a:pathLst>
              <a:path w="979" h="40">
                <a:moveTo>
                  <a:pt x="0" y="19"/>
                </a:moveTo>
                <a:lnTo>
                  <a:pt x="65" y="16"/>
                </a:lnTo>
                <a:cubicBezTo>
                  <a:pt x="92" y="14"/>
                  <a:pt x="120" y="9"/>
                  <a:pt x="163" y="8"/>
                </a:cubicBezTo>
                <a:cubicBezTo>
                  <a:pt x="212" y="8"/>
                  <a:pt x="268" y="12"/>
                  <a:pt x="325" y="11"/>
                </a:cubicBezTo>
                <a:cubicBezTo>
                  <a:pt x="381" y="10"/>
                  <a:pt x="418" y="13"/>
                  <a:pt x="481" y="11"/>
                </a:cubicBezTo>
                <a:cubicBezTo>
                  <a:pt x="544" y="9"/>
                  <a:pt x="609" y="10"/>
                  <a:pt x="679" y="8"/>
                </a:cubicBezTo>
                <a:cubicBezTo>
                  <a:pt x="749" y="6"/>
                  <a:pt x="813" y="5"/>
                  <a:pt x="863" y="3"/>
                </a:cubicBezTo>
                <a:lnTo>
                  <a:pt x="979" y="0"/>
                </a:lnTo>
                <a:lnTo>
                  <a:pt x="978" y="40"/>
                </a:lnTo>
                <a:lnTo>
                  <a:pt x="1" y="40"/>
                </a:lnTo>
                <a:lnTo>
                  <a:pt x="0" y="19"/>
                </a:lnTo>
                <a:close/>
              </a:path>
            </a:pathLst>
          </a:cu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lstStyle/>
          <a:p>
            <a:endParaRPr lang="en-US">
              <a:effectLst/>
            </a:endParaRPr>
          </a:p>
        </p:txBody>
      </p:sp>
      <p:sp>
        <p:nvSpPr>
          <p:cNvPr id="300036" name="Rectangle 4"/>
          <p:cNvSpPr>
            <a:spLocks noChangeArrowheads="1"/>
          </p:cNvSpPr>
          <p:nvPr>
            <p:custDataLst>
              <p:tags r:id="rId5"/>
            </p:custDataLst>
          </p:nvPr>
        </p:nvSpPr>
        <p:spPr bwMode="gray">
          <a:xfrm>
            <a:off x="3144838" y="5395913"/>
            <a:ext cx="1436687" cy="349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effectLst/>
            </a:endParaRPr>
          </a:p>
        </p:txBody>
      </p:sp>
      <p:sp>
        <p:nvSpPr>
          <p:cNvPr id="300037" name="Freeform 5"/>
          <p:cNvSpPr>
            <a:spLocks/>
          </p:cNvSpPr>
          <p:nvPr>
            <p:custDataLst>
              <p:tags r:id="rId6"/>
            </p:custDataLst>
          </p:nvPr>
        </p:nvSpPr>
        <p:spPr bwMode="auto">
          <a:xfrm>
            <a:off x="1801813" y="2890838"/>
            <a:ext cx="2774950" cy="720725"/>
          </a:xfrm>
          <a:custGeom>
            <a:avLst/>
            <a:gdLst/>
            <a:ahLst/>
            <a:cxnLst>
              <a:cxn ang="0">
                <a:pos x="0" y="453"/>
              </a:cxn>
              <a:cxn ang="0">
                <a:pos x="130" y="444"/>
              </a:cxn>
              <a:cxn ang="0">
                <a:pos x="260" y="407"/>
              </a:cxn>
              <a:cxn ang="0">
                <a:pos x="530" y="351"/>
              </a:cxn>
              <a:cxn ang="0">
                <a:pos x="743" y="305"/>
              </a:cxn>
              <a:cxn ang="0">
                <a:pos x="1062" y="190"/>
              </a:cxn>
              <a:cxn ang="0">
                <a:pos x="1352" y="78"/>
              </a:cxn>
              <a:cxn ang="0">
                <a:pos x="1536" y="0"/>
              </a:cxn>
              <a:cxn ang="0">
                <a:pos x="1534" y="531"/>
              </a:cxn>
              <a:cxn ang="0">
                <a:pos x="13" y="531"/>
              </a:cxn>
              <a:cxn ang="0">
                <a:pos x="0" y="453"/>
              </a:cxn>
            </a:cxnLst>
            <a:rect l="0" t="0" r="r" b="b"/>
            <a:pathLst>
              <a:path w="1536" h="531">
                <a:moveTo>
                  <a:pt x="0" y="453"/>
                </a:moveTo>
                <a:lnTo>
                  <a:pt x="130" y="444"/>
                </a:lnTo>
                <a:cubicBezTo>
                  <a:pt x="173" y="436"/>
                  <a:pt x="194" y="422"/>
                  <a:pt x="260" y="407"/>
                </a:cubicBezTo>
                <a:cubicBezTo>
                  <a:pt x="335" y="407"/>
                  <a:pt x="443" y="366"/>
                  <a:pt x="530" y="351"/>
                </a:cubicBezTo>
                <a:cubicBezTo>
                  <a:pt x="617" y="336"/>
                  <a:pt x="650" y="333"/>
                  <a:pt x="743" y="305"/>
                </a:cubicBezTo>
                <a:cubicBezTo>
                  <a:pt x="836" y="277"/>
                  <a:pt x="958" y="227"/>
                  <a:pt x="1062" y="190"/>
                </a:cubicBezTo>
                <a:cubicBezTo>
                  <a:pt x="1166" y="153"/>
                  <a:pt x="1274" y="109"/>
                  <a:pt x="1352" y="78"/>
                </a:cubicBezTo>
                <a:lnTo>
                  <a:pt x="1536" y="0"/>
                </a:lnTo>
                <a:lnTo>
                  <a:pt x="1534" y="531"/>
                </a:lnTo>
                <a:lnTo>
                  <a:pt x="13" y="531"/>
                </a:lnTo>
                <a:lnTo>
                  <a:pt x="0" y="453"/>
                </a:ln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nchor="ctr"/>
          <a:lstStyle/>
          <a:p>
            <a:endParaRPr lang="en-US">
              <a:effectLst/>
            </a:endParaRPr>
          </a:p>
        </p:txBody>
      </p:sp>
      <p:sp>
        <p:nvSpPr>
          <p:cNvPr id="300038" name="Rectangle 6"/>
          <p:cNvSpPr>
            <a:spLocks noChangeArrowheads="1"/>
          </p:cNvSpPr>
          <p:nvPr>
            <p:custDataLst>
              <p:tags r:id="rId7"/>
            </p:custDataLst>
          </p:nvPr>
        </p:nvSpPr>
        <p:spPr bwMode="gray">
          <a:xfrm>
            <a:off x="1444625" y="6446838"/>
            <a:ext cx="474489" cy="221599"/>
          </a:xfrm>
          <a:prstGeom prst="rect">
            <a:avLst/>
          </a:prstGeom>
          <a:noFill/>
          <a:ln w="9525">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600" dirty="0">
                <a:solidFill>
                  <a:schemeClr val="bg2"/>
                </a:solidFill>
                <a:effectLst/>
                <a:latin typeface="+mn-lt"/>
                <a:ea typeface="Vernada"/>
                <a:cs typeface="Vernada"/>
              </a:rPr>
              <a:t>2007</a:t>
            </a:r>
          </a:p>
        </p:txBody>
      </p:sp>
      <p:sp>
        <p:nvSpPr>
          <p:cNvPr id="300039" name="Rectangle 7"/>
          <p:cNvSpPr>
            <a:spLocks noChangeArrowheads="1"/>
          </p:cNvSpPr>
          <p:nvPr>
            <p:custDataLst>
              <p:tags r:id="rId8"/>
            </p:custDataLst>
          </p:nvPr>
        </p:nvSpPr>
        <p:spPr bwMode="gray">
          <a:xfrm>
            <a:off x="2141538" y="6446838"/>
            <a:ext cx="474489" cy="221599"/>
          </a:xfrm>
          <a:prstGeom prst="rect">
            <a:avLst/>
          </a:prstGeom>
          <a:noFill/>
          <a:ln w="9525">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600" dirty="0">
                <a:solidFill>
                  <a:schemeClr val="bg2"/>
                </a:solidFill>
                <a:effectLst/>
                <a:latin typeface="+mn-lt"/>
                <a:ea typeface="Vernada"/>
                <a:cs typeface="Vernada"/>
              </a:rPr>
              <a:t>2008</a:t>
            </a:r>
          </a:p>
        </p:txBody>
      </p:sp>
      <p:sp>
        <p:nvSpPr>
          <p:cNvPr id="300040" name="Rectangle 8"/>
          <p:cNvSpPr>
            <a:spLocks noChangeArrowheads="1"/>
          </p:cNvSpPr>
          <p:nvPr>
            <p:custDataLst>
              <p:tags r:id="rId9"/>
            </p:custDataLst>
          </p:nvPr>
        </p:nvSpPr>
        <p:spPr bwMode="gray">
          <a:xfrm>
            <a:off x="2816225" y="6446838"/>
            <a:ext cx="474489" cy="221599"/>
          </a:xfrm>
          <a:prstGeom prst="rect">
            <a:avLst/>
          </a:prstGeom>
          <a:noFill/>
          <a:ln w="9525">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600" dirty="0">
                <a:solidFill>
                  <a:schemeClr val="bg2"/>
                </a:solidFill>
                <a:effectLst/>
                <a:latin typeface="+mn-lt"/>
                <a:ea typeface="Vernada"/>
                <a:cs typeface="Vernada"/>
              </a:rPr>
              <a:t>2009</a:t>
            </a:r>
          </a:p>
        </p:txBody>
      </p:sp>
      <p:sp>
        <p:nvSpPr>
          <p:cNvPr id="300041" name="Rectangle 9"/>
          <p:cNvSpPr>
            <a:spLocks noChangeArrowheads="1"/>
          </p:cNvSpPr>
          <p:nvPr>
            <p:custDataLst>
              <p:tags r:id="rId10"/>
            </p:custDataLst>
          </p:nvPr>
        </p:nvSpPr>
        <p:spPr bwMode="gray">
          <a:xfrm>
            <a:off x="3563938" y="6446838"/>
            <a:ext cx="474489" cy="221599"/>
          </a:xfrm>
          <a:prstGeom prst="rect">
            <a:avLst/>
          </a:prstGeom>
          <a:noFill/>
          <a:ln w="9525">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600">
                <a:solidFill>
                  <a:schemeClr val="bg2"/>
                </a:solidFill>
                <a:effectLst/>
                <a:latin typeface="+mn-lt"/>
                <a:ea typeface="Vernada"/>
                <a:cs typeface="Vernada"/>
              </a:rPr>
              <a:t>2010</a:t>
            </a:r>
          </a:p>
        </p:txBody>
      </p:sp>
      <p:sp>
        <p:nvSpPr>
          <p:cNvPr id="300043" name="Freeform 11"/>
          <p:cNvSpPr>
            <a:spLocks/>
          </p:cNvSpPr>
          <p:nvPr>
            <p:custDataLst>
              <p:tags r:id="rId11"/>
            </p:custDataLst>
          </p:nvPr>
        </p:nvSpPr>
        <p:spPr bwMode="gray">
          <a:xfrm>
            <a:off x="2438400" y="4516438"/>
            <a:ext cx="2138363" cy="58737"/>
          </a:xfrm>
          <a:custGeom>
            <a:avLst/>
            <a:gdLst/>
            <a:ahLst/>
            <a:cxnLst>
              <a:cxn ang="0">
                <a:pos x="0" y="453"/>
              </a:cxn>
              <a:cxn ang="0">
                <a:pos x="130" y="444"/>
              </a:cxn>
              <a:cxn ang="0">
                <a:pos x="260" y="407"/>
              </a:cxn>
              <a:cxn ang="0">
                <a:pos x="530" y="351"/>
              </a:cxn>
              <a:cxn ang="0">
                <a:pos x="743" y="305"/>
              </a:cxn>
              <a:cxn ang="0">
                <a:pos x="1062" y="190"/>
              </a:cxn>
              <a:cxn ang="0">
                <a:pos x="1352" y="78"/>
              </a:cxn>
              <a:cxn ang="0">
                <a:pos x="1536" y="0"/>
              </a:cxn>
              <a:cxn ang="0">
                <a:pos x="1534" y="531"/>
              </a:cxn>
              <a:cxn ang="0">
                <a:pos x="13" y="531"/>
              </a:cxn>
              <a:cxn ang="0">
                <a:pos x="0" y="453"/>
              </a:cxn>
            </a:cxnLst>
            <a:rect l="0" t="0" r="r" b="b"/>
            <a:pathLst>
              <a:path w="1536" h="531">
                <a:moveTo>
                  <a:pt x="0" y="453"/>
                </a:moveTo>
                <a:lnTo>
                  <a:pt x="130" y="444"/>
                </a:lnTo>
                <a:cubicBezTo>
                  <a:pt x="173" y="436"/>
                  <a:pt x="194" y="422"/>
                  <a:pt x="260" y="407"/>
                </a:cubicBezTo>
                <a:cubicBezTo>
                  <a:pt x="335" y="407"/>
                  <a:pt x="443" y="366"/>
                  <a:pt x="530" y="351"/>
                </a:cubicBezTo>
                <a:cubicBezTo>
                  <a:pt x="617" y="336"/>
                  <a:pt x="650" y="333"/>
                  <a:pt x="743" y="305"/>
                </a:cubicBezTo>
                <a:cubicBezTo>
                  <a:pt x="836" y="277"/>
                  <a:pt x="958" y="227"/>
                  <a:pt x="1062" y="190"/>
                </a:cubicBezTo>
                <a:cubicBezTo>
                  <a:pt x="1166" y="153"/>
                  <a:pt x="1274" y="109"/>
                  <a:pt x="1352" y="78"/>
                </a:cubicBezTo>
                <a:lnTo>
                  <a:pt x="1536" y="0"/>
                </a:lnTo>
                <a:lnTo>
                  <a:pt x="1534" y="531"/>
                </a:lnTo>
                <a:lnTo>
                  <a:pt x="13" y="531"/>
                </a:lnTo>
                <a:lnTo>
                  <a:pt x="0" y="453"/>
                </a:ln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endParaRPr lang="en-US">
              <a:effectLst/>
            </a:endParaRPr>
          </a:p>
        </p:txBody>
      </p:sp>
      <p:sp>
        <p:nvSpPr>
          <p:cNvPr id="300044" name="Rectangle 12"/>
          <p:cNvSpPr>
            <a:spLocks noChangeArrowheads="1"/>
          </p:cNvSpPr>
          <p:nvPr>
            <p:custDataLst>
              <p:tags r:id="rId12"/>
            </p:custDataLst>
          </p:nvPr>
        </p:nvSpPr>
        <p:spPr bwMode="gray">
          <a:xfrm>
            <a:off x="3685814" y="4389438"/>
            <a:ext cx="890950" cy="193899"/>
          </a:xfrm>
          <a:prstGeom prst="rect">
            <a:avLst/>
          </a:prstGeom>
          <a:noFill/>
          <a:ln w="9525">
            <a:noFill/>
            <a:miter lim="800000"/>
            <a:headEnd/>
            <a:tailEnd/>
          </a:ln>
          <a:effectLst/>
        </p:spPr>
        <p:txBody>
          <a:bodyPr wrap="none" lIns="0" tIns="0" rIns="0" bIns="0">
            <a:spAutoFit/>
          </a:bodyPr>
          <a:lstStyle/>
          <a:p>
            <a:pPr marL="1028700" lvl="1" indent="-455613" algn="r">
              <a:lnSpc>
                <a:spcPct val="90000"/>
              </a:lnSpc>
              <a:spcBef>
                <a:spcPct val="30000"/>
              </a:spcBef>
              <a:buClr>
                <a:schemeClr val="tx2"/>
              </a:buClr>
              <a:buSzPct val="95000"/>
              <a:buFont typeface="Wingdings" pitchFamily="2" charset="2"/>
              <a:buNone/>
            </a:pPr>
            <a:r>
              <a:rPr lang="en-US" altLang="ko-KR" sz="1400">
                <a:solidFill>
                  <a:schemeClr val="bg2"/>
                </a:solidFill>
                <a:effectLst/>
                <a:latin typeface="+mn-lt"/>
                <a:ea typeface="Vernada"/>
                <a:cs typeface="Vernada"/>
              </a:rPr>
              <a:t>160</a:t>
            </a:r>
          </a:p>
        </p:txBody>
      </p:sp>
      <p:sp>
        <p:nvSpPr>
          <p:cNvPr id="300045" name="Freeform 13"/>
          <p:cNvSpPr>
            <a:spLocks/>
          </p:cNvSpPr>
          <p:nvPr>
            <p:custDataLst>
              <p:tags r:id="rId13"/>
            </p:custDataLst>
          </p:nvPr>
        </p:nvSpPr>
        <p:spPr bwMode="gray">
          <a:xfrm>
            <a:off x="2438400" y="4111625"/>
            <a:ext cx="2138363" cy="177800"/>
          </a:xfrm>
          <a:custGeom>
            <a:avLst/>
            <a:gdLst/>
            <a:ahLst/>
            <a:cxnLst>
              <a:cxn ang="0">
                <a:pos x="0" y="453"/>
              </a:cxn>
              <a:cxn ang="0">
                <a:pos x="130" y="444"/>
              </a:cxn>
              <a:cxn ang="0">
                <a:pos x="260" y="407"/>
              </a:cxn>
              <a:cxn ang="0">
                <a:pos x="530" y="351"/>
              </a:cxn>
              <a:cxn ang="0">
                <a:pos x="743" y="305"/>
              </a:cxn>
              <a:cxn ang="0">
                <a:pos x="1062" y="190"/>
              </a:cxn>
              <a:cxn ang="0">
                <a:pos x="1352" y="78"/>
              </a:cxn>
              <a:cxn ang="0">
                <a:pos x="1536" y="0"/>
              </a:cxn>
              <a:cxn ang="0">
                <a:pos x="1534" y="531"/>
              </a:cxn>
              <a:cxn ang="0">
                <a:pos x="13" y="531"/>
              </a:cxn>
              <a:cxn ang="0">
                <a:pos x="0" y="453"/>
              </a:cxn>
            </a:cxnLst>
            <a:rect l="0" t="0" r="r" b="b"/>
            <a:pathLst>
              <a:path w="1536" h="531">
                <a:moveTo>
                  <a:pt x="0" y="453"/>
                </a:moveTo>
                <a:lnTo>
                  <a:pt x="130" y="444"/>
                </a:lnTo>
                <a:cubicBezTo>
                  <a:pt x="173" y="436"/>
                  <a:pt x="194" y="422"/>
                  <a:pt x="260" y="407"/>
                </a:cubicBezTo>
                <a:cubicBezTo>
                  <a:pt x="335" y="407"/>
                  <a:pt x="443" y="366"/>
                  <a:pt x="530" y="351"/>
                </a:cubicBezTo>
                <a:cubicBezTo>
                  <a:pt x="617" y="336"/>
                  <a:pt x="650" y="333"/>
                  <a:pt x="743" y="305"/>
                </a:cubicBezTo>
                <a:cubicBezTo>
                  <a:pt x="836" y="277"/>
                  <a:pt x="958" y="227"/>
                  <a:pt x="1062" y="190"/>
                </a:cubicBezTo>
                <a:cubicBezTo>
                  <a:pt x="1166" y="153"/>
                  <a:pt x="1274" y="109"/>
                  <a:pt x="1352" y="78"/>
                </a:cubicBezTo>
                <a:lnTo>
                  <a:pt x="1536" y="0"/>
                </a:lnTo>
                <a:lnTo>
                  <a:pt x="1534" y="531"/>
                </a:lnTo>
                <a:lnTo>
                  <a:pt x="13" y="531"/>
                </a:lnTo>
                <a:lnTo>
                  <a:pt x="0" y="453"/>
                </a:ln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endParaRPr lang="en-US">
              <a:effectLst/>
            </a:endParaRPr>
          </a:p>
        </p:txBody>
      </p:sp>
      <p:sp>
        <p:nvSpPr>
          <p:cNvPr id="300046" name="Rectangle 14"/>
          <p:cNvSpPr>
            <a:spLocks noChangeArrowheads="1"/>
          </p:cNvSpPr>
          <p:nvPr>
            <p:custDataLst>
              <p:tags r:id="rId14"/>
            </p:custDataLst>
          </p:nvPr>
        </p:nvSpPr>
        <p:spPr bwMode="gray">
          <a:xfrm>
            <a:off x="3685814" y="4089400"/>
            <a:ext cx="890950" cy="193899"/>
          </a:xfrm>
          <a:prstGeom prst="rect">
            <a:avLst/>
          </a:prstGeom>
          <a:noFill/>
          <a:ln w="9525">
            <a:noFill/>
            <a:miter lim="800000"/>
            <a:headEnd/>
            <a:tailEnd/>
          </a:ln>
          <a:effectLst/>
        </p:spPr>
        <p:txBody>
          <a:bodyPr wrap="none" lIns="0" tIns="0" rIns="0" bIns="0">
            <a:spAutoFit/>
          </a:bodyPr>
          <a:lstStyle/>
          <a:p>
            <a:pPr marL="1028700" lvl="1" indent="-455613" algn="r">
              <a:lnSpc>
                <a:spcPct val="90000"/>
              </a:lnSpc>
              <a:spcBef>
                <a:spcPct val="30000"/>
              </a:spcBef>
              <a:buClr>
                <a:schemeClr val="tx2"/>
              </a:buClr>
              <a:buSzPct val="95000"/>
              <a:buFont typeface="Wingdings" pitchFamily="2" charset="2"/>
              <a:buNone/>
            </a:pPr>
            <a:r>
              <a:rPr lang="en-US" altLang="ko-KR" sz="1400">
                <a:solidFill>
                  <a:schemeClr val="bg2"/>
                </a:solidFill>
                <a:effectLst/>
                <a:latin typeface="+mn-lt"/>
                <a:ea typeface="Vernada"/>
                <a:cs typeface="Vernada"/>
              </a:rPr>
              <a:t>550</a:t>
            </a:r>
          </a:p>
        </p:txBody>
      </p:sp>
      <p:sp>
        <p:nvSpPr>
          <p:cNvPr id="300047" name="Rectangle 15"/>
          <p:cNvSpPr>
            <a:spLocks noChangeArrowheads="1"/>
          </p:cNvSpPr>
          <p:nvPr>
            <p:custDataLst>
              <p:tags r:id="rId15"/>
            </p:custDataLst>
          </p:nvPr>
        </p:nvSpPr>
        <p:spPr bwMode="gray">
          <a:xfrm>
            <a:off x="3685814" y="3787775"/>
            <a:ext cx="890950" cy="193899"/>
          </a:xfrm>
          <a:prstGeom prst="rect">
            <a:avLst/>
          </a:prstGeom>
          <a:noFill/>
          <a:ln w="9525">
            <a:noFill/>
            <a:miter lim="800000"/>
            <a:headEnd/>
            <a:tailEnd/>
          </a:ln>
          <a:effectLst/>
        </p:spPr>
        <p:txBody>
          <a:bodyPr wrap="none" lIns="0" tIns="0" rIns="0" bIns="0">
            <a:spAutoFit/>
          </a:bodyPr>
          <a:lstStyle/>
          <a:p>
            <a:pPr marL="1028700" lvl="1" indent="-455613" algn="r">
              <a:lnSpc>
                <a:spcPct val="90000"/>
              </a:lnSpc>
              <a:spcBef>
                <a:spcPct val="30000"/>
              </a:spcBef>
              <a:buClr>
                <a:schemeClr val="tx2"/>
              </a:buClr>
              <a:buSzPct val="95000"/>
              <a:buFont typeface="Wingdings" pitchFamily="2" charset="2"/>
              <a:buNone/>
            </a:pPr>
            <a:r>
              <a:rPr lang="en-US" altLang="ko-KR" sz="1400">
                <a:solidFill>
                  <a:schemeClr val="bg2"/>
                </a:solidFill>
                <a:effectLst/>
                <a:latin typeface="+mn-lt"/>
                <a:ea typeface="Vernada"/>
                <a:cs typeface="Vernada"/>
              </a:rPr>
              <a:t>850</a:t>
            </a:r>
          </a:p>
        </p:txBody>
      </p:sp>
      <p:sp>
        <p:nvSpPr>
          <p:cNvPr id="300048" name="Freeform 16"/>
          <p:cNvSpPr>
            <a:spLocks/>
          </p:cNvSpPr>
          <p:nvPr>
            <p:custDataLst>
              <p:tags r:id="rId16"/>
            </p:custDataLst>
          </p:nvPr>
        </p:nvSpPr>
        <p:spPr bwMode="gray">
          <a:xfrm>
            <a:off x="2249488" y="4632325"/>
            <a:ext cx="2327275" cy="227013"/>
          </a:xfrm>
          <a:custGeom>
            <a:avLst/>
            <a:gdLst/>
            <a:ahLst/>
            <a:cxnLst>
              <a:cxn ang="0">
                <a:pos x="0" y="130"/>
              </a:cxn>
              <a:cxn ang="0">
                <a:pos x="102" y="130"/>
              </a:cxn>
              <a:cxn ang="0">
                <a:pos x="251" y="112"/>
              </a:cxn>
              <a:cxn ang="0">
                <a:pos x="539" y="99"/>
              </a:cxn>
              <a:cxn ang="0">
                <a:pos x="752" y="86"/>
              </a:cxn>
              <a:cxn ang="0">
                <a:pos x="1071" y="54"/>
              </a:cxn>
              <a:cxn ang="0">
                <a:pos x="1361" y="22"/>
              </a:cxn>
              <a:cxn ang="0">
                <a:pos x="1545" y="0"/>
              </a:cxn>
              <a:cxn ang="0">
                <a:pos x="1543" y="150"/>
              </a:cxn>
              <a:cxn ang="0">
                <a:pos x="22" y="150"/>
              </a:cxn>
              <a:cxn ang="0">
                <a:pos x="0" y="130"/>
              </a:cxn>
            </a:cxnLst>
            <a:rect l="0" t="0" r="r" b="b"/>
            <a:pathLst>
              <a:path w="1545" h="150">
                <a:moveTo>
                  <a:pt x="0" y="130"/>
                </a:moveTo>
                <a:lnTo>
                  <a:pt x="102" y="130"/>
                </a:lnTo>
                <a:cubicBezTo>
                  <a:pt x="144" y="127"/>
                  <a:pt x="178" y="117"/>
                  <a:pt x="251" y="112"/>
                </a:cubicBezTo>
                <a:cubicBezTo>
                  <a:pt x="326" y="112"/>
                  <a:pt x="452" y="103"/>
                  <a:pt x="539" y="99"/>
                </a:cubicBezTo>
                <a:cubicBezTo>
                  <a:pt x="626" y="95"/>
                  <a:pt x="659" y="94"/>
                  <a:pt x="752" y="86"/>
                </a:cubicBezTo>
                <a:cubicBezTo>
                  <a:pt x="845" y="78"/>
                  <a:pt x="967" y="64"/>
                  <a:pt x="1071" y="54"/>
                </a:cubicBezTo>
                <a:cubicBezTo>
                  <a:pt x="1175" y="43"/>
                  <a:pt x="1283" y="31"/>
                  <a:pt x="1361" y="22"/>
                </a:cubicBezTo>
                <a:lnTo>
                  <a:pt x="1545" y="0"/>
                </a:lnTo>
                <a:lnTo>
                  <a:pt x="1543" y="150"/>
                </a:lnTo>
                <a:lnTo>
                  <a:pt x="22" y="150"/>
                </a:lnTo>
                <a:lnTo>
                  <a:pt x="0" y="130"/>
                </a:lnTo>
                <a:close/>
              </a:path>
            </a:pathLst>
          </a:cu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endParaRPr lang="en-US">
              <a:effectLst/>
            </a:endParaRPr>
          </a:p>
        </p:txBody>
      </p:sp>
      <p:sp>
        <p:nvSpPr>
          <p:cNvPr id="300049" name="Rectangle 17"/>
          <p:cNvSpPr>
            <a:spLocks noChangeArrowheads="1"/>
          </p:cNvSpPr>
          <p:nvPr>
            <p:custDataLst>
              <p:tags r:id="rId17"/>
            </p:custDataLst>
          </p:nvPr>
        </p:nvSpPr>
        <p:spPr bwMode="gray">
          <a:xfrm>
            <a:off x="3685814" y="4676775"/>
            <a:ext cx="890950" cy="193899"/>
          </a:xfrm>
          <a:prstGeom prst="rect">
            <a:avLst/>
          </a:prstGeom>
          <a:noFill/>
          <a:ln w="9525">
            <a:noFill/>
            <a:miter lim="800000"/>
            <a:headEnd/>
            <a:tailEnd/>
          </a:ln>
          <a:effectLst/>
        </p:spPr>
        <p:txBody>
          <a:bodyPr wrap="none" lIns="0" tIns="0" rIns="0" bIns="0">
            <a:spAutoFit/>
          </a:bodyPr>
          <a:lstStyle/>
          <a:p>
            <a:pPr marL="1028700" lvl="1" indent="-455613" algn="r">
              <a:lnSpc>
                <a:spcPct val="90000"/>
              </a:lnSpc>
              <a:spcBef>
                <a:spcPct val="30000"/>
              </a:spcBef>
              <a:buClr>
                <a:schemeClr val="tx2"/>
              </a:buClr>
              <a:buSzPct val="95000"/>
              <a:buFont typeface="Wingdings" pitchFamily="2" charset="2"/>
              <a:buNone/>
            </a:pPr>
            <a:r>
              <a:rPr lang="en-US" altLang="ko-KR" sz="1400">
                <a:solidFill>
                  <a:schemeClr val="bg2"/>
                </a:solidFill>
                <a:effectLst/>
                <a:latin typeface="+mn-lt"/>
                <a:ea typeface="Vernada"/>
                <a:cs typeface="Vernada"/>
              </a:rPr>
              <a:t>850</a:t>
            </a:r>
          </a:p>
        </p:txBody>
      </p:sp>
      <p:sp>
        <p:nvSpPr>
          <p:cNvPr id="300052" name="Rectangle 20"/>
          <p:cNvSpPr>
            <a:spLocks noChangeArrowheads="1"/>
          </p:cNvSpPr>
          <p:nvPr>
            <p:custDataLst>
              <p:tags r:id="rId18"/>
            </p:custDataLst>
          </p:nvPr>
        </p:nvSpPr>
        <p:spPr bwMode="gray">
          <a:xfrm>
            <a:off x="3685814" y="4965700"/>
            <a:ext cx="890950" cy="193899"/>
          </a:xfrm>
          <a:prstGeom prst="rect">
            <a:avLst/>
          </a:prstGeom>
          <a:noFill/>
          <a:ln w="9525">
            <a:noFill/>
            <a:miter lim="800000"/>
            <a:headEnd/>
            <a:tailEnd/>
          </a:ln>
          <a:effectLst/>
        </p:spPr>
        <p:txBody>
          <a:bodyPr wrap="none" lIns="0" tIns="0" rIns="0" bIns="0">
            <a:spAutoFit/>
          </a:bodyPr>
          <a:lstStyle/>
          <a:p>
            <a:pPr marL="1028700" lvl="1" indent="-455613" algn="r">
              <a:lnSpc>
                <a:spcPct val="90000"/>
              </a:lnSpc>
              <a:spcBef>
                <a:spcPct val="30000"/>
              </a:spcBef>
              <a:buClr>
                <a:schemeClr val="tx2"/>
              </a:buClr>
              <a:buSzPct val="95000"/>
              <a:buFont typeface="Wingdings" pitchFamily="2" charset="2"/>
              <a:buNone/>
            </a:pPr>
            <a:r>
              <a:rPr lang="en-US" altLang="ko-KR" sz="1400">
                <a:solidFill>
                  <a:schemeClr val="bg2"/>
                </a:solidFill>
                <a:effectLst/>
                <a:latin typeface="+mn-lt"/>
                <a:ea typeface="Vernada"/>
                <a:cs typeface="Vernada"/>
              </a:rPr>
              <a:t>200</a:t>
            </a:r>
          </a:p>
        </p:txBody>
      </p:sp>
      <p:sp>
        <p:nvSpPr>
          <p:cNvPr id="300053" name="Rectangle 21"/>
          <p:cNvSpPr>
            <a:spLocks noChangeArrowheads="1"/>
          </p:cNvSpPr>
          <p:nvPr>
            <p:custDataLst>
              <p:tags r:id="rId19"/>
            </p:custDataLst>
          </p:nvPr>
        </p:nvSpPr>
        <p:spPr bwMode="gray">
          <a:xfrm>
            <a:off x="3685814" y="5253038"/>
            <a:ext cx="890950" cy="193899"/>
          </a:xfrm>
          <a:prstGeom prst="rect">
            <a:avLst/>
          </a:prstGeom>
          <a:noFill/>
          <a:ln w="9525">
            <a:noFill/>
            <a:miter lim="800000"/>
            <a:headEnd/>
            <a:tailEnd/>
          </a:ln>
          <a:effectLst/>
        </p:spPr>
        <p:txBody>
          <a:bodyPr wrap="none" lIns="0" tIns="0" rIns="0" bIns="0">
            <a:spAutoFit/>
          </a:bodyPr>
          <a:lstStyle/>
          <a:p>
            <a:pPr marL="1028700" lvl="1" indent="-455613" algn="r">
              <a:lnSpc>
                <a:spcPct val="90000"/>
              </a:lnSpc>
              <a:spcBef>
                <a:spcPct val="30000"/>
              </a:spcBef>
              <a:buClr>
                <a:schemeClr val="tx2"/>
              </a:buClr>
              <a:buSzPct val="95000"/>
              <a:buFont typeface="Wingdings" pitchFamily="2" charset="2"/>
              <a:buNone/>
            </a:pPr>
            <a:r>
              <a:rPr lang="en-US" altLang="ko-KR" sz="1400">
                <a:solidFill>
                  <a:schemeClr val="bg2"/>
                </a:solidFill>
                <a:effectLst/>
                <a:latin typeface="+mn-lt"/>
                <a:ea typeface="Vernada"/>
                <a:cs typeface="Vernada"/>
              </a:rPr>
              <a:t>100</a:t>
            </a:r>
          </a:p>
        </p:txBody>
      </p:sp>
      <p:sp>
        <p:nvSpPr>
          <p:cNvPr id="300054" name="Freeform 22"/>
          <p:cNvSpPr>
            <a:spLocks/>
          </p:cNvSpPr>
          <p:nvPr>
            <p:custDataLst>
              <p:tags r:id="rId20"/>
            </p:custDataLst>
          </p:nvPr>
        </p:nvSpPr>
        <p:spPr bwMode="gray">
          <a:xfrm>
            <a:off x="1255416" y="2741613"/>
            <a:ext cx="622300" cy="3709987"/>
          </a:xfrm>
          <a:custGeom>
            <a:avLst/>
            <a:gdLst/>
            <a:ahLst/>
            <a:cxnLst>
              <a:cxn ang="0">
                <a:pos x="0" y="0"/>
              </a:cxn>
              <a:cxn ang="0">
                <a:pos x="168" y="0"/>
              </a:cxn>
              <a:cxn ang="0">
                <a:pos x="168" y="2926"/>
              </a:cxn>
              <a:cxn ang="0">
                <a:pos x="0" y="2926"/>
              </a:cxn>
              <a:cxn ang="0">
                <a:pos x="0" y="0"/>
              </a:cxn>
              <a:cxn ang="0">
                <a:pos x="0" y="0"/>
              </a:cxn>
            </a:cxnLst>
            <a:rect l="0" t="0" r="r" b="b"/>
            <a:pathLst>
              <a:path w="168" h="2926">
                <a:moveTo>
                  <a:pt x="0" y="0"/>
                </a:moveTo>
                <a:lnTo>
                  <a:pt x="168" y="0"/>
                </a:lnTo>
                <a:lnTo>
                  <a:pt x="168" y="2926"/>
                </a:lnTo>
                <a:lnTo>
                  <a:pt x="0" y="2926"/>
                </a:lnTo>
                <a:lnTo>
                  <a:pt x="0" y="0"/>
                </a:lnTo>
                <a:lnTo>
                  <a:pt x="0" y="0"/>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effectLst/>
            </a:endParaRPr>
          </a:p>
        </p:txBody>
      </p:sp>
      <p:sp>
        <p:nvSpPr>
          <p:cNvPr id="300055" name="Freeform 23"/>
          <p:cNvSpPr>
            <a:spLocks/>
          </p:cNvSpPr>
          <p:nvPr>
            <p:custDataLst>
              <p:tags r:id="rId21"/>
            </p:custDataLst>
          </p:nvPr>
        </p:nvSpPr>
        <p:spPr bwMode="gray">
          <a:xfrm>
            <a:off x="2017468" y="4216400"/>
            <a:ext cx="625475" cy="2235200"/>
          </a:xfrm>
          <a:custGeom>
            <a:avLst/>
            <a:gdLst/>
            <a:ahLst/>
            <a:cxnLst>
              <a:cxn ang="0">
                <a:pos x="0" y="0"/>
              </a:cxn>
              <a:cxn ang="0">
                <a:pos x="168" y="0"/>
              </a:cxn>
              <a:cxn ang="0">
                <a:pos x="168" y="1756"/>
              </a:cxn>
              <a:cxn ang="0">
                <a:pos x="0" y="1756"/>
              </a:cxn>
              <a:cxn ang="0">
                <a:pos x="0" y="0"/>
              </a:cxn>
              <a:cxn ang="0">
                <a:pos x="0" y="0"/>
              </a:cxn>
            </a:cxnLst>
            <a:rect l="0" t="0" r="r" b="b"/>
            <a:pathLst>
              <a:path w="168" h="1756">
                <a:moveTo>
                  <a:pt x="0" y="0"/>
                </a:moveTo>
                <a:lnTo>
                  <a:pt x="168" y="0"/>
                </a:lnTo>
                <a:lnTo>
                  <a:pt x="168" y="1756"/>
                </a:lnTo>
                <a:lnTo>
                  <a:pt x="0" y="1756"/>
                </a:lnTo>
                <a:lnTo>
                  <a:pt x="0" y="0"/>
                </a:lnTo>
                <a:lnTo>
                  <a:pt x="0"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a:effectLst/>
            </a:endParaRPr>
          </a:p>
        </p:txBody>
      </p:sp>
      <p:sp>
        <p:nvSpPr>
          <p:cNvPr id="300056" name="Freeform 24"/>
          <p:cNvSpPr>
            <a:spLocks/>
          </p:cNvSpPr>
          <p:nvPr>
            <p:custDataLst>
              <p:tags r:id="rId22"/>
            </p:custDataLst>
          </p:nvPr>
        </p:nvSpPr>
        <p:spPr bwMode="gray">
          <a:xfrm>
            <a:off x="2725493" y="5043488"/>
            <a:ext cx="636587" cy="1408112"/>
          </a:xfrm>
          <a:custGeom>
            <a:avLst/>
            <a:gdLst/>
            <a:ahLst/>
            <a:cxnLst>
              <a:cxn ang="0">
                <a:pos x="0" y="0"/>
              </a:cxn>
              <a:cxn ang="0">
                <a:pos x="162" y="0"/>
              </a:cxn>
              <a:cxn ang="0">
                <a:pos x="162" y="1022"/>
              </a:cxn>
              <a:cxn ang="0">
                <a:pos x="0" y="1022"/>
              </a:cxn>
              <a:cxn ang="0">
                <a:pos x="0" y="0"/>
              </a:cxn>
              <a:cxn ang="0">
                <a:pos x="0" y="0"/>
              </a:cxn>
            </a:cxnLst>
            <a:rect l="0" t="0" r="r" b="b"/>
            <a:pathLst>
              <a:path w="162" h="1022">
                <a:moveTo>
                  <a:pt x="0" y="0"/>
                </a:moveTo>
                <a:lnTo>
                  <a:pt x="162" y="0"/>
                </a:lnTo>
                <a:lnTo>
                  <a:pt x="162" y="1022"/>
                </a:lnTo>
                <a:lnTo>
                  <a:pt x="0" y="1022"/>
                </a:lnTo>
                <a:lnTo>
                  <a:pt x="0" y="0"/>
                </a:lnTo>
                <a:lnTo>
                  <a:pt x="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effectLst/>
            </a:endParaRPr>
          </a:p>
        </p:txBody>
      </p:sp>
      <p:sp>
        <p:nvSpPr>
          <p:cNvPr id="300057" name="Freeform 25"/>
          <p:cNvSpPr>
            <a:spLocks/>
          </p:cNvSpPr>
          <p:nvPr>
            <p:custDataLst>
              <p:tags r:id="rId23"/>
            </p:custDataLst>
          </p:nvPr>
        </p:nvSpPr>
        <p:spPr bwMode="gray">
          <a:xfrm>
            <a:off x="3414713" y="5705475"/>
            <a:ext cx="625475" cy="746125"/>
          </a:xfrm>
          <a:custGeom>
            <a:avLst/>
            <a:gdLst/>
            <a:ahLst/>
            <a:cxnLst>
              <a:cxn ang="0">
                <a:pos x="0" y="0"/>
              </a:cxn>
              <a:cxn ang="0">
                <a:pos x="168" y="0"/>
              </a:cxn>
              <a:cxn ang="0">
                <a:pos x="168" y="584"/>
              </a:cxn>
              <a:cxn ang="0">
                <a:pos x="0" y="584"/>
              </a:cxn>
              <a:cxn ang="0">
                <a:pos x="0" y="0"/>
              </a:cxn>
              <a:cxn ang="0">
                <a:pos x="0" y="0"/>
              </a:cxn>
            </a:cxnLst>
            <a:rect l="0" t="0" r="r" b="b"/>
            <a:pathLst>
              <a:path w="168" h="584">
                <a:moveTo>
                  <a:pt x="0" y="0"/>
                </a:moveTo>
                <a:lnTo>
                  <a:pt x="168" y="0"/>
                </a:lnTo>
                <a:lnTo>
                  <a:pt x="168" y="584"/>
                </a:lnTo>
                <a:lnTo>
                  <a:pt x="0" y="584"/>
                </a:lnTo>
                <a:lnTo>
                  <a:pt x="0" y="0"/>
                </a:lnTo>
                <a:lnTo>
                  <a:pt x="0" y="0"/>
                </a:lnTo>
                <a:close/>
              </a:path>
            </a:pathLst>
          </a:custGeom>
          <a:ln>
            <a:headEnd/>
            <a:tailEnd/>
          </a:ln>
        </p:spPr>
        <p:style>
          <a:lnRef idx="1">
            <a:schemeClr val="accent4"/>
          </a:lnRef>
          <a:fillRef idx="3">
            <a:schemeClr val="accent4"/>
          </a:fillRef>
          <a:effectRef idx="2">
            <a:schemeClr val="accent4"/>
          </a:effectRef>
          <a:fontRef idx="minor">
            <a:schemeClr val="lt1"/>
          </a:fontRef>
        </p:style>
        <p:txBody>
          <a:bodyPr/>
          <a:lstStyle/>
          <a:p>
            <a:endParaRPr lang="en-US">
              <a:effectLst/>
            </a:endParaRPr>
          </a:p>
        </p:txBody>
      </p:sp>
      <p:sp>
        <p:nvSpPr>
          <p:cNvPr id="300058" name="Rectangle 26"/>
          <p:cNvSpPr>
            <a:spLocks noChangeArrowheads="1"/>
          </p:cNvSpPr>
          <p:nvPr>
            <p:custDataLst>
              <p:tags r:id="rId24"/>
            </p:custDataLst>
          </p:nvPr>
        </p:nvSpPr>
        <p:spPr bwMode="gray">
          <a:xfrm>
            <a:off x="1204288" y="3008313"/>
            <a:ext cx="724557" cy="221599"/>
          </a:xfrm>
          <a:prstGeom prst="rect">
            <a:avLst/>
          </a:prstGeom>
          <a:noFill/>
          <a:ln w="9525">
            <a:noFill/>
            <a:miter lim="800000"/>
            <a:headEnd/>
            <a:tailEnd/>
          </a:ln>
          <a:effectLst/>
        </p:spPr>
        <p:txBody>
          <a:bodyPr wrap="none" lIns="0" tIns="0" rIns="0" bIns="0">
            <a:spAutoFit/>
          </a:bodyPr>
          <a:lstStyle/>
          <a:p>
            <a:pPr algn="l" defTabSz="895350">
              <a:lnSpc>
                <a:spcPct val="90000"/>
              </a:lnSpc>
              <a:spcBef>
                <a:spcPct val="30000"/>
              </a:spcBef>
              <a:buClr>
                <a:schemeClr val="tx2"/>
              </a:buClr>
              <a:buSzPct val="95000"/>
              <a:buFont typeface="Wingdings" pitchFamily="2" charset="2"/>
              <a:buNone/>
            </a:pPr>
            <a:r>
              <a:rPr lang="en-US" altLang="ko-KR" sz="1600">
                <a:solidFill>
                  <a:schemeClr val="bg2"/>
                </a:solidFill>
                <a:effectLst/>
                <a:latin typeface="+mn-lt"/>
                <a:ea typeface="Vernada"/>
                <a:cs typeface="Vernada"/>
              </a:rPr>
              <a:t>$10/GB</a:t>
            </a:r>
          </a:p>
        </p:txBody>
      </p:sp>
      <p:sp>
        <p:nvSpPr>
          <p:cNvPr id="300059" name="Rectangle 27"/>
          <p:cNvSpPr>
            <a:spLocks noChangeArrowheads="1"/>
          </p:cNvSpPr>
          <p:nvPr>
            <p:custDataLst>
              <p:tags r:id="rId25"/>
            </p:custDataLst>
          </p:nvPr>
        </p:nvSpPr>
        <p:spPr bwMode="gray">
          <a:xfrm>
            <a:off x="2027238" y="4560888"/>
            <a:ext cx="605935" cy="221599"/>
          </a:xfrm>
          <a:prstGeom prst="rect">
            <a:avLst/>
          </a:prstGeom>
          <a:noFill/>
          <a:ln w="9525">
            <a:noFill/>
            <a:miter lim="800000"/>
            <a:headEnd/>
            <a:tailEnd/>
          </a:ln>
          <a:effectLst/>
        </p:spPr>
        <p:txBody>
          <a:bodyPr wrap="none" lIns="0" tIns="0" rIns="0" bIns="0">
            <a:spAutoFit/>
          </a:bodyPr>
          <a:lstStyle/>
          <a:p>
            <a:pPr algn="l" defTabSz="895350">
              <a:lnSpc>
                <a:spcPct val="90000"/>
              </a:lnSpc>
              <a:spcBef>
                <a:spcPct val="30000"/>
              </a:spcBef>
              <a:buClr>
                <a:schemeClr val="tx2"/>
              </a:buClr>
              <a:buSzPct val="95000"/>
              <a:buFont typeface="Wingdings" pitchFamily="2" charset="2"/>
              <a:buNone/>
            </a:pPr>
            <a:r>
              <a:rPr lang="en-US" altLang="ko-KR" sz="1600" dirty="0">
                <a:solidFill>
                  <a:schemeClr val="bg2"/>
                </a:solidFill>
                <a:effectLst/>
                <a:latin typeface="+mn-lt"/>
                <a:ea typeface="Vernada"/>
                <a:cs typeface="Vernada"/>
              </a:rPr>
              <a:t>$6/GB</a:t>
            </a:r>
          </a:p>
        </p:txBody>
      </p:sp>
      <p:sp>
        <p:nvSpPr>
          <p:cNvPr id="300060" name="Rectangle 28"/>
          <p:cNvSpPr>
            <a:spLocks noChangeArrowheads="1"/>
          </p:cNvSpPr>
          <p:nvPr>
            <p:custDataLst>
              <p:tags r:id="rId26"/>
            </p:custDataLst>
          </p:nvPr>
        </p:nvSpPr>
        <p:spPr bwMode="gray">
          <a:xfrm>
            <a:off x="2740819" y="5354638"/>
            <a:ext cx="605935" cy="221599"/>
          </a:xfrm>
          <a:prstGeom prst="rect">
            <a:avLst/>
          </a:prstGeom>
          <a:noFill/>
          <a:ln w="9525">
            <a:noFill/>
            <a:miter lim="800000"/>
            <a:headEnd/>
            <a:tailEnd/>
          </a:ln>
          <a:effectLst/>
        </p:spPr>
        <p:txBody>
          <a:bodyPr wrap="none" lIns="0" tIns="0" rIns="0" bIns="0">
            <a:spAutoFit/>
          </a:bodyPr>
          <a:lstStyle/>
          <a:p>
            <a:pPr algn="l" defTabSz="895350">
              <a:lnSpc>
                <a:spcPct val="90000"/>
              </a:lnSpc>
              <a:spcBef>
                <a:spcPct val="30000"/>
              </a:spcBef>
              <a:buClr>
                <a:schemeClr val="tx2"/>
              </a:buClr>
              <a:buSzPct val="95000"/>
              <a:buFont typeface="Wingdings" pitchFamily="2" charset="2"/>
              <a:buNone/>
            </a:pPr>
            <a:r>
              <a:rPr lang="en-US" altLang="ko-KR" sz="1600" dirty="0">
                <a:solidFill>
                  <a:schemeClr val="bg2"/>
                </a:solidFill>
                <a:effectLst/>
                <a:latin typeface="+mn-lt"/>
                <a:ea typeface="Vernada"/>
                <a:cs typeface="Vernada"/>
              </a:rPr>
              <a:t>$4/GB</a:t>
            </a:r>
          </a:p>
        </p:txBody>
      </p:sp>
      <p:sp>
        <p:nvSpPr>
          <p:cNvPr id="300061" name="Rectangle 29"/>
          <p:cNvSpPr>
            <a:spLocks noChangeArrowheads="1"/>
          </p:cNvSpPr>
          <p:nvPr>
            <p:custDataLst>
              <p:tags r:id="rId27"/>
            </p:custDataLst>
          </p:nvPr>
        </p:nvSpPr>
        <p:spPr bwMode="gray">
          <a:xfrm>
            <a:off x="3450297" y="6108578"/>
            <a:ext cx="605935" cy="221599"/>
          </a:xfrm>
          <a:prstGeom prst="rect">
            <a:avLst/>
          </a:prstGeom>
          <a:noFill/>
          <a:ln w="9525">
            <a:noFill/>
            <a:miter lim="800000"/>
            <a:headEnd/>
            <a:tailEnd/>
          </a:ln>
          <a:effectLst/>
        </p:spPr>
        <p:txBody>
          <a:bodyPr wrap="none" lIns="0" tIns="0" rIns="0" bIns="0">
            <a:spAutoFit/>
          </a:bodyPr>
          <a:lstStyle/>
          <a:p>
            <a:pPr algn="l" defTabSz="895350">
              <a:lnSpc>
                <a:spcPct val="90000"/>
              </a:lnSpc>
              <a:spcBef>
                <a:spcPct val="30000"/>
              </a:spcBef>
              <a:buClr>
                <a:schemeClr val="tx2"/>
              </a:buClr>
              <a:buSzPct val="95000"/>
              <a:buFont typeface="Wingdings" pitchFamily="2" charset="2"/>
              <a:buNone/>
            </a:pPr>
            <a:r>
              <a:rPr lang="en-US" altLang="ko-KR" sz="1600" dirty="0">
                <a:solidFill>
                  <a:schemeClr val="bg2"/>
                </a:solidFill>
                <a:effectLst/>
                <a:latin typeface="+mn-lt"/>
                <a:ea typeface="Vernada"/>
                <a:cs typeface="Vernada"/>
              </a:rPr>
              <a:t>$2/GB</a:t>
            </a:r>
          </a:p>
        </p:txBody>
      </p:sp>
      <p:sp>
        <p:nvSpPr>
          <p:cNvPr id="300062" name="Line 30"/>
          <p:cNvSpPr>
            <a:spLocks noChangeShapeType="1"/>
          </p:cNvSpPr>
          <p:nvPr>
            <p:custDataLst>
              <p:tags r:id="rId28"/>
            </p:custDataLst>
          </p:nvPr>
        </p:nvSpPr>
        <p:spPr bwMode="gray">
          <a:xfrm>
            <a:off x="1322388" y="6454775"/>
            <a:ext cx="3230562" cy="0"/>
          </a:xfrm>
          <a:prstGeom prst="line">
            <a:avLst/>
          </a:prstGeom>
          <a:noFill/>
          <a:ln w="9525">
            <a:solidFill>
              <a:srgbClr val="000000"/>
            </a:solidFill>
            <a:round/>
            <a:headEnd/>
            <a:tailEnd/>
          </a:ln>
          <a:effectLst/>
        </p:spPr>
        <p:txBody>
          <a:bodyPr wrap="none" anchor="ctr"/>
          <a:lstStyle/>
          <a:p>
            <a:endParaRPr lang="en-US">
              <a:effectLst/>
              <a:latin typeface="+mn-lt"/>
            </a:endParaRPr>
          </a:p>
        </p:txBody>
      </p:sp>
      <p:sp>
        <p:nvSpPr>
          <p:cNvPr id="300063" name="Rectangle 31"/>
          <p:cNvSpPr>
            <a:spLocks noChangeArrowheads="1"/>
          </p:cNvSpPr>
          <p:nvPr>
            <p:custDataLst>
              <p:tags r:id="rId29"/>
            </p:custDataLst>
          </p:nvPr>
        </p:nvSpPr>
        <p:spPr bwMode="gray">
          <a:xfrm>
            <a:off x="3535132" y="3179763"/>
            <a:ext cx="1041632" cy="193899"/>
          </a:xfrm>
          <a:prstGeom prst="rect">
            <a:avLst/>
          </a:prstGeom>
          <a:noFill/>
          <a:ln w="9525">
            <a:noFill/>
            <a:miter lim="800000"/>
            <a:headEnd/>
            <a:tailEnd/>
          </a:ln>
          <a:effectLst/>
        </p:spPr>
        <p:txBody>
          <a:bodyPr wrap="none" lIns="0" tIns="0" rIns="0" bIns="0">
            <a:spAutoFit/>
          </a:bodyPr>
          <a:lstStyle/>
          <a:p>
            <a:pPr marL="1028700" lvl="1" indent="-455613" algn="r">
              <a:lnSpc>
                <a:spcPct val="90000"/>
              </a:lnSpc>
              <a:spcBef>
                <a:spcPct val="30000"/>
              </a:spcBef>
              <a:buClr>
                <a:schemeClr val="tx2"/>
              </a:buClr>
              <a:buSzPct val="95000"/>
              <a:buFont typeface="Wingdings" pitchFamily="2" charset="2"/>
              <a:buNone/>
            </a:pPr>
            <a:r>
              <a:rPr lang="en-US" altLang="ko-KR" sz="1400">
                <a:solidFill>
                  <a:schemeClr val="bg2"/>
                </a:solidFill>
                <a:effectLst/>
                <a:latin typeface="+mn-lt"/>
                <a:ea typeface="Vernada"/>
                <a:cs typeface="Vernada"/>
              </a:rPr>
              <a:t>2,200</a:t>
            </a:r>
          </a:p>
        </p:txBody>
      </p:sp>
      <p:sp>
        <p:nvSpPr>
          <p:cNvPr id="300065" name="Rectangle 33"/>
          <p:cNvSpPr>
            <a:spLocks noChangeArrowheads="1"/>
          </p:cNvSpPr>
          <p:nvPr>
            <p:custDataLst>
              <p:tags r:id="rId30"/>
            </p:custDataLst>
          </p:nvPr>
        </p:nvSpPr>
        <p:spPr bwMode="gray">
          <a:xfrm>
            <a:off x="669925" y="2216150"/>
            <a:ext cx="1978025" cy="443198"/>
          </a:xfrm>
          <a:prstGeom prst="rect">
            <a:avLst/>
          </a:prstGeom>
          <a:noFill/>
          <a:ln w="9525">
            <a:noFill/>
            <a:miter lim="800000"/>
            <a:headEnd/>
            <a:tailEnd/>
          </a:ln>
          <a:effectLst/>
        </p:spPr>
        <p:txBody>
          <a:bodyPr lIns="0" tIns="0" rIns="0" bIns="0">
            <a:spAutoFit/>
          </a:bodyPr>
          <a:lstStyle/>
          <a:p>
            <a:pPr>
              <a:lnSpc>
                <a:spcPct val="90000"/>
              </a:lnSpc>
              <a:spcBef>
                <a:spcPct val="30000"/>
              </a:spcBef>
              <a:buClr>
                <a:schemeClr val="tx2"/>
              </a:buClr>
              <a:buSzPct val="95000"/>
              <a:buFont typeface="Wingdings" pitchFamily="2" charset="2"/>
              <a:buNone/>
            </a:pPr>
            <a:r>
              <a:rPr lang="en-US" altLang="ko-KR" sz="1600" dirty="0">
                <a:solidFill>
                  <a:schemeClr val="accent1"/>
                </a:solidFill>
                <a:latin typeface="+mn-lt"/>
                <a:ea typeface="Vernada"/>
                <a:cs typeface="Vernada"/>
              </a:rPr>
              <a:t>Timing </a:t>
            </a:r>
            <a:r>
              <a:rPr lang="en-US" altLang="ko-KR" sz="1600" dirty="0" smtClean="0">
                <a:solidFill>
                  <a:schemeClr val="accent1"/>
                </a:solidFill>
                <a:latin typeface="+mn-lt"/>
                <a:ea typeface="Vernada"/>
                <a:cs typeface="Vernada"/>
              </a:rPr>
              <a:t>of</a:t>
            </a:r>
            <a:br>
              <a:rPr lang="en-US" altLang="ko-KR" sz="1600" dirty="0" smtClean="0">
                <a:solidFill>
                  <a:schemeClr val="accent1"/>
                </a:solidFill>
                <a:latin typeface="+mn-lt"/>
                <a:ea typeface="Vernada"/>
                <a:cs typeface="Vernada"/>
              </a:rPr>
            </a:br>
            <a:r>
              <a:rPr lang="en-US" altLang="ko-KR" sz="1600" dirty="0" smtClean="0">
                <a:solidFill>
                  <a:schemeClr val="accent1"/>
                </a:solidFill>
                <a:latin typeface="+mn-lt"/>
                <a:ea typeface="Vernada"/>
                <a:cs typeface="Vernada"/>
              </a:rPr>
              <a:t>Adoption </a:t>
            </a:r>
            <a:r>
              <a:rPr lang="en-US" altLang="ko-KR" sz="1600" dirty="0">
                <a:solidFill>
                  <a:schemeClr val="accent1"/>
                </a:solidFill>
                <a:latin typeface="+mn-lt"/>
                <a:ea typeface="Vernada"/>
                <a:cs typeface="Vernada"/>
              </a:rPr>
              <a:t>(&gt;300K)</a:t>
            </a:r>
          </a:p>
        </p:txBody>
      </p:sp>
      <p:sp>
        <p:nvSpPr>
          <p:cNvPr id="300066" name="Rectangle 34"/>
          <p:cNvSpPr>
            <a:spLocks noChangeArrowheads="1"/>
          </p:cNvSpPr>
          <p:nvPr/>
        </p:nvSpPr>
        <p:spPr bwMode="auto">
          <a:xfrm>
            <a:off x="3967089" y="2803525"/>
            <a:ext cx="718333" cy="3241675"/>
          </a:xfrm>
          <a:prstGeom prst="rect">
            <a:avLst/>
          </a:prstGeom>
          <a:noFill/>
          <a:ln w="9525">
            <a:solidFill>
              <a:srgbClr val="000000"/>
            </a:solidFill>
            <a:prstDash val="dash"/>
            <a:miter lim="800000"/>
            <a:headEnd/>
            <a:tailEnd/>
          </a:ln>
          <a:effectLst/>
        </p:spPr>
        <p:txBody>
          <a:bodyPr wrap="none" anchor="ctr"/>
          <a:lstStyle/>
          <a:p>
            <a:endParaRPr lang="en-US">
              <a:effectLst/>
              <a:latin typeface="+mn-lt"/>
            </a:endParaRPr>
          </a:p>
        </p:txBody>
      </p:sp>
      <p:sp>
        <p:nvSpPr>
          <p:cNvPr id="300067" name="Rectangle 35"/>
          <p:cNvSpPr>
            <a:spLocks noChangeArrowheads="1"/>
          </p:cNvSpPr>
          <p:nvPr>
            <p:custDataLst>
              <p:tags r:id="rId31"/>
            </p:custDataLst>
          </p:nvPr>
        </p:nvSpPr>
        <p:spPr bwMode="gray">
          <a:xfrm>
            <a:off x="3198813" y="2220913"/>
            <a:ext cx="2406650" cy="443198"/>
          </a:xfrm>
          <a:prstGeom prst="rect">
            <a:avLst/>
          </a:prstGeom>
          <a:noFill/>
          <a:ln w="9525">
            <a:noFill/>
            <a:miter lim="800000"/>
            <a:headEnd/>
            <a:tailEnd/>
          </a:ln>
          <a:effectLst/>
        </p:spPr>
        <p:txBody>
          <a:bodyPr lIns="0" tIns="0" rIns="0" bIns="0">
            <a:spAutoFit/>
          </a:bodyPr>
          <a:lstStyle/>
          <a:p>
            <a:pPr>
              <a:lnSpc>
                <a:spcPct val="90000"/>
              </a:lnSpc>
              <a:spcBef>
                <a:spcPct val="30000"/>
              </a:spcBef>
              <a:buClr>
                <a:schemeClr val="tx2"/>
              </a:buClr>
              <a:buSzPct val="95000"/>
              <a:buFont typeface="Wingdings" pitchFamily="2" charset="2"/>
              <a:buNone/>
            </a:pPr>
            <a:r>
              <a:rPr lang="en-US" altLang="ko-KR" sz="1600" dirty="0">
                <a:solidFill>
                  <a:schemeClr val="accent1"/>
                </a:solidFill>
                <a:latin typeface="+mn-lt"/>
                <a:ea typeface="Vernada"/>
                <a:cs typeface="Vernada"/>
              </a:rPr>
              <a:t>2010 Market </a:t>
            </a:r>
            <a:r>
              <a:rPr lang="en-US" altLang="ko-KR" sz="1600" dirty="0" smtClean="0">
                <a:solidFill>
                  <a:schemeClr val="accent1"/>
                </a:solidFill>
                <a:latin typeface="+mn-lt"/>
                <a:ea typeface="Vernada"/>
                <a:cs typeface="Vernada"/>
              </a:rPr>
              <a:t/>
            </a:r>
            <a:br>
              <a:rPr lang="en-US" altLang="ko-KR" sz="1600" dirty="0" smtClean="0">
                <a:solidFill>
                  <a:schemeClr val="accent1"/>
                </a:solidFill>
                <a:latin typeface="+mn-lt"/>
                <a:ea typeface="Vernada"/>
                <a:cs typeface="Vernada"/>
              </a:rPr>
            </a:br>
            <a:r>
              <a:rPr lang="en-US" altLang="ko-KR" sz="1600" dirty="0" smtClean="0">
                <a:solidFill>
                  <a:schemeClr val="accent1"/>
                </a:solidFill>
                <a:latin typeface="+mn-lt"/>
                <a:ea typeface="Vernada"/>
                <a:cs typeface="Vernada"/>
              </a:rPr>
              <a:t>Size </a:t>
            </a:r>
            <a:r>
              <a:rPr lang="en-US" altLang="ko-KR" sz="1600" dirty="0">
                <a:solidFill>
                  <a:schemeClr val="accent1"/>
                </a:solidFill>
                <a:latin typeface="+mn-lt"/>
                <a:ea typeface="Vernada"/>
                <a:cs typeface="Vernada"/>
              </a:rPr>
              <a:t>($M)</a:t>
            </a:r>
          </a:p>
        </p:txBody>
      </p:sp>
      <p:sp>
        <p:nvSpPr>
          <p:cNvPr id="300069" name="Rectangle 37"/>
          <p:cNvSpPr>
            <a:spLocks noChangeArrowheads="1"/>
          </p:cNvSpPr>
          <p:nvPr>
            <p:custDataLst>
              <p:tags r:id="rId32"/>
            </p:custDataLst>
          </p:nvPr>
        </p:nvSpPr>
        <p:spPr bwMode="auto">
          <a:xfrm>
            <a:off x="7137400" y="4659313"/>
            <a:ext cx="987130" cy="221599"/>
          </a:xfrm>
          <a:prstGeom prst="rect">
            <a:avLst/>
          </a:prstGeom>
          <a:noFill/>
          <a:ln w="9525" algn="ctr">
            <a:noFill/>
            <a:miter lim="800000"/>
            <a:headEnd/>
            <a:tailEnd/>
          </a:ln>
          <a:effectLst/>
        </p:spPr>
        <p:txBody>
          <a:bodyPr wrap="none" lIns="0" tIns="0" rIns="0" bIns="0" anchor="ctr">
            <a:spAutoFit/>
          </a:bodyPr>
          <a:lstStyle/>
          <a:p>
            <a:pPr marL="1028700" lvl="1" indent="-455613" algn="l">
              <a:lnSpc>
                <a:spcPct val="90000"/>
              </a:lnSpc>
              <a:spcBef>
                <a:spcPct val="30000"/>
              </a:spcBef>
              <a:buClr>
                <a:schemeClr val="tx2"/>
              </a:buClr>
              <a:buSzPct val="95000"/>
              <a:buFont typeface="Wingdings" pitchFamily="2" charset="2"/>
              <a:buNone/>
            </a:pPr>
            <a:r>
              <a:rPr lang="en-US" altLang="ko-KR" sz="1600">
                <a:solidFill>
                  <a:schemeClr val="accent1"/>
                </a:solidFill>
                <a:latin typeface="+mn-lt"/>
                <a:ea typeface="Vernada"/>
                <a:cs typeface="Vernada"/>
              </a:rPr>
              <a:t>10.0</a:t>
            </a:r>
          </a:p>
        </p:txBody>
      </p:sp>
      <p:sp>
        <p:nvSpPr>
          <p:cNvPr id="300070" name="Rectangle 38"/>
          <p:cNvSpPr>
            <a:spLocks noChangeArrowheads="1"/>
          </p:cNvSpPr>
          <p:nvPr>
            <p:custDataLst>
              <p:tags r:id="rId33"/>
            </p:custDataLst>
          </p:nvPr>
        </p:nvSpPr>
        <p:spPr bwMode="auto">
          <a:xfrm>
            <a:off x="4819650" y="3733800"/>
            <a:ext cx="1450975" cy="192088"/>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400">
                <a:latin typeface="+mn-lt"/>
                <a:ea typeface="Vernada"/>
                <a:cs typeface="Vernada"/>
              </a:rPr>
              <a:t>Corporate Server</a:t>
            </a:r>
          </a:p>
        </p:txBody>
      </p:sp>
      <p:sp>
        <p:nvSpPr>
          <p:cNvPr id="300071" name="Rectangle 39"/>
          <p:cNvSpPr>
            <a:spLocks noChangeArrowheads="1"/>
          </p:cNvSpPr>
          <p:nvPr>
            <p:custDataLst>
              <p:tags r:id="rId34"/>
            </p:custDataLst>
          </p:nvPr>
        </p:nvSpPr>
        <p:spPr bwMode="auto">
          <a:xfrm>
            <a:off x="4819650" y="4384675"/>
            <a:ext cx="2017713" cy="192088"/>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400" dirty="0">
                <a:latin typeface="+mn-lt"/>
                <a:ea typeface="Vernada"/>
                <a:cs typeface="Vernada"/>
              </a:rPr>
              <a:t>Corporate Thin Desktop</a:t>
            </a:r>
          </a:p>
        </p:txBody>
      </p:sp>
      <p:sp>
        <p:nvSpPr>
          <p:cNvPr id="300072" name="Rectangle 40"/>
          <p:cNvSpPr>
            <a:spLocks noChangeArrowheads="1"/>
          </p:cNvSpPr>
          <p:nvPr>
            <p:custDataLst>
              <p:tags r:id="rId35"/>
            </p:custDataLst>
          </p:nvPr>
        </p:nvSpPr>
        <p:spPr bwMode="auto">
          <a:xfrm>
            <a:off x="4819650" y="4084638"/>
            <a:ext cx="2160588" cy="192087"/>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400">
                <a:latin typeface="+mn-lt"/>
                <a:ea typeface="Vernada"/>
                <a:cs typeface="Vernada"/>
              </a:rPr>
              <a:t>Corporate High Perf. SAN</a:t>
            </a:r>
          </a:p>
        </p:txBody>
      </p:sp>
      <p:sp>
        <p:nvSpPr>
          <p:cNvPr id="300073" name="Rectangle 41"/>
          <p:cNvSpPr>
            <a:spLocks noChangeArrowheads="1"/>
          </p:cNvSpPr>
          <p:nvPr>
            <p:custDataLst>
              <p:tags r:id="rId36"/>
            </p:custDataLst>
          </p:nvPr>
        </p:nvSpPr>
        <p:spPr bwMode="auto">
          <a:xfrm>
            <a:off x="4816475" y="4700149"/>
            <a:ext cx="1250950" cy="192087"/>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400" dirty="0">
                <a:solidFill>
                  <a:schemeClr val="accent1"/>
                </a:solidFill>
                <a:latin typeface="+mn-lt"/>
                <a:ea typeface="Vernada"/>
                <a:cs typeface="Vernada"/>
              </a:rPr>
              <a:t>Retail Upgrade</a:t>
            </a:r>
          </a:p>
        </p:txBody>
      </p:sp>
      <p:sp>
        <p:nvSpPr>
          <p:cNvPr id="300074" name="Rectangle 42"/>
          <p:cNvSpPr>
            <a:spLocks noChangeArrowheads="1"/>
          </p:cNvSpPr>
          <p:nvPr>
            <p:custDataLst>
              <p:tags r:id="rId37"/>
            </p:custDataLst>
          </p:nvPr>
        </p:nvSpPr>
        <p:spPr bwMode="auto">
          <a:xfrm>
            <a:off x="4816475" y="5565336"/>
            <a:ext cx="2136775" cy="192088"/>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400">
                <a:solidFill>
                  <a:schemeClr val="accent1"/>
                </a:solidFill>
                <a:latin typeface="+mn-lt"/>
                <a:ea typeface="Vernada"/>
                <a:cs typeface="Vernada"/>
              </a:rPr>
              <a:t>Other Consumer Laptops</a:t>
            </a:r>
          </a:p>
        </p:txBody>
      </p:sp>
      <p:sp>
        <p:nvSpPr>
          <p:cNvPr id="300075" name="Rectangle 43"/>
          <p:cNvSpPr>
            <a:spLocks noChangeArrowheads="1"/>
          </p:cNvSpPr>
          <p:nvPr>
            <p:custDataLst>
              <p:tags r:id="rId38"/>
            </p:custDataLst>
          </p:nvPr>
        </p:nvSpPr>
        <p:spPr bwMode="gray">
          <a:xfrm>
            <a:off x="4264177" y="5541963"/>
            <a:ext cx="312586" cy="193899"/>
          </a:xfrm>
          <a:prstGeom prst="rect">
            <a:avLst/>
          </a:prstGeom>
          <a:noFill/>
          <a:ln w="9525">
            <a:noFill/>
            <a:miter lim="800000"/>
            <a:headEnd/>
            <a:tailEnd/>
          </a:ln>
          <a:effectLst/>
        </p:spPr>
        <p:txBody>
          <a:bodyPr wrap="none" lIns="0" tIns="0" rIns="0" bIns="0">
            <a:spAutoFit/>
          </a:bodyPr>
          <a:lstStyle/>
          <a:p>
            <a:pPr algn="r" defTabSz="895350">
              <a:lnSpc>
                <a:spcPct val="90000"/>
              </a:lnSpc>
              <a:spcBef>
                <a:spcPct val="30000"/>
              </a:spcBef>
              <a:buClr>
                <a:schemeClr val="tx2"/>
              </a:buClr>
              <a:buSzPct val="95000"/>
              <a:buFont typeface="Wingdings" pitchFamily="2" charset="2"/>
              <a:buNone/>
            </a:pPr>
            <a:r>
              <a:rPr lang="en-US" altLang="ko-KR" sz="1400">
                <a:solidFill>
                  <a:schemeClr val="bg2"/>
                </a:solidFill>
                <a:effectLst/>
                <a:latin typeface="+mn-lt"/>
                <a:ea typeface="Vernada"/>
                <a:cs typeface="Vernada"/>
              </a:rPr>
              <a:t>100</a:t>
            </a:r>
          </a:p>
        </p:txBody>
      </p:sp>
      <p:sp>
        <p:nvSpPr>
          <p:cNvPr id="300076" name="Rectangle 44"/>
          <p:cNvSpPr>
            <a:spLocks noChangeArrowheads="1"/>
          </p:cNvSpPr>
          <p:nvPr>
            <p:custDataLst>
              <p:tags r:id="rId39"/>
            </p:custDataLst>
          </p:nvPr>
        </p:nvSpPr>
        <p:spPr bwMode="auto">
          <a:xfrm>
            <a:off x="4816475" y="5854261"/>
            <a:ext cx="523875" cy="192088"/>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400">
                <a:solidFill>
                  <a:schemeClr val="accent1"/>
                </a:solidFill>
                <a:latin typeface="+mn-lt"/>
                <a:ea typeface="Vernada"/>
                <a:cs typeface="Vernada"/>
              </a:rPr>
              <a:t>UMPC</a:t>
            </a:r>
          </a:p>
        </p:txBody>
      </p:sp>
      <p:sp>
        <p:nvSpPr>
          <p:cNvPr id="300077" name="Rectangle 45"/>
          <p:cNvSpPr>
            <a:spLocks noChangeArrowheads="1"/>
          </p:cNvSpPr>
          <p:nvPr>
            <p:custDataLst>
              <p:tags r:id="rId40"/>
            </p:custDataLst>
          </p:nvPr>
        </p:nvSpPr>
        <p:spPr bwMode="gray">
          <a:xfrm>
            <a:off x="4252957" y="5830888"/>
            <a:ext cx="323807" cy="193899"/>
          </a:xfrm>
          <a:prstGeom prst="rect">
            <a:avLst/>
          </a:prstGeom>
          <a:noFill/>
          <a:ln w="9525">
            <a:noFill/>
            <a:miter lim="800000"/>
            <a:headEnd/>
            <a:tailEnd/>
          </a:ln>
          <a:effectLst/>
        </p:spPr>
        <p:txBody>
          <a:bodyPr wrap="none" lIns="0" tIns="0" rIns="0" bIns="0">
            <a:spAutoFit/>
          </a:bodyPr>
          <a:lstStyle/>
          <a:p>
            <a:pPr marL="257175" lvl="1" indent="-142875" algn="r" defTabSz="895350">
              <a:lnSpc>
                <a:spcPct val="90000"/>
              </a:lnSpc>
              <a:spcBef>
                <a:spcPct val="30000"/>
              </a:spcBef>
              <a:buClr>
                <a:schemeClr val="tx2"/>
              </a:buClr>
              <a:buSzPct val="95000"/>
              <a:buFont typeface="Wingdings" pitchFamily="2" charset="2"/>
              <a:buNone/>
            </a:pPr>
            <a:r>
              <a:rPr lang="en-US" altLang="ko-KR" sz="1400" dirty="0">
                <a:solidFill>
                  <a:schemeClr val="bg2"/>
                </a:solidFill>
                <a:effectLst/>
                <a:latin typeface="+mn-lt"/>
                <a:ea typeface="Vernada"/>
                <a:cs typeface="Vernada"/>
              </a:rPr>
              <a:t>80</a:t>
            </a:r>
          </a:p>
        </p:txBody>
      </p:sp>
      <p:sp>
        <p:nvSpPr>
          <p:cNvPr id="300078" name="Rectangle 46"/>
          <p:cNvSpPr>
            <a:spLocks noChangeArrowheads="1"/>
          </p:cNvSpPr>
          <p:nvPr>
            <p:custDataLst>
              <p:tags r:id="rId41"/>
            </p:custDataLst>
          </p:nvPr>
        </p:nvSpPr>
        <p:spPr bwMode="auto">
          <a:xfrm>
            <a:off x="4816475" y="4995424"/>
            <a:ext cx="2481263" cy="179387"/>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300">
                <a:solidFill>
                  <a:schemeClr val="accent1"/>
                </a:solidFill>
                <a:latin typeface="+mn-lt"/>
                <a:ea typeface="Vernada"/>
                <a:cs typeface="Vernada"/>
              </a:rPr>
              <a:t>Consumer Entertainment Users</a:t>
            </a:r>
          </a:p>
        </p:txBody>
      </p:sp>
      <p:sp>
        <p:nvSpPr>
          <p:cNvPr id="300079" name="Rectangle 47"/>
          <p:cNvSpPr>
            <a:spLocks noChangeArrowheads="1"/>
          </p:cNvSpPr>
          <p:nvPr>
            <p:custDataLst>
              <p:tags r:id="rId42"/>
            </p:custDataLst>
          </p:nvPr>
        </p:nvSpPr>
        <p:spPr bwMode="auto">
          <a:xfrm>
            <a:off x="4816475" y="5276411"/>
            <a:ext cx="2493963" cy="192088"/>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400">
                <a:solidFill>
                  <a:schemeClr val="accent1"/>
                </a:solidFill>
                <a:latin typeface="+mn-lt"/>
                <a:ea typeface="Vernada"/>
                <a:cs typeface="Vernada"/>
              </a:rPr>
              <a:t>Consumer Productivity Users</a:t>
            </a:r>
          </a:p>
        </p:txBody>
      </p:sp>
      <p:sp>
        <p:nvSpPr>
          <p:cNvPr id="300080" name="Rectangle 48"/>
          <p:cNvSpPr>
            <a:spLocks noChangeArrowheads="1"/>
          </p:cNvSpPr>
          <p:nvPr>
            <p:custDataLst>
              <p:tags r:id="rId43"/>
            </p:custDataLst>
          </p:nvPr>
        </p:nvSpPr>
        <p:spPr bwMode="auto">
          <a:xfrm>
            <a:off x="4819650" y="3175000"/>
            <a:ext cx="1485900" cy="192088"/>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400">
                <a:latin typeface="+mn-lt"/>
                <a:ea typeface="Vernada"/>
                <a:cs typeface="Vernada"/>
              </a:rPr>
              <a:t>Corporate Laptop</a:t>
            </a:r>
          </a:p>
        </p:txBody>
      </p:sp>
      <p:sp>
        <p:nvSpPr>
          <p:cNvPr id="300081" name="Rectangle 49"/>
          <p:cNvSpPr>
            <a:spLocks noChangeArrowheads="1"/>
          </p:cNvSpPr>
          <p:nvPr>
            <p:custDataLst>
              <p:tags r:id="rId44"/>
            </p:custDataLst>
          </p:nvPr>
        </p:nvSpPr>
        <p:spPr bwMode="auto">
          <a:xfrm>
            <a:off x="7723188" y="4370388"/>
            <a:ext cx="290144" cy="221599"/>
          </a:xfrm>
          <a:prstGeom prst="rect">
            <a:avLst/>
          </a:prstGeom>
          <a:noFill/>
          <a:ln w="9525" algn="ctr">
            <a:noFill/>
            <a:miter lim="800000"/>
            <a:headEnd/>
            <a:tailEnd/>
          </a:ln>
          <a:effectLst/>
        </p:spPr>
        <p:txBody>
          <a:bodyPr wrap="none" lIns="0" tIns="0" rIns="0" bIns="0" anchor="ctr">
            <a:spAutoFit/>
          </a:bodyPr>
          <a:lstStyle/>
          <a:p>
            <a:pPr defTabSz="895350">
              <a:lnSpc>
                <a:spcPct val="90000"/>
              </a:lnSpc>
              <a:spcBef>
                <a:spcPct val="30000"/>
              </a:spcBef>
              <a:buClr>
                <a:schemeClr val="tx2"/>
              </a:buClr>
              <a:buSzPct val="95000"/>
              <a:buFont typeface="Wingdings" pitchFamily="2" charset="2"/>
              <a:buNone/>
            </a:pPr>
            <a:r>
              <a:rPr lang="en-US" altLang="ko-KR" sz="1600">
                <a:latin typeface="+mn-lt"/>
                <a:ea typeface="Vernada"/>
                <a:cs typeface="Vernada"/>
              </a:rPr>
              <a:t>2.8</a:t>
            </a:r>
          </a:p>
        </p:txBody>
      </p:sp>
      <p:sp>
        <p:nvSpPr>
          <p:cNvPr id="300082" name="Rectangle 50"/>
          <p:cNvSpPr>
            <a:spLocks noChangeArrowheads="1"/>
          </p:cNvSpPr>
          <p:nvPr>
            <p:custDataLst>
              <p:tags r:id="rId45"/>
            </p:custDataLst>
          </p:nvPr>
        </p:nvSpPr>
        <p:spPr bwMode="auto">
          <a:xfrm>
            <a:off x="7742238" y="3770313"/>
            <a:ext cx="408766" cy="221599"/>
          </a:xfrm>
          <a:prstGeom prst="rect">
            <a:avLst/>
          </a:prstGeom>
          <a:noFill/>
          <a:ln w="9525" algn="ctr">
            <a:noFill/>
            <a:miter lim="800000"/>
            <a:headEnd/>
            <a:tailEnd/>
          </a:ln>
          <a:effectLst/>
        </p:spPr>
        <p:txBody>
          <a:bodyPr wrap="none" lIns="0" tIns="0" rIns="0" bIns="0" anchor="ctr">
            <a:spAutoFit/>
          </a:bodyPr>
          <a:lstStyle/>
          <a:p>
            <a:pPr algn="l" defTabSz="895350">
              <a:lnSpc>
                <a:spcPct val="90000"/>
              </a:lnSpc>
              <a:spcBef>
                <a:spcPct val="30000"/>
              </a:spcBef>
              <a:buClr>
                <a:schemeClr val="tx2"/>
              </a:buClr>
              <a:buSzPct val="95000"/>
              <a:buFont typeface="Wingdings" pitchFamily="2" charset="2"/>
              <a:buNone/>
            </a:pPr>
            <a:r>
              <a:rPr lang="en-US" altLang="ko-KR" sz="1600">
                <a:latin typeface="+mn-lt"/>
                <a:ea typeface="Vernada"/>
                <a:cs typeface="Vernada"/>
              </a:rPr>
              <a:t>12.6</a:t>
            </a:r>
          </a:p>
        </p:txBody>
      </p:sp>
      <p:sp>
        <p:nvSpPr>
          <p:cNvPr id="300083" name="Rectangle 51"/>
          <p:cNvSpPr>
            <a:spLocks noChangeArrowheads="1"/>
          </p:cNvSpPr>
          <p:nvPr>
            <p:custDataLst>
              <p:tags r:id="rId46"/>
            </p:custDataLst>
          </p:nvPr>
        </p:nvSpPr>
        <p:spPr bwMode="auto">
          <a:xfrm>
            <a:off x="7742238" y="4070350"/>
            <a:ext cx="290144" cy="221599"/>
          </a:xfrm>
          <a:prstGeom prst="rect">
            <a:avLst/>
          </a:prstGeom>
          <a:noFill/>
          <a:ln w="9525" algn="ctr">
            <a:noFill/>
            <a:miter lim="800000"/>
            <a:headEnd/>
            <a:tailEnd/>
          </a:ln>
          <a:effectLst/>
        </p:spPr>
        <p:txBody>
          <a:bodyPr wrap="none" lIns="0" tIns="0" rIns="0" bIns="0" anchor="ctr">
            <a:spAutoFit/>
          </a:bodyPr>
          <a:lstStyle/>
          <a:p>
            <a:pPr algn="l" defTabSz="895350">
              <a:lnSpc>
                <a:spcPct val="90000"/>
              </a:lnSpc>
              <a:spcBef>
                <a:spcPct val="30000"/>
              </a:spcBef>
              <a:buClr>
                <a:schemeClr val="tx2"/>
              </a:buClr>
              <a:buSzPct val="95000"/>
              <a:buFont typeface="Wingdings" pitchFamily="2" charset="2"/>
              <a:buNone/>
            </a:pPr>
            <a:r>
              <a:rPr lang="en-US" altLang="ko-KR" sz="1600">
                <a:latin typeface="+mn-lt"/>
                <a:ea typeface="Vernada"/>
                <a:cs typeface="Vernada"/>
              </a:rPr>
              <a:t>8.3</a:t>
            </a:r>
          </a:p>
        </p:txBody>
      </p:sp>
      <p:sp>
        <p:nvSpPr>
          <p:cNvPr id="300084" name="Rectangle 52"/>
          <p:cNvSpPr>
            <a:spLocks noChangeArrowheads="1"/>
          </p:cNvSpPr>
          <p:nvPr>
            <p:custDataLst>
              <p:tags r:id="rId47"/>
            </p:custDataLst>
          </p:nvPr>
        </p:nvSpPr>
        <p:spPr bwMode="auto">
          <a:xfrm>
            <a:off x="7148513" y="5522913"/>
            <a:ext cx="868507" cy="221599"/>
          </a:xfrm>
          <a:prstGeom prst="rect">
            <a:avLst/>
          </a:prstGeom>
          <a:noFill/>
          <a:ln w="9525" algn="ctr">
            <a:noFill/>
            <a:miter lim="800000"/>
            <a:headEnd/>
            <a:tailEnd/>
          </a:ln>
          <a:effectLst/>
        </p:spPr>
        <p:txBody>
          <a:bodyPr wrap="none" lIns="0" tIns="0" rIns="0" bIns="0" anchor="ctr">
            <a:spAutoFit/>
          </a:bodyPr>
          <a:lstStyle/>
          <a:p>
            <a:pPr marL="1028700" lvl="1" indent="-455613" algn="l">
              <a:lnSpc>
                <a:spcPct val="90000"/>
              </a:lnSpc>
              <a:spcBef>
                <a:spcPct val="30000"/>
              </a:spcBef>
              <a:buClr>
                <a:schemeClr val="tx2"/>
              </a:buClr>
              <a:buSzPct val="95000"/>
              <a:buFont typeface="Wingdings" pitchFamily="2" charset="2"/>
              <a:buNone/>
            </a:pPr>
            <a:r>
              <a:rPr lang="en-US" altLang="ko-KR" sz="1600">
                <a:solidFill>
                  <a:schemeClr val="accent1"/>
                </a:solidFill>
                <a:latin typeface="+mn-lt"/>
                <a:ea typeface="Vernada"/>
                <a:cs typeface="Vernada"/>
              </a:rPr>
              <a:t>1.9</a:t>
            </a:r>
          </a:p>
        </p:txBody>
      </p:sp>
      <p:sp>
        <p:nvSpPr>
          <p:cNvPr id="300085" name="Rectangle 53"/>
          <p:cNvSpPr>
            <a:spLocks noChangeArrowheads="1"/>
          </p:cNvSpPr>
          <p:nvPr>
            <p:custDataLst>
              <p:tags r:id="rId48"/>
            </p:custDataLst>
          </p:nvPr>
        </p:nvSpPr>
        <p:spPr bwMode="auto">
          <a:xfrm>
            <a:off x="7148513" y="5811838"/>
            <a:ext cx="868507" cy="221599"/>
          </a:xfrm>
          <a:prstGeom prst="rect">
            <a:avLst/>
          </a:prstGeom>
          <a:noFill/>
          <a:ln w="9525" algn="ctr">
            <a:noFill/>
            <a:miter lim="800000"/>
            <a:headEnd/>
            <a:tailEnd/>
          </a:ln>
          <a:effectLst/>
        </p:spPr>
        <p:txBody>
          <a:bodyPr wrap="none" lIns="0" tIns="0" rIns="0" bIns="0" anchor="ctr">
            <a:spAutoFit/>
          </a:bodyPr>
          <a:lstStyle/>
          <a:p>
            <a:pPr marL="1028700" lvl="1" indent="-455613" algn="l">
              <a:lnSpc>
                <a:spcPct val="90000"/>
              </a:lnSpc>
              <a:spcBef>
                <a:spcPct val="30000"/>
              </a:spcBef>
              <a:buClr>
                <a:schemeClr val="tx2"/>
              </a:buClr>
              <a:buSzPct val="95000"/>
              <a:buFont typeface="Wingdings" pitchFamily="2" charset="2"/>
              <a:buNone/>
            </a:pPr>
            <a:r>
              <a:rPr lang="en-US" altLang="ko-KR" sz="1600">
                <a:solidFill>
                  <a:schemeClr val="accent1"/>
                </a:solidFill>
                <a:latin typeface="+mn-lt"/>
                <a:ea typeface="Vernada"/>
                <a:cs typeface="Vernada"/>
              </a:rPr>
              <a:t>0.8</a:t>
            </a:r>
          </a:p>
        </p:txBody>
      </p:sp>
      <p:sp>
        <p:nvSpPr>
          <p:cNvPr id="300086" name="Rectangle 54"/>
          <p:cNvSpPr>
            <a:spLocks noChangeArrowheads="1"/>
          </p:cNvSpPr>
          <p:nvPr>
            <p:custDataLst>
              <p:tags r:id="rId49"/>
            </p:custDataLst>
          </p:nvPr>
        </p:nvSpPr>
        <p:spPr bwMode="auto">
          <a:xfrm>
            <a:off x="7172325" y="4949825"/>
            <a:ext cx="868507" cy="221599"/>
          </a:xfrm>
          <a:prstGeom prst="rect">
            <a:avLst/>
          </a:prstGeom>
          <a:noFill/>
          <a:ln w="9525" algn="ctr">
            <a:noFill/>
            <a:miter lim="800000"/>
            <a:headEnd/>
            <a:tailEnd/>
          </a:ln>
          <a:effectLst/>
        </p:spPr>
        <p:txBody>
          <a:bodyPr wrap="none" lIns="0" tIns="0" rIns="0" bIns="0" anchor="ctr">
            <a:spAutoFit/>
          </a:bodyPr>
          <a:lstStyle/>
          <a:p>
            <a:pPr marL="1028700" lvl="1" indent="-455613" algn="l">
              <a:lnSpc>
                <a:spcPct val="90000"/>
              </a:lnSpc>
              <a:spcBef>
                <a:spcPct val="30000"/>
              </a:spcBef>
              <a:buClr>
                <a:schemeClr val="tx2"/>
              </a:buClr>
              <a:buSzPct val="95000"/>
              <a:buFont typeface="Wingdings" pitchFamily="2" charset="2"/>
              <a:buNone/>
            </a:pPr>
            <a:r>
              <a:rPr lang="en-US" altLang="ko-KR" sz="1600">
                <a:solidFill>
                  <a:schemeClr val="accent1"/>
                </a:solidFill>
                <a:latin typeface="+mn-lt"/>
                <a:ea typeface="Vernada"/>
                <a:cs typeface="Vernada"/>
              </a:rPr>
              <a:t>3.6</a:t>
            </a:r>
          </a:p>
        </p:txBody>
      </p:sp>
      <p:sp>
        <p:nvSpPr>
          <p:cNvPr id="300087" name="Rectangle 55"/>
          <p:cNvSpPr>
            <a:spLocks noChangeArrowheads="1"/>
          </p:cNvSpPr>
          <p:nvPr>
            <p:custDataLst>
              <p:tags r:id="rId50"/>
            </p:custDataLst>
          </p:nvPr>
        </p:nvSpPr>
        <p:spPr bwMode="auto">
          <a:xfrm>
            <a:off x="7148513" y="5235575"/>
            <a:ext cx="868507" cy="221599"/>
          </a:xfrm>
          <a:prstGeom prst="rect">
            <a:avLst/>
          </a:prstGeom>
          <a:noFill/>
          <a:ln w="9525" algn="ctr">
            <a:noFill/>
            <a:miter lim="800000"/>
            <a:headEnd/>
            <a:tailEnd/>
          </a:ln>
          <a:effectLst/>
        </p:spPr>
        <p:txBody>
          <a:bodyPr wrap="none" lIns="0" tIns="0" rIns="0" bIns="0" anchor="ctr">
            <a:spAutoFit/>
          </a:bodyPr>
          <a:lstStyle/>
          <a:p>
            <a:pPr marL="1028700" lvl="1" indent="-455613" algn="l">
              <a:lnSpc>
                <a:spcPct val="90000"/>
              </a:lnSpc>
              <a:spcBef>
                <a:spcPct val="30000"/>
              </a:spcBef>
              <a:buClr>
                <a:schemeClr val="tx2"/>
              </a:buClr>
              <a:buSzPct val="95000"/>
              <a:buFont typeface="Wingdings" pitchFamily="2" charset="2"/>
              <a:buNone/>
            </a:pPr>
            <a:r>
              <a:rPr lang="en-US" altLang="ko-KR" sz="1600">
                <a:solidFill>
                  <a:schemeClr val="accent1"/>
                </a:solidFill>
                <a:latin typeface="+mn-lt"/>
                <a:ea typeface="Vernada"/>
                <a:cs typeface="Vernada"/>
              </a:rPr>
              <a:t>1.8</a:t>
            </a:r>
          </a:p>
        </p:txBody>
      </p:sp>
      <p:sp>
        <p:nvSpPr>
          <p:cNvPr id="300088" name="Rectangle 56"/>
          <p:cNvSpPr>
            <a:spLocks noChangeArrowheads="1"/>
          </p:cNvSpPr>
          <p:nvPr>
            <p:custDataLst>
              <p:tags r:id="rId51"/>
            </p:custDataLst>
          </p:nvPr>
        </p:nvSpPr>
        <p:spPr bwMode="auto">
          <a:xfrm>
            <a:off x="7742238" y="3160713"/>
            <a:ext cx="408766" cy="221599"/>
          </a:xfrm>
          <a:prstGeom prst="rect">
            <a:avLst/>
          </a:prstGeom>
          <a:noFill/>
          <a:ln w="9525" algn="ctr">
            <a:noFill/>
            <a:miter lim="800000"/>
            <a:headEnd/>
            <a:tailEnd/>
          </a:ln>
          <a:effectLst/>
        </p:spPr>
        <p:txBody>
          <a:bodyPr wrap="none" lIns="0" tIns="0" rIns="0" bIns="0" anchor="ctr">
            <a:spAutoFit/>
          </a:bodyPr>
          <a:lstStyle/>
          <a:p>
            <a:pPr marL="571500" indent="-571500" algn="l">
              <a:lnSpc>
                <a:spcPct val="90000"/>
              </a:lnSpc>
              <a:spcBef>
                <a:spcPct val="30000"/>
              </a:spcBef>
              <a:buClr>
                <a:schemeClr val="tx2"/>
              </a:buClr>
              <a:buSzPct val="95000"/>
              <a:buFont typeface="Wingdings" pitchFamily="2" charset="2"/>
              <a:buNone/>
            </a:pPr>
            <a:r>
              <a:rPr lang="en-US" altLang="ko-KR" sz="1600">
                <a:latin typeface="+mn-lt"/>
                <a:ea typeface="Vernada"/>
                <a:cs typeface="Vernada"/>
              </a:rPr>
              <a:t>35.6</a:t>
            </a:r>
          </a:p>
        </p:txBody>
      </p:sp>
      <p:sp>
        <p:nvSpPr>
          <p:cNvPr id="300089" name="Rectangle 57"/>
          <p:cNvSpPr>
            <a:spLocks noChangeArrowheads="1"/>
          </p:cNvSpPr>
          <p:nvPr/>
        </p:nvSpPr>
        <p:spPr bwMode="auto">
          <a:xfrm>
            <a:off x="7662863" y="2813050"/>
            <a:ext cx="509587" cy="3276600"/>
          </a:xfrm>
          <a:prstGeom prst="rect">
            <a:avLst/>
          </a:prstGeom>
          <a:noFill/>
          <a:ln w="9525">
            <a:solidFill>
              <a:schemeClr val="tx1"/>
            </a:solidFill>
            <a:prstDash val="dash"/>
            <a:miter lim="800000"/>
            <a:headEnd/>
            <a:tailEnd/>
          </a:ln>
          <a:effectLst/>
        </p:spPr>
        <p:txBody>
          <a:bodyPr wrap="none" anchor="ctr"/>
          <a:lstStyle/>
          <a:p>
            <a:endParaRPr lang="en-US">
              <a:latin typeface="+mn-lt"/>
            </a:endParaRPr>
          </a:p>
        </p:txBody>
      </p:sp>
      <p:sp>
        <p:nvSpPr>
          <p:cNvPr id="300090" name="Rectangle 58"/>
          <p:cNvSpPr>
            <a:spLocks noChangeArrowheads="1"/>
          </p:cNvSpPr>
          <p:nvPr>
            <p:custDataLst>
              <p:tags r:id="rId52"/>
            </p:custDataLst>
          </p:nvPr>
        </p:nvSpPr>
        <p:spPr bwMode="gray">
          <a:xfrm>
            <a:off x="6588125" y="2351088"/>
            <a:ext cx="2232025" cy="384175"/>
          </a:xfrm>
          <a:prstGeom prst="rect">
            <a:avLst/>
          </a:prstGeom>
          <a:noFill/>
          <a:ln w="9525">
            <a:noFill/>
            <a:miter lim="800000"/>
            <a:headEnd/>
            <a:tailEnd/>
          </a:ln>
          <a:effectLst/>
        </p:spPr>
        <p:txBody>
          <a:bodyPr lIns="0" tIns="0" rIns="0" bIns="0">
            <a:spAutoFit/>
          </a:bodyPr>
          <a:lstStyle/>
          <a:p>
            <a:pPr marL="571500" indent="-571500">
              <a:lnSpc>
                <a:spcPct val="90000"/>
              </a:lnSpc>
              <a:buClr>
                <a:schemeClr val="tx2"/>
              </a:buClr>
              <a:buSzPct val="95000"/>
              <a:buFont typeface="Wingdings" pitchFamily="2" charset="2"/>
              <a:buNone/>
            </a:pPr>
            <a:r>
              <a:rPr lang="en-US" altLang="ko-KR" sz="1400">
                <a:latin typeface="+mn-lt"/>
                <a:ea typeface="Vernada"/>
                <a:cs typeface="Vernada"/>
              </a:rPr>
              <a:t>Shipments by 2010</a:t>
            </a:r>
          </a:p>
          <a:p>
            <a:pPr marL="571500" indent="-571500">
              <a:lnSpc>
                <a:spcPct val="90000"/>
              </a:lnSpc>
              <a:buClr>
                <a:schemeClr val="tx2"/>
              </a:buClr>
              <a:buSzPct val="95000"/>
              <a:buFont typeface="Wingdings" pitchFamily="2" charset="2"/>
              <a:buNone/>
            </a:pPr>
            <a:r>
              <a:rPr lang="en-US" altLang="ko-KR" sz="1400">
                <a:latin typeface="+mn-lt"/>
                <a:ea typeface="Vernada"/>
                <a:cs typeface="Vernada"/>
              </a:rPr>
              <a:t>(M units, 32GB EQ)</a:t>
            </a:r>
          </a:p>
        </p:txBody>
      </p:sp>
      <p:sp>
        <p:nvSpPr>
          <p:cNvPr id="300093" name="Rectangle 61"/>
          <p:cNvSpPr>
            <a:spLocks noChangeArrowheads="1"/>
          </p:cNvSpPr>
          <p:nvPr>
            <p:custDataLst>
              <p:tags r:id="rId53"/>
            </p:custDataLst>
          </p:nvPr>
        </p:nvSpPr>
        <p:spPr bwMode="gray">
          <a:xfrm>
            <a:off x="6529505" y="2820768"/>
            <a:ext cx="1031875" cy="192088"/>
          </a:xfrm>
          <a:prstGeom prst="rect">
            <a:avLst/>
          </a:prstGeom>
          <a:noFill/>
          <a:ln w="9525">
            <a:noFill/>
            <a:miter lim="800000"/>
            <a:headEnd/>
            <a:tailEnd/>
          </a:ln>
          <a:effectLst/>
        </p:spPr>
        <p:txBody>
          <a:bodyPr lIns="0" tIns="0" rIns="0" bIns="0">
            <a:spAutoFit/>
          </a:bodyPr>
          <a:lstStyle/>
          <a:p>
            <a:pPr marL="571500" indent="-571500" algn="r">
              <a:lnSpc>
                <a:spcPct val="90000"/>
              </a:lnSpc>
              <a:spcBef>
                <a:spcPct val="30000"/>
              </a:spcBef>
              <a:buClr>
                <a:schemeClr val="tx2"/>
              </a:buClr>
              <a:buSzPct val="95000"/>
              <a:buFont typeface="Wingdings" pitchFamily="2" charset="2"/>
              <a:buNone/>
            </a:pPr>
            <a:r>
              <a:rPr lang="en-US" altLang="ko-KR" sz="1400" i="1" dirty="0">
                <a:solidFill>
                  <a:schemeClr val="accent2"/>
                </a:solidFill>
                <a:latin typeface="+mn-lt"/>
                <a:ea typeface="Vernada"/>
                <a:cs typeface="Vernada"/>
              </a:rPr>
              <a:t>Corporate</a:t>
            </a:r>
          </a:p>
        </p:txBody>
      </p:sp>
      <p:sp>
        <p:nvSpPr>
          <p:cNvPr id="300094" name="Rectangle 62"/>
          <p:cNvSpPr>
            <a:spLocks noChangeArrowheads="1"/>
          </p:cNvSpPr>
          <p:nvPr>
            <p:custDataLst>
              <p:tags r:id="rId54"/>
            </p:custDataLst>
          </p:nvPr>
        </p:nvSpPr>
        <p:spPr bwMode="gray">
          <a:xfrm>
            <a:off x="6491405" y="5908675"/>
            <a:ext cx="1031875" cy="192088"/>
          </a:xfrm>
          <a:prstGeom prst="rect">
            <a:avLst/>
          </a:prstGeom>
          <a:noFill/>
          <a:ln w="9525">
            <a:noFill/>
            <a:miter lim="800000"/>
            <a:headEnd/>
            <a:tailEnd/>
          </a:ln>
          <a:effectLst/>
        </p:spPr>
        <p:txBody>
          <a:bodyPr lIns="0" tIns="0" rIns="0" bIns="0">
            <a:spAutoFit/>
          </a:bodyPr>
          <a:lstStyle/>
          <a:p>
            <a:pPr marL="571500" indent="-571500" algn="r">
              <a:lnSpc>
                <a:spcPct val="90000"/>
              </a:lnSpc>
              <a:spcBef>
                <a:spcPct val="30000"/>
              </a:spcBef>
              <a:buClr>
                <a:schemeClr val="tx2"/>
              </a:buClr>
              <a:buSzPct val="95000"/>
              <a:buFont typeface="Wingdings" pitchFamily="2" charset="2"/>
              <a:buNone/>
            </a:pPr>
            <a:r>
              <a:rPr lang="en-US" altLang="ko-KR" sz="1400" i="1" dirty="0">
                <a:solidFill>
                  <a:schemeClr val="accent2"/>
                </a:solidFill>
                <a:latin typeface="+mn-lt"/>
                <a:ea typeface="Vernada"/>
                <a:cs typeface="Vernada"/>
              </a:rPr>
              <a:t>Consumer</a:t>
            </a:r>
          </a:p>
        </p:txBody>
      </p:sp>
      <p:sp>
        <p:nvSpPr>
          <p:cNvPr id="300095" name="Rectangle 63"/>
          <p:cNvSpPr>
            <a:spLocks noChangeArrowheads="1"/>
          </p:cNvSpPr>
          <p:nvPr>
            <p:custDataLst>
              <p:tags r:id="rId55"/>
            </p:custDataLst>
          </p:nvPr>
        </p:nvSpPr>
        <p:spPr bwMode="gray">
          <a:xfrm>
            <a:off x="6529388" y="6445250"/>
            <a:ext cx="2233612" cy="174407"/>
          </a:xfrm>
          <a:prstGeom prst="rect">
            <a:avLst/>
          </a:prstGeom>
          <a:noFill/>
          <a:ln w="9525">
            <a:noFill/>
            <a:miter lim="800000"/>
            <a:headEnd/>
            <a:tailEnd/>
          </a:ln>
          <a:effectLst/>
        </p:spPr>
        <p:txBody>
          <a:bodyPr lIns="0" tIns="0" rIns="0" bIns="0">
            <a:spAutoFit/>
          </a:bodyPr>
          <a:lstStyle/>
          <a:p>
            <a:pPr marL="571500" indent="-571500" algn="r">
              <a:lnSpc>
                <a:spcPct val="80000"/>
              </a:lnSpc>
              <a:spcBef>
                <a:spcPct val="30000"/>
              </a:spcBef>
              <a:buClr>
                <a:schemeClr val="tx2"/>
              </a:buClr>
              <a:buSzPct val="95000"/>
              <a:buFont typeface="Wingdings" pitchFamily="2" charset="2"/>
              <a:buNone/>
            </a:pPr>
            <a:r>
              <a:rPr lang="en-US" altLang="ko-KR" sz="1400" b="0" dirty="0" smtClean="0">
                <a:latin typeface="+mn-lt"/>
                <a:ea typeface="Vernada"/>
                <a:cs typeface="Vernada"/>
              </a:rPr>
              <a:t>Source:   </a:t>
            </a:r>
            <a:r>
              <a:rPr lang="en-US" altLang="ko-KR" sz="1400" b="0" dirty="0" err="1" smtClean="0">
                <a:latin typeface="+mn-lt"/>
                <a:ea typeface="Vernada"/>
                <a:cs typeface="Vernada"/>
              </a:rPr>
              <a:t>Mckinsey</a:t>
            </a:r>
            <a:endParaRPr lang="en-US" altLang="ko-KR" sz="1400" b="0" dirty="0">
              <a:latin typeface="+mn-lt"/>
              <a:ea typeface="Vernada"/>
              <a:cs typeface="Vernada"/>
            </a:endParaRPr>
          </a:p>
        </p:txBody>
      </p:sp>
      <p:sp>
        <p:nvSpPr>
          <p:cNvPr id="63" name="Title 62"/>
          <p:cNvSpPr>
            <a:spLocks noGrp="1"/>
          </p:cNvSpPr>
          <p:nvPr>
            <p:ph type="title"/>
          </p:nvPr>
        </p:nvSpPr>
        <p:spPr/>
        <p:txBody>
          <a:bodyPr/>
          <a:lstStyle/>
          <a:p>
            <a:r>
              <a:rPr lang="en-US" dirty="0" smtClean="0"/>
              <a:t>SSD Volume By 2010</a:t>
            </a:r>
            <a:endParaRPr lang="en-US" dirty="0"/>
          </a:p>
        </p:txBody>
      </p:sp>
      <p:sp>
        <p:nvSpPr>
          <p:cNvPr id="65" name="Rectangle 3"/>
          <p:cNvSpPr txBox="1">
            <a:spLocks noChangeArrowheads="1"/>
          </p:cNvSpPr>
          <p:nvPr/>
        </p:nvSpPr>
        <p:spPr>
          <a:xfrm>
            <a:off x="381000" y="1082600"/>
            <a:ext cx="8029575" cy="1450584"/>
          </a:xfrm>
          <a:prstGeom prst="rect">
            <a:avLst/>
          </a:prstGeom>
        </p:spPr>
        <p:txBody>
          <a:bodyPr/>
          <a:lstStyle/>
          <a:p>
            <a:pPr marL="280988" lvl="0" indent="-280988" algn="l" defTabSz="912777">
              <a:lnSpc>
                <a:spcPct val="50000"/>
              </a:lnSpc>
              <a:spcBef>
                <a:spcPts val="1167"/>
              </a:spcBef>
              <a:buClr>
                <a:schemeClr val="tx2"/>
              </a:buClr>
              <a:buSzPct val="95000"/>
            </a:pPr>
            <a:r>
              <a:rPr lang="en-US" b="0" kern="0" dirty="0" smtClean="0">
                <a:solidFill>
                  <a:schemeClr val="accent1"/>
                </a:solidFill>
                <a:latin typeface="+mn-lt"/>
              </a:rPr>
              <a:t>SSD Volume Drivers Through 2010:</a:t>
            </a:r>
          </a:p>
          <a:p>
            <a:pPr marL="280988" lvl="0" indent="-280988" algn="l" defTabSz="912777">
              <a:lnSpc>
                <a:spcPct val="50000"/>
              </a:lnSpc>
              <a:spcBef>
                <a:spcPts val="1167"/>
              </a:spcBef>
              <a:buClr>
                <a:schemeClr val="tx2"/>
              </a:buClr>
              <a:buSzPct val="95000"/>
              <a:buBlip>
                <a:blip r:embed="rId58"/>
              </a:buBlip>
            </a:pPr>
            <a:r>
              <a:rPr lang="en-US" b="0" kern="0" dirty="0" smtClean="0">
                <a:latin typeface="+mn-lt"/>
              </a:rPr>
              <a:t>Corporate laptops, 32GB+</a:t>
            </a:r>
          </a:p>
          <a:p>
            <a:pPr marL="280988" lvl="0" indent="-280988" algn="l" defTabSz="912777">
              <a:lnSpc>
                <a:spcPct val="50000"/>
              </a:lnSpc>
              <a:spcBef>
                <a:spcPts val="1167"/>
              </a:spcBef>
              <a:buClr>
                <a:schemeClr val="tx2"/>
              </a:buClr>
              <a:buSzPct val="95000"/>
              <a:buBlip>
                <a:blip r:embed="rId58"/>
              </a:buBlip>
            </a:pPr>
            <a:r>
              <a:rPr lang="en-US" b="0" kern="0" dirty="0" smtClean="0">
                <a:latin typeface="+mn-lt"/>
              </a:rPr>
              <a:t>Corporate servers (including read cache)</a:t>
            </a:r>
          </a:p>
          <a:p>
            <a:pPr marL="280988" lvl="0" indent="-280988" algn="l" defTabSz="912777">
              <a:lnSpc>
                <a:spcPct val="50000"/>
              </a:lnSpc>
              <a:spcBef>
                <a:spcPts val="1167"/>
              </a:spcBef>
              <a:buClr>
                <a:schemeClr val="tx2"/>
              </a:buClr>
              <a:buSzPct val="95000"/>
              <a:buBlip>
                <a:blip r:embed="rId58"/>
              </a:buBlip>
            </a:pPr>
            <a:r>
              <a:rPr lang="en-US" b="0" kern="0" dirty="0" smtClean="0">
                <a:latin typeface="+mn-lt"/>
              </a:rPr>
              <a:t>Retail upgrades (SSD + HDD SKU’s, gamers)</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yeSFHV270eHG8dybTqC9w"/>
</p:tagLst>
</file>

<file path=ppt/tags/tag10.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QY2tnGBIUES.sueU1EeP7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ZUTBO9zY0K8tqqkQSeR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0i3XrIXDE.L8YMZT2xb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vc6Zm4z0Y0.xWIoBaDIs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KlMmDPd0Eu9lc44aagJs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l_bl1TTdE.CmKppK3o2U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4YGUbc_d0WPffs9YiHZ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5Myvnu6O0W9UsyAQypOn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_KLMHRfkTE6YD.UvEQd3b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aLHV5YhVUG.f0RRNeHb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yeSFHV270eHG8dybTqC9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NrCLm0uIZk2K5y53IIAT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ERYIlp7Ok.BiQrkhGCUp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gICSR_WVLkKKytHPSKFON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XO83NhOyUioixEsYCrG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U4CT57jEEOzeFdpvzFgk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hxgoR79sP0a3Jz2U4O02I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bvEyBWZW0S5fnVHHhLYY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7fQKvhnCkWUYXD1_doJ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m7kKZybaE6HZn2U_obES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aJ2T9YRNM0ycQ1J85k34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OCC4zla4k62TKWw6VqIB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wnJYanxNL0Sj9tiMk3Ri6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nJYanxNL0Sj9tiMk3Ri6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MQK9P35MUCxj728rHgRoA"/>
</p:tagLst>
</file>

<file path=ppt/tags/tag3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QKbWkYBjRE6qZaC.me74ZA"/>
</p:tagLst>
</file>

<file path=ppt/tags/tag34.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IDkA0c7AdU2356FtuPCE6Q"/>
</p:tagLst>
</file>

<file path=ppt/tags/tag35.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CkUZrtpRDkOFwgNAHOZRtQ"/>
</p:tagLst>
</file>

<file path=ppt/tags/tag36.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aBjDGTZ5jUu3GoMDkprIJA"/>
</p:tagLst>
</file>

<file path=ppt/tags/tag3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de0Nt6GeEKtIsbncy.r3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gSnINwARKE._m8zshI00AA"/>
</p:tagLst>
</file>

<file path=ppt/tags/tag3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nrJg2mEbtEyZzNKutMvF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2mhR75BYUivoSBeL4s43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l1D57_jNrEq70jrnqF7l.g"/>
</p:tagLst>
</file>

<file path=ppt/tags/tag4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bBcBw1Pz30eJnFCSP_nWEg"/>
</p:tagLst>
</file>

<file path=ppt/tags/tag42.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E3T.9zNoLEWSWkAYw8thFA"/>
</p:tagLst>
</file>

<file path=ppt/tags/tag43.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9hxgP67wJ0W0q4UBvyDHk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43534S5kEKXMj97RKrH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DfgMEyKrUCMj7BdM7Gqq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Ncwks.sFKkqGvjBXX9BG_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n3AR5RR9SEef7cmmGnJIu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kB3YwUxD6EqleBiqX_d5W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FS5BiHW0UmZ_vPdJZqwJ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NJo1ZeknEylNJb.9xJIe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orESKxB.QEmiFAa3Oc2_Bw"/>
</p:tagLst>
</file>

<file path=ppt/tags/tag5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6V84PnbW102jl6hHMGEM7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nJYanxNL0Sj9tiMk3Ri6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nJYanxNL0Sj9tiMk3Ri6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wnJYanxNL0Sj9tiMk3Ri6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wnJYanxNL0Sj9tiMk3Ri6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9qEv7.U0d0ua0y7unhqg1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eM_WiScjSE6kRkg9dzqf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HYdxm8SjEW4RsvIx1RU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D2h3GWXhEyFx3l4Tej13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5mRv3R7iiEqlbVdecowhW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EYt4nTKwEmktryS3ctdv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J2MpTRSOp0yKpkKldhE5A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qnjvMjm_EqLXVfC9PMTo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eXu3WHvokGb7dKZam0o9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fzQ6kM3E9EW_DMiQocGVf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faTdJh9cEecGOanleDAf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xUOjWEhn_0OKeajwWu9EM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sYlm_PsAUap.VO54nZK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lXtiz22gI0Sk1mWrloO5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43vMhlcyvU2ttbRssyJD7w"/>
</p:tagLst>
</file>

<file path=ppt/tags/tag7.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s1mu0rczLUeE5GP_1pvay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43vMhlcyvU2ttbRssyJD7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eM_WiScjSE6kRkg9dzqfp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D3Ul1sbvvkytFBz3UPEgx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3Ul1sbvvkytFBz3UPEgxw"/>
</p:tagLst>
</file>

<file path=ppt/tags/tag8.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NMIHRuawxk2x1xzocSCuHw"/>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RFLBw.wHI0SIuoS35Z8B3A"/>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Slide Template_external</Template>
  <TotalTime>680</TotalTime>
  <Words>5336</Words>
  <Application>Microsoft PowerPoint</Application>
  <PresentationFormat>On-screen Show (4:3)</PresentationFormat>
  <Paragraphs>904</Paragraphs>
  <Slides>33</Slides>
  <Notes>33</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51" baseType="lpstr">
      <vt:lpstr>Arial</vt:lpstr>
      <vt:lpstr>Segoe</vt:lpstr>
      <vt:lpstr>Wingdings</vt:lpstr>
      <vt:lpstr>Tahoma</vt:lpstr>
      <vt:lpstr>돋움</vt:lpstr>
      <vt:lpstr>굴림</vt:lpstr>
      <vt:lpstr>바탕체</vt:lpstr>
      <vt:lpstr>HY견고딕</vt:lpstr>
      <vt:lpstr>宋体</vt:lpstr>
      <vt:lpstr>Times New Roman</vt:lpstr>
      <vt:lpstr>Vernada</vt:lpstr>
      <vt:lpstr>견고딕</vt:lpstr>
      <vt:lpstr>HY헤드라인M</vt:lpstr>
      <vt:lpstr>Trebuchet MS</vt:lpstr>
      <vt:lpstr>Segoe Semibold</vt:lpstr>
      <vt:lpstr>WinHec 2007 WEB Template</vt:lpstr>
      <vt:lpstr>Chart</vt:lpstr>
      <vt:lpstr>Worksheet</vt:lpstr>
      <vt:lpstr>SSD:  The Next Wave In NAND Flash</vt:lpstr>
      <vt:lpstr>Agenda</vt:lpstr>
      <vt:lpstr>NAND – Scaling Faster Than  Moore’s Law</vt:lpstr>
      <vt:lpstr>NAND Flash Growth Trends</vt:lpstr>
      <vt:lpstr>NAND Seasonality And Application Trends 1H/2H imbalance due to over-dependence on CE (black friday) </vt:lpstr>
      <vt:lpstr>Samsung NAND Density Outlook Focus on high density with rapid technology transition </vt:lpstr>
      <vt:lpstr>Definition Of SSD</vt:lpstr>
      <vt:lpstr>SSD Distinguishing Features</vt:lpstr>
      <vt:lpstr>SSD Volume By 2010</vt:lpstr>
      <vt:lpstr>Samsung SSD Long-Term Roadmap</vt:lpstr>
      <vt:lpstr>Samsung SSD Form Factors</vt:lpstr>
      <vt:lpstr>SSD Versus HDD Performance</vt:lpstr>
      <vt:lpstr>SSD Power Savings Comparison</vt:lpstr>
      <vt:lpstr>SSD- User Benefits SSD optimizes mobile user experience</vt:lpstr>
      <vt:lpstr>SSD:  Faster, Lighter, More Mobility… </vt:lpstr>
      <vt:lpstr>SSD Is Ready For Vista  </vt:lpstr>
      <vt:lpstr>Counter-Acting SSD FUD Factors</vt:lpstr>
      <vt:lpstr>HDD Capacity Growth HDD MB per platter </vt:lpstr>
      <vt:lpstr>How Much Storage Is Needed? Percent of HDD capacity used </vt:lpstr>
      <vt:lpstr>How Much Storage Is Needed? Percent of HDD capacity used </vt:lpstr>
      <vt:lpstr>Work Notebook Challenge…</vt:lpstr>
      <vt:lpstr>Introducing TCO Concept</vt:lpstr>
      <vt:lpstr>Business Notebook TCO Analysis</vt:lpstr>
      <vt:lpstr>Notebook TCO Analysis</vt:lpstr>
      <vt:lpstr>NB SSD Cross-Over Points</vt:lpstr>
      <vt:lpstr>Slide 26</vt:lpstr>
      <vt:lpstr>Slide 27</vt:lpstr>
      <vt:lpstr>Slide 28</vt:lpstr>
      <vt:lpstr>SSD TAM Outlook ~50M notebooks in 2007</vt:lpstr>
      <vt:lpstr>SSD Forecast: &gt;100% CAGR</vt:lpstr>
      <vt:lpstr>Concluding Thoughts</vt:lpstr>
      <vt:lpstr>Final thought:  “Better to design up the technology curve than down the cost curve…” </vt:lpstr>
      <vt:lpstr>Slide 33</vt:lpstr>
    </vt:vector>
  </TitlesOfParts>
  <Company>Samsung Semiconductor,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SS-S499 SSD:  The Next Wave In NAND Flash</dc:title>
  <dc:subject>WinHEC 2007</dc:subject>
  <dc:creator>j.lucas</dc:creator>
  <dc:description>Template design: Silver Fox Productions; Bryan L. 
Formatter: On Site, Silver Fox Productions, Inc.
Event Date:
Event Location:
Speech Length:
Audience:
Key Topics:</dc:description>
  <cp:lastModifiedBy>Microsoft Employee</cp:lastModifiedBy>
  <cp:revision>80</cp:revision>
  <dcterms:created xsi:type="dcterms:W3CDTF">2007-04-24T19:03:15Z</dcterms:created>
  <dcterms:modified xsi:type="dcterms:W3CDTF">2007-06-04T15:00:00Z</dcterms:modified>
</cp:coreProperties>
</file>