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15"/>
  </p:notesMasterIdLst>
  <p:handoutMasterIdLst>
    <p:handoutMasterId r:id="rId16"/>
  </p:handoutMasterIdLst>
  <p:sldIdLst>
    <p:sldId id="257" r:id="rId2"/>
    <p:sldId id="294" r:id="rId3"/>
    <p:sldId id="309" r:id="rId4"/>
    <p:sldId id="301" r:id="rId5"/>
    <p:sldId id="307" r:id="rId6"/>
    <p:sldId id="293" r:id="rId7"/>
    <p:sldId id="303" r:id="rId8"/>
    <p:sldId id="308" r:id="rId9"/>
    <p:sldId id="300" r:id="rId10"/>
    <p:sldId id="275" r:id="rId11"/>
    <p:sldId id="310" r:id="rId12"/>
    <p:sldId id="297" r:id="rId13"/>
    <p:sldId id="304" r:id="rId14"/>
  </p:sldIdLst>
  <p:sldSz cx="9144000" cy="6858000" type="screen4x3"/>
  <p:notesSz cx="6858000" cy="9144000"/>
  <p:embeddedFontLst>
    <p:embeddedFont>
      <p:font typeface="MS PGothic" charset="-128"/>
      <p:regular r:id="rId17"/>
    </p:embeddedFont>
    <p:embeddedFont>
      <p:font typeface="Tahoma" pitchFamily="34" charset="0"/>
      <p:regular r:id="rId18"/>
      <p:bold r:id="rId19"/>
    </p:embeddedFont>
    <p:embeddedFont>
      <p:font typeface="Verdana" pitchFamily="34" charset="0"/>
      <p:regular r:id="rId20"/>
      <p:bold r:id="rId21"/>
      <p:italic r:id="rId22"/>
      <p:boldItalic r:id="rId23"/>
    </p:embeddedFont>
  </p:embeddedFontLst>
  <p:defaultTextStyle>
    <a:defPPr>
      <a:defRPr lang="en-US"/>
    </a:defPPr>
    <a:lvl1pPr algn="r" rtl="0" eaLnBrk="0" fontAlgn="base" hangingPunct="0">
      <a:spcBef>
        <a:spcPct val="0"/>
      </a:spcBef>
      <a:spcAft>
        <a:spcPct val="0"/>
      </a:spcAft>
      <a:defRPr sz="2000" kern="1200">
        <a:solidFill>
          <a:schemeClr val="tx1"/>
        </a:solidFill>
        <a:latin typeface="Verdana" pitchFamily="34" charset="0"/>
        <a:ea typeface="+mn-ea"/>
        <a:cs typeface="Arial" pitchFamily="34" charset="0"/>
      </a:defRPr>
    </a:lvl1pPr>
    <a:lvl2pPr marL="457200" algn="r" rtl="0" eaLnBrk="0" fontAlgn="base" hangingPunct="0">
      <a:spcBef>
        <a:spcPct val="0"/>
      </a:spcBef>
      <a:spcAft>
        <a:spcPct val="0"/>
      </a:spcAft>
      <a:defRPr sz="2000" kern="1200">
        <a:solidFill>
          <a:schemeClr val="tx1"/>
        </a:solidFill>
        <a:latin typeface="Verdana" pitchFamily="34" charset="0"/>
        <a:ea typeface="+mn-ea"/>
        <a:cs typeface="Arial" pitchFamily="34" charset="0"/>
      </a:defRPr>
    </a:lvl2pPr>
    <a:lvl3pPr marL="914400" algn="r" rtl="0" eaLnBrk="0" fontAlgn="base" hangingPunct="0">
      <a:spcBef>
        <a:spcPct val="0"/>
      </a:spcBef>
      <a:spcAft>
        <a:spcPct val="0"/>
      </a:spcAft>
      <a:defRPr sz="2000" kern="1200">
        <a:solidFill>
          <a:schemeClr val="tx1"/>
        </a:solidFill>
        <a:latin typeface="Verdana" pitchFamily="34" charset="0"/>
        <a:ea typeface="+mn-ea"/>
        <a:cs typeface="Arial" pitchFamily="34" charset="0"/>
      </a:defRPr>
    </a:lvl3pPr>
    <a:lvl4pPr marL="1371600" algn="r" rtl="0" eaLnBrk="0" fontAlgn="base" hangingPunct="0">
      <a:spcBef>
        <a:spcPct val="0"/>
      </a:spcBef>
      <a:spcAft>
        <a:spcPct val="0"/>
      </a:spcAft>
      <a:defRPr sz="2000" kern="1200">
        <a:solidFill>
          <a:schemeClr val="tx1"/>
        </a:solidFill>
        <a:latin typeface="Verdana" pitchFamily="34" charset="0"/>
        <a:ea typeface="+mn-ea"/>
        <a:cs typeface="Arial" pitchFamily="34" charset="0"/>
      </a:defRPr>
    </a:lvl4pPr>
    <a:lvl5pPr marL="1828800" algn="r" rtl="0" eaLnBrk="0" fontAlgn="base" hangingPunct="0">
      <a:spcBef>
        <a:spcPct val="0"/>
      </a:spcBef>
      <a:spcAft>
        <a:spcPct val="0"/>
      </a:spcAft>
      <a:defRPr sz="2000" kern="1200">
        <a:solidFill>
          <a:schemeClr val="tx1"/>
        </a:solidFill>
        <a:latin typeface="Verdana" pitchFamily="34" charset="0"/>
        <a:ea typeface="+mn-ea"/>
        <a:cs typeface="Arial" pitchFamily="34" charset="0"/>
      </a:defRPr>
    </a:lvl5pPr>
    <a:lvl6pPr marL="2286000" algn="l" defTabSz="914400" rtl="0" eaLnBrk="1" latinLnBrk="0" hangingPunct="1">
      <a:defRPr sz="2000" kern="1200">
        <a:solidFill>
          <a:schemeClr val="tx1"/>
        </a:solidFill>
        <a:latin typeface="Verdana" pitchFamily="34" charset="0"/>
        <a:ea typeface="+mn-ea"/>
        <a:cs typeface="Arial" pitchFamily="34" charset="0"/>
      </a:defRPr>
    </a:lvl6pPr>
    <a:lvl7pPr marL="2743200" algn="l" defTabSz="914400" rtl="0" eaLnBrk="1" latinLnBrk="0" hangingPunct="1">
      <a:defRPr sz="2000" kern="1200">
        <a:solidFill>
          <a:schemeClr val="tx1"/>
        </a:solidFill>
        <a:latin typeface="Verdana" pitchFamily="34" charset="0"/>
        <a:ea typeface="+mn-ea"/>
        <a:cs typeface="Arial" pitchFamily="34" charset="0"/>
      </a:defRPr>
    </a:lvl7pPr>
    <a:lvl8pPr marL="3200400" algn="l" defTabSz="914400" rtl="0" eaLnBrk="1" latinLnBrk="0" hangingPunct="1">
      <a:defRPr sz="2000" kern="1200">
        <a:solidFill>
          <a:schemeClr val="tx1"/>
        </a:solidFill>
        <a:latin typeface="Verdana" pitchFamily="34" charset="0"/>
        <a:ea typeface="+mn-ea"/>
        <a:cs typeface="Arial" pitchFamily="34" charset="0"/>
      </a:defRPr>
    </a:lvl8pPr>
    <a:lvl9pPr marL="3657600" algn="l" defTabSz="914400" rtl="0" eaLnBrk="1" latinLnBrk="0" hangingPunct="1">
      <a:defRPr sz="2000"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FFFF66"/>
    <a:srgbClr val="6699FF"/>
    <a:srgbClr val="3366FF"/>
    <a:srgbClr val="0033CC"/>
    <a:srgbClr val="0066FF"/>
    <a:srgbClr val="660066"/>
    <a:srgbClr val="3399FF"/>
    <a:srgbClr val="0066CC"/>
  </p:clrMru>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677" autoAdjust="0"/>
    <p:restoredTop sz="94610" autoAdjust="0"/>
  </p:normalViewPr>
  <p:slideViewPr>
    <p:cSldViewPr snapToGrid="0" showGuides="1">
      <p:cViewPr varScale="1">
        <p:scale>
          <a:sx n="55" d="100"/>
          <a:sy n="55" d="100"/>
        </p:scale>
        <p:origin x="-499" y="-77"/>
      </p:cViewPr>
      <p:guideLst>
        <p:guide orient="horz" pos="2160"/>
        <p:guide orient="horz" pos="144"/>
        <p:guide orient="horz" pos="894"/>
        <p:guide orient="horz" pos="1200"/>
        <p:guide orient="horz" pos="1488"/>
        <p:guide orient="horz" pos="4176"/>
        <p:guide pos="2880"/>
        <p:guide pos="240"/>
        <p:guide pos="462"/>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25" d="100"/>
          <a:sy n="125" d="100"/>
        </p:scale>
        <p:origin x="-1254" y="2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1">
                <a:latin typeface="Arial" pitchFamily="34" charset="0"/>
              </a:defRPr>
            </a:lvl1pPr>
          </a:lstStyle>
          <a:p>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latin typeface="Arial" pitchFamily="34" charset="0"/>
              </a:defRPr>
            </a:lvl1pPr>
          </a:lstStyle>
          <a:p>
            <a:fld id="{F71A0BF7-9E61-4AF3-8286-F666123F1DB6}" type="datetime8">
              <a:rPr lang="en-US"/>
              <a:pPr/>
              <a:t>6/1/2007 10:36 AM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500">
                <a:latin typeface="Arial" pitchFamily="34"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a:latin typeface="Arial" pitchFamily="34" charset="0"/>
              </a:defRPr>
            </a:lvl1pPr>
          </a:lstStyle>
          <a:p>
            <a:fld id="{B6B2C15E-AB0A-4A76-AE10-92A442A1AB7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fld id="{9177EAB6-8AD7-446B-9312-23B8D2B71648}" type="datetime8">
              <a:rPr lang="en-US"/>
              <a:pPr/>
              <a:t>6/1/2007 10:36 AM</a:t>
            </a:fld>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500">
                <a:latin typeface="Arial" pitchFamily="34"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fld id="{DE467248-A9D9-45E1-B85F-B495A1FA8FA7}"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9A24195-415B-4AF5-937F-27AF79C8C541}" type="datetime8">
              <a:rPr lang="en-US"/>
              <a:pPr/>
              <a:t>6/1/2007 10:36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8F4D9C5-67A2-4658-B9A6-FE745AA144FC}" type="slidenum">
              <a:rPr lang="en-US"/>
              <a:pPr/>
              <a:t>1</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84DB268-2F89-4414-8C6C-614A395BBD82}" type="datetime8">
              <a:rPr lang="en-US"/>
              <a:pPr/>
              <a:t>6/1/2007 10:36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1DF58E5-13EA-4E04-A170-7EB76E63EEC3}" type="slidenum">
              <a:rPr lang="en-US"/>
              <a:pPr/>
              <a:t>10</a:t>
            </a:fld>
            <a:endParaRPr lang="en-US"/>
          </a:p>
        </p:txBody>
      </p:sp>
      <p:sp>
        <p:nvSpPr>
          <p:cNvPr id="121860" name="Rectangle 4"/>
          <p:cNvSpPr>
            <a:spLocks noGrp="1" noRot="1" noChangeAspect="1" noChangeArrowheads="1" noTextEdit="1"/>
          </p:cNvSpPr>
          <p:nvPr>
            <p:ph type="sldImg"/>
          </p:nvPr>
        </p:nvSpPr>
        <p:spPr>
          <a:ln/>
        </p:spPr>
      </p:sp>
      <p:sp>
        <p:nvSpPr>
          <p:cNvPr id="121861"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84DB268-2F89-4414-8C6C-614A395BBD82}" type="datetime8">
              <a:rPr lang="en-US"/>
              <a:pPr/>
              <a:t>6/1/2007 10:36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1DF58E5-13EA-4E04-A170-7EB76E63EEC3}" type="slidenum">
              <a:rPr lang="en-US"/>
              <a:pPr/>
              <a:t>11</a:t>
            </a:fld>
            <a:endParaRPr lang="en-US"/>
          </a:p>
        </p:txBody>
      </p:sp>
      <p:sp>
        <p:nvSpPr>
          <p:cNvPr id="121860" name="Rectangle 4"/>
          <p:cNvSpPr>
            <a:spLocks noGrp="1" noRot="1" noChangeAspect="1" noChangeArrowheads="1" noTextEdit="1"/>
          </p:cNvSpPr>
          <p:nvPr>
            <p:ph type="sldImg"/>
          </p:nvPr>
        </p:nvSpPr>
        <p:spPr>
          <a:ln/>
        </p:spPr>
      </p:sp>
      <p:sp>
        <p:nvSpPr>
          <p:cNvPr id="121861"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A1D07B-FE25-46B0-BDD4-50A56E716DA0}" type="datetime8">
              <a:rPr lang="en-US"/>
              <a:pPr/>
              <a:t>6/1/2007 10:36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C06AAE61-D120-4B32-AA51-16A3663530DB}" type="slidenum">
              <a:rPr lang="en-US"/>
              <a:pPr/>
              <a:t>12</a:t>
            </a:fld>
            <a:endParaRPr lang="en-US"/>
          </a:p>
        </p:txBody>
      </p:sp>
      <p:sp>
        <p:nvSpPr>
          <p:cNvPr id="264194" name="Rectangle 2"/>
          <p:cNvSpPr>
            <a:spLocks noGrp="1" noRot="1" noChangeAspect="1" noChangeArrowheads="1" noTextEdit="1"/>
          </p:cNvSpPr>
          <p:nvPr>
            <p:ph type="sldImg"/>
          </p:nvPr>
        </p:nvSpPr>
        <p:spPr>
          <a:xfrm>
            <a:off x="1143000" y="684213"/>
            <a:ext cx="4573588" cy="3430587"/>
          </a:xfrm>
          <a:ln/>
        </p:spPr>
      </p:sp>
      <p:sp>
        <p:nvSpPr>
          <p:cNvPr id="264195"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78BC54A-5320-4413-BA41-D3EBB706CFF0}" type="datetime8">
              <a:rPr lang="en-US"/>
              <a:pPr/>
              <a:t>6/1/2007 10:36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9EB78DB-1247-47CB-A6BD-BA32E1ABB7EB}" type="slidenum">
              <a:rPr lang="en-US"/>
              <a:pPr/>
              <a:t>2</a:t>
            </a:fld>
            <a:endParaRPr lang="en-US"/>
          </a:p>
        </p:txBody>
      </p:sp>
      <p:sp>
        <p:nvSpPr>
          <p:cNvPr id="258050" name="Rectangle 2"/>
          <p:cNvSpPr>
            <a:spLocks noGrp="1" noRot="1" noChangeAspect="1" noChangeArrowheads="1" noTextEdit="1"/>
          </p:cNvSpPr>
          <p:nvPr>
            <p:ph type="sldImg"/>
          </p:nvPr>
        </p:nvSpPr>
        <p:spPr>
          <a:xfrm>
            <a:off x="1143000" y="684213"/>
            <a:ext cx="4573588" cy="3430587"/>
          </a:xfrm>
          <a:ln/>
        </p:spPr>
      </p:sp>
      <p:sp>
        <p:nvSpPr>
          <p:cNvPr id="258051" name="Rectangle 3"/>
          <p:cNvSpPr>
            <a:spLocks noGrp="1" noChangeArrowheads="1"/>
          </p:cNvSpPr>
          <p:nvPr>
            <p:ph type="body" idx="1"/>
          </p:nvPr>
        </p:nvSpPr>
        <p:spPr>
          <a:xfrm>
            <a:off x="685800" y="4343400"/>
            <a:ext cx="5486400" cy="4116388"/>
          </a:xfrm>
        </p:spPr>
        <p:txBody>
          <a:bodyPr lIns="91424" tIns="45713" rIns="91424" bIns="45713"/>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177EAB6-8AD7-446B-9312-23B8D2B71648}" type="datetime8">
              <a:rPr lang="en-US" smtClean="0"/>
              <a:pPr/>
              <a:t>6/1/2007 10:36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E467248-A9D9-45E1-B85F-B495A1FA8F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slides">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file:///C:\Showtime\SS-S500%20Sandisk-HowSSDsSolveTheIOBottleneck\ssd_vs_hdd_04_02_07.mpeg"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emf"/><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oleObject" Target="../embeddings/Microsoft_Office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p:txBody>
          <a:bodyPr/>
          <a:lstStyle/>
          <a:p>
            <a:r>
              <a:rPr lang="en-US" dirty="0"/>
              <a:t>SSD To Solve </a:t>
            </a:r>
            <a:r>
              <a:rPr lang="en-US" dirty="0" smtClean="0"/>
              <a:t>The </a:t>
            </a:r>
            <a:r>
              <a:rPr lang="en-US" dirty="0"/>
              <a:t>I/O Bottleneck </a:t>
            </a:r>
          </a:p>
        </p:txBody>
      </p:sp>
      <p:sp>
        <p:nvSpPr>
          <p:cNvPr id="3098" name="Rectangle 26"/>
          <p:cNvSpPr>
            <a:spLocks noGrp="1" noChangeArrowheads="1"/>
          </p:cNvSpPr>
          <p:nvPr>
            <p:ph type="subTitle" idx="1"/>
          </p:nvPr>
        </p:nvSpPr>
        <p:spPr/>
        <p:txBody>
          <a:bodyPr/>
          <a:lstStyle/>
          <a:p>
            <a:r>
              <a:rPr lang="en-US" dirty="0" err="1"/>
              <a:t>Iri</a:t>
            </a:r>
            <a:r>
              <a:rPr lang="en-US" dirty="0"/>
              <a:t> </a:t>
            </a:r>
            <a:r>
              <a:rPr lang="en-US" dirty="0" err="1"/>
              <a:t>Trashanski</a:t>
            </a:r>
            <a:endParaRPr lang="en-US" dirty="0"/>
          </a:p>
          <a:p>
            <a:r>
              <a:rPr lang="en-US" dirty="0"/>
              <a:t>Director, Business Development</a:t>
            </a:r>
          </a:p>
          <a:p>
            <a:r>
              <a:rPr lang="en-US" dirty="0"/>
              <a:t>SanDisk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54" name="Rectangle 22"/>
          <p:cNvSpPr>
            <a:spLocks noGrp="1" noChangeArrowheads="1"/>
          </p:cNvSpPr>
          <p:nvPr>
            <p:ph type="ctrTitle"/>
          </p:nvPr>
        </p:nvSpPr>
        <p:spPr/>
        <p:txBody>
          <a:bodyPr/>
          <a:lstStyle/>
          <a:p>
            <a:r>
              <a:rPr lang="en-US" dirty="0" smtClean="0"/>
              <a:t>SSD Boot</a:t>
            </a:r>
            <a:endParaRPr lang="en-US" dirty="0"/>
          </a:p>
        </p:txBody>
      </p:sp>
      <p:sp>
        <p:nvSpPr>
          <p:cNvPr id="8" name="Subtitle 7"/>
          <p:cNvSpPr>
            <a:spLocks noGrp="1"/>
          </p:cNvSpPr>
          <p:nvPr>
            <p:ph type="subTitle" idx="1"/>
          </p:nvPr>
        </p:nvSpPr>
        <p:spPr/>
        <p:txBody>
          <a:bodyPr/>
          <a:lstStyle/>
          <a:p>
            <a:endParaRPr lang="en-US"/>
          </a:p>
        </p:txBody>
      </p:sp>
      <p:pic>
        <p:nvPicPr>
          <p:cNvPr id="120852"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cs typeface="+mn-cs"/>
              </a:rPr>
              <a:t>demo</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20854" name="Rectangle 22"/>
          <p:cNvSpPr>
            <a:spLocks noGrp="1" noChangeArrowheads="1"/>
          </p:cNvSpPr>
          <p:nvPr>
            <p:ph type="ctrTitle"/>
          </p:nvPr>
        </p:nvSpPr>
        <p:spPr/>
        <p:txBody>
          <a:bodyPr/>
          <a:lstStyle/>
          <a:p>
            <a:r>
              <a:rPr lang="en-US" dirty="0" smtClean="0"/>
              <a:t>SSD Boot</a:t>
            </a:r>
            <a:endParaRPr lang="en-US" dirty="0"/>
          </a:p>
        </p:txBody>
      </p:sp>
      <p:sp>
        <p:nvSpPr>
          <p:cNvPr id="8" name="Subtitle 7"/>
          <p:cNvSpPr>
            <a:spLocks noGrp="1"/>
          </p:cNvSpPr>
          <p:nvPr>
            <p:ph type="subTitle" idx="1"/>
          </p:nvPr>
        </p:nvSpPr>
        <p:spPr/>
        <p:txBody>
          <a:bodyPr/>
          <a:lstStyle/>
          <a:p>
            <a:endParaRPr lang="en-US"/>
          </a:p>
        </p:txBody>
      </p:sp>
      <p:pic>
        <p:nvPicPr>
          <p:cNvPr id="120852" name="Picture 6" descr="5-00244_WinHec_Template_Fad.png"/>
          <p:cNvPicPr>
            <a:picLocks noChangeAspect="1"/>
          </p:cNvPicPr>
          <p:nvPr/>
        </p:nvPicPr>
        <p:blipFill>
          <a:blip r:embed="rId4"/>
          <a:srcRect/>
          <a:stretch>
            <a:fillRect/>
          </a:stretch>
        </p:blipFill>
        <p:spPr bwMode="auto">
          <a:xfrm>
            <a:off x="3656013" y="1935163"/>
            <a:ext cx="4764087" cy="2238375"/>
          </a:xfrm>
          <a:prstGeom prst="rect">
            <a:avLst/>
          </a:prstGeom>
          <a:noFill/>
          <a:ln w="9525">
            <a:noFill/>
            <a:miter lim="800000"/>
            <a:headEnd/>
            <a:tailEnd/>
          </a:ln>
        </p:spPr>
      </p:pic>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cs typeface="+mn-cs"/>
              </a:rPr>
              <a:t>demo</a:t>
            </a:r>
          </a:p>
        </p:txBody>
      </p:sp>
      <p:pic>
        <p:nvPicPr>
          <p:cNvPr id="7" name="ssd_vs_hdd_04_02_07.mpeg">
            <a:hlinkClick r:id="" action="ppaction://media"/>
          </p:cNvPr>
          <p:cNvPicPr>
            <a:picLocks noRot="1" noChangeAspect="1"/>
          </p:cNvPicPr>
          <p:nvPr>
            <a:videoFile r:link="rId1"/>
          </p:nvPr>
        </p:nvPicPr>
        <p:blipFill>
          <a:blip r:embed="rId5"/>
          <a:stretch>
            <a:fillRect/>
          </a:stretch>
        </p:blipFill>
        <p:spPr>
          <a:xfrm>
            <a:off x="381000" y="-8311"/>
            <a:ext cx="8525164" cy="68201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dirty="0" smtClean="0"/>
              <a:t>MLC Meets PC Market Requirements</a:t>
            </a:r>
            <a:endParaRPr lang="en-US" dirty="0"/>
          </a:p>
        </p:txBody>
      </p:sp>
      <p:grpSp>
        <p:nvGrpSpPr>
          <p:cNvPr id="263171" name="Group 3"/>
          <p:cNvGrpSpPr>
            <a:grpSpLocks/>
          </p:cNvGrpSpPr>
          <p:nvPr/>
        </p:nvGrpSpPr>
        <p:grpSpPr bwMode="auto">
          <a:xfrm>
            <a:off x="119740" y="1942103"/>
            <a:ext cx="2033588" cy="1292225"/>
            <a:chOff x="168" y="984"/>
            <a:chExt cx="1281" cy="814"/>
          </a:xfrm>
        </p:grpSpPr>
        <p:sp>
          <p:nvSpPr>
            <p:cNvPr id="263172" name="AutoShape 4"/>
            <p:cNvSpPr>
              <a:spLocks noChangeArrowheads="1"/>
            </p:cNvSpPr>
            <p:nvPr/>
          </p:nvSpPr>
          <p:spPr bwMode="auto">
            <a:xfrm>
              <a:off x="552" y="984"/>
              <a:ext cx="562" cy="562"/>
            </a:xfrm>
            <a:prstGeom prst="roundRect">
              <a:avLst>
                <a:gd name="adj" fmla="val 16667"/>
              </a:avLst>
            </a:prstGeom>
            <a:noFill/>
            <a:ln w="19050">
              <a:solidFill>
                <a:srgbClr val="414141"/>
              </a:solidFill>
              <a:round/>
              <a:headEnd/>
              <a:tailEnd/>
            </a:ln>
            <a:effectLst/>
          </p:spPr>
          <p:txBody>
            <a:bodyPr wrap="none" anchor="ctr"/>
            <a:lstStyle/>
            <a:p>
              <a:endParaRPr lang="en-US" b="1" dirty="0">
                <a:effectLst>
                  <a:outerShdw blurRad="38100" dist="38100" dir="2700000" algn="tl">
                    <a:srgbClr val="000000">
                      <a:alpha val="43137"/>
                    </a:srgbClr>
                  </a:outerShdw>
                </a:effectLst>
                <a:latin typeface="Segoe" pitchFamily="34" charset="0"/>
              </a:endParaRPr>
            </a:p>
          </p:txBody>
        </p:sp>
        <p:sp>
          <p:nvSpPr>
            <p:cNvPr id="263173" name="Text Box 5"/>
            <p:cNvSpPr txBox="1">
              <a:spLocks noChangeArrowheads="1"/>
            </p:cNvSpPr>
            <p:nvPr/>
          </p:nvSpPr>
          <p:spPr bwMode="auto">
            <a:xfrm>
              <a:off x="168" y="1546"/>
              <a:ext cx="1281" cy="252"/>
            </a:xfrm>
            <a:prstGeom prst="rect">
              <a:avLst/>
            </a:prstGeom>
            <a:noFill/>
            <a:ln w="9525">
              <a:noFill/>
              <a:miter lim="800000"/>
              <a:headEnd/>
              <a:tailEnd/>
            </a:ln>
            <a:effectLst/>
          </p:spPr>
          <p:txBody>
            <a:bodyPr wrap="none">
              <a:spAutoFit/>
            </a:bodyPr>
            <a:lstStyle/>
            <a:p>
              <a:pPr algn="ctr" eaLnBrk="1" hangingPunct="1"/>
              <a: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t>Double Density</a:t>
              </a:r>
            </a:p>
          </p:txBody>
        </p:sp>
      </p:grpSp>
      <p:grpSp>
        <p:nvGrpSpPr>
          <p:cNvPr id="263174" name="Group 6"/>
          <p:cNvGrpSpPr>
            <a:grpSpLocks/>
          </p:cNvGrpSpPr>
          <p:nvPr/>
        </p:nvGrpSpPr>
        <p:grpSpPr bwMode="auto">
          <a:xfrm>
            <a:off x="270553" y="3285129"/>
            <a:ext cx="1731963" cy="1557338"/>
            <a:chOff x="263" y="1830"/>
            <a:chExt cx="1091" cy="981"/>
          </a:xfrm>
        </p:grpSpPr>
        <p:sp>
          <p:nvSpPr>
            <p:cNvPr id="263175" name="AutoShape 7"/>
            <p:cNvSpPr>
              <a:spLocks noChangeArrowheads="1"/>
            </p:cNvSpPr>
            <p:nvPr/>
          </p:nvSpPr>
          <p:spPr bwMode="auto">
            <a:xfrm>
              <a:off x="552" y="1830"/>
              <a:ext cx="562" cy="562"/>
            </a:xfrm>
            <a:prstGeom prst="roundRect">
              <a:avLst>
                <a:gd name="adj" fmla="val 16667"/>
              </a:avLst>
            </a:prstGeom>
            <a:noFill/>
            <a:ln w="19050">
              <a:solidFill>
                <a:srgbClr val="414141"/>
              </a:solidFill>
              <a:round/>
              <a:headEnd/>
              <a:tailEnd/>
            </a:ln>
            <a:effectLst/>
          </p:spPr>
          <p:txBody>
            <a:bodyPr wrap="none" anchor="ctr"/>
            <a:lstStyle/>
            <a:p>
              <a:endParaRPr lang="en-US" b="1" dirty="0">
                <a:effectLst>
                  <a:outerShdw blurRad="38100" dist="38100" dir="2700000" algn="tl">
                    <a:srgbClr val="000000">
                      <a:alpha val="43137"/>
                    </a:srgbClr>
                  </a:outerShdw>
                </a:effectLst>
                <a:latin typeface="Segoe" pitchFamily="34" charset="0"/>
              </a:endParaRPr>
            </a:p>
          </p:txBody>
        </p:sp>
        <p:sp>
          <p:nvSpPr>
            <p:cNvPr id="263176" name="Text Box 8"/>
            <p:cNvSpPr txBox="1">
              <a:spLocks noChangeArrowheads="1"/>
            </p:cNvSpPr>
            <p:nvPr/>
          </p:nvSpPr>
          <p:spPr bwMode="auto">
            <a:xfrm>
              <a:off x="263" y="2404"/>
              <a:ext cx="1091" cy="407"/>
            </a:xfrm>
            <a:prstGeom prst="rect">
              <a:avLst/>
            </a:prstGeom>
            <a:noFill/>
            <a:ln w="9525">
              <a:noFill/>
              <a:miter lim="800000"/>
              <a:headEnd/>
              <a:tailEnd/>
            </a:ln>
            <a:effectLst/>
          </p:spPr>
          <p:txBody>
            <a:bodyPr wrap="none">
              <a:spAutoFit/>
            </a:bodyPr>
            <a:lstStyle/>
            <a:p>
              <a:pPr algn="ctr" eaLnBrk="1" hangingPunct="1">
                <a:lnSpc>
                  <a:spcPct val="90000"/>
                </a:lnSpc>
              </a:pPr>
              <a: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t>High</a:t>
              </a:r>
              <a:b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br>
              <a: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t>Performance</a:t>
              </a:r>
            </a:p>
          </p:txBody>
        </p:sp>
      </p:grpSp>
      <p:sp>
        <p:nvSpPr>
          <p:cNvPr id="263177" name="AutoShape 9"/>
          <p:cNvSpPr>
            <a:spLocks noChangeArrowheads="1"/>
          </p:cNvSpPr>
          <p:nvPr/>
        </p:nvSpPr>
        <p:spPr bwMode="auto">
          <a:xfrm>
            <a:off x="729340" y="4808538"/>
            <a:ext cx="892175" cy="892175"/>
          </a:xfrm>
          <a:prstGeom prst="roundRect">
            <a:avLst>
              <a:gd name="adj" fmla="val 16667"/>
            </a:avLst>
          </a:prstGeom>
          <a:noFill/>
          <a:ln w="19050">
            <a:solidFill>
              <a:srgbClr val="414141"/>
            </a:solidFill>
            <a:round/>
            <a:headEnd/>
            <a:tailEnd/>
          </a:ln>
          <a:effectLst/>
        </p:spPr>
        <p:txBody>
          <a:bodyPr wrap="none" anchor="ctr"/>
          <a:lstStyle/>
          <a:p>
            <a:endParaRPr lang="en-US" b="1" dirty="0">
              <a:latin typeface="Segoe" pitchFamily="34" charset="0"/>
            </a:endParaRPr>
          </a:p>
        </p:txBody>
      </p:sp>
      <p:sp>
        <p:nvSpPr>
          <p:cNvPr id="263178" name="Text Box 10"/>
          <p:cNvSpPr txBox="1">
            <a:spLocks noChangeArrowheads="1"/>
          </p:cNvSpPr>
          <p:nvPr/>
        </p:nvSpPr>
        <p:spPr bwMode="auto">
          <a:xfrm>
            <a:off x="413428" y="5801316"/>
            <a:ext cx="1449436" cy="646331"/>
          </a:xfrm>
          <a:prstGeom prst="rect">
            <a:avLst/>
          </a:prstGeom>
          <a:noFill/>
          <a:ln w="9525">
            <a:noFill/>
            <a:miter lim="800000"/>
            <a:headEnd/>
            <a:tailEnd/>
          </a:ln>
          <a:effectLst/>
        </p:spPr>
        <p:txBody>
          <a:bodyPr wrap="none">
            <a:spAutoFit/>
          </a:bodyPr>
          <a:lstStyle/>
          <a:p>
            <a:pPr algn="ctr" eaLnBrk="1" hangingPunct="1">
              <a:lnSpc>
                <a:spcPct val="90000"/>
              </a:lnSpc>
            </a:pPr>
            <a: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t>High</a:t>
            </a:r>
            <a:b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br>
            <a:r>
              <a:rPr lang="en-US" b="1" dirty="0">
                <a:effectLst>
                  <a:outerShdw blurRad="38100" dist="38100" dir="2700000" algn="tl">
                    <a:srgbClr val="000000">
                      <a:alpha val="43137"/>
                    </a:srgbClr>
                  </a:outerShdw>
                </a:effectLst>
                <a:latin typeface="Segoe" pitchFamily="34" charset="0"/>
                <a:ea typeface="MS PGothic" pitchFamily="34" charset="-128"/>
                <a:cs typeface="Tahoma" pitchFamily="34" charset="0"/>
              </a:rPr>
              <a:t>Endurance</a:t>
            </a:r>
          </a:p>
        </p:txBody>
      </p:sp>
      <p:pic>
        <p:nvPicPr>
          <p:cNvPr id="263179" name="Picture 11" descr="endurance"/>
          <p:cNvPicPr>
            <a:picLocks noChangeAspect="1" noChangeArrowheads="1"/>
          </p:cNvPicPr>
          <p:nvPr/>
        </p:nvPicPr>
        <p:blipFill>
          <a:blip r:embed="rId3"/>
          <a:srcRect/>
          <a:stretch>
            <a:fillRect/>
          </a:stretch>
        </p:blipFill>
        <p:spPr bwMode="auto">
          <a:xfrm>
            <a:off x="856340" y="4881563"/>
            <a:ext cx="636588" cy="746125"/>
          </a:xfrm>
          <a:prstGeom prst="rect">
            <a:avLst/>
          </a:prstGeom>
          <a:noFill/>
        </p:spPr>
      </p:pic>
      <p:sp>
        <p:nvSpPr>
          <p:cNvPr id="263180" name="Rectangle 12"/>
          <p:cNvSpPr>
            <a:spLocks noChangeArrowheads="1"/>
          </p:cNvSpPr>
          <p:nvPr/>
        </p:nvSpPr>
        <p:spPr bwMode="auto">
          <a:xfrm>
            <a:off x="2076993" y="1905000"/>
            <a:ext cx="6988629" cy="3816429"/>
          </a:xfrm>
          <a:prstGeom prst="rect">
            <a:avLst/>
          </a:prstGeom>
          <a:noFill/>
          <a:ln w="9525">
            <a:noFill/>
            <a:miter lim="800000"/>
            <a:headEnd/>
            <a:tailEnd/>
          </a:ln>
          <a:effectLst/>
        </p:spPr>
        <p:txBody>
          <a:bodyPr wrap="square">
            <a:spAutoFit/>
          </a:bodyPr>
          <a:lstStyle/>
          <a:p>
            <a:pPr marL="339725" indent="-339725" algn="l" eaLnBrk="1" hangingPunct="1">
              <a:lnSpc>
                <a:spcPct val="90000"/>
              </a:lnSpc>
              <a:spcBef>
                <a:spcPct val="40000"/>
              </a:spcBef>
              <a:buClr>
                <a:schemeClr val="tx2"/>
              </a:buClr>
              <a:buSzPct val="95000"/>
              <a:buFont typeface="Wingdings" pitchFamily="2" charset="2"/>
              <a:buBlip>
                <a:blip r:embed="rId4"/>
              </a:buBlip>
            </a:pPr>
            <a:r>
              <a:rPr lang="en-US" sz="2400" b="1" dirty="0" smtClean="0">
                <a:effectLst>
                  <a:outerShdw blurRad="38100" dist="38100" dir="2700000" algn="tl">
                    <a:srgbClr val="000000">
                      <a:alpha val="43137"/>
                    </a:srgbClr>
                  </a:outerShdw>
                </a:effectLst>
                <a:latin typeface="Arial" pitchFamily="34" charset="0"/>
              </a:rPr>
              <a:t>Lower price point</a:t>
            </a:r>
            <a:endParaRPr lang="en-US" sz="2400" b="1" dirty="0">
              <a:effectLst>
                <a:outerShdw blurRad="38100" dist="38100" dir="2700000" algn="tl">
                  <a:srgbClr val="000000">
                    <a:alpha val="43137"/>
                  </a:srgbClr>
                </a:outerShdw>
              </a:effectLst>
              <a:latin typeface="Arial" pitchFamily="34" charset="0"/>
            </a:endParaRPr>
          </a:p>
          <a:p>
            <a:pPr marL="339725" indent="-339725" algn="l" eaLnBrk="1" hangingPunct="1">
              <a:lnSpc>
                <a:spcPct val="90000"/>
              </a:lnSpc>
              <a:spcBef>
                <a:spcPct val="40000"/>
              </a:spcBef>
              <a:buClr>
                <a:schemeClr val="tx2"/>
              </a:buClr>
              <a:buSzPct val="95000"/>
              <a:buFont typeface="Wingdings" pitchFamily="2" charset="2"/>
              <a:buBlip>
                <a:blip r:embed="rId4"/>
              </a:buBlip>
            </a:pPr>
            <a:r>
              <a:rPr lang="en-US" sz="2400" b="1" dirty="0">
                <a:effectLst>
                  <a:outerShdw blurRad="38100" dist="38100" dir="2700000" algn="tl">
                    <a:srgbClr val="000000">
                      <a:alpha val="43137"/>
                    </a:srgbClr>
                  </a:outerShdw>
                </a:effectLst>
                <a:latin typeface="Arial" pitchFamily="34" charset="0"/>
              </a:rPr>
              <a:t>High performance</a:t>
            </a:r>
            <a:r>
              <a:rPr lang="en-US" sz="2400" dirty="0">
                <a:effectLst>
                  <a:outerShdw blurRad="38100" dist="38100" dir="2700000" algn="tl">
                    <a:srgbClr val="000000">
                      <a:alpha val="43137"/>
                    </a:srgbClr>
                  </a:outerShdw>
                </a:effectLst>
                <a:latin typeface="Arial" pitchFamily="34" charset="0"/>
              </a:rPr>
              <a:t> </a:t>
            </a:r>
          </a:p>
          <a:p>
            <a:pPr marL="627063" lvl="1" indent="-341313" algn="l" eaLnBrk="1" hangingPunct="1">
              <a:lnSpc>
                <a:spcPct val="90000"/>
              </a:lnSpc>
              <a:spcBef>
                <a:spcPct val="30000"/>
              </a:spcBef>
              <a:buClr>
                <a:schemeClr val="tx2"/>
              </a:buClr>
              <a:buSzPct val="95000"/>
              <a:buFont typeface="Wingdings" pitchFamily="2" charset="2"/>
              <a:buBlip>
                <a:blip r:embed="rId5"/>
              </a:buBlip>
            </a:pPr>
            <a:r>
              <a:rPr lang="en-US" dirty="0">
                <a:effectLst>
                  <a:outerShdw blurRad="38100" dist="38100" dir="2700000" algn="tl">
                    <a:srgbClr val="000000">
                      <a:alpha val="43137"/>
                    </a:srgbClr>
                  </a:outerShdw>
                </a:effectLst>
                <a:latin typeface="Arial" pitchFamily="34" charset="0"/>
              </a:rPr>
              <a:t>Random </a:t>
            </a:r>
            <a:r>
              <a:rPr lang="en-US" dirty="0" smtClean="0">
                <a:effectLst>
                  <a:outerShdw blurRad="38100" dist="38100" dir="2700000" algn="tl">
                    <a:srgbClr val="000000">
                      <a:alpha val="43137"/>
                    </a:srgbClr>
                  </a:outerShdw>
                </a:effectLst>
                <a:latin typeface="Arial" pitchFamily="34" charset="0"/>
              </a:rPr>
              <a:t>Read</a:t>
            </a:r>
            <a:endParaRPr lang="en-US" dirty="0">
              <a:effectLst>
                <a:outerShdw blurRad="38100" dist="38100" dir="2700000" algn="tl">
                  <a:srgbClr val="000000">
                    <a:alpha val="43137"/>
                  </a:srgbClr>
                </a:outerShdw>
              </a:effectLst>
              <a:latin typeface="Arial" pitchFamily="34" charset="0"/>
            </a:endParaRPr>
          </a:p>
          <a:p>
            <a:pPr lvl="2" indent="-276225"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Arial" pitchFamily="34" charset="0"/>
              </a:rPr>
              <a:t>Minimal degradation</a:t>
            </a:r>
          </a:p>
          <a:p>
            <a:pPr lvl="2" indent="-276225"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Arial" pitchFamily="34" charset="0"/>
              </a:rPr>
              <a:t>80x better than HDD</a:t>
            </a:r>
          </a:p>
          <a:p>
            <a:pPr marL="339725" indent="-339725" algn="l" eaLnBrk="1" hangingPunct="1">
              <a:lnSpc>
                <a:spcPct val="90000"/>
              </a:lnSpc>
              <a:spcBef>
                <a:spcPct val="40000"/>
              </a:spcBef>
              <a:buClr>
                <a:schemeClr val="tx2"/>
              </a:buClr>
              <a:buSzPct val="95000"/>
              <a:buFont typeface="Wingdings" pitchFamily="2" charset="2"/>
              <a:buBlip>
                <a:blip r:embed="rId4"/>
              </a:buBlip>
            </a:pPr>
            <a:r>
              <a:rPr lang="en-US" sz="2400" b="1" dirty="0" smtClean="0">
                <a:effectLst>
                  <a:outerShdw blurRad="38100" dist="38100" dir="2700000" algn="tl">
                    <a:srgbClr val="000000">
                      <a:alpha val="43137"/>
                    </a:srgbClr>
                  </a:outerShdw>
                </a:effectLst>
                <a:latin typeface="Arial" pitchFamily="34" charset="0"/>
              </a:rPr>
              <a:t>Endurance</a:t>
            </a:r>
            <a:r>
              <a:rPr lang="en-US" sz="2400" dirty="0" smtClean="0">
                <a:effectLst>
                  <a:outerShdw blurRad="38100" dist="38100" dir="2700000" algn="tl">
                    <a:srgbClr val="000000">
                      <a:alpha val="43137"/>
                    </a:srgbClr>
                  </a:outerShdw>
                </a:effectLst>
                <a:latin typeface="Arial" pitchFamily="34" charset="0"/>
              </a:rPr>
              <a:t> </a:t>
            </a:r>
            <a:endParaRPr lang="en-US" sz="2400" dirty="0">
              <a:effectLst>
                <a:outerShdw blurRad="38100" dist="38100" dir="2700000" algn="tl">
                  <a:srgbClr val="000000">
                    <a:alpha val="43137"/>
                  </a:srgbClr>
                </a:outerShdw>
              </a:effectLst>
              <a:latin typeface="Arial" pitchFamily="34" charset="0"/>
            </a:endParaRPr>
          </a:p>
          <a:p>
            <a:pPr marL="692150" lvl="1" indent="-354013" algn="l" eaLnBrk="1" hangingPunct="1">
              <a:lnSpc>
                <a:spcPct val="90000"/>
              </a:lnSpc>
              <a:spcBef>
                <a:spcPct val="30000"/>
              </a:spcBef>
              <a:buClr>
                <a:schemeClr val="tx2"/>
              </a:buClr>
              <a:buSzPct val="95000"/>
              <a:buFont typeface="Wingdings" pitchFamily="2" charset="2"/>
              <a:buBlip>
                <a:blip r:embed="rId5"/>
              </a:buBlip>
            </a:pPr>
            <a:r>
              <a:rPr lang="en-US" sz="1800" dirty="0" smtClean="0">
                <a:effectLst>
                  <a:outerShdw blurRad="38100" dist="38100" dir="2700000" algn="tl">
                    <a:srgbClr val="000000">
                      <a:alpha val="43137"/>
                    </a:srgbClr>
                  </a:outerShdw>
                </a:effectLst>
                <a:latin typeface="Arial" pitchFamily="34" charset="0"/>
              </a:rPr>
              <a:t>Supporting user scenarios </a:t>
            </a:r>
          </a:p>
          <a:p>
            <a:pPr marL="692150" lvl="1" indent="-354013" algn="l" eaLnBrk="1" hangingPunct="1">
              <a:lnSpc>
                <a:spcPct val="90000"/>
              </a:lnSpc>
              <a:spcBef>
                <a:spcPct val="30000"/>
              </a:spcBef>
              <a:buClr>
                <a:schemeClr val="tx2"/>
              </a:buClr>
              <a:buSzPct val="95000"/>
              <a:buFont typeface="Wingdings" pitchFamily="2" charset="2"/>
              <a:buBlip>
                <a:blip r:embed="rId5"/>
              </a:buBlip>
            </a:pPr>
            <a:r>
              <a:rPr lang="en-US" sz="1800" dirty="0" smtClean="0">
                <a:effectLst>
                  <a:outerShdw blurRad="38100" dist="38100" dir="2700000" algn="tl">
                    <a:srgbClr val="000000">
                      <a:alpha val="43137"/>
                    </a:srgbClr>
                  </a:outerShdw>
                </a:effectLst>
                <a:latin typeface="Arial" pitchFamily="34" charset="0"/>
              </a:rPr>
              <a:t>Exceed PC OEM requirements </a:t>
            </a:r>
          </a:p>
          <a:p>
            <a:pPr marL="692150" lvl="1" indent="-354013" algn="l" eaLnBrk="1" hangingPunct="1">
              <a:lnSpc>
                <a:spcPct val="90000"/>
              </a:lnSpc>
              <a:spcBef>
                <a:spcPct val="30000"/>
              </a:spcBef>
              <a:buClr>
                <a:schemeClr val="tx2"/>
              </a:buClr>
              <a:buSzPct val="95000"/>
              <a:buFont typeface="Wingdings" pitchFamily="2" charset="2"/>
              <a:buBlip>
                <a:blip r:embed="rId5"/>
              </a:buBlip>
            </a:pPr>
            <a:r>
              <a:rPr lang="en-US" sz="1800" dirty="0" smtClean="0">
                <a:effectLst>
                  <a:outerShdw blurRad="38100" dist="38100" dir="2700000" algn="tl">
                    <a:srgbClr val="000000">
                      <a:alpha val="43137"/>
                    </a:srgbClr>
                  </a:outerShdw>
                </a:effectLst>
                <a:latin typeface="Arial" pitchFamily="34" charset="0"/>
              </a:rPr>
              <a:t>Unlimited </a:t>
            </a:r>
            <a:r>
              <a:rPr lang="en-US" sz="1800" dirty="0">
                <a:effectLst>
                  <a:outerShdw blurRad="38100" dist="38100" dir="2700000" algn="tl">
                    <a:srgbClr val="000000">
                      <a:alpha val="43137"/>
                    </a:srgbClr>
                  </a:outerShdw>
                </a:effectLst>
                <a:latin typeface="Arial" pitchFamily="34" charset="0"/>
              </a:rPr>
              <a:t>read</a:t>
            </a:r>
          </a:p>
          <a:p>
            <a:pPr marL="339725" indent="-339725" algn="l" eaLnBrk="1" hangingPunct="1">
              <a:lnSpc>
                <a:spcPct val="90000"/>
              </a:lnSpc>
              <a:spcBef>
                <a:spcPct val="40000"/>
              </a:spcBef>
              <a:buClr>
                <a:schemeClr val="tx2"/>
              </a:buClr>
              <a:buSzPct val="95000"/>
              <a:buFont typeface="Wingdings" pitchFamily="2" charset="2"/>
              <a:buBlip>
                <a:blip r:embed="rId4"/>
              </a:buBlip>
            </a:pPr>
            <a:r>
              <a:rPr lang="en-US" b="1" dirty="0">
                <a:effectLst>
                  <a:outerShdw blurRad="38100" dist="38100" dir="2700000" algn="tl">
                    <a:srgbClr val="000000">
                      <a:alpha val="43137"/>
                    </a:srgbClr>
                  </a:outerShdw>
                </a:effectLst>
                <a:latin typeface="Arial" pitchFamily="34" charset="0"/>
              </a:rPr>
              <a:t>Field proven</a:t>
            </a:r>
            <a:r>
              <a:rPr lang="en-US" dirty="0">
                <a:effectLst>
                  <a:outerShdw blurRad="38100" dist="38100" dir="2700000" algn="tl">
                    <a:srgbClr val="000000">
                      <a:alpha val="43137"/>
                    </a:srgbClr>
                  </a:outerShdw>
                </a:effectLst>
                <a:latin typeface="Arial" pitchFamily="34" charset="0"/>
              </a:rPr>
              <a:t> </a:t>
            </a:r>
            <a:r>
              <a:rPr lang="en-US" dirty="0" smtClean="0">
                <a:effectLst>
                  <a:outerShdw blurRad="38100" dist="38100" dir="2700000" algn="tl">
                    <a:srgbClr val="000000">
                      <a:alpha val="43137"/>
                    </a:srgbClr>
                  </a:outerShdw>
                </a:effectLst>
                <a:latin typeface="Arial" pitchFamily="34" charset="0"/>
              </a:rPr>
              <a:t>– </a:t>
            </a:r>
            <a:r>
              <a:rPr lang="en-US" dirty="0">
                <a:effectLst>
                  <a:outerShdw blurRad="38100" dist="38100" dir="2700000" algn="tl">
                    <a:srgbClr val="000000">
                      <a:alpha val="43137"/>
                    </a:srgbClr>
                  </a:outerShdw>
                </a:effectLst>
                <a:latin typeface="Arial" pitchFamily="34" charset="0"/>
              </a:rPr>
              <a:t>mobile handsets </a:t>
            </a:r>
            <a:r>
              <a:rPr lang="en-US" dirty="0" smtClean="0">
                <a:effectLst>
                  <a:outerShdw blurRad="38100" dist="38100" dir="2700000" algn="tl">
                    <a:srgbClr val="000000">
                      <a:alpha val="43137"/>
                    </a:srgbClr>
                  </a:outerShdw>
                </a:effectLst>
                <a:latin typeface="Arial" pitchFamily="34" charset="0"/>
              </a:rPr>
              <a:t>and </a:t>
            </a:r>
            <a:r>
              <a:rPr lang="en-US" dirty="0">
                <a:effectLst>
                  <a:outerShdw blurRad="38100" dist="38100" dir="2700000" algn="tl">
                    <a:srgbClr val="000000">
                      <a:alpha val="43137"/>
                    </a:srgbClr>
                  </a:outerShdw>
                </a:effectLst>
                <a:latin typeface="Arial" pitchFamily="34" charset="0"/>
              </a:rPr>
              <a:t>CE </a:t>
            </a:r>
            <a:r>
              <a:rPr lang="en-US" dirty="0" smtClean="0">
                <a:effectLst>
                  <a:outerShdw blurRad="38100" dist="38100" dir="2700000" algn="tl">
                    <a:srgbClr val="000000">
                      <a:alpha val="43137"/>
                    </a:srgbClr>
                  </a:outerShdw>
                </a:effectLst>
                <a:latin typeface="Arial" pitchFamily="34" charset="0"/>
              </a:rPr>
              <a:t>devices</a:t>
            </a:r>
            <a:endParaRPr lang="en-US" dirty="0">
              <a:effectLst>
                <a:outerShdw blurRad="38100" dist="38100" dir="2700000" algn="tl">
                  <a:srgbClr val="000000">
                    <a:alpha val="43137"/>
                  </a:srgbClr>
                </a:outerShdw>
              </a:effectLst>
              <a:latin typeface="Arial" pitchFamily="34" charset="0"/>
            </a:endParaRPr>
          </a:p>
        </p:txBody>
      </p:sp>
      <p:pic>
        <p:nvPicPr>
          <p:cNvPr id="263181" name="Picture 13" descr="double density"/>
          <p:cNvPicPr>
            <a:picLocks noChangeAspect="1" noChangeArrowheads="1"/>
          </p:cNvPicPr>
          <p:nvPr/>
        </p:nvPicPr>
        <p:blipFill>
          <a:blip r:embed="rId6"/>
          <a:srcRect/>
          <a:stretch>
            <a:fillRect/>
          </a:stretch>
        </p:blipFill>
        <p:spPr bwMode="auto">
          <a:xfrm>
            <a:off x="857928" y="1947863"/>
            <a:ext cx="633412" cy="779462"/>
          </a:xfrm>
          <a:prstGeom prst="rect">
            <a:avLst/>
          </a:prstGeom>
          <a:noFill/>
        </p:spPr>
      </p:pic>
      <p:pic>
        <p:nvPicPr>
          <p:cNvPr id="263182" name="Picture 14" descr="perfomance"/>
          <p:cNvPicPr>
            <a:picLocks noChangeAspect="1" noChangeArrowheads="1"/>
          </p:cNvPicPr>
          <p:nvPr/>
        </p:nvPicPr>
        <p:blipFill>
          <a:blip r:embed="rId7"/>
          <a:srcRect/>
          <a:stretch>
            <a:fillRect/>
          </a:stretch>
        </p:blipFill>
        <p:spPr bwMode="auto">
          <a:xfrm>
            <a:off x="856340" y="3290888"/>
            <a:ext cx="636588" cy="7461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3180">
                                            <p:txEl>
                                              <p:pRg st="0" end="0"/>
                                            </p:txEl>
                                          </p:spTgt>
                                        </p:tgtEl>
                                        <p:attrNameLst>
                                          <p:attrName>style.visibility</p:attrName>
                                        </p:attrNameLst>
                                      </p:cBhvr>
                                      <p:to>
                                        <p:strVal val="visible"/>
                                      </p:to>
                                    </p:set>
                                    <p:anim calcmode="lin" valueType="num">
                                      <p:cBhvr additive="base">
                                        <p:cTn id="7" dur="500" fill="hold"/>
                                        <p:tgtEl>
                                          <p:spTgt spid="2631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3180">
                                            <p:txEl>
                                              <p:pRg st="1" end="1"/>
                                            </p:txEl>
                                          </p:spTgt>
                                        </p:tgtEl>
                                        <p:attrNameLst>
                                          <p:attrName>style.visibility</p:attrName>
                                        </p:attrNameLst>
                                      </p:cBhvr>
                                      <p:to>
                                        <p:strVal val="visible"/>
                                      </p:to>
                                    </p:set>
                                    <p:anim calcmode="lin" valueType="num">
                                      <p:cBhvr additive="base">
                                        <p:cTn id="13" dur="500" fill="hold"/>
                                        <p:tgtEl>
                                          <p:spTgt spid="2631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318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3180">
                                            <p:txEl>
                                              <p:pRg st="2" end="2"/>
                                            </p:txEl>
                                          </p:spTgt>
                                        </p:tgtEl>
                                        <p:attrNameLst>
                                          <p:attrName>style.visibility</p:attrName>
                                        </p:attrNameLst>
                                      </p:cBhvr>
                                      <p:to>
                                        <p:strVal val="visible"/>
                                      </p:to>
                                    </p:set>
                                    <p:anim calcmode="lin" valueType="num">
                                      <p:cBhvr additive="base">
                                        <p:cTn id="17" dur="500" fill="hold"/>
                                        <p:tgtEl>
                                          <p:spTgt spid="26318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318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63180">
                                            <p:txEl>
                                              <p:pRg st="3" end="3"/>
                                            </p:txEl>
                                          </p:spTgt>
                                        </p:tgtEl>
                                        <p:attrNameLst>
                                          <p:attrName>style.visibility</p:attrName>
                                        </p:attrNameLst>
                                      </p:cBhvr>
                                      <p:to>
                                        <p:strVal val="visible"/>
                                      </p:to>
                                    </p:set>
                                    <p:anim calcmode="lin" valueType="num">
                                      <p:cBhvr additive="base">
                                        <p:cTn id="21" dur="500" fill="hold"/>
                                        <p:tgtEl>
                                          <p:spTgt spid="26318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318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3180">
                                            <p:txEl>
                                              <p:pRg st="4" end="4"/>
                                            </p:txEl>
                                          </p:spTgt>
                                        </p:tgtEl>
                                        <p:attrNameLst>
                                          <p:attrName>style.visibility</p:attrName>
                                        </p:attrNameLst>
                                      </p:cBhvr>
                                      <p:to>
                                        <p:strVal val="visible"/>
                                      </p:to>
                                    </p:set>
                                    <p:anim calcmode="lin" valueType="num">
                                      <p:cBhvr additive="base">
                                        <p:cTn id="25" dur="500" fill="hold"/>
                                        <p:tgtEl>
                                          <p:spTgt spid="26318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318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3180">
                                            <p:txEl>
                                              <p:pRg st="5" end="5"/>
                                            </p:txEl>
                                          </p:spTgt>
                                        </p:tgtEl>
                                        <p:attrNameLst>
                                          <p:attrName>style.visibility</p:attrName>
                                        </p:attrNameLst>
                                      </p:cBhvr>
                                      <p:to>
                                        <p:strVal val="visible"/>
                                      </p:to>
                                    </p:set>
                                    <p:anim calcmode="lin" valueType="num">
                                      <p:cBhvr additive="base">
                                        <p:cTn id="31" dur="500" fill="hold"/>
                                        <p:tgtEl>
                                          <p:spTgt spid="26318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318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3180">
                                            <p:txEl>
                                              <p:pRg st="6" end="6"/>
                                            </p:txEl>
                                          </p:spTgt>
                                        </p:tgtEl>
                                        <p:attrNameLst>
                                          <p:attrName>style.visibility</p:attrName>
                                        </p:attrNameLst>
                                      </p:cBhvr>
                                      <p:to>
                                        <p:strVal val="visible"/>
                                      </p:to>
                                    </p:set>
                                    <p:anim calcmode="lin" valueType="num">
                                      <p:cBhvr additive="base">
                                        <p:cTn id="35" dur="500" fill="hold"/>
                                        <p:tgtEl>
                                          <p:spTgt spid="26318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318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63180">
                                            <p:txEl>
                                              <p:pRg st="7" end="7"/>
                                            </p:txEl>
                                          </p:spTgt>
                                        </p:tgtEl>
                                        <p:attrNameLst>
                                          <p:attrName>style.visibility</p:attrName>
                                        </p:attrNameLst>
                                      </p:cBhvr>
                                      <p:to>
                                        <p:strVal val="visible"/>
                                      </p:to>
                                    </p:set>
                                    <p:anim calcmode="lin" valueType="num">
                                      <p:cBhvr additive="base">
                                        <p:cTn id="39" dur="500" fill="hold"/>
                                        <p:tgtEl>
                                          <p:spTgt spid="26318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63180">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63180">
                                            <p:txEl>
                                              <p:pRg st="8" end="8"/>
                                            </p:txEl>
                                          </p:spTgt>
                                        </p:tgtEl>
                                        <p:attrNameLst>
                                          <p:attrName>style.visibility</p:attrName>
                                        </p:attrNameLst>
                                      </p:cBhvr>
                                      <p:to>
                                        <p:strVal val="visible"/>
                                      </p:to>
                                    </p:set>
                                    <p:anim calcmode="lin" valueType="num">
                                      <p:cBhvr additive="base">
                                        <p:cTn id="43" dur="500" fill="hold"/>
                                        <p:tgtEl>
                                          <p:spTgt spid="26318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318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3180">
                                            <p:txEl>
                                              <p:pRg st="9" end="9"/>
                                            </p:txEl>
                                          </p:spTgt>
                                        </p:tgtEl>
                                        <p:attrNameLst>
                                          <p:attrName>style.visibility</p:attrName>
                                        </p:attrNameLst>
                                      </p:cBhvr>
                                      <p:to>
                                        <p:strVal val="visible"/>
                                      </p:to>
                                    </p:set>
                                    <p:anim calcmode="lin" valueType="num">
                                      <p:cBhvr additive="base">
                                        <p:cTn id="49" dur="500" fill="hold"/>
                                        <p:tgtEl>
                                          <p:spTgt spid="26318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318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a:xfrm>
            <a:off x="733425" y="838200"/>
            <a:ext cx="6886575" cy="2769989"/>
          </a:xfrm>
        </p:spPr>
        <p:txBody>
          <a:bodyPr/>
          <a:lstStyle/>
          <a:p>
            <a:r>
              <a:rPr smtClean="0"/>
              <a:t>Thank You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SSD case less with cover"/>
          <p:cNvPicPr>
            <a:picLocks noChangeAspect="1" noChangeArrowheads="1"/>
          </p:cNvPicPr>
          <p:nvPr/>
        </p:nvPicPr>
        <p:blipFill>
          <a:blip r:embed="rId4" cstate="print"/>
          <a:srcRect/>
          <a:stretch>
            <a:fillRect/>
          </a:stretch>
        </p:blipFill>
        <p:spPr bwMode="auto">
          <a:xfrm>
            <a:off x="5412649" y="3022556"/>
            <a:ext cx="1822450" cy="1374775"/>
          </a:xfrm>
          <a:prstGeom prst="rect">
            <a:avLst/>
          </a:prstGeom>
          <a:noFill/>
        </p:spPr>
      </p:pic>
      <p:sp>
        <p:nvSpPr>
          <p:cNvPr id="257027" name="Rectangle 3"/>
          <p:cNvSpPr>
            <a:spLocks noGrp="1" noChangeArrowheads="1"/>
          </p:cNvSpPr>
          <p:nvPr>
            <p:ph type="title"/>
          </p:nvPr>
        </p:nvSpPr>
        <p:spPr/>
        <p:txBody>
          <a:bodyPr/>
          <a:lstStyle/>
          <a:p>
            <a:r>
              <a:rPr lang="en-US" dirty="0" smtClean="0"/>
              <a:t>What Is A Solid State Drive?</a:t>
            </a:r>
            <a:endParaRPr lang="en-US" dirty="0"/>
          </a:p>
        </p:txBody>
      </p:sp>
      <p:sp>
        <p:nvSpPr>
          <p:cNvPr id="257028" name="Rectangle 4"/>
          <p:cNvSpPr>
            <a:spLocks noGrp="1" noChangeArrowheads="1"/>
          </p:cNvSpPr>
          <p:nvPr>
            <p:ph idx="1"/>
          </p:nvPr>
        </p:nvSpPr>
        <p:spPr>
          <a:xfrm>
            <a:off x="382588" y="1414464"/>
            <a:ext cx="8380412" cy="1483483"/>
          </a:xfrm>
        </p:spPr>
        <p:txBody>
          <a:bodyPr/>
          <a:lstStyle/>
          <a:p>
            <a:r>
              <a:rPr lang="en-US" sz="2400" dirty="0" smtClean="0"/>
              <a:t>A Solid State Drive (SSD) is a data storage device that uses flash media to store data, instead of the spinning platters found in mechanical hard disk drives</a:t>
            </a:r>
          </a:p>
          <a:p>
            <a:endParaRPr lang="en-US" sz="2400" dirty="0"/>
          </a:p>
        </p:txBody>
      </p:sp>
      <p:sp>
        <p:nvSpPr>
          <p:cNvPr id="257034" name="Rectangle 10"/>
          <p:cNvSpPr>
            <a:spLocks noChangeArrowheads="1"/>
          </p:cNvSpPr>
          <p:nvPr/>
        </p:nvSpPr>
        <p:spPr bwMode="auto">
          <a:xfrm>
            <a:off x="679450" y="2866458"/>
            <a:ext cx="8083550" cy="1698927"/>
          </a:xfrm>
          <a:prstGeom prst="rect">
            <a:avLst/>
          </a:prstGeom>
          <a:noFill/>
          <a:ln w="9525">
            <a:noFill/>
            <a:miter lim="800000"/>
            <a:headEnd/>
            <a:tailEnd/>
          </a:ln>
          <a:effectLst/>
        </p:spPr>
        <p:txBody>
          <a:bodyPr>
            <a:spAutoFit/>
          </a:bodyPr>
          <a:lstStyle/>
          <a:p>
            <a:pPr marL="571500" indent="-571500" algn="l" eaLnBrk="1" hangingPunct="1">
              <a:lnSpc>
                <a:spcPct val="90000"/>
              </a:lnSpc>
              <a:spcBef>
                <a:spcPct val="30000"/>
              </a:spcBef>
              <a:buClr>
                <a:schemeClr val="tx2"/>
              </a:buClr>
              <a:buSzPct val="95000"/>
              <a:buFont typeface="Wingdings" pitchFamily="2" charset="2"/>
              <a:buNone/>
            </a:pPr>
            <a:r>
              <a:rPr lang="en-US" dirty="0">
                <a:effectLst>
                  <a:outerShdw blurRad="38100" dist="38100" dir="2700000" algn="tl">
                    <a:srgbClr val="000000">
                      <a:alpha val="43137"/>
                    </a:srgbClr>
                  </a:outerShdw>
                </a:effectLst>
                <a:latin typeface="+mn-lt"/>
              </a:rPr>
              <a:t>SSD Benefits</a:t>
            </a:r>
          </a:p>
          <a:p>
            <a:pPr marL="287338" indent="-287338"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mn-lt"/>
              </a:rPr>
              <a:t>Reliability </a:t>
            </a:r>
            <a:r>
              <a:rPr lang="en-US" sz="1800" dirty="0" smtClean="0">
                <a:effectLst>
                  <a:outerShdw blurRad="38100" dist="38100" dir="2700000" algn="tl">
                    <a:srgbClr val="000000">
                      <a:alpha val="43137"/>
                    </a:srgbClr>
                  </a:outerShdw>
                </a:effectLst>
                <a:latin typeface="+mn-lt"/>
              </a:rPr>
              <a:t>and </a:t>
            </a:r>
            <a:r>
              <a:rPr lang="en-US" sz="1800" dirty="0">
                <a:effectLst>
                  <a:outerShdw blurRad="38100" dist="38100" dir="2700000" algn="tl">
                    <a:srgbClr val="000000">
                      <a:alpha val="43137"/>
                    </a:srgbClr>
                  </a:outerShdw>
                </a:effectLst>
                <a:latin typeface="+mn-lt"/>
              </a:rPr>
              <a:t>Durability</a:t>
            </a:r>
          </a:p>
          <a:p>
            <a:pPr marL="287338" indent="-287338"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mn-lt"/>
              </a:rPr>
              <a:t>Mobility</a:t>
            </a:r>
          </a:p>
          <a:p>
            <a:pPr marL="287338" indent="-287338"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mn-lt"/>
              </a:rPr>
              <a:t>Performance</a:t>
            </a:r>
          </a:p>
          <a:p>
            <a:pPr marL="287338" indent="-287338" algn="l" eaLnBrk="1" hangingPunct="1">
              <a:lnSpc>
                <a:spcPct val="90000"/>
              </a:lnSpc>
              <a:spcBef>
                <a:spcPct val="30000"/>
              </a:spcBef>
              <a:buClr>
                <a:schemeClr val="tx2"/>
              </a:buClr>
              <a:buSzPct val="95000"/>
              <a:buFont typeface="Wingdings" pitchFamily="2" charset="2"/>
              <a:buBlip>
                <a:blip r:embed="rId5"/>
              </a:buBlip>
            </a:pPr>
            <a:r>
              <a:rPr lang="en-US" sz="1800" dirty="0">
                <a:effectLst>
                  <a:outerShdw blurRad="38100" dist="38100" dir="2700000" algn="tl">
                    <a:srgbClr val="000000">
                      <a:alpha val="43137"/>
                    </a:srgbClr>
                  </a:outerShdw>
                </a:effectLst>
                <a:latin typeface="+mn-lt"/>
              </a:rPr>
              <a:t>Improved user experience </a:t>
            </a:r>
          </a:p>
        </p:txBody>
      </p:sp>
      <p:graphicFrame>
        <p:nvGraphicFramePr>
          <p:cNvPr id="257035" name="Object 11"/>
          <p:cNvGraphicFramePr>
            <a:graphicFrameLocks noChangeAspect="1"/>
          </p:cNvGraphicFramePr>
          <p:nvPr/>
        </p:nvGraphicFramePr>
        <p:xfrm>
          <a:off x="2824162" y="4724400"/>
          <a:ext cx="3495675" cy="1905000"/>
        </p:xfrm>
        <a:graphic>
          <a:graphicData uri="http://schemas.openxmlformats.org/presentationml/2006/ole">
            <p:oleObj spid="_x0000_s257035" name="Chart" r:id="rId6" imgW="6134100" imgH="3343275" progId="Excel.Sheet.8">
              <p:embed/>
            </p:oleObj>
          </a:graphicData>
        </a:graphic>
      </p:graphicFrame>
      <p:sp>
        <p:nvSpPr>
          <p:cNvPr id="257037" name="Text Box 13"/>
          <p:cNvSpPr txBox="1">
            <a:spLocks noChangeArrowheads="1"/>
          </p:cNvSpPr>
          <p:nvPr/>
        </p:nvSpPr>
        <p:spPr bwMode="auto">
          <a:xfrm>
            <a:off x="1461135" y="6243729"/>
            <a:ext cx="1379538" cy="503238"/>
          </a:xfrm>
          <a:prstGeom prst="rect">
            <a:avLst/>
          </a:prstGeom>
          <a:noFill/>
          <a:ln w="9525">
            <a:noFill/>
            <a:miter lim="800000"/>
            <a:headEnd/>
            <a:tailEnd/>
          </a:ln>
          <a:effectLst/>
        </p:spPr>
        <p:txBody>
          <a:bodyPr wrap="none">
            <a:spAutoFit/>
          </a:bodyPr>
          <a:lstStyle/>
          <a:p>
            <a:pPr algn="l"/>
            <a:r>
              <a:rPr lang="en-US" sz="1000" dirty="0">
                <a:latin typeface="Segoe" pitchFamily="34" charset="0"/>
                <a:ea typeface="MS PGothic" pitchFamily="34" charset="-128"/>
                <a:cs typeface="Tahoma" pitchFamily="34" charset="0"/>
              </a:rPr>
              <a:t>Gartner, Jo </a:t>
            </a:r>
            <a:r>
              <a:rPr lang="en-US" sz="1000" dirty="0" err="1">
                <a:latin typeface="Segoe" pitchFamily="34" charset="0"/>
                <a:ea typeface="MS PGothic" pitchFamily="34" charset="-128"/>
                <a:cs typeface="Tahoma" pitchFamily="34" charset="0"/>
              </a:rPr>
              <a:t>Unsworth</a:t>
            </a:r>
            <a:endParaRPr lang="en-US" sz="1000" dirty="0">
              <a:latin typeface="Segoe" pitchFamily="34" charset="0"/>
              <a:ea typeface="MS PGothic" pitchFamily="34" charset="-128"/>
              <a:cs typeface="Tahoma" pitchFamily="34" charset="0"/>
            </a:endParaRPr>
          </a:p>
          <a:p>
            <a:pPr algn="l"/>
            <a:r>
              <a:rPr lang="en-US" sz="1000" dirty="0">
                <a:latin typeface="Segoe" pitchFamily="34" charset="0"/>
                <a:ea typeface="MS PGothic" pitchFamily="34" charset="-128"/>
                <a:cs typeface="Tahoma" pitchFamily="34" charset="0"/>
              </a:rPr>
              <a:t>December, 2006</a:t>
            </a:r>
          </a:p>
          <a:p>
            <a:pPr algn="l"/>
            <a:endParaRPr lang="en-US" sz="700" dirty="0">
              <a:latin typeface="Segoe" pitchFamily="34" charset="0"/>
              <a:ea typeface="MS PGothic" pitchFamily="34" charset="-128"/>
              <a:cs typeface="Tahoma"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382588" y="228600"/>
            <a:ext cx="8380412" cy="1107996"/>
          </a:xfrm>
        </p:spPr>
        <p:txBody>
          <a:bodyPr/>
          <a:lstStyle/>
          <a:p>
            <a:r>
              <a:rPr lang="en-US" sz="4000" dirty="0"/>
              <a:t>When Random </a:t>
            </a:r>
            <a:r>
              <a:rPr lang="en-US" sz="4000" dirty="0" smtClean="0"/>
              <a:t>and Sequential</a:t>
            </a:r>
            <a:br>
              <a:rPr lang="en-US" sz="4000" dirty="0" smtClean="0"/>
            </a:br>
            <a:r>
              <a:rPr lang="en-US" sz="4000" dirty="0" smtClean="0"/>
              <a:t>Are Used</a:t>
            </a:r>
            <a:r>
              <a:rPr lang="en-US" sz="4000" dirty="0"/>
              <a:t>? </a:t>
            </a:r>
          </a:p>
        </p:txBody>
      </p:sp>
      <p:sp>
        <p:nvSpPr>
          <p:cNvPr id="630787" name="Rectangle 3"/>
          <p:cNvSpPr>
            <a:spLocks noGrp="1" noChangeArrowheads="1"/>
          </p:cNvSpPr>
          <p:nvPr>
            <p:ph idx="1"/>
          </p:nvPr>
        </p:nvSpPr>
        <p:spPr>
          <a:xfrm>
            <a:off x="381000" y="1419225"/>
            <a:ext cx="8382000" cy="5489708"/>
          </a:xfrm>
        </p:spPr>
        <p:txBody>
          <a:bodyPr/>
          <a:lstStyle/>
          <a:p>
            <a:pPr>
              <a:lnSpc>
                <a:spcPct val="80000"/>
              </a:lnSpc>
              <a:buFontTx/>
              <a:buNone/>
            </a:pPr>
            <a:r>
              <a:rPr lang="en-US" sz="2400" dirty="0"/>
              <a:t>Random</a:t>
            </a:r>
          </a:p>
          <a:p>
            <a:pPr lvl="1">
              <a:lnSpc>
                <a:spcPct val="80000"/>
              </a:lnSpc>
            </a:pPr>
            <a:r>
              <a:rPr lang="en-US" sz="1800" dirty="0"/>
              <a:t>OS changes and updates</a:t>
            </a:r>
          </a:p>
          <a:p>
            <a:pPr lvl="2">
              <a:lnSpc>
                <a:spcPct val="80000"/>
              </a:lnSpc>
            </a:pPr>
            <a:r>
              <a:rPr lang="en-US" sz="1800" dirty="0"/>
              <a:t>A single DLL is generally 5 to 6 Disk Locations (min)</a:t>
            </a:r>
          </a:p>
          <a:p>
            <a:pPr lvl="3">
              <a:lnSpc>
                <a:spcPct val="80000"/>
              </a:lnSpc>
            </a:pPr>
            <a:r>
              <a:rPr lang="en-US" sz="1400" dirty="0"/>
              <a:t>Directory, MFT Entry, and other File System Metadata</a:t>
            </a:r>
          </a:p>
          <a:p>
            <a:pPr lvl="3">
              <a:lnSpc>
                <a:spcPct val="80000"/>
              </a:lnSpc>
            </a:pPr>
            <a:r>
              <a:rPr lang="en-US" sz="1400" dirty="0"/>
              <a:t>PE </a:t>
            </a:r>
            <a:r>
              <a:rPr lang="en-US" sz="1400" dirty="0" err="1"/>
              <a:t>Hdr</a:t>
            </a:r>
            <a:r>
              <a:rPr lang="en-US" sz="1400" dirty="0"/>
              <a:t> page, .text pages, .data pages, .</a:t>
            </a:r>
            <a:r>
              <a:rPr lang="en-US" sz="1400" dirty="0" err="1"/>
              <a:t>rsrc</a:t>
            </a:r>
            <a:r>
              <a:rPr lang="en-US" sz="1400" dirty="0"/>
              <a:t> pages, etc.</a:t>
            </a:r>
          </a:p>
          <a:p>
            <a:pPr lvl="1">
              <a:lnSpc>
                <a:spcPct val="80000"/>
              </a:lnSpc>
            </a:pPr>
            <a:r>
              <a:rPr lang="en-US" sz="1800" dirty="0"/>
              <a:t>Applications and documents changes and updates (on-the-go)</a:t>
            </a:r>
          </a:p>
          <a:p>
            <a:pPr lvl="1">
              <a:lnSpc>
                <a:spcPct val="80000"/>
              </a:lnSpc>
            </a:pPr>
            <a:r>
              <a:rPr lang="en-US" sz="1800" dirty="0"/>
              <a:t>Access user data</a:t>
            </a:r>
          </a:p>
          <a:p>
            <a:pPr>
              <a:lnSpc>
                <a:spcPct val="80000"/>
              </a:lnSpc>
              <a:buFontTx/>
              <a:buNone/>
            </a:pPr>
            <a:r>
              <a:rPr lang="en-US" sz="2400" dirty="0"/>
              <a:t>Sequential</a:t>
            </a:r>
          </a:p>
          <a:p>
            <a:pPr lvl="1">
              <a:lnSpc>
                <a:spcPct val="80000"/>
              </a:lnSpc>
            </a:pPr>
            <a:r>
              <a:rPr lang="en-US" sz="1800" dirty="0"/>
              <a:t>Boot</a:t>
            </a:r>
          </a:p>
          <a:p>
            <a:pPr lvl="1">
              <a:lnSpc>
                <a:spcPct val="80000"/>
              </a:lnSpc>
            </a:pPr>
            <a:r>
              <a:rPr lang="en-US" sz="1800" dirty="0"/>
              <a:t>Hibernate</a:t>
            </a:r>
          </a:p>
          <a:p>
            <a:pPr lvl="1">
              <a:lnSpc>
                <a:spcPct val="80000"/>
              </a:lnSpc>
            </a:pPr>
            <a:r>
              <a:rPr lang="en-US" sz="1800" dirty="0"/>
              <a:t>Application load (main file)</a:t>
            </a:r>
          </a:p>
          <a:p>
            <a:pPr>
              <a:lnSpc>
                <a:spcPct val="80000"/>
              </a:lnSpc>
              <a:buFontTx/>
              <a:buNone/>
            </a:pPr>
            <a:r>
              <a:rPr lang="en-US" sz="2000" dirty="0"/>
              <a:t>For example:</a:t>
            </a:r>
          </a:p>
          <a:p>
            <a:pPr marL="0" indent="0">
              <a:lnSpc>
                <a:spcPct val="80000"/>
              </a:lnSpc>
              <a:buFontTx/>
              <a:buNone/>
            </a:pPr>
            <a:r>
              <a:rPr lang="en-US" sz="1800" dirty="0" smtClean="0"/>
              <a:t>When </a:t>
            </a:r>
            <a:r>
              <a:rPr lang="en-US" sz="1800" dirty="0"/>
              <a:t>opening an application, the data files will be read in a sequential </a:t>
            </a:r>
            <a:r>
              <a:rPr lang="en-US" sz="1800" dirty="0" smtClean="0"/>
              <a:t>manner</a:t>
            </a:r>
            <a:r>
              <a:rPr lang="en-US" sz="1800" dirty="0"/>
              <a:t>, however, all the associated DLL’s (~100 in average) will be read and loaded in random from 5-6 disk locations per DLL.</a:t>
            </a:r>
          </a:p>
          <a:p>
            <a:pPr>
              <a:lnSpc>
                <a:spcPct val="80000"/>
              </a:lnSpc>
              <a:buFontTx/>
              <a:buNone/>
            </a:pPr>
            <a:r>
              <a:rPr lang="en-US" sz="2000" dirty="0"/>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smtClean="0"/>
              <a:t>HDD Performance Is Not About Transfer Rate But IOPS! </a:t>
            </a:r>
            <a:endParaRPr lang="en-US"/>
          </a:p>
        </p:txBody>
      </p:sp>
      <p:sp>
        <p:nvSpPr>
          <p:cNvPr id="270339" name="Rectangle 3"/>
          <p:cNvSpPr>
            <a:spLocks noGrp="1" noChangeArrowheads="1"/>
          </p:cNvSpPr>
          <p:nvPr>
            <p:ph idx="1"/>
          </p:nvPr>
        </p:nvSpPr>
        <p:spPr>
          <a:xfrm>
            <a:off x="382588" y="1905000"/>
            <a:ext cx="8380412" cy="4865947"/>
          </a:xfrm>
        </p:spPr>
        <p:txBody>
          <a:bodyPr/>
          <a:lstStyle/>
          <a:p>
            <a:r>
              <a:rPr lang="en-US" sz="2400" dirty="0" smtClean="0"/>
              <a:t>HDD transfer time = Interface transfer + media transfer + mechanical latency (in ms!)</a:t>
            </a:r>
          </a:p>
          <a:p>
            <a:pPr lvl="1"/>
            <a:r>
              <a:rPr lang="en-US" sz="2000" dirty="0" smtClean="0"/>
              <a:t>For a typical 4KB request, the mechanical impact at the HDD level accounts for ~95% of the entire transfer!</a:t>
            </a:r>
          </a:p>
          <a:p>
            <a:pPr lvl="1"/>
            <a:r>
              <a:rPr lang="en-US" sz="2000" dirty="0" smtClean="0"/>
              <a:t>Transfer time accounts for a fraction of actual disk access time</a:t>
            </a:r>
          </a:p>
          <a:p>
            <a:r>
              <a:rPr lang="en-US" sz="2400" dirty="0" smtClean="0"/>
              <a:t>Operating System (OS) transfers</a:t>
            </a:r>
          </a:p>
          <a:p>
            <a:pPr lvl="1"/>
            <a:r>
              <a:rPr lang="en-US" sz="2000" dirty="0" smtClean="0"/>
              <a:t>Random read</a:t>
            </a:r>
          </a:p>
          <a:p>
            <a:pPr lvl="1"/>
            <a:r>
              <a:rPr lang="en-US" sz="2000" dirty="0" smtClean="0"/>
              <a:t>Sequential read</a:t>
            </a:r>
          </a:p>
          <a:p>
            <a:pPr lvl="1"/>
            <a:r>
              <a:rPr lang="en-US" sz="2000" dirty="0" smtClean="0"/>
              <a:t>Random write</a:t>
            </a:r>
          </a:p>
          <a:p>
            <a:pPr lvl="1"/>
            <a:r>
              <a:rPr lang="en-US" sz="2000" dirty="0" smtClean="0"/>
              <a:t>Sequential write </a:t>
            </a:r>
          </a:p>
          <a:p>
            <a:r>
              <a:rPr lang="en-US" sz="2400" dirty="0" smtClean="0"/>
              <a:t>Random read operations accounts for more than </a:t>
            </a:r>
            <a:br>
              <a:rPr lang="en-US" sz="2400" dirty="0" smtClean="0"/>
            </a:br>
            <a:r>
              <a:rPr lang="en-US" sz="2400" dirty="0" smtClean="0"/>
              <a:t>50% of the OS transfers</a:t>
            </a:r>
            <a:endParaRPr lang="en-US" sz="2400" dirty="0"/>
          </a:p>
        </p:txBody>
      </p:sp>
      <p:sp>
        <p:nvSpPr>
          <p:cNvPr id="270340" name="AutoShape 4"/>
          <p:cNvSpPr>
            <a:spLocks/>
          </p:cNvSpPr>
          <p:nvPr/>
        </p:nvSpPr>
        <p:spPr bwMode="auto">
          <a:xfrm>
            <a:off x="3005319" y="4349696"/>
            <a:ext cx="177800" cy="541337"/>
          </a:xfrm>
          <a:prstGeom prst="rightBrace">
            <a:avLst>
              <a:gd name="adj1" fmla="val 25372"/>
              <a:gd name="adj2" fmla="val 50000"/>
            </a:avLst>
          </a:prstGeom>
          <a:noFill/>
          <a:ln w="9525">
            <a:solidFill>
              <a:srgbClr val="F9F9F9"/>
            </a:solidFill>
            <a:round/>
            <a:headEnd/>
            <a:tailEnd/>
          </a:ln>
          <a:effectLst>
            <a:outerShdw dist="23000" dir="5400000" rotWithShape="0">
              <a:srgbClr val="000000">
                <a:alpha val="34999"/>
              </a:srgbClr>
            </a:outerShdw>
          </a:effectLst>
        </p:spPr>
        <p:txBody>
          <a:bodyPr wrap="none" anchor="ctr"/>
          <a:lstStyle/>
          <a:p>
            <a:endParaRPr lang="en-US" dirty="0">
              <a:latin typeface="Segoe" pitchFamily="34" charset="0"/>
            </a:endParaRPr>
          </a:p>
        </p:txBody>
      </p:sp>
      <p:sp>
        <p:nvSpPr>
          <p:cNvPr id="270341" name="Text Box 5"/>
          <p:cNvSpPr txBox="1">
            <a:spLocks noChangeArrowheads="1"/>
          </p:cNvSpPr>
          <p:nvPr/>
        </p:nvSpPr>
        <p:spPr bwMode="auto">
          <a:xfrm>
            <a:off x="3221219" y="4420309"/>
            <a:ext cx="3985386" cy="400110"/>
          </a:xfrm>
          <a:prstGeom prst="rect">
            <a:avLst/>
          </a:prstGeom>
          <a:noFill/>
          <a:ln w="9525" algn="ctr">
            <a:noFill/>
            <a:miter lim="800000"/>
            <a:headEnd/>
            <a:tailEnd/>
          </a:ln>
          <a:effectLst>
            <a:outerShdw dist="23000" dir="5400000" rotWithShape="0">
              <a:srgbClr val="000000">
                <a:alpha val="34999"/>
              </a:srgbClr>
            </a:outerShdw>
          </a:effectLst>
        </p:spPr>
        <p:txBody>
          <a:bodyPr wrap="none">
            <a:spAutoFit/>
          </a:bodyPr>
          <a:lstStyle/>
          <a:p>
            <a:pPr algn="l"/>
            <a:r>
              <a:rPr lang="en-US" dirty="0">
                <a:latin typeface="Segoe" pitchFamily="34" charset="0"/>
              </a:rPr>
              <a:t>Major effect on machine behavior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a:xfrm>
            <a:off x="685800" y="228600"/>
            <a:ext cx="7772400" cy="1143000"/>
          </a:xfrm>
        </p:spPr>
        <p:txBody>
          <a:bodyPr/>
          <a:lstStyle/>
          <a:p>
            <a:r>
              <a:rPr lang="en-US" sz="4000"/>
              <a:t>4KB Read is 50% of the read transfers</a:t>
            </a:r>
          </a:p>
        </p:txBody>
      </p:sp>
      <p:pic>
        <p:nvPicPr>
          <p:cNvPr id="625678" name="Picture 14" descr="Picture1"/>
          <p:cNvPicPr>
            <a:picLocks noChangeAspect="1" noChangeArrowheads="1"/>
          </p:cNvPicPr>
          <p:nvPr/>
        </p:nvPicPr>
        <p:blipFill>
          <a:blip r:embed="rId3"/>
          <a:srcRect/>
          <a:stretch>
            <a:fillRect/>
          </a:stretch>
        </p:blipFill>
        <p:spPr bwMode="auto">
          <a:xfrm>
            <a:off x="990600" y="1752600"/>
            <a:ext cx="6705600" cy="4114800"/>
          </a:xfrm>
          <a:prstGeom prst="rect">
            <a:avLst/>
          </a:prstGeom>
          <a:noFill/>
        </p:spPr>
      </p:pic>
      <p:sp>
        <p:nvSpPr>
          <p:cNvPr id="4" name="Rectangle 3"/>
          <p:cNvSpPr/>
          <p:nvPr/>
        </p:nvSpPr>
        <p:spPr bwMode="auto">
          <a:xfrm rot="16200000">
            <a:off x="945739" y="3799443"/>
            <a:ext cx="554182" cy="25664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rot="16200000">
            <a:off x="707438" y="3778469"/>
            <a:ext cx="1052945" cy="307777"/>
          </a:xfrm>
          <a:prstGeom prst="rect">
            <a:avLst/>
          </a:prstGeom>
          <a:noFill/>
        </p:spPr>
        <p:txBody>
          <a:bodyPr wrap="square" rtlCol="0">
            <a:spAutoFit/>
          </a:bodyPr>
          <a:lstStyle/>
          <a:p>
            <a:pPr algn="ctr"/>
            <a:r>
              <a:rPr lang="en-US" sz="1400" b="1" dirty="0" smtClean="0">
                <a:solidFill>
                  <a:schemeClr val="bg2"/>
                </a:solidFill>
                <a:latin typeface="+mn-lt"/>
              </a:rPr>
              <a:t>IOPS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82588" y="228600"/>
            <a:ext cx="8380412" cy="1191095"/>
          </a:xfrm>
        </p:spPr>
        <p:txBody>
          <a:bodyPr/>
          <a:lstStyle/>
          <a:p>
            <a:r>
              <a:rPr lang="en-US" dirty="0" smtClean="0"/>
              <a:t>HDD vs. SSD</a:t>
            </a:r>
            <a:br>
              <a:rPr lang="en-US" dirty="0" smtClean="0"/>
            </a:br>
            <a:r>
              <a:rPr lang="en-US" sz="3600" dirty="0" smtClean="0">
                <a:solidFill>
                  <a:schemeClr val="accent1"/>
                </a:solidFill>
              </a:rPr>
              <a:t>Seek and Latency</a:t>
            </a:r>
            <a:endParaRPr lang="en-US" sz="3600" dirty="0">
              <a:solidFill>
                <a:schemeClr val="accent1"/>
              </a:solidFill>
            </a:endParaRPr>
          </a:p>
        </p:txBody>
      </p:sp>
      <p:sp>
        <p:nvSpPr>
          <p:cNvPr id="256009" name="Text Box 9"/>
          <p:cNvSpPr txBox="1">
            <a:spLocks noChangeArrowheads="1"/>
          </p:cNvSpPr>
          <p:nvPr/>
        </p:nvSpPr>
        <p:spPr bwMode="auto">
          <a:xfrm>
            <a:off x="415925" y="4135982"/>
            <a:ext cx="5168900" cy="246221"/>
          </a:xfrm>
          <a:prstGeom prst="rect">
            <a:avLst/>
          </a:prstGeom>
          <a:noFill/>
          <a:ln w="9525">
            <a:noFill/>
            <a:miter lim="800000"/>
            <a:headEnd/>
            <a:tailEnd/>
          </a:ln>
          <a:effectLst/>
        </p:spPr>
        <p:txBody>
          <a:bodyPr>
            <a:spAutoFit/>
          </a:bodyPr>
          <a:lstStyle/>
          <a:p>
            <a:pPr algn="l">
              <a:spcBef>
                <a:spcPct val="50000"/>
              </a:spcBef>
            </a:pPr>
            <a:r>
              <a:rPr lang="en-US" sz="1000" dirty="0" smtClean="0">
                <a:effectLst>
                  <a:outerShdw blurRad="38100" dist="38100" dir="2700000" algn="tl">
                    <a:srgbClr val="000000">
                      <a:alpha val="43137"/>
                    </a:srgbClr>
                  </a:outerShdw>
                </a:effectLst>
                <a:latin typeface="Segoe" pitchFamily="34" charset="0"/>
              </a:rPr>
              <a:t>Average Access Time = Ave. Seek Time + Latency Time/2</a:t>
            </a:r>
            <a:endParaRPr lang="en-US" sz="1000" dirty="0">
              <a:effectLst>
                <a:outerShdw blurRad="38100" dist="38100" dir="2700000" algn="tl">
                  <a:srgbClr val="000000">
                    <a:alpha val="43137"/>
                  </a:srgbClr>
                </a:outerShdw>
              </a:effectLst>
              <a:latin typeface="Segoe" pitchFamily="34" charset="0"/>
            </a:endParaRPr>
          </a:p>
        </p:txBody>
      </p:sp>
      <p:sp>
        <p:nvSpPr>
          <p:cNvPr id="256010" name="Text Box 10"/>
          <p:cNvSpPr txBox="1">
            <a:spLocks noChangeArrowheads="1"/>
          </p:cNvSpPr>
          <p:nvPr/>
        </p:nvSpPr>
        <p:spPr bwMode="auto">
          <a:xfrm>
            <a:off x="381000" y="4325165"/>
            <a:ext cx="5722937" cy="246221"/>
          </a:xfrm>
          <a:prstGeom prst="rect">
            <a:avLst/>
          </a:prstGeom>
          <a:noFill/>
          <a:ln w="9525">
            <a:noFill/>
            <a:miter lim="800000"/>
            <a:headEnd/>
            <a:tailEnd/>
          </a:ln>
          <a:effectLst/>
        </p:spPr>
        <p:txBody>
          <a:bodyPr>
            <a:spAutoFit/>
          </a:bodyPr>
          <a:lstStyle/>
          <a:p>
            <a:pPr algn="l">
              <a:spcBef>
                <a:spcPct val="50000"/>
              </a:spcBef>
            </a:pPr>
            <a:r>
              <a:rPr lang="en-US" sz="1000" dirty="0" smtClean="0">
                <a:effectLst>
                  <a:outerShdw blurRad="38100" dist="38100" dir="2700000" algn="tl">
                    <a:srgbClr val="000000">
                      <a:alpha val="43137"/>
                    </a:srgbClr>
                  </a:outerShdw>
                </a:effectLst>
                <a:latin typeface="Segoe" pitchFamily="34" charset="0"/>
              </a:rPr>
              <a:t>Average Access Time = 12 </a:t>
            </a:r>
            <a:r>
              <a:rPr lang="en-US" sz="1000" dirty="0" err="1" smtClean="0">
                <a:effectLst>
                  <a:outerShdw blurRad="38100" dist="38100" dir="2700000" algn="tl">
                    <a:srgbClr val="000000">
                      <a:alpha val="43137"/>
                    </a:srgbClr>
                  </a:outerShdw>
                </a:effectLst>
                <a:latin typeface="Segoe" pitchFamily="34" charset="0"/>
              </a:rPr>
              <a:t>msec</a:t>
            </a:r>
            <a:r>
              <a:rPr lang="en-US" sz="1000" dirty="0" smtClean="0">
                <a:effectLst>
                  <a:outerShdw blurRad="38100" dist="38100" dir="2700000" algn="tl">
                    <a:srgbClr val="000000">
                      <a:alpha val="43137"/>
                    </a:srgbClr>
                  </a:outerShdw>
                </a:effectLst>
                <a:latin typeface="Segoe" pitchFamily="34" charset="0"/>
              </a:rPr>
              <a:t> + 5 </a:t>
            </a:r>
            <a:r>
              <a:rPr lang="en-US" sz="1000" dirty="0" err="1" smtClean="0">
                <a:effectLst>
                  <a:outerShdw blurRad="38100" dist="38100" dir="2700000" algn="tl">
                    <a:srgbClr val="000000">
                      <a:alpha val="43137"/>
                    </a:srgbClr>
                  </a:outerShdw>
                </a:effectLst>
                <a:latin typeface="Segoe" pitchFamily="34" charset="0"/>
              </a:rPr>
              <a:t>msec</a:t>
            </a:r>
            <a:r>
              <a:rPr lang="en-US" sz="1000" dirty="0" smtClean="0">
                <a:effectLst>
                  <a:outerShdw blurRad="38100" dist="38100" dir="2700000" algn="tl">
                    <a:srgbClr val="000000">
                      <a:alpha val="43137"/>
                    </a:srgbClr>
                  </a:outerShdw>
                </a:effectLst>
                <a:latin typeface="Segoe" pitchFamily="34" charset="0"/>
              </a:rPr>
              <a:t> ~ 17 </a:t>
            </a:r>
            <a:r>
              <a:rPr lang="en-US" sz="1000" dirty="0" err="1" smtClean="0">
                <a:effectLst>
                  <a:outerShdw blurRad="38100" dist="38100" dir="2700000" algn="tl">
                    <a:srgbClr val="000000">
                      <a:alpha val="43137"/>
                    </a:srgbClr>
                  </a:outerShdw>
                </a:effectLst>
                <a:latin typeface="Segoe" pitchFamily="34" charset="0"/>
              </a:rPr>
              <a:t>msec</a:t>
            </a:r>
            <a:r>
              <a:rPr lang="en-US" sz="1000" dirty="0" smtClean="0">
                <a:effectLst>
                  <a:outerShdw blurRad="38100" dist="38100" dir="2700000" algn="tl">
                    <a:srgbClr val="000000">
                      <a:alpha val="43137"/>
                    </a:srgbClr>
                  </a:outerShdw>
                </a:effectLst>
                <a:latin typeface="Segoe" pitchFamily="34" charset="0"/>
              </a:rPr>
              <a:t> (5400rpm)</a:t>
            </a:r>
            <a:endParaRPr lang="en-US" sz="1000" dirty="0">
              <a:effectLst>
                <a:outerShdw blurRad="38100" dist="38100" dir="2700000" algn="tl">
                  <a:srgbClr val="000000">
                    <a:alpha val="43137"/>
                  </a:srgbClr>
                </a:outerShdw>
              </a:effectLst>
              <a:latin typeface="Segoe" pitchFamily="34" charset="0"/>
            </a:endParaRPr>
          </a:p>
        </p:txBody>
      </p:sp>
      <p:pic>
        <p:nvPicPr>
          <p:cNvPr id="256012" name="Picture 12" descr="Picture1"/>
          <p:cNvPicPr>
            <a:picLocks noChangeAspect="1" noChangeArrowheads="1"/>
          </p:cNvPicPr>
          <p:nvPr/>
        </p:nvPicPr>
        <p:blipFill>
          <a:blip r:embed="rId3"/>
          <a:srcRect/>
          <a:stretch>
            <a:fillRect/>
          </a:stretch>
        </p:blipFill>
        <p:spPr bwMode="auto">
          <a:xfrm>
            <a:off x="381000" y="1905000"/>
            <a:ext cx="3244850" cy="216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30" name="Picture 2" descr="L:\SanDisk\Templates\Photos\Products\1.8 5000\SSD case less.jpg"/>
          <p:cNvPicPr>
            <a:picLocks noChangeAspect="1" noChangeArrowheads="1"/>
          </p:cNvPicPr>
          <p:nvPr/>
        </p:nvPicPr>
        <p:blipFill>
          <a:blip r:embed="rId4" cstate="print"/>
          <a:srcRect/>
          <a:stretch>
            <a:fillRect/>
          </a:stretch>
        </p:blipFill>
        <p:spPr bwMode="auto">
          <a:xfrm>
            <a:off x="5908675" y="1399286"/>
            <a:ext cx="2566987" cy="296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arallelogram 6"/>
          <p:cNvSpPr/>
          <p:nvPr/>
        </p:nvSpPr>
        <p:spPr bwMode="auto">
          <a:xfrm rot="21433306" flipH="1">
            <a:off x="6278562" y="1897761"/>
            <a:ext cx="673100" cy="423863"/>
          </a:xfrm>
          <a:prstGeom prst="parallelogram">
            <a:avLst>
              <a:gd name="adj" fmla="val 2942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solidFill>
                <a:schemeClr val="tx1"/>
              </a:solidFill>
              <a:latin typeface="Segoe" pitchFamily="34" charset="0"/>
              <a:cs typeface="Arial" charset="0"/>
            </a:endParaRPr>
          </a:p>
        </p:txBody>
      </p:sp>
      <p:sp>
        <p:nvSpPr>
          <p:cNvPr id="10" name="Parallelogram 9"/>
          <p:cNvSpPr/>
          <p:nvPr/>
        </p:nvSpPr>
        <p:spPr bwMode="auto">
          <a:xfrm rot="21433306" flipH="1">
            <a:off x="7169150" y="2375599"/>
            <a:ext cx="673100" cy="425450"/>
          </a:xfrm>
          <a:prstGeom prst="parallelogram">
            <a:avLst>
              <a:gd name="adj" fmla="val 2942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solidFill>
                <a:schemeClr val="tx1"/>
              </a:solidFill>
              <a:latin typeface="Segoe" pitchFamily="34" charset="0"/>
              <a:cs typeface="Arial" charset="0"/>
            </a:endParaRPr>
          </a:p>
        </p:txBody>
      </p:sp>
      <p:sp>
        <p:nvSpPr>
          <p:cNvPr id="13" name="Parallelogram 12"/>
          <p:cNvSpPr/>
          <p:nvPr/>
        </p:nvSpPr>
        <p:spPr bwMode="auto">
          <a:xfrm rot="21433306" flipH="1">
            <a:off x="6654800" y="2943924"/>
            <a:ext cx="673100" cy="423862"/>
          </a:xfrm>
          <a:prstGeom prst="parallelogram">
            <a:avLst>
              <a:gd name="adj" fmla="val 2942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solidFill>
                <a:schemeClr val="tx1"/>
              </a:solidFill>
              <a:latin typeface="Segoe" pitchFamily="34" charset="0"/>
              <a:cs typeface="Arial" charset="0"/>
            </a:endParaRPr>
          </a:p>
        </p:txBody>
      </p:sp>
      <p:sp>
        <p:nvSpPr>
          <p:cNvPr id="14" name="Parallelogram 13"/>
          <p:cNvSpPr/>
          <p:nvPr/>
        </p:nvSpPr>
        <p:spPr bwMode="auto">
          <a:xfrm rot="21433306" flipH="1">
            <a:off x="7375525" y="2921699"/>
            <a:ext cx="673100" cy="425450"/>
          </a:xfrm>
          <a:prstGeom prst="parallelogram">
            <a:avLst>
              <a:gd name="adj" fmla="val 2942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solidFill>
                <a:schemeClr val="tx1"/>
              </a:solidFill>
              <a:latin typeface="Segoe" pitchFamily="34" charset="0"/>
              <a:cs typeface="Arial" charset="0"/>
            </a:endParaRPr>
          </a:p>
        </p:txBody>
      </p:sp>
      <p:sp>
        <p:nvSpPr>
          <p:cNvPr id="256039" name="Text Box 39"/>
          <p:cNvSpPr txBox="1">
            <a:spLocks noChangeArrowheads="1"/>
          </p:cNvSpPr>
          <p:nvPr/>
        </p:nvSpPr>
        <p:spPr bwMode="auto">
          <a:xfrm>
            <a:off x="847725" y="5933032"/>
            <a:ext cx="184150" cy="396875"/>
          </a:xfrm>
          <a:prstGeom prst="rect">
            <a:avLst/>
          </a:prstGeom>
          <a:noFill/>
          <a:ln w="9525" algn="ctr">
            <a:noFill/>
            <a:miter lim="800000"/>
            <a:headEnd/>
            <a:tailEnd/>
          </a:ln>
          <a:effectLst>
            <a:outerShdw dist="23000" dir="5400000" rotWithShape="0">
              <a:srgbClr val="000000">
                <a:alpha val="34999"/>
              </a:srgbClr>
            </a:outerShdw>
          </a:effectLst>
        </p:spPr>
        <p:txBody>
          <a:bodyPr wrap="none">
            <a:spAutoFit/>
          </a:bodyPr>
          <a:lstStyle/>
          <a:p>
            <a:pPr algn="l"/>
            <a:endParaRPr lang="en-US" dirty="0">
              <a:latin typeface="Segoe" pitchFamily="34" charset="0"/>
            </a:endParaRPr>
          </a:p>
        </p:txBody>
      </p:sp>
      <p:sp>
        <p:nvSpPr>
          <p:cNvPr id="256040" name="Rectangle 40"/>
          <p:cNvSpPr>
            <a:spLocks noChangeArrowheads="1"/>
          </p:cNvSpPr>
          <p:nvPr/>
        </p:nvSpPr>
        <p:spPr bwMode="auto">
          <a:xfrm>
            <a:off x="5746751" y="4469511"/>
            <a:ext cx="2554289" cy="286232"/>
          </a:xfrm>
          <a:prstGeom prst="rect">
            <a:avLst/>
          </a:prstGeom>
          <a:noFill/>
          <a:ln w="9525" algn="ctr">
            <a:noFill/>
            <a:miter lim="800000"/>
            <a:headEnd/>
            <a:tailEnd/>
          </a:ln>
          <a:effectLst>
            <a:outerShdw dist="23000" dir="5400000" rotWithShape="0">
              <a:srgbClr val="000000">
                <a:alpha val="34999"/>
              </a:srgbClr>
            </a:outerShdw>
          </a:effectLst>
        </p:spPr>
        <p:txBody>
          <a:bodyPr wrap="none">
            <a:spAutoFit/>
          </a:bodyPr>
          <a:lstStyle/>
          <a:p>
            <a:pPr eaLnBrk="1" hangingPunct="1">
              <a:lnSpc>
                <a:spcPct val="90000"/>
              </a:lnSpc>
              <a:spcBef>
                <a:spcPct val="30000"/>
              </a:spcBef>
              <a:buClr>
                <a:schemeClr val="tx2"/>
              </a:buClr>
              <a:buSzPct val="95000"/>
              <a:buFont typeface="Wingdings" pitchFamily="2" charset="2"/>
              <a:buNone/>
            </a:pPr>
            <a:r>
              <a:rPr lang="en-US" sz="1400" dirty="0">
                <a:effectLst>
                  <a:outerShdw blurRad="38100" dist="38100" dir="2700000" algn="tl">
                    <a:srgbClr val="000000">
                      <a:alpha val="43137"/>
                    </a:srgbClr>
                  </a:outerShdw>
                </a:effectLst>
                <a:latin typeface="Segoe" pitchFamily="34" charset="0"/>
              </a:rPr>
              <a:t>Access time is fixed  to 0.11ms</a:t>
            </a:r>
          </a:p>
        </p:txBody>
      </p:sp>
      <p:sp>
        <p:nvSpPr>
          <p:cNvPr id="256041" name="Text Box 41"/>
          <p:cNvSpPr txBox="1">
            <a:spLocks noChangeArrowheads="1"/>
          </p:cNvSpPr>
          <p:nvPr/>
        </p:nvSpPr>
        <p:spPr bwMode="auto">
          <a:xfrm>
            <a:off x="2216150" y="5826669"/>
            <a:ext cx="282575" cy="396875"/>
          </a:xfrm>
          <a:prstGeom prst="rect">
            <a:avLst/>
          </a:prstGeom>
          <a:noFill/>
          <a:ln w="9525" algn="ctr">
            <a:noFill/>
            <a:miter lim="800000"/>
            <a:headEnd/>
            <a:tailEnd/>
          </a:ln>
          <a:effectLst>
            <a:outerShdw dist="23000" dir="5400000" rotWithShape="0">
              <a:srgbClr val="000000">
                <a:alpha val="34999"/>
              </a:srgbClr>
            </a:outerShdw>
          </a:effectLst>
        </p:spPr>
        <p:txBody>
          <a:bodyPr>
            <a:spAutoFit/>
          </a:bodyPr>
          <a:lstStyle/>
          <a:p>
            <a:endParaRPr lang="en-US" dirty="0">
              <a:latin typeface="Segoe" pitchFamily="34" charset="0"/>
            </a:endParaRPr>
          </a:p>
        </p:txBody>
      </p:sp>
      <p:pic>
        <p:nvPicPr>
          <p:cNvPr id="27" name="Picture 26" descr="graph5.jpg"/>
          <p:cNvPicPr>
            <a:picLocks noChangeAspect="1"/>
          </p:cNvPicPr>
          <p:nvPr/>
        </p:nvPicPr>
        <p:blipFill>
          <a:blip r:embed="rId5" cstate="print"/>
          <a:stretch>
            <a:fillRect/>
          </a:stretch>
        </p:blipFill>
        <p:spPr>
          <a:xfrm>
            <a:off x="1795466" y="4802910"/>
            <a:ext cx="5553068" cy="18264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50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grpId="1" nodeType="afterEffect">
                                  <p:stCondLst>
                                    <p:cond delay="500"/>
                                  </p:stCondLst>
                                  <p:childTnLst>
                                    <p:set>
                                      <p:cBhvr>
                                        <p:cTn id="15" dur="1" fill="hold">
                                          <p:stCondLst>
                                            <p:cond delay="0"/>
                                          </p:stCondLst>
                                        </p:cTn>
                                        <p:tgtEl>
                                          <p:spTgt spid="10"/>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xit" presetSubtype="0" fill="hold" grpId="1" nodeType="afterEffect">
                                  <p:stCondLst>
                                    <p:cond delay="500"/>
                                  </p:stCondLst>
                                  <p:childTnLst>
                                    <p:set>
                                      <p:cBhvr>
                                        <p:cTn id="21" dur="1" fill="hold">
                                          <p:stCondLst>
                                            <p:cond delay="0"/>
                                          </p:stCondLst>
                                        </p:cTn>
                                        <p:tgtEl>
                                          <p:spTgt spid="13"/>
                                        </p:tgtEl>
                                        <p:attrNameLst>
                                          <p:attrName>style.visibility</p:attrName>
                                        </p:attrNameLst>
                                      </p:cBhvr>
                                      <p:to>
                                        <p:strVal val="hidden"/>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000"/>
                            </p:stCondLst>
                            <p:childTnLst>
                              <p:par>
                                <p:cTn id="26" presetID="1" presetClass="exit" presetSubtype="0" fill="hold" grpId="1" nodeType="afterEffect">
                                  <p:stCondLst>
                                    <p:cond delay="50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46"/>
          <p:cNvSpPr>
            <a:spLocks noGrp="1" noChangeArrowheads="1"/>
          </p:cNvSpPr>
          <p:nvPr>
            <p:ph type="title"/>
          </p:nvPr>
        </p:nvSpPr>
        <p:spPr/>
        <p:txBody>
          <a:bodyPr/>
          <a:lstStyle/>
          <a:p>
            <a:r>
              <a:rPr lang="en-US" dirty="0" smtClean="0"/>
              <a:t>HDD Versus SSD</a:t>
            </a:r>
            <a:endParaRPr lang="en-US" dirty="0"/>
          </a:p>
        </p:txBody>
      </p:sp>
      <p:graphicFrame>
        <p:nvGraphicFramePr>
          <p:cNvPr id="272438" name="Group 54"/>
          <p:cNvGraphicFramePr>
            <a:graphicFrameLocks noGrp="1"/>
          </p:cNvGraphicFramePr>
          <p:nvPr>
            <p:ph type="tbl" idx="4294967295"/>
          </p:nvPr>
        </p:nvGraphicFramePr>
        <p:xfrm>
          <a:off x="381000" y="1419225"/>
          <a:ext cx="8382000" cy="4536379"/>
        </p:xfrm>
        <a:graphic>
          <a:graphicData uri="http://schemas.openxmlformats.org/drawingml/2006/table">
            <a:tbl>
              <a:tblPr firstRow="1">
                <a:effectLst>
                  <a:outerShdw blurRad="546100" dist="50800" sx="102000" sy="102000" algn="ctr" rotWithShape="0">
                    <a:srgbClr val="000000">
                      <a:alpha val="43137"/>
                    </a:srgbClr>
                  </a:outerShdw>
                </a:effectLst>
                <a:tableStyleId>{793D81CF-94F2-401A-BA57-92F5A7B2D0C5}</a:tableStyleId>
              </a:tblPr>
              <a:tblGrid>
                <a:gridCol w="2917397"/>
                <a:gridCol w="2906599"/>
                <a:gridCol w="2558004"/>
              </a:tblGrid>
              <a:tr h="4572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Model</a:t>
                      </a:r>
                      <a:endPar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000000"/>
                            </a:outerShdw>
                          </a:effectLst>
                        </a:rPr>
                        <a:t>SSD</a:t>
                      </a:r>
                      <a:endParaRPr kumimoji="0" lang="en-US" sz="1800" b="0" i="0" u="none" strike="noStrike" cap="none" normalizeH="0" baseline="0" smtClean="0">
                        <a:ln>
                          <a:noFill/>
                        </a:ln>
                        <a:solidFill>
                          <a:schemeClr val="bg1"/>
                        </a:solidFill>
                        <a:effectLst>
                          <a:outerShdw blurRad="38100" dist="38100" dir="2700000" algn="tl">
                            <a:srgbClr val="000000"/>
                          </a:outerShdw>
                        </a:effectLst>
                        <a:latin typeface="Arial"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000000"/>
                            </a:outerShdw>
                          </a:effectLst>
                        </a:rPr>
                        <a:t>HDD SATA 2.5’ 80GB</a:t>
                      </a:r>
                      <a:endParaRPr kumimoji="0" lang="en-US" sz="1800" b="0" i="0" u="none" strike="noStrike" cap="none" normalizeH="0" baseline="0" smtClean="0">
                        <a:ln>
                          <a:noFill/>
                        </a:ln>
                        <a:solidFill>
                          <a:schemeClr val="bg1"/>
                        </a:solidFill>
                        <a:effectLst>
                          <a:outerShdw blurRad="38100" dist="38100" dir="2700000" algn="tl">
                            <a:srgbClr val="000000"/>
                          </a:outerShdw>
                        </a:effectLst>
                        <a:latin typeface="Arial" pitchFamily="34" charset="0"/>
                      </a:endParaRPr>
                    </a:p>
                  </a:txBody>
                  <a:tcPr anchor="ctr" horzOverflow="overflow"/>
                </a:tc>
              </a:tr>
              <a:tr h="180975">
                <a:tc gridSpan="3">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1" u="none" strike="noStrike" cap="none" normalizeH="0" baseline="0" dirty="0" smtClean="0">
                          <a:ln>
                            <a:noFill/>
                          </a:ln>
                          <a:solidFill>
                            <a:schemeClr val="tx1"/>
                          </a:solidFill>
                          <a:effectLst>
                            <a:outerShdw blurRad="38100" dist="38100" dir="2700000" algn="tl">
                              <a:srgbClr val="000000"/>
                            </a:outerShdw>
                          </a:effectLst>
                        </a:rPr>
                        <a:t>Transfer Rate:</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horzOverflow="overflow">
                    <a:solidFill>
                      <a:schemeClr val="bg2"/>
                    </a:solidFill>
                  </a:tcPr>
                </a:tc>
                <a:tc hMerge="1">
                  <a:txBody>
                    <a:bodyPr/>
                    <a:lstStyle/>
                    <a:p>
                      <a:endParaRPr lang="en-US"/>
                    </a:p>
                  </a:txBody>
                  <a:tcPr/>
                </a:tc>
                <a:tc hMerge="1">
                  <a:txBody>
                    <a:bodyPr/>
                    <a:lstStyle/>
                    <a:p>
                      <a:endParaRPr lang="en-US"/>
                    </a:p>
                  </a:txBody>
                  <a:tcPr/>
                </a:tc>
              </a:tr>
              <a:tr h="34766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Interface rate</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150 MB/s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150 MB/s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r>
              <a:tr h="62865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Maximum Internal*</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R : 67 MB/sec*</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W: 47 MB/sec*</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FFFFFF"/>
                            </a:outerShdw>
                          </a:effectLst>
                        </a:rPr>
                        <a:t>R : 28 – 44 MB/sec*</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FFFFFF"/>
                            </a:outerShdw>
                          </a:effectLst>
                        </a:rPr>
                        <a:t>W: 28 – 44 MB/sec*</a:t>
                      </a:r>
                      <a:endParaRPr kumimoji="0" lang="en-US" sz="18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horzOverflow="overflow"/>
                </a:tc>
              </a:tr>
              <a:tr h="62865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IOPS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512B transfer size**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R: 7430</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512B transfer size**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R: 68</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r>
              <a:tr h="34766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IOPS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4KB transfer size**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R: 5405</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4KB transfer size**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R: 67</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r>
              <a:tr h="347663">
                <a:tc gridSpan="3">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1" u="none" strike="noStrike" cap="none" normalizeH="0" baseline="0" dirty="0" smtClean="0">
                          <a:ln>
                            <a:noFill/>
                          </a:ln>
                          <a:solidFill>
                            <a:schemeClr val="tx1"/>
                          </a:solidFill>
                          <a:effectLst/>
                        </a:rPr>
                        <a:t>Read Seek Time:</a:t>
                      </a:r>
                      <a:endParaRPr kumimoji="0" lang="en-US" sz="1800" b="1" i="0" u="none" strike="noStrike" cap="none" normalizeH="0" baseline="0" dirty="0" smtClean="0">
                        <a:ln>
                          <a:noFill/>
                        </a:ln>
                        <a:solidFill>
                          <a:schemeClr val="tx1"/>
                        </a:solidFill>
                        <a:effectLst/>
                        <a:latin typeface="Arial" pitchFamily="34" charset="0"/>
                      </a:endParaRPr>
                    </a:p>
                  </a:txBody>
                  <a:tcPr horzOverflow="overflow">
                    <a:solidFill>
                      <a:schemeClr val="bg2"/>
                    </a:solidFill>
                  </a:tcPr>
                </a:tc>
                <a:tc hMerge="1">
                  <a:txBody>
                    <a:bodyPr/>
                    <a:lstStyle/>
                    <a:p>
                      <a:endParaRPr lang="en-US"/>
                    </a:p>
                  </a:txBody>
                  <a:tcPr/>
                </a:tc>
                <a:tc hMerge="1">
                  <a:txBody>
                    <a:bodyPr/>
                    <a:lstStyle/>
                    <a:p>
                      <a:endParaRPr lang="en-US"/>
                    </a:p>
                  </a:txBody>
                  <a:tcPr/>
                </a:tc>
              </a:tr>
              <a:tr h="34766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Track-to-track</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0.11ms*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3ms*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r>
              <a:tr h="34766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Average</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0.11ms*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FFFFFF"/>
                            </a:outerShdw>
                          </a:effectLst>
                        </a:rPr>
                        <a:t>17ms*</a:t>
                      </a:r>
                      <a:endParaRPr kumimoji="0" lang="en-US" sz="18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horzOverflow="overflow"/>
                </a:tc>
              </a:tr>
              <a:tr h="34766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Maximum</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FFFFFF"/>
                            </a:outerShdw>
                          </a:effectLst>
                        </a:rPr>
                        <a:t>0.15ms*</a:t>
                      </a:r>
                      <a:endParaRPr kumimoji="0" lang="en-US" sz="1800" b="0" i="0" u="none" strike="noStrike" cap="none" normalizeH="0" baseline="0" smtClean="0">
                        <a:ln>
                          <a:noFill/>
                        </a:ln>
                        <a:solidFill>
                          <a:schemeClr val="bg2"/>
                        </a:solidFill>
                        <a:effectLst>
                          <a:outerShdw blurRad="38100" dist="38100" dir="2700000" algn="tl">
                            <a:srgbClr val="FFFFFF"/>
                          </a:outerShdw>
                        </a:effectLst>
                        <a:latin typeface="Arial"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FFFFFF"/>
                            </a:outerShdw>
                          </a:effectLst>
                        </a:rPr>
                        <a:t>33ms*</a:t>
                      </a:r>
                      <a:endParaRPr kumimoji="0" lang="en-US" sz="1800" b="0" i="0" u="none" strike="noStrike" cap="none" normalizeH="0" baseline="0" dirty="0" smtClean="0">
                        <a:ln>
                          <a:noFill/>
                        </a:ln>
                        <a:solidFill>
                          <a:schemeClr val="bg2"/>
                        </a:solidFill>
                        <a:effectLst>
                          <a:outerShdw blurRad="38100" dist="38100" dir="2700000" algn="tl">
                            <a:srgbClr val="FFFFFF"/>
                          </a:outerShdw>
                        </a:effectLst>
                        <a:latin typeface="Arial" pitchFamily="34" charset="0"/>
                      </a:endParaRPr>
                    </a:p>
                  </a:txBody>
                  <a:tcPr horzOverflow="overflow"/>
                </a:tc>
              </a:tr>
            </a:tbl>
          </a:graphicData>
        </a:graphic>
      </p:graphicFrame>
      <p:sp>
        <p:nvSpPr>
          <p:cNvPr id="272433" name="Slide Number Placeholder 3"/>
          <p:cNvSpPr txBox="1">
            <a:spLocks noGrp="1"/>
          </p:cNvSpPr>
          <p:nvPr/>
        </p:nvSpPr>
        <p:spPr bwMode="auto">
          <a:xfrm>
            <a:off x="7239000" y="6553200"/>
            <a:ext cx="1905000" cy="457200"/>
          </a:xfrm>
          <a:prstGeom prst="rect">
            <a:avLst/>
          </a:prstGeom>
          <a:noFill/>
          <a:ln w="9525">
            <a:noFill/>
            <a:miter lim="800000"/>
            <a:headEnd/>
            <a:tailEnd/>
          </a:ln>
        </p:spPr>
        <p:txBody>
          <a:bodyPr/>
          <a:lstStyle/>
          <a:p>
            <a:fld id="{E99E31DF-3DEB-4D91-ADCD-9BB465C692FE}" type="slidenum">
              <a:rPr lang="en-US" sz="1400">
                <a:solidFill>
                  <a:schemeClr val="bg1"/>
                </a:solidFill>
                <a:latin typeface="Segoe" pitchFamily="34" charset="0"/>
              </a:rPr>
              <a:pPr/>
              <a:t>7</a:t>
            </a:fld>
            <a:endParaRPr lang="en-US" sz="1400" dirty="0">
              <a:solidFill>
                <a:schemeClr val="bg1"/>
              </a:solidFill>
              <a:latin typeface="Segoe" pitchFamily="34" charset="0"/>
            </a:endParaRPr>
          </a:p>
        </p:txBody>
      </p:sp>
      <p:sp>
        <p:nvSpPr>
          <p:cNvPr id="272434" name="Text Box 55"/>
          <p:cNvSpPr txBox="1">
            <a:spLocks noChangeArrowheads="1"/>
          </p:cNvSpPr>
          <p:nvPr/>
        </p:nvSpPr>
        <p:spPr bwMode="auto">
          <a:xfrm>
            <a:off x="381000" y="6392862"/>
            <a:ext cx="7921625" cy="473075"/>
          </a:xfrm>
          <a:prstGeom prst="rect">
            <a:avLst/>
          </a:prstGeom>
          <a:noFill/>
          <a:ln w="9525">
            <a:noFill/>
            <a:miter lim="800000"/>
            <a:headEnd/>
            <a:tailEnd/>
          </a:ln>
        </p:spPr>
        <p:txBody>
          <a:bodyPr>
            <a:spAutoFit/>
          </a:bodyPr>
          <a:lstStyle/>
          <a:p>
            <a:pPr algn="l">
              <a:spcBef>
                <a:spcPct val="50000"/>
              </a:spcBef>
            </a:pPr>
            <a:r>
              <a:rPr lang="en-US" sz="1000" dirty="0">
                <a:latin typeface="Segoe" pitchFamily="34" charset="0"/>
              </a:rPr>
              <a:t>* Based on H2BENCHW 3.6</a:t>
            </a:r>
          </a:p>
          <a:p>
            <a:pPr algn="l">
              <a:spcBef>
                <a:spcPct val="50000"/>
              </a:spcBef>
            </a:pPr>
            <a:r>
              <a:rPr lang="en-US" sz="1000" dirty="0">
                <a:latin typeface="Segoe" pitchFamily="34" charset="0"/>
              </a:rPr>
              <a:t>** Based on IOMETER 2003.12.16</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SSD vs. HDD IOPS</a:t>
            </a:r>
            <a:endParaRPr lang="en-US" dirty="0"/>
          </a:p>
        </p:txBody>
      </p:sp>
      <p:graphicFrame>
        <p:nvGraphicFramePr>
          <p:cNvPr id="282626" name="Object 2"/>
          <p:cNvGraphicFramePr>
            <a:graphicFrameLocks noChangeAspect="1"/>
          </p:cNvGraphicFramePr>
          <p:nvPr/>
        </p:nvGraphicFramePr>
        <p:xfrm>
          <a:off x="1209879" y="1905000"/>
          <a:ext cx="6724242" cy="3817793"/>
        </p:xfrm>
        <a:graphic>
          <a:graphicData uri="http://schemas.openxmlformats.org/presentationml/2006/ole">
            <p:oleObj spid="_x0000_s282626" name="Chart" r:id="rId4" imgW="9496425" imgH="5391150" progId="Excel.Sheet.8">
              <p:embed/>
            </p:oleObj>
          </a:graphicData>
        </a:graphic>
      </p:graphicFrame>
      <p:sp>
        <p:nvSpPr>
          <p:cNvPr id="4" name="AutoShape 43"/>
          <p:cNvSpPr>
            <a:spLocks/>
          </p:cNvSpPr>
          <p:nvPr/>
        </p:nvSpPr>
        <p:spPr bwMode="auto">
          <a:xfrm>
            <a:off x="3040784" y="3094182"/>
            <a:ext cx="256598" cy="1948873"/>
          </a:xfrm>
          <a:prstGeom prst="leftBrace">
            <a:avLst>
              <a:gd name="adj1" fmla="val 88393"/>
              <a:gd name="adj2" fmla="val 50000"/>
            </a:avLst>
          </a:prstGeom>
          <a:noFill/>
          <a:ln w="9525">
            <a:solidFill>
              <a:srgbClr val="F9F9F9"/>
            </a:solidFill>
            <a:round/>
            <a:headEnd/>
            <a:tailEnd/>
          </a:ln>
          <a:effectLst>
            <a:outerShdw dist="23000" dir="5400000" rotWithShape="0">
              <a:srgbClr val="000000">
                <a:alpha val="34999"/>
              </a:srgbClr>
            </a:outerShdw>
          </a:effectLst>
        </p:spPr>
        <p:txBody>
          <a:bodyPr wrap="none" anchor="ctr"/>
          <a:lstStyle/>
          <a:p>
            <a:endParaRPr lang="en-US" dirty="0">
              <a:latin typeface="Segoe" pitchFamily="34" charset="0"/>
            </a:endParaRPr>
          </a:p>
        </p:txBody>
      </p:sp>
      <p:sp>
        <p:nvSpPr>
          <p:cNvPr id="5" name="Text Box 44"/>
          <p:cNvSpPr txBox="1">
            <a:spLocks noChangeArrowheads="1"/>
          </p:cNvSpPr>
          <p:nvPr/>
        </p:nvSpPr>
        <p:spPr bwMode="auto">
          <a:xfrm>
            <a:off x="2404783" y="3904715"/>
            <a:ext cx="1666594" cy="400110"/>
          </a:xfrm>
          <a:prstGeom prst="rect">
            <a:avLst/>
          </a:prstGeom>
          <a:noFill/>
          <a:ln w="9525" algn="ctr">
            <a:noFill/>
            <a:miter lim="800000"/>
            <a:headEnd/>
            <a:tailEnd/>
          </a:ln>
          <a:effectLst>
            <a:outerShdw dist="23000" dir="5400000" rotWithShape="0">
              <a:srgbClr val="000000">
                <a:alpha val="34999"/>
              </a:srgbClr>
            </a:outerShdw>
          </a:effectLst>
        </p:spPr>
        <p:txBody>
          <a:bodyPr wrap="square">
            <a:spAutoFit/>
          </a:bodyPr>
          <a:lstStyle/>
          <a:p>
            <a:pPr algn="l"/>
            <a:r>
              <a:rPr lang="en-US" dirty="0">
                <a:latin typeface="Segoe" pitchFamily="34" charset="0"/>
              </a:rPr>
              <a:t>x80</a:t>
            </a:r>
          </a:p>
        </p:txBody>
      </p:sp>
      <p:sp>
        <p:nvSpPr>
          <p:cNvPr id="6" name="TextBox 5"/>
          <p:cNvSpPr txBox="1"/>
          <p:nvPr/>
        </p:nvSpPr>
        <p:spPr>
          <a:xfrm>
            <a:off x="733425" y="6321623"/>
            <a:ext cx="2573460"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Segoe" pitchFamily="34" charset="0"/>
              </a:rPr>
              <a:t>Based on IOMETER 2003.12.16</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1000" y="1419225"/>
            <a:ext cx="4191000" cy="2421255"/>
          </a:xfrm>
          <a:prstGeom prst="rect">
            <a:avLst/>
          </a:prstGeom>
          <a:ln>
            <a:headEnd type="none" w="med" len="med"/>
            <a:tailEnd type="none" w="med" len="med"/>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2284356" y="3924072"/>
            <a:ext cx="4743461" cy="2586446"/>
          </a:xfrm>
          <a:prstGeom prst="rect">
            <a:avLst/>
          </a:prstGeom>
          <a:ln>
            <a:headEnd type="none" w="med" len="med"/>
            <a:tailEnd type="none" w="med" len="med"/>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7391" name="Rectangle 127"/>
          <p:cNvSpPr>
            <a:spLocks noChangeArrowheads="1"/>
          </p:cNvSpPr>
          <p:nvPr/>
        </p:nvSpPr>
        <p:spPr bwMode="auto">
          <a:xfrm>
            <a:off x="381000" y="6629400"/>
            <a:ext cx="2522142" cy="217625"/>
          </a:xfrm>
          <a:prstGeom prst="rect">
            <a:avLst/>
          </a:prstGeom>
          <a:noFill/>
          <a:ln w="9525" algn="ctr">
            <a:noFill/>
            <a:miter lim="800000"/>
            <a:headEnd/>
            <a:tailEnd/>
          </a:ln>
          <a:effectLst>
            <a:prstShdw prst="shdw18" dist="17961" dir="13500000">
              <a:srgbClr val="1059A8">
                <a:gamma/>
                <a:shade val="60000"/>
                <a:invGamma/>
              </a:srgbClr>
            </a:prstShdw>
          </a:effectLst>
        </p:spPr>
        <p:txBody>
          <a:bodyPr wrap="none" lIns="90000" tIns="46800" rIns="90000" bIns="46800">
            <a:spAutoFit/>
          </a:bodyPr>
          <a:lstStyle/>
          <a:p>
            <a:pPr marL="114300" indent="-114300" algn="l" eaLnBrk="1" hangingPunct="1"/>
            <a:r>
              <a:rPr lang="en-US" sz="800" dirty="0">
                <a:latin typeface="Arial" pitchFamily="34" charset="0"/>
                <a:ea typeface="MS PGothic" pitchFamily="34" charset="-128"/>
              </a:rPr>
              <a:t>Conducted on Dell Latitude D420/D620 notebook </a:t>
            </a:r>
          </a:p>
        </p:txBody>
      </p:sp>
      <p:sp>
        <p:nvSpPr>
          <p:cNvPr id="267395" name="Rectangle 131"/>
          <p:cNvSpPr>
            <a:spLocks noGrp="1" noChangeArrowheads="1"/>
          </p:cNvSpPr>
          <p:nvPr>
            <p:ph type="title"/>
          </p:nvPr>
        </p:nvSpPr>
        <p:spPr/>
        <p:txBody>
          <a:bodyPr/>
          <a:lstStyle/>
          <a:p>
            <a:r>
              <a:rPr lang="en-US" dirty="0" smtClean="0"/>
              <a:t>User Scenario Benchmarks</a:t>
            </a:r>
            <a:endParaRPr lang="en-US" dirty="0"/>
          </a:p>
        </p:txBody>
      </p:sp>
      <p:graphicFrame>
        <p:nvGraphicFramePr>
          <p:cNvPr id="267403" name="Object 139"/>
          <p:cNvGraphicFramePr>
            <a:graphicFrameLocks noChangeAspect="1"/>
          </p:cNvGraphicFramePr>
          <p:nvPr>
            <p:ph idx="1"/>
          </p:nvPr>
        </p:nvGraphicFramePr>
        <p:xfrm>
          <a:off x="2486025" y="1414463"/>
          <a:ext cx="4173538" cy="2368550"/>
        </p:xfrm>
        <a:graphic>
          <a:graphicData uri="http://schemas.openxmlformats.org/presentationml/2006/ole">
            <p:oleObj spid="_x0000_s267403" name="Chart" r:id="rId4" imgW="9496425" imgH="5391150" progId="Excel.Sheet.8">
              <p:embed/>
            </p:oleObj>
          </a:graphicData>
        </a:graphic>
      </p:graphicFrame>
      <p:sp>
        <p:nvSpPr>
          <p:cNvPr id="11" name="Rectangle 10"/>
          <p:cNvSpPr/>
          <p:nvPr/>
        </p:nvSpPr>
        <p:spPr bwMode="auto">
          <a:xfrm>
            <a:off x="4650378" y="1419225"/>
            <a:ext cx="4191000" cy="2421255"/>
          </a:xfrm>
          <a:prstGeom prst="rect">
            <a:avLst/>
          </a:prstGeom>
          <a:ln>
            <a:headEnd type="none" w="med" len="med"/>
            <a:tailEnd type="none" w="med" len="med"/>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67399" name="Picture 135" descr="Picture4"/>
          <p:cNvPicPr>
            <a:picLocks noChangeAspect="1" noChangeArrowheads="1"/>
          </p:cNvPicPr>
          <p:nvPr/>
        </p:nvPicPr>
        <p:blipFill>
          <a:blip r:embed="rId5"/>
          <a:srcRect/>
          <a:stretch>
            <a:fillRect/>
          </a:stretch>
        </p:blipFill>
        <p:spPr bwMode="auto">
          <a:xfrm>
            <a:off x="4802594" y="1539014"/>
            <a:ext cx="3792766" cy="2210026"/>
          </a:xfrm>
          <a:prstGeom prst="rect">
            <a:avLst/>
          </a:prstGeom>
          <a:noFill/>
        </p:spPr>
      </p:pic>
      <p:pic>
        <p:nvPicPr>
          <p:cNvPr id="267398" name="Picture 134" descr="Picture3"/>
          <p:cNvPicPr>
            <a:picLocks noChangeAspect="1" noChangeArrowheads="1"/>
          </p:cNvPicPr>
          <p:nvPr/>
        </p:nvPicPr>
        <p:blipFill>
          <a:blip r:embed="rId6"/>
          <a:srcRect/>
          <a:stretch>
            <a:fillRect/>
          </a:stretch>
        </p:blipFill>
        <p:spPr bwMode="auto">
          <a:xfrm>
            <a:off x="381000" y="1445350"/>
            <a:ext cx="4125912" cy="2355941"/>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WinHEC 2007 WEB Template</Template>
  <TotalTime>1627</TotalTime>
  <Words>1815</Words>
  <Application>Microsoft PowerPoint</Application>
  <PresentationFormat>On-screen Show (4:3)</PresentationFormat>
  <Paragraphs>157</Paragraphs>
  <Slides>13</Slides>
  <Notes>13</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Segoe</vt:lpstr>
      <vt:lpstr>Wingdings</vt:lpstr>
      <vt:lpstr>MS PGothic</vt:lpstr>
      <vt:lpstr>Tahoma</vt:lpstr>
      <vt:lpstr>Times New Roman</vt:lpstr>
      <vt:lpstr>Segoe Semibold</vt:lpstr>
      <vt:lpstr>Verdana</vt:lpstr>
      <vt:lpstr>WinHec 2007 WEB Template</vt:lpstr>
      <vt:lpstr>Chart</vt:lpstr>
      <vt:lpstr>SSD To Solve The I/O Bottleneck </vt:lpstr>
      <vt:lpstr>What Is A Solid State Drive?</vt:lpstr>
      <vt:lpstr>When Random and Sequential Are Used? </vt:lpstr>
      <vt:lpstr>HDD Performance Is Not About Transfer Rate But IOPS! </vt:lpstr>
      <vt:lpstr>4KB Read is 50% of the read transfers</vt:lpstr>
      <vt:lpstr>HDD vs. SSD Seek and Latency</vt:lpstr>
      <vt:lpstr>HDD Versus SSD</vt:lpstr>
      <vt:lpstr>SSD vs. HDD IOPS</vt:lpstr>
      <vt:lpstr>User Scenario Benchmarks</vt:lpstr>
      <vt:lpstr>SSD Boot</vt:lpstr>
      <vt:lpstr>SSD Boot</vt:lpstr>
      <vt:lpstr>MLC Meets PC Market Requirements</vt:lpstr>
      <vt:lpstr>Slide 13</vt:lpstr>
    </vt:vector>
  </TitlesOfParts>
  <Company>M-Systems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SS-S500 SSD To Solve the I/O Bottleneck</dc:title>
  <dc:subject>WinHEC 2007</dc:subject>
  <dc:creator>Iri Trashanski</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27</cp:revision>
  <dcterms:created xsi:type="dcterms:W3CDTF">2007-04-01T09:16:34Z</dcterms:created>
  <dcterms:modified xsi:type="dcterms:W3CDTF">2007-06-01T17:36:52Z</dcterms:modified>
</cp:coreProperties>
</file>