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9" r:id="rId1"/>
  </p:sldMasterIdLst>
  <p:notesMasterIdLst>
    <p:notesMasterId r:id="rId36"/>
  </p:notesMasterIdLst>
  <p:sldIdLst>
    <p:sldId id="258" r:id="rId2"/>
    <p:sldId id="309" r:id="rId3"/>
    <p:sldId id="286" r:id="rId4"/>
    <p:sldId id="273" r:id="rId5"/>
    <p:sldId id="274" r:id="rId6"/>
    <p:sldId id="264" r:id="rId7"/>
    <p:sldId id="276" r:id="rId8"/>
    <p:sldId id="266" r:id="rId9"/>
    <p:sldId id="285" r:id="rId10"/>
    <p:sldId id="288" r:id="rId11"/>
    <p:sldId id="278" r:id="rId12"/>
    <p:sldId id="289" r:id="rId13"/>
    <p:sldId id="279" r:id="rId14"/>
    <p:sldId id="280" r:id="rId15"/>
    <p:sldId id="275" r:id="rId16"/>
    <p:sldId id="281" r:id="rId17"/>
    <p:sldId id="284" r:id="rId18"/>
    <p:sldId id="282" r:id="rId19"/>
    <p:sldId id="290" r:id="rId20"/>
    <p:sldId id="291" r:id="rId21"/>
    <p:sldId id="292" r:id="rId22"/>
    <p:sldId id="293" r:id="rId23"/>
    <p:sldId id="310" r:id="rId24"/>
    <p:sldId id="311" r:id="rId25"/>
    <p:sldId id="312" r:id="rId26"/>
    <p:sldId id="322" r:id="rId27"/>
    <p:sldId id="314" r:id="rId28"/>
    <p:sldId id="319" r:id="rId29"/>
    <p:sldId id="323" r:id="rId30"/>
    <p:sldId id="318" r:id="rId31"/>
    <p:sldId id="324" r:id="rId32"/>
    <p:sldId id="270" r:id="rId33"/>
    <p:sldId id="271" r:id="rId34"/>
    <p:sldId id="320" r:id="rId35"/>
  </p:sldIdLst>
  <p:sldSz cx="9144000" cy="6858000" type="screen4x3"/>
  <p:notesSz cx="6858000" cy="9144000"/>
  <p:embeddedFontLst>
    <p:embeddedFont>
      <p:font typeface="Calibri" pitchFamily="34" charset="0"/>
      <p:regular r:id="rId37"/>
      <p:bold r:id="rId38"/>
      <p:italic r:id="rId39"/>
      <p:boldItalic r:id="rId40"/>
    </p:embeddedFont>
  </p:embeddedFontLst>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00F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419" autoAdjust="0"/>
    <p:restoredTop sz="88714" autoAdjust="0"/>
  </p:normalViewPr>
  <p:slideViewPr>
    <p:cSldViewPr>
      <p:cViewPr varScale="1">
        <p:scale>
          <a:sx n="55" d="100"/>
          <a:sy n="55" d="100"/>
        </p:scale>
        <p:origin x="-581" y="-77"/>
      </p:cViewPr>
      <p:guideLst>
        <p:guide orient="horz" pos="2160"/>
        <p:guide orient="horz" pos="144"/>
        <p:guide orient="horz" pos="4176"/>
        <p:guide orient="horz" pos="1488"/>
        <p:guide orient="horz" pos="1200"/>
        <p:guide orient="horz" pos="895"/>
        <p:guide pos="2880"/>
        <p:guide pos="240"/>
        <p:guide pos="5520"/>
      </p:guideLst>
    </p:cSldViewPr>
  </p:slideViewPr>
  <p:notesTextViewPr>
    <p:cViewPr>
      <p:scale>
        <a:sx n="100" d="100"/>
        <a:sy n="100" d="100"/>
      </p:scale>
      <p:origin x="0" y="0"/>
    </p:cViewPr>
  </p:notesTextViewPr>
  <p:sorterViewPr>
    <p:cViewPr>
      <p:scale>
        <a:sx n="28" d="100"/>
        <a:sy n="2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FABEE2-F055-4D86-AFB8-AD5CF94D3A65}" type="datetimeFigureOut">
              <a:rPr lang="en-US"/>
              <a:pPr>
                <a:defRPr/>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466650-4CF8-4F76-819C-DE68719BF4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76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2B02CD5-06A1-4BDD-8FD0-6289287FC00C}" type="datetime8">
              <a:rPr lang="en-US"/>
              <a:pPr fontAlgn="base">
                <a:spcBef>
                  <a:spcPct val="0"/>
                </a:spcBef>
                <a:spcAft>
                  <a:spcPct val="0"/>
                </a:spcAft>
              </a:pPr>
              <a:t>5/29/2007 2:33 PM</a:t>
            </a:fld>
            <a:endParaRPr lang="en-US"/>
          </a:p>
        </p:txBody>
      </p:sp>
      <p:sp>
        <p:nvSpPr>
          <p:cNvPr id="2765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765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521530-944E-4E91-8173-A8DD7FF9C47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6B21FEC-C80A-418F-AD9D-586B66FE6B09}" type="datetime8">
              <a:rPr lang="en-US"/>
              <a:pPr fontAlgn="base">
                <a:spcBef>
                  <a:spcPct val="0"/>
                </a:spcBef>
                <a:spcAft>
                  <a:spcPct val="0"/>
                </a:spcAft>
              </a:pPr>
              <a:t>5/29/2007 2:33 PM</a:t>
            </a:fld>
            <a:endParaRPr lang="en-US"/>
          </a:p>
        </p:txBody>
      </p:sp>
      <p:sp>
        <p:nvSpPr>
          <p:cNvPr id="5529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52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8D2926-49B6-4E18-8123-B3EE43B08B80}" type="slidenum">
              <a:rPr lang="en-US"/>
              <a:pPr fontAlgn="base">
                <a:spcBef>
                  <a:spcPct val="0"/>
                </a:spcBef>
                <a:spcAft>
                  <a:spcPct val="0"/>
                </a:spcAft>
              </a:pPr>
              <a:t>10</a:t>
            </a:fld>
            <a:endParaRPr lang="en-US"/>
          </a:p>
        </p:txBody>
      </p:sp>
      <p:sp>
        <p:nvSpPr>
          <p:cNvPr id="5530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530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6A7F1D8-8D41-4CB3-A9C1-F8B89DE22EFB}" type="datetime8">
              <a:rPr lang="en-US"/>
              <a:pPr fontAlgn="base">
                <a:spcBef>
                  <a:spcPct val="0"/>
                </a:spcBef>
                <a:spcAft>
                  <a:spcPct val="0"/>
                </a:spcAft>
              </a:pPr>
              <a:t>5/29/2007 2:33 PM</a:t>
            </a:fld>
            <a:endParaRPr lang="en-US"/>
          </a:p>
        </p:txBody>
      </p:sp>
      <p:sp>
        <p:nvSpPr>
          <p:cNvPr id="5734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73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FF200-027C-4535-BC6B-B2F74522542E}" type="slidenum">
              <a:rPr lang="en-US"/>
              <a:pPr fontAlgn="base">
                <a:spcBef>
                  <a:spcPct val="0"/>
                </a:spcBef>
                <a:spcAft>
                  <a:spcPct val="0"/>
                </a:spcAft>
              </a:pPr>
              <a:t>11</a:t>
            </a:fld>
            <a:endParaRPr lang="en-US"/>
          </a:p>
        </p:txBody>
      </p:sp>
      <p:sp>
        <p:nvSpPr>
          <p:cNvPr id="5734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734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EF5862C-881E-40D4-99E6-DC90DED12989}" type="datetime8">
              <a:rPr lang="en-US"/>
              <a:pPr fontAlgn="base">
                <a:spcBef>
                  <a:spcPct val="0"/>
                </a:spcBef>
                <a:spcAft>
                  <a:spcPct val="0"/>
                </a:spcAft>
              </a:pPr>
              <a:t>5/29/2007 2:33 PM</a:t>
            </a:fld>
            <a:endParaRPr lang="en-US"/>
          </a:p>
        </p:txBody>
      </p:sp>
      <p:sp>
        <p:nvSpPr>
          <p:cNvPr id="5939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93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A66B44-F5BA-43D3-AEC2-ADE745669012}" type="slidenum">
              <a:rPr lang="en-US"/>
              <a:pPr fontAlgn="base">
                <a:spcBef>
                  <a:spcPct val="0"/>
                </a:spcBef>
                <a:spcAft>
                  <a:spcPct val="0"/>
                </a:spcAft>
              </a:pPr>
              <a:t>12</a:t>
            </a:fld>
            <a:endParaRPr lang="en-US"/>
          </a:p>
        </p:txBody>
      </p:sp>
      <p:sp>
        <p:nvSpPr>
          <p:cNvPr id="5939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939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10C388A-C5F8-4FA9-AF62-0874A1B701A0}" type="datetime8">
              <a:rPr lang="en-US"/>
              <a:pPr fontAlgn="base">
                <a:spcBef>
                  <a:spcPct val="0"/>
                </a:spcBef>
                <a:spcAft>
                  <a:spcPct val="0"/>
                </a:spcAft>
              </a:pPr>
              <a:t>5/29/2007 2:33 PM</a:t>
            </a:fld>
            <a:endParaRPr lang="en-US"/>
          </a:p>
        </p:txBody>
      </p:sp>
      <p:sp>
        <p:nvSpPr>
          <p:cNvPr id="6144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14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60F98-0FD0-431A-8EB2-5420B3300447}" type="slidenum">
              <a:rPr lang="en-US"/>
              <a:pPr fontAlgn="base">
                <a:spcBef>
                  <a:spcPct val="0"/>
                </a:spcBef>
                <a:spcAft>
                  <a:spcPct val="0"/>
                </a:spcAft>
              </a:pPr>
              <a:t>13</a:t>
            </a:fld>
            <a:endParaRPr lang="en-US"/>
          </a:p>
        </p:txBody>
      </p:sp>
      <p:sp>
        <p:nvSpPr>
          <p:cNvPr id="6144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3A1B732-D62B-460E-8FAE-40388439A56D}" type="datetime8">
              <a:rPr lang="en-US"/>
              <a:pPr fontAlgn="base">
                <a:spcBef>
                  <a:spcPct val="0"/>
                </a:spcBef>
                <a:spcAft>
                  <a:spcPct val="0"/>
                </a:spcAft>
              </a:pPr>
              <a:t>5/29/2007 2:33 PM</a:t>
            </a:fld>
            <a:endParaRPr lang="en-US"/>
          </a:p>
        </p:txBody>
      </p:sp>
      <p:sp>
        <p:nvSpPr>
          <p:cNvPr id="6349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34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30D96-4CC2-4BFA-8DFB-4070D3AF1366}" type="slidenum">
              <a:rPr lang="en-US"/>
              <a:pPr fontAlgn="base">
                <a:spcBef>
                  <a:spcPct val="0"/>
                </a:spcBef>
                <a:spcAft>
                  <a:spcPct val="0"/>
                </a:spcAft>
              </a:pPr>
              <a:t>14</a:t>
            </a:fld>
            <a:endParaRPr lang="en-US"/>
          </a:p>
        </p:txBody>
      </p:sp>
      <p:sp>
        <p:nvSpPr>
          <p:cNvPr id="6349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349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1E0DE9A-E488-464C-8EBE-10D54C1962E6}" type="datetime8">
              <a:rPr lang="en-US"/>
              <a:pPr fontAlgn="base">
                <a:spcBef>
                  <a:spcPct val="0"/>
                </a:spcBef>
                <a:spcAft>
                  <a:spcPct val="0"/>
                </a:spcAft>
              </a:pPr>
              <a:t>5/29/2007 2:33 PM</a:t>
            </a:fld>
            <a:endParaRPr lang="en-US"/>
          </a:p>
        </p:txBody>
      </p:sp>
      <p:sp>
        <p:nvSpPr>
          <p:cNvPr id="655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55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2C5AF-ABE2-4E73-BDFE-D14AE581A632}" type="slidenum">
              <a:rPr lang="en-US"/>
              <a:pPr fontAlgn="base">
                <a:spcBef>
                  <a:spcPct val="0"/>
                </a:spcBef>
                <a:spcAft>
                  <a:spcPct val="0"/>
                </a:spcAft>
              </a:pPr>
              <a:t>15</a:t>
            </a:fld>
            <a:endParaRPr lang="en-US"/>
          </a:p>
        </p:txBody>
      </p:sp>
      <p:sp>
        <p:nvSpPr>
          <p:cNvPr id="6554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554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7195500-1378-44D0-8B7C-32142FE90215}" type="datetime8">
              <a:rPr lang="en-US"/>
              <a:pPr fontAlgn="base">
                <a:spcBef>
                  <a:spcPct val="0"/>
                </a:spcBef>
                <a:spcAft>
                  <a:spcPct val="0"/>
                </a:spcAft>
              </a:pPr>
              <a:t>5/29/2007 2:33 PM</a:t>
            </a:fld>
            <a:endParaRPr lang="en-US"/>
          </a:p>
        </p:txBody>
      </p:sp>
      <p:sp>
        <p:nvSpPr>
          <p:cNvPr id="6758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75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3D5DF-90A5-4A4D-9D30-D657F2DB1728}" type="slidenum">
              <a:rPr lang="en-US"/>
              <a:pPr fontAlgn="base">
                <a:spcBef>
                  <a:spcPct val="0"/>
                </a:spcBef>
                <a:spcAft>
                  <a:spcPct val="0"/>
                </a:spcAft>
              </a:pPr>
              <a:t>16</a:t>
            </a:fld>
            <a:endParaRPr lang="en-US"/>
          </a:p>
        </p:txBody>
      </p:sp>
      <p:sp>
        <p:nvSpPr>
          <p:cNvPr id="6758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758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FEDC25-2C4C-435A-B405-B9B6E9BC4970}" type="datetime8">
              <a:rPr lang="en-US"/>
              <a:pPr fontAlgn="base">
                <a:spcBef>
                  <a:spcPct val="0"/>
                </a:spcBef>
                <a:spcAft>
                  <a:spcPct val="0"/>
                </a:spcAft>
              </a:pPr>
              <a:t>5/29/2007 2:33 PM</a:t>
            </a:fld>
            <a:endParaRPr lang="en-US"/>
          </a:p>
        </p:txBody>
      </p:sp>
      <p:sp>
        <p:nvSpPr>
          <p:cNvPr id="6963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96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BD3757-6680-4E5B-A356-FB6807D82695}" type="slidenum">
              <a:rPr lang="en-US"/>
              <a:pPr fontAlgn="base">
                <a:spcBef>
                  <a:spcPct val="0"/>
                </a:spcBef>
                <a:spcAft>
                  <a:spcPct val="0"/>
                </a:spcAft>
              </a:pPr>
              <a:t>17</a:t>
            </a:fld>
            <a:endParaRPr lang="en-US"/>
          </a:p>
        </p:txBody>
      </p:sp>
      <p:sp>
        <p:nvSpPr>
          <p:cNvPr id="6963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D84D5AF-8571-4E12-B273-F6C3E80FDA49}" type="datetime8">
              <a:rPr lang="en-US"/>
              <a:pPr fontAlgn="base">
                <a:spcBef>
                  <a:spcPct val="0"/>
                </a:spcBef>
                <a:spcAft>
                  <a:spcPct val="0"/>
                </a:spcAft>
              </a:pPr>
              <a:t>5/29/2007 2:33 PM</a:t>
            </a:fld>
            <a:endParaRPr lang="en-US"/>
          </a:p>
        </p:txBody>
      </p:sp>
      <p:sp>
        <p:nvSpPr>
          <p:cNvPr id="7168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716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1F0023-F1F0-4FD4-88CE-901C17B261CE}" type="slidenum">
              <a:rPr lang="en-US"/>
              <a:pPr fontAlgn="base">
                <a:spcBef>
                  <a:spcPct val="0"/>
                </a:spcBef>
                <a:spcAft>
                  <a:spcPct val="0"/>
                </a:spcAft>
              </a:pPr>
              <a:t>18</a:t>
            </a:fld>
            <a:endParaRPr lang="en-US"/>
          </a:p>
        </p:txBody>
      </p:sp>
      <p:sp>
        <p:nvSpPr>
          <p:cNvPr id="7168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7168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789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AC3EC3D-D4A9-463B-ABE8-BD4A71421F86}" type="datetime8">
              <a:rPr lang="en-US"/>
              <a:pPr fontAlgn="base">
                <a:spcBef>
                  <a:spcPct val="0"/>
                </a:spcBef>
                <a:spcAft>
                  <a:spcPct val="0"/>
                </a:spcAft>
              </a:pPr>
              <a:t>5/29/2007 2:33 PM</a:t>
            </a:fld>
            <a:endParaRPr lang="en-US"/>
          </a:p>
        </p:txBody>
      </p:sp>
      <p:sp>
        <p:nvSpPr>
          <p:cNvPr id="3789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789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0B2EFB-2081-4C9E-A9CC-B770673A661A}"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77828"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912CC287-5988-4DD3-93FB-EEBB5085024B}" type="datetime8">
              <a:rPr lang="en-US" sz="1200">
                <a:latin typeface="Calibri" pitchFamily="34" charset="0"/>
              </a:rPr>
              <a:pPr algn="r"/>
              <a:t>5/29/2007 2:33 PM</a:t>
            </a:fld>
            <a:endParaRPr lang="en-US" sz="1200">
              <a:latin typeface="Calibri" pitchFamily="34" charset="0"/>
            </a:endParaRPr>
          </a:p>
        </p:txBody>
      </p:sp>
      <p:sp>
        <p:nvSpPr>
          <p:cNvPr id="77829"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77830"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0DF0B3-ADF6-4AA4-B4B0-80D37B9D5D4A}"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FE09F362-C702-4A82-98F9-DD60743977D9}" type="datetime8">
              <a:rPr lang="en-US" sz="1200">
                <a:latin typeface="Calibri" pitchFamily="34" charset="0"/>
              </a:rPr>
              <a:pPr algn="r"/>
              <a:t>5/29/2007 2:33 PM</a:t>
            </a:fld>
            <a:endParaRPr lang="en-US" sz="1200">
              <a:latin typeface="Calibri" pitchFamily="34" charset="0"/>
            </a:endParaRPr>
          </a:p>
        </p:txBody>
      </p:sp>
      <p:sp>
        <p:nvSpPr>
          <p:cNvPr id="79874"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F8B74A-825D-4252-8E47-0D2A5F685145}" type="slidenum">
              <a:rPr lang="en-US" sz="1200">
                <a:latin typeface="Calibri" pitchFamily="34" charset="0"/>
              </a:rPr>
              <a:pPr algn="r"/>
              <a:t>24</a:t>
            </a:fld>
            <a:endParaRPr lang="en-US" sz="1200">
              <a:latin typeface="Calibri" pitchFamily="34" charset="0"/>
            </a:endParaRPr>
          </a:p>
        </p:txBody>
      </p:sp>
      <p:sp>
        <p:nvSpPr>
          <p:cNvPr id="7987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7987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2D743B56-CECE-421D-834C-97F4A52587A2}" type="datetime8">
              <a:rPr lang="en-US" sz="1200">
                <a:latin typeface="Calibri" pitchFamily="34" charset="0"/>
              </a:rPr>
              <a:pPr algn="r"/>
              <a:t>5/29/2007 2:33 PM</a:t>
            </a:fld>
            <a:endParaRPr lang="en-US" sz="1200">
              <a:latin typeface="Calibri" pitchFamily="34" charset="0"/>
            </a:endParaRPr>
          </a:p>
        </p:txBody>
      </p:sp>
      <p:sp>
        <p:nvSpPr>
          <p:cNvPr id="8192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9933244-B4AA-47A8-865E-371A84C904B1}" type="slidenum">
              <a:rPr lang="en-US" sz="1200">
                <a:latin typeface="Calibri" pitchFamily="34" charset="0"/>
              </a:rPr>
              <a:pPr algn="r"/>
              <a:t>25</a:t>
            </a:fld>
            <a:endParaRPr lang="en-US" sz="1200">
              <a:latin typeface="Calibri" pitchFamily="34" charset="0"/>
            </a:endParaRPr>
          </a:p>
        </p:txBody>
      </p:sp>
      <p:sp>
        <p:nvSpPr>
          <p:cNvPr id="8192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8192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94AA5F1E-45A0-4946-B9CB-0A7F8F4BD144}" type="datetime8">
              <a:rPr lang="en-US" sz="1200">
                <a:latin typeface="Calibri" pitchFamily="34" charset="0"/>
              </a:rPr>
              <a:pPr algn="r"/>
              <a:t>5/29/2007 2:33 PM</a:t>
            </a:fld>
            <a:endParaRPr lang="en-US" sz="1200">
              <a:latin typeface="Calibri" pitchFamily="34" charset="0"/>
            </a:endParaRPr>
          </a:p>
        </p:txBody>
      </p:sp>
      <p:sp>
        <p:nvSpPr>
          <p:cNvPr id="6553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E87A8F5-ACBA-4474-8C83-CC70E95EEBA9}" type="slidenum">
              <a:rPr lang="en-US" sz="1200">
                <a:latin typeface="Calibri" pitchFamily="34" charset="0"/>
              </a:rPr>
              <a:pPr algn="r"/>
              <a:t>26</a:t>
            </a:fld>
            <a:endParaRPr lang="en-US" sz="1200">
              <a:latin typeface="Calibri" pitchFamily="34" charset="0"/>
            </a:endParaRPr>
          </a:p>
        </p:txBody>
      </p:sp>
      <p:sp>
        <p:nvSpPr>
          <p:cNvPr id="6554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554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B8344CEB-6577-4EAD-B654-565D869F77DB}" type="datetime8">
              <a:rPr lang="en-US" sz="1200">
                <a:latin typeface="Calibri" pitchFamily="34" charset="0"/>
              </a:rPr>
              <a:pPr algn="r"/>
              <a:t>5/29/2007 2:33 PM</a:t>
            </a:fld>
            <a:endParaRPr lang="en-US" sz="1200">
              <a:latin typeface="Calibri" pitchFamily="34" charset="0"/>
            </a:endParaRPr>
          </a:p>
        </p:txBody>
      </p:sp>
      <p:sp>
        <p:nvSpPr>
          <p:cNvPr id="7065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CD38ED6-236A-4E41-AA34-20058FEBC372}" type="slidenum">
              <a:rPr lang="en-US" sz="1200">
                <a:latin typeface="Calibri" pitchFamily="34" charset="0"/>
              </a:rPr>
              <a:pPr algn="r"/>
              <a:t>29</a:t>
            </a:fld>
            <a:endParaRPr lang="en-US" sz="1200">
              <a:latin typeface="Calibri" pitchFamily="34" charset="0"/>
            </a:endParaRPr>
          </a:p>
        </p:txBody>
      </p:sp>
      <p:sp>
        <p:nvSpPr>
          <p:cNvPr id="7066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7066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0528947-C404-44E1-8698-5030952DA077}" type="datetime8">
              <a:rPr lang="en-US"/>
              <a:pPr fontAlgn="base">
                <a:spcBef>
                  <a:spcPct val="0"/>
                </a:spcBef>
                <a:spcAft>
                  <a:spcPct val="0"/>
                </a:spcAft>
              </a:pPr>
              <a:t>5/29/2007 2:33 PM</a:t>
            </a:fld>
            <a:endParaRPr lang="en-US"/>
          </a:p>
        </p:txBody>
      </p:sp>
      <p:sp>
        <p:nvSpPr>
          <p:cNvPr id="399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99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F6B66-ECD2-4C34-99BD-228BFCA01CD3}" type="slidenum">
              <a:rPr lang="en-US"/>
              <a:pPr fontAlgn="base">
                <a:spcBef>
                  <a:spcPct val="0"/>
                </a:spcBef>
                <a:spcAft>
                  <a:spcPct val="0"/>
                </a:spcAft>
              </a:pPr>
              <a:t>3</a:t>
            </a:fld>
            <a:endParaRPr lang="en-US"/>
          </a:p>
        </p:txBody>
      </p:sp>
      <p:sp>
        <p:nvSpPr>
          <p:cNvPr id="3994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994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F08FE2D4-0CB4-417C-9968-1615770FC8E6}" type="datetime8">
              <a:rPr lang="en-US" sz="1200">
                <a:latin typeface="Calibri" pitchFamily="34" charset="0"/>
              </a:rPr>
              <a:pPr algn="r"/>
              <a:t>5/29/2007 2:33 PM</a:t>
            </a:fld>
            <a:endParaRPr lang="en-US" sz="1200">
              <a:latin typeface="Calibri" pitchFamily="34" charset="0"/>
            </a:endParaRPr>
          </a:p>
        </p:txBody>
      </p:sp>
      <p:sp>
        <p:nvSpPr>
          <p:cNvPr id="63490"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088BF44-8566-4B1D-A101-830000E2C0A2}" type="slidenum">
              <a:rPr lang="en-US" sz="1200">
                <a:latin typeface="Calibri" pitchFamily="34" charset="0"/>
              </a:rPr>
              <a:pPr algn="r"/>
              <a:t>31</a:t>
            </a:fld>
            <a:endParaRPr lang="en-US" sz="1200">
              <a:latin typeface="Calibri" pitchFamily="34" charset="0"/>
            </a:endParaRPr>
          </a:p>
        </p:txBody>
      </p:sp>
      <p:sp>
        <p:nvSpPr>
          <p:cNvPr id="6349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349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51E0EF2-A5DE-4E47-93DC-65791AEC6338}" type="datetime8">
              <a:rPr lang="en-US"/>
              <a:pPr fontAlgn="base">
                <a:spcBef>
                  <a:spcPct val="0"/>
                </a:spcBef>
                <a:spcAft>
                  <a:spcPct val="0"/>
                </a:spcAft>
              </a:pPr>
              <a:t>5/29/2007 2:33 PM</a:t>
            </a:fld>
            <a:endParaRPr lang="en-US"/>
          </a:p>
        </p:txBody>
      </p:sp>
      <p:sp>
        <p:nvSpPr>
          <p:cNvPr id="4403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40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CFE021-8C0A-48C4-B59B-CB9D02B49508}" type="slidenum">
              <a:rPr lang="en-US"/>
              <a:pPr fontAlgn="base">
                <a:spcBef>
                  <a:spcPct val="0"/>
                </a:spcBef>
                <a:spcAft>
                  <a:spcPct val="0"/>
                </a:spcAft>
              </a:pPr>
              <a:t>4</a:t>
            </a:fld>
            <a:endParaRPr lang="en-US"/>
          </a:p>
        </p:txBody>
      </p:sp>
      <p:sp>
        <p:nvSpPr>
          <p:cNvPr id="4403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403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B3BA920-132C-4CAD-AA79-48D971905EBD}" type="datetime8">
              <a:rPr lang="en-US"/>
              <a:pPr fontAlgn="base">
                <a:spcBef>
                  <a:spcPct val="0"/>
                </a:spcBef>
                <a:spcAft>
                  <a:spcPct val="0"/>
                </a:spcAft>
              </a:pPr>
              <a:t>5/29/2007 2:33 PM</a:t>
            </a:fld>
            <a:endParaRPr lang="en-US"/>
          </a:p>
        </p:txBody>
      </p:sp>
      <p:sp>
        <p:nvSpPr>
          <p:cNvPr id="4608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60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BE3AF7-F127-46CA-9C90-8FDD14D9A90F}" type="slidenum">
              <a:rPr lang="en-US"/>
              <a:pPr fontAlgn="base">
                <a:spcBef>
                  <a:spcPct val="0"/>
                </a:spcBef>
                <a:spcAft>
                  <a:spcPct val="0"/>
                </a:spcAft>
              </a:pPr>
              <a:t>5</a:t>
            </a:fld>
            <a:endParaRPr lang="en-US"/>
          </a:p>
        </p:txBody>
      </p:sp>
      <p:sp>
        <p:nvSpPr>
          <p:cNvPr id="4608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74FAEA3-E63B-40B2-9E13-B546B59A3E8D}" type="datetime8">
              <a:rPr lang="en-US"/>
              <a:pPr fontAlgn="base">
                <a:spcBef>
                  <a:spcPct val="0"/>
                </a:spcBef>
                <a:spcAft>
                  <a:spcPct val="0"/>
                </a:spcAft>
              </a:pPr>
              <a:t>5/29/2007 2:33 PM</a:t>
            </a:fld>
            <a:endParaRPr lang="en-US"/>
          </a:p>
        </p:txBody>
      </p:sp>
      <p:sp>
        <p:nvSpPr>
          <p:cNvPr id="4813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81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C552B0-4F1B-44AC-8DE4-1310F2BBA6FB}" type="slidenum">
              <a:rPr lang="en-US"/>
              <a:pPr fontAlgn="base">
                <a:spcBef>
                  <a:spcPct val="0"/>
                </a:spcBef>
                <a:spcAft>
                  <a:spcPct val="0"/>
                </a:spcAft>
              </a:pPr>
              <a:t>6</a:t>
            </a:fld>
            <a:endParaRPr lang="en-US"/>
          </a:p>
        </p:txBody>
      </p:sp>
      <p:sp>
        <p:nvSpPr>
          <p:cNvPr id="4813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813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50396DF-78FA-487F-9EEC-BDE8F64607DD}" type="datetime8">
              <a:rPr lang="en-US"/>
              <a:pPr fontAlgn="base">
                <a:spcBef>
                  <a:spcPct val="0"/>
                </a:spcBef>
                <a:spcAft>
                  <a:spcPct val="0"/>
                </a:spcAft>
              </a:pPr>
              <a:t>5/29/2007 2:33 PM</a:t>
            </a:fld>
            <a:endParaRPr lang="en-US"/>
          </a:p>
        </p:txBody>
      </p:sp>
      <p:sp>
        <p:nvSpPr>
          <p:cNvPr id="5017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501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67E92C-6A44-4666-B75B-3BBFC0C1A700}" type="slidenum">
              <a:rPr lang="en-US"/>
              <a:pPr fontAlgn="base">
                <a:spcBef>
                  <a:spcPct val="0"/>
                </a:spcBef>
                <a:spcAft>
                  <a:spcPct val="0"/>
                </a:spcAft>
              </a:pPr>
              <a:t>7</a:t>
            </a:fld>
            <a:endParaRPr lang="en-US"/>
          </a:p>
        </p:txBody>
      </p:sp>
      <p:sp>
        <p:nvSpPr>
          <p:cNvPr id="5018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018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466650-4CF8-4F76-819C-DE68719BF4F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7E0DD8-3437-4952-BD2F-62AC98CF1440}"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95"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whdc/system/pnppwr/WHEA/wheaintro.mspx"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mailto:wheafb@microsoft.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WHEA System Design And Implementation</a:t>
            </a:r>
            <a:endParaRPr lang="en-US" dirty="0"/>
          </a:p>
        </p:txBody>
      </p:sp>
      <p:sp>
        <p:nvSpPr>
          <p:cNvPr id="3" name="Subtitle 2"/>
          <p:cNvSpPr>
            <a:spLocks noGrp="1"/>
          </p:cNvSpPr>
          <p:nvPr>
            <p:ph type="subTitle" idx="1"/>
          </p:nvPr>
        </p:nvSpPr>
        <p:spPr>
          <a:xfrm>
            <a:off x="727605" y="4334074"/>
            <a:ext cx="7692761" cy="1371145"/>
          </a:xfrm>
        </p:spPr>
        <p:txBody>
          <a:bodyPr/>
          <a:lstStyle/>
          <a:p>
            <a:r>
              <a:rPr lang="en-US" dirty="0" smtClean="0"/>
              <a:t>John Strange</a:t>
            </a:r>
          </a:p>
          <a:p>
            <a:r>
              <a:rPr lang="en-US" dirty="0" smtClean="0"/>
              <a:t>Software Design Engineer</a:t>
            </a:r>
          </a:p>
          <a:p>
            <a:r>
              <a:rPr lang="en-US" dirty="0" smtClean="0"/>
              <a:t>Microsoft Corporation</a:t>
            </a:r>
            <a:endParaRPr lang="en-US"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Reporting Error Sources</a:t>
            </a:r>
            <a:endParaRPr lang="en-US"/>
          </a:p>
        </p:txBody>
      </p:sp>
      <p:sp>
        <p:nvSpPr>
          <p:cNvPr id="9229" name="Rectangle 13"/>
          <p:cNvSpPr>
            <a:spLocks noGrp="1" noChangeArrowheads="1"/>
          </p:cNvSpPr>
          <p:nvPr>
            <p:ph type="body" idx="1"/>
          </p:nvPr>
        </p:nvSpPr>
        <p:spPr>
          <a:xfrm>
            <a:off x="382588" y="1414464"/>
            <a:ext cx="8380412" cy="3971344"/>
          </a:xfrm>
        </p:spPr>
        <p:txBody>
          <a:bodyPr/>
          <a:lstStyle/>
          <a:p>
            <a:r>
              <a:rPr lang="en-US" dirty="0" smtClean="0"/>
              <a:t>The platform must report error sources to the Windows only for the following</a:t>
            </a:r>
          </a:p>
          <a:p>
            <a:pPr lvl="1"/>
            <a:r>
              <a:rPr lang="en-US" dirty="0" smtClean="0"/>
              <a:t>To override default error source configuration</a:t>
            </a:r>
          </a:p>
          <a:p>
            <a:pPr lvl="1"/>
            <a:r>
              <a:rPr lang="en-US" dirty="0" smtClean="0"/>
              <a:t>To report error sources Windows does not support by default</a:t>
            </a:r>
          </a:p>
          <a:p>
            <a:pPr lvl="1"/>
            <a:r>
              <a:rPr lang="en-US" dirty="0" smtClean="0"/>
              <a:t>It needs firmware-first control of one or more error sources</a:t>
            </a:r>
          </a:p>
          <a:p>
            <a:pPr lvl="1"/>
            <a:r>
              <a:rPr lang="en-US" dirty="0" smtClean="0"/>
              <a:t>It uses generic error source to inject errors</a:t>
            </a:r>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Error Source Defaults</a:t>
            </a:r>
            <a:br>
              <a:rPr lang="en-US" dirty="0" smtClean="0"/>
            </a:br>
            <a:r>
              <a:rPr lang="en-US" sz="3600" dirty="0" smtClean="0">
                <a:solidFill>
                  <a:schemeClr val="accent1"/>
                </a:solidFill>
              </a:rPr>
              <a:t>x86/x64 Machine check</a:t>
            </a:r>
            <a:endParaRPr lang="en-US" dirty="0">
              <a:solidFill>
                <a:schemeClr val="accent1"/>
              </a:solidFill>
            </a:endParaRPr>
          </a:p>
        </p:txBody>
      </p:sp>
      <p:sp>
        <p:nvSpPr>
          <p:cNvPr id="9229" name="Rectangle 13"/>
          <p:cNvSpPr>
            <a:spLocks noGrp="1" noChangeArrowheads="1"/>
          </p:cNvSpPr>
          <p:nvPr>
            <p:ph type="body" idx="1"/>
          </p:nvPr>
        </p:nvSpPr>
        <p:spPr>
          <a:xfrm>
            <a:off x="381000" y="1905000"/>
            <a:ext cx="8380412" cy="3239861"/>
          </a:xfrm>
        </p:spPr>
        <p:txBody>
          <a:bodyPr/>
          <a:lstStyle/>
          <a:p>
            <a:r>
              <a:rPr lang="en-US" dirty="0" smtClean="0"/>
              <a:t>x86/x64 Machine Check Settings</a:t>
            </a:r>
          </a:p>
          <a:p>
            <a:pPr lvl="1"/>
            <a:r>
              <a:rPr lang="en-US" dirty="0" smtClean="0"/>
              <a:t>IA32_MCG_CTL: 0xFFFFFFFFFFFFFFFF</a:t>
            </a:r>
          </a:p>
          <a:p>
            <a:pPr lvl="1"/>
            <a:r>
              <a:rPr lang="en-US" dirty="0" smtClean="0"/>
              <a:t>IA32_MCi_CTL: 0xFFFFFFFFFFFFFFFF</a:t>
            </a:r>
          </a:p>
          <a:p>
            <a:pPr lvl="2"/>
            <a:r>
              <a:rPr lang="en-US" dirty="0" smtClean="0"/>
              <a:t>OS respects settings in IA32_MC0_CTL</a:t>
            </a:r>
          </a:p>
          <a:p>
            <a:r>
              <a:rPr lang="en-US" dirty="0" smtClean="0"/>
              <a:t>x86/x64 Corrected Machine Checks</a:t>
            </a:r>
          </a:p>
          <a:p>
            <a:pPr lvl="1"/>
            <a:r>
              <a:rPr lang="en-US" dirty="0" smtClean="0"/>
              <a:t>Polling interval is 60 seconds</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03244" y="1486609"/>
          <a:ext cx="7467600" cy="2377440"/>
        </p:xfrm>
        <a:graphic>
          <a:graphicData uri="http://schemas.openxmlformats.org/drawingml/2006/table">
            <a:tbl>
              <a:tblPr firstRow="1" firstCol="1" bandRow="1">
                <a:effectLst>
                  <a:outerShdw blurRad="647700" sx="102000" sy="102000" algn="ctr" rotWithShape="0">
                    <a:prstClr val="black"/>
                  </a:outerShdw>
                </a:effectLst>
                <a:tableStyleId>{073A0DAA-6AF3-43AB-8588-CEC1D06C72B9}</a:tableStyleId>
              </a:tblPr>
              <a:tblGrid>
                <a:gridCol w="4724400"/>
                <a:gridCol w="2743200"/>
              </a:tblGrid>
              <a:tr h="370840">
                <a:tc>
                  <a:txBody>
                    <a:bodyPr/>
                    <a:lstStyle/>
                    <a:p>
                      <a:r>
                        <a:rPr lang="en-US" sz="2000" dirty="0" smtClean="0"/>
                        <a:t>Endpoint Devices</a:t>
                      </a:r>
                      <a:endParaRPr lang="en-US" sz="2000" dirty="0">
                        <a:solidFill>
                          <a:schemeClr val="tx2"/>
                        </a:solidFill>
                      </a:endParaRPr>
                    </a:p>
                  </a:txBody>
                  <a:tcPr>
                    <a:solidFill>
                      <a:schemeClr val="dk1">
                        <a:alpha val="50000"/>
                      </a:schemeClr>
                    </a:solidFill>
                  </a:tcPr>
                </a:tc>
                <a:tc>
                  <a:txBody>
                    <a:bodyPr/>
                    <a:lstStyle/>
                    <a:p>
                      <a:r>
                        <a:rPr lang="en-US" sz="2000" dirty="0" smtClean="0"/>
                        <a:t>Default Value</a:t>
                      </a:r>
                      <a:endParaRPr lang="en-US" sz="2000" dirty="0">
                        <a:solidFill>
                          <a:schemeClr val="tx2"/>
                        </a:solidFill>
                      </a:endParaRPr>
                    </a:p>
                  </a:txBody>
                  <a:tcPr>
                    <a:solidFill>
                      <a:schemeClr val="dk1">
                        <a:alpha val="50000"/>
                      </a:schemeClr>
                    </a:solidFill>
                  </a:tcPr>
                </a:tc>
              </a:tr>
              <a:tr h="370840">
                <a:tc>
                  <a:txBody>
                    <a:bodyPr/>
                    <a:lstStyle/>
                    <a:p>
                      <a:r>
                        <a:rPr lang="en-US" sz="2000" dirty="0" smtClean="0"/>
                        <a:t>Device Control</a:t>
                      </a:r>
                      <a:endParaRPr lang="en-US" sz="2000" b="0" dirty="0">
                        <a:solidFill>
                          <a:schemeClr val="tx2"/>
                        </a:solidFill>
                      </a:endParaRPr>
                    </a:p>
                  </a:txBody>
                  <a:tcPr>
                    <a:solidFill>
                      <a:schemeClr val="dk1">
                        <a:alpha val="50000"/>
                      </a:schemeClr>
                    </a:solidFill>
                  </a:tcPr>
                </a:tc>
                <a:tc>
                  <a:txBody>
                    <a:bodyPr/>
                    <a:lstStyle/>
                    <a:p>
                      <a:r>
                        <a:rPr lang="en-US" sz="2000" dirty="0" smtClean="0"/>
                        <a:t>0x0007</a:t>
                      </a:r>
                      <a:endParaRPr lang="en-US" sz="2000" dirty="0">
                        <a:solidFill>
                          <a:schemeClr val="tx2"/>
                        </a:solidFill>
                      </a:endParaRPr>
                    </a:p>
                  </a:txBody>
                  <a:tcPr/>
                </a:tc>
              </a:tr>
              <a:tr h="370840">
                <a:tc>
                  <a:txBody>
                    <a:bodyPr/>
                    <a:lstStyle/>
                    <a:p>
                      <a:r>
                        <a:rPr lang="en-US" sz="2000" dirty="0" smtClean="0"/>
                        <a:t>Uncorrectable Error Mask</a:t>
                      </a:r>
                      <a:endParaRPr lang="en-US" sz="2000" b="0" dirty="0">
                        <a:solidFill>
                          <a:schemeClr val="tx2"/>
                        </a:solidFill>
                      </a:endParaRPr>
                    </a:p>
                  </a:txBody>
                  <a:tcPr>
                    <a:solidFill>
                      <a:schemeClr val="dk1">
                        <a:alpha val="50000"/>
                      </a:schemeClr>
                    </a:solidFill>
                  </a:tcPr>
                </a:tc>
                <a:tc>
                  <a:txBody>
                    <a:bodyPr/>
                    <a:lstStyle/>
                    <a:p>
                      <a:r>
                        <a:rPr lang="en-US" sz="2000" dirty="0" smtClean="0"/>
                        <a:t>0x00100000</a:t>
                      </a:r>
                      <a:endParaRPr lang="en-US" sz="2000" dirty="0">
                        <a:solidFill>
                          <a:schemeClr val="tx2"/>
                        </a:solidFill>
                      </a:endParaRPr>
                    </a:p>
                  </a:txBody>
                  <a:tcPr/>
                </a:tc>
              </a:tr>
              <a:tr h="370840">
                <a:tc>
                  <a:txBody>
                    <a:bodyPr/>
                    <a:lstStyle/>
                    <a:p>
                      <a:r>
                        <a:rPr lang="en-US" sz="2000" dirty="0" smtClean="0"/>
                        <a:t>Uncorrectable Error Severity</a:t>
                      </a:r>
                      <a:endParaRPr lang="en-US" sz="2000" b="0" dirty="0">
                        <a:solidFill>
                          <a:schemeClr val="tx2"/>
                        </a:solidFill>
                      </a:endParaRPr>
                    </a:p>
                  </a:txBody>
                  <a:tcPr>
                    <a:solidFill>
                      <a:schemeClr val="dk1">
                        <a:alpha val="50000"/>
                      </a:schemeClr>
                    </a:solidFill>
                  </a:tcPr>
                </a:tc>
                <a:tc>
                  <a:txBody>
                    <a:bodyPr/>
                    <a:lstStyle/>
                    <a:p>
                      <a:r>
                        <a:rPr lang="en-US" sz="2000" dirty="0" smtClean="0"/>
                        <a:t>0x00062011</a:t>
                      </a:r>
                      <a:endParaRPr lang="en-US" sz="2000" dirty="0">
                        <a:solidFill>
                          <a:schemeClr val="tx2"/>
                        </a:solidFill>
                      </a:endParaRPr>
                    </a:p>
                  </a:txBody>
                  <a:tcPr/>
                </a:tc>
              </a:tr>
              <a:tr h="370840">
                <a:tc>
                  <a:txBody>
                    <a:bodyPr/>
                    <a:lstStyle/>
                    <a:p>
                      <a:r>
                        <a:rPr lang="en-US" sz="2000" dirty="0" smtClean="0"/>
                        <a:t>Correctable Error Mask</a:t>
                      </a:r>
                      <a:endParaRPr lang="en-US" sz="2000" b="0" dirty="0">
                        <a:solidFill>
                          <a:schemeClr val="tx2"/>
                        </a:solidFill>
                      </a:endParaRPr>
                    </a:p>
                  </a:txBody>
                  <a:tcPr>
                    <a:solidFill>
                      <a:schemeClr val="dk1">
                        <a:alpha val="50000"/>
                      </a:schemeClr>
                    </a:solidFill>
                  </a:tcPr>
                </a:tc>
                <a:tc>
                  <a:txBody>
                    <a:bodyPr/>
                    <a:lstStyle/>
                    <a:p>
                      <a:r>
                        <a:rPr lang="en-US" sz="2000" dirty="0" smtClean="0"/>
                        <a:t>0x00002000</a:t>
                      </a:r>
                      <a:endParaRPr lang="en-US" sz="2000" dirty="0">
                        <a:solidFill>
                          <a:schemeClr val="tx2"/>
                        </a:solidFill>
                      </a:endParaRPr>
                    </a:p>
                  </a:txBody>
                  <a:tcPr/>
                </a:tc>
              </a:tr>
              <a:tr h="370840">
                <a:tc>
                  <a:txBody>
                    <a:bodyPr/>
                    <a:lstStyle/>
                    <a:p>
                      <a:r>
                        <a:rPr lang="en-US" sz="2000" dirty="0" smtClean="0"/>
                        <a:t>Capabilities and Control</a:t>
                      </a:r>
                      <a:endParaRPr lang="en-US" sz="2000" b="0" dirty="0">
                        <a:solidFill>
                          <a:schemeClr val="tx2"/>
                        </a:solidFill>
                      </a:endParaRPr>
                    </a:p>
                  </a:txBody>
                  <a:tcPr>
                    <a:solidFill>
                      <a:schemeClr val="dk1">
                        <a:alpha val="50000"/>
                      </a:schemeClr>
                    </a:solidFill>
                  </a:tcPr>
                </a:tc>
                <a:tc>
                  <a:txBody>
                    <a:bodyPr/>
                    <a:lstStyle/>
                    <a:p>
                      <a:r>
                        <a:rPr lang="en-US" sz="2000" dirty="0" smtClean="0"/>
                        <a:t>0x00000000</a:t>
                      </a:r>
                      <a:endParaRPr lang="en-US" sz="2000" dirty="0">
                        <a:solidFill>
                          <a:schemeClr val="tx2"/>
                        </a:solidFill>
                      </a:endParaRPr>
                    </a:p>
                  </a:txBody>
                  <a:tcPr/>
                </a:tc>
              </a:tr>
            </a:tbl>
          </a:graphicData>
        </a:graphic>
      </p:graphicFrame>
      <p:graphicFrame>
        <p:nvGraphicFramePr>
          <p:cNvPr id="8" name="Table 7"/>
          <p:cNvGraphicFramePr>
            <a:graphicFrameLocks noGrp="1"/>
          </p:cNvGraphicFramePr>
          <p:nvPr/>
        </p:nvGraphicFramePr>
        <p:xfrm>
          <a:off x="803244" y="3921480"/>
          <a:ext cx="7467600" cy="792480"/>
        </p:xfrm>
        <a:graphic>
          <a:graphicData uri="http://schemas.openxmlformats.org/drawingml/2006/table">
            <a:tbl>
              <a:tblPr firstRow="1" firstCol="1" bandRow="1">
                <a:effectLst>
                  <a:outerShdw blurRad="63500" sx="102000" sy="102000" algn="ctr" rotWithShape="0">
                    <a:prstClr val="black">
                      <a:alpha val="40000"/>
                    </a:prstClr>
                  </a:outerShdw>
                </a:effectLst>
                <a:tableStyleId>{073A0DAA-6AF3-43AB-8588-CEC1D06C72B9}</a:tableStyleId>
              </a:tblPr>
              <a:tblGrid>
                <a:gridCol w="4724400"/>
                <a:gridCol w="2743200"/>
              </a:tblGrid>
              <a:tr h="370840">
                <a:tc>
                  <a:txBody>
                    <a:bodyPr/>
                    <a:lstStyle/>
                    <a:p>
                      <a:r>
                        <a:rPr lang="en-US" sz="2000" dirty="0" smtClean="0"/>
                        <a:t>Root Ports</a:t>
                      </a:r>
                      <a:endParaRPr lang="en-US" sz="2000" dirty="0">
                        <a:solidFill>
                          <a:schemeClr val="tx2"/>
                        </a:solidFill>
                      </a:endParaRPr>
                    </a:p>
                  </a:txBody>
                  <a:tcPr>
                    <a:solidFill>
                      <a:schemeClr val="dk1">
                        <a:alpha val="50000"/>
                      </a:schemeClr>
                    </a:solidFill>
                  </a:tcPr>
                </a:tc>
                <a:tc>
                  <a:txBody>
                    <a:bodyPr/>
                    <a:lstStyle/>
                    <a:p>
                      <a:r>
                        <a:rPr lang="en-US" sz="2000" dirty="0" smtClean="0"/>
                        <a:t>Default Value</a:t>
                      </a:r>
                      <a:endParaRPr lang="en-US" sz="2000" dirty="0">
                        <a:solidFill>
                          <a:schemeClr val="tx2"/>
                        </a:solidFill>
                      </a:endParaRPr>
                    </a:p>
                  </a:txBody>
                  <a:tcPr>
                    <a:solidFill>
                      <a:schemeClr val="dk1">
                        <a:alpha val="50000"/>
                      </a:schemeClr>
                    </a:solidFill>
                  </a:tcPr>
                </a:tc>
              </a:tr>
              <a:tr h="370840">
                <a:tc>
                  <a:txBody>
                    <a:bodyPr/>
                    <a:lstStyle/>
                    <a:p>
                      <a:r>
                        <a:rPr lang="en-US" sz="2000" dirty="0" smtClean="0"/>
                        <a:t>Root Error Command</a:t>
                      </a:r>
                      <a:endParaRPr lang="en-US" sz="2000" b="0" dirty="0">
                        <a:solidFill>
                          <a:schemeClr val="tx2"/>
                        </a:solidFill>
                      </a:endParaRPr>
                    </a:p>
                  </a:txBody>
                  <a:tcPr>
                    <a:solidFill>
                      <a:schemeClr val="dk1">
                        <a:alpha val="50000"/>
                      </a:schemeClr>
                    </a:solidFill>
                  </a:tcPr>
                </a:tc>
                <a:tc>
                  <a:txBody>
                    <a:bodyPr/>
                    <a:lstStyle/>
                    <a:p>
                      <a:r>
                        <a:rPr lang="en-US" sz="2000" dirty="0" smtClean="0"/>
                        <a:t>0x0007</a:t>
                      </a:r>
                      <a:endParaRPr lang="en-US" sz="2000" dirty="0">
                        <a:solidFill>
                          <a:schemeClr val="tx2"/>
                        </a:solidFill>
                      </a:endParaRPr>
                    </a:p>
                  </a:txBody>
                  <a:tcPr/>
                </a:tc>
              </a:tr>
            </a:tbl>
          </a:graphicData>
        </a:graphic>
      </p:graphicFrame>
      <p:graphicFrame>
        <p:nvGraphicFramePr>
          <p:cNvPr id="9" name="Table 8"/>
          <p:cNvGraphicFramePr>
            <a:graphicFrameLocks noGrp="1"/>
          </p:cNvGraphicFramePr>
          <p:nvPr/>
        </p:nvGraphicFramePr>
        <p:xfrm>
          <a:off x="803244" y="4779084"/>
          <a:ext cx="7467600" cy="1889760"/>
        </p:xfrm>
        <a:graphic>
          <a:graphicData uri="http://schemas.openxmlformats.org/drawingml/2006/table">
            <a:tbl>
              <a:tblPr firstRow="1" firstCol="1" bandRow="1">
                <a:effectLst>
                  <a:outerShdw blurRad="635000" sx="102000" sy="102000" algn="ctr" rotWithShape="0">
                    <a:prstClr val="black"/>
                  </a:outerShdw>
                </a:effectLst>
                <a:tableStyleId>{073A0DAA-6AF3-43AB-8588-CEC1D06C72B9}</a:tableStyleId>
              </a:tblPr>
              <a:tblGrid>
                <a:gridCol w="4724400"/>
                <a:gridCol w="2743200"/>
              </a:tblGrid>
              <a:tr h="370840">
                <a:tc>
                  <a:txBody>
                    <a:bodyPr/>
                    <a:lstStyle/>
                    <a:p>
                      <a:r>
                        <a:rPr lang="en-US" sz="2000" dirty="0" smtClean="0"/>
                        <a:t>Bridges</a:t>
                      </a:r>
                      <a:endParaRPr lang="en-US" sz="2000" dirty="0">
                        <a:solidFill>
                          <a:schemeClr val="tx2"/>
                        </a:solidFill>
                      </a:endParaRPr>
                    </a:p>
                  </a:txBody>
                  <a:tcPr>
                    <a:solidFill>
                      <a:schemeClr val="dk1">
                        <a:alpha val="50000"/>
                      </a:schemeClr>
                    </a:solidFill>
                  </a:tcPr>
                </a:tc>
                <a:tc>
                  <a:txBody>
                    <a:bodyPr/>
                    <a:lstStyle/>
                    <a:p>
                      <a:r>
                        <a:rPr lang="en-US" sz="2000" dirty="0" smtClean="0"/>
                        <a:t>Default Value</a:t>
                      </a:r>
                      <a:endParaRPr lang="en-US" sz="2000" dirty="0">
                        <a:solidFill>
                          <a:schemeClr val="tx2"/>
                        </a:solidFill>
                      </a:endParaRPr>
                    </a:p>
                  </a:txBody>
                  <a:tcPr>
                    <a:solidFill>
                      <a:schemeClr val="dk1">
                        <a:alpha val="50000"/>
                      </a:schemeClr>
                    </a:solidFill>
                  </a:tcPr>
                </a:tc>
              </a:tr>
              <a:tr h="370840">
                <a:tc>
                  <a:txBody>
                    <a:bodyPr/>
                    <a:lstStyle/>
                    <a:p>
                      <a:r>
                        <a:rPr lang="en-US" sz="2000" dirty="0" smtClean="0"/>
                        <a:t>Secondary Uncorrectable Error Mask</a:t>
                      </a:r>
                      <a:endParaRPr lang="en-US" sz="2000" b="0" dirty="0">
                        <a:solidFill>
                          <a:schemeClr val="tx2"/>
                        </a:solidFill>
                      </a:endParaRPr>
                    </a:p>
                  </a:txBody>
                  <a:tcPr>
                    <a:solidFill>
                      <a:schemeClr val="dk1">
                        <a:alpha val="50000"/>
                      </a:schemeClr>
                    </a:solidFill>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2000" dirty="0" smtClean="0"/>
                        <a:t>0x000017A8</a:t>
                      </a:r>
                      <a:endParaRPr lang="en-US" sz="2000" dirty="0" smtClean="0">
                        <a:solidFill>
                          <a:schemeClr val="tx2"/>
                        </a:solidFill>
                      </a:endParaRPr>
                    </a:p>
                  </a:txBody>
                  <a:tcPr/>
                </a:tc>
              </a:tr>
              <a:tr h="370840">
                <a:tc>
                  <a:txBody>
                    <a:bodyPr/>
                    <a:lstStyle/>
                    <a:p>
                      <a:r>
                        <a:rPr lang="en-US" sz="2000" dirty="0" smtClean="0"/>
                        <a:t>Secondary</a:t>
                      </a:r>
                      <a:r>
                        <a:rPr lang="en-US" sz="2000" baseline="0" dirty="0" smtClean="0"/>
                        <a:t> </a:t>
                      </a:r>
                      <a:r>
                        <a:rPr lang="en-US" sz="2000" dirty="0" smtClean="0"/>
                        <a:t>Uncorrectable Error Severity</a:t>
                      </a:r>
                      <a:endParaRPr lang="en-US" sz="2000" b="0" dirty="0">
                        <a:solidFill>
                          <a:schemeClr val="tx2"/>
                        </a:solidFill>
                      </a:endParaRPr>
                    </a:p>
                  </a:txBody>
                  <a:tcPr>
                    <a:solidFill>
                      <a:schemeClr val="dk1">
                        <a:alpha val="50000"/>
                      </a:schemeClr>
                    </a:solidFill>
                  </a:tcPr>
                </a:tc>
                <a:tc>
                  <a:txBody>
                    <a:bodyPr/>
                    <a:lstStyle/>
                    <a:p>
                      <a:r>
                        <a:rPr lang="en-US" sz="2000" dirty="0" smtClean="0"/>
                        <a:t>0x00001340</a:t>
                      </a:r>
                      <a:endParaRPr lang="en-US" sz="2000" dirty="0">
                        <a:solidFill>
                          <a:schemeClr val="tx2"/>
                        </a:solidFill>
                      </a:endParaRPr>
                    </a:p>
                  </a:txBody>
                  <a:tcPr/>
                </a:tc>
              </a:tr>
              <a:tr h="370840">
                <a:tc>
                  <a:txBody>
                    <a:bodyPr/>
                    <a:lstStyle/>
                    <a:p>
                      <a:r>
                        <a:rPr lang="en-US" sz="2000" dirty="0" smtClean="0"/>
                        <a:t>Secondary Capabilities and Control</a:t>
                      </a:r>
                      <a:endParaRPr lang="en-US" sz="2000" b="0" dirty="0">
                        <a:solidFill>
                          <a:schemeClr val="tx2"/>
                        </a:solidFill>
                      </a:endParaRPr>
                    </a:p>
                  </a:txBody>
                  <a:tcPr>
                    <a:solidFill>
                      <a:schemeClr val="dk1">
                        <a:alpha val="50000"/>
                      </a:schemeClr>
                    </a:solidFill>
                  </a:tcPr>
                </a:tc>
                <a:tc>
                  <a:txBody>
                    <a:bodyPr/>
                    <a:lstStyle/>
                    <a:p>
                      <a:r>
                        <a:rPr lang="en-US" sz="2000" dirty="0" smtClean="0"/>
                        <a:t>0x00000000</a:t>
                      </a:r>
                      <a:endParaRPr lang="en-US" sz="2000" dirty="0">
                        <a:solidFill>
                          <a:schemeClr val="tx2"/>
                        </a:solidFill>
                      </a:endParaRPr>
                    </a:p>
                  </a:txBody>
                  <a:tcPr/>
                </a:tc>
              </a:tr>
            </a:tbl>
          </a:graphicData>
        </a:graphic>
      </p:graphicFrame>
      <p:sp>
        <p:nvSpPr>
          <p:cNvPr id="9228" name="Rectangle 12"/>
          <p:cNvSpPr>
            <a:spLocks noGrp="1" noChangeArrowheads="1"/>
          </p:cNvSpPr>
          <p:nvPr>
            <p:ph type="title"/>
          </p:nvPr>
        </p:nvSpPr>
        <p:spPr>
          <a:xfrm>
            <a:off x="382588" y="228600"/>
            <a:ext cx="8380412" cy="1191095"/>
          </a:xfrm>
        </p:spPr>
        <p:txBody>
          <a:bodyPr/>
          <a:lstStyle/>
          <a:p>
            <a:r>
              <a:rPr lang="en-US" dirty="0" smtClean="0"/>
              <a:t>Error Source Defaults</a:t>
            </a:r>
            <a:br>
              <a:rPr lang="en-US" dirty="0" smtClean="0"/>
            </a:br>
            <a:r>
              <a:rPr lang="en-US" sz="3600" dirty="0" smtClean="0">
                <a:solidFill>
                  <a:schemeClr val="accent1"/>
                </a:solidFill>
              </a:rPr>
              <a:t>PCI Express AER</a:t>
            </a:r>
            <a:endParaRPr lang="en-US" dirty="0">
              <a:solidFill>
                <a:schemeClr val="accent1"/>
              </a:solidFill>
            </a:endParaRP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Error Record Persistence</a:t>
            </a:r>
            <a:endParaRPr lang="en-US"/>
          </a:p>
        </p:txBody>
      </p:sp>
      <p:sp>
        <p:nvSpPr>
          <p:cNvPr id="9229" name="Rectangle 13"/>
          <p:cNvSpPr>
            <a:spLocks noGrp="1" noChangeArrowheads="1"/>
          </p:cNvSpPr>
          <p:nvPr>
            <p:ph type="body" idx="1"/>
          </p:nvPr>
        </p:nvSpPr>
        <p:spPr>
          <a:xfrm>
            <a:off x="382588" y="1414464"/>
            <a:ext cx="8380412" cy="5641031"/>
          </a:xfrm>
        </p:spPr>
        <p:txBody>
          <a:bodyPr/>
          <a:lstStyle/>
          <a:p>
            <a:r>
              <a:rPr lang="en-US" dirty="0" smtClean="0"/>
              <a:t>In Windows Server 2008</a:t>
            </a:r>
          </a:p>
          <a:p>
            <a:pPr lvl="1"/>
            <a:r>
              <a:rPr lang="en-US" dirty="0" smtClean="0"/>
              <a:t>Windows writes error record only when system is to be </a:t>
            </a:r>
            <a:r>
              <a:rPr lang="en-US" dirty="0" err="1" smtClean="0"/>
              <a:t>bugchecked</a:t>
            </a:r>
            <a:endParaRPr lang="en-US" dirty="0" smtClean="0"/>
          </a:p>
          <a:p>
            <a:pPr lvl="1"/>
            <a:r>
              <a:rPr lang="en-US" dirty="0" smtClean="0"/>
              <a:t>Windows only requires space for one error record</a:t>
            </a:r>
          </a:p>
          <a:p>
            <a:r>
              <a:rPr lang="en-US" dirty="0" smtClean="0"/>
              <a:t>Platform must implement persistence interface to get logo</a:t>
            </a:r>
          </a:p>
          <a:p>
            <a:pPr lvl="1"/>
            <a:r>
              <a:rPr lang="en-US" dirty="0" smtClean="0"/>
              <a:t>Storage requirements</a:t>
            </a:r>
          </a:p>
          <a:p>
            <a:pPr lvl="2"/>
            <a:r>
              <a:rPr lang="en-US" dirty="0" smtClean="0"/>
              <a:t>x64/x86 platforms require minimum of 1K </a:t>
            </a:r>
          </a:p>
          <a:p>
            <a:pPr lvl="2"/>
            <a:r>
              <a:rPr lang="en-US" dirty="0" smtClean="0"/>
              <a:t>Itanium platforms require minimum of 128K</a:t>
            </a:r>
          </a:p>
          <a:p>
            <a:endParaRPr lang="en-US" dirty="0" smtClean="0"/>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Error Record Persistence</a:t>
            </a:r>
            <a:br>
              <a:rPr lang="en-US" dirty="0" smtClean="0"/>
            </a:br>
            <a:r>
              <a:rPr lang="en-US" sz="3600" dirty="0" smtClean="0">
                <a:solidFill>
                  <a:schemeClr val="accent1"/>
                </a:solidFill>
              </a:rPr>
              <a:t>Platform implementation</a:t>
            </a:r>
            <a:endParaRPr lang="en-US" dirty="0">
              <a:solidFill>
                <a:schemeClr val="accent1"/>
              </a:solidFill>
            </a:endParaRPr>
          </a:p>
        </p:txBody>
      </p:sp>
      <p:sp>
        <p:nvSpPr>
          <p:cNvPr id="9229" name="Rectangle 13"/>
          <p:cNvSpPr>
            <a:spLocks noGrp="1" noChangeArrowheads="1"/>
          </p:cNvSpPr>
          <p:nvPr>
            <p:ph type="body" idx="1"/>
          </p:nvPr>
        </p:nvSpPr>
        <p:spPr>
          <a:xfrm>
            <a:off x="381000" y="1905000"/>
            <a:ext cx="8380412" cy="2692532"/>
          </a:xfrm>
        </p:spPr>
        <p:txBody>
          <a:bodyPr/>
          <a:lstStyle/>
          <a:p>
            <a:r>
              <a:rPr lang="en-US" dirty="0" smtClean="0"/>
              <a:t>ACPI ERST Table </a:t>
            </a:r>
          </a:p>
          <a:p>
            <a:r>
              <a:rPr lang="en-US" dirty="0" smtClean="0"/>
              <a:t>UEFI 2.1 Variable Services Error Record Extensions for EFI-based platforms</a:t>
            </a:r>
          </a:p>
          <a:p>
            <a:r>
              <a:rPr lang="en-US" dirty="0" smtClean="0"/>
              <a:t>PSHED plug-in</a:t>
            </a:r>
          </a:p>
          <a:p>
            <a:pPr lvl="1"/>
            <a:r>
              <a:rPr lang="en-US" dirty="0" smtClean="0"/>
              <a:t>This solution is generally discouraged</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Error Injection</a:t>
            </a:r>
            <a:endParaRPr lang="en-US"/>
          </a:p>
        </p:txBody>
      </p:sp>
      <p:sp>
        <p:nvSpPr>
          <p:cNvPr id="9229" name="Rectangle 13"/>
          <p:cNvSpPr>
            <a:spLocks noGrp="1" noChangeArrowheads="1"/>
          </p:cNvSpPr>
          <p:nvPr>
            <p:ph type="body" idx="1"/>
          </p:nvPr>
        </p:nvSpPr>
        <p:spPr>
          <a:xfrm>
            <a:off x="382588" y="1414464"/>
            <a:ext cx="8761412" cy="3456331"/>
          </a:xfrm>
        </p:spPr>
        <p:txBody>
          <a:bodyPr/>
          <a:lstStyle/>
          <a:p>
            <a:r>
              <a:rPr lang="en-US" dirty="0" smtClean="0"/>
              <a:t>Error injection interface allows hardware errors to be injected on a platform for the following purposes</a:t>
            </a:r>
          </a:p>
          <a:p>
            <a:pPr lvl="1"/>
            <a:r>
              <a:rPr lang="en-US" dirty="0" smtClean="0"/>
              <a:t>Validation of OS/platform error handling flows</a:t>
            </a:r>
          </a:p>
          <a:p>
            <a:pPr lvl="1"/>
            <a:r>
              <a:rPr lang="en-US" dirty="0" smtClean="0"/>
              <a:t>Validation of platform logo support for WHEA</a:t>
            </a:r>
          </a:p>
          <a:p>
            <a:pPr lvl="1"/>
            <a:r>
              <a:rPr lang="en-US" dirty="0" smtClean="0"/>
              <a:t>Exercising hardware/firmware error flows for diagnostic purposes</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Error Injection</a:t>
            </a:r>
            <a:br>
              <a:rPr lang="en-US" dirty="0" smtClean="0"/>
            </a:br>
            <a:r>
              <a:rPr lang="en-US" sz="3600" dirty="0" smtClean="0">
                <a:solidFill>
                  <a:schemeClr val="accent1"/>
                </a:solidFill>
              </a:rPr>
              <a:t>Platform implementation</a:t>
            </a:r>
            <a:endParaRPr lang="en-US" sz="3600" dirty="0">
              <a:solidFill>
                <a:schemeClr val="accent1"/>
              </a:solidFill>
            </a:endParaRPr>
          </a:p>
        </p:txBody>
      </p:sp>
      <p:sp>
        <p:nvSpPr>
          <p:cNvPr id="9229" name="Rectangle 13"/>
          <p:cNvSpPr>
            <a:spLocks noGrp="1" noChangeArrowheads="1"/>
          </p:cNvSpPr>
          <p:nvPr>
            <p:ph type="body" idx="1"/>
          </p:nvPr>
        </p:nvSpPr>
        <p:spPr>
          <a:xfrm>
            <a:off x="381000" y="1905000"/>
            <a:ext cx="8380412" cy="3552254"/>
          </a:xfrm>
        </p:spPr>
        <p:txBody>
          <a:bodyPr/>
          <a:lstStyle/>
          <a:p>
            <a:r>
              <a:rPr lang="en-US" dirty="0" smtClean="0"/>
              <a:t>Prefer true hardware error injection if possible</a:t>
            </a:r>
          </a:p>
          <a:p>
            <a:pPr lvl="1"/>
            <a:r>
              <a:rPr lang="en-US" dirty="0" smtClean="0"/>
              <a:t>Enables system/component diagnostic</a:t>
            </a:r>
          </a:p>
          <a:p>
            <a:r>
              <a:rPr lang="en-US" dirty="0" smtClean="0"/>
              <a:t>In cases where no true hardware injection is possible, generic error source can be used to simulate errors</a:t>
            </a:r>
          </a:p>
          <a:p>
            <a:pPr lvl="1"/>
            <a:r>
              <a:rPr lang="en-US" dirty="0" smtClean="0"/>
              <a:t>Enables feature validation</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WHEA _OSC Method</a:t>
            </a:r>
            <a:endParaRPr lang="en-US"/>
          </a:p>
        </p:txBody>
      </p:sp>
      <p:sp>
        <p:nvSpPr>
          <p:cNvPr id="9229" name="Rectangle 13"/>
          <p:cNvSpPr>
            <a:spLocks noGrp="1" noChangeArrowheads="1"/>
          </p:cNvSpPr>
          <p:nvPr>
            <p:ph type="body" idx="1"/>
          </p:nvPr>
        </p:nvSpPr>
        <p:spPr>
          <a:xfrm>
            <a:off x="382588" y="1414464"/>
            <a:ext cx="8380412" cy="4520725"/>
          </a:xfrm>
        </p:spPr>
        <p:txBody>
          <a:bodyPr/>
          <a:lstStyle/>
          <a:p>
            <a:r>
              <a:rPr lang="en-US" dirty="0" smtClean="0"/>
              <a:t>New \_SB _OSC method</a:t>
            </a:r>
          </a:p>
          <a:p>
            <a:pPr lvl="1"/>
            <a:r>
              <a:rPr lang="en-US" dirty="0" smtClean="0"/>
              <a:t>GUID </a:t>
            </a:r>
            <a:r>
              <a:rPr lang="en-US" sz="2800" dirty="0" smtClean="0"/>
              <a:t>{ed855e0c-6c90-47bf-a62a-26de0fc5ad5c}</a:t>
            </a:r>
            <a:endParaRPr lang="en-US" dirty="0" smtClean="0"/>
          </a:p>
          <a:p>
            <a:r>
              <a:rPr lang="en-US" dirty="0" smtClean="0"/>
              <a:t>Notifies platform that Windows implements WHEA so platform can perform any necessary configuration</a:t>
            </a:r>
          </a:p>
          <a:p>
            <a:r>
              <a:rPr lang="en-US" dirty="0" smtClean="0"/>
              <a:t>If platform does not implement \_SB _OSC or if the platform returns “Unrecognized UUID”, Windows does not configure WHEA support for the platform</a:t>
            </a: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Boot Error Source</a:t>
            </a:r>
            <a:endParaRPr lang="en-US"/>
          </a:p>
        </p:txBody>
      </p:sp>
      <p:sp>
        <p:nvSpPr>
          <p:cNvPr id="9229" name="Rectangle 13"/>
          <p:cNvSpPr>
            <a:spLocks noGrp="1" noChangeArrowheads="1"/>
          </p:cNvSpPr>
          <p:nvPr>
            <p:ph type="body" idx="1"/>
          </p:nvPr>
        </p:nvSpPr>
        <p:spPr>
          <a:xfrm>
            <a:off x="382588" y="1414464"/>
            <a:ext cx="8380412" cy="4719754"/>
          </a:xfrm>
        </p:spPr>
        <p:txBody>
          <a:bodyPr/>
          <a:lstStyle/>
          <a:p>
            <a:r>
              <a:rPr lang="en-US" dirty="0" smtClean="0"/>
              <a:t>For fatal errors that cannot be processed by the OS</a:t>
            </a:r>
          </a:p>
          <a:p>
            <a:pPr lvl="1"/>
            <a:r>
              <a:rPr lang="en-US" dirty="0" smtClean="0"/>
              <a:t>Firmware-initiated reset</a:t>
            </a:r>
          </a:p>
          <a:p>
            <a:pPr lvl="1"/>
            <a:r>
              <a:rPr lang="en-US" dirty="0" smtClean="0"/>
              <a:t>BMC-initiated reset</a:t>
            </a:r>
          </a:p>
          <a:p>
            <a:pPr lvl="1"/>
            <a:r>
              <a:rPr lang="en-US" dirty="0" smtClean="0"/>
              <a:t>Sync-flood reset</a:t>
            </a:r>
          </a:p>
          <a:p>
            <a:r>
              <a:rPr lang="en-US" dirty="0" smtClean="0"/>
              <a:t>Platform describes the error to Windows using the BOOT error source</a:t>
            </a:r>
          </a:p>
          <a:p>
            <a:r>
              <a:rPr lang="en-US" dirty="0" smtClean="0"/>
              <a:t>ACPI BERT tables describes the platform’s BOOT error source to Windows</a:t>
            </a: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Firmware First</a:t>
            </a:r>
            <a:endParaRPr lang="en-US"/>
          </a:p>
        </p:txBody>
      </p:sp>
      <p:sp>
        <p:nvSpPr>
          <p:cNvPr id="3" name="Content Placeholder 2"/>
          <p:cNvSpPr>
            <a:spLocks noGrp="1"/>
          </p:cNvSpPr>
          <p:nvPr>
            <p:ph type="body" idx="1"/>
          </p:nvPr>
        </p:nvSpPr>
        <p:spPr>
          <a:xfrm>
            <a:off x="382588" y="1414464"/>
            <a:ext cx="8380412" cy="4063677"/>
          </a:xfrm>
        </p:spPr>
        <p:txBody>
          <a:bodyPr/>
          <a:lstStyle/>
          <a:p>
            <a:r>
              <a:rPr lang="en-US" dirty="0" smtClean="0"/>
              <a:t>Platform can indicate that error sources should be handled first by firmware</a:t>
            </a:r>
          </a:p>
          <a:p>
            <a:pPr lvl="1"/>
            <a:r>
              <a:rPr lang="en-US" dirty="0" smtClean="0"/>
              <a:t>Via error source enumeration interface</a:t>
            </a:r>
          </a:p>
          <a:p>
            <a:r>
              <a:rPr lang="en-US" dirty="0" smtClean="0"/>
              <a:t>Some error sources cannot do firmware-first (i.e. machine check exception)</a:t>
            </a:r>
          </a:p>
          <a:p>
            <a:r>
              <a:rPr lang="en-US" dirty="0" smtClean="0"/>
              <a:t>Generally,  an error source reported as firmware-first is configured by the platform to generate an SMI</a:t>
            </a:r>
            <a:endParaRPr lang="en-US" dirty="0"/>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 Placeholder 2"/>
          <p:cNvSpPr>
            <a:spLocks noGrp="1"/>
          </p:cNvSpPr>
          <p:nvPr>
            <p:ph type="body" idx="1"/>
          </p:nvPr>
        </p:nvSpPr>
        <p:spPr/>
        <p:txBody>
          <a:bodyPr/>
          <a:lstStyle/>
          <a:p>
            <a:r>
              <a:rPr lang="en-US" dirty="0" smtClean="0"/>
              <a:t>Understand what it takes to implement a WHEA-enabled platform</a:t>
            </a:r>
          </a:p>
          <a:p>
            <a:r>
              <a:rPr lang="en-US" dirty="0" smtClean="0"/>
              <a:t>Improve server reliability by implementing required WHEA features</a:t>
            </a:r>
          </a:p>
          <a:p>
            <a:r>
              <a:rPr lang="en-US" dirty="0" smtClean="0"/>
              <a:t>Differentiate server products by extending WHEA capabilities</a:t>
            </a:r>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Firmware First</a:t>
            </a:r>
            <a:br>
              <a:rPr lang="en-US" dirty="0" smtClean="0"/>
            </a:br>
            <a:r>
              <a:rPr lang="en-US" sz="3600" dirty="0" smtClean="0">
                <a:solidFill>
                  <a:schemeClr val="accent1"/>
                </a:solidFill>
              </a:rPr>
              <a:t>Enumerating error sources</a:t>
            </a:r>
            <a:endParaRPr lang="en-US" sz="3600" dirty="0">
              <a:solidFill>
                <a:schemeClr val="accent1"/>
              </a:solidFill>
            </a:endParaRPr>
          </a:p>
        </p:txBody>
      </p:sp>
      <p:sp>
        <p:nvSpPr>
          <p:cNvPr id="3" name="Content Placeholder 2"/>
          <p:cNvSpPr>
            <a:spLocks noGrp="1"/>
          </p:cNvSpPr>
          <p:nvPr>
            <p:ph type="body" idx="1"/>
          </p:nvPr>
        </p:nvSpPr>
        <p:spPr>
          <a:xfrm>
            <a:off x="381000" y="1905000"/>
            <a:ext cx="8380412" cy="3826689"/>
          </a:xfrm>
        </p:spPr>
        <p:txBody>
          <a:bodyPr/>
          <a:lstStyle/>
          <a:p>
            <a:r>
              <a:rPr lang="en-US" dirty="0" smtClean="0"/>
              <a:t>The error source for which platform wants firmware-first control is marked as FIRMWARE_FIRST</a:t>
            </a:r>
          </a:p>
          <a:p>
            <a:r>
              <a:rPr lang="en-US" dirty="0" smtClean="0"/>
              <a:t>A paired generic error source must be enumerated</a:t>
            </a:r>
          </a:p>
          <a:p>
            <a:pPr lvl="1"/>
            <a:r>
              <a:rPr lang="en-US" dirty="0" smtClean="0"/>
              <a:t>This error source is how the platform will signal errors from the firmware-first source to the OS</a:t>
            </a:r>
          </a:p>
        </p:txBody>
      </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83593"/>
          </a:xfrm>
        </p:spPr>
        <p:txBody>
          <a:bodyPr/>
          <a:lstStyle/>
          <a:p>
            <a:r>
              <a:rPr lang="en-US" dirty="0" smtClean="0"/>
              <a:t>Firmware First</a:t>
            </a:r>
            <a:br>
              <a:rPr lang="en-US" dirty="0" smtClean="0"/>
            </a:br>
            <a:r>
              <a:rPr lang="en-US" sz="3600" dirty="0" smtClean="0">
                <a:solidFill>
                  <a:schemeClr val="accent1"/>
                </a:solidFill>
              </a:rPr>
              <a:t>Error handling flow</a:t>
            </a:r>
            <a:br>
              <a:rPr lang="en-US" sz="3600" dirty="0" smtClean="0">
                <a:solidFill>
                  <a:schemeClr val="accent1"/>
                </a:solidFill>
              </a:rPr>
            </a:br>
            <a:endParaRPr lang="en-US" dirty="0">
              <a:solidFill>
                <a:schemeClr val="accent1"/>
              </a:solidFill>
            </a:endParaRPr>
          </a:p>
        </p:txBody>
      </p:sp>
      <p:sp>
        <p:nvSpPr>
          <p:cNvPr id="3" name="Content Placeholder 2"/>
          <p:cNvSpPr>
            <a:spLocks noGrp="1"/>
          </p:cNvSpPr>
          <p:nvPr>
            <p:ph type="body" idx="1"/>
          </p:nvPr>
        </p:nvSpPr>
        <p:spPr>
          <a:xfrm>
            <a:off x="381000" y="1905000"/>
            <a:ext cx="8380412" cy="4459169"/>
          </a:xfrm>
        </p:spPr>
        <p:txBody>
          <a:bodyPr/>
          <a:lstStyle/>
          <a:p>
            <a:r>
              <a:rPr lang="en-US" sz="3200" dirty="0" smtClean="0"/>
              <a:t>Platform gains control when error occurs (SMI)</a:t>
            </a:r>
          </a:p>
          <a:p>
            <a:r>
              <a:rPr lang="en-US" sz="3200" dirty="0" smtClean="0"/>
              <a:t>Platform processes and possibly logs the error</a:t>
            </a:r>
          </a:p>
          <a:p>
            <a:pPr lvl="1"/>
            <a:r>
              <a:rPr lang="en-US" sz="2800" dirty="0" smtClean="0"/>
              <a:t>Platform may void errors in some cases</a:t>
            </a:r>
          </a:p>
          <a:p>
            <a:r>
              <a:rPr lang="en-US" sz="3200" dirty="0" smtClean="0"/>
              <a:t>Platform fills in error status block with information describing the error</a:t>
            </a:r>
          </a:p>
          <a:p>
            <a:pPr>
              <a:spcBef>
                <a:spcPts val="600"/>
              </a:spcBef>
            </a:pPr>
            <a:r>
              <a:rPr lang="en-US" sz="3200" dirty="0" smtClean="0"/>
              <a:t>Platform is responsible for clearing HW error status</a:t>
            </a:r>
            <a:endParaRPr lang="en-US" sz="3200" dirty="0"/>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Firmware First</a:t>
            </a:r>
            <a:br>
              <a:rPr lang="en-US" dirty="0" smtClean="0"/>
            </a:br>
            <a:r>
              <a:rPr lang="en-US" sz="3600" dirty="0" smtClean="0">
                <a:solidFill>
                  <a:schemeClr val="accent1"/>
                </a:solidFill>
              </a:rPr>
              <a:t>Error handling flow</a:t>
            </a:r>
            <a:endParaRPr lang="en-US" sz="3600" dirty="0">
              <a:solidFill>
                <a:schemeClr val="accent1"/>
              </a:solidFill>
            </a:endParaRPr>
          </a:p>
        </p:txBody>
      </p:sp>
      <p:sp>
        <p:nvSpPr>
          <p:cNvPr id="3" name="Content Placeholder 2"/>
          <p:cNvSpPr>
            <a:spLocks noGrp="1"/>
          </p:cNvSpPr>
          <p:nvPr>
            <p:ph type="body" idx="1"/>
          </p:nvPr>
        </p:nvSpPr>
        <p:spPr>
          <a:xfrm>
            <a:off x="381000" y="1905000"/>
            <a:ext cx="8380412" cy="4840299"/>
          </a:xfrm>
        </p:spPr>
        <p:txBody>
          <a:bodyPr/>
          <a:lstStyle/>
          <a:p>
            <a:r>
              <a:rPr lang="en-US" dirty="0" smtClean="0"/>
              <a:t>Platform signals the error to Windows using the notification mechanism it reported when it enumerated the error source</a:t>
            </a:r>
          </a:p>
          <a:p>
            <a:pPr lvl="1"/>
            <a:r>
              <a:rPr lang="en-US" dirty="0" smtClean="0"/>
              <a:t>This means platform generates an NMI, interrupt, or allows Windows to poll, etc</a:t>
            </a:r>
          </a:p>
          <a:p>
            <a:pPr lvl="1"/>
            <a:r>
              <a:rPr lang="en-US" dirty="0" smtClean="0"/>
              <a:t>Signaling mechanism depends on type of error (i.e. corrected/uncorrected)</a:t>
            </a:r>
          </a:p>
          <a:p>
            <a:r>
              <a:rPr lang="en-US" dirty="0" smtClean="0"/>
              <a:t>Windows clears bits in block status to signal that it has processed the error</a:t>
            </a:r>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Dell WHEA System Design</a:t>
            </a:r>
            <a:endParaRPr lang="en-US"/>
          </a:p>
        </p:txBody>
      </p:sp>
      <p:sp>
        <p:nvSpPr>
          <p:cNvPr id="5" name="Subtitle 4"/>
          <p:cNvSpPr>
            <a:spLocks noGrp="1"/>
          </p:cNvSpPr>
          <p:nvPr>
            <p:ph type="subTitle" idx="1"/>
          </p:nvPr>
        </p:nvSpPr>
        <p:spPr>
          <a:xfrm>
            <a:off x="727605" y="4334074"/>
            <a:ext cx="7692761" cy="1371145"/>
          </a:xfrm>
        </p:spPr>
        <p:txBody>
          <a:bodyPr/>
          <a:lstStyle/>
          <a:p>
            <a:r>
              <a:rPr lang="en-US" dirty="0" err="1" smtClean="0"/>
              <a:t>Mukund</a:t>
            </a:r>
            <a:r>
              <a:rPr lang="en-US" dirty="0" smtClean="0"/>
              <a:t> </a:t>
            </a:r>
            <a:r>
              <a:rPr lang="en-US" dirty="0" err="1" smtClean="0"/>
              <a:t>Khatri</a:t>
            </a:r>
            <a:endParaRPr lang="en-US" dirty="0" smtClean="0"/>
          </a:p>
          <a:p>
            <a:r>
              <a:rPr lang="en-US" dirty="0" smtClean="0"/>
              <a:t>Server Strategist</a:t>
            </a:r>
          </a:p>
          <a:p>
            <a:r>
              <a:rPr lang="en-US" dirty="0" smtClean="0"/>
              <a:t>Dell Inc.</a:t>
            </a: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br>
              <a:rPr lang="en-US" dirty="0" smtClean="0"/>
            </a:br>
            <a:endParaRPr lang="en-US" dirty="0"/>
          </a:p>
        </p:txBody>
      </p:sp>
      <p:sp>
        <p:nvSpPr>
          <p:cNvPr id="9229" name="Rectangle 13"/>
          <p:cNvSpPr>
            <a:spLocks noGrp="1" noChangeArrowheads="1"/>
          </p:cNvSpPr>
          <p:nvPr>
            <p:ph type="body" idx="1"/>
          </p:nvPr>
        </p:nvSpPr>
        <p:spPr>
          <a:xfrm>
            <a:off x="382588" y="1414464"/>
            <a:ext cx="8380412" cy="4928529"/>
          </a:xfrm>
        </p:spPr>
        <p:txBody>
          <a:bodyPr/>
          <a:lstStyle/>
          <a:p>
            <a:r>
              <a:rPr lang="en-US" sz="3200" smtClean="0"/>
              <a:t>Close collaboration between Dell and Microsoft on WHEA feature design over last couple of years </a:t>
            </a:r>
          </a:p>
          <a:p>
            <a:pPr lvl="1"/>
            <a:r>
              <a:rPr lang="en-US" sz="2800" smtClean="0"/>
              <a:t>Design enhancements</a:t>
            </a:r>
          </a:p>
          <a:p>
            <a:pPr lvl="1"/>
            <a:r>
              <a:rPr lang="en-US" sz="2800" smtClean="0"/>
              <a:t>Prototype efforts</a:t>
            </a:r>
          </a:p>
          <a:p>
            <a:r>
              <a:rPr lang="en-US" sz="3200" smtClean="0"/>
              <a:t>WHEA architecture holds great promise for future server designs</a:t>
            </a:r>
          </a:p>
          <a:p>
            <a:pPr lvl="1"/>
            <a:r>
              <a:rPr lang="en-US" sz="2800" smtClean="0"/>
              <a:t>Enables OS participation in error handling flows</a:t>
            </a:r>
          </a:p>
          <a:p>
            <a:pPr lvl="1"/>
            <a:r>
              <a:rPr lang="en-US" sz="2800" smtClean="0"/>
              <a:t>Flexibility to retain full value in existing error handling infrastructure</a:t>
            </a: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384995"/>
          </a:xfrm>
        </p:spPr>
        <p:txBody>
          <a:bodyPr/>
          <a:lstStyle/>
          <a:p>
            <a:r>
              <a:rPr lang="en-US" dirty="0" smtClean="0"/>
              <a:t>WHEA:  Dell Implementation</a:t>
            </a:r>
            <a:br>
              <a:rPr lang="en-US" dirty="0" smtClean="0"/>
            </a:br>
            <a:endParaRPr lang="en-US" dirty="0"/>
          </a:p>
        </p:txBody>
      </p:sp>
      <p:sp>
        <p:nvSpPr>
          <p:cNvPr id="9229" name="Rectangle 13"/>
          <p:cNvSpPr>
            <a:spLocks noGrp="1" noChangeArrowheads="1"/>
          </p:cNvSpPr>
          <p:nvPr>
            <p:ph type="body" idx="1"/>
          </p:nvPr>
        </p:nvSpPr>
        <p:spPr/>
        <p:txBody>
          <a:bodyPr/>
          <a:lstStyle/>
          <a:p>
            <a:r>
              <a:rPr lang="en-US" smtClean="0"/>
              <a:t>Dell Implementation incorporates support for</a:t>
            </a:r>
          </a:p>
          <a:p>
            <a:pPr lvl="2"/>
            <a:r>
              <a:rPr lang="en-US" smtClean="0"/>
              <a:t>Error Enumeration and Control</a:t>
            </a:r>
          </a:p>
          <a:p>
            <a:pPr lvl="2"/>
            <a:r>
              <a:rPr lang="en-US" smtClean="0"/>
              <a:t>Error record persistence</a:t>
            </a:r>
          </a:p>
          <a:p>
            <a:pPr lvl="2"/>
            <a:r>
              <a:rPr lang="en-US" smtClean="0"/>
              <a:t>WHEA _OSC method</a:t>
            </a:r>
          </a:p>
          <a:p>
            <a:pPr lvl="2"/>
            <a:r>
              <a:rPr lang="en-US" smtClean="0"/>
              <a:t>BOOT Error Source </a:t>
            </a:r>
          </a:p>
          <a:p>
            <a:pPr lvl="2"/>
            <a:r>
              <a:rPr lang="en-US" smtClean="0"/>
              <a:t>Error injection</a:t>
            </a:r>
          </a:p>
          <a:p>
            <a:r>
              <a:rPr lang="en-US" smtClean="0"/>
              <a:t>Implementation uses Firmware First Mode</a:t>
            </a:r>
          </a:p>
          <a:p>
            <a:pPr lvl="2"/>
            <a:r>
              <a:rPr lang="en-US" smtClean="0"/>
              <a:t>Complementary to OS-first mode</a:t>
            </a:r>
            <a:endParaRPr lang="en-US" dirty="0" smtClean="0"/>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1994392"/>
          </a:xfrm>
        </p:spPr>
        <p:txBody>
          <a:bodyPr/>
          <a:lstStyle/>
          <a:p>
            <a:r>
              <a:rPr lang="en-US" dirty="0" smtClean="0"/>
              <a:t>Firmware First Mode</a:t>
            </a:r>
            <a:br>
              <a:rPr lang="en-US" dirty="0" smtClean="0"/>
            </a:br>
            <a:r>
              <a:rPr lang="en-US" sz="4000" dirty="0" smtClean="0">
                <a:solidFill>
                  <a:schemeClr val="accent1"/>
                </a:solidFill>
                <a:effectLst/>
              </a:rPr>
              <a:t>Implementation considerations</a:t>
            </a:r>
            <a:br>
              <a:rPr lang="en-US" sz="4000" dirty="0" smtClean="0">
                <a:solidFill>
                  <a:schemeClr val="accent1"/>
                </a:solidFill>
                <a:effectLst/>
              </a:rPr>
            </a:br>
            <a:endParaRPr lang="en-US" dirty="0">
              <a:solidFill>
                <a:schemeClr val="accent1"/>
              </a:solidFill>
              <a:effectLst/>
            </a:endParaRPr>
          </a:p>
        </p:txBody>
      </p:sp>
      <p:sp>
        <p:nvSpPr>
          <p:cNvPr id="9229" name="Rectangle 13"/>
          <p:cNvSpPr>
            <a:spLocks noGrp="1" noChangeArrowheads="1"/>
          </p:cNvSpPr>
          <p:nvPr>
            <p:ph type="body" idx="1"/>
          </p:nvPr>
        </p:nvSpPr>
        <p:spPr>
          <a:xfrm>
            <a:off x="381000" y="1905000"/>
            <a:ext cx="8380412" cy="4502771"/>
          </a:xfrm>
        </p:spPr>
        <p:txBody>
          <a:bodyPr/>
          <a:lstStyle/>
          <a:p>
            <a:r>
              <a:rPr lang="en-US" sz="3200" dirty="0" smtClean="0"/>
              <a:t>Ability at platform firmware level to override defaults in OS without PSHED plug-ins</a:t>
            </a:r>
          </a:p>
          <a:p>
            <a:pPr lvl="2"/>
            <a:r>
              <a:rPr lang="en-US" sz="2400" dirty="0" smtClean="0"/>
              <a:t>Silicon errata management</a:t>
            </a:r>
          </a:p>
          <a:p>
            <a:pPr lvl="2"/>
            <a:r>
              <a:rPr lang="en-US" sz="2400" dirty="0" smtClean="0"/>
              <a:t>Updates to interface specifications</a:t>
            </a:r>
          </a:p>
          <a:p>
            <a:r>
              <a:rPr lang="en-US" sz="3200" dirty="0" smtClean="0"/>
              <a:t>Control over level of integration with OS</a:t>
            </a:r>
          </a:p>
          <a:p>
            <a:r>
              <a:rPr lang="en-US" sz="3200" dirty="0" smtClean="0"/>
              <a:t>Extend WHEA feature set to add value</a:t>
            </a:r>
          </a:p>
          <a:p>
            <a:pPr lvl="2"/>
            <a:r>
              <a:rPr lang="en-US" sz="2400" dirty="0" smtClean="0"/>
              <a:t>Add richer error data content (ex: FRU info)</a:t>
            </a:r>
          </a:p>
          <a:p>
            <a:r>
              <a:rPr lang="en-US" sz="3200" dirty="0" smtClean="0"/>
              <a:t>Retain existing investments in error </a:t>
            </a:r>
            <a:br>
              <a:rPr lang="en-US" sz="3200" dirty="0" smtClean="0"/>
            </a:br>
            <a:r>
              <a:rPr lang="en-US" sz="3200" dirty="0" smtClean="0"/>
              <a:t>handling infrastructures</a:t>
            </a:r>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223"/>
          <p:cNvSpPr>
            <a:spLocks noChangeArrowheads="1"/>
          </p:cNvSpPr>
          <p:nvPr/>
        </p:nvSpPr>
        <p:spPr bwMode="invGray">
          <a:xfrm>
            <a:off x="4495800" y="1447800"/>
            <a:ext cx="2057400" cy="18288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defRPr/>
            </a:pPr>
            <a:endParaRPr lang="en-US" sz="1400" dirty="0">
              <a:solidFill>
                <a:schemeClr val="tx1"/>
              </a:solidFill>
              <a:effectLst>
                <a:outerShdw blurRad="38100" dist="38100" dir="2700000" algn="tl">
                  <a:srgbClr val="000000">
                    <a:alpha val="43137"/>
                  </a:srgbClr>
                </a:outerShdw>
              </a:effectLst>
              <a:latin typeface="+mj-lt"/>
            </a:endParaRPr>
          </a:p>
        </p:txBody>
      </p:sp>
      <p:sp>
        <p:nvSpPr>
          <p:cNvPr id="215043" name="Rectangle 3"/>
          <p:cNvSpPr>
            <a:spLocks noGrp="1" noChangeArrowheads="1"/>
          </p:cNvSpPr>
          <p:nvPr>
            <p:ph type="title"/>
          </p:nvPr>
        </p:nvSpPr>
        <p:spPr>
          <a:xfrm>
            <a:off x="382588" y="228600"/>
            <a:ext cx="8380412" cy="1191095"/>
          </a:xfrm>
        </p:spPr>
        <p:txBody>
          <a:bodyPr/>
          <a:lstStyle/>
          <a:p>
            <a:r>
              <a:rPr lang="en-US" dirty="0" smtClean="0"/>
              <a:t>Platform Hardware Event Flow</a:t>
            </a:r>
            <a:br>
              <a:rPr lang="en-US" dirty="0" smtClean="0"/>
            </a:br>
            <a:r>
              <a:rPr lang="en-US" sz="3600" dirty="0" smtClean="0">
                <a:solidFill>
                  <a:schemeClr val="accent1"/>
                </a:solidFill>
              </a:rPr>
              <a:t>Firmware First Mode </a:t>
            </a:r>
            <a:endParaRPr lang="en-US" dirty="0">
              <a:solidFill>
                <a:schemeClr val="accent1"/>
              </a:solidFill>
            </a:endParaRPr>
          </a:p>
        </p:txBody>
      </p:sp>
      <p:sp>
        <p:nvSpPr>
          <p:cNvPr id="84995" name="AutoShape 212"/>
          <p:cNvSpPr>
            <a:spLocks noChangeArrowheads="1"/>
          </p:cNvSpPr>
          <p:nvPr/>
        </p:nvSpPr>
        <p:spPr bwMode="auto">
          <a:xfrm>
            <a:off x="215160" y="5181600"/>
            <a:ext cx="1676400" cy="1457325"/>
          </a:xfrm>
          <a:prstGeom prst="roundRect">
            <a:avLst>
              <a:gd name="adj" fmla="val 8972"/>
            </a:avLst>
          </a:prstGeom>
          <a:solidFill>
            <a:srgbClr val="000000">
              <a:alpha val="34902"/>
            </a:srgbClr>
          </a:solidFill>
          <a:ln w="12700">
            <a:solidFill>
              <a:schemeClr val="bg1"/>
            </a:solidFill>
            <a:round/>
            <a:headEnd/>
            <a:tailEnd/>
          </a:ln>
          <a:effectLst>
            <a:outerShdw blurRad="63500" sx="102000" sy="102000" algn="ctr" rotWithShape="0">
              <a:prstClr val="black">
                <a:alpha val="40000"/>
              </a:prstClr>
            </a:outerShdw>
          </a:effectLst>
        </p:spPr>
        <p:txBody>
          <a:bodyPr wrap="none" lIns="91432" tIns="45717" rIns="91432" bIns="45717" anchor="ctr"/>
          <a:lstStyle/>
          <a:p>
            <a:endParaRPr lang="en-US">
              <a:latin typeface="+mn-lt"/>
            </a:endParaRPr>
          </a:p>
        </p:txBody>
      </p:sp>
      <p:sp>
        <p:nvSpPr>
          <p:cNvPr id="48132" name="Rectangle 214"/>
          <p:cNvSpPr>
            <a:spLocks noChangeArrowheads="1"/>
          </p:cNvSpPr>
          <p:nvPr/>
        </p:nvSpPr>
        <p:spPr bwMode="invGray">
          <a:xfrm>
            <a:off x="519960" y="6096000"/>
            <a:ext cx="276225" cy="25717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15256" name="Rectangle 216"/>
          <p:cNvSpPr>
            <a:spLocks noChangeArrowheads="1"/>
          </p:cNvSpPr>
          <p:nvPr/>
        </p:nvSpPr>
        <p:spPr bwMode="auto">
          <a:xfrm>
            <a:off x="358559" y="5181600"/>
            <a:ext cx="1454150" cy="307975"/>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400" dirty="0">
                <a:solidFill>
                  <a:schemeClr val="tx2"/>
                </a:solidFill>
                <a:effectLst>
                  <a:outerShdw blurRad="38100" dist="38100" dir="2700000" algn="tl">
                    <a:srgbClr val="000000">
                      <a:alpha val="43137"/>
                    </a:srgbClr>
                  </a:outerShdw>
                </a:effectLst>
                <a:latin typeface="+mn-lt"/>
              </a:rPr>
              <a:t>Error Flow with:</a:t>
            </a:r>
          </a:p>
        </p:txBody>
      </p:sp>
      <p:sp>
        <p:nvSpPr>
          <p:cNvPr id="215257" name="Rectangle 217"/>
          <p:cNvSpPr>
            <a:spLocks noChangeArrowheads="1"/>
          </p:cNvSpPr>
          <p:nvPr/>
        </p:nvSpPr>
        <p:spPr bwMode="auto">
          <a:xfrm>
            <a:off x="900960" y="5638800"/>
            <a:ext cx="990600" cy="293688"/>
          </a:xfrm>
          <a:prstGeom prst="rect">
            <a:avLst/>
          </a:prstGeom>
          <a:noFill/>
          <a:ln w="9525">
            <a:noFill/>
            <a:miter lim="800000"/>
            <a:headEnd/>
            <a:tailEnd/>
          </a:ln>
          <a:effectLst/>
        </p:spPr>
        <p:txBody>
          <a:bodyPr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mn-lt"/>
              </a:rPr>
              <a:t>No  WHEA </a:t>
            </a:r>
          </a:p>
        </p:txBody>
      </p:sp>
      <p:sp>
        <p:nvSpPr>
          <p:cNvPr id="215259" name="Rectangle 219"/>
          <p:cNvSpPr>
            <a:spLocks noChangeArrowheads="1"/>
          </p:cNvSpPr>
          <p:nvPr/>
        </p:nvSpPr>
        <p:spPr bwMode="auto">
          <a:xfrm>
            <a:off x="900960" y="6019800"/>
            <a:ext cx="1143000" cy="493713"/>
          </a:xfrm>
          <a:prstGeom prst="rect">
            <a:avLst/>
          </a:prstGeom>
          <a:noFill/>
          <a:ln w="3175">
            <a:noFill/>
            <a:miter lim="800000"/>
            <a:headEnd/>
            <a:tailEnd/>
          </a:ln>
          <a:effectLst/>
        </p:spPr>
        <p:txBody>
          <a:bodyPr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mn-lt"/>
              </a:rPr>
              <a:t>New with WHEA</a:t>
            </a:r>
          </a:p>
        </p:txBody>
      </p:sp>
      <p:sp>
        <p:nvSpPr>
          <p:cNvPr id="215263" name="Rectangle 223"/>
          <p:cNvSpPr>
            <a:spLocks noChangeArrowheads="1"/>
          </p:cNvSpPr>
          <p:nvPr/>
        </p:nvSpPr>
        <p:spPr bwMode="invGray">
          <a:xfrm>
            <a:off x="2133600" y="3581400"/>
            <a:ext cx="2057400" cy="1828800"/>
          </a:xfrm>
          <a:prstGeom prst="rect">
            <a:avLst/>
          </a:prstGeom>
          <a:ln>
            <a:headEnd type="none" w="med" len="med"/>
            <a:tailEnd type="none" w="med" len="med"/>
          </a:ln>
          <a:effectLst>
            <a:glow rad="139700">
              <a:schemeClr val="accent2">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rgbClr val="FFFFFF"/>
                </a:solidFill>
                <a:effectLst>
                  <a:outerShdw blurRad="38100" dist="38100" dir="2700000" algn="tl">
                    <a:srgbClr val="000000">
                      <a:alpha val="43137"/>
                    </a:srgbClr>
                  </a:outerShdw>
                </a:effectLst>
                <a:latin typeface="Segoe" pitchFamily="34" charset="0"/>
              </a:rPr>
              <a:t>Errors handled by </a:t>
            </a:r>
          </a:p>
          <a:p>
            <a:pPr algn="ctr" defTabSz="914063">
              <a:defRPr/>
            </a:pPr>
            <a:r>
              <a:rPr lang="en-US" dirty="0">
                <a:solidFill>
                  <a:srgbClr val="FFFFFF"/>
                </a:solidFill>
                <a:effectLst>
                  <a:outerShdw blurRad="38100" dist="38100" dir="2700000" algn="tl">
                    <a:srgbClr val="000000">
                      <a:alpha val="43137"/>
                    </a:srgbClr>
                  </a:outerShdw>
                </a:effectLst>
                <a:latin typeface="Segoe" pitchFamily="34" charset="0"/>
              </a:rPr>
              <a:t>Platform Firmware </a:t>
            </a:r>
          </a:p>
        </p:txBody>
      </p:sp>
      <p:sp>
        <p:nvSpPr>
          <p:cNvPr id="48160" name="Rectangle 235"/>
          <p:cNvSpPr>
            <a:spLocks noChangeArrowheads="1"/>
          </p:cNvSpPr>
          <p:nvPr/>
        </p:nvSpPr>
        <p:spPr bwMode="auto">
          <a:xfrm>
            <a:off x="519960" y="5638800"/>
            <a:ext cx="276225" cy="268288"/>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cxnSp>
        <p:nvCxnSpPr>
          <p:cNvPr id="33" name="Curved Connector 32"/>
          <p:cNvCxnSpPr/>
          <p:nvPr/>
        </p:nvCxnSpPr>
        <p:spPr bwMode="auto">
          <a:xfrm flipV="1">
            <a:off x="1143000" y="2133600"/>
            <a:ext cx="3886200" cy="9906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36" name="Curved Connector 35"/>
          <p:cNvCxnSpPr/>
          <p:nvPr/>
        </p:nvCxnSpPr>
        <p:spPr bwMode="auto">
          <a:xfrm flipV="1">
            <a:off x="1143000" y="2286000"/>
            <a:ext cx="3886200" cy="10668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38" name="Curved Connector 37"/>
          <p:cNvCxnSpPr/>
          <p:nvPr/>
        </p:nvCxnSpPr>
        <p:spPr bwMode="auto">
          <a:xfrm>
            <a:off x="1143000" y="3657600"/>
            <a:ext cx="990600" cy="3810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43" name="Curved Connector 42"/>
          <p:cNvCxnSpPr/>
          <p:nvPr/>
        </p:nvCxnSpPr>
        <p:spPr bwMode="auto">
          <a:xfrm>
            <a:off x="1143000" y="3886200"/>
            <a:ext cx="990600" cy="4572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44" name="Curved Connector 43"/>
          <p:cNvCxnSpPr>
            <a:endCxn id="215263" idx="1"/>
          </p:cNvCxnSpPr>
          <p:nvPr/>
        </p:nvCxnSpPr>
        <p:spPr bwMode="auto">
          <a:xfrm>
            <a:off x="1143000" y="4038600"/>
            <a:ext cx="990600" cy="4572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45" name="Curved Connector 44"/>
          <p:cNvCxnSpPr/>
          <p:nvPr/>
        </p:nvCxnSpPr>
        <p:spPr bwMode="auto">
          <a:xfrm>
            <a:off x="1143000" y="4419600"/>
            <a:ext cx="990600" cy="457200"/>
          </a:xfrm>
          <a:prstGeom prst="curved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sp>
        <p:nvSpPr>
          <p:cNvPr id="82" name="Flowchart: Document 81"/>
          <p:cNvSpPr/>
          <p:nvPr/>
        </p:nvSpPr>
        <p:spPr bwMode="auto">
          <a:xfrm>
            <a:off x="6858000" y="3733800"/>
            <a:ext cx="1981200" cy="1676400"/>
          </a:xfrm>
          <a:prstGeom prst="flowChartDocument">
            <a:avLst/>
          </a:prstGeom>
          <a:ln>
            <a:headEnd type="none" w="med" len="med"/>
            <a:tailEnd type="none" w="med" len="med"/>
          </a:ln>
          <a:effectLst>
            <a:glow rad="139700">
              <a:schemeClr val="accent2">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rgbClr val="FFFFFF"/>
                </a:solidFill>
                <a:effectLst>
                  <a:outerShdw blurRad="38100" dist="38100" dir="2700000" algn="tl">
                    <a:srgbClr val="000000">
                      <a:alpha val="43137"/>
                    </a:srgbClr>
                  </a:outerShdw>
                </a:effectLst>
                <a:latin typeface="Segoe" pitchFamily="34" charset="0"/>
              </a:rPr>
              <a:t>Service Processor  </a:t>
            </a:r>
            <a:r>
              <a:rPr lang="en-US" dirty="0" smtClean="0">
                <a:solidFill>
                  <a:srgbClr val="FFFFFF"/>
                </a:solidFill>
                <a:effectLst>
                  <a:outerShdw blurRad="38100" dist="38100" dir="2700000" algn="tl">
                    <a:srgbClr val="000000">
                      <a:alpha val="43137"/>
                    </a:srgbClr>
                  </a:outerShdw>
                </a:effectLst>
                <a:latin typeface="Segoe" pitchFamily="34" charset="0"/>
              </a:rPr>
              <a:t>and </a:t>
            </a:r>
            <a:endParaRPr lang="en-US" dirty="0">
              <a:solidFill>
                <a:srgbClr val="FFFFFF"/>
              </a:solidFill>
              <a:effectLst>
                <a:outerShdw blurRad="38100" dist="38100" dir="2700000" algn="tl">
                  <a:srgbClr val="000000">
                    <a:alpha val="43137"/>
                  </a:srgbClr>
                </a:outerShdw>
              </a:effectLst>
              <a:latin typeface="Segoe" pitchFamily="34" charset="0"/>
            </a:endParaRPr>
          </a:p>
          <a:p>
            <a:pPr algn="ctr" defTabSz="914063">
              <a:defRPr/>
            </a:pPr>
            <a:r>
              <a:rPr lang="en-US" dirty="0">
                <a:solidFill>
                  <a:srgbClr val="FFFFFF"/>
                </a:solidFill>
                <a:effectLst>
                  <a:outerShdw blurRad="38100" dist="38100" dir="2700000" algn="tl">
                    <a:srgbClr val="000000">
                      <a:alpha val="43137"/>
                    </a:srgbClr>
                  </a:outerShdw>
                </a:effectLst>
                <a:latin typeface="Segoe" pitchFamily="34" charset="0"/>
              </a:rPr>
              <a:t>Management Consoles</a:t>
            </a:r>
          </a:p>
        </p:txBody>
      </p:sp>
      <p:cxnSp>
        <p:nvCxnSpPr>
          <p:cNvPr id="88" name="Elbow Connector 87"/>
          <p:cNvCxnSpPr/>
          <p:nvPr/>
        </p:nvCxnSpPr>
        <p:spPr bwMode="auto">
          <a:xfrm flipV="1">
            <a:off x="4191000" y="3276600"/>
            <a:ext cx="1295400" cy="762000"/>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09" name="Straight Arrow Connector 108"/>
          <p:cNvCxnSpPr/>
          <p:nvPr/>
        </p:nvCxnSpPr>
        <p:spPr bwMode="auto">
          <a:xfrm rot="5400000" flipH="1" flipV="1">
            <a:off x="5030788" y="3581400"/>
            <a:ext cx="608012"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115" name="Straight Connector 114"/>
          <p:cNvCxnSpPr/>
          <p:nvPr/>
        </p:nvCxnSpPr>
        <p:spPr bwMode="auto">
          <a:xfrm>
            <a:off x="4191000" y="3884613"/>
            <a:ext cx="1143000" cy="158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none" w="med" len="med"/>
          </a:ln>
          <a:effectLst>
            <a:glow rad="101600">
              <a:schemeClr val="accent4">
                <a:satMod val="175000"/>
                <a:alpha val="40000"/>
              </a:schemeClr>
            </a:glow>
          </a:effectLst>
        </p:spPr>
      </p:cxnSp>
      <p:sp>
        <p:nvSpPr>
          <p:cNvPr id="118" name="Rectangle 223"/>
          <p:cNvSpPr>
            <a:spLocks noChangeArrowheads="1"/>
          </p:cNvSpPr>
          <p:nvPr/>
        </p:nvSpPr>
        <p:spPr bwMode="invGray">
          <a:xfrm>
            <a:off x="5029200" y="1905000"/>
            <a:ext cx="1066800" cy="914400"/>
          </a:xfrm>
          <a:prstGeom prst="rect">
            <a:avLst/>
          </a:prstGeom>
          <a:ln>
            <a:headEnd type="none" w="med" len="med"/>
            <a:tailEnd type="none" w="med" len="med"/>
          </a:ln>
          <a:effectLst>
            <a:glow rad="139700">
              <a:schemeClr val="accent2">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cxnSp>
        <p:nvCxnSpPr>
          <p:cNvPr id="125" name="Straight Arrow Connector 124"/>
          <p:cNvCxnSpPr/>
          <p:nvPr/>
        </p:nvCxnSpPr>
        <p:spPr bwMode="auto">
          <a:xfrm>
            <a:off x="6553200" y="2895600"/>
            <a:ext cx="914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rgbClr val="FF0000"/>
            </a:solidFill>
            <a:prstDash val="solid"/>
            <a:round/>
            <a:headEnd type="none" w="med" len="med"/>
            <a:tailEnd type="arrow"/>
          </a:ln>
          <a:effectLst>
            <a:glow rad="139700">
              <a:schemeClr val="accent3">
                <a:satMod val="175000"/>
                <a:alpha val="40000"/>
              </a:schemeClr>
            </a:glow>
          </a:effectLst>
        </p:spPr>
      </p:cxnSp>
      <p:sp>
        <p:nvSpPr>
          <p:cNvPr id="127" name="Rounded Rectangle 126"/>
          <p:cNvSpPr/>
          <p:nvPr/>
        </p:nvSpPr>
        <p:spPr bwMode="auto">
          <a:xfrm>
            <a:off x="6629400" y="2438400"/>
            <a:ext cx="762000" cy="304800"/>
          </a:xfrm>
          <a:prstGeom prst="round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solidFill>
                  <a:schemeClr val="tx1"/>
                </a:solidFill>
                <a:effectLst>
                  <a:outerShdw blurRad="38100" dist="38100" dir="2700000" algn="tl">
                    <a:srgbClr val="000000">
                      <a:alpha val="43137"/>
                    </a:srgbClr>
                  </a:outerShdw>
                </a:effectLst>
                <a:latin typeface="Segoe" pitchFamily="34" charset="0"/>
              </a:rPr>
              <a:t>ETW</a:t>
            </a:r>
          </a:p>
        </p:txBody>
      </p:sp>
      <p:sp>
        <p:nvSpPr>
          <p:cNvPr id="130" name="Oval Callout 129"/>
          <p:cNvSpPr/>
          <p:nvPr/>
        </p:nvSpPr>
        <p:spPr bwMode="auto">
          <a:xfrm>
            <a:off x="7010400" y="990600"/>
            <a:ext cx="2057400" cy="1066800"/>
          </a:xfrm>
          <a:prstGeom prst="wedgeEllipseCallout">
            <a:avLst>
              <a:gd name="adj1" fmla="val -36111"/>
              <a:gd name="adj2" fmla="val 71875"/>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defRPr/>
            </a:pPr>
            <a:r>
              <a:rPr lang="en-US" sz="1600" dirty="0" smtClean="0">
                <a:solidFill>
                  <a:schemeClr val="tx1"/>
                </a:solidFill>
                <a:effectLst>
                  <a:outerShdw blurRad="38100" dist="38100" dir="2700000" algn="tl">
                    <a:srgbClr val="000000">
                      <a:alpha val="43137"/>
                    </a:srgbClr>
                  </a:outerShdw>
                </a:effectLst>
                <a:latin typeface="Segoe" pitchFamily="34" charset="0"/>
              </a:rPr>
              <a:t>New </a:t>
            </a:r>
            <a:r>
              <a:rPr lang="en-US" sz="1600" dirty="0">
                <a:solidFill>
                  <a:schemeClr val="tx1"/>
                </a:solidFill>
                <a:effectLst>
                  <a:outerShdw blurRad="38100" dist="38100" dir="2700000" algn="tl">
                    <a:srgbClr val="000000">
                      <a:alpha val="43137"/>
                    </a:srgbClr>
                  </a:outerShdw>
                </a:effectLst>
                <a:latin typeface="Segoe" pitchFamily="34" charset="0"/>
              </a:rPr>
              <a:t>for ecosystem consumption </a:t>
            </a:r>
          </a:p>
          <a:p>
            <a:pPr algn="ctr" defTabSz="914063">
              <a:defRPr/>
            </a:pPr>
            <a:endParaRPr lang="en-US" sz="1600" dirty="0">
              <a:solidFill>
                <a:schemeClr val="tx1"/>
              </a:solidFill>
              <a:effectLst>
                <a:outerShdw blurRad="38100" dist="38100" dir="2700000" algn="tl">
                  <a:srgbClr val="000000">
                    <a:alpha val="43137"/>
                  </a:srgbClr>
                </a:outerShdw>
              </a:effectLst>
              <a:latin typeface="Segoe" pitchFamily="34" charset="0"/>
            </a:endParaRPr>
          </a:p>
        </p:txBody>
      </p:sp>
      <p:cxnSp>
        <p:nvCxnSpPr>
          <p:cNvPr id="132" name="Elbow Connector 87"/>
          <p:cNvCxnSpPr/>
          <p:nvPr/>
        </p:nvCxnSpPr>
        <p:spPr bwMode="auto">
          <a:xfrm flipV="1">
            <a:off x="4191000" y="3276600"/>
            <a:ext cx="1447800" cy="914400"/>
          </a:xfrm>
          <a:prstGeom prst="bentConnector3">
            <a:avLst>
              <a:gd name="adj1" fmla="val 9976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5" name="Straight Arrow Connector 144"/>
          <p:cNvCxnSpPr>
            <a:endCxn id="82" idx="1"/>
          </p:cNvCxnSpPr>
          <p:nvPr/>
        </p:nvCxnSpPr>
        <p:spPr bwMode="auto">
          <a:xfrm>
            <a:off x="4191000" y="4572000"/>
            <a:ext cx="26670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147" name="Straight Arrow Connector 146"/>
          <p:cNvCxnSpPr/>
          <p:nvPr/>
        </p:nvCxnSpPr>
        <p:spPr bwMode="auto">
          <a:xfrm>
            <a:off x="4191000" y="4800600"/>
            <a:ext cx="26670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cxnSp>
        <p:nvCxnSpPr>
          <p:cNvPr id="148" name="Straight Arrow Connector 147"/>
          <p:cNvCxnSpPr/>
          <p:nvPr/>
        </p:nvCxnSpPr>
        <p:spPr bwMode="auto">
          <a:xfrm>
            <a:off x="4191000" y="5029200"/>
            <a:ext cx="26670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accent6"/>
            </a:solidFill>
            <a:prstDash val="solid"/>
            <a:round/>
            <a:headEnd type="none" w="med" len="med"/>
            <a:tailEnd type="arrow"/>
          </a:ln>
          <a:effectLst>
            <a:glow rad="101600">
              <a:schemeClr val="accent4">
                <a:satMod val="175000"/>
                <a:alpha val="40000"/>
              </a:schemeClr>
            </a:glow>
          </a:effectLst>
        </p:spPr>
      </p:cxnSp>
      <p:sp>
        <p:nvSpPr>
          <p:cNvPr id="150" name="Rectangle 13"/>
          <p:cNvSpPr txBox="1">
            <a:spLocks noChangeArrowheads="1"/>
          </p:cNvSpPr>
          <p:nvPr/>
        </p:nvSpPr>
        <p:spPr bwMode="auto">
          <a:xfrm>
            <a:off x="2077128" y="5615496"/>
            <a:ext cx="6400800" cy="984885"/>
          </a:xfrm>
          <a:prstGeom prst="rect">
            <a:avLst/>
          </a:prstGeom>
          <a:noFill/>
          <a:ln w="9525">
            <a:noFill/>
            <a:miter lim="800000"/>
            <a:headEnd/>
            <a:tailEnd/>
          </a:ln>
        </p:spPr>
        <p:txBody>
          <a:bodyPr lIns="0" tIns="0" rIns="0" bIns="0">
            <a:spAutoFit/>
          </a:bodyPr>
          <a:lstStyle/>
          <a:p>
            <a:pPr marL="382573" indent="-382573" defTabSz="912777" fontAlgn="auto">
              <a:lnSpc>
                <a:spcPct val="90000"/>
              </a:lnSpc>
              <a:spcBef>
                <a:spcPts val="1167"/>
              </a:spcBef>
              <a:spcAft>
                <a:spcPts val="0"/>
              </a:spcAft>
              <a:buClr>
                <a:schemeClr val="tx2"/>
              </a:buClr>
              <a:buSzPct val="95000"/>
              <a:buFontTx/>
              <a:buBlip>
                <a:blip r:embed="rId4"/>
              </a:buBlip>
              <a:defRPr/>
            </a:pPr>
            <a:r>
              <a:rPr lang="en-US" sz="2000" kern="0" dirty="0">
                <a:solidFill>
                  <a:schemeClr val="accent1"/>
                </a:solidFill>
                <a:effectLst>
                  <a:outerShdw blurRad="38100" dist="38100" dir="2700000" algn="tl">
                    <a:srgbClr val="000000">
                      <a:alpha val="43137"/>
                    </a:srgbClr>
                  </a:outerShdw>
                </a:effectLst>
                <a:latin typeface="+mn-lt"/>
              </a:rPr>
              <a:t>Existing error management paradigm still retained</a:t>
            </a:r>
          </a:p>
          <a:p>
            <a:pPr marL="382573" indent="-382573" defTabSz="912777" fontAlgn="auto">
              <a:lnSpc>
                <a:spcPct val="90000"/>
              </a:lnSpc>
              <a:spcBef>
                <a:spcPts val="1167"/>
              </a:spcBef>
              <a:spcAft>
                <a:spcPts val="0"/>
              </a:spcAft>
              <a:buClr>
                <a:schemeClr val="tx2"/>
              </a:buClr>
              <a:buSzPct val="95000"/>
              <a:buFontTx/>
              <a:buBlip>
                <a:blip r:embed="rId4"/>
              </a:buBlip>
              <a:defRPr/>
            </a:pPr>
            <a:r>
              <a:rPr lang="en-US" sz="2000" kern="0" dirty="0">
                <a:solidFill>
                  <a:schemeClr val="accent1"/>
                </a:solidFill>
                <a:effectLst>
                  <a:outerShdw blurRad="38100" dist="38100" dir="2700000" algn="tl">
                    <a:srgbClr val="000000">
                      <a:alpha val="43137"/>
                    </a:srgbClr>
                  </a:outerShdw>
                </a:effectLst>
                <a:latin typeface="+mn-lt"/>
              </a:rPr>
              <a:t>Richer error records and ETW available </a:t>
            </a:r>
            <a:r>
              <a:rPr lang="en-US" sz="2000" kern="0" dirty="0" smtClean="0">
                <a:solidFill>
                  <a:schemeClr val="accent1"/>
                </a:solidFill>
                <a:effectLst>
                  <a:outerShdw blurRad="38100" dist="38100" dir="2700000" algn="tl">
                    <a:srgbClr val="000000">
                      <a:alpha val="43137"/>
                    </a:srgbClr>
                  </a:outerShdw>
                </a:effectLst>
                <a:latin typeface="+mn-lt"/>
              </a:rPr>
              <a:t>for consumption</a:t>
            </a:r>
            <a:endParaRPr lang="en-US" sz="2000" kern="0" dirty="0">
              <a:solidFill>
                <a:schemeClr val="accent1"/>
              </a:solidFill>
              <a:effectLst>
                <a:outerShdw blurRad="38100" dist="38100" dir="2700000" algn="tl">
                  <a:srgbClr val="000000">
                    <a:alpha val="43137"/>
                  </a:srgbClr>
                </a:outerShdw>
              </a:effectLst>
              <a:latin typeface="+mn-lt"/>
            </a:endParaRPr>
          </a:p>
        </p:txBody>
      </p:sp>
      <p:cxnSp>
        <p:nvCxnSpPr>
          <p:cNvPr id="175" name="Straight Arrow Connector 174"/>
          <p:cNvCxnSpPr/>
          <p:nvPr/>
        </p:nvCxnSpPr>
        <p:spPr bwMode="auto">
          <a:xfrm rot="5400000" flipH="1" flipV="1">
            <a:off x="5334000" y="3810000"/>
            <a:ext cx="1066800" cy="1588"/>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79" name="Straight Connector 178"/>
          <p:cNvCxnSpPr/>
          <p:nvPr/>
        </p:nvCxnSpPr>
        <p:spPr bwMode="auto">
          <a:xfrm>
            <a:off x="4191000" y="4343400"/>
            <a:ext cx="1676400" cy="1588"/>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84" name="Left-Up Arrow 183"/>
          <p:cNvSpPr/>
          <p:nvPr/>
        </p:nvSpPr>
        <p:spPr bwMode="auto">
          <a:xfrm rot="5400000" flipH="1">
            <a:off x="3732906" y="2863326"/>
            <a:ext cx="685800" cy="685800"/>
          </a:xfrm>
          <a:prstGeom prst="leftUpArrow">
            <a:avLst>
              <a:gd name="adj1" fmla="val 25000"/>
              <a:gd name="adj2" fmla="val 25000"/>
              <a:gd name="adj3" fmla="val 2045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algn="ctr" defTabSz="1096963">
              <a:defRPr/>
            </a:pPr>
            <a:endParaRPr lang="en-US" sz="2900" dirty="0">
              <a:solidFill>
                <a:schemeClr val="tx1"/>
              </a:solidFill>
              <a:effectLst>
                <a:outerShdw blurRad="38100" dist="38100" dir="2700000" algn="tl">
                  <a:srgbClr val="000000">
                    <a:alpha val="43137"/>
                  </a:srgbClr>
                </a:outerShdw>
              </a:effectLst>
            </a:endParaRPr>
          </a:p>
        </p:txBody>
      </p:sp>
      <p:sp>
        <p:nvSpPr>
          <p:cNvPr id="186" name="TextBox 185"/>
          <p:cNvSpPr txBox="1"/>
          <p:nvPr/>
        </p:nvSpPr>
        <p:spPr>
          <a:xfrm>
            <a:off x="3614568" y="2547768"/>
            <a:ext cx="762000" cy="369332"/>
          </a:xfrm>
          <a:prstGeom prst="rect">
            <a:avLst/>
          </a:prstGeom>
          <a:noFill/>
        </p:spPr>
        <p:txBody>
          <a:bodyPr>
            <a:spAutoFit/>
          </a:bodyPr>
          <a:lstStyle/>
          <a:p>
            <a:pPr fontAlgn="auto">
              <a:spcBef>
                <a:spcPts val="0"/>
              </a:spcBef>
              <a:spcAft>
                <a:spcPts val="0"/>
              </a:spcAft>
              <a:defRPr/>
            </a:pPr>
            <a: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Data</a:t>
            </a:r>
          </a:p>
        </p:txBody>
      </p:sp>
      <p:sp>
        <p:nvSpPr>
          <p:cNvPr id="23" name="Oval 22"/>
          <p:cNvSpPr/>
          <p:nvPr/>
        </p:nvSpPr>
        <p:spPr bwMode="auto">
          <a:xfrm>
            <a:off x="255480" y="2362200"/>
            <a:ext cx="914400" cy="914400"/>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4" name="Oval 23"/>
          <p:cNvSpPr/>
          <p:nvPr/>
        </p:nvSpPr>
        <p:spPr bwMode="auto">
          <a:xfrm>
            <a:off x="255480" y="2819400"/>
            <a:ext cx="914400" cy="914400"/>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5" name="Oval 24"/>
          <p:cNvSpPr/>
          <p:nvPr/>
        </p:nvSpPr>
        <p:spPr bwMode="auto">
          <a:xfrm>
            <a:off x="255480" y="3352800"/>
            <a:ext cx="914400" cy="914400"/>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6" name="Oval 25"/>
          <p:cNvSpPr/>
          <p:nvPr/>
        </p:nvSpPr>
        <p:spPr bwMode="auto">
          <a:xfrm>
            <a:off x="255480" y="3886200"/>
            <a:ext cx="914400" cy="914400"/>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endParaRPr lang="en-US" dirty="0">
              <a:solidFill>
                <a:schemeClr val="tx1"/>
              </a:solidFill>
              <a:effectLst>
                <a:outerShdw blurRad="38100" dist="38100" dir="2700000" algn="tl">
                  <a:srgbClr val="000000">
                    <a:alpha val="43137"/>
                  </a:srgbClr>
                </a:outerShdw>
              </a:effectLst>
              <a:latin typeface="+mj-lt"/>
            </a:endParaRPr>
          </a:p>
        </p:txBody>
      </p:sp>
      <p:sp>
        <p:nvSpPr>
          <p:cNvPr id="156" name="TextBox 155"/>
          <p:cNvSpPr txBox="1"/>
          <p:nvPr/>
        </p:nvSpPr>
        <p:spPr>
          <a:xfrm>
            <a:off x="60048" y="1720326"/>
            <a:ext cx="1434360" cy="646331"/>
          </a:xfrm>
          <a:prstGeom prst="rect">
            <a:avLst/>
          </a:prstGeom>
          <a:noFill/>
        </p:spPr>
        <p:txBody>
          <a:bodyPr wrap="square">
            <a:spAutoFit/>
          </a:bodyPr>
          <a:lstStyle/>
          <a:p>
            <a:pPr algn="ctr" fontAlgn="auto">
              <a:spcBef>
                <a:spcPts val="0"/>
              </a:spcBef>
              <a:spcAft>
                <a:spcPts val="0"/>
              </a:spcAft>
              <a:defRPr/>
            </a:pPr>
            <a: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Platform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
            </a:r>
            <a:b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b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Errors</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ndParaRPr>
          </a:p>
        </p:txBody>
      </p:sp>
      <p:sp>
        <p:nvSpPr>
          <p:cNvPr id="53" name="TextBox 52"/>
          <p:cNvSpPr txBox="1"/>
          <p:nvPr/>
        </p:nvSpPr>
        <p:spPr>
          <a:xfrm>
            <a:off x="4724400" y="1524000"/>
            <a:ext cx="1676400" cy="276999"/>
          </a:xfrm>
          <a:prstGeom prst="rect">
            <a:avLst/>
          </a:prstGeom>
          <a:noFill/>
        </p:spPr>
        <p:txBody>
          <a:bodyPr wrap="square" rtlCol="0">
            <a:spAutoFit/>
          </a:bodyPr>
          <a:lstStyle/>
          <a:p>
            <a:pPr lvl="0" algn="ctr" defTabSz="914063">
              <a:defRPr/>
            </a:pPr>
            <a:r>
              <a:rPr lang="en-US" sz="1200" dirty="0" smtClean="0">
                <a:solidFill>
                  <a:srgbClr val="FFFFFF"/>
                </a:solidFill>
                <a:effectLst>
                  <a:outerShdw blurRad="38100" dist="38100" dir="2700000" algn="tl">
                    <a:srgbClr val="000000">
                      <a:alpha val="43137"/>
                    </a:srgbClr>
                  </a:outerShdw>
                </a:effectLst>
                <a:latin typeface="Segoe Semibold"/>
              </a:rPr>
              <a:t>Errors handled by OS</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linds(horizontal)">
                                      <p:cBhvr>
                                        <p:cTn id="7" dur="500"/>
                                        <p:tgtEl>
                                          <p:spTgt spid="1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blinds(horizontal)">
                                      <p:cBhvr>
                                        <p:cTn id="10" dur="500"/>
                                        <p:tgtEl>
                                          <p:spTgt spid="186"/>
                                        </p:tgtEl>
                                      </p:cBhvr>
                                    </p:animEffect>
                                  </p:childTnLst>
                                </p:cTn>
                              </p:par>
                              <p:par>
                                <p:cTn id="11" presetID="3" presetClass="entr" presetSubtype="1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blinds(horizontal)">
                                      <p:cBhvr>
                                        <p:cTn id="13" dur="500"/>
                                        <p:tgtEl>
                                          <p:spTgt spid="115"/>
                                        </p:tgtEl>
                                      </p:cBhvr>
                                    </p:animEffect>
                                  </p:childTnLst>
                                </p:cTn>
                              </p:par>
                              <p:par>
                                <p:cTn id="14" presetID="3" presetClass="entr" presetSubtype="1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blinds(horizontal)">
                                      <p:cBhvr>
                                        <p:cTn id="16" dur="500"/>
                                        <p:tgtEl>
                                          <p:spTgt spid="88"/>
                                        </p:tgtEl>
                                      </p:cBhvr>
                                    </p:animEffect>
                                  </p:childTnLst>
                                </p:cTn>
                              </p:par>
                              <p:par>
                                <p:cTn id="17" presetID="3" presetClass="entr" presetSubtype="10"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blinds(horizontal)">
                                      <p:cBhvr>
                                        <p:cTn id="19" dur="500"/>
                                        <p:tgtEl>
                                          <p:spTgt spid="132"/>
                                        </p:tgtEl>
                                      </p:cBhvr>
                                    </p:animEffect>
                                  </p:childTnLst>
                                </p:cTn>
                              </p:par>
                              <p:par>
                                <p:cTn id="20" presetID="3" presetClass="entr" presetSubtype="10" fill="hold"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blinds(horizontal)">
                                      <p:cBhvr>
                                        <p:cTn id="22" dur="500"/>
                                        <p:tgtEl>
                                          <p:spTgt spid="179"/>
                                        </p:tgtEl>
                                      </p:cBhvr>
                                    </p:animEffect>
                                  </p:childTnLst>
                                </p:cTn>
                              </p:par>
                              <p:par>
                                <p:cTn id="23" presetID="3" presetClass="entr" presetSubtype="1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linds(horizontal)">
                                      <p:cBhvr>
                                        <p:cTn id="25" dur="500"/>
                                        <p:tgtEl>
                                          <p:spTgt spid="12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blinds(horizontal)">
                                      <p:cBhvr>
                                        <p:cTn id="28" dur="500"/>
                                        <p:tgtEl>
                                          <p:spTgt spid="1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blinds(horizontal)">
                                      <p:cBhvr>
                                        <p:cTn id="31" dur="500"/>
                                        <p:tgtEl>
                                          <p:spTgt spid="1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8132"/>
                                        </p:tgtEl>
                                        <p:attrNameLst>
                                          <p:attrName>style.visibility</p:attrName>
                                        </p:attrNameLst>
                                      </p:cBhvr>
                                      <p:to>
                                        <p:strVal val="visible"/>
                                      </p:to>
                                    </p:set>
                                    <p:animEffect transition="in" filter="blinds(horizontal)">
                                      <p:cBhvr>
                                        <p:cTn id="34" dur="500"/>
                                        <p:tgtEl>
                                          <p:spTgt spid="481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5259"/>
                                        </p:tgtEl>
                                        <p:attrNameLst>
                                          <p:attrName>style.visibility</p:attrName>
                                        </p:attrNameLst>
                                      </p:cBhvr>
                                      <p:to>
                                        <p:strVal val="visible"/>
                                      </p:to>
                                    </p:set>
                                    <p:animEffect transition="in" filter="blinds(horizontal)">
                                      <p:cBhvr>
                                        <p:cTn id="37" dur="500"/>
                                        <p:tgtEl>
                                          <p:spTgt spid="21525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blinds(horizontal)">
                                      <p:cBhvr>
                                        <p:cTn id="40" dur="500"/>
                                        <p:tgtEl>
                                          <p:spTgt spid="150"/>
                                        </p:tgtEl>
                                      </p:cBhvr>
                                    </p:animEffect>
                                  </p:childTnLst>
                                </p:cTn>
                              </p:par>
                              <p:par>
                                <p:cTn id="41" presetID="3" presetClass="entr" presetSubtype="10" fill="hold" nodeType="withEffect">
                                  <p:stCondLst>
                                    <p:cond delay="0"/>
                                  </p:stCondLst>
                                  <p:childTnLst>
                                    <p:set>
                                      <p:cBhvr>
                                        <p:cTn id="42" dur="1" fill="hold">
                                          <p:stCondLst>
                                            <p:cond delay="0"/>
                                          </p:stCondLst>
                                        </p:cTn>
                                        <p:tgtEl>
                                          <p:spTgt spid="175"/>
                                        </p:tgtEl>
                                        <p:attrNameLst>
                                          <p:attrName>style.visibility</p:attrName>
                                        </p:attrNameLst>
                                      </p:cBhvr>
                                      <p:to>
                                        <p:strVal val="visible"/>
                                      </p:to>
                                    </p:set>
                                    <p:animEffect transition="in" filter="blinds(horizontal)">
                                      <p:cBhvr>
                                        <p:cTn id="43" dur="500"/>
                                        <p:tgtEl>
                                          <p:spTgt spid="175"/>
                                        </p:tgtEl>
                                      </p:cBhvr>
                                    </p:animEffect>
                                  </p:childTnLst>
                                </p:cTn>
                              </p:par>
                              <p:par>
                                <p:cTn id="44" presetID="3" presetClass="entr" presetSubtype="10" fill="hold"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blinds(horizontal)">
                                      <p:cBhvr>
                                        <p:cTn id="46" dur="500"/>
                                        <p:tgtEl>
                                          <p:spTgt spid="132"/>
                                        </p:tgtEl>
                                      </p:cBhvr>
                                    </p:animEffect>
                                  </p:childTnLst>
                                </p:cTn>
                              </p:par>
                              <p:par>
                                <p:cTn id="47" presetID="3" presetClass="entr" presetSubtype="1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blinds(horizontal)">
                                      <p:cBhvr>
                                        <p:cTn id="49" dur="500"/>
                                        <p:tgtEl>
                                          <p:spTgt spid="10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blinds(horizontal)">
                                      <p:cBhvr>
                                        <p:cTn id="5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48132" grpId="0" animBg="1"/>
      <p:bldP spid="215259" grpId="0"/>
      <p:bldP spid="127" grpId="0" animBg="1"/>
      <p:bldP spid="130" grpId="0" animBg="1"/>
      <p:bldP spid="150" grpId="0"/>
      <p:bldP spid="184" grpId="0" animBg="1"/>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7" y="2354792"/>
            <a:ext cx="8035393" cy="761747"/>
          </a:xfrm>
        </p:spPr>
        <p:txBody>
          <a:bodyPr/>
          <a:lstStyle/>
          <a:p>
            <a:r>
              <a:rPr smtClean="0"/>
              <a:t>Dell PowerEdge™ System</a:t>
            </a:r>
            <a:endParaRPr lang="en-US" dirty="0"/>
          </a:p>
        </p:txBody>
      </p:sp>
      <p:sp>
        <p:nvSpPr>
          <p:cNvPr id="5" name="Subtitle 4"/>
          <p:cNvSpPr>
            <a:spLocks noGrp="1"/>
          </p:cNvSpPr>
          <p:nvPr>
            <p:ph type="subTitle" idx="1"/>
          </p:nvPr>
        </p:nvSpPr>
        <p:spPr>
          <a:xfrm>
            <a:off x="727607" y="4340491"/>
            <a:ext cx="7692761" cy="1412694"/>
          </a:xfrm>
        </p:spPr>
        <p:txBody>
          <a:bodyPr/>
          <a:lstStyle/>
          <a:p>
            <a:r>
              <a:rPr lang="en-US" dirty="0" err="1" smtClean="0"/>
              <a:t>Mukund</a:t>
            </a:r>
            <a:r>
              <a:rPr lang="en-US" dirty="0" smtClean="0"/>
              <a:t> </a:t>
            </a:r>
            <a:r>
              <a:rPr lang="en-US" dirty="0" err="1" smtClean="0"/>
              <a:t>Khatri</a:t>
            </a:r>
            <a:endParaRPr lang="en-US" dirty="0" smtClean="0"/>
          </a:p>
          <a:p>
            <a:r>
              <a:rPr lang="en-US" dirty="0" smtClean="0"/>
              <a:t>Server Strategist</a:t>
            </a:r>
          </a:p>
          <a:p>
            <a:r>
              <a:rPr lang="en-US" dirty="0" smtClean="0"/>
              <a:t>Dell Inc.</a:t>
            </a:r>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Grp="1" noChangeArrowheads="1"/>
          </p:cNvSpPr>
          <p:nvPr>
            <p:ph type="title"/>
          </p:nvPr>
        </p:nvSpPr>
        <p:spPr>
          <a:xfrm>
            <a:off x="382588" y="228600"/>
            <a:ext cx="8380412" cy="664797"/>
          </a:xfrm>
        </p:spPr>
        <p:txBody>
          <a:bodyPr/>
          <a:lstStyle/>
          <a:p>
            <a:r>
              <a:rPr lang="en-US" sz="4800" smtClean="0"/>
              <a:t>Demo:  Dell PowerEdge™ Server</a:t>
            </a:r>
            <a:endParaRPr lang="en-US" sz="4800"/>
          </a:p>
        </p:txBody>
      </p:sp>
      <p:sp>
        <p:nvSpPr>
          <p:cNvPr id="9229" name="Rectangle 13"/>
          <p:cNvSpPr>
            <a:spLocks noGrp="1" noChangeArrowheads="1"/>
          </p:cNvSpPr>
          <p:nvPr>
            <p:ph type="body" idx="1"/>
          </p:nvPr>
        </p:nvSpPr>
        <p:spPr>
          <a:xfrm>
            <a:off x="382588" y="1420813"/>
            <a:ext cx="8380412" cy="4890570"/>
          </a:xfrm>
        </p:spPr>
        <p:txBody>
          <a:bodyPr/>
          <a:lstStyle/>
          <a:p>
            <a:r>
              <a:rPr lang="en-US" sz="3200" dirty="0" smtClean="0"/>
              <a:t>Injection of PCI-Express uncorrectable  error</a:t>
            </a:r>
          </a:p>
          <a:p>
            <a:pPr lvl="1"/>
            <a:r>
              <a:rPr lang="en-US" sz="2800" dirty="0" smtClean="0"/>
              <a:t>Error captured and processed by </a:t>
            </a:r>
            <a:br>
              <a:rPr lang="en-US" sz="2800" dirty="0" smtClean="0"/>
            </a:br>
            <a:r>
              <a:rPr lang="en-US" sz="2800" dirty="0" smtClean="0"/>
              <a:t>platform firmware</a:t>
            </a:r>
          </a:p>
          <a:p>
            <a:pPr lvl="1"/>
            <a:r>
              <a:rPr lang="en-US" sz="2800" dirty="0" smtClean="0"/>
              <a:t>Firmware  creates and uploads GES data packet and triggers NMI to OS</a:t>
            </a:r>
          </a:p>
          <a:p>
            <a:pPr lvl="1"/>
            <a:r>
              <a:rPr lang="en-US" sz="2800" dirty="0" smtClean="0"/>
              <a:t>WHEA error record stored in persistent storage</a:t>
            </a:r>
          </a:p>
          <a:p>
            <a:pPr lvl="1"/>
            <a:r>
              <a:rPr lang="en-US" sz="2800" dirty="0" smtClean="0"/>
              <a:t>System bug-checks and subsequently reboots</a:t>
            </a:r>
          </a:p>
          <a:p>
            <a:pPr lvl="1"/>
            <a:r>
              <a:rPr lang="en-US" sz="2800" dirty="0" smtClean="0"/>
              <a:t>OS retrieves WHEA error record on next boot</a:t>
            </a:r>
          </a:p>
          <a:p>
            <a:pPr lvl="1"/>
            <a:r>
              <a:rPr lang="en-US" sz="2800" dirty="0" smtClean="0"/>
              <a:t>Event viewer  reports the event  along with error record</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endParaRPr lang="en-US"/>
          </a:p>
        </p:txBody>
      </p:sp>
      <p:sp>
        <p:nvSpPr>
          <p:cNvPr id="9229" name="Rectangle 13"/>
          <p:cNvSpPr>
            <a:spLocks noGrp="1" noChangeArrowheads="1"/>
          </p:cNvSpPr>
          <p:nvPr>
            <p:ph type="body" idx="1"/>
          </p:nvPr>
        </p:nvSpPr>
        <p:spPr>
          <a:xfrm>
            <a:off x="382588" y="1414464"/>
            <a:ext cx="8380412" cy="3357842"/>
          </a:xfrm>
        </p:spPr>
        <p:txBody>
          <a:bodyPr/>
          <a:lstStyle/>
          <a:p>
            <a:r>
              <a:rPr lang="en-US" dirty="0" smtClean="0"/>
              <a:t>WHEA Overview</a:t>
            </a:r>
          </a:p>
          <a:p>
            <a:r>
              <a:rPr lang="en-US" dirty="0" smtClean="0"/>
              <a:t>Description of a WHEA-enabled platform</a:t>
            </a:r>
          </a:p>
          <a:p>
            <a:r>
              <a:rPr lang="en-US" dirty="0" smtClean="0"/>
              <a:t>Key requirements of WHEA-enabled platform</a:t>
            </a:r>
          </a:p>
          <a:p>
            <a:r>
              <a:rPr lang="en-US" dirty="0" smtClean="0"/>
              <a:t>Dell WHEA system implementation</a:t>
            </a:r>
          </a:p>
          <a:p>
            <a:r>
              <a:rPr lang="en-US" dirty="0" smtClean="0"/>
              <a:t>Dell demo of WHEA-enabled platform</a:t>
            </a:r>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Picture 7" descr="errrec.bmp"/>
          <p:cNvPicPr>
            <a:picLocks noChangeAspect="1"/>
          </p:cNvPicPr>
          <p:nvPr/>
        </p:nvPicPr>
        <p:blipFill>
          <a:blip r:embed="rId3"/>
          <a:srcRect/>
          <a:stretch>
            <a:fillRect/>
          </a:stretch>
        </p:blipFill>
        <p:spPr bwMode="auto">
          <a:xfrm>
            <a:off x="563886" y="1295400"/>
            <a:ext cx="8001000" cy="5334000"/>
          </a:xfrm>
          <a:prstGeom prst="rect">
            <a:avLst/>
          </a:prstGeom>
          <a:noFill/>
          <a:ln w="9525">
            <a:noFill/>
            <a:miter lim="800000"/>
            <a:headEnd/>
            <a:tailEnd/>
          </a:ln>
          <a:effectLst>
            <a:outerShdw blurRad="622300" sx="102000" sy="102000" algn="ctr" rotWithShape="0">
              <a:prstClr val="black"/>
            </a:outerShdw>
          </a:effectLst>
        </p:spPr>
      </p:pic>
      <p:sp>
        <p:nvSpPr>
          <p:cNvPr id="5" name="Title 4"/>
          <p:cNvSpPr>
            <a:spLocks noGrp="1"/>
          </p:cNvSpPr>
          <p:nvPr>
            <p:ph type="title"/>
          </p:nvPr>
        </p:nvSpPr>
        <p:spPr>
          <a:xfrm>
            <a:off x="382588" y="228600"/>
            <a:ext cx="8761412" cy="664797"/>
          </a:xfrm>
        </p:spPr>
        <p:txBody>
          <a:bodyPr/>
          <a:lstStyle/>
          <a:p>
            <a:r>
              <a:rPr lang="en-US" sz="4800" dirty="0" smtClean="0"/>
              <a:t>PCI-Express Error Record Output</a:t>
            </a:r>
            <a:endParaRPr lang="en-US" sz="4800" dirty="0"/>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Dell:  Key Takeaways </a:t>
            </a:r>
            <a:endParaRPr lang="en-US" dirty="0"/>
          </a:p>
        </p:txBody>
      </p:sp>
      <p:sp>
        <p:nvSpPr>
          <p:cNvPr id="9229" name="Rectangle 13"/>
          <p:cNvSpPr>
            <a:spLocks noGrp="1" noChangeArrowheads="1"/>
          </p:cNvSpPr>
          <p:nvPr>
            <p:ph type="body" idx="1"/>
          </p:nvPr>
        </p:nvSpPr>
        <p:spPr>
          <a:xfrm>
            <a:off x="382588" y="1414464"/>
            <a:ext cx="8380412" cy="5339923"/>
          </a:xfrm>
        </p:spPr>
        <p:txBody>
          <a:bodyPr/>
          <a:lstStyle/>
          <a:p>
            <a:r>
              <a:rPr lang="en-US" dirty="0" smtClean="0"/>
              <a:t>New Dell servers will include full support for WHEA</a:t>
            </a:r>
          </a:p>
          <a:p>
            <a:endParaRPr lang="en-US" dirty="0" smtClean="0"/>
          </a:p>
          <a:p>
            <a:r>
              <a:rPr lang="en-US" dirty="0" smtClean="0"/>
              <a:t>We intend to build on </a:t>
            </a:r>
            <a:r>
              <a:rPr lang="en-US" smtClean="0"/>
              <a:t>WHEA </a:t>
            </a:r>
            <a:br>
              <a:rPr lang="en-US" smtClean="0"/>
            </a:br>
            <a:r>
              <a:rPr lang="en-US" smtClean="0"/>
              <a:t>architecture to add end </a:t>
            </a:r>
            <a:r>
              <a:rPr lang="en-US" dirty="0" smtClean="0"/>
              <a:t>customer </a:t>
            </a:r>
            <a:r>
              <a:rPr lang="en-US" smtClean="0"/>
              <a:t>value </a:t>
            </a:r>
            <a:br>
              <a:rPr lang="en-US" smtClean="0"/>
            </a:br>
            <a:r>
              <a:rPr lang="en-US" smtClean="0"/>
              <a:t>in </a:t>
            </a:r>
            <a:r>
              <a:rPr lang="en-US" dirty="0" smtClean="0"/>
              <a:t>future Dell servers</a:t>
            </a:r>
          </a:p>
          <a:p>
            <a:endParaRPr lang="en-US" dirty="0" smtClean="0"/>
          </a:p>
          <a:p>
            <a:r>
              <a:rPr lang="en-US" dirty="0" smtClean="0"/>
              <a:t>Dell and Microsoft partnering on WHEA architecture and implementation</a:t>
            </a:r>
          </a:p>
          <a:p>
            <a:endParaRPr lang="en-US" dirty="0" smtClean="0"/>
          </a:p>
        </p:txBody>
      </p: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382588" y="1414464"/>
            <a:ext cx="8380412" cy="4633063"/>
          </a:xfrm>
        </p:spPr>
        <p:txBody>
          <a:bodyPr/>
          <a:lstStyle/>
          <a:p>
            <a:r>
              <a:rPr lang="en-US" dirty="0" smtClean="0"/>
              <a:t>WHEA-enable your server platforms now</a:t>
            </a:r>
          </a:p>
          <a:p>
            <a:r>
              <a:rPr lang="en-US" dirty="0" smtClean="0"/>
              <a:t>Work with Microsoft to get BIOS reference implementations</a:t>
            </a:r>
          </a:p>
          <a:p>
            <a:r>
              <a:rPr lang="en-US" dirty="0" smtClean="0"/>
              <a:t>Validate WHEA support</a:t>
            </a:r>
          </a:p>
          <a:p>
            <a:pPr lvl="1"/>
            <a:r>
              <a:rPr lang="en-US" dirty="0" smtClean="0"/>
              <a:t>Run Logo Tests to validate WHEA implementation</a:t>
            </a:r>
          </a:p>
          <a:p>
            <a:r>
              <a:rPr lang="en-US" dirty="0" smtClean="0"/>
              <a:t>Fully implement and validate Advanced Error Reporting capability in PCI-express devices</a:t>
            </a:r>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799242" y="3267144"/>
            <a:ext cx="4038600" cy="560387"/>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561249"/>
          </a:xfrm>
        </p:spPr>
        <p:txBody>
          <a:bodyPr/>
          <a:lstStyle/>
          <a:p>
            <a:r>
              <a:rPr lang="en-US" sz="2800" dirty="0" smtClean="0"/>
              <a:t>Related Sessions</a:t>
            </a:r>
          </a:p>
          <a:p>
            <a:pPr lvl="1"/>
            <a:r>
              <a:rPr lang="en-US" sz="2400" dirty="0" smtClean="0"/>
              <a:t>SVR-T464 WHEA Platform Implementation</a:t>
            </a:r>
          </a:p>
          <a:p>
            <a:pPr lvl="1"/>
            <a:r>
              <a:rPr lang="en-US" sz="2400" dirty="0" smtClean="0"/>
              <a:t>SVR-C460 WHEA PSHED Plug-in</a:t>
            </a:r>
          </a:p>
          <a:p>
            <a:pPr lvl="1"/>
            <a:r>
              <a:rPr lang="en-US" sz="2400" dirty="0" smtClean="0"/>
              <a:t>SVR-T325 Dynamic Partition:  Windows Server</a:t>
            </a:r>
          </a:p>
          <a:p>
            <a:r>
              <a:rPr lang="en-US" sz="2800" dirty="0" smtClean="0"/>
              <a:t>WHEA Feedback:</a:t>
            </a:r>
          </a:p>
          <a:p>
            <a:pPr lvl="1"/>
            <a:r>
              <a:rPr lang="en-US" altLang="zh-TW" sz="2400" dirty="0" smtClean="0"/>
              <a:t>WHEA introduction: </a:t>
            </a:r>
            <a:r>
              <a:rPr lang="en-US" altLang="zh-TW" sz="1800" dirty="0" smtClean="0">
                <a:hlinkClick r:id="rId3"/>
              </a:rPr>
              <a:t>http://www.microsoft.com/whdc/system/pnppwr/WHEA/wheaintro.mspx</a:t>
            </a:r>
            <a:endParaRPr lang="en-US" altLang="zh-TW" sz="2400" dirty="0" smtClean="0"/>
          </a:p>
          <a:p>
            <a:r>
              <a:rPr lang="en-US" sz="2800" dirty="0" smtClean="0"/>
              <a:t>Specifications</a:t>
            </a:r>
          </a:p>
          <a:p>
            <a:pPr lvl="1"/>
            <a:r>
              <a:rPr lang="en-US" sz="2400" dirty="0" smtClean="0"/>
              <a:t>WHEA Platform Design Guide</a:t>
            </a:r>
          </a:p>
          <a:p>
            <a:pPr lvl="1"/>
            <a:r>
              <a:rPr lang="en-US" sz="2400" dirty="0" smtClean="0"/>
              <a:t>UEFI 2.1 Specification</a:t>
            </a:r>
          </a:p>
        </p:txBody>
      </p:sp>
      <p:sp>
        <p:nvSpPr>
          <p:cNvPr id="242693" name="Text Box 5"/>
          <p:cNvSpPr txBox="1">
            <a:spLocks noChangeArrowheads="1"/>
          </p:cNvSpPr>
          <p:nvPr/>
        </p:nvSpPr>
        <p:spPr bwMode="auto">
          <a:xfrm>
            <a:off x="3387286" y="3285732"/>
            <a:ext cx="4862513" cy="523210"/>
          </a:xfrm>
          <a:prstGeom prst="rect">
            <a:avLst/>
          </a:prstGeom>
          <a:noFill/>
          <a:ln w="12700">
            <a:noFill/>
            <a:miter lim="800000"/>
            <a:headEnd/>
            <a:tailEnd/>
          </a:ln>
          <a:effectLst/>
        </p:spPr>
        <p:txBody>
          <a:bodyPr wrap="square" lIns="91428" tIns="45715" rIns="91428" bIns="45715">
            <a:spAutoFit/>
          </a:bodyPr>
          <a:lstStyle/>
          <a:p>
            <a:pPr algn="ctr" fontAlgn="auto">
              <a:spcBef>
                <a:spcPts val="0"/>
              </a:spcBef>
              <a:spcAft>
                <a:spcPts val="0"/>
              </a:spcAft>
              <a:defRPr/>
            </a:pPr>
            <a:r>
              <a:rPr lang="en-US" sz="2800" dirty="0" err="1" smtClean="0">
                <a:solidFill>
                  <a:schemeClr val="tx2"/>
                </a:solidFill>
                <a:effectLst>
                  <a:outerShdw blurRad="38100" dist="38100" dir="2700000" algn="tl">
                    <a:srgbClr val="000000">
                      <a:alpha val="43137"/>
                    </a:srgbClr>
                  </a:outerShdw>
                </a:effectLst>
                <a:latin typeface="+mn-lt"/>
                <a:hlinkClick r:id="rId4"/>
              </a:rPr>
              <a:t>wheafb</a:t>
            </a:r>
            <a:r>
              <a:rPr lang="en-US" sz="2800" dirty="0" smtClean="0">
                <a:solidFill>
                  <a:schemeClr val="tx2"/>
                </a:solidFill>
                <a:effectLst>
                  <a:outerShdw blurRad="38100" dist="38100" dir="2700000" algn="tl">
                    <a:srgbClr val="000000">
                      <a:alpha val="43137"/>
                    </a:srgbClr>
                  </a:outerShdw>
                </a:effectLst>
                <a:latin typeface="+mn-lt"/>
                <a:hlinkClick r:id="rId4"/>
              </a:rPr>
              <a:t> @ microsoft.com</a:t>
            </a:r>
            <a:endParaRPr lang="en-US" sz="2800" dirty="0">
              <a:solidFill>
                <a:schemeClr val="tx2"/>
              </a:solidFill>
              <a:effectLst>
                <a:outerShdw blurRad="38100" dist="38100" dir="2700000" algn="tl">
                  <a:srgbClr val="000000">
                    <a:alpha val="43137"/>
                  </a:srgbClr>
                </a:outerShdw>
              </a:effectLst>
              <a:latin typeface="+mn-lt"/>
            </a:endParaRPr>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WHEA Objective</a:t>
            </a:r>
            <a:endParaRPr lang="en-US"/>
          </a:p>
        </p:txBody>
      </p:sp>
      <p:sp>
        <p:nvSpPr>
          <p:cNvPr id="9229" name="Rectangle 13"/>
          <p:cNvSpPr>
            <a:spLocks noGrp="1" noChangeArrowheads="1"/>
          </p:cNvSpPr>
          <p:nvPr>
            <p:ph type="body" idx="1"/>
          </p:nvPr>
        </p:nvSpPr>
        <p:spPr>
          <a:xfrm>
            <a:off x="382588" y="1414464"/>
            <a:ext cx="8380412" cy="2583784"/>
          </a:xfrm>
        </p:spPr>
        <p:txBody>
          <a:bodyPr/>
          <a:lstStyle/>
          <a:p>
            <a:r>
              <a:rPr lang="en-US" dirty="0" smtClean="0"/>
              <a:t>To make Windows-based platforms more resilient in the face of hardware errors</a:t>
            </a:r>
          </a:p>
          <a:p>
            <a:pPr lvl="1"/>
            <a:r>
              <a:rPr lang="en-US" dirty="0" smtClean="0"/>
              <a:t>Better root cause analysis</a:t>
            </a:r>
          </a:p>
          <a:p>
            <a:pPr lvl="1"/>
            <a:r>
              <a:rPr lang="en-US" dirty="0" smtClean="0"/>
              <a:t>Better support for hardware error recovery</a:t>
            </a:r>
          </a:p>
          <a:p>
            <a:pPr lvl="1"/>
            <a:r>
              <a:rPr lang="en-US" dirty="0" smtClean="0"/>
              <a:t>Error avoidance with health monitoring</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WHEA Overview</a:t>
            </a:r>
            <a:br>
              <a:rPr lang="en-US" dirty="0" smtClean="0"/>
            </a:br>
            <a:r>
              <a:rPr lang="en-US" sz="3600" dirty="0" smtClean="0">
                <a:solidFill>
                  <a:schemeClr val="accent1"/>
                </a:solidFill>
              </a:rPr>
              <a:t>Operating System Support (OS)</a:t>
            </a:r>
            <a:endParaRPr lang="en-US" sz="3600" dirty="0">
              <a:solidFill>
                <a:schemeClr val="accent1"/>
              </a:solidFill>
            </a:endParaRPr>
          </a:p>
        </p:txBody>
      </p:sp>
      <p:sp>
        <p:nvSpPr>
          <p:cNvPr id="9229" name="Rectangle 13"/>
          <p:cNvSpPr>
            <a:spLocks noGrp="1" noChangeArrowheads="1"/>
          </p:cNvSpPr>
          <p:nvPr>
            <p:ph type="body" idx="1"/>
          </p:nvPr>
        </p:nvSpPr>
        <p:spPr>
          <a:xfrm>
            <a:off x="382588" y="1905000"/>
            <a:ext cx="8380412" cy="4416594"/>
          </a:xfrm>
        </p:spPr>
        <p:txBody>
          <a:bodyPr/>
          <a:lstStyle/>
          <a:p>
            <a:r>
              <a:rPr lang="en-US" dirty="0" smtClean="0"/>
              <a:t>Windows is much more agile with respect to hardware error sources</a:t>
            </a:r>
          </a:p>
          <a:p>
            <a:pPr lvl="1"/>
            <a:r>
              <a:rPr lang="en-US" dirty="0" smtClean="0"/>
              <a:t>Platform describes error sources to Windows</a:t>
            </a:r>
          </a:p>
          <a:p>
            <a:r>
              <a:rPr lang="en-US" dirty="0" smtClean="0"/>
              <a:t>Standardized hardware error record format</a:t>
            </a:r>
          </a:p>
          <a:p>
            <a:pPr lvl="1"/>
            <a:r>
              <a:rPr lang="en-US" dirty="0" smtClean="0"/>
              <a:t>UEFI 2.1 Common Platform Error Record</a:t>
            </a:r>
          </a:p>
          <a:p>
            <a:r>
              <a:rPr lang="en-US" dirty="0" smtClean="0"/>
              <a:t>Hardware error recovery support</a:t>
            </a:r>
          </a:p>
          <a:p>
            <a:r>
              <a:rPr lang="en-US" dirty="0" smtClean="0"/>
              <a:t>Hardware error events</a:t>
            </a:r>
          </a:p>
          <a:p>
            <a:pPr lvl="1"/>
            <a:r>
              <a:rPr lang="en-US" dirty="0" smtClean="0"/>
              <a:t>Event Tracing For Windows (ETW)</a:t>
            </a:r>
            <a:endParaRPr lang="en-US" dirty="0"/>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WHEA Overview</a:t>
            </a:r>
            <a:br>
              <a:rPr lang="en-US" dirty="0" smtClean="0"/>
            </a:br>
            <a:r>
              <a:rPr lang="en-US" sz="3600" dirty="0" smtClean="0">
                <a:solidFill>
                  <a:schemeClr val="accent1"/>
                </a:solidFill>
              </a:rPr>
              <a:t>Platform integration</a:t>
            </a:r>
            <a:endParaRPr lang="en-US" dirty="0">
              <a:solidFill>
                <a:schemeClr val="accent1"/>
              </a:solidFill>
            </a:endParaRPr>
          </a:p>
        </p:txBody>
      </p:sp>
      <p:sp>
        <p:nvSpPr>
          <p:cNvPr id="9229" name="Rectangle 13"/>
          <p:cNvSpPr>
            <a:spLocks noGrp="1" noChangeArrowheads="1"/>
          </p:cNvSpPr>
          <p:nvPr>
            <p:ph type="body" idx="1"/>
          </p:nvPr>
        </p:nvSpPr>
        <p:spPr>
          <a:xfrm>
            <a:off x="381000" y="1905000"/>
            <a:ext cx="8380412" cy="2369879"/>
          </a:xfrm>
        </p:spPr>
        <p:txBody>
          <a:bodyPr/>
          <a:lstStyle/>
          <a:p>
            <a:r>
              <a:rPr lang="en-US" dirty="0" smtClean="0"/>
              <a:t>Platforms retain their existing investment in error handling features</a:t>
            </a:r>
          </a:p>
          <a:p>
            <a:pPr lvl="1"/>
            <a:r>
              <a:rPr lang="en-US" dirty="0" smtClean="0"/>
              <a:t>Controls the level of integration with the OS</a:t>
            </a:r>
          </a:p>
          <a:p>
            <a:pPr lvl="1"/>
            <a:r>
              <a:rPr lang="en-US" dirty="0" smtClean="0"/>
              <a:t>Leverages existing error handling and reporting features</a:t>
            </a: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r>
              <a:rPr lang="en-US" dirty="0" smtClean="0"/>
              <a:t>WHEA Overview</a:t>
            </a:r>
            <a:br>
              <a:rPr lang="en-US" dirty="0" smtClean="0"/>
            </a:br>
            <a:r>
              <a:rPr lang="en-US" sz="3600" dirty="0" smtClean="0">
                <a:solidFill>
                  <a:schemeClr val="accent1"/>
                </a:solidFill>
              </a:rPr>
              <a:t>Platform implementation</a:t>
            </a:r>
            <a:endParaRPr lang="en-US" sz="3600" dirty="0">
              <a:solidFill>
                <a:schemeClr val="accent1"/>
              </a:solidFill>
            </a:endParaRPr>
          </a:p>
        </p:txBody>
      </p:sp>
      <p:sp>
        <p:nvSpPr>
          <p:cNvPr id="9229" name="Rectangle 13"/>
          <p:cNvSpPr>
            <a:spLocks noGrp="1" noChangeArrowheads="1"/>
          </p:cNvSpPr>
          <p:nvPr>
            <p:ph type="body" idx="1"/>
          </p:nvPr>
        </p:nvSpPr>
        <p:spPr>
          <a:xfrm>
            <a:off x="381794" y="1905000"/>
            <a:ext cx="8380412" cy="4864409"/>
          </a:xfrm>
        </p:spPr>
        <p:txBody>
          <a:bodyPr/>
          <a:lstStyle/>
          <a:p>
            <a:r>
              <a:rPr lang="en-US" dirty="0" smtClean="0"/>
              <a:t>Satisfying Windows Server 2008 logo requirements</a:t>
            </a:r>
          </a:p>
          <a:p>
            <a:pPr lvl="1"/>
            <a:r>
              <a:rPr lang="en-US" dirty="0" smtClean="0"/>
              <a:t>Error record persistence</a:t>
            </a:r>
          </a:p>
          <a:p>
            <a:pPr lvl="1"/>
            <a:r>
              <a:rPr lang="en-US" dirty="0" smtClean="0"/>
              <a:t>Error injection</a:t>
            </a:r>
          </a:p>
          <a:p>
            <a:pPr lvl="1"/>
            <a:r>
              <a:rPr lang="en-US" dirty="0" smtClean="0"/>
              <a:t>WHEA _OSC method</a:t>
            </a:r>
          </a:p>
          <a:p>
            <a:pPr lvl="1"/>
            <a:r>
              <a:rPr lang="en-US" dirty="0" smtClean="0"/>
              <a:t>BOOT Error Source (X86/X64 platforms only)</a:t>
            </a:r>
          </a:p>
          <a:p>
            <a:r>
              <a:rPr lang="en-US" dirty="0" smtClean="0"/>
              <a:t>Extending WHEA feature set to add value</a:t>
            </a:r>
          </a:p>
          <a:p>
            <a:pPr lvl="1"/>
            <a:r>
              <a:rPr lang="en-US" dirty="0" smtClean="0"/>
              <a:t>Add richer error data content (i.e. FRU info)</a:t>
            </a:r>
          </a:p>
          <a:p>
            <a:pPr lvl="1"/>
            <a:r>
              <a:rPr lang="en-US" dirty="0" smtClean="0"/>
              <a:t>Participate in error recovery</a:t>
            </a: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WHEA Components</a:t>
            </a:r>
            <a:endParaRPr lang="en-US"/>
          </a:p>
        </p:txBody>
      </p:sp>
      <p:sp>
        <p:nvSpPr>
          <p:cNvPr id="51202" name="AutoShape 212"/>
          <p:cNvSpPr>
            <a:spLocks noChangeArrowheads="1"/>
          </p:cNvSpPr>
          <p:nvPr/>
        </p:nvSpPr>
        <p:spPr bwMode="auto">
          <a:xfrm>
            <a:off x="7628970" y="1419225"/>
            <a:ext cx="1241610" cy="2371725"/>
          </a:xfrm>
          <a:prstGeom prst="roundRect">
            <a:avLst>
              <a:gd name="adj" fmla="val 8972"/>
            </a:avLst>
          </a:prstGeom>
          <a:solidFill>
            <a:schemeClr val="bg2">
              <a:alpha val="20000"/>
            </a:schemeClr>
          </a:solidFill>
          <a:ln w="12700">
            <a:solidFill>
              <a:schemeClr val="bg2"/>
            </a:solidFill>
            <a:round/>
            <a:headEnd/>
            <a:tailEnd/>
          </a:ln>
        </p:spPr>
        <p:txBody>
          <a:bodyPr wrap="none" lIns="91432" tIns="45717" rIns="91432" bIns="45717" anchor="ctr"/>
          <a:lstStyle/>
          <a:p>
            <a:endParaRPr lang="en-US">
              <a:latin typeface="+mn-lt"/>
            </a:endParaRPr>
          </a:p>
        </p:txBody>
      </p:sp>
      <p:sp>
        <p:nvSpPr>
          <p:cNvPr id="51203" name="Rectangle 213"/>
          <p:cNvSpPr>
            <a:spLocks noChangeArrowheads="1"/>
          </p:cNvSpPr>
          <p:nvPr/>
        </p:nvSpPr>
        <p:spPr bwMode="blackWhite">
          <a:xfrm>
            <a:off x="7714695" y="2422525"/>
            <a:ext cx="276225" cy="268288"/>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51204" name="Rectangle 214"/>
          <p:cNvSpPr>
            <a:spLocks noChangeArrowheads="1"/>
          </p:cNvSpPr>
          <p:nvPr/>
        </p:nvSpPr>
        <p:spPr bwMode="invGray">
          <a:xfrm>
            <a:off x="7714695" y="3365500"/>
            <a:ext cx="276225" cy="25717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51205" name="Rectangle 215"/>
          <p:cNvSpPr>
            <a:spLocks noChangeArrowheads="1"/>
          </p:cNvSpPr>
          <p:nvPr/>
        </p:nvSpPr>
        <p:spPr bwMode="grayWhite">
          <a:xfrm>
            <a:off x="7714695" y="2898775"/>
            <a:ext cx="276225" cy="26035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215256" name="Rectangle 216"/>
          <p:cNvSpPr>
            <a:spLocks noChangeArrowheads="1"/>
          </p:cNvSpPr>
          <p:nvPr/>
        </p:nvSpPr>
        <p:spPr bwMode="auto">
          <a:xfrm>
            <a:off x="7589283" y="1484313"/>
            <a:ext cx="1165225" cy="307975"/>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400" dirty="0">
                <a:solidFill>
                  <a:schemeClr val="tx2"/>
                </a:solidFill>
                <a:effectLst>
                  <a:outerShdw blurRad="38100" dist="38100" dir="2700000" algn="tl">
                    <a:srgbClr val="000000">
                      <a:alpha val="43137"/>
                    </a:srgbClr>
                  </a:outerShdw>
                </a:effectLst>
                <a:latin typeface="+mn-lt"/>
              </a:rPr>
              <a:t>Provided by:</a:t>
            </a:r>
          </a:p>
        </p:txBody>
      </p:sp>
      <p:sp>
        <p:nvSpPr>
          <p:cNvPr id="215257" name="Rectangle 217"/>
          <p:cNvSpPr>
            <a:spLocks noChangeArrowheads="1"/>
          </p:cNvSpPr>
          <p:nvPr/>
        </p:nvSpPr>
        <p:spPr bwMode="auto">
          <a:xfrm>
            <a:off x="7976633" y="1939925"/>
            <a:ext cx="874712" cy="293688"/>
          </a:xfrm>
          <a:prstGeom prst="rect">
            <a:avLst/>
          </a:prstGeom>
          <a:noFill/>
          <a:ln w="952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mn-lt"/>
              </a:rPr>
              <a:t>Microsoft</a:t>
            </a:r>
          </a:p>
        </p:txBody>
      </p:sp>
      <p:sp>
        <p:nvSpPr>
          <p:cNvPr id="215258" name="Rectangle 218"/>
          <p:cNvSpPr>
            <a:spLocks noChangeArrowheads="1"/>
          </p:cNvSpPr>
          <p:nvPr/>
        </p:nvSpPr>
        <p:spPr bwMode="auto">
          <a:xfrm>
            <a:off x="7976633" y="2409825"/>
            <a:ext cx="433387" cy="298450"/>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mn-lt"/>
              </a:rPr>
              <a:t>ISV</a:t>
            </a:r>
          </a:p>
        </p:txBody>
      </p:sp>
      <p:sp>
        <p:nvSpPr>
          <p:cNvPr id="215259" name="Rectangle 219"/>
          <p:cNvSpPr>
            <a:spLocks noChangeArrowheads="1"/>
          </p:cNvSpPr>
          <p:nvPr/>
        </p:nvSpPr>
        <p:spPr bwMode="auto">
          <a:xfrm>
            <a:off x="7976633" y="3335338"/>
            <a:ext cx="561975" cy="298450"/>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mn-lt"/>
              </a:rPr>
              <a:t>OEM</a:t>
            </a:r>
          </a:p>
        </p:txBody>
      </p:sp>
      <p:sp>
        <p:nvSpPr>
          <p:cNvPr id="215260" name="Rectangle 220"/>
          <p:cNvSpPr>
            <a:spLocks noChangeArrowheads="1"/>
          </p:cNvSpPr>
          <p:nvPr/>
        </p:nvSpPr>
        <p:spPr bwMode="auto">
          <a:xfrm>
            <a:off x="7976633" y="2876550"/>
            <a:ext cx="469900" cy="298450"/>
          </a:xfrm>
          <a:prstGeom prst="rect">
            <a:avLst/>
          </a:prstGeom>
          <a:noFill/>
          <a:ln w="3175">
            <a:noFill/>
            <a:miter lim="800000"/>
            <a:headEnd/>
            <a:tailEnd/>
          </a:ln>
          <a:effectLst/>
        </p:spPr>
        <p:txBody>
          <a:bodyPr wrap="none" lIns="92067" tIns="46034" rIns="92067" bIns="46034">
            <a:spAutoFit/>
          </a:bodyPr>
          <a:lstStyle/>
          <a:p>
            <a:pPr fontAlgn="auto">
              <a:spcBef>
                <a:spcPts val="0"/>
              </a:spcBef>
              <a:spcAft>
                <a:spcPts val="0"/>
              </a:spcAft>
              <a:defRPr/>
            </a:pPr>
            <a:r>
              <a:rPr lang="en-US" sz="1300" dirty="0">
                <a:solidFill>
                  <a:schemeClr val="tx2"/>
                </a:solidFill>
                <a:effectLst>
                  <a:outerShdw blurRad="38100" dist="38100" dir="2700000" algn="tl">
                    <a:srgbClr val="000000">
                      <a:alpha val="43137"/>
                    </a:srgbClr>
                  </a:outerShdw>
                </a:effectLst>
                <a:latin typeface="+mn-lt"/>
              </a:rPr>
              <a:t>IHV</a:t>
            </a:r>
          </a:p>
        </p:txBody>
      </p:sp>
      <p:sp>
        <p:nvSpPr>
          <p:cNvPr id="215261" name="Rectangle 221"/>
          <p:cNvSpPr>
            <a:spLocks noChangeArrowheads="1"/>
          </p:cNvSpPr>
          <p:nvPr/>
        </p:nvSpPr>
        <p:spPr bwMode="invGray">
          <a:xfrm>
            <a:off x="4244790" y="5167820"/>
            <a:ext cx="1447800" cy="128587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sz="1600" dirty="0">
                <a:effectLst>
                  <a:outerShdw blurRad="38100" dist="38100" dir="2700000" algn="tl">
                    <a:srgbClr val="000000">
                      <a:alpha val="43137"/>
                    </a:srgbClr>
                  </a:outerShdw>
                </a:effectLst>
                <a:latin typeface="Segoe" pitchFamily="34" charset="0"/>
              </a:rPr>
              <a:t>WHEA </a:t>
            </a:r>
            <a:br>
              <a:rPr lang="en-US" sz="1600" dirty="0">
                <a:effectLst>
                  <a:outerShdw blurRad="38100" dist="38100" dir="2700000" algn="tl">
                    <a:srgbClr val="000000">
                      <a:alpha val="43137"/>
                    </a:srgbClr>
                  </a:outerShdw>
                </a:effectLst>
                <a:latin typeface="Segoe" pitchFamily="34" charset="0"/>
              </a:rPr>
            </a:br>
            <a:r>
              <a:rPr lang="en-US" sz="1600" dirty="0">
                <a:effectLst>
                  <a:outerShdw blurRad="38100" dist="38100" dir="2700000" algn="tl">
                    <a:srgbClr val="000000">
                      <a:alpha val="43137"/>
                    </a:srgbClr>
                  </a:outerShdw>
                </a:effectLst>
                <a:latin typeface="Segoe" pitchFamily="34" charset="0"/>
              </a:rPr>
              <a:t>ACPI Tables</a:t>
            </a:r>
          </a:p>
        </p:txBody>
      </p:sp>
      <p:sp>
        <p:nvSpPr>
          <p:cNvPr id="215263" name="Rectangle 223"/>
          <p:cNvSpPr>
            <a:spLocks noChangeArrowheads="1"/>
          </p:cNvSpPr>
          <p:nvPr/>
        </p:nvSpPr>
        <p:spPr bwMode="invGray">
          <a:xfrm>
            <a:off x="287153" y="5175759"/>
            <a:ext cx="3881437" cy="1277937"/>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sz="1600" dirty="0">
                <a:effectLst>
                  <a:outerShdw blurRad="38100" dist="38100" dir="2700000" algn="tl">
                    <a:srgbClr val="000000">
                      <a:alpha val="43137"/>
                    </a:srgbClr>
                  </a:outerShdw>
                </a:effectLst>
                <a:latin typeface="Segoe" pitchFamily="34" charset="0"/>
              </a:rPr>
              <a:t>Platform Hardware Error Handlers</a:t>
            </a:r>
          </a:p>
        </p:txBody>
      </p:sp>
      <p:sp>
        <p:nvSpPr>
          <p:cNvPr id="215266" name="Rectangle 226"/>
          <p:cNvSpPr>
            <a:spLocks noChangeArrowheads="1"/>
          </p:cNvSpPr>
          <p:nvPr/>
        </p:nvSpPr>
        <p:spPr bwMode="auto">
          <a:xfrm>
            <a:off x="282390" y="4351848"/>
            <a:ext cx="7175500" cy="733425"/>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defRPr/>
            </a:pPr>
            <a:r>
              <a:rPr lang="en-US" dirty="0">
                <a:solidFill>
                  <a:srgbClr val="FFFFFF"/>
                </a:solidFill>
                <a:effectLst>
                  <a:outerShdw blurRad="38100" dist="38100" dir="2700000" algn="tl">
                    <a:srgbClr val="000000">
                      <a:alpha val="43137"/>
                    </a:srgbClr>
                  </a:outerShdw>
                </a:effectLst>
                <a:latin typeface="Segoe" pitchFamily="34" charset="0"/>
              </a:rPr>
              <a:t>Platform Specific Hardware Error Driver</a:t>
            </a:r>
          </a:p>
        </p:txBody>
      </p:sp>
      <p:sp>
        <p:nvSpPr>
          <p:cNvPr id="215267" name="Rectangle 227"/>
          <p:cNvSpPr>
            <a:spLocks noChangeArrowheads="1"/>
          </p:cNvSpPr>
          <p:nvPr/>
        </p:nvSpPr>
        <p:spPr bwMode="auto">
          <a:xfrm>
            <a:off x="290328" y="2799273"/>
            <a:ext cx="3192462" cy="1476375"/>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rgbClr val="FFFFFF"/>
                </a:solidFill>
                <a:effectLst>
                  <a:outerShdw blurRad="38100" dist="38100" dir="2700000" algn="tl">
                    <a:srgbClr val="000000">
                      <a:alpha val="43137"/>
                    </a:srgbClr>
                  </a:outerShdw>
                </a:effectLst>
                <a:latin typeface="Segoe" pitchFamily="34" charset="0"/>
              </a:rPr>
              <a:t>Kernel</a:t>
            </a:r>
          </a:p>
        </p:txBody>
      </p:sp>
      <p:sp>
        <p:nvSpPr>
          <p:cNvPr id="215270" name="AutoShape 230"/>
          <p:cNvSpPr>
            <a:spLocks noChangeArrowheads="1"/>
          </p:cNvSpPr>
          <p:nvPr/>
        </p:nvSpPr>
        <p:spPr bwMode="auto">
          <a:xfrm>
            <a:off x="3558990" y="2799273"/>
            <a:ext cx="3886199" cy="1482725"/>
          </a:xfrm>
          <a:prstGeom prst="plus">
            <a:avLst>
              <a:gd name="adj" fmla="val 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defRPr/>
            </a:pPr>
            <a:r>
              <a:rPr lang="en-US" dirty="0">
                <a:solidFill>
                  <a:srgbClr val="FFFFFF"/>
                </a:solidFill>
                <a:effectLst>
                  <a:outerShdw blurRad="38100" dist="38100" dir="2700000" algn="tl">
                    <a:srgbClr val="000000">
                      <a:alpha val="43137"/>
                    </a:srgbClr>
                  </a:outerShdw>
                </a:effectLst>
                <a:latin typeface="Segoe" pitchFamily="34" charset="0"/>
              </a:rPr>
              <a:t>OS Hardware Error Handlers</a:t>
            </a:r>
          </a:p>
        </p:txBody>
      </p:sp>
      <p:sp>
        <p:nvSpPr>
          <p:cNvPr id="215272" name="Rectangle 232"/>
          <p:cNvSpPr>
            <a:spLocks noChangeArrowheads="1"/>
          </p:cNvSpPr>
          <p:nvPr/>
        </p:nvSpPr>
        <p:spPr bwMode="auto">
          <a:xfrm>
            <a:off x="290328" y="2134109"/>
            <a:ext cx="7161212" cy="585787"/>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a:solidFill>
                  <a:srgbClr val="FFFFFF"/>
                </a:solidFill>
                <a:effectLst>
                  <a:outerShdw blurRad="38100" dist="38100" dir="2700000" algn="tl">
                    <a:srgbClr val="000000">
                      <a:alpha val="43137"/>
                    </a:srgbClr>
                  </a:outerShdw>
                </a:effectLst>
                <a:latin typeface="Segoe" pitchFamily="34" charset="0"/>
              </a:rPr>
              <a:t>User</a:t>
            </a:r>
          </a:p>
        </p:txBody>
      </p:sp>
      <p:sp>
        <p:nvSpPr>
          <p:cNvPr id="215273" name="Rectangle 233"/>
          <p:cNvSpPr>
            <a:spLocks noChangeArrowheads="1"/>
          </p:cNvSpPr>
          <p:nvPr/>
        </p:nvSpPr>
        <p:spPr bwMode="blackWhite">
          <a:xfrm>
            <a:off x="290328" y="1424497"/>
            <a:ext cx="4487862" cy="609599"/>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effectLst>
                  <a:outerShdw blurRad="38100" dist="38100" dir="2700000" algn="tl">
                    <a:srgbClr val="000000">
                      <a:alpha val="43137"/>
                    </a:srgbClr>
                  </a:outerShdw>
                </a:effectLst>
                <a:latin typeface="Segoe" pitchFamily="34" charset="0"/>
              </a:rPr>
              <a:t>WHEA-Enabled Applications</a:t>
            </a:r>
          </a:p>
        </p:txBody>
      </p:sp>
      <p:sp>
        <p:nvSpPr>
          <p:cNvPr id="51232" name="Rectangle 235"/>
          <p:cNvSpPr>
            <a:spLocks noChangeArrowheads="1"/>
          </p:cNvSpPr>
          <p:nvPr/>
        </p:nvSpPr>
        <p:spPr bwMode="auto">
          <a:xfrm>
            <a:off x="7714695" y="1960563"/>
            <a:ext cx="276225" cy="268287"/>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endParaRPr>
          </a:p>
        </p:txBody>
      </p:sp>
      <p:sp>
        <p:nvSpPr>
          <p:cNvPr id="27" name="Rectangle 221"/>
          <p:cNvSpPr>
            <a:spLocks noChangeArrowheads="1"/>
          </p:cNvSpPr>
          <p:nvPr/>
        </p:nvSpPr>
        <p:spPr bwMode="invGray">
          <a:xfrm>
            <a:off x="5396934" y="4370832"/>
            <a:ext cx="1989137" cy="67468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sz="1600" dirty="0">
                <a:effectLst>
                  <a:outerShdw blurRad="38100" dist="38100" dir="2700000" algn="tl">
                    <a:srgbClr val="000000">
                      <a:alpha val="43137"/>
                    </a:srgbClr>
                  </a:outerShdw>
                </a:effectLst>
                <a:latin typeface="Segoe" pitchFamily="34" charset="0"/>
              </a:rPr>
              <a:t>PSHED Plug-ins</a:t>
            </a:r>
          </a:p>
        </p:txBody>
      </p:sp>
      <p:sp>
        <p:nvSpPr>
          <p:cNvPr id="28" name="Rectangle 221"/>
          <p:cNvSpPr>
            <a:spLocks noChangeArrowheads="1"/>
          </p:cNvSpPr>
          <p:nvPr/>
        </p:nvSpPr>
        <p:spPr bwMode="invGray">
          <a:xfrm>
            <a:off x="4854390" y="1424496"/>
            <a:ext cx="2590800" cy="6096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sz="1600" dirty="0">
                <a:effectLst>
                  <a:outerShdw blurRad="38100" dist="38100" dir="2700000" algn="tl">
                    <a:srgbClr val="000000">
                      <a:alpha val="43137"/>
                    </a:srgbClr>
                  </a:outerShdw>
                </a:effectLst>
                <a:latin typeface="Segoe" pitchFamily="34" charset="0"/>
              </a:rPr>
              <a:t>WHEA-Enabled</a:t>
            </a:r>
            <a:br>
              <a:rPr lang="en-US" sz="1600" dirty="0">
                <a:effectLst>
                  <a:outerShdw blurRad="38100" dist="38100" dir="2700000" algn="tl">
                    <a:srgbClr val="000000">
                      <a:alpha val="43137"/>
                    </a:srgbClr>
                  </a:outerShdw>
                </a:effectLst>
                <a:latin typeface="Segoe" pitchFamily="34" charset="0"/>
              </a:rPr>
            </a:br>
            <a:r>
              <a:rPr lang="en-US" sz="1600" dirty="0">
                <a:effectLst>
                  <a:outerShdw blurRad="38100" dist="38100" dir="2700000" algn="tl">
                    <a:srgbClr val="000000">
                      <a:alpha val="43137"/>
                    </a:srgbClr>
                  </a:outerShdw>
                </a:effectLst>
                <a:latin typeface="Segoe" pitchFamily="34" charset="0"/>
              </a:rPr>
              <a:t>Management Applications</a:t>
            </a:r>
          </a:p>
        </p:txBody>
      </p:sp>
      <p:sp>
        <p:nvSpPr>
          <p:cNvPr id="29" name="Rectangle 224"/>
          <p:cNvSpPr>
            <a:spLocks noChangeArrowheads="1"/>
          </p:cNvSpPr>
          <p:nvPr/>
        </p:nvSpPr>
        <p:spPr bwMode="grayWhite">
          <a:xfrm>
            <a:off x="5795777" y="5158296"/>
            <a:ext cx="1649413" cy="1306513"/>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a:pPr>
            <a:r>
              <a:rPr lang="en-US" dirty="0">
                <a:effectLst>
                  <a:outerShdw blurRad="38100" dist="38100" dir="2700000" algn="tl">
                    <a:srgbClr val="000000">
                      <a:alpha val="43137"/>
                    </a:srgbClr>
                  </a:outerShdw>
                </a:effectLst>
                <a:latin typeface="Segoe" pitchFamily="34" charset="0"/>
              </a:rPr>
              <a:t>WHEA </a:t>
            </a:r>
            <a:br>
              <a:rPr lang="en-US" dirty="0">
                <a:effectLst>
                  <a:outerShdw blurRad="38100" dist="38100" dir="2700000" algn="tl">
                    <a:srgbClr val="000000">
                      <a:alpha val="43137"/>
                    </a:srgbClr>
                  </a:outerShdw>
                </a:effectLst>
                <a:latin typeface="Segoe" pitchFamily="34" charset="0"/>
              </a:rPr>
            </a:br>
            <a:r>
              <a:rPr lang="en-US" dirty="0">
                <a:effectLst>
                  <a:outerShdw blurRad="38100" dist="38100" dir="2700000" algn="tl">
                    <a:srgbClr val="000000">
                      <a:alpha val="43137"/>
                    </a:srgbClr>
                  </a:outerShdw>
                </a:effectLst>
                <a:latin typeface="Segoe" pitchFamily="34" charset="0"/>
              </a:rPr>
              <a:t>ACPI Tables</a:t>
            </a: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WHEA-Enabled Platform</a:t>
            </a:r>
            <a:endParaRPr lang="en-US"/>
          </a:p>
        </p:txBody>
      </p:sp>
      <p:graphicFrame>
        <p:nvGraphicFramePr>
          <p:cNvPr id="4" name="Table 3"/>
          <p:cNvGraphicFramePr>
            <a:graphicFrameLocks noGrp="1"/>
          </p:cNvGraphicFramePr>
          <p:nvPr/>
        </p:nvGraphicFramePr>
        <p:xfrm>
          <a:off x="282390" y="1420813"/>
          <a:ext cx="8534400" cy="5220300"/>
        </p:xfrm>
        <a:graphic>
          <a:graphicData uri="http://schemas.openxmlformats.org/drawingml/2006/table">
            <a:tbl>
              <a:tblPr firstRow="1" firstCol="1" bandRow="1">
                <a:effectLst>
                  <a:outerShdw blurRad="635000" sx="102000" sy="102000" algn="ctr" rotWithShape="0">
                    <a:prstClr val="black"/>
                  </a:outerShdw>
                </a:effectLst>
                <a:tableStyleId>{073A0DAA-6AF3-43AB-8588-CEC1D06C72B9}</a:tableStyleId>
              </a:tblPr>
              <a:tblGrid>
                <a:gridCol w="1524000"/>
                <a:gridCol w="2286000"/>
                <a:gridCol w="2438400"/>
                <a:gridCol w="2286000"/>
              </a:tblGrid>
              <a:tr h="729608">
                <a:tc>
                  <a:txBody>
                    <a:bodyPr/>
                    <a:lstStyle/>
                    <a:p>
                      <a:r>
                        <a:rPr lang="en-US" sz="1400" dirty="0" smtClean="0"/>
                        <a:t>Feature/</a:t>
                      </a:r>
                    </a:p>
                    <a:p>
                      <a:r>
                        <a:rPr lang="en-US" sz="1400" dirty="0" smtClean="0"/>
                        <a:t>Processor Architecture</a:t>
                      </a:r>
                      <a:endParaRPr lang="en-US" sz="1400" dirty="0">
                        <a:solidFill>
                          <a:schemeClr val="tx2"/>
                        </a:solidFill>
                      </a:endParaRPr>
                    </a:p>
                  </a:txBody>
                  <a:tcPr/>
                </a:tc>
                <a:tc>
                  <a:txBody>
                    <a:bodyPr/>
                    <a:lstStyle/>
                    <a:p>
                      <a:pPr algn="ctr"/>
                      <a:r>
                        <a:rPr lang="en-US" sz="1400" dirty="0" smtClean="0"/>
                        <a:t>x86</a:t>
                      </a:r>
                      <a:endParaRPr lang="en-US" sz="1400" dirty="0">
                        <a:solidFill>
                          <a:schemeClr val="tx2"/>
                        </a:solidFill>
                      </a:endParaRPr>
                    </a:p>
                  </a:txBody>
                  <a:tcPr/>
                </a:tc>
                <a:tc>
                  <a:txBody>
                    <a:bodyPr/>
                    <a:lstStyle/>
                    <a:p>
                      <a:pPr algn="ctr"/>
                      <a:r>
                        <a:rPr lang="en-US" sz="1400" dirty="0" smtClean="0"/>
                        <a:t>x64</a:t>
                      </a:r>
                      <a:endParaRPr lang="en-US" sz="1400" dirty="0">
                        <a:solidFill>
                          <a:schemeClr val="tx2"/>
                        </a:solidFill>
                      </a:endParaRPr>
                    </a:p>
                  </a:txBody>
                  <a:tcPr/>
                </a:tc>
                <a:tc>
                  <a:txBody>
                    <a:bodyPr/>
                    <a:lstStyle/>
                    <a:p>
                      <a:pPr algn="ctr"/>
                      <a:r>
                        <a:rPr lang="en-US" sz="1400" dirty="0" smtClean="0"/>
                        <a:t>Itanium</a:t>
                      </a:r>
                      <a:endParaRPr lang="en-US" sz="1400" dirty="0">
                        <a:solidFill>
                          <a:schemeClr val="tx2"/>
                        </a:solidFill>
                      </a:endParaRPr>
                    </a:p>
                  </a:txBody>
                  <a:tcPr/>
                </a:tc>
              </a:tr>
              <a:tr h="516806">
                <a:tc>
                  <a:txBody>
                    <a:bodyPr/>
                    <a:lstStyle/>
                    <a:p>
                      <a:r>
                        <a:rPr lang="en-US" sz="1400" dirty="0" smtClean="0"/>
                        <a:t>Error Source Enumeration</a:t>
                      </a:r>
                      <a:endParaRPr lang="en-US" sz="1400" b="1" dirty="0">
                        <a:solidFill>
                          <a:schemeClr val="tx2"/>
                        </a:solidFill>
                      </a:endParaRPr>
                    </a:p>
                  </a:txBody>
                  <a:tcPr/>
                </a:tc>
                <a:tc>
                  <a:txBody>
                    <a:bodyPr/>
                    <a:lstStyle/>
                    <a:p>
                      <a:r>
                        <a:rPr lang="en-US" sz="1400" dirty="0" smtClean="0"/>
                        <a:t>Optional: HEST or PSHED plug-in</a:t>
                      </a:r>
                      <a:endParaRPr lang="en-US" sz="1400" dirty="0">
                        <a:solidFill>
                          <a:schemeClr val="tx2"/>
                        </a:solidFill>
                      </a:endParaRPr>
                    </a:p>
                  </a:txBody>
                  <a:tcPr/>
                </a:tc>
                <a:tc>
                  <a:txBody>
                    <a:bodyPr/>
                    <a:lstStyle/>
                    <a:p>
                      <a:r>
                        <a:rPr lang="en-US" sz="1400" dirty="0" smtClean="0"/>
                        <a:t>Optional: HEST or PSHED plug-in</a:t>
                      </a:r>
                      <a:endParaRPr lang="en-US" sz="1400" dirty="0">
                        <a:solidFill>
                          <a:schemeClr val="tx2"/>
                        </a:solidFill>
                      </a:endParaRPr>
                    </a:p>
                  </a:txBody>
                  <a:tcPr/>
                </a:tc>
                <a:tc>
                  <a:txBody>
                    <a:bodyPr/>
                    <a:lstStyle/>
                    <a:p>
                      <a:r>
                        <a:rPr lang="en-US" sz="1400" dirty="0" smtClean="0"/>
                        <a:t>Optional: HEST or PSHED plug-in</a:t>
                      </a:r>
                      <a:endParaRPr lang="en-US" sz="1400" dirty="0">
                        <a:solidFill>
                          <a:schemeClr val="tx2"/>
                        </a:solidFill>
                      </a:endParaRPr>
                    </a:p>
                  </a:txBody>
                  <a:tcPr/>
                </a:tc>
              </a:tr>
              <a:tr h="729608">
                <a:tc>
                  <a:txBody>
                    <a:bodyPr/>
                    <a:lstStyle/>
                    <a:p>
                      <a:r>
                        <a:rPr lang="en-US" sz="1400" dirty="0" smtClean="0"/>
                        <a:t>Error Record Persistence</a:t>
                      </a:r>
                      <a:endParaRPr lang="en-US" sz="1400" b="1" dirty="0">
                        <a:solidFill>
                          <a:schemeClr val="tx2"/>
                        </a:solidFill>
                      </a:endParaRPr>
                    </a:p>
                  </a:txBody>
                  <a:tcPr/>
                </a:tc>
                <a:tc>
                  <a:txBody>
                    <a:bodyPr/>
                    <a:lstStyle/>
                    <a:p>
                      <a:r>
                        <a:rPr lang="en-US" sz="1400" dirty="0" smtClean="0"/>
                        <a:t>Required: ERST or PSHED plug-in</a:t>
                      </a:r>
                      <a:endParaRPr lang="en-US" sz="1400" dirty="0">
                        <a:solidFill>
                          <a:schemeClr val="tx2"/>
                        </a:solidFill>
                      </a:endParaRPr>
                    </a:p>
                  </a:txBody>
                  <a:tcPr/>
                </a:tc>
                <a:tc>
                  <a:txBody>
                    <a:bodyPr/>
                    <a:lstStyle/>
                    <a:p>
                      <a:r>
                        <a:rPr lang="en-US" sz="1400" dirty="0" smtClean="0"/>
                        <a:t>Required: ERST, PSHED plug-in, or UEFI 2.1 variables services</a:t>
                      </a:r>
                      <a:endParaRPr lang="en-US" sz="1400" dirty="0">
                        <a:solidFill>
                          <a:schemeClr val="tx2"/>
                        </a:solidFill>
                      </a:endParaRPr>
                    </a:p>
                  </a:txBody>
                  <a:tcPr/>
                </a:tc>
                <a:tc>
                  <a:txBody>
                    <a:bodyPr/>
                    <a:lstStyle/>
                    <a:p>
                      <a:r>
                        <a:rPr lang="en-US" sz="1400" dirty="0" smtClean="0"/>
                        <a:t>Required: ERST, PSHED plug-in, or UEFI 2.1 variables services</a:t>
                      </a:r>
                      <a:endParaRPr lang="en-US" sz="1400" dirty="0">
                        <a:solidFill>
                          <a:schemeClr val="tx2"/>
                        </a:solidFill>
                      </a:endParaRPr>
                    </a:p>
                  </a:txBody>
                  <a:tcPr/>
                </a:tc>
              </a:tr>
              <a:tr h="516806">
                <a:tc>
                  <a:txBody>
                    <a:bodyPr/>
                    <a:lstStyle/>
                    <a:p>
                      <a:r>
                        <a:rPr lang="en-US" sz="1400" dirty="0" smtClean="0"/>
                        <a:t>BOOT Error Source</a:t>
                      </a:r>
                      <a:endParaRPr lang="en-US" sz="1400" b="1" dirty="0">
                        <a:solidFill>
                          <a:schemeClr val="tx2"/>
                        </a:solidFill>
                      </a:endParaRPr>
                    </a:p>
                  </a:txBody>
                  <a:tcPr/>
                </a:tc>
                <a:tc>
                  <a:txBody>
                    <a:bodyPr/>
                    <a:lstStyle/>
                    <a:p>
                      <a:r>
                        <a:rPr lang="en-US" sz="1400" dirty="0" smtClean="0"/>
                        <a:t>Required</a:t>
                      </a:r>
                      <a:endParaRPr lang="en-US" sz="1400" dirty="0">
                        <a:solidFill>
                          <a:schemeClr val="tx2"/>
                        </a:solidFill>
                      </a:endParaRPr>
                    </a:p>
                  </a:txBody>
                  <a:tcPr/>
                </a:tc>
                <a:tc>
                  <a:txBody>
                    <a:bodyPr/>
                    <a:lstStyle/>
                    <a:p>
                      <a:r>
                        <a:rPr lang="en-US" sz="1400" dirty="0" smtClean="0"/>
                        <a:t>Required</a:t>
                      </a:r>
                      <a:endParaRPr lang="en-US" sz="1400" dirty="0">
                        <a:solidFill>
                          <a:schemeClr val="tx2"/>
                        </a:solidFill>
                      </a:endParaRPr>
                    </a:p>
                  </a:txBody>
                  <a:tcPr/>
                </a:tc>
                <a:tc>
                  <a:txBody>
                    <a:bodyPr/>
                    <a:lstStyle/>
                    <a:p>
                      <a:r>
                        <a:rPr lang="en-US" sz="1400" dirty="0" smtClean="0"/>
                        <a:t>Optional</a:t>
                      </a:r>
                      <a:endParaRPr lang="en-US" sz="1400" dirty="0">
                        <a:solidFill>
                          <a:schemeClr val="tx2"/>
                        </a:solidFill>
                      </a:endParaRPr>
                    </a:p>
                  </a:txBody>
                  <a:tcPr/>
                </a:tc>
              </a:tr>
              <a:tr h="729608">
                <a:tc>
                  <a:txBody>
                    <a:bodyPr/>
                    <a:lstStyle/>
                    <a:p>
                      <a:r>
                        <a:rPr lang="en-US" sz="1400" dirty="0" smtClean="0"/>
                        <a:t>Error Injection</a:t>
                      </a:r>
                      <a:endParaRPr lang="en-US" sz="1400" b="1" dirty="0">
                        <a:solidFill>
                          <a:schemeClr val="tx2"/>
                        </a:solidFill>
                      </a:endParaRPr>
                    </a:p>
                  </a:txBody>
                  <a:tcPr/>
                </a:tc>
                <a:tc>
                  <a:txBody>
                    <a:bodyPr/>
                    <a:lstStyle/>
                    <a:p>
                      <a:r>
                        <a:rPr lang="en-US" sz="1400" dirty="0" smtClean="0"/>
                        <a:t>Required: EINJ</a:t>
                      </a:r>
                      <a:r>
                        <a:rPr lang="en-US" sz="1400" baseline="0" dirty="0" smtClean="0"/>
                        <a:t> or PSHED plug-in</a:t>
                      </a:r>
                      <a:endParaRPr lang="en-US" sz="1400" dirty="0">
                        <a:solidFill>
                          <a:schemeClr val="tx2"/>
                        </a:solidFill>
                      </a:endParaRPr>
                    </a:p>
                  </a:txBody>
                  <a:tcPr/>
                </a:tc>
                <a:tc>
                  <a:txBody>
                    <a:bodyPr/>
                    <a:lstStyle/>
                    <a:p>
                      <a:r>
                        <a:rPr lang="en-US" sz="1400" dirty="0" smtClean="0"/>
                        <a:t>Required: EINJ or PSHED plug-in</a:t>
                      </a:r>
                      <a:endParaRPr lang="en-US" sz="1400" dirty="0">
                        <a:solidFill>
                          <a:schemeClr val="tx2"/>
                        </a:solidFill>
                      </a:endParaRPr>
                    </a:p>
                  </a:txBody>
                  <a:tcPr/>
                </a:tc>
                <a:tc>
                  <a:txBody>
                    <a:bodyPr/>
                    <a:lstStyle/>
                    <a:p>
                      <a:r>
                        <a:rPr lang="en-US" sz="1400" dirty="0" smtClean="0"/>
                        <a:t>Optional</a:t>
                      </a:r>
                      <a:r>
                        <a:rPr lang="en-US" sz="1400" baseline="0" dirty="0" smtClean="0"/>
                        <a:t> if PAL-based or MSR-based error injection is supported</a:t>
                      </a:r>
                      <a:endParaRPr lang="en-US" sz="1400" dirty="0">
                        <a:solidFill>
                          <a:schemeClr val="tx2"/>
                        </a:solidFill>
                      </a:endParaRPr>
                    </a:p>
                  </a:txBody>
                  <a:tcPr/>
                </a:tc>
              </a:tr>
              <a:tr h="729608">
                <a:tc>
                  <a:txBody>
                    <a:bodyPr/>
                    <a:lstStyle/>
                    <a:p>
                      <a:r>
                        <a:rPr lang="en-US" sz="1400" dirty="0" smtClean="0"/>
                        <a:t>Error Information Retrieval</a:t>
                      </a:r>
                      <a:endParaRPr lang="en-US" sz="1400" b="1"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t>Optional: PSHED plug-in</a:t>
                      </a:r>
                    </a:p>
                    <a:p>
                      <a:endParaRPr lang="en-US" sz="1400" dirty="0">
                        <a:solidFill>
                          <a:schemeClr val="tx2"/>
                        </a:solidFill>
                      </a:endParaRPr>
                    </a:p>
                  </a:txBody>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t>Optional: PSHED plug-in</a:t>
                      </a:r>
                    </a:p>
                    <a:p>
                      <a:endParaRPr lang="en-US" sz="1400" dirty="0">
                        <a:solidFill>
                          <a:schemeClr val="tx2"/>
                        </a:solidFill>
                      </a:endParaRPr>
                    </a:p>
                  </a:txBody>
                  <a:tcPr/>
                </a:tc>
              </a:tr>
              <a:tr h="516806">
                <a:tc>
                  <a:txBody>
                    <a:bodyPr/>
                    <a:lstStyle/>
                    <a:p>
                      <a:r>
                        <a:rPr lang="en-US" sz="1400" dirty="0" smtClean="0"/>
                        <a:t>Error Source Control</a:t>
                      </a:r>
                      <a:endParaRPr lang="en-US" sz="1400" b="1"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r>
              <a:tr h="369870">
                <a:tc>
                  <a:txBody>
                    <a:bodyPr/>
                    <a:lstStyle/>
                    <a:p>
                      <a:r>
                        <a:rPr lang="en-US" sz="1400" dirty="0" smtClean="0"/>
                        <a:t>Error Recovery</a:t>
                      </a:r>
                      <a:endParaRPr lang="en-US" sz="1400" b="1"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c>
                  <a:txBody>
                    <a:bodyPr/>
                    <a:lstStyle/>
                    <a:p>
                      <a:r>
                        <a:rPr lang="en-US" sz="1400" dirty="0" smtClean="0"/>
                        <a:t>Optional: PSHED plug-in</a:t>
                      </a:r>
                      <a:endParaRPr lang="en-US" sz="1400" dirty="0">
                        <a:solidFill>
                          <a:schemeClr val="tx2"/>
                        </a:solidFill>
                      </a:endParaRPr>
                    </a:p>
                  </a:txBody>
                  <a:tcPr/>
                </a:tc>
              </a:tr>
              <a:tr h="369870">
                <a:tc>
                  <a:txBody>
                    <a:bodyPr/>
                    <a:lstStyle/>
                    <a:p>
                      <a:r>
                        <a:rPr lang="en-US" sz="1400" dirty="0" smtClean="0"/>
                        <a:t>_OSC</a:t>
                      </a:r>
                      <a:endParaRPr lang="en-US" sz="1400" b="1" dirty="0">
                        <a:solidFill>
                          <a:schemeClr val="tx2"/>
                        </a:solidFill>
                      </a:endParaRPr>
                    </a:p>
                  </a:txBody>
                  <a:tcPr/>
                </a:tc>
                <a:tc>
                  <a:txBody>
                    <a:bodyPr/>
                    <a:lstStyle/>
                    <a:p>
                      <a:r>
                        <a:rPr lang="en-US" sz="1400" dirty="0" smtClean="0"/>
                        <a:t>Required</a:t>
                      </a:r>
                      <a:endParaRPr lang="en-US" sz="1400" dirty="0">
                        <a:solidFill>
                          <a:schemeClr val="tx2"/>
                        </a:solidFill>
                      </a:endParaRPr>
                    </a:p>
                  </a:txBody>
                  <a:tcPr/>
                </a:tc>
                <a:tc>
                  <a:txBody>
                    <a:bodyPr/>
                    <a:lstStyle/>
                    <a:p>
                      <a:r>
                        <a:rPr lang="en-US" sz="1400" dirty="0" smtClean="0"/>
                        <a:t>Required</a:t>
                      </a:r>
                      <a:endParaRPr lang="en-US" sz="1400" dirty="0">
                        <a:solidFill>
                          <a:schemeClr val="tx2"/>
                        </a:solidFill>
                      </a:endParaRPr>
                    </a:p>
                  </a:txBody>
                  <a:tcPr/>
                </a:tc>
                <a:tc>
                  <a:txBody>
                    <a:bodyPr/>
                    <a:lstStyle/>
                    <a:p>
                      <a:r>
                        <a:rPr lang="en-US" sz="1400" dirty="0" smtClean="0"/>
                        <a:t>Required</a:t>
                      </a:r>
                      <a:endParaRPr lang="en-US" sz="1400" dirty="0">
                        <a:solidFill>
                          <a:schemeClr val="tx2"/>
                        </a:solidFill>
                      </a:endParaRPr>
                    </a:p>
                  </a:txBody>
                  <a:tcPr/>
                </a:tc>
              </a:tr>
            </a:tbl>
          </a:graphicData>
        </a:graphic>
      </p:graphicFrame>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2:59:31 PM&quot;&gt;&lt;Slide id=&quot;257&quot; dur=&quot;232.625&quot; bld=&quot;INVLD&quot;/&gt;&lt;Slide id=&quot;258&quot; dur=&quot;142.9883&quot;/&gt;&lt;Slide id=&quot;309&quot; dur=&quot;2.199219&quot;/&gt;&lt;Slide id=&quot;258&quot; dur=&quot;2.625&quot;/&gt;&lt;Slide id=&quot;257&quot; dur=&quot;1.03125&quot;/&gt;&lt;Slide id=&quot;258&quot; dur=&quot;341.125&quot;/&gt;&lt;Slide id=&quot;309&quot; dur=&quot;1.59375&quot;/&gt;&lt;Slide id=&quot;258&quot; dur=&quot;249.0938&quot;/&gt;&lt;Slide id=&quot;309&quot; dur=&quot;55.4375&quot;/&gt;&lt;Slide id=&quot;286&quot; dur=&quot;98&quot;/&gt;&lt;Slide id=&quot;273&quot; dur=&quot;161.7031&quot;/&gt;&lt;Slide id=&quot;274&quot; dur=&quot;140.4531&quot;/&gt;&lt;Slide id=&quot;264&quot; dur=&quot;71.92188&quot;/&gt;&lt;Slide id=&quot;276&quot; dur=&quot;144.7188&quot;/&gt;&lt;Slide id=&quot;266&quot; dur=&quot;156.7969&quot;/&gt;&lt;Slide id=&quot;285&quot; dur=&quot;87.125&quot;/&gt;&lt;Slide id=&quot;288&quot; dur=&quot;140.5313&quot;/&gt;&lt;Slide id=&quot;278&quot; dur=&quot;69.8125&quot;/&gt;&lt;Slide id=&quot;289&quot; dur=&quot;33.09375&quot;/&gt;&lt;Slide id=&quot;279&quot; dur=&quot;89.26563&quot;/&gt;&lt;Slide id=&quot;280&quot; dur=&quot;104.625&quot;/&gt;&lt;Slide id=&quot;275&quot; dur=&quot;71.42188&quot;/&gt;&lt;Slide id=&quot;281&quot; dur=&quot;46.45313&quot;/&gt;&lt;Slide id=&quot;284&quot; dur=&quot;111.3906&quot;/&gt;&lt;Slide id=&quot;282&quot; dur=&quot;69&quot;/&gt;&lt;Slide id=&quot;290&quot; dur=&quot;80.5&quot;/&gt;&lt;Slide id=&quot;291&quot; dur=&quot;61.82813&quot;/&gt;&lt;Slide id=&quot;292&quot; dur=&quot;44.42188&quot;/&gt;&lt;Slide id=&quot;293&quot; dur=&quot;79.8125&quot;/&gt;&lt;Slide id=&quot;310&quot; dur=&quot;47.23828&quot;/&gt;&lt;Slide id=&quot;311&quot; dur=&quot;112.875&quot;/&gt;&lt;Slide id=&quot;312&quot; dur=&quot;67.68359&quot;/&gt;&lt;Slide id=&quot;322&quot; dur=&quot;160.0938&quot;/&gt;&lt;Slide id=&quot;314&quot; dur=&quot;194.0977&quot; bld=&quot;|57.8&quot;/&gt;&lt;Slide id=&quot;319&quot; dur=&quot;12.25&quot;/&gt;&lt;Slide id=&quot;323&quot; dur=&quot;362.9023&quot;/&gt;&lt;Slide id=&quot;318&quot; dur=&quot;2.40625&quot;/&gt;&lt;Slide id=&quot;324&quot; dur=&quot;64.14063&quot;/&gt;&lt;Slide id=&quot;270&quot; dur=&quot;72.8125&quot;/&gt;&lt;Slide id=&quot;271&quot; dur=&quot;53.6875&quot;/&gt;&lt;Slide id=&quot;320&quot; dur=&quot;443.9531&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57.8"/>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4137</TotalTime>
  <Words>3509</Words>
  <Application>Microsoft Office PowerPoint</Application>
  <PresentationFormat>On-screen Show (4:3)</PresentationFormat>
  <Paragraphs>372</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Segoe</vt:lpstr>
      <vt:lpstr>Wingdings</vt:lpstr>
      <vt:lpstr>Segoe Semibold</vt:lpstr>
      <vt:lpstr>Calibri</vt:lpstr>
      <vt:lpstr>WinHec 2007 WEB Template</vt:lpstr>
      <vt:lpstr>WHEA System Design And Implementation</vt:lpstr>
      <vt:lpstr>Key Takeaways</vt:lpstr>
      <vt:lpstr>Agenda</vt:lpstr>
      <vt:lpstr>WHEA Objective</vt:lpstr>
      <vt:lpstr>WHEA Overview Operating System Support (OS)</vt:lpstr>
      <vt:lpstr>WHEA Overview Platform integration</vt:lpstr>
      <vt:lpstr>WHEA Overview Platform implementation</vt:lpstr>
      <vt:lpstr>WHEA Components</vt:lpstr>
      <vt:lpstr>WHEA-Enabled Platform</vt:lpstr>
      <vt:lpstr>Reporting Error Sources</vt:lpstr>
      <vt:lpstr>Error Source Defaults x86/x64 Machine check</vt:lpstr>
      <vt:lpstr>Error Source Defaults PCI Express AER</vt:lpstr>
      <vt:lpstr>Error Record Persistence</vt:lpstr>
      <vt:lpstr>Error Record Persistence Platform implementation</vt:lpstr>
      <vt:lpstr>Error Injection</vt:lpstr>
      <vt:lpstr>Error Injection Platform implementation</vt:lpstr>
      <vt:lpstr>WHEA _OSC Method</vt:lpstr>
      <vt:lpstr>Boot Error Source</vt:lpstr>
      <vt:lpstr>Firmware First</vt:lpstr>
      <vt:lpstr>Firmware First Enumerating error sources</vt:lpstr>
      <vt:lpstr>Firmware First Error handling flow </vt:lpstr>
      <vt:lpstr>Firmware First Error handling flow</vt:lpstr>
      <vt:lpstr>Dell WHEA System Design</vt:lpstr>
      <vt:lpstr>Overview </vt:lpstr>
      <vt:lpstr>WHEA:  Dell Implementation </vt:lpstr>
      <vt:lpstr>Firmware First Mode Implementation considerations </vt:lpstr>
      <vt:lpstr>Platform Hardware Event Flow Firmware First Mode </vt:lpstr>
      <vt:lpstr>Dell PowerEdge™ System</vt:lpstr>
      <vt:lpstr>Demo:  Dell PowerEdge™ Server</vt:lpstr>
      <vt:lpstr>PCI-Express Error Record Output</vt:lpstr>
      <vt:lpstr>Dell:  Key Takeaways </vt:lpstr>
      <vt:lpstr>Call To Action</vt:lpstr>
      <vt:lpstr>Additional Resources</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SVR-T326 WHEA System Design And Implementation</dc:title>
  <dc:subject>WinHEC 2007</dc:subject>
  <dc:creator>John Strange</dc:creator>
  <dc:description>Template: Bryan Lenning, Silver Fox Productions
Formatting: Steve Hein, Silver Fox Productions
Event Date: May 14-17, 2007
Event Location: Los Angeles, CA
Audience:</dc:description>
  <cp:lastModifiedBy>Microsoft Employee</cp:lastModifiedBy>
  <cp:revision>199</cp:revision>
  <dcterms:created xsi:type="dcterms:W3CDTF">2007-03-23T14:19:32Z</dcterms:created>
  <dcterms:modified xsi:type="dcterms:W3CDTF">2007-05-29T21:33:18Z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